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 id="2147483659" r:id="rId3"/>
    <p:sldMasterId id="2147483662" r:id="rId4"/>
    <p:sldMasterId id="2147483665" r:id="rId5"/>
    <p:sldMasterId id="2147483668" r:id="rId6"/>
    <p:sldMasterId id="2147483677" r:id="rId7"/>
    <p:sldMasterId id="2147483721" r:id="rId8"/>
  </p:sldMasterIdLst>
  <p:notesMasterIdLst>
    <p:notesMasterId r:id="rId44"/>
  </p:notesMasterIdLst>
  <p:handoutMasterIdLst>
    <p:handoutMasterId r:id="rId45"/>
  </p:handoutMasterIdLst>
  <p:sldIdLst>
    <p:sldId id="259" r:id="rId9"/>
    <p:sldId id="308" r:id="rId10"/>
    <p:sldId id="257" r:id="rId11"/>
    <p:sldId id="264" r:id="rId12"/>
    <p:sldId id="301" r:id="rId13"/>
    <p:sldId id="258" r:id="rId14"/>
    <p:sldId id="282" r:id="rId15"/>
    <p:sldId id="287" r:id="rId16"/>
    <p:sldId id="279" r:id="rId17"/>
    <p:sldId id="305" r:id="rId18"/>
    <p:sldId id="288" r:id="rId19"/>
    <p:sldId id="289" r:id="rId20"/>
    <p:sldId id="281" r:id="rId21"/>
    <p:sldId id="285" r:id="rId22"/>
    <p:sldId id="267" r:id="rId23"/>
    <p:sldId id="272" r:id="rId24"/>
    <p:sldId id="268" r:id="rId25"/>
    <p:sldId id="269" r:id="rId26"/>
    <p:sldId id="270" r:id="rId27"/>
    <p:sldId id="271" r:id="rId28"/>
    <p:sldId id="291" r:id="rId29"/>
    <p:sldId id="304" r:id="rId30"/>
    <p:sldId id="290" r:id="rId31"/>
    <p:sldId id="302" r:id="rId32"/>
    <p:sldId id="292" r:id="rId33"/>
    <p:sldId id="274" r:id="rId34"/>
    <p:sldId id="275" r:id="rId35"/>
    <p:sldId id="293" r:id="rId36"/>
    <p:sldId id="294" r:id="rId37"/>
    <p:sldId id="296" r:id="rId38"/>
    <p:sldId id="298" r:id="rId39"/>
    <p:sldId id="300" r:id="rId40"/>
    <p:sldId id="306" r:id="rId41"/>
    <p:sldId id="307" r:id="rId42"/>
    <p:sldId id="278" r:id="rId43"/>
  </p:sldIdLst>
  <p:sldSz cx="9144000" cy="5143500" type="screen16x9"/>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244"/>
    <a:srgbClr val="0099CC"/>
    <a:srgbClr val="007BA3"/>
    <a:srgbClr val="FF0066"/>
    <a:srgbClr val="3279A5"/>
    <a:srgbClr val="00A7DA"/>
    <a:srgbClr val="00B6E2"/>
    <a:srgbClr val="55BFD1"/>
    <a:srgbClr val="9E9F9E"/>
    <a:srgbClr val="74A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p:restoredTop sz="94475"/>
  </p:normalViewPr>
  <p:slideViewPr>
    <p:cSldViewPr snapToGrid="0" snapToObjects="1" showGuides="1">
      <p:cViewPr varScale="1">
        <p:scale>
          <a:sx n="145" d="100"/>
          <a:sy n="145" d="100"/>
        </p:scale>
        <p:origin x="528" y="120"/>
      </p:cViewPr>
      <p:guideLst>
        <p:guide orient="horz" pos="1620"/>
        <p:guide pos="289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788DF-88D5-4934-86C0-81703D0331BD}" type="doc">
      <dgm:prSet loTypeId="urn:microsoft.com/office/officeart/2005/8/layout/cycle5" loCatId="cycle" qsTypeId="urn:microsoft.com/office/officeart/2005/8/quickstyle/simple5" qsCatId="simple" csTypeId="urn:microsoft.com/office/officeart/2005/8/colors/accent0_3" csCatId="mainScheme" phldr="1"/>
      <dgm:spPr/>
      <dgm:t>
        <a:bodyPr/>
        <a:lstStyle/>
        <a:p>
          <a:endParaRPr lang="tr-TR"/>
        </a:p>
      </dgm:t>
    </dgm:pt>
    <dgm:pt modelId="{5D68528E-09FA-463D-93E7-5AEEA24BEDC7}">
      <dgm:prSet phldrT="[Metin]"/>
      <dgm:spPr/>
      <dgm:t>
        <a:bodyPr/>
        <a:lstStyle/>
        <a:p>
          <a:r>
            <a:rPr lang="tr-TR" dirty="0" smtClean="0"/>
            <a:t>AVRUPA KOMİSYONU</a:t>
          </a:r>
          <a:endParaRPr lang="tr-TR" dirty="0"/>
        </a:p>
      </dgm:t>
    </dgm:pt>
    <dgm:pt modelId="{2E2CE560-2E0F-438D-B27C-F6A46BB95CAC}" type="parTrans" cxnId="{0F4B9BE9-D318-41CA-BE92-F02874A26F8A}">
      <dgm:prSet/>
      <dgm:spPr/>
      <dgm:t>
        <a:bodyPr/>
        <a:lstStyle/>
        <a:p>
          <a:endParaRPr lang="tr-TR"/>
        </a:p>
      </dgm:t>
    </dgm:pt>
    <dgm:pt modelId="{52035445-8D63-42C1-B1A2-E48CD311F80A}" type="sibTrans" cxnId="{0F4B9BE9-D318-41CA-BE92-F02874A26F8A}">
      <dgm:prSet/>
      <dgm:spPr/>
      <dgm:t>
        <a:bodyPr/>
        <a:lstStyle/>
        <a:p>
          <a:endParaRPr lang="tr-TR"/>
        </a:p>
      </dgm:t>
    </dgm:pt>
    <dgm:pt modelId="{F55C8C4E-AFE7-451D-8F81-5FF2A6A76082}">
      <dgm:prSet phldrT="[Metin]"/>
      <dgm:spPr/>
      <dgm:t>
        <a:bodyPr/>
        <a:lstStyle/>
        <a:p>
          <a:r>
            <a:rPr lang="tr-TR" dirty="0" smtClean="0"/>
            <a:t>TÜRKİYE ULUSAL AJANSI</a:t>
          </a:r>
          <a:endParaRPr lang="tr-TR" dirty="0"/>
        </a:p>
      </dgm:t>
    </dgm:pt>
    <dgm:pt modelId="{86FA0BC9-A960-43A0-964C-FE7D3BFE87FF}" type="parTrans" cxnId="{31D5C73D-F40D-47BC-974A-F6BA1464BF1D}">
      <dgm:prSet/>
      <dgm:spPr/>
      <dgm:t>
        <a:bodyPr/>
        <a:lstStyle/>
        <a:p>
          <a:endParaRPr lang="tr-TR"/>
        </a:p>
      </dgm:t>
    </dgm:pt>
    <dgm:pt modelId="{12669708-FC0E-45C6-B11E-ECE8A150EBE4}" type="sibTrans" cxnId="{31D5C73D-F40D-47BC-974A-F6BA1464BF1D}">
      <dgm:prSet/>
      <dgm:spPr/>
      <dgm:t>
        <a:bodyPr/>
        <a:lstStyle/>
        <a:p>
          <a:endParaRPr lang="tr-TR"/>
        </a:p>
      </dgm:t>
    </dgm:pt>
    <dgm:pt modelId="{39646CD6-5B94-437C-BE0D-90F15764945F}">
      <dgm:prSet phldrT="[Metin]"/>
      <dgm:spPr/>
      <dgm:t>
        <a:bodyPr/>
        <a:lstStyle/>
        <a:p>
          <a:r>
            <a:rPr lang="tr-TR" dirty="0" smtClean="0"/>
            <a:t>DEÜ Dış İlişkiler Koordinatörlüğü</a:t>
          </a:r>
          <a:endParaRPr lang="tr-TR" dirty="0"/>
        </a:p>
      </dgm:t>
    </dgm:pt>
    <dgm:pt modelId="{5F9A78C1-1AFC-4D08-88F0-FB7CFC0B2F3A}" type="parTrans" cxnId="{19ED91F3-3623-46FF-ADA5-86CAA56639D2}">
      <dgm:prSet/>
      <dgm:spPr/>
      <dgm:t>
        <a:bodyPr/>
        <a:lstStyle/>
        <a:p>
          <a:endParaRPr lang="tr-TR"/>
        </a:p>
      </dgm:t>
    </dgm:pt>
    <dgm:pt modelId="{7FFF8CD1-B33E-4D64-A61E-E757DF69B5FA}" type="sibTrans" cxnId="{19ED91F3-3623-46FF-ADA5-86CAA56639D2}">
      <dgm:prSet/>
      <dgm:spPr/>
      <dgm:t>
        <a:bodyPr/>
        <a:lstStyle/>
        <a:p>
          <a:endParaRPr lang="tr-TR"/>
        </a:p>
      </dgm:t>
    </dgm:pt>
    <dgm:pt modelId="{0763EBE8-1EAB-4656-BAFB-E986049FA163}">
      <dgm:prSet phldrT="[Metin]"/>
      <dgm:spPr/>
      <dgm:t>
        <a:bodyPr/>
        <a:lstStyle/>
        <a:p>
          <a:r>
            <a:rPr lang="tr-TR" dirty="0" smtClean="0"/>
            <a:t>Akademik Birim </a:t>
          </a:r>
          <a:r>
            <a:rPr lang="tr-TR" dirty="0" err="1" smtClean="0"/>
            <a:t>Erasmus</a:t>
          </a:r>
          <a:r>
            <a:rPr lang="tr-TR" dirty="0" smtClean="0"/>
            <a:t> Koordinatörleri</a:t>
          </a:r>
          <a:endParaRPr lang="tr-TR" dirty="0"/>
        </a:p>
      </dgm:t>
    </dgm:pt>
    <dgm:pt modelId="{E9752762-2C4E-496E-B61A-83C3C3B6E38A}" type="parTrans" cxnId="{32F815BE-CF88-4CB3-878E-8297B3C443FE}">
      <dgm:prSet/>
      <dgm:spPr/>
      <dgm:t>
        <a:bodyPr/>
        <a:lstStyle/>
        <a:p>
          <a:endParaRPr lang="tr-TR"/>
        </a:p>
      </dgm:t>
    </dgm:pt>
    <dgm:pt modelId="{0C8DB113-BA5E-43DD-82B6-DD2F606ACB5E}" type="sibTrans" cxnId="{32F815BE-CF88-4CB3-878E-8297B3C443FE}">
      <dgm:prSet/>
      <dgm:spPr/>
      <dgm:t>
        <a:bodyPr/>
        <a:lstStyle/>
        <a:p>
          <a:endParaRPr lang="tr-TR"/>
        </a:p>
      </dgm:t>
    </dgm:pt>
    <dgm:pt modelId="{DC294B2F-6192-42CF-B1F9-B0054E0C2F41}">
      <dgm:prSet phldrT="[Metin]"/>
      <dgm:spPr/>
      <dgm:t>
        <a:bodyPr/>
        <a:lstStyle/>
        <a:p>
          <a:r>
            <a:rPr lang="tr-TR" dirty="0" smtClean="0"/>
            <a:t>DEÜ Üyeleri : Öğrenciler, Akademisyenler, İdari Personel</a:t>
          </a:r>
          <a:endParaRPr lang="tr-TR" dirty="0"/>
        </a:p>
      </dgm:t>
    </dgm:pt>
    <dgm:pt modelId="{290569D5-4C64-4407-A67F-170E0135DF58}" type="parTrans" cxnId="{AAFCA115-D12D-4A2B-98BC-1B0A8FFAC6AC}">
      <dgm:prSet/>
      <dgm:spPr/>
      <dgm:t>
        <a:bodyPr/>
        <a:lstStyle/>
        <a:p>
          <a:endParaRPr lang="tr-TR"/>
        </a:p>
      </dgm:t>
    </dgm:pt>
    <dgm:pt modelId="{4E559270-5C76-454D-99FC-C807FB02CA48}" type="sibTrans" cxnId="{AAFCA115-D12D-4A2B-98BC-1B0A8FFAC6AC}">
      <dgm:prSet/>
      <dgm:spPr/>
      <dgm:t>
        <a:bodyPr/>
        <a:lstStyle/>
        <a:p>
          <a:endParaRPr lang="tr-TR"/>
        </a:p>
      </dgm:t>
    </dgm:pt>
    <dgm:pt modelId="{413ADC2F-CEB3-459E-B7F5-EC05EBAF4057}" type="pres">
      <dgm:prSet presAssocID="{663788DF-88D5-4934-86C0-81703D0331BD}" presName="cycle" presStyleCnt="0">
        <dgm:presLayoutVars>
          <dgm:dir/>
          <dgm:resizeHandles val="exact"/>
        </dgm:presLayoutVars>
      </dgm:prSet>
      <dgm:spPr/>
      <dgm:t>
        <a:bodyPr/>
        <a:lstStyle/>
        <a:p>
          <a:endParaRPr lang="tr-TR"/>
        </a:p>
      </dgm:t>
    </dgm:pt>
    <dgm:pt modelId="{E5563939-BB32-42A9-9265-9CC32832DB58}" type="pres">
      <dgm:prSet presAssocID="{5D68528E-09FA-463D-93E7-5AEEA24BEDC7}" presName="node" presStyleLbl="node1" presStyleIdx="0" presStyleCnt="5">
        <dgm:presLayoutVars>
          <dgm:bulletEnabled val="1"/>
        </dgm:presLayoutVars>
      </dgm:prSet>
      <dgm:spPr/>
      <dgm:t>
        <a:bodyPr/>
        <a:lstStyle/>
        <a:p>
          <a:endParaRPr lang="tr-TR"/>
        </a:p>
      </dgm:t>
    </dgm:pt>
    <dgm:pt modelId="{9B0D18AC-E0AD-4496-B174-0AB1688293E4}" type="pres">
      <dgm:prSet presAssocID="{5D68528E-09FA-463D-93E7-5AEEA24BEDC7}" presName="spNode" presStyleCnt="0"/>
      <dgm:spPr/>
    </dgm:pt>
    <dgm:pt modelId="{EE2982D7-43DF-4B0F-BCFB-9E8DB6B71ECF}" type="pres">
      <dgm:prSet presAssocID="{52035445-8D63-42C1-B1A2-E48CD311F80A}" presName="sibTrans" presStyleLbl="sibTrans1D1" presStyleIdx="0" presStyleCnt="5"/>
      <dgm:spPr/>
      <dgm:t>
        <a:bodyPr/>
        <a:lstStyle/>
        <a:p>
          <a:endParaRPr lang="tr-TR"/>
        </a:p>
      </dgm:t>
    </dgm:pt>
    <dgm:pt modelId="{70FD0E63-14F4-40B0-9C7D-BFB895CCA380}" type="pres">
      <dgm:prSet presAssocID="{F55C8C4E-AFE7-451D-8F81-5FF2A6A76082}" presName="node" presStyleLbl="node1" presStyleIdx="1" presStyleCnt="5">
        <dgm:presLayoutVars>
          <dgm:bulletEnabled val="1"/>
        </dgm:presLayoutVars>
      </dgm:prSet>
      <dgm:spPr/>
      <dgm:t>
        <a:bodyPr/>
        <a:lstStyle/>
        <a:p>
          <a:endParaRPr lang="tr-TR"/>
        </a:p>
      </dgm:t>
    </dgm:pt>
    <dgm:pt modelId="{6ACAF5B0-7124-46C7-BD24-0519B8EBAEE1}" type="pres">
      <dgm:prSet presAssocID="{F55C8C4E-AFE7-451D-8F81-5FF2A6A76082}" presName="spNode" presStyleCnt="0"/>
      <dgm:spPr/>
    </dgm:pt>
    <dgm:pt modelId="{DE71B297-3DA6-468A-9844-9912040A2A46}" type="pres">
      <dgm:prSet presAssocID="{12669708-FC0E-45C6-B11E-ECE8A150EBE4}" presName="sibTrans" presStyleLbl="sibTrans1D1" presStyleIdx="1" presStyleCnt="5"/>
      <dgm:spPr/>
      <dgm:t>
        <a:bodyPr/>
        <a:lstStyle/>
        <a:p>
          <a:endParaRPr lang="tr-TR"/>
        </a:p>
      </dgm:t>
    </dgm:pt>
    <dgm:pt modelId="{C9AA6B46-6135-44C2-BF85-C2280304969F}" type="pres">
      <dgm:prSet presAssocID="{39646CD6-5B94-437C-BE0D-90F15764945F}" presName="node" presStyleLbl="node1" presStyleIdx="2" presStyleCnt="5">
        <dgm:presLayoutVars>
          <dgm:bulletEnabled val="1"/>
        </dgm:presLayoutVars>
      </dgm:prSet>
      <dgm:spPr/>
      <dgm:t>
        <a:bodyPr/>
        <a:lstStyle/>
        <a:p>
          <a:endParaRPr lang="tr-TR"/>
        </a:p>
      </dgm:t>
    </dgm:pt>
    <dgm:pt modelId="{0E983DB5-0C72-40B8-A91A-E46AAA888575}" type="pres">
      <dgm:prSet presAssocID="{39646CD6-5B94-437C-BE0D-90F15764945F}" presName="spNode" presStyleCnt="0"/>
      <dgm:spPr/>
    </dgm:pt>
    <dgm:pt modelId="{6BAC9605-9970-463E-9DF2-95FCE26AEA53}" type="pres">
      <dgm:prSet presAssocID="{7FFF8CD1-B33E-4D64-A61E-E757DF69B5FA}" presName="sibTrans" presStyleLbl="sibTrans1D1" presStyleIdx="2" presStyleCnt="5"/>
      <dgm:spPr/>
      <dgm:t>
        <a:bodyPr/>
        <a:lstStyle/>
        <a:p>
          <a:endParaRPr lang="tr-TR"/>
        </a:p>
      </dgm:t>
    </dgm:pt>
    <dgm:pt modelId="{3930C577-708F-4703-8859-202325D33D47}" type="pres">
      <dgm:prSet presAssocID="{0763EBE8-1EAB-4656-BAFB-E986049FA163}" presName="node" presStyleLbl="node1" presStyleIdx="3" presStyleCnt="5">
        <dgm:presLayoutVars>
          <dgm:bulletEnabled val="1"/>
        </dgm:presLayoutVars>
      </dgm:prSet>
      <dgm:spPr/>
      <dgm:t>
        <a:bodyPr/>
        <a:lstStyle/>
        <a:p>
          <a:endParaRPr lang="tr-TR"/>
        </a:p>
      </dgm:t>
    </dgm:pt>
    <dgm:pt modelId="{6FC6F120-E0FC-4A62-8BCB-8906E1C03D19}" type="pres">
      <dgm:prSet presAssocID="{0763EBE8-1EAB-4656-BAFB-E986049FA163}" presName="spNode" presStyleCnt="0"/>
      <dgm:spPr/>
    </dgm:pt>
    <dgm:pt modelId="{5A066E54-F5DB-4173-9574-1593E6A7EFE6}" type="pres">
      <dgm:prSet presAssocID="{0C8DB113-BA5E-43DD-82B6-DD2F606ACB5E}" presName="sibTrans" presStyleLbl="sibTrans1D1" presStyleIdx="3" presStyleCnt="5"/>
      <dgm:spPr/>
      <dgm:t>
        <a:bodyPr/>
        <a:lstStyle/>
        <a:p>
          <a:endParaRPr lang="tr-TR"/>
        </a:p>
      </dgm:t>
    </dgm:pt>
    <dgm:pt modelId="{C449F642-69DA-4A7C-990D-A40D312024CA}" type="pres">
      <dgm:prSet presAssocID="{DC294B2F-6192-42CF-B1F9-B0054E0C2F41}" presName="node" presStyleLbl="node1" presStyleIdx="4" presStyleCnt="5">
        <dgm:presLayoutVars>
          <dgm:bulletEnabled val="1"/>
        </dgm:presLayoutVars>
      </dgm:prSet>
      <dgm:spPr/>
      <dgm:t>
        <a:bodyPr/>
        <a:lstStyle/>
        <a:p>
          <a:endParaRPr lang="tr-TR"/>
        </a:p>
      </dgm:t>
    </dgm:pt>
    <dgm:pt modelId="{B451C4C6-54E7-4CFF-A749-42FA0108EB34}" type="pres">
      <dgm:prSet presAssocID="{DC294B2F-6192-42CF-B1F9-B0054E0C2F41}" presName="spNode" presStyleCnt="0"/>
      <dgm:spPr/>
    </dgm:pt>
    <dgm:pt modelId="{6A653271-B999-4580-8E47-3C2908DB9995}" type="pres">
      <dgm:prSet presAssocID="{4E559270-5C76-454D-99FC-C807FB02CA48}" presName="sibTrans" presStyleLbl="sibTrans1D1" presStyleIdx="4" presStyleCnt="5"/>
      <dgm:spPr/>
      <dgm:t>
        <a:bodyPr/>
        <a:lstStyle/>
        <a:p>
          <a:endParaRPr lang="tr-TR"/>
        </a:p>
      </dgm:t>
    </dgm:pt>
  </dgm:ptLst>
  <dgm:cxnLst>
    <dgm:cxn modelId="{32F815BE-CF88-4CB3-878E-8297B3C443FE}" srcId="{663788DF-88D5-4934-86C0-81703D0331BD}" destId="{0763EBE8-1EAB-4656-BAFB-E986049FA163}" srcOrd="3" destOrd="0" parTransId="{E9752762-2C4E-496E-B61A-83C3C3B6E38A}" sibTransId="{0C8DB113-BA5E-43DD-82B6-DD2F606ACB5E}"/>
    <dgm:cxn modelId="{F318B97A-3A5E-4497-89C1-E76921F716CD}" type="presOf" srcId="{DC294B2F-6192-42CF-B1F9-B0054E0C2F41}" destId="{C449F642-69DA-4A7C-990D-A40D312024CA}" srcOrd="0" destOrd="0" presId="urn:microsoft.com/office/officeart/2005/8/layout/cycle5"/>
    <dgm:cxn modelId="{79B69248-60D6-4218-A60B-3449347803DB}" type="presOf" srcId="{7FFF8CD1-B33E-4D64-A61E-E757DF69B5FA}" destId="{6BAC9605-9970-463E-9DF2-95FCE26AEA53}" srcOrd="0" destOrd="0" presId="urn:microsoft.com/office/officeart/2005/8/layout/cycle5"/>
    <dgm:cxn modelId="{19ED91F3-3623-46FF-ADA5-86CAA56639D2}" srcId="{663788DF-88D5-4934-86C0-81703D0331BD}" destId="{39646CD6-5B94-437C-BE0D-90F15764945F}" srcOrd="2" destOrd="0" parTransId="{5F9A78C1-1AFC-4D08-88F0-FB7CFC0B2F3A}" sibTransId="{7FFF8CD1-B33E-4D64-A61E-E757DF69B5FA}"/>
    <dgm:cxn modelId="{D02EC757-D444-4A97-98EE-7AE4B8802D4E}" type="presOf" srcId="{663788DF-88D5-4934-86C0-81703D0331BD}" destId="{413ADC2F-CEB3-459E-B7F5-EC05EBAF4057}" srcOrd="0" destOrd="0" presId="urn:microsoft.com/office/officeart/2005/8/layout/cycle5"/>
    <dgm:cxn modelId="{70174389-21C2-4A63-9211-1CC5ED041B92}" type="presOf" srcId="{52035445-8D63-42C1-B1A2-E48CD311F80A}" destId="{EE2982D7-43DF-4B0F-BCFB-9E8DB6B71ECF}" srcOrd="0" destOrd="0" presId="urn:microsoft.com/office/officeart/2005/8/layout/cycle5"/>
    <dgm:cxn modelId="{0F4B9BE9-D318-41CA-BE92-F02874A26F8A}" srcId="{663788DF-88D5-4934-86C0-81703D0331BD}" destId="{5D68528E-09FA-463D-93E7-5AEEA24BEDC7}" srcOrd="0" destOrd="0" parTransId="{2E2CE560-2E0F-438D-B27C-F6A46BB95CAC}" sibTransId="{52035445-8D63-42C1-B1A2-E48CD311F80A}"/>
    <dgm:cxn modelId="{864C8798-6B07-480F-B724-4A75A4988C41}" type="presOf" srcId="{4E559270-5C76-454D-99FC-C807FB02CA48}" destId="{6A653271-B999-4580-8E47-3C2908DB9995}" srcOrd="0" destOrd="0" presId="urn:microsoft.com/office/officeart/2005/8/layout/cycle5"/>
    <dgm:cxn modelId="{066EA4D8-61F4-43C7-957D-D5E5BFCD306D}" type="presOf" srcId="{12669708-FC0E-45C6-B11E-ECE8A150EBE4}" destId="{DE71B297-3DA6-468A-9844-9912040A2A46}" srcOrd="0" destOrd="0" presId="urn:microsoft.com/office/officeart/2005/8/layout/cycle5"/>
    <dgm:cxn modelId="{DADA9327-926D-45AC-B98E-23626026B5FD}" type="presOf" srcId="{39646CD6-5B94-437C-BE0D-90F15764945F}" destId="{C9AA6B46-6135-44C2-BF85-C2280304969F}" srcOrd="0" destOrd="0" presId="urn:microsoft.com/office/officeart/2005/8/layout/cycle5"/>
    <dgm:cxn modelId="{CD349E13-AC10-417D-A9EB-EB0B43E73E62}" type="presOf" srcId="{0763EBE8-1EAB-4656-BAFB-E986049FA163}" destId="{3930C577-708F-4703-8859-202325D33D47}" srcOrd="0" destOrd="0" presId="urn:microsoft.com/office/officeart/2005/8/layout/cycle5"/>
    <dgm:cxn modelId="{AAFCA115-D12D-4A2B-98BC-1B0A8FFAC6AC}" srcId="{663788DF-88D5-4934-86C0-81703D0331BD}" destId="{DC294B2F-6192-42CF-B1F9-B0054E0C2F41}" srcOrd="4" destOrd="0" parTransId="{290569D5-4C64-4407-A67F-170E0135DF58}" sibTransId="{4E559270-5C76-454D-99FC-C807FB02CA48}"/>
    <dgm:cxn modelId="{31D5C73D-F40D-47BC-974A-F6BA1464BF1D}" srcId="{663788DF-88D5-4934-86C0-81703D0331BD}" destId="{F55C8C4E-AFE7-451D-8F81-5FF2A6A76082}" srcOrd="1" destOrd="0" parTransId="{86FA0BC9-A960-43A0-964C-FE7D3BFE87FF}" sibTransId="{12669708-FC0E-45C6-B11E-ECE8A150EBE4}"/>
    <dgm:cxn modelId="{8A57F148-81FB-4496-B99F-E09835247D44}" type="presOf" srcId="{5D68528E-09FA-463D-93E7-5AEEA24BEDC7}" destId="{E5563939-BB32-42A9-9265-9CC32832DB58}" srcOrd="0" destOrd="0" presId="urn:microsoft.com/office/officeart/2005/8/layout/cycle5"/>
    <dgm:cxn modelId="{2E692695-CFA2-45FD-8B47-20ACF4A3EC6E}" type="presOf" srcId="{F55C8C4E-AFE7-451D-8F81-5FF2A6A76082}" destId="{70FD0E63-14F4-40B0-9C7D-BFB895CCA380}" srcOrd="0" destOrd="0" presId="urn:microsoft.com/office/officeart/2005/8/layout/cycle5"/>
    <dgm:cxn modelId="{14530B6A-519C-401D-BDB1-70FB81931C0F}" type="presOf" srcId="{0C8DB113-BA5E-43DD-82B6-DD2F606ACB5E}" destId="{5A066E54-F5DB-4173-9574-1593E6A7EFE6}" srcOrd="0" destOrd="0" presId="urn:microsoft.com/office/officeart/2005/8/layout/cycle5"/>
    <dgm:cxn modelId="{2C91EB0C-3F9F-4765-B054-9596D8A59BC8}" type="presParOf" srcId="{413ADC2F-CEB3-459E-B7F5-EC05EBAF4057}" destId="{E5563939-BB32-42A9-9265-9CC32832DB58}" srcOrd="0" destOrd="0" presId="urn:microsoft.com/office/officeart/2005/8/layout/cycle5"/>
    <dgm:cxn modelId="{65974A64-A652-4B8D-A1F3-35D54E89C032}" type="presParOf" srcId="{413ADC2F-CEB3-459E-B7F5-EC05EBAF4057}" destId="{9B0D18AC-E0AD-4496-B174-0AB1688293E4}" srcOrd="1" destOrd="0" presId="urn:microsoft.com/office/officeart/2005/8/layout/cycle5"/>
    <dgm:cxn modelId="{63FB7400-D7F7-450A-9BCE-BF249F89998C}" type="presParOf" srcId="{413ADC2F-CEB3-459E-B7F5-EC05EBAF4057}" destId="{EE2982D7-43DF-4B0F-BCFB-9E8DB6B71ECF}" srcOrd="2" destOrd="0" presId="urn:microsoft.com/office/officeart/2005/8/layout/cycle5"/>
    <dgm:cxn modelId="{12AF761B-8D58-42C9-9F0A-58B90635F27B}" type="presParOf" srcId="{413ADC2F-CEB3-459E-B7F5-EC05EBAF4057}" destId="{70FD0E63-14F4-40B0-9C7D-BFB895CCA380}" srcOrd="3" destOrd="0" presId="urn:microsoft.com/office/officeart/2005/8/layout/cycle5"/>
    <dgm:cxn modelId="{0A049416-7ABD-438A-8D74-0B9FE84FDEFC}" type="presParOf" srcId="{413ADC2F-CEB3-459E-B7F5-EC05EBAF4057}" destId="{6ACAF5B0-7124-46C7-BD24-0519B8EBAEE1}" srcOrd="4" destOrd="0" presId="urn:microsoft.com/office/officeart/2005/8/layout/cycle5"/>
    <dgm:cxn modelId="{DB219DC0-911F-43D5-9559-46D7B9D3AFBE}" type="presParOf" srcId="{413ADC2F-CEB3-459E-B7F5-EC05EBAF4057}" destId="{DE71B297-3DA6-468A-9844-9912040A2A46}" srcOrd="5" destOrd="0" presId="urn:microsoft.com/office/officeart/2005/8/layout/cycle5"/>
    <dgm:cxn modelId="{79C6649E-6446-4871-A8D3-9CED4F54FFA7}" type="presParOf" srcId="{413ADC2F-CEB3-459E-B7F5-EC05EBAF4057}" destId="{C9AA6B46-6135-44C2-BF85-C2280304969F}" srcOrd="6" destOrd="0" presId="urn:microsoft.com/office/officeart/2005/8/layout/cycle5"/>
    <dgm:cxn modelId="{54D2643A-9426-476A-A05A-DC334851C873}" type="presParOf" srcId="{413ADC2F-CEB3-459E-B7F5-EC05EBAF4057}" destId="{0E983DB5-0C72-40B8-A91A-E46AAA888575}" srcOrd="7" destOrd="0" presId="urn:microsoft.com/office/officeart/2005/8/layout/cycle5"/>
    <dgm:cxn modelId="{D68873CC-D251-4885-A00B-4BF259512CA7}" type="presParOf" srcId="{413ADC2F-CEB3-459E-B7F5-EC05EBAF4057}" destId="{6BAC9605-9970-463E-9DF2-95FCE26AEA53}" srcOrd="8" destOrd="0" presId="urn:microsoft.com/office/officeart/2005/8/layout/cycle5"/>
    <dgm:cxn modelId="{2CA91929-0C36-4BBD-B809-FE8A8885D569}" type="presParOf" srcId="{413ADC2F-CEB3-459E-B7F5-EC05EBAF4057}" destId="{3930C577-708F-4703-8859-202325D33D47}" srcOrd="9" destOrd="0" presId="urn:microsoft.com/office/officeart/2005/8/layout/cycle5"/>
    <dgm:cxn modelId="{7DB2FAA1-273E-4DCA-BD97-4884EDDE8C8B}" type="presParOf" srcId="{413ADC2F-CEB3-459E-B7F5-EC05EBAF4057}" destId="{6FC6F120-E0FC-4A62-8BCB-8906E1C03D19}" srcOrd="10" destOrd="0" presId="urn:microsoft.com/office/officeart/2005/8/layout/cycle5"/>
    <dgm:cxn modelId="{DCD133D4-E118-4E12-B9CA-12F2852AC7BC}" type="presParOf" srcId="{413ADC2F-CEB3-459E-B7F5-EC05EBAF4057}" destId="{5A066E54-F5DB-4173-9574-1593E6A7EFE6}" srcOrd="11" destOrd="0" presId="urn:microsoft.com/office/officeart/2005/8/layout/cycle5"/>
    <dgm:cxn modelId="{2D5D7EC1-4861-45A8-811C-F8ECF905B8AC}" type="presParOf" srcId="{413ADC2F-CEB3-459E-B7F5-EC05EBAF4057}" destId="{C449F642-69DA-4A7C-990D-A40D312024CA}" srcOrd="12" destOrd="0" presId="urn:microsoft.com/office/officeart/2005/8/layout/cycle5"/>
    <dgm:cxn modelId="{9704A067-7B1E-45A3-BAA9-99FE25EAC623}" type="presParOf" srcId="{413ADC2F-CEB3-459E-B7F5-EC05EBAF4057}" destId="{B451C4C6-54E7-4CFF-A749-42FA0108EB34}" srcOrd="13" destOrd="0" presId="urn:microsoft.com/office/officeart/2005/8/layout/cycle5"/>
    <dgm:cxn modelId="{99726C89-0BEE-4E8D-AFA8-80EA7CFAE595}" type="presParOf" srcId="{413ADC2F-CEB3-459E-B7F5-EC05EBAF4057}" destId="{6A653271-B999-4580-8E47-3C2908DB999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36D40-E57F-4DE3-87D9-741EB367258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tr-TR"/>
        </a:p>
      </dgm:t>
    </dgm:pt>
    <dgm:pt modelId="{9A1D2418-CAAB-447E-BCAF-65FEB0C4121A}">
      <dgm:prSet phldrT="[Metin]" custT="1"/>
      <dgm:spPr/>
      <dgm:t>
        <a:bodyPr/>
        <a:lstStyle/>
        <a:p>
          <a:r>
            <a:rPr lang="tr-TR" sz="900" b="1" dirty="0" smtClean="0">
              <a:latin typeface="+mj-lt"/>
            </a:rPr>
            <a:t>1. ADIM</a:t>
          </a:r>
        </a:p>
        <a:p>
          <a:r>
            <a:rPr lang="tr-TR" sz="900" b="1" dirty="0" smtClean="0">
              <a:latin typeface="+mj-lt"/>
            </a:rPr>
            <a:t>NOMİNASYON</a:t>
          </a:r>
          <a:endParaRPr lang="tr-TR" sz="900" b="1" dirty="0">
            <a:latin typeface="+mj-lt"/>
          </a:endParaRPr>
        </a:p>
      </dgm:t>
    </dgm:pt>
    <dgm:pt modelId="{F149CC59-0EFD-427E-B66B-373F66472A00}" type="parTrans" cxnId="{80D1C23E-894C-47FD-A0C1-7EBA1B353C8B}">
      <dgm:prSet/>
      <dgm:spPr/>
      <dgm:t>
        <a:bodyPr/>
        <a:lstStyle/>
        <a:p>
          <a:endParaRPr lang="tr-TR">
            <a:latin typeface="+mj-lt"/>
          </a:endParaRPr>
        </a:p>
      </dgm:t>
    </dgm:pt>
    <dgm:pt modelId="{6482C4E0-2A28-4BE2-962C-0139020564E8}" type="sibTrans" cxnId="{80D1C23E-894C-47FD-A0C1-7EBA1B353C8B}">
      <dgm:prSet/>
      <dgm:spPr/>
      <dgm:t>
        <a:bodyPr/>
        <a:lstStyle/>
        <a:p>
          <a:endParaRPr lang="tr-TR">
            <a:latin typeface="+mj-lt"/>
          </a:endParaRPr>
        </a:p>
      </dgm:t>
    </dgm:pt>
    <dgm:pt modelId="{D873FD1E-60D9-4E26-A885-C9A62F1860A6}">
      <dgm:prSet phldrT="[Metin]"/>
      <dgm:spPr/>
      <dgm:t>
        <a:bodyPr/>
        <a:lstStyle/>
        <a:p>
          <a:endParaRPr lang="tr-TR" dirty="0">
            <a:latin typeface="+mj-lt"/>
          </a:endParaRPr>
        </a:p>
      </dgm:t>
    </dgm:pt>
    <dgm:pt modelId="{D8CC347A-8D4D-408A-952D-665916A135A3}" type="parTrans" cxnId="{5B754667-BB32-45B3-A6BA-4DC1996D0121}">
      <dgm:prSet/>
      <dgm:spPr/>
      <dgm:t>
        <a:bodyPr/>
        <a:lstStyle/>
        <a:p>
          <a:endParaRPr lang="tr-TR">
            <a:latin typeface="+mj-lt"/>
          </a:endParaRPr>
        </a:p>
      </dgm:t>
    </dgm:pt>
    <dgm:pt modelId="{DA1F910C-FFD3-4D31-B0F3-E5C8F11BF98F}" type="sibTrans" cxnId="{5B754667-BB32-45B3-A6BA-4DC1996D0121}">
      <dgm:prSet/>
      <dgm:spPr/>
      <dgm:t>
        <a:bodyPr/>
        <a:lstStyle/>
        <a:p>
          <a:endParaRPr lang="tr-TR">
            <a:latin typeface="+mj-lt"/>
          </a:endParaRPr>
        </a:p>
      </dgm:t>
    </dgm:pt>
    <dgm:pt modelId="{9D8CBF50-A544-4178-AB61-A93B95454DB3}">
      <dgm:prSet phldrT="[Metin]" custT="1"/>
      <dgm:spPr/>
      <dgm:t>
        <a:bodyPr/>
        <a:lstStyle/>
        <a:p>
          <a:r>
            <a:rPr lang="tr-TR" sz="1000" b="1" dirty="0" smtClean="0">
              <a:latin typeface="+mj-lt"/>
            </a:rPr>
            <a:t>2. ADIM</a:t>
          </a:r>
        </a:p>
        <a:p>
          <a:r>
            <a:rPr lang="tr-TR" sz="1000" b="1" dirty="0" smtClean="0">
              <a:latin typeface="+mj-lt"/>
            </a:rPr>
            <a:t> KARŞI KURUM İLE BAĞLANTILI İŞLEMLER</a:t>
          </a:r>
          <a:endParaRPr lang="tr-TR" sz="1000" b="1" dirty="0">
            <a:latin typeface="+mj-lt"/>
          </a:endParaRPr>
        </a:p>
      </dgm:t>
    </dgm:pt>
    <dgm:pt modelId="{350E4475-8642-4A48-91F9-700CE056838E}" type="parTrans" cxnId="{DD780448-4377-40A0-B34F-A159967D3437}">
      <dgm:prSet/>
      <dgm:spPr/>
      <dgm:t>
        <a:bodyPr/>
        <a:lstStyle/>
        <a:p>
          <a:endParaRPr lang="tr-TR">
            <a:latin typeface="+mj-lt"/>
          </a:endParaRPr>
        </a:p>
      </dgm:t>
    </dgm:pt>
    <dgm:pt modelId="{70F7C9EB-5202-4F73-B21C-2CE64AF379A2}" type="sibTrans" cxnId="{DD780448-4377-40A0-B34F-A159967D3437}">
      <dgm:prSet/>
      <dgm:spPr/>
      <dgm:t>
        <a:bodyPr/>
        <a:lstStyle/>
        <a:p>
          <a:endParaRPr lang="tr-TR">
            <a:latin typeface="+mj-lt"/>
          </a:endParaRPr>
        </a:p>
      </dgm:t>
    </dgm:pt>
    <dgm:pt modelId="{5590C6BD-DE64-4D57-89F3-D8260164F9D7}">
      <dgm:prSet phldrT="[Metin]" custT="1"/>
      <dgm:spPr/>
      <dgm:t>
        <a:bodyPr/>
        <a:lstStyle/>
        <a:p>
          <a:r>
            <a:rPr lang="tr-TR" sz="900" b="1" dirty="0" smtClean="0">
              <a:latin typeface="+mj-lt"/>
            </a:rPr>
            <a:t>Öğrenim Anlaşması (Learning </a:t>
          </a:r>
          <a:r>
            <a:rPr lang="tr-TR" sz="900" b="1" dirty="0" err="1" smtClean="0">
              <a:latin typeface="+mj-lt"/>
            </a:rPr>
            <a:t>Agreement</a:t>
          </a:r>
          <a:r>
            <a:rPr lang="tr-TR" sz="900" b="1" dirty="0" smtClean="0">
              <a:latin typeface="+mj-lt"/>
            </a:rPr>
            <a:t>)</a:t>
          </a:r>
          <a:endParaRPr lang="tr-TR" sz="900" b="1" dirty="0">
            <a:latin typeface="+mj-lt"/>
          </a:endParaRPr>
        </a:p>
      </dgm:t>
    </dgm:pt>
    <dgm:pt modelId="{598DC280-DA94-4823-B50F-13B1A55F0485}" type="parTrans" cxnId="{E1860DFB-240B-4CCF-8E29-11B967B56CA8}">
      <dgm:prSet/>
      <dgm:spPr/>
      <dgm:t>
        <a:bodyPr/>
        <a:lstStyle/>
        <a:p>
          <a:endParaRPr lang="tr-TR">
            <a:latin typeface="+mj-lt"/>
          </a:endParaRPr>
        </a:p>
      </dgm:t>
    </dgm:pt>
    <dgm:pt modelId="{FE36FEB3-F58F-4061-AEBC-596F7B3F9B32}" type="sibTrans" cxnId="{E1860DFB-240B-4CCF-8E29-11B967B56CA8}">
      <dgm:prSet/>
      <dgm:spPr/>
      <dgm:t>
        <a:bodyPr/>
        <a:lstStyle/>
        <a:p>
          <a:endParaRPr lang="tr-TR">
            <a:latin typeface="+mj-lt"/>
          </a:endParaRPr>
        </a:p>
      </dgm:t>
    </dgm:pt>
    <dgm:pt modelId="{D4BCA362-ABF4-498A-9881-B89629DD20DA}">
      <dgm:prSet phldrT="[Metin]" custT="1"/>
      <dgm:spPr/>
      <dgm:t>
        <a:bodyPr/>
        <a:lstStyle/>
        <a:p>
          <a:r>
            <a:rPr lang="tr-TR" sz="900" dirty="0" smtClean="0">
              <a:latin typeface="+mj-lt"/>
            </a:rPr>
            <a:t>Dil belgesi (Koordinatörlüğümüzden temin edilebilir)</a:t>
          </a:r>
          <a:endParaRPr lang="tr-TR" sz="900" dirty="0">
            <a:latin typeface="+mj-lt"/>
          </a:endParaRPr>
        </a:p>
      </dgm:t>
    </dgm:pt>
    <dgm:pt modelId="{ADDD5AC5-8155-42D6-B021-6BED3B4FA31A}" type="parTrans" cxnId="{8F0C5C0A-AD48-46C1-834F-EBA376B60E8A}">
      <dgm:prSet/>
      <dgm:spPr/>
      <dgm:t>
        <a:bodyPr/>
        <a:lstStyle/>
        <a:p>
          <a:endParaRPr lang="tr-TR">
            <a:latin typeface="+mj-lt"/>
          </a:endParaRPr>
        </a:p>
      </dgm:t>
    </dgm:pt>
    <dgm:pt modelId="{0A26C373-4FE6-4BBB-B2B0-C59890C7958C}" type="sibTrans" cxnId="{8F0C5C0A-AD48-46C1-834F-EBA376B60E8A}">
      <dgm:prSet/>
      <dgm:spPr/>
      <dgm:t>
        <a:bodyPr/>
        <a:lstStyle/>
        <a:p>
          <a:endParaRPr lang="tr-TR">
            <a:latin typeface="+mj-lt"/>
          </a:endParaRPr>
        </a:p>
      </dgm:t>
    </dgm:pt>
    <dgm:pt modelId="{5EEE0E41-916D-403E-878B-AF5374B26116}">
      <dgm:prSet phldrT="[Metin]" custT="1"/>
      <dgm:spPr/>
      <dgm:t>
        <a:bodyPr/>
        <a:lstStyle/>
        <a:p>
          <a:r>
            <a:rPr lang="tr-TR" sz="1000" b="1" dirty="0" smtClean="0">
              <a:latin typeface="+mj-lt"/>
            </a:rPr>
            <a:t>3. ADIM</a:t>
          </a:r>
        </a:p>
        <a:p>
          <a:r>
            <a:rPr lang="tr-TR" sz="1000" b="1" dirty="0" smtClean="0">
              <a:latin typeface="+mj-lt"/>
            </a:rPr>
            <a:t>AKADEMİK BİRİMİNİZ İLE BAĞLANTILI İŞLEMLER</a:t>
          </a:r>
          <a:endParaRPr lang="tr-TR" sz="1000" b="1" dirty="0">
            <a:latin typeface="+mj-lt"/>
          </a:endParaRPr>
        </a:p>
      </dgm:t>
    </dgm:pt>
    <dgm:pt modelId="{AC7F5C57-B263-4FEB-A0B0-37D02FC94E13}" type="parTrans" cxnId="{E3DB8D73-162B-4A43-85FC-A904F2CCC8D6}">
      <dgm:prSet/>
      <dgm:spPr/>
      <dgm:t>
        <a:bodyPr/>
        <a:lstStyle/>
        <a:p>
          <a:endParaRPr lang="tr-TR">
            <a:latin typeface="+mj-lt"/>
          </a:endParaRPr>
        </a:p>
      </dgm:t>
    </dgm:pt>
    <dgm:pt modelId="{F98A3387-10F3-4E3F-848A-D4C9079E142A}" type="sibTrans" cxnId="{E3DB8D73-162B-4A43-85FC-A904F2CCC8D6}">
      <dgm:prSet/>
      <dgm:spPr/>
      <dgm:t>
        <a:bodyPr/>
        <a:lstStyle/>
        <a:p>
          <a:endParaRPr lang="tr-TR">
            <a:latin typeface="+mj-lt"/>
          </a:endParaRPr>
        </a:p>
      </dgm:t>
    </dgm:pt>
    <dgm:pt modelId="{183938D0-4233-4062-A10A-7FB09D3AD46A}">
      <dgm:prSet phldrT="[Metin]" custT="1"/>
      <dgm:spPr/>
      <dgm:t>
        <a:bodyPr/>
        <a:lstStyle/>
        <a:p>
          <a:r>
            <a:rPr lang="tr-TR" sz="900" dirty="0" smtClean="0">
              <a:latin typeface="+mj-lt"/>
            </a:rPr>
            <a:t>Akademik biriminizce Yönetim Kurulu Kararınızın çıkartılması</a:t>
          </a:r>
          <a:endParaRPr lang="tr-TR" sz="900" dirty="0">
            <a:latin typeface="+mj-lt"/>
          </a:endParaRPr>
        </a:p>
      </dgm:t>
    </dgm:pt>
    <dgm:pt modelId="{208F573C-A83E-46BD-AB60-07988606DA9C}" type="parTrans" cxnId="{CFA16921-1E3E-4442-BD3F-537F1F491568}">
      <dgm:prSet/>
      <dgm:spPr/>
      <dgm:t>
        <a:bodyPr/>
        <a:lstStyle/>
        <a:p>
          <a:endParaRPr lang="tr-TR">
            <a:latin typeface="+mj-lt"/>
          </a:endParaRPr>
        </a:p>
      </dgm:t>
    </dgm:pt>
    <dgm:pt modelId="{FDF5D324-B8DF-4995-BFDB-8727B4C38C22}" type="sibTrans" cxnId="{CFA16921-1E3E-4442-BD3F-537F1F491568}">
      <dgm:prSet/>
      <dgm:spPr/>
      <dgm:t>
        <a:bodyPr/>
        <a:lstStyle/>
        <a:p>
          <a:endParaRPr lang="tr-TR">
            <a:latin typeface="+mj-lt"/>
          </a:endParaRPr>
        </a:p>
      </dgm:t>
    </dgm:pt>
    <dgm:pt modelId="{3F54878E-D491-4BB7-9503-AB16861BF212}">
      <dgm:prSet phldrT="[Metin]" custT="1"/>
      <dgm:spPr/>
      <dgm:t>
        <a:bodyPr/>
        <a:lstStyle/>
        <a:p>
          <a:r>
            <a:rPr lang="tr-TR" sz="900" dirty="0" smtClean="0">
              <a:latin typeface="+mj-lt"/>
            </a:rPr>
            <a:t>İngilizce transkript temin edilmesi</a:t>
          </a:r>
          <a:endParaRPr lang="tr-TR" sz="900" dirty="0">
            <a:latin typeface="+mj-lt"/>
          </a:endParaRPr>
        </a:p>
      </dgm:t>
    </dgm:pt>
    <dgm:pt modelId="{CE813876-45CF-4832-9572-89B537157CBC}" type="parTrans" cxnId="{9EA0215E-6C30-4633-9EA8-FB4B9AA13F7D}">
      <dgm:prSet/>
      <dgm:spPr/>
      <dgm:t>
        <a:bodyPr/>
        <a:lstStyle/>
        <a:p>
          <a:endParaRPr lang="tr-TR">
            <a:latin typeface="+mj-lt"/>
          </a:endParaRPr>
        </a:p>
      </dgm:t>
    </dgm:pt>
    <dgm:pt modelId="{7F3B1157-6AE6-41BC-AB99-012076EE7064}" type="sibTrans" cxnId="{9EA0215E-6C30-4633-9EA8-FB4B9AA13F7D}">
      <dgm:prSet/>
      <dgm:spPr/>
      <dgm:t>
        <a:bodyPr/>
        <a:lstStyle/>
        <a:p>
          <a:endParaRPr lang="tr-TR">
            <a:latin typeface="+mj-lt"/>
          </a:endParaRPr>
        </a:p>
      </dgm:t>
    </dgm:pt>
    <dgm:pt modelId="{A97B0318-2A4E-45E6-90DD-2BC5FA889160}">
      <dgm:prSet phldrT="[Metin]" custT="1"/>
      <dgm:spPr/>
      <dgm:t>
        <a:bodyPr/>
        <a:lstStyle/>
        <a:p>
          <a:r>
            <a:rPr lang="tr-TR" sz="1000" b="1" dirty="0" smtClean="0">
              <a:latin typeface="+mj-lt"/>
            </a:rPr>
            <a:t>4. ADIM</a:t>
          </a:r>
        </a:p>
        <a:p>
          <a:r>
            <a:rPr lang="tr-TR" sz="1000" b="1" dirty="0" smtClean="0">
              <a:latin typeface="+mj-lt"/>
            </a:rPr>
            <a:t>SEYAHAT PLANLAMASI</a:t>
          </a:r>
          <a:endParaRPr lang="tr-TR" sz="1000" b="1" dirty="0">
            <a:latin typeface="+mj-lt"/>
          </a:endParaRPr>
        </a:p>
      </dgm:t>
    </dgm:pt>
    <dgm:pt modelId="{48F0608F-97CB-49F3-8628-D660EC133300}" type="parTrans" cxnId="{54C327FD-5BB6-4561-B791-873176B51AEE}">
      <dgm:prSet/>
      <dgm:spPr/>
      <dgm:t>
        <a:bodyPr/>
        <a:lstStyle/>
        <a:p>
          <a:endParaRPr lang="tr-TR">
            <a:latin typeface="+mj-lt"/>
          </a:endParaRPr>
        </a:p>
      </dgm:t>
    </dgm:pt>
    <dgm:pt modelId="{4D73FDDE-25FD-43B9-AEEB-0D59B586D0B3}" type="sibTrans" cxnId="{54C327FD-5BB6-4561-B791-873176B51AEE}">
      <dgm:prSet/>
      <dgm:spPr/>
      <dgm:t>
        <a:bodyPr/>
        <a:lstStyle/>
        <a:p>
          <a:endParaRPr lang="tr-TR">
            <a:latin typeface="+mj-lt"/>
          </a:endParaRPr>
        </a:p>
      </dgm:t>
    </dgm:pt>
    <dgm:pt modelId="{951A033E-AE9F-4125-9F52-3591A99D78A1}">
      <dgm:prSet phldrT="[Metin]" custT="1"/>
      <dgm:spPr/>
      <dgm:t>
        <a:bodyPr/>
        <a:lstStyle/>
        <a:p>
          <a:r>
            <a:rPr lang="tr-TR" sz="900" dirty="0" smtClean="0">
              <a:latin typeface="+mj-lt"/>
            </a:rPr>
            <a:t>Vize işlemleri</a:t>
          </a:r>
          <a:endParaRPr lang="tr-TR" sz="900" dirty="0">
            <a:latin typeface="+mj-lt"/>
          </a:endParaRPr>
        </a:p>
      </dgm:t>
    </dgm:pt>
    <dgm:pt modelId="{5AC698E6-9E92-476F-9139-47986527B8B7}" type="parTrans" cxnId="{11F551B9-C51A-480F-9AFE-EE7FA7B72D1F}">
      <dgm:prSet/>
      <dgm:spPr/>
      <dgm:t>
        <a:bodyPr/>
        <a:lstStyle/>
        <a:p>
          <a:endParaRPr lang="tr-TR">
            <a:latin typeface="+mj-lt"/>
          </a:endParaRPr>
        </a:p>
      </dgm:t>
    </dgm:pt>
    <dgm:pt modelId="{E02AE125-741A-4129-808F-BC6A42BC4D34}" type="sibTrans" cxnId="{11F551B9-C51A-480F-9AFE-EE7FA7B72D1F}">
      <dgm:prSet/>
      <dgm:spPr/>
      <dgm:t>
        <a:bodyPr/>
        <a:lstStyle/>
        <a:p>
          <a:endParaRPr lang="tr-TR">
            <a:latin typeface="+mj-lt"/>
          </a:endParaRPr>
        </a:p>
      </dgm:t>
    </dgm:pt>
    <dgm:pt modelId="{3D19C5E5-AB1D-4CBA-AED5-7EEF06167A13}">
      <dgm:prSet phldrT="[Metin]" custT="1"/>
      <dgm:spPr/>
      <dgm:t>
        <a:bodyPr/>
        <a:lstStyle/>
        <a:p>
          <a:r>
            <a:rPr lang="tr-TR" sz="900" dirty="0" smtClean="0">
              <a:latin typeface="+mj-lt"/>
            </a:rPr>
            <a:t>Sigortalar</a:t>
          </a:r>
          <a:endParaRPr lang="tr-TR" sz="900" dirty="0">
            <a:latin typeface="+mj-lt"/>
          </a:endParaRPr>
        </a:p>
      </dgm:t>
    </dgm:pt>
    <dgm:pt modelId="{8A43929F-EFD3-4E9E-84B7-83B272553B7E}" type="parTrans" cxnId="{E84D009E-BFD0-4941-A6D0-8A596F813014}">
      <dgm:prSet/>
      <dgm:spPr/>
      <dgm:t>
        <a:bodyPr/>
        <a:lstStyle/>
        <a:p>
          <a:endParaRPr lang="tr-TR">
            <a:latin typeface="+mj-lt"/>
          </a:endParaRPr>
        </a:p>
      </dgm:t>
    </dgm:pt>
    <dgm:pt modelId="{7CDB2686-F245-4925-905D-AD3D4071FD96}" type="sibTrans" cxnId="{E84D009E-BFD0-4941-A6D0-8A596F813014}">
      <dgm:prSet/>
      <dgm:spPr/>
      <dgm:t>
        <a:bodyPr/>
        <a:lstStyle/>
        <a:p>
          <a:endParaRPr lang="tr-TR">
            <a:latin typeface="+mj-lt"/>
          </a:endParaRPr>
        </a:p>
      </dgm:t>
    </dgm:pt>
    <dgm:pt modelId="{ACB6F0C9-D6BA-469D-8D28-A7B04AEDE51F}">
      <dgm:prSet phldrT="[Metin]" custT="1"/>
      <dgm:spPr/>
      <dgm:t>
        <a:bodyPr/>
        <a:lstStyle/>
        <a:p>
          <a:r>
            <a:rPr lang="tr-TR" sz="900" dirty="0" smtClean="0">
              <a:latin typeface="+mj-lt"/>
            </a:rPr>
            <a:t>Banka Hesabı Açmak</a:t>
          </a:r>
          <a:endParaRPr lang="tr-TR" sz="900" dirty="0">
            <a:latin typeface="+mj-lt"/>
          </a:endParaRPr>
        </a:p>
      </dgm:t>
    </dgm:pt>
    <dgm:pt modelId="{2BBF27FC-1923-43FB-AD84-99B95776442A}" type="parTrans" cxnId="{D63EDC26-C125-4325-8E61-0CBAA2791F1C}">
      <dgm:prSet/>
      <dgm:spPr/>
      <dgm:t>
        <a:bodyPr/>
        <a:lstStyle/>
        <a:p>
          <a:endParaRPr lang="tr-TR">
            <a:latin typeface="+mj-lt"/>
          </a:endParaRPr>
        </a:p>
      </dgm:t>
    </dgm:pt>
    <dgm:pt modelId="{4655D841-92FE-423C-B729-9EF2E87DF5D1}" type="sibTrans" cxnId="{D63EDC26-C125-4325-8E61-0CBAA2791F1C}">
      <dgm:prSet/>
      <dgm:spPr/>
      <dgm:t>
        <a:bodyPr/>
        <a:lstStyle/>
        <a:p>
          <a:endParaRPr lang="tr-TR">
            <a:latin typeface="+mj-lt"/>
          </a:endParaRPr>
        </a:p>
      </dgm:t>
    </dgm:pt>
    <dgm:pt modelId="{642F3165-3C38-47BA-A097-3F1CAC1F5E16}">
      <dgm:prSet phldrT="[Metin]" custT="1"/>
      <dgm:spPr/>
      <dgm:t>
        <a:bodyPr/>
        <a:lstStyle/>
        <a:p>
          <a:r>
            <a:rPr lang="tr-TR" sz="900" b="1" dirty="0" smtClean="0">
              <a:latin typeface="+mj-lt"/>
            </a:rPr>
            <a:t>ERASMUS+ Öğrenim </a:t>
          </a:r>
          <a:r>
            <a:rPr lang="tr-TR" sz="900" b="1" dirty="0" err="1" smtClean="0">
              <a:latin typeface="+mj-lt"/>
            </a:rPr>
            <a:t>HareketliliğininBaşlaması</a:t>
          </a:r>
          <a:endParaRPr lang="tr-TR" sz="900" b="1" dirty="0">
            <a:latin typeface="+mj-lt"/>
          </a:endParaRPr>
        </a:p>
      </dgm:t>
    </dgm:pt>
    <dgm:pt modelId="{C47D4E94-AE63-414C-AE0E-98EFA71C5FE9}" type="parTrans" cxnId="{D598B52B-7DDB-49D2-906A-D6DBAE8C586D}">
      <dgm:prSet/>
      <dgm:spPr/>
      <dgm:t>
        <a:bodyPr/>
        <a:lstStyle/>
        <a:p>
          <a:endParaRPr lang="tr-TR">
            <a:latin typeface="+mj-lt"/>
          </a:endParaRPr>
        </a:p>
      </dgm:t>
    </dgm:pt>
    <dgm:pt modelId="{21478962-E491-491C-AA5B-5F0F9A70B26E}" type="sibTrans" cxnId="{D598B52B-7DDB-49D2-906A-D6DBAE8C586D}">
      <dgm:prSet/>
      <dgm:spPr/>
      <dgm:t>
        <a:bodyPr/>
        <a:lstStyle/>
        <a:p>
          <a:endParaRPr lang="tr-TR">
            <a:latin typeface="+mj-lt"/>
          </a:endParaRPr>
        </a:p>
      </dgm:t>
    </dgm:pt>
    <dgm:pt modelId="{260AF45E-0710-4564-AAC2-294011FC0EBB}">
      <dgm:prSet phldrT="[Metin]" custT="1"/>
      <dgm:spPr/>
      <dgm:t>
        <a:bodyPr/>
        <a:lstStyle/>
        <a:p>
          <a:pPr algn="l"/>
          <a:r>
            <a:rPr lang="tr-TR" sz="1000" b="1" dirty="0" smtClean="0">
              <a:latin typeface="+mj-lt"/>
            </a:rPr>
            <a:t>5. ADIM</a:t>
          </a:r>
        </a:p>
        <a:p>
          <a:pPr algn="l"/>
          <a:r>
            <a:rPr lang="tr-TR" sz="950" b="1" dirty="0" smtClean="0">
              <a:latin typeface="+mj-lt"/>
            </a:rPr>
            <a:t>DIŞ İLİŞKİLER KOORDİNATÖRLÜĞÜNE GİDİŞ ÖNCESİ TESLİM EDİLECEK BELGELER</a:t>
          </a:r>
          <a:endParaRPr lang="tr-TR" sz="950" b="1" dirty="0">
            <a:latin typeface="+mj-lt"/>
          </a:endParaRPr>
        </a:p>
      </dgm:t>
    </dgm:pt>
    <dgm:pt modelId="{79829B4B-FDA0-4274-B48C-2248BFBDFCF9}" type="parTrans" cxnId="{A13D83E4-82D8-48BA-8386-93BED9811907}">
      <dgm:prSet/>
      <dgm:spPr/>
      <dgm:t>
        <a:bodyPr/>
        <a:lstStyle/>
        <a:p>
          <a:endParaRPr lang="tr-TR"/>
        </a:p>
      </dgm:t>
    </dgm:pt>
    <dgm:pt modelId="{B81204EC-DCE6-4B37-A1A6-1C15BEA47226}" type="sibTrans" cxnId="{A13D83E4-82D8-48BA-8386-93BED9811907}">
      <dgm:prSet/>
      <dgm:spPr/>
      <dgm:t>
        <a:bodyPr/>
        <a:lstStyle/>
        <a:p>
          <a:endParaRPr lang="tr-TR"/>
        </a:p>
      </dgm:t>
    </dgm:pt>
    <dgm:pt modelId="{8E3AE549-A8C9-45F3-A3A3-1F9E5E011848}">
      <dgm:prSet phldrT="[Metin]" custT="1"/>
      <dgm:spPr/>
      <dgm:t>
        <a:bodyPr/>
        <a:lstStyle/>
        <a:p>
          <a:r>
            <a:rPr lang="tr-TR" sz="900" dirty="0" smtClean="0">
              <a:latin typeface="+mj-lt"/>
            </a:rPr>
            <a:t>Kabul/Davet mektubu</a:t>
          </a:r>
          <a:endParaRPr lang="tr-TR" sz="900" dirty="0">
            <a:latin typeface="+mj-lt"/>
          </a:endParaRPr>
        </a:p>
      </dgm:t>
    </dgm:pt>
    <dgm:pt modelId="{4E1B792F-CBC4-4CD4-BF05-EB57EC5C957F}" type="parTrans" cxnId="{D5C75205-F0EE-49C6-9AFD-0BEC6B342145}">
      <dgm:prSet/>
      <dgm:spPr/>
      <dgm:t>
        <a:bodyPr/>
        <a:lstStyle/>
        <a:p>
          <a:endParaRPr lang="tr-TR"/>
        </a:p>
      </dgm:t>
    </dgm:pt>
    <dgm:pt modelId="{ED993E78-1C65-4BF6-BFF9-FC7009D2BC8F}" type="sibTrans" cxnId="{D5C75205-F0EE-49C6-9AFD-0BEC6B342145}">
      <dgm:prSet/>
      <dgm:spPr/>
      <dgm:t>
        <a:bodyPr/>
        <a:lstStyle/>
        <a:p>
          <a:endParaRPr lang="tr-TR"/>
        </a:p>
      </dgm:t>
    </dgm:pt>
    <dgm:pt modelId="{0EDC539D-88C4-43EB-A562-CCC90A10869E}">
      <dgm:prSet phldrT="[Metin]" custT="1"/>
      <dgm:spPr/>
      <dgm:t>
        <a:bodyPr/>
        <a:lstStyle/>
        <a:p>
          <a:r>
            <a:rPr lang="tr-TR" sz="900" dirty="0" smtClean="0">
              <a:latin typeface="+mj-lt"/>
            </a:rPr>
            <a:t>Öğrenim anlaşması</a:t>
          </a:r>
          <a:endParaRPr lang="tr-TR" sz="900" dirty="0">
            <a:latin typeface="+mj-lt"/>
          </a:endParaRPr>
        </a:p>
      </dgm:t>
    </dgm:pt>
    <dgm:pt modelId="{7288749A-2B74-4349-AFEF-DA79BF1A3B7E}" type="parTrans" cxnId="{1F73E514-FAC3-48A6-A41D-EC63260E2223}">
      <dgm:prSet/>
      <dgm:spPr/>
      <dgm:t>
        <a:bodyPr/>
        <a:lstStyle/>
        <a:p>
          <a:endParaRPr lang="tr-TR"/>
        </a:p>
      </dgm:t>
    </dgm:pt>
    <dgm:pt modelId="{EB2B0B7C-9E00-4A4F-A825-393779BA8CC1}" type="sibTrans" cxnId="{1F73E514-FAC3-48A6-A41D-EC63260E2223}">
      <dgm:prSet/>
      <dgm:spPr/>
      <dgm:t>
        <a:bodyPr/>
        <a:lstStyle/>
        <a:p>
          <a:endParaRPr lang="tr-TR"/>
        </a:p>
      </dgm:t>
    </dgm:pt>
    <dgm:pt modelId="{50A72033-21A1-46A6-B9F8-753930844D09}">
      <dgm:prSet phldrT="[Metin]" custT="1"/>
      <dgm:spPr/>
      <dgm:t>
        <a:bodyPr/>
        <a:lstStyle/>
        <a:p>
          <a:r>
            <a:rPr lang="tr-TR" sz="900" b="0" dirty="0" smtClean="0">
              <a:latin typeface="+mj-lt"/>
            </a:rPr>
            <a:t>Yönetim </a:t>
          </a:r>
          <a:r>
            <a:rPr lang="tr-TR" sz="900" dirty="0" smtClean="0">
              <a:latin typeface="+mj-lt"/>
            </a:rPr>
            <a:t>Kurulu Kararı</a:t>
          </a:r>
          <a:endParaRPr lang="tr-TR" sz="900" dirty="0">
            <a:latin typeface="+mj-lt"/>
          </a:endParaRPr>
        </a:p>
      </dgm:t>
    </dgm:pt>
    <dgm:pt modelId="{D02AC57E-9965-43E8-B20D-3B3025BEA172}" type="parTrans" cxnId="{4777C093-B1BF-40E1-B579-DD7BD642D3E4}">
      <dgm:prSet/>
      <dgm:spPr/>
      <dgm:t>
        <a:bodyPr/>
        <a:lstStyle/>
        <a:p>
          <a:endParaRPr lang="tr-TR"/>
        </a:p>
      </dgm:t>
    </dgm:pt>
    <dgm:pt modelId="{37E5F3AE-B208-4CCD-A79C-A836964340E5}" type="sibTrans" cxnId="{4777C093-B1BF-40E1-B579-DD7BD642D3E4}">
      <dgm:prSet/>
      <dgm:spPr/>
      <dgm:t>
        <a:bodyPr/>
        <a:lstStyle/>
        <a:p>
          <a:endParaRPr lang="tr-TR"/>
        </a:p>
      </dgm:t>
    </dgm:pt>
    <dgm:pt modelId="{F410D31F-E614-4CD2-BA17-0868B7A76642}">
      <dgm:prSet phldrT="[Metin]" custT="1"/>
      <dgm:spPr/>
      <dgm:t>
        <a:bodyPr/>
        <a:lstStyle/>
        <a:p>
          <a:endParaRPr lang="tr-TR" sz="900" dirty="0">
            <a:latin typeface="+mj-lt"/>
          </a:endParaRPr>
        </a:p>
      </dgm:t>
    </dgm:pt>
    <dgm:pt modelId="{9D86F013-4199-406C-A243-D764CEE7D421}" type="parTrans" cxnId="{AF68E599-F6F3-414E-8A73-3304D2D8C175}">
      <dgm:prSet/>
      <dgm:spPr/>
      <dgm:t>
        <a:bodyPr/>
        <a:lstStyle/>
        <a:p>
          <a:endParaRPr lang="tr-TR"/>
        </a:p>
      </dgm:t>
    </dgm:pt>
    <dgm:pt modelId="{8F0E59A9-1E40-45CC-B62F-882479361FC3}" type="sibTrans" cxnId="{AF68E599-F6F3-414E-8A73-3304D2D8C175}">
      <dgm:prSet/>
      <dgm:spPr/>
      <dgm:t>
        <a:bodyPr/>
        <a:lstStyle/>
        <a:p>
          <a:endParaRPr lang="tr-TR"/>
        </a:p>
      </dgm:t>
    </dgm:pt>
    <dgm:pt modelId="{67C9D399-7D5A-467A-82D8-FD9FF50744F7}">
      <dgm:prSet phldrT="[Metin]" custT="1"/>
      <dgm:spPr/>
      <dgm:t>
        <a:bodyPr/>
        <a:lstStyle/>
        <a:p>
          <a:r>
            <a:rPr lang="tr-TR" sz="900" dirty="0" smtClean="0">
              <a:latin typeface="+mj-lt"/>
            </a:rPr>
            <a:t>İngilizce Transkript</a:t>
          </a:r>
          <a:endParaRPr lang="tr-TR" sz="900" dirty="0">
            <a:latin typeface="+mj-lt"/>
          </a:endParaRPr>
        </a:p>
      </dgm:t>
    </dgm:pt>
    <dgm:pt modelId="{E0F331FF-9B34-4E1C-A3D2-00A0DE6DED8B}" type="parTrans" cxnId="{7AEB1CE6-19F7-480A-9321-1417F97049AC}">
      <dgm:prSet/>
      <dgm:spPr/>
      <dgm:t>
        <a:bodyPr/>
        <a:lstStyle/>
        <a:p>
          <a:endParaRPr lang="tr-TR"/>
        </a:p>
      </dgm:t>
    </dgm:pt>
    <dgm:pt modelId="{ADF2A9C2-2BCE-41E6-8A81-1C1FA11BA532}" type="sibTrans" cxnId="{7AEB1CE6-19F7-480A-9321-1417F97049AC}">
      <dgm:prSet/>
      <dgm:spPr/>
      <dgm:t>
        <a:bodyPr/>
        <a:lstStyle/>
        <a:p>
          <a:endParaRPr lang="tr-TR"/>
        </a:p>
      </dgm:t>
    </dgm:pt>
    <dgm:pt modelId="{D6D9FE33-A4E6-4AC6-B30F-D82D563EF1F2}">
      <dgm:prSet phldrT="[Metin]" custT="1"/>
      <dgm:spPr/>
      <dgm:t>
        <a:bodyPr/>
        <a:lstStyle/>
        <a:p>
          <a:r>
            <a:rPr lang="tr-TR" sz="900" dirty="0" smtClean="0">
              <a:latin typeface="+mj-lt"/>
            </a:rPr>
            <a:t>Vadesiz Euro Hesabı</a:t>
          </a:r>
          <a:endParaRPr lang="tr-TR" sz="900" dirty="0">
            <a:latin typeface="+mj-lt"/>
          </a:endParaRPr>
        </a:p>
      </dgm:t>
    </dgm:pt>
    <dgm:pt modelId="{6EE001DB-52F0-4367-B86D-90D5913E6F21}" type="parTrans" cxnId="{3A2565B7-0CD4-447E-9030-B42E61F05FD8}">
      <dgm:prSet/>
      <dgm:spPr/>
      <dgm:t>
        <a:bodyPr/>
        <a:lstStyle/>
        <a:p>
          <a:endParaRPr lang="tr-TR"/>
        </a:p>
      </dgm:t>
    </dgm:pt>
    <dgm:pt modelId="{5B8734B3-8D2C-4832-ADDD-5CCCD1E44FA8}" type="sibTrans" cxnId="{3A2565B7-0CD4-447E-9030-B42E61F05FD8}">
      <dgm:prSet/>
      <dgm:spPr/>
      <dgm:t>
        <a:bodyPr/>
        <a:lstStyle/>
        <a:p>
          <a:endParaRPr lang="tr-TR"/>
        </a:p>
      </dgm:t>
    </dgm:pt>
    <dgm:pt modelId="{AB0E061E-BBA3-4369-B47E-E64B6C5502F3}">
      <dgm:prSet phldrT="[Metin]" custT="1"/>
      <dgm:spPr/>
      <dgm:t>
        <a:bodyPr/>
        <a:lstStyle/>
        <a:p>
          <a:r>
            <a:rPr lang="tr-TR" sz="900" dirty="0" smtClean="0">
              <a:latin typeface="+mj-lt"/>
            </a:rPr>
            <a:t>Vize</a:t>
          </a:r>
          <a:endParaRPr lang="tr-TR" sz="900" dirty="0">
            <a:latin typeface="+mj-lt"/>
          </a:endParaRPr>
        </a:p>
      </dgm:t>
    </dgm:pt>
    <dgm:pt modelId="{018B3629-4DFF-439C-B4B5-330101F84323}" type="parTrans" cxnId="{4A0ADD86-E110-4A64-870D-84B531F0B0CC}">
      <dgm:prSet/>
      <dgm:spPr/>
      <dgm:t>
        <a:bodyPr/>
        <a:lstStyle/>
        <a:p>
          <a:endParaRPr lang="tr-TR"/>
        </a:p>
      </dgm:t>
    </dgm:pt>
    <dgm:pt modelId="{53A18DB8-5408-478A-BC69-4C3FD35EA554}" type="sibTrans" cxnId="{4A0ADD86-E110-4A64-870D-84B531F0B0CC}">
      <dgm:prSet/>
      <dgm:spPr/>
      <dgm:t>
        <a:bodyPr/>
        <a:lstStyle/>
        <a:p>
          <a:endParaRPr lang="tr-TR"/>
        </a:p>
      </dgm:t>
    </dgm:pt>
    <dgm:pt modelId="{6D85758F-5357-4099-BE15-069EC220B93C}">
      <dgm:prSet phldrT="[Metin]" custT="1"/>
      <dgm:spPr/>
      <dgm:t>
        <a:bodyPr/>
        <a:lstStyle/>
        <a:p>
          <a:r>
            <a:rPr lang="tr-TR" sz="900" dirty="0" smtClean="0">
              <a:latin typeface="+mj-lt"/>
            </a:rPr>
            <a:t>Sağlık ve Seyahat Sigortası</a:t>
          </a:r>
          <a:endParaRPr lang="tr-TR" sz="900" dirty="0">
            <a:latin typeface="+mj-lt"/>
          </a:endParaRPr>
        </a:p>
      </dgm:t>
    </dgm:pt>
    <dgm:pt modelId="{AC6E85B8-BFC1-4D16-BADB-6EA65ADCA06E}" type="parTrans" cxnId="{9BA4333B-4E0A-4C98-AECF-7F10CD61F9D5}">
      <dgm:prSet/>
      <dgm:spPr/>
      <dgm:t>
        <a:bodyPr/>
        <a:lstStyle/>
        <a:p>
          <a:endParaRPr lang="tr-TR"/>
        </a:p>
      </dgm:t>
    </dgm:pt>
    <dgm:pt modelId="{49F96E91-B5C2-4A9B-9865-53B60A40902C}" type="sibTrans" cxnId="{9BA4333B-4E0A-4C98-AECF-7F10CD61F9D5}">
      <dgm:prSet/>
      <dgm:spPr/>
      <dgm:t>
        <a:bodyPr/>
        <a:lstStyle/>
        <a:p>
          <a:endParaRPr lang="tr-TR"/>
        </a:p>
      </dgm:t>
    </dgm:pt>
    <dgm:pt modelId="{140AB911-38BF-498D-8E42-FCE536A5DA31}">
      <dgm:prSet phldrT="[Metin]" custT="1"/>
      <dgm:spPr/>
      <dgm:t>
        <a:bodyPr/>
        <a:lstStyle/>
        <a:p>
          <a:r>
            <a:rPr lang="tr-TR" sz="900" dirty="0" smtClean="0">
              <a:latin typeface="+mj-lt"/>
            </a:rPr>
            <a:t>OLS Gidiş Sınav Çıktısı</a:t>
          </a:r>
          <a:endParaRPr lang="tr-TR" sz="900" dirty="0">
            <a:latin typeface="+mj-lt"/>
          </a:endParaRPr>
        </a:p>
      </dgm:t>
    </dgm:pt>
    <dgm:pt modelId="{FD0557B0-A095-440D-A53D-ABBC420824A0}" type="parTrans" cxnId="{37ED48CE-D361-4638-9B4E-281CBF1055F4}">
      <dgm:prSet/>
      <dgm:spPr/>
      <dgm:t>
        <a:bodyPr/>
        <a:lstStyle/>
        <a:p>
          <a:endParaRPr lang="tr-TR"/>
        </a:p>
      </dgm:t>
    </dgm:pt>
    <dgm:pt modelId="{E606AEC2-189B-4A01-AA80-BDFF17D924B7}" type="sibTrans" cxnId="{37ED48CE-D361-4638-9B4E-281CBF1055F4}">
      <dgm:prSet/>
      <dgm:spPr/>
      <dgm:t>
        <a:bodyPr/>
        <a:lstStyle/>
        <a:p>
          <a:endParaRPr lang="tr-TR"/>
        </a:p>
      </dgm:t>
    </dgm:pt>
    <dgm:pt modelId="{3CC2DE22-09E1-458A-8363-CBB24EB9CA7E}">
      <dgm:prSet phldrT="[Metin]"/>
      <dgm:spPr/>
      <dgm:t>
        <a:bodyPr/>
        <a:lstStyle/>
        <a:p>
          <a:r>
            <a:rPr lang="tr-TR" dirty="0" smtClean="0">
              <a:latin typeface="+mj-lt"/>
            </a:rPr>
            <a:t>İlgili </a:t>
          </a:r>
          <a:r>
            <a:rPr lang="tr-TR" dirty="0" err="1" smtClean="0">
              <a:latin typeface="+mj-lt"/>
            </a:rPr>
            <a:t>Erasmus</a:t>
          </a:r>
          <a:r>
            <a:rPr lang="tr-TR" dirty="0" smtClean="0">
              <a:latin typeface="+mj-lt"/>
            </a:rPr>
            <a:t> bölüm koordinatörü tarafından karşı kuruma aday gösterilme</a:t>
          </a:r>
          <a:endParaRPr lang="tr-TR" dirty="0">
            <a:latin typeface="+mj-lt"/>
          </a:endParaRPr>
        </a:p>
      </dgm:t>
    </dgm:pt>
    <dgm:pt modelId="{93D2BEC5-C5A4-448D-8897-766C2D977404}" type="parTrans" cxnId="{54E38F57-AC91-441A-8A84-ABD97608EB4C}">
      <dgm:prSet/>
      <dgm:spPr/>
      <dgm:t>
        <a:bodyPr/>
        <a:lstStyle/>
        <a:p>
          <a:endParaRPr lang="tr-TR"/>
        </a:p>
      </dgm:t>
    </dgm:pt>
    <dgm:pt modelId="{F7F7EBB6-455E-40B4-A0CF-EF116F40CDD5}" type="sibTrans" cxnId="{54E38F57-AC91-441A-8A84-ABD97608EB4C}">
      <dgm:prSet/>
      <dgm:spPr/>
      <dgm:t>
        <a:bodyPr/>
        <a:lstStyle/>
        <a:p>
          <a:endParaRPr lang="tr-TR"/>
        </a:p>
      </dgm:t>
    </dgm:pt>
    <dgm:pt modelId="{343B759F-D1F3-4FCC-BE2F-74C65BF75721}">
      <dgm:prSet phldrT="[Metin]"/>
      <dgm:spPr/>
      <dgm:t>
        <a:bodyPr/>
        <a:lstStyle/>
        <a:p>
          <a:r>
            <a:rPr lang="tr-TR" dirty="0" smtClean="0">
              <a:latin typeface="+mj-lt"/>
            </a:rPr>
            <a:t>Karşı kurumun yönlendirmesine uygun olarak öğrenci tarafından karşı kuruma gerekli bilgi ve belgelerin sağlanması (online </a:t>
          </a:r>
          <a:r>
            <a:rPr lang="tr-TR" dirty="0" err="1" smtClean="0">
              <a:latin typeface="+mj-lt"/>
            </a:rPr>
            <a:t>application</a:t>
          </a:r>
          <a:r>
            <a:rPr lang="tr-TR" dirty="0" smtClean="0">
              <a:latin typeface="+mj-lt"/>
            </a:rPr>
            <a:t> vb. işlemlerin gerçekleştirilmesi)</a:t>
          </a:r>
          <a:endParaRPr lang="tr-TR" dirty="0">
            <a:latin typeface="+mj-lt"/>
          </a:endParaRPr>
        </a:p>
      </dgm:t>
    </dgm:pt>
    <dgm:pt modelId="{441293AD-EB34-4D74-95D5-0034B5BE727E}" type="parTrans" cxnId="{07DA2F25-737E-46A2-BE27-0A1E5A2D66EB}">
      <dgm:prSet/>
      <dgm:spPr/>
      <dgm:t>
        <a:bodyPr/>
        <a:lstStyle/>
        <a:p>
          <a:endParaRPr lang="tr-TR"/>
        </a:p>
      </dgm:t>
    </dgm:pt>
    <dgm:pt modelId="{ED683835-5F65-45DB-B8A5-C6D6430EDA82}" type="sibTrans" cxnId="{07DA2F25-737E-46A2-BE27-0A1E5A2D66EB}">
      <dgm:prSet/>
      <dgm:spPr/>
      <dgm:t>
        <a:bodyPr/>
        <a:lstStyle/>
        <a:p>
          <a:endParaRPr lang="tr-TR"/>
        </a:p>
      </dgm:t>
    </dgm:pt>
    <dgm:pt modelId="{07E95872-A63D-471D-B675-6967E08EC7DA}">
      <dgm:prSet phldrT="[Metin]" custT="1"/>
      <dgm:spPr/>
      <dgm:t>
        <a:bodyPr/>
        <a:lstStyle/>
        <a:p>
          <a:r>
            <a:rPr lang="tr-TR" sz="900" b="1" dirty="0" smtClean="0">
              <a:latin typeface="+mj-lt"/>
            </a:rPr>
            <a:t>Öğrenim Anlaşması</a:t>
          </a:r>
          <a:endParaRPr lang="tr-TR" sz="900" b="1" dirty="0">
            <a:latin typeface="+mj-lt"/>
          </a:endParaRPr>
        </a:p>
      </dgm:t>
    </dgm:pt>
    <dgm:pt modelId="{AEBBED0A-675A-4730-8F15-26416D9EAC6F}" type="parTrans" cxnId="{99697E65-8B07-4DA6-BE85-49EF75A2865B}">
      <dgm:prSet/>
      <dgm:spPr/>
      <dgm:t>
        <a:bodyPr/>
        <a:lstStyle/>
        <a:p>
          <a:endParaRPr lang="tr-TR"/>
        </a:p>
      </dgm:t>
    </dgm:pt>
    <dgm:pt modelId="{5DB398B5-569A-4854-A878-FF8768B3926C}" type="sibTrans" cxnId="{99697E65-8B07-4DA6-BE85-49EF75A2865B}">
      <dgm:prSet/>
      <dgm:spPr/>
      <dgm:t>
        <a:bodyPr/>
        <a:lstStyle/>
        <a:p>
          <a:endParaRPr lang="tr-TR"/>
        </a:p>
      </dgm:t>
    </dgm:pt>
    <dgm:pt modelId="{BBC3AD75-EE07-45E4-A70C-A8870C99CBAD}">
      <dgm:prSet phldrT="[Metin]" custT="1"/>
      <dgm:spPr/>
      <dgm:t>
        <a:bodyPr/>
        <a:lstStyle/>
        <a:p>
          <a:r>
            <a:rPr lang="tr-TR" sz="900" dirty="0" smtClean="0">
              <a:latin typeface="+mj-lt"/>
            </a:rPr>
            <a:t>Karşı kurumca talep edilecek diğer belgeler…</a:t>
          </a:r>
          <a:endParaRPr lang="tr-TR" sz="900" dirty="0">
            <a:latin typeface="+mj-lt"/>
          </a:endParaRPr>
        </a:p>
      </dgm:t>
    </dgm:pt>
    <dgm:pt modelId="{B9BAB560-57C1-4586-AE75-2F77198E2C60}" type="parTrans" cxnId="{0DC09CCB-8E51-4C41-8F6E-790CB270DE82}">
      <dgm:prSet/>
      <dgm:spPr/>
      <dgm:t>
        <a:bodyPr/>
        <a:lstStyle/>
        <a:p>
          <a:endParaRPr lang="tr-TR"/>
        </a:p>
      </dgm:t>
    </dgm:pt>
    <dgm:pt modelId="{1CBBDE27-8B35-40E1-B85D-665DA0928FEC}" type="sibTrans" cxnId="{0DC09CCB-8E51-4C41-8F6E-790CB270DE82}">
      <dgm:prSet/>
      <dgm:spPr/>
      <dgm:t>
        <a:bodyPr/>
        <a:lstStyle/>
        <a:p>
          <a:endParaRPr lang="tr-TR"/>
        </a:p>
      </dgm:t>
    </dgm:pt>
    <dgm:pt modelId="{4EFFC944-CC91-4FB0-A6FC-4A835411DFA8}" type="pres">
      <dgm:prSet presAssocID="{2C536D40-E57F-4DE3-87D9-741EB3672580}" presName="Name0" presStyleCnt="0">
        <dgm:presLayoutVars>
          <dgm:dir/>
          <dgm:animOne val="branch"/>
          <dgm:animLvl val="lvl"/>
        </dgm:presLayoutVars>
      </dgm:prSet>
      <dgm:spPr/>
      <dgm:t>
        <a:bodyPr/>
        <a:lstStyle/>
        <a:p>
          <a:endParaRPr lang="tr-TR"/>
        </a:p>
      </dgm:t>
    </dgm:pt>
    <dgm:pt modelId="{9C34D429-A0E2-463C-B61D-AF5EEEE105E1}" type="pres">
      <dgm:prSet presAssocID="{9A1D2418-CAAB-447E-BCAF-65FEB0C4121A}" presName="chaos" presStyleCnt="0"/>
      <dgm:spPr/>
    </dgm:pt>
    <dgm:pt modelId="{7FA9216A-50A5-4C43-9BF4-4BDB5F724A2E}" type="pres">
      <dgm:prSet presAssocID="{9A1D2418-CAAB-447E-BCAF-65FEB0C4121A}" presName="parTx1" presStyleLbl="revTx" presStyleIdx="0" presStyleCnt="10"/>
      <dgm:spPr/>
      <dgm:t>
        <a:bodyPr/>
        <a:lstStyle/>
        <a:p>
          <a:endParaRPr lang="tr-TR"/>
        </a:p>
      </dgm:t>
    </dgm:pt>
    <dgm:pt modelId="{BE325B8C-EA27-4B5D-A109-942D1019B772}" type="pres">
      <dgm:prSet presAssocID="{9A1D2418-CAAB-447E-BCAF-65FEB0C4121A}" presName="desTx1" presStyleLbl="revTx" presStyleIdx="1" presStyleCnt="10" custScaleX="158160" custScaleY="244598" custLinFactNeighborX="5234" custLinFactNeighborY="63111">
        <dgm:presLayoutVars>
          <dgm:bulletEnabled val="1"/>
        </dgm:presLayoutVars>
      </dgm:prSet>
      <dgm:spPr/>
      <dgm:t>
        <a:bodyPr/>
        <a:lstStyle/>
        <a:p>
          <a:endParaRPr lang="tr-TR"/>
        </a:p>
      </dgm:t>
    </dgm:pt>
    <dgm:pt modelId="{47DDD60A-10F6-4D8F-8E22-6EAA35CBD04E}" type="pres">
      <dgm:prSet presAssocID="{9A1D2418-CAAB-447E-BCAF-65FEB0C4121A}" presName="c1" presStyleLbl="node1" presStyleIdx="0" presStyleCnt="19"/>
      <dgm:spPr/>
    </dgm:pt>
    <dgm:pt modelId="{5CFD0D28-341C-421C-8810-182DE5028DA0}" type="pres">
      <dgm:prSet presAssocID="{9A1D2418-CAAB-447E-BCAF-65FEB0C4121A}" presName="c2" presStyleLbl="node1" presStyleIdx="1" presStyleCnt="19"/>
      <dgm:spPr/>
    </dgm:pt>
    <dgm:pt modelId="{B3CFD1BF-2189-4C01-8F35-ABE7E182934C}" type="pres">
      <dgm:prSet presAssocID="{9A1D2418-CAAB-447E-BCAF-65FEB0C4121A}" presName="c3" presStyleLbl="node1" presStyleIdx="2" presStyleCnt="19"/>
      <dgm:spPr/>
    </dgm:pt>
    <dgm:pt modelId="{C18D7487-F608-4274-B42B-82A3A5CD58FF}" type="pres">
      <dgm:prSet presAssocID="{9A1D2418-CAAB-447E-BCAF-65FEB0C4121A}" presName="c4" presStyleLbl="node1" presStyleIdx="3" presStyleCnt="19"/>
      <dgm:spPr/>
    </dgm:pt>
    <dgm:pt modelId="{D207E0B8-9824-4E09-82A1-75AB52A20D94}" type="pres">
      <dgm:prSet presAssocID="{9A1D2418-CAAB-447E-BCAF-65FEB0C4121A}" presName="c5" presStyleLbl="node1" presStyleIdx="4" presStyleCnt="19"/>
      <dgm:spPr/>
    </dgm:pt>
    <dgm:pt modelId="{C2E00934-1D8F-42FB-99A4-D71446A47074}" type="pres">
      <dgm:prSet presAssocID="{9A1D2418-CAAB-447E-BCAF-65FEB0C4121A}" presName="c6" presStyleLbl="node1" presStyleIdx="5" presStyleCnt="19"/>
      <dgm:spPr/>
    </dgm:pt>
    <dgm:pt modelId="{D731F879-2CFF-4271-B628-B497EB9A163D}" type="pres">
      <dgm:prSet presAssocID="{9A1D2418-CAAB-447E-BCAF-65FEB0C4121A}" presName="c7" presStyleLbl="node1" presStyleIdx="6" presStyleCnt="19"/>
      <dgm:spPr/>
    </dgm:pt>
    <dgm:pt modelId="{EA9472F0-395D-42C7-80F3-9FF88A092470}" type="pres">
      <dgm:prSet presAssocID="{9A1D2418-CAAB-447E-BCAF-65FEB0C4121A}" presName="c8" presStyleLbl="node1" presStyleIdx="7" presStyleCnt="19"/>
      <dgm:spPr/>
    </dgm:pt>
    <dgm:pt modelId="{D4711567-0548-4E37-8CC0-364F82FFD7CD}" type="pres">
      <dgm:prSet presAssocID="{9A1D2418-CAAB-447E-BCAF-65FEB0C4121A}" presName="c9" presStyleLbl="node1" presStyleIdx="8" presStyleCnt="19"/>
      <dgm:spPr/>
    </dgm:pt>
    <dgm:pt modelId="{98F43D41-60D8-4F3D-9B33-E504182EA59D}" type="pres">
      <dgm:prSet presAssocID="{9A1D2418-CAAB-447E-BCAF-65FEB0C4121A}" presName="c10" presStyleLbl="node1" presStyleIdx="9" presStyleCnt="19"/>
      <dgm:spPr/>
    </dgm:pt>
    <dgm:pt modelId="{BEE17FF7-926F-4684-BB6F-AADB867BE948}" type="pres">
      <dgm:prSet presAssocID="{9A1D2418-CAAB-447E-BCAF-65FEB0C4121A}" presName="c11" presStyleLbl="node1" presStyleIdx="10" presStyleCnt="19"/>
      <dgm:spPr/>
    </dgm:pt>
    <dgm:pt modelId="{2844BFA1-1A18-40D8-B636-42B33D2A996B}" type="pres">
      <dgm:prSet presAssocID="{9A1D2418-CAAB-447E-BCAF-65FEB0C4121A}" presName="c12" presStyleLbl="node1" presStyleIdx="11" presStyleCnt="19"/>
      <dgm:spPr/>
    </dgm:pt>
    <dgm:pt modelId="{864699A4-57ED-453E-AB53-96C433C11D9D}" type="pres">
      <dgm:prSet presAssocID="{9A1D2418-CAAB-447E-BCAF-65FEB0C4121A}" presName="c13" presStyleLbl="node1" presStyleIdx="12" presStyleCnt="19"/>
      <dgm:spPr/>
    </dgm:pt>
    <dgm:pt modelId="{9DE0090A-196A-4A49-B65F-1CCE7AD4E312}" type="pres">
      <dgm:prSet presAssocID="{9A1D2418-CAAB-447E-BCAF-65FEB0C4121A}" presName="c14" presStyleLbl="node1" presStyleIdx="13" presStyleCnt="19"/>
      <dgm:spPr/>
    </dgm:pt>
    <dgm:pt modelId="{26BE8D8D-AF98-4911-8F43-9D2503251664}" type="pres">
      <dgm:prSet presAssocID="{9A1D2418-CAAB-447E-BCAF-65FEB0C4121A}" presName="c15" presStyleLbl="node1" presStyleIdx="14" presStyleCnt="19"/>
      <dgm:spPr/>
    </dgm:pt>
    <dgm:pt modelId="{A4DDC878-8DC3-4626-A1D4-1F780A6356C7}" type="pres">
      <dgm:prSet presAssocID="{9A1D2418-CAAB-447E-BCAF-65FEB0C4121A}" presName="c16" presStyleLbl="node1" presStyleIdx="15" presStyleCnt="19"/>
      <dgm:spPr/>
    </dgm:pt>
    <dgm:pt modelId="{085E866C-D61B-4769-9CDE-21F1D24E49E8}" type="pres">
      <dgm:prSet presAssocID="{9A1D2418-CAAB-447E-BCAF-65FEB0C4121A}" presName="c17" presStyleLbl="node1" presStyleIdx="16" presStyleCnt="19"/>
      <dgm:spPr/>
    </dgm:pt>
    <dgm:pt modelId="{302D6EBE-927B-4BCD-B8BC-1A4B6D73F87C}" type="pres">
      <dgm:prSet presAssocID="{9A1D2418-CAAB-447E-BCAF-65FEB0C4121A}" presName="c18" presStyleLbl="node1" presStyleIdx="17" presStyleCnt="19"/>
      <dgm:spPr/>
    </dgm:pt>
    <dgm:pt modelId="{50AF21CF-B83A-48E2-90D4-6F17F1B613E4}" type="pres">
      <dgm:prSet presAssocID="{6482C4E0-2A28-4BE2-962C-0139020564E8}" presName="chevronComposite1" presStyleCnt="0"/>
      <dgm:spPr/>
    </dgm:pt>
    <dgm:pt modelId="{AD7369F0-E525-4E7D-866A-B2384D379F48}" type="pres">
      <dgm:prSet presAssocID="{6482C4E0-2A28-4BE2-962C-0139020564E8}" presName="chevron1" presStyleLbl="sibTrans2D1" presStyleIdx="0" presStyleCnt="5"/>
      <dgm:spPr/>
    </dgm:pt>
    <dgm:pt modelId="{CCF87198-B60F-4C4E-9E00-B9941149D962}" type="pres">
      <dgm:prSet presAssocID="{6482C4E0-2A28-4BE2-962C-0139020564E8}" presName="spChevron1" presStyleCnt="0"/>
      <dgm:spPr/>
    </dgm:pt>
    <dgm:pt modelId="{9217BE93-14A6-4075-904C-233F9ECA623D}" type="pres">
      <dgm:prSet presAssocID="{9D8CBF50-A544-4178-AB61-A93B95454DB3}" presName="middle" presStyleCnt="0"/>
      <dgm:spPr/>
    </dgm:pt>
    <dgm:pt modelId="{22D1A09C-9FDE-4DD7-8C99-A9F3D00D6601}" type="pres">
      <dgm:prSet presAssocID="{9D8CBF50-A544-4178-AB61-A93B95454DB3}" presName="parTxMid" presStyleLbl="revTx" presStyleIdx="2" presStyleCnt="10"/>
      <dgm:spPr/>
      <dgm:t>
        <a:bodyPr/>
        <a:lstStyle/>
        <a:p>
          <a:endParaRPr lang="tr-TR"/>
        </a:p>
      </dgm:t>
    </dgm:pt>
    <dgm:pt modelId="{0D9B9149-A38F-48B7-9C06-50D9DD80926D}" type="pres">
      <dgm:prSet presAssocID="{9D8CBF50-A544-4178-AB61-A93B95454DB3}" presName="desTxMid" presStyleLbl="revTx" presStyleIdx="3" presStyleCnt="10" custScaleX="149036" custScaleY="139724" custLinFactNeighborX="581" custLinFactNeighborY="31085">
        <dgm:presLayoutVars>
          <dgm:bulletEnabled val="1"/>
        </dgm:presLayoutVars>
      </dgm:prSet>
      <dgm:spPr/>
      <dgm:t>
        <a:bodyPr/>
        <a:lstStyle/>
        <a:p>
          <a:endParaRPr lang="tr-TR"/>
        </a:p>
      </dgm:t>
    </dgm:pt>
    <dgm:pt modelId="{DA7EA2B2-EC74-4CFC-89E4-44EC42AD3981}" type="pres">
      <dgm:prSet presAssocID="{9D8CBF50-A544-4178-AB61-A93B95454DB3}" presName="spMid" presStyleCnt="0"/>
      <dgm:spPr/>
    </dgm:pt>
    <dgm:pt modelId="{46D7B06E-1E3E-4CA8-8840-4F854BA93214}" type="pres">
      <dgm:prSet presAssocID="{70F7C9EB-5202-4F73-B21C-2CE64AF379A2}" presName="chevronComposite1" presStyleCnt="0"/>
      <dgm:spPr/>
    </dgm:pt>
    <dgm:pt modelId="{8C2C401E-274F-43E7-B7F1-4E200F75CF76}" type="pres">
      <dgm:prSet presAssocID="{70F7C9EB-5202-4F73-B21C-2CE64AF379A2}" presName="chevron1" presStyleLbl="sibTrans2D1" presStyleIdx="1" presStyleCnt="5"/>
      <dgm:spPr/>
    </dgm:pt>
    <dgm:pt modelId="{6624962E-C0BC-4168-8625-1511819F0501}" type="pres">
      <dgm:prSet presAssocID="{70F7C9EB-5202-4F73-B21C-2CE64AF379A2}" presName="spChevron1" presStyleCnt="0"/>
      <dgm:spPr/>
    </dgm:pt>
    <dgm:pt modelId="{4EB24494-5519-45F4-8EBE-93E656675724}" type="pres">
      <dgm:prSet presAssocID="{5EEE0E41-916D-403E-878B-AF5374B26116}" presName="middle" presStyleCnt="0"/>
      <dgm:spPr/>
    </dgm:pt>
    <dgm:pt modelId="{7A82CFA0-765A-4F2C-A5AA-755AA8DA7A3B}" type="pres">
      <dgm:prSet presAssocID="{5EEE0E41-916D-403E-878B-AF5374B26116}" presName="parTxMid" presStyleLbl="revTx" presStyleIdx="4" presStyleCnt="10"/>
      <dgm:spPr/>
      <dgm:t>
        <a:bodyPr/>
        <a:lstStyle/>
        <a:p>
          <a:endParaRPr lang="tr-TR"/>
        </a:p>
      </dgm:t>
    </dgm:pt>
    <dgm:pt modelId="{20F32021-ABBC-481C-BDD2-1EEF7253DD62}" type="pres">
      <dgm:prSet presAssocID="{5EEE0E41-916D-403E-878B-AF5374B26116}" presName="desTxMid" presStyleLbl="revTx" presStyleIdx="5" presStyleCnt="10" custLinFactNeighborX="2904" custLinFactNeighborY="18839">
        <dgm:presLayoutVars>
          <dgm:bulletEnabled val="1"/>
        </dgm:presLayoutVars>
      </dgm:prSet>
      <dgm:spPr/>
      <dgm:t>
        <a:bodyPr/>
        <a:lstStyle/>
        <a:p>
          <a:endParaRPr lang="tr-TR"/>
        </a:p>
      </dgm:t>
    </dgm:pt>
    <dgm:pt modelId="{5CE76C6D-14AD-421A-B5FA-D2E65DE1A774}" type="pres">
      <dgm:prSet presAssocID="{5EEE0E41-916D-403E-878B-AF5374B26116}" presName="spMid" presStyleCnt="0"/>
      <dgm:spPr/>
    </dgm:pt>
    <dgm:pt modelId="{1DBEE38C-860B-4B8C-9BBC-99ABACB26AF6}" type="pres">
      <dgm:prSet presAssocID="{F98A3387-10F3-4E3F-848A-D4C9079E142A}" presName="chevronComposite1" presStyleCnt="0"/>
      <dgm:spPr/>
    </dgm:pt>
    <dgm:pt modelId="{935A7AD4-DE09-486B-BEFE-BAAC9B804134}" type="pres">
      <dgm:prSet presAssocID="{F98A3387-10F3-4E3F-848A-D4C9079E142A}" presName="chevron1" presStyleLbl="sibTrans2D1" presStyleIdx="2" presStyleCnt="5"/>
      <dgm:spPr/>
    </dgm:pt>
    <dgm:pt modelId="{2164F862-2C14-4035-BC1F-000CB0FAE430}" type="pres">
      <dgm:prSet presAssocID="{F98A3387-10F3-4E3F-848A-D4C9079E142A}" presName="spChevron1" presStyleCnt="0"/>
      <dgm:spPr/>
    </dgm:pt>
    <dgm:pt modelId="{9C9F492D-2A24-4C0F-8A13-9E059C9A2D73}" type="pres">
      <dgm:prSet presAssocID="{A97B0318-2A4E-45E6-90DD-2BC5FA889160}" presName="middle" presStyleCnt="0"/>
      <dgm:spPr/>
    </dgm:pt>
    <dgm:pt modelId="{819AB1D3-A6DC-4625-910A-418C097CA3B2}" type="pres">
      <dgm:prSet presAssocID="{A97B0318-2A4E-45E6-90DD-2BC5FA889160}" presName="parTxMid" presStyleLbl="revTx" presStyleIdx="6" presStyleCnt="10"/>
      <dgm:spPr/>
      <dgm:t>
        <a:bodyPr/>
        <a:lstStyle/>
        <a:p>
          <a:endParaRPr lang="tr-TR"/>
        </a:p>
      </dgm:t>
    </dgm:pt>
    <dgm:pt modelId="{E7FDA739-D921-41AE-A3CE-ACA5B7EFEECB}" type="pres">
      <dgm:prSet presAssocID="{A97B0318-2A4E-45E6-90DD-2BC5FA889160}" presName="desTxMid" presStyleLbl="revTx" presStyleIdx="7" presStyleCnt="10" custScaleY="137274" custLinFactNeighborY="23549">
        <dgm:presLayoutVars>
          <dgm:bulletEnabled val="1"/>
        </dgm:presLayoutVars>
      </dgm:prSet>
      <dgm:spPr/>
      <dgm:t>
        <a:bodyPr/>
        <a:lstStyle/>
        <a:p>
          <a:endParaRPr lang="tr-TR"/>
        </a:p>
      </dgm:t>
    </dgm:pt>
    <dgm:pt modelId="{F3C5B427-3122-44FA-8353-D41FB29D38D2}" type="pres">
      <dgm:prSet presAssocID="{A97B0318-2A4E-45E6-90DD-2BC5FA889160}" presName="spMid" presStyleCnt="0"/>
      <dgm:spPr/>
    </dgm:pt>
    <dgm:pt modelId="{B1005790-E5E8-4210-9246-7EDA6A931CC9}" type="pres">
      <dgm:prSet presAssocID="{4D73FDDE-25FD-43B9-AEEB-0D59B586D0B3}" presName="chevronComposite1" presStyleCnt="0"/>
      <dgm:spPr/>
    </dgm:pt>
    <dgm:pt modelId="{589A8906-5813-4009-9E37-C4E53B49A99F}" type="pres">
      <dgm:prSet presAssocID="{4D73FDDE-25FD-43B9-AEEB-0D59B586D0B3}" presName="chevron1" presStyleLbl="sibTrans2D1" presStyleIdx="3" presStyleCnt="5" custLinFactNeighborX="-8585"/>
      <dgm:spPr/>
    </dgm:pt>
    <dgm:pt modelId="{B3B362B8-90E5-4F7D-8001-57573A737B40}" type="pres">
      <dgm:prSet presAssocID="{4D73FDDE-25FD-43B9-AEEB-0D59B586D0B3}" presName="spChevron1" presStyleCnt="0"/>
      <dgm:spPr/>
    </dgm:pt>
    <dgm:pt modelId="{E4BF5A63-055C-43A5-A784-DABCC1B8591F}" type="pres">
      <dgm:prSet presAssocID="{260AF45E-0710-4564-AAC2-294011FC0EBB}" presName="middle" presStyleCnt="0"/>
      <dgm:spPr/>
    </dgm:pt>
    <dgm:pt modelId="{1071106D-3DC7-4458-BBC0-C4507E48ACBC}" type="pres">
      <dgm:prSet presAssocID="{260AF45E-0710-4564-AAC2-294011FC0EBB}" presName="parTxMid" presStyleLbl="revTx" presStyleIdx="8" presStyleCnt="10" custScaleX="154912" custScaleY="164805"/>
      <dgm:spPr/>
      <dgm:t>
        <a:bodyPr/>
        <a:lstStyle/>
        <a:p>
          <a:endParaRPr lang="tr-TR"/>
        </a:p>
      </dgm:t>
    </dgm:pt>
    <dgm:pt modelId="{C8F712B7-EC01-47BD-9E01-63A3A8D36907}" type="pres">
      <dgm:prSet presAssocID="{260AF45E-0710-4564-AAC2-294011FC0EBB}" presName="desTxMid" presStyleLbl="revTx" presStyleIdx="9" presStyleCnt="10" custScaleX="133130" custScaleY="184806" custLinFactNeighborX="-1162" custLinFactNeighborY="33911">
        <dgm:presLayoutVars>
          <dgm:bulletEnabled val="1"/>
        </dgm:presLayoutVars>
      </dgm:prSet>
      <dgm:spPr/>
      <dgm:t>
        <a:bodyPr/>
        <a:lstStyle/>
        <a:p>
          <a:endParaRPr lang="tr-TR"/>
        </a:p>
      </dgm:t>
    </dgm:pt>
    <dgm:pt modelId="{3F0B4513-8785-4AEE-8A89-5DF03E9831E8}" type="pres">
      <dgm:prSet presAssocID="{260AF45E-0710-4564-AAC2-294011FC0EBB}" presName="spMid" presStyleCnt="0"/>
      <dgm:spPr/>
    </dgm:pt>
    <dgm:pt modelId="{85CF3ADB-A4C7-4AD8-A24C-2AB6F6BF9D0E}" type="pres">
      <dgm:prSet presAssocID="{B81204EC-DCE6-4B37-A1A6-1C15BEA47226}" presName="chevronComposite1" presStyleCnt="0"/>
      <dgm:spPr/>
    </dgm:pt>
    <dgm:pt modelId="{E0CFDDE2-EEE5-47E7-940A-E9D0A1111B7A}" type="pres">
      <dgm:prSet presAssocID="{B81204EC-DCE6-4B37-A1A6-1C15BEA47226}" presName="chevron1" presStyleLbl="sibTrans2D1" presStyleIdx="4" presStyleCnt="5" custLinFactNeighborX="-26139" custLinFactNeighborY="1752"/>
      <dgm:spPr/>
    </dgm:pt>
    <dgm:pt modelId="{A94C5423-2098-432F-8A8F-195880DCD46A}" type="pres">
      <dgm:prSet presAssocID="{B81204EC-DCE6-4B37-A1A6-1C15BEA47226}" presName="spChevron1" presStyleCnt="0"/>
      <dgm:spPr/>
    </dgm:pt>
    <dgm:pt modelId="{E60B2D87-92D7-488B-A2BD-2C9424760D51}" type="pres">
      <dgm:prSet presAssocID="{642F3165-3C38-47BA-A097-3F1CAC1F5E16}" presName="last" presStyleCnt="0"/>
      <dgm:spPr/>
    </dgm:pt>
    <dgm:pt modelId="{CA13C5B3-27A6-4EE6-A8CF-603E2054828F}" type="pres">
      <dgm:prSet presAssocID="{642F3165-3C38-47BA-A097-3F1CAC1F5E16}" presName="circleTx" presStyleLbl="node1" presStyleIdx="18" presStyleCnt="19" custScaleX="150941" custScaleY="138857" custLinFactNeighborX="-8465" custLinFactNeighborY="-721"/>
      <dgm:spPr/>
      <dgm:t>
        <a:bodyPr/>
        <a:lstStyle/>
        <a:p>
          <a:endParaRPr lang="tr-TR"/>
        </a:p>
      </dgm:t>
    </dgm:pt>
    <dgm:pt modelId="{32631F89-06CD-4EC9-B48F-6028E1E2C832}" type="pres">
      <dgm:prSet presAssocID="{642F3165-3C38-47BA-A097-3F1CAC1F5E16}" presName="spN" presStyleCnt="0"/>
      <dgm:spPr/>
    </dgm:pt>
  </dgm:ptLst>
  <dgm:cxnLst>
    <dgm:cxn modelId="{1F73E514-FAC3-48A6-A41D-EC63260E2223}" srcId="{260AF45E-0710-4564-AAC2-294011FC0EBB}" destId="{0EDC539D-88C4-43EB-A562-CCC90A10869E}" srcOrd="1" destOrd="0" parTransId="{7288749A-2B74-4349-AFEF-DA79BF1A3B7E}" sibTransId="{EB2B0B7C-9E00-4A4F-A825-393779BA8CC1}"/>
    <dgm:cxn modelId="{AF68E599-F6F3-414E-8A73-3304D2D8C175}" srcId="{260AF45E-0710-4564-AAC2-294011FC0EBB}" destId="{F410D31F-E614-4CD2-BA17-0868B7A76642}" srcOrd="8" destOrd="0" parTransId="{9D86F013-4199-406C-A243-D764CEE7D421}" sibTransId="{8F0E59A9-1E40-45CC-B62F-882479361FC3}"/>
    <dgm:cxn modelId="{37ED48CE-D361-4638-9B4E-281CBF1055F4}" srcId="{260AF45E-0710-4564-AAC2-294011FC0EBB}" destId="{140AB911-38BF-498D-8E42-FCE536A5DA31}" srcOrd="7" destOrd="0" parTransId="{FD0557B0-A095-440D-A53D-ABBC420824A0}" sibTransId="{E606AEC2-189B-4A01-AA80-BDFF17D924B7}"/>
    <dgm:cxn modelId="{8F0C5C0A-AD48-46C1-834F-EBA376B60E8A}" srcId="{9D8CBF50-A544-4178-AB61-A93B95454DB3}" destId="{D4BCA362-ABF4-498A-9881-B89629DD20DA}" srcOrd="1" destOrd="0" parTransId="{ADDD5AC5-8155-42D6-B021-6BED3B4FA31A}" sibTransId="{0A26C373-4FE6-4BBB-B2B0-C59890C7958C}"/>
    <dgm:cxn modelId="{80D1C23E-894C-47FD-A0C1-7EBA1B353C8B}" srcId="{2C536D40-E57F-4DE3-87D9-741EB3672580}" destId="{9A1D2418-CAAB-447E-BCAF-65FEB0C4121A}" srcOrd="0" destOrd="0" parTransId="{F149CC59-0EFD-427E-B66B-373F66472A00}" sibTransId="{6482C4E0-2A28-4BE2-962C-0139020564E8}"/>
    <dgm:cxn modelId="{113E666D-6507-463D-AFAD-2F4E98D03E99}" type="presOf" srcId="{3CC2DE22-09E1-458A-8363-CBB24EB9CA7E}" destId="{BE325B8C-EA27-4B5D-A109-942D1019B772}" srcOrd="0" destOrd="1" presId="urn:microsoft.com/office/officeart/2009/3/layout/RandomtoResultProcess"/>
    <dgm:cxn modelId="{BDD21295-E33A-451C-810B-77573FF32FE8}" type="presOf" srcId="{9A1D2418-CAAB-447E-BCAF-65FEB0C4121A}" destId="{7FA9216A-50A5-4C43-9BF4-4BDB5F724A2E}" srcOrd="0" destOrd="0" presId="urn:microsoft.com/office/officeart/2009/3/layout/RandomtoResultProcess"/>
    <dgm:cxn modelId="{5C1AE011-75E1-47BB-94A1-B06A508B79EE}" type="presOf" srcId="{0EDC539D-88C4-43EB-A562-CCC90A10869E}" destId="{C8F712B7-EC01-47BD-9E01-63A3A8D36907}" srcOrd="0" destOrd="1" presId="urn:microsoft.com/office/officeart/2009/3/layout/RandomtoResultProcess"/>
    <dgm:cxn modelId="{DD780448-4377-40A0-B34F-A159967D3437}" srcId="{2C536D40-E57F-4DE3-87D9-741EB3672580}" destId="{9D8CBF50-A544-4178-AB61-A93B95454DB3}" srcOrd="1" destOrd="0" parTransId="{350E4475-8642-4A48-91F9-700CE056838E}" sibTransId="{70F7C9EB-5202-4F73-B21C-2CE64AF379A2}"/>
    <dgm:cxn modelId="{54C327FD-5BB6-4561-B791-873176B51AEE}" srcId="{2C536D40-E57F-4DE3-87D9-741EB3672580}" destId="{A97B0318-2A4E-45E6-90DD-2BC5FA889160}" srcOrd="3" destOrd="0" parTransId="{48F0608F-97CB-49F3-8628-D660EC133300}" sibTransId="{4D73FDDE-25FD-43B9-AEEB-0D59B586D0B3}"/>
    <dgm:cxn modelId="{55F9CBE8-9AE2-4615-8CF4-B48081B9D7A6}" type="presOf" srcId="{07E95872-A63D-471D-B675-6967E08EC7DA}" destId="{20F32021-ABBC-481C-BDD2-1EEF7253DD62}" srcOrd="0" destOrd="0" presId="urn:microsoft.com/office/officeart/2009/3/layout/RandomtoResultProcess"/>
    <dgm:cxn modelId="{CE2974E5-DAC4-43C4-BAE1-FAC8CD313734}" type="presOf" srcId="{50A72033-21A1-46A6-B9F8-753930844D09}" destId="{C8F712B7-EC01-47BD-9E01-63A3A8D36907}" srcOrd="0" destOrd="2" presId="urn:microsoft.com/office/officeart/2009/3/layout/RandomtoResultProcess"/>
    <dgm:cxn modelId="{C04E7AC8-CFC9-48D2-8FF2-A0975E1A135E}" type="presOf" srcId="{3F54878E-D491-4BB7-9503-AB16861BF212}" destId="{20F32021-ABBC-481C-BDD2-1EEF7253DD62}" srcOrd="0" destOrd="2" presId="urn:microsoft.com/office/officeart/2009/3/layout/RandomtoResultProcess"/>
    <dgm:cxn modelId="{4BC58D28-23B2-4206-AA25-336D85C28E94}" type="presOf" srcId="{3D19C5E5-AB1D-4CBA-AED5-7EEF06167A13}" destId="{E7FDA739-D921-41AE-A3CE-ACA5B7EFEECB}" srcOrd="0" destOrd="1" presId="urn:microsoft.com/office/officeart/2009/3/layout/RandomtoResultProcess"/>
    <dgm:cxn modelId="{7D78FE1B-D463-435C-B298-A0B665598B3B}" type="presOf" srcId="{AB0E061E-BBA3-4369-B47E-E64B6C5502F3}" destId="{C8F712B7-EC01-47BD-9E01-63A3A8D36907}" srcOrd="0" destOrd="5" presId="urn:microsoft.com/office/officeart/2009/3/layout/RandomtoResultProcess"/>
    <dgm:cxn modelId="{CFA16921-1E3E-4442-BD3F-537F1F491568}" srcId="{5EEE0E41-916D-403E-878B-AF5374B26116}" destId="{183938D0-4233-4062-A10A-7FB09D3AD46A}" srcOrd="1" destOrd="0" parTransId="{208F573C-A83E-46BD-AB60-07988606DA9C}" sibTransId="{FDF5D324-B8DF-4995-BFDB-8727B4C38C22}"/>
    <dgm:cxn modelId="{4AE5325B-CBF1-4116-8203-C047C51332F5}" type="presOf" srcId="{BBC3AD75-EE07-45E4-A70C-A8870C99CBAD}" destId="{0D9B9149-A38F-48B7-9C06-50D9DD80926D}" srcOrd="0" destOrd="2" presId="urn:microsoft.com/office/officeart/2009/3/layout/RandomtoResultProcess"/>
    <dgm:cxn modelId="{A13D83E4-82D8-48BA-8386-93BED9811907}" srcId="{2C536D40-E57F-4DE3-87D9-741EB3672580}" destId="{260AF45E-0710-4564-AAC2-294011FC0EBB}" srcOrd="4" destOrd="0" parTransId="{79829B4B-FDA0-4274-B48C-2248BFBDFCF9}" sibTransId="{B81204EC-DCE6-4B37-A1A6-1C15BEA47226}"/>
    <dgm:cxn modelId="{D598B52B-7DDB-49D2-906A-D6DBAE8C586D}" srcId="{2C536D40-E57F-4DE3-87D9-741EB3672580}" destId="{642F3165-3C38-47BA-A097-3F1CAC1F5E16}" srcOrd="5" destOrd="0" parTransId="{C47D4E94-AE63-414C-AE0E-98EFA71C5FE9}" sibTransId="{21478962-E491-491C-AA5B-5F0F9A70B26E}"/>
    <dgm:cxn modelId="{E1860DFB-240B-4CCF-8E29-11B967B56CA8}" srcId="{9D8CBF50-A544-4178-AB61-A93B95454DB3}" destId="{5590C6BD-DE64-4D57-89F3-D8260164F9D7}" srcOrd="0" destOrd="0" parTransId="{598DC280-DA94-4823-B50F-13B1A55F0485}" sibTransId="{FE36FEB3-F58F-4061-AEBC-596F7B3F9B32}"/>
    <dgm:cxn modelId="{E3DB8D73-162B-4A43-85FC-A904F2CCC8D6}" srcId="{2C536D40-E57F-4DE3-87D9-741EB3672580}" destId="{5EEE0E41-916D-403E-878B-AF5374B26116}" srcOrd="2" destOrd="0" parTransId="{AC7F5C57-B263-4FEB-A0B0-37D02FC94E13}" sibTransId="{F98A3387-10F3-4E3F-848A-D4C9079E142A}"/>
    <dgm:cxn modelId="{6CEF66A9-E980-4E46-A848-74A57D59F14C}" type="presOf" srcId="{D6D9FE33-A4E6-4AC6-B30F-D82D563EF1F2}" destId="{C8F712B7-EC01-47BD-9E01-63A3A8D36907}" srcOrd="0" destOrd="4" presId="urn:microsoft.com/office/officeart/2009/3/layout/RandomtoResultProcess"/>
    <dgm:cxn modelId="{9EA0215E-6C30-4633-9EA8-FB4B9AA13F7D}" srcId="{5EEE0E41-916D-403E-878B-AF5374B26116}" destId="{3F54878E-D491-4BB7-9503-AB16861BF212}" srcOrd="2" destOrd="0" parTransId="{CE813876-45CF-4832-9572-89B537157CBC}" sibTransId="{7F3B1157-6AE6-41BC-AB99-012076EE7064}"/>
    <dgm:cxn modelId="{11F551B9-C51A-480F-9AFE-EE7FA7B72D1F}" srcId="{A97B0318-2A4E-45E6-90DD-2BC5FA889160}" destId="{951A033E-AE9F-4125-9F52-3591A99D78A1}" srcOrd="0" destOrd="0" parTransId="{5AC698E6-9E92-476F-9139-47986527B8B7}" sibTransId="{E02AE125-741A-4129-808F-BC6A42BC4D34}"/>
    <dgm:cxn modelId="{0DC09CCB-8E51-4C41-8F6E-790CB270DE82}" srcId="{9D8CBF50-A544-4178-AB61-A93B95454DB3}" destId="{BBC3AD75-EE07-45E4-A70C-A8870C99CBAD}" srcOrd="2" destOrd="0" parTransId="{B9BAB560-57C1-4586-AE75-2F77198E2C60}" sibTransId="{1CBBDE27-8B35-40E1-B85D-665DA0928FEC}"/>
    <dgm:cxn modelId="{938CA11E-FAF0-4884-ACFA-64C2EA63C143}" type="presOf" srcId="{9D8CBF50-A544-4178-AB61-A93B95454DB3}" destId="{22D1A09C-9FDE-4DD7-8C99-A9F3D00D6601}" srcOrd="0" destOrd="0" presId="urn:microsoft.com/office/officeart/2009/3/layout/RandomtoResultProcess"/>
    <dgm:cxn modelId="{99697E65-8B07-4DA6-BE85-49EF75A2865B}" srcId="{5EEE0E41-916D-403E-878B-AF5374B26116}" destId="{07E95872-A63D-471D-B675-6967E08EC7DA}" srcOrd="0" destOrd="0" parTransId="{AEBBED0A-675A-4730-8F15-26416D9EAC6F}" sibTransId="{5DB398B5-569A-4854-A878-FF8768B3926C}"/>
    <dgm:cxn modelId="{5B754667-BB32-45B3-A6BA-4DC1996D0121}" srcId="{9A1D2418-CAAB-447E-BCAF-65FEB0C4121A}" destId="{D873FD1E-60D9-4E26-A885-C9A62F1860A6}" srcOrd="0" destOrd="0" parTransId="{D8CC347A-8D4D-408A-952D-665916A135A3}" sibTransId="{DA1F910C-FFD3-4D31-B0F3-E5C8F11BF98F}"/>
    <dgm:cxn modelId="{CB00A1B8-E190-425E-89E9-AB6E6F753E16}" type="presOf" srcId="{8E3AE549-A8C9-45F3-A3A3-1F9E5E011848}" destId="{C8F712B7-EC01-47BD-9E01-63A3A8D36907}" srcOrd="0" destOrd="0" presId="urn:microsoft.com/office/officeart/2009/3/layout/RandomtoResultProcess"/>
    <dgm:cxn modelId="{4B1C7B2C-A1AB-4086-9656-A3EA9E661B7F}" type="presOf" srcId="{951A033E-AE9F-4125-9F52-3591A99D78A1}" destId="{E7FDA739-D921-41AE-A3CE-ACA5B7EFEECB}" srcOrd="0" destOrd="0" presId="urn:microsoft.com/office/officeart/2009/3/layout/RandomtoResultProcess"/>
    <dgm:cxn modelId="{52C76AAE-C42D-4780-AADB-88327CD65F51}" type="presOf" srcId="{67C9D399-7D5A-467A-82D8-FD9FF50744F7}" destId="{C8F712B7-EC01-47BD-9E01-63A3A8D36907}" srcOrd="0" destOrd="3" presId="urn:microsoft.com/office/officeart/2009/3/layout/RandomtoResultProcess"/>
    <dgm:cxn modelId="{FC000B42-148F-4A88-A4CD-6633F3F28107}" type="presOf" srcId="{6D85758F-5357-4099-BE15-069EC220B93C}" destId="{C8F712B7-EC01-47BD-9E01-63A3A8D36907}" srcOrd="0" destOrd="6" presId="urn:microsoft.com/office/officeart/2009/3/layout/RandomtoResultProcess"/>
    <dgm:cxn modelId="{07DA2F25-737E-46A2-BE27-0A1E5A2D66EB}" srcId="{9A1D2418-CAAB-447E-BCAF-65FEB0C4121A}" destId="{343B759F-D1F3-4FCC-BE2F-74C65BF75721}" srcOrd="2" destOrd="0" parTransId="{441293AD-EB34-4D74-95D5-0034B5BE727E}" sibTransId="{ED683835-5F65-45DB-B8A5-C6D6430EDA82}"/>
    <dgm:cxn modelId="{9BA4333B-4E0A-4C98-AECF-7F10CD61F9D5}" srcId="{260AF45E-0710-4564-AAC2-294011FC0EBB}" destId="{6D85758F-5357-4099-BE15-069EC220B93C}" srcOrd="6" destOrd="0" parTransId="{AC6E85B8-BFC1-4D16-BADB-6EA65ADCA06E}" sibTransId="{49F96E91-B5C2-4A9B-9865-53B60A40902C}"/>
    <dgm:cxn modelId="{903FDA88-0DAF-4FF7-9B77-82FD0CD57909}" type="presOf" srcId="{5EEE0E41-916D-403E-878B-AF5374B26116}" destId="{7A82CFA0-765A-4F2C-A5AA-755AA8DA7A3B}" srcOrd="0" destOrd="0" presId="urn:microsoft.com/office/officeart/2009/3/layout/RandomtoResultProcess"/>
    <dgm:cxn modelId="{3A2565B7-0CD4-447E-9030-B42E61F05FD8}" srcId="{260AF45E-0710-4564-AAC2-294011FC0EBB}" destId="{D6D9FE33-A4E6-4AC6-B30F-D82D563EF1F2}" srcOrd="4" destOrd="0" parTransId="{6EE001DB-52F0-4367-B86D-90D5913E6F21}" sibTransId="{5B8734B3-8D2C-4832-ADDD-5CCCD1E44FA8}"/>
    <dgm:cxn modelId="{DFE265BB-552A-497B-85C5-65B3313E6683}" type="presOf" srcId="{2C536D40-E57F-4DE3-87D9-741EB3672580}" destId="{4EFFC944-CC91-4FB0-A6FC-4A835411DFA8}" srcOrd="0" destOrd="0" presId="urn:microsoft.com/office/officeart/2009/3/layout/RandomtoResultProcess"/>
    <dgm:cxn modelId="{FC6855F9-92E6-42F9-8CE8-54A9BEA2479C}" type="presOf" srcId="{D873FD1E-60D9-4E26-A885-C9A62F1860A6}" destId="{BE325B8C-EA27-4B5D-A109-942D1019B772}" srcOrd="0" destOrd="0" presId="urn:microsoft.com/office/officeart/2009/3/layout/RandomtoResultProcess"/>
    <dgm:cxn modelId="{488D5093-292D-4866-9886-1950863435CC}" type="presOf" srcId="{260AF45E-0710-4564-AAC2-294011FC0EBB}" destId="{1071106D-3DC7-4458-BBC0-C4507E48ACBC}" srcOrd="0" destOrd="0" presId="urn:microsoft.com/office/officeart/2009/3/layout/RandomtoResultProcess"/>
    <dgm:cxn modelId="{4A0ADD86-E110-4A64-870D-84B531F0B0CC}" srcId="{260AF45E-0710-4564-AAC2-294011FC0EBB}" destId="{AB0E061E-BBA3-4369-B47E-E64B6C5502F3}" srcOrd="5" destOrd="0" parTransId="{018B3629-4DFF-439C-B4B5-330101F84323}" sibTransId="{53A18DB8-5408-478A-BC69-4C3FD35EA554}"/>
    <dgm:cxn modelId="{A6E85136-EF7C-4FF4-B484-A8633D03659E}" type="presOf" srcId="{5590C6BD-DE64-4D57-89F3-D8260164F9D7}" destId="{0D9B9149-A38F-48B7-9C06-50D9DD80926D}" srcOrd="0" destOrd="0" presId="urn:microsoft.com/office/officeart/2009/3/layout/RandomtoResultProcess"/>
    <dgm:cxn modelId="{A4800F40-D0D1-40CE-8160-614D1AE4B0BF}" type="presOf" srcId="{343B759F-D1F3-4FCC-BE2F-74C65BF75721}" destId="{BE325B8C-EA27-4B5D-A109-942D1019B772}" srcOrd="0" destOrd="2" presId="urn:microsoft.com/office/officeart/2009/3/layout/RandomtoResultProcess"/>
    <dgm:cxn modelId="{0AC3925F-4405-41CA-A8DD-29A2B82F7CD9}" type="presOf" srcId="{140AB911-38BF-498D-8E42-FCE536A5DA31}" destId="{C8F712B7-EC01-47BD-9E01-63A3A8D36907}" srcOrd="0" destOrd="7" presId="urn:microsoft.com/office/officeart/2009/3/layout/RandomtoResultProcess"/>
    <dgm:cxn modelId="{3BAC8872-6D61-408F-B569-548247EBAAF5}" type="presOf" srcId="{ACB6F0C9-D6BA-469D-8D28-A7B04AEDE51F}" destId="{E7FDA739-D921-41AE-A3CE-ACA5B7EFEECB}" srcOrd="0" destOrd="2" presId="urn:microsoft.com/office/officeart/2009/3/layout/RandomtoResultProcess"/>
    <dgm:cxn modelId="{D63EDC26-C125-4325-8E61-0CBAA2791F1C}" srcId="{A97B0318-2A4E-45E6-90DD-2BC5FA889160}" destId="{ACB6F0C9-D6BA-469D-8D28-A7B04AEDE51F}" srcOrd="2" destOrd="0" parTransId="{2BBF27FC-1923-43FB-AD84-99B95776442A}" sibTransId="{4655D841-92FE-423C-B729-9EF2E87DF5D1}"/>
    <dgm:cxn modelId="{9328C280-5F6A-4C56-BC97-DCE59735AD74}" type="presOf" srcId="{642F3165-3C38-47BA-A097-3F1CAC1F5E16}" destId="{CA13C5B3-27A6-4EE6-A8CF-603E2054828F}" srcOrd="0" destOrd="0" presId="urn:microsoft.com/office/officeart/2009/3/layout/RandomtoResultProcess"/>
    <dgm:cxn modelId="{E84D009E-BFD0-4941-A6D0-8A596F813014}" srcId="{A97B0318-2A4E-45E6-90DD-2BC5FA889160}" destId="{3D19C5E5-AB1D-4CBA-AED5-7EEF06167A13}" srcOrd="1" destOrd="0" parTransId="{8A43929F-EFD3-4E9E-84B7-83B272553B7E}" sibTransId="{7CDB2686-F245-4925-905D-AD3D4071FD96}"/>
    <dgm:cxn modelId="{CE809EFC-69B6-4B46-BED5-A6579F20B594}" type="presOf" srcId="{D4BCA362-ABF4-498A-9881-B89629DD20DA}" destId="{0D9B9149-A38F-48B7-9C06-50D9DD80926D}" srcOrd="0" destOrd="1" presId="urn:microsoft.com/office/officeart/2009/3/layout/RandomtoResultProcess"/>
    <dgm:cxn modelId="{DE0DAB8B-1993-4393-8B26-1BB9D93907B5}" type="presOf" srcId="{183938D0-4233-4062-A10A-7FB09D3AD46A}" destId="{20F32021-ABBC-481C-BDD2-1EEF7253DD62}" srcOrd="0" destOrd="1" presId="urn:microsoft.com/office/officeart/2009/3/layout/RandomtoResultProcess"/>
    <dgm:cxn modelId="{FBC91832-A2D5-467F-9D8D-852E167F3B4B}" type="presOf" srcId="{A97B0318-2A4E-45E6-90DD-2BC5FA889160}" destId="{819AB1D3-A6DC-4625-910A-418C097CA3B2}" srcOrd="0" destOrd="0" presId="urn:microsoft.com/office/officeart/2009/3/layout/RandomtoResultProcess"/>
    <dgm:cxn modelId="{7AEB1CE6-19F7-480A-9321-1417F97049AC}" srcId="{260AF45E-0710-4564-AAC2-294011FC0EBB}" destId="{67C9D399-7D5A-467A-82D8-FD9FF50744F7}" srcOrd="3" destOrd="0" parTransId="{E0F331FF-9B34-4E1C-A3D2-00A0DE6DED8B}" sibTransId="{ADF2A9C2-2BCE-41E6-8A81-1C1FA11BA532}"/>
    <dgm:cxn modelId="{4777C093-B1BF-40E1-B579-DD7BD642D3E4}" srcId="{260AF45E-0710-4564-AAC2-294011FC0EBB}" destId="{50A72033-21A1-46A6-B9F8-753930844D09}" srcOrd="2" destOrd="0" parTransId="{D02AC57E-9965-43E8-B20D-3B3025BEA172}" sibTransId="{37E5F3AE-B208-4CCD-A79C-A836964340E5}"/>
    <dgm:cxn modelId="{54E38F57-AC91-441A-8A84-ABD97608EB4C}" srcId="{9A1D2418-CAAB-447E-BCAF-65FEB0C4121A}" destId="{3CC2DE22-09E1-458A-8363-CBB24EB9CA7E}" srcOrd="1" destOrd="0" parTransId="{93D2BEC5-C5A4-448D-8897-766C2D977404}" sibTransId="{F7F7EBB6-455E-40B4-A0CF-EF116F40CDD5}"/>
    <dgm:cxn modelId="{A0B22526-7643-43C7-9941-FFE97152B117}" type="presOf" srcId="{F410D31F-E614-4CD2-BA17-0868B7A76642}" destId="{C8F712B7-EC01-47BD-9E01-63A3A8D36907}" srcOrd="0" destOrd="8" presId="urn:microsoft.com/office/officeart/2009/3/layout/RandomtoResultProcess"/>
    <dgm:cxn modelId="{D5C75205-F0EE-49C6-9AFD-0BEC6B342145}" srcId="{260AF45E-0710-4564-AAC2-294011FC0EBB}" destId="{8E3AE549-A8C9-45F3-A3A3-1F9E5E011848}" srcOrd="0" destOrd="0" parTransId="{4E1B792F-CBC4-4CD4-BF05-EB57EC5C957F}" sibTransId="{ED993E78-1C65-4BF6-BFF9-FC7009D2BC8F}"/>
    <dgm:cxn modelId="{7C2E3858-44C7-4AF5-BC80-DD00D3320790}" type="presParOf" srcId="{4EFFC944-CC91-4FB0-A6FC-4A835411DFA8}" destId="{9C34D429-A0E2-463C-B61D-AF5EEEE105E1}" srcOrd="0" destOrd="0" presId="urn:microsoft.com/office/officeart/2009/3/layout/RandomtoResultProcess"/>
    <dgm:cxn modelId="{6CF09E63-3CF2-4D80-9230-79ACACE2BFAA}" type="presParOf" srcId="{9C34D429-A0E2-463C-B61D-AF5EEEE105E1}" destId="{7FA9216A-50A5-4C43-9BF4-4BDB5F724A2E}" srcOrd="0" destOrd="0" presId="urn:microsoft.com/office/officeart/2009/3/layout/RandomtoResultProcess"/>
    <dgm:cxn modelId="{84A7B0C8-3850-47C3-A656-04307D5E9F64}" type="presParOf" srcId="{9C34D429-A0E2-463C-B61D-AF5EEEE105E1}" destId="{BE325B8C-EA27-4B5D-A109-942D1019B772}" srcOrd="1" destOrd="0" presId="urn:microsoft.com/office/officeart/2009/3/layout/RandomtoResultProcess"/>
    <dgm:cxn modelId="{1C3F72B7-ACD3-4596-B6EF-B3ABC71A7374}" type="presParOf" srcId="{9C34D429-A0E2-463C-B61D-AF5EEEE105E1}" destId="{47DDD60A-10F6-4D8F-8E22-6EAA35CBD04E}" srcOrd="2" destOrd="0" presId="urn:microsoft.com/office/officeart/2009/3/layout/RandomtoResultProcess"/>
    <dgm:cxn modelId="{1B13D2B5-FE57-421F-9DFE-1E152CCEB831}" type="presParOf" srcId="{9C34D429-A0E2-463C-B61D-AF5EEEE105E1}" destId="{5CFD0D28-341C-421C-8810-182DE5028DA0}" srcOrd="3" destOrd="0" presId="urn:microsoft.com/office/officeart/2009/3/layout/RandomtoResultProcess"/>
    <dgm:cxn modelId="{1DCA797F-98E6-4069-BD5F-CCC55CE95C2F}" type="presParOf" srcId="{9C34D429-A0E2-463C-B61D-AF5EEEE105E1}" destId="{B3CFD1BF-2189-4C01-8F35-ABE7E182934C}" srcOrd="4" destOrd="0" presId="urn:microsoft.com/office/officeart/2009/3/layout/RandomtoResultProcess"/>
    <dgm:cxn modelId="{89F02D1D-D56F-4BD1-99FA-A56F4B761B9B}" type="presParOf" srcId="{9C34D429-A0E2-463C-B61D-AF5EEEE105E1}" destId="{C18D7487-F608-4274-B42B-82A3A5CD58FF}" srcOrd="5" destOrd="0" presId="urn:microsoft.com/office/officeart/2009/3/layout/RandomtoResultProcess"/>
    <dgm:cxn modelId="{751A0FC9-68E5-474B-BC48-ACE307DC5428}" type="presParOf" srcId="{9C34D429-A0E2-463C-B61D-AF5EEEE105E1}" destId="{D207E0B8-9824-4E09-82A1-75AB52A20D94}" srcOrd="6" destOrd="0" presId="urn:microsoft.com/office/officeart/2009/3/layout/RandomtoResultProcess"/>
    <dgm:cxn modelId="{6FEB9511-D4EE-41E4-A8A7-413BF580ADFD}" type="presParOf" srcId="{9C34D429-A0E2-463C-B61D-AF5EEEE105E1}" destId="{C2E00934-1D8F-42FB-99A4-D71446A47074}" srcOrd="7" destOrd="0" presId="urn:microsoft.com/office/officeart/2009/3/layout/RandomtoResultProcess"/>
    <dgm:cxn modelId="{EFA55B0A-D8CD-467D-9B4D-E33720C2A481}" type="presParOf" srcId="{9C34D429-A0E2-463C-B61D-AF5EEEE105E1}" destId="{D731F879-2CFF-4271-B628-B497EB9A163D}" srcOrd="8" destOrd="0" presId="urn:microsoft.com/office/officeart/2009/3/layout/RandomtoResultProcess"/>
    <dgm:cxn modelId="{8DF505BB-9107-4949-B969-3D4FCAFE36C2}" type="presParOf" srcId="{9C34D429-A0E2-463C-B61D-AF5EEEE105E1}" destId="{EA9472F0-395D-42C7-80F3-9FF88A092470}" srcOrd="9" destOrd="0" presId="urn:microsoft.com/office/officeart/2009/3/layout/RandomtoResultProcess"/>
    <dgm:cxn modelId="{7A856312-D458-4585-AB6C-E0B8AB389CA7}" type="presParOf" srcId="{9C34D429-A0E2-463C-B61D-AF5EEEE105E1}" destId="{D4711567-0548-4E37-8CC0-364F82FFD7CD}" srcOrd="10" destOrd="0" presId="urn:microsoft.com/office/officeart/2009/3/layout/RandomtoResultProcess"/>
    <dgm:cxn modelId="{6E66ABD3-3B94-42AC-A82D-20912EDFCB0A}" type="presParOf" srcId="{9C34D429-A0E2-463C-B61D-AF5EEEE105E1}" destId="{98F43D41-60D8-4F3D-9B33-E504182EA59D}" srcOrd="11" destOrd="0" presId="urn:microsoft.com/office/officeart/2009/3/layout/RandomtoResultProcess"/>
    <dgm:cxn modelId="{4B143792-3648-4305-A749-4875CC2FCEE9}" type="presParOf" srcId="{9C34D429-A0E2-463C-B61D-AF5EEEE105E1}" destId="{BEE17FF7-926F-4684-BB6F-AADB867BE948}" srcOrd="12" destOrd="0" presId="urn:microsoft.com/office/officeart/2009/3/layout/RandomtoResultProcess"/>
    <dgm:cxn modelId="{6E0BF5DB-C98A-4B3A-86B0-E713EF4DEDDE}" type="presParOf" srcId="{9C34D429-A0E2-463C-B61D-AF5EEEE105E1}" destId="{2844BFA1-1A18-40D8-B636-42B33D2A996B}" srcOrd="13" destOrd="0" presId="urn:microsoft.com/office/officeart/2009/3/layout/RandomtoResultProcess"/>
    <dgm:cxn modelId="{1E4C5B5F-AE05-4D71-9C86-EBE8ABF6F247}" type="presParOf" srcId="{9C34D429-A0E2-463C-B61D-AF5EEEE105E1}" destId="{864699A4-57ED-453E-AB53-96C433C11D9D}" srcOrd="14" destOrd="0" presId="urn:microsoft.com/office/officeart/2009/3/layout/RandomtoResultProcess"/>
    <dgm:cxn modelId="{C03A3E43-FE9A-402F-B299-009B8CCDE125}" type="presParOf" srcId="{9C34D429-A0E2-463C-B61D-AF5EEEE105E1}" destId="{9DE0090A-196A-4A49-B65F-1CCE7AD4E312}" srcOrd="15" destOrd="0" presId="urn:microsoft.com/office/officeart/2009/3/layout/RandomtoResultProcess"/>
    <dgm:cxn modelId="{40887885-5B65-43F0-BAB2-750DB115C3BD}" type="presParOf" srcId="{9C34D429-A0E2-463C-B61D-AF5EEEE105E1}" destId="{26BE8D8D-AF98-4911-8F43-9D2503251664}" srcOrd="16" destOrd="0" presId="urn:microsoft.com/office/officeart/2009/3/layout/RandomtoResultProcess"/>
    <dgm:cxn modelId="{D9A3D9AF-648D-49E1-80A1-7379A72FB80F}" type="presParOf" srcId="{9C34D429-A0E2-463C-B61D-AF5EEEE105E1}" destId="{A4DDC878-8DC3-4626-A1D4-1F780A6356C7}" srcOrd="17" destOrd="0" presId="urn:microsoft.com/office/officeart/2009/3/layout/RandomtoResultProcess"/>
    <dgm:cxn modelId="{5D34AC23-8EDF-4BBF-BB83-747C8104F65A}" type="presParOf" srcId="{9C34D429-A0E2-463C-B61D-AF5EEEE105E1}" destId="{085E866C-D61B-4769-9CDE-21F1D24E49E8}" srcOrd="18" destOrd="0" presId="urn:microsoft.com/office/officeart/2009/3/layout/RandomtoResultProcess"/>
    <dgm:cxn modelId="{A155BFC1-FDBE-44D4-BEE1-E7DABE4B7773}" type="presParOf" srcId="{9C34D429-A0E2-463C-B61D-AF5EEEE105E1}" destId="{302D6EBE-927B-4BCD-B8BC-1A4B6D73F87C}" srcOrd="19" destOrd="0" presId="urn:microsoft.com/office/officeart/2009/3/layout/RandomtoResultProcess"/>
    <dgm:cxn modelId="{92D7BEBB-11EA-4388-A744-21D5BCE8A305}" type="presParOf" srcId="{4EFFC944-CC91-4FB0-A6FC-4A835411DFA8}" destId="{50AF21CF-B83A-48E2-90D4-6F17F1B613E4}" srcOrd="1" destOrd="0" presId="urn:microsoft.com/office/officeart/2009/3/layout/RandomtoResultProcess"/>
    <dgm:cxn modelId="{BF7D52F1-0447-4ACA-A435-8A39ECCA994A}" type="presParOf" srcId="{50AF21CF-B83A-48E2-90D4-6F17F1B613E4}" destId="{AD7369F0-E525-4E7D-866A-B2384D379F48}" srcOrd="0" destOrd="0" presId="urn:microsoft.com/office/officeart/2009/3/layout/RandomtoResultProcess"/>
    <dgm:cxn modelId="{0452A779-4078-4743-9F82-7E040C80CCD4}" type="presParOf" srcId="{50AF21CF-B83A-48E2-90D4-6F17F1B613E4}" destId="{CCF87198-B60F-4C4E-9E00-B9941149D962}" srcOrd="1" destOrd="0" presId="urn:microsoft.com/office/officeart/2009/3/layout/RandomtoResultProcess"/>
    <dgm:cxn modelId="{1E1C62E5-77B4-4C1F-A288-02250B274B1F}" type="presParOf" srcId="{4EFFC944-CC91-4FB0-A6FC-4A835411DFA8}" destId="{9217BE93-14A6-4075-904C-233F9ECA623D}" srcOrd="2" destOrd="0" presId="urn:microsoft.com/office/officeart/2009/3/layout/RandomtoResultProcess"/>
    <dgm:cxn modelId="{A9A464FE-B0CF-43F3-99D9-1E6C0CC2B376}" type="presParOf" srcId="{9217BE93-14A6-4075-904C-233F9ECA623D}" destId="{22D1A09C-9FDE-4DD7-8C99-A9F3D00D6601}" srcOrd="0" destOrd="0" presId="urn:microsoft.com/office/officeart/2009/3/layout/RandomtoResultProcess"/>
    <dgm:cxn modelId="{C0546769-C959-42B1-9890-E4F334D1B60F}" type="presParOf" srcId="{9217BE93-14A6-4075-904C-233F9ECA623D}" destId="{0D9B9149-A38F-48B7-9C06-50D9DD80926D}" srcOrd="1" destOrd="0" presId="urn:microsoft.com/office/officeart/2009/3/layout/RandomtoResultProcess"/>
    <dgm:cxn modelId="{1ACB002A-0088-4EF4-9AEF-90FF39965BC0}" type="presParOf" srcId="{9217BE93-14A6-4075-904C-233F9ECA623D}" destId="{DA7EA2B2-EC74-4CFC-89E4-44EC42AD3981}" srcOrd="2" destOrd="0" presId="urn:microsoft.com/office/officeart/2009/3/layout/RandomtoResultProcess"/>
    <dgm:cxn modelId="{74C2A340-FC9F-43C8-B813-9606B607AE1C}" type="presParOf" srcId="{4EFFC944-CC91-4FB0-A6FC-4A835411DFA8}" destId="{46D7B06E-1E3E-4CA8-8840-4F854BA93214}" srcOrd="3" destOrd="0" presId="urn:microsoft.com/office/officeart/2009/3/layout/RandomtoResultProcess"/>
    <dgm:cxn modelId="{8A655A5E-6E93-49EB-8C95-B8B58E78211B}" type="presParOf" srcId="{46D7B06E-1E3E-4CA8-8840-4F854BA93214}" destId="{8C2C401E-274F-43E7-B7F1-4E200F75CF76}" srcOrd="0" destOrd="0" presId="urn:microsoft.com/office/officeart/2009/3/layout/RandomtoResultProcess"/>
    <dgm:cxn modelId="{5627EB0F-73DA-4583-A488-D69A0D7044CD}" type="presParOf" srcId="{46D7B06E-1E3E-4CA8-8840-4F854BA93214}" destId="{6624962E-C0BC-4168-8625-1511819F0501}" srcOrd="1" destOrd="0" presId="urn:microsoft.com/office/officeart/2009/3/layout/RandomtoResultProcess"/>
    <dgm:cxn modelId="{77BA1773-1240-4219-806A-27EE27C2E950}" type="presParOf" srcId="{4EFFC944-CC91-4FB0-A6FC-4A835411DFA8}" destId="{4EB24494-5519-45F4-8EBE-93E656675724}" srcOrd="4" destOrd="0" presId="urn:microsoft.com/office/officeart/2009/3/layout/RandomtoResultProcess"/>
    <dgm:cxn modelId="{3049599B-AF89-4FA9-967E-959A7D99662B}" type="presParOf" srcId="{4EB24494-5519-45F4-8EBE-93E656675724}" destId="{7A82CFA0-765A-4F2C-A5AA-755AA8DA7A3B}" srcOrd="0" destOrd="0" presId="urn:microsoft.com/office/officeart/2009/3/layout/RandomtoResultProcess"/>
    <dgm:cxn modelId="{47CBBF03-F123-4800-A3A0-527B0F149FE5}" type="presParOf" srcId="{4EB24494-5519-45F4-8EBE-93E656675724}" destId="{20F32021-ABBC-481C-BDD2-1EEF7253DD62}" srcOrd="1" destOrd="0" presId="urn:microsoft.com/office/officeart/2009/3/layout/RandomtoResultProcess"/>
    <dgm:cxn modelId="{73AAF438-688C-4A5D-8A49-D0FF3E5D3324}" type="presParOf" srcId="{4EB24494-5519-45F4-8EBE-93E656675724}" destId="{5CE76C6D-14AD-421A-B5FA-D2E65DE1A774}" srcOrd="2" destOrd="0" presId="urn:microsoft.com/office/officeart/2009/3/layout/RandomtoResultProcess"/>
    <dgm:cxn modelId="{C0DAA323-7F39-4F53-8502-85D521F14E9A}" type="presParOf" srcId="{4EFFC944-CC91-4FB0-A6FC-4A835411DFA8}" destId="{1DBEE38C-860B-4B8C-9BBC-99ABACB26AF6}" srcOrd="5" destOrd="0" presId="urn:microsoft.com/office/officeart/2009/3/layout/RandomtoResultProcess"/>
    <dgm:cxn modelId="{AB0E7D75-0CEF-4E7D-8559-F85AE23A0AE9}" type="presParOf" srcId="{1DBEE38C-860B-4B8C-9BBC-99ABACB26AF6}" destId="{935A7AD4-DE09-486B-BEFE-BAAC9B804134}" srcOrd="0" destOrd="0" presId="urn:microsoft.com/office/officeart/2009/3/layout/RandomtoResultProcess"/>
    <dgm:cxn modelId="{3C5E8251-5936-4532-BFBF-1F08BB5F6B19}" type="presParOf" srcId="{1DBEE38C-860B-4B8C-9BBC-99ABACB26AF6}" destId="{2164F862-2C14-4035-BC1F-000CB0FAE430}" srcOrd="1" destOrd="0" presId="urn:microsoft.com/office/officeart/2009/3/layout/RandomtoResultProcess"/>
    <dgm:cxn modelId="{A8CEC99A-131C-485B-BD7E-BC6FC06B4681}" type="presParOf" srcId="{4EFFC944-CC91-4FB0-A6FC-4A835411DFA8}" destId="{9C9F492D-2A24-4C0F-8A13-9E059C9A2D73}" srcOrd="6" destOrd="0" presId="urn:microsoft.com/office/officeart/2009/3/layout/RandomtoResultProcess"/>
    <dgm:cxn modelId="{710FAB40-401E-448C-BCBF-61C97D9810A6}" type="presParOf" srcId="{9C9F492D-2A24-4C0F-8A13-9E059C9A2D73}" destId="{819AB1D3-A6DC-4625-910A-418C097CA3B2}" srcOrd="0" destOrd="0" presId="urn:microsoft.com/office/officeart/2009/3/layout/RandomtoResultProcess"/>
    <dgm:cxn modelId="{C542BE94-C247-4D62-A008-59F32048E425}" type="presParOf" srcId="{9C9F492D-2A24-4C0F-8A13-9E059C9A2D73}" destId="{E7FDA739-D921-41AE-A3CE-ACA5B7EFEECB}" srcOrd="1" destOrd="0" presId="urn:microsoft.com/office/officeart/2009/3/layout/RandomtoResultProcess"/>
    <dgm:cxn modelId="{080CB680-39E7-4D5A-BA41-1326020D5468}" type="presParOf" srcId="{9C9F492D-2A24-4C0F-8A13-9E059C9A2D73}" destId="{F3C5B427-3122-44FA-8353-D41FB29D38D2}" srcOrd="2" destOrd="0" presId="urn:microsoft.com/office/officeart/2009/3/layout/RandomtoResultProcess"/>
    <dgm:cxn modelId="{C3B92ECA-906F-4F7A-9FBE-D88EB684BA26}" type="presParOf" srcId="{4EFFC944-CC91-4FB0-A6FC-4A835411DFA8}" destId="{B1005790-E5E8-4210-9246-7EDA6A931CC9}" srcOrd="7" destOrd="0" presId="urn:microsoft.com/office/officeart/2009/3/layout/RandomtoResultProcess"/>
    <dgm:cxn modelId="{21224D1D-6611-4464-8D50-C84111A8651E}" type="presParOf" srcId="{B1005790-E5E8-4210-9246-7EDA6A931CC9}" destId="{589A8906-5813-4009-9E37-C4E53B49A99F}" srcOrd="0" destOrd="0" presId="urn:microsoft.com/office/officeart/2009/3/layout/RandomtoResultProcess"/>
    <dgm:cxn modelId="{592BAC8E-4BB3-4D1D-A51E-194043BAD693}" type="presParOf" srcId="{B1005790-E5E8-4210-9246-7EDA6A931CC9}" destId="{B3B362B8-90E5-4F7D-8001-57573A737B40}" srcOrd="1" destOrd="0" presId="urn:microsoft.com/office/officeart/2009/3/layout/RandomtoResultProcess"/>
    <dgm:cxn modelId="{CA216F01-358C-4753-91B7-5790F477C24A}" type="presParOf" srcId="{4EFFC944-CC91-4FB0-A6FC-4A835411DFA8}" destId="{E4BF5A63-055C-43A5-A784-DABCC1B8591F}" srcOrd="8" destOrd="0" presId="urn:microsoft.com/office/officeart/2009/3/layout/RandomtoResultProcess"/>
    <dgm:cxn modelId="{DC7C5DC2-0B23-40C1-BDE5-4493947679E0}" type="presParOf" srcId="{E4BF5A63-055C-43A5-A784-DABCC1B8591F}" destId="{1071106D-3DC7-4458-BBC0-C4507E48ACBC}" srcOrd="0" destOrd="0" presId="urn:microsoft.com/office/officeart/2009/3/layout/RandomtoResultProcess"/>
    <dgm:cxn modelId="{BD1860DE-B5F1-41E4-92C4-9FB1119AB1EE}" type="presParOf" srcId="{E4BF5A63-055C-43A5-A784-DABCC1B8591F}" destId="{C8F712B7-EC01-47BD-9E01-63A3A8D36907}" srcOrd="1" destOrd="0" presId="urn:microsoft.com/office/officeart/2009/3/layout/RandomtoResultProcess"/>
    <dgm:cxn modelId="{57391ED9-F0A9-4E3B-9019-2DC98E705A84}" type="presParOf" srcId="{E4BF5A63-055C-43A5-A784-DABCC1B8591F}" destId="{3F0B4513-8785-4AEE-8A89-5DF03E9831E8}" srcOrd="2" destOrd="0" presId="urn:microsoft.com/office/officeart/2009/3/layout/RandomtoResultProcess"/>
    <dgm:cxn modelId="{33E0A1F4-A682-45C0-B6AE-7C7A82D2622F}" type="presParOf" srcId="{4EFFC944-CC91-4FB0-A6FC-4A835411DFA8}" destId="{85CF3ADB-A4C7-4AD8-A24C-2AB6F6BF9D0E}" srcOrd="9" destOrd="0" presId="urn:microsoft.com/office/officeart/2009/3/layout/RandomtoResultProcess"/>
    <dgm:cxn modelId="{D3DC54FD-E604-4926-8C90-E1856CBE529F}" type="presParOf" srcId="{85CF3ADB-A4C7-4AD8-A24C-2AB6F6BF9D0E}" destId="{E0CFDDE2-EEE5-47E7-940A-E9D0A1111B7A}" srcOrd="0" destOrd="0" presId="urn:microsoft.com/office/officeart/2009/3/layout/RandomtoResultProcess"/>
    <dgm:cxn modelId="{E74A5D0C-81E6-4E81-B949-D0C2B5A68D1F}" type="presParOf" srcId="{85CF3ADB-A4C7-4AD8-A24C-2AB6F6BF9D0E}" destId="{A94C5423-2098-432F-8A8F-195880DCD46A}" srcOrd="1" destOrd="0" presId="urn:microsoft.com/office/officeart/2009/3/layout/RandomtoResultProcess"/>
    <dgm:cxn modelId="{353EF1CD-FB7F-48CB-A473-D7BC881F8706}" type="presParOf" srcId="{4EFFC944-CC91-4FB0-A6FC-4A835411DFA8}" destId="{E60B2D87-92D7-488B-A2BD-2C9424760D51}" srcOrd="10" destOrd="0" presId="urn:microsoft.com/office/officeart/2009/3/layout/RandomtoResultProcess"/>
    <dgm:cxn modelId="{A4782D53-8A2D-470C-B813-BF865FD66F29}" type="presParOf" srcId="{E60B2D87-92D7-488B-A2BD-2C9424760D51}" destId="{CA13C5B3-27A6-4EE6-A8CF-603E2054828F}" srcOrd="0" destOrd="0" presId="urn:microsoft.com/office/officeart/2009/3/layout/RandomtoResultProcess"/>
    <dgm:cxn modelId="{C11D7564-A648-4969-9754-B694113C09FF}" type="presParOf" srcId="{E60B2D87-92D7-488B-A2BD-2C9424760D51}" destId="{32631F89-06CD-4EC9-B48F-6028E1E2C832}" srcOrd="1" destOrd="0" presId="urn:microsoft.com/office/officeart/2009/3/layout/RandomtoResult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63939-BB32-42A9-9265-9CC32832DB58}">
      <dsp:nvSpPr>
        <dsp:cNvPr id="0" name=""/>
        <dsp:cNvSpPr/>
      </dsp:nvSpPr>
      <dsp:spPr>
        <a:xfrm>
          <a:off x="3914551" y="264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AVRUPA KOMİSYONU</a:t>
          </a:r>
          <a:endParaRPr lang="tr-TR" sz="1200" kern="1200" dirty="0"/>
        </a:p>
      </dsp:txBody>
      <dsp:txXfrm>
        <a:off x="3956273" y="44369"/>
        <a:ext cx="1231452" cy="771238"/>
      </dsp:txXfrm>
    </dsp:sp>
    <dsp:sp modelId="{EE2982D7-43DF-4B0F-BCFB-9E8DB6B71ECF}">
      <dsp:nvSpPr>
        <dsp:cNvPr id="0" name=""/>
        <dsp:cNvSpPr/>
      </dsp:nvSpPr>
      <dsp:spPr>
        <a:xfrm>
          <a:off x="2864901" y="429989"/>
          <a:ext cx="3414196" cy="3414196"/>
        </a:xfrm>
        <a:custGeom>
          <a:avLst/>
          <a:gdLst/>
          <a:ahLst/>
          <a:cxnLst/>
          <a:rect l="0" t="0" r="0" b="0"/>
          <a:pathLst>
            <a:path>
              <a:moveTo>
                <a:pt x="2540584" y="217304"/>
              </a:moveTo>
              <a:arcTo wR="1707098" hR="1707098" stAng="17953527" swAng="121139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FD0E63-14F4-40B0-9C7D-BFB895CCA380}">
      <dsp:nvSpPr>
        <dsp:cNvPr id="0" name=""/>
        <dsp:cNvSpPr/>
      </dsp:nvSpPr>
      <dsp:spPr>
        <a:xfrm>
          <a:off x="5538098" y="1182223"/>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TÜRKİYE ULUSAL AJANSI</a:t>
          </a:r>
          <a:endParaRPr lang="tr-TR" sz="1200" kern="1200" dirty="0"/>
        </a:p>
      </dsp:txBody>
      <dsp:txXfrm>
        <a:off x="5579820" y="1223945"/>
        <a:ext cx="1231452" cy="771238"/>
      </dsp:txXfrm>
    </dsp:sp>
    <dsp:sp modelId="{DE71B297-3DA6-468A-9844-9912040A2A46}">
      <dsp:nvSpPr>
        <dsp:cNvPr id="0" name=""/>
        <dsp:cNvSpPr/>
      </dsp:nvSpPr>
      <dsp:spPr>
        <a:xfrm>
          <a:off x="2864901" y="429989"/>
          <a:ext cx="3414196" cy="3414196"/>
        </a:xfrm>
        <a:custGeom>
          <a:avLst/>
          <a:gdLst/>
          <a:ahLst/>
          <a:cxnLst/>
          <a:rect l="0" t="0" r="0" b="0"/>
          <a:pathLst>
            <a:path>
              <a:moveTo>
                <a:pt x="3410099" y="1825292"/>
              </a:moveTo>
              <a:arcTo wR="1707098" hR="1707098" stAng="21838210" swAng="135961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AA6B46-6135-44C2-BF85-C2280304969F}">
      <dsp:nvSpPr>
        <dsp:cNvPr id="0" name=""/>
        <dsp:cNvSpPr/>
      </dsp:nvSpPr>
      <dsp:spPr>
        <a:xfrm>
          <a:off x="4917958" y="309081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DEÜ Dış İlişkiler Koordinatörlüğü</a:t>
          </a:r>
          <a:endParaRPr lang="tr-TR" sz="1200" kern="1200" dirty="0"/>
        </a:p>
      </dsp:txBody>
      <dsp:txXfrm>
        <a:off x="4959680" y="3132539"/>
        <a:ext cx="1231452" cy="771238"/>
      </dsp:txXfrm>
    </dsp:sp>
    <dsp:sp modelId="{6BAC9605-9970-463E-9DF2-95FCE26AEA53}">
      <dsp:nvSpPr>
        <dsp:cNvPr id="0" name=""/>
        <dsp:cNvSpPr/>
      </dsp:nvSpPr>
      <dsp:spPr>
        <a:xfrm>
          <a:off x="2864901" y="429989"/>
          <a:ext cx="3414196" cy="3414196"/>
        </a:xfrm>
        <a:custGeom>
          <a:avLst/>
          <a:gdLst/>
          <a:ahLst/>
          <a:cxnLst/>
          <a:rect l="0" t="0" r="0" b="0"/>
          <a:pathLst>
            <a:path>
              <a:moveTo>
                <a:pt x="1916557" y="3401297"/>
              </a:moveTo>
              <a:arcTo wR="1707098" hR="1707098" stAng="4977126" swAng="84574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30C577-708F-4703-8859-202325D33D47}">
      <dsp:nvSpPr>
        <dsp:cNvPr id="0" name=""/>
        <dsp:cNvSpPr/>
      </dsp:nvSpPr>
      <dsp:spPr>
        <a:xfrm>
          <a:off x="2911144" y="309081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Akademik Birim </a:t>
          </a:r>
          <a:r>
            <a:rPr lang="tr-TR" sz="1200" kern="1200" dirty="0" err="1" smtClean="0"/>
            <a:t>Erasmus</a:t>
          </a:r>
          <a:r>
            <a:rPr lang="tr-TR" sz="1200" kern="1200" dirty="0" smtClean="0"/>
            <a:t> Koordinatörleri</a:t>
          </a:r>
          <a:endParaRPr lang="tr-TR" sz="1200" kern="1200" dirty="0"/>
        </a:p>
      </dsp:txBody>
      <dsp:txXfrm>
        <a:off x="2952866" y="3132539"/>
        <a:ext cx="1231452" cy="771238"/>
      </dsp:txXfrm>
    </dsp:sp>
    <dsp:sp modelId="{5A066E54-F5DB-4173-9574-1593E6A7EFE6}">
      <dsp:nvSpPr>
        <dsp:cNvPr id="0" name=""/>
        <dsp:cNvSpPr/>
      </dsp:nvSpPr>
      <dsp:spPr>
        <a:xfrm>
          <a:off x="2864901" y="429989"/>
          <a:ext cx="3414196" cy="3414196"/>
        </a:xfrm>
        <a:custGeom>
          <a:avLst/>
          <a:gdLst/>
          <a:ahLst/>
          <a:cxnLst/>
          <a:rect l="0" t="0" r="0" b="0"/>
          <a:pathLst>
            <a:path>
              <a:moveTo>
                <a:pt x="181094" y="2472276"/>
              </a:moveTo>
              <a:arcTo wR="1707098" hR="1707098" stAng="9202176" swAng="135961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49F642-69DA-4A7C-990D-A40D312024CA}">
      <dsp:nvSpPr>
        <dsp:cNvPr id="0" name=""/>
        <dsp:cNvSpPr/>
      </dsp:nvSpPr>
      <dsp:spPr>
        <a:xfrm>
          <a:off x="2291004" y="1182223"/>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DEÜ Üyeleri : Öğrenciler, Akademisyenler, İdari Personel</a:t>
          </a:r>
          <a:endParaRPr lang="tr-TR" sz="1200" kern="1200" dirty="0"/>
        </a:p>
      </dsp:txBody>
      <dsp:txXfrm>
        <a:off x="2332726" y="1223945"/>
        <a:ext cx="1231452" cy="771238"/>
      </dsp:txXfrm>
    </dsp:sp>
    <dsp:sp modelId="{6A653271-B999-4580-8E47-3C2908DB9995}">
      <dsp:nvSpPr>
        <dsp:cNvPr id="0" name=""/>
        <dsp:cNvSpPr/>
      </dsp:nvSpPr>
      <dsp:spPr>
        <a:xfrm>
          <a:off x="2864901" y="429989"/>
          <a:ext cx="3414196" cy="3414196"/>
        </a:xfrm>
        <a:custGeom>
          <a:avLst/>
          <a:gdLst/>
          <a:ahLst/>
          <a:cxnLst/>
          <a:rect l="0" t="0" r="0" b="0"/>
          <a:pathLst>
            <a:path>
              <a:moveTo>
                <a:pt x="410650" y="596509"/>
              </a:moveTo>
              <a:arcTo wR="1707098" hR="1707098" stAng="13235080" swAng="121139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216A-50A5-4C43-9BF4-4BDB5F724A2E}">
      <dsp:nvSpPr>
        <dsp:cNvPr id="0" name=""/>
        <dsp:cNvSpPr/>
      </dsp:nvSpPr>
      <dsp:spPr>
        <a:xfrm>
          <a:off x="265477" y="1099568"/>
          <a:ext cx="902213" cy="297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smtClean="0">
              <a:latin typeface="+mj-lt"/>
            </a:rPr>
            <a:t>1. ADIM</a:t>
          </a:r>
        </a:p>
        <a:p>
          <a:pPr lvl="0" algn="ctr" defTabSz="400050">
            <a:lnSpc>
              <a:spcPct val="90000"/>
            </a:lnSpc>
            <a:spcBef>
              <a:spcPct val="0"/>
            </a:spcBef>
            <a:spcAft>
              <a:spcPct val="35000"/>
            </a:spcAft>
          </a:pPr>
          <a:r>
            <a:rPr lang="tr-TR" sz="900" b="1" kern="1200" dirty="0" smtClean="0">
              <a:latin typeface="+mj-lt"/>
            </a:rPr>
            <a:t>NOMİNASYON</a:t>
          </a:r>
          <a:endParaRPr lang="tr-TR" sz="900" b="1" kern="1200" dirty="0">
            <a:latin typeface="+mj-lt"/>
          </a:endParaRPr>
        </a:p>
      </dsp:txBody>
      <dsp:txXfrm>
        <a:off x="265477" y="1099568"/>
        <a:ext cx="902213" cy="297320"/>
      </dsp:txXfrm>
    </dsp:sp>
    <dsp:sp modelId="{BE325B8C-EA27-4B5D-A109-942D1019B772}">
      <dsp:nvSpPr>
        <dsp:cNvPr id="0" name=""/>
        <dsp:cNvSpPr/>
      </dsp:nvSpPr>
      <dsp:spPr>
        <a:xfrm>
          <a:off x="50336" y="1675334"/>
          <a:ext cx="1426940" cy="1362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t" anchorCtr="0">
          <a:noAutofit/>
        </a:bodyPr>
        <a:lstStyle/>
        <a:p>
          <a:pPr marL="57150" lvl="1" indent="-57150" algn="l" defTabSz="355600">
            <a:lnSpc>
              <a:spcPct val="90000"/>
            </a:lnSpc>
            <a:spcBef>
              <a:spcPct val="0"/>
            </a:spcBef>
            <a:spcAft>
              <a:spcPct val="15000"/>
            </a:spcAft>
            <a:buChar char="••"/>
          </a:pPr>
          <a:endParaRPr lang="tr-TR" sz="800" kern="1200" dirty="0">
            <a:latin typeface="+mj-lt"/>
          </a:endParaRPr>
        </a:p>
        <a:p>
          <a:pPr marL="57150" lvl="1" indent="-57150" algn="l" defTabSz="355600">
            <a:lnSpc>
              <a:spcPct val="90000"/>
            </a:lnSpc>
            <a:spcBef>
              <a:spcPct val="0"/>
            </a:spcBef>
            <a:spcAft>
              <a:spcPct val="15000"/>
            </a:spcAft>
            <a:buChar char="••"/>
          </a:pPr>
          <a:r>
            <a:rPr lang="tr-TR" sz="800" kern="1200" dirty="0" smtClean="0">
              <a:latin typeface="+mj-lt"/>
            </a:rPr>
            <a:t>İlgili </a:t>
          </a:r>
          <a:r>
            <a:rPr lang="tr-TR" sz="800" kern="1200" dirty="0" err="1" smtClean="0">
              <a:latin typeface="+mj-lt"/>
            </a:rPr>
            <a:t>Erasmus</a:t>
          </a:r>
          <a:r>
            <a:rPr lang="tr-TR" sz="800" kern="1200" dirty="0" smtClean="0">
              <a:latin typeface="+mj-lt"/>
            </a:rPr>
            <a:t> bölüm koordinatörü tarafından karşı kuruma aday gösterilme</a:t>
          </a:r>
          <a:endParaRPr lang="tr-TR" sz="800" kern="1200" dirty="0">
            <a:latin typeface="+mj-lt"/>
          </a:endParaRPr>
        </a:p>
        <a:p>
          <a:pPr marL="57150" lvl="1" indent="-57150" algn="l" defTabSz="355600">
            <a:lnSpc>
              <a:spcPct val="90000"/>
            </a:lnSpc>
            <a:spcBef>
              <a:spcPct val="0"/>
            </a:spcBef>
            <a:spcAft>
              <a:spcPct val="15000"/>
            </a:spcAft>
            <a:buChar char="••"/>
          </a:pPr>
          <a:r>
            <a:rPr lang="tr-TR" sz="800" kern="1200" dirty="0" smtClean="0">
              <a:latin typeface="+mj-lt"/>
            </a:rPr>
            <a:t>Karşı kurumun yönlendirmesine uygun olarak öğrenci tarafından karşı kuruma gerekli bilgi ve belgelerin sağlanması (online </a:t>
          </a:r>
          <a:r>
            <a:rPr lang="tr-TR" sz="800" kern="1200" dirty="0" err="1" smtClean="0">
              <a:latin typeface="+mj-lt"/>
            </a:rPr>
            <a:t>application</a:t>
          </a:r>
          <a:r>
            <a:rPr lang="tr-TR" sz="800" kern="1200" dirty="0" smtClean="0">
              <a:latin typeface="+mj-lt"/>
            </a:rPr>
            <a:t> vb. işlemlerin gerçekleştirilmesi)</a:t>
          </a:r>
          <a:endParaRPr lang="tr-TR" sz="800" kern="1200" dirty="0">
            <a:latin typeface="+mj-lt"/>
          </a:endParaRPr>
        </a:p>
      </dsp:txBody>
      <dsp:txXfrm>
        <a:off x="50336" y="1675334"/>
        <a:ext cx="1426940" cy="1362491"/>
      </dsp:txXfrm>
    </dsp:sp>
    <dsp:sp modelId="{47DDD60A-10F6-4D8F-8E22-6EAA35CBD04E}">
      <dsp:nvSpPr>
        <dsp:cNvPr id="0" name=""/>
        <dsp:cNvSpPr/>
      </dsp:nvSpPr>
      <dsp:spPr>
        <a:xfrm>
          <a:off x="264452" y="1009142"/>
          <a:ext cx="71766" cy="71766"/>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FD0D28-341C-421C-8810-182DE5028DA0}">
      <dsp:nvSpPr>
        <dsp:cNvPr id="0" name=""/>
        <dsp:cNvSpPr/>
      </dsp:nvSpPr>
      <dsp:spPr>
        <a:xfrm>
          <a:off x="314689" y="908668"/>
          <a:ext cx="71766" cy="71766"/>
        </a:xfrm>
        <a:prstGeom prst="ellipse">
          <a:avLst/>
        </a:prstGeom>
        <a:gradFill rotWithShape="0">
          <a:gsLst>
            <a:gs pos="0">
              <a:schemeClr val="accent5">
                <a:hueOff val="23028"/>
                <a:satOff val="2194"/>
                <a:lumOff val="-915"/>
                <a:alphaOff val="0"/>
                <a:tint val="100000"/>
                <a:shade val="100000"/>
                <a:satMod val="130000"/>
              </a:schemeClr>
            </a:gs>
            <a:gs pos="100000">
              <a:schemeClr val="accent5">
                <a:hueOff val="23028"/>
                <a:satOff val="2194"/>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CFD1BF-2189-4C01-8F35-ABE7E182934C}">
      <dsp:nvSpPr>
        <dsp:cNvPr id="0" name=""/>
        <dsp:cNvSpPr/>
      </dsp:nvSpPr>
      <dsp:spPr>
        <a:xfrm>
          <a:off x="435257" y="928763"/>
          <a:ext cx="112776" cy="112776"/>
        </a:xfrm>
        <a:prstGeom prst="ellipse">
          <a:avLst/>
        </a:prstGeom>
        <a:gradFill rotWithShape="0">
          <a:gsLst>
            <a:gs pos="0">
              <a:schemeClr val="accent5">
                <a:hueOff val="46056"/>
                <a:satOff val="4388"/>
                <a:lumOff val="-1830"/>
                <a:alphaOff val="0"/>
                <a:tint val="100000"/>
                <a:shade val="100000"/>
                <a:satMod val="130000"/>
              </a:schemeClr>
            </a:gs>
            <a:gs pos="100000">
              <a:schemeClr val="accent5">
                <a:hueOff val="46056"/>
                <a:satOff val="4388"/>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8D7487-F608-4274-B42B-82A3A5CD58FF}">
      <dsp:nvSpPr>
        <dsp:cNvPr id="0" name=""/>
        <dsp:cNvSpPr/>
      </dsp:nvSpPr>
      <dsp:spPr>
        <a:xfrm>
          <a:off x="535731" y="818242"/>
          <a:ext cx="71766" cy="71766"/>
        </a:xfrm>
        <a:prstGeom prst="ellipse">
          <a:avLst/>
        </a:prstGeom>
        <a:gradFill rotWithShape="0">
          <a:gsLst>
            <a:gs pos="0">
              <a:schemeClr val="accent5">
                <a:hueOff val="69084"/>
                <a:satOff val="6583"/>
                <a:lumOff val="-2745"/>
                <a:alphaOff val="0"/>
                <a:tint val="100000"/>
                <a:shade val="100000"/>
                <a:satMod val="130000"/>
              </a:schemeClr>
            </a:gs>
            <a:gs pos="100000">
              <a:schemeClr val="accent5">
                <a:hueOff val="69084"/>
                <a:satOff val="6583"/>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07E0B8-9824-4E09-82A1-75AB52A20D94}">
      <dsp:nvSpPr>
        <dsp:cNvPr id="0" name=""/>
        <dsp:cNvSpPr/>
      </dsp:nvSpPr>
      <dsp:spPr>
        <a:xfrm>
          <a:off x="666347" y="778052"/>
          <a:ext cx="71766" cy="71766"/>
        </a:xfrm>
        <a:prstGeom prst="ellipse">
          <a:avLst/>
        </a:prstGeom>
        <a:gradFill rotWithShape="0">
          <a:gsLst>
            <a:gs pos="0">
              <a:schemeClr val="accent5">
                <a:hueOff val="92113"/>
                <a:satOff val="8777"/>
                <a:lumOff val="-3660"/>
                <a:alphaOff val="0"/>
                <a:tint val="100000"/>
                <a:shade val="100000"/>
                <a:satMod val="130000"/>
              </a:schemeClr>
            </a:gs>
            <a:gs pos="100000">
              <a:schemeClr val="accent5">
                <a:hueOff val="92113"/>
                <a:satOff val="8777"/>
                <a:lumOff val="-36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E00934-1D8F-42FB-99A4-D71446A47074}">
      <dsp:nvSpPr>
        <dsp:cNvPr id="0" name=""/>
        <dsp:cNvSpPr/>
      </dsp:nvSpPr>
      <dsp:spPr>
        <a:xfrm>
          <a:off x="827105" y="848384"/>
          <a:ext cx="71766" cy="71766"/>
        </a:xfrm>
        <a:prstGeom prst="ellipse">
          <a:avLst/>
        </a:prstGeom>
        <a:gradFill rotWithShape="0">
          <a:gsLst>
            <a:gs pos="0">
              <a:schemeClr val="accent5">
                <a:hueOff val="115141"/>
                <a:satOff val="10971"/>
                <a:lumOff val="-4575"/>
                <a:alphaOff val="0"/>
                <a:tint val="100000"/>
                <a:shade val="100000"/>
                <a:satMod val="130000"/>
              </a:schemeClr>
            </a:gs>
            <a:gs pos="100000">
              <a:schemeClr val="accent5">
                <a:hueOff val="115141"/>
                <a:satOff val="10971"/>
                <a:lumOff val="-45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31F879-2CFF-4271-B628-B497EB9A163D}">
      <dsp:nvSpPr>
        <dsp:cNvPr id="0" name=""/>
        <dsp:cNvSpPr/>
      </dsp:nvSpPr>
      <dsp:spPr>
        <a:xfrm>
          <a:off x="927579" y="898621"/>
          <a:ext cx="112776" cy="112776"/>
        </a:xfrm>
        <a:prstGeom prst="ellipse">
          <a:avLst/>
        </a:prstGeom>
        <a:gradFill rotWithShape="0">
          <a:gsLst>
            <a:gs pos="0">
              <a:schemeClr val="accent5">
                <a:hueOff val="138169"/>
                <a:satOff val="13165"/>
                <a:lumOff val="-5490"/>
                <a:alphaOff val="0"/>
                <a:tint val="100000"/>
                <a:shade val="100000"/>
                <a:satMod val="130000"/>
              </a:schemeClr>
            </a:gs>
            <a:gs pos="100000">
              <a:schemeClr val="accent5">
                <a:hueOff val="138169"/>
                <a:satOff val="13165"/>
                <a:lumOff val="-5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9472F0-395D-42C7-80F3-9FF88A092470}">
      <dsp:nvSpPr>
        <dsp:cNvPr id="0" name=""/>
        <dsp:cNvSpPr/>
      </dsp:nvSpPr>
      <dsp:spPr>
        <a:xfrm>
          <a:off x="1068242" y="1009142"/>
          <a:ext cx="71766" cy="71766"/>
        </a:xfrm>
        <a:prstGeom prst="ellipse">
          <a:avLst/>
        </a:prstGeom>
        <a:gradFill rotWithShape="0">
          <a:gsLst>
            <a:gs pos="0">
              <a:schemeClr val="accent5">
                <a:hueOff val="161197"/>
                <a:satOff val="15359"/>
                <a:lumOff val="-6405"/>
                <a:alphaOff val="0"/>
                <a:tint val="100000"/>
                <a:shade val="100000"/>
                <a:satMod val="130000"/>
              </a:schemeClr>
            </a:gs>
            <a:gs pos="100000">
              <a:schemeClr val="accent5">
                <a:hueOff val="161197"/>
                <a:satOff val="15359"/>
                <a:lumOff val="-64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711567-0548-4E37-8CC0-364F82FFD7CD}">
      <dsp:nvSpPr>
        <dsp:cNvPr id="0" name=""/>
        <dsp:cNvSpPr/>
      </dsp:nvSpPr>
      <dsp:spPr>
        <a:xfrm>
          <a:off x="1128526" y="1119663"/>
          <a:ext cx="71766" cy="71766"/>
        </a:xfrm>
        <a:prstGeom prst="ellipse">
          <a:avLst/>
        </a:prstGeom>
        <a:gradFill rotWithShape="0">
          <a:gsLst>
            <a:gs pos="0">
              <a:schemeClr val="accent5">
                <a:hueOff val="184225"/>
                <a:satOff val="17553"/>
                <a:lumOff val="-7320"/>
                <a:alphaOff val="0"/>
                <a:tint val="100000"/>
                <a:shade val="100000"/>
                <a:satMod val="130000"/>
              </a:schemeClr>
            </a:gs>
            <a:gs pos="100000">
              <a:schemeClr val="accent5">
                <a:hueOff val="184225"/>
                <a:satOff val="17553"/>
                <a:lumOff val="-73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F43D41-60D8-4F3D-9B33-E504182EA59D}">
      <dsp:nvSpPr>
        <dsp:cNvPr id="0" name=""/>
        <dsp:cNvSpPr/>
      </dsp:nvSpPr>
      <dsp:spPr>
        <a:xfrm>
          <a:off x="606063" y="908668"/>
          <a:ext cx="184543" cy="184543"/>
        </a:xfrm>
        <a:prstGeom prst="ellipse">
          <a:avLst/>
        </a:prstGeom>
        <a:gradFill rotWithShape="0">
          <a:gsLst>
            <a:gs pos="0">
              <a:schemeClr val="accent5">
                <a:hueOff val="207253"/>
                <a:satOff val="19748"/>
                <a:lumOff val="-8236"/>
                <a:alphaOff val="0"/>
                <a:tint val="100000"/>
                <a:shade val="100000"/>
                <a:satMod val="130000"/>
              </a:schemeClr>
            </a:gs>
            <a:gs pos="100000">
              <a:schemeClr val="accent5">
                <a:hueOff val="207253"/>
                <a:satOff val="19748"/>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E17FF7-926F-4684-BB6F-AADB867BE948}">
      <dsp:nvSpPr>
        <dsp:cNvPr id="0" name=""/>
        <dsp:cNvSpPr/>
      </dsp:nvSpPr>
      <dsp:spPr>
        <a:xfrm>
          <a:off x="214215" y="1290468"/>
          <a:ext cx="71766" cy="71766"/>
        </a:xfrm>
        <a:prstGeom prst="ellipse">
          <a:avLst/>
        </a:prstGeom>
        <a:gradFill rotWithShape="0">
          <a:gsLst>
            <a:gs pos="0">
              <a:schemeClr val="accent5">
                <a:hueOff val="230282"/>
                <a:satOff val="21942"/>
                <a:lumOff val="-9151"/>
                <a:alphaOff val="0"/>
                <a:tint val="100000"/>
                <a:shade val="100000"/>
                <a:satMod val="130000"/>
              </a:schemeClr>
            </a:gs>
            <a:gs pos="100000">
              <a:schemeClr val="accent5">
                <a:hueOff val="230282"/>
                <a:satOff val="21942"/>
                <a:lumOff val="-91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844BFA1-1A18-40D8-B636-42B33D2A996B}">
      <dsp:nvSpPr>
        <dsp:cNvPr id="0" name=""/>
        <dsp:cNvSpPr/>
      </dsp:nvSpPr>
      <dsp:spPr>
        <a:xfrm>
          <a:off x="274500" y="1380895"/>
          <a:ext cx="112776" cy="112776"/>
        </a:xfrm>
        <a:prstGeom prst="ellipse">
          <a:avLst/>
        </a:prstGeom>
        <a:gradFill rotWithShape="0">
          <a:gsLst>
            <a:gs pos="0">
              <a:schemeClr val="accent5">
                <a:hueOff val="253310"/>
                <a:satOff val="24136"/>
                <a:lumOff val="-10066"/>
                <a:alphaOff val="0"/>
                <a:tint val="100000"/>
                <a:shade val="100000"/>
                <a:satMod val="130000"/>
              </a:schemeClr>
            </a:gs>
            <a:gs pos="100000">
              <a:schemeClr val="accent5">
                <a:hueOff val="253310"/>
                <a:satOff val="24136"/>
                <a:lumOff val="-1006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4699A4-57ED-453E-AB53-96C433C11D9D}">
      <dsp:nvSpPr>
        <dsp:cNvPr id="0" name=""/>
        <dsp:cNvSpPr/>
      </dsp:nvSpPr>
      <dsp:spPr>
        <a:xfrm>
          <a:off x="425210" y="1461274"/>
          <a:ext cx="164038" cy="164038"/>
        </a:xfrm>
        <a:prstGeom prst="ellipse">
          <a:avLst/>
        </a:prstGeom>
        <a:gradFill rotWithShape="0">
          <a:gsLst>
            <a:gs pos="0">
              <a:schemeClr val="accent5">
                <a:hueOff val="276338"/>
                <a:satOff val="26330"/>
                <a:lumOff val="-10981"/>
                <a:alphaOff val="0"/>
                <a:tint val="100000"/>
                <a:shade val="100000"/>
                <a:satMod val="130000"/>
              </a:schemeClr>
            </a:gs>
            <a:gs pos="100000">
              <a:schemeClr val="accent5">
                <a:hueOff val="276338"/>
                <a:satOff val="26330"/>
                <a:lumOff val="-109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E0090A-196A-4A49-B65F-1CCE7AD4E312}">
      <dsp:nvSpPr>
        <dsp:cNvPr id="0" name=""/>
        <dsp:cNvSpPr/>
      </dsp:nvSpPr>
      <dsp:spPr>
        <a:xfrm>
          <a:off x="636205" y="1591889"/>
          <a:ext cx="71766" cy="71766"/>
        </a:xfrm>
        <a:prstGeom prst="ellipse">
          <a:avLst/>
        </a:prstGeom>
        <a:gradFill rotWithShape="0">
          <a:gsLst>
            <a:gs pos="0">
              <a:schemeClr val="accent5">
                <a:hueOff val="299366"/>
                <a:satOff val="28524"/>
                <a:lumOff val="-11896"/>
                <a:alphaOff val="0"/>
                <a:tint val="100000"/>
                <a:shade val="100000"/>
                <a:satMod val="130000"/>
              </a:schemeClr>
            </a:gs>
            <a:gs pos="100000">
              <a:schemeClr val="accent5">
                <a:hueOff val="299366"/>
                <a:satOff val="28524"/>
                <a:lumOff val="-118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BE8D8D-AF98-4911-8F43-9D2503251664}">
      <dsp:nvSpPr>
        <dsp:cNvPr id="0" name=""/>
        <dsp:cNvSpPr/>
      </dsp:nvSpPr>
      <dsp:spPr>
        <a:xfrm>
          <a:off x="676394" y="1461274"/>
          <a:ext cx="112776" cy="112776"/>
        </a:xfrm>
        <a:prstGeom prst="ellipse">
          <a:avLst/>
        </a:prstGeom>
        <a:gradFill rotWithShape="0">
          <a:gsLst>
            <a:gs pos="0">
              <a:schemeClr val="accent5">
                <a:hueOff val="322394"/>
                <a:satOff val="30718"/>
                <a:lumOff val="-12811"/>
                <a:alphaOff val="0"/>
                <a:tint val="100000"/>
                <a:shade val="100000"/>
                <a:satMod val="130000"/>
              </a:schemeClr>
            </a:gs>
            <a:gs pos="100000">
              <a:schemeClr val="accent5">
                <a:hueOff val="322394"/>
                <a:satOff val="30718"/>
                <a:lumOff val="-128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DDC878-8DC3-4626-A1D4-1F780A6356C7}">
      <dsp:nvSpPr>
        <dsp:cNvPr id="0" name=""/>
        <dsp:cNvSpPr/>
      </dsp:nvSpPr>
      <dsp:spPr>
        <a:xfrm>
          <a:off x="776868" y="1601937"/>
          <a:ext cx="71766" cy="71766"/>
        </a:xfrm>
        <a:prstGeom prst="ellipse">
          <a:avLst/>
        </a:prstGeom>
        <a:gradFill rotWithShape="0">
          <a:gsLst>
            <a:gs pos="0">
              <a:schemeClr val="accent5">
                <a:hueOff val="345422"/>
                <a:satOff val="32913"/>
                <a:lumOff val="-13726"/>
                <a:alphaOff val="0"/>
                <a:tint val="100000"/>
                <a:shade val="100000"/>
                <a:satMod val="130000"/>
              </a:schemeClr>
            </a:gs>
            <a:gs pos="100000">
              <a:schemeClr val="accent5">
                <a:hueOff val="345422"/>
                <a:satOff val="32913"/>
                <a:lumOff val="-13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5E866C-D61B-4769-9CDE-21F1D24E49E8}">
      <dsp:nvSpPr>
        <dsp:cNvPr id="0" name=""/>
        <dsp:cNvSpPr/>
      </dsp:nvSpPr>
      <dsp:spPr>
        <a:xfrm>
          <a:off x="867294" y="1441179"/>
          <a:ext cx="164038" cy="164038"/>
        </a:xfrm>
        <a:prstGeom prst="ellipse">
          <a:avLst/>
        </a:prstGeom>
        <a:gradFill rotWithShape="0">
          <a:gsLst>
            <a:gs pos="0">
              <a:schemeClr val="accent5">
                <a:hueOff val="368451"/>
                <a:satOff val="35107"/>
                <a:lumOff val="-14641"/>
                <a:alphaOff val="0"/>
                <a:tint val="100000"/>
                <a:shade val="100000"/>
                <a:satMod val="130000"/>
              </a:schemeClr>
            </a:gs>
            <a:gs pos="100000">
              <a:schemeClr val="accent5">
                <a:hueOff val="368451"/>
                <a:satOff val="35107"/>
                <a:lumOff val="-146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2D6EBE-927B-4BCD-B8BC-1A4B6D73F87C}">
      <dsp:nvSpPr>
        <dsp:cNvPr id="0" name=""/>
        <dsp:cNvSpPr/>
      </dsp:nvSpPr>
      <dsp:spPr>
        <a:xfrm>
          <a:off x="1088337" y="1400989"/>
          <a:ext cx="112776" cy="112776"/>
        </a:xfrm>
        <a:prstGeom prst="ellipse">
          <a:avLst/>
        </a:prstGeom>
        <a:gradFill rotWithShape="0">
          <a:gsLst>
            <a:gs pos="0">
              <a:schemeClr val="accent5">
                <a:hueOff val="391479"/>
                <a:satOff val="37301"/>
                <a:lumOff val="-15556"/>
                <a:alphaOff val="0"/>
                <a:tint val="100000"/>
                <a:shade val="100000"/>
                <a:satMod val="130000"/>
              </a:schemeClr>
            </a:gs>
            <a:gs pos="100000">
              <a:schemeClr val="accent5">
                <a:hueOff val="391479"/>
                <a:satOff val="37301"/>
                <a:lumOff val="-155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7369F0-E525-4E7D-866A-B2384D379F48}">
      <dsp:nvSpPr>
        <dsp:cNvPr id="0" name=""/>
        <dsp:cNvSpPr/>
      </dsp:nvSpPr>
      <dsp:spPr>
        <a:xfrm>
          <a:off x="1430054" y="928596"/>
          <a:ext cx="331208" cy="632313"/>
        </a:xfrm>
        <a:prstGeom prst="chevron">
          <a:avLst>
            <a:gd name="adj" fmla="val 6231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2D1A09C-9FDE-4DD7-8C99-A9F3D00D6601}">
      <dsp:nvSpPr>
        <dsp:cNvPr id="0" name=""/>
        <dsp:cNvSpPr/>
      </dsp:nvSpPr>
      <dsp:spPr>
        <a:xfrm>
          <a:off x="1982733" y="928903"/>
          <a:ext cx="903296" cy="63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latin typeface="+mj-lt"/>
            </a:rPr>
            <a:t>2. ADIM</a:t>
          </a:r>
        </a:p>
        <a:p>
          <a:pPr lvl="0" algn="ctr" defTabSz="444500">
            <a:lnSpc>
              <a:spcPct val="90000"/>
            </a:lnSpc>
            <a:spcBef>
              <a:spcPct val="0"/>
            </a:spcBef>
            <a:spcAft>
              <a:spcPct val="35000"/>
            </a:spcAft>
          </a:pPr>
          <a:r>
            <a:rPr lang="tr-TR" sz="1000" b="1" kern="1200" dirty="0" smtClean="0">
              <a:latin typeface="+mj-lt"/>
            </a:rPr>
            <a:t> KARŞI KURUM İLE BAĞLANTILI İŞLEMLER</a:t>
          </a:r>
          <a:endParaRPr lang="tr-TR" sz="1000" b="1" kern="1200" dirty="0">
            <a:latin typeface="+mj-lt"/>
          </a:endParaRPr>
        </a:p>
      </dsp:txBody>
      <dsp:txXfrm>
        <a:off x="1982733" y="928903"/>
        <a:ext cx="903296" cy="632307"/>
      </dsp:txXfrm>
    </dsp:sp>
    <dsp:sp modelId="{0D9B9149-A38F-48B7-9C06-50D9DD80926D}">
      <dsp:nvSpPr>
        <dsp:cNvPr id="0" name=""/>
        <dsp:cNvSpPr/>
      </dsp:nvSpPr>
      <dsp:spPr>
        <a:xfrm>
          <a:off x="1766511" y="1789030"/>
          <a:ext cx="1346237" cy="778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smtClean="0">
              <a:latin typeface="+mj-lt"/>
            </a:rPr>
            <a:t>Öğrenim Anlaşması (Learning </a:t>
          </a:r>
          <a:r>
            <a:rPr lang="tr-TR" sz="900" b="1" kern="1200" dirty="0" err="1" smtClean="0">
              <a:latin typeface="+mj-lt"/>
            </a:rPr>
            <a:t>Agreement</a:t>
          </a:r>
          <a:r>
            <a:rPr lang="tr-TR" sz="900" b="1" kern="1200" dirty="0" smtClean="0">
              <a:latin typeface="+mj-lt"/>
            </a:rPr>
            <a:t>)</a:t>
          </a:r>
          <a:endParaRPr lang="tr-TR" sz="900" b="1"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Dil belgesi (Koordinatörlüğümüzden temin edilebilir)</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Karşı kurumca talep edilecek diğer belgeler…</a:t>
          </a:r>
          <a:endParaRPr lang="tr-TR" sz="900" kern="1200" dirty="0">
            <a:latin typeface="+mj-lt"/>
          </a:endParaRPr>
        </a:p>
      </dsp:txBody>
      <dsp:txXfrm>
        <a:off x="1766511" y="1789030"/>
        <a:ext cx="1346237" cy="778308"/>
      </dsp:txXfrm>
    </dsp:sp>
    <dsp:sp modelId="{8C2C401E-274F-43E7-B7F1-4E200F75CF76}">
      <dsp:nvSpPr>
        <dsp:cNvPr id="0" name=""/>
        <dsp:cNvSpPr/>
      </dsp:nvSpPr>
      <dsp:spPr>
        <a:xfrm>
          <a:off x="3107501" y="928596"/>
          <a:ext cx="331208" cy="632313"/>
        </a:xfrm>
        <a:prstGeom prst="chevron">
          <a:avLst>
            <a:gd name="adj" fmla="val 62310"/>
          </a:avLst>
        </a:prstGeom>
        <a:gradFill rotWithShape="0">
          <a:gsLst>
            <a:gs pos="0">
              <a:schemeClr val="accent5">
                <a:hueOff val="103627"/>
                <a:satOff val="9874"/>
                <a:lumOff val="-4118"/>
                <a:alphaOff val="0"/>
                <a:tint val="100000"/>
                <a:shade val="100000"/>
                <a:satMod val="130000"/>
              </a:schemeClr>
            </a:gs>
            <a:gs pos="100000">
              <a:schemeClr val="accent5">
                <a:hueOff val="103627"/>
                <a:satOff val="9874"/>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82CFA0-765A-4F2C-A5AA-755AA8DA7A3B}">
      <dsp:nvSpPr>
        <dsp:cNvPr id="0" name=""/>
        <dsp:cNvSpPr/>
      </dsp:nvSpPr>
      <dsp:spPr>
        <a:xfrm>
          <a:off x="3438709" y="928903"/>
          <a:ext cx="903296" cy="63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latin typeface="+mj-lt"/>
            </a:rPr>
            <a:t>3. ADIM</a:t>
          </a:r>
        </a:p>
        <a:p>
          <a:pPr lvl="0" algn="ctr" defTabSz="444500">
            <a:lnSpc>
              <a:spcPct val="90000"/>
            </a:lnSpc>
            <a:spcBef>
              <a:spcPct val="0"/>
            </a:spcBef>
            <a:spcAft>
              <a:spcPct val="35000"/>
            </a:spcAft>
          </a:pPr>
          <a:r>
            <a:rPr lang="tr-TR" sz="1000" b="1" kern="1200" dirty="0" smtClean="0">
              <a:latin typeface="+mj-lt"/>
            </a:rPr>
            <a:t>AKADEMİK BİRİMİNİZ İLE BAĞLANTILI İŞLEMLER</a:t>
          </a:r>
          <a:endParaRPr lang="tr-TR" sz="1000" b="1" kern="1200" dirty="0">
            <a:latin typeface="+mj-lt"/>
          </a:endParaRPr>
        </a:p>
      </dsp:txBody>
      <dsp:txXfrm>
        <a:off x="3438709" y="928903"/>
        <a:ext cx="903296" cy="632307"/>
      </dsp:txXfrm>
    </dsp:sp>
    <dsp:sp modelId="{20F32021-ABBC-481C-BDD2-1EEF7253DD62}">
      <dsp:nvSpPr>
        <dsp:cNvPr id="0" name=""/>
        <dsp:cNvSpPr/>
      </dsp:nvSpPr>
      <dsp:spPr>
        <a:xfrm>
          <a:off x="3464941" y="1831454"/>
          <a:ext cx="903296" cy="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smtClean="0">
              <a:latin typeface="+mj-lt"/>
            </a:rPr>
            <a:t>Öğrenim Anlaşması</a:t>
          </a:r>
          <a:endParaRPr lang="tr-TR" sz="900" b="1"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Akademik biriminizce Yönetim Kurulu Kararınızın çıkartılması</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İngilizce transkript temin edilmesi</a:t>
          </a:r>
          <a:endParaRPr lang="tr-TR" sz="900" kern="1200" dirty="0">
            <a:latin typeface="+mj-lt"/>
          </a:endParaRPr>
        </a:p>
      </dsp:txBody>
      <dsp:txXfrm>
        <a:off x="3464941" y="1831454"/>
        <a:ext cx="903296" cy="557033"/>
      </dsp:txXfrm>
    </dsp:sp>
    <dsp:sp modelId="{935A7AD4-DE09-486B-BEFE-BAAC9B804134}">
      <dsp:nvSpPr>
        <dsp:cNvPr id="0" name=""/>
        <dsp:cNvSpPr/>
      </dsp:nvSpPr>
      <dsp:spPr>
        <a:xfrm>
          <a:off x="4342006" y="928596"/>
          <a:ext cx="331208" cy="632313"/>
        </a:xfrm>
        <a:prstGeom prst="chevron">
          <a:avLst>
            <a:gd name="adj" fmla="val 62310"/>
          </a:avLst>
        </a:prstGeom>
        <a:gradFill rotWithShape="0">
          <a:gsLst>
            <a:gs pos="0">
              <a:schemeClr val="accent5">
                <a:hueOff val="207253"/>
                <a:satOff val="19748"/>
                <a:lumOff val="-8236"/>
                <a:alphaOff val="0"/>
                <a:tint val="100000"/>
                <a:shade val="100000"/>
                <a:satMod val="130000"/>
              </a:schemeClr>
            </a:gs>
            <a:gs pos="100000">
              <a:schemeClr val="accent5">
                <a:hueOff val="207253"/>
                <a:satOff val="19748"/>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9AB1D3-A6DC-4625-910A-418C097CA3B2}">
      <dsp:nvSpPr>
        <dsp:cNvPr id="0" name=""/>
        <dsp:cNvSpPr/>
      </dsp:nvSpPr>
      <dsp:spPr>
        <a:xfrm>
          <a:off x="4673215" y="928903"/>
          <a:ext cx="903296" cy="63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b="1" kern="1200" dirty="0" smtClean="0">
              <a:latin typeface="+mj-lt"/>
            </a:rPr>
            <a:t>4. ADIM</a:t>
          </a:r>
        </a:p>
        <a:p>
          <a:pPr lvl="0" algn="ctr" defTabSz="444500">
            <a:lnSpc>
              <a:spcPct val="90000"/>
            </a:lnSpc>
            <a:spcBef>
              <a:spcPct val="0"/>
            </a:spcBef>
            <a:spcAft>
              <a:spcPct val="35000"/>
            </a:spcAft>
          </a:pPr>
          <a:r>
            <a:rPr lang="tr-TR" sz="1000" b="1" kern="1200" dirty="0" smtClean="0">
              <a:latin typeface="+mj-lt"/>
            </a:rPr>
            <a:t>SEYAHAT PLANLAMASI</a:t>
          </a:r>
          <a:endParaRPr lang="tr-TR" sz="1000" b="1" kern="1200" dirty="0">
            <a:latin typeface="+mj-lt"/>
          </a:endParaRPr>
        </a:p>
      </dsp:txBody>
      <dsp:txXfrm>
        <a:off x="4673215" y="928903"/>
        <a:ext cx="903296" cy="632307"/>
      </dsp:txXfrm>
    </dsp:sp>
    <dsp:sp modelId="{E7FDA739-D921-41AE-A3CE-ACA5B7EFEECB}">
      <dsp:nvSpPr>
        <dsp:cNvPr id="0" name=""/>
        <dsp:cNvSpPr/>
      </dsp:nvSpPr>
      <dsp:spPr>
        <a:xfrm>
          <a:off x="4673215" y="1753876"/>
          <a:ext cx="903296" cy="764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smtClean="0">
              <a:latin typeface="+mj-lt"/>
            </a:rPr>
            <a:t>Vize işlemleri</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Sigortalar</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Banka Hesabı Açmak</a:t>
          </a:r>
          <a:endParaRPr lang="tr-TR" sz="900" kern="1200" dirty="0">
            <a:latin typeface="+mj-lt"/>
          </a:endParaRPr>
        </a:p>
      </dsp:txBody>
      <dsp:txXfrm>
        <a:off x="4673215" y="1753876"/>
        <a:ext cx="903296" cy="764661"/>
      </dsp:txXfrm>
    </dsp:sp>
    <dsp:sp modelId="{589A8906-5813-4009-9E37-C4E53B49A99F}">
      <dsp:nvSpPr>
        <dsp:cNvPr id="0" name=""/>
        <dsp:cNvSpPr/>
      </dsp:nvSpPr>
      <dsp:spPr>
        <a:xfrm>
          <a:off x="5548078" y="928596"/>
          <a:ext cx="331208" cy="632313"/>
        </a:xfrm>
        <a:prstGeom prst="chevron">
          <a:avLst>
            <a:gd name="adj" fmla="val 62310"/>
          </a:avLst>
        </a:prstGeom>
        <a:gradFill rotWithShape="0">
          <a:gsLst>
            <a:gs pos="0">
              <a:schemeClr val="accent5">
                <a:hueOff val="310880"/>
                <a:satOff val="29621"/>
                <a:lumOff val="-12353"/>
                <a:alphaOff val="0"/>
                <a:tint val="100000"/>
                <a:shade val="100000"/>
                <a:satMod val="130000"/>
              </a:schemeClr>
            </a:gs>
            <a:gs pos="100000">
              <a:schemeClr val="accent5">
                <a:hueOff val="310880"/>
                <a:satOff val="29621"/>
                <a:lumOff val="-1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71106D-3DC7-4458-BBC0-C4507E48ACBC}">
      <dsp:nvSpPr>
        <dsp:cNvPr id="0" name=""/>
        <dsp:cNvSpPr/>
      </dsp:nvSpPr>
      <dsp:spPr>
        <a:xfrm>
          <a:off x="5907721" y="778052"/>
          <a:ext cx="1399315" cy="1042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35000"/>
            </a:spcAft>
          </a:pPr>
          <a:r>
            <a:rPr lang="tr-TR" sz="1000" b="1" kern="1200" dirty="0" smtClean="0">
              <a:latin typeface="+mj-lt"/>
            </a:rPr>
            <a:t>5. ADIM</a:t>
          </a:r>
        </a:p>
        <a:p>
          <a:pPr lvl="0" algn="l" defTabSz="444500">
            <a:lnSpc>
              <a:spcPct val="90000"/>
            </a:lnSpc>
            <a:spcBef>
              <a:spcPct val="0"/>
            </a:spcBef>
            <a:spcAft>
              <a:spcPct val="35000"/>
            </a:spcAft>
          </a:pPr>
          <a:r>
            <a:rPr lang="tr-TR" sz="950" b="1" kern="1200" dirty="0" smtClean="0">
              <a:latin typeface="+mj-lt"/>
            </a:rPr>
            <a:t>DIŞ İLİŞKİLER KOORDİNATÖRLÜĞÜNE GİDİŞ ÖNCESİ TESLİM EDİLECEK BELGELER</a:t>
          </a:r>
          <a:endParaRPr lang="tr-TR" sz="950" b="1" kern="1200" dirty="0">
            <a:latin typeface="+mj-lt"/>
          </a:endParaRPr>
        </a:p>
      </dsp:txBody>
      <dsp:txXfrm>
        <a:off x="5907721" y="778052"/>
        <a:ext cx="1399315" cy="1042075"/>
      </dsp:txXfrm>
    </dsp:sp>
    <dsp:sp modelId="{C8F712B7-EC01-47BD-9E01-63A3A8D36907}">
      <dsp:nvSpPr>
        <dsp:cNvPr id="0" name=""/>
        <dsp:cNvSpPr/>
      </dsp:nvSpPr>
      <dsp:spPr>
        <a:xfrm>
          <a:off x="5995603" y="1733244"/>
          <a:ext cx="1202559" cy="1029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smtClean="0">
              <a:latin typeface="+mj-lt"/>
            </a:rPr>
            <a:t>Kabul/Davet mektubu</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Öğrenim anlaşması</a:t>
          </a:r>
          <a:endParaRPr lang="tr-TR" sz="900" kern="1200" dirty="0">
            <a:latin typeface="+mj-lt"/>
          </a:endParaRPr>
        </a:p>
        <a:p>
          <a:pPr marL="57150" lvl="1" indent="-57150" algn="l" defTabSz="400050">
            <a:lnSpc>
              <a:spcPct val="90000"/>
            </a:lnSpc>
            <a:spcBef>
              <a:spcPct val="0"/>
            </a:spcBef>
            <a:spcAft>
              <a:spcPct val="15000"/>
            </a:spcAft>
            <a:buChar char="••"/>
          </a:pPr>
          <a:r>
            <a:rPr lang="tr-TR" sz="900" b="0" kern="1200" dirty="0" smtClean="0">
              <a:latin typeface="+mj-lt"/>
            </a:rPr>
            <a:t>Yönetim </a:t>
          </a:r>
          <a:r>
            <a:rPr lang="tr-TR" sz="900" kern="1200" dirty="0" smtClean="0">
              <a:latin typeface="+mj-lt"/>
            </a:rPr>
            <a:t>Kurulu Kararı</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İngilizce Transkript</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Vadesiz Euro Hesabı</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Vize</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Sağlık ve Seyahat Sigortası</a:t>
          </a:r>
          <a:endParaRPr lang="tr-TR" sz="900" kern="1200" dirty="0">
            <a:latin typeface="+mj-lt"/>
          </a:endParaRPr>
        </a:p>
        <a:p>
          <a:pPr marL="57150" lvl="1" indent="-57150" algn="l" defTabSz="400050">
            <a:lnSpc>
              <a:spcPct val="90000"/>
            </a:lnSpc>
            <a:spcBef>
              <a:spcPct val="0"/>
            </a:spcBef>
            <a:spcAft>
              <a:spcPct val="15000"/>
            </a:spcAft>
            <a:buChar char="••"/>
          </a:pPr>
          <a:r>
            <a:rPr lang="tr-TR" sz="900" kern="1200" dirty="0" smtClean="0">
              <a:latin typeface="+mj-lt"/>
            </a:rPr>
            <a:t>OLS Gidiş Sınav Çıktısı</a:t>
          </a:r>
          <a:endParaRPr lang="tr-TR" sz="900" kern="1200" dirty="0">
            <a:latin typeface="+mj-lt"/>
          </a:endParaRPr>
        </a:p>
        <a:p>
          <a:pPr marL="57150" lvl="1" indent="-57150" algn="l" defTabSz="400050">
            <a:lnSpc>
              <a:spcPct val="90000"/>
            </a:lnSpc>
            <a:spcBef>
              <a:spcPct val="0"/>
            </a:spcBef>
            <a:spcAft>
              <a:spcPct val="15000"/>
            </a:spcAft>
            <a:buChar char="••"/>
          </a:pPr>
          <a:endParaRPr lang="tr-TR" sz="900" kern="1200" dirty="0">
            <a:latin typeface="+mj-lt"/>
          </a:endParaRPr>
        </a:p>
      </dsp:txBody>
      <dsp:txXfrm>
        <a:off x="5995603" y="1733244"/>
        <a:ext cx="1202559" cy="1029430"/>
      </dsp:txXfrm>
    </dsp:sp>
    <dsp:sp modelId="{E0CFDDE2-EEE5-47E7-940A-E9D0A1111B7A}">
      <dsp:nvSpPr>
        <dsp:cNvPr id="0" name=""/>
        <dsp:cNvSpPr/>
      </dsp:nvSpPr>
      <dsp:spPr>
        <a:xfrm>
          <a:off x="7220462" y="939674"/>
          <a:ext cx="331208" cy="632313"/>
        </a:xfrm>
        <a:prstGeom prst="chevron">
          <a:avLst>
            <a:gd name="adj" fmla="val 62310"/>
          </a:avLst>
        </a:prstGeom>
        <a:gradFill rotWithShape="0">
          <a:gsLst>
            <a:gs pos="0">
              <a:schemeClr val="accent5">
                <a:hueOff val="414507"/>
                <a:satOff val="39495"/>
                <a:lumOff val="-16471"/>
                <a:alphaOff val="0"/>
                <a:tint val="100000"/>
                <a:shade val="100000"/>
                <a:satMod val="130000"/>
              </a:schemeClr>
            </a:gs>
            <a:gs pos="100000">
              <a:schemeClr val="accent5">
                <a:hueOff val="414507"/>
                <a:satOff val="39495"/>
                <a:lumOff val="-1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A13C5B3-27A6-4EE6-A8CF-603E2054828F}">
      <dsp:nvSpPr>
        <dsp:cNvPr id="0" name=""/>
        <dsp:cNvSpPr/>
      </dsp:nvSpPr>
      <dsp:spPr>
        <a:xfrm>
          <a:off x="7573251" y="772516"/>
          <a:ext cx="1158928" cy="1066147"/>
        </a:xfrm>
        <a:prstGeom prst="ellipse">
          <a:avLst/>
        </a:prstGeom>
        <a:gradFill rotWithShape="0">
          <a:gsLst>
            <a:gs pos="0">
              <a:schemeClr val="accent5">
                <a:hueOff val="414507"/>
                <a:satOff val="39495"/>
                <a:lumOff val="-16471"/>
                <a:alphaOff val="0"/>
                <a:tint val="100000"/>
                <a:shade val="100000"/>
                <a:satMod val="130000"/>
              </a:schemeClr>
            </a:gs>
            <a:gs pos="100000">
              <a:schemeClr val="accent5">
                <a:hueOff val="414507"/>
                <a:satOff val="39495"/>
                <a:lumOff val="-1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tr-TR" sz="900" b="1" kern="1200" dirty="0" smtClean="0">
              <a:latin typeface="+mj-lt"/>
            </a:rPr>
            <a:t>ERASMUS+ Öğrenim </a:t>
          </a:r>
          <a:r>
            <a:rPr lang="tr-TR" sz="900" b="1" kern="1200" dirty="0" err="1" smtClean="0">
              <a:latin typeface="+mj-lt"/>
            </a:rPr>
            <a:t>HareketliliğininBaşlaması</a:t>
          </a:r>
          <a:endParaRPr lang="tr-TR" sz="900" b="1" kern="1200" dirty="0">
            <a:latin typeface="+mj-lt"/>
          </a:endParaRPr>
        </a:p>
      </dsp:txBody>
      <dsp:txXfrm>
        <a:off x="7742972" y="928650"/>
        <a:ext cx="819486" cy="75387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1"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93124" y="1"/>
            <a:ext cx="4278841" cy="341064"/>
          </a:xfrm>
          <a:prstGeom prst="rect">
            <a:avLst/>
          </a:prstGeom>
        </p:spPr>
        <p:txBody>
          <a:bodyPr vert="horz" lIns="91440" tIns="45720" rIns="91440" bIns="45720" rtlCol="0"/>
          <a:lstStyle>
            <a:lvl1pPr algn="r">
              <a:defRPr sz="1200"/>
            </a:lvl1pPr>
          </a:lstStyle>
          <a:p>
            <a:fld id="{8DFA13B8-FADD-B147-B0F9-2E4EA2C3CE73}" type="datetimeFigureOut">
              <a:rPr lang="fr-FR" smtClean="0"/>
              <a:pPr/>
              <a:t>24/06/2020</a:t>
            </a:fld>
            <a:endParaRPr lang="fr-FR"/>
          </a:p>
        </p:txBody>
      </p:sp>
      <p:sp>
        <p:nvSpPr>
          <p:cNvPr id="4" name="Espace réservé du pied de page 3"/>
          <p:cNvSpPr>
            <a:spLocks noGrp="1"/>
          </p:cNvSpPr>
          <p:nvPr>
            <p:ph type="ftr" sz="quarter" idx="2"/>
          </p:nvPr>
        </p:nvSpPr>
        <p:spPr>
          <a:xfrm>
            <a:off x="0" y="6456613"/>
            <a:ext cx="4278841"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93124" y="6456613"/>
            <a:ext cx="4278841" cy="341063"/>
          </a:xfrm>
          <a:prstGeom prst="rect">
            <a:avLst/>
          </a:prstGeom>
        </p:spPr>
        <p:txBody>
          <a:bodyPr vert="horz" lIns="91440" tIns="45720" rIns="91440" bIns="45720" rtlCol="0" anchor="b"/>
          <a:lstStyle>
            <a:lvl1pPr algn="r">
              <a:defRPr sz="1200"/>
            </a:lvl1pPr>
          </a:lstStyle>
          <a:p>
            <a:fld id="{A848E129-085A-FD4E-A1C4-B9329A5731D7}" type="slidenum">
              <a:rPr lang="fr-FR" smtClean="0"/>
              <a:pPr/>
              <a:t>‹#›</a:t>
            </a:fld>
            <a:endParaRPr lang="fr-FR"/>
          </a:p>
        </p:txBody>
      </p:sp>
    </p:spTree>
    <p:extLst>
      <p:ext uri="{BB962C8B-B14F-4D97-AF65-F5344CB8AC3E}">
        <p14:creationId xmlns:p14="http://schemas.microsoft.com/office/powerpoint/2010/main" val="10330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1"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3124" y="1"/>
            <a:ext cx="4278841" cy="341064"/>
          </a:xfrm>
          <a:prstGeom prst="rect">
            <a:avLst/>
          </a:prstGeom>
        </p:spPr>
        <p:txBody>
          <a:bodyPr vert="horz" lIns="91440" tIns="45720" rIns="91440" bIns="45720" rtlCol="0"/>
          <a:lstStyle>
            <a:lvl1pPr algn="r">
              <a:defRPr sz="1200"/>
            </a:lvl1pPr>
          </a:lstStyle>
          <a:p>
            <a:fld id="{81449C25-B53B-664A-B694-784415687BC2}" type="datetimeFigureOut">
              <a:rPr lang="fr-FR" smtClean="0"/>
              <a:pPr/>
              <a:t>24/06/2020</a:t>
            </a:fld>
            <a:endParaRPr lang="fr-FR"/>
          </a:p>
        </p:txBody>
      </p:sp>
      <p:sp>
        <p:nvSpPr>
          <p:cNvPr id="4" name="Espace réservé de l’image des diapositives 3"/>
          <p:cNvSpPr>
            <a:spLocks noGrp="1" noRot="1" noChangeAspect="1"/>
          </p:cNvSpPr>
          <p:nvPr>
            <p:ph type="sldImg" idx="2"/>
          </p:nvPr>
        </p:nvSpPr>
        <p:spPr>
          <a:xfrm>
            <a:off x="2897188" y="849313"/>
            <a:ext cx="4079875" cy="2295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7425" y="3271380"/>
            <a:ext cx="7899400" cy="2676585"/>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56613"/>
            <a:ext cx="4278841"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3124" y="6456613"/>
            <a:ext cx="4278841" cy="341063"/>
          </a:xfrm>
          <a:prstGeom prst="rect">
            <a:avLst/>
          </a:prstGeom>
        </p:spPr>
        <p:txBody>
          <a:bodyPr vert="horz" lIns="91440" tIns="45720" rIns="91440" bIns="45720" rtlCol="0" anchor="b"/>
          <a:lstStyle>
            <a:lvl1pPr algn="r">
              <a:defRPr sz="1200"/>
            </a:lvl1pPr>
          </a:lstStyle>
          <a:p>
            <a:fld id="{AF23AE30-D024-F048-B6A0-908E9004EA31}" type="slidenum">
              <a:rPr lang="fr-FR" smtClean="0"/>
              <a:pPr/>
              <a:t>‹#›</a:t>
            </a:fld>
            <a:endParaRPr lang="fr-FR"/>
          </a:p>
        </p:txBody>
      </p:sp>
    </p:spTree>
    <p:extLst>
      <p:ext uri="{BB962C8B-B14F-4D97-AF65-F5344CB8AC3E}">
        <p14:creationId xmlns:p14="http://schemas.microsoft.com/office/powerpoint/2010/main" val="97295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5</a:t>
            </a:fld>
            <a:endParaRPr lang="fr-FR"/>
          </a:p>
        </p:txBody>
      </p:sp>
    </p:spTree>
    <p:extLst>
      <p:ext uri="{BB962C8B-B14F-4D97-AF65-F5344CB8AC3E}">
        <p14:creationId xmlns:p14="http://schemas.microsoft.com/office/powerpoint/2010/main" val="2038895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32</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35</a:t>
            </a:fld>
            <a:endParaRPr lang="fr-FR"/>
          </a:p>
        </p:txBody>
      </p:sp>
    </p:spTree>
    <p:extLst>
      <p:ext uri="{BB962C8B-B14F-4D97-AF65-F5344CB8AC3E}">
        <p14:creationId xmlns:p14="http://schemas.microsoft.com/office/powerpoint/2010/main" val="130248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6</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9</a:t>
            </a:fld>
            <a:endParaRPr lang="fr-FR"/>
          </a:p>
        </p:txBody>
      </p:sp>
    </p:spTree>
    <p:extLst>
      <p:ext uri="{BB962C8B-B14F-4D97-AF65-F5344CB8AC3E}">
        <p14:creationId xmlns:p14="http://schemas.microsoft.com/office/powerpoint/2010/main" val="382846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11</a:t>
            </a:fld>
            <a:endParaRPr lang="fr-FR"/>
          </a:p>
        </p:txBody>
      </p:sp>
    </p:spTree>
    <p:extLst>
      <p:ext uri="{BB962C8B-B14F-4D97-AF65-F5344CB8AC3E}">
        <p14:creationId xmlns:p14="http://schemas.microsoft.com/office/powerpoint/2010/main" val="167460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22</a:t>
            </a:fld>
            <a:endParaRPr lang="fr-FR"/>
          </a:p>
        </p:txBody>
      </p:sp>
    </p:spTree>
    <p:extLst>
      <p:ext uri="{BB962C8B-B14F-4D97-AF65-F5344CB8AC3E}">
        <p14:creationId xmlns:p14="http://schemas.microsoft.com/office/powerpoint/2010/main" val="144342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28</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29</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30</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31</a:t>
            </a:fld>
            <a:endParaRPr lang="fr-FR"/>
          </a:p>
        </p:txBody>
      </p:sp>
    </p:spTree>
    <p:extLst>
      <p:ext uri="{BB962C8B-B14F-4D97-AF65-F5344CB8AC3E}">
        <p14:creationId xmlns:p14="http://schemas.microsoft.com/office/powerpoint/2010/main" val="394383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46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2020213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smtClean="0"/>
              <a:t>Insert title</a:t>
            </a:r>
            <a:endParaRPr lang="en-US" dirty="0"/>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1605802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907852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smtClean="0"/>
              <a:t>Insert title</a:t>
            </a:r>
            <a:endParaRPr lang="en-US" dirty="0"/>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2086521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20202133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rgbClr val="3279A5"/>
                </a:solidFill>
                <a:latin typeface="arial" charset="0"/>
                <a:cs typeface="EC Square Sans Pro Light"/>
              </a:defRPr>
            </a:lvl1pPr>
          </a:lstStyle>
          <a:p>
            <a:r>
              <a:rPr lang="en-US" dirty="0" smtClean="0"/>
              <a:t>Insert title</a:t>
            </a:r>
            <a:endParaRPr lang="en-US" dirty="0"/>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7940411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rgbClr val="3279A5"/>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9862087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35668"/>
            <a:ext cx="9144000" cy="1286540"/>
          </a:xfrm>
        </p:spPr>
        <p:txBody>
          <a:bodyPr>
            <a:normAutofit/>
          </a:bodyPr>
          <a:lstStyle>
            <a:lvl1pPr algn="ctr">
              <a:defRPr sz="2400" baseline="0">
                <a:solidFill>
                  <a:srgbClr val="3279A5"/>
                </a:solidFill>
                <a:latin typeface="arial" charset="0"/>
                <a:cs typeface="EC Square Sans Pro Light"/>
              </a:defRPr>
            </a:lvl1pPr>
          </a:lstStyle>
          <a:p>
            <a:r>
              <a:rPr lang="en-US" dirty="0" smtClean="0"/>
              <a:t>Insert title</a:t>
            </a:r>
            <a:endParaRPr lang="en-US" dirty="0"/>
          </a:p>
        </p:txBody>
      </p:sp>
      <p:sp>
        <p:nvSpPr>
          <p:cNvPr id="3" name="Subtitle 2"/>
          <p:cNvSpPr>
            <a:spLocks noGrp="1"/>
          </p:cNvSpPr>
          <p:nvPr>
            <p:ph type="subTitle" idx="1" hasCustomPrompt="1"/>
          </p:nvPr>
        </p:nvSpPr>
        <p:spPr>
          <a:xfrm>
            <a:off x="0" y="2392326"/>
            <a:ext cx="9144000" cy="1543066"/>
          </a:xfrm>
        </p:spPr>
        <p:txBody>
          <a:bodyPr/>
          <a:lstStyle>
            <a:lvl1pPr marL="0" indent="0" algn="ctr">
              <a:buNone/>
              <a:defRPr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57544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37854" y="241079"/>
            <a:ext cx="3868292" cy="976941"/>
          </a:xfrm>
          <a:prstGeom prst="rect">
            <a:avLst/>
          </a:prstGeom>
        </p:spPr>
        <p:txBody>
          <a:bodyPr lIns="0" tIns="0" rIns="0" bIns="0"/>
          <a:lstStyle/>
          <a:p>
            <a:endParaRPr/>
          </a:p>
        </p:txBody>
      </p:sp>
      <p:sp>
        <p:nvSpPr>
          <p:cNvPr id="3" name="Holder 3"/>
          <p:cNvSpPr>
            <a:spLocks noGrp="1"/>
          </p:cNvSpPr>
          <p:nvPr>
            <p:ph type="body" idx="1"/>
          </p:nvPr>
        </p:nvSpPr>
        <p:spPr>
          <a:xfrm>
            <a:off x="1567339" y="1760219"/>
            <a:ext cx="6009322" cy="2113026"/>
          </a:xfrm>
          <a:prstGeom prst="rect">
            <a:avLst/>
          </a:prstGeom>
        </p:spPr>
        <p:txBody>
          <a:bodyPr lIns="0" tIns="0" rIns="0" bIns="0"/>
          <a:lstStyle/>
          <a:p>
            <a:endParaRPr/>
          </a:p>
        </p:txBody>
      </p:sp>
      <p:sp>
        <p:nvSpPr>
          <p:cNvPr id="4" name="Holder 4"/>
          <p:cNvSpPr>
            <a:spLocks noGrp="1"/>
          </p:cNvSpPr>
          <p:nvPr>
            <p:ph type="ftr" sz="quarter" idx="5"/>
          </p:nvPr>
        </p:nvSpPr>
        <p:spPr>
          <a:xfrm>
            <a:off x="3108967" y="4783457"/>
            <a:ext cx="2926079"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7"/>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6/24/2020</a:t>
            </a:fld>
            <a:endParaRPr lang="en-US" smtClean="0"/>
          </a:p>
        </p:txBody>
      </p:sp>
      <p:sp>
        <p:nvSpPr>
          <p:cNvPr id="6" name="Holder 6"/>
          <p:cNvSpPr>
            <a:spLocks noGrp="1"/>
          </p:cNvSpPr>
          <p:nvPr>
            <p:ph type="sldNum" sz="quarter" idx="7"/>
          </p:nvPr>
        </p:nvSpPr>
        <p:spPr>
          <a:xfrm>
            <a:off x="6583680" y="4783457"/>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81242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4"/>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41929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313245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259123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03615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26033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75538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4220809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1"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95540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22451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946298"/>
          </a:xfrm>
        </p:spPr>
        <p:txBody>
          <a:bodyPr lIns="720000">
            <a:normAutofit/>
          </a:bodyPr>
          <a:lstStyle>
            <a:lvl1pPr>
              <a:defRPr sz="2250" baseline="0">
                <a:solidFill>
                  <a:srgbClr val="3279A5"/>
                </a:solidFill>
                <a:latin typeface="arial" charset="0"/>
              </a:defRPr>
            </a:lvl1pPr>
          </a:lstStyle>
          <a:p>
            <a:r>
              <a:rPr lang="nl-BE" dirty="0" smtClean="0"/>
              <a:t>Insert title</a:t>
            </a:r>
            <a:endParaRPr lang="en-US" dirty="0"/>
          </a:p>
        </p:txBody>
      </p:sp>
      <p:sp>
        <p:nvSpPr>
          <p:cNvPr id="3" name="Content Placeholder 2"/>
          <p:cNvSpPr>
            <a:spLocks noGrp="1"/>
          </p:cNvSpPr>
          <p:nvPr>
            <p:ph idx="1" hasCustomPrompt="1"/>
          </p:nvPr>
        </p:nvSpPr>
        <p:spPr>
          <a:xfrm>
            <a:off x="0" y="1127053"/>
            <a:ext cx="9144000" cy="3136298"/>
          </a:xfrm>
        </p:spPr>
        <p:txBody>
          <a:bodyPr lIns="720000"/>
          <a:lstStyle>
            <a:lvl1pPr>
              <a:defRPr sz="2000" baseline="0">
                <a:solidFill>
                  <a:srgbClr val="233244"/>
                </a:solidFill>
              </a:defRPr>
            </a:lvl1pPr>
            <a:lvl2pPr marL="557199" indent="-214308">
              <a:buFont typeface="Arial" charset="0"/>
              <a:buChar char="•"/>
              <a:defRPr sz="1800" baseline="0">
                <a:solidFill>
                  <a:srgbClr val="233244"/>
                </a:solidFill>
              </a:defRPr>
            </a:lvl2pPr>
            <a:lvl3pPr>
              <a:defRPr sz="1600" baseline="0">
                <a:solidFill>
                  <a:srgbClr val="233244"/>
                </a:solidFill>
              </a:defRPr>
            </a:lvl3pPr>
            <a:lvl4pPr marL="1200120" indent="-171446">
              <a:buFont typeface="Arial" charset="0"/>
              <a:buChar char="•"/>
              <a:defRPr sz="1400"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2105117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3789905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3"/>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3"/>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BEA122-EC16-4579-B43A-AABE1404CB4F}" type="datetimeFigureOut">
              <a:rPr lang="tr-TR" smtClean="0"/>
              <a:pPr/>
              <a:t>24.06.2020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417093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19" name="18 Altbilgi Yer Tutucusu"/>
          <p:cNvSpPr>
            <a:spLocks noGrp="1"/>
          </p:cNvSpPr>
          <p:nvPr>
            <p:ph type="ftr" sz="quarter" idx="11"/>
          </p:nvPr>
        </p:nvSpPr>
        <p:spPr/>
        <p:txBody>
          <a:bodyPr/>
          <a:lstStyle/>
          <a:p>
            <a:endParaRPr kumimoji="0" lang="en-US"/>
          </a:p>
        </p:txBody>
      </p:sp>
      <p:sp>
        <p:nvSpPr>
          <p:cNvPr id="27" name="2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30"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30"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8" name="7 Altbilgi Yer Tutucusu"/>
          <p:cNvSpPr>
            <a:spLocks noGrp="1"/>
          </p:cNvSpPr>
          <p:nvPr>
            <p:ph type="ftr" sz="quarter" idx="11"/>
          </p:nvPr>
        </p:nvSpPr>
        <p:spPr/>
        <p:txBody>
          <a:bodyPr/>
          <a:lstStyle/>
          <a:p>
            <a:endParaRPr kumimoji="0" lang="en-US" dirty="0"/>
          </a:p>
        </p:txBody>
      </p:sp>
      <p:sp>
        <p:nvSpPr>
          <p:cNvPr id="9" name="8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4" name="3 Altbilgi Yer Tutucusu"/>
          <p:cNvSpPr>
            <a:spLocks noGrp="1"/>
          </p:cNvSpPr>
          <p:nvPr>
            <p:ph type="ftr" sz="quarter" idx="11"/>
          </p:nvPr>
        </p:nvSpPr>
        <p:spPr/>
        <p:txBody>
          <a:bodyPr/>
          <a:lstStyle/>
          <a:p>
            <a:endParaRPr kumimoji="0" lang="en-US"/>
          </a:p>
        </p:txBody>
      </p:sp>
      <p:sp>
        <p:nvSpPr>
          <p:cNvPr id="5" name="4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3" name="2 Altbilgi Yer Tutucusu"/>
          <p:cNvSpPr>
            <a:spLocks noGrp="1"/>
          </p:cNvSpPr>
          <p:nvPr>
            <p:ph type="ftr" sz="quarter" idx="11"/>
          </p:nvPr>
        </p:nvSpPr>
        <p:spPr/>
        <p:txBody>
          <a:bodyPr/>
          <a:lstStyle/>
          <a:p>
            <a:endParaRPr kumimoji="0" lang="en-US"/>
          </a:p>
        </p:txBody>
      </p:sp>
      <p:sp>
        <p:nvSpPr>
          <p:cNvPr id="4" name="3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a:xfrm>
            <a:off x="8077200" y="4767264"/>
            <a:ext cx="609600" cy="273844"/>
          </a:xfrm>
        </p:spPr>
        <p:txBody>
          <a:bodyPr/>
          <a:lstStyle/>
          <a:p>
            <a:fld id="{042AED99-7FB4-404E-8A97-64753DCE42EC}" type="slidenum">
              <a:rPr kumimoji="0" lang="en-US" smtClean="0"/>
              <a:pPr/>
              <a:t>‹#›</a:t>
            </a:fld>
            <a:endParaRPr kumimoji="0" lang="en-US"/>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4664871"/>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6/24/2020</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20202133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smtClean="0"/>
              <a:t>Insert title</a:t>
            </a:r>
            <a:endParaRPr lang="en-US" dirty="0"/>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2086521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90785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smtClean="0"/>
              <a:t>Insert title</a:t>
            </a:r>
            <a:endParaRPr lang="en-US" dirty="0"/>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20865214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1258526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smtClean="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endParaRPr lang="en-US" dirty="0"/>
          </a:p>
        </p:txBody>
      </p:sp>
    </p:spTree>
    <p:extLst>
      <p:ext uri="{BB962C8B-B14F-4D97-AF65-F5344CB8AC3E}">
        <p14:creationId xmlns:p14="http://schemas.microsoft.com/office/powerpoint/2010/main" val="20202133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smtClean="0"/>
              <a:t>Insert title</a:t>
            </a:r>
            <a:endParaRPr lang="en-US" dirty="0"/>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408483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053207"/>
      </p:ext>
    </p:extLst>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326807"/>
            <a:ext cx="8229600" cy="7364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0631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33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342892" rtl="0" eaLnBrk="1" latinLnBrk="0" hangingPunct="1">
        <a:spcBef>
          <a:spcPct val="0"/>
        </a:spcBef>
        <a:buNone/>
        <a:defRPr sz="2700" b="0" i="0" kern="1200" baseline="0">
          <a:solidFill>
            <a:srgbClr val="3279A5"/>
          </a:solidFill>
          <a:latin typeface="Arial" charset="0"/>
          <a:ea typeface="+mj-ea"/>
          <a:cs typeface="ECSquareSansPro-Bold"/>
        </a:defRPr>
      </a:lvl1pPr>
    </p:titleStyle>
    <p:bodyStyle>
      <a:lvl1pPr marL="257168" indent="-257168" algn="l" defTabSz="342892" rtl="0" eaLnBrk="1" latinLnBrk="0" hangingPunct="1">
        <a:spcBef>
          <a:spcPct val="20000"/>
        </a:spcBef>
        <a:buFont typeface="Arial"/>
        <a:buChar char="•"/>
        <a:defRPr sz="1800" kern="1200" baseline="0">
          <a:solidFill>
            <a:srgbClr val="233244"/>
          </a:solidFill>
          <a:latin typeface="Arial" charset="0"/>
          <a:ea typeface="+mn-ea"/>
          <a:cs typeface="EC Square Sans Pro Light"/>
        </a:defRPr>
      </a:lvl1pPr>
      <a:lvl2pPr marL="557199" indent="-214308" algn="l" defTabSz="342892" rtl="0" eaLnBrk="1" latinLnBrk="0" hangingPunct="1">
        <a:spcBef>
          <a:spcPct val="20000"/>
        </a:spcBef>
        <a:buFont typeface="Arial"/>
        <a:buChar char="–"/>
        <a:defRPr sz="1500" kern="1200" baseline="0">
          <a:solidFill>
            <a:srgbClr val="233244"/>
          </a:solidFill>
          <a:latin typeface="Arial" charset="0"/>
          <a:ea typeface="+mn-ea"/>
          <a:cs typeface="EC Square Sans Pro Light"/>
        </a:defRPr>
      </a:lvl2pPr>
      <a:lvl3pPr marL="857228" indent="-171446" algn="l" defTabSz="342892" rtl="0" eaLnBrk="1" latinLnBrk="0" hangingPunct="1">
        <a:spcBef>
          <a:spcPct val="20000"/>
        </a:spcBef>
        <a:buFont typeface="Arial"/>
        <a:buChar char="•"/>
        <a:defRPr sz="1350" kern="1200" baseline="0">
          <a:solidFill>
            <a:srgbClr val="233244"/>
          </a:solidFill>
          <a:latin typeface="Arial" charset="0"/>
          <a:ea typeface="+mn-ea"/>
          <a:cs typeface="EC Square Sans Pro Light"/>
        </a:defRPr>
      </a:lvl3pPr>
      <a:lvl4pPr marL="1200120" indent="-171446" algn="l" defTabSz="342892"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4pPr>
      <a:lvl5pPr marL="1543012" indent="-171446" algn="l" defTabSz="342892"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8463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3"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1313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0621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4" r:id="rId3"/>
    <p:sldLayoutId id="2147483718" r:id="rId4"/>
    <p:sldLayoutId id="2147483719" r:id="rId5"/>
    <p:sldLayoutId id="2147483720"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76931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BEA122-EC16-4579-B43A-AABE1404CB4F}" type="datetimeFigureOut">
              <a:rPr lang="tr-TR" smtClean="0"/>
              <a:pPr/>
              <a:t>24.06.2020</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C6EC3A-FC9B-426C-945E-CD5C17564EB5}" type="slidenum">
              <a:rPr lang="tr-TR" smtClean="0"/>
              <a:pPr/>
              <a:t>‹#›</a:t>
            </a:fld>
            <a:endParaRPr lang="tr-TR"/>
          </a:p>
        </p:txBody>
      </p:sp>
      <p:pic>
        <p:nvPicPr>
          <p:cNvPr id="7" name="Imag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Imag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4851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6/24/2020</a:t>
            </a:fld>
            <a:endParaRPr lang="en-US" dirty="0">
              <a:solidFill>
                <a:schemeClr val="tx2">
                  <a:shade val="90000"/>
                </a:schemeClr>
              </a:solidFill>
            </a:endParaRPr>
          </a:p>
        </p:txBody>
      </p:sp>
      <p:sp>
        <p:nvSpPr>
          <p:cNvPr id="22" name="21 Altbilgi Yer Tutucusu"/>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Slayt Numarası Yer Tutucusu"/>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1 Grup"/>
          <p:cNvGrpSpPr/>
          <p:nvPr/>
        </p:nvGrpSpPr>
        <p:grpSpPr>
          <a:xfrm>
            <a:off x="-19017" y="151806"/>
            <a:ext cx="9180548" cy="486918"/>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Imag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sgk.gov.tr/wps/portal/sgk/tr/emekli/yurtdisi_islemler/yurtdisi_saglik_islemleri" TargetMode="External"/><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erasmus@deu.edu.tr"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international.deu.edu.tr/"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hyperlink" Target="mailto:erasmus@deu.edu.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2620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Erasmus</a:t>
            </a:r>
            <a:r>
              <a:rPr lang="tr-TR" b="1" dirty="0" smtClean="0"/>
              <a:t> Belgeleri için Kontrol Listesi (</a:t>
            </a:r>
            <a:r>
              <a:rPr lang="tr-TR" b="1" dirty="0" err="1" smtClean="0"/>
              <a:t>Checklist</a:t>
            </a:r>
            <a:r>
              <a:rPr lang="tr-TR" b="1" dirty="0" smtClean="0"/>
              <a:t>)</a:t>
            </a:r>
            <a:endParaRPr lang="tr-TR" dirty="0"/>
          </a:p>
        </p:txBody>
      </p:sp>
      <p:sp>
        <p:nvSpPr>
          <p:cNvPr id="3" name="2 İçerik Yer Tutucusu"/>
          <p:cNvSpPr>
            <a:spLocks noGrp="1"/>
          </p:cNvSpPr>
          <p:nvPr>
            <p:ph idx="1"/>
          </p:nvPr>
        </p:nvSpPr>
        <p:spPr/>
        <p:txBody>
          <a:bodyPr/>
          <a:lstStyle/>
          <a:p>
            <a:pPr algn="just"/>
            <a:r>
              <a:rPr lang="tr-TR" dirty="0" err="1" smtClean="0">
                <a:solidFill>
                  <a:schemeClr val="tx1"/>
                </a:solidFill>
              </a:rPr>
              <a:t>Erasmus</a:t>
            </a:r>
            <a:r>
              <a:rPr lang="tr-TR" dirty="0" smtClean="0">
                <a:solidFill>
                  <a:schemeClr val="tx1"/>
                </a:solidFill>
              </a:rPr>
              <a:t> Hareketliliği Öncesinde (</a:t>
            </a:r>
            <a:r>
              <a:rPr lang="tr-TR" b="1" dirty="0" err="1" smtClean="0">
                <a:solidFill>
                  <a:schemeClr val="tx1"/>
                </a:solidFill>
              </a:rPr>
              <a:t>Before</a:t>
            </a:r>
            <a:r>
              <a:rPr lang="tr-TR" b="1" dirty="0" smtClean="0">
                <a:solidFill>
                  <a:schemeClr val="tx1"/>
                </a:solidFill>
              </a:rPr>
              <a:t> </a:t>
            </a:r>
            <a:r>
              <a:rPr lang="tr-TR" b="1" dirty="0" err="1" smtClean="0">
                <a:solidFill>
                  <a:schemeClr val="tx1"/>
                </a:solidFill>
              </a:rPr>
              <a:t>the</a:t>
            </a:r>
            <a:r>
              <a:rPr lang="tr-TR" b="1" dirty="0" smtClean="0">
                <a:solidFill>
                  <a:schemeClr val="tx1"/>
                </a:solidFill>
              </a:rPr>
              <a:t> </a:t>
            </a:r>
            <a:r>
              <a:rPr lang="tr-TR" b="1" dirty="0" err="1" smtClean="0">
                <a:solidFill>
                  <a:schemeClr val="tx1"/>
                </a:solidFill>
              </a:rPr>
              <a:t>Mobility</a:t>
            </a:r>
            <a:r>
              <a:rPr lang="tr-TR" dirty="0" smtClean="0">
                <a:solidFill>
                  <a:schemeClr val="tx1"/>
                </a:solidFill>
              </a:rPr>
              <a:t>), </a:t>
            </a:r>
            <a:r>
              <a:rPr lang="tr-TR" dirty="0" err="1" smtClean="0">
                <a:solidFill>
                  <a:schemeClr val="tx1"/>
                </a:solidFill>
              </a:rPr>
              <a:t>Erasmus</a:t>
            </a:r>
            <a:r>
              <a:rPr lang="tr-TR" dirty="0" smtClean="0">
                <a:solidFill>
                  <a:schemeClr val="tx1"/>
                </a:solidFill>
              </a:rPr>
              <a:t> Hareketliliği Sırasında (</a:t>
            </a:r>
            <a:r>
              <a:rPr lang="tr-TR" b="1" dirty="0" err="1" smtClean="0">
                <a:solidFill>
                  <a:schemeClr val="tx1"/>
                </a:solidFill>
              </a:rPr>
              <a:t>During</a:t>
            </a:r>
            <a:r>
              <a:rPr lang="tr-TR" b="1" dirty="0" smtClean="0">
                <a:solidFill>
                  <a:schemeClr val="tx1"/>
                </a:solidFill>
              </a:rPr>
              <a:t> </a:t>
            </a:r>
            <a:r>
              <a:rPr lang="tr-TR" b="1" dirty="0" err="1" smtClean="0">
                <a:solidFill>
                  <a:schemeClr val="tx1"/>
                </a:solidFill>
              </a:rPr>
              <a:t>the</a:t>
            </a:r>
            <a:r>
              <a:rPr lang="tr-TR" b="1" dirty="0" smtClean="0">
                <a:solidFill>
                  <a:schemeClr val="tx1"/>
                </a:solidFill>
              </a:rPr>
              <a:t> </a:t>
            </a:r>
            <a:r>
              <a:rPr lang="tr-TR" b="1" dirty="0" err="1" smtClean="0">
                <a:solidFill>
                  <a:schemeClr val="tx1"/>
                </a:solidFill>
              </a:rPr>
              <a:t>Mobility</a:t>
            </a:r>
            <a:r>
              <a:rPr lang="tr-TR" dirty="0" smtClean="0">
                <a:solidFill>
                  <a:schemeClr val="tx1"/>
                </a:solidFill>
              </a:rPr>
              <a:t>) ve </a:t>
            </a:r>
            <a:r>
              <a:rPr lang="tr-TR" dirty="0" err="1" smtClean="0">
                <a:solidFill>
                  <a:schemeClr val="tx1"/>
                </a:solidFill>
              </a:rPr>
              <a:t>Erasmus</a:t>
            </a:r>
            <a:r>
              <a:rPr lang="tr-TR" dirty="0" smtClean="0">
                <a:solidFill>
                  <a:schemeClr val="tx1"/>
                </a:solidFill>
              </a:rPr>
              <a:t> Hareketliliği Sonrasında (</a:t>
            </a:r>
            <a:r>
              <a:rPr lang="tr-TR" b="1" dirty="0" err="1" smtClean="0">
                <a:solidFill>
                  <a:schemeClr val="tx1"/>
                </a:solidFill>
              </a:rPr>
              <a:t>After</a:t>
            </a:r>
            <a:r>
              <a:rPr lang="tr-TR" b="1" dirty="0" smtClean="0">
                <a:solidFill>
                  <a:schemeClr val="tx1"/>
                </a:solidFill>
              </a:rPr>
              <a:t> </a:t>
            </a:r>
            <a:r>
              <a:rPr lang="tr-TR" b="1" dirty="0" err="1" smtClean="0">
                <a:solidFill>
                  <a:schemeClr val="tx1"/>
                </a:solidFill>
              </a:rPr>
              <a:t>the</a:t>
            </a:r>
            <a:r>
              <a:rPr lang="tr-TR" b="1" dirty="0" smtClean="0">
                <a:solidFill>
                  <a:schemeClr val="tx1"/>
                </a:solidFill>
              </a:rPr>
              <a:t> </a:t>
            </a:r>
            <a:r>
              <a:rPr lang="tr-TR" b="1" dirty="0" err="1" smtClean="0">
                <a:solidFill>
                  <a:schemeClr val="tx1"/>
                </a:solidFill>
              </a:rPr>
              <a:t>Mobility</a:t>
            </a:r>
            <a:r>
              <a:rPr lang="tr-TR" dirty="0" smtClean="0">
                <a:solidFill>
                  <a:schemeClr val="tx1"/>
                </a:solidFill>
              </a:rPr>
              <a:t>) tamamlanması gereken belgeleri görebileceğiniz, </a:t>
            </a:r>
            <a:r>
              <a:rPr lang="tr-TR" dirty="0" err="1" smtClean="0">
                <a:solidFill>
                  <a:schemeClr val="tx1"/>
                </a:solidFill>
              </a:rPr>
              <a:t>Erasmus</a:t>
            </a:r>
            <a:r>
              <a:rPr lang="tr-TR" dirty="0" smtClean="0">
                <a:solidFill>
                  <a:schemeClr val="tx1"/>
                </a:solidFill>
              </a:rPr>
              <a:t> gidiş işlemleri (dosya açma) ve </a:t>
            </a:r>
            <a:r>
              <a:rPr lang="tr-TR" dirty="0" err="1" smtClean="0">
                <a:solidFill>
                  <a:schemeClr val="tx1"/>
                </a:solidFill>
              </a:rPr>
              <a:t>Erasmus</a:t>
            </a:r>
            <a:r>
              <a:rPr lang="tr-TR" dirty="0" smtClean="0">
                <a:solidFill>
                  <a:schemeClr val="tx1"/>
                </a:solidFill>
              </a:rPr>
              <a:t> dönüş işlemleriniz (dosya kapama) için Koordinatörlüğümüzden e-posta ile talep edeceğiniz randevular öncesinde, ilgili işlemlere ait belge eksiğiniz olup olmadığını kontrol etmenizi sağlayacak listedir.</a:t>
            </a:r>
          </a:p>
          <a:p>
            <a:r>
              <a:rPr lang="tr-TR" spc="-10" dirty="0" smtClean="0">
                <a:solidFill>
                  <a:schemeClr val="tx1"/>
                </a:solidFill>
                <a:latin typeface="Calibri"/>
                <a:cs typeface="Calibri"/>
              </a:rPr>
              <a:t>“</a:t>
            </a:r>
            <a:r>
              <a:rPr lang="tr-TR" spc="-10" dirty="0" err="1" smtClean="0">
                <a:solidFill>
                  <a:schemeClr val="tx1"/>
                </a:solidFill>
                <a:latin typeface="Calibri"/>
                <a:cs typeface="Calibri"/>
              </a:rPr>
              <a:t>Checklist”e</a:t>
            </a:r>
            <a:r>
              <a:rPr lang="tr-TR" spc="-10" dirty="0" smtClean="0">
                <a:solidFill>
                  <a:schemeClr val="tx1"/>
                </a:solidFill>
                <a:latin typeface="Calibri"/>
                <a:cs typeface="Calibri"/>
              </a:rPr>
              <a:t> ulaşmak için link: </a:t>
            </a:r>
            <a:r>
              <a:rPr lang="tr-TR" spc="-10" dirty="0" smtClean="0">
                <a:solidFill>
                  <a:schemeClr val="bg1"/>
                </a:solidFill>
                <a:latin typeface="Calibri"/>
                <a:cs typeface="Calibri"/>
              </a:rPr>
              <a:t>http://international.deu.edu.tr/wp-content/uploads/2018/08/18-19-ogrenim-check-list.pdf</a:t>
            </a:r>
            <a:endParaRPr lang="tr-TR" dirty="0" smtClean="0">
              <a:solidFill>
                <a:schemeClr val="bg1"/>
              </a:solidFill>
            </a:endParaRP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430923"/>
          </a:xfrm>
        </p:spPr>
        <p:txBody>
          <a:bodyPr>
            <a:normAutofit/>
          </a:bodyPr>
          <a:lstStyle/>
          <a:p>
            <a:r>
              <a:rPr lang="tr-TR" dirty="0" smtClean="0"/>
              <a:t>1. Adım – </a:t>
            </a:r>
            <a:r>
              <a:rPr lang="tr-TR" dirty="0" err="1" smtClean="0"/>
              <a:t>Nominasyon</a:t>
            </a:r>
            <a:r>
              <a:rPr lang="tr-TR" dirty="0" smtClean="0"/>
              <a:t> </a:t>
            </a:r>
            <a:endParaRPr lang="tr-TR" dirty="0"/>
          </a:p>
        </p:txBody>
      </p:sp>
      <p:sp>
        <p:nvSpPr>
          <p:cNvPr id="3" name="İçerik Yer Tutucusu 2"/>
          <p:cNvSpPr>
            <a:spLocks noGrp="1"/>
          </p:cNvSpPr>
          <p:nvPr>
            <p:ph idx="1"/>
          </p:nvPr>
        </p:nvSpPr>
        <p:spPr>
          <a:xfrm>
            <a:off x="0" y="430926"/>
            <a:ext cx="9144000" cy="3832426"/>
          </a:xfrm>
        </p:spPr>
        <p:txBody>
          <a:bodyPr>
            <a:normAutofit fontScale="92500" lnSpcReduction="20000"/>
          </a:bodyPr>
          <a:lstStyle/>
          <a:p>
            <a:pPr algn="just"/>
            <a:r>
              <a:rPr lang="tr-TR" sz="1600" dirty="0" err="1" smtClean="0">
                <a:solidFill>
                  <a:schemeClr val="tx1"/>
                </a:solidFill>
              </a:rPr>
              <a:t>Nominasyon</a:t>
            </a:r>
            <a:r>
              <a:rPr lang="tr-TR" sz="1600" dirty="0" smtClean="0">
                <a:solidFill>
                  <a:schemeClr val="tx1"/>
                </a:solidFill>
              </a:rPr>
              <a:t>, Erasmus+ öğrenim hareketliliğine seçilmiş olan öğrencinin karşı kuruma,  </a:t>
            </a:r>
            <a:r>
              <a:rPr lang="tr-TR" sz="1600" dirty="0" err="1" smtClean="0">
                <a:solidFill>
                  <a:schemeClr val="tx1"/>
                </a:solidFill>
              </a:rPr>
              <a:t>Erasmus</a:t>
            </a:r>
            <a:r>
              <a:rPr lang="tr-TR" sz="1600" dirty="0" smtClean="0">
                <a:solidFill>
                  <a:schemeClr val="tx1"/>
                </a:solidFill>
              </a:rPr>
              <a:t> Bölüm Koordinatörleri tarafından aday gösterilmesidir. </a:t>
            </a:r>
          </a:p>
          <a:p>
            <a:pPr algn="just"/>
            <a:r>
              <a:rPr lang="tr-TR" sz="1600" dirty="0" err="1" smtClean="0">
                <a:solidFill>
                  <a:schemeClr val="tx1"/>
                </a:solidFill>
              </a:rPr>
              <a:t>Nominasyon</a:t>
            </a:r>
            <a:r>
              <a:rPr lang="tr-TR" sz="1600" dirty="0" smtClean="0">
                <a:solidFill>
                  <a:schemeClr val="tx1"/>
                </a:solidFill>
              </a:rPr>
              <a:t>, tüm öğrenciler için </a:t>
            </a:r>
            <a:r>
              <a:rPr lang="tr-TR" sz="1600" dirty="0" err="1" smtClean="0">
                <a:solidFill>
                  <a:schemeClr val="tx1"/>
                </a:solidFill>
              </a:rPr>
              <a:t>Erasmus’un</a:t>
            </a:r>
            <a:r>
              <a:rPr lang="tr-TR" sz="1600" dirty="0" smtClean="0">
                <a:solidFill>
                  <a:schemeClr val="tx1"/>
                </a:solidFill>
              </a:rPr>
              <a:t> ilk adımıdır. Karşı kurumun, Güz veya Bahar döneminde gelecek olan değişim öğrencileri için her bir dönem için ayrı ayrı belirlediği </a:t>
            </a:r>
            <a:r>
              <a:rPr lang="tr-TR" sz="1600" dirty="0" err="1" smtClean="0">
                <a:solidFill>
                  <a:schemeClr val="tx1"/>
                </a:solidFill>
              </a:rPr>
              <a:t>nominasyon</a:t>
            </a:r>
            <a:r>
              <a:rPr lang="tr-TR" sz="1600" dirty="0" smtClean="0">
                <a:solidFill>
                  <a:schemeClr val="tx1"/>
                </a:solidFill>
              </a:rPr>
              <a:t> son tarihleri dikkate alınmalıdır. Güz döneminde veya Bahar döneminde öğrenim </a:t>
            </a:r>
            <a:r>
              <a:rPr lang="tr-TR" sz="1600" dirty="0" smtClean="0">
                <a:solidFill>
                  <a:schemeClr val="tx1"/>
                </a:solidFill>
              </a:rPr>
              <a:t>görebilmek </a:t>
            </a:r>
            <a:r>
              <a:rPr lang="tr-TR" sz="1600" dirty="0" smtClean="0">
                <a:solidFill>
                  <a:schemeClr val="tx1"/>
                </a:solidFill>
              </a:rPr>
              <a:t>için, karşı kurumun belirlediği </a:t>
            </a:r>
            <a:r>
              <a:rPr lang="tr-TR" sz="1600" dirty="0" err="1" smtClean="0">
                <a:solidFill>
                  <a:schemeClr val="tx1"/>
                </a:solidFill>
              </a:rPr>
              <a:t>nominasyon</a:t>
            </a:r>
            <a:r>
              <a:rPr lang="tr-TR" sz="1600" dirty="0" smtClean="0">
                <a:solidFill>
                  <a:schemeClr val="tx1"/>
                </a:solidFill>
              </a:rPr>
              <a:t> son tarihleri genellikle değişkenlik </a:t>
            </a:r>
            <a:r>
              <a:rPr lang="tr-TR" sz="1600" dirty="0" smtClean="0">
                <a:solidFill>
                  <a:schemeClr val="tx1"/>
                </a:solidFill>
              </a:rPr>
              <a:t>göstermektedir</a:t>
            </a:r>
            <a:r>
              <a:rPr lang="tr-TR" sz="1600" dirty="0" smtClean="0">
                <a:solidFill>
                  <a:schemeClr val="tx1"/>
                </a:solidFill>
              </a:rPr>
              <a:t>. İlgili tarihe dikkat edilmelidir.</a:t>
            </a:r>
          </a:p>
          <a:p>
            <a:pPr algn="just"/>
            <a:r>
              <a:rPr lang="tr-TR" sz="1600" dirty="0" err="1" smtClean="0">
                <a:solidFill>
                  <a:schemeClr val="bg1"/>
                </a:solidFill>
              </a:rPr>
              <a:t>Nominasyon</a:t>
            </a:r>
            <a:r>
              <a:rPr lang="tr-TR" sz="1600" dirty="0" smtClean="0">
                <a:solidFill>
                  <a:schemeClr val="bg1"/>
                </a:solidFill>
              </a:rPr>
              <a:t> işlemi, kesinlikle </a:t>
            </a:r>
            <a:r>
              <a:rPr lang="tr-TR" sz="1600" dirty="0" err="1" smtClean="0">
                <a:solidFill>
                  <a:schemeClr val="bg1"/>
                </a:solidFill>
              </a:rPr>
              <a:t>DEÜ’deki</a:t>
            </a:r>
            <a:r>
              <a:rPr lang="tr-TR" sz="1600" dirty="0" smtClean="0">
                <a:solidFill>
                  <a:schemeClr val="bg1"/>
                </a:solidFill>
              </a:rPr>
              <a:t> ilgili </a:t>
            </a:r>
            <a:r>
              <a:rPr lang="tr-TR" sz="1600" dirty="0" err="1" smtClean="0">
                <a:solidFill>
                  <a:schemeClr val="bg1"/>
                </a:solidFill>
              </a:rPr>
              <a:t>Erasmus</a:t>
            </a:r>
            <a:r>
              <a:rPr lang="tr-TR" sz="1600" dirty="0" smtClean="0">
                <a:solidFill>
                  <a:schemeClr val="bg1"/>
                </a:solidFill>
              </a:rPr>
              <a:t> bölüm koordinatörü tarafından yapılmalıdır. </a:t>
            </a:r>
            <a:r>
              <a:rPr lang="tr-TR" sz="1600" dirty="0" err="1" smtClean="0">
                <a:solidFill>
                  <a:schemeClr val="tx1"/>
                </a:solidFill>
              </a:rPr>
              <a:t>Nominasyon</a:t>
            </a:r>
            <a:r>
              <a:rPr lang="tr-TR" sz="1600" dirty="0" smtClean="0">
                <a:solidFill>
                  <a:schemeClr val="tx1"/>
                </a:solidFill>
              </a:rPr>
              <a:t>, koordinatör tarafından karşı kuruma e-posta gönderilerek ya da (varsa) karşı kurumca bu amaçla oluşturulmuş online platform kullanılarak yapılabilir. Öğrenci, </a:t>
            </a:r>
            <a:r>
              <a:rPr lang="tr-TR" sz="1600" dirty="0" err="1" smtClean="0">
                <a:solidFill>
                  <a:schemeClr val="tx1"/>
                </a:solidFill>
              </a:rPr>
              <a:t>nominasyon</a:t>
            </a:r>
            <a:r>
              <a:rPr lang="tr-TR" sz="1600" dirty="0" smtClean="0">
                <a:solidFill>
                  <a:schemeClr val="tx1"/>
                </a:solidFill>
              </a:rPr>
              <a:t> işlemi öncesinde, karşı kurum ile kendisi temasa geçme girişiminde bulunmamalıdır</a:t>
            </a:r>
            <a:r>
              <a:rPr lang="tr-TR" sz="1600" dirty="0">
                <a:solidFill>
                  <a:schemeClr val="tx1"/>
                </a:solidFill>
              </a:rPr>
              <a:t>. İlgili öğrencinin bilgilerinin karşı kuruma eksiksiz olarak ve zamanında </a:t>
            </a:r>
            <a:r>
              <a:rPr lang="tr-TR" sz="1600" dirty="0" smtClean="0">
                <a:solidFill>
                  <a:schemeClr val="tx1"/>
                </a:solidFill>
              </a:rPr>
              <a:t>(</a:t>
            </a:r>
            <a:r>
              <a:rPr lang="tr-TR" sz="1600" dirty="0" err="1" smtClean="0">
                <a:solidFill>
                  <a:schemeClr val="tx1"/>
                </a:solidFill>
              </a:rPr>
              <a:t>nominasyon</a:t>
            </a:r>
            <a:r>
              <a:rPr lang="tr-TR" sz="1600" dirty="0" smtClean="0">
                <a:solidFill>
                  <a:schemeClr val="tx1"/>
                </a:solidFill>
              </a:rPr>
              <a:t> son tarihi esnetildiyse, karşı kurumca tanınan ek süre içinde) ulaştığından </a:t>
            </a:r>
            <a:r>
              <a:rPr lang="tr-TR" sz="1600" dirty="0">
                <a:solidFill>
                  <a:schemeClr val="tx1"/>
                </a:solidFill>
              </a:rPr>
              <a:t>emin </a:t>
            </a:r>
            <a:r>
              <a:rPr lang="tr-TR" sz="1600" dirty="0" smtClean="0">
                <a:solidFill>
                  <a:schemeClr val="tx1"/>
                </a:solidFill>
              </a:rPr>
              <a:t>olunmalıdır.</a:t>
            </a:r>
          </a:p>
          <a:p>
            <a:pPr algn="just"/>
            <a:r>
              <a:rPr lang="tr-TR" sz="1600" dirty="0" err="1" smtClean="0">
                <a:solidFill>
                  <a:schemeClr val="tx1"/>
                </a:solidFill>
              </a:rPr>
              <a:t>Nominasyon</a:t>
            </a:r>
            <a:r>
              <a:rPr lang="tr-TR" sz="1600" dirty="0" smtClean="0">
                <a:solidFill>
                  <a:schemeClr val="tx1"/>
                </a:solidFill>
              </a:rPr>
              <a:t> sonrasında, karşı kurum, öğrenci ile bağlantıya geçer ve gerekli evraklar, son başvuru tarihleri, nasıl başvuru yapılacağı gibi bilgileri öğrenci ile paylaşır. </a:t>
            </a:r>
          </a:p>
          <a:p>
            <a:pPr algn="just"/>
            <a:r>
              <a:rPr lang="tr-TR" sz="1600" dirty="0" smtClean="0">
                <a:solidFill>
                  <a:schemeClr val="tx1"/>
                </a:solidFill>
              </a:rPr>
              <a:t>Öğrenci karşı kurumdan gelen bilgileri, karşı kurum International Office’inin web sayfasını dikkatle okumalıdır ve gerekli yönlendirmeleri takip etmelidir</a:t>
            </a:r>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258581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2. Adım – Karşı Kurum/Gidilecek Üniversite ile İlgili İşlemler</a:t>
            </a:r>
            <a:endParaRPr lang="tr-TR" dirty="0"/>
          </a:p>
        </p:txBody>
      </p:sp>
      <p:sp>
        <p:nvSpPr>
          <p:cNvPr id="3" name="İçerik Yer Tutucusu 2"/>
          <p:cNvSpPr>
            <a:spLocks noGrp="1"/>
          </p:cNvSpPr>
          <p:nvPr>
            <p:ph idx="1"/>
          </p:nvPr>
        </p:nvSpPr>
        <p:spPr/>
        <p:txBody>
          <a:bodyPr/>
          <a:lstStyle/>
          <a:p>
            <a:r>
              <a:rPr lang="tr-TR" sz="1600" dirty="0" smtClean="0"/>
              <a:t>Gideceğiniz üniversite </a:t>
            </a:r>
            <a:r>
              <a:rPr lang="tr-TR" sz="1600" dirty="0" err="1" smtClean="0"/>
              <a:t>nominasyonunuz</a:t>
            </a:r>
            <a:r>
              <a:rPr lang="tr-TR" sz="1600" dirty="0" smtClean="0"/>
              <a:t> yapıldıktan sonra sizinle bağlantıya geçecektir.</a:t>
            </a:r>
          </a:p>
          <a:p>
            <a:r>
              <a:rPr lang="tr-TR" sz="1600" dirty="0" smtClean="0"/>
              <a:t>Başvuru son tarihlerini,</a:t>
            </a:r>
            <a:r>
              <a:rPr lang="tr-TR" sz="1600" dirty="0"/>
              <a:t> </a:t>
            </a:r>
            <a:r>
              <a:rPr lang="tr-TR" sz="1600" dirty="0" smtClean="0"/>
              <a:t>gerekli belgeleri, ders kataloglarını, size sunabilecekleri imkanları vb. bilgileri sizinle paylaşacaklardır.</a:t>
            </a:r>
          </a:p>
          <a:p>
            <a:r>
              <a:rPr lang="tr-TR" sz="1600" dirty="0" smtClean="0"/>
              <a:t>Bu doğrultuda son tarihleri kaçırmamaya, gerekli evraklara öncelik vererek planlı ve programlı bir biçimde ilerlemeye özen gösterin.</a:t>
            </a:r>
          </a:p>
          <a:p>
            <a:r>
              <a:rPr lang="tr-TR" sz="1600" dirty="0" smtClean="0"/>
              <a:t>Karşı kurumun sizinle iletişime geçmesinden önce de karşı kuruma ait web sayfalarını (</a:t>
            </a:r>
            <a:r>
              <a:rPr lang="tr-TR" sz="1600" dirty="0" err="1" smtClean="0"/>
              <a:t>international</a:t>
            </a:r>
            <a:r>
              <a:rPr lang="tr-TR" sz="1600" dirty="0" smtClean="0"/>
              <a:t> </a:t>
            </a:r>
            <a:r>
              <a:rPr lang="tr-TR" sz="1600" dirty="0" err="1" smtClean="0"/>
              <a:t>office</a:t>
            </a:r>
            <a:r>
              <a:rPr lang="tr-TR" sz="1600" dirty="0" smtClean="0"/>
              <a:t>, Erasmus </a:t>
            </a:r>
            <a:r>
              <a:rPr lang="tr-TR" sz="1600" dirty="0" err="1" smtClean="0"/>
              <a:t>office</a:t>
            </a:r>
            <a:r>
              <a:rPr lang="tr-TR" sz="1600" dirty="0" smtClean="0"/>
              <a:t> gibi) ziyaret edip işlemler hakkında fikir sahibi olabilirsiniz, </a:t>
            </a:r>
            <a:r>
              <a:rPr lang="tr-TR" sz="1600" dirty="0" smtClean="0">
                <a:solidFill>
                  <a:schemeClr val="bg1"/>
                </a:solidFill>
              </a:rPr>
              <a:t>«Exchange </a:t>
            </a:r>
            <a:r>
              <a:rPr lang="tr-TR" sz="1600" dirty="0" err="1" smtClean="0">
                <a:solidFill>
                  <a:schemeClr val="bg1"/>
                </a:solidFill>
              </a:rPr>
              <a:t>Students</a:t>
            </a:r>
            <a:r>
              <a:rPr lang="tr-TR" sz="1600" dirty="0" smtClean="0">
                <a:solidFill>
                  <a:schemeClr val="bg1"/>
                </a:solidFill>
              </a:rPr>
              <a:t>, Erasmus Incoming </a:t>
            </a:r>
            <a:r>
              <a:rPr lang="tr-TR" sz="1600" dirty="0" err="1" smtClean="0">
                <a:solidFill>
                  <a:schemeClr val="bg1"/>
                </a:solidFill>
              </a:rPr>
              <a:t>Students</a:t>
            </a:r>
            <a:r>
              <a:rPr lang="tr-TR" sz="1600" dirty="0" smtClean="0">
                <a:solidFill>
                  <a:schemeClr val="bg1"/>
                </a:solidFill>
              </a:rPr>
              <a:t>» </a:t>
            </a:r>
            <a:r>
              <a:rPr lang="tr-TR" sz="1600" dirty="0" smtClean="0"/>
              <a:t>vb. başlık adları size yardımcı olacaktır.</a:t>
            </a:r>
          </a:p>
          <a:p>
            <a:r>
              <a:rPr lang="tr-TR" sz="1600" dirty="0" smtClean="0"/>
              <a:t>Karşı kurumun sizden isteyeceği belgeler </a:t>
            </a:r>
            <a:r>
              <a:rPr lang="tr-TR" sz="1600" dirty="0" err="1" smtClean="0">
                <a:solidFill>
                  <a:schemeClr val="bg1"/>
                </a:solidFill>
              </a:rPr>
              <a:t>learning</a:t>
            </a:r>
            <a:r>
              <a:rPr lang="tr-TR" sz="1600" dirty="0" smtClean="0">
                <a:solidFill>
                  <a:schemeClr val="bg1"/>
                </a:solidFill>
              </a:rPr>
              <a:t> </a:t>
            </a:r>
            <a:r>
              <a:rPr lang="tr-TR" sz="1600" dirty="0" err="1" smtClean="0">
                <a:solidFill>
                  <a:schemeClr val="bg1"/>
                </a:solidFill>
              </a:rPr>
              <a:t>agreement</a:t>
            </a:r>
            <a:r>
              <a:rPr lang="tr-TR" sz="1600" dirty="0" smtClean="0">
                <a:solidFill>
                  <a:schemeClr val="bg1"/>
                </a:solidFill>
              </a:rPr>
              <a:t>, yabancı dil düzeyinizi gösterir belge, </a:t>
            </a:r>
            <a:r>
              <a:rPr lang="tr-TR" sz="1600" dirty="0" err="1" smtClean="0">
                <a:solidFill>
                  <a:schemeClr val="bg1"/>
                </a:solidFill>
              </a:rPr>
              <a:t>transkriptiniz</a:t>
            </a:r>
            <a:r>
              <a:rPr lang="tr-TR" sz="1600" dirty="0" smtClean="0">
                <a:solidFill>
                  <a:schemeClr val="bg1"/>
                </a:solidFill>
              </a:rPr>
              <a:t> </a:t>
            </a:r>
            <a:r>
              <a:rPr lang="tr-TR" sz="1600" dirty="0" smtClean="0"/>
              <a:t>vb. olabilir.</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82653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
            <a:ext cx="9144000" cy="493985"/>
          </a:xfrm>
        </p:spPr>
        <p:txBody>
          <a:bodyPr/>
          <a:lstStyle/>
          <a:p>
            <a:r>
              <a:rPr lang="tr-TR" dirty="0" smtClean="0"/>
              <a:t>Erasmus+ Öğrenim Anlaşması – Learning </a:t>
            </a:r>
            <a:r>
              <a:rPr lang="tr-TR" dirty="0" err="1" smtClean="0"/>
              <a:t>Agreement</a:t>
            </a:r>
            <a:endParaRPr lang="tr-TR" dirty="0"/>
          </a:p>
        </p:txBody>
      </p:sp>
      <p:sp>
        <p:nvSpPr>
          <p:cNvPr id="3" name="İçerik Yer Tutucusu 2"/>
          <p:cNvSpPr>
            <a:spLocks noGrp="1"/>
          </p:cNvSpPr>
          <p:nvPr>
            <p:ph idx="1"/>
          </p:nvPr>
        </p:nvSpPr>
        <p:spPr>
          <a:xfrm>
            <a:off x="0" y="493988"/>
            <a:ext cx="9144000" cy="4164780"/>
          </a:xfrm>
        </p:spPr>
        <p:txBody>
          <a:bodyPr/>
          <a:lstStyle/>
          <a:p>
            <a:pPr marL="12700" algn="just">
              <a:lnSpc>
                <a:spcPct val="150000"/>
              </a:lnSpc>
              <a:spcBef>
                <a:spcPts val="0"/>
              </a:spcBef>
            </a:pPr>
            <a:r>
              <a:rPr lang="tr-TR" sz="1300" dirty="0" smtClean="0">
                <a:latin typeface="Arial" pitchFamily="34" charset="0"/>
                <a:cs typeface="Arial" pitchFamily="34" charset="0"/>
              </a:rPr>
              <a:t>Gideceğiniz</a:t>
            </a:r>
            <a:r>
              <a:rPr lang="tr-TR" sz="1300" spc="-20" dirty="0" smtClean="0">
                <a:latin typeface="Arial" pitchFamily="34" charset="0"/>
                <a:cs typeface="Arial" pitchFamily="34" charset="0"/>
              </a:rPr>
              <a:t> </a:t>
            </a:r>
            <a:r>
              <a:rPr lang="tr-TR" sz="1300" dirty="0" smtClean="0">
                <a:latin typeface="Arial" pitchFamily="34" charset="0"/>
                <a:cs typeface="Arial" pitchFamily="34" charset="0"/>
              </a:rPr>
              <a:t>üni</a:t>
            </a:r>
            <a:r>
              <a:rPr lang="tr-TR" sz="1300" spc="-35" dirty="0" smtClean="0">
                <a:latin typeface="Arial" pitchFamily="34" charset="0"/>
                <a:cs typeface="Arial" pitchFamily="34" charset="0"/>
              </a:rPr>
              <a:t>v</a:t>
            </a:r>
            <a:r>
              <a:rPr lang="tr-TR" sz="1300" dirty="0" smtClean="0">
                <a:latin typeface="Arial" pitchFamily="34" charset="0"/>
                <a:cs typeface="Arial" pitchFamily="34" charset="0"/>
              </a:rPr>
              <a:t>e</a:t>
            </a:r>
            <a:r>
              <a:rPr lang="tr-TR" sz="1300" spc="-35" dirty="0" smtClean="0">
                <a:latin typeface="Arial" pitchFamily="34" charset="0"/>
                <a:cs typeface="Arial" pitchFamily="34" charset="0"/>
              </a:rPr>
              <a:t>r</a:t>
            </a:r>
            <a:r>
              <a:rPr lang="tr-TR" sz="1300" dirty="0" smtClean="0">
                <a:latin typeface="Arial" pitchFamily="34" charset="0"/>
                <a:cs typeface="Arial" pitchFamily="34" charset="0"/>
              </a:rPr>
              <a:t>si</a:t>
            </a:r>
            <a:r>
              <a:rPr lang="tr-TR" sz="1300" spc="-30" dirty="0" smtClean="0">
                <a:latin typeface="Arial" pitchFamily="34" charset="0"/>
                <a:cs typeface="Arial" pitchFamily="34" charset="0"/>
              </a:rPr>
              <a:t>t</a:t>
            </a:r>
            <a:r>
              <a:rPr lang="tr-TR" sz="1300" dirty="0" smtClean="0">
                <a:latin typeface="Arial" pitchFamily="34" charset="0"/>
                <a:cs typeface="Arial" pitchFamily="34" charset="0"/>
              </a:rPr>
              <a:t>ede, </a:t>
            </a:r>
            <a:r>
              <a:rPr lang="tr-TR" sz="1300" spc="-75" dirty="0">
                <a:latin typeface="Arial" pitchFamily="34" charset="0"/>
                <a:cs typeface="Arial" pitchFamily="34" charset="0"/>
              </a:rPr>
              <a:t>k</a:t>
            </a:r>
            <a:r>
              <a:rPr lang="tr-TR" sz="1300" dirty="0">
                <a:latin typeface="Arial" pitchFamily="34" charset="0"/>
                <a:cs typeface="Arial" pitchFamily="34" charset="0"/>
              </a:rPr>
              <a:t>endi</a:t>
            </a:r>
            <a:r>
              <a:rPr lang="tr-TR" sz="1300" spc="-15" dirty="0">
                <a:latin typeface="Arial" pitchFamily="34" charset="0"/>
                <a:cs typeface="Arial" pitchFamily="34" charset="0"/>
              </a:rPr>
              <a:t> </a:t>
            </a:r>
            <a:r>
              <a:rPr lang="tr-TR" sz="1300" dirty="0">
                <a:latin typeface="Arial" pitchFamily="34" charset="0"/>
                <a:cs typeface="Arial" pitchFamily="34" charset="0"/>
              </a:rPr>
              <a:t>üni</a:t>
            </a:r>
            <a:r>
              <a:rPr lang="tr-TR" sz="1300" spc="-35" dirty="0">
                <a:latin typeface="Arial" pitchFamily="34" charset="0"/>
                <a:cs typeface="Arial" pitchFamily="34" charset="0"/>
              </a:rPr>
              <a:t>v</a:t>
            </a:r>
            <a:r>
              <a:rPr lang="tr-TR" sz="1300" dirty="0">
                <a:latin typeface="Arial" pitchFamily="34" charset="0"/>
                <a:cs typeface="Arial" pitchFamily="34" charset="0"/>
              </a:rPr>
              <a:t>e</a:t>
            </a:r>
            <a:r>
              <a:rPr lang="tr-TR" sz="1300" spc="-35" dirty="0">
                <a:latin typeface="Arial" pitchFamily="34" charset="0"/>
                <a:cs typeface="Arial" pitchFamily="34" charset="0"/>
              </a:rPr>
              <a:t>r</a:t>
            </a:r>
            <a:r>
              <a:rPr lang="tr-TR" sz="1300" dirty="0">
                <a:latin typeface="Arial" pitchFamily="34" charset="0"/>
                <a:cs typeface="Arial" pitchFamily="34" charset="0"/>
              </a:rPr>
              <a:t>si</a:t>
            </a:r>
            <a:r>
              <a:rPr lang="tr-TR" sz="1300" spc="-30" dirty="0">
                <a:latin typeface="Arial" pitchFamily="34" charset="0"/>
                <a:cs typeface="Arial" pitchFamily="34" charset="0"/>
              </a:rPr>
              <a:t>t</a:t>
            </a:r>
            <a:r>
              <a:rPr lang="tr-TR" sz="1300" dirty="0">
                <a:latin typeface="Arial" pitchFamily="34" charset="0"/>
                <a:cs typeface="Arial" pitchFamily="34" charset="0"/>
              </a:rPr>
              <a:t>enizin bil</a:t>
            </a:r>
            <a:r>
              <a:rPr lang="tr-TR" sz="1300" spc="-10" dirty="0">
                <a:latin typeface="Arial" pitchFamily="34" charset="0"/>
                <a:cs typeface="Arial" pitchFamily="34" charset="0"/>
              </a:rPr>
              <a:t>g</a:t>
            </a:r>
            <a:r>
              <a:rPr lang="tr-TR" sz="1300" dirty="0">
                <a:latin typeface="Arial" pitchFamily="34" charset="0"/>
                <a:cs typeface="Arial" pitchFamily="34" charset="0"/>
              </a:rPr>
              <a:t>isi</a:t>
            </a:r>
            <a:r>
              <a:rPr lang="tr-TR" sz="1300" spc="-20" dirty="0">
                <a:latin typeface="Arial" pitchFamily="34" charset="0"/>
                <a:cs typeface="Arial" pitchFamily="34" charset="0"/>
              </a:rPr>
              <a:t> </a:t>
            </a:r>
            <a:r>
              <a:rPr lang="tr-TR" sz="1300" spc="-30" dirty="0">
                <a:latin typeface="Arial" pitchFamily="34" charset="0"/>
                <a:cs typeface="Arial" pitchFamily="34" charset="0"/>
              </a:rPr>
              <a:t>v</a:t>
            </a:r>
            <a:r>
              <a:rPr lang="tr-TR" sz="1300" dirty="0">
                <a:latin typeface="Arial" pitchFamily="34" charset="0"/>
                <a:cs typeface="Arial" pitchFamily="34" charset="0"/>
              </a:rPr>
              <a:t>e</a:t>
            </a:r>
            <a:r>
              <a:rPr lang="tr-TR" sz="1300" spc="10" dirty="0">
                <a:latin typeface="Arial" pitchFamily="34" charset="0"/>
                <a:cs typeface="Arial" pitchFamily="34" charset="0"/>
              </a:rPr>
              <a:t> </a:t>
            </a:r>
            <a:r>
              <a:rPr lang="tr-TR" sz="1300" dirty="0">
                <a:latin typeface="Arial" pitchFamily="34" charset="0"/>
                <a:cs typeface="Arial" pitchFamily="34" charset="0"/>
              </a:rPr>
              <a:t>o</a:t>
            </a:r>
            <a:r>
              <a:rPr lang="tr-TR" sz="1300" spc="-10" dirty="0">
                <a:latin typeface="Arial" pitchFamily="34" charset="0"/>
                <a:cs typeface="Arial" pitchFamily="34" charset="0"/>
              </a:rPr>
              <a:t>n</a:t>
            </a:r>
            <a:r>
              <a:rPr lang="tr-TR" sz="1300" spc="-50" dirty="0">
                <a:latin typeface="Arial" pitchFamily="34" charset="0"/>
                <a:cs typeface="Arial" pitchFamily="34" charset="0"/>
              </a:rPr>
              <a:t>a</a:t>
            </a:r>
            <a:r>
              <a:rPr lang="tr-TR" sz="1300" dirty="0">
                <a:latin typeface="Arial" pitchFamily="34" charset="0"/>
                <a:cs typeface="Arial" pitchFamily="34" charset="0"/>
              </a:rPr>
              <a:t>yı</a:t>
            </a:r>
            <a:r>
              <a:rPr lang="tr-TR" sz="1300" spc="-15" dirty="0">
                <a:latin typeface="Arial" pitchFamily="34" charset="0"/>
                <a:cs typeface="Arial" pitchFamily="34" charset="0"/>
              </a:rPr>
              <a:t> </a:t>
            </a:r>
            <a:r>
              <a:rPr lang="tr-TR" sz="1300" dirty="0">
                <a:latin typeface="Arial" pitchFamily="34" charset="0"/>
                <a:cs typeface="Arial" pitchFamily="34" charset="0"/>
              </a:rPr>
              <a:t>dahilinde ala</a:t>
            </a:r>
            <a:r>
              <a:rPr lang="tr-TR" sz="1300" spc="-25" dirty="0">
                <a:latin typeface="Arial" pitchFamily="34" charset="0"/>
                <a:cs typeface="Arial" pitchFamily="34" charset="0"/>
              </a:rPr>
              <a:t>c</a:t>
            </a:r>
            <a:r>
              <a:rPr lang="tr-TR" sz="1300" dirty="0">
                <a:latin typeface="Arial" pitchFamily="34" charset="0"/>
                <a:cs typeface="Arial" pitchFamily="34" charset="0"/>
              </a:rPr>
              <a:t>ağınız</a:t>
            </a:r>
            <a:r>
              <a:rPr lang="tr-TR" sz="1300" spc="-10" dirty="0">
                <a:latin typeface="Arial" pitchFamily="34" charset="0"/>
                <a:cs typeface="Arial" pitchFamily="34" charset="0"/>
              </a:rPr>
              <a:t> </a:t>
            </a:r>
            <a:r>
              <a:rPr lang="tr-TR" sz="1300" dirty="0">
                <a:latin typeface="Arial" pitchFamily="34" charset="0"/>
                <a:cs typeface="Arial" pitchFamily="34" charset="0"/>
              </a:rPr>
              <a:t>de</a:t>
            </a:r>
            <a:r>
              <a:rPr lang="tr-TR" sz="1300" spc="-35" dirty="0">
                <a:latin typeface="Arial" pitchFamily="34" charset="0"/>
                <a:cs typeface="Arial" pitchFamily="34" charset="0"/>
              </a:rPr>
              <a:t>r</a:t>
            </a:r>
            <a:r>
              <a:rPr lang="tr-TR" sz="1300" dirty="0">
                <a:latin typeface="Arial" pitchFamily="34" charset="0"/>
                <a:cs typeface="Arial" pitchFamily="34" charset="0"/>
              </a:rPr>
              <a:t>sleri</a:t>
            </a:r>
            <a:r>
              <a:rPr lang="tr-TR" sz="1300" spc="-10" dirty="0">
                <a:latin typeface="Arial" pitchFamily="34" charset="0"/>
                <a:cs typeface="Arial" pitchFamily="34" charset="0"/>
              </a:rPr>
              <a:t> </a:t>
            </a:r>
            <a:r>
              <a:rPr lang="tr-TR" sz="1300" spc="-30" dirty="0" smtClean="0">
                <a:latin typeface="Arial" pitchFamily="34" charset="0"/>
                <a:cs typeface="Arial" pitchFamily="34" charset="0"/>
              </a:rPr>
              <a:t>v</a:t>
            </a:r>
            <a:r>
              <a:rPr lang="tr-TR" sz="1300" dirty="0" smtClean="0">
                <a:latin typeface="Arial" pitchFamily="34" charset="0"/>
                <a:cs typeface="Arial" pitchFamily="34" charset="0"/>
              </a:rPr>
              <a:t>e o</a:t>
            </a:r>
            <a:r>
              <a:rPr lang="tr-TR" sz="1300" spc="-10" dirty="0" smtClean="0">
                <a:latin typeface="Arial" pitchFamily="34" charset="0"/>
                <a:cs typeface="Arial" pitchFamily="34" charset="0"/>
              </a:rPr>
              <a:t> </a:t>
            </a:r>
            <a:r>
              <a:rPr lang="tr-TR" sz="1300" dirty="0">
                <a:latin typeface="Arial" pitchFamily="34" charset="0"/>
                <a:cs typeface="Arial" pitchFamily="34" charset="0"/>
              </a:rPr>
              <a:t>de</a:t>
            </a:r>
            <a:r>
              <a:rPr lang="tr-TR" sz="1300" spc="-30" dirty="0">
                <a:latin typeface="Arial" pitchFamily="34" charset="0"/>
                <a:cs typeface="Arial" pitchFamily="34" charset="0"/>
              </a:rPr>
              <a:t>r</a:t>
            </a:r>
            <a:r>
              <a:rPr lang="tr-TR" sz="1300" dirty="0">
                <a:latin typeface="Arial" pitchFamily="34" charset="0"/>
                <a:cs typeface="Arial" pitchFamily="34" charset="0"/>
              </a:rPr>
              <a:t>sle</a:t>
            </a:r>
            <a:r>
              <a:rPr lang="tr-TR" sz="1300" spc="-35" dirty="0">
                <a:latin typeface="Arial" pitchFamily="34" charset="0"/>
                <a:cs typeface="Arial" pitchFamily="34" charset="0"/>
              </a:rPr>
              <a:t>r</a:t>
            </a:r>
            <a:r>
              <a:rPr lang="tr-TR" sz="1300" dirty="0">
                <a:latin typeface="Arial" pitchFamily="34" charset="0"/>
                <a:cs typeface="Arial" pitchFamily="34" charset="0"/>
              </a:rPr>
              <a:t>e</a:t>
            </a:r>
            <a:r>
              <a:rPr lang="tr-TR" sz="1300" spc="-10" dirty="0">
                <a:latin typeface="Arial" pitchFamily="34" charset="0"/>
                <a:cs typeface="Arial" pitchFamily="34" charset="0"/>
              </a:rPr>
              <a:t> </a:t>
            </a:r>
            <a:r>
              <a:rPr lang="tr-TR" sz="1300" spc="-40" dirty="0">
                <a:latin typeface="Arial" pitchFamily="34" charset="0"/>
                <a:cs typeface="Arial" pitchFamily="34" charset="0"/>
              </a:rPr>
              <a:t>k</a:t>
            </a:r>
            <a:r>
              <a:rPr lang="tr-TR" sz="1300" dirty="0">
                <a:latin typeface="Arial" pitchFamily="34" charset="0"/>
                <a:cs typeface="Arial" pitchFamily="34" charset="0"/>
              </a:rPr>
              <a:t>a</a:t>
            </a:r>
            <a:r>
              <a:rPr lang="tr-TR" sz="1300" spc="-35" dirty="0">
                <a:latin typeface="Arial" pitchFamily="34" charset="0"/>
                <a:cs typeface="Arial" pitchFamily="34" charset="0"/>
              </a:rPr>
              <a:t>r</a:t>
            </a:r>
            <a:r>
              <a:rPr lang="tr-TR" sz="1300" dirty="0">
                <a:latin typeface="Arial" pitchFamily="34" charset="0"/>
                <a:cs typeface="Arial" pitchFamily="34" charset="0"/>
              </a:rPr>
              <a:t>şılık</a:t>
            </a:r>
            <a:r>
              <a:rPr lang="tr-TR" sz="1300" spc="-30" dirty="0">
                <a:latin typeface="Arial" pitchFamily="34" charset="0"/>
                <a:cs typeface="Arial" pitchFamily="34" charset="0"/>
              </a:rPr>
              <a:t> </a:t>
            </a:r>
            <a:r>
              <a:rPr lang="tr-TR" sz="1300" spc="-30" dirty="0" smtClean="0">
                <a:latin typeface="Arial" pitchFamily="34" charset="0"/>
                <a:cs typeface="Arial" pitchFamily="34" charset="0"/>
              </a:rPr>
              <a:t> olarak </a:t>
            </a:r>
            <a:r>
              <a:rPr lang="tr-TR" sz="1300" dirty="0" err="1" smtClean="0">
                <a:latin typeface="Arial" pitchFamily="34" charset="0"/>
                <a:cs typeface="Arial" pitchFamily="34" charset="0"/>
              </a:rPr>
              <a:t>DEÜ’de</a:t>
            </a:r>
            <a:r>
              <a:rPr lang="tr-TR" sz="1300" dirty="0" smtClean="0">
                <a:latin typeface="Arial" pitchFamily="34" charset="0"/>
                <a:cs typeface="Arial" pitchFamily="34" charset="0"/>
              </a:rPr>
              <a:t> s</a:t>
            </a:r>
            <a:r>
              <a:rPr lang="tr-TR" sz="1300" spc="-50" dirty="0" smtClean="0">
                <a:latin typeface="Arial" pitchFamily="34" charset="0"/>
                <a:cs typeface="Arial" pitchFamily="34" charset="0"/>
              </a:rPr>
              <a:t>a</a:t>
            </a:r>
            <a:r>
              <a:rPr lang="tr-TR" sz="1300" dirty="0" smtClean="0">
                <a:latin typeface="Arial" pitchFamily="34" charset="0"/>
                <a:cs typeface="Arial" pitchFamily="34" charset="0"/>
              </a:rPr>
              <a:t>yıla</a:t>
            </a:r>
            <a:r>
              <a:rPr lang="tr-TR" sz="1300" spc="-15" dirty="0" smtClean="0">
                <a:latin typeface="Arial" pitchFamily="34" charset="0"/>
                <a:cs typeface="Arial" pitchFamily="34" charset="0"/>
              </a:rPr>
              <a:t>c</a:t>
            </a:r>
            <a:r>
              <a:rPr lang="tr-TR" sz="1300" dirty="0" smtClean="0">
                <a:latin typeface="Arial" pitchFamily="34" charset="0"/>
                <a:cs typeface="Arial" pitchFamily="34" charset="0"/>
              </a:rPr>
              <a:t>ak</a:t>
            </a:r>
            <a:r>
              <a:rPr lang="tr-TR" sz="1300" spc="-25" dirty="0" smtClean="0">
                <a:latin typeface="Arial" pitchFamily="34" charset="0"/>
                <a:cs typeface="Arial" pitchFamily="34" charset="0"/>
              </a:rPr>
              <a:t> </a:t>
            </a:r>
            <a:r>
              <a:rPr lang="tr-TR" sz="1300" dirty="0">
                <a:latin typeface="Arial" pitchFamily="34" charset="0"/>
                <a:cs typeface="Arial" pitchFamily="34" charset="0"/>
              </a:rPr>
              <a:t>olan de</a:t>
            </a:r>
            <a:r>
              <a:rPr lang="tr-TR" sz="1300" spc="-35" dirty="0">
                <a:latin typeface="Arial" pitchFamily="34" charset="0"/>
                <a:cs typeface="Arial" pitchFamily="34" charset="0"/>
              </a:rPr>
              <a:t>r</a:t>
            </a:r>
            <a:r>
              <a:rPr lang="tr-TR" sz="1300" dirty="0">
                <a:latin typeface="Arial" pitchFamily="34" charset="0"/>
                <a:cs typeface="Arial" pitchFamily="34" charset="0"/>
              </a:rPr>
              <a:t>sleri</a:t>
            </a:r>
            <a:r>
              <a:rPr lang="tr-TR" sz="1300" spc="-10" dirty="0">
                <a:latin typeface="Arial" pitchFamily="34" charset="0"/>
                <a:cs typeface="Arial" pitchFamily="34" charset="0"/>
              </a:rPr>
              <a:t> </a:t>
            </a:r>
            <a:r>
              <a:rPr lang="tr-TR" sz="1300" spc="-15" dirty="0" smtClean="0">
                <a:latin typeface="Arial" pitchFamily="34" charset="0"/>
                <a:cs typeface="Arial" pitchFamily="34" charset="0"/>
              </a:rPr>
              <a:t>gösteren belgedir.</a:t>
            </a:r>
          </a:p>
          <a:p>
            <a:pPr marL="12700" algn="just">
              <a:lnSpc>
                <a:spcPct val="150000"/>
              </a:lnSpc>
              <a:spcBef>
                <a:spcPts val="0"/>
              </a:spcBef>
            </a:pPr>
            <a:r>
              <a:rPr lang="tr-TR" sz="1300" spc="-20" dirty="0" err="1" smtClean="0">
                <a:latin typeface="Arial" pitchFamily="34" charset="0"/>
                <a:cs typeface="Arial" pitchFamily="34" charset="0"/>
              </a:rPr>
              <a:t>N</a:t>
            </a:r>
            <a:r>
              <a:rPr lang="tr-TR" sz="1300" spc="-25" dirty="0" err="1" smtClean="0">
                <a:latin typeface="Arial" pitchFamily="34" charset="0"/>
                <a:cs typeface="Arial" pitchFamily="34" charset="0"/>
              </a:rPr>
              <a:t>o</a:t>
            </a:r>
            <a:r>
              <a:rPr lang="tr-TR" sz="1300" dirty="0" err="1" smtClean="0">
                <a:latin typeface="Arial" pitchFamily="34" charset="0"/>
                <a:cs typeface="Arial" pitchFamily="34" charset="0"/>
              </a:rPr>
              <a:t>mina</a:t>
            </a:r>
            <a:r>
              <a:rPr lang="tr-TR" sz="1300" spc="-50" dirty="0" err="1" smtClean="0">
                <a:latin typeface="Arial" pitchFamily="34" charset="0"/>
                <a:cs typeface="Arial" pitchFamily="34" charset="0"/>
              </a:rPr>
              <a:t>s</a:t>
            </a:r>
            <a:r>
              <a:rPr lang="tr-TR" sz="1300" spc="-35" dirty="0" err="1" smtClean="0">
                <a:latin typeface="Arial" pitchFamily="34" charset="0"/>
                <a:cs typeface="Arial" pitchFamily="34" charset="0"/>
              </a:rPr>
              <a:t>y</a:t>
            </a:r>
            <a:r>
              <a:rPr lang="tr-TR" sz="1300" dirty="0" err="1" smtClean="0">
                <a:latin typeface="Arial" pitchFamily="34" charset="0"/>
                <a:cs typeface="Arial" pitchFamily="34" charset="0"/>
              </a:rPr>
              <a:t>onunuz</a:t>
            </a:r>
            <a:r>
              <a:rPr lang="tr-TR" sz="1300" spc="-10" dirty="0" smtClean="0">
                <a:latin typeface="Arial" pitchFamily="34" charset="0"/>
                <a:cs typeface="Arial" pitchFamily="34" charset="0"/>
              </a:rPr>
              <a:t> </a:t>
            </a:r>
            <a:r>
              <a:rPr lang="tr-TR" sz="1300" spc="-35" dirty="0" smtClean="0">
                <a:latin typeface="Arial" pitchFamily="34" charset="0"/>
                <a:cs typeface="Arial" pitchFamily="34" charset="0"/>
              </a:rPr>
              <a:t>y</a:t>
            </a:r>
            <a:r>
              <a:rPr lang="tr-TR" sz="1300" dirty="0" smtClean="0">
                <a:latin typeface="Arial" pitchFamily="34" charset="0"/>
                <a:cs typeface="Arial" pitchFamily="34" charset="0"/>
              </a:rPr>
              <a:t>apıldı</a:t>
            </a:r>
            <a:r>
              <a:rPr lang="tr-TR" sz="1300" spc="-10" dirty="0" smtClean="0">
                <a:latin typeface="Arial" pitchFamily="34" charset="0"/>
                <a:cs typeface="Arial" pitchFamily="34" charset="0"/>
              </a:rPr>
              <a:t>k</a:t>
            </a:r>
            <a:r>
              <a:rPr lang="tr-TR" sz="1300" spc="-25" dirty="0" smtClean="0">
                <a:latin typeface="Arial" pitchFamily="34" charset="0"/>
                <a:cs typeface="Arial" pitchFamily="34" charset="0"/>
              </a:rPr>
              <a:t>t</a:t>
            </a:r>
            <a:r>
              <a:rPr lang="tr-TR" sz="1300" dirty="0" smtClean="0">
                <a:latin typeface="Arial" pitchFamily="34" charset="0"/>
                <a:cs typeface="Arial" pitchFamily="34" charset="0"/>
              </a:rPr>
              <a:t>an</a:t>
            </a:r>
            <a:r>
              <a:rPr lang="tr-TR" sz="1300" spc="-25" dirty="0" smtClean="0">
                <a:latin typeface="Arial" pitchFamily="34" charset="0"/>
                <a:cs typeface="Arial" pitchFamily="34" charset="0"/>
              </a:rPr>
              <a:t> </a:t>
            </a:r>
            <a:r>
              <a:rPr lang="tr-TR" sz="1300" dirty="0" smtClean="0">
                <a:latin typeface="Arial" pitchFamily="34" charset="0"/>
                <a:cs typeface="Arial" pitchFamily="34" charset="0"/>
              </a:rPr>
              <a:t>s</a:t>
            </a:r>
            <a:r>
              <a:rPr lang="tr-TR" sz="1300" spc="-10" dirty="0" smtClean="0">
                <a:latin typeface="Arial" pitchFamily="34" charset="0"/>
                <a:cs typeface="Arial" pitchFamily="34" charset="0"/>
              </a:rPr>
              <a:t>o</a:t>
            </a:r>
            <a:r>
              <a:rPr lang="tr-TR" sz="1300" dirty="0" smtClean="0">
                <a:latin typeface="Arial" pitchFamily="34" charset="0"/>
                <a:cs typeface="Arial" pitchFamily="34" charset="0"/>
              </a:rPr>
              <a:t>n</a:t>
            </a:r>
            <a:r>
              <a:rPr lang="tr-TR" sz="1300" spc="-50" dirty="0" smtClean="0">
                <a:latin typeface="Arial" pitchFamily="34" charset="0"/>
                <a:cs typeface="Arial" pitchFamily="34" charset="0"/>
              </a:rPr>
              <a:t>r</a:t>
            </a:r>
            <a:r>
              <a:rPr lang="tr-TR" sz="1300" dirty="0" smtClean="0">
                <a:latin typeface="Arial" pitchFamily="34" charset="0"/>
                <a:cs typeface="Arial" pitchFamily="34" charset="0"/>
              </a:rPr>
              <a:t>a alabil</a:t>
            </a:r>
            <a:r>
              <a:rPr lang="tr-TR" sz="1300" spc="5" dirty="0" smtClean="0">
                <a:latin typeface="Arial" pitchFamily="34" charset="0"/>
                <a:cs typeface="Arial" pitchFamily="34" charset="0"/>
              </a:rPr>
              <a:t>e</a:t>
            </a:r>
            <a:r>
              <a:rPr lang="tr-TR" sz="1300" dirty="0" smtClean="0">
                <a:latin typeface="Arial" pitchFamily="34" charset="0"/>
                <a:cs typeface="Arial" pitchFamily="34" charset="0"/>
              </a:rPr>
              <a:t>c</a:t>
            </a:r>
            <a:r>
              <a:rPr lang="tr-TR" sz="1300" spc="5" dirty="0" smtClean="0">
                <a:latin typeface="Arial" pitchFamily="34" charset="0"/>
                <a:cs typeface="Arial" pitchFamily="34" charset="0"/>
              </a:rPr>
              <a:t>e</a:t>
            </a:r>
            <a:r>
              <a:rPr lang="tr-TR" sz="1300" dirty="0" smtClean="0">
                <a:latin typeface="Arial" pitchFamily="34" charset="0"/>
                <a:cs typeface="Arial" pitchFamily="34" charset="0"/>
              </a:rPr>
              <a:t>ğiniz</a:t>
            </a:r>
            <a:r>
              <a:rPr lang="tr-TR" sz="1300" spc="-10" dirty="0" smtClean="0">
                <a:latin typeface="Arial" pitchFamily="34" charset="0"/>
                <a:cs typeface="Arial" pitchFamily="34" charset="0"/>
              </a:rPr>
              <a:t> </a:t>
            </a:r>
            <a:r>
              <a:rPr lang="tr-TR" sz="1300" dirty="0" smtClean="0">
                <a:latin typeface="Arial" pitchFamily="34" charset="0"/>
                <a:cs typeface="Arial" pitchFamily="34" charset="0"/>
              </a:rPr>
              <a:t>de</a:t>
            </a:r>
            <a:r>
              <a:rPr lang="tr-TR" sz="1300" spc="-30" dirty="0" smtClean="0">
                <a:latin typeface="Arial" pitchFamily="34" charset="0"/>
                <a:cs typeface="Arial" pitchFamily="34" charset="0"/>
              </a:rPr>
              <a:t>r</a:t>
            </a:r>
            <a:r>
              <a:rPr lang="tr-TR" sz="1300" dirty="0" smtClean="0">
                <a:latin typeface="Arial" pitchFamily="34" charset="0"/>
                <a:cs typeface="Arial" pitchFamily="34" charset="0"/>
              </a:rPr>
              <a:t>sler</a:t>
            </a:r>
            <a:r>
              <a:rPr lang="tr-TR" sz="1300" spc="-10" dirty="0" smtClean="0">
                <a:latin typeface="Arial" pitchFamily="34" charset="0"/>
                <a:cs typeface="Arial" pitchFamily="34" charset="0"/>
              </a:rPr>
              <a:t> </a:t>
            </a:r>
            <a:r>
              <a:rPr lang="tr-TR" sz="1300" dirty="0" smtClean="0">
                <a:latin typeface="Arial" pitchFamily="34" charset="0"/>
                <a:cs typeface="Arial" pitchFamily="34" charset="0"/>
              </a:rPr>
              <a:t>ile</a:t>
            </a:r>
            <a:r>
              <a:rPr lang="tr-TR" sz="1300" spc="-10" dirty="0" smtClean="0">
                <a:latin typeface="Arial" pitchFamily="34" charset="0"/>
                <a:cs typeface="Arial" pitchFamily="34" charset="0"/>
              </a:rPr>
              <a:t> </a:t>
            </a:r>
            <a:r>
              <a:rPr lang="tr-TR" sz="1300" dirty="0" smtClean="0">
                <a:latin typeface="Arial" pitchFamily="34" charset="0"/>
                <a:cs typeface="Arial" pitchFamily="34" charset="0"/>
              </a:rPr>
              <a:t>ilgili</a:t>
            </a:r>
            <a:r>
              <a:rPr lang="tr-TR" sz="1300" spc="-20" dirty="0" smtClean="0">
                <a:latin typeface="Arial" pitchFamily="34" charset="0"/>
                <a:cs typeface="Arial" pitchFamily="34" charset="0"/>
              </a:rPr>
              <a:t> </a:t>
            </a:r>
            <a:r>
              <a:rPr lang="tr-TR" sz="1300" spc="-40" dirty="0" smtClean="0">
                <a:latin typeface="Arial" pitchFamily="34" charset="0"/>
                <a:cs typeface="Arial" pitchFamily="34" charset="0"/>
              </a:rPr>
              <a:t>k</a:t>
            </a:r>
            <a:r>
              <a:rPr lang="tr-TR" sz="1300" dirty="0" smtClean="0">
                <a:latin typeface="Arial" pitchFamily="34" charset="0"/>
                <a:cs typeface="Arial" pitchFamily="34" charset="0"/>
              </a:rPr>
              <a:t>a</a:t>
            </a:r>
            <a:r>
              <a:rPr lang="tr-TR" sz="1300" spc="-35" dirty="0" smtClean="0">
                <a:latin typeface="Arial" pitchFamily="34" charset="0"/>
                <a:cs typeface="Arial" pitchFamily="34" charset="0"/>
              </a:rPr>
              <a:t>r</a:t>
            </a:r>
            <a:r>
              <a:rPr lang="tr-TR" sz="1300" dirty="0" smtClean="0">
                <a:latin typeface="Arial" pitchFamily="34" charset="0"/>
                <a:cs typeface="Arial" pitchFamily="34" charset="0"/>
              </a:rPr>
              <a:t>şı</a:t>
            </a:r>
            <a:r>
              <a:rPr lang="tr-TR" sz="1300" spc="-30" dirty="0" smtClean="0">
                <a:latin typeface="Arial" pitchFamily="34" charset="0"/>
                <a:cs typeface="Arial" pitchFamily="34" charset="0"/>
              </a:rPr>
              <a:t> </a:t>
            </a:r>
            <a:r>
              <a:rPr lang="tr-TR" sz="1300" dirty="0" smtClean="0">
                <a:latin typeface="Arial" pitchFamily="34" charset="0"/>
                <a:cs typeface="Arial" pitchFamily="34" charset="0"/>
              </a:rPr>
              <a:t>üni</a:t>
            </a:r>
            <a:r>
              <a:rPr lang="tr-TR" sz="1300" spc="-30" dirty="0" smtClean="0">
                <a:latin typeface="Arial" pitchFamily="34" charset="0"/>
                <a:cs typeface="Arial" pitchFamily="34" charset="0"/>
              </a:rPr>
              <a:t>v</a:t>
            </a:r>
            <a:r>
              <a:rPr lang="tr-TR" sz="1300" dirty="0" smtClean="0">
                <a:latin typeface="Arial" pitchFamily="34" charset="0"/>
                <a:cs typeface="Arial" pitchFamily="34" charset="0"/>
              </a:rPr>
              <a:t>e</a:t>
            </a:r>
            <a:r>
              <a:rPr lang="tr-TR" sz="1300" spc="-30" dirty="0" smtClean="0">
                <a:latin typeface="Arial" pitchFamily="34" charset="0"/>
                <a:cs typeface="Arial" pitchFamily="34" charset="0"/>
              </a:rPr>
              <a:t>r</a:t>
            </a:r>
            <a:r>
              <a:rPr lang="tr-TR" sz="1300" dirty="0" smtClean="0">
                <a:latin typeface="Arial" pitchFamily="34" charset="0"/>
                <a:cs typeface="Arial" pitchFamily="34" charset="0"/>
              </a:rPr>
              <a:t>si</a:t>
            </a:r>
            <a:r>
              <a:rPr lang="tr-TR" sz="1300" spc="-30" dirty="0" smtClean="0">
                <a:latin typeface="Arial" pitchFamily="34" charset="0"/>
                <a:cs typeface="Arial" pitchFamily="34" charset="0"/>
              </a:rPr>
              <a:t>t</a:t>
            </a:r>
            <a:r>
              <a:rPr lang="tr-TR" sz="1300" dirty="0" smtClean="0">
                <a:latin typeface="Arial" pitchFamily="34" charset="0"/>
                <a:cs typeface="Arial" pitchFamily="34" charset="0"/>
              </a:rPr>
              <a:t>enin </a:t>
            </a:r>
            <a:r>
              <a:rPr lang="tr-TR" sz="1300" spc="-25" dirty="0" smtClean="0">
                <a:latin typeface="Arial" pitchFamily="34" charset="0"/>
                <a:cs typeface="Arial" pitchFamily="34" charset="0"/>
              </a:rPr>
              <a:t>w</a:t>
            </a:r>
            <a:r>
              <a:rPr lang="tr-TR" sz="1300" dirty="0" smtClean="0">
                <a:latin typeface="Arial" pitchFamily="34" charset="0"/>
                <a:cs typeface="Arial" pitchFamily="34" charset="0"/>
              </a:rPr>
              <a:t>eb si</a:t>
            </a:r>
            <a:r>
              <a:rPr lang="tr-TR" sz="1300" spc="-30" dirty="0" smtClean="0">
                <a:latin typeface="Arial" pitchFamily="34" charset="0"/>
                <a:cs typeface="Arial" pitchFamily="34" charset="0"/>
              </a:rPr>
              <a:t>t</a:t>
            </a:r>
            <a:r>
              <a:rPr lang="tr-TR" sz="1300" dirty="0" smtClean="0">
                <a:latin typeface="Arial" pitchFamily="34" charset="0"/>
                <a:cs typeface="Arial" pitchFamily="34" charset="0"/>
              </a:rPr>
              <a:t>esindeki</a:t>
            </a:r>
            <a:r>
              <a:rPr lang="tr-TR" sz="1300" spc="-15" dirty="0" smtClean="0">
                <a:latin typeface="Arial" pitchFamily="34" charset="0"/>
                <a:cs typeface="Arial" pitchFamily="34" charset="0"/>
              </a:rPr>
              <a:t> </a:t>
            </a:r>
            <a:r>
              <a:rPr lang="tr-TR" sz="1300" dirty="0" smtClean="0">
                <a:latin typeface="Arial" pitchFamily="34" charset="0"/>
                <a:cs typeface="Arial" pitchFamily="34" charset="0"/>
              </a:rPr>
              <a:t>de</a:t>
            </a:r>
            <a:r>
              <a:rPr lang="tr-TR" sz="1300" spc="-30" dirty="0" smtClean="0">
                <a:latin typeface="Arial" pitchFamily="34" charset="0"/>
                <a:cs typeface="Arial" pitchFamily="34" charset="0"/>
              </a:rPr>
              <a:t>r</a:t>
            </a:r>
            <a:r>
              <a:rPr lang="tr-TR" sz="1300" dirty="0" smtClean="0">
                <a:latin typeface="Arial" pitchFamily="34" charset="0"/>
                <a:cs typeface="Arial" pitchFamily="34" charset="0"/>
              </a:rPr>
              <a:t>s </a:t>
            </a:r>
            <a:r>
              <a:rPr lang="tr-TR" sz="1300" spc="-45" dirty="0" smtClean="0">
                <a:latin typeface="Arial" pitchFamily="34" charset="0"/>
                <a:cs typeface="Arial" pitchFamily="34" charset="0"/>
              </a:rPr>
              <a:t>k</a:t>
            </a:r>
            <a:r>
              <a:rPr lang="tr-TR" sz="1300" spc="-25" dirty="0" smtClean="0">
                <a:latin typeface="Arial" pitchFamily="34" charset="0"/>
                <a:cs typeface="Arial" pitchFamily="34" charset="0"/>
              </a:rPr>
              <a:t>at</a:t>
            </a:r>
            <a:r>
              <a:rPr lang="tr-TR" sz="1300" dirty="0" smtClean="0">
                <a:latin typeface="Arial" pitchFamily="34" charset="0"/>
                <a:cs typeface="Arial" pitchFamily="34" charset="0"/>
              </a:rPr>
              <a:t>aloğunu</a:t>
            </a:r>
            <a:r>
              <a:rPr lang="tr-TR" sz="1300" spc="-35" dirty="0" smtClean="0">
                <a:latin typeface="Arial" pitchFamily="34" charset="0"/>
                <a:cs typeface="Arial" pitchFamily="34" charset="0"/>
              </a:rPr>
              <a:t> </a:t>
            </a:r>
            <a:r>
              <a:rPr lang="tr-TR" sz="1300" dirty="0" smtClean="0">
                <a:latin typeface="Arial" pitchFamily="34" charset="0"/>
                <a:cs typeface="Arial" pitchFamily="34" charset="0"/>
              </a:rPr>
              <a:t>inc</a:t>
            </a:r>
            <a:r>
              <a:rPr lang="tr-TR" sz="1300" spc="5" dirty="0" smtClean="0">
                <a:latin typeface="Arial" pitchFamily="34" charset="0"/>
                <a:cs typeface="Arial" pitchFamily="34" charset="0"/>
              </a:rPr>
              <a:t>e</a:t>
            </a:r>
            <a:r>
              <a:rPr lang="tr-TR" sz="1300" dirty="0" smtClean="0">
                <a:latin typeface="Arial" pitchFamily="34" charset="0"/>
                <a:cs typeface="Arial" pitchFamily="34" charset="0"/>
              </a:rPr>
              <a:t>leyiniz.</a:t>
            </a:r>
            <a:r>
              <a:rPr lang="tr-TR" sz="1300" spc="-35" dirty="0" smtClean="0">
                <a:latin typeface="Arial" pitchFamily="34" charset="0"/>
                <a:cs typeface="Arial" pitchFamily="34" charset="0"/>
              </a:rPr>
              <a:t> </a:t>
            </a:r>
            <a:r>
              <a:rPr lang="tr-TR" sz="1300" dirty="0" smtClean="0">
                <a:latin typeface="Arial" pitchFamily="34" charset="0"/>
                <a:cs typeface="Arial" pitchFamily="34" charset="0"/>
              </a:rPr>
              <a:t>Ge</a:t>
            </a:r>
            <a:r>
              <a:rPr lang="tr-TR" sz="1300" spc="-35" dirty="0" smtClean="0">
                <a:latin typeface="Arial" pitchFamily="34" charset="0"/>
                <a:cs typeface="Arial" pitchFamily="34" charset="0"/>
              </a:rPr>
              <a:t>r</a:t>
            </a:r>
            <a:r>
              <a:rPr lang="tr-TR" sz="1300" dirty="0" smtClean="0">
                <a:latin typeface="Arial" pitchFamily="34" charset="0"/>
                <a:cs typeface="Arial" pitchFamily="34" charset="0"/>
              </a:rPr>
              <a:t>eki</a:t>
            </a:r>
            <a:r>
              <a:rPr lang="tr-TR" sz="1300" spc="-30" dirty="0" smtClean="0">
                <a:latin typeface="Arial" pitchFamily="34" charset="0"/>
                <a:cs typeface="Arial" pitchFamily="34" charset="0"/>
              </a:rPr>
              <a:t>r</a:t>
            </a:r>
            <a:r>
              <a:rPr lang="tr-TR" sz="1300" dirty="0" smtClean="0">
                <a:latin typeface="Arial" pitchFamily="34" charset="0"/>
                <a:cs typeface="Arial" pitchFamily="34" charset="0"/>
              </a:rPr>
              <a:t>se</a:t>
            </a:r>
            <a:r>
              <a:rPr lang="tr-TR" sz="1300" spc="-15" dirty="0" smtClean="0">
                <a:latin typeface="Arial" pitchFamily="34" charset="0"/>
                <a:cs typeface="Arial" pitchFamily="34" charset="0"/>
              </a:rPr>
              <a:t>, mümkün olan en güncel ders listesi için </a:t>
            </a:r>
            <a:r>
              <a:rPr lang="tr-TR" sz="1300" spc="-40" dirty="0" smtClean="0">
                <a:latin typeface="Arial" pitchFamily="34" charset="0"/>
                <a:cs typeface="Arial" pitchFamily="34" charset="0"/>
              </a:rPr>
              <a:t>k</a:t>
            </a:r>
            <a:r>
              <a:rPr lang="tr-TR" sz="1300" dirty="0" smtClean="0">
                <a:latin typeface="Arial" pitchFamily="34" charset="0"/>
                <a:cs typeface="Arial" pitchFamily="34" charset="0"/>
              </a:rPr>
              <a:t>a</a:t>
            </a:r>
            <a:r>
              <a:rPr lang="tr-TR" sz="1300" spc="-35" dirty="0" smtClean="0">
                <a:latin typeface="Arial" pitchFamily="34" charset="0"/>
                <a:cs typeface="Arial" pitchFamily="34" charset="0"/>
              </a:rPr>
              <a:t>r</a:t>
            </a:r>
            <a:r>
              <a:rPr lang="tr-TR" sz="1300" dirty="0" smtClean="0">
                <a:latin typeface="Arial" pitchFamily="34" charset="0"/>
                <a:cs typeface="Arial" pitchFamily="34" charset="0"/>
              </a:rPr>
              <a:t>şı</a:t>
            </a:r>
            <a:r>
              <a:rPr lang="tr-TR" sz="1300" spc="-20" dirty="0" smtClean="0">
                <a:latin typeface="Arial" pitchFamily="34" charset="0"/>
                <a:cs typeface="Arial" pitchFamily="34" charset="0"/>
              </a:rPr>
              <a:t> </a:t>
            </a:r>
            <a:r>
              <a:rPr lang="tr-TR" sz="1300" spc="-40" dirty="0" smtClean="0">
                <a:latin typeface="Arial" pitchFamily="34" charset="0"/>
                <a:cs typeface="Arial" pitchFamily="34" charset="0"/>
              </a:rPr>
              <a:t>k</a:t>
            </a:r>
            <a:r>
              <a:rPr lang="tr-TR" sz="1300" dirty="0" smtClean="0">
                <a:latin typeface="Arial" pitchFamily="34" charset="0"/>
                <a:cs typeface="Arial" pitchFamily="34" charset="0"/>
              </a:rPr>
              <a:t>urum </a:t>
            </a:r>
            <a:r>
              <a:rPr lang="tr-TR" sz="1300" spc="-15" dirty="0" err="1" smtClean="0">
                <a:latin typeface="Arial" pitchFamily="34" charset="0"/>
                <a:cs typeface="Arial" pitchFamily="34" charset="0"/>
              </a:rPr>
              <a:t>E</a:t>
            </a:r>
            <a:r>
              <a:rPr lang="tr-TR" sz="1300" spc="-55" dirty="0" err="1" smtClean="0">
                <a:latin typeface="Arial" pitchFamily="34" charset="0"/>
                <a:cs typeface="Arial" pitchFamily="34" charset="0"/>
              </a:rPr>
              <a:t>r</a:t>
            </a:r>
            <a:r>
              <a:rPr lang="tr-TR" sz="1300" dirty="0" err="1" smtClean="0">
                <a:latin typeface="Arial" pitchFamily="34" charset="0"/>
                <a:cs typeface="Arial" pitchFamily="34" charset="0"/>
              </a:rPr>
              <a:t>asmus</a:t>
            </a:r>
            <a:r>
              <a:rPr lang="tr-TR" sz="1300" dirty="0" smtClean="0">
                <a:latin typeface="Arial" pitchFamily="34" charset="0"/>
                <a:cs typeface="Arial" pitchFamily="34" charset="0"/>
              </a:rPr>
              <a:t> koordinatörlüğü</a:t>
            </a:r>
            <a:r>
              <a:rPr lang="tr-TR" sz="1300" spc="-20" dirty="0" smtClean="0">
                <a:latin typeface="Arial" pitchFamily="34" charset="0"/>
                <a:cs typeface="Arial" pitchFamily="34" charset="0"/>
              </a:rPr>
              <a:t> </a:t>
            </a:r>
            <a:r>
              <a:rPr lang="tr-TR" sz="1300" dirty="0" smtClean="0">
                <a:latin typeface="Arial" pitchFamily="34" charset="0"/>
                <a:cs typeface="Arial" pitchFamily="34" charset="0"/>
              </a:rPr>
              <a:t>ile iletişime </a:t>
            </a:r>
            <a:r>
              <a:rPr lang="tr-TR" sz="1300" spc="-30" dirty="0" smtClean="0">
                <a:latin typeface="Arial" pitchFamily="34" charset="0"/>
                <a:cs typeface="Arial" pitchFamily="34" charset="0"/>
              </a:rPr>
              <a:t>g</a:t>
            </a:r>
            <a:r>
              <a:rPr lang="tr-TR" sz="1300" dirty="0" smtClean="0">
                <a:latin typeface="Arial" pitchFamily="34" charset="0"/>
                <a:cs typeface="Arial" pitchFamily="34" charset="0"/>
              </a:rPr>
              <a:t>e</a:t>
            </a:r>
            <a:r>
              <a:rPr lang="tr-TR" sz="1300" spc="5" dirty="0" smtClean="0">
                <a:latin typeface="Arial" pitchFamily="34" charset="0"/>
                <a:cs typeface="Arial" pitchFamily="34" charset="0"/>
              </a:rPr>
              <a:t>ç</a:t>
            </a:r>
            <a:r>
              <a:rPr lang="tr-TR" sz="1300" dirty="0" smtClean="0">
                <a:latin typeface="Arial" pitchFamily="34" charset="0"/>
                <a:cs typeface="Arial" pitchFamily="34" charset="0"/>
              </a:rPr>
              <a:t>iniz. </a:t>
            </a:r>
            <a:r>
              <a:rPr lang="tr-TR" sz="1300" dirty="0" err="1" smtClean="0">
                <a:latin typeface="Arial" pitchFamily="34" charset="0"/>
                <a:cs typeface="Arial" pitchFamily="34" charset="0"/>
              </a:rPr>
              <a:t>DEÜ’deki</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Erasmus</a:t>
            </a:r>
            <a:r>
              <a:rPr lang="tr-TR" sz="1300" dirty="0" smtClean="0">
                <a:latin typeface="Arial" pitchFamily="34" charset="0"/>
                <a:cs typeface="Arial" pitchFamily="34" charset="0"/>
              </a:rPr>
              <a:t> Bölüm Koordinatörünüze sunmak üzere karşı kurumdaki dersler konusunda gerekli bilgileri toplamış durumda olunuz. Derslerin hangi dilde verileceği, kaç </a:t>
            </a:r>
            <a:r>
              <a:rPr lang="tr-TR" sz="1300" dirty="0" err="1" smtClean="0">
                <a:latin typeface="Arial" pitchFamily="34" charset="0"/>
                <a:cs typeface="Arial" pitchFamily="34" charset="0"/>
              </a:rPr>
              <a:t>ECTS’e</a:t>
            </a:r>
            <a:r>
              <a:rPr lang="tr-TR" sz="1300" dirty="0" smtClean="0">
                <a:latin typeface="Arial" pitchFamily="34" charset="0"/>
                <a:cs typeface="Arial" pitchFamily="34" charset="0"/>
              </a:rPr>
              <a:t> (AKTS/kredi) karşılık geldiği gibi ayrıntıların  da önem taşıdığını unutmayınız.</a:t>
            </a:r>
            <a:endParaRPr lang="tr-TR" sz="1300" dirty="0">
              <a:latin typeface="Arial" pitchFamily="34" charset="0"/>
              <a:cs typeface="Arial" pitchFamily="34" charset="0"/>
            </a:endParaRPr>
          </a:p>
          <a:p>
            <a:pPr marL="12700" algn="just">
              <a:lnSpc>
                <a:spcPct val="150000"/>
              </a:lnSpc>
              <a:spcBef>
                <a:spcPts val="0"/>
              </a:spcBef>
            </a:pPr>
            <a:r>
              <a:rPr lang="tr-TR" sz="1300" spc="-15" dirty="0" smtClean="0">
                <a:latin typeface="Arial" pitchFamily="34" charset="0"/>
                <a:cs typeface="Arial" pitchFamily="34" charset="0"/>
              </a:rPr>
              <a:t>De</a:t>
            </a:r>
            <a:r>
              <a:rPr lang="tr-TR" sz="1300" spc="-40" dirty="0" smtClean="0">
                <a:latin typeface="Arial" pitchFamily="34" charset="0"/>
                <a:cs typeface="Arial" pitchFamily="34" charset="0"/>
              </a:rPr>
              <a:t>r</a:t>
            </a:r>
            <a:r>
              <a:rPr lang="tr-TR" sz="1300" dirty="0" smtClean="0">
                <a:latin typeface="Arial" pitchFamily="34" charset="0"/>
                <a:cs typeface="Arial" pitchFamily="34" charset="0"/>
              </a:rPr>
              <a:t>s</a:t>
            </a:r>
            <a:r>
              <a:rPr lang="tr-TR" sz="1300" spc="-20" dirty="0" smtClean="0">
                <a:latin typeface="Arial" pitchFamily="34" charset="0"/>
                <a:cs typeface="Arial" pitchFamily="34" charset="0"/>
              </a:rPr>
              <a:t> </a:t>
            </a:r>
            <a:r>
              <a:rPr lang="tr-TR" sz="1300" dirty="0" smtClean="0">
                <a:latin typeface="Arial" pitchFamily="34" charset="0"/>
                <a:cs typeface="Arial" pitchFamily="34" charset="0"/>
              </a:rPr>
              <a:t>seçimi ve eşleştirmesi</a:t>
            </a:r>
            <a:r>
              <a:rPr lang="tr-TR" sz="1300" spc="-10" dirty="0" smtClean="0">
                <a:latin typeface="Arial" pitchFamily="34" charset="0"/>
                <a:cs typeface="Arial" pitchFamily="34" charset="0"/>
              </a:rPr>
              <a:t> </a:t>
            </a:r>
            <a:r>
              <a:rPr lang="tr-TR" sz="1300" dirty="0">
                <a:latin typeface="Arial" pitchFamily="34" charset="0"/>
                <a:cs typeface="Arial" pitchFamily="34" charset="0"/>
              </a:rPr>
              <a:t>aşamasında</a:t>
            </a:r>
            <a:r>
              <a:rPr lang="tr-TR" sz="1300" spc="-15" dirty="0">
                <a:latin typeface="Arial" pitchFamily="34" charset="0"/>
                <a:cs typeface="Arial" pitchFamily="34" charset="0"/>
              </a:rPr>
              <a:t> </a:t>
            </a:r>
            <a:r>
              <a:rPr lang="tr-TR" sz="1300" spc="-30" dirty="0">
                <a:latin typeface="Arial" pitchFamily="34" charset="0"/>
                <a:cs typeface="Arial" pitchFamily="34" charset="0"/>
              </a:rPr>
              <a:t>v</a:t>
            </a:r>
            <a:r>
              <a:rPr lang="tr-TR" sz="1300" dirty="0">
                <a:latin typeface="Arial" pitchFamily="34" charset="0"/>
                <a:cs typeface="Arial" pitchFamily="34" charset="0"/>
              </a:rPr>
              <a:t>e</a:t>
            </a:r>
            <a:r>
              <a:rPr lang="tr-TR" sz="1300" spc="10" dirty="0">
                <a:latin typeface="Arial" pitchFamily="34" charset="0"/>
                <a:cs typeface="Arial" pitchFamily="34" charset="0"/>
              </a:rPr>
              <a:t> </a:t>
            </a:r>
            <a:r>
              <a:rPr lang="tr-TR" sz="1300" dirty="0" err="1" smtClean="0">
                <a:latin typeface="Arial" pitchFamily="34" charset="0"/>
                <a:cs typeface="Arial" pitchFamily="34" charset="0"/>
              </a:rPr>
              <a:t>Learning</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Agreement’ın</a:t>
            </a:r>
            <a:r>
              <a:rPr lang="tr-TR" sz="1300" spc="-5" dirty="0" smtClean="0">
                <a:latin typeface="Arial" pitchFamily="34" charset="0"/>
                <a:cs typeface="Arial" pitchFamily="34" charset="0"/>
              </a:rPr>
              <a:t> </a:t>
            </a:r>
            <a:r>
              <a:rPr lang="tr-TR" sz="1300" dirty="0">
                <a:latin typeface="Arial" pitchFamily="34" charset="0"/>
                <a:cs typeface="Arial" pitchFamily="34" charset="0"/>
              </a:rPr>
              <a:t>hazırlanmasında</a:t>
            </a:r>
            <a:r>
              <a:rPr lang="tr-TR" sz="1300" spc="-10" dirty="0">
                <a:latin typeface="Arial" pitchFamily="34" charset="0"/>
                <a:cs typeface="Arial" pitchFamily="34" charset="0"/>
              </a:rPr>
              <a:t> </a:t>
            </a:r>
            <a:r>
              <a:rPr lang="tr-TR" sz="1300" dirty="0">
                <a:latin typeface="Arial" pitchFamily="34" charset="0"/>
                <a:cs typeface="Arial" pitchFamily="34" charset="0"/>
              </a:rPr>
              <a:t>mutla</a:t>
            </a:r>
            <a:r>
              <a:rPr lang="tr-TR" sz="1300" spc="-35" dirty="0">
                <a:latin typeface="Arial" pitchFamily="34" charset="0"/>
                <a:cs typeface="Arial" pitchFamily="34" charset="0"/>
              </a:rPr>
              <a:t>k</a:t>
            </a:r>
            <a:r>
              <a:rPr lang="tr-TR" sz="1300" dirty="0">
                <a:latin typeface="Arial" pitchFamily="34" charset="0"/>
                <a:cs typeface="Arial" pitchFamily="34" charset="0"/>
              </a:rPr>
              <a:t>a</a:t>
            </a:r>
            <a:r>
              <a:rPr lang="tr-TR" sz="1300" spc="-25" dirty="0">
                <a:latin typeface="Arial" pitchFamily="34" charset="0"/>
                <a:cs typeface="Arial" pitchFamily="34" charset="0"/>
              </a:rPr>
              <a:t> </a:t>
            </a:r>
            <a:r>
              <a:rPr lang="tr-TR" sz="1300" dirty="0">
                <a:latin typeface="Arial" pitchFamily="34" charset="0"/>
                <a:cs typeface="Arial" pitchFamily="34" charset="0"/>
              </a:rPr>
              <a:t>bölüm</a:t>
            </a:r>
            <a:r>
              <a:rPr lang="tr-TR" sz="1300" spc="-20" dirty="0">
                <a:latin typeface="Arial" pitchFamily="34" charset="0"/>
                <a:cs typeface="Arial" pitchFamily="34" charset="0"/>
              </a:rPr>
              <a:t> </a:t>
            </a:r>
            <a:r>
              <a:rPr lang="tr-TR" sz="1300" spc="-85" dirty="0" smtClean="0">
                <a:latin typeface="Arial" pitchFamily="34" charset="0"/>
                <a:cs typeface="Arial" pitchFamily="34" charset="0"/>
              </a:rPr>
              <a:t>k</a:t>
            </a:r>
            <a:r>
              <a:rPr lang="tr-TR" sz="1300" dirty="0" smtClean="0">
                <a:latin typeface="Arial" pitchFamily="34" charset="0"/>
                <a:cs typeface="Arial" pitchFamily="34" charset="0"/>
              </a:rPr>
              <a:t>o</a:t>
            </a:r>
            <a:r>
              <a:rPr lang="tr-TR" sz="1300" spc="-10" dirty="0" smtClean="0">
                <a:latin typeface="Arial" pitchFamily="34" charset="0"/>
                <a:cs typeface="Arial" pitchFamily="34" charset="0"/>
              </a:rPr>
              <a:t>o</a:t>
            </a:r>
            <a:r>
              <a:rPr lang="tr-TR" sz="1300" spc="-35" dirty="0" smtClean="0">
                <a:latin typeface="Arial" pitchFamily="34" charset="0"/>
                <a:cs typeface="Arial" pitchFamily="34" charset="0"/>
              </a:rPr>
              <a:t>r</a:t>
            </a:r>
            <a:r>
              <a:rPr lang="tr-TR" sz="1300" dirty="0" smtClean="0">
                <a:latin typeface="Arial" pitchFamily="34" charset="0"/>
                <a:cs typeface="Arial" pitchFamily="34" charset="0"/>
              </a:rPr>
              <a:t>din</a:t>
            </a:r>
            <a:r>
              <a:rPr lang="tr-TR" sz="1300" spc="-25" dirty="0" smtClean="0">
                <a:latin typeface="Arial" pitchFamily="34" charset="0"/>
                <a:cs typeface="Arial" pitchFamily="34" charset="0"/>
              </a:rPr>
              <a:t>at</a:t>
            </a:r>
            <a:r>
              <a:rPr lang="tr-TR" sz="1300" dirty="0" smtClean="0">
                <a:latin typeface="Arial" pitchFamily="34" charset="0"/>
                <a:cs typeface="Arial" pitchFamily="34" charset="0"/>
              </a:rPr>
              <a:t>örünüze danışınız. </a:t>
            </a:r>
            <a:endParaRPr lang="tr-TR" sz="1300" dirty="0">
              <a:latin typeface="Arial" pitchFamily="34" charset="0"/>
              <a:cs typeface="Arial" pitchFamily="34" charset="0"/>
            </a:endParaRPr>
          </a:p>
          <a:p>
            <a:pPr marL="12700" algn="just">
              <a:lnSpc>
                <a:spcPct val="150000"/>
              </a:lnSpc>
              <a:spcBef>
                <a:spcPts val="0"/>
              </a:spcBef>
            </a:pPr>
            <a:r>
              <a:rPr lang="tr-TR" sz="1300" dirty="0" smtClean="0">
                <a:latin typeface="Arial" pitchFamily="34" charset="0"/>
                <a:cs typeface="Arial" pitchFamily="34" charset="0"/>
              </a:rPr>
              <a:t>DEÜ’deki dersleriniz ile eşleşmek üzere, bir</a:t>
            </a:r>
            <a:r>
              <a:rPr lang="tr-TR" sz="1300" spc="-10" dirty="0" smtClean="0">
                <a:latin typeface="Arial" pitchFamily="34" charset="0"/>
                <a:cs typeface="Arial" pitchFamily="34" charset="0"/>
              </a:rPr>
              <a:t> </a:t>
            </a:r>
            <a:r>
              <a:rPr lang="tr-TR" sz="1300" dirty="0">
                <a:latin typeface="Arial" pitchFamily="34" charset="0"/>
                <a:cs typeface="Arial" pitchFamily="34" charset="0"/>
              </a:rPr>
              <a:t>dönem için</a:t>
            </a:r>
            <a:r>
              <a:rPr lang="tr-TR" sz="1300" spc="-10" dirty="0">
                <a:latin typeface="Arial" pitchFamily="34" charset="0"/>
                <a:cs typeface="Arial" pitchFamily="34" charset="0"/>
              </a:rPr>
              <a:t> </a:t>
            </a:r>
            <a:r>
              <a:rPr lang="tr-TR" sz="1300" spc="-10" dirty="0" smtClean="0">
                <a:latin typeface="Arial" pitchFamily="34" charset="0"/>
                <a:cs typeface="Arial" pitchFamily="34" charset="0"/>
              </a:rPr>
              <a:t>karşı kurumda </a:t>
            </a:r>
            <a:r>
              <a:rPr lang="tr-TR" sz="1300" dirty="0" smtClean="0">
                <a:solidFill>
                  <a:schemeClr val="bg1"/>
                </a:solidFill>
                <a:latin typeface="Arial" pitchFamily="34" charset="0"/>
                <a:cs typeface="Arial" pitchFamily="34" charset="0"/>
              </a:rPr>
              <a:t>30</a:t>
            </a:r>
            <a:r>
              <a:rPr lang="tr-TR" sz="1300" spc="-10" dirty="0" smtClean="0">
                <a:solidFill>
                  <a:schemeClr val="bg1"/>
                </a:solidFill>
                <a:latin typeface="Arial" pitchFamily="34" charset="0"/>
                <a:cs typeface="Arial" pitchFamily="34" charset="0"/>
              </a:rPr>
              <a:t> </a:t>
            </a:r>
            <a:r>
              <a:rPr lang="tr-TR" sz="1300" dirty="0" err="1">
                <a:solidFill>
                  <a:schemeClr val="bg1"/>
                </a:solidFill>
                <a:latin typeface="Arial" pitchFamily="34" charset="0"/>
                <a:cs typeface="Arial" pitchFamily="34" charset="0"/>
              </a:rPr>
              <a:t>AK</a:t>
            </a:r>
            <a:r>
              <a:rPr lang="tr-TR" sz="1300" spc="-15" dirty="0" err="1">
                <a:solidFill>
                  <a:schemeClr val="bg1"/>
                </a:solidFill>
                <a:latin typeface="Arial" pitchFamily="34" charset="0"/>
                <a:cs typeface="Arial" pitchFamily="34" charset="0"/>
              </a:rPr>
              <a:t>T</a:t>
            </a:r>
            <a:r>
              <a:rPr lang="tr-TR" sz="1300" spc="-10" dirty="0" err="1">
                <a:solidFill>
                  <a:schemeClr val="bg1"/>
                </a:solidFill>
                <a:latin typeface="Arial" pitchFamily="34" charset="0"/>
                <a:cs typeface="Arial" pitchFamily="34" charset="0"/>
              </a:rPr>
              <a:t>S</a:t>
            </a:r>
            <a:r>
              <a:rPr lang="tr-TR" sz="1300" dirty="0" err="1">
                <a:solidFill>
                  <a:schemeClr val="bg1"/>
                </a:solidFill>
                <a:latin typeface="Arial" pitchFamily="34" charset="0"/>
                <a:cs typeface="Arial" pitchFamily="34" charset="0"/>
              </a:rPr>
              <a:t>’lik</a:t>
            </a:r>
            <a:r>
              <a:rPr lang="tr-TR" sz="1300" spc="-15" dirty="0">
                <a:solidFill>
                  <a:schemeClr val="bg1"/>
                </a:solidFill>
                <a:latin typeface="Arial" pitchFamily="34" charset="0"/>
                <a:cs typeface="Arial" pitchFamily="34" charset="0"/>
              </a:rPr>
              <a:t> </a:t>
            </a:r>
            <a:r>
              <a:rPr lang="tr-TR" sz="1300" dirty="0">
                <a:latin typeface="Arial" pitchFamily="34" charset="0"/>
                <a:cs typeface="Arial" pitchFamily="34" charset="0"/>
              </a:rPr>
              <a:t>de</a:t>
            </a:r>
            <a:r>
              <a:rPr lang="tr-TR" sz="1300" spc="-30" dirty="0">
                <a:latin typeface="Arial" pitchFamily="34" charset="0"/>
                <a:cs typeface="Arial" pitchFamily="34" charset="0"/>
              </a:rPr>
              <a:t>r</a:t>
            </a:r>
            <a:r>
              <a:rPr lang="tr-TR" sz="1300" dirty="0">
                <a:latin typeface="Arial" pitchFamily="34" charset="0"/>
                <a:cs typeface="Arial" pitchFamily="34" charset="0"/>
              </a:rPr>
              <a:t>s </a:t>
            </a:r>
            <a:r>
              <a:rPr lang="tr-TR" sz="1300" dirty="0" smtClean="0">
                <a:latin typeface="Arial" pitchFamily="34" charset="0"/>
                <a:cs typeface="Arial" pitchFamily="34" charset="0"/>
              </a:rPr>
              <a:t>almanız gerekmektedir.</a:t>
            </a:r>
          </a:p>
          <a:p>
            <a:pPr marL="12700" algn="just">
              <a:lnSpc>
                <a:spcPct val="150000"/>
              </a:lnSpc>
              <a:spcBef>
                <a:spcPts val="0"/>
              </a:spcBef>
            </a:pPr>
            <a:r>
              <a:rPr lang="tr-TR" sz="1300" dirty="0" smtClean="0">
                <a:latin typeface="Arial" pitchFamily="34" charset="0"/>
                <a:cs typeface="Arial" pitchFamily="34" charset="0"/>
              </a:rPr>
              <a:t>Öğrenim anlaşmasının nasıl doldurulması gerektiği ile ilgili </a:t>
            </a:r>
            <a:r>
              <a:rPr lang="tr-TR" sz="1300" dirty="0" err="1" smtClean="0">
                <a:latin typeface="Arial" pitchFamily="34" charset="0"/>
                <a:cs typeface="Arial" pitchFamily="34" charset="0"/>
              </a:rPr>
              <a:t>dökümana</a:t>
            </a:r>
            <a:r>
              <a:rPr lang="tr-TR" sz="1300" dirty="0" smtClean="0">
                <a:latin typeface="Arial" pitchFamily="34" charset="0"/>
                <a:cs typeface="Arial" pitchFamily="34" charset="0"/>
              </a:rPr>
              <a:t> bu linkten </a:t>
            </a:r>
            <a:r>
              <a:rPr lang="tr-TR" sz="1300" dirty="0">
                <a:latin typeface="Arial" pitchFamily="34" charset="0"/>
                <a:cs typeface="Arial" pitchFamily="34" charset="0"/>
              </a:rPr>
              <a:t>ulaşabilirsiniz: </a:t>
            </a:r>
            <a:r>
              <a:rPr lang="tr-TR" sz="1300" dirty="0">
                <a:solidFill>
                  <a:schemeClr val="bg1"/>
                </a:solidFill>
                <a:latin typeface="Arial" pitchFamily="34" charset="0"/>
                <a:cs typeface="Arial" pitchFamily="34" charset="0"/>
              </a:rPr>
              <a:t>http://</a:t>
            </a:r>
            <a:r>
              <a:rPr lang="tr-TR" sz="1300" dirty="0" smtClean="0">
                <a:solidFill>
                  <a:schemeClr val="bg1"/>
                </a:solidFill>
                <a:latin typeface="Arial" pitchFamily="34" charset="0"/>
                <a:cs typeface="Arial" pitchFamily="34" charset="0"/>
              </a:rPr>
              <a:t>international.deu.edu.tr/wp-content/uploads/2019/04/2019-Guideline-learning-agreement_studies_guidelines_final.docx</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64954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400" b="1" spc="-10" dirty="0" smtClean="0">
                <a:latin typeface="Arial" pitchFamily="34" charset="0"/>
                <a:cs typeface="Arial" pitchFamily="34" charset="0"/>
              </a:rPr>
              <a:t>Öğ</a:t>
            </a:r>
            <a:r>
              <a:rPr lang="tr-TR" sz="1400" b="1" spc="-35" dirty="0" smtClean="0">
                <a:latin typeface="Arial" pitchFamily="34" charset="0"/>
                <a:cs typeface="Arial" pitchFamily="34" charset="0"/>
              </a:rPr>
              <a:t>r</a:t>
            </a:r>
            <a:r>
              <a:rPr lang="tr-TR" sz="1400" b="1" dirty="0" smtClean="0">
                <a:latin typeface="Arial" pitchFamily="34" charset="0"/>
                <a:cs typeface="Arial" pitchFamily="34" charset="0"/>
              </a:rPr>
              <a:t>enim</a:t>
            </a:r>
            <a:r>
              <a:rPr lang="tr-TR" sz="1400" b="1" spc="-10" dirty="0" smtClean="0">
                <a:latin typeface="Arial" pitchFamily="34" charset="0"/>
                <a:cs typeface="Arial" pitchFamily="34" charset="0"/>
              </a:rPr>
              <a:t> </a:t>
            </a:r>
            <a:r>
              <a:rPr lang="tr-TR" sz="1400" b="1" dirty="0" smtClean="0">
                <a:latin typeface="Arial" pitchFamily="34" charset="0"/>
                <a:cs typeface="Arial" pitchFamily="34" charset="0"/>
              </a:rPr>
              <a:t>anlaşmasının</a:t>
            </a:r>
            <a:r>
              <a:rPr lang="tr-TR" sz="1400" b="1" spc="-20" dirty="0" smtClean="0">
                <a:latin typeface="Arial" pitchFamily="34" charset="0"/>
                <a:cs typeface="Arial" pitchFamily="34" charset="0"/>
              </a:rPr>
              <a:t> </a:t>
            </a:r>
            <a:r>
              <a:rPr lang="tr-TR" sz="1400" b="1" spc="-30" dirty="0" smtClean="0">
                <a:latin typeface="Arial" pitchFamily="34" charset="0"/>
                <a:cs typeface="Arial" pitchFamily="34" charset="0"/>
              </a:rPr>
              <a:t>g</a:t>
            </a:r>
            <a:r>
              <a:rPr lang="tr-TR" sz="1400" b="1" dirty="0" smtClean="0">
                <a:latin typeface="Arial" pitchFamily="34" charset="0"/>
                <a:cs typeface="Arial" pitchFamily="34" charset="0"/>
              </a:rPr>
              <a:t>e</a:t>
            </a:r>
            <a:r>
              <a:rPr lang="tr-TR" sz="1400" b="1" spc="5" dirty="0" smtClean="0">
                <a:latin typeface="Arial" pitchFamily="34" charset="0"/>
                <a:cs typeface="Arial" pitchFamily="34" charset="0"/>
              </a:rPr>
              <a:t>ç</a:t>
            </a:r>
            <a:r>
              <a:rPr lang="tr-TR" sz="1400" b="1" dirty="0" smtClean="0">
                <a:latin typeface="Arial" pitchFamily="34" charset="0"/>
                <a:cs typeface="Arial" pitchFamily="34" charset="0"/>
              </a:rPr>
              <a:t>erli</a:t>
            </a:r>
            <a:r>
              <a:rPr lang="tr-TR" sz="1400" b="1" spc="-15" dirty="0" smtClean="0">
                <a:latin typeface="Arial" pitchFamily="34" charset="0"/>
                <a:cs typeface="Arial" pitchFamily="34" charset="0"/>
              </a:rPr>
              <a:t> </a:t>
            </a:r>
            <a:r>
              <a:rPr lang="tr-TR" sz="1400" b="1" dirty="0" smtClean="0">
                <a:latin typeface="Arial" pitchFamily="34" charset="0"/>
                <a:cs typeface="Arial" pitchFamily="34" charset="0"/>
              </a:rPr>
              <a:t>olabilmesi</a:t>
            </a:r>
            <a:r>
              <a:rPr lang="tr-TR" sz="1400" b="1" spc="-15" dirty="0" smtClean="0">
                <a:latin typeface="Arial" pitchFamily="34" charset="0"/>
                <a:cs typeface="Arial" pitchFamily="34" charset="0"/>
              </a:rPr>
              <a:t> </a:t>
            </a:r>
            <a:r>
              <a:rPr lang="tr-TR" sz="1400" b="1" dirty="0" smtClean="0">
                <a:latin typeface="Arial" pitchFamily="34" charset="0"/>
                <a:cs typeface="Arial" pitchFamily="34" charset="0"/>
              </a:rPr>
              <a:t>için, belge üstünde,</a:t>
            </a:r>
            <a:r>
              <a:rPr lang="tr-TR" sz="1400" b="1" spc="-10" dirty="0" smtClean="0">
                <a:latin typeface="Arial" pitchFamily="34" charset="0"/>
                <a:cs typeface="Arial" pitchFamily="34" charset="0"/>
              </a:rPr>
              <a:t> </a:t>
            </a:r>
            <a:r>
              <a:rPr lang="tr-TR" sz="1400" b="1" dirty="0" smtClean="0">
                <a:latin typeface="Arial" pitchFamily="34" charset="0"/>
                <a:cs typeface="Arial" pitchFamily="34" charset="0"/>
              </a:rPr>
              <a:t>ö</a:t>
            </a:r>
            <a:r>
              <a:rPr lang="tr-TR" sz="1400" b="1" spc="-10" dirty="0" smtClean="0">
                <a:latin typeface="Arial" pitchFamily="34" charset="0"/>
                <a:cs typeface="Arial" pitchFamily="34" charset="0"/>
              </a:rPr>
              <a:t>ğ</a:t>
            </a:r>
            <a:r>
              <a:rPr lang="tr-TR" sz="1400" b="1" spc="-35" dirty="0" smtClean="0">
                <a:latin typeface="Arial" pitchFamily="34" charset="0"/>
                <a:cs typeface="Arial" pitchFamily="34" charset="0"/>
              </a:rPr>
              <a:t>r</a:t>
            </a:r>
            <a:r>
              <a:rPr lang="tr-TR" sz="1400" b="1" dirty="0" smtClean="0">
                <a:latin typeface="Arial" pitchFamily="34" charset="0"/>
                <a:cs typeface="Arial" pitchFamily="34" charset="0"/>
              </a:rPr>
              <a:t>en</a:t>
            </a:r>
            <a:r>
              <a:rPr lang="tr-TR" sz="1400" b="1" spc="5" dirty="0" smtClean="0">
                <a:latin typeface="Arial" pitchFamily="34" charset="0"/>
                <a:cs typeface="Arial" pitchFamily="34" charset="0"/>
              </a:rPr>
              <a:t>c</a:t>
            </a:r>
            <a:r>
              <a:rPr lang="tr-TR" sz="1400" b="1" dirty="0" smtClean="0">
                <a:latin typeface="Arial" pitchFamily="34" charset="0"/>
                <a:cs typeface="Arial" pitchFamily="34" charset="0"/>
              </a:rPr>
              <a:t>inin </a:t>
            </a:r>
            <a:r>
              <a:rPr lang="tr-TR" sz="1400" b="1" spc="-35" dirty="0" smtClean="0">
                <a:latin typeface="Arial" pitchFamily="34" charset="0"/>
                <a:cs typeface="Arial" pitchFamily="34" charset="0"/>
              </a:rPr>
              <a:t>v</a:t>
            </a:r>
            <a:r>
              <a:rPr lang="tr-TR" sz="1400" b="1" dirty="0" smtClean="0">
                <a:latin typeface="Arial" pitchFamily="34" charset="0"/>
                <a:cs typeface="Arial" pitchFamily="34" charset="0"/>
              </a:rPr>
              <a:t>e her iki</a:t>
            </a:r>
            <a:r>
              <a:rPr lang="tr-TR" sz="1400" b="1" spc="-15" dirty="0" smtClean="0">
                <a:latin typeface="Arial" pitchFamily="34" charset="0"/>
                <a:cs typeface="Arial" pitchFamily="34" charset="0"/>
              </a:rPr>
              <a:t> </a:t>
            </a:r>
            <a:r>
              <a:rPr lang="tr-TR" sz="1400" b="1" spc="-40" dirty="0" smtClean="0">
                <a:latin typeface="Arial" pitchFamily="34" charset="0"/>
                <a:cs typeface="Arial" pitchFamily="34" charset="0"/>
              </a:rPr>
              <a:t>k</a:t>
            </a:r>
            <a:r>
              <a:rPr lang="tr-TR" sz="1400" b="1" dirty="0" smtClean="0">
                <a:latin typeface="Arial" pitchFamily="34" charset="0"/>
                <a:cs typeface="Arial" pitchFamily="34" charset="0"/>
              </a:rPr>
              <a:t>urumun koordinatörünün im</a:t>
            </a:r>
            <a:r>
              <a:rPr lang="tr-TR" sz="1400" b="1" spc="-35" dirty="0" smtClean="0">
                <a:latin typeface="Arial" pitchFamily="34" charset="0"/>
                <a:cs typeface="Arial" pitchFamily="34" charset="0"/>
              </a:rPr>
              <a:t>z</a:t>
            </a:r>
            <a:r>
              <a:rPr lang="tr-TR" sz="1400" b="1" dirty="0" smtClean="0">
                <a:latin typeface="Arial" pitchFamily="34" charset="0"/>
                <a:cs typeface="Arial" pitchFamily="34" charset="0"/>
              </a:rPr>
              <a:t>ası</a:t>
            </a:r>
            <a:r>
              <a:rPr lang="tr-TR" sz="1400" b="1" spc="-15" dirty="0" smtClean="0">
                <a:latin typeface="Arial" pitchFamily="34" charset="0"/>
                <a:cs typeface="Arial" pitchFamily="34" charset="0"/>
              </a:rPr>
              <a:t> </a:t>
            </a:r>
            <a:r>
              <a:rPr lang="tr-TR" sz="1400" b="1" spc="-30" dirty="0" smtClean="0">
                <a:latin typeface="Arial" pitchFamily="34" charset="0"/>
                <a:cs typeface="Arial" pitchFamily="34" charset="0"/>
              </a:rPr>
              <a:t>il</a:t>
            </a:r>
            <a:r>
              <a:rPr lang="tr-TR" sz="1400" b="1" dirty="0" smtClean="0">
                <a:latin typeface="Arial" pitchFamily="34" charset="0"/>
                <a:cs typeface="Arial" pitchFamily="34" charset="0"/>
              </a:rPr>
              <a:t>e her iki </a:t>
            </a:r>
            <a:r>
              <a:rPr lang="tr-TR" sz="1400" b="1" spc="-35" dirty="0" smtClean="0">
                <a:latin typeface="Arial" pitchFamily="34" charset="0"/>
                <a:cs typeface="Arial" pitchFamily="34" charset="0"/>
              </a:rPr>
              <a:t>k</a:t>
            </a:r>
            <a:r>
              <a:rPr lang="tr-TR" sz="1400" b="1" dirty="0" smtClean="0">
                <a:latin typeface="Arial" pitchFamily="34" charset="0"/>
                <a:cs typeface="Arial" pitchFamily="34" charset="0"/>
              </a:rPr>
              <a:t>urumun mührünün olması gerekir. Ö</a:t>
            </a:r>
            <a:r>
              <a:rPr lang="tr-TR" sz="1400" b="1" spc="-10" dirty="0" smtClean="0">
                <a:latin typeface="Arial" pitchFamily="34" charset="0"/>
                <a:cs typeface="Arial" pitchFamily="34" charset="0"/>
              </a:rPr>
              <a:t>ğ</a:t>
            </a:r>
            <a:r>
              <a:rPr lang="tr-TR" sz="1400" b="1" spc="-35" dirty="0" smtClean="0">
                <a:latin typeface="Arial" pitchFamily="34" charset="0"/>
                <a:cs typeface="Arial" pitchFamily="34" charset="0"/>
              </a:rPr>
              <a:t>r</a:t>
            </a:r>
            <a:r>
              <a:rPr lang="tr-TR" sz="1400" b="1" dirty="0" smtClean="0">
                <a:latin typeface="Arial" pitchFamily="34" charset="0"/>
                <a:cs typeface="Arial" pitchFamily="34" charset="0"/>
              </a:rPr>
              <a:t>enim</a:t>
            </a:r>
            <a:r>
              <a:rPr lang="tr-TR" sz="1400" b="1" spc="-10" dirty="0" smtClean="0">
                <a:latin typeface="Arial" pitchFamily="34" charset="0"/>
                <a:cs typeface="Arial" pitchFamily="34" charset="0"/>
              </a:rPr>
              <a:t> </a:t>
            </a:r>
            <a:r>
              <a:rPr lang="tr-TR" sz="1400" b="1" dirty="0" smtClean="0">
                <a:latin typeface="Arial" pitchFamily="34" charset="0"/>
                <a:cs typeface="Arial" pitchFamily="34" charset="0"/>
              </a:rPr>
              <a:t>anlaşmasında</a:t>
            </a:r>
            <a:r>
              <a:rPr lang="tr-TR" sz="1400" b="1" spc="-15" dirty="0" smtClean="0">
                <a:latin typeface="Arial" pitchFamily="34" charset="0"/>
                <a:cs typeface="Arial" pitchFamily="34" charset="0"/>
              </a:rPr>
              <a:t> 3 tarafın</a:t>
            </a:r>
            <a:r>
              <a:rPr lang="tr-TR" sz="1400" b="1" dirty="0" smtClean="0">
                <a:latin typeface="Arial" pitchFamily="34" charset="0"/>
                <a:cs typeface="Arial" pitchFamily="34" charset="0"/>
              </a:rPr>
              <a:t> </a:t>
            </a:r>
            <a:r>
              <a:rPr lang="tr-TR" sz="1400" b="1" spc="-10" dirty="0" smtClean="0">
                <a:latin typeface="Arial" pitchFamily="34" charset="0"/>
                <a:cs typeface="Arial" pitchFamily="34" charset="0"/>
              </a:rPr>
              <a:t> </a:t>
            </a:r>
            <a:r>
              <a:rPr lang="tr-TR" sz="1400" b="1" dirty="0" smtClean="0">
                <a:latin typeface="Arial" pitchFamily="34" charset="0"/>
                <a:cs typeface="Arial" pitchFamily="34" charset="0"/>
              </a:rPr>
              <a:t>im</a:t>
            </a:r>
            <a:r>
              <a:rPr lang="tr-TR" sz="1400" b="1" spc="-35" dirty="0" smtClean="0">
                <a:latin typeface="Arial" pitchFamily="34" charset="0"/>
                <a:cs typeface="Arial" pitchFamily="34" charset="0"/>
              </a:rPr>
              <a:t>z</a:t>
            </a:r>
            <a:r>
              <a:rPr lang="tr-TR" sz="1400" b="1" dirty="0" smtClean="0">
                <a:latin typeface="Arial" pitchFamily="34" charset="0"/>
                <a:cs typeface="Arial" pitchFamily="34" charset="0"/>
              </a:rPr>
              <a:t>ala</a:t>
            </a:r>
            <a:r>
              <a:rPr lang="tr-TR" sz="1400" b="1" spc="-30" dirty="0" smtClean="0">
                <a:latin typeface="Arial" pitchFamily="34" charset="0"/>
                <a:cs typeface="Arial" pitchFamily="34" charset="0"/>
              </a:rPr>
              <a:t>rın</a:t>
            </a:r>
            <a:r>
              <a:rPr lang="tr-TR" sz="1400" b="1" dirty="0" smtClean="0">
                <a:latin typeface="Arial" pitchFamily="34" charset="0"/>
                <a:cs typeface="Arial" pitchFamily="34" charset="0"/>
              </a:rPr>
              <a:t>dan </a:t>
            </a:r>
            <a:r>
              <a:rPr lang="tr-TR" sz="1400" b="1" spc="-15" dirty="0" smtClean="0">
                <a:latin typeface="Arial" pitchFamily="34" charset="0"/>
                <a:cs typeface="Arial" pitchFamily="34" charset="0"/>
              </a:rPr>
              <a:t> </a:t>
            </a:r>
            <a:r>
              <a:rPr lang="tr-TR" sz="1400" b="1" dirty="0" smtClean="0">
                <a:latin typeface="Arial" pitchFamily="34" charset="0"/>
                <a:cs typeface="Arial" pitchFamily="34" charset="0"/>
              </a:rPr>
              <a:t>biri </a:t>
            </a:r>
            <a:r>
              <a:rPr lang="tr-TR" sz="1400" b="1" spc="-15" dirty="0" smtClean="0">
                <a:latin typeface="Arial" pitchFamily="34" charset="0"/>
                <a:cs typeface="Arial" pitchFamily="34" charset="0"/>
              </a:rPr>
              <a:t> </a:t>
            </a:r>
            <a:r>
              <a:rPr lang="tr-TR" sz="1400" b="1" dirty="0" smtClean="0">
                <a:latin typeface="Arial" pitchFamily="34" charset="0"/>
                <a:cs typeface="Arial" pitchFamily="34" charset="0"/>
              </a:rPr>
              <a:t>e</a:t>
            </a:r>
            <a:r>
              <a:rPr lang="tr-TR" sz="1400" b="1" spc="-20" dirty="0" smtClean="0">
                <a:latin typeface="Arial" pitchFamily="34" charset="0"/>
                <a:cs typeface="Arial" pitchFamily="34" charset="0"/>
              </a:rPr>
              <a:t>k</a:t>
            </a:r>
            <a:r>
              <a:rPr lang="tr-TR" sz="1400" b="1" dirty="0" smtClean="0">
                <a:latin typeface="Arial" pitchFamily="34" charset="0"/>
                <a:cs typeface="Arial" pitchFamily="34" charset="0"/>
              </a:rPr>
              <a:t>sik  </a:t>
            </a:r>
            <a:r>
              <a:rPr lang="tr-TR" sz="1400" b="1" spc="-10" dirty="0" smtClean="0">
                <a:latin typeface="Arial" pitchFamily="34" charset="0"/>
                <a:cs typeface="Arial" pitchFamily="34" charset="0"/>
              </a:rPr>
              <a:t>o</a:t>
            </a:r>
            <a:r>
              <a:rPr lang="tr-TR" sz="1400" b="1" dirty="0" smtClean="0">
                <a:latin typeface="Arial" pitchFamily="34" charset="0"/>
                <a:cs typeface="Arial" pitchFamily="34" charset="0"/>
              </a:rPr>
              <a:t>lduğu </a:t>
            </a:r>
            <a:r>
              <a:rPr lang="tr-TR" sz="1400" b="1" spc="-25" dirty="0" smtClean="0">
                <a:latin typeface="Arial" pitchFamily="34" charset="0"/>
                <a:cs typeface="Arial" pitchFamily="34" charset="0"/>
              </a:rPr>
              <a:t>t</a:t>
            </a:r>
            <a:r>
              <a:rPr lang="tr-TR" sz="1400" b="1" dirty="0" smtClean="0">
                <a:latin typeface="Arial" pitchFamily="34" charset="0"/>
                <a:cs typeface="Arial" pitchFamily="34" charset="0"/>
              </a:rPr>
              <a:t>a</a:t>
            </a:r>
            <a:r>
              <a:rPr lang="tr-TR" sz="1400" b="1" spc="-60" dirty="0" smtClean="0">
                <a:latin typeface="Arial" pitchFamily="34" charset="0"/>
                <a:cs typeface="Arial" pitchFamily="34" charset="0"/>
              </a:rPr>
              <a:t>k</a:t>
            </a:r>
            <a:r>
              <a:rPr lang="tr-TR" sz="1400" b="1" dirty="0" smtClean="0">
                <a:latin typeface="Arial" pitchFamily="34" charset="0"/>
                <a:cs typeface="Arial" pitchFamily="34" charset="0"/>
              </a:rPr>
              <a:t>di</a:t>
            </a:r>
            <a:r>
              <a:rPr lang="tr-TR" sz="1400" b="1" spc="-35" dirty="0" smtClean="0">
                <a:latin typeface="Arial" pitchFamily="34" charset="0"/>
                <a:cs typeface="Arial" pitchFamily="34" charset="0"/>
              </a:rPr>
              <a:t>r</a:t>
            </a:r>
            <a:r>
              <a:rPr lang="tr-TR" sz="1400" b="1" dirty="0" smtClean="0">
                <a:latin typeface="Arial" pitchFamily="34" charset="0"/>
                <a:cs typeface="Arial" pitchFamily="34" charset="0"/>
              </a:rPr>
              <a:t>de ,</a:t>
            </a:r>
            <a:r>
              <a:rPr lang="tr-TR" sz="1400" b="1" spc="-25" dirty="0" smtClean="0">
                <a:latin typeface="Arial" pitchFamily="34" charset="0"/>
                <a:cs typeface="Arial" pitchFamily="34" charset="0"/>
              </a:rPr>
              <a:t> </a:t>
            </a:r>
            <a:r>
              <a:rPr lang="tr-TR" sz="1400" b="1" dirty="0" smtClean="0">
                <a:latin typeface="Arial" pitchFamily="34" charset="0"/>
                <a:cs typeface="Arial" pitchFamily="34" charset="0"/>
              </a:rPr>
              <a:t>bel</a:t>
            </a:r>
            <a:r>
              <a:rPr lang="tr-TR" sz="1400" b="1" spc="-25" dirty="0" smtClean="0">
                <a:latin typeface="Arial" pitchFamily="34" charset="0"/>
                <a:cs typeface="Arial" pitchFamily="34" charset="0"/>
              </a:rPr>
              <a:t>g</a:t>
            </a:r>
            <a:r>
              <a:rPr lang="tr-TR" sz="1400" b="1" dirty="0" smtClean="0">
                <a:latin typeface="Arial" pitchFamily="34" charset="0"/>
                <a:cs typeface="Arial" pitchFamily="34" charset="0"/>
              </a:rPr>
              <a:t>e  </a:t>
            </a:r>
            <a:r>
              <a:rPr lang="tr-TR" sz="1400" b="1" spc="-25" dirty="0" smtClean="0">
                <a:latin typeface="Arial" pitchFamily="34" charset="0"/>
                <a:cs typeface="Arial" pitchFamily="34" charset="0"/>
              </a:rPr>
              <a:t>g</a:t>
            </a:r>
            <a:r>
              <a:rPr lang="tr-TR" sz="1400" b="1" dirty="0" smtClean="0">
                <a:latin typeface="Arial" pitchFamily="34" charset="0"/>
                <a:cs typeface="Arial" pitchFamily="34" charset="0"/>
              </a:rPr>
              <a:t>eçerli değildir.</a:t>
            </a:r>
            <a:endParaRPr lang="tr-TR" sz="1400" dirty="0"/>
          </a:p>
        </p:txBody>
      </p:sp>
      <p:pic>
        <p:nvPicPr>
          <p:cNvPr id="4" name="İçerik Yer Tutucusu 3"/>
          <p:cNvPicPr>
            <a:picLocks noGrp="1" noChangeAspect="1"/>
          </p:cNvPicPr>
          <p:nvPr>
            <p:ph idx="1"/>
          </p:nvPr>
        </p:nvPicPr>
        <p:blipFill>
          <a:blip r:embed="rId2"/>
          <a:stretch>
            <a:fillRect/>
          </a:stretch>
        </p:blipFill>
        <p:spPr>
          <a:xfrm>
            <a:off x="1004893" y="1366229"/>
            <a:ext cx="7134225" cy="2295525"/>
          </a:xfrm>
          <a:prstGeom prst="rect">
            <a:avLst/>
          </a:prstGeom>
        </p:spPr>
      </p:pic>
      <p:sp>
        <p:nvSpPr>
          <p:cNvPr id="5" name="Oval 4"/>
          <p:cNvSpPr/>
          <p:nvPr/>
        </p:nvSpPr>
        <p:spPr>
          <a:xfrm>
            <a:off x="452336" y="2436783"/>
            <a:ext cx="2517842" cy="1402402"/>
          </a:xfrm>
          <a:prstGeom prst="ellipse">
            <a:avLst/>
          </a:prstGeom>
          <a:noFill/>
          <a:ln w="412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539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4553"/>
            <a:ext cx="9144000" cy="946298"/>
          </a:xfrm>
        </p:spPr>
        <p:txBody>
          <a:bodyPr>
            <a:normAutofit/>
          </a:bodyPr>
          <a:lstStyle/>
          <a:p>
            <a:r>
              <a:rPr lang="tr-TR" sz="2000" b="1" spc="10" dirty="0" smtClean="0">
                <a:cs typeface="Calibri"/>
              </a:rPr>
              <a:t>Yabancı Dil Düzeyinizi Gösterir Belge Nereden Temin Edilir</a:t>
            </a:r>
            <a:r>
              <a:rPr lang="tr-TR" sz="2000" b="1" spc="-35" dirty="0" smtClean="0">
                <a:cs typeface="Calibri"/>
              </a:rPr>
              <a:t> </a:t>
            </a:r>
            <a:r>
              <a:rPr lang="tr-TR" sz="2000" b="1" spc="10" dirty="0">
                <a:cs typeface="Calibri"/>
              </a:rPr>
              <a:t>?</a:t>
            </a:r>
            <a:r>
              <a:rPr lang="tr-TR" sz="2000" dirty="0"/>
              <a:t/>
            </a:r>
            <a:br>
              <a:rPr lang="tr-TR" sz="2000" dirty="0"/>
            </a:br>
            <a:endParaRPr lang="fr-FR" dirty="0"/>
          </a:p>
        </p:txBody>
      </p:sp>
      <p:sp>
        <p:nvSpPr>
          <p:cNvPr id="3" name="Espace réservé du contenu 2"/>
          <p:cNvSpPr>
            <a:spLocks noGrp="1"/>
          </p:cNvSpPr>
          <p:nvPr>
            <p:ph idx="1"/>
          </p:nvPr>
        </p:nvSpPr>
        <p:spPr>
          <a:xfrm>
            <a:off x="0" y="1457792"/>
            <a:ext cx="9144000" cy="2562975"/>
          </a:xfrm>
        </p:spPr>
        <p:txBody>
          <a:bodyPr/>
          <a:lstStyle/>
          <a:p>
            <a:r>
              <a:rPr lang="tr-TR" sz="1600" dirty="0" smtClean="0">
                <a:latin typeface="+mn-lt"/>
                <a:cs typeface="Calibri"/>
              </a:rPr>
              <a:t>Erasmus döneminizi geçireceğiniz üniversite, sizden dil düzeyinizi gösterir belge iletmenizi isteyebilir. </a:t>
            </a:r>
          </a:p>
          <a:p>
            <a:pPr marL="0" indent="0">
              <a:buNone/>
            </a:pPr>
            <a:endParaRPr lang="tr-TR" sz="1600" dirty="0" smtClean="0">
              <a:latin typeface="+mn-lt"/>
              <a:cs typeface="Calibri"/>
            </a:endParaRPr>
          </a:p>
          <a:p>
            <a:pPr marL="12700">
              <a:lnSpc>
                <a:spcPct val="100000"/>
              </a:lnSpc>
            </a:pPr>
            <a:r>
              <a:rPr lang="tr-TR" sz="1600" dirty="0" smtClean="0">
                <a:latin typeface="+mn-lt"/>
                <a:cs typeface="Calibri"/>
              </a:rPr>
              <a:t>Belge, Dış</a:t>
            </a:r>
            <a:r>
              <a:rPr lang="tr-TR" sz="1600" spc="-5" dirty="0" smtClean="0">
                <a:latin typeface="+mn-lt"/>
                <a:cs typeface="Calibri"/>
              </a:rPr>
              <a:t> </a:t>
            </a:r>
            <a:r>
              <a:rPr lang="tr-TR" sz="1600" dirty="0">
                <a:latin typeface="+mn-lt"/>
                <a:cs typeface="Calibri"/>
              </a:rPr>
              <a:t>İli</a:t>
            </a:r>
            <a:r>
              <a:rPr lang="tr-TR" sz="1600" spc="-10" dirty="0">
                <a:latin typeface="+mn-lt"/>
                <a:cs typeface="Calibri"/>
              </a:rPr>
              <a:t>ş</a:t>
            </a:r>
            <a:r>
              <a:rPr lang="tr-TR" sz="1600" dirty="0">
                <a:latin typeface="+mn-lt"/>
                <a:cs typeface="Calibri"/>
              </a:rPr>
              <a:t>kiler</a:t>
            </a:r>
            <a:r>
              <a:rPr lang="tr-TR" sz="1600" spc="-25" dirty="0">
                <a:latin typeface="+mn-lt"/>
                <a:cs typeface="Calibri"/>
              </a:rPr>
              <a:t> </a:t>
            </a:r>
            <a:r>
              <a:rPr lang="tr-TR" sz="1600" spc="-50" dirty="0">
                <a:latin typeface="+mn-lt"/>
                <a:cs typeface="Calibri"/>
              </a:rPr>
              <a:t>K</a:t>
            </a:r>
            <a:r>
              <a:rPr lang="tr-TR" sz="1600" dirty="0">
                <a:latin typeface="+mn-lt"/>
                <a:cs typeface="Calibri"/>
              </a:rPr>
              <a:t>o</a:t>
            </a:r>
            <a:r>
              <a:rPr lang="tr-TR" sz="1600" spc="-10" dirty="0">
                <a:latin typeface="+mn-lt"/>
                <a:cs typeface="Calibri"/>
              </a:rPr>
              <a:t>o</a:t>
            </a:r>
            <a:r>
              <a:rPr lang="tr-TR" sz="1600" spc="-35" dirty="0">
                <a:latin typeface="+mn-lt"/>
                <a:cs typeface="Calibri"/>
              </a:rPr>
              <a:t>r</a:t>
            </a:r>
            <a:r>
              <a:rPr lang="tr-TR" sz="1600" dirty="0">
                <a:latin typeface="+mn-lt"/>
                <a:cs typeface="Calibri"/>
              </a:rPr>
              <a:t>din</a:t>
            </a:r>
            <a:r>
              <a:rPr lang="tr-TR" sz="1600" spc="-25" dirty="0">
                <a:latin typeface="+mn-lt"/>
                <a:cs typeface="Calibri"/>
              </a:rPr>
              <a:t>at</a:t>
            </a:r>
            <a:r>
              <a:rPr lang="tr-TR" sz="1600" dirty="0">
                <a:latin typeface="+mn-lt"/>
                <a:cs typeface="Calibri"/>
              </a:rPr>
              <a:t>örlüğü </a:t>
            </a:r>
            <a:r>
              <a:rPr lang="tr-TR" sz="1600" spc="-20" dirty="0">
                <a:latin typeface="+mn-lt"/>
                <a:cs typeface="Calibri"/>
              </a:rPr>
              <a:t>t</a:t>
            </a:r>
            <a:r>
              <a:rPr lang="tr-TR" sz="1600" dirty="0">
                <a:latin typeface="+mn-lt"/>
                <a:cs typeface="Calibri"/>
              </a:rPr>
              <a:t>a</a:t>
            </a:r>
            <a:r>
              <a:rPr lang="tr-TR" sz="1600" spc="-45" dirty="0">
                <a:latin typeface="+mn-lt"/>
                <a:cs typeface="Calibri"/>
              </a:rPr>
              <a:t>r</a:t>
            </a:r>
            <a:r>
              <a:rPr lang="tr-TR" sz="1600" spc="-10" dirty="0">
                <a:latin typeface="+mn-lt"/>
                <a:cs typeface="Calibri"/>
              </a:rPr>
              <a:t>a</a:t>
            </a:r>
            <a:r>
              <a:rPr lang="tr-TR" sz="1600" dirty="0">
                <a:latin typeface="+mn-lt"/>
                <a:cs typeface="Calibri"/>
              </a:rPr>
              <a:t>fından</a:t>
            </a:r>
            <a:r>
              <a:rPr lang="tr-TR" sz="1600" spc="-15" dirty="0">
                <a:latin typeface="+mn-lt"/>
                <a:cs typeface="Calibri"/>
              </a:rPr>
              <a:t> </a:t>
            </a:r>
            <a:r>
              <a:rPr lang="tr-TR" sz="1600" dirty="0" smtClean="0">
                <a:latin typeface="+mn-lt"/>
                <a:cs typeface="Calibri"/>
              </a:rPr>
              <a:t>dü</a:t>
            </a:r>
            <a:r>
              <a:rPr lang="tr-TR" sz="1600" spc="-50" dirty="0" smtClean="0">
                <a:latin typeface="+mn-lt"/>
                <a:cs typeface="Calibri"/>
              </a:rPr>
              <a:t>z</a:t>
            </a:r>
            <a:r>
              <a:rPr lang="tr-TR" sz="1600" dirty="0" smtClean="0">
                <a:latin typeface="+mn-lt"/>
                <a:cs typeface="Calibri"/>
              </a:rPr>
              <a:t>enl</a:t>
            </a:r>
            <a:r>
              <a:rPr lang="tr-TR" sz="1600" spc="5" dirty="0" smtClean="0">
                <a:latin typeface="+mn-lt"/>
                <a:cs typeface="Calibri"/>
              </a:rPr>
              <a:t>e</a:t>
            </a:r>
            <a:r>
              <a:rPr lang="tr-TR" sz="1600" dirty="0" smtClean="0">
                <a:latin typeface="+mn-lt"/>
                <a:cs typeface="Calibri"/>
              </a:rPr>
              <a:t>nir. </a:t>
            </a:r>
            <a:r>
              <a:rPr lang="tr-TR" sz="1600" spc="-15" dirty="0" smtClean="0">
                <a:latin typeface="+mn-lt"/>
                <a:cs typeface="Calibri"/>
              </a:rPr>
              <a:t>B</a:t>
            </a:r>
            <a:r>
              <a:rPr lang="tr-TR" sz="1600" dirty="0" smtClean="0">
                <a:latin typeface="+mn-lt"/>
                <a:cs typeface="Calibri"/>
              </a:rPr>
              <a:t>el</a:t>
            </a:r>
            <a:r>
              <a:rPr lang="tr-TR" sz="1600" spc="-25" dirty="0" smtClean="0">
                <a:latin typeface="+mn-lt"/>
                <a:cs typeface="Calibri"/>
              </a:rPr>
              <a:t>g</a:t>
            </a:r>
            <a:r>
              <a:rPr lang="tr-TR" sz="1600" dirty="0" smtClean="0">
                <a:latin typeface="+mn-lt"/>
                <a:cs typeface="Calibri"/>
              </a:rPr>
              <a:t>eyi</a:t>
            </a:r>
            <a:r>
              <a:rPr lang="tr-TR" sz="1600" spc="-20" dirty="0" smtClean="0">
                <a:latin typeface="+mn-lt"/>
                <a:cs typeface="Calibri"/>
              </a:rPr>
              <a:t> </a:t>
            </a:r>
            <a:r>
              <a:rPr lang="tr-TR" sz="1600" dirty="0">
                <a:latin typeface="+mn-lt"/>
                <a:cs typeface="Calibri"/>
              </a:rPr>
              <a:t>almak</a:t>
            </a:r>
            <a:r>
              <a:rPr lang="tr-TR" sz="1600" spc="-30" dirty="0">
                <a:latin typeface="+mn-lt"/>
                <a:cs typeface="Calibri"/>
              </a:rPr>
              <a:t> </a:t>
            </a:r>
            <a:r>
              <a:rPr lang="tr-TR" sz="1600" dirty="0" smtClean="0">
                <a:latin typeface="+mn-lt"/>
                <a:cs typeface="Calibri"/>
              </a:rPr>
              <a:t>ü</a:t>
            </a:r>
            <a:r>
              <a:rPr lang="tr-TR" sz="1600" spc="-50" dirty="0" smtClean="0">
                <a:latin typeface="+mn-lt"/>
                <a:cs typeface="Calibri"/>
              </a:rPr>
              <a:t>z</a:t>
            </a:r>
            <a:r>
              <a:rPr lang="tr-TR" sz="1600" dirty="0" smtClean="0">
                <a:latin typeface="+mn-lt"/>
                <a:cs typeface="Calibri"/>
              </a:rPr>
              <a:t>e</a:t>
            </a:r>
            <a:r>
              <a:rPr lang="tr-TR" sz="1600" spc="-30" dirty="0" smtClean="0">
                <a:latin typeface="+mn-lt"/>
                <a:cs typeface="Calibri"/>
              </a:rPr>
              <a:t>r</a:t>
            </a:r>
            <a:r>
              <a:rPr lang="tr-TR" sz="1600" dirty="0" smtClean="0">
                <a:latin typeface="+mn-lt"/>
                <a:cs typeface="Calibri"/>
              </a:rPr>
              <a:t>e </a:t>
            </a:r>
            <a:r>
              <a:rPr lang="tr-TR" sz="1600" b="1" dirty="0" smtClean="0">
                <a:solidFill>
                  <a:schemeClr val="bg1"/>
                </a:solidFill>
                <a:latin typeface="+mn-lt"/>
                <a:cs typeface="Calibri"/>
              </a:rPr>
              <a:t>e</a:t>
            </a:r>
            <a:r>
              <a:rPr lang="tr-TR" sz="1600" b="1" spc="-50" dirty="0" smtClean="0">
                <a:solidFill>
                  <a:schemeClr val="bg1"/>
                </a:solidFill>
                <a:latin typeface="+mn-lt"/>
                <a:cs typeface="Calibri"/>
              </a:rPr>
              <a:t>r</a:t>
            </a:r>
            <a:r>
              <a:rPr lang="tr-TR" sz="1600" b="1" dirty="0" smtClean="0">
                <a:solidFill>
                  <a:schemeClr val="bg1"/>
                </a:solidFill>
                <a:latin typeface="+mn-lt"/>
                <a:cs typeface="Calibri"/>
              </a:rPr>
              <a:t>as</a:t>
            </a:r>
            <a:r>
              <a:rPr lang="tr-TR" sz="1600" b="1" spc="5" dirty="0" smtClean="0">
                <a:solidFill>
                  <a:schemeClr val="bg1"/>
                </a:solidFill>
                <a:latin typeface="+mn-lt"/>
                <a:cs typeface="Calibri"/>
              </a:rPr>
              <a:t>m</a:t>
            </a:r>
            <a:r>
              <a:rPr lang="tr-TR" sz="1600" b="1" spc="-15" dirty="0" smtClean="0">
                <a:solidFill>
                  <a:schemeClr val="bg1"/>
                </a:solidFill>
                <a:latin typeface="+mn-lt"/>
                <a:cs typeface="Calibri"/>
              </a:rPr>
              <a:t>us@deu</a:t>
            </a:r>
            <a:r>
              <a:rPr lang="tr-TR" sz="1600" b="1" spc="-20" dirty="0" smtClean="0">
                <a:solidFill>
                  <a:schemeClr val="bg1"/>
                </a:solidFill>
                <a:latin typeface="+mn-lt"/>
                <a:cs typeface="Calibri"/>
              </a:rPr>
              <a:t>.</a:t>
            </a:r>
            <a:r>
              <a:rPr lang="tr-TR" sz="1600" b="1" spc="-15" dirty="0" smtClean="0">
                <a:solidFill>
                  <a:schemeClr val="bg1"/>
                </a:solidFill>
                <a:latin typeface="+mn-lt"/>
                <a:cs typeface="Calibri"/>
              </a:rPr>
              <a:t>edu</a:t>
            </a:r>
            <a:r>
              <a:rPr lang="tr-TR" sz="1600" b="1" spc="-80" dirty="0" smtClean="0">
                <a:solidFill>
                  <a:schemeClr val="bg1"/>
                </a:solidFill>
                <a:latin typeface="+mn-lt"/>
                <a:cs typeface="Calibri"/>
              </a:rPr>
              <a:t>.</a:t>
            </a:r>
            <a:r>
              <a:rPr lang="tr-TR" sz="1600" b="1" dirty="0" smtClean="0">
                <a:solidFill>
                  <a:schemeClr val="bg1"/>
                </a:solidFill>
                <a:latin typeface="+mn-lt"/>
                <a:cs typeface="Calibri"/>
              </a:rPr>
              <a:t>tr</a:t>
            </a:r>
            <a:r>
              <a:rPr lang="tr-TR" sz="1600" b="1" spc="20" dirty="0" smtClean="0">
                <a:solidFill>
                  <a:schemeClr val="bg1"/>
                </a:solidFill>
                <a:latin typeface="+mn-lt"/>
                <a:cs typeface="Calibri"/>
              </a:rPr>
              <a:t> </a:t>
            </a:r>
            <a:r>
              <a:rPr lang="tr-TR" sz="1600" dirty="0">
                <a:latin typeface="+mn-lt"/>
                <a:cs typeface="Calibri"/>
              </a:rPr>
              <a:t>ad</a:t>
            </a:r>
            <a:r>
              <a:rPr lang="tr-TR" sz="1600" spc="-35" dirty="0">
                <a:latin typeface="+mn-lt"/>
                <a:cs typeface="Calibri"/>
              </a:rPr>
              <a:t>r</a:t>
            </a:r>
            <a:r>
              <a:rPr lang="tr-TR" sz="1600" dirty="0">
                <a:latin typeface="+mn-lt"/>
                <a:cs typeface="Calibri"/>
              </a:rPr>
              <a:t>esine</a:t>
            </a:r>
            <a:r>
              <a:rPr lang="tr-TR" sz="1600" spc="5" dirty="0">
                <a:latin typeface="+mn-lt"/>
                <a:cs typeface="Calibri"/>
              </a:rPr>
              <a:t> </a:t>
            </a:r>
            <a:r>
              <a:rPr lang="tr-TR" sz="1600" spc="-10" dirty="0">
                <a:latin typeface="+mn-lt"/>
                <a:cs typeface="Calibri"/>
              </a:rPr>
              <a:t>e</a:t>
            </a:r>
            <a:r>
              <a:rPr lang="tr-TR" sz="1600" spc="-5" dirty="0">
                <a:latin typeface="+mn-lt"/>
                <a:cs typeface="Calibri"/>
              </a:rPr>
              <a:t>-</a:t>
            </a:r>
            <a:r>
              <a:rPr lang="tr-TR" sz="1600" dirty="0">
                <a:latin typeface="+mn-lt"/>
                <a:cs typeface="Calibri"/>
              </a:rPr>
              <a:t>mail</a:t>
            </a:r>
            <a:r>
              <a:rPr lang="tr-TR" sz="1600" spc="-10" dirty="0">
                <a:latin typeface="+mn-lt"/>
                <a:cs typeface="Calibri"/>
              </a:rPr>
              <a:t> </a:t>
            </a:r>
            <a:r>
              <a:rPr lang="tr-TR" sz="1600" dirty="0">
                <a:latin typeface="+mn-lt"/>
                <a:cs typeface="Calibri"/>
              </a:rPr>
              <a:t>ile </a:t>
            </a:r>
            <a:r>
              <a:rPr lang="tr-TR" sz="1600" spc="-35" dirty="0">
                <a:latin typeface="+mn-lt"/>
                <a:cs typeface="Calibri"/>
              </a:rPr>
              <a:t>t</a:t>
            </a:r>
            <a:r>
              <a:rPr lang="tr-TR" sz="1600" dirty="0">
                <a:latin typeface="+mn-lt"/>
                <a:cs typeface="Calibri"/>
              </a:rPr>
              <a:t>al</a:t>
            </a:r>
            <a:r>
              <a:rPr lang="tr-TR" sz="1600" spc="5" dirty="0">
                <a:latin typeface="+mn-lt"/>
                <a:cs typeface="Calibri"/>
              </a:rPr>
              <a:t>e</a:t>
            </a:r>
            <a:r>
              <a:rPr lang="tr-TR" sz="1600" dirty="0">
                <a:latin typeface="+mn-lt"/>
                <a:cs typeface="Calibri"/>
              </a:rPr>
              <a:t>binizi</a:t>
            </a:r>
            <a:r>
              <a:rPr lang="tr-TR" sz="1600" spc="-25" dirty="0">
                <a:latin typeface="+mn-lt"/>
                <a:cs typeface="Calibri"/>
              </a:rPr>
              <a:t> </a:t>
            </a:r>
            <a:r>
              <a:rPr lang="tr-TR" sz="1600" dirty="0" smtClean="0">
                <a:latin typeface="+mn-lt"/>
                <a:cs typeface="Calibri"/>
              </a:rPr>
              <a:t>bildirm</a:t>
            </a:r>
            <a:r>
              <a:rPr lang="tr-TR" sz="1600" spc="10" dirty="0" smtClean="0">
                <a:latin typeface="+mn-lt"/>
                <a:cs typeface="Calibri"/>
              </a:rPr>
              <a:t>e</a:t>
            </a:r>
            <a:r>
              <a:rPr lang="tr-TR" sz="1600" dirty="0" smtClean="0">
                <a:latin typeface="+mn-lt"/>
                <a:cs typeface="Calibri"/>
              </a:rPr>
              <a:t>niz gerekir. </a:t>
            </a:r>
          </a:p>
          <a:p>
            <a:pPr marL="0" indent="0">
              <a:lnSpc>
                <a:spcPct val="100000"/>
              </a:lnSpc>
              <a:buNone/>
            </a:pPr>
            <a:endParaRPr lang="tr-TR" sz="1600" dirty="0" smtClean="0">
              <a:latin typeface="+mn-lt"/>
              <a:cs typeface="Calibri"/>
            </a:endParaRPr>
          </a:p>
          <a:p>
            <a:pPr marL="12700">
              <a:lnSpc>
                <a:spcPct val="100000"/>
              </a:lnSpc>
            </a:pPr>
            <a:r>
              <a:rPr lang="tr-TR" sz="1600" dirty="0" smtClean="0">
                <a:latin typeface="+mn-lt"/>
                <a:cs typeface="Calibri"/>
              </a:rPr>
              <a:t>Belgenizin hazırlanıp imza/onay işleminin tamamlanması normal koşullarda </a:t>
            </a:r>
            <a:r>
              <a:rPr lang="tr-TR" sz="1600" b="1" dirty="0" smtClean="0">
                <a:solidFill>
                  <a:schemeClr val="bg1"/>
                </a:solidFill>
                <a:latin typeface="+mn-lt"/>
                <a:cs typeface="Calibri"/>
              </a:rPr>
              <a:t>maksimum 5 iş günü </a:t>
            </a:r>
            <a:r>
              <a:rPr lang="tr-TR" sz="1600" dirty="0" smtClean="0">
                <a:latin typeface="+mn-lt"/>
                <a:cs typeface="Calibri"/>
              </a:rPr>
              <a:t>içinde gerçekleşir. Talebinizi yaparken bu süreyi göz önünde bulundurun. </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6354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662152"/>
          </a:xfrm>
        </p:spPr>
        <p:txBody>
          <a:bodyPr>
            <a:normAutofit fontScale="90000"/>
          </a:bodyPr>
          <a:lstStyle/>
          <a:p>
            <a:r>
              <a:rPr lang="tr-TR" sz="2000" b="1" spc="10" dirty="0" smtClean="0">
                <a:cs typeface="Calibri"/>
              </a:rPr>
              <a:t>Davet Mektubu Nedir? Nasıl Temin Edilir</a:t>
            </a:r>
            <a:r>
              <a:rPr lang="tr-TR" sz="2000" b="1" spc="-35" dirty="0" smtClean="0">
                <a:cs typeface="Calibri"/>
              </a:rPr>
              <a:t> </a:t>
            </a:r>
            <a:r>
              <a:rPr lang="tr-TR" sz="2000" b="1" spc="10" dirty="0">
                <a:cs typeface="Calibri"/>
              </a:rPr>
              <a:t>?</a:t>
            </a:r>
            <a:r>
              <a:rPr lang="tr-TR" sz="2000" dirty="0"/>
              <a:t/>
            </a:r>
            <a:br>
              <a:rPr lang="tr-TR" sz="2000" dirty="0"/>
            </a:br>
            <a:endParaRPr lang="fr-FR" dirty="0"/>
          </a:p>
        </p:txBody>
      </p:sp>
      <p:sp>
        <p:nvSpPr>
          <p:cNvPr id="3" name="Espace réservé du contenu 2"/>
          <p:cNvSpPr>
            <a:spLocks noGrp="1"/>
          </p:cNvSpPr>
          <p:nvPr>
            <p:ph idx="1"/>
          </p:nvPr>
        </p:nvSpPr>
        <p:spPr>
          <a:xfrm>
            <a:off x="0" y="662153"/>
            <a:ext cx="9144000" cy="3896498"/>
          </a:xfrm>
        </p:spPr>
        <p:txBody>
          <a:bodyPr/>
          <a:lstStyle/>
          <a:p>
            <a:pPr>
              <a:lnSpc>
                <a:spcPct val="100000"/>
              </a:lnSpc>
            </a:pPr>
            <a:r>
              <a:rPr lang="tr-TR" sz="1500" dirty="0" smtClean="0">
                <a:latin typeface="+mn-lt"/>
              </a:rPr>
              <a:t>Erasmus öğrenim hareketliliğiniz için gideceğiniz Üniversite tüm evraklarınızı tamamladığınızda (belgeleri kendilerine ilettiğinizde ya da sistemlerine yüklediğinizde) size bir Kabul Mektubu (</a:t>
            </a:r>
            <a:r>
              <a:rPr lang="tr-TR" sz="1500" dirty="0" err="1" smtClean="0">
                <a:latin typeface="+mn-lt"/>
              </a:rPr>
              <a:t>Acceptance</a:t>
            </a:r>
            <a:r>
              <a:rPr lang="tr-TR" sz="1500" dirty="0" smtClean="0">
                <a:latin typeface="+mn-lt"/>
              </a:rPr>
              <a:t>/</a:t>
            </a:r>
            <a:r>
              <a:rPr lang="tr-TR" sz="1500" dirty="0" err="1" smtClean="0">
                <a:latin typeface="+mn-lt"/>
              </a:rPr>
              <a:t>Admission</a:t>
            </a:r>
            <a:r>
              <a:rPr lang="tr-TR" sz="1500" dirty="0" smtClean="0">
                <a:latin typeface="+mn-lt"/>
              </a:rPr>
              <a:t> </a:t>
            </a:r>
            <a:r>
              <a:rPr lang="tr-TR" sz="1500" dirty="0" err="1" smtClean="0">
                <a:latin typeface="+mn-lt"/>
              </a:rPr>
              <a:t>Letter</a:t>
            </a:r>
            <a:r>
              <a:rPr lang="tr-TR" sz="1500" dirty="0" smtClean="0">
                <a:latin typeface="+mn-lt"/>
              </a:rPr>
              <a:t>) ya da Davet Mektubu (</a:t>
            </a:r>
            <a:r>
              <a:rPr lang="tr-TR" sz="1500" dirty="0" err="1" smtClean="0">
                <a:latin typeface="+mn-lt"/>
              </a:rPr>
              <a:t>Invitation</a:t>
            </a:r>
            <a:r>
              <a:rPr lang="tr-TR" sz="1500" dirty="0" smtClean="0">
                <a:latin typeface="+mn-lt"/>
              </a:rPr>
              <a:t> </a:t>
            </a:r>
            <a:r>
              <a:rPr lang="tr-TR" sz="1500" dirty="0" err="1" smtClean="0">
                <a:latin typeface="+mn-lt"/>
              </a:rPr>
              <a:t>Letter</a:t>
            </a:r>
            <a:r>
              <a:rPr lang="tr-TR" sz="1500" dirty="0" smtClean="0">
                <a:latin typeface="+mn-lt"/>
              </a:rPr>
              <a:t>) iletir. Bu belgede kişisel bilgilerinizin yanı sıra karşı kurumda hangi tarihler arasında öğrenim göreceğiniz de belirtilmektedir. </a:t>
            </a:r>
            <a:endParaRPr lang="tr-TR" sz="1500" dirty="0">
              <a:latin typeface="+mn-lt"/>
            </a:endParaRPr>
          </a:p>
          <a:p>
            <a:pPr marL="241300" indent="-229235">
              <a:lnSpc>
                <a:spcPct val="100000"/>
              </a:lnSpc>
              <a:tabLst>
                <a:tab pos="241300" algn="l"/>
              </a:tabLst>
            </a:pPr>
            <a:r>
              <a:rPr lang="tr-TR" sz="1500" spc="-15" dirty="0">
                <a:latin typeface="+mn-lt"/>
                <a:cs typeface="Calibri"/>
              </a:rPr>
              <a:t>Bu</a:t>
            </a:r>
            <a:r>
              <a:rPr lang="tr-TR" sz="1500" spc="10" dirty="0">
                <a:latin typeface="+mn-lt"/>
                <a:cs typeface="Calibri"/>
              </a:rPr>
              <a:t> </a:t>
            </a:r>
            <a:r>
              <a:rPr lang="tr-TR" sz="1500" spc="-15" dirty="0">
                <a:latin typeface="+mn-lt"/>
                <a:cs typeface="Calibri"/>
              </a:rPr>
              <a:t>be</a:t>
            </a:r>
            <a:r>
              <a:rPr lang="tr-TR" sz="1500" spc="-25" dirty="0">
                <a:latin typeface="+mn-lt"/>
                <a:cs typeface="Calibri"/>
              </a:rPr>
              <a:t>l</a:t>
            </a:r>
            <a:r>
              <a:rPr lang="tr-TR" sz="1500" spc="-35" dirty="0">
                <a:latin typeface="+mn-lt"/>
                <a:cs typeface="Calibri"/>
              </a:rPr>
              <a:t>g</a:t>
            </a:r>
            <a:r>
              <a:rPr lang="tr-TR" sz="1500" spc="-15" dirty="0">
                <a:latin typeface="+mn-lt"/>
                <a:cs typeface="Calibri"/>
              </a:rPr>
              <a:t>e,</a:t>
            </a:r>
            <a:r>
              <a:rPr lang="tr-TR" sz="1500" spc="-5" dirty="0">
                <a:latin typeface="+mn-lt"/>
                <a:cs typeface="Calibri"/>
              </a:rPr>
              <a:t> </a:t>
            </a:r>
            <a:r>
              <a:rPr lang="tr-TR" sz="1500" dirty="0" smtClean="0">
                <a:solidFill>
                  <a:schemeClr val="bg1"/>
                </a:solidFill>
                <a:latin typeface="+mn-lt"/>
                <a:cs typeface="Calibri"/>
              </a:rPr>
              <a:t>v</a:t>
            </a:r>
            <a:r>
              <a:rPr lang="tr-TR" sz="1500" spc="-15" dirty="0" smtClean="0">
                <a:solidFill>
                  <a:schemeClr val="bg1"/>
                </a:solidFill>
                <a:latin typeface="+mn-lt"/>
                <a:cs typeface="Calibri"/>
              </a:rPr>
              <a:t>i</a:t>
            </a:r>
            <a:r>
              <a:rPr lang="tr-TR" sz="1500" spc="-80" dirty="0" smtClean="0">
                <a:solidFill>
                  <a:schemeClr val="bg1"/>
                </a:solidFill>
                <a:latin typeface="+mn-lt"/>
                <a:cs typeface="Calibri"/>
              </a:rPr>
              <a:t>z</a:t>
            </a:r>
            <a:r>
              <a:rPr lang="tr-TR" sz="1500" spc="-15" dirty="0" smtClean="0">
                <a:solidFill>
                  <a:schemeClr val="bg1"/>
                </a:solidFill>
                <a:latin typeface="+mn-lt"/>
                <a:cs typeface="Calibri"/>
              </a:rPr>
              <a:t>e</a:t>
            </a:r>
            <a:r>
              <a:rPr lang="tr-TR" sz="1500" spc="-5" dirty="0" smtClean="0">
                <a:solidFill>
                  <a:schemeClr val="bg1"/>
                </a:solidFill>
                <a:latin typeface="+mn-lt"/>
                <a:cs typeface="Calibri"/>
              </a:rPr>
              <a:t> </a:t>
            </a:r>
            <a:r>
              <a:rPr lang="tr-TR" sz="1500" spc="-20" dirty="0" smtClean="0">
                <a:solidFill>
                  <a:schemeClr val="bg1"/>
                </a:solidFill>
                <a:latin typeface="+mn-lt"/>
                <a:cs typeface="Calibri"/>
              </a:rPr>
              <a:t>i</a:t>
            </a:r>
            <a:r>
              <a:rPr lang="tr-TR" sz="1500" spc="-10" dirty="0" smtClean="0">
                <a:solidFill>
                  <a:schemeClr val="bg1"/>
                </a:solidFill>
                <a:latin typeface="+mn-lt"/>
                <a:cs typeface="Calibri"/>
              </a:rPr>
              <a:t>şl</a:t>
            </a:r>
            <a:r>
              <a:rPr lang="tr-TR" sz="1500" spc="-25" dirty="0" smtClean="0">
                <a:solidFill>
                  <a:schemeClr val="bg1"/>
                </a:solidFill>
                <a:latin typeface="+mn-lt"/>
                <a:cs typeface="Calibri"/>
              </a:rPr>
              <a:t>e</a:t>
            </a:r>
            <a:r>
              <a:rPr lang="tr-TR" sz="1500" spc="-15" dirty="0" smtClean="0">
                <a:solidFill>
                  <a:schemeClr val="bg1"/>
                </a:solidFill>
                <a:latin typeface="+mn-lt"/>
                <a:cs typeface="Calibri"/>
              </a:rPr>
              <a:t>mle</a:t>
            </a:r>
            <a:r>
              <a:rPr lang="tr-TR" sz="1500" spc="-25" dirty="0" smtClean="0">
                <a:solidFill>
                  <a:schemeClr val="bg1"/>
                </a:solidFill>
                <a:latin typeface="+mn-lt"/>
                <a:cs typeface="Calibri"/>
              </a:rPr>
              <a:t>r</a:t>
            </a:r>
            <a:r>
              <a:rPr lang="tr-TR" sz="1500" dirty="0" smtClean="0">
                <a:solidFill>
                  <a:schemeClr val="bg1"/>
                </a:solidFill>
                <a:latin typeface="+mn-lt"/>
                <a:cs typeface="Calibri"/>
              </a:rPr>
              <a:t>i için gereklidir. </a:t>
            </a:r>
            <a:endParaRPr lang="tr-TR" sz="1500" dirty="0">
              <a:latin typeface="+mn-lt"/>
            </a:endParaRPr>
          </a:p>
          <a:p>
            <a:pPr marL="241300" indent="-229235">
              <a:lnSpc>
                <a:spcPct val="100000"/>
              </a:lnSpc>
              <a:tabLst>
                <a:tab pos="241300" algn="l"/>
              </a:tabLst>
            </a:pPr>
            <a:r>
              <a:rPr lang="tr-TR" sz="1500" spc="-15" dirty="0">
                <a:latin typeface="+mn-lt"/>
                <a:cs typeface="Calibri"/>
              </a:rPr>
              <a:t>Bu</a:t>
            </a:r>
            <a:r>
              <a:rPr lang="tr-TR" sz="1500" spc="10" dirty="0">
                <a:latin typeface="+mn-lt"/>
                <a:cs typeface="Calibri"/>
              </a:rPr>
              <a:t> </a:t>
            </a:r>
            <a:r>
              <a:rPr lang="tr-TR" sz="1500" spc="-15" dirty="0" smtClean="0">
                <a:latin typeface="+mn-lt"/>
                <a:cs typeface="Calibri"/>
              </a:rPr>
              <a:t>be</a:t>
            </a:r>
            <a:r>
              <a:rPr lang="tr-TR" sz="1500" spc="-25" dirty="0" smtClean="0">
                <a:latin typeface="+mn-lt"/>
                <a:cs typeface="Calibri"/>
              </a:rPr>
              <a:t>l</a:t>
            </a:r>
            <a:r>
              <a:rPr lang="tr-TR" sz="1500" spc="-35" dirty="0" smtClean="0">
                <a:latin typeface="+mn-lt"/>
                <a:cs typeface="Calibri"/>
              </a:rPr>
              <a:t>g</a:t>
            </a:r>
            <a:r>
              <a:rPr lang="tr-TR" sz="1500" spc="-15" dirty="0" smtClean="0">
                <a:latin typeface="+mn-lt"/>
                <a:cs typeface="Calibri"/>
              </a:rPr>
              <a:t>ede </a:t>
            </a:r>
            <a:r>
              <a:rPr lang="tr-TR" sz="1500" spc="-75" dirty="0" smtClean="0">
                <a:latin typeface="+mn-lt"/>
                <a:cs typeface="Calibri"/>
              </a:rPr>
              <a:t>y</a:t>
            </a:r>
            <a:r>
              <a:rPr lang="tr-TR" sz="1500" dirty="0" smtClean="0">
                <a:latin typeface="+mn-lt"/>
                <a:cs typeface="Calibri"/>
              </a:rPr>
              <a:t>azı</a:t>
            </a:r>
            <a:r>
              <a:rPr lang="tr-TR" sz="1500" spc="-15" dirty="0" smtClean="0">
                <a:latin typeface="+mn-lt"/>
                <a:cs typeface="Calibri"/>
              </a:rPr>
              <a:t>lan</a:t>
            </a:r>
            <a:r>
              <a:rPr lang="tr-TR" sz="1500" spc="-5" dirty="0" smtClean="0">
                <a:latin typeface="+mn-lt"/>
                <a:cs typeface="Calibri"/>
              </a:rPr>
              <a:t> </a:t>
            </a:r>
            <a:r>
              <a:rPr lang="tr-TR" sz="1500" spc="-45" dirty="0" smtClean="0">
                <a:latin typeface="+mn-lt"/>
                <a:cs typeface="Calibri"/>
              </a:rPr>
              <a:t>t</a:t>
            </a:r>
            <a:r>
              <a:rPr lang="tr-TR" sz="1500" spc="-10" dirty="0" smtClean="0">
                <a:latin typeface="+mn-lt"/>
                <a:cs typeface="Calibri"/>
              </a:rPr>
              <a:t>ari</a:t>
            </a:r>
            <a:r>
              <a:rPr lang="tr-TR" sz="1500" spc="-30" dirty="0" smtClean="0">
                <a:latin typeface="+mn-lt"/>
                <a:cs typeface="Calibri"/>
              </a:rPr>
              <a:t>h</a:t>
            </a:r>
            <a:r>
              <a:rPr lang="tr-TR" sz="1500" spc="-15" dirty="0" smtClean="0">
                <a:latin typeface="+mn-lt"/>
                <a:cs typeface="Calibri"/>
              </a:rPr>
              <a:t>le</a:t>
            </a:r>
            <a:r>
              <a:rPr lang="tr-TR" sz="1500" spc="-60" dirty="0" smtClean="0">
                <a:latin typeface="+mn-lt"/>
                <a:cs typeface="Calibri"/>
              </a:rPr>
              <a:t>r</a:t>
            </a:r>
            <a:r>
              <a:rPr lang="tr-TR" sz="1500" spc="-15" dirty="0" smtClean="0">
                <a:latin typeface="+mn-lt"/>
                <a:cs typeface="Calibri"/>
              </a:rPr>
              <a:t>, Koordinatörlüğümüzce </a:t>
            </a:r>
            <a:r>
              <a:rPr lang="tr-TR" sz="1500" spc="10" dirty="0" smtClean="0">
                <a:latin typeface="+mn-lt"/>
                <a:cs typeface="Calibri"/>
              </a:rPr>
              <a:t> </a:t>
            </a:r>
            <a:r>
              <a:rPr lang="tr-TR" sz="1500" spc="-15" dirty="0" err="1">
                <a:solidFill>
                  <a:schemeClr val="bg1"/>
                </a:solidFill>
                <a:latin typeface="+mn-lt"/>
                <a:cs typeface="Calibri"/>
              </a:rPr>
              <a:t>E</a:t>
            </a:r>
            <a:r>
              <a:rPr lang="tr-TR" sz="1500" spc="-75" dirty="0" err="1">
                <a:solidFill>
                  <a:schemeClr val="bg1"/>
                </a:solidFill>
                <a:latin typeface="+mn-lt"/>
                <a:cs typeface="Calibri"/>
              </a:rPr>
              <a:t>r</a:t>
            </a:r>
            <a:r>
              <a:rPr lang="tr-TR" sz="1500" spc="-15" dirty="0" err="1">
                <a:solidFill>
                  <a:schemeClr val="bg1"/>
                </a:solidFill>
                <a:latin typeface="+mn-lt"/>
                <a:cs typeface="Calibri"/>
              </a:rPr>
              <a:t>asmus</a:t>
            </a:r>
            <a:r>
              <a:rPr lang="tr-TR" sz="1500" spc="25" dirty="0">
                <a:solidFill>
                  <a:schemeClr val="bg1"/>
                </a:solidFill>
                <a:latin typeface="+mn-lt"/>
                <a:cs typeface="Calibri"/>
              </a:rPr>
              <a:t> </a:t>
            </a:r>
            <a:r>
              <a:rPr lang="tr-TR" sz="1500" spc="-15" dirty="0" smtClean="0">
                <a:solidFill>
                  <a:schemeClr val="bg1"/>
                </a:solidFill>
                <a:latin typeface="+mn-lt"/>
                <a:cs typeface="Calibri"/>
              </a:rPr>
              <a:t>h</a:t>
            </a:r>
            <a:r>
              <a:rPr lang="tr-TR" sz="1500" spc="-25" dirty="0" smtClean="0">
                <a:solidFill>
                  <a:schemeClr val="bg1"/>
                </a:solidFill>
                <a:latin typeface="+mn-lt"/>
                <a:cs typeface="Calibri"/>
              </a:rPr>
              <a:t>i</a:t>
            </a:r>
            <a:r>
              <a:rPr lang="tr-TR" sz="1500" spc="-15" dirty="0" smtClean="0">
                <a:solidFill>
                  <a:schemeClr val="bg1"/>
                </a:solidFill>
                <a:latin typeface="+mn-lt"/>
                <a:cs typeface="Calibri"/>
              </a:rPr>
              <a:t>besi hesaplamasında </a:t>
            </a:r>
            <a:r>
              <a:rPr lang="tr-TR" sz="1500" spc="-15" dirty="0" smtClean="0">
                <a:latin typeface="+mn-lt"/>
                <a:cs typeface="Calibri"/>
              </a:rPr>
              <a:t>da kullanılır.</a:t>
            </a:r>
            <a:endParaRPr lang="tr-TR" sz="1500" dirty="0">
              <a:latin typeface="+mn-lt"/>
              <a:cs typeface="Calibri"/>
            </a:endParaRPr>
          </a:p>
          <a:p>
            <a:pPr marL="241300" marR="12700" indent="-229235">
              <a:lnSpc>
                <a:spcPts val="2690"/>
              </a:lnSpc>
              <a:tabLst>
                <a:tab pos="241300" algn="l"/>
              </a:tabLst>
            </a:pPr>
            <a:r>
              <a:rPr lang="tr-TR" sz="1500" spc="-15" dirty="0" smtClean="0">
                <a:latin typeface="+mn-lt"/>
                <a:cs typeface="Calibri"/>
              </a:rPr>
              <a:t>Bel</a:t>
            </a:r>
            <a:r>
              <a:rPr lang="tr-TR" sz="1500" spc="-40" dirty="0" smtClean="0">
                <a:latin typeface="+mn-lt"/>
                <a:cs typeface="Calibri"/>
              </a:rPr>
              <a:t>g</a:t>
            </a:r>
            <a:r>
              <a:rPr lang="tr-TR" sz="1500" spc="-15" dirty="0" smtClean="0">
                <a:latin typeface="+mn-lt"/>
                <a:cs typeface="Calibri"/>
              </a:rPr>
              <a:t>e</a:t>
            </a:r>
            <a:r>
              <a:rPr lang="tr-TR" sz="1500" spc="-10" dirty="0" smtClean="0">
                <a:latin typeface="+mn-lt"/>
                <a:cs typeface="Calibri"/>
              </a:rPr>
              <a:t> </a:t>
            </a:r>
            <a:r>
              <a:rPr lang="tr-TR" sz="1500" spc="-15" dirty="0">
                <a:latin typeface="+mn-lt"/>
                <a:cs typeface="Calibri"/>
              </a:rPr>
              <a:t>öğ</a:t>
            </a:r>
            <a:r>
              <a:rPr lang="tr-TR" sz="1500" spc="-50" dirty="0">
                <a:latin typeface="+mn-lt"/>
                <a:cs typeface="Calibri"/>
              </a:rPr>
              <a:t>r</a:t>
            </a:r>
            <a:r>
              <a:rPr lang="tr-TR" sz="1500" spc="-15" dirty="0">
                <a:latin typeface="+mn-lt"/>
                <a:cs typeface="Calibri"/>
              </a:rPr>
              <a:t>enci</a:t>
            </a:r>
            <a:r>
              <a:rPr lang="tr-TR" sz="1500" spc="-30" dirty="0">
                <a:latin typeface="+mn-lt"/>
                <a:cs typeface="Calibri"/>
              </a:rPr>
              <a:t>n</a:t>
            </a:r>
            <a:r>
              <a:rPr lang="tr-TR" sz="1500" spc="-15" dirty="0">
                <a:latin typeface="+mn-lt"/>
                <a:cs typeface="Calibri"/>
              </a:rPr>
              <a:t>in</a:t>
            </a:r>
            <a:r>
              <a:rPr lang="tr-TR" sz="1500" spc="20" dirty="0">
                <a:latin typeface="+mn-lt"/>
                <a:cs typeface="Calibri"/>
              </a:rPr>
              <a:t> </a:t>
            </a:r>
            <a:r>
              <a:rPr lang="tr-TR" sz="1500" spc="-15" dirty="0">
                <a:latin typeface="+mn-lt"/>
                <a:cs typeface="Calibri"/>
              </a:rPr>
              <a:t>gideceği</a:t>
            </a:r>
            <a:r>
              <a:rPr lang="tr-TR" sz="1500" spc="-20" dirty="0">
                <a:latin typeface="+mn-lt"/>
                <a:cs typeface="Calibri"/>
              </a:rPr>
              <a:t> </a:t>
            </a:r>
            <a:r>
              <a:rPr lang="tr-TR" sz="1500" spc="-55" dirty="0">
                <a:latin typeface="+mn-lt"/>
                <a:cs typeface="Calibri"/>
              </a:rPr>
              <a:t>k</a:t>
            </a:r>
            <a:r>
              <a:rPr lang="tr-TR" sz="1500" spc="-15" dirty="0">
                <a:latin typeface="+mn-lt"/>
                <a:cs typeface="Calibri"/>
              </a:rPr>
              <a:t>ur</a:t>
            </a:r>
            <a:r>
              <a:rPr lang="tr-TR" sz="1500" spc="-30" dirty="0">
                <a:latin typeface="+mn-lt"/>
                <a:cs typeface="Calibri"/>
              </a:rPr>
              <a:t>u</a:t>
            </a:r>
            <a:r>
              <a:rPr lang="tr-TR" sz="1500" spc="-20" dirty="0">
                <a:latin typeface="+mn-lt"/>
                <a:cs typeface="Calibri"/>
              </a:rPr>
              <a:t>ma</a:t>
            </a:r>
            <a:r>
              <a:rPr lang="tr-TR" sz="1500" spc="40" dirty="0">
                <a:latin typeface="+mn-lt"/>
                <a:cs typeface="Calibri"/>
              </a:rPr>
              <a:t> </a:t>
            </a:r>
            <a:r>
              <a:rPr lang="tr-TR" sz="1500" spc="-10" dirty="0">
                <a:latin typeface="+mn-lt"/>
                <a:cs typeface="Calibri"/>
              </a:rPr>
              <a:t>ait</a:t>
            </a:r>
            <a:r>
              <a:rPr lang="tr-TR" sz="1500" spc="-5" dirty="0">
                <a:latin typeface="+mn-lt"/>
                <a:cs typeface="Calibri"/>
              </a:rPr>
              <a:t> </a:t>
            </a:r>
            <a:r>
              <a:rPr lang="tr-TR" sz="1500" spc="-15" dirty="0">
                <a:latin typeface="+mn-lt"/>
                <a:cs typeface="Calibri"/>
              </a:rPr>
              <a:t>a</a:t>
            </a:r>
            <a:r>
              <a:rPr lang="tr-TR" sz="1500" spc="-40" dirty="0">
                <a:latin typeface="+mn-lt"/>
                <a:cs typeface="Calibri"/>
              </a:rPr>
              <a:t>nt</a:t>
            </a:r>
            <a:r>
              <a:rPr lang="tr-TR" sz="1500" spc="-30" dirty="0">
                <a:latin typeface="+mn-lt"/>
                <a:cs typeface="Calibri"/>
              </a:rPr>
              <a:t>e</a:t>
            </a:r>
            <a:r>
              <a:rPr lang="tr-TR" sz="1500" dirty="0">
                <a:latin typeface="+mn-lt"/>
                <a:cs typeface="Calibri"/>
              </a:rPr>
              <a:t>tli</a:t>
            </a:r>
            <a:r>
              <a:rPr lang="tr-TR" sz="1500" spc="-15" dirty="0">
                <a:latin typeface="+mn-lt"/>
                <a:cs typeface="Calibri"/>
              </a:rPr>
              <a:t> </a:t>
            </a:r>
            <a:r>
              <a:rPr lang="tr-TR" sz="1500" spc="-75" dirty="0">
                <a:latin typeface="+mn-lt"/>
                <a:cs typeface="Calibri"/>
              </a:rPr>
              <a:t>k</a:t>
            </a:r>
            <a:r>
              <a:rPr lang="tr-TR" sz="1500" spc="-15" dirty="0">
                <a:latin typeface="+mn-lt"/>
                <a:cs typeface="Calibri"/>
              </a:rPr>
              <a:t>ağıda,</a:t>
            </a:r>
            <a:r>
              <a:rPr lang="tr-TR" sz="1500" spc="-5" dirty="0">
                <a:latin typeface="+mn-lt"/>
                <a:cs typeface="Calibri"/>
              </a:rPr>
              <a:t> </a:t>
            </a:r>
            <a:r>
              <a:rPr lang="tr-TR" sz="1500" spc="-50" dirty="0">
                <a:latin typeface="+mn-lt"/>
                <a:cs typeface="Calibri"/>
              </a:rPr>
              <a:t>k</a:t>
            </a:r>
            <a:r>
              <a:rPr lang="tr-TR" sz="1500" spc="-15" dirty="0">
                <a:latin typeface="+mn-lt"/>
                <a:cs typeface="Calibri"/>
              </a:rPr>
              <a:t>ur</a:t>
            </a:r>
            <a:r>
              <a:rPr lang="tr-TR" sz="1500" spc="-30" dirty="0">
                <a:latin typeface="+mn-lt"/>
                <a:cs typeface="Calibri"/>
              </a:rPr>
              <a:t>u</a:t>
            </a:r>
            <a:r>
              <a:rPr lang="tr-TR" sz="1500" spc="-25" dirty="0">
                <a:latin typeface="+mn-lt"/>
                <a:cs typeface="Calibri"/>
              </a:rPr>
              <a:t>m</a:t>
            </a:r>
            <a:r>
              <a:rPr lang="tr-TR" sz="1500" spc="35" dirty="0">
                <a:latin typeface="+mn-lt"/>
                <a:cs typeface="Calibri"/>
              </a:rPr>
              <a:t> </a:t>
            </a:r>
            <a:r>
              <a:rPr lang="tr-TR" sz="1500" spc="-60" dirty="0">
                <a:latin typeface="+mn-lt"/>
                <a:cs typeface="Calibri"/>
              </a:rPr>
              <a:t>y</a:t>
            </a:r>
            <a:r>
              <a:rPr lang="tr-TR" sz="1500" spc="-30" dirty="0">
                <a:latin typeface="+mn-lt"/>
                <a:cs typeface="Calibri"/>
              </a:rPr>
              <a:t>e</a:t>
            </a:r>
            <a:r>
              <a:rPr lang="tr-TR" sz="1500" dirty="0">
                <a:latin typeface="+mn-lt"/>
                <a:cs typeface="Calibri"/>
              </a:rPr>
              <a:t>tki</a:t>
            </a:r>
            <a:r>
              <a:rPr lang="tr-TR" sz="1500" spc="-15" dirty="0">
                <a:latin typeface="+mn-lt"/>
                <a:cs typeface="Calibri"/>
              </a:rPr>
              <a:t>l</a:t>
            </a:r>
            <a:r>
              <a:rPr lang="tr-TR" sz="1500" dirty="0">
                <a:latin typeface="+mn-lt"/>
                <a:cs typeface="Calibri"/>
              </a:rPr>
              <a:t>isi </a:t>
            </a:r>
            <a:r>
              <a:rPr lang="tr-TR" sz="1500" spc="-50" dirty="0">
                <a:latin typeface="+mn-lt"/>
                <a:cs typeface="Calibri"/>
              </a:rPr>
              <a:t>t</a:t>
            </a:r>
            <a:r>
              <a:rPr lang="tr-TR" sz="1500" spc="-15" dirty="0">
                <a:latin typeface="+mn-lt"/>
                <a:cs typeface="Calibri"/>
              </a:rPr>
              <a:t>a</a:t>
            </a:r>
            <a:r>
              <a:rPr lang="tr-TR" sz="1500" spc="-70" dirty="0">
                <a:latin typeface="+mn-lt"/>
                <a:cs typeface="Calibri"/>
              </a:rPr>
              <a:t>r</a:t>
            </a:r>
            <a:r>
              <a:rPr lang="tr-TR" sz="1500" spc="-15" dirty="0">
                <a:latin typeface="+mn-lt"/>
                <a:cs typeface="Calibri"/>
              </a:rPr>
              <a:t>af</a:t>
            </a:r>
            <a:r>
              <a:rPr lang="tr-TR" sz="1500" spc="-25" dirty="0">
                <a:latin typeface="+mn-lt"/>
                <a:cs typeface="Calibri"/>
              </a:rPr>
              <a:t>ı</a:t>
            </a:r>
            <a:r>
              <a:rPr lang="tr-TR" sz="1500" spc="-15" dirty="0">
                <a:latin typeface="+mn-lt"/>
                <a:cs typeface="Calibri"/>
              </a:rPr>
              <a:t>ndan </a:t>
            </a:r>
            <a:r>
              <a:rPr lang="tr-TR" sz="1500" spc="15" dirty="0">
                <a:latin typeface="+mn-lt"/>
                <a:cs typeface="Calibri"/>
              </a:rPr>
              <a:t> </a:t>
            </a:r>
            <a:r>
              <a:rPr lang="tr-TR" sz="1500" spc="-10" dirty="0">
                <a:latin typeface="+mn-lt"/>
                <a:cs typeface="Calibri"/>
              </a:rPr>
              <a:t>i</a:t>
            </a:r>
            <a:r>
              <a:rPr lang="tr-TR" sz="1500" spc="-25" dirty="0">
                <a:latin typeface="+mn-lt"/>
                <a:cs typeface="Calibri"/>
              </a:rPr>
              <a:t>m</a:t>
            </a:r>
            <a:r>
              <a:rPr lang="tr-TR" sz="1500" spc="-65" dirty="0">
                <a:latin typeface="+mn-lt"/>
                <a:cs typeface="Calibri"/>
              </a:rPr>
              <a:t>z</a:t>
            </a:r>
            <a:r>
              <a:rPr lang="tr-TR" sz="1500" spc="-15" dirty="0">
                <a:latin typeface="+mn-lt"/>
                <a:cs typeface="Calibri"/>
              </a:rPr>
              <a:t>alanmış </a:t>
            </a:r>
            <a:r>
              <a:rPr lang="tr-TR" sz="1500" spc="-45" dirty="0">
                <a:latin typeface="+mn-lt"/>
                <a:cs typeface="Calibri"/>
              </a:rPr>
              <a:t>v</a:t>
            </a:r>
            <a:r>
              <a:rPr lang="tr-TR" sz="1500" spc="-15" dirty="0">
                <a:latin typeface="+mn-lt"/>
                <a:cs typeface="Calibri"/>
              </a:rPr>
              <a:t>e </a:t>
            </a:r>
            <a:r>
              <a:rPr lang="tr-TR" sz="1500" spc="-50" dirty="0">
                <a:latin typeface="+mn-lt"/>
                <a:cs typeface="Calibri"/>
              </a:rPr>
              <a:t>k</a:t>
            </a:r>
            <a:r>
              <a:rPr lang="tr-TR" sz="1500" spc="-15" dirty="0">
                <a:latin typeface="+mn-lt"/>
                <a:cs typeface="Calibri"/>
              </a:rPr>
              <a:t>ur</a:t>
            </a:r>
            <a:r>
              <a:rPr lang="tr-TR" sz="1500" spc="-30" dirty="0">
                <a:latin typeface="+mn-lt"/>
                <a:cs typeface="Calibri"/>
              </a:rPr>
              <a:t>u</a:t>
            </a:r>
            <a:r>
              <a:rPr lang="tr-TR" sz="1500" spc="-20" dirty="0">
                <a:latin typeface="+mn-lt"/>
                <a:cs typeface="Calibri"/>
              </a:rPr>
              <a:t>ma</a:t>
            </a:r>
            <a:r>
              <a:rPr lang="tr-TR" sz="1500" spc="30" dirty="0">
                <a:latin typeface="+mn-lt"/>
                <a:cs typeface="Calibri"/>
              </a:rPr>
              <a:t> </a:t>
            </a:r>
            <a:r>
              <a:rPr lang="tr-TR" sz="1500" spc="-10" dirty="0">
                <a:latin typeface="+mn-lt"/>
                <a:cs typeface="Calibri"/>
              </a:rPr>
              <a:t>ait</a:t>
            </a:r>
            <a:r>
              <a:rPr lang="tr-TR" sz="1500" spc="-5" dirty="0">
                <a:latin typeface="+mn-lt"/>
                <a:cs typeface="Calibri"/>
              </a:rPr>
              <a:t> </a:t>
            </a:r>
            <a:r>
              <a:rPr lang="tr-TR" sz="1500" u="heavy" spc="-20" dirty="0" smtClean="0">
                <a:latin typeface="+mn-lt"/>
                <a:cs typeface="Calibri"/>
              </a:rPr>
              <a:t>müh</a:t>
            </a:r>
            <a:r>
              <a:rPr lang="tr-TR" sz="1500" u="heavy" spc="-15" dirty="0" smtClean="0">
                <a:latin typeface="+mn-lt"/>
                <a:cs typeface="Calibri"/>
              </a:rPr>
              <a:t>rü</a:t>
            </a:r>
            <a:r>
              <a:rPr lang="tr-TR" sz="1500" spc="50" dirty="0" smtClean="0">
                <a:latin typeface="+mn-lt"/>
                <a:cs typeface="Calibri"/>
              </a:rPr>
              <a:t> </a:t>
            </a:r>
            <a:r>
              <a:rPr lang="tr-TR" sz="1500" spc="-15" dirty="0">
                <a:latin typeface="+mn-lt"/>
                <a:cs typeface="Calibri"/>
              </a:rPr>
              <a:t>içer</a:t>
            </a:r>
            <a:r>
              <a:rPr lang="tr-TR" sz="1500" spc="-25" dirty="0">
                <a:latin typeface="+mn-lt"/>
                <a:cs typeface="Calibri"/>
              </a:rPr>
              <a:t>i</a:t>
            </a:r>
            <a:r>
              <a:rPr lang="tr-TR" sz="1500" spc="-10" dirty="0">
                <a:latin typeface="+mn-lt"/>
                <a:cs typeface="Calibri"/>
              </a:rPr>
              <a:t>r</a:t>
            </a:r>
            <a:r>
              <a:rPr lang="tr-TR" sz="1500" spc="-5" dirty="0">
                <a:latin typeface="+mn-lt"/>
                <a:cs typeface="Calibri"/>
              </a:rPr>
              <a:t> </a:t>
            </a:r>
            <a:r>
              <a:rPr lang="tr-TR" sz="1500" spc="-15" dirty="0">
                <a:latin typeface="+mn-lt"/>
                <a:cs typeface="Calibri"/>
              </a:rPr>
              <a:t>b</a:t>
            </a:r>
            <a:r>
              <a:rPr lang="tr-TR" sz="1500" spc="-25" dirty="0">
                <a:latin typeface="+mn-lt"/>
                <a:cs typeface="Calibri"/>
              </a:rPr>
              <a:t>i</a:t>
            </a:r>
            <a:r>
              <a:rPr lang="tr-TR" sz="1500" spc="-10" dirty="0">
                <a:latin typeface="+mn-lt"/>
                <a:cs typeface="Calibri"/>
              </a:rPr>
              <a:t>r</a:t>
            </a:r>
            <a:r>
              <a:rPr lang="tr-TR" sz="1500" spc="20" dirty="0">
                <a:latin typeface="+mn-lt"/>
                <a:cs typeface="Calibri"/>
              </a:rPr>
              <a:t> </a:t>
            </a:r>
            <a:r>
              <a:rPr lang="tr-TR" sz="1500" spc="-15" dirty="0">
                <a:latin typeface="+mn-lt"/>
                <a:cs typeface="Calibri"/>
              </a:rPr>
              <a:t>be</a:t>
            </a:r>
            <a:r>
              <a:rPr lang="tr-TR" sz="1500" spc="-25" dirty="0">
                <a:latin typeface="+mn-lt"/>
                <a:cs typeface="Calibri"/>
              </a:rPr>
              <a:t>l</a:t>
            </a:r>
            <a:r>
              <a:rPr lang="tr-TR" sz="1500" spc="-35" dirty="0">
                <a:latin typeface="+mn-lt"/>
                <a:cs typeface="Calibri"/>
              </a:rPr>
              <a:t>g</a:t>
            </a:r>
            <a:r>
              <a:rPr lang="tr-TR" sz="1500" spc="-15" dirty="0">
                <a:latin typeface="+mn-lt"/>
                <a:cs typeface="Calibri"/>
              </a:rPr>
              <a:t>e</a:t>
            </a:r>
            <a:r>
              <a:rPr lang="tr-TR" sz="1500" spc="-5" dirty="0">
                <a:latin typeface="+mn-lt"/>
                <a:cs typeface="Calibri"/>
              </a:rPr>
              <a:t> </a:t>
            </a:r>
            <a:r>
              <a:rPr lang="tr-TR" sz="1500" spc="-15" dirty="0" smtClean="0">
                <a:latin typeface="+mn-lt"/>
                <a:cs typeface="Calibri"/>
              </a:rPr>
              <a:t>o</a:t>
            </a:r>
            <a:r>
              <a:rPr lang="tr-TR" sz="1500" spc="-25" dirty="0" smtClean="0">
                <a:latin typeface="+mn-lt"/>
                <a:cs typeface="Calibri"/>
              </a:rPr>
              <a:t>l</a:t>
            </a:r>
            <a:r>
              <a:rPr lang="tr-TR" sz="1500" spc="-15" dirty="0" smtClean="0">
                <a:latin typeface="+mn-lt"/>
                <a:cs typeface="Calibri"/>
              </a:rPr>
              <a:t>malıdır.  Koordinatörlüğümüz bu belgenin e-posta ile tarafınıza iletilmiş bir kopyası, </a:t>
            </a:r>
            <a:r>
              <a:rPr lang="tr-TR" sz="1500" spc="-15" dirty="0" err="1" smtClean="0">
                <a:latin typeface="+mn-lt"/>
                <a:cs typeface="Calibri"/>
              </a:rPr>
              <a:t>Erasmus</a:t>
            </a:r>
            <a:r>
              <a:rPr lang="tr-TR" sz="1500" spc="-15" dirty="0" smtClean="0">
                <a:latin typeface="+mn-lt"/>
                <a:cs typeface="Calibri"/>
              </a:rPr>
              <a:t> işlemleriniz için kullanabilir. Ancak vize başvurusu yapacağınız ülkenin konsolosluğunun mutlaka posta yoluyla gönderilmiş orijinal belgeyi talep edip etmediğinden emin olunuz. Belge tarafınıza ulaştığında, üstündeki bilgilerin doğruluğunu mutlaka kontrol ediniz.</a:t>
            </a:r>
            <a:endParaRPr lang="tr-TR" sz="1500" dirty="0">
              <a:latin typeface="+mn-lt"/>
              <a:cs typeface="Calibri"/>
            </a:endParaRPr>
          </a:p>
          <a:p>
            <a:endParaRPr lang="fr-FR" sz="16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39005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8" name="Başlık 1"/>
          <p:cNvSpPr txBox="1">
            <a:spLocks/>
          </p:cNvSpPr>
          <p:nvPr/>
        </p:nvSpPr>
        <p:spPr>
          <a:xfrm>
            <a:off x="0" y="1"/>
            <a:ext cx="9144000" cy="946298"/>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dirty="0" smtClean="0"/>
              <a:t>      3. Adım – Akademik Biriminiz ile İlgili İşlemler</a:t>
            </a:r>
            <a:endParaRPr lang="tr-TR" dirty="0"/>
          </a:p>
        </p:txBody>
      </p:sp>
      <p:sp>
        <p:nvSpPr>
          <p:cNvPr id="9" name="Espace réservé du contenu 2"/>
          <p:cNvSpPr txBox="1">
            <a:spLocks/>
          </p:cNvSpPr>
          <p:nvPr/>
        </p:nvSpPr>
        <p:spPr>
          <a:xfrm>
            <a:off x="499358" y="1120850"/>
            <a:ext cx="8644647" cy="3477090"/>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smtClean="0">
                <a:latin typeface="+mn-lt"/>
              </a:rPr>
              <a:t>           </a:t>
            </a:r>
            <a:r>
              <a:rPr lang="tr-TR" sz="2400" b="1" dirty="0" smtClean="0">
                <a:solidFill>
                  <a:schemeClr val="bg1"/>
                </a:solidFill>
                <a:latin typeface="+mn-lt"/>
              </a:rPr>
              <a:t>Yönetim Kurulu Kararı</a:t>
            </a:r>
          </a:p>
          <a:p>
            <a:pPr marL="297815" marR="1177925" indent="-285750" algn="l">
              <a:lnSpc>
                <a:spcPct val="80000"/>
              </a:lnSpc>
              <a:buFont typeface="Arial" panose="020B0604020202020204" pitchFamily="34" charset="0"/>
              <a:buChar char="•"/>
            </a:pPr>
            <a:r>
              <a:rPr lang="tr-TR" sz="1500" spc="-15" dirty="0" smtClean="0">
                <a:latin typeface="+mn-lt"/>
                <a:cs typeface="Calibri"/>
              </a:rPr>
              <a:t>Akademik Birimlerimiz (Fakülte/Enstitü/Yüksekokul…) </a:t>
            </a:r>
            <a:r>
              <a:rPr lang="tr-TR" sz="1500" spc="-50" dirty="0">
                <a:latin typeface="+mn-lt"/>
                <a:cs typeface="Calibri"/>
              </a:rPr>
              <a:t>t</a:t>
            </a:r>
            <a:r>
              <a:rPr lang="tr-TR" sz="1500" spc="-15" dirty="0">
                <a:latin typeface="+mn-lt"/>
                <a:cs typeface="Calibri"/>
              </a:rPr>
              <a:t>a</a:t>
            </a:r>
            <a:r>
              <a:rPr lang="tr-TR" sz="1500" spc="-70" dirty="0">
                <a:latin typeface="+mn-lt"/>
                <a:cs typeface="Calibri"/>
              </a:rPr>
              <a:t>r</a:t>
            </a:r>
            <a:r>
              <a:rPr lang="tr-TR" sz="1500" spc="-15" dirty="0">
                <a:latin typeface="+mn-lt"/>
                <a:cs typeface="Calibri"/>
              </a:rPr>
              <a:t>af</a:t>
            </a:r>
            <a:r>
              <a:rPr lang="tr-TR" sz="1500" spc="-25" dirty="0">
                <a:latin typeface="+mn-lt"/>
                <a:cs typeface="Calibri"/>
              </a:rPr>
              <a:t>ı</a:t>
            </a:r>
            <a:r>
              <a:rPr lang="tr-TR" sz="1500" spc="-15" dirty="0">
                <a:latin typeface="+mn-lt"/>
                <a:cs typeface="Calibri"/>
              </a:rPr>
              <a:t>ndan</a:t>
            </a:r>
            <a:r>
              <a:rPr lang="tr-TR" sz="1500" spc="15" dirty="0">
                <a:latin typeface="+mn-lt"/>
                <a:cs typeface="Calibri"/>
              </a:rPr>
              <a:t> </a:t>
            </a:r>
            <a:r>
              <a:rPr lang="tr-TR" sz="1500" spc="15" dirty="0" smtClean="0">
                <a:latin typeface="+mn-lt"/>
                <a:cs typeface="Calibri"/>
              </a:rPr>
              <a:t>ilgili </a:t>
            </a:r>
            <a:r>
              <a:rPr lang="tr-TR" sz="1500" spc="-15" dirty="0" smtClean="0">
                <a:latin typeface="+mn-lt"/>
                <a:cs typeface="Calibri"/>
              </a:rPr>
              <a:t>öğ</a:t>
            </a:r>
            <a:r>
              <a:rPr lang="tr-TR" sz="1500" spc="-45" dirty="0" smtClean="0">
                <a:latin typeface="+mn-lt"/>
                <a:cs typeface="Calibri"/>
              </a:rPr>
              <a:t>r</a:t>
            </a:r>
            <a:r>
              <a:rPr lang="tr-TR" sz="1500" spc="-15" dirty="0" smtClean="0">
                <a:latin typeface="+mn-lt"/>
                <a:cs typeface="Calibri"/>
              </a:rPr>
              <a:t>encim</a:t>
            </a:r>
            <a:r>
              <a:rPr lang="tr-TR" sz="1500" spc="-25" dirty="0" smtClean="0">
                <a:latin typeface="+mn-lt"/>
                <a:cs typeface="Calibri"/>
              </a:rPr>
              <a:t>i</a:t>
            </a:r>
            <a:r>
              <a:rPr lang="tr-TR" sz="1500" spc="-15" dirty="0" smtClean="0">
                <a:latin typeface="+mn-lt"/>
                <a:cs typeface="Calibri"/>
              </a:rPr>
              <a:t>zin</a:t>
            </a:r>
            <a:r>
              <a:rPr lang="tr-TR" sz="1500" spc="5" dirty="0" smtClean="0">
                <a:latin typeface="+mn-lt"/>
                <a:cs typeface="Calibri"/>
              </a:rPr>
              <a:t> </a:t>
            </a:r>
            <a:r>
              <a:rPr lang="tr-TR" sz="1500" spc="-15" dirty="0">
                <a:latin typeface="+mn-lt"/>
                <a:cs typeface="Calibri"/>
              </a:rPr>
              <a:t>E</a:t>
            </a:r>
            <a:r>
              <a:rPr lang="tr-TR" sz="1500" spc="-75" dirty="0">
                <a:latin typeface="+mn-lt"/>
                <a:cs typeface="Calibri"/>
              </a:rPr>
              <a:t>r</a:t>
            </a:r>
            <a:r>
              <a:rPr lang="tr-TR" sz="1500" spc="-15" dirty="0">
                <a:latin typeface="+mn-lt"/>
                <a:cs typeface="Calibri"/>
              </a:rPr>
              <a:t>asmus</a:t>
            </a:r>
            <a:r>
              <a:rPr lang="tr-TR" sz="1500" spc="35" dirty="0">
                <a:latin typeface="+mn-lt"/>
                <a:cs typeface="Calibri"/>
              </a:rPr>
              <a:t> </a:t>
            </a:r>
            <a:r>
              <a:rPr lang="tr-TR" sz="1500" spc="-15" dirty="0">
                <a:latin typeface="+mn-lt"/>
                <a:cs typeface="Calibri"/>
              </a:rPr>
              <a:t>ha</a:t>
            </a:r>
            <a:r>
              <a:rPr lang="tr-TR" sz="1500" spc="-50" dirty="0">
                <a:latin typeface="+mn-lt"/>
                <a:cs typeface="Calibri"/>
              </a:rPr>
              <a:t>r</a:t>
            </a:r>
            <a:r>
              <a:rPr lang="tr-TR" sz="1500" spc="-15" dirty="0">
                <a:latin typeface="+mn-lt"/>
                <a:cs typeface="Calibri"/>
              </a:rPr>
              <a:t>e</a:t>
            </a:r>
            <a:r>
              <a:rPr lang="tr-TR" sz="1500" spc="-100" dirty="0">
                <a:latin typeface="+mn-lt"/>
                <a:cs typeface="Calibri"/>
              </a:rPr>
              <a:t>k</a:t>
            </a:r>
            <a:r>
              <a:rPr lang="tr-TR" sz="1500" spc="-30" dirty="0">
                <a:latin typeface="+mn-lt"/>
                <a:cs typeface="Calibri"/>
              </a:rPr>
              <a:t>e</a:t>
            </a:r>
            <a:r>
              <a:rPr lang="tr-TR" sz="1500" dirty="0">
                <a:latin typeface="+mn-lt"/>
                <a:cs typeface="Calibri"/>
              </a:rPr>
              <a:t>tl</a:t>
            </a:r>
            <a:r>
              <a:rPr lang="tr-TR" sz="1500" spc="-15" dirty="0">
                <a:latin typeface="+mn-lt"/>
                <a:cs typeface="Calibri"/>
              </a:rPr>
              <a:t>i</a:t>
            </a:r>
            <a:r>
              <a:rPr lang="tr-TR" sz="1500" dirty="0">
                <a:latin typeface="+mn-lt"/>
                <a:cs typeface="Calibri"/>
              </a:rPr>
              <a:t>l</a:t>
            </a:r>
            <a:r>
              <a:rPr lang="tr-TR" sz="1500" spc="-15" dirty="0">
                <a:latin typeface="+mn-lt"/>
                <a:cs typeface="Calibri"/>
              </a:rPr>
              <a:t>iğine</a:t>
            </a:r>
            <a:r>
              <a:rPr lang="tr-TR" sz="1500" spc="-10" dirty="0">
                <a:latin typeface="+mn-lt"/>
                <a:cs typeface="Calibri"/>
              </a:rPr>
              <a:t> </a:t>
            </a:r>
            <a:r>
              <a:rPr lang="tr-TR" sz="1500" spc="-70" dirty="0">
                <a:latin typeface="+mn-lt"/>
                <a:cs typeface="Calibri"/>
              </a:rPr>
              <a:t>k</a:t>
            </a:r>
            <a:r>
              <a:rPr lang="tr-TR" sz="1500" spc="-35" dirty="0">
                <a:latin typeface="+mn-lt"/>
                <a:cs typeface="Calibri"/>
              </a:rPr>
              <a:t>a</a:t>
            </a:r>
            <a:r>
              <a:rPr lang="tr-TR" sz="1500" dirty="0">
                <a:latin typeface="+mn-lt"/>
                <a:cs typeface="Calibri"/>
              </a:rPr>
              <a:t>t</a:t>
            </a:r>
            <a:r>
              <a:rPr lang="tr-TR" sz="1500" spc="-10" dirty="0">
                <a:latin typeface="+mn-lt"/>
                <a:cs typeface="Calibri"/>
              </a:rPr>
              <a:t>ı</a:t>
            </a:r>
            <a:r>
              <a:rPr lang="tr-TR" sz="1500" dirty="0">
                <a:latin typeface="+mn-lt"/>
                <a:cs typeface="Calibri"/>
              </a:rPr>
              <a:t>l</a:t>
            </a:r>
            <a:r>
              <a:rPr lang="tr-TR" sz="1500" spc="-10" dirty="0">
                <a:latin typeface="+mn-lt"/>
                <a:cs typeface="Calibri"/>
              </a:rPr>
              <a:t>m</a:t>
            </a:r>
            <a:r>
              <a:rPr lang="tr-TR" sz="1500" dirty="0">
                <a:latin typeface="+mn-lt"/>
                <a:cs typeface="Calibri"/>
              </a:rPr>
              <a:t>ası</a:t>
            </a:r>
            <a:r>
              <a:rPr lang="tr-TR" sz="1500" spc="-15" dirty="0">
                <a:latin typeface="+mn-lt"/>
                <a:cs typeface="Calibri"/>
              </a:rPr>
              <a:t>n</a:t>
            </a:r>
            <a:r>
              <a:rPr lang="tr-TR" sz="1500" dirty="0">
                <a:latin typeface="+mn-lt"/>
                <a:cs typeface="Calibri"/>
              </a:rPr>
              <a:t>ın</a:t>
            </a:r>
            <a:r>
              <a:rPr lang="tr-TR" sz="1500" spc="20" dirty="0">
                <a:latin typeface="+mn-lt"/>
                <a:cs typeface="Calibri"/>
              </a:rPr>
              <a:t> </a:t>
            </a:r>
            <a:r>
              <a:rPr lang="tr-TR" sz="1500" spc="-15" dirty="0">
                <a:latin typeface="+mn-lt"/>
                <a:cs typeface="Calibri"/>
              </a:rPr>
              <a:t>u</a:t>
            </a:r>
            <a:r>
              <a:rPr lang="tr-TR" sz="1500" spc="-65" dirty="0">
                <a:latin typeface="+mn-lt"/>
                <a:cs typeface="Calibri"/>
              </a:rPr>
              <a:t>y</a:t>
            </a:r>
            <a:r>
              <a:rPr lang="tr-TR" sz="1500" spc="-15" dirty="0">
                <a:latin typeface="+mn-lt"/>
                <a:cs typeface="Calibri"/>
              </a:rPr>
              <a:t>gun</a:t>
            </a:r>
            <a:r>
              <a:rPr lang="tr-TR" sz="1500" spc="15" dirty="0">
                <a:latin typeface="+mn-lt"/>
                <a:cs typeface="Calibri"/>
              </a:rPr>
              <a:t> </a:t>
            </a:r>
            <a:r>
              <a:rPr lang="tr-TR" sz="1500" spc="-15" dirty="0" smtClean="0">
                <a:latin typeface="+mn-lt"/>
                <a:cs typeface="Calibri"/>
              </a:rPr>
              <a:t>b</a:t>
            </a:r>
            <a:r>
              <a:rPr lang="tr-TR" sz="1500" spc="-30" dirty="0" smtClean="0">
                <a:latin typeface="+mn-lt"/>
                <a:cs typeface="Calibri"/>
              </a:rPr>
              <a:t>u</a:t>
            </a:r>
            <a:r>
              <a:rPr lang="tr-TR" sz="1500" dirty="0" smtClean="0">
                <a:latin typeface="+mn-lt"/>
                <a:cs typeface="Calibri"/>
              </a:rPr>
              <a:t>l</a:t>
            </a:r>
            <a:r>
              <a:rPr lang="tr-TR" sz="1500" spc="-15" dirty="0" smtClean="0">
                <a:latin typeface="+mn-lt"/>
                <a:cs typeface="Calibri"/>
              </a:rPr>
              <a:t>unduğuna, öğrencinin karşı kurumda öğrenimini sürdüreceği Erasmus değişim dönemi boyunca izinli sayılacağına</a:t>
            </a:r>
            <a:r>
              <a:rPr lang="tr-TR" sz="1500" spc="60" dirty="0" smtClean="0">
                <a:latin typeface="+mn-lt"/>
                <a:cs typeface="Calibri"/>
              </a:rPr>
              <a:t> </a:t>
            </a:r>
            <a:r>
              <a:rPr lang="tr-TR" sz="1500" spc="-45" dirty="0">
                <a:latin typeface="+mn-lt"/>
                <a:cs typeface="Calibri"/>
              </a:rPr>
              <a:t>v</a:t>
            </a:r>
            <a:r>
              <a:rPr lang="tr-TR" sz="1500" spc="-15" dirty="0">
                <a:latin typeface="+mn-lt"/>
                <a:cs typeface="Calibri"/>
              </a:rPr>
              <a:t>e </a:t>
            </a:r>
            <a:r>
              <a:rPr lang="tr-TR" sz="1500" spc="-15" dirty="0" smtClean="0">
                <a:latin typeface="+mn-lt"/>
                <a:cs typeface="Calibri"/>
              </a:rPr>
              <a:t>de</a:t>
            </a:r>
            <a:r>
              <a:rPr lang="tr-TR" sz="1500" spc="-70" dirty="0" smtClean="0">
                <a:latin typeface="+mn-lt"/>
                <a:cs typeface="Calibri"/>
              </a:rPr>
              <a:t>r</a:t>
            </a:r>
            <a:r>
              <a:rPr lang="tr-TR" sz="1500" dirty="0" smtClean="0">
                <a:latin typeface="+mn-lt"/>
                <a:cs typeface="Calibri"/>
              </a:rPr>
              <a:t>s</a:t>
            </a:r>
            <a:r>
              <a:rPr lang="tr-TR" sz="1500" spc="-15" dirty="0" smtClean="0">
                <a:latin typeface="+mn-lt"/>
                <a:cs typeface="Calibri"/>
              </a:rPr>
              <a:t>l</a:t>
            </a:r>
            <a:r>
              <a:rPr lang="tr-TR" sz="1500" dirty="0" smtClean="0">
                <a:latin typeface="+mn-lt"/>
                <a:cs typeface="Calibri"/>
              </a:rPr>
              <a:t>er</a:t>
            </a:r>
            <a:r>
              <a:rPr lang="tr-TR" sz="1500" spc="-15" dirty="0" smtClean="0">
                <a:latin typeface="+mn-lt"/>
                <a:cs typeface="Calibri"/>
              </a:rPr>
              <a:t>inin</a:t>
            </a:r>
            <a:r>
              <a:rPr lang="tr-TR" sz="1500" spc="30" dirty="0" smtClean="0">
                <a:latin typeface="+mn-lt"/>
                <a:cs typeface="Calibri"/>
              </a:rPr>
              <a:t> </a:t>
            </a:r>
            <a:r>
              <a:rPr lang="tr-TR" sz="1500" spc="-50" dirty="0">
                <a:latin typeface="+mn-lt"/>
                <a:cs typeface="Calibri"/>
              </a:rPr>
              <a:t>t</a:t>
            </a:r>
            <a:r>
              <a:rPr lang="tr-TR" sz="1500" dirty="0">
                <a:latin typeface="+mn-lt"/>
                <a:cs typeface="Calibri"/>
              </a:rPr>
              <a:t>an</a:t>
            </a:r>
            <a:r>
              <a:rPr lang="tr-TR" sz="1500" spc="-10" dirty="0">
                <a:latin typeface="+mn-lt"/>
                <a:cs typeface="Calibri"/>
              </a:rPr>
              <a:t>ı</a:t>
            </a:r>
            <a:r>
              <a:rPr lang="tr-TR" sz="1500" dirty="0">
                <a:latin typeface="+mn-lt"/>
                <a:cs typeface="Calibri"/>
              </a:rPr>
              <a:t>n</a:t>
            </a:r>
            <a:r>
              <a:rPr lang="tr-TR" sz="1500" spc="-15" dirty="0">
                <a:latin typeface="+mn-lt"/>
                <a:cs typeface="Calibri"/>
              </a:rPr>
              <a:t>ı</a:t>
            </a:r>
            <a:r>
              <a:rPr lang="tr-TR" sz="1500" dirty="0">
                <a:latin typeface="+mn-lt"/>
                <a:cs typeface="Calibri"/>
              </a:rPr>
              <a:t>r</a:t>
            </a:r>
            <a:r>
              <a:rPr lang="tr-TR" sz="1500" spc="-15" dirty="0">
                <a:latin typeface="+mn-lt"/>
                <a:cs typeface="Calibri"/>
              </a:rPr>
              <a:t>l</a:t>
            </a:r>
            <a:r>
              <a:rPr lang="tr-TR" sz="1500" dirty="0">
                <a:latin typeface="+mn-lt"/>
                <a:cs typeface="Calibri"/>
              </a:rPr>
              <a:t>ığ</a:t>
            </a:r>
            <a:r>
              <a:rPr lang="tr-TR" sz="1500" spc="-15" dirty="0">
                <a:latin typeface="+mn-lt"/>
                <a:cs typeface="Calibri"/>
              </a:rPr>
              <a:t>ı</a:t>
            </a:r>
            <a:r>
              <a:rPr lang="tr-TR" sz="1500" dirty="0">
                <a:latin typeface="+mn-lt"/>
                <a:cs typeface="Calibri"/>
              </a:rPr>
              <a:t>n</a:t>
            </a:r>
            <a:r>
              <a:rPr lang="tr-TR" sz="1500" spc="-15" dirty="0">
                <a:latin typeface="+mn-lt"/>
                <a:cs typeface="Calibri"/>
              </a:rPr>
              <a:t>ın sağland</a:t>
            </a:r>
            <a:r>
              <a:rPr lang="tr-TR" sz="1500" spc="-25" dirty="0">
                <a:latin typeface="+mn-lt"/>
                <a:cs typeface="Calibri"/>
              </a:rPr>
              <a:t>ı</a:t>
            </a:r>
            <a:r>
              <a:rPr lang="tr-TR" sz="1500" spc="-15" dirty="0">
                <a:latin typeface="+mn-lt"/>
                <a:cs typeface="Calibri"/>
              </a:rPr>
              <a:t>ğına</a:t>
            </a:r>
            <a:r>
              <a:rPr lang="tr-TR" sz="1500" spc="10" dirty="0">
                <a:latin typeface="+mn-lt"/>
                <a:cs typeface="Calibri"/>
              </a:rPr>
              <a:t> </a:t>
            </a:r>
            <a:r>
              <a:rPr lang="tr-TR" sz="1500" spc="-15" dirty="0">
                <a:latin typeface="+mn-lt"/>
                <a:cs typeface="Calibri"/>
              </a:rPr>
              <a:t>dair dü</a:t>
            </a:r>
            <a:r>
              <a:rPr lang="tr-TR" sz="1500" spc="-85" dirty="0">
                <a:latin typeface="+mn-lt"/>
                <a:cs typeface="Calibri"/>
              </a:rPr>
              <a:t>z</a:t>
            </a:r>
            <a:r>
              <a:rPr lang="tr-TR" sz="1500" spc="-15" dirty="0">
                <a:latin typeface="+mn-lt"/>
                <a:cs typeface="Calibri"/>
              </a:rPr>
              <a:t>en</a:t>
            </a:r>
            <a:r>
              <a:rPr lang="tr-TR" sz="1500" spc="-25" dirty="0">
                <a:latin typeface="+mn-lt"/>
                <a:cs typeface="Calibri"/>
              </a:rPr>
              <a:t>l</a:t>
            </a:r>
            <a:r>
              <a:rPr lang="tr-TR" sz="1500" spc="-15" dirty="0">
                <a:latin typeface="+mn-lt"/>
                <a:cs typeface="Calibri"/>
              </a:rPr>
              <a:t>enen</a:t>
            </a:r>
            <a:r>
              <a:rPr lang="tr-TR" sz="1500" spc="25" dirty="0">
                <a:latin typeface="+mn-lt"/>
                <a:cs typeface="Calibri"/>
              </a:rPr>
              <a:t> </a:t>
            </a:r>
            <a:r>
              <a:rPr lang="tr-TR" sz="1500" spc="-15" dirty="0">
                <a:latin typeface="+mn-lt"/>
                <a:cs typeface="Calibri"/>
              </a:rPr>
              <a:t>b</a:t>
            </a:r>
            <a:r>
              <a:rPr lang="tr-TR" sz="1500" spc="-25" dirty="0">
                <a:latin typeface="+mn-lt"/>
                <a:cs typeface="Calibri"/>
              </a:rPr>
              <a:t>i</a:t>
            </a:r>
            <a:r>
              <a:rPr lang="tr-TR" sz="1500" spc="-10" dirty="0">
                <a:latin typeface="+mn-lt"/>
                <a:cs typeface="Calibri"/>
              </a:rPr>
              <a:t>r</a:t>
            </a:r>
            <a:r>
              <a:rPr lang="tr-TR" sz="1500" spc="5" dirty="0">
                <a:latin typeface="+mn-lt"/>
                <a:cs typeface="Calibri"/>
              </a:rPr>
              <a:t> </a:t>
            </a:r>
            <a:r>
              <a:rPr lang="tr-TR" sz="1500" spc="5" dirty="0" smtClean="0">
                <a:latin typeface="+mn-lt"/>
                <a:cs typeface="Calibri"/>
              </a:rPr>
              <a:t>onay </a:t>
            </a:r>
            <a:r>
              <a:rPr lang="tr-TR" sz="1500" spc="-15" dirty="0" smtClean="0">
                <a:latin typeface="+mn-lt"/>
                <a:cs typeface="Calibri"/>
              </a:rPr>
              <a:t>be</a:t>
            </a:r>
            <a:r>
              <a:rPr lang="tr-TR" sz="1500" spc="-25" dirty="0" smtClean="0">
                <a:latin typeface="+mn-lt"/>
                <a:cs typeface="Calibri"/>
              </a:rPr>
              <a:t>l</a:t>
            </a:r>
            <a:r>
              <a:rPr lang="tr-TR" sz="1500" spc="-35" dirty="0" smtClean="0">
                <a:latin typeface="+mn-lt"/>
                <a:cs typeface="Calibri"/>
              </a:rPr>
              <a:t>gesidir. </a:t>
            </a:r>
          </a:p>
          <a:p>
            <a:pPr marL="297815" marR="1177925" indent="-285750" algn="l">
              <a:lnSpc>
                <a:spcPct val="80000"/>
              </a:lnSpc>
              <a:buFont typeface="Arial" panose="020B0604020202020204" pitchFamily="34" charset="0"/>
              <a:buChar char="•"/>
            </a:pPr>
            <a:r>
              <a:rPr lang="tr-TR" sz="1500" spc="-35" dirty="0" smtClean="0">
                <a:latin typeface="+mn-lt"/>
                <a:cs typeface="Calibri"/>
              </a:rPr>
              <a:t>Learning </a:t>
            </a:r>
            <a:r>
              <a:rPr lang="tr-TR" sz="1500" spc="-35" dirty="0" err="1" smtClean="0">
                <a:latin typeface="+mn-lt"/>
                <a:cs typeface="Calibri"/>
              </a:rPr>
              <a:t>Agreement</a:t>
            </a:r>
            <a:r>
              <a:rPr lang="tr-TR" sz="1500" spc="-35" dirty="0" smtClean="0">
                <a:latin typeface="+mn-lt"/>
                <a:cs typeface="Calibri"/>
              </a:rPr>
              <a:t> hazırlık ve imza/onay süreci tamamlanmadan , Yönetim Kurulu Kararı süreci başlatılamaz.</a:t>
            </a:r>
          </a:p>
          <a:p>
            <a:pPr marL="297815" marR="1177925" indent="-285750" algn="l">
              <a:lnSpc>
                <a:spcPct val="80000"/>
              </a:lnSpc>
              <a:buFont typeface="Arial" panose="020B0604020202020204" pitchFamily="34" charset="0"/>
              <a:buChar char="•"/>
            </a:pPr>
            <a:r>
              <a:rPr lang="tr-TR" sz="1500" spc="-20" dirty="0" smtClean="0">
                <a:latin typeface="+mn-lt"/>
                <a:cs typeface="Calibri"/>
              </a:rPr>
              <a:t>A</a:t>
            </a:r>
            <a:r>
              <a:rPr lang="tr-TR" sz="1500" spc="-75" dirty="0" smtClean="0">
                <a:latin typeface="+mn-lt"/>
                <a:cs typeface="Calibri"/>
              </a:rPr>
              <a:t>r</a:t>
            </a:r>
            <a:r>
              <a:rPr lang="tr-TR" sz="1500" spc="-15" dirty="0" smtClean="0">
                <a:latin typeface="+mn-lt"/>
                <a:cs typeface="Calibri"/>
              </a:rPr>
              <a:t>a</a:t>
            </a:r>
            <a:r>
              <a:rPr lang="tr-TR" sz="1500" spc="-50" dirty="0" smtClean="0">
                <a:latin typeface="+mn-lt"/>
                <a:cs typeface="Calibri"/>
              </a:rPr>
              <a:t>ş</a:t>
            </a:r>
            <a:r>
              <a:rPr lang="tr-TR" sz="1500" spc="-10" dirty="0" smtClean="0">
                <a:latin typeface="+mn-lt"/>
                <a:cs typeface="Calibri"/>
              </a:rPr>
              <a:t>tı</a:t>
            </a:r>
            <a:r>
              <a:rPr lang="tr-TR" sz="1500" spc="-25" dirty="0" smtClean="0">
                <a:latin typeface="+mn-lt"/>
                <a:cs typeface="Calibri"/>
              </a:rPr>
              <a:t>r</a:t>
            </a:r>
            <a:r>
              <a:rPr lang="tr-TR" sz="1500" spc="-20" dirty="0" smtClean="0">
                <a:latin typeface="+mn-lt"/>
                <a:cs typeface="Calibri"/>
              </a:rPr>
              <a:t>ma</a:t>
            </a:r>
            <a:r>
              <a:rPr lang="tr-TR" sz="1500" spc="25" dirty="0" smtClean="0">
                <a:latin typeface="+mn-lt"/>
                <a:cs typeface="Calibri"/>
              </a:rPr>
              <a:t> </a:t>
            </a:r>
            <a:r>
              <a:rPr lang="tr-TR" sz="1500" spc="-20" dirty="0">
                <a:latin typeface="+mn-lt"/>
                <a:cs typeface="Calibri"/>
              </a:rPr>
              <a:t>Gö</a:t>
            </a:r>
            <a:r>
              <a:rPr lang="tr-TR" sz="1500" spc="-50" dirty="0">
                <a:latin typeface="+mn-lt"/>
                <a:cs typeface="Calibri"/>
              </a:rPr>
              <a:t>r</a:t>
            </a:r>
            <a:r>
              <a:rPr lang="tr-TR" sz="1500" spc="-30" dirty="0">
                <a:latin typeface="+mn-lt"/>
                <a:cs typeface="Calibri"/>
              </a:rPr>
              <a:t>e</a:t>
            </a:r>
            <a:r>
              <a:rPr lang="tr-TR" sz="1500" dirty="0">
                <a:latin typeface="+mn-lt"/>
                <a:cs typeface="Calibri"/>
              </a:rPr>
              <a:t>v</a:t>
            </a:r>
            <a:r>
              <a:rPr lang="tr-TR" sz="1500" spc="-15" dirty="0">
                <a:latin typeface="+mn-lt"/>
                <a:cs typeface="Calibri"/>
              </a:rPr>
              <a:t>l</a:t>
            </a:r>
            <a:r>
              <a:rPr lang="tr-TR" sz="1500" dirty="0">
                <a:latin typeface="+mn-lt"/>
                <a:cs typeface="Calibri"/>
              </a:rPr>
              <a:t>isi</a:t>
            </a:r>
            <a:r>
              <a:rPr lang="tr-TR" sz="1500" spc="-5" dirty="0">
                <a:latin typeface="+mn-lt"/>
                <a:cs typeface="Calibri"/>
              </a:rPr>
              <a:t> </a:t>
            </a:r>
            <a:r>
              <a:rPr lang="tr-TR" sz="1500" spc="-10" dirty="0">
                <a:latin typeface="+mn-lt"/>
                <a:cs typeface="Calibri"/>
              </a:rPr>
              <a:t>is</a:t>
            </a:r>
            <a:r>
              <a:rPr lang="tr-TR" sz="1500" spc="-25" dirty="0">
                <a:latin typeface="+mn-lt"/>
                <a:cs typeface="Calibri"/>
              </a:rPr>
              <a:t>e</a:t>
            </a:r>
            <a:r>
              <a:rPr lang="tr-TR" sz="1500" spc="-15" dirty="0">
                <a:latin typeface="+mn-lt"/>
                <a:cs typeface="Calibri"/>
              </a:rPr>
              <a:t>n</a:t>
            </a:r>
            <a:r>
              <a:rPr lang="tr-TR" sz="1500" spc="-25" dirty="0">
                <a:latin typeface="+mn-lt"/>
                <a:cs typeface="Calibri"/>
              </a:rPr>
              <a:t>i</a:t>
            </a:r>
            <a:r>
              <a:rPr lang="tr-TR" sz="1500" spc="-10" dirty="0">
                <a:latin typeface="+mn-lt"/>
                <a:cs typeface="Calibri"/>
              </a:rPr>
              <a:t>z,</a:t>
            </a:r>
            <a:r>
              <a:rPr lang="tr-TR" sz="1500" spc="15" dirty="0">
                <a:latin typeface="+mn-lt"/>
                <a:cs typeface="Calibri"/>
              </a:rPr>
              <a:t> </a:t>
            </a:r>
            <a:r>
              <a:rPr lang="tr-TR" sz="1500" u="heavy" spc="-20" dirty="0">
                <a:latin typeface="+mn-lt"/>
                <a:cs typeface="Calibri"/>
              </a:rPr>
              <a:t>hem</a:t>
            </a:r>
            <a:r>
              <a:rPr lang="tr-TR" sz="1500" u="heavy" spc="-5" dirty="0">
                <a:latin typeface="+mn-lt"/>
                <a:cs typeface="Calibri"/>
              </a:rPr>
              <a:t> </a:t>
            </a:r>
            <a:r>
              <a:rPr lang="tr-TR" sz="1500" u="heavy" spc="-15" dirty="0">
                <a:latin typeface="+mn-lt"/>
                <a:cs typeface="Calibri"/>
              </a:rPr>
              <a:t>pe</a:t>
            </a:r>
            <a:r>
              <a:rPr lang="tr-TR" sz="1500" u="heavy" spc="-65" dirty="0">
                <a:latin typeface="+mn-lt"/>
                <a:cs typeface="Calibri"/>
              </a:rPr>
              <a:t>r</a:t>
            </a:r>
            <a:r>
              <a:rPr lang="tr-TR" sz="1500" u="heavy" spc="-15" dirty="0">
                <a:latin typeface="+mn-lt"/>
                <a:cs typeface="Calibri"/>
              </a:rPr>
              <a:t>sonel</a:t>
            </a:r>
            <a:r>
              <a:rPr lang="tr-TR" sz="1500" spc="20" dirty="0">
                <a:latin typeface="+mn-lt"/>
                <a:cs typeface="Calibri"/>
              </a:rPr>
              <a:t> </a:t>
            </a:r>
            <a:r>
              <a:rPr lang="tr-TR" sz="1500" spc="20" dirty="0" smtClean="0">
                <a:latin typeface="+mn-lt"/>
                <a:cs typeface="Calibri"/>
              </a:rPr>
              <a:t>(özlük haklarınız için) </a:t>
            </a:r>
            <a:r>
              <a:rPr lang="tr-TR" sz="1500" spc="-15" dirty="0" smtClean="0">
                <a:latin typeface="+mn-lt"/>
                <a:cs typeface="Calibri"/>
              </a:rPr>
              <a:t>ola</a:t>
            </a:r>
            <a:r>
              <a:rPr lang="tr-TR" sz="1500" spc="-75" dirty="0" smtClean="0">
                <a:latin typeface="+mn-lt"/>
                <a:cs typeface="Calibri"/>
              </a:rPr>
              <a:t>r</a:t>
            </a:r>
            <a:r>
              <a:rPr lang="tr-TR" sz="1500" spc="-15" dirty="0" smtClean="0">
                <a:latin typeface="+mn-lt"/>
                <a:cs typeface="Calibri"/>
              </a:rPr>
              <a:t>ak</a:t>
            </a:r>
            <a:r>
              <a:rPr lang="tr-TR" sz="1500" spc="-5" dirty="0" smtClean="0">
                <a:latin typeface="+mn-lt"/>
                <a:cs typeface="Calibri"/>
              </a:rPr>
              <a:t> </a:t>
            </a:r>
            <a:r>
              <a:rPr lang="tr-TR" sz="1500" u="heavy" spc="-20" dirty="0">
                <a:latin typeface="+mn-lt"/>
                <a:cs typeface="Calibri"/>
              </a:rPr>
              <a:t>hem</a:t>
            </a:r>
            <a:r>
              <a:rPr lang="tr-TR" sz="1500" u="heavy" spc="10" dirty="0">
                <a:latin typeface="+mn-lt"/>
                <a:cs typeface="Calibri"/>
              </a:rPr>
              <a:t> </a:t>
            </a:r>
            <a:r>
              <a:rPr lang="tr-TR" sz="1500" u="heavy" spc="-15" dirty="0">
                <a:latin typeface="+mn-lt"/>
                <a:cs typeface="Calibri"/>
              </a:rPr>
              <a:t>de</a:t>
            </a:r>
            <a:r>
              <a:rPr lang="tr-TR" sz="1500" u="heavy" spc="-10" dirty="0">
                <a:latin typeface="+mn-lt"/>
                <a:cs typeface="Calibri"/>
              </a:rPr>
              <a:t> </a:t>
            </a:r>
            <a:r>
              <a:rPr lang="tr-TR" sz="1500" u="heavy" spc="-15" dirty="0">
                <a:latin typeface="+mn-lt"/>
                <a:cs typeface="Calibri"/>
              </a:rPr>
              <a:t>öğ</a:t>
            </a:r>
            <a:r>
              <a:rPr lang="tr-TR" sz="1500" u="heavy" spc="-45" dirty="0">
                <a:latin typeface="+mn-lt"/>
                <a:cs typeface="Calibri"/>
              </a:rPr>
              <a:t>r</a:t>
            </a:r>
            <a:r>
              <a:rPr lang="tr-TR" sz="1500" u="heavy" spc="-15" dirty="0">
                <a:latin typeface="+mn-lt"/>
                <a:cs typeface="Calibri"/>
              </a:rPr>
              <a:t>enci</a:t>
            </a:r>
            <a:r>
              <a:rPr lang="tr-TR" sz="1500" spc="-15" dirty="0">
                <a:latin typeface="+mn-lt"/>
                <a:cs typeface="Calibri"/>
              </a:rPr>
              <a:t> </a:t>
            </a:r>
            <a:r>
              <a:rPr lang="tr-TR" sz="1500" spc="-15" dirty="0" smtClean="0">
                <a:latin typeface="+mn-lt"/>
                <a:cs typeface="Calibri"/>
              </a:rPr>
              <a:t>alarak, adınıza ilgili akademik birim(</a:t>
            </a:r>
            <a:r>
              <a:rPr lang="tr-TR" sz="1500" spc="-15" dirty="0" err="1" smtClean="0">
                <a:latin typeface="+mn-lt"/>
                <a:cs typeface="Calibri"/>
              </a:rPr>
              <a:t>ler</a:t>
            </a:r>
            <a:r>
              <a:rPr lang="tr-TR" sz="1500" spc="-15" dirty="0" smtClean="0">
                <a:latin typeface="+mn-lt"/>
                <a:cs typeface="Calibri"/>
              </a:rPr>
              <a:t>)den iki ayrı Yönetim Kurulu Kararı</a:t>
            </a:r>
            <a:r>
              <a:rPr lang="tr-TR" sz="1500" spc="-10" dirty="0" smtClean="0">
                <a:latin typeface="+mn-lt"/>
                <a:cs typeface="Calibri"/>
              </a:rPr>
              <a:t> çı</a:t>
            </a:r>
            <a:r>
              <a:rPr lang="tr-TR" sz="1500" spc="-70" dirty="0" smtClean="0">
                <a:latin typeface="+mn-lt"/>
                <a:cs typeface="Calibri"/>
              </a:rPr>
              <a:t>k</a:t>
            </a:r>
            <a:r>
              <a:rPr lang="tr-TR" sz="1500" dirty="0" smtClean="0">
                <a:latin typeface="+mn-lt"/>
                <a:cs typeface="Calibri"/>
              </a:rPr>
              <a:t>arı</a:t>
            </a:r>
            <a:r>
              <a:rPr lang="tr-TR" sz="1500" spc="-15" dirty="0" smtClean="0">
                <a:latin typeface="+mn-lt"/>
                <a:cs typeface="Calibri"/>
              </a:rPr>
              <a:t>lması</a:t>
            </a:r>
            <a:r>
              <a:rPr lang="tr-TR" sz="1500" spc="20" dirty="0" smtClean="0">
                <a:latin typeface="+mn-lt"/>
                <a:cs typeface="Calibri"/>
              </a:rPr>
              <a:t> </a:t>
            </a:r>
            <a:r>
              <a:rPr lang="tr-TR" sz="1500" spc="-35" dirty="0" smtClean="0">
                <a:latin typeface="+mn-lt"/>
                <a:cs typeface="Calibri"/>
              </a:rPr>
              <a:t>g</a:t>
            </a:r>
            <a:r>
              <a:rPr lang="tr-TR" sz="1500" spc="-15" dirty="0" smtClean="0">
                <a:latin typeface="+mn-lt"/>
                <a:cs typeface="Calibri"/>
              </a:rPr>
              <a:t>e</a:t>
            </a:r>
            <a:r>
              <a:rPr lang="tr-TR" sz="1500" spc="-50" dirty="0" smtClean="0">
                <a:latin typeface="+mn-lt"/>
                <a:cs typeface="Calibri"/>
              </a:rPr>
              <a:t>r</a:t>
            </a:r>
            <a:r>
              <a:rPr lang="tr-TR" sz="1500" spc="-20" dirty="0" smtClean="0">
                <a:latin typeface="+mn-lt"/>
                <a:cs typeface="Calibri"/>
              </a:rPr>
              <a:t>ekmek</a:t>
            </a:r>
            <a:r>
              <a:rPr lang="tr-TR" sz="1500" spc="-30" dirty="0" smtClean="0">
                <a:latin typeface="+mn-lt"/>
                <a:cs typeface="Calibri"/>
              </a:rPr>
              <a:t>tedir. </a:t>
            </a:r>
          </a:p>
          <a:p>
            <a:pPr marL="297815" marR="1177925" indent="-285750" algn="l">
              <a:lnSpc>
                <a:spcPct val="80000"/>
              </a:lnSpc>
              <a:buFont typeface="Arial" panose="020B0604020202020204" pitchFamily="34" charset="0"/>
              <a:buChar char="•"/>
            </a:pPr>
            <a:r>
              <a:rPr lang="tr-TR" sz="1500" spc="-30" dirty="0" smtClean="0">
                <a:latin typeface="+mn-lt"/>
                <a:cs typeface="Calibri"/>
              </a:rPr>
              <a:t>Öngörülen derslerde ya da ders kredilerinde (Learning </a:t>
            </a:r>
            <a:r>
              <a:rPr lang="tr-TR" sz="1500" spc="-30" dirty="0" err="1" smtClean="0">
                <a:latin typeface="+mn-lt"/>
                <a:cs typeface="Calibri"/>
              </a:rPr>
              <a:t>Agreement</a:t>
            </a:r>
            <a:r>
              <a:rPr lang="tr-TR" sz="1500" spc="-30" dirty="0" smtClean="0">
                <a:latin typeface="+mn-lt"/>
                <a:cs typeface="Calibri"/>
              </a:rPr>
              <a:t>) Erasmus öğrenimi başladıktan sonra bir değişiklik olması durumunda </a:t>
            </a:r>
            <a:r>
              <a:rPr lang="tr-TR" sz="1500" spc="-15" dirty="0" smtClean="0">
                <a:latin typeface="+mn-lt"/>
                <a:cs typeface="Calibri"/>
              </a:rPr>
              <a:t>yeniden Yönetim Kurulu Kararı çıkartılması gerekir. (Edebiyat Fakültesi öğrencileri için gerekli değildir)</a:t>
            </a:r>
          </a:p>
          <a:p>
            <a:pPr marL="12065" marR="1177925" algn="l">
              <a:lnSpc>
                <a:spcPct val="80000"/>
              </a:lnSpc>
            </a:pPr>
            <a:r>
              <a:rPr lang="tr-TR" sz="1600" spc="-15" dirty="0">
                <a:latin typeface="+mn-lt"/>
                <a:cs typeface="Calibri"/>
              </a:rPr>
              <a:t> </a:t>
            </a:r>
            <a:endParaRPr lang="tr-TR" sz="1600" spc="-15" dirty="0" smtClean="0">
              <a:latin typeface="+mn-lt"/>
              <a:cs typeface="Calibri"/>
            </a:endParaRPr>
          </a:p>
          <a:p>
            <a:pPr marL="12065" marR="1177925" algn="l">
              <a:lnSpc>
                <a:spcPct val="80000"/>
              </a:lnSpc>
            </a:pPr>
            <a:endParaRPr lang="tr-TR" sz="1600" dirty="0">
              <a:latin typeface="+mn-lt"/>
              <a:cs typeface="Calibri"/>
            </a:endParaRPr>
          </a:p>
          <a:p>
            <a:pPr algn="l">
              <a:lnSpc>
                <a:spcPct val="100000"/>
              </a:lnSpc>
            </a:pPr>
            <a:endParaRPr lang="tr-TR" sz="1600" b="1" dirty="0" smtClean="0">
              <a:solidFill>
                <a:schemeClr val="bg1"/>
              </a:solidFill>
              <a:latin typeface="+mn-lt"/>
              <a:cs typeface="Calibri"/>
            </a:endParaRPr>
          </a:p>
          <a:p>
            <a:endParaRPr lang="fr-FR" sz="1600" dirty="0"/>
          </a:p>
        </p:txBody>
      </p:sp>
    </p:spTree>
    <p:extLst>
      <p:ext uri="{BB962C8B-B14F-4D97-AF65-F5344CB8AC3E}">
        <p14:creationId xmlns:p14="http://schemas.microsoft.com/office/powerpoint/2010/main" val="60082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r>
              <a:rPr lang="tr-TR" b="1" dirty="0" smtClean="0"/>
              <a:t>İngilizce Transkript</a:t>
            </a:r>
            <a:endParaRPr lang="tr-TR" b="1" dirty="0"/>
          </a:p>
        </p:txBody>
      </p:sp>
      <p:sp>
        <p:nvSpPr>
          <p:cNvPr id="3" name="Espace réservé du contenu 2"/>
          <p:cNvSpPr>
            <a:spLocks noGrp="1"/>
          </p:cNvSpPr>
          <p:nvPr>
            <p:ph idx="1"/>
          </p:nvPr>
        </p:nvSpPr>
        <p:spPr/>
        <p:txBody>
          <a:bodyPr/>
          <a:lstStyle/>
          <a:p>
            <a:pPr marL="12065" marR="12700" indent="0" algn="just">
              <a:lnSpc>
                <a:spcPts val="3020"/>
              </a:lnSpc>
              <a:buNone/>
              <a:tabLst>
                <a:tab pos="241300" algn="l"/>
              </a:tabLst>
            </a:pPr>
            <a:r>
              <a:rPr lang="tr-TR" spc="-20" dirty="0" smtClean="0">
                <a:latin typeface="Calibri"/>
                <a:cs typeface="Calibri"/>
              </a:rPr>
              <a:t>- Öğ</a:t>
            </a:r>
            <a:r>
              <a:rPr lang="tr-TR" spc="-55" dirty="0" smtClean="0">
                <a:latin typeface="Calibri"/>
                <a:cs typeface="Calibri"/>
              </a:rPr>
              <a:t>r</a:t>
            </a:r>
            <a:r>
              <a:rPr lang="tr-TR" dirty="0" smtClean="0">
                <a:latin typeface="Calibri"/>
                <a:cs typeface="Calibri"/>
              </a:rPr>
              <a:t>enc</a:t>
            </a:r>
            <a:r>
              <a:rPr lang="tr-TR" spc="-15" dirty="0" smtClean="0">
                <a:latin typeface="Calibri"/>
                <a:cs typeface="Calibri"/>
              </a:rPr>
              <a:t>i</a:t>
            </a:r>
            <a:r>
              <a:rPr lang="tr-TR" dirty="0" smtClean="0">
                <a:latin typeface="Calibri"/>
                <a:cs typeface="Calibri"/>
              </a:rPr>
              <a:t>n</a:t>
            </a:r>
            <a:r>
              <a:rPr lang="tr-TR" spc="-15" dirty="0" smtClean="0">
                <a:latin typeface="Calibri"/>
                <a:cs typeface="Calibri"/>
              </a:rPr>
              <a:t>in</a:t>
            </a:r>
            <a:r>
              <a:rPr lang="tr-TR" spc="20" dirty="0" smtClean="0">
                <a:latin typeface="Calibri"/>
                <a:cs typeface="Calibri"/>
              </a:rPr>
              <a:t> </a:t>
            </a:r>
            <a:r>
              <a:rPr lang="tr-TR" dirty="0">
                <a:latin typeface="Calibri"/>
                <a:cs typeface="Calibri"/>
              </a:rPr>
              <a:t>al</a:t>
            </a:r>
            <a:r>
              <a:rPr lang="tr-TR" spc="-10" dirty="0">
                <a:latin typeface="Calibri"/>
                <a:cs typeface="Calibri"/>
              </a:rPr>
              <a:t>d</a:t>
            </a:r>
            <a:r>
              <a:rPr lang="tr-TR" dirty="0">
                <a:latin typeface="Calibri"/>
                <a:cs typeface="Calibri"/>
              </a:rPr>
              <a:t>ığı</a:t>
            </a:r>
            <a:r>
              <a:rPr lang="tr-TR" spc="-5" dirty="0">
                <a:latin typeface="Calibri"/>
                <a:cs typeface="Calibri"/>
              </a:rPr>
              <a:t> </a:t>
            </a:r>
            <a:r>
              <a:rPr lang="tr-TR" spc="-45" dirty="0">
                <a:latin typeface="Calibri"/>
                <a:cs typeface="Calibri"/>
              </a:rPr>
              <a:t>v</a:t>
            </a:r>
            <a:r>
              <a:rPr lang="tr-TR" spc="-15" dirty="0">
                <a:latin typeface="Calibri"/>
                <a:cs typeface="Calibri"/>
              </a:rPr>
              <a:t>e </a:t>
            </a:r>
            <a:r>
              <a:rPr lang="tr-TR" dirty="0">
                <a:latin typeface="Calibri"/>
                <a:cs typeface="Calibri"/>
              </a:rPr>
              <a:t>ha</a:t>
            </a:r>
            <a:r>
              <a:rPr lang="tr-TR" spc="-10" dirty="0">
                <a:latin typeface="Calibri"/>
                <a:cs typeface="Calibri"/>
              </a:rPr>
              <a:t>l</a:t>
            </a:r>
            <a:r>
              <a:rPr lang="tr-TR" spc="-15" dirty="0">
                <a:latin typeface="Calibri"/>
                <a:cs typeface="Calibri"/>
              </a:rPr>
              <a:t>en</a:t>
            </a:r>
            <a:r>
              <a:rPr lang="tr-TR" spc="15" dirty="0">
                <a:latin typeface="Calibri"/>
                <a:cs typeface="Calibri"/>
              </a:rPr>
              <a:t> </a:t>
            </a:r>
            <a:r>
              <a:rPr lang="tr-TR" spc="-70" dirty="0">
                <a:latin typeface="Calibri"/>
                <a:cs typeface="Calibri"/>
              </a:rPr>
              <a:t>k</a:t>
            </a:r>
            <a:r>
              <a:rPr lang="tr-TR" spc="-60" dirty="0">
                <a:latin typeface="Calibri"/>
                <a:cs typeface="Calibri"/>
              </a:rPr>
              <a:t>a</a:t>
            </a:r>
            <a:r>
              <a:rPr lang="tr-TR" dirty="0">
                <a:latin typeface="Calibri"/>
                <a:cs typeface="Calibri"/>
              </a:rPr>
              <a:t>y</a:t>
            </a:r>
            <a:r>
              <a:rPr lang="tr-TR" spc="-15" dirty="0">
                <a:latin typeface="Calibri"/>
                <a:cs typeface="Calibri"/>
              </a:rPr>
              <a:t>ı</a:t>
            </a:r>
            <a:r>
              <a:rPr lang="tr-TR" dirty="0">
                <a:latin typeface="Calibri"/>
                <a:cs typeface="Calibri"/>
              </a:rPr>
              <a:t>t</a:t>
            </a:r>
            <a:r>
              <a:rPr lang="tr-TR" spc="-10" dirty="0">
                <a:latin typeface="Calibri"/>
                <a:cs typeface="Calibri"/>
              </a:rPr>
              <a:t>l</a:t>
            </a:r>
            <a:r>
              <a:rPr lang="tr-TR" dirty="0">
                <a:latin typeface="Calibri"/>
                <a:cs typeface="Calibri"/>
              </a:rPr>
              <a:t>ı</a:t>
            </a:r>
            <a:r>
              <a:rPr lang="tr-TR" spc="-5" dirty="0">
                <a:latin typeface="Calibri"/>
                <a:cs typeface="Calibri"/>
              </a:rPr>
              <a:t> </a:t>
            </a:r>
            <a:r>
              <a:rPr lang="tr-TR" dirty="0">
                <a:latin typeface="Calibri"/>
                <a:cs typeface="Calibri"/>
              </a:rPr>
              <a:t>o</a:t>
            </a:r>
            <a:r>
              <a:rPr lang="tr-TR" spc="-15" dirty="0">
                <a:latin typeface="Calibri"/>
                <a:cs typeface="Calibri"/>
              </a:rPr>
              <a:t>ld</a:t>
            </a:r>
            <a:r>
              <a:rPr lang="tr-TR" spc="-30" dirty="0">
                <a:latin typeface="Calibri"/>
                <a:cs typeface="Calibri"/>
              </a:rPr>
              <a:t>u</a:t>
            </a:r>
            <a:r>
              <a:rPr lang="tr-TR" spc="-15" dirty="0">
                <a:latin typeface="Calibri"/>
                <a:cs typeface="Calibri"/>
              </a:rPr>
              <a:t>ğu</a:t>
            </a:r>
            <a:r>
              <a:rPr lang="tr-TR" spc="20" dirty="0">
                <a:latin typeface="Calibri"/>
                <a:cs typeface="Calibri"/>
              </a:rPr>
              <a:t> </a:t>
            </a:r>
            <a:r>
              <a:rPr lang="tr-TR" spc="-20" dirty="0">
                <a:latin typeface="Calibri"/>
                <a:cs typeface="Calibri"/>
              </a:rPr>
              <a:t>tüm</a:t>
            </a:r>
            <a:r>
              <a:rPr lang="tr-TR" spc="15" dirty="0">
                <a:latin typeface="Calibri"/>
                <a:cs typeface="Calibri"/>
              </a:rPr>
              <a:t> </a:t>
            </a:r>
            <a:r>
              <a:rPr lang="tr-TR" spc="-15" dirty="0">
                <a:latin typeface="Calibri"/>
                <a:cs typeface="Calibri"/>
              </a:rPr>
              <a:t>de</a:t>
            </a:r>
            <a:r>
              <a:rPr lang="tr-TR" spc="-70" dirty="0">
                <a:latin typeface="Calibri"/>
                <a:cs typeface="Calibri"/>
              </a:rPr>
              <a:t>r</a:t>
            </a:r>
            <a:r>
              <a:rPr lang="tr-TR" dirty="0">
                <a:latin typeface="Calibri"/>
                <a:cs typeface="Calibri"/>
              </a:rPr>
              <a:t>s</a:t>
            </a:r>
            <a:r>
              <a:rPr lang="tr-TR" spc="-15" dirty="0">
                <a:latin typeface="Calibri"/>
                <a:cs typeface="Calibri"/>
              </a:rPr>
              <a:t>l</a:t>
            </a:r>
            <a:r>
              <a:rPr lang="tr-TR" dirty="0">
                <a:latin typeface="Calibri"/>
                <a:cs typeface="Calibri"/>
              </a:rPr>
              <a:t>er</a:t>
            </a:r>
            <a:r>
              <a:rPr lang="tr-TR" spc="-15" dirty="0">
                <a:latin typeface="Calibri"/>
                <a:cs typeface="Calibri"/>
              </a:rPr>
              <a:t>in,</a:t>
            </a:r>
            <a:r>
              <a:rPr lang="tr-TR" spc="25" dirty="0">
                <a:latin typeface="Calibri"/>
                <a:cs typeface="Calibri"/>
              </a:rPr>
              <a:t> </a:t>
            </a:r>
            <a:r>
              <a:rPr lang="tr-TR" spc="-15" dirty="0">
                <a:latin typeface="Calibri"/>
                <a:cs typeface="Calibri"/>
              </a:rPr>
              <a:t>bu</a:t>
            </a:r>
            <a:r>
              <a:rPr lang="tr-TR" spc="10" dirty="0">
                <a:latin typeface="Calibri"/>
                <a:cs typeface="Calibri"/>
              </a:rPr>
              <a:t> </a:t>
            </a:r>
            <a:r>
              <a:rPr lang="tr-TR" spc="-15" dirty="0">
                <a:latin typeface="Calibri"/>
                <a:cs typeface="Calibri"/>
              </a:rPr>
              <a:t>de</a:t>
            </a:r>
            <a:r>
              <a:rPr lang="tr-TR" spc="-70" dirty="0">
                <a:latin typeface="Calibri"/>
                <a:cs typeface="Calibri"/>
              </a:rPr>
              <a:t>r</a:t>
            </a:r>
            <a:r>
              <a:rPr lang="tr-TR" dirty="0">
                <a:latin typeface="Calibri"/>
                <a:cs typeface="Calibri"/>
              </a:rPr>
              <a:t>s</a:t>
            </a:r>
            <a:r>
              <a:rPr lang="tr-TR" spc="-15" dirty="0">
                <a:latin typeface="Calibri"/>
                <a:cs typeface="Calibri"/>
              </a:rPr>
              <a:t>l</a:t>
            </a:r>
            <a:r>
              <a:rPr lang="tr-TR" dirty="0">
                <a:latin typeface="Calibri"/>
                <a:cs typeface="Calibri"/>
              </a:rPr>
              <a:t>er</a:t>
            </a:r>
            <a:r>
              <a:rPr lang="tr-TR" spc="-15" dirty="0">
                <a:latin typeface="Calibri"/>
                <a:cs typeface="Calibri"/>
              </a:rPr>
              <a:t>in</a:t>
            </a:r>
            <a:r>
              <a:rPr lang="tr-TR" spc="-10" dirty="0">
                <a:latin typeface="Calibri"/>
                <a:cs typeface="Calibri"/>
              </a:rPr>
              <a:t> </a:t>
            </a:r>
            <a:r>
              <a:rPr lang="tr-TR" spc="-10" dirty="0" smtClean="0">
                <a:latin typeface="Calibri"/>
                <a:cs typeface="Calibri"/>
              </a:rPr>
              <a:t>karşılık geldiği k</a:t>
            </a:r>
            <a:r>
              <a:rPr lang="tr-TR" spc="-50" dirty="0" smtClean="0">
                <a:latin typeface="Calibri"/>
                <a:cs typeface="Calibri"/>
              </a:rPr>
              <a:t>r</a:t>
            </a:r>
            <a:r>
              <a:rPr lang="tr-TR" spc="-15" dirty="0" smtClean="0">
                <a:latin typeface="Calibri"/>
                <a:cs typeface="Calibri"/>
              </a:rPr>
              <a:t>edi yüklerinin (ECTS/AKTS), son</a:t>
            </a:r>
            <a:r>
              <a:rPr lang="tr-TR" spc="20" dirty="0" smtClean="0">
                <a:latin typeface="Calibri"/>
                <a:cs typeface="Calibri"/>
              </a:rPr>
              <a:t> </a:t>
            </a:r>
            <a:r>
              <a:rPr lang="tr-TR" spc="-15" dirty="0">
                <a:latin typeface="Calibri"/>
                <a:cs typeface="Calibri"/>
              </a:rPr>
              <a:t>başarı </a:t>
            </a:r>
            <a:r>
              <a:rPr lang="tr-TR" spc="-15" dirty="0" smtClean="0">
                <a:latin typeface="Calibri"/>
                <a:cs typeface="Calibri"/>
              </a:rPr>
              <a:t>du</a:t>
            </a:r>
            <a:r>
              <a:rPr lang="tr-TR" spc="-25" dirty="0" smtClean="0">
                <a:latin typeface="Calibri"/>
                <a:cs typeface="Calibri"/>
              </a:rPr>
              <a:t>r</a:t>
            </a:r>
            <a:r>
              <a:rPr lang="tr-TR" spc="-20" dirty="0" smtClean="0">
                <a:latin typeface="Calibri"/>
                <a:cs typeface="Calibri"/>
              </a:rPr>
              <a:t>um</a:t>
            </a:r>
            <a:r>
              <a:rPr lang="tr-TR" spc="-25" dirty="0" smtClean="0">
                <a:latin typeface="Calibri"/>
                <a:cs typeface="Calibri"/>
              </a:rPr>
              <a:t>l</a:t>
            </a:r>
            <a:r>
              <a:rPr lang="tr-TR" spc="-10" dirty="0" smtClean="0">
                <a:latin typeface="Calibri"/>
                <a:cs typeface="Calibri"/>
              </a:rPr>
              <a:t>arının</a:t>
            </a:r>
            <a:r>
              <a:rPr lang="tr-TR" spc="40" dirty="0" smtClean="0">
                <a:latin typeface="Calibri"/>
                <a:cs typeface="Calibri"/>
              </a:rPr>
              <a:t> </a:t>
            </a:r>
            <a:r>
              <a:rPr lang="tr-TR" spc="-45" dirty="0">
                <a:latin typeface="Calibri"/>
                <a:cs typeface="Calibri"/>
              </a:rPr>
              <a:t>v</a:t>
            </a:r>
            <a:r>
              <a:rPr lang="tr-TR" spc="-15" dirty="0">
                <a:latin typeface="Calibri"/>
                <a:cs typeface="Calibri"/>
              </a:rPr>
              <a:t>e</a:t>
            </a:r>
            <a:r>
              <a:rPr lang="tr-TR" spc="-5" dirty="0">
                <a:latin typeface="Calibri"/>
                <a:cs typeface="Calibri"/>
              </a:rPr>
              <a:t> </a:t>
            </a:r>
            <a:r>
              <a:rPr lang="tr-TR" spc="-15" dirty="0">
                <a:latin typeface="Calibri"/>
                <a:cs typeface="Calibri"/>
              </a:rPr>
              <a:t>ağı</a:t>
            </a:r>
            <a:r>
              <a:rPr lang="tr-TR" spc="-25" dirty="0">
                <a:latin typeface="Calibri"/>
                <a:cs typeface="Calibri"/>
              </a:rPr>
              <a:t>r</a:t>
            </a:r>
            <a:r>
              <a:rPr lang="tr-TR" dirty="0">
                <a:latin typeface="Calibri"/>
                <a:cs typeface="Calibri"/>
              </a:rPr>
              <a:t>l</a:t>
            </a:r>
            <a:r>
              <a:rPr lang="tr-TR" spc="-15" dirty="0">
                <a:latin typeface="Calibri"/>
                <a:cs typeface="Calibri"/>
              </a:rPr>
              <a:t>ı</a:t>
            </a:r>
            <a:r>
              <a:rPr lang="tr-TR" dirty="0">
                <a:latin typeface="Calibri"/>
                <a:cs typeface="Calibri"/>
              </a:rPr>
              <a:t>klı</a:t>
            </a:r>
            <a:r>
              <a:rPr lang="tr-TR" spc="-15" dirty="0">
                <a:latin typeface="Calibri"/>
                <a:cs typeface="Calibri"/>
              </a:rPr>
              <a:t> or</a:t>
            </a:r>
            <a:r>
              <a:rPr lang="tr-TR" spc="-45" dirty="0">
                <a:latin typeface="Calibri"/>
                <a:cs typeface="Calibri"/>
              </a:rPr>
              <a:t>t</a:t>
            </a:r>
            <a:r>
              <a:rPr lang="tr-TR" spc="-15" dirty="0">
                <a:latin typeface="Calibri"/>
                <a:cs typeface="Calibri"/>
              </a:rPr>
              <a:t>alamaların </a:t>
            </a:r>
            <a:r>
              <a:rPr lang="tr-TR" spc="-60" dirty="0">
                <a:latin typeface="Calibri"/>
                <a:cs typeface="Calibri"/>
              </a:rPr>
              <a:t>y</a:t>
            </a:r>
            <a:r>
              <a:rPr lang="tr-TR" spc="-15" dirty="0">
                <a:latin typeface="Calibri"/>
                <a:cs typeface="Calibri"/>
              </a:rPr>
              <a:t>er </a:t>
            </a:r>
            <a:r>
              <a:rPr lang="tr-TR" spc="-15" dirty="0" smtClean="0">
                <a:latin typeface="Calibri"/>
                <a:cs typeface="Calibri"/>
              </a:rPr>
              <a:t>ald</a:t>
            </a:r>
            <a:r>
              <a:rPr lang="tr-TR" spc="-25" dirty="0" smtClean="0">
                <a:latin typeface="Calibri"/>
                <a:cs typeface="Calibri"/>
              </a:rPr>
              <a:t>ı</a:t>
            </a:r>
            <a:r>
              <a:rPr lang="tr-TR" spc="-10" dirty="0" smtClean="0">
                <a:latin typeface="Calibri"/>
                <a:cs typeface="Calibri"/>
              </a:rPr>
              <a:t>ğı </a:t>
            </a:r>
            <a:r>
              <a:rPr lang="tr-TR" spc="-10" dirty="0" smtClean="0">
                <a:latin typeface="Calibri"/>
                <a:cs typeface="Calibri"/>
              </a:rPr>
              <a:t>belgedir.</a:t>
            </a:r>
            <a:endParaRPr lang="tr-TR" spc="-5" dirty="0">
              <a:latin typeface="Calibri"/>
              <a:cs typeface="Calibri"/>
            </a:endParaRPr>
          </a:p>
          <a:p>
            <a:pPr marL="12065" marR="12700" indent="0" algn="just">
              <a:lnSpc>
                <a:spcPts val="3020"/>
              </a:lnSpc>
              <a:buNone/>
              <a:tabLst>
                <a:tab pos="241300" algn="l"/>
              </a:tabLst>
            </a:pPr>
            <a:r>
              <a:rPr lang="tr-TR" spc="-20" dirty="0" smtClean="0">
                <a:latin typeface="Calibri"/>
                <a:cs typeface="Calibri"/>
              </a:rPr>
              <a:t>- D</a:t>
            </a:r>
            <a:r>
              <a:rPr lang="tr-TR" spc="-25" dirty="0" smtClean="0">
                <a:latin typeface="Calibri"/>
                <a:cs typeface="Calibri"/>
              </a:rPr>
              <a:t>ı</a:t>
            </a:r>
            <a:r>
              <a:rPr lang="tr-TR" spc="-15" dirty="0" smtClean="0">
                <a:latin typeface="Calibri"/>
                <a:cs typeface="Calibri"/>
              </a:rPr>
              <a:t>ş</a:t>
            </a:r>
            <a:r>
              <a:rPr lang="tr-TR" spc="20" dirty="0" smtClean="0">
                <a:latin typeface="Calibri"/>
                <a:cs typeface="Calibri"/>
              </a:rPr>
              <a:t> </a:t>
            </a:r>
            <a:r>
              <a:rPr lang="tr-TR" dirty="0">
                <a:latin typeface="Calibri"/>
                <a:cs typeface="Calibri"/>
              </a:rPr>
              <a:t>İl</a:t>
            </a:r>
            <a:r>
              <a:rPr lang="tr-TR" spc="-15" dirty="0">
                <a:latin typeface="Calibri"/>
                <a:cs typeface="Calibri"/>
              </a:rPr>
              <a:t>işk</a:t>
            </a:r>
            <a:r>
              <a:rPr lang="tr-TR" spc="-20" dirty="0">
                <a:latin typeface="Calibri"/>
                <a:cs typeface="Calibri"/>
              </a:rPr>
              <a:t>i</a:t>
            </a:r>
            <a:r>
              <a:rPr lang="tr-TR" spc="-10" dirty="0">
                <a:latin typeface="Calibri"/>
                <a:cs typeface="Calibri"/>
              </a:rPr>
              <a:t>ler</a:t>
            </a:r>
            <a:r>
              <a:rPr lang="tr-TR" spc="-15" dirty="0">
                <a:latin typeface="Calibri"/>
                <a:cs typeface="Calibri"/>
              </a:rPr>
              <a:t> </a:t>
            </a:r>
            <a:r>
              <a:rPr lang="tr-TR" spc="-6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30" dirty="0">
                <a:latin typeface="Calibri"/>
                <a:cs typeface="Calibri"/>
              </a:rPr>
              <a:t>ü</a:t>
            </a:r>
            <a:r>
              <a:rPr lang="tr-TR" spc="-15" dirty="0">
                <a:latin typeface="Calibri"/>
                <a:cs typeface="Calibri"/>
              </a:rPr>
              <a:t>ğüne</a:t>
            </a:r>
            <a:r>
              <a:rPr lang="tr-TR" spc="30" dirty="0">
                <a:latin typeface="Calibri"/>
                <a:cs typeface="Calibri"/>
              </a:rPr>
              <a:t> </a:t>
            </a:r>
            <a:r>
              <a:rPr lang="tr-TR" spc="-40" dirty="0">
                <a:latin typeface="Calibri"/>
                <a:cs typeface="Calibri"/>
              </a:rPr>
              <a:t>t</a:t>
            </a:r>
            <a:r>
              <a:rPr lang="tr-TR" spc="-15" dirty="0">
                <a:latin typeface="Calibri"/>
                <a:cs typeface="Calibri"/>
              </a:rPr>
              <a:t>es</a:t>
            </a:r>
            <a:r>
              <a:rPr lang="tr-TR" spc="-20" dirty="0">
                <a:latin typeface="Calibri"/>
                <a:cs typeface="Calibri"/>
              </a:rPr>
              <a:t>l</a:t>
            </a:r>
            <a:r>
              <a:rPr lang="tr-TR" spc="-15" dirty="0">
                <a:latin typeface="Calibri"/>
                <a:cs typeface="Calibri"/>
              </a:rPr>
              <a:t>im edeceğin</a:t>
            </a:r>
            <a:r>
              <a:rPr lang="tr-TR" spc="-25" dirty="0">
                <a:latin typeface="Calibri"/>
                <a:cs typeface="Calibri"/>
              </a:rPr>
              <a:t>i</a:t>
            </a:r>
            <a:r>
              <a:rPr lang="tr-TR" spc="-15" dirty="0">
                <a:latin typeface="Calibri"/>
                <a:cs typeface="Calibri"/>
              </a:rPr>
              <a:t>z</a:t>
            </a:r>
            <a:r>
              <a:rPr lang="tr-TR" spc="-5" dirty="0">
                <a:latin typeface="Calibri"/>
                <a:cs typeface="Calibri"/>
              </a:rPr>
              <a:t> </a:t>
            </a:r>
            <a:r>
              <a:rPr lang="tr-TR" dirty="0">
                <a:latin typeface="Calibri"/>
                <a:cs typeface="Calibri"/>
              </a:rPr>
              <a:t>İngil</a:t>
            </a:r>
            <a:r>
              <a:rPr lang="tr-TR" spc="-15" dirty="0">
                <a:latin typeface="Calibri"/>
                <a:cs typeface="Calibri"/>
              </a:rPr>
              <a:t>i</a:t>
            </a:r>
            <a:r>
              <a:rPr lang="tr-TR" spc="-80" dirty="0">
                <a:latin typeface="Calibri"/>
                <a:cs typeface="Calibri"/>
              </a:rPr>
              <a:t>z</a:t>
            </a:r>
            <a:r>
              <a:rPr lang="tr-TR" spc="-15" dirty="0">
                <a:latin typeface="Calibri"/>
                <a:cs typeface="Calibri"/>
              </a:rPr>
              <a:t>ce</a:t>
            </a:r>
            <a:r>
              <a:rPr lang="tr-TR" spc="-5" dirty="0">
                <a:latin typeface="Calibri"/>
                <a:cs typeface="Calibri"/>
              </a:rPr>
              <a:t> </a:t>
            </a:r>
            <a:r>
              <a:rPr lang="tr-TR" spc="-10" dirty="0">
                <a:latin typeface="Calibri"/>
                <a:cs typeface="Calibri"/>
              </a:rPr>
              <a:t>t</a:t>
            </a:r>
            <a:r>
              <a:rPr lang="tr-TR" spc="-80" dirty="0">
                <a:latin typeface="Calibri"/>
                <a:cs typeface="Calibri"/>
              </a:rPr>
              <a:t>r</a:t>
            </a:r>
            <a:r>
              <a:rPr lang="tr-TR" spc="-15" dirty="0">
                <a:latin typeface="Calibri"/>
                <a:cs typeface="Calibri"/>
              </a:rPr>
              <a:t>anskr</a:t>
            </a:r>
            <a:r>
              <a:rPr lang="tr-TR" spc="-25" dirty="0">
                <a:latin typeface="Calibri"/>
                <a:cs typeface="Calibri"/>
              </a:rPr>
              <a:t>i</a:t>
            </a:r>
            <a:r>
              <a:rPr lang="tr-TR" spc="-35" dirty="0">
                <a:latin typeface="Calibri"/>
                <a:cs typeface="Calibri"/>
              </a:rPr>
              <a:t>p</a:t>
            </a:r>
            <a:r>
              <a:rPr lang="tr-TR" spc="-10" dirty="0">
                <a:latin typeface="Calibri"/>
                <a:cs typeface="Calibri"/>
              </a:rPr>
              <a:t>t</a:t>
            </a:r>
            <a:r>
              <a:rPr lang="tr-TR" spc="-15" dirty="0">
                <a:latin typeface="Calibri"/>
                <a:cs typeface="Calibri"/>
              </a:rPr>
              <a:t> be</a:t>
            </a:r>
            <a:r>
              <a:rPr lang="tr-TR" spc="-25" dirty="0">
                <a:latin typeface="Calibri"/>
                <a:cs typeface="Calibri"/>
              </a:rPr>
              <a:t>l</a:t>
            </a:r>
            <a:r>
              <a:rPr lang="tr-TR" spc="-35" dirty="0">
                <a:latin typeface="Calibri"/>
                <a:cs typeface="Calibri"/>
              </a:rPr>
              <a:t>g</a:t>
            </a:r>
            <a:r>
              <a:rPr lang="tr-TR" spc="-15" dirty="0">
                <a:latin typeface="Calibri"/>
                <a:cs typeface="Calibri"/>
              </a:rPr>
              <a:t>en</a:t>
            </a:r>
            <a:r>
              <a:rPr lang="tr-TR" spc="-25" dirty="0">
                <a:latin typeface="Calibri"/>
                <a:cs typeface="Calibri"/>
              </a:rPr>
              <a:t>i</a:t>
            </a:r>
            <a:r>
              <a:rPr lang="tr-TR" spc="-15" dirty="0">
                <a:latin typeface="Calibri"/>
                <a:cs typeface="Calibri"/>
              </a:rPr>
              <a:t>zin</a:t>
            </a:r>
            <a:r>
              <a:rPr lang="tr-TR" spc="10" dirty="0">
                <a:latin typeface="Calibri"/>
                <a:cs typeface="Calibri"/>
              </a:rPr>
              <a:t> </a:t>
            </a:r>
            <a:r>
              <a:rPr lang="tr-TR" spc="-15" dirty="0">
                <a:latin typeface="Calibri"/>
                <a:cs typeface="Calibri"/>
              </a:rPr>
              <a:t>güncel </a:t>
            </a:r>
            <a:r>
              <a:rPr lang="tr-TR" spc="-15" dirty="0" smtClean="0">
                <a:latin typeface="Calibri"/>
                <a:cs typeface="Calibri"/>
              </a:rPr>
              <a:t>tarihli olması </a:t>
            </a:r>
            <a:r>
              <a:rPr lang="tr-TR" spc="-15" dirty="0" smtClean="0">
                <a:latin typeface="Calibri"/>
                <a:cs typeface="Calibri"/>
              </a:rPr>
              <a:t>gerekmektedir. </a:t>
            </a:r>
            <a:endParaRPr lang="tr-TR" dirty="0">
              <a:latin typeface="Calibri"/>
              <a:cs typeface="Calibri"/>
            </a:endParaRPr>
          </a:p>
          <a:p>
            <a:endParaRPr lang="tr-TR" sz="1600" dirty="0"/>
          </a:p>
          <a:p>
            <a:pPr marL="0" indent="0">
              <a:buNone/>
            </a:pPr>
            <a:endParaRPr lang="tr-TR" sz="1400" u="sng" dirty="0">
              <a:solidFill>
                <a:schemeClr val="accent1">
                  <a:lumMod val="50000"/>
                </a:schemeClr>
              </a:solidFill>
            </a:endParaRPr>
          </a:p>
          <a:p>
            <a:pPr marL="0" indent="0">
              <a:buNone/>
            </a:pPr>
            <a:endParaRPr lang="tr-TR" sz="1600" dirty="0"/>
          </a:p>
          <a:p>
            <a:pPr marL="0" indent="0">
              <a:buNone/>
            </a:pPr>
            <a:endParaRPr lang="fr-FR" sz="16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862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7" name="Başlık 1"/>
          <p:cNvSpPr txBox="1">
            <a:spLocks/>
          </p:cNvSpPr>
          <p:nvPr/>
        </p:nvSpPr>
        <p:spPr>
          <a:xfrm>
            <a:off x="0" y="1"/>
            <a:ext cx="9144000" cy="946298"/>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dirty="0" smtClean="0"/>
              <a:t>      </a:t>
            </a:r>
            <a:r>
              <a:rPr lang="tr-TR" dirty="0" smtClean="0">
                <a:solidFill>
                  <a:schemeClr val="accent1">
                    <a:lumMod val="75000"/>
                  </a:schemeClr>
                </a:solidFill>
              </a:rPr>
              <a:t>4. Adım – Seyahat Planlaması</a:t>
            </a:r>
            <a:endParaRPr lang="tr-TR" dirty="0">
              <a:solidFill>
                <a:schemeClr val="accent1">
                  <a:lumMod val="75000"/>
                </a:schemeClr>
              </a:solidFill>
            </a:endParaRPr>
          </a:p>
        </p:txBody>
      </p:sp>
      <p:sp>
        <p:nvSpPr>
          <p:cNvPr id="8" name="Espace réservé du contenu 2"/>
          <p:cNvSpPr txBox="1">
            <a:spLocks/>
          </p:cNvSpPr>
          <p:nvPr/>
        </p:nvSpPr>
        <p:spPr>
          <a:xfrm>
            <a:off x="499358" y="1120850"/>
            <a:ext cx="8644647" cy="2910519"/>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smtClean="0">
                <a:latin typeface="+mn-lt"/>
              </a:rPr>
              <a:t>           </a:t>
            </a:r>
            <a:r>
              <a:rPr lang="tr-TR" sz="2400" b="1" dirty="0" smtClean="0">
                <a:solidFill>
                  <a:schemeClr val="accent1">
                    <a:lumMod val="75000"/>
                  </a:schemeClr>
                </a:solidFill>
                <a:latin typeface="+mn-lt"/>
              </a:rPr>
              <a:t>Vize İşlemleri</a:t>
            </a:r>
          </a:p>
          <a:p>
            <a:pPr marL="12700" algn="l">
              <a:lnSpc>
                <a:spcPct val="100000"/>
              </a:lnSpc>
            </a:pPr>
            <a:r>
              <a:rPr lang="tr-TR" sz="1600" b="1" u="heavy" spc="-15" dirty="0">
                <a:solidFill>
                  <a:schemeClr val="accent1">
                    <a:lumMod val="75000"/>
                  </a:schemeClr>
                </a:solidFill>
                <a:latin typeface="Calibri"/>
                <a:cs typeface="Calibri"/>
              </a:rPr>
              <a:t>Hi</a:t>
            </a:r>
            <a:r>
              <a:rPr lang="tr-TR" sz="1600" b="1" u="heavy" spc="-25" dirty="0">
                <a:solidFill>
                  <a:schemeClr val="accent1">
                    <a:lumMod val="75000"/>
                  </a:schemeClr>
                </a:solidFill>
                <a:latin typeface="Calibri"/>
                <a:cs typeface="Calibri"/>
              </a:rPr>
              <a:t>b</a:t>
            </a:r>
            <a:r>
              <a:rPr lang="tr-TR" sz="1600" b="1" u="heavy" dirty="0">
                <a:solidFill>
                  <a:schemeClr val="accent1">
                    <a:lumMod val="75000"/>
                  </a:schemeClr>
                </a:solidFill>
                <a:latin typeface="Calibri"/>
                <a:cs typeface="Calibri"/>
              </a:rPr>
              <a:t>e </a:t>
            </a:r>
            <a:r>
              <a:rPr lang="tr-TR" sz="1600" b="1" u="heavy" spc="-170" dirty="0">
                <a:solidFill>
                  <a:schemeClr val="accent1">
                    <a:lumMod val="75000"/>
                  </a:schemeClr>
                </a:solidFill>
                <a:latin typeface="Calibri"/>
                <a:cs typeface="Calibri"/>
              </a:rPr>
              <a:t>Y</a:t>
            </a:r>
            <a:r>
              <a:rPr lang="tr-TR" sz="1600" b="1" u="heavy" dirty="0">
                <a:solidFill>
                  <a:schemeClr val="accent1">
                    <a:lumMod val="75000"/>
                  </a:schemeClr>
                </a:solidFill>
                <a:latin typeface="Calibri"/>
                <a:cs typeface="Calibri"/>
              </a:rPr>
              <a:t>azısı  </a:t>
            </a:r>
            <a:r>
              <a:rPr lang="tr-TR" sz="1600" b="1" u="heavy" spc="-10" dirty="0">
                <a:solidFill>
                  <a:schemeClr val="accent1">
                    <a:lumMod val="75000"/>
                  </a:schemeClr>
                </a:solidFill>
                <a:latin typeface="Calibri"/>
                <a:cs typeface="Calibri"/>
              </a:rPr>
              <a:t>(</a:t>
            </a:r>
            <a:r>
              <a:rPr lang="tr-TR" sz="1600" b="1" u="heavy" spc="-15" dirty="0" err="1">
                <a:solidFill>
                  <a:schemeClr val="accent1">
                    <a:lumMod val="75000"/>
                  </a:schemeClr>
                </a:solidFill>
                <a:latin typeface="Calibri"/>
                <a:cs typeface="Calibri"/>
              </a:rPr>
              <a:t>Le</a:t>
            </a:r>
            <a:r>
              <a:rPr lang="tr-TR" sz="1600" b="1" u="heavy" spc="-45" dirty="0" err="1">
                <a:solidFill>
                  <a:schemeClr val="accent1">
                    <a:lumMod val="75000"/>
                  </a:schemeClr>
                </a:solidFill>
                <a:latin typeface="Calibri"/>
                <a:cs typeface="Calibri"/>
              </a:rPr>
              <a:t>t</a:t>
            </a:r>
            <a:r>
              <a:rPr lang="tr-TR" sz="1600" b="1" u="heavy" spc="-40" dirty="0" err="1">
                <a:solidFill>
                  <a:schemeClr val="accent1">
                    <a:lumMod val="75000"/>
                  </a:schemeClr>
                </a:solidFill>
                <a:latin typeface="Calibri"/>
                <a:cs typeface="Calibri"/>
              </a:rPr>
              <a:t>t</a:t>
            </a:r>
            <a:r>
              <a:rPr lang="tr-TR" sz="1600" b="1" u="heavy" dirty="0" err="1">
                <a:solidFill>
                  <a:schemeClr val="accent1">
                    <a:lumMod val="75000"/>
                  </a:schemeClr>
                </a:solidFill>
                <a:latin typeface="Calibri"/>
                <a:cs typeface="Calibri"/>
              </a:rPr>
              <a:t>er</a:t>
            </a:r>
            <a:r>
              <a:rPr lang="tr-TR" sz="1600" b="1" u="heavy" dirty="0">
                <a:solidFill>
                  <a:schemeClr val="accent1">
                    <a:lumMod val="75000"/>
                  </a:schemeClr>
                </a:solidFill>
                <a:latin typeface="Calibri"/>
                <a:cs typeface="Calibri"/>
              </a:rPr>
              <a:t> of</a:t>
            </a:r>
            <a:r>
              <a:rPr lang="tr-TR" sz="1600" b="1" u="heavy" spc="-10" dirty="0">
                <a:solidFill>
                  <a:schemeClr val="accent1">
                    <a:lumMod val="75000"/>
                  </a:schemeClr>
                </a:solidFill>
                <a:latin typeface="Calibri"/>
                <a:cs typeface="Calibri"/>
              </a:rPr>
              <a:t> </a:t>
            </a:r>
            <a:r>
              <a:rPr lang="tr-TR" sz="1600" b="1" u="heavy" spc="-125" dirty="0" err="1">
                <a:solidFill>
                  <a:schemeClr val="accent1">
                    <a:lumMod val="75000"/>
                  </a:schemeClr>
                </a:solidFill>
                <a:latin typeface="Calibri"/>
                <a:cs typeface="Calibri"/>
              </a:rPr>
              <a:t>V</a:t>
            </a:r>
            <a:r>
              <a:rPr lang="tr-TR" sz="1600" b="1" u="heavy" dirty="0" err="1">
                <a:solidFill>
                  <a:schemeClr val="accent1">
                    <a:lumMod val="75000"/>
                  </a:schemeClr>
                </a:solidFill>
                <a:latin typeface="Calibri"/>
                <a:cs typeface="Calibri"/>
              </a:rPr>
              <a:t>erifi</a:t>
            </a:r>
            <a:r>
              <a:rPr lang="tr-TR" sz="1600" b="1" u="heavy" spc="-15" dirty="0" err="1">
                <a:solidFill>
                  <a:schemeClr val="accent1">
                    <a:lumMod val="75000"/>
                  </a:schemeClr>
                </a:solidFill>
                <a:latin typeface="Calibri"/>
                <a:cs typeface="Calibri"/>
              </a:rPr>
              <a:t>c</a:t>
            </a:r>
            <a:r>
              <a:rPr lang="tr-TR" sz="1600" b="1" u="heavy" spc="-40" dirty="0" err="1">
                <a:solidFill>
                  <a:schemeClr val="accent1">
                    <a:lumMod val="75000"/>
                  </a:schemeClr>
                </a:solidFill>
                <a:latin typeface="Calibri"/>
                <a:cs typeface="Calibri"/>
              </a:rPr>
              <a:t>a</a:t>
            </a:r>
            <a:r>
              <a:rPr lang="tr-TR" sz="1600" b="1" u="heavy" spc="-10" dirty="0" err="1">
                <a:solidFill>
                  <a:schemeClr val="accent1">
                    <a:lumMod val="75000"/>
                  </a:schemeClr>
                </a:solidFill>
                <a:latin typeface="Calibri"/>
                <a:cs typeface="Calibri"/>
              </a:rPr>
              <a:t>t</a:t>
            </a:r>
            <a:r>
              <a:rPr lang="tr-TR" sz="1600" b="1" u="heavy" spc="-20" dirty="0" err="1">
                <a:solidFill>
                  <a:schemeClr val="accent1">
                    <a:lumMod val="75000"/>
                  </a:schemeClr>
                </a:solidFill>
                <a:latin typeface="Calibri"/>
                <a:cs typeface="Calibri"/>
              </a:rPr>
              <a:t>i</a:t>
            </a:r>
            <a:r>
              <a:rPr lang="tr-TR" sz="1600" b="1" u="heavy" spc="-15" dirty="0" err="1">
                <a:solidFill>
                  <a:schemeClr val="accent1">
                    <a:lumMod val="75000"/>
                  </a:schemeClr>
                </a:solidFill>
                <a:latin typeface="Calibri"/>
                <a:cs typeface="Calibri"/>
              </a:rPr>
              <a:t>on</a:t>
            </a:r>
            <a:r>
              <a:rPr lang="tr-TR" sz="1600" b="1" u="heavy" spc="-10" dirty="0">
                <a:solidFill>
                  <a:schemeClr val="accent1">
                    <a:lumMod val="75000"/>
                  </a:schemeClr>
                </a:solidFill>
                <a:latin typeface="Calibri"/>
                <a:cs typeface="Calibri"/>
              </a:rPr>
              <a:t>) :</a:t>
            </a:r>
            <a:endParaRPr lang="tr-TR" sz="1600" dirty="0">
              <a:solidFill>
                <a:schemeClr val="accent1">
                  <a:lumMod val="75000"/>
                </a:schemeClr>
              </a:solidFill>
              <a:latin typeface="Calibri"/>
              <a:cs typeface="Calibri"/>
            </a:endParaRPr>
          </a:p>
          <a:p>
            <a:pPr>
              <a:lnSpc>
                <a:spcPts val="950"/>
              </a:lnSpc>
              <a:spcBef>
                <a:spcPts val="46"/>
              </a:spcBef>
            </a:pPr>
            <a:endParaRPr lang="tr-TR" sz="800" dirty="0"/>
          </a:p>
          <a:p>
            <a:pPr marL="298450" marR="12700" indent="-285750" algn="l">
              <a:lnSpc>
                <a:spcPct val="70000"/>
              </a:lnSpc>
              <a:buFont typeface="Arial" panose="020B0604020202020204" pitchFamily="34" charset="0"/>
              <a:buChar char="•"/>
            </a:pPr>
            <a:r>
              <a:rPr lang="tr-TR" sz="1600" dirty="0">
                <a:latin typeface="Calibri"/>
                <a:cs typeface="Calibri"/>
              </a:rPr>
              <a:t>Dış</a:t>
            </a:r>
            <a:r>
              <a:rPr lang="tr-TR" sz="1600" spc="-5" dirty="0">
                <a:latin typeface="Calibri"/>
                <a:cs typeface="Calibri"/>
              </a:rPr>
              <a:t> </a:t>
            </a:r>
            <a:r>
              <a:rPr lang="tr-TR" sz="1600" dirty="0">
                <a:latin typeface="Calibri"/>
                <a:cs typeface="Calibri"/>
              </a:rPr>
              <a:t>İli</a:t>
            </a:r>
            <a:r>
              <a:rPr lang="tr-TR" sz="1600" spc="-10" dirty="0">
                <a:latin typeface="Calibri"/>
                <a:cs typeface="Calibri"/>
              </a:rPr>
              <a:t>ş</a:t>
            </a:r>
            <a:r>
              <a:rPr lang="tr-TR" sz="1600" dirty="0">
                <a:latin typeface="Calibri"/>
                <a:cs typeface="Calibri"/>
              </a:rPr>
              <a:t>kiler</a:t>
            </a:r>
            <a:r>
              <a:rPr lang="tr-TR" sz="1600" spc="-25" dirty="0">
                <a:latin typeface="Calibri"/>
                <a:cs typeface="Calibri"/>
              </a:rPr>
              <a:t> </a:t>
            </a:r>
            <a:r>
              <a:rPr lang="tr-TR" sz="1600" spc="-50" dirty="0">
                <a:latin typeface="Calibri"/>
                <a:cs typeface="Calibri"/>
              </a:rPr>
              <a:t>K</a:t>
            </a:r>
            <a:r>
              <a:rPr lang="tr-TR" sz="1600" dirty="0">
                <a:latin typeface="Calibri"/>
                <a:cs typeface="Calibri"/>
              </a:rPr>
              <a:t>o</a:t>
            </a:r>
            <a:r>
              <a:rPr lang="tr-TR" sz="1600" spc="-10" dirty="0">
                <a:latin typeface="Calibri"/>
                <a:cs typeface="Calibri"/>
              </a:rPr>
              <a:t>o</a:t>
            </a:r>
            <a:r>
              <a:rPr lang="tr-TR" sz="1600" spc="-35" dirty="0">
                <a:latin typeface="Calibri"/>
                <a:cs typeface="Calibri"/>
              </a:rPr>
              <a:t>r</a:t>
            </a:r>
            <a:r>
              <a:rPr lang="tr-TR" sz="1600" dirty="0">
                <a:latin typeface="Calibri"/>
                <a:cs typeface="Calibri"/>
              </a:rPr>
              <a:t>din</a:t>
            </a:r>
            <a:r>
              <a:rPr lang="tr-TR" sz="1600" spc="-25" dirty="0">
                <a:latin typeface="Calibri"/>
                <a:cs typeface="Calibri"/>
              </a:rPr>
              <a:t>at</a:t>
            </a:r>
            <a:r>
              <a:rPr lang="tr-TR" sz="1600" dirty="0">
                <a:latin typeface="Calibri"/>
                <a:cs typeface="Calibri"/>
              </a:rPr>
              <a:t>örlüğü </a:t>
            </a:r>
            <a:r>
              <a:rPr lang="tr-TR" sz="1600" spc="-20" dirty="0">
                <a:latin typeface="Calibri"/>
                <a:cs typeface="Calibri"/>
              </a:rPr>
              <a:t>t</a:t>
            </a:r>
            <a:r>
              <a:rPr lang="tr-TR" sz="1600" dirty="0">
                <a:latin typeface="Calibri"/>
                <a:cs typeface="Calibri"/>
              </a:rPr>
              <a:t>a</a:t>
            </a:r>
            <a:r>
              <a:rPr lang="tr-TR" sz="1600" spc="-45" dirty="0">
                <a:latin typeface="Calibri"/>
                <a:cs typeface="Calibri"/>
              </a:rPr>
              <a:t>r</a:t>
            </a:r>
            <a:r>
              <a:rPr lang="tr-TR" sz="1600" spc="-10" dirty="0">
                <a:latin typeface="Calibri"/>
                <a:cs typeface="Calibri"/>
              </a:rPr>
              <a:t>a</a:t>
            </a:r>
            <a:r>
              <a:rPr lang="tr-TR" sz="1600" dirty="0">
                <a:latin typeface="Calibri"/>
                <a:cs typeface="Calibri"/>
              </a:rPr>
              <a:t>fından</a:t>
            </a:r>
            <a:r>
              <a:rPr lang="tr-TR" sz="1600" spc="-15" dirty="0">
                <a:latin typeface="Calibri"/>
                <a:cs typeface="Calibri"/>
              </a:rPr>
              <a:t> </a:t>
            </a:r>
            <a:r>
              <a:rPr lang="tr-TR" sz="1600" dirty="0">
                <a:latin typeface="Calibri"/>
                <a:cs typeface="Calibri"/>
              </a:rPr>
              <a:t>dü</a:t>
            </a:r>
            <a:r>
              <a:rPr lang="tr-TR" sz="1600" spc="-50" dirty="0">
                <a:latin typeface="Calibri"/>
                <a:cs typeface="Calibri"/>
              </a:rPr>
              <a:t>z</a:t>
            </a:r>
            <a:r>
              <a:rPr lang="tr-TR" sz="1600" dirty="0">
                <a:latin typeface="Calibri"/>
                <a:cs typeface="Calibri"/>
              </a:rPr>
              <a:t>enl</a:t>
            </a:r>
            <a:r>
              <a:rPr lang="tr-TR" sz="1600" spc="5" dirty="0">
                <a:latin typeface="Calibri"/>
                <a:cs typeface="Calibri"/>
              </a:rPr>
              <a:t>e</a:t>
            </a:r>
            <a:r>
              <a:rPr lang="tr-TR" sz="1600" dirty="0">
                <a:latin typeface="Calibri"/>
                <a:cs typeface="Calibri"/>
              </a:rPr>
              <a:t>ni</a:t>
            </a:r>
            <a:r>
              <a:rPr lang="tr-TR" sz="1600" spc="-240" dirty="0">
                <a:latin typeface="Calibri"/>
                <a:cs typeface="Calibri"/>
              </a:rPr>
              <a:t>r</a:t>
            </a:r>
            <a:r>
              <a:rPr lang="tr-TR" sz="1600" dirty="0">
                <a:latin typeface="Calibri"/>
                <a:cs typeface="Calibri"/>
              </a:rPr>
              <a:t>. Bu</a:t>
            </a:r>
            <a:r>
              <a:rPr lang="tr-TR" sz="1600" spc="-20" dirty="0">
                <a:latin typeface="Calibri"/>
                <a:cs typeface="Calibri"/>
              </a:rPr>
              <a:t> </a:t>
            </a:r>
            <a:r>
              <a:rPr lang="tr-TR" sz="1600" spc="-35" dirty="0">
                <a:latin typeface="Calibri"/>
                <a:cs typeface="Calibri"/>
              </a:rPr>
              <a:t>y</a:t>
            </a:r>
            <a:r>
              <a:rPr lang="tr-TR" sz="1600" dirty="0">
                <a:latin typeface="Calibri"/>
                <a:cs typeface="Calibri"/>
              </a:rPr>
              <a:t>azıyı</a:t>
            </a:r>
            <a:r>
              <a:rPr lang="tr-TR" sz="1600" spc="-15" dirty="0">
                <a:latin typeface="Calibri"/>
                <a:cs typeface="Calibri"/>
              </a:rPr>
              <a:t> </a:t>
            </a:r>
            <a:r>
              <a:rPr lang="tr-TR" sz="1600" dirty="0">
                <a:latin typeface="Calibri"/>
                <a:cs typeface="Calibri"/>
              </a:rPr>
              <a:t>alabil</a:t>
            </a:r>
            <a:r>
              <a:rPr lang="tr-TR" sz="1600" spc="5" dirty="0">
                <a:latin typeface="Calibri"/>
                <a:cs typeface="Calibri"/>
              </a:rPr>
              <a:t>m</a:t>
            </a:r>
            <a:r>
              <a:rPr lang="tr-TR" sz="1600" dirty="0">
                <a:latin typeface="Calibri"/>
                <a:cs typeface="Calibri"/>
              </a:rPr>
              <a:t>ek</a:t>
            </a:r>
            <a:r>
              <a:rPr lang="tr-TR" sz="1600" spc="-10" dirty="0">
                <a:latin typeface="Calibri"/>
                <a:cs typeface="Calibri"/>
              </a:rPr>
              <a:t> </a:t>
            </a:r>
            <a:r>
              <a:rPr lang="tr-TR" sz="1600" dirty="0">
                <a:latin typeface="Calibri"/>
                <a:cs typeface="Calibri"/>
              </a:rPr>
              <a:t>için içeriğinde</a:t>
            </a:r>
            <a:r>
              <a:rPr lang="tr-TR" sz="1600" spc="-20" dirty="0">
                <a:latin typeface="Calibri"/>
                <a:cs typeface="Calibri"/>
              </a:rPr>
              <a:t> </a:t>
            </a:r>
            <a:r>
              <a:rPr lang="tr-TR" sz="1600" dirty="0" smtClean="0">
                <a:latin typeface="Calibri"/>
                <a:cs typeface="Calibri"/>
              </a:rPr>
              <a:t>yurtdışın</a:t>
            </a:r>
            <a:r>
              <a:rPr lang="tr-TR" sz="1600" spc="-10" dirty="0" smtClean="0">
                <a:latin typeface="Calibri"/>
                <a:cs typeface="Calibri"/>
              </a:rPr>
              <a:t>d</a:t>
            </a:r>
            <a:r>
              <a:rPr lang="tr-TR" sz="1600" dirty="0" smtClean="0">
                <a:latin typeface="Calibri"/>
                <a:cs typeface="Calibri"/>
              </a:rPr>
              <a:t>a </a:t>
            </a:r>
            <a:r>
              <a:rPr lang="tr-TR" sz="1600" dirty="0">
                <a:latin typeface="Calibri"/>
                <a:cs typeface="Calibri"/>
              </a:rPr>
              <a:t>eğitim</a:t>
            </a:r>
            <a:r>
              <a:rPr lang="tr-TR" sz="1600" spc="-30" dirty="0">
                <a:latin typeface="Calibri"/>
                <a:cs typeface="Calibri"/>
              </a:rPr>
              <a:t> </a:t>
            </a:r>
            <a:r>
              <a:rPr lang="tr-TR" sz="1600" dirty="0">
                <a:latin typeface="Calibri"/>
                <a:cs typeface="Calibri"/>
              </a:rPr>
              <a:t>ala</a:t>
            </a:r>
            <a:r>
              <a:rPr lang="tr-TR" sz="1600" spc="-20" dirty="0">
                <a:latin typeface="Calibri"/>
                <a:cs typeface="Calibri"/>
              </a:rPr>
              <a:t>c</a:t>
            </a:r>
            <a:r>
              <a:rPr lang="tr-TR" sz="1600" dirty="0">
                <a:latin typeface="Calibri"/>
                <a:cs typeface="Calibri"/>
              </a:rPr>
              <a:t>ağınız</a:t>
            </a:r>
            <a:r>
              <a:rPr lang="tr-TR" sz="1600" spc="-25" dirty="0">
                <a:latin typeface="Calibri"/>
                <a:cs typeface="Calibri"/>
              </a:rPr>
              <a:t> </a:t>
            </a:r>
            <a:r>
              <a:rPr lang="tr-TR" sz="1600" spc="-25" dirty="0" smtClean="0">
                <a:latin typeface="Calibri"/>
                <a:cs typeface="Calibri"/>
              </a:rPr>
              <a:t>t</a:t>
            </a:r>
            <a:r>
              <a:rPr lang="tr-TR" sz="1600" dirty="0" smtClean="0">
                <a:latin typeface="Calibri"/>
                <a:cs typeface="Calibri"/>
              </a:rPr>
              <a:t>arih</a:t>
            </a:r>
            <a:r>
              <a:rPr lang="tr-TR" sz="1600" spc="-15" dirty="0" smtClean="0">
                <a:latin typeface="Calibri"/>
                <a:cs typeface="Calibri"/>
              </a:rPr>
              <a:t> </a:t>
            </a:r>
            <a:r>
              <a:rPr lang="tr-TR" sz="1600" dirty="0" smtClean="0">
                <a:latin typeface="Calibri"/>
                <a:cs typeface="Calibri"/>
              </a:rPr>
              <a:t>a</a:t>
            </a:r>
            <a:r>
              <a:rPr lang="tr-TR" sz="1600" spc="-50" dirty="0" smtClean="0">
                <a:latin typeface="Calibri"/>
                <a:cs typeface="Calibri"/>
              </a:rPr>
              <a:t>r</a:t>
            </a:r>
            <a:r>
              <a:rPr lang="tr-TR" sz="1600" dirty="0" smtClean="0">
                <a:latin typeface="Calibri"/>
                <a:cs typeface="Calibri"/>
              </a:rPr>
              <a:t>alığını (ya da akademik takvimi)</a:t>
            </a:r>
            <a:r>
              <a:rPr lang="tr-TR" sz="1600" spc="-35" dirty="0" smtClean="0">
                <a:latin typeface="Calibri"/>
                <a:cs typeface="Calibri"/>
              </a:rPr>
              <a:t> </a:t>
            </a:r>
            <a:r>
              <a:rPr lang="tr-TR" sz="1600" dirty="0" smtClean="0">
                <a:latin typeface="Calibri"/>
                <a:cs typeface="Calibri"/>
              </a:rPr>
              <a:t>içe</a:t>
            </a:r>
            <a:r>
              <a:rPr lang="tr-TR" sz="1600" spc="-30" dirty="0" smtClean="0">
                <a:latin typeface="Calibri"/>
                <a:cs typeface="Calibri"/>
              </a:rPr>
              <a:t>r</a:t>
            </a:r>
            <a:r>
              <a:rPr lang="tr-TR" sz="1600" dirty="0" smtClean="0">
                <a:latin typeface="Calibri"/>
                <a:cs typeface="Calibri"/>
              </a:rPr>
              <a:t>en, karşı kurumca hazırlanmış </a:t>
            </a:r>
            <a:r>
              <a:rPr lang="tr-TR" sz="1600" spc="-40" dirty="0">
                <a:latin typeface="Calibri"/>
                <a:cs typeface="Calibri"/>
              </a:rPr>
              <a:t>K</a:t>
            </a:r>
            <a:r>
              <a:rPr lang="tr-TR" sz="1600" dirty="0">
                <a:latin typeface="Calibri"/>
                <a:cs typeface="Calibri"/>
              </a:rPr>
              <a:t>abul </a:t>
            </a:r>
            <a:r>
              <a:rPr lang="tr-TR" sz="1600" dirty="0" smtClean="0">
                <a:latin typeface="Calibri"/>
                <a:cs typeface="Calibri"/>
              </a:rPr>
              <a:t>Mektubunu</a:t>
            </a:r>
            <a:r>
              <a:rPr lang="tr-TR" sz="1600" spc="-20" dirty="0" smtClean="0">
                <a:latin typeface="Calibri"/>
                <a:cs typeface="Calibri"/>
              </a:rPr>
              <a:t>z</a:t>
            </a:r>
            <a:r>
              <a:rPr lang="tr-TR" sz="1600" dirty="0" smtClean="0">
                <a:latin typeface="Calibri"/>
                <a:cs typeface="Calibri"/>
              </a:rPr>
              <a:t>u/Davet Mektubunuzu</a:t>
            </a:r>
            <a:r>
              <a:rPr lang="tr-TR" sz="1600" spc="-5" dirty="0" smtClean="0">
                <a:latin typeface="Calibri"/>
                <a:cs typeface="Calibri"/>
              </a:rPr>
              <a:t> </a:t>
            </a:r>
            <a:r>
              <a:rPr lang="tr-TR" sz="1600" b="1" dirty="0">
                <a:latin typeface="Calibri"/>
                <a:cs typeface="Calibri"/>
                <a:hlinkClick r:id="rId3"/>
              </a:rPr>
              <a:t>e</a:t>
            </a:r>
            <a:r>
              <a:rPr lang="tr-TR" sz="1600" b="1" spc="-50" dirty="0">
                <a:latin typeface="Calibri"/>
                <a:cs typeface="Calibri"/>
                <a:hlinkClick r:id="rId3"/>
              </a:rPr>
              <a:t>r</a:t>
            </a:r>
            <a:r>
              <a:rPr lang="tr-TR" sz="1600" b="1" dirty="0">
                <a:latin typeface="Calibri"/>
                <a:cs typeface="Calibri"/>
                <a:hlinkClick r:id="rId3"/>
              </a:rPr>
              <a:t>as</a:t>
            </a:r>
            <a:r>
              <a:rPr lang="tr-TR" sz="1600" b="1" spc="5" dirty="0">
                <a:latin typeface="Calibri"/>
                <a:cs typeface="Calibri"/>
                <a:hlinkClick r:id="rId3"/>
              </a:rPr>
              <a:t>m</a:t>
            </a:r>
            <a:r>
              <a:rPr lang="tr-TR" sz="1600" b="1" spc="-15" dirty="0">
                <a:latin typeface="Calibri"/>
                <a:cs typeface="Calibri"/>
                <a:hlinkClick r:id="rId3"/>
              </a:rPr>
              <a:t>us@deu.ed</a:t>
            </a:r>
            <a:r>
              <a:rPr lang="tr-TR" sz="1600" b="1" spc="-25" dirty="0">
                <a:latin typeface="Calibri"/>
                <a:cs typeface="Calibri"/>
                <a:hlinkClick r:id="rId3"/>
              </a:rPr>
              <a:t>u</a:t>
            </a:r>
            <a:r>
              <a:rPr lang="tr-TR" sz="1600" b="1" spc="-65" dirty="0">
                <a:latin typeface="Calibri"/>
                <a:cs typeface="Calibri"/>
                <a:hlinkClick r:id="rId3"/>
              </a:rPr>
              <a:t>.</a:t>
            </a:r>
            <a:r>
              <a:rPr lang="tr-TR" sz="1600" b="1" dirty="0">
                <a:latin typeface="Calibri"/>
                <a:cs typeface="Calibri"/>
                <a:hlinkClick r:id="rId3"/>
              </a:rPr>
              <a:t>tr</a:t>
            </a:r>
            <a:r>
              <a:rPr lang="tr-TR" sz="1600" b="1" spc="15" dirty="0">
                <a:latin typeface="Calibri"/>
                <a:cs typeface="Calibri"/>
                <a:hlinkClick r:id="rId3"/>
              </a:rPr>
              <a:t> </a:t>
            </a:r>
            <a:r>
              <a:rPr lang="tr-TR" sz="1600" dirty="0">
                <a:latin typeface="Calibri"/>
                <a:cs typeface="Calibri"/>
              </a:rPr>
              <a:t>ad</a:t>
            </a:r>
            <a:r>
              <a:rPr lang="tr-TR" sz="1600" spc="-35" dirty="0">
                <a:latin typeface="Calibri"/>
                <a:cs typeface="Calibri"/>
              </a:rPr>
              <a:t>r</a:t>
            </a:r>
            <a:r>
              <a:rPr lang="tr-TR" sz="1600" dirty="0">
                <a:latin typeface="Calibri"/>
                <a:cs typeface="Calibri"/>
              </a:rPr>
              <a:t>esine</a:t>
            </a:r>
            <a:r>
              <a:rPr lang="tr-TR" sz="1600" spc="10" dirty="0">
                <a:latin typeface="Calibri"/>
                <a:cs typeface="Calibri"/>
              </a:rPr>
              <a:t> </a:t>
            </a:r>
            <a:r>
              <a:rPr lang="tr-TR" sz="1600" dirty="0">
                <a:latin typeface="Calibri"/>
                <a:cs typeface="Calibri"/>
              </a:rPr>
              <a:t>ile</a:t>
            </a:r>
            <a:r>
              <a:rPr lang="tr-TR" sz="1600" spc="-30" dirty="0">
                <a:latin typeface="Calibri"/>
                <a:cs typeface="Calibri"/>
              </a:rPr>
              <a:t>t</a:t>
            </a:r>
            <a:r>
              <a:rPr lang="tr-TR" sz="1600" spc="-15" dirty="0">
                <a:latin typeface="Calibri"/>
                <a:cs typeface="Calibri"/>
              </a:rPr>
              <a:t>e</a:t>
            </a:r>
            <a:r>
              <a:rPr lang="tr-TR" sz="1600" spc="-40" dirty="0">
                <a:latin typeface="Calibri"/>
                <a:cs typeface="Calibri"/>
              </a:rPr>
              <a:t>r</a:t>
            </a:r>
            <a:r>
              <a:rPr lang="tr-TR" sz="1600" spc="-15" dirty="0">
                <a:latin typeface="Calibri"/>
                <a:cs typeface="Calibri"/>
              </a:rPr>
              <a:t>ek</a:t>
            </a:r>
            <a:r>
              <a:rPr lang="tr-TR" sz="1600" spc="-20" dirty="0">
                <a:latin typeface="Calibri"/>
                <a:cs typeface="Calibri"/>
              </a:rPr>
              <a:t> </a:t>
            </a:r>
            <a:r>
              <a:rPr lang="tr-TR" sz="1600" spc="-35" dirty="0">
                <a:latin typeface="Calibri"/>
                <a:cs typeface="Calibri"/>
              </a:rPr>
              <a:t>t</a:t>
            </a:r>
            <a:r>
              <a:rPr lang="tr-TR" sz="1600" dirty="0">
                <a:latin typeface="Calibri"/>
                <a:cs typeface="Calibri"/>
              </a:rPr>
              <a:t>al</a:t>
            </a:r>
            <a:r>
              <a:rPr lang="tr-TR" sz="1600" spc="5" dirty="0">
                <a:latin typeface="Calibri"/>
                <a:cs typeface="Calibri"/>
              </a:rPr>
              <a:t>e</a:t>
            </a:r>
            <a:r>
              <a:rPr lang="tr-TR" sz="1600" dirty="0">
                <a:latin typeface="Calibri"/>
                <a:cs typeface="Calibri"/>
              </a:rPr>
              <a:t>binizi</a:t>
            </a:r>
            <a:r>
              <a:rPr lang="tr-TR" sz="1600" spc="-15" dirty="0">
                <a:latin typeface="Calibri"/>
                <a:cs typeface="Calibri"/>
              </a:rPr>
              <a:t> </a:t>
            </a:r>
            <a:r>
              <a:rPr lang="tr-TR" sz="1600" dirty="0" smtClean="0">
                <a:latin typeface="Calibri"/>
                <a:cs typeface="Calibri"/>
              </a:rPr>
              <a:t>bildirm</a:t>
            </a:r>
            <a:r>
              <a:rPr lang="tr-TR" sz="1600" spc="10" dirty="0" smtClean="0">
                <a:latin typeface="Calibri"/>
                <a:cs typeface="Calibri"/>
              </a:rPr>
              <a:t>e</a:t>
            </a:r>
            <a:r>
              <a:rPr lang="tr-TR" sz="1600" dirty="0" smtClean="0">
                <a:latin typeface="Calibri"/>
                <a:cs typeface="Calibri"/>
              </a:rPr>
              <a:t>niz gerekir. </a:t>
            </a:r>
            <a:endParaRPr lang="tr-TR" sz="1600" dirty="0">
              <a:latin typeface="Calibri"/>
              <a:cs typeface="Calibri"/>
            </a:endParaRPr>
          </a:p>
          <a:p>
            <a:pPr marL="171450" indent="-171450" algn="l">
              <a:lnSpc>
                <a:spcPts val="950"/>
              </a:lnSpc>
              <a:spcBef>
                <a:spcPts val="46"/>
              </a:spcBef>
              <a:buFont typeface="Arial" panose="020B0604020202020204" pitchFamily="34" charset="0"/>
              <a:buChar char="•"/>
            </a:pPr>
            <a:endParaRPr lang="tr-TR" sz="800" dirty="0"/>
          </a:p>
          <a:p>
            <a:pPr marL="298450" marR="676910" indent="-285750" algn="l">
              <a:lnSpc>
                <a:spcPct val="70000"/>
              </a:lnSpc>
              <a:buFont typeface="Arial" panose="020B0604020202020204" pitchFamily="34" charset="0"/>
              <a:buChar char="•"/>
            </a:pPr>
            <a:r>
              <a:rPr lang="tr-TR" sz="1600" dirty="0" smtClean="0">
                <a:latin typeface="Calibri"/>
                <a:cs typeface="Calibri"/>
              </a:rPr>
              <a:t>Belgenin hazır olması için gerekli süre n</a:t>
            </a:r>
            <a:r>
              <a:rPr lang="tr-TR" sz="1600" spc="-10" dirty="0" smtClean="0">
                <a:latin typeface="Calibri"/>
                <a:cs typeface="Calibri"/>
              </a:rPr>
              <a:t>o</a:t>
            </a:r>
            <a:r>
              <a:rPr lang="tr-TR" sz="1600" dirty="0" smtClean="0">
                <a:latin typeface="Calibri"/>
                <a:cs typeface="Calibri"/>
              </a:rPr>
              <a:t>rmal</a:t>
            </a:r>
            <a:r>
              <a:rPr lang="tr-TR" sz="1600" spc="-10" dirty="0" smtClean="0">
                <a:latin typeface="Calibri"/>
                <a:cs typeface="Calibri"/>
              </a:rPr>
              <a:t> </a:t>
            </a:r>
            <a:r>
              <a:rPr lang="tr-TR" sz="1600" spc="-85" dirty="0">
                <a:latin typeface="Calibri"/>
                <a:cs typeface="Calibri"/>
              </a:rPr>
              <a:t>k</a:t>
            </a:r>
            <a:r>
              <a:rPr lang="tr-TR" sz="1600" dirty="0">
                <a:latin typeface="Calibri"/>
                <a:cs typeface="Calibri"/>
              </a:rPr>
              <a:t>o</a:t>
            </a:r>
            <a:r>
              <a:rPr lang="tr-TR" sz="1600" spc="-10" dirty="0">
                <a:latin typeface="Calibri"/>
                <a:cs typeface="Calibri"/>
              </a:rPr>
              <a:t>ş</a:t>
            </a:r>
            <a:r>
              <a:rPr lang="tr-TR" sz="1600" dirty="0">
                <a:latin typeface="Calibri"/>
                <a:cs typeface="Calibri"/>
              </a:rPr>
              <a:t>ulla</a:t>
            </a:r>
            <a:r>
              <a:rPr lang="tr-TR" sz="1600" spc="-40" dirty="0">
                <a:latin typeface="Calibri"/>
                <a:cs typeface="Calibri"/>
              </a:rPr>
              <a:t>r</a:t>
            </a:r>
            <a:r>
              <a:rPr lang="tr-TR" sz="1600" dirty="0">
                <a:latin typeface="Calibri"/>
                <a:cs typeface="Calibri"/>
              </a:rPr>
              <a:t>da</a:t>
            </a:r>
            <a:r>
              <a:rPr lang="tr-TR" sz="1600" spc="-15" dirty="0">
                <a:latin typeface="Calibri"/>
                <a:cs typeface="Calibri"/>
              </a:rPr>
              <a:t> </a:t>
            </a:r>
            <a:r>
              <a:rPr lang="tr-TR" sz="1600" b="1" dirty="0">
                <a:solidFill>
                  <a:schemeClr val="accent5"/>
                </a:solidFill>
                <a:latin typeface="Calibri"/>
                <a:cs typeface="Calibri"/>
              </a:rPr>
              <a:t>ma</a:t>
            </a:r>
            <a:r>
              <a:rPr lang="tr-TR" sz="1600" b="1" spc="-25" dirty="0">
                <a:solidFill>
                  <a:schemeClr val="accent5"/>
                </a:solidFill>
                <a:latin typeface="Calibri"/>
                <a:cs typeface="Calibri"/>
              </a:rPr>
              <a:t>k</a:t>
            </a:r>
            <a:r>
              <a:rPr lang="tr-TR" sz="1600" b="1" dirty="0">
                <a:solidFill>
                  <a:schemeClr val="accent5"/>
                </a:solidFill>
                <a:latin typeface="Calibri"/>
                <a:cs typeface="Calibri"/>
              </a:rPr>
              <a:t>simum</a:t>
            </a:r>
            <a:r>
              <a:rPr lang="tr-TR" sz="1600" b="1" spc="-35" dirty="0">
                <a:solidFill>
                  <a:schemeClr val="accent5"/>
                </a:solidFill>
                <a:latin typeface="Calibri"/>
                <a:cs typeface="Calibri"/>
              </a:rPr>
              <a:t> </a:t>
            </a:r>
            <a:r>
              <a:rPr lang="tr-TR" sz="1600" b="1" dirty="0">
                <a:solidFill>
                  <a:schemeClr val="accent5"/>
                </a:solidFill>
                <a:latin typeface="Calibri"/>
                <a:cs typeface="Calibri"/>
              </a:rPr>
              <a:t>5</a:t>
            </a:r>
            <a:r>
              <a:rPr lang="tr-TR" sz="1600" b="1" spc="-10" dirty="0">
                <a:solidFill>
                  <a:schemeClr val="accent5"/>
                </a:solidFill>
                <a:latin typeface="Calibri"/>
                <a:cs typeface="Calibri"/>
              </a:rPr>
              <a:t> </a:t>
            </a:r>
            <a:r>
              <a:rPr lang="tr-TR" sz="1600" b="1" dirty="0">
                <a:solidFill>
                  <a:schemeClr val="accent5"/>
                </a:solidFill>
                <a:latin typeface="Calibri"/>
                <a:cs typeface="Calibri"/>
              </a:rPr>
              <a:t>iş </a:t>
            </a:r>
            <a:r>
              <a:rPr lang="tr-TR" sz="1600" b="1" spc="-10" dirty="0" smtClean="0">
                <a:solidFill>
                  <a:schemeClr val="accent5"/>
                </a:solidFill>
                <a:latin typeface="Calibri"/>
                <a:cs typeface="Calibri"/>
              </a:rPr>
              <a:t>g</a:t>
            </a:r>
            <a:r>
              <a:rPr lang="tr-TR" sz="1600" b="1" dirty="0" smtClean="0">
                <a:solidFill>
                  <a:schemeClr val="accent5"/>
                </a:solidFill>
                <a:latin typeface="Calibri"/>
                <a:cs typeface="Calibri"/>
              </a:rPr>
              <a:t>ünüdür</a:t>
            </a:r>
            <a:r>
              <a:rPr lang="tr-TR" sz="1600" dirty="0" smtClean="0">
                <a:latin typeface="Calibri"/>
                <a:cs typeface="Calibri"/>
              </a:rPr>
              <a:t>, </a:t>
            </a:r>
            <a:r>
              <a:rPr lang="tr-TR" sz="1600" spc="-10" dirty="0" smtClean="0">
                <a:latin typeface="Calibri"/>
                <a:cs typeface="Calibri"/>
              </a:rPr>
              <a:t>bu</a:t>
            </a:r>
            <a:r>
              <a:rPr lang="tr-TR" sz="1600" spc="-5" dirty="0" smtClean="0">
                <a:latin typeface="Calibri"/>
                <a:cs typeface="Calibri"/>
              </a:rPr>
              <a:t> </a:t>
            </a:r>
            <a:r>
              <a:rPr lang="tr-TR" sz="1600" dirty="0">
                <a:latin typeface="Calibri"/>
                <a:cs typeface="Calibri"/>
              </a:rPr>
              <a:t>sü</a:t>
            </a:r>
            <a:r>
              <a:rPr lang="tr-TR" sz="1600" spc="-40" dirty="0">
                <a:latin typeface="Calibri"/>
                <a:cs typeface="Calibri"/>
              </a:rPr>
              <a:t>r</a:t>
            </a:r>
            <a:r>
              <a:rPr lang="tr-TR" sz="1600" dirty="0">
                <a:latin typeface="Calibri"/>
                <a:cs typeface="Calibri"/>
              </a:rPr>
              <a:t>eyi </a:t>
            </a:r>
            <a:r>
              <a:rPr lang="tr-TR" sz="1600" spc="-20" dirty="0">
                <a:latin typeface="Calibri"/>
                <a:cs typeface="Calibri"/>
              </a:rPr>
              <a:t>g</a:t>
            </a:r>
            <a:r>
              <a:rPr lang="tr-TR" sz="1600" spc="-45" dirty="0">
                <a:latin typeface="Calibri"/>
                <a:cs typeface="Calibri"/>
              </a:rPr>
              <a:t>ö</a:t>
            </a:r>
            <a:r>
              <a:rPr lang="tr-TR" sz="1600" dirty="0">
                <a:latin typeface="Calibri"/>
                <a:cs typeface="Calibri"/>
              </a:rPr>
              <a:t>z </a:t>
            </a:r>
            <a:r>
              <a:rPr lang="tr-TR" sz="1600" spc="-10" dirty="0">
                <a:latin typeface="Calibri"/>
                <a:cs typeface="Calibri"/>
              </a:rPr>
              <a:t>ö</a:t>
            </a:r>
            <a:r>
              <a:rPr lang="tr-TR" sz="1600" dirty="0">
                <a:latin typeface="Calibri"/>
                <a:cs typeface="Calibri"/>
              </a:rPr>
              <a:t>nünde bulundu</a:t>
            </a:r>
            <a:r>
              <a:rPr lang="tr-TR" sz="1600" spc="-45" dirty="0">
                <a:latin typeface="Calibri"/>
                <a:cs typeface="Calibri"/>
              </a:rPr>
              <a:t>r</a:t>
            </a:r>
            <a:r>
              <a:rPr lang="tr-TR" sz="1600" dirty="0">
                <a:latin typeface="Calibri"/>
                <a:cs typeface="Calibri"/>
              </a:rPr>
              <a:t>a</a:t>
            </a:r>
            <a:r>
              <a:rPr lang="tr-TR" sz="1600" spc="-45" dirty="0">
                <a:latin typeface="Calibri"/>
                <a:cs typeface="Calibri"/>
              </a:rPr>
              <a:t>r</a:t>
            </a:r>
            <a:r>
              <a:rPr lang="tr-TR" sz="1600" dirty="0">
                <a:latin typeface="Calibri"/>
                <a:cs typeface="Calibri"/>
              </a:rPr>
              <a:t>ak ba</a:t>
            </a:r>
            <a:r>
              <a:rPr lang="tr-TR" sz="1600" spc="-40" dirty="0">
                <a:latin typeface="Calibri"/>
                <a:cs typeface="Calibri"/>
              </a:rPr>
              <a:t>ş</a:t>
            </a:r>
            <a:r>
              <a:rPr lang="tr-TR" sz="1600" dirty="0">
                <a:latin typeface="Calibri"/>
                <a:cs typeface="Calibri"/>
              </a:rPr>
              <a:t>vurmanız </a:t>
            </a:r>
            <a:r>
              <a:rPr lang="tr-TR" sz="1600" spc="-30" dirty="0">
                <a:latin typeface="Calibri"/>
                <a:cs typeface="Calibri"/>
              </a:rPr>
              <a:t>v</a:t>
            </a:r>
            <a:r>
              <a:rPr lang="tr-TR" sz="1600" dirty="0">
                <a:latin typeface="Calibri"/>
                <a:cs typeface="Calibri"/>
              </a:rPr>
              <a:t>e </a:t>
            </a:r>
            <a:r>
              <a:rPr lang="tr-TR" sz="1600" spc="-10" dirty="0" smtClean="0">
                <a:latin typeface="Calibri"/>
                <a:cs typeface="Calibri"/>
              </a:rPr>
              <a:t>e</a:t>
            </a:r>
            <a:r>
              <a:rPr lang="tr-TR" sz="1600" spc="-5" dirty="0" smtClean="0">
                <a:latin typeface="Calibri"/>
                <a:cs typeface="Calibri"/>
              </a:rPr>
              <a:t>-</a:t>
            </a:r>
            <a:r>
              <a:rPr lang="tr-TR" sz="1600" dirty="0" smtClean="0">
                <a:latin typeface="Calibri"/>
                <a:cs typeface="Calibri"/>
              </a:rPr>
              <a:t>mail kutunuzu</a:t>
            </a:r>
            <a:r>
              <a:rPr lang="tr-TR" sz="1600" spc="-5" dirty="0" smtClean="0">
                <a:latin typeface="Calibri"/>
                <a:cs typeface="Calibri"/>
              </a:rPr>
              <a:t> </a:t>
            </a:r>
            <a:r>
              <a:rPr lang="tr-TR" sz="1600" dirty="0">
                <a:latin typeface="Calibri"/>
                <a:cs typeface="Calibri"/>
              </a:rPr>
              <a:t>bilgilendir</a:t>
            </a:r>
            <a:r>
              <a:rPr lang="tr-TR" sz="1600" spc="5" dirty="0">
                <a:latin typeface="Calibri"/>
                <a:cs typeface="Calibri"/>
              </a:rPr>
              <a:t>m</a:t>
            </a:r>
            <a:r>
              <a:rPr lang="tr-TR" sz="1600" dirty="0">
                <a:latin typeface="Calibri"/>
                <a:cs typeface="Calibri"/>
              </a:rPr>
              <a:t>eyi</a:t>
            </a:r>
            <a:r>
              <a:rPr lang="tr-TR" sz="1600" spc="-30" dirty="0">
                <a:latin typeface="Calibri"/>
                <a:cs typeface="Calibri"/>
              </a:rPr>
              <a:t> </a:t>
            </a:r>
            <a:r>
              <a:rPr lang="tr-TR" sz="1600" spc="-25" dirty="0">
                <a:latin typeface="Calibri"/>
                <a:cs typeface="Calibri"/>
              </a:rPr>
              <a:t>t</a:t>
            </a:r>
            <a:r>
              <a:rPr lang="tr-TR" sz="1600" dirty="0">
                <a:latin typeface="Calibri"/>
                <a:cs typeface="Calibri"/>
              </a:rPr>
              <a:t>akip</a:t>
            </a:r>
            <a:r>
              <a:rPr lang="tr-TR" sz="1600" spc="-25" dirty="0">
                <a:latin typeface="Calibri"/>
                <a:cs typeface="Calibri"/>
              </a:rPr>
              <a:t> </a:t>
            </a:r>
            <a:r>
              <a:rPr lang="tr-TR" sz="1600" dirty="0">
                <a:latin typeface="Calibri"/>
                <a:cs typeface="Calibri"/>
              </a:rPr>
              <a:t>etmek</a:t>
            </a:r>
            <a:r>
              <a:rPr lang="tr-TR" sz="1600" spc="-15" dirty="0">
                <a:latin typeface="Calibri"/>
                <a:cs typeface="Calibri"/>
              </a:rPr>
              <a:t> </a:t>
            </a:r>
            <a:r>
              <a:rPr lang="tr-TR" sz="1600" dirty="0" smtClean="0">
                <a:latin typeface="Calibri"/>
                <a:cs typeface="Calibri"/>
              </a:rPr>
              <a:t>ü</a:t>
            </a:r>
            <a:r>
              <a:rPr lang="tr-TR" sz="1600" spc="-50" dirty="0" smtClean="0">
                <a:latin typeface="Calibri"/>
                <a:cs typeface="Calibri"/>
              </a:rPr>
              <a:t>z</a:t>
            </a:r>
            <a:r>
              <a:rPr lang="tr-TR" sz="1600" dirty="0" smtClean="0">
                <a:latin typeface="Calibri"/>
                <a:cs typeface="Calibri"/>
              </a:rPr>
              <a:t>e</a:t>
            </a:r>
            <a:r>
              <a:rPr lang="tr-TR" sz="1600" spc="-30" dirty="0" smtClean="0">
                <a:latin typeface="Calibri"/>
                <a:cs typeface="Calibri"/>
              </a:rPr>
              <a:t>r</a:t>
            </a:r>
            <a:r>
              <a:rPr lang="tr-TR" sz="1600" dirty="0" smtClean="0">
                <a:latin typeface="Calibri"/>
                <a:cs typeface="Calibri"/>
              </a:rPr>
              <a:t>e </a:t>
            </a:r>
            <a:r>
              <a:rPr lang="tr-TR" sz="1600" spc="-100" dirty="0" smtClean="0">
                <a:latin typeface="Calibri"/>
                <a:cs typeface="Calibri"/>
              </a:rPr>
              <a:t>k</a:t>
            </a:r>
            <a:r>
              <a:rPr lang="tr-TR" sz="1600" dirty="0" smtClean="0">
                <a:latin typeface="Calibri"/>
                <a:cs typeface="Calibri"/>
              </a:rPr>
              <a:t>o</a:t>
            </a:r>
            <a:r>
              <a:rPr lang="tr-TR" sz="1600" spc="-35" dirty="0" smtClean="0">
                <a:latin typeface="Calibri"/>
                <a:cs typeface="Calibri"/>
              </a:rPr>
              <a:t>n</a:t>
            </a:r>
            <a:r>
              <a:rPr lang="tr-TR" sz="1600" spc="-10" dirty="0" smtClean="0">
                <a:latin typeface="Calibri"/>
                <a:cs typeface="Calibri"/>
              </a:rPr>
              <a:t>t</a:t>
            </a:r>
            <a:r>
              <a:rPr lang="tr-TR" sz="1600" spc="-45" dirty="0" smtClean="0">
                <a:latin typeface="Calibri"/>
                <a:cs typeface="Calibri"/>
              </a:rPr>
              <a:t>r</a:t>
            </a:r>
            <a:r>
              <a:rPr lang="tr-TR" sz="1600" dirty="0" smtClean="0">
                <a:latin typeface="Calibri"/>
                <a:cs typeface="Calibri"/>
              </a:rPr>
              <a:t>ol</a:t>
            </a:r>
            <a:r>
              <a:rPr lang="tr-TR" sz="1600" spc="-20" dirty="0" smtClean="0">
                <a:latin typeface="Calibri"/>
                <a:cs typeface="Calibri"/>
              </a:rPr>
              <a:t> </a:t>
            </a:r>
            <a:r>
              <a:rPr lang="tr-TR" sz="1600" spc="-15" dirty="0">
                <a:latin typeface="Calibri"/>
                <a:cs typeface="Calibri"/>
              </a:rPr>
              <a:t>etmeniz</a:t>
            </a:r>
            <a:r>
              <a:rPr lang="tr-TR" sz="1600" spc="-10" dirty="0">
                <a:latin typeface="Calibri"/>
                <a:cs typeface="Calibri"/>
              </a:rPr>
              <a:t> </a:t>
            </a:r>
            <a:r>
              <a:rPr lang="tr-TR" sz="1600" spc="-10" dirty="0" smtClean="0">
                <a:latin typeface="Calibri"/>
                <a:cs typeface="Calibri"/>
              </a:rPr>
              <a:t>gerekir. </a:t>
            </a:r>
            <a:endParaRPr lang="tr-TR" sz="1600" dirty="0">
              <a:latin typeface="Calibri"/>
              <a:cs typeface="Calibri"/>
            </a:endParaRPr>
          </a:p>
          <a:p>
            <a:pPr algn="l">
              <a:lnSpc>
                <a:spcPct val="100000"/>
              </a:lnSpc>
            </a:pPr>
            <a:endParaRPr lang="tr-TR" sz="1600" b="1" dirty="0" smtClean="0">
              <a:solidFill>
                <a:schemeClr val="bg1"/>
              </a:solidFill>
              <a:latin typeface="+mn-lt"/>
              <a:cs typeface="Calibri"/>
            </a:endParaRPr>
          </a:p>
          <a:p>
            <a:endParaRPr lang="fr-FR" sz="1600" dirty="0"/>
          </a:p>
        </p:txBody>
      </p:sp>
    </p:spTree>
    <p:extLst>
      <p:ext uri="{BB962C8B-B14F-4D97-AF65-F5344CB8AC3E}">
        <p14:creationId xmlns:p14="http://schemas.microsoft.com/office/powerpoint/2010/main" val="9944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9144000" cy="440753"/>
          </a:xfrm>
        </p:spPr>
        <p:txBody>
          <a:bodyPr/>
          <a:lstStyle/>
          <a:p>
            <a:r>
              <a:rPr lang="tr-TR" dirty="0" smtClean="0">
                <a:solidFill>
                  <a:srgbClr val="FF0000"/>
                </a:solidFill>
              </a:rPr>
              <a:t>ÖNEMLİ DUYURU</a:t>
            </a:r>
            <a:endParaRPr lang="tr-TR" dirty="0">
              <a:solidFill>
                <a:srgbClr val="FF0000"/>
              </a:solidFill>
            </a:endParaRPr>
          </a:p>
        </p:txBody>
      </p:sp>
      <p:sp>
        <p:nvSpPr>
          <p:cNvPr id="3" name="İçerik Yer Tutucusu 2"/>
          <p:cNvSpPr>
            <a:spLocks noGrp="1"/>
          </p:cNvSpPr>
          <p:nvPr>
            <p:ph idx="1"/>
          </p:nvPr>
        </p:nvSpPr>
        <p:spPr>
          <a:xfrm>
            <a:off x="0" y="440754"/>
            <a:ext cx="9144000" cy="3822597"/>
          </a:xfrm>
        </p:spPr>
        <p:txBody>
          <a:bodyPr>
            <a:normAutofit fontScale="85000" lnSpcReduction="20000"/>
          </a:bodyPr>
          <a:lstStyle/>
          <a:p>
            <a:pPr marL="0" indent="0">
              <a:buNone/>
            </a:pPr>
            <a:r>
              <a:rPr lang="tr-TR" dirty="0" smtClean="0"/>
              <a:t>Değerli </a:t>
            </a:r>
            <a:r>
              <a:rPr lang="tr-TR" dirty="0"/>
              <a:t>Öğrencilerimiz</a:t>
            </a:r>
            <a:r>
              <a:rPr lang="tr-TR" dirty="0" smtClean="0"/>
              <a:t>,</a:t>
            </a:r>
          </a:p>
          <a:p>
            <a:pPr marL="0" indent="0">
              <a:buNone/>
            </a:pPr>
            <a:endParaRPr lang="tr-TR" dirty="0"/>
          </a:p>
          <a:p>
            <a:pPr marL="0" indent="0">
              <a:buNone/>
            </a:pPr>
            <a:r>
              <a:rPr lang="tr-TR" sz="1800" dirty="0" smtClean="0"/>
              <a:t>	Yükseköğretim </a:t>
            </a:r>
            <a:r>
              <a:rPr lang="tr-TR" sz="1800" dirty="0"/>
              <a:t>Kurulu Başkanlığı’nın 19/06/2020 tarihli yazısı ile 2020-2021 Eğitim Öğretim döneminde Erasmus+ öğrenci hareketliliğine yönelik kısıtlama </a:t>
            </a:r>
            <a:r>
              <a:rPr lang="tr-TR" sz="1800" u="sng" dirty="0">
                <a:solidFill>
                  <a:srgbClr val="FF0000"/>
                </a:solidFill>
              </a:rPr>
              <a:t>bulunmadığı</a:t>
            </a:r>
            <a:r>
              <a:rPr lang="tr-TR" sz="1800" dirty="0"/>
              <a:t> bildirilmiştir. </a:t>
            </a:r>
            <a:r>
              <a:rPr lang="tr-TR" sz="1800" dirty="0" err="1"/>
              <a:t>Nominasyon</a:t>
            </a:r>
            <a:r>
              <a:rPr lang="tr-TR" sz="1800" dirty="0"/>
              <a:t> işlemlerinizi normal süreçleri takip ederek gerçekleştirebilirsiniz. Ancak yerleştiğiniz kurumlara gidişlerinizde </a:t>
            </a:r>
            <a:r>
              <a:rPr lang="tr-TR" sz="1800" dirty="0" err="1"/>
              <a:t>pandeminin</a:t>
            </a:r>
            <a:r>
              <a:rPr lang="tr-TR" sz="1800" dirty="0"/>
              <a:t> seyri ve ilgili kurumların </a:t>
            </a:r>
            <a:r>
              <a:rPr lang="tr-TR" sz="1800" dirty="0" err="1"/>
              <a:t>pandemi</a:t>
            </a:r>
            <a:r>
              <a:rPr lang="tr-TR" sz="1800" dirty="0"/>
              <a:t> sürecindeki kararlarının belirleyici olacağını göz önünde bulundurmanız gerekmektedir. Yerleştirildiğiniz yükseköğretim kurumlarının güz ve/veya bahar dönemlerinde öğrenci kabul etmeyeceklerine dair bir kararları var ise hareketliliği fiilen gerçekleştirmek mümkün olmayacaktır. Kurumların bu konudaki kararları farklılık göstermektedir. Bu nedenle gideceğiniz kurumun Erasmus sayfasını inceleyiniz, mutlaka Bölüm Koordinatörlerinizle temasa geçiniz ve bu süreçte ne yapmanız gerektiğini mutlaka öğreniniz</a:t>
            </a:r>
            <a:r>
              <a:rPr lang="tr-TR" sz="1800" dirty="0" smtClean="0"/>
              <a:t>.</a:t>
            </a:r>
          </a:p>
          <a:p>
            <a:pPr marL="0" indent="0">
              <a:buNone/>
            </a:pPr>
            <a:endParaRPr lang="tr-TR" sz="1800" dirty="0"/>
          </a:p>
          <a:p>
            <a:pPr marL="0" indent="0">
              <a:buNone/>
            </a:pPr>
            <a:r>
              <a:rPr lang="tr-TR" sz="1800" dirty="0" smtClean="0"/>
              <a:t>	Hareketliliğin </a:t>
            </a:r>
            <a:r>
              <a:rPr lang="tr-TR" sz="1800" dirty="0"/>
              <a:t>gerçekleşmesi, ülkemizdeki (YÖK ve Ulusal Ajans) ve diğer program ülkelerindeki ulusal mercilerin bu yöndeki kararlarına </a:t>
            </a:r>
            <a:r>
              <a:rPr lang="tr-TR" sz="1800" dirty="0" smtClean="0"/>
              <a:t>bağlıdır. Yerleştirilen </a:t>
            </a:r>
            <a:r>
              <a:rPr lang="tr-TR" sz="1800" dirty="0"/>
              <a:t>öğrenciler, Ulusal Ajans tarafından Üniversitemize tahsis edilen hibe miktarı kesinleşinceye ve karşı kurum tarafından </a:t>
            </a:r>
            <a:r>
              <a:rPr lang="tr-TR" sz="1800" dirty="0" err="1"/>
              <a:t>nominasyonları</a:t>
            </a:r>
            <a:r>
              <a:rPr lang="tr-TR" sz="1800" dirty="0"/>
              <a:t> kabul edilinceye kadar aday statüsündedir.</a:t>
            </a:r>
            <a:br>
              <a:rPr lang="tr-TR" sz="1800" dirty="0"/>
            </a:br>
            <a:r>
              <a:rPr lang="tr-TR" sz="1800" dirty="0"/>
              <a:t>Bundan sonraki süreçle ilgili gelişmeleri web sayfamızdan takip etmenizi </a:t>
            </a:r>
            <a:r>
              <a:rPr lang="tr-TR" sz="1800" dirty="0" smtClean="0"/>
              <a:t>öneririz.</a:t>
            </a:r>
            <a:endParaRPr lang="tr-TR" sz="1800" dirty="0"/>
          </a:p>
        </p:txBody>
      </p:sp>
    </p:spTree>
    <p:extLst>
      <p:ext uri="{BB962C8B-B14F-4D97-AF65-F5344CB8AC3E}">
        <p14:creationId xmlns:p14="http://schemas.microsoft.com/office/powerpoint/2010/main" val="1183349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5" name="Espace réservé du contenu 2"/>
          <p:cNvSpPr txBox="1">
            <a:spLocks/>
          </p:cNvSpPr>
          <p:nvPr/>
        </p:nvSpPr>
        <p:spPr>
          <a:xfrm>
            <a:off x="214008" y="126125"/>
            <a:ext cx="8741924" cy="4566015"/>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smtClean="0">
                <a:latin typeface="+mn-lt"/>
              </a:rPr>
              <a:t>           </a:t>
            </a:r>
            <a:r>
              <a:rPr lang="tr-TR" sz="2400" b="1" dirty="0" smtClean="0">
                <a:solidFill>
                  <a:schemeClr val="accent1">
                    <a:lumMod val="75000"/>
                  </a:schemeClr>
                </a:solidFill>
                <a:latin typeface="+mn-lt"/>
              </a:rPr>
              <a:t>Seyahat ve Sağlık Sigortası</a:t>
            </a:r>
          </a:p>
          <a:p>
            <a:pPr marL="297815" marR="12700" indent="-285750" algn="l">
              <a:lnSpc>
                <a:spcPct val="90100"/>
              </a:lnSpc>
              <a:buFont typeface="Arial" panose="020B0604020202020204" pitchFamily="34" charset="0"/>
              <a:buChar char="•"/>
            </a:pPr>
            <a:r>
              <a:rPr lang="tr-TR" sz="1400" spc="-15" dirty="0">
                <a:latin typeface="+mn-lt"/>
                <a:cs typeface="Calibri"/>
              </a:rPr>
              <a:t>E</a:t>
            </a:r>
            <a:r>
              <a:rPr lang="tr-TR" sz="1400" spc="-55" dirty="0">
                <a:latin typeface="+mn-lt"/>
                <a:cs typeface="Calibri"/>
              </a:rPr>
              <a:t>r</a:t>
            </a:r>
            <a:r>
              <a:rPr lang="tr-TR" sz="1400" dirty="0">
                <a:latin typeface="+mn-lt"/>
                <a:cs typeface="Calibri"/>
              </a:rPr>
              <a:t>asmus</a:t>
            </a:r>
            <a:r>
              <a:rPr lang="tr-TR" sz="1400" spc="-20" dirty="0">
                <a:latin typeface="+mn-lt"/>
                <a:cs typeface="Calibri"/>
              </a:rPr>
              <a:t> </a:t>
            </a:r>
            <a:r>
              <a:rPr lang="tr-TR" sz="1400" dirty="0">
                <a:latin typeface="+mn-lt"/>
                <a:cs typeface="Calibri"/>
              </a:rPr>
              <a:t>ha</a:t>
            </a:r>
            <a:r>
              <a:rPr lang="tr-TR" sz="1400" spc="-35" dirty="0">
                <a:latin typeface="+mn-lt"/>
                <a:cs typeface="Calibri"/>
              </a:rPr>
              <a:t>r</a:t>
            </a:r>
            <a:r>
              <a:rPr lang="tr-TR" sz="1400" dirty="0">
                <a:latin typeface="+mn-lt"/>
                <a:cs typeface="Calibri"/>
              </a:rPr>
              <a:t>e</a:t>
            </a:r>
            <a:r>
              <a:rPr lang="tr-TR" sz="1400" spc="-70" dirty="0">
                <a:latin typeface="+mn-lt"/>
                <a:cs typeface="Calibri"/>
              </a:rPr>
              <a:t>k</a:t>
            </a:r>
            <a:r>
              <a:rPr lang="tr-TR" sz="1400" dirty="0">
                <a:latin typeface="+mn-lt"/>
                <a:cs typeface="Calibri"/>
              </a:rPr>
              <a:t>etlili</a:t>
            </a:r>
            <a:r>
              <a:rPr lang="tr-TR" sz="1400" spc="-10" dirty="0">
                <a:latin typeface="+mn-lt"/>
                <a:cs typeface="Calibri"/>
              </a:rPr>
              <a:t>ğ</a:t>
            </a:r>
            <a:r>
              <a:rPr lang="tr-TR" sz="1400" dirty="0">
                <a:latin typeface="+mn-lt"/>
                <a:cs typeface="Calibri"/>
              </a:rPr>
              <a:t>iniz</a:t>
            </a:r>
            <a:r>
              <a:rPr lang="tr-TR" sz="1400" spc="-25" dirty="0">
                <a:latin typeface="+mn-lt"/>
                <a:cs typeface="Calibri"/>
              </a:rPr>
              <a:t> </a:t>
            </a:r>
            <a:r>
              <a:rPr lang="tr-TR" sz="1400" dirty="0">
                <a:latin typeface="+mn-lt"/>
                <a:cs typeface="Calibri"/>
              </a:rPr>
              <a:t>b</a:t>
            </a:r>
            <a:r>
              <a:rPr lang="tr-TR" sz="1400" spc="-20" dirty="0">
                <a:latin typeface="+mn-lt"/>
                <a:cs typeface="Calibri"/>
              </a:rPr>
              <a:t>o</a:t>
            </a:r>
            <a:r>
              <a:rPr lang="tr-TR" sz="1400" dirty="0">
                <a:latin typeface="+mn-lt"/>
                <a:cs typeface="Calibri"/>
              </a:rPr>
              <a:t>yun</a:t>
            </a:r>
            <a:r>
              <a:rPr lang="tr-TR" sz="1400" spc="-15" dirty="0">
                <a:latin typeface="+mn-lt"/>
                <a:cs typeface="Calibri"/>
              </a:rPr>
              <a:t>c</a:t>
            </a:r>
            <a:r>
              <a:rPr lang="tr-TR" sz="1400" dirty="0">
                <a:latin typeface="+mn-lt"/>
                <a:cs typeface="Calibri"/>
              </a:rPr>
              <a:t>a </a:t>
            </a:r>
            <a:r>
              <a:rPr lang="tr-TR" sz="1400" dirty="0" smtClean="0">
                <a:latin typeface="+mn-lt"/>
                <a:cs typeface="Calibri"/>
              </a:rPr>
              <a:t>karşı karşıya kalabileceğiniz herhangi</a:t>
            </a:r>
            <a:r>
              <a:rPr lang="tr-TR" sz="1400" spc="-15" dirty="0" smtClean="0">
                <a:latin typeface="+mn-lt"/>
                <a:cs typeface="Calibri"/>
              </a:rPr>
              <a:t> bir </a:t>
            </a:r>
            <a:r>
              <a:rPr lang="tr-TR" sz="1400" spc="-40" dirty="0" smtClean="0">
                <a:latin typeface="+mn-lt"/>
                <a:cs typeface="Calibri"/>
              </a:rPr>
              <a:t>k</a:t>
            </a:r>
            <a:r>
              <a:rPr lang="tr-TR" sz="1400" dirty="0" smtClean="0">
                <a:latin typeface="+mn-lt"/>
                <a:cs typeface="Calibri"/>
              </a:rPr>
              <a:t>a</a:t>
            </a:r>
            <a:r>
              <a:rPr lang="tr-TR" sz="1400" spc="-35" dirty="0" smtClean="0">
                <a:latin typeface="+mn-lt"/>
                <a:cs typeface="Calibri"/>
              </a:rPr>
              <a:t>z</a:t>
            </a:r>
            <a:r>
              <a:rPr lang="tr-TR" sz="1400" spc="10" dirty="0" smtClean="0">
                <a:latin typeface="+mn-lt"/>
                <a:cs typeface="Calibri"/>
              </a:rPr>
              <a:t>a</a:t>
            </a:r>
            <a:r>
              <a:rPr lang="tr-TR" sz="1400" dirty="0">
                <a:latin typeface="+mn-lt"/>
                <a:cs typeface="Calibri"/>
              </a:rPr>
              <a:t>,</a:t>
            </a:r>
            <a:r>
              <a:rPr lang="tr-TR" sz="1400" spc="-15" dirty="0">
                <a:latin typeface="+mn-lt"/>
                <a:cs typeface="Calibri"/>
              </a:rPr>
              <a:t> </a:t>
            </a:r>
            <a:r>
              <a:rPr lang="tr-TR" sz="1400" dirty="0">
                <a:latin typeface="+mn-lt"/>
                <a:cs typeface="Calibri"/>
              </a:rPr>
              <a:t>ha</a:t>
            </a:r>
            <a:r>
              <a:rPr lang="tr-TR" sz="1400" spc="-25" dirty="0">
                <a:latin typeface="+mn-lt"/>
                <a:cs typeface="Calibri"/>
              </a:rPr>
              <a:t>st</a:t>
            </a:r>
            <a:r>
              <a:rPr lang="tr-TR" sz="1400" dirty="0">
                <a:latin typeface="+mn-lt"/>
                <a:cs typeface="Calibri"/>
              </a:rPr>
              <a:t>alık</a:t>
            </a:r>
            <a:r>
              <a:rPr lang="tr-TR" sz="1400" spc="-25" dirty="0">
                <a:latin typeface="+mn-lt"/>
                <a:cs typeface="Calibri"/>
              </a:rPr>
              <a:t> </a:t>
            </a:r>
            <a:r>
              <a:rPr lang="tr-TR" sz="1400" dirty="0">
                <a:latin typeface="+mn-lt"/>
                <a:cs typeface="Calibri"/>
              </a:rPr>
              <a:t>vb. </a:t>
            </a:r>
            <a:r>
              <a:rPr lang="tr-TR" sz="1400" dirty="0" smtClean="0">
                <a:latin typeface="+mn-lt"/>
                <a:cs typeface="Calibri"/>
              </a:rPr>
              <a:t>durumunda ortaya çıkabilecek masraflardan</a:t>
            </a:r>
            <a:r>
              <a:rPr lang="tr-TR" sz="1400" spc="-10" dirty="0" smtClean="0">
                <a:latin typeface="+mn-lt"/>
                <a:cs typeface="Calibri"/>
              </a:rPr>
              <a:t> </a:t>
            </a:r>
            <a:r>
              <a:rPr lang="tr-TR" sz="1400" dirty="0">
                <a:latin typeface="+mn-lt"/>
                <a:cs typeface="Calibri"/>
              </a:rPr>
              <a:t>D</a:t>
            </a:r>
            <a:r>
              <a:rPr lang="tr-TR" sz="1400" spc="-10" dirty="0">
                <a:latin typeface="+mn-lt"/>
                <a:cs typeface="Calibri"/>
              </a:rPr>
              <a:t>o</a:t>
            </a:r>
            <a:r>
              <a:rPr lang="tr-TR" sz="1400" spc="-40" dirty="0">
                <a:latin typeface="+mn-lt"/>
                <a:cs typeface="Calibri"/>
              </a:rPr>
              <a:t>k</a:t>
            </a:r>
            <a:r>
              <a:rPr lang="tr-TR" sz="1400" dirty="0">
                <a:latin typeface="+mn-lt"/>
                <a:cs typeface="Calibri"/>
              </a:rPr>
              <a:t>uz </a:t>
            </a:r>
            <a:r>
              <a:rPr lang="tr-TR" sz="1400" spc="-65" dirty="0">
                <a:latin typeface="+mn-lt"/>
                <a:cs typeface="Calibri"/>
              </a:rPr>
              <a:t>E</a:t>
            </a:r>
            <a:r>
              <a:rPr lang="tr-TR" sz="1400" dirty="0">
                <a:latin typeface="+mn-lt"/>
                <a:cs typeface="Calibri"/>
              </a:rPr>
              <a:t>ylül </a:t>
            </a:r>
            <a:r>
              <a:rPr lang="tr-TR" sz="1400" spc="-10" dirty="0">
                <a:latin typeface="+mn-lt"/>
                <a:cs typeface="Calibri"/>
              </a:rPr>
              <a:t>Ü</a:t>
            </a:r>
            <a:r>
              <a:rPr lang="tr-TR" sz="1400" dirty="0">
                <a:latin typeface="+mn-lt"/>
                <a:cs typeface="Calibri"/>
              </a:rPr>
              <a:t>ni</a:t>
            </a:r>
            <a:r>
              <a:rPr lang="tr-TR" sz="1400" spc="-35" dirty="0">
                <a:latin typeface="+mn-lt"/>
                <a:cs typeface="Calibri"/>
              </a:rPr>
              <a:t>v</a:t>
            </a:r>
            <a:r>
              <a:rPr lang="tr-TR" sz="1400" dirty="0">
                <a:latin typeface="+mn-lt"/>
                <a:cs typeface="Calibri"/>
              </a:rPr>
              <a:t>e</a:t>
            </a:r>
            <a:r>
              <a:rPr lang="tr-TR" sz="1400" spc="-35" dirty="0">
                <a:latin typeface="+mn-lt"/>
                <a:cs typeface="Calibri"/>
              </a:rPr>
              <a:t>r</a:t>
            </a:r>
            <a:r>
              <a:rPr lang="tr-TR" sz="1400" dirty="0">
                <a:latin typeface="+mn-lt"/>
                <a:cs typeface="Calibri"/>
              </a:rPr>
              <a:t>si</a:t>
            </a:r>
            <a:r>
              <a:rPr lang="tr-TR" sz="1400" spc="-30" dirty="0">
                <a:latin typeface="+mn-lt"/>
                <a:cs typeface="Calibri"/>
              </a:rPr>
              <a:t>t</a:t>
            </a:r>
            <a:r>
              <a:rPr lang="tr-TR" sz="1400" dirty="0">
                <a:latin typeface="+mn-lt"/>
                <a:cs typeface="Calibri"/>
              </a:rPr>
              <a:t>esi</a:t>
            </a:r>
            <a:r>
              <a:rPr lang="tr-TR" sz="1400" spc="-15" dirty="0">
                <a:latin typeface="+mn-lt"/>
                <a:cs typeface="Calibri"/>
              </a:rPr>
              <a:t> </a:t>
            </a:r>
            <a:r>
              <a:rPr lang="tr-TR" sz="1400" dirty="0">
                <a:latin typeface="+mn-lt"/>
                <a:cs typeface="Calibri"/>
              </a:rPr>
              <a:t>/ </a:t>
            </a:r>
            <a:r>
              <a:rPr lang="tr-TR" sz="1400" spc="-15" dirty="0">
                <a:latin typeface="+mn-lt"/>
                <a:cs typeface="Calibri"/>
              </a:rPr>
              <a:t>U</a:t>
            </a:r>
            <a:r>
              <a:rPr lang="tr-TR" sz="1400" dirty="0">
                <a:latin typeface="+mn-lt"/>
                <a:cs typeface="Calibri"/>
              </a:rPr>
              <a:t>lusal</a:t>
            </a:r>
            <a:r>
              <a:rPr lang="tr-TR" sz="1400" spc="-10" dirty="0">
                <a:latin typeface="+mn-lt"/>
                <a:cs typeface="Calibri"/>
              </a:rPr>
              <a:t> </a:t>
            </a:r>
            <a:r>
              <a:rPr lang="tr-TR" sz="1400" dirty="0">
                <a:latin typeface="+mn-lt"/>
                <a:cs typeface="Calibri"/>
              </a:rPr>
              <a:t>Ajans</a:t>
            </a:r>
            <a:r>
              <a:rPr lang="tr-TR" sz="1400" spc="-15" dirty="0">
                <a:latin typeface="+mn-lt"/>
                <a:cs typeface="Calibri"/>
              </a:rPr>
              <a:t> </a:t>
            </a:r>
            <a:r>
              <a:rPr lang="tr-TR" sz="1400" spc="-35" dirty="0">
                <a:latin typeface="+mn-lt"/>
                <a:cs typeface="Calibri"/>
              </a:rPr>
              <a:t>y</a:t>
            </a:r>
            <a:r>
              <a:rPr lang="tr-TR" sz="1400" dirty="0">
                <a:latin typeface="+mn-lt"/>
                <a:cs typeface="Calibri"/>
              </a:rPr>
              <a:t>a</a:t>
            </a:r>
            <a:r>
              <a:rPr lang="tr-TR" sz="1400" spc="-15" dirty="0">
                <a:latin typeface="+mn-lt"/>
                <a:cs typeface="Calibri"/>
              </a:rPr>
              <a:t> </a:t>
            </a:r>
            <a:r>
              <a:rPr lang="tr-TR" sz="1400" dirty="0">
                <a:latin typeface="+mn-lt"/>
                <a:cs typeface="Calibri"/>
              </a:rPr>
              <a:t>da gi</a:t>
            </a:r>
            <a:r>
              <a:rPr lang="tr-TR" sz="1400" spc="-10" dirty="0">
                <a:latin typeface="+mn-lt"/>
                <a:cs typeface="Calibri"/>
              </a:rPr>
              <a:t>d</a:t>
            </a:r>
            <a:r>
              <a:rPr lang="tr-TR" sz="1400" dirty="0">
                <a:latin typeface="+mn-lt"/>
                <a:cs typeface="Calibri"/>
              </a:rPr>
              <a:t>eceğiniz</a:t>
            </a:r>
            <a:r>
              <a:rPr lang="tr-TR" sz="1400" spc="-20" dirty="0">
                <a:latin typeface="+mn-lt"/>
                <a:cs typeface="Calibri"/>
              </a:rPr>
              <a:t> </a:t>
            </a:r>
            <a:r>
              <a:rPr lang="tr-TR" sz="1400" dirty="0">
                <a:latin typeface="+mn-lt"/>
                <a:cs typeface="Calibri"/>
              </a:rPr>
              <a:t>üni</a:t>
            </a:r>
            <a:r>
              <a:rPr lang="tr-TR" sz="1400" spc="-35" dirty="0">
                <a:latin typeface="+mn-lt"/>
                <a:cs typeface="Calibri"/>
              </a:rPr>
              <a:t>v</a:t>
            </a:r>
            <a:r>
              <a:rPr lang="tr-TR" sz="1400" dirty="0">
                <a:latin typeface="+mn-lt"/>
                <a:cs typeface="Calibri"/>
              </a:rPr>
              <a:t>e</a:t>
            </a:r>
            <a:r>
              <a:rPr lang="tr-TR" sz="1400" spc="-35" dirty="0">
                <a:latin typeface="+mn-lt"/>
                <a:cs typeface="Calibri"/>
              </a:rPr>
              <a:t>r</a:t>
            </a:r>
            <a:r>
              <a:rPr lang="tr-TR" sz="1400" dirty="0">
                <a:latin typeface="+mn-lt"/>
                <a:cs typeface="Calibri"/>
              </a:rPr>
              <a:t>si</a:t>
            </a:r>
            <a:r>
              <a:rPr lang="tr-TR" sz="1400" spc="-30" dirty="0">
                <a:latin typeface="+mn-lt"/>
                <a:cs typeface="Calibri"/>
              </a:rPr>
              <a:t>t</a:t>
            </a:r>
            <a:r>
              <a:rPr lang="tr-TR" sz="1400" dirty="0">
                <a:latin typeface="+mn-lt"/>
                <a:cs typeface="Calibri"/>
              </a:rPr>
              <a:t>e </a:t>
            </a:r>
            <a:r>
              <a:rPr lang="tr-TR" sz="1400" spc="-20" dirty="0" smtClean="0">
                <a:latin typeface="+mn-lt"/>
                <a:cs typeface="Calibri"/>
              </a:rPr>
              <a:t>sorumlu </a:t>
            </a:r>
            <a:r>
              <a:rPr lang="tr-TR" sz="1400" dirty="0" smtClean="0">
                <a:latin typeface="+mn-lt"/>
                <a:cs typeface="Calibri"/>
              </a:rPr>
              <a:t>değildir. </a:t>
            </a:r>
            <a:endParaRPr lang="tr-TR" sz="1400" dirty="0">
              <a:latin typeface="+mn-lt"/>
              <a:cs typeface="Calibri"/>
            </a:endParaRPr>
          </a:p>
          <a:p>
            <a:pPr marL="298450" indent="-285750" algn="l">
              <a:lnSpc>
                <a:spcPct val="100000"/>
              </a:lnSpc>
              <a:buFont typeface="Arial" panose="020B0604020202020204" pitchFamily="34" charset="0"/>
              <a:buChar char="•"/>
            </a:pPr>
            <a:r>
              <a:rPr lang="tr-TR" sz="1400" b="1" dirty="0" smtClean="0">
                <a:latin typeface="+mn-lt"/>
                <a:cs typeface="Calibri"/>
              </a:rPr>
              <a:t>Mutla</a:t>
            </a:r>
            <a:r>
              <a:rPr lang="tr-TR" sz="1400" b="1" spc="-35" dirty="0" smtClean="0">
                <a:latin typeface="+mn-lt"/>
                <a:cs typeface="Calibri"/>
              </a:rPr>
              <a:t>k</a:t>
            </a:r>
            <a:r>
              <a:rPr lang="tr-TR" sz="1400" b="1" dirty="0" smtClean="0">
                <a:latin typeface="+mn-lt"/>
                <a:cs typeface="Calibri"/>
              </a:rPr>
              <a:t>a</a:t>
            </a:r>
            <a:r>
              <a:rPr lang="tr-TR" sz="1400" b="1" spc="-25" dirty="0" smtClean="0">
                <a:latin typeface="+mn-lt"/>
                <a:cs typeface="Calibri"/>
              </a:rPr>
              <a:t> </a:t>
            </a:r>
            <a:r>
              <a:rPr lang="tr-TR" sz="1400" b="1" dirty="0" smtClean="0">
                <a:latin typeface="+mn-lt"/>
                <a:cs typeface="Calibri"/>
              </a:rPr>
              <a:t>s</a:t>
            </a:r>
            <a:r>
              <a:rPr lang="tr-TR" sz="1400" b="1" spc="-10" dirty="0" smtClean="0">
                <a:latin typeface="+mn-lt"/>
                <a:cs typeface="Calibri"/>
              </a:rPr>
              <a:t>e</a:t>
            </a:r>
            <a:r>
              <a:rPr lang="tr-TR" sz="1400" b="1" spc="-35" dirty="0" smtClean="0">
                <a:latin typeface="+mn-lt"/>
                <a:cs typeface="Calibri"/>
              </a:rPr>
              <a:t>y</a:t>
            </a:r>
            <a:r>
              <a:rPr lang="tr-TR" sz="1400" b="1" dirty="0" smtClean="0">
                <a:latin typeface="+mn-lt"/>
                <a:cs typeface="Calibri"/>
              </a:rPr>
              <a:t>ah</a:t>
            </a:r>
            <a:r>
              <a:rPr lang="tr-TR" sz="1400" b="1" spc="-20" dirty="0" smtClean="0">
                <a:latin typeface="+mn-lt"/>
                <a:cs typeface="Calibri"/>
              </a:rPr>
              <a:t>a</a:t>
            </a:r>
            <a:r>
              <a:rPr lang="tr-TR" sz="1400" b="1" dirty="0" smtClean="0">
                <a:latin typeface="+mn-lt"/>
                <a:cs typeface="Calibri"/>
              </a:rPr>
              <a:t>t ve sağlık</a:t>
            </a:r>
            <a:r>
              <a:rPr lang="tr-TR" sz="1400" b="1" spc="-15" dirty="0" smtClean="0">
                <a:latin typeface="+mn-lt"/>
                <a:cs typeface="Calibri"/>
              </a:rPr>
              <a:t> </a:t>
            </a:r>
            <a:r>
              <a:rPr lang="tr-TR" sz="1400" b="1" dirty="0">
                <a:latin typeface="+mn-lt"/>
                <a:cs typeface="Calibri"/>
              </a:rPr>
              <a:t>si</a:t>
            </a:r>
            <a:r>
              <a:rPr lang="tr-TR" sz="1400" b="1" spc="-20" dirty="0">
                <a:latin typeface="+mn-lt"/>
                <a:cs typeface="Calibri"/>
              </a:rPr>
              <a:t>g</a:t>
            </a:r>
            <a:r>
              <a:rPr lang="tr-TR" sz="1400" b="1" dirty="0">
                <a:latin typeface="+mn-lt"/>
                <a:cs typeface="Calibri"/>
              </a:rPr>
              <a:t>or</a:t>
            </a:r>
            <a:r>
              <a:rPr lang="tr-TR" sz="1400" b="1" spc="-30" dirty="0">
                <a:latin typeface="+mn-lt"/>
                <a:cs typeface="Calibri"/>
              </a:rPr>
              <a:t>t</a:t>
            </a:r>
            <a:r>
              <a:rPr lang="tr-TR" sz="1400" b="1" dirty="0">
                <a:latin typeface="+mn-lt"/>
                <a:cs typeface="Calibri"/>
              </a:rPr>
              <a:t>ası</a:t>
            </a:r>
            <a:r>
              <a:rPr lang="tr-TR" sz="1400" b="1" spc="-15" dirty="0">
                <a:latin typeface="+mn-lt"/>
                <a:cs typeface="Calibri"/>
              </a:rPr>
              <a:t> </a:t>
            </a:r>
            <a:r>
              <a:rPr lang="tr-TR" sz="1400" b="1" spc="-35" dirty="0" smtClean="0">
                <a:latin typeface="+mn-lt"/>
                <a:cs typeface="Calibri"/>
              </a:rPr>
              <a:t>y</a:t>
            </a:r>
            <a:r>
              <a:rPr lang="tr-TR" sz="1400" b="1" dirty="0" smtClean="0">
                <a:latin typeface="+mn-lt"/>
                <a:cs typeface="Calibri"/>
              </a:rPr>
              <a:t>a</a:t>
            </a:r>
            <a:r>
              <a:rPr lang="tr-TR" sz="1400" b="1" spc="-10" dirty="0" smtClean="0">
                <a:latin typeface="+mn-lt"/>
                <a:cs typeface="Calibri"/>
              </a:rPr>
              <a:t>p</a:t>
            </a:r>
            <a:r>
              <a:rPr lang="tr-TR" sz="1400" b="1" dirty="0" smtClean="0">
                <a:latin typeface="+mn-lt"/>
                <a:cs typeface="Calibri"/>
              </a:rPr>
              <a:t>tırm</a:t>
            </a:r>
            <a:r>
              <a:rPr lang="tr-TR" sz="1400" b="1" spc="5" dirty="0" smtClean="0">
                <a:latin typeface="+mn-lt"/>
                <a:cs typeface="Calibri"/>
              </a:rPr>
              <a:t>a</a:t>
            </a:r>
            <a:r>
              <a:rPr lang="tr-TR" sz="1400" b="1" dirty="0" smtClean="0">
                <a:latin typeface="+mn-lt"/>
                <a:cs typeface="Calibri"/>
              </a:rPr>
              <a:t>nız gerekmektedir.</a:t>
            </a:r>
            <a:r>
              <a:rPr lang="tr-TR" sz="1400" b="1" spc="-30" dirty="0" smtClean="0">
                <a:latin typeface="+mn-lt"/>
                <a:cs typeface="Calibri"/>
              </a:rPr>
              <a:t> </a:t>
            </a:r>
            <a:r>
              <a:rPr lang="tr-TR" sz="1400" spc="-30" dirty="0" smtClean="0">
                <a:latin typeface="+mn-lt"/>
                <a:cs typeface="Calibri"/>
              </a:rPr>
              <a:t>SGK ile başka ülkelerin sosyal güvenlik kurumları arasındaki «acil haller kapsamında sağlık yardım belgesini»  </a:t>
            </a:r>
            <a:r>
              <a:rPr lang="tr-TR" sz="1400" spc="-30" dirty="0" err="1" smtClean="0">
                <a:latin typeface="+mn-lt"/>
                <a:cs typeface="Calibri"/>
              </a:rPr>
              <a:t>SGK’dan</a:t>
            </a:r>
            <a:r>
              <a:rPr lang="tr-TR" sz="1400" spc="-30" dirty="0" smtClean="0">
                <a:latin typeface="+mn-lt"/>
                <a:cs typeface="Calibri"/>
              </a:rPr>
              <a:t> (</a:t>
            </a:r>
            <a:r>
              <a:rPr lang="tr-TR" sz="1400" spc="-30" dirty="0" err="1" smtClean="0">
                <a:latin typeface="+mn-lt"/>
                <a:cs typeface="Calibri"/>
              </a:rPr>
              <a:t>Örn</a:t>
            </a:r>
            <a:r>
              <a:rPr lang="tr-TR" sz="1400" spc="-30" dirty="0" smtClean="0">
                <a:latin typeface="+mn-lt"/>
                <a:cs typeface="Calibri"/>
              </a:rPr>
              <a:t>: </a:t>
            </a:r>
            <a:r>
              <a:rPr lang="tr-TR" sz="1400" spc="-30" dirty="0" err="1" smtClean="0">
                <a:latin typeface="+mn-lt"/>
                <a:cs typeface="Calibri"/>
              </a:rPr>
              <a:t>Çekya</a:t>
            </a:r>
            <a:r>
              <a:rPr lang="tr-TR" sz="1400" spc="-30" dirty="0" smtClean="0">
                <a:latin typeface="+mn-lt"/>
                <a:cs typeface="Calibri"/>
              </a:rPr>
              <a:t> için TR-CZ111, Almanya için AT/11, Hırvatistan için HR/TR3 gibi..) edinseniz bile, </a:t>
            </a:r>
            <a:r>
              <a:rPr lang="tr-TR" sz="1400" b="1" spc="-30" dirty="0" smtClean="0">
                <a:solidFill>
                  <a:schemeClr val="tx1"/>
                </a:solidFill>
                <a:latin typeface="+mn-lt"/>
                <a:cs typeface="Calibri"/>
              </a:rPr>
              <a:t>özel seyahat sağlık sigortası yaptırmanız gerekmektedir</a:t>
            </a:r>
            <a:r>
              <a:rPr lang="tr-TR" sz="1400" b="1" spc="-30" dirty="0" smtClean="0">
                <a:solidFill>
                  <a:schemeClr val="accent5"/>
                </a:solidFill>
                <a:latin typeface="+mn-lt"/>
                <a:cs typeface="Calibri"/>
              </a:rPr>
              <a:t>. </a:t>
            </a:r>
            <a:r>
              <a:rPr lang="tr-TR" sz="1400" spc="-30" dirty="0" err="1" smtClean="0">
                <a:latin typeface="+mn-lt"/>
                <a:cs typeface="Calibri"/>
              </a:rPr>
              <a:t>SGK’dan</a:t>
            </a:r>
            <a:r>
              <a:rPr lang="tr-TR" sz="1400" spc="-30" dirty="0" smtClean="0">
                <a:latin typeface="+mn-lt"/>
                <a:cs typeface="Calibri"/>
              </a:rPr>
              <a:t> alacağınız belge size sadece gittiğiniz ülke sınırlarında ve devlet hastanelerinde güvence sağlar, </a:t>
            </a:r>
            <a:r>
              <a:rPr lang="tr-TR" sz="1400" spc="-30" dirty="0" smtClean="0">
                <a:latin typeface="+mn-lt"/>
                <a:cs typeface="Calibri"/>
              </a:rPr>
              <a:t>ilgili ülke </a:t>
            </a:r>
            <a:r>
              <a:rPr lang="tr-TR" sz="1400" spc="-30" dirty="0" smtClean="0">
                <a:latin typeface="+mn-lt"/>
                <a:cs typeface="Calibri"/>
              </a:rPr>
              <a:t>sınırları dışında </a:t>
            </a:r>
            <a:r>
              <a:rPr lang="tr-TR" sz="1400" spc="-30" dirty="0" smtClean="0">
                <a:latin typeface="+mn-lt"/>
                <a:cs typeface="Calibri"/>
              </a:rPr>
              <a:t>geçerli </a:t>
            </a:r>
            <a:r>
              <a:rPr lang="tr-TR" sz="1400" spc="-30" dirty="0" smtClean="0">
                <a:latin typeface="+mn-lt"/>
                <a:cs typeface="Calibri"/>
              </a:rPr>
              <a:t>değildir. Gideceğiniz ülke ile SGK arasında herhangi bir anlaşma olup olmadığını bu linkten kontrol edebilirsiniz</a:t>
            </a:r>
            <a:r>
              <a:rPr lang="tr-TR" sz="1400" spc="-30" dirty="0">
                <a:latin typeface="+mn-lt"/>
                <a:cs typeface="Calibri"/>
              </a:rPr>
              <a:t>: </a:t>
            </a:r>
            <a:r>
              <a:rPr lang="tr-TR" sz="1400" spc="-30" dirty="0">
                <a:latin typeface="+mn-lt"/>
                <a:cs typeface="Calibri"/>
                <a:hlinkClick r:id="rId3"/>
              </a:rPr>
              <a:t>http://</a:t>
            </a:r>
            <a:r>
              <a:rPr lang="tr-TR" sz="1400" spc="-30" dirty="0" smtClean="0">
                <a:latin typeface="+mn-lt"/>
                <a:cs typeface="Calibri"/>
                <a:hlinkClick r:id="rId3"/>
              </a:rPr>
              <a:t>www.sgk.gov.tr/wps/portal/sgk/tr/emekli/yurtdisi_islemler/yurtdisi_saglik_islemleri</a:t>
            </a:r>
            <a:endParaRPr lang="tr-TR" sz="1400" spc="-30" dirty="0" smtClean="0">
              <a:latin typeface="+mn-lt"/>
              <a:cs typeface="Calibri"/>
            </a:endParaRPr>
          </a:p>
          <a:p>
            <a:pPr marL="298450" indent="-285750" algn="l">
              <a:lnSpc>
                <a:spcPct val="100000"/>
              </a:lnSpc>
              <a:buFont typeface="Arial" panose="020B0604020202020204" pitchFamily="34" charset="0"/>
              <a:buChar char="•"/>
            </a:pPr>
            <a:r>
              <a:rPr lang="tr-TR" sz="1400" dirty="0" smtClean="0">
                <a:latin typeface="+mn-lt"/>
                <a:cs typeface="Calibri"/>
              </a:rPr>
              <a:t>Seyahat sağlık si</a:t>
            </a:r>
            <a:r>
              <a:rPr lang="tr-TR" sz="1400" spc="-15" dirty="0" smtClean="0">
                <a:latin typeface="+mn-lt"/>
                <a:cs typeface="Calibri"/>
              </a:rPr>
              <a:t>gor</a:t>
            </a:r>
            <a:r>
              <a:rPr lang="tr-TR" sz="1400" spc="-40" dirty="0" smtClean="0">
                <a:latin typeface="+mn-lt"/>
                <a:cs typeface="Calibri"/>
              </a:rPr>
              <a:t>t</a:t>
            </a:r>
            <a:r>
              <a:rPr lang="tr-TR" sz="1400" dirty="0" smtClean="0">
                <a:latin typeface="+mn-lt"/>
                <a:cs typeface="Calibri"/>
              </a:rPr>
              <a:t>ası</a:t>
            </a:r>
            <a:r>
              <a:rPr lang="tr-TR" sz="1400" spc="-25" dirty="0" smtClean="0">
                <a:latin typeface="+mn-lt"/>
                <a:cs typeface="Calibri"/>
              </a:rPr>
              <a:t> </a:t>
            </a:r>
            <a:r>
              <a:rPr lang="tr-TR" sz="1400" dirty="0" smtClean="0">
                <a:latin typeface="+mn-lt"/>
                <a:cs typeface="Calibri"/>
              </a:rPr>
              <a:t>poliçeniz</a:t>
            </a:r>
            <a:r>
              <a:rPr lang="tr-TR" sz="1400" spc="-15" dirty="0" smtClean="0">
                <a:latin typeface="+mn-lt"/>
                <a:cs typeface="Calibri"/>
              </a:rPr>
              <a:t> </a:t>
            </a:r>
            <a:r>
              <a:rPr lang="tr-TR" sz="1400" u="heavy" dirty="0" smtClean="0">
                <a:latin typeface="+mn-lt"/>
                <a:cs typeface="Calibri"/>
              </a:rPr>
              <a:t> </a:t>
            </a:r>
            <a:r>
              <a:rPr lang="tr-TR" sz="1400" u="heavy" dirty="0" smtClean="0">
                <a:latin typeface="+mn-lt"/>
                <a:cs typeface="Calibri"/>
              </a:rPr>
              <a:t>yurt </a:t>
            </a:r>
            <a:r>
              <a:rPr lang="tr-TR" sz="1400" u="heavy" spc="-15" dirty="0" smtClean="0">
                <a:latin typeface="+mn-lt"/>
                <a:cs typeface="Calibri"/>
              </a:rPr>
              <a:t> </a:t>
            </a:r>
            <a:r>
              <a:rPr lang="tr-TR" sz="1400" u="heavy" dirty="0" smtClean="0">
                <a:latin typeface="+mn-lt"/>
                <a:cs typeface="Calibri"/>
              </a:rPr>
              <a:t>dışında </a:t>
            </a:r>
            <a:r>
              <a:rPr lang="tr-TR" sz="1400" u="heavy" spc="-10" dirty="0" smtClean="0">
                <a:latin typeface="+mn-lt"/>
                <a:cs typeface="Calibri"/>
              </a:rPr>
              <a:t>o</a:t>
            </a:r>
            <a:r>
              <a:rPr lang="tr-TR" sz="1400" u="heavy" dirty="0" smtClean="0">
                <a:latin typeface="+mn-lt"/>
                <a:cs typeface="Calibri"/>
              </a:rPr>
              <a:t>la</a:t>
            </a:r>
            <a:r>
              <a:rPr lang="tr-TR" sz="1400" u="heavy" spc="-20" dirty="0" smtClean="0">
                <a:latin typeface="+mn-lt"/>
                <a:cs typeface="Calibri"/>
              </a:rPr>
              <a:t>c</a:t>
            </a:r>
            <a:r>
              <a:rPr lang="tr-TR" sz="1400" u="heavy" dirty="0" smtClean="0">
                <a:latin typeface="+mn-lt"/>
                <a:cs typeface="Calibri"/>
              </a:rPr>
              <a:t>ağınız </a:t>
            </a:r>
            <a:r>
              <a:rPr lang="tr-TR" sz="1400" u="heavy" spc="-15" dirty="0" smtClean="0">
                <a:latin typeface="+mn-lt"/>
                <a:cs typeface="Calibri"/>
              </a:rPr>
              <a:t> </a:t>
            </a:r>
            <a:r>
              <a:rPr lang="tr-TR" sz="1400" u="heavy" spc="-25" dirty="0" smtClean="0">
                <a:latin typeface="+mn-lt"/>
                <a:cs typeface="Calibri"/>
              </a:rPr>
              <a:t>t</a:t>
            </a:r>
            <a:r>
              <a:rPr lang="tr-TR" sz="1400" u="heavy" dirty="0" smtClean="0">
                <a:latin typeface="+mn-lt"/>
                <a:cs typeface="Calibri"/>
              </a:rPr>
              <a:t>arih </a:t>
            </a:r>
            <a:r>
              <a:rPr lang="tr-TR" sz="1400" u="heavy" spc="-10" dirty="0" smtClean="0">
                <a:latin typeface="+mn-lt"/>
                <a:cs typeface="Calibri"/>
              </a:rPr>
              <a:t> </a:t>
            </a:r>
            <a:r>
              <a:rPr lang="tr-TR" sz="1400" u="heavy" dirty="0" smtClean="0">
                <a:latin typeface="+mn-lt"/>
                <a:cs typeface="Calibri"/>
              </a:rPr>
              <a:t>a</a:t>
            </a:r>
            <a:r>
              <a:rPr lang="tr-TR" sz="1400" u="heavy" spc="-45" dirty="0" smtClean="0">
                <a:latin typeface="+mn-lt"/>
                <a:cs typeface="Calibri"/>
              </a:rPr>
              <a:t>r</a:t>
            </a:r>
            <a:r>
              <a:rPr lang="tr-TR" sz="1400" u="heavy" dirty="0" smtClean="0">
                <a:latin typeface="+mn-lt"/>
                <a:cs typeface="Calibri"/>
              </a:rPr>
              <a:t>alığını </a:t>
            </a:r>
            <a:r>
              <a:rPr lang="tr-TR" sz="1400" u="heavy" spc="-20" dirty="0" smtClean="0">
                <a:latin typeface="+mn-lt"/>
                <a:cs typeface="Calibri"/>
              </a:rPr>
              <a:t> </a:t>
            </a:r>
            <a:r>
              <a:rPr lang="tr-TR" sz="1400" u="heavy" spc="-50" dirty="0" smtClean="0">
                <a:latin typeface="+mn-lt"/>
                <a:cs typeface="Calibri"/>
              </a:rPr>
              <a:t>k</a:t>
            </a:r>
            <a:r>
              <a:rPr lang="tr-TR" sz="1400" u="heavy" dirty="0" smtClean="0">
                <a:latin typeface="+mn-lt"/>
                <a:cs typeface="Calibri"/>
              </a:rPr>
              <a:t>a</a:t>
            </a:r>
            <a:r>
              <a:rPr lang="tr-TR" sz="1400" u="heavy" spc="-15" dirty="0" smtClean="0">
                <a:latin typeface="+mn-lt"/>
                <a:cs typeface="Calibri"/>
              </a:rPr>
              <a:t>p</a:t>
            </a:r>
            <a:r>
              <a:rPr lang="tr-TR" sz="1400" u="heavy" dirty="0" smtClean="0">
                <a:latin typeface="+mn-lt"/>
                <a:cs typeface="Calibri"/>
              </a:rPr>
              <a:t>s</a:t>
            </a:r>
            <a:r>
              <a:rPr lang="tr-TR" sz="1400" u="heavy" spc="-50" dirty="0" smtClean="0">
                <a:latin typeface="+mn-lt"/>
                <a:cs typeface="Calibri"/>
              </a:rPr>
              <a:t>ay</a:t>
            </a:r>
            <a:r>
              <a:rPr lang="tr-TR" sz="1400" u="heavy" spc="-15" dirty="0" smtClean="0">
                <a:latin typeface="+mn-lt"/>
                <a:cs typeface="Calibri"/>
              </a:rPr>
              <a:t>a</a:t>
            </a:r>
            <a:r>
              <a:rPr lang="tr-TR" sz="1400" u="heavy" spc="-30" dirty="0" smtClean="0">
                <a:latin typeface="+mn-lt"/>
                <a:cs typeface="Calibri"/>
              </a:rPr>
              <a:t>c</a:t>
            </a:r>
            <a:r>
              <a:rPr lang="tr-TR" sz="1400" u="heavy" spc="-15" dirty="0" smtClean="0">
                <a:latin typeface="+mn-lt"/>
                <a:cs typeface="Calibri"/>
              </a:rPr>
              <a:t>ak</a:t>
            </a:r>
            <a:r>
              <a:rPr lang="tr-TR" sz="1400" spc="-20" dirty="0" smtClean="0">
                <a:latin typeface="+mn-lt"/>
                <a:cs typeface="Calibri"/>
              </a:rPr>
              <a:t> </a:t>
            </a:r>
            <a:r>
              <a:rPr lang="tr-TR" sz="1400" dirty="0" smtClean="0">
                <a:latin typeface="+mn-lt"/>
                <a:cs typeface="Calibri"/>
              </a:rPr>
              <a:t>şekilde </a:t>
            </a:r>
            <a:r>
              <a:rPr lang="tr-TR" sz="1400" dirty="0" smtClean="0">
                <a:latin typeface="+mn-lt"/>
                <a:cs typeface="Calibri"/>
              </a:rPr>
              <a:t>düzenlenmelidir.</a:t>
            </a:r>
          </a:p>
          <a:p>
            <a:pPr marL="298450" indent="-285750" algn="l">
              <a:lnSpc>
                <a:spcPct val="100000"/>
              </a:lnSpc>
              <a:buFont typeface="Arial" panose="020B0604020202020204" pitchFamily="34" charset="0"/>
              <a:buChar char="•"/>
            </a:pPr>
            <a:r>
              <a:rPr lang="tr-TR" sz="1400" spc="-55" dirty="0" smtClean="0">
                <a:latin typeface="+mn-lt"/>
                <a:cs typeface="Calibri"/>
              </a:rPr>
              <a:t>P</a:t>
            </a:r>
            <a:r>
              <a:rPr lang="tr-TR" sz="1400" dirty="0" smtClean="0">
                <a:latin typeface="+mn-lt"/>
                <a:cs typeface="Calibri"/>
              </a:rPr>
              <a:t>oliçe</a:t>
            </a:r>
            <a:r>
              <a:rPr lang="tr-TR" sz="1400" spc="-10" dirty="0" smtClean="0">
                <a:latin typeface="+mn-lt"/>
                <a:cs typeface="Calibri"/>
              </a:rPr>
              <a:t> </a:t>
            </a:r>
            <a:r>
              <a:rPr lang="tr-TR" sz="1400" spc="-25" dirty="0">
                <a:latin typeface="+mn-lt"/>
                <a:cs typeface="Calibri"/>
              </a:rPr>
              <a:t>t</a:t>
            </a:r>
            <a:r>
              <a:rPr lang="tr-TR" sz="1400" dirty="0">
                <a:latin typeface="+mn-lt"/>
                <a:cs typeface="Calibri"/>
              </a:rPr>
              <a:t>e</a:t>
            </a:r>
            <a:r>
              <a:rPr lang="tr-TR" sz="1400" spc="5" dirty="0">
                <a:latin typeface="+mn-lt"/>
                <a:cs typeface="Calibri"/>
              </a:rPr>
              <a:t>m</a:t>
            </a:r>
            <a:r>
              <a:rPr lang="tr-TR" sz="1400" dirty="0">
                <a:latin typeface="+mn-lt"/>
                <a:cs typeface="Calibri"/>
              </a:rPr>
              <a:t>in</a:t>
            </a:r>
            <a:r>
              <a:rPr lang="tr-TR" sz="1400" spc="-25" dirty="0">
                <a:latin typeface="+mn-lt"/>
                <a:cs typeface="Calibri"/>
              </a:rPr>
              <a:t>a</a:t>
            </a:r>
            <a:r>
              <a:rPr lang="tr-TR" sz="1400" dirty="0">
                <a:latin typeface="+mn-lt"/>
                <a:cs typeface="Calibri"/>
              </a:rPr>
              <a:t>tı</a:t>
            </a:r>
            <a:r>
              <a:rPr lang="tr-TR" sz="1400" spc="-30" dirty="0">
                <a:latin typeface="+mn-lt"/>
                <a:cs typeface="Calibri"/>
              </a:rPr>
              <a:t> </a:t>
            </a:r>
            <a:r>
              <a:rPr lang="tr-TR" sz="1400" u="heavy" dirty="0">
                <a:latin typeface="+mn-lt"/>
                <a:cs typeface="Calibri"/>
              </a:rPr>
              <a:t>mini</a:t>
            </a:r>
            <a:r>
              <a:rPr lang="tr-TR" sz="1400" u="heavy" spc="5" dirty="0">
                <a:latin typeface="+mn-lt"/>
                <a:cs typeface="Calibri"/>
              </a:rPr>
              <a:t>m</a:t>
            </a:r>
            <a:r>
              <a:rPr lang="tr-TR" sz="1400" u="heavy" dirty="0">
                <a:latin typeface="+mn-lt"/>
                <a:cs typeface="Calibri"/>
              </a:rPr>
              <a:t>um</a:t>
            </a:r>
            <a:r>
              <a:rPr lang="tr-TR" sz="1400" u="heavy" spc="-25" dirty="0">
                <a:latin typeface="+mn-lt"/>
                <a:cs typeface="Calibri"/>
              </a:rPr>
              <a:t> </a:t>
            </a:r>
            <a:r>
              <a:rPr lang="tr-TR" sz="1400" u="heavy" spc="-15" dirty="0">
                <a:latin typeface="+mn-lt"/>
                <a:cs typeface="Calibri"/>
              </a:rPr>
              <a:t>3</a:t>
            </a:r>
            <a:r>
              <a:rPr lang="tr-TR" sz="1400" u="heavy" spc="-25" dirty="0">
                <a:latin typeface="+mn-lt"/>
                <a:cs typeface="Calibri"/>
              </a:rPr>
              <a:t>0</a:t>
            </a:r>
            <a:r>
              <a:rPr lang="tr-TR" sz="1400" u="heavy" dirty="0">
                <a:latin typeface="+mn-lt"/>
                <a:cs typeface="Calibri"/>
              </a:rPr>
              <a:t>.</a:t>
            </a:r>
            <a:r>
              <a:rPr lang="tr-TR" sz="1400" u="heavy" spc="-15" dirty="0">
                <a:latin typeface="+mn-lt"/>
                <a:cs typeface="Calibri"/>
              </a:rPr>
              <a:t>000</a:t>
            </a:r>
            <a:r>
              <a:rPr lang="tr-TR" sz="1400" u="heavy" spc="-10" dirty="0">
                <a:latin typeface="+mn-lt"/>
                <a:cs typeface="Calibri"/>
              </a:rPr>
              <a:t> </a:t>
            </a:r>
            <a:r>
              <a:rPr lang="tr-TR" sz="1400" u="heavy" dirty="0">
                <a:latin typeface="+mn-lt"/>
                <a:cs typeface="Calibri"/>
              </a:rPr>
              <a:t>Eu</a:t>
            </a:r>
            <a:r>
              <a:rPr lang="tr-TR" sz="1400" u="heavy" spc="-35" dirty="0">
                <a:latin typeface="+mn-lt"/>
                <a:cs typeface="Calibri"/>
              </a:rPr>
              <a:t>r</a:t>
            </a:r>
            <a:r>
              <a:rPr lang="tr-TR" sz="1400" u="heavy" dirty="0">
                <a:latin typeface="+mn-lt"/>
                <a:cs typeface="Calibri"/>
              </a:rPr>
              <a:t>o</a:t>
            </a:r>
            <a:r>
              <a:rPr lang="tr-TR" sz="1400" spc="-10" dirty="0">
                <a:latin typeface="+mn-lt"/>
                <a:cs typeface="Calibri"/>
              </a:rPr>
              <a:t> </a:t>
            </a:r>
            <a:r>
              <a:rPr lang="tr-TR" sz="1400" dirty="0" smtClean="0">
                <a:latin typeface="+mn-lt"/>
                <a:cs typeface="Calibri"/>
              </a:rPr>
              <a:t>olmalıdır. </a:t>
            </a:r>
            <a:endParaRPr lang="tr-TR" sz="1400" dirty="0">
              <a:latin typeface="+mn-lt"/>
            </a:endParaRPr>
          </a:p>
          <a:p>
            <a:pPr marL="298450" indent="-285750" algn="l">
              <a:lnSpc>
                <a:spcPct val="100000"/>
              </a:lnSpc>
              <a:buFont typeface="Arial" panose="020B0604020202020204" pitchFamily="34" charset="0"/>
              <a:buChar char="•"/>
            </a:pPr>
            <a:r>
              <a:rPr lang="tr-TR" sz="1400" spc="-55" dirty="0" smtClean="0">
                <a:solidFill>
                  <a:schemeClr val="tx1"/>
                </a:solidFill>
                <a:latin typeface="+mn-lt"/>
                <a:cs typeface="Calibri"/>
              </a:rPr>
              <a:t>P</a:t>
            </a:r>
            <a:r>
              <a:rPr lang="tr-TR" sz="1400" dirty="0" smtClean="0">
                <a:solidFill>
                  <a:schemeClr val="tx1"/>
                </a:solidFill>
                <a:latin typeface="+mn-lt"/>
                <a:cs typeface="Calibri"/>
              </a:rPr>
              <a:t>oliçenin özellikle salgın hastalık durumunda sağladığı teminatlar konusunda kesin bilgi edindikten sonra satın alınmasını tavsiye ederiz.</a:t>
            </a:r>
            <a:endParaRPr lang="tr-TR" sz="1400" dirty="0">
              <a:solidFill>
                <a:schemeClr val="tx1"/>
              </a:solidFill>
              <a:latin typeface="+mn-lt"/>
              <a:cs typeface="Calibri"/>
            </a:endParaRPr>
          </a:p>
          <a:p>
            <a:pPr marL="285750" indent="-285750" algn="l">
              <a:lnSpc>
                <a:spcPct val="100000"/>
              </a:lnSpc>
              <a:buFont typeface="Arial" panose="020B0604020202020204" pitchFamily="34" charset="0"/>
              <a:buChar char="•"/>
            </a:pPr>
            <a:endParaRPr lang="tr-TR" sz="1600" b="1" dirty="0" smtClean="0">
              <a:solidFill>
                <a:schemeClr val="bg1"/>
              </a:solidFill>
              <a:latin typeface="+mn-lt"/>
              <a:cs typeface="Calibri"/>
            </a:endParaRPr>
          </a:p>
          <a:p>
            <a:pPr marL="285750" indent="-285750" algn="l">
              <a:buFont typeface="Arial" panose="020B0604020202020204" pitchFamily="34" charset="0"/>
              <a:buChar char="•"/>
            </a:pPr>
            <a:endParaRPr lang="fr-FR" sz="1600" dirty="0"/>
          </a:p>
        </p:txBody>
      </p:sp>
    </p:spTree>
    <p:extLst>
      <p:ext uri="{BB962C8B-B14F-4D97-AF65-F5344CB8AC3E}">
        <p14:creationId xmlns:p14="http://schemas.microsoft.com/office/powerpoint/2010/main" val="180366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567558"/>
          </a:xfrm>
        </p:spPr>
        <p:txBody>
          <a:bodyPr/>
          <a:lstStyle/>
          <a:p>
            <a:r>
              <a:rPr lang="tr-TR" dirty="0" smtClean="0"/>
              <a:t>Vadesiz Euro Hesabı</a:t>
            </a:r>
            <a:endParaRPr lang="tr-TR" dirty="0"/>
          </a:p>
        </p:txBody>
      </p:sp>
      <p:sp>
        <p:nvSpPr>
          <p:cNvPr id="3" name="İçerik Yer Tutucusu 2"/>
          <p:cNvSpPr>
            <a:spLocks noGrp="1"/>
          </p:cNvSpPr>
          <p:nvPr>
            <p:ph idx="1"/>
          </p:nvPr>
        </p:nvSpPr>
        <p:spPr>
          <a:xfrm>
            <a:off x="0" y="567563"/>
            <a:ext cx="9144000" cy="3695789"/>
          </a:xfrm>
        </p:spPr>
        <p:txBody>
          <a:bodyPr/>
          <a:lstStyle/>
          <a:p>
            <a:pPr>
              <a:lnSpc>
                <a:spcPct val="100000"/>
              </a:lnSpc>
              <a:spcBef>
                <a:spcPts val="0"/>
              </a:spcBef>
            </a:pPr>
            <a:r>
              <a:rPr lang="tr-TR" sz="1350" dirty="0" smtClean="0">
                <a:latin typeface="+mn-lt"/>
                <a:cs typeface="Calibri"/>
              </a:rPr>
              <a:t>Hibeniz Ziraat Bankası hesabımızdan tarafınıza aktarılacaktır. Hibenin, komisyon vb</a:t>
            </a:r>
            <a:r>
              <a:rPr lang="tr-TR" sz="1350" dirty="0">
                <a:latin typeface="+mn-lt"/>
                <a:cs typeface="Calibri"/>
              </a:rPr>
              <a:t>.</a:t>
            </a:r>
            <a:r>
              <a:rPr lang="tr-TR" sz="1350" spc="-5" dirty="0">
                <a:latin typeface="+mn-lt"/>
                <a:cs typeface="Calibri"/>
              </a:rPr>
              <a:t> </a:t>
            </a:r>
            <a:r>
              <a:rPr lang="tr-TR" sz="1350" spc="-5" dirty="0" smtClean="0">
                <a:latin typeface="+mn-lt"/>
                <a:cs typeface="Calibri"/>
              </a:rPr>
              <a:t>nedenlerle </a:t>
            </a:r>
            <a:r>
              <a:rPr lang="tr-TR" sz="1350" spc="-75" dirty="0" smtClean="0">
                <a:latin typeface="+mn-lt"/>
                <a:cs typeface="Calibri"/>
              </a:rPr>
              <a:t>k</a:t>
            </a:r>
            <a:r>
              <a:rPr lang="tr-TR" sz="1350" dirty="0" smtClean="0">
                <a:latin typeface="+mn-lt"/>
                <a:cs typeface="Calibri"/>
              </a:rPr>
              <a:t>esi</a:t>
            </a:r>
            <a:r>
              <a:rPr lang="tr-TR" sz="1350" spc="-30" dirty="0" smtClean="0">
                <a:latin typeface="+mn-lt"/>
                <a:cs typeface="Calibri"/>
              </a:rPr>
              <a:t>n</a:t>
            </a:r>
            <a:r>
              <a:rPr lang="tr-TR" sz="1350" dirty="0" smtClean="0">
                <a:latin typeface="+mn-lt"/>
                <a:cs typeface="Calibri"/>
              </a:rPr>
              <a:t>ti</a:t>
            </a:r>
            <a:r>
              <a:rPr lang="tr-TR" sz="1350" spc="-25" dirty="0" smtClean="0">
                <a:latin typeface="+mn-lt"/>
                <a:cs typeface="Calibri"/>
              </a:rPr>
              <a:t>y</a:t>
            </a:r>
            <a:r>
              <a:rPr lang="tr-TR" sz="1350" dirty="0" smtClean="0">
                <a:latin typeface="+mn-lt"/>
                <a:cs typeface="Calibri"/>
              </a:rPr>
              <a:t>e</a:t>
            </a:r>
            <a:r>
              <a:rPr lang="tr-TR" sz="1350" spc="-25" dirty="0" smtClean="0">
                <a:latin typeface="+mn-lt"/>
                <a:cs typeface="Calibri"/>
              </a:rPr>
              <a:t> </a:t>
            </a:r>
            <a:r>
              <a:rPr lang="tr-TR" sz="1350" dirty="0">
                <a:latin typeface="+mn-lt"/>
                <a:cs typeface="Calibri"/>
              </a:rPr>
              <a:t>uğ</a:t>
            </a:r>
            <a:r>
              <a:rPr lang="tr-TR" sz="1350" spc="-55" dirty="0">
                <a:latin typeface="+mn-lt"/>
                <a:cs typeface="Calibri"/>
              </a:rPr>
              <a:t>r</a:t>
            </a:r>
            <a:r>
              <a:rPr lang="tr-TR" sz="1350" dirty="0">
                <a:latin typeface="+mn-lt"/>
                <a:cs typeface="Calibri"/>
              </a:rPr>
              <a:t>amadan</a:t>
            </a:r>
            <a:r>
              <a:rPr lang="tr-TR" sz="1350" spc="-15" dirty="0">
                <a:latin typeface="+mn-lt"/>
                <a:cs typeface="Calibri"/>
              </a:rPr>
              <a:t> </a:t>
            </a:r>
            <a:r>
              <a:rPr lang="tr-TR" sz="1350" spc="-35" dirty="0" smtClean="0">
                <a:latin typeface="+mn-lt"/>
                <a:cs typeface="Calibri"/>
              </a:rPr>
              <a:t>aktarılabilmesi</a:t>
            </a:r>
            <a:r>
              <a:rPr lang="tr-TR" sz="1350" spc="-45" dirty="0" smtClean="0">
                <a:latin typeface="+mn-lt"/>
                <a:cs typeface="Calibri"/>
              </a:rPr>
              <a:t> </a:t>
            </a:r>
            <a:r>
              <a:rPr lang="tr-TR" sz="1350" dirty="0">
                <a:latin typeface="+mn-lt"/>
                <a:cs typeface="Calibri"/>
              </a:rPr>
              <a:t>için</a:t>
            </a:r>
            <a:r>
              <a:rPr lang="tr-TR" sz="1350" spc="-15" dirty="0">
                <a:latin typeface="+mn-lt"/>
                <a:cs typeface="Calibri"/>
              </a:rPr>
              <a:t> </a:t>
            </a:r>
            <a:r>
              <a:rPr lang="tr-TR" sz="1350" dirty="0">
                <a:latin typeface="+mn-lt"/>
                <a:cs typeface="Calibri"/>
              </a:rPr>
              <a:t>Zi</a:t>
            </a:r>
            <a:r>
              <a:rPr lang="tr-TR" sz="1350" spc="-45" dirty="0">
                <a:latin typeface="+mn-lt"/>
                <a:cs typeface="Calibri"/>
              </a:rPr>
              <a:t>r</a:t>
            </a:r>
            <a:r>
              <a:rPr lang="tr-TR" sz="1350" dirty="0">
                <a:latin typeface="+mn-lt"/>
                <a:cs typeface="Calibri"/>
              </a:rPr>
              <a:t>a</a:t>
            </a:r>
            <a:r>
              <a:rPr lang="tr-TR" sz="1350" spc="-25" dirty="0">
                <a:latin typeface="+mn-lt"/>
                <a:cs typeface="Calibri"/>
              </a:rPr>
              <a:t>a</a:t>
            </a:r>
            <a:r>
              <a:rPr lang="tr-TR" sz="1350" dirty="0">
                <a:latin typeface="+mn-lt"/>
                <a:cs typeface="Calibri"/>
              </a:rPr>
              <a:t>t</a:t>
            </a:r>
            <a:r>
              <a:rPr lang="tr-TR" sz="1350" spc="-20" dirty="0">
                <a:latin typeface="+mn-lt"/>
                <a:cs typeface="Calibri"/>
              </a:rPr>
              <a:t> </a:t>
            </a:r>
            <a:r>
              <a:rPr lang="tr-TR" sz="1350" dirty="0" smtClean="0">
                <a:latin typeface="+mn-lt"/>
                <a:cs typeface="Calibri"/>
              </a:rPr>
              <a:t>Ban</a:t>
            </a:r>
            <a:r>
              <a:rPr lang="tr-TR" sz="1350" spc="-40" dirty="0" smtClean="0">
                <a:latin typeface="+mn-lt"/>
                <a:cs typeface="Calibri"/>
              </a:rPr>
              <a:t>k</a:t>
            </a:r>
            <a:r>
              <a:rPr lang="tr-TR" sz="1350" dirty="0" smtClean="0">
                <a:latin typeface="+mn-lt"/>
                <a:cs typeface="Calibri"/>
              </a:rPr>
              <a:t>ası</a:t>
            </a:r>
            <a:r>
              <a:rPr lang="tr-TR" sz="1350" spc="-55" dirty="0" smtClean="0">
                <a:latin typeface="+mn-lt"/>
                <a:cs typeface="Calibri"/>
              </a:rPr>
              <a:t>’</a:t>
            </a:r>
            <a:r>
              <a:rPr lang="tr-TR" sz="1350" dirty="0" smtClean="0">
                <a:latin typeface="+mn-lt"/>
                <a:cs typeface="Calibri"/>
              </a:rPr>
              <a:t>ndan </a:t>
            </a:r>
            <a:r>
              <a:rPr lang="tr-TR" sz="1350" u="sng" spc="-140" dirty="0" smtClean="0">
                <a:latin typeface="+mn-lt"/>
                <a:cs typeface="Calibri"/>
              </a:rPr>
              <a:t>V</a:t>
            </a:r>
            <a:r>
              <a:rPr lang="tr-TR" sz="1350" u="sng" dirty="0" smtClean="0">
                <a:latin typeface="+mn-lt"/>
                <a:cs typeface="Calibri"/>
              </a:rPr>
              <a:t>adesiz  </a:t>
            </a:r>
            <a:r>
              <a:rPr lang="tr-TR" sz="1350" u="sng" dirty="0">
                <a:latin typeface="+mn-lt"/>
                <a:cs typeface="Calibri"/>
              </a:rPr>
              <a:t>Eu</a:t>
            </a:r>
            <a:r>
              <a:rPr lang="tr-TR" sz="1350" u="sng" spc="-35" dirty="0">
                <a:latin typeface="+mn-lt"/>
                <a:cs typeface="Calibri"/>
              </a:rPr>
              <a:t>r</a:t>
            </a:r>
            <a:r>
              <a:rPr lang="tr-TR" sz="1350" u="sng" dirty="0">
                <a:latin typeface="+mn-lt"/>
                <a:cs typeface="Calibri"/>
              </a:rPr>
              <a:t>o </a:t>
            </a:r>
            <a:r>
              <a:rPr lang="tr-TR" sz="1350" u="sng" spc="-10" dirty="0">
                <a:latin typeface="+mn-lt"/>
                <a:cs typeface="Calibri"/>
              </a:rPr>
              <a:t> </a:t>
            </a:r>
            <a:r>
              <a:rPr lang="tr-TR" sz="1350" u="sng" dirty="0">
                <a:latin typeface="+mn-lt"/>
                <a:cs typeface="Calibri"/>
              </a:rPr>
              <a:t>Hesabı</a:t>
            </a:r>
            <a:r>
              <a:rPr lang="tr-TR" sz="1350" dirty="0">
                <a:latin typeface="+mn-lt"/>
                <a:cs typeface="Calibri"/>
              </a:rPr>
              <a:t>  açılması</a:t>
            </a:r>
            <a:r>
              <a:rPr lang="tr-TR" sz="1350" spc="-25" dirty="0">
                <a:latin typeface="+mn-lt"/>
                <a:cs typeface="Calibri"/>
              </a:rPr>
              <a:t> t</a:t>
            </a:r>
            <a:r>
              <a:rPr lang="tr-TR" sz="1350" spc="-35" dirty="0">
                <a:latin typeface="+mn-lt"/>
                <a:cs typeface="Calibri"/>
              </a:rPr>
              <a:t>a</a:t>
            </a:r>
            <a:r>
              <a:rPr lang="tr-TR" sz="1350" spc="-20" dirty="0">
                <a:latin typeface="+mn-lt"/>
                <a:cs typeface="Calibri"/>
              </a:rPr>
              <a:t>v</a:t>
            </a:r>
            <a:r>
              <a:rPr lang="tr-TR" sz="1350" dirty="0">
                <a:latin typeface="+mn-lt"/>
                <a:cs typeface="Calibri"/>
              </a:rPr>
              <a:t>si</a:t>
            </a:r>
            <a:r>
              <a:rPr lang="tr-TR" sz="1350" spc="-25" dirty="0">
                <a:latin typeface="+mn-lt"/>
                <a:cs typeface="Calibri"/>
              </a:rPr>
              <a:t>y</a:t>
            </a:r>
            <a:r>
              <a:rPr lang="tr-TR" sz="1350" dirty="0">
                <a:latin typeface="+mn-lt"/>
                <a:cs typeface="Calibri"/>
              </a:rPr>
              <a:t>e</a:t>
            </a:r>
            <a:r>
              <a:rPr lang="tr-TR" sz="1350" spc="-25" dirty="0">
                <a:latin typeface="+mn-lt"/>
                <a:cs typeface="Calibri"/>
              </a:rPr>
              <a:t> </a:t>
            </a:r>
            <a:r>
              <a:rPr lang="tr-TR" sz="1350" dirty="0" smtClean="0">
                <a:latin typeface="+mn-lt"/>
                <a:cs typeface="Calibri"/>
              </a:rPr>
              <a:t>edilmek</a:t>
            </a:r>
            <a:r>
              <a:rPr lang="tr-TR" sz="1350" spc="-35" dirty="0" smtClean="0">
                <a:latin typeface="+mn-lt"/>
                <a:cs typeface="Calibri"/>
              </a:rPr>
              <a:t>t</a:t>
            </a:r>
            <a:r>
              <a:rPr lang="tr-TR" sz="1350" dirty="0" smtClean="0">
                <a:latin typeface="+mn-lt"/>
                <a:cs typeface="Calibri"/>
              </a:rPr>
              <a:t>edi</a:t>
            </a:r>
            <a:r>
              <a:rPr lang="tr-TR" sz="1350" spc="-235" dirty="0" smtClean="0">
                <a:latin typeface="+mn-lt"/>
                <a:cs typeface="Calibri"/>
              </a:rPr>
              <a:t>r</a:t>
            </a:r>
            <a:r>
              <a:rPr lang="tr-TR" sz="1350" dirty="0">
                <a:latin typeface="+mn-lt"/>
                <a:cs typeface="Calibri"/>
              </a:rPr>
              <a:t> </a:t>
            </a:r>
            <a:r>
              <a:rPr lang="tr-TR" sz="1350" dirty="0" smtClean="0">
                <a:latin typeface="+mn-lt"/>
                <a:cs typeface="Calibri"/>
              </a:rPr>
              <a:t>. Ancak farklı bazı bankalar da kesinti olmadan para transferi olanağı sağlamaktadır.</a:t>
            </a:r>
          </a:p>
          <a:p>
            <a:pPr>
              <a:lnSpc>
                <a:spcPct val="100000"/>
              </a:lnSpc>
              <a:spcBef>
                <a:spcPts val="0"/>
              </a:spcBef>
            </a:pPr>
            <a:endParaRPr lang="tr-TR" sz="1350" dirty="0">
              <a:latin typeface="+mn-lt"/>
            </a:endParaRPr>
          </a:p>
          <a:p>
            <a:pPr marL="298450" marR="718820" indent="-285750">
              <a:lnSpc>
                <a:spcPct val="100000"/>
              </a:lnSpc>
              <a:spcBef>
                <a:spcPts val="0"/>
              </a:spcBef>
            </a:pPr>
            <a:r>
              <a:rPr lang="tr-TR" sz="1350" dirty="0" smtClean="0">
                <a:latin typeface="+mn-lt"/>
                <a:cs typeface="Calibri"/>
              </a:rPr>
              <a:t>Hesap açtırdığınız bankanın, gideceğiniz ülkede/şehirde şubesi </a:t>
            </a:r>
            <a:r>
              <a:rPr lang="tr-TR" sz="1350" dirty="0" smtClean="0">
                <a:latin typeface="+mn-lt"/>
                <a:cs typeface="Calibri"/>
              </a:rPr>
              <a:t>ya da ortak çalıştığı yaygın </a:t>
            </a:r>
            <a:r>
              <a:rPr lang="tr-TR" sz="1350" dirty="0" smtClean="0">
                <a:latin typeface="+mn-lt"/>
                <a:cs typeface="Calibri"/>
              </a:rPr>
              <a:t>başka bir </a:t>
            </a:r>
            <a:r>
              <a:rPr lang="tr-TR" sz="1350" dirty="0" smtClean="0">
                <a:latin typeface="+mn-lt"/>
                <a:cs typeface="Calibri"/>
              </a:rPr>
              <a:t>banka </a:t>
            </a:r>
            <a:r>
              <a:rPr lang="tr-TR" sz="1350" spc="-10" dirty="0">
                <a:latin typeface="+mn-lt"/>
                <a:cs typeface="Calibri"/>
              </a:rPr>
              <a:t>o</a:t>
            </a:r>
            <a:r>
              <a:rPr lang="tr-TR" sz="1350" dirty="0">
                <a:latin typeface="+mn-lt"/>
                <a:cs typeface="Calibri"/>
              </a:rPr>
              <a:t>lup</a:t>
            </a:r>
            <a:r>
              <a:rPr lang="tr-TR" sz="1350" spc="5" dirty="0">
                <a:latin typeface="+mn-lt"/>
                <a:cs typeface="Calibri"/>
              </a:rPr>
              <a:t> </a:t>
            </a:r>
            <a:r>
              <a:rPr lang="tr-TR" sz="1350" dirty="0">
                <a:latin typeface="+mn-lt"/>
                <a:cs typeface="Calibri"/>
              </a:rPr>
              <a:t>olmadığını</a:t>
            </a:r>
            <a:r>
              <a:rPr lang="tr-TR" sz="1350" spc="-30" dirty="0">
                <a:latin typeface="+mn-lt"/>
                <a:cs typeface="Calibri"/>
              </a:rPr>
              <a:t> </a:t>
            </a:r>
            <a:r>
              <a:rPr lang="tr-TR" sz="1350" dirty="0">
                <a:latin typeface="+mn-lt"/>
                <a:cs typeface="Calibri"/>
              </a:rPr>
              <a:t>a</a:t>
            </a:r>
            <a:r>
              <a:rPr lang="tr-TR" sz="1350" spc="-45" dirty="0">
                <a:latin typeface="+mn-lt"/>
                <a:cs typeface="Calibri"/>
              </a:rPr>
              <a:t>r</a:t>
            </a:r>
            <a:r>
              <a:rPr lang="tr-TR" sz="1350" dirty="0">
                <a:latin typeface="+mn-lt"/>
                <a:cs typeface="Calibri"/>
              </a:rPr>
              <a:t>a</a:t>
            </a:r>
            <a:r>
              <a:rPr lang="tr-TR" sz="1350" spc="-25" dirty="0">
                <a:latin typeface="+mn-lt"/>
                <a:cs typeface="Calibri"/>
              </a:rPr>
              <a:t>ş</a:t>
            </a:r>
            <a:r>
              <a:rPr lang="tr-TR" sz="1350" dirty="0">
                <a:latin typeface="+mn-lt"/>
                <a:cs typeface="Calibri"/>
              </a:rPr>
              <a:t>tırın</a:t>
            </a:r>
            <a:r>
              <a:rPr lang="tr-TR" sz="1350" spc="-15" dirty="0">
                <a:latin typeface="+mn-lt"/>
                <a:cs typeface="Calibri"/>
              </a:rPr>
              <a:t> </a:t>
            </a:r>
            <a:r>
              <a:rPr lang="tr-TR" sz="1350" spc="-30" dirty="0">
                <a:latin typeface="+mn-lt"/>
                <a:cs typeface="Calibri"/>
              </a:rPr>
              <a:t>v</a:t>
            </a:r>
            <a:r>
              <a:rPr lang="tr-TR" sz="1350" dirty="0">
                <a:latin typeface="+mn-lt"/>
                <a:cs typeface="Calibri"/>
              </a:rPr>
              <a:t>e pa</a:t>
            </a:r>
            <a:r>
              <a:rPr lang="tr-TR" sz="1350" spc="-45" dirty="0">
                <a:latin typeface="+mn-lt"/>
                <a:cs typeface="Calibri"/>
              </a:rPr>
              <a:t>r</a:t>
            </a:r>
            <a:r>
              <a:rPr lang="tr-TR" sz="1350" dirty="0">
                <a:latin typeface="+mn-lt"/>
                <a:cs typeface="Calibri"/>
              </a:rPr>
              <a:t>a t</a:t>
            </a:r>
            <a:r>
              <a:rPr lang="tr-TR" sz="1350" spc="-50" dirty="0">
                <a:latin typeface="+mn-lt"/>
                <a:cs typeface="Calibri"/>
              </a:rPr>
              <a:t>r</a:t>
            </a:r>
            <a:r>
              <a:rPr lang="tr-TR" sz="1350" dirty="0">
                <a:latin typeface="+mn-lt"/>
                <a:cs typeface="Calibri"/>
              </a:rPr>
              <a:t>an</a:t>
            </a:r>
            <a:r>
              <a:rPr lang="tr-TR" sz="1350" spc="-25" dirty="0">
                <a:latin typeface="+mn-lt"/>
                <a:cs typeface="Calibri"/>
              </a:rPr>
              <a:t>s</a:t>
            </a:r>
            <a:r>
              <a:rPr lang="tr-TR" sz="1350" spc="-60" dirty="0">
                <a:latin typeface="+mn-lt"/>
                <a:cs typeface="Calibri"/>
              </a:rPr>
              <a:t>f</a:t>
            </a:r>
            <a:r>
              <a:rPr lang="tr-TR" sz="1350" dirty="0">
                <a:latin typeface="+mn-lt"/>
                <a:cs typeface="Calibri"/>
              </a:rPr>
              <a:t>er işlem</a:t>
            </a:r>
            <a:r>
              <a:rPr lang="tr-TR" sz="1350" spc="-15" dirty="0">
                <a:latin typeface="+mn-lt"/>
                <a:cs typeface="Calibri"/>
              </a:rPr>
              <a:t> </a:t>
            </a:r>
            <a:r>
              <a:rPr lang="tr-TR" sz="1350" dirty="0">
                <a:latin typeface="+mn-lt"/>
                <a:cs typeface="Calibri"/>
              </a:rPr>
              <a:t>üc</a:t>
            </a:r>
            <a:r>
              <a:rPr lang="tr-TR" sz="1350" spc="-30" dirty="0">
                <a:latin typeface="+mn-lt"/>
                <a:cs typeface="Calibri"/>
              </a:rPr>
              <a:t>r</a:t>
            </a:r>
            <a:r>
              <a:rPr lang="tr-TR" sz="1350" dirty="0">
                <a:latin typeface="+mn-lt"/>
                <a:cs typeface="Calibri"/>
              </a:rPr>
              <a:t>eti</a:t>
            </a:r>
            <a:r>
              <a:rPr lang="tr-TR" sz="1350" spc="-25" dirty="0">
                <a:latin typeface="+mn-lt"/>
                <a:cs typeface="Calibri"/>
              </a:rPr>
              <a:t> </a:t>
            </a:r>
            <a:r>
              <a:rPr lang="tr-TR" sz="1350" spc="-30" dirty="0">
                <a:latin typeface="+mn-lt"/>
                <a:cs typeface="Calibri"/>
              </a:rPr>
              <a:t>v</a:t>
            </a:r>
            <a:r>
              <a:rPr lang="tr-TR" sz="1350" dirty="0">
                <a:latin typeface="+mn-lt"/>
                <a:cs typeface="Calibri"/>
              </a:rPr>
              <a:t>e sü</a:t>
            </a:r>
            <a:r>
              <a:rPr lang="tr-TR" sz="1350" spc="-35" dirty="0">
                <a:latin typeface="+mn-lt"/>
                <a:cs typeface="Calibri"/>
              </a:rPr>
              <a:t>r</a:t>
            </a:r>
            <a:r>
              <a:rPr lang="tr-TR" sz="1350" dirty="0">
                <a:latin typeface="+mn-lt"/>
                <a:cs typeface="Calibri"/>
              </a:rPr>
              <a:t>el</a:t>
            </a:r>
            <a:r>
              <a:rPr lang="tr-TR" sz="1350" spc="5" dirty="0">
                <a:latin typeface="+mn-lt"/>
                <a:cs typeface="Calibri"/>
              </a:rPr>
              <a:t>e</a:t>
            </a:r>
            <a:r>
              <a:rPr lang="tr-TR" sz="1350" dirty="0">
                <a:latin typeface="+mn-lt"/>
                <a:cs typeface="Calibri"/>
              </a:rPr>
              <a:t>rini öğ</a:t>
            </a:r>
            <a:r>
              <a:rPr lang="tr-TR" sz="1350" spc="-45" dirty="0">
                <a:latin typeface="+mn-lt"/>
                <a:cs typeface="Calibri"/>
              </a:rPr>
              <a:t>r</a:t>
            </a:r>
            <a:r>
              <a:rPr lang="tr-TR" sz="1350" dirty="0">
                <a:latin typeface="+mn-lt"/>
                <a:cs typeface="Calibri"/>
              </a:rPr>
              <a:t>enin</a:t>
            </a:r>
            <a:r>
              <a:rPr lang="tr-TR" sz="1350" dirty="0" smtClean="0">
                <a:latin typeface="+mn-lt"/>
                <a:cs typeface="Calibri"/>
              </a:rPr>
              <a:t>.</a:t>
            </a:r>
            <a:endParaRPr lang="tr-TR" sz="1350" dirty="0">
              <a:latin typeface="+mn-lt"/>
            </a:endParaRPr>
          </a:p>
          <a:p>
            <a:pPr marL="0" indent="0">
              <a:lnSpc>
                <a:spcPct val="100000"/>
              </a:lnSpc>
              <a:spcBef>
                <a:spcPts val="0"/>
              </a:spcBef>
              <a:buNone/>
            </a:pPr>
            <a:endParaRPr lang="tr-TR" sz="1350" dirty="0" smtClean="0">
              <a:latin typeface="+mn-lt"/>
              <a:cs typeface="Calibri"/>
            </a:endParaRPr>
          </a:p>
          <a:p>
            <a:pPr>
              <a:lnSpc>
                <a:spcPct val="100000"/>
              </a:lnSpc>
              <a:spcBef>
                <a:spcPts val="0"/>
              </a:spcBef>
            </a:pPr>
            <a:r>
              <a:rPr lang="tr-TR" sz="1350" dirty="0" smtClean="0">
                <a:latin typeface="+mn-lt"/>
                <a:cs typeface="Calibri"/>
              </a:rPr>
              <a:t>Banka hesabı mutla</a:t>
            </a:r>
            <a:r>
              <a:rPr lang="tr-TR" sz="1350" spc="-45" dirty="0" smtClean="0">
                <a:latin typeface="+mn-lt"/>
                <a:cs typeface="Calibri"/>
              </a:rPr>
              <a:t>k</a:t>
            </a:r>
            <a:r>
              <a:rPr lang="tr-TR" sz="1350" dirty="0" smtClean="0">
                <a:latin typeface="+mn-lt"/>
                <a:cs typeface="Calibri"/>
              </a:rPr>
              <a:t>a</a:t>
            </a:r>
            <a:r>
              <a:rPr lang="tr-TR" sz="1350" spc="-30" dirty="0" smtClean="0">
                <a:latin typeface="+mn-lt"/>
                <a:cs typeface="Calibri"/>
              </a:rPr>
              <a:t> </a:t>
            </a:r>
            <a:r>
              <a:rPr lang="tr-TR" sz="1350" spc="-75" dirty="0" smtClean="0">
                <a:latin typeface="+mn-lt"/>
                <a:cs typeface="Calibri"/>
              </a:rPr>
              <a:t>k</a:t>
            </a:r>
            <a:r>
              <a:rPr lang="tr-TR" sz="1350" dirty="0" smtClean="0">
                <a:latin typeface="+mn-lt"/>
                <a:cs typeface="Calibri"/>
              </a:rPr>
              <a:t>endi</a:t>
            </a:r>
            <a:r>
              <a:rPr lang="tr-TR" sz="1350" spc="-15" dirty="0" smtClean="0">
                <a:latin typeface="+mn-lt"/>
                <a:cs typeface="Calibri"/>
              </a:rPr>
              <a:t> </a:t>
            </a:r>
            <a:r>
              <a:rPr lang="tr-TR" sz="1350" dirty="0" smtClean="0">
                <a:latin typeface="+mn-lt"/>
                <a:cs typeface="Calibri"/>
              </a:rPr>
              <a:t>adını</a:t>
            </a:r>
            <a:r>
              <a:rPr lang="tr-TR" sz="1350" spc="-40" dirty="0" smtClean="0">
                <a:latin typeface="+mn-lt"/>
                <a:cs typeface="Calibri"/>
              </a:rPr>
              <a:t>z</a:t>
            </a:r>
            <a:r>
              <a:rPr lang="tr-TR" sz="1350" dirty="0" smtClean="0">
                <a:latin typeface="+mn-lt"/>
                <a:cs typeface="Calibri"/>
              </a:rPr>
              <a:t>a </a:t>
            </a:r>
            <a:r>
              <a:rPr lang="tr-TR" sz="1350" dirty="0" smtClean="0">
                <a:latin typeface="+mn-lt"/>
                <a:cs typeface="Calibri"/>
              </a:rPr>
              <a:t>ve Türkiye’deki bir bankada açılmış </a:t>
            </a:r>
            <a:r>
              <a:rPr lang="tr-TR" sz="1350" dirty="0" smtClean="0">
                <a:latin typeface="+mn-lt"/>
                <a:cs typeface="Calibri"/>
              </a:rPr>
              <a:t>olmalıdır. Or</a:t>
            </a:r>
            <a:r>
              <a:rPr lang="tr-TR" sz="1350" spc="-30" dirty="0" smtClean="0">
                <a:latin typeface="+mn-lt"/>
                <a:cs typeface="Calibri"/>
              </a:rPr>
              <a:t>t</a:t>
            </a:r>
            <a:r>
              <a:rPr lang="tr-TR" sz="1350" dirty="0" smtClean="0">
                <a:latin typeface="+mn-lt"/>
                <a:cs typeface="Calibri"/>
              </a:rPr>
              <a:t>ak</a:t>
            </a:r>
            <a:r>
              <a:rPr lang="tr-TR" sz="1350" spc="-15" dirty="0" smtClean="0">
                <a:latin typeface="+mn-lt"/>
                <a:cs typeface="Calibri"/>
              </a:rPr>
              <a:t> </a:t>
            </a:r>
            <a:r>
              <a:rPr lang="tr-TR" sz="1350" dirty="0" smtClean="0">
                <a:latin typeface="+mn-lt"/>
                <a:cs typeface="Calibri"/>
              </a:rPr>
              <a:t>hesap</a:t>
            </a:r>
            <a:r>
              <a:rPr lang="tr-TR" sz="1350" spc="-5" dirty="0" smtClean="0">
                <a:latin typeface="+mn-lt"/>
                <a:cs typeface="Calibri"/>
              </a:rPr>
              <a:t> </a:t>
            </a:r>
            <a:r>
              <a:rPr lang="tr-TR" sz="1350" dirty="0" smtClean="0">
                <a:latin typeface="+mn-lt"/>
                <a:cs typeface="Calibri"/>
              </a:rPr>
              <a:t>açtırmanızı</a:t>
            </a:r>
            <a:r>
              <a:rPr lang="tr-TR" sz="1350" spc="-40" dirty="0" smtClean="0">
                <a:latin typeface="+mn-lt"/>
                <a:cs typeface="Calibri"/>
              </a:rPr>
              <a:t> da </a:t>
            </a:r>
            <a:r>
              <a:rPr lang="tr-TR" sz="1350" spc="-25" dirty="0" smtClean="0">
                <a:latin typeface="+mn-lt"/>
                <a:cs typeface="Calibri"/>
              </a:rPr>
              <a:t>t</a:t>
            </a:r>
            <a:r>
              <a:rPr lang="tr-TR" sz="1350" spc="-35" dirty="0" smtClean="0">
                <a:latin typeface="+mn-lt"/>
                <a:cs typeface="Calibri"/>
              </a:rPr>
              <a:t>a</a:t>
            </a:r>
            <a:r>
              <a:rPr lang="tr-TR" sz="1350" spc="-20" dirty="0" smtClean="0">
                <a:latin typeface="+mn-lt"/>
                <a:cs typeface="Calibri"/>
              </a:rPr>
              <a:t>v</a:t>
            </a:r>
            <a:r>
              <a:rPr lang="tr-TR" sz="1350" dirty="0" smtClean="0">
                <a:latin typeface="+mn-lt"/>
                <a:cs typeface="Calibri"/>
              </a:rPr>
              <a:t>si</a:t>
            </a:r>
            <a:r>
              <a:rPr lang="tr-TR" sz="1350" spc="-25" dirty="0" smtClean="0">
                <a:latin typeface="+mn-lt"/>
                <a:cs typeface="Calibri"/>
              </a:rPr>
              <a:t>y</a:t>
            </a:r>
            <a:r>
              <a:rPr lang="tr-TR" sz="1350" dirty="0" smtClean="0">
                <a:latin typeface="+mn-lt"/>
                <a:cs typeface="Calibri"/>
              </a:rPr>
              <a:t>e </a:t>
            </a:r>
            <a:r>
              <a:rPr lang="tr-TR" sz="1350" spc="-15" dirty="0" smtClean="0">
                <a:latin typeface="+mn-lt"/>
                <a:cs typeface="Calibri"/>
              </a:rPr>
              <a:t>ed</a:t>
            </a:r>
            <a:r>
              <a:rPr lang="tr-TR" sz="1350" spc="-10" dirty="0" smtClean="0">
                <a:latin typeface="+mn-lt"/>
                <a:cs typeface="Calibri"/>
              </a:rPr>
              <a:t>e</a:t>
            </a:r>
            <a:r>
              <a:rPr lang="tr-TR" sz="1350" dirty="0" smtClean="0">
                <a:latin typeface="+mn-lt"/>
                <a:cs typeface="Calibri"/>
              </a:rPr>
              <a:t>riz. </a:t>
            </a:r>
            <a:r>
              <a:rPr lang="tr-TR" sz="1350" u="sng" spc="-75" dirty="0" smtClean="0">
                <a:latin typeface="+mn-lt"/>
                <a:cs typeface="Calibri"/>
              </a:rPr>
              <a:t>Bu durumda, </a:t>
            </a:r>
            <a:r>
              <a:rPr lang="tr-TR" sz="1350" u="sng" spc="-75" dirty="0">
                <a:latin typeface="+mn-lt"/>
                <a:cs typeface="Calibri"/>
              </a:rPr>
              <a:t>hesap cüzdanınızda birinci sırada  kendi  </a:t>
            </a:r>
            <a:r>
              <a:rPr lang="tr-TR" sz="1350" u="sng" spc="-75" dirty="0" smtClean="0">
                <a:latin typeface="+mn-lt"/>
                <a:cs typeface="Calibri"/>
              </a:rPr>
              <a:t>ad-soyadınızınız</a:t>
            </a:r>
            <a:r>
              <a:rPr lang="tr-TR" sz="1350" u="sng" spc="-75" dirty="0">
                <a:latin typeface="+mn-lt"/>
                <a:cs typeface="Calibri"/>
              </a:rPr>
              <a:t>, ikinci sırada hesaba erişebilmesini istediğiniz </a:t>
            </a:r>
            <a:r>
              <a:rPr lang="tr-TR" sz="1350" u="sng" spc="-75" dirty="0" smtClean="0">
                <a:latin typeface="+mn-lt"/>
                <a:cs typeface="Calibri"/>
              </a:rPr>
              <a:t>yakınınızın/aile üyenizin ad-soyadı </a:t>
            </a:r>
            <a:r>
              <a:rPr lang="tr-TR" sz="1350" u="sng" spc="-75" dirty="0">
                <a:latin typeface="+mn-lt"/>
                <a:cs typeface="Calibri"/>
              </a:rPr>
              <a:t>yazılı olmalıdır. </a:t>
            </a:r>
          </a:p>
          <a:p>
            <a:pPr>
              <a:lnSpc>
                <a:spcPct val="100000"/>
              </a:lnSpc>
              <a:spcBef>
                <a:spcPts val="0"/>
              </a:spcBef>
            </a:pPr>
            <a:endParaRPr lang="tr-TR" sz="1350" u="sng" dirty="0" smtClean="0">
              <a:latin typeface="+mn-lt"/>
              <a:cs typeface="Calibri"/>
            </a:endParaRPr>
          </a:p>
          <a:p>
            <a:pPr>
              <a:lnSpc>
                <a:spcPct val="100000"/>
              </a:lnSpc>
              <a:spcBef>
                <a:spcPts val="0"/>
              </a:spcBef>
            </a:pPr>
            <a:r>
              <a:rPr lang="tr-TR" sz="1350" dirty="0" smtClean="0">
                <a:latin typeface="+mn-lt"/>
                <a:cs typeface="Calibri"/>
              </a:rPr>
              <a:t>Hangi bankada vadesiz Euro hesabı açtırmanızın daha avantajlı olacağı konusunda, </a:t>
            </a:r>
            <a:r>
              <a:rPr lang="tr-TR" sz="1350" dirty="0" smtClean="0">
                <a:latin typeface="+mn-lt"/>
                <a:cs typeface="Calibri"/>
              </a:rPr>
              <a:t>Koordinatörlüğümüzce size hibe tutarınız aktarılırken ilgili banka tarafından </a:t>
            </a:r>
            <a:r>
              <a:rPr lang="tr-TR" sz="1350" dirty="0" smtClean="0">
                <a:latin typeface="+mn-lt"/>
                <a:cs typeface="Calibri"/>
              </a:rPr>
              <a:t>kesinti yapıp yapmayacağı </a:t>
            </a:r>
            <a:r>
              <a:rPr lang="tr-TR" sz="1350" dirty="0" smtClean="0">
                <a:latin typeface="+mn-lt"/>
                <a:cs typeface="Calibri"/>
              </a:rPr>
              <a:t>önemli bir konudur. Ancak bununun yanında, </a:t>
            </a:r>
            <a:r>
              <a:rPr lang="tr-TR" sz="1350" dirty="0" smtClean="0">
                <a:latin typeface="+mn-lt"/>
                <a:cs typeface="Calibri"/>
              </a:rPr>
              <a:t>gittiğiniz ülkede </a:t>
            </a:r>
            <a:r>
              <a:rPr lang="tr-TR" sz="1350" dirty="0" smtClean="0">
                <a:latin typeface="+mn-lt"/>
                <a:cs typeface="Calibri"/>
              </a:rPr>
              <a:t>hesabınızda bulunan Euro cinsinden tutarı çekmek istediğinizde, hangi bankada açılmış hesabın size kolay </a:t>
            </a:r>
            <a:r>
              <a:rPr lang="tr-TR" sz="1350" dirty="0" smtClean="0">
                <a:latin typeface="+mn-lt"/>
                <a:cs typeface="Calibri"/>
              </a:rPr>
              <a:t>ve masrafsız  </a:t>
            </a:r>
            <a:r>
              <a:rPr lang="tr-TR" sz="1350" dirty="0" smtClean="0">
                <a:latin typeface="+mn-lt"/>
                <a:cs typeface="Calibri"/>
              </a:rPr>
              <a:t>erişim sağlayacağı ayrıntısı da </a:t>
            </a:r>
            <a:r>
              <a:rPr lang="tr-TR" sz="1350" dirty="0" smtClean="0">
                <a:latin typeface="+mn-lt"/>
                <a:cs typeface="Calibri"/>
              </a:rPr>
              <a:t>önem taşır. Bu durum ülkeden ülkeye değişiklik gösterebilir ve bu konuda gerekli araştırmayı öğrencilerimizin yapması beklenmektedir.</a:t>
            </a:r>
            <a:endParaRPr lang="tr-TR" sz="1350" dirty="0">
              <a:latin typeface="+mn-lt"/>
              <a:cs typeface="Calibri"/>
            </a:endParaRPr>
          </a:p>
          <a:p>
            <a:pPr>
              <a:lnSpc>
                <a:spcPct val="100000"/>
              </a:lnSpc>
              <a:spcBef>
                <a:spcPts val="0"/>
              </a:spcBef>
            </a:pPr>
            <a:endParaRPr lang="tr-TR" sz="1400" dirty="0">
              <a:latin typeface="+mn-lt"/>
            </a:endParaRP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111291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9144000" cy="588578"/>
          </a:xfrm>
        </p:spPr>
        <p:txBody>
          <a:bodyPr/>
          <a:lstStyle/>
          <a:p>
            <a:r>
              <a:rPr lang="tr-TR" dirty="0" smtClean="0"/>
              <a:t>OLS (Online </a:t>
            </a:r>
            <a:r>
              <a:rPr lang="tr-TR" dirty="0" err="1" smtClean="0"/>
              <a:t>Linguistic</a:t>
            </a:r>
            <a:r>
              <a:rPr lang="tr-TR" dirty="0" smtClean="0"/>
              <a:t> </a:t>
            </a:r>
            <a:r>
              <a:rPr lang="tr-TR" dirty="0" err="1" smtClean="0"/>
              <a:t>Support</a:t>
            </a:r>
            <a:r>
              <a:rPr lang="tr-TR" dirty="0" smtClean="0"/>
              <a:t> – Çevrimiçi Dil Desteği)</a:t>
            </a:r>
            <a:endParaRPr lang="tr-TR" dirty="0"/>
          </a:p>
        </p:txBody>
      </p:sp>
      <p:sp>
        <p:nvSpPr>
          <p:cNvPr id="3" name="İçerik Yer Tutucusu 2"/>
          <p:cNvSpPr>
            <a:spLocks noGrp="1"/>
          </p:cNvSpPr>
          <p:nvPr>
            <p:ph idx="1"/>
          </p:nvPr>
        </p:nvSpPr>
        <p:spPr>
          <a:xfrm>
            <a:off x="0" y="588582"/>
            <a:ext cx="9144000" cy="3896650"/>
          </a:xfrm>
        </p:spPr>
        <p:txBody>
          <a:bodyPr/>
          <a:lstStyle/>
          <a:p>
            <a:pPr algn="just"/>
            <a:endParaRPr lang="tr-TR" sz="1400" dirty="0" smtClean="0"/>
          </a:p>
          <a:p>
            <a:pPr algn="just"/>
            <a:r>
              <a:rPr lang="tr-TR" sz="1400" dirty="0" smtClean="0"/>
              <a:t>Öğrencilerin dil yeterliğinin geliştirilmesine destek amacı ile oluşturulmuştur.</a:t>
            </a:r>
          </a:p>
          <a:p>
            <a:pPr algn="just"/>
            <a:r>
              <a:rPr lang="tr-TR" sz="1400" dirty="0" smtClean="0"/>
              <a:t>Öğrenciler gidiş işlemleri için belgelerini tamamlayıp, Koordinatörlüğümüzden e-posta ile randevu talebinde bulunurken, aynı zamanda hangi dilde (İngilizce/Almanca/Fransızca) sınava girmek istediklerini belirterek OLS sisteminde gerekli tanımlanmanın yapılması için Koordinatörlüğümüze talepte bulunabilirler. Tanımlamayı takiben, öğrencimize ilgili linki içeren bir e-posta ulaşacak ve öğrenci profil oluşturup sınavı uygulayabilecektir.</a:t>
            </a:r>
          </a:p>
          <a:p>
            <a:pPr algn="just"/>
            <a:r>
              <a:rPr lang="tr-TR" sz="1400" dirty="0" err="1" smtClean="0"/>
              <a:t>Öğrenciler,Erasmus</a:t>
            </a:r>
            <a:r>
              <a:rPr lang="tr-TR" sz="1400" dirty="0" smtClean="0"/>
              <a:t>+ hareketliliği başlamadan önce (OLS-First </a:t>
            </a:r>
            <a:r>
              <a:rPr lang="tr-TR" sz="1400" dirty="0" err="1" smtClean="0"/>
              <a:t>Assessment</a:t>
            </a:r>
            <a:r>
              <a:rPr lang="tr-TR" sz="1400" dirty="0" smtClean="0"/>
              <a:t>) ve hareketlilik bitiminde (OLS-Second </a:t>
            </a:r>
            <a:r>
              <a:rPr lang="tr-TR" sz="1400" dirty="0" err="1" smtClean="0"/>
              <a:t>Assessment</a:t>
            </a:r>
            <a:r>
              <a:rPr lang="tr-TR" sz="1400" dirty="0" smtClean="0"/>
              <a:t>) online dil sınavını uygularlar.</a:t>
            </a:r>
          </a:p>
          <a:p>
            <a:pPr algn="just"/>
            <a:r>
              <a:rPr lang="tr-TR" sz="1400" dirty="0" smtClean="0"/>
              <a:t>İlk sınavda B1 düzeyi ve altında sonuç alan öğrencilere sistem otomatik olarak İngilizce dil kursu tanımlar.</a:t>
            </a:r>
          </a:p>
          <a:p>
            <a:pPr algn="just"/>
            <a:r>
              <a:rPr lang="tr-TR" sz="1400" dirty="0" smtClean="0"/>
              <a:t>B2 düzeyi ve üstünde sonuç alan öğrenciler, istemeleri durumunda gittikleri ülkenin anadilinde online dil kursundan yararlanabilirler.</a:t>
            </a:r>
          </a:p>
          <a:p>
            <a:pPr algn="just"/>
            <a:r>
              <a:rPr lang="tr-TR" sz="1400" dirty="0" smtClean="0"/>
              <a:t>OLS sınavlarında alınan notlar hiç bir şekilde öğrencinin öğrenim hareketliliğini etkilememektedir, ancak sınav tüm öğrenciler tarafından uygulanmalıdır.</a:t>
            </a:r>
          </a:p>
          <a:p>
            <a:pPr algn="just">
              <a:buNone/>
            </a:pPr>
            <a:endParaRPr lang="tr-TR" sz="1600" dirty="0" smtClean="0"/>
          </a:p>
          <a:p>
            <a:endParaRPr lang="tr-TR" sz="1800" dirty="0"/>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3750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567558"/>
          </a:xfrm>
        </p:spPr>
        <p:txBody>
          <a:bodyPr/>
          <a:lstStyle/>
          <a:p>
            <a:r>
              <a:rPr lang="tr-TR" dirty="0" smtClean="0"/>
              <a:t>5. Adım – Dış İlişkiler Koordinatörlüğü ile İlgili İşlemler</a:t>
            </a:r>
            <a:endParaRPr lang="tr-TR" dirty="0"/>
          </a:p>
        </p:txBody>
      </p:sp>
      <p:sp>
        <p:nvSpPr>
          <p:cNvPr id="3" name="İçerik Yer Tutucusu 2"/>
          <p:cNvSpPr>
            <a:spLocks noGrp="1"/>
          </p:cNvSpPr>
          <p:nvPr>
            <p:ph idx="1"/>
          </p:nvPr>
        </p:nvSpPr>
        <p:spPr>
          <a:xfrm>
            <a:off x="0" y="567563"/>
            <a:ext cx="9144000" cy="4131252"/>
          </a:xfrm>
        </p:spPr>
        <p:txBody>
          <a:bodyPr/>
          <a:lstStyle/>
          <a:p>
            <a:pPr marL="12700">
              <a:lnSpc>
                <a:spcPct val="100000"/>
              </a:lnSpc>
            </a:pPr>
            <a:r>
              <a:rPr lang="tr-TR" sz="1600" dirty="0" smtClean="0">
                <a:latin typeface="Calibri"/>
                <a:cs typeface="Calibri"/>
              </a:rPr>
              <a:t>Yurtdışına </a:t>
            </a:r>
            <a:r>
              <a:rPr lang="tr-TR" sz="1600" dirty="0">
                <a:latin typeface="Calibri"/>
                <a:cs typeface="Calibri"/>
              </a:rPr>
              <a:t>çıkmadan </a:t>
            </a:r>
            <a:r>
              <a:rPr lang="tr-TR" sz="1600" dirty="0" smtClean="0">
                <a:latin typeface="Calibri"/>
                <a:cs typeface="Calibri"/>
              </a:rPr>
              <a:t>önce </a:t>
            </a:r>
            <a:r>
              <a:rPr lang="tr-TR" sz="1600" b="1" u="sng" dirty="0" smtClean="0">
                <a:latin typeface="Calibri"/>
                <a:cs typeface="Calibri"/>
              </a:rPr>
              <a:t>en </a:t>
            </a:r>
            <a:r>
              <a:rPr lang="tr-TR" sz="1600" b="1" u="sng" spc="-25" dirty="0">
                <a:latin typeface="Calibri"/>
                <a:cs typeface="Calibri"/>
              </a:rPr>
              <a:t>g</a:t>
            </a:r>
            <a:r>
              <a:rPr lang="tr-TR" sz="1600" b="1" u="sng" dirty="0">
                <a:latin typeface="Calibri"/>
                <a:cs typeface="Calibri"/>
              </a:rPr>
              <a:t>eç</a:t>
            </a:r>
            <a:r>
              <a:rPr lang="tr-TR" sz="1600" b="1" u="sng" spc="5" dirty="0">
                <a:latin typeface="Calibri"/>
                <a:cs typeface="Calibri"/>
              </a:rPr>
              <a:t> </a:t>
            </a:r>
            <a:r>
              <a:rPr lang="tr-TR" sz="1600" b="1" u="sng" spc="-10" dirty="0" smtClean="0">
                <a:solidFill>
                  <a:srgbClr val="FF0000"/>
                </a:solidFill>
                <a:latin typeface="Calibri"/>
                <a:cs typeface="Calibri"/>
              </a:rPr>
              <a:t>15</a:t>
            </a:r>
            <a:r>
              <a:rPr lang="tr-TR" sz="1600" b="1" u="sng" spc="-20" dirty="0" smtClean="0">
                <a:latin typeface="Calibri"/>
                <a:cs typeface="Calibri"/>
              </a:rPr>
              <a:t> iş </a:t>
            </a:r>
            <a:r>
              <a:rPr lang="tr-TR" sz="1600" b="1" u="sng" dirty="0" smtClean="0">
                <a:latin typeface="Calibri"/>
                <a:cs typeface="Calibri"/>
              </a:rPr>
              <a:t>günü </a:t>
            </a:r>
            <a:r>
              <a:rPr lang="tr-TR" sz="1600" b="1" u="sng" spc="-10" dirty="0" smtClean="0">
                <a:latin typeface="Calibri"/>
                <a:cs typeface="Calibri"/>
              </a:rPr>
              <a:t>ö</a:t>
            </a:r>
            <a:r>
              <a:rPr lang="tr-TR" sz="1600" b="1" u="sng" dirty="0" smtClean="0">
                <a:latin typeface="Calibri"/>
                <a:cs typeface="Calibri"/>
              </a:rPr>
              <a:t>ncesinde</a:t>
            </a:r>
            <a:r>
              <a:rPr lang="tr-TR" sz="1600" b="1" dirty="0">
                <a:latin typeface="Calibri"/>
                <a:cs typeface="Calibri"/>
              </a:rPr>
              <a:t> </a:t>
            </a:r>
            <a:r>
              <a:rPr lang="tr-TR" sz="1600" spc="-45" dirty="0" smtClean="0">
                <a:solidFill>
                  <a:schemeClr val="tx1"/>
                </a:solidFill>
                <a:latin typeface="Calibri"/>
                <a:cs typeface="Calibri"/>
              </a:rPr>
              <a:t>Koordinatörlüğümüzle irtibata geçiniz. İşlemlerinizi yüz yüze randevu ya da uzaktan işlemle gerçekleştirme konusunda sürecin seyrine göre alınacak karar sonucu yapacağımız yönlendirme doğrultusunda </a:t>
            </a:r>
            <a:r>
              <a:rPr lang="tr-TR" sz="1600" u="sng" spc="-45" dirty="0" smtClean="0">
                <a:solidFill>
                  <a:schemeClr val="tx1"/>
                </a:solidFill>
                <a:latin typeface="Calibri"/>
                <a:cs typeface="Calibri"/>
              </a:rPr>
              <a:t>Gidiş Öncesi Erasmus Dosya Açma</a:t>
            </a:r>
            <a:r>
              <a:rPr lang="tr-TR" sz="1600" spc="-45" dirty="0" smtClean="0">
                <a:solidFill>
                  <a:schemeClr val="tx1"/>
                </a:solidFill>
                <a:latin typeface="Calibri"/>
                <a:cs typeface="Calibri"/>
              </a:rPr>
              <a:t> (belge teslimi ve Erasmus Sözleşmesi imzalama) işleminizi tamamlayınız.</a:t>
            </a:r>
          </a:p>
          <a:p>
            <a:pPr marL="0" indent="0">
              <a:lnSpc>
                <a:spcPct val="100000"/>
              </a:lnSpc>
              <a:buNone/>
            </a:pPr>
            <a:r>
              <a:rPr lang="tr-TR" sz="1600" u="sng" dirty="0" smtClean="0">
                <a:solidFill>
                  <a:srgbClr val="FF0000"/>
                </a:solidFill>
                <a:latin typeface="Calibri"/>
                <a:cs typeface="Calibri"/>
              </a:rPr>
              <a:t> </a:t>
            </a:r>
            <a:r>
              <a:rPr lang="tr-TR" sz="1600" u="sng" dirty="0" smtClean="0">
                <a:latin typeface="Calibri"/>
                <a:cs typeface="Calibri"/>
              </a:rPr>
              <a:t>Erasmus</a:t>
            </a:r>
            <a:r>
              <a:rPr lang="tr-TR" sz="1600" u="sng" spc="5" dirty="0" smtClean="0">
                <a:latin typeface="Calibri"/>
                <a:cs typeface="Calibri"/>
              </a:rPr>
              <a:t> S</a:t>
            </a:r>
            <a:r>
              <a:rPr lang="tr-TR" sz="1600" u="sng" spc="-50" dirty="0" smtClean="0">
                <a:latin typeface="Calibri"/>
                <a:cs typeface="Calibri"/>
              </a:rPr>
              <a:t>ö</a:t>
            </a:r>
            <a:r>
              <a:rPr lang="tr-TR" sz="1600" u="sng" dirty="0" smtClean="0">
                <a:latin typeface="Calibri"/>
                <a:cs typeface="Calibri"/>
              </a:rPr>
              <a:t>zleşm</a:t>
            </a:r>
            <a:r>
              <a:rPr lang="tr-TR" sz="1600" u="sng" spc="5" dirty="0" smtClean="0">
                <a:latin typeface="Calibri"/>
                <a:cs typeface="Calibri"/>
              </a:rPr>
              <a:t>e</a:t>
            </a:r>
            <a:r>
              <a:rPr lang="tr-TR" sz="1600" u="sng" dirty="0" smtClean="0">
                <a:latin typeface="Calibri"/>
                <a:cs typeface="Calibri"/>
              </a:rPr>
              <a:t>si </a:t>
            </a:r>
            <a:r>
              <a:rPr lang="tr-TR" sz="1600" u="sng" dirty="0">
                <a:latin typeface="Calibri"/>
                <a:cs typeface="Calibri"/>
              </a:rPr>
              <a:t>dü</a:t>
            </a:r>
            <a:r>
              <a:rPr lang="tr-TR" sz="1600" u="sng" spc="-55" dirty="0">
                <a:latin typeface="Calibri"/>
                <a:cs typeface="Calibri"/>
              </a:rPr>
              <a:t>z</a:t>
            </a:r>
            <a:r>
              <a:rPr lang="tr-TR" sz="1600" u="sng" dirty="0">
                <a:latin typeface="Calibri"/>
                <a:cs typeface="Calibri"/>
              </a:rPr>
              <a:t>enl</a:t>
            </a:r>
            <a:r>
              <a:rPr lang="tr-TR" sz="1600" u="sng" spc="5" dirty="0">
                <a:latin typeface="Calibri"/>
                <a:cs typeface="Calibri"/>
              </a:rPr>
              <a:t>e</a:t>
            </a:r>
            <a:r>
              <a:rPr lang="tr-TR" sz="1600" u="sng" dirty="0">
                <a:latin typeface="Calibri"/>
                <a:cs typeface="Calibri"/>
              </a:rPr>
              <a:t>nmesi</a:t>
            </a:r>
            <a:r>
              <a:rPr lang="tr-TR" sz="1600" u="sng" spc="-20" dirty="0">
                <a:latin typeface="Calibri"/>
                <a:cs typeface="Calibri"/>
              </a:rPr>
              <a:t> </a:t>
            </a:r>
            <a:r>
              <a:rPr lang="tr-TR" sz="1600" u="sng" dirty="0">
                <a:latin typeface="Calibri"/>
                <a:cs typeface="Calibri"/>
              </a:rPr>
              <a:t>için</a:t>
            </a:r>
            <a:r>
              <a:rPr lang="tr-TR" sz="1600" u="sng" spc="-10" dirty="0">
                <a:latin typeface="Calibri"/>
                <a:cs typeface="Calibri"/>
              </a:rPr>
              <a:t> </a:t>
            </a:r>
            <a:r>
              <a:rPr lang="tr-TR" sz="1600" u="sng" dirty="0">
                <a:latin typeface="Calibri"/>
                <a:cs typeface="Calibri"/>
              </a:rPr>
              <a:t>Dış </a:t>
            </a:r>
            <a:r>
              <a:rPr lang="tr-TR" sz="1600" u="sng" spc="-10" dirty="0">
                <a:latin typeface="Calibri"/>
                <a:cs typeface="Calibri"/>
              </a:rPr>
              <a:t>İ</a:t>
            </a:r>
            <a:r>
              <a:rPr lang="tr-TR" sz="1600" u="sng" dirty="0">
                <a:latin typeface="Calibri"/>
                <a:cs typeface="Calibri"/>
              </a:rPr>
              <a:t>lişkiler</a:t>
            </a:r>
            <a:r>
              <a:rPr lang="tr-TR" sz="1600" u="sng" spc="-10" dirty="0">
                <a:latin typeface="Calibri"/>
                <a:cs typeface="Calibri"/>
              </a:rPr>
              <a:t> </a:t>
            </a:r>
            <a:r>
              <a:rPr lang="tr-TR" sz="1600" u="sng" spc="-50" dirty="0">
                <a:latin typeface="Calibri"/>
                <a:cs typeface="Calibri"/>
              </a:rPr>
              <a:t>K</a:t>
            </a:r>
            <a:r>
              <a:rPr lang="tr-TR" sz="1600" u="sng" dirty="0">
                <a:latin typeface="Calibri"/>
                <a:cs typeface="Calibri"/>
              </a:rPr>
              <a:t>o</a:t>
            </a:r>
            <a:r>
              <a:rPr lang="tr-TR" sz="1600" u="sng" spc="-10" dirty="0">
                <a:latin typeface="Calibri"/>
                <a:cs typeface="Calibri"/>
              </a:rPr>
              <a:t>o</a:t>
            </a:r>
            <a:r>
              <a:rPr lang="tr-TR" sz="1600" u="sng" spc="-35" dirty="0">
                <a:latin typeface="Calibri"/>
                <a:cs typeface="Calibri"/>
              </a:rPr>
              <a:t>r</a:t>
            </a:r>
            <a:r>
              <a:rPr lang="tr-TR" sz="1600" u="sng" dirty="0">
                <a:latin typeface="Calibri"/>
                <a:cs typeface="Calibri"/>
              </a:rPr>
              <a:t>din</a:t>
            </a:r>
            <a:r>
              <a:rPr lang="tr-TR" sz="1600" u="sng" spc="-25" dirty="0">
                <a:latin typeface="Calibri"/>
                <a:cs typeface="Calibri"/>
              </a:rPr>
              <a:t>at</a:t>
            </a:r>
            <a:r>
              <a:rPr lang="tr-TR" sz="1600" u="sng" dirty="0">
                <a:latin typeface="Calibri"/>
                <a:cs typeface="Calibri"/>
              </a:rPr>
              <a:t>örlüğüne</a:t>
            </a:r>
            <a:r>
              <a:rPr lang="tr-TR" sz="1600" u="sng" spc="5" dirty="0">
                <a:latin typeface="Calibri"/>
                <a:cs typeface="Calibri"/>
              </a:rPr>
              <a:t> </a:t>
            </a:r>
            <a:r>
              <a:rPr lang="tr-TR" sz="1600" u="sng" spc="-25" dirty="0" smtClean="0">
                <a:latin typeface="Calibri"/>
                <a:cs typeface="Calibri"/>
              </a:rPr>
              <a:t>iletilmesi </a:t>
            </a:r>
            <a:r>
              <a:rPr lang="tr-TR" sz="1600" u="sng" spc="-30" dirty="0" smtClean="0">
                <a:latin typeface="Calibri"/>
                <a:cs typeface="Calibri"/>
              </a:rPr>
              <a:t>g</a:t>
            </a:r>
            <a:r>
              <a:rPr lang="tr-TR" sz="1600" u="sng" dirty="0" smtClean="0">
                <a:latin typeface="Calibri"/>
                <a:cs typeface="Calibri"/>
              </a:rPr>
              <a:t>e</a:t>
            </a:r>
            <a:r>
              <a:rPr lang="tr-TR" sz="1600" u="sng" spc="-30" dirty="0" smtClean="0">
                <a:latin typeface="Calibri"/>
                <a:cs typeface="Calibri"/>
              </a:rPr>
              <a:t>r</a:t>
            </a:r>
            <a:r>
              <a:rPr lang="tr-TR" sz="1600" u="sng" dirty="0" smtClean="0">
                <a:latin typeface="Calibri"/>
                <a:cs typeface="Calibri"/>
              </a:rPr>
              <a:t>e</a:t>
            </a:r>
            <a:r>
              <a:rPr lang="tr-TR" sz="1600" u="sng" spc="-70" dirty="0" smtClean="0">
                <a:latin typeface="Calibri"/>
                <a:cs typeface="Calibri"/>
              </a:rPr>
              <a:t>k</a:t>
            </a:r>
            <a:r>
              <a:rPr lang="tr-TR" sz="1600" u="sng" dirty="0" smtClean="0">
                <a:latin typeface="Calibri"/>
                <a:cs typeface="Calibri"/>
              </a:rPr>
              <a:t>en </a:t>
            </a:r>
            <a:r>
              <a:rPr lang="tr-TR" sz="1600" u="sng" spc="-10" dirty="0" smtClean="0">
                <a:latin typeface="Calibri"/>
                <a:cs typeface="Calibri"/>
              </a:rPr>
              <a:t>belgeler</a:t>
            </a:r>
            <a:r>
              <a:rPr lang="tr-TR" sz="1600" dirty="0" smtClean="0">
                <a:latin typeface="Calibri"/>
                <a:cs typeface="Calibri"/>
              </a:rPr>
              <a:t>;</a:t>
            </a:r>
            <a:endParaRPr lang="tr-TR" sz="1400" spc="-15" dirty="0">
              <a:latin typeface="Calibri"/>
              <a:cs typeface="Calibri"/>
            </a:endParaRPr>
          </a:p>
          <a:p>
            <a:pPr marL="698500" lvl="1">
              <a:lnSpc>
                <a:spcPct val="100000"/>
              </a:lnSpc>
              <a:tabLst>
                <a:tab pos="240665" algn="l"/>
              </a:tabLst>
            </a:pPr>
            <a:r>
              <a:rPr lang="tr-TR" sz="1200" spc="-15" dirty="0">
                <a:latin typeface="Calibri"/>
                <a:cs typeface="Calibri"/>
              </a:rPr>
              <a:t>D</a:t>
            </a:r>
            <a:r>
              <a:rPr lang="tr-TR" sz="1200" spc="-45" dirty="0">
                <a:latin typeface="Calibri"/>
                <a:cs typeface="Calibri"/>
              </a:rPr>
              <a:t>a</a:t>
            </a:r>
            <a:r>
              <a:rPr lang="tr-TR" sz="1200" spc="-40" dirty="0">
                <a:latin typeface="Calibri"/>
                <a:cs typeface="Calibri"/>
              </a:rPr>
              <a:t>v</a:t>
            </a:r>
            <a:r>
              <a:rPr lang="tr-TR" sz="1200" spc="-20" dirty="0">
                <a:latin typeface="Calibri"/>
                <a:cs typeface="Calibri"/>
              </a:rPr>
              <a:t>e</a:t>
            </a:r>
            <a:r>
              <a:rPr lang="tr-TR" sz="1200" spc="-10" dirty="0">
                <a:latin typeface="Calibri"/>
                <a:cs typeface="Calibri"/>
              </a:rPr>
              <a:t>t</a:t>
            </a:r>
            <a:r>
              <a:rPr lang="tr-TR" sz="1200" spc="35" dirty="0">
                <a:latin typeface="Calibri"/>
                <a:cs typeface="Calibri"/>
              </a:rPr>
              <a:t> </a:t>
            </a:r>
            <a:r>
              <a:rPr lang="tr-TR" sz="1200" spc="-15" dirty="0" smtClean="0">
                <a:latin typeface="Calibri"/>
                <a:cs typeface="Calibri"/>
              </a:rPr>
              <a:t>me</a:t>
            </a:r>
            <a:r>
              <a:rPr lang="tr-TR" sz="1200" spc="-20" dirty="0" smtClean="0">
                <a:latin typeface="Calibri"/>
                <a:cs typeface="Calibri"/>
              </a:rPr>
              <a:t>k</a:t>
            </a:r>
            <a:r>
              <a:rPr lang="tr-TR" sz="1200" spc="-10" dirty="0" smtClean="0">
                <a:latin typeface="Calibri"/>
                <a:cs typeface="Calibri"/>
              </a:rPr>
              <a:t>tubu  </a:t>
            </a:r>
            <a:endParaRPr lang="tr-TR" sz="1200" dirty="0">
              <a:latin typeface="Calibri"/>
              <a:cs typeface="Calibri"/>
            </a:endParaRPr>
          </a:p>
          <a:p>
            <a:pPr marL="698500" lvl="1">
              <a:lnSpc>
                <a:spcPct val="100000"/>
              </a:lnSpc>
              <a:tabLst>
                <a:tab pos="240665" algn="l"/>
              </a:tabLst>
            </a:pPr>
            <a:r>
              <a:rPr lang="tr-TR" sz="1200" spc="-15" dirty="0" smtClean="0">
                <a:latin typeface="Calibri"/>
                <a:cs typeface="Calibri"/>
              </a:rPr>
              <a:t>Öğ</a:t>
            </a:r>
            <a:r>
              <a:rPr lang="tr-TR" sz="1200" spc="-40" dirty="0" smtClean="0">
                <a:latin typeface="Calibri"/>
                <a:cs typeface="Calibri"/>
              </a:rPr>
              <a:t>r</a:t>
            </a:r>
            <a:r>
              <a:rPr lang="tr-TR" sz="1200" spc="-10" dirty="0" smtClean="0">
                <a:latin typeface="Calibri"/>
                <a:cs typeface="Calibri"/>
              </a:rPr>
              <a:t>enim</a:t>
            </a:r>
            <a:r>
              <a:rPr lang="tr-TR" sz="1200" spc="20" dirty="0" smtClean="0">
                <a:latin typeface="Calibri"/>
                <a:cs typeface="Calibri"/>
              </a:rPr>
              <a:t> </a:t>
            </a:r>
            <a:r>
              <a:rPr lang="tr-TR" sz="1200" spc="-25" dirty="0">
                <a:latin typeface="Calibri"/>
                <a:cs typeface="Calibri"/>
              </a:rPr>
              <a:t>A</a:t>
            </a:r>
            <a:r>
              <a:rPr lang="tr-TR" sz="1200" spc="-10" dirty="0">
                <a:latin typeface="Calibri"/>
                <a:cs typeface="Calibri"/>
              </a:rPr>
              <a:t>nlaşması</a:t>
            </a:r>
            <a:r>
              <a:rPr lang="tr-TR" sz="1200" spc="-5" dirty="0">
                <a:latin typeface="Calibri"/>
                <a:cs typeface="Calibri"/>
              </a:rPr>
              <a:t> </a:t>
            </a:r>
            <a:r>
              <a:rPr lang="tr-TR" sz="1200" spc="-10" dirty="0">
                <a:latin typeface="Calibri"/>
                <a:cs typeface="Calibri"/>
              </a:rPr>
              <a:t>(Learning</a:t>
            </a:r>
            <a:r>
              <a:rPr lang="tr-TR" sz="1200" spc="40" dirty="0">
                <a:latin typeface="Calibri"/>
                <a:cs typeface="Calibri"/>
              </a:rPr>
              <a:t> </a:t>
            </a:r>
            <a:r>
              <a:rPr lang="tr-TR" sz="1200" spc="-20" dirty="0" err="1">
                <a:latin typeface="Calibri"/>
                <a:cs typeface="Calibri"/>
              </a:rPr>
              <a:t>A</a:t>
            </a:r>
            <a:r>
              <a:rPr lang="tr-TR" sz="1200" spc="-10" dirty="0" err="1">
                <a:latin typeface="Calibri"/>
                <a:cs typeface="Calibri"/>
              </a:rPr>
              <a:t>g</a:t>
            </a:r>
            <a:r>
              <a:rPr lang="tr-TR" sz="1200" spc="-40" dirty="0" err="1">
                <a:latin typeface="Calibri"/>
                <a:cs typeface="Calibri"/>
              </a:rPr>
              <a:t>r</a:t>
            </a:r>
            <a:r>
              <a:rPr lang="tr-TR" sz="1200" spc="-10" dirty="0" err="1">
                <a:latin typeface="Calibri"/>
                <a:cs typeface="Calibri"/>
              </a:rPr>
              <a:t>e</a:t>
            </a:r>
            <a:r>
              <a:rPr lang="tr-TR" sz="1200" spc="-5" dirty="0" err="1">
                <a:latin typeface="Calibri"/>
                <a:cs typeface="Calibri"/>
              </a:rPr>
              <a:t>e</a:t>
            </a:r>
            <a:r>
              <a:rPr lang="tr-TR" sz="1200" spc="-15" dirty="0" err="1">
                <a:latin typeface="Calibri"/>
                <a:cs typeface="Calibri"/>
              </a:rPr>
              <a:t>me</a:t>
            </a:r>
            <a:r>
              <a:rPr lang="tr-TR" sz="1200" spc="-25" dirty="0" err="1">
                <a:latin typeface="Calibri"/>
                <a:cs typeface="Calibri"/>
              </a:rPr>
              <a:t>n</a:t>
            </a:r>
            <a:r>
              <a:rPr lang="tr-TR" sz="1200" spc="-10" dirty="0" err="1">
                <a:latin typeface="Calibri"/>
                <a:cs typeface="Calibri"/>
              </a:rPr>
              <a:t>t</a:t>
            </a:r>
            <a:r>
              <a:rPr lang="tr-TR" sz="1200" spc="15" dirty="0">
                <a:latin typeface="Calibri"/>
                <a:cs typeface="Calibri"/>
              </a:rPr>
              <a:t> </a:t>
            </a:r>
            <a:r>
              <a:rPr lang="tr-TR" sz="1200" spc="-50" dirty="0" err="1">
                <a:latin typeface="Calibri"/>
                <a:cs typeface="Calibri"/>
              </a:rPr>
              <a:t>f</a:t>
            </a:r>
            <a:r>
              <a:rPr lang="tr-TR" sz="1200" spc="-10" dirty="0" err="1">
                <a:latin typeface="Calibri"/>
                <a:cs typeface="Calibri"/>
              </a:rPr>
              <a:t>or</a:t>
            </a:r>
            <a:r>
              <a:rPr lang="tr-TR" sz="1200" spc="-5" dirty="0">
                <a:latin typeface="Calibri"/>
                <a:cs typeface="Calibri"/>
              </a:rPr>
              <a:t> </a:t>
            </a:r>
            <a:r>
              <a:rPr lang="tr-TR" sz="1200" spc="-10" dirty="0" err="1">
                <a:latin typeface="Calibri"/>
                <a:cs typeface="Calibri"/>
              </a:rPr>
              <a:t>Studie</a:t>
            </a:r>
            <a:r>
              <a:rPr lang="tr-TR" sz="1200" spc="-5" dirty="0" err="1">
                <a:latin typeface="Calibri"/>
                <a:cs typeface="Calibri"/>
              </a:rPr>
              <a:t>s</a:t>
            </a:r>
            <a:r>
              <a:rPr lang="tr-TR" sz="1200" spc="-10" dirty="0">
                <a:latin typeface="Calibri"/>
                <a:cs typeface="Calibri"/>
              </a:rPr>
              <a:t>)</a:t>
            </a:r>
            <a:endParaRPr lang="tr-TR" sz="1200" dirty="0">
              <a:latin typeface="Calibri"/>
              <a:cs typeface="Calibri"/>
            </a:endParaRPr>
          </a:p>
          <a:p>
            <a:pPr marL="698500" lvl="1">
              <a:lnSpc>
                <a:spcPct val="100000"/>
              </a:lnSpc>
              <a:tabLst>
                <a:tab pos="240665" algn="l"/>
              </a:tabLst>
            </a:pPr>
            <a:r>
              <a:rPr lang="tr-TR" sz="1200" spc="-155" dirty="0" smtClean="0">
                <a:latin typeface="Calibri"/>
                <a:cs typeface="Calibri"/>
              </a:rPr>
              <a:t>Yö</a:t>
            </a:r>
            <a:r>
              <a:rPr lang="tr-TR" sz="1200" spc="-10" dirty="0" smtClean="0">
                <a:latin typeface="Calibri"/>
                <a:cs typeface="Calibri"/>
              </a:rPr>
              <a:t>n</a:t>
            </a:r>
            <a:r>
              <a:rPr lang="tr-TR" sz="1200" spc="-25" dirty="0" smtClean="0">
                <a:latin typeface="Calibri"/>
                <a:cs typeface="Calibri"/>
              </a:rPr>
              <a:t>e</a:t>
            </a:r>
            <a:r>
              <a:rPr lang="tr-TR" sz="1200" spc="-10" dirty="0" smtClean="0">
                <a:latin typeface="Calibri"/>
                <a:cs typeface="Calibri"/>
              </a:rPr>
              <a:t>tim</a:t>
            </a:r>
            <a:r>
              <a:rPr lang="tr-TR" sz="1200" spc="5" dirty="0" smtClean="0">
                <a:latin typeface="Calibri"/>
                <a:cs typeface="Calibri"/>
              </a:rPr>
              <a:t> </a:t>
            </a:r>
            <a:r>
              <a:rPr lang="tr-TR" sz="1200" spc="-40" dirty="0">
                <a:latin typeface="Calibri"/>
                <a:cs typeface="Calibri"/>
              </a:rPr>
              <a:t>K</a:t>
            </a:r>
            <a:r>
              <a:rPr lang="tr-TR" sz="1200" spc="-10" dirty="0">
                <a:latin typeface="Calibri"/>
                <a:cs typeface="Calibri"/>
              </a:rPr>
              <a:t>urulu</a:t>
            </a:r>
            <a:r>
              <a:rPr lang="tr-TR" sz="1200" spc="5" dirty="0">
                <a:latin typeface="Calibri"/>
                <a:cs typeface="Calibri"/>
              </a:rPr>
              <a:t> </a:t>
            </a:r>
            <a:r>
              <a:rPr lang="tr-TR" sz="1200" spc="-50" dirty="0">
                <a:latin typeface="Calibri"/>
                <a:cs typeface="Calibri"/>
              </a:rPr>
              <a:t>K</a:t>
            </a:r>
            <a:r>
              <a:rPr lang="tr-TR" sz="1200" spc="-10" dirty="0">
                <a:latin typeface="Calibri"/>
                <a:cs typeface="Calibri"/>
              </a:rPr>
              <a:t>a</a:t>
            </a:r>
            <a:r>
              <a:rPr lang="tr-TR" sz="1200" spc="-45" dirty="0">
                <a:latin typeface="Calibri"/>
                <a:cs typeface="Calibri"/>
              </a:rPr>
              <a:t>r</a:t>
            </a:r>
            <a:r>
              <a:rPr lang="tr-TR" sz="1200" spc="-10" dirty="0">
                <a:latin typeface="Calibri"/>
                <a:cs typeface="Calibri"/>
              </a:rPr>
              <a:t>arı</a:t>
            </a:r>
            <a:endParaRPr lang="tr-TR" sz="1200" dirty="0">
              <a:latin typeface="Calibri"/>
              <a:cs typeface="Calibri"/>
            </a:endParaRPr>
          </a:p>
          <a:p>
            <a:pPr marL="698500" lvl="1">
              <a:lnSpc>
                <a:spcPct val="100000"/>
              </a:lnSpc>
              <a:tabLst>
                <a:tab pos="240665" algn="l"/>
              </a:tabLst>
            </a:pPr>
            <a:r>
              <a:rPr lang="tr-TR" sz="1200" spc="-10" dirty="0" smtClean="0">
                <a:latin typeface="Calibri"/>
                <a:cs typeface="Calibri"/>
              </a:rPr>
              <a:t>İng</a:t>
            </a:r>
            <a:r>
              <a:rPr lang="tr-TR" sz="1200" spc="-15" dirty="0" smtClean="0">
                <a:latin typeface="Calibri"/>
                <a:cs typeface="Calibri"/>
              </a:rPr>
              <a:t>i</a:t>
            </a:r>
            <a:r>
              <a:rPr lang="tr-TR" sz="1200" dirty="0" smtClean="0">
                <a:latin typeface="Calibri"/>
                <a:cs typeface="Calibri"/>
              </a:rPr>
              <a:t>l</a:t>
            </a:r>
            <a:r>
              <a:rPr lang="tr-TR" sz="1200" spc="-10" dirty="0" smtClean="0">
                <a:latin typeface="Calibri"/>
                <a:cs typeface="Calibri"/>
              </a:rPr>
              <a:t>i</a:t>
            </a:r>
            <a:r>
              <a:rPr lang="tr-TR" sz="1200" spc="-55" dirty="0" smtClean="0">
                <a:latin typeface="Calibri"/>
                <a:cs typeface="Calibri"/>
              </a:rPr>
              <a:t>z</a:t>
            </a:r>
            <a:r>
              <a:rPr lang="tr-TR" sz="1200" spc="-10" dirty="0" smtClean="0">
                <a:latin typeface="Calibri"/>
                <a:cs typeface="Calibri"/>
              </a:rPr>
              <a:t>ce</a:t>
            </a:r>
            <a:r>
              <a:rPr lang="tr-TR" sz="1200" spc="25" dirty="0" smtClean="0">
                <a:latin typeface="Calibri"/>
                <a:cs typeface="Calibri"/>
              </a:rPr>
              <a:t> </a:t>
            </a:r>
            <a:r>
              <a:rPr lang="tr-TR" sz="1200" spc="-130" dirty="0">
                <a:latin typeface="Calibri"/>
                <a:cs typeface="Calibri"/>
              </a:rPr>
              <a:t>T</a:t>
            </a:r>
            <a:r>
              <a:rPr lang="tr-TR" sz="1200" spc="-50" dirty="0">
                <a:latin typeface="Calibri"/>
                <a:cs typeface="Calibri"/>
              </a:rPr>
              <a:t>r</a:t>
            </a:r>
            <a:r>
              <a:rPr lang="tr-TR" sz="1200" spc="-10" dirty="0">
                <a:latin typeface="Calibri"/>
                <a:cs typeface="Calibri"/>
              </a:rPr>
              <a:t>an</a:t>
            </a:r>
            <a:r>
              <a:rPr lang="tr-TR" sz="1200" spc="-5" dirty="0">
                <a:latin typeface="Calibri"/>
                <a:cs typeface="Calibri"/>
              </a:rPr>
              <a:t>s</a:t>
            </a:r>
            <a:r>
              <a:rPr lang="tr-TR" sz="1200" spc="-10" dirty="0">
                <a:latin typeface="Calibri"/>
                <a:cs typeface="Calibri"/>
              </a:rPr>
              <a:t>kri</a:t>
            </a:r>
            <a:r>
              <a:rPr lang="tr-TR" sz="1200" spc="-30" dirty="0">
                <a:latin typeface="Calibri"/>
                <a:cs typeface="Calibri"/>
              </a:rPr>
              <a:t>p</a:t>
            </a:r>
            <a:r>
              <a:rPr lang="tr-TR" sz="1200" spc="-10" dirty="0">
                <a:latin typeface="Calibri"/>
                <a:cs typeface="Calibri"/>
              </a:rPr>
              <a:t>t</a:t>
            </a:r>
            <a:endParaRPr lang="tr-TR" sz="1200" dirty="0">
              <a:latin typeface="Calibri"/>
              <a:cs typeface="Calibri"/>
            </a:endParaRPr>
          </a:p>
          <a:p>
            <a:pPr marL="698500" lvl="1">
              <a:lnSpc>
                <a:spcPct val="100000"/>
              </a:lnSpc>
              <a:tabLst>
                <a:tab pos="240665" algn="l"/>
              </a:tabLst>
            </a:pPr>
            <a:r>
              <a:rPr lang="tr-TR" sz="1200" spc="-120" dirty="0" smtClean="0">
                <a:latin typeface="Calibri"/>
                <a:cs typeface="Calibri"/>
              </a:rPr>
              <a:t>V</a:t>
            </a:r>
            <a:r>
              <a:rPr lang="tr-TR" sz="1200" spc="-10" dirty="0" smtClean="0">
                <a:latin typeface="Calibri"/>
                <a:cs typeface="Calibri"/>
              </a:rPr>
              <a:t>ad</a:t>
            </a:r>
            <a:r>
              <a:rPr lang="tr-TR" sz="1200" spc="-5" dirty="0" smtClean="0">
                <a:latin typeface="Calibri"/>
                <a:cs typeface="Calibri"/>
              </a:rPr>
              <a:t>e</a:t>
            </a:r>
            <a:r>
              <a:rPr lang="tr-TR" sz="1200" spc="-10" dirty="0" smtClean="0">
                <a:latin typeface="Calibri"/>
                <a:cs typeface="Calibri"/>
              </a:rPr>
              <a:t>siz </a:t>
            </a:r>
            <a:r>
              <a:rPr lang="tr-TR" sz="1200" spc="-10" dirty="0">
                <a:latin typeface="Calibri"/>
                <a:cs typeface="Calibri"/>
              </a:rPr>
              <a:t>Eu</a:t>
            </a:r>
            <a:r>
              <a:rPr lang="tr-TR" sz="1200" spc="-45" dirty="0">
                <a:latin typeface="Calibri"/>
                <a:cs typeface="Calibri"/>
              </a:rPr>
              <a:t>r</a:t>
            </a:r>
            <a:r>
              <a:rPr lang="tr-TR" sz="1200" spc="-10" dirty="0">
                <a:latin typeface="Calibri"/>
                <a:cs typeface="Calibri"/>
              </a:rPr>
              <a:t>o</a:t>
            </a:r>
            <a:r>
              <a:rPr lang="tr-TR" sz="1200" spc="5" dirty="0">
                <a:latin typeface="Calibri"/>
                <a:cs typeface="Calibri"/>
              </a:rPr>
              <a:t> </a:t>
            </a:r>
            <a:r>
              <a:rPr lang="tr-TR" sz="1200" spc="-10" dirty="0">
                <a:latin typeface="Calibri"/>
                <a:cs typeface="Calibri"/>
              </a:rPr>
              <a:t>Hesabı(Aslı</a:t>
            </a:r>
            <a:r>
              <a:rPr lang="tr-TR" sz="1200" spc="15" dirty="0">
                <a:latin typeface="Calibri"/>
                <a:cs typeface="Calibri"/>
              </a:rPr>
              <a:t> </a:t>
            </a:r>
            <a:r>
              <a:rPr lang="tr-TR" sz="1200" spc="-40" dirty="0">
                <a:latin typeface="Calibri"/>
                <a:cs typeface="Calibri"/>
              </a:rPr>
              <a:t>v</a:t>
            </a:r>
            <a:r>
              <a:rPr lang="tr-TR" sz="1200" spc="-10" dirty="0">
                <a:latin typeface="Calibri"/>
                <a:cs typeface="Calibri"/>
              </a:rPr>
              <a:t>e</a:t>
            </a:r>
            <a:r>
              <a:rPr lang="tr-TR" sz="1200" spc="15" dirty="0">
                <a:latin typeface="Calibri"/>
                <a:cs typeface="Calibri"/>
              </a:rPr>
              <a:t> </a:t>
            </a:r>
            <a:r>
              <a:rPr lang="tr-TR" sz="1200" spc="-30" dirty="0">
                <a:latin typeface="Calibri"/>
                <a:cs typeface="Calibri"/>
              </a:rPr>
              <a:t>F</a:t>
            </a:r>
            <a:r>
              <a:rPr lang="tr-TR" sz="1200" spc="-10" dirty="0">
                <a:latin typeface="Calibri"/>
                <a:cs typeface="Calibri"/>
              </a:rPr>
              <a:t>o</a:t>
            </a:r>
            <a:r>
              <a:rPr lang="tr-TR" sz="1200" spc="-40" dirty="0">
                <a:latin typeface="Calibri"/>
                <a:cs typeface="Calibri"/>
              </a:rPr>
              <a:t>t</a:t>
            </a:r>
            <a:r>
              <a:rPr lang="tr-TR" sz="1200" spc="-10" dirty="0">
                <a:latin typeface="Calibri"/>
                <a:cs typeface="Calibri"/>
              </a:rPr>
              <a:t>o</a:t>
            </a:r>
            <a:r>
              <a:rPr lang="tr-TR" sz="1200" spc="-75" dirty="0">
                <a:latin typeface="Calibri"/>
                <a:cs typeface="Calibri"/>
              </a:rPr>
              <a:t>k</a:t>
            </a:r>
            <a:r>
              <a:rPr lang="tr-TR" sz="1200" spc="-10" dirty="0">
                <a:latin typeface="Calibri"/>
                <a:cs typeface="Calibri"/>
              </a:rPr>
              <a:t>op</a:t>
            </a:r>
            <a:r>
              <a:rPr lang="tr-TR" sz="1200" spc="-15" dirty="0">
                <a:latin typeface="Calibri"/>
                <a:cs typeface="Calibri"/>
              </a:rPr>
              <a:t>i</a:t>
            </a:r>
            <a:r>
              <a:rPr lang="tr-TR" sz="1200" spc="-10" dirty="0">
                <a:latin typeface="Calibri"/>
                <a:cs typeface="Calibri"/>
              </a:rPr>
              <a:t>si</a:t>
            </a:r>
            <a:r>
              <a:rPr lang="tr-TR" sz="1200" spc="-10" dirty="0" smtClean="0">
                <a:latin typeface="Calibri"/>
                <a:cs typeface="Calibri"/>
              </a:rPr>
              <a:t>)*</a:t>
            </a:r>
            <a:endParaRPr lang="tr-TR" sz="1200" dirty="0">
              <a:latin typeface="Calibri"/>
              <a:cs typeface="Calibri"/>
            </a:endParaRPr>
          </a:p>
          <a:p>
            <a:pPr marL="698500" lvl="1">
              <a:lnSpc>
                <a:spcPct val="100000"/>
              </a:lnSpc>
              <a:tabLst>
                <a:tab pos="240665" algn="l"/>
              </a:tabLst>
            </a:pPr>
            <a:r>
              <a:rPr lang="tr-TR" sz="1200" spc="-10" dirty="0" smtClean="0">
                <a:latin typeface="Calibri"/>
                <a:cs typeface="Calibri"/>
              </a:rPr>
              <a:t>Vi</a:t>
            </a:r>
            <a:r>
              <a:rPr lang="tr-TR" sz="1200" spc="-65" dirty="0" smtClean="0">
                <a:latin typeface="Calibri"/>
                <a:cs typeface="Calibri"/>
              </a:rPr>
              <a:t>z</a:t>
            </a:r>
            <a:r>
              <a:rPr lang="tr-TR" sz="1200" spc="-10" dirty="0" smtClean="0">
                <a:latin typeface="Calibri"/>
                <a:cs typeface="Calibri"/>
              </a:rPr>
              <a:t>e</a:t>
            </a:r>
            <a:r>
              <a:rPr lang="tr-TR" sz="1200" spc="10" dirty="0" smtClean="0">
                <a:latin typeface="Calibri"/>
                <a:cs typeface="Calibri"/>
              </a:rPr>
              <a:t> </a:t>
            </a:r>
            <a:r>
              <a:rPr lang="tr-TR" sz="1200" spc="-10" dirty="0">
                <a:latin typeface="Calibri"/>
                <a:cs typeface="Calibri"/>
              </a:rPr>
              <a:t>(</a:t>
            </a:r>
            <a:r>
              <a:rPr lang="tr-TR" sz="1200" spc="-25" dirty="0">
                <a:latin typeface="Calibri"/>
                <a:cs typeface="Calibri"/>
              </a:rPr>
              <a:t>A</a:t>
            </a:r>
            <a:r>
              <a:rPr lang="tr-TR" sz="1200" dirty="0">
                <a:latin typeface="Calibri"/>
                <a:cs typeface="Calibri"/>
              </a:rPr>
              <a:t>slı</a:t>
            </a:r>
            <a:r>
              <a:rPr lang="tr-TR" sz="1200" spc="-10" dirty="0">
                <a:latin typeface="Calibri"/>
                <a:cs typeface="Calibri"/>
              </a:rPr>
              <a:t> </a:t>
            </a:r>
            <a:r>
              <a:rPr lang="tr-TR" sz="1200" spc="-40" dirty="0">
                <a:latin typeface="Calibri"/>
                <a:cs typeface="Calibri"/>
              </a:rPr>
              <a:t>v</a:t>
            </a:r>
            <a:r>
              <a:rPr lang="tr-TR" sz="1200" spc="-10" dirty="0">
                <a:latin typeface="Calibri"/>
                <a:cs typeface="Calibri"/>
              </a:rPr>
              <a:t>e</a:t>
            </a:r>
            <a:r>
              <a:rPr lang="tr-TR" sz="1200" spc="10" dirty="0">
                <a:latin typeface="Calibri"/>
                <a:cs typeface="Calibri"/>
              </a:rPr>
              <a:t> </a:t>
            </a:r>
            <a:r>
              <a:rPr lang="tr-TR" sz="1200" spc="-30" dirty="0" smtClean="0">
                <a:latin typeface="Calibri"/>
                <a:cs typeface="Calibri"/>
              </a:rPr>
              <a:t>F</a:t>
            </a:r>
            <a:r>
              <a:rPr lang="tr-TR" sz="1200" spc="-10" dirty="0" smtClean="0">
                <a:latin typeface="Calibri"/>
                <a:cs typeface="Calibri"/>
              </a:rPr>
              <a:t>o</a:t>
            </a:r>
            <a:r>
              <a:rPr lang="tr-TR" sz="1200" spc="-40" dirty="0" smtClean="0">
                <a:latin typeface="Calibri"/>
                <a:cs typeface="Calibri"/>
              </a:rPr>
              <a:t>t</a:t>
            </a:r>
            <a:r>
              <a:rPr lang="tr-TR" sz="1200" spc="-10" dirty="0" smtClean="0">
                <a:latin typeface="Calibri"/>
                <a:cs typeface="Calibri"/>
              </a:rPr>
              <a:t>o</a:t>
            </a:r>
            <a:r>
              <a:rPr lang="tr-TR" sz="1200" spc="-75" dirty="0" smtClean="0">
                <a:latin typeface="Calibri"/>
                <a:cs typeface="Calibri"/>
              </a:rPr>
              <a:t>k</a:t>
            </a:r>
            <a:r>
              <a:rPr lang="tr-TR" sz="1200" spc="-10" dirty="0" smtClean="0">
                <a:latin typeface="Calibri"/>
                <a:cs typeface="Calibri"/>
              </a:rPr>
              <a:t>op</a:t>
            </a:r>
            <a:r>
              <a:rPr lang="tr-TR" sz="1200" spc="-15" dirty="0" smtClean="0">
                <a:latin typeface="Calibri"/>
                <a:cs typeface="Calibri"/>
              </a:rPr>
              <a:t>i</a:t>
            </a:r>
            <a:r>
              <a:rPr lang="tr-TR" sz="1200" dirty="0" smtClean="0">
                <a:latin typeface="Calibri"/>
                <a:cs typeface="Calibri"/>
              </a:rPr>
              <a:t>si)</a:t>
            </a:r>
          </a:p>
          <a:p>
            <a:pPr marL="698500" lvl="1">
              <a:lnSpc>
                <a:spcPct val="100000"/>
              </a:lnSpc>
              <a:tabLst>
                <a:tab pos="240665" algn="l"/>
              </a:tabLst>
            </a:pPr>
            <a:r>
              <a:rPr lang="tr-TR" sz="1200" spc="-10" dirty="0" smtClean="0">
                <a:latin typeface="Calibri"/>
                <a:cs typeface="Calibri"/>
              </a:rPr>
              <a:t>Sağl</a:t>
            </a:r>
            <a:r>
              <a:rPr lang="tr-TR" sz="1200" spc="-15" dirty="0" smtClean="0">
                <a:latin typeface="Calibri"/>
                <a:cs typeface="Calibri"/>
              </a:rPr>
              <a:t>ı</a:t>
            </a:r>
            <a:r>
              <a:rPr lang="tr-TR" sz="1200" spc="-10" dirty="0" smtClean="0">
                <a:latin typeface="Calibri"/>
                <a:cs typeface="Calibri"/>
              </a:rPr>
              <a:t>k</a:t>
            </a:r>
            <a:r>
              <a:rPr lang="tr-TR" sz="1200" spc="10" dirty="0" smtClean="0">
                <a:latin typeface="Calibri"/>
                <a:cs typeface="Calibri"/>
              </a:rPr>
              <a:t> </a:t>
            </a:r>
            <a:r>
              <a:rPr lang="tr-TR" sz="1200" spc="-40" dirty="0">
                <a:latin typeface="Calibri"/>
                <a:cs typeface="Calibri"/>
              </a:rPr>
              <a:t>v</a:t>
            </a:r>
            <a:r>
              <a:rPr lang="tr-TR" sz="1200" spc="-10" dirty="0">
                <a:latin typeface="Calibri"/>
                <a:cs typeface="Calibri"/>
              </a:rPr>
              <a:t>e</a:t>
            </a:r>
            <a:r>
              <a:rPr lang="tr-TR" sz="1200" spc="15" dirty="0">
                <a:latin typeface="Calibri"/>
                <a:cs typeface="Calibri"/>
              </a:rPr>
              <a:t> </a:t>
            </a:r>
            <a:r>
              <a:rPr lang="tr-TR" sz="1200" spc="-10" dirty="0">
                <a:latin typeface="Calibri"/>
                <a:cs typeface="Calibri"/>
              </a:rPr>
              <a:t>S</a:t>
            </a:r>
            <a:r>
              <a:rPr lang="tr-TR" sz="1200" spc="-20" dirty="0">
                <a:latin typeface="Calibri"/>
                <a:cs typeface="Calibri"/>
              </a:rPr>
              <a:t>e</a:t>
            </a:r>
            <a:r>
              <a:rPr lang="tr-TR" sz="1200" spc="-30" dirty="0">
                <a:latin typeface="Calibri"/>
                <a:cs typeface="Calibri"/>
              </a:rPr>
              <a:t>y</a:t>
            </a:r>
            <a:r>
              <a:rPr lang="tr-TR" sz="1200" spc="-10" dirty="0">
                <a:latin typeface="Calibri"/>
                <a:cs typeface="Calibri"/>
              </a:rPr>
              <a:t>ahat</a:t>
            </a:r>
            <a:r>
              <a:rPr lang="tr-TR" sz="1200" spc="-15" dirty="0">
                <a:latin typeface="Calibri"/>
                <a:cs typeface="Calibri"/>
              </a:rPr>
              <a:t> </a:t>
            </a:r>
            <a:r>
              <a:rPr lang="tr-TR" sz="1200" spc="-10" dirty="0">
                <a:latin typeface="Calibri"/>
                <a:cs typeface="Calibri"/>
              </a:rPr>
              <a:t>Si</a:t>
            </a:r>
            <a:r>
              <a:rPr lang="tr-TR" sz="1200" spc="-35" dirty="0">
                <a:latin typeface="Calibri"/>
                <a:cs typeface="Calibri"/>
              </a:rPr>
              <a:t>g</a:t>
            </a:r>
            <a:r>
              <a:rPr lang="tr-TR" sz="1200" spc="-10" dirty="0">
                <a:latin typeface="Calibri"/>
                <a:cs typeface="Calibri"/>
              </a:rPr>
              <a:t>or</a:t>
            </a:r>
            <a:r>
              <a:rPr lang="tr-TR" sz="1200" spc="-40" dirty="0">
                <a:latin typeface="Calibri"/>
                <a:cs typeface="Calibri"/>
              </a:rPr>
              <a:t>t</a:t>
            </a:r>
            <a:r>
              <a:rPr lang="tr-TR" sz="1200" spc="-10" dirty="0">
                <a:latin typeface="Calibri"/>
                <a:cs typeface="Calibri"/>
              </a:rPr>
              <a:t>ası</a:t>
            </a:r>
            <a:r>
              <a:rPr lang="tr-TR" sz="1200" spc="20" dirty="0">
                <a:latin typeface="Calibri"/>
                <a:cs typeface="Calibri"/>
              </a:rPr>
              <a:t> </a:t>
            </a:r>
            <a:r>
              <a:rPr lang="tr-TR" sz="1200" spc="-10" dirty="0">
                <a:latin typeface="Calibri"/>
                <a:cs typeface="Calibri"/>
              </a:rPr>
              <a:t>(Öğ</a:t>
            </a:r>
            <a:r>
              <a:rPr lang="tr-TR" sz="1200" spc="-45" dirty="0">
                <a:latin typeface="Calibri"/>
                <a:cs typeface="Calibri"/>
              </a:rPr>
              <a:t>r</a:t>
            </a:r>
            <a:r>
              <a:rPr lang="tr-TR" sz="1200" spc="-10" dirty="0">
                <a:latin typeface="Calibri"/>
                <a:cs typeface="Calibri"/>
              </a:rPr>
              <a:t>encin</a:t>
            </a:r>
            <a:r>
              <a:rPr lang="tr-TR" sz="1200" spc="-15" dirty="0">
                <a:latin typeface="Calibri"/>
                <a:cs typeface="Calibri"/>
              </a:rPr>
              <a:t>i</a:t>
            </a:r>
            <a:r>
              <a:rPr lang="tr-TR" sz="1200" spc="-10" dirty="0">
                <a:latin typeface="Calibri"/>
                <a:cs typeface="Calibri"/>
              </a:rPr>
              <a:t>n</a:t>
            </a:r>
            <a:r>
              <a:rPr lang="tr-TR" sz="1200" spc="25" dirty="0">
                <a:latin typeface="Calibri"/>
                <a:cs typeface="Calibri"/>
              </a:rPr>
              <a:t> </a:t>
            </a:r>
            <a:r>
              <a:rPr lang="tr-TR" sz="1200" spc="-10" dirty="0">
                <a:latin typeface="Calibri"/>
                <a:cs typeface="Calibri"/>
              </a:rPr>
              <a:t>yur</a:t>
            </a:r>
            <a:r>
              <a:rPr lang="tr-TR" sz="1200" spc="-35" dirty="0">
                <a:latin typeface="Calibri"/>
                <a:cs typeface="Calibri"/>
              </a:rPr>
              <a:t>t</a:t>
            </a:r>
            <a:r>
              <a:rPr lang="tr-TR" sz="1200" spc="-10" dirty="0">
                <a:latin typeface="Calibri"/>
                <a:cs typeface="Calibri"/>
              </a:rPr>
              <a:t>dışında</a:t>
            </a:r>
            <a:r>
              <a:rPr lang="tr-TR" sz="1200" spc="25" dirty="0">
                <a:latin typeface="Calibri"/>
                <a:cs typeface="Calibri"/>
              </a:rPr>
              <a:t> </a:t>
            </a:r>
            <a:r>
              <a:rPr lang="tr-TR" sz="1200" spc="-10" dirty="0">
                <a:latin typeface="Calibri"/>
                <a:cs typeface="Calibri"/>
              </a:rPr>
              <a:t>o</a:t>
            </a:r>
            <a:r>
              <a:rPr lang="tr-TR" sz="1200" spc="-15" dirty="0">
                <a:latin typeface="Calibri"/>
                <a:cs typeface="Calibri"/>
              </a:rPr>
              <a:t>l</a:t>
            </a:r>
            <a:r>
              <a:rPr lang="tr-TR" sz="1200" spc="-10" dirty="0">
                <a:latin typeface="Calibri"/>
                <a:cs typeface="Calibri"/>
              </a:rPr>
              <a:t>duğu</a:t>
            </a:r>
            <a:r>
              <a:rPr lang="tr-TR" sz="1200" spc="20" dirty="0">
                <a:latin typeface="Calibri"/>
                <a:cs typeface="Calibri"/>
              </a:rPr>
              <a:t> </a:t>
            </a:r>
            <a:r>
              <a:rPr lang="tr-TR" sz="1200" spc="-35" dirty="0">
                <a:latin typeface="Calibri"/>
                <a:cs typeface="Calibri"/>
              </a:rPr>
              <a:t>t</a:t>
            </a:r>
            <a:r>
              <a:rPr lang="tr-TR" sz="1200" spc="-10" dirty="0">
                <a:latin typeface="Calibri"/>
                <a:cs typeface="Calibri"/>
              </a:rPr>
              <a:t>arihleri</a:t>
            </a:r>
            <a:r>
              <a:rPr lang="tr-TR" sz="1200" spc="50" dirty="0">
                <a:latin typeface="Calibri"/>
                <a:cs typeface="Calibri"/>
              </a:rPr>
              <a:t> </a:t>
            </a:r>
            <a:r>
              <a:rPr lang="tr-TR" sz="1200" spc="-45" dirty="0">
                <a:latin typeface="Calibri"/>
                <a:cs typeface="Calibri"/>
              </a:rPr>
              <a:t>k</a:t>
            </a:r>
            <a:r>
              <a:rPr lang="tr-TR" sz="1200" spc="-10" dirty="0">
                <a:latin typeface="Calibri"/>
                <a:cs typeface="Calibri"/>
              </a:rPr>
              <a:t>a</a:t>
            </a:r>
            <a:r>
              <a:rPr lang="tr-TR" sz="1200" spc="-20" dirty="0">
                <a:latin typeface="Calibri"/>
                <a:cs typeface="Calibri"/>
              </a:rPr>
              <a:t>p</a:t>
            </a:r>
            <a:r>
              <a:rPr lang="tr-TR" sz="1200" spc="-10" dirty="0">
                <a:latin typeface="Calibri"/>
                <a:cs typeface="Calibri"/>
              </a:rPr>
              <a:t>s</a:t>
            </a:r>
            <a:r>
              <a:rPr lang="tr-TR" sz="1200" spc="-45" dirty="0">
                <a:latin typeface="Calibri"/>
                <a:cs typeface="Calibri"/>
              </a:rPr>
              <a:t>a</a:t>
            </a:r>
            <a:r>
              <a:rPr lang="tr-TR" sz="1200" spc="-30" dirty="0">
                <a:latin typeface="Calibri"/>
                <a:cs typeface="Calibri"/>
              </a:rPr>
              <a:t>y</a:t>
            </a:r>
            <a:r>
              <a:rPr lang="tr-TR" sz="1200" spc="-10" dirty="0">
                <a:latin typeface="Calibri"/>
                <a:cs typeface="Calibri"/>
              </a:rPr>
              <a:t>an/ Min.</a:t>
            </a:r>
            <a:r>
              <a:rPr lang="tr-TR" sz="1200" spc="-5" dirty="0">
                <a:latin typeface="Calibri"/>
                <a:cs typeface="Calibri"/>
              </a:rPr>
              <a:t> </a:t>
            </a:r>
            <a:r>
              <a:rPr lang="tr-TR" sz="1200" spc="-10" dirty="0">
                <a:latin typeface="Calibri"/>
                <a:cs typeface="Calibri"/>
              </a:rPr>
              <a:t>30.000</a:t>
            </a:r>
            <a:r>
              <a:rPr lang="tr-TR" sz="1200" spc="-5" dirty="0">
                <a:latin typeface="Calibri"/>
                <a:cs typeface="Calibri"/>
              </a:rPr>
              <a:t> </a:t>
            </a:r>
            <a:r>
              <a:rPr lang="tr-TR" sz="1200" spc="-10" dirty="0">
                <a:latin typeface="Calibri"/>
                <a:cs typeface="Calibri"/>
              </a:rPr>
              <a:t>Eu</a:t>
            </a:r>
            <a:r>
              <a:rPr lang="tr-TR" sz="1200" spc="-50" dirty="0">
                <a:latin typeface="Calibri"/>
                <a:cs typeface="Calibri"/>
              </a:rPr>
              <a:t>r</a:t>
            </a:r>
            <a:r>
              <a:rPr lang="tr-TR" sz="1200" spc="-10" dirty="0">
                <a:latin typeface="Calibri"/>
                <a:cs typeface="Calibri"/>
              </a:rPr>
              <a:t>o</a:t>
            </a:r>
            <a:r>
              <a:rPr lang="tr-TR" sz="1200" spc="5" dirty="0">
                <a:latin typeface="Calibri"/>
                <a:cs typeface="Calibri"/>
              </a:rPr>
              <a:t> </a:t>
            </a:r>
            <a:r>
              <a:rPr lang="tr-TR" sz="1200" spc="-35" dirty="0" smtClean="0">
                <a:latin typeface="Calibri"/>
                <a:cs typeface="Calibri"/>
              </a:rPr>
              <a:t>t</a:t>
            </a:r>
            <a:r>
              <a:rPr lang="tr-TR" sz="1200" spc="-10" dirty="0" smtClean="0">
                <a:latin typeface="Calibri"/>
                <a:cs typeface="Calibri"/>
              </a:rPr>
              <a:t>emin</a:t>
            </a:r>
            <a:r>
              <a:rPr lang="tr-TR" sz="1200" spc="-25" dirty="0" smtClean="0">
                <a:latin typeface="Calibri"/>
                <a:cs typeface="Calibri"/>
              </a:rPr>
              <a:t>a</a:t>
            </a:r>
            <a:r>
              <a:rPr lang="tr-TR" sz="1200" dirty="0" smtClean="0">
                <a:latin typeface="Calibri"/>
                <a:cs typeface="Calibri"/>
              </a:rPr>
              <a:t>tlı)</a:t>
            </a:r>
            <a:endParaRPr lang="tr-TR" sz="1200" dirty="0">
              <a:latin typeface="Calibri"/>
              <a:cs typeface="Calibri"/>
            </a:endParaRPr>
          </a:p>
          <a:p>
            <a:pPr marL="698500" lvl="1">
              <a:lnSpc>
                <a:spcPct val="100000"/>
              </a:lnSpc>
              <a:tabLst>
                <a:tab pos="240665" algn="l"/>
              </a:tabLst>
            </a:pPr>
            <a:r>
              <a:rPr lang="tr-TR" sz="1200" spc="-10" dirty="0" smtClean="0">
                <a:latin typeface="Calibri"/>
                <a:cs typeface="Calibri"/>
              </a:rPr>
              <a:t>Ç</a:t>
            </a:r>
            <a:r>
              <a:rPr lang="tr-TR" sz="1200" spc="-25" dirty="0" smtClean="0">
                <a:latin typeface="Calibri"/>
                <a:cs typeface="Calibri"/>
              </a:rPr>
              <a:t>e</a:t>
            </a:r>
            <a:r>
              <a:rPr lang="tr-TR" sz="1200" spc="-10" dirty="0" smtClean="0">
                <a:latin typeface="Calibri"/>
                <a:cs typeface="Calibri"/>
              </a:rPr>
              <a:t>v</a:t>
            </a:r>
            <a:r>
              <a:rPr lang="tr-TR" sz="1200" spc="-20" dirty="0" smtClean="0">
                <a:latin typeface="Calibri"/>
                <a:cs typeface="Calibri"/>
              </a:rPr>
              <a:t>r</a:t>
            </a:r>
            <a:r>
              <a:rPr lang="tr-TR" sz="1200" spc="-5" dirty="0" smtClean="0">
                <a:latin typeface="Calibri"/>
                <a:cs typeface="Calibri"/>
              </a:rPr>
              <a:t>i</a:t>
            </a:r>
            <a:r>
              <a:rPr lang="tr-TR" sz="1200" spc="-25" dirty="0" smtClean="0">
                <a:latin typeface="Calibri"/>
                <a:cs typeface="Calibri"/>
              </a:rPr>
              <a:t>m</a:t>
            </a:r>
            <a:r>
              <a:rPr lang="tr-TR" sz="1200" dirty="0" smtClean="0">
                <a:latin typeface="Calibri"/>
                <a:cs typeface="Calibri"/>
              </a:rPr>
              <a:t>içi</a:t>
            </a:r>
            <a:r>
              <a:rPr lang="tr-TR" sz="1200" spc="20" dirty="0" smtClean="0">
                <a:latin typeface="Calibri"/>
                <a:cs typeface="Calibri"/>
              </a:rPr>
              <a:t> </a:t>
            </a:r>
            <a:r>
              <a:rPr lang="tr-TR" sz="1200" spc="-15" dirty="0">
                <a:latin typeface="Calibri"/>
                <a:cs typeface="Calibri"/>
              </a:rPr>
              <a:t>Di</a:t>
            </a:r>
            <a:r>
              <a:rPr lang="tr-TR" sz="1200" dirty="0">
                <a:latin typeface="Calibri"/>
                <a:cs typeface="Calibri"/>
              </a:rPr>
              <a:t>l</a:t>
            </a:r>
            <a:r>
              <a:rPr lang="tr-TR" sz="1200" spc="20" dirty="0">
                <a:latin typeface="Calibri"/>
                <a:cs typeface="Calibri"/>
              </a:rPr>
              <a:t> </a:t>
            </a:r>
            <a:r>
              <a:rPr lang="tr-TR" sz="1200" spc="-15" dirty="0">
                <a:latin typeface="Calibri"/>
                <a:cs typeface="Calibri"/>
              </a:rPr>
              <a:t>De</a:t>
            </a:r>
            <a:r>
              <a:rPr lang="tr-TR" sz="1200" spc="-30" dirty="0">
                <a:latin typeface="Calibri"/>
                <a:cs typeface="Calibri"/>
              </a:rPr>
              <a:t>s</a:t>
            </a:r>
            <a:r>
              <a:rPr lang="tr-TR" sz="1200" spc="-35" dirty="0">
                <a:latin typeface="Calibri"/>
                <a:cs typeface="Calibri"/>
              </a:rPr>
              <a:t>t</a:t>
            </a:r>
            <a:r>
              <a:rPr lang="tr-TR" sz="1200" spc="-10" dirty="0">
                <a:latin typeface="Calibri"/>
                <a:cs typeface="Calibri"/>
              </a:rPr>
              <a:t>eği</a:t>
            </a:r>
            <a:r>
              <a:rPr lang="tr-TR" sz="1200" spc="20" dirty="0">
                <a:latin typeface="Calibri"/>
                <a:cs typeface="Calibri"/>
              </a:rPr>
              <a:t> </a:t>
            </a:r>
            <a:r>
              <a:rPr lang="tr-TR" sz="1200" spc="-10" dirty="0">
                <a:latin typeface="Calibri"/>
                <a:cs typeface="Calibri"/>
              </a:rPr>
              <a:t>Gidiş</a:t>
            </a:r>
            <a:r>
              <a:rPr lang="tr-TR" sz="1200" spc="-5" dirty="0">
                <a:latin typeface="Calibri"/>
                <a:cs typeface="Calibri"/>
              </a:rPr>
              <a:t> S</a:t>
            </a:r>
            <a:r>
              <a:rPr lang="tr-TR" sz="1200" spc="-10" dirty="0">
                <a:latin typeface="Calibri"/>
                <a:cs typeface="Calibri"/>
              </a:rPr>
              <a:t>ın</a:t>
            </a:r>
            <a:r>
              <a:rPr lang="tr-TR" sz="1200" spc="-50" dirty="0">
                <a:latin typeface="Calibri"/>
                <a:cs typeface="Calibri"/>
              </a:rPr>
              <a:t>a</a:t>
            </a:r>
            <a:r>
              <a:rPr lang="tr-TR" sz="1200" spc="-10" dirty="0">
                <a:latin typeface="Calibri"/>
                <a:cs typeface="Calibri"/>
              </a:rPr>
              <a:t>vı</a:t>
            </a:r>
            <a:r>
              <a:rPr lang="tr-TR" sz="1200" spc="15" dirty="0">
                <a:latin typeface="Calibri"/>
                <a:cs typeface="Calibri"/>
              </a:rPr>
              <a:t> </a:t>
            </a:r>
            <a:r>
              <a:rPr lang="tr-TR" sz="1200" spc="-10" dirty="0" smtClean="0">
                <a:latin typeface="Calibri"/>
                <a:cs typeface="Calibri"/>
              </a:rPr>
              <a:t>Sonucu (OLS 1st </a:t>
            </a:r>
            <a:r>
              <a:rPr lang="tr-TR" sz="1200" spc="-10" dirty="0" err="1" smtClean="0">
                <a:latin typeface="Calibri"/>
                <a:cs typeface="Calibri"/>
              </a:rPr>
              <a:t>Assessment</a:t>
            </a:r>
            <a:r>
              <a:rPr lang="tr-TR" sz="1200" spc="-10" dirty="0" smtClean="0">
                <a:latin typeface="Calibri"/>
                <a:cs typeface="Calibri"/>
              </a:rPr>
              <a:t>)</a:t>
            </a:r>
          </a:p>
          <a:p>
            <a:pPr marL="469900" lvl="1" indent="0">
              <a:lnSpc>
                <a:spcPct val="100000"/>
              </a:lnSpc>
              <a:buNone/>
              <a:tabLst>
                <a:tab pos="240665" algn="l"/>
              </a:tabLst>
            </a:pPr>
            <a:endParaRPr lang="tr-TR" sz="1200" spc="-10" dirty="0" smtClean="0">
              <a:latin typeface="Calibri"/>
              <a:cs typeface="Calibri"/>
            </a:endParaRPr>
          </a:p>
          <a:p>
            <a:pPr marL="469900" lvl="1" indent="0">
              <a:lnSpc>
                <a:spcPct val="100000"/>
              </a:lnSpc>
              <a:buNone/>
              <a:tabLst>
                <a:tab pos="240665" algn="l"/>
              </a:tabLst>
            </a:pPr>
            <a:r>
              <a:rPr lang="tr-TR" sz="1100" dirty="0" smtClean="0">
                <a:latin typeface="+mn-lt"/>
              </a:rPr>
              <a:t>* </a:t>
            </a:r>
            <a:r>
              <a:rPr lang="tr-TR" sz="1100" dirty="0" err="1" smtClean="0">
                <a:latin typeface="+mn-lt"/>
              </a:rPr>
              <a:t>Hibesiz</a:t>
            </a:r>
            <a:r>
              <a:rPr lang="tr-TR" sz="1100" dirty="0" smtClean="0">
                <a:latin typeface="+mn-lt"/>
              </a:rPr>
              <a:t> olarak </a:t>
            </a:r>
            <a:r>
              <a:rPr lang="tr-TR" sz="1100" dirty="0" err="1" smtClean="0">
                <a:latin typeface="+mn-lt"/>
              </a:rPr>
              <a:t>Erasmus’tan</a:t>
            </a:r>
            <a:r>
              <a:rPr lang="tr-TR" sz="1100" dirty="0" smtClean="0">
                <a:latin typeface="+mn-lt"/>
              </a:rPr>
              <a:t> yararlanacak öğrenciler Vadesiz Euro Hesabı dışındaki tüm belge ve bilgileri </a:t>
            </a:r>
          </a:p>
          <a:p>
            <a:pPr marL="469900" lvl="1" indent="0">
              <a:lnSpc>
                <a:spcPct val="100000"/>
              </a:lnSpc>
              <a:buNone/>
              <a:tabLst>
                <a:tab pos="240665" algn="l"/>
              </a:tabLst>
            </a:pPr>
            <a:r>
              <a:rPr lang="tr-TR" sz="1100" dirty="0" smtClean="0">
                <a:latin typeface="+mn-lt"/>
              </a:rPr>
              <a:t>sağlamak zorundadırlar.</a:t>
            </a:r>
            <a:endParaRPr lang="tr-TR" sz="1100" dirty="0">
              <a:latin typeface="+mn-lt"/>
            </a:endParaRPr>
          </a:p>
        </p:txBody>
      </p:sp>
    </p:spTree>
    <p:extLst>
      <p:ext uri="{BB962C8B-B14F-4D97-AF65-F5344CB8AC3E}">
        <p14:creationId xmlns:p14="http://schemas.microsoft.com/office/powerpoint/2010/main" val="1331664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HAREKETLİLİK SIRASINDA (</a:t>
            </a:r>
            <a:r>
              <a:rPr lang="tr-TR" dirty="0" err="1" smtClean="0"/>
              <a:t>During</a:t>
            </a:r>
            <a:r>
              <a:rPr lang="tr-TR" dirty="0" smtClean="0"/>
              <a:t> </a:t>
            </a:r>
            <a:r>
              <a:rPr lang="tr-TR" dirty="0" err="1" smtClean="0"/>
              <a:t>the</a:t>
            </a:r>
            <a:r>
              <a:rPr lang="tr-TR" dirty="0" smtClean="0"/>
              <a:t> </a:t>
            </a:r>
            <a:r>
              <a:rPr lang="tr-TR" dirty="0" err="1" smtClean="0"/>
              <a:t>Mobility</a:t>
            </a:r>
            <a:r>
              <a:rPr lang="tr-TR" dirty="0" smtClean="0"/>
              <a:t>)</a:t>
            </a:r>
            <a:endParaRPr lang="tr-TR" dirty="0"/>
          </a:p>
        </p:txBody>
      </p:sp>
      <p:sp>
        <p:nvSpPr>
          <p:cNvPr id="3" name="İçerik Yer Tutucusu 2"/>
          <p:cNvSpPr>
            <a:spLocks noGrp="1"/>
          </p:cNvSpPr>
          <p:nvPr>
            <p:ph idx="1"/>
          </p:nvPr>
        </p:nvSpPr>
        <p:spPr>
          <a:xfrm>
            <a:off x="0" y="1127052"/>
            <a:ext cx="9144000" cy="3558413"/>
          </a:xfrm>
        </p:spPr>
        <p:txBody>
          <a:bodyPr/>
          <a:lstStyle/>
          <a:p>
            <a:pPr algn="just"/>
            <a:r>
              <a:rPr lang="tr-TR" sz="1600" dirty="0" smtClean="0">
                <a:latin typeface="+mn-lt"/>
              </a:rPr>
              <a:t>Karşı okula gittiğinizde; çeşitli sebepler ile “Learning </a:t>
            </a:r>
            <a:r>
              <a:rPr lang="tr-TR" sz="1600" dirty="0" err="1" smtClean="0">
                <a:latin typeface="+mn-lt"/>
              </a:rPr>
              <a:t>Agreement</a:t>
            </a:r>
            <a:r>
              <a:rPr lang="tr-TR" sz="1600" dirty="0" smtClean="0">
                <a:latin typeface="+mn-lt"/>
              </a:rPr>
              <a:t> - </a:t>
            </a:r>
            <a:r>
              <a:rPr lang="tr-TR" sz="1600" dirty="0" err="1" smtClean="0">
                <a:latin typeface="+mn-lt"/>
              </a:rPr>
              <a:t>Before</a:t>
            </a:r>
            <a:r>
              <a:rPr lang="tr-TR" sz="1600" dirty="0" smtClean="0">
                <a:latin typeface="+mn-lt"/>
              </a:rPr>
              <a:t> </a:t>
            </a:r>
            <a:r>
              <a:rPr lang="tr-TR" sz="1600" dirty="0" err="1" smtClean="0">
                <a:latin typeface="+mn-lt"/>
              </a:rPr>
              <a:t>the</a:t>
            </a:r>
            <a:r>
              <a:rPr lang="tr-TR" sz="1600" dirty="0" smtClean="0">
                <a:latin typeface="+mn-lt"/>
              </a:rPr>
              <a:t> </a:t>
            </a:r>
            <a:r>
              <a:rPr lang="tr-TR" sz="1600" dirty="0" err="1" smtClean="0">
                <a:latin typeface="+mn-lt"/>
              </a:rPr>
              <a:t>Mobility</a:t>
            </a:r>
            <a:r>
              <a:rPr lang="tr-TR" sz="1600" dirty="0" smtClean="0">
                <a:latin typeface="+mn-lt"/>
              </a:rPr>
              <a:t>” tablolarında belirtilen derslerde ya da bu derslerin kredilerinde (ECTS) değişiklik yapmanız gerekebilir. Bu ders değişiklikleri ile DEÜ’de sayılacak olan derslerde de değişiklik söz konusu olabilir. Bu durumda Learning </a:t>
            </a:r>
            <a:r>
              <a:rPr lang="tr-TR" sz="1600" dirty="0" err="1" smtClean="0">
                <a:latin typeface="+mn-lt"/>
              </a:rPr>
              <a:t>Agreement</a:t>
            </a:r>
            <a:r>
              <a:rPr lang="tr-TR" sz="1600" dirty="0" smtClean="0">
                <a:latin typeface="+mn-lt"/>
              </a:rPr>
              <a:t> belgesinin ikinci kısmı olan “</a:t>
            </a:r>
            <a:r>
              <a:rPr lang="tr-TR" sz="1600" dirty="0" err="1" smtClean="0">
                <a:latin typeface="+mn-lt"/>
              </a:rPr>
              <a:t>During</a:t>
            </a:r>
            <a:r>
              <a:rPr lang="tr-TR" sz="1600" dirty="0" smtClean="0">
                <a:latin typeface="+mn-lt"/>
              </a:rPr>
              <a:t> </a:t>
            </a:r>
            <a:r>
              <a:rPr lang="tr-TR" sz="1600" dirty="0" err="1" smtClean="0">
                <a:latin typeface="+mn-lt"/>
              </a:rPr>
              <a:t>the</a:t>
            </a:r>
            <a:r>
              <a:rPr lang="tr-TR" sz="1600" dirty="0" smtClean="0">
                <a:latin typeface="+mn-lt"/>
              </a:rPr>
              <a:t> </a:t>
            </a:r>
            <a:r>
              <a:rPr lang="tr-TR" sz="1600" dirty="0" err="1" smtClean="0">
                <a:latin typeface="+mn-lt"/>
              </a:rPr>
              <a:t>Mobility</a:t>
            </a:r>
            <a:r>
              <a:rPr lang="tr-TR" sz="1600" dirty="0" smtClean="0">
                <a:latin typeface="+mn-lt"/>
              </a:rPr>
              <a:t>” kısmını kullanmanız gerekir.</a:t>
            </a:r>
          </a:p>
          <a:p>
            <a:pPr algn="just"/>
            <a:r>
              <a:rPr lang="tr-TR" sz="1600" dirty="0" smtClean="0">
                <a:latin typeface="+mn-lt"/>
              </a:rPr>
              <a:t>Karşı kurumda dönem başladıktan sonra en geç 30 gün içinde, yeni derslerin tanınması için “Learning </a:t>
            </a:r>
            <a:r>
              <a:rPr lang="tr-TR" sz="1600" dirty="0" err="1" smtClean="0">
                <a:latin typeface="+mn-lt"/>
              </a:rPr>
              <a:t>Agreement</a:t>
            </a:r>
            <a:r>
              <a:rPr lang="tr-TR" sz="1600" dirty="0" smtClean="0">
                <a:latin typeface="+mn-lt"/>
              </a:rPr>
              <a:t> - </a:t>
            </a:r>
            <a:r>
              <a:rPr lang="tr-TR" sz="1600" dirty="0" err="1" smtClean="0">
                <a:latin typeface="+mn-lt"/>
              </a:rPr>
              <a:t>During</a:t>
            </a:r>
            <a:r>
              <a:rPr lang="tr-TR" sz="1600" dirty="0" smtClean="0">
                <a:latin typeface="+mn-lt"/>
              </a:rPr>
              <a:t> </a:t>
            </a:r>
            <a:r>
              <a:rPr lang="tr-TR" sz="1600" dirty="0" err="1" smtClean="0">
                <a:latin typeface="+mn-lt"/>
              </a:rPr>
              <a:t>the</a:t>
            </a:r>
            <a:r>
              <a:rPr lang="tr-TR" sz="1600" dirty="0" smtClean="0">
                <a:latin typeface="+mn-lt"/>
              </a:rPr>
              <a:t> </a:t>
            </a:r>
            <a:r>
              <a:rPr lang="tr-TR" sz="1600" dirty="0" err="1" smtClean="0">
                <a:latin typeface="+mn-lt"/>
              </a:rPr>
              <a:t>Mobility</a:t>
            </a:r>
            <a:r>
              <a:rPr lang="tr-TR" sz="1600" dirty="0" smtClean="0">
                <a:latin typeface="+mn-lt"/>
              </a:rPr>
              <a:t>” belgenizi mutlaka DEÜ’deki Erasmus Koordinatörünüze iletmeniz, onun onayını almanız gerekir. Bunu takiben, ders değişikliklerine yönelik yeni bir Yönetim Kurulu Kararı çıkartılmasını sağlamalısınız.*</a:t>
            </a:r>
          </a:p>
          <a:p>
            <a:pPr marL="0" indent="0" algn="just">
              <a:buNone/>
            </a:pPr>
            <a:endParaRPr lang="tr-TR" sz="1600" dirty="0" smtClean="0">
              <a:latin typeface="+mn-lt"/>
            </a:endParaRPr>
          </a:p>
          <a:p>
            <a:pPr marL="0" indent="0" algn="just">
              <a:buNone/>
            </a:pPr>
            <a:r>
              <a:rPr lang="tr-TR" sz="1600" dirty="0">
                <a:latin typeface="+mn-lt"/>
              </a:rPr>
              <a:t>*</a:t>
            </a:r>
            <a:r>
              <a:rPr lang="tr-TR" sz="1600" dirty="0" smtClean="0">
                <a:latin typeface="+mn-lt"/>
              </a:rPr>
              <a:t>Edebiyat Fakültesi öğrencilerinin, ders değişikliği durumunda, yeni bir Yönetim Kurulu Kararı çıkartmalarına gerek yoktur.</a:t>
            </a:r>
            <a:endParaRPr lang="tr-TR" sz="1600" dirty="0">
              <a:latin typeface="+mn-lt"/>
            </a:endParaRPr>
          </a:p>
        </p:txBody>
      </p:sp>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14552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9703" y="924910"/>
            <a:ext cx="8650621" cy="3647090"/>
          </a:xfrm>
          <a:prstGeom prst="rect">
            <a:avLst/>
          </a:prstGeom>
        </p:spPr>
        <p:txBody>
          <a:bodyPr vert="horz" wrap="square" lIns="0" tIns="0" rIns="0" bIns="0" rtlCol="0">
            <a:noAutofit/>
          </a:bodyPr>
          <a:lstStyle/>
          <a:p>
            <a:pPr marL="180975" marR="203835" indent="-171450" algn="just">
              <a:lnSpc>
                <a:spcPts val="2265"/>
              </a:lnSpc>
            </a:pPr>
            <a:r>
              <a:rPr sz="1400" spc="-19" dirty="0">
                <a:latin typeface="Wingdings"/>
                <a:cs typeface="Wingdings"/>
              </a:rPr>
              <a:t></a:t>
            </a:r>
            <a:r>
              <a:rPr sz="1400" spc="-11" dirty="0">
                <a:cs typeface="Calibri"/>
              </a:rPr>
              <a:t>E-po</a:t>
            </a:r>
            <a:r>
              <a:rPr sz="1400" spc="-45" dirty="0">
                <a:cs typeface="Calibri"/>
              </a:rPr>
              <a:t>s</a:t>
            </a:r>
            <a:r>
              <a:rPr sz="1400" spc="-38" dirty="0">
                <a:cs typeface="Calibri"/>
              </a:rPr>
              <a:t>t</a:t>
            </a:r>
            <a:r>
              <a:rPr sz="1400" spc="-11" dirty="0">
                <a:cs typeface="Calibri"/>
              </a:rPr>
              <a:t>a</a:t>
            </a:r>
            <a:r>
              <a:rPr sz="1400" spc="23" dirty="0">
                <a:cs typeface="Calibri"/>
              </a:rPr>
              <a:t> </a:t>
            </a:r>
            <a:r>
              <a:rPr sz="1400" spc="-11" dirty="0">
                <a:cs typeface="Calibri"/>
              </a:rPr>
              <a:t>ad</a:t>
            </a:r>
            <a:r>
              <a:rPr sz="1400" spc="-38" dirty="0">
                <a:cs typeface="Calibri"/>
              </a:rPr>
              <a:t>r</a:t>
            </a:r>
            <a:r>
              <a:rPr sz="1400" spc="-11" dirty="0">
                <a:cs typeface="Calibri"/>
              </a:rPr>
              <a:t>es</a:t>
            </a:r>
            <a:r>
              <a:rPr sz="1400" spc="-15" dirty="0">
                <a:cs typeface="Calibri"/>
              </a:rPr>
              <a:t>i</a:t>
            </a:r>
            <a:r>
              <a:rPr sz="1400" spc="-11" dirty="0">
                <a:cs typeface="Calibri"/>
              </a:rPr>
              <a:t>n</a:t>
            </a:r>
            <a:r>
              <a:rPr sz="1400" spc="-19" dirty="0">
                <a:cs typeface="Calibri"/>
              </a:rPr>
              <a:t>i</a:t>
            </a:r>
            <a:r>
              <a:rPr sz="1400" spc="-60" dirty="0">
                <a:cs typeface="Calibri"/>
              </a:rPr>
              <a:t>z</a:t>
            </a:r>
            <a:r>
              <a:rPr sz="1400" spc="-11" dirty="0">
                <a:cs typeface="Calibri"/>
              </a:rPr>
              <a:t>e</a:t>
            </a:r>
            <a:r>
              <a:rPr sz="1400" spc="11" dirty="0">
                <a:cs typeface="Calibri"/>
              </a:rPr>
              <a:t> </a:t>
            </a:r>
            <a:r>
              <a:rPr sz="1400" spc="-26" dirty="0">
                <a:cs typeface="Calibri"/>
              </a:rPr>
              <a:t>g</a:t>
            </a:r>
            <a:r>
              <a:rPr sz="1400" spc="-11" dirty="0">
                <a:cs typeface="Calibri"/>
              </a:rPr>
              <a:t>önde</a:t>
            </a:r>
            <a:r>
              <a:rPr sz="1400" spc="-15" dirty="0">
                <a:cs typeface="Calibri"/>
              </a:rPr>
              <a:t>r</a:t>
            </a:r>
            <a:r>
              <a:rPr sz="1400" dirty="0">
                <a:cs typeface="Calibri"/>
              </a:rPr>
              <a:t>i</a:t>
            </a:r>
            <a:r>
              <a:rPr sz="1400" spc="-11" dirty="0">
                <a:cs typeface="Calibri"/>
              </a:rPr>
              <a:t>lecek</a:t>
            </a:r>
            <a:r>
              <a:rPr sz="1400" spc="23" dirty="0">
                <a:cs typeface="Calibri"/>
              </a:rPr>
              <a:t> </a:t>
            </a:r>
            <a:r>
              <a:rPr sz="1400" spc="-11" dirty="0">
                <a:cs typeface="Calibri"/>
              </a:rPr>
              <a:t>olan</a:t>
            </a:r>
            <a:r>
              <a:rPr sz="1400" spc="-4" dirty="0">
                <a:cs typeface="Calibri"/>
              </a:rPr>
              <a:t> </a:t>
            </a:r>
            <a:r>
              <a:rPr sz="1400" spc="-11" dirty="0">
                <a:solidFill>
                  <a:srgbClr val="FF0000"/>
                </a:solidFill>
                <a:cs typeface="Calibri"/>
              </a:rPr>
              <a:t>çe</a:t>
            </a:r>
            <a:r>
              <a:rPr sz="1400" spc="-23" dirty="0">
                <a:solidFill>
                  <a:srgbClr val="FF0000"/>
                </a:solidFill>
                <a:cs typeface="Calibri"/>
              </a:rPr>
              <a:t>v</a:t>
            </a:r>
            <a:r>
              <a:rPr sz="1400" dirty="0">
                <a:solidFill>
                  <a:srgbClr val="FF0000"/>
                </a:solidFill>
                <a:cs typeface="Calibri"/>
              </a:rPr>
              <a:t>r</a:t>
            </a:r>
            <a:r>
              <a:rPr sz="1400" spc="-11" dirty="0">
                <a:solidFill>
                  <a:srgbClr val="FF0000"/>
                </a:solidFill>
                <a:cs typeface="Calibri"/>
              </a:rPr>
              <a:t>i</a:t>
            </a:r>
            <a:r>
              <a:rPr sz="1400" spc="-19" dirty="0">
                <a:solidFill>
                  <a:srgbClr val="FF0000"/>
                </a:solidFill>
                <a:cs typeface="Calibri"/>
              </a:rPr>
              <a:t>m</a:t>
            </a:r>
            <a:r>
              <a:rPr sz="1400" spc="-15" dirty="0">
                <a:solidFill>
                  <a:srgbClr val="FF0000"/>
                </a:solidFill>
                <a:cs typeface="Calibri"/>
              </a:rPr>
              <a:t>i</a:t>
            </a:r>
            <a:r>
              <a:rPr sz="1400" dirty="0">
                <a:solidFill>
                  <a:srgbClr val="FF0000"/>
                </a:solidFill>
                <a:cs typeface="Calibri"/>
              </a:rPr>
              <a:t>çi</a:t>
            </a:r>
            <a:r>
              <a:rPr sz="1400" spc="8" dirty="0">
                <a:solidFill>
                  <a:srgbClr val="FF0000"/>
                </a:solidFill>
                <a:cs typeface="Calibri"/>
              </a:rPr>
              <a:t> </a:t>
            </a:r>
            <a:r>
              <a:rPr sz="1400" spc="-15" dirty="0">
                <a:solidFill>
                  <a:srgbClr val="FF0000"/>
                </a:solidFill>
                <a:cs typeface="Calibri"/>
              </a:rPr>
              <a:t>AB</a:t>
            </a:r>
            <a:r>
              <a:rPr sz="1400" spc="15" dirty="0">
                <a:solidFill>
                  <a:srgbClr val="FF0000"/>
                </a:solidFill>
                <a:cs typeface="Calibri"/>
              </a:rPr>
              <a:t> </a:t>
            </a:r>
            <a:r>
              <a:rPr sz="1400" spc="-11" dirty="0" err="1" smtClean="0">
                <a:solidFill>
                  <a:srgbClr val="FF0000"/>
                </a:solidFill>
                <a:cs typeface="Calibri"/>
              </a:rPr>
              <a:t>an</a:t>
            </a:r>
            <a:r>
              <a:rPr sz="1400" spc="-75" dirty="0" err="1" smtClean="0">
                <a:solidFill>
                  <a:srgbClr val="FF0000"/>
                </a:solidFill>
                <a:cs typeface="Calibri"/>
              </a:rPr>
              <a:t>k</a:t>
            </a:r>
            <a:r>
              <a:rPr sz="1400" spc="-23" dirty="0" err="1" smtClean="0">
                <a:solidFill>
                  <a:srgbClr val="FF0000"/>
                </a:solidFill>
                <a:cs typeface="Calibri"/>
              </a:rPr>
              <a:t>e</a:t>
            </a:r>
            <a:r>
              <a:rPr sz="1400" dirty="0" err="1" smtClean="0">
                <a:solidFill>
                  <a:srgbClr val="FF0000"/>
                </a:solidFill>
                <a:cs typeface="Calibri"/>
              </a:rPr>
              <a:t>t</a:t>
            </a:r>
            <a:r>
              <a:rPr sz="1400" spc="8" dirty="0" err="1" smtClean="0">
                <a:solidFill>
                  <a:srgbClr val="FF0000"/>
                </a:solidFill>
                <a:cs typeface="Calibri"/>
              </a:rPr>
              <a:t>i</a:t>
            </a:r>
            <a:r>
              <a:rPr sz="1400" spc="-56" dirty="0" err="1" smtClean="0">
                <a:solidFill>
                  <a:srgbClr val="FF0000"/>
                </a:solidFill>
                <a:cs typeface="Calibri"/>
              </a:rPr>
              <a:t>’</a:t>
            </a:r>
            <a:r>
              <a:rPr sz="1400" spc="-11" dirty="0" err="1" smtClean="0">
                <a:solidFill>
                  <a:srgbClr val="FF0000"/>
                </a:solidFill>
                <a:cs typeface="Calibri"/>
              </a:rPr>
              <a:t>n</a:t>
            </a:r>
            <a:r>
              <a:rPr sz="1400" spc="-19" dirty="0" err="1" smtClean="0">
                <a:solidFill>
                  <a:srgbClr val="FF0000"/>
                </a:solidFill>
                <a:cs typeface="Calibri"/>
              </a:rPr>
              <a:t>i</a:t>
            </a:r>
            <a:r>
              <a:rPr sz="1400" spc="-11" dirty="0" err="1" smtClean="0">
                <a:solidFill>
                  <a:srgbClr val="FF0000"/>
                </a:solidFill>
                <a:cs typeface="Calibri"/>
              </a:rPr>
              <a:t>n</a:t>
            </a:r>
            <a:r>
              <a:rPr sz="1400" spc="19" dirty="0" smtClean="0">
                <a:solidFill>
                  <a:srgbClr val="FF0000"/>
                </a:solidFill>
                <a:cs typeface="Calibri"/>
              </a:rPr>
              <a:t> </a:t>
            </a:r>
            <a:r>
              <a:rPr lang="tr-TR" sz="1400" spc="19" dirty="0" err="1" smtClean="0">
                <a:cs typeface="Calibri"/>
              </a:rPr>
              <a:t>Erasmus</a:t>
            </a:r>
            <a:r>
              <a:rPr lang="tr-TR" sz="1400" spc="19" dirty="0" smtClean="0">
                <a:cs typeface="Calibri"/>
              </a:rPr>
              <a:t> dönüş işlemleri için Koordinatörlüğümüzden </a:t>
            </a:r>
            <a:r>
              <a:rPr sz="1400" spc="-56" dirty="0" err="1" smtClean="0">
                <a:cs typeface="Calibri"/>
              </a:rPr>
              <a:t>r</a:t>
            </a:r>
            <a:r>
              <a:rPr sz="1400" spc="-11" dirty="0" err="1" smtClean="0">
                <a:cs typeface="Calibri"/>
              </a:rPr>
              <a:t>and</a:t>
            </a:r>
            <a:r>
              <a:rPr sz="1400" spc="-26" dirty="0" err="1" smtClean="0">
                <a:cs typeface="Calibri"/>
              </a:rPr>
              <a:t>e</a:t>
            </a:r>
            <a:r>
              <a:rPr sz="1400" spc="-11" dirty="0" err="1" smtClean="0">
                <a:cs typeface="Calibri"/>
              </a:rPr>
              <a:t>vu</a:t>
            </a:r>
            <a:r>
              <a:rPr sz="1400" spc="19" dirty="0" smtClean="0">
                <a:cs typeface="Calibri"/>
              </a:rPr>
              <a:t> </a:t>
            </a:r>
            <a:r>
              <a:rPr sz="1400" spc="-11" dirty="0" smtClean="0">
                <a:cs typeface="Calibri"/>
              </a:rPr>
              <a:t>al</a:t>
            </a:r>
            <a:r>
              <a:rPr lang="tr-TR" sz="1400" spc="-11" dirty="0" err="1" smtClean="0">
                <a:cs typeface="Calibri"/>
              </a:rPr>
              <a:t>ın</a:t>
            </a:r>
            <a:r>
              <a:rPr sz="1400" spc="-11" dirty="0" err="1" smtClean="0">
                <a:cs typeface="Calibri"/>
              </a:rPr>
              <a:t>madan</a:t>
            </a:r>
            <a:r>
              <a:rPr sz="1400" spc="-8" dirty="0" smtClean="0">
                <a:cs typeface="Calibri"/>
              </a:rPr>
              <a:t> </a:t>
            </a:r>
            <a:r>
              <a:rPr sz="1400" spc="-11" dirty="0">
                <a:cs typeface="Calibri"/>
              </a:rPr>
              <a:t>önce</a:t>
            </a:r>
            <a:r>
              <a:rPr sz="1400" spc="11" dirty="0">
                <a:cs typeface="Calibri"/>
              </a:rPr>
              <a:t> </a:t>
            </a:r>
            <a:r>
              <a:rPr sz="1400" spc="-11" dirty="0" err="1">
                <a:cs typeface="Calibri"/>
              </a:rPr>
              <a:t>do</a:t>
            </a:r>
            <a:r>
              <a:rPr sz="1400" spc="-15" dirty="0" err="1">
                <a:cs typeface="Calibri"/>
              </a:rPr>
              <a:t>l</a:t>
            </a:r>
            <a:r>
              <a:rPr sz="1400" spc="-11" dirty="0" err="1">
                <a:cs typeface="Calibri"/>
              </a:rPr>
              <a:t>du</a:t>
            </a:r>
            <a:r>
              <a:rPr sz="1400" spc="-19" dirty="0" err="1">
                <a:cs typeface="Calibri"/>
              </a:rPr>
              <a:t>r</a:t>
            </a:r>
            <a:r>
              <a:rPr sz="1400" spc="-11" dirty="0" err="1">
                <a:cs typeface="Calibri"/>
              </a:rPr>
              <a:t>u</a:t>
            </a:r>
            <a:r>
              <a:rPr sz="1400" spc="-19" dirty="0" err="1">
                <a:cs typeface="Calibri"/>
              </a:rPr>
              <a:t>l</a:t>
            </a:r>
            <a:r>
              <a:rPr sz="1400" spc="-11" dirty="0" err="1">
                <a:cs typeface="Calibri"/>
              </a:rPr>
              <a:t>ması</a:t>
            </a:r>
            <a:r>
              <a:rPr sz="1400" spc="30" dirty="0">
                <a:cs typeface="Calibri"/>
              </a:rPr>
              <a:t> </a:t>
            </a:r>
            <a:r>
              <a:rPr sz="1400" spc="-26" dirty="0" err="1" smtClean="0">
                <a:cs typeface="Calibri"/>
              </a:rPr>
              <a:t>g</a:t>
            </a:r>
            <a:r>
              <a:rPr sz="1400" spc="-11" dirty="0" err="1" smtClean="0">
                <a:cs typeface="Calibri"/>
              </a:rPr>
              <a:t>e</a:t>
            </a:r>
            <a:r>
              <a:rPr sz="1400" spc="-38" dirty="0" err="1" smtClean="0">
                <a:cs typeface="Calibri"/>
              </a:rPr>
              <a:t>r</a:t>
            </a:r>
            <a:r>
              <a:rPr sz="1400" spc="-15" dirty="0" err="1" smtClean="0">
                <a:cs typeface="Calibri"/>
              </a:rPr>
              <a:t>ekme</a:t>
            </a:r>
            <a:r>
              <a:rPr sz="1400" spc="-23" dirty="0" err="1" smtClean="0">
                <a:cs typeface="Calibri"/>
              </a:rPr>
              <a:t>k</a:t>
            </a:r>
            <a:r>
              <a:rPr sz="1400" spc="-30" dirty="0" err="1" smtClean="0">
                <a:cs typeface="Calibri"/>
              </a:rPr>
              <a:t>t</a:t>
            </a:r>
            <a:r>
              <a:rPr sz="1400" spc="-11" dirty="0" err="1" smtClean="0">
                <a:cs typeface="Calibri"/>
              </a:rPr>
              <a:t>ed</a:t>
            </a:r>
            <a:r>
              <a:rPr sz="1400" spc="-19" dirty="0" err="1" smtClean="0">
                <a:cs typeface="Calibri"/>
              </a:rPr>
              <a:t>i</a:t>
            </a:r>
            <a:r>
              <a:rPr sz="1400" spc="-214" dirty="0" err="1" smtClean="0">
                <a:cs typeface="Calibri"/>
              </a:rPr>
              <a:t>r</a:t>
            </a:r>
            <a:r>
              <a:rPr lang="tr-TR" sz="1400" spc="-214" dirty="0" smtClean="0">
                <a:cs typeface="Calibri"/>
              </a:rPr>
              <a:t>   </a:t>
            </a:r>
            <a:endParaRPr lang="tr-TR" sz="1400" dirty="0" smtClean="0"/>
          </a:p>
          <a:p>
            <a:pPr algn="just">
              <a:lnSpc>
                <a:spcPts val="713"/>
              </a:lnSpc>
              <a:spcBef>
                <a:spcPts val="10"/>
              </a:spcBef>
            </a:pPr>
            <a:endParaRPr sz="1400" dirty="0"/>
          </a:p>
          <a:p>
            <a:pPr marL="180975" marR="9525" indent="-171450" algn="just">
              <a:lnSpc>
                <a:spcPct val="90000"/>
              </a:lnSpc>
              <a:buFont typeface="Wingdings" pitchFamily="2" charset="2"/>
              <a:buChar char="Ø"/>
            </a:pPr>
            <a:r>
              <a:rPr sz="1400" spc="-15" dirty="0" err="1" smtClean="0">
                <a:cs typeface="Calibri"/>
              </a:rPr>
              <a:t>Dön</a:t>
            </a:r>
            <a:r>
              <a:rPr sz="1400" spc="-19" dirty="0" err="1" smtClean="0">
                <a:cs typeface="Calibri"/>
              </a:rPr>
              <a:t>ü</a:t>
            </a:r>
            <a:r>
              <a:rPr sz="1400" spc="-11" dirty="0" err="1" smtClean="0">
                <a:cs typeface="Calibri"/>
              </a:rPr>
              <a:t>ş</a:t>
            </a:r>
            <a:r>
              <a:rPr sz="1400" spc="26" dirty="0" smtClean="0">
                <a:cs typeface="Calibri"/>
              </a:rPr>
              <a:t> </a:t>
            </a:r>
            <a:r>
              <a:rPr sz="1400" spc="-38" dirty="0">
                <a:cs typeface="Calibri"/>
              </a:rPr>
              <a:t>t</a:t>
            </a:r>
            <a:r>
              <a:rPr sz="1400" spc="-8" dirty="0">
                <a:cs typeface="Calibri"/>
              </a:rPr>
              <a:t>ari</a:t>
            </a:r>
            <a:r>
              <a:rPr sz="1400" spc="-23" dirty="0">
                <a:cs typeface="Calibri"/>
              </a:rPr>
              <a:t>h</a:t>
            </a:r>
            <a:r>
              <a:rPr sz="1400" spc="-8" dirty="0">
                <a:cs typeface="Calibri"/>
              </a:rPr>
              <a:t>i</a:t>
            </a:r>
            <a:r>
              <a:rPr sz="1400" spc="-23" dirty="0">
                <a:cs typeface="Calibri"/>
              </a:rPr>
              <a:t>n</a:t>
            </a:r>
            <a:r>
              <a:rPr sz="1400" dirty="0">
                <a:cs typeface="Calibri"/>
              </a:rPr>
              <a:t>i</a:t>
            </a:r>
            <a:r>
              <a:rPr sz="1400" spc="-53" dirty="0">
                <a:cs typeface="Calibri"/>
              </a:rPr>
              <a:t>z</a:t>
            </a:r>
            <a:r>
              <a:rPr sz="1400" spc="-11" dirty="0">
                <a:cs typeface="Calibri"/>
              </a:rPr>
              <a:t>den</a:t>
            </a:r>
            <a:r>
              <a:rPr sz="1400" spc="30" dirty="0">
                <a:cs typeface="Calibri"/>
              </a:rPr>
              <a:t> </a:t>
            </a:r>
            <a:r>
              <a:rPr sz="1400" spc="-11" dirty="0">
                <a:cs typeface="Calibri"/>
              </a:rPr>
              <a:t>son</a:t>
            </a:r>
            <a:r>
              <a:rPr sz="1400" spc="-60" dirty="0">
                <a:cs typeface="Calibri"/>
              </a:rPr>
              <a:t>r</a:t>
            </a:r>
            <a:r>
              <a:rPr sz="1400" spc="-11" dirty="0">
                <a:cs typeface="Calibri"/>
              </a:rPr>
              <a:t>a</a:t>
            </a:r>
            <a:r>
              <a:rPr sz="1400" spc="23" dirty="0">
                <a:cs typeface="Calibri"/>
              </a:rPr>
              <a:t> </a:t>
            </a:r>
            <a:r>
              <a:rPr sz="1400" spc="-11" dirty="0">
                <a:solidFill>
                  <a:srgbClr val="FF0000"/>
                </a:solidFill>
                <a:cs typeface="Calibri"/>
              </a:rPr>
              <a:t>en</a:t>
            </a:r>
            <a:r>
              <a:rPr sz="1400" spc="4" dirty="0">
                <a:solidFill>
                  <a:srgbClr val="FF0000"/>
                </a:solidFill>
                <a:cs typeface="Calibri"/>
              </a:rPr>
              <a:t> </a:t>
            </a:r>
            <a:r>
              <a:rPr sz="1400" spc="-26" dirty="0">
                <a:solidFill>
                  <a:srgbClr val="FF0000"/>
                </a:solidFill>
                <a:cs typeface="Calibri"/>
              </a:rPr>
              <a:t>g</a:t>
            </a:r>
            <a:r>
              <a:rPr sz="1400" spc="-11" dirty="0">
                <a:solidFill>
                  <a:srgbClr val="FF0000"/>
                </a:solidFill>
                <a:cs typeface="Calibri"/>
              </a:rPr>
              <a:t>eç</a:t>
            </a:r>
            <a:r>
              <a:rPr sz="1400" spc="-4" dirty="0">
                <a:solidFill>
                  <a:srgbClr val="FF0000"/>
                </a:solidFill>
                <a:cs typeface="Calibri"/>
              </a:rPr>
              <a:t> </a:t>
            </a:r>
            <a:r>
              <a:rPr sz="1400" spc="-11" dirty="0">
                <a:solidFill>
                  <a:srgbClr val="FF0000"/>
                </a:solidFill>
                <a:cs typeface="Calibri"/>
              </a:rPr>
              <a:t>30</a:t>
            </a:r>
            <a:r>
              <a:rPr sz="1400" spc="11" dirty="0">
                <a:solidFill>
                  <a:srgbClr val="FF0000"/>
                </a:solidFill>
                <a:cs typeface="Calibri"/>
              </a:rPr>
              <a:t> </a:t>
            </a:r>
            <a:r>
              <a:rPr sz="1400" spc="-11" dirty="0">
                <a:solidFill>
                  <a:srgbClr val="FF0000"/>
                </a:solidFill>
                <a:cs typeface="Calibri"/>
              </a:rPr>
              <a:t>gün</a:t>
            </a:r>
            <a:r>
              <a:rPr sz="1400" spc="11" dirty="0">
                <a:solidFill>
                  <a:srgbClr val="FF0000"/>
                </a:solidFill>
                <a:cs typeface="Calibri"/>
              </a:rPr>
              <a:t> </a:t>
            </a:r>
            <a:r>
              <a:rPr sz="1400" spc="-11" dirty="0">
                <a:cs typeface="Calibri"/>
              </a:rPr>
              <a:t>içer</a:t>
            </a:r>
            <a:r>
              <a:rPr sz="1400" spc="-19" dirty="0">
                <a:cs typeface="Calibri"/>
              </a:rPr>
              <a:t>i</a:t>
            </a:r>
            <a:r>
              <a:rPr sz="1400" spc="-8" dirty="0">
                <a:cs typeface="Calibri"/>
              </a:rPr>
              <a:t>si</a:t>
            </a:r>
            <a:r>
              <a:rPr sz="1400" spc="-23" dirty="0">
                <a:cs typeface="Calibri"/>
              </a:rPr>
              <a:t>n</a:t>
            </a:r>
            <a:r>
              <a:rPr sz="1400" spc="-11" dirty="0">
                <a:cs typeface="Calibri"/>
              </a:rPr>
              <a:t>de</a:t>
            </a:r>
            <a:r>
              <a:rPr sz="1400" spc="15" dirty="0">
                <a:cs typeface="Calibri"/>
              </a:rPr>
              <a:t> </a:t>
            </a:r>
            <a:r>
              <a:rPr sz="1400" spc="-15" dirty="0">
                <a:cs typeface="Calibri"/>
              </a:rPr>
              <a:t>D</a:t>
            </a:r>
            <a:r>
              <a:rPr sz="1400" spc="-19" dirty="0">
                <a:cs typeface="Calibri"/>
              </a:rPr>
              <a:t>ı</a:t>
            </a:r>
            <a:r>
              <a:rPr sz="1400" spc="-11" dirty="0">
                <a:cs typeface="Calibri"/>
              </a:rPr>
              <a:t>ş</a:t>
            </a:r>
            <a:r>
              <a:rPr sz="1400" spc="15" dirty="0">
                <a:cs typeface="Calibri"/>
              </a:rPr>
              <a:t> </a:t>
            </a:r>
            <a:r>
              <a:rPr sz="1400" dirty="0">
                <a:cs typeface="Calibri"/>
              </a:rPr>
              <a:t>İl</a:t>
            </a:r>
            <a:r>
              <a:rPr sz="1400" spc="-11" dirty="0">
                <a:cs typeface="Calibri"/>
              </a:rPr>
              <a:t>işk</a:t>
            </a:r>
            <a:r>
              <a:rPr sz="1400" spc="-15" dirty="0">
                <a:cs typeface="Calibri"/>
              </a:rPr>
              <a:t>i</a:t>
            </a:r>
            <a:r>
              <a:rPr sz="1400" spc="-8" dirty="0">
                <a:cs typeface="Calibri"/>
              </a:rPr>
              <a:t>ler </a:t>
            </a:r>
            <a:r>
              <a:rPr sz="1400" spc="-53" dirty="0">
                <a:cs typeface="Calibri"/>
              </a:rPr>
              <a:t>K</a:t>
            </a:r>
            <a:r>
              <a:rPr sz="1400" spc="-11" dirty="0">
                <a:cs typeface="Calibri"/>
              </a:rPr>
              <a:t>oo</a:t>
            </a:r>
            <a:r>
              <a:rPr sz="1400" spc="-34" dirty="0">
                <a:cs typeface="Calibri"/>
              </a:rPr>
              <a:t>r</a:t>
            </a:r>
            <a:r>
              <a:rPr sz="1400" spc="-11" dirty="0">
                <a:cs typeface="Calibri"/>
              </a:rPr>
              <a:t>d</a:t>
            </a:r>
            <a:r>
              <a:rPr sz="1400" spc="-19" dirty="0">
                <a:cs typeface="Calibri"/>
              </a:rPr>
              <a:t>i</a:t>
            </a:r>
            <a:r>
              <a:rPr sz="1400" spc="-11" dirty="0">
                <a:cs typeface="Calibri"/>
              </a:rPr>
              <a:t>n</a:t>
            </a:r>
            <a:r>
              <a:rPr sz="1400" spc="-30" dirty="0">
                <a:cs typeface="Calibri"/>
              </a:rPr>
              <a:t>at</a:t>
            </a:r>
            <a:r>
              <a:rPr sz="1400" spc="-11" dirty="0">
                <a:cs typeface="Calibri"/>
              </a:rPr>
              <a:t>örl</a:t>
            </a:r>
            <a:r>
              <a:rPr sz="1400" spc="-23" dirty="0">
                <a:cs typeface="Calibri"/>
              </a:rPr>
              <a:t>ü</a:t>
            </a:r>
            <a:r>
              <a:rPr sz="1400" spc="-11" dirty="0">
                <a:cs typeface="Calibri"/>
              </a:rPr>
              <a:t>ğün</a:t>
            </a:r>
            <a:r>
              <a:rPr sz="1400" spc="-19" dirty="0">
                <a:cs typeface="Calibri"/>
              </a:rPr>
              <a:t>d</a:t>
            </a:r>
            <a:r>
              <a:rPr sz="1400" spc="-11" dirty="0">
                <a:cs typeface="Calibri"/>
              </a:rPr>
              <a:t>en</a:t>
            </a:r>
            <a:r>
              <a:rPr sz="1400" spc="45" dirty="0">
                <a:cs typeface="Calibri"/>
              </a:rPr>
              <a:t> </a:t>
            </a:r>
            <a:r>
              <a:rPr sz="1400" u="heavy" spc="-11" dirty="0">
                <a:solidFill>
                  <a:srgbClr val="0462C1"/>
                </a:solidFill>
                <a:cs typeface="Calibri"/>
                <a:hlinkClick r:id="rId2"/>
              </a:rPr>
              <a:t>e</a:t>
            </a:r>
            <a:r>
              <a:rPr sz="1400" u="heavy" spc="-56" dirty="0">
                <a:solidFill>
                  <a:srgbClr val="0462C1"/>
                </a:solidFill>
                <a:cs typeface="Calibri"/>
                <a:hlinkClick r:id="rId2"/>
              </a:rPr>
              <a:t>r</a:t>
            </a:r>
            <a:r>
              <a:rPr sz="1400" u="heavy" spc="-15" dirty="0">
                <a:solidFill>
                  <a:srgbClr val="0462C1"/>
                </a:solidFill>
                <a:cs typeface="Calibri"/>
                <a:hlinkClick r:id="rId2"/>
              </a:rPr>
              <a:t>asmus@</a:t>
            </a:r>
            <a:r>
              <a:rPr sz="1400" u="heavy" spc="-23" dirty="0">
                <a:solidFill>
                  <a:srgbClr val="0462C1"/>
                </a:solidFill>
                <a:cs typeface="Calibri"/>
                <a:hlinkClick r:id="rId2"/>
              </a:rPr>
              <a:t>d</a:t>
            </a:r>
            <a:r>
              <a:rPr sz="1400" u="heavy" spc="-11" dirty="0">
                <a:solidFill>
                  <a:srgbClr val="0462C1"/>
                </a:solidFill>
                <a:cs typeface="Calibri"/>
                <a:hlinkClick r:id="rId2"/>
              </a:rPr>
              <a:t>eu.edu</a:t>
            </a:r>
            <a:r>
              <a:rPr sz="1400" u="heavy" spc="-53" dirty="0">
                <a:solidFill>
                  <a:srgbClr val="0462C1"/>
                </a:solidFill>
                <a:cs typeface="Calibri"/>
                <a:hlinkClick r:id="rId2"/>
              </a:rPr>
              <a:t>.</a:t>
            </a:r>
            <a:r>
              <a:rPr sz="1400" u="heavy" spc="-8" dirty="0">
                <a:solidFill>
                  <a:srgbClr val="0462C1"/>
                </a:solidFill>
                <a:cs typeface="Calibri"/>
                <a:hlinkClick r:id="rId2"/>
              </a:rPr>
              <a:t>tr</a:t>
            </a:r>
            <a:r>
              <a:rPr sz="1400" spc="45" dirty="0">
                <a:solidFill>
                  <a:srgbClr val="0462C1"/>
                </a:solidFill>
                <a:cs typeface="Calibri"/>
                <a:hlinkClick r:id="rId2"/>
              </a:rPr>
              <a:t> </a:t>
            </a:r>
            <a:endParaRPr lang="tr-TR" sz="1400" spc="45" dirty="0">
              <a:solidFill>
                <a:srgbClr val="0462C1"/>
              </a:solidFill>
              <a:cs typeface="Calibri"/>
            </a:endParaRPr>
          </a:p>
          <a:p>
            <a:pPr marL="180975" marR="9525" indent="-171450" algn="just">
              <a:lnSpc>
                <a:spcPct val="90000"/>
              </a:lnSpc>
            </a:pPr>
            <a:r>
              <a:rPr lang="tr-TR" sz="1400" spc="45" dirty="0">
                <a:solidFill>
                  <a:srgbClr val="0462C1"/>
                </a:solidFill>
                <a:cs typeface="Calibri"/>
              </a:rPr>
              <a:t>   </a:t>
            </a:r>
            <a:r>
              <a:rPr sz="1400" spc="-11" dirty="0" err="1">
                <a:cs typeface="Calibri"/>
              </a:rPr>
              <a:t>ad</a:t>
            </a:r>
            <a:r>
              <a:rPr sz="1400" spc="-38" dirty="0" err="1">
                <a:cs typeface="Calibri"/>
              </a:rPr>
              <a:t>r</a:t>
            </a:r>
            <a:r>
              <a:rPr sz="1400" spc="-11" dirty="0" err="1">
                <a:cs typeface="Calibri"/>
              </a:rPr>
              <a:t>es</a:t>
            </a:r>
            <a:r>
              <a:rPr sz="1400" spc="-15" dirty="0" err="1">
                <a:cs typeface="Calibri"/>
              </a:rPr>
              <a:t>i</a:t>
            </a:r>
            <a:r>
              <a:rPr sz="1400" spc="-11" dirty="0" err="1">
                <a:cs typeface="Calibri"/>
              </a:rPr>
              <a:t>ne</a:t>
            </a:r>
            <a:r>
              <a:rPr sz="1400" spc="15" dirty="0">
                <a:cs typeface="Calibri"/>
              </a:rPr>
              <a:t> </a:t>
            </a:r>
            <a:r>
              <a:rPr sz="1400" spc="-11" dirty="0">
                <a:cs typeface="Calibri"/>
              </a:rPr>
              <a:t>e-mail </a:t>
            </a:r>
            <a:r>
              <a:rPr sz="1400" spc="-26" dirty="0">
                <a:cs typeface="Calibri"/>
              </a:rPr>
              <a:t>g</a:t>
            </a:r>
            <a:r>
              <a:rPr sz="1400" spc="-11" dirty="0">
                <a:cs typeface="Calibri"/>
              </a:rPr>
              <a:t>önde</a:t>
            </a:r>
            <a:r>
              <a:rPr sz="1400" spc="-41" dirty="0">
                <a:cs typeface="Calibri"/>
              </a:rPr>
              <a:t>r</a:t>
            </a:r>
            <a:r>
              <a:rPr sz="1400" spc="-11" dirty="0">
                <a:cs typeface="Calibri"/>
              </a:rPr>
              <a:t>e</a:t>
            </a:r>
            <a:r>
              <a:rPr sz="1400" spc="-38" dirty="0">
                <a:cs typeface="Calibri"/>
              </a:rPr>
              <a:t>r</a:t>
            </a:r>
            <a:r>
              <a:rPr sz="1400" spc="-11" dirty="0">
                <a:cs typeface="Calibri"/>
              </a:rPr>
              <a:t>ek</a:t>
            </a:r>
            <a:r>
              <a:rPr sz="1400" spc="8" dirty="0">
                <a:cs typeface="Calibri"/>
              </a:rPr>
              <a:t> </a:t>
            </a:r>
            <a:r>
              <a:rPr sz="1400" spc="-56" dirty="0">
                <a:cs typeface="Calibri"/>
              </a:rPr>
              <a:t>r</a:t>
            </a:r>
            <a:r>
              <a:rPr sz="1400" spc="-11" dirty="0">
                <a:cs typeface="Calibri"/>
              </a:rPr>
              <a:t>and</a:t>
            </a:r>
            <a:r>
              <a:rPr sz="1400" spc="-26" dirty="0">
                <a:cs typeface="Calibri"/>
              </a:rPr>
              <a:t>e</a:t>
            </a:r>
            <a:r>
              <a:rPr sz="1400" spc="-11" dirty="0">
                <a:cs typeface="Calibri"/>
              </a:rPr>
              <a:t>vu almal</a:t>
            </a:r>
            <a:r>
              <a:rPr sz="1400" spc="-19" dirty="0">
                <a:cs typeface="Calibri"/>
              </a:rPr>
              <a:t>ı</a:t>
            </a:r>
            <a:r>
              <a:rPr sz="1400" spc="-8" dirty="0">
                <a:cs typeface="Calibri"/>
              </a:rPr>
              <a:t>sı</a:t>
            </a:r>
            <a:r>
              <a:rPr sz="1400" spc="-23" dirty="0">
                <a:cs typeface="Calibri"/>
              </a:rPr>
              <a:t>n</a:t>
            </a:r>
            <a:r>
              <a:rPr sz="1400" spc="-8" dirty="0">
                <a:cs typeface="Calibri"/>
              </a:rPr>
              <a:t>ız.</a:t>
            </a:r>
            <a:endParaRPr sz="1400" dirty="0">
              <a:cs typeface="Calibri"/>
            </a:endParaRPr>
          </a:p>
          <a:p>
            <a:pPr algn="just">
              <a:lnSpc>
                <a:spcPts val="525"/>
              </a:lnSpc>
              <a:spcBef>
                <a:spcPts val="26"/>
              </a:spcBef>
            </a:pPr>
            <a:endParaRPr sz="1400" dirty="0"/>
          </a:p>
          <a:p>
            <a:pPr marL="9525" algn="just">
              <a:buFont typeface="Wingdings" pitchFamily="2" charset="2"/>
              <a:buChar char="Ø"/>
            </a:pPr>
            <a:r>
              <a:rPr sz="1400" dirty="0" err="1" smtClean="0">
                <a:cs typeface="Calibri"/>
              </a:rPr>
              <a:t>Rand</a:t>
            </a:r>
            <a:r>
              <a:rPr sz="1400" spc="-8" dirty="0" err="1" smtClean="0">
                <a:cs typeface="Calibri"/>
              </a:rPr>
              <a:t>e</a:t>
            </a:r>
            <a:r>
              <a:rPr sz="1400" dirty="0" err="1" smtClean="0">
                <a:cs typeface="Calibri"/>
              </a:rPr>
              <a:t>vu</a:t>
            </a:r>
            <a:r>
              <a:rPr sz="1400" spc="-30" dirty="0" err="1" smtClean="0">
                <a:cs typeface="Calibri"/>
              </a:rPr>
              <a:t>y</a:t>
            </a:r>
            <a:r>
              <a:rPr sz="1400" dirty="0" err="1" smtClean="0">
                <a:cs typeface="Calibri"/>
              </a:rPr>
              <a:t>a</a:t>
            </a:r>
            <a:r>
              <a:rPr sz="1400" dirty="0" smtClean="0">
                <a:cs typeface="Calibri"/>
              </a:rPr>
              <a:t> </a:t>
            </a:r>
            <a:r>
              <a:rPr sz="1400" spc="-23" dirty="0">
                <a:cs typeface="Calibri"/>
              </a:rPr>
              <a:t>g</a:t>
            </a:r>
            <a:r>
              <a:rPr sz="1400" dirty="0">
                <a:cs typeface="Calibri"/>
              </a:rPr>
              <a:t>eldiğini</a:t>
            </a:r>
            <a:r>
              <a:rPr sz="1400" spc="-38" dirty="0">
                <a:cs typeface="Calibri"/>
              </a:rPr>
              <a:t>z</a:t>
            </a:r>
            <a:r>
              <a:rPr sz="1400" dirty="0">
                <a:cs typeface="Calibri"/>
              </a:rPr>
              <a:t>de</a:t>
            </a:r>
            <a:r>
              <a:rPr sz="1400" spc="-8" dirty="0">
                <a:cs typeface="Calibri"/>
              </a:rPr>
              <a:t> </a:t>
            </a:r>
            <a:r>
              <a:rPr sz="1400" dirty="0">
                <a:cs typeface="Calibri"/>
              </a:rPr>
              <a:t>Dış </a:t>
            </a:r>
            <a:r>
              <a:rPr sz="1400" spc="-8" dirty="0">
                <a:cs typeface="Calibri"/>
              </a:rPr>
              <a:t>İ</a:t>
            </a:r>
            <a:r>
              <a:rPr sz="1400" dirty="0">
                <a:cs typeface="Calibri"/>
              </a:rPr>
              <a:t>lişkiler</a:t>
            </a:r>
            <a:r>
              <a:rPr sz="1400" spc="-19" dirty="0">
                <a:cs typeface="Calibri"/>
              </a:rPr>
              <a:t> </a:t>
            </a:r>
            <a:r>
              <a:rPr sz="1400" spc="-38" dirty="0">
                <a:cs typeface="Calibri"/>
              </a:rPr>
              <a:t>K</a:t>
            </a:r>
            <a:r>
              <a:rPr sz="1400" dirty="0">
                <a:cs typeface="Calibri"/>
              </a:rPr>
              <a:t>o</a:t>
            </a:r>
            <a:r>
              <a:rPr sz="1400" spc="-8" dirty="0">
                <a:cs typeface="Calibri"/>
              </a:rPr>
              <a:t>o</a:t>
            </a:r>
            <a:r>
              <a:rPr sz="1400" spc="-26" dirty="0">
                <a:cs typeface="Calibri"/>
              </a:rPr>
              <a:t>r</a:t>
            </a:r>
            <a:r>
              <a:rPr sz="1400" dirty="0">
                <a:cs typeface="Calibri"/>
              </a:rPr>
              <a:t>din</a:t>
            </a:r>
            <a:r>
              <a:rPr sz="1400" spc="-19" dirty="0">
                <a:cs typeface="Calibri"/>
              </a:rPr>
              <a:t>at</a:t>
            </a:r>
            <a:r>
              <a:rPr sz="1400" dirty="0">
                <a:cs typeface="Calibri"/>
              </a:rPr>
              <a:t>örlüğüne</a:t>
            </a:r>
            <a:r>
              <a:rPr sz="1400" spc="4" dirty="0">
                <a:cs typeface="Calibri"/>
              </a:rPr>
              <a:t> </a:t>
            </a:r>
            <a:r>
              <a:rPr sz="1400" dirty="0">
                <a:cs typeface="Calibri"/>
              </a:rPr>
              <a:t>sunmanız </a:t>
            </a:r>
            <a:r>
              <a:rPr sz="1400" spc="-23" dirty="0">
                <a:cs typeface="Calibri"/>
              </a:rPr>
              <a:t>g</a:t>
            </a:r>
            <a:r>
              <a:rPr sz="1400" dirty="0">
                <a:cs typeface="Calibri"/>
              </a:rPr>
              <a:t>e</a:t>
            </a:r>
            <a:r>
              <a:rPr sz="1400" spc="-23" dirty="0">
                <a:cs typeface="Calibri"/>
              </a:rPr>
              <a:t>r</a:t>
            </a:r>
            <a:r>
              <a:rPr sz="1400" dirty="0">
                <a:cs typeface="Calibri"/>
              </a:rPr>
              <a:t>e</a:t>
            </a:r>
            <a:r>
              <a:rPr sz="1400" spc="-53" dirty="0">
                <a:cs typeface="Calibri"/>
              </a:rPr>
              <a:t>k</a:t>
            </a:r>
            <a:r>
              <a:rPr sz="1400" dirty="0">
                <a:cs typeface="Calibri"/>
              </a:rPr>
              <a:t>en</a:t>
            </a:r>
            <a:r>
              <a:rPr sz="1400" spc="-8" dirty="0">
                <a:cs typeface="Calibri"/>
              </a:rPr>
              <a:t> </a:t>
            </a:r>
            <a:r>
              <a:rPr sz="1400" dirty="0" err="1">
                <a:cs typeface="Calibri"/>
              </a:rPr>
              <a:t>bel</a:t>
            </a:r>
            <a:r>
              <a:rPr sz="1400" spc="-19" dirty="0" err="1">
                <a:cs typeface="Calibri"/>
              </a:rPr>
              <a:t>g</a:t>
            </a:r>
            <a:r>
              <a:rPr sz="1400" dirty="0" err="1">
                <a:cs typeface="Calibri"/>
              </a:rPr>
              <a:t>el</a:t>
            </a:r>
            <a:r>
              <a:rPr sz="1400" spc="4" dirty="0" err="1">
                <a:cs typeface="Calibri"/>
              </a:rPr>
              <a:t>e</a:t>
            </a:r>
            <a:r>
              <a:rPr sz="1400" dirty="0" err="1">
                <a:cs typeface="Calibri"/>
              </a:rPr>
              <a:t>r</a:t>
            </a:r>
            <a:r>
              <a:rPr sz="1400" dirty="0">
                <a:cs typeface="Calibri"/>
              </a:rPr>
              <a:t>;</a:t>
            </a:r>
            <a:endParaRPr lang="tr-TR" sz="1400" dirty="0">
              <a:cs typeface="Calibri"/>
            </a:endParaRPr>
          </a:p>
          <a:p>
            <a:pPr marL="9525" algn="just"/>
            <a:r>
              <a:rPr lang="tr-TR" sz="1400" dirty="0">
                <a:cs typeface="Calibri"/>
              </a:rPr>
              <a:t>                                                   </a:t>
            </a:r>
          </a:p>
          <a:p>
            <a:pPr algn="just">
              <a:lnSpc>
                <a:spcPts val="525"/>
              </a:lnSpc>
              <a:spcBef>
                <a:spcPts val="8"/>
              </a:spcBef>
            </a:pPr>
            <a:endParaRPr sz="1400" dirty="0"/>
          </a:p>
          <a:p>
            <a:pPr marL="689610" lvl="1" indent="-222885" algn="just">
              <a:buSzPct val="120000"/>
              <a:buFont typeface="Arial"/>
              <a:buChar char="•"/>
              <a:tabLst>
                <a:tab pos="231934" algn="l"/>
              </a:tabLst>
            </a:pPr>
            <a:r>
              <a:rPr sz="1400" dirty="0">
                <a:cs typeface="Calibri"/>
              </a:rPr>
              <a:t>E</a:t>
            </a:r>
            <a:r>
              <a:rPr sz="1400" spc="-30" dirty="0">
                <a:cs typeface="Calibri"/>
              </a:rPr>
              <a:t>r</a:t>
            </a:r>
            <a:r>
              <a:rPr sz="1400" dirty="0">
                <a:cs typeface="Calibri"/>
              </a:rPr>
              <a:t>as</a:t>
            </a:r>
            <a:r>
              <a:rPr sz="1400" spc="-8" dirty="0">
                <a:cs typeface="Calibri"/>
              </a:rPr>
              <a:t>m</a:t>
            </a:r>
            <a:r>
              <a:rPr sz="1400" dirty="0">
                <a:cs typeface="Calibri"/>
              </a:rPr>
              <a:t>us</a:t>
            </a:r>
            <a:r>
              <a:rPr sz="1400" spc="4" dirty="0">
                <a:cs typeface="Calibri"/>
              </a:rPr>
              <a:t> </a:t>
            </a:r>
            <a:r>
              <a:rPr sz="1400" dirty="0">
                <a:cs typeface="Calibri"/>
              </a:rPr>
              <a:t>eğit</a:t>
            </a:r>
            <a:r>
              <a:rPr sz="1400" spc="-8" dirty="0">
                <a:cs typeface="Calibri"/>
              </a:rPr>
              <a:t>i</a:t>
            </a:r>
            <a:r>
              <a:rPr sz="1400" dirty="0">
                <a:cs typeface="Calibri"/>
              </a:rPr>
              <a:t>m sü</a:t>
            </a:r>
            <a:r>
              <a:rPr sz="1400" spc="-23" dirty="0">
                <a:cs typeface="Calibri"/>
              </a:rPr>
              <a:t>r</a:t>
            </a:r>
            <a:r>
              <a:rPr sz="1400" dirty="0">
                <a:cs typeface="Calibri"/>
              </a:rPr>
              <a:t>es</a:t>
            </a:r>
            <a:r>
              <a:rPr sz="1400" spc="-8" dirty="0">
                <a:cs typeface="Calibri"/>
              </a:rPr>
              <a:t>i</a:t>
            </a:r>
            <a:r>
              <a:rPr sz="1400" dirty="0">
                <a:cs typeface="Calibri"/>
              </a:rPr>
              <a:t>ni</a:t>
            </a:r>
            <a:r>
              <a:rPr sz="1400" spc="19" dirty="0">
                <a:cs typeface="Calibri"/>
              </a:rPr>
              <a:t> </a:t>
            </a:r>
            <a:r>
              <a:rPr sz="1400" dirty="0">
                <a:cs typeface="Calibri"/>
              </a:rPr>
              <a:t>bel</a:t>
            </a:r>
            <a:r>
              <a:rPr sz="1400" spc="-8" dirty="0">
                <a:cs typeface="Calibri"/>
              </a:rPr>
              <a:t>i</a:t>
            </a:r>
            <a:r>
              <a:rPr sz="1400" dirty="0">
                <a:cs typeface="Calibri"/>
              </a:rPr>
              <a:t>r</a:t>
            </a:r>
            <a:r>
              <a:rPr sz="1400" spc="-23" dirty="0">
                <a:cs typeface="Calibri"/>
              </a:rPr>
              <a:t>t</a:t>
            </a:r>
            <a:r>
              <a:rPr sz="1400" dirty="0">
                <a:cs typeface="Calibri"/>
              </a:rPr>
              <a:t>en</a:t>
            </a:r>
            <a:r>
              <a:rPr sz="1400" spc="15" dirty="0">
                <a:cs typeface="Calibri"/>
              </a:rPr>
              <a:t> </a:t>
            </a:r>
            <a:r>
              <a:rPr sz="1400" u="sng" dirty="0">
                <a:cs typeface="Calibri"/>
              </a:rPr>
              <a:t>Co</a:t>
            </a:r>
            <a:r>
              <a:rPr sz="1400" u="sng" spc="-8" dirty="0">
                <a:cs typeface="Calibri"/>
              </a:rPr>
              <a:t>n</a:t>
            </a:r>
            <a:r>
              <a:rPr sz="1400" u="sng" dirty="0">
                <a:cs typeface="Calibri"/>
              </a:rPr>
              <a:t>fi</a:t>
            </a:r>
            <a:r>
              <a:rPr sz="1400" u="sng" spc="-8" dirty="0">
                <a:cs typeface="Calibri"/>
              </a:rPr>
              <a:t>r</a:t>
            </a:r>
            <a:r>
              <a:rPr sz="1400" u="sng" dirty="0">
                <a:cs typeface="Calibri"/>
              </a:rPr>
              <a:t>m</a:t>
            </a:r>
            <a:r>
              <a:rPr sz="1400" u="sng" spc="-23" dirty="0">
                <a:cs typeface="Calibri"/>
              </a:rPr>
              <a:t>a</a:t>
            </a:r>
            <a:r>
              <a:rPr sz="1400" u="sng" dirty="0">
                <a:cs typeface="Calibri"/>
              </a:rPr>
              <a:t>tion </a:t>
            </a:r>
            <a:r>
              <a:rPr lang="tr-TR" sz="1400" u="sng" dirty="0">
                <a:cs typeface="Calibri"/>
              </a:rPr>
              <a:t>o</a:t>
            </a:r>
            <a:r>
              <a:rPr sz="1400" u="sng" dirty="0">
                <a:cs typeface="Calibri"/>
              </a:rPr>
              <a:t>f</a:t>
            </a:r>
            <a:r>
              <a:rPr sz="1400" u="sng" spc="-15" dirty="0">
                <a:cs typeface="Calibri"/>
              </a:rPr>
              <a:t> </a:t>
            </a:r>
            <a:r>
              <a:rPr sz="1400" u="sng" dirty="0">
                <a:cs typeface="Calibri"/>
              </a:rPr>
              <a:t>S</a:t>
            </a:r>
            <a:r>
              <a:rPr sz="1400" u="sng" spc="-19" dirty="0">
                <a:cs typeface="Calibri"/>
              </a:rPr>
              <a:t>t</a:t>
            </a:r>
            <a:r>
              <a:rPr sz="1400" u="sng" spc="-30" dirty="0">
                <a:cs typeface="Calibri"/>
              </a:rPr>
              <a:t>a</a:t>
            </a:r>
            <a:r>
              <a:rPr sz="1400" u="sng" dirty="0">
                <a:cs typeface="Calibri"/>
              </a:rPr>
              <a:t>y</a:t>
            </a:r>
            <a:r>
              <a:rPr sz="1400" u="sng" spc="-4" dirty="0">
                <a:cs typeface="Calibri"/>
              </a:rPr>
              <a:t> </a:t>
            </a:r>
            <a:r>
              <a:rPr sz="1400" dirty="0">
                <a:cs typeface="Calibri"/>
              </a:rPr>
              <a:t>Bel</a:t>
            </a:r>
            <a:r>
              <a:rPr sz="1400" spc="-8" dirty="0">
                <a:cs typeface="Calibri"/>
              </a:rPr>
              <a:t>g</a:t>
            </a:r>
            <a:r>
              <a:rPr sz="1400" dirty="0">
                <a:cs typeface="Calibri"/>
              </a:rPr>
              <a:t>es</a:t>
            </a:r>
            <a:r>
              <a:rPr sz="1400" spc="-8" dirty="0">
                <a:cs typeface="Calibri"/>
              </a:rPr>
              <a:t>i</a:t>
            </a:r>
            <a:r>
              <a:rPr sz="1400" dirty="0">
                <a:cs typeface="Calibri"/>
              </a:rPr>
              <a:t>.</a:t>
            </a:r>
          </a:p>
          <a:p>
            <a:pPr lvl="1" algn="just">
              <a:lnSpc>
                <a:spcPts val="638"/>
              </a:lnSpc>
              <a:spcBef>
                <a:spcPts val="7"/>
              </a:spcBef>
            </a:pPr>
            <a:endParaRPr sz="1400" dirty="0"/>
          </a:p>
          <a:p>
            <a:pPr marL="638175" lvl="1" indent="-171450" algn="just">
              <a:buFont typeface="Arial"/>
              <a:buChar char="•"/>
              <a:tabLst>
                <a:tab pos="180499" algn="l"/>
              </a:tabLst>
            </a:pPr>
            <a:r>
              <a:rPr sz="1400" dirty="0" err="1">
                <a:cs typeface="Calibri"/>
              </a:rPr>
              <a:t>Ö</a:t>
            </a:r>
            <a:r>
              <a:rPr sz="1400" spc="4" dirty="0" err="1">
                <a:cs typeface="Calibri"/>
              </a:rPr>
              <a:t>ğ</a:t>
            </a:r>
            <a:r>
              <a:rPr sz="1400" spc="-23" dirty="0" err="1">
                <a:cs typeface="Calibri"/>
              </a:rPr>
              <a:t>r</a:t>
            </a:r>
            <a:r>
              <a:rPr sz="1400" dirty="0" err="1">
                <a:cs typeface="Calibri"/>
              </a:rPr>
              <a:t>enim</a:t>
            </a:r>
            <a:r>
              <a:rPr sz="1400" spc="-11" dirty="0">
                <a:cs typeface="Calibri"/>
              </a:rPr>
              <a:t> </a:t>
            </a:r>
            <a:r>
              <a:rPr sz="1400" dirty="0" err="1" smtClean="0">
                <a:cs typeface="Calibri"/>
              </a:rPr>
              <a:t>A</a:t>
            </a:r>
            <a:r>
              <a:rPr sz="1400" spc="4" dirty="0" err="1" smtClean="0">
                <a:cs typeface="Calibri"/>
              </a:rPr>
              <a:t>n</a:t>
            </a:r>
            <a:r>
              <a:rPr sz="1400" dirty="0" err="1" smtClean="0">
                <a:cs typeface="Calibri"/>
              </a:rPr>
              <a:t>la</a:t>
            </a:r>
            <a:r>
              <a:rPr sz="1400" spc="-8" dirty="0" err="1" smtClean="0">
                <a:cs typeface="Calibri"/>
              </a:rPr>
              <a:t>ş</a:t>
            </a:r>
            <a:r>
              <a:rPr sz="1400" dirty="0" err="1" smtClean="0">
                <a:cs typeface="Calibri"/>
              </a:rPr>
              <a:t>man</a:t>
            </a:r>
            <a:r>
              <a:rPr sz="1400" spc="-8" dirty="0" err="1" smtClean="0">
                <a:cs typeface="Calibri"/>
              </a:rPr>
              <a:t>ı</a:t>
            </a:r>
            <a:r>
              <a:rPr sz="1400" dirty="0" err="1" smtClean="0">
                <a:cs typeface="Calibri"/>
              </a:rPr>
              <a:t>zın</a:t>
            </a:r>
            <a:r>
              <a:rPr lang="tr-TR" sz="1400" dirty="0" smtClean="0">
                <a:cs typeface="Calibri"/>
              </a:rPr>
              <a:t> </a:t>
            </a:r>
            <a:r>
              <a:rPr sz="1400" dirty="0" smtClean="0">
                <a:cs typeface="Calibri"/>
              </a:rPr>
              <a:t>Dur</a:t>
            </a:r>
            <a:r>
              <a:rPr sz="1400" spc="-8" dirty="0" smtClean="0">
                <a:cs typeface="Calibri"/>
              </a:rPr>
              <a:t>i</a:t>
            </a:r>
            <a:r>
              <a:rPr sz="1400" dirty="0" smtClean="0">
                <a:cs typeface="Calibri"/>
              </a:rPr>
              <a:t>n</a:t>
            </a:r>
            <a:r>
              <a:rPr sz="1400" spc="4" dirty="0" smtClean="0">
                <a:cs typeface="Calibri"/>
              </a:rPr>
              <a:t>g</a:t>
            </a:r>
            <a:r>
              <a:rPr lang="tr-TR" sz="1400" spc="4" dirty="0" smtClean="0">
                <a:cs typeface="Calibri"/>
              </a:rPr>
              <a:t> </a:t>
            </a:r>
            <a:r>
              <a:rPr lang="tr-TR" sz="1400" spc="4" dirty="0" err="1" smtClean="0">
                <a:cs typeface="Calibri"/>
              </a:rPr>
              <a:t>the</a:t>
            </a:r>
            <a:r>
              <a:rPr lang="tr-TR" sz="1400" spc="4" dirty="0" smtClean="0">
                <a:cs typeface="Calibri"/>
              </a:rPr>
              <a:t> </a:t>
            </a:r>
            <a:r>
              <a:rPr lang="tr-TR" sz="1400" spc="4" dirty="0" err="1" smtClean="0">
                <a:cs typeface="Calibri"/>
              </a:rPr>
              <a:t>Mobility</a:t>
            </a:r>
            <a:r>
              <a:rPr lang="tr-TR" sz="1400" spc="4" dirty="0" smtClean="0">
                <a:cs typeface="Calibri"/>
              </a:rPr>
              <a:t> kısmının tüm taraflarca onaylanmış hali </a:t>
            </a:r>
            <a:r>
              <a:rPr lang="tr-TR" sz="1400" dirty="0" smtClean="0">
                <a:cs typeface="Calibri"/>
              </a:rPr>
              <a:t>(De</a:t>
            </a:r>
            <a:r>
              <a:rPr lang="tr-TR" sz="1400" spc="-34" dirty="0" smtClean="0">
                <a:cs typeface="Calibri"/>
              </a:rPr>
              <a:t>r</a:t>
            </a:r>
            <a:r>
              <a:rPr lang="tr-TR" sz="1400" dirty="0" smtClean="0">
                <a:cs typeface="Calibri"/>
              </a:rPr>
              <a:t>s deği</a:t>
            </a:r>
            <a:r>
              <a:rPr lang="tr-TR" sz="1400" spc="-8" dirty="0" smtClean="0">
                <a:cs typeface="Calibri"/>
              </a:rPr>
              <a:t>ş</a:t>
            </a:r>
            <a:r>
              <a:rPr lang="tr-TR" sz="1400" dirty="0" smtClean="0">
                <a:cs typeface="Calibri"/>
              </a:rPr>
              <a:t>i</a:t>
            </a:r>
            <a:r>
              <a:rPr lang="tr-TR" sz="1400" spc="-8" dirty="0" smtClean="0">
                <a:cs typeface="Calibri"/>
              </a:rPr>
              <a:t>k</a:t>
            </a:r>
            <a:r>
              <a:rPr lang="tr-TR" sz="1400" dirty="0" smtClean="0">
                <a:cs typeface="Calibri"/>
              </a:rPr>
              <a:t>l</a:t>
            </a:r>
            <a:r>
              <a:rPr lang="tr-TR" sz="1400" spc="-8" dirty="0" smtClean="0">
                <a:cs typeface="Calibri"/>
              </a:rPr>
              <a:t>i</a:t>
            </a:r>
            <a:r>
              <a:rPr lang="tr-TR" sz="1400" dirty="0" smtClean="0">
                <a:cs typeface="Calibri"/>
              </a:rPr>
              <a:t>ği</a:t>
            </a:r>
            <a:r>
              <a:rPr lang="tr-TR" sz="1400" spc="8" dirty="0" smtClean="0">
                <a:cs typeface="Calibri"/>
              </a:rPr>
              <a:t> </a:t>
            </a:r>
            <a:r>
              <a:rPr lang="tr-TR" sz="1400" spc="-23" dirty="0" smtClean="0">
                <a:cs typeface="Calibri"/>
              </a:rPr>
              <a:t>v</a:t>
            </a:r>
            <a:r>
              <a:rPr lang="tr-TR" sz="1400" dirty="0" smtClean="0">
                <a:cs typeface="Calibri"/>
              </a:rPr>
              <a:t>a</a:t>
            </a:r>
            <a:r>
              <a:rPr lang="tr-TR" sz="1400" spc="-34" dirty="0" smtClean="0">
                <a:cs typeface="Calibri"/>
              </a:rPr>
              <a:t>r</a:t>
            </a:r>
            <a:r>
              <a:rPr lang="tr-TR" sz="1400" dirty="0" smtClean="0">
                <a:cs typeface="Calibri"/>
              </a:rPr>
              <a:t>sa)</a:t>
            </a:r>
            <a:endParaRPr sz="1400" dirty="0">
              <a:cs typeface="Calibri"/>
            </a:endParaRPr>
          </a:p>
          <a:p>
            <a:pPr lvl="1" algn="just">
              <a:lnSpc>
                <a:spcPts val="563"/>
              </a:lnSpc>
              <a:spcBef>
                <a:spcPts val="6"/>
              </a:spcBef>
              <a:buFont typeface="Arial"/>
              <a:buChar char="•"/>
            </a:pPr>
            <a:endParaRPr sz="1400" dirty="0"/>
          </a:p>
          <a:p>
            <a:pPr marL="638175" lvl="1" indent="-171450" algn="just">
              <a:buFont typeface="Arial"/>
              <a:buChar char="•"/>
              <a:tabLst>
                <a:tab pos="180499" algn="l"/>
              </a:tabLst>
            </a:pPr>
            <a:r>
              <a:rPr sz="1400" spc="-113" dirty="0">
                <a:cs typeface="Calibri"/>
              </a:rPr>
              <a:t>Y</a:t>
            </a:r>
            <a:r>
              <a:rPr sz="1400" dirty="0">
                <a:cs typeface="Calibri"/>
              </a:rPr>
              <a:t>ön</a:t>
            </a:r>
            <a:r>
              <a:rPr sz="1400" spc="-11" dirty="0">
                <a:cs typeface="Calibri"/>
              </a:rPr>
              <a:t>e</a:t>
            </a:r>
            <a:r>
              <a:rPr sz="1400" dirty="0">
                <a:cs typeface="Calibri"/>
              </a:rPr>
              <a:t>tim</a:t>
            </a:r>
            <a:r>
              <a:rPr sz="1400" spc="-11" dirty="0">
                <a:cs typeface="Calibri"/>
              </a:rPr>
              <a:t> </a:t>
            </a:r>
            <a:r>
              <a:rPr sz="1400" spc="-26" dirty="0">
                <a:cs typeface="Calibri"/>
              </a:rPr>
              <a:t>K</a:t>
            </a:r>
            <a:r>
              <a:rPr sz="1400" dirty="0">
                <a:cs typeface="Calibri"/>
              </a:rPr>
              <a:t>urulu</a:t>
            </a:r>
            <a:r>
              <a:rPr sz="1400" spc="-11" dirty="0">
                <a:cs typeface="Calibri"/>
              </a:rPr>
              <a:t> </a:t>
            </a:r>
            <a:r>
              <a:rPr sz="1400" spc="-30" dirty="0">
                <a:cs typeface="Calibri"/>
              </a:rPr>
              <a:t>K</a:t>
            </a:r>
            <a:r>
              <a:rPr sz="1400" dirty="0">
                <a:cs typeface="Calibri"/>
              </a:rPr>
              <a:t>a</a:t>
            </a:r>
            <a:r>
              <a:rPr sz="1400" spc="-34" dirty="0">
                <a:cs typeface="Calibri"/>
              </a:rPr>
              <a:t>r</a:t>
            </a:r>
            <a:r>
              <a:rPr sz="1400" dirty="0">
                <a:cs typeface="Calibri"/>
              </a:rPr>
              <a:t>arı</a:t>
            </a:r>
            <a:r>
              <a:rPr sz="1400" spc="-8" dirty="0">
                <a:cs typeface="Calibri"/>
              </a:rPr>
              <a:t> </a:t>
            </a:r>
            <a:r>
              <a:rPr sz="1400" dirty="0">
                <a:cs typeface="Calibri"/>
              </a:rPr>
              <a:t>(De</a:t>
            </a:r>
            <a:r>
              <a:rPr sz="1400" spc="-34" dirty="0">
                <a:cs typeface="Calibri"/>
              </a:rPr>
              <a:t>r</a:t>
            </a:r>
            <a:r>
              <a:rPr sz="1400" dirty="0">
                <a:cs typeface="Calibri"/>
              </a:rPr>
              <a:t>s deği</a:t>
            </a:r>
            <a:r>
              <a:rPr sz="1400" spc="-8" dirty="0">
                <a:cs typeface="Calibri"/>
              </a:rPr>
              <a:t>ş</a:t>
            </a:r>
            <a:r>
              <a:rPr sz="1400" dirty="0">
                <a:cs typeface="Calibri"/>
              </a:rPr>
              <a:t>i</a:t>
            </a:r>
            <a:r>
              <a:rPr sz="1400" spc="-8" dirty="0">
                <a:cs typeface="Calibri"/>
              </a:rPr>
              <a:t>k</a:t>
            </a:r>
            <a:r>
              <a:rPr sz="1400" dirty="0">
                <a:cs typeface="Calibri"/>
              </a:rPr>
              <a:t>l</a:t>
            </a:r>
            <a:r>
              <a:rPr sz="1400" spc="-8" dirty="0">
                <a:cs typeface="Calibri"/>
              </a:rPr>
              <a:t>i</a:t>
            </a:r>
            <a:r>
              <a:rPr sz="1400" dirty="0">
                <a:cs typeface="Calibri"/>
              </a:rPr>
              <a:t>ği</a:t>
            </a:r>
            <a:r>
              <a:rPr sz="1400" spc="8" dirty="0">
                <a:cs typeface="Calibri"/>
              </a:rPr>
              <a:t> </a:t>
            </a:r>
            <a:r>
              <a:rPr sz="1400" spc="-23" dirty="0">
                <a:cs typeface="Calibri"/>
              </a:rPr>
              <a:t>v</a:t>
            </a:r>
            <a:r>
              <a:rPr sz="1400" dirty="0">
                <a:cs typeface="Calibri"/>
              </a:rPr>
              <a:t>a</a:t>
            </a:r>
            <a:r>
              <a:rPr sz="1400" spc="-34" dirty="0">
                <a:cs typeface="Calibri"/>
              </a:rPr>
              <a:t>r</a:t>
            </a:r>
            <a:r>
              <a:rPr sz="1400" dirty="0">
                <a:cs typeface="Calibri"/>
              </a:rPr>
              <a:t>sa)</a:t>
            </a:r>
          </a:p>
          <a:p>
            <a:pPr lvl="1" algn="just">
              <a:lnSpc>
                <a:spcPts val="563"/>
              </a:lnSpc>
              <a:spcBef>
                <a:spcPts val="5"/>
              </a:spcBef>
              <a:buFont typeface="Arial"/>
              <a:buChar char="•"/>
            </a:pPr>
            <a:endParaRPr sz="1400" dirty="0"/>
          </a:p>
          <a:p>
            <a:pPr marL="638175" lvl="1" indent="-171450" algn="just">
              <a:buFont typeface="Arial"/>
              <a:buChar char="•"/>
              <a:tabLst>
                <a:tab pos="180499" algn="l"/>
              </a:tabLst>
            </a:pPr>
            <a:r>
              <a:rPr lang="tr-TR" sz="1400" dirty="0" smtClean="0">
                <a:cs typeface="Calibri"/>
              </a:rPr>
              <a:t>Karşı kurumdan a</a:t>
            </a:r>
            <a:r>
              <a:rPr sz="1400" dirty="0" err="1" smtClean="0">
                <a:cs typeface="Calibri"/>
              </a:rPr>
              <a:t>ldığınız</a:t>
            </a:r>
            <a:r>
              <a:rPr lang="tr-TR" sz="1400" dirty="0" smtClean="0">
                <a:cs typeface="Calibri"/>
              </a:rPr>
              <a:t>, oradaki</a:t>
            </a:r>
            <a:r>
              <a:rPr sz="1400" spc="-11" dirty="0" smtClean="0">
                <a:cs typeface="Calibri"/>
              </a:rPr>
              <a:t> </a:t>
            </a:r>
            <a:r>
              <a:rPr sz="1400" dirty="0">
                <a:cs typeface="Calibri"/>
              </a:rPr>
              <a:t>de</a:t>
            </a:r>
            <a:r>
              <a:rPr sz="1400" spc="-30" dirty="0">
                <a:cs typeface="Calibri"/>
              </a:rPr>
              <a:t>r</a:t>
            </a:r>
            <a:r>
              <a:rPr sz="1400" dirty="0">
                <a:cs typeface="Calibri"/>
              </a:rPr>
              <a:t>s</a:t>
            </a:r>
            <a:r>
              <a:rPr sz="1400" spc="-8" dirty="0">
                <a:cs typeface="Calibri"/>
              </a:rPr>
              <a:t>l</a:t>
            </a:r>
            <a:r>
              <a:rPr sz="1400" dirty="0">
                <a:cs typeface="Calibri"/>
              </a:rPr>
              <a:t>e</a:t>
            </a:r>
            <a:r>
              <a:rPr sz="1400" spc="-23" dirty="0">
                <a:cs typeface="Calibri"/>
              </a:rPr>
              <a:t>r</a:t>
            </a:r>
            <a:r>
              <a:rPr sz="1400" dirty="0">
                <a:cs typeface="Calibri"/>
              </a:rPr>
              <a:t>den</a:t>
            </a:r>
            <a:r>
              <a:rPr sz="1400" spc="11" dirty="0">
                <a:cs typeface="Calibri"/>
              </a:rPr>
              <a:t> </a:t>
            </a:r>
            <a:r>
              <a:rPr sz="1400" dirty="0">
                <a:cs typeface="Calibri"/>
              </a:rPr>
              <a:t>başarı</a:t>
            </a:r>
            <a:r>
              <a:rPr sz="1400" spc="4" dirty="0">
                <a:cs typeface="Calibri"/>
              </a:rPr>
              <a:t> </a:t>
            </a:r>
            <a:r>
              <a:rPr sz="1400" dirty="0">
                <a:cs typeface="Calibri"/>
              </a:rPr>
              <a:t>d</a:t>
            </a:r>
            <a:r>
              <a:rPr sz="1400" spc="4" dirty="0">
                <a:cs typeface="Calibri"/>
              </a:rPr>
              <a:t>u</a:t>
            </a:r>
            <a:r>
              <a:rPr sz="1400" dirty="0">
                <a:cs typeface="Calibri"/>
              </a:rPr>
              <a:t>rumunu</a:t>
            </a:r>
            <a:r>
              <a:rPr sz="1400" spc="-11" dirty="0">
                <a:cs typeface="Calibri"/>
              </a:rPr>
              <a:t>z</a:t>
            </a:r>
            <a:r>
              <a:rPr sz="1400" dirty="0">
                <a:cs typeface="Calibri"/>
              </a:rPr>
              <a:t>u</a:t>
            </a:r>
            <a:r>
              <a:rPr sz="1400" spc="-30" dirty="0">
                <a:cs typeface="Calibri"/>
              </a:rPr>
              <a:t> </a:t>
            </a:r>
            <a:r>
              <a:rPr sz="1400" spc="-8" dirty="0">
                <a:cs typeface="Calibri"/>
              </a:rPr>
              <a:t>g</a:t>
            </a:r>
            <a:r>
              <a:rPr sz="1400" dirty="0">
                <a:cs typeface="Calibri"/>
              </a:rPr>
              <a:t>ö</a:t>
            </a:r>
            <a:r>
              <a:rPr sz="1400" spc="-23" dirty="0">
                <a:cs typeface="Calibri"/>
              </a:rPr>
              <a:t>s</a:t>
            </a:r>
            <a:r>
              <a:rPr sz="1400" spc="-19" dirty="0">
                <a:cs typeface="Calibri"/>
              </a:rPr>
              <a:t>t</a:t>
            </a:r>
            <a:r>
              <a:rPr sz="1400" dirty="0">
                <a:cs typeface="Calibri"/>
              </a:rPr>
              <a:t>er</a:t>
            </a:r>
            <a:r>
              <a:rPr sz="1400" spc="-8" dirty="0">
                <a:cs typeface="Calibri"/>
              </a:rPr>
              <a:t>i</a:t>
            </a:r>
            <a:r>
              <a:rPr sz="1400" dirty="0">
                <a:cs typeface="Calibri"/>
              </a:rPr>
              <a:t>r</a:t>
            </a:r>
            <a:r>
              <a:rPr sz="1400" spc="8" dirty="0">
                <a:cs typeface="Calibri"/>
              </a:rPr>
              <a:t> </a:t>
            </a:r>
            <a:r>
              <a:rPr sz="1400" dirty="0" err="1">
                <a:cs typeface="Calibri"/>
              </a:rPr>
              <a:t>t</a:t>
            </a:r>
            <a:r>
              <a:rPr sz="1400" spc="-30" dirty="0" err="1">
                <a:cs typeface="Calibri"/>
              </a:rPr>
              <a:t>r</a:t>
            </a:r>
            <a:r>
              <a:rPr sz="1400" dirty="0" err="1">
                <a:cs typeface="Calibri"/>
              </a:rPr>
              <a:t>anskr</a:t>
            </a:r>
            <a:r>
              <a:rPr sz="1400" spc="-8" dirty="0" err="1">
                <a:cs typeface="Calibri"/>
              </a:rPr>
              <a:t>ip</a:t>
            </a:r>
            <a:r>
              <a:rPr sz="1400" dirty="0" err="1">
                <a:cs typeface="Calibri"/>
              </a:rPr>
              <a:t>t</a:t>
            </a:r>
            <a:r>
              <a:rPr sz="1400" spc="23" dirty="0">
                <a:cs typeface="Calibri"/>
              </a:rPr>
              <a:t> </a:t>
            </a:r>
            <a:r>
              <a:rPr sz="1400" dirty="0" err="1" smtClean="0">
                <a:cs typeface="Calibri"/>
              </a:rPr>
              <a:t>bel</a:t>
            </a:r>
            <a:r>
              <a:rPr sz="1400" spc="-8" dirty="0" err="1" smtClean="0">
                <a:cs typeface="Calibri"/>
              </a:rPr>
              <a:t>g</a:t>
            </a:r>
            <a:r>
              <a:rPr sz="1400" dirty="0" err="1" smtClean="0">
                <a:cs typeface="Calibri"/>
              </a:rPr>
              <a:t>eniz</a:t>
            </a:r>
            <a:r>
              <a:rPr lang="tr-TR" sz="1400" dirty="0" smtClean="0">
                <a:cs typeface="Calibri"/>
              </a:rPr>
              <a:t> (</a:t>
            </a:r>
            <a:r>
              <a:rPr lang="tr-TR" sz="1400" dirty="0" err="1" smtClean="0">
                <a:cs typeface="Calibri"/>
              </a:rPr>
              <a:t>transkriptin</a:t>
            </a:r>
            <a:r>
              <a:rPr lang="tr-TR" sz="1400" dirty="0" smtClean="0">
                <a:cs typeface="Calibri"/>
              </a:rPr>
              <a:t> gecikmesi ya da olmaması durumunda onaylı </a:t>
            </a:r>
            <a:r>
              <a:rPr lang="tr-TR" sz="1400" dirty="0" err="1" smtClean="0">
                <a:cs typeface="Calibri"/>
              </a:rPr>
              <a:t>Learning</a:t>
            </a:r>
            <a:r>
              <a:rPr lang="tr-TR" sz="1400" dirty="0" smtClean="0">
                <a:cs typeface="Calibri"/>
              </a:rPr>
              <a:t> </a:t>
            </a:r>
            <a:r>
              <a:rPr lang="tr-TR" sz="1400" dirty="0" err="1" smtClean="0">
                <a:cs typeface="Calibri"/>
              </a:rPr>
              <a:t>Agreement</a:t>
            </a:r>
            <a:r>
              <a:rPr lang="tr-TR" sz="1400" dirty="0" smtClean="0">
                <a:cs typeface="Calibri"/>
              </a:rPr>
              <a:t> </a:t>
            </a:r>
            <a:r>
              <a:rPr lang="tr-TR" sz="1400" dirty="0" err="1" smtClean="0">
                <a:cs typeface="Calibri"/>
              </a:rPr>
              <a:t>After</a:t>
            </a:r>
            <a:r>
              <a:rPr lang="tr-TR" sz="1400" dirty="0" smtClean="0">
                <a:cs typeface="Calibri"/>
              </a:rPr>
              <a:t> </a:t>
            </a:r>
            <a:r>
              <a:rPr lang="tr-TR" sz="1400" dirty="0" err="1" smtClean="0">
                <a:cs typeface="Calibri"/>
              </a:rPr>
              <a:t>the</a:t>
            </a:r>
            <a:r>
              <a:rPr lang="tr-TR" sz="1400" dirty="0" smtClean="0">
                <a:cs typeface="Calibri"/>
              </a:rPr>
              <a:t> </a:t>
            </a:r>
            <a:r>
              <a:rPr lang="tr-TR" sz="1400" dirty="0" err="1" smtClean="0">
                <a:cs typeface="Calibri"/>
              </a:rPr>
              <a:t>Mobility</a:t>
            </a:r>
            <a:r>
              <a:rPr lang="tr-TR" sz="1400" dirty="0" smtClean="0">
                <a:cs typeface="Calibri"/>
              </a:rPr>
              <a:t> tablosu)</a:t>
            </a:r>
            <a:endParaRPr sz="1400" dirty="0">
              <a:cs typeface="Calibri"/>
            </a:endParaRPr>
          </a:p>
          <a:p>
            <a:pPr lvl="1" algn="just">
              <a:lnSpc>
                <a:spcPts val="563"/>
              </a:lnSpc>
              <a:spcBef>
                <a:spcPts val="14"/>
              </a:spcBef>
              <a:buFont typeface="Arial"/>
              <a:buChar char="•"/>
            </a:pPr>
            <a:endParaRPr sz="1400" dirty="0"/>
          </a:p>
          <a:p>
            <a:pPr marL="638175" lvl="1" indent="-171450" algn="just">
              <a:buFont typeface="Arial"/>
              <a:buChar char="•"/>
              <a:tabLst>
                <a:tab pos="180499" algn="l"/>
              </a:tabLst>
            </a:pPr>
            <a:r>
              <a:rPr sz="1400" spc="-41" dirty="0">
                <a:cs typeface="Calibri"/>
              </a:rPr>
              <a:t>P</a:t>
            </a:r>
            <a:r>
              <a:rPr sz="1400" dirty="0">
                <a:cs typeface="Calibri"/>
              </a:rPr>
              <a:t>asaportun</a:t>
            </a:r>
            <a:r>
              <a:rPr sz="1400" spc="4" dirty="0">
                <a:cs typeface="Calibri"/>
              </a:rPr>
              <a:t>u</a:t>
            </a:r>
            <a:r>
              <a:rPr sz="1400" spc="-11" dirty="0">
                <a:cs typeface="Calibri"/>
              </a:rPr>
              <a:t>z</a:t>
            </a:r>
            <a:r>
              <a:rPr sz="1400" dirty="0">
                <a:cs typeface="Calibri"/>
              </a:rPr>
              <a:t>un</a:t>
            </a:r>
            <a:r>
              <a:rPr sz="1400" spc="-11" dirty="0">
                <a:cs typeface="Calibri"/>
              </a:rPr>
              <a:t> </a:t>
            </a:r>
            <a:r>
              <a:rPr sz="1400" dirty="0">
                <a:cs typeface="Calibri"/>
              </a:rPr>
              <a:t>as</a:t>
            </a:r>
            <a:r>
              <a:rPr sz="1400" spc="-8" dirty="0">
                <a:cs typeface="Calibri"/>
              </a:rPr>
              <a:t>l</a:t>
            </a:r>
            <a:r>
              <a:rPr sz="1400" dirty="0">
                <a:cs typeface="Calibri"/>
              </a:rPr>
              <a:t>ı</a:t>
            </a:r>
            <a:r>
              <a:rPr sz="1400" spc="15" dirty="0">
                <a:cs typeface="Calibri"/>
              </a:rPr>
              <a:t> </a:t>
            </a:r>
            <a:r>
              <a:rPr sz="1400" spc="-23" dirty="0">
                <a:cs typeface="Calibri"/>
              </a:rPr>
              <a:t>v</a:t>
            </a:r>
            <a:r>
              <a:rPr sz="1400" dirty="0">
                <a:cs typeface="Calibri"/>
              </a:rPr>
              <a:t>e</a:t>
            </a:r>
            <a:r>
              <a:rPr sz="1400" spc="4" dirty="0">
                <a:cs typeface="Calibri"/>
              </a:rPr>
              <a:t> </a:t>
            </a:r>
            <a:r>
              <a:rPr sz="1400" dirty="0">
                <a:cs typeface="Calibri"/>
              </a:rPr>
              <a:t>gir</a:t>
            </a:r>
            <a:r>
              <a:rPr sz="1400" spc="-8" dirty="0">
                <a:cs typeface="Calibri"/>
              </a:rPr>
              <a:t>i</a:t>
            </a:r>
            <a:r>
              <a:rPr sz="1400" spc="-4" dirty="0">
                <a:cs typeface="Calibri"/>
              </a:rPr>
              <a:t>ş-</a:t>
            </a:r>
            <a:r>
              <a:rPr sz="1400" dirty="0">
                <a:cs typeface="Calibri"/>
              </a:rPr>
              <a:t>çıkış</a:t>
            </a:r>
            <a:r>
              <a:rPr sz="1400" spc="11" dirty="0">
                <a:cs typeface="Calibri"/>
              </a:rPr>
              <a:t> </a:t>
            </a:r>
            <a:r>
              <a:rPr sz="1400" dirty="0">
                <a:cs typeface="Calibri"/>
              </a:rPr>
              <a:t>dam</a:t>
            </a:r>
            <a:r>
              <a:rPr sz="1400" spc="-26" dirty="0">
                <a:cs typeface="Calibri"/>
              </a:rPr>
              <a:t>g</a:t>
            </a:r>
            <a:r>
              <a:rPr sz="1400" dirty="0">
                <a:cs typeface="Calibri"/>
              </a:rPr>
              <a:t>ala</a:t>
            </a:r>
            <a:r>
              <a:rPr sz="1400" spc="-8" dirty="0">
                <a:cs typeface="Calibri"/>
              </a:rPr>
              <a:t>r</a:t>
            </a:r>
            <a:r>
              <a:rPr sz="1400" dirty="0">
                <a:cs typeface="Calibri"/>
              </a:rPr>
              <a:t>ı</a:t>
            </a:r>
            <a:r>
              <a:rPr sz="1400" spc="4" dirty="0">
                <a:cs typeface="Calibri"/>
              </a:rPr>
              <a:t> </a:t>
            </a:r>
            <a:r>
              <a:rPr sz="1400" dirty="0">
                <a:cs typeface="Calibri"/>
              </a:rPr>
              <a:t>olan</a:t>
            </a:r>
            <a:r>
              <a:rPr sz="1400" spc="-8" dirty="0">
                <a:cs typeface="Calibri"/>
              </a:rPr>
              <a:t> </a:t>
            </a:r>
            <a:r>
              <a:rPr sz="1400" dirty="0" err="1">
                <a:cs typeface="Calibri"/>
              </a:rPr>
              <a:t>s</a:t>
            </a:r>
            <a:r>
              <a:rPr sz="1400" spc="-30" dirty="0" err="1">
                <a:cs typeface="Calibri"/>
              </a:rPr>
              <a:t>a</a:t>
            </a:r>
            <a:r>
              <a:rPr sz="1400" spc="8" dirty="0" err="1">
                <a:cs typeface="Calibri"/>
              </a:rPr>
              <a:t>y</a:t>
            </a:r>
            <a:r>
              <a:rPr sz="1400" spc="-30" dirty="0" err="1">
                <a:cs typeface="Calibri"/>
              </a:rPr>
              <a:t>f</a:t>
            </a:r>
            <a:r>
              <a:rPr sz="1400" dirty="0" err="1">
                <a:cs typeface="Calibri"/>
              </a:rPr>
              <a:t>ala</a:t>
            </a:r>
            <a:r>
              <a:rPr sz="1400" spc="-8" dirty="0" err="1">
                <a:cs typeface="Calibri"/>
              </a:rPr>
              <a:t>r</a:t>
            </a:r>
            <a:r>
              <a:rPr sz="1400" dirty="0" err="1">
                <a:cs typeface="Calibri"/>
              </a:rPr>
              <a:t>ın</a:t>
            </a:r>
            <a:r>
              <a:rPr sz="1400" dirty="0">
                <a:cs typeface="Calibri"/>
              </a:rPr>
              <a:t> </a:t>
            </a:r>
            <a:r>
              <a:rPr sz="1400" spc="-26" dirty="0" err="1" smtClean="0">
                <a:cs typeface="Calibri"/>
              </a:rPr>
              <a:t>f</a:t>
            </a:r>
            <a:r>
              <a:rPr sz="1400" dirty="0" err="1" smtClean="0">
                <a:cs typeface="Calibri"/>
              </a:rPr>
              <a:t>o</a:t>
            </a:r>
            <a:r>
              <a:rPr sz="1400" spc="-19" dirty="0" err="1" smtClean="0">
                <a:cs typeface="Calibri"/>
              </a:rPr>
              <a:t>t</a:t>
            </a:r>
            <a:r>
              <a:rPr sz="1400" dirty="0" err="1" smtClean="0">
                <a:cs typeface="Calibri"/>
              </a:rPr>
              <a:t>o</a:t>
            </a:r>
            <a:r>
              <a:rPr sz="1400" spc="-56" dirty="0" err="1" smtClean="0">
                <a:cs typeface="Calibri"/>
              </a:rPr>
              <a:t>k</a:t>
            </a:r>
            <a:r>
              <a:rPr sz="1400" dirty="0" err="1" smtClean="0">
                <a:cs typeface="Calibri"/>
              </a:rPr>
              <a:t>opi</a:t>
            </a:r>
            <a:r>
              <a:rPr sz="1400" spc="-8" dirty="0" err="1" smtClean="0">
                <a:cs typeface="Calibri"/>
              </a:rPr>
              <a:t>l</a:t>
            </a:r>
            <a:r>
              <a:rPr sz="1400" dirty="0" err="1" smtClean="0">
                <a:cs typeface="Calibri"/>
              </a:rPr>
              <a:t>eri</a:t>
            </a:r>
            <a:endParaRPr sz="1400" dirty="0">
              <a:cs typeface="Calibri"/>
            </a:endParaRPr>
          </a:p>
          <a:p>
            <a:pPr lvl="1" algn="just">
              <a:lnSpc>
                <a:spcPts val="563"/>
              </a:lnSpc>
              <a:spcBef>
                <a:spcPts val="6"/>
              </a:spcBef>
              <a:buFont typeface="Arial"/>
              <a:buChar char="•"/>
            </a:pPr>
            <a:endParaRPr sz="1400" dirty="0"/>
          </a:p>
          <a:p>
            <a:pPr marL="638175" lvl="1" indent="-171450" algn="just">
              <a:buFont typeface="Arial"/>
              <a:buChar char="•"/>
              <a:tabLst>
                <a:tab pos="180499" algn="l"/>
              </a:tabLst>
            </a:pPr>
            <a:r>
              <a:rPr sz="1400" dirty="0">
                <a:cs typeface="Calibri"/>
              </a:rPr>
              <a:t>Ç</a:t>
            </a:r>
            <a:r>
              <a:rPr sz="1400" spc="-15" dirty="0">
                <a:cs typeface="Calibri"/>
              </a:rPr>
              <a:t>e</a:t>
            </a:r>
            <a:r>
              <a:rPr sz="1400" spc="-8" dirty="0">
                <a:cs typeface="Calibri"/>
              </a:rPr>
              <a:t>v</a:t>
            </a:r>
            <a:r>
              <a:rPr sz="1400" dirty="0">
                <a:cs typeface="Calibri"/>
              </a:rPr>
              <a:t>r</a:t>
            </a:r>
            <a:r>
              <a:rPr sz="1400" spc="-8" dirty="0">
                <a:cs typeface="Calibri"/>
              </a:rPr>
              <a:t>im</a:t>
            </a:r>
            <a:r>
              <a:rPr sz="1400" dirty="0">
                <a:cs typeface="Calibri"/>
              </a:rPr>
              <a:t>içi</a:t>
            </a:r>
            <a:r>
              <a:rPr sz="1400" spc="11" dirty="0">
                <a:cs typeface="Calibri"/>
              </a:rPr>
              <a:t> </a:t>
            </a:r>
            <a:r>
              <a:rPr sz="1400" dirty="0" err="1">
                <a:cs typeface="Calibri"/>
              </a:rPr>
              <a:t>Dil</a:t>
            </a:r>
            <a:r>
              <a:rPr sz="1400" spc="-15" dirty="0">
                <a:cs typeface="Calibri"/>
              </a:rPr>
              <a:t> </a:t>
            </a:r>
            <a:r>
              <a:rPr sz="1400" dirty="0" err="1" smtClean="0">
                <a:cs typeface="Calibri"/>
              </a:rPr>
              <a:t>De</a:t>
            </a:r>
            <a:r>
              <a:rPr sz="1400" spc="-23" dirty="0" err="1" smtClean="0">
                <a:cs typeface="Calibri"/>
              </a:rPr>
              <a:t>s</a:t>
            </a:r>
            <a:r>
              <a:rPr sz="1400" spc="-19" dirty="0" err="1" smtClean="0">
                <a:cs typeface="Calibri"/>
              </a:rPr>
              <a:t>t</a:t>
            </a:r>
            <a:r>
              <a:rPr sz="1400" dirty="0" err="1" smtClean="0">
                <a:cs typeface="Calibri"/>
              </a:rPr>
              <a:t>eği</a:t>
            </a:r>
            <a:r>
              <a:rPr lang="tr-TR" sz="1400" dirty="0" smtClean="0">
                <a:cs typeface="Calibri"/>
              </a:rPr>
              <a:t> </a:t>
            </a:r>
            <a:r>
              <a:rPr sz="1400" dirty="0" err="1" smtClean="0">
                <a:cs typeface="Calibri"/>
              </a:rPr>
              <a:t>Dönüş</a:t>
            </a:r>
            <a:r>
              <a:rPr sz="1400" spc="-15" dirty="0" smtClean="0">
                <a:cs typeface="Calibri"/>
              </a:rPr>
              <a:t> </a:t>
            </a:r>
            <a:r>
              <a:rPr sz="1400" dirty="0">
                <a:cs typeface="Calibri"/>
              </a:rPr>
              <a:t>Sın</a:t>
            </a:r>
            <a:r>
              <a:rPr sz="1400" spc="-30" dirty="0">
                <a:cs typeface="Calibri"/>
              </a:rPr>
              <a:t>a</a:t>
            </a:r>
            <a:r>
              <a:rPr sz="1400" dirty="0">
                <a:cs typeface="Calibri"/>
              </a:rPr>
              <a:t>v</a:t>
            </a:r>
            <a:r>
              <a:rPr sz="1400" spc="-4" dirty="0">
                <a:cs typeface="Calibri"/>
              </a:rPr>
              <a:t> </a:t>
            </a:r>
            <a:r>
              <a:rPr sz="1400" dirty="0" err="1">
                <a:cs typeface="Calibri"/>
              </a:rPr>
              <a:t>Sonuç</a:t>
            </a:r>
            <a:r>
              <a:rPr sz="1400" spc="-15" dirty="0">
                <a:cs typeface="Calibri"/>
              </a:rPr>
              <a:t> </a:t>
            </a:r>
            <a:r>
              <a:rPr sz="1400" dirty="0" err="1" smtClean="0">
                <a:cs typeface="Calibri"/>
              </a:rPr>
              <a:t>çı</a:t>
            </a:r>
            <a:r>
              <a:rPr sz="1400" spc="-15" dirty="0" err="1" smtClean="0">
                <a:cs typeface="Calibri"/>
              </a:rPr>
              <a:t>k</a:t>
            </a:r>
            <a:r>
              <a:rPr sz="1400" dirty="0" err="1" smtClean="0">
                <a:cs typeface="Calibri"/>
              </a:rPr>
              <a:t>tı</a:t>
            </a:r>
            <a:r>
              <a:rPr sz="1400" spc="-8" dirty="0" err="1" smtClean="0">
                <a:cs typeface="Calibri"/>
              </a:rPr>
              <a:t>s</a:t>
            </a:r>
            <a:r>
              <a:rPr sz="1400" spc="-4" dirty="0" err="1" smtClean="0">
                <a:cs typeface="Calibri"/>
              </a:rPr>
              <a:t>ı</a:t>
            </a:r>
            <a:r>
              <a:rPr lang="tr-TR" sz="1400" spc="-10" dirty="0">
                <a:cs typeface="Calibri"/>
              </a:rPr>
              <a:t>(OLS 2nd </a:t>
            </a:r>
            <a:r>
              <a:rPr lang="tr-TR" sz="1400" spc="-10" dirty="0" err="1">
                <a:cs typeface="Calibri"/>
              </a:rPr>
              <a:t>Assessment</a:t>
            </a:r>
            <a:r>
              <a:rPr lang="tr-TR" sz="1400" spc="-10" dirty="0" smtClean="0">
                <a:cs typeface="Calibri"/>
              </a:rPr>
              <a:t>)</a:t>
            </a:r>
            <a:endParaRPr lang="tr-TR" sz="1400" dirty="0">
              <a:cs typeface="Calibri"/>
            </a:endParaRPr>
          </a:p>
        </p:txBody>
      </p:sp>
      <p:sp>
        <p:nvSpPr>
          <p:cNvPr id="7" name="object 3"/>
          <p:cNvSpPr/>
          <p:nvPr/>
        </p:nvSpPr>
        <p:spPr>
          <a:xfrm>
            <a:off x="4276251" y="4368755"/>
            <a:ext cx="676755" cy="682623"/>
          </a:xfrm>
          <a:prstGeom prst="rect">
            <a:avLst/>
          </a:prstGeom>
          <a:blipFill>
            <a:blip r:embed="rId3" cstate="print"/>
            <a:stretch>
              <a:fillRect/>
            </a:stretch>
          </a:blipFill>
        </p:spPr>
        <p:txBody>
          <a:bodyPr wrap="square" lIns="0" tIns="0" rIns="0" bIns="0" rtlCol="0">
            <a:noAutofit/>
          </a:bodyPr>
          <a:lstStyle/>
          <a:p>
            <a:endParaRPr/>
          </a:p>
        </p:txBody>
      </p:sp>
      <p:sp>
        <p:nvSpPr>
          <p:cNvPr id="8" name="Başlık 1"/>
          <p:cNvSpPr>
            <a:spLocks noGrp="1"/>
          </p:cNvSpPr>
          <p:nvPr>
            <p:ph type="title"/>
          </p:nvPr>
        </p:nvSpPr>
        <p:spPr>
          <a:xfrm>
            <a:off x="420414" y="311002"/>
            <a:ext cx="8723586" cy="466764"/>
          </a:xfrm>
        </p:spPr>
        <p:txBody>
          <a:bodyPr/>
          <a:lstStyle/>
          <a:p>
            <a:r>
              <a:rPr lang="tr-TR" sz="3200" dirty="0" smtClean="0">
                <a:solidFill>
                  <a:srgbClr val="0099CC"/>
                </a:solidFill>
              </a:rPr>
              <a:t>HAREKETLİLİK SONRASINDA (</a:t>
            </a:r>
            <a:r>
              <a:rPr lang="tr-TR" sz="3200" dirty="0" err="1" smtClean="0">
                <a:solidFill>
                  <a:srgbClr val="0099CC"/>
                </a:solidFill>
              </a:rPr>
              <a:t>After</a:t>
            </a:r>
            <a:r>
              <a:rPr lang="tr-TR" sz="3200" dirty="0" smtClean="0">
                <a:solidFill>
                  <a:srgbClr val="0099CC"/>
                </a:solidFill>
              </a:rPr>
              <a:t> </a:t>
            </a:r>
            <a:r>
              <a:rPr lang="tr-TR" sz="3200" dirty="0" err="1" smtClean="0">
                <a:solidFill>
                  <a:srgbClr val="0099CC"/>
                </a:solidFill>
              </a:rPr>
              <a:t>the</a:t>
            </a:r>
            <a:r>
              <a:rPr lang="tr-TR" sz="3200" dirty="0" smtClean="0">
                <a:solidFill>
                  <a:srgbClr val="0099CC"/>
                </a:solidFill>
              </a:rPr>
              <a:t> </a:t>
            </a:r>
            <a:r>
              <a:rPr lang="tr-TR" sz="3200" dirty="0" err="1" smtClean="0">
                <a:solidFill>
                  <a:srgbClr val="0099CC"/>
                </a:solidFill>
              </a:rPr>
              <a:t>Mobility</a:t>
            </a:r>
            <a:r>
              <a:rPr lang="tr-TR" sz="3200" dirty="0" smtClean="0">
                <a:solidFill>
                  <a:srgbClr val="0099CC"/>
                </a:solidFill>
              </a:rPr>
              <a:t>)</a:t>
            </a:r>
            <a:endParaRPr lang="tr-TR" sz="3200" dirty="0">
              <a:solidFill>
                <a:srgbClr val="0099CC"/>
              </a:solidFill>
              <a:latin typeface="+mn-lt"/>
            </a:endParaRPr>
          </a:p>
        </p:txBody>
      </p:sp>
    </p:spTree>
    <p:extLst>
      <p:ext uri="{BB962C8B-B14F-4D97-AF65-F5344CB8AC3E}">
        <p14:creationId xmlns:p14="http://schemas.microsoft.com/office/powerpoint/2010/main" val="437383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36453"/>
            <a:ext cx="9144000" cy="946298"/>
          </a:xfrm>
        </p:spPr>
        <p:txBody>
          <a:bodyPr>
            <a:normAutofit fontScale="90000"/>
          </a:bodyPr>
          <a:lstStyle/>
          <a:p>
            <a:pPr algn="ctr"/>
            <a:r>
              <a:rPr lang="tr-TR" sz="2400" b="1" spc="-5" dirty="0" smtClean="0">
                <a:cs typeface="Calibri"/>
              </a:rPr>
              <a:t/>
            </a:r>
            <a:br>
              <a:rPr lang="tr-TR" sz="2400" b="1" spc="-5" dirty="0" smtClean="0">
                <a:cs typeface="Calibri"/>
              </a:rPr>
            </a:br>
            <a:r>
              <a:rPr lang="tr-TR" sz="2400" b="1" spc="-5" dirty="0">
                <a:cs typeface="Calibri"/>
              </a:rPr>
              <a:t/>
            </a:r>
            <a:br>
              <a:rPr lang="tr-TR" sz="2400" b="1" spc="-5" dirty="0">
                <a:cs typeface="Calibri"/>
              </a:rPr>
            </a:br>
            <a:r>
              <a:rPr lang="tr-TR" sz="2400" b="1" spc="-5" dirty="0" smtClean="0">
                <a:cs typeface="Calibri"/>
              </a:rPr>
              <a:t/>
            </a:r>
            <a:br>
              <a:rPr lang="tr-TR" sz="2400" b="1" spc="-5" dirty="0" smtClean="0">
                <a:cs typeface="Calibri"/>
              </a:rPr>
            </a:br>
            <a:r>
              <a:rPr lang="tr-TR" sz="2400" b="1" spc="-5" dirty="0" err="1" smtClean="0">
                <a:cs typeface="Calibri"/>
              </a:rPr>
              <a:t>E</a:t>
            </a:r>
            <a:r>
              <a:rPr lang="tr-TR" sz="2400" b="1" spc="-85" dirty="0" err="1" smtClean="0">
                <a:cs typeface="Calibri"/>
              </a:rPr>
              <a:t>r</a:t>
            </a:r>
            <a:r>
              <a:rPr lang="tr-TR" sz="2400" b="1" spc="-20" dirty="0" err="1" smtClean="0">
                <a:cs typeface="Calibri"/>
              </a:rPr>
              <a:t>a</a:t>
            </a:r>
            <a:r>
              <a:rPr lang="tr-TR" sz="2400" b="1" spc="15" dirty="0" err="1" smtClean="0">
                <a:cs typeface="Calibri"/>
              </a:rPr>
              <a:t>s</a:t>
            </a:r>
            <a:r>
              <a:rPr lang="tr-TR" sz="2400" b="1" spc="10" dirty="0" err="1" smtClean="0">
                <a:cs typeface="Calibri"/>
              </a:rPr>
              <a:t>m</a:t>
            </a:r>
            <a:r>
              <a:rPr lang="tr-TR" sz="2400" b="1" spc="5" dirty="0" err="1" smtClean="0">
                <a:cs typeface="Calibri"/>
              </a:rPr>
              <a:t>u</a:t>
            </a:r>
            <a:r>
              <a:rPr lang="tr-TR" sz="2400" b="1" spc="15" dirty="0" err="1" smtClean="0">
                <a:cs typeface="Calibri"/>
              </a:rPr>
              <a:t>s</a:t>
            </a:r>
            <a:r>
              <a:rPr lang="tr-TR" sz="2400" b="1" dirty="0" smtClean="0">
                <a:cs typeface="Calibri"/>
              </a:rPr>
              <a:t>+ </a:t>
            </a:r>
            <a:r>
              <a:rPr lang="tr-TR" sz="2400" b="1" spc="-25" dirty="0" smtClean="0">
                <a:cs typeface="Calibri"/>
              </a:rPr>
              <a:t>H</a:t>
            </a:r>
            <a:r>
              <a:rPr lang="tr-TR" sz="2400" b="1" dirty="0" smtClean="0">
                <a:cs typeface="Calibri"/>
              </a:rPr>
              <a:t>ib</a:t>
            </a:r>
            <a:r>
              <a:rPr lang="tr-TR" sz="2400" b="1" spc="30" dirty="0" smtClean="0">
                <a:cs typeface="Calibri"/>
              </a:rPr>
              <a:t>e</a:t>
            </a:r>
            <a:r>
              <a:rPr lang="tr-TR" sz="2400" b="1" spc="5" dirty="0" smtClean="0">
                <a:cs typeface="Calibri"/>
              </a:rPr>
              <a:t>leri</a:t>
            </a:r>
            <a:r>
              <a:rPr lang="tr-TR" sz="2400" b="1" spc="5" dirty="0">
                <a:cs typeface="Calibri"/>
              </a:rPr>
              <a:t/>
            </a:r>
            <a:br>
              <a:rPr lang="tr-TR" sz="2400" b="1" spc="5" dirty="0">
                <a:cs typeface="Calibri"/>
              </a:rPr>
            </a:b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24511689"/>
              </p:ext>
            </p:extLst>
          </p:nvPr>
        </p:nvGraphicFramePr>
        <p:xfrm>
          <a:off x="445225" y="1401469"/>
          <a:ext cx="8383460" cy="2221898"/>
        </p:xfrm>
        <a:graphic>
          <a:graphicData uri="http://schemas.openxmlformats.org/drawingml/2006/table">
            <a:tbl>
              <a:tblPr firstRow="1" firstCol="1" bandRow="1">
                <a:tableStyleId>{5DA37D80-6434-44D0-A028-1B22A696006F}</a:tableStyleId>
              </a:tblPr>
              <a:tblGrid>
                <a:gridCol w="1860866">
                  <a:extLst>
                    <a:ext uri="{9D8B030D-6E8A-4147-A177-3AD203B41FA5}">
                      <a16:colId xmlns:a16="http://schemas.microsoft.com/office/drawing/2014/main" xmlns="" val="20000"/>
                    </a:ext>
                  </a:extLst>
                </a:gridCol>
                <a:gridCol w="4319910">
                  <a:extLst>
                    <a:ext uri="{9D8B030D-6E8A-4147-A177-3AD203B41FA5}">
                      <a16:colId xmlns:a16="http://schemas.microsoft.com/office/drawing/2014/main" xmlns="" val="20001"/>
                    </a:ext>
                  </a:extLst>
                </a:gridCol>
                <a:gridCol w="1123539">
                  <a:extLst>
                    <a:ext uri="{9D8B030D-6E8A-4147-A177-3AD203B41FA5}">
                      <a16:colId xmlns:a16="http://schemas.microsoft.com/office/drawing/2014/main" xmlns="" val="20002"/>
                    </a:ext>
                  </a:extLst>
                </a:gridCol>
                <a:gridCol w="1079145">
                  <a:extLst>
                    <a:ext uri="{9D8B030D-6E8A-4147-A177-3AD203B41FA5}">
                      <a16:colId xmlns:a16="http://schemas.microsoft.com/office/drawing/2014/main" xmlns="" val="20003"/>
                    </a:ext>
                  </a:extLst>
                </a:gridCol>
              </a:tblGrid>
              <a:tr h="587121">
                <a:tc>
                  <a:txBody>
                    <a:bodyPr/>
                    <a:lstStyle/>
                    <a:p>
                      <a:pPr>
                        <a:lnSpc>
                          <a:spcPct val="107000"/>
                        </a:lnSpc>
                        <a:spcAft>
                          <a:spcPts val="0"/>
                        </a:spcAft>
                      </a:pPr>
                      <a:r>
                        <a:rPr lang="tr-TR" sz="1200" dirty="0">
                          <a:effectLst/>
                        </a:rPr>
                        <a:t> </a:t>
                      </a:r>
                      <a:endParaRPr lang="tr-TR" sz="1100" dirty="0">
                        <a:effectLst/>
                      </a:endParaRPr>
                    </a:p>
                    <a:p>
                      <a:pPr algn="ctr">
                        <a:lnSpc>
                          <a:spcPct val="107000"/>
                        </a:lnSpc>
                        <a:spcAft>
                          <a:spcPts val="0"/>
                        </a:spcAft>
                      </a:pPr>
                      <a:r>
                        <a:rPr lang="tr-TR" sz="1200" dirty="0">
                          <a:effectLst/>
                        </a:rPr>
                        <a:t> </a:t>
                      </a:r>
                      <a:r>
                        <a:rPr lang="tr-TR" sz="1200" dirty="0" smtClean="0">
                          <a:effectLst/>
                        </a:rPr>
                        <a:t>Hayat </a:t>
                      </a:r>
                      <a:r>
                        <a:rPr lang="tr-TR" sz="1200" dirty="0">
                          <a:effectLst/>
                        </a:rPr>
                        <a:t>Pahalılığına Göre Ülke Türleri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200" dirty="0">
                          <a:effectLst/>
                        </a:rPr>
                        <a:t>                           Hareketlilikte Misafir Olunan Ülkeler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dirty="0" smtClean="0">
                          <a:effectLst/>
                        </a:rPr>
                        <a:t>Aylık </a:t>
                      </a:r>
                      <a:r>
                        <a:rPr lang="tr-TR" sz="1200" dirty="0">
                          <a:effectLst/>
                        </a:rPr>
                        <a:t>Hibe </a:t>
                      </a:r>
                      <a:r>
                        <a:rPr lang="tr-TR" sz="1200" dirty="0" smtClean="0">
                          <a:effectLst/>
                        </a:rPr>
                        <a:t>Öğrenim</a:t>
                      </a:r>
                      <a:r>
                        <a:rPr lang="tr-TR" sz="1200" baseline="0" dirty="0" smtClean="0">
                          <a:effectLst/>
                        </a:rPr>
                        <a:t> </a:t>
                      </a:r>
                      <a:r>
                        <a:rPr lang="tr-TR" sz="1200" dirty="0" smtClean="0">
                          <a:effectLst/>
                        </a:rPr>
                        <a:t>(Avro</a:t>
                      </a:r>
                      <a:r>
                        <a:rPr lang="tr-TR" sz="1200" dirty="0">
                          <a:effectLst/>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200" dirty="0" smtClean="0">
                          <a:effectLst/>
                        </a:rPr>
                        <a:t>Aylık </a:t>
                      </a:r>
                      <a:r>
                        <a:rPr lang="tr-TR" sz="1200" dirty="0">
                          <a:effectLst/>
                        </a:rPr>
                        <a:t>Hibe       </a:t>
                      </a:r>
                      <a:r>
                        <a:rPr lang="tr-TR" sz="1200" dirty="0" smtClean="0">
                          <a:effectLst/>
                        </a:rPr>
                        <a:t>   Staj (</a:t>
                      </a:r>
                      <a:r>
                        <a:rPr lang="tr-TR" sz="1200" dirty="0">
                          <a:effectLst/>
                        </a:rPr>
                        <a:t>Avro)</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909114">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1. </a:t>
                      </a:r>
                      <a:r>
                        <a:rPr lang="tr-TR" sz="1100" dirty="0" smtClean="0">
                          <a:effectLst/>
                        </a:rPr>
                        <a:t>ve 2. Grup </a:t>
                      </a:r>
                      <a:r>
                        <a:rPr lang="tr-TR" sz="1100" dirty="0">
                          <a:effectLst/>
                        </a:rPr>
                        <a:t>Program Ülkeleri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smtClean="0">
                          <a:effectLst/>
                        </a:rPr>
                        <a:t>Birleşik Krallık, Danimarka</a:t>
                      </a:r>
                      <a:r>
                        <a:rPr lang="tr-TR" sz="1100" dirty="0">
                          <a:effectLst/>
                        </a:rPr>
                        <a:t>,  Finlandiya, </a:t>
                      </a:r>
                      <a:r>
                        <a:rPr lang="tr-TR" sz="1100" dirty="0" smtClean="0">
                          <a:effectLst/>
                        </a:rPr>
                        <a:t>İrlanda</a:t>
                      </a:r>
                      <a:r>
                        <a:rPr lang="tr-TR" sz="1100" dirty="0">
                          <a:effectLst/>
                        </a:rPr>
                        <a:t>, </a:t>
                      </a:r>
                      <a:r>
                        <a:rPr lang="tr-TR" sz="1100" dirty="0" smtClean="0">
                          <a:effectLst/>
                        </a:rPr>
                        <a:t>İsveç,</a:t>
                      </a:r>
                      <a:r>
                        <a:rPr lang="tr-TR" sz="1100" baseline="0" dirty="0" smtClean="0">
                          <a:effectLst/>
                        </a:rPr>
                        <a:t> </a:t>
                      </a:r>
                      <a:r>
                        <a:rPr lang="tr-TR" sz="1100" dirty="0" smtClean="0">
                          <a:effectLst/>
                        </a:rPr>
                        <a:t>İzlanda,</a:t>
                      </a:r>
                      <a:r>
                        <a:rPr lang="tr-TR" sz="1100" baseline="0" dirty="0" smtClean="0">
                          <a:effectLst/>
                        </a:rPr>
                        <a:t> </a:t>
                      </a:r>
                      <a:r>
                        <a:rPr lang="tr-TR" sz="1100" dirty="0" smtClean="0">
                          <a:effectLst/>
                        </a:rPr>
                        <a:t>Lihtenştayn, Lüksemburg, </a:t>
                      </a:r>
                      <a:r>
                        <a:rPr lang="tr-TR" sz="1100" dirty="0">
                          <a:effectLst/>
                        </a:rPr>
                        <a:t>Norveç, </a:t>
                      </a:r>
                      <a:r>
                        <a:rPr lang="tr-TR" sz="1100" dirty="0" smtClean="0">
                          <a:effectLst/>
                        </a:rPr>
                        <a:t>Almanya, Avusturya, Belçika, Fransa, Güney</a:t>
                      </a:r>
                      <a:r>
                        <a:rPr lang="tr-TR" sz="1100" baseline="0" dirty="0" smtClean="0">
                          <a:effectLst/>
                        </a:rPr>
                        <a:t> Kıbrıs, Hollanda, İspanya, İtalya, Malta, Portekiz, Yunanistan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a:effectLst/>
                        </a:rPr>
                        <a:t> </a:t>
                      </a:r>
                    </a:p>
                    <a:p>
                      <a:pPr>
                        <a:lnSpc>
                          <a:spcPct val="107000"/>
                        </a:lnSpc>
                        <a:spcAft>
                          <a:spcPts val="0"/>
                        </a:spcAft>
                      </a:pPr>
                      <a:r>
                        <a:rPr lang="tr-TR" sz="1100">
                          <a:effectLst/>
                        </a:rPr>
                        <a:t>         500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        600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25663">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3. Grup Program Ülkeleri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Bulgaristan, </a:t>
                      </a:r>
                      <a:r>
                        <a:rPr lang="tr-TR" sz="1100" dirty="0" smtClean="0">
                          <a:effectLst/>
                        </a:rPr>
                        <a:t> Çek Cumhuriyeti, </a:t>
                      </a:r>
                      <a:r>
                        <a:rPr lang="tr-TR" sz="1100" dirty="0">
                          <a:effectLst/>
                        </a:rPr>
                        <a:t>Estonya, </a:t>
                      </a:r>
                      <a:r>
                        <a:rPr lang="tr-TR" sz="1100" dirty="0" smtClean="0">
                          <a:effectLst/>
                        </a:rPr>
                        <a:t>Hırvatistan, Letonya</a:t>
                      </a:r>
                      <a:r>
                        <a:rPr lang="tr-TR" sz="1100" dirty="0">
                          <a:effectLst/>
                        </a:rPr>
                        <a:t>,  Litvanya,  </a:t>
                      </a:r>
                      <a:r>
                        <a:rPr lang="tr-TR" sz="1100" dirty="0" smtClean="0">
                          <a:effectLst/>
                        </a:rPr>
                        <a:t>Macaristan,</a:t>
                      </a:r>
                      <a:r>
                        <a:rPr lang="tr-TR" sz="1100" baseline="0" dirty="0" smtClean="0">
                          <a:effectLst/>
                        </a:rPr>
                        <a:t> Makedonya, </a:t>
                      </a:r>
                      <a:r>
                        <a:rPr lang="tr-TR" sz="1100" dirty="0" smtClean="0">
                          <a:effectLst/>
                        </a:rPr>
                        <a:t>Polonya, Romanya, Sırbistan, </a:t>
                      </a:r>
                      <a:r>
                        <a:rPr lang="tr-TR" sz="1100" dirty="0">
                          <a:effectLst/>
                        </a:rPr>
                        <a:t>Slovakya</a:t>
                      </a:r>
                      <a:r>
                        <a:rPr lang="tr-TR" sz="1100" dirty="0" smtClean="0">
                          <a:effectLst/>
                        </a:rPr>
                        <a:t>, Slovenya,  Türkiye</a:t>
                      </a: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         300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100" dirty="0">
                          <a:effectLst/>
                        </a:rPr>
                        <a:t> </a:t>
                      </a:r>
                    </a:p>
                    <a:p>
                      <a:pPr>
                        <a:lnSpc>
                          <a:spcPct val="107000"/>
                        </a:lnSpc>
                        <a:spcAft>
                          <a:spcPts val="0"/>
                        </a:spcAft>
                      </a:pPr>
                      <a:r>
                        <a:rPr lang="tr-TR" sz="1100" dirty="0">
                          <a:effectLst/>
                        </a:rPr>
                        <a:t>        400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49421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54613"/>
            <a:ext cx="9144000" cy="4017504"/>
          </a:xfrm>
        </p:spPr>
        <p:txBody>
          <a:bodyPr/>
          <a:lstStyle/>
          <a:p>
            <a:pPr>
              <a:lnSpc>
                <a:spcPct val="150000"/>
              </a:lnSpc>
            </a:pPr>
            <a:r>
              <a:rPr lang="tr-TR" sz="1200" dirty="0">
                <a:latin typeface="+mn-lt"/>
              </a:rPr>
              <a:t>Erasmus hibeleri </a:t>
            </a:r>
            <a:r>
              <a:rPr lang="tr-TR" sz="1200" dirty="0" smtClean="0">
                <a:latin typeface="+mn-lt"/>
              </a:rPr>
              <a:t>Ulusal Ajans </a:t>
            </a:r>
            <a:r>
              <a:rPr lang="tr-TR" sz="1200" dirty="0">
                <a:latin typeface="+mn-lt"/>
              </a:rPr>
              <a:t>tarafından üniversite aracılığıyla karşılıksız olarak </a:t>
            </a:r>
            <a:r>
              <a:rPr lang="tr-TR" sz="1200" dirty="0" smtClean="0">
                <a:latin typeface="+mn-lt"/>
              </a:rPr>
              <a:t>verilir.</a:t>
            </a:r>
            <a:endParaRPr lang="tr-TR" sz="1200" dirty="0">
              <a:latin typeface="+mn-lt"/>
            </a:endParaRPr>
          </a:p>
          <a:p>
            <a:pPr>
              <a:lnSpc>
                <a:spcPct val="150000"/>
              </a:lnSpc>
            </a:pPr>
            <a:r>
              <a:rPr lang="tr-TR" sz="1200" dirty="0">
                <a:latin typeface="+mn-lt"/>
              </a:rPr>
              <a:t>Hibeler </a:t>
            </a:r>
            <a:r>
              <a:rPr lang="tr-TR" sz="1200" dirty="0" smtClean="0">
                <a:latin typeface="+mn-lt"/>
              </a:rPr>
              <a:t>yurtdışındaki masrafların </a:t>
            </a:r>
            <a:r>
              <a:rPr lang="tr-TR" sz="1200" dirty="0">
                <a:latin typeface="+mn-lt"/>
              </a:rPr>
              <a:t>tamamını karşılamaya yönelik değildir. </a:t>
            </a:r>
            <a:r>
              <a:rPr lang="tr-TR" sz="1200" b="1" u="sng" dirty="0">
                <a:solidFill>
                  <a:schemeClr val="tx1"/>
                </a:solidFill>
                <a:latin typeface="+mn-lt"/>
              </a:rPr>
              <a:t>Sadece maddi bir </a:t>
            </a:r>
            <a:r>
              <a:rPr lang="tr-TR" sz="1200" b="1" u="sng" dirty="0" smtClean="0">
                <a:solidFill>
                  <a:schemeClr val="tx1"/>
                </a:solidFill>
                <a:latin typeface="+mn-lt"/>
              </a:rPr>
              <a:t>destektir</a:t>
            </a:r>
            <a:endParaRPr lang="tr-TR" sz="1200" b="1" u="sng" dirty="0">
              <a:solidFill>
                <a:schemeClr val="tx1"/>
              </a:solidFill>
              <a:latin typeface="+mn-lt"/>
            </a:endParaRPr>
          </a:p>
          <a:p>
            <a:pPr>
              <a:lnSpc>
                <a:spcPct val="150000"/>
              </a:lnSpc>
            </a:pPr>
            <a:r>
              <a:rPr lang="tr-TR" sz="1200" dirty="0">
                <a:latin typeface="+mn-lt"/>
              </a:rPr>
              <a:t>Alacağınız hibe dışında size harcamalarınız için (uçak bileti, kalacak </a:t>
            </a:r>
            <a:r>
              <a:rPr lang="tr-TR" sz="1200" dirty="0" smtClean="0">
                <a:latin typeface="+mn-lt"/>
              </a:rPr>
              <a:t>yer vb.) </a:t>
            </a:r>
            <a:r>
              <a:rPr lang="tr-TR" sz="1200" dirty="0">
                <a:latin typeface="+mn-lt"/>
              </a:rPr>
              <a:t>ödeme yapılmaz.</a:t>
            </a:r>
          </a:p>
          <a:p>
            <a:pPr>
              <a:lnSpc>
                <a:spcPct val="150000"/>
              </a:lnSpc>
            </a:pPr>
            <a:r>
              <a:rPr lang="nn-NO" sz="1200" dirty="0">
                <a:latin typeface="+mn-lt"/>
              </a:rPr>
              <a:t>Hibenin ilk etapta </a:t>
            </a:r>
            <a:r>
              <a:rPr lang="nn-NO" sz="1200" dirty="0" smtClean="0">
                <a:latin typeface="+mn-lt"/>
              </a:rPr>
              <a:t>%</a:t>
            </a:r>
            <a:r>
              <a:rPr lang="tr-TR" sz="1200" dirty="0">
                <a:latin typeface="+mn-lt"/>
              </a:rPr>
              <a:t>7</a:t>
            </a:r>
            <a:r>
              <a:rPr lang="nn-NO" sz="1200" dirty="0">
                <a:latin typeface="+mn-lt"/>
              </a:rPr>
              <a:t>0’i </a:t>
            </a:r>
            <a:r>
              <a:rPr lang="nn-NO" sz="1200" dirty="0" smtClean="0">
                <a:latin typeface="+mn-lt"/>
              </a:rPr>
              <a:t>ödenir</a:t>
            </a:r>
            <a:r>
              <a:rPr lang="tr-TR" sz="1200" dirty="0" smtClean="0">
                <a:latin typeface="+mn-lt"/>
              </a:rPr>
              <a:t>.</a:t>
            </a:r>
            <a:r>
              <a:rPr lang="tr-TR" sz="1200" dirty="0">
                <a:latin typeface="+mn-lt"/>
                <a:cs typeface="Calibri"/>
              </a:rPr>
              <a:t> </a:t>
            </a:r>
            <a:r>
              <a:rPr lang="tr-TR" sz="1200" dirty="0" smtClean="0">
                <a:latin typeface="+mn-lt"/>
                <a:cs typeface="Calibri"/>
              </a:rPr>
              <a:t>Ödemeler gidiş dosyanızın tamamlanması ve Erasmus Sözleşmenizin imzalanmasını takiben en geç </a:t>
            </a:r>
            <a:r>
              <a:rPr lang="tr-TR" sz="1200" b="1" dirty="0" smtClean="0">
                <a:solidFill>
                  <a:srgbClr val="FF0000"/>
                </a:solidFill>
                <a:latin typeface="+mn-lt"/>
                <a:cs typeface="Calibri"/>
              </a:rPr>
              <a:t>20 iş günü </a:t>
            </a:r>
            <a:r>
              <a:rPr lang="tr-TR" sz="1200" dirty="0" smtClean="0">
                <a:latin typeface="+mn-lt"/>
                <a:cs typeface="Calibri"/>
              </a:rPr>
              <a:t>içinde gerçekleştirilir. Erasmus gidiş belgelerinizi tamamlayıp, Koordinatörlüğümüze iletip, Erasmus sözleşmenizi ne kadar erken imzalarsanız, ödemenizi de o kadar erken alabilirsiniz.</a:t>
            </a:r>
          </a:p>
          <a:p>
            <a:pPr>
              <a:lnSpc>
                <a:spcPct val="150000"/>
              </a:lnSpc>
            </a:pPr>
            <a:r>
              <a:rPr lang="tr-TR" sz="1200" dirty="0" smtClean="0">
                <a:latin typeface="+mn-lt"/>
              </a:rPr>
              <a:t>Kalan </a:t>
            </a:r>
            <a:r>
              <a:rPr lang="tr-TR" sz="1200" dirty="0">
                <a:latin typeface="+mn-lt"/>
              </a:rPr>
              <a:t>%</a:t>
            </a:r>
            <a:r>
              <a:rPr lang="tr-TR" sz="1200" dirty="0" smtClean="0">
                <a:latin typeface="+mn-lt"/>
              </a:rPr>
              <a:t>30’luk hibe, </a:t>
            </a:r>
            <a:r>
              <a:rPr lang="tr-TR" sz="1200" dirty="0">
                <a:latin typeface="+mn-lt"/>
              </a:rPr>
              <a:t>değişim tamamlandıktan sonra dönüş belgelerinin eksiksiz olarak Ofis’e teslim </a:t>
            </a:r>
            <a:r>
              <a:rPr lang="tr-TR" sz="1200" dirty="0" smtClean="0">
                <a:latin typeface="+mn-lt"/>
              </a:rPr>
              <a:t>edilmesinden, gerçekleşen öğrenim süreniz, pasaport giriş-çıkış mühürleri gözetilerek yapılacak yeni hesaplama sonrası </a:t>
            </a:r>
            <a:r>
              <a:rPr lang="tr-TR" sz="1200" dirty="0">
                <a:latin typeface="+mn-lt"/>
              </a:rPr>
              <a:t>ödenir. 2/3 Başarı sağlamayan öğrenciye kalan %</a:t>
            </a:r>
            <a:r>
              <a:rPr lang="tr-TR" sz="1200" dirty="0" smtClean="0">
                <a:latin typeface="+mn-lt"/>
              </a:rPr>
              <a:t>30’luk ödeme yapılmaz</a:t>
            </a:r>
            <a:r>
              <a:rPr lang="tr-TR" sz="1200" dirty="0" smtClean="0">
                <a:latin typeface="+mn-lt"/>
              </a:rPr>
              <a:t>.</a:t>
            </a:r>
          </a:p>
          <a:p>
            <a:pPr>
              <a:lnSpc>
                <a:spcPct val="150000"/>
              </a:lnSpc>
            </a:pPr>
            <a:r>
              <a:rPr lang="tr-TR" sz="1200" dirty="0" smtClean="0">
                <a:latin typeface="+mn-lt"/>
              </a:rPr>
              <a:t>Devamsızlık sonucu başarısızlık, ders ve sınavlara katılmama ve buna bağlı olarak karşı kurumdan dönüşte transkript edinememeniz durumunda, tarafınıza ödenmiş olan hibe tutarının tamamını iade etmeniz talep edilebilir.</a:t>
            </a:r>
            <a:endParaRPr lang="tr-TR" sz="1200" dirty="0" smtClean="0">
              <a:latin typeface="+mn-lt"/>
            </a:endParaRPr>
          </a:p>
          <a:p>
            <a:pPr>
              <a:lnSpc>
                <a:spcPct val="150000"/>
              </a:lnSpc>
            </a:pPr>
            <a:endParaRPr lang="tr-TR" sz="1400" b="1" u="sng" dirty="0">
              <a:latin typeface="+mn-lt"/>
            </a:endParaRPr>
          </a:p>
          <a:p>
            <a:pPr marL="0" indent="0">
              <a:buNone/>
            </a:pPr>
            <a:endParaRPr lang="tr-TR" sz="14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19926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09346"/>
            <a:ext cx="9144000" cy="1906622"/>
          </a:xfrm>
        </p:spPr>
        <p:txBody>
          <a:bodyPr>
            <a:normAutofit fontScale="77500" lnSpcReduction="20000"/>
          </a:bodyPr>
          <a:lstStyle/>
          <a:p>
            <a:pPr marL="241300" indent="-228600">
              <a:tabLst>
                <a:tab pos="241300" algn="l"/>
              </a:tabLst>
            </a:pPr>
            <a:r>
              <a:rPr lang="tr-TR" spc="-15" dirty="0">
                <a:latin typeface="Calibri"/>
                <a:cs typeface="Calibri"/>
              </a:rPr>
              <a:t>Gi</a:t>
            </a:r>
            <a:r>
              <a:rPr lang="tr-TR" spc="-30" dirty="0">
                <a:latin typeface="Calibri"/>
                <a:cs typeface="Calibri"/>
              </a:rPr>
              <a:t>d</a:t>
            </a:r>
            <a:r>
              <a:rPr lang="tr-TR" spc="-15" dirty="0">
                <a:latin typeface="Calibri"/>
                <a:cs typeface="Calibri"/>
              </a:rPr>
              <a:t>eceğin</a:t>
            </a:r>
            <a:r>
              <a:rPr lang="tr-TR" spc="-25" dirty="0">
                <a:latin typeface="Calibri"/>
                <a:cs typeface="Calibri"/>
              </a:rPr>
              <a:t>i</a:t>
            </a:r>
            <a:r>
              <a:rPr lang="tr-TR" spc="-15" dirty="0">
                <a:latin typeface="Calibri"/>
                <a:cs typeface="Calibri"/>
              </a:rPr>
              <a:t>z</a:t>
            </a:r>
            <a:r>
              <a:rPr lang="tr-TR" spc="-5" dirty="0">
                <a:latin typeface="Calibri"/>
                <a:cs typeface="Calibri"/>
              </a:rPr>
              <a:t> </a:t>
            </a:r>
            <a:r>
              <a:rPr lang="tr-TR" spc="-15" dirty="0">
                <a:latin typeface="Calibri"/>
                <a:cs typeface="Calibri"/>
              </a:rPr>
              <a:t>ül</a:t>
            </a:r>
            <a:r>
              <a:rPr lang="tr-TR" spc="-110" dirty="0">
                <a:latin typeface="Calibri"/>
                <a:cs typeface="Calibri"/>
              </a:rPr>
              <a:t>k</a:t>
            </a:r>
            <a:r>
              <a:rPr lang="tr-TR" spc="-15" dirty="0">
                <a:latin typeface="Calibri"/>
                <a:cs typeface="Calibri"/>
              </a:rPr>
              <a:t>e</a:t>
            </a:r>
            <a:r>
              <a:rPr lang="tr-TR" spc="10" dirty="0">
                <a:latin typeface="Calibri"/>
                <a:cs typeface="Calibri"/>
              </a:rPr>
              <a:t> </a:t>
            </a:r>
            <a:r>
              <a:rPr lang="tr-TR" dirty="0">
                <a:latin typeface="Calibri"/>
                <a:cs typeface="Calibri"/>
              </a:rPr>
              <a:t>iç</a:t>
            </a:r>
            <a:r>
              <a:rPr lang="tr-TR" spc="-10" dirty="0">
                <a:latin typeface="Calibri"/>
                <a:cs typeface="Calibri"/>
              </a:rPr>
              <a:t>i</a:t>
            </a:r>
            <a:r>
              <a:rPr lang="tr-TR" spc="-15" dirty="0">
                <a:latin typeface="Calibri"/>
                <a:cs typeface="Calibri"/>
              </a:rPr>
              <a:t>n</a:t>
            </a:r>
            <a:r>
              <a:rPr lang="tr-TR" spc="5" dirty="0">
                <a:latin typeface="Calibri"/>
                <a:cs typeface="Calibri"/>
              </a:rPr>
              <a:t> </a:t>
            </a:r>
            <a:r>
              <a:rPr lang="tr-TR" dirty="0">
                <a:latin typeface="Calibri"/>
                <a:cs typeface="Calibri"/>
              </a:rPr>
              <a:t>v</a:t>
            </a:r>
            <a:r>
              <a:rPr lang="tr-TR" spc="-15" dirty="0">
                <a:latin typeface="Calibri"/>
                <a:cs typeface="Calibri"/>
              </a:rPr>
              <a:t>i</a:t>
            </a:r>
            <a:r>
              <a:rPr lang="tr-TR" spc="-80" dirty="0">
                <a:latin typeface="Calibri"/>
                <a:cs typeface="Calibri"/>
              </a:rPr>
              <a:t>z</a:t>
            </a:r>
            <a:r>
              <a:rPr lang="tr-TR" spc="-15" dirty="0">
                <a:latin typeface="Calibri"/>
                <a:cs typeface="Calibri"/>
              </a:rPr>
              <a:t>e</a:t>
            </a:r>
            <a:r>
              <a:rPr lang="tr-TR" spc="-5" dirty="0">
                <a:latin typeface="Calibri"/>
                <a:cs typeface="Calibri"/>
              </a:rPr>
              <a:t> </a:t>
            </a:r>
            <a:r>
              <a:rPr lang="tr-TR" spc="-15" dirty="0">
                <a:latin typeface="Calibri"/>
                <a:cs typeface="Calibri"/>
              </a:rPr>
              <a:t>ba</a:t>
            </a:r>
            <a:r>
              <a:rPr lang="tr-TR" spc="-60" dirty="0">
                <a:latin typeface="Calibri"/>
                <a:cs typeface="Calibri"/>
              </a:rPr>
              <a:t>ş</a:t>
            </a:r>
            <a:r>
              <a:rPr lang="tr-TR" spc="-15" dirty="0">
                <a:latin typeface="Calibri"/>
                <a:cs typeface="Calibri"/>
              </a:rPr>
              <a:t>vu</a:t>
            </a:r>
            <a:r>
              <a:rPr lang="tr-TR" spc="-25" dirty="0">
                <a:latin typeface="Calibri"/>
                <a:cs typeface="Calibri"/>
              </a:rPr>
              <a:t>r</a:t>
            </a:r>
            <a:r>
              <a:rPr lang="tr-TR" spc="-15" dirty="0">
                <a:latin typeface="Calibri"/>
                <a:cs typeface="Calibri"/>
              </a:rPr>
              <a:t>usu</a:t>
            </a:r>
            <a:r>
              <a:rPr lang="tr-TR" spc="-10" dirty="0">
                <a:latin typeface="Calibri"/>
                <a:cs typeface="Calibri"/>
              </a:rPr>
              <a:t>n</a:t>
            </a:r>
            <a:r>
              <a:rPr lang="tr-TR" spc="-15" dirty="0">
                <a:latin typeface="Calibri"/>
                <a:cs typeface="Calibri"/>
              </a:rPr>
              <a:t>u</a:t>
            </a:r>
            <a:r>
              <a:rPr lang="tr-TR" spc="55" dirty="0">
                <a:latin typeface="Calibri"/>
                <a:cs typeface="Calibri"/>
              </a:rPr>
              <a:t> </a:t>
            </a:r>
            <a:r>
              <a:rPr lang="tr-TR" spc="-15" dirty="0">
                <a:latin typeface="Calibri"/>
                <a:cs typeface="Calibri"/>
              </a:rPr>
              <a:t>son</a:t>
            </a:r>
            <a:r>
              <a:rPr lang="tr-TR" spc="20" dirty="0">
                <a:latin typeface="Calibri"/>
                <a:cs typeface="Calibri"/>
              </a:rPr>
              <a:t> </a:t>
            </a:r>
            <a:r>
              <a:rPr lang="tr-TR" spc="-15" dirty="0">
                <a:latin typeface="Calibri"/>
                <a:cs typeface="Calibri"/>
              </a:rPr>
              <a:t>ana b</a:t>
            </a:r>
            <a:r>
              <a:rPr lang="tr-TR" spc="-25" dirty="0">
                <a:latin typeface="Calibri"/>
                <a:cs typeface="Calibri"/>
              </a:rPr>
              <a:t>ı</a:t>
            </a:r>
            <a:r>
              <a:rPr lang="tr-TR" spc="-75" dirty="0">
                <a:latin typeface="Calibri"/>
                <a:cs typeface="Calibri"/>
              </a:rPr>
              <a:t>r</a:t>
            </a:r>
            <a:r>
              <a:rPr lang="tr-TR" spc="-20" dirty="0">
                <a:latin typeface="Calibri"/>
                <a:cs typeface="Calibri"/>
              </a:rPr>
              <a:t>akm</a:t>
            </a:r>
            <a:r>
              <a:rPr lang="tr-TR" spc="-60" dirty="0">
                <a:latin typeface="Calibri"/>
                <a:cs typeface="Calibri"/>
              </a:rPr>
              <a:t>a</a:t>
            </a:r>
            <a:r>
              <a:rPr lang="tr-TR" dirty="0">
                <a:latin typeface="Calibri"/>
                <a:cs typeface="Calibri"/>
              </a:rPr>
              <a:t>y</a:t>
            </a:r>
            <a:r>
              <a:rPr lang="tr-TR" spc="-15" dirty="0">
                <a:latin typeface="Calibri"/>
                <a:cs typeface="Calibri"/>
              </a:rPr>
              <a:t>ın</a:t>
            </a:r>
            <a:r>
              <a:rPr lang="tr-TR" spc="-25" dirty="0">
                <a:latin typeface="Calibri"/>
                <a:cs typeface="Calibri"/>
              </a:rPr>
              <a:t>ı</a:t>
            </a:r>
            <a:r>
              <a:rPr lang="tr-TR" spc="-10" dirty="0">
                <a:latin typeface="Calibri"/>
                <a:cs typeface="Calibri"/>
              </a:rPr>
              <a:t>z.</a:t>
            </a:r>
            <a:r>
              <a:rPr lang="tr-TR" spc="25" dirty="0">
                <a:latin typeface="Calibri"/>
                <a:cs typeface="Calibri"/>
              </a:rPr>
              <a:t> </a:t>
            </a:r>
            <a:r>
              <a:rPr lang="tr-TR" spc="25" dirty="0" smtClean="0">
                <a:latin typeface="Calibri"/>
                <a:cs typeface="Calibri"/>
              </a:rPr>
              <a:t>Vize işlemleriniz sonuçlanması için gerekli süreyi ve istenen belgeleri en güncel haliyle öğreniniz.</a:t>
            </a:r>
            <a:endParaRPr lang="tr-TR" sz="800" dirty="0"/>
          </a:p>
          <a:p>
            <a:pPr>
              <a:lnSpc>
                <a:spcPts val="650"/>
              </a:lnSpc>
              <a:spcBef>
                <a:spcPts val="21"/>
              </a:spcBef>
            </a:pPr>
            <a:endParaRPr lang="tr-TR" sz="500" dirty="0"/>
          </a:p>
          <a:p>
            <a:pPr marL="241300" indent="-228600">
              <a:tabLst>
                <a:tab pos="241300" algn="l"/>
              </a:tabLst>
            </a:pPr>
            <a:r>
              <a:rPr lang="tr-TR" spc="35" dirty="0" smtClean="0">
                <a:latin typeface="Calibri"/>
                <a:cs typeface="Calibri"/>
              </a:rPr>
              <a:t>Yeşil Pasaportu </a:t>
            </a:r>
            <a:r>
              <a:rPr lang="tr-TR" spc="-15" dirty="0" smtClean="0">
                <a:latin typeface="Calibri"/>
                <a:cs typeface="Calibri"/>
              </a:rPr>
              <a:t>olan</a:t>
            </a:r>
            <a:r>
              <a:rPr lang="tr-TR" spc="5" dirty="0" smtClean="0">
                <a:latin typeface="Calibri"/>
                <a:cs typeface="Calibri"/>
              </a:rPr>
              <a:t> </a:t>
            </a:r>
            <a:r>
              <a:rPr lang="tr-TR" spc="-15" dirty="0">
                <a:latin typeface="Calibri"/>
                <a:cs typeface="Calibri"/>
              </a:rPr>
              <a:t>öğ</a:t>
            </a:r>
            <a:r>
              <a:rPr lang="tr-TR" spc="-45" dirty="0">
                <a:latin typeface="Calibri"/>
                <a:cs typeface="Calibri"/>
              </a:rPr>
              <a:t>r</a:t>
            </a:r>
            <a:r>
              <a:rPr lang="tr-TR" spc="-15" dirty="0">
                <a:latin typeface="Calibri"/>
                <a:cs typeface="Calibri"/>
              </a:rPr>
              <a:t>enci</a:t>
            </a:r>
            <a:r>
              <a:rPr lang="tr-TR" spc="-25" dirty="0">
                <a:latin typeface="Calibri"/>
                <a:cs typeface="Calibri"/>
              </a:rPr>
              <a:t>l</a:t>
            </a:r>
            <a:r>
              <a:rPr lang="tr-TR" spc="-15" dirty="0">
                <a:latin typeface="Calibri"/>
                <a:cs typeface="Calibri"/>
              </a:rPr>
              <a:t>er</a:t>
            </a:r>
            <a:r>
              <a:rPr lang="tr-TR" spc="-25" dirty="0">
                <a:latin typeface="Calibri"/>
                <a:cs typeface="Calibri"/>
              </a:rPr>
              <a:t>i</a:t>
            </a:r>
            <a:r>
              <a:rPr lang="tr-TR" spc="-15" dirty="0">
                <a:latin typeface="Calibri"/>
                <a:cs typeface="Calibri"/>
              </a:rPr>
              <a:t>n</a:t>
            </a:r>
            <a:r>
              <a:rPr lang="tr-TR" spc="5" dirty="0">
                <a:latin typeface="Calibri"/>
                <a:cs typeface="Calibri"/>
              </a:rPr>
              <a:t> </a:t>
            </a:r>
            <a:r>
              <a:rPr lang="tr-TR" spc="-15" dirty="0">
                <a:latin typeface="Calibri"/>
                <a:cs typeface="Calibri"/>
              </a:rPr>
              <a:t>de</a:t>
            </a:r>
            <a:r>
              <a:rPr lang="tr-TR" spc="5" dirty="0">
                <a:latin typeface="Calibri"/>
                <a:cs typeface="Calibri"/>
              </a:rPr>
              <a:t> </a:t>
            </a:r>
            <a:r>
              <a:rPr lang="tr-TR" dirty="0">
                <a:latin typeface="Calibri"/>
                <a:cs typeface="Calibri"/>
              </a:rPr>
              <a:t>v</a:t>
            </a:r>
            <a:r>
              <a:rPr lang="tr-TR" spc="-15" dirty="0">
                <a:latin typeface="Calibri"/>
                <a:cs typeface="Calibri"/>
              </a:rPr>
              <a:t>i</a:t>
            </a:r>
            <a:r>
              <a:rPr lang="tr-TR" spc="-80" dirty="0">
                <a:latin typeface="Calibri"/>
                <a:cs typeface="Calibri"/>
              </a:rPr>
              <a:t>z</a:t>
            </a:r>
            <a:r>
              <a:rPr lang="tr-TR" spc="-15" dirty="0">
                <a:latin typeface="Calibri"/>
                <a:cs typeface="Calibri"/>
              </a:rPr>
              <a:t>e</a:t>
            </a:r>
            <a:r>
              <a:rPr lang="tr-TR" spc="-5" dirty="0">
                <a:latin typeface="Calibri"/>
                <a:cs typeface="Calibri"/>
              </a:rPr>
              <a:t> </a:t>
            </a:r>
            <a:r>
              <a:rPr lang="tr-TR" spc="-15" dirty="0">
                <a:latin typeface="Calibri"/>
                <a:cs typeface="Calibri"/>
              </a:rPr>
              <a:t>a</a:t>
            </a:r>
            <a:r>
              <a:rPr lang="tr-TR" spc="-25" dirty="0">
                <a:latin typeface="Calibri"/>
                <a:cs typeface="Calibri"/>
              </a:rPr>
              <a:t>l</a:t>
            </a:r>
            <a:r>
              <a:rPr lang="tr-TR" spc="-15" dirty="0">
                <a:latin typeface="Calibri"/>
                <a:cs typeface="Calibri"/>
              </a:rPr>
              <a:t>ması</a:t>
            </a:r>
            <a:r>
              <a:rPr lang="tr-TR" spc="5" dirty="0">
                <a:latin typeface="Calibri"/>
                <a:cs typeface="Calibri"/>
              </a:rPr>
              <a:t> </a:t>
            </a:r>
            <a:r>
              <a:rPr lang="tr-TR" spc="-35" dirty="0">
                <a:latin typeface="Calibri"/>
                <a:cs typeface="Calibri"/>
              </a:rPr>
              <a:t>g</a:t>
            </a:r>
            <a:r>
              <a:rPr lang="tr-TR" spc="-15" dirty="0">
                <a:latin typeface="Calibri"/>
                <a:cs typeface="Calibri"/>
              </a:rPr>
              <a:t>e</a:t>
            </a:r>
            <a:r>
              <a:rPr lang="tr-TR" spc="-50" dirty="0">
                <a:latin typeface="Calibri"/>
                <a:cs typeface="Calibri"/>
              </a:rPr>
              <a:t>r</a:t>
            </a:r>
            <a:r>
              <a:rPr lang="tr-TR" spc="-20" dirty="0">
                <a:latin typeface="Calibri"/>
                <a:cs typeface="Calibri"/>
              </a:rPr>
              <a:t>ekme</a:t>
            </a:r>
            <a:r>
              <a:rPr lang="tr-TR" spc="-30" dirty="0">
                <a:latin typeface="Calibri"/>
                <a:cs typeface="Calibri"/>
              </a:rPr>
              <a:t>k</a:t>
            </a:r>
            <a:r>
              <a:rPr lang="tr-TR" spc="-40" dirty="0">
                <a:latin typeface="Calibri"/>
                <a:cs typeface="Calibri"/>
              </a:rPr>
              <a:t>t</a:t>
            </a:r>
            <a:r>
              <a:rPr lang="tr-TR" spc="-15" dirty="0">
                <a:latin typeface="Calibri"/>
                <a:cs typeface="Calibri"/>
              </a:rPr>
              <a:t>ed</a:t>
            </a:r>
            <a:r>
              <a:rPr lang="tr-TR" spc="-25" dirty="0">
                <a:latin typeface="Calibri"/>
                <a:cs typeface="Calibri"/>
              </a:rPr>
              <a:t>i</a:t>
            </a:r>
            <a:r>
              <a:rPr lang="tr-TR" spc="-290" dirty="0">
                <a:latin typeface="Calibri"/>
                <a:cs typeface="Calibri"/>
              </a:rPr>
              <a:t>r</a:t>
            </a:r>
            <a:r>
              <a:rPr lang="tr-TR" spc="-10" dirty="0" smtClean="0">
                <a:latin typeface="Calibri"/>
                <a:cs typeface="Calibri"/>
              </a:rPr>
              <a:t>.</a:t>
            </a:r>
          </a:p>
          <a:p>
            <a:pPr marL="241300" indent="-228600">
              <a:tabLst>
                <a:tab pos="241300" algn="l"/>
              </a:tabLst>
            </a:pPr>
            <a:endParaRPr lang="tr-TR" spc="-10" dirty="0" smtClean="0">
              <a:latin typeface="Calibri"/>
              <a:cs typeface="Calibri"/>
            </a:endParaRPr>
          </a:p>
          <a:p>
            <a:pPr marL="241300" indent="-228600">
              <a:tabLst>
                <a:tab pos="241300" algn="l"/>
              </a:tabLst>
            </a:pPr>
            <a:r>
              <a:rPr lang="tr-TR" spc="-10" dirty="0" smtClean="0">
                <a:latin typeface="Calibri"/>
                <a:cs typeface="Calibri"/>
              </a:rPr>
              <a:t>Vize işlemleri prosedürleri yıllar içinde ülkelere, dış temsilciliklere ve konsolosluk çalışanlarına göre değişkenlik gösterebilmektedir. Vize başvurusu için gerekli belgeleri ve işlemleri hakkında en doğru ve güncel bilgiyi güvenilir birinci kaynaklardan öğrenmek öğrencilerimizin sorumluluğundadır.</a:t>
            </a: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693910"/>
            <a:ext cx="9144000" cy="946298"/>
          </a:xfrm>
        </p:spPr>
        <p:txBody>
          <a:bodyPr>
            <a:normAutofit fontScale="90000"/>
          </a:bodyPr>
          <a:lstStyle/>
          <a:p>
            <a:r>
              <a:rPr lang="tr-TR" b="1" dirty="0" smtClean="0"/>
              <a:t>Özellikle Dikkat Edilmesi Gereken Hususlar</a:t>
            </a:r>
            <a:br>
              <a:rPr lang="tr-TR" b="1" dirty="0" smtClean="0"/>
            </a:br>
            <a:r>
              <a:rPr lang="tr-TR" b="1" dirty="0" smtClean="0"/>
              <a:t/>
            </a:r>
            <a:br>
              <a:rPr lang="tr-TR" b="1" dirty="0" smtClean="0"/>
            </a:br>
            <a:r>
              <a:rPr lang="tr-TR" b="1" dirty="0" smtClean="0"/>
              <a:t/>
            </a:r>
            <a:br>
              <a:rPr lang="tr-TR" b="1" dirty="0" smtClean="0"/>
            </a:br>
            <a:r>
              <a:rPr lang="tr-TR" b="1" dirty="0" smtClean="0"/>
              <a:t>VİZE</a:t>
            </a:r>
            <a:endParaRPr lang="tr-TR" b="1" dirty="0"/>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22956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5092"/>
            <a:ext cx="9144000" cy="3478651"/>
          </a:xfrm>
        </p:spPr>
        <p:txBody>
          <a:bodyPr>
            <a:normAutofit/>
          </a:bodyPr>
          <a:lstStyle/>
          <a:p>
            <a:pPr marL="241300" marR="141605" indent="-228600">
              <a:lnSpc>
                <a:spcPts val="3030"/>
              </a:lnSpc>
              <a:tabLst>
                <a:tab pos="241300" algn="l"/>
              </a:tabLst>
            </a:pPr>
            <a:r>
              <a:rPr lang="tr-TR" spc="-20" dirty="0">
                <a:latin typeface="Calibri"/>
                <a:cs typeface="Calibri"/>
              </a:rPr>
              <a:t>Öğ</a:t>
            </a:r>
            <a:r>
              <a:rPr lang="tr-TR" spc="-50" dirty="0">
                <a:latin typeface="Calibri"/>
                <a:cs typeface="Calibri"/>
              </a:rPr>
              <a:t>r</a:t>
            </a:r>
            <a:r>
              <a:rPr lang="tr-TR" spc="-15" dirty="0">
                <a:latin typeface="Calibri"/>
                <a:cs typeface="Calibri"/>
              </a:rPr>
              <a:t>enci</a:t>
            </a:r>
            <a:r>
              <a:rPr lang="tr-TR" spc="-25" dirty="0">
                <a:latin typeface="Calibri"/>
                <a:cs typeface="Calibri"/>
              </a:rPr>
              <a:t>l</a:t>
            </a:r>
            <a:r>
              <a:rPr lang="tr-TR" spc="-15" dirty="0">
                <a:latin typeface="Calibri"/>
                <a:cs typeface="Calibri"/>
              </a:rPr>
              <a:t>er</a:t>
            </a:r>
            <a:r>
              <a:rPr lang="tr-TR" spc="-25" dirty="0">
                <a:latin typeface="Calibri"/>
                <a:cs typeface="Calibri"/>
              </a:rPr>
              <a:t>i</a:t>
            </a:r>
            <a:r>
              <a:rPr lang="tr-TR" spc="-15" dirty="0">
                <a:latin typeface="Calibri"/>
                <a:cs typeface="Calibri"/>
              </a:rPr>
              <a:t>n</a:t>
            </a:r>
            <a:r>
              <a:rPr lang="tr-TR" spc="25" dirty="0">
                <a:latin typeface="Calibri"/>
                <a:cs typeface="Calibri"/>
              </a:rPr>
              <a:t> </a:t>
            </a:r>
            <a:r>
              <a:rPr lang="tr-TR" spc="-20" dirty="0" err="1">
                <a:latin typeface="Calibri"/>
                <a:cs typeface="Calibri"/>
              </a:rPr>
              <a:t>nom</a:t>
            </a:r>
            <a:r>
              <a:rPr lang="tr-TR" spc="-25" dirty="0" err="1">
                <a:latin typeface="Calibri"/>
                <a:cs typeface="Calibri"/>
              </a:rPr>
              <a:t>i</a:t>
            </a:r>
            <a:r>
              <a:rPr lang="tr-TR" spc="-15" dirty="0" err="1">
                <a:latin typeface="Calibri"/>
                <a:cs typeface="Calibri"/>
              </a:rPr>
              <a:t>na</a:t>
            </a:r>
            <a:r>
              <a:rPr lang="tr-TR" spc="-65" dirty="0" err="1">
                <a:latin typeface="Calibri"/>
                <a:cs typeface="Calibri"/>
              </a:rPr>
              <a:t>s</a:t>
            </a:r>
            <a:r>
              <a:rPr lang="tr-TR" spc="-60" dirty="0" err="1">
                <a:latin typeface="Calibri"/>
                <a:cs typeface="Calibri"/>
              </a:rPr>
              <a:t>y</a:t>
            </a:r>
            <a:r>
              <a:rPr lang="tr-TR" spc="-15" dirty="0" err="1">
                <a:latin typeface="Calibri"/>
                <a:cs typeface="Calibri"/>
              </a:rPr>
              <a:t>on</a:t>
            </a:r>
            <a:r>
              <a:rPr lang="tr-TR" spc="35" dirty="0">
                <a:latin typeface="Calibri"/>
                <a:cs typeface="Calibri"/>
              </a:rPr>
              <a:t> </a:t>
            </a:r>
            <a:r>
              <a:rPr lang="tr-TR" dirty="0">
                <a:latin typeface="Calibri"/>
                <a:cs typeface="Calibri"/>
              </a:rPr>
              <a:t>iş</a:t>
            </a:r>
            <a:r>
              <a:rPr lang="tr-TR" spc="-20" dirty="0">
                <a:latin typeface="Calibri"/>
                <a:cs typeface="Calibri"/>
              </a:rPr>
              <a:t>leml</a:t>
            </a:r>
            <a:r>
              <a:rPr lang="tr-TR" spc="-10" dirty="0">
                <a:latin typeface="Calibri"/>
                <a:cs typeface="Calibri"/>
              </a:rPr>
              <a:t>eri </a:t>
            </a:r>
            <a:r>
              <a:rPr lang="tr-TR" spc="-20" dirty="0">
                <a:latin typeface="Calibri"/>
                <a:cs typeface="Calibri"/>
              </a:rPr>
              <a:t>mut</a:t>
            </a:r>
            <a:r>
              <a:rPr lang="tr-TR" spc="-25" dirty="0">
                <a:latin typeface="Calibri"/>
                <a:cs typeface="Calibri"/>
              </a:rPr>
              <a:t>l</a:t>
            </a:r>
            <a:r>
              <a:rPr lang="tr-TR" spc="-15" dirty="0">
                <a:latin typeface="Calibri"/>
                <a:cs typeface="Calibri"/>
              </a:rPr>
              <a:t>a</a:t>
            </a:r>
            <a:r>
              <a:rPr lang="tr-TR" spc="-60" dirty="0">
                <a:latin typeface="Calibri"/>
                <a:cs typeface="Calibri"/>
              </a:rPr>
              <a:t>k</a:t>
            </a:r>
            <a:r>
              <a:rPr lang="tr-TR" spc="-15" dirty="0">
                <a:latin typeface="Calibri"/>
                <a:cs typeface="Calibri"/>
              </a:rPr>
              <a:t>a</a:t>
            </a:r>
            <a:r>
              <a:rPr lang="tr-TR" spc="15" dirty="0">
                <a:latin typeface="Calibri"/>
                <a:cs typeface="Calibri"/>
              </a:rPr>
              <a:t> </a:t>
            </a:r>
            <a:r>
              <a:rPr lang="tr-TR" spc="-15" dirty="0">
                <a:latin typeface="Calibri"/>
                <a:cs typeface="Calibri"/>
              </a:rPr>
              <a:t>bö</a:t>
            </a:r>
            <a:r>
              <a:rPr lang="tr-TR" spc="-20" dirty="0">
                <a:latin typeface="Calibri"/>
                <a:cs typeface="Calibri"/>
              </a:rPr>
              <a:t>lüm</a:t>
            </a:r>
            <a:r>
              <a:rPr lang="tr-TR" spc="25" dirty="0">
                <a:latin typeface="Calibri"/>
                <a:cs typeface="Calibri"/>
              </a:rPr>
              <a:t> </a:t>
            </a:r>
            <a:r>
              <a:rPr lang="tr-TR" spc="-11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25" dirty="0">
                <a:latin typeface="Calibri"/>
                <a:cs typeface="Calibri"/>
              </a:rPr>
              <a:t>e</a:t>
            </a:r>
            <a:r>
              <a:rPr lang="tr-TR" dirty="0">
                <a:latin typeface="Calibri"/>
                <a:cs typeface="Calibri"/>
              </a:rPr>
              <a:t>ri</a:t>
            </a:r>
            <a:r>
              <a:rPr lang="tr-TR" spc="10" dirty="0">
                <a:latin typeface="Calibri"/>
                <a:cs typeface="Calibri"/>
              </a:rPr>
              <a:t> </a:t>
            </a:r>
            <a:r>
              <a:rPr lang="tr-TR" spc="-50" dirty="0">
                <a:latin typeface="Calibri"/>
                <a:cs typeface="Calibri"/>
              </a:rPr>
              <a:t>t</a:t>
            </a:r>
            <a:r>
              <a:rPr lang="tr-TR" spc="-15" dirty="0">
                <a:latin typeface="Calibri"/>
                <a:cs typeface="Calibri"/>
              </a:rPr>
              <a:t>a</a:t>
            </a:r>
            <a:r>
              <a:rPr lang="tr-TR" spc="-70" dirty="0">
                <a:latin typeface="Calibri"/>
                <a:cs typeface="Calibri"/>
              </a:rPr>
              <a:t>r</a:t>
            </a:r>
            <a:r>
              <a:rPr lang="tr-TR" spc="-15" dirty="0">
                <a:latin typeface="Calibri"/>
                <a:cs typeface="Calibri"/>
              </a:rPr>
              <a:t>af</a:t>
            </a:r>
            <a:r>
              <a:rPr lang="tr-TR" spc="-25" dirty="0">
                <a:latin typeface="Calibri"/>
                <a:cs typeface="Calibri"/>
              </a:rPr>
              <a:t>ı</a:t>
            </a:r>
            <a:r>
              <a:rPr lang="tr-TR" spc="-15" dirty="0">
                <a:latin typeface="Calibri"/>
                <a:cs typeface="Calibri"/>
              </a:rPr>
              <a:t>ndan</a:t>
            </a:r>
            <a:r>
              <a:rPr lang="tr-TR" spc="-10" dirty="0">
                <a:latin typeface="Calibri"/>
                <a:cs typeface="Calibri"/>
              </a:rPr>
              <a:t> </a:t>
            </a:r>
            <a:r>
              <a:rPr lang="tr-TR" spc="-75" dirty="0" smtClean="0">
                <a:latin typeface="Calibri"/>
                <a:cs typeface="Calibri"/>
              </a:rPr>
              <a:t>y</a:t>
            </a:r>
            <a:r>
              <a:rPr lang="tr-TR" dirty="0" smtClean="0">
                <a:latin typeface="Calibri"/>
                <a:cs typeface="Calibri"/>
              </a:rPr>
              <a:t>ap</a:t>
            </a:r>
            <a:r>
              <a:rPr lang="tr-TR" spc="-10" dirty="0" smtClean="0">
                <a:latin typeface="Calibri"/>
                <a:cs typeface="Calibri"/>
              </a:rPr>
              <a:t>ı</a:t>
            </a:r>
            <a:r>
              <a:rPr lang="tr-TR" dirty="0" smtClean="0">
                <a:latin typeface="Calibri"/>
                <a:cs typeface="Calibri"/>
              </a:rPr>
              <a:t>l</a:t>
            </a:r>
            <a:r>
              <a:rPr lang="tr-TR" spc="-15" dirty="0" smtClean="0">
                <a:latin typeface="Calibri"/>
                <a:cs typeface="Calibri"/>
              </a:rPr>
              <a:t>malıdır. </a:t>
            </a:r>
            <a:r>
              <a:rPr lang="tr-TR" spc="-15" dirty="0" err="1" smtClean="0">
                <a:latin typeface="Calibri"/>
                <a:cs typeface="Calibri"/>
              </a:rPr>
              <a:t>Nominasyon</a:t>
            </a:r>
            <a:r>
              <a:rPr lang="tr-TR" spc="-15" dirty="0" smtClean="0">
                <a:latin typeface="Calibri"/>
                <a:cs typeface="Calibri"/>
              </a:rPr>
              <a:t> öncesi, karşı kuruma öğ</a:t>
            </a:r>
            <a:r>
              <a:rPr lang="tr-TR" spc="-50" dirty="0" smtClean="0">
                <a:latin typeface="Calibri"/>
                <a:cs typeface="Calibri"/>
              </a:rPr>
              <a:t>r</a:t>
            </a:r>
            <a:r>
              <a:rPr lang="tr-TR" dirty="0" smtClean="0">
                <a:latin typeface="Calibri"/>
                <a:cs typeface="Calibri"/>
              </a:rPr>
              <a:t>enci </a:t>
            </a:r>
            <a:r>
              <a:rPr lang="tr-TR" spc="-50" dirty="0">
                <a:latin typeface="Calibri"/>
                <a:cs typeface="Calibri"/>
              </a:rPr>
              <a:t>t</a:t>
            </a:r>
            <a:r>
              <a:rPr lang="tr-TR" spc="-15" dirty="0">
                <a:latin typeface="Calibri"/>
                <a:cs typeface="Calibri"/>
              </a:rPr>
              <a:t>a</a:t>
            </a:r>
            <a:r>
              <a:rPr lang="tr-TR" spc="-75" dirty="0">
                <a:latin typeface="Calibri"/>
                <a:cs typeface="Calibri"/>
              </a:rPr>
              <a:t>r</a:t>
            </a:r>
            <a:r>
              <a:rPr lang="tr-TR" spc="-25" dirty="0">
                <a:latin typeface="Calibri"/>
                <a:cs typeface="Calibri"/>
              </a:rPr>
              <a:t>a</a:t>
            </a:r>
            <a:r>
              <a:rPr lang="tr-TR" dirty="0">
                <a:latin typeface="Calibri"/>
                <a:cs typeface="Calibri"/>
              </a:rPr>
              <a:t>f</a:t>
            </a:r>
            <a:r>
              <a:rPr lang="tr-TR" spc="-10" dirty="0">
                <a:latin typeface="Calibri"/>
                <a:cs typeface="Calibri"/>
              </a:rPr>
              <a:t>ı</a:t>
            </a:r>
            <a:r>
              <a:rPr lang="tr-TR" spc="-15" dirty="0">
                <a:latin typeface="Calibri"/>
                <a:cs typeface="Calibri"/>
              </a:rPr>
              <a:t>n</a:t>
            </a:r>
            <a:r>
              <a:rPr lang="tr-TR" spc="-30" dirty="0">
                <a:latin typeface="Calibri"/>
                <a:cs typeface="Calibri"/>
              </a:rPr>
              <a:t>d</a:t>
            </a:r>
            <a:r>
              <a:rPr lang="tr-TR" spc="-15" dirty="0">
                <a:latin typeface="Calibri"/>
                <a:cs typeface="Calibri"/>
              </a:rPr>
              <a:t>an</a:t>
            </a:r>
            <a:r>
              <a:rPr lang="tr-TR" spc="10" dirty="0">
                <a:latin typeface="Calibri"/>
                <a:cs typeface="Calibri"/>
              </a:rPr>
              <a:t> </a:t>
            </a:r>
            <a:r>
              <a:rPr lang="tr-TR" spc="-35" dirty="0">
                <a:latin typeface="Calibri"/>
                <a:cs typeface="Calibri"/>
              </a:rPr>
              <a:t>a</a:t>
            </a:r>
            <a:r>
              <a:rPr lang="tr-TR" dirty="0">
                <a:latin typeface="Calibri"/>
                <a:cs typeface="Calibri"/>
              </a:rPr>
              <a:t>t</a:t>
            </a:r>
            <a:r>
              <a:rPr lang="tr-TR" spc="-10" dirty="0">
                <a:latin typeface="Calibri"/>
                <a:cs typeface="Calibri"/>
              </a:rPr>
              <a:t>ı</a:t>
            </a:r>
            <a:r>
              <a:rPr lang="tr-TR" dirty="0">
                <a:latin typeface="Calibri"/>
                <a:cs typeface="Calibri"/>
              </a:rPr>
              <a:t>lan</a:t>
            </a:r>
            <a:r>
              <a:rPr lang="tr-TR" spc="-10" dirty="0">
                <a:latin typeface="Calibri"/>
                <a:cs typeface="Calibri"/>
              </a:rPr>
              <a:t> </a:t>
            </a:r>
            <a:r>
              <a:rPr lang="tr-TR" u="sng" dirty="0" smtClean="0">
                <a:latin typeface="Calibri"/>
                <a:cs typeface="Calibri"/>
              </a:rPr>
              <a:t>e-postalar</a:t>
            </a:r>
            <a:r>
              <a:rPr lang="tr-TR" u="sng" spc="20" dirty="0" smtClean="0">
                <a:latin typeface="Calibri"/>
                <a:cs typeface="Calibri"/>
              </a:rPr>
              <a:t> </a:t>
            </a:r>
            <a:r>
              <a:rPr lang="tr-TR" u="sng" spc="-65" dirty="0">
                <a:latin typeface="Calibri"/>
                <a:cs typeface="Calibri"/>
              </a:rPr>
              <a:t>k</a:t>
            </a:r>
            <a:r>
              <a:rPr lang="tr-TR" u="sng" dirty="0">
                <a:latin typeface="Calibri"/>
                <a:cs typeface="Calibri"/>
              </a:rPr>
              <a:t>abul </a:t>
            </a:r>
            <a:r>
              <a:rPr lang="tr-TR" u="sng" spc="-15" dirty="0" smtClean="0">
                <a:latin typeface="Calibri"/>
                <a:cs typeface="Calibri"/>
              </a:rPr>
              <a:t>ed</a:t>
            </a:r>
            <a:r>
              <a:rPr lang="tr-TR" u="sng" spc="-20" dirty="0" smtClean="0">
                <a:latin typeface="Calibri"/>
                <a:cs typeface="Calibri"/>
              </a:rPr>
              <a:t>i</a:t>
            </a:r>
            <a:r>
              <a:rPr lang="tr-TR" u="sng" spc="-10" dirty="0" smtClean="0">
                <a:latin typeface="Calibri"/>
                <a:cs typeface="Calibri"/>
              </a:rPr>
              <a:t>l</a:t>
            </a:r>
            <a:r>
              <a:rPr lang="tr-TR" u="sng" spc="-35" dirty="0" smtClean="0">
                <a:latin typeface="Calibri"/>
                <a:cs typeface="Calibri"/>
              </a:rPr>
              <a:t>m</a:t>
            </a:r>
            <a:r>
              <a:rPr lang="tr-TR" u="sng" spc="-20" dirty="0" smtClean="0">
                <a:latin typeface="Calibri"/>
                <a:cs typeface="Calibri"/>
              </a:rPr>
              <a:t>eme</a:t>
            </a:r>
            <a:r>
              <a:rPr lang="tr-TR" u="sng" spc="-25" dirty="0" smtClean="0">
                <a:latin typeface="Calibri"/>
                <a:cs typeface="Calibri"/>
              </a:rPr>
              <a:t>k</a:t>
            </a:r>
            <a:r>
              <a:rPr lang="tr-TR" u="sng" spc="-35" dirty="0" smtClean="0">
                <a:latin typeface="Calibri"/>
                <a:cs typeface="Calibri"/>
              </a:rPr>
              <a:t>t</a:t>
            </a:r>
            <a:r>
              <a:rPr lang="tr-TR" u="sng" spc="-15" dirty="0" smtClean="0">
                <a:latin typeface="Calibri"/>
                <a:cs typeface="Calibri"/>
              </a:rPr>
              <a:t>edir</a:t>
            </a:r>
            <a:r>
              <a:rPr lang="tr-TR" spc="-15" dirty="0" smtClean="0">
                <a:latin typeface="Calibri"/>
                <a:cs typeface="Calibri"/>
              </a:rPr>
              <a:t>.</a:t>
            </a:r>
            <a:r>
              <a:rPr lang="tr-TR" u="sng" spc="-15" dirty="0" smtClean="0">
                <a:latin typeface="Calibri"/>
                <a:cs typeface="Calibri"/>
              </a:rPr>
              <a:t> </a:t>
            </a:r>
            <a:endParaRPr lang="tr-TR" u="sng" dirty="0">
              <a:latin typeface="Calibri"/>
              <a:cs typeface="Calibri"/>
            </a:endParaRPr>
          </a:p>
          <a:p>
            <a:pPr>
              <a:lnSpc>
                <a:spcPts val="600"/>
              </a:lnSpc>
              <a:spcBef>
                <a:spcPts val="13"/>
              </a:spcBef>
            </a:pPr>
            <a:endParaRPr lang="tr-TR" sz="400" dirty="0"/>
          </a:p>
          <a:p>
            <a:pPr marL="241300" indent="-228600">
              <a:tabLst>
                <a:tab pos="241300" algn="l"/>
              </a:tabLst>
            </a:pPr>
            <a:r>
              <a:rPr lang="tr-TR" spc="-20" dirty="0" err="1">
                <a:latin typeface="Calibri"/>
                <a:cs typeface="Calibri"/>
              </a:rPr>
              <a:t>Nom</a:t>
            </a:r>
            <a:r>
              <a:rPr lang="tr-TR" spc="-25" dirty="0" err="1">
                <a:latin typeface="Calibri"/>
                <a:cs typeface="Calibri"/>
              </a:rPr>
              <a:t>i</a:t>
            </a:r>
            <a:r>
              <a:rPr lang="tr-TR" spc="-15" dirty="0" err="1">
                <a:latin typeface="Calibri"/>
                <a:cs typeface="Calibri"/>
              </a:rPr>
              <a:t>na</a:t>
            </a:r>
            <a:r>
              <a:rPr lang="tr-TR" spc="-65" dirty="0" err="1">
                <a:latin typeface="Calibri"/>
                <a:cs typeface="Calibri"/>
              </a:rPr>
              <a:t>s</a:t>
            </a:r>
            <a:r>
              <a:rPr lang="tr-TR" spc="-60" dirty="0" err="1">
                <a:latin typeface="Calibri"/>
                <a:cs typeface="Calibri"/>
              </a:rPr>
              <a:t>y</a:t>
            </a:r>
            <a:r>
              <a:rPr lang="tr-TR" spc="-15" dirty="0" err="1">
                <a:latin typeface="Calibri"/>
                <a:cs typeface="Calibri"/>
              </a:rPr>
              <a:t>on</a:t>
            </a:r>
            <a:r>
              <a:rPr lang="tr-TR" spc="50" dirty="0">
                <a:latin typeface="Calibri"/>
                <a:cs typeface="Calibri"/>
              </a:rPr>
              <a:t> </a:t>
            </a:r>
            <a:r>
              <a:rPr lang="tr-TR" spc="-50" dirty="0" smtClean="0">
                <a:latin typeface="Calibri"/>
                <a:cs typeface="Calibri"/>
              </a:rPr>
              <a:t>t</a:t>
            </a:r>
            <a:r>
              <a:rPr lang="tr-TR" spc="-10" dirty="0" smtClean="0">
                <a:latin typeface="Calibri"/>
                <a:cs typeface="Calibri"/>
              </a:rPr>
              <a:t>ari</a:t>
            </a:r>
            <a:r>
              <a:rPr lang="tr-TR" spc="-30" dirty="0" smtClean="0">
                <a:latin typeface="Calibri"/>
                <a:cs typeface="Calibri"/>
              </a:rPr>
              <a:t>h</a:t>
            </a:r>
            <a:r>
              <a:rPr lang="tr-TR" spc="-15" dirty="0" smtClean="0">
                <a:latin typeface="Calibri"/>
                <a:cs typeface="Calibri"/>
              </a:rPr>
              <a:t>le</a:t>
            </a:r>
            <a:r>
              <a:rPr lang="tr-TR" spc="-25" dirty="0" smtClean="0">
                <a:latin typeface="Calibri"/>
                <a:cs typeface="Calibri"/>
              </a:rPr>
              <a:t>r</a:t>
            </a:r>
            <a:r>
              <a:rPr lang="tr-TR" dirty="0" smtClean="0">
                <a:latin typeface="Calibri"/>
                <a:cs typeface="Calibri"/>
              </a:rPr>
              <a:t>i</a:t>
            </a:r>
            <a:r>
              <a:rPr lang="tr-TR" dirty="0">
                <a:latin typeface="Calibri"/>
                <a:cs typeface="Calibri"/>
              </a:rPr>
              <a:t>, </a:t>
            </a:r>
            <a:r>
              <a:rPr lang="tr-TR" spc="-15" dirty="0">
                <a:latin typeface="Calibri"/>
                <a:cs typeface="Calibri"/>
              </a:rPr>
              <a:t>son</a:t>
            </a:r>
            <a:r>
              <a:rPr lang="tr-TR" spc="20" dirty="0">
                <a:latin typeface="Calibri"/>
                <a:cs typeface="Calibri"/>
              </a:rPr>
              <a:t> </a:t>
            </a:r>
            <a:r>
              <a:rPr lang="tr-TR" spc="-15" dirty="0">
                <a:latin typeface="Calibri"/>
                <a:cs typeface="Calibri"/>
              </a:rPr>
              <a:t>ba</a:t>
            </a:r>
            <a:r>
              <a:rPr lang="tr-TR" spc="-65" dirty="0">
                <a:latin typeface="Calibri"/>
                <a:cs typeface="Calibri"/>
              </a:rPr>
              <a:t>ş</a:t>
            </a:r>
            <a:r>
              <a:rPr lang="tr-TR" spc="-15" dirty="0">
                <a:latin typeface="Calibri"/>
                <a:cs typeface="Calibri"/>
              </a:rPr>
              <a:t>vu</a:t>
            </a:r>
            <a:r>
              <a:rPr lang="tr-TR" spc="-25" dirty="0">
                <a:latin typeface="Calibri"/>
                <a:cs typeface="Calibri"/>
              </a:rPr>
              <a:t>r</a:t>
            </a:r>
            <a:r>
              <a:rPr lang="tr-TR" spc="-15" dirty="0">
                <a:latin typeface="Calibri"/>
                <a:cs typeface="Calibri"/>
              </a:rPr>
              <a:t>u</a:t>
            </a:r>
            <a:r>
              <a:rPr lang="tr-TR" spc="40" dirty="0">
                <a:latin typeface="Calibri"/>
                <a:cs typeface="Calibri"/>
              </a:rPr>
              <a:t> </a:t>
            </a:r>
            <a:r>
              <a:rPr lang="tr-TR" spc="-50" dirty="0">
                <a:latin typeface="Calibri"/>
                <a:cs typeface="Calibri"/>
              </a:rPr>
              <a:t>t</a:t>
            </a:r>
            <a:r>
              <a:rPr lang="tr-TR" spc="-10" dirty="0">
                <a:latin typeface="Calibri"/>
                <a:cs typeface="Calibri"/>
              </a:rPr>
              <a:t>ari</a:t>
            </a:r>
            <a:r>
              <a:rPr lang="tr-TR" spc="-30" dirty="0">
                <a:latin typeface="Calibri"/>
                <a:cs typeface="Calibri"/>
              </a:rPr>
              <a:t>h</a:t>
            </a:r>
            <a:r>
              <a:rPr lang="tr-TR" spc="-15" dirty="0">
                <a:latin typeface="Calibri"/>
                <a:cs typeface="Calibri"/>
              </a:rPr>
              <a:t>le</a:t>
            </a:r>
            <a:r>
              <a:rPr lang="tr-TR" spc="-25" dirty="0">
                <a:latin typeface="Calibri"/>
                <a:cs typeface="Calibri"/>
              </a:rPr>
              <a:t>r</a:t>
            </a:r>
            <a:r>
              <a:rPr lang="tr-TR" dirty="0">
                <a:latin typeface="Calibri"/>
                <a:cs typeface="Calibri"/>
              </a:rPr>
              <a:t>i </a:t>
            </a:r>
            <a:r>
              <a:rPr lang="tr-TR" spc="-15" dirty="0">
                <a:latin typeface="Calibri"/>
                <a:cs typeface="Calibri"/>
              </a:rPr>
              <a:t>gibi</a:t>
            </a:r>
            <a:r>
              <a:rPr lang="tr-TR" spc="-5" dirty="0">
                <a:latin typeface="Calibri"/>
                <a:cs typeface="Calibri"/>
              </a:rPr>
              <a:t> </a:t>
            </a:r>
            <a:r>
              <a:rPr lang="tr-TR" spc="-20" dirty="0">
                <a:latin typeface="Calibri"/>
                <a:cs typeface="Calibri"/>
              </a:rPr>
              <a:t>önem</a:t>
            </a:r>
            <a:r>
              <a:rPr lang="tr-TR" spc="-25" dirty="0">
                <a:latin typeface="Calibri"/>
                <a:cs typeface="Calibri"/>
              </a:rPr>
              <a:t>l</a:t>
            </a:r>
            <a:r>
              <a:rPr lang="tr-TR" dirty="0">
                <a:latin typeface="Calibri"/>
                <a:cs typeface="Calibri"/>
              </a:rPr>
              <a:t>i </a:t>
            </a:r>
            <a:r>
              <a:rPr lang="tr-TR" spc="-50" dirty="0">
                <a:latin typeface="Calibri"/>
                <a:cs typeface="Calibri"/>
              </a:rPr>
              <a:t>t</a:t>
            </a:r>
            <a:r>
              <a:rPr lang="tr-TR" spc="-10" dirty="0">
                <a:latin typeface="Calibri"/>
                <a:cs typeface="Calibri"/>
              </a:rPr>
              <a:t>ari</a:t>
            </a:r>
            <a:r>
              <a:rPr lang="tr-TR" spc="-30" dirty="0">
                <a:latin typeface="Calibri"/>
                <a:cs typeface="Calibri"/>
              </a:rPr>
              <a:t>h</a:t>
            </a:r>
            <a:r>
              <a:rPr lang="tr-TR" spc="-15" dirty="0">
                <a:latin typeface="Calibri"/>
                <a:cs typeface="Calibri"/>
              </a:rPr>
              <a:t>le</a:t>
            </a:r>
            <a:r>
              <a:rPr lang="tr-TR" spc="-25" dirty="0">
                <a:latin typeface="Calibri"/>
                <a:cs typeface="Calibri"/>
              </a:rPr>
              <a:t>r</a:t>
            </a:r>
            <a:r>
              <a:rPr lang="tr-TR" dirty="0">
                <a:latin typeface="Calibri"/>
                <a:cs typeface="Calibri"/>
              </a:rPr>
              <a:t>i</a:t>
            </a:r>
            <a:r>
              <a:rPr lang="tr-TR" spc="15" dirty="0">
                <a:latin typeface="Calibri"/>
                <a:cs typeface="Calibri"/>
              </a:rPr>
              <a:t> </a:t>
            </a:r>
            <a:r>
              <a:rPr lang="tr-TR" spc="-50" dirty="0">
                <a:latin typeface="Calibri"/>
                <a:cs typeface="Calibri"/>
              </a:rPr>
              <a:t>t</a:t>
            </a:r>
            <a:r>
              <a:rPr lang="tr-TR" spc="-15" dirty="0">
                <a:latin typeface="Calibri"/>
                <a:cs typeface="Calibri"/>
              </a:rPr>
              <a:t>akip </a:t>
            </a:r>
            <a:r>
              <a:rPr lang="tr-TR" spc="-30" dirty="0" smtClean="0">
                <a:latin typeface="Calibri"/>
                <a:cs typeface="Calibri"/>
              </a:rPr>
              <a:t>e</a:t>
            </a:r>
            <a:r>
              <a:rPr lang="tr-TR" spc="-15" dirty="0" smtClean="0">
                <a:latin typeface="Calibri"/>
                <a:cs typeface="Calibri"/>
              </a:rPr>
              <a:t>tmek</a:t>
            </a:r>
            <a:r>
              <a:rPr lang="tr-TR" dirty="0">
                <a:latin typeface="Calibri"/>
                <a:cs typeface="Calibri"/>
              </a:rPr>
              <a:t> </a:t>
            </a:r>
            <a:r>
              <a:rPr lang="tr-TR" u="sng" spc="-15" dirty="0" smtClean="0">
                <a:latin typeface="Calibri"/>
                <a:cs typeface="Calibri"/>
              </a:rPr>
              <a:t>öğ</a:t>
            </a:r>
            <a:r>
              <a:rPr lang="tr-TR" u="sng" spc="-50" dirty="0" smtClean="0">
                <a:latin typeface="Calibri"/>
                <a:cs typeface="Calibri"/>
              </a:rPr>
              <a:t>r</a:t>
            </a:r>
            <a:r>
              <a:rPr lang="tr-TR" u="sng" dirty="0" smtClean="0">
                <a:latin typeface="Calibri"/>
                <a:cs typeface="Calibri"/>
              </a:rPr>
              <a:t>enci</a:t>
            </a:r>
            <a:r>
              <a:rPr lang="tr-TR" u="sng" spc="-15" dirty="0" smtClean="0">
                <a:latin typeface="Calibri"/>
                <a:cs typeface="Calibri"/>
              </a:rPr>
              <a:t> </a:t>
            </a:r>
            <a:r>
              <a:rPr lang="tr-TR" u="sng" spc="-15" dirty="0">
                <a:latin typeface="Calibri"/>
                <a:cs typeface="Calibri"/>
              </a:rPr>
              <a:t>soru</a:t>
            </a:r>
            <a:r>
              <a:rPr lang="tr-TR" u="sng" spc="-40" dirty="0">
                <a:latin typeface="Calibri"/>
                <a:cs typeface="Calibri"/>
              </a:rPr>
              <a:t>m</a:t>
            </a:r>
            <a:r>
              <a:rPr lang="tr-TR" u="sng" dirty="0">
                <a:latin typeface="Calibri"/>
                <a:cs typeface="Calibri"/>
              </a:rPr>
              <a:t>l</a:t>
            </a:r>
            <a:r>
              <a:rPr lang="tr-TR" u="sng" spc="-15" dirty="0">
                <a:latin typeface="Calibri"/>
                <a:cs typeface="Calibri"/>
              </a:rPr>
              <a:t>u</a:t>
            </a:r>
            <a:r>
              <a:rPr lang="tr-TR" u="sng" dirty="0">
                <a:latin typeface="Calibri"/>
                <a:cs typeface="Calibri"/>
              </a:rPr>
              <a:t>l</a:t>
            </a:r>
            <a:r>
              <a:rPr lang="tr-TR" u="sng" spc="-15" dirty="0">
                <a:latin typeface="Calibri"/>
                <a:cs typeface="Calibri"/>
              </a:rPr>
              <a:t>uğ</a:t>
            </a:r>
            <a:r>
              <a:rPr lang="tr-TR" u="sng" spc="-10" dirty="0">
                <a:latin typeface="Calibri"/>
                <a:cs typeface="Calibri"/>
              </a:rPr>
              <a:t>u</a:t>
            </a:r>
            <a:r>
              <a:rPr lang="tr-TR" u="sng" spc="-15" dirty="0">
                <a:latin typeface="Calibri"/>
                <a:cs typeface="Calibri"/>
              </a:rPr>
              <a:t>ndadı</a:t>
            </a:r>
            <a:r>
              <a:rPr lang="tr-TR" u="sng" spc="-300" dirty="0">
                <a:latin typeface="Calibri"/>
                <a:cs typeface="Calibri"/>
              </a:rPr>
              <a:t>r</a:t>
            </a:r>
            <a:r>
              <a:rPr lang="tr-TR" u="sng" spc="-10" dirty="0">
                <a:latin typeface="Calibri"/>
                <a:cs typeface="Calibri"/>
              </a:rPr>
              <a:t>.</a:t>
            </a:r>
            <a:endParaRPr lang="tr-TR" u="sng" dirty="0">
              <a:latin typeface="Calibri"/>
              <a:cs typeface="Calibri"/>
            </a:endParaRPr>
          </a:p>
          <a:p>
            <a:pPr>
              <a:lnSpc>
                <a:spcPts val="1000"/>
              </a:lnSpc>
              <a:spcBef>
                <a:spcPts val="56"/>
              </a:spcBef>
            </a:pPr>
            <a:endParaRPr lang="tr-TR" sz="800" dirty="0"/>
          </a:p>
          <a:p>
            <a:pPr marL="241300" marR="12700" indent="-228600">
              <a:lnSpc>
                <a:spcPts val="3020"/>
              </a:lnSpc>
              <a:tabLst>
                <a:tab pos="241300" algn="l"/>
              </a:tabLst>
            </a:pPr>
            <a:r>
              <a:rPr lang="tr-TR" spc="-20" dirty="0" smtClean="0">
                <a:latin typeface="Calibri"/>
                <a:cs typeface="Calibri"/>
              </a:rPr>
              <a:t>Öğ</a:t>
            </a:r>
            <a:r>
              <a:rPr lang="tr-TR" spc="-50" dirty="0" smtClean="0">
                <a:latin typeface="Calibri"/>
                <a:cs typeface="Calibri"/>
              </a:rPr>
              <a:t>r</a:t>
            </a:r>
            <a:r>
              <a:rPr lang="tr-TR" spc="-15" dirty="0" smtClean="0">
                <a:latin typeface="Calibri"/>
                <a:cs typeface="Calibri"/>
              </a:rPr>
              <a:t>encinin</a:t>
            </a:r>
            <a:r>
              <a:rPr lang="tr-TR" spc="-5" dirty="0" smtClean="0">
                <a:latin typeface="Calibri"/>
                <a:cs typeface="Calibri"/>
              </a:rPr>
              <a:t>, </a:t>
            </a:r>
            <a:r>
              <a:rPr lang="tr-TR" spc="-65" dirty="0" smtClean="0">
                <a:latin typeface="Calibri"/>
                <a:cs typeface="Calibri"/>
              </a:rPr>
              <a:t>k</a:t>
            </a:r>
            <a:r>
              <a:rPr lang="tr-TR" spc="-15" dirty="0" smtClean="0">
                <a:latin typeface="Calibri"/>
                <a:cs typeface="Calibri"/>
              </a:rPr>
              <a:t>a</a:t>
            </a:r>
            <a:r>
              <a:rPr lang="tr-TR" spc="-60" dirty="0" smtClean="0">
                <a:latin typeface="Calibri"/>
                <a:cs typeface="Calibri"/>
              </a:rPr>
              <a:t>r</a:t>
            </a:r>
            <a:r>
              <a:rPr lang="tr-TR" dirty="0" smtClean="0">
                <a:latin typeface="Calibri"/>
                <a:cs typeface="Calibri"/>
              </a:rPr>
              <a:t>şı</a:t>
            </a:r>
            <a:r>
              <a:rPr lang="tr-TR" spc="-5" dirty="0" smtClean="0">
                <a:latin typeface="Calibri"/>
                <a:cs typeface="Calibri"/>
              </a:rPr>
              <a:t> </a:t>
            </a:r>
            <a:r>
              <a:rPr lang="tr-TR" spc="-55" dirty="0">
                <a:latin typeface="Calibri"/>
                <a:cs typeface="Calibri"/>
              </a:rPr>
              <a:t>k</a:t>
            </a:r>
            <a:r>
              <a:rPr lang="tr-TR" spc="-15" dirty="0">
                <a:latin typeface="Calibri"/>
                <a:cs typeface="Calibri"/>
              </a:rPr>
              <a:t>ur</a:t>
            </a:r>
            <a:r>
              <a:rPr lang="tr-TR" spc="-30" dirty="0">
                <a:latin typeface="Calibri"/>
                <a:cs typeface="Calibri"/>
              </a:rPr>
              <a:t>u</a:t>
            </a:r>
            <a:r>
              <a:rPr lang="tr-TR" spc="-25" dirty="0">
                <a:latin typeface="Calibri"/>
                <a:cs typeface="Calibri"/>
              </a:rPr>
              <a:t>m</a:t>
            </a:r>
            <a:r>
              <a:rPr lang="tr-TR" spc="35" dirty="0">
                <a:latin typeface="Calibri"/>
                <a:cs typeface="Calibri"/>
              </a:rPr>
              <a:t> </a:t>
            </a:r>
            <a:r>
              <a:rPr lang="tr-TR" spc="35" dirty="0" smtClean="0">
                <a:latin typeface="Calibri"/>
                <a:cs typeface="Calibri"/>
              </a:rPr>
              <a:t>hakkında </a:t>
            </a:r>
            <a:r>
              <a:rPr lang="tr-TR" spc="-15" dirty="0" smtClean="0">
                <a:latin typeface="Calibri"/>
                <a:cs typeface="Calibri"/>
              </a:rPr>
              <a:t>bar</a:t>
            </a:r>
            <a:r>
              <a:rPr lang="tr-TR" spc="-25" dirty="0" smtClean="0">
                <a:latin typeface="Calibri"/>
                <a:cs typeface="Calibri"/>
              </a:rPr>
              <a:t>ı</a:t>
            </a:r>
            <a:r>
              <a:rPr lang="tr-TR" spc="-20" dirty="0" smtClean="0">
                <a:latin typeface="Calibri"/>
                <a:cs typeface="Calibri"/>
              </a:rPr>
              <a:t>nma</a:t>
            </a:r>
            <a:r>
              <a:rPr lang="tr-TR" spc="20" dirty="0" smtClean="0">
                <a:latin typeface="Calibri"/>
                <a:cs typeface="Calibri"/>
              </a:rPr>
              <a:t> </a:t>
            </a:r>
            <a:r>
              <a:rPr lang="tr-TR" spc="-110" dirty="0">
                <a:latin typeface="Calibri"/>
                <a:cs typeface="Calibri"/>
              </a:rPr>
              <a:t>k</a:t>
            </a:r>
            <a:r>
              <a:rPr lang="tr-TR" spc="-15" dirty="0">
                <a:latin typeface="Calibri"/>
                <a:cs typeface="Calibri"/>
              </a:rPr>
              <a:t>oşu</a:t>
            </a:r>
            <a:r>
              <a:rPr lang="tr-TR" spc="-20" dirty="0">
                <a:latin typeface="Calibri"/>
                <a:cs typeface="Calibri"/>
              </a:rPr>
              <a:t>l</a:t>
            </a:r>
            <a:r>
              <a:rPr lang="tr-TR" dirty="0">
                <a:latin typeface="Calibri"/>
                <a:cs typeface="Calibri"/>
              </a:rPr>
              <a:t>lar</a:t>
            </a:r>
            <a:r>
              <a:rPr lang="tr-TR" spc="-15" dirty="0">
                <a:latin typeface="Calibri"/>
                <a:cs typeface="Calibri"/>
              </a:rPr>
              <a:t>ı/</a:t>
            </a:r>
            <a:r>
              <a:rPr lang="tr-TR" spc="55" dirty="0">
                <a:latin typeface="Calibri"/>
                <a:cs typeface="Calibri"/>
              </a:rPr>
              <a:t> </a:t>
            </a:r>
            <a:r>
              <a:rPr lang="tr-TR" spc="-15" dirty="0" smtClean="0">
                <a:latin typeface="Calibri"/>
                <a:cs typeface="Calibri"/>
              </a:rPr>
              <a:t>depoz</a:t>
            </a:r>
            <a:r>
              <a:rPr lang="tr-TR" spc="-25" dirty="0" smtClean="0">
                <a:latin typeface="Calibri"/>
                <a:cs typeface="Calibri"/>
              </a:rPr>
              <a:t>i</a:t>
            </a:r>
            <a:r>
              <a:rPr lang="tr-TR" spc="-35" dirty="0" smtClean="0">
                <a:latin typeface="Calibri"/>
                <a:cs typeface="Calibri"/>
              </a:rPr>
              <a:t>t</a:t>
            </a:r>
            <a:r>
              <a:rPr lang="tr-TR" spc="-15" dirty="0" smtClean="0">
                <a:latin typeface="Calibri"/>
                <a:cs typeface="Calibri"/>
              </a:rPr>
              <a:t>o</a:t>
            </a:r>
            <a:r>
              <a:rPr lang="tr-TR" spc="30" dirty="0" smtClean="0">
                <a:latin typeface="Calibri"/>
                <a:cs typeface="Calibri"/>
              </a:rPr>
              <a:t> </a:t>
            </a:r>
            <a:r>
              <a:rPr lang="tr-TR" spc="-45" dirty="0">
                <a:latin typeface="Calibri"/>
                <a:cs typeface="Calibri"/>
              </a:rPr>
              <a:t>v</a:t>
            </a:r>
            <a:r>
              <a:rPr lang="tr-TR" spc="-15" dirty="0">
                <a:latin typeface="Calibri"/>
                <a:cs typeface="Calibri"/>
              </a:rPr>
              <a:t>e </a:t>
            </a:r>
            <a:r>
              <a:rPr lang="tr-TR" spc="-35" dirty="0" smtClean="0">
                <a:latin typeface="Calibri"/>
                <a:cs typeface="Calibri"/>
              </a:rPr>
              <a:t>g</a:t>
            </a:r>
            <a:r>
              <a:rPr lang="tr-TR" spc="-15" dirty="0" smtClean="0">
                <a:latin typeface="Calibri"/>
                <a:cs typeface="Calibri"/>
              </a:rPr>
              <a:t>e</a:t>
            </a:r>
            <a:r>
              <a:rPr lang="tr-TR" spc="-50" dirty="0" smtClean="0">
                <a:latin typeface="Calibri"/>
                <a:cs typeface="Calibri"/>
              </a:rPr>
              <a:t>r</a:t>
            </a:r>
            <a:r>
              <a:rPr lang="tr-TR" spc="-10" dirty="0" smtClean="0">
                <a:latin typeface="Calibri"/>
                <a:cs typeface="Calibri"/>
              </a:rPr>
              <a:t>ekli</a:t>
            </a:r>
          </a:p>
          <a:p>
            <a:pPr marL="12700" marR="12700" indent="0">
              <a:lnSpc>
                <a:spcPts val="3020"/>
              </a:lnSpc>
              <a:buNone/>
              <a:tabLst>
                <a:tab pos="241300" algn="l"/>
              </a:tabLst>
            </a:pPr>
            <a:r>
              <a:rPr lang="tr-TR" spc="-10" dirty="0">
                <a:latin typeface="Calibri"/>
                <a:cs typeface="Calibri"/>
              </a:rPr>
              <a:t> </a:t>
            </a:r>
            <a:r>
              <a:rPr lang="tr-TR" spc="-10" dirty="0" smtClean="0">
                <a:latin typeface="Calibri"/>
                <a:cs typeface="Calibri"/>
              </a:rPr>
              <a:t>  belgeler </a:t>
            </a:r>
            <a:r>
              <a:rPr lang="tr-TR" spc="-15" dirty="0" smtClean="0">
                <a:latin typeface="Calibri"/>
                <a:cs typeface="Calibri"/>
              </a:rPr>
              <a:t>gibi b</a:t>
            </a:r>
            <a:r>
              <a:rPr lang="tr-TR" spc="-25" dirty="0" smtClean="0">
                <a:latin typeface="Calibri"/>
                <a:cs typeface="Calibri"/>
              </a:rPr>
              <a:t>i</a:t>
            </a:r>
            <a:r>
              <a:rPr lang="tr-TR" dirty="0" smtClean="0">
                <a:latin typeface="Calibri"/>
                <a:cs typeface="Calibri"/>
              </a:rPr>
              <a:t>lgileri edinmesi yararlı olacaktır.</a:t>
            </a:r>
            <a:endParaRPr lang="tr-TR" dirty="0">
              <a:latin typeface="Calibri"/>
              <a:cs typeface="Calibri"/>
            </a:endParaRPr>
          </a:p>
          <a:p>
            <a:endParaRPr lang="tr-TR" dirty="0"/>
          </a:p>
        </p:txBody>
      </p:sp>
      <p:sp>
        <p:nvSpPr>
          <p:cNvPr id="4" name="Başlık 3"/>
          <p:cNvSpPr>
            <a:spLocks noGrp="1"/>
          </p:cNvSpPr>
          <p:nvPr>
            <p:ph type="title"/>
          </p:nvPr>
        </p:nvSpPr>
        <p:spPr>
          <a:xfrm>
            <a:off x="0" y="402079"/>
            <a:ext cx="9144000" cy="946298"/>
          </a:xfrm>
        </p:spPr>
        <p:txBody>
          <a:bodyPr>
            <a:normAutofit fontScale="90000"/>
          </a:bodyPr>
          <a:lstStyle/>
          <a:p>
            <a:r>
              <a:rPr lang="tr-TR" b="1" dirty="0" smtClean="0"/>
              <a:t>Özellikle Dikkat Edilmesi Gereken Hususlar</a:t>
            </a:r>
            <a:br>
              <a:rPr lang="tr-TR" b="1" dirty="0" smtClean="0"/>
            </a:br>
            <a:r>
              <a:rPr lang="tr-TR" b="1" dirty="0" smtClean="0"/>
              <a:t/>
            </a:r>
            <a:br>
              <a:rPr lang="tr-TR" b="1" dirty="0" smtClean="0"/>
            </a:br>
            <a:r>
              <a:rPr lang="tr-TR" b="1" dirty="0" smtClean="0"/>
              <a:t>GİDİLECEK ÜNİVERSİTE İLE İLGİLİ İŞLEMLER</a:t>
            </a:r>
            <a:endParaRPr lang="tr-TR" b="1" dirty="0"/>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9383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41113"/>
            <a:ext cx="9144000" cy="1286540"/>
          </a:xfrm>
        </p:spPr>
        <p:txBody>
          <a:bodyPr>
            <a:normAutofit fontScale="90000"/>
          </a:bodyPr>
          <a:lstStyle/>
          <a:p>
            <a:r>
              <a:rPr lang="tr-TR" b="1" dirty="0" smtClean="0">
                <a:solidFill>
                  <a:srgbClr val="242424"/>
                </a:solidFill>
                <a:latin typeface="Calibri"/>
                <a:cs typeface="Calibri"/>
              </a:rPr>
              <a:t>DOKUZ EYLÜL ÜNİVERSİTESİ </a:t>
            </a:r>
            <a:br>
              <a:rPr lang="tr-TR" b="1" dirty="0" smtClean="0">
                <a:solidFill>
                  <a:srgbClr val="242424"/>
                </a:solidFill>
                <a:latin typeface="Calibri"/>
                <a:cs typeface="Calibri"/>
              </a:rPr>
            </a:br>
            <a:r>
              <a:rPr lang="tr-TR" b="1" dirty="0" smtClean="0">
                <a:solidFill>
                  <a:srgbClr val="242424"/>
                </a:solidFill>
                <a:latin typeface="Calibri"/>
                <a:cs typeface="Calibri"/>
              </a:rPr>
              <a:t>2020</a:t>
            </a:r>
            <a:r>
              <a:rPr lang="tr-TR" b="1" spc="-30" dirty="0" smtClean="0">
                <a:solidFill>
                  <a:srgbClr val="242424"/>
                </a:solidFill>
                <a:latin typeface="Calibri"/>
                <a:cs typeface="Calibri"/>
              </a:rPr>
              <a:t>/</a:t>
            </a:r>
            <a:r>
              <a:rPr lang="tr-TR" b="1" dirty="0" smtClean="0">
                <a:solidFill>
                  <a:srgbClr val="242424"/>
                </a:solidFill>
                <a:latin typeface="Calibri"/>
                <a:cs typeface="Calibri"/>
              </a:rPr>
              <a:t>20</a:t>
            </a:r>
            <a:r>
              <a:rPr lang="tr-TR" b="1" spc="20" dirty="0" smtClean="0">
                <a:solidFill>
                  <a:srgbClr val="242424"/>
                </a:solidFill>
                <a:latin typeface="Calibri"/>
                <a:cs typeface="Calibri"/>
              </a:rPr>
              <a:t>21 AKADEMİK YILI </a:t>
            </a:r>
            <a:br>
              <a:rPr lang="tr-TR" b="1" spc="20" dirty="0" smtClean="0">
                <a:solidFill>
                  <a:srgbClr val="242424"/>
                </a:solidFill>
                <a:latin typeface="Calibri"/>
                <a:cs typeface="Calibri"/>
              </a:rPr>
            </a:br>
            <a:r>
              <a:rPr lang="tr-TR" b="1" dirty="0" smtClean="0">
                <a:solidFill>
                  <a:srgbClr val="242424"/>
                </a:solidFill>
                <a:latin typeface="Calibri"/>
                <a:cs typeface="Calibri"/>
              </a:rPr>
              <a:t>ERA</a:t>
            </a:r>
            <a:r>
              <a:rPr lang="tr-TR" b="1" spc="10" dirty="0" smtClean="0">
                <a:solidFill>
                  <a:srgbClr val="242424"/>
                </a:solidFill>
                <a:latin typeface="Calibri"/>
                <a:cs typeface="Calibri"/>
              </a:rPr>
              <a:t>S</a:t>
            </a:r>
            <a:r>
              <a:rPr lang="tr-TR" b="1" spc="25" dirty="0" smtClean="0">
                <a:solidFill>
                  <a:srgbClr val="242424"/>
                </a:solidFill>
                <a:latin typeface="Calibri"/>
                <a:cs typeface="Calibri"/>
              </a:rPr>
              <a:t>M</a:t>
            </a:r>
            <a:r>
              <a:rPr lang="tr-TR" b="1" spc="50" dirty="0" smtClean="0">
                <a:solidFill>
                  <a:srgbClr val="242424"/>
                </a:solidFill>
                <a:latin typeface="Calibri"/>
                <a:cs typeface="Calibri"/>
              </a:rPr>
              <a:t>U</a:t>
            </a:r>
            <a:r>
              <a:rPr lang="tr-TR" b="1" dirty="0" smtClean="0">
                <a:solidFill>
                  <a:srgbClr val="242424"/>
                </a:solidFill>
                <a:latin typeface="Calibri"/>
                <a:cs typeface="Calibri"/>
              </a:rPr>
              <a:t>S</a:t>
            </a:r>
            <a:r>
              <a:rPr lang="tr-TR" b="1" spc="-240" dirty="0" smtClean="0">
                <a:solidFill>
                  <a:srgbClr val="242424"/>
                </a:solidFill>
                <a:latin typeface="Calibri"/>
                <a:cs typeface="Calibri"/>
              </a:rPr>
              <a:t> </a:t>
            </a:r>
            <a:r>
              <a:rPr lang="tr-TR" b="1" dirty="0">
                <a:solidFill>
                  <a:srgbClr val="242424"/>
                </a:solidFill>
                <a:latin typeface="Calibri"/>
                <a:cs typeface="Calibri"/>
              </a:rPr>
              <a:t>+ </a:t>
            </a:r>
            <a:r>
              <a:rPr lang="tr-TR" b="1" dirty="0" smtClean="0">
                <a:solidFill>
                  <a:srgbClr val="242424"/>
                </a:solidFill>
                <a:latin typeface="Calibri"/>
                <a:cs typeface="Calibri"/>
              </a:rPr>
              <a:t>Ö</a:t>
            </a:r>
            <a:r>
              <a:rPr lang="tr-TR" b="1" spc="30" dirty="0" smtClean="0">
                <a:solidFill>
                  <a:srgbClr val="242424"/>
                </a:solidFill>
                <a:latin typeface="Calibri"/>
                <a:cs typeface="Calibri"/>
              </a:rPr>
              <a:t>Ğ</a:t>
            </a:r>
            <a:r>
              <a:rPr lang="tr-TR" b="1" spc="-20" dirty="0" smtClean="0">
                <a:solidFill>
                  <a:srgbClr val="242424"/>
                </a:solidFill>
                <a:latin typeface="Calibri"/>
                <a:cs typeface="Calibri"/>
              </a:rPr>
              <a:t>R</a:t>
            </a:r>
            <a:r>
              <a:rPr lang="tr-TR" b="1" dirty="0" smtClean="0">
                <a:solidFill>
                  <a:srgbClr val="242424"/>
                </a:solidFill>
                <a:latin typeface="Calibri"/>
                <a:cs typeface="Calibri"/>
              </a:rPr>
              <a:t>E</a:t>
            </a:r>
            <a:r>
              <a:rPr lang="tr-TR" b="1" spc="10" dirty="0" smtClean="0">
                <a:solidFill>
                  <a:srgbClr val="242424"/>
                </a:solidFill>
                <a:latin typeface="Calibri"/>
                <a:cs typeface="Calibri"/>
              </a:rPr>
              <a:t>Nİ</a:t>
            </a:r>
            <a:r>
              <a:rPr lang="tr-TR" b="1" spc="25" dirty="0" smtClean="0">
                <a:solidFill>
                  <a:srgbClr val="242424"/>
                </a:solidFill>
                <a:latin typeface="Calibri"/>
                <a:cs typeface="Calibri"/>
              </a:rPr>
              <a:t>M </a:t>
            </a:r>
            <a:r>
              <a:rPr lang="tr-TR" b="1" spc="-25" dirty="0" smtClean="0">
                <a:solidFill>
                  <a:srgbClr val="242424"/>
                </a:solidFill>
                <a:latin typeface="Calibri"/>
                <a:cs typeface="Calibri"/>
              </a:rPr>
              <a:t>H</a:t>
            </a:r>
            <a:r>
              <a:rPr lang="tr-TR" b="1" spc="5" dirty="0" smtClean="0">
                <a:solidFill>
                  <a:srgbClr val="242424"/>
                </a:solidFill>
                <a:latin typeface="Calibri"/>
                <a:cs typeface="Calibri"/>
              </a:rPr>
              <a:t>A</a:t>
            </a:r>
            <a:r>
              <a:rPr lang="tr-TR" b="1" spc="-20" dirty="0" smtClean="0">
                <a:solidFill>
                  <a:srgbClr val="242424"/>
                </a:solidFill>
                <a:latin typeface="Calibri"/>
                <a:cs typeface="Calibri"/>
              </a:rPr>
              <a:t>R</a:t>
            </a:r>
            <a:r>
              <a:rPr lang="tr-TR" b="1" dirty="0" smtClean="0">
                <a:solidFill>
                  <a:srgbClr val="242424"/>
                </a:solidFill>
                <a:latin typeface="Calibri"/>
                <a:cs typeface="Calibri"/>
              </a:rPr>
              <a:t>EKE</a:t>
            </a:r>
            <a:r>
              <a:rPr lang="tr-TR" b="1" spc="-15" dirty="0" smtClean="0">
                <a:solidFill>
                  <a:srgbClr val="242424"/>
                </a:solidFill>
                <a:latin typeface="Calibri"/>
                <a:cs typeface="Calibri"/>
              </a:rPr>
              <a:t>T</a:t>
            </a:r>
            <a:r>
              <a:rPr lang="tr-TR" b="1" dirty="0" smtClean="0">
                <a:solidFill>
                  <a:srgbClr val="242424"/>
                </a:solidFill>
                <a:latin typeface="Calibri"/>
                <a:cs typeface="Calibri"/>
              </a:rPr>
              <a:t>L</a:t>
            </a:r>
            <a:r>
              <a:rPr lang="tr-TR" b="1" spc="10" dirty="0" smtClean="0">
                <a:solidFill>
                  <a:srgbClr val="242424"/>
                </a:solidFill>
                <a:latin typeface="Calibri"/>
                <a:cs typeface="Calibri"/>
              </a:rPr>
              <a:t>İ</a:t>
            </a:r>
            <a:r>
              <a:rPr lang="tr-TR" b="1" dirty="0" smtClean="0">
                <a:solidFill>
                  <a:srgbClr val="242424"/>
                </a:solidFill>
                <a:latin typeface="Calibri"/>
                <a:cs typeface="Calibri"/>
              </a:rPr>
              <a:t>L</a:t>
            </a:r>
            <a:r>
              <a:rPr lang="tr-TR" b="1" spc="10" dirty="0" smtClean="0">
                <a:solidFill>
                  <a:srgbClr val="242424"/>
                </a:solidFill>
                <a:latin typeface="Calibri"/>
                <a:cs typeface="Calibri"/>
              </a:rPr>
              <a:t>İ</a:t>
            </a:r>
            <a:r>
              <a:rPr lang="tr-TR" b="1" spc="20" dirty="0" smtClean="0">
                <a:solidFill>
                  <a:srgbClr val="242424"/>
                </a:solidFill>
                <a:latin typeface="Calibri"/>
                <a:cs typeface="Calibri"/>
              </a:rPr>
              <a:t>Ğ</a:t>
            </a:r>
            <a:r>
              <a:rPr lang="tr-TR" b="1" dirty="0" smtClean="0">
                <a:solidFill>
                  <a:srgbClr val="242424"/>
                </a:solidFill>
                <a:latin typeface="Calibri"/>
                <a:cs typeface="Calibri"/>
              </a:rPr>
              <a:t>İ</a:t>
            </a:r>
            <a:r>
              <a:rPr lang="tr-TR" dirty="0">
                <a:latin typeface="Calibri"/>
                <a:cs typeface="Calibri"/>
              </a:rPr>
              <a:t/>
            </a:r>
            <a:br>
              <a:rPr lang="tr-TR" dirty="0">
                <a:latin typeface="Calibri"/>
                <a:cs typeface="Calibri"/>
              </a:rPr>
            </a:br>
            <a:endParaRPr lang="fr-FR" dirty="0"/>
          </a:p>
        </p:txBody>
      </p:sp>
      <p:sp>
        <p:nvSpPr>
          <p:cNvPr id="3" name="Sous-titre 2"/>
          <p:cNvSpPr>
            <a:spLocks noGrp="1"/>
          </p:cNvSpPr>
          <p:nvPr>
            <p:ph type="subTitle" idx="1"/>
          </p:nvPr>
        </p:nvSpPr>
        <p:spPr/>
        <p:txBody>
          <a:bodyPr/>
          <a:lstStyle/>
          <a:p>
            <a:pPr>
              <a:spcBef>
                <a:spcPts val="484"/>
              </a:spcBef>
            </a:pPr>
            <a:r>
              <a:rPr lang="tr-TR" sz="2000" b="1" spc="-30" dirty="0" smtClean="0">
                <a:solidFill>
                  <a:srgbClr val="C00000"/>
                </a:solidFill>
                <a:latin typeface="Arial" panose="020B0604020202020204" pitchFamily="34" charset="0"/>
                <a:cs typeface="Arial" panose="020B0604020202020204" pitchFamily="34" charset="0"/>
              </a:rPr>
              <a:t>FAALİYET DÖNEMİ</a:t>
            </a:r>
          </a:p>
          <a:p>
            <a:pPr>
              <a:spcBef>
                <a:spcPts val="484"/>
              </a:spcBef>
            </a:pPr>
            <a:r>
              <a:rPr lang="tr-TR" sz="2000" b="1" spc="-30" dirty="0" smtClean="0">
                <a:solidFill>
                  <a:srgbClr val="C00000"/>
                </a:solidFill>
                <a:latin typeface="Arial" panose="020B0604020202020204" pitchFamily="34" charset="0"/>
                <a:cs typeface="Arial" panose="020B0604020202020204" pitchFamily="34" charset="0"/>
              </a:rPr>
              <a:t>0</a:t>
            </a:r>
            <a:r>
              <a:rPr lang="tr-TR" sz="2000" b="1" dirty="0" smtClean="0">
                <a:solidFill>
                  <a:srgbClr val="C00000"/>
                </a:solidFill>
                <a:latin typeface="Arial" panose="020B0604020202020204" pitchFamily="34" charset="0"/>
                <a:cs typeface="Arial" panose="020B0604020202020204" pitchFamily="34" charset="0"/>
              </a:rPr>
              <a:t>1</a:t>
            </a:r>
            <a:r>
              <a:rPr lang="tr-TR" sz="2000" b="1" spc="-15" dirty="0" smtClean="0">
                <a:solidFill>
                  <a:srgbClr val="C00000"/>
                </a:solidFill>
                <a:latin typeface="Arial" panose="020B0604020202020204" pitchFamily="34" charset="0"/>
                <a:cs typeface="Arial" panose="020B0604020202020204" pitchFamily="34" charset="0"/>
              </a:rPr>
              <a:t> </a:t>
            </a:r>
            <a:r>
              <a:rPr lang="tr-TR" sz="2000" b="1" spc="-25" dirty="0">
                <a:solidFill>
                  <a:srgbClr val="C00000"/>
                </a:solidFill>
                <a:latin typeface="Arial" panose="020B0604020202020204" pitchFamily="34" charset="0"/>
                <a:cs typeface="Arial" panose="020B0604020202020204" pitchFamily="34" charset="0"/>
              </a:rPr>
              <a:t>H</a:t>
            </a:r>
            <a:r>
              <a:rPr lang="tr-TR" sz="2000" b="1" spc="-10" dirty="0">
                <a:solidFill>
                  <a:srgbClr val="C00000"/>
                </a:solidFill>
                <a:latin typeface="Arial" panose="020B0604020202020204" pitchFamily="34" charset="0"/>
                <a:cs typeface="Arial" panose="020B0604020202020204" pitchFamily="34" charset="0"/>
              </a:rPr>
              <a:t>A</a:t>
            </a:r>
            <a:r>
              <a:rPr lang="tr-TR" sz="2000" b="1" dirty="0">
                <a:solidFill>
                  <a:srgbClr val="C00000"/>
                </a:solidFill>
                <a:latin typeface="Arial" panose="020B0604020202020204" pitchFamily="34" charset="0"/>
                <a:cs typeface="Arial" panose="020B0604020202020204" pitchFamily="34" charset="0"/>
              </a:rPr>
              <a:t>Z</a:t>
            </a:r>
            <a:r>
              <a:rPr lang="tr-TR" sz="2000" b="1" spc="10" dirty="0">
                <a:solidFill>
                  <a:srgbClr val="C00000"/>
                </a:solidFill>
                <a:latin typeface="Arial" panose="020B0604020202020204" pitchFamily="34" charset="0"/>
                <a:cs typeface="Arial" panose="020B0604020202020204" pitchFamily="34" charset="0"/>
              </a:rPr>
              <a:t>İ</a:t>
            </a:r>
            <a:r>
              <a:rPr lang="tr-TR" sz="2000" b="1" dirty="0">
                <a:solidFill>
                  <a:srgbClr val="C00000"/>
                </a:solidFill>
                <a:latin typeface="Arial" panose="020B0604020202020204" pitchFamily="34" charset="0"/>
                <a:cs typeface="Arial" panose="020B0604020202020204" pitchFamily="34" charset="0"/>
              </a:rPr>
              <a:t>RAN</a:t>
            </a:r>
            <a:r>
              <a:rPr lang="tr-TR" sz="2000" b="1" spc="-50" dirty="0">
                <a:solidFill>
                  <a:srgbClr val="C00000"/>
                </a:solidFill>
                <a:latin typeface="Arial" panose="020B0604020202020204" pitchFamily="34" charset="0"/>
                <a:cs typeface="Arial" panose="020B0604020202020204" pitchFamily="34" charset="0"/>
              </a:rPr>
              <a:t> </a:t>
            </a:r>
            <a:r>
              <a:rPr lang="tr-TR" sz="2000" b="1" spc="-25" dirty="0" smtClean="0">
                <a:solidFill>
                  <a:srgbClr val="C00000"/>
                </a:solidFill>
                <a:latin typeface="Arial" panose="020B0604020202020204" pitchFamily="34" charset="0"/>
                <a:cs typeface="Arial" panose="020B0604020202020204" pitchFamily="34" charset="0"/>
              </a:rPr>
              <a:t>2</a:t>
            </a:r>
            <a:r>
              <a:rPr lang="tr-TR" sz="2000" b="1" spc="-30" dirty="0" smtClean="0">
                <a:solidFill>
                  <a:srgbClr val="C00000"/>
                </a:solidFill>
                <a:latin typeface="Arial" panose="020B0604020202020204" pitchFamily="34" charset="0"/>
                <a:cs typeface="Arial" panose="020B0604020202020204" pitchFamily="34" charset="0"/>
              </a:rPr>
              <a:t>0</a:t>
            </a:r>
            <a:r>
              <a:rPr lang="tr-TR" sz="2000" b="1" spc="-25" dirty="0" smtClean="0">
                <a:solidFill>
                  <a:srgbClr val="C00000"/>
                </a:solidFill>
                <a:latin typeface="Arial" panose="020B0604020202020204" pitchFamily="34" charset="0"/>
                <a:cs typeface="Arial" panose="020B0604020202020204" pitchFamily="34" charset="0"/>
              </a:rPr>
              <a:t>20</a:t>
            </a:r>
            <a:r>
              <a:rPr lang="tr-TR" sz="2000" b="1" spc="60" dirty="0" smtClean="0">
                <a:solidFill>
                  <a:srgbClr val="C00000"/>
                </a:solidFill>
                <a:latin typeface="Arial" panose="020B0604020202020204" pitchFamily="34" charset="0"/>
                <a:cs typeface="Arial" panose="020B0604020202020204" pitchFamily="34" charset="0"/>
              </a:rPr>
              <a:t> </a:t>
            </a:r>
            <a:r>
              <a:rPr lang="tr-TR" sz="2000" b="1" dirty="0">
                <a:solidFill>
                  <a:srgbClr val="C00000"/>
                </a:solidFill>
                <a:latin typeface="Arial" panose="020B0604020202020204" pitchFamily="34" charset="0"/>
                <a:cs typeface="Arial" panose="020B0604020202020204" pitchFamily="34" charset="0"/>
              </a:rPr>
              <a:t>–</a:t>
            </a:r>
            <a:r>
              <a:rPr lang="tr-TR" sz="2000" b="1" spc="15" dirty="0">
                <a:solidFill>
                  <a:srgbClr val="C00000"/>
                </a:solidFill>
                <a:latin typeface="Arial" panose="020B0604020202020204" pitchFamily="34" charset="0"/>
                <a:cs typeface="Arial" panose="020B0604020202020204" pitchFamily="34" charset="0"/>
              </a:rPr>
              <a:t> </a:t>
            </a:r>
            <a:r>
              <a:rPr lang="tr-TR" sz="2000" b="1" spc="-25" dirty="0">
                <a:solidFill>
                  <a:srgbClr val="C00000"/>
                </a:solidFill>
                <a:latin typeface="Arial" panose="020B0604020202020204" pitchFamily="34" charset="0"/>
                <a:cs typeface="Arial" panose="020B0604020202020204" pitchFamily="34" charset="0"/>
              </a:rPr>
              <a:t>3</a:t>
            </a:r>
            <a:r>
              <a:rPr lang="tr-TR" sz="2000" b="1" dirty="0">
                <a:solidFill>
                  <a:srgbClr val="C00000"/>
                </a:solidFill>
                <a:latin typeface="Arial" panose="020B0604020202020204" pitchFamily="34" charset="0"/>
                <a:cs typeface="Arial" panose="020B0604020202020204" pitchFamily="34" charset="0"/>
              </a:rPr>
              <a:t>0</a:t>
            </a:r>
            <a:r>
              <a:rPr lang="tr-TR" sz="2000" b="1" spc="-15" dirty="0">
                <a:solidFill>
                  <a:srgbClr val="C00000"/>
                </a:solidFill>
                <a:latin typeface="Arial" panose="020B0604020202020204" pitchFamily="34" charset="0"/>
                <a:cs typeface="Arial" panose="020B0604020202020204" pitchFamily="34" charset="0"/>
              </a:rPr>
              <a:t> </a:t>
            </a:r>
            <a:r>
              <a:rPr lang="tr-TR" sz="2000" b="1" spc="-35" dirty="0">
                <a:solidFill>
                  <a:srgbClr val="C00000"/>
                </a:solidFill>
                <a:latin typeface="Arial" panose="020B0604020202020204" pitchFamily="34" charset="0"/>
                <a:cs typeface="Arial" panose="020B0604020202020204" pitchFamily="34" charset="0"/>
              </a:rPr>
              <a:t>E</a:t>
            </a:r>
            <a:r>
              <a:rPr lang="tr-TR" sz="2000" b="1" spc="5" dirty="0">
                <a:solidFill>
                  <a:srgbClr val="C00000"/>
                </a:solidFill>
                <a:latin typeface="Arial" panose="020B0604020202020204" pitchFamily="34" charset="0"/>
                <a:cs typeface="Arial" panose="020B0604020202020204" pitchFamily="34" charset="0"/>
              </a:rPr>
              <a:t>Y</a:t>
            </a:r>
            <a:r>
              <a:rPr lang="tr-TR" sz="2000" b="1" spc="-250" dirty="0">
                <a:solidFill>
                  <a:srgbClr val="C00000"/>
                </a:solidFill>
                <a:latin typeface="Arial" panose="020B0604020202020204" pitchFamily="34" charset="0"/>
                <a:cs typeface="Arial" panose="020B0604020202020204" pitchFamily="34" charset="0"/>
              </a:rPr>
              <a:t>L</a:t>
            </a:r>
            <a:r>
              <a:rPr lang="tr-TR" sz="2000" b="1" spc="-30" dirty="0">
                <a:solidFill>
                  <a:srgbClr val="C00000"/>
                </a:solidFill>
                <a:latin typeface="Arial" panose="020B0604020202020204" pitchFamily="34" charset="0"/>
                <a:cs typeface="Arial" panose="020B0604020202020204" pitchFamily="34" charset="0"/>
              </a:rPr>
              <a:t>Ü</a:t>
            </a:r>
            <a:r>
              <a:rPr lang="tr-TR" sz="2000" b="1" dirty="0">
                <a:solidFill>
                  <a:srgbClr val="C00000"/>
                </a:solidFill>
                <a:latin typeface="Arial" panose="020B0604020202020204" pitchFamily="34" charset="0"/>
                <a:cs typeface="Arial" panose="020B0604020202020204" pitchFamily="34" charset="0"/>
              </a:rPr>
              <a:t>L</a:t>
            </a:r>
            <a:r>
              <a:rPr lang="tr-TR" sz="2000" b="1" spc="60" dirty="0">
                <a:solidFill>
                  <a:srgbClr val="C00000"/>
                </a:solidFill>
                <a:latin typeface="Arial" panose="020B0604020202020204" pitchFamily="34" charset="0"/>
                <a:cs typeface="Arial" panose="020B0604020202020204" pitchFamily="34" charset="0"/>
              </a:rPr>
              <a:t> </a:t>
            </a:r>
            <a:r>
              <a:rPr lang="tr-TR" sz="2000" b="1" spc="-30" dirty="0" smtClean="0">
                <a:solidFill>
                  <a:srgbClr val="C00000"/>
                </a:solidFill>
                <a:latin typeface="Arial" panose="020B0604020202020204" pitchFamily="34" charset="0"/>
                <a:cs typeface="Arial" panose="020B0604020202020204" pitchFamily="34" charset="0"/>
              </a:rPr>
              <a:t>2</a:t>
            </a:r>
            <a:r>
              <a:rPr lang="tr-TR" sz="2000" b="1" spc="-25" dirty="0" smtClean="0">
                <a:solidFill>
                  <a:srgbClr val="C00000"/>
                </a:solidFill>
                <a:latin typeface="Arial" panose="020B0604020202020204" pitchFamily="34" charset="0"/>
                <a:cs typeface="Arial" panose="020B0604020202020204" pitchFamily="34" charset="0"/>
              </a:rPr>
              <a:t>021</a:t>
            </a:r>
            <a:endParaRPr lang="tr-TR" sz="2000" dirty="0">
              <a:latin typeface="Arial" panose="020B0604020202020204" pitchFamily="34" charset="0"/>
              <a:cs typeface="Arial" panose="020B0604020202020204" pitchFamily="34" charset="0"/>
            </a:endParaRPr>
          </a:p>
          <a:p>
            <a:endParaRPr lang="fr-FR" dirty="0"/>
          </a:p>
        </p:txBody>
      </p:sp>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009556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5092"/>
            <a:ext cx="9144000" cy="3478651"/>
          </a:xfrm>
        </p:spPr>
        <p:txBody>
          <a:bodyPr/>
          <a:lstStyle/>
          <a:p>
            <a:pPr marL="241300" marR="12700" indent="-228600">
              <a:lnSpc>
                <a:spcPts val="3020"/>
              </a:lnSpc>
              <a:tabLst>
                <a:tab pos="241300" algn="l"/>
              </a:tabLst>
            </a:pPr>
            <a:r>
              <a:rPr lang="tr-TR" spc="-20" dirty="0">
                <a:latin typeface="Calibri"/>
                <a:cs typeface="Calibri"/>
              </a:rPr>
              <a:t>Öğ</a:t>
            </a:r>
            <a:r>
              <a:rPr lang="tr-TR" spc="-55" dirty="0">
                <a:latin typeface="Calibri"/>
                <a:cs typeface="Calibri"/>
              </a:rPr>
              <a:t>r</a:t>
            </a:r>
            <a:r>
              <a:rPr lang="tr-TR" dirty="0">
                <a:latin typeface="Calibri"/>
                <a:cs typeface="Calibri"/>
              </a:rPr>
              <a:t>enc</a:t>
            </a:r>
            <a:r>
              <a:rPr lang="tr-TR" spc="-15" dirty="0">
                <a:latin typeface="Calibri"/>
                <a:cs typeface="Calibri"/>
              </a:rPr>
              <a:t>i</a:t>
            </a:r>
            <a:r>
              <a:rPr lang="tr-TR" dirty="0">
                <a:latin typeface="Calibri"/>
                <a:cs typeface="Calibri"/>
              </a:rPr>
              <a:t>l</a:t>
            </a:r>
            <a:r>
              <a:rPr lang="tr-TR" spc="-10" dirty="0">
                <a:latin typeface="Calibri"/>
                <a:cs typeface="Calibri"/>
              </a:rPr>
              <a:t>e</a:t>
            </a:r>
            <a:r>
              <a:rPr lang="tr-TR" dirty="0">
                <a:latin typeface="Calibri"/>
                <a:cs typeface="Calibri"/>
              </a:rPr>
              <a:t>r</a:t>
            </a:r>
            <a:r>
              <a:rPr lang="tr-TR" spc="-15" dirty="0">
                <a:latin typeface="Calibri"/>
                <a:cs typeface="Calibri"/>
              </a:rPr>
              <a:t>in</a:t>
            </a:r>
            <a:r>
              <a:rPr lang="tr-TR" spc="15" dirty="0">
                <a:latin typeface="Calibri"/>
                <a:cs typeface="Calibri"/>
              </a:rPr>
              <a:t> </a:t>
            </a:r>
            <a:r>
              <a:rPr lang="tr-TR" spc="-15" dirty="0">
                <a:latin typeface="Calibri"/>
                <a:cs typeface="Calibri"/>
              </a:rPr>
              <a:t>de</a:t>
            </a:r>
            <a:r>
              <a:rPr lang="tr-TR" spc="-70" dirty="0">
                <a:latin typeface="Calibri"/>
                <a:cs typeface="Calibri"/>
              </a:rPr>
              <a:t>r</a:t>
            </a:r>
            <a:r>
              <a:rPr lang="tr-TR" spc="-15" dirty="0">
                <a:latin typeface="Calibri"/>
                <a:cs typeface="Calibri"/>
              </a:rPr>
              <a:t>s</a:t>
            </a:r>
            <a:r>
              <a:rPr lang="tr-TR" spc="10" dirty="0">
                <a:latin typeface="Calibri"/>
                <a:cs typeface="Calibri"/>
              </a:rPr>
              <a:t> </a:t>
            </a:r>
            <a:r>
              <a:rPr lang="tr-TR" spc="-15" dirty="0">
                <a:latin typeface="Calibri"/>
                <a:cs typeface="Calibri"/>
              </a:rPr>
              <a:t>seçi</a:t>
            </a:r>
            <a:r>
              <a:rPr lang="tr-TR" spc="-40" dirty="0">
                <a:latin typeface="Calibri"/>
                <a:cs typeface="Calibri"/>
              </a:rPr>
              <a:t>m</a:t>
            </a:r>
            <a:r>
              <a:rPr lang="tr-TR" dirty="0">
                <a:latin typeface="Calibri"/>
                <a:cs typeface="Calibri"/>
              </a:rPr>
              <a:t>l</a:t>
            </a:r>
            <a:r>
              <a:rPr lang="tr-TR" spc="-10" dirty="0">
                <a:latin typeface="Calibri"/>
                <a:cs typeface="Calibri"/>
              </a:rPr>
              <a:t>e</a:t>
            </a:r>
            <a:r>
              <a:rPr lang="tr-TR" dirty="0">
                <a:latin typeface="Calibri"/>
                <a:cs typeface="Calibri"/>
              </a:rPr>
              <a:t>r</a:t>
            </a:r>
            <a:r>
              <a:rPr lang="tr-TR" spc="-15" dirty="0">
                <a:latin typeface="Calibri"/>
                <a:cs typeface="Calibri"/>
              </a:rPr>
              <a:t>i</a:t>
            </a:r>
            <a:r>
              <a:rPr lang="tr-TR" dirty="0">
                <a:latin typeface="Calibri"/>
                <a:cs typeface="Calibri"/>
              </a:rPr>
              <a:t>ni</a:t>
            </a:r>
            <a:r>
              <a:rPr lang="tr-TR" spc="10" dirty="0">
                <a:latin typeface="Calibri"/>
                <a:cs typeface="Calibri"/>
              </a:rPr>
              <a:t> </a:t>
            </a:r>
            <a:r>
              <a:rPr lang="tr-TR" spc="-75" dirty="0">
                <a:latin typeface="Calibri"/>
                <a:cs typeface="Calibri"/>
              </a:rPr>
              <a:t>y</a:t>
            </a:r>
            <a:r>
              <a:rPr lang="tr-TR" spc="-20" dirty="0">
                <a:latin typeface="Calibri"/>
                <a:cs typeface="Calibri"/>
              </a:rPr>
              <a:t>apmadan</a:t>
            </a:r>
            <a:r>
              <a:rPr lang="tr-TR" spc="25" dirty="0">
                <a:latin typeface="Calibri"/>
                <a:cs typeface="Calibri"/>
              </a:rPr>
              <a:t> </a:t>
            </a:r>
            <a:r>
              <a:rPr lang="tr-TR" spc="-15" dirty="0">
                <a:latin typeface="Calibri"/>
                <a:cs typeface="Calibri"/>
              </a:rPr>
              <a:t>önce</a:t>
            </a:r>
            <a:r>
              <a:rPr lang="tr-TR" spc="-5" dirty="0">
                <a:latin typeface="Calibri"/>
                <a:cs typeface="Calibri"/>
              </a:rPr>
              <a:t> </a:t>
            </a:r>
            <a:r>
              <a:rPr lang="tr-TR" spc="-15" dirty="0">
                <a:latin typeface="Calibri"/>
                <a:cs typeface="Calibri"/>
              </a:rPr>
              <a:t>de</a:t>
            </a:r>
            <a:r>
              <a:rPr lang="tr-TR" spc="-70" dirty="0">
                <a:latin typeface="Calibri"/>
                <a:cs typeface="Calibri"/>
              </a:rPr>
              <a:t>r</a:t>
            </a:r>
            <a:r>
              <a:rPr lang="tr-TR" spc="-15" dirty="0">
                <a:latin typeface="Calibri"/>
                <a:cs typeface="Calibri"/>
              </a:rPr>
              <a:t>s</a:t>
            </a:r>
            <a:r>
              <a:rPr lang="tr-TR" spc="20" dirty="0">
                <a:latin typeface="Calibri"/>
                <a:cs typeface="Calibri"/>
              </a:rPr>
              <a:t> </a:t>
            </a:r>
            <a:r>
              <a:rPr lang="tr-TR" dirty="0">
                <a:latin typeface="Calibri"/>
                <a:cs typeface="Calibri"/>
              </a:rPr>
              <a:t>içe</a:t>
            </a:r>
            <a:r>
              <a:rPr lang="tr-TR" spc="-10" dirty="0">
                <a:latin typeface="Calibri"/>
                <a:cs typeface="Calibri"/>
              </a:rPr>
              <a:t>r</a:t>
            </a:r>
            <a:r>
              <a:rPr lang="tr-TR" dirty="0">
                <a:latin typeface="Calibri"/>
                <a:cs typeface="Calibri"/>
              </a:rPr>
              <a:t>i</a:t>
            </a:r>
            <a:r>
              <a:rPr lang="tr-TR" spc="-10" dirty="0">
                <a:latin typeface="Calibri"/>
                <a:cs typeface="Calibri"/>
              </a:rPr>
              <a:t>k</a:t>
            </a:r>
            <a:r>
              <a:rPr lang="tr-TR" dirty="0">
                <a:latin typeface="Calibri"/>
                <a:cs typeface="Calibri"/>
              </a:rPr>
              <a:t>l</a:t>
            </a:r>
            <a:r>
              <a:rPr lang="tr-TR" spc="-10" dirty="0">
                <a:latin typeface="Calibri"/>
                <a:cs typeface="Calibri"/>
              </a:rPr>
              <a:t>e</a:t>
            </a:r>
            <a:r>
              <a:rPr lang="tr-TR" dirty="0">
                <a:latin typeface="Calibri"/>
                <a:cs typeface="Calibri"/>
              </a:rPr>
              <a:t>ri</a:t>
            </a:r>
            <a:r>
              <a:rPr lang="tr-TR" spc="-15" dirty="0">
                <a:latin typeface="Calibri"/>
                <a:cs typeface="Calibri"/>
              </a:rPr>
              <a:t> </a:t>
            </a:r>
            <a:r>
              <a:rPr lang="tr-TR" spc="-110" dirty="0">
                <a:latin typeface="Calibri"/>
                <a:cs typeface="Calibri"/>
              </a:rPr>
              <a:t>k</a:t>
            </a:r>
            <a:r>
              <a:rPr lang="tr-TR" spc="-15" dirty="0">
                <a:latin typeface="Calibri"/>
                <a:cs typeface="Calibri"/>
              </a:rPr>
              <a:t>on</a:t>
            </a:r>
            <a:r>
              <a:rPr lang="tr-TR" spc="-25" dirty="0">
                <a:latin typeface="Calibri"/>
                <a:cs typeface="Calibri"/>
              </a:rPr>
              <a:t>u</a:t>
            </a:r>
            <a:r>
              <a:rPr lang="tr-TR" spc="-15" dirty="0">
                <a:latin typeface="Calibri"/>
                <a:cs typeface="Calibri"/>
              </a:rPr>
              <a:t>sunda</a:t>
            </a:r>
            <a:r>
              <a:rPr lang="tr-TR" spc="-10" dirty="0">
                <a:latin typeface="Calibri"/>
                <a:cs typeface="Calibri"/>
              </a:rPr>
              <a:t> a</a:t>
            </a:r>
            <a:r>
              <a:rPr lang="tr-TR" spc="-70" dirty="0">
                <a:latin typeface="Calibri"/>
                <a:cs typeface="Calibri"/>
              </a:rPr>
              <a:t>r</a:t>
            </a:r>
            <a:r>
              <a:rPr lang="tr-TR" spc="-15" dirty="0">
                <a:latin typeface="Calibri"/>
                <a:cs typeface="Calibri"/>
              </a:rPr>
              <a:t>a</a:t>
            </a:r>
            <a:r>
              <a:rPr lang="tr-TR" spc="-50" dirty="0">
                <a:latin typeface="Calibri"/>
                <a:cs typeface="Calibri"/>
              </a:rPr>
              <a:t>ş</a:t>
            </a:r>
            <a:r>
              <a:rPr lang="tr-TR" spc="-10" dirty="0">
                <a:latin typeface="Calibri"/>
                <a:cs typeface="Calibri"/>
              </a:rPr>
              <a:t>tı</a:t>
            </a:r>
            <a:r>
              <a:rPr lang="tr-TR" spc="-25" dirty="0">
                <a:latin typeface="Calibri"/>
                <a:cs typeface="Calibri"/>
              </a:rPr>
              <a:t>r</a:t>
            </a:r>
            <a:r>
              <a:rPr lang="tr-TR" spc="-20" dirty="0">
                <a:latin typeface="Calibri"/>
                <a:cs typeface="Calibri"/>
              </a:rPr>
              <a:t>ma</a:t>
            </a:r>
            <a:r>
              <a:rPr lang="tr-TR" spc="15" dirty="0">
                <a:latin typeface="Calibri"/>
                <a:cs typeface="Calibri"/>
              </a:rPr>
              <a:t> </a:t>
            </a:r>
            <a:r>
              <a:rPr lang="tr-TR" spc="-75" dirty="0">
                <a:latin typeface="Calibri"/>
                <a:cs typeface="Calibri"/>
              </a:rPr>
              <a:t>y</a:t>
            </a:r>
            <a:r>
              <a:rPr lang="tr-TR" spc="-15" dirty="0">
                <a:latin typeface="Calibri"/>
                <a:cs typeface="Calibri"/>
              </a:rPr>
              <a:t>apmaları </a:t>
            </a:r>
            <a:r>
              <a:rPr lang="tr-TR" spc="-45" dirty="0">
                <a:latin typeface="Calibri"/>
                <a:cs typeface="Calibri"/>
              </a:rPr>
              <a:t>v</a:t>
            </a:r>
            <a:r>
              <a:rPr lang="tr-TR" spc="-15" dirty="0">
                <a:latin typeface="Calibri"/>
                <a:cs typeface="Calibri"/>
              </a:rPr>
              <a:t>e</a:t>
            </a:r>
            <a:r>
              <a:rPr lang="tr-TR" spc="-5" dirty="0">
                <a:latin typeface="Calibri"/>
                <a:cs typeface="Calibri"/>
              </a:rPr>
              <a:t> </a:t>
            </a:r>
            <a:r>
              <a:rPr lang="tr-TR" spc="-15" dirty="0">
                <a:latin typeface="Calibri"/>
                <a:cs typeface="Calibri"/>
              </a:rPr>
              <a:t>böl</a:t>
            </a:r>
            <a:r>
              <a:rPr lang="tr-TR" spc="-25" dirty="0">
                <a:latin typeface="Calibri"/>
                <a:cs typeface="Calibri"/>
              </a:rPr>
              <a:t>üm</a:t>
            </a:r>
            <a:r>
              <a:rPr lang="tr-TR" spc="20" dirty="0">
                <a:latin typeface="Calibri"/>
                <a:cs typeface="Calibri"/>
              </a:rPr>
              <a:t> </a:t>
            </a:r>
            <a:r>
              <a:rPr lang="tr-TR" spc="-11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25" dirty="0">
                <a:latin typeface="Calibri"/>
                <a:cs typeface="Calibri"/>
              </a:rPr>
              <a:t>e</a:t>
            </a:r>
            <a:r>
              <a:rPr lang="tr-TR" dirty="0">
                <a:latin typeface="Calibri"/>
                <a:cs typeface="Calibri"/>
              </a:rPr>
              <a:t>r</a:t>
            </a:r>
            <a:r>
              <a:rPr lang="tr-TR" spc="-15" dirty="0">
                <a:latin typeface="Calibri"/>
                <a:cs typeface="Calibri"/>
              </a:rPr>
              <a:t>ine</a:t>
            </a:r>
            <a:r>
              <a:rPr lang="tr-TR" spc="20" dirty="0">
                <a:latin typeface="Calibri"/>
                <a:cs typeface="Calibri"/>
              </a:rPr>
              <a:t> </a:t>
            </a:r>
            <a:r>
              <a:rPr lang="tr-TR" spc="-15" dirty="0">
                <a:latin typeface="Calibri"/>
                <a:cs typeface="Calibri"/>
              </a:rPr>
              <a:t>hazı</a:t>
            </a:r>
            <a:r>
              <a:rPr lang="tr-TR" spc="-25" dirty="0">
                <a:latin typeface="Calibri"/>
                <a:cs typeface="Calibri"/>
              </a:rPr>
              <a:t>r</a:t>
            </a:r>
            <a:r>
              <a:rPr lang="tr-TR" dirty="0">
                <a:latin typeface="Calibri"/>
                <a:cs typeface="Calibri"/>
              </a:rPr>
              <a:t>l</a:t>
            </a:r>
            <a:r>
              <a:rPr lang="tr-TR" spc="-15" dirty="0">
                <a:latin typeface="Calibri"/>
                <a:cs typeface="Calibri"/>
              </a:rPr>
              <a:t>ı</a:t>
            </a:r>
            <a:r>
              <a:rPr lang="tr-TR" dirty="0">
                <a:latin typeface="Calibri"/>
                <a:cs typeface="Calibri"/>
              </a:rPr>
              <a:t>klı</a:t>
            </a:r>
            <a:r>
              <a:rPr lang="tr-TR" spc="10" dirty="0">
                <a:latin typeface="Calibri"/>
                <a:cs typeface="Calibri"/>
              </a:rPr>
              <a:t> </a:t>
            </a:r>
            <a:r>
              <a:rPr lang="tr-TR" spc="-15" dirty="0">
                <a:latin typeface="Calibri"/>
                <a:cs typeface="Calibri"/>
              </a:rPr>
              <a:t>gitme</a:t>
            </a:r>
            <a:r>
              <a:rPr lang="tr-TR" spc="-25" dirty="0">
                <a:latin typeface="Calibri"/>
                <a:cs typeface="Calibri"/>
              </a:rPr>
              <a:t>l</a:t>
            </a:r>
            <a:r>
              <a:rPr lang="tr-TR" spc="-10" dirty="0">
                <a:latin typeface="Calibri"/>
                <a:cs typeface="Calibri"/>
              </a:rPr>
              <a:t>eri </a:t>
            </a:r>
            <a:r>
              <a:rPr lang="tr-TR" spc="-35" dirty="0">
                <a:latin typeface="Calibri"/>
                <a:cs typeface="Calibri"/>
              </a:rPr>
              <a:t>g</a:t>
            </a:r>
            <a:r>
              <a:rPr lang="tr-TR" spc="-15" dirty="0">
                <a:latin typeface="Calibri"/>
                <a:cs typeface="Calibri"/>
              </a:rPr>
              <a:t>e</a:t>
            </a:r>
            <a:r>
              <a:rPr lang="tr-TR" spc="-50" dirty="0">
                <a:latin typeface="Calibri"/>
                <a:cs typeface="Calibri"/>
              </a:rPr>
              <a:t>r</a:t>
            </a:r>
            <a:r>
              <a:rPr lang="tr-TR" spc="-20" dirty="0">
                <a:latin typeface="Calibri"/>
                <a:cs typeface="Calibri"/>
              </a:rPr>
              <a:t>ekme</a:t>
            </a:r>
            <a:r>
              <a:rPr lang="tr-TR" spc="-25" dirty="0">
                <a:latin typeface="Calibri"/>
                <a:cs typeface="Calibri"/>
              </a:rPr>
              <a:t>k</a:t>
            </a:r>
            <a:r>
              <a:rPr lang="tr-TR" spc="-35" dirty="0">
                <a:latin typeface="Calibri"/>
                <a:cs typeface="Calibri"/>
              </a:rPr>
              <a:t>t</a:t>
            </a:r>
            <a:r>
              <a:rPr lang="tr-TR" spc="-15" dirty="0">
                <a:latin typeface="Calibri"/>
                <a:cs typeface="Calibri"/>
              </a:rPr>
              <a:t>ed</a:t>
            </a:r>
            <a:r>
              <a:rPr lang="tr-TR" spc="-20" dirty="0">
                <a:latin typeface="Calibri"/>
                <a:cs typeface="Calibri"/>
              </a:rPr>
              <a:t>i</a:t>
            </a:r>
            <a:r>
              <a:rPr lang="tr-TR" spc="-290" dirty="0">
                <a:latin typeface="Calibri"/>
                <a:cs typeface="Calibri"/>
              </a:rPr>
              <a:t>r</a:t>
            </a:r>
            <a:r>
              <a:rPr lang="tr-TR" dirty="0">
                <a:latin typeface="Calibri"/>
                <a:cs typeface="Calibri"/>
              </a:rPr>
              <a:t>.</a:t>
            </a:r>
          </a:p>
          <a:p>
            <a:pPr marL="241300" indent="-229235">
              <a:tabLst>
                <a:tab pos="241300" algn="l"/>
              </a:tabLst>
            </a:pPr>
            <a:r>
              <a:rPr lang="tr-TR" spc="-10" dirty="0" smtClean="0">
                <a:latin typeface="Calibri"/>
                <a:cs typeface="Calibri"/>
              </a:rPr>
              <a:t>Öğrenciler karşı kurumda en az 30 </a:t>
            </a:r>
            <a:r>
              <a:rPr lang="tr-TR" spc="-10" dirty="0" err="1" smtClean="0">
                <a:latin typeface="Calibri"/>
                <a:cs typeface="Calibri"/>
              </a:rPr>
              <a:t>AKTS’lik</a:t>
            </a:r>
            <a:r>
              <a:rPr lang="tr-TR" spc="-10" dirty="0" smtClean="0">
                <a:latin typeface="Calibri"/>
                <a:cs typeface="Calibri"/>
              </a:rPr>
              <a:t> ders yükü almak zorundadır.</a:t>
            </a:r>
          </a:p>
          <a:p>
            <a:pPr marL="12065" indent="0">
              <a:buNone/>
              <a:tabLst>
                <a:tab pos="241300" algn="l"/>
              </a:tabLst>
            </a:pPr>
            <a:endParaRPr lang="tr-TR" spc="-10" dirty="0" smtClean="0">
              <a:latin typeface="Calibri"/>
              <a:cs typeface="Calibri"/>
            </a:endParaRP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402079"/>
            <a:ext cx="9144000" cy="946298"/>
          </a:xfrm>
        </p:spPr>
        <p:txBody>
          <a:bodyPr>
            <a:normAutofit fontScale="90000"/>
          </a:bodyPr>
          <a:lstStyle/>
          <a:p>
            <a:r>
              <a:rPr lang="tr-TR" b="1" dirty="0" smtClean="0"/>
              <a:t>Özellikle Dikkat Edilmesi Gereken Hususlar</a:t>
            </a:r>
            <a:br>
              <a:rPr lang="tr-TR" b="1" dirty="0" smtClean="0"/>
            </a:br>
            <a:r>
              <a:rPr lang="tr-TR" b="1" dirty="0" smtClean="0"/>
              <a:t/>
            </a:r>
            <a:br>
              <a:rPr lang="tr-TR" b="1" dirty="0" smtClean="0"/>
            </a:br>
            <a:r>
              <a:rPr lang="tr-TR" b="1" dirty="0" smtClean="0"/>
              <a:t>DERS SEÇİMİ</a:t>
            </a:r>
            <a:endParaRPr lang="tr-TR" b="1" dirty="0"/>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383333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40524"/>
            <a:ext cx="9144000" cy="3923219"/>
          </a:xfrm>
        </p:spPr>
        <p:txBody>
          <a:bodyPr/>
          <a:lstStyle/>
          <a:p>
            <a:pPr marL="241300" marR="1315720" indent="-229235">
              <a:lnSpc>
                <a:spcPct val="80000"/>
              </a:lnSpc>
              <a:tabLst>
                <a:tab pos="241300" algn="l"/>
              </a:tabLst>
            </a:pPr>
            <a:r>
              <a:rPr lang="tr-TR" sz="1500" spc="-20" dirty="0" smtClean="0">
                <a:latin typeface="Calibri"/>
                <a:cs typeface="Calibri"/>
              </a:rPr>
              <a:t>Hibe tutarı, tüm masraflarınızı karşılamanız için kesinlikle yeterli olmayacaktır.</a:t>
            </a:r>
          </a:p>
          <a:p>
            <a:pPr marL="12065" marR="1315720" indent="0">
              <a:lnSpc>
                <a:spcPct val="80000"/>
              </a:lnSpc>
              <a:buNone/>
              <a:tabLst>
                <a:tab pos="241300" algn="l"/>
              </a:tabLst>
            </a:pPr>
            <a:endParaRPr lang="tr-TR" sz="1500" spc="-20" dirty="0" smtClean="0">
              <a:latin typeface="Calibri"/>
              <a:cs typeface="Calibri"/>
            </a:endParaRPr>
          </a:p>
          <a:p>
            <a:pPr marL="241300" marR="1315720" indent="-229235">
              <a:lnSpc>
                <a:spcPct val="80000"/>
              </a:lnSpc>
              <a:tabLst>
                <a:tab pos="241300" algn="l"/>
              </a:tabLst>
            </a:pPr>
            <a:r>
              <a:rPr lang="tr-TR" sz="1500" spc="-20" dirty="0" smtClean="0">
                <a:latin typeface="Calibri"/>
                <a:cs typeface="Calibri"/>
              </a:rPr>
              <a:t>Hi</a:t>
            </a:r>
            <a:r>
              <a:rPr lang="tr-TR" sz="1500" spc="-15" dirty="0" smtClean="0">
                <a:latin typeface="Calibri"/>
                <a:cs typeface="Calibri"/>
              </a:rPr>
              <a:t>be</a:t>
            </a:r>
            <a:r>
              <a:rPr lang="tr-TR" sz="1500" spc="20" dirty="0" smtClean="0">
                <a:latin typeface="Calibri"/>
                <a:cs typeface="Calibri"/>
              </a:rPr>
              <a:t> </a:t>
            </a:r>
            <a:r>
              <a:rPr lang="tr-TR" sz="1500" spc="-15" dirty="0" smtClean="0">
                <a:latin typeface="Calibri"/>
                <a:cs typeface="Calibri"/>
              </a:rPr>
              <a:t>hesap</a:t>
            </a:r>
            <a:r>
              <a:rPr lang="tr-TR" sz="1500" spc="-25" dirty="0" smtClean="0">
                <a:latin typeface="Calibri"/>
                <a:cs typeface="Calibri"/>
              </a:rPr>
              <a:t>l</a:t>
            </a:r>
            <a:r>
              <a:rPr lang="tr-TR" sz="1500" spc="-20" dirty="0" smtClean="0">
                <a:latin typeface="Calibri"/>
                <a:cs typeface="Calibri"/>
              </a:rPr>
              <a:t>am</a:t>
            </a:r>
            <a:r>
              <a:rPr lang="tr-TR" sz="1500" spc="-10" dirty="0" smtClean="0">
                <a:latin typeface="Calibri"/>
                <a:cs typeface="Calibri"/>
              </a:rPr>
              <a:t>a</a:t>
            </a:r>
            <a:r>
              <a:rPr lang="tr-TR" sz="1500" dirty="0" smtClean="0">
                <a:latin typeface="Calibri"/>
                <a:cs typeface="Calibri"/>
              </a:rPr>
              <a:t>sı,</a:t>
            </a:r>
            <a:r>
              <a:rPr lang="tr-TR" sz="1500" spc="15" dirty="0" smtClean="0">
                <a:latin typeface="Calibri"/>
                <a:cs typeface="Calibri"/>
              </a:rPr>
              <a:t> </a:t>
            </a:r>
            <a:r>
              <a:rPr lang="tr-TR" sz="1500" spc="-15" dirty="0">
                <a:latin typeface="Calibri"/>
                <a:cs typeface="Calibri"/>
              </a:rPr>
              <a:t>öğ</a:t>
            </a:r>
            <a:r>
              <a:rPr lang="tr-TR" sz="1500" spc="-45" dirty="0">
                <a:latin typeface="Calibri"/>
                <a:cs typeface="Calibri"/>
              </a:rPr>
              <a:t>r</a:t>
            </a:r>
            <a:r>
              <a:rPr lang="tr-TR" sz="1500" spc="-15" dirty="0">
                <a:latin typeface="Calibri"/>
                <a:cs typeface="Calibri"/>
              </a:rPr>
              <a:t>enci</a:t>
            </a:r>
            <a:r>
              <a:rPr lang="tr-TR" sz="1500" spc="-5" dirty="0">
                <a:latin typeface="Calibri"/>
                <a:cs typeface="Calibri"/>
              </a:rPr>
              <a:t> </a:t>
            </a:r>
            <a:r>
              <a:rPr lang="tr-TR" sz="1500" spc="-15" dirty="0">
                <a:latin typeface="Calibri"/>
                <a:cs typeface="Calibri"/>
              </a:rPr>
              <a:t>gitme</a:t>
            </a:r>
            <a:r>
              <a:rPr lang="tr-TR" sz="1500" spc="-30" dirty="0">
                <a:latin typeface="Calibri"/>
                <a:cs typeface="Calibri"/>
              </a:rPr>
              <a:t>d</a:t>
            </a:r>
            <a:r>
              <a:rPr lang="tr-TR" sz="1500" spc="-15" dirty="0">
                <a:latin typeface="Calibri"/>
                <a:cs typeface="Calibri"/>
              </a:rPr>
              <a:t>en</a:t>
            </a:r>
            <a:r>
              <a:rPr lang="tr-TR" sz="1500" spc="5" dirty="0">
                <a:latin typeface="Calibri"/>
                <a:cs typeface="Calibri"/>
              </a:rPr>
              <a:t> </a:t>
            </a:r>
            <a:r>
              <a:rPr lang="tr-TR" sz="1500" spc="-15" dirty="0">
                <a:latin typeface="Calibri"/>
                <a:cs typeface="Calibri"/>
              </a:rPr>
              <a:t>önce</a:t>
            </a:r>
            <a:r>
              <a:rPr lang="tr-TR" sz="1500" spc="15" dirty="0">
                <a:latin typeface="Calibri"/>
                <a:cs typeface="Calibri"/>
              </a:rPr>
              <a:t> </a:t>
            </a:r>
            <a:r>
              <a:rPr lang="tr-TR" sz="1500" spc="-15" dirty="0">
                <a:latin typeface="Calibri"/>
                <a:cs typeface="Calibri"/>
              </a:rPr>
              <a:t>d</a:t>
            </a:r>
            <a:r>
              <a:rPr lang="tr-TR" sz="1500" spc="-65" dirty="0">
                <a:latin typeface="Calibri"/>
                <a:cs typeface="Calibri"/>
              </a:rPr>
              <a:t>a</a:t>
            </a:r>
            <a:r>
              <a:rPr lang="tr-TR" sz="1500" spc="-45" dirty="0">
                <a:latin typeface="Calibri"/>
                <a:cs typeface="Calibri"/>
              </a:rPr>
              <a:t>v</a:t>
            </a:r>
            <a:r>
              <a:rPr lang="tr-TR" sz="1500" spc="-30" dirty="0">
                <a:latin typeface="Calibri"/>
                <a:cs typeface="Calibri"/>
              </a:rPr>
              <a:t>e</a:t>
            </a:r>
            <a:r>
              <a:rPr lang="tr-TR" sz="1500" spc="-10" dirty="0">
                <a:latin typeface="Calibri"/>
                <a:cs typeface="Calibri"/>
              </a:rPr>
              <a:t>t</a:t>
            </a:r>
            <a:r>
              <a:rPr lang="tr-TR" sz="1500" spc="-5" dirty="0">
                <a:latin typeface="Calibri"/>
                <a:cs typeface="Calibri"/>
              </a:rPr>
              <a:t> </a:t>
            </a:r>
            <a:r>
              <a:rPr lang="tr-TR" sz="1500" spc="-20" dirty="0">
                <a:latin typeface="Calibri"/>
                <a:cs typeface="Calibri"/>
              </a:rPr>
              <a:t>me</a:t>
            </a:r>
            <a:r>
              <a:rPr lang="tr-TR" sz="1500" spc="-25" dirty="0">
                <a:latin typeface="Calibri"/>
                <a:cs typeface="Calibri"/>
              </a:rPr>
              <a:t>k</a:t>
            </a:r>
            <a:r>
              <a:rPr lang="tr-TR" sz="1500" spc="-15" dirty="0">
                <a:latin typeface="Calibri"/>
                <a:cs typeface="Calibri"/>
              </a:rPr>
              <a:t>tu</a:t>
            </a:r>
            <a:r>
              <a:rPr lang="tr-TR" sz="1500" spc="-25" dirty="0">
                <a:latin typeface="Calibri"/>
                <a:cs typeface="Calibri"/>
              </a:rPr>
              <a:t>b</a:t>
            </a:r>
            <a:r>
              <a:rPr lang="tr-TR" sz="1500" spc="-15" dirty="0">
                <a:latin typeface="Calibri"/>
                <a:cs typeface="Calibri"/>
              </a:rPr>
              <a:t>un</a:t>
            </a:r>
            <a:r>
              <a:rPr lang="tr-TR" sz="1500" spc="-30" dirty="0">
                <a:latin typeface="Calibri"/>
                <a:cs typeface="Calibri"/>
              </a:rPr>
              <a:t>d</a:t>
            </a:r>
            <a:r>
              <a:rPr lang="tr-TR" sz="1500" spc="-15" dirty="0">
                <a:latin typeface="Calibri"/>
                <a:cs typeface="Calibri"/>
              </a:rPr>
              <a:t>aki</a:t>
            </a:r>
            <a:r>
              <a:rPr lang="tr-TR" sz="1500" spc="55" dirty="0">
                <a:latin typeface="Calibri"/>
                <a:cs typeface="Calibri"/>
              </a:rPr>
              <a:t> </a:t>
            </a:r>
            <a:r>
              <a:rPr lang="tr-TR" sz="1500" spc="-50" dirty="0">
                <a:latin typeface="Calibri"/>
                <a:cs typeface="Calibri"/>
              </a:rPr>
              <a:t>t</a:t>
            </a:r>
            <a:r>
              <a:rPr lang="tr-TR" sz="1500" spc="-10" dirty="0">
                <a:latin typeface="Calibri"/>
                <a:cs typeface="Calibri"/>
              </a:rPr>
              <a:t>ari</a:t>
            </a:r>
            <a:r>
              <a:rPr lang="tr-TR" sz="1500" spc="-30" dirty="0">
                <a:latin typeface="Calibri"/>
                <a:cs typeface="Calibri"/>
              </a:rPr>
              <a:t>h</a:t>
            </a:r>
            <a:r>
              <a:rPr lang="tr-TR" sz="1500" spc="-10" dirty="0">
                <a:latin typeface="Calibri"/>
                <a:cs typeface="Calibri"/>
              </a:rPr>
              <a:t>ler</a:t>
            </a:r>
            <a:r>
              <a:rPr lang="tr-TR" sz="1500" spc="-15" dirty="0">
                <a:latin typeface="Calibri"/>
                <a:cs typeface="Calibri"/>
              </a:rPr>
              <a:t> ü</a:t>
            </a:r>
            <a:r>
              <a:rPr lang="tr-TR" sz="1500" spc="-80" dirty="0">
                <a:latin typeface="Calibri"/>
                <a:cs typeface="Calibri"/>
              </a:rPr>
              <a:t>z</a:t>
            </a:r>
            <a:r>
              <a:rPr lang="tr-TR" sz="1500" spc="-15" dirty="0">
                <a:latin typeface="Calibri"/>
                <a:cs typeface="Calibri"/>
              </a:rPr>
              <a:t>er</a:t>
            </a:r>
            <a:r>
              <a:rPr lang="tr-TR" sz="1500" spc="-25" dirty="0">
                <a:latin typeface="Calibri"/>
                <a:cs typeface="Calibri"/>
              </a:rPr>
              <a:t>i</a:t>
            </a:r>
            <a:r>
              <a:rPr lang="tr-TR" sz="1500" spc="-15" dirty="0">
                <a:latin typeface="Calibri"/>
                <a:cs typeface="Calibri"/>
              </a:rPr>
              <a:t>nden</a:t>
            </a:r>
            <a:r>
              <a:rPr lang="tr-TR" sz="1500" spc="20" dirty="0">
                <a:latin typeface="Calibri"/>
                <a:cs typeface="Calibri"/>
              </a:rPr>
              <a:t> </a:t>
            </a:r>
            <a:r>
              <a:rPr lang="tr-TR" sz="1500" spc="-15" dirty="0" smtClean="0">
                <a:latin typeface="Calibri"/>
                <a:cs typeface="Calibri"/>
              </a:rPr>
              <a:t>yapılır.</a:t>
            </a:r>
            <a:endParaRPr lang="tr-TR" sz="1500" dirty="0">
              <a:latin typeface="Calibri"/>
              <a:cs typeface="Calibri"/>
            </a:endParaRPr>
          </a:p>
          <a:p>
            <a:pPr>
              <a:lnSpc>
                <a:spcPts val="950"/>
              </a:lnSpc>
              <a:spcBef>
                <a:spcPts val="46"/>
              </a:spcBef>
            </a:pPr>
            <a:endParaRPr lang="tr-TR" sz="1500" dirty="0"/>
          </a:p>
          <a:p>
            <a:pPr marL="241300" marR="12700" indent="-229235">
              <a:lnSpc>
                <a:spcPct val="80000"/>
              </a:lnSpc>
              <a:tabLst>
                <a:tab pos="241300" algn="l"/>
              </a:tabLst>
            </a:pPr>
            <a:r>
              <a:rPr lang="tr-TR" sz="1500" spc="-20" dirty="0">
                <a:latin typeface="Calibri"/>
                <a:cs typeface="Calibri"/>
              </a:rPr>
              <a:t>Öğ</a:t>
            </a:r>
            <a:r>
              <a:rPr lang="tr-TR" sz="1500" spc="-50" dirty="0">
                <a:latin typeface="Calibri"/>
                <a:cs typeface="Calibri"/>
              </a:rPr>
              <a:t>r</a:t>
            </a:r>
            <a:r>
              <a:rPr lang="tr-TR" sz="1500" spc="-15" dirty="0">
                <a:latin typeface="Calibri"/>
                <a:cs typeface="Calibri"/>
              </a:rPr>
              <a:t>enci</a:t>
            </a:r>
            <a:r>
              <a:rPr lang="tr-TR" sz="1500" spc="-5" dirty="0">
                <a:latin typeface="Calibri"/>
                <a:cs typeface="Calibri"/>
              </a:rPr>
              <a:t> </a:t>
            </a:r>
            <a:r>
              <a:rPr lang="tr-TR" sz="1500" spc="-15" dirty="0">
                <a:latin typeface="Calibri"/>
                <a:cs typeface="Calibri"/>
              </a:rPr>
              <a:t>dön</a:t>
            </a:r>
            <a:r>
              <a:rPr lang="tr-TR" sz="1500" spc="-30" dirty="0">
                <a:latin typeface="Calibri"/>
                <a:cs typeface="Calibri"/>
              </a:rPr>
              <a:t>d</a:t>
            </a:r>
            <a:r>
              <a:rPr lang="tr-TR" sz="1500" spc="-15" dirty="0">
                <a:latin typeface="Calibri"/>
                <a:cs typeface="Calibri"/>
              </a:rPr>
              <a:t>üğünde</a:t>
            </a:r>
            <a:r>
              <a:rPr lang="tr-TR" sz="1500" spc="60" dirty="0">
                <a:latin typeface="Calibri"/>
                <a:cs typeface="Calibri"/>
              </a:rPr>
              <a:t> </a:t>
            </a:r>
            <a:r>
              <a:rPr lang="tr-TR" sz="1500" spc="-35" dirty="0">
                <a:latin typeface="Calibri"/>
                <a:cs typeface="Calibri"/>
              </a:rPr>
              <a:t>g</a:t>
            </a:r>
            <a:r>
              <a:rPr lang="tr-TR" sz="1500" spc="-30" dirty="0">
                <a:latin typeface="Calibri"/>
                <a:cs typeface="Calibri"/>
              </a:rPr>
              <a:t>e</a:t>
            </a:r>
            <a:r>
              <a:rPr lang="tr-TR" sz="1500" spc="-10" dirty="0">
                <a:latin typeface="Calibri"/>
                <a:cs typeface="Calibri"/>
              </a:rPr>
              <a:t>ti</a:t>
            </a:r>
            <a:r>
              <a:rPr lang="tr-TR" sz="1500" spc="-60" dirty="0">
                <a:latin typeface="Calibri"/>
                <a:cs typeface="Calibri"/>
              </a:rPr>
              <a:t>r</a:t>
            </a:r>
            <a:r>
              <a:rPr lang="tr-TR" sz="1500" spc="-15" dirty="0">
                <a:latin typeface="Calibri"/>
                <a:cs typeface="Calibri"/>
              </a:rPr>
              <a:t>d</a:t>
            </a:r>
            <a:r>
              <a:rPr lang="tr-TR" sz="1500" spc="-25" dirty="0">
                <a:latin typeface="Calibri"/>
                <a:cs typeface="Calibri"/>
              </a:rPr>
              <a:t>i</a:t>
            </a:r>
            <a:r>
              <a:rPr lang="tr-TR" sz="1500" spc="-10" dirty="0">
                <a:latin typeface="Calibri"/>
                <a:cs typeface="Calibri"/>
              </a:rPr>
              <a:t>ği</a:t>
            </a:r>
            <a:r>
              <a:rPr lang="tr-TR" sz="1500" spc="-5" dirty="0">
                <a:latin typeface="Calibri"/>
                <a:cs typeface="Calibri"/>
              </a:rPr>
              <a:t> </a:t>
            </a:r>
            <a:r>
              <a:rPr lang="tr-TR" sz="1500" spc="-15" dirty="0" err="1">
                <a:latin typeface="Calibri"/>
                <a:cs typeface="Calibri"/>
              </a:rPr>
              <a:t>Co</a:t>
            </a:r>
            <a:r>
              <a:rPr lang="tr-TR" sz="1500" spc="-35" dirty="0" err="1">
                <a:latin typeface="Calibri"/>
                <a:cs typeface="Calibri"/>
              </a:rPr>
              <a:t>n</a:t>
            </a:r>
            <a:r>
              <a:rPr lang="tr-TR" sz="1500" spc="-10" dirty="0" err="1">
                <a:latin typeface="Calibri"/>
                <a:cs typeface="Calibri"/>
              </a:rPr>
              <a:t>fi</a:t>
            </a:r>
            <a:r>
              <a:rPr lang="tr-TR" sz="1500" spc="-20" dirty="0" err="1">
                <a:latin typeface="Calibri"/>
                <a:cs typeface="Calibri"/>
              </a:rPr>
              <a:t>r</a:t>
            </a:r>
            <a:r>
              <a:rPr lang="tr-TR" sz="1500" spc="-25" dirty="0" err="1">
                <a:latin typeface="Calibri"/>
                <a:cs typeface="Calibri"/>
              </a:rPr>
              <a:t>m</a:t>
            </a:r>
            <a:r>
              <a:rPr lang="tr-TR" sz="1500" spc="-35" dirty="0" err="1">
                <a:latin typeface="Calibri"/>
                <a:cs typeface="Calibri"/>
              </a:rPr>
              <a:t>a</a:t>
            </a:r>
            <a:r>
              <a:rPr lang="tr-TR" sz="1500" spc="-15" dirty="0" err="1">
                <a:latin typeface="Calibri"/>
                <a:cs typeface="Calibri"/>
              </a:rPr>
              <a:t>tion</a:t>
            </a:r>
            <a:r>
              <a:rPr lang="tr-TR" sz="1500" spc="5" dirty="0">
                <a:latin typeface="Calibri"/>
                <a:cs typeface="Calibri"/>
              </a:rPr>
              <a:t> </a:t>
            </a:r>
            <a:r>
              <a:rPr lang="tr-TR" sz="1500" spc="-15" dirty="0">
                <a:latin typeface="Calibri"/>
                <a:cs typeface="Calibri"/>
              </a:rPr>
              <a:t>of </a:t>
            </a:r>
            <a:r>
              <a:rPr lang="tr-TR" sz="1500" spc="-15" dirty="0" err="1">
                <a:latin typeface="Calibri"/>
                <a:cs typeface="Calibri"/>
              </a:rPr>
              <a:t>S</a:t>
            </a:r>
            <a:r>
              <a:rPr lang="tr-TR" sz="1500" spc="-50" dirty="0" err="1">
                <a:latin typeface="Calibri"/>
                <a:cs typeface="Calibri"/>
              </a:rPr>
              <a:t>t</a:t>
            </a:r>
            <a:r>
              <a:rPr lang="tr-TR" sz="1500" spc="-60" dirty="0" err="1">
                <a:latin typeface="Calibri"/>
                <a:cs typeface="Calibri"/>
              </a:rPr>
              <a:t>a</a:t>
            </a:r>
            <a:r>
              <a:rPr lang="tr-TR" sz="1500" spc="-15" dirty="0" err="1">
                <a:latin typeface="Calibri"/>
                <a:cs typeface="Calibri"/>
              </a:rPr>
              <a:t>y</a:t>
            </a:r>
            <a:r>
              <a:rPr lang="tr-TR" sz="1500" spc="-5" dirty="0">
                <a:latin typeface="Calibri"/>
                <a:cs typeface="Calibri"/>
              </a:rPr>
              <a:t> </a:t>
            </a:r>
            <a:r>
              <a:rPr lang="tr-TR" sz="1500" spc="-15" dirty="0">
                <a:latin typeface="Calibri"/>
                <a:cs typeface="Calibri"/>
              </a:rPr>
              <a:t>be</a:t>
            </a:r>
            <a:r>
              <a:rPr lang="tr-TR" sz="1500" spc="-20" dirty="0">
                <a:latin typeface="Calibri"/>
                <a:cs typeface="Calibri"/>
              </a:rPr>
              <a:t>l</a:t>
            </a:r>
            <a:r>
              <a:rPr lang="tr-TR" sz="1500" spc="-35" dirty="0">
                <a:latin typeface="Calibri"/>
                <a:cs typeface="Calibri"/>
              </a:rPr>
              <a:t>g</a:t>
            </a:r>
            <a:r>
              <a:rPr lang="tr-TR" sz="1500" spc="-15" dirty="0">
                <a:latin typeface="Calibri"/>
                <a:cs typeface="Calibri"/>
              </a:rPr>
              <a:t>es</a:t>
            </a:r>
            <a:r>
              <a:rPr lang="tr-TR" sz="1500" spc="-20" dirty="0">
                <a:latin typeface="Calibri"/>
                <a:cs typeface="Calibri"/>
              </a:rPr>
              <a:t>i</a:t>
            </a:r>
            <a:r>
              <a:rPr lang="tr-TR" sz="1500" spc="-15" dirty="0">
                <a:latin typeface="Calibri"/>
                <a:cs typeface="Calibri"/>
              </a:rPr>
              <a:t>nde</a:t>
            </a:r>
            <a:r>
              <a:rPr lang="tr-TR" sz="1500" spc="15" dirty="0">
                <a:latin typeface="Calibri"/>
                <a:cs typeface="Calibri"/>
              </a:rPr>
              <a:t> </a:t>
            </a:r>
            <a:r>
              <a:rPr lang="tr-TR" sz="1500" spc="-70" dirty="0">
                <a:latin typeface="Calibri"/>
                <a:cs typeface="Calibri"/>
              </a:rPr>
              <a:t>y</a:t>
            </a:r>
            <a:r>
              <a:rPr lang="tr-TR" sz="1500" spc="-15" dirty="0">
                <a:latin typeface="Calibri"/>
                <a:cs typeface="Calibri"/>
              </a:rPr>
              <a:t>a</a:t>
            </a:r>
            <a:r>
              <a:rPr lang="tr-TR" sz="1500" spc="-60" dirty="0">
                <a:latin typeface="Calibri"/>
                <a:cs typeface="Calibri"/>
              </a:rPr>
              <a:t>z</a:t>
            </a:r>
            <a:r>
              <a:rPr lang="tr-TR" sz="1500" spc="-15" dirty="0">
                <a:latin typeface="Calibri"/>
                <a:cs typeface="Calibri"/>
              </a:rPr>
              <a:t>an</a:t>
            </a:r>
            <a:r>
              <a:rPr lang="tr-TR" sz="1500" spc="10" dirty="0">
                <a:latin typeface="Calibri"/>
                <a:cs typeface="Calibri"/>
              </a:rPr>
              <a:t> </a:t>
            </a:r>
            <a:r>
              <a:rPr lang="tr-TR" sz="1500" spc="-50" dirty="0">
                <a:latin typeface="Calibri"/>
                <a:cs typeface="Calibri"/>
              </a:rPr>
              <a:t>t</a:t>
            </a:r>
            <a:r>
              <a:rPr lang="tr-TR" sz="1500" spc="-10" dirty="0">
                <a:latin typeface="Calibri"/>
                <a:cs typeface="Calibri"/>
              </a:rPr>
              <a:t>ari</a:t>
            </a:r>
            <a:r>
              <a:rPr lang="tr-TR" sz="1500" spc="-25" dirty="0">
                <a:latin typeface="Calibri"/>
                <a:cs typeface="Calibri"/>
              </a:rPr>
              <a:t>h</a:t>
            </a:r>
            <a:r>
              <a:rPr lang="tr-TR" sz="1500" spc="-10" dirty="0">
                <a:latin typeface="Calibri"/>
                <a:cs typeface="Calibri"/>
              </a:rPr>
              <a:t>ler</a:t>
            </a:r>
            <a:r>
              <a:rPr lang="tr-TR" sz="1500" spc="5" dirty="0">
                <a:latin typeface="Calibri"/>
                <a:cs typeface="Calibri"/>
              </a:rPr>
              <a:t> </a:t>
            </a:r>
            <a:r>
              <a:rPr lang="tr-TR" sz="1500" spc="-45" dirty="0">
                <a:latin typeface="Calibri"/>
                <a:cs typeface="Calibri"/>
              </a:rPr>
              <a:t>v</a:t>
            </a:r>
            <a:r>
              <a:rPr lang="tr-TR" sz="1500" spc="-15" dirty="0">
                <a:latin typeface="Calibri"/>
                <a:cs typeface="Calibri"/>
              </a:rPr>
              <a:t>e</a:t>
            </a:r>
            <a:r>
              <a:rPr lang="tr-TR" sz="1500" spc="-10" dirty="0">
                <a:latin typeface="Calibri"/>
                <a:cs typeface="Calibri"/>
              </a:rPr>
              <a:t> </a:t>
            </a:r>
            <a:r>
              <a:rPr lang="tr-TR" sz="1500" spc="-15" dirty="0">
                <a:latin typeface="Calibri"/>
                <a:cs typeface="Calibri"/>
              </a:rPr>
              <a:t>pasaportu</a:t>
            </a:r>
            <a:r>
              <a:rPr lang="tr-TR" sz="1500" spc="-25" dirty="0">
                <a:latin typeface="Calibri"/>
                <a:cs typeface="Calibri"/>
              </a:rPr>
              <a:t>n</a:t>
            </a:r>
            <a:r>
              <a:rPr lang="tr-TR" sz="1500" spc="-15" dirty="0">
                <a:latin typeface="Calibri"/>
                <a:cs typeface="Calibri"/>
              </a:rPr>
              <a:t>daki</a:t>
            </a:r>
            <a:r>
              <a:rPr lang="tr-TR" sz="1500" spc="40" dirty="0">
                <a:latin typeface="Calibri"/>
                <a:cs typeface="Calibri"/>
              </a:rPr>
              <a:t> </a:t>
            </a:r>
            <a:r>
              <a:rPr lang="tr-TR" sz="1500" dirty="0">
                <a:latin typeface="Calibri"/>
                <a:cs typeface="Calibri"/>
              </a:rPr>
              <a:t>gir</a:t>
            </a:r>
            <a:r>
              <a:rPr lang="tr-TR" sz="1500" spc="-15" dirty="0">
                <a:latin typeface="Calibri"/>
                <a:cs typeface="Calibri"/>
              </a:rPr>
              <a:t>iş-</a:t>
            </a:r>
            <a:r>
              <a:rPr lang="tr-TR" sz="1500" dirty="0">
                <a:latin typeface="Calibri"/>
                <a:cs typeface="Calibri"/>
              </a:rPr>
              <a:t>çık</a:t>
            </a:r>
            <a:r>
              <a:rPr lang="tr-TR" sz="1500" spc="-10" dirty="0">
                <a:latin typeface="Calibri"/>
                <a:cs typeface="Calibri"/>
              </a:rPr>
              <a:t>ı</a:t>
            </a:r>
            <a:r>
              <a:rPr lang="tr-TR" sz="1500" spc="-15" dirty="0">
                <a:latin typeface="Calibri"/>
                <a:cs typeface="Calibri"/>
              </a:rPr>
              <a:t>ş</a:t>
            </a:r>
            <a:r>
              <a:rPr lang="tr-TR" sz="1500" spc="35" dirty="0">
                <a:latin typeface="Calibri"/>
                <a:cs typeface="Calibri"/>
              </a:rPr>
              <a:t> </a:t>
            </a:r>
            <a:r>
              <a:rPr lang="tr-TR" sz="1500" spc="-20" dirty="0">
                <a:latin typeface="Calibri"/>
                <a:cs typeface="Calibri"/>
              </a:rPr>
              <a:t>dam</a:t>
            </a:r>
            <a:r>
              <a:rPr lang="tr-TR" sz="1500" spc="-60" dirty="0">
                <a:latin typeface="Calibri"/>
                <a:cs typeface="Calibri"/>
              </a:rPr>
              <a:t>g</a:t>
            </a:r>
            <a:r>
              <a:rPr lang="tr-TR" sz="1500" spc="-10" dirty="0">
                <a:latin typeface="Calibri"/>
                <a:cs typeface="Calibri"/>
              </a:rPr>
              <a:t>aları </a:t>
            </a:r>
            <a:r>
              <a:rPr lang="tr-TR" sz="1500" spc="-10" dirty="0" smtClean="0">
                <a:latin typeface="Calibri"/>
                <a:cs typeface="Calibri"/>
              </a:rPr>
              <a:t>ve başarı durumu </a:t>
            </a:r>
            <a:r>
              <a:rPr lang="tr-TR" sz="1500" spc="-35" dirty="0" smtClean="0">
                <a:latin typeface="Calibri"/>
                <a:cs typeface="Calibri"/>
              </a:rPr>
              <a:t>g</a:t>
            </a:r>
            <a:r>
              <a:rPr lang="tr-TR" sz="1500" spc="-50" dirty="0" smtClean="0">
                <a:latin typeface="Calibri"/>
                <a:cs typeface="Calibri"/>
              </a:rPr>
              <a:t>ö</a:t>
            </a:r>
            <a:r>
              <a:rPr lang="tr-TR" sz="1500" spc="-15" dirty="0" smtClean="0">
                <a:latin typeface="Calibri"/>
                <a:cs typeface="Calibri"/>
              </a:rPr>
              <a:t>z</a:t>
            </a:r>
            <a:r>
              <a:rPr lang="tr-TR" sz="1500" spc="-5" dirty="0" smtClean="0">
                <a:latin typeface="Calibri"/>
                <a:cs typeface="Calibri"/>
              </a:rPr>
              <a:t> </a:t>
            </a:r>
            <a:r>
              <a:rPr lang="tr-TR" sz="1500" spc="-15" dirty="0">
                <a:latin typeface="Calibri"/>
                <a:cs typeface="Calibri"/>
              </a:rPr>
              <a:t>ö</a:t>
            </a:r>
            <a:r>
              <a:rPr lang="tr-TR" sz="1500" spc="-25" dirty="0">
                <a:latin typeface="Calibri"/>
                <a:cs typeface="Calibri"/>
              </a:rPr>
              <a:t>n</a:t>
            </a:r>
            <a:r>
              <a:rPr lang="tr-TR" sz="1500" spc="-15" dirty="0">
                <a:latin typeface="Calibri"/>
                <a:cs typeface="Calibri"/>
              </a:rPr>
              <a:t>üne</a:t>
            </a:r>
            <a:r>
              <a:rPr lang="tr-TR" sz="1500" spc="15" dirty="0">
                <a:latin typeface="Calibri"/>
                <a:cs typeface="Calibri"/>
              </a:rPr>
              <a:t> </a:t>
            </a:r>
            <a:r>
              <a:rPr lang="tr-TR" sz="1500" dirty="0">
                <a:latin typeface="Calibri"/>
                <a:cs typeface="Calibri"/>
              </a:rPr>
              <a:t>al</a:t>
            </a:r>
            <a:r>
              <a:rPr lang="tr-TR" sz="1500" spc="-10" dirty="0">
                <a:latin typeface="Calibri"/>
                <a:cs typeface="Calibri"/>
              </a:rPr>
              <a:t>ı</a:t>
            </a:r>
            <a:r>
              <a:rPr lang="tr-TR" sz="1500" spc="-15" dirty="0">
                <a:latin typeface="Calibri"/>
                <a:cs typeface="Calibri"/>
              </a:rPr>
              <a:t>na</a:t>
            </a:r>
            <a:r>
              <a:rPr lang="tr-TR" sz="1500" spc="-75" dirty="0">
                <a:latin typeface="Calibri"/>
                <a:cs typeface="Calibri"/>
              </a:rPr>
              <a:t>r</a:t>
            </a:r>
            <a:r>
              <a:rPr lang="tr-TR" sz="1500" spc="-15" dirty="0">
                <a:latin typeface="Calibri"/>
                <a:cs typeface="Calibri"/>
              </a:rPr>
              <a:t>ak</a:t>
            </a:r>
            <a:r>
              <a:rPr lang="tr-TR" sz="1500" spc="15" dirty="0">
                <a:latin typeface="Calibri"/>
                <a:cs typeface="Calibri"/>
              </a:rPr>
              <a:t> </a:t>
            </a:r>
            <a:r>
              <a:rPr lang="tr-TR" sz="1500" spc="-40" dirty="0">
                <a:latin typeface="Calibri"/>
                <a:cs typeface="Calibri"/>
              </a:rPr>
              <a:t>t</a:t>
            </a:r>
            <a:r>
              <a:rPr lang="tr-TR" sz="1500" spc="-15" dirty="0">
                <a:latin typeface="Calibri"/>
                <a:cs typeface="Calibri"/>
              </a:rPr>
              <a:t>op</a:t>
            </a:r>
            <a:r>
              <a:rPr lang="tr-TR" sz="1500" spc="-20" dirty="0">
                <a:latin typeface="Calibri"/>
                <a:cs typeface="Calibri"/>
              </a:rPr>
              <a:t>lam</a:t>
            </a:r>
            <a:r>
              <a:rPr lang="tr-TR" sz="1500" spc="15" dirty="0">
                <a:latin typeface="Calibri"/>
                <a:cs typeface="Calibri"/>
              </a:rPr>
              <a:t> </a:t>
            </a:r>
            <a:r>
              <a:rPr lang="tr-TR" sz="1500" spc="-15" dirty="0">
                <a:latin typeface="Calibri"/>
                <a:cs typeface="Calibri"/>
              </a:rPr>
              <a:t>h</a:t>
            </a:r>
            <a:r>
              <a:rPr lang="tr-TR" sz="1500" spc="-25" dirty="0">
                <a:latin typeface="Calibri"/>
                <a:cs typeface="Calibri"/>
              </a:rPr>
              <a:t>i</a:t>
            </a:r>
            <a:r>
              <a:rPr lang="tr-TR" sz="1500" spc="-15" dirty="0">
                <a:latin typeface="Calibri"/>
                <a:cs typeface="Calibri"/>
              </a:rPr>
              <a:t>besi</a:t>
            </a:r>
            <a:r>
              <a:rPr lang="tr-TR" sz="1500" spc="10" dirty="0">
                <a:latin typeface="Calibri"/>
                <a:cs typeface="Calibri"/>
              </a:rPr>
              <a:t> </a:t>
            </a:r>
            <a:r>
              <a:rPr lang="tr-TR" sz="1500" spc="-60" dirty="0">
                <a:latin typeface="Calibri"/>
                <a:cs typeface="Calibri"/>
              </a:rPr>
              <a:t>y</a:t>
            </a:r>
            <a:r>
              <a:rPr lang="tr-TR" sz="1500" spc="-15" dirty="0">
                <a:latin typeface="Calibri"/>
                <a:cs typeface="Calibri"/>
              </a:rPr>
              <a:t>en</a:t>
            </a:r>
            <a:r>
              <a:rPr lang="tr-TR" sz="1500" spc="-25" dirty="0">
                <a:latin typeface="Calibri"/>
                <a:cs typeface="Calibri"/>
              </a:rPr>
              <a:t>i</a:t>
            </a:r>
            <a:r>
              <a:rPr lang="tr-TR" sz="1500" spc="-15" dirty="0">
                <a:latin typeface="Calibri"/>
                <a:cs typeface="Calibri"/>
              </a:rPr>
              <a:t>den he</a:t>
            </a:r>
            <a:r>
              <a:rPr lang="tr-TR" sz="1500" spc="-25" dirty="0">
                <a:latin typeface="Calibri"/>
                <a:cs typeface="Calibri"/>
              </a:rPr>
              <a:t>s</a:t>
            </a:r>
            <a:r>
              <a:rPr lang="tr-TR" sz="1500" dirty="0">
                <a:latin typeface="Calibri"/>
                <a:cs typeface="Calibri"/>
              </a:rPr>
              <a:t>ap</a:t>
            </a:r>
            <a:r>
              <a:rPr lang="tr-TR" sz="1500" spc="-10" dirty="0">
                <a:latin typeface="Calibri"/>
                <a:cs typeface="Calibri"/>
              </a:rPr>
              <a:t>l</a:t>
            </a:r>
            <a:r>
              <a:rPr lang="tr-TR" sz="1500" dirty="0">
                <a:latin typeface="Calibri"/>
                <a:cs typeface="Calibri"/>
              </a:rPr>
              <a:t>an</a:t>
            </a:r>
            <a:r>
              <a:rPr lang="tr-TR" sz="1500" spc="-10" dirty="0">
                <a:latin typeface="Calibri"/>
                <a:cs typeface="Calibri"/>
              </a:rPr>
              <a:t>ır</a:t>
            </a:r>
            <a:r>
              <a:rPr lang="tr-TR" sz="1500" spc="30" dirty="0">
                <a:latin typeface="Calibri"/>
                <a:cs typeface="Calibri"/>
              </a:rPr>
              <a:t> </a:t>
            </a:r>
            <a:r>
              <a:rPr lang="tr-TR" sz="1500" spc="-45" dirty="0">
                <a:latin typeface="Calibri"/>
                <a:cs typeface="Calibri"/>
              </a:rPr>
              <a:t>v</a:t>
            </a:r>
            <a:r>
              <a:rPr lang="tr-TR" sz="1500" spc="-15" dirty="0">
                <a:latin typeface="Calibri"/>
                <a:cs typeface="Calibri"/>
              </a:rPr>
              <a:t>e </a:t>
            </a:r>
            <a:r>
              <a:rPr lang="tr-TR" sz="1500" spc="-70" dirty="0">
                <a:latin typeface="Calibri"/>
                <a:cs typeface="Calibri"/>
              </a:rPr>
              <a:t>k</a:t>
            </a:r>
            <a:r>
              <a:rPr lang="tr-TR" sz="1500" dirty="0">
                <a:latin typeface="Calibri"/>
                <a:cs typeface="Calibri"/>
              </a:rPr>
              <a:t>alan</a:t>
            </a:r>
            <a:r>
              <a:rPr lang="tr-TR" sz="1500" spc="5" dirty="0">
                <a:latin typeface="Calibri"/>
                <a:cs typeface="Calibri"/>
              </a:rPr>
              <a:t> </a:t>
            </a:r>
            <a:r>
              <a:rPr lang="tr-TR" sz="1500" spc="-15" dirty="0">
                <a:latin typeface="Calibri"/>
                <a:cs typeface="Calibri"/>
              </a:rPr>
              <a:t>tu</a:t>
            </a:r>
            <a:r>
              <a:rPr lang="tr-TR" sz="1500" spc="-55" dirty="0">
                <a:latin typeface="Calibri"/>
                <a:cs typeface="Calibri"/>
              </a:rPr>
              <a:t>t</a:t>
            </a:r>
            <a:r>
              <a:rPr lang="tr-TR" sz="1500" spc="-15" dirty="0">
                <a:latin typeface="Calibri"/>
                <a:cs typeface="Calibri"/>
              </a:rPr>
              <a:t>ar</a:t>
            </a:r>
            <a:r>
              <a:rPr lang="tr-TR" sz="1500" spc="10" dirty="0">
                <a:latin typeface="Calibri"/>
                <a:cs typeface="Calibri"/>
              </a:rPr>
              <a:t> </a:t>
            </a:r>
            <a:r>
              <a:rPr lang="tr-TR" sz="1500" spc="-15" dirty="0">
                <a:latin typeface="Calibri"/>
                <a:cs typeface="Calibri"/>
              </a:rPr>
              <a:t>da</a:t>
            </a:r>
            <a:r>
              <a:rPr lang="tr-TR" sz="1500" spc="-5" dirty="0">
                <a:latin typeface="Calibri"/>
                <a:cs typeface="Calibri"/>
              </a:rPr>
              <a:t> </a:t>
            </a:r>
            <a:r>
              <a:rPr lang="tr-TR" sz="1500" spc="-15" dirty="0">
                <a:latin typeface="Calibri"/>
                <a:cs typeface="Calibri"/>
              </a:rPr>
              <a:t>bu</a:t>
            </a:r>
            <a:r>
              <a:rPr lang="tr-TR" sz="1500" spc="15" dirty="0">
                <a:latin typeface="Calibri"/>
                <a:cs typeface="Calibri"/>
              </a:rPr>
              <a:t> </a:t>
            </a:r>
            <a:r>
              <a:rPr lang="tr-TR" sz="1500" spc="-15" dirty="0">
                <a:latin typeface="Calibri"/>
                <a:cs typeface="Calibri"/>
              </a:rPr>
              <a:t>d</a:t>
            </a:r>
            <a:r>
              <a:rPr lang="tr-TR" sz="1500" spc="-30" dirty="0">
                <a:latin typeface="Calibri"/>
                <a:cs typeface="Calibri"/>
              </a:rPr>
              <a:t>u</a:t>
            </a:r>
            <a:r>
              <a:rPr lang="tr-TR" sz="1500" spc="-10" dirty="0">
                <a:latin typeface="Calibri"/>
                <a:cs typeface="Calibri"/>
              </a:rPr>
              <a:t>r</a:t>
            </a:r>
            <a:r>
              <a:rPr lang="tr-TR" sz="1500" spc="-30" dirty="0">
                <a:latin typeface="Calibri"/>
                <a:cs typeface="Calibri"/>
              </a:rPr>
              <a:t>u</a:t>
            </a:r>
            <a:r>
              <a:rPr lang="tr-TR" sz="1500" spc="-20" dirty="0">
                <a:latin typeface="Calibri"/>
                <a:cs typeface="Calibri"/>
              </a:rPr>
              <a:t>ma</a:t>
            </a:r>
            <a:r>
              <a:rPr lang="tr-TR" sz="1500" spc="35" dirty="0">
                <a:latin typeface="Calibri"/>
                <a:cs typeface="Calibri"/>
              </a:rPr>
              <a:t> </a:t>
            </a:r>
            <a:r>
              <a:rPr lang="tr-TR" sz="1500" spc="-40" dirty="0">
                <a:latin typeface="Calibri"/>
                <a:cs typeface="Calibri"/>
              </a:rPr>
              <a:t>g</a:t>
            </a:r>
            <a:r>
              <a:rPr lang="tr-TR" sz="1500" spc="-15" dirty="0">
                <a:latin typeface="Calibri"/>
                <a:cs typeface="Calibri"/>
              </a:rPr>
              <a:t>ö</a:t>
            </a:r>
            <a:r>
              <a:rPr lang="tr-TR" sz="1500" spc="-50" dirty="0">
                <a:latin typeface="Calibri"/>
                <a:cs typeface="Calibri"/>
              </a:rPr>
              <a:t>r</a:t>
            </a:r>
            <a:r>
              <a:rPr lang="tr-TR" sz="1500" spc="-15" dirty="0">
                <a:latin typeface="Calibri"/>
                <a:cs typeface="Calibri"/>
              </a:rPr>
              <a:t>e</a:t>
            </a:r>
            <a:r>
              <a:rPr lang="tr-TR" sz="1500" spc="-5" dirty="0">
                <a:latin typeface="Calibri"/>
                <a:cs typeface="Calibri"/>
              </a:rPr>
              <a:t> </a:t>
            </a:r>
            <a:r>
              <a:rPr lang="tr-TR" sz="1500" dirty="0">
                <a:latin typeface="Calibri"/>
                <a:cs typeface="Calibri"/>
              </a:rPr>
              <a:t>değ</a:t>
            </a:r>
            <a:r>
              <a:rPr lang="tr-TR" sz="1500" spc="-15" dirty="0">
                <a:latin typeface="Calibri"/>
                <a:cs typeface="Calibri"/>
              </a:rPr>
              <a:t>i</a:t>
            </a:r>
            <a:r>
              <a:rPr lang="tr-TR" sz="1500" dirty="0">
                <a:latin typeface="Calibri"/>
                <a:cs typeface="Calibri"/>
              </a:rPr>
              <a:t>ş</a:t>
            </a:r>
            <a:r>
              <a:rPr lang="tr-TR" sz="1500" spc="-15" dirty="0">
                <a:latin typeface="Calibri"/>
                <a:cs typeface="Calibri"/>
              </a:rPr>
              <a:t>i</a:t>
            </a:r>
            <a:r>
              <a:rPr lang="tr-TR" sz="1500" dirty="0">
                <a:latin typeface="Calibri"/>
                <a:cs typeface="Calibri"/>
              </a:rPr>
              <a:t>k</a:t>
            </a:r>
            <a:r>
              <a:rPr lang="tr-TR" sz="1500" spc="-10" dirty="0">
                <a:latin typeface="Calibri"/>
                <a:cs typeface="Calibri"/>
              </a:rPr>
              <a:t>l</a:t>
            </a:r>
            <a:r>
              <a:rPr lang="tr-TR" sz="1500" dirty="0">
                <a:latin typeface="Calibri"/>
                <a:cs typeface="Calibri"/>
              </a:rPr>
              <a:t>ik</a:t>
            </a:r>
            <a:r>
              <a:rPr lang="tr-TR" sz="1500" spc="15" dirty="0">
                <a:latin typeface="Calibri"/>
                <a:cs typeface="Calibri"/>
              </a:rPr>
              <a:t> </a:t>
            </a:r>
            <a:r>
              <a:rPr lang="tr-TR" sz="1500" spc="-40" dirty="0" smtClean="0">
                <a:latin typeface="Calibri"/>
                <a:cs typeface="Calibri"/>
              </a:rPr>
              <a:t>g</a:t>
            </a:r>
            <a:r>
              <a:rPr lang="tr-TR" sz="1500" spc="-15" dirty="0" smtClean="0">
                <a:latin typeface="Calibri"/>
                <a:cs typeface="Calibri"/>
              </a:rPr>
              <a:t>ö</a:t>
            </a:r>
            <a:r>
              <a:rPr lang="tr-TR" sz="1500" spc="-55" dirty="0" smtClean="0">
                <a:latin typeface="Calibri"/>
                <a:cs typeface="Calibri"/>
              </a:rPr>
              <a:t>s</a:t>
            </a:r>
            <a:r>
              <a:rPr lang="tr-TR" sz="1500" spc="-40" dirty="0" smtClean="0">
                <a:latin typeface="Calibri"/>
                <a:cs typeface="Calibri"/>
              </a:rPr>
              <a:t>t</a:t>
            </a:r>
            <a:r>
              <a:rPr lang="tr-TR" sz="1500" spc="-15" dirty="0" smtClean="0">
                <a:latin typeface="Calibri"/>
                <a:cs typeface="Calibri"/>
              </a:rPr>
              <a:t>e</a:t>
            </a:r>
            <a:r>
              <a:rPr lang="tr-TR" sz="1500" spc="-55" dirty="0" smtClean="0">
                <a:latin typeface="Calibri"/>
                <a:cs typeface="Calibri"/>
              </a:rPr>
              <a:t>r</a:t>
            </a:r>
            <a:r>
              <a:rPr lang="tr-TR" sz="1500" dirty="0" smtClean="0">
                <a:latin typeface="Calibri"/>
                <a:cs typeface="Calibri"/>
              </a:rPr>
              <a:t>ebilir. </a:t>
            </a:r>
          </a:p>
          <a:p>
            <a:pPr marL="241300" marR="12700" indent="-229235">
              <a:lnSpc>
                <a:spcPct val="80000"/>
              </a:lnSpc>
              <a:tabLst>
                <a:tab pos="241300" algn="l"/>
              </a:tabLst>
            </a:pPr>
            <a:r>
              <a:rPr lang="tr-TR" sz="1500" dirty="0" smtClean="0">
                <a:latin typeface="Calibri"/>
                <a:cs typeface="Calibri"/>
              </a:rPr>
              <a:t>Bütçemiz Ekim ayında ilgili hesabımıza aktarıldığından ve belge eksiği bulunmayan bir Erasmus dosyası için ödeme sürecinin tamamlanması yaklaşık </a:t>
            </a:r>
            <a:r>
              <a:rPr lang="tr-TR" sz="1500" b="1" dirty="0" smtClean="0">
                <a:solidFill>
                  <a:srgbClr val="FF0000"/>
                </a:solidFill>
                <a:latin typeface="Calibri"/>
                <a:cs typeface="Calibri"/>
              </a:rPr>
              <a:t>20 iş günü </a:t>
            </a:r>
            <a:r>
              <a:rPr lang="tr-TR" sz="1500" dirty="0" smtClean="0">
                <a:latin typeface="Calibri"/>
                <a:cs typeface="Calibri"/>
              </a:rPr>
              <a:t>sürdüğünden dolayı, özellikle Güz döneminde Erasmus hareketliliği gerçekleştirecek öğrencilerimizin parasal konularda önlem almaları yerinde olacaktır.</a:t>
            </a:r>
            <a:endParaRPr lang="tr-TR" sz="1500" dirty="0">
              <a:latin typeface="Calibri"/>
              <a:cs typeface="Calibri"/>
            </a:endParaRPr>
          </a:p>
          <a:p>
            <a:pPr marL="241300" indent="-229235">
              <a:spcBef>
                <a:spcPts val="325"/>
              </a:spcBef>
              <a:tabLst>
                <a:tab pos="241300" algn="l"/>
              </a:tabLst>
            </a:pPr>
            <a:r>
              <a:rPr lang="tr-TR" sz="1500" spc="-15" dirty="0" smtClean="0">
                <a:latin typeface="Calibri"/>
                <a:cs typeface="Calibri"/>
              </a:rPr>
              <a:t>Alma</a:t>
            </a:r>
            <a:r>
              <a:rPr lang="tr-TR" sz="1500" spc="-70" dirty="0" smtClean="0">
                <a:latin typeface="Calibri"/>
                <a:cs typeface="Calibri"/>
              </a:rPr>
              <a:t>ny</a:t>
            </a:r>
            <a:r>
              <a:rPr lang="tr-TR" sz="1500" spc="-15" dirty="0" smtClean="0">
                <a:latin typeface="Calibri"/>
                <a:cs typeface="Calibri"/>
              </a:rPr>
              <a:t>a’daki</a:t>
            </a:r>
            <a:r>
              <a:rPr lang="tr-TR" sz="1500" spc="25" dirty="0" smtClean="0">
                <a:latin typeface="Calibri"/>
                <a:cs typeface="Calibri"/>
              </a:rPr>
              <a:t> </a:t>
            </a:r>
            <a:r>
              <a:rPr lang="tr-TR" sz="1500" spc="-15" dirty="0">
                <a:latin typeface="Calibri"/>
                <a:cs typeface="Calibri"/>
              </a:rPr>
              <a:t>ün</a:t>
            </a:r>
            <a:r>
              <a:rPr lang="tr-TR" sz="1500" spc="-25" dirty="0">
                <a:latin typeface="Calibri"/>
                <a:cs typeface="Calibri"/>
              </a:rPr>
              <a:t>i</a:t>
            </a:r>
            <a:r>
              <a:rPr lang="tr-TR" sz="1500" spc="-45" dirty="0">
                <a:latin typeface="Calibri"/>
                <a:cs typeface="Calibri"/>
              </a:rPr>
              <a:t>v</a:t>
            </a:r>
            <a:r>
              <a:rPr lang="tr-TR" sz="1500" spc="-15" dirty="0">
                <a:latin typeface="Calibri"/>
                <a:cs typeface="Calibri"/>
              </a:rPr>
              <a:t>e</a:t>
            </a:r>
            <a:r>
              <a:rPr lang="tr-TR" sz="1500" spc="-65" dirty="0">
                <a:latin typeface="Calibri"/>
                <a:cs typeface="Calibri"/>
              </a:rPr>
              <a:t>r</a:t>
            </a:r>
            <a:r>
              <a:rPr lang="tr-TR" sz="1500" spc="-10" dirty="0">
                <a:latin typeface="Calibri"/>
                <a:cs typeface="Calibri"/>
              </a:rPr>
              <a:t>si</a:t>
            </a:r>
            <a:r>
              <a:rPr lang="tr-TR" sz="1500" spc="-45" dirty="0">
                <a:latin typeface="Calibri"/>
                <a:cs typeface="Calibri"/>
              </a:rPr>
              <a:t>t</a:t>
            </a:r>
            <a:r>
              <a:rPr lang="tr-TR" sz="1500" spc="-15" dirty="0">
                <a:latin typeface="Calibri"/>
                <a:cs typeface="Calibri"/>
              </a:rPr>
              <a:t>ele</a:t>
            </a:r>
            <a:r>
              <a:rPr lang="tr-TR" sz="1500" spc="-60" dirty="0">
                <a:latin typeface="Calibri"/>
                <a:cs typeface="Calibri"/>
              </a:rPr>
              <a:t>r</a:t>
            </a:r>
            <a:r>
              <a:rPr lang="tr-TR" sz="1500" spc="-15" dirty="0">
                <a:latin typeface="Calibri"/>
                <a:cs typeface="Calibri"/>
              </a:rPr>
              <a:t>den</a:t>
            </a:r>
            <a:r>
              <a:rPr lang="tr-TR" sz="1500" spc="25" dirty="0">
                <a:latin typeface="Calibri"/>
                <a:cs typeface="Calibri"/>
              </a:rPr>
              <a:t> </a:t>
            </a:r>
            <a:r>
              <a:rPr lang="tr-TR" sz="1500" spc="-35" dirty="0">
                <a:latin typeface="Calibri"/>
                <a:cs typeface="Calibri"/>
              </a:rPr>
              <a:t>g</a:t>
            </a:r>
            <a:r>
              <a:rPr lang="tr-TR" sz="1500" spc="-15" dirty="0">
                <a:latin typeface="Calibri"/>
                <a:cs typeface="Calibri"/>
              </a:rPr>
              <a:t>elen d</a:t>
            </a:r>
            <a:r>
              <a:rPr lang="tr-TR" sz="1500" spc="-60" dirty="0">
                <a:latin typeface="Calibri"/>
                <a:cs typeface="Calibri"/>
              </a:rPr>
              <a:t>a</a:t>
            </a:r>
            <a:r>
              <a:rPr lang="tr-TR" sz="1500" spc="-45" dirty="0">
                <a:latin typeface="Calibri"/>
                <a:cs typeface="Calibri"/>
              </a:rPr>
              <a:t>v</a:t>
            </a:r>
            <a:r>
              <a:rPr lang="tr-TR" sz="1500" spc="-30" dirty="0">
                <a:latin typeface="Calibri"/>
                <a:cs typeface="Calibri"/>
              </a:rPr>
              <a:t>e</a:t>
            </a:r>
            <a:r>
              <a:rPr lang="tr-TR" sz="1500" spc="-10" dirty="0">
                <a:latin typeface="Calibri"/>
                <a:cs typeface="Calibri"/>
              </a:rPr>
              <a:t>t</a:t>
            </a:r>
            <a:r>
              <a:rPr lang="tr-TR" sz="1500" spc="-5" dirty="0">
                <a:latin typeface="Calibri"/>
                <a:cs typeface="Calibri"/>
              </a:rPr>
              <a:t> </a:t>
            </a:r>
            <a:r>
              <a:rPr lang="tr-TR" sz="1500" spc="-20" dirty="0">
                <a:latin typeface="Calibri"/>
                <a:cs typeface="Calibri"/>
              </a:rPr>
              <a:t>me</a:t>
            </a:r>
            <a:r>
              <a:rPr lang="tr-TR" sz="1500" spc="-25" dirty="0">
                <a:latin typeface="Calibri"/>
                <a:cs typeface="Calibri"/>
              </a:rPr>
              <a:t>k</a:t>
            </a:r>
            <a:r>
              <a:rPr lang="tr-TR" sz="1500" spc="-15" dirty="0">
                <a:latin typeface="Calibri"/>
                <a:cs typeface="Calibri"/>
              </a:rPr>
              <a:t>tu</a:t>
            </a:r>
            <a:r>
              <a:rPr lang="tr-TR" sz="1500" spc="-25" dirty="0">
                <a:latin typeface="Calibri"/>
                <a:cs typeface="Calibri"/>
              </a:rPr>
              <a:t>b</a:t>
            </a:r>
            <a:r>
              <a:rPr lang="tr-TR" sz="1500" spc="-15" dirty="0">
                <a:latin typeface="Calibri"/>
                <a:cs typeface="Calibri"/>
              </a:rPr>
              <a:t>u</a:t>
            </a:r>
            <a:r>
              <a:rPr lang="tr-TR" sz="1500" spc="30" dirty="0">
                <a:latin typeface="Calibri"/>
                <a:cs typeface="Calibri"/>
              </a:rPr>
              <a:t> </a:t>
            </a:r>
            <a:r>
              <a:rPr lang="tr-TR" sz="1500" spc="-15" dirty="0">
                <a:latin typeface="Calibri"/>
                <a:cs typeface="Calibri"/>
              </a:rPr>
              <a:t>sü</a:t>
            </a:r>
            <a:r>
              <a:rPr lang="tr-TR" sz="1500" spc="-55" dirty="0">
                <a:latin typeface="Calibri"/>
                <a:cs typeface="Calibri"/>
              </a:rPr>
              <a:t>r</a:t>
            </a:r>
            <a:r>
              <a:rPr lang="tr-TR" sz="1500" spc="-15" dirty="0">
                <a:latin typeface="Calibri"/>
                <a:cs typeface="Calibri"/>
              </a:rPr>
              <a:t>esi</a:t>
            </a:r>
            <a:r>
              <a:rPr lang="tr-TR" sz="1500" spc="25" dirty="0">
                <a:latin typeface="Calibri"/>
                <a:cs typeface="Calibri"/>
              </a:rPr>
              <a:t> </a:t>
            </a:r>
            <a:r>
              <a:rPr lang="tr-TR" sz="1500" spc="-35" dirty="0" smtClean="0">
                <a:latin typeface="Calibri"/>
                <a:cs typeface="Calibri"/>
              </a:rPr>
              <a:t>g</a:t>
            </a:r>
            <a:r>
              <a:rPr lang="tr-TR" sz="1500" spc="-15" dirty="0" smtClean="0">
                <a:latin typeface="Calibri"/>
                <a:cs typeface="Calibri"/>
              </a:rPr>
              <a:t>ene</a:t>
            </a:r>
            <a:r>
              <a:rPr lang="tr-TR" sz="1500" spc="-25" dirty="0" smtClean="0">
                <a:latin typeface="Calibri"/>
                <a:cs typeface="Calibri"/>
              </a:rPr>
              <a:t>l</a:t>
            </a:r>
            <a:r>
              <a:rPr lang="tr-TR" sz="1500" spc="-15" dirty="0" smtClean="0">
                <a:latin typeface="Calibri"/>
                <a:cs typeface="Calibri"/>
              </a:rPr>
              <a:t>de uzundur. Alma</a:t>
            </a:r>
            <a:r>
              <a:rPr lang="tr-TR" sz="1500" spc="-70" dirty="0" smtClean="0">
                <a:latin typeface="Calibri"/>
                <a:cs typeface="Calibri"/>
              </a:rPr>
              <a:t>n</a:t>
            </a:r>
            <a:r>
              <a:rPr lang="tr-TR" sz="1500" spc="-75" dirty="0" smtClean="0">
                <a:latin typeface="Calibri"/>
                <a:cs typeface="Calibri"/>
              </a:rPr>
              <a:t>y</a:t>
            </a:r>
            <a:r>
              <a:rPr lang="tr-TR" sz="1500" spc="-15" dirty="0" smtClean="0">
                <a:latin typeface="Calibri"/>
                <a:cs typeface="Calibri"/>
              </a:rPr>
              <a:t>a</a:t>
            </a:r>
            <a:r>
              <a:rPr lang="tr-TR" sz="1500" spc="-70" dirty="0" smtClean="0">
                <a:latin typeface="Calibri"/>
                <a:cs typeface="Calibri"/>
              </a:rPr>
              <a:t>’</a:t>
            </a:r>
            <a:r>
              <a:rPr lang="tr-TR" sz="1500" spc="-75" dirty="0" smtClean="0">
                <a:latin typeface="Calibri"/>
                <a:cs typeface="Calibri"/>
              </a:rPr>
              <a:t>y</a:t>
            </a:r>
            <a:r>
              <a:rPr lang="tr-TR" sz="1500" spc="-15" dirty="0" smtClean="0">
                <a:latin typeface="Calibri"/>
                <a:cs typeface="Calibri"/>
              </a:rPr>
              <a:t>a</a:t>
            </a:r>
            <a:r>
              <a:rPr lang="tr-TR" sz="1500" spc="25" dirty="0" smtClean="0">
                <a:latin typeface="Calibri"/>
                <a:cs typeface="Calibri"/>
              </a:rPr>
              <a:t> </a:t>
            </a:r>
            <a:r>
              <a:rPr lang="tr-TR" sz="1500" spc="-15" dirty="0">
                <a:latin typeface="Calibri"/>
                <a:cs typeface="Calibri"/>
              </a:rPr>
              <a:t>gidecek</a:t>
            </a:r>
            <a:r>
              <a:rPr lang="tr-TR" sz="1500" spc="-5" dirty="0">
                <a:latin typeface="Calibri"/>
                <a:cs typeface="Calibri"/>
              </a:rPr>
              <a:t> </a:t>
            </a:r>
            <a:r>
              <a:rPr lang="tr-TR" sz="1500" spc="-15" dirty="0">
                <a:latin typeface="Calibri"/>
                <a:cs typeface="Calibri"/>
              </a:rPr>
              <a:t>olan</a:t>
            </a:r>
            <a:r>
              <a:rPr lang="tr-TR" sz="1500" spc="-5" dirty="0">
                <a:latin typeface="Calibri"/>
                <a:cs typeface="Calibri"/>
              </a:rPr>
              <a:t> </a:t>
            </a:r>
            <a:r>
              <a:rPr lang="tr-TR" sz="1500" spc="-15" dirty="0">
                <a:latin typeface="Calibri"/>
                <a:cs typeface="Calibri"/>
              </a:rPr>
              <a:t>öğ</a:t>
            </a:r>
            <a:r>
              <a:rPr lang="tr-TR" sz="1500" spc="-45" dirty="0">
                <a:latin typeface="Calibri"/>
                <a:cs typeface="Calibri"/>
              </a:rPr>
              <a:t>r</a:t>
            </a:r>
            <a:r>
              <a:rPr lang="tr-TR" sz="1500" spc="-15" dirty="0">
                <a:latin typeface="Calibri"/>
                <a:cs typeface="Calibri"/>
              </a:rPr>
              <a:t>enci</a:t>
            </a:r>
            <a:r>
              <a:rPr lang="tr-TR" sz="1500" spc="-25" dirty="0">
                <a:latin typeface="Calibri"/>
                <a:cs typeface="Calibri"/>
              </a:rPr>
              <a:t>l</a:t>
            </a:r>
            <a:r>
              <a:rPr lang="tr-TR" sz="1500" spc="-15" dirty="0">
                <a:latin typeface="Calibri"/>
                <a:cs typeface="Calibri"/>
              </a:rPr>
              <a:t>er</a:t>
            </a:r>
            <a:r>
              <a:rPr lang="tr-TR" sz="1500" spc="-25" dirty="0">
                <a:latin typeface="Calibri"/>
                <a:cs typeface="Calibri"/>
              </a:rPr>
              <a:t>i</a:t>
            </a:r>
            <a:r>
              <a:rPr lang="tr-TR" sz="1500" spc="-15" dirty="0">
                <a:latin typeface="Calibri"/>
                <a:cs typeface="Calibri"/>
              </a:rPr>
              <a:t>n</a:t>
            </a:r>
            <a:r>
              <a:rPr lang="tr-TR" sz="1500" spc="20" dirty="0">
                <a:latin typeface="Calibri"/>
                <a:cs typeface="Calibri"/>
              </a:rPr>
              <a:t> </a:t>
            </a:r>
            <a:r>
              <a:rPr lang="tr-TR" sz="1500" spc="-15" dirty="0">
                <a:latin typeface="Calibri"/>
                <a:cs typeface="Calibri"/>
              </a:rPr>
              <a:t>dön</a:t>
            </a:r>
            <a:r>
              <a:rPr lang="tr-TR" sz="1500" spc="-25" dirty="0">
                <a:latin typeface="Calibri"/>
                <a:cs typeface="Calibri"/>
              </a:rPr>
              <a:t>ü</a:t>
            </a:r>
            <a:r>
              <a:rPr lang="tr-TR" sz="1500" spc="-15" dirty="0">
                <a:latin typeface="Calibri"/>
                <a:cs typeface="Calibri"/>
              </a:rPr>
              <a:t>ş</a:t>
            </a:r>
            <a:r>
              <a:rPr lang="tr-TR" sz="1500" spc="35" dirty="0">
                <a:latin typeface="Calibri"/>
                <a:cs typeface="Calibri"/>
              </a:rPr>
              <a:t> </a:t>
            </a:r>
            <a:r>
              <a:rPr lang="tr-TR" sz="1500" spc="-50" dirty="0">
                <a:latin typeface="Calibri"/>
                <a:cs typeface="Calibri"/>
              </a:rPr>
              <a:t>t</a:t>
            </a:r>
            <a:r>
              <a:rPr lang="tr-TR" sz="1500" spc="-10" dirty="0">
                <a:latin typeface="Calibri"/>
                <a:cs typeface="Calibri"/>
              </a:rPr>
              <a:t>ari</a:t>
            </a:r>
            <a:r>
              <a:rPr lang="tr-TR" sz="1500" spc="-30" dirty="0">
                <a:latin typeface="Calibri"/>
                <a:cs typeface="Calibri"/>
              </a:rPr>
              <a:t>h</a:t>
            </a:r>
            <a:r>
              <a:rPr lang="tr-TR" sz="1500" spc="-15" dirty="0">
                <a:latin typeface="Calibri"/>
                <a:cs typeface="Calibri"/>
              </a:rPr>
              <a:t>le</a:t>
            </a:r>
            <a:r>
              <a:rPr lang="tr-TR" sz="1500" spc="-25" dirty="0">
                <a:latin typeface="Calibri"/>
                <a:cs typeface="Calibri"/>
              </a:rPr>
              <a:t>r</a:t>
            </a:r>
            <a:r>
              <a:rPr lang="tr-TR" sz="1500" spc="-10" dirty="0">
                <a:latin typeface="Calibri"/>
                <a:cs typeface="Calibri"/>
              </a:rPr>
              <a:t>i</a:t>
            </a:r>
            <a:r>
              <a:rPr lang="tr-TR" sz="1500" spc="-30" dirty="0">
                <a:latin typeface="Calibri"/>
                <a:cs typeface="Calibri"/>
              </a:rPr>
              <a:t>n</a:t>
            </a:r>
            <a:r>
              <a:rPr lang="tr-TR" sz="1500" dirty="0">
                <a:latin typeface="Calibri"/>
                <a:cs typeface="Calibri"/>
              </a:rPr>
              <a:t>i</a:t>
            </a:r>
            <a:r>
              <a:rPr lang="tr-TR" sz="1500" spc="15" dirty="0">
                <a:latin typeface="Calibri"/>
                <a:cs typeface="Calibri"/>
              </a:rPr>
              <a:t> </a:t>
            </a:r>
            <a:r>
              <a:rPr lang="tr-TR" sz="1500" spc="-15" dirty="0">
                <a:latin typeface="Calibri"/>
                <a:cs typeface="Calibri"/>
              </a:rPr>
              <a:t>b</a:t>
            </a:r>
            <a:r>
              <a:rPr lang="tr-TR" sz="1500" spc="-25" dirty="0">
                <a:latin typeface="Calibri"/>
                <a:cs typeface="Calibri"/>
              </a:rPr>
              <a:t>i</a:t>
            </a:r>
            <a:r>
              <a:rPr lang="tr-TR" sz="1500" spc="-50" dirty="0">
                <a:latin typeface="Calibri"/>
                <a:cs typeface="Calibri"/>
              </a:rPr>
              <a:t>r</a:t>
            </a:r>
            <a:r>
              <a:rPr lang="tr-TR" sz="1500" spc="-15" dirty="0">
                <a:latin typeface="Calibri"/>
                <a:cs typeface="Calibri"/>
              </a:rPr>
              <a:t>eb</a:t>
            </a:r>
            <a:r>
              <a:rPr lang="tr-TR" sz="1500" spc="-25" dirty="0">
                <a:latin typeface="Calibri"/>
                <a:cs typeface="Calibri"/>
              </a:rPr>
              <a:t>i</a:t>
            </a:r>
            <a:r>
              <a:rPr lang="tr-TR" sz="1500" spc="-10" dirty="0">
                <a:latin typeface="Calibri"/>
                <a:cs typeface="Calibri"/>
              </a:rPr>
              <a:t>r</a:t>
            </a:r>
            <a:r>
              <a:rPr lang="tr-TR" sz="1500" spc="30" dirty="0">
                <a:latin typeface="Calibri"/>
                <a:cs typeface="Calibri"/>
              </a:rPr>
              <a:t> </a:t>
            </a:r>
            <a:r>
              <a:rPr lang="tr-TR" sz="1500" spc="-65" dirty="0">
                <a:latin typeface="Calibri"/>
                <a:cs typeface="Calibri"/>
              </a:rPr>
              <a:t>k</a:t>
            </a:r>
            <a:r>
              <a:rPr lang="tr-TR" sz="1500" spc="-15" dirty="0">
                <a:latin typeface="Calibri"/>
                <a:cs typeface="Calibri"/>
              </a:rPr>
              <a:t>a</a:t>
            </a:r>
            <a:r>
              <a:rPr lang="tr-TR" sz="1500" spc="-60" dirty="0">
                <a:latin typeface="Calibri"/>
                <a:cs typeface="Calibri"/>
              </a:rPr>
              <a:t>r</a:t>
            </a:r>
            <a:r>
              <a:rPr lang="tr-TR" sz="1500" dirty="0">
                <a:latin typeface="Calibri"/>
                <a:cs typeface="Calibri"/>
              </a:rPr>
              <a:t>şı</a:t>
            </a:r>
            <a:r>
              <a:rPr lang="tr-TR" sz="1500" spc="-5" dirty="0">
                <a:latin typeface="Calibri"/>
                <a:cs typeface="Calibri"/>
              </a:rPr>
              <a:t> </a:t>
            </a:r>
            <a:r>
              <a:rPr lang="tr-TR" sz="1500" spc="-45" dirty="0" smtClean="0">
                <a:latin typeface="Calibri"/>
                <a:cs typeface="Calibri"/>
              </a:rPr>
              <a:t>k</a:t>
            </a:r>
            <a:r>
              <a:rPr lang="tr-TR" sz="1500" spc="-15" dirty="0" smtClean="0">
                <a:latin typeface="Calibri"/>
                <a:cs typeface="Calibri"/>
              </a:rPr>
              <a:t>ur</a:t>
            </a:r>
            <a:r>
              <a:rPr lang="tr-TR" sz="1500" spc="-30" dirty="0" smtClean="0">
                <a:latin typeface="Calibri"/>
                <a:cs typeface="Calibri"/>
              </a:rPr>
              <a:t>u</a:t>
            </a:r>
            <a:r>
              <a:rPr lang="tr-TR" sz="1500" spc="-25" dirty="0" smtClean="0">
                <a:latin typeface="Calibri"/>
                <a:cs typeface="Calibri"/>
              </a:rPr>
              <a:t>m</a:t>
            </a:r>
            <a:r>
              <a:rPr lang="tr-TR" sz="1500" dirty="0" smtClean="0">
                <a:latin typeface="Calibri"/>
                <a:cs typeface="Calibri"/>
              </a:rPr>
              <a:t> </a:t>
            </a:r>
            <a:r>
              <a:rPr lang="tr-TR" sz="1500" spc="-114" dirty="0" smtClean="0">
                <a:latin typeface="Calibri"/>
                <a:cs typeface="Calibri"/>
              </a:rPr>
              <a:t>k</a:t>
            </a:r>
            <a:r>
              <a:rPr lang="tr-TR" sz="1500" spc="-15" dirty="0" smtClean="0">
                <a:latin typeface="Calibri"/>
                <a:cs typeface="Calibri"/>
              </a:rPr>
              <a:t>oo</a:t>
            </a:r>
            <a:r>
              <a:rPr lang="tr-TR" sz="1500" spc="-50" dirty="0" smtClean="0">
                <a:latin typeface="Calibri"/>
                <a:cs typeface="Calibri"/>
              </a:rPr>
              <a:t>r</a:t>
            </a:r>
            <a:r>
              <a:rPr lang="tr-TR" sz="1500" dirty="0" smtClean="0">
                <a:latin typeface="Calibri"/>
                <a:cs typeface="Calibri"/>
              </a:rPr>
              <a:t>d</a:t>
            </a:r>
            <a:r>
              <a:rPr lang="tr-TR" sz="1500" spc="-15" dirty="0" smtClean="0">
                <a:latin typeface="Calibri"/>
                <a:cs typeface="Calibri"/>
              </a:rPr>
              <a:t>in</a:t>
            </a:r>
            <a:r>
              <a:rPr lang="tr-TR" sz="1500" spc="-45" dirty="0" smtClean="0">
                <a:latin typeface="Calibri"/>
                <a:cs typeface="Calibri"/>
              </a:rPr>
              <a:t>a</a:t>
            </a:r>
            <a:r>
              <a:rPr lang="tr-TR" sz="1500" spc="-40" dirty="0" smtClean="0">
                <a:latin typeface="Calibri"/>
                <a:cs typeface="Calibri"/>
              </a:rPr>
              <a:t>t</a:t>
            </a:r>
            <a:r>
              <a:rPr lang="tr-TR" sz="1500" spc="-15" dirty="0" smtClean="0">
                <a:latin typeface="Calibri"/>
                <a:cs typeface="Calibri"/>
              </a:rPr>
              <a:t>örü</a:t>
            </a:r>
            <a:r>
              <a:rPr lang="tr-TR" sz="1500" spc="25" dirty="0" smtClean="0">
                <a:latin typeface="Calibri"/>
                <a:cs typeface="Calibri"/>
              </a:rPr>
              <a:t> </a:t>
            </a:r>
            <a:r>
              <a:rPr lang="tr-TR" sz="1500" dirty="0">
                <a:latin typeface="Calibri"/>
                <a:cs typeface="Calibri"/>
              </a:rPr>
              <a:t>i</a:t>
            </a:r>
            <a:r>
              <a:rPr lang="tr-TR" sz="1500" spc="-15" dirty="0">
                <a:latin typeface="Calibri"/>
                <a:cs typeface="Calibri"/>
              </a:rPr>
              <a:t>le</a:t>
            </a:r>
            <a:r>
              <a:rPr lang="tr-TR" sz="1500" spc="-5" dirty="0">
                <a:latin typeface="Calibri"/>
                <a:cs typeface="Calibri"/>
              </a:rPr>
              <a:t> </a:t>
            </a:r>
            <a:r>
              <a:rPr lang="tr-TR" sz="1500" dirty="0">
                <a:latin typeface="Calibri"/>
                <a:cs typeface="Calibri"/>
              </a:rPr>
              <a:t>i</a:t>
            </a:r>
            <a:r>
              <a:rPr lang="tr-TR" sz="1500" spc="-15" dirty="0">
                <a:latin typeface="Calibri"/>
                <a:cs typeface="Calibri"/>
              </a:rPr>
              <a:t>r</a:t>
            </a:r>
            <a:r>
              <a:rPr lang="tr-TR" sz="1500" dirty="0">
                <a:latin typeface="Calibri"/>
                <a:cs typeface="Calibri"/>
              </a:rPr>
              <a:t>t</a:t>
            </a:r>
            <a:r>
              <a:rPr lang="tr-TR" sz="1500" spc="-10" dirty="0">
                <a:latin typeface="Calibri"/>
                <a:cs typeface="Calibri"/>
              </a:rPr>
              <a:t>i</a:t>
            </a:r>
            <a:r>
              <a:rPr lang="tr-TR" sz="1500" spc="-15" dirty="0">
                <a:latin typeface="Calibri"/>
                <a:cs typeface="Calibri"/>
              </a:rPr>
              <a:t>b</a:t>
            </a:r>
            <a:r>
              <a:rPr lang="tr-TR" sz="1500" spc="-45" dirty="0">
                <a:latin typeface="Calibri"/>
                <a:cs typeface="Calibri"/>
              </a:rPr>
              <a:t>a</a:t>
            </a:r>
            <a:r>
              <a:rPr lang="tr-TR" sz="1500" spc="-50" dirty="0">
                <a:latin typeface="Calibri"/>
                <a:cs typeface="Calibri"/>
              </a:rPr>
              <a:t>t</a:t>
            </a:r>
            <a:r>
              <a:rPr lang="tr-TR" sz="1500" spc="-15" dirty="0">
                <a:latin typeface="Calibri"/>
                <a:cs typeface="Calibri"/>
              </a:rPr>
              <a:t>a</a:t>
            </a:r>
            <a:r>
              <a:rPr lang="tr-TR" sz="1500" spc="-5" dirty="0">
                <a:latin typeface="Calibri"/>
                <a:cs typeface="Calibri"/>
              </a:rPr>
              <a:t> </a:t>
            </a:r>
            <a:r>
              <a:rPr lang="tr-TR" sz="1500" spc="-30" dirty="0">
                <a:latin typeface="Calibri"/>
                <a:cs typeface="Calibri"/>
              </a:rPr>
              <a:t>g</a:t>
            </a:r>
            <a:r>
              <a:rPr lang="tr-TR" sz="1500" spc="-15" dirty="0">
                <a:latin typeface="Calibri"/>
                <a:cs typeface="Calibri"/>
              </a:rPr>
              <a:t>eçe</a:t>
            </a:r>
            <a:r>
              <a:rPr lang="tr-TR" sz="1500" spc="-50" dirty="0">
                <a:latin typeface="Calibri"/>
                <a:cs typeface="Calibri"/>
              </a:rPr>
              <a:t>r</a:t>
            </a:r>
            <a:r>
              <a:rPr lang="tr-TR" sz="1500" spc="-15" dirty="0">
                <a:latin typeface="Calibri"/>
                <a:cs typeface="Calibri"/>
              </a:rPr>
              <a:t>ek öğ</a:t>
            </a:r>
            <a:r>
              <a:rPr lang="tr-TR" sz="1500" spc="-50" dirty="0">
                <a:latin typeface="Calibri"/>
                <a:cs typeface="Calibri"/>
              </a:rPr>
              <a:t>r</a:t>
            </a:r>
            <a:r>
              <a:rPr lang="tr-TR" sz="1500" spc="-20" dirty="0">
                <a:latin typeface="Calibri"/>
                <a:cs typeface="Calibri"/>
              </a:rPr>
              <a:t>enm</a:t>
            </a:r>
            <a:r>
              <a:rPr lang="tr-TR" sz="1500" spc="-30" dirty="0">
                <a:latin typeface="Calibri"/>
                <a:cs typeface="Calibri"/>
              </a:rPr>
              <a:t>e</a:t>
            </a:r>
            <a:r>
              <a:rPr lang="tr-TR" sz="1500" dirty="0">
                <a:latin typeface="Calibri"/>
                <a:cs typeface="Calibri"/>
              </a:rPr>
              <a:t>s</a:t>
            </a:r>
            <a:r>
              <a:rPr lang="tr-TR" sz="1500" spc="-15" dirty="0">
                <a:latin typeface="Calibri"/>
                <a:cs typeface="Calibri"/>
              </a:rPr>
              <a:t>in</a:t>
            </a:r>
            <a:r>
              <a:rPr lang="tr-TR" sz="1500" spc="-30" dirty="0">
                <a:latin typeface="Calibri"/>
                <a:cs typeface="Calibri"/>
              </a:rPr>
              <a:t>d</a:t>
            </a:r>
            <a:r>
              <a:rPr lang="tr-TR" sz="1500" spc="-15" dirty="0">
                <a:latin typeface="Calibri"/>
                <a:cs typeface="Calibri"/>
              </a:rPr>
              <a:t>e</a:t>
            </a:r>
            <a:r>
              <a:rPr lang="tr-TR" sz="1500" spc="35" dirty="0">
                <a:latin typeface="Calibri"/>
                <a:cs typeface="Calibri"/>
              </a:rPr>
              <a:t> </a:t>
            </a:r>
            <a:r>
              <a:rPr lang="tr-TR" sz="1500" spc="-75" dirty="0">
                <a:latin typeface="Calibri"/>
                <a:cs typeface="Calibri"/>
              </a:rPr>
              <a:t>f</a:t>
            </a:r>
            <a:r>
              <a:rPr lang="tr-TR" sz="1500" spc="-60" dirty="0">
                <a:latin typeface="Calibri"/>
                <a:cs typeface="Calibri"/>
              </a:rPr>
              <a:t>ay</a:t>
            </a:r>
            <a:r>
              <a:rPr lang="tr-TR" sz="1500" spc="-15" dirty="0">
                <a:latin typeface="Calibri"/>
                <a:cs typeface="Calibri"/>
              </a:rPr>
              <a:t>da</a:t>
            </a:r>
            <a:r>
              <a:rPr lang="tr-TR" sz="1500" spc="-5" dirty="0">
                <a:latin typeface="Calibri"/>
                <a:cs typeface="Calibri"/>
              </a:rPr>
              <a:t> </a:t>
            </a:r>
            <a:r>
              <a:rPr lang="tr-TR" sz="1500" spc="-55" dirty="0" smtClean="0">
                <a:latin typeface="Calibri"/>
                <a:cs typeface="Calibri"/>
              </a:rPr>
              <a:t>v</a:t>
            </a:r>
            <a:r>
              <a:rPr lang="tr-TR" sz="1500" spc="-15" dirty="0" smtClean="0">
                <a:latin typeface="Calibri"/>
                <a:cs typeface="Calibri"/>
              </a:rPr>
              <a:t>ardır. Bu</a:t>
            </a:r>
            <a:r>
              <a:rPr lang="tr-TR" sz="1500" spc="5" dirty="0" smtClean="0">
                <a:latin typeface="Calibri"/>
                <a:cs typeface="Calibri"/>
              </a:rPr>
              <a:t> </a:t>
            </a:r>
            <a:r>
              <a:rPr lang="tr-TR" sz="1500" dirty="0">
                <a:latin typeface="Calibri"/>
                <a:cs typeface="Calibri"/>
              </a:rPr>
              <a:t>şek</a:t>
            </a:r>
            <a:r>
              <a:rPr lang="tr-TR" sz="1500" spc="-15" dirty="0">
                <a:latin typeface="Calibri"/>
                <a:cs typeface="Calibri"/>
              </a:rPr>
              <a:t>i</a:t>
            </a:r>
            <a:r>
              <a:rPr lang="tr-TR" sz="1500" dirty="0">
                <a:latin typeface="Calibri"/>
                <a:cs typeface="Calibri"/>
              </a:rPr>
              <a:t>l</a:t>
            </a:r>
            <a:r>
              <a:rPr lang="tr-TR" sz="1500" spc="-15" dirty="0">
                <a:latin typeface="Calibri"/>
                <a:cs typeface="Calibri"/>
              </a:rPr>
              <a:t>de öğ</a:t>
            </a:r>
            <a:r>
              <a:rPr lang="tr-TR" sz="1500" spc="-45" dirty="0">
                <a:latin typeface="Calibri"/>
                <a:cs typeface="Calibri"/>
              </a:rPr>
              <a:t>r</a:t>
            </a:r>
            <a:r>
              <a:rPr lang="tr-TR" sz="1500" spc="-15" dirty="0">
                <a:latin typeface="Calibri"/>
                <a:cs typeface="Calibri"/>
              </a:rPr>
              <a:t>enci</a:t>
            </a:r>
            <a:r>
              <a:rPr lang="tr-TR" sz="1500" spc="-65" dirty="0">
                <a:latin typeface="Calibri"/>
                <a:cs typeface="Calibri"/>
              </a:rPr>
              <a:t>y</a:t>
            </a:r>
            <a:r>
              <a:rPr lang="tr-TR" sz="1500" spc="-15" dirty="0">
                <a:latin typeface="Calibri"/>
                <a:cs typeface="Calibri"/>
              </a:rPr>
              <a:t>e</a:t>
            </a:r>
            <a:r>
              <a:rPr lang="tr-TR" sz="1500" spc="-5" dirty="0">
                <a:latin typeface="Calibri"/>
                <a:cs typeface="Calibri"/>
              </a:rPr>
              <a:t> </a:t>
            </a:r>
            <a:r>
              <a:rPr lang="tr-TR" sz="1500" spc="-15" dirty="0">
                <a:latin typeface="Calibri"/>
                <a:cs typeface="Calibri"/>
              </a:rPr>
              <a:t>gitmeden</a:t>
            </a:r>
            <a:r>
              <a:rPr lang="tr-TR" sz="1500" spc="15" dirty="0">
                <a:latin typeface="Calibri"/>
                <a:cs typeface="Calibri"/>
              </a:rPr>
              <a:t> </a:t>
            </a:r>
            <a:r>
              <a:rPr lang="tr-TR" sz="1500" spc="-15" dirty="0">
                <a:latin typeface="Calibri"/>
                <a:cs typeface="Calibri"/>
              </a:rPr>
              <a:t>önce</a:t>
            </a:r>
            <a:r>
              <a:rPr lang="tr-TR" sz="1500" spc="-5" dirty="0">
                <a:latin typeface="Calibri"/>
                <a:cs typeface="Calibri"/>
              </a:rPr>
              <a:t> </a:t>
            </a:r>
            <a:r>
              <a:rPr lang="tr-TR" sz="1500" spc="-65" dirty="0">
                <a:latin typeface="Calibri"/>
                <a:cs typeface="Calibri"/>
              </a:rPr>
              <a:t>f</a:t>
            </a:r>
            <a:r>
              <a:rPr lang="tr-TR" sz="1500" spc="-15" dirty="0">
                <a:latin typeface="Calibri"/>
                <a:cs typeface="Calibri"/>
              </a:rPr>
              <a:t>azladan</a:t>
            </a:r>
            <a:r>
              <a:rPr lang="tr-TR" sz="1500" spc="-5" dirty="0">
                <a:latin typeface="Calibri"/>
                <a:cs typeface="Calibri"/>
              </a:rPr>
              <a:t> </a:t>
            </a:r>
            <a:r>
              <a:rPr lang="tr-TR" sz="1500" spc="-15" dirty="0">
                <a:latin typeface="Calibri"/>
                <a:cs typeface="Calibri"/>
              </a:rPr>
              <a:t>hi</a:t>
            </a:r>
            <a:r>
              <a:rPr lang="tr-TR" sz="1500" spc="-30" dirty="0">
                <a:latin typeface="Calibri"/>
                <a:cs typeface="Calibri"/>
              </a:rPr>
              <a:t>b</a:t>
            </a:r>
            <a:r>
              <a:rPr lang="tr-TR" sz="1500" spc="-15" dirty="0">
                <a:latin typeface="Calibri"/>
                <a:cs typeface="Calibri"/>
              </a:rPr>
              <a:t>e</a:t>
            </a:r>
            <a:r>
              <a:rPr lang="tr-TR" sz="1500" spc="20" dirty="0">
                <a:latin typeface="Calibri"/>
                <a:cs typeface="Calibri"/>
              </a:rPr>
              <a:t> </a:t>
            </a:r>
            <a:r>
              <a:rPr lang="tr-TR" sz="1500" spc="-45" dirty="0">
                <a:latin typeface="Calibri"/>
                <a:cs typeface="Calibri"/>
              </a:rPr>
              <a:t>v</a:t>
            </a:r>
            <a:r>
              <a:rPr lang="tr-TR" sz="1500" spc="-15" dirty="0">
                <a:latin typeface="Calibri"/>
                <a:cs typeface="Calibri"/>
              </a:rPr>
              <a:t>er</a:t>
            </a:r>
            <a:r>
              <a:rPr lang="tr-TR" sz="1500" spc="-25" dirty="0">
                <a:latin typeface="Calibri"/>
                <a:cs typeface="Calibri"/>
              </a:rPr>
              <a:t>i</a:t>
            </a:r>
            <a:r>
              <a:rPr lang="tr-TR" sz="1500" spc="-15" dirty="0">
                <a:latin typeface="Calibri"/>
                <a:cs typeface="Calibri"/>
              </a:rPr>
              <a:t>le</a:t>
            </a:r>
            <a:r>
              <a:rPr lang="tr-TR" sz="1500" spc="-60" dirty="0">
                <a:latin typeface="Calibri"/>
                <a:cs typeface="Calibri"/>
              </a:rPr>
              <a:t>r</a:t>
            </a:r>
            <a:r>
              <a:rPr lang="tr-TR" sz="1500" spc="-15" dirty="0">
                <a:latin typeface="Calibri"/>
                <a:cs typeface="Calibri"/>
              </a:rPr>
              <a:t>ek</a:t>
            </a:r>
            <a:r>
              <a:rPr lang="tr-TR" sz="1500" spc="-5" dirty="0">
                <a:latin typeface="Calibri"/>
                <a:cs typeface="Calibri"/>
              </a:rPr>
              <a:t> </a:t>
            </a:r>
            <a:r>
              <a:rPr lang="tr-TR" sz="1500" spc="-15" dirty="0">
                <a:latin typeface="Calibri"/>
                <a:cs typeface="Calibri"/>
              </a:rPr>
              <a:t>son</a:t>
            </a:r>
            <a:r>
              <a:rPr lang="tr-TR" sz="1500" spc="-75" dirty="0">
                <a:latin typeface="Calibri"/>
                <a:cs typeface="Calibri"/>
              </a:rPr>
              <a:t>r</a:t>
            </a:r>
            <a:r>
              <a:rPr lang="tr-TR" sz="1500" spc="-15" dirty="0">
                <a:latin typeface="Calibri"/>
                <a:cs typeface="Calibri"/>
              </a:rPr>
              <a:t>adan</a:t>
            </a:r>
            <a:r>
              <a:rPr lang="tr-TR" sz="1500" spc="35" dirty="0">
                <a:latin typeface="Calibri"/>
                <a:cs typeface="Calibri"/>
              </a:rPr>
              <a:t> </a:t>
            </a:r>
            <a:r>
              <a:rPr lang="tr-TR" sz="1500" spc="-15" dirty="0">
                <a:latin typeface="Calibri"/>
                <a:cs typeface="Calibri"/>
              </a:rPr>
              <a:t>bu</a:t>
            </a:r>
            <a:r>
              <a:rPr lang="tr-TR" sz="1500" spc="15" dirty="0">
                <a:latin typeface="Calibri"/>
                <a:cs typeface="Calibri"/>
              </a:rPr>
              <a:t> </a:t>
            </a:r>
            <a:r>
              <a:rPr lang="tr-TR" sz="1500" spc="-15" dirty="0">
                <a:latin typeface="Calibri"/>
                <a:cs typeface="Calibri"/>
              </a:rPr>
              <a:t>h</a:t>
            </a:r>
            <a:r>
              <a:rPr lang="tr-TR" sz="1500" spc="-25" dirty="0">
                <a:latin typeface="Calibri"/>
                <a:cs typeface="Calibri"/>
              </a:rPr>
              <a:t>i</a:t>
            </a:r>
            <a:r>
              <a:rPr lang="tr-TR" sz="1500" spc="-15" dirty="0">
                <a:latin typeface="Calibri"/>
                <a:cs typeface="Calibri"/>
              </a:rPr>
              <a:t>bed</a:t>
            </a:r>
            <a:r>
              <a:rPr lang="tr-TR" sz="1500" spc="-25" dirty="0">
                <a:latin typeface="Calibri"/>
                <a:cs typeface="Calibri"/>
              </a:rPr>
              <a:t>e</a:t>
            </a:r>
            <a:r>
              <a:rPr lang="tr-TR" sz="1500" spc="-15" dirty="0">
                <a:latin typeface="Calibri"/>
                <a:cs typeface="Calibri"/>
              </a:rPr>
              <a:t>n</a:t>
            </a:r>
            <a:r>
              <a:rPr lang="tr-TR" sz="1500" spc="30" dirty="0">
                <a:latin typeface="Calibri"/>
                <a:cs typeface="Calibri"/>
              </a:rPr>
              <a:t> </a:t>
            </a:r>
            <a:r>
              <a:rPr lang="tr-TR" sz="1500" spc="-15" dirty="0">
                <a:latin typeface="Calibri"/>
                <a:cs typeface="Calibri"/>
              </a:rPr>
              <a:t>iade</a:t>
            </a:r>
            <a:r>
              <a:rPr lang="tr-TR" sz="1500" spc="-10" dirty="0">
                <a:latin typeface="Calibri"/>
                <a:cs typeface="Calibri"/>
              </a:rPr>
              <a:t> </a:t>
            </a:r>
            <a:r>
              <a:rPr lang="tr-TR" sz="1500" spc="-30" dirty="0">
                <a:latin typeface="Calibri"/>
                <a:cs typeface="Calibri"/>
              </a:rPr>
              <a:t>e</a:t>
            </a:r>
            <a:r>
              <a:rPr lang="tr-TR" sz="1500" spc="-15" dirty="0">
                <a:latin typeface="Calibri"/>
                <a:cs typeface="Calibri"/>
              </a:rPr>
              <a:t>tmek</a:t>
            </a:r>
            <a:r>
              <a:rPr lang="tr-TR" sz="1500" spc="-5" dirty="0">
                <a:latin typeface="Calibri"/>
                <a:cs typeface="Calibri"/>
              </a:rPr>
              <a:t> </a:t>
            </a:r>
            <a:r>
              <a:rPr lang="tr-TR" sz="1500" spc="-75" dirty="0">
                <a:latin typeface="Calibri"/>
                <a:cs typeface="Calibri"/>
              </a:rPr>
              <a:t>z</a:t>
            </a:r>
            <a:r>
              <a:rPr lang="tr-TR" sz="1500" spc="-15" dirty="0">
                <a:latin typeface="Calibri"/>
                <a:cs typeface="Calibri"/>
              </a:rPr>
              <a:t>oru</a:t>
            </a:r>
            <a:r>
              <a:rPr lang="tr-TR" sz="1500" spc="-25" dirty="0">
                <a:latin typeface="Calibri"/>
                <a:cs typeface="Calibri"/>
              </a:rPr>
              <a:t>n</a:t>
            </a:r>
            <a:r>
              <a:rPr lang="tr-TR" sz="1500" spc="-15" dirty="0">
                <a:latin typeface="Calibri"/>
                <a:cs typeface="Calibri"/>
              </a:rPr>
              <a:t>da</a:t>
            </a:r>
            <a:r>
              <a:rPr lang="tr-TR" sz="1500" spc="20" dirty="0">
                <a:latin typeface="Calibri"/>
                <a:cs typeface="Calibri"/>
              </a:rPr>
              <a:t> </a:t>
            </a:r>
            <a:r>
              <a:rPr lang="tr-TR" sz="1500" spc="-65" dirty="0">
                <a:latin typeface="Calibri"/>
                <a:cs typeface="Calibri"/>
              </a:rPr>
              <a:t>k</a:t>
            </a:r>
            <a:r>
              <a:rPr lang="tr-TR" sz="1500" spc="-15" dirty="0">
                <a:latin typeface="Calibri"/>
                <a:cs typeface="Calibri"/>
              </a:rPr>
              <a:t>alması</a:t>
            </a:r>
            <a:r>
              <a:rPr lang="tr-TR" sz="1500" spc="-25" dirty="0">
                <a:latin typeface="Calibri"/>
                <a:cs typeface="Calibri"/>
              </a:rPr>
              <a:t>n</a:t>
            </a:r>
            <a:r>
              <a:rPr lang="tr-TR" sz="1500" spc="-15" dirty="0">
                <a:latin typeface="Calibri"/>
                <a:cs typeface="Calibri"/>
              </a:rPr>
              <a:t>ın</a:t>
            </a:r>
            <a:r>
              <a:rPr lang="tr-TR" sz="1500" spc="20" dirty="0">
                <a:latin typeface="Calibri"/>
                <a:cs typeface="Calibri"/>
              </a:rPr>
              <a:t> </a:t>
            </a:r>
            <a:r>
              <a:rPr lang="tr-TR" sz="1500" spc="-15" dirty="0">
                <a:latin typeface="Calibri"/>
                <a:cs typeface="Calibri"/>
              </a:rPr>
              <a:t>önü</a:t>
            </a:r>
            <a:r>
              <a:rPr lang="tr-TR" sz="1500" spc="-25" dirty="0">
                <a:latin typeface="Calibri"/>
                <a:cs typeface="Calibri"/>
              </a:rPr>
              <a:t>n</a:t>
            </a:r>
            <a:r>
              <a:rPr lang="tr-TR" sz="1500" spc="-15" dirty="0">
                <a:latin typeface="Calibri"/>
                <a:cs typeface="Calibri"/>
              </a:rPr>
              <a:t>e</a:t>
            </a:r>
            <a:r>
              <a:rPr lang="tr-TR" sz="1500" spc="20" dirty="0">
                <a:latin typeface="Calibri"/>
                <a:cs typeface="Calibri"/>
              </a:rPr>
              <a:t> </a:t>
            </a:r>
            <a:r>
              <a:rPr lang="tr-TR" sz="1500" spc="-35" dirty="0">
                <a:latin typeface="Calibri"/>
                <a:cs typeface="Calibri"/>
              </a:rPr>
              <a:t>g</a:t>
            </a:r>
            <a:r>
              <a:rPr lang="tr-TR" sz="1500" dirty="0">
                <a:latin typeface="Calibri"/>
                <a:cs typeface="Calibri"/>
              </a:rPr>
              <a:t>eçi</a:t>
            </a:r>
            <a:r>
              <a:rPr lang="tr-TR" sz="1500" spc="-10" dirty="0">
                <a:latin typeface="Calibri"/>
                <a:cs typeface="Calibri"/>
              </a:rPr>
              <a:t>l</a:t>
            </a:r>
            <a:r>
              <a:rPr lang="tr-TR" sz="1500" spc="-15" dirty="0">
                <a:latin typeface="Calibri"/>
                <a:cs typeface="Calibri"/>
              </a:rPr>
              <a:t>miş</a:t>
            </a:r>
            <a:r>
              <a:rPr lang="tr-TR" sz="1500" spc="-5" dirty="0">
                <a:latin typeface="Calibri"/>
                <a:cs typeface="Calibri"/>
              </a:rPr>
              <a:t> </a:t>
            </a:r>
            <a:r>
              <a:rPr lang="tr-TR" sz="1500" spc="-10" dirty="0" smtClean="0">
                <a:latin typeface="Calibri"/>
                <a:cs typeface="Calibri"/>
              </a:rPr>
              <a:t>olacaktır. </a:t>
            </a:r>
            <a:endParaRPr lang="tr-TR" sz="1500" dirty="0">
              <a:latin typeface="Calibri"/>
              <a:cs typeface="Calibri"/>
            </a:endParaRPr>
          </a:p>
          <a:p>
            <a:pPr marL="12065" indent="0">
              <a:buNone/>
              <a:tabLst>
                <a:tab pos="241300" algn="l"/>
              </a:tabLst>
            </a:pPr>
            <a:endParaRPr lang="tr-TR" spc="-10" dirty="0" smtClean="0">
              <a:latin typeface="Calibri"/>
              <a:cs typeface="Calibri"/>
            </a:endParaRP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157655"/>
            <a:ext cx="9144000" cy="882869"/>
          </a:xfrm>
        </p:spPr>
        <p:txBody>
          <a:bodyPr>
            <a:normAutofit fontScale="90000"/>
          </a:bodyPr>
          <a:lstStyle/>
          <a:p>
            <a:r>
              <a:rPr lang="tr-TR" b="1" dirty="0" smtClean="0"/>
              <a:t>Özellikle Dikkat Edilmesi Gereken Hususlar</a:t>
            </a:r>
            <a:br>
              <a:rPr lang="tr-TR" b="1" dirty="0" smtClean="0"/>
            </a:br>
            <a:r>
              <a:rPr lang="tr-TR" b="1" dirty="0" smtClean="0"/>
              <a:t/>
            </a:r>
            <a:br>
              <a:rPr lang="tr-TR" b="1" dirty="0" smtClean="0"/>
            </a:br>
            <a:r>
              <a:rPr lang="tr-TR" b="1" dirty="0" smtClean="0"/>
              <a:t>HİBE HESAPLAMASI ve ÖDEMESİ</a:t>
            </a:r>
            <a:endParaRPr lang="tr-TR" b="1" dirty="0"/>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5119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5092"/>
            <a:ext cx="9144000" cy="3478651"/>
          </a:xfrm>
        </p:spPr>
        <p:txBody>
          <a:bodyPr/>
          <a:lstStyle/>
          <a:p>
            <a:pPr marL="241300" indent="-228600">
              <a:spcBef>
                <a:spcPts val="325"/>
              </a:spcBef>
              <a:tabLst>
                <a:tab pos="241300" algn="l"/>
              </a:tabLst>
            </a:pPr>
            <a:r>
              <a:rPr lang="tr-TR" sz="1600" spc="-15" dirty="0">
                <a:latin typeface="Calibri"/>
                <a:cs typeface="Calibri"/>
              </a:rPr>
              <a:t>Güz</a:t>
            </a:r>
            <a:r>
              <a:rPr lang="tr-TR" sz="1600" spc="-5" dirty="0">
                <a:latin typeface="Calibri"/>
                <a:cs typeface="Calibri"/>
              </a:rPr>
              <a:t> </a:t>
            </a:r>
            <a:r>
              <a:rPr lang="tr-TR" sz="1600" spc="-20" dirty="0">
                <a:latin typeface="Calibri"/>
                <a:cs typeface="Calibri"/>
              </a:rPr>
              <a:t>dönem</a:t>
            </a:r>
            <a:r>
              <a:rPr lang="tr-TR" sz="1600" spc="-25" dirty="0">
                <a:latin typeface="Calibri"/>
                <a:cs typeface="Calibri"/>
              </a:rPr>
              <a:t>i</a:t>
            </a:r>
            <a:r>
              <a:rPr lang="tr-TR" sz="1600" spc="-15" dirty="0">
                <a:latin typeface="Calibri"/>
                <a:cs typeface="Calibri"/>
              </a:rPr>
              <a:t>n</a:t>
            </a:r>
            <a:r>
              <a:rPr lang="tr-TR" sz="1600" spc="-30" dirty="0">
                <a:latin typeface="Calibri"/>
                <a:cs typeface="Calibri"/>
              </a:rPr>
              <a:t>d</a:t>
            </a:r>
            <a:r>
              <a:rPr lang="tr-TR" sz="1600" spc="-15" dirty="0">
                <a:latin typeface="Calibri"/>
                <a:cs typeface="Calibri"/>
              </a:rPr>
              <a:t>e</a:t>
            </a:r>
            <a:r>
              <a:rPr lang="tr-TR" sz="1600" spc="35" dirty="0">
                <a:latin typeface="Calibri"/>
                <a:cs typeface="Calibri"/>
              </a:rPr>
              <a:t> </a:t>
            </a:r>
            <a:r>
              <a:rPr lang="tr-TR" sz="1600" dirty="0">
                <a:latin typeface="Calibri"/>
                <a:cs typeface="Calibri"/>
              </a:rPr>
              <a:t>gi</a:t>
            </a:r>
            <a:r>
              <a:rPr lang="tr-TR" sz="1600" spc="-15" dirty="0">
                <a:latin typeface="Calibri"/>
                <a:cs typeface="Calibri"/>
              </a:rPr>
              <a:t>den</a:t>
            </a:r>
            <a:r>
              <a:rPr lang="tr-TR" sz="1600" spc="15" dirty="0">
                <a:latin typeface="Calibri"/>
                <a:cs typeface="Calibri"/>
              </a:rPr>
              <a:t> </a:t>
            </a:r>
            <a:r>
              <a:rPr lang="tr-TR" sz="1600" spc="-15" dirty="0" err="1">
                <a:latin typeface="Calibri"/>
                <a:cs typeface="Calibri"/>
              </a:rPr>
              <a:t>E</a:t>
            </a:r>
            <a:r>
              <a:rPr lang="tr-TR" sz="1600" spc="-75" dirty="0" err="1">
                <a:latin typeface="Calibri"/>
                <a:cs typeface="Calibri"/>
              </a:rPr>
              <a:t>r</a:t>
            </a:r>
            <a:r>
              <a:rPr lang="tr-TR" sz="1600" spc="-15" dirty="0" err="1">
                <a:latin typeface="Calibri"/>
                <a:cs typeface="Calibri"/>
              </a:rPr>
              <a:t>asmus</a:t>
            </a:r>
            <a:r>
              <a:rPr lang="tr-TR" sz="1600" spc="25" dirty="0">
                <a:latin typeface="Calibri"/>
                <a:cs typeface="Calibri"/>
              </a:rPr>
              <a:t> </a:t>
            </a:r>
            <a:r>
              <a:rPr lang="tr-TR" sz="1600" spc="-15" dirty="0" smtClean="0">
                <a:latin typeface="Calibri"/>
                <a:cs typeface="Calibri"/>
              </a:rPr>
              <a:t>öğ</a:t>
            </a:r>
            <a:r>
              <a:rPr lang="tr-TR" sz="1600" spc="-50" dirty="0" smtClean="0">
                <a:latin typeface="Calibri"/>
                <a:cs typeface="Calibri"/>
              </a:rPr>
              <a:t>r</a:t>
            </a:r>
            <a:r>
              <a:rPr lang="tr-TR" sz="1600" dirty="0" smtClean="0">
                <a:latin typeface="Calibri"/>
                <a:cs typeface="Calibri"/>
              </a:rPr>
              <a:t>enc</a:t>
            </a:r>
            <a:r>
              <a:rPr lang="tr-TR" sz="1600" spc="-15" dirty="0" smtClean="0">
                <a:latin typeface="Calibri"/>
                <a:cs typeface="Calibri"/>
              </a:rPr>
              <a:t>i</a:t>
            </a:r>
            <a:r>
              <a:rPr lang="tr-TR" sz="1600" dirty="0" smtClean="0">
                <a:latin typeface="Calibri"/>
                <a:cs typeface="Calibri"/>
              </a:rPr>
              <a:t>si, aynı akademik yıl içinde </a:t>
            </a:r>
            <a:r>
              <a:rPr lang="tr-TR" sz="1600" spc="-15" dirty="0">
                <a:latin typeface="Calibri"/>
                <a:cs typeface="Calibri"/>
              </a:rPr>
              <a:t>ha</a:t>
            </a:r>
            <a:r>
              <a:rPr lang="tr-TR" sz="1600" spc="-55" dirty="0">
                <a:latin typeface="Calibri"/>
                <a:cs typeface="Calibri"/>
              </a:rPr>
              <a:t>r</a:t>
            </a:r>
            <a:r>
              <a:rPr lang="tr-TR" sz="1600" spc="-15" dirty="0">
                <a:latin typeface="Calibri"/>
                <a:cs typeface="Calibri"/>
              </a:rPr>
              <a:t>e</a:t>
            </a:r>
            <a:r>
              <a:rPr lang="tr-TR" sz="1600" spc="-105" dirty="0">
                <a:latin typeface="Calibri"/>
                <a:cs typeface="Calibri"/>
              </a:rPr>
              <a:t>k</a:t>
            </a:r>
            <a:r>
              <a:rPr lang="tr-TR" sz="1600" spc="-30" dirty="0">
                <a:latin typeface="Calibri"/>
                <a:cs typeface="Calibri"/>
              </a:rPr>
              <a:t>e</a:t>
            </a:r>
            <a:r>
              <a:rPr lang="tr-TR" sz="1600" dirty="0">
                <a:latin typeface="Calibri"/>
                <a:cs typeface="Calibri"/>
              </a:rPr>
              <a:t>t</a:t>
            </a:r>
            <a:r>
              <a:rPr lang="tr-TR" sz="1600" spc="-10" dirty="0">
                <a:latin typeface="Calibri"/>
                <a:cs typeface="Calibri"/>
              </a:rPr>
              <a:t>l</a:t>
            </a:r>
            <a:r>
              <a:rPr lang="tr-TR" sz="1600" dirty="0">
                <a:latin typeface="Calibri"/>
                <a:cs typeface="Calibri"/>
              </a:rPr>
              <a:t>i</a:t>
            </a:r>
            <a:r>
              <a:rPr lang="tr-TR" sz="1600" spc="-15" dirty="0">
                <a:latin typeface="Calibri"/>
                <a:cs typeface="Calibri"/>
              </a:rPr>
              <a:t>l</a:t>
            </a:r>
            <a:r>
              <a:rPr lang="tr-TR" sz="1600" dirty="0">
                <a:latin typeface="Calibri"/>
                <a:cs typeface="Calibri"/>
              </a:rPr>
              <a:t>iğ</a:t>
            </a:r>
            <a:r>
              <a:rPr lang="tr-TR" sz="1600" spc="-15" dirty="0">
                <a:latin typeface="Calibri"/>
                <a:cs typeface="Calibri"/>
              </a:rPr>
              <a:t>i</a:t>
            </a:r>
            <a:r>
              <a:rPr lang="tr-TR" sz="1600" dirty="0">
                <a:latin typeface="Calibri"/>
                <a:cs typeface="Calibri"/>
              </a:rPr>
              <a:t>ni</a:t>
            </a:r>
            <a:r>
              <a:rPr lang="tr-TR" sz="1600" spc="-15" dirty="0">
                <a:latin typeface="Calibri"/>
                <a:cs typeface="Calibri"/>
              </a:rPr>
              <a:t> </a:t>
            </a:r>
            <a:r>
              <a:rPr lang="tr-TR" sz="1600" spc="-20" dirty="0">
                <a:latin typeface="Calibri"/>
                <a:cs typeface="Calibri"/>
              </a:rPr>
              <a:t>b</a:t>
            </a:r>
            <a:r>
              <a:rPr lang="tr-TR" sz="1600" spc="-10" dirty="0" smtClean="0">
                <a:latin typeface="Calibri"/>
                <a:cs typeface="Calibri"/>
              </a:rPr>
              <a:t>a</a:t>
            </a:r>
            <a:r>
              <a:rPr lang="tr-TR" sz="1600" spc="-15" dirty="0" smtClean="0">
                <a:latin typeface="Calibri"/>
                <a:cs typeface="Calibri"/>
              </a:rPr>
              <a:t>har</a:t>
            </a:r>
            <a:r>
              <a:rPr lang="tr-TR" sz="1600" spc="-5" dirty="0" smtClean="0">
                <a:latin typeface="Calibri"/>
                <a:cs typeface="Calibri"/>
              </a:rPr>
              <a:t> </a:t>
            </a:r>
            <a:r>
              <a:rPr lang="tr-TR" sz="1600" spc="-15" dirty="0" smtClean="0">
                <a:latin typeface="Calibri"/>
                <a:cs typeface="Calibri"/>
              </a:rPr>
              <a:t>dö</a:t>
            </a:r>
            <a:r>
              <a:rPr lang="tr-TR" sz="1600" spc="-30" dirty="0" smtClean="0">
                <a:latin typeface="Calibri"/>
                <a:cs typeface="Calibri"/>
              </a:rPr>
              <a:t>n</a:t>
            </a:r>
            <a:r>
              <a:rPr lang="tr-TR" sz="1600" dirty="0" smtClean="0">
                <a:latin typeface="Calibri"/>
                <a:cs typeface="Calibri"/>
              </a:rPr>
              <a:t>em</a:t>
            </a:r>
            <a:r>
              <a:rPr lang="tr-TR" sz="1600" spc="-15" dirty="0" smtClean="0">
                <a:latin typeface="Calibri"/>
                <a:cs typeface="Calibri"/>
              </a:rPr>
              <a:t>ine</a:t>
            </a:r>
            <a:r>
              <a:rPr lang="tr-TR" sz="1600" dirty="0" smtClean="0">
                <a:latin typeface="Calibri"/>
                <a:cs typeface="Calibri"/>
              </a:rPr>
              <a:t> uzatabilmektedir. </a:t>
            </a:r>
            <a:endParaRPr lang="tr-TR" sz="1600" dirty="0">
              <a:latin typeface="Calibri"/>
              <a:cs typeface="Calibri"/>
            </a:endParaRPr>
          </a:p>
          <a:p>
            <a:pPr>
              <a:lnSpc>
                <a:spcPts val="950"/>
              </a:lnSpc>
              <a:spcBef>
                <a:spcPts val="34"/>
              </a:spcBef>
            </a:pPr>
            <a:endParaRPr lang="tr-TR" sz="1600" dirty="0"/>
          </a:p>
          <a:p>
            <a:pPr marL="241300" marR="12700" indent="-228600">
              <a:spcBef>
                <a:spcPts val="0"/>
              </a:spcBef>
              <a:tabLst>
                <a:tab pos="241300" algn="l"/>
              </a:tabLst>
            </a:pPr>
            <a:r>
              <a:rPr lang="tr-TR" sz="1600" spc="-15" dirty="0">
                <a:latin typeface="Calibri"/>
                <a:cs typeface="Calibri"/>
              </a:rPr>
              <a:t>Bun</a:t>
            </a:r>
            <a:r>
              <a:rPr lang="tr-TR" sz="1600" spc="-25" dirty="0">
                <a:latin typeface="Calibri"/>
                <a:cs typeface="Calibri"/>
              </a:rPr>
              <a:t>u</a:t>
            </a:r>
            <a:r>
              <a:rPr lang="tr-TR" sz="1600" spc="-15" dirty="0">
                <a:latin typeface="Calibri"/>
                <a:cs typeface="Calibri"/>
              </a:rPr>
              <a:t>n</a:t>
            </a:r>
            <a:r>
              <a:rPr lang="tr-TR" sz="1600" spc="40" dirty="0">
                <a:latin typeface="Calibri"/>
                <a:cs typeface="Calibri"/>
              </a:rPr>
              <a:t> </a:t>
            </a:r>
            <a:r>
              <a:rPr lang="tr-TR" sz="1600" dirty="0">
                <a:latin typeface="Calibri"/>
                <a:cs typeface="Calibri"/>
              </a:rPr>
              <a:t>iç</a:t>
            </a:r>
            <a:r>
              <a:rPr lang="tr-TR" sz="1600" spc="-10" dirty="0">
                <a:latin typeface="Calibri"/>
                <a:cs typeface="Calibri"/>
              </a:rPr>
              <a:t>i</a:t>
            </a:r>
            <a:r>
              <a:rPr lang="tr-TR" sz="1600" spc="-15" dirty="0">
                <a:latin typeface="Calibri"/>
                <a:cs typeface="Calibri"/>
              </a:rPr>
              <a:t>n</a:t>
            </a:r>
            <a:r>
              <a:rPr lang="tr-TR" sz="1600" spc="5" dirty="0">
                <a:latin typeface="Calibri"/>
                <a:cs typeface="Calibri"/>
              </a:rPr>
              <a:t> </a:t>
            </a:r>
            <a:r>
              <a:rPr lang="tr-TR" sz="1600" spc="-15" dirty="0">
                <a:latin typeface="Calibri"/>
                <a:cs typeface="Calibri"/>
              </a:rPr>
              <a:t>öğ</a:t>
            </a:r>
            <a:r>
              <a:rPr lang="tr-TR" sz="1600" spc="-45" dirty="0">
                <a:latin typeface="Calibri"/>
                <a:cs typeface="Calibri"/>
              </a:rPr>
              <a:t>r</a:t>
            </a:r>
            <a:r>
              <a:rPr lang="tr-TR" sz="1600" spc="-15" dirty="0">
                <a:latin typeface="Calibri"/>
                <a:cs typeface="Calibri"/>
              </a:rPr>
              <a:t>enci</a:t>
            </a:r>
            <a:r>
              <a:rPr lang="tr-TR" sz="1600" spc="-5" dirty="0">
                <a:latin typeface="Calibri"/>
                <a:cs typeface="Calibri"/>
              </a:rPr>
              <a:t> </a:t>
            </a:r>
            <a:r>
              <a:rPr lang="tr-TR" sz="1600" spc="-15" dirty="0">
                <a:latin typeface="Calibri"/>
                <a:cs typeface="Calibri"/>
              </a:rPr>
              <a:t>bahar</a:t>
            </a:r>
            <a:r>
              <a:rPr lang="tr-TR" sz="1600" spc="5" dirty="0">
                <a:latin typeface="Calibri"/>
                <a:cs typeface="Calibri"/>
              </a:rPr>
              <a:t> </a:t>
            </a:r>
            <a:r>
              <a:rPr lang="tr-TR" sz="1600" spc="-15" dirty="0">
                <a:latin typeface="Calibri"/>
                <a:cs typeface="Calibri"/>
              </a:rPr>
              <a:t>dönemi</a:t>
            </a:r>
            <a:r>
              <a:rPr lang="tr-TR" sz="1600" spc="20" dirty="0">
                <a:latin typeface="Calibri"/>
                <a:cs typeface="Calibri"/>
              </a:rPr>
              <a:t> </a:t>
            </a:r>
            <a:r>
              <a:rPr lang="tr-TR" sz="1600" dirty="0">
                <a:latin typeface="Calibri"/>
                <a:cs typeface="Calibri"/>
              </a:rPr>
              <a:t>iç</a:t>
            </a:r>
            <a:r>
              <a:rPr lang="tr-TR" sz="1600" spc="-10" dirty="0">
                <a:latin typeface="Calibri"/>
                <a:cs typeface="Calibri"/>
              </a:rPr>
              <a:t>i</a:t>
            </a:r>
            <a:r>
              <a:rPr lang="tr-TR" sz="1600" spc="-15" dirty="0">
                <a:latin typeface="Calibri"/>
                <a:cs typeface="Calibri"/>
              </a:rPr>
              <a:t>n</a:t>
            </a:r>
            <a:r>
              <a:rPr lang="tr-TR" sz="1600" spc="25" dirty="0">
                <a:latin typeface="Calibri"/>
                <a:cs typeface="Calibri"/>
              </a:rPr>
              <a:t> </a:t>
            </a:r>
            <a:r>
              <a:rPr lang="tr-TR" sz="1600" spc="-20" dirty="0" err="1">
                <a:latin typeface="Calibri"/>
                <a:cs typeface="Calibri"/>
              </a:rPr>
              <a:t>nom</a:t>
            </a:r>
            <a:r>
              <a:rPr lang="tr-TR" sz="1600" spc="-25" dirty="0" err="1">
                <a:latin typeface="Calibri"/>
                <a:cs typeface="Calibri"/>
              </a:rPr>
              <a:t>i</a:t>
            </a:r>
            <a:r>
              <a:rPr lang="tr-TR" sz="1600" spc="-15" dirty="0" err="1">
                <a:latin typeface="Calibri"/>
                <a:cs typeface="Calibri"/>
              </a:rPr>
              <a:t>na</a:t>
            </a:r>
            <a:r>
              <a:rPr lang="tr-TR" sz="1600" spc="-65" dirty="0" err="1">
                <a:latin typeface="Calibri"/>
                <a:cs typeface="Calibri"/>
              </a:rPr>
              <a:t>s</a:t>
            </a:r>
            <a:r>
              <a:rPr lang="tr-TR" sz="1600" spc="-60" dirty="0" err="1">
                <a:latin typeface="Calibri"/>
                <a:cs typeface="Calibri"/>
              </a:rPr>
              <a:t>y</a:t>
            </a:r>
            <a:r>
              <a:rPr lang="tr-TR" sz="1600" spc="-15" dirty="0" err="1">
                <a:latin typeface="Calibri"/>
                <a:cs typeface="Calibri"/>
              </a:rPr>
              <a:t>on</a:t>
            </a:r>
            <a:r>
              <a:rPr lang="tr-TR" sz="1600" spc="35" dirty="0">
                <a:latin typeface="Calibri"/>
                <a:cs typeface="Calibri"/>
              </a:rPr>
              <a:t> </a:t>
            </a:r>
            <a:r>
              <a:rPr lang="tr-TR" sz="1600" spc="-50" dirty="0">
                <a:latin typeface="Calibri"/>
                <a:cs typeface="Calibri"/>
              </a:rPr>
              <a:t>t</a:t>
            </a:r>
            <a:r>
              <a:rPr lang="tr-TR" sz="1600" spc="-10" dirty="0">
                <a:latin typeface="Calibri"/>
                <a:cs typeface="Calibri"/>
              </a:rPr>
              <a:t>ari</a:t>
            </a:r>
            <a:r>
              <a:rPr lang="tr-TR" sz="1600" spc="-25" dirty="0">
                <a:latin typeface="Calibri"/>
                <a:cs typeface="Calibri"/>
              </a:rPr>
              <a:t>h</a:t>
            </a:r>
            <a:r>
              <a:rPr lang="tr-TR" sz="1600" spc="-15" dirty="0">
                <a:latin typeface="Calibri"/>
                <a:cs typeface="Calibri"/>
              </a:rPr>
              <a:t>le</a:t>
            </a:r>
            <a:r>
              <a:rPr lang="tr-TR" sz="1600" spc="-20" dirty="0">
                <a:latin typeface="Calibri"/>
                <a:cs typeface="Calibri"/>
              </a:rPr>
              <a:t>r</a:t>
            </a:r>
            <a:r>
              <a:rPr lang="tr-TR" sz="1600" spc="-10" dirty="0">
                <a:latin typeface="Calibri"/>
                <a:cs typeface="Calibri"/>
              </a:rPr>
              <a:t>i</a:t>
            </a:r>
            <a:r>
              <a:rPr lang="tr-TR" sz="1600" spc="-30" dirty="0">
                <a:latin typeface="Calibri"/>
                <a:cs typeface="Calibri"/>
              </a:rPr>
              <a:t>n</a:t>
            </a:r>
            <a:r>
              <a:rPr lang="tr-TR" sz="1600" dirty="0">
                <a:latin typeface="Calibri"/>
                <a:cs typeface="Calibri"/>
              </a:rPr>
              <a:t>i</a:t>
            </a:r>
            <a:r>
              <a:rPr lang="tr-TR" sz="1600" spc="30" dirty="0">
                <a:latin typeface="Calibri"/>
                <a:cs typeface="Calibri"/>
              </a:rPr>
              <a:t> </a:t>
            </a:r>
            <a:r>
              <a:rPr lang="tr-TR" sz="1600" spc="-50" dirty="0">
                <a:latin typeface="Calibri"/>
                <a:cs typeface="Calibri"/>
              </a:rPr>
              <a:t>t</a:t>
            </a:r>
            <a:r>
              <a:rPr lang="tr-TR" sz="1600" spc="-15" dirty="0">
                <a:latin typeface="Calibri"/>
                <a:cs typeface="Calibri"/>
              </a:rPr>
              <a:t>akip</a:t>
            </a:r>
            <a:r>
              <a:rPr lang="tr-TR" sz="1600" spc="5" dirty="0">
                <a:latin typeface="Calibri"/>
                <a:cs typeface="Calibri"/>
              </a:rPr>
              <a:t> </a:t>
            </a:r>
            <a:r>
              <a:rPr lang="tr-TR" sz="1600" spc="-15" dirty="0">
                <a:latin typeface="Calibri"/>
                <a:cs typeface="Calibri"/>
              </a:rPr>
              <a:t>ede</a:t>
            </a:r>
            <a:r>
              <a:rPr lang="tr-TR" sz="1600" spc="-55" dirty="0">
                <a:latin typeface="Calibri"/>
                <a:cs typeface="Calibri"/>
              </a:rPr>
              <a:t>r</a:t>
            </a:r>
            <a:r>
              <a:rPr lang="tr-TR" sz="1600" spc="-15" dirty="0">
                <a:latin typeface="Calibri"/>
                <a:cs typeface="Calibri"/>
              </a:rPr>
              <a:t>ek </a:t>
            </a:r>
            <a:r>
              <a:rPr lang="tr-TR" sz="1600" spc="-40" dirty="0">
                <a:latin typeface="Calibri"/>
                <a:cs typeface="Calibri"/>
              </a:rPr>
              <a:t>v</a:t>
            </a:r>
            <a:r>
              <a:rPr lang="tr-TR" sz="1600" spc="-15" dirty="0">
                <a:latin typeface="Calibri"/>
                <a:cs typeface="Calibri"/>
              </a:rPr>
              <a:t>er</a:t>
            </a:r>
            <a:r>
              <a:rPr lang="tr-TR" sz="1600" spc="-20" dirty="0">
                <a:latin typeface="Calibri"/>
                <a:cs typeface="Calibri"/>
              </a:rPr>
              <a:t>i</a:t>
            </a:r>
            <a:r>
              <a:rPr lang="tr-TR" sz="1600" spc="-15" dirty="0">
                <a:latin typeface="Calibri"/>
                <a:cs typeface="Calibri"/>
              </a:rPr>
              <a:t>len</a:t>
            </a:r>
            <a:r>
              <a:rPr lang="tr-TR" sz="1600" spc="-10" dirty="0">
                <a:latin typeface="Calibri"/>
                <a:cs typeface="Calibri"/>
              </a:rPr>
              <a:t> </a:t>
            </a:r>
            <a:r>
              <a:rPr lang="tr-TR" sz="1600" spc="-15" dirty="0">
                <a:latin typeface="Calibri"/>
                <a:cs typeface="Calibri"/>
              </a:rPr>
              <a:t>son</a:t>
            </a:r>
            <a:r>
              <a:rPr lang="tr-TR" sz="1600" spc="15" dirty="0">
                <a:latin typeface="Calibri"/>
                <a:cs typeface="Calibri"/>
              </a:rPr>
              <a:t> </a:t>
            </a:r>
            <a:r>
              <a:rPr lang="tr-TR" sz="1600" spc="-50" dirty="0">
                <a:latin typeface="Calibri"/>
                <a:cs typeface="Calibri"/>
              </a:rPr>
              <a:t>t</a:t>
            </a:r>
            <a:r>
              <a:rPr lang="tr-TR" sz="1600" dirty="0">
                <a:latin typeface="Calibri"/>
                <a:cs typeface="Calibri"/>
              </a:rPr>
              <a:t>ar</a:t>
            </a:r>
            <a:r>
              <a:rPr lang="tr-TR" sz="1600" spc="-10" dirty="0">
                <a:latin typeface="Calibri"/>
                <a:cs typeface="Calibri"/>
              </a:rPr>
              <a:t>i</a:t>
            </a:r>
            <a:r>
              <a:rPr lang="tr-TR" sz="1600" spc="-15" dirty="0">
                <a:latin typeface="Calibri"/>
                <a:cs typeface="Calibri"/>
              </a:rPr>
              <a:t>he</a:t>
            </a:r>
            <a:r>
              <a:rPr lang="tr-TR" sz="1600" spc="-5" dirty="0">
                <a:latin typeface="Calibri"/>
                <a:cs typeface="Calibri"/>
              </a:rPr>
              <a:t> </a:t>
            </a:r>
            <a:r>
              <a:rPr lang="tr-TR" sz="1600" spc="-70" dirty="0">
                <a:latin typeface="Calibri"/>
                <a:cs typeface="Calibri"/>
              </a:rPr>
              <a:t>k</a:t>
            </a:r>
            <a:r>
              <a:rPr lang="tr-TR" sz="1600" spc="-15" dirty="0">
                <a:latin typeface="Calibri"/>
                <a:cs typeface="Calibri"/>
              </a:rPr>
              <a:t>adar</a:t>
            </a:r>
            <a:r>
              <a:rPr lang="tr-TR" sz="1600" spc="10" dirty="0">
                <a:latin typeface="Calibri"/>
                <a:cs typeface="Calibri"/>
              </a:rPr>
              <a:t> </a:t>
            </a:r>
            <a:r>
              <a:rPr lang="tr-TR" sz="1600" spc="-20" dirty="0">
                <a:latin typeface="Calibri"/>
                <a:cs typeface="Calibri"/>
              </a:rPr>
              <a:t>DEU</a:t>
            </a:r>
            <a:r>
              <a:rPr lang="tr-TR" sz="1600" spc="-5" dirty="0">
                <a:latin typeface="Calibri"/>
                <a:cs typeface="Calibri"/>
              </a:rPr>
              <a:t> </a:t>
            </a:r>
            <a:r>
              <a:rPr lang="tr-TR" sz="1600" spc="-15" dirty="0">
                <a:latin typeface="Calibri"/>
                <a:cs typeface="Calibri"/>
              </a:rPr>
              <a:t>böl</a:t>
            </a:r>
            <a:r>
              <a:rPr lang="tr-TR" sz="1600" spc="-30" dirty="0">
                <a:latin typeface="Calibri"/>
                <a:cs typeface="Calibri"/>
              </a:rPr>
              <a:t>ü</a:t>
            </a:r>
            <a:r>
              <a:rPr lang="tr-TR" sz="1600" spc="-25" dirty="0">
                <a:latin typeface="Calibri"/>
                <a:cs typeface="Calibri"/>
              </a:rPr>
              <a:t>m</a:t>
            </a:r>
            <a:r>
              <a:rPr lang="tr-TR" sz="1600" spc="30" dirty="0">
                <a:latin typeface="Calibri"/>
                <a:cs typeface="Calibri"/>
              </a:rPr>
              <a:t> </a:t>
            </a:r>
            <a:r>
              <a:rPr lang="tr-TR" sz="1600" spc="-114" dirty="0">
                <a:latin typeface="Calibri"/>
                <a:cs typeface="Calibri"/>
              </a:rPr>
              <a:t>k</a:t>
            </a:r>
            <a:r>
              <a:rPr lang="tr-TR" sz="1600" spc="-15" dirty="0">
                <a:latin typeface="Calibri"/>
                <a:cs typeface="Calibri"/>
              </a:rPr>
              <a:t>oo</a:t>
            </a:r>
            <a:r>
              <a:rPr lang="tr-TR" sz="1600" spc="-50" dirty="0">
                <a:latin typeface="Calibri"/>
                <a:cs typeface="Calibri"/>
              </a:rPr>
              <a:t>r</a:t>
            </a:r>
            <a:r>
              <a:rPr lang="tr-TR" sz="1600" dirty="0">
                <a:latin typeface="Calibri"/>
                <a:cs typeface="Calibri"/>
              </a:rPr>
              <a:t>d</a:t>
            </a:r>
            <a:r>
              <a:rPr lang="tr-TR" sz="1600" spc="-15" dirty="0">
                <a:latin typeface="Calibri"/>
                <a:cs typeface="Calibri"/>
              </a:rPr>
              <a:t>in</a:t>
            </a:r>
            <a:r>
              <a:rPr lang="tr-TR" sz="1600" spc="-45" dirty="0">
                <a:latin typeface="Calibri"/>
                <a:cs typeface="Calibri"/>
              </a:rPr>
              <a:t>a</a:t>
            </a:r>
            <a:r>
              <a:rPr lang="tr-TR" sz="1600" spc="-40" dirty="0">
                <a:latin typeface="Calibri"/>
                <a:cs typeface="Calibri"/>
              </a:rPr>
              <a:t>t</a:t>
            </a:r>
            <a:r>
              <a:rPr lang="tr-TR" sz="1600" spc="-15" dirty="0">
                <a:latin typeface="Calibri"/>
                <a:cs typeface="Calibri"/>
              </a:rPr>
              <a:t>örü</a:t>
            </a:r>
            <a:r>
              <a:rPr lang="tr-TR" sz="1600" spc="15" dirty="0">
                <a:latin typeface="Calibri"/>
                <a:cs typeface="Calibri"/>
              </a:rPr>
              <a:t> </a:t>
            </a:r>
            <a:r>
              <a:rPr lang="tr-TR" sz="1600" dirty="0">
                <a:latin typeface="Calibri"/>
                <a:cs typeface="Calibri"/>
              </a:rPr>
              <a:t>i</a:t>
            </a:r>
            <a:r>
              <a:rPr lang="tr-TR" sz="1600" spc="-15" dirty="0">
                <a:latin typeface="Calibri"/>
                <a:cs typeface="Calibri"/>
              </a:rPr>
              <a:t>le</a:t>
            </a:r>
            <a:r>
              <a:rPr lang="tr-TR" sz="1600" spc="-5" dirty="0">
                <a:latin typeface="Calibri"/>
                <a:cs typeface="Calibri"/>
              </a:rPr>
              <a:t> </a:t>
            </a:r>
            <a:r>
              <a:rPr lang="tr-TR" sz="1600" dirty="0">
                <a:latin typeface="Calibri"/>
                <a:cs typeface="Calibri"/>
              </a:rPr>
              <a:t>i</a:t>
            </a:r>
            <a:r>
              <a:rPr lang="tr-TR" sz="1600" spc="-15" dirty="0">
                <a:latin typeface="Calibri"/>
                <a:cs typeface="Calibri"/>
              </a:rPr>
              <a:t>l</a:t>
            </a:r>
            <a:r>
              <a:rPr lang="tr-TR" sz="1600" spc="-30" dirty="0">
                <a:latin typeface="Calibri"/>
                <a:cs typeface="Calibri"/>
              </a:rPr>
              <a:t>e</a:t>
            </a:r>
            <a:r>
              <a:rPr lang="tr-TR" sz="1600" dirty="0">
                <a:latin typeface="Calibri"/>
                <a:cs typeface="Calibri"/>
              </a:rPr>
              <a:t>t</a:t>
            </a:r>
            <a:r>
              <a:rPr lang="tr-TR" sz="1600" spc="-10" dirty="0">
                <a:latin typeface="Calibri"/>
                <a:cs typeface="Calibri"/>
              </a:rPr>
              <a:t>i</a:t>
            </a:r>
            <a:r>
              <a:rPr lang="tr-TR" sz="1600" dirty="0">
                <a:latin typeface="Calibri"/>
                <a:cs typeface="Calibri"/>
              </a:rPr>
              <a:t>ş</a:t>
            </a:r>
            <a:r>
              <a:rPr lang="tr-TR" sz="1600" spc="-15" dirty="0">
                <a:latin typeface="Calibri"/>
                <a:cs typeface="Calibri"/>
              </a:rPr>
              <a:t>i</a:t>
            </a:r>
            <a:r>
              <a:rPr lang="tr-TR" sz="1600" spc="-20" dirty="0">
                <a:latin typeface="Calibri"/>
                <a:cs typeface="Calibri"/>
              </a:rPr>
              <a:t>me</a:t>
            </a:r>
            <a:r>
              <a:rPr lang="tr-TR" sz="1600" spc="5" dirty="0">
                <a:latin typeface="Calibri"/>
                <a:cs typeface="Calibri"/>
              </a:rPr>
              <a:t> </a:t>
            </a:r>
            <a:r>
              <a:rPr lang="tr-TR" sz="1600" spc="-40" dirty="0">
                <a:latin typeface="Calibri"/>
                <a:cs typeface="Calibri"/>
              </a:rPr>
              <a:t>g</a:t>
            </a:r>
            <a:r>
              <a:rPr lang="tr-TR" sz="1600" spc="-15" dirty="0">
                <a:latin typeface="Calibri"/>
                <a:cs typeface="Calibri"/>
              </a:rPr>
              <a:t>eçe</a:t>
            </a:r>
            <a:r>
              <a:rPr lang="tr-TR" sz="1600" spc="-50" dirty="0">
                <a:latin typeface="Calibri"/>
                <a:cs typeface="Calibri"/>
              </a:rPr>
              <a:t>r</a:t>
            </a:r>
            <a:r>
              <a:rPr lang="tr-TR" sz="1600" spc="-15" dirty="0">
                <a:latin typeface="Calibri"/>
                <a:cs typeface="Calibri"/>
              </a:rPr>
              <a:t>ek</a:t>
            </a:r>
            <a:r>
              <a:rPr lang="tr-TR" sz="1600" spc="5" dirty="0">
                <a:latin typeface="Calibri"/>
                <a:cs typeface="Calibri"/>
              </a:rPr>
              <a:t> </a:t>
            </a:r>
            <a:r>
              <a:rPr lang="tr-TR" sz="1600" spc="-20" dirty="0" err="1" smtClean="0">
                <a:latin typeface="Calibri"/>
                <a:cs typeface="Calibri"/>
              </a:rPr>
              <a:t>nom</a:t>
            </a:r>
            <a:r>
              <a:rPr lang="tr-TR" sz="1600" spc="-30" dirty="0" err="1" smtClean="0">
                <a:latin typeface="Calibri"/>
                <a:cs typeface="Calibri"/>
              </a:rPr>
              <a:t>i</a:t>
            </a:r>
            <a:r>
              <a:rPr lang="tr-TR" sz="1600" spc="-15" dirty="0" err="1" smtClean="0">
                <a:latin typeface="Calibri"/>
                <a:cs typeface="Calibri"/>
              </a:rPr>
              <a:t>na</a:t>
            </a:r>
            <a:r>
              <a:rPr lang="tr-TR" sz="1600" spc="-70" dirty="0" err="1" smtClean="0">
                <a:latin typeface="Calibri"/>
                <a:cs typeface="Calibri"/>
              </a:rPr>
              <a:t>s</a:t>
            </a:r>
            <a:r>
              <a:rPr lang="tr-TR" sz="1600" spc="-60" dirty="0" err="1" smtClean="0">
                <a:latin typeface="Calibri"/>
                <a:cs typeface="Calibri"/>
              </a:rPr>
              <a:t>y</a:t>
            </a:r>
            <a:r>
              <a:rPr lang="tr-TR" sz="1600" dirty="0" err="1" smtClean="0">
                <a:latin typeface="Calibri"/>
                <a:cs typeface="Calibri"/>
              </a:rPr>
              <a:t>on</a:t>
            </a:r>
            <a:r>
              <a:rPr lang="tr-TR" sz="1600" spc="-15" dirty="0" err="1" smtClean="0">
                <a:latin typeface="Calibri"/>
                <a:cs typeface="Calibri"/>
              </a:rPr>
              <a:t>u</a:t>
            </a:r>
            <a:r>
              <a:rPr lang="tr-TR" sz="1600" dirty="0" err="1" smtClean="0">
                <a:latin typeface="Calibri"/>
                <a:cs typeface="Calibri"/>
              </a:rPr>
              <a:t>nu</a:t>
            </a:r>
            <a:r>
              <a:rPr lang="tr-TR" sz="1600" dirty="0" smtClean="0">
                <a:latin typeface="Calibri"/>
                <a:cs typeface="Calibri"/>
              </a:rPr>
              <a:t> yaptırmalıdır ve bulundukları üniversitenin de onayını almalıdırlar.</a:t>
            </a:r>
            <a:endParaRPr lang="tr-TR" sz="1600" dirty="0">
              <a:latin typeface="Calibri"/>
              <a:cs typeface="Calibri"/>
            </a:endParaRPr>
          </a:p>
          <a:p>
            <a:pPr>
              <a:lnSpc>
                <a:spcPts val="1000"/>
              </a:lnSpc>
              <a:spcBef>
                <a:spcPts val="17"/>
              </a:spcBef>
            </a:pPr>
            <a:endParaRPr lang="tr-TR" sz="1600" dirty="0"/>
          </a:p>
          <a:p>
            <a:pPr marL="241300" marR="488950" indent="-228600" algn="just">
              <a:lnSpc>
                <a:spcPct val="80000"/>
              </a:lnSpc>
              <a:tabLst>
                <a:tab pos="241300" algn="l"/>
              </a:tabLst>
            </a:pPr>
            <a:r>
              <a:rPr lang="tr-TR" sz="1600" spc="-15" dirty="0" smtClean="0">
                <a:latin typeface="Calibri"/>
                <a:cs typeface="Calibri"/>
              </a:rPr>
              <a:t>E</a:t>
            </a:r>
            <a:r>
              <a:rPr lang="tr-TR" sz="1600" spc="-75" dirty="0" smtClean="0">
                <a:latin typeface="Calibri"/>
                <a:cs typeface="Calibri"/>
              </a:rPr>
              <a:t>r</a:t>
            </a:r>
            <a:r>
              <a:rPr lang="tr-TR" sz="1600" spc="-15" dirty="0" smtClean="0">
                <a:latin typeface="Calibri"/>
                <a:cs typeface="Calibri"/>
              </a:rPr>
              <a:t>asmus</a:t>
            </a:r>
            <a:r>
              <a:rPr lang="tr-TR" sz="1600" spc="25" dirty="0" smtClean="0">
                <a:latin typeface="Calibri"/>
                <a:cs typeface="Calibri"/>
              </a:rPr>
              <a:t> </a:t>
            </a:r>
            <a:r>
              <a:rPr lang="tr-TR" sz="1600" spc="-20" dirty="0" smtClean="0">
                <a:latin typeface="Calibri"/>
                <a:cs typeface="Calibri"/>
              </a:rPr>
              <a:t>Öğ</a:t>
            </a:r>
            <a:r>
              <a:rPr lang="tr-TR" sz="1600" spc="-50" dirty="0" smtClean="0">
                <a:latin typeface="Calibri"/>
                <a:cs typeface="Calibri"/>
              </a:rPr>
              <a:t>r</a:t>
            </a:r>
            <a:r>
              <a:rPr lang="tr-TR" sz="1600" spc="-15" dirty="0" smtClean="0">
                <a:latin typeface="Calibri"/>
                <a:cs typeface="Calibri"/>
              </a:rPr>
              <a:t>en</a:t>
            </a:r>
            <a:r>
              <a:rPr lang="tr-TR" sz="1600" spc="-25" dirty="0" smtClean="0">
                <a:latin typeface="Calibri"/>
                <a:cs typeface="Calibri"/>
              </a:rPr>
              <a:t>im</a:t>
            </a:r>
            <a:r>
              <a:rPr lang="tr-TR" sz="1600" spc="10" dirty="0" smtClean="0">
                <a:latin typeface="Calibri"/>
                <a:cs typeface="Calibri"/>
              </a:rPr>
              <a:t> </a:t>
            </a:r>
            <a:r>
              <a:rPr lang="tr-TR" sz="1600" spc="-20" dirty="0" smtClean="0">
                <a:latin typeface="Calibri"/>
                <a:cs typeface="Calibri"/>
              </a:rPr>
              <a:t>Ha</a:t>
            </a:r>
            <a:r>
              <a:rPr lang="tr-TR" sz="1600" spc="-50" dirty="0" smtClean="0">
                <a:latin typeface="Calibri"/>
                <a:cs typeface="Calibri"/>
              </a:rPr>
              <a:t>r</a:t>
            </a:r>
            <a:r>
              <a:rPr lang="tr-TR" sz="1600" spc="-15" dirty="0" smtClean="0">
                <a:latin typeface="Calibri"/>
                <a:cs typeface="Calibri"/>
              </a:rPr>
              <a:t>e</a:t>
            </a:r>
            <a:r>
              <a:rPr lang="tr-TR" sz="1600" spc="-100" dirty="0" smtClean="0">
                <a:latin typeface="Calibri"/>
                <a:cs typeface="Calibri"/>
              </a:rPr>
              <a:t>k</a:t>
            </a:r>
            <a:r>
              <a:rPr lang="tr-TR" sz="1600" spc="-30" dirty="0" smtClean="0">
                <a:latin typeface="Calibri"/>
                <a:cs typeface="Calibri"/>
              </a:rPr>
              <a:t>e</a:t>
            </a:r>
            <a:r>
              <a:rPr lang="tr-TR" sz="1600" dirty="0" smtClean="0">
                <a:latin typeface="Calibri"/>
                <a:cs typeface="Calibri"/>
              </a:rPr>
              <a:t>tl</a:t>
            </a:r>
            <a:r>
              <a:rPr lang="tr-TR" sz="1600" spc="-15" dirty="0" smtClean="0">
                <a:latin typeface="Calibri"/>
                <a:cs typeface="Calibri"/>
              </a:rPr>
              <a:t>i</a:t>
            </a:r>
            <a:r>
              <a:rPr lang="tr-TR" sz="1600" dirty="0" smtClean="0">
                <a:latin typeface="Calibri"/>
                <a:cs typeface="Calibri"/>
              </a:rPr>
              <a:t>l</a:t>
            </a:r>
            <a:r>
              <a:rPr lang="tr-TR" sz="1600" spc="-15" dirty="0" smtClean="0">
                <a:latin typeface="Calibri"/>
                <a:cs typeface="Calibri"/>
              </a:rPr>
              <a:t>iğini</a:t>
            </a:r>
            <a:r>
              <a:rPr lang="tr-TR" sz="1600" spc="-5" dirty="0" smtClean="0">
                <a:latin typeface="Calibri"/>
                <a:cs typeface="Calibri"/>
              </a:rPr>
              <a:t> </a:t>
            </a:r>
            <a:r>
              <a:rPr lang="tr-TR" sz="1600" spc="-15" dirty="0" smtClean="0">
                <a:latin typeface="Calibri"/>
                <a:cs typeface="Calibri"/>
              </a:rPr>
              <a:t>2.</a:t>
            </a:r>
            <a:r>
              <a:rPr lang="tr-TR" sz="1600" spc="10" dirty="0" smtClean="0">
                <a:latin typeface="Calibri"/>
                <a:cs typeface="Calibri"/>
              </a:rPr>
              <a:t> </a:t>
            </a:r>
            <a:r>
              <a:rPr lang="tr-TR" sz="1600" spc="-20" dirty="0" smtClean="0">
                <a:latin typeface="Calibri"/>
                <a:cs typeface="Calibri"/>
              </a:rPr>
              <a:t>döneme</a:t>
            </a:r>
            <a:r>
              <a:rPr lang="tr-TR" sz="1600" spc="15" dirty="0" smtClean="0">
                <a:latin typeface="Calibri"/>
                <a:cs typeface="Calibri"/>
              </a:rPr>
              <a:t> </a:t>
            </a:r>
            <a:r>
              <a:rPr lang="tr-TR" sz="1600" spc="-15" dirty="0" smtClean="0">
                <a:latin typeface="Calibri"/>
                <a:cs typeface="Calibri"/>
              </a:rPr>
              <a:t>u</a:t>
            </a:r>
            <a:r>
              <a:rPr lang="tr-TR" sz="1600" spc="-70" dirty="0" smtClean="0">
                <a:latin typeface="Calibri"/>
                <a:cs typeface="Calibri"/>
              </a:rPr>
              <a:t>z</a:t>
            </a:r>
            <a:r>
              <a:rPr lang="tr-TR" sz="1600" spc="-35" dirty="0" smtClean="0">
                <a:latin typeface="Calibri"/>
                <a:cs typeface="Calibri"/>
              </a:rPr>
              <a:t>a</a:t>
            </a:r>
            <a:r>
              <a:rPr lang="tr-TR" sz="1600" spc="-15" dirty="0" smtClean="0">
                <a:latin typeface="Calibri"/>
                <a:cs typeface="Calibri"/>
              </a:rPr>
              <a:t>tmak</a:t>
            </a:r>
            <a:r>
              <a:rPr lang="tr-TR" sz="1600" spc="-5" dirty="0" smtClean="0">
                <a:latin typeface="Calibri"/>
                <a:cs typeface="Calibri"/>
              </a:rPr>
              <a:t> </a:t>
            </a:r>
            <a:r>
              <a:rPr lang="tr-TR" sz="1600" dirty="0" smtClean="0">
                <a:latin typeface="Calibri"/>
                <a:cs typeface="Calibri"/>
              </a:rPr>
              <a:t>i</a:t>
            </a:r>
            <a:r>
              <a:rPr lang="tr-TR" sz="1600" spc="-40" dirty="0" smtClean="0">
                <a:latin typeface="Calibri"/>
                <a:cs typeface="Calibri"/>
              </a:rPr>
              <a:t>st</a:t>
            </a:r>
            <a:r>
              <a:rPr lang="tr-TR" sz="1600" spc="-30" dirty="0" smtClean="0">
                <a:latin typeface="Calibri"/>
                <a:cs typeface="Calibri"/>
              </a:rPr>
              <a:t>e</a:t>
            </a:r>
            <a:r>
              <a:rPr lang="tr-TR" sz="1600" spc="-60" dirty="0" smtClean="0">
                <a:latin typeface="Calibri"/>
                <a:cs typeface="Calibri"/>
              </a:rPr>
              <a:t>y</a:t>
            </a:r>
            <a:r>
              <a:rPr lang="tr-TR" sz="1600" spc="-15" dirty="0" smtClean="0">
                <a:latin typeface="Calibri"/>
                <a:cs typeface="Calibri"/>
              </a:rPr>
              <a:t>en</a:t>
            </a:r>
            <a:r>
              <a:rPr lang="tr-TR" sz="1600" spc="5" dirty="0" smtClean="0">
                <a:latin typeface="Calibri"/>
                <a:cs typeface="Calibri"/>
              </a:rPr>
              <a:t> </a:t>
            </a:r>
            <a:r>
              <a:rPr lang="tr-TR" sz="1600" spc="-15" dirty="0" smtClean="0">
                <a:latin typeface="Calibri"/>
                <a:cs typeface="Calibri"/>
              </a:rPr>
              <a:t>öğ</a:t>
            </a:r>
            <a:r>
              <a:rPr lang="tr-TR" sz="1600" spc="-45" dirty="0" smtClean="0">
                <a:latin typeface="Calibri"/>
                <a:cs typeface="Calibri"/>
              </a:rPr>
              <a:t>r</a:t>
            </a:r>
            <a:r>
              <a:rPr lang="tr-TR" sz="1600" spc="-15" dirty="0" smtClean="0">
                <a:latin typeface="Calibri"/>
                <a:cs typeface="Calibri"/>
              </a:rPr>
              <a:t>enci</a:t>
            </a:r>
            <a:r>
              <a:rPr lang="tr-TR" sz="1600" spc="-25" dirty="0" smtClean="0">
                <a:latin typeface="Calibri"/>
                <a:cs typeface="Calibri"/>
              </a:rPr>
              <a:t>l</a:t>
            </a:r>
            <a:r>
              <a:rPr lang="tr-TR" sz="1600" spc="-15" dirty="0" smtClean="0">
                <a:latin typeface="Calibri"/>
                <a:cs typeface="Calibri"/>
              </a:rPr>
              <a:t>er</a:t>
            </a:r>
            <a:r>
              <a:rPr lang="tr-TR" sz="1600" spc="-25" dirty="0" smtClean="0">
                <a:latin typeface="Calibri"/>
                <a:cs typeface="Calibri"/>
              </a:rPr>
              <a:t>i</a:t>
            </a:r>
            <a:r>
              <a:rPr lang="tr-TR" sz="1600" spc="-15" dirty="0" smtClean="0">
                <a:latin typeface="Calibri"/>
                <a:cs typeface="Calibri"/>
              </a:rPr>
              <a:t>n</a:t>
            </a:r>
            <a:r>
              <a:rPr lang="tr-TR" sz="1600" spc="5" dirty="0" smtClean="0">
                <a:latin typeface="Calibri"/>
                <a:cs typeface="Calibri"/>
              </a:rPr>
              <a:t> </a:t>
            </a:r>
            <a:r>
              <a:rPr lang="tr-TR" sz="1600" spc="-40" dirty="0" smtClean="0">
                <a:latin typeface="Calibri"/>
                <a:cs typeface="Calibri"/>
              </a:rPr>
              <a:t>w</a:t>
            </a:r>
            <a:r>
              <a:rPr lang="tr-TR" sz="1600" spc="-15" dirty="0" smtClean="0">
                <a:latin typeface="Calibri"/>
                <a:cs typeface="Calibri"/>
              </a:rPr>
              <a:t>eb</a:t>
            </a:r>
            <a:r>
              <a:rPr lang="tr-TR" sz="1600" spc="-10" dirty="0" smtClean="0">
                <a:latin typeface="Calibri"/>
                <a:cs typeface="Calibri"/>
              </a:rPr>
              <a:t> s</a:t>
            </a:r>
            <a:r>
              <a:rPr lang="tr-TR" sz="1600" spc="-15" dirty="0" smtClean="0">
                <a:latin typeface="Calibri"/>
                <a:cs typeface="Calibri"/>
              </a:rPr>
              <a:t>i</a:t>
            </a:r>
            <a:r>
              <a:rPr lang="tr-TR" sz="1600" spc="-40" dirty="0" smtClean="0">
                <a:latin typeface="Calibri"/>
                <a:cs typeface="Calibri"/>
              </a:rPr>
              <a:t>t</a:t>
            </a:r>
            <a:r>
              <a:rPr lang="tr-TR" sz="1600" dirty="0" smtClean="0">
                <a:latin typeface="Calibri"/>
                <a:cs typeface="Calibri"/>
              </a:rPr>
              <a:t>em</a:t>
            </a:r>
            <a:r>
              <a:rPr lang="tr-TR" sz="1600" spc="-15" dirty="0" smtClean="0">
                <a:latin typeface="Calibri"/>
                <a:cs typeface="Calibri"/>
              </a:rPr>
              <a:t>i</a:t>
            </a:r>
            <a:r>
              <a:rPr lang="tr-TR" sz="1600" spc="-80" dirty="0" smtClean="0">
                <a:latin typeface="Calibri"/>
                <a:cs typeface="Calibri"/>
              </a:rPr>
              <a:t>z</a:t>
            </a:r>
            <a:r>
              <a:rPr lang="tr-TR" sz="1600" spc="-15" dirty="0" smtClean="0">
                <a:latin typeface="Calibri"/>
                <a:cs typeface="Calibri"/>
              </a:rPr>
              <a:t>de</a:t>
            </a:r>
            <a:r>
              <a:rPr lang="tr-TR" sz="1600" spc="5" dirty="0" smtClean="0">
                <a:latin typeface="Calibri"/>
                <a:cs typeface="Calibri"/>
              </a:rPr>
              <a:t> </a:t>
            </a:r>
            <a:r>
              <a:rPr lang="tr-TR" sz="1600" spc="-75" dirty="0" smtClean="0">
                <a:latin typeface="Calibri"/>
                <a:cs typeface="Calibri"/>
              </a:rPr>
              <a:t>y</a:t>
            </a:r>
            <a:r>
              <a:rPr lang="tr-TR" sz="1600" spc="-60" dirty="0" smtClean="0">
                <a:latin typeface="Calibri"/>
                <a:cs typeface="Calibri"/>
              </a:rPr>
              <a:t>a</a:t>
            </a:r>
            <a:r>
              <a:rPr lang="tr-TR" sz="1600" dirty="0" smtClean="0">
                <a:latin typeface="Calibri"/>
                <a:cs typeface="Calibri"/>
              </a:rPr>
              <a:t>y</a:t>
            </a:r>
            <a:r>
              <a:rPr lang="tr-TR" sz="1600" spc="-15" dirty="0" smtClean="0">
                <a:latin typeface="Calibri"/>
                <a:cs typeface="Calibri"/>
              </a:rPr>
              <a:t>ı</a:t>
            </a:r>
            <a:r>
              <a:rPr lang="tr-TR" sz="1600" dirty="0" smtClean="0">
                <a:latin typeface="Calibri"/>
                <a:cs typeface="Calibri"/>
              </a:rPr>
              <a:t>n</a:t>
            </a:r>
            <a:r>
              <a:rPr lang="tr-TR" sz="1600" spc="-15" dirty="0" smtClean="0">
                <a:latin typeface="Calibri"/>
                <a:cs typeface="Calibri"/>
              </a:rPr>
              <a:t>lana</a:t>
            </a:r>
            <a:r>
              <a:rPr lang="tr-TR" sz="1600" spc="-35" dirty="0" smtClean="0">
                <a:latin typeface="Calibri"/>
                <a:cs typeface="Calibri"/>
              </a:rPr>
              <a:t>c</a:t>
            </a:r>
            <a:r>
              <a:rPr lang="tr-TR" sz="1600" spc="-15" dirty="0" smtClean="0">
                <a:latin typeface="Calibri"/>
                <a:cs typeface="Calibri"/>
              </a:rPr>
              <a:t>ak</a:t>
            </a:r>
            <a:r>
              <a:rPr lang="tr-TR" sz="1600" spc="10" dirty="0" smtClean="0">
                <a:latin typeface="Calibri"/>
                <a:cs typeface="Calibri"/>
              </a:rPr>
              <a:t> </a:t>
            </a:r>
            <a:r>
              <a:rPr lang="tr-TR" sz="1600" spc="-15" dirty="0" smtClean="0">
                <a:latin typeface="Calibri"/>
                <a:cs typeface="Calibri"/>
              </a:rPr>
              <a:t>olan</a:t>
            </a:r>
            <a:r>
              <a:rPr lang="tr-TR" sz="1600" spc="-5" dirty="0" smtClean="0">
                <a:latin typeface="Calibri"/>
                <a:cs typeface="Calibri"/>
              </a:rPr>
              <a:t> </a:t>
            </a:r>
            <a:r>
              <a:rPr lang="tr-TR" sz="1600" spc="-10" dirty="0" smtClean="0">
                <a:latin typeface="Calibri"/>
                <a:cs typeface="Calibri"/>
              </a:rPr>
              <a:t>«</a:t>
            </a:r>
            <a:r>
              <a:rPr lang="tr-TR" sz="1600" spc="-15" dirty="0" smtClean="0">
                <a:latin typeface="Calibri"/>
                <a:cs typeface="Calibri"/>
              </a:rPr>
              <a:t>E</a:t>
            </a:r>
            <a:r>
              <a:rPr lang="tr-TR" sz="1600" spc="-75" dirty="0" smtClean="0">
                <a:latin typeface="Calibri"/>
                <a:cs typeface="Calibri"/>
              </a:rPr>
              <a:t>r</a:t>
            </a:r>
            <a:r>
              <a:rPr lang="tr-TR" sz="1600" spc="-15" dirty="0" smtClean="0">
                <a:latin typeface="Calibri"/>
                <a:cs typeface="Calibri"/>
              </a:rPr>
              <a:t>asmus</a:t>
            </a:r>
            <a:r>
              <a:rPr lang="tr-TR" sz="1600" spc="15" dirty="0" smtClean="0">
                <a:latin typeface="Calibri"/>
                <a:cs typeface="Calibri"/>
              </a:rPr>
              <a:t> </a:t>
            </a:r>
            <a:r>
              <a:rPr lang="tr-TR" sz="1600" spc="-20" dirty="0" smtClean="0">
                <a:latin typeface="Calibri"/>
                <a:cs typeface="Calibri"/>
              </a:rPr>
              <a:t>Ha</a:t>
            </a:r>
            <a:r>
              <a:rPr lang="tr-TR" sz="1600" spc="-50" dirty="0" smtClean="0">
                <a:latin typeface="Calibri"/>
                <a:cs typeface="Calibri"/>
              </a:rPr>
              <a:t>r</a:t>
            </a:r>
            <a:r>
              <a:rPr lang="tr-TR" sz="1600" spc="-15" dirty="0" smtClean="0">
                <a:latin typeface="Calibri"/>
                <a:cs typeface="Calibri"/>
              </a:rPr>
              <a:t>e</a:t>
            </a:r>
            <a:r>
              <a:rPr lang="tr-TR" sz="1600" spc="-105" dirty="0" smtClean="0">
                <a:latin typeface="Calibri"/>
                <a:cs typeface="Calibri"/>
              </a:rPr>
              <a:t>k</a:t>
            </a:r>
            <a:r>
              <a:rPr lang="tr-TR" sz="1600" spc="-30" dirty="0" smtClean="0">
                <a:latin typeface="Calibri"/>
                <a:cs typeface="Calibri"/>
              </a:rPr>
              <a:t>e</a:t>
            </a:r>
            <a:r>
              <a:rPr lang="tr-TR" sz="1600" dirty="0" smtClean="0">
                <a:latin typeface="Calibri"/>
                <a:cs typeface="Calibri"/>
              </a:rPr>
              <a:t>t</a:t>
            </a:r>
            <a:r>
              <a:rPr lang="tr-TR" sz="1600" spc="-10" dirty="0" smtClean="0">
                <a:latin typeface="Calibri"/>
                <a:cs typeface="Calibri"/>
              </a:rPr>
              <a:t>l</a:t>
            </a:r>
            <a:r>
              <a:rPr lang="tr-TR" sz="1600" dirty="0" smtClean="0">
                <a:latin typeface="Calibri"/>
                <a:cs typeface="Calibri"/>
              </a:rPr>
              <a:t>i</a:t>
            </a:r>
            <a:r>
              <a:rPr lang="tr-TR" sz="1600" spc="-15" dirty="0" smtClean="0">
                <a:latin typeface="Calibri"/>
                <a:cs typeface="Calibri"/>
              </a:rPr>
              <a:t>l</a:t>
            </a:r>
            <a:r>
              <a:rPr lang="tr-TR" sz="1600" dirty="0" smtClean="0">
                <a:latin typeface="Calibri"/>
                <a:cs typeface="Calibri"/>
              </a:rPr>
              <a:t>iği</a:t>
            </a:r>
            <a:r>
              <a:rPr lang="tr-TR" sz="1600" spc="-15" dirty="0" smtClean="0">
                <a:latin typeface="Calibri"/>
                <a:cs typeface="Calibri"/>
              </a:rPr>
              <a:t> </a:t>
            </a:r>
            <a:r>
              <a:rPr lang="tr-TR" sz="1600" spc="-20" dirty="0" smtClean="0">
                <a:latin typeface="Calibri"/>
                <a:cs typeface="Calibri"/>
              </a:rPr>
              <a:t>U</a:t>
            </a:r>
            <a:r>
              <a:rPr lang="tr-TR" sz="1600" spc="-60" dirty="0" smtClean="0">
                <a:latin typeface="Calibri"/>
                <a:cs typeface="Calibri"/>
              </a:rPr>
              <a:t>z</a:t>
            </a:r>
            <a:r>
              <a:rPr lang="tr-TR" sz="1600" spc="-35" dirty="0" smtClean="0">
                <a:latin typeface="Calibri"/>
                <a:cs typeface="Calibri"/>
              </a:rPr>
              <a:t>a</a:t>
            </a:r>
            <a:r>
              <a:rPr lang="tr-TR" sz="1600" spc="-15" dirty="0" smtClean="0">
                <a:latin typeface="Calibri"/>
                <a:cs typeface="Calibri"/>
              </a:rPr>
              <a:t>tma </a:t>
            </a:r>
            <a:r>
              <a:rPr lang="tr-TR" sz="1600" spc="-15" dirty="0" err="1" smtClean="0">
                <a:latin typeface="Calibri"/>
                <a:cs typeface="Calibri"/>
              </a:rPr>
              <a:t>Dilekçesi»ni</a:t>
            </a:r>
            <a:r>
              <a:rPr lang="tr-TR" sz="1600" spc="-15" dirty="0" smtClean="0">
                <a:latin typeface="Calibri"/>
                <a:cs typeface="Calibri"/>
              </a:rPr>
              <a:t> </a:t>
            </a:r>
            <a:r>
              <a:rPr lang="tr-TR" sz="1600" spc="-45" dirty="0" smtClean="0">
                <a:latin typeface="Calibri"/>
                <a:cs typeface="Calibri"/>
              </a:rPr>
              <a:t>v</a:t>
            </a:r>
            <a:r>
              <a:rPr lang="tr-TR" sz="1600" spc="-15" dirty="0" smtClean="0">
                <a:latin typeface="Calibri"/>
                <a:cs typeface="Calibri"/>
              </a:rPr>
              <a:t>e 2.</a:t>
            </a:r>
            <a:r>
              <a:rPr lang="tr-TR" sz="1600" spc="-10" dirty="0" smtClean="0">
                <a:latin typeface="Calibri"/>
                <a:cs typeface="Calibri"/>
              </a:rPr>
              <a:t> </a:t>
            </a:r>
            <a:r>
              <a:rPr lang="tr-TR" sz="1600" spc="-20" dirty="0" smtClean="0">
                <a:latin typeface="Calibri"/>
                <a:cs typeface="Calibri"/>
              </a:rPr>
              <a:t>dönem</a:t>
            </a:r>
            <a:r>
              <a:rPr lang="tr-TR" sz="1600" spc="15" dirty="0" smtClean="0">
                <a:latin typeface="Calibri"/>
                <a:cs typeface="Calibri"/>
              </a:rPr>
              <a:t> </a:t>
            </a:r>
            <a:r>
              <a:rPr lang="tr-TR" sz="1600" dirty="0" smtClean="0">
                <a:latin typeface="Calibri"/>
                <a:cs typeface="Calibri"/>
              </a:rPr>
              <a:t>iç</a:t>
            </a:r>
            <a:r>
              <a:rPr lang="tr-TR" sz="1600" spc="-10" dirty="0" smtClean="0">
                <a:latin typeface="Calibri"/>
                <a:cs typeface="Calibri"/>
              </a:rPr>
              <a:t>i</a:t>
            </a:r>
            <a:r>
              <a:rPr lang="tr-TR" sz="1600" spc="-15" dirty="0" smtClean="0">
                <a:latin typeface="Calibri"/>
                <a:cs typeface="Calibri"/>
              </a:rPr>
              <a:t>n</a:t>
            </a:r>
            <a:r>
              <a:rPr lang="tr-TR" sz="1600" spc="5" dirty="0" smtClean="0">
                <a:latin typeface="Calibri"/>
                <a:cs typeface="Calibri"/>
              </a:rPr>
              <a:t> </a:t>
            </a:r>
            <a:r>
              <a:rPr lang="tr-TR" sz="1600" spc="-75" dirty="0" smtClean="0">
                <a:latin typeface="Calibri"/>
                <a:cs typeface="Calibri"/>
              </a:rPr>
              <a:t>y</a:t>
            </a:r>
            <a:r>
              <a:rPr lang="tr-TR" sz="1600" spc="-15" dirty="0" smtClean="0">
                <a:latin typeface="Calibri"/>
                <a:cs typeface="Calibri"/>
              </a:rPr>
              <a:t>a</a:t>
            </a:r>
            <a:r>
              <a:rPr lang="tr-TR" sz="1600" spc="-30" dirty="0" smtClean="0">
                <a:latin typeface="Calibri"/>
                <a:cs typeface="Calibri"/>
              </a:rPr>
              <a:t>p</a:t>
            </a:r>
            <a:r>
              <a:rPr lang="tr-TR" sz="1600" spc="-10" dirty="0" smtClean="0">
                <a:latin typeface="Calibri"/>
                <a:cs typeface="Calibri"/>
              </a:rPr>
              <a:t>tı</a:t>
            </a:r>
            <a:r>
              <a:rPr lang="tr-TR" sz="1600" spc="-60" dirty="0" smtClean="0">
                <a:latin typeface="Calibri"/>
                <a:cs typeface="Calibri"/>
              </a:rPr>
              <a:t>r</a:t>
            </a:r>
            <a:r>
              <a:rPr lang="tr-TR" sz="1600" spc="-15" dirty="0" smtClean="0">
                <a:latin typeface="Calibri"/>
                <a:cs typeface="Calibri"/>
              </a:rPr>
              <a:t>d</a:t>
            </a:r>
            <a:r>
              <a:rPr lang="tr-TR" sz="1600" spc="-25" dirty="0" smtClean="0">
                <a:latin typeface="Calibri"/>
                <a:cs typeface="Calibri"/>
              </a:rPr>
              <a:t>ı</a:t>
            </a:r>
            <a:r>
              <a:rPr lang="tr-TR" sz="1600" spc="-10" dirty="0" smtClean="0">
                <a:latin typeface="Calibri"/>
                <a:cs typeface="Calibri"/>
              </a:rPr>
              <a:t>ğı</a:t>
            </a:r>
            <a:r>
              <a:rPr lang="tr-TR" sz="1600" spc="30" dirty="0" smtClean="0">
                <a:latin typeface="Calibri"/>
                <a:cs typeface="Calibri"/>
              </a:rPr>
              <a:t> </a:t>
            </a:r>
            <a:r>
              <a:rPr lang="tr-TR" sz="1600" spc="-20" dirty="0" err="1" smtClean="0">
                <a:latin typeface="Calibri"/>
                <a:cs typeface="Calibri"/>
              </a:rPr>
              <a:t>nom</a:t>
            </a:r>
            <a:r>
              <a:rPr lang="tr-TR" sz="1600" spc="-25" dirty="0" err="1" smtClean="0">
                <a:latin typeface="Calibri"/>
                <a:cs typeface="Calibri"/>
              </a:rPr>
              <a:t>i</a:t>
            </a:r>
            <a:r>
              <a:rPr lang="tr-TR" sz="1600" spc="-15" dirty="0" err="1" smtClean="0">
                <a:latin typeface="Calibri"/>
                <a:cs typeface="Calibri"/>
              </a:rPr>
              <a:t>na</a:t>
            </a:r>
            <a:r>
              <a:rPr lang="tr-TR" sz="1600" spc="-65" dirty="0" err="1" smtClean="0">
                <a:latin typeface="Calibri"/>
                <a:cs typeface="Calibri"/>
              </a:rPr>
              <a:t>s</a:t>
            </a:r>
            <a:r>
              <a:rPr lang="tr-TR" sz="1600" spc="-60" dirty="0" err="1" smtClean="0">
                <a:latin typeface="Calibri"/>
                <a:cs typeface="Calibri"/>
              </a:rPr>
              <a:t>y</a:t>
            </a:r>
            <a:r>
              <a:rPr lang="tr-TR" sz="1600" spc="-15" dirty="0" err="1" smtClean="0">
                <a:latin typeface="Calibri"/>
                <a:cs typeface="Calibri"/>
              </a:rPr>
              <a:t>on</a:t>
            </a:r>
            <a:r>
              <a:rPr lang="tr-TR" sz="1600" spc="50" dirty="0" smtClean="0">
                <a:latin typeface="Calibri"/>
                <a:cs typeface="Calibri"/>
              </a:rPr>
              <a:t> </a:t>
            </a:r>
            <a:r>
              <a:rPr lang="tr-TR" sz="1600" spc="-15" dirty="0" smtClean="0">
                <a:latin typeface="Calibri"/>
                <a:cs typeface="Calibri"/>
              </a:rPr>
              <a:t>mai</a:t>
            </a:r>
            <a:r>
              <a:rPr lang="tr-TR" sz="1600" spc="-20" dirty="0" smtClean="0">
                <a:latin typeface="Calibri"/>
                <a:cs typeface="Calibri"/>
              </a:rPr>
              <a:t>l</a:t>
            </a:r>
            <a:r>
              <a:rPr lang="tr-TR" sz="1600" spc="-10" dirty="0" smtClean="0">
                <a:latin typeface="Calibri"/>
                <a:cs typeface="Calibri"/>
              </a:rPr>
              <a:t>i</a:t>
            </a:r>
            <a:r>
              <a:rPr lang="tr-TR" sz="1600" spc="-30" dirty="0" smtClean="0">
                <a:latin typeface="Calibri"/>
                <a:cs typeface="Calibri"/>
              </a:rPr>
              <a:t>n</a:t>
            </a:r>
            <a:r>
              <a:rPr lang="tr-TR" sz="1600" dirty="0" smtClean="0">
                <a:latin typeface="Calibri"/>
                <a:cs typeface="Calibri"/>
              </a:rPr>
              <a:t>i</a:t>
            </a:r>
            <a:r>
              <a:rPr lang="tr-TR" sz="1600" spc="5" dirty="0" smtClean="0">
                <a:latin typeface="Calibri"/>
                <a:cs typeface="Calibri"/>
              </a:rPr>
              <a:t> </a:t>
            </a:r>
            <a:r>
              <a:rPr lang="tr-TR" sz="1600" spc="-10" dirty="0" smtClean="0">
                <a:latin typeface="Calibri"/>
                <a:cs typeface="Calibri"/>
              </a:rPr>
              <a:t>e</a:t>
            </a:r>
            <a:r>
              <a:rPr lang="tr-TR" sz="1600" spc="-15" dirty="0" smtClean="0">
                <a:latin typeface="Calibri"/>
                <a:cs typeface="Calibri"/>
              </a:rPr>
              <a:t>-mail</a:t>
            </a:r>
            <a:r>
              <a:rPr lang="tr-TR" sz="1600" spc="5" dirty="0" smtClean="0">
                <a:latin typeface="Calibri"/>
                <a:cs typeface="Calibri"/>
              </a:rPr>
              <a:t> </a:t>
            </a:r>
            <a:r>
              <a:rPr lang="tr-TR" sz="1600" spc="-60" dirty="0" smtClean="0">
                <a:latin typeface="Calibri"/>
                <a:cs typeface="Calibri"/>
              </a:rPr>
              <a:t>y</a:t>
            </a:r>
            <a:r>
              <a:rPr lang="tr-TR" sz="1600" spc="-15" dirty="0" smtClean="0">
                <a:latin typeface="Calibri"/>
                <a:cs typeface="Calibri"/>
              </a:rPr>
              <a:t>olu ile </a:t>
            </a:r>
            <a:r>
              <a:rPr lang="tr-TR" sz="1600" spc="15" dirty="0" smtClean="0">
                <a:latin typeface="Calibri"/>
                <a:cs typeface="Calibri"/>
              </a:rPr>
              <a:t> </a:t>
            </a:r>
            <a:r>
              <a:rPr lang="tr-TR" sz="1600" spc="15" dirty="0" smtClean="0">
                <a:solidFill>
                  <a:srgbClr val="0099CC"/>
                </a:solidFill>
                <a:latin typeface="Calibri"/>
                <a:cs typeface="Calibri"/>
              </a:rPr>
              <a:t>erasmus@deu.edu.tr</a:t>
            </a:r>
            <a:r>
              <a:rPr lang="tr-TR" sz="1600" spc="15" dirty="0" smtClean="0">
                <a:latin typeface="Calibri"/>
                <a:cs typeface="Calibri"/>
              </a:rPr>
              <a:t> </a:t>
            </a:r>
            <a:r>
              <a:rPr lang="tr-TR" sz="1600" spc="-15" dirty="0" smtClean="0">
                <a:latin typeface="Calibri"/>
                <a:cs typeface="Calibri"/>
              </a:rPr>
              <a:t>ad</a:t>
            </a:r>
            <a:r>
              <a:rPr lang="tr-TR" sz="1600" spc="-50" dirty="0" smtClean="0">
                <a:latin typeface="Calibri"/>
                <a:cs typeface="Calibri"/>
              </a:rPr>
              <a:t>r</a:t>
            </a:r>
            <a:r>
              <a:rPr lang="tr-TR" sz="1600" spc="-15" dirty="0" smtClean="0">
                <a:latin typeface="Calibri"/>
                <a:cs typeface="Calibri"/>
              </a:rPr>
              <a:t>es</a:t>
            </a:r>
            <a:r>
              <a:rPr lang="tr-TR" sz="1600" spc="-20" dirty="0" smtClean="0">
                <a:latin typeface="Calibri"/>
                <a:cs typeface="Calibri"/>
              </a:rPr>
              <a:t>i</a:t>
            </a:r>
            <a:r>
              <a:rPr lang="tr-TR" sz="1600" spc="-15" dirty="0" smtClean="0">
                <a:latin typeface="Calibri"/>
                <a:cs typeface="Calibri"/>
              </a:rPr>
              <a:t>ne</a:t>
            </a:r>
            <a:r>
              <a:rPr lang="tr-TR" sz="1600" spc="20" dirty="0" smtClean="0">
                <a:latin typeface="Calibri"/>
                <a:cs typeface="Calibri"/>
              </a:rPr>
              <a:t> </a:t>
            </a:r>
            <a:r>
              <a:rPr lang="tr-TR" sz="1600" dirty="0" smtClean="0">
                <a:latin typeface="Calibri"/>
                <a:cs typeface="Calibri"/>
              </a:rPr>
              <a:t>i</a:t>
            </a:r>
            <a:r>
              <a:rPr lang="tr-TR" sz="1600" spc="-15" dirty="0" smtClean="0">
                <a:latin typeface="Calibri"/>
                <a:cs typeface="Calibri"/>
              </a:rPr>
              <a:t>l</a:t>
            </a:r>
            <a:r>
              <a:rPr lang="tr-TR" sz="1600" spc="-25" dirty="0" smtClean="0">
                <a:latin typeface="Calibri"/>
                <a:cs typeface="Calibri"/>
              </a:rPr>
              <a:t>e</a:t>
            </a:r>
            <a:r>
              <a:rPr lang="tr-TR" sz="1600" spc="-15" dirty="0" smtClean="0">
                <a:latin typeface="Calibri"/>
                <a:cs typeface="Calibri"/>
              </a:rPr>
              <a:t>tmesi</a:t>
            </a:r>
            <a:r>
              <a:rPr lang="tr-TR" sz="1600" spc="-10" dirty="0" smtClean="0">
                <a:latin typeface="Calibri"/>
                <a:cs typeface="Calibri"/>
              </a:rPr>
              <a:t> </a:t>
            </a:r>
            <a:r>
              <a:rPr lang="tr-TR" sz="1600" spc="-35" dirty="0" smtClean="0">
                <a:latin typeface="Calibri"/>
                <a:cs typeface="Calibri"/>
              </a:rPr>
              <a:t>g</a:t>
            </a:r>
            <a:r>
              <a:rPr lang="tr-TR" sz="1600" spc="-15" dirty="0" smtClean="0">
                <a:latin typeface="Calibri"/>
                <a:cs typeface="Calibri"/>
              </a:rPr>
              <a:t>e</a:t>
            </a:r>
            <a:r>
              <a:rPr lang="tr-TR" sz="1600" spc="-50" dirty="0" smtClean="0">
                <a:latin typeface="Calibri"/>
                <a:cs typeface="Calibri"/>
              </a:rPr>
              <a:t>r</a:t>
            </a:r>
            <a:r>
              <a:rPr lang="tr-TR" sz="1600" spc="-20" dirty="0" smtClean="0">
                <a:latin typeface="Calibri"/>
                <a:cs typeface="Calibri"/>
              </a:rPr>
              <a:t>ekmektedir. </a:t>
            </a:r>
            <a:endParaRPr lang="tr-TR" sz="1600" dirty="0" smtClean="0">
              <a:latin typeface="Calibri"/>
              <a:cs typeface="Calibri"/>
            </a:endParaRPr>
          </a:p>
          <a:p>
            <a:pPr>
              <a:lnSpc>
                <a:spcPts val="950"/>
              </a:lnSpc>
              <a:spcBef>
                <a:spcPts val="21"/>
              </a:spcBef>
            </a:pPr>
            <a:endParaRPr lang="tr-TR" sz="1600" dirty="0" smtClean="0"/>
          </a:p>
          <a:p>
            <a:pPr marL="0" indent="0">
              <a:lnSpc>
                <a:spcPts val="950"/>
              </a:lnSpc>
              <a:spcBef>
                <a:spcPts val="21"/>
              </a:spcBef>
              <a:buNone/>
            </a:pPr>
            <a:endParaRPr lang="tr-TR" sz="1600" dirty="0"/>
          </a:p>
          <a:p>
            <a:pPr marL="241300" marR="1143635" indent="-228600">
              <a:spcBef>
                <a:spcPts val="0"/>
              </a:spcBef>
              <a:tabLst>
                <a:tab pos="241300" algn="l"/>
              </a:tabLst>
            </a:pPr>
            <a:r>
              <a:rPr lang="tr-TR" sz="1600" spc="-15" dirty="0">
                <a:latin typeface="Calibri"/>
                <a:cs typeface="Calibri"/>
              </a:rPr>
              <a:t>E</a:t>
            </a:r>
            <a:r>
              <a:rPr lang="tr-TR" sz="1600" spc="-75" dirty="0">
                <a:latin typeface="Calibri"/>
                <a:cs typeface="Calibri"/>
              </a:rPr>
              <a:t>r</a:t>
            </a:r>
            <a:r>
              <a:rPr lang="tr-TR" sz="1600" spc="-15" dirty="0">
                <a:latin typeface="Calibri"/>
                <a:cs typeface="Calibri"/>
              </a:rPr>
              <a:t>asmus</a:t>
            </a:r>
            <a:r>
              <a:rPr lang="tr-TR" sz="1600" spc="25" dirty="0">
                <a:latin typeface="Calibri"/>
                <a:cs typeface="Calibri"/>
              </a:rPr>
              <a:t> </a:t>
            </a:r>
            <a:r>
              <a:rPr lang="tr-TR" sz="1600" spc="-20" dirty="0">
                <a:latin typeface="Calibri"/>
                <a:cs typeface="Calibri"/>
              </a:rPr>
              <a:t>Öğ</a:t>
            </a:r>
            <a:r>
              <a:rPr lang="tr-TR" sz="1600" spc="-50" dirty="0">
                <a:latin typeface="Calibri"/>
                <a:cs typeface="Calibri"/>
              </a:rPr>
              <a:t>r</a:t>
            </a:r>
            <a:r>
              <a:rPr lang="tr-TR" sz="1600" spc="-15" dirty="0">
                <a:latin typeface="Calibri"/>
                <a:cs typeface="Calibri"/>
              </a:rPr>
              <a:t>en</a:t>
            </a:r>
            <a:r>
              <a:rPr lang="tr-TR" sz="1600" spc="-25" dirty="0">
                <a:latin typeface="Calibri"/>
                <a:cs typeface="Calibri"/>
              </a:rPr>
              <a:t>im</a:t>
            </a:r>
            <a:r>
              <a:rPr lang="tr-TR" sz="1600" spc="10" dirty="0">
                <a:latin typeface="Calibri"/>
                <a:cs typeface="Calibri"/>
              </a:rPr>
              <a:t> </a:t>
            </a:r>
            <a:r>
              <a:rPr lang="tr-TR" sz="1600" spc="-20" dirty="0">
                <a:latin typeface="Calibri"/>
                <a:cs typeface="Calibri"/>
              </a:rPr>
              <a:t>Ha</a:t>
            </a:r>
            <a:r>
              <a:rPr lang="tr-TR" sz="1600" spc="-50" dirty="0">
                <a:latin typeface="Calibri"/>
                <a:cs typeface="Calibri"/>
              </a:rPr>
              <a:t>r</a:t>
            </a:r>
            <a:r>
              <a:rPr lang="tr-TR" sz="1600" spc="-15" dirty="0">
                <a:latin typeface="Calibri"/>
                <a:cs typeface="Calibri"/>
              </a:rPr>
              <a:t>e</a:t>
            </a:r>
            <a:r>
              <a:rPr lang="tr-TR" sz="1600" spc="-100" dirty="0">
                <a:latin typeface="Calibri"/>
                <a:cs typeface="Calibri"/>
              </a:rPr>
              <a:t>k</a:t>
            </a:r>
            <a:r>
              <a:rPr lang="tr-TR" sz="1600" spc="-30" dirty="0">
                <a:latin typeface="Calibri"/>
                <a:cs typeface="Calibri"/>
              </a:rPr>
              <a:t>e</a:t>
            </a:r>
            <a:r>
              <a:rPr lang="tr-TR" sz="1600" dirty="0">
                <a:latin typeface="Calibri"/>
                <a:cs typeface="Calibri"/>
              </a:rPr>
              <a:t>tl</a:t>
            </a:r>
            <a:r>
              <a:rPr lang="tr-TR" sz="1600" spc="-15" dirty="0">
                <a:latin typeface="Calibri"/>
                <a:cs typeface="Calibri"/>
              </a:rPr>
              <a:t>i</a:t>
            </a:r>
            <a:r>
              <a:rPr lang="tr-TR" sz="1600" dirty="0">
                <a:latin typeface="Calibri"/>
                <a:cs typeface="Calibri"/>
              </a:rPr>
              <a:t>l</a:t>
            </a:r>
            <a:r>
              <a:rPr lang="tr-TR" sz="1600" spc="-15" dirty="0">
                <a:latin typeface="Calibri"/>
                <a:cs typeface="Calibri"/>
              </a:rPr>
              <a:t>iğini</a:t>
            </a:r>
            <a:r>
              <a:rPr lang="tr-TR" sz="1600" spc="-5" dirty="0">
                <a:latin typeface="Calibri"/>
                <a:cs typeface="Calibri"/>
              </a:rPr>
              <a:t> </a:t>
            </a:r>
            <a:r>
              <a:rPr lang="tr-TR" sz="1600" spc="-15" dirty="0" smtClean="0">
                <a:latin typeface="Calibri"/>
                <a:cs typeface="Calibri"/>
              </a:rPr>
              <a:t>u</a:t>
            </a:r>
            <a:r>
              <a:rPr lang="tr-TR" sz="1600" spc="-70" dirty="0" smtClean="0">
                <a:latin typeface="Calibri"/>
                <a:cs typeface="Calibri"/>
              </a:rPr>
              <a:t>z</a:t>
            </a:r>
            <a:r>
              <a:rPr lang="tr-TR" sz="1600" spc="-35" dirty="0" smtClean="0">
                <a:latin typeface="Calibri"/>
                <a:cs typeface="Calibri"/>
              </a:rPr>
              <a:t>a</a:t>
            </a:r>
            <a:r>
              <a:rPr lang="tr-TR" sz="1600" spc="-50" dirty="0" smtClean="0">
                <a:latin typeface="Calibri"/>
                <a:cs typeface="Calibri"/>
              </a:rPr>
              <a:t>t</a:t>
            </a:r>
            <a:r>
              <a:rPr lang="tr-TR" sz="1600" spc="-15" dirty="0" smtClean="0">
                <a:latin typeface="Calibri"/>
                <a:cs typeface="Calibri"/>
              </a:rPr>
              <a:t>a</a:t>
            </a:r>
            <a:r>
              <a:rPr lang="tr-TR" sz="1600" spc="-30" dirty="0" smtClean="0">
                <a:latin typeface="Calibri"/>
                <a:cs typeface="Calibri"/>
              </a:rPr>
              <a:t>c</a:t>
            </a:r>
            <a:r>
              <a:rPr lang="tr-TR" sz="1600" spc="-15" dirty="0" smtClean="0">
                <a:latin typeface="Calibri"/>
                <a:cs typeface="Calibri"/>
              </a:rPr>
              <a:t>ak</a:t>
            </a:r>
            <a:r>
              <a:rPr lang="tr-TR" sz="1600" spc="-5" dirty="0" smtClean="0">
                <a:latin typeface="Calibri"/>
                <a:cs typeface="Calibri"/>
              </a:rPr>
              <a:t> </a:t>
            </a:r>
            <a:r>
              <a:rPr lang="tr-TR" sz="1600" spc="-15" dirty="0" smtClean="0">
                <a:latin typeface="Calibri"/>
                <a:cs typeface="Calibri"/>
              </a:rPr>
              <a:t>öğ</a:t>
            </a:r>
            <a:r>
              <a:rPr lang="tr-TR" sz="1600" spc="-50" dirty="0" smtClean="0">
                <a:latin typeface="Calibri"/>
                <a:cs typeface="Calibri"/>
              </a:rPr>
              <a:t>r</a:t>
            </a:r>
            <a:r>
              <a:rPr lang="tr-TR" sz="1600" spc="-15" dirty="0" smtClean="0">
                <a:latin typeface="Calibri"/>
                <a:cs typeface="Calibri"/>
              </a:rPr>
              <a:t>enci</a:t>
            </a:r>
            <a:r>
              <a:rPr lang="tr-TR" sz="1600" spc="-25" dirty="0" smtClean="0">
                <a:latin typeface="Calibri"/>
                <a:cs typeface="Calibri"/>
              </a:rPr>
              <a:t>l</a:t>
            </a:r>
            <a:r>
              <a:rPr lang="tr-TR" sz="1600" spc="-15" dirty="0" smtClean="0">
                <a:latin typeface="Calibri"/>
                <a:cs typeface="Calibri"/>
              </a:rPr>
              <a:t>er,Güz dönemi için yaptıkları gibi, Bahar dönemi için de</a:t>
            </a:r>
            <a:r>
              <a:rPr lang="tr-TR" sz="1600" spc="-5" dirty="0" smtClean="0">
                <a:latin typeface="Calibri"/>
                <a:cs typeface="Calibri"/>
              </a:rPr>
              <a:t> </a:t>
            </a:r>
            <a:r>
              <a:rPr lang="tr-TR" sz="1600" spc="-20" dirty="0" smtClean="0">
                <a:latin typeface="Calibri"/>
                <a:cs typeface="Calibri"/>
              </a:rPr>
              <a:t>tüm</a:t>
            </a:r>
            <a:r>
              <a:rPr lang="tr-TR" sz="1600" spc="15" dirty="0" smtClean="0">
                <a:latin typeface="Calibri"/>
                <a:cs typeface="Calibri"/>
              </a:rPr>
              <a:t> </a:t>
            </a:r>
            <a:r>
              <a:rPr lang="tr-TR" sz="1600" spc="-15" dirty="0">
                <a:latin typeface="Calibri"/>
                <a:cs typeface="Calibri"/>
              </a:rPr>
              <a:t>gid</a:t>
            </a:r>
            <a:r>
              <a:rPr lang="tr-TR" sz="1600" spc="-25" dirty="0">
                <a:latin typeface="Calibri"/>
                <a:cs typeface="Calibri"/>
              </a:rPr>
              <a:t>i</a:t>
            </a:r>
            <a:r>
              <a:rPr lang="tr-TR" sz="1600" spc="-15" dirty="0">
                <a:latin typeface="Calibri"/>
                <a:cs typeface="Calibri"/>
              </a:rPr>
              <a:t>ş be</a:t>
            </a:r>
            <a:r>
              <a:rPr lang="tr-TR" sz="1600" spc="-25" dirty="0">
                <a:latin typeface="Calibri"/>
                <a:cs typeface="Calibri"/>
              </a:rPr>
              <a:t>l</a:t>
            </a:r>
            <a:r>
              <a:rPr lang="tr-TR" sz="1600" spc="-35" dirty="0">
                <a:latin typeface="Calibri"/>
                <a:cs typeface="Calibri"/>
              </a:rPr>
              <a:t>g</a:t>
            </a:r>
            <a:r>
              <a:rPr lang="tr-TR" sz="1600" spc="-15" dirty="0">
                <a:latin typeface="Calibri"/>
                <a:cs typeface="Calibri"/>
              </a:rPr>
              <a:t>ele</a:t>
            </a:r>
            <a:r>
              <a:rPr lang="tr-TR" sz="1600" spc="-25" dirty="0">
                <a:latin typeface="Calibri"/>
                <a:cs typeface="Calibri"/>
              </a:rPr>
              <a:t>r</a:t>
            </a:r>
            <a:r>
              <a:rPr lang="tr-TR" sz="1600" spc="-10" dirty="0">
                <a:latin typeface="Calibri"/>
                <a:cs typeface="Calibri"/>
              </a:rPr>
              <a:t>i</a:t>
            </a:r>
            <a:r>
              <a:rPr lang="tr-TR" sz="1600" spc="-30" dirty="0">
                <a:latin typeface="Calibri"/>
                <a:cs typeface="Calibri"/>
              </a:rPr>
              <a:t>n</a:t>
            </a:r>
            <a:r>
              <a:rPr lang="tr-TR" sz="1600" dirty="0">
                <a:latin typeface="Calibri"/>
                <a:cs typeface="Calibri"/>
              </a:rPr>
              <a:t>i </a:t>
            </a:r>
            <a:r>
              <a:rPr lang="tr-TR" sz="1600" spc="-15" dirty="0" smtClean="0">
                <a:latin typeface="Calibri"/>
                <a:cs typeface="Calibri"/>
              </a:rPr>
              <a:t>hazı</a:t>
            </a:r>
            <a:r>
              <a:rPr lang="tr-TR" sz="1600" spc="-25" dirty="0" smtClean="0">
                <a:latin typeface="Calibri"/>
                <a:cs typeface="Calibri"/>
              </a:rPr>
              <a:t>r</a:t>
            </a:r>
            <a:r>
              <a:rPr lang="tr-TR" sz="1600" spc="-15" dirty="0" smtClean="0">
                <a:latin typeface="Calibri"/>
                <a:cs typeface="Calibri"/>
              </a:rPr>
              <a:t>lamakla</a:t>
            </a:r>
            <a:r>
              <a:rPr lang="tr-TR" sz="1600" spc="-5" dirty="0" smtClean="0">
                <a:latin typeface="Calibri"/>
                <a:cs typeface="Calibri"/>
              </a:rPr>
              <a:t> </a:t>
            </a:r>
            <a:r>
              <a:rPr lang="tr-TR" sz="1600" spc="-15" dirty="0" smtClean="0">
                <a:latin typeface="Calibri"/>
                <a:cs typeface="Calibri"/>
              </a:rPr>
              <a:t>y</a:t>
            </a:r>
            <a:r>
              <a:rPr lang="tr-TR" sz="1600" spc="-25" dirty="0" smtClean="0">
                <a:latin typeface="Calibri"/>
                <a:cs typeface="Calibri"/>
              </a:rPr>
              <a:t>ü</a:t>
            </a:r>
            <a:r>
              <a:rPr lang="tr-TR" sz="1600" spc="-20" dirty="0" smtClean="0">
                <a:latin typeface="Calibri"/>
                <a:cs typeface="Calibri"/>
              </a:rPr>
              <a:t>küm</a:t>
            </a:r>
            <a:r>
              <a:rPr lang="tr-TR" sz="1600" spc="-25" dirty="0" smtClean="0">
                <a:latin typeface="Calibri"/>
                <a:cs typeface="Calibri"/>
              </a:rPr>
              <a:t>l</a:t>
            </a:r>
            <a:r>
              <a:rPr lang="tr-TR" sz="1600" spc="-15" dirty="0" smtClean="0">
                <a:latin typeface="Calibri"/>
                <a:cs typeface="Calibri"/>
              </a:rPr>
              <a:t>üd</a:t>
            </a:r>
            <a:r>
              <a:rPr lang="tr-TR" sz="1600" spc="-30" dirty="0" smtClean="0">
                <a:latin typeface="Calibri"/>
                <a:cs typeface="Calibri"/>
              </a:rPr>
              <a:t>ü</a:t>
            </a:r>
            <a:r>
              <a:rPr lang="tr-TR" sz="1600" spc="-10" dirty="0" smtClean="0">
                <a:latin typeface="Calibri"/>
                <a:cs typeface="Calibri"/>
              </a:rPr>
              <a:t>rler. </a:t>
            </a:r>
            <a:endParaRPr lang="tr-TR" sz="1600" dirty="0">
              <a:latin typeface="Calibri"/>
              <a:cs typeface="Calibri"/>
            </a:endParaRPr>
          </a:p>
          <a:p>
            <a:pPr marL="12065" indent="0">
              <a:buNone/>
              <a:tabLst>
                <a:tab pos="241300" algn="l"/>
              </a:tabLst>
            </a:pPr>
            <a:endParaRPr lang="tr-TR" spc="-10" dirty="0" smtClean="0">
              <a:latin typeface="Calibri"/>
              <a:cs typeface="Calibri"/>
            </a:endParaRP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402079"/>
            <a:ext cx="9144000" cy="946298"/>
          </a:xfrm>
        </p:spPr>
        <p:txBody>
          <a:bodyPr>
            <a:normAutofit fontScale="90000"/>
          </a:bodyPr>
          <a:lstStyle/>
          <a:p>
            <a:r>
              <a:rPr lang="tr-TR" b="1" dirty="0" smtClean="0"/>
              <a:t>Özellikle Dikkat Edilmesi Gereken Hususlar</a:t>
            </a:r>
            <a:br>
              <a:rPr lang="tr-TR" b="1" dirty="0" smtClean="0"/>
            </a:br>
            <a:r>
              <a:rPr lang="tr-TR" b="1" dirty="0" smtClean="0"/>
              <a:t/>
            </a:r>
            <a:br>
              <a:rPr lang="tr-TR" b="1" dirty="0" smtClean="0"/>
            </a:br>
            <a:r>
              <a:rPr lang="tr-TR" b="1" dirty="0" smtClean="0"/>
              <a:t>ERASMUS DÖNEMİNİ UZATMA </a:t>
            </a:r>
            <a:endParaRPr lang="tr-TR" b="1" dirty="0"/>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15551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Özellikle Dikkat Edilmesi Gereken Hususlar</a:t>
            </a:r>
            <a:endParaRPr lang="tr-TR" dirty="0"/>
          </a:p>
        </p:txBody>
      </p:sp>
      <p:sp>
        <p:nvSpPr>
          <p:cNvPr id="3" name="2 İçerik Yer Tutucusu"/>
          <p:cNvSpPr>
            <a:spLocks noGrp="1"/>
          </p:cNvSpPr>
          <p:nvPr>
            <p:ph idx="1"/>
          </p:nvPr>
        </p:nvSpPr>
        <p:spPr>
          <a:xfrm>
            <a:off x="0" y="1127052"/>
            <a:ext cx="8316368" cy="3384877"/>
          </a:xfrm>
        </p:spPr>
        <p:txBody>
          <a:bodyPr>
            <a:noAutofit/>
          </a:bodyPr>
          <a:lstStyle/>
          <a:p>
            <a:pPr algn="just">
              <a:lnSpc>
                <a:spcPct val="170000"/>
              </a:lnSpc>
            </a:pPr>
            <a:r>
              <a:rPr lang="tr-TR" sz="1100" dirty="0" smtClean="0"/>
              <a:t>Öğrencilerimizin, </a:t>
            </a:r>
            <a:r>
              <a:rPr lang="tr-TR" sz="1100" dirty="0" err="1" smtClean="0"/>
              <a:t>Erasmus</a:t>
            </a:r>
            <a:r>
              <a:rPr lang="tr-TR" sz="1100" dirty="0" smtClean="0"/>
              <a:t> kapsamında öğrenim için yurtdışına gitmeden önce Koordinatörlüğümüze iletmeleri gereken belgeler arasında (bkz. “</a:t>
            </a:r>
            <a:r>
              <a:rPr lang="tr-TR" sz="1100" dirty="0" err="1" smtClean="0"/>
              <a:t>checklist</a:t>
            </a:r>
            <a:r>
              <a:rPr lang="tr-TR" sz="1100" dirty="0" smtClean="0"/>
              <a:t>”) vize de yer almaktadır. Öğrencilerimizin, ilgili konsolosluk tarafından vizelerinin planlanan yurtdışına çıkış tarihlerinden birkaç gün önce verilebileceği yönünde bilgilendirilmeleri durumunda, vizelerinin henüz eksik olması nedeniyle, Koordinatörlüğümüzden gidiş işlemleri için randevu almak üzere vizelerinin ulaşmasını beklememeleri gerekmektedir. Koordinatörlük olarak yoğun bir iş programı ve randevu takvimi ile çalışmaktayız. Randevu talebinizin aynı gün ya da aynı hafta içinde karşılanması mümkün olmayabilir. Bu nedenle, </a:t>
            </a:r>
            <a:r>
              <a:rPr lang="tr-TR" sz="1100" u="sng" dirty="0" smtClean="0"/>
              <a:t>vize başvurunuzun sonuçlanmasının gecikmesi durumunda</a:t>
            </a:r>
            <a:r>
              <a:rPr lang="tr-TR" sz="1100" dirty="0" smtClean="0"/>
              <a:t>, vizeniz henüz tarafınıza ulaşmamış olsa da, Koordinatörlüğümüzden randevu talep edebilir ve </a:t>
            </a:r>
            <a:r>
              <a:rPr lang="tr-TR" sz="1100" dirty="0" err="1" smtClean="0"/>
              <a:t>Erasmus</a:t>
            </a:r>
            <a:r>
              <a:rPr lang="tr-TR" sz="1100" dirty="0" smtClean="0"/>
              <a:t> dosyanızı açtırabilirsiniz. Bu durumda da </a:t>
            </a:r>
            <a:r>
              <a:rPr lang="tr-TR" sz="1100" dirty="0" err="1" smtClean="0"/>
              <a:t>Erasmus</a:t>
            </a:r>
            <a:r>
              <a:rPr lang="tr-TR" sz="1100" dirty="0" smtClean="0"/>
              <a:t> sözleşmeniz hazırlanabilir ve tarafınızca imzalanabilir. Ancak tüm belge eksikliği durumlarında olduğu gibi, vizenizin bir kopyasını randevunuz sonrasında Koordinatörlüğümüze iletmedikçe </a:t>
            </a:r>
            <a:r>
              <a:rPr lang="tr-TR" sz="1100" dirty="0" err="1" smtClean="0"/>
              <a:t>Erasmus</a:t>
            </a:r>
            <a:r>
              <a:rPr lang="tr-TR" sz="1100" dirty="0" smtClean="0"/>
              <a:t> sözleşmeniz ve dosyanız geçerlilik kazanmayacaktır. Randevu sonrasında, dosyanızda eksik olan vize kopyanızı e-posta ile de gönderebilirsiniz.</a:t>
            </a:r>
            <a:endParaRPr lang="tr-TR" sz="11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Özellikle Dikkat Edilmesi Gereken Hususlar</a:t>
            </a:r>
            <a:endParaRPr lang="tr-TR" dirty="0"/>
          </a:p>
        </p:txBody>
      </p:sp>
      <p:sp>
        <p:nvSpPr>
          <p:cNvPr id="3" name="İçerik Yer Tutucusu 2"/>
          <p:cNvSpPr>
            <a:spLocks noGrp="1"/>
          </p:cNvSpPr>
          <p:nvPr>
            <p:ph idx="1"/>
          </p:nvPr>
        </p:nvSpPr>
        <p:spPr/>
        <p:txBody>
          <a:bodyPr/>
          <a:lstStyle/>
          <a:p>
            <a:r>
              <a:rPr lang="tr-TR" dirty="0" smtClean="0"/>
              <a:t>Ailenizle gerek sürecin maddi boyutu gerekse gideceğiniz ülkede salgının seyrini gözeterek birlikte karar vermeniz ve aile üyelerinizi de doğru biçimde bilgilendirmeniz önemlidir.</a:t>
            </a:r>
          </a:p>
          <a:p>
            <a:r>
              <a:rPr lang="tr-TR" dirty="0" smtClean="0"/>
              <a:t>Erasmus kapsamında gidişiniz öncesinde, özellikle vize başvurusu sürecinde pek çok bürokratik prosedürü yerine getirmeniz gerektiğinin farkında olmalı ve bunun için hazır olmamalısınız.</a:t>
            </a:r>
          </a:p>
          <a:p>
            <a:r>
              <a:rPr lang="tr-TR" dirty="0" smtClean="0"/>
              <a:t>Gidişiniz öncesinde geçen süreyi yabancı dil becerilerinizi geliştirerek ya da mümkünse, para biriktirerek değerlendirme yoluna gidebilirsiniz.</a:t>
            </a:r>
          </a:p>
          <a:p>
            <a:endParaRPr lang="tr-TR" dirty="0"/>
          </a:p>
          <a:p>
            <a:pPr marL="0" indent="0">
              <a:buNone/>
            </a:pPr>
            <a:endParaRPr lang="tr-TR" dirty="0"/>
          </a:p>
        </p:txBody>
      </p:sp>
    </p:spTree>
    <p:extLst>
      <p:ext uri="{BB962C8B-B14F-4D97-AF65-F5344CB8AC3E}">
        <p14:creationId xmlns:p14="http://schemas.microsoft.com/office/powerpoint/2010/main" val="423435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DEU DIŞ İLİŞKİLER KOORDİNATÖRLÜĞÜ</a:t>
            </a:r>
            <a:endParaRPr lang="tr-TR" dirty="0"/>
          </a:p>
        </p:txBody>
      </p:sp>
      <p:sp>
        <p:nvSpPr>
          <p:cNvPr id="3" name="İçerik Yer Tutucusu 2"/>
          <p:cNvSpPr>
            <a:spLocks noGrp="1"/>
          </p:cNvSpPr>
          <p:nvPr>
            <p:ph idx="1"/>
          </p:nvPr>
        </p:nvSpPr>
        <p:spPr/>
        <p:txBody>
          <a:bodyPr/>
          <a:lstStyle/>
          <a:p>
            <a:pPr marL="0" indent="0" algn="ctr">
              <a:lnSpc>
                <a:spcPct val="100000"/>
              </a:lnSpc>
              <a:buNone/>
            </a:pPr>
            <a:r>
              <a:rPr lang="tr-TR" b="1" u="heavy" spc="-60" dirty="0">
                <a:solidFill>
                  <a:srgbClr val="006FC0"/>
                </a:solidFill>
                <a:cs typeface="Calibri Light"/>
                <a:hlinkClick r:id="rId3"/>
              </a:rPr>
              <a:t>w</a:t>
            </a:r>
            <a:r>
              <a:rPr lang="tr-TR" b="1" u="heavy" spc="-70" dirty="0">
                <a:solidFill>
                  <a:srgbClr val="006FC0"/>
                </a:solidFill>
                <a:cs typeface="Calibri Light"/>
                <a:hlinkClick r:id="rId3"/>
              </a:rPr>
              <a:t>w</a:t>
            </a:r>
            <a:r>
              <a:rPr lang="tr-TR" b="1" u="heavy" spc="-310" dirty="0">
                <a:solidFill>
                  <a:srgbClr val="006FC0"/>
                </a:solidFill>
                <a:cs typeface="Calibri Light"/>
                <a:hlinkClick r:id="rId3"/>
              </a:rPr>
              <a:t>w .  </a:t>
            </a:r>
            <a:r>
              <a:rPr lang="tr-TR" b="1" u="heavy" spc="-40" dirty="0">
                <a:solidFill>
                  <a:srgbClr val="006FC0"/>
                </a:solidFill>
                <a:cs typeface="Calibri Light"/>
                <a:hlinkClick r:id="rId3"/>
              </a:rPr>
              <a:t>i</a:t>
            </a:r>
            <a:r>
              <a:rPr lang="tr-TR" b="1" u="heavy" spc="-95" dirty="0">
                <a:solidFill>
                  <a:srgbClr val="006FC0"/>
                </a:solidFill>
                <a:cs typeface="Calibri Light"/>
                <a:hlinkClick r:id="rId3"/>
              </a:rPr>
              <a:t>n</a:t>
            </a:r>
            <a:r>
              <a:rPr lang="tr-TR" b="1" u="heavy" spc="-75" dirty="0">
                <a:solidFill>
                  <a:srgbClr val="006FC0"/>
                </a:solidFill>
                <a:cs typeface="Calibri Light"/>
                <a:hlinkClick r:id="rId3"/>
              </a:rPr>
              <a:t>t</a:t>
            </a:r>
            <a:r>
              <a:rPr lang="tr-TR" b="1" u="heavy" spc="-30" dirty="0">
                <a:solidFill>
                  <a:srgbClr val="006FC0"/>
                </a:solidFill>
                <a:cs typeface="Calibri Light"/>
                <a:hlinkClick r:id="rId3"/>
              </a:rPr>
              <a:t>e</a:t>
            </a:r>
            <a:r>
              <a:rPr lang="tr-TR" b="1" u="heavy" spc="-45" dirty="0">
                <a:solidFill>
                  <a:srgbClr val="006FC0"/>
                </a:solidFill>
                <a:cs typeface="Calibri Light"/>
                <a:hlinkClick r:id="rId3"/>
              </a:rPr>
              <a:t>r</a:t>
            </a:r>
            <a:r>
              <a:rPr lang="tr-TR" b="1" u="heavy" spc="-55" dirty="0">
                <a:solidFill>
                  <a:srgbClr val="006FC0"/>
                </a:solidFill>
                <a:cs typeface="Calibri Light"/>
                <a:hlinkClick r:id="rId3"/>
              </a:rPr>
              <a:t>n</a:t>
            </a:r>
            <a:r>
              <a:rPr lang="tr-TR" b="1" u="heavy" spc="-85" dirty="0">
                <a:solidFill>
                  <a:srgbClr val="006FC0"/>
                </a:solidFill>
                <a:cs typeface="Calibri Light"/>
                <a:hlinkClick r:id="rId3"/>
              </a:rPr>
              <a:t>a</a:t>
            </a:r>
            <a:r>
              <a:rPr lang="tr-TR" b="1" u="heavy" spc="-40" dirty="0">
                <a:solidFill>
                  <a:srgbClr val="006FC0"/>
                </a:solidFill>
                <a:cs typeface="Calibri Light"/>
                <a:hlinkClick r:id="rId3"/>
              </a:rPr>
              <a:t>t</a:t>
            </a:r>
            <a:r>
              <a:rPr lang="tr-TR" b="1" u="heavy" spc="-25" dirty="0">
                <a:solidFill>
                  <a:srgbClr val="006FC0"/>
                </a:solidFill>
                <a:cs typeface="Calibri Light"/>
                <a:hlinkClick r:id="rId3"/>
              </a:rPr>
              <a:t>i</a:t>
            </a:r>
            <a:r>
              <a:rPr lang="tr-TR" b="1" u="heavy" spc="-45" dirty="0">
                <a:solidFill>
                  <a:srgbClr val="006FC0"/>
                </a:solidFill>
                <a:cs typeface="Calibri Light"/>
                <a:hlinkClick r:id="rId3"/>
              </a:rPr>
              <a:t>o</a:t>
            </a:r>
            <a:r>
              <a:rPr lang="tr-TR" b="1" u="heavy" spc="-55" dirty="0">
                <a:solidFill>
                  <a:srgbClr val="006FC0"/>
                </a:solidFill>
                <a:cs typeface="Calibri Light"/>
                <a:hlinkClick r:id="rId3"/>
              </a:rPr>
              <a:t>n</a:t>
            </a:r>
            <a:r>
              <a:rPr lang="tr-TR" b="1" u="heavy" spc="-60" dirty="0">
                <a:solidFill>
                  <a:srgbClr val="006FC0"/>
                </a:solidFill>
                <a:cs typeface="Calibri Light"/>
                <a:hlinkClick r:id="rId3"/>
              </a:rPr>
              <a:t>a</a:t>
            </a:r>
            <a:r>
              <a:rPr lang="tr-TR" b="1" u="heavy" spc="-25" dirty="0">
                <a:solidFill>
                  <a:srgbClr val="006FC0"/>
                </a:solidFill>
                <a:cs typeface="Calibri Light"/>
                <a:hlinkClick r:id="rId3"/>
              </a:rPr>
              <a:t>l</a:t>
            </a:r>
            <a:r>
              <a:rPr lang="tr-TR" b="1" u="heavy" spc="-30" dirty="0">
                <a:solidFill>
                  <a:srgbClr val="006FC0"/>
                </a:solidFill>
                <a:cs typeface="Calibri Light"/>
                <a:hlinkClick r:id="rId3"/>
              </a:rPr>
              <a:t>.</a:t>
            </a:r>
            <a:r>
              <a:rPr lang="tr-TR" b="1" u="heavy" spc="-55" dirty="0">
                <a:solidFill>
                  <a:srgbClr val="006FC0"/>
                </a:solidFill>
                <a:cs typeface="Calibri Light"/>
                <a:hlinkClick r:id="rId3"/>
              </a:rPr>
              <a:t>d</a:t>
            </a:r>
            <a:r>
              <a:rPr lang="tr-TR" b="1" u="heavy" spc="-30" dirty="0">
                <a:solidFill>
                  <a:srgbClr val="006FC0"/>
                </a:solidFill>
                <a:cs typeface="Calibri Light"/>
                <a:hlinkClick r:id="rId3"/>
              </a:rPr>
              <a:t>e</a:t>
            </a:r>
            <a:r>
              <a:rPr lang="tr-TR" b="1" u="heavy" spc="-55" dirty="0">
                <a:solidFill>
                  <a:srgbClr val="006FC0"/>
                </a:solidFill>
                <a:cs typeface="Calibri Light"/>
                <a:hlinkClick r:id="rId3"/>
              </a:rPr>
              <a:t>u</a:t>
            </a:r>
            <a:r>
              <a:rPr lang="tr-TR" b="1" u="heavy" spc="-30" dirty="0">
                <a:solidFill>
                  <a:srgbClr val="006FC0"/>
                </a:solidFill>
                <a:cs typeface="Calibri Light"/>
                <a:hlinkClick r:id="rId3"/>
              </a:rPr>
              <a:t>.e</a:t>
            </a:r>
            <a:r>
              <a:rPr lang="tr-TR" b="1" u="heavy" spc="-55" dirty="0">
                <a:solidFill>
                  <a:srgbClr val="006FC0"/>
                </a:solidFill>
                <a:cs typeface="Calibri Light"/>
                <a:hlinkClick r:id="rId3"/>
              </a:rPr>
              <a:t>du</a:t>
            </a:r>
            <a:r>
              <a:rPr lang="tr-TR" b="1" u="heavy" spc="-100" dirty="0">
                <a:solidFill>
                  <a:srgbClr val="006FC0"/>
                </a:solidFill>
                <a:cs typeface="Calibri Light"/>
                <a:hlinkClick r:id="rId3"/>
              </a:rPr>
              <a:t>.</a:t>
            </a:r>
            <a:r>
              <a:rPr lang="tr-TR" b="1" u="heavy" spc="-40" dirty="0">
                <a:solidFill>
                  <a:srgbClr val="006FC0"/>
                </a:solidFill>
                <a:cs typeface="Calibri Light"/>
                <a:hlinkClick r:id="rId3"/>
              </a:rPr>
              <a:t>t</a:t>
            </a:r>
            <a:r>
              <a:rPr lang="tr-TR" b="1" u="heavy" spc="-15" dirty="0">
                <a:solidFill>
                  <a:srgbClr val="006FC0"/>
                </a:solidFill>
                <a:cs typeface="Calibri Light"/>
                <a:hlinkClick r:id="rId3"/>
              </a:rPr>
              <a:t>r</a:t>
            </a:r>
            <a:endParaRPr lang="tr-TR" b="1" dirty="0">
              <a:cs typeface="Calibri Light"/>
            </a:endParaRPr>
          </a:p>
          <a:p>
            <a:pPr marL="0" indent="0" algn="ctr">
              <a:lnSpc>
                <a:spcPct val="100000"/>
              </a:lnSpc>
              <a:buNone/>
            </a:pPr>
            <a:r>
              <a:rPr lang="tr-TR" b="1" u="heavy" spc="-80" dirty="0">
                <a:solidFill>
                  <a:srgbClr val="FF0000"/>
                </a:solidFill>
                <a:latin typeface="Calibri"/>
                <a:cs typeface="Calibri"/>
                <a:hlinkClick r:id="rId4"/>
              </a:rPr>
              <a:t>er</a:t>
            </a:r>
            <a:r>
              <a:rPr lang="tr-TR" b="1" u="heavy" dirty="0">
                <a:solidFill>
                  <a:srgbClr val="FF0000"/>
                </a:solidFill>
                <a:latin typeface="Calibri"/>
                <a:cs typeface="Calibri"/>
                <a:hlinkClick r:id="rId4"/>
              </a:rPr>
              <a:t>asmus</a:t>
            </a:r>
            <a:r>
              <a:rPr lang="tr-TR" b="1" u="heavy" spc="5" dirty="0">
                <a:solidFill>
                  <a:srgbClr val="FF0000"/>
                </a:solidFill>
                <a:latin typeface="Calibri"/>
                <a:cs typeface="Calibri"/>
                <a:hlinkClick r:id="rId4"/>
              </a:rPr>
              <a:t>@</a:t>
            </a:r>
            <a:r>
              <a:rPr lang="tr-TR" b="1" u="heavy" dirty="0">
                <a:solidFill>
                  <a:srgbClr val="FF0000"/>
                </a:solidFill>
                <a:latin typeface="Calibri"/>
                <a:cs typeface="Calibri"/>
                <a:hlinkClick r:id="rId4"/>
              </a:rPr>
              <a:t>de</a:t>
            </a:r>
            <a:r>
              <a:rPr lang="tr-TR" b="1" u="heavy" spc="-15" dirty="0">
                <a:solidFill>
                  <a:srgbClr val="FF0000"/>
                </a:solidFill>
                <a:latin typeface="Calibri"/>
                <a:cs typeface="Calibri"/>
                <a:hlinkClick r:id="rId4"/>
              </a:rPr>
              <a:t>u</a:t>
            </a:r>
            <a:r>
              <a:rPr lang="tr-TR" b="1" u="heavy" dirty="0">
                <a:solidFill>
                  <a:srgbClr val="FF0000"/>
                </a:solidFill>
                <a:latin typeface="Calibri"/>
                <a:cs typeface="Calibri"/>
                <a:hlinkClick r:id="rId4"/>
              </a:rPr>
              <a:t>.e</a:t>
            </a:r>
            <a:r>
              <a:rPr lang="tr-TR" b="1" u="heavy" spc="-15" dirty="0">
                <a:solidFill>
                  <a:srgbClr val="FF0000"/>
                </a:solidFill>
                <a:latin typeface="Calibri"/>
                <a:cs typeface="Calibri"/>
                <a:hlinkClick r:id="rId4"/>
              </a:rPr>
              <a:t>du</a:t>
            </a:r>
            <a:r>
              <a:rPr lang="tr-TR" b="1" u="heavy" spc="-80" dirty="0">
                <a:solidFill>
                  <a:srgbClr val="FF0000"/>
                </a:solidFill>
                <a:latin typeface="Calibri"/>
                <a:cs typeface="Calibri"/>
                <a:hlinkClick r:id="rId4"/>
              </a:rPr>
              <a:t>.</a:t>
            </a:r>
            <a:r>
              <a:rPr lang="tr-TR" b="1" u="heavy" dirty="0">
                <a:solidFill>
                  <a:srgbClr val="FF0000"/>
                </a:solidFill>
                <a:latin typeface="Calibri"/>
                <a:cs typeface="Calibri"/>
                <a:hlinkClick r:id="rId4"/>
              </a:rPr>
              <a:t>tr</a:t>
            </a:r>
            <a:endParaRPr lang="tr-TR" dirty="0">
              <a:latin typeface="Calibri"/>
              <a:cs typeface="Calibri"/>
            </a:endParaRPr>
          </a:p>
          <a:p>
            <a:pPr>
              <a:lnSpc>
                <a:spcPts val="1000"/>
              </a:lnSpc>
            </a:pPr>
            <a:endParaRPr lang="tr-TR" sz="1000" dirty="0"/>
          </a:p>
          <a:p>
            <a:pPr>
              <a:lnSpc>
                <a:spcPts val="1000"/>
              </a:lnSpc>
            </a:pPr>
            <a:endParaRPr lang="tr-TR" sz="1000" dirty="0"/>
          </a:p>
          <a:p>
            <a:pPr marL="0" indent="0" algn="ctr">
              <a:lnSpc>
                <a:spcPts val="1000"/>
              </a:lnSpc>
              <a:buNone/>
            </a:pPr>
            <a:r>
              <a:rPr lang="tr-TR" sz="1600" dirty="0" smtClean="0"/>
              <a:t>Dış </a:t>
            </a:r>
            <a:r>
              <a:rPr lang="tr-TR" sz="1600" dirty="0"/>
              <a:t>İlişkiler Koordinatörlüğü </a:t>
            </a:r>
            <a:endParaRPr lang="tr-TR" sz="1600" dirty="0" smtClean="0"/>
          </a:p>
          <a:p>
            <a:pPr marL="0" indent="0" algn="ctr">
              <a:lnSpc>
                <a:spcPct val="100000"/>
              </a:lnSpc>
              <a:buNone/>
            </a:pPr>
            <a:endParaRPr lang="tr-TR" sz="1000" dirty="0">
              <a:solidFill>
                <a:srgbClr val="FF0000"/>
              </a:solidFill>
              <a:latin typeface="Calibri"/>
              <a:cs typeface="Calibri"/>
            </a:endParaRPr>
          </a:p>
          <a:p>
            <a:pPr marL="0" indent="0" algn="ctr">
              <a:lnSpc>
                <a:spcPct val="100000"/>
              </a:lnSpc>
              <a:buNone/>
            </a:pPr>
            <a:r>
              <a:rPr lang="tr-TR" dirty="0">
                <a:solidFill>
                  <a:srgbClr val="FF0000"/>
                </a:solidFill>
                <a:latin typeface="Calibri"/>
                <a:cs typeface="Calibri"/>
              </a:rPr>
              <a:t>İ</a:t>
            </a:r>
            <a:r>
              <a:rPr lang="tr-TR" spc="-80" dirty="0">
                <a:solidFill>
                  <a:srgbClr val="FF0000"/>
                </a:solidFill>
                <a:latin typeface="Calibri"/>
                <a:cs typeface="Calibri"/>
              </a:rPr>
              <a:t>L</a:t>
            </a:r>
            <a:r>
              <a:rPr lang="tr-TR" dirty="0">
                <a:solidFill>
                  <a:srgbClr val="FF0000"/>
                </a:solidFill>
                <a:latin typeface="Calibri"/>
                <a:cs typeface="Calibri"/>
              </a:rPr>
              <a:t>Gİ</a:t>
            </a:r>
            <a:r>
              <a:rPr lang="tr-TR" spc="-20" dirty="0">
                <a:solidFill>
                  <a:srgbClr val="FF0000"/>
                </a:solidFill>
                <a:latin typeface="Calibri"/>
                <a:cs typeface="Calibri"/>
              </a:rPr>
              <a:t>N</a:t>
            </a:r>
            <a:r>
              <a:rPr lang="tr-TR" dirty="0">
                <a:solidFill>
                  <a:srgbClr val="FF0000"/>
                </a:solidFill>
                <a:latin typeface="Calibri"/>
                <a:cs typeface="Calibri"/>
              </a:rPr>
              <a:t>İZ</a:t>
            </a:r>
            <a:r>
              <a:rPr lang="tr-TR" spc="35" dirty="0">
                <a:solidFill>
                  <a:srgbClr val="FF0000"/>
                </a:solidFill>
                <a:latin typeface="Calibri"/>
                <a:cs typeface="Calibri"/>
              </a:rPr>
              <a:t> </a:t>
            </a:r>
            <a:r>
              <a:rPr lang="tr-TR" dirty="0">
                <a:solidFill>
                  <a:srgbClr val="FF0000"/>
                </a:solidFill>
                <a:latin typeface="Calibri"/>
                <a:cs typeface="Calibri"/>
              </a:rPr>
              <a:t>İÇ</a:t>
            </a:r>
            <a:r>
              <a:rPr lang="tr-TR" spc="-10" dirty="0">
                <a:solidFill>
                  <a:srgbClr val="FF0000"/>
                </a:solidFill>
                <a:latin typeface="Calibri"/>
                <a:cs typeface="Calibri"/>
              </a:rPr>
              <a:t>İ</a:t>
            </a:r>
            <a:r>
              <a:rPr lang="tr-TR" dirty="0">
                <a:solidFill>
                  <a:srgbClr val="FF0000"/>
                </a:solidFill>
                <a:latin typeface="Calibri"/>
                <a:cs typeface="Calibri"/>
              </a:rPr>
              <a:t>N</a:t>
            </a:r>
            <a:r>
              <a:rPr lang="tr-TR" spc="10" dirty="0">
                <a:solidFill>
                  <a:srgbClr val="FF0000"/>
                </a:solidFill>
                <a:latin typeface="Calibri"/>
                <a:cs typeface="Calibri"/>
              </a:rPr>
              <a:t> </a:t>
            </a:r>
            <a:r>
              <a:rPr lang="tr-TR" dirty="0">
                <a:solidFill>
                  <a:srgbClr val="FF0000"/>
                </a:solidFill>
                <a:latin typeface="Calibri"/>
                <a:cs typeface="Calibri"/>
              </a:rPr>
              <a:t>T</a:t>
            </a:r>
            <a:r>
              <a:rPr lang="tr-TR" spc="-40" dirty="0">
                <a:solidFill>
                  <a:srgbClr val="FF0000"/>
                </a:solidFill>
                <a:latin typeface="Calibri"/>
                <a:cs typeface="Calibri"/>
              </a:rPr>
              <a:t>E</a:t>
            </a:r>
            <a:r>
              <a:rPr lang="tr-TR" dirty="0">
                <a:solidFill>
                  <a:srgbClr val="FF0000"/>
                </a:solidFill>
                <a:latin typeface="Calibri"/>
                <a:cs typeface="Calibri"/>
              </a:rPr>
              <a:t>ŞEK</a:t>
            </a:r>
            <a:r>
              <a:rPr lang="tr-TR" spc="-45" dirty="0">
                <a:solidFill>
                  <a:srgbClr val="FF0000"/>
                </a:solidFill>
                <a:latin typeface="Calibri"/>
                <a:cs typeface="Calibri"/>
              </a:rPr>
              <a:t>K</a:t>
            </a:r>
            <a:r>
              <a:rPr lang="tr-TR" dirty="0">
                <a:solidFill>
                  <a:srgbClr val="FF0000"/>
                </a:solidFill>
                <a:latin typeface="Calibri"/>
                <a:cs typeface="Calibri"/>
              </a:rPr>
              <a:t>ÜR </a:t>
            </a:r>
            <a:r>
              <a:rPr lang="tr-TR" spc="-15" dirty="0">
                <a:solidFill>
                  <a:srgbClr val="FF0000"/>
                </a:solidFill>
                <a:latin typeface="Calibri"/>
                <a:cs typeface="Calibri"/>
              </a:rPr>
              <a:t>E</a:t>
            </a:r>
            <a:r>
              <a:rPr lang="tr-TR" dirty="0">
                <a:solidFill>
                  <a:srgbClr val="FF0000"/>
                </a:solidFill>
                <a:latin typeface="Calibri"/>
                <a:cs typeface="Calibri"/>
              </a:rPr>
              <a:t>DERİZ..</a:t>
            </a:r>
            <a:endParaRPr lang="tr-TR" dirty="0">
              <a:latin typeface="Calibri"/>
              <a:cs typeface="Calibri"/>
            </a:endParaRPr>
          </a:p>
          <a:p>
            <a:endParaRPr lang="tr-TR" dirty="0"/>
          </a:p>
        </p:txBody>
      </p:sp>
      <p:sp>
        <p:nvSpPr>
          <p:cNvPr id="4" name="object 4"/>
          <p:cNvSpPr/>
          <p:nvPr/>
        </p:nvSpPr>
        <p:spPr>
          <a:xfrm>
            <a:off x="578386" y="2012655"/>
            <a:ext cx="2398278" cy="1132624"/>
          </a:xfrm>
          <a:prstGeom prst="rect">
            <a:avLst/>
          </a:prstGeom>
          <a:blipFill>
            <a:blip r:embed="rId5" cstate="print"/>
            <a:stretch>
              <a:fillRect/>
            </a:stretch>
          </a:blipFill>
        </p:spPr>
        <p:txBody>
          <a:bodyPr wrap="square" lIns="0" tIns="0" rIns="0" bIns="0" rtlCol="0">
            <a:noAutofit/>
          </a:bodyPr>
          <a:lstStyle/>
          <a:p>
            <a:endParaRPr/>
          </a:p>
        </p:txBody>
      </p:sp>
      <p:sp>
        <p:nvSpPr>
          <p:cNvPr id="5" name="object 3"/>
          <p:cNvSpPr/>
          <p:nvPr/>
        </p:nvSpPr>
        <p:spPr>
          <a:xfrm>
            <a:off x="4276251" y="4355786"/>
            <a:ext cx="676755" cy="682623"/>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404321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9388"/>
            <a:ext cx="9144000" cy="1286540"/>
          </a:xfrm>
        </p:spPr>
        <p:txBody>
          <a:bodyPr/>
          <a:lstStyle/>
          <a:p>
            <a:r>
              <a:rPr lang="tr-TR" b="1" dirty="0" err="1"/>
              <a:t>Erasmus</a:t>
            </a:r>
            <a:r>
              <a:rPr lang="tr-TR" b="1" dirty="0"/>
              <a:t>+ Programı Nedir?</a:t>
            </a:r>
            <a:br>
              <a:rPr lang="tr-TR" b="1" dirty="0"/>
            </a:br>
            <a:endParaRPr lang="fr-FR" dirty="0"/>
          </a:p>
        </p:txBody>
      </p:sp>
      <p:sp>
        <p:nvSpPr>
          <p:cNvPr id="3" name="Sous-titre 2"/>
          <p:cNvSpPr>
            <a:spLocks noGrp="1"/>
          </p:cNvSpPr>
          <p:nvPr>
            <p:ph type="subTitle" idx="1"/>
          </p:nvPr>
        </p:nvSpPr>
        <p:spPr>
          <a:xfrm>
            <a:off x="0" y="1505928"/>
            <a:ext cx="9144000" cy="1543066"/>
          </a:xfrm>
        </p:spPr>
        <p:txBody>
          <a:bodyPr>
            <a:normAutofit fontScale="85000" lnSpcReduction="20000"/>
          </a:bodyPr>
          <a:lstStyle/>
          <a:p>
            <a:pPr algn="just"/>
            <a:r>
              <a:rPr lang="tr-TR" dirty="0" err="1"/>
              <a:t>Erasmus</a:t>
            </a:r>
            <a:r>
              <a:rPr lang="tr-TR" dirty="0"/>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r>
              <a:rPr lang="tr-TR" dirty="0" smtClean="0"/>
              <a:t>.</a:t>
            </a:r>
          </a:p>
          <a:p>
            <a:pPr algn="just"/>
            <a:endParaRPr lang="tr-TR" dirty="0"/>
          </a:p>
          <a:p>
            <a:pPr algn="just"/>
            <a:r>
              <a:rPr lang="tr-TR" dirty="0"/>
              <a:t>Coğrafi olarak, Avrupa Birliği’ne üye ülkelerin yanı sıra Norveç, İzlanda, </a:t>
            </a:r>
            <a:r>
              <a:rPr lang="tr-TR" dirty="0" err="1" smtClean="0"/>
              <a:t>Lihtenştayn</a:t>
            </a:r>
            <a:r>
              <a:rPr lang="tr-TR" dirty="0" smtClean="0"/>
              <a:t>, Makedonya, Sırbistan </a:t>
            </a:r>
            <a:r>
              <a:rPr lang="tr-TR" dirty="0"/>
              <a:t>ve Türkiye’yi de kapsayan bir programdır.</a:t>
            </a:r>
          </a:p>
          <a:p>
            <a:endParaRPr lang="tr-TR" dirty="0"/>
          </a:p>
          <a:p>
            <a:endParaRPr lang="fr-FR"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86005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08722057"/>
              </p:ext>
            </p:extLst>
          </p:nvPr>
        </p:nvGraphicFramePr>
        <p:xfrm>
          <a:off x="0" y="259407"/>
          <a:ext cx="9144000" cy="4004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334572" y="1665791"/>
            <a:ext cx="1945532" cy="1200329"/>
          </a:xfrm>
          <a:prstGeom prst="rect">
            <a:avLst/>
          </a:prstGeom>
          <a:noFill/>
        </p:spPr>
        <p:txBody>
          <a:bodyPr wrap="square" rtlCol="0">
            <a:spAutoFit/>
          </a:bodyPr>
          <a:lstStyle/>
          <a:p>
            <a:r>
              <a:rPr lang="tr-TR" sz="2400" b="1" dirty="0" smtClean="0">
                <a:solidFill>
                  <a:srgbClr val="002060"/>
                </a:solidFill>
              </a:rPr>
              <a:t>Erasmus+ Programı Nasıl İşler?</a:t>
            </a:r>
            <a:endParaRPr lang="tr-TR" sz="2400" b="1" dirty="0">
              <a:solidFill>
                <a:srgbClr val="002060"/>
              </a:solidFill>
            </a:endParaRPr>
          </a:p>
        </p:txBody>
      </p:sp>
      <p:sp>
        <p:nvSpPr>
          <p:cNvPr id="6" name="object 3"/>
          <p:cNvSpPr/>
          <p:nvPr/>
        </p:nvSpPr>
        <p:spPr>
          <a:xfrm>
            <a:off x="4276251" y="4355786"/>
            <a:ext cx="676755" cy="682623"/>
          </a:xfrm>
          <a:prstGeom prst="rect">
            <a:avLst/>
          </a:prstGeom>
          <a:blipFill>
            <a:blip r:embed="rId8" cstate="print"/>
            <a:stretch>
              <a:fillRect/>
            </a:stretch>
          </a:blipFill>
        </p:spPr>
        <p:txBody>
          <a:bodyPr wrap="square" lIns="0" tIns="0" rIns="0" bIns="0" rtlCol="0">
            <a:noAutofit/>
          </a:bodyPr>
          <a:lstStyle/>
          <a:p>
            <a:endParaRPr/>
          </a:p>
        </p:txBody>
      </p:sp>
      <p:pic>
        <p:nvPicPr>
          <p:cNvPr id="10" name="Picture 5" descr="Paperplane temporary Tattoo 2 pieces by Tattooception on Etsy                                                                                                                                                                                 Mo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0615" y="1767948"/>
            <a:ext cx="1328014" cy="99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7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361" y="282872"/>
            <a:ext cx="8045404" cy="1682119"/>
          </a:xfrm>
        </p:spPr>
        <p:txBody>
          <a:bodyPr>
            <a:normAutofit fontScale="90000"/>
          </a:bodyPr>
          <a:lstStyle/>
          <a:p>
            <a:r>
              <a:rPr lang="tr-TR" b="1" dirty="0" smtClean="0">
                <a:solidFill>
                  <a:srgbClr val="0070C0"/>
                </a:solidFill>
              </a:rPr>
              <a:t/>
            </a:r>
            <a:br>
              <a:rPr lang="tr-TR" b="1" dirty="0" smtClean="0">
                <a:solidFill>
                  <a:srgbClr val="0070C0"/>
                </a:solidFill>
              </a:rPr>
            </a:br>
            <a:r>
              <a:rPr lang="tr-TR" b="1" dirty="0">
                <a:solidFill>
                  <a:srgbClr val="0070C0"/>
                </a:solidFill>
              </a:rPr>
              <a:t/>
            </a:r>
            <a:br>
              <a:rPr lang="tr-TR" b="1" dirty="0">
                <a:solidFill>
                  <a:srgbClr val="0070C0"/>
                </a:solidFill>
              </a:rPr>
            </a:br>
            <a:r>
              <a:rPr lang="tr-TR" b="1" dirty="0" smtClean="0">
                <a:solidFill>
                  <a:srgbClr val="0070C0"/>
                </a:solidFill>
              </a:rPr>
              <a:t/>
            </a:r>
            <a:br>
              <a:rPr lang="tr-TR" b="1" dirty="0" smtClean="0">
                <a:solidFill>
                  <a:srgbClr val="0070C0"/>
                </a:solidFill>
              </a:rPr>
            </a:br>
            <a:r>
              <a:rPr lang="tr-TR" b="1" dirty="0">
                <a:solidFill>
                  <a:srgbClr val="0070C0"/>
                </a:solidFill>
              </a:rPr>
              <a:t/>
            </a:r>
            <a:br>
              <a:rPr lang="tr-TR" b="1" dirty="0">
                <a:solidFill>
                  <a:srgbClr val="0070C0"/>
                </a:solidFill>
              </a:rPr>
            </a:br>
            <a:r>
              <a:rPr lang="tr-TR" b="1" dirty="0" smtClean="0">
                <a:solidFill>
                  <a:srgbClr val="0070C0"/>
                </a:solidFill>
              </a:rPr>
              <a:t/>
            </a:r>
            <a:br>
              <a:rPr lang="tr-TR" b="1" dirty="0" smtClean="0">
                <a:solidFill>
                  <a:srgbClr val="0070C0"/>
                </a:solidFill>
              </a:rPr>
            </a:br>
            <a:r>
              <a:rPr lang="tr-TR" b="1" dirty="0">
                <a:solidFill>
                  <a:srgbClr val="0070C0"/>
                </a:solidFill>
              </a:rPr>
              <a:t/>
            </a:r>
            <a:br>
              <a:rPr lang="tr-TR" b="1" dirty="0">
                <a:solidFill>
                  <a:srgbClr val="0070C0"/>
                </a:solidFill>
              </a:rPr>
            </a:br>
            <a:r>
              <a:rPr lang="tr-TR" b="1" dirty="0" smtClean="0">
                <a:solidFill>
                  <a:srgbClr val="0070C0"/>
                </a:solidFill>
              </a:rPr>
              <a:t/>
            </a:r>
            <a:br>
              <a:rPr lang="tr-TR" b="1" dirty="0" smtClean="0">
                <a:solidFill>
                  <a:srgbClr val="0070C0"/>
                </a:solidFill>
              </a:rPr>
            </a:br>
            <a:r>
              <a:rPr lang="tr-TR" b="1" dirty="0">
                <a:solidFill>
                  <a:srgbClr val="0070C0"/>
                </a:solidFill>
              </a:rPr>
              <a:t/>
            </a:r>
            <a:br>
              <a:rPr lang="tr-TR" b="1" dirty="0">
                <a:solidFill>
                  <a:srgbClr val="0070C0"/>
                </a:solidFill>
              </a:rPr>
            </a:br>
            <a:r>
              <a:rPr lang="tr-TR" b="1" dirty="0" smtClean="0">
                <a:solidFill>
                  <a:srgbClr val="0070C0"/>
                </a:solidFill>
              </a:rPr>
              <a:t/>
            </a:r>
            <a:br>
              <a:rPr lang="tr-TR" b="1" dirty="0" smtClean="0">
                <a:solidFill>
                  <a:srgbClr val="0070C0"/>
                </a:solidFill>
              </a:rPr>
            </a:br>
            <a:r>
              <a:rPr lang="tr-TR" b="1" dirty="0">
                <a:solidFill>
                  <a:srgbClr val="0070C0"/>
                </a:solidFill>
              </a:rPr>
              <a:t/>
            </a:r>
            <a:br>
              <a:rPr lang="tr-TR" b="1" dirty="0">
                <a:solidFill>
                  <a:srgbClr val="0070C0"/>
                </a:solidFill>
              </a:rPr>
            </a:br>
            <a:r>
              <a:rPr lang="tr-TR" b="1" dirty="0" smtClean="0">
                <a:solidFill>
                  <a:srgbClr val="0070C0"/>
                </a:solidFill>
              </a:rPr>
              <a:t/>
            </a:r>
            <a:br>
              <a:rPr lang="tr-TR" b="1" dirty="0" smtClean="0">
                <a:solidFill>
                  <a:srgbClr val="0070C0"/>
                </a:solidFill>
              </a:rPr>
            </a:br>
            <a:r>
              <a:rPr lang="tr-TR" b="1" dirty="0" smtClean="0">
                <a:solidFill>
                  <a:srgbClr val="0070C0"/>
                </a:solidFill>
              </a:rPr>
              <a:t/>
            </a:r>
            <a:br>
              <a:rPr lang="tr-TR" b="1" dirty="0" smtClean="0">
                <a:solidFill>
                  <a:srgbClr val="0070C0"/>
                </a:solidFill>
              </a:rPr>
            </a:br>
            <a:r>
              <a:rPr lang="tr-TR" b="1" dirty="0" smtClean="0">
                <a:solidFill>
                  <a:srgbClr val="FF0000"/>
                </a:solidFill>
              </a:rPr>
              <a:t>FERAGAT TARİHİ</a:t>
            </a:r>
            <a:r>
              <a:rPr lang="tr-TR" b="1" dirty="0">
                <a:solidFill>
                  <a:srgbClr val="0070C0"/>
                </a:solidFill>
              </a:rPr>
              <a:t/>
            </a:r>
            <a:br>
              <a:rPr lang="tr-TR" b="1" dirty="0">
                <a:solidFill>
                  <a:srgbClr val="0070C0"/>
                </a:solidFill>
              </a:rPr>
            </a:br>
            <a:r>
              <a:rPr lang="tr-TR" sz="1400" b="1" dirty="0">
                <a:solidFill>
                  <a:srgbClr val="0070C0"/>
                </a:solidFill>
              </a:rPr>
              <a:t>Tam Feragat (Güz + Bahar) </a:t>
            </a:r>
            <a:r>
              <a:rPr lang="tr-TR" sz="1400" b="1" dirty="0" smtClean="0">
                <a:solidFill>
                  <a:srgbClr val="0070C0"/>
                </a:solidFill>
              </a:rPr>
              <a:t>için Son </a:t>
            </a:r>
            <a:r>
              <a:rPr lang="tr-TR" sz="1400" b="1" dirty="0">
                <a:solidFill>
                  <a:srgbClr val="0070C0"/>
                </a:solidFill>
              </a:rPr>
              <a:t>Dilekçe Teslim Tarihi: </a:t>
            </a:r>
            <a:r>
              <a:rPr lang="tr-TR" sz="1400" b="1" u="sng" dirty="0">
                <a:solidFill>
                  <a:srgbClr val="FF0000"/>
                </a:solidFill>
              </a:rPr>
              <a:t>17 Temmuz </a:t>
            </a:r>
            <a:r>
              <a:rPr lang="tr-TR" sz="1400" b="1" u="sng" dirty="0" smtClean="0">
                <a:solidFill>
                  <a:srgbClr val="FF0000"/>
                </a:solidFill>
              </a:rPr>
              <a:t>2020</a:t>
            </a:r>
            <a:r>
              <a:rPr lang="tr-TR" sz="1400" b="1" dirty="0" smtClean="0">
                <a:solidFill>
                  <a:srgbClr val="0070C0"/>
                </a:solidFill>
              </a:rPr>
              <a:t/>
            </a:r>
            <a:br>
              <a:rPr lang="tr-TR" sz="1400" b="1" dirty="0" smtClean="0">
                <a:solidFill>
                  <a:srgbClr val="0070C0"/>
                </a:solidFill>
              </a:rPr>
            </a:br>
            <a:r>
              <a:rPr lang="tr-TR" sz="1400" b="1" dirty="0">
                <a:solidFill>
                  <a:srgbClr val="0070C0"/>
                </a:solidFill>
              </a:rPr>
              <a:t/>
            </a:r>
            <a:br>
              <a:rPr lang="tr-TR" sz="1400" b="1" dirty="0">
                <a:solidFill>
                  <a:srgbClr val="0070C0"/>
                </a:solidFill>
              </a:rPr>
            </a:br>
            <a:r>
              <a:rPr lang="tr-TR" sz="1400" b="1" dirty="0">
                <a:solidFill>
                  <a:srgbClr val="0070C0"/>
                </a:solidFill>
              </a:rPr>
              <a:t>Bahar </a:t>
            </a:r>
            <a:r>
              <a:rPr lang="tr-TR" sz="1400" b="1" dirty="0" smtClean="0">
                <a:solidFill>
                  <a:srgbClr val="0070C0"/>
                </a:solidFill>
              </a:rPr>
              <a:t>Döneminden </a:t>
            </a:r>
            <a:r>
              <a:rPr lang="tr-TR" sz="1400" b="1" dirty="0">
                <a:solidFill>
                  <a:srgbClr val="0070C0"/>
                </a:solidFill>
              </a:rPr>
              <a:t>Feragat </a:t>
            </a:r>
            <a:r>
              <a:rPr lang="tr-TR" sz="1400" b="1" dirty="0" smtClean="0">
                <a:solidFill>
                  <a:srgbClr val="0070C0"/>
                </a:solidFill>
              </a:rPr>
              <a:t>için Son </a:t>
            </a:r>
            <a:r>
              <a:rPr lang="tr-TR" sz="1400" b="1" dirty="0">
                <a:solidFill>
                  <a:srgbClr val="0070C0"/>
                </a:solidFill>
              </a:rPr>
              <a:t>Dilekçe Teslim Tarihi: </a:t>
            </a:r>
            <a:r>
              <a:rPr lang="tr-TR" sz="1400" b="1" u="sng" dirty="0">
                <a:solidFill>
                  <a:srgbClr val="FF0000"/>
                </a:solidFill>
              </a:rPr>
              <a:t>16 Ekim 2020</a:t>
            </a:r>
            <a:r>
              <a:rPr lang="tr-TR" b="1" dirty="0" smtClean="0">
                <a:solidFill>
                  <a:srgbClr val="FF0000"/>
                </a:solidFill>
              </a:rPr>
              <a:t/>
            </a:r>
            <a:br>
              <a:rPr lang="tr-TR" b="1" dirty="0" smtClean="0">
                <a:solidFill>
                  <a:srgbClr val="FF0000"/>
                </a:solidFill>
              </a:rPr>
            </a:br>
            <a:endParaRPr lang="fr-FR" dirty="0">
              <a:solidFill>
                <a:srgbClr val="FF0000"/>
              </a:solidFill>
            </a:endParaRPr>
          </a:p>
        </p:txBody>
      </p:sp>
      <p:sp>
        <p:nvSpPr>
          <p:cNvPr id="3" name="İçerik Yer Tutucusu 2"/>
          <p:cNvSpPr>
            <a:spLocks noGrp="1"/>
          </p:cNvSpPr>
          <p:nvPr>
            <p:ph idx="1"/>
          </p:nvPr>
        </p:nvSpPr>
        <p:spPr>
          <a:xfrm>
            <a:off x="0" y="1827442"/>
            <a:ext cx="9144000" cy="3136298"/>
          </a:xfrm>
        </p:spPr>
        <p:txBody>
          <a:bodyPr/>
          <a:lstStyle/>
          <a:p>
            <a:pPr marL="241300" marR="12700" indent="-229235">
              <a:lnSpc>
                <a:spcPts val="2590"/>
              </a:lnSpc>
            </a:pPr>
            <a:r>
              <a:rPr lang="tr-TR" sz="1600" spc="-15" dirty="0">
                <a:latin typeface="Calibri"/>
                <a:cs typeface="Calibri"/>
              </a:rPr>
              <a:t>H</a:t>
            </a:r>
            <a:r>
              <a:rPr lang="tr-TR" sz="1600" spc="-5" dirty="0">
                <a:latin typeface="Calibri"/>
                <a:cs typeface="Calibri"/>
              </a:rPr>
              <a:t>e</a:t>
            </a:r>
            <a:r>
              <a:rPr lang="tr-TR" sz="1600" dirty="0">
                <a:latin typeface="Calibri"/>
                <a:cs typeface="Calibri"/>
              </a:rPr>
              <a:t>rhangi</a:t>
            </a:r>
            <a:r>
              <a:rPr lang="tr-TR" sz="1600" spc="-25" dirty="0">
                <a:latin typeface="Calibri"/>
                <a:cs typeface="Calibri"/>
              </a:rPr>
              <a:t> </a:t>
            </a:r>
            <a:r>
              <a:rPr lang="tr-TR" sz="1600" dirty="0">
                <a:latin typeface="Calibri"/>
                <a:cs typeface="Calibri"/>
              </a:rPr>
              <a:t>bir sebe</a:t>
            </a:r>
            <a:r>
              <a:rPr lang="tr-TR" sz="1600" spc="5" dirty="0">
                <a:latin typeface="Calibri"/>
                <a:cs typeface="Calibri"/>
              </a:rPr>
              <a:t>p</a:t>
            </a:r>
            <a:r>
              <a:rPr lang="tr-TR" sz="1600" dirty="0">
                <a:latin typeface="Calibri"/>
                <a:cs typeface="Calibri"/>
              </a:rPr>
              <a:t>le </a:t>
            </a:r>
            <a:r>
              <a:rPr lang="tr-TR" sz="1600" spc="-50" dirty="0">
                <a:latin typeface="Calibri"/>
                <a:cs typeface="Calibri"/>
              </a:rPr>
              <a:t>f</a:t>
            </a:r>
            <a:r>
              <a:rPr lang="tr-TR" sz="1600" dirty="0">
                <a:latin typeface="Calibri"/>
                <a:cs typeface="Calibri"/>
              </a:rPr>
              <a:t>a</a:t>
            </a:r>
            <a:r>
              <a:rPr lang="tr-TR" sz="1600" spc="5" dirty="0">
                <a:latin typeface="Calibri"/>
                <a:cs typeface="Calibri"/>
              </a:rPr>
              <a:t>a</a:t>
            </a:r>
            <a:r>
              <a:rPr lang="tr-TR" sz="1600" dirty="0">
                <a:latin typeface="Calibri"/>
                <a:cs typeface="Calibri"/>
              </a:rPr>
              <a:t>li</a:t>
            </a:r>
            <a:r>
              <a:rPr lang="tr-TR" sz="1600" spc="-20" dirty="0">
                <a:latin typeface="Calibri"/>
                <a:cs typeface="Calibri"/>
              </a:rPr>
              <a:t>y</a:t>
            </a:r>
            <a:r>
              <a:rPr lang="tr-TR" sz="1600" dirty="0">
                <a:latin typeface="Calibri"/>
                <a:cs typeface="Calibri"/>
              </a:rPr>
              <a:t>etini</a:t>
            </a:r>
            <a:r>
              <a:rPr lang="tr-TR" sz="1600" spc="-15" dirty="0">
                <a:latin typeface="Calibri"/>
                <a:cs typeface="Calibri"/>
              </a:rPr>
              <a:t> </a:t>
            </a:r>
            <a:r>
              <a:rPr lang="tr-TR" sz="1600" spc="-25" dirty="0">
                <a:latin typeface="Calibri"/>
                <a:cs typeface="Calibri"/>
              </a:rPr>
              <a:t>g</a:t>
            </a:r>
            <a:r>
              <a:rPr lang="tr-TR" sz="1600" dirty="0">
                <a:latin typeface="Calibri"/>
                <a:cs typeface="Calibri"/>
              </a:rPr>
              <a:t>e</a:t>
            </a:r>
            <a:r>
              <a:rPr lang="tr-TR" sz="1600" spc="-25" dirty="0">
                <a:latin typeface="Calibri"/>
                <a:cs typeface="Calibri"/>
              </a:rPr>
              <a:t>r</a:t>
            </a:r>
            <a:r>
              <a:rPr lang="tr-TR" sz="1600" dirty="0">
                <a:latin typeface="Calibri"/>
                <a:cs typeface="Calibri"/>
              </a:rPr>
              <a:t>ç</a:t>
            </a:r>
            <a:r>
              <a:rPr lang="tr-TR" sz="1600" spc="10" dirty="0">
                <a:latin typeface="Calibri"/>
                <a:cs typeface="Calibri"/>
              </a:rPr>
              <a:t>e</a:t>
            </a:r>
            <a:r>
              <a:rPr lang="tr-TR" sz="1600" dirty="0">
                <a:latin typeface="Calibri"/>
                <a:cs typeface="Calibri"/>
              </a:rPr>
              <a:t>kl</a:t>
            </a:r>
            <a:r>
              <a:rPr lang="tr-TR" sz="1600" spc="5" dirty="0">
                <a:latin typeface="Calibri"/>
                <a:cs typeface="Calibri"/>
              </a:rPr>
              <a:t>e</a:t>
            </a:r>
            <a:r>
              <a:rPr lang="tr-TR" sz="1600" spc="-25" dirty="0">
                <a:latin typeface="Calibri"/>
                <a:cs typeface="Calibri"/>
              </a:rPr>
              <a:t>ş</a:t>
            </a:r>
            <a:r>
              <a:rPr lang="tr-TR" sz="1600" dirty="0">
                <a:latin typeface="Calibri"/>
                <a:cs typeface="Calibri"/>
              </a:rPr>
              <a:t>tir</a:t>
            </a:r>
            <a:r>
              <a:rPr lang="tr-TR" sz="1600" spc="5" dirty="0">
                <a:latin typeface="Calibri"/>
                <a:cs typeface="Calibri"/>
              </a:rPr>
              <a:t>m</a:t>
            </a:r>
            <a:r>
              <a:rPr lang="tr-TR" sz="1600" dirty="0">
                <a:latin typeface="Calibri"/>
                <a:cs typeface="Calibri"/>
              </a:rPr>
              <a:t>ek</a:t>
            </a:r>
            <a:r>
              <a:rPr lang="tr-TR" sz="1600" spc="-40" dirty="0">
                <a:latin typeface="Calibri"/>
                <a:cs typeface="Calibri"/>
              </a:rPr>
              <a:t>t</a:t>
            </a:r>
            <a:r>
              <a:rPr lang="tr-TR" sz="1600" dirty="0">
                <a:latin typeface="Calibri"/>
                <a:cs typeface="Calibri"/>
              </a:rPr>
              <a:t>en</a:t>
            </a:r>
            <a:r>
              <a:rPr lang="tr-TR" sz="1600" spc="-35" dirty="0">
                <a:latin typeface="Calibri"/>
                <a:cs typeface="Calibri"/>
              </a:rPr>
              <a:t> </a:t>
            </a:r>
            <a:r>
              <a:rPr lang="tr-TR" sz="1600" spc="-40" dirty="0">
                <a:latin typeface="Calibri"/>
                <a:cs typeface="Calibri"/>
              </a:rPr>
              <a:t>v</a:t>
            </a:r>
            <a:r>
              <a:rPr lang="tr-TR" sz="1600" dirty="0">
                <a:latin typeface="Calibri"/>
                <a:cs typeface="Calibri"/>
              </a:rPr>
              <a:t>a</a:t>
            </a:r>
            <a:r>
              <a:rPr lang="tr-TR" sz="1600" spc="-20" dirty="0">
                <a:latin typeface="Calibri"/>
                <a:cs typeface="Calibri"/>
              </a:rPr>
              <a:t>z</a:t>
            </a:r>
            <a:r>
              <a:rPr lang="tr-TR" sz="1600" spc="-25" dirty="0">
                <a:latin typeface="Calibri"/>
                <a:cs typeface="Calibri"/>
              </a:rPr>
              <a:t>g</a:t>
            </a:r>
            <a:r>
              <a:rPr lang="tr-TR" sz="1600" dirty="0">
                <a:latin typeface="Calibri"/>
                <a:cs typeface="Calibri"/>
              </a:rPr>
              <a:t>e</a:t>
            </a:r>
            <a:r>
              <a:rPr lang="tr-TR" sz="1600" spc="10" dirty="0">
                <a:latin typeface="Calibri"/>
                <a:cs typeface="Calibri"/>
              </a:rPr>
              <a:t>ç</a:t>
            </a:r>
            <a:r>
              <a:rPr lang="tr-TR" sz="1600" dirty="0">
                <a:latin typeface="Calibri"/>
                <a:cs typeface="Calibri"/>
              </a:rPr>
              <a:t>en</a:t>
            </a:r>
            <a:r>
              <a:rPr lang="tr-TR" sz="1600" spc="10" dirty="0">
                <a:latin typeface="Calibri"/>
                <a:cs typeface="Calibri"/>
              </a:rPr>
              <a:t> </a:t>
            </a:r>
            <a:r>
              <a:rPr lang="tr-TR" sz="1600" dirty="0">
                <a:latin typeface="Calibri"/>
                <a:cs typeface="Calibri"/>
              </a:rPr>
              <a:t>öğ</a:t>
            </a:r>
            <a:r>
              <a:rPr lang="tr-TR" sz="1600" spc="-35" dirty="0">
                <a:latin typeface="Calibri"/>
                <a:cs typeface="Calibri"/>
              </a:rPr>
              <a:t>r</a:t>
            </a:r>
            <a:r>
              <a:rPr lang="tr-TR" sz="1600" dirty="0">
                <a:latin typeface="Calibri"/>
                <a:cs typeface="Calibri"/>
              </a:rPr>
              <a:t>e</a:t>
            </a:r>
            <a:r>
              <a:rPr lang="tr-TR" sz="1600" spc="5" dirty="0">
                <a:latin typeface="Calibri"/>
                <a:cs typeface="Calibri"/>
              </a:rPr>
              <a:t>n</a:t>
            </a:r>
            <a:r>
              <a:rPr lang="tr-TR" sz="1600" dirty="0">
                <a:latin typeface="Calibri"/>
                <a:cs typeface="Calibri"/>
              </a:rPr>
              <a:t>cilerin</a:t>
            </a:r>
            <a:r>
              <a:rPr lang="tr-TR" sz="1600" spc="-10" dirty="0">
                <a:latin typeface="Calibri"/>
                <a:cs typeface="Calibri"/>
              </a:rPr>
              <a:t> </a:t>
            </a:r>
            <a:r>
              <a:rPr lang="tr-TR" sz="1600" spc="-25" dirty="0" smtClean="0">
                <a:latin typeface="Calibri"/>
                <a:cs typeface="Calibri"/>
              </a:rPr>
              <a:t>w</a:t>
            </a:r>
            <a:r>
              <a:rPr lang="tr-TR" sz="1600" dirty="0" smtClean="0">
                <a:latin typeface="Calibri"/>
                <a:cs typeface="Calibri"/>
              </a:rPr>
              <a:t>eb s</a:t>
            </a:r>
            <a:r>
              <a:rPr lang="tr-TR" sz="1600" spc="-45" dirty="0" smtClean="0">
                <a:latin typeface="Calibri"/>
                <a:cs typeface="Calibri"/>
              </a:rPr>
              <a:t>a</a:t>
            </a:r>
            <a:r>
              <a:rPr lang="tr-TR" sz="1600" spc="15" dirty="0" smtClean="0">
                <a:latin typeface="Calibri"/>
                <a:cs typeface="Calibri"/>
              </a:rPr>
              <a:t>y</a:t>
            </a:r>
            <a:r>
              <a:rPr lang="tr-TR" sz="1600" spc="-50" dirty="0" smtClean="0">
                <a:latin typeface="Calibri"/>
                <a:cs typeface="Calibri"/>
              </a:rPr>
              <a:t>f</a:t>
            </a:r>
            <a:r>
              <a:rPr lang="tr-TR" sz="1600" dirty="0" smtClean="0">
                <a:latin typeface="Calibri"/>
                <a:cs typeface="Calibri"/>
              </a:rPr>
              <a:t>a</a:t>
            </a:r>
            <a:r>
              <a:rPr lang="tr-TR" sz="1600" spc="5" dirty="0" smtClean="0">
                <a:latin typeface="Calibri"/>
                <a:cs typeface="Calibri"/>
              </a:rPr>
              <a:t>m</a:t>
            </a:r>
            <a:r>
              <a:rPr lang="tr-TR" sz="1600" dirty="0" smtClean="0">
                <a:latin typeface="Calibri"/>
                <a:cs typeface="Calibri"/>
              </a:rPr>
              <a:t>ı</a:t>
            </a:r>
            <a:r>
              <a:rPr lang="tr-TR" sz="1600" spc="-50" dirty="0" smtClean="0">
                <a:latin typeface="Calibri"/>
                <a:cs typeface="Calibri"/>
              </a:rPr>
              <a:t>z</a:t>
            </a:r>
            <a:r>
              <a:rPr lang="tr-TR" sz="1600" dirty="0" smtClean="0">
                <a:latin typeface="Calibri"/>
                <a:cs typeface="Calibri"/>
              </a:rPr>
              <a:t>da </a:t>
            </a:r>
            <a:r>
              <a:rPr lang="tr-TR" sz="1600" spc="-35" dirty="0">
                <a:latin typeface="Calibri"/>
                <a:cs typeface="Calibri"/>
              </a:rPr>
              <a:t>y</a:t>
            </a:r>
            <a:r>
              <a:rPr lang="tr-TR" sz="1600" spc="-15" dirty="0">
                <a:latin typeface="Calibri"/>
                <a:cs typeface="Calibri"/>
              </a:rPr>
              <a:t>er</a:t>
            </a:r>
            <a:r>
              <a:rPr lang="tr-TR" sz="1600" spc="-5" dirty="0">
                <a:latin typeface="Calibri"/>
                <a:cs typeface="Calibri"/>
              </a:rPr>
              <a:t> </a:t>
            </a:r>
            <a:r>
              <a:rPr lang="tr-TR" sz="1600" dirty="0">
                <a:latin typeface="Calibri"/>
                <a:cs typeface="Calibri"/>
              </a:rPr>
              <a:t>al</a:t>
            </a:r>
            <a:r>
              <a:rPr lang="tr-TR" sz="1600" spc="5" dirty="0">
                <a:latin typeface="Calibri"/>
                <a:cs typeface="Calibri"/>
              </a:rPr>
              <a:t>a</a:t>
            </a:r>
            <a:r>
              <a:rPr lang="tr-TR" sz="1600" dirty="0">
                <a:latin typeface="Calibri"/>
                <a:cs typeface="Calibri"/>
              </a:rPr>
              <a:t>n</a:t>
            </a:r>
            <a:r>
              <a:rPr lang="tr-TR" sz="1600" spc="-15" dirty="0">
                <a:latin typeface="Calibri"/>
                <a:cs typeface="Calibri"/>
              </a:rPr>
              <a:t> </a:t>
            </a:r>
            <a:r>
              <a:rPr lang="tr-TR" sz="1600" spc="-35" dirty="0">
                <a:latin typeface="Calibri"/>
                <a:cs typeface="Calibri"/>
              </a:rPr>
              <a:t>F</a:t>
            </a:r>
            <a:r>
              <a:rPr lang="tr-TR" sz="1600" spc="-15" dirty="0">
                <a:latin typeface="Calibri"/>
                <a:cs typeface="Calibri"/>
              </a:rPr>
              <a:t>e</a:t>
            </a:r>
            <a:r>
              <a:rPr lang="tr-TR" sz="1600" spc="-45" dirty="0">
                <a:latin typeface="Calibri"/>
                <a:cs typeface="Calibri"/>
              </a:rPr>
              <a:t>r</a:t>
            </a:r>
            <a:r>
              <a:rPr lang="tr-TR" sz="1600" spc="-15" dirty="0">
                <a:latin typeface="Calibri"/>
                <a:cs typeface="Calibri"/>
              </a:rPr>
              <a:t>a</a:t>
            </a:r>
            <a:r>
              <a:rPr lang="tr-TR" sz="1600" spc="-60" dirty="0">
                <a:latin typeface="Calibri"/>
                <a:cs typeface="Calibri"/>
              </a:rPr>
              <a:t>g</a:t>
            </a:r>
            <a:r>
              <a:rPr lang="tr-TR" sz="1600" spc="-20" dirty="0">
                <a:latin typeface="Calibri"/>
                <a:cs typeface="Calibri"/>
              </a:rPr>
              <a:t>a</a:t>
            </a:r>
            <a:r>
              <a:rPr lang="tr-TR" sz="1600" spc="-10" dirty="0">
                <a:latin typeface="Calibri"/>
                <a:cs typeface="Calibri"/>
              </a:rPr>
              <a:t>t</a:t>
            </a:r>
            <a:r>
              <a:rPr lang="tr-TR" sz="1600" spc="-40" dirty="0">
                <a:latin typeface="Calibri"/>
                <a:cs typeface="Calibri"/>
              </a:rPr>
              <a:t> </a:t>
            </a:r>
            <a:r>
              <a:rPr lang="tr-TR" sz="1600" dirty="0">
                <a:latin typeface="Calibri"/>
                <a:cs typeface="Calibri"/>
              </a:rPr>
              <a:t>Dil</a:t>
            </a:r>
            <a:r>
              <a:rPr lang="tr-TR" sz="1600" spc="5" dirty="0">
                <a:latin typeface="Calibri"/>
                <a:cs typeface="Calibri"/>
              </a:rPr>
              <a:t>e</a:t>
            </a:r>
            <a:r>
              <a:rPr lang="tr-TR" sz="1600" spc="-60" dirty="0">
                <a:latin typeface="Calibri"/>
                <a:cs typeface="Calibri"/>
              </a:rPr>
              <a:t>k</a:t>
            </a:r>
            <a:r>
              <a:rPr lang="tr-TR" sz="1600" dirty="0">
                <a:latin typeface="Calibri"/>
                <a:cs typeface="Calibri"/>
              </a:rPr>
              <a:t>ç</a:t>
            </a:r>
            <a:r>
              <a:rPr lang="tr-TR" sz="1600" spc="10" dirty="0">
                <a:latin typeface="Calibri"/>
                <a:cs typeface="Calibri"/>
              </a:rPr>
              <a:t>e</a:t>
            </a:r>
            <a:r>
              <a:rPr lang="tr-TR" sz="1600" dirty="0">
                <a:latin typeface="Calibri"/>
                <a:cs typeface="Calibri"/>
              </a:rPr>
              <a:t>sini</a:t>
            </a:r>
            <a:r>
              <a:rPr lang="tr-TR" sz="1600" spc="-25" dirty="0">
                <a:latin typeface="Calibri"/>
                <a:cs typeface="Calibri"/>
              </a:rPr>
              <a:t> </a:t>
            </a:r>
            <a:r>
              <a:rPr lang="tr-TR" sz="1600" dirty="0">
                <a:latin typeface="Calibri"/>
                <a:cs typeface="Calibri"/>
              </a:rPr>
              <a:t>doldu</a:t>
            </a:r>
            <a:r>
              <a:rPr lang="tr-TR" sz="1600" spc="-40" dirty="0">
                <a:latin typeface="Calibri"/>
                <a:cs typeface="Calibri"/>
              </a:rPr>
              <a:t>r</a:t>
            </a:r>
            <a:r>
              <a:rPr lang="tr-TR" sz="1600" dirty="0">
                <a:latin typeface="Calibri"/>
                <a:cs typeface="Calibri"/>
              </a:rPr>
              <a:t>a</a:t>
            </a:r>
            <a:r>
              <a:rPr lang="tr-TR" sz="1600" spc="-40" dirty="0">
                <a:latin typeface="Calibri"/>
                <a:cs typeface="Calibri"/>
              </a:rPr>
              <a:t>r</a:t>
            </a:r>
            <a:r>
              <a:rPr lang="tr-TR" sz="1600" dirty="0">
                <a:latin typeface="Calibri"/>
                <a:cs typeface="Calibri"/>
              </a:rPr>
              <a:t>ak</a:t>
            </a:r>
            <a:r>
              <a:rPr lang="tr-TR" sz="1600" spc="-10" dirty="0">
                <a:latin typeface="Calibri"/>
                <a:cs typeface="Calibri"/>
              </a:rPr>
              <a:t> </a:t>
            </a:r>
            <a:r>
              <a:rPr lang="tr-TR" sz="1600" dirty="0">
                <a:latin typeface="Calibri"/>
                <a:cs typeface="Calibri"/>
              </a:rPr>
              <a:t>Dış İlişkiler</a:t>
            </a:r>
            <a:r>
              <a:rPr lang="tr-TR" sz="1600" spc="-25" dirty="0">
                <a:latin typeface="Calibri"/>
                <a:cs typeface="Calibri"/>
              </a:rPr>
              <a:t> </a:t>
            </a:r>
            <a:r>
              <a:rPr lang="tr-TR" sz="1600" spc="-50" dirty="0">
                <a:solidFill>
                  <a:schemeClr val="tx1"/>
                </a:solidFill>
                <a:latin typeface="Calibri"/>
                <a:cs typeface="Calibri"/>
              </a:rPr>
              <a:t>K</a:t>
            </a:r>
            <a:r>
              <a:rPr lang="tr-TR" sz="1600" dirty="0">
                <a:solidFill>
                  <a:schemeClr val="tx1"/>
                </a:solidFill>
                <a:latin typeface="Calibri"/>
                <a:cs typeface="Calibri"/>
              </a:rPr>
              <a:t>oo</a:t>
            </a:r>
            <a:r>
              <a:rPr lang="tr-TR" sz="1600" spc="-40" dirty="0">
                <a:solidFill>
                  <a:schemeClr val="tx1"/>
                </a:solidFill>
                <a:latin typeface="Calibri"/>
                <a:cs typeface="Calibri"/>
              </a:rPr>
              <a:t>r</a:t>
            </a:r>
            <a:r>
              <a:rPr lang="tr-TR" sz="1600" dirty="0">
                <a:solidFill>
                  <a:schemeClr val="tx1"/>
                </a:solidFill>
                <a:latin typeface="Calibri"/>
                <a:cs typeface="Calibri"/>
              </a:rPr>
              <a:t>din</a:t>
            </a:r>
            <a:r>
              <a:rPr lang="tr-TR" sz="1600" spc="-15" dirty="0">
                <a:solidFill>
                  <a:schemeClr val="tx1"/>
                </a:solidFill>
                <a:latin typeface="Calibri"/>
                <a:cs typeface="Calibri"/>
              </a:rPr>
              <a:t>a</a:t>
            </a:r>
            <a:r>
              <a:rPr lang="tr-TR" sz="1600" spc="-25" dirty="0">
                <a:solidFill>
                  <a:schemeClr val="tx1"/>
                </a:solidFill>
                <a:latin typeface="Calibri"/>
                <a:cs typeface="Calibri"/>
              </a:rPr>
              <a:t>t</a:t>
            </a:r>
            <a:r>
              <a:rPr lang="tr-TR" sz="1600" dirty="0">
                <a:solidFill>
                  <a:schemeClr val="tx1"/>
                </a:solidFill>
                <a:latin typeface="Calibri"/>
                <a:cs typeface="Calibri"/>
              </a:rPr>
              <a:t>örlüğüne</a:t>
            </a:r>
            <a:r>
              <a:rPr lang="tr-TR" sz="1600" spc="10" dirty="0">
                <a:solidFill>
                  <a:schemeClr val="tx1"/>
                </a:solidFill>
                <a:latin typeface="Calibri"/>
                <a:cs typeface="Calibri"/>
              </a:rPr>
              <a:t> </a:t>
            </a:r>
            <a:r>
              <a:rPr lang="tr-TR" sz="1600" spc="10" dirty="0" smtClean="0">
                <a:solidFill>
                  <a:schemeClr val="tx1"/>
                </a:solidFill>
                <a:latin typeface="Calibri"/>
                <a:cs typeface="Calibri"/>
              </a:rPr>
              <a:t>ait</a:t>
            </a:r>
            <a:r>
              <a:rPr lang="tr-TR" sz="1600" spc="-25" dirty="0" smtClean="0">
                <a:solidFill>
                  <a:schemeClr val="tx1"/>
                </a:solidFill>
                <a:latin typeface="Calibri"/>
                <a:cs typeface="Calibri"/>
              </a:rPr>
              <a:t> </a:t>
            </a:r>
            <a:r>
              <a:rPr lang="tr-TR" sz="1600" spc="-25" dirty="0" smtClean="0">
                <a:solidFill>
                  <a:srgbClr val="007BA3"/>
                </a:solidFill>
                <a:latin typeface="Calibri"/>
                <a:cs typeface="Calibri"/>
              </a:rPr>
              <a:t>erasmus@deu.edu.tr</a:t>
            </a:r>
            <a:r>
              <a:rPr lang="tr-TR" sz="1600" spc="-25" dirty="0">
                <a:solidFill>
                  <a:schemeClr val="tx1"/>
                </a:solidFill>
                <a:latin typeface="Calibri"/>
                <a:cs typeface="Calibri"/>
              </a:rPr>
              <a:t> </a:t>
            </a:r>
            <a:r>
              <a:rPr lang="tr-TR" sz="1600" dirty="0" smtClean="0">
                <a:latin typeface="Calibri"/>
                <a:cs typeface="Calibri"/>
              </a:rPr>
              <a:t> adresine iletmeleri ve bu </a:t>
            </a:r>
            <a:r>
              <a:rPr lang="tr-TR" sz="1600" spc="-85" dirty="0">
                <a:latin typeface="Calibri"/>
                <a:cs typeface="Calibri"/>
              </a:rPr>
              <a:t>k</a:t>
            </a:r>
            <a:r>
              <a:rPr lang="tr-TR" sz="1600" dirty="0">
                <a:latin typeface="Calibri"/>
                <a:cs typeface="Calibri"/>
              </a:rPr>
              <a:t>onuda ilgili</a:t>
            </a:r>
            <a:r>
              <a:rPr lang="tr-TR" sz="1600" spc="-20" dirty="0">
                <a:latin typeface="Calibri"/>
                <a:cs typeface="Calibri"/>
              </a:rPr>
              <a:t> </a:t>
            </a:r>
            <a:r>
              <a:rPr lang="tr-TR" sz="1600" dirty="0">
                <a:latin typeface="Calibri"/>
                <a:cs typeface="Calibri"/>
              </a:rPr>
              <a:t>bölüm</a:t>
            </a:r>
            <a:r>
              <a:rPr lang="tr-TR" sz="1600" spc="-30" dirty="0">
                <a:latin typeface="Calibri"/>
                <a:cs typeface="Calibri"/>
              </a:rPr>
              <a:t> </a:t>
            </a:r>
            <a:r>
              <a:rPr lang="tr-TR" sz="1600" dirty="0">
                <a:latin typeface="Calibri"/>
                <a:cs typeface="Calibri"/>
              </a:rPr>
              <a:t>E</a:t>
            </a:r>
            <a:r>
              <a:rPr lang="tr-TR" sz="1600" spc="-40" dirty="0">
                <a:latin typeface="Calibri"/>
                <a:cs typeface="Calibri"/>
              </a:rPr>
              <a:t>r</a:t>
            </a:r>
            <a:r>
              <a:rPr lang="tr-TR" sz="1600" dirty="0">
                <a:latin typeface="Calibri"/>
                <a:cs typeface="Calibri"/>
              </a:rPr>
              <a:t>asmus</a:t>
            </a:r>
            <a:r>
              <a:rPr lang="tr-TR" sz="1600" spc="-30" dirty="0">
                <a:latin typeface="Calibri"/>
                <a:cs typeface="Calibri"/>
              </a:rPr>
              <a:t> </a:t>
            </a:r>
            <a:r>
              <a:rPr lang="tr-TR" sz="1600" spc="-50" dirty="0">
                <a:latin typeface="Calibri"/>
                <a:cs typeface="Calibri"/>
              </a:rPr>
              <a:t>K</a:t>
            </a:r>
            <a:r>
              <a:rPr lang="tr-TR" sz="1600" dirty="0">
                <a:latin typeface="Calibri"/>
                <a:cs typeface="Calibri"/>
              </a:rPr>
              <a:t>o</a:t>
            </a:r>
            <a:r>
              <a:rPr lang="tr-TR" sz="1600" spc="-10" dirty="0">
                <a:latin typeface="Calibri"/>
                <a:cs typeface="Calibri"/>
              </a:rPr>
              <a:t>o</a:t>
            </a:r>
            <a:r>
              <a:rPr lang="tr-TR" sz="1600" spc="-35" dirty="0">
                <a:latin typeface="Calibri"/>
                <a:cs typeface="Calibri"/>
              </a:rPr>
              <a:t>r</a:t>
            </a:r>
            <a:r>
              <a:rPr lang="tr-TR" sz="1600" dirty="0">
                <a:latin typeface="Calibri"/>
                <a:cs typeface="Calibri"/>
              </a:rPr>
              <a:t>din</a:t>
            </a:r>
            <a:r>
              <a:rPr lang="tr-TR" sz="1600" spc="-20" dirty="0">
                <a:latin typeface="Calibri"/>
                <a:cs typeface="Calibri"/>
              </a:rPr>
              <a:t>a</a:t>
            </a:r>
            <a:r>
              <a:rPr lang="tr-TR" sz="1600" spc="-25" dirty="0">
                <a:latin typeface="Calibri"/>
                <a:cs typeface="Calibri"/>
              </a:rPr>
              <a:t>t</a:t>
            </a:r>
            <a:r>
              <a:rPr lang="tr-TR" sz="1600" dirty="0">
                <a:latin typeface="Calibri"/>
                <a:cs typeface="Calibri"/>
              </a:rPr>
              <a:t>örünü</a:t>
            </a:r>
            <a:r>
              <a:rPr lang="tr-TR" sz="1600" spc="10" dirty="0">
                <a:latin typeface="Calibri"/>
                <a:cs typeface="Calibri"/>
              </a:rPr>
              <a:t> </a:t>
            </a:r>
            <a:r>
              <a:rPr lang="tr-TR" sz="1600" spc="10" dirty="0" smtClean="0">
                <a:latin typeface="Calibri"/>
                <a:cs typeface="Calibri"/>
              </a:rPr>
              <a:t>de ayrıca </a:t>
            </a:r>
            <a:r>
              <a:rPr lang="tr-TR" sz="1600" dirty="0" smtClean="0">
                <a:latin typeface="Calibri"/>
                <a:cs typeface="Calibri"/>
              </a:rPr>
              <a:t>bilgilendi</a:t>
            </a:r>
            <a:r>
              <a:rPr lang="tr-TR" sz="1600" spc="5" dirty="0" smtClean="0">
                <a:latin typeface="Calibri"/>
                <a:cs typeface="Calibri"/>
              </a:rPr>
              <a:t>r</a:t>
            </a:r>
            <a:r>
              <a:rPr lang="tr-TR" sz="1600" dirty="0" smtClean="0">
                <a:latin typeface="Calibri"/>
                <a:cs typeface="Calibri"/>
              </a:rPr>
              <a:t>m</a:t>
            </a:r>
            <a:r>
              <a:rPr lang="tr-TR" sz="1600" spc="5" dirty="0" smtClean="0">
                <a:latin typeface="Calibri"/>
                <a:cs typeface="Calibri"/>
              </a:rPr>
              <a:t>e</a:t>
            </a:r>
            <a:r>
              <a:rPr lang="tr-TR" sz="1600" dirty="0" smtClean="0">
                <a:latin typeface="Calibri"/>
                <a:cs typeface="Calibri"/>
              </a:rPr>
              <a:t>le</a:t>
            </a:r>
            <a:r>
              <a:rPr lang="tr-TR" sz="1600" spc="5" dirty="0" smtClean="0">
                <a:latin typeface="Calibri"/>
                <a:cs typeface="Calibri"/>
              </a:rPr>
              <a:t>r</a:t>
            </a:r>
            <a:r>
              <a:rPr lang="tr-TR" sz="1600" dirty="0" smtClean="0">
                <a:latin typeface="Calibri"/>
                <a:cs typeface="Calibri"/>
              </a:rPr>
              <a:t>i</a:t>
            </a:r>
            <a:r>
              <a:rPr lang="tr-TR" sz="1600" spc="-30" dirty="0" smtClean="0">
                <a:latin typeface="Calibri"/>
                <a:cs typeface="Calibri"/>
              </a:rPr>
              <a:t> </a:t>
            </a:r>
            <a:r>
              <a:rPr lang="tr-TR" sz="1600" spc="-25" dirty="0">
                <a:latin typeface="Calibri"/>
                <a:cs typeface="Calibri"/>
              </a:rPr>
              <a:t>g</a:t>
            </a:r>
            <a:r>
              <a:rPr lang="tr-TR" sz="1600" dirty="0">
                <a:latin typeface="Calibri"/>
                <a:cs typeface="Calibri"/>
              </a:rPr>
              <a:t>e</a:t>
            </a:r>
            <a:r>
              <a:rPr lang="tr-TR" sz="1600" spc="-30" dirty="0">
                <a:latin typeface="Calibri"/>
                <a:cs typeface="Calibri"/>
              </a:rPr>
              <a:t>r</a:t>
            </a:r>
            <a:r>
              <a:rPr lang="tr-TR" sz="1600" dirty="0">
                <a:latin typeface="Calibri"/>
                <a:cs typeface="Calibri"/>
              </a:rPr>
              <a:t>ekm</a:t>
            </a:r>
            <a:r>
              <a:rPr lang="tr-TR" sz="1600" spc="5" dirty="0">
                <a:latin typeface="Calibri"/>
                <a:cs typeface="Calibri"/>
              </a:rPr>
              <a:t>e</a:t>
            </a:r>
            <a:r>
              <a:rPr lang="tr-TR" sz="1600" spc="-10" dirty="0">
                <a:latin typeface="Calibri"/>
                <a:cs typeface="Calibri"/>
              </a:rPr>
              <a:t>k</a:t>
            </a:r>
            <a:r>
              <a:rPr lang="tr-TR" sz="1600" spc="-25" dirty="0">
                <a:latin typeface="Calibri"/>
                <a:cs typeface="Calibri"/>
              </a:rPr>
              <a:t>t</a:t>
            </a:r>
            <a:r>
              <a:rPr lang="tr-TR" sz="1600" dirty="0">
                <a:latin typeface="Calibri"/>
                <a:cs typeface="Calibri"/>
              </a:rPr>
              <a:t>edi</a:t>
            </a:r>
            <a:r>
              <a:rPr lang="tr-TR" sz="1600" spc="-235" dirty="0">
                <a:latin typeface="Calibri"/>
                <a:cs typeface="Calibri"/>
              </a:rPr>
              <a:t>r</a:t>
            </a:r>
            <a:r>
              <a:rPr lang="tr-TR" sz="1600" dirty="0">
                <a:latin typeface="Calibri"/>
                <a:cs typeface="Calibri"/>
              </a:rPr>
              <a:t>.</a:t>
            </a:r>
          </a:p>
          <a:p>
            <a:pPr>
              <a:lnSpc>
                <a:spcPts val="1000"/>
              </a:lnSpc>
              <a:spcBef>
                <a:spcPts val="0"/>
              </a:spcBef>
            </a:pPr>
            <a:endParaRPr lang="tr-TR" sz="700" dirty="0"/>
          </a:p>
          <a:p>
            <a:pPr marL="241300" marR="261620" indent="-229235">
              <a:lnSpc>
                <a:spcPts val="2590"/>
              </a:lnSpc>
            </a:pPr>
            <a:r>
              <a:rPr lang="tr-TR" sz="1600" u="sng" spc="-15" dirty="0" smtClean="0">
                <a:solidFill>
                  <a:srgbClr val="FF0000"/>
                </a:solidFill>
                <a:latin typeface="Calibri"/>
                <a:cs typeface="Calibri"/>
              </a:rPr>
              <a:t>16 Ekim 2020 </a:t>
            </a:r>
            <a:r>
              <a:rPr lang="tr-TR" sz="1600" spc="-15" dirty="0" smtClean="0">
                <a:latin typeface="Calibri"/>
                <a:cs typeface="Calibri"/>
              </a:rPr>
              <a:t>tarihine </a:t>
            </a:r>
            <a:r>
              <a:rPr lang="tr-TR" sz="1600" spc="-50" dirty="0" smtClean="0">
                <a:latin typeface="Calibri"/>
                <a:cs typeface="Calibri"/>
              </a:rPr>
              <a:t>k</a:t>
            </a:r>
            <a:r>
              <a:rPr lang="tr-TR" sz="1600" dirty="0" smtClean="0">
                <a:latin typeface="Calibri"/>
                <a:cs typeface="Calibri"/>
              </a:rPr>
              <a:t>ad</a:t>
            </a:r>
            <a:r>
              <a:rPr lang="tr-TR" sz="1600" spc="-10" dirty="0" smtClean="0">
                <a:latin typeface="Calibri"/>
                <a:cs typeface="Calibri"/>
              </a:rPr>
              <a:t>ar</a:t>
            </a:r>
            <a:r>
              <a:rPr lang="tr-TR" sz="1600" spc="-40" dirty="0" smtClean="0">
                <a:latin typeface="Calibri"/>
                <a:cs typeface="Calibri"/>
              </a:rPr>
              <a:t> </a:t>
            </a:r>
            <a:r>
              <a:rPr lang="tr-TR" sz="1600" spc="-35" dirty="0">
                <a:latin typeface="Calibri"/>
                <a:cs typeface="Calibri"/>
              </a:rPr>
              <a:t>F</a:t>
            </a:r>
            <a:r>
              <a:rPr lang="tr-TR" sz="1600" spc="-15" dirty="0">
                <a:latin typeface="Calibri"/>
                <a:cs typeface="Calibri"/>
              </a:rPr>
              <a:t>e</a:t>
            </a:r>
            <a:r>
              <a:rPr lang="tr-TR" sz="1600" spc="-45" dirty="0">
                <a:latin typeface="Calibri"/>
                <a:cs typeface="Calibri"/>
              </a:rPr>
              <a:t>r</a:t>
            </a:r>
            <a:r>
              <a:rPr lang="tr-TR" sz="1600" spc="-15" dirty="0">
                <a:latin typeface="Calibri"/>
                <a:cs typeface="Calibri"/>
              </a:rPr>
              <a:t>a</a:t>
            </a:r>
            <a:r>
              <a:rPr lang="tr-TR" sz="1600" spc="-60" dirty="0">
                <a:latin typeface="Calibri"/>
                <a:cs typeface="Calibri"/>
              </a:rPr>
              <a:t>g</a:t>
            </a:r>
            <a:r>
              <a:rPr lang="tr-TR" sz="1600" spc="-20" dirty="0">
                <a:latin typeface="Calibri"/>
                <a:cs typeface="Calibri"/>
              </a:rPr>
              <a:t>a</a:t>
            </a:r>
            <a:r>
              <a:rPr lang="tr-TR" sz="1600" spc="-10" dirty="0">
                <a:latin typeface="Calibri"/>
                <a:cs typeface="Calibri"/>
              </a:rPr>
              <a:t>t</a:t>
            </a:r>
            <a:r>
              <a:rPr lang="tr-TR" sz="1600" spc="-30" dirty="0">
                <a:latin typeface="Calibri"/>
                <a:cs typeface="Calibri"/>
              </a:rPr>
              <a:t> </a:t>
            </a:r>
            <a:r>
              <a:rPr lang="tr-TR" sz="1600" dirty="0">
                <a:latin typeface="Calibri"/>
                <a:cs typeface="Calibri"/>
              </a:rPr>
              <a:t>Dil</a:t>
            </a:r>
            <a:r>
              <a:rPr lang="tr-TR" sz="1600" spc="5" dirty="0">
                <a:latin typeface="Calibri"/>
                <a:cs typeface="Calibri"/>
              </a:rPr>
              <a:t>e</a:t>
            </a:r>
            <a:r>
              <a:rPr lang="tr-TR" sz="1600" spc="-60" dirty="0">
                <a:latin typeface="Calibri"/>
                <a:cs typeface="Calibri"/>
              </a:rPr>
              <a:t>k</a:t>
            </a:r>
            <a:r>
              <a:rPr lang="tr-TR" sz="1600" dirty="0">
                <a:latin typeface="Calibri"/>
                <a:cs typeface="Calibri"/>
              </a:rPr>
              <a:t>ç</a:t>
            </a:r>
            <a:r>
              <a:rPr lang="tr-TR" sz="1600" spc="10" dirty="0">
                <a:latin typeface="Calibri"/>
                <a:cs typeface="Calibri"/>
              </a:rPr>
              <a:t>e</a:t>
            </a:r>
            <a:r>
              <a:rPr lang="tr-TR" sz="1600" dirty="0">
                <a:latin typeface="Calibri"/>
                <a:cs typeface="Calibri"/>
              </a:rPr>
              <a:t>lerini</a:t>
            </a:r>
            <a:r>
              <a:rPr lang="tr-TR" sz="1600" spc="-30" dirty="0">
                <a:latin typeface="Calibri"/>
                <a:cs typeface="Calibri"/>
              </a:rPr>
              <a:t> </a:t>
            </a:r>
            <a:r>
              <a:rPr lang="tr-TR" sz="1600" spc="-25" dirty="0">
                <a:latin typeface="Calibri"/>
                <a:cs typeface="Calibri"/>
              </a:rPr>
              <a:t>t</a:t>
            </a:r>
            <a:r>
              <a:rPr lang="tr-TR" sz="1600" dirty="0">
                <a:latin typeface="Calibri"/>
                <a:cs typeface="Calibri"/>
              </a:rPr>
              <a:t>eslim</a:t>
            </a:r>
            <a:r>
              <a:rPr lang="tr-TR" sz="1600" spc="-10" dirty="0">
                <a:latin typeface="Calibri"/>
                <a:cs typeface="Calibri"/>
              </a:rPr>
              <a:t> </a:t>
            </a:r>
            <a:r>
              <a:rPr lang="tr-TR" sz="1600" dirty="0">
                <a:latin typeface="Calibri"/>
                <a:cs typeface="Calibri"/>
              </a:rPr>
              <a:t>etme</a:t>
            </a:r>
            <a:r>
              <a:rPr lang="tr-TR" sz="1600" spc="-20" dirty="0">
                <a:latin typeface="Calibri"/>
                <a:cs typeface="Calibri"/>
              </a:rPr>
              <a:t>y</a:t>
            </a:r>
            <a:r>
              <a:rPr lang="tr-TR" sz="1600" dirty="0">
                <a:latin typeface="Calibri"/>
                <a:cs typeface="Calibri"/>
              </a:rPr>
              <a:t>en</a:t>
            </a:r>
            <a:r>
              <a:rPr lang="tr-TR" sz="1600" spc="-50" dirty="0">
                <a:latin typeface="Calibri"/>
                <a:cs typeface="Calibri"/>
              </a:rPr>
              <a:t> </a:t>
            </a:r>
            <a:r>
              <a:rPr lang="tr-TR" sz="1600" dirty="0">
                <a:latin typeface="Calibri"/>
                <a:cs typeface="Calibri"/>
              </a:rPr>
              <a:t>öğ</a:t>
            </a:r>
            <a:r>
              <a:rPr lang="tr-TR" sz="1600" spc="-35" dirty="0">
                <a:latin typeface="Calibri"/>
                <a:cs typeface="Calibri"/>
              </a:rPr>
              <a:t>r</a:t>
            </a:r>
            <a:r>
              <a:rPr lang="tr-TR" sz="1600" dirty="0">
                <a:latin typeface="Calibri"/>
                <a:cs typeface="Calibri"/>
              </a:rPr>
              <a:t>e</a:t>
            </a:r>
            <a:r>
              <a:rPr lang="tr-TR" sz="1600" spc="5" dirty="0">
                <a:latin typeface="Calibri"/>
                <a:cs typeface="Calibri"/>
              </a:rPr>
              <a:t>n</a:t>
            </a:r>
            <a:r>
              <a:rPr lang="tr-TR" sz="1600" dirty="0">
                <a:latin typeface="Calibri"/>
                <a:cs typeface="Calibri"/>
              </a:rPr>
              <a:t>cilerin</a:t>
            </a:r>
            <a:r>
              <a:rPr lang="tr-TR" sz="1600" spc="-10" dirty="0">
                <a:latin typeface="Calibri"/>
                <a:cs typeface="Calibri"/>
              </a:rPr>
              <a:t> </a:t>
            </a:r>
            <a:r>
              <a:rPr lang="tr-TR" sz="1600" dirty="0">
                <a:latin typeface="Calibri"/>
                <a:cs typeface="Calibri"/>
              </a:rPr>
              <a:t>Erasmus </a:t>
            </a:r>
            <a:r>
              <a:rPr lang="tr-TR" sz="1600" dirty="0" smtClean="0">
                <a:latin typeface="Calibri"/>
                <a:cs typeface="Calibri"/>
              </a:rPr>
              <a:t>puanlarından, </a:t>
            </a:r>
            <a:r>
              <a:rPr lang="tr-TR" sz="1600" dirty="0">
                <a:latin typeface="Calibri"/>
                <a:cs typeface="Calibri"/>
              </a:rPr>
              <a:t>bir son</a:t>
            </a:r>
            <a:r>
              <a:rPr lang="tr-TR" sz="1600" spc="-50" dirty="0">
                <a:latin typeface="Calibri"/>
                <a:cs typeface="Calibri"/>
              </a:rPr>
              <a:t>r</a:t>
            </a:r>
            <a:r>
              <a:rPr lang="tr-TR" sz="1600" dirty="0">
                <a:latin typeface="Calibri"/>
                <a:cs typeface="Calibri"/>
              </a:rPr>
              <a:t>aki</a:t>
            </a:r>
            <a:r>
              <a:rPr lang="tr-TR" sz="1600" spc="-15" dirty="0">
                <a:latin typeface="Calibri"/>
                <a:cs typeface="Calibri"/>
              </a:rPr>
              <a:t> </a:t>
            </a:r>
            <a:r>
              <a:rPr lang="tr-TR" sz="1600" dirty="0">
                <a:latin typeface="Calibri"/>
                <a:cs typeface="Calibri"/>
              </a:rPr>
              <a:t>a</a:t>
            </a:r>
            <a:r>
              <a:rPr lang="tr-TR" sz="1600" spc="-30" dirty="0">
                <a:latin typeface="Calibri"/>
                <a:cs typeface="Calibri"/>
              </a:rPr>
              <a:t>k</a:t>
            </a:r>
            <a:r>
              <a:rPr lang="tr-TR" sz="1600" dirty="0">
                <a:latin typeface="Calibri"/>
                <a:cs typeface="Calibri"/>
              </a:rPr>
              <a:t>ade</a:t>
            </a:r>
            <a:r>
              <a:rPr lang="tr-TR" sz="1600" spc="5" dirty="0">
                <a:latin typeface="Calibri"/>
                <a:cs typeface="Calibri"/>
              </a:rPr>
              <a:t>m</a:t>
            </a:r>
            <a:r>
              <a:rPr lang="tr-TR" sz="1600" dirty="0">
                <a:latin typeface="Calibri"/>
                <a:cs typeface="Calibri"/>
              </a:rPr>
              <a:t>ik</a:t>
            </a:r>
            <a:r>
              <a:rPr lang="tr-TR" sz="1600" spc="-25" dirty="0">
                <a:latin typeface="Calibri"/>
                <a:cs typeface="Calibri"/>
              </a:rPr>
              <a:t> </a:t>
            </a:r>
            <a:r>
              <a:rPr lang="tr-TR" sz="1600" dirty="0">
                <a:latin typeface="Calibri"/>
                <a:cs typeface="Calibri"/>
              </a:rPr>
              <a:t>dön</a:t>
            </a:r>
            <a:r>
              <a:rPr lang="tr-TR" sz="1600" spc="5" dirty="0">
                <a:latin typeface="Calibri"/>
                <a:cs typeface="Calibri"/>
              </a:rPr>
              <a:t>e</a:t>
            </a:r>
            <a:r>
              <a:rPr lang="tr-TR" sz="1600" dirty="0">
                <a:latin typeface="Calibri"/>
                <a:cs typeface="Calibri"/>
              </a:rPr>
              <a:t>mde Erasmus Hareketliliğine başvurmaları durumunda </a:t>
            </a:r>
            <a:r>
              <a:rPr lang="tr-TR" sz="1600" b="1" dirty="0" smtClean="0">
                <a:latin typeface="Calibri"/>
                <a:cs typeface="Calibri"/>
              </a:rPr>
              <a:t>10 </a:t>
            </a:r>
            <a:r>
              <a:rPr lang="tr-TR" sz="1600" b="1" dirty="0">
                <a:latin typeface="Calibri"/>
                <a:cs typeface="Calibri"/>
              </a:rPr>
              <a:t>puan düşülecektir</a:t>
            </a:r>
            <a:r>
              <a:rPr lang="tr-TR" sz="1600" dirty="0">
                <a:latin typeface="Calibri"/>
                <a:cs typeface="Calibri"/>
              </a:rPr>
              <a:t>.</a:t>
            </a:r>
          </a:p>
          <a:p>
            <a:endParaRPr lang="tr-TR" dirty="0"/>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990513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HİBESİZ ÖĞRENİM HAREKETLİLİĞİ</a:t>
            </a:r>
            <a:endParaRPr lang="tr-TR" b="1" dirty="0"/>
          </a:p>
        </p:txBody>
      </p:sp>
      <p:sp>
        <p:nvSpPr>
          <p:cNvPr id="3" name="İçerik Yer Tutucusu 2"/>
          <p:cNvSpPr>
            <a:spLocks noGrp="1"/>
          </p:cNvSpPr>
          <p:nvPr>
            <p:ph idx="1"/>
          </p:nvPr>
        </p:nvSpPr>
        <p:spPr/>
        <p:txBody>
          <a:bodyPr>
            <a:normAutofit fontScale="70000" lnSpcReduction="20000"/>
          </a:bodyPr>
          <a:lstStyle/>
          <a:p>
            <a:pPr marL="241300" marR="663575" indent="-228600">
              <a:lnSpc>
                <a:spcPts val="2590"/>
              </a:lnSpc>
            </a:pPr>
            <a:r>
              <a:rPr lang="tr-TR" dirty="0" smtClean="0">
                <a:latin typeface="Calibri"/>
                <a:cs typeface="Calibri"/>
              </a:rPr>
              <a:t>2020-2021 akademik yılı için duyurulmuş olan Öğrenim Hareketliliği listesinde </a:t>
            </a:r>
            <a:r>
              <a:rPr lang="tr-TR" u="sng" dirty="0" smtClean="0">
                <a:latin typeface="Calibri"/>
                <a:cs typeface="Calibri"/>
              </a:rPr>
              <a:t>yedek</a:t>
            </a:r>
            <a:r>
              <a:rPr lang="tr-TR" dirty="0" smtClean="0">
                <a:latin typeface="Calibri"/>
                <a:cs typeface="Calibri"/>
              </a:rPr>
              <a:t> aday sta</a:t>
            </a:r>
            <a:r>
              <a:rPr lang="tr-TR" spc="-15" dirty="0" smtClean="0">
                <a:latin typeface="Calibri"/>
                <a:cs typeface="Calibri"/>
              </a:rPr>
              <a:t>tüsünde bulunan </a:t>
            </a:r>
            <a:r>
              <a:rPr lang="tr-TR" dirty="0" smtClean="0">
                <a:latin typeface="Calibri"/>
                <a:cs typeface="Calibri"/>
              </a:rPr>
              <a:t>ö</a:t>
            </a:r>
            <a:r>
              <a:rPr lang="tr-TR" spc="-10" dirty="0" smtClean="0">
                <a:latin typeface="Calibri"/>
                <a:cs typeface="Calibri"/>
              </a:rPr>
              <a:t>ğ</a:t>
            </a:r>
            <a:r>
              <a:rPr lang="tr-TR" spc="-35" dirty="0" smtClean="0">
                <a:latin typeface="Calibri"/>
                <a:cs typeface="Calibri"/>
              </a:rPr>
              <a:t>r</a:t>
            </a:r>
            <a:r>
              <a:rPr lang="tr-TR" dirty="0" smtClean="0">
                <a:latin typeface="Calibri"/>
                <a:cs typeface="Calibri"/>
              </a:rPr>
              <a:t>encil</a:t>
            </a:r>
            <a:r>
              <a:rPr lang="tr-TR" spc="5" dirty="0" smtClean="0">
                <a:latin typeface="Calibri"/>
                <a:cs typeface="Calibri"/>
              </a:rPr>
              <a:t>e</a:t>
            </a:r>
            <a:r>
              <a:rPr lang="tr-TR" dirty="0" smtClean="0">
                <a:latin typeface="Calibri"/>
                <a:cs typeface="Calibri"/>
              </a:rPr>
              <a:t>rimizin, </a:t>
            </a:r>
            <a:r>
              <a:rPr lang="tr-TR" dirty="0" smtClean="0">
                <a:latin typeface="Calibri"/>
                <a:cs typeface="Calibri"/>
              </a:rPr>
              <a:t>anlaşma </a:t>
            </a:r>
            <a:r>
              <a:rPr lang="tr-TR" dirty="0" smtClean="0">
                <a:latin typeface="Calibri"/>
                <a:cs typeface="Calibri"/>
              </a:rPr>
              <a:t>kontenjanları izin verdiği ölçüde ve kabul etmeleri </a:t>
            </a:r>
            <a:r>
              <a:rPr lang="tr-TR" dirty="0" smtClean="0">
                <a:latin typeface="Calibri"/>
                <a:cs typeface="Calibri"/>
              </a:rPr>
              <a:t>durumunda, </a:t>
            </a:r>
            <a:r>
              <a:rPr lang="tr-TR" u="sng" dirty="0" err="1" smtClean="0">
                <a:latin typeface="Calibri"/>
                <a:cs typeface="Calibri"/>
              </a:rPr>
              <a:t>hibesiz</a:t>
            </a:r>
            <a:r>
              <a:rPr lang="tr-TR" dirty="0" smtClean="0">
                <a:latin typeface="Calibri"/>
                <a:cs typeface="Calibri"/>
              </a:rPr>
              <a:t> olarak Erasmus öğrenim hareketliliği gerçekleştirmeleri konusunda Koordinatörlüğümüzce, sürecin ilerleyen aşamalarında duyuru yapılacaktır.</a:t>
            </a:r>
            <a:endParaRPr lang="tr-TR" sz="500" dirty="0"/>
          </a:p>
          <a:p>
            <a:pPr>
              <a:lnSpc>
                <a:spcPts val="1000"/>
              </a:lnSpc>
            </a:pPr>
            <a:endParaRPr lang="tr-TR" sz="900" dirty="0"/>
          </a:p>
          <a:p>
            <a:pPr marL="241300" marR="12700" indent="-228600">
              <a:lnSpc>
                <a:spcPts val="2590"/>
              </a:lnSpc>
            </a:pPr>
            <a:r>
              <a:rPr lang="tr-TR" dirty="0" err="1" smtClean="0">
                <a:latin typeface="Calibri"/>
                <a:cs typeface="Calibri"/>
              </a:rPr>
              <a:t>Hib</a:t>
            </a:r>
            <a:r>
              <a:rPr lang="tr-TR" spc="5" dirty="0" err="1" smtClean="0">
                <a:latin typeface="Calibri"/>
                <a:cs typeface="Calibri"/>
              </a:rPr>
              <a:t>e</a:t>
            </a:r>
            <a:r>
              <a:rPr lang="tr-TR" dirty="0" err="1" smtClean="0">
                <a:latin typeface="Calibri"/>
                <a:cs typeface="Calibri"/>
              </a:rPr>
              <a:t>siz</a:t>
            </a:r>
            <a:r>
              <a:rPr lang="tr-TR" dirty="0" smtClean="0">
                <a:latin typeface="Calibri"/>
                <a:cs typeface="Calibri"/>
              </a:rPr>
              <a:t> </a:t>
            </a:r>
            <a:r>
              <a:rPr lang="tr-TR" spc="-15" dirty="0">
                <a:latin typeface="Calibri"/>
                <a:cs typeface="Calibri"/>
              </a:rPr>
              <a:t>E</a:t>
            </a:r>
            <a:r>
              <a:rPr lang="tr-TR" spc="-55" dirty="0">
                <a:latin typeface="Calibri"/>
                <a:cs typeface="Calibri"/>
              </a:rPr>
              <a:t>r</a:t>
            </a:r>
            <a:r>
              <a:rPr lang="tr-TR" dirty="0">
                <a:latin typeface="Calibri"/>
                <a:cs typeface="Calibri"/>
              </a:rPr>
              <a:t>asmus</a:t>
            </a:r>
            <a:r>
              <a:rPr lang="tr-TR" spc="-20" dirty="0">
                <a:latin typeface="Calibri"/>
                <a:cs typeface="Calibri"/>
              </a:rPr>
              <a:t> </a:t>
            </a:r>
            <a:r>
              <a:rPr lang="tr-TR" dirty="0">
                <a:latin typeface="Calibri"/>
                <a:cs typeface="Calibri"/>
              </a:rPr>
              <a:t>ö</a:t>
            </a:r>
            <a:r>
              <a:rPr lang="tr-TR" spc="-10" dirty="0">
                <a:latin typeface="Calibri"/>
                <a:cs typeface="Calibri"/>
              </a:rPr>
              <a:t>ğ</a:t>
            </a:r>
            <a:r>
              <a:rPr lang="tr-TR" spc="-35" dirty="0">
                <a:latin typeface="Calibri"/>
                <a:cs typeface="Calibri"/>
              </a:rPr>
              <a:t>r</a:t>
            </a:r>
            <a:r>
              <a:rPr lang="tr-TR" dirty="0">
                <a:latin typeface="Calibri"/>
                <a:cs typeface="Calibri"/>
              </a:rPr>
              <a:t>en</a:t>
            </a:r>
            <a:r>
              <a:rPr lang="tr-TR" spc="5" dirty="0">
                <a:latin typeface="Calibri"/>
                <a:cs typeface="Calibri"/>
              </a:rPr>
              <a:t>c</a:t>
            </a:r>
            <a:r>
              <a:rPr lang="tr-TR" dirty="0">
                <a:latin typeface="Calibri"/>
                <a:cs typeface="Calibri"/>
              </a:rPr>
              <a:t>ilerinin,</a:t>
            </a:r>
            <a:r>
              <a:rPr lang="tr-TR" spc="-15" dirty="0">
                <a:latin typeface="Calibri"/>
                <a:cs typeface="Calibri"/>
              </a:rPr>
              <a:t> </a:t>
            </a:r>
            <a:r>
              <a:rPr lang="tr-TR" dirty="0">
                <a:latin typeface="Calibri"/>
                <a:cs typeface="Calibri"/>
              </a:rPr>
              <a:t>hibeli</a:t>
            </a:r>
            <a:r>
              <a:rPr lang="tr-TR" spc="10" dirty="0">
                <a:latin typeface="Calibri"/>
                <a:cs typeface="Calibri"/>
              </a:rPr>
              <a:t> </a:t>
            </a:r>
            <a:r>
              <a:rPr lang="tr-TR" spc="-15" dirty="0">
                <a:latin typeface="Calibri"/>
                <a:cs typeface="Calibri"/>
              </a:rPr>
              <a:t>E</a:t>
            </a:r>
            <a:r>
              <a:rPr lang="tr-TR" spc="-55" dirty="0">
                <a:latin typeface="Calibri"/>
                <a:cs typeface="Calibri"/>
              </a:rPr>
              <a:t>r</a:t>
            </a:r>
            <a:r>
              <a:rPr lang="tr-TR" dirty="0">
                <a:latin typeface="Calibri"/>
                <a:cs typeface="Calibri"/>
              </a:rPr>
              <a:t>asmus</a:t>
            </a:r>
            <a:r>
              <a:rPr lang="tr-TR" spc="-15" dirty="0">
                <a:latin typeface="Calibri"/>
                <a:cs typeface="Calibri"/>
              </a:rPr>
              <a:t> </a:t>
            </a:r>
            <a:r>
              <a:rPr lang="tr-TR" dirty="0">
                <a:latin typeface="Calibri"/>
                <a:cs typeface="Calibri"/>
              </a:rPr>
              <a:t>ö</a:t>
            </a:r>
            <a:r>
              <a:rPr lang="tr-TR" spc="-10" dirty="0">
                <a:latin typeface="Calibri"/>
                <a:cs typeface="Calibri"/>
              </a:rPr>
              <a:t>ğ</a:t>
            </a:r>
            <a:r>
              <a:rPr lang="tr-TR" spc="-35" dirty="0">
                <a:latin typeface="Calibri"/>
                <a:cs typeface="Calibri"/>
              </a:rPr>
              <a:t>r</a:t>
            </a:r>
            <a:r>
              <a:rPr lang="tr-TR" dirty="0">
                <a:latin typeface="Calibri"/>
                <a:cs typeface="Calibri"/>
              </a:rPr>
              <a:t>en</a:t>
            </a:r>
            <a:r>
              <a:rPr lang="tr-TR" spc="5" dirty="0">
                <a:latin typeface="Calibri"/>
                <a:cs typeface="Calibri"/>
              </a:rPr>
              <a:t>c</a:t>
            </a:r>
            <a:r>
              <a:rPr lang="tr-TR" dirty="0">
                <a:latin typeface="Calibri"/>
                <a:cs typeface="Calibri"/>
              </a:rPr>
              <a:t>ilerinden</a:t>
            </a:r>
            <a:r>
              <a:rPr lang="tr-TR" spc="-10" dirty="0">
                <a:latin typeface="Calibri"/>
                <a:cs typeface="Calibri"/>
              </a:rPr>
              <a:t> </a:t>
            </a:r>
            <a:r>
              <a:rPr lang="tr-TR" spc="-25" dirty="0">
                <a:latin typeface="Calibri"/>
                <a:cs typeface="Calibri"/>
              </a:rPr>
              <a:t>t</a:t>
            </a:r>
            <a:r>
              <a:rPr lang="tr-TR" dirty="0">
                <a:latin typeface="Calibri"/>
                <a:cs typeface="Calibri"/>
              </a:rPr>
              <a:t>ek</a:t>
            </a:r>
            <a:r>
              <a:rPr lang="tr-TR" spc="-10" dirty="0">
                <a:latin typeface="Calibri"/>
                <a:cs typeface="Calibri"/>
              </a:rPr>
              <a:t> </a:t>
            </a:r>
            <a:r>
              <a:rPr lang="tr-TR" spc="-50" dirty="0">
                <a:latin typeface="Calibri"/>
                <a:cs typeface="Calibri"/>
              </a:rPr>
              <a:t>f</a:t>
            </a:r>
            <a:r>
              <a:rPr lang="tr-TR" dirty="0">
                <a:latin typeface="Calibri"/>
                <a:cs typeface="Calibri"/>
              </a:rPr>
              <a:t>arkı hibe almam</a:t>
            </a:r>
            <a:r>
              <a:rPr lang="tr-TR" spc="5" dirty="0">
                <a:latin typeface="Calibri"/>
                <a:cs typeface="Calibri"/>
              </a:rPr>
              <a:t>a</a:t>
            </a:r>
            <a:r>
              <a:rPr lang="tr-TR" dirty="0">
                <a:latin typeface="Calibri"/>
                <a:cs typeface="Calibri"/>
              </a:rPr>
              <a:t>larıdı</a:t>
            </a:r>
            <a:r>
              <a:rPr lang="tr-TR" spc="-200" dirty="0">
                <a:latin typeface="Calibri"/>
                <a:cs typeface="Calibri"/>
              </a:rPr>
              <a:t>r</a:t>
            </a:r>
            <a:r>
              <a:rPr lang="tr-TR" dirty="0">
                <a:latin typeface="Calibri"/>
                <a:cs typeface="Calibri"/>
              </a:rPr>
              <a:t>, bunun</a:t>
            </a:r>
            <a:r>
              <a:rPr lang="tr-TR" spc="5" dirty="0">
                <a:latin typeface="Calibri"/>
                <a:cs typeface="Calibri"/>
              </a:rPr>
              <a:t> </a:t>
            </a:r>
            <a:r>
              <a:rPr lang="tr-TR" dirty="0">
                <a:latin typeface="Calibri"/>
                <a:cs typeface="Calibri"/>
              </a:rPr>
              <a:t>dışındaki</a:t>
            </a:r>
            <a:r>
              <a:rPr lang="tr-TR" spc="-10" dirty="0">
                <a:latin typeface="Calibri"/>
                <a:cs typeface="Calibri"/>
              </a:rPr>
              <a:t> </a:t>
            </a:r>
            <a:r>
              <a:rPr lang="tr-TR" dirty="0">
                <a:solidFill>
                  <a:srgbClr val="FF0066"/>
                </a:solidFill>
                <a:latin typeface="Calibri"/>
                <a:cs typeface="Calibri"/>
              </a:rPr>
              <a:t>tüm</a:t>
            </a:r>
            <a:r>
              <a:rPr lang="tr-TR" spc="-15" dirty="0">
                <a:solidFill>
                  <a:srgbClr val="FF0066"/>
                </a:solidFill>
                <a:latin typeface="Calibri"/>
                <a:cs typeface="Calibri"/>
              </a:rPr>
              <a:t> </a:t>
            </a:r>
            <a:r>
              <a:rPr lang="tr-TR" dirty="0">
                <a:solidFill>
                  <a:srgbClr val="FF0066"/>
                </a:solidFill>
                <a:latin typeface="Calibri"/>
                <a:cs typeface="Calibri"/>
              </a:rPr>
              <a:t>s</a:t>
            </a:r>
            <a:r>
              <a:rPr lang="tr-TR" spc="-10" dirty="0">
                <a:solidFill>
                  <a:srgbClr val="FF0066"/>
                </a:solidFill>
                <a:latin typeface="Calibri"/>
                <a:cs typeface="Calibri"/>
              </a:rPr>
              <a:t>o</a:t>
            </a:r>
            <a:r>
              <a:rPr lang="tr-TR" dirty="0">
                <a:solidFill>
                  <a:srgbClr val="FF0066"/>
                </a:solidFill>
                <a:latin typeface="Calibri"/>
                <a:cs typeface="Calibri"/>
              </a:rPr>
              <a:t>rumluluk </a:t>
            </a:r>
            <a:r>
              <a:rPr lang="tr-TR" spc="-30" dirty="0">
                <a:solidFill>
                  <a:srgbClr val="FF0066"/>
                </a:solidFill>
                <a:latin typeface="Calibri"/>
                <a:cs typeface="Calibri"/>
              </a:rPr>
              <a:t>v</a:t>
            </a:r>
            <a:r>
              <a:rPr lang="tr-TR" dirty="0">
                <a:solidFill>
                  <a:srgbClr val="FF0066"/>
                </a:solidFill>
                <a:latin typeface="Calibri"/>
                <a:cs typeface="Calibri"/>
              </a:rPr>
              <a:t>e yükümlülükler</a:t>
            </a:r>
            <a:r>
              <a:rPr lang="tr-TR" spc="-20" dirty="0">
                <a:solidFill>
                  <a:srgbClr val="FF0066"/>
                </a:solidFill>
                <a:latin typeface="Calibri"/>
                <a:cs typeface="Calibri"/>
              </a:rPr>
              <a:t> </a:t>
            </a:r>
            <a:r>
              <a:rPr lang="tr-TR" spc="-50" dirty="0" smtClean="0">
                <a:solidFill>
                  <a:srgbClr val="FF0066"/>
                </a:solidFill>
                <a:latin typeface="Calibri"/>
                <a:cs typeface="Calibri"/>
              </a:rPr>
              <a:t>a</a:t>
            </a:r>
            <a:r>
              <a:rPr lang="tr-TR" dirty="0" smtClean="0">
                <a:solidFill>
                  <a:srgbClr val="FF0066"/>
                </a:solidFill>
                <a:latin typeface="Calibri"/>
                <a:cs typeface="Calibri"/>
              </a:rPr>
              <a:t>ynıdı</a:t>
            </a:r>
            <a:r>
              <a:rPr lang="tr-TR" spc="-235" dirty="0" smtClean="0">
                <a:solidFill>
                  <a:srgbClr val="FF0066"/>
                </a:solidFill>
                <a:latin typeface="Calibri"/>
                <a:cs typeface="Calibri"/>
              </a:rPr>
              <a:t>r</a:t>
            </a:r>
            <a:r>
              <a:rPr lang="tr-TR" dirty="0">
                <a:solidFill>
                  <a:srgbClr val="FF0066"/>
                </a:solidFill>
                <a:latin typeface="Calibri"/>
                <a:cs typeface="Calibri"/>
              </a:rPr>
              <a:t> </a:t>
            </a:r>
            <a:r>
              <a:rPr lang="tr-TR" dirty="0" smtClean="0">
                <a:solidFill>
                  <a:srgbClr val="FF0066"/>
                </a:solidFill>
                <a:latin typeface="Calibri"/>
                <a:cs typeface="Calibri"/>
              </a:rPr>
              <a:t>.</a:t>
            </a:r>
            <a:r>
              <a:rPr lang="tr-TR" dirty="0" smtClean="0">
                <a:solidFill>
                  <a:schemeClr val="tx1"/>
                </a:solidFill>
                <a:latin typeface="Calibri"/>
                <a:cs typeface="Calibri"/>
              </a:rPr>
              <a:t> Bu sunumda ve internet sayfamızda belirtilen tüm Erasmus işlemleri </a:t>
            </a:r>
            <a:r>
              <a:rPr lang="tr-TR" dirty="0" err="1" smtClean="0">
                <a:solidFill>
                  <a:schemeClr val="tx1"/>
                </a:solidFill>
                <a:latin typeface="Calibri"/>
                <a:cs typeface="Calibri"/>
              </a:rPr>
              <a:t>hibesiz</a:t>
            </a:r>
            <a:r>
              <a:rPr lang="tr-TR" dirty="0" smtClean="0">
                <a:solidFill>
                  <a:schemeClr val="tx1"/>
                </a:solidFill>
                <a:latin typeface="Calibri"/>
                <a:cs typeface="Calibri"/>
              </a:rPr>
              <a:t> öğrencilerce de yerine getirilmelidir.</a:t>
            </a:r>
            <a:r>
              <a:rPr lang="tr-TR" dirty="0">
                <a:solidFill>
                  <a:schemeClr val="tx1"/>
                </a:solidFill>
                <a:latin typeface="Calibri"/>
                <a:cs typeface="Calibri"/>
              </a:rPr>
              <a:t> </a:t>
            </a:r>
            <a:r>
              <a:rPr lang="tr-TR" dirty="0" err="1" smtClean="0">
                <a:latin typeface="Calibri"/>
                <a:cs typeface="Calibri"/>
              </a:rPr>
              <a:t>Hib</a:t>
            </a:r>
            <a:r>
              <a:rPr lang="tr-TR" spc="5" dirty="0" err="1" smtClean="0">
                <a:latin typeface="Calibri"/>
                <a:cs typeface="Calibri"/>
              </a:rPr>
              <a:t>e</a:t>
            </a:r>
            <a:r>
              <a:rPr lang="tr-TR" dirty="0" err="1" smtClean="0">
                <a:latin typeface="Calibri"/>
                <a:cs typeface="Calibri"/>
              </a:rPr>
              <a:t>siz</a:t>
            </a:r>
            <a:r>
              <a:rPr lang="tr-TR" dirty="0" smtClean="0">
                <a:latin typeface="Calibri"/>
                <a:cs typeface="Calibri"/>
              </a:rPr>
              <a:t> </a:t>
            </a:r>
            <a:r>
              <a:rPr lang="tr-TR" dirty="0">
                <a:latin typeface="Calibri"/>
                <a:cs typeface="Calibri"/>
              </a:rPr>
              <a:t>E</a:t>
            </a:r>
            <a:r>
              <a:rPr lang="tr-TR" spc="5" dirty="0">
                <a:latin typeface="Calibri"/>
                <a:cs typeface="Calibri"/>
              </a:rPr>
              <a:t>R</a:t>
            </a:r>
            <a:r>
              <a:rPr lang="tr-TR" dirty="0">
                <a:latin typeface="Calibri"/>
                <a:cs typeface="Calibri"/>
              </a:rPr>
              <a:t>ASMUS</a:t>
            </a:r>
            <a:r>
              <a:rPr lang="tr-TR" spc="-25" dirty="0">
                <a:latin typeface="Calibri"/>
                <a:cs typeface="Calibri"/>
              </a:rPr>
              <a:t> </a:t>
            </a:r>
            <a:r>
              <a:rPr lang="tr-TR" dirty="0">
                <a:latin typeface="Calibri"/>
                <a:cs typeface="Calibri"/>
              </a:rPr>
              <a:t>ö</a:t>
            </a:r>
            <a:r>
              <a:rPr lang="tr-TR" spc="-10" dirty="0">
                <a:latin typeface="Calibri"/>
                <a:cs typeface="Calibri"/>
              </a:rPr>
              <a:t>ğ</a:t>
            </a:r>
            <a:r>
              <a:rPr lang="tr-TR" spc="-35" dirty="0">
                <a:latin typeface="Calibri"/>
                <a:cs typeface="Calibri"/>
              </a:rPr>
              <a:t>r</a:t>
            </a:r>
            <a:r>
              <a:rPr lang="tr-TR" dirty="0">
                <a:latin typeface="Calibri"/>
                <a:cs typeface="Calibri"/>
              </a:rPr>
              <a:t>en</a:t>
            </a:r>
            <a:r>
              <a:rPr lang="tr-TR" spc="5" dirty="0">
                <a:latin typeface="Calibri"/>
                <a:cs typeface="Calibri"/>
              </a:rPr>
              <a:t>c</a:t>
            </a:r>
            <a:r>
              <a:rPr lang="tr-TR" dirty="0">
                <a:latin typeface="Calibri"/>
                <a:cs typeface="Calibri"/>
              </a:rPr>
              <a:t>ileri,</a:t>
            </a:r>
            <a:r>
              <a:rPr lang="tr-TR" spc="-15" dirty="0">
                <a:latin typeface="Calibri"/>
                <a:cs typeface="Calibri"/>
              </a:rPr>
              <a:t> </a:t>
            </a:r>
            <a:r>
              <a:rPr lang="tr-TR" dirty="0">
                <a:solidFill>
                  <a:srgbClr val="FF0066"/>
                </a:solidFill>
                <a:latin typeface="Calibri"/>
                <a:cs typeface="Calibri"/>
              </a:rPr>
              <a:t>hibeli</a:t>
            </a:r>
            <a:r>
              <a:rPr lang="tr-TR" spc="-10" dirty="0">
                <a:solidFill>
                  <a:srgbClr val="FF0066"/>
                </a:solidFill>
                <a:latin typeface="Calibri"/>
                <a:cs typeface="Calibri"/>
              </a:rPr>
              <a:t> </a:t>
            </a:r>
            <a:r>
              <a:rPr lang="tr-TR" dirty="0">
                <a:solidFill>
                  <a:srgbClr val="FF0066"/>
                </a:solidFill>
                <a:latin typeface="Calibri"/>
                <a:cs typeface="Calibri"/>
              </a:rPr>
              <a:t>E</a:t>
            </a:r>
            <a:r>
              <a:rPr lang="tr-TR" spc="5" dirty="0">
                <a:solidFill>
                  <a:srgbClr val="FF0066"/>
                </a:solidFill>
                <a:latin typeface="Calibri"/>
                <a:cs typeface="Calibri"/>
              </a:rPr>
              <a:t>R</a:t>
            </a:r>
            <a:r>
              <a:rPr lang="tr-TR" dirty="0">
                <a:solidFill>
                  <a:srgbClr val="FF0066"/>
                </a:solidFill>
                <a:latin typeface="Calibri"/>
                <a:cs typeface="Calibri"/>
              </a:rPr>
              <a:t>ASMUS</a:t>
            </a:r>
            <a:r>
              <a:rPr lang="tr-TR" spc="-25" dirty="0">
                <a:solidFill>
                  <a:srgbClr val="FF0066"/>
                </a:solidFill>
                <a:latin typeface="Calibri"/>
                <a:cs typeface="Calibri"/>
              </a:rPr>
              <a:t> </a:t>
            </a:r>
            <a:r>
              <a:rPr lang="tr-TR" dirty="0">
                <a:solidFill>
                  <a:srgbClr val="FF0066"/>
                </a:solidFill>
                <a:latin typeface="Calibri"/>
                <a:cs typeface="Calibri"/>
              </a:rPr>
              <a:t>ö</a:t>
            </a:r>
            <a:r>
              <a:rPr lang="tr-TR" spc="-10" dirty="0">
                <a:solidFill>
                  <a:srgbClr val="FF0066"/>
                </a:solidFill>
                <a:latin typeface="Calibri"/>
                <a:cs typeface="Calibri"/>
              </a:rPr>
              <a:t>ğ</a:t>
            </a:r>
            <a:r>
              <a:rPr lang="tr-TR" spc="-35" dirty="0">
                <a:solidFill>
                  <a:srgbClr val="FF0066"/>
                </a:solidFill>
                <a:latin typeface="Calibri"/>
                <a:cs typeface="Calibri"/>
              </a:rPr>
              <a:t>r</a:t>
            </a:r>
            <a:r>
              <a:rPr lang="tr-TR" dirty="0">
                <a:solidFill>
                  <a:srgbClr val="FF0066"/>
                </a:solidFill>
                <a:latin typeface="Calibri"/>
                <a:cs typeface="Calibri"/>
              </a:rPr>
              <a:t>en</a:t>
            </a:r>
            <a:r>
              <a:rPr lang="tr-TR" spc="5" dirty="0">
                <a:solidFill>
                  <a:srgbClr val="FF0066"/>
                </a:solidFill>
                <a:latin typeface="Calibri"/>
                <a:cs typeface="Calibri"/>
              </a:rPr>
              <a:t>c</a:t>
            </a:r>
            <a:r>
              <a:rPr lang="tr-TR" dirty="0">
                <a:solidFill>
                  <a:srgbClr val="FF0066"/>
                </a:solidFill>
                <a:latin typeface="Calibri"/>
                <a:cs typeface="Calibri"/>
              </a:rPr>
              <a:t>ileri</a:t>
            </a:r>
            <a:r>
              <a:rPr lang="tr-TR" spc="-15" dirty="0">
                <a:solidFill>
                  <a:srgbClr val="FF0066"/>
                </a:solidFill>
                <a:latin typeface="Calibri"/>
                <a:cs typeface="Calibri"/>
              </a:rPr>
              <a:t> </a:t>
            </a:r>
            <a:r>
              <a:rPr lang="tr-TR" dirty="0">
                <a:solidFill>
                  <a:srgbClr val="FF0066"/>
                </a:solidFill>
                <a:latin typeface="Calibri"/>
                <a:cs typeface="Calibri"/>
              </a:rPr>
              <a:t>gibi bütün bel</a:t>
            </a:r>
            <a:r>
              <a:rPr lang="tr-TR" spc="-30" dirty="0">
                <a:solidFill>
                  <a:srgbClr val="FF0066"/>
                </a:solidFill>
                <a:latin typeface="Calibri"/>
                <a:cs typeface="Calibri"/>
              </a:rPr>
              <a:t>g</a:t>
            </a:r>
            <a:r>
              <a:rPr lang="tr-TR" dirty="0">
                <a:solidFill>
                  <a:srgbClr val="FF0066"/>
                </a:solidFill>
                <a:latin typeface="Calibri"/>
                <a:cs typeface="Calibri"/>
              </a:rPr>
              <a:t>el</a:t>
            </a:r>
            <a:r>
              <a:rPr lang="tr-TR" spc="5" dirty="0">
                <a:solidFill>
                  <a:srgbClr val="FF0066"/>
                </a:solidFill>
                <a:latin typeface="Calibri"/>
                <a:cs typeface="Calibri"/>
              </a:rPr>
              <a:t>e</a:t>
            </a:r>
            <a:r>
              <a:rPr lang="tr-TR" dirty="0">
                <a:solidFill>
                  <a:srgbClr val="FF0066"/>
                </a:solidFill>
                <a:latin typeface="Calibri"/>
                <a:cs typeface="Calibri"/>
              </a:rPr>
              <a:t>ri</a:t>
            </a:r>
            <a:r>
              <a:rPr lang="tr-TR" spc="-15" dirty="0">
                <a:solidFill>
                  <a:srgbClr val="FF0066"/>
                </a:solidFill>
                <a:latin typeface="Calibri"/>
                <a:cs typeface="Calibri"/>
              </a:rPr>
              <a:t> </a:t>
            </a:r>
            <a:r>
              <a:rPr lang="tr-TR" dirty="0" smtClean="0">
                <a:solidFill>
                  <a:srgbClr val="FF0066"/>
                </a:solidFill>
                <a:latin typeface="Calibri"/>
                <a:cs typeface="Calibri"/>
              </a:rPr>
              <a:t>hazırl</a:t>
            </a:r>
            <a:r>
              <a:rPr lang="tr-TR" spc="-45" dirty="0" smtClean="0">
                <a:solidFill>
                  <a:srgbClr val="FF0066"/>
                </a:solidFill>
                <a:latin typeface="Calibri"/>
                <a:cs typeface="Calibri"/>
              </a:rPr>
              <a:t>a</a:t>
            </a:r>
            <a:r>
              <a:rPr lang="tr-TR" dirty="0" smtClean="0">
                <a:solidFill>
                  <a:srgbClr val="FF0066"/>
                </a:solidFill>
                <a:latin typeface="Calibri"/>
                <a:cs typeface="Calibri"/>
              </a:rPr>
              <a:t>yıp </a:t>
            </a:r>
            <a:r>
              <a:rPr lang="tr-TR" dirty="0" smtClean="0">
                <a:latin typeface="Calibri"/>
                <a:cs typeface="Calibri"/>
              </a:rPr>
              <a:t> akademik birimlerine ve Dış İlişkiler Koordinatörlüğüne sunmak zorundadır.</a:t>
            </a:r>
            <a:endParaRPr lang="tr-TR" dirty="0">
              <a:latin typeface="Calibri"/>
              <a:cs typeface="Calibri"/>
            </a:endParaRPr>
          </a:p>
          <a:p>
            <a:endParaRPr lang="tr-TR"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864629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ADIM ADIM ERASMUS+ ÖĞRENİM HAREKETLİLİĞİ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13768315"/>
              </p:ext>
            </p:extLst>
          </p:nvPr>
        </p:nvGraphicFramePr>
        <p:xfrm>
          <a:off x="175103" y="1088595"/>
          <a:ext cx="8800289" cy="3464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3"/>
          <p:cNvSpPr/>
          <p:nvPr/>
        </p:nvSpPr>
        <p:spPr>
          <a:xfrm>
            <a:off x="4276251" y="4355786"/>
            <a:ext cx="676755" cy="682623"/>
          </a:xfrm>
          <a:prstGeom prst="rect">
            <a:avLst/>
          </a:prstGeom>
          <a:blipFill>
            <a:blip r:embed="rId7"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82190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Giden Öğrenci İş Akış Şeması</a:t>
            </a:r>
            <a:endParaRPr lang="tr-TR" dirty="0"/>
          </a:p>
        </p:txBody>
      </p:sp>
      <p:sp>
        <p:nvSpPr>
          <p:cNvPr id="3" name="İçerik Yer Tutucusu 2"/>
          <p:cNvSpPr>
            <a:spLocks noGrp="1"/>
          </p:cNvSpPr>
          <p:nvPr>
            <p:ph idx="1"/>
          </p:nvPr>
        </p:nvSpPr>
        <p:spPr>
          <a:xfrm>
            <a:off x="0" y="1529127"/>
            <a:ext cx="9144000" cy="2206294"/>
          </a:xfrm>
        </p:spPr>
        <p:txBody>
          <a:bodyPr/>
          <a:lstStyle/>
          <a:p>
            <a:pPr marL="12700">
              <a:lnSpc>
                <a:spcPct val="100000"/>
              </a:lnSpc>
            </a:pPr>
            <a:r>
              <a:rPr lang="tr-TR" sz="1800" spc="-15" dirty="0">
                <a:latin typeface="Arial" pitchFamily="34" charset="0"/>
                <a:cs typeface="Arial" pitchFamily="34" charset="0"/>
              </a:rPr>
              <a:t>E</a:t>
            </a:r>
            <a:r>
              <a:rPr lang="tr-TR" sz="1800" spc="-70" dirty="0">
                <a:latin typeface="Arial" pitchFamily="34" charset="0"/>
                <a:cs typeface="Arial" pitchFamily="34" charset="0"/>
              </a:rPr>
              <a:t>r</a:t>
            </a:r>
            <a:r>
              <a:rPr lang="tr-TR" sz="1800" spc="-15" dirty="0">
                <a:latin typeface="Arial" pitchFamily="34" charset="0"/>
                <a:cs typeface="Arial" pitchFamily="34" charset="0"/>
              </a:rPr>
              <a:t>as</a:t>
            </a:r>
            <a:r>
              <a:rPr lang="tr-TR" sz="1800" spc="-20" dirty="0">
                <a:latin typeface="Arial" pitchFamily="34" charset="0"/>
                <a:cs typeface="Arial" pitchFamily="34" charset="0"/>
              </a:rPr>
              <a:t>m</a:t>
            </a:r>
            <a:r>
              <a:rPr lang="tr-TR" sz="1800" spc="-15" dirty="0">
                <a:latin typeface="Arial" pitchFamily="34" charset="0"/>
                <a:cs typeface="Arial" pitchFamily="34" charset="0"/>
              </a:rPr>
              <a:t>u</a:t>
            </a:r>
            <a:r>
              <a:rPr lang="tr-TR" sz="1800" spc="-30" dirty="0">
                <a:latin typeface="Arial" pitchFamily="34" charset="0"/>
                <a:cs typeface="Arial" pitchFamily="34" charset="0"/>
              </a:rPr>
              <a:t>s</a:t>
            </a:r>
            <a:r>
              <a:rPr lang="tr-TR" sz="1800" spc="-15" dirty="0">
                <a:latin typeface="Arial" pitchFamily="34" charset="0"/>
                <a:cs typeface="Arial" pitchFamily="34" charset="0"/>
              </a:rPr>
              <a:t>+</a:t>
            </a:r>
            <a:r>
              <a:rPr lang="tr-TR" sz="1800" spc="40" dirty="0">
                <a:latin typeface="Arial" pitchFamily="34" charset="0"/>
                <a:cs typeface="Arial" pitchFamily="34" charset="0"/>
              </a:rPr>
              <a:t> </a:t>
            </a:r>
            <a:r>
              <a:rPr lang="tr-TR" sz="1800" spc="-15" dirty="0">
                <a:latin typeface="Arial" pitchFamily="34" charset="0"/>
                <a:cs typeface="Arial" pitchFamily="34" charset="0"/>
              </a:rPr>
              <a:t>ha</a:t>
            </a:r>
            <a:r>
              <a:rPr lang="tr-TR" sz="1800" spc="-45" dirty="0">
                <a:latin typeface="Arial" pitchFamily="34" charset="0"/>
                <a:cs typeface="Arial" pitchFamily="34" charset="0"/>
              </a:rPr>
              <a:t>r</a:t>
            </a:r>
            <a:r>
              <a:rPr lang="tr-TR" sz="1800" spc="-15" dirty="0">
                <a:latin typeface="Arial" pitchFamily="34" charset="0"/>
                <a:cs typeface="Arial" pitchFamily="34" charset="0"/>
              </a:rPr>
              <a:t>e</a:t>
            </a:r>
            <a:r>
              <a:rPr lang="tr-TR" sz="1800" spc="-100" dirty="0">
                <a:latin typeface="Arial" pitchFamily="34" charset="0"/>
                <a:cs typeface="Arial" pitchFamily="34" charset="0"/>
              </a:rPr>
              <a:t>k</a:t>
            </a:r>
            <a:r>
              <a:rPr lang="tr-TR" sz="1800" spc="-30" dirty="0">
                <a:latin typeface="Arial" pitchFamily="34" charset="0"/>
                <a:cs typeface="Arial" pitchFamily="34" charset="0"/>
              </a:rPr>
              <a:t>e</a:t>
            </a:r>
            <a:r>
              <a:rPr lang="tr-TR" sz="1800" spc="-10" dirty="0">
                <a:latin typeface="Arial" pitchFamily="34" charset="0"/>
                <a:cs typeface="Arial" pitchFamily="34" charset="0"/>
              </a:rPr>
              <a:t>tli</a:t>
            </a:r>
            <a:r>
              <a:rPr lang="tr-TR" sz="1800" spc="-15" dirty="0">
                <a:latin typeface="Arial" pitchFamily="34" charset="0"/>
                <a:cs typeface="Arial" pitchFamily="34" charset="0"/>
              </a:rPr>
              <a:t>l</a:t>
            </a:r>
            <a:r>
              <a:rPr lang="tr-TR" sz="1800" dirty="0">
                <a:latin typeface="Arial" pitchFamily="34" charset="0"/>
                <a:cs typeface="Arial" pitchFamily="34" charset="0"/>
              </a:rPr>
              <a:t>i</a:t>
            </a:r>
            <a:r>
              <a:rPr lang="tr-TR" sz="1800" spc="-15" dirty="0">
                <a:latin typeface="Arial" pitchFamily="34" charset="0"/>
                <a:cs typeface="Arial" pitchFamily="34" charset="0"/>
              </a:rPr>
              <a:t>ği</a:t>
            </a:r>
            <a:r>
              <a:rPr lang="tr-TR" sz="1800" spc="-35" dirty="0">
                <a:latin typeface="Arial" pitchFamily="34" charset="0"/>
                <a:cs typeface="Arial" pitchFamily="34" charset="0"/>
              </a:rPr>
              <a:t> </a:t>
            </a:r>
            <a:r>
              <a:rPr lang="tr-TR" sz="1800" spc="-1325" dirty="0" err="1" smtClean="0">
                <a:latin typeface="Arial" pitchFamily="34" charset="0"/>
                <a:cs typeface="Arial" pitchFamily="34" charset="0"/>
              </a:rPr>
              <a:t>a</a:t>
            </a:r>
            <a:r>
              <a:rPr lang="tr-TR" sz="1800" spc="-15" dirty="0" err="1" smtClean="0">
                <a:latin typeface="Arial" pitchFamily="34" charset="0"/>
                <a:cs typeface="Arial" pitchFamily="34" charset="0"/>
              </a:rPr>
              <a:t>ad</a:t>
            </a:r>
            <a:r>
              <a:rPr lang="tr-TR" sz="1800" spc="-55" dirty="0" err="1" smtClean="0">
                <a:latin typeface="Arial" pitchFamily="34" charset="0"/>
                <a:cs typeface="Arial" pitchFamily="34" charset="0"/>
              </a:rPr>
              <a:t>a</a:t>
            </a:r>
            <a:r>
              <a:rPr lang="tr-TR" sz="1800" spc="-15" dirty="0" err="1" smtClean="0">
                <a:latin typeface="Arial" pitchFamily="34" charset="0"/>
                <a:cs typeface="Arial" pitchFamily="34" charset="0"/>
              </a:rPr>
              <a:t>y</a:t>
            </a:r>
            <a:r>
              <a:rPr lang="tr-TR" sz="1800" spc="-10" dirty="0" err="1" smtClean="0">
                <a:latin typeface="Arial" pitchFamily="34" charset="0"/>
                <a:cs typeface="Arial" pitchFamily="34" charset="0"/>
              </a:rPr>
              <a:t>l</a:t>
            </a:r>
            <a:r>
              <a:rPr lang="tr-TR" sz="1800" spc="-15" dirty="0" err="1" smtClean="0">
                <a:latin typeface="Arial" pitchFamily="34" charset="0"/>
                <a:cs typeface="Arial" pitchFamily="34" charset="0"/>
              </a:rPr>
              <a:t>arı</a:t>
            </a:r>
            <a:r>
              <a:rPr lang="tr-TR" sz="1800" spc="-5" dirty="0" smtClean="0">
                <a:latin typeface="Arial" pitchFamily="34" charset="0"/>
                <a:cs typeface="Arial" pitchFamily="34" charset="0"/>
              </a:rPr>
              <a:t> </a:t>
            </a:r>
            <a:r>
              <a:rPr lang="tr-TR" sz="1800" spc="-40" dirty="0">
                <a:latin typeface="Arial" pitchFamily="34" charset="0"/>
                <a:cs typeface="Arial" pitchFamily="34" charset="0"/>
              </a:rPr>
              <a:t>t</a:t>
            </a:r>
            <a:r>
              <a:rPr lang="tr-TR" sz="1800" spc="-15" dirty="0">
                <a:latin typeface="Arial" pitchFamily="34" charset="0"/>
                <a:cs typeface="Arial" pitchFamily="34" charset="0"/>
              </a:rPr>
              <a:t>a</a:t>
            </a:r>
            <a:r>
              <a:rPr lang="tr-TR" sz="1800" spc="-65" dirty="0">
                <a:latin typeface="Arial" pitchFamily="34" charset="0"/>
                <a:cs typeface="Arial" pitchFamily="34" charset="0"/>
              </a:rPr>
              <a:t>r</a:t>
            </a:r>
            <a:r>
              <a:rPr lang="tr-TR" sz="1800" spc="-15" dirty="0">
                <a:latin typeface="Arial" pitchFamily="34" charset="0"/>
                <a:cs typeface="Arial" pitchFamily="34" charset="0"/>
              </a:rPr>
              <a:t>afı</a:t>
            </a:r>
            <a:r>
              <a:rPr lang="tr-TR" sz="1800" spc="-25" dirty="0">
                <a:latin typeface="Arial" pitchFamily="34" charset="0"/>
                <a:cs typeface="Arial" pitchFamily="34" charset="0"/>
              </a:rPr>
              <a:t>n</a:t>
            </a:r>
            <a:r>
              <a:rPr lang="tr-TR" sz="1800" spc="-15" dirty="0">
                <a:latin typeface="Arial" pitchFamily="34" charset="0"/>
                <a:cs typeface="Arial" pitchFamily="34" charset="0"/>
              </a:rPr>
              <a:t>dan</a:t>
            </a:r>
            <a:r>
              <a:rPr lang="tr-TR" sz="1800" spc="15" dirty="0">
                <a:latin typeface="Arial" pitchFamily="34" charset="0"/>
                <a:cs typeface="Arial" pitchFamily="34" charset="0"/>
              </a:rPr>
              <a:t> </a:t>
            </a:r>
            <a:r>
              <a:rPr lang="tr-TR" sz="1800" spc="-45" dirty="0">
                <a:latin typeface="Arial" pitchFamily="34" charset="0"/>
                <a:cs typeface="Arial" pitchFamily="34" charset="0"/>
              </a:rPr>
              <a:t>t</a:t>
            </a:r>
            <a:r>
              <a:rPr lang="tr-TR" sz="1800" spc="-15" dirty="0">
                <a:latin typeface="Arial" pitchFamily="34" charset="0"/>
                <a:cs typeface="Arial" pitchFamily="34" charset="0"/>
              </a:rPr>
              <a:t>a</a:t>
            </a:r>
            <a:r>
              <a:rPr lang="tr-TR" sz="1800" spc="-10" dirty="0">
                <a:latin typeface="Arial" pitchFamily="34" charset="0"/>
                <a:cs typeface="Arial" pitchFamily="34" charset="0"/>
              </a:rPr>
              <a:t>k</a:t>
            </a:r>
            <a:r>
              <a:rPr lang="tr-TR" sz="1800" dirty="0">
                <a:latin typeface="Arial" pitchFamily="34" charset="0"/>
                <a:cs typeface="Arial" pitchFamily="34" charset="0"/>
              </a:rPr>
              <a:t>i</a:t>
            </a:r>
            <a:r>
              <a:rPr lang="tr-TR" sz="1800" spc="-15" dirty="0">
                <a:latin typeface="Arial" pitchFamily="34" charset="0"/>
                <a:cs typeface="Arial" pitchFamily="34" charset="0"/>
              </a:rPr>
              <a:t>p</a:t>
            </a:r>
            <a:r>
              <a:rPr lang="tr-TR" sz="1800" spc="20" dirty="0">
                <a:latin typeface="Arial" pitchFamily="34" charset="0"/>
                <a:cs typeface="Arial" pitchFamily="34" charset="0"/>
              </a:rPr>
              <a:t> </a:t>
            </a:r>
            <a:r>
              <a:rPr lang="tr-TR" sz="1800" spc="-15" dirty="0">
                <a:latin typeface="Arial" pitchFamily="34" charset="0"/>
                <a:cs typeface="Arial" pitchFamily="34" charset="0"/>
              </a:rPr>
              <a:t>edi</a:t>
            </a:r>
            <a:r>
              <a:rPr lang="tr-TR" sz="1800" spc="-10" dirty="0">
                <a:latin typeface="Arial" pitchFamily="34" charset="0"/>
                <a:cs typeface="Arial" pitchFamily="34" charset="0"/>
              </a:rPr>
              <a:t>l</a:t>
            </a:r>
            <a:r>
              <a:rPr lang="tr-TR" sz="1800" spc="-20" dirty="0">
                <a:latin typeface="Arial" pitchFamily="34" charset="0"/>
                <a:cs typeface="Arial" pitchFamily="34" charset="0"/>
              </a:rPr>
              <a:t>mesi</a:t>
            </a:r>
            <a:r>
              <a:rPr lang="tr-TR" sz="1800" spc="10" dirty="0">
                <a:latin typeface="Arial" pitchFamily="34" charset="0"/>
                <a:cs typeface="Arial" pitchFamily="34" charset="0"/>
              </a:rPr>
              <a:t> </a:t>
            </a:r>
            <a:r>
              <a:rPr lang="tr-TR" sz="1800" spc="-35" dirty="0">
                <a:latin typeface="Arial" pitchFamily="34" charset="0"/>
                <a:cs typeface="Arial" pitchFamily="34" charset="0"/>
              </a:rPr>
              <a:t>g</a:t>
            </a:r>
            <a:r>
              <a:rPr lang="tr-TR" sz="1800" spc="-15" dirty="0">
                <a:latin typeface="Arial" pitchFamily="34" charset="0"/>
                <a:cs typeface="Arial" pitchFamily="34" charset="0"/>
              </a:rPr>
              <a:t>e</a:t>
            </a:r>
            <a:r>
              <a:rPr lang="tr-TR" sz="1800" spc="-50" dirty="0">
                <a:latin typeface="Arial" pitchFamily="34" charset="0"/>
                <a:cs typeface="Arial" pitchFamily="34" charset="0"/>
              </a:rPr>
              <a:t>r</a:t>
            </a:r>
            <a:r>
              <a:rPr lang="tr-TR" sz="1800" spc="-15" dirty="0">
                <a:latin typeface="Arial" pitchFamily="34" charset="0"/>
                <a:cs typeface="Arial" pitchFamily="34" charset="0"/>
              </a:rPr>
              <a:t>e</a:t>
            </a:r>
            <a:r>
              <a:rPr lang="tr-TR" sz="1800" spc="-100" dirty="0">
                <a:latin typeface="Arial" pitchFamily="34" charset="0"/>
                <a:cs typeface="Arial" pitchFamily="34" charset="0"/>
              </a:rPr>
              <a:t>k</a:t>
            </a:r>
            <a:r>
              <a:rPr lang="tr-TR" sz="1800" spc="-15" dirty="0">
                <a:latin typeface="Arial" pitchFamily="34" charset="0"/>
                <a:cs typeface="Arial" pitchFamily="34" charset="0"/>
              </a:rPr>
              <a:t>en</a:t>
            </a:r>
            <a:r>
              <a:rPr lang="tr-TR" sz="1800" spc="-5" dirty="0">
                <a:latin typeface="Arial" pitchFamily="34" charset="0"/>
                <a:cs typeface="Arial" pitchFamily="34" charset="0"/>
              </a:rPr>
              <a:t> </a:t>
            </a:r>
            <a:r>
              <a:rPr lang="tr-TR" sz="1800" spc="-5" dirty="0" smtClean="0">
                <a:latin typeface="Arial" pitchFamily="34" charset="0"/>
                <a:cs typeface="Arial" pitchFamily="34" charset="0"/>
              </a:rPr>
              <a:t>temel </a:t>
            </a:r>
            <a:r>
              <a:rPr lang="tr-TR" sz="1800" dirty="0" smtClean="0">
                <a:latin typeface="Arial" pitchFamily="34" charset="0"/>
                <a:cs typeface="Arial" pitchFamily="34" charset="0"/>
              </a:rPr>
              <a:t>i</a:t>
            </a:r>
            <a:r>
              <a:rPr lang="tr-TR" sz="1800" spc="-15" dirty="0" smtClean="0">
                <a:latin typeface="Arial" pitchFamily="34" charset="0"/>
                <a:cs typeface="Arial" pitchFamily="34" charset="0"/>
              </a:rPr>
              <a:t>ş</a:t>
            </a:r>
            <a:r>
              <a:rPr lang="tr-TR" sz="1800" dirty="0" smtClean="0">
                <a:latin typeface="Arial" pitchFamily="34" charset="0"/>
                <a:cs typeface="Arial" pitchFamily="34" charset="0"/>
              </a:rPr>
              <a:t> </a:t>
            </a:r>
            <a:r>
              <a:rPr lang="tr-TR" sz="1800" spc="-15" dirty="0" smtClean="0">
                <a:latin typeface="Arial" pitchFamily="34" charset="0"/>
                <a:cs typeface="Arial" pitchFamily="34" charset="0"/>
              </a:rPr>
              <a:t>akış</a:t>
            </a:r>
            <a:r>
              <a:rPr lang="tr-TR" sz="1800" spc="15" dirty="0" smtClean="0">
                <a:latin typeface="Arial" pitchFamily="34" charset="0"/>
                <a:cs typeface="Arial" pitchFamily="34" charset="0"/>
              </a:rPr>
              <a:t> </a:t>
            </a:r>
            <a:r>
              <a:rPr lang="tr-TR" sz="1800" spc="-15" dirty="0" smtClean="0">
                <a:latin typeface="Arial" pitchFamily="34" charset="0"/>
                <a:cs typeface="Arial" pitchFamily="34" charset="0"/>
              </a:rPr>
              <a:t>şeması</a:t>
            </a:r>
            <a:r>
              <a:rPr lang="tr-TR" sz="1800" spc="-10" dirty="0" smtClean="0">
                <a:latin typeface="Arial" pitchFamily="34" charset="0"/>
                <a:cs typeface="Arial" pitchFamily="34" charset="0"/>
              </a:rPr>
              <a:t>dır.</a:t>
            </a:r>
          </a:p>
          <a:p>
            <a:pPr marL="12700">
              <a:lnSpc>
                <a:spcPct val="100000"/>
              </a:lnSpc>
            </a:pPr>
            <a:r>
              <a:rPr lang="tr-TR" sz="1800" spc="-10" dirty="0" smtClean="0">
                <a:latin typeface="Arial" pitchFamily="34" charset="0"/>
                <a:cs typeface="Arial" pitchFamily="34" charset="0"/>
              </a:rPr>
              <a:t>Tüm öğrencilerin iş akış şemasına uygun olarak, Erasmus+ öğrenim hareketliliği öncesinde/sırasında/ sonrasında izlenmesi gerekli adımları mutlaka dikkate almaları gerekir.</a:t>
            </a:r>
          </a:p>
          <a:p>
            <a:pPr marL="12700">
              <a:lnSpc>
                <a:spcPct val="100000"/>
              </a:lnSpc>
            </a:pPr>
            <a:r>
              <a:rPr lang="tr-TR" sz="1800" spc="-10" dirty="0">
                <a:latin typeface="Arial" pitchFamily="34" charset="0"/>
                <a:cs typeface="Arial" pitchFamily="34" charset="0"/>
              </a:rPr>
              <a:t>Ulaşılabilecek link: </a:t>
            </a:r>
            <a:r>
              <a:rPr lang="tr-TR" sz="1800" spc="-10" dirty="0">
                <a:solidFill>
                  <a:schemeClr val="bg1"/>
                </a:solidFill>
                <a:latin typeface="Arial" pitchFamily="34" charset="0"/>
                <a:cs typeface="Arial" pitchFamily="34" charset="0"/>
              </a:rPr>
              <a:t>http://</a:t>
            </a:r>
            <a:r>
              <a:rPr lang="tr-TR" sz="1800" spc="-10" dirty="0" smtClean="0">
                <a:solidFill>
                  <a:schemeClr val="bg1"/>
                </a:solidFill>
                <a:latin typeface="Arial" pitchFamily="34" charset="0"/>
                <a:cs typeface="Arial" pitchFamily="34" charset="0"/>
              </a:rPr>
              <a:t>international.deu.edu.tr/wp-content/uploads/2017/05/2017-2018-giden-ogrenci-is-akis-semasi-2.pdf </a:t>
            </a:r>
            <a:endParaRPr lang="tr-TR" sz="1800" spc="-10" dirty="0">
              <a:solidFill>
                <a:schemeClr val="bg1"/>
              </a:solidFill>
              <a:latin typeface="Arial" pitchFamily="34" charset="0"/>
              <a:cs typeface="Arial" pitchFamily="34" charset="0"/>
            </a:endParaRPr>
          </a:p>
          <a:p>
            <a:pPr marL="0" indent="0">
              <a:buNone/>
            </a:pPr>
            <a:endParaRPr lang="tr-TR" sz="1800" dirty="0"/>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348172063"/>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2343</TotalTime>
  <Words>3255</Words>
  <Application>Microsoft Office PowerPoint</Application>
  <PresentationFormat>Ekran Gösterisi (16:9)</PresentationFormat>
  <Paragraphs>266</Paragraphs>
  <Slides>35</Slides>
  <Notes>11</Notes>
  <HiddenSlides>0</HiddenSlides>
  <MMClips>0</MMClips>
  <ScaleCrop>false</ScaleCrop>
  <HeadingPairs>
    <vt:vector size="6" baseType="variant">
      <vt:variant>
        <vt:lpstr>Kullanılan Yazı Tipleri</vt:lpstr>
      </vt:variant>
      <vt:variant>
        <vt:i4>10</vt:i4>
      </vt:variant>
      <vt:variant>
        <vt:lpstr>Tema</vt:lpstr>
      </vt:variant>
      <vt:variant>
        <vt:i4>8</vt:i4>
      </vt:variant>
      <vt:variant>
        <vt:lpstr>Slayt Başlıkları</vt:lpstr>
      </vt:variant>
      <vt:variant>
        <vt:i4>35</vt:i4>
      </vt:variant>
    </vt:vector>
  </HeadingPairs>
  <TitlesOfParts>
    <vt:vector size="53" baseType="lpstr">
      <vt:lpstr>Arial</vt:lpstr>
      <vt:lpstr>Arial</vt:lpstr>
      <vt:lpstr>Calibri</vt:lpstr>
      <vt:lpstr>Calibri Light</vt:lpstr>
      <vt:lpstr>Constantia</vt:lpstr>
      <vt:lpstr>EC Square Sans Pro Light</vt:lpstr>
      <vt:lpstr>ECSquareSansPro-Bold</vt:lpstr>
      <vt:lpstr>Times New Roman</vt:lpstr>
      <vt:lpstr>Wingdings</vt:lpstr>
      <vt:lpstr>Wingdings 2</vt:lpstr>
      <vt:lpstr>Conception personnalisée</vt:lpstr>
      <vt:lpstr>Office Theme</vt:lpstr>
      <vt:lpstr>1_Conception personnalisée</vt:lpstr>
      <vt:lpstr>2_Conception personnalisée</vt:lpstr>
      <vt:lpstr>3_Conception personnalisée</vt:lpstr>
      <vt:lpstr>4_Conception personnalisée</vt:lpstr>
      <vt:lpstr>Ofis Teması</vt:lpstr>
      <vt:lpstr>1_Akış</vt:lpstr>
      <vt:lpstr>PowerPoint Sunusu</vt:lpstr>
      <vt:lpstr>ÖNEMLİ DUYURU</vt:lpstr>
      <vt:lpstr>DOKUZ EYLÜL ÜNİVERSİTESİ  2020/2021 AKADEMİK YILI  ERASMUS + ÖĞRENİM HAREKETLİLİĞİ </vt:lpstr>
      <vt:lpstr>Erasmus+ Programı Nedir? </vt:lpstr>
      <vt:lpstr>PowerPoint Sunusu</vt:lpstr>
      <vt:lpstr>            FERAGAT TARİHİ Tam Feragat (Güz + Bahar) için Son Dilekçe Teslim Tarihi: 17 Temmuz 2020  Bahar Döneminden Feragat için Son Dilekçe Teslim Tarihi: 16 Ekim 2020 </vt:lpstr>
      <vt:lpstr>HİBESİZ ÖĞRENİM HAREKETLİLİĞİ</vt:lpstr>
      <vt:lpstr>ADIM ADIM ERASMUS+ ÖĞRENİM HAREKETLİLİĞİ</vt:lpstr>
      <vt:lpstr>Giden Öğrenci İş Akış Şeması</vt:lpstr>
      <vt:lpstr>Erasmus Belgeleri için Kontrol Listesi (Checklist)</vt:lpstr>
      <vt:lpstr>1. Adım – Nominasyon </vt:lpstr>
      <vt:lpstr>2. Adım – Karşı Kurum/Gidilecek Üniversite ile İlgili İşlemler</vt:lpstr>
      <vt:lpstr>Erasmus+ Öğrenim Anlaşması – Learning Agreement</vt:lpstr>
      <vt:lpstr>Öğrenim anlaşmasının geçerli olabilmesi için, belge üstünde, öğrencinin ve her iki kurumun koordinatörünün imzası ile her iki kurumun mührünün olması gerekir. Öğrenim anlaşmasında 3 tarafın  imzalarından  biri  eksik  olduğu takdirde , belge  geçerli değildir.</vt:lpstr>
      <vt:lpstr>Yabancı Dil Düzeyinizi Gösterir Belge Nereden Temin Edilir ? </vt:lpstr>
      <vt:lpstr>Davet Mektubu Nedir? Nasıl Temin Edilir ? </vt:lpstr>
      <vt:lpstr>PowerPoint Sunusu</vt:lpstr>
      <vt:lpstr>İngilizce Transkript</vt:lpstr>
      <vt:lpstr>PowerPoint Sunusu</vt:lpstr>
      <vt:lpstr>PowerPoint Sunusu</vt:lpstr>
      <vt:lpstr>Vadesiz Euro Hesabı</vt:lpstr>
      <vt:lpstr>OLS (Online Linguistic Support – Çevrimiçi Dil Desteği)</vt:lpstr>
      <vt:lpstr>5. Adım – Dış İlişkiler Koordinatörlüğü ile İlgili İşlemler</vt:lpstr>
      <vt:lpstr>HAREKETLİLİK SIRASINDA (During the Mobility)</vt:lpstr>
      <vt:lpstr>HAREKETLİLİK SONRASINDA (After the Mobility)</vt:lpstr>
      <vt:lpstr>   Erasmus+ Hibeleri </vt:lpstr>
      <vt:lpstr>PowerPoint Sunusu</vt:lpstr>
      <vt:lpstr>Özellikle Dikkat Edilmesi Gereken Hususlar   VİZE</vt:lpstr>
      <vt:lpstr>Özellikle Dikkat Edilmesi Gereken Hususlar  GİDİLECEK ÜNİVERSİTE İLE İLGİLİ İŞLEMLER</vt:lpstr>
      <vt:lpstr>Özellikle Dikkat Edilmesi Gereken Hususlar  DERS SEÇİMİ</vt:lpstr>
      <vt:lpstr>Özellikle Dikkat Edilmesi Gereken Hususlar  HİBE HESAPLAMASI ve ÖDEMESİ</vt:lpstr>
      <vt:lpstr>Özellikle Dikkat Edilmesi Gereken Hususlar  ERASMUS DÖNEMİNİ UZATMA </vt:lpstr>
      <vt:lpstr>Özellikle Dikkat Edilmesi Gereken Hususlar</vt:lpstr>
      <vt:lpstr>Özellikle Dikkat Edilmesi Gereken Hususlar</vt:lpstr>
      <vt:lpstr>DEU DIŞ İLİŞKİLER KOORDİNATÖRLÜĞÜ</vt:lpstr>
    </vt:vector>
  </TitlesOfParts>
  <Company>artmedia - vdnt bvba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Guns</dc:creator>
  <cp:lastModifiedBy>Ozan Oşafoğlu</cp:lastModifiedBy>
  <cp:revision>247</cp:revision>
  <cp:lastPrinted>2018-05-07T10:31:17Z</cp:lastPrinted>
  <dcterms:created xsi:type="dcterms:W3CDTF">2014-11-27T11:56:50Z</dcterms:created>
  <dcterms:modified xsi:type="dcterms:W3CDTF">2020-06-24T15:08:39Z</dcterms:modified>
</cp:coreProperties>
</file>