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 id="2147483911" r:id="rId2"/>
    <p:sldMasterId id="2147483915" r:id="rId3"/>
  </p:sldMasterIdLst>
  <p:notesMasterIdLst>
    <p:notesMasterId r:id="rId35"/>
  </p:notesMasterIdLst>
  <p:handoutMasterIdLst>
    <p:handoutMasterId r:id="rId36"/>
  </p:handoutMasterIdLst>
  <p:sldIdLst>
    <p:sldId id="307" r:id="rId4"/>
    <p:sldId id="257" r:id="rId5"/>
    <p:sldId id="309" r:id="rId6"/>
    <p:sldId id="260" r:id="rId7"/>
    <p:sldId id="261" r:id="rId8"/>
    <p:sldId id="268" r:id="rId9"/>
    <p:sldId id="263" r:id="rId10"/>
    <p:sldId id="270" r:id="rId11"/>
    <p:sldId id="269" r:id="rId12"/>
    <p:sldId id="279" r:id="rId13"/>
    <p:sldId id="280" r:id="rId14"/>
    <p:sldId id="281" r:id="rId15"/>
    <p:sldId id="282" r:id="rId16"/>
    <p:sldId id="277" r:id="rId17"/>
    <p:sldId id="283" r:id="rId18"/>
    <p:sldId id="284" r:id="rId19"/>
    <p:sldId id="287" r:id="rId20"/>
    <p:sldId id="290" r:id="rId21"/>
    <p:sldId id="286" r:id="rId22"/>
    <p:sldId id="288" r:id="rId23"/>
    <p:sldId id="300" r:id="rId24"/>
    <p:sldId id="276" r:id="rId25"/>
    <p:sldId id="274" r:id="rId26"/>
    <p:sldId id="301" r:id="rId27"/>
    <p:sldId id="292" r:id="rId28"/>
    <p:sldId id="302" r:id="rId29"/>
    <p:sldId id="285" r:id="rId30"/>
    <p:sldId id="303" r:id="rId31"/>
    <p:sldId id="308" r:id="rId32"/>
    <p:sldId id="304" r:id="rId33"/>
    <p:sldId id="299" r:id="rId34"/>
  </p:sldIdLst>
  <p:sldSz cx="12192000" cy="6858000"/>
  <p:notesSz cx="9874250"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3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8894" cy="34156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3779" y="0"/>
            <a:ext cx="4278894" cy="341560"/>
          </a:xfrm>
          <a:prstGeom prst="rect">
            <a:avLst/>
          </a:prstGeom>
        </p:spPr>
        <p:txBody>
          <a:bodyPr vert="horz" lIns="91440" tIns="45720" rIns="91440" bIns="45720" rtlCol="0"/>
          <a:lstStyle>
            <a:lvl1pPr algn="r">
              <a:defRPr sz="1200"/>
            </a:lvl1pPr>
          </a:lstStyle>
          <a:p>
            <a:fld id="{07D1D368-CBD7-497B-85E1-F59FCE7E148E}" type="datetimeFigureOut">
              <a:rPr lang="tr-TR" smtClean="0"/>
              <a:t>22.11.2021</a:t>
            </a:fld>
            <a:endParaRPr lang="tr-TR"/>
          </a:p>
        </p:txBody>
      </p:sp>
      <p:sp>
        <p:nvSpPr>
          <p:cNvPr id="4" name="Altbilgi Yer Tutucusu 3"/>
          <p:cNvSpPr>
            <a:spLocks noGrp="1"/>
          </p:cNvSpPr>
          <p:nvPr>
            <p:ph type="ftr" sz="quarter" idx="2"/>
          </p:nvPr>
        </p:nvSpPr>
        <p:spPr>
          <a:xfrm>
            <a:off x="0" y="6456116"/>
            <a:ext cx="4278894" cy="34156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3779" y="6456116"/>
            <a:ext cx="4278894" cy="341560"/>
          </a:xfrm>
          <a:prstGeom prst="rect">
            <a:avLst/>
          </a:prstGeom>
        </p:spPr>
        <p:txBody>
          <a:bodyPr vert="horz" lIns="91440" tIns="45720" rIns="91440" bIns="45720" rtlCol="0" anchor="b"/>
          <a:lstStyle>
            <a:lvl1pPr algn="r">
              <a:defRPr sz="1200"/>
            </a:lvl1pPr>
          </a:lstStyle>
          <a:p>
            <a:fld id="{41FFBF0D-3CFF-4458-B99E-656E4B585275}" type="slidenum">
              <a:rPr lang="tr-TR" smtClean="0"/>
              <a:t>‹#›</a:t>
            </a:fld>
            <a:endParaRPr lang="tr-TR"/>
          </a:p>
        </p:txBody>
      </p:sp>
    </p:spTree>
    <p:extLst>
      <p:ext uri="{BB962C8B-B14F-4D97-AF65-F5344CB8AC3E}">
        <p14:creationId xmlns:p14="http://schemas.microsoft.com/office/powerpoint/2010/main" val="61932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07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65213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28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3395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27615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60000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31895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44911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8838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811651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dirty="0"/>
          </a:p>
        </p:txBody>
      </p:sp>
    </p:spTree>
    <p:extLst>
      <p:ext uri="{BB962C8B-B14F-4D97-AF65-F5344CB8AC3E}">
        <p14:creationId xmlns:p14="http://schemas.microsoft.com/office/powerpoint/2010/main" val="111356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49892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03607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679450"/>
            <a:ext cx="6040438" cy="3398838"/>
          </a:xfrm>
          <a:prstGeom prst="rect">
            <a:avLst/>
          </a:prstGeom>
        </p:spPr>
      </p:sp>
      <p:sp>
        <p:nvSpPr>
          <p:cNvPr id="3" name="Notes Placeholder 2"/>
          <p:cNvSpPr>
            <a:spLocks noGrp="1"/>
          </p:cNvSpPr>
          <p:nvPr>
            <p:ph type="body" idx="1"/>
          </p:nvPr>
        </p:nvSpPr>
        <p:spPr>
          <a:xfrm>
            <a:off x="555427" y="4305194"/>
            <a:ext cx="4443413" cy="4078605"/>
          </a:xfrm>
          <a:prstGeom prst="rect">
            <a:avLst/>
          </a:prstGeom>
        </p:spPr>
        <p:txBody>
          <a:bodyPr lIns="80175" tIns="40087" rIns="80175" bIns="40087"/>
          <a:lstStyle/>
          <a:p>
            <a:endParaRPr lang="en-US" dirty="0"/>
          </a:p>
        </p:txBody>
      </p:sp>
      <p:sp>
        <p:nvSpPr>
          <p:cNvPr id="4" name="Slide Number Placeholder 3"/>
          <p:cNvSpPr>
            <a:spLocks noGrp="1"/>
          </p:cNvSpPr>
          <p:nvPr>
            <p:ph type="sldNum" sz="quarter" idx="10"/>
          </p:nvPr>
        </p:nvSpPr>
        <p:spPr>
          <a:xfrm>
            <a:off x="3146132" y="8608815"/>
            <a:ext cx="2406849" cy="453178"/>
          </a:xfrm>
          <a:prstGeom prst="rect">
            <a:avLst/>
          </a:prstGeom>
        </p:spPr>
        <p:txBody>
          <a:bodyPr lIns="80175" tIns="40087" rIns="80175" bIns="40087"/>
          <a:lstStyle/>
          <a:p>
            <a:fld id="{14ED4931-CFD3-594D-90ED-D379BA7845F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4604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75171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484663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4170535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132634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12435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24029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dirty="0"/>
          </a:p>
        </p:txBody>
      </p:sp>
    </p:spTree>
    <p:extLst>
      <p:ext uri="{BB962C8B-B14F-4D97-AF65-F5344CB8AC3E}">
        <p14:creationId xmlns:p14="http://schemas.microsoft.com/office/powerpoint/2010/main" val="303409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192471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64344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54307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38031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297017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0175" tIns="40087" rIns="80175" bIns="40087">
            <a:normAutofit fontScale="25000" lnSpcReduction="20000"/>
          </a:bodyPr>
          <a:lstStyle/>
          <a:p>
            <a:endParaRPr/>
          </a:p>
        </p:txBody>
      </p:sp>
    </p:spTree>
    <p:extLst>
      <p:ext uri="{BB962C8B-B14F-4D97-AF65-F5344CB8AC3E}">
        <p14:creationId xmlns:p14="http://schemas.microsoft.com/office/powerpoint/2010/main" val="96666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130282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74431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328907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41247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298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6" name="Titre 5"/>
          <p:cNvSpPr>
            <a:spLocks noGrp="1"/>
          </p:cNvSpPr>
          <p:nvPr>
            <p:ph type="title"/>
          </p:nvPr>
        </p:nvSpPr>
        <p:spPr>
          <a:xfrm>
            <a:off x="838200" y="365126"/>
            <a:ext cx="10515600" cy="831627"/>
          </a:xfrm>
          <a:prstGeom prst="rect">
            <a:avLst/>
          </a:prstGeom>
        </p:spPr>
        <p:txBody>
          <a:bodyPr/>
          <a:lstStyle/>
          <a:p>
            <a:r>
              <a:rPr lang="fr-FR" smtClean="0"/>
              <a:t>Modifiez le style du titre</a:t>
            </a:r>
            <a:endParaRPr lang="fr-BE"/>
          </a:p>
        </p:txBody>
      </p:sp>
    </p:spTree>
    <p:extLst>
      <p:ext uri="{BB962C8B-B14F-4D97-AF65-F5344CB8AC3E}">
        <p14:creationId xmlns:p14="http://schemas.microsoft.com/office/powerpoint/2010/main" val="3779563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654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142122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40546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14422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90447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263274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33892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4313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val="376074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11/22/2021</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tr-TR" smtClean="0"/>
              <a:pPr/>
              <a:t>‹#›</a:t>
            </a:fld>
            <a:endParaRPr lang="tr-TR"/>
          </a:p>
        </p:txBody>
      </p:sp>
    </p:spTree>
    <p:extLst>
      <p:ext uri="{BB962C8B-B14F-4D97-AF65-F5344CB8AC3E}">
        <p14:creationId xmlns:p14="http://schemas.microsoft.com/office/powerpoint/2010/main" val="193523871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Altissia-PC\Documents\ERASMUS\Outils COM\Presentation\Presentation LC Pwt\Essai2\language_course_illustration_isolation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463819" y="2276872"/>
            <a:ext cx="2976331" cy="1224928"/>
          </a:xfrm>
          <a:prstGeom prst="wedgeRectCallout">
            <a:avLst>
              <a:gd name="adj1" fmla="val -43070"/>
              <a:gd name="adj2" fmla="val 7173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solidFill>
                <a:prstClr val="white"/>
              </a:solidFill>
            </a:endParaRPr>
          </a:p>
        </p:txBody>
      </p:sp>
    </p:spTree>
    <p:extLst>
      <p:ext uri="{BB962C8B-B14F-4D97-AF65-F5344CB8AC3E}">
        <p14:creationId xmlns:p14="http://schemas.microsoft.com/office/powerpoint/2010/main" val="2822491236"/>
      </p:ext>
    </p:extLst>
  </p:cSld>
  <p:clrMap bg1="lt1" tx1="dk1" bg2="lt2" tx2="dk2" accent1="accent1" accent2="accent2" accent3="accent3" accent4="accent4" accent5="accent5" accent6="accent6" hlink="hlink" folHlink="folHlink"/>
  <p:sldLayoutIdLst>
    <p:sldLayoutId id="2147483912" r:id="rId1"/>
    <p:sldLayoutId id="214748391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978629"/>
      </p:ext>
    </p:extLst>
  </p:cSld>
  <p:clrMap bg1="lt1" tx1="dk1" bg2="lt2" tx2="dk2" accent1="accent1" accent2="accent2" accent3="accent3" accent4="accent4" accent5="accent5" accent6="accent6" hlink="hlink" folHlink="folHlink"/>
  <p:sldLayoutIdLst>
    <p:sldLayoutId id="2147483916"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international.deu.edu.tr/erasmus/staj-giden-ogrenci/" TargetMode="External"/><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international.deu.edu.tr/erasmus/staj-giden-ogrenci/" TargetMode="External"/><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13.png"/><Relationship Id="rId5" Type="http://schemas.openxmlformats.org/officeDocument/2006/relationships/image" Target="../media/image34.png"/><Relationship Id="rId10" Type="http://schemas.openxmlformats.org/officeDocument/2006/relationships/image" Target="../media/image12.png"/><Relationship Id="rId4" Type="http://schemas.openxmlformats.org/officeDocument/2006/relationships/image" Target="../media/image33.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international.deu.edu.tr/erasmus/staj-giden-ogrenci/" TargetMode="External"/><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6.jpeg"/><Relationship Id="rId5" Type="http://schemas.openxmlformats.org/officeDocument/2006/relationships/hyperlink" Target="mailto:erasmus@deu.edu.tr" TargetMode="External"/><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hyperlink" Target="https://webgate.ec.europa.eu/erasmus-esc/organisation-registration/screen/hom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erasmus@deu.edu.tr" TargetMode="External"/><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hyperlink" Target="mailto:erasmus@deu.edu.tr" TargetMode="External"/><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10" Type="http://schemas.openxmlformats.org/officeDocument/2006/relationships/image" Target="../media/image37.jpeg"/><Relationship Id="rId4" Type="http://schemas.openxmlformats.org/officeDocument/2006/relationships/image" Target="../media/image15.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mailto:erasmus@deu.edu.tr" TargetMode="External"/><Relationship Id="rId2" Type="http://schemas.openxmlformats.org/officeDocument/2006/relationships/hyperlink" Target="http://www.international.deu.edu.tr/"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pPr defTabSz="609585"/>
            <a:endParaRPr sz="2400">
              <a:solidFill>
                <a:prstClr val="black"/>
              </a:solidFill>
            </a:endParaRPr>
          </a:p>
        </p:txBody>
      </p:sp>
    </p:spTree>
    <p:extLst>
      <p:ext uri="{BB962C8B-B14F-4D97-AF65-F5344CB8AC3E}">
        <p14:creationId xmlns:p14="http://schemas.microsoft.com/office/powerpoint/2010/main" val="3945067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119359" y="254508"/>
            <a:ext cx="1475231" cy="8336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199751" y="335025"/>
            <a:ext cx="1368425" cy="72707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526523" y="2240279"/>
            <a:ext cx="568451" cy="78943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053083" y="2667000"/>
            <a:ext cx="568452" cy="789432"/>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2282760" y="2338959"/>
            <a:ext cx="7443978" cy="430887"/>
          </a:xfrm>
          <a:prstGeom prst="rect">
            <a:avLst/>
          </a:prstGeom>
        </p:spPr>
        <p:txBody>
          <a:bodyPr vert="horz" wrap="square" lIns="0" tIns="0" rIns="0" bIns="0" rtlCol="0">
            <a:spAutoFit/>
          </a:bodyPr>
          <a:lstStyle/>
          <a:p>
            <a:pPr marL="12700">
              <a:lnSpc>
                <a:spcPct val="100000"/>
              </a:lnSpc>
            </a:pPr>
            <a:r>
              <a:rPr sz="2800" b="1" spc="-15" dirty="0">
                <a:solidFill>
                  <a:srgbClr val="252525"/>
                </a:solidFill>
                <a:cs typeface="Century Gothic"/>
              </a:rPr>
              <a:t>Engelli</a:t>
            </a:r>
            <a:r>
              <a:rPr sz="2800" b="1" spc="15" dirty="0">
                <a:solidFill>
                  <a:srgbClr val="252525"/>
                </a:solidFill>
                <a:cs typeface="Century Gothic"/>
              </a:rPr>
              <a:t> </a:t>
            </a:r>
            <a:r>
              <a:rPr sz="2800" b="1" spc="-20" dirty="0">
                <a:solidFill>
                  <a:srgbClr val="252525"/>
                </a:solidFill>
                <a:cs typeface="Century Gothic"/>
              </a:rPr>
              <a:t>Öğrenc</a:t>
            </a:r>
            <a:r>
              <a:rPr sz="2800" b="1" dirty="0">
                <a:solidFill>
                  <a:srgbClr val="252525"/>
                </a:solidFill>
                <a:cs typeface="Century Gothic"/>
              </a:rPr>
              <a:t>i</a:t>
            </a:r>
            <a:r>
              <a:rPr sz="2800" b="1" spc="-15" dirty="0">
                <a:solidFill>
                  <a:srgbClr val="252525"/>
                </a:solidFill>
                <a:cs typeface="Century Gothic"/>
              </a:rPr>
              <a:t>ler</a:t>
            </a:r>
            <a:r>
              <a:rPr sz="2800" b="1" spc="20" dirty="0">
                <a:solidFill>
                  <a:srgbClr val="252525"/>
                </a:solidFill>
                <a:cs typeface="Century Gothic"/>
              </a:rPr>
              <a:t> </a:t>
            </a:r>
            <a:r>
              <a:rPr sz="2800" b="1" spc="-15" dirty="0">
                <a:solidFill>
                  <a:srgbClr val="252525"/>
                </a:solidFill>
                <a:cs typeface="Century Gothic"/>
              </a:rPr>
              <a:t>İç</a:t>
            </a:r>
            <a:r>
              <a:rPr sz="2800" b="1" spc="5" dirty="0">
                <a:solidFill>
                  <a:srgbClr val="252525"/>
                </a:solidFill>
                <a:cs typeface="Century Gothic"/>
              </a:rPr>
              <a:t>i</a:t>
            </a:r>
            <a:r>
              <a:rPr sz="2800" b="1" spc="-20" dirty="0">
                <a:solidFill>
                  <a:srgbClr val="252525"/>
                </a:solidFill>
                <a:cs typeface="Century Gothic"/>
              </a:rPr>
              <a:t>n</a:t>
            </a:r>
            <a:r>
              <a:rPr sz="2800" b="1" spc="-5" dirty="0">
                <a:solidFill>
                  <a:srgbClr val="252525"/>
                </a:solidFill>
                <a:cs typeface="Century Gothic"/>
              </a:rPr>
              <a:t> </a:t>
            </a:r>
            <a:r>
              <a:rPr sz="2800" b="1" spc="-15" dirty="0">
                <a:solidFill>
                  <a:srgbClr val="252525"/>
                </a:solidFill>
                <a:cs typeface="Century Gothic"/>
              </a:rPr>
              <a:t>İlave</a:t>
            </a:r>
            <a:r>
              <a:rPr sz="2800" b="1" spc="5" dirty="0">
                <a:solidFill>
                  <a:srgbClr val="252525"/>
                </a:solidFill>
                <a:cs typeface="Century Gothic"/>
              </a:rPr>
              <a:t> </a:t>
            </a:r>
            <a:r>
              <a:rPr sz="2800" b="1" spc="-20" dirty="0">
                <a:solidFill>
                  <a:srgbClr val="252525"/>
                </a:solidFill>
                <a:cs typeface="Century Gothic"/>
              </a:rPr>
              <a:t>H</a:t>
            </a:r>
            <a:r>
              <a:rPr sz="2800" b="1" dirty="0">
                <a:solidFill>
                  <a:srgbClr val="252525"/>
                </a:solidFill>
                <a:cs typeface="Century Gothic"/>
              </a:rPr>
              <a:t>i</a:t>
            </a:r>
            <a:r>
              <a:rPr sz="2800" b="1" spc="-20" dirty="0">
                <a:solidFill>
                  <a:srgbClr val="252525"/>
                </a:solidFill>
                <a:cs typeface="Century Gothic"/>
              </a:rPr>
              <a:t>be</a:t>
            </a:r>
            <a:r>
              <a:rPr sz="2800" b="1" spc="-5" dirty="0">
                <a:solidFill>
                  <a:srgbClr val="252525"/>
                </a:solidFill>
                <a:cs typeface="Century Gothic"/>
              </a:rPr>
              <a:t> </a:t>
            </a:r>
            <a:r>
              <a:rPr sz="2800" b="1" spc="-25" dirty="0">
                <a:solidFill>
                  <a:srgbClr val="252525"/>
                </a:solidFill>
                <a:cs typeface="Century Gothic"/>
              </a:rPr>
              <a:t>Ö</a:t>
            </a:r>
            <a:r>
              <a:rPr sz="2800" b="1" spc="-15" dirty="0">
                <a:solidFill>
                  <a:srgbClr val="252525"/>
                </a:solidFill>
                <a:cs typeface="Century Gothic"/>
              </a:rPr>
              <a:t>d</a:t>
            </a:r>
            <a:r>
              <a:rPr sz="2800" b="1" spc="-20" dirty="0">
                <a:solidFill>
                  <a:srgbClr val="252525"/>
                </a:solidFill>
                <a:cs typeface="Century Gothic"/>
              </a:rPr>
              <a:t>enme</a:t>
            </a:r>
            <a:r>
              <a:rPr sz="2800" b="1" spc="-30" dirty="0">
                <a:solidFill>
                  <a:srgbClr val="252525"/>
                </a:solidFill>
                <a:cs typeface="Century Gothic"/>
              </a:rPr>
              <a:t>s</a:t>
            </a:r>
            <a:r>
              <a:rPr sz="2800" b="1" spc="-10" dirty="0">
                <a:solidFill>
                  <a:srgbClr val="252525"/>
                </a:solidFill>
                <a:cs typeface="Century Gothic"/>
              </a:rPr>
              <a:t>i</a:t>
            </a:r>
            <a:endParaRPr sz="2800" b="1" dirty="0">
              <a:cs typeface="Century Gothic"/>
            </a:endParaRPr>
          </a:p>
        </p:txBody>
      </p:sp>
      <p:sp>
        <p:nvSpPr>
          <p:cNvPr id="17" name="object 17"/>
          <p:cNvSpPr/>
          <p:nvPr/>
        </p:nvSpPr>
        <p:spPr>
          <a:xfrm>
            <a:off x="3567684" y="252984"/>
            <a:ext cx="4715256" cy="2005584"/>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648075" y="333375"/>
            <a:ext cx="4608449" cy="1898650"/>
          </a:xfrm>
          <a:prstGeom prst="rect">
            <a:avLst/>
          </a:prstGeom>
          <a:blipFill>
            <a:blip r:embed="rId7" cstate="print"/>
            <a:stretch>
              <a:fillRect/>
            </a:stretch>
          </a:blipFill>
        </p:spPr>
        <p:txBody>
          <a:bodyPr wrap="square" lIns="0" tIns="0" rIns="0" bIns="0" rtlCol="0"/>
          <a:lstStyle/>
          <a:p>
            <a:endParaRPr/>
          </a:p>
        </p:txBody>
      </p:sp>
      <p:pic>
        <p:nvPicPr>
          <p:cNvPr id="19"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874774" y="2870540"/>
            <a:ext cx="9982200" cy="3046988"/>
          </a:xfrm>
          <a:prstGeom prst="rect">
            <a:avLst/>
          </a:prstGeom>
        </p:spPr>
        <p:txBody>
          <a:bodyPr wrap="square">
            <a:spAutoFit/>
          </a:bodyPr>
          <a:lstStyle/>
          <a:p>
            <a:pPr marL="12700" algn="just">
              <a:tabLst>
                <a:tab pos="354965" algn="l"/>
              </a:tabLst>
            </a:pPr>
            <a:r>
              <a:rPr lang="tr-TR" spc="-20" dirty="0" smtClean="0">
                <a:solidFill>
                  <a:srgbClr val="A42F0F"/>
                </a:solidFill>
                <a:latin typeface="Wingdings 3"/>
                <a:cs typeface="Wingdings 3"/>
              </a:rPr>
              <a:t> </a:t>
            </a:r>
            <a:r>
              <a:rPr lang="tr-TR" sz="2400" spc="-10" dirty="0" err="1" smtClean="0">
                <a:solidFill>
                  <a:srgbClr val="444444"/>
                </a:solidFill>
                <a:cs typeface="Century Gothic"/>
              </a:rPr>
              <a:t>Erasmus</a:t>
            </a:r>
            <a:r>
              <a:rPr lang="tr-TR" sz="2400" spc="-10" dirty="0" smtClean="0">
                <a:solidFill>
                  <a:srgbClr val="444444"/>
                </a:solidFill>
                <a:cs typeface="Century Gothic"/>
              </a:rPr>
              <a:t>+ Staj Hareketliliğine başvurarak </a:t>
            </a:r>
            <a:r>
              <a:rPr lang="tr-TR" sz="2400" spc="-10" dirty="0">
                <a:solidFill>
                  <a:srgbClr val="444444"/>
                </a:solidFill>
                <a:cs typeface="Century Gothic"/>
              </a:rPr>
              <a:t>hareketlilikten  faydalanmaya </a:t>
            </a:r>
            <a:r>
              <a:rPr lang="tr-TR" sz="2400" spc="-10" dirty="0" smtClean="0">
                <a:solidFill>
                  <a:srgbClr val="444444"/>
                </a:solidFill>
                <a:cs typeface="Century Gothic"/>
              </a:rPr>
              <a:t>hak kazanan engelli yararlanıcılara alacakları standart </a:t>
            </a:r>
            <a:r>
              <a:rPr lang="tr-TR" sz="2400" spc="-10" dirty="0" err="1" smtClean="0">
                <a:solidFill>
                  <a:srgbClr val="444444"/>
                </a:solidFill>
                <a:cs typeface="Century Gothic"/>
              </a:rPr>
              <a:t>Erasmus</a:t>
            </a:r>
            <a:r>
              <a:rPr lang="tr-TR" sz="2400" spc="-10" dirty="0" smtClean="0">
                <a:solidFill>
                  <a:srgbClr val="444444"/>
                </a:solidFill>
                <a:cs typeface="Century Gothic"/>
              </a:rPr>
              <a:t> hibelerine ek olarak özel </a:t>
            </a:r>
            <a:r>
              <a:rPr lang="tr-TR" sz="2400" spc="-10" dirty="0">
                <a:solidFill>
                  <a:srgbClr val="444444"/>
                </a:solidFill>
                <a:cs typeface="Century Gothic"/>
              </a:rPr>
              <a:t>ihtiyaçlarına yardımcı olmak üzere ek hibe verilebilmektedir.</a:t>
            </a:r>
          </a:p>
          <a:p>
            <a:pPr marL="12700" marR="257175" algn="just">
              <a:tabLst>
                <a:tab pos="354965" algn="l"/>
              </a:tabLst>
            </a:pPr>
            <a:r>
              <a:rPr lang="tr-TR" sz="2400" spc="-20" dirty="0">
                <a:solidFill>
                  <a:srgbClr val="A42F0F"/>
                </a:solidFill>
                <a:latin typeface="Wingdings 3"/>
                <a:cs typeface="Wingdings 3"/>
              </a:rPr>
              <a:t> </a:t>
            </a:r>
            <a:r>
              <a:rPr lang="tr-TR" sz="2400" spc="-10" dirty="0" smtClean="0">
                <a:solidFill>
                  <a:srgbClr val="444444"/>
                </a:solidFill>
                <a:cs typeface="Century Gothic"/>
              </a:rPr>
              <a:t>Engelli öğrencilerin ilgili ek hibe konusunda yerine getirmesi gereken prosedürler söz konusudur.</a:t>
            </a:r>
          </a:p>
          <a:p>
            <a:pPr marL="12700" marR="257175" algn="just">
              <a:tabLst>
                <a:tab pos="354965" algn="l"/>
              </a:tabLst>
            </a:pPr>
            <a:r>
              <a:rPr lang="tr-TR" sz="2400" spc="-20" dirty="0">
                <a:solidFill>
                  <a:srgbClr val="A42F0F"/>
                </a:solidFill>
                <a:latin typeface="Wingdings 3"/>
                <a:cs typeface="Wingdings 3"/>
              </a:rPr>
              <a:t> </a:t>
            </a:r>
            <a:r>
              <a:rPr lang="tr-TR" sz="2400" spc="-10" dirty="0" smtClean="0">
                <a:solidFill>
                  <a:srgbClr val="444444"/>
                </a:solidFill>
                <a:cs typeface="Century Gothic"/>
              </a:rPr>
              <a:t>Ulusal </a:t>
            </a:r>
            <a:r>
              <a:rPr lang="tr-TR" sz="2400" spc="-10" dirty="0">
                <a:solidFill>
                  <a:srgbClr val="444444"/>
                </a:solidFill>
                <a:cs typeface="Century Gothic"/>
              </a:rPr>
              <a:t>Ajans engelli öğrencilerin ek hibe konusundaki başvurularını özel olarak değerlendirir; kendisine   iletilen   gerekli   belgeleri   değerlendirerek   ek   hibe   verilip   verilemeyeceğini, verilecekse uygun hibe miktarını belirler.</a:t>
            </a:r>
          </a:p>
        </p:txBody>
      </p:sp>
    </p:spTree>
    <p:extLst>
      <p:ext uri="{BB962C8B-B14F-4D97-AF65-F5344CB8AC3E}">
        <p14:creationId xmlns:p14="http://schemas.microsoft.com/office/powerpoint/2010/main" val="110321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828800" y="1932836"/>
            <a:ext cx="8458199" cy="430887"/>
          </a:xfrm>
          <a:prstGeom prst="rect">
            <a:avLst/>
          </a:prstGeom>
        </p:spPr>
        <p:txBody>
          <a:bodyPr vert="horz" wrap="square" lIns="0" tIns="0" rIns="0" bIns="0" rtlCol="0">
            <a:spAutoFit/>
          </a:bodyPr>
          <a:lstStyle/>
          <a:p>
            <a:pPr marL="12700">
              <a:lnSpc>
                <a:spcPct val="100000"/>
              </a:lnSpc>
            </a:pPr>
            <a:r>
              <a:rPr sz="2800" b="1" spc="-25" dirty="0">
                <a:solidFill>
                  <a:srgbClr val="252525"/>
                </a:solidFill>
                <a:cs typeface="Century Gothic"/>
              </a:rPr>
              <a:t>Erasmus</a:t>
            </a:r>
            <a:r>
              <a:rPr sz="2800" b="1" spc="-20" dirty="0">
                <a:solidFill>
                  <a:srgbClr val="252525"/>
                </a:solidFill>
                <a:cs typeface="Century Gothic"/>
              </a:rPr>
              <a:t>+</a:t>
            </a:r>
            <a:r>
              <a:rPr sz="2800" b="1" spc="10" dirty="0">
                <a:solidFill>
                  <a:srgbClr val="252525"/>
                </a:solidFill>
                <a:cs typeface="Century Gothic"/>
              </a:rPr>
              <a:t> </a:t>
            </a:r>
            <a:r>
              <a:rPr lang="tr-TR" sz="2800" b="1" spc="10" dirty="0" smtClean="0">
                <a:solidFill>
                  <a:srgbClr val="252525"/>
                </a:solidFill>
                <a:cs typeface="Century Gothic"/>
              </a:rPr>
              <a:t>S</a:t>
            </a:r>
            <a:r>
              <a:rPr sz="2800" b="1" spc="-20" dirty="0" err="1" smtClean="0">
                <a:solidFill>
                  <a:srgbClr val="252525"/>
                </a:solidFill>
                <a:cs typeface="Century Gothic"/>
              </a:rPr>
              <a:t>taj</a:t>
            </a:r>
            <a:r>
              <a:rPr sz="2800" b="1" spc="55" dirty="0" smtClean="0">
                <a:solidFill>
                  <a:srgbClr val="252525"/>
                </a:solidFill>
                <a:cs typeface="Century Gothic"/>
              </a:rPr>
              <a:t> </a:t>
            </a:r>
            <a:r>
              <a:rPr sz="2800" b="1" spc="-20" dirty="0" err="1">
                <a:solidFill>
                  <a:srgbClr val="252525"/>
                </a:solidFill>
                <a:cs typeface="Century Gothic"/>
              </a:rPr>
              <a:t>Har</a:t>
            </a:r>
            <a:r>
              <a:rPr sz="2800" b="1" spc="-35" dirty="0" err="1">
                <a:solidFill>
                  <a:srgbClr val="252525"/>
                </a:solidFill>
                <a:cs typeface="Century Gothic"/>
              </a:rPr>
              <a:t>e</a:t>
            </a:r>
            <a:r>
              <a:rPr sz="2800" b="1" spc="-15" dirty="0" err="1">
                <a:solidFill>
                  <a:srgbClr val="252525"/>
                </a:solidFill>
                <a:cs typeface="Century Gothic"/>
              </a:rPr>
              <a:t>ketl</a:t>
            </a:r>
            <a:r>
              <a:rPr sz="2800" b="1" dirty="0" err="1">
                <a:solidFill>
                  <a:srgbClr val="252525"/>
                </a:solidFill>
                <a:cs typeface="Century Gothic"/>
              </a:rPr>
              <a:t>i</a:t>
            </a:r>
            <a:r>
              <a:rPr sz="2800" b="1" spc="-10" dirty="0" err="1">
                <a:solidFill>
                  <a:srgbClr val="252525"/>
                </a:solidFill>
                <a:cs typeface="Century Gothic"/>
              </a:rPr>
              <a:t>l</a:t>
            </a:r>
            <a:r>
              <a:rPr sz="2800" b="1" spc="0" dirty="0" err="1">
                <a:solidFill>
                  <a:srgbClr val="252525"/>
                </a:solidFill>
                <a:cs typeface="Century Gothic"/>
              </a:rPr>
              <a:t>i</a:t>
            </a:r>
            <a:r>
              <a:rPr sz="2800" b="1" spc="-15" dirty="0" err="1">
                <a:solidFill>
                  <a:srgbClr val="252525"/>
                </a:solidFill>
                <a:cs typeface="Century Gothic"/>
              </a:rPr>
              <a:t>ği</a:t>
            </a:r>
            <a:r>
              <a:rPr sz="2800" b="1" spc="-5" dirty="0">
                <a:solidFill>
                  <a:srgbClr val="252525"/>
                </a:solidFill>
                <a:cs typeface="Century Gothic"/>
              </a:rPr>
              <a:t> </a:t>
            </a:r>
            <a:r>
              <a:rPr lang="tr-TR" sz="2800" b="1" spc="-5" dirty="0" smtClean="0">
                <a:solidFill>
                  <a:srgbClr val="252525"/>
                </a:solidFill>
                <a:cs typeface="Century Gothic"/>
              </a:rPr>
              <a:t>Giden Öğrenci İş Akış Şeması </a:t>
            </a:r>
            <a:endParaRPr sz="2800" b="1" dirty="0">
              <a:cs typeface="Century Gothic"/>
            </a:endParaRPr>
          </a:p>
        </p:txBody>
      </p:sp>
      <p:sp>
        <p:nvSpPr>
          <p:cNvPr id="9" name="object 9"/>
          <p:cNvSpPr txBox="1">
            <a:spLocks noGrp="1"/>
          </p:cNvSpPr>
          <p:nvPr>
            <p:ph idx="1"/>
          </p:nvPr>
        </p:nvSpPr>
        <p:spPr>
          <a:xfrm>
            <a:off x="838200" y="2647251"/>
            <a:ext cx="10515600" cy="3134191"/>
          </a:xfrm>
          <a:prstGeom prst="rect">
            <a:avLst/>
          </a:prstGeom>
        </p:spPr>
        <p:txBody>
          <a:bodyPr vert="horz" wrap="square" lIns="0" tIns="0" rIns="0" bIns="0" rtlCol="0">
            <a:spAutoFit/>
          </a:bodyPr>
          <a:lstStyle/>
          <a:p>
            <a:pPr marL="12700" marR="6985" indent="0" algn="just">
              <a:buNone/>
            </a:pPr>
            <a:endParaRPr lang="tr-TR" sz="2400" spc="-10" dirty="0">
              <a:cs typeface="Century Gothic"/>
            </a:endParaRPr>
          </a:p>
          <a:p>
            <a:pPr marL="12700" marR="8890" indent="0" algn="just">
              <a:lnSpc>
                <a:spcPct val="90100"/>
              </a:lnSpc>
              <a:buNone/>
            </a:pPr>
            <a:r>
              <a:rPr lang="tr-TR" sz="2400" spc="-20" dirty="0">
                <a:solidFill>
                  <a:srgbClr val="A42F0F"/>
                </a:solidFill>
                <a:latin typeface="Wingdings 3"/>
                <a:cs typeface="Wingdings 3"/>
              </a:rPr>
              <a:t> </a:t>
            </a:r>
            <a:r>
              <a:rPr lang="tr-TR" sz="2400" spc="-10" dirty="0" smtClean="0">
                <a:cs typeface="Century Gothic"/>
              </a:rPr>
              <a:t>Süreç ile ilgili olarak  Dış İlişkiler Koordinatörlüğü web sayfasında </a:t>
            </a:r>
            <a:r>
              <a:rPr lang="tr-TR" sz="2400" b="1" u="sng" spc="-5" dirty="0" err="1" smtClean="0">
                <a:cs typeface="Century Gothic"/>
              </a:rPr>
              <a:t>Erasmus</a:t>
            </a:r>
            <a:r>
              <a:rPr lang="tr-TR" sz="2400" b="1" u="sng" spc="-5" dirty="0" smtClean="0">
                <a:cs typeface="Century Gothic"/>
              </a:rPr>
              <a:t>+ Öğrenci Hareketliliği</a:t>
            </a:r>
            <a:r>
              <a:rPr lang="tr-TR" sz="2400" b="1" spc="-5" dirty="0" smtClean="0">
                <a:cs typeface="Century Gothic"/>
              </a:rPr>
              <a:t> </a:t>
            </a:r>
            <a:r>
              <a:rPr lang="tr-TR" sz="2400" spc="-5" dirty="0" smtClean="0">
                <a:cs typeface="Century Gothic"/>
              </a:rPr>
              <a:t>kısmında </a:t>
            </a:r>
            <a:r>
              <a:rPr lang="tr-TR" sz="2400" b="1" u="sng" spc="-5" dirty="0" smtClean="0">
                <a:cs typeface="Century Gothic"/>
              </a:rPr>
              <a:t>Staj Giden Öğrenci </a:t>
            </a:r>
            <a:r>
              <a:rPr lang="tr-TR" sz="2400" spc="-5" dirty="0" smtClean="0">
                <a:cs typeface="Century Gothic"/>
              </a:rPr>
              <a:t>başlığını tıklayarak </a:t>
            </a:r>
            <a:r>
              <a:rPr lang="tr-TR" sz="2400" b="1" u="sng" spc="-5" dirty="0" smtClean="0">
                <a:cs typeface="Century Gothic"/>
              </a:rPr>
              <a:t>Süreç</a:t>
            </a:r>
            <a:r>
              <a:rPr lang="tr-TR" sz="2400" spc="-5" dirty="0" smtClean="0">
                <a:cs typeface="Century Gothic"/>
              </a:rPr>
              <a:t> başlığı altında bulunan </a:t>
            </a:r>
            <a:r>
              <a:rPr lang="tr-TR" sz="2400" b="1" u="sng" spc="-5" dirty="0" smtClean="0">
                <a:cs typeface="Century Gothic"/>
              </a:rPr>
              <a:t>Gidiş İşlemleri İş Akış Şeması</a:t>
            </a:r>
            <a:r>
              <a:rPr lang="tr-TR" sz="2400" b="1" spc="-5" dirty="0" smtClean="0">
                <a:cs typeface="Century Gothic"/>
              </a:rPr>
              <a:t> </a:t>
            </a:r>
            <a:r>
              <a:rPr lang="tr-TR" sz="2400" spc="-5" dirty="0" smtClean="0">
                <a:cs typeface="Century Gothic"/>
              </a:rPr>
              <a:t>belgesini inceleyiniz.</a:t>
            </a:r>
          </a:p>
          <a:p>
            <a:pPr marL="12700" marR="8890" indent="0" algn="just">
              <a:lnSpc>
                <a:spcPct val="90100"/>
              </a:lnSpc>
              <a:buNone/>
            </a:pPr>
            <a:endParaRPr lang="tr-TR" sz="2400" spc="-5" dirty="0" smtClean="0">
              <a:cs typeface="Century Gothic"/>
            </a:endParaRPr>
          </a:p>
          <a:p>
            <a:pPr marL="12700" marR="8890" indent="0" algn="just">
              <a:lnSpc>
                <a:spcPct val="90100"/>
              </a:lnSpc>
              <a:buNone/>
            </a:pPr>
            <a:r>
              <a:rPr lang="tr-TR" sz="2400" dirty="0">
                <a:cs typeface="Times New Roman"/>
                <a:hlinkClick r:id="rId5"/>
              </a:rPr>
              <a:t>https://international.deu.edu.tr/erasmus/staj-giden-ogrenci/</a:t>
            </a:r>
            <a:endParaRPr lang="tr-TR" sz="2400" dirty="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15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524000" y="1932836"/>
            <a:ext cx="9144000" cy="861774"/>
          </a:xfrm>
          <a:prstGeom prst="rect">
            <a:avLst/>
          </a:prstGeom>
        </p:spPr>
        <p:txBody>
          <a:bodyPr vert="horz" wrap="square" lIns="0" tIns="0" rIns="0" bIns="0" rtlCol="0">
            <a:spAutoFit/>
          </a:bodyPr>
          <a:lstStyle/>
          <a:p>
            <a:pPr marL="12700" algn="ctr">
              <a:lnSpc>
                <a:spcPct val="100000"/>
              </a:lnSpc>
            </a:pPr>
            <a:r>
              <a:rPr sz="2800" b="1" spc="-25" dirty="0">
                <a:solidFill>
                  <a:srgbClr val="252525"/>
                </a:solidFill>
                <a:cs typeface="Century Gothic"/>
              </a:rPr>
              <a:t>Erasmus</a:t>
            </a:r>
            <a:r>
              <a:rPr sz="2800" b="1" spc="-20" dirty="0">
                <a:solidFill>
                  <a:srgbClr val="252525"/>
                </a:solidFill>
                <a:cs typeface="Century Gothic"/>
              </a:rPr>
              <a:t>+</a:t>
            </a:r>
            <a:r>
              <a:rPr sz="2800" b="1" spc="10" dirty="0">
                <a:solidFill>
                  <a:srgbClr val="252525"/>
                </a:solidFill>
                <a:cs typeface="Century Gothic"/>
              </a:rPr>
              <a:t> </a:t>
            </a:r>
            <a:r>
              <a:rPr lang="tr-TR" sz="2800" b="1" spc="10" dirty="0" smtClean="0">
                <a:solidFill>
                  <a:srgbClr val="252525"/>
                </a:solidFill>
                <a:cs typeface="Century Gothic"/>
              </a:rPr>
              <a:t>S</a:t>
            </a:r>
            <a:r>
              <a:rPr sz="2800" b="1" spc="-20" dirty="0" err="1" smtClean="0">
                <a:solidFill>
                  <a:srgbClr val="252525"/>
                </a:solidFill>
                <a:cs typeface="Century Gothic"/>
              </a:rPr>
              <a:t>taj</a:t>
            </a:r>
            <a:r>
              <a:rPr sz="2800" b="1" spc="55" dirty="0" smtClean="0">
                <a:solidFill>
                  <a:srgbClr val="252525"/>
                </a:solidFill>
                <a:cs typeface="Century Gothic"/>
              </a:rPr>
              <a:t> </a:t>
            </a:r>
            <a:r>
              <a:rPr sz="2800" b="1" spc="-20" dirty="0" err="1">
                <a:solidFill>
                  <a:srgbClr val="252525"/>
                </a:solidFill>
                <a:cs typeface="Century Gothic"/>
              </a:rPr>
              <a:t>Har</a:t>
            </a:r>
            <a:r>
              <a:rPr sz="2800" b="1" spc="-35" dirty="0" err="1">
                <a:solidFill>
                  <a:srgbClr val="252525"/>
                </a:solidFill>
                <a:cs typeface="Century Gothic"/>
              </a:rPr>
              <a:t>e</a:t>
            </a:r>
            <a:r>
              <a:rPr sz="2800" b="1" spc="-15" dirty="0" err="1">
                <a:solidFill>
                  <a:srgbClr val="252525"/>
                </a:solidFill>
                <a:cs typeface="Century Gothic"/>
              </a:rPr>
              <a:t>ketl</a:t>
            </a:r>
            <a:r>
              <a:rPr sz="2800" b="1" dirty="0" err="1">
                <a:solidFill>
                  <a:srgbClr val="252525"/>
                </a:solidFill>
                <a:cs typeface="Century Gothic"/>
              </a:rPr>
              <a:t>i</a:t>
            </a:r>
            <a:r>
              <a:rPr sz="2800" b="1" spc="-10" dirty="0" err="1">
                <a:solidFill>
                  <a:srgbClr val="252525"/>
                </a:solidFill>
                <a:cs typeface="Century Gothic"/>
              </a:rPr>
              <a:t>l</a:t>
            </a:r>
            <a:r>
              <a:rPr sz="2800" b="1" spc="0" dirty="0" err="1">
                <a:solidFill>
                  <a:srgbClr val="252525"/>
                </a:solidFill>
                <a:cs typeface="Century Gothic"/>
              </a:rPr>
              <a:t>i</a:t>
            </a:r>
            <a:r>
              <a:rPr sz="2800" b="1" spc="-15" dirty="0" err="1">
                <a:solidFill>
                  <a:srgbClr val="252525"/>
                </a:solidFill>
                <a:cs typeface="Century Gothic"/>
              </a:rPr>
              <a:t>ği</a:t>
            </a:r>
            <a:r>
              <a:rPr sz="2800" b="1" spc="-5" dirty="0">
                <a:solidFill>
                  <a:srgbClr val="252525"/>
                </a:solidFill>
                <a:cs typeface="Century Gothic"/>
              </a:rPr>
              <a:t> </a:t>
            </a:r>
            <a:endParaRPr lang="tr-TR" sz="2800" b="1" spc="-5" dirty="0" smtClean="0">
              <a:solidFill>
                <a:srgbClr val="252525"/>
              </a:solidFill>
              <a:cs typeface="Century Gothic"/>
            </a:endParaRPr>
          </a:p>
          <a:p>
            <a:pPr marL="12700" algn="ctr">
              <a:lnSpc>
                <a:spcPct val="100000"/>
              </a:lnSpc>
            </a:pPr>
            <a:r>
              <a:rPr lang="tr-TR" sz="2800" b="1" spc="-5" dirty="0" smtClean="0">
                <a:solidFill>
                  <a:srgbClr val="252525"/>
                </a:solidFill>
                <a:cs typeface="Century Gothic"/>
              </a:rPr>
              <a:t>Giden Öğrenci İşlemleri Kontrol Listesi</a:t>
            </a:r>
            <a:endParaRPr sz="2800" b="1" dirty="0">
              <a:cs typeface="Century Gothic"/>
            </a:endParaRPr>
          </a:p>
        </p:txBody>
      </p:sp>
      <p:sp>
        <p:nvSpPr>
          <p:cNvPr id="9" name="object 9"/>
          <p:cNvSpPr txBox="1">
            <a:spLocks noGrp="1"/>
          </p:cNvSpPr>
          <p:nvPr>
            <p:ph idx="1"/>
          </p:nvPr>
        </p:nvSpPr>
        <p:spPr>
          <a:xfrm>
            <a:off x="838200" y="2647251"/>
            <a:ext cx="10515600" cy="2884892"/>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700" marR="8890" indent="0" algn="just">
              <a:lnSpc>
                <a:spcPct val="90100"/>
              </a:lnSpc>
              <a:buNone/>
            </a:pPr>
            <a:r>
              <a:rPr lang="tr-TR" sz="2400" spc="-20" dirty="0">
                <a:solidFill>
                  <a:srgbClr val="A42F0F"/>
                </a:solidFill>
                <a:latin typeface="Wingdings 3"/>
                <a:cs typeface="Wingdings 3"/>
              </a:rPr>
              <a:t> </a:t>
            </a:r>
            <a:r>
              <a:rPr lang="tr-TR" sz="2400" spc="-10" dirty="0" smtClean="0">
                <a:cs typeface="Century Gothic"/>
              </a:rPr>
              <a:t>Dış İlişkiler Koordinatörlüğü web sayfasında </a:t>
            </a:r>
            <a:r>
              <a:rPr lang="tr-TR" sz="2400" b="1" u="sng" spc="-5" dirty="0" err="1" smtClean="0">
                <a:cs typeface="Century Gothic"/>
              </a:rPr>
              <a:t>Erasmus</a:t>
            </a:r>
            <a:r>
              <a:rPr lang="tr-TR" sz="2400" b="1" u="sng" spc="-5" dirty="0" smtClean="0">
                <a:cs typeface="Century Gothic"/>
              </a:rPr>
              <a:t>+ Öğrenci Hareketliliği</a:t>
            </a:r>
            <a:r>
              <a:rPr lang="tr-TR" sz="2400" b="1" spc="-5" dirty="0" smtClean="0">
                <a:cs typeface="Century Gothic"/>
              </a:rPr>
              <a:t> </a:t>
            </a:r>
            <a:r>
              <a:rPr lang="tr-TR" sz="2400" spc="-5" dirty="0" smtClean="0">
                <a:cs typeface="Century Gothic"/>
              </a:rPr>
              <a:t>kısmında </a:t>
            </a:r>
            <a:r>
              <a:rPr lang="tr-TR" sz="2400" b="1" u="sng" spc="-5" dirty="0" smtClean="0">
                <a:cs typeface="Century Gothic"/>
              </a:rPr>
              <a:t>Staj Giden Öğrenci </a:t>
            </a:r>
            <a:r>
              <a:rPr lang="tr-TR" sz="2400" spc="-5" dirty="0" smtClean="0">
                <a:cs typeface="Century Gothic"/>
              </a:rPr>
              <a:t>başlığını tıklayarak </a:t>
            </a:r>
            <a:r>
              <a:rPr lang="tr-TR" sz="2400" b="1" u="sng" spc="-5" dirty="0" smtClean="0">
                <a:cs typeface="Century Gothic"/>
              </a:rPr>
              <a:t>Kontrol</a:t>
            </a:r>
            <a:r>
              <a:rPr lang="tr-TR" sz="2400" b="1" spc="-5" dirty="0" smtClean="0">
                <a:cs typeface="Century Gothic"/>
              </a:rPr>
              <a:t> </a:t>
            </a:r>
            <a:r>
              <a:rPr lang="tr-TR" sz="2400" spc="-5" dirty="0" smtClean="0">
                <a:cs typeface="Century Gothic"/>
              </a:rPr>
              <a:t>başlığı altında bulunan </a:t>
            </a:r>
            <a:r>
              <a:rPr lang="tr-TR" sz="2400" b="1" u="sng" spc="-5" dirty="0" err="1">
                <a:cs typeface="Century Gothic"/>
              </a:rPr>
              <a:t>Erasmus</a:t>
            </a:r>
            <a:r>
              <a:rPr lang="tr-TR" sz="2400" b="1" u="sng" spc="-5" dirty="0">
                <a:cs typeface="Century Gothic"/>
              </a:rPr>
              <a:t>+ </a:t>
            </a:r>
            <a:r>
              <a:rPr lang="tr-TR" sz="2400" b="1" u="sng" spc="-5" dirty="0" smtClean="0">
                <a:cs typeface="Century Gothic"/>
              </a:rPr>
              <a:t>Giden Öğrenci İşlemleri </a:t>
            </a:r>
            <a:r>
              <a:rPr lang="tr-TR" sz="2400" b="1" u="sng" spc="-5" dirty="0" err="1">
                <a:cs typeface="Century Gothic"/>
              </a:rPr>
              <a:t>C</a:t>
            </a:r>
            <a:r>
              <a:rPr lang="tr-TR" sz="2400" b="1" u="sng" spc="-5" dirty="0" err="1" smtClean="0">
                <a:cs typeface="Century Gothic"/>
              </a:rPr>
              <a:t>hecklist</a:t>
            </a:r>
            <a:r>
              <a:rPr lang="tr-TR" sz="2400" b="1" u="sng" spc="-5" dirty="0" smtClean="0">
                <a:cs typeface="Century Gothic"/>
              </a:rPr>
              <a:t> </a:t>
            </a:r>
            <a:r>
              <a:rPr lang="tr-TR" sz="2400" spc="-5" dirty="0" smtClean="0">
                <a:cs typeface="Century Gothic"/>
              </a:rPr>
              <a:t>belgesini inceleyiniz.</a:t>
            </a:r>
          </a:p>
          <a:p>
            <a:pPr marL="298450" marR="8890" indent="-285750" algn="just">
              <a:lnSpc>
                <a:spcPct val="90100"/>
              </a:lnSpc>
              <a:buFont typeface="Wingdings 3" panose="05040102010807070707" pitchFamily="18" charset="2"/>
              <a:buChar char="´"/>
            </a:pPr>
            <a:endParaRPr lang="tr-TR" sz="1800" dirty="0" smtClean="0">
              <a:cs typeface="Times New Roman"/>
            </a:endParaRPr>
          </a:p>
          <a:p>
            <a:pPr marL="12700" marR="8890" indent="0" algn="just">
              <a:lnSpc>
                <a:spcPct val="90100"/>
              </a:lnSpc>
              <a:buNone/>
            </a:pPr>
            <a:r>
              <a:rPr lang="tr-TR" sz="1800" dirty="0">
                <a:cs typeface="Times New Roman"/>
                <a:hlinkClick r:id="rId5"/>
              </a:rPr>
              <a:t>https://international.deu.edu.tr/erasmus/staj-giden-ogrenci</a:t>
            </a:r>
            <a:r>
              <a:rPr lang="tr-TR" sz="1800" dirty="0" smtClean="0">
                <a:cs typeface="Times New Roman"/>
                <a:hlinkClick r:id="rId5"/>
              </a:rPr>
              <a:t>/</a:t>
            </a:r>
            <a:endParaRPr lang="tr-TR" sz="1800" dirty="0" smtClean="0">
              <a:cs typeface="Times New Roman"/>
            </a:endParaRPr>
          </a:p>
          <a:p>
            <a:pPr marL="12700" marR="8890" indent="0" algn="just">
              <a:lnSpc>
                <a:spcPct val="90100"/>
              </a:lnSpc>
              <a:buNone/>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12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idx="1"/>
          </p:nvPr>
        </p:nvSpPr>
        <p:spPr>
          <a:xfrm>
            <a:off x="838200" y="2647251"/>
            <a:ext cx="10515600" cy="100437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8"/>
          <a:stretch>
            <a:fillRect/>
          </a:stretch>
        </p:blipFill>
        <p:spPr>
          <a:xfrm>
            <a:off x="1991544" y="0"/>
            <a:ext cx="7560840" cy="6858000"/>
          </a:xfrm>
          <a:prstGeom prst="rect">
            <a:avLst/>
          </a:prstGeom>
        </p:spPr>
      </p:pic>
    </p:spTree>
    <p:extLst>
      <p:ext uri="{BB962C8B-B14F-4D97-AF65-F5344CB8AC3E}">
        <p14:creationId xmlns:p14="http://schemas.microsoft.com/office/powerpoint/2010/main" val="1387687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73579" y="2246376"/>
            <a:ext cx="649224" cy="902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086355" y="2246376"/>
            <a:ext cx="1213104" cy="9022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93492" y="2311907"/>
            <a:ext cx="1164335" cy="7955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029956" y="2311907"/>
            <a:ext cx="574548" cy="79552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489742" y="1874543"/>
            <a:ext cx="4571365" cy="430887"/>
          </a:xfrm>
          <a:prstGeom prst="rect">
            <a:avLst/>
          </a:prstGeom>
        </p:spPr>
        <p:txBody>
          <a:bodyPr vert="horz" wrap="square" lIns="0" tIns="0" rIns="0" bIns="0" rtlCol="0">
            <a:spAutoFit/>
          </a:bodyPr>
          <a:lstStyle/>
          <a:p>
            <a:pPr marL="12700" algn="ctr">
              <a:lnSpc>
                <a:spcPct val="100000"/>
              </a:lnSpc>
            </a:pPr>
            <a:r>
              <a:rPr lang="tr-TR" sz="2800" b="1" dirty="0" smtClean="0">
                <a:latin typeface="Century Gothic"/>
                <a:cs typeface="Century Gothic"/>
              </a:rPr>
              <a:t>Staj Kabul/Davet Mektubu</a:t>
            </a:r>
            <a:endParaRPr sz="2800" b="1" dirty="0">
              <a:latin typeface="Century Gothic"/>
              <a:cs typeface="Century Gothic"/>
            </a:endParaRPr>
          </a:p>
        </p:txBody>
      </p:sp>
      <p:sp>
        <p:nvSpPr>
          <p:cNvPr id="10" name="object 10"/>
          <p:cNvSpPr txBox="1"/>
          <p:nvPr/>
        </p:nvSpPr>
        <p:spPr>
          <a:xfrm>
            <a:off x="1295400" y="2438400"/>
            <a:ext cx="10572750" cy="4355038"/>
          </a:xfrm>
          <a:prstGeom prst="rect">
            <a:avLst/>
          </a:prstGeom>
        </p:spPr>
        <p:txBody>
          <a:bodyPr vert="horz" wrap="square" lIns="0" tIns="0" rIns="0" bIns="0" rtlCol="0">
            <a:spAutoFit/>
          </a:bodyPr>
          <a:lstStyle/>
          <a:p>
            <a:pPr marL="12065" marR="5080" algn="just"/>
            <a:r>
              <a:rPr lang="tr-TR" sz="2400" u="sng" spc="-20" dirty="0" smtClean="0">
                <a:solidFill>
                  <a:srgbClr val="A42F0F"/>
                </a:solidFill>
                <a:cs typeface="Wingdings 3"/>
              </a:rPr>
              <a:t>Staj Kabul Mektubu’nda </a:t>
            </a:r>
          </a:p>
          <a:p>
            <a:pPr marL="12065" marR="5080" algn="just"/>
            <a:r>
              <a:rPr lang="tr-TR" sz="2400" spc="-20" dirty="0" smtClean="0">
                <a:solidFill>
                  <a:srgbClr val="A42F0F"/>
                </a:solidFill>
                <a:latin typeface="Wingdings 3"/>
                <a:cs typeface="Wingdings 3"/>
              </a:rPr>
              <a:t> </a:t>
            </a:r>
            <a:r>
              <a:rPr lang="tr-TR" sz="2400" spc="-160" dirty="0" smtClean="0">
                <a:solidFill>
                  <a:srgbClr val="444444"/>
                </a:solidFill>
                <a:cs typeface="Century Gothic"/>
              </a:rPr>
              <a:t>DEU Enstitü/Fakülte/Yüksekokul Öğrencisi (Adı /Soyadı)</a:t>
            </a:r>
          </a:p>
          <a:p>
            <a:pPr marL="12065" marR="5080" algn="just"/>
            <a:r>
              <a:rPr lang="tr-TR" sz="2400" spc="-20" dirty="0" smtClean="0">
                <a:solidFill>
                  <a:srgbClr val="A42F0F"/>
                </a:solidFill>
                <a:latin typeface="Wingdings 3"/>
                <a:cs typeface="Wingdings 3"/>
              </a:rPr>
              <a:t> </a:t>
            </a:r>
            <a:r>
              <a:rPr lang="tr-TR" sz="2400" spc="-160" dirty="0" err="1">
                <a:solidFill>
                  <a:srgbClr val="444444"/>
                </a:solidFill>
                <a:cs typeface="Century Gothic"/>
              </a:rPr>
              <a:t>Erasmus</a:t>
            </a:r>
            <a:r>
              <a:rPr lang="tr-TR" sz="2400" spc="-160" dirty="0">
                <a:solidFill>
                  <a:srgbClr val="444444"/>
                </a:solidFill>
                <a:cs typeface="Century Gothic"/>
              </a:rPr>
              <a:t>+ Değişim </a:t>
            </a:r>
            <a:r>
              <a:rPr lang="tr-TR" sz="2400" spc="-160" dirty="0" smtClean="0">
                <a:solidFill>
                  <a:srgbClr val="444444"/>
                </a:solidFill>
                <a:cs typeface="Century Gothic"/>
              </a:rPr>
              <a:t>Programı kapsamında staj faaliyeti gerçekleştirileceği</a:t>
            </a:r>
            <a:endParaRPr lang="tr-TR" sz="2400" spc="-160" dirty="0">
              <a:solidFill>
                <a:srgbClr val="444444"/>
              </a:solidFill>
              <a:cs typeface="Century Gothic"/>
            </a:endParaRPr>
          </a:p>
          <a:p>
            <a:pPr marL="12065" marR="5080" algn="just"/>
            <a:r>
              <a:rPr lang="tr-TR" sz="2400" spc="-20" dirty="0" smtClean="0">
                <a:solidFill>
                  <a:srgbClr val="A42F0F"/>
                </a:solidFill>
                <a:latin typeface="Wingdings 3"/>
                <a:cs typeface="Wingdings 3"/>
              </a:rPr>
              <a:t> </a:t>
            </a:r>
            <a:r>
              <a:rPr lang="tr-TR" sz="2400" spc="-160" dirty="0" smtClean="0">
                <a:solidFill>
                  <a:srgbClr val="444444"/>
                </a:solidFill>
                <a:cs typeface="Century Gothic"/>
              </a:rPr>
              <a:t>Staj kapsamında yürütülecek görevler (Belli ise departman adı)</a:t>
            </a:r>
            <a:endParaRPr lang="tr-TR" sz="2400" spc="-160" dirty="0">
              <a:solidFill>
                <a:srgbClr val="444444"/>
              </a:solidFill>
              <a:cs typeface="Century Gothic"/>
            </a:endParaRPr>
          </a:p>
          <a:p>
            <a:pPr marL="12065" marR="5080" algn="just"/>
            <a:r>
              <a:rPr lang="tr-TR" sz="2400" spc="-20" dirty="0" smtClean="0">
                <a:solidFill>
                  <a:srgbClr val="A42F0F"/>
                </a:solidFill>
                <a:latin typeface="Wingdings 3"/>
                <a:cs typeface="Wingdings 3"/>
              </a:rPr>
              <a:t> </a:t>
            </a:r>
            <a:r>
              <a:rPr lang="tr-TR" sz="2400" spc="-160" dirty="0" smtClean="0">
                <a:solidFill>
                  <a:srgbClr val="444444"/>
                </a:solidFill>
                <a:cs typeface="Century Gothic"/>
              </a:rPr>
              <a:t>Staj </a:t>
            </a:r>
            <a:r>
              <a:rPr lang="tr-TR" sz="2400" spc="-160" dirty="0">
                <a:solidFill>
                  <a:srgbClr val="444444"/>
                </a:solidFill>
                <a:cs typeface="Century Gothic"/>
              </a:rPr>
              <a:t>Başlangıç ve Bitiş </a:t>
            </a:r>
            <a:r>
              <a:rPr lang="tr-TR" sz="2400" spc="-160" dirty="0" smtClean="0">
                <a:solidFill>
                  <a:srgbClr val="444444"/>
                </a:solidFill>
                <a:cs typeface="Century Gothic"/>
              </a:rPr>
              <a:t>Tarihleri (net tarih aralığı)</a:t>
            </a:r>
          </a:p>
          <a:p>
            <a:pPr marL="12065" marR="5080" algn="just"/>
            <a:r>
              <a:rPr lang="tr-TR" sz="2400" spc="-20" dirty="0">
                <a:solidFill>
                  <a:srgbClr val="A42F0F"/>
                </a:solidFill>
                <a:latin typeface="Wingdings 3"/>
                <a:cs typeface="Wingdings 3"/>
              </a:rPr>
              <a:t> </a:t>
            </a:r>
            <a:r>
              <a:rPr lang="tr-TR" sz="2400" spc="-160" dirty="0" smtClean="0">
                <a:solidFill>
                  <a:srgbClr val="444444"/>
                </a:solidFill>
                <a:cs typeface="Century Gothic"/>
              </a:rPr>
              <a:t>Kuruluşun İmza ve Mührü </a:t>
            </a:r>
            <a:r>
              <a:rPr lang="tr-TR" sz="2400" u="sng" spc="-20" dirty="0" smtClean="0">
                <a:solidFill>
                  <a:srgbClr val="A42F0F"/>
                </a:solidFill>
                <a:cs typeface="Wingdings 3"/>
              </a:rPr>
              <a:t>Bulunmalıdır.</a:t>
            </a:r>
            <a:r>
              <a:rPr lang="tr-TR" sz="2400" b="1" spc="-20" dirty="0" smtClean="0">
                <a:cs typeface="Arial"/>
              </a:rPr>
              <a:t>                       </a:t>
            </a:r>
            <a:endParaRPr lang="tr-TR" sz="2400" dirty="0" smtClean="0">
              <a:cs typeface="Arial"/>
            </a:endParaRPr>
          </a:p>
          <a:p>
            <a:pPr marL="354965" marR="5080" indent="-342900" algn="just">
              <a:buFont typeface="Wingdings 3"/>
              <a:buChar char="´"/>
            </a:pPr>
            <a:r>
              <a:rPr lang="tr-TR" sz="2400" u="sng" spc="-20" dirty="0" smtClean="0">
                <a:solidFill>
                  <a:srgbClr val="A42F0F"/>
                </a:solidFill>
                <a:cs typeface="Wingdings 3"/>
              </a:rPr>
              <a:t>Staj Kabul Mektubu Dış İlişkiler Koordinatörlüğü’ne elden teslim edilmelidir.</a:t>
            </a:r>
          </a:p>
          <a:p>
            <a:pPr marL="354965" marR="5080" indent="-342900" algn="just">
              <a:buFont typeface="Wingdings 3"/>
              <a:buChar char="´"/>
            </a:pPr>
            <a:endParaRPr lang="tr-TR" sz="2400" u="sng" spc="-20" dirty="0" smtClean="0">
              <a:solidFill>
                <a:srgbClr val="A42F0F"/>
              </a:solidFill>
              <a:cs typeface="Wingdings 3"/>
            </a:endParaRPr>
          </a:p>
          <a:p>
            <a:pPr marL="354965" marR="5080" indent="-342900" algn="just"/>
            <a:r>
              <a:rPr lang="tr-TR" sz="2400" spc="-20" dirty="0" smtClean="0">
                <a:cs typeface="Wingdings 3"/>
              </a:rPr>
              <a:t>*** Süreç içinde staj yapacağınız kurum ya da stajınızı gerçekleştireceğiniz tarih aralığı değişirse; buna uygun olarak edinmiş olduğunuz en güncel staj davet mektubunuzu kontrol edilip onaylanmak üzere Koordinatörlüğümüze iletmeniz gerekmektedir.</a:t>
            </a:r>
          </a:p>
          <a:p>
            <a:pPr marL="354965" marR="5080" indent="-342900" algn="just">
              <a:lnSpc>
                <a:spcPct val="100000"/>
              </a:lnSpc>
            </a:pPr>
            <a:endParaRPr sz="1900" dirty="0">
              <a:latin typeface="Century Gothic"/>
              <a:cs typeface="Century Gothic"/>
            </a:endParaRPr>
          </a:p>
        </p:txBody>
      </p:sp>
      <p:sp>
        <p:nvSpPr>
          <p:cNvPr id="13" name="object 13"/>
          <p:cNvSpPr/>
          <p:nvPr/>
        </p:nvSpPr>
        <p:spPr>
          <a:xfrm>
            <a:off x="9688068" y="431291"/>
            <a:ext cx="1475231" cy="83362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9767823" y="511175"/>
            <a:ext cx="1368425" cy="72707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567684" y="260604"/>
            <a:ext cx="4256508" cy="1080164"/>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3721628" y="-46991"/>
            <a:ext cx="4608449" cy="1898650"/>
          </a:xfrm>
          <a:prstGeom prst="rect">
            <a:avLst/>
          </a:prstGeom>
          <a:blipFill>
            <a:blip r:embed="rId10" cstate="print"/>
            <a:stretch>
              <a:fillRect/>
            </a:stretch>
          </a:blipFill>
        </p:spPr>
        <p:txBody>
          <a:bodyPr wrap="square" lIns="0" tIns="0" rIns="0" bIns="0" rtlCol="0"/>
          <a:lstStyle/>
          <a:p>
            <a:endParaRPr/>
          </a:p>
        </p:txBody>
      </p:sp>
      <p:pic>
        <p:nvPicPr>
          <p:cNvPr id="17" name="Picture 11"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39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676400" y="1943354"/>
            <a:ext cx="8839199"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Öğrenim Anlaşması (Learning </a:t>
            </a:r>
            <a:r>
              <a:rPr lang="tr-TR" sz="2800" b="1" dirty="0" err="1" smtClean="0">
                <a:cs typeface="Century Gothic"/>
              </a:rPr>
              <a:t>Agreement</a:t>
            </a:r>
            <a:r>
              <a:rPr lang="tr-TR" sz="2800" b="1" dirty="0" smtClean="0">
                <a:cs typeface="Century Gothic"/>
              </a:rPr>
              <a:t> </a:t>
            </a:r>
            <a:r>
              <a:rPr lang="tr-TR" sz="2800" b="1" dirty="0" err="1" smtClean="0">
                <a:cs typeface="Century Gothic"/>
              </a:rPr>
              <a:t>For</a:t>
            </a:r>
            <a:r>
              <a:rPr lang="tr-TR" sz="2800" b="1" dirty="0" smtClean="0">
                <a:cs typeface="Century Gothic"/>
              </a:rPr>
              <a:t> </a:t>
            </a:r>
            <a:r>
              <a:rPr lang="tr-TR" sz="2800" b="1" dirty="0" err="1" smtClean="0">
                <a:cs typeface="Century Gothic"/>
              </a:rPr>
              <a:t>Traineeships</a:t>
            </a:r>
            <a:r>
              <a:rPr lang="tr-TR" sz="2800" b="1" dirty="0" smtClean="0">
                <a:cs typeface="Century Gothic"/>
              </a:rPr>
              <a:t>)</a:t>
            </a:r>
            <a:endParaRPr sz="2800" b="1" dirty="0">
              <a:cs typeface="Century Gothic"/>
            </a:endParaRPr>
          </a:p>
        </p:txBody>
      </p:sp>
      <p:sp>
        <p:nvSpPr>
          <p:cNvPr id="9" name="object 9"/>
          <p:cNvSpPr txBox="1">
            <a:spLocks noGrp="1"/>
          </p:cNvSpPr>
          <p:nvPr>
            <p:ph idx="1"/>
          </p:nvPr>
        </p:nvSpPr>
        <p:spPr>
          <a:xfrm>
            <a:off x="838200" y="2647251"/>
            <a:ext cx="10515600" cy="4231928"/>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355600" marR="8890" indent="-342900" algn="just">
              <a:lnSpc>
                <a:spcPct val="90100"/>
              </a:lnSpc>
              <a:buFont typeface="Wingdings 3" panose="05040102010807070707" pitchFamily="18" charset="2"/>
              <a:buChar char="´"/>
            </a:pPr>
            <a:r>
              <a:rPr lang="tr-TR" sz="2000" spc="-10" dirty="0" smtClean="0">
                <a:cs typeface="Century Gothic"/>
              </a:rPr>
              <a:t>Dış İlişkiler Koordinatörlüğü web sayfasından </a:t>
            </a:r>
            <a:r>
              <a:rPr lang="tr-TR" sz="2000" b="1" u="sng" spc="-5" dirty="0" smtClean="0">
                <a:cs typeface="Century Gothic"/>
              </a:rPr>
              <a:t>Erasmus+ Öğrenci Hareketliliği</a:t>
            </a:r>
            <a:r>
              <a:rPr lang="tr-TR" sz="2000" b="1" spc="-5" dirty="0" smtClean="0">
                <a:cs typeface="Century Gothic"/>
              </a:rPr>
              <a:t> </a:t>
            </a:r>
            <a:r>
              <a:rPr lang="tr-TR" sz="2000" spc="-5" dirty="0" smtClean="0">
                <a:cs typeface="Century Gothic"/>
              </a:rPr>
              <a:t>kısmında </a:t>
            </a:r>
            <a:r>
              <a:rPr lang="tr-TR" sz="2000" b="1" u="sng" spc="-5" dirty="0" smtClean="0">
                <a:cs typeface="Century Gothic"/>
              </a:rPr>
              <a:t>Staj Giden Öğrenci </a:t>
            </a:r>
            <a:r>
              <a:rPr lang="tr-TR" sz="2000" spc="-5" dirty="0" smtClean="0">
                <a:cs typeface="Century Gothic"/>
              </a:rPr>
              <a:t>başlığını tıklayarak </a:t>
            </a:r>
            <a:r>
              <a:rPr lang="tr-TR" sz="2000" b="1" u="sng" spc="-5" dirty="0" smtClean="0">
                <a:cs typeface="Century Gothic"/>
              </a:rPr>
              <a:t>Dokümanlar</a:t>
            </a:r>
            <a:r>
              <a:rPr lang="tr-TR" sz="2000" b="1" spc="-5" dirty="0" smtClean="0">
                <a:cs typeface="Century Gothic"/>
              </a:rPr>
              <a:t> </a:t>
            </a:r>
            <a:r>
              <a:rPr lang="tr-TR" sz="2000" spc="-5" dirty="0" smtClean="0">
                <a:cs typeface="Century Gothic"/>
              </a:rPr>
              <a:t>başlığı altında bulunan </a:t>
            </a:r>
            <a:r>
              <a:rPr lang="tr-TR" sz="2000" b="1" u="sng" spc="-5" dirty="0" smtClean="0">
                <a:cs typeface="Century Gothic"/>
              </a:rPr>
              <a:t>Staj Anlaşması (Learning </a:t>
            </a:r>
            <a:r>
              <a:rPr lang="tr-TR" sz="2000" b="1" u="sng" spc="-5" dirty="0" err="1" smtClean="0">
                <a:cs typeface="Century Gothic"/>
              </a:rPr>
              <a:t>Agreement</a:t>
            </a:r>
            <a:r>
              <a:rPr lang="tr-TR" sz="2000" b="1" u="sng" spc="-5" dirty="0" smtClean="0">
                <a:cs typeface="Century Gothic"/>
              </a:rPr>
              <a:t> </a:t>
            </a:r>
            <a:r>
              <a:rPr lang="tr-TR" sz="2000" b="1" u="sng" spc="-5" dirty="0" err="1" smtClean="0">
                <a:cs typeface="Century Gothic"/>
              </a:rPr>
              <a:t>for</a:t>
            </a:r>
            <a:r>
              <a:rPr lang="tr-TR" sz="2000" b="1" u="sng" spc="-5" dirty="0" smtClean="0">
                <a:cs typeface="Century Gothic"/>
              </a:rPr>
              <a:t> </a:t>
            </a:r>
            <a:r>
              <a:rPr lang="tr-TR" sz="2000" b="1" u="sng" spc="-5" dirty="0" err="1" smtClean="0">
                <a:cs typeface="Century Gothic"/>
              </a:rPr>
              <a:t>Traineeships</a:t>
            </a:r>
            <a:r>
              <a:rPr lang="tr-TR" sz="2000" b="1" u="sng" spc="-5" dirty="0" smtClean="0">
                <a:cs typeface="Century Gothic"/>
              </a:rPr>
              <a:t>)</a:t>
            </a:r>
            <a:r>
              <a:rPr lang="tr-TR" sz="2000" b="1" spc="-5" dirty="0" smtClean="0">
                <a:cs typeface="Century Gothic"/>
              </a:rPr>
              <a:t> </a:t>
            </a:r>
            <a:r>
              <a:rPr lang="tr-TR" sz="2000" spc="-5" dirty="0" smtClean="0">
                <a:cs typeface="Century Gothic"/>
              </a:rPr>
              <a:t>belgesini indirebilirsiniz. Belge bilgisayar ortamında doldurulmalı, üzerindeki onay imzaları tamamlanmış olmalıdır. Belgenin staj kurumunuzdan tarafınıza e-posta ile iletilmiş taranmış kopyası kabul edilebilir. Mezun olmuş öğrencilerimizin Learning </a:t>
            </a:r>
            <a:r>
              <a:rPr lang="tr-TR" sz="2000" spc="-5" dirty="0" err="1" smtClean="0">
                <a:cs typeface="Century Gothic"/>
              </a:rPr>
              <a:t>Agreement</a:t>
            </a:r>
            <a:r>
              <a:rPr lang="tr-TR" sz="2000" spc="-5" dirty="0" smtClean="0">
                <a:cs typeface="Century Gothic"/>
              </a:rPr>
              <a:t> belgeleri, Erasmus bölüm/program koordinatörü yerine Erasmus Kurum Koordinatörümüze (Dış İlişkiler Koordinatörümüze) de sunulabilir.</a:t>
            </a:r>
          </a:p>
          <a:p>
            <a:pPr marL="355600" marR="8890" indent="-342900" algn="just">
              <a:lnSpc>
                <a:spcPct val="90100"/>
              </a:lnSpc>
              <a:buFont typeface="Wingdings 3" panose="05040102010807070707" pitchFamily="18" charset="2"/>
              <a:buChar char="´"/>
            </a:pPr>
            <a:endParaRPr lang="tr-TR" sz="2000" spc="-5" dirty="0">
              <a:cs typeface="Times New Roman"/>
            </a:endParaRPr>
          </a:p>
          <a:p>
            <a:pPr marL="12700" marR="8890" indent="0" algn="just">
              <a:lnSpc>
                <a:spcPct val="90100"/>
              </a:lnSpc>
              <a:buNone/>
            </a:pPr>
            <a:r>
              <a:rPr lang="tr-TR" sz="1800" dirty="0">
                <a:cs typeface="Times New Roman"/>
                <a:hlinkClick r:id="rId5"/>
              </a:rPr>
              <a:t>https://international.deu.edu.tr/erasmus/staj-giden-ogrenci</a:t>
            </a:r>
            <a:r>
              <a:rPr lang="tr-TR" sz="1800" dirty="0" smtClean="0">
                <a:cs typeface="Times New Roman"/>
                <a:hlinkClick r:id="rId5"/>
              </a:rPr>
              <a:t>/</a:t>
            </a:r>
            <a:endParaRPr lang="tr-TR" sz="1800" dirty="0" smtClean="0">
              <a:cs typeface="Times New Roman"/>
            </a:endParaRPr>
          </a:p>
          <a:p>
            <a:pPr marL="12700" marR="8890" indent="0" algn="just">
              <a:lnSpc>
                <a:spcPct val="90100"/>
              </a:lnSpc>
              <a:buNone/>
            </a:pP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86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248911" y="1932836"/>
            <a:ext cx="3352800"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Yönetim Kurulu Kararı</a:t>
            </a:r>
            <a:endParaRPr sz="2800" b="1" dirty="0">
              <a:cs typeface="Century Gothic"/>
            </a:endParaRPr>
          </a:p>
        </p:txBody>
      </p:sp>
      <p:sp>
        <p:nvSpPr>
          <p:cNvPr id="9" name="object 9"/>
          <p:cNvSpPr txBox="1">
            <a:spLocks noGrp="1"/>
          </p:cNvSpPr>
          <p:nvPr>
            <p:ph idx="1"/>
          </p:nvPr>
        </p:nvSpPr>
        <p:spPr>
          <a:xfrm>
            <a:off x="838200" y="2647251"/>
            <a:ext cx="10515600" cy="5724644"/>
          </a:xfrm>
          <a:prstGeom prst="rect">
            <a:avLst/>
          </a:prstGeom>
        </p:spPr>
        <p:txBody>
          <a:bodyPr vert="horz" wrap="square" lIns="0" tIns="0" rIns="0" bIns="0" rtlCol="0">
            <a:spAutoFit/>
          </a:bodyPr>
          <a:lstStyle/>
          <a:p>
            <a:pPr marL="12700" marR="8890" indent="0" algn="just">
              <a:lnSpc>
                <a:spcPct val="90100"/>
              </a:lnSpc>
            </a:pPr>
            <a:r>
              <a:rPr lang="tr-TR" sz="1800" spc="-10" dirty="0">
                <a:cs typeface="Calibri"/>
              </a:rPr>
              <a:t> </a:t>
            </a:r>
            <a:r>
              <a:rPr lang="tr-TR" sz="2400" spc="-15" dirty="0" smtClean="0">
                <a:cs typeface="Calibri"/>
              </a:rPr>
              <a:t>Üni</a:t>
            </a:r>
            <a:r>
              <a:rPr lang="tr-TR" sz="2400" spc="-50" dirty="0" smtClean="0">
                <a:cs typeface="Calibri"/>
              </a:rPr>
              <a:t>v</a:t>
            </a:r>
            <a:r>
              <a:rPr lang="tr-TR" sz="2400" spc="-15" dirty="0" smtClean="0">
                <a:cs typeface="Calibri"/>
              </a:rPr>
              <a:t>e</a:t>
            </a:r>
            <a:r>
              <a:rPr lang="tr-TR" sz="2400" spc="-65" dirty="0" smtClean="0">
                <a:cs typeface="Calibri"/>
              </a:rPr>
              <a:t>r</a:t>
            </a:r>
            <a:r>
              <a:rPr lang="tr-TR" sz="2400" spc="-10" dirty="0" smtClean="0">
                <a:cs typeface="Calibri"/>
              </a:rPr>
              <a:t>si</a:t>
            </a:r>
            <a:r>
              <a:rPr lang="tr-TR" sz="2400" spc="-45" dirty="0" smtClean="0">
                <a:cs typeface="Calibri"/>
              </a:rPr>
              <a:t>t</a:t>
            </a:r>
            <a:r>
              <a:rPr lang="tr-TR" sz="2400" spc="-15" dirty="0" smtClean="0">
                <a:cs typeface="Calibri"/>
              </a:rPr>
              <a:t>emiz </a:t>
            </a:r>
            <a:r>
              <a:rPr lang="tr-TR" sz="2400" spc="-50" dirty="0">
                <a:cs typeface="Calibri"/>
              </a:rPr>
              <a:t>t</a:t>
            </a:r>
            <a:r>
              <a:rPr lang="tr-TR" sz="2400" spc="-15" dirty="0">
                <a:cs typeface="Calibri"/>
              </a:rPr>
              <a:t>a</a:t>
            </a:r>
            <a:r>
              <a:rPr lang="tr-TR" sz="2400" spc="-70" dirty="0">
                <a:cs typeface="Calibri"/>
              </a:rPr>
              <a:t>r</a:t>
            </a:r>
            <a:r>
              <a:rPr lang="tr-TR" sz="2400" spc="-15" dirty="0">
                <a:cs typeface="Calibri"/>
              </a:rPr>
              <a:t>af</a:t>
            </a:r>
            <a:r>
              <a:rPr lang="tr-TR" sz="2400" spc="-25" dirty="0">
                <a:cs typeface="Calibri"/>
              </a:rPr>
              <a:t>ı</a:t>
            </a:r>
            <a:r>
              <a:rPr lang="tr-TR" sz="2400" spc="-15" dirty="0">
                <a:cs typeface="Calibri"/>
              </a:rPr>
              <a:t>ndan</a:t>
            </a:r>
            <a:r>
              <a:rPr lang="tr-TR" sz="2400" spc="15" dirty="0">
                <a:cs typeface="Calibri"/>
              </a:rPr>
              <a:t> </a:t>
            </a:r>
            <a:r>
              <a:rPr lang="tr-TR" sz="2400" spc="-15" dirty="0">
                <a:cs typeface="Calibri"/>
              </a:rPr>
              <a:t>öğ</a:t>
            </a:r>
            <a:r>
              <a:rPr lang="tr-TR" sz="2400" spc="-45" dirty="0">
                <a:cs typeface="Calibri"/>
              </a:rPr>
              <a:t>r</a:t>
            </a:r>
            <a:r>
              <a:rPr lang="tr-TR" sz="2400" spc="-15" dirty="0">
                <a:cs typeface="Calibri"/>
              </a:rPr>
              <a:t>encim</a:t>
            </a:r>
            <a:r>
              <a:rPr lang="tr-TR" sz="2400" spc="-25" dirty="0">
                <a:cs typeface="Calibri"/>
              </a:rPr>
              <a:t>i</a:t>
            </a:r>
            <a:r>
              <a:rPr lang="tr-TR" sz="2400" spc="-15" dirty="0">
                <a:cs typeface="Calibri"/>
              </a:rPr>
              <a:t>zin</a:t>
            </a:r>
            <a:r>
              <a:rPr lang="tr-TR" sz="2400" spc="5" dirty="0">
                <a:cs typeface="Calibri"/>
              </a:rPr>
              <a:t> </a:t>
            </a:r>
            <a:r>
              <a:rPr lang="tr-TR" sz="2400" spc="-15" dirty="0" err="1" smtClean="0">
                <a:cs typeface="Calibri"/>
              </a:rPr>
              <a:t>E</a:t>
            </a:r>
            <a:r>
              <a:rPr lang="tr-TR" sz="2400" spc="-75" dirty="0" err="1" smtClean="0">
                <a:cs typeface="Calibri"/>
              </a:rPr>
              <a:t>r</a:t>
            </a:r>
            <a:r>
              <a:rPr lang="tr-TR" sz="2400" spc="-15" dirty="0" err="1" smtClean="0">
                <a:cs typeface="Calibri"/>
              </a:rPr>
              <a:t>asmus</a:t>
            </a:r>
            <a:r>
              <a:rPr lang="tr-TR" sz="2400" spc="-15" dirty="0" smtClean="0">
                <a:cs typeface="Calibri"/>
              </a:rPr>
              <a:t>+ Staj </a:t>
            </a:r>
            <a:r>
              <a:rPr lang="tr-TR" sz="2400" spc="35" dirty="0" smtClean="0">
                <a:cs typeface="Calibri"/>
              </a:rPr>
              <a:t> H</a:t>
            </a:r>
            <a:r>
              <a:rPr lang="tr-TR" sz="2400" spc="-15" dirty="0" smtClean="0">
                <a:cs typeface="Calibri"/>
              </a:rPr>
              <a:t>a</a:t>
            </a:r>
            <a:r>
              <a:rPr lang="tr-TR" sz="2400" spc="-50" dirty="0" smtClean="0">
                <a:cs typeface="Calibri"/>
              </a:rPr>
              <a:t>r</a:t>
            </a:r>
            <a:r>
              <a:rPr lang="tr-TR" sz="2400" spc="-15" dirty="0" smtClean="0">
                <a:cs typeface="Calibri"/>
              </a:rPr>
              <a:t>e</a:t>
            </a:r>
            <a:r>
              <a:rPr lang="tr-TR" sz="2400" spc="-100" dirty="0" smtClean="0">
                <a:cs typeface="Calibri"/>
              </a:rPr>
              <a:t>k</a:t>
            </a:r>
            <a:r>
              <a:rPr lang="tr-TR" sz="2400" spc="-30" dirty="0" smtClean="0">
                <a:cs typeface="Calibri"/>
              </a:rPr>
              <a:t>e</a:t>
            </a:r>
            <a:r>
              <a:rPr lang="tr-TR" sz="2400" dirty="0" smtClean="0">
                <a:cs typeface="Calibri"/>
              </a:rPr>
              <a:t>tl</a:t>
            </a:r>
            <a:r>
              <a:rPr lang="tr-TR" sz="2400" spc="-15" dirty="0" smtClean="0">
                <a:cs typeface="Calibri"/>
              </a:rPr>
              <a:t>i</a:t>
            </a:r>
            <a:r>
              <a:rPr lang="tr-TR" sz="2400" dirty="0" smtClean="0">
                <a:cs typeface="Calibri"/>
              </a:rPr>
              <a:t>l</a:t>
            </a:r>
            <a:r>
              <a:rPr lang="tr-TR" sz="2400" spc="-15" dirty="0" smtClean="0">
                <a:cs typeface="Calibri"/>
              </a:rPr>
              <a:t>iğine</a:t>
            </a:r>
            <a:r>
              <a:rPr lang="tr-TR" sz="2400" spc="-10" dirty="0" smtClean="0">
                <a:cs typeface="Calibri"/>
              </a:rPr>
              <a:t> </a:t>
            </a:r>
            <a:r>
              <a:rPr lang="tr-TR" sz="2400" spc="-70" dirty="0">
                <a:cs typeface="Calibri"/>
              </a:rPr>
              <a:t>k</a:t>
            </a:r>
            <a:r>
              <a:rPr lang="tr-TR" sz="2400" spc="-35" dirty="0">
                <a:cs typeface="Calibri"/>
              </a:rPr>
              <a:t>a</a:t>
            </a:r>
            <a:r>
              <a:rPr lang="tr-TR" sz="2400" dirty="0">
                <a:cs typeface="Calibri"/>
              </a:rPr>
              <a:t>t</a:t>
            </a:r>
            <a:r>
              <a:rPr lang="tr-TR" sz="2400" spc="-10" dirty="0">
                <a:cs typeface="Calibri"/>
              </a:rPr>
              <a:t>ı</a:t>
            </a:r>
            <a:r>
              <a:rPr lang="tr-TR" sz="2400" dirty="0">
                <a:cs typeface="Calibri"/>
              </a:rPr>
              <a:t>l</a:t>
            </a:r>
            <a:r>
              <a:rPr lang="tr-TR" sz="2400" spc="-10" dirty="0">
                <a:cs typeface="Calibri"/>
              </a:rPr>
              <a:t>m</a:t>
            </a:r>
            <a:r>
              <a:rPr lang="tr-TR" sz="2400" dirty="0">
                <a:cs typeface="Calibri"/>
              </a:rPr>
              <a:t>ası</a:t>
            </a:r>
            <a:r>
              <a:rPr lang="tr-TR" sz="2400" spc="-15" dirty="0">
                <a:cs typeface="Calibri"/>
              </a:rPr>
              <a:t>n</a:t>
            </a:r>
            <a:r>
              <a:rPr lang="tr-TR" sz="2400" dirty="0">
                <a:cs typeface="Calibri"/>
              </a:rPr>
              <a:t>ın</a:t>
            </a:r>
            <a:r>
              <a:rPr lang="tr-TR" sz="2400" spc="20" dirty="0">
                <a:cs typeface="Calibri"/>
              </a:rPr>
              <a:t> </a:t>
            </a:r>
            <a:r>
              <a:rPr lang="tr-TR" sz="2400" spc="-15" dirty="0">
                <a:cs typeface="Calibri"/>
              </a:rPr>
              <a:t>u</a:t>
            </a:r>
            <a:r>
              <a:rPr lang="tr-TR" sz="2400" spc="-65" dirty="0">
                <a:cs typeface="Calibri"/>
              </a:rPr>
              <a:t>y</a:t>
            </a:r>
            <a:r>
              <a:rPr lang="tr-TR" sz="2400" spc="-15" dirty="0">
                <a:cs typeface="Calibri"/>
              </a:rPr>
              <a:t>gun</a:t>
            </a:r>
            <a:r>
              <a:rPr lang="tr-TR" sz="2400" spc="15" dirty="0">
                <a:cs typeface="Calibri"/>
              </a:rPr>
              <a:t> </a:t>
            </a:r>
            <a:r>
              <a:rPr lang="tr-TR" sz="2400" spc="-15" dirty="0" smtClean="0">
                <a:cs typeface="Calibri"/>
              </a:rPr>
              <a:t>b</a:t>
            </a:r>
            <a:r>
              <a:rPr lang="tr-TR" sz="2400" spc="-30" dirty="0" smtClean="0">
                <a:cs typeface="Calibri"/>
              </a:rPr>
              <a:t>u</a:t>
            </a:r>
            <a:r>
              <a:rPr lang="tr-TR" sz="2400" dirty="0" smtClean="0">
                <a:cs typeface="Calibri"/>
              </a:rPr>
              <a:t>l</a:t>
            </a:r>
            <a:r>
              <a:rPr lang="tr-TR" sz="2400" spc="-15" dirty="0" smtClean="0">
                <a:cs typeface="Calibri"/>
              </a:rPr>
              <a:t>unduğunu belirten bir belgedir.</a:t>
            </a:r>
          </a:p>
          <a:p>
            <a:pPr marL="12700" marR="8890" indent="0">
              <a:lnSpc>
                <a:spcPct val="90100"/>
              </a:lnSpc>
            </a:pPr>
            <a:r>
              <a:rPr lang="tr-TR" sz="2400" spc="-45" dirty="0" smtClean="0">
                <a:cs typeface="Calibri"/>
              </a:rPr>
              <a:t> Bu </a:t>
            </a:r>
            <a:r>
              <a:rPr lang="tr-TR" sz="2400" spc="-45" dirty="0">
                <a:cs typeface="Calibri"/>
              </a:rPr>
              <a:t>belgenin hazırlanması için </a:t>
            </a:r>
            <a:r>
              <a:rPr lang="tr-TR" sz="2400" spc="-45" dirty="0" smtClean="0">
                <a:cs typeface="Calibri"/>
              </a:rPr>
              <a:t>kayıtlı öğrencisi olduğunuz akademik birime </a:t>
            </a:r>
            <a:r>
              <a:rPr lang="tr-TR" sz="2400" spc="-45" dirty="0">
                <a:cs typeface="Calibri"/>
              </a:rPr>
              <a:t>başvurmanız gerekmektedir</a:t>
            </a:r>
            <a:r>
              <a:rPr lang="tr-TR" sz="2400" spc="-45" dirty="0" smtClean="0">
                <a:cs typeface="Calibri"/>
              </a:rPr>
              <a:t>.</a:t>
            </a:r>
          </a:p>
          <a:p>
            <a:pPr marL="12700" marR="8890" indent="0" algn="just">
              <a:lnSpc>
                <a:spcPct val="90100"/>
              </a:lnSpc>
            </a:pPr>
            <a:r>
              <a:rPr lang="tr-TR" sz="2400" spc="-45" dirty="0" smtClean="0">
                <a:cs typeface="Calibri"/>
              </a:rPr>
              <a:t> </a:t>
            </a:r>
            <a:r>
              <a:rPr lang="tr-TR" sz="2400" spc="-10" dirty="0" smtClean="0">
                <a:cs typeface="Calibri"/>
              </a:rPr>
              <a:t> Mezun olduktan sonra </a:t>
            </a:r>
            <a:r>
              <a:rPr lang="tr-TR" sz="2400" spc="-10" dirty="0" err="1" smtClean="0">
                <a:cs typeface="Calibri"/>
              </a:rPr>
              <a:t>Erasmus</a:t>
            </a:r>
            <a:r>
              <a:rPr lang="tr-TR" sz="2400" spc="-10" dirty="0" smtClean="0">
                <a:cs typeface="Calibri"/>
              </a:rPr>
              <a:t>+ Staj faaliyetlerine başlayan öğrencilerimiz, okul ile ilişikleri kesilmiş durumda oldukları için Yönetim Kurulu Kararı aldırmak durumunda değildirler.</a:t>
            </a:r>
            <a:endParaRPr lang="tr-TR" sz="2400" spc="-45" dirty="0" smtClean="0">
              <a:cs typeface="Calibri"/>
            </a:endParaRPr>
          </a:p>
          <a:p>
            <a:pPr marL="12700" marR="8890" indent="0" algn="just">
              <a:lnSpc>
                <a:spcPct val="90100"/>
              </a:lnSpc>
            </a:pPr>
            <a:r>
              <a:rPr lang="tr-TR" sz="2400" spc="-20" dirty="0" smtClean="0">
                <a:cs typeface="Calibri"/>
              </a:rPr>
              <a:t> A</a:t>
            </a:r>
            <a:r>
              <a:rPr lang="tr-TR" sz="2400" spc="-75" dirty="0" smtClean="0">
                <a:cs typeface="Calibri"/>
              </a:rPr>
              <a:t>r</a:t>
            </a:r>
            <a:r>
              <a:rPr lang="tr-TR" sz="2400" spc="-15" dirty="0" smtClean="0">
                <a:cs typeface="Calibri"/>
              </a:rPr>
              <a:t>a</a:t>
            </a:r>
            <a:r>
              <a:rPr lang="tr-TR" sz="2400" spc="-50" dirty="0" smtClean="0">
                <a:cs typeface="Calibri"/>
              </a:rPr>
              <a:t>ş</a:t>
            </a:r>
            <a:r>
              <a:rPr lang="tr-TR" sz="2400" spc="-10" dirty="0" smtClean="0">
                <a:cs typeface="Calibri"/>
              </a:rPr>
              <a:t>tı</a:t>
            </a:r>
            <a:r>
              <a:rPr lang="tr-TR" sz="2400" spc="-25" dirty="0" smtClean="0">
                <a:cs typeface="Calibri"/>
              </a:rPr>
              <a:t>r</a:t>
            </a:r>
            <a:r>
              <a:rPr lang="tr-TR" sz="2400" spc="-20" dirty="0" smtClean="0">
                <a:cs typeface="Calibri"/>
              </a:rPr>
              <a:t>ma</a:t>
            </a:r>
            <a:r>
              <a:rPr lang="tr-TR" sz="2400" spc="25" dirty="0" smtClean="0">
                <a:cs typeface="Calibri"/>
              </a:rPr>
              <a:t> </a:t>
            </a:r>
            <a:r>
              <a:rPr lang="tr-TR" sz="2400" spc="-20" dirty="0">
                <a:cs typeface="Calibri"/>
              </a:rPr>
              <a:t>Gö</a:t>
            </a:r>
            <a:r>
              <a:rPr lang="tr-TR" sz="2400" spc="-50" dirty="0">
                <a:cs typeface="Calibri"/>
              </a:rPr>
              <a:t>r</a:t>
            </a:r>
            <a:r>
              <a:rPr lang="tr-TR" sz="2400" spc="-30" dirty="0">
                <a:cs typeface="Calibri"/>
              </a:rPr>
              <a:t>e</a:t>
            </a:r>
            <a:r>
              <a:rPr lang="tr-TR" sz="2400" dirty="0">
                <a:cs typeface="Calibri"/>
              </a:rPr>
              <a:t>v</a:t>
            </a:r>
            <a:r>
              <a:rPr lang="tr-TR" sz="2400" spc="-15" dirty="0">
                <a:cs typeface="Calibri"/>
              </a:rPr>
              <a:t>l</a:t>
            </a:r>
            <a:r>
              <a:rPr lang="tr-TR" sz="2400" dirty="0">
                <a:cs typeface="Calibri"/>
              </a:rPr>
              <a:t>isi</a:t>
            </a:r>
            <a:r>
              <a:rPr lang="tr-TR" sz="2400" spc="-5" dirty="0">
                <a:cs typeface="Calibri"/>
              </a:rPr>
              <a:t> </a:t>
            </a:r>
            <a:r>
              <a:rPr lang="tr-TR" sz="2400" spc="-10" dirty="0">
                <a:cs typeface="Calibri"/>
              </a:rPr>
              <a:t>is</a:t>
            </a:r>
            <a:r>
              <a:rPr lang="tr-TR" sz="2400" spc="-25" dirty="0">
                <a:cs typeface="Calibri"/>
              </a:rPr>
              <a:t>e</a:t>
            </a:r>
            <a:r>
              <a:rPr lang="tr-TR" sz="2400" spc="-15" dirty="0">
                <a:cs typeface="Calibri"/>
              </a:rPr>
              <a:t>n</a:t>
            </a:r>
            <a:r>
              <a:rPr lang="tr-TR" sz="2400" spc="-25" dirty="0">
                <a:cs typeface="Calibri"/>
              </a:rPr>
              <a:t>i</a:t>
            </a:r>
            <a:r>
              <a:rPr lang="tr-TR" sz="2400" spc="-10" dirty="0">
                <a:cs typeface="Calibri"/>
              </a:rPr>
              <a:t>z,</a:t>
            </a:r>
            <a:r>
              <a:rPr lang="tr-TR" sz="2400" spc="15" dirty="0">
                <a:cs typeface="Calibri"/>
              </a:rPr>
              <a:t> </a:t>
            </a:r>
            <a:r>
              <a:rPr lang="tr-TR" sz="2400" u="heavy" spc="-20" dirty="0">
                <a:cs typeface="Calibri"/>
              </a:rPr>
              <a:t>hem</a:t>
            </a:r>
            <a:r>
              <a:rPr lang="tr-TR" sz="2400" u="heavy" spc="-5" dirty="0">
                <a:cs typeface="Calibri"/>
              </a:rPr>
              <a:t> </a:t>
            </a:r>
            <a:r>
              <a:rPr lang="tr-TR" sz="2400" u="heavy" spc="-15" dirty="0">
                <a:cs typeface="Calibri"/>
              </a:rPr>
              <a:t>pe</a:t>
            </a:r>
            <a:r>
              <a:rPr lang="tr-TR" sz="2400" u="heavy" spc="-65" dirty="0">
                <a:cs typeface="Calibri"/>
              </a:rPr>
              <a:t>r</a:t>
            </a:r>
            <a:r>
              <a:rPr lang="tr-TR" sz="2400" u="heavy" spc="-15" dirty="0">
                <a:cs typeface="Calibri"/>
              </a:rPr>
              <a:t>sonel</a:t>
            </a:r>
            <a:r>
              <a:rPr lang="tr-TR" sz="2400" u="heavy" spc="20" dirty="0">
                <a:cs typeface="Calibri"/>
              </a:rPr>
              <a:t> </a:t>
            </a:r>
            <a:r>
              <a:rPr lang="tr-TR" sz="2400" spc="-15" dirty="0">
                <a:cs typeface="Calibri"/>
              </a:rPr>
              <a:t>ola</a:t>
            </a:r>
            <a:r>
              <a:rPr lang="tr-TR" sz="2400" spc="-75" dirty="0">
                <a:cs typeface="Calibri"/>
              </a:rPr>
              <a:t>r</a:t>
            </a:r>
            <a:r>
              <a:rPr lang="tr-TR" sz="2400" spc="-15" dirty="0">
                <a:cs typeface="Calibri"/>
              </a:rPr>
              <a:t>ak</a:t>
            </a:r>
            <a:r>
              <a:rPr lang="tr-TR" sz="2400" spc="-5" dirty="0">
                <a:cs typeface="Calibri"/>
              </a:rPr>
              <a:t> </a:t>
            </a:r>
            <a:r>
              <a:rPr lang="tr-TR" sz="2400" u="heavy" spc="-20" dirty="0">
                <a:cs typeface="Calibri"/>
              </a:rPr>
              <a:t>hem</a:t>
            </a:r>
            <a:r>
              <a:rPr lang="tr-TR" sz="2400" u="heavy" spc="10" dirty="0">
                <a:cs typeface="Calibri"/>
              </a:rPr>
              <a:t> </a:t>
            </a:r>
            <a:r>
              <a:rPr lang="tr-TR" sz="2400" u="heavy" spc="-15" dirty="0">
                <a:cs typeface="Calibri"/>
              </a:rPr>
              <a:t>de</a:t>
            </a:r>
            <a:r>
              <a:rPr lang="tr-TR" sz="2400" u="heavy" spc="-10" dirty="0">
                <a:cs typeface="Calibri"/>
              </a:rPr>
              <a:t> </a:t>
            </a:r>
            <a:r>
              <a:rPr lang="tr-TR" sz="2400" u="heavy" spc="-15" dirty="0">
                <a:cs typeface="Calibri"/>
              </a:rPr>
              <a:t>öğ</a:t>
            </a:r>
            <a:r>
              <a:rPr lang="tr-TR" sz="2400" u="heavy" spc="-45" dirty="0">
                <a:cs typeface="Calibri"/>
              </a:rPr>
              <a:t>r</a:t>
            </a:r>
            <a:r>
              <a:rPr lang="tr-TR" sz="2400" u="heavy" spc="-15" dirty="0">
                <a:cs typeface="Calibri"/>
              </a:rPr>
              <a:t>enci</a:t>
            </a:r>
            <a:r>
              <a:rPr lang="tr-TR" sz="2400" spc="-10" dirty="0">
                <a:cs typeface="Calibri"/>
              </a:rPr>
              <a:t> </a:t>
            </a:r>
            <a:r>
              <a:rPr lang="tr-TR" sz="2400" spc="-15" dirty="0">
                <a:cs typeface="Calibri"/>
              </a:rPr>
              <a:t> ola</a:t>
            </a:r>
            <a:r>
              <a:rPr lang="tr-TR" sz="2400" spc="-75" dirty="0">
                <a:cs typeface="Calibri"/>
              </a:rPr>
              <a:t>r</a:t>
            </a:r>
            <a:r>
              <a:rPr lang="tr-TR" sz="2400" spc="-15" dirty="0">
                <a:cs typeface="Calibri"/>
              </a:rPr>
              <a:t>ak</a:t>
            </a:r>
            <a:r>
              <a:rPr lang="tr-TR" sz="2400" spc="-10" dirty="0">
                <a:cs typeface="Calibri"/>
              </a:rPr>
              <a:t> </a:t>
            </a:r>
            <a:r>
              <a:rPr lang="tr-TR" sz="2400" spc="-215" dirty="0">
                <a:cs typeface="Calibri"/>
              </a:rPr>
              <a:t>Y</a:t>
            </a:r>
            <a:r>
              <a:rPr lang="tr-TR" sz="2400" spc="-15" dirty="0">
                <a:cs typeface="Calibri"/>
              </a:rPr>
              <a:t>ön</a:t>
            </a:r>
            <a:r>
              <a:rPr lang="tr-TR" sz="2400" spc="-30" dirty="0">
                <a:cs typeface="Calibri"/>
              </a:rPr>
              <a:t>e</a:t>
            </a:r>
            <a:r>
              <a:rPr lang="tr-TR" sz="2400" spc="-15" dirty="0">
                <a:cs typeface="Calibri"/>
              </a:rPr>
              <a:t>tim</a:t>
            </a:r>
            <a:r>
              <a:rPr lang="tr-TR" sz="2400" spc="-5" dirty="0">
                <a:cs typeface="Calibri"/>
              </a:rPr>
              <a:t> </a:t>
            </a:r>
            <a:r>
              <a:rPr lang="tr-TR" sz="2400" spc="-70" dirty="0">
                <a:cs typeface="Calibri"/>
              </a:rPr>
              <a:t>K</a:t>
            </a:r>
            <a:r>
              <a:rPr lang="tr-TR" sz="2400" spc="-15" dirty="0">
                <a:cs typeface="Calibri"/>
              </a:rPr>
              <a:t>ur</a:t>
            </a:r>
            <a:r>
              <a:rPr lang="tr-TR" sz="2400" spc="-30" dirty="0">
                <a:cs typeface="Calibri"/>
              </a:rPr>
              <a:t>u</a:t>
            </a:r>
            <a:r>
              <a:rPr lang="tr-TR" sz="2400" spc="-15" dirty="0">
                <a:cs typeface="Calibri"/>
              </a:rPr>
              <a:t>lu</a:t>
            </a:r>
            <a:r>
              <a:rPr lang="tr-TR" sz="2400" spc="35" dirty="0">
                <a:cs typeface="Calibri"/>
              </a:rPr>
              <a:t> </a:t>
            </a:r>
            <a:r>
              <a:rPr lang="tr-TR" sz="2400" spc="-70" dirty="0">
                <a:cs typeface="Calibri"/>
              </a:rPr>
              <a:t>K</a:t>
            </a:r>
            <a:r>
              <a:rPr lang="tr-TR" sz="2400" spc="-15" dirty="0">
                <a:cs typeface="Calibri"/>
              </a:rPr>
              <a:t>a</a:t>
            </a:r>
            <a:r>
              <a:rPr lang="tr-TR" sz="2400" spc="-70" dirty="0">
                <a:cs typeface="Calibri"/>
              </a:rPr>
              <a:t>r</a:t>
            </a:r>
            <a:r>
              <a:rPr lang="tr-TR" sz="2400" spc="-10" dirty="0">
                <a:cs typeface="Calibri"/>
              </a:rPr>
              <a:t>arı</a:t>
            </a:r>
            <a:r>
              <a:rPr lang="tr-TR" sz="2400" spc="-15" dirty="0">
                <a:cs typeface="Calibri"/>
              </a:rPr>
              <a:t> </a:t>
            </a:r>
            <a:r>
              <a:rPr lang="tr-TR" sz="2400" spc="-10" dirty="0">
                <a:cs typeface="Calibri"/>
              </a:rPr>
              <a:t>çı</a:t>
            </a:r>
            <a:r>
              <a:rPr lang="tr-TR" sz="2400" spc="-70" dirty="0">
                <a:cs typeface="Calibri"/>
              </a:rPr>
              <a:t>k</a:t>
            </a:r>
            <a:r>
              <a:rPr lang="tr-TR" sz="2400" dirty="0">
                <a:cs typeface="Calibri"/>
              </a:rPr>
              <a:t>arı</a:t>
            </a:r>
            <a:r>
              <a:rPr lang="tr-TR" sz="2400" spc="-15" dirty="0">
                <a:cs typeface="Calibri"/>
              </a:rPr>
              <a:t>lması</a:t>
            </a:r>
            <a:r>
              <a:rPr lang="tr-TR" sz="2400" spc="20" dirty="0">
                <a:cs typeface="Calibri"/>
              </a:rPr>
              <a:t> </a:t>
            </a:r>
            <a:r>
              <a:rPr lang="tr-TR" sz="2400" spc="-35"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smtClean="0">
                <a:cs typeface="Calibri"/>
              </a:rPr>
              <a:t>.</a:t>
            </a:r>
          </a:p>
          <a:p>
            <a:pPr marL="12700" marR="8890" indent="0" algn="just">
              <a:lnSpc>
                <a:spcPct val="90100"/>
              </a:lnSpc>
              <a:buNone/>
            </a:pPr>
            <a:endParaRPr lang="tr-TR" sz="2400" dirty="0">
              <a:cs typeface="Calibri"/>
            </a:endParaRPr>
          </a:p>
          <a:p>
            <a:pPr marL="298450" marR="8890" indent="-285750" algn="just">
              <a:lnSpc>
                <a:spcPct val="90100"/>
              </a:lnSpc>
              <a:buFont typeface="Wingdings 3" panose="05040102010807070707" pitchFamily="18" charset="2"/>
              <a:buChar char="´"/>
            </a:pPr>
            <a:endParaRPr lang="tr-TR" sz="1800" spc="-45" dirty="0">
              <a:cs typeface="Calibri"/>
            </a:endParaRPr>
          </a:p>
          <a:p>
            <a:pPr marL="12700" marR="8890" indent="0" algn="just">
              <a:lnSpc>
                <a:spcPct val="90100"/>
              </a:lnSpc>
              <a:buNone/>
            </a:pPr>
            <a:endParaRPr lang="tr-TR" sz="1800" spc="-5" dirty="0" smtClean="0">
              <a:cs typeface="Century Gothic"/>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461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444627" y="1862965"/>
            <a:ext cx="2971735"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İngilizce Transkript </a:t>
            </a:r>
            <a:endParaRPr sz="2800" b="1" dirty="0">
              <a:cs typeface="Century Gothic"/>
            </a:endParaRPr>
          </a:p>
        </p:txBody>
      </p:sp>
      <p:sp>
        <p:nvSpPr>
          <p:cNvPr id="9" name="object 9"/>
          <p:cNvSpPr txBox="1">
            <a:spLocks noGrp="1"/>
          </p:cNvSpPr>
          <p:nvPr>
            <p:ph idx="1"/>
          </p:nvPr>
        </p:nvSpPr>
        <p:spPr>
          <a:xfrm>
            <a:off x="838200" y="2428197"/>
            <a:ext cx="10515600" cy="3820533"/>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1800" spc="-20" dirty="0">
                <a:solidFill>
                  <a:srgbClr val="A42F0F"/>
                </a:solidFill>
                <a:latin typeface="Wingdings 3"/>
                <a:cs typeface="Wingdings 3"/>
              </a:rPr>
              <a:t> </a:t>
            </a:r>
            <a:r>
              <a:rPr lang="tr-TR" sz="2400" spc="-20" dirty="0" smtClean="0">
                <a:cs typeface="Calibri"/>
              </a:rPr>
              <a:t>Öğ</a:t>
            </a:r>
            <a:r>
              <a:rPr lang="tr-TR" sz="2400" spc="-55" dirty="0" smtClean="0">
                <a:cs typeface="Calibri"/>
              </a:rPr>
              <a:t>r</a:t>
            </a:r>
            <a:r>
              <a:rPr lang="tr-TR" sz="2400" dirty="0" smtClean="0">
                <a:cs typeface="Calibri"/>
              </a:rPr>
              <a:t>enc</a:t>
            </a:r>
            <a:r>
              <a:rPr lang="tr-TR" sz="2400" spc="-15" dirty="0" smtClean="0">
                <a:cs typeface="Calibri"/>
              </a:rPr>
              <a:t>i</a:t>
            </a:r>
            <a:r>
              <a:rPr lang="tr-TR" sz="2400" dirty="0" smtClean="0">
                <a:cs typeface="Calibri"/>
              </a:rPr>
              <a:t>n</a:t>
            </a:r>
            <a:r>
              <a:rPr lang="tr-TR" sz="2400" spc="-15" dirty="0" smtClean="0">
                <a:cs typeface="Calibri"/>
              </a:rPr>
              <a:t>in</a:t>
            </a:r>
            <a:r>
              <a:rPr lang="tr-TR" sz="2400" spc="20" dirty="0" smtClean="0">
                <a:cs typeface="Calibri"/>
              </a:rPr>
              <a:t> </a:t>
            </a:r>
            <a:r>
              <a:rPr lang="tr-TR" sz="2400" dirty="0">
                <a:cs typeface="Calibri"/>
              </a:rPr>
              <a:t>al</a:t>
            </a:r>
            <a:r>
              <a:rPr lang="tr-TR" sz="2400" spc="-10" dirty="0">
                <a:cs typeface="Calibri"/>
              </a:rPr>
              <a:t>d</a:t>
            </a:r>
            <a:r>
              <a:rPr lang="tr-TR" sz="2400" dirty="0">
                <a:cs typeface="Calibri"/>
              </a:rPr>
              <a:t>ığı</a:t>
            </a:r>
            <a:r>
              <a:rPr lang="tr-TR" sz="2400" spc="-5" dirty="0">
                <a:cs typeface="Calibri"/>
              </a:rPr>
              <a:t> </a:t>
            </a:r>
            <a:r>
              <a:rPr lang="tr-TR" sz="2400" spc="-45" dirty="0">
                <a:cs typeface="Calibri"/>
              </a:rPr>
              <a:t>v</a:t>
            </a:r>
            <a:r>
              <a:rPr lang="tr-TR" sz="2400" spc="-15" dirty="0">
                <a:cs typeface="Calibri"/>
              </a:rPr>
              <a:t>e </a:t>
            </a:r>
            <a:r>
              <a:rPr lang="tr-TR" sz="2400" dirty="0">
                <a:cs typeface="Calibri"/>
              </a:rPr>
              <a:t>ha</a:t>
            </a:r>
            <a:r>
              <a:rPr lang="tr-TR" sz="2400" spc="-10" dirty="0">
                <a:cs typeface="Calibri"/>
              </a:rPr>
              <a:t>l</a:t>
            </a:r>
            <a:r>
              <a:rPr lang="tr-TR" sz="2400" spc="-15" dirty="0">
                <a:cs typeface="Calibri"/>
              </a:rPr>
              <a:t>en</a:t>
            </a:r>
            <a:r>
              <a:rPr lang="tr-TR" sz="2400" spc="15" dirty="0">
                <a:cs typeface="Calibri"/>
              </a:rPr>
              <a:t> </a:t>
            </a:r>
            <a:r>
              <a:rPr lang="tr-TR" sz="2400" spc="-70" dirty="0">
                <a:cs typeface="Calibri"/>
              </a:rPr>
              <a:t>k</a:t>
            </a:r>
            <a:r>
              <a:rPr lang="tr-TR" sz="2400" spc="-60" dirty="0">
                <a:cs typeface="Calibri"/>
              </a:rPr>
              <a:t>a</a:t>
            </a:r>
            <a:r>
              <a:rPr lang="tr-TR" sz="2400" dirty="0">
                <a:cs typeface="Calibri"/>
              </a:rPr>
              <a:t>y</a:t>
            </a:r>
            <a:r>
              <a:rPr lang="tr-TR" sz="2400" spc="-15" dirty="0">
                <a:cs typeface="Calibri"/>
              </a:rPr>
              <a:t>ı</a:t>
            </a:r>
            <a:r>
              <a:rPr lang="tr-TR" sz="2400" dirty="0">
                <a:cs typeface="Calibri"/>
              </a:rPr>
              <a:t>t</a:t>
            </a:r>
            <a:r>
              <a:rPr lang="tr-TR" sz="2400" spc="-10" dirty="0">
                <a:cs typeface="Calibri"/>
              </a:rPr>
              <a:t>l</a:t>
            </a:r>
            <a:r>
              <a:rPr lang="tr-TR" sz="2400" dirty="0">
                <a:cs typeface="Calibri"/>
              </a:rPr>
              <a:t>ı</a:t>
            </a:r>
            <a:r>
              <a:rPr lang="tr-TR" sz="2400" spc="-5" dirty="0">
                <a:cs typeface="Calibri"/>
              </a:rPr>
              <a:t> </a:t>
            </a:r>
            <a:r>
              <a:rPr lang="tr-TR" sz="2400" dirty="0">
                <a:cs typeface="Calibri"/>
              </a:rPr>
              <a:t>o</a:t>
            </a:r>
            <a:r>
              <a:rPr lang="tr-TR" sz="2400" spc="-15" dirty="0">
                <a:cs typeface="Calibri"/>
              </a:rPr>
              <a:t>ld</a:t>
            </a:r>
            <a:r>
              <a:rPr lang="tr-TR" sz="2400" spc="-30" dirty="0">
                <a:cs typeface="Calibri"/>
              </a:rPr>
              <a:t>u</a:t>
            </a:r>
            <a:r>
              <a:rPr lang="tr-TR" sz="2400" spc="-15" dirty="0">
                <a:cs typeface="Calibri"/>
              </a:rPr>
              <a:t>ğu</a:t>
            </a:r>
            <a:r>
              <a:rPr lang="tr-TR" sz="2400" spc="20" dirty="0">
                <a:cs typeface="Calibri"/>
              </a:rPr>
              <a:t> </a:t>
            </a:r>
            <a:r>
              <a:rPr lang="tr-TR" sz="2400" spc="-20" dirty="0">
                <a:cs typeface="Calibri"/>
              </a:rPr>
              <a:t>tüm</a:t>
            </a:r>
            <a:r>
              <a:rPr lang="tr-TR" sz="2400" spc="15"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25" dirty="0">
                <a:cs typeface="Calibri"/>
              </a:rPr>
              <a:t> </a:t>
            </a:r>
            <a:r>
              <a:rPr lang="tr-TR" sz="2400" spc="-15" dirty="0">
                <a:cs typeface="Calibri"/>
              </a:rPr>
              <a:t>bu</a:t>
            </a:r>
            <a:r>
              <a:rPr lang="tr-TR" sz="2400" spc="10" dirty="0">
                <a:cs typeface="Calibri"/>
              </a:rPr>
              <a:t> </a:t>
            </a:r>
            <a:r>
              <a:rPr lang="tr-TR" sz="2400" spc="-15" dirty="0">
                <a:cs typeface="Calibri"/>
              </a:rPr>
              <a:t>de</a:t>
            </a:r>
            <a:r>
              <a:rPr lang="tr-TR" sz="2400" spc="-70" dirty="0">
                <a:cs typeface="Calibri"/>
              </a:rPr>
              <a:t>r</a:t>
            </a:r>
            <a:r>
              <a:rPr lang="tr-TR" sz="2400" dirty="0">
                <a:cs typeface="Calibri"/>
              </a:rPr>
              <a:t>s</a:t>
            </a:r>
            <a:r>
              <a:rPr lang="tr-TR" sz="2400" spc="-15" dirty="0">
                <a:cs typeface="Calibri"/>
              </a:rPr>
              <a:t>l</a:t>
            </a:r>
            <a:r>
              <a:rPr lang="tr-TR" sz="2400" dirty="0">
                <a:cs typeface="Calibri"/>
              </a:rPr>
              <a:t>er</a:t>
            </a:r>
            <a:r>
              <a:rPr lang="tr-TR" sz="2400" spc="-15" dirty="0">
                <a:cs typeface="Calibri"/>
              </a:rPr>
              <a:t>in</a:t>
            </a:r>
            <a:r>
              <a:rPr lang="tr-TR" sz="2400" spc="-10" dirty="0">
                <a:cs typeface="Calibri"/>
              </a:rPr>
              <a:t> k</a:t>
            </a:r>
            <a:r>
              <a:rPr lang="tr-TR" sz="2400" spc="-50" dirty="0">
                <a:cs typeface="Calibri"/>
              </a:rPr>
              <a:t>r</a:t>
            </a:r>
            <a:r>
              <a:rPr lang="tr-TR" sz="2400" spc="-15" dirty="0">
                <a:cs typeface="Calibri"/>
              </a:rPr>
              <a:t>edi mi</a:t>
            </a:r>
            <a:r>
              <a:rPr lang="tr-TR" sz="2400" spc="-35" dirty="0">
                <a:cs typeface="Calibri"/>
              </a:rPr>
              <a:t>k</a:t>
            </a:r>
            <a:r>
              <a:rPr lang="tr-TR" sz="2400" spc="-50" dirty="0">
                <a:cs typeface="Calibri"/>
              </a:rPr>
              <a:t>t</a:t>
            </a:r>
            <a:r>
              <a:rPr lang="tr-TR" sz="2400" spc="-15" dirty="0">
                <a:cs typeface="Calibri"/>
              </a:rPr>
              <a:t>arlar</a:t>
            </a:r>
            <a:r>
              <a:rPr lang="tr-TR" sz="2400" spc="-25" dirty="0">
                <a:cs typeface="Calibri"/>
              </a:rPr>
              <a:t>ı</a:t>
            </a:r>
            <a:r>
              <a:rPr lang="tr-TR" sz="2400" spc="-15" dirty="0">
                <a:cs typeface="Calibri"/>
              </a:rPr>
              <a:t>n</a:t>
            </a:r>
            <a:r>
              <a:rPr lang="tr-TR" sz="2400" spc="-25" dirty="0">
                <a:cs typeface="Calibri"/>
              </a:rPr>
              <a:t>ı</a:t>
            </a:r>
            <a:r>
              <a:rPr lang="tr-TR" sz="2400" spc="-10" dirty="0">
                <a:cs typeface="Calibri"/>
              </a:rPr>
              <a:t>,</a:t>
            </a:r>
            <a:r>
              <a:rPr lang="tr-TR" sz="2400" spc="25" dirty="0">
                <a:cs typeface="Calibri"/>
              </a:rPr>
              <a:t> </a:t>
            </a:r>
            <a:r>
              <a:rPr lang="tr-TR" sz="2400" spc="-15" dirty="0">
                <a:cs typeface="Calibri"/>
              </a:rPr>
              <a:t>son</a:t>
            </a:r>
            <a:r>
              <a:rPr lang="tr-TR" sz="2400" spc="20" dirty="0">
                <a:cs typeface="Calibri"/>
              </a:rPr>
              <a:t> </a:t>
            </a:r>
            <a:r>
              <a:rPr lang="tr-TR" sz="2400" spc="-15" dirty="0">
                <a:cs typeface="Calibri"/>
              </a:rPr>
              <a:t>başarı du</a:t>
            </a:r>
            <a:r>
              <a:rPr lang="tr-TR" sz="2400" spc="-25" dirty="0">
                <a:cs typeface="Calibri"/>
              </a:rPr>
              <a:t>r</a:t>
            </a:r>
            <a:r>
              <a:rPr lang="tr-TR" sz="2400" spc="-20" dirty="0">
                <a:cs typeface="Calibri"/>
              </a:rPr>
              <a:t>um</a:t>
            </a:r>
            <a:r>
              <a:rPr lang="tr-TR" sz="2400" spc="-25" dirty="0">
                <a:cs typeface="Calibri"/>
              </a:rPr>
              <a:t>l</a:t>
            </a:r>
            <a:r>
              <a:rPr lang="tr-TR" sz="2400" spc="-10" dirty="0">
                <a:cs typeface="Calibri"/>
              </a:rPr>
              <a:t>arı</a:t>
            </a:r>
            <a:r>
              <a:rPr lang="tr-TR" sz="2400" spc="40" dirty="0">
                <a:cs typeface="Calibri"/>
              </a:rPr>
              <a:t> </a:t>
            </a:r>
            <a:r>
              <a:rPr lang="tr-TR" sz="2400" spc="-45" dirty="0">
                <a:cs typeface="Calibri"/>
              </a:rPr>
              <a:t>v</a:t>
            </a:r>
            <a:r>
              <a:rPr lang="tr-TR" sz="2400" spc="-15" dirty="0">
                <a:cs typeface="Calibri"/>
              </a:rPr>
              <a:t>e</a:t>
            </a:r>
            <a:r>
              <a:rPr lang="tr-TR" sz="2400" spc="-5" dirty="0">
                <a:cs typeface="Calibri"/>
              </a:rPr>
              <a:t> </a:t>
            </a:r>
            <a:r>
              <a:rPr lang="tr-TR" sz="2400" spc="-15" dirty="0">
                <a:cs typeface="Calibri"/>
              </a:rPr>
              <a:t>ağı</a:t>
            </a:r>
            <a:r>
              <a:rPr lang="tr-TR" sz="2400" spc="-25" dirty="0">
                <a:cs typeface="Calibri"/>
              </a:rPr>
              <a:t>r</a:t>
            </a:r>
            <a:r>
              <a:rPr lang="tr-TR" sz="2400" dirty="0">
                <a:cs typeface="Calibri"/>
              </a:rPr>
              <a:t>l</a:t>
            </a:r>
            <a:r>
              <a:rPr lang="tr-TR" sz="2400" spc="-15" dirty="0">
                <a:cs typeface="Calibri"/>
              </a:rPr>
              <a:t>ı</a:t>
            </a:r>
            <a:r>
              <a:rPr lang="tr-TR" sz="2400" dirty="0">
                <a:cs typeface="Calibri"/>
              </a:rPr>
              <a:t>klı</a:t>
            </a:r>
            <a:r>
              <a:rPr lang="tr-TR" sz="2400" spc="-15" dirty="0">
                <a:cs typeface="Calibri"/>
              </a:rPr>
              <a:t> or</a:t>
            </a:r>
            <a:r>
              <a:rPr lang="tr-TR" sz="2400" spc="-45" dirty="0">
                <a:cs typeface="Calibri"/>
              </a:rPr>
              <a:t>t</a:t>
            </a:r>
            <a:r>
              <a:rPr lang="tr-TR" sz="2400" spc="-15" dirty="0">
                <a:cs typeface="Calibri"/>
              </a:rPr>
              <a:t>alamaların </a:t>
            </a:r>
            <a:r>
              <a:rPr lang="tr-TR" sz="2400" spc="-60" dirty="0">
                <a:cs typeface="Calibri"/>
              </a:rPr>
              <a:t>y</a:t>
            </a:r>
            <a:r>
              <a:rPr lang="tr-TR" sz="2400" spc="-15" dirty="0">
                <a:cs typeface="Calibri"/>
              </a:rPr>
              <a:t>er ald</a:t>
            </a:r>
            <a:r>
              <a:rPr lang="tr-TR" sz="2400" spc="-25" dirty="0">
                <a:cs typeface="Calibri"/>
              </a:rPr>
              <a:t>ı</a:t>
            </a:r>
            <a:r>
              <a:rPr lang="tr-TR" sz="2400" spc="-10" dirty="0">
                <a:cs typeface="Calibri"/>
              </a:rPr>
              <a:t>ğı</a:t>
            </a:r>
            <a:r>
              <a:rPr lang="tr-TR" sz="2400" spc="-5" dirty="0">
                <a:cs typeface="Calibri"/>
              </a:rPr>
              <a:t> </a:t>
            </a:r>
            <a:r>
              <a:rPr lang="tr-TR" sz="2400" spc="-15" dirty="0">
                <a:cs typeface="Calibri"/>
              </a:rPr>
              <a:t>be</a:t>
            </a:r>
            <a:r>
              <a:rPr lang="tr-TR" sz="2400" spc="-20" dirty="0">
                <a:cs typeface="Calibri"/>
              </a:rPr>
              <a:t>l</a:t>
            </a:r>
            <a:r>
              <a:rPr lang="tr-TR" sz="2400" spc="-35" dirty="0">
                <a:cs typeface="Calibri"/>
              </a:rPr>
              <a:t>g</a:t>
            </a:r>
            <a:r>
              <a:rPr lang="tr-TR" sz="2400" spc="-15" dirty="0">
                <a:cs typeface="Calibri"/>
              </a:rPr>
              <a:t>ed</a:t>
            </a:r>
            <a:r>
              <a:rPr lang="tr-TR" sz="2400" spc="-20" dirty="0">
                <a:cs typeface="Calibri"/>
              </a:rPr>
              <a:t>i</a:t>
            </a:r>
            <a:r>
              <a:rPr lang="tr-TR" sz="2400" spc="-290" dirty="0">
                <a:cs typeface="Calibri"/>
              </a:rPr>
              <a:t>r</a:t>
            </a:r>
            <a:r>
              <a:rPr lang="tr-TR" sz="2400" dirty="0" smtClean="0">
                <a:cs typeface="Calibri"/>
              </a:rPr>
              <a:t>.</a:t>
            </a:r>
          </a:p>
          <a:p>
            <a:pPr marL="12065" marR="12700" indent="0" algn="just">
              <a:lnSpc>
                <a:spcPts val="3020"/>
              </a:lnSpc>
              <a:buNone/>
              <a:tabLst>
                <a:tab pos="241300" algn="l"/>
              </a:tabLst>
            </a:pPr>
            <a:endParaRPr lang="tr-TR" sz="2400" dirty="0">
              <a:cs typeface="Calibri"/>
            </a:endParaRPr>
          </a:p>
          <a:p>
            <a:pPr marL="12065" marR="114935" indent="0">
              <a:lnSpc>
                <a:spcPts val="3020"/>
              </a:lnSpc>
              <a:buNone/>
              <a:tabLst>
                <a:tab pos="241300" algn="l"/>
              </a:tabLst>
            </a:pPr>
            <a:r>
              <a:rPr lang="tr-TR" sz="2400" spc="-20" dirty="0" smtClean="0">
                <a:solidFill>
                  <a:srgbClr val="A42F0F"/>
                </a:solidFill>
                <a:latin typeface="Wingdings 3"/>
                <a:cs typeface="Wingdings 3"/>
              </a:rPr>
              <a:t> </a:t>
            </a:r>
            <a:r>
              <a:rPr lang="tr-TR" sz="2400" spc="-20" dirty="0">
                <a:cs typeface="Calibri"/>
              </a:rPr>
              <a:t>D</a:t>
            </a:r>
            <a:r>
              <a:rPr lang="tr-TR" sz="2400" spc="-25" dirty="0">
                <a:cs typeface="Calibri"/>
              </a:rPr>
              <a:t>ı</a:t>
            </a:r>
            <a:r>
              <a:rPr lang="tr-TR" sz="2400" spc="-15" dirty="0">
                <a:cs typeface="Calibri"/>
              </a:rPr>
              <a:t>ş</a:t>
            </a:r>
            <a:r>
              <a:rPr lang="tr-TR" sz="2400" spc="20" dirty="0">
                <a:cs typeface="Calibri"/>
              </a:rPr>
              <a:t> </a:t>
            </a:r>
            <a:r>
              <a:rPr lang="tr-TR" sz="2400" dirty="0">
                <a:cs typeface="Calibri"/>
              </a:rPr>
              <a:t>İl</a:t>
            </a:r>
            <a:r>
              <a:rPr lang="tr-TR" sz="2400" spc="-15" dirty="0">
                <a:cs typeface="Calibri"/>
              </a:rPr>
              <a:t>işk</a:t>
            </a:r>
            <a:r>
              <a:rPr lang="tr-TR" sz="2400" spc="-20" dirty="0">
                <a:cs typeface="Calibri"/>
              </a:rPr>
              <a:t>i</a:t>
            </a:r>
            <a:r>
              <a:rPr lang="tr-TR" sz="2400" spc="-10" dirty="0">
                <a:cs typeface="Calibri"/>
              </a:rPr>
              <a:t>ler</a:t>
            </a:r>
            <a:r>
              <a:rPr lang="tr-TR" sz="2400" spc="-15" dirty="0">
                <a:cs typeface="Calibri"/>
              </a:rPr>
              <a:t> </a:t>
            </a:r>
            <a:r>
              <a:rPr lang="tr-TR" sz="2400" spc="-60" dirty="0">
                <a:cs typeface="Calibri"/>
              </a:rPr>
              <a:t>K</a:t>
            </a:r>
            <a:r>
              <a:rPr lang="tr-TR" sz="2400" spc="-15" dirty="0">
                <a:cs typeface="Calibri"/>
              </a:rPr>
              <a:t>oo</a:t>
            </a:r>
            <a:r>
              <a:rPr lang="tr-TR" sz="2400" spc="-45" dirty="0">
                <a:cs typeface="Calibri"/>
              </a:rPr>
              <a:t>r</a:t>
            </a:r>
            <a:r>
              <a:rPr lang="tr-TR" sz="2400" spc="-15" dirty="0">
                <a:cs typeface="Calibri"/>
              </a:rPr>
              <a:t>d</a:t>
            </a:r>
            <a:r>
              <a:rPr lang="tr-TR" sz="2400" spc="-25" dirty="0">
                <a:cs typeface="Calibri"/>
              </a:rPr>
              <a:t>i</a:t>
            </a:r>
            <a:r>
              <a:rPr lang="tr-TR" sz="2400" spc="-15" dirty="0">
                <a:cs typeface="Calibri"/>
              </a:rPr>
              <a:t>n</a:t>
            </a:r>
            <a:r>
              <a:rPr lang="tr-TR" sz="2400" spc="-40" dirty="0">
                <a:cs typeface="Calibri"/>
              </a:rPr>
              <a:t>at</a:t>
            </a:r>
            <a:r>
              <a:rPr lang="tr-TR" sz="2400" spc="-15" dirty="0">
                <a:cs typeface="Calibri"/>
              </a:rPr>
              <a:t>örl</a:t>
            </a:r>
            <a:r>
              <a:rPr lang="tr-TR" sz="2400" spc="-30" dirty="0">
                <a:cs typeface="Calibri"/>
              </a:rPr>
              <a:t>ü</a:t>
            </a:r>
            <a:r>
              <a:rPr lang="tr-TR" sz="2400" spc="-15" dirty="0">
                <a:cs typeface="Calibri"/>
              </a:rPr>
              <a:t>ğüne</a:t>
            </a:r>
            <a:r>
              <a:rPr lang="tr-TR" sz="2400" spc="30" dirty="0">
                <a:cs typeface="Calibri"/>
              </a:rPr>
              <a:t> </a:t>
            </a:r>
            <a:r>
              <a:rPr lang="tr-TR" sz="2400" spc="-40" dirty="0">
                <a:cs typeface="Calibri"/>
              </a:rPr>
              <a:t>t</a:t>
            </a:r>
            <a:r>
              <a:rPr lang="tr-TR" sz="2400" spc="-15" dirty="0">
                <a:cs typeface="Calibri"/>
              </a:rPr>
              <a:t>es</a:t>
            </a:r>
            <a:r>
              <a:rPr lang="tr-TR" sz="2400" spc="-20" dirty="0">
                <a:cs typeface="Calibri"/>
              </a:rPr>
              <a:t>l</a:t>
            </a:r>
            <a:r>
              <a:rPr lang="tr-TR" sz="2400" spc="-15" dirty="0">
                <a:cs typeface="Calibri"/>
              </a:rPr>
              <a:t>im edeceğin</a:t>
            </a:r>
            <a:r>
              <a:rPr lang="tr-TR" sz="2400" spc="-25" dirty="0">
                <a:cs typeface="Calibri"/>
              </a:rPr>
              <a:t>i</a:t>
            </a:r>
            <a:r>
              <a:rPr lang="tr-TR" sz="2400" spc="-15" dirty="0">
                <a:cs typeface="Calibri"/>
              </a:rPr>
              <a:t>z</a:t>
            </a:r>
            <a:r>
              <a:rPr lang="tr-TR" sz="2400" spc="-5" dirty="0">
                <a:cs typeface="Calibri"/>
              </a:rPr>
              <a:t> </a:t>
            </a:r>
            <a:r>
              <a:rPr lang="tr-TR" sz="2400" dirty="0">
                <a:cs typeface="Calibri"/>
              </a:rPr>
              <a:t>İngil</a:t>
            </a:r>
            <a:r>
              <a:rPr lang="tr-TR" sz="2400" spc="-15" dirty="0">
                <a:cs typeface="Calibri"/>
              </a:rPr>
              <a:t>i</a:t>
            </a:r>
            <a:r>
              <a:rPr lang="tr-TR" sz="2400" spc="-80" dirty="0">
                <a:cs typeface="Calibri"/>
              </a:rPr>
              <a:t>z</a:t>
            </a:r>
            <a:r>
              <a:rPr lang="tr-TR" sz="2400" spc="-15" dirty="0">
                <a:cs typeface="Calibri"/>
              </a:rPr>
              <a:t>ce</a:t>
            </a:r>
            <a:r>
              <a:rPr lang="tr-TR" sz="2400" spc="-5" dirty="0">
                <a:cs typeface="Calibri"/>
              </a:rPr>
              <a:t> </a:t>
            </a:r>
            <a:r>
              <a:rPr lang="tr-TR" sz="2400" spc="-10" dirty="0">
                <a:cs typeface="Calibri"/>
              </a:rPr>
              <a:t>t</a:t>
            </a:r>
            <a:r>
              <a:rPr lang="tr-TR" sz="2400" spc="-80" dirty="0">
                <a:cs typeface="Calibri"/>
              </a:rPr>
              <a:t>r</a:t>
            </a:r>
            <a:r>
              <a:rPr lang="tr-TR" sz="2400" spc="-15" dirty="0">
                <a:cs typeface="Calibri"/>
              </a:rPr>
              <a:t>anskr</a:t>
            </a:r>
            <a:r>
              <a:rPr lang="tr-TR" sz="2400" spc="-25" dirty="0">
                <a:cs typeface="Calibri"/>
              </a:rPr>
              <a:t>i</a:t>
            </a:r>
            <a:r>
              <a:rPr lang="tr-TR" sz="2400" spc="-35" dirty="0">
                <a:cs typeface="Calibri"/>
              </a:rPr>
              <a:t>p</a:t>
            </a:r>
            <a:r>
              <a:rPr lang="tr-TR" sz="2400" spc="-10" dirty="0">
                <a:cs typeface="Calibri"/>
              </a:rPr>
              <a:t>t</a:t>
            </a:r>
            <a:r>
              <a:rPr lang="tr-TR" sz="2400" spc="-15" dirty="0">
                <a:cs typeface="Calibri"/>
              </a:rPr>
              <a:t> be</a:t>
            </a:r>
            <a:r>
              <a:rPr lang="tr-TR" sz="2400" spc="-25" dirty="0">
                <a:cs typeface="Calibri"/>
              </a:rPr>
              <a:t>l</a:t>
            </a:r>
            <a:r>
              <a:rPr lang="tr-TR" sz="2400" spc="-35" dirty="0">
                <a:cs typeface="Calibri"/>
              </a:rPr>
              <a:t>g</a:t>
            </a:r>
            <a:r>
              <a:rPr lang="tr-TR" sz="2400" spc="-15" dirty="0">
                <a:cs typeface="Calibri"/>
              </a:rPr>
              <a:t>en</a:t>
            </a:r>
            <a:r>
              <a:rPr lang="tr-TR" sz="2400" spc="-25" dirty="0">
                <a:cs typeface="Calibri"/>
              </a:rPr>
              <a:t>i</a:t>
            </a:r>
            <a:r>
              <a:rPr lang="tr-TR" sz="2400" spc="-15" dirty="0">
                <a:cs typeface="Calibri"/>
              </a:rPr>
              <a:t>zin</a:t>
            </a:r>
            <a:r>
              <a:rPr lang="tr-TR" sz="2400" spc="10" dirty="0">
                <a:cs typeface="Calibri"/>
              </a:rPr>
              <a:t> </a:t>
            </a:r>
            <a:r>
              <a:rPr lang="tr-TR" sz="2400" spc="-15" dirty="0">
                <a:cs typeface="Calibri"/>
              </a:rPr>
              <a:t>güncel </a:t>
            </a:r>
            <a:r>
              <a:rPr lang="tr-TR" sz="2400" spc="-15" dirty="0" smtClean="0">
                <a:cs typeface="Calibri"/>
              </a:rPr>
              <a:t>olması (yakın tarihte edinilmiş olması)</a:t>
            </a:r>
            <a:r>
              <a:rPr lang="tr-TR" sz="2400" spc="-5" dirty="0" smtClean="0">
                <a:cs typeface="Calibri"/>
              </a:rPr>
              <a:t> </a:t>
            </a:r>
            <a:r>
              <a:rPr lang="tr-TR" sz="2400" spc="-30"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90" dirty="0">
                <a:cs typeface="Calibri"/>
              </a:rPr>
              <a:t>r</a:t>
            </a:r>
            <a:r>
              <a:rPr lang="tr-TR" sz="2400" spc="-10" dirty="0">
                <a:cs typeface="Calibri"/>
              </a:rPr>
              <a:t>.</a:t>
            </a:r>
            <a:endParaRPr lang="tr-TR" sz="2400" dirty="0">
              <a:cs typeface="Calibri"/>
            </a:endParaRPr>
          </a:p>
          <a:p>
            <a:pPr>
              <a:lnSpc>
                <a:spcPts val="750"/>
              </a:lnSpc>
              <a:spcBef>
                <a:spcPts val="19"/>
              </a:spcBef>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374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337303" y="1842931"/>
            <a:ext cx="3048000"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Vadesiz Euro Hesabı </a:t>
            </a:r>
            <a:endParaRPr sz="2800" b="1" dirty="0">
              <a:cs typeface="Century Gothic"/>
            </a:endParaRPr>
          </a:p>
        </p:txBody>
      </p:sp>
      <p:sp>
        <p:nvSpPr>
          <p:cNvPr id="9" name="object 9"/>
          <p:cNvSpPr txBox="1">
            <a:spLocks noGrp="1"/>
          </p:cNvSpPr>
          <p:nvPr>
            <p:ph idx="1"/>
          </p:nvPr>
        </p:nvSpPr>
        <p:spPr>
          <a:xfrm>
            <a:off x="889253" y="2363723"/>
            <a:ext cx="10515600" cy="5521512"/>
          </a:xfrm>
          <a:prstGeom prst="rect">
            <a:avLst/>
          </a:prstGeom>
        </p:spPr>
        <p:txBody>
          <a:bodyPr vert="horz" wrap="square" lIns="0" tIns="0" rIns="0" bIns="0" rtlCol="0">
            <a:spAutoFit/>
          </a:bodyPr>
          <a:lstStyle/>
          <a:p>
            <a:pPr>
              <a:lnSpc>
                <a:spcPct val="100000"/>
              </a:lnSpc>
              <a:spcBef>
                <a:spcPts val="0"/>
              </a:spcBef>
            </a:pPr>
            <a:r>
              <a:rPr lang="tr-TR" sz="1600" dirty="0">
                <a:cs typeface="Calibri"/>
              </a:rPr>
              <a:t>Hibeniz Ziraat Bankası hesabımızdan tarafınıza aktarılacaktır. Hibenin, komisyon vb.</a:t>
            </a:r>
            <a:r>
              <a:rPr lang="tr-TR" sz="1600" spc="-5" dirty="0">
                <a:cs typeface="Calibri"/>
              </a:rPr>
              <a:t> nedenlerle </a:t>
            </a:r>
            <a:r>
              <a:rPr lang="tr-TR" sz="1600" spc="-75" dirty="0">
                <a:cs typeface="Calibri"/>
              </a:rPr>
              <a:t>k</a:t>
            </a:r>
            <a:r>
              <a:rPr lang="tr-TR" sz="1600" dirty="0">
                <a:cs typeface="Calibri"/>
              </a:rPr>
              <a:t>esi</a:t>
            </a:r>
            <a:r>
              <a:rPr lang="tr-TR" sz="1600" spc="-30" dirty="0">
                <a:cs typeface="Calibri"/>
              </a:rPr>
              <a:t>n</a:t>
            </a:r>
            <a:r>
              <a:rPr lang="tr-TR" sz="1600" dirty="0">
                <a:cs typeface="Calibri"/>
              </a:rPr>
              <a:t>ti</a:t>
            </a:r>
            <a:r>
              <a:rPr lang="tr-TR" sz="1600" spc="-25" dirty="0">
                <a:cs typeface="Calibri"/>
              </a:rPr>
              <a:t>y</a:t>
            </a:r>
            <a:r>
              <a:rPr lang="tr-TR" sz="1600" dirty="0">
                <a:cs typeface="Calibri"/>
              </a:rPr>
              <a:t>e</a:t>
            </a:r>
            <a:r>
              <a:rPr lang="tr-TR" sz="1600" spc="-25" dirty="0">
                <a:cs typeface="Calibri"/>
              </a:rPr>
              <a:t> </a:t>
            </a:r>
            <a:r>
              <a:rPr lang="tr-TR" sz="1600" dirty="0">
                <a:cs typeface="Calibri"/>
              </a:rPr>
              <a:t>uğ</a:t>
            </a:r>
            <a:r>
              <a:rPr lang="tr-TR" sz="1600" spc="-55" dirty="0">
                <a:cs typeface="Calibri"/>
              </a:rPr>
              <a:t>r</a:t>
            </a:r>
            <a:r>
              <a:rPr lang="tr-TR" sz="1600" dirty="0">
                <a:cs typeface="Calibri"/>
              </a:rPr>
              <a:t>amadan</a:t>
            </a:r>
            <a:r>
              <a:rPr lang="tr-TR" sz="1600" spc="-15" dirty="0">
                <a:cs typeface="Calibri"/>
              </a:rPr>
              <a:t> </a:t>
            </a:r>
            <a:r>
              <a:rPr lang="tr-TR" sz="1600" spc="-35" dirty="0">
                <a:cs typeface="Calibri"/>
              </a:rPr>
              <a:t>aktarılabilmesi</a:t>
            </a:r>
            <a:r>
              <a:rPr lang="tr-TR" sz="1600" spc="-45" dirty="0">
                <a:cs typeface="Calibri"/>
              </a:rPr>
              <a:t> </a:t>
            </a:r>
            <a:r>
              <a:rPr lang="tr-TR" sz="1600" dirty="0">
                <a:cs typeface="Calibri"/>
              </a:rPr>
              <a:t>için</a:t>
            </a:r>
            <a:r>
              <a:rPr lang="tr-TR" sz="1600" spc="-15" dirty="0">
                <a:cs typeface="Calibri"/>
              </a:rPr>
              <a:t> </a:t>
            </a:r>
            <a:r>
              <a:rPr lang="tr-TR" sz="1600" dirty="0">
                <a:cs typeface="Calibri"/>
              </a:rPr>
              <a:t>Zi</a:t>
            </a:r>
            <a:r>
              <a:rPr lang="tr-TR" sz="1600" spc="-45" dirty="0">
                <a:cs typeface="Calibri"/>
              </a:rPr>
              <a:t>r</a:t>
            </a:r>
            <a:r>
              <a:rPr lang="tr-TR" sz="1600" dirty="0">
                <a:cs typeface="Calibri"/>
              </a:rPr>
              <a:t>a</a:t>
            </a:r>
            <a:r>
              <a:rPr lang="tr-TR" sz="1600" spc="-25" dirty="0">
                <a:cs typeface="Calibri"/>
              </a:rPr>
              <a:t>a</a:t>
            </a:r>
            <a:r>
              <a:rPr lang="tr-TR" sz="1600" dirty="0">
                <a:cs typeface="Calibri"/>
              </a:rPr>
              <a:t>t</a:t>
            </a:r>
            <a:r>
              <a:rPr lang="tr-TR" sz="1600" spc="-20" dirty="0">
                <a:cs typeface="Calibri"/>
              </a:rPr>
              <a:t> </a:t>
            </a:r>
            <a:r>
              <a:rPr lang="tr-TR" sz="1600" dirty="0">
                <a:cs typeface="Calibri"/>
              </a:rPr>
              <a:t>Ban</a:t>
            </a:r>
            <a:r>
              <a:rPr lang="tr-TR" sz="1600" spc="-40" dirty="0">
                <a:cs typeface="Calibri"/>
              </a:rPr>
              <a:t>k</a:t>
            </a:r>
            <a:r>
              <a:rPr lang="tr-TR" sz="1600" dirty="0">
                <a:cs typeface="Calibri"/>
              </a:rPr>
              <a:t>ası</a:t>
            </a:r>
            <a:r>
              <a:rPr lang="tr-TR" sz="1600" spc="-55" dirty="0">
                <a:cs typeface="Calibri"/>
              </a:rPr>
              <a:t>’</a:t>
            </a:r>
            <a:r>
              <a:rPr lang="tr-TR" sz="1600" dirty="0">
                <a:cs typeface="Calibri"/>
              </a:rPr>
              <a:t>ndan </a:t>
            </a:r>
            <a:r>
              <a:rPr lang="tr-TR" sz="1600" u="sng" spc="-140" dirty="0">
                <a:cs typeface="Calibri"/>
              </a:rPr>
              <a:t>V</a:t>
            </a:r>
            <a:r>
              <a:rPr lang="tr-TR" sz="1600" u="sng" dirty="0">
                <a:cs typeface="Calibri"/>
              </a:rPr>
              <a:t>adesiz  Eu</a:t>
            </a:r>
            <a:r>
              <a:rPr lang="tr-TR" sz="1600" u="sng" spc="-35" dirty="0">
                <a:cs typeface="Calibri"/>
              </a:rPr>
              <a:t>r</a:t>
            </a:r>
            <a:r>
              <a:rPr lang="tr-TR" sz="1600" u="sng" dirty="0">
                <a:cs typeface="Calibri"/>
              </a:rPr>
              <a:t>o </a:t>
            </a:r>
            <a:r>
              <a:rPr lang="tr-TR" sz="1600" u="sng" spc="-10" dirty="0">
                <a:cs typeface="Calibri"/>
              </a:rPr>
              <a:t> </a:t>
            </a:r>
            <a:r>
              <a:rPr lang="tr-TR" sz="1600" u="sng" dirty="0">
                <a:cs typeface="Calibri"/>
              </a:rPr>
              <a:t>Hesabı</a:t>
            </a:r>
            <a:r>
              <a:rPr lang="tr-TR" sz="1600" dirty="0">
                <a:cs typeface="Calibri"/>
              </a:rPr>
              <a:t>  açılması</a:t>
            </a:r>
            <a:r>
              <a:rPr lang="tr-TR" sz="1600" spc="-25" dirty="0">
                <a:cs typeface="Calibri"/>
              </a:rPr>
              <a:t> t</a:t>
            </a:r>
            <a:r>
              <a:rPr lang="tr-TR" sz="1600" spc="-35" dirty="0">
                <a:cs typeface="Calibri"/>
              </a:rPr>
              <a:t>a</a:t>
            </a:r>
            <a:r>
              <a:rPr lang="tr-TR" sz="1600" spc="-20" dirty="0">
                <a:cs typeface="Calibri"/>
              </a:rPr>
              <a:t>v</a:t>
            </a:r>
            <a:r>
              <a:rPr lang="tr-TR" sz="1600" dirty="0">
                <a:cs typeface="Calibri"/>
              </a:rPr>
              <a:t>si</a:t>
            </a:r>
            <a:r>
              <a:rPr lang="tr-TR" sz="1600" spc="-25" dirty="0">
                <a:cs typeface="Calibri"/>
              </a:rPr>
              <a:t>y</a:t>
            </a:r>
            <a:r>
              <a:rPr lang="tr-TR" sz="1600" dirty="0">
                <a:cs typeface="Calibri"/>
              </a:rPr>
              <a:t>e</a:t>
            </a:r>
            <a:r>
              <a:rPr lang="tr-TR" sz="1600" spc="-25" dirty="0">
                <a:cs typeface="Calibri"/>
              </a:rPr>
              <a:t> </a:t>
            </a:r>
            <a:r>
              <a:rPr lang="tr-TR" sz="1600" dirty="0">
                <a:cs typeface="Calibri"/>
              </a:rPr>
              <a:t>edilmek</a:t>
            </a:r>
            <a:r>
              <a:rPr lang="tr-TR" sz="1600" spc="-35" dirty="0">
                <a:cs typeface="Calibri"/>
              </a:rPr>
              <a:t>t</a:t>
            </a:r>
            <a:r>
              <a:rPr lang="tr-TR" sz="1600" dirty="0">
                <a:cs typeface="Calibri"/>
              </a:rPr>
              <a:t>edi</a:t>
            </a:r>
            <a:r>
              <a:rPr lang="tr-TR" sz="1600" spc="-235" dirty="0">
                <a:cs typeface="Calibri"/>
              </a:rPr>
              <a:t>r</a:t>
            </a:r>
            <a:r>
              <a:rPr lang="tr-TR" sz="1600" dirty="0">
                <a:cs typeface="Calibri"/>
              </a:rPr>
              <a:t> . Ancak bazı farklı bankalar da kesinti olmadan para transferi olanağı sağlamaktadır.</a:t>
            </a:r>
          </a:p>
          <a:p>
            <a:pPr marL="0" indent="0">
              <a:lnSpc>
                <a:spcPct val="100000"/>
              </a:lnSpc>
              <a:spcBef>
                <a:spcPts val="0"/>
              </a:spcBef>
              <a:buNone/>
            </a:pPr>
            <a:endParaRPr lang="tr-TR" sz="1600" dirty="0"/>
          </a:p>
          <a:p>
            <a:pPr marL="298450" marR="718820" indent="-285750">
              <a:lnSpc>
                <a:spcPct val="100000"/>
              </a:lnSpc>
              <a:spcBef>
                <a:spcPts val="0"/>
              </a:spcBef>
            </a:pPr>
            <a:r>
              <a:rPr lang="tr-TR" sz="1600" dirty="0">
                <a:cs typeface="Calibri"/>
              </a:rPr>
              <a:t>Hesap açtırdığınız bankanın, gideceğiniz ülkede/şehirde şubesi ya da ortak çalıştığı yaygın başka bir banka </a:t>
            </a:r>
            <a:r>
              <a:rPr lang="tr-TR" sz="1600" spc="-10" dirty="0">
                <a:cs typeface="Calibri"/>
              </a:rPr>
              <a:t>o</a:t>
            </a:r>
            <a:r>
              <a:rPr lang="tr-TR" sz="1600" dirty="0">
                <a:cs typeface="Calibri"/>
              </a:rPr>
              <a:t>lup</a:t>
            </a:r>
            <a:r>
              <a:rPr lang="tr-TR" sz="1600" spc="5" dirty="0">
                <a:cs typeface="Calibri"/>
              </a:rPr>
              <a:t> </a:t>
            </a:r>
            <a:r>
              <a:rPr lang="tr-TR" sz="1600" dirty="0">
                <a:cs typeface="Calibri"/>
              </a:rPr>
              <a:t>olmadığını</a:t>
            </a:r>
            <a:r>
              <a:rPr lang="tr-TR" sz="1600" spc="-30" dirty="0">
                <a:cs typeface="Calibri"/>
              </a:rPr>
              <a:t> </a:t>
            </a:r>
            <a:r>
              <a:rPr lang="tr-TR" sz="1600" dirty="0">
                <a:cs typeface="Calibri"/>
              </a:rPr>
              <a:t>a</a:t>
            </a:r>
            <a:r>
              <a:rPr lang="tr-TR" sz="1600" spc="-45" dirty="0">
                <a:cs typeface="Calibri"/>
              </a:rPr>
              <a:t>r</a:t>
            </a:r>
            <a:r>
              <a:rPr lang="tr-TR" sz="1600" dirty="0">
                <a:cs typeface="Calibri"/>
              </a:rPr>
              <a:t>a</a:t>
            </a:r>
            <a:r>
              <a:rPr lang="tr-TR" sz="1600" spc="-25" dirty="0">
                <a:cs typeface="Calibri"/>
              </a:rPr>
              <a:t>ş</a:t>
            </a:r>
            <a:r>
              <a:rPr lang="tr-TR" sz="1600" dirty="0">
                <a:cs typeface="Calibri"/>
              </a:rPr>
              <a:t>tırın</a:t>
            </a:r>
            <a:r>
              <a:rPr lang="tr-TR" sz="1600" spc="-15" dirty="0">
                <a:cs typeface="Calibri"/>
              </a:rPr>
              <a:t> </a:t>
            </a:r>
            <a:r>
              <a:rPr lang="tr-TR" sz="1600" spc="-30" dirty="0">
                <a:cs typeface="Calibri"/>
              </a:rPr>
              <a:t>v</a:t>
            </a:r>
            <a:r>
              <a:rPr lang="tr-TR" sz="1600" dirty="0">
                <a:cs typeface="Calibri"/>
              </a:rPr>
              <a:t>e pa</a:t>
            </a:r>
            <a:r>
              <a:rPr lang="tr-TR" sz="1600" spc="-45" dirty="0">
                <a:cs typeface="Calibri"/>
              </a:rPr>
              <a:t>r</a:t>
            </a:r>
            <a:r>
              <a:rPr lang="tr-TR" sz="1600" dirty="0">
                <a:cs typeface="Calibri"/>
              </a:rPr>
              <a:t>a t</a:t>
            </a:r>
            <a:r>
              <a:rPr lang="tr-TR" sz="1600" spc="-50" dirty="0">
                <a:cs typeface="Calibri"/>
              </a:rPr>
              <a:t>r</a:t>
            </a:r>
            <a:r>
              <a:rPr lang="tr-TR" sz="1600" dirty="0">
                <a:cs typeface="Calibri"/>
              </a:rPr>
              <a:t>an</a:t>
            </a:r>
            <a:r>
              <a:rPr lang="tr-TR" sz="1600" spc="-25" dirty="0">
                <a:cs typeface="Calibri"/>
              </a:rPr>
              <a:t>s</a:t>
            </a:r>
            <a:r>
              <a:rPr lang="tr-TR" sz="1600" spc="-60" dirty="0">
                <a:cs typeface="Calibri"/>
              </a:rPr>
              <a:t>f</a:t>
            </a:r>
            <a:r>
              <a:rPr lang="tr-TR" sz="1600" dirty="0">
                <a:cs typeface="Calibri"/>
              </a:rPr>
              <a:t>er işlem</a:t>
            </a:r>
            <a:r>
              <a:rPr lang="tr-TR" sz="1600" spc="-15" dirty="0">
                <a:cs typeface="Calibri"/>
              </a:rPr>
              <a:t> </a:t>
            </a:r>
            <a:r>
              <a:rPr lang="tr-TR" sz="1600" dirty="0">
                <a:cs typeface="Calibri"/>
              </a:rPr>
              <a:t>üc</a:t>
            </a:r>
            <a:r>
              <a:rPr lang="tr-TR" sz="1600" spc="-30" dirty="0">
                <a:cs typeface="Calibri"/>
              </a:rPr>
              <a:t>r</a:t>
            </a:r>
            <a:r>
              <a:rPr lang="tr-TR" sz="1600" dirty="0">
                <a:cs typeface="Calibri"/>
              </a:rPr>
              <a:t>eti</a:t>
            </a:r>
            <a:r>
              <a:rPr lang="tr-TR" sz="1600" spc="-25" dirty="0">
                <a:cs typeface="Calibri"/>
              </a:rPr>
              <a:t> </a:t>
            </a:r>
            <a:r>
              <a:rPr lang="tr-TR" sz="1600" spc="-30" dirty="0">
                <a:cs typeface="Calibri"/>
              </a:rPr>
              <a:t>v</a:t>
            </a:r>
            <a:r>
              <a:rPr lang="tr-TR" sz="1600" dirty="0">
                <a:cs typeface="Calibri"/>
              </a:rPr>
              <a:t>e sü</a:t>
            </a:r>
            <a:r>
              <a:rPr lang="tr-TR" sz="1600" spc="-35" dirty="0">
                <a:cs typeface="Calibri"/>
              </a:rPr>
              <a:t>r</a:t>
            </a:r>
            <a:r>
              <a:rPr lang="tr-TR" sz="1600" dirty="0">
                <a:cs typeface="Calibri"/>
              </a:rPr>
              <a:t>el</a:t>
            </a:r>
            <a:r>
              <a:rPr lang="tr-TR" sz="1600" spc="5" dirty="0">
                <a:cs typeface="Calibri"/>
              </a:rPr>
              <a:t>e</a:t>
            </a:r>
            <a:r>
              <a:rPr lang="tr-TR" sz="1600" dirty="0">
                <a:cs typeface="Calibri"/>
              </a:rPr>
              <a:t>rini öğ</a:t>
            </a:r>
            <a:r>
              <a:rPr lang="tr-TR" sz="1600" spc="-45" dirty="0">
                <a:cs typeface="Calibri"/>
              </a:rPr>
              <a:t>r</a:t>
            </a:r>
            <a:r>
              <a:rPr lang="tr-TR" sz="1600" dirty="0">
                <a:cs typeface="Calibri"/>
              </a:rPr>
              <a:t>enin.</a:t>
            </a:r>
            <a:endParaRPr lang="tr-TR" sz="1600" dirty="0"/>
          </a:p>
          <a:p>
            <a:pPr marL="0" indent="0">
              <a:lnSpc>
                <a:spcPct val="100000"/>
              </a:lnSpc>
              <a:spcBef>
                <a:spcPts val="0"/>
              </a:spcBef>
              <a:buNone/>
            </a:pPr>
            <a:endParaRPr lang="tr-TR" sz="1600" dirty="0">
              <a:cs typeface="Calibri"/>
            </a:endParaRPr>
          </a:p>
          <a:p>
            <a:pPr>
              <a:lnSpc>
                <a:spcPct val="100000"/>
              </a:lnSpc>
              <a:spcBef>
                <a:spcPts val="0"/>
              </a:spcBef>
            </a:pPr>
            <a:r>
              <a:rPr lang="tr-TR" sz="1600" dirty="0">
                <a:cs typeface="Calibri"/>
              </a:rPr>
              <a:t>Banka hesabı mutla</a:t>
            </a:r>
            <a:r>
              <a:rPr lang="tr-TR" sz="1600" spc="-45" dirty="0">
                <a:cs typeface="Calibri"/>
              </a:rPr>
              <a:t>k</a:t>
            </a:r>
            <a:r>
              <a:rPr lang="tr-TR" sz="1600" dirty="0">
                <a:cs typeface="Calibri"/>
              </a:rPr>
              <a:t>a</a:t>
            </a:r>
            <a:r>
              <a:rPr lang="tr-TR" sz="1600" spc="-30" dirty="0">
                <a:cs typeface="Calibri"/>
              </a:rPr>
              <a:t> </a:t>
            </a:r>
            <a:r>
              <a:rPr lang="tr-TR" sz="1600" spc="-75" dirty="0">
                <a:cs typeface="Calibri"/>
              </a:rPr>
              <a:t>k</a:t>
            </a:r>
            <a:r>
              <a:rPr lang="tr-TR" sz="1600" dirty="0">
                <a:cs typeface="Calibri"/>
              </a:rPr>
              <a:t>endi</a:t>
            </a:r>
            <a:r>
              <a:rPr lang="tr-TR" sz="1600" spc="-15" dirty="0">
                <a:cs typeface="Calibri"/>
              </a:rPr>
              <a:t> </a:t>
            </a:r>
            <a:r>
              <a:rPr lang="tr-TR" sz="1600" dirty="0">
                <a:cs typeface="Calibri"/>
              </a:rPr>
              <a:t>adını</a:t>
            </a:r>
            <a:r>
              <a:rPr lang="tr-TR" sz="1600" spc="-40" dirty="0">
                <a:cs typeface="Calibri"/>
              </a:rPr>
              <a:t>z</a:t>
            </a:r>
            <a:r>
              <a:rPr lang="tr-TR" sz="1600" dirty="0">
                <a:cs typeface="Calibri"/>
              </a:rPr>
              <a:t>a ve Türkiye’deki bir bankada açılmış olmalıdır. Or</a:t>
            </a:r>
            <a:r>
              <a:rPr lang="tr-TR" sz="1600" spc="-30" dirty="0">
                <a:cs typeface="Calibri"/>
              </a:rPr>
              <a:t>t</a:t>
            </a:r>
            <a:r>
              <a:rPr lang="tr-TR" sz="1600" dirty="0">
                <a:cs typeface="Calibri"/>
              </a:rPr>
              <a:t>ak</a:t>
            </a:r>
            <a:r>
              <a:rPr lang="tr-TR" sz="1600" spc="-15" dirty="0">
                <a:cs typeface="Calibri"/>
              </a:rPr>
              <a:t> </a:t>
            </a:r>
            <a:r>
              <a:rPr lang="tr-TR" sz="1600" dirty="0">
                <a:cs typeface="Calibri"/>
              </a:rPr>
              <a:t>hesap</a:t>
            </a:r>
            <a:r>
              <a:rPr lang="tr-TR" sz="1600" spc="-5" dirty="0">
                <a:cs typeface="Calibri"/>
              </a:rPr>
              <a:t> </a:t>
            </a:r>
            <a:r>
              <a:rPr lang="tr-TR" sz="1600" dirty="0">
                <a:cs typeface="Calibri"/>
              </a:rPr>
              <a:t>açtırmanızı</a:t>
            </a:r>
            <a:r>
              <a:rPr lang="tr-TR" sz="1600" spc="-40" dirty="0">
                <a:cs typeface="Calibri"/>
              </a:rPr>
              <a:t> da </a:t>
            </a:r>
            <a:r>
              <a:rPr lang="tr-TR" sz="1600" spc="-25" dirty="0">
                <a:cs typeface="Calibri"/>
              </a:rPr>
              <a:t>t</a:t>
            </a:r>
            <a:r>
              <a:rPr lang="tr-TR" sz="1600" spc="-35" dirty="0">
                <a:cs typeface="Calibri"/>
              </a:rPr>
              <a:t>a</a:t>
            </a:r>
            <a:r>
              <a:rPr lang="tr-TR" sz="1600" spc="-20" dirty="0">
                <a:cs typeface="Calibri"/>
              </a:rPr>
              <a:t>v</a:t>
            </a:r>
            <a:r>
              <a:rPr lang="tr-TR" sz="1600" dirty="0">
                <a:cs typeface="Calibri"/>
              </a:rPr>
              <a:t>si</a:t>
            </a:r>
            <a:r>
              <a:rPr lang="tr-TR" sz="1600" spc="-25" dirty="0">
                <a:cs typeface="Calibri"/>
              </a:rPr>
              <a:t>y</a:t>
            </a:r>
            <a:r>
              <a:rPr lang="tr-TR" sz="1600" dirty="0">
                <a:cs typeface="Calibri"/>
              </a:rPr>
              <a:t>e </a:t>
            </a:r>
            <a:r>
              <a:rPr lang="tr-TR" sz="1600" spc="-15" dirty="0">
                <a:cs typeface="Calibri"/>
              </a:rPr>
              <a:t>ed</a:t>
            </a:r>
            <a:r>
              <a:rPr lang="tr-TR" sz="1600" spc="-10" dirty="0">
                <a:cs typeface="Calibri"/>
              </a:rPr>
              <a:t>e</a:t>
            </a:r>
            <a:r>
              <a:rPr lang="tr-TR" sz="1600" dirty="0">
                <a:cs typeface="Calibri"/>
              </a:rPr>
              <a:t>riz. </a:t>
            </a:r>
            <a:r>
              <a:rPr lang="tr-TR" sz="1600" u="sng" spc="-75" dirty="0">
                <a:cs typeface="Calibri"/>
              </a:rPr>
              <a:t>Bu durumda, hesap cüzdanınızda birinci sırada  kendi  ad-soyadınızınız, ikinci sırada hesaba erişebilmesini istediğiniz yakınınızın/aile üyenizin ad-soyadı yazılı olmalıdır.</a:t>
            </a:r>
            <a:r>
              <a:rPr lang="tr-TR" sz="1600" spc="-75" dirty="0">
                <a:cs typeface="Calibri"/>
              </a:rPr>
              <a:t> Ortak hesap açılması durumunda, hesabın adlarına açıldığı her iki kişi için de hesaptaki tutara erişim mümkündür.</a:t>
            </a:r>
            <a:endParaRPr lang="tr-TR" sz="1600" u="sng" spc="-75" dirty="0">
              <a:cs typeface="Calibri"/>
            </a:endParaRPr>
          </a:p>
          <a:p>
            <a:pPr>
              <a:lnSpc>
                <a:spcPct val="100000"/>
              </a:lnSpc>
              <a:spcBef>
                <a:spcPts val="0"/>
              </a:spcBef>
            </a:pPr>
            <a:endParaRPr lang="tr-TR" sz="1600" u="sng" dirty="0">
              <a:cs typeface="Calibri"/>
            </a:endParaRPr>
          </a:p>
          <a:p>
            <a:pPr>
              <a:lnSpc>
                <a:spcPct val="100000"/>
              </a:lnSpc>
              <a:spcBef>
                <a:spcPts val="0"/>
              </a:spcBef>
            </a:pPr>
            <a:r>
              <a:rPr lang="tr-TR" sz="1600" dirty="0">
                <a:cs typeface="Calibri"/>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a:lnSpc>
                <a:spcPts val="750"/>
              </a:lnSpc>
              <a:spcBef>
                <a:spcPts val="19"/>
              </a:spcBef>
            </a:pPr>
            <a:endParaRPr lang="tr-TR" sz="1600" dirty="0"/>
          </a:p>
          <a:p>
            <a:pPr marL="12700" indent="0">
              <a:lnSpc>
                <a:spcPct val="100000"/>
              </a:lnSpc>
              <a:buNone/>
            </a:pPr>
            <a:endParaRPr lang="tr-TR" sz="1600" dirty="0">
              <a:cs typeface="Calibri"/>
            </a:endParaRPr>
          </a:p>
          <a:p>
            <a:pPr marL="12700" marR="8890" indent="0" algn="ctr">
              <a:lnSpc>
                <a:spcPct val="90100"/>
              </a:lnSpc>
              <a:buNone/>
            </a:pPr>
            <a:r>
              <a:rPr lang="tr-TR" sz="1600" spc="-5" dirty="0" smtClean="0">
                <a:cs typeface="Century Gothic"/>
              </a:rPr>
              <a:t> </a:t>
            </a:r>
            <a:endParaRPr lang="tr-TR" sz="16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756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578491" y="1717962"/>
            <a:ext cx="856489"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Vize</a:t>
            </a:r>
            <a:endParaRPr sz="2800" b="1" dirty="0">
              <a:cs typeface="Century Gothic"/>
            </a:endParaRPr>
          </a:p>
        </p:txBody>
      </p:sp>
      <p:sp>
        <p:nvSpPr>
          <p:cNvPr id="9" name="object 9"/>
          <p:cNvSpPr txBox="1">
            <a:spLocks noGrp="1"/>
          </p:cNvSpPr>
          <p:nvPr>
            <p:ph idx="1"/>
          </p:nvPr>
        </p:nvSpPr>
        <p:spPr>
          <a:xfrm>
            <a:off x="291735" y="1828800"/>
            <a:ext cx="11430000" cy="5930854"/>
          </a:xfrm>
          <a:prstGeom prst="rect">
            <a:avLst/>
          </a:prstGeom>
        </p:spPr>
        <p:txBody>
          <a:bodyPr vert="horz" wrap="square" lIns="0" tIns="0" rIns="0" bIns="0" rtlCol="0">
            <a:spAutoFit/>
          </a:bodyPr>
          <a:lstStyle/>
          <a:p>
            <a:pPr marL="12700" marR="6985" indent="0" algn="just">
              <a:buNone/>
            </a:pPr>
            <a:endParaRPr lang="tr-TR" sz="1800" spc="-10" dirty="0">
              <a:cs typeface="Century Gothic"/>
            </a:endParaRPr>
          </a:p>
          <a:p>
            <a:pPr marL="12065" indent="0">
              <a:lnSpc>
                <a:spcPts val="2745"/>
              </a:lnSpc>
              <a:buNone/>
              <a:tabLst>
                <a:tab pos="241300" algn="l"/>
              </a:tabLst>
            </a:pPr>
            <a:r>
              <a:rPr lang="tr-TR" sz="1800" spc="-20" dirty="0" smtClean="0">
                <a:solidFill>
                  <a:srgbClr val="A42F0F"/>
                </a:solidFill>
                <a:latin typeface="Wingdings 3"/>
                <a:cs typeface="Wingdings 3"/>
              </a:rPr>
              <a:t> </a:t>
            </a:r>
            <a:r>
              <a:rPr lang="tr-TR" sz="2000" spc="-175" dirty="0" smtClean="0">
                <a:cs typeface="Calibri"/>
              </a:rPr>
              <a:t>Y</a:t>
            </a:r>
            <a:r>
              <a:rPr lang="tr-TR" sz="2000" dirty="0" smtClean="0">
                <a:cs typeface="Calibri"/>
              </a:rPr>
              <a:t>eni </a:t>
            </a:r>
            <a:r>
              <a:rPr lang="tr-TR" sz="2000" dirty="0">
                <a:cs typeface="Calibri"/>
              </a:rPr>
              <a:t>pasaport çı</a:t>
            </a:r>
            <a:r>
              <a:rPr lang="tr-TR" sz="2000" spc="-35" dirty="0">
                <a:cs typeface="Calibri"/>
              </a:rPr>
              <a:t>k</a:t>
            </a:r>
            <a:r>
              <a:rPr lang="tr-TR" sz="2000" dirty="0">
                <a:cs typeface="Calibri"/>
              </a:rPr>
              <a:t>art</a:t>
            </a:r>
            <a:r>
              <a:rPr lang="tr-TR" sz="2000" spc="5" dirty="0">
                <a:cs typeface="Calibri"/>
              </a:rPr>
              <a:t>m</a:t>
            </a:r>
            <a:r>
              <a:rPr lang="tr-TR" sz="2000" dirty="0">
                <a:cs typeface="Calibri"/>
              </a:rPr>
              <a:t>ak</a:t>
            </a:r>
            <a:r>
              <a:rPr lang="tr-TR" sz="2000" spc="-50" dirty="0">
                <a:cs typeface="Calibri"/>
              </a:rPr>
              <a:t> </a:t>
            </a:r>
            <a:r>
              <a:rPr lang="tr-TR" sz="2000" dirty="0">
                <a:cs typeface="Calibri"/>
              </a:rPr>
              <a:t>için</a:t>
            </a:r>
            <a:r>
              <a:rPr lang="tr-TR" sz="2000" spc="-10" dirty="0">
                <a:cs typeface="Calibri"/>
              </a:rPr>
              <a:t> </a:t>
            </a:r>
            <a:r>
              <a:rPr lang="tr-TR" sz="2000" spc="-60" dirty="0">
                <a:cs typeface="Calibri"/>
              </a:rPr>
              <a:t>F</a:t>
            </a:r>
            <a:r>
              <a:rPr lang="tr-TR" sz="2000" dirty="0">
                <a:cs typeface="Calibri"/>
              </a:rPr>
              <a:t>akül</a:t>
            </a:r>
            <a:r>
              <a:rPr lang="tr-TR" sz="2000" spc="-25" dirty="0">
                <a:cs typeface="Calibri"/>
              </a:rPr>
              <a:t>t</a:t>
            </a:r>
            <a:r>
              <a:rPr lang="tr-TR" sz="2000" dirty="0">
                <a:cs typeface="Calibri"/>
              </a:rPr>
              <a:t>e/</a:t>
            </a:r>
            <a:r>
              <a:rPr lang="tr-TR" sz="2000" spc="-114" dirty="0">
                <a:cs typeface="Calibri"/>
              </a:rPr>
              <a:t>Y</a:t>
            </a:r>
            <a:r>
              <a:rPr lang="tr-TR" sz="2000" dirty="0">
                <a:cs typeface="Calibri"/>
              </a:rPr>
              <a:t>ü</a:t>
            </a:r>
            <a:r>
              <a:rPr lang="tr-TR" sz="2000" spc="-25" dirty="0">
                <a:cs typeface="Calibri"/>
              </a:rPr>
              <a:t>k</a:t>
            </a:r>
            <a:r>
              <a:rPr lang="tr-TR" sz="2000" dirty="0">
                <a:cs typeface="Calibri"/>
              </a:rPr>
              <a:t>se</a:t>
            </a:r>
            <a:r>
              <a:rPr lang="tr-TR" sz="2000" spc="-85" dirty="0">
                <a:cs typeface="Calibri"/>
              </a:rPr>
              <a:t>k</a:t>
            </a:r>
            <a:r>
              <a:rPr lang="tr-TR" sz="2000" dirty="0">
                <a:cs typeface="Calibri"/>
              </a:rPr>
              <a:t>o</a:t>
            </a:r>
            <a:r>
              <a:rPr lang="tr-TR" sz="2000" spc="-45" dirty="0">
                <a:cs typeface="Calibri"/>
              </a:rPr>
              <a:t>k</a:t>
            </a:r>
            <a:r>
              <a:rPr lang="tr-TR" sz="2000" dirty="0">
                <a:cs typeface="Calibri"/>
              </a:rPr>
              <a:t>ul/En</a:t>
            </a:r>
            <a:r>
              <a:rPr lang="tr-TR" sz="2000" spc="-25" dirty="0">
                <a:cs typeface="Calibri"/>
              </a:rPr>
              <a:t>s</a:t>
            </a:r>
            <a:r>
              <a:rPr lang="tr-TR" sz="2000" dirty="0">
                <a:cs typeface="Calibri"/>
              </a:rPr>
              <a:t>titü</a:t>
            </a:r>
            <a:r>
              <a:rPr lang="tr-TR" sz="2000" spc="-15" dirty="0">
                <a:cs typeface="Calibri"/>
              </a:rPr>
              <a:t> </a:t>
            </a:r>
            <a:r>
              <a:rPr lang="tr-TR" sz="2000" dirty="0">
                <a:cs typeface="Calibri"/>
              </a:rPr>
              <a:t>ö</a:t>
            </a:r>
            <a:r>
              <a:rPr lang="tr-TR" sz="2000" spc="-10" dirty="0">
                <a:cs typeface="Calibri"/>
              </a:rPr>
              <a:t>ğ</a:t>
            </a:r>
            <a:r>
              <a:rPr lang="tr-TR" sz="2000" spc="-35" dirty="0">
                <a:cs typeface="Calibri"/>
              </a:rPr>
              <a:t>r</a:t>
            </a:r>
            <a:r>
              <a:rPr lang="tr-TR" sz="2000" dirty="0">
                <a:cs typeface="Calibri"/>
              </a:rPr>
              <a:t>en</a:t>
            </a:r>
            <a:r>
              <a:rPr lang="tr-TR" sz="2000" spc="5" dirty="0">
                <a:cs typeface="Calibri"/>
              </a:rPr>
              <a:t>c</a:t>
            </a:r>
            <a:r>
              <a:rPr lang="tr-TR" sz="2000" dirty="0">
                <a:cs typeface="Calibri"/>
              </a:rPr>
              <a:t>i</a:t>
            </a:r>
            <a:r>
              <a:rPr lang="tr-TR" sz="2000" spc="-15" dirty="0">
                <a:cs typeface="Calibri"/>
              </a:rPr>
              <a:t> </a:t>
            </a:r>
            <a:r>
              <a:rPr lang="tr-TR" sz="2000" dirty="0" smtClean="0">
                <a:cs typeface="Calibri"/>
              </a:rPr>
              <a:t>işlerind</a:t>
            </a:r>
            <a:r>
              <a:rPr lang="tr-TR" sz="2000" spc="5" dirty="0" smtClean="0">
                <a:cs typeface="Calibri"/>
              </a:rPr>
              <a:t>e</a:t>
            </a:r>
            <a:r>
              <a:rPr lang="tr-TR" sz="2000" dirty="0" smtClean="0">
                <a:cs typeface="Calibri"/>
              </a:rPr>
              <a:t>n ‘‘</a:t>
            </a:r>
            <a:r>
              <a:rPr lang="tr-TR" sz="2000" spc="-60" dirty="0" smtClean="0">
                <a:cs typeface="Calibri"/>
              </a:rPr>
              <a:t>Öğrenci  </a:t>
            </a:r>
            <a:r>
              <a:rPr lang="tr-TR" sz="2000" dirty="0" smtClean="0">
                <a:cs typeface="Calibri"/>
              </a:rPr>
              <a:t>Bel</a:t>
            </a:r>
            <a:r>
              <a:rPr lang="tr-TR" sz="2000" spc="-25" dirty="0" smtClean="0">
                <a:cs typeface="Calibri"/>
              </a:rPr>
              <a:t>g</a:t>
            </a:r>
            <a:r>
              <a:rPr lang="tr-TR" sz="2000" dirty="0" smtClean="0">
                <a:cs typeface="Calibri"/>
              </a:rPr>
              <a:t>es</a:t>
            </a:r>
            <a:r>
              <a:rPr lang="tr-TR" sz="2000" spc="20" dirty="0" smtClean="0">
                <a:cs typeface="Calibri"/>
              </a:rPr>
              <a:t>i</a:t>
            </a:r>
            <a:r>
              <a:rPr lang="tr-TR" sz="2000" dirty="0">
                <a:cs typeface="Calibri"/>
              </a:rPr>
              <a:t>’’</a:t>
            </a:r>
            <a:r>
              <a:rPr lang="tr-TR" sz="2000" spc="-20" dirty="0">
                <a:cs typeface="Calibri"/>
              </a:rPr>
              <a:t> </a:t>
            </a:r>
            <a:r>
              <a:rPr lang="tr-TR" sz="2000" dirty="0">
                <a:cs typeface="Calibri"/>
              </a:rPr>
              <a:t>alınmalıdı</a:t>
            </a:r>
            <a:r>
              <a:rPr lang="tr-TR" sz="2000" spc="-240" dirty="0">
                <a:cs typeface="Calibri"/>
              </a:rPr>
              <a:t>r</a:t>
            </a:r>
            <a:r>
              <a:rPr lang="tr-TR" sz="2000" dirty="0" smtClean="0">
                <a:cs typeface="Calibri"/>
              </a:rPr>
              <a:t>. 26 yaşından gün almamış öğrenciler, harçsız pasaport alabilmektedirler. 26 yaşından gün almış öğrenciler için Koordinatörlüğümüzce öğrencinin Erasmus kapsamında staj gerçekleştirmeye hak kazandığını belirten bir yazı hazırlanabilir.</a:t>
            </a:r>
            <a:endParaRPr lang="tr-TR" sz="2000" dirty="0">
              <a:cs typeface="Calibri"/>
            </a:endParaRPr>
          </a:p>
          <a:p>
            <a:pPr marL="0" indent="0">
              <a:lnSpc>
                <a:spcPct val="100000"/>
              </a:lnSpc>
              <a:buNone/>
            </a:pPr>
            <a:r>
              <a:rPr lang="tr-TR" sz="2000" spc="-20" dirty="0" smtClean="0">
                <a:solidFill>
                  <a:srgbClr val="A42F0F"/>
                </a:solidFill>
                <a:latin typeface="Wingdings 3"/>
                <a:cs typeface="Wingdings 3"/>
              </a:rPr>
              <a:t> </a:t>
            </a:r>
            <a:r>
              <a:rPr lang="tr-TR" sz="2000" b="1" u="heavy" spc="-15" dirty="0">
                <a:cs typeface="Calibri"/>
              </a:rPr>
              <a:t>Hi</a:t>
            </a:r>
            <a:r>
              <a:rPr lang="tr-TR" sz="2000" b="1" u="heavy" spc="-25" dirty="0">
                <a:cs typeface="Calibri"/>
              </a:rPr>
              <a:t>b</a:t>
            </a:r>
            <a:r>
              <a:rPr lang="tr-TR" sz="2000" b="1" u="heavy" dirty="0">
                <a:cs typeface="Calibri"/>
              </a:rPr>
              <a:t>e </a:t>
            </a:r>
            <a:r>
              <a:rPr lang="tr-TR" sz="2000" b="1" u="heavy" spc="-170" dirty="0" smtClean="0">
                <a:cs typeface="Calibri"/>
              </a:rPr>
              <a:t>Y</a:t>
            </a:r>
            <a:r>
              <a:rPr lang="tr-TR" sz="2000" b="1" u="heavy" dirty="0" smtClean="0">
                <a:cs typeface="Calibri"/>
              </a:rPr>
              <a:t>azısı  </a:t>
            </a:r>
            <a:r>
              <a:rPr lang="tr-TR" sz="2000" b="1" u="heavy" spc="-10" dirty="0">
                <a:cs typeface="Calibri"/>
              </a:rPr>
              <a:t>(</a:t>
            </a:r>
            <a:r>
              <a:rPr lang="tr-TR" sz="2000" b="1" u="heavy" spc="-15" dirty="0" err="1">
                <a:cs typeface="Calibri"/>
              </a:rPr>
              <a:t>Le</a:t>
            </a:r>
            <a:r>
              <a:rPr lang="tr-TR" sz="2000" b="1" u="heavy" spc="-45" dirty="0" err="1">
                <a:cs typeface="Calibri"/>
              </a:rPr>
              <a:t>t</a:t>
            </a:r>
            <a:r>
              <a:rPr lang="tr-TR" sz="2000" b="1" u="heavy" spc="-40" dirty="0" err="1">
                <a:cs typeface="Calibri"/>
              </a:rPr>
              <a:t>t</a:t>
            </a:r>
            <a:r>
              <a:rPr lang="tr-TR" sz="2000" b="1" u="heavy" dirty="0" err="1">
                <a:cs typeface="Calibri"/>
              </a:rPr>
              <a:t>er</a:t>
            </a:r>
            <a:r>
              <a:rPr lang="tr-TR" sz="2000" b="1" u="heavy" dirty="0">
                <a:cs typeface="Calibri"/>
              </a:rPr>
              <a:t> of</a:t>
            </a:r>
            <a:r>
              <a:rPr lang="tr-TR" sz="2000" b="1" u="heavy" spc="-10" dirty="0">
                <a:cs typeface="Calibri"/>
              </a:rPr>
              <a:t> </a:t>
            </a:r>
            <a:r>
              <a:rPr lang="tr-TR" sz="2000" b="1" u="heavy" spc="-125" dirty="0" err="1">
                <a:cs typeface="Calibri"/>
              </a:rPr>
              <a:t>V</a:t>
            </a:r>
            <a:r>
              <a:rPr lang="tr-TR" sz="2000" b="1" u="heavy" dirty="0" err="1">
                <a:cs typeface="Calibri"/>
              </a:rPr>
              <a:t>erifi</a:t>
            </a:r>
            <a:r>
              <a:rPr lang="tr-TR" sz="2000" b="1" u="heavy" spc="-15" dirty="0" err="1">
                <a:cs typeface="Calibri"/>
              </a:rPr>
              <a:t>c</a:t>
            </a:r>
            <a:r>
              <a:rPr lang="tr-TR" sz="2000" b="1" u="heavy" spc="-40" dirty="0" err="1">
                <a:cs typeface="Calibri"/>
              </a:rPr>
              <a:t>a</a:t>
            </a:r>
            <a:r>
              <a:rPr lang="tr-TR" sz="2000" b="1" u="heavy" spc="-10" dirty="0" err="1">
                <a:cs typeface="Calibri"/>
              </a:rPr>
              <a:t>t</a:t>
            </a:r>
            <a:r>
              <a:rPr lang="tr-TR" sz="2000" b="1" u="heavy" spc="-20" dirty="0" err="1">
                <a:cs typeface="Calibri"/>
              </a:rPr>
              <a:t>i</a:t>
            </a:r>
            <a:r>
              <a:rPr lang="tr-TR" sz="2000" b="1" u="heavy" spc="-15" dirty="0" err="1">
                <a:cs typeface="Calibri"/>
              </a:rPr>
              <a:t>on</a:t>
            </a:r>
            <a:r>
              <a:rPr lang="tr-TR" sz="2000" b="1" u="heavy" spc="-10" dirty="0" smtClean="0">
                <a:cs typeface="Calibri"/>
              </a:rPr>
              <a:t>):</a:t>
            </a:r>
            <a:endParaRPr lang="tr-TR" sz="2000" dirty="0">
              <a:cs typeface="Calibri"/>
            </a:endParaRPr>
          </a:p>
          <a:p>
            <a:pPr>
              <a:lnSpc>
                <a:spcPts val="950"/>
              </a:lnSpc>
              <a:spcBef>
                <a:spcPts val="46"/>
              </a:spcBef>
            </a:pPr>
            <a:endParaRPr lang="tr-TR" sz="2000" dirty="0"/>
          </a:p>
          <a:p>
            <a:pPr marL="12700" marR="12700">
              <a:lnSpc>
                <a:spcPct val="70000"/>
              </a:lnSpc>
            </a:pPr>
            <a:r>
              <a:rPr lang="tr-TR" sz="2000" dirty="0">
                <a:cs typeface="Calibri"/>
              </a:rPr>
              <a:t>Dış</a:t>
            </a:r>
            <a:r>
              <a:rPr lang="tr-TR" sz="2000" spc="-5" dirty="0">
                <a:cs typeface="Calibri"/>
              </a:rPr>
              <a:t> </a:t>
            </a:r>
            <a:r>
              <a:rPr lang="tr-TR" sz="2000" dirty="0">
                <a:cs typeface="Calibri"/>
              </a:rPr>
              <a:t>İli</a:t>
            </a:r>
            <a:r>
              <a:rPr lang="tr-TR" sz="2000" spc="-10" dirty="0">
                <a:cs typeface="Calibri"/>
              </a:rPr>
              <a:t>ş</a:t>
            </a:r>
            <a:r>
              <a:rPr lang="tr-TR" sz="2000" dirty="0">
                <a:cs typeface="Calibri"/>
              </a:rPr>
              <a:t>kiler</a:t>
            </a:r>
            <a:r>
              <a:rPr lang="tr-TR" sz="2000" spc="-25" dirty="0">
                <a:cs typeface="Calibri"/>
              </a:rPr>
              <a:t> </a:t>
            </a:r>
            <a:r>
              <a:rPr lang="tr-TR" sz="2000" spc="-50" dirty="0">
                <a:cs typeface="Calibri"/>
              </a:rPr>
              <a:t>K</a:t>
            </a:r>
            <a:r>
              <a:rPr lang="tr-TR" sz="2000" dirty="0">
                <a:cs typeface="Calibri"/>
              </a:rPr>
              <a:t>o</a:t>
            </a:r>
            <a:r>
              <a:rPr lang="tr-TR" sz="2000" spc="-10" dirty="0">
                <a:cs typeface="Calibri"/>
              </a:rPr>
              <a:t>o</a:t>
            </a:r>
            <a:r>
              <a:rPr lang="tr-TR" sz="2000" spc="-35" dirty="0">
                <a:cs typeface="Calibri"/>
              </a:rPr>
              <a:t>r</a:t>
            </a:r>
            <a:r>
              <a:rPr lang="tr-TR" sz="2000" dirty="0">
                <a:cs typeface="Calibri"/>
              </a:rPr>
              <a:t>din</a:t>
            </a:r>
            <a:r>
              <a:rPr lang="tr-TR" sz="2000" spc="-25" dirty="0">
                <a:cs typeface="Calibri"/>
              </a:rPr>
              <a:t>at</a:t>
            </a:r>
            <a:r>
              <a:rPr lang="tr-TR" sz="2000" dirty="0">
                <a:cs typeface="Calibri"/>
              </a:rPr>
              <a:t>örlüğü </a:t>
            </a:r>
            <a:r>
              <a:rPr lang="tr-TR" sz="2000" spc="-20" dirty="0">
                <a:cs typeface="Calibri"/>
              </a:rPr>
              <a:t>t</a:t>
            </a:r>
            <a:r>
              <a:rPr lang="tr-TR" sz="2000" dirty="0">
                <a:cs typeface="Calibri"/>
              </a:rPr>
              <a:t>a</a:t>
            </a:r>
            <a:r>
              <a:rPr lang="tr-TR" sz="2000" spc="-45" dirty="0">
                <a:cs typeface="Calibri"/>
              </a:rPr>
              <a:t>r</a:t>
            </a:r>
            <a:r>
              <a:rPr lang="tr-TR" sz="2000" spc="-10" dirty="0">
                <a:cs typeface="Calibri"/>
              </a:rPr>
              <a:t>a</a:t>
            </a:r>
            <a:r>
              <a:rPr lang="tr-TR" sz="2000" dirty="0">
                <a:cs typeface="Calibri"/>
              </a:rPr>
              <a:t>fından</a:t>
            </a:r>
            <a:r>
              <a:rPr lang="tr-TR" sz="2000" spc="-15" dirty="0">
                <a:cs typeface="Calibri"/>
              </a:rPr>
              <a:t> </a:t>
            </a:r>
            <a:r>
              <a:rPr lang="tr-TR" sz="2000" dirty="0">
                <a:cs typeface="Calibri"/>
              </a:rPr>
              <a:t>dü</a:t>
            </a:r>
            <a:r>
              <a:rPr lang="tr-TR" sz="2000" spc="-50" dirty="0">
                <a:cs typeface="Calibri"/>
              </a:rPr>
              <a:t>z</a:t>
            </a:r>
            <a:r>
              <a:rPr lang="tr-TR" sz="2000" dirty="0">
                <a:cs typeface="Calibri"/>
              </a:rPr>
              <a:t>enl</a:t>
            </a:r>
            <a:r>
              <a:rPr lang="tr-TR" sz="2000" spc="5" dirty="0">
                <a:cs typeface="Calibri"/>
              </a:rPr>
              <a:t>e</a:t>
            </a:r>
            <a:r>
              <a:rPr lang="tr-TR" sz="2000" dirty="0">
                <a:cs typeface="Calibri"/>
              </a:rPr>
              <a:t>ni</a:t>
            </a:r>
            <a:r>
              <a:rPr lang="tr-TR" sz="2000" spc="-240" dirty="0">
                <a:cs typeface="Calibri"/>
              </a:rPr>
              <a:t>r</a:t>
            </a:r>
            <a:r>
              <a:rPr lang="tr-TR" sz="2000" dirty="0">
                <a:cs typeface="Calibri"/>
              </a:rPr>
              <a:t>. Bu</a:t>
            </a:r>
            <a:r>
              <a:rPr lang="tr-TR" sz="2000" spc="-20" dirty="0">
                <a:cs typeface="Calibri"/>
              </a:rPr>
              <a:t> </a:t>
            </a:r>
            <a:r>
              <a:rPr lang="tr-TR" sz="2000" spc="-35" dirty="0">
                <a:cs typeface="Calibri"/>
              </a:rPr>
              <a:t>y</a:t>
            </a:r>
            <a:r>
              <a:rPr lang="tr-TR" sz="2000" dirty="0">
                <a:cs typeface="Calibri"/>
              </a:rPr>
              <a:t>azıyı</a:t>
            </a:r>
            <a:r>
              <a:rPr lang="tr-TR" sz="2000" spc="-15" dirty="0">
                <a:cs typeface="Calibri"/>
              </a:rPr>
              <a:t> </a:t>
            </a:r>
            <a:r>
              <a:rPr lang="tr-TR" sz="2000" dirty="0">
                <a:cs typeface="Calibri"/>
              </a:rPr>
              <a:t>alabil</a:t>
            </a:r>
            <a:r>
              <a:rPr lang="tr-TR" sz="2000" spc="5" dirty="0">
                <a:cs typeface="Calibri"/>
              </a:rPr>
              <a:t>m</a:t>
            </a:r>
            <a:r>
              <a:rPr lang="tr-TR" sz="2000" dirty="0">
                <a:cs typeface="Calibri"/>
              </a:rPr>
              <a:t>ek</a:t>
            </a:r>
            <a:r>
              <a:rPr lang="tr-TR" sz="2000" spc="-10" dirty="0">
                <a:cs typeface="Calibri"/>
              </a:rPr>
              <a:t> </a:t>
            </a:r>
            <a:r>
              <a:rPr lang="tr-TR" sz="2000" dirty="0">
                <a:cs typeface="Calibri"/>
              </a:rPr>
              <a:t>için içeriğinde</a:t>
            </a:r>
            <a:r>
              <a:rPr lang="tr-TR" sz="2000" spc="-20" dirty="0">
                <a:cs typeface="Calibri"/>
              </a:rPr>
              <a:t> </a:t>
            </a:r>
            <a:r>
              <a:rPr lang="tr-TR" sz="2000" dirty="0">
                <a:cs typeface="Calibri"/>
              </a:rPr>
              <a:t>yurt</a:t>
            </a:r>
            <a:r>
              <a:rPr lang="tr-TR" sz="2000" spc="-15" dirty="0">
                <a:cs typeface="Calibri"/>
              </a:rPr>
              <a:t> </a:t>
            </a:r>
            <a:r>
              <a:rPr lang="tr-TR" sz="2000" dirty="0">
                <a:cs typeface="Calibri"/>
              </a:rPr>
              <a:t>dışın</a:t>
            </a:r>
            <a:r>
              <a:rPr lang="tr-TR" sz="2000" spc="-10" dirty="0">
                <a:cs typeface="Calibri"/>
              </a:rPr>
              <a:t>d</a:t>
            </a:r>
            <a:r>
              <a:rPr lang="tr-TR" sz="2000" dirty="0">
                <a:cs typeface="Calibri"/>
              </a:rPr>
              <a:t>a </a:t>
            </a:r>
            <a:r>
              <a:rPr lang="tr-TR" sz="2000" dirty="0" err="1" smtClean="0">
                <a:cs typeface="Calibri"/>
              </a:rPr>
              <a:t>Erasmus</a:t>
            </a:r>
            <a:r>
              <a:rPr lang="tr-TR" sz="2000" dirty="0" smtClean="0">
                <a:cs typeface="Calibri"/>
              </a:rPr>
              <a:t>+</a:t>
            </a:r>
            <a:r>
              <a:rPr lang="tr-TR" sz="2000" spc="-30" dirty="0" smtClean="0">
                <a:cs typeface="Calibri"/>
              </a:rPr>
              <a:t> </a:t>
            </a:r>
            <a:r>
              <a:rPr lang="tr-TR" sz="2000" dirty="0" smtClean="0">
                <a:cs typeface="Calibri"/>
              </a:rPr>
              <a:t>stajı yapacağınız </a:t>
            </a:r>
            <a:r>
              <a:rPr lang="tr-TR" sz="2000" spc="-25" dirty="0" smtClean="0">
                <a:cs typeface="Calibri"/>
              </a:rPr>
              <a:t>t</a:t>
            </a:r>
            <a:r>
              <a:rPr lang="tr-TR" sz="2000" dirty="0" smtClean="0">
                <a:cs typeface="Calibri"/>
              </a:rPr>
              <a:t>arih</a:t>
            </a:r>
            <a:r>
              <a:rPr lang="tr-TR" sz="2000" spc="-15" dirty="0" smtClean="0">
                <a:cs typeface="Calibri"/>
              </a:rPr>
              <a:t> </a:t>
            </a:r>
            <a:r>
              <a:rPr lang="tr-TR" sz="2000" dirty="0">
                <a:cs typeface="Calibri"/>
              </a:rPr>
              <a:t>a</a:t>
            </a:r>
            <a:r>
              <a:rPr lang="tr-TR" sz="2000" spc="-50" dirty="0">
                <a:cs typeface="Calibri"/>
              </a:rPr>
              <a:t>r</a:t>
            </a:r>
            <a:r>
              <a:rPr lang="tr-TR" sz="2000" dirty="0">
                <a:cs typeface="Calibri"/>
              </a:rPr>
              <a:t>alığını</a:t>
            </a:r>
            <a:r>
              <a:rPr lang="tr-TR" sz="2000" spc="-35" dirty="0">
                <a:cs typeface="Calibri"/>
              </a:rPr>
              <a:t> </a:t>
            </a:r>
            <a:r>
              <a:rPr lang="tr-TR" sz="2000" spc="-35" dirty="0" smtClean="0">
                <a:cs typeface="Calibri"/>
              </a:rPr>
              <a:t>(örn: 15/09/2019-15/11/2019) </a:t>
            </a:r>
            <a:r>
              <a:rPr lang="tr-TR" sz="2000" dirty="0" smtClean="0">
                <a:cs typeface="Calibri"/>
              </a:rPr>
              <a:t>içe</a:t>
            </a:r>
            <a:r>
              <a:rPr lang="tr-TR" sz="2000" spc="-30" dirty="0" smtClean="0">
                <a:cs typeface="Calibri"/>
              </a:rPr>
              <a:t>r</a:t>
            </a:r>
            <a:r>
              <a:rPr lang="tr-TR" sz="2000" dirty="0" smtClean="0">
                <a:cs typeface="Calibri"/>
              </a:rPr>
              <a:t>en </a:t>
            </a:r>
            <a:r>
              <a:rPr lang="tr-TR" sz="2000" spc="-40" dirty="0">
                <a:cs typeface="Calibri"/>
              </a:rPr>
              <a:t>K</a:t>
            </a:r>
            <a:r>
              <a:rPr lang="tr-TR" sz="2000" dirty="0">
                <a:cs typeface="Calibri"/>
              </a:rPr>
              <a:t>abul Mektubunu</a:t>
            </a:r>
            <a:r>
              <a:rPr lang="tr-TR" sz="2000" spc="-20" dirty="0">
                <a:cs typeface="Calibri"/>
              </a:rPr>
              <a:t>z</a:t>
            </a:r>
            <a:r>
              <a:rPr lang="tr-TR" sz="2000" dirty="0">
                <a:cs typeface="Calibri"/>
              </a:rPr>
              <a:t>u</a:t>
            </a:r>
            <a:r>
              <a:rPr lang="tr-TR" sz="2000" spc="-5" dirty="0">
                <a:cs typeface="Calibri"/>
              </a:rPr>
              <a:t> </a:t>
            </a:r>
            <a:r>
              <a:rPr lang="tr-TR" sz="2000" b="1" dirty="0" smtClean="0">
                <a:cs typeface="Calibri"/>
                <a:hlinkClick r:id="rId5"/>
              </a:rPr>
              <a:t>deuerasmusstaj@gmail.com</a:t>
            </a:r>
            <a:r>
              <a:rPr lang="tr-TR" sz="2000" b="1" spc="15" dirty="0" smtClean="0">
                <a:cs typeface="Calibri"/>
                <a:hlinkClick r:id="rId5"/>
              </a:rPr>
              <a:t> </a:t>
            </a:r>
            <a:r>
              <a:rPr lang="tr-TR" sz="2000" dirty="0">
                <a:cs typeface="Calibri"/>
              </a:rPr>
              <a:t>ad</a:t>
            </a:r>
            <a:r>
              <a:rPr lang="tr-TR" sz="2000" spc="-35" dirty="0">
                <a:cs typeface="Calibri"/>
              </a:rPr>
              <a:t>r</a:t>
            </a:r>
            <a:r>
              <a:rPr lang="tr-TR" sz="2000" dirty="0">
                <a:cs typeface="Calibri"/>
              </a:rPr>
              <a:t>esine</a:t>
            </a:r>
            <a:r>
              <a:rPr lang="tr-TR" sz="2000" spc="10" dirty="0">
                <a:cs typeface="Calibri"/>
              </a:rPr>
              <a:t> </a:t>
            </a:r>
            <a:r>
              <a:rPr lang="tr-TR" sz="2000" dirty="0">
                <a:cs typeface="Calibri"/>
              </a:rPr>
              <a:t>ile</a:t>
            </a:r>
            <a:r>
              <a:rPr lang="tr-TR" sz="2000" spc="-30" dirty="0">
                <a:cs typeface="Calibri"/>
              </a:rPr>
              <a:t>t</a:t>
            </a:r>
            <a:r>
              <a:rPr lang="tr-TR" sz="2000" spc="-15" dirty="0">
                <a:cs typeface="Calibri"/>
              </a:rPr>
              <a:t>e</a:t>
            </a:r>
            <a:r>
              <a:rPr lang="tr-TR" sz="2000" spc="-40" dirty="0">
                <a:cs typeface="Calibri"/>
              </a:rPr>
              <a:t>r</a:t>
            </a:r>
            <a:r>
              <a:rPr lang="tr-TR" sz="2000" spc="-15" dirty="0">
                <a:cs typeface="Calibri"/>
              </a:rPr>
              <a:t>ek</a:t>
            </a:r>
            <a:r>
              <a:rPr lang="tr-TR" sz="2000" spc="-20" dirty="0">
                <a:cs typeface="Calibri"/>
              </a:rPr>
              <a:t> </a:t>
            </a:r>
            <a:r>
              <a:rPr lang="tr-TR" sz="2000" spc="-35" dirty="0">
                <a:cs typeface="Calibri"/>
              </a:rPr>
              <a:t>t</a:t>
            </a:r>
            <a:r>
              <a:rPr lang="tr-TR" sz="2000" dirty="0">
                <a:cs typeface="Calibri"/>
              </a:rPr>
              <a:t>al</a:t>
            </a:r>
            <a:r>
              <a:rPr lang="tr-TR" sz="2000" spc="5" dirty="0">
                <a:cs typeface="Calibri"/>
              </a:rPr>
              <a:t>e</a:t>
            </a:r>
            <a:r>
              <a:rPr lang="tr-TR" sz="2000" dirty="0">
                <a:cs typeface="Calibri"/>
              </a:rPr>
              <a:t>binizi</a:t>
            </a:r>
            <a:r>
              <a:rPr lang="tr-TR" sz="2000" spc="-15" dirty="0">
                <a:cs typeface="Calibri"/>
              </a:rPr>
              <a:t> </a:t>
            </a:r>
            <a:r>
              <a:rPr lang="tr-TR" sz="2000" dirty="0">
                <a:cs typeface="Calibri"/>
              </a:rPr>
              <a:t>bildirm</a:t>
            </a:r>
            <a:r>
              <a:rPr lang="tr-TR" sz="2000" spc="10" dirty="0">
                <a:cs typeface="Calibri"/>
              </a:rPr>
              <a:t>e</a:t>
            </a:r>
            <a:r>
              <a:rPr lang="tr-TR" sz="2000" dirty="0">
                <a:cs typeface="Calibri"/>
              </a:rPr>
              <a:t>niz</a:t>
            </a:r>
            <a:r>
              <a:rPr lang="tr-TR" sz="2000" spc="-15" dirty="0">
                <a:cs typeface="Calibri"/>
              </a:rPr>
              <a:t> </a:t>
            </a:r>
            <a:r>
              <a:rPr lang="tr-TR" sz="2000" spc="-45" dirty="0">
                <a:cs typeface="Calibri"/>
              </a:rPr>
              <a:t>g</a:t>
            </a:r>
            <a:r>
              <a:rPr lang="tr-TR" sz="2000" spc="-15" dirty="0">
                <a:cs typeface="Calibri"/>
              </a:rPr>
              <a:t>e</a:t>
            </a:r>
            <a:r>
              <a:rPr lang="tr-TR" sz="2000" spc="-40" dirty="0">
                <a:cs typeface="Calibri"/>
              </a:rPr>
              <a:t>r</a:t>
            </a:r>
            <a:r>
              <a:rPr lang="tr-TR" sz="2000" spc="-10" dirty="0">
                <a:cs typeface="Calibri"/>
              </a:rPr>
              <a:t>eki</a:t>
            </a:r>
            <a:r>
              <a:rPr lang="tr-TR" sz="2000" spc="-245" dirty="0">
                <a:cs typeface="Calibri"/>
              </a:rPr>
              <a:t>r</a:t>
            </a:r>
            <a:r>
              <a:rPr lang="tr-TR" sz="2000" dirty="0">
                <a:cs typeface="Calibri"/>
              </a:rPr>
              <a:t>.</a:t>
            </a:r>
          </a:p>
          <a:p>
            <a:pPr>
              <a:lnSpc>
                <a:spcPts val="950"/>
              </a:lnSpc>
              <a:spcBef>
                <a:spcPts val="46"/>
              </a:spcBef>
            </a:pPr>
            <a:endParaRPr lang="tr-TR" sz="2000" dirty="0"/>
          </a:p>
          <a:p>
            <a:pPr marL="12700" marR="676910">
              <a:lnSpc>
                <a:spcPct val="70000"/>
              </a:lnSpc>
            </a:pPr>
            <a:r>
              <a:rPr lang="tr-TR" sz="2000" spc="-165" dirty="0" smtClean="0">
                <a:cs typeface="Calibri"/>
              </a:rPr>
              <a:t>Hibe yazınızın </a:t>
            </a:r>
            <a:r>
              <a:rPr lang="tr-TR" sz="2000" spc="10" dirty="0" smtClean="0">
                <a:cs typeface="Calibri"/>
              </a:rPr>
              <a:t> hazırlanıp </a:t>
            </a:r>
            <a:r>
              <a:rPr lang="tr-TR" sz="2000" spc="-30" dirty="0" smtClean="0">
                <a:cs typeface="Calibri"/>
              </a:rPr>
              <a:t>imza/mühür sürecinin</a:t>
            </a:r>
            <a:r>
              <a:rPr lang="tr-TR" sz="2000" dirty="0" smtClean="0">
                <a:cs typeface="Calibri"/>
              </a:rPr>
              <a:t> tamamlanmasından s</a:t>
            </a:r>
            <a:r>
              <a:rPr lang="tr-TR" sz="2000" spc="-10" dirty="0" smtClean="0">
                <a:cs typeface="Calibri"/>
              </a:rPr>
              <a:t>o</a:t>
            </a:r>
            <a:r>
              <a:rPr lang="tr-TR" sz="2000" dirty="0" smtClean="0">
                <a:cs typeface="Calibri"/>
              </a:rPr>
              <a:t>n</a:t>
            </a:r>
            <a:r>
              <a:rPr lang="tr-TR" sz="2000" spc="-50" dirty="0" smtClean="0">
                <a:cs typeface="Calibri"/>
              </a:rPr>
              <a:t>r</a:t>
            </a:r>
            <a:r>
              <a:rPr lang="tr-TR" sz="2000" dirty="0" smtClean="0">
                <a:cs typeface="Calibri"/>
              </a:rPr>
              <a:t>a </a:t>
            </a:r>
            <a:r>
              <a:rPr lang="tr-TR" sz="2000" dirty="0">
                <a:cs typeface="Calibri"/>
              </a:rPr>
              <a:t>si</a:t>
            </a:r>
            <a:r>
              <a:rPr lang="tr-TR" sz="2000" spc="-55" dirty="0">
                <a:cs typeface="Calibri"/>
              </a:rPr>
              <a:t>z</a:t>
            </a:r>
            <a:r>
              <a:rPr lang="tr-TR" sz="2000" dirty="0">
                <a:cs typeface="Calibri"/>
              </a:rPr>
              <a:t>e</a:t>
            </a:r>
            <a:r>
              <a:rPr lang="tr-TR" sz="2000" spc="-10" dirty="0">
                <a:cs typeface="Calibri"/>
              </a:rPr>
              <a:t> </a:t>
            </a:r>
            <a:r>
              <a:rPr lang="tr-TR" sz="2000" spc="15" dirty="0" smtClean="0">
                <a:cs typeface="Calibri"/>
              </a:rPr>
              <a:t>e</a:t>
            </a:r>
            <a:r>
              <a:rPr lang="tr-TR" sz="2000" spc="-5" dirty="0" smtClean="0">
                <a:cs typeface="Calibri"/>
              </a:rPr>
              <a:t>-posta </a:t>
            </a:r>
            <a:r>
              <a:rPr lang="tr-TR" sz="2000" dirty="0">
                <a:cs typeface="Calibri"/>
              </a:rPr>
              <a:t>ile </a:t>
            </a:r>
            <a:r>
              <a:rPr lang="tr-TR" sz="2000" spc="-35" dirty="0">
                <a:cs typeface="Calibri"/>
              </a:rPr>
              <a:t>y</a:t>
            </a:r>
            <a:r>
              <a:rPr lang="tr-TR" sz="2000" dirty="0">
                <a:cs typeface="Calibri"/>
              </a:rPr>
              <a:t>azının</a:t>
            </a:r>
            <a:r>
              <a:rPr lang="tr-TR" sz="2000" spc="-15" dirty="0">
                <a:cs typeface="Calibri"/>
              </a:rPr>
              <a:t> </a:t>
            </a:r>
            <a:r>
              <a:rPr lang="tr-TR" sz="2000" dirty="0">
                <a:cs typeface="Calibri"/>
              </a:rPr>
              <a:t>hazır olduğu</a:t>
            </a:r>
            <a:r>
              <a:rPr lang="tr-TR" sz="2000" spc="-10" dirty="0">
                <a:cs typeface="Calibri"/>
              </a:rPr>
              <a:t> </a:t>
            </a:r>
            <a:r>
              <a:rPr lang="tr-TR" sz="2000" spc="-30" dirty="0">
                <a:cs typeface="Calibri"/>
              </a:rPr>
              <a:t>v</a:t>
            </a:r>
            <a:r>
              <a:rPr lang="tr-TR" sz="2000" dirty="0">
                <a:cs typeface="Calibri"/>
              </a:rPr>
              <a:t>e</a:t>
            </a:r>
            <a:r>
              <a:rPr lang="tr-TR" sz="2000" spc="10" dirty="0">
                <a:cs typeface="Calibri"/>
              </a:rPr>
              <a:t> </a:t>
            </a:r>
            <a:r>
              <a:rPr lang="tr-TR" sz="2000" spc="10" dirty="0" smtClean="0">
                <a:cs typeface="Calibri"/>
              </a:rPr>
              <a:t>Koordinatörlüğümüzden </a:t>
            </a:r>
            <a:r>
              <a:rPr lang="tr-TR" sz="2000" spc="-25" dirty="0" smtClean="0">
                <a:cs typeface="Calibri"/>
              </a:rPr>
              <a:t>t</a:t>
            </a:r>
            <a:r>
              <a:rPr lang="tr-TR" sz="2000" dirty="0" smtClean="0">
                <a:cs typeface="Calibri"/>
              </a:rPr>
              <a:t>eslim</a:t>
            </a:r>
            <a:r>
              <a:rPr lang="tr-TR" sz="2000" spc="-25" dirty="0" smtClean="0">
                <a:cs typeface="Calibri"/>
              </a:rPr>
              <a:t> </a:t>
            </a:r>
            <a:r>
              <a:rPr lang="tr-TR" sz="2000" dirty="0">
                <a:cs typeface="Calibri"/>
              </a:rPr>
              <a:t>alabil</a:t>
            </a:r>
            <a:r>
              <a:rPr lang="tr-TR" sz="2000" spc="5" dirty="0">
                <a:cs typeface="Calibri"/>
              </a:rPr>
              <a:t>e</a:t>
            </a:r>
            <a:r>
              <a:rPr lang="tr-TR" sz="2000" dirty="0">
                <a:cs typeface="Calibri"/>
              </a:rPr>
              <a:t>c</a:t>
            </a:r>
            <a:r>
              <a:rPr lang="tr-TR" sz="2000" spc="5" dirty="0">
                <a:cs typeface="Calibri"/>
              </a:rPr>
              <a:t>e</a:t>
            </a:r>
            <a:r>
              <a:rPr lang="tr-TR" sz="2000" dirty="0">
                <a:cs typeface="Calibri"/>
              </a:rPr>
              <a:t>ğiniz</a:t>
            </a:r>
            <a:r>
              <a:rPr lang="tr-TR" sz="2000" spc="-20" dirty="0">
                <a:cs typeface="Calibri"/>
              </a:rPr>
              <a:t> </a:t>
            </a:r>
            <a:r>
              <a:rPr lang="tr-TR" sz="2000" dirty="0">
                <a:cs typeface="Calibri"/>
              </a:rPr>
              <a:t>bilgisi</a:t>
            </a:r>
            <a:r>
              <a:rPr lang="tr-TR" sz="2000" spc="-20" dirty="0">
                <a:cs typeface="Calibri"/>
              </a:rPr>
              <a:t> </a:t>
            </a:r>
            <a:r>
              <a:rPr lang="tr-TR" sz="2000" spc="-30" dirty="0">
                <a:cs typeface="Calibri"/>
              </a:rPr>
              <a:t>v</a:t>
            </a:r>
            <a:r>
              <a:rPr lang="tr-TR" sz="2000" dirty="0">
                <a:cs typeface="Calibri"/>
              </a:rPr>
              <a:t>erili</a:t>
            </a:r>
            <a:r>
              <a:rPr lang="tr-TR" sz="2000" spc="-240" dirty="0">
                <a:cs typeface="Calibri"/>
              </a:rPr>
              <a:t>r</a:t>
            </a:r>
            <a:r>
              <a:rPr lang="tr-TR" sz="2000" dirty="0" smtClean="0">
                <a:cs typeface="Calibri"/>
              </a:rPr>
              <a:t>.</a:t>
            </a:r>
          </a:p>
          <a:p>
            <a:pPr marL="12700" marR="676910">
              <a:lnSpc>
                <a:spcPct val="70000"/>
              </a:lnSpc>
            </a:pPr>
            <a:r>
              <a:rPr lang="tr-TR" sz="2000" dirty="0">
                <a:cs typeface="Calibri"/>
              </a:rPr>
              <a:t>Bu</a:t>
            </a:r>
            <a:r>
              <a:rPr lang="tr-TR" sz="2000" spc="-15" dirty="0">
                <a:cs typeface="Calibri"/>
              </a:rPr>
              <a:t> </a:t>
            </a:r>
            <a:r>
              <a:rPr lang="tr-TR" sz="2000" dirty="0">
                <a:cs typeface="Calibri"/>
              </a:rPr>
              <a:t>sü</a:t>
            </a:r>
            <a:r>
              <a:rPr lang="tr-TR" sz="2000" spc="-40" dirty="0">
                <a:cs typeface="Calibri"/>
              </a:rPr>
              <a:t>r</a:t>
            </a:r>
            <a:r>
              <a:rPr lang="tr-TR" sz="2000" dirty="0">
                <a:cs typeface="Calibri"/>
              </a:rPr>
              <a:t>e</a:t>
            </a:r>
            <a:r>
              <a:rPr lang="tr-TR" sz="2000" spc="10" dirty="0">
                <a:cs typeface="Calibri"/>
              </a:rPr>
              <a:t> </a:t>
            </a:r>
            <a:r>
              <a:rPr lang="tr-TR" sz="2000" dirty="0">
                <a:cs typeface="Calibri"/>
              </a:rPr>
              <a:t>n</a:t>
            </a:r>
            <a:r>
              <a:rPr lang="tr-TR" sz="2000" spc="-10" dirty="0">
                <a:cs typeface="Calibri"/>
              </a:rPr>
              <a:t>o</a:t>
            </a:r>
            <a:r>
              <a:rPr lang="tr-TR" sz="2000" dirty="0">
                <a:cs typeface="Calibri"/>
              </a:rPr>
              <a:t>rmal</a:t>
            </a:r>
            <a:r>
              <a:rPr lang="tr-TR" sz="2000" spc="-10" dirty="0">
                <a:cs typeface="Calibri"/>
              </a:rPr>
              <a:t> </a:t>
            </a:r>
            <a:r>
              <a:rPr lang="tr-TR" sz="2000" spc="-85" dirty="0">
                <a:cs typeface="Calibri"/>
              </a:rPr>
              <a:t>k</a:t>
            </a:r>
            <a:r>
              <a:rPr lang="tr-TR" sz="2000" dirty="0">
                <a:cs typeface="Calibri"/>
              </a:rPr>
              <a:t>o</a:t>
            </a:r>
            <a:r>
              <a:rPr lang="tr-TR" sz="2000" spc="-10" dirty="0">
                <a:cs typeface="Calibri"/>
              </a:rPr>
              <a:t>ş</a:t>
            </a:r>
            <a:r>
              <a:rPr lang="tr-TR" sz="2000" dirty="0">
                <a:cs typeface="Calibri"/>
              </a:rPr>
              <a:t>ulla</a:t>
            </a:r>
            <a:r>
              <a:rPr lang="tr-TR" sz="2000" spc="-40" dirty="0">
                <a:cs typeface="Calibri"/>
              </a:rPr>
              <a:t>r</a:t>
            </a:r>
            <a:r>
              <a:rPr lang="tr-TR" sz="2000" dirty="0">
                <a:cs typeface="Calibri"/>
              </a:rPr>
              <a:t>da</a:t>
            </a:r>
            <a:r>
              <a:rPr lang="tr-TR" sz="2000" spc="-15" dirty="0">
                <a:cs typeface="Calibri"/>
              </a:rPr>
              <a:t> </a:t>
            </a:r>
            <a:r>
              <a:rPr lang="tr-TR" sz="2000" dirty="0">
                <a:cs typeface="Calibri"/>
              </a:rPr>
              <a:t>ma</a:t>
            </a:r>
            <a:r>
              <a:rPr lang="tr-TR" sz="2000" spc="-25" dirty="0">
                <a:cs typeface="Calibri"/>
              </a:rPr>
              <a:t>k</a:t>
            </a:r>
            <a:r>
              <a:rPr lang="tr-TR" sz="2000" dirty="0">
                <a:cs typeface="Calibri"/>
              </a:rPr>
              <a:t>simum</a:t>
            </a:r>
            <a:r>
              <a:rPr lang="tr-TR" sz="2000" spc="-35" dirty="0">
                <a:cs typeface="Calibri"/>
              </a:rPr>
              <a:t> </a:t>
            </a:r>
            <a:r>
              <a:rPr lang="tr-TR" sz="2000" dirty="0">
                <a:cs typeface="Calibri"/>
              </a:rPr>
              <a:t>5</a:t>
            </a:r>
            <a:r>
              <a:rPr lang="tr-TR" sz="2000" spc="-10" dirty="0">
                <a:cs typeface="Calibri"/>
              </a:rPr>
              <a:t> </a:t>
            </a:r>
            <a:r>
              <a:rPr lang="tr-TR" sz="2000" dirty="0">
                <a:cs typeface="Calibri"/>
              </a:rPr>
              <a:t>iş </a:t>
            </a:r>
            <a:r>
              <a:rPr lang="tr-TR" sz="2000" spc="-10" dirty="0">
                <a:cs typeface="Calibri"/>
              </a:rPr>
              <a:t>g</a:t>
            </a:r>
            <a:r>
              <a:rPr lang="tr-TR" sz="2000" dirty="0">
                <a:cs typeface="Calibri"/>
              </a:rPr>
              <a:t>ünüdü</a:t>
            </a:r>
            <a:r>
              <a:rPr lang="tr-TR" sz="2000" spc="-210" dirty="0">
                <a:cs typeface="Calibri"/>
              </a:rPr>
              <a:t>r</a:t>
            </a:r>
            <a:r>
              <a:rPr lang="tr-TR" sz="2000" spc="-10" dirty="0">
                <a:cs typeface="Calibri"/>
              </a:rPr>
              <a:t>, bu</a:t>
            </a:r>
            <a:r>
              <a:rPr lang="tr-TR" sz="2000" spc="-5" dirty="0">
                <a:cs typeface="Calibri"/>
              </a:rPr>
              <a:t> </a:t>
            </a:r>
            <a:r>
              <a:rPr lang="tr-TR" sz="2000" dirty="0">
                <a:cs typeface="Calibri"/>
              </a:rPr>
              <a:t>sü</a:t>
            </a:r>
            <a:r>
              <a:rPr lang="tr-TR" sz="2000" spc="-40" dirty="0">
                <a:cs typeface="Calibri"/>
              </a:rPr>
              <a:t>r</a:t>
            </a:r>
            <a:r>
              <a:rPr lang="tr-TR" sz="2000" dirty="0">
                <a:cs typeface="Calibri"/>
              </a:rPr>
              <a:t>eyi </a:t>
            </a:r>
            <a:r>
              <a:rPr lang="tr-TR" sz="2000" spc="-20" dirty="0" smtClean="0">
                <a:cs typeface="Calibri"/>
              </a:rPr>
              <a:t>g</a:t>
            </a:r>
            <a:r>
              <a:rPr lang="tr-TR" sz="2000" spc="-45" dirty="0">
                <a:cs typeface="Calibri"/>
              </a:rPr>
              <a:t>ö</a:t>
            </a:r>
            <a:r>
              <a:rPr lang="tr-TR" sz="2000" dirty="0">
                <a:cs typeface="Calibri"/>
              </a:rPr>
              <a:t>z </a:t>
            </a:r>
            <a:r>
              <a:rPr lang="tr-TR" sz="2000" spc="-10" dirty="0">
                <a:cs typeface="Calibri"/>
              </a:rPr>
              <a:t>ö</a:t>
            </a:r>
            <a:r>
              <a:rPr lang="tr-TR" sz="2000" dirty="0">
                <a:cs typeface="Calibri"/>
              </a:rPr>
              <a:t>nünde </a:t>
            </a:r>
            <a:r>
              <a:rPr lang="tr-TR" sz="2000" dirty="0" smtClean="0">
                <a:cs typeface="Calibri"/>
              </a:rPr>
              <a:t>bulundu</a:t>
            </a:r>
            <a:r>
              <a:rPr lang="tr-TR" sz="2000" spc="-45" dirty="0" smtClean="0">
                <a:cs typeface="Calibri"/>
              </a:rPr>
              <a:t>r</a:t>
            </a:r>
            <a:r>
              <a:rPr lang="tr-TR" sz="2000" dirty="0" smtClean="0">
                <a:cs typeface="Calibri"/>
              </a:rPr>
              <a:t>a</a:t>
            </a:r>
            <a:r>
              <a:rPr lang="tr-TR" sz="2000" spc="-45" dirty="0" smtClean="0">
                <a:cs typeface="Calibri"/>
              </a:rPr>
              <a:t>r</a:t>
            </a:r>
            <a:r>
              <a:rPr lang="tr-TR" sz="2000" dirty="0" smtClean="0">
                <a:cs typeface="Calibri"/>
              </a:rPr>
              <a:t>ak</a:t>
            </a:r>
          </a:p>
          <a:p>
            <a:pPr marL="0" marR="676910" indent="0">
              <a:lnSpc>
                <a:spcPct val="70000"/>
              </a:lnSpc>
              <a:buNone/>
            </a:pPr>
            <a:r>
              <a:rPr lang="tr-TR" sz="2000" dirty="0" smtClean="0">
                <a:cs typeface="Calibri"/>
              </a:rPr>
              <a:t> </a:t>
            </a:r>
            <a:r>
              <a:rPr lang="tr-TR" sz="2000" dirty="0">
                <a:cs typeface="Calibri"/>
              </a:rPr>
              <a:t>ba</a:t>
            </a:r>
            <a:r>
              <a:rPr lang="tr-TR" sz="2000" spc="-40" dirty="0">
                <a:cs typeface="Calibri"/>
              </a:rPr>
              <a:t>ş</a:t>
            </a:r>
            <a:r>
              <a:rPr lang="tr-TR" sz="2000" dirty="0">
                <a:cs typeface="Calibri"/>
              </a:rPr>
              <a:t>vurmanız </a:t>
            </a:r>
            <a:r>
              <a:rPr lang="tr-TR" sz="2000" spc="-30" dirty="0">
                <a:cs typeface="Calibri"/>
              </a:rPr>
              <a:t>v</a:t>
            </a:r>
            <a:r>
              <a:rPr lang="tr-TR" sz="2000" dirty="0">
                <a:cs typeface="Calibri"/>
              </a:rPr>
              <a:t>e </a:t>
            </a:r>
            <a:r>
              <a:rPr lang="tr-TR" sz="2000" spc="-10" dirty="0" smtClean="0">
                <a:cs typeface="Calibri"/>
              </a:rPr>
              <a:t>e</a:t>
            </a:r>
            <a:r>
              <a:rPr lang="tr-TR" sz="2000" spc="-5" dirty="0" smtClean="0">
                <a:cs typeface="Calibri"/>
              </a:rPr>
              <a:t>-postalarınızı </a:t>
            </a:r>
            <a:r>
              <a:rPr lang="tr-TR" sz="2000" dirty="0" smtClean="0">
                <a:cs typeface="Calibri"/>
              </a:rPr>
              <a:t>bilgilendir</a:t>
            </a:r>
            <a:r>
              <a:rPr lang="tr-TR" sz="2000" spc="5" dirty="0" smtClean="0">
                <a:cs typeface="Calibri"/>
              </a:rPr>
              <a:t>m</a:t>
            </a:r>
            <a:r>
              <a:rPr lang="tr-TR" sz="2000" dirty="0" smtClean="0">
                <a:cs typeface="Calibri"/>
              </a:rPr>
              <a:t>eyi</a:t>
            </a:r>
            <a:r>
              <a:rPr lang="tr-TR" sz="2000" spc="-30" dirty="0" smtClean="0">
                <a:cs typeface="Calibri"/>
              </a:rPr>
              <a:t> </a:t>
            </a:r>
            <a:r>
              <a:rPr lang="tr-TR" sz="2000" spc="-25" dirty="0">
                <a:cs typeface="Calibri"/>
              </a:rPr>
              <a:t>t</a:t>
            </a:r>
            <a:r>
              <a:rPr lang="tr-TR" sz="2000" dirty="0">
                <a:cs typeface="Calibri"/>
              </a:rPr>
              <a:t>akip</a:t>
            </a:r>
            <a:r>
              <a:rPr lang="tr-TR" sz="2000" spc="-25" dirty="0">
                <a:cs typeface="Calibri"/>
              </a:rPr>
              <a:t> </a:t>
            </a:r>
            <a:r>
              <a:rPr lang="tr-TR" sz="2000" dirty="0">
                <a:cs typeface="Calibri"/>
              </a:rPr>
              <a:t>etmek</a:t>
            </a:r>
            <a:r>
              <a:rPr lang="tr-TR" sz="2000" spc="-15" dirty="0">
                <a:cs typeface="Calibri"/>
              </a:rPr>
              <a:t> </a:t>
            </a:r>
            <a:r>
              <a:rPr lang="tr-TR" sz="2000" dirty="0" smtClean="0">
                <a:cs typeface="Calibri"/>
              </a:rPr>
              <a:t>ü</a:t>
            </a:r>
            <a:r>
              <a:rPr lang="tr-TR" sz="2000" spc="-50" dirty="0" smtClean="0">
                <a:cs typeface="Calibri"/>
              </a:rPr>
              <a:t>z</a:t>
            </a:r>
            <a:r>
              <a:rPr lang="tr-TR" sz="2000" dirty="0" smtClean="0">
                <a:cs typeface="Calibri"/>
              </a:rPr>
              <a:t>e</a:t>
            </a:r>
            <a:r>
              <a:rPr lang="tr-TR" sz="2000" spc="-30" dirty="0" smtClean="0">
                <a:cs typeface="Calibri"/>
              </a:rPr>
              <a:t>r</a:t>
            </a:r>
            <a:r>
              <a:rPr lang="tr-TR" sz="2000" dirty="0" smtClean="0">
                <a:cs typeface="Calibri"/>
              </a:rPr>
              <a:t>e </a:t>
            </a:r>
            <a:r>
              <a:rPr lang="tr-TR" sz="2000" spc="-100" dirty="0" smtClean="0">
                <a:cs typeface="Calibri"/>
              </a:rPr>
              <a:t>k</a:t>
            </a:r>
            <a:r>
              <a:rPr lang="tr-TR" sz="2000" dirty="0" smtClean="0">
                <a:cs typeface="Calibri"/>
              </a:rPr>
              <a:t>o</a:t>
            </a:r>
            <a:r>
              <a:rPr lang="tr-TR" sz="2000" spc="-35" dirty="0" smtClean="0">
                <a:cs typeface="Calibri"/>
              </a:rPr>
              <a:t>n</a:t>
            </a:r>
            <a:r>
              <a:rPr lang="tr-TR" sz="2000" spc="-10" dirty="0" smtClean="0">
                <a:cs typeface="Calibri"/>
              </a:rPr>
              <a:t>t</a:t>
            </a:r>
            <a:r>
              <a:rPr lang="tr-TR" sz="2000" spc="-45" dirty="0" smtClean="0">
                <a:cs typeface="Calibri"/>
              </a:rPr>
              <a:t>r</a:t>
            </a:r>
            <a:r>
              <a:rPr lang="tr-TR" sz="2000" dirty="0" smtClean="0">
                <a:cs typeface="Calibri"/>
              </a:rPr>
              <a:t>ol</a:t>
            </a:r>
            <a:r>
              <a:rPr lang="tr-TR" sz="2000" spc="-20" dirty="0" smtClean="0">
                <a:cs typeface="Calibri"/>
              </a:rPr>
              <a:t> </a:t>
            </a:r>
            <a:r>
              <a:rPr lang="tr-TR" sz="2000" spc="-15" dirty="0">
                <a:cs typeface="Calibri"/>
              </a:rPr>
              <a:t>etmeniz</a:t>
            </a:r>
            <a:r>
              <a:rPr lang="tr-TR" sz="2000" spc="-10" dirty="0">
                <a:cs typeface="Calibri"/>
              </a:rPr>
              <a:t> </a:t>
            </a:r>
            <a:r>
              <a:rPr lang="tr-TR" sz="2000" spc="-45" dirty="0">
                <a:cs typeface="Calibri"/>
              </a:rPr>
              <a:t>g</a:t>
            </a:r>
            <a:r>
              <a:rPr lang="tr-TR" sz="2000" spc="-15" dirty="0">
                <a:cs typeface="Calibri"/>
              </a:rPr>
              <a:t>e</a:t>
            </a:r>
            <a:r>
              <a:rPr lang="tr-TR" sz="2000" spc="-40" dirty="0">
                <a:cs typeface="Calibri"/>
              </a:rPr>
              <a:t>r</a:t>
            </a:r>
            <a:r>
              <a:rPr lang="tr-TR" sz="2000" spc="-10" dirty="0">
                <a:cs typeface="Calibri"/>
              </a:rPr>
              <a:t>eki</a:t>
            </a:r>
            <a:r>
              <a:rPr lang="tr-TR" sz="2000" spc="-245" dirty="0">
                <a:cs typeface="Calibri"/>
              </a:rPr>
              <a:t>r</a:t>
            </a:r>
            <a:r>
              <a:rPr lang="tr-TR" sz="2000" dirty="0">
                <a:cs typeface="Calibri"/>
              </a:rPr>
              <a:t>.</a:t>
            </a:r>
          </a:p>
          <a:p>
            <a:pPr marL="12700" marR="676910">
              <a:lnSpc>
                <a:spcPct val="70000"/>
              </a:lnSpc>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6"/>
          <p:cNvSpPr/>
          <p:nvPr/>
        </p:nvSpPr>
        <p:spPr>
          <a:xfrm>
            <a:off x="9453586" y="5572140"/>
            <a:ext cx="2634400" cy="1182444"/>
          </a:xfrm>
          <a:prstGeom prst="rect">
            <a:avLst/>
          </a:prstGeom>
          <a:blipFill>
            <a:blip r:embed="rId11"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45569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p:nvPr/>
        </p:nvSpPr>
        <p:spPr>
          <a:xfrm>
            <a:off x="10129202" y="2454498"/>
            <a:ext cx="728472" cy="10119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58811" y="3008376"/>
            <a:ext cx="728472" cy="1011936"/>
          </a:xfrm>
          <a:prstGeom prst="rect">
            <a:avLst/>
          </a:prstGeom>
          <a:blipFill>
            <a:blip r:embed="rId3" cstate="print"/>
            <a:stretch>
              <a:fillRect/>
            </a:stretch>
          </a:blipFill>
        </p:spPr>
        <p:txBody>
          <a:bodyPr wrap="square" lIns="0" tIns="0" rIns="0" bIns="0" rtlCol="0"/>
          <a:lstStyle/>
          <a:p>
            <a:endParaRPr>
              <a:solidFill>
                <a:srgbClr val="C00000"/>
              </a:solidFill>
            </a:endParaRPr>
          </a:p>
        </p:txBody>
      </p:sp>
      <p:sp>
        <p:nvSpPr>
          <p:cNvPr id="6" name="object 6"/>
          <p:cNvSpPr txBox="1"/>
          <p:nvPr/>
        </p:nvSpPr>
        <p:spPr>
          <a:xfrm>
            <a:off x="760475" y="2578560"/>
            <a:ext cx="9755125" cy="1354217"/>
          </a:xfrm>
          <a:prstGeom prst="rect">
            <a:avLst/>
          </a:prstGeom>
        </p:spPr>
        <p:txBody>
          <a:bodyPr vert="horz" wrap="square" lIns="0" tIns="0" rIns="0" bIns="0" rtlCol="0">
            <a:spAutoFit/>
          </a:bodyPr>
          <a:lstStyle/>
          <a:p>
            <a:pPr algn="ctr">
              <a:lnSpc>
                <a:spcPct val="100000"/>
              </a:lnSpc>
            </a:pPr>
            <a:r>
              <a:rPr sz="4400" b="1" spc="-5" dirty="0" smtClean="0">
                <a:solidFill>
                  <a:srgbClr val="252525"/>
                </a:solidFill>
                <a:cs typeface="Century Gothic"/>
              </a:rPr>
              <a:t>20</a:t>
            </a:r>
            <a:r>
              <a:rPr lang="tr-TR" sz="4400" b="1" spc="-5" dirty="0" smtClean="0">
                <a:solidFill>
                  <a:srgbClr val="252525"/>
                </a:solidFill>
                <a:cs typeface="Century Gothic"/>
              </a:rPr>
              <a:t>21</a:t>
            </a:r>
            <a:r>
              <a:rPr sz="4400" b="1" spc="-5" dirty="0" smtClean="0">
                <a:solidFill>
                  <a:srgbClr val="252525"/>
                </a:solidFill>
                <a:cs typeface="Century Gothic"/>
              </a:rPr>
              <a:t>/20</a:t>
            </a:r>
            <a:r>
              <a:rPr lang="tr-TR" sz="4400" b="1" spc="-5" dirty="0" smtClean="0">
                <a:solidFill>
                  <a:srgbClr val="252525"/>
                </a:solidFill>
                <a:cs typeface="Century Gothic"/>
              </a:rPr>
              <a:t>22</a:t>
            </a:r>
            <a:r>
              <a:rPr sz="4400" b="1" spc="-25" dirty="0" smtClean="0">
                <a:solidFill>
                  <a:srgbClr val="252525"/>
                </a:solidFill>
                <a:cs typeface="Century Gothic"/>
              </a:rPr>
              <a:t> </a:t>
            </a:r>
            <a:r>
              <a:rPr sz="4400" b="1" spc="-5" dirty="0">
                <a:solidFill>
                  <a:srgbClr val="252525"/>
                </a:solidFill>
                <a:cs typeface="Century Gothic"/>
              </a:rPr>
              <a:t>ERASMU</a:t>
            </a:r>
            <a:r>
              <a:rPr sz="4400" b="1" dirty="0">
                <a:solidFill>
                  <a:srgbClr val="252525"/>
                </a:solidFill>
                <a:cs typeface="Century Gothic"/>
              </a:rPr>
              <a:t>S</a:t>
            </a:r>
            <a:r>
              <a:rPr sz="4400" b="1" spc="-5" dirty="0">
                <a:solidFill>
                  <a:srgbClr val="252525"/>
                </a:solidFill>
                <a:cs typeface="Century Gothic"/>
              </a:rPr>
              <a:t> </a:t>
            </a:r>
            <a:r>
              <a:rPr sz="4400" b="1" dirty="0" smtClean="0">
                <a:solidFill>
                  <a:srgbClr val="252525"/>
                </a:solidFill>
                <a:cs typeface="Century Gothic"/>
              </a:rPr>
              <a:t>+</a:t>
            </a:r>
            <a:r>
              <a:rPr lang="tr-TR" sz="4400" b="1" spc="5" dirty="0">
                <a:solidFill>
                  <a:srgbClr val="252525"/>
                </a:solidFill>
                <a:cs typeface="Century Gothic"/>
              </a:rPr>
              <a:t> </a:t>
            </a:r>
            <a:endParaRPr lang="tr-TR" sz="4400" b="1" spc="5" dirty="0" smtClean="0">
              <a:solidFill>
                <a:srgbClr val="252525"/>
              </a:solidFill>
              <a:cs typeface="Century Gothic"/>
            </a:endParaRPr>
          </a:p>
          <a:p>
            <a:pPr algn="ctr">
              <a:lnSpc>
                <a:spcPct val="100000"/>
              </a:lnSpc>
            </a:pPr>
            <a:r>
              <a:rPr sz="4400" b="1" spc="-5" dirty="0" smtClean="0">
                <a:solidFill>
                  <a:srgbClr val="252525"/>
                </a:solidFill>
                <a:cs typeface="Century Gothic"/>
              </a:rPr>
              <a:t>STAJ</a:t>
            </a:r>
            <a:r>
              <a:rPr lang="tr-TR" sz="4400" b="1" spc="-5" dirty="0" smtClean="0">
                <a:solidFill>
                  <a:srgbClr val="252525"/>
                </a:solidFill>
                <a:cs typeface="Century Gothic"/>
              </a:rPr>
              <a:t> </a:t>
            </a:r>
            <a:r>
              <a:rPr sz="4400" b="1" dirty="0" smtClean="0">
                <a:solidFill>
                  <a:srgbClr val="252525"/>
                </a:solidFill>
                <a:cs typeface="Century Gothic"/>
              </a:rPr>
              <a:t>HAREKETLİLİĞİ</a:t>
            </a:r>
            <a:endParaRPr sz="4400" dirty="0">
              <a:cs typeface="Century Gothic"/>
            </a:endParaRPr>
          </a:p>
        </p:txBody>
      </p:sp>
      <p:sp>
        <p:nvSpPr>
          <p:cNvPr id="9" name="object 9"/>
          <p:cNvSpPr/>
          <p:nvPr/>
        </p:nvSpPr>
        <p:spPr>
          <a:xfrm>
            <a:off x="9729216" y="399288"/>
            <a:ext cx="1475231" cy="83362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809226" y="479425"/>
            <a:ext cx="1368425" cy="72707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86740" y="4102608"/>
            <a:ext cx="11003280" cy="216408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11123" y="4126991"/>
            <a:ext cx="10899648" cy="2060448"/>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10270235" y="5049011"/>
            <a:ext cx="893064" cy="1231392"/>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3232404" y="153923"/>
            <a:ext cx="4715256" cy="2005584"/>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3313176" y="234950"/>
            <a:ext cx="4608449" cy="1898650"/>
          </a:xfrm>
          <a:prstGeom prst="rect">
            <a:avLst/>
          </a:prstGeom>
          <a:blipFill>
            <a:blip r:embed="rId10" cstate="print"/>
            <a:stretch>
              <a:fillRect/>
            </a:stretch>
          </a:blipFill>
        </p:spPr>
        <p:txBody>
          <a:bodyPr wrap="square" lIns="0" tIns="0" rIns="0" bIns="0" rtlCol="0"/>
          <a:lstStyle/>
          <a:p>
            <a:endParaRPr/>
          </a:p>
        </p:txBody>
      </p:sp>
      <p:pic>
        <p:nvPicPr>
          <p:cNvPr id="31" name="Picture 11" desc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111817" y="1518818"/>
            <a:ext cx="1498972"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Sigortalar</a:t>
            </a:r>
            <a:endParaRPr sz="2800" b="1" dirty="0">
              <a:cs typeface="Century Gothic"/>
            </a:endParaRPr>
          </a:p>
        </p:txBody>
      </p:sp>
      <p:sp>
        <p:nvSpPr>
          <p:cNvPr id="9" name="object 9"/>
          <p:cNvSpPr txBox="1">
            <a:spLocks noGrp="1"/>
          </p:cNvSpPr>
          <p:nvPr>
            <p:ph idx="1"/>
          </p:nvPr>
        </p:nvSpPr>
        <p:spPr>
          <a:xfrm>
            <a:off x="191344" y="2238691"/>
            <a:ext cx="11213509" cy="5867247"/>
          </a:xfrm>
          <a:prstGeom prst="rect">
            <a:avLst/>
          </a:prstGeom>
        </p:spPr>
        <p:txBody>
          <a:bodyPr vert="horz" wrap="square" lIns="0" tIns="0" rIns="0" bIns="0" rtlCol="0">
            <a:spAutoFit/>
          </a:bodyPr>
          <a:lstStyle/>
          <a:p>
            <a:pPr marL="12065" marR="12700" indent="0" algn="just">
              <a:lnSpc>
                <a:spcPct val="100000"/>
              </a:lnSpc>
              <a:buNone/>
              <a:tabLst>
                <a:tab pos="241300" algn="l"/>
              </a:tabLst>
            </a:pPr>
            <a:r>
              <a:rPr lang="tr-TR" sz="1600" spc="-20" dirty="0" smtClean="0">
                <a:solidFill>
                  <a:srgbClr val="A42F0F"/>
                </a:solidFill>
                <a:latin typeface="Wingdings 3"/>
                <a:cs typeface="Wingdings 3"/>
              </a:rPr>
              <a:t> </a:t>
            </a:r>
            <a:r>
              <a:rPr lang="tr-TR" sz="1400" spc="-15" dirty="0" err="1" smtClean="0">
                <a:cs typeface="Calibri"/>
              </a:rPr>
              <a:t>E</a:t>
            </a:r>
            <a:r>
              <a:rPr lang="tr-TR" sz="1400" spc="-55" dirty="0" err="1" smtClean="0">
                <a:cs typeface="Calibri"/>
              </a:rPr>
              <a:t>r</a:t>
            </a:r>
            <a:r>
              <a:rPr lang="tr-TR" sz="1400" dirty="0" err="1" smtClean="0">
                <a:cs typeface="Calibri"/>
              </a:rPr>
              <a:t>asmus</a:t>
            </a:r>
            <a:r>
              <a:rPr lang="tr-TR" sz="1400" spc="-20" dirty="0" smtClean="0">
                <a:cs typeface="Calibri"/>
              </a:rPr>
              <a:t> </a:t>
            </a:r>
            <a:r>
              <a:rPr lang="tr-TR" sz="1400" dirty="0">
                <a:cs typeface="Calibri"/>
              </a:rPr>
              <a:t>ha</a:t>
            </a:r>
            <a:r>
              <a:rPr lang="tr-TR" sz="1400" spc="-35" dirty="0">
                <a:cs typeface="Calibri"/>
              </a:rPr>
              <a:t>r</a:t>
            </a:r>
            <a:r>
              <a:rPr lang="tr-TR" sz="1400" dirty="0">
                <a:cs typeface="Calibri"/>
              </a:rPr>
              <a:t>e</a:t>
            </a:r>
            <a:r>
              <a:rPr lang="tr-TR" sz="1400" spc="-70" dirty="0">
                <a:cs typeface="Calibri"/>
              </a:rPr>
              <a:t>k</a:t>
            </a:r>
            <a:r>
              <a:rPr lang="tr-TR" sz="1400" dirty="0">
                <a:cs typeface="Calibri"/>
              </a:rPr>
              <a:t>etlili</a:t>
            </a:r>
            <a:r>
              <a:rPr lang="tr-TR" sz="1400" spc="-10" dirty="0">
                <a:cs typeface="Calibri"/>
              </a:rPr>
              <a:t>ğ</a:t>
            </a:r>
            <a:r>
              <a:rPr lang="tr-TR" sz="1400" dirty="0">
                <a:cs typeface="Calibri"/>
              </a:rPr>
              <a:t>iniz</a:t>
            </a:r>
            <a:r>
              <a:rPr lang="tr-TR" sz="1400" spc="-25" dirty="0">
                <a:cs typeface="Calibri"/>
              </a:rPr>
              <a:t> </a:t>
            </a:r>
            <a:r>
              <a:rPr lang="tr-TR" sz="1400" dirty="0">
                <a:cs typeface="Calibri"/>
              </a:rPr>
              <a:t>b</a:t>
            </a:r>
            <a:r>
              <a:rPr lang="tr-TR" sz="1400" spc="-20" dirty="0">
                <a:cs typeface="Calibri"/>
              </a:rPr>
              <a:t>o</a:t>
            </a:r>
            <a:r>
              <a:rPr lang="tr-TR" sz="1400" dirty="0">
                <a:cs typeface="Calibri"/>
              </a:rPr>
              <a:t>yun</a:t>
            </a:r>
            <a:r>
              <a:rPr lang="tr-TR" sz="1400" spc="-15" dirty="0">
                <a:cs typeface="Calibri"/>
              </a:rPr>
              <a:t>c</a:t>
            </a:r>
            <a:r>
              <a:rPr lang="tr-TR" sz="1400" dirty="0">
                <a:cs typeface="Calibri"/>
              </a:rPr>
              <a:t>a başını</a:t>
            </a:r>
            <a:r>
              <a:rPr lang="tr-TR" sz="1400" spc="-40" dirty="0">
                <a:cs typeface="Calibri"/>
              </a:rPr>
              <a:t>z</a:t>
            </a:r>
            <a:r>
              <a:rPr lang="tr-TR" sz="1400" dirty="0">
                <a:cs typeface="Calibri"/>
              </a:rPr>
              <a:t>a</a:t>
            </a:r>
            <a:r>
              <a:rPr lang="tr-TR" sz="1400" spc="-15" dirty="0">
                <a:cs typeface="Calibri"/>
              </a:rPr>
              <a:t> </a:t>
            </a:r>
            <a:r>
              <a:rPr lang="tr-TR" sz="1400" spc="-30" dirty="0">
                <a:cs typeface="Calibri"/>
              </a:rPr>
              <a:t>g</a:t>
            </a:r>
            <a:r>
              <a:rPr lang="tr-TR" sz="1400" dirty="0">
                <a:cs typeface="Calibri"/>
              </a:rPr>
              <a:t>el</a:t>
            </a:r>
            <a:r>
              <a:rPr lang="tr-TR" sz="1400" spc="5" dirty="0">
                <a:cs typeface="Calibri"/>
              </a:rPr>
              <a:t>e</a:t>
            </a:r>
            <a:r>
              <a:rPr lang="tr-TR" sz="1400" dirty="0">
                <a:cs typeface="Calibri"/>
              </a:rPr>
              <a:t>bile</a:t>
            </a:r>
            <a:r>
              <a:rPr lang="tr-TR" sz="1400" spc="5" dirty="0">
                <a:cs typeface="Calibri"/>
              </a:rPr>
              <a:t>c</a:t>
            </a:r>
            <a:r>
              <a:rPr lang="tr-TR" sz="1400" dirty="0">
                <a:cs typeface="Calibri"/>
              </a:rPr>
              <a:t>ek</a:t>
            </a:r>
            <a:r>
              <a:rPr lang="tr-TR" sz="1400" spc="-10" dirty="0">
                <a:cs typeface="Calibri"/>
              </a:rPr>
              <a:t> </a:t>
            </a:r>
            <a:r>
              <a:rPr lang="tr-TR" sz="1400" dirty="0">
                <a:cs typeface="Calibri"/>
              </a:rPr>
              <a:t>herhangi</a:t>
            </a:r>
            <a:r>
              <a:rPr lang="tr-TR" sz="1400" spc="-15" dirty="0">
                <a:cs typeface="Calibri"/>
              </a:rPr>
              <a:t> </a:t>
            </a:r>
            <a:r>
              <a:rPr lang="tr-TR" sz="1400" spc="-40" dirty="0">
                <a:cs typeface="Calibri"/>
              </a:rPr>
              <a:t>k</a:t>
            </a:r>
            <a:r>
              <a:rPr lang="tr-TR" sz="1400" dirty="0">
                <a:cs typeface="Calibri"/>
              </a:rPr>
              <a:t>a</a:t>
            </a:r>
            <a:r>
              <a:rPr lang="tr-TR" sz="1400" spc="-35" dirty="0">
                <a:cs typeface="Calibri"/>
              </a:rPr>
              <a:t>z</a:t>
            </a:r>
            <a:r>
              <a:rPr lang="tr-TR" sz="1400" spc="10" dirty="0">
                <a:cs typeface="Calibri"/>
              </a:rPr>
              <a:t>a</a:t>
            </a:r>
            <a:r>
              <a:rPr lang="tr-TR" sz="1400" dirty="0">
                <a:cs typeface="Calibri"/>
              </a:rPr>
              <a:t>,</a:t>
            </a:r>
            <a:r>
              <a:rPr lang="tr-TR" sz="1400" spc="-15" dirty="0">
                <a:cs typeface="Calibri"/>
              </a:rPr>
              <a:t> </a:t>
            </a:r>
            <a:r>
              <a:rPr lang="tr-TR" sz="1400" dirty="0">
                <a:cs typeface="Calibri"/>
              </a:rPr>
              <a:t>ha</a:t>
            </a:r>
            <a:r>
              <a:rPr lang="tr-TR" sz="1400" spc="-25" dirty="0">
                <a:cs typeface="Calibri"/>
              </a:rPr>
              <a:t>st</a:t>
            </a:r>
            <a:r>
              <a:rPr lang="tr-TR" sz="1400" dirty="0">
                <a:cs typeface="Calibri"/>
              </a:rPr>
              <a:t>alık</a:t>
            </a:r>
            <a:r>
              <a:rPr lang="tr-TR" sz="1400" spc="-25" dirty="0">
                <a:cs typeface="Calibri"/>
              </a:rPr>
              <a:t> </a:t>
            </a:r>
            <a:r>
              <a:rPr lang="tr-TR" sz="1400" dirty="0">
                <a:cs typeface="Calibri"/>
              </a:rPr>
              <a:t>vb. durumdan</a:t>
            </a:r>
            <a:r>
              <a:rPr lang="tr-TR" sz="1400" spc="-10" dirty="0">
                <a:cs typeface="Calibri"/>
              </a:rPr>
              <a:t> </a:t>
            </a:r>
            <a:r>
              <a:rPr lang="tr-TR" sz="1400" dirty="0">
                <a:cs typeface="Calibri"/>
              </a:rPr>
              <a:t>D</a:t>
            </a:r>
            <a:r>
              <a:rPr lang="tr-TR" sz="1400" spc="-10" dirty="0">
                <a:cs typeface="Calibri"/>
              </a:rPr>
              <a:t>o</a:t>
            </a:r>
            <a:r>
              <a:rPr lang="tr-TR" sz="1400" spc="-40" dirty="0">
                <a:cs typeface="Calibri"/>
              </a:rPr>
              <a:t>k</a:t>
            </a:r>
            <a:r>
              <a:rPr lang="tr-TR" sz="1400" dirty="0">
                <a:cs typeface="Calibri"/>
              </a:rPr>
              <a:t>uz </a:t>
            </a:r>
            <a:r>
              <a:rPr lang="tr-TR" sz="1400" spc="-65" dirty="0">
                <a:cs typeface="Calibri"/>
              </a:rPr>
              <a:t>E</a:t>
            </a:r>
            <a:r>
              <a:rPr lang="tr-TR" sz="1400" dirty="0">
                <a:cs typeface="Calibri"/>
              </a:rPr>
              <a:t>ylül </a:t>
            </a:r>
            <a:r>
              <a:rPr lang="tr-TR" sz="1400" spc="-10" dirty="0">
                <a:cs typeface="Calibri"/>
              </a:rPr>
              <a:t>Ü</a:t>
            </a:r>
            <a:r>
              <a:rPr lang="tr-TR" sz="1400" dirty="0">
                <a:cs typeface="Calibri"/>
              </a:rPr>
              <a:t>ni</a:t>
            </a:r>
            <a:r>
              <a:rPr lang="tr-TR" sz="1400" spc="-35" dirty="0">
                <a:cs typeface="Calibri"/>
              </a:rPr>
              <a:t>v</a:t>
            </a:r>
            <a:r>
              <a:rPr lang="tr-TR" sz="1400" dirty="0">
                <a:cs typeface="Calibri"/>
              </a:rPr>
              <a:t>e</a:t>
            </a:r>
            <a:r>
              <a:rPr lang="tr-TR" sz="1400" spc="-35" dirty="0">
                <a:cs typeface="Calibri"/>
              </a:rPr>
              <a:t>r</a:t>
            </a:r>
            <a:r>
              <a:rPr lang="tr-TR" sz="1400" dirty="0">
                <a:cs typeface="Calibri"/>
              </a:rPr>
              <a:t>si</a:t>
            </a:r>
            <a:r>
              <a:rPr lang="tr-TR" sz="1400" spc="-30" dirty="0">
                <a:cs typeface="Calibri"/>
              </a:rPr>
              <a:t>t</a:t>
            </a:r>
            <a:r>
              <a:rPr lang="tr-TR" sz="1400" dirty="0">
                <a:cs typeface="Calibri"/>
              </a:rPr>
              <a:t>esi</a:t>
            </a:r>
            <a:r>
              <a:rPr lang="tr-TR" sz="1400" spc="-15" dirty="0">
                <a:cs typeface="Calibri"/>
              </a:rPr>
              <a:t> </a:t>
            </a:r>
            <a:r>
              <a:rPr lang="tr-TR" sz="1400" dirty="0">
                <a:cs typeface="Calibri"/>
              </a:rPr>
              <a:t>/ </a:t>
            </a:r>
            <a:r>
              <a:rPr lang="tr-TR" sz="1400" spc="-15" dirty="0">
                <a:cs typeface="Calibri"/>
              </a:rPr>
              <a:t>U</a:t>
            </a:r>
            <a:r>
              <a:rPr lang="tr-TR" sz="1400" dirty="0">
                <a:cs typeface="Calibri"/>
              </a:rPr>
              <a:t>lusal</a:t>
            </a:r>
            <a:r>
              <a:rPr lang="tr-TR" sz="1400" spc="-10" dirty="0">
                <a:cs typeface="Calibri"/>
              </a:rPr>
              <a:t> </a:t>
            </a:r>
            <a:r>
              <a:rPr lang="tr-TR" sz="1400" dirty="0">
                <a:cs typeface="Calibri"/>
              </a:rPr>
              <a:t>Ajans</a:t>
            </a:r>
            <a:r>
              <a:rPr lang="tr-TR" sz="1400" spc="-15" dirty="0">
                <a:cs typeface="Calibri"/>
              </a:rPr>
              <a:t> </a:t>
            </a:r>
            <a:r>
              <a:rPr lang="tr-TR" sz="1400" spc="-35" dirty="0">
                <a:cs typeface="Calibri"/>
              </a:rPr>
              <a:t>y</a:t>
            </a:r>
            <a:r>
              <a:rPr lang="tr-TR" sz="1400" dirty="0">
                <a:cs typeface="Calibri"/>
              </a:rPr>
              <a:t>a</a:t>
            </a:r>
            <a:r>
              <a:rPr lang="tr-TR" sz="1400" spc="-15" dirty="0">
                <a:cs typeface="Calibri"/>
              </a:rPr>
              <a:t> </a:t>
            </a:r>
            <a:r>
              <a:rPr lang="tr-TR" sz="1400" dirty="0">
                <a:cs typeface="Calibri"/>
              </a:rPr>
              <a:t>da gi</a:t>
            </a:r>
            <a:r>
              <a:rPr lang="tr-TR" sz="1400" spc="-10" dirty="0">
                <a:cs typeface="Calibri"/>
              </a:rPr>
              <a:t>d</a:t>
            </a:r>
            <a:r>
              <a:rPr lang="tr-TR" sz="1400" dirty="0">
                <a:cs typeface="Calibri"/>
              </a:rPr>
              <a:t>eceğiniz</a:t>
            </a:r>
            <a:r>
              <a:rPr lang="tr-TR" sz="1400" spc="-20" dirty="0">
                <a:cs typeface="Calibri"/>
              </a:rPr>
              <a:t> </a:t>
            </a:r>
            <a:r>
              <a:rPr lang="tr-TR" sz="1400" spc="-20" dirty="0" smtClean="0">
                <a:cs typeface="Calibri"/>
              </a:rPr>
              <a:t>kurum</a:t>
            </a:r>
            <a:r>
              <a:rPr lang="tr-TR" sz="1400" dirty="0" smtClean="0">
                <a:cs typeface="Calibri"/>
              </a:rPr>
              <a:t> </a:t>
            </a:r>
            <a:r>
              <a:rPr lang="tr-TR" sz="1400" spc="-20" dirty="0" smtClean="0">
                <a:cs typeface="Calibri"/>
              </a:rPr>
              <a:t>sorumlu </a:t>
            </a:r>
            <a:r>
              <a:rPr lang="tr-TR" sz="1400" dirty="0">
                <a:cs typeface="Calibri"/>
              </a:rPr>
              <a:t>değildi</a:t>
            </a:r>
            <a:r>
              <a:rPr lang="tr-TR" sz="1400" spc="-240" dirty="0">
                <a:cs typeface="Calibri"/>
              </a:rPr>
              <a:t>r</a:t>
            </a:r>
            <a:r>
              <a:rPr lang="tr-TR" sz="1400" dirty="0" smtClean="0">
                <a:cs typeface="Calibri"/>
              </a:rPr>
              <a:t>. </a:t>
            </a:r>
            <a:r>
              <a:rPr lang="tr-TR" sz="1400" dirty="0" err="1" smtClean="0">
                <a:cs typeface="Calibri"/>
              </a:rPr>
              <a:t>Erasmus</a:t>
            </a:r>
            <a:r>
              <a:rPr lang="tr-TR" sz="1400" dirty="0" smtClean="0">
                <a:cs typeface="Calibri"/>
              </a:rPr>
              <a:t>+ Öğrenim ve </a:t>
            </a:r>
            <a:r>
              <a:rPr lang="tr-TR" sz="1400" dirty="0" err="1" smtClean="0">
                <a:cs typeface="Calibri"/>
              </a:rPr>
              <a:t>Erasmus</a:t>
            </a:r>
            <a:r>
              <a:rPr lang="tr-TR" sz="1400" dirty="0" smtClean="0">
                <a:cs typeface="Calibri"/>
              </a:rPr>
              <a:t>+ Staj için edinmeniz gereken sigorta türleri farklıdır.</a:t>
            </a:r>
          </a:p>
          <a:p>
            <a:pPr marL="12065" marR="12700" indent="0" algn="just">
              <a:lnSpc>
                <a:spcPct val="100000"/>
              </a:lnSpc>
              <a:buNone/>
              <a:tabLst>
                <a:tab pos="241300" algn="l"/>
              </a:tabLst>
            </a:pPr>
            <a:r>
              <a:rPr lang="tr-TR" sz="1400" spc="-20" dirty="0" smtClean="0">
                <a:solidFill>
                  <a:srgbClr val="A42F0F"/>
                </a:solidFill>
                <a:latin typeface="Wingdings 3"/>
                <a:cs typeface="Wingdings 3"/>
              </a:rPr>
              <a:t> </a:t>
            </a:r>
            <a:r>
              <a:rPr lang="tr-TR" sz="1400" dirty="0" smtClean="0">
                <a:cs typeface="Calibri"/>
              </a:rPr>
              <a:t>Si</a:t>
            </a:r>
            <a:r>
              <a:rPr lang="tr-TR" sz="1400" spc="-15" dirty="0" smtClean="0">
                <a:cs typeface="Calibri"/>
              </a:rPr>
              <a:t>gor</a:t>
            </a:r>
            <a:r>
              <a:rPr lang="tr-TR" sz="1400" spc="-40" dirty="0" smtClean="0">
                <a:cs typeface="Calibri"/>
              </a:rPr>
              <a:t>t</a:t>
            </a:r>
            <a:r>
              <a:rPr lang="tr-TR" sz="1400" dirty="0" smtClean="0">
                <a:cs typeface="Calibri"/>
              </a:rPr>
              <a:t>a</a:t>
            </a:r>
            <a:r>
              <a:rPr lang="tr-TR" sz="1400" spc="-25" dirty="0" smtClean="0">
                <a:cs typeface="Calibri"/>
              </a:rPr>
              <a:t> </a:t>
            </a:r>
            <a:r>
              <a:rPr lang="tr-TR" sz="1400" dirty="0">
                <a:cs typeface="Calibri"/>
              </a:rPr>
              <a:t>poliçesi</a:t>
            </a:r>
            <a:r>
              <a:rPr lang="tr-TR" sz="1400" spc="-15" dirty="0">
                <a:cs typeface="Calibri"/>
              </a:rPr>
              <a:t> </a:t>
            </a:r>
            <a:r>
              <a:rPr lang="tr-TR" sz="1400" u="heavy" dirty="0">
                <a:cs typeface="Calibri"/>
              </a:rPr>
              <a:t> </a:t>
            </a:r>
            <a:r>
              <a:rPr lang="tr-TR" sz="1400" u="heavy" dirty="0" smtClean="0">
                <a:cs typeface="Calibri"/>
              </a:rPr>
              <a:t>yurtdışında  </a:t>
            </a:r>
            <a:r>
              <a:rPr lang="tr-TR" sz="1400" u="heavy" spc="-10" dirty="0">
                <a:cs typeface="Calibri"/>
              </a:rPr>
              <a:t>o</a:t>
            </a:r>
            <a:r>
              <a:rPr lang="tr-TR" sz="1400" u="heavy" dirty="0">
                <a:cs typeface="Calibri"/>
              </a:rPr>
              <a:t>la</a:t>
            </a:r>
            <a:r>
              <a:rPr lang="tr-TR" sz="1400" u="heavy" spc="-20" dirty="0">
                <a:cs typeface="Calibri"/>
              </a:rPr>
              <a:t>c</a:t>
            </a:r>
            <a:r>
              <a:rPr lang="tr-TR" sz="1400" u="heavy" dirty="0">
                <a:cs typeface="Calibri"/>
              </a:rPr>
              <a:t>ağınız </a:t>
            </a:r>
            <a:r>
              <a:rPr lang="tr-TR" sz="1400" u="heavy" spc="-15" dirty="0">
                <a:cs typeface="Calibri"/>
              </a:rPr>
              <a:t> </a:t>
            </a:r>
            <a:r>
              <a:rPr lang="tr-TR" sz="1400" u="heavy" spc="-25" dirty="0">
                <a:cs typeface="Calibri"/>
              </a:rPr>
              <a:t>t</a:t>
            </a:r>
            <a:r>
              <a:rPr lang="tr-TR" sz="1400" u="heavy" dirty="0">
                <a:cs typeface="Calibri"/>
              </a:rPr>
              <a:t>arih </a:t>
            </a:r>
            <a:r>
              <a:rPr lang="tr-TR" sz="1400" u="heavy" spc="-10" dirty="0">
                <a:cs typeface="Calibri"/>
              </a:rPr>
              <a:t> </a:t>
            </a:r>
            <a:r>
              <a:rPr lang="tr-TR" sz="1400" u="heavy" dirty="0">
                <a:cs typeface="Calibri"/>
              </a:rPr>
              <a:t>a</a:t>
            </a:r>
            <a:r>
              <a:rPr lang="tr-TR" sz="1400" u="heavy" spc="-45" dirty="0">
                <a:cs typeface="Calibri"/>
              </a:rPr>
              <a:t>r</a:t>
            </a:r>
            <a:r>
              <a:rPr lang="tr-TR" sz="1400" u="heavy" dirty="0">
                <a:cs typeface="Calibri"/>
              </a:rPr>
              <a:t>alığını </a:t>
            </a:r>
            <a:r>
              <a:rPr lang="tr-TR" sz="1400" u="heavy" spc="-20" dirty="0">
                <a:cs typeface="Calibri"/>
              </a:rPr>
              <a:t> </a:t>
            </a:r>
            <a:r>
              <a:rPr lang="tr-TR" sz="1400" u="heavy" spc="-50" dirty="0">
                <a:cs typeface="Calibri"/>
              </a:rPr>
              <a:t>k</a:t>
            </a:r>
            <a:r>
              <a:rPr lang="tr-TR" sz="1400" u="heavy" dirty="0">
                <a:cs typeface="Calibri"/>
              </a:rPr>
              <a:t>a</a:t>
            </a:r>
            <a:r>
              <a:rPr lang="tr-TR" sz="1400" u="heavy" spc="-15" dirty="0">
                <a:cs typeface="Calibri"/>
              </a:rPr>
              <a:t>p</a:t>
            </a:r>
            <a:r>
              <a:rPr lang="tr-TR" sz="1400" u="heavy" dirty="0">
                <a:cs typeface="Calibri"/>
              </a:rPr>
              <a:t>s</a:t>
            </a:r>
            <a:r>
              <a:rPr lang="tr-TR" sz="1400" u="heavy" spc="-50" dirty="0">
                <a:cs typeface="Calibri"/>
              </a:rPr>
              <a:t>ay</a:t>
            </a:r>
            <a:r>
              <a:rPr lang="tr-TR" sz="1400" u="heavy" spc="-15" dirty="0">
                <a:cs typeface="Calibri"/>
              </a:rPr>
              <a:t>a</a:t>
            </a:r>
            <a:r>
              <a:rPr lang="tr-TR" sz="1400" u="heavy" spc="-30" dirty="0">
                <a:cs typeface="Calibri"/>
              </a:rPr>
              <a:t>c</a:t>
            </a:r>
            <a:r>
              <a:rPr lang="tr-TR" sz="1400" u="heavy" spc="-15" dirty="0">
                <a:cs typeface="Calibri"/>
              </a:rPr>
              <a:t>ak</a:t>
            </a:r>
            <a:r>
              <a:rPr lang="tr-TR" sz="1400" spc="-20" dirty="0">
                <a:cs typeface="Calibri"/>
              </a:rPr>
              <a:t> </a:t>
            </a:r>
            <a:r>
              <a:rPr lang="tr-TR" sz="1400" dirty="0">
                <a:cs typeface="Calibri"/>
              </a:rPr>
              <a:t>şekilde dü</a:t>
            </a:r>
            <a:r>
              <a:rPr lang="tr-TR" sz="1400" spc="-50" dirty="0">
                <a:cs typeface="Calibri"/>
              </a:rPr>
              <a:t>z</a:t>
            </a:r>
            <a:r>
              <a:rPr lang="tr-TR" sz="1400" dirty="0">
                <a:cs typeface="Calibri"/>
              </a:rPr>
              <a:t>enl</a:t>
            </a:r>
            <a:r>
              <a:rPr lang="tr-TR" sz="1400" spc="5" dirty="0">
                <a:cs typeface="Calibri"/>
              </a:rPr>
              <a:t>e</a:t>
            </a:r>
            <a:r>
              <a:rPr lang="tr-TR" sz="1400" dirty="0">
                <a:cs typeface="Calibri"/>
              </a:rPr>
              <a:t>nm</a:t>
            </a:r>
            <a:r>
              <a:rPr lang="tr-TR" sz="1400" spc="5" dirty="0">
                <a:cs typeface="Calibri"/>
              </a:rPr>
              <a:t>e</a:t>
            </a:r>
            <a:r>
              <a:rPr lang="tr-TR" sz="1400" dirty="0">
                <a:cs typeface="Calibri"/>
              </a:rPr>
              <a:t>lidi</a:t>
            </a:r>
            <a:r>
              <a:rPr lang="tr-TR" sz="1400" spc="-240" dirty="0">
                <a:cs typeface="Calibri"/>
              </a:rPr>
              <a:t>r</a:t>
            </a:r>
            <a:r>
              <a:rPr lang="tr-TR" sz="1400" dirty="0" smtClean="0">
                <a:cs typeface="Calibri"/>
              </a:rPr>
              <a:t>. Poliçenizin İngilizce imzalı kopyalarına sahip olmalısınız, mümkünse Türkçe kopyalarını da edininiz. </a:t>
            </a:r>
            <a:r>
              <a:rPr lang="tr-TR" sz="1400" dirty="0" err="1" smtClean="0">
                <a:cs typeface="Calibri"/>
              </a:rPr>
              <a:t>Erasmus</a:t>
            </a:r>
            <a:r>
              <a:rPr lang="tr-TR" sz="1400" dirty="0" smtClean="0">
                <a:cs typeface="Calibri"/>
              </a:rPr>
              <a:t>+ Staj kapsamında edineceğiniz poliçe aşağıda belirtilen 3 alanda öğrencimize güvence sağlıyor olmalıdır.</a:t>
            </a:r>
            <a:endParaRPr lang="tr-TR" sz="1400" dirty="0">
              <a:cs typeface="Calibri"/>
            </a:endParaRPr>
          </a:p>
          <a:p>
            <a:pPr marL="12065" marR="12700" indent="0" algn="just">
              <a:lnSpc>
                <a:spcPct val="100000"/>
              </a:lnSpc>
              <a:buNone/>
              <a:tabLst>
                <a:tab pos="241300" algn="l"/>
              </a:tabLst>
            </a:pPr>
            <a:r>
              <a:rPr lang="tr-TR" sz="1400" spc="-20" dirty="0" smtClean="0">
                <a:solidFill>
                  <a:srgbClr val="A42F0F"/>
                </a:solidFill>
                <a:latin typeface="Wingdings 3"/>
                <a:cs typeface="Wingdings 3"/>
              </a:rPr>
              <a:t> </a:t>
            </a:r>
            <a:r>
              <a:rPr lang="tr-TR" sz="1400" dirty="0" smtClean="0"/>
              <a:t>SEYAHAT </a:t>
            </a:r>
            <a:r>
              <a:rPr lang="tr-TR" sz="1400" dirty="0"/>
              <a:t>VE SAĞLIK </a:t>
            </a:r>
            <a:r>
              <a:rPr lang="tr-TR" sz="1400" dirty="0" smtClean="0"/>
              <a:t>SİGORTASI (</a:t>
            </a:r>
            <a:r>
              <a:rPr lang="tr-TR" sz="1400" dirty="0"/>
              <a:t>Minimum 30.000 Euro teminatlı ve “Ayakta </a:t>
            </a:r>
            <a:r>
              <a:rPr lang="tr-TR" sz="1400" dirty="0" smtClean="0"/>
              <a:t>ve Yatarak Tedavi”yi kapsayan) </a:t>
            </a:r>
          </a:p>
          <a:p>
            <a:pPr marL="12065" marR="12700" indent="0" algn="just">
              <a:lnSpc>
                <a:spcPct val="100000"/>
              </a:lnSpc>
              <a:buNone/>
              <a:tabLst>
                <a:tab pos="241300" algn="l"/>
              </a:tabLst>
            </a:pPr>
            <a:r>
              <a:rPr lang="tr-TR" sz="1400" spc="-20" dirty="0">
                <a:solidFill>
                  <a:srgbClr val="A42F0F"/>
                </a:solidFill>
                <a:latin typeface="Wingdings 3"/>
                <a:cs typeface="Wingdings 3"/>
              </a:rPr>
              <a:t> </a:t>
            </a:r>
            <a:r>
              <a:rPr lang="tr-TR" sz="1400" dirty="0" smtClean="0"/>
              <a:t>KAZA </a:t>
            </a:r>
            <a:r>
              <a:rPr lang="tr-TR" sz="1400" dirty="0"/>
              <a:t>SİGORTASI </a:t>
            </a:r>
            <a:r>
              <a:rPr lang="tr-TR" sz="1400" dirty="0" smtClean="0"/>
              <a:t>(Öğrencinin </a:t>
            </a:r>
            <a:r>
              <a:rPr lang="tr-TR" sz="1400" dirty="0"/>
              <a:t>iş yerinde uğrayabileceği kazalara yönelik sigorta </a:t>
            </a:r>
            <a:r>
              <a:rPr lang="tr-TR" sz="1400" dirty="0" smtClean="0"/>
              <a:t>teminatı)</a:t>
            </a:r>
          </a:p>
          <a:p>
            <a:pPr marL="12065" marR="12700" indent="0" algn="just">
              <a:lnSpc>
                <a:spcPct val="100000"/>
              </a:lnSpc>
              <a:buNone/>
              <a:tabLst>
                <a:tab pos="241300" algn="l"/>
              </a:tabLst>
            </a:pPr>
            <a:r>
              <a:rPr lang="tr-TR" sz="1400" spc="-20" dirty="0" smtClean="0">
                <a:solidFill>
                  <a:srgbClr val="A42F0F"/>
                </a:solidFill>
                <a:latin typeface="Wingdings 3"/>
                <a:cs typeface="Wingdings 3"/>
              </a:rPr>
              <a:t> </a:t>
            </a:r>
            <a:r>
              <a:rPr lang="tr-TR" sz="1400" dirty="0" smtClean="0"/>
              <a:t>MESULİYET </a:t>
            </a:r>
            <a:r>
              <a:rPr lang="tr-TR" sz="1400" dirty="0"/>
              <a:t>SİGORTASI </a:t>
            </a:r>
            <a:r>
              <a:rPr lang="tr-TR" sz="1400" dirty="0" smtClean="0"/>
              <a:t> (</a:t>
            </a:r>
            <a:r>
              <a:rPr lang="tr-TR" sz="1400" dirty="0"/>
              <a:t>Öğrenci tarafından iş yerine verilebilecek zararlara yönelik sigorta </a:t>
            </a:r>
            <a:r>
              <a:rPr lang="tr-TR" sz="1400" dirty="0" smtClean="0"/>
              <a:t>teminatı)</a:t>
            </a:r>
          </a:p>
          <a:p>
            <a:pPr marL="12065" marR="12700" indent="0" algn="just">
              <a:lnSpc>
                <a:spcPct val="100000"/>
              </a:lnSpc>
              <a:buNone/>
              <a:tabLst>
                <a:tab pos="241300" algn="l"/>
              </a:tabLst>
            </a:pPr>
            <a:r>
              <a:rPr lang="tr-TR" sz="1400" spc="-20" dirty="0" smtClean="0">
                <a:solidFill>
                  <a:srgbClr val="A42F0F"/>
                </a:solidFill>
                <a:latin typeface="Wingdings 3"/>
                <a:cs typeface="Wingdings 3"/>
              </a:rPr>
              <a:t> </a:t>
            </a:r>
            <a:r>
              <a:rPr lang="tr-TR" sz="1400" b="1" u="heavy" dirty="0" smtClean="0">
                <a:solidFill>
                  <a:srgbClr val="FF0000"/>
                </a:solidFill>
                <a:cs typeface="Calibri"/>
              </a:rPr>
              <a:t>ÖRNEK SİGORTA ŞİRKETİ: </a:t>
            </a:r>
            <a:r>
              <a:rPr lang="tr-TR" sz="1400" dirty="0" smtClean="0">
                <a:cs typeface="Calibri"/>
              </a:rPr>
              <a:t>(Yukarıda belirtilen 3 sigorta türünde güvence sağlayan ve araştırıp </a:t>
            </a:r>
            <a:r>
              <a:rPr lang="tr-TR" sz="1400" dirty="0" err="1" smtClean="0">
                <a:cs typeface="Calibri"/>
              </a:rPr>
              <a:t>edindiğiniztüm</a:t>
            </a:r>
            <a:r>
              <a:rPr lang="tr-TR" sz="1400" dirty="0" smtClean="0">
                <a:cs typeface="Calibri"/>
              </a:rPr>
              <a:t> sigorta şirketi poliçeleri geçerlidir. Bu sigorta türlerinin tek bir poliçe altında toplandığı seçenekler sınırlıdır, ancak daha ekonomiktir. )</a:t>
            </a:r>
            <a:endParaRPr lang="tr-TR" sz="1400" u="heavy" dirty="0" smtClean="0">
              <a:solidFill>
                <a:srgbClr val="FF0000"/>
              </a:solidFill>
              <a:cs typeface="Calibri"/>
            </a:endParaRPr>
          </a:p>
          <a:p>
            <a:pPr marL="241300">
              <a:lnSpc>
                <a:spcPct val="100000"/>
              </a:lnSpc>
            </a:pPr>
            <a:r>
              <a:rPr lang="tr-TR" sz="1400" b="1" dirty="0" smtClean="0">
                <a:cs typeface="Calibri"/>
              </a:rPr>
              <a:t>AON ICS </a:t>
            </a:r>
            <a:r>
              <a:rPr lang="tr-TR" sz="1400" b="1" dirty="0" err="1" smtClean="0">
                <a:cs typeface="Calibri"/>
              </a:rPr>
              <a:t>Student</a:t>
            </a:r>
            <a:r>
              <a:rPr lang="tr-TR" sz="1400" b="1" dirty="0" smtClean="0">
                <a:cs typeface="Calibri"/>
              </a:rPr>
              <a:t> </a:t>
            </a:r>
            <a:r>
              <a:rPr lang="tr-TR" sz="1400" b="1" dirty="0" err="1" smtClean="0">
                <a:cs typeface="Calibri"/>
              </a:rPr>
              <a:t>Insurance</a:t>
            </a:r>
            <a:r>
              <a:rPr lang="tr-TR" sz="1400" b="1" dirty="0" smtClean="0">
                <a:cs typeface="Calibri"/>
              </a:rPr>
              <a:t> </a:t>
            </a:r>
            <a:r>
              <a:rPr lang="tr-TR" sz="1400" dirty="0" smtClean="0">
                <a:cs typeface="Calibri"/>
              </a:rPr>
              <a:t>(AON COMPLETE ve AON Start sigorta ürünlerinden </a:t>
            </a:r>
            <a:r>
              <a:rPr lang="tr-TR" sz="1400" b="1" u="sng" dirty="0" smtClean="0">
                <a:cs typeface="Calibri"/>
              </a:rPr>
              <a:t>AON </a:t>
            </a:r>
            <a:r>
              <a:rPr lang="tr-TR" sz="1400" b="1" u="sng" dirty="0" err="1" smtClean="0">
                <a:cs typeface="Calibri"/>
              </a:rPr>
              <a:t>COMPLETE’i</a:t>
            </a:r>
            <a:r>
              <a:rPr lang="tr-TR" sz="1400" b="1" u="sng" dirty="0" smtClean="0">
                <a:cs typeface="Calibri"/>
              </a:rPr>
              <a:t> </a:t>
            </a:r>
            <a:r>
              <a:rPr lang="tr-TR" sz="1400" dirty="0" smtClean="0">
                <a:cs typeface="Calibri"/>
              </a:rPr>
              <a:t>seçmelisiniz)</a:t>
            </a:r>
          </a:p>
          <a:p>
            <a:pPr marL="241300">
              <a:lnSpc>
                <a:spcPct val="100000"/>
              </a:lnSpc>
            </a:pPr>
            <a:r>
              <a:rPr lang="tr-TR" sz="1400" b="1" dirty="0" smtClean="0">
                <a:cs typeface="Calibri"/>
              </a:rPr>
              <a:t>GULF SİGORTA (eski: AIG INSURANCE) </a:t>
            </a:r>
          </a:p>
          <a:p>
            <a:pPr marL="241300">
              <a:lnSpc>
                <a:spcPct val="100000"/>
              </a:lnSpc>
            </a:pPr>
            <a:r>
              <a:rPr lang="tr-TR" sz="1400" b="1" dirty="0" smtClean="0">
                <a:cs typeface="Calibri"/>
              </a:rPr>
              <a:t>AXA SİGORTA (TR-ENG poliçe: GENİŞ KAPSAMLI SEYAHAT SAĞLIK SİGORTASI- COMPREHENSIVE TRAVEL HEALTH INSURANCE)</a:t>
            </a:r>
          </a:p>
          <a:p>
            <a:pPr marL="241300">
              <a:lnSpc>
                <a:spcPct val="100000"/>
              </a:lnSpc>
            </a:pPr>
            <a:r>
              <a:rPr lang="tr-TR" sz="1400" b="1" dirty="0" smtClean="0">
                <a:cs typeface="Calibri"/>
              </a:rPr>
              <a:t>SWISSCARE INSURANCE(</a:t>
            </a:r>
            <a:r>
              <a:rPr lang="tr-TR" sz="1400" b="1" dirty="0" err="1" smtClean="0">
                <a:cs typeface="Calibri"/>
              </a:rPr>
              <a:t>Student</a:t>
            </a:r>
            <a:r>
              <a:rPr lang="tr-TR" sz="1400" b="1" dirty="0" smtClean="0">
                <a:cs typeface="Calibri"/>
              </a:rPr>
              <a:t> </a:t>
            </a:r>
            <a:r>
              <a:rPr lang="tr-TR" sz="1400" b="1" dirty="0" err="1" smtClean="0">
                <a:cs typeface="Calibri"/>
              </a:rPr>
              <a:t>Pass</a:t>
            </a:r>
            <a:r>
              <a:rPr lang="tr-TR" sz="1400" b="1" dirty="0" smtClean="0">
                <a:cs typeface="Calibri"/>
              </a:rPr>
              <a:t> International Standard)</a:t>
            </a:r>
          </a:p>
          <a:p>
            <a:pPr marL="241300">
              <a:lnSpc>
                <a:spcPct val="100000"/>
              </a:lnSpc>
            </a:pPr>
            <a:r>
              <a:rPr lang="tr-TR" sz="1400" b="1" dirty="0" smtClean="0"/>
              <a:t>SOMPO  SİGORTA ve diğerleri…</a:t>
            </a:r>
            <a:endParaRPr lang="tr-TR" sz="1400" dirty="0"/>
          </a:p>
          <a:p>
            <a:pPr marL="12700" indent="0">
              <a:lnSpc>
                <a:spcPct val="100000"/>
              </a:lnSpc>
              <a:buNone/>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1258853"/>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178927"/>
            <a:ext cx="4608449" cy="1313032"/>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5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431704" y="1650119"/>
            <a:ext cx="5328592"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EOID (Erasmus </a:t>
            </a:r>
            <a:r>
              <a:rPr lang="tr-TR" sz="2800" b="1" dirty="0" err="1" smtClean="0">
                <a:cs typeface="Century Gothic"/>
              </a:rPr>
              <a:t>Organization</a:t>
            </a:r>
            <a:r>
              <a:rPr lang="tr-TR" sz="2800" b="1" dirty="0" smtClean="0">
                <a:cs typeface="Century Gothic"/>
              </a:rPr>
              <a:t> ID) </a:t>
            </a:r>
            <a:endParaRPr sz="2800" b="1" dirty="0">
              <a:cs typeface="Century Gothic"/>
            </a:endParaRPr>
          </a:p>
        </p:txBody>
      </p:sp>
      <p:sp>
        <p:nvSpPr>
          <p:cNvPr id="9" name="object 9"/>
          <p:cNvSpPr txBox="1">
            <a:spLocks noGrp="1"/>
          </p:cNvSpPr>
          <p:nvPr>
            <p:ph idx="1"/>
          </p:nvPr>
        </p:nvSpPr>
        <p:spPr>
          <a:xfrm>
            <a:off x="324611" y="2583502"/>
            <a:ext cx="11201400" cy="3697422"/>
          </a:xfrm>
          <a:prstGeom prst="rect">
            <a:avLst/>
          </a:prstGeom>
        </p:spPr>
        <p:txBody>
          <a:bodyPr vert="horz" wrap="square" lIns="0" tIns="0" rIns="0" bIns="0" rtlCol="0">
            <a:spAutoFit/>
          </a:bodyPr>
          <a:lstStyle/>
          <a:p>
            <a:pPr marL="12065" marR="12700" indent="0" algn="just">
              <a:lnSpc>
                <a:spcPts val="3020"/>
              </a:lnSpc>
              <a:buNone/>
              <a:tabLst>
                <a:tab pos="241300" algn="l"/>
              </a:tabLst>
            </a:pPr>
            <a:r>
              <a:rPr lang="tr-TR" sz="1800" spc="-20" dirty="0" smtClean="0">
                <a:solidFill>
                  <a:srgbClr val="A42F0F"/>
                </a:solidFill>
                <a:latin typeface="Wingdings 3"/>
                <a:cs typeface="Wingdings 3"/>
              </a:rPr>
              <a:t> </a:t>
            </a:r>
            <a:r>
              <a:rPr lang="tr-TR" sz="1800" spc="-15" dirty="0" smtClean="0">
                <a:cs typeface="Calibri"/>
              </a:rPr>
              <a:t>Gidilen Kuruluşun/İşletmenin Avrupa </a:t>
            </a:r>
            <a:r>
              <a:rPr lang="tr-TR" sz="1800" spc="-15" dirty="0" err="1" smtClean="0">
                <a:cs typeface="Calibri"/>
              </a:rPr>
              <a:t>Mobility</a:t>
            </a:r>
            <a:r>
              <a:rPr lang="tr-TR" sz="1800" spc="-15" dirty="0" smtClean="0">
                <a:cs typeface="Calibri"/>
              </a:rPr>
              <a:t> </a:t>
            </a:r>
            <a:r>
              <a:rPr lang="tr-TR" sz="1800" spc="-15" dirty="0" err="1" smtClean="0">
                <a:cs typeface="Calibri"/>
              </a:rPr>
              <a:t>Tool</a:t>
            </a:r>
            <a:r>
              <a:rPr lang="tr-TR" sz="1800" spc="-15" dirty="0" smtClean="0">
                <a:cs typeface="Calibri"/>
              </a:rPr>
              <a:t> </a:t>
            </a:r>
            <a:r>
              <a:rPr lang="tr-TR" sz="1800" spc="-15" dirty="0" err="1" smtClean="0">
                <a:cs typeface="Calibri"/>
              </a:rPr>
              <a:t>veritabanına</a:t>
            </a:r>
            <a:r>
              <a:rPr lang="tr-TR" sz="1800" spc="-15" dirty="0" smtClean="0">
                <a:cs typeface="Calibri"/>
              </a:rPr>
              <a:t> kayıt olması gerekmektedir. </a:t>
            </a:r>
          </a:p>
          <a:p>
            <a:pPr marL="354965" marR="12700" indent="-342900" algn="just">
              <a:lnSpc>
                <a:spcPts val="3020"/>
              </a:lnSpc>
              <a:buFont typeface="Wingdings 3" panose="05040102010807070707" pitchFamily="18" charset="2"/>
              <a:buChar char="´"/>
              <a:tabLst>
                <a:tab pos="241300" algn="l"/>
              </a:tabLst>
            </a:pPr>
            <a:r>
              <a:rPr lang="tr-TR" sz="1800" spc="-15" dirty="0" smtClean="0">
                <a:cs typeface="Calibri"/>
              </a:rPr>
              <a:t>Öğrenci, Dış İlişkiler gideceği Staj Kurumundan, daha önce almamışlarsa, EOID numarası almalarını talep etmelidir. Staj kurumunun öğrenci EOID numarası </a:t>
            </a:r>
            <a:r>
              <a:rPr lang="tr-TR" sz="1800" spc="-15" dirty="0">
                <a:cs typeface="Calibri"/>
              </a:rPr>
              <a:t>Dış İlişkiler </a:t>
            </a:r>
            <a:r>
              <a:rPr lang="tr-TR" sz="1800" spc="-15" dirty="0" smtClean="0">
                <a:cs typeface="Calibri"/>
              </a:rPr>
              <a:t>Koordinatörlüğüne bildirmelidir. </a:t>
            </a:r>
            <a:r>
              <a:rPr lang="tr-TR" sz="1800" dirty="0" smtClean="0"/>
              <a:t>EOID</a:t>
            </a:r>
            <a:r>
              <a:rPr lang="tr-TR" sz="1800" dirty="0"/>
              <a:t> (Erasmus </a:t>
            </a:r>
            <a:r>
              <a:rPr lang="tr-TR" sz="1800" dirty="0" err="1"/>
              <a:t>Organisation</a:t>
            </a:r>
            <a:r>
              <a:rPr lang="tr-TR" sz="1800" dirty="0"/>
              <a:t> ID) </a:t>
            </a:r>
            <a:r>
              <a:rPr lang="tr-TR" sz="1800" dirty="0" smtClean="0"/>
              <a:t>edinmek için </a:t>
            </a:r>
            <a:r>
              <a:rPr lang="nn-NO" sz="1800" dirty="0"/>
              <a:t>yukarıdaki linke girip, karşınıza çıkan "Register my organisation" düğmesine tıklanabilir.</a:t>
            </a:r>
            <a:r>
              <a:rPr lang="tr-TR" sz="1800" spc="-15" dirty="0" smtClean="0"/>
              <a:t> </a:t>
            </a:r>
            <a:r>
              <a:rPr lang="tr-TR" sz="1800" dirty="0"/>
              <a:t>Öncelikle staj kurumunun zaten EOID (Erasmus </a:t>
            </a:r>
            <a:r>
              <a:rPr lang="tr-TR" sz="1800" dirty="0" err="1"/>
              <a:t>Organisation</a:t>
            </a:r>
            <a:r>
              <a:rPr lang="tr-TR" sz="1800" dirty="0"/>
              <a:t> ID) sahip olup olmadığını kontrol etmek doğru olacaktır</a:t>
            </a:r>
            <a:r>
              <a:rPr lang="tr-TR" sz="1800" dirty="0" smtClean="0"/>
              <a:t>.</a:t>
            </a:r>
          </a:p>
          <a:p>
            <a:pPr marL="12065" marR="12700" indent="0" algn="just">
              <a:lnSpc>
                <a:spcPts val="3020"/>
              </a:lnSpc>
              <a:buNone/>
              <a:tabLst>
                <a:tab pos="241300" algn="l"/>
              </a:tabLst>
            </a:pPr>
            <a:r>
              <a:rPr lang="tr-TR" sz="1800" dirty="0">
                <a:cs typeface="Calibri"/>
                <a:hlinkClick r:id="rId4"/>
              </a:rPr>
              <a:t>https://</a:t>
            </a:r>
            <a:r>
              <a:rPr lang="tr-TR" sz="1800" dirty="0" smtClean="0">
                <a:cs typeface="Calibri"/>
                <a:hlinkClick r:id="rId4"/>
              </a:rPr>
              <a:t>webgate.ec.europa.eu/erasmus-esc/organisation-registration/screen/home</a:t>
            </a:r>
            <a:endParaRPr lang="tr-TR" sz="1800" dirty="0" smtClean="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36904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119336" y="2147588"/>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3569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916832"/>
            <a:ext cx="7867600" cy="3947234"/>
          </a:xfrm>
          <a:prstGeom prst="rect">
            <a:avLst/>
          </a:prstGeom>
          <a:solidFill>
            <a:schemeClr val="bg1">
              <a:alpha val="55000"/>
            </a:schemeClr>
          </a:solidFill>
        </p:spPr>
        <p:txBody>
          <a:bodyPr wrap="square" rtlCol="0">
            <a:spAutoFit/>
          </a:bodyPr>
          <a:lstStyle/>
          <a:p>
            <a:pPr marL="288000" indent="-288000" algn="ctr">
              <a:spcAft>
                <a:spcPts val="300"/>
              </a:spcAft>
              <a:buFont typeface="+mj-lt"/>
              <a:buAutoNum type="arabicPeriod"/>
              <a:defRPr/>
            </a:pPr>
            <a:endParaRPr lang="tr-TR" sz="2400" b="1" dirty="0" smtClean="0">
              <a:solidFill>
                <a:schemeClr val="tx2"/>
              </a:solidFill>
            </a:endParaRPr>
          </a:p>
          <a:p>
            <a:pPr algn="ctr">
              <a:spcAft>
                <a:spcPts val="300"/>
              </a:spcAft>
              <a:defRPr/>
            </a:pPr>
            <a:endParaRPr lang="tr-TR" sz="2400" b="1" dirty="0">
              <a:solidFill>
                <a:schemeClr val="tx2"/>
              </a:solidFill>
            </a:endParaRPr>
          </a:p>
          <a:p>
            <a:pPr marL="288000" indent="-288000" algn="ctr">
              <a:spcAft>
                <a:spcPts val="300"/>
              </a:spcAft>
              <a:buFont typeface="+mj-lt"/>
              <a:buAutoNum type="arabicPeriod"/>
              <a:defRPr/>
            </a:pPr>
            <a:r>
              <a:rPr lang="en-GB" sz="2400" b="1" dirty="0" smtClean="0">
                <a:solidFill>
                  <a:schemeClr val="tx2"/>
                </a:solidFill>
              </a:rPr>
              <a:t> </a:t>
            </a:r>
            <a:r>
              <a:rPr lang="tr-TR" sz="2400" b="1" dirty="0" smtClean="0">
                <a:solidFill>
                  <a:schemeClr val="tx2"/>
                </a:solidFill>
              </a:rPr>
              <a:t>Faaliyet Öncesi ve Sonrası Dil Sınavları</a:t>
            </a:r>
          </a:p>
          <a:p>
            <a:pPr marL="288000" indent="-288000" algn="ctr">
              <a:spcAft>
                <a:spcPts val="300"/>
              </a:spcAft>
              <a:buFont typeface="+mj-lt"/>
              <a:buAutoNum type="arabicPeriod"/>
              <a:defRPr/>
            </a:pPr>
            <a:r>
              <a:rPr lang="tr-TR" sz="2400" b="1" i="1" dirty="0" smtClean="0">
                <a:solidFill>
                  <a:schemeClr val="tx2"/>
                </a:solidFill>
              </a:rPr>
              <a:t>Online Dil Kursları</a:t>
            </a:r>
          </a:p>
          <a:p>
            <a:pPr algn="ctr">
              <a:spcAft>
                <a:spcPts val="300"/>
              </a:spcAft>
              <a:defRPr/>
            </a:pPr>
            <a:r>
              <a:rPr lang="tr-TR" sz="1600" b="1" i="1" dirty="0" smtClean="0">
                <a:solidFill>
                  <a:schemeClr val="tx2"/>
                </a:solidFill>
              </a:rPr>
              <a:t>-</a:t>
            </a:r>
            <a:r>
              <a:rPr lang="tr-TR" sz="1600" b="1" i="1" dirty="0" err="1" smtClean="0">
                <a:solidFill>
                  <a:schemeClr val="tx2"/>
                </a:solidFill>
              </a:rPr>
              <a:t>Writing</a:t>
            </a:r>
            <a:endParaRPr lang="tr-TR" sz="1600" b="1" i="1" dirty="0" smtClean="0">
              <a:solidFill>
                <a:schemeClr val="tx2"/>
              </a:solidFill>
            </a:endParaRPr>
          </a:p>
          <a:p>
            <a:pPr algn="ctr">
              <a:spcAft>
                <a:spcPts val="300"/>
              </a:spcAft>
              <a:defRPr/>
            </a:pPr>
            <a:r>
              <a:rPr lang="tr-TR" sz="1600" b="1" i="1" dirty="0" smtClean="0">
                <a:solidFill>
                  <a:schemeClr val="tx2"/>
                </a:solidFill>
              </a:rPr>
              <a:t>-Reading</a:t>
            </a:r>
          </a:p>
          <a:p>
            <a:pPr algn="ctr">
              <a:spcAft>
                <a:spcPts val="300"/>
              </a:spcAft>
              <a:defRPr/>
            </a:pPr>
            <a:r>
              <a:rPr lang="tr-TR" sz="1600" b="1" i="1" dirty="0" smtClean="0">
                <a:solidFill>
                  <a:schemeClr val="tx2"/>
                </a:solidFill>
              </a:rPr>
              <a:t>-</a:t>
            </a:r>
            <a:r>
              <a:rPr lang="tr-TR" sz="1600" b="1" i="1" dirty="0" err="1" smtClean="0">
                <a:solidFill>
                  <a:schemeClr val="tx2"/>
                </a:solidFill>
              </a:rPr>
              <a:t>Listening</a:t>
            </a:r>
            <a:endParaRPr lang="tr-TR" sz="1600" b="1" i="1" dirty="0" smtClean="0">
              <a:solidFill>
                <a:schemeClr val="tx2"/>
              </a:solidFill>
            </a:endParaRPr>
          </a:p>
          <a:p>
            <a:pPr algn="ctr">
              <a:spcAft>
                <a:spcPts val="300"/>
              </a:spcAft>
              <a:defRPr/>
            </a:pPr>
            <a:r>
              <a:rPr lang="tr-TR" sz="1600" b="1" i="1" dirty="0" smtClean="0">
                <a:solidFill>
                  <a:schemeClr val="tx2"/>
                </a:solidFill>
              </a:rPr>
              <a:t>-</a:t>
            </a:r>
            <a:r>
              <a:rPr lang="tr-TR" sz="1600" b="1" i="1" dirty="0" err="1" smtClean="0">
                <a:solidFill>
                  <a:schemeClr val="tx2"/>
                </a:solidFill>
              </a:rPr>
              <a:t>Speaking</a:t>
            </a:r>
            <a:endParaRPr lang="en-GB" sz="2400" i="1" dirty="0">
              <a:solidFill>
                <a:schemeClr val="tx2"/>
              </a:solidFill>
            </a:endParaRPr>
          </a:p>
          <a:p>
            <a:pPr>
              <a:spcAft>
                <a:spcPts val="300"/>
              </a:spcAft>
              <a:defRPr/>
            </a:pPr>
            <a:r>
              <a:rPr lang="tr-TR" sz="2800" b="1" i="1" dirty="0" smtClean="0">
                <a:solidFill>
                  <a:schemeClr val="tx2"/>
                </a:solidFill>
              </a:rPr>
              <a:t>18 FARKLI DİLDE</a:t>
            </a:r>
            <a:r>
              <a:rPr lang="tr-TR" sz="1600" i="1" dirty="0" smtClean="0">
                <a:solidFill>
                  <a:schemeClr val="tx2"/>
                </a:solidFill>
              </a:rPr>
              <a:t>(online sınav uygulamak  ve A1 düzeyinde  online kurs almak mümkün. Bu dillerin 6’sındaC1 düzeyine kadar online kurs olanağı  bulunmakta. )</a:t>
            </a:r>
            <a:endParaRPr lang="en-GB" sz="1600" i="1" dirty="0">
              <a:solidFill>
                <a:schemeClr val="tx2"/>
              </a:solidFill>
            </a:endParaRPr>
          </a:p>
          <a:p>
            <a:pPr marL="288000" indent="-288000">
              <a:spcAft>
                <a:spcPts val="300"/>
              </a:spcAft>
              <a:buFont typeface="+mj-lt"/>
              <a:buAutoNum type="arabicPeriod"/>
              <a:defRPr/>
            </a:pPr>
            <a:endParaRPr lang="en-GB" sz="2400" i="1" dirty="0">
              <a:solidFill>
                <a:schemeClr val="tx2"/>
              </a:solidFill>
            </a:endParaRPr>
          </a:p>
        </p:txBody>
      </p:sp>
    </p:spTree>
    <p:extLst>
      <p:ext uri="{BB962C8B-B14F-4D97-AF65-F5344CB8AC3E}">
        <p14:creationId xmlns:p14="http://schemas.microsoft.com/office/powerpoint/2010/main" val="2491566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371600" y="1981200"/>
            <a:ext cx="9220200" cy="1143000"/>
          </a:xfrm>
          <a:prstGeom prst="rect">
            <a:avLst/>
          </a:prstGeom>
        </p:spPr>
        <p:txBody>
          <a:bodyPr/>
          <a:lstStyle/>
          <a:p>
            <a:r>
              <a:rPr lang="tr-TR" sz="3600" b="1" i="1" dirty="0" smtClean="0">
                <a:solidFill>
                  <a:srgbClr val="17375E"/>
                </a:solidFill>
                <a:effectLst>
                  <a:outerShdw blurRad="38100" dist="38100" dir="2700000" algn="tl">
                    <a:srgbClr val="000000">
                      <a:alpha val="43137"/>
                    </a:srgbClr>
                  </a:outerShdw>
                </a:effectLst>
              </a:rPr>
              <a:t/>
            </a:r>
            <a:br>
              <a:rPr lang="tr-TR" sz="3600" b="1" i="1" dirty="0" smtClean="0">
                <a:solidFill>
                  <a:srgbClr val="17375E"/>
                </a:solidFill>
                <a:effectLst>
                  <a:outerShdw blurRad="38100" dist="38100" dir="2700000" algn="tl">
                    <a:srgbClr val="000000">
                      <a:alpha val="43137"/>
                    </a:srgbClr>
                  </a:outerShdw>
                </a:effectLst>
              </a:rPr>
            </a:br>
            <a:r>
              <a:rPr lang="tr-TR" sz="5400" b="1" i="1" dirty="0" smtClean="0">
                <a:solidFill>
                  <a:srgbClr val="17375E"/>
                </a:solidFill>
                <a:effectLst>
                  <a:outerShdw blurRad="38100" dist="38100" dir="2700000" algn="tl">
                    <a:srgbClr val="000000">
                      <a:alpha val="43137"/>
                    </a:srgbClr>
                  </a:outerShdw>
                </a:effectLst>
              </a:rPr>
              <a:t>OLS</a:t>
            </a:r>
            <a:endParaRPr lang="fr-BE" sz="5400" b="1" i="1" dirty="0">
              <a:solidFill>
                <a:srgbClr val="17375E"/>
              </a:solidFill>
              <a:effectLst>
                <a:outerShdw blurRad="38100" dist="38100" dir="2700000" algn="tl">
                  <a:srgbClr val="000000">
                    <a:alpha val="43137"/>
                  </a:srgbClr>
                </a:outerShdw>
              </a:effectLst>
            </a:endParaRPr>
          </a:p>
        </p:txBody>
      </p:sp>
      <p:sp>
        <p:nvSpPr>
          <p:cNvPr id="3" name="TextBox 2"/>
          <p:cNvSpPr txBox="1"/>
          <p:nvPr/>
        </p:nvSpPr>
        <p:spPr>
          <a:xfrm>
            <a:off x="1524000" y="6237211"/>
            <a:ext cx="7452320" cy="584775"/>
          </a:xfrm>
          <a:prstGeom prst="rect">
            <a:avLst/>
          </a:prstGeom>
          <a:noFill/>
        </p:spPr>
        <p:txBody>
          <a:bodyPr wrap="square" rtlCol="0">
            <a:spAutoFit/>
          </a:bodyPr>
          <a:lstStyle/>
          <a:p>
            <a:r>
              <a:rPr lang="en-GB" sz="1600" b="1" dirty="0">
                <a:solidFill>
                  <a:prstClr val="black"/>
                </a:solidFill>
              </a:rPr>
              <a:t>Centre for European Union Education and Youth Programmes </a:t>
            </a:r>
            <a:r>
              <a:rPr lang="en-GB" sz="1400" b="1" dirty="0">
                <a:solidFill>
                  <a:prstClr val="black"/>
                </a:solidFill>
              </a:rPr>
              <a:t>– Turkey, November </a:t>
            </a:r>
            <a:r>
              <a:rPr lang="es-ES" sz="1400" b="1" dirty="0">
                <a:solidFill>
                  <a:prstClr val="black"/>
                </a:solidFill>
              </a:rPr>
              <a:t>2015</a:t>
            </a:r>
          </a:p>
          <a:p>
            <a:r>
              <a:rPr lang="en-GB" sz="1600" b="1" dirty="0">
                <a:solidFill>
                  <a:prstClr val="black"/>
                </a:solidFill>
              </a:rPr>
              <a:t>Barbara Egger, European Commission EACEA</a:t>
            </a:r>
          </a:p>
        </p:txBody>
      </p:sp>
    </p:spTree>
    <p:extLst>
      <p:ext uri="{BB962C8B-B14F-4D97-AF65-F5344CB8AC3E}">
        <p14:creationId xmlns:p14="http://schemas.microsoft.com/office/powerpoint/2010/main" val="138229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9236964" y="1969007"/>
            <a:ext cx="568451"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942593" y="1589229"/>
            <a:ext cx="7862822"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Çevrimiçi Dil Sınavı (OLS-Online </a:t>
            </a:r>
            <a:r>
              <a:rPr lang="tr-TR" sz="2800" b="1" dirty="0" err="1" smtClean="0">
                <a:cs typeface="Century Gothic"/>
              </a:rPr>
              <a:t>Linguistic</a:t>
            </a:r>
            <a:r>
              <a:rPr lang="tr-TR" sz="2800" b="1" dirty="0" smtClean="0">
                <a:cs typeface="Century Gothic"/>
              </a:rPr>
              <a:t> </a:t>
            </a:r>
            <a:r>
              <a:rPr lang="tr-TR" sz="2800" b="1" dirty="0" err="1" smtClean="0">
                <a:cs typeface="Century Gothic"/>
              </a:rPr>
              <a:t>Support</a:t>
            </a:r>
            <a:r>
              <a:rPr lang="tr-TR" sz="2800" b="1" dirty="0" smtClean="0">
                <a:cs typeface="Century Gothic"/>
              </a:rPr>
              <a:t>)</a:t>
            </a:r>
            <a:endParaRPr sz="2800" b="1" dirty="0">
              <a:cs typeface="Century Gothic"/>
            </a:endParaRPr>
          </a:p>
        </p:txBody>
      </p:sp>
      <p:sp>
        <p:nvSpPr>
          <p:cNvPr id="9" name="object 9"/>
          <p:cNvSpPr txBox="1">
            <a:spLocks noGrp="1"/>
          </p:cNvSpPr>
          <p:nvPr>
            <p:ph idx="1"/>
          </p:nvPr>
        </p:nvSpPr>
        <p:spPr>
          <a:xfrm>
            <a:off x="228600" y="2016689"/>
            <a:ext cx="11582399" cy="6713633"/>
          </a:xfrm>
          <a:prstGeom prst="rect">
            <a:avLst/>
          </a:prstGeom>
        </p:spPr>
        <p:txBody>
          <a:bodyPr vert="horz" wrap="square" lIns="0" tIns="0" rIns="0" bIns="0" rtlCol="0">
            <a:spAutoFit/>
          </a:bodyPr>
          <a:lstStyle/>
          <a:p>
            <a:pPr marL="12700" indent="0">
              <a:lnSpc>
                <a:spcPct val="100000"/>
              </a:lnSpc>
              <a:buNone/>
              <a:tabLst>
                <a:tab pos="240665" algn="l"/>
              </a:tabLst>
            </a:pPr>
            <a:r>
              <a:rPr lang="tr-TR" sz="1800" spc="-20" dirty="0">
                <a:solidFill>
                  <a:srgbClr val="A42F0F"/>
                </a:solidFill>
                <a:latin typeface="Wingdings 3"/>
                <a:cs typeface="Wingdings 3"/>
              </a:rPr>
              <a:t> </a:t>
            </a:r>
            <a:r>
              <a:rPr lang="tr-TR" sz="2000" spc="-105" dirty="0" smtClean="0">
                <a:cs typeface="Calibri"/>
              </a:rPr>
              <a:t>Y</a:t>
            </a:r>
            <a:r>
              <a:rPr lang="tr-TR" sz="2000" dirty="0" smtClean="0">
                <a:cs typeface="Calibri"/>
              </a:rPr>
              <a:t>ü</a:t>
            </a:r>
            <a:r>
              <a:rPr lang="tr-TR" sz="2000" spc="-20" dirty="0" smtClean="0">
                <a:cs typeface="Calibri"/>
              </a:rPr>
              <a:t>k</a:t>
            </a:r>
            <a:r>
              <a:rPr lang="tr-TR" sz="2000" dirty="0" smtClean="0">
                <a:cs typeface="Calibri"/>
              </a:rPr>
              <a:t>se</a:t>
            </a:r>
            <a:r>
              <a:rPr lang="tr-TR" sz="2000" spc="-80" dirty="0" smtClean="0">
                <a:cs typeface="Calibri"/>
              </a:rPr>
              <a:t>k</a:t>
            </a:r>
            <a:r>
              <a:rPr lang="tr-TR" sz="2000" dirty="0" smtClean="0">
                <a:cs typeface="Calibri"/>
              </a:rPr>
              <a:t>öğ</a:t>
            </a:r>
            <a:r>
              <a:rPr lang="tr-TR" sz="2000" spc="-25" dirty="0" smtClean="0">
                <a:cs typeface="Calibri"/>
              </a:rPr>
              <a:t>r</a:t>
            </a:r>
            <a:r>
              <a:rPr lang="tr-TR" sz="2000" spc="-15" dirty="0" smtClean="0">
                <a:cs typeface="Calibri"/>
              </a:rPr>
              <a:t>e</a:t>
            </a:r>
            <a:r>
              <a:rPr lang="tr-TR" sz="2000" dirty="0" smtClean="0">
                <a:cs typeface="Calibri"/>
              </a:rPr>
              <a:t>ti</a:t>
            </a:r>
            <a:r>
              <a:rPr lang="tr-TR" sz="2000" spc="-10" dirty="0" smtClean="0">
                <a:cs typeface="Calibri"/>
              </a:rPr>
              <a:t>m</a:t>
            </a:r>
            <a:r>
              <a:rPr lang="tr-TR" sz="2000" dirty="0" smtClean="0">
                <a:cs typeface="Calibri"/>
              </a:rPr>
              <a:t>de</a:t>
            </a:r>
            <a:r>
              <a:rPr lang="tr-TR" sz="2000" spc="30" dirty="0" smtClean="0">
                <a:cs typeface="Calibri"/>
              </a:rPr>
              <a:t> </a:t>
            </a:r>
            <a:r>
              <a:rPr lang="tr-TR" sz="2000" dirty="0">
                <a:cs typeface="Calibri"/>
              </a:rPr>
              <a:t>öğ</a:t>
            </a:r>
            <a:r>
              <a:rPr lang="tr-TR" sz="2000" spc="-25" dirty="0">
                <a:cs typeface="Calibri"/>
              </a:rPr>
              <a:t>r</a:t>
            </a:r>
            <a:r>
              <a:rPr lang="tr-TR" sz="2000" dirty="0">
                <a:cs typeface="Calibri"/>
              </a:rPr>
              <a:t>enci</a:t>
            </a:r>
            <a:r>
              <a:rPr lang="tr-TR" sz="2000" spc="-30" dirty="0">
                <a:cs typeface="Calibri"/>
              </a:rPr>
              <a:t> </a:t>
            </a:r>
            <a:r>
              <a:rPr lang="tr-TR" sz="2000" dirty="0">
                <a:cs typeface="Calibri"/>
              </a:rPr>
              <a:t>ha</a:t>
            </a:r>
            <a:r>
              <a:rPr lang="tr-TR" sz="2000" spc="-25" dirty="0">
                <a:cs typeface="Calibri"/>
              </a:rPr>
              <a:t>r</a:t>
            </a:r>
            <a:r>
              <a:rPr lang="tr-TR" sz="2000" dirty="0">
                <a:cs typeface="Calibri"/>
              </a:rPr>
              <a:t>e</a:t>
            </a:r>
            <a:r>
              <a:rPr lang="tr-TR" sz="2000" spc="-65" dirty="0">
                <a:cs typeface="Calibri"/>
              </a:rPr>
              <a:t>k</a:t>
            </a:r>
            <a:r>
              <a:rPr lang="tr-TR" sz="2000" spc="-15" dirty="0">
                <a:cs typeface="Calibri"/>
              </a:rPr>
              <a:t>e</a:t>
            </a:r>
            <a:r>
              <a:rPr lang="tr-TR" sz="2000" dirty="0">
                <a:cs typeface="Calibri"/>
              </a:rPr>
              <a:t>tl</a:t>
            </a:r>
            <a:r>
              <a:rPr lang="tr-TR" sz="2000" spc="-10" dirty="0">
                <a:cs typeface="Calibri"/>
              </a:rPr>
              <a:t>i</a:t>
            </a:r>
            <a:r>
              <a:rPr lang="tr-TR" sz="2000" dirty="0">
                <a:cs typeface="Calibri"/>
              </a:rPr>
              <a:t>l</a:t>
            </a:r>
            <a:r>
              <a:rPr lang="tr-TR" sz="2000" spc="-10" dirty="0">
                <a:cs typeface="Calibri"/>
              </a:rPr>
              <a:t>i</a:t>
            </a:r>
            <a:r>
              <a:rPr lang="tr-TR" sz="2000" dirty="0">
                <a:cs typeface="Calibri"/>
              </a:rPr>
              <a:t>ği</a:t>
            </a:r>
            <a:r>
              <a:rPr lang="tr-TR" sz="2000" spc="25" dirty="0">
                <a:cs typeface="Calibri"/>
              </a:rPr>
              <a:t> </a:t>
            </a:r>
            <a:r>
              <a:rPr lang="tr-TR" sz="2000" spc="-40" dirty="0">
                <a:cs typeface="Calibri"/>
              </a:rPr>
              <a:t>f</a:t>
            </a:r>
            <a:r>
              <a:rPr lang="tr-TR" sz="2000" dirty="0">
                <a:cs typeface="Calibri"/>
              </a:rPr>
              <a:t>aal</a:t>
            </a:r>
            <a:r>
              <a:rPr lang="tr-TR" sz="2000" spc="-10" dirty="0">
                <a:cs typeface="Calibri"/>
              </a:rPr>
              <a:t>i</a:t>
            </a:r>
            <a:r>
              <a:rPr lang="tr-TR" sz="2000" spc="-20" dirty="0">
                <a:cs typeface="Calibri"/>
              </a:rPr>
              <a:t>y</a:t>
            </a:r>
            <a:r>
              <a:rPr lang="tr-TR" sz="2000" spc="-15" dirty="0">
                <a:cs typeface="Calibri"/>
              </a:rPr>
              <a:t>e</a:t>
            </a:r>
            <a:r>
              <a:rPr lang="tr-TR" sz="2000" dirty="0">
                <a:cs typeface="Calibri"/>
              </a:rPr>
              <a:t>tl</a:t>
            </a:r>
            <a:r>
              <a:rPr lang="tr-TR" sz="2000" spc="-10" dirty="0">
                <a:cs typeface="Calibri"/>
              </a:rPr>
              <a:t>e</a:t>
            </a:r>
            <a:r>
              <a:rPr lang="tr-TR" sz="2000" dirty="0">
                <a:cs typeface="Calibri"/>
              </a:rPr>
              <a:t>r</a:t>
            </a:r>
            <a:r>
              <a:rPr lang="tr-TR" sz="2000" spc="-10" dirty="0">
                <a:cs typeface="Calibri"/>
              </a:rPr>
              <a:t>i</a:t>
            </a:r>
            <a:r>
              <a:rPr lang="tr-TR" sz="2000" dirty="0">
                <a:cs typeface="Calibri"/>
              </a:rPr>
              <a:t>n</a:t>
            </a:r>
            <a:r>
              <a:rPr lang="tr-TR" sz="2000" spc="5" dirty="0">
                <a:cs typeface="Calibri"/>
              </a:rPr>
              <a:t>d</a:t>
            </a:r>
            <a:r>
              <a:rPr lang="tr-TR" sz="2000" dirty="0">
                <a:cs typeface="Calibri"/>
              </a:rPr>
              <a:t>en</a:t>
            </a:r>
            <a:r>
              <a:rPr lang="tr-TR" sz="2000" spc="15" dirty="0">
                <a:cs typeface="Calibri"/>
              </a:rPr>
              <a:t> </a:t>
            </a:r>
            <a:r>
              <a:rPr lang="tr-TR" sz="2000" spc="-35" dirty="0">
                <a:cs typeface="Calibri"/>
              </a:rPr>
              <a:t>y</a:t>
            </a:r>
            <a:r>
              <a:rPr lang="tr-TR" sz="2000" dirty="0">
                <a:cs typeface="Calibri"/>
              </a:rPr>
              <a:t>a</a:t>
            </a:r>
            <a:r>
              <a:rPr lang="tr-TR" sz="2000" spc="-40" dirty="0">
                <a:cs typeface="Calibri"/>
              </a:rPr>
              <a:t>r</a:t>
            </a:r>
            <a:r>
              <a:rPr lang="tr-TR" sz="2000" dirty="0">
                <a:cs typeface="Calibri"/>
              </a:rPr>
              <a:t>ar</a:t>
            </a:r>
            <a:r>
              <a:rPr lang="tr-TR" sz="2000" spc="-10" dirty="0">
                <a:cs typeface="Calibri"/>
              </a:rPr>
              <a:t>l</a:t>
            </a:r>
            <a:r>
              <a:rPr lang="tr-TR" sz="2000" dirty="0">
                <a:cs typeface="Calibri"/>
              </a:rPr>
              <a:t>anacak öğ</a:t>
            </a:r>
            <a:r>
              <a:rPr lang="tr-TR" sz="2000" spc="-25" dirty="0">
                <a:cs typeface="Calibri"/>
              </a:rPr>
              <a:t>r</a:t>
            </a:r>
            <a:r>
              <a:rPr lang="tr-TR" sz="2000" dirty="0">
                <a:cs typeface="Calibri"/>
              </a:rPr>
              <a:t>enci</a:t>
            </a:r>
            <a:r>
              <a:rPr lang="tr-TR" sz="2000" spc="-10" dirty="0">
                <a:cs typeface="Calibri"/>
              </a:rPr>
              <a:t>l</a:t>
            </a:r>
            <a:r>
              <a:rPr lang="tr-TR" sz="2000" dirty="0">
                <a:cs typeface="Calibri"/>
              </a:rPr>
              <a:t>er</a:t>
            </a:r>
            <a:r>
              <a:rPr lang="tr-TR" sz="2000" spc="-15" dirty="0">
                <a:cs typeface="Calibri"/>
              </a:rPr>
              <a:t> </a:t>
            </a:r>
            <a:r>
              <a:rPr lang="tr-TR" sz="2000" dirty="0">
                <a:cs typeface="Calibri"/>
              </a:rPr>
              <a:t>için </a:t>
            </a:r>
            <a:r>
              <a:rPr lang="tr-TR" sz="2000" spc="-30" dirty="0">
                <a:cs typeface="Calibri"/>
              </a:rPr>
              <a:t>A</a:t>
            </a:r>
            <a:r>
              <a:rPr lang="tr-TR" sz="2000" dirty="0">
                <a:cs typeface="Calibri"/>
              </a:rPr>
              <a:t>v</a:t>
            </a:r>
            <a:r>
              <a:rPr lang="tr-TR" sz="2000" spc="-10" dirty="0">
                <a:cs typeface="Calibri"/>
              </a:rPr>
              <a:t>r</a:t>
            </a:r>
            <a:r>
              <a:rPr lang="tr-TR" sz="2000" dirty="0">
                <a:cs typeface="Calibri"/>
              </a:rPr>
              <a:t>u</a:t>
            </a:r>
            <a:r>
              <a:rPr lang="tr-TR" sz="2000" spc="5" dirty="0">
                <a:cs typeface="Calibri"/>
              </a:rPr>
              <a:t>p</a:t>
            </a:r>
            <a:r>
              <a:rPr lang="tr-TR" sz="2000" dirty="0">
                <a:cs typeface="Calibri"/>
              </a:rPr>
              <a:t>a</a:t>
            </a:r>
            <a:r>
              <a:rPr lang="tr-TR" sz="2000" spc="-10" dirty="0">
                <a:cs typeface="Calibri"/>
              </a:rPr>
              <a:t> </a:t>
            </a:r>
            <a:r>
              <a:rPr lang="tr-TR" sz="2000" spc="-35" dirty="0">
                <a:cs typeface="Calibri"/>
              </a:rPr>
              <a:t>K</a:t>
            </a:r>
            <a:r>
              <a:rPr lang="tr-TR" sz="2000" dirty="0">
                <a:cs typeface="Calibri"/>
              </a:rPr>
              <a:t>om</a:t>
            </a:r>
            <a:r>
              <a:rPr lang="tr-TR" sz="2000" spc="-10" dirty="0">
                <a:cs typeface="Calibri"/>
              </a:rPr>
              <a:t>i</a:t>
            </a:r>
            <a:r>
              <a:rPr lang="tr-TR" sz="2000" spc="-40" dirty="0">
                <a:cs typeface="Calibri"/>
              </a:rPr>
              <a:t>s</a:t>
            </a:r>
            <a:r>
              <a:rPr lang="tr-TR" sz="2000" spc="-20" dirty="0">
                <a:cs typeface="Calibri"/>
              </a:rPr>
              <a:t>y</a:t>
            </a:r>
            <a:r>
              <a:rPr lang="tr-TR" sz="2000" dirty="0">
                <a:cs typeface="Calibri"/>
              </a:rPr>
              <a:t>onu</a:t>
            </a:r>
            <a:r>
              <a:rPr lang="tr-TR" sz="2000" spc="-15" dirty="0">
                <a:cs typeface="Calibri"/>
              </a:rPr>
              <a:t> </a:t>
            </a:r>
            <a:r>
              <a:rPr lang="tr-TR" sz="2000" spc="-25" dirty="0" smtClean="0">
                <a:cs typeface="Calibri"/>
              </a:rPr>
              <a:t>t</a:t>
            </a:r>
            <a:r>
              <a:rPr lang="tr-TR" sz="2000" dirty="0" smtClean="0">
                <a:cs typeface="Calibri"/>
              </a:rPr>
              <a:t>a</a:t>
            </a:r>
            <a:r>
              <a:rPr lang="tr-TR" sz="2000" spc="-40" dirty="0" smtClean="0">
                <a:cs typeface="Calibri"/>
              </a:rPr>
              <a:t>r</a:t>
            </a:r>
            <a:r>
              <a:rPr lang="tr-TR" sz="2000" spc="-15" dirty="0" smtClean="0">
                <a:cs typeface="Calibri"/>
              </a:rPr>
              <a:t>a</a:t>
            </a:r>
            <a:r>
              <a:rPr lang="tr-TR" sz="2000" dirty="0" smtClean="0">
                <a:cs typeface="Calibri"/>
              </a:rPr>
              <a:t>fından Ç</a:t>
            </a:r>
            <a:r>
              <a:rPr lang="tr-TR" sz="2000" spc="-20" dirty="0" smtClean="0">
                <a:cs typeface="Calibri"/>
              </a:rPr>
              <a:t>e</a:t>
            </a:r>
            <a:r>
              <a:rPr lang="tr-TR" sz="2000" spc="-10" dirty="0" smtClean="0">
                <a:cs typeface="Calibri"/>
              </a:rPr>
              <a:t>v</a:t>
            </a:r>
            <a:r>
              <a:rPr lang="tr-TR" sz="2000" dirty="0" smtClean="0">
                <a:cs typeface="Calibri"/>
              </a:rPr>
              <a:t>r</a:t>
            </a:r>
            <a:r>
              <a:rPr lang="tr-TR" sz="2000" spc="-10" dirty="0" smtClean="0">
                <a:cs typeface="Calibri"/>
              </a:rPr>
              <a:t>im</a:t>
            </a:r>
            <a:r>
              <a:rPr lang="tr-TR" sz="2000" dirty="0" smtClean="0">
                <a:cs typeface="Calibri"/>
              </a:rPr>
              <a:t>içi</a:t>
            </a:r>
            <a:r>
              <a:rPr lang="tr-TR" sz="2000" spc="15" dirty="0" smtClean="0">
                <a:cs typeface="Calibri"/>
              </a:rPr>
              <a:t> </a:t>
            </a:r>
            <a:r>
              <a:rPr lang="tr-TR" sz="2000" dirty="0">
                <a:cs typeface="Calibri"/>
              </a:rPr>
              <a:t>Dil</a:t>
            </a:r>
            <a:r>
              <a:rPr lang="tr-TR" sz="2000" spc="-15" dirty="0">
                <a:cs typeface="Calibri"/>
              </a:rPr>
              <a:t> </a:t>
            </a:r>
            <a:r>
              <a:rPr lang="tr-TR" sz="2000" dirty="0">
                <a:cs typeface="Calibri"/>
              </a:rPr>
              <a:t>De</a:t>
            </a:r>
            <a:r>
              <a:rPr lang="tr-TR" sz="2000" spc="-30" dirty="0">
                <a:cs typeface="Calibri"/>
              </a:rPr>
              <a:t>s</a:t>
            </a:r>
            <a:r>
              <a:rPr lang="tr-TR" sz="2000" spc="-25" dirty="0">
                <a:cs typeface="Calibri"/>
              </a:rPr>
              <a:t>t</a:t>
            </a:r>
            <a:r>
              <a:rPr lang="tr-TR" sz="2000" dirty="0">
                <a:cs typeface="Calibri"/>
              </a:rPr>
              <a:t>eği (OLS) s</a:t>
            </a:r>
            <a:r>
              <a:rPr lang="tr-TR" sz="2000" spc="-10" dirty="0">
                <a:cs typeface="Calibri"/>
              </a:rPr>
              <a:t>i</a:t>
            </a:r>
            <a:r>
              <a:rPr lang="tr-TR" sz="2000" spc="-30" dirty="0">
                <a:cs typeface="Calibri"/>
              </a:rPr>
              <a:t>s</a:t>
            </a:r>
            <a:r>
              <a:rPr lang="tr-TR" sz="2000" spc="-25" dirty="0">
                <a:cs typeface="Calibri"/>
              </a:rPr>
              <a:t>t</a:t>
            </a:r>
            <a:r>
              <a:rPr lang="tr-TR" sz="2000" dirty="0">
                <a:cs typeface="Calibri"/>
              </a:rPr>
              <a:t>e</a:t>
            </a:r>
            <a:r>
              <a:rPr lang="tr-TR" sz="2000" spc="-10" dirty="0">
                <a:cs typeface="Calibri"/>
              </a:rPr>
              <a:t>m</a:t>
            </a:r>
            <a:r>
              <a:rPr lang="tr-TR" sz="2000" dirty="0">
                <a:cs typeface="Calibri"/>
              </a:rPr>
              <a:t>i</a:t>
            </a:r>
            <a:r>
              <a:rPr lang="tr-TR" sz="2000" spc="30" dirty="0">
                <a:cs typeface="Calibri"/>
              </a:rPr>
              <a:t> </a:t>
            </a:r>
            <a:r>
              <a:rPr lang="tr-TR" sz="2000" dirty="0">
                <a:cs typeface="Calibri"/>
              </a:rPr>
              <a:t>sunul</a:t>
            </a:r>
            <a:r>
              <a:rPr lang="tr-TR" sz="2000" spc="-10" dirty="0">
                <a:cs typeface="Calibri"/>
              </a:rPr>
              <a:t>m</a:t>
            </a:r>
            <a:r>
              <a:rPr lang="tr-TR" sz="2000" dirty="0">
                <a:cs typeface="Calibri"/>
              </a:rPr>
              <a:t>a</a:t>
            </a:r>
            <a:r>
              <a:rPr lang="tr-TR" sz="2000" spc="-15" dirty="0">
                <a:cs typeface="Calibri"/>
              </a:rPr>
              <a:t>k</a:t>
            </a:r>
            <a:r>
              <a:rPr lang="tr-TR" sz="2000" spc="-25" dirty="0">
                <a:cs typeface="Calibri"/>
              </a:rPr>
              <a:t>t</a:t>
            </a:r>
            <a:r>
              <a:rPr lang="tr-TR" sz="2000" dirty="0">
                <a:cs typeface="Calibri"/>
              </a:rPr>
              <a:t>adı</a:t>
            </a:r>
            <a:r>
              <a:rPr lang="tr-TR" sz="2000" spc="-215" dirty="0">
                <a:cs typeface="Calibri"/>
              </a:rPr>
              <a:t>r</a:t>
            </a:r>
            <a:r>
              <a:rPr lang="tr-TR" sz="2000" dirty="0">
                <a:cs typeface="Calibri"/>
              </a:rPr>
              <a:t>.</a:t>
            </a:r>
          </a:p>
          <a:p>
            <a:pPr marL="12700" indent="0">
              <a:lnSpc>
                <a:spcPct val="100000"/>
              </a:lnSpc>
              <a:buNone/>
              <a:tabLst>
                <a:tab pos="240665" algn="l"/>
              </a:tabLst>
            </a:pPr>
            <a:r>
              <a:rPr lang="tr-TR" sz="2000" spc="-20" dirty="0">
                <a:solidFill>
                  <a:srgbClr val="A42F0F"/>
                </a:solidFill>
                <a:latin typeface="Wingdings 3"/>
                <a:cs typeface="Wingdings 3"/>
              </a:rPr>
              <a:t> </a:t>
            </a:r>
            <a:r>
              <a:rPr lang="tr-TR" sz="2000" dirty="0" smtClean="0">
                <a:cs typeface="Calibri"/>
              </a:rPr>
              <a:t>Ç</a:t>
            </a:r>
            <a:r>
              <a:rPr lang="tr-TR" sz="2000" spc="-15" dirty="0" smtClean="0">
                <a:cs typeface="Calibri"/>
              </a:rPr>
              <a:t>e</a:t>
            </a:r>
            <a:r>
              <a:rPr lang="tr-TR" sz="2000" dirty="0" smtClean="0">
                <a:cs typeface="Calibri"/>
              </a:rPr>
              <a:t>v</a:t>
            </a:r>
            <a:r>
              <a:rPr lang="tr-TR" sz="2000" spc="-10" dirty="0" smtClean="0">
                <a:cs typeface="Calibri"/>
              </a:rPr>
              <a:t>r</a:t>
            </a:r>
            <a:r>
              <a:rPr lang="tr-TR" sz="2000" dirty="0" smtClean="0">
                <a:cs typeface="Calibri"/>
              </a:rPr>
              <a:t>i</a:t>
            </a:r>
            <a:r>
              <a:rPr lang="tr-TR" sz="2000" spc="-10" dirty="0" smtClean="0">
                <a:cs typeface="Calibri"/>
              </a:rPr>
              <a:t>m</a:t>
            </a:r>
            <a:r>
              <a:rPr lang="tr-TR" sz="2000" dirty="0" smtClean="0">
                <a:cs typeface="Calibri"/>
              </a:rPr>
              <a:t>içi</a:t>
            </a:r>
            <a:r>
              <a:rPr lang="tr-TR" sz="2000" spc="20" dirty="0" smtClean="0">
                <a:cs typeface="Calibri"/>
              </a:rPr>
              <a:t> </a:t>
            </a:r>
            <a:r>
              <a:rPr lang="tr-TR" sz="2000" dirty="0">
                <a:cs typeface="Calibri"/>
              </a:rPr>
              <a:t>dil de</a:t>
            </a:r>
            <a:r>
              <a:rPr lang="tr-TR" sz="2000" spc="-30" dirty="0">
                <a:cs typeface="Calibri"/>
              </a:rPr>
              <a:t>s</a:t>
            </a:r>
            <a:r>
              <a:rPr lang="tr-TR" sz="2000" spc="-25" dirty="0">
                <a:cs typeface="Calibri"/>
              </a:rPr>
              <a:t>t</a:t>
            </a:r>
            <a:r>
              <a:rPr lang="tr-TR" sz="2000" dirty="0">
                <a:cs typeface="Calibri"/>
              </a:rPr>
              <a:t>eği öğ</a:t>
            </a:r>
            <a:r>
              <a:rPr lang="tr-TR" sz="2000" spc="-25" dirty="0">
                <a:cs typeface="Calibri"/>
              </a:rPr>
              <a:t>r</a:t>
            </a:r>
            <a:r>
              <a:rPr lang="tr-TR" sz="2000" dirty="0">
                <a:cs typeface="Calibri"/>
              </a:rPr>
              <a:t>enci</a:t>
            </a:r>
            <a:r>
              <a:rPr lang="tr-TR" sz="2000" spc="-10" dirty="0">
                <a:cs typeface="Calibri"/>
              </a:rPr>
              <a:t>l</a:t>
            </a:r>
            <a:r>
              <a:rPr lang="tr-TR" sz="2000" dirty="0">
                <a:cs typeface="Calibri"/>
              </a:rPr>
              <a:t>er</a:t>
            </a:r>
            <a:r>
              <a:rPr lang="tr-TR" sz="2000" spc="-10" dirty="0">
                <a:cs typeface="Calibri"/>
              </a:rPr>
              <a:t>i</a:t>
            </a:r>
            <a:r>
              <a:rPr lang="tr-TR" sz="2000" dirty="0">
                <a:cs typeface="Calibri"/>
              </a:rPr>
              <a:t>n</a:t>
            </a:r>
            <a:r>
              <a:rPr lang="tr-TR" sz="2000" spc="5" dirty="0">
                <a:cs typeface="Calibri"/>
              </a:rPr>
              <a:t> </a:t>
            </a:r>
            <a:r>
              <a:rPr lang="tr-TR" sz="2000" dirty="0">
                <a:cs typeface="Calibri"/>
              </a:rPr>
              <a:t>gir</a:t>
            </a:r>
            <a:r>
              <a:rPr lang="tr-TR" sz="2000" spc="-10" dirty="0">
                <a:cs typeface="Calibri"/>
              </a:rPr>
              <a:t>m</a:t>
            </a:r>
            <a:r>
              <a:rPr lang="tr-TR" sz="2000" dirty="0">
                <a:cs typeface="Calibri"/>
              </a:rPr>
              <a:t>ek</a:t>
            </a:r>
            <a:r>
              <a:rPr lang="tr-TR" sz="2000" spc="-10" dirty="0">
                <a:cs typeface="Calibri"/>
              </a:rPr>
              <a:t>l</a:t>
            </a:r>
            <a:r>
              <a:rPr lang="tr-TR" sz="2000" dirty="0">
                <a:cs typeface="Calibri"/>
              </a:rPr>
              <a:t>e</a:t>
            </a:r>
            <a:r>
              <a:rPr lang="tr-TR" sz="2000" spc="10" dirty="0">
                <a:cs typeface="Calibri"/>
              </a:rPr>
              <a:t> </a:t>
            </a:r>
            <a:r>
              <a:rPr lang="tr-TR" sz="2000" dirty="0">
                <a:cs typeface="Calibri"/>
              </a:rPr>
              <a:t>y</a:t>
            </a:r>
            <a:r>
              <a:rPr lang="tr-TR" sz="2000" spc="5" dirty="0">
                <a:cs typeface="Calibri"/>
              </a:rPr>
              <a:t>ü</a:t>
            </a:r>
            <a:r>
              <a:rPr lang="tr-TR" sz="2000" dirty="0">
                <a:cs typeface="Calibri"/>
              </a:rPr>
              <a:t>küm</a:t>
            </a:r>
            <a:r>
              <a:rPr lang="tr-TR" sz="2000" spc="-10" dirty="0">
                <a:cs typeface="Calibri"/>
              </a:rPr>
              <a:t>l</a:t>
            </a:r>
            <a:r>
              <a:rPr lang="tr-TR" sz="2000" dirty="0">
                <a:cs typeface="Calibri"/>
              </a:rPr>
              <a:t>ü</a:t>
            </a:r>
            <a:r>
              <a:rPr lang="tr-TR" sz="2000" spc="-20" dirty="0">
                <a:cs typeface="Calibri"/>
              </a:rPr>
              <a:t> </a:t>
            </a:r>
            <a:r>
              <a:rPr lang="tr-TR" sz="2000" dirty="0">
                <a:cs typeface="Calibri"/>
              </a:rPr>
              <a:t>olduğu</a:t>
            </a:r>
            <a:r>
              <a:rPr lang="tr-TR" sz="2000" spc="-30" dirty="0">
                <a:cs typeface="Calibri"/>
              </a:rPr>
              <a:t> </a:t>
            </a:r>
            <a:r>
              <a:rPr lang="tr-TR" sz="2000" dirty="0">
                <a:cs typeface="Calibri"/>
              </a:rPr>
              <a:t>s</a:t>
            </a:r>
            <a:r>
              <a:rPr lang="tr-TR" sz="2000" spc="-10" dirty="0">
                <a:cs typeface="Calibri"/>
              </a:rPr>
              <a:t>ı</a:t>
            </a:r>
            <a:r>
              <a:rPr lang="tr-TR" sz="2000" dirty="0">
                <a:cs typeface="Calibri"/>
              </a:rPr>
              <a:t>n</a:t>
            </a:r>
            <a:r>
              <a:rPr lang="tr-TR" sz="2000" spc="-35" dirty="0">
                <a:cs typeface="Calibri"/>
              </a:rPr>
              <a:t>a</a:t>
            </a:r>
            <a:r>
              <a:rPr lang="tr-TR" sz="2000" dirty="0">
                <a:cs typeface="Calibri"/>
              </a:rPr>
              <a:t>v</a:t>
            </a:r>
            <a:r>
              <a:rPr lang="tr-TR" sz="2000" spc="-10" dirty="0">
                <a:cs typeface="Calibri"/>
              </a:rPr>
              <a:t>l</a:t>
            </a:r>
            <a:r>
              <a:rPr lang="tr-TR" sz="2000" dirty="0">
                <a:cs typeface="Calibri"/>
              </a:rPr>
              <a:t>ar</a:t>
            </a:r>
            <a:r>
              <a:rPr lang="tr-TR" sz="2000" spc="20" dirty="0">
                <a:cs typeface="Calibri"/>
              </a:rPr>
              <a:t> </a:t>
            </a:r>
            <a:r>
              <a:rPr lang="tr-TR" sz="2000" spc="-30" dirty="0">
                <a:cs typeface="Calibri"/>
              </a:rPr>
              <a:t>v</a:t>
            </a:r>
            <a:r>
              <a:rPr lang="tr-TR" sz="2000" dirty="0">
                <a:cs typeface="Calibri"/>
              </a:rPr>
              <a:t>e</a:t>
            </a:r>
            <a:r>
              <a:rPr lang="tr-TR" sz="2000" spc="20" dirty="0">
                <a:cs typeface="Calibri"/>
              </a:rPr>
              <a:t> </a:t>
            </a:r>
            <a:r>
              <a:rPr lang="tr-TR" sz="2000" dirty="0">
                <a:cs typeface="Calibri"/>
              </a:rPr>
              <a:t>onl</a:t>
            </a:r>
            <a:r>
              <a:rPr lang="tr-TR" sz="2000" spc="-10" dirty="0">
                <a:cs typeface="Calibri"/>
              </a:rPr>
              <a:t>i</a:t>
            </a:r>
            <a:r>
              <a:rPr lang="tr-TR" sz="2000" dirty="0">
                <a:cs typeface="Calibri"/>
              </a:rPr>
              <a:t>ne </a:t>
            </a:r>
            <a:r>
              <a:rPr lang="tr-TR" sz="2000" spc="5" dirty="0">
                <a:cs typeface="Calibri"/>
              </a:rPr>
              <a:t>d</a:t>
            </a:r>
            <a:r>
              <a:rPr lang="tr-TR" sz="2000" dirty="0">
                <a:cs typeface="Calibri"/>
              </a:rPr>
              <a:t>il </a:t>
            </a:r>
            <a:r>
              <a:rPr lang="tr-TR" sz="2000" spc="-25" dirty="0">
                <a:cs typeface="Calibri"/>
              </a:rPr>
              <a:t>k</a:t>
            </a:r>
            <a:r>
              <a:rPr lang="tr-TR" sz="2000" dirty="0">
                <a:cs typeface="Calibri"/>
              </a:rPr>
              <a:t>u</a:t>
            </a:r>
            <a:r>
              <a:rPr lang="tr-TR" sz="2000" spc="-40" dirty="0">
                <a:cs typeface="Calibri"/>
              </a:rPr>
              <a:t>r</a:t>
            </a:r>
            <a:r>
              <a:rPr lang="tr-TR" sz="2000" dirty="0">
                <a:cs typeface="Calibri"/>
              </a:rPr>
              <a:t>su</a:t>
            </a:r>
            <a:r>
              <a:rPr lang="tr-TR" sz="2000" spc="-10" dirty="0">
                <a:cs typeface="Calibri"/>
              </a:rPr>
              <a:t> </a:t>
            </a:r>
            <a:r>
              <a:rPr lang="tr-TR" sz="2000" dirty="0">
                <a:cs typeface="Calibri"/>
              </a:rPr>
              <a:t>de</a:t>
            </a:r>
            <a:r>
              <a:rPr lang="tr-TR" sz="2000" spc="-30" dirty="0">
                <a:cs typeface="Calibri"/>
              </a:rPr>
              <a:t>s</a:t>
            </a:r>
            <a:r>
              <a:rPr lang="tr-TR" sz="2000" spc="-25" dirty="0">
                <a:cs typeface="Calibri"/>
              </a:rPr>
              <a:t>t</a:t>
            </a:r>
            <a:r>
              <a:rPr lang="tr-TR" sz="2000" dirty="0">
                <a:cs typeface="Calibri"/>
              </a:rPr>
              <a:t>eğini</a:t>
            </a:r>
            <a:r>
              <a:rPr lang="tr-TR" sz="2000" spc="10" dirty="0">
                <a:cs typeface="Calibri"/>
              </a:rPr>
              <a:t> </a:t>
            </a:r>
            <a:r>
              <a:rPr lang="tr-TR" sz="2000" dirty="0">
                <a:cs typeface="Calibri"/>
              </a:rPr>
              <a:t>içer</a:t>
            </a:r>
            <a:r>
              <a:rPr lang="tr-TR" sz="2000" spc="-15" dirty="0">
                <a:cs typeface="Calibri"/>
              </a:rPr>
              <a:t>m</a:t>
            </a:r>
            <a:r>
              <a:rPr lang="tr-TR" sz="2000" dirty="0">
                <a:cs typeface="Calibri"/>
              </a:rPr>
              <a:t>e</a:t>
            </a:r>
            <a:r>
              <a:rPr lang="tr-TR" sz="2000" spc="-15" dirty="0">
                <a:cs typeface="Calibri"/>
              </a:rPr>
              <a:t>k</a:t>
            </a:r>
            <a:r>
              <a:rPr lang="tr-TR" sz="2000" spc="-25" dirty="0">
                <a:cs typeface="Calibri"/>
              </a:rPr>
              <a:t>t</a:t>
            </a:r>
            <a:r>
              <a:rPr lang="tr-TR" sz="2000" dirty="0">
                <a:cs typeface="Calibri"/>
              </a:rPr>
              <a:t>edi</a:t>
            </a:r>
            <a:r>
              <a:rPr lang="tr-TR" sz="2000" spc="-215" dirty="0">
                <a:cs typeface="Calibri"/>
              </a:rPr>
              <a:t>r</a:t>
            </a:r>
            <a:r>
              <a:rPr lang="tr-TR" sz="2000" dirty="0">
                <a:cs typeface="Calibri"/>
              </a:rPr>
              <a:t>.</a:t>
            </a:r>
          </a:p>
          <a:p>
            <a:pPr marL="12700" indent="0">
              <a:lnSpc>
                <a:spcPct val="100000"/>
              </a:lnSpc>
              <a:buNone/>
            </a:pPr>
            <a:r>
              <a:rPr lang="tr-TR" sz="2000" b="1" u="heavy" spc="-25" dirty="0">
                <a:cs typeface="Calibri"/>
              </a:rPr>
              <a:t>Z</a:t>
            </a:r>
            <a:r>
              <a:rPr lang="tr-TR" sz="2000" b="1" u="heavy" dirty="0">
                <a:cs typeface="Calibri"/>
              </a:rPr>
              <a:t>ORUN</a:t>
            </a:r>
            <a:r>
              <a:rPr lang="tr-TR" sz="2000" b="1" u="heavy" spc="-60" dirty="0">
                <a:cs typeface="Calibri"/>
              </a:rPr>
              <a:t>L</a:t>
            </a:r>
            <a:r>
              <a:rPr lang="tr-TR" sz="2000" b="1" u="heavy" dirty="0">
                <a:cs typeface="Calibri"/>
              </a:rPr>
              <a:t>U</a:t>
            </a:r>
            <a:r>
              <a:rPr lang="tr-TR" sz="2000" b="1" u="heavy" spc="-50" dirty="0">
                <a:cs typeface="Calibri"/>
              </a:rPr>
              <a:t> </a:t>
            </a:r>
            <a:r>
              <a:rPr lang="tr-TR" sz="2000" b="1" u="heavy" dirty="0" smtClean="0">
                <a:cs typeface="Calibri"/>
              </a:rPr>
              <a:t>SIN</a:t>
            </a:r>
            <a:r>
              <a:rPr lang="tr-TR" sz="2000" b="1" u="heavy" spc="-110" dirty="0" smtClean="0">
                <a:cs typeface="Calibri"/>
              </a:rPr>
              <a:t>A</a:t>
            </a:r>
            <a:r>
              <a:rPr lang="tr-TR" sz="2000" b="1" u="heavy" dirty="0" smtClean="0">
                <a:cs typeface="Calibri"/>
              </a:rPr>
              <a:t>V</a:t>
            </a:r>
            <a:r>
              <a:rPr lang="tr-TR" sz="2000" b="1" u="heavy" spc="5" dirty="0" smtClean="0">
                <a:cs typeface="Calibri"/>
              </a:rPr>
              <a:t>L</a:t>
            </a:r>
            <a:r>
              <a:rPr lang="tr-TR" sz="2000" b="1" u="heavy" dirty="0" smtClean="0">
                <a:cs typeface="Calibri"/>
              </a:rPr>
              <a:t>AR</a:t>
            </a:r>
          </a:p>
          <a:p>
            <a:pPr marL="12700" indent="0">
              <a:lnSpc>
                <a:spcPct val="100000"/>
              </a:lnSpc>
              <a:buNone/>
            </a:pPr>
            <a:r>
              <a:rPr lang="tr-TR" sz="2000" spc="-20" dirty="0">
                <a:solidFill>
                  <a:srgbClr val="A42F0F"/>
                </a:solidFill>
                <a:latin typeface="Wingdings 3"/>
                <a:cs typeface="Wingdings 3"/>
              </a:rPr>
              <a:t> </a:t>
            </a:r>
            <a:r>
              <a:rPr lang="tr-TR" sz="2000" dirty="0" smtClean="0">
                <a:cs typeface="Calibri"/>
              </a:rPr>
              <a:t>Öğ</a:t>
            </a:r>
            <a:r>
              <a:rPr lang="tr-TR" sz="2000" spc="-30" dirty="0" smtClean="0">
                <a:cs typeface="Calibri"/>
              </a:rPr>
              <a:t>r</a:t>
            </a:r>
            <a:r>
              <a:rPr lang="tr-TR" sz="2000" dirty="0" smtClean="0">
                <a:cs typeface="Calibri"/>
              </a:rPr>
              <a:t>en</a:t>
            </a:r>
            <a:r>
              <a:rPr lang="tr-TR" sz="2000" spc="-10" dirty="0" smtClean="0">
                <a:cs typeface="Calibri"/>
              </a:rPr>
              <a:t>im</a:t>
            </a:r>
            <a:r>
              <a:rPr lang="tr-TR" sz="2000" dirty="0" smtClean="0">
                <a:cs typeface="Calibri"/>
              </a:rPr>
              <a:t>/</a:t>
            </a:r>
            <a:r>
              <a:rPr lang="tr-TR" sz="2000" spc="5" dirty="0" smtClean="0">
                <a:cs typeface="Calibri"/>
              </a:rPr>
              <a:t>S</a:t>
            </a:r>
            <a:r>
              <a:rPr lang="tr-TR" sz="2000" spc="-25" dirty="0" smtClean="0">
                <a:cs typeface="Calibri"/>
              </a:rPr>
              <a:t>t</a:t>
            </a:r>
            <a:r>
              <a:rPr lang="tr-TR" sz="2000" dirty="0" smtClean="0">
                <a:cs typeface="Calibri"/>
              </a:rPr>
              <a:t>aj</a:t>
            </a:r>
            <a:r>
              <a:rPr lang="tr-TR" sz="2000" spc="-5" dirty="0" smtClean="0">
                <a:cs typeface="Calibri"/>
              </a:rPr>
              <a:t> </a:t>
            </a:r>
            <a:r>
              <a:rPr lang="tr-TR" sz="2000" dirty="0">
                <a:cs typeface="Calibri"/>
              </a:rPr>
              <a:t>ha</a:t>
            </a:r>
            <a:r>
              <a:rPr lang="tr-TR" sz="2000" spc="-30" dirty="0">
                <a:cs typeface="Calibri"/>
              </a:rPr>
              <a:t>r</a:t>
            </a:r>
            <a:r>
              <a:rPr lang="tr-TR" sz="2000" dirty="0">
                <a:cs typeface="Calibri"/>
              </a:rPr>
              <a:t>e</a:t>
            </a:r>
            <a:r>
              <a:rPr lang="tr-TR" sz="2000" spc="-65" dirty="0">
                <a:cs typeface="Calibri"/>
              </a:rPr>
              <a:t>k</a:t>
            </a:r>
            <a:r>
              <a:rPr lang="tr-TR" sz="2000" spc="-20" dirty="0">
                <a:cs typeface="Calibri"/>
              </a:rPr>
              <a:t>e</a:t>
            </a:r>
            <a:r>
              <a:rPr lang="tr-TR" sz="2000" dirty="0">
                <a:cs typeface="Calibri"/>
              </a:rPr>
              <a:t>tl</a:t>
            </a:r>
            <a:r>
              <a:rPr lang="tr-TR" sz="2000" spc="-15" dirty="0">
                <a:cs typeface="Calibri"/>
              </a:rPr>
              <a:t>i</a:t>
            </a:r>
            <a:r>
              <a:rPr lang="tr-TR" sz="2000" dirty="0">
                <a:cs typeface="Calibri"/>
              </a:rPr>
              <a:t>l</a:t>
            </a:r>
            <a:r>
              <a:rPr lang="tr-TR" sz="2000" spc="-10" dirty="0">
                <a:cs typeface="Calibri"/>
              </a:rPr>
              <a:t>i</a:t>
            </a:r>
            <a:r>
              <a:rPr lang="tr-TR" sz="2000" dirty="0">
                <a:cs typeface="Calibri"/>
              </a:rPr>
              <a:t>ği</a:t>
            </a:r>
            <a:r>
              <a:rPr lang="tr-TR" sz="2000" spc="10" dirty="0">
                <a:cs typeface="Calibri"/>
              </a:rPr>
              <a:t> </a:t>
            </a:r>
            <a:r>
              <a:rPr lang="tr-TR" sz="2000" spc="-10" dirty="0">
                <a:cs typeface="Calibri"/>
              </a:rPr>
              <a:t>g</a:t>
            </a:r>
            <a:r>
              <a:rPr lang="tr-TR" sz="2000" dirty="0">
                <a:cs typeface="Calibri"/>
              </a:rPr>
              <a:t>e</a:t>
            </a:r>
            <a:r>
              <a:rPr lang="tr-TR" sz="2000" spc="-35" dirty="0">
                <a:cs typeface="Calibri"/>
              </a:rPr>
              <a:t>r</a:t>
            </a:r>
            <a:r>
              <a:rPr lang="tr-TR" sz="2000" dirty="0">
                <a:cs typeface="Calibri"/>
              </a:rPr>
              <a:t>çek</a:t>
            </a:r>
            <a:r>
              <a:rPr lang="tr-TR" sz="2000" spc="-10" dirty="0">
                <a:cs typeface="Calibri"/>
              </a:rPr>
              <a:t>l</a:t>
            </a:r>
            <a:r>
              <a:rPr lang="tr-TR" sz="2000" dirty="0">
                <a:cs typeface="Calibri"/>
              </a:rPr>
              <a:t>e</a:t>
            </a:r>
            <a:r>
              <a:rPr lang="tr-TR" sz="2000" spc="-35" dirty="0">
                <a:cs typeface="Calibri"/>
              </a:rPr>
              <a:t>ş</a:t>
            </a:r>
            <a:r>
              <a:rPr lang="tr-TR" sz="2000" dirty="0">
                <a:cs typeface="Calibri"/>
              </a:rPr>
              <a:t>ti</a:t>
            </a:r>
            <a:r>
              <a:rPr lang="tr-TR" sz="2000" spc="-10" dirty="0">
                <a:cs typeface="Calibri"/>
              </a:rPr>
              <a:t>rm</a:t>
            </a:r>
            <a:r>
              <a:rPr lang="tr-TR" sz="2000" dirty="0">
                <a:cs typeface="Calibri"/>
              </a:rPr>
              <a:t>ek</a:t>
            </a:r>
            <a:r>
              <a:rPr lang="tr-TR" sz="2000" spc="30" dirty="0">
                <a:cs typeface="Calibri"/>
              </a:rPr>
              <a:t> </a:t>
            </a:r>
            <a:r>
              <a:rPr lang="tr-TR" sz="2000" dirty="0">
                <a:cs typeface="Calibri"/>
              </a:rPr>
              <a:t>iç</a:t>
            </a:r>
            <a:r>
              <a:rPr lang="tr-TR" sz="2000" spc="-10" dirty="0">
                <a:cs typeface="Calibri"/>
              </a:rPr>
              <a:t>i</a:t>
            </a:r>
            <a:r>
              <a:rPr lang="tr-TR" sz="2000" dirty="0">
                <a:cs typeface="Calibri"/>
              </a:rPr>
              <a:t>n</a:t>
            </a:r>
            <a:r>
              <a:rPr lang="tr-TR" sz="2000" spc="-5" dirty="0">
                <a:cs typeface="Calibri"/>
              </a:rPr>
              <a:t> </a:t>
            </a:r>
            <a:r>
              <a:rPr lang="tr-TR" sz="2000" dirty="0">
                <a:cs typeface="Calibri"/>
              </a:rPr>
              <a:t>s</a:t>
            </a:r>
            <a:r>
              <a:rPr lang="tr-TR" sz="2000" spc="-10" dirty="0">
                <a:cs typeface="Calibri"/>
              </a:rPr>
              <a:t>e</a:t>
            </a:r>
            <a:r>
              <a:rPr lang="tr-TR" sz="2000" dirty="0">
                <a:cs typeface="Calibri"/>
              </a:rPr>
              <a:t>çi</a:t>
            </a:r>
            <a:r>
              <a:rPr lang="tr-TR" sz="2000" spc="-10" dirty="0">
                <a:cs typeface="Calibri"/>
              </a:rPr>
              <a:t>lm</a:t>
            </a:r>
            <a:r>
              <a:rPr lang="tr-TR" sz="2000" dirty="0">
                <a:cs typeface="Calibri"/>
              </a:rPr>
              <a:t>iş</a:t>
            </a:r>
            <a:r>
              <a:rPr lang="tr-TR" sz="2000" spc="25" dirty="0">
                <a:cs typeface="Calibri"/>
              </a:rPr>
              <a:t> </a:t>
            </a:r>
            <a:r>
              <a:rPr lang="tr-TR" sz="2000" dirty="0">
                <a:cs typeface="Calibri"/>
              </a:rPr>
              <a:t>öğ</a:t>
            </a:r>
            <a:r>
              <a:rPr lang="tr-TR" sz="2000" spc="-30" dirty="0">
                <a:cs typeface="Calibri"/>
              </a:rPr>
              <a:t>r</a:t>
            </a:r>
            <a:r>
              <a:rPr lang="tr-TR" sz="2000" dirty="0">
                <a:cs typeface="Calibri"/>
              </a:rPr>
              <a:t>enci</a:t>
            </a:r>
            <a:r>
              <a:rPr lang="tr-TR" sz="2000" spc="-10" dirty="0">
                <a:cs typeface="Calibri"/>
              </a:rPr>
              <a:t>l</a:t>
            </a:r>
            <a:r>
              <a:rPr lang="tr-TR" sz="2000" dirty="0">
                <a:cs typeface="Calibri"/>
              </a:rPr>
              <a:t>e</a:t>
            </a:r>
            <a:r>
              <a:rPr lang="tr-TR" sz="2000" spc="-175" dirty="0">
                <a:cs typeface="Calibri"/>
              </a:rPr>
              <a:t>r</a:t>
            </a:r>
            <a:r>
              <a:rPr lang="tr-TR" sz="2000" dirty="0">
                <a:cs typeface="Calibri"/>
              </a:rPr>
              <a:t>,</a:t>
            </a:r>
            <a:r>
              <a:rPr lang="tr-TR" sz="2000" spc="5" dirty="0">
                <a:cs typeface="Calibri"/>
              </a:rPr>
              <a:t> </a:t>
            </a:r>
            <a:r>
              <a:rPr lang="tr-TR" sz="2000" spc="-40" dirty="0">
                <a:solidFill>
                  <a:srgbClr val="FF0000"/>
                </a:solidFill>
                <a:cs typeface="Calibri"/>
              </a:rPr>
              <a:t>f</a:t>
            </a:r>
            <a:r>
              <a:rPr lang="tr-TR" sz="2000" dirty="0">
                <a:solidFill>
                  <a:srgbClr val="FF0000"/>
                </a:solidFill>
                <a:cs typeface="Calibri"/>
              </a:rPr>
              <a:t>aa</a:t>
            </a:r>
            <a:r>
              <a:rPr lang="tr-TR" sz="2000" spc="-10" dirty="0">
                <a:solidFill>
                  <a:srgbClr val="FF0000"/>
                </a:solidFill>
                <a:cs typeface="Calibri"/>
              </a:rPr>
              <a:t>l</a:t>
            </a:r>
            <a:r>
              <a:rPr lang="tr-TR" sz="2000" dirty="0">
                <a:solidFill>
                  <a:srgbClr val="FF0000"/>
                </a:solidFill>
                <a:cs typeface="Calibri"/>
              </a:rPr>
              <a:t>i</a:t>
            </a:r>
            <a:r>
              <a:rPr lang="tr-TR" sz="2000" spc="-30" dirty="0">
                <a:solidFill>
                  <a:srgbClr val="FF0000"/>
                </a:solidFill>
                <a:cs typeface="Calibri"/>
              </a:rPr>
              <a:t>y</a:t>
            </a:r>
            <a:r>
              <a:rPr lang="tr-TR" sz="2000" spc="-20" dirty="0">
                <a:solidFill>
                  <a:srgbClr val="FF0000"/>
                </a:solidFill>
                <a:cs typeface="Calibri"/>
              </a:rPr>
              <a:t>e</a:t>
            </a:r>
            <a:r>
              <a:rPr lang="tr-TR" sz="2000" dirty="0">
                <a:solidFill>
                  <a:srgbClr val="FF0000"/>
                </a:solidFill>
                <a:cs typeface="Calibri"/>
              </a:rPr>
              <a:t>tl</a:t>
            </a:r>
            <a:r>
              <a:rPr lang="tr-TR" sz="2000" spc="-10" dirty="0">
                <a:solidFill>
                  <a:srgbClr val="FF0000"/>
                </a:solidFill>
                <a:cs typeface="Calibri"/>
              </a:rPr>
              <a:t>e</a:t>
            </a:r>
            <a:r>
              <a:rPr lang="tr-TR" sz="2000" dirty="0">
                <a:solidFill>
                  <a:srgbClr val="FF0000"/>
                </a:solidFill>
                <a:cs typeface="Calibri"/>
              </a:rPr>
              <a:t>r</a:t>
            </a:r>
            <a:r>
              <a:rPr lang="tr-TR" sz="2000" spc="-10" dirty="0">
                <a:solidFill>
                  <a:srgbClr val="FF0000"/>
                </a:solidFill>
                <a:cs typeface="Calibri"/>
              </a:rPr>
              <a:t>i</a:t>
            </a:r>
            <a:r>
              <a:rPr lang="tr-TR" sz="2000" dirty="0">
                <a:solidFill>
                  <a:srgbClr val="FF0000"/>
                </a:solidFill>
                <a:cs typeface="Calibri"/>
              </a:rPr>
              <a:t>ne</a:t>
            </a:r>
            <a:r>
              <a:rPr lang="tr-TR" sz="2000" spc="25" dirty="0">
                <a:solidFill>
                  <a:srgbClr val="FF0000"/>
                </a:solidFill>
                <a:cs typeface="Calibri"/>
              </a:rPr>
              <a:t> </a:t>
            </a:r>
            <a:r>
              <a:rPr lang="tr-TR" sz="2000" dirty="0">
                <a:solidFill>
                  <a:srgbClr val="FF0000"/>
                </a:solidFill>
                <a:cs typeface="Calibri"/>
              </a:rPr>
              <a:t>baş</a:t>
            </a:r>
            <a:r>
              <a:rPr lang="tr-TR" sz="2000" spc="-10" dirty="0">
                <a:solidFill>
                  <a:srgbClr val="FF0000"/>
                </a:solidFill>
                <a:cs typeface="Calibri"/>
              </a:rPr>
              <a:t>l</a:t>
            </a:r>
            <a:r>
              <a:rPr lang="tr-TR" sz="2000" dirty="0">
                <a:solidFill>
                  <a:srgbClr val="FF0000"/>
                </a:solidFill>
                <a:cs typeface="Calibri"/>
              </a:rPr>
              <a:t>a</a:t>
            </a:r>
            <a:r>
              <a:rPr lang="tr-TR" sz="2000" spc="-10" dirty="0">
                <a:solidFill>
                  <a:srgbClr val="FF0000"/>
                </a:solidFill>
                <a:cs typeface="Calibri"/>
              </a:rPr>
              <a:t>m</a:t>
            </a:r>
            <a:r>
              <a:rPr lang="tr-TR" sz="2000" dirty="0">
                <a:solidFill>
                  <a:srgbClr val="FF0000"/>
                </a:solidFill>
                <a:cs typeface="Calibri"/>
              </a:rPr>
              <a:t>adan</a:t>
            </a:r>
            <a:r>
              <a:rPr lang="tr-TR" sz="2000" spc="15" dirty="0">
                <a:solidFill>
                  <a:srgbClr val="FF0000"/>
                </a:solidFill>
                <a:cs typeface="Calibri"/>
              </a:rPr>
              <a:t> </a:t>
            </a:r>
            <a:r>
              <a:rPr lang="tr-TR" sz="2000" dirty="0">
                <a:solidFill>
                  <a:srgbClr val="FF0000"/>
                </a:solidFill>
                <a:cs typeface="Calibri"/>
              </a:rPr>
              <a:t>önce</a:t>
            </a:r>
            <a:r>
              <a:rPr lang="tr-TR" sz="2000" spc="-20" dirty="0">
                <a:solidFill>
                  <a:srgbClr val="FF0000"/>
                </a:solidFill>
                <a:cs typeface="Calibri"/>
              </a:rPr>
              <a:t> </a:t>
            </a:r>
            <a:r>
              <a:rPr lang="tr-TR" sz="2000" spc="-30" dirty="0">
                <a:solidFill>
                  <a:srgbClr val="FF0000"/>
                </a:solidFill>
                <a:cs typeface="Calibri"/>
              </a:rPr>
              <a:t>v</a:t>
            </a:r>
            <a:r>
              <a:rPr lang="tr-TR" sz="2000" dirty="0">
                <a:solidFill>
                  <a:srgbClr val="FF0000"/>
                </a:solidFill>
                <a:cs typeface="Calibri"/>
              </a:rPr>
              <a:t>e</a:t>
            </a:r>
            <a:r>
              <a:rPr lang="tr-TR" sz="2000" spc="10" dirty="0">
                <a:solidFill>
                  <a:srgbClr val="FF0000"/>
                </a:solidFill>
                <a:cs typeface="Calibri"/>
              </a:rPr>
              <a:t> </a:t>
            </a:r>
            <a:r>
              <a:rPr lang="tr-TR" sz="2000" spc="-40" dirty="0">
                <a:solidFill>
                  <a:srgbClr val="FF0000"/>
                </a:solidFill>
                <a:cs typeface="Calibri"/>
              </a:rPr>
              <a:t>f</a:t>
            </a:r>
            <a:r>
              <a:rPr lang="tr-TR" sz="2000" dirty="0">
                <a:solidFill>
                  <a:srgbClr val="FF0000"/>
                </a:solidFill>
                <a:cs typeface="Calibri"/>
              </a:rPr>
              <a:t>aa</a:t>
            </a:r>
            <a:r>
              <a:rPr lang="tr-TR" sz="2000" spc="-10" dirty="0">
                <a:solidFill>
                  <a:srgbClr val="FF0000"/>
                </a:solidFill>
                <a:cs typeface="Calibri"/>
              </a:rPr>
              <a:t>l</a:t>
            </a:r>
            <a:r>
              <a:rPr lang="tr-TR" sz="2000" dirty="0">
                <a:solidFill>
                  <a:srgbClr val="FF0000"/>
                </a:solidFill>
                <a:cs typeface="Calibri"/>
              </a:rPr>
              <a:t>i</a:t>
            </a:r>
            <a:r>
              <a:rPr lang="tr-TR" sz="2000" spc="-30" dirty="0">
                <a:solidFill>
                  <a:srgbClr val="FF0000"/>
                </a:solidFill>
                <a:cs typeface="Calibri"/>
              </a:rPr>
              <a:t>y</a:t>
            </a:r>
            <a:r>
              <a:rPr lang="tr-TR" sz="2000" spc="-20" dirty="0">
                <a:solidFill>
                  <a:srgbClr val="FF0000"/>
                </a:solidFill>
                <a:cs typeface="Calibri"/>
              </a:rPr>
              <a:t>e</a:t>
            </a:r>
            <a:r>
              <a:rPr lang="tr-TR" sz="2000" dirty="0">
                <a:solidFill>
                  <a:srgbClr val="FF0000"/>
                </a:solidFill>
                <a:cs typeface="Calibri"/>
              </a:rPr>
              <a:t>tl</a:t>
            </a:r>
            <a:r>
              <a:rPr lang="tr-TR" sz="2000" spc="-10" dirty="0">
                <a:solidFill>
                  <a:srgbClr val="FF0000"/>
                </a:solidFill>
                <a:cs typeface="Calibri"/>
              </a:rPr>
              <a:t>e</a:t>
            </a:r>
            <a:r>
              <a:rPr lang="tr-TR" sz="2000" dirty="0">
                <a:solidFill>
                  <a:srgbClr val="FF0000"/>
                </a:solidFill>
                <a:cs typeface="Calibri"/>
              </a:rPr>
              <a:t>r</a:t>
            </a:r>
            <a:r>
              <a:rPr lang="tr-TR" sz="2000" spc="-10" dirty="0">
                <a:solidFill>
                  <a:srgbClr val="FF0000"/>
                </a:solidFill>
                <a:cs typeface="Calibri"/>
              </a:rPr>
              <a:t>i</a:t>
            </a:r>
            <a:r>
              <a:rPr lang="tr-TR" sz="2000" dirty="0">
                <a:solidFill>
                  <a:srgbClr val="FF0000"/>
                </a:solidFill>
                <a:cs typeface="Calibri"/>
              </a:rPr>
              <a:t>ni </a:t>
            </a:r>
            <a:r>
              <a:rPr lang="tr-TR" sz="2000" spc="-25" dirty="0">
                <a:solidFill>
                  <a:srgbClr val="FF0000"/>
                </a:solidFill>
                <a:cs typeface="Calibri"/>
              </a:rPr>
              <a:t>t</a:t>
            </a:r>
            <a:r>
              <a:rPr lang="tr-TR" sz="2000" dirty="0">
                <a:solidFill>
                  <a:srgbClr val="FF0000"/>
                </a:solidFill>
                <a:cs typeface="Calibri"/>
              </a:rPr>
              <a:t>ama</a:t>
            </a:r>
            <a:r>
              <a:rPr lang="tr-TR" sz="2000" spc="-10" dirty="0">
                <a:solidFill>
                  <a:srgbClr val="FF0000"/>
                </a:solidFill>
                <a:cs typeface="Calibri"/>
              </a:rPr>
              <a:t>m</a:t>
            </a:r>
            <a:r>
              <a:rPr lang="tr-TR" sz="2000" dirty="0">
                <a:solidFill>
                  <a:srgbClr val="FF0000"/>
                </a:solidFill>
                <a:cs typeface="Calibri"/>
              </a:rPr>
              <a:t>ladı</a:t>
            </a:r>
            <a:r>
              <a:rPr lang="tr-TR" sz="2000" spc="-20" dirty="0">
                <a:solidFill>
                  <a:srgbClr val="FF0000"/>
                </a:solidFill>
                <a:cs typeface="Calibri"/>
              </a:rPr>
              <a:t>k</a:t>
            </a:r>
            <a:r>
              <a:rPr lang="tr-TR" sz="2000" spc="-25" dirty="0">
                <a:solidFill>
                  <a:srgbClr val="FF0000"/>
                </a:solidFill>
                <a:cs typeface="Calibri"/>
              </a:rPr>
              <a:t>t</a:t>
            </a:r>
            <a:r>
              <a:rPr lang="tr-TR" sz="2000" dirty="0">
                <a:solidFill>
                  <a:srgbClr val="FF0000"/>
                </a:solidFill>
                <a:cs typeface="Calibri"/>
              </a:rPr>
              <a:t>an</a:t>
            </a:r>
            <a:r>
              <a:rPr lang="tr-TR" sz="2000" spc="30" dirty="0">
                <a:solidFill>
                  <a:srgbClr val="FF0000"/>
                </a:solidFill>
                <a:cs typeface="Calibri"/>
              </a:rPr>
              <a:t> </a:t>
            </a:r>
            <a:r>
              <a:rPr lang="tr-TR" sz="2000" dirty="0">
                <a:solidFill>
                  <a:srgbClr val="FF0000"/>
                </a:solidFill>
                <a:cs typeface="Calibri"/>
              </a:rPr>
              <a:t>son</a:t>
            </a:r>
            <a:r>
              <a:rPr lang="tr-TR" sz="2000" spc="-40" dirty="0">
                <a:solidFill>
                  <a:srgbClr val="FF0000"/>
                </a:solidFill>
                <a:cs typeface="Calibri"/>
              </a:rPr>
              <a:t>r</a:t>
            </a:r>
            <a:r>
              <a:rPr lang="tr-TR" sz="2000" dirty="0">
                <a:solidFill>
                  <a:srgbClr val="FF0000"/>
                </a:solidFill>
                <a:cs typeface="Calibri"/>
              </a:rPr>
              <a:t>a</a:t>
            </a:r>
            <a:r>
              <a:rPr lang="tr-TR" sz="2000" spc="-5" dirty="0">
                <a:solidFill>
                  <a:srgbClr val="FF0000"/>
                </a:solidFill>
                <a:cs typeface="Calibri"/>
              </a:rPr>
              <a:t> </a:t>
            </a:r>
            <a:r>
              <a:rPr lang="tr-TR" sz="2000" spc="-40" dirty="0">
                <a:cs typeface="Calibri"/>
              </a:rPr>
              <a:t>a</a:t>
            </a:r>
            <a:r>
              <a:rPr lang="tr-TR" sz="2000" dirty="0">
                <a:cs typeface="Calibri"/>
              </a:rPr>
              <a:t>yrı</a:t>
            </a:r>
            <a:r>
              <a:rPr lang="tr-TR" sz="2000" spc="-15" dirty="0">
                <a:cs typeface="Calibri"/>
              </a:rPr>
              <a:t> </a:t>
            </a:r>
            <a:r>
              <a:rPr lang="tr-TR" sz="2000" spc="-40" dirty="0">
                <a:cs typeface="Calibri"/>
              </a:rPr>
              <a:t>a</a:t>
            </a:r>
            <a:r>
              <a:rPr lang="tr-TR" sz="2000" dirty="0">
                <a:cs typeface="Calibri"/>
              </a:rPr>
              <a:t>yrı o</a:t>
            </a:r>
            <a:r>
              <a:rPr lang="tr-TR" sz="2000" spc="-10" dirty="0">
                <a:cs typeface="Calibri"/>
              </a:rPr>
              <a:t>l</a:t>
            </a:r>
            <a:r>
              <a:rPr lang="tr-TR" sz="2000" dirty="0">
                <a:cs typeface="Calibri"/>
              </a:rPr>
              <a:t>mak ü</a:t>
            </a:r>
            <a:r>
              <a:rPr lang="tr-TR" sz="2000" spc="-50" dirty="0">
                <a:cs typeface="Calibri"/>
              </a:rPr>
              <a:t>z</a:t>
            </a:r>
            <a:r>
              <a:rPr lang="tr-TR" sz="2000" dirty="0">
                <a:cs typeface="Calibri"/>
              </a:rPr>
              <a:t>e</a:t>
            </a:r>
            <a:r>
              <a:rPr lang="tr-TR" sz="2000" spc="-30" dirty="0">
                <a:cs typeface="Calibri"/>
              </a:rPr>
              <a:t>r</a:t>
            </a:r>
            <a:r>
              <a:rPr lang="tr-TR" sz="2000" dirty="0">
                <a:cs typeface="Calibri"/>
              </a:rPr>
              <a:t>e,</a:t>
            </a:r>
            <a:r>
              <a:rPr lang="tr-TR" sz="2000" spc="-10" dirty="0">
                <a:cs typeface="Calibri"/>
              </a:rPr>
              <a:t> </a:t>
            </a:r>
            <a:r>
              <a:rPr lang="tr-TR" sz="2000" dirty="0">
                <a:cs typeface="Calibri"/>
              </a:rPr>
              <a:t>Ç</a:t>
            </a:r>
            <a:r>
              <a:rPr lang="tr-TR" sz="2000" spc="-15" dirty="0">
                <a:cs typeface="Calibri"/>
              </a:rPr>
              <a:t>e</a:t>
            </a:r>
            <a:r>
              <a:rPr lang="tr-TR" sz="2000" dirty="0">
                <a:cs typeface="Calibri"/>
              </a:rPr>
              <a:t>v</a:t>
            </a:r>
            <a:r>
              <a:rPr lang="tr-TR" sz="2000" spc="-10" dirty="0">
                <a:cs typeface="Calibri"/>
              </a:rPr>
              <a:t>r</a:t>
            </a:r>
            <a:r>
              <a:rPr lang="tr-TR" sz="2000" dirty="0">
                <a:cs typeface="Calibri"/>
              </a:rPr>
              <a:t>i</a:t>
            </a:r>
            <a:r>
              <a:rPr lang="tr-TR" sz="2000" spc="-10" dirty="0">
                <a:cs typeface="Calibri"/>
              </a:rPr>
              <a:t>m</a:t>
            </a:r>
            <a:r>
              <a:rPr lang="tr-TR" sz="2000" dirty="0">
                <a:cs typeface="Calibri"/>
              </a:rPr>
              <a:t>içi</a:t>
            </a:r>
            <a:r>
              <a:rPr lang="tr-TR" sz="2000" spc="20" dirty="0">
                <a:cs typeface="Calibri"/>
              </a:rPr>
              <a:t> </a:t>
            </a:r>
            <a:r>
              <a:rPr lang="tr-TR" sz="2000" dirty="0">
                <a:cs typeface="Calibri"/>
              </a:rPr>
              <a:t>Dil</a:t>
            </a:r>
            <a:r>
              <a:rPr lang="tr-TR" sz="2000" spc="-10" dirty="0">
                <a:cs typeface="Calibri"/>
              </a:rPr>
              <a:t> </a:t>
            </a:r>
            <a:r>
              <a:rPr lang="tr-TR" sz="2000" dirty="0">
                <a:cs typeface="Calibri"/>
              </a:rPr>
              <a:t>De</a:t>
            </a:r>
            <a:r>
              <a:rPr lang="tr-TR" sz="2000" spc="-30" dirty="0">
                <a:cs typeface="Calibri"/>
              </a:rPr>
              <a:t>s</a:t>
            </a:r>
            <a:r>
              <a:rPr lang="tr-TR" sz="2000" spc="-25" dirty="0">
                <a:cs typeface="Calibri"/>
              </a:rPr>
              <a:t>t</a:t>
            </a:r>
            <a:r>
              <a:rPr lang="tr-TR" sz="2000" dirty="0">
                <a:cs typeface="Calibri"/>
              </a:rPr>
              <a:t>eği s</a:t>
            </a:r>
            <a:r>
              <a:rPr lang="tr-TR" sz="2000" spc="-10" dirty="0">
                <a:cs typeface="Calibri"/>
              </a:rPr>
              <a:t>i</a:t>
            </a:r>
            <a:r>
              <a:rPr lang="tr-TR" sz="2000" spc="-30" dirty="0">
                <a:cs typeface="Calibri"/>
              </a:rPr>
              <a:t>s</a:t>
            </a:r>
            <a:r>
              <a:rPr lang="tr-TR" sz="2000" spc="-25" dirty="0">
                <a:cs typeface="Calibri"/>
              </a:rPr>
              <a:t>t</a:t>
            </a:r>
            <a:r>
              <a:rPr lang="tr-TR" sz="2000" dirty="0">
                <a:cs typeface="Calibri"/>
              </a:rPr>
              <a:t>e</a:t>
            </a:r>
            <a:r>
              <a:rPr lang="tr-TR" sz="2000" spc="-10" dirty="0">
                <a:cs typeface="Calibri"/>
              </a:rPr>
              <a:t>m</a:t>
            </a:r>
            <a:r>
              <a:rPr lang="tr-TR" sz="2000" dirty="0">
                <a:cs typeface="Calibri"/>
              </a:rPr>
              <a:t>i</a:t>
            </a:r>
            <a:r>
              <a:rPr lang="tr-TR" sz="2000" spc="30" dirty="0">
                <a:cs typeface="Calibri"/>
              </a:rPr>
              <a:t> </a:t>
            </a:r>
            <a:r>
              <a:rPr lang="tr-TR" sz="2000" dirty="0">
                <a:cs typeface="Calibri"/>
              </a:rPr>
              <a:t>ü</a:t>
            </a:r>
            <a:r>
              <a:rPr lang="tr-TR" sz="2000" spc="-45" dirty="0">
                <a:cs typeface="Calibri"/>
              </a:rPr>
              <a:t>z</a:t>
            </a:r>
            <a:r>
              <a:rPr lang="tr-TR" sz="2000" dirty="0">
                <a:cs typeface="Calibri"/>
              </a:rPr>
              <a:t>er</a:t>
            </a:r>
            <a:r>
              <a:rPr lang="tr-TR" sz="2000" spc="-10" dirty="0">
                <a:cs typeface="Calibri"/>
              </a:rPr>
              <a:t>i</a:t>
            </a:r>
            <a:r>
              <a:rPr lang="tr-TR" sz="2000" dirty="0">
                <a:cs typeface="Calibri"/>
              </a:rPr>
              <a:t>n</a:t>
            </a:r>
            <a:r>
              <a:rPr lang="tr-TR" sz="2000" spc="5" dirty="0">
                <a:cs typeface="Calibri"/>
              </a:rPr>
              <a:t>d</a:t>
            </a:r>
            <a:r>
              <a:rPr lang="tr-TR" sz="2000" dirty="0">
                <a:cs typeface="Calibri"/>
              </a:rPr>
              <a:t>en</a:t>
            </a:r>
            <a:r>
              <a:rPr lang="tr-TR" sz="2000" spc="15" dirty="0">
                <a:cs typeface="Calibri"/>
              </a:rPr>
              <a:t> </a:t>
            </a:r>
            <a:r>
              <a:rPr lang="tr-TR" sz="2000" spc="-40" dirty="0">
                <a:cs typeface="Calibri"/>
              </a:rPr>
              <a:t>f</a:t>
            </a:r>
            <a:r>
              <a:rPr lang="tr-TR" sz="2000" dirty="0">
                <a:cs typeface="Calibri"/>
              </a:rPr>
              <a:t>aal</a:t>
            </a:r>
            <a:r>
              <a:rPr lang="tr-TR" sz="2000" spc="-10" dirty="0">
                <a:cs typeface="Calibri"/>
              </a:rPr>
              <a:t>i</a:t>
            </a:r>
            <a:r>
              <a:rPr lang="tr-TR" sz="2000" spc="-20" dirty="0">
                <a:cs typeface="Calibri"/>
              </a:rPr>
              <a:t>y</a:t>
            </a:r>
            <a:r>
              <a:rPr lang="tr-TR" sz="2000" spc="-15" dirty="0">
                <a:cs typeface="Calibri"/>
              </a:rPr>
              <a:t>e</a:t>
            </a:r>
            <a:r>
              <a:rPr lang="tr-TR" sz="2000" dirty="0">
                <a:cs typeface="Calibri"/>
              </a:rPr>
              <a:t>tinin </a:t>
            </a:r>
            <a:r>
              <a:rPr lang="tr-TR" sz="2000" spc="-10" dirty="0">
                <a:cs typeface="Calibri"/>
              </a:rPr>
              <a:t>g</a:t>
            </a:r>
            <a:r>
              <a:rPr lang="tr-TR" sz="2000" dirty="0">
                <a:cs typeface="Calibri"/>
              </a:rPr>
              <a:t>e</a:t>
            </a:r>
            <a:r>
              <a:rPr lang="tr-TR" sz="2000" spc="-30" dirty="0">
                <a:cs typeface="Calibri"/>
              </a:rPr>
              <a:t>r</a:t>
            </a:r>
            <a:r>
              <a:rPr lang="tr-TR" sz="2000" dirty="0">
                <a:cs typeface="Calibri"/>
              </a:rPr>
              <a:t>çekle</a:t>
            </a:r>
            <a:r>
              <a:rPr lang="tr-TR" sz="2000" spc="-35" dirty="0">
                <a:cs typeface="Calibri"/>
              </a:rPr>
              <a:t>ş</a:t>
            </a:r>
            <a:r>
              <a:rPr lang="tr-TR" sz="2000" dirty="0">
                <a:cs typeface="Calibri"/>
              </a:rPr>
              <a:t>ti</a:t>
            </a:r>
            <a:r>
              <a:rPr lang="tr-TR" sz="2000" spc="-10" dirty="0">
                <a:cs typeface="Calibri"/>
              </a:rPr>
              <a:t>r</a:t>
            </a:r>
            <a:r>
              <a:rPr lang="tr-TR" sz="2000" dirty="0">
                <a:cs typeface="Calibri"/>
              </a:rPr>
              <a:t>i</a:t>
            </a:r>
            <a:r>
              <a:rPr lang="tr-TR" sz="2000" spc="-10" dirty="0">
                <a:cs typeface="Calibri"/>
              </a:rPr>
              <a:t>l</a:t>
            </a:r>
            <a:r>
              <a:rPr lang="tr-TR" sz="2000" dirty="0">
                <a:cs typeface="Calibri"/>
              </a:rPr>
              <a:t>diği dilden</a:t>
            </a:r>
            <a:r>
              <a:rPr lang="tr-TR" sz="2000" spc="-10" dirty="0">
                <a:cs typeface="Calibri"/>
              </a:rPr>
              <a:t> </a:t>
            </a:r>
            <a:r>
              <a:rPr lang="tr-TR" sz="2000" spc="-10" dirty="0" smtClean="0">
                <a:solidFill>
                  <a:srgbClr val="FF0000"/>
                </a:solidFill>
                <a:cs typeface="Calibri"/>
              </a:rPr>
              <a:t>iki ayrı </a:t>
            </a:r>
            <a:r>
              <a:rPr lang="tr-TR" sz="2000" dirty="0" smtClean="0">
                <a:solidFill>
                  <a:srgbClr val="FF0000"/>
                </a:solidFill>
                <a:cs typeface="Calibri"/>
              </a:rPr>
              <a:t>s</a:t>
            </a:r>
            <a:r>
              <a:rPr lang="tr-TR" sz="2000" spc="-10" dirty="0" smtClean="0">
                <a:solidFill>
                  <a:srgbClr val="FF0000"/>
                </a:solidFill>
                <a:cs typeface="Calibri"/>
              </a:rPr>
              <a:t>ı</a:t>
            </a:r>
            <a:r>
              <a:rPr lang="tr-TR" sz="2000" dirty="0" smtClean="0">
                <a:solidFill>
                  <a:srgbClr val="FF0000"/>
                </a:solidFill>
                <a:cs typeface="Calibri"/>
              </a:rPr>
              <a:t>n</a:t>
            </a:r>
            <a:r>
              <a:rPr lang="tr-TR" sz="2000" spc="-35" dirty="0" smtClean="0">
                <a:solidFill>
                  <a:srgbClr val="FF0000"/>
                </a:solidFill>
                <a:cs typeface="Calibri"/>
              </a:rPr>
              <a:t>a</a:t>
            </a:r>
            <a:r>
              <a:rPr lang="tr-TR" sz="2000" spc="-30" dirty="0" smtClean="0">
                <a:solidFill>
                  <a:srgbClr val="FF0000"/>
                </a:solidFill>
                <a:cs typeface="Calibri"/>
              </a:rPr>
              <a:t>v</a:t>
            </a:r>
            <a:r>
              <a:rPr lang="tr-TR" sz="2000" dirty="0" smtClean="0">
                <a:solidFill>
                  <a:srgbClr val="FF0000"/>
                </a:solidFill>
                <a:cs typeface="Calibri"/>
              </a:rPr>
              <a:t>a</a:t>
            </a:r>
            <a:r>
              <a:rPr lang="tr-TR" sz="2000" spc="15" dirty="0" smtClean="0">
                <a:solidFill>
                  <a:srgbClr val="FF0000"/>
                </a:solidFill>
                <a:cs typeface="Calibri"/>
              </a:rPr>
              <a:t> </a:t>
            </a:r>
            <a:r>
              <a:rPr lang="tr-TR" sz="2000" dirty="0">
                <a:solidFill>
                  <a:srgbClr val="FF0000"/>
                </a:solidFill>
                <a:cs typeface="Calibri"/>
              </a:rPr>
              <a:t>gir</a:t>
            </a:r>
            <a:r>
              <a:rPr lang="tr-TR" sz="2000" spc="-10" dirty="0">
                <a:solidFill>
                  <a:srgbClr val="FF0000"/>
                </a:solidFill>
                <a:cs typeface="Calibri"/>
              </a:rPr>
              <a:t>i</a:t>
            </a:r>
            <a:r>
              <a:rPr lang="tr-TR" sz="2000" spc="5" dirty="0">
                <a:solidFill>
                  <a:srgbClr val="FF0000"/>
                </a:solidFill>
                <a:cs typeface="Calibri"/>
              </a:rPr>
              <a:t>p</a:t>
            </a:r>
            <a:r>
              <a:rPr lang="tr-TR" sz="2000" dirty="0">
                <a:cs typeface="Calibri"/>
              </a:rPr>
              <a:t>, </a:t>
            </a:r>
            <a:r>
              <a:rPr lang="tr-TR" sz="2000" spc="-10" dirty="0">
                <a:cs typeface="Calibri"/>
              </a:rPr>
              <a:t>s</a:t>
            </a:r>
            <a:r>
              <a:rPr lang="tr-TR" sz="2000" dirty="0">
                <a:cs typeface="Calibri"/>
              </a:rPr>
              <a:t>ın</a:t>
            </a:r>
            <a:r>
              <a:rPr lang="tr-TR" sz="2000" spc="-40" dirty="0">
                <a:cs typeface="Calibri"/>
              </a:rPr>
              <a:t>a</a:t>
            </a:r>
            <a:r>
              <a:rPr lang="tr-TR" sz="2000" dirty="0">
                <a:cs typeface="Calibri"/>
              </a:rPr>
              <a:t>v</a:t>
            </a:r>
            <a:r>
              <a:rPr lang="tr-TR" sz="2000" spc="5" dirty="0">
                <a:cs typeface="Calibri"/>
              </a:rPr>
              <a:t> </a:t>
            </a:r>
            <a:r>
              <a:rPr lang="tr-TR" sz="2000" dirty="0">
                <a:cs typeface="Calibri"/>
              </a:rPr>
              <a:t>sonu</a:t>
            </a:r>
            <a:r>
              <a:rPr lang="tr-TR" sz="2000" spc="5" dirty="0">
                <a:cs typeface="Calibri"/>
              </a:rPr>
              <a:t>ç</a:t>
            </a:r>
            <a:r>
              <a:rPr lang="tr-TR" sz="2000" dirty="0">
                <a:cs typeface="Calibri"/>
              </a:rPr>
              <a:t>la</a:t>
            </a:r>
            <a:r>
              <a:rPr lang="tr-TR" sz="2000" spc="-10" dirty="0">
                <a:cs typeface="Calibri"/>
              </a:rPr>
              <a:t>r</a:t>
            </a:r>
            <a:r>
              <a:rPr lang="tr-TR" sz="2000" dirty="0">
                <a:cs typeface="Calibri"/>
              </a:rPr>
              <a:t>ını Dış</a:t>
            </a:r>
            <a:r>
              <a:rPr lang="tr-TR" sz="2000" spc="-10" dirty="0">
                <a:cs typeface="Calibri"/>
              </a:rPr>
              <a:t> </a:t>
            </a:r>
            <a:r>
              <a:rPr lang="tr-TR" sz="2000" dirty="0">
                <a:cs typeface="Calibri"/>
              </a:rPr>
              <a:t>İl</a:t>
            </a:r>
            <a:r>
              <a:rPr lang="tr-TR" sz="2000" spc="-10" dirty="0">
                <a:cs typeface="Calibri"/>
              </a:rPr>
              <a:t>i</a:t>
            </a:r>
            <a:r>
              <a:rPr lang="tr-TR" sz="2000" dirty="0">
                <a:cs typeface="Calibri"/>
              </a:rPr>
              <a:t>şk</a:t>
            </a:r>
            <a:r>
              <a:rPr lang="tr-TR" sz="2000" spc="-10" dirty="0">
                <a:cs typeface="Calibri"/>
              </a:rPr>
              <a:t>i</a:t>
            </a:r>
            <a:r>
              <a:rPr lang="tr-TR" sz="2000" dirty="0">
                <a:cs typeface="Calibri"/>
              </a:rPr>
              <a:t>l</a:t>
            </a:r>
            <a:r>
              <a:rPr lang="tr-TR" sz="2000" spc="-10" dirty="0">
                <a:cs typeface="Calibri"/>
              </a:rPr>
              <a:t>e</a:t>
            </a:r>
            <a:r>
              <a:rPr lang="tr-TR" sz="2000" dirty="0">
                <a:cs typeface="Calibri"/>
              </a:rPr>
              <a:t>r</a:t>
            </a:r>
            <a:r>
              <a:rPr lang="tr-TR" sz="2000" spc="20" dirty="0">
                <a:cs typeface="Calibri"/>
              </a:rPr>
              <a:t> </a:t>
            </a:r>
            <a:r>
              <a:rPr lang="tr-TR" sz="2000" spc="-35" dirty="0">
                <a:cs typeface="Calibri"/>
              </a:rPr>
              <a:t>K</a:t>
            </a:r>
            <a:r>
              <a:rPr lang="tr-TR" sz="2000" dirty="0">
                <a:cs typeface="Calibri"/>
              </a:rPr>
              <a:t>oo</a:t>
            </a:r>
            <a:r>
              <a:rPr lang="tr-TR" sz="2000" spc="-30" dirty="0">
                <a:cs typeface="Calibri"/>
              </a:rPr>
              <a:t>r</a:t>
            </a:r>
            <a:r>
              <a:rPr lang="tr-TR" sz="2000" dirty="0">
                <a:cs typeface="Calibri"/>
              </a:rPr>
              <a:t>din</a:t>
            </a:r>
            <a:r>
              <a:rPr lang="tr-TR" sz="2000" spc="-20" dirty="0">
                <a:cs typeface="Calibri"/>
              </a:rPr>
              <a:t>a</a:t>
            </a:r>
            <a:r>
              <a:rPr lang="tr-TR" sz="2000" spc="-25" dirty="0">
                <a:cs typeface="Calibri"/>
              </a:rPr>
              <a:t>t</a:t>
            </a:r>
            <a:r>
              <a:rPr lang="tr-TR" sz="2000" dirty="0">
                <a:cs typeface="Calibri"/>
              </a:rPr>
              <a:t>ör</a:t>
            </a:r>
            <a:r>
              <a:rPr lang="tr-TR" sz="2000" spc="-10" dirty="0">
                <a:cs typeface="Calibri"/>
              </a:rPr>
              <a:t>l</a:t>
            </a:r>
            <a:r>
              <a:rPr lang="tr-TR" sz="2000" dirty="0">
                <a:cs typeface="Calibri"/>
              </a:rPr>
              <a:t>ü</a:t>
            </a:r>
            <a:r>
              <a:rPr lang="tr-TR" sz="2000" spc="5" dirty="0">
                <a:cs typeface="Calibri"/>
              </a:rPr>
              <a:t>ğ</a:t>
            </a:r>
            <a:r>
              <a:rPr lang="tr-TR" sz="2000" dirty="0">
                <a:cs typeface="Calibri"/>
              </a:rPr>
              <a:t>ü</a:t>
            </a:r>
            <a:r>
              <a:rPr lang="tr-TR" sz="2000" spc="5" dirty="0">
                <a:cs typeface="Calibri"/>
              </a:rPr>
              <a:t>n</a:t>
            </a:r>
            <a:r>
              <a:rPr lang="tr-TR" sz="2000" dirty="0">
                <a:cs typeface="Calibri"/>
              </a:rPr>
              <a:t>e</a:t>
            </a:r>
            <a:r>
              <a:rPr lang="tr-TR" sz="2000" spc="-35" dirty="0">
                <a:cs typeface="Calibri"/>
              </a:rPr>
              <a:t> </a:t>
            </a:r>
            <a:r>
              <a:rPr lang="tr-TR" sz="2000" dirty="0">
                <a:cs typeface="Calibri"/>
              </a:rPr>
              <a:t>i</a:t>
            </a:r>
            <a:r>
              <a:rPr lang="tr-TR" sz="2000" spc="-10" dirty="0">
                <a:cs typeface="Calibri"/>
              </a:rPr>
              <a:t>l</a:t>
            </a:r>
            <a:r>
              <a:rPr lang="tr-TR" sz="2000" spc="-15" dirty="0">
                <a:cs typeface="Calibri"/>
              </a:rPr>
              <a:t>e</a:t>
            </a:r>
            <a:r>
              <a:rPr lang="tr-TR" sz="2000" dirty="0">
                <a:cs typeface="Calibri"/>
              </a:rPr>
              <a:t>tm</a:t>
            </a:r>
            <a:r>
              <a:rPr lang="tr-TR" sz="2000" spc="-10" dirty="0">
                <a:cs typeface="Calibri"/>
              </a:rPr>
              <a:t>e</a:t>
            </a:r>
            <a:r>
              <a:rPr lang="tr-TR" sz="2000" dirty="0">
                <a:cs typeface="Calibri"/>
              </a:rPr>
              <a:t>k</a:t>
            </a:r>
            <a:r>
              <a:rPr lang="tr-TR" sz="2000" spc="25" dirty="0">
                <a:cs typeface="Calibri"/>
              </a:rPr>
              <a:t> </a:t>
            </a:r>
            <a:r>
              <a:rPr lang="tr-TR" sz="2000" spc="-50" dirty="0">
                <a:cs typeface="Calibri"/>
              </a:rPr>
              <a:t>z</a:t>
            </a:r>
            <a:r>
              <a:rPr lang="tr-TR" sz="2000" dirty="0">
                <a:cs typeface="Calibri"/>
              </a:rPr>
              <a:t>orun</a:t>
            </a:r>
            <a:r>
              <a:rPr lang="tr-TR" sz="2000" spc="5" dirty="0">
                <a:cs typeface="Calibri"/>
              </a:rPr>
              <a:t>d</a:t>
            </a:r>
            <a:r>
              <a:rPr lang="tr-TR" sz="2000" dirty="0">
                <a:cs typeface="Calibri"/>
              </a:rPr>
              <a:t>adır</a:t>
            </a:r>
            <a:r>
              <a:rPr lang="tr-TR" sz="2000" spc="-10" dirty="0">
                <a:cs typeface="Calibri"/>
              </a:rPr>
              <a:t>l</a:t>
            </a:r>
            <a:r>
              <a:rPr lang="tr-TR" sz="2000" dirty="0">
                <a:cs typeface="Calibri"/>
              </a:rPr>
              <a:t>a</a:t>
            </a:r>
            <a:r>
              <a:rPr lang="tr-TR" sz="2000" spc="-210" dirty="0">
                <a:cs typeface="Calibri"/>
              </a:rPr>
              <a:t>r</a:t>
            </a:r>
            <a:r>
              <a:rPr lang="tr-TR" sz="2000" dirty="0">
                <a:cs typeface="Calibri"/>
              </a:rPr>
              <a:t>.</a:t>
            </a:r>
          </a:p>
          <a:p>
            <a:pPr marL="12700" indent="0">
              <a:lnSpc>
                <a:spcPct val="100000"/>
              </a:lnSpc>
              <a:buNone/>
            </a:pPr>
            <a:r>
              <a:rPr lang="tr-TR" sz="2000" b="1" u="heavy" dirty="0" smtClean="0">
                <a:cs typeface="Calibri"/>
              </a:rPr>
              <a:t>ONLINE </a:t>
            </a:r>
            <a:r>
              <a:rPr lang="tr-TR" sz="2000" b="1" u="heavy" spc="-30" dirty="0" smtClean="0">
                <a:cs typeface="Calibri"/>
              </a:rPr>
              <a:t> </a:t>
            </a:r>
            <a:r>
              <a:rPr lang="tr-TR" sz="2000" b="1" u="heavy" dirty="0">
                <a:cs typeface="Calibri"/>
              </a:rPr>
              <a:t>DİL </a:t>
            </a:r>
            <a:r>
              <a:rPr lang="tr-TR" sz="2000" b="1" u="heavy" spc="-5" dirty="0">
                <a:cs typeface="Calibri"/>
              </a:rPr>
              <a:t> </a:t>
            </a:r>
            <a:r>
              <a:rPr lang="tr-TR" sz="2000" b="1" u="heavy" spc="-30" dirty="0">
                <a:cs typeface="Calibri"/>
              </a:rPr>
              <a:t>K</a:t>
            </a:r>
            <a:r>
              <a:rPr lang="tr-TR" sz="2000" b="1" u="heavy" dirty="0">
                <a:cs typeface="Calibri"/>
              </a:rPr>
              <a:t>U</a:t>
            </a:r>
            <a:r>
              <a:rPr lang="tr-TR" sz="2000" b="1" u="heavy" spc="-25" dirty="0">
                <a:cs typeface="Calibri"/>
              </a:rPr>
              <a:t>R</a:t>
            </a:r>
            <a:r>
              <a:rPr lang="tr-TR" sz="2000" b="1" u="heavy" dirty="0">
                <a:cs typeface="Calibri"/>
              </a:rPr>
              <a:t>SLARI</a:t>
            </a:r>
            <a:r>
              <a:rPr lang="tr-TR" sz="2000" b="1" u="heavy" spc="5" dirty="0">
                <a:cs typeface="Calibri"/>
              </a:rPr>
              <a:t> </a:t>
            </a:r>
            <a:endParaRPr lang="tr-TR" sz="2000" dirty="0">
              <a:cs typeface="Calibri"/>
            </a:endParaRPr>
          </a:p>
          <a:p>
            <a:pPr marL="0" indent="0">
              <a:lnSpc>
                <a:spcPct val="100000"/>
              </a:lnSpc>
              <a:buNone/>
            </a:pPr>
            <a:r>
              <a:rPr lang="tr-TR" sz="2000" spc="-20" dirty="0">
                <a:solidFill>
                  <a:srgbClr val="A42F0F"/>
                </a:solidFill>
                <a:latin typeface="Wingdings 3"/>
                <a:cs typeface="Wingdings 3"/>
              </a:rPr>
              <a:t> </a:t>
            </a:r>
            <a:r>
              <a:rPr lang="tr-TR" sz="2000" spc="5" dirty="0" smtClean="0">
                <a:cs typeface="Calibri"/>
              </a:rPr>
              <a:t>Gidiş öncesi uyguladıkları zorunlu OLS sınavı </a:t>
            </a:r>
            <a:r>
              <a:rPr lang="tr-TR" sz="2000" dirty="0" smtClean="0">
                <a:cs typeface="Calibri"/>
              </a:rPr>
              <a:t>sonucu </a:t>
            </a:r>
            <a:r>
              <a:rPr lang="tr-TR" sz="2000" dirty="0">
                <a:cs typeface="Calibri"/>
              </a:rPr>
              <a:t>B1</a:t>
            </a:r>
            <a:r>
              <a:rPr lang="tr-TR" sz="2000" spc="-5" dirty="0">
                <a:cs typeface="Calibri"/>
              </a:rPr>
              <a:t> </a:t>
            </a:r>
            <a:r>
              <a:rPr lang="tr-TR" sz="2000" spc="-5" dirty="0" smtClean="0">
                <a:cs typeface="Calibri"/>
              </a:rPr>
              <a:t>düzeyi </a:t>
            </a:r>
            <a:r>
              <a:rPr lang="tr-TR" sz="2000" spc="-30" dirty="0" smtClean="0">
                <a:cs typeface="Calibri"/>
              </a:rPr>
              <a:t>v</a:t>
            </a:r>
            <a:r>
              <a:rPr lang="tr-TR" sz="2000" dirty="0" smtClean="0">
                <a:cs typeface="Calibri"/>
              </a:rPr>
              <a:t>e a</a:t>
            </a:r>
            <a:r>
              <a:rPr lang="tr-TR" sz="2000" spc="-10" dirty="0" smtClean="0">
                <a:cs typeface="Calibri"/>
              </a:rPr>
              <a:t>l</a:t>
            </a:r>
            <a:r>
              <a:rPr lang="tr-TR" sz="2000" dirty="0" smtClean="0">
                <a:cs typeface="Calibri"/>
              </a:rPr>
              <a:t>tında</a:t>
            </a:r>
            <a:r>
              <a:rPr lang="tr-TR" sz="2000" spc="5" dirty="0" smtClean="0">
                <a:cs typeface="Calibri"/>
              </a:rPr>
              <a:t> olan öğrencilere, </a:t>
            </a:r>
            <a:r>
              <a:rPr lang="tr-TR" sz="2000" spc="-50" dirty="0" smtClean="0">
                <a:cs typeface="Calibri"/>
              </a:rPr>
              <a:t>z</a:t>
            </a:r>
            <a:r>
              <a:rPr lang="tr-TR" sz="2000" dirty="0" smtClean="0">
                <a:cs typeface="Calibri"/>
              </a:rPr>
              <a:t>orunlu</a:t>
            </a:r>
            <a:r>
              <a:rPr lang="tr-TR" sz="2000" spc="-25" dirty="0" smtClean="0">
                <a:cs typeface="Calibri"/>
              </a:rPr>
              <a:t> </a:t>
            </a:r>
            <a:r>
              <a:rPr lang="tr-TR" sz="2000" dirty="0">
                <a:cs typeface="Calibri"/>
              </a:rPr>
              <a:t>onl</a:t>
            </a:r>
            <a:r>
              <a:rPr lang="tr-TR" sz="2000" spc="-10" dirty="0">
                <a:cs typeface="Calibri"/>
              </a:rPr>
              <a:t>i</a:t>
            </a:r>
            <a:r>
              <a:rPr lang="tr-TR" sz="2000" dirty="0">
                <a:cs typeface="Calibri"/>
              </a:rPr>
              <a:t>ne</a:t>
            </a:r>
            <a:r>
              <a:rPr lang="tr-TR" sz="2000" spc="-10" dirty="0">
                <a:cs typeface="Calibri"/>
              </a:rPr>
              <a:t> </a:t>
            </a:r>
            <a:r>
              <a:rPr lang="tr-TR" sz="2000" dirty="0">
                <a:cs typeface="Calibri"/>
              </a:rPr>
              <a:t>dil</a:t>
            </a:r>
            <a:r>
              <a:rPr lang="tr-TR" sz="2000" spc="-10" dirty="0">
                <a:cs typeface="Calibri"/>
              </a:rPr>
              <a:t> </a:t>
            </a:r>
            <a:r>
              <a:rPr lang="tr-TR" sz="2000" spc="-25" dirty="0">
                <a:cs typeface="Calibri"/>
              </a:rPr>
              <a:t>k</a:t>
            </a:r>
            <a:r>
              <a:rPr lang="tr-TR" sz="2000" dirty="0">
                <a:cs typeface="Calibri"/>
              </a:rPr>
              <a:t>u</a:t>
            </a:r>
            <a:r>
              <a:rPr lang="tr-TR" sz="2000" spc="-40" dirty="0">
                <a:cs typeface="Calibri"/>
              </a:rPr>
              <a:t>r</a:t>
            </a:r>
            <a:r>
              <a:rPr lang="tr-TR" sz="2000" dirty="0">
                <a:cs typeface="Calibri"/>
              </a:rPr>
              <a:t>su o</a:t>
            </a:r>
            <a:r>
              <a:rPr lang="tr-TR" sz="2000" spc="-25" dirty="0">
                <a:cs typeface="Calibri"/>
              </a:rPr>
              <a:t>t</a:t>
            </a:r>
            <a:r>
              <a:rPr lang="tr-TR" sz="2000" dirty="0">
                <a:cs typeface="Calibri"/>
              </a:rPr>
              <a:t>o</a:t>
            </a:r>
            <a:r>
              <a:rPr lang="tr-TR" sz="2000" spc="-10" dirty="0">
                <a:cs typeface="Calibri"/>
              </a:rPr>
              <a:t>m</a:t>
            </a:r>
            <a:r>
              <a:rPr lang="tr-TR" sz="2000" spc="-25" dirty="0">
                <a:cs typeface="Calibri"/>
              </a:rPr>
              <a:t>a</a:t>
            </a:r>
            <a:r>
              <a:rPr lang="tr-TR" sz="2000" dirty="0">
                <a:cs typeface="Calibri"/>
              </a:rPr>
              <a:t>tik</a:t>
            </a:r>
            <a:r>
              <a:rPr lang="tr-TR" sz="2000" spc="5" dirty="0">
                <a:cs typeface="Calibri"/>
              </a:rPr>
              <a:t> </a:t>
            </a:r>
            <a:r>
              <a:rPr lang="tr-TR" sz="2000" dirty="0">
                <a:cs typeface="Calibri"/>
              </a:rPr>
              <a:t>o</a:t>
            </a:r>
            <a:r>
              <a:rPr lang="tr-TR" sz="2000" spc="-10" dirty="0">
                <a:cs typeface="Calibri"/>
              </a:rPr>
              <a:t>l</a:t>
            </a:r>
            <a:r>
              <a:rPr lang="tr-TR" sz="2000" dirty="0">
                <a:cs typeface="Calibri"/>
              </a:rPr>
              <a:t>a</a:t>
            </a:r>
            <a:r>
              <a:rPr lang="tr-TR" sz="2000" spc="-45" dirty="0">
                <a:cs typeface="Calibri"/>
              </a:rPr>
              <a:t>r</a:t>
            </a:r>
            <a:r>
              <a:rPr lang="tr-TR" sz="2000" dirty="0">
                <a:cs typeface="Calibri"/>
              </a:rPr>
              <a:t>ak </a:t>
            </a:r>
            <a:r>
              <a:rPr lang="tr-TR" sz="2000" spc="-25" dirty="0">
                <a:cs typeface="Calibri"/>
              </a:rPr>
              <a:t>t</a:t>
            </a:r>
            <a:r>
              <a:rPr lang="tr-TR" sz="2000" dirty="0">
                <a:cs typeface="Calibri"/>
              </a:rPr>
              <a:t>anı</a:t>
            </a:r>
            <a:r>
              <a:rPr lang="tr-TR" sz="2000" spc="-10" dirty="0">
                <a:cs typeface="Calibri"/>
              </a:rPr>
              <a:t>m</a:t>
            </a:r>
            <a:r>
              <a:rPr lang="tr-TR" sz="2000" dirty="0">
                <a:cs typeface="Calibri"/>
              </a:rPr>
              <a:t>l</a:t>
            </a:r>
            <a:r>
              <a:rPr lang="tr-TR" sz="2000" spc="-10" dirty="0">
                <a:cs typeface="Calibri"/>
              </a:rPr>
              <a:t>a</a:t>
            </a:r>
            <a:r>
              <a:rPr lang="tr-TR" sz="2000" dirty="0">
                <a:cs typeface="Calibri"/>
              </a:rPr>
              <a:t>nma</a:t>
            </a:r>
            <a:r>
              <a:rPr lang="tr-TR" sz="2000" spc="-20" dirty="0">
                <a:cs typeface="Calibri"/>
              </a:rPr>
              <a:t>k</a:t>
            </a:r>
            <a:r>
              <a:rPr lang="tr-TR" sz="2000" spc="-25" dirty="0">
                <a:cs typeface="Calibri"/>
              </a:rPr>
              <a:t>t</a:t>
            </a:r>
            <a:r>
              <a:rPr lang="tr-TR" sz="2000" dirty="0">
                <a:cs typeface="Calibri"/>
              </a:rPr>
              <a:t>adı</a:t>
            </a:r>
            <a:r>
              <a:rPr lang="tr-TR" sz="2000" spc="-215" dirty="0">
                <a:cs typeface="Calibri"/>
              </a:rPr>
              <a:t>r</a:t>
            </a:r>
            <a:r>
              <a:rPr lang="tr-TR" sz="2000" dirty="0" smtClean="0">
                <a:cs typeface="Calibri"/>
              </a:rPr>
              <a:t>. </a:t>
            </a:r>
            <a:endParaRPr lang="tr-TR" sz="2000" dirty="0"/>
          </a:p>
          <a:p>
            <a:pPr marL="0" indent="0">
              <a:lnSpc>
                <a:spcPct val="100000"/>
              </a:lnSpc>
              <a:buNone/>
            </a:pPr>
            <a:r>
              <a:rPr lang="tr-TR" sz="2000" spc="-20" dirty="0">
                <a:solidFill>
                  <a:srgbClr val="A42F0F"/>
                </a:solidFill>
                <a:latin typeface="Wingdings 3"/>
                <a:cs typeface="Wingdings 3"/>
              </a:rPr>
              <a:t> </a:t>
            </a:r>
            <a:r>
              <a:rPr lang="tr-TR" sz="2000" spc="5" dirty="0" smtClean="0">
                <a:cs typeface="Calibri"/>
              </a:rPr>
              <a:t>Gidiş öncesi uyguladıkları zorunlu OLS sınavı </a:t>
            </a:r>
            <a:r>
              <a:rPr lang="tr-TR" sz="2000" dirty="0" smtClean="0">
                <a:cs typeface="Calibri"/>
              </a:rPr>
              <a:t>sonucu B2</a:t>
            </a:r>
            <a:r>
              <a:rPr lang="tr-TR" sz="2000" spc="-10" dirty="0" smtClean="0">
                <a:cs typeface="Calibri"/>
              </a:rPr>
              <a:t> </a:t>
            </a:r>
            <a:r>
              <a:rPr lang="tr-TR" sz="2000" spc="-30" dirty="0">
                <a:cs typeface="Calibri"/>
              </a:rPr>
              <a:t>v</a:t>
            </a:r>
            <a:r>
              <a:rPr lang="tr-TR" sz="2000" dirty="0">
                <a:cs typeface="Calibri"/>
              </a:rPr>
              <a:t>e ü</a:t>
            </a:r>
            <a:r>
              <a:rPr lang="tr-TR" sz="2000" spc="-45" dirty="0">
                <a:cs typeface="Calibri"/>
              </a:rPr>
              <a:t>z</a:t>
            </a:r>
            <a:r>
              <a:rPr lang="tr-TR" sz="2000" dirty="0">
                <a:cs typeface="Calibri"/>
              </a:rPr>
              <a:t>er</a:t>
            </a:r>
            <a:r>
              <a:rPr lang="tr-TR" sz="2000" spc="-10" dirty="0">
                <a:cs typeface="Calibri"/>
              </a:rPr>
              <a:t>i</a:t>
            </a:r>
            <a:r>
              <a:rPr lang="tr-TR" sz="2000" dirty="0">
                <a:cs typeface="Calibri"/>
              </a:rPr>
              <a:t>n</a:t>
            </a:r>
            <a:r>
              <a:rPr lang="tr-TR" sz="2000" spc="5" dirty="0">
                <a:cs typeface="Calibri"/>
              </a:rPr>
              <a:t>d</a:t>
            </a:r>
            <a:r>
              <a:rPr lang="tr-TR" sz="2000" dirty="0">
                <a:cs typeface="Calibri"/>
              </a:rPr>
              <a:t>e olan</a:t>
            </a:r>
            <a:r>
              <a:rPr lang="tr-TR" sz="2000" spc="-10" dirty="0">
                <a:cs typeface="Calibri"/>
              </a:rPr>
              <a:t> </a:t>
            </a:r>
            <a:r>
              <a:rPr lang="tr-TR" sz="2000" dirty="0">
                <a:cs typeface="Calibri"/>
              </a:rPr>
              <a:t>öğ</a:t>
            </a:r>
            <a:r>
              <a:rPr lang="tr-TR" sz="2000" spc="-25" dirty="0">
                <a:cs typeface="Calibri"/>
              </a:rPr>
              <a:t>r</a:t>
            </a:r>
            <a:r>
              <a:rPr lang="tr-TR" sz="2000" dirty="0">
                <a:cs typeface="Calibri"/>
              </a:rPr>
              <a:t>enci</a:t>
            </a:r>
            <a:r>
              <a:rPr lang="tr-TR" sz="2000" spc="-10" dirty="0">
                <a:cs typeface="Calibri"/>
              </a:rPr>
              <a:t>l</a:t>
            </a:r>
            <a:r>
              <a:rPr lang="tr-TR" sz="2000" dirty="0">
                <a:cs typeface="Calibri"/>
              </a:rPr>
              <a:t>e</a:t>
            </a:r>
            <a:r>
              <a:rPr lang="tr-TR" sz="2000" spc="-175" dirty="0">
                <a:cs typeface="Calibri"/>
              </a:rPr>
              <a:t>r</a:t>
            </a:r>
            <a:r>
              <a:rPr lang="tr-TR" sz="2000" dirty="0" smtClean="0">
                <a:cs typeface="Calibri"/>
              </a:rPr>
              <a:t>, i</a:t>
            </a:r>
            <a:r>
              <a:rPr lang="tr-TR" sz="2000" spc="-35" dirty="0" smtClean="0">
                <a:cs typeface="Calibri"/>
              </a:rPr>
              <a:t>s</a:t>
            </a:r>
            <a:r>
              <a:rPr lang="tr-TR" sz="2000" spc="-25" dirty="0" smtClean="0">
                <a:cs typeface="Calibri"/>
              </a:rPr>
              <a:t>t</a:t>
            </a:r>
            <a:r>
              <a:rPr lang="tr-TR" sz="2000" dirty="0" smtClean="0">
                <a:cs typeface="Calibri"/>
              </a:rPr>
              <a:t>ek</a:t>
            </a:r>
            <a:r>
              <a:rPr lang="tr-TR" sz="2000" spc="-5" dirty="0" smtClean="0">
                <a:cs typeface="Calibri"/>
              </a:rPr>
              <a:t>l</a:t>
            </a:r>
            <a:r>
              <a:rPr lang="tr-TR" sz="2000" dirty="0" smtClean="0">
                <a:cs typeface="Calibri"/>
              </a:rPr>
              <a:t>er</a:t>
            </a:r>
            <a:r>
              <a:rPr lang="tr-TR" sz="2000" spc="-10" dirty="0" smtClean="0">
                <a:cs typeface="Calibri"/>
              </a:rPr>
              <a:t>i</a:t>
            </a:r>
            <a:r>
              <a:rPr lang="tr-TR" sz="2000" dirty="0" smtClean="0">
                <a:cs typeface="Calibri"/>
              </a:rPr>
              <a:t>ne</a:t>
            </a:r>
            <a:r>
              <a:rPr lang="tr-TR" sz="2000" spc="40" dirty="0" smtClean="0">
                <a:cs typeface="Calibri"/>
              </a:rPr>
              <a:t> </a:t>
            </a:r>
            <a:r>
              <a:rPr lang="tr-TR" sz="2000" dirty="0">
                <a:cs typeface="Calibri"/>
              </a:rPr>
              <a:t>ba</a:t>
            </a:r>
            <a:r>
              <a:rPr lang="tr-TR" sz="2000" spc="5" dirty="0">
                <a:cs typeface="Calibri"/>
              </a:rPr>
              <a:t>ğ</a:t>
            </a:r>
            <a:r>
              <a:rPr lang="tr-TR" sz="2000" dirty="0">
                <a:cs typeface="Calibri"/>
              </a:rPr>
              <a:t>lı</a:t>
            </a:r>
            <a:r>
              <a:rPr lang="tr-TR" sz="2000" spc="-10" dirty="0">
                <a:cs typeface="Calibri"/>
              </a:rPr>
              <a:t> </a:t>
            </a:r>
            <a:r>
              <a:rPr lang="tr-TR" sz="2000" dirty="0">
                <a:cs typeface="Calibri"/>
              </a:rPr>
              <a:t>ola</a:t>
            </a:r>
            <a:r>
              <a:rPr lang="tr-TR" sz="2000" spc="-45" dirty="0">
                <a:cs typeface="Calibri"/>
              </a:rPr>
              <a:t>r</a:t>
            </a:r>
            <a:r>
              <a:rPr lang="tr-TR" sz="2000" dirty="0">
                <a:cs typeface="Calibri"/>
              </a:rPr>
              <a:t>ak, </a:t>
            </a:r>
            <a:r>
              <a:rPr lang="tr-TR" sz="2000" dirty="0" smtClean="0">
                <a:cs typeface="Calibri"/>
              </a:rPr>
              <a:t>ve g</a:t>
            </a:r>
            <a:r>
              <a:rPr lang="tr-TR" sz="2000" spc="-10" dirty="0" smtClean="0">
                <a:cs typeface="Calibri"/>
              </a:rPr>
              <a:t>i</a:t>
            </a:r>
            <a:r>
              <a:rPr lang="tr-TR" sz="2000" spc="-25" dirty="0" smtClean="0">
                <a:cs typeface="Calibri"/>
              </a:rPr>
              <a:t>t</a:t>
            </a:r>
            <a:r>
              <a:rPr lang="tr-TR" sz="2000" dirty="0" smtClean="0">
                <a:cs typeface="Calibri"/>
              </a:rPr>
              <a:t>tik</a:t>
            </a:r>
            <a:r>
              <a:rPr lang="tr-TR" sz="2000" spc="-10" dirty="0" smtClean="0">
                <a:cs typeface="Calibri"/>
              </a:rPr>
              <a:t>l</a:t>
            </a:r>
            <a:r>
              <a:rPr lang="tr-TR" sz="2000" dirty="0" smtClean="0">
                <a:cs typeface="Calibri"/>
              </a:rPr>
              <a:t>eri</a:t>
            </a:r>
            <a:r>
              <a:rPr lang="tr-TR" sz="2000" spc="15" dirty="0" smtClean="0">
                <a:cs typeface="Calibri"/>
              </a:rPr>
              <a:t> </a:t>
            </a:r>
            <a:r>
              <a:rPr lang="tr-TR" sz="2000" dirty="0">
                <a:cs typeface="Calibri"/>
              </a:rPr>
              <a:t>ül</a:t>
            </a:r>
            <a:r>
              <a:rPr lang="tr-TR" sz="2000" spc="-65" dirty="0">
                <a:cs typeface="Calibri"/>
              </a:rPr>
              <a:t>k</a:t>
            </a:r>
            <a:r>
              <a:rPr lang="tr-TR" sz="2000" dirty="0">
                <a:cs typeface="Calibri"/>
              </a:rPr>
              <a:t>enin</a:t>
            </a:r>
            <a:r>
              <a:rPr lang="tr-TR" sz="2000" spc="-10" dirty="0">
                <a:cs typeface="Calibri"/>
              </a:rPr>
              <a:t> </a:t>
            </a:r>
            <a:r>
              <a:rPr lang="tr-TR" sz="2000" spc="-10" dirty="0" smtClean="0">
                <a:cs typeface="Calibri"/>
              </a:rPr>
              <a:t>ana</a:t>
            </a:r>
            <a:r>
              <a:rPr lang="tr-TR" sz="2000" dirty="0" smtClean="0">
                <a:cs typeface="Calibri"/>
              </a:rPr>
              <a:t>dil</a:t>
            </a:r>
            <a:r>
              <a:rPr lang="tr-TR" sz="2000" spc="-10" dirty="0" smtClean="0">
                <a:cs typeface="Calibri"/>
              </a:rPr>
              <a:t>i</a:t>
            </a:r>
            <a:r>
              <a:rPr lang="tr-TR" sz="2000" dirty="0" smtClean="0">
                <a:cs typeface="Calibri"/>
              </a:rPr>
              <a:t>n</a:t>
            </a:r>
            <a:r>
              <a:rPr lang="tr-TR" sz="2000" spc="5" dirty="0" smtClean="0">
                <a:cs typeface="Calibri"/>
              </a:rPr>
              <a:t>d</a:t>
            </a:r>
            <a:r>
              <a:rPr lang="tr-TR" sz="2000" dirty="0" smtClean="0">
                <a:cs typeface="Calibri"/>
              </a:rPr>
              <a:t>e</a:t>
            </a:r>
            <a:r>
              <a:rPr lang="tr-TR" sz="2000" spc="5" dirty="0" smtClean="0">
                <a:cs typeface="Calibri"/>
              </a:rPr>
              <a:t> OLS sistemi çerçevesinde </a:t>
            </a:r>
            <a:r>
              <a:rPr lang="tr-TR" sz="2000" dirty="0" err="1" smtClean="0">
                <a:cs typeface="Calibri"/>
              </a:rPr>
              <a:t>ç</a:t>
            </a:r>
            <a:r>
              <a:rPr lang="tr-TR" sz="2000" spc="-10" dirty="0" err="1" smtClean="0">
                <a:cs typeface="Calibri"/>
              </a:rPr>
              <a:t>e</a:t>
            </a:r>
            <a:r>
              <a:rPr lang="tr-TR" sz="2000" dirty="0" err="1" smtClean="0">
                <a:cs typeface="Calibri"/>
              </a:rPr>
              <a:t>v</a:t>
            </a:r>
            <a:r>
              <a:rPr lang="tr-TR" sz="2000" spc="-10" dirty="0" err="1" smtClean="0">
                <a:cs typeface="Calibri"/>
              </a:rPr>
              <a:t>i</a:t>
            </a:r>
            <a:r>
              <a:rPr lang="tr-TR" sz="2000" dirty="0" err="1" smtClean="0">
                <a:cs typeface="Calibri"/>
              </a:rPr>
              <a:t>r</a:t>
            </a:r>
            <a:r>
              <a:rPr lang="tr-TR" sz="2000" spc="-10" dirty="0" err="1" smtClean="0">
                <a:cs typeface="Calibri"/>
              </a:rPr>
              <a:t>i</a:t>
            </a:r>
            <a:r>
              <a:rPr lang="tr-TR" sz="2000" dirty="0" err="1" smtClean="0">
                <a:cs typeface="Calibri"/>
              </a:rPr>
              <a:t>m</a:t>
            </a:r>
            <a:r>
              <a:rPr lang="tr-TR" sz="2000" spc="-10" dirty="0" err="1" smtClean="0">
                <a:cs typeface="Calibri"/>
              </a:rPr>
              <a:t>i</a:t>
            </a:r>
            <a:r>
              <a:rPr lang="tr-TR" sz="2000" dirty="0" err="1" smtClean="0">
                <a:cs typeface="Calibri"/>
              </a:rPr>
              <a:t>çi</a:t>
            </a:r>
            <a:r>
              <a:rPr lang="tr-TR" sz="2000" spc="25" dirty="0" smtClean="0">
                <a:cs typeface="Calibri"/>
              </a:rPr>
              <a:t> </a:t>
            </a:r>
            <a:r>
              <a:rPr lang="tr-TR" sz="2000" dirty="0">
                <a:cs typeface="Calibri"/>
              </a:rPr>
              <a:t>dil </a:t>
            </a:r>
            <a:r>
              <a:rPr lang="tr-TR" sz="2000" spc="-30" dirty="0" smtClean="0">
                <a:cs typeface="Calibri"/>
              </a:rPr>
              <a:t>k</a:t>
            </a:r>
            <a:r>
              <a:rPr lang="tr-TR" sz="2000" dirty="0" smtClean="0">
                <a:cs typeface="Calibri"/>
              </a:rPr>
              <a:t>u</a:t>
            </a:r>
            <a:r>
              <a:rPr lang="tr-TR" sz="2000" spc="-40" dirty="0" smtClean="0">
                <a:cs typeface="Calibri"/>
              </a:rPr>
              <a:t>r</a:t>
            </a:r>
            <a:r>
              <a:rPr lang="tr-TR" sz="2000" dirty="0" smtClean="0">
                <a:cs typeface="Calibri"/>
              </a:rPr>
              <a:t>su sağlanıyorsa bundan </a:t>
            </a:r>
            <a:r>
              <a:rPr lang="tr-TR" sz="2000" spc="-35" dirty="0" smtClean="0">
                <a:cs typeface="Calibri"/>
              </a:rPr>
              <a:t>y</a:t>
            </a:r>
            <a:r>
              <a:rPr lang="tr-TR" sz="2000" dirty="0" smtClean="0">
                <a:cs typeface="Calibri"/>
              </a:rPr>
              <a:t>a</a:t>
            </a:r>
            <a:r>
              <a:rPr lang="tr-TR" sz="2000" spc="-45" dirty="0" smtClean="0">
                <a:cs typeface="Calibri"/>
              </a:rPr>
              <a:t>r</a:t>
            </a:r>
            <a:r>
              <a:rPr lang="tr-TR" sz="2000" dirty="0" smtClean="0">
                <a:cs typeface="Calibri"/>
              </a:rPr>
              <a:t>ar</a:t>
            </a:r>
            <a:r>
              <a:rPr lang="tr-TR" sz="2000" spc="-10" dirty="0" smtClean="0">
                <a:cs typeface="Calibri"/>
              </a:rPr>
              <a:t>l</a:t>
            </a:r>
            <a:r>
              <a:rPr lang="tr-TR" sz="2000" dirty="0" smtClean="0">
                <a:cs typeface="Calibri"/>
              </a:rPr>
              <a:t>anabi</a:t>
            </a:r>
            <a:r>
              <a:rPr lang="tr-TR" sz="2000" spc="-10" dirty="0" smtClean="0">
                <a:cs typeface="Calibri"/>
              </a:rPr>
              <a:t>l</a:t>
            </a:r>
            <a:r>
              <a:rPr lang="tr-TR" sz="2000" dirty="0" smtClean="0">
                <a:cs typeface="Calibri"/>
              </a:rPr>
              <a:t>i</a:t>
            </a:r>
            <a:r>
              <a:rPr lang="tr-TR" sz="2000" spc="-10" dirty="0" smtClean="0">
                <a:cs typeface="Calibri"/>
              </a:rPr>
              <a:t>r</a:t>
            </a:r>
            <a:r>
              <a:rPr lang="tr-TR" sz="2000" dirty="0" smtClean="0">
                <a:cs typeface="Calibri"/>
              </a:rPr>
              <a:t>l</a:t>
            </a:r>
            <a:r>
              <a:rPr lang="tr-TR" sz="2000" spc="-10" dirty="0" smtClean="0">
                <a:cs typeface="Calibri"/>
              </a:rPr>
              <a:t>e</a:t>
            </a:r>
            <a:r>
              <a:rPr lang="tr-TR" sz="2000" spc="-210" dirty="0" smtClean="0">
                <a:cs typeface="Calibri"/>
              </a:rPr>
              <a:t>r</a:t>
            </a:r>
            <a:r>
              <a:rPr lang="tr-TR" sz="2000" dirty="0">
                <a:cs typeface="Calibri"/>
              </a:rPr>
              <a:t>.</a:t>
            </a:r>
          </a:p>
          <a:p>
            <a:pPr marL="12700" indent="0">
              <a:lnSpc>
                <a:spcPct val="100000"/>
              </a:lnSpc>
              <a:buNone/>
            </a:pPr>
            <a:endParaRPr lang="tr-TR" sz="1800" dirty="0">
              <a:cs typeface="Calibri"/>
            </a:endParaRPr>
          </a:p>
          <a:p>
            <a:pPr marL="12700" indent="0">
              <a:lnSpc>
                <a:spcPct val="100000"/>
              </a:lnSpc>
              <a:buNone/>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653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99917" y="1589423"/>
            <a:ext cx="3962399"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Değişime Gitmeden Önce </a:t>
            </a:r>
            <a:endParaRPr sz="2800" b="1" dirty="0">
              <a:cs typeface="Century Gothic"/>
            </a:endParaRPr>
          </a:p>
        </p:txBody>
      </p:sp>
      <p:sp>
        <p:nvSpPr>
          <p:cNvPr id="9" name="object 9"/>
          <p:cNvSpPr txBox="1">
            <a:spLocks noGrp="1"/>
          </p:cNvSpPr>
          <p:nvPr>
            <p:ph idx="1"/>
          </p:nvPr>
        </p:nvSpPr>
        <p:spPr>
          <a:xfrm>
            <a:off x="838200" y="2020844"/>
            <a:ext cx="10515600" cy="6626429"/>
          </a:xfrm>
          <a:prstGeom prst="rect">
            <a:avLst/>
          </a:prstGeom>
        </p:spPr>
        <p:txBody>
          <a:bodyPr vert="horz" wrap="square" lIns="0" tIns="0" rIns="0" bIns="0" rtlCol="0">
            <a:spAutoFit/>
          </a:bodyPr>
          <a:lstStyle/>
          <a:p>
            <a:pPr marL="0" indent="0">
              <a:lnSpc>
                <a:spcPct val="100000"/>
              </a:lnSpc>
              <a:buNone/>
            </a:pPr>
            <a:r>
              <a:rPr lang="tr-TR" sz="1800" spc="-20" dirty="0">
                <a:solidFill>
                  <a:srgbClr val="A42F0F"/>
                </a:solidFill>
                <a:latin typeface="Wingdings 3"/>
                <a:cs typeface="Wingdings 3"/>
              </a:rPr>
              <a:t> </a:t>
            </a:r>
            <a:r>
              <a:rPr lang="tr-TR" sz="1800" dirty="0">
                <a:cs typeface="Calibri"/>
              </a:rPr>
              <a:t>Dış </a:t>
            </a:r>
            <a:r>
              <a:rPr lang="tr-TR" sz="1800" spc="-10" dirty="0">
                <a:cs typeface="Calibri"/>
              </a:rPr>
              <a:t>İ</a:t>
            </a:r>
            <a:r>
              <a:rPr lang="tr-TR" sz="1800" dirty="0">
                <a:cs typeface="Calibri"/>
              </a:rPr>
              <a:t>lişkiler</a:t>
            </a:r>
            <a:r>
              <a:rPr lang="tr-TR" sz="1800" spc="-25" dirty="0">
                <a:cs typeface="Calibri"/>
              </a:rPr>
              <a:t> </a:t>
            </a:r>
            <a:r>
              <a:rPr lang="tr-TR" sz="1800" spc="-50" dirty="0">
                <a:cs typeface="Calibri"/>
              </a:rPr>
              <a:t>K</a:t>
            </a:r>
            <a:r>
              <a:rPr lang="tr-TR" sz="1800" dirty="0">
                <a:cs typeface="Calibri"/>
              </a:rPr>
              <a:t>o</a:t>
            </a:r>
            <a:r>
              <a:rPr lang="tr-TR" sz="1800" spc="-10" dirty="0">
                <a:cs typeface="Calibri"/>
              </a:rPr>
              <a:t>o</a:t>
            </a:r>
            <a:r>
              <a:rPr lang="tr-TR" sz="1800" spc="-35" dirty="0">
                <a:cs typeface="Calibri"/>
              </a:rPr>
              <a:t>r</a:t>
            </a:r>
            <a:r>
              <a:rPr lang="tr-TR" sz="1800" dirty="0">
                <a:cs typeface="Calibri"/>
              </a:rPr>
              <a:t>din</a:t>
            </a:r>
            <a:r>
              <a:rPr lang="tr-TR" sz="1800" spc="-25" dirty="0">
                <a:cs typeface="Calibri"/>
              </a:rPr>
              <a:t>at</a:t>
            </a:r>
            <a:r>
              <a:rPr lang="tr-TR" sz="1800" dirty="0">
                <a:cs typeface="Calibri"/>
              </a:rPr>
              <a:t>örlüğüne</a:t>
            </a:r>
            <a:r>
              <a:rPr lang="tr-TR" sz="1800" spc="5" dirty="0">
                <a:cs typeface="Calibri"/>
              </a:rPr>
              <a:t> </a:t>
            </a:r>
            <a:r>
              <a:rPr lang="tr-TR" sz="1800" spc="-30" dirty="0">
                <a:cs typeface="Calibri"/>
              </a:rPr>
              <a:t>g</a:t>
            </a:r>
            <a:r>
              <a:rPr lang="tr-TR" sz="1800" dirty="0">
                <a:cs typeface="Calibri"/>
              </a:rPr>
              <a:t>elmed</a:t>
            </a:r>
            <a:r>
              <a:rPr lang="tr-TR" sz="1800" spc="5" dirty="0">
                <a:cs typeface="Calibri"/>
              </a:rPr>
              <a:t>e</a:t>
            </a:r>
            <a:r>
              <a:rPr lang="tr-TR" sz="1800" dirty="0">
                <a:cs typeface="Calibri"/>
              </a:rPr>
              <a:t>n </a:t>
            </a:r>
            <a:r>
              <a:rPr lang="tr-TR" sz="1800" spc="-10" dirty="0">
                <a:cs typeface="Calibri"/>
              </a:rPr>
              <a:t>ö</a:t>
            </a:r>
            <a:r>
              <a:rPr lang="tr-TR" sz="1800" dirty="0">
                <a:cs typeface="Calibri"/>
              </a:rPr>
              <a:t>nce</a:t>
            </a:r>
            <a:r>
              <a:rPr lang="tr-TR" sz="1800" spc="-10" dirty="0">
                <a:cs typeface="Calibri"/>
              </a:rPr>
              <a:t> </a:t>
            </a:r>
            <a:r>
              <a:rPr lang="tr-TR" sz="1800" dirty="0">
                <a:cs typeface="Calibri"/>
              </a:rPr>
              <a:t>en </a:t>
            </a:r>
            <a:r>
              <a:rPr lang="tr-TR" sz="1800" spc="-25" dirty="0">
                <a:cs typeface="Calibri"/>
              </a:rPr>
              <a:t>g</a:t>
            </a:r>
            <a:r>
              <a:rPr lang="tr-TR" sz="1800" dirty="0">
                <a:cs typeface="Calibri"/>
              </a:rPr>
              <a:t>eç</a:t>
            </a:r>
            <a:r>
              <a:rPr lang="tr-TR" sz="1800" spc="5" dirty="0">
                <a:cs typeface="Calibri"/>
              </a:rPr>
              <a:t> </a:t>
            </a:r>
            <a:r>
              <a:rPr lang="tr-TR" sz="1800" spc="-10" dirty="0">
                <a:cs typeface="Calibri"/>
              </a:rPr>
              <a:t>1</a:t>
            </a:r>
            <a:r>
              <a:rPr lang="tr-TR" sz="1800" dirty="0">
                <a:cs typeface="Calibri"/>
              </a:rPr>
              <a:t>0</a:t>
            </a:r>
            <a:r>
              <a:rPr lang="tr-TR" sz="1800" spc="-20" dirty="0">
                <a:cs typeface="Calibri"/>
              </a:rPr>
              <a:t> </a:t>
            </a:r>
            <a:r>
              <a:rPr lang="tr-TR" sz="1800" dirty="0">
                <a:cs typeface="Calibri"/>
              </a:rPr>
              <a:t>gün </a:t>
            </a:r>
            <a:r>
              <a:rPr lang="tr-TR" sz="1800" spc="-10" dirty="0">
                <a:cs typeface="Calibri"/>
              </a:rPr>
              <a:t>ö</a:t>
            </a:r>
            <a:r>
              <a:rPr lang="tr-TR" sz="1800" dirty="0">
                <a:cs typeface="Calibri"/>
              </a:rPr>
              <a:t>nce</a:t>
            </a:r>
            <a:r>
              <a:rPr lang="tr-TR" sz="1800" spc="25" dirty="0">
                <a:cs typeface="Calibri"/>
              </a:rPr>
              <a:t> </a:t>
            </a:r>
            <a:r>
              <a:rPr lang="tr-TR" sz="1800" b="1" dirty="0">
                <a:cs typeface="Calibri"/>
                <a:hlinkClick r:id="rId5"/>
              </a:rPr>
              <a:t>deuerasmusstaj@gmail.com</a:t>
            </a:r>
            <a:r>
              <a:rPr lang="tr-TR" sz="1800" spc="-10" dirty="0" smtClean="0">
                <a:solidFill>
                  <a:srgbClr val="0462C1"/>
                </a:solidFill>
                <a:cs typeface="Calibri"/>
              </a:rPr>
              <a:t> </a:t>
            </a:r>
            <a:r>
              <a:rPr lang="tr-TR" sz="1800" dirty="0" smtClean="0">
                <a:cs typeface="Calibri"/>
              </a:rPr>
              <a:t>ad</a:t>
            </a:r>
            <a:r>
              <a:rPr lang="tr-TR" sz="1800" spc="-35" dirty="0" smtClean="0">
                <a:cs typeface="Calibri"/>
              </a:rPr>
              <a:t>r</a:t>
            </a:r>
            <a:r>
              <a:rPr lang="tr-TR" sz="1800" dirty="0" smtClean="0">
                <a:cs typeface="Calibri"/>
              </a:rPr>
              <a:t>esine </a:t>
            </a:r>
            <a:r>
              <a:rPr lang="tr-TR" sz="1800" dirty="0">
                <a:cs typeface="Calibri"/>
              </a:rPr>
              <a:t>mail</a:t>
            </a:r>
            <a:r>
              <a:rPr lang="tr-TR" sz="1800" spc="-15" dirty="0">
                <a:cs typeface="Calibri"/>
              </a:rPr>
              <a:t> g</a:t>
            </a:r>
            <a:r>
              <a:rPr lang="tr-TR" sz="1800" dirty="0">
                <a:cs typeface="Calibri"/>
              </a:rPr>
              <a:t>önde</a:t>
            </a:r>
            <a:r>
              <a:rPr lang="tr-TR" sz="1800" spc="-35" dirty="0">
                <a:cs typeface="Calibri"/>
              </a:rPr>
              <a:t>r</a:t>
            </a:r>
            <a:r>
              <a:rPr lang="tr-TR" sz="1800" dirty="0">
                <a:cs typeface="Calibri"/>
              </a:rPr>
              <a:t>e</a:t>
            </a:r>
            <a:r>
              <a:rPr lang="tr-TR" sz="1800" spc="-30" dirty="0">
                <a:cs typeface="Calibri"/>
              </a:rPr>
              <a:t>r</a:t>
            </a:r>
            <a:r>
              <a:rPr lang="tr-TR" sz="1800" dirty="0">
                <a:cs typeface="Calibri"/>
              </a:rPr>
              <a:t>ek </a:t>
            </a:r>
            <a:r>
              <a:rPr lang="tr-TR" sz="1800" spc="-45" dirty="0">
                <a:cs typeface="Calibri"/>
              </a:rPr>
              <a:t>r</a:t>
            </a:r>
            <a:r>
              <a:rPr lang="tr-TR" sz="1800" dirty="0">
                <a:cs typeface="Calibri"/>
              </a:rPr>
              <a:t>ande</a:t>
            </a:r>
            <a:r>
              <a:rPr lang="tr-TR" sz="1800" spc="-10" dirty="0">
                <a:cs typeface="Calibri"/>
              </a:rPr>
              <a:t>v</a:t>
            </a:r>
            <a:r>
              <a:rPr lang="tr-TR" sz="1800" dirty="0">
                <a:cs typeface="Calibri"/>
              </a:rPr>
              <a:t>u </a:t>
            </a:r>
            <a:r>
              <a:rPr lang="tr-TR" sz="1800" spc="-30" dirty="0">
                <a:cs typeface="Calibri"/>
              </a:rPr>
              <a:t>t</a:t>
            </a:r>
            <a:r>
              <a:rPr lang="tr-TR" sz="1800" dirty="0">
                <a:cs typeface="Calibri"/>
              </a:rPr>
              <a:t>alep</a:t>
            </a:r>
            <a:r>
              <a:rPr lang="tr-TR" sz="1800" spc="-15" dirty="0">
                <a:cs typeface="Calibri"/>
              </a:rPr>
              <a:t> </a:t>
            </a:r>
            <a:r>
              <a:rPr lang="tr-TR" sz="1800" dirty="0" smtClean="0">
                <a:cs typeface="Calibri"/>
              </a:rPr>
              <a:t>ediniz. Hibe</a:t>
            </a:r>
            <a:r>
              <a:rPr lang="tr-TR" sz="1800" spc="5" dirty="0" smtClean="0">
                <a:cs typeface="Calibri"/>
              </a:rPr>
              <a:t> </a:t>
            </a:r>
            <a:r>
              <a:rPr lang="tr-TR" sz="1800" dirty="0">
                <a:cs typeface="Calibri"/>
              </a:rPr>
              <a:t>s</a:t>
            </a:r>
            <a:r>
              <a:rPr lang="tr-TR" sz="1800" spc="-50" dirty="0">
                <a:cs typeface="Calibri"/>
              </a:rPr>
              <a:t>ö</a:t>
            </a:r>
            <a:r>
              <a:rPr lang="tr-TR" sz="1800" dirty="0">
                <a:cs typeface="Calibri"/>
              </a:rPr>
              <a:t>zleşm</a:t>
            </a:r>
            <a:r>
              <a:rPr lang="tr-TR" sz="1800" spc="5" dirty="0">
                <a:cs typeface="Calibri"/>
              </a:rPr>
              <a:t>e</a:t>
            </a:r>
            <a:r>
              <a:rPr lang="tr-TR" sz="1800" dirty="0">
                <a:cs typeface="Calibri"/>
              </a:rPr>
              <a:t>si dü</a:t>
            </a:r>
            <a:r>
              <a:rPr lang="tr-TR" sz="1800" spc="-55" dirty="0">
                <a:cs typeface="Calibri"/>
              </a:rPr>
              <a:t>z</a:t>
            </a:r>
            <a:r>
              <a:rPr lang="tr-TR" sz="1800" dirty="0">
                <a:cs typeface="Calibri"/>
              </a:rPr>
              <a:t>enl</a:t>
            </a:r>
            <a:r>
              <a:rPr lang="tr-TR" sz="1800" spc="5" dirty="0">
                <a:cs typeface="Calibri"/>
              </a:rPr>
              <a:t>e</a:t>
            </a:r>
            <a:r>
              <a:rPr lang="tr-TR" sz="1800" dirty="0">
                <a:cs typeface="Calibri"/>
              </a:rPr>
              <a:t>nmesi</a:t>
            </a:r>
            <a:r>
              <a:rPr lang="tr-TR" sz="1800" spc="-20" dirty="0">
                <a:cs typeface="Calibri"/>
              </a:rPr>
              <a:t> </a:t>
            </a:r>
            <a:r>
              <a:rPr lang="tr-TR" sz="1800" dirty="0">
                <a:cs typeface="Calibri"/>
              </a:rPr>
              <a:t>için</a:t>
            </a:r>
            <a:r>
              <a:rPr lang="tr-TR" sz="1800" spc="-10" dirty="0">
                <a:cs typeface="Calibri"/>
              </a:rPr>
              <a:t> </a:t>
            </a:r>
            <a:r>
              <a:rPr lang="tr-TR" sz="1800" dirty="0">
                <a:cs typeface="Calibri"/>
              </a:rPr>
              <a:t>Dış </a:t>
            </a:r>
            <a:r>
              <a:rPr lang="tr-TR" sz="1800" spc="-10" dirty="0">
                <a:cs typeface="Calibri"/>
              </a:rPr>
              <a:t>İ</a:t>
            </a:r>
            <a:r>
              <a:rPr lang="tr-TR" sz="1800" dirty="0">
                <a:cs typeface="Calibri"/>
              </a:rPr>
              <a:t>lişkiler</a:t>
            </a:r>
            <a:r>
              <a:rPr lang="tr-TR" sz="1800" spc="-10" dirty="0">
                <a:cs typeface="Calibri"/>
              </a:rPr>
              <a:t> </a:t>
            </a:r>
            <a:r>
              <a:rPr lang="tr-TR" sz="1800" spc="-50" dirty="0">
                <a:cs typeface="Calibri"/>
              </a:rPr>
              <a:t>K</a:t>
            </a:r>
            <a:r>
              <a:rPr lang="tr-TR" sz="1800" dirty="0">
                <a:cs typeface="Calibri"/>
              </a:rPr>
              <a:t>o</a:t>
            </a:r>
            <a:r>
              <a:rPr lang="tr-TR" sz="1800" spc="-10" dirty="0">
                <a:cs typeface="Calibri"/>
              </a:rPr>
              <a:t>o</a:t>
            </a:r>
            <a:r>
              <a:rPr lang="tr-TR" sz="1800" spc="-35" dirty="0">
                <a:cs typeface="Calibri"/>
              </a:rPr>
              <a:t>r</a:t>
            </a:r>
            <a:r>
              <a:rPr lang="tr-TR" sz="1800" dirty="0">
                <a:cs typeface="Calibri"/>
              </a:rPr>
              <a:t>din</a:t>
            </a:r>
            <a:r>
              <a:rPr lang="tr-TR" sz="1800" spc="-25" dirty="0">
                <a:cs typeface="Calibri"/>
              </a:rPr>
              <a:t>at</a:t>
            </a:r>
            <a:r>
              <a:rPr lang="tr-TR" sz="1800" dirty="0">
                <a:cs typeface="Calibri"/>
              </a:rPr>
              <a:t>örlüğüne</a:t>
            </a:r>
            <a:r>
              <a:rPr lang="tr-TR" sz="1800" spc="5" dirty="0">
                <a:cs typeface="Calibri"/>
              </a:rPr>
              <a:t> </a:t>
            </a:r>
            <a:r>
              <a:rPr lang="tr-TR" sz="1800" spc="-25" dirty="0">
                <a:cs typeface="Calibri"/>
              </a:rPr>
              <a:t>t</a:t>
            </a:r>
            <a:r>
              <a:rPr lang="tr-TR" sz="1800" dirty="0">
                <a:cs typeface="Calibri"/>
              </a:rPr>
              <a:t>eslim</a:t>
            </a:r>
            <a:r>
              <a:rPr lang="tr-TR" sz="1800" spc="-25" dirty="0">
                <a:cs typeface="Calibri"/>
              </a:rPr>
              <a:t> </a:t>
            </a:r>
            <a:r>
              <a:rPr lang="tr-TR" sz="1800" dirty="0">
                <a:cs typeface="Calibri"/>
              </a:rPr>
              <a:t>edilmesi</a:t>
            </a:r>
            <a:r>
              <a:rPr lang="tr-TR" sz="1800" spc="-15" dirty="0">
                <a:cs typeface="Calibri"/>
              </a:rPr>
              <a:t> </a:t>
            </a:r>
            <a:r>
              <a:rPr lang="tr-TR" sz="1800" spc="-30" dirty="0" smtClean="0">
                <a:cs typeface="Calibri"/>
              </a:rPr>
              <a:t>g</a:t>
            </a:r>
            <a:r>
              <a:rPr lang="tr-TR" sz="1800" dirty="0" smtClean="0">
                <a:cs typeface="Calibri"/>
              </a:rPr>
              <a:t>e</a:t>
            </a:r>
            <a:r>
              <a:rPr lang="tr-TR" sz="1800" spc="-30" dirty="0" smtClean="0">
                <a:cs typeface="Calibri"/>
              </a:rPr>
              <a:t>r</a:t>
            </a:r>
            <a:r>
              <a:rPr lang="tr-TR" sz="1800" dirty="0" smtClean="0">
                <a:cs typeface="Calibri"/>
              </a:rPr>
              <a:t>e</a:t>
            </a:r>
            <a:r>
              <a:rPr lang="tr-TR" sz="1800" spc="-70" dirty="0" smtClean="0">
                <a:cs typeface="Calibri"/>
              </a:rPr>
              <a:t>k</a:t>
            </a:r>
            <a:r>
              <a:rPr lang="tr-TR" sz="1800" dirty="0" smtClean="0">
                <a:cs typeface="Calibri"/>
              </a:rPr>
              <a:t>en </a:t>
            </a:r>
            <a:r>
              <a:rPr lang="tr-TR" sz="1800" spc="-10" dirty="0" smtClean="0">
                <a:cs typeface="Calibri"/>
              </a:rPr>
              <a:t>belgeler ve tamamlanması gereken işlemler</a:t>
            </a:r>
            <a:r>
              <a:rPr lang="tr-TR" sz="1800" dirty="0" smtClean="0">
                <a:cs typeface="Calibri"/>
              </a:rPr>
              <a:t>;</a:t>
            </a:r>
            <a:endParaRPr lang="tr-TR" sz="1800" dirty="0">
              <a:cs typeface="Calibri"/>
            </a:endParaRPr>
          </a:p>
          <a:p>
            <a:pPr>
              <a:lnSpc>
                <a:spcPct val="100000"/>
              </a:lnSpc>
            </a:pPr>
            <a:r>
              <a:rPr lang="tr-TR" sz="1800" dirty="0" smtClean="0"/>
              <a:t>DAVET </a:t>
            </a:r>
            <a:r>
              <a:rPr lang="tr-TR" sz="1800" dirty="0"/>
              <a:t>MEKTUBU </a:t>
            </a:r>
            <a:endParaRPr lang="tr-TR" sz="1800" dirty="0" smtClean="0"/>
          </a:p>
          <a:p>
            <a:pPr>
              <a:lnSpc>
                <a:spcPct val="100000"/>
              </a:lnSpc>
            </a:pPr>
            <a:r>
              <a:rPr lang="tr-TR" sz="1800" dirty="0" smtClean="0"/>
              <a:t>ÖĞRENİM </a:t>
            </a:r>
            <a:r>
              <a:rPr lang="tr-TR" sz="1800" dirty="0"/>
              <a:t>ANLAŞMASI (LEARNING AGREEMENT FOR TRAINEESHIPS) </a:t>
            </a:r>
            <a:endParaRPr lang="tr-TR" sz="1800" dirty="0" smtClean="0"/>
          </a:p>
          <a:p>
            <a:pPr>
              <a:lnSpc>
                <a:spcPct val="100000"/>
              </a:lnSpc>
            </a:pPr>
            <a:r>
              <a:rPr lang="tr-TR" sz="1800" dirty="0" smtClean="0"/>
              <a:t>YÖNETİM </a:t>
            </a:r>
            <a:r>
              <a:rPr lang="tr-TR" sz="1800" dirty="0"/>
              <a:t>KURULU KARARI </a:t>
            </a:r>
          </a:p>
          <a:p>
            <a:pPr>
              <a:lnSpc>
                <a:spcPct val="100000"/>
              </a:lnSpc>
            </a:pPr>
            <a:r>
              <a:rPr lang="tr-TR" sz="1800" dirty="0" smtClean="0"/>
              <a:t>İNGİLİZCE </a:t>
            </a:r>
            <a:r>
              <a:rPr lang="tr-TR" sz="1800" dirty="0"/>
              <a:t>TRANSKRIPT </a:t>
            </a:r>
          </a:p>
          <a:p>
            <a:pPr>
              <a:lnSpc>
                <a:spcPct val="100000"/>
              </a:lnSpc>
            </a:pPr>
            <a:r>
              <a:rPr lang="tr-TR" sz="1800" dirty="0" smtClean="0"/>
              <a:t>VADESİZ </a:t>
            </a:r>
            <a:r>
              <a:rPr lang="tr-TR" sz="1800" dirty="0"/>
              <a:t>EURO HESABI (ASLI VE FOTOKOPİSİ) </a:t>
            </a:r>
          </a:p>
          <a:p>
            <a:pPr>
              <a:lnSpc>
                <a:spcPct val="100000"/>
              </a:lnSpc>
            </a:pPr>
            <a:r>
              <a:rPr lang="tr-TR" sz="1800" dirty="0" smtClean="0"/>
              <a:t>VİZE </a:t>
            </a:r>
            <a:r>
              <a:rPr lang="tr-TR" sz="1800" dirty="0"/>
              <a:t>(ASLI VE FOTOKOPİSİ) </a:t>
            </a:r>
          </a:p>
          <a:p>
            <a:pPr>
              <a:lnSpc>
                <a:spcPct val="100000"/>
              </a:lnSpc>
            </a:pPr>
            <a:r>
              <a:rPr lang="tr-TR" sz="1800" dirty="0" smtClean="0"/>
              <a:t>SEYAHAT </a:t>
            </a:r>
            <a:r>
              <a:rPr lang="tr-TR" sz="1800" dirty="0"/>
              <a:t>VE SAĞLIK </a:t>
            </a:r>
            <a:r>
              <a:rPr lang="tr-TR" sz="1800" dirty="0" smtClean="0"/>
              <a:t>SİGORTASI (</a:t>
            </a:r>
            <a:r>
              <a:rPr lang="tr-TR" sz="1800" dirty="0"/>
              <a:t>Minimum 30.000 Euro teminatlı ve “Ayakta Tedavi” ibaresini içeren</a:t>
            </a:r>
            <a:r>
              <a:rPr lang="tr-TR" sz="1800" dirty="0" smtClean="0"/>
              <a:t>)</a:t>
            </a:r>
          </a:p>
          <a:p>
            <a:pPr>
              <a:lnSpc>
                <a:spcPct val="100000"/>
              </a:lnSpc>
            </a:pPr>
            <a:r>
              <a:rPr lang="tr-TR" sz="1800" dirty="0" smtClean="0"/>
              <a:t>KAZA </a:t>
            </a:r>
            <a:r>
              <a:rPr lang="tr-TR" sz="1800" dirty="0"/>
              <a:t>SİGORTASI </a:t>
            </a:r>
            <a:r>
              <a:rPr lang="tr-TR" sz="1800" dirty="0" smtClean="0"/>
              <a:t>VE MESULİYET </a:t>
            </a:r>
            <a:r>
              <a:rPr lang="tr-TR" sz="1800" dirty="0"/>
              <a:t>SİGORTASI </a:t>
            </a:r>
            <a:endParaRPr lang="tr-TR" sz="1800" dirty="0" smtClean="0"/>
          </a:p>
          <a:p>
            <a:pPr>
              <a:lnSpc>
                <a:spcPct val="100000"/>
              </a:lnSpc>
            </a:pPr>
            <a:r>
              <a:rPr lang="tr-TR" sz="1800" dirty="0" smtClean="0"/>
              <a:t>EOID (ERASMUS ORGANIZATION ID) NUMARASI</a:t>
            </a:r>
            <a:endParaRPr lang="tr-TR" sz="1800" dirty="0"/>
          </a:p>
          <a:p>
            <a:pPr>
              <a:lnSpc>
                <a:spcPct val="100000"/>
              </a:lnSpc>
            </a:pPr>
            <a:r>
              <a:rPr lang="tr-TR" sz="1800" dirty="0" smtClean="0"/>
              <a:t>ÇEVRİMİÇİ </a:t>
            </a:r>
            <a:r>
              <a:rPr lang="tr-TR" sz="1800" dirty="0"/>
              <a:t>DİL DESTEĞİ (OLS) </a:t>
            </a:r>
            <a:endParaRPr lang="tr-TR" sz="1800" dirty="0" smtClean="0"/>
          </a:p>
          <a:p>
            <a:pPr>
              <a:lnSpc>
                <a:spcPct val="100000"/>
              </a:lnSpc>
            </a:pPr>
            <a:endParaRPr lang="tr-TR" sz="500" dirty="0"/>
          </a:p>
          <a:p>
            <a:pPr marL="12700" indent="0">
              <a:lnSpc>
                <a:spcPct val="100000"/>
              </a:lnSpc>
              <a:buNone/>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9"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824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413503" y="1888992"/>
            <a:ext cx="2895600" cy="430887"/>
          </a:xfrm>
          <a:prstGeom prst="rect">
            <a:avLst/>
          </a:prstGeom>
        </p:spPr>
        <p:txBody>
          <a:bodyPr vert="horz" wrap="square" lIns="0" tIns="0" rIns="0" bIns="0" rtlCol="0">
            <a:spAutoFit/>
          </a:bodyPr>
          <a:lstStyle/>
          <a:p>
            <a:pPr marL="12700">
              <a:lnSpc>
                <a:spcPct val="100000"/>
              </a:lnSpc>
            </a:pPr>
            <a:r>
              <a:rPr lang="tr-TR" sz="2800" b="1" dirty="0" smtClean="0">
                <a:cs typeface="Century Gothic"/>
              </a:rPr>
              <a:t>Değişimden Sonra</a:t>
            </a:r>
            <a:endParaRPr sz="2800" b="1" dirty="0">
              <a:cs typeface="Century Gothic"/>
            </a:endParaRPr>
          </a:p>
        </p:txBody>
      </p:sp>
      <p:sp>
        <p:nvSpPr>
          <p:cNvPr id="9" name="object 9"/>
          <p:cNvSpPr txBox="1">
            <a:spLocks noGrp="1"/>
          </p:cNvSpPr>
          <p:nvPr>
            <p:ph idx="1"/>
          </p:nvPr>
        </p:nvSpPr>
        <p:spPr>
          <a:xfrm>
            <a:off x="533400" y="2428197"/>
            <a:ext cx="11049000" cy="5255798"/>
          </a:xfrm>
          <a:prstGeom prst="rect">
            <a:avLst/>
          </a:prstGeom>
        </p:spPr>
        <p:txBody>
          <a:bodyPr vert="horz" wrap="square" lIns="0" tIns="0" rIns="0" bIns="0" rtlCol="0">
            <a:spAutoFit/>
          </a:bodyPr>
          <a:lstStyle/>
          <a:p>
            <a:pPr marL="12700" marR="271780" indent="0">
              <a:lnSpc>
                <a:spcPts val="3020"/>
              </a:lnSpc>
              <a:buNone/>
            </a:pPr>
            <a:r>
              <a:rPr lang="tr-TR" sz="1800" spc="-20" dirty="0" smtClean="0">
                <a:solidFill>
                  <a:srgbClr val="A42F0F"/>
                </a:solidFill>
                <a:latin typeface="Wingdings 3"/>
                <a:cs typeface="Wingdings 3"/>
              </a:rPr>
              <a:t> </a:t>
            </a:r>
            <a:r>
              <a:rPr lang="tr-TR" sz="2400" spc="-15" dirty="0">
                <a:cs typeface="Calibri"/>
              </a:rPr>
              <a:t>E-po</a:t>
            </a:r>
            <a:r>
              <a:rPr lang="tr-TR" sz="2400" spc="-60" dirty="0">
                <a:cs typeface="Calibri"/>
              </a:rPr>
              <a:t>s</a:t>
            </a:r>
            <a:r>
              <a:rPr lang="tr-TR" sz="2400" spc="-50" dirty="0">
                <a:cs typeface="Calibri"/>
              </a:rPr>
              <a:t>t</a:t>
            </a:r>
            <a:r>
              <a:rPr lang="tr-TR" sz="2400" spc="-15" dirty="0">
                <a:cs typeface="Calibri"/>
              </a:rPr>
              <a:t>a</a:t>
            </a:r>
            <a:r>
              <a:rPr lang="tr-TR" sz="2400" spc="30" dirty="0">
                <a:cs typeface="Calibri"/>
              </a:rPr>
              <a:t> </a:t>
            </a:r>
            <a:r>
              <a:rPr lang="tr-TR" sz="2400" spc="-15" dirty="0">
                <a:cs typeface="Calibri"/>
              </a:rPr>
              <a:t>ad</a:t>
            </a:r>
            <a:r>
              <a:rPr lang="tr-TR" sz="2400" spc="-50" dirty="0">
                <a:cs typeface="Calibri"/>
              </a:rPr>
              <a:t>r</a:t>
            </a:r>
            <a:r>
              <a:rPr lang="tr-TR" sz="2400" spc="-15" dirty="0">
                <a:cs typeface="Calibri"/>
              </a:rPr>
              <a:t>es</a:t>
            </a:r>
            <a:r>
              <a:rPr lang="tr-TR" sz="2400" spc="-20" dirty="0">
                <a:cs typeface="Calibri"/>
              </a:rPr>
              <a:t>i</a:t>
            </a:r>
            <a:r>
              <a:rPr lang="tr-TR" sz="2400" spc="-15" dirty="0">
                <a:cs typeface="Calibri"/>
              </a:rPr>
              <a:t>n</a:t>
            </a:r>
            <a:r>
              <a:rPr lang="tr-TR" sz="2400" spc="-25" dirty="0">
                <a:cs typeface="Calibri"/>
              </a:rPr>
              <a:t>i</a:t>
            </a:r>
            <a:r>
              <a:rPr lang="tr-TR" sz="2400" spc="-80" dirty="0">
                <a:cs typeface="Calibri"/>
              </a:rPr>
              <a:t>z</a:t>
            </a:r>
            <a:r>
              <a:rPr lang="tr-TR" sz="2400" spc="-15" dirty="0">
                <a:cs typeface="Calibri"/>
              </a:rPr>
              <a:t>e</a:t>
            </a:r>
            <a:r>
              <a:rPr lang="tr-TR" sz="2400" spc="15" dirty="0">
                <a:cs typeface="Calibri"/>
              </a:rPr>
              <a:t> </a:t>
            </a:r>
            <a:r>
              <a:rPr lang="tr-TR" sz="2400" spc="-35" dirty="0">
                <a:cs typeface="Calibri"/>
              </a:rPr>
              <a:t>g</a:t>
            </a:r>
            <a:r>
              <a:rPr lang="tr-TR" sz="2400" spc="-15" dirty="0">
                <a:cs typeface="Calibri"/>
              </a:rPr>
              <a:t>önde</a:t>
            </a:r>
            <a:r>
              <a:rPr lang="tr-TR" sz="2400" spc="-20" dirty="0">
                <a:cs typeface="Calibri"/>
              </a:rPr>
              <a:t>r</a:t>
            </a:r>
            <a:r>
              <a:rPr lang="tr-TR" sz="2400" dirty="0">
                <a:cs typeface="Calibri"/>
              </a:rPr>
              <a:t>i</a:t>
            </a:r>
            <a:r>
              <a:rPr lang="tr-TR" sz="2400" spc="-15" dirty="0">
                <a:cs typeface="Calibri"/>
              </a:rPr>
              <a:t>lecek</a:t>
            </a:r>
            <a:r>
              <a:rPr lang="tr-TR" sz="2400" spc="30" dirty="0">
                <a:cs typeface="Calibri"/>
              </a:rPr>
              <a:t> </a:t>
            </a:r>
            <a:r>
              <a:rPr lang="tr-TR" sz="2400" spc="-15" dirty="0">
                <a:cs typeface="Calibri"/>
              </a:rPr>
              <a:t>olan</a:t>
            </a:r>
            <a:r>
              <a:rPr lang="tr-TR" sz="2400" spc="-5" dirty="0">
                <a:cs typeface="Calibri"/>
              </a:rPr>
              <a:t> </a:t>
            </a:r>
            <a:r>
              <a:rPr lang="tr-TR" sz="2400" spc="-15" dirty="0">
                <a:solidFill>
                  <a:srgbClr val="FF0000"/>
                </a:solidFill>
                <a:cs typeface="Calibri"/>
              </a:rPr>
              <a:t>çe</a:t>
            </a:r>
            <a:r>
              <a:rPr lang="tr-TR" sz="2400" spc="-30" dirty="0">
                <a:solidFill>
                  <a:srgbClr val="FF0000"/>
                </a:solidFill>
                <a:cs typeface="Calibri"/>
              </a:rPr>
              <a:t>v</a:t>
            </a:r>
            <a:r>
              <a:rPr lang="tr-TR" sz="2400" dirty="0">
                <a:solidFill>
                  <a:srgbClr val="FF0000"/>
                </a:solidFill>
                <a:cs typeface="Calibri"/>
              </a:rPr>
              <a:t>r</a:t>
            </a:r>
            <a:r>
              <a:rPr lang="tr-TR" sz="2400" spc="-15" dirty="0">
                <a:solidFill>
                  <a:srgbClr val="FF0000"/>
                </a:solidFill>
                <a:cs typeface="Calibri"/>
              </a:rPr>
              <a:t>i</a:t>
            </a:r>
            <a:r>
              <a:rPr lang="tr-TR" sz="2400" spc="-25" dirty="0">
                <a:solidFill>
                  <a:srgbClr val="FF0000"/>
                </a:solidFill>
                <a:cs typeface="Calibri"/>
              </a:rPr>
              <a:t>m</a:t>
            </a:r>
            <a:r>
              <a:rPr lang="tr-TR" sz="2400" spc="-20" dirty="0">
                <a:solidFill>
                  <a:srgbClr val="FF0000"/>
                </a:solidFill>
                <a:cs typeface="Calibri"/>
              </a:rPr>
              <a:t>i</a:t>
            </a:r>
            <a:r>
              <a:rPr lang="tr-TR" sz="2400" dirty="0">
                <a:solidFill>
                  <a:srgbClr val="FF0000"/>
                </a:solidFill>
                <a:cs typeface="Calibri"/>
              </a:rPr>
              <a:t>çi</a:t>
            </a:r>
            <a:r>
              <a:rPr lang="tr-TR" sz="2400" spc="10" dirty="0">
                <a:solidFill>
                  <a:srgbClr val="FF0000"/>
                </a:solidFill>
                <a:cs typeface="Calibri"/>
              </a:rPr>
              <a:t> </a:t>
            </a:r>
            <a:r>
              <a:rPr lang="tr-TR" sz="2400" spc="-20" dirty="0">
                <a:solidFill>
                  <a:srgbClr val="FF0000"/>
                </a:solidFill>
                <a:cs typeface="Calibri"/>
              </a:rPr>
              <a:t>AB</a:t>
            </a:r>
            <a:r>
              <a:rPr lang="tr-TR" sz="2400" spc="20" dirty="0">
                <a:solidFill>
                  <a:srgbClr val="FF0000"/>
                </a:solidFill>
                <a:cs typeface="Calibri"/>
              </a:rPr>
              <a:t> </a:t>
            </a:r>
            <a:r>
              <a:rPr lang="tr-TR" sz="2400" spc="-15" dirty="0" smtClean="0">
                <a:solidFill>
                  <a:srgbClr val="FF0000"/>
                </a:solidFill>
                <a:cs typeface="Calibri"/>
              </a:rPr>
              <a:t>an</a:t>
            </a:r>
            <a:r>
              <a:rPr lang="tr-TR" sz="2400" spc="-100" dirty="0" smtClean="0">
                <a:solidFill>
                  <a:srgbClr val="FF0000"/>
                </a:solidFill>
                <a:cs typeface="Calibri"/>
              </a:rPr>
              <a:t>k</a:t>
            </a:r>
            <a:r>
              <a:rPr lang="tr-TR" sz="2400" spc="-30" dirty="0" smtClean="0">
                <a:solidFill>
                  <a:srgbClr val="FF0000"/>
                </a:solidFill>
                <a:cs typeface="Calibri"/>
              </a:rPr>
              <a:t>e</a:t>
            </a:r>
            <a:r>
              <a:rPr lang="tr-TR" sz="2400" dirty="0" smtClean="0">
                <a:solidFill>
                  <a:srgbClr val="FF0000"/>
                </a:solidFill>
                <a:cs typeface="Calibri"/>
              </a:rPr>
              <a:t>t</a:t>
            </a:r>
            <a:r>
              <a:rPr lang="tr-TR" sz="2400" spc="10" dirty="0" smtClean="0">
                <a:solidFill>
                  <a:srgbClr val="FF0000"/>
                </a:solidFill>
                <a:cs typeface="Calibri"/>
              </a:rPr>
              <a:t>i</a:t>
            </a:r>
            <a:r>
              <a:rPr lang="tr-TR" sz="2400" spc="-15" dirty="0" smtClean="0">
                <a:solidFill>
                  <a:srgbClr val="FF0000"/>
                </a:solidFill>
                <a:cs typeface="Calibri"/>
              </a:rPr>
              <a:t>n</a:t>
            </a:r>
            <a:r>
              <a:rPr lang="tr-TR" sz="2400" spc="-25" dirty="0" smtClean="0">
                <a:solidFill>
                  <a:srgbClr val="FF0000"/>
                </a:solidFill>
                <a:cs typeface="Calibri"/>
              </a:rPr>
              <a:t>i</a:t>
            </a:r>
            <a:r>
              <a:rPr lang="tr-TR" sz="2400" spc="-15" dirty="0" smtClean="0">
                <a:solidFill>
                  <a:srgbClr val="FF0000"/>
                </a:solidFill>
                <a:cs typeface="Calibri"/>
              </a:rPr>
              <a:t>n</a:t>
            </a:r>
            <a:r>
              <a:rPr lang="tr-TR" sz="2400" spc="25" dirty="0" smtClean="0">
                <a:solidFill>
                  <a:srgbClr val="FF0000"/>
                </a:solidFill>
                <a:cs typeface="Calibri"/>
              </a:rPr>
              <a:t> </a:t>
            </a:r>
            <a:r>
              <a:rPr lang="tr-TR" sz="2400" spc="-75" dirty="0">
                <a:cs typeface="Calibri"/>
              </a:rPr>
              <a:t>r</a:t>
            </a:r>
            <a:r>
              <a:rPr lang="tr-TR" sz="2400" spc="-15" dirty="0">
                <a:cs typeface="Calibri"/>
              </a:rPr>
              <a:t>and</a:t>
            </a:r>
            <a:r>
              <a:rPr lang="tr-TR" sz="2400" spc="-35" dirty="0">
                <a:cs typeface="Calibri"/>
              </a:rPr>
              <a:t>e</a:t>
            </a:r>
            <a:r>
              <a:rPr lang="tr-TR" sz="2400" spc="-15" dirty="0">
                <a:cs typeface="Calibri"/>
              </a:rPr>
              <a:t>vu</a:t>
            </a:r>
            <a:r>
              <a:rPr lang="tr-TR" sz="2400" spc="25" dirty="0">
                <a:cs typeface="Calibri"/>
              </a:rPr>
              <a:t> </a:t>
            </a:r>
            <a:r>
              <a:rPr lang="tr-TR" sz="2400" spc="-15" dirty="0">
                <a:cs typeface="Calibri"/>
              </a:rPr>
              <a:t>almadan</a:t>
            </a:r>
            <a:r>
              <a:rPr lang="tr-TR" sz="2400" spc="-10" dirty="0">
                <a:cs typeface="Calibri"/>
              </a:rPr>
              <a:t> </a:t>
            </a:r>
            <a:r>
              <a:rPr lang="tr-TR" sz="2400" spc="-15" dirty="0">
                <a:cs typeface="Calibri"/>
              </a:rPr>
              <a:t>önce</a:t>
            </a:r>
            <a:r>
              <a:rPr lang="tr-TR" sz="2400" spc="15" dirty="0">
                <a:cs typeface="Calibri"/>
              </a:rPr>
              <a:t> </a:t>
            </a:r>
            <a:r>
              <a:rPr lang="tr-TR" sz="2400" spc="-15" dirty="0">
                <a:cs typeface="Calibri"/>
              </a:rPr>
              <a:t>do</a:t>
            </a:r>
            <a:r>
              <a:rPr lang="tr-TR" sz="2400" spc="-20" dirty="0">
                <a:cs typeface="Calibri"/>
              </a:rPr>
              <a:t>l</a:t>
            </a:r>
            <a:r>
              <a:rPr lang="tr-TR" sz="2400" spc="-15" dirty="0">
                <a:cs typeface="Calibri"/>
              </a:rPr>
              <a:t>du</a:t>
            </a:r>
            <a:r>
              <a:rPr lang="tr-TR" sz="2400" spc="-25" dirty="0">
                <a:cs typeface="Calibri"/>
              </a:rPr>
              <a:t>r</a:t>
            </a:r>
            <a:r>
              <a:rPr lang="tr-TR" sz="2400" spc="-15" dirty="0">
                <a:cs typeface="Calibri"/>
              </a:rPr>
              <a:t>u</a:t>
            </a:r>
            <a:r>
              <a:rPr lang="tr-TR" sz="2400" spc="-25" dirty="0">
                <a:cs typeface="Calibri"/>
              </a:rPr>
              <a:t>l</a:t>
            </a:r>
            <a:r>
              <a:rPr lang="tr-TR" sz="2400" spc="-15" dirty="0">
                <a:cs typeface="Calibri"/>
              </a:rPr>
              <a:t>ması</a:t>
            </a:r>
            <a:r>
              <a:rPr lang="tr-TR" sz="2400" spc="40" dirty="0">
                <a:cs typeface="Calibri"/>
              </a:rPr>
              <a:t> </a:t>
            </a:r>
            <a:r>
              <a:rPr lang="tr-TR" sz="2400" spc="-35" dirty="0">
                <a:cs typeface="Calibri"/>
              </a:rPr>
              <a:t>g</a:t>
            </a:r>
            <a:r>
              <a:rPr lang="tr-TR" sz="2400" spc="-15" dirty="0">
                <a:cs typeface="Calibri"/>
              </a:rPr>
              <a:t>e</a:t>
            </a:r>
            <a:r>
              <a:rPr lang="tr-TR" sz="2400" spc="-50" dirty="0">
                <a:cs typeface="Calibri"/>
              </a:rPr>
              <a:t>r</a:t>
            </a:r>
            <a:r>
              <a:rPr lang="tr-TR" sz="2400" spc="-20" dirty="0">
                <a:cs typeface="Calibri"/>
              </a:rPr>
              <a:t>ekme</a:t>
            </a:r>
            <a:r>
              <a:rPr lang="tr-TR" sz="2400" spc="-30" dirty="0">
                <a:cs typeface="Calibri"/>
              </a:rPr>
              <a:t>k</a:t>
            </a:r>
            <a:r>
              <a:rPr lang="tr-TR" sz="2400" spc="-40" dirty="0">
                <a:cs typeface="Calibri"/>
              </a:rPr>
              <a:t>t</a:t>
            </a:r>
            <a:r>
              <a:rPr lang="tr-TR" sz="2400" spc="-15" dirty="0">
                <a:cs typeface="Calibri"/>
              </a:rPr>
              <a:t>ed</a:t>
            </a:r>
            <a:r>
              <a:rPr lang="tr-TR" sz="2400" spc="-25" dirty="0">
                <a:cs typeface="Calibri"/>
              </a:rPr>
              <a:t>i</a:t>
            </a:r>
            <a:r>
              <a:rPr lang="tr-TR" sz="2400" spc="-285" dirty="0">
                <a:cs typeface="Calibri"/>
              </a:rPr>
              <a:t>r</a:t>
            </a:r>
            <a:r>
              <a:rPr lang="tr-TR" sz="2400" dirty="0">
                <a:cs typeface="Calibri"/>
              </a:rPr>
              <a:t>.</a:t>
            </a:r>
          </a:p>
          <a:p>
            <a:pPr marL="12700" marR="12700" indent="0">
              <a:buNone/>
            </a:pPr>
            <a:r>
              <a:rPr lang="tr-TR" sz="2400" spc="-20" dirty="0" smtClean="0">
                <a:solidFill>
                  <a:srgbClr val="A42F0F"/>
                </a:solidFill>
                <a:latin typeface="Wingdings 3"/>
                <a:cs typeface="Wingdings 3"/>
              </a:rPr>
              <a:t> </a:t>
            </a:r>
            <a:r>
              <a:rPr lang="tr-TR" sz="2400" spc="-20" dirty="0">
                <a:cs typeface="Calibri"/>
              </a:rPr>
              <a:t>Dön</a:t>
            </a:r>
            <a:r>
              <a:rPr lang="tr-TR" sz="2400" spc="-25" dirty="0">
                <a:cs typeface="Calibri"/>
              </a:rPr>
              <a:t>ü</a:t>
            </a:r>
            <a:r>
              <a:rPr lang="tr-TR" sz="2400" spc="-15" dirty="0">
                <a:cs typeface="Calibri"/>
              </a:rPr>
              <a:t>ş</a:t>
            </a:r>
            <a:r>
              <a:rPr lang="tr-TR" sz="2400" spc="35" dirty="0">
                <a:cs typeface="Calibri"/>
              </a:rPr>
              <a:t> </a:t>
            </a:r>
            <a:r>
              <a:rPr lang="tr-TR" sz="2400" spc="-50" dirty="0">
                <a:cs typeface="Calibri"/>
              </a:rPr>
              <a:t>t</a:t>
            </a:r>
            <a:r>
              <a:rPr lang="tr-TR" sz="2400" spc="-10" dirty="0">
                <a:cs typeface="Calibri"/>
              </a:rPr>
              <a:t>ari</a:t>
            </a:r>
            <a:r>
              <a:rPr lang="tr-TR" sz="2400" spc="-30" dirty="0">
                <a:cs typeface="Calibri"/>
              </a:rPr>
              <a:t>h</a:t>
            </a:r>
            <a:r>
              <a:rPr lang="tr-TR" sz="2400" spc="-10" dirty="0">
                <a:cs typeface="Calibri"/>
              </a:rPr>
              <a:t>i</a:t>
            </a:r>
            <a:r>
              <a:rPr lang="tr-TR" sz="2400" spc="-30" dirty="0">
                <a:cs typeface="Calibri"/>
              </a:rPr>
              <a:t>n</a:t>
            </a:r>
            <a:r>
              <a:rPr lang="tr-TR" sz="2400" dirty="0">
                <a:cs typeface="Calibri"/>
              </a:rPr>
              <a:t>i</a:t>
            </a:r>
            <a:r>
              <a:rPr lang="tr-TR" sz="2400" spc="-70" dirty="0">
                <a:cs typeface="Calibri"/>
              </a:rPr>
              <a:t>z</a:t>
            </a:r>
            <a:r>
              <a:rPr lang="tr-TR" sz="2400" spc="-15" dirty="0">
                <a:cs typeface="Calibri"/>
              </a:rPr>
              <a:t>den</a:t>
            </a:r>
            <a:r>
              <a:rPr lang="tr-TR" sz="2400" spc="40" dirty="0">
                <a:cs typeface="Calibri"/>
              </a:rPr>
              <a:t> </a:t>
            </a:r>
            <a:r>
              <a:rPr lang="tr-TR" sz="2400" spc="-15" dirty="0">
                <a:cs typeface="Calibri"/>
              </a:rPr>
              <a:t>son</a:t>
            </a:r>
            <a:r>
              <a:rPr lang="tr-TR" sz="2400" spc="-80" dirty="0">
                <a:cs typeface="Calibri"/>
              </a:rPr>
              <a:t>r</a:t>
            </a:r>
            <a:r>
              <a:rPr lang="tr-TR" sz="2400" spc="-15" dirty="0">
                <a:cs typeface="Calibri"/>
              </a:rPr>
              <a:t>a</a:t>
            </a:r>
            <a:r>
              <a:rPr lang="tr-TR" sz="2400" spc="30" dirty="0">
                <a:cs typeface="Calibri"/>
              </a:rPr>
              <a:t> </a:t>
            </a:r>
            <a:r>
              <a:rPr lang="tr-TR" sz="2400" spc="-15" dirty="0">
                <a:solidFill>
                  <a:srgbClr val="FF0000"/>
                </a:solidFill>
                <a:cs typeface="Calibri"/>
              </a:rPr>
              <a:t>en</a:t>
            </a:r>
            <a:r>
              <a:rPr lang="tr-TR" sz="2400" spc="5" dirty="0">
                <a:solidFill>
                  <a:srgbClr val="FF0000"/>
                </a:solidFill>
                <a:cs typeface="Calibri"/>
              </a:rPr>
              <a:t> </a:t>
            </a:r>
            <a:r>
              <a:rPr lang="tr-TR" sz="2400" spc="-35" dirty="0">
                <a:solidFill>
                  <a:srgbClr val="FF0000"/>
                </a:solidFill>
                <a:cs typeface="Calibri"/>
              </a:rPr>
              <a:t>g</a:t>
            </a:r>
            <a:r>
              <a:rPr lang="tr-TR" sz="2400" spc="-15" dirty="0">
                <a:solidFill>
                  <a:srgbClr val="FF0000"/>
                </a:solidFill>
                <a:cs typeface="Calibri"/>
              </a:rPr>
              <a:t>eç</a:t>
            </a:r>
            <a:r>
              <a:rPr lang="tr-TR" sz="2400" spc="-5" dirty="0">
                <a:solidFill>
                  <a:srgbClr val="FF0000"/>
                </a:solidFill>
                <a:cs typeface="Calibri"/>
              </a:rPr>
              <a:t> </a:t>
            </a:r>
            <a:r>
              <a:rPr lang="tr-TR" sz="2400" spc="-15" dirty="0">
                <a:solidFill>
                  <a:srgbClr val="FF0000"/>
                </a:solidFill>
                <a:cs typeface="Calibri"/>
              </a:rPr>
              <a:t>30</a:t>
            </a:r>
            <a:r>
              <a:rPr lang="tr-TR" sz="2400" spc="15" dirty="0">
                <a:solidFill>
                  <a:srgbClr val="FF0000"/>
                </a:solidFill>
                <a:cs typeface="Calibri"/>
              </a:rPr>
              <a:t> </a:t>
            </a:r>
            <a:r>
              <a:rPr lang="tr-TR" sz="2400" spc="-15" dirty="0">
                <a:solidFill>
                  <a:srgbClr val="FF0000"/>
                </a:solidFill>
                <a:cs typeface="Calibri"/>
              </a:rPr>
              <a:t>gün</a:t>
            </a:r>
            <a:r>
              <a:rPr lang="tr-TR" sz="2400" spc="15" dirty="0">
                <a:solidFill>
                  <a:srgbClr val="FF0000"/>
                </a:solidFill>
                <a:cs typeface="Calibri"/>
              </a:rPr>
              <a:t> </a:t>
            </a:r>
            <a:r>
              <a:rPr lang="tr-TR" sz="2400" spc="-15" dirty="0">
                <a:cs typeface="Calibri"/>
              </a:rPr>
              <a:t>içer</a:t>
            </a:r>
            <a:r>
              <a:rPr lang="tr-TR" sz="2400" spc="-25" dirty="0">
                <a:cs typeface="Calibri"/>
              </a:rPr>
              <a:t>i</a:t>
            </a:r>
            <a:r>
              <a:rPr lang="tr-TR" sz="2400" spc="-10" dirty="0">
                <a:cs typeface="Calibri"/>
              </a:rPr>
              <a:t>si</a:t>
            </a:r>
            <a:r>
              <a:rPr lang="tr-TR" sz="2400" spc="-30" dirty="0">
                <a:cs typeface="Calibri"/>
              </a:rPr>
              <a:t>n</a:t>
            </a:r>
            <a:r>
              <a:rPr lang="tr-TR" sz="2400" spc="-15" dirty="0">
                <a:cs typeface="Calibri"/>
              </a:rPr>
              <a:t>de</a:t>
            </a:r>
            <a:r>
              <a:rPr lang="tr-TR" sz="2400" spc="20" dirty="0">
                <a:cs typeface="Calibri"/>
              </a:rPr>
              <a:t> </a:t>
            </a:r>
            <a:r>
              <a:rPr lang="tr-TR" sz="2400" spc="-20" dirty="0">
                <a:cs typeface="Calibri"/>
              </a:rPr>
              <a:t>D</a:t>
            </a:r>
            <a:r>
              <a:rPr lang="tr-TR" sz="2400" spc="-25" dirty="0">
                <a:cs typeface="Calibri"/>
              </a:rPr>
              <a:t>ı</a:t>
            </a:r>
            <a:r>
              <a:rPr lang="tr-TR" sz="2400" spc="-15" dirty="0">
                <a:cs typeface="Calibri"/>
              </a:rPr>
              <a:t>ş</a:t>
            </a:r>
            <a:r>
              <a:rPr lang="tr-TR" sz="2400" spc="20" dirty="0">
                <a:cs typeface="Calibri"/>
              </a:rPr>
              <a:t> </a:t>
            </a:r>
            <a:r>
              <a:rPr lang="tr-TR" sz="2400" dirty="0">
                <a:cs typeface="Calibri"/>
              </a:rPr>
              <a:t>İl</a:t>
            </a:r>
            <a:r>
              <a:rPr lang="tr-TR" sz="2400" spc="-15" dirty="0">
                <a:cs typeface="Calibri"/>
              </a:rPr>
              <a:t>işk</a:t>
            </a:r>
            <a:r>
              <a:rPr lang="tr-TR" sz="2400" spc="-20" dirty="0">
                <a:cs typeface="Calibri"/>
              </a:rPr>
              <a:t>i</a:t>
            </a:r>
            <a:r>
              <a:rPr lang="tr-TR" sz="2400" spc="-10" dirty="0">
                <a:cs typeface="Calibri"/>
              </a:rPr>
              <a:t>ler </a:t>
            </a:r>
            <a:r>
              <a:rPr lang="tr-TR" sz="2400" spc="-70" dirty="0">
                <a:cs typeface="Calibri"/>
              </a:rPr>
              <a:t>K</a:t>
            </a:r>
            <a:r>
              <a:rPr lang="tr-TR" sz="2400" spc="-15" dirty="0">
                <a:cs typeface="Calibri"/>
              </a:rPr>
              <a:t>oo</a:t>
            </a:r>
            <a:r>
              <a:rPr lang="tr-TR" sz="2400" spc="-45" dirty="0">
                <a:cs typeface="Calibri"/>
              </a:rPr>
              <a:t>r</a:t>
            </a:r>
            <a:r>
              <a:rPr lang="tr-TR" sz="2400" spc="-15" dirty="0">
                <a:cs typeface="Calibri"/>
              </a:rPr>
              <a:t>d</a:t>
            </a:r>
            <a:r>
              <a:rPr lang="tr-TR" sz="2400" spc="-25" dirty="0">
                <a:cs typeface="Calibri"/>
              </a:rPr>
              <a:t>i</a:t>
            </a:r>
            <a:r>
              <a:rPr lang="tr-TR" sz="2400" spc="-15" dirty="0">
                <a:cs typeface="Calibri"/>
              </a:rPr>
              <a:t>n</a:t>
            </a:r>
            <a:r>
              <a:rPr lang="tr-TR" sz="2400" spc="-40" dirty="0">
                <a:cs typeface="Calibri"/>
              </a:rPr>
              <a:t>at</a:t>
            </a:r>
            <a:r>
              <a:rPr lang="tr-TR" sz="2400" spc="-15" dirty="0">
                <a:cs typeface="Calibri"/>
              </a:rPr>
              <a:t>örl</a:t>
            </a:r>
            <a:r>
              <a:rPr lang="tr-TR" sz="2400" spc="-30" dirty="0">
                <a:cs typeface="Calibri"/>
              </a:rPr>
              <a:t>ü</a:t>
            </a:r>
            <a:r>
              <a:rPr lang="tr-TR" sz="2400" spc="-15" dirty="0">
                <a:cs typeface="Calibri"/>
              </a:rPr>
              <a:t>ğün</a:t>
            </a:r>
            <a:r>
              <a:rPr lang="tr-TR" sz="2400" spc="-25" dirty="0">
                <a:cs typeface="Calibri"/>
              </a:rPr>
              <a:t>d</a:t>
            </a:r>
            <a:r>
              <a:rPr lang="tr-TR" sz="2400" spc="-15" dirty="0">
                <a:cs typeface="Calibri"/>
              </a:rPr>
              <a:t>en</a:t>
            </a:r>
            <a:r>
              <a:rPr lang="tr-TR" sz="2400" spc="60" dirty="0">
                <a:cs typeface="Calibri"/>
              </a:rPr>
              <a:t> </a:t>
            </a:r>
            <a:r>
              <a:rPr lang="tr-TR" sz="2400" b="1" dirty="0">
                <a:cs typeface="Calibri"/>
                <a:hlinkClick r:id="rId4"/>
              </a:rPr>
              <a:t>deuerasmusstaj@gmail.com </a:t>
            </a:r>
            <a:r>
              <a:rPr lang="tr-TR" sz="2400" b="1" dirty="0" smtClean="0">
                <a:cs typeface="Calibri"/>
              </a:rPr>
              <a:t> </a:t>
            </a:r>
            <a:r>
              <a:rPr lang="tr-TR" sz="2400" spc="-15" dirty="0" smtClean="0">
                <a:cs typeface="Calibri"/>
              </a:rPr>
              <a:t>ad</a:t>
            </a:r>
            <a:r>
              <a:rPr lang="tr-TR" sz="2400" spc="-50" dirty="0" smtClean="0">
                <a:cs typeface="Calibri"/>
              </a:rPr>
              <a:t>r</a:t>
            </a:r>
            <a:r>
              <a:rPr lang="tr-TR" sz="2400" spc="-15" dirty="0" smtClean="0">
                <a:cs typeface="Calibri"/>
              </a:rPr>
              <a:t>es</a:t>
            </a:r>
            <a:r>
              <a:rPr lang="tr-TR" sz="2400" spc="-20" dirty="0" smtClean="0">
                <a:cs typeface="Calibri"/>
              </a:rPr>
              <a:t>i</a:t>
            </a:r>
            <a:r>
              <a:rPr lang="tr-TR" sz="2400" spc="-15" dirty="0" smtClean="0">
                <a:cs typeface="Calibri"/>
              </a:rPr>
              <a:t>ne</a:t>
            </a:r>
            <a:r>
              <a:rPr lang="tr-TR" sz="2400" spc="20" dirty="0" smtClean="0">
                <a:cs typeface="Calibri"/>
              </a:rPr>
              <a:t> </a:t>
            </a:r>
            <a:r>
              <a:rPr lang="tr-TR" sz="2400" spc="-15" dirty="0">
                <a:cs typeface="Calibri"/>
              </a:rPr>
              <a:t>e-mail </a:t>
            </a:r>
            <a:r>
              <a:rPr lang="tr-TR" sz="2400" spc="-35" dirty="0">
                <a:cs typeface="Calibri"/>
              </a:rPr>
              <a:t>g</a:t>
            </a:r>
            <a:r>
              <a:rPr lang="tr-TR" sz="2400" spc="-15" dirty="0">
                <a:cs typeface="Calibri"/>
              </a:rPr>
              <a:t>önde</a:t>
            </a:r>
            <a:r>
              <a:rPr lang="tr-TR" sz="2400" spc="-55" dirty="0">
                <a:cs typeface="Calibri"/>
              </a:rPr>
              <a:t>r</a:t>
            </a:r>
            <a:r>
              <a:rPr lang="tr-TR" sz="2400" spc="-15" dirty="0">
                <a:cs typeface="Calibri"/>
              </a:rPr>
              <a:t>e</a:t>
            </a:r>
            <a:r>
              <a:rPr lang="tr-TR" sz="2400" spc="-50" dirty="0">
                <a:cs typeface="Calibri"/>
              </a:rPr>
              <a:t>r</a:t>
            </a:r>
            <a:r>
              <a:rPr lang="tr-TR" sz="2400" spc="-15" dirty="0">
                <a:cs typeface="Calibri"/>
              </a:rPr>
              <a:t>ek</a:t>
            </a:r>
            <a:r>
              <a:rPr lang="tr-TR" sz="2400" spc="10" dirty="0">
                <a:cs typeface="Calibri"/>
              </a:rPr>
              <a:t> </a:t>
            </a:r>
            <a:r>
              <a:rPr lang="tr-TR" sz="2400" spc="-75" dirty="0">
                <a:cs typeface="Calibri"/>
              </a:rPr>
              <a:t>r</a:t>
            </a:r>
            <a:r>
              <a:rPr lang="tr-TR" sz="2400" spc="-15" dirty="0">
                <a:cs typeface="Calibri"/>
              </a:rPr>
              <a:t>and</a:t>
            </a:r>
            <a:r>
              <a:rPr lang="tr-TR" sz="2400" spc="-35" dirty="0">
                <a:cs typeface="Calibri"/>
              </a:rPr>
              <a:t>e</a:t>
            </a:r>
            <a:r>
              <a:rPr lang="tr-TR" sz="2400" spc="-15" dirty="0">
                <a:cs typeface="Calibri"/>
              </a:rPr>
              <a:t>vu almal</a:t>
            </a:r>
            <a:r>
              <a:rPr lang="tr-TR" sz="2400" spc="-25" dirty="0">
                <a:cs typeface="Calibri"/>
              </a:rPr>
              <a:t>ı</a:t>
            </a:r>
            <a:r>
              <a:rPr lang="tr-TR" sz="2400" spc="-10" dirty="0">
                <a:cs typeface="Calibri"/>
              </a:rPr>
              <a:t>sı</a:t>
            </a:r>
            <a:r>
              <a:rPr lang="tr-TR" sz="2400" spc="-30" dirty="0">
                <a:cs typeface="Calibri"/>
              </a:rPr>
              <a:t>n</a:t>
            </a:r>
            <a:r>
              <a:rPr lang="tr-TR" sz="2400" spc="-10" dirty="0">
                <a:cs typeface="Calibri"/>
              </a:rPr>
              <a:t>ız.</a:t>
            </a:r>
            <a:endParaRPr lang="tr-TR" sz="2400" dirty="0">
              <a:cs typeface="Calibri"/>
            </a:endParaRPr>
          </a:p>
          <a:p>
            <a:pPr>
              <a:lnSpc>
                <a:spcPts val="750"/>
              </a:lnSpc>
              <a:spcBef>
                <a:spcPts val="19"/>
              </a:spcBef>
            </a:pPr>
            <a:endParaRPr lang="tr-TR" sz="2400" dirty="0"/>
          </a:p>
          <a:p>
            <a:pPr marL="241300">
              <a:lnSpc>
                <a:spcPct val="100000"/>
              </a:lnSpc>
            </a:pPr>
            <a:r>
              <a:rPr lang="tr-TR" sz="2400" b="1" u="heavy" dirty="0">
                <a:solidFill>
                  <a:srgbClr val="FF0000"/>
                </a:solidFill>
                <a:cs typeface="Calibri"/>
              </a:rPr>
              <a:t>Randevuya geldiğinizde Dış İlişkiler Koordinatörlüğüne sunmanız gereken belgeler;</a:t>
            </a:r>
          </a:p>
          <a:p>
            <a:pPr marL="0" indent="0">
              <a:lnSpc>
                <a:spcPts val="1000"/>
              </a:lnSpc>
              <a:spcBef>
                <a:spcPts val="27"/>
              </a:spcBef>
              <a:buNone/>
            </a:pPr>
            <a:endParaRPr lang="tr-TR" sz="1800" dirty="0"/>
          </a:p>
          <a:p>
            <a:pPr lvl="0" eaLnBrk="0" hangingPunct="0"/>
            <a:r>
              <a:rPr lang="tr-TR" sz="1800" dirty="0"/>
              <a:t>LEARNING AGREEMENT FOR TRAINEESHIPS TAMAMLANMIŞ </a:t>
            </a:r>
            <a:r>
              <a:rPr lang="tr-TR" sz="1800" dirty="0" smtClean="0"/>
              <a:t>HALİNİ (</a:t>
            </a:r>
            <a:r>
              <a:rPr lang="tr-TR" sz="1800" b="1" dirty="0" smtClean="0"/>
              <a:t>AFTER</a:t>
            </a:r>
            <a:r>
              <a:rPr lang="tr-TR" sz="1800" dirty="0" smtClean="0"/>
              <a:t> MOBILITY BÖLÜMLERİ)</a:t>
            </a:r>
            <a:endParaRPr lang="tr-TR" sz="1800" dirty="0"/>
          </a:p>
          <a:p>
            <a:pPr lvl="0" eaLnBrk="0" hangingPunct="0"/>
            <a:r>
              <a:rPr lang="tr-TR" sz="1800" dirty="0"/>
              <a:t>STAJ BAŞARISINI VE DÖNEMİNİ GÖSTERİR BELGE (KARŞI KURUMUN ANTETLİ KAĞIDINA, İMZALI VE MÜHÜRLÜ)</a:t>
            </a:r>
          </a:p>
          <a:p>
            <a:pPr eaLnBrk="0" hangingPunct="0"/>
            <a:r>
              <a:rPr lang="tr-TR" sz="1800" dirty="0" smtClean="0"/>
              <a:t>PASAPORTUN </a:t>
            </a:r>
            <a:r>
              <a:rPr lang="tr-TR" sz="1800" dirty="0"/>
              <a:t>ASLI VE GİRİŞ ÇIKIŞ TARİHLERİNİN FOTOKOPİSİ</a:t>
            </a:r>
          </a:p>
          <a:p>
            <a:r>
              <a:rPr lang="tr-TR" sz="1800" dirty="0" smtClean="0"/>
              <a:t>ÇEVRİMİÇİ </a:t>
            </a:r>
            <a:r>
              <a:rPr lang="tr-TR" sz="1800" dirty="0"/>
              <a:t>DİL DESTEĞİ SINAV SONUCU ÇIKTISI</a:t>
            </a:r>
          </a:p>
          <a:p>
            <a:pPr marL="12700" marR="676910">
              <a:lnSpc>
                <a:spcPct val="70000"/>
              </a:lnSpc>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61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1000" y="1816187"/>
            <a:ext cx="7443191" cy="615553"/>
          </a:xfrm>
          <a:prstGeom prst="rect">
            <a:avLst/>
          </a:prstGeom>
        </p:spPr>
        <p:txBody>
          <a:bodyPr vert="horz" wrap="square" lIns="0" tIns="0" rIns="0" bIns="0" rtlCol="0">
            <a:spAutoFit/>
          </a:bodyPr>
          <a:lstStyle/>
          <a:p>
            <a:pPr marL="12700" algn="ctr"/>
            <a:r>
              <a:rPr lang="tr-TR" sz="2000" b="1" u="sng" dirty="0">
                <a:cs typeface="Century Gothic"/>
              </a:rPr>
              <a:t>Özellikle Dikkat Edilmesi Gereken Hususlar</a:t>
            </a:r>
          </a:p>
          <a:p>
            <a:pPr marL="12700" algn="ctr">
              <a:lnSpc>
                <a:spcPct val="100000"/>
              </a:lnSpc>
            </a:pPr>
            <a:r>
              <a:rPr lang="tr-TR" sz="2000" b="1" dirty="0" smtClean="0">
                <a:solidFill>
                  <a:srgbClr val="FF0000"/>
                </a:solidFill>
                <a:cs typeface="Century Gothic"/>
              </a:rPr>
              <a:t>Ulaşım ve Konaklama vb.</a:t>
            </a:r>
            <a:endParaRPr sz="2000" b="1" dirty="0">
              <a:solidFill>
                <a:srgbClr val="FF0000"/>
              </a:solidFill>
              <a:cs typeface="Century Gothic"/>
            </a:endParaRPr>
          </a:p>
        </p:txBody>
      </p:sp>
      <p:sp>
        <p:nvSpPr>
          <p:cNvPr id="9" name="object 9"/>
          <p:cNvSpPr txBox="1">
            <a:spLocks noGrp="1"/>
          </p:cNvSpPr>
          <p:nvPr>
            <p:ph idx="1"/>
          </p:nvPr>
        </p:nvSpPr>
        <p:spPr>
          <a:xfrm>
            <a:off x="609600" y="2428197"/>
            <a:ext cx="10744200" cy="3865674"/>
          </a:xfrm>
          <a:prstGeom prst="rect">
            <a:avLst/>
          </a:prstGeom>
        </p:spPr>
        <p:txBody>
          <a:bodyPr vert="horz" wrap="square" lIns="0" tIns="0" rIns="0" bIns="0" rtlCol="0">
            <a:spAutoFit/>
          </a:bodyPr>
          <a:lstStyle/>
          <a:p>
            <a:pPr marL="12065" marR="461009" indent="0">
              <a:lnSpc>
                <a:spcPts val="3020"/>
              </a:lnSpc>
              <a:buNone/>
              <a:tabLst>
                <a:tab pos="241300" algn="l"/>
              </a:tabLst>
            </a:pPr>
            <a:r>
              <a:rPr lang="tr-TR" sz="2400" spc="-20" dirty="0" smtClean="0">
                <a:solidFill>
                  <a:srgbClr val="A42F0F"/>
                </a:solidFill>
                <a:latin typeface="Wingdings 3"/>
                <a:cs typeface="Wingdings 3"/>
              </a:rPr>
              <a:t> </a:t>
            </a:r>
            <a:r>
              <a:rPr lang="tr-TR" sz="2400" spc="-15" dirty="0" smtClean="0">
                <a:cs typeface="Calibri"/>
              </a:rPr>
              <a:t>Ulaşım</a:t>
            </a:r>
            <a:r>
              <a:rPr lang="tr-TR" sz="2400" spc="5" dirty="0" smtClean="0">
                <a:cs typeface="Calibri"/>
              </a:rPr>
              <a:t> ya da konaklama </a:t>
            </a:r>
            <a:r>
              <a:rPr lang="tr-TR" sz="2400" spc="-15" dirty="0" smtClean="0">
                <a:cs typeface="Calibri"/>
              </a:rPr>
              <a:t>o</a:t>
            </a:r>
            <a:r>
              <a:rPr lang="tr-TR" sz="2400" spc="-50" dirty="0" smtClean="0">
                <a:cs typeface="Calibri"/>
              </a:rPr>
              <a:t>r</a:t>
            </a:r>
            <a:r>
              <a:rPr lang="tr-TR" sz="2400" spc="-60" dirty="0" smtClean="0">
                <a:cs typeface="Calibri"/>
              </a:rPr>
              <a:t>g</a:t>
            </a:r>
            <a:r>
              <a:rPr lang="tr-TR" sz="2400" spc="-15" dirty="0" smtClean="0">
                <a:cs typeface="Calibri"/>
              </a:rPr>
              <a:t>ani</a:t>
            </a:r>
            <a:r>
              <a:rPr lang="tr-TR" sz="2400" spc="-75" dirty="0" smtClean="0">
                <a:cs typeface="Calibri"/>
              </a:rPr>
              <a:t>z</a:t>
            </a:r>
            <a:r>
              <a:rPr lang="tr-TR" sz="2400" spc="-15" dirty="0" smtClean="0">
                <a:cs typeface="Calibri"/>
              </a:rPr>
              <a:t>a</a:t>
            </a:r>
            <a:r>
              <a:rPr lang="tr-TR" sz="2400" spc="-60" dirty="0" smtClean="0">
                <a:cs typeface="Calibri"/>
              </a:rPr>
              <a:t>sy</a:t>
            </a:r>
            <a:r>
              <a:rPr lang="tr-TR" sz="2400" spc="-15" dirty="0" smtClean="0">
                <a:cs typeface="Calibri"/>
              </a:rPr>
              <a:t>onu</a:t>
            </a:r>
            <a:r>
              <a:rPr lang="tr-TR" sz="2400" spc="-25" dirty="0" smtClean="0">
                <a:cs typeface="Calibri"/>
              </a:rPr>
              <a:t>n</a:t>
            </a:r>
            <a:r>
              <a:rPr lang="tr-TR" sz="2400" spc="-15" dirty="0" smtClean="0">
                <a:cs typeface="Calibri"/>
              </a:rPr>
              <a:t>u</a:t>
            </a:r>
            <a:r>
              <a:rPr lang="tr-TR" sz="2400" spc="-35" dirty="0" smtClean="0">
                <a:cs typeface="Calibri"/>
              </a:rPr>
              <a:t>z</a:t>
            </a:r>
            <a:r>
              <a:rPr lang="tr-TR" sz="2400" spc="-15" dirty="0" smtClean="0">
                <a:cs typeface="Calibri"/>
              </a:rPr>
              <a:t>u</a:t>
            </a:r>
            <a:r>
              <a:rPr lang="tr-TR" sz="2400" spc="40" dirty="0" smtClean="0">
                <a:cs typeface="Calibri"/>
              </a:rPr>
              <a:t> </a:t>
            </a:r>
            <a:r>
              <a:rPr lang="tr-TR" sz="2400" spc="-15" dirty="0">
                <a:cs typeface="Calibri"/>
              </a:rPr>
              <a:t>önceden</a:t>
            </a:r>
            <a:r>
              <a:rPr lang="tr-TR" sz="2400" spc="15" dirty="0">
                <a:cs typeface="Calibri"/>
              </a:rPr>
              <a:t> </a:t>
            </a:r>
            <a:r>
              <a:rPr lang="tr-TR" sz="2400" spc="-75" dirty="0">
                <a:cs typeface="Calibri"/>
              </a:rPr>
              <a:t>y</a:t>
            </a:r>
            <a:r>
              <a:rPr lang="tr-TR" sz="2400" spc="-20" dirty="0">
                <a:cs typeface="Calibri"/>
              </a:rPr>
              <a:t>apmak</a:t>
            </a:r>
            <a:r>
              <a:rPr lang="tr-TR" sz="2400" spc="15" dirty="0">
                <a:cs typeface="Calibri"/>
              </a:rPr>
              <a:t> </a:t>
            </a:r>
            <a:r>
              <a:rPr lang="tr-TR" sz="2400" spc="-10" dirty="0">
                <a:cs typeface="Calibri"/>
              </a:rPr>
              <a:t>si</a:t>
            </a:r>
            <a:r>
              <a:rPr lang="tr-TR" sz="2400" spc="-85" dirty="0">
                <a:cs typeface="Calibri"/>
              </a:rPr>
              <a:t>z</a:t>
            </a:r>
            <a:r>
              <a:rPr lang="tr-TR" sz="2400" spc="-15" dirty="0">
                <a:cs typeface="Calibri"/>
              </a:rPr>
              <a:t>e</a:t>
            </a:r>
            <a:r>
              <a:rPr lang="tr-TR" sz="2400" spc="-5" dirty="0">
                <a:cs typeface="Calibri"/>
              </a:rPr>
              <a:t> </a:t>
            </a:r>
            <a:r>
              <a:rPr lang="tr-TR" sz="2400" spc="-20" dirty="0">
                <a:cs typeface="Calibri"/>
              </a:rPr>
              <a:t>hem</a:t>
            </a:r>
            <a:r>
              <a:rPr lang="tr-TR" sz="2400" spc="10" dirty="0">
                <a:cs typeface="Calibri"/>
              </a:rPr>
              <a:t> </a:t>
            </a:r>
            <a:r>
              <a:rPr lang="tr-TR" sz="2400" spc="-10" dirty="0">
                <a:cs typeface="Calibri"/>
              </a:rPr>
              <a:t>fi</a:t>
            </a:r>
            <a:r>
              <a:rPr lang="tr-TR" sz="2400" spc="-80" dirty="0">
                <a:cs typeface="Calibri"/>
              </a:rPr>
              <a:t>y</a:t>
            </a:r>
            <a:r>
              <a:rPr lang="tr-TR" sz="2400" spc="-35" dirty="0">
                <a:cs typeface="Calibri"/>
              </a:rPr>
              <a:t>a</a:t>
            </a:r>
            <a:r>
              <a:rPr lang="tr-TR" sz="2400" spc="-10" dirty="0">
                <a:cs typeface="Calibri"/>
              </a:rPr>
              <a:t>t</a:t>
            </a:r>
            <a:r>
              <a:rPr lang="tr-TR" sz="2400" spc="-5" dirty="0">
                <a:cs typeface="Calibri"/>
              </a:rPr>
              <a:t> </a:t>
            </a:r>
            <a:r>
              <a:rPr lang="tr-TR" sz="2400" spc="-55" dirty="0">
                <a:cs typeface="Calibri"/>
              </a:rPr>
              <a:t>av</a:t>
            </a:r>
            <a:r>
              <a:rPr lang="tr-TR" sz="2400" spc="-15" dirty="0">
                <a:cs typeface="Calibri"/>
              </a:rPr>
              <a:t>a</a:t>
            </a:r>
            <a:r>
              <a:rPr lang="tr-TR" sz="2400" spc="-40" dirty="0">
                <a:cs typeface="Calibri"/>
              </a:rPr>
              <a:t>n</a:t>
            </a:r>
            <a:r>
              <a:rPr lang="tr-TR" sz="2400" spc="-50" dirty="0">
                <a:cs typeface="Calibri"/>
              </a:rPr>
              <a:t>t</a:t>
            </a:r>
            <a:r>
              <a:rPr lang="tr-TR" sz="2400" spc="-15" dirty="0">
                <a:cs typeface="Calibri"/>
              </a:rPr>
              <a:t>a</a:t>
            </a:r>
            <a:r>
              <a:rPr lang="tr-TR" sz="2400" spc="-5" dirty="0">
                <a:cs typeface="Calibri"/>
              </a:rPr>
              <a:t>j</a:t>
            </a:r>
            <a:r>
              <a:rPr lang="tr-TR" sz="2400" dirty="0">
                <a:cs typeface="Calibri"/>
              </a:rPr>
              <a:t>ı </a:t>
            </a:r>
            <a:r>
              <a:rPr lang="tr-TR" sz="2400" spc="-15" dirty="0">
                <a:cs typeface="Calibri"/>
              </a:rPr>
              <a:t>sağl</a:t>
            </a:r>
            <a:r>
              <a:rPr lang="tr-TR" sz="2400" spc="-60" dirty="0">
                <a:cs typeface="Calibri"/>
              </a:rPr>
              <a:t>a</a:t>
            </a:r>
            <a:r>
              <a:rPr lang="tr-TR" sz="2400" spc="-75" dirty="0">
                <a:cs typeface="Calibri"/>
              </a:rPr>
              <a:t>y</a:t>
            </a:r>
            <a:r>
              <a:rPr lang="tr-TR" sz="2400" spc="-15" dirty="0">
                <a:cs typeface="Calibri"/>
              </a:rPr>
              <a:t>a</a:t>
            </a:r>
            <a:r>
              <a:rPr lang="tr-TR" sz="2400" spc="-30" dirty="0">
                <a:cs typeface="Calibri"/>
              </a:rPr>
              <a:t>c</a:t>
            </a:r>
            <a:r>
              <a:rPr lang="tr-TR" sz="2400" spc="-15" dirty="0">
                <a:cs typeface="Calibri"/>
              </a:rPr>
              <a:t>ak</a:t>
            </a:r>
            <a:r>
              <a:rPr lang="tr-TR" sz="2400" spc="-5" dirty="0">
                <a:cs typeface="Calibri"/>
              </a:rPr>
              <a:t> </a:t>
            </a:r>
            <a:r>
              <a:rPr lang="tr-TR" sz="2400" spc="-20" dirty="0">
                <a:cs typeface="Calibri"/>
              </a:rPr>
              <a:t>hem </a:t>
            </a:r>
            <a:r>
              <a:rPr lang="tr-TR" sz="2400" spc="-15" dirty="0">
                <a:cs typeface="Calibri"/>
              </a:rPr>
              <a:t>de</a:t>
            </a:r>
            <a:r>
              <a:rPr lang="tr-TR" sz="2400" spc="5" dirty="0">
                <a:cs typeface="Calibri"/>
              </a:rPr>
              <a:t> </a:t>
            </a:r>
            <a:r>
              <a:rPr lang="tr-TR" sz="2400" spc="-65" dirty="0">
                <a:cs typeface="Calibri"/>
              </a:rPr>
              <a:t>z</a:t>
            </a:r>
            <a:r>
              <a:rPr lang="tr-TR" sz="2400" spc="-20" dirty="0">
                <a:cs typeface="Calibri"/>
              </a:rPr>
              <a:t>am</a:t>
            </a:r>
            <a:r>
              <a:rPr lang="tr-TR" sz="2400" spc="-10" dirty="0">
                <a:cs typeface="Calibri"/>
              </a:rPr>
              <a:t>a</a:t>
            </a:r>
            <a:r>
              <a:rPr lang="tr-TR" sz="2400" spc="-15" dirty="0">
                <a:cs typeface="Calibri"/>
              </a:rPr>
              <a:t>n</a:t>
            </a:r>
            <a:r>
              <a:rPr lang="tr-TR" sz="2400" spc="-5" dirty="0">
                <a:cs typeface="Calibri"/>
              </a:rPr>
              <a:t> </a:t>
            </a:r>
            <a:r>
              <a:rPr lang="tr-TR" sz="2400" spc="-65" dirty="0">
                <a:cs typeface="Calibri"/>
              </a:rPr>
              <a:t>k</a:t>
            </a:r>
            <a:r>
              <a:rPr lang="tr-TR" sz="2400" spc="-15" dirty="0">
                <a:cs typeface="Calibri"/>
              </a:rPr>
              <a:t>a</a:t>
            </a:r>
            <a:r>
              <a:rPr lang="tr-TR" sz="2400" spc="-60" dirty="0">
                <a:cs typeface="Calibri"/>
              </a:rPr>
              <a:t>z</a:t>
            </a:r>
            <a:r>
              <a:rPr lang="tr-TR" sz="2400" spc="-15" dirty="0">
                <a:cs typeface="Calibri"/>
              </a:rPr>
              <a:t>and</a:t>
            </a:r>
            <a:r>
              <a:rPr lang="tr-TR" sz="2400" spc="-25" dirty="0">
                <a:cs typeface="Calibri"/>
              </a:rPr>
              <a:t>ı</a:t>
            </a:r>
            <a:r>
              <a:rPr lang="tr-TR" sz="2400" spc="-75" dirty="0">
                <a:cs typeface="Calibri"/>
              </a:rPr>
              <a:t>r</a:t>
            </a:r>
            <a:r>
              <a:rPr lang="tr-TR" sz="2400" spc="-15" dirty="0">
                <a:cs typeface="Calibri"/>
              </a:rPr>
              <a:t>a</a:t>
            </a:r>
            <a:r>
              <a:rPr lang="tr-TR" sz="2400" spc="-30" dirty="0">
                <a:cs typeface="Calibri"/>
              </a:rPr>
              <a:t>c</a:t>
            </a:r>
            <a:r>
              <a:rPr lang="tr-TR" sz="2400" spc="-15" dirty="0">
                <a:cs typeface="Calibri"/>
              </a:rPr>
              <a:t>akt</a:t>
            </a:r>
            <a:r>
              <a:rPr lang="tr-TR" sz="2400" spc="-25" dirty="0">
                <a:cs typeface="Calibri"/>
              </a:rPr>
              <a:t>ı</a:t>
            </a:r>
            <a:r>
              <a:rPr lang="tr-TR" sz="2400" spc="-290" dirty="0">
                <a:cs typeface="Calibri"/>
              </a:rPr>
              <a:t>r</a:t>
            </a:r>
            <a:r>
              <a:rPr lang="tr-TR" sz="2400" spc="-10" dirty="0" smtClean="0">
                <a:cs typeface="Calibri"/>
              </a:rPr>
              <a:t>. Ancak vize alamama ya da </a:t>
            </a:r>
            <a:r>
              <a:rPr lang="tr-TR" sz="2400" spc="-10" dirty="0" err="1" smtClean="0">
                <a:cs typeface="Calibri"/>
              </a:rPr>
              <a:t>pandemi</a:t>
            </a:r>
            <a:r>
              <a:rPr lang="tr-TR" sz="2400" spc="-10" dirty="0" smtClean="0">
                <a:cs typeface="Calibri"/>
              </a:rPr>
              <a:t> kaynaklı kapanma olasılığına karşı, bilet satın alma işlemi ya da </a:t>
            </a:r>
            <a:r>
              <a:rPr lang="tr-TR" sz="2400" spc="-10" dirty="0" err="1" smtClean="0">
                <a:cs typeface="Calibri"/>
              </a:rPr>
              <a:t>konaklam</a:t>
            </a:r>
            <a:r>
              <a:rPr lang="tr-TR" sz="2400" spc="-10" dirty="0" smtClean="0">
                <a:cs typeface="Calibri"/>
              </a:rPr>
              <a:t> için depozito ödeme konusunda temkinli olmanız tavsiye edilir. Vize alamamanız durumunda, yaptığınız ödemenin size iade edilip edilemeyeceği konusunda bilgi sahibi olduğunuzdan emin olunuz.</a:t>
            </a:r>
            <a:endParaRPr lang="tr-TR" sz="2400" dirty="0">
              <a:cs typeface="Calibri"/>
            </a:endParaRPr>
          </a:p>
          <a:p>
            <a:pPr>
              <a:lnSpc>
                <a:spcPts val="750"/>
              </a:lnSpc>
              <a:spcBef>
                <a:spcPts val="19"/>
              </a:spcBef>
            </a:pPr>
            <a:endParaRPr lang="tr-TR" sz="2400" dirty="0"/>
          </a:p>
          <a:p>
            <a:pPr marL="12700" marR="676910">
              <a:lnSpc>
                <a:spcPct val="70000"/>
              </a:lnSpc>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6"/>
          <p:cNvSpPr/>
          <p:nvPr/>
        </p:nvSpPr>
        <p:spPr>
          <a:xfrm>
            <a:off x="8156067" y="5105399"/>
            <a:ext cx="3839717" cy="1499373"/>
          </a:xfrm>
          <a:prstGeom prst="rect">
            <a:avLst/>
          </a:prstGeom>
          <a:blipFill>
            <a:blip r:embed="rId10"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6857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946653" y="1788813"/>
            <a:ext cx="6400800" cy="861774"/>
          </a:xfrm>
          <a:prstGeom prst="rect">
            <a:avLst/>
          </a:prstGeom>
        </p:spPr>
        <p:txBody>
          <a:bodyPr vert="horz" wrap="square" lIns="0" tIns="0" rIns="0" bIns="0" rtlCol="0">
            <a:spAutoFit/>
          </a:bodyPr>
          <a:lstStyle/>
          <a:p>
            <a:pPr marL="12700">
              <a:lnSpc>
                <a:spcPct val="100000"/>
              </a:lnSpc>
            </a:pPr>
            <a:r>
              <a:rPr lang="tr-TR" sz="2800" b="1" u="sng" dirty="0" smtClean="0">
                <a:cs typeface="Century Gothic"/>
              </a:rPr>
              <a:t>Özellikle Dikkat Edilmesi Gereken Hususlar</a:t>
            </a:r>
          </a:p>
          <a:p>
            <a:pPr marL="12700" algn="ctr">
              <a:lnSpc>
                <a:spcPct val="100000"/>
              </a:lnSpc>
            </a:pPr>
            <a:r>
              <a:rPr lang="tr-TR" sz="2800" b="1" u="sng" dirty="0" smtClean="0">
                <a:solidFill>
                  <a:srgbClr val="FF0000"/>
                </a:solidFill>
                <a:cs typeface="Century Gothic"/>
              </a:rPr>
              <a:t>Vize İşlemleri </a:t>
            </a:r>
            <a:endParaRPr sz="2800" b="1" u="sng" dirty="0">
              <a:solidFill>
                <a:srgbClr val="FF0000"/>
              </a:solidFill>
              <a:cs typeface="Century Gothic"/>
            </a:endParaRPr>
          </a:p>
        </p:txBody>
      </p:sp>
      <p:sp>
        <p:nvSpPr>
          <p:cNvPr id="9" name="object 9"/>
          <p:cNvSpPr txBox="1">
            <a:spLocks noGrp="1"/>
          </p:cNvSpPr>
          <p:nvPr>
            <p:ph idx="1"/>
          </p:nvPr>
        </p:nvSpPr>
        <p:spPr>
          <a:xfrm>
            <a:off x="889252" y="2650588"/>
            <a:ext cx="10607347" cy="5452775"/>
          </a:xfrm>
          <a:prstGeom prst="rect">
            <a:avLst/>
          </a:prstGeom>
        </p:spPr>
        <p:txBody>
          <a:bodyPr vert="horz" wrap="square" lIns="0" tIns="0" rIns="0" bIns="0" rtlCol="0">
            <a:spAutoFit/>
          </a:bodyPr>
          <a:lstStyle/>
          <a:p>
            <a:pPr marL="355600" indent="-342900" algn="just">
              <a:lnSpc>
                <a:spcPct val="100000"/>
              </a:lnSpc>
              <a:tabLst>
                <a:tab pos="241300" algn="l"/>
              </a:tabLst>
            </a:pPr>
            <a:r>
              <a:rPr lang="tr-TR" sz="2000" spc="-15" dirty="0" smtClean="0">
                <a:cs typeface="Calibri"/>
              </a:rPr>
              <a:t>Gi</a:t>
            </a:r>
            <a:r>
              <a:rPr lang="tr-TR" sz="2000" spc="-30" dirty="0" smtClean="0">
                <a:cs typeface="Calibri"/>
              </a:rPr>
              <a:t>d</a:t>
            </a:r>
            <a:r>
              <a:rPr lang="tr-TR" sz="2000" spc="-15" dirty="0" smtClean="0">
                <a:cs typeface="Calibri"/>
              </a:rPr>
              <a:t>eceğin</a:t>
            </a:r>
            <a:r>
              <a:rPr lang="tr-TR" sz="2000" spc="-25" dirty="0" smtClean="0">
                <a:cs typeface="Calibri"/>
              </a:rPr>
              <a:t>i</a:t>
            </a:r>
            <a:r>
              <a:rPr lang="tr-TR" sz="2000" spc="-15" dirty="0" smtClean="0">
                <a:cs typeface="Calibri"/>
              </a:rPr>
              <a:t>z</a:t>
            </a:r>
            <a:r>
              <a:rPr lang="tr-TR" sz="2000" spc="-5" dirty="0" smtClean="0">
                <a:cs typeface="Calibri"/>
              </a:rPr>
              <a:t> </a:t>
            </a:r>
            <a:r>
              <a:rPr lang="tr-TR" sz="2000" spc="-15" dirty="0">
                <a:cs typeface="Calibri"/>
              </a:rPr>
              <a:t>ül</a:t>
            </a:r>
            <a:r>
              <a:rPr lang="tr-TR" sz="2000" spc="-110" dirty="0">
                <a:cs typeface="Calibri"/>
              </a:rPr>
              <a:t>k</a:t>
            </a:r>
            <a:r>
              <a:rPr lang="tr-TR" sz="2000" spc="-15" dirty="0">
                <a:cs typeface="Calibri"/>
              </a:rPr>
              <a:t>e</a:t>
            </a:r>
            <a:r>
              <a:rPr lang="tr-TR" sz="2000" spc="10" dirty="0">
                <a:cs typeface="Calibri"/>
              </a:rPr>
              <a:t> </a:t>
            </a:r>
            <a:r>
              <a:rPr lang="tr-TR" sz="2000" dirty="0">
                <a:cs typeface="Calibri"/>
              </a:rPr>
              <a:t>iç</a:t>
            </a:r>
            <a:r>
              <a:rPr lang="tr-TR" sz="2000" spc="-10" dirty="0">
                <a:cs typeface="Calibri"/>
              </a:rPr>
              <a:t>i</a:t>
            </a:r>
            <a:r>
              <a:rPr lang="tr-TR" sz="2000" spc="-15" dirty="0">
                <a:cs typeface="Calibri"/>
              </a:rPr>
              <a:t>n</a:t>
            </a:r>
            <a:r>
              <a:rPr lang="tr-TR" sz="2000" spc="5" dirty="0">
                <a:cs typeface="Calibri"/>
              </a:rPr>
              <a:t> </a:t>
            </a:r>
            <a:r>
              <a:rPr lang="tr-TR" sz="2000" dirty="0">
                <a:cs typeface="Calibri"/>
              </a:rPr>
              <a:t>v</a:t>
            </a:r>
            <a:r>
              <a:rPr lang="tr-TR" sz="2000" spc="-15" dirty="0">
                <a:cs typeface="Calibri"/>
              </a:rPr>
              <a:t>i</a:t>
            </a:r>
            <a:r>
              <a:rPr lang="tr-TR" sz="2000" spc="-80" dirty="0">
                <a:cs typeface="Calibri"/>
              </a:rPr>
              <a:t>z</a:t>
            </a:r>
            <a:r>
              <a:rPr lang="tr-TR" sz="2000" spc="-15" dirty="0">
                <a:cs typeface="Calibri"/>
              </a:rPr>
              <a:t>e</a:t>
            </a:r>
            <a:r>
              <a:rPr lang="tr-TR" sz="2000" spc="-5" dirty="0">
                <a:cs typeface="Calibri"/>
              </a:rPr>
              <a:t> </a:t>
            </a:r>
            <a:r>
              <a:rPr lang="tr-TR" sz="2000" spc="-15" dirty="0">
                <a:cs typeface="Calibri"/>
              </a:rPr>
              <a:t>ba</a:t>
            </a:r>
            <a:r>
              <a:rPr lang="tr-TR" sz="2000" spc="-60" dirty="0">
                <a:cs typeface="Calibri"/>
              </a:rPr>
              <a:t>ş</a:t>
            </a:r>
            <a:r>
              <a:rPr lang="tr-TR" sz="2000" spc="-15" dirty="0">
                <a:cs typeface="Calibri"/>
              </a:rPr>
              <a:t>vu</a:t>
            </a:r>
            <a:r>
              <a:rPr lang="tr-TR" sz="2000" spc="-25" dirty="0">
                <a:cs typeface="Calibri"/>
              </a:rPr>
              <a:t>r</a:t>
            </a:r>
            <a:r>
              <a:rPr lang="tr-TR" sz="2000" spc="-15" dirty="0">
                <a:cs typeface="Calibri"/>
              </a:rPr>
              <a:t>usu</a:t>
            </a:r>
            <a:r>
              <a:rPr lang="tr-TR" sz="2000" spc="-10" dirty="0">
                <a:cs typeface="Calibri"/>
              </a:rPr>
              <a:t>n</a:t>
            </a:r>
            <a:r>
              <a:rPr lang="tr-TR" sz="2000" spc="-15" dirty="0">
                <a:cs typeface="Calibri"/>
              </a:rPr>
              <a:t>u</a:t>
            </a:r>
            <a:r>
              <a:rPr lang="tr-TR" sz="2000" spc="55" dirty="0">
                <a:cs typeface="Calibri"/>
              </a:rPr>
              <a:t> </a:t>
            </a:r>
            <a:r>
              <a:rPr lang="tr-TR" sz="2000" spc="-15" dirty="0">
                <a:cs typeface="Calibri"/>
              </a:rPr>
              <a:t>son</a:t>
            </a:r>
            <a:r>
              <a:rPr lang="tr-TR" sz="2000" spc="20" dirty="0">
                <a:cs typeface="Calibri"/>
              </a:rPr>
              <a:t> </a:t>
            </a:r>
            <a:r>
              <a:rPr lang="tr-TR" sz="2000" spc="-15" dirty="0">
                <a:cs typeface="Calibri"/>
              </a:rPr>
              <a:t>ana b</a:t>
            </a:r>
            <a:r>
              <a:rPr lang="tr-TR" sz="2000" spc="-25" dirty="0">
                <a:cs typeface="Calibri"/>
              </a:rPr>
              <a:t>ı</a:t>
            </a:r>
            <a:r>
              <a:rPr lang="tr-TR" sz="2000" spc="-75" dirty="0">
                <a:cs typeface="Calibri"/>
              </a:rPr>
              <a:t>r</a:t>
            </a:r>
            <a:r>
              <a:rPr lang="tr-TR" sz="2000" spc="-20" dirty="0">
                <a:cs typeface="Calibri"/>
              </a:rPr>
              <a:t>akm</a:t>
            </a:r>
            <a:r>
              <a:rPr lang="tr-TR" sz="2000" spc="-60" dirty="0">
                <a:cs typeface="Calibri"/>
              </a:rPr>
              <a:t>a</a:t>
            </a:r>
            <a:r>
              <a:rPr lang="tr-TR" sz="2000" dirty="0">
                <a:cs typeface="Calibri"/>
              </a:rPr>
              <a:t>y</a:t>
            </a:r>
            <a:r>
              <a:rPr lang="tr-TR" sz="2000" spc="-15" dirty="0">
                <a:cs typeface="Calibri"/>
              </a:rPr>
              <a:t>ın</a:t>
            </a:r>
            <a:r>
              <a:rPr lang="tr-TR" sz="2000" spc="-25" dirty="0">
                <a:cs typeface="Calibri"/>
              </a:rPr>
              <a:t>ı</a:t>
            </a:r>
            <a:r>
              <a:rPr lang="tr-TR" sz="2000" spc="-10" dirty="0">
                <a:cs typeface="Calibri"/>
              </a:rPr>
              <a:t>z.</a:t>
            </a:r>
            <a:r>
              <a:rPr lang="tr-TR" sz="2000" spc="25" dirty="0">
                <a:cs typeface="Calibri"/>
              </a:rPr>
              <a:t> </a:t>
            </a:r>
            <a:r>
              <a:rPr lang="tr-TR" sz="2000" spc="-15" dirty="0">
                <a:cs typeface="Calibri"/>
              </a:rPr>
              <a:t>Ör</a:t>
            </a:r>
            <a:r>
              <a:rPr lang="tr-TR" sz="2000" spc="-30" dirty="0">
                <a:cs typeface="Calibri"/>
              </a:rPr>
              <a:t>n</a:t>
            </a:r>
            <a:r>
              <a:rPr lang="tr-TR" sz="2000" spc="-15" dirty="0">
                <a:cs typeface="Calibri"/>
              </a:rPr>
              <a:t>eğin;</a:t>
            </a:r>
            <a:r>
              <a:rPr lang="tr-TR" sz="2000" spc="10" dirty="0">
                <a:cs typeface="Calibri"/>
              </a:rPr>
              <a:t> </a:t>
            </a:r>
            <a:r>
              <a:rPr lang="tr-TR" sz="2000" spc="-15" dirty="0" smtClean="0">
                <a:cs typeface="Calibri"/>
              </a:rPr>
              <a:t>Çek C</a:t>
            </a:r>
            <a:r>
              <a:rPr lang="tr-TR" sz="2000" spc="-25" dirty="0" smtClean="0">
                <a:cs typeface="Calibri"/>
              </a:rPr>
              <a:t>umh</a:t>
            </a:r>
            <a:r>
              <a:rPr lang="tr-TR" sz="2000" spc="-15" dirty="0" smtClean="0">
                <a:cs typeface="Calibri"/>
              </a:rPr>
              <a:t>u</a:t>
            </a:r>
            <a:r>
              <a:rPr lang="tr-TR" sz="2000" spc="-25" dirty="0" smtClean="0">
                <a:cs typeface="Calibri"/>
              </a:rPr>
              <a:t>r</a:t>
            </a:r>
            <a:r>
              <a:rPr lang="tr-TR" sz="2000" dirty="0" smtClean="0">
                <a:cs typeface="Calibri"/>
              </a:rPr>
              <a:t>i</a:t>
            </a:r>
            <a:r>
              <a:rPr lang="tr-TR" sz="2000" spc="-55" dirty="0" smtClean="0">
                <a:cs typeface="Calibri"/>
              </a:rPr>
              <a:t>y</a:t>
            </a:r>
            <a:r>
              <a:rPr lang="tr-TR" sz="2000" spc="-30" dirty="0" smtClean="0">
                <a:cs typeface="Calibri"/>
              </a:rPr>
              <a:t>e</a:t>
            </a:r>
            <a:r>
              <a:rPr lang="tr-TR" sz="2000" dirty="0" smtClean="0">
                <a:cs typeface="Calibri"/>
              </a:rPr>
              <a:t>ti</a:t>
            </a:r>
            <a:r>
              <a:rPr lang="tr-TR" sz="2000" spc="35" dirty="0" smtClean="0">
                <a:cs typeface="Calibri"/>
              </a:rPr>
              <a:t> </a:t>
            </a:r>
            <a:r>
              <a:rPr lang="tr-TR" sz="2000" dirty="0">
                <a:cs typeface="Calibri"/>
              </a:rPr>
              <a:t>iç</a:t>
            </a:r>
            <a:r>
              <a:rPr lang="tr-TR" sz="2000" spc="-15" dirty="0">
                <a:cs typeface="Calibri"/>
              </a:rPr>
              <a:t>in</a:t>
            </a:r>
            <a:r>
              <a:rPr lang="tr-TR" sz="2000" spc="5" dirty="0">
                <a:cs typeface="Calibri"/>
              </a:rPr>
              <a:t> </a:t>
            </a:r>
            <a:r>
              <a:rPr lang="tr-TR" sz="2000" dirty="0">
                <a:cs typeface="Calibri"/>
              </a:rPr>
              <a:t>v</a:t>
            </a:r>
            <a:r>
              <a:rPr lang="tr-TR" sz="2000" spc="-15" dirty="0">
                <a:cs typeface="Calibri"/>
              </a:rPr>
              <a:t>i</a:t>
            </a:r>
            <a:r>
              <a:rPr lang="tr-TR" sz="2000" spc="-80" dirty="0">
                <a:cs typeface="Calibri"/>
              </a:rPr>
              <a:t>z</a:t>
            </a:r>
            <a:r>
              <a:rPr lang="tr-TR" sz="2000" spc="-15" dirty="0">
                <a:cs typeface="Calibri"/>
              </a:rPr>
              <a:t>e </a:t>
            </a:r>
            <a:r>
              <a:rPr lang="tr-TR" sz="2000" spc="-75" dirty="0">
                <a:cs typeface="Calibri"/>
              </a:rPr>
              <a:t>r</a:t>
            </a:r>
            <a:r>
              <a:rPr lang="tr-TR" sz="2000" spc="-15" dirty="0">
                <a:cs typeface="Calibri"/>
              </a:rPr>
              <a:t>and</a:t>
            </a:r>
            <a:r>
              <a:rPr lang="tr-TR" sz="2000" spc="-35" dirty="0">
                <a:cs typeface="Calibri"/>
              </a:rPr>
              <a:t>e</a:t>
            </a:r>
            <a:r>
              <a:rPr lang="tr-TR" sz="2000" spc="-15" dirty="0">
                <a:cs typeface="Calibri"/>
              </a:rPr>
              <a:t>v</a:t>
            </a:r>
            <a:r>
              <a:rPr lang="tr-TR" sz="2000" spc="-30" dirty="0">
                <a:cs typeface="Calibri"/>
              </a:rPr>
              <a:t>u</a:t>
            </a:r>
            <a:r>
              <a:rPr lang="tr-TR" sz="2000" spc="-15" dirty="0">
                <a:cs typeface="Calibri"/>
              </a:rPr>
              <a:t>su</a:t>
            </a:r>
            <a:r>
              <a:rPr lang="tr-TR" sz="2000" spc="50" dirty="0">
                <a:cs typeface="Calibri"/>
              </a:rPr>
              <a:t> </a:t>
            </a:r>
            <a:r>
              <a:rPr lang="tr-TR" sz="2000" spc="-15" dirty="0">
                <a:cs typeface="Calibri"/>
              </a:rPr>
              <a:t>or</a:t>
            </a:r>
            <a:r>
              <a:rPr lang="tr-TR" sz="2000" spc="-55" dirty="0">
                <a:cs typeface="Calibri"/>
              </a:rPr>
              <a:t>t</a:t>
            </a:r>
            <a:r>
              <a:rPr lang="tr-TR" sz="2000" spc="-15" dirty="0">
                <a:cs typeface="Calibri"/>
              </a:rPr>
              <a:t>alama</a:t>
            </a:r>
            <a:r>
              <a:rPr lang="tr-TR" sz="2000" spc="-10" dirty="0">
                <a:cs typeface="Calibri"/>
              </a:rPr>
              <a:t> </a:t>
            </a:r>
            <a:r>
              <a:rPr lang="tr-TR" sz="2000" spc="-15" dirty="0">
                <a:cs typeface="Calibri"/>
              </a:rPr>
              <a:t>40</a:t>
            </a:r>
            <a:r>
              <a:rPr lang="tr-TR" sz="2000" spc="15" dirty="0">
                <a:cs typeface="Calibri"/>
              </a:rPr>
              <a:t> </a:t>
            </a:r>
            <a:r>
              <a:rPr lang="tr-TR" sz="2000" spc="-15" dirty="0">
                <a:cs typeface="Calibri"/>
              </a:rPr>
              <a:t>gün</a:t>
            </a:r>
            <a:r>
              <a:rPr lang="tr-TR" sz="2000" spc="-5" dirty="0">
                <a:cs typeface="Calibri"/>
              </a:rPr>
              <a:t> </a:t>
            </a:r>
            <a:r>
              <a:rPr lang="tr-TR" sz="2000" spc="-15" dirty="0">
                <a:cs typeface="Calibri"/>
              </a:rPr>
              <a:t>son</a:t>
            </a:r>
            <a:r>
              <a:rPr lang="tr-TR" sz="2000" spc="-75" dirty="0">
                <a:cs typeface="Calibri"/>
              </a:rPr>
              <a:t>r</a:t>
            </a:r>
            <a:r>
              <a:rPr lang="tr-TR" sz="2000" spc="-60" dirty="0">
                <a:cs typeface="Calibri"/>
              </a:rPr>
              <a:t>a</a:t>
            </a:r>
            <a:r>
              <a:rPr lang="tr-TR" sz="2000" spc="-75" dirty="0">
                <a:cs typeface="Calibri"/>
              </a:rPr>
              <a:t>y</a:t>
            </a:r>
            <a:r>
              <a:rPr lang="tr-TR" sz="2000" spc="-15" dirty="0">
                <a:cs typeface="Calibri"/>
              </a:rPr>
              <a:t>a</a:t>
            </a:r>
            <a:r>
              <a:rPr lang="tr-TR" sz="2000" spc="15" dirty="0">
                <a:cs typeface="Calibri"/>
              </a:rPr>
              <a:t> </a:t>
            </a:r>
            <a:r>
              <a:rPr lang="tr-TR" sz="2000" spc="-45" dirty="0">
                <a:cs typeface="Calibri"/>
              </a:rPr>
              <a:t>v</a:t>
            </a:r>
            <a:r>
              <a:rPr lang="tr-TR" sz="2000" dirty="0">
                <a:cs typeface="Calibri"/>
              </a:rPr>
              <a:t>er</a:t>
            </a:r>
            <a:r>
              <a:rPr lang="tr-TR" sz="2000" spc="-15" dirty="0">
                <a:cs typeface="Calibri"/>
              </a:rPr>
              <a:t>i</a:t>
            </a:r>
            <a:r>
              <a:rPr lang="tr-TR" sz="2000" dirty="0">
                <a:cs typeface="Calibri"/>
              </a:rPr>
              <a:t>l</a:t>
            </a:r>
            <a:r>
              <a:rPr lang="tr-TR" sz="2000" spc="-15" dirty="0">
                <a:cs typeface="Calibri"/>
              </a:rPr>
              <a:t>me</a:t>
            </a:r>
            <a:r>
              <a:rPr lang="tr-TR" sz="2000" spc="-30" dirty="0">
                <a:cs typeface="Calibri"/>
              </a:rPr>
              <a:t>k</a:t>
            </a:r>
            <a:r>
              <a:rPr lang="tr-TR" sz="2000" spc="-40" dirty="0">
                <a:cs typeface="Calibri"/>
              </a:rPr>
              <a:t>t</a:t>
            </a:r>
            <a:r>
              <a:rPr lang="tr-TR" sz="2000" dirty="0">
                <a:cs typeface="Calibri"/>
              </a:rPr>
              <a:t>ed</a:t>
            </a:r>
            <a:r>
              <a:rPr lang="tr-TR" sz="2000" spc="-15" dirty="0">
                <a:cs typeface="Calibri"/>
              </a:rPr>
              <a:t>i</a:t>
            </a:r>
            <a:r>
              <a:rPr lang="tr-TR" sz="2000" spc="-290" dirty="0">
                <a:cs typeface="Calibri"/>
              </a:rPr>
              <a:t>r</a:t>
            </a:r>
            <a:r>
              <a:rPr lang="tr-TR" sz="2000" spc="-10" dirty="0" smtClean="0">
                <a:cs typeface="Calibri"/>
              </a:rPr>
              <a:t>. </a:t>
            </a:r>
          </a:p>
          <a:p>
            <a:pPr marL="355600" indent="-342900" algn="just">
              <a:lnSpc>
                <a:spcPct val="100000"/>
              </a:lnSpc>
              <a:tabLst>
                <a:tab pos="241300" algn="l"/>
              </a:tabLst>
            </a:pPr>
            <a:r>
              <a:rPr lang="tr-TR" sz="2000" spc="-10" dirty="0" smtClean="0">
                <a:cs typeface="Calibri"/>
              </a:rPr>
              <a:t>Koordinatörlük olarak, vize başvurularında kullanılmak üzere, </a:t>
            </a:r>
            <a:r>
              <a:rPr lang="tr-TR" sz="2000" spc="-10" dirty="0" err="1" smtClean="0">
                <a:cs typeface="Calibri"/>
              </a:rPr>
              <a:t>hibesiz</a:t>
            </a:r>
            <a:r>
              <a:rPr lang="tr-TR" sz="2000" spc="-10" dirty="0" smtClean="0">
                <a:cs typeface="Calibri"/>
              </a:rPr>
              <a:t> olarak seçilmiş öğrencilerimize Erasmus öğrencisi olduklarına dair belge; hibeli olarak seçilmiş öğrencilerimize de (alacakları toplam hibe tutarını da belirten)Hibe belgesi/yazısı hazırlayabilmekteyiz. Bu belgeleri, ekine staj tarih aralığınızı gösteren Staj Kabul/Davet mektubunu eklediğiniz bir e-posta ile talep edebilirsiniz.</a:t>
            </a:r>
          </a:p>
          <a:p>
            <a:pPr marL="355600" marR="12700" indent="-342900" algn="just">
              <a:tabLst>
                <a:tab pos="241300" algn="l"/>
              </a:tabLst>
            </a:pPr>
            <a:r>
              <a:rPr lang="tr-TR" sz="2000" spc="-215" dirty="0" smtClean="0">
                <a:cs typeface="Calibri"/>
              </a:rPr>
              <a:t>Y</a:t>
            </a:r>
            <a:r>
              <a:rPr lang="tr-TR" sz="2000" spc="-15" dirty="0" smtClean="0">
                <a:cs typeface="Calibri"/>
              </a:rPr>
              <a:t>eş</a:t>
            </a:r>
            <a:r>
              <a:rPr lang="tr-TR" sz="2000" spc="-20" dirty="0" smtClean="0">
                <a:cs typeface="Calibri"/>
              </a:rPr>
              <a:t>i</a:t>
            </a:r>
            <a:r>
              <a:rPr lang="tr-TR" sz="2000" dirty="0" smtClean="0">
                <a:cs typeface="Calibri"/>
              </a:rPr>
              <a:t>l</a:t>
            </a:r>
            <a:r>
              <a:rPr lang="tr-TR" sz="2000" spc="-5" dirty="0" smtClean="0">
                <a:cs typeface="Calibri"/>
              </a:rPr>
              <a:t> </a:t>
            </a:r>
            <a:r>
              <a:rPr lang="tr-TR" sz="2000" spc="-80" dirty="0" smtClean="0">
                <a:cs typeface="Calibri"/>
              </a:rPr>
              <a:t>P</a:t>
            </a:r>
            <a:r>
              <a:rPr lang="tr-TR" sz="2000" spc="-15" dirty="0" smtClean="0">
                <a:cs typeface="Calibri"/>
              </a:rPr>
              <a:t>asapor</a:t>
            </a:r>
            <a:r>
              <a:rPr lang="tr-TR" sz="2000" spc="85" dirty="0" smtClean="0">
                <a:cs typeface="Calibri"/>
              </a:rPr>
              <a:t>t</a:t>
            </a:r>
            <a:r>
              <a:rPr lang="tr-TR" sz="2000" spc="-15" dirty="0" smtClean="0">
                <a:cs typeface="Calibri"/>
              </a:rPr>
              <a:t>u</a:t>
            </a:r>
            <a:r>
              <a:rPr lang="tr-TR" sz="2000" spc="35" dirty="0" smtClean="0">
                <a:cs typeface="Calibri"/>
              </a:rPr>
              <a:t> </a:t>
            </a:r>
            <a:r>
              <a:rPr lang="tr-TR" sz="2000" spc="-15" dirty="0">
                <a:cs typeface="Calibri"/>
              </a:rPr>
              <a:t>olan</a:t>
            </a:r>
            <a:r>
              <a:rPr lang="tr-TR" sz="2000" spc="5" dirty="0">
                <a:cs typeface="Calibri"/>
              </a:rPr>
              <a:t> </a:t>
            </a:r>
            <a:r>
              <a:rPr lang="tr-TR" sz="2000" spc="-15" dirty="0">
                <a:cs typeface="Calibri"/>
              </a:rPr>
              <a:t>öğ</a:t>
            </a:r>
            <a:r>
              <a:rPr lang="tr-TR" sz="2000" spc="-45" dirty="0">
                <a:cs typeface="Calibri"/>
              </a:rPr>
              <a:t>r</a:t>
            </a:r>
            <a:r>
              <a:rPr lang="tr-TR" sz="2000" spc="-15" dirty="0">
                <a:cs typeface="Calibri"/>
              </a:rPr>
              <a:t>enci</a:t>
            </a:r>
            <a:r>
              <a:rPr lang="tr-TR" sz="2000" spc="-25" dirty="0">
                <a:cs typeface="Calibri"/>
              </a:rPr>
              <a:t>l</a:t>
            </a:r>
            <a:r>
              <a:rPr lang="tr-TR" sz="2000" spc="-15" dirty="0">
                <a:cs typeface="Calibri"/>
              </a:rPr>
              <a:t>er</a:t>
            </a:r>
            <a:r>
              <a:rPr lang="tr-TR" sz="2000" spc="-25" dirty="0">
                <a:cs typeface="Calibri"/>
              </a:rPr>
              <a:t>i</a:t>
            </a:r>
            <a:r>
              <a:rPr lang="tr-TR" sz="2000" spc="-15" dirty="0">
                <a:cs typeface="Calibri"/>
              </a:rPr>
              <a:t>n</a:t>
            </a:r>
            <a:r>
              <a:rPr lang="tr-TR" sz="2000" spc="5" dirty="0">
                <a:cs typeface="Calibri"/>
              </a:rPr>
              <a:t> </a:t>
            </a:r>
            <a:r>
              <a:rPr lang="tr-TR" sz="2000" spc="-15" dirty="0">
                <a:cs typeface="Calibri"/>
              </a:rPr>
              <a:t>de</a:t>
            </a:r>
            <a:r>
              <a:rPr lang="tr-TR" sz="2000" spc="5" dirty="0">
                <a:cs typeface="Calibri"/>
              </a:rPr>
              <a:t> </a:t>
            </a:r>
            <a:r>
              <a:rPr lang="tr-TR" sz="2000" dirty="0">
                <a:cs typeface="Calibri"/>
              </a:rPr>
              <a:t>v</a:t>
            </a:r>
            <a:r>
              <a:rPr lang="tr-TR" sz="2000" spc="-15" dirty="0">
                <a:cs typeface="Calibri"/>
              </a:rPr>
              <a:t>i</a:t>
            </a:r>
            <a:r>
              <a:rPr lang="tr-TR" sz="2000" spc="-80" dirty="0">
                <a:cs typeface="Calibri"/>
              </a:rPr>
              <a:t>z</a:t>
            </a:r>
            <a:r>
              <a:rPr lang="tr-TR" sz="2000" spc="-15" dirty="0">
                <a:cs typeface="Calibri"/>
              </a:rPr>
              <a:t>e</a:t>
            </a:r>
            <a:r>
              <a:rPr lang="tr-TR" sz="2000" spc="-5" dirty="0">
                <a:cs typeface="Calibri"/>
              </a:rPr>
              <a:t> </a:t>
            </a:r>
            <a:r>
              <a:rPr lang="tr-TR" sz="2000" spc="-15" dirty="0">
                <a:cs typeface="Calibri"/>
              </a:rPr>
              <a:t>a</a:t>
            </a:r>
            <a:r>
              <a:rPr lang="tr-TR" sz="2000" spc="-25" dirty="0">
                <a:cs typeface="Calibri"/>
              </a:rPr>
              <a:t>l</a:t>
            </a:r>
            <a:r>
              <a:rPr lang="tr-TR" sz="2000" spc="-15" dirty="0">
                <a:cs typeface="Calibri"/>
              </a:rPr>
              <a:t>ması</a:t>
            </a:r>
            <a:r>
              <a:rPr lang="tr-TR" sz="2000" spc="5" dirty="0">
                <a:cs typeface="Calibri"/>
              </a:rPr>
              <a:t> </a:t>
            </a:r>
            <a:r>
              <a:rPr lang="tr-TR" sz="2000" spc="-35" dirty="0" smtClean="0">
                <a:cs typeface="Calibri"/>
              </a:rPr>
              <a:t>g</a:t>
            </a:r>
            <a:r>
              <a:rPr lang="tr-TR" sz="2000" spc="-15" dirty="0" smtClean="0">
                <a:cs typeface="Calibri"/>
              </a:rPr>
              <a:t>e</a:t>
            </a:r>
            <a:r>
              <a:rPr lang="tr-TR" sz="2000" spc="-50" dirty="0" smtClean="0">
                <a:cs typeface="Calibri"/>
              </a:rPr>
              <a:t>r</a:t>
            </a:r>
            <a:r>
              <a:rPr lang="tr-TR" sz="2000" spc="-20" dirty="0" smtClean="0">
                <a:cs typeface="Calibri"/>
              </a:rPr>
              <a:t>ekebilmektedi</a:t>
            </a:r>
            <a:r>
              <a:rPr lang="tr-TR" sz="2000" spc="-290" dirty="0" smtClean="0">
                <a:cs typeface="Calibri"/>
              </a:rPr>
              <a:t>r</a:t>
            </a:r>
            <a:r>
              <a:rPr lang="tr-TR" sz="2000" spc="-10" dirty="0" smtClean="0">
                <a:cs typeface="Calibri"/>
              </a:rPr>
              <a:t>. Özellikle staj için yurtdışında kalış süreleri 90 günden uzun olan öğrenciler için, yeşil pasaportun sağladığı vizesiz kalış süresi kesinlikle yetersizdir.</a:t>
            </a:r>
          </a:p>
          <a:p>
            <a:pPr marL="355600" marR="12700" indent="-342900" algn="just">
              <a:tabLst>
                <a:tab pos="241300" algn="l"/>
              </a:tabLst>
            </a:pPr>
            <a:r>
              <a:rPr lang="tr-TR" sz="2000" dirty="0" smtClean="0"/>
              <a:t>Staj yapmak üzere yurtdışına gidecek olan öğrencilerimiz, durumlarına uygun vize tipi, vize için gerekli belgeler ve işlem süreleri vb. hakkındaki bilgileri gideceği ülkenin Konsolosluğundan ya da ilgili aracı kurumdan edinmeli ve bu bilgilere göre hareket etmelidir.</a:t>
            </a:r>
            <a:endParaRPr lang="tr-TR" sz="2000" dirty="0">
              <a:cs typeface="Calibri"/>
            </a:endParaRPr>
          </a:p>
          <a:p>
            <a:pPr marL="12700" marR="676910">
              <a:lnSpc>
                <a:spcPct val="70000"/>
              </a:lnSpc>
            </a:pPr>
            <a:endParaRPr lang="tr-TR" sz="2000" dirty="0">
              <a:cs typeface="Calibri"/>
            </a:endParaRPr>
          </a:p>
          <a:p>
            <a:pPr marL="12700" marR="8890" indent="0" algn="ctr">
              <a:lnSpc>
                <a:spcPct val="90100"/>
              </a:lnSpc>
              <a:buNone/>
            </a:pPr>
            <a:r>
              <a:rPr lang="tr-TR" sz="2000" spc="-5" dirty="0" smtClean="0">
                <a:cs typeface="Century Gothic"/>
              </a:rPr>
              <a:t> </a:t>
            </a:r>
            <a:endParaRPr lang="tr-TR" sz="2000" dirty="0" smtClean="0">
              <a:cs typeface="Times New Roman"/>
            </a:endParaRPr>
          </a:p>
          <a:p>
            <a:pPr marL="298450" marR="8890" indent="-285750" algn="just">
              <a:lnSpc>
                <a:spcPct val="90100"/>
              </a:lnSpc>
              <a:buFont typeface="Wingdings 3" panose="05040102010807070707" pitchFamily="18" charset="2"/>
              <a:buChar char="´"/>
            </a:pPr>
            <a:endParaRPr sz="2000" dirty="0" smtClean="0">
              <a:cs typeface="Times New Roman"/>
            </a:endParaRPr>
          </a:p>
          <a:p>
            <a:pPr marL="12700" marR="5080" indent="0" algn="just">
              <a:buNone/>
            </a:pPr>
            <a:endParaRPr sz="2000" u="sng" dirty="0">
              <a:cs typeface="Century Gothic"/>
            </a:endParaRPr>
          </a:p>
        </p:txBody>
      </p:sp>
      <p:sp>
        <p:nvSpPr>
          <p:cNvPr id="12" name="object 12"/>
          <p:cNvSpPr/>
          <p:nvPr/>
        </p:nvSpPr>
        <p:spPr>
          <a:xfrm>
            <a:off x="9688068" y="377952"/>
            <a:ext cx="1475231" cy="8336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3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03635"/>
          </a:xfrm>
        </p:spPr>
        <p:txBody>
          <a:bodyPr>
            <a:normAutofit fontScale="90000"/>
          </a:bodyPr>
          <a:lstStyle/>
          <a:p>
            <a:r>
              <a:rPr lang="tr-TR" sz="4000" b="1" u="sng" dirty="0">
                <a:cs typeface="Century Gothic"/>
              </a:rPr>
              <a:t>Özellikle Dikkat Edilmesi Gereken Hususlar</a:t>
            </a:r>
            <a:r>
              <a:rPr lang="tr-TR" b="1" u="sng" dirty="0">
                <a:cs typeface="Century Gothic"/>
              </a:rPr>
              <a:t/>
            </a:r>
            <a:br>
              <a:rPr lang="tr-TR" b="1" u="sng" dirty="0">
                <a:cs typeface="Century Gothic"/>
              </a:rPr>
            </a:br>
            <a:endParaRPr lang="tr-TR" dirty="0"/>
          </a:p>
        </p:txBody>
      </p:sp>
      <p:sp>
        <p:nvSpPr>
          <p:cNvPr id="3" name="İçerik Yer Tutucusu 2"/>
          <p:cNvSpPr>
            <a:spLocks noGrp="1"/>
          </p:cNvSpPr>
          <p:nvPr>
            <p:ph idx="1"/>
          </p:nvPr>
        </p:nvSpPr>
        <p:spPr/>
        <p:txBody>
          <a:bodyPr>
            <a:normAutofit lnSpcReduction="10000"/>
          </a:bodyPr>
          <a:lstStyle/>
          <a:p>
            <a:r>
              <a:rPr lang="tr-TR" dirty="0">
                <a:cs typeface="Calibri"/>
              </a:rPr>
              <a:t>Hibeli veya </a:t>
            </a:r>
            <a:r>
              <a:rPr lang="tr-TR" dirty="0" err="1">
                <a:cs typeface="Calibri"/>
              </a:rPr>
              <a:t>hibesiz</a:t>
            </a:r>
            <a:r>
              <a:rPr lang="tr-TR" dirty="0">
                <a:cs typeface="Calibri"/>
              </a:rPr>
              <a:t> gidecek tüm öğrenciler, aynı belgeleri hazırlayıp tamamlamak ve aynı kurallara uymakla yükümlüdür.</a:t>
            </a:r>
          </a:p>
          <a:p>
            <a:r>
              <a:rPr lang="tr-TR" dirty="0" smtClean="0"/>
              <a:t>Ailenizle </a:t>
            </a:r>
            <a:r>
              <a:rPr lang="tr-TR" dirty="0"/>
              <a:t>gerek sürecin maddi boyutu gerekse gideceğiniz ülkede salgının seyrini gözeterek birlikte karar vermeniz ve aile üyelerinizi de doğru biçimde bilgilendirmeniz önemlidir.</a:t>
            </a:r>
          </a:p>
          <a:p>
            <a:r>
              <a:rPr lang="tr-TR" dirty="0"/>
              <a:t>Erasmus kapsamında gidişiniz öncesinde, özellikle vize başvurusu sürecinde pek çok bürokratik prosedürü yerine getirmeniz gerektiğinin farkında olmalı ve bunun için hazır olmamalısınız.</a:t>
            </a:r>
          </a:p>
          <a:p>
            <a:r>
              <a:rPr lang="tr-TR" dirty="0"/>
              <a:t>Gidişiniz öncesinde geçen süreyi yabancı dil becerilerinizi geliştirerek ya da mümkünse, para biriktirerek değerlendirme yoluna gidebilirsiniz.</a:t>
            </a:r>
          </a:p>
          <a:p>
            <a:endParaRPr lang="tr-TR" dirty="0"/>
          </a:p>
        </p:txBody>
      </p:sp>
    </p:spTree>
    <p:extLst>
      <p:ext uri="{BB962C8B-B14F-4D97-AF65-F5344CB8AC3E}">
        <p14:creationId xmlns:p14="http://schemas.microsoft.com/office/powerpoint/2010/main" val="146013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ÖNEMLİ DUYURU</a:t>
            </a:r>
            <a:endParaRPr lang="tr-TR" dirty="0"/>
          </a:p>
        </p:txBody>
      </p:sp>
      <p:sp>
        <p:nvSpPr>
          <p:cNvPr id="3" name="İçerik Yer Tutucusu 2"/>
          <p:cNvSpPr>
            <a:spLocks noGrp="1"/>
          </p:cNvSpPr>
          <p:nvPr>
            <p:ph idx="1"/>
          </p:nvPr>
        </p:nvSpPr>
        <p:spPr/>
        <p:txBody>
          <a:bodyPr>
            <a:normAutofit fontScale="55000" lnSpcReduction="20000"/>
          </a:bodyPr>
          <a:lstStyle/>
          <a:p>
            <a:pPr marL="0" indent="0">
              <a:buNone/>
            </a:pPr>
            <a:r>
              <a:rPr lang="tr-TR" dirty="0"/>
              <a:t>Değerli Öğrencilerimiz, </a:t>
            </a:r>
          </a:p>
          <a:p>
            <a:pPr marL="0" indent="0">
              <a:buNone/>
            </a:pPr>
            <a:endParaRPr lang="tr-TR" dirty="0"/>
          </a:p>
          <a:p>
            <a:pPr marL="0" indent="0" algn="just">
              <a:buNone/>
            </a:pPr>
            <a:r>
              <a:rPr lang="tr-TR" dirty="0"/>
              <a:t>	Hareketliliğin gerçekleşmesi, ülkemizdeki (YÖK ve Ulusal Ajans) ve diğer program ülkelerindeki ulusal mercilerin bu yöndeki kararlarına bağlıdır. Yayımlanan listelerde yer alan öğrenciler, Ulusal Ajans tarafından Üniversitemize tahsis edilen hibe miktarı kesinleşinceye kadar </a:t>
            </a:r>
            <a:r>
              <a:rPr lang="tr-TR" dirty="0" err="1"/>
              <a:t>hibelendirme</a:t>
            </a:r>
            <a:r>
              <a:rPr lang="tr-TR" dirty="0"/>
              <a:t> açısından aday statüsündedir. Staj yapacağınız kurumlara gidişlerinizde </a:t>
            </a:r>
            <a:r>
              <a:rPr lang="tr-TR" dirty="0" err="1"/>
              <a:t>pandeminin</a:t>
            </a:r>
            <a:r>
              <a:rPr lang="tr-TR" dirty="0"/>
              <a:t> seyri ve ilgili ülke makamları ile kurumların </a:t>
            </a:r>
            <a:r>
              <a:rPr lang="tr-TR" dirty="0" err="1"/>
              <a:t>pandemi</a:t>
            </a:r>
            <a:r>
              <a:rPr lang="tr-TR" dirty="0"/>
              <a:t> sürecindeki kararlarının belirleyici olacağını göz önünde bulundurmanız gerekmektedir.</a:t>
            </a:r>
            <a:br>
              <a:rPr lang="tr-TR" dirty="0"/>
            </a:br>
            <a:r>
              <a:rPr lang="tr-TR" dirty="0"/>
              <a:t>Bundan sonraki süreçle ilgili gelişmeleri internet sayfamızdan takip etmenizi öneririz.</a:t>
            </a:r>
          </a:p>
          <a:p>
            <a:pPr marL="0" indent="0" algn="just">
              <a:buNone/>
            </a:pPr>
            <a:endParaRPr lang="tr-TR" dirty="0"/>
          </a:p>
          <a:p>
            <a:pPr marL="0" indent="0" algn="just">
              <a:buNone/>
            </a:pPr>
            <a:r>
              <a:rPr lang="tr-TR" dirty="0"/>
              <a:t>	Erasmus başvuru ve yerleştirme sürecine yönelik duyurularımızda vurguladığımız, Türkiye ile Avrupa Komisyonu arasında Delegasyon Anlaşması imzalanması adımı tamamlanmıştır. Ancak bu imzayı takiben tamamlanması gereken farklı bürokratik prosedürler bulunmaktadır. Bu prosedürlerin tamamlanmasıyla, üniversitemize tahsis edilen Erasmus bütçesi tutarını, bu bütçenin ilgili hesabımıza hangi tarihte aktarılacağını, dolayısıyla da hibeli statüdeki öğrencilere hangi tarihten itibaren hibe ödemesi yapabilir duruma geleceğimizi öğrenmiş olacağız. Bu sunumun gerçekleştirildiği tarih olan 18 Kasım 2021 itibarı ile, bu konuda yapılmış olan en güncel açıklama 28 Ekim 2021 tarihinde Türkiye Ulusal Ajansı tarafından üniversitelere iletilen e-postadır. Aşağıda bu e-postadan konu ile ilgili bölümü alıntılanmış olarak bulabilirsiniz:</a:t>
            </a:r>
          </a:p>
          <a:p>
            <a:pPr marL="0" indent="0" algn="just">
              <a:buNone/>
            </a:pPr>
            <a:endParaRPr lang="tr-TR" dirty="0"/>
          </a:p>
          <a:p>
            <a:pPr marL="0" indent="0">
              <a:buNone/>
            </a:pPr>
            <a:r>
              <a:rPr lang="tr-TR" dirty="0"/>
              <a:t>«Erasmus+ Programının da dahil olduğu AB programlarına Türkiye’nin katılımına ilişkin uluslararası anlaşma bugün (27.10.2021) Brüksel’de imzalanmıştır. Ancak anlaşmanın imzalanmasından sonraki süreçte tamamlanması gereken bir dizi işlem daha bulunmaktadır –anlaşmanın yürürlüğe girmesi için mektup teatisi, sonrasında bütçe </a:t>
            </a:r>
            <a:r>
              <a:rPr lang="tr-TR" dirty="0" err="1"/>
              <a:t>kırılımlarını</a:t>
            </a:r>
            <a:r>
              <a:rPr lang="tr-TR" dirty="0"/>
              <a:t> belirleyen yıllık katılım anlaşması vs. gibi adımlar, dolayısıyla katılıma ilişkin resmi süreç henüz </a:t>
            </a:r>
            <a:r>
              <a:rPr lang="tr-TR" dirty="0" err="1"/>
              <a:t>tamamlanmamamıştır</a:t>
            </a:r>
            <a:r>
              <a:rPr lang="tr-TR" dirty="0"/>
              <a:t>.»</a:t>
            </a:r>
          </a:p>
          <a:p>
            <a:endParaRPr lang="tr-TR" dirty="0"/>
          </a:p>
        </p:txBody>
      </p:sp>
    </p:spTree>
    <p:extLst>
      <p:ext uri="{BB962C8B-B14F-4D97-AF65-F5344CB8AC3E}">
        <p14:creationId xmlns:p14="http://schemas.microsoft.com/office/powerpoint/2010/main" val="4187764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946653" y="1788813"/>
            <a:ext cx="6400800" cy="430887"/>
          </a:xfrm>
          <a:prstGeom prst="rect">
            <a:avLst/>
          </a:prstGeom>
        </p:spPr>
        <p:txBody>
          <a:bodyPr vert="horz" wrap="square" lIns="0" tIns="0" rIns="0" bIns="0" rtlCol="0">
            <a:spAutoFit/>
          </a:bodyPr>
          <a:lstStyle/>
          <a:p>
            <a:pPr marL="12700">
              <a:lnSpc>
                <a:spcPct val="100000"/>
              </a:lnSpc>
            </a:pPr>
            <a:r>
              <a:rPr lang="tr-TR" sz="2800" b="1" u="sng" dirty="0" smtClean="0">
                <a:cs typeface="Century Gothic"/>
              </a:rPr>
              <a:t>Özellikle Dikkat Edilmesi Gereken Hususlar</a:t>
            </a:r>
          </a:p>
        </p:txBody>
      </p:sp>
      <p:sp>
        <p:nvSpPr>
          <p:cNvPr id="9" name="object 9"/>
          <p:cNvSpPr txBox="1">
            <a:spLocks noGrp="1"/>
          </p:cNvSpPr>
          <p:nvPr>
            <p:ph idx="1"/>
          </p:nvPr>
        </p:nvSpPr>
        <p:spPr>
          <a:xfrm>
            <a:off x="889253" y="2357430"/>
            <a:ext cx="10515600" cy="6153479"/>
          </a:xfrm>
          <a:prstGeom prst="rect">
            <a:avLst/>
          </a:prstGeom>
        </p:spPr>
        <p:txBody>
          <a:bodyPr vert="horz" wrap="square" lIns="0" tIns="0" rIns="0" bIns="0" rtlCol="0">
            <a:spAutoFit/>
          </a:bodyPr>
          <a:lstStyle/>
          <a:p>
            <a:pPr marL="12065" indent="0">
              <a:lnSpc>
                <a:spcPct val="100000"/>
              </a:lnSpc>
              <a:tabLst>
                <a:tab pos="241300" algn="l"/>
              </a:tabLst>
            </a:pPr>
            <a:r>
              <a:rPr lang="tr-TR" sz="1600" dirty="0" smtClean="0">
                <a:cs typeface="Calibri"/>
              </a:rPr>
              <a:t> </a:t>
            </a:r>
            <a:r>
              <a:rPr lang="tr-TR" sz="1600" dirty="0">
                <a:solidFill>
                  <a:srgbClr val="233244"/>
                </a:solidFill>
                <a:latin typeface="Arial" charset="0"/>
              </a:rPr>
              <a:t>Öğrencilerimizin, Erasmus kapsamında öğrenim için yurtdışına gitmeden önce Koordinatörlüğümüze iletmeleri gereken belgeler arasında (bkz. “</a:t>
            </a:r>
            <a:r>
              <a:rPr lang="tr-TR" sz="1600" dirty="0" err="1">
                <a:solidFill>
                  <a:srgbClr val="233244"/>
                </a:solidFill>
                <a:latin typeface="Arial" charset="0"/>
              </a:rPr>
              <a:t>checklist</a:t>
            </a:r>
            <a:r>
              <a:rPr lang="tr-TR" sz="1600" dirty="0">
                <a:solidFill>
                  <a:srgbClr val="233244"/>
                </a:solidFill>
                <a:latin typeface="Arial" charset="0"/>
              </a:rPr>
              <a:t>”) vize de yer almaktadır. Öğrencilerimizin, ilgili konsolosluk tarafından vizelerinin planlanan yurtdışına çıkış tarihlerinden birkaç gün önce verilebileceği yönünde bilgilendirilmeleri durumunda, vizelerinin henüz eksik olması nedeniyle, Koordinatörlüğümüzden gidiş işlemleri için randevu almak üzere vizelerinin ulaşmasını beklememeleri gerekmektedir. Koordinatörlük olarak yoğun bir iş programı ve randevu takvimi ile çalışmaktayız. Randevu talebinizin aynı gün ya da aynı hafta içinde karşılanması mümkün olmayabilir. Bu nedenle, </a:t>
            </a:r>
            <a:r>
              <a:rPr lang="tr-TR" sz="1600" u="sng" dirty="0">
                <a:solidFill>
                  <a:srgbClr val="233244"/>
                </a:solidFill>
                <a:latin typeface="Arial" charset="0"/>
              </a:rPr>
              <a:t>vize başvurunuzun sonuçlanmasının gecikmesi durumunda</a:t>
            </a:r>
            <a:r>
              <a:rPr lang="tr-TR" sz="1600" dirty="0">
                <a:solidFill>
                  <a:srgbClr val="233244"/>
                </a:solidFill>
                <a:latin typeface="Arial" charset="0"/>
              </a:rPr>
              <a:t>, vizeniz henüz tarafınıza ulaşmamış olsa da, Koordinatörlüğümüzden randevu talep edebilir ve Erasmus dosyanızı açtırabilirsiniz. Bu durumda da Erasmus sözleşmeniz hazırlanabilir ve tarafınızca imzalanabilir. Ancak tüm belge eksikliği durumlarında olduğu gibi, vizenizin bir kopyasını randevunuz sonrasında Koordinatörlüğümüze iletmedikçe Erasmus sözleşmeniz ve dosyanız geçerlilik kazanmayacaktır. Randevu sonrasında, dosyanızda eksik olan vize kopyanızı e-posta ile de gönderebilirsiniz</a:t>
            </a:r>
            <a:endParaRPr lang="tr-TR" sz="1600" dirty="0" smtClean="0">
              <a:cs typeface="Calibri"/>
            </a:endParaRPr>
          </a:p>
          <a:p>
            <a:pPr marL="12065" indent="0">
              <a:lnSpc>
                <a:spcPct val="100000"/>
              </a:lnSpc>
              <a:tabLst>
                <a:tab pos="241300" algn="l"/>
              </a:tabLst>
            </a:pPr>
            <a:endParaRPr lang="tr-TR" sz="2400" dirty="0" smtClean="0">
              <a:cs typeface="Calibri"/>
            </a:endParaRPr>
          </a:p>
          <a:p>
            <a:pPr marL="12065" indent="0">
              <a:lnSpc>
                <a:spcPct val="100000"/>
              </a:lnSpc>
              <a:buNone/>
              <a:tabLst>
                <a:tab pos="241300" algn="l"/>
              </a:tabLst>
            </a:pPr>
            <a:endParaRPr lang="tr-TR" sz="2400" dirty="0" smtClean="0">
              <a:cs typeface="Calibri"/>
            </a:endParaRPr>
          </a:p>
          <a:p>
            <a:pPr marL="12065" indent="0">
              <a:lnSpc>
                <a:spcPct val="100000"/>
              </a:lnSpc>
              <a:tabLst>
                <a:tab pos="241300" algn="l"/>
              </a:tabLst>
            </a:pPr>
            <a:endParaRPr lang="tr-TR" sz="2400" dirty="0" smtClean="0">
              <a:cs typeface="Calibri"/>
            </a:endParaRPr>
          </a:p>
          <a:p>
            <a:pPr marL="12065" indent="0">
              <a:lnSpc>
                <a:spcPct val="100000"/>
              </a:lnSpc>
              <a:tabLst>
                <a:tab pos="241300" algn="l"/>
              </a:tabLst>
            </a:pPr>
            <a:endParaRPr lang="tr-TR" sz="2400" dirty="0">
              <a:cs typeface="Calibri"/>
            </a:endParaRPr>
          </a:p>
          <a:p>
            <a:pPr marL="12700" marR="676910">
              <a:lnSpc>
                <a:spcPct val="70000"/>
              </a:lnSpc>
            </a:pPr>
            <a:endParaRPr lang="tr-TR" sz="1800" dirty="0">
              <a:cs typeface="Calibri"/>
            </a:endParaRPr>
          </a:p>
          <a:p>
            <a:pPr marL="12700" marR="8890" indent="0" algn="ctr">
              <a:lnSpc>
                <a:spcPct val="90100"/>
              </a:lnSpc>
              <a:buNone/>
            </a:pPr>
            <a:r>
              <a:rPr lang="tr-TR" sz="1800" spc="-5" dirty="0" smtClean="0">
                <a:cs typeface="Century Gothic"/>
              </a:rPr>
              <a:t> </a:t>
            </a:r>
            <a:endParaRPr lang="tr-TR" sz="1800" dirty="0" smtClean="0">
              <a:cs typeface="Times New Roman"/>
            </a:endParaRPr>
          </a:p>
          <a:p>
            <a:pPr marL="298450" marR="8890" indent="-285750" algn="just">
              <a:lnSpc>
                <a:spcPct val="90100"/>
              </a:lnSpc>
              <a:buFont typeface="Wingdings 3" panose="05040102010807070707" pitchFamily="18" charset="2"/>
              <a:buChar char="´"/>
            </a:pPr>
            <a:endParaRPr sz="1800" dirty="0" smtClean="0">
              <a:cs typeface="Times New Roman"/>
            </a:endParaRPr>
          </a:p>
          <a:p>
            <a:pPr marL="12700" marR="5080" indent="0" algn="just">
              <a:buNone/>
            </a:pPr>
            <a:endParaRPr sz="1800" u="sng" dirty="0">
              <a:cs typeface="Century Gothic"/>
            </a:endParaRPr>
          </a:p>
        </p:txBody>
      </p:sp>
      <p:sp>
        <p:nvSpPr>
          <p:cNvPr id="12" name="object 12"/>
          <p:cNvSpPr/>
          <p:nvPr/>
        </p:nvSpPr>
        <p:spPr>
          <a:xfrm>
            <a:off x="9688068" y="377952"/>
            <a:ext cx="1475231" cy="833627"/>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7"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928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97829" y="81660"/>
            <a:ext cx="1202690" cy="857885"/>
          </a:xfrm>
          <a:prstGeom prst="rect">
            <a:avLst/>
          </a:prstGeom>
        </p:spPr>
        <p:txBody>
          <a:bodyPr vert="horz" wrap="square" lIns="0" tIns="0" rIns="0" bIns="0" rtlCol="0">
            <a:noAutofit/>
          </a:bodyPr>
          <a:lstStyle/>
          <a:p>
            <a:pPr marL="12700">
              <a:lnSpc>
                <a:spcPct val="100000"/>
              </a:lnSpc>
            </a:pPr>
            <a:r>
              <a:rPr sz="5400" spc="-50" dirty="0" smtClean="0">
                <a:solidFill>
                  <a:srgbClr val="006FC0"/>
                </a:solidFill>
                <a:latin typeface="Calibri Light"/>
                <a:cs typeface="Calibri Light"/>
              </a:rPr>
              <a:t>D</a:t>
            </a:r>
            <a:r>
              <a:rPr sz="5400" spc="-70" dirty="0" smtClean="0">
                <a:solidFill>
                  <a:srgbClr val="006FC0"/>
                </a:solidFill>
                <a:latin typeface="Calibri Light"/>
                <a:cs typeface="Calibri Light"/>
              </a:rPr>
              <a:t>E</a:t>
            </a:r>
            <a:r>
              <a:rPr sz="5400" spc="0" dirty="0" smtClean="0">
                <a:solidFill>
                  <a:srgbClr val="006FC0"/>
                </a:solidFill>
                <a:latin typeface="Calibri Light"/>
                <a:cs typeface="Calibri Light"/>
              </a:rPr>
              <a:t>U</a:t>
            </a:r>
            <a:endParaRPr sz="5400" dirty="0">
              <a:latin typeface="Calibri Light"/>
              <a:cs typeface="Calibri Light"/>
            </a:endParaRPr>
          </a:p>
        </p:txBody>
      </p:sp>
      <p:sp>
        <p:nvSpPr>
          <p:cNvPr id="3" name="object 3"/>
          <p:cNvSpPr txBox="1"/>
          <p:nvPr/>
        </p:nvSpPr>
        <p:spPr>
          <a:xfrm>
            <a:off x="3318128" y="822705"/>
            <a:ext cx="5561965" cy="1598295"/>
          </a:xfrm>
          <a:prstGeom prst="rect">
            <a:avLst/>
          </a:prstGeom>
        </p:spPr>
        <p:txBody>
          <a:bodyPr vert="horz" wrap="square" lIns="0" tIns="0" rIns="0" bIns="0" rtlCol="0">
            <a:noAutofit/>
          </a:bodyPr>
          <a:lstStyle/>
          <a:p>
            <a:pPr marL="635" algn="ctr">
              <a:lnSpc>
                <a:spcPts val="6155"/>
              </a:lnSpc>
            </a:pPr>
            <a:r>
              <a:rPr sz="5400" spc="-50" dirty="0" smtClean="0">
                <a:solidFill>
                  <a:srgbClr val="006FC0"/>
                </a:solidFill>
                <a:latin typeface="Calibri Light"/>
                <a:cs typeface="Calibri Light"/>
              </a:rPr>
              <a:t>D</a:t>
            </a:r>
            <a:r>
              <a:rPr sz="5400" spc="0" dirty="0" smtClean="0">
                <a:solidFill>
                  <a:srgbClr val="006FC0"/>
                </a:solidFill>
                <a:latin typeface="Calibri Light"/>
                <a:cs typeface="Calibri Light"/>
              </a:rPr>
              <a:t>IŞ</a:t>
            </a:r>
            <a:r>
              <a:rPr sz="5400" spc="-105" dirty="0" smtClean="0">
                <a:solidFill>
                  <a:srgbClr val="006FC0"/>
                </a:solidFill>
                <a:latin typeface="Calibri Light"/>
                <a:cs typeface="Calibri Light"/>
              </a:rPr>
              <a:t> </a:t>
            </a:r>
            <a:r>
              <a:rPr sz="5400" spc="0" dirty="0" smtClean="0">
                <a:solidFill>
                  <a:srgbClr val="006FC0"/>
                </a:solidFill>
                <a:latin typeface="Calibri Light"/>
                <a:cs typeface="Calibri Light"/>
              </a:rPr>
              <a:t>İ</a:t>
            </a:r>
            <a:r>
              <a:rPr sz="5400" spc="-40" dirty="0" smtClean="0">
                <a:solidFill>
                  <a:srgbClr val="006FC0"/>
                </a:solidFill>
                <a:latin typeface="Calibri Light"/>
                <a:cs typeface="Calibri Light"/>
              </a:rPr>
              <a:t>L</a:t>
            </a:r>
            <a:r>
              <a:rPr sz="5400" spc="0" dirty="0" smtClean="0">
                <a:solidFill>
                  <a:srgbClr val="006FC0"/>
                </a:solidFill>
                <a:latin typeface="Calibri Light"/>
                <a:cs typeface="Calibri Light"/>
              </a:rPr>
              <a:t>İ</a:t>
            </a:r>
            <a:r>
              <a:rPr sz="5400" spc="-45" dirty="0" smtClean="0">
                <a:solidFill>
                  <a:srgbClr val="006FC0"/>
                </a:solidFill>
                <a:latin typeface="Calibri Light"/>
                <a:cs typeface="Calibri Light"/>
              </a:rPr>
              <a:t>ŞK</a:t>
            </a:r>
            <a:r>
              <a:rPr sz="5400" spc="-25" dirty="0" smtClean="0">
                <a:solidFill>
                  <a:srgbClr val="006FC0"/>
                </a:solidFill>
                <a:latin typeface="Calibri Light"/>
                <a:cs typeface="Calibri Light"/>
              </a:rPr>
              <a:t>İ</a:t>
            </a:r>
            <a:r>
              <a:rPr sz="5400" spc="-45" dirty="0" smtClean="0">
                <a:solidFill>
                  <a:srgbClr val="006FC0"/>
                </a:solidFill>
                <a:latin typeface="Calibri Light"/>
                <a:cs typeface="Calibri Light"/>
              </a:rPr>
              <a:t>L</a:t>
            </a:r>
            <a:r>
              <a:rPr sz="5400" spc="-50" dirty="0" smtClean="0">
                <a:solidFill>
                  <a:srgbClr val="006FC0"/>
                </a:solidFill>
                <a:latin typeface="Calibri Light"/>
                <a:cs typeface="Calibri Light"/>
              </a:rPr>
              <a:t>E</a:t>
            </a:r>
            <a:r>
              <a:rPr sz="5400" spc="0" dirty="0" smtClean="0">
                <a:solidFill>
                  <a:srgbClr val="006FC0"/>
                </a:solidFill>
                <a:latin typeface="Calibri Light"/>
                <a:cs typeface="Calibri Light"/>
              </a:rPr>
              <a:t>R</a:t>
            </a:r>
            <a:endParaRPr sz="5400" dirty="0">
              <a:latin typeface="Calibri Light"/>
              <a:cs typeface="Calibri Light"/>
            </a:endParaRPr>
          </a:p>
          <a:p>
            <a:pPr algn="ctr">
              <a:lnSpc>
                <a:spcPts val="6155"/>
              </a:lnSpc>
            </a:pPr>
            <a:r>
              <a:rPr sz="5400" spc="-300" dirty="0" smtClean="0">
                <a:solidFill>
                  <a:srgbClr val="006FC0"/>
                </a:solidFill>
                <a:latin typeface="Calibri Light"/>
                <a:cs typeface="Calibri Light"/>
              </a:rPr>
              <a:t>K</a:t>
            </a:r>
            <a:r>
              <a:rPr sz="5400" spc="-55" dirty="0" smtClean="0">
                <a:solidFill>
                  <a:srgbClr val="006FC0"/>
                </a:solidFill>
                <a:latin typeface="Calibri Light"/>
                <a:cs typeface="Calibri Light"/>
              </a:rPr>
              <a:t>O</a:t>
            </a:r>
            <a:r>
              <a:rPr sz="5400" spc="-65" dirty="0" smtClean="0">
                <a:solidFill>
                  <a:srgbClr val="006FC0"/>
                </a:solidFill>
                <a:latin typeface="Calibri Light"/>
                <a:cs typeface="Calibri Light"/>
              </a:rPr>
              <a:t>O</a:t>
            </a:r>
            <a:r>
              <a:rPr sz="5400" spc="-55" dirty="0" smtClean="0">
                <a:solidFill>
                  <a:srgbClr val="006FC0"/>
                </a:solidFill>
                <a:latin typeface="Calibri Light"/>
                <a:cs typeface="Calibri Light"/>
              </a:rPr>
              <a:t>R</a:t>
            </a:r>
            <a:r>
              <a:rPr sz="5400" spc="-65" dirty="0" smtClean="0">
                <a:solidFill>
                  <a:srgbClr val="006FC0"/>
                </a:solidFill>
                <a:latin typeface="Calibri Light"/>
                <a:cs typeface="Calibri Light"/>
              </a:rPr>
              <a:t>D</a:t>
            </a:r>
            <a:r>
              <a:rPr sz="5400" spc="-25" dirty="0" smtClean="0">
                <a:solidFill>
                  <a:srgbClr val="006FC0"/>
                </a:solidFill>
                <a:latin typeface="Calibri Light"/>
                <a:cs typeface="Calibri Light"/>
              </a:rPr>
              <a:t>İ</a:t>
            </a:r>
            <a:r>
              <a:rPr sz="5400" spc="-65" dirty="0" smtClean="0">
                <a:solidFill>
                  <a:srgbClr val="006FC0"/>
                </a:solidFill>
                <a:latin typeface="Calibri Light"/>
                <a:cs typeface="Calibri Light"/>
              </a:rPr>
              <a:t>N</a:t>
            </a:r>
            <a:r>
              <a:rPr sz="5400" spc="-480" dirty="0" smtClean="0">
                <a:solidFill>
                  <a:srgbClr val="006FC0"/>
                </a:solidFill>
                <a:latin typeface="Calibri Light"/>
                <a:cs typeface="Calibri Light"/>
              </a:rPr>
              <a:t>A</a:t>
            </a:r>
            <a:r>
              <a:rPr sz="5400" spc="-215" dirty="0" smtClean="0">
                <a:solidFill>
                  <a:srgbClr val="006FC0"/>
                </a:solidFill>
                <a:latin typeface="Calibri Light"/>
                <a:cs typeface="Calibri Light"/>
              </a:rPr>
              <a:t>T</a:t>
            </a:r>
            <a:r>
              <a:rPr sz="5400" spc="-80" dirty="0" smtClean="0">
                <a:solidFill>
                  <a:srgbClr val="006FC0"/>
                </a:solidFill>
                <a:latin typeface="Calibri Light"/>
                <a:cs typeface="Calibri Light"/>
              </a:rPr>
              <a:t>Ö</a:t>
            </a:r>
            <a:r>
              <a:rPr sz="5400" spc="-45" dirty="0" smtClean="0">
                <a:solidFill>
                  <a:srgbClr val="006FC0"/>
                </a:solidFill>
                <a:latin typeface="Calibri Light"/>
                <a:cs typeface="Calibri Light"/>
              </a:rPr>
              <a:t>R</a:t>
            </a:r>
            <a:r>
              <a:rPr sz="5400" spc="-145" dirty="0" smtClean="0">
                <a:solidFill>
                  <a:srgbClr val="006FC0"/>
                </a:solidFill>
                <a:latin typeface="Calibri Light"/>
                <a:cs typeface="Calibri Light"/>
              </a:rPr>
              <a:t>L</a:t>
            </a:r>
            <a:r>
              <a:rPr sz="5400" spc="-65" dirty="0" smtClean="0">
                <a:solidFill>
                  <a:srgbClr val="006FC0"/>
                </a:solidFill>
                <a:latin typeface="Calibri Light"/>
                <a:cs typeface="Calibri Light"/>
              </a:rPr>
              <a:t>ÜĞ</a:t>
            </a:r>
            <a:r>
              <a:rPr sz="5400" spc="0" dirty="0" smtClean="0">
                <a:solidFill>
                  <a:srgbClr val="006FC0"/>
                </a:solidFill>
                <a:latin typeface="Calibri Light"/>
                <a:cs typeface="Calibri Light"/>
              </a:rPr>
              <a:t>Ü</a:t>
            </a:r>
            <a:endParaRPr sz="5400" dirty="0">
              <a:latin typeface="Calibri Light"/>
              <a:cs typeface="Calibri Light"/>
            </a:endParaRPr>
          </a:p>
        </p:txBody>
      </p:sp>
      <p:sp>
        <p:nvSpPr>
          <p:cNvPr id="4" name="object 4"/>
          <p:cNvSpPr txBox="1">
            <a:spLocks noGrp="1"/>
          </p:cNvSpPr>
          <p:nvPr>
            <p:ph type="body" idx="1"/>
          </p:nvPr>
        </p:nvSpPr>
        <p:spPr>
          <a:prstGeom prst="rect">
            <a:avLst/>
          </a:prstGeom>
        </p:spPr>
        <p:txBody>
          <a:bodyPr vert="horz" wrap="square" lIns="0" tIns="0" rIns="0" bIns="0" rtlCol="0">
            <a:noAutofit/>
          </a:bodyPr>
          <a:lstStyle/>
          <a:p>
            <a:pPr marL="6350" algn="ctr">
              <a:lnSpc>
                <a:spcPct val="100000"/>
              </a:lnSpc>
            </a:pPr>
            <a:endParaRPr lang="tr-TR" sz="3600" u="heavy" spc="-60" dirty="0" smtClean="0">
              <a:solidFill>
                <a:srgbClr val="006FC0"/>
              </a:solidFill>
              <a:latin typeface="Calibri Light"/>
              <a:cs typeface="Calibri Light"/>
              <a:hlinkClick r:id="rId2"/>
            </a:endParaRPr>
          </a:p>
          <a:p>
            <a:pPr marL="6350" algn="ctr">
              <a:lnSpc>
                <a:spcPct val="100000"/>
              </a:lnSpc>
            </a:pPr>
            <a:r>
              <a:rPr sz="2000" b="1" u="heavy" spc="-60" dirty="0" smtClean="0">
                <a:solidFill>
                  <a:srgbClr val="006FC0"/>
                </a:solidFill>
                <a:latin typeface="Calibri Light"/>
                <a:cs typeface="Calibri Light"/>
                <a:hlinkClick r:id="rId2"/>
              </a:rPr>
              <a:t>w</a:t>
            </a:r>
            <a:r>
              <a:rPr sz="2000" b="1" u="heavy" spc="-70" dirty="0" smtClean="0">
                <a:solidFill>
                  <a:srgbClr val="006FC0"/>
                </a:solidFill>
                <a:latin typeface="Calibri Light"/>
                <a:cs typeface="Calibri Light"/>
                <a:hlinkClick r:id="rId2"/>
              </a:rPr>
              <a:t>w</a:t>
            </a:r>
            <a:r>
              <a:rPr sz="2000" b="1" u="heavy" spc="-310" dirty="0" smtClean="0">
                <a:solidFill>
                  <a:srgbClr val="006FC0"/>
                </a:solidFill>
                <a:latin typeface="Calibri Light"/>
                <a:cs typeface="Calibri Light"/>
                <a:hlinkClick r:id="rId2"/>
              </a:rPr>
              <a:t>w</a:t>
            </a:r>
            <a:r>
              <a:rPr sz="2000" b="1" u="heavy" spc="-30" dirty="0" smtClean="0">
                <a:solidFill>
                  <a:srgbClr val="006FC0"/>
                </a:solidFill>
                <a:latin typeface="Calibri Light"/>
                <a:cs typeface="Calibri Light"/>
                <a:hlinkClick r:id="rId2"/>
              </a:rPr>
              <a:t>.</a:t>
            </a:r>
            <a:r>
              <a:rPr sz="2000" b="1" u="heavy" spc="-40" dirty="0" smtClean="0">
                <a:solidFill>
                  <a:srgbClr val="006FC0"/>
                </a:solidFill>
                <a:latin typeface="Calibri Light"/>
                <a:cs typeface="Calibri Light"/>
                <a:hlinkClick r:id="rId2"/>
              </a:rPr>
              <a:t>i</a:t>
            </a:r>
            <a:r>
              <a:rPr sz="2000" b="1" u="heavy" spc="-95" dirty="0" smtClean="0">
                <a:solidFill>
                  <a:srgbClr val="006FC0"/>
                </a:solidFill>
                <a:latin typeface="Calibri Light"/>
                <a:cs typeface="Calibri Light"/>
                <a:hlinkClick r:id="rId2"/>
              </a:rPr>
              <a:t>n</a:t>
            </a:r>
            <a:r>
              <a:rPr sz="2000" b="1" u="heavy" spc="-75" dirty="0" smtClean="0">
                <a:solidFill>
                  <a:srgbClr val="006FC0"/>
                </a:solidFill>
                <a:latin typeface="Calibri Light"/>
                <a:cs typeface="Calibri Light"/>
                <a:hlinkClick r:id="rId2"/>
              </a:rPr>
              <a:t>t</a:t>
            </a:r>
            <a:r>
              <a:rPr sz="2000" b="1" u="heavy" spc="-30" dirty="0" smtClean="0">
                <a:solidFill>
                  <a:srgbClr val="006FC0"/>
                </a:solidFill>
                <a:latin typeface="Calibri Light"/>
                <a:cs typeface="Calibri Light"/>
                <a:hlinkClick r:id="rId2"/>
              </a:rPr>
              <a:t>e</a:t>
            </a:r>
            <a:r>
              <a:rPr sz="2000" b="1" u="heavy" spc="-45" dirty="0" smtClean="0">
                <a:solidFill>
                  <a:srgbClr val="006FC0"/>
                </a:solidFill>
                <a:latin typeface="Calibri Light"/>
                <a:cs typeface="Calibri Light"/>
                <a:hlinkClick r:id="rId2"/>
              </a:rPr>
              <a:t>r</a:t>
            </a:r>
            <a:r>
              <a:rPr sz="2000" b="1" u="heavy" spc="-55" dirty="0" smtClean="0">
                <a:solidFill>
                  <a:srgbClr val="006FC0"/>
                </a:solidFill>
                <a:latin typeface="Calibri Light"/>
                <a:cs typeface="Calibri Light"/>
                <a:hlinkClick r:id="rId2"/>
              </a:rPr>
              <a:t>n</a:t>
            </a:r>
            <a:r>
              <a:rPr sz="2000" b="1" u="heavy" spc="-85" dirty="0" smtClean="0">
                <a:solidFill>
                  <a:srgbClr val="006FC0"/>
                </a:solidFill>
                <a:latin typeface="Calibri Light"/>
                <a:cs typeface="Calibri Light"/>
                <a:hlinkClick r:id="rId2"/>
              </a:rPr>
              <a:t>a</a:t>
            </a:r>
            <a:r>
              <a:rPr sz="2000" b="1" u="heavy" spc="-40" dirty="0" smtClean="0">
                <a:solidFill>
                  <a:srgbClr val="006FC0"/>
                </a:solidFill>
                <a:latin typeface="Calibri Light"/>
                <a:cs typeface="Calibri Light"/>
                <a:hlinkClick r:id="rId2"/>
              </a:rPr>
              <a:t>t</a:t>
            </a:r>
            <a:r>
              <a:rPr sz="2000" b="1" u="heavy" spc="-25" dirty="0" smtClean="0">
                <a:solidFill>
                  <a:srgbClr val="006FC0"/>
                </a:solidFill>
                <a:latin typeface="Calibri Light"/>
                <a:cs typeface="Calibri Light"/>
                <a:hlinkClick r:id="rId2"/>
              </a:rPr>
              <a:t>i</a:t>
            </a:r>
            <a:r>
              <a:rPr sz="2000" b="1" u="heavy" spc="-45" dirty="0" smtClean="0">
                <a:solidFill>
                  <a:srgbClr val="006FC0"/>
                </a:solidFill>
                <a:latin typeface="Calibri Light"/>
                <a:cs typeface="Calibri Light"/>
                <a:hlinkClick r:id="rId2"/>
              </a:rPr>
              <a:t>o</a:t>
            </a:r>
            <a:r>
              <a:rPr sz="2000" b="1" u="heavy" spc="-55" dirty="0" smtClean="0">
                <a:solidFill>
                  <a:srgbClr val="006FC0"/>
                </a:solidFill>
                <a:latin typeface="Calibri Light"/>
                <a:cs typeface="Calibri Light"/>
                <a:hlinkClick r:id="rId2"/>
              </a:rPr>
              <a:t>n</a:t>
            </a:r>
            <a:r>
              <a:rPr sz="2000" b="1" u="heavy" spc="-60" dirty="0" smtClean="0">
                <a:solidFill>
                  <a:srgbClr val="006FC0"/>
                </a:solidFill>
                <a:latin typeface="Calibri Light"/>
                <a:cs typeface="Calibri Light"/>
                <a:hlinkClick r:id="rId2"/>
              </a:rPr>
              <a:t>a</a:t>
            </a:r>
            <a:r>
              <a:rPr sz="2000" b="1" u="heavy" spc="-25" dirty="0" smtClean="0">
                <a:solidFill>
                  <a:srgbClr val="006FC0"/>
                </a:solidFill>
                <a:latin typeface="Calibri Light"/>
                <a:cs typeface="Calibri Light"/>
                <a:hlinkClick r:id="rId2"/>
              </a:rPr>
              <a:t>l</a:t>
            </a:r>
            <a:r>
              <a:rPr sz="2000" b="1" u="heavy" spc="-30" dirty="0" smtClean="0">
                <a:solidFill>
                  <a:srgbClr val="006FC0"/>
                </a:solidFill>
                <a:latin typeface="Calibri Light"/>
                <a:cs typeface="Calibri Light"/>
                <a:hlinkClick r:id="rId2"/>
              </a:rPr>
              <a:t>.</a:t>
            </a:r>
            <a:r>
              <a:rPr sz="2000" b="1" u="heavy" spc="-55" dirty="0" smtClean="0">
                <a:solidFill>
                  <a:srgbClr val="006FC0"/>
                </a:solidFill>
                <a:latin typeface="Calibri Light"/>
                <a:cs typeface="Calibri Light"/>
                <a:hlinkClick r:id="rId2"/>
              </a:rPr>
              <a:t>d</a:t>
            </a:r>
            <a:r>
              <a:rPr sz="2000" b="1" u="heavy" spc="-30" dirty="0" smtClean="0">
                <a:solidFill>
                  <a:srgbClr val="006FC0"/>
                </a:solidFill>
                <a:latin typeface="Calibri Light"/>
                <a:cs typeface="Calibri Light"/>
                <a:hlinkClick r:id="rId2"/>
              </a:rPr>
              <a:t>e</a:t>
            </a:r>
            <a:r>
              <a:rPr sz="2000" b="1" u="heavy" spc="-55" dirty="0" smtClean="0">
                <a:solidFill>
                  <a:srgbClr val="006FC0"/>
                </a:solidFill>
                <a:latin typeface="Calibri Light"/>
                <a:cs typeface="Calibri Light"/>
                <a:hlinkClick r:id="rId2"/>
              </a:rPr>
              <a:t>u</a:t>
            </a:r>
            <a:r>
              <a:rPr sz="2000" b="1" u="heavy" spc="-30" dirty="0" smtClean="0">
                <a:solidFill>
                  <a:srgbClr val="006FC0"/>
                </a:solidFill>
                <a:latin typeface="Calibri Light"/>
                <a:cs typeface="Calibri Light"/>
                <a:hlinkClick r:id="rId2"/>
              </a:rPr>
              <a:t>.e</a:t>
            </a:r>
            <a:r>
              <a:rPr sz="2000" b="1" u="heavy" spc="-55" dirty="0" smtClean="0">
                <a:solidFill>
                  <a:srgbClr val="006FC0"/>
                </a:solidFill>
                <a:latin typeface="Calibri Light"/>
                <a:cs typeface="Calibri Light"/>
                <a:hlinkClick r:id="rId2"/>
              </a:rPr>
              <a:t>du</a:t>
            </a:r>
            <a:r>
              <a:rPr sz="2000" b="1" u="heavy" spc="-100" dirty="0" smtClean="0">
                <a:solidFill>
                  <a:srgbClr val="006FC0"/>
                </a:solidFill>
                <a:latin typeface="Calibri Light"/>
                <a:cs typeface="Calibri Light"/>
                <a:hlinkClick r:id="rId2"/>
              </a:rPr>
              <a:t>.</a:t>
            </a:r>
            <a:r>
              <a:rPr sz="2000" b="1" u="heavy" spc="-40" dirty="0" smtClean="0">
                <a:solidFill>
                  <a:srgbClr val="006FC0"/>
                </a:solidFill>
                <a:latin typeface="Calibri Light"/>
                <a:cs typeface="Calibri Light"/>
                <a:hlinkClick r:id="rId2"/>
              </a:rPr>
              <a:t>t</a:t>
            </a:r>
            <a:r>
              <a:rPr sz="2000" b="1" u="heavy" spc="-15" dirty="0" smtClean="0">
                <a:solidFill>
                  <a:srgbClr val="006FC0"/>
                </a:solidFill>
                <a:latin typeface="Calibri Light"/>
                <a:cs typeface="Calibri Light"/>
                <a:hlinkClick r:id="rId2"/>
              </a:rPr>
              <a:t>r</a:t>
            </a:r>
            <a:endParaRPr lang="tr-TR" sz="2000" b="1" u="heavy" spc="-15" dirty="0" smtClean="0">
              <a:solidFill>
                <a:srgbClr val="006FC0"/>
              </a:solidFill>
              <a:latin typeface="Calibri Light"/>
              <a:cs typeface="Calibri Light"/>
            </a:endParaRPr>
          </a:p>
          <a:p>
            <a:pPr marL="6350" algn="ctr">
              <a:lnSpc>
                <a:spcPct val="100000"/>
              </a:lnSpc>
            </a:pPr>
            <a:r>
              <a:rPr lang="tr-TR" sz="2000" b="1" u="heavy" spc="-15" dirty="0" smtClean="0">
                <a:solidFill>
                  <a:srgbClr val="006FC0"/>
                </a:solidFill>
                <a:latin typeface="Calibri Light"/>
                <a:cs typeface="Calibri Light"/>
              </a:rPr>
              <a:t>Facebook: </a:t>
            </a:r>
            <a:r>
              <a:rPr lang="tr-TR" sz="2000" b="1" spc="-15" dirty="0" err="1" smtClean="0">
                <a:solidFill>
                  <a:srgbClr val="006FC0"/>
                </a:solidFill>
                <a:latin typeface="Calibri Light"/>
                <a:cs typeface="Calibri Light"/>
              </a:rPr>
              <a:t>DEUInternational</a:t>
            </a:r>
            <a:endParaRPr lang="tr-TR" sz="2000" b="1" spc="-15" dirty="0" smtClean="0">
              <a:solidFill>
                <a:srgbClr val="006FC0"/>
              </a:solidFill>
              <a:latin typeface="Calibri Light"/>
              <a:cs typeface="Calibri Light"/>
            </a:endParaRPr>
          </a:p>
          <a:p>
            <a:pPr marL="6350" algn="ctr">
              <a:lnSpc>
                <a:spcPct val="100000"/>
              </a:lnSpc>
            </a:pPr>
            <a:r>
              <a:rPr lang="tr-TR" sz="2000" b="1" u="sng" spc="-15" dirty="0" err="1" smtClean="0">
                <a:solidFill>
                  <a:srgbClr val="006FC0"/>
                </a:solidFill>
                <a:latin typeface="Calibri Light"/>
                <a:cs typeface="Calibri Light"/>
              </a:rPr>
              <a:t>Twitter</a:t>
            </a:r>
            <a:r>
              <a:rPr lang="tr-TR" sz="2000" b="1" u="sng" spc="-15" dirty="0" smtClean="0">
                <a:solidFill>
                  <a:srgbClr val="006FC0"/>
                </a:solidFill>
                <a:latin typeface="Calibri Light"/>
                <a:cs typeface="Calibri Light"/>
              </a:rPr>
              <a:t>:</a:t>
            </a:r>
            <a:r>
              <a:rPr lang="tr-TR" sz="2000" b="1" spc="-15" dirty="0" smtClean="0">
                <a:solidFill>
                  <a:srgbClr val="006FC0"/>
                </a:solidFill>
                <a:latin typeface="Calibri Light"/>
                <a:cs typeface="Calibri Light"/>
              </a:rPr>
              <a:t> @DEU_IRO</a:t>
            </a:r>
          </a:p>
          <a:p>
            <a:pPr marL="6350" algn="ctr">
              <a:lnSpc>
                <a:spcPct val="100000"/>
              </a:lnSpc>
            </a:pPr>
            <a:r>
              <a:rPr lang="tr-TR" sz="2000" b="1" u="sng" spc="-15" dirty="0" err="1" smtClean="0">
                <a:solidFill>
                  <a:srgbClr val="006FC0"/>
                </a:solidFill>
                <a:latin typeface="Calibri Light"/>
                <a:cs typeface="Calibri Light"/>
              </a:rPr>
              <a:t>Instagram</a:t>
            </a:r>
            <a:r>
              <a:rPr lang="tr-TR" sz="2000" b="1" spc="-15" dirty="0" smtClean="0">
                <a:solidFill>
                  <a:srgbClr val="006FC0"/>
                </a:solidFill>
                <a:latin typeface="Calibri Light"/>
                <a:cs typeface="Calibri Light"/>
              </a:rPr>
              <a:t>: </a:t>
            </a:r>
            <a:r>
              <a:rPr lang="tr-TR" sz="2000" dirty="0" err="1" smtClean="0">
                <a:solidFill>
                  <a:srgbClr val="0070C0"/>
                </a:solidFill>
              </a:rPr>
              <a:t>deuinternational</a:t>
            </a:r>
            <a:endParaRPr sz="2000" b="1" dirty="0">
              <a:solidFill>
                <a:srgbClr val="0070C0"/>
              </a:solidFill>
              <a:latin typeface="Calibri Light"/>
              <a:cs typeface="Calibri Light"/>
            </a:endParaRPr>
          </a:p>
          <a:p>
            <a:pPr>
              <a:lnSpc>
                <a:spcPts val="1300"/>
              </a:lnSpc>
              <a:spcBef>
                <a:spcPts val="97"/>
              </a:spcBef>
            </a:pPr>
            <a:endParaRPr sz="2000" dirty="0"/>
          </a:p>
          <a:p>
            <a:pPr algn="ctr">
              <a:lnSpc>
                <a:spcPct val="100000"/>
              </a:lnSpc>
            </a:pPr>
            <a:r>
              <a:rPr lang="tr-TR" sz="2000" b="1" dirty="0" smtClean="0">
                <a:solidFill>
                  <a:srgbClr val="FF0000"/>
                </a:solidFill>
                <a:latin typeface="Calibri"/>
                <a:cs typeface="Calibri"/>
              </a:rPr>
              <a:t>ERASMUS+ STAJ HAREKETLİLİĞİ İÇİN </a:t>
            </a:r>
            <a:r>
              <a:rPr sz="2000" b="1" dirty="0" smtClean="0">
                <a:solidFill>
                  <a:srgbClr val="FF0000"/>
                </a:solidFill>
                <a:latin typeface="Calibri"/>
                <a:cs typeface="Calibri"/>
              </a:rPr>
              <a:t>G</a:t>
            </a:r>
            <a:r>
              <a:rPr sz="2000" b="1" spc="-10" dirty="0" smtClean="0">
                <a:solidFill>
                  <a:srgbClr val="FF0000"/>
                </a:solidFill>
                <a:latin typeface="Calibri"/>
                <a:cs typeface="Calibri"/>
              </a:rPr>
              <a:t>İ</a:t>
            </a:r>
            <a:r>
              <a:rPr sz="2000" b="1" spc="0" dirty="0" smtClean="0">
                <a:solidFill>
                  <a:srgbClr val="FF0000"/>
                </a:solidFill>
                <a:latin typeface="Calibri"/>
                <a:cs typeface="Calibri"/>
              </a:rPr>
              <a:t>DİŞ/DÖNÜŞ</a:t>
            </a:r>
            <a:r>
              <a:rPr sz="2000" b="1" spc="-10" dirty="0" smtClean="0">
                <a:solidFill>
                  <a:srgbClr val="FF0000"/>
                </a:solidFill>
                <a:latin typeface="Calibri"/>
                <a:cs typeface="Calibri"/>
              </a:rPr>
              <a:t> </a:t>
            </a:r>
            <a:r>
              <a:rPr lang="tr-TR" sz="2000" b="1" spc="-10" dirty="0" smtClean="0">
                <a:solidFill>
                  <a:srgbClr val="FF0000"/>
                </a:solidFill>
                <a:latin typeface="Calibri"/>
                <a:cs typeface="Calibri"/>
              </a:rPr>
              <a:t>İŞLEMİ </a:t>
            </a:r>
            <a:r>
              <a:rPr sz="2000" b="1" spc="0" dirty="0" smtClean="0">
                <a:solidFill>
                  <a:srgbClr val="FF0000"/>
                </a:solidFill>
                <a:latin typeface="Calibri"/>
                <a:cs typeface="Calibri"/>
              </a:rPr>
              <a:t>RAND</a:t>
            </a:r>
            <a:r>
              <a:rPr sz="2000" b="1" spc="5" dirty="0" smtClean="0">
                <a:solidFill>
                  <a:srgbClr val="FF0000"/>
                </a:solidFill>
                <a:latin typeface="Calibri"/>
                <a:cs typeface="Calibri"/>
              </a:rPr>
              <a:t>E</a:t>
            </a:r>
            <a:r>
              <a:rPr sz="2000" b="1" spc="0" dirty="0" smtClean="0">
                <a:solidFill>
                  <a:srgbClr val="FF0000"/>
                </a:solidFill>
                <a:latin typeface="Calibri"/>
                <a:cs typeface="Calibri"/>
              </a:rPr>
              <a:t>VU</a:t>
            </a:r>
            <a:r>
              <a:rPr lang="tr-TR" sz="2000" b="1" spc="0" dirty="0" smtClean="0">
                <a:solidFill>
                  <a:srgbClr val="FF0000"/>
                </a:solidFill>
                <a:latin typeface="Calibri"/>
                <a:cs typeface="Calibri"/>
              </a:rPr>
              <a:t> İSTEKLERİ</a:t>
            </a:r>
            <a:r>
              <a:rPr sz="2000" b="1" spc="-45" dirty="0" smtClean="0">
                <a:solidFill>
                  <a:srgbClr val="FF0000"/>
                </a:solidFill>
                <a:latin typeface="Calibri"/>
                <a:cs typeface="Calibri"/>
              </a:rPr>
              <a:t> </a:t>
            </a:r>
            <a:r>
              <a:rPr sz="2000" b="1" spc="-20" dirty="0" smtClean="0">
                <a:solidFill>
                  <a:srgbClr val="FF0000"/>
                </a:solidFill>
                <a:latin typeface="Calibri"/>
                <a:cs typeface="Calibri"/>
              </a:rPr>
              <a:t>v</a:t>
            </a:r>
            <a:r>
              <a:rPr sz="2000" b="1" spc="0" dirty="0" smtClean="0">
                <a:solidFill>
                  <a:srgbClr val="FF0000"/>
                </a:solidFill>
                <a:latin typeface="Calibri"/>
                <a:cs typeface="Calibri"/>
              </a:rPr>
              <a:t>e HER</a:t>
            </a:r>
            <a:r>
              <a:rPr sz="2000" b="1" spc="-10" dirty="0" smtClean="0">
                <a:solidFill>
                  <a:srgbClr val="FF0000"/>
                </a:solidFill>
                <a:latin typeface="Calibri"/>
                <a:cs typeface="Calibri"/>
              </a:rPr>
              <a:t> </a:t>
            </a:r>
            <a:r>
              <a:rPr sz="2000" b="1" spc="0" dirty="0" smtClean="0">
                <a:solidFill>
                  <a:srgbClr val="FF0000"/>
                </a:solidFill>
                <a:latin typeface="Calibri"/>
                <a:cs typeface="Calibri"/>
              </a:rPr>
              <a:t>TÜ</a:t>
            </a:r>
            <a:r>
              <a:rPr sz="2000" b="1" spc="5" dirty="0" smtClean="0">
                <a:solidFill>
                  <a:srgbClr val="FF0000"/>
                </a:solidFill>
                <a:latin typeface="Calibri"/>
                <a:cs typeface="Calibri"/>
              </a:rPr>
              <a:t>R</a:t>
            </a:r>
            <a:r>
              <a:rPr sz="2000" b="1" spc="-60" dirty="0" smtClean="0">
                <a:solidFill>
                  <a:srgbClr val="FF0000"/>
                </a:solidFill>
                <a:latin typeface="Calibri"/>
                <a:cs typeface="Calibri"/>
              </a:rPr>
              <a:t>L</a:t>
            </a:r>
            <a:r>
              <a:rPr sz="2000" b="1" spc="0" dirty="0" smtClean="0">
                <a:solidFill>
                  <a:srgbClr val="FF0000"/>
                </a:solidFill>
                <a:latin typeface="Calibri"/>
                <a:cs typeface="Calibri"/>
              </a:rPr>
              <a:t>Ü</a:t>
            </a:r>
            <a:r>
              <a:rPr sz="2000" b="1" spc="-35" dirty="0" smtClean="0">
                <a:solidFill>
                  <a:srgbClr val="FF0000"/>
                </a:solidFill>
                <a:latin typeface="Calibri"/>
                <a:cs typeface="Calibri"/>
              </a:rPr>
              <a:t> </a:t>
            </a:r>
            <a:r>
              <a:rPr sz="2000" b="1" spc="0" dirty="0" smtClean="0">
                <a:solidFill>
                  <a:srgbClr val="FF0000"/>
                </a:solidFill>
                <a:latin typeface="Calibri"/>
                <a:cs typeface="Calibri"/>
              </a:rPr>
              <a:t>SOR</a:t>
            </a:r>
            <a:r>
              <a:rPr lang="tr-TR" sz="2000" b="1" dirty="0" smtClean="0">
                <a:solidFill>
                  <a:srgbClr val="FF0000"/>
                </a:solidFill>
                <a:latin typeface="Calibri"/>
                <a:cs typeface="Calibri"/>
              </a:rPr>
              <a:t>UNUZ</a:t>
            </a:r>
            <a:r>
              <a:rPr sz="2000" b="1" spc="-40" dirty="0" smtClean="0">
                <a:solidFill>
                  <a:srgbClr val="FF0000"/>
                </a:solidFill>
                <a:latin typeface="Calibri"/>
                <a:cs typeface="Calibri"/>
              </a:rPr>
              <a:t> </a:t>
            </a:r>
            <a:r>
              <a:rPr sz="2000" b="1" spc="0" dirty="0" smtClean="0">
                <a:solidFill>
                  <a:srgbClr val="FF0000"/>
                </a:solidFill>
                <a:latin typeface="Calibri"/>
                <a:cs typeface="Calibri"/>
              </a:rPr>
              <a:t>İÇ</a:t>
            </a:r>
            <a:r>
              <a:rPr sz="2000" b="1" spc="-10" dirty="0" smtClean="0">
                <a:solidFill>
                  <a:srgbClr val="FF0000"/>
                </a:solidFill>
                <a:latin typeface="Calibri"/>
                <a:cs typeface="Calibri"/>
              </a:rPr>
              <a:t>İ</a:t>
            </a:r>
            <a:r>
              <a:rPr sz="2000" b="1" spc="0" dirty="0" smtClean="0">
                <a:solidFill>
                  <a:srgbClr val="FF0000"/>
                </a:solidFill>
                <a:latin typeface="Calibri"/>
                <a:cs typeface="Calibri"/>
              </a:rPr>
              <a:t>N;</a:t>
            </a:r>
            <a:endParaRPr sz="2000" dirty="0">
              <a:latin typeface="Calibri"/>
              <a:cs typeface="Calibri"/>
            </a:endParaRPr>
          </a:p>
          <a:p>
            <a:pPr>
              <a:lnSpc>
                <a:spcPts val="550"/>
              </a:lnSpc>
              <a:spcBef>
                <a:spcPts val="17"/>
              </a:spcBef>
            </a:pPr>
            <a:endParaRPr sz="2000" dirty="0"/>
          </a:p>
          <a:p>
            <a:pPr marL="0" indent="0" algn="ctr">
              <a:lnSpc>
                <a:spcPct val="100000"/>
              </a:lnSpc>
              <a:buNone/>
            </a:pPr>
            <a:r>
              <a:rPr lang="tr-TR" sz="2000" b="1" dirty="0">
                <a:cs typeface="Calibri"/>
                <a:hlinkClick r:id="rId3"/>
              </a:rPr>
              <a:t>deuerasmusstaj@gmail.com</a:t>
            </a:r>
            <a:endParaRPr lang="tr-TR" sz="2000" dirty="0" smtClean="0">
              <a:solidFill>
                <a:srgbClr val="FF0000"/>
              </a:solidFill>
              <a:latin typeface="Calibri"/>
              <a:cs typeface="Calibri"/>
            </a:endParaRPr>
          </a:p>
          <a:p>
            <a:pPr marL="0" indent="0" algn="ctr">
              <a:lnSpc>
                <a:spcPct val="100000"/>
              </a:lnSpc>
              <a:buNone/>
            </a:pPr>
            <a:r>
              <a:rPr sz="2000" dirty="0" smtClean="0">
                <a:solidFill>
                  <a:srgbClr val="FF0000"/>
                </a:solidFill>
                <a:latin typeface="Calibri"/>
                <a:cs typeface="Calibri"/>
              </a:rPr>
              <a:t>İ</a:t>
            </a:r>
            <a:r>
              <a:rPr sz="2000" spc="-80" dirty="0" smtClean="0">
                <a:solidFill>
                  <a:srgbClr val="FF0000"/>
                </a:solidFill>
                <a:latin typeface="Calibri"/>
                <a:cs typeface="Calibri"/>
              </a:rPr>
              <a:t>L</a:t>
            </a:r>
            <a:r>
              <a:rPr sz="2000" spc="0" dirty="0" smtClean="0">
                <a:solidFill>
                  <a:srgbClr val="FF0000"/>
                </a:solidFill>
                <a:latin typeface="Calibri"/>
                <a:cs typeface="Calibri"/>
              </a:rPr>
              <a:t>Gİ</a:t>
            </a:r>
            <a:r>
              <a:rPr sz="2000" spc="-20" dirty="0" smtClean="0">
                <a:solidFill>
                  <a:srgbClr val="FF0000"/>
                </a:solidFill>
                <a:latin typeface="Calibri"/>
                <a:cs typeface="Calibri"/>
              </a:rPr>
              <a:t>N</a:t>
            </a:r>
            <a:r>
              <a:rPr sz="2000" spc="0" dirty="0" smtClean="0">
                <a:solidFill>
                  <a:srgbClr val="FF0000"/>
                </a:solidFill>
                <a:latin typeface="Calibri"/>
                <a:cs typeface="Calibri"/>
              </a:rPr>
              <a:t>İZ</a:t>
            </a:r>
            <a:r>
              <a:rPr sz="2000" spc="35" dirty="0" smtClean="0">
                <a:solidFill>
                  <a:srgbClr val="FF0000"/>
                </a:solidFill>
                <a:latin typeface="Calibri"/>
                <a:cs typeface="Calibri"/>
              </a:rPr>
              <a:t> </a:t>
            </a:r>
            <a:r>
              <a:rPr sz="2000" spc="0" dirty="0" smtClean="0">
                <a:solidFill>
                  <a:srgbClr val="FF0000"/>
                </a:solidFill>
                <a:latin typeface="Calibri"/>
                <a:cs typeface="Calibri"/>
              </a:rPr>
              <a:t>İÇ</a:t>
            </a:r>
            <a:r>
              <a:rPr sz="2000" spc="-10" dirty="0" smtClean="0">
                <a:solidFill>
                  <a:srgbClr val="FF0000"/>
                </a:solidFill>
                <a:latin typeface="Calibri"/>
                <a:cs typeface="Calibri"/>
              </a:rPr>
              <a:t>İ</a:t>
            </a:r>
            <a:r>
              <a:rPr sz="2000" spc="0" dirty="0" smtClean="0">
                <a:solidFill>
                  <a:srgbClr val="FF0000"/>
                </a:solidFill>
                <a:latin typeface="Calibri"/>
                <a:cs typeface="Calibri"/>
              </a:rPr>
              <a:t>N</a:t>
            </a:r>
            <a:r>
              <a:rPr sz="2000" spc="10" dirty="0" smtClean="0">
                <a:solidFill>
                  <a:srgbClr val="FF0000"/>
                </a:solidFill>
                <a:latin typeface="Calibri"/>
                <a:cs typeface="Calibri"/>
              </a:rPr>
              <a:t> </a:t>
            </a:r>
            <a:r>
              <a:rPr sz="2000" spc="0" dirty="0" smtClean="0">
                <a:solidFill>
                  <a:srgbClr val="FF0000"/>
                </a:solidFill>
                <a:latin typeface="Calibri"/>
                <a:cs typeface="Calibri"/>
              </a:rPr>
              <a:t>T</a:t>
            </a:r>
            <a:r>
              <a:rPr sz="2000" spc="-40" dirty="0" smtClean="0">
                <a:solidFill>
                  <a:srgbClr val="FF0000"/>
                </a:solidFill>
                <a:latin typeface="Calibri"/>
                <a:cs typeface="Calibri"/>
              </a:rPr>
              <a:t>E</a:t>
            </a:r>
            <a:r>
              <a:rPr sz="2000" spc="0" dirty="0" smtClean="0">
                <a:solidFill>
                  <a:srgbClr val="FF0000"/>
                </a:solidFill>
                <a:latin typeface="Calibri"/>
                <a:cs typeface="Calibri"/>
              </a:rPr>
              <a:t>ŞEK</a:t>
            </a:r>
            <a:r>
              <a:rPr sz="2000" spc="-45" dirty="0" smtClean="0">
                <a:solidFill>
                  <a:srgbClr val="FF0000"/>
                </a:solidFill>
                <a:latin typeface="Calibri"/>
                <a:cs typeface="Calibri"/>
              </a:rPr>
              <a:t>K</a:t>
            </a:r>
            <a:r>
              <a:rPr sz="2000" spc="0" dirty="0" smtClean="0">
                <a:solidFill>
                  <a:srgbClr val="FF0000"/>
                </a:solidFill>
                <a:latin typeface="Calibri"/>
                <a:cs typeface="Calibri"/>
              </a:rPr>
              <a:t>ÜR </a:t>
            </a:r>
            <a:r>
              <a:rPr sz="2000" spc="-15" dirty="0" smtClean="0">
                <a:solidFill>
                  <a:srgbClr val="FF0000"/>
                </a:solidFill>
                <a:latin typeface="Calibri"/>
                <a:cs typeface="Calibri"/>
              </a:rPr>
              <a:t>E</a:t>
            </a:r>
            <a:r>
              <a:rPr sz="2000" spc="0" dirty="0" smtClean="0">
                <a:solidFill>
                  <a:srgbClr val="FF0000"/>
                </a:solidFill>
                <a:latin typeface="Calibri"/>
                <a:cs typeface="Calibri"/>
              </a:rPr>
              <a:t>DERİZ</a:t>
            </a:r>
            <a:endParaRPr sz="2000" dirty="0">
              <a:latin typeface="Calibri"/>
              <a:cs typeface="Calibri"/>
            </a:endParaRPr>
          </a:p>
        </p:txBody>
      </p:sp>
      <p:sp>
        <p:nvSpPr>
          <p:cNvPr id="5" name="object 5"/>
          <p:cNvSpPr/>
          <p:nvPr/>
        </p:nvSpPr>
        <p:spPr>
          <a:xfrm>
            <a:off x="0" y="0"/>
            <a:ext cx="1444879" cy="1329054"/>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0094848" y="25"/>
            <a:ext cx="2097151" cy="1207109"/>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8458200" y="5257800"/>
            <a:ext cx="3514724" cy="1295400"/>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38056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861303" y="1969007"/>
            <a:ext cx="571500" cy="789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236964" y="1969007"/>
            <a:ext cx="568451" cy="789432"/>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647728" y="1739791"/>
            <a:ext cx="5176866" cy="430887"/>
          </a:xfrm>
          <a:prstGeom prst="rect">
            <a:avLst/>
          </a:prstGeom>
        </p:spPr>
        <p:txBody>
          <a:bodyPr vert="horz" wrap="square" lIns="0" tIns="0" rIns="0" bIns="0" rtlCol="0">
            <a:spAutoFit/>
          </a:bodyPr>
          <a:lstStyle/>
          <a:p>
            <a:pPr marL="12700">
              <a:lnSpc>
                <a:spcPct val="100000"/>
              </a:lnSpc>
            </a:pPr>
            <a:r>
              <a:rPr sz="2800" b="1" spc="-25" dirty="0">
                <a:solidFill>
                  <a:srgbClr val="252525"/>
                </a:solidFill>
                <a:latin typeface="Century Gothic"/>
                <a:cs typeface="Century Gothic"/>
              </a:rPr>
              <a:t>Erasmus</a:t>
            </a:r>
            <a:r>
              <a:rPr sz="2800" b="1" spc="-20" dirty="0">
                <a:solidFill>
                  <a:srgbClr val="252525"/>
                </a:solidFill>
                <a:latin typeface="Century Gothic"/>
                <a:cs typeface="Century Gothic"/>
              </a:rPr>
              <a:t>+</a:t>
            </a:r>
            <a:r>
              <a:rPr sz="2800" b="1" spc="10" dirty="0">
                <a:solidFill>
                  <a:srgbClr val="252525"/>
                </a:solidFill>
                <a:latin typeface="Century Gothic"/>
                <a:cs typeface="Century Gothic"/>
              </a:rPr>
              <a:t> </a:t>
            </a:r>
            <a:r>
              <a:rPr lang="tr-TR" sz="2800" b="1" spc="10" dirty="0" smtClean="0">
                <a:solidFill>
                  <a:srgbClr val="252525"/>
                </a:solidFill>
                <a:latin typeface="Century Gothic"/>
                <a:cs typeface="Century Gothic"/>
              </a:rPr>
              <a:t>S</a:t>
            </a:r>
            <a:r>
              <a:rPr sz="2800" b="1" spc="-20" dirty="0" err="1" smtClean="0">
                <a:solidFill>
                  <a:srgbClr val="252525"/>
                </a:solidFill>
                <a:latin typeface="Century Gothic"/>
                <a:cs typeface="Century Gothic"/>
              </a:rPr>
              <a:t>taj</a:t>
            </a:r>
            <a:r>
              <a:rPr sz="2800" b="1" spc="55" dirty="0" smtClean="0">
                <a:solidFill>
                  <a:srgbClr val="252525"/>
                </a:solidFill>
                <a:latin typeface="Century Gothic"/>
                <a:cs typeface="Century Gothic"/>
              </a:rPr>
              <a:t> </a:t>
            </a:r>
            <a:r>
              <a:rPr sz="2800" b="1" spc="-20" dirty="0" err="1" smtClean="0">
                <a:solidFill>
                  <a:srgbClr val="252525"/>
                </a:solidFill>
                <a:latin typeface="Century Gothic"/>
                <a:cs typeface="Century Gothic"/>
              </a:rPr>
              <a:t>Har</a:t>
            </a:r>
            <a:r>
              <a:rPr sz="2800" b="1" spc="-35" dirty="0" err="1" smtClean="0">
                <a:solidFill>
                  <a:srgbClr val="252525"/>
                </a:solidFill>
                <a:latin typeface="Century Gothic"/>
                <a:cs typeface="Century Gothic"/>
              </a:rPr>
              <a:t>e</a:t>
            </a:r>
            <a:r>
              <a:rPr sz="2800" b="1" spc="-15" dirty="0" err="1" smtClean="0">
                <a:solidFill>
                  <a:srgbClr val="252525"/>
                </a:solidFill>
                <a:latin typeface="Century Gothic"/>
                <a:cs typeface="Century Gothic"/>
              </a:rPr>
              <a:t>ketl</a:t>
            </a:r>
            <a:r>
              <a:rPr sz="2800" b="1" dirty="0" err="1" smtClean="0">
                <a:solidFill>
                  <a:srgbClr val="252525"/>
                </a:solidFill>
                <a:latin typeface="Century Gothic"/>
                <a:cs typeface="Century Gothic"/>
              </a:rPr>
              <a:t>i</a:t>
            </a:r>
            <a:r>
              <a:rPr sz="2800" b="1" spc="-10" dirty="0" err="1" smtClean="0">
                <a:solidFill>
                  <a:srgbClr val="252525"/>
                </a:solidFill>
                <a:latin typeface="Century Gothic"/>
                <a:cs typeface="Century Gothic"/>
              </a:rPr>
              <a:t>l</a:t>
            </a:r>
            <a:r>
              <a:rPr sz="2800" b="1" spc="0" dirty="0" err="1" smtClean="0">
                <a:solidFill>
                  <a:srgbClr val="252525"/>
                </a:solidFill>
                <a:latin typeface="Century Gothic"/>
                <a:cs typeface="Century Gothic"/>
              </a:rPr>
              <a:t>i</a:t>
            </a:r>
            <a:r>
              <a:rPr sz="2800" b="1" spc="-15" dirty="0" err="1" smtClean="0">
                <a:solidFill>
                  <a:srgbClr val="252525"/>
                </a:solidFill>
                <a:latin typeface="Century Gothic"/>
                <a:cs typeface="Century Gothic"/>
              </a:rPr>
              <a:t>ği</a:t>
            </a:r>
            <a:endParaRPr sz="2800" b="1" dirty="0">
              <a:latin typeface="Century Gothic"/>
              <a:cs typeface="Century Gothic"/>
            </a:endParaRPr>
          </a:p>
        </p:txBody>
      </p:sp>
      <p:sp>
        <p:nvSpPr>
          <p:cNvPr id="9" name="object 9"/>
          <p:cNvSpPr txBox="1">
            <a:spLocks noGrp="1"/>
          </p:cNvSpPr>
          <p:nvPr>
            <p:ph idx="1"/>
          </p:nvPr>
        </p:nvSpPr>
        <p:spPr>
          <a:xfrm>
            <a:off x="762000" y="2363723"/>
            <a:ext cx="10515600" cy="2067233"/>
          </a:xfrm>
          <a:prstGeom prst="rect">
            <a:avLst/>
          </a:prstGeom>
        </p:spPr>
        <p:txBody>
          <a:bodyPr vert="horz" wrap="square" lIns="0" tIns="0" rIns="0" bIns="0" rtlCol="0">
            <a:spAutoFit/>
          </a:bodyPr>
          <a:lstStyle/>
          <a:p>
            <a:pPr marL="12700" marR="6985" indent="0" algn="just">
              <a:buNone/>
            </a:pPr>
            <a:r>
              <a:rPr lang="tr-TR" sz="2000" spc="-20" dirty="0">
                <a:solidFill>
                  <a:srgbClr val="C00000"/>
                </a:solidFill>
                <a:latin typeface="Wingdings 3"/>
                <a:cs typeface="Wingdings 3"/>
              </a:rPr>
              <a:t> </a:t>
            </a:r>
            <a:r>
              <a:rPr lang="tr-TR" sz="2000" spc="-10" dirty="0" smtClean="0">
                <a:cs typeface="Century Gothic"/>
              </a:rPr>
              <a:t>S</a:t>
            </a:r>
            <a:r>
              <a:rPr lang="tr-TR" sz="2000" spc="-5" dirty="0" smtClean="0">
                <a:cs typeface="Century Gothic"/>
              </a:rPr>
              <a:t>t</a:t>
            </a:r>
            <a:r>
              <a:rPr lang="tr-TR" sz="2000" spc="-20" dirty="0" smtClean="0">
                <a:cs typeface="Century Gothic"/>
              </a:rPr>
              <a:t>a</a:t>
            </a:r>
            <a:r>
              <a:rPr lang="tr-TR" sz="2000" spc="-5" dirty="0" smtClean="0">
                <a:cs typeface="Century Gothic"/>
              </a:rPr>
              <a:t>j</a:t>
            </a:r>
            <a:r>
              <a:rPr lang="tr-TR" sz="2000" dirty="0" smtClean="0">
                <a:cs typeface="Century Gothic"/>
              </a:rPr>
              <a:t> </a:t>
            </a:r>
            <a:r>
              <a:rPr lang="tr-TR" sz="2000" spc="-70" dirty="0" smtClean="0">
                <a:cs typeface="Century Gothic"/>
              </a:rPr>
              <a:t> </a:t>
            </a:r>
            <a:r>
              <a:rPr lang="tr-TR" sz="2000" spc="-15" dirty="0">
                <a:cs typeface="Century Gothic"/>
              </a:rPr>
              <a:t>Faal</a:t>
            </a:r>
            <a:r>
              <a:rPr lang="tr-TR" sz="2000" dirty="0">
                <a:cs typeface="Century Gothic"/>
              </a:rPr>
              <a:t>i</a:t>
            </a:r>
            <a:r>
              <a:rPr lang="tr-TR" sz="2000" spc="-25" dirty="0">
                <a:cs typeface="Century Gothic"/>
              </a:rPr>
              <a:t>y</a:t>
            </a:r>
            <a:r>
              <a:rPr lang="tr-TR" sz="2000" spc="-10" dirty="0">
                <a:cs typeface="Century Gothic"/>
              </a:rPr>
              <a:t>eti</a:t>
            </a:r>
            <a:r>
              <a:rPr lang="tr-TR" sz="2000" dirty="0">
                <a:cs typeface="Century Gothic"/>
              </a:rPr>
              <a:t> </a:t>
            </a:r>
            <a:r>
              <a:rPr lang="tr-TR" sz="2000" spc="-90" dirty="0">
                <a:cs typeface="Century Gothic"/>
              </a:rPr>
              <a:t> </a:t>
            </a:r>
            <a:r>
              <a:rPr lang="tr-TR" sz="2000" spc="5" dirty="0"/>
              <a:t>i</a:t>
            </a:r>
            <a:r>
              <a:rPr lang="tr-TR" sz="2000" spc="-35" dirty="0"/>
              <a:t>ç</a:t>
            </a:r>
            <a:r>
              <a:rPr lang="tr-TR" sz="2000" spc="5" dirty="0"/>
              <a:t>i</a:t>
            </a:r>
            <a:r>
              <a:rPr lang="tr-TR" sz="2000" spc="-15" dirty="0"/>
              <a:t>n</a:t>
            </a:r>
            <a:r>
              <a:rPr lang="tr-TR" sz="2000" dirty="0"/>
              <a:t> </a:t>
            </a:r>
            <a:r>
              <a:rPr lang="tr-TR" sz="2000" spc="-85" dirty="0"/>
              <a:t> </a:t>
            </a:r>
            <a:r>
              <a:rPr lang="tr-TR" sz="2000" spc="-25" dirty="0"/>
              <a:t>ö</a:t>
            </a:r>
            <a:r>
              <a:rPr lang="tr-TR" sz="2000" spc="-15" dirty="0"/>
              <a:t>n</a:t>
            </a:r>
            <a:r>
              <a:rPr lang="tr-TR" sz="2000" spc="-25" dirty="0"/>
              <a:t>c</a:t>
            </a:r>
            <a:r>
              <a:rPr lang="tr-TR" sz="2000" spc="-5" dirty="0"/>
              <a:t>e</a:t>
            </a:r>
            <a:r>
              <a:rPr lang="tr-TR" sz="2000" spc="-10" dirty="0"/>
              <a:t>d</a:t>
            </a:r>
            <a:r>
              <a:rPr lang="tr-TR" sz="2000" spc="-15" dirty="0"/>
              <a:t>en</a:t>
            </a:r>
            <a:r>
              <a:rPr lang="tr-TR" sz="2000" dirty="0"/>
              <a:t> </a:t>
            </a:r>
            <a:r>
              <a:rPr lang="tr-TR" sz="2000" spc="-80" dirty="0"/>
              <a:t> </a:t>
            </a:r>
            <a:r>
              <a:rPr lang="tr-TR" sz="2000" spc="5" dirty="0"/>
              <a:t>i</a:t>
            </a:r>
            <a:r>
              <a:rPr lang="tr-TR" sz="2000" spc="-15" dirty="0"/>
              <a:t>mzal</a:t>
            </a:r>
            <a:r>
              <a:rPr lang="tr-TR" sz="2000" spc="-5" dirty="0"/>
              <a:t>a</a:t>
            </a:r>
            <a:r>
              <a:rPr lang="tr-TR" sz="2000" spc="-15" dirty="0"/>
              <a:t>nmış</a:t>
            </a:r>
            <a:r>
              <a:rPr lang="tr-TR" sz="2000" dirty="0"/>
              <a:t> </a:t>
            </a:r>
            <a:r>
              <a:rPr lang="tr-TR" sz="2000" spc="-85" dirty="0"/>
              <a:t> </a:t>
            </a:r>
            <a:r>
              <a:rPr lang="tr-TR" sz="2000" spc="-20" dirty="0">
                <a:cs typeface="Century Gothic"/>
              </a:rPr>
              <a:t>b</a:t>
            </a:r>
            <a:r>
              <a:rPr lang="tr-TR" sz="2000" spc="5" dirty="0">
                <a:cs typeface="Century Gothic"/>
              </a:rPr>
              <a:t>i</a:t>
            </a:r>
            <a:r>
              <a:rPr lang="tr-TR" sz="2000" spc="-10" dirty="0">
                <a:cs typeface="Century Gothic"/>
              </a:rPr>
              <a:t>r</a:t>
            </a:r>
            <a:r>
              <a:rPr lang="tr-TR" sz="2000" dirty="0">
                <a:cs typeface="Century Gothic"/>
              </a:rPr>
              <a:t> </a:t>
            </a:r>
            <a:r>
              <a:rPr lang="tr-TR" sz="2000" spc="-75" dirty="0">
                <a:cs typeface="Century Gothic"/>
              </a:rPr>
              <a:t> </a:t>
            </a:r>
            <a:r>
              <a:rPr lang="tr-TR" sz="2000" spc="-15" dirty="0" err="1" smtClean="0">
                <a:cs typeface="Century Gothic"/>
              </a:rPr>
              <a:t>kuruml</a:t>
            </a:r>
            <a:r>
              <a:rPr lang="tr-TR" sz="2000" spc="-20" dirty="0" err="1" smtClean="0">
                <a:cs typeface="Century Gothic"/>
              </a:rPr>
              <a:t>a</a:t>
            </a:r>
            <a:r>
              <a:rPr lang="tr-TR" sz="2000" spc="-10" dirty="0" err="1" smtClean="0">
                <a:cs typeface="Century Gothic"/>
              </a:rPr>
              <a:t>r</a:t>
            </a:r>
            <a:r>
              <a:rPr lang="tr-TR" sz="2000" spc="-10" dirty="0" err="1" smtClean="0"/>
              <a:t>arası</a:t>
            </a:r>
            <a:r>
              <a:rPr lang="tr-TR" sz="2000" dirty="0" smtClean="0"/>
              <a:t> </a:t>
            </a:r>
            <a:r>
              <a:rPr lang="tr-TR" sz="2000" spc="-90" dirty="0" smtClean="0"/>
              <a:t> </a:t>
            </a:r>
            <a:r>
              <a:rPr lang="tr-TR" sz="2000" spc="-5" dirty="0"/>
              <a:t>a</a:t>
            </a:r>
            <a:r>
              <a:rPr lang="tr-TR" sz="2000" spc="-10" dirty="0"/>
              <a:t>n</a:t>
            </a:r>
            <a:r>
              <a:rPr lang="tr-TR" sz="2000" spc="-15" dirty="0"/>
              <a:t>l</a:t>
            </a:r>
            <a:r>
              <a:rPr lang="tr-TR" sz="2000" spc="-5" dirty="0"/>
              <a:t>a</a:t>
            </a:r>
            <a:r>
              <a:rPr lang="tr-TR" sz="2000" spc="-15" dirty="0"/>
              <a:t>şma</a:t>
            </a:r>
            <a:r>
              <a:rPr lang="tr-TR" sz="2000" dirty="0"/>
              <a:t> </a:t>
            </a:r>
            <a:r>
              <a:rPr lang="tr-TR" sz="2000" spc="-60" dirty="0"/>
              <a:t> </a:t>
            </a:r>
            <a:r>
              <a:rPr lang="tr-TR" sz="2000" spc="-25" dirty="0"/>
              <a:t>o</a:t>
            </a:r>
            <a:r>
              <a:rPr lang="tr-TR" sz="2000" spc="-15" dirty="0"/>
              <a:t>lm</a:t>
            </a:r>
            <a:r>
              <a:rPr lang="tr-TR" sz="2000" spc="-5" dirty="0"/>
              <a:t>a</a:t>
            </a:r>
            <a:r>
              <a:rPr lang="tr-TR" sz="2000" spc="-10" dirty="0"/>
              <a:t>sı</a:t>
            </a:r>
            <a:r>
              <a:rPr lang="tr-TR" sz="2000" dirty="0"/>
              <a:t> </a:t>
            </a:r>
            <a:r>
              <a:rPr lang="tr-TR" sz="2000" spc="-80" dirty="0"/>
              <a:t> </a:t>
            </a:r>
            <a:r>
              <a:rPr lang="tr-TR" sz="2000" spc="-10" dirty="0"/>
              <a:t>şar</a:t>
            </a:r>
            <a:r>
              <a:rPr lang="tr-TR" sz="2000" spc="-5" dirty="0"/>
              <a:t>tı</a:t>
            </a:r>
            <a:r>
              <a:rPr lang="tr-TR" sz="2000" dirty="0"/>
              <a:t> </a:t>
            </a:r>
            <a:r>
              <a:rPr lang="tr-TR" sz="2000" spc="-90" dirty="0"/>
              <a:t> </a:t>
            </a:r>
            <a:r>
              <a:rPr lang="tr-TR" sz="2000" spc="-20" dirty="0" smtClean="0">
                <a:cs typeface="Century Gothic"/>
              </a:rPr>
              <a:t>bulunmamaktadır</a:t>
            </a:r>
            <a:r>
              <a:rPr lang="tr-TR" sz="2000" spc="-10" dirty="0" smtClean="0">
                <a:cs typeface="Century Gothic"/>
              </a:rPr>
              <a:t>.</a:t>
            </a:r>
            <a:r>
              <a:rPr lang="tr-TR" sz="2000" dirty="0">
                <a:cs typeface="Century Gothic"/>
              </a:rPr>
              <a:t> </a:t>
            </a:r>
            <a:r>
              <a:rPr lang="tr-TR" sz="2000" spc="-10" dirty="0" smtClean="0">
                <a:cs typeface="Century Gothic"/>
              </a:rPr>
              <a:t>S</a:t>
            </a:r>
            <a:r>
              <a:rPr lang="tr-TR" sz="2000" spc="-5" dirty="0" smtClean="0">
                <a:cs typeface="Century Gothic"/>
              </a:rPr>
              <a:t>t</a:t>
            </a:r>
            <a:r>
              <a:rPr lang="tr-TR" sz="2000" spc="-15" dirty="0" smtClean="0">
                <a:cs typeface="Century Gothic"/>
              </a:rPr>
              <a:t>aj </a:t>
            </a:r>
            <a:r>
              <a:rPr lang="tr-TR" sz="2000" spc="-10" dirty="0" smtClean="0">
                <a:cs typeface="Century Gothic"/>
              </a:rPr>
              <a:t>fa</a:t>
            </a:r>
            <a:r>
              <a:rPr lang="tr-TR" sz="2000" spc="-20" dirty="0" smtClean="0">
                <a:cs typeface="Century Gothic"/>
              </a:rPr>
              <a:t>a</a:t>
            </a:r>
            <a:r>
              <a:rPr lang="tr-TR" sz="2000" spc="-15" dirty="0" smtClean="0">
                <a:cs typeface="Century Gothic"/>
              </a:rPr>
              <a:t>l</a:t>
            </a:r>
            <a:r>
              <a:rPr lang="tr-TR" sz="2000" dirty="0" smtClean="0">
                <a:cs typeface="Century Gothic"/>
              </a:rPr>
              <a:t>i</a:t>
            </a:r>
            <a:r>
              <a:rPr lang="tr-TR" sz="2000" spc="-25" dirty="0" smtClean="0">
                <a:cs typeface="Century Gothic"/>
              </a:rPr>
              <a:t>y</a:t>
            </a:r>
            <a:r>
              <a:rPr lang="tr-TR" sz="2000" spc="-10" dirty="0" smtClean="0">
                <a:cs typeface="Century Gothic"/>
              </a:rPr>
              <a:t>et</a:t>
            </a:r>
            <a:r>
              <a:rPr lang="tr-TR" sz="2000" dirty="0" smtClean="0">
                <a:cs typeface="Century Gothic"/>
              </a:rPr>
              <a:t>i</a:t>
            </a:r>
            <a:r>
              <a:rPr lang="tr-TR" sz="2000" spc="-15" dirty="0" smtClean="0">
                <a:cs typeface="Century Gothic"/>
              </a:rPr>
              <a:t>ne</a:t>
            </a:r>
            <a:r>
              <a:rPr lang="tr-TR" sz="2000" spc="225" dirty="0">
                <a:cs typeface="Century Gothic"/>
              </a:rPr>
              <a:t> </a:t>
            </a:r>
            <a:r>
              <a:rPr lang="tr-TR" sz="2000" spc="-15" dirty="0" smtClean="0"/>
              <a:t>baş</a:t>
            </a:r>
            <a:r>
              <a:rPr lang="tr-TR" sz="2000" dirty="0" smtClean="0"/>
              <a:t>v</a:t>
            </a:r>
            <a:r>
              <a:rPr lang="tr-TR" sz="2000" spc="-15" dirty="0" smtClean="0"/>
              <a:t>uracak</a:t>
            </a:r>
            <a:r>
              <a:rPr lang="tr-TR" sz="2000" dirty="0"/>
              <a:t> </a:t>
            </a:r>
            <a:r>
              <a:rPr lang="tr-TR" sz="2000" spc="-25" dirty="0" smtClean="0"/>
              <a:t>ö</a:t>
            </a:r>
            <a:r>
              <a:rPr lang="tr-TR" sz="2000" spc="-10" dirty="0" smtClean="0"/>
              <a:t>ğr</a:t>
            </a:r>
            <a:r>
              <a:rPr lang="tr-TR" sz="2000" dirty="0" smtClean="0"/>
              <a:t>e</a:t>
            </a:r>
            <a:r>
              <a:rPr lang="tr-TR" sz="2000" spc="-15" dirty="0" smtClean="0"/>
              <a:t>n</a:t>
            </a:r>
            <a:r>
              <a:rPr lang="tr-TR" sz="2000" spc="-25" dirty="0" smtClean="0"/>
              <a:t>c</a:t>
            </a:r>
            <a:r>
              <a:rPr lang="tr-TR" sz="2000" spc="5" dirty="0" smtClean="0"/>
              <a:t>i</a:t>
            </a:r>
            <a:r>
              <a:rPr lang="tr-TR" sz="2000" spc="-15" dirty="0" smtClean="0"/>
              <a:t>l</a:t>
            </a:r>
            <a:r>
              <a:rPr lang="tr-TR" sz="2000" spc="-10" dirty="0" smtClean="0"/>
              <a:t>erim</a:t>
            </a:r>
            <a:r>
              <a:rPr lang="tr-TR" sz="2000" dirty="0" smtClean="0"/>
              <a:t>i</a:t>
            </a:r>
            <a:r>
              <a:rPr lang="tr-TR" sz="2000" spc="-10" dirty="0" smtClean="0"/>
              <a:t>zin</a:t>
            </a:r>
            <a:r>
              <a:rPr lang="tr-TR" sz="2000" dirty="0" smtClean="0"/>
              <a:t> </a:t>
            </a:r>
            <a:r>
              <a:rPr lang="tr-TR" sz="2000" spc="-15" dirty="0" smtClean="0">
                <a:cs typeface="Century Gothic"/>
              </a:rPr>
              <a:t>sta</a:t>
            </a:r>
            <a:r>
              <a:rPr lang="tr-TR" sz="2000" spc="-5" dirty="0" smtClean="0">
                <a:cs typeface="Century Gothic"/>
              </a:rPr>
              <a:t>j</a:t>
            </a:r>
            <a:r>
              <a:rPr lang="tr-TR" sz="2000" dirty="0" smtClean="0">
                <a:cs typeface="Century Gothic"/>
              </a:rPr>
              <a:t>  </a:t>
            </a:r>
            <a:r>
              <a:rPr lang="tr-TR" sz="2000" spc="235" dirty="0" smtClean="0">
                <a:cs typeface="Century Gothic"/>
              </a:rPr>
              <a:t> </a:t>
            </a:r>
            <a:r>
              <a:rPr lang="tr-TR" sz="2000" spc="-25" dirty="0"/>
              <a:t>y</a:t>
            </a:r>
            <a:r>
              <a:rPr lang="tr-TR" sz="2000" spc="-5" dirty="0"/>
              <a:t>a</a:t>
            </a:r>
            <a:r>
              <a:rPr lang="tr-TR" sz="2000" spc="-15" dirty="0"/>
              <a:t>pacakla</a:t>
            </a:r>
            <a:r>
              <a:rPr lang="tr-TR" sz="2000" spc="-5" dirty="0"/>
              <a:t>rı</a:t>
            </a:r>
            <a:r>
              <a:rPr lang="tr-TR" sz="2000" dirty="0"/>
              <a:t>  </a:t>
            </a:r>
            <a:r>
              <a:rPr lang="tr-TR" sz="2000" spc="220" dirty="0"/>
              <a:t> </a:t>
            </a:r>
            <a:r>
              <a:rPr lang="tr-TR" sz="2000" spc="-5" dirty="0">
                <a:cs typeface="Century Gothic"/>
              </a:rPr>
              <a:t>k</a:t>
            </a:r>
            <a:r>
              <a:rPr lang="tr-TR" sz="2000" spc="-15" dirty="0">
                <a:cs typeface="Century Gothic"/>
              </a:rPr>
              <a:t>urumu</a:t>
            </a:r>
            <a:r>
              <a:rPr lang="tr-TR" sz="2000" dirty="0">
                <a:cs typeface="Century Gothic"/>
              </a:rPr>
              <a:t>  </a:t>
            </a:r>
            <a:r>
              <a:rPr lang="tr-TR" sz="2000" spc="220" dirty="0">
                <a:cs typeface="Century Gothic"/>
              </a:rPr>
              <a:t> </a:t>
            </a:r>
            <a:r>
              <a:rPr lang="tr-TR" sz="2000" spc="-10" dirty="0">
                <a:cs typeface="Century Gothic"/>
              </a:rPr>
              <a:t>ke</a:t>
            </a:r>
            <a:r>
              <a:rPr lang="tr-TR" sz="2000" spc="-15" dirty="0">
                <a:cs typeface="Century Gothic"/>
              </a:rPr>
              <a:t>nd</a:t>
            </a:r>
            <a:r>
              <a:rPr lang="tr-TR" sz="2000" dirty="0">
                <a:cs typeface="Century Gothic"/>
              </a:rPr>
              <a:t>i</a:t>
            </a:r>
            <a:r>
              <a:rPr lang="tr-TR" sz="2000" spc="-15" dirty="0">
                <a:cs typeface="Century Gothic"/>
              </a:rPr>
              <a:t>l</a:t>
            </a:r>
            <a:r>
              <a:rPr lang="tr-TR" sz="2000" spc="-10" dirty="0">
                <a:cs typeface="Century Gothic"/>
              </a:rPr>
              <a:t>er</a:t>
            </a:r>
            <a:r>
              <a:rPr lang="tr-TR" sz="2000" dirty="0">
                <a:cs typeface="Century Gothic"/>
              </a:rPr>
              <a:t>i</a:t>
            </a:r>
            <a:r>
              <a:rPr lang="tr-TR" sz="2000" spc="-35" dirty="0">
                <a:cs typeface="Century Gothic"/>
              </a:rPr>
              <a:t>n</a:t>
            </a:r>
            <a:r>
              <a:rPr lang="tr-TR" sz="2000" dirty="0">
                <a:cs typeface="Century Gothic"/>
              </a:rPr>
              <a:t>i</a:t>
            </a:r>
            <a:r>
              <a:rPr lang="tr-TR" sz="2000" spc="-15" dirty="0">
                <a:cs typeface="Century Gothic"/>
              </a:rPr>
              <a:t>n</a:t>
            </a:r>
            <a:r>
              <a:rPr lang="tr-TR" sz="2000" dirty="0">
                <a:cs typeface="Century Gothic"/>
              </a:rPr>
              <a:t>  </a:t>
            </a:r>
            <a:r>
              <a:rPr lang="tr-TR" sz="2000" spc="225" dirty="0">
                <a:cs typeface="Century Gothic"/>
              </a:rPr>
              <a:t> </a:t>
            </a:r>
            <a:r>
              <a:rPr lang="tr-TR" sz="2000" spc="-15" dirty="0" smtClean="0"/>
              <a:t>bulmas</a:t>
            </a:r>
            <a:r>
              <a:rPr lang="tr-TR" sz="2000" spc="-5" dirty="0" smtClean="0"/>
              <a:t>ı</a:t>
            </a:r>
            <a:r>
              <a:rPr lang="tr-TR" sz="2000" spc="-10" dirty="0" smtClean="0"/>
              <a:t> </a:t>
            </a:r>
            <a:r>
              <a:rPr lang="tr-TR" sz="2000" spc="-15" dirty="0">
                <a:cs typeface="Century Gothic"/>
              </a:rPr>
              <a:t>gerek</a:t>
            </a:r>
            <a:r>
              <a:rPr lang="tr-TR" sz="2000" spc="-30" dirty="0">
                <a:cs typeface="Century Gothic"/>
              </a:rPr>
              <a:t>m</a:t>
            </a:r>
            <a:r>
              <a:rPr lang="tr-TR" sz="2000" spc="-15" dirty="0">
                <a:cs typeface="Century Gothic"/>
              </a:rPr>
              <a:t>ekted</a:t>
            </a:r>
            <a:r>
              <a:rPr lang="tr-TR" sz="2000" dirty="0">
                <a:cs typeface="Century Gothic"/>
              </a:rPr>
              <a:t>ir</a:t>
            </a:r>
            <a:r>
              <a:rPr lang="tr-TR" sz="2000" spc="-10" dirty="0" smtClean="0">
                <a:cs typeface="Century Gothic"/>
              </a:rPr>
              <a:t>.</a:t>
            </a:r>
            <a:endParaRPr lang="tr-TR" sz="2000" spc="-10" dirty="0">
              <a:cs typeface="Century Gothic"/>
            </a:endParaRPr>
          </a:p>
          <a:p>
            <a:pPr marL="12700" marR="5080" indent="0" algn="just">
              <a:buNone/>
            </a:pPr>
            <a:r>
              <a:rPr lang="tr-TR" sz="2000" spc="-20" dirty="0" smtClean="0">
                <a:solidFill>
                  <a:srgbClr val="C00000"/>
                </a:solidFill>
                <a:latin typeface="Wingdings 3"/>
                <a:cs typeface="Wingdings 3"/>
              </a:rPr>
              <a:t> </a:t>
            </a:r>
            <a:r>
              <a:rPr sz="2000" spc="-10" dirty="0" err="1" smtClean="0">
                <a:cs typeface="Century Gothic"/>
              </a:rPr>
              <a:t>S</a:t>
            </a:r>
            <a:r>
              <a:rPr sz="2000" spc="-5" dirty="0" err="1" smtClean="0">
                <a:cs typeface="Century Gothic"/>
              </a:rPr>
              <a:t>t</a:t>
            </a:r>
            <a:r>
              <a:rPr sz="2000" spc="-20" dirty="0" err="1" smtClean="0">
                <a:cs typeface="Century Gothic"/>
              </a:rPr>
              <a:t>a</a:t>
            </a:r>
            <a:r>
              <a:rPr sz="2000" dirty="0" err="1" smtClean="0">
                <a:cs typeface="Century Gothic"/>
              </a:rPr>
              <a:t>j</a:t>
            </a:r>
            <a:r>
              <a:rPr lang="tr-TR" sz="2000" spc="-15" dirty="0" smtClean="0">
                <a:cs typeface="Century Gothic"/>
              </a:rPr>
              <a:t> Faaliyetine</a:t>
            </a:r>
            <a:r>
              <a:rPr sz="2000" dirty="0" smtClean="0">
                <a:cs typeface="Century Gothic"/>
              </a:rPr>
              <a:t> </a:t>
            </a:r>
            <a:r>
              <a:rPr sz="2000" spc="-140" dirty="0" smtClean="0">
                <a:cs typeface="Century Gothic"/>
              </a:rPr>
              <a:t> </a:t>
            </a:r>
            <a:r>
              <a:rPr sz="2000" spc="-25" dirty="0">
                <a:cs typeface="Century Gothic"/>
              </a:rPr>
              <a:t>e</a:t>
            </a:r>
            <a:r>
              <a:rPr sz="2000" spc="-15" dirty="0">
                <a:cs typeface="Century Gothic"/>
              </a:rPr>
              <a:t>v</a:t>
            </a:r>
            <a:r>
              <a:rPr sz="2000" dirty="0">
                <a:cs typeface="Century Gothic"/>
              </a:rPr>
              <a:t> </a:t>
            </a:r>
            <a:r>
              <a:rPr sz="2000" spc="-140" dirty="0">
                <a:cs typeface="Century Gothic"/>
              </a:rPr>
              <a:t> </a:t>
            </a:r>
            <a:r>
              <a:rPr sz="2000" spc="-15" dirty="0"/>
              <a:t>sa</a:t>
            </a:r>
            <a:r>
              <a:rPr sz="2000" spc="-25" dirty="0"/>
              <a:t>h</a:t>
            </a:r>
            <a:r>
              <a:rPr sz="2000" spc="5" dirty="0"/>
              <a:t>i</a:t>
            </a:r>
            <a:r>
              <a:rPr sz="2000" spc="-15" dirty="0"/>
              <a:t>p</a:t>
            </a:r>
            <a:r>
              <a:rPr sz="2000" spc="-25" dirty="0"/>
              <a:t>l</a:t>
            </a:r>
            <a:r>
              <a:rPr sz="2000" spc="5" dirty="0"/>
              <a:t>i</a:t>
            </a:r>
            <a:r>
              <a:rPr sz="2000" spc="-35" dirty="0"/>
              <a:t>ğ</a:t>
            </a:r>
            <a:r>
              <a:rPr sz="2000" spc="-5" dirty="0"/>
              <a:t>i</a:t>
            </a:r>
            <a:r>
              <a:rPr sz="2000" dirty="0"/>
              <a:t> </a:t>
            </a:r>
            <a:r>
              <a:rPr sz="2000" spc="-135" dirty="0"/>
              <a:t> </a:t>
            </a:r>
            <a:r>
              <a:rPr sz="2000" spc="-25" dirty="0">
                <a:cs typeface="Century Gothic"/>
              </a:rPr>
              <a:t>y</a:t>
            </a:r>
            <a:r>
              <a:rPr sz="2000" spc="-20" dirty="0">
                <a:cs typeface="Century Gothic"/>
              </a:rPr>
              <a:t>apaca</a:t>
            </a:r>
            <a:r>
              <a:rPr sz="2000" spc="-10" dirty="0">
                <a:cs typeface="Century Gothic"/>
              </a:rPr>
              <a:t>k</a:t>
            </a:r>
            <a:r>
              <a:rPr sz="2000" dirty="0">
                <a:cs typeface="Century Gothic"/>
              </a:rPr>
              <a:t> </a:t>
            </a:r>
            <a:r>
              <a:rPr sz="2000" spc="-145" dirty="0">
                <a:cs typeface="Century Gothic"/>
              </a:rPr>
              <a:t> </a:t>
            </a:r>
            <a:r>
              <a:rPr sz="2000" spc="-10" dirty="0"/>
              <a:t>kuru</a:t>
            </a:r>
            <a:r>
              <a:rPr sz="2000" spc="-15" dirty="0"/>
              <a:t>l</a:t>
            </a:r>
            <a:r>
              <a:rPr sz="2000" spc="-10" dirty="0"/>
              <a:t>uş</a:t>
            </a:r>
            <a:r>
              <a:rPr sz="2000" spc="-20" dirty="0"/>
              <a:t>l</a:t>
            </a:r>
            <a:r>
              <a:rPr sz="2000" spc="-15" dirty="0"/>
              <a:t>a</a:t>
            </a:r>
            <a:r>
              <a:rPr sz="2000" spc="-5" dirty="0"/>
              <a:t>r</a:t>
            </a:r>
            <a:r>
              <a:rPr sz="2000" spc="-10" dirty="0">
                <a:cs typeface="Century Gothic"/>
              </a:rPr>
              <a:t>;</a:t>
            </a:r>
            <a:r>
              <a:rPr sz="2000" dirty="0">
                <a:cs typeface="Century Gothic"/>
              </a:rPr>
              <a:t> </a:t>
            </a:r>
            <a:r>
              <a:rPr sz="2000" spc="-150" dirty="0">
                <a:cs typeface="Century Gothic"/>
              </a:rPr>
              <a:t> </a:t>
            </a:r>
            <a:r>
              <a:rPr sz="2000" spc="5" dirty="0"/>
              <a:t>i</a:t>
            </a:r>
            <a:r>
              <a:rPr sz="2000" spc="-10" dirty="0"/>
              <a:t>ş</a:t>
            </a:r>
            <a:r>
              <a:rPr sz="2000" spc="-20" dirty="0"/>
              <a:t>l</a:t>
            </a:r>
            <a:r>
              <a:rPr sz="2000" spc="-15" dirty="0"/>
              <a:t>e</a:t>
            </a:r>
            <a:r>
              <a:rPr sz="2000" spc="-5" dirty="0"/>
              <a:t>t</a:t>
            </a:r>
            <a:r>
              <a:rPr sz="2000" spc="-15" dirty="0"/>
              <a:t>mele</a:t>
            </a:r>
            <a:r>
              <a:rPr sz="2000" spc="0" dirty="0"/>
              <a:t>r</a:t>
            </a:r>
            <a:r>
              <a:rPr sz="2000" spc="-10" dirty="0"/>
              <a:t>,</a:t>
            </a:r>
            <a:r>
              <a:rPr sz="2000" dirty="0"/>
              <a:t> </a:t>
            </a:r>
            <a:r>
              <a:rPr sz="2000" spc="-145" dirty="0"/>
              <a:t> </a:t>
            </a:r>
            <a:r>
              <a:rPr sz="2000" spc="-15" dirty="0"/>
              <a:t>e</a:t>
            </a:r>
            <a:r>
              <a:rPr sz="2000" spc="-30" dirty="0"/>
              <a:t>ğ</a:t>
            </a:r>
            <a:r>
              <a:rPr sz="2000" spc="5" dirty="0"/>
              <a:t>i</a:t>
            </a:r>
            <a:r>
              <a:rPr sz="2000" spc="-20" dirty="0"/>
              <a:t>t</a:t>
            </a:r>
            <a:r>
              <a:rPr sz="2000" spc="5" dirty="0"/>
              <a:t>i</a:t>
            </a:r>
            <a:r>
              <a:rPr sz="2000" spc="-20" dirty="0"/>
              <a:t>m</a:t>
            </a:r>
            <a:r>
              <a:rPr sz="2000" dirty="0"/>
              <a:t> </a:t>
            </a:r>
            <a:r>
              <a:rPr sz="2000" spc="-135" dirty="0"/>
              <a:t> </a:t>
            </a:r>
            <a:r>
              <a:rPr sz="2000" spc="-15" dirty="0">
                <a:cs typeface="Century Gothic"/>
              </a:rPr>
              <a:t>merke</a:t>
            </a:r>
            <a:r>
              <a:rPr sz="2000" spc="-5" dirty="0">
                <a:cs typeface="Century Gothic"/>
              </a:rPr>
              <a:t>z</a:t>
            </a:r>
            <a:r>
              <a:rPr sz="2000" spc="-15" dirty="0">
                <a:cs typeface="Century Gothic"/>
              </a:rPr>
              <a:t>le</a:t>
            </a:r>
            <a:r>
              <a:rPr sz="2000" spc="-5" dirty="0">
                <a:cs typeface="Century Gothic"/>
              </a:rPr>
              <a:t>r</a:t>
            </a:r>
            <a:r>
              <a:rPr sz="2000" spc="0" dirty="0">
                <a:cs typeface="Century Gothic"/>
              </a:rPr>
              <a:t>i</a:t>
            </a:r>
            <a:r>
              <a:rPr sz="2000" spc="-10" dirty="0">
                <a:cs typeface="Century Gothic"/>
              </a:rPr>
              <a:t>,</a:t>
            </a:r>
            <a:r>
              <a:rPr sz="2000" dirty="0">
                <a:cs typeface="Century Gothic"/>
              </a:rPr>
              <a:t> </a:t>
            </a:r>
            <a:r>
              <a:rPr sz="2000" spc="-145" dirty="0">
                <a:cs typeface="Century Gothic"/>
              </a:rPr>
              <a:t> </a:t>
            </a:r>
            <a:r>
              <a:rPr sz="2000" spc="-10" dirty="0"/>
              <a:t>araştır</a:t>
            </a:r>
            <a:r>
              <a:rPr sz="2000" spc="-15" dirty="0"/>
              <a:t>ma</a:t>
            </a:r>
            <a:r>
              <a:rPr sz="2000" dirty="0"/>
              <a:t> </a:t>
            </a:r>
            <a:r>
              <a:rPr sz="2000" spc="-135" dirty="0"/>
              <a:t> </a:t>
            </a:r>
            <a:r>
              <a:rPr sz="2000" spc="-15" dirty="0">
                <a:cs typeface="Century Gothic"/>
              </a:rPr>
              <a:t>merk</a:t>
            </a:r>
            <a:r>
              <a:rPr sz="2000" spc="-10" dirty="0">
                <a:cs typeface="Century Gothic"/>
              </a:rPr>
              <a:t>ez</a:t>
            </a:r>
            <a:r>
              <a:rPr sz="2000" spc="-15" dirty="0">
                <a:cs typeface="Century Gothic"/>
              </a:rPr>
              <a:t>le</a:t>
            </a:r>
            <a:r>
              <a:rPr sz="2000" spc="-5" dirty="0">
                <a:cs typeface="Century Gothic"/>
              </a:rPr>
              <a:t>ri</a:t>
            </a:r>
            <a:r>
              <a:rPr sz="2000" dirty="0">
                <a:cs typeface="Century Gothic"/>
              </a:rPr>
              <a:t> </a:t>
            </a:r>
            <a:r>
              <a:rPr sz="2000" spc="-130" dirty="0">
                <a:cs typeface="Century Gothic"/>
              </a:rPr>
              <a:t> </a:t>
            </a:r>
            <a:r>
              <a:rPr sz="2000" dirty="0">
                <a:cs typeface="Century Gothic"/>
              </a:rPr>
              <a:t>ve</a:t>
            </a:r>
            <a:r>
              <a:rPr sz="2000" spc="0" dirty="0">
                <a:cs typeface="Century Gothic"/>
              </a:rPr>
              <a:t> </a:t>
            </a:r>
            <a:r>
              <a:rPr sz="2000" spc="5" dirty="0"/>
              <a:t>i</a:t>
            </a:r>
            <a:r>
              <a:rPr sz="2000" spc="-10" dirty="0"/>
              <a:t>ş</a:t>
            </a:r>
            <a:r>
              <a:rPr sz="2000" spc="-20" dirty="0"/>
              <a:t>l</a:t>
            </a:r>
            <a:r>
              <a:rPr sz="2000" spc="-15" dirty="0"/>
              <a:t>e</a:t>
            </a:r>
            <a:r>
              <a:rPr sz="2000" spc="-5" dirty="0"/>
              <a:t>t</a:t>
            </a:r>
            <a:r>
              <a:rPr sz="2000" spc="-15" dirty="0"/>
              <a:t>me</a:t>
            </a:r>
            <a:r>
              <a:rPr sz="2000" dirty="0"/>
              <a:t> </a:t>
            </a:r>
            <a:r>
              <a:rPr sz="2000" spc="-260" dirty="0"/>
              <a:t> </a:t>
            </a:r>
            <a:r>
              <a:rPr sz="2000" spc="-10" dirty="0"/>
              <a:t>t</a:t>
            </a:r>
            <a:r>
              <a:rPr sz="2000" dirty="0"/>
              <a:t>a</a:t>
            </a:r>
            <a:r>
              <a:rPr sz="2000" spc="-15" dirty="0"/>
              <a:t>nımına</a:t>
            </a:r>
            <a:r>
              <a:rPr sz="2000" dirty="0"/>
              <a:t> </a:t>
            </a:r>
            <a:r>
              <a:rPr sz="2000" spc="-260" dirty="0"/>
              <a:t> </a:t>
            </a:r>
            <a:r>
              <a:rPr sz="2000" spc="-10" dirty="0">
                <a:cs typeface="Century Gothic"/>
              </a:rPr>
              <a:t>u</a:t>
            </a:r>
            <a:r>
              <a:rPr sz="2000" spc="-25" dirty="0">
                <a:cs typeface="Century Gothic"/>
              </a:rPr>
              <a:t>y</a:t>
            </a:r>
            <a:r>
              <a:rPr sz="2000" spc="-5" dirty="0">
                <a:cs typeface="Century Gothic"/>
              </a:rPr>
              <a:t>a</a:t>
            </a:r>
            <a:r>
              <a:rPr sz="2000" spc="-15" dirty="0">
                <a:cs typeface="Century Gothic"/>
              </a:rPr>
              <a:t>n</a:t>
            </a:r>
            <a:r>
              <a:rPr sz="2000" dirty="0">
                <a:cs typeface="Century Gothic"/>
              </a:rPr>
              <a:t> </a:t>
            </a:r>
            <a:r>
              <a:rPr sz="2000" spc="-265" dirty="0">
                <a:cs typeface="Century Gothic"/>
              </a:rPr>
              <a:t> </a:t>
            </a:r>
            <a:r>
              <a:rPr sz="2000" spc="-10" dirty="0"/>
              <a:t>diğer</a:t>
            </a:r>
            <a:r>
              <a:rPr sz="2000" dirty="0"/>
              <a:t> </a:t>
            </a:r>
            <a:r>
              <a:rPr sz="2000" spc="-250" dirty="0"/>
              <a:t> </a:t>
            </a:r>
            <a:r>
              <a:rPr sz="2000" spc="-10" dirty="0"/>
              <a:t>kuru</a:t>
            </a:r>
            <a:r>
              <a:rPr sz="2000" spc="-15" dirty="0"/>
              <a:t>l</a:t>
            </a:r>
            <a:r>
              <a:rPr sz="2000" spc="-10" dirty="0"/>
              <a:t>uş</a:t>
            </a:r>
            <a:r>
              <a:rPr sz="2000" spc="-20" dirty="0"/>
              <a:t>l</a:t>
            </a:r>
            <a:r>
              <a:rPr sz="2000" spc="-10" dirty="0"/>
              <a:t>ar</a:t>
            </a:r>
            <a:r>
              <a:rPr sz="2000" dirty="0"/>
              <a:t> </a:t>
            </a:r>
            <a:r>
              <a:rPr sz="2000" spc="-254" dirty="0"/>
              <a:t> </a:t>
            </a:r>
            <a:r>
              <a:rPr sz="2000" spc="-25" dirty="0">
                <a:cs typeface="Century Gothic"/>
              </a:rPr>
              <a:t>o</a:t>
            </a:r>
            <a:r>
              <a:rPr sz="2000" spc="-10" dirty="0">
                <a:cs typeface="Century Gothic"/>
              </a:rPr>
              <a:t>l</a:t>
            </a:r>
            <a:r>
              <a:rPr sz="2000" spc="-15" dirty="0">
                <a:cs typeface="Century Gothic"/>
              </a:rPr>
              <a:t>a</a:t>
            </a:r>
            <a:r>
              <a:rPr sz="2000" spc="-20" dirty="0">
                <a:cs typeface="Century Gothic"/>
              </a:rPr>
              <a:t>b</a:t>
            </a:r>
            <a:r>
              <a:rPr sz="2000" spc="5" dirty="0">
                <a:cs typeface="Century Gothic"/>
              </a:rPr>
              <a:t>i</a:t>
            </a:r>
            <a:r>
              <a:rPr sz="2000" spc="-25" dirty="0">
                <a:cs typeface="Century Gothic"/>
              </a:rPr>
              <a:t>l</a:t>
            </a:r>
            <a:r>
              <a:rPr sz="2000" spc="0" dirty="0">
                <a:cs typeface="Century Gothic"/>
              </a:rPr>
              <a:t>ir</a:t>
            </a:r>
            <a:r>
              <a:rPr sz="2000" spc="-10" dirty="0">
                <a:cs typeface="Century Gothic"/>
              </a:rPr>
              <a:t>.</a:t>
            </a:r>
            <a:r>
              <a:rPr sz="2000" spc="254" dirty="0">
                <a:cs typeface="Century Gothic"/>
              </a:rPr>
              <a:t> </a:t>
            </a:r>
            <a:r>
              <a:rPr sz="2000" u="sng" spc="-15" dirty="0">
                <a:cs typeface="Century Gothic"/>
              </a:rPr>
              <a:t>An</a:t>
            </a:r>
            <a:r>
              <a:rPr sz="2000" u="sng" spc="-25" dirty="0">
                <a:cs typeface="Century Gothic"/>
              </a:rPr>
              <a:t>c</a:t>
            </a:r>
            <a:r>
              <a:rPr sz="2000" u="sng" spc="-20" dirty="0">
                <a:cs typeface="Century Gothic"/>
              </a:rPr>
              <a:t>ak</a:t>
            </a:r>
            <a:r>
              <a:rPr sz="2000" u="sng" spc="-10" dirty="0">
                <a:cs typeface="Century Gothic"/>
              </a:rPr>
              <a:t>;</a:t>
            </a:r>
            <a:r>
              <a:rPr sz="2000" u="sng" dirty="0">
                <a:cs typeface="Century Gothic"/>
              </a:rPr>
              <a:t> </a:t>
            </a:r>
            <a:r>
              <a:rPr sz="2000" u="sng" spc="-260" dirty="0">
                <a:cs typeface="Century Gothic"/>
              </a:rPr>
              <a:t> </a:t>
            </a:r>
            <a:r>
              <a:rPr sz="2000" u="sng" spc="-20" dirty="0">
                <a:cs typeface="Century Gothic"/>
              </a:rPr>
              <a:t>d</a:t>
            </a:r>
            <a:r>
              <a:rPr sz="2000" u="sng" spc="0" dirty="0">
                <a:cs typeface="Century Gothic"/>
              </a:rPr>
              <a:t>i</a:t>
            </a:r>
            <a:r>
              <a:rPr sz="2000" u="sng" spc="-15" dirty="0">
                <a:cs typeface="Century Gothic"/>
              </a:rPr>
              <a:t>plo</a:t>
            </a:r>
            <a:r>
              <a:rPr sz="2000" u="sng" spc="-10" dirty="0">
                <a:cs typeface="Century Gothic"/>
              </a:rPr>
              <a:t>m</a:t>
            </a:r>
            <a:r>
              <a:rPr sz="2000" u="sng" spc="-20" dirty="0">
                <a:cs typeface="Century Gothic"/>
              </a:rPr>
              <a:t>a</a:t>
            </a:r>
            <a:r>
              <a:rPr sz="2000" u="sng" spc="-10" dirty="0">
                <a:cs typeface="Century Gothic"/>
              </a:rPr>
              <a:t>t</a:t>
            </a:r>
            <a:r>
              <a:rPr sz="2000" u="sng" spc="0" dirty="0">
                <a:cs typeface="Century Gothic"/>
              </a:rPr>
              <a:t>i</a:t>
            </a:r>
            <a:r>
              <a:rPr sz="2000" u="sng" spc="-10" dirty="0">
                <a:cs typeface="Century Gothic"/>
              </a:rPr>
              <a:t>k</a:t>
            </a:r>
            <a:r>
              <a:rPr sz="2000" u="sng" dirty="0">
                <a:cs typeface="Century Gothic"/>
              </a:rPr>
              <a:t> </a:t>
            </a:r>
            <a:r>
              <a:rPr sz="2000" u="sng" spc="-260" dirty="0">
                <a:cs typeface="Century Gothic"/>
              </a:rPr>
              <a:t> </a:t>
            </a:r>
            <a:r>
              <a:rPr sz="2000" u="sng" spc="-10" dirty="0">
                <a:cs typeface="Century Gothic"/>
              </a:rPr>
              <a:t>te</a:t>
            </a:r>
            <a:r>
              <a:rPr sz="2000" u="sng" spc="-20" dirty="0">
                <a:cs typeface="Century Gothic"/>
              </a:rPr>
              <a:t>ms</a:t>
            </a:r>
            <a:r>
              <a:rPr sz="2000" u="sng" spc="0" dirty="0">
                <a:cs typeface="Century Gothic"/>
              </a:rPr>
              <a:t>i</a:t>
            </a:r>
            <a:r>
              <a:rPr sz="2000" u="sng" spc="-15" dirty="0">
                <a:cs typeface="Century Gothic"/>
              </a:rPr>
              <a:t>l</a:t>
            </a:r>
            <a:r>
              <a:rPr sz="2000" u="sng" spc="-35" dirty="0">
                <a:cs typeface="Century Gothic"/>
              </a:rPr>
              <a:t>c</a:t>
            </a:r>
            <a:r>
              <a:rPr sz="2000" u="sng" spc="0" dirty="0">
                <a:cs typeface="Century Gothic"/>
              </a:rPr>
              <a:t>i</a:t>
            </a:r>
            <a:r>
              <a:rPr sz="2000" u="sng" spc="-25" dirty="0">
                <a:cs typeface="Century Gothic"/>
              </a:rPr>
              <a:t>l</a:t>
            </a:r>
            <a:r>
              <a:rPr sz="2000" u="sng" spc="-15" dirty="0">
                <a:cs typeface="Century Gothic"/>
              </a:rPr>
              <a:t>i</a:t>
            </a:r>
            <a:r>
              <a:rPr sz="2000" u="sng" spc="-10" dirty="0">
                <a:cs typeface="Century Gothic"/>
              </a:rPr>
              <a:t>k</a:t>
            </a:r>
            <a:r>
              <a:rPr sz="2000" u="sng" spc="-20" dirty="0">
                <a:cs typeface="Century Gothic"/>
              </a:rPr>
              <a:t>l</a:t>
            </a:r>
            <a:r>
              <a:rPr sz="2000" u="sng" spc="-15" dirty="0">
                <a:cs typeface="Century Gothic"/>
              </a:rPr>
              <a:t>e</a:t>
            </a:r>
            <a:r>
              <a:rPr sz="2000" u="sng" spc="-5" dirty="0">
                <a:cs typeface="Century Gothic"/>
              </a:rPr>
              <a:t>r</a:t>
            </a:r>
            <a:r>
              <a:rPr sz="2000" u="sng" spc="-10" dirty="0">
                <a:cs typeface="Century Gothic"/>
              </a:rPr>
              <a:t>,</a:t>
            </a:r>
            <a:r>
              <a:rPr sz="2000" u="sng" dirty="0">
                <a:cs typeface="Century Gothic"/>
              </a:rPr>
              <a:t> </a:t>
            </a:r>
            <a:r>
              <a:rPr sz="2000" u="sng" spc="-265" dirty="0">
                <a:cs typeface="Century Gothic"/>
              </a:rPr>
              <a:t> </a:t>
            </a:r>
            <a:r>
              <a:rPr sz="2000" u="sng" spc="-15" dirty="0" err="1">
                <a:cs typeface="Century Gothic"/>
              </a:rPr>
              <a:t>A</a:t>
            </a:r>
            <a:r>
              <a:rPr sz="2000" u="sng" dirty="0" err="1">
                <a:cs typeface="Century Gothic"/>
              </a:rPr>
              <a:t>v</a:t>
            </a:r>
            <a:r>
              <a:rPr sz="2000" u="sng" spc="-10" dirty="0" err="1">
                <a:cs typeface="Century Gothic"/>
              </a:rPr>
              <a:t>rup</a:t>
            </a:r>
            <a:r>
              <a:rPr sz="2000" u="sng" spc="-15" dirty="0" err="1">
                <a:cs typeface="Century Gothic"/>
              </a:rPr>
              <a:t>a</a:t>
            </a:r>
            <a:r>
              <a:rPr sz="2000" u="sng" dirty="0">
                <a:cs typeface="Century Gothic"/>
              </a:rPr>
              <a:t> </a:t>
            </a:r>
            <a:r>
              <a:rPr sz="2000" u="sng" spc="-260" dirty="0">
                <a:cs typeface="Century Gothic"/>
              </a:rPr>
              <a:t> </a:t>
            </a:r>
            <a:r>
              <a:rPr lang="tr-TR" sz="2000" u="sng" spc="-15" dirty="0"/>
              <a:t>B</a:t>
            </a:r>
            <a:r>
              <a:rPr sz="2000" u="sng" dirty="0" err="1" smtClean="0"/>
              <a:t>i</a:t>
            </a:r>
            <a:r>
              <a:rPr sz="2000" u="sng" spc="-10" dirty="0" err="1" smtClean="0"/>
              <a:t>r</a:t>
            </a:r>
            <a:r>
              <a:rPr sz="2000" u="sng" spc="-20" dirty="0" err="1" smtClean="0"/>
              <a:t>l</a:t>
            </a:r>
            <a:r>
              <a:rPr sz="2000" u="sng" spc="-5" dirty="0" err="1" smtClean="0"/>
              <a:t>i</a:t>
            </a:r>
            <a:r>
              <a:rPr sz="2000" u="sng" spc="-30" dirty="0" err="1" smtClean="0"/>
              <a:t>ğ</a:t>
            </a:r>
            <a:r>
              <a:rPr sz="2000" u="sng" spc="-5" dirty="0" err="1" smtClean="0"/>
              <a:t>i</a:t>
            </a:r>
            <a:r>
              <a:rPr sz="2000" u="sng" spc="-10" dirty="0" smtClean="0"/>
              <a:t> </a:t>
            </a:r>
            <a:r>
              <a:rPr sz="2000" u="sng" spc="-10" dirty="0"/>
              <a:t>k</a:t>
            </a:r>
            <a:r>
              <a:rPr sz="2000" u="sng" spc="-25" dirty="0"/>
              <a:t>u</a:t>
            </a:r>
            <a:r>
              <a:rPr sz="2000" u="sng" spc="-15" dirty="0"/>
              <a:t>ruml</a:t>
            </a:r>
            <a:r>
              <a:rPr sz="2000" u="sng" spc="-10" dirty="0"/>
              <a:t>arı</a:t>
            </a:r>
            <a:r>
              <a:rPr sz="2000" u="sng" spc="235" dirty="0"/>
              <a:t> </a:t>
            </a:r>
            <a:r>
              <a:rPr sz="2000" u="sng" spc="10" dirty="0">
                <a:cs typeface="Century Gothic"/>
              </a:rPr>
              <a:t>i</a:t>
            </a:r>
            <a:r>
              <a:rPr sz="2000" u="sng" spc="-10" dirty="0">
                <a:cs typeface="Century Gothic"/>
              </a:rPr>
              <a:t>l</a:t>
            </a:r>
            <a:r>
              <a:rPr sz="2000" u="sng" spc="-15" dirty="0">
                <a:cs typeface="Century Gothic"/>
              </a:rPr>
              <a:t>e</a:t>
            </a:r>
            <a:r>
              <a:rPr sz="2000" u="sng" spc="245" dirty="0">
                <a:cs typeface="Century Gothic"/>
              </a:rPr>
              <a:t> </a:t>
            </a:r>
            <a:r>
              <a:rPr sz="2000" u="sng" spc="-30" dirty="0">
                <a:cs typeface="Century Gothic"/>
              </a:rPr>
              <a:t>A</a:t>
            </a:r>
            <a:r>
              <a:rPr sz="2000" u="sng" spc="-5" dirty="0">
                <a:cs typeface="Century Gothic"/>
              </a:rPr>
              <a:t>v</a:t>
            </a:r>
            <a:r>
              <a:rPr sz="2000" u="sng" spc="-15" dirty="0">
                <a:cs typeface="Century Gothic"/>
              </a:rPr>
              <a:t>rupa</a:t>
            </a:r>
            <a:r>
              <a:rPr sz="2000" u="sng" spc="245" dirty="0">
                <a:cs typeface="Century Gothic"/>
              </a:rPr>
              <a:t> </a:t>
            </a:r>
            <a:r>
              <a:rPr sz="2000" u="sng" spc="-25" dirty="0"/>
              <a:t>B</a:t>
            </a:r>
            <a:r>
              <a:rPr sz="2000" u="sng" spc="-5" dirty="0"/>
              <a:t>ir</a:t>
            </a:r>
            <a:r>
              <a:rPr sz="2000" u="sng" spc="-25" dirty="0"/>
              <a:t>l</a:t>
            </a:r>
            <a:r>
              <a:rPr sz="2000" u="sng" spc="5" dirty="0"/>
              <a:t>i</a:t>
            </a:r>
            <a:r>
              <a:rPr sz="2000" u="sng" spc="-35" dirty="0"/>
              <a:t>ğ</a:t>
            </a:r>
            <a:r>
              <a:rPr sz="2000" u="sng" spc="-15" dirty="0"/>
              <a:t>i</a:t>
            </a:r>
            <a:r>
              <a:rPr sz="2000" u="sng" spc="-10" dirty="0"/>
              <a:t>(</a:t>
            </a:r>
            <a:r>
              <a:rPr sz="2000" u="sng" spc="-20" dirty="0"/>
              <a:t>T</a:t>
            </a:r>
            <a:r>
              <a:rPr sz="2000" u="sng" spc="-15" dirty="0"/>
              <a:t>o</a:t>
            </a:r>
            <a:r>
              <a:rPr sz="2000" u="sng" dirty="0"/>
              <a:t>p</a:t>
            </a:r>
            <a:r>
              <a:rPr sz="2000" u="sng" spc="-15" dirty="0"/>
              <a:t>lul</a:t>
            </a:r>
            <a:r>
              <a:rPr sz="2000" u="sng" spc="-10" dirty="0"/>
              <a:t>uk)</a:t>
            </a:r>
            <a:r>
              <a:rPr sz="2000" u="sng" spc="245" dirty="0"/>
              <a:t> </a:t>
            </a:r>
            <a:r>
              <a:rPr sz="2000" u="sng" spc="-10" dirty="0"/>
              <a:t>pr</a:t>
            </a:r>
            <a:r>
              <a:rPr sz="2000" u="sng" spc="-25" dirty="0"/>
              <a:t>o</a:t>
            </a:r>
            <a:r>
              <a:rPr sz="2000" u="sng" spc="-15" dirty="0"/>
              <a:t>g</a:t>
            </a:r>
            <a:r>
              <a:rPr sz="2000" u="sng" spc="-5" dirty="0"/>
              <a:t>ra</a:t>
            </a:r>
            <a:r>
              <a:rPr sz="2000" u="sng" spc="-20" dirty="0"/>
              <a:t>ml</a:t>
            </a:r>
            <a:r>
              <a:rPr sz="2000" u="sng" spc="-10" dirty="0"/>
              <a:t>ar</a:t>
            </a:r>
            <a:r>
              <a:rPr sz="2000" u="sng" dirty="0"/>
              <a:t>ı</a:t>
            </a:r>
            <a:r>
              <a:rPr sz="2000" u="sng" spc="-25" dirty="0"/>
              <a:t>n</a:t>
            </a:r>
            <a:r>
              <a:rPr sz="2000" u="sng" spc="-5" dirty="0"/>
              <a:t>ı</a:t>
            </a:r>
            <a:r>
              <a:rPr sz="2000" u="sng" spc="250" dirty="0"/>
              <a:t> </a:t>
            </a:r>
            <a:r>
              <a:rPr sz="2000" u="sng" spc="-10" dirty="0"/>
              <a:t>yürü</a:t>
            </a:r>
            <a:r>
              <a:rPr sz="2000" u="sng" spc="-5" dirty="0"/>
              <a:t>t</a:t>
            </a:r>
            <a:r>
              <a:rPr sz="2000" u="sng" spc="-15" dirty="0"/>
              <a:t>en</a:t>
            </a:r>
            <a:r>
              <a:rPr sz="2000" u="sng" spc="240" dirty="0"/>
              <a:t> </a:t>
            </a:r>
            <a:r>
              <a:rPr sz="2000" u="sng" spc="-10" dirty="0"/>
              <a:t>k</a:t>
            </a:r>
            <a:r>
              <a:rPr sz="2000" u="sng" spc="-25" dirty="0"/>
              <a:t>u</a:t>
            </a:r>
            <a:r>
              <a:rPr sz="2000" u="sng" spc="-10" dirty="0"/>
              <a:t>ruluş</a:t>
            </a:r>
            <a:r>
              <a:rPr sz="2000" u="sng" spc="-15" dirty="0"/>
              <a:t>l</a:t>
            </a:r>
            <a:r>
              <a:rPr sz="2000" u="sng" spc="-10" dirty="0"/>
              <a:t>ar</a:t>
            </a:r>
            <a:r>
              <a:rPr sz="2000" u="sng" spc="245" dirty="0"/>
              <a:t> </a:t>
            </a:r>
            <a:r>
              <a:rPr sz="2000" u="sng" spc="-15" dirty="0">
                <a:cs typeface="Century Gothic"/>
              </a:rPr>
              <a:t>bu</a:t>
            </a:r>
            <a:r>
              <a:rPr sz="2000" u="sng" spc="235" dirty="0">
                <a:cs typeface="Century Gothic"/>
              </a:rPr>
              <a:t> </a:t>
            </a:r>
            <a:r>
              <a:rPr sz="2000" u="sng" spc="-10" dirty="0">
                <a:cs typeface="Century Gothic"/>
              </a:rPr>
              <a:t>f</a:t>
            </a:r>
            <a:r>
              <a:rPr sz="2000" u="sng" spc="-5" dirty="0">
                <a:cs typeface="Century Gothic"/>
              </a:rPr>
              <a:t>a</a:t>
            </a:r>
            <a:r>
              <a:rPr sz="2000" u="sng" spc="-20" dirty="0">
                <a:cs typeface="Century Gothic"/>
              </a:rPr>
              <a:t>a</a:t>
            </a:r>
            <a:r>
              <a:rPr sz="2000" u="sng" spc="-15" dirty="0">
                <a:cs typeface="Century Gothic"/>
              </a:rPr>
              <a:t>l</a:t>
            </a:r>
            <a:r>
              <a:rPr sz="2000" u="sng" spc="10" dirty="0">
                <a:cs typeface="Century Gothic"/>
              </a:rPr>
              <a:t>i</a:t>
            </a:r>
            <a:r>
              <a:rPr sz="2000" u="sng" spc="-25" dirty="0">
                <a:cs typeface="Century Gothic"/>
              </a:rPr>
              <a:t>y</a:t>
            </a:r>
            <a:r>
              <a:rPr sz="2000" u="sng" spc="-10" dirty="0">
                <a:cs typeface="Century Gothic"/>
              </a:rPr>
              <a:t>et</a:t>
            </a:r>
            <a:r>
              <a:rPr sz="2000" u="sng" spc="250" dirty="0">
                <a:cs typeface="Century Gothic"/>
              </a:rPr>
              <a:t> </a:t>
            </a:r>
            <a:r>
              <a:rPr sz="2000" u="sng" spc="-15" dirty="0"/>
              <a:t>ka</a:t>
            </a:r>
            <a:r>
              <a:rPr sz="2000" u="sng" spc="-10" dirty="0"/>
              <a:t>psa</a:t>
            </a:r>
            <a:r>
              <a:rPr sz="2000" u="sng" spc="-15" dirty="0"/>
              <a:t>mında</a:t>
            </a:r>
            <a:r>
              <a:rPr sz="2000" u="sng" spc="-10" dirty="0"/>
              <a:t> </a:t>
            </a:r>
            <a:r>
              <a:rPr sz="2000" u="sng" spc="-15" dirty="0">
                <a:cs typeface="Century Gothic"/>
              </a:rPr>
              <a:t>ev</a:t>
            </a:r>
            <a:r>
              <a:rPr sz="2000" u="sng" spc="-5" dirty="0">
                <a:cs typeface="Century Gothic"/>
              </a:rPr>
              <a:t> </a:t>
            </a:r>
            <a:r>
              <a:rPr sz="2000" u="sng" spc="-15" dirty="0"/>
              <a:t>sa</a:t>
            </a:r>
            <a:r>
              <a:rPr sz="2000" u="sng" spc="-25" dirty="0"/>
              <a:t>h</a:t>
            </a:r>
            <a:r>
              <a:rPr sz="2000" u="sng" spc="5" dirty="0"/>
              <a:t>i</a:t>
            </a:r>
            <a:r>
              <a:rPr sz="2000" u="sng" spc="-10" dirty="0"/>
              <a:t>pl</a:t>
            </a:r>
            <a:r>
              <a:rPr sz="2000" u="sng" spc="0" dirty="0"/>
              <a:t>i</a:t>
            </a:r>
            <a:r>
              <a:rPr sz="2000" u="sng" spc="-10" dirty="0"/>
              <a:t>ği</a:t>
            </a:r>
            <a:r>
              <a:rPr sz="2000" u="sng" spc="-20" dirty="0"/>
              <a:t> </a:t>
            </a:r>
            <a:r>
              <a:rPr sz="2000" u="sng" spc="-25" dirty="0">
                <a:cs typeface="Century Gothic"/>
              </a:rPr>
              <a:t>y</a:t>
            </a:r>
            <a:r>
              <a:rPr sz="2000" u="sng" spc="-20" dirty="0">
                <a:cs typeface="Century Gothic"/>
              </a:rPr>
              <a:t>apamazla</a:t>
            </a:r>
            <a:r>
              <a:rPr sz="2000" u="sng" spc="-10" dirty="0">
                <a:cs typeface="Century Gothic"/>
              </a:rPr>
              <a:t>r.</a:t>
            </a:r>
            <a:endParaRPr sz="2000" u="sng" dirty="0">
              <a:cs typeface="Century Gothic"/>
            </a:endParaRPr>
          </a:p>
        </p:txBody>
      </p:sp>
      <p:sp>
        <p:nvSpPr>
          <p:cNvPr id="12" name="object 12"/>
          <p:cNvSpPr/>
          <p:nvPr/>
        </p:nvSpPr>
        <p:spPr>
          <a:xfrm>
            <a:off x="9688068" y="377952"/>
            <a:ext cx="1475231" cy="8336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767823" y="458851"/>
            <a:ext cx="1368425" cy="72707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567684" y="153923"/>
            <a:ext cx="4715256" cy="200558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621087" y="205786"/>
            <a:ext cx="4608449" cy="1898650"/>
          </a:xfrm>
          <a:prstGeom prst="rect">
            <a:avLst/>
          </a:prstGeom>
          <a:blipFill>
            <a:blip r:embed="rId8" cstate="print"/>
            <a:stretch>
              <a:fillRect/>
            </a:stretch>
          </a:blipFill>
        </p:spPr>
        <p:txBody>
          <a:bodyPr wrap="square" lIns="0" tIns="0" rIns="0" bIns="0" rtlCol="0"/>
          <a:lstStyle/>
          <a:p>
            <a:endParaRPr/>
          </a:p>
        </p:txBody>
      </p:sp>
      <p:pic>
        <p:nvPicPr>
          <p:cNvPr id="16"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9" y="1499616"/>
            <a:ext cx="509015" cy="7056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41932" y="1868423"/>
            <a:ext cx="568451" cy="78943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406640" y="1868423"/>
            <a:ext cx="571500" cy="7894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1468100" y="1868423"/>
            <a:ext cx="568451" cy="78943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689601" y="2226967"/>
            <a:ext cx="11018723" cy="430887"/>
          </a:xfrm>
          <a:prstGeom prst="rect">
            <a:avLst/>
          </a:prstGeom>
        </p:spPr>
        <p:txBody>
          <a:bodyPr vert="horz" wrap="square" lIns="0" tIns="0" rIns="0" bIns="0" rtlCol="0">
            <a:spAutoFit/>
          </a:bodyPr>
          <a:lstStyle/>
          <a:p>
            <a:pPr marL="12700" algn="ctr">
              <a:lnSpc>
                <a:spcPct val="100000"/>
              </a:lnSpc>
            </a:pPr>
            <a:r>
              <a:rPr sz="2800" b="1" spc="-25" dirty="0">
                <a:latin typeface="+mn-lt"/>
              </a:rPr>
              <a:t>Erasmu</a:t>
            </a:r>
            <a:r>
              <a:rPr sz="2800" b="1" spc="-15" dirty="0">
                <a:latin typeface="+mn-lt"/>
              </a:rPr>
              <a:t>s</a:t>
            </a:r>
            <a:r>
              <a:rPr sz="2800" b="1" spc="5" dirty="0">
                <a:latin typeface="+mn-lt"/>
              </a:rPr>
              <a:t> </a:t>
            </a:r>
            <a:r>
              <a:rPr sz="2800" b="1" spc="-20" dirty="0">
                <a:latin typeface="+mn-lt"/>
              </a:rPr>
              <a:t>+</a:t>
            </a:r>
            <a:r>
              <a:rPr sz="2800" b="1" spc="10" dirty="0">
                <a:latin typeface="+mn-lt"/>
              </a:rPr>
              <a:t> </a:t>
            </a:r>
            <a:r>
              <a:rPr sz="2800" b="1" spc="-20" dirty="0" err="1" smtClean="0">
                <a:latin typeface="+mn-lt"/>
              </a:rPr>
              <a:t>Sta</a:t>
            </a:r>
            <a:r>
              <a:rPr sz="2800" b="1" spc="0" dirty="0" err="1" smtClean="0">
                <a:latin typeface="+mn-lt"/>
              </a:rPr>
              <a:t>j</a:t>
            </a:r>
            <a:r>
              <a:rPr lang="tr-TR" sz="2800" b="1" spc="0" dirty="0" smtClean="0">
                <a:latin typeface="+mn-lt"/>
              </a:rPr>
              <a:t> </a:t>
            </a:r>
            <a:r>
              <a:rPr sz="2800" b="1" spc="-20" dirty="0" err="1" smtClean="0">
                <a:latin typeface="+mn-lt"/>
              </a:rPr>
              <a:t>Har</a:t>
            </a:r>
            <a:r>
              <a:rPr sz="2800" b="1" spc="-35" dirty="0" err="1" smtClean="0">
                <a:latin typeface="+mn-lt"/>
              </a:rPr>
              <a:t>e</a:t>
            </a:r>
            <a:r>
              <a:rPr sz="2800" b="1" spc="-15" dirty="0" err="1" smtClean="0">
                <a:latin typeface="+mn-lt"/>
              </a:rPr>
              <a:t>ketl</a:t>
            </a:r>
            <a:r>
              <a:rPr sz="2800" b="1" dirty="0" err="1" smtClean="0">
                <a:latin typeface="+mn-lt"/>
              </a:rPr>
              <a:t>i</a:t>
            </a:r>
            <a:r>
              <a:rPr sz="2800" b="1" spc="-10" dirty="0" err="1" smtClean="0">
                <a:latin typeface="+mn-lt"/>
              </a:rPr>
              <a:t>l</a:t>
            </a:r>
            <a:r>
              <a:rPr sz="2800" b="1" spc="0" dirty="0" err="1" smtClean="0">
                <a:latin typeface="+mn-lt"/>
              </a:rPr>
              <a:t>i</a:t>
            </a:r>
            <a:r>
              <a:rPr sz="2800" b="1" spc="-20" dirty="0" err="1" smtClean="0">
                <a:latin typeface="+mn-lt"/>
              </a:rPr>
              <a:t>ğ</a:t>
            </a:r>
            <a:r>
              <a:rPr sz="2800" b="1" spc="0" dirty="0" err="1" smtClean="0">
                <a:latin typeface="+mn-lt"/>
              </a:rPr>
              <a:t>i</a:t>
            </a:r>
            <a:r>
              <a:rPr sz="2800" b="1" spc="-20" dirty="0" err="1" smtClean="0">
                <a:latin typeface="+mn-lt"/>
              </a:rPr>
              <a:t>nden</a:t>
            </a:r>
            <a:r>
              <a:rPr sz="2800" b="1" spc="45" dirty="0" smtClean="0">
                <a:latin typeface="+mn-lt"/>
              </a:rPr>
              <a:t> </a:t>
            </a:r>
            <a:r>
              <a:rPr sz="2800" b="1" spc="-20" dirty="0">
                <a:latin typeface="+mn-lt"/>
              </a:rPr>
              <a:t>K</a:t>
            </a:r>
            <a:r>
              <a:rPr sz="2800" b="1" spc="0" dirty="0">
                <a:latin typeface="+mn-lt"/>
              </a:rPr>
              <a:t>i</a:t>
            </a:r>
            <a:r>
              <a:rPr sz="2800" b="1" spc="-30" dirty="0">
                <a:latin typeface="+mn-lt"/>
              </a:rPr>
              <a:t>m</a:t>
            </a:r>
            <a:r>
              <a:rPr sz="2800" b="1" spc="-5" dirty="0">
                <a:latin typeface="+mn-lt"/>
              </a:rPr>
              <a:t>l</a:t>
            </a:r>
            <a:r>
              <a:rPr sz="2800" b="1" spc="-15" dirty="0">
                <a:latin typeface="+mn-lt"/>
              </a:rPr>
              <a:t>er </a:t>
            </a:r>
            <a:r>
              <a:rPr sz="2800" b="1" spc="-20" dirty="0">
                <a:latin typeface="+mn-lt"/>
              </a:rPr>
              <a:t>Faydalanab</a:t>
            </a:r>
            <a:r>
              <a:rPr sz="2800" b="1" dirty="0">
                <a:latin typeface="+mn-lt"/>
              </a:rPr>
              <a:t>i</a:t>
            </a:r>
            <a:r>
              <a:rPr sz="2800" b="1" spc="-15" dirty="0">
                <a:latin typeface="+mn-lt"/>
              </a:rPr>
              <a:t>l</a:t>
            </a:r>
            <a:r>
              <a:rPr sz="2800" b="1" spc="0" dirty="0">
                <a:latin typeface="+mn-lt"/>
              </a:rPr>
              <a:t>i</a:t>
            </a:r>
            <a:r>
              <a:rPr sz="2800" b="1" spc="-10" dirty="0">
                <a:latin typeface="+mn-lt"/>
              </a:rPr>
              <a:t>r</a:t>
            </a:r>
            <a:r>
              <a:rPr sz="2800" b="1" spc="-5" dirty="0">
                <a:latin typeface="+mn-lt"/>
              </a:rPr>
              <a:t> </a:t>
            </a:r>
            <a:r>
              <a:rPr sz="2800" b="1" spc="-20" dirty="0">
                <a:latin typeface="+mn-lt"/>
              </a:rPr>
              <a:t>?</a:t>
            </a:r>
            <a:endParaRPr sz="2800" b="1" dirty="0">
              <a:latin typeface="+mn-lt"/>
            </a:endParaRPr>
          </a:p>
        </p:txBody>
      </p:sp>
      <p:sp>
        <p:nvSpPr>
          <p:cNvPr id="11" name="object 11"/>
          <p:cNvSpPr txBox="1"/>
          <p:nvPr/>
        </p:nvSpPr>
        <p:spPr>
          <a:xfrm>
            <a:off x="702664" y="3040194"/>
            <a:ext cx="10939881" cy="2954655"/>
          </a:xfrm>
          <a:prstGeom prst="rect">
            <a:avLst/>
          </a:prstGeom>
        </p:spPr>
        <p:txBody>
          <a:bodyPr vert="horz" wrap="square" lIns="0" tIns="0" rIns="0" bIns="0" rtlCol="0">
            <a:spAutoFit/>
          </a:bodyPr>
          <a:lstStyle/>
          <a:p>
            <a:pPr marL="355600" marR="5715" indent="-342900" algn="just">
              <a:buFont typeface="Wingdings 3" panose="05040102010807070707" pitchFamily="18" charset="2"/>
              <a:buChar char="´"/>
            </a:pPr>
            <a:r>
              <a:rPr lang="tr-TR" sz="1600" spc="-20" dirty="0">
                <a:solidFill>
                  <a:srgbClr val="444444"/>
                </a:solidFill>
                <a:cs typeface="Century Gothic"/>
              </a:rPr>
              <a:t>M</a:t>
            </a:r>
            <a:r>
              <a:rPr lang="tr-TR" sz="1600" spc="-5" dirty="0">
                <a:solidFill>
                  <a:srgbClr val="444444"/>
                </a:solidFill>
                <a:cs typeface="Century Gothic"/>
              </a:rPr>
              <a:t>e</a:t>
            </a:r>
            <a:r>
              <a:rPr lang="tr-TR" sz="1600" spc="-10" dirty="0">
                <a:solidFill>
                  <a:srgbClr val="444444"/>
                </a:solidFill>
                <a:cs typeface="Century Gothic"/>
              </a:rPr>
              <a:t>zu</a:t>
            </a:r>
            <a:r>
              <a:rPr lang="tr-TR" sz="1600" spc="-25" dirty="0">
                <a:solidFill>
                  <a:srgbClr val="444444"/>
                </a:solidFill>
                <a:cs typeface="Century Gothic"/>
              </a:rPr>
              <a:t>n</a:t>
            </a:r>
            <a:r>
              <a:rPr lang="tr-TR" sz="1600" dirty="0">
                <a:solidFill>
                  <a:srgbClr val="444444"/>
                </a:solidFill>
                <a:cs typeface="Century Gothic"/>
              </a:rPr>
              <a:t>i</a:t>
            </a:r>
            <a:r>
              <a:rPr lang="tr-TR" sz="1600" spc="-25" dirty="0">
                <a:solidFill>
                  <a:srgbClr val="444444"/>
                </a:solidFill>
                <a:cs typeface="Century Gothic"/>
              </a:rPr>
              <a:t>y</a:t>
            </a:r>
            <a:r>
              <a:rPr lang="tr-TR" sz="1600" spc="-10" dirty="0">
                <a:solidFill>
                  <a:srgbClr val="444444"/>
                </a:solidFill>
                <a:cs typeface="Century Gothic"/>
              </a:rPr>
              <a:t>et</a:t>
            </a:r>
            <a:r>
              <a:rPr lang="tr-TR" sz="1600" dirty="0">
                <a:solidFill>
                  <a:srgbClr val="444444"/>
                </a:solidFill>
                <a:cs typeface="Century Gothic"/>
              </a:rPr>
              <a:t> </a:t>
            </a:r>
            <a:r>
              <a:rPr lang="tr-TR" sz="1600" spc="-114" dirty="0">
                <a:solidFill>
                  <a:srgbClr val="444444"/>
                </a:solidFill>
                <a:cs typeface="Century Gothic"/>
              </a:rPr>
              <a:t> </a:t>
            </a:r>
            <a:r>
              <a:rPr lang="tr-TR" sz="1600" spc="-15" dirty="0">
                <a:solidFill>
                  <a:srgbClr val="444444"/>
                </a:solidFill>
                <a:cs typeface="Century Gothic"/>
              </a:rPr>
              <a:t>aş</a:t>
            </a:r>
            <a:r>
              <a:rPr lang="tr-TR" sz="1600" spc="-10" dirty="0">
                <a:solidFill>
                  <a:srgbClr val="444444"/>
                </a:solidFill>
                <a:cs typeface="Century Gothic"/>
              </a:rPr>
              <a:t>a</a:t>
            </a:r>
            <a:r>
              <a:rPr lang="tr-TR" sz="1600" spc="-20" dirty="0">
                <a:solidFill>
                  <a:srgbClr val="444444"/>
                </a:solidFill>
                <a:cs typeface="Century Gothic"/>
              </a:rPr>
              <a:t>m</a:t>
            </a:r>
            <a:r>
              <a:rPr lang="tr-TR" sz="1600" spc="-10" dirty="0">
                <a:solidFill>
                  <a:srgbClr val="444444"/>
                </a:solidFill>
                <a:cs typeface="Century Gothic"/>
              </a:rPr>
              <a:t>asın</a:t>
            </a:r>
            <a:r>
              <a:rPr lang="tr-TR" sz="1600" spc="-25" dirty="0">
                <a:solidFill>
                  <a:srgbClr val="444444"/>
                </a:solidFill>
                <a:cs typeface="Century Gothic"/>
              </a:rPr>
              <a:t>d</a:t>
            </a:r>
            <a:r>
              <a:rPr lang="tr-TR" sz="1600" spc="-10" dirty="0">
                <a:solidFill>
                  <a:srgbClr val="444444"/>
                </a:solidFill>
                <a:cs typeface="Century Gothic"/>
              </a:rPr>
              <a:t>aki</a:t>
            </a:r>
            <a:r>
              <a:rPr lang="tr-TR" sz="1600" dirty="0">
                <a:solidFill>
                  <a:srgbClr val="444444"/>
                </a:solidFill>
                <a:cs typeface="Century Gothic"/>
              </a:rPr>
              <a:t> </a:t>
            </a:r>
            <a:r>
              <a:rPr lang="tr-TR" sz="1600" spc="-110" dirty="0">
                <a:solidFill>
                  <a:srgbClr val="444444"/>
                </a:solidFill>
                <a:cs typeface="Century Gothic"/>
              </a:rPr>
              <a:t> </a:t>
            </a:r>
            <a:r>
              <a:rPr lang="tr-TR" sz="1600" spc="-25" dirty="0">
                <a:solidFill>
                  <a:srgbClr val="444444"/>
                </a:solidFill>
                <a:cs typeface="Century Gothic"/>
              </a:rPr>
              <a:t>ö</a:t>
            </a:r>
            <a:r>
              <a:rPr lang="tr-TR" sz="1600" spc="-10" dirty="0">
                <a:solidFill>
                  <a:srgbClr val="444444"/>
                </a:solidFill>
                <a:cs typeface="Century Gothic"/>
              </a:rPr>
              <a:t>ğr</a:t>
            </a:r>
            <a:r>
              <a:rPr lang="tr-TR" sz="1600" dirty="0">
                <a:solidFill>
                  <a:srgbClr val="444444"/>
                </a:solidFill>
                <a:cs typeface="Century Gothic"/>
              </a:rPr>
              <a:t>e</a:t>
            </a:r>
            <a:r>
              <a:rPr lang="tr-TR" sz="1600" spc="-15" dirty="0">
                <a:solidFill>
                  <a:srgbClr val="444444"/>
                </a:solidFill>
                <a:cs typeface="Century Gothic"/>
              </a:rPr>
              <a:t>n</a:t>
            </a:r>
            <a:r>
              <a:rPr lang="tr-TR" sz="1600" spc="-25" dirty="0">
                <a:solidFill>
                  <a:srgbClr val="444444"/>
                </a:solidFill>
                <a:cs typeface="Century Gothic"/>
              </a:rPr>
              <a:t>c</a:t>
            </a:r>
            <a:r>
              <a:rPr lang="tr-TR" sz="1600" spc="5" dirty="0">
                <a:solidFill>
                  <a:srgbClr val="444444"/>
                </a:solidFill>
                <a:cs typeface="Century Gothic"/>
              </a:rPr>
              <a:t>i</a:t>
            </a:r>
            <a:r>
              <a:rPr lang="tr-TR" sz="1600" spc="-15" dirty="0">
                <a:solidFill>
                  <a:srgbClr val="444444"/>
                </a:solidFill>
                <a:cs typeface="Century Gothic"/>
              </a:rPr>
              <a:t>le</a:t>
            </a:r>
            <a:r>
              <a:rPr lang="tr-TR" sz="1600" spc="-5" dirty="0">
                <a:solidFill>
                  <a:srgbClr val="444444"/>
                </a:solidFill>
                <a:cs typeface="Century Gothic"/>
              </a:rPr>
              <a:t>r</a:t>
            </a:r>
            <a:r>
              <a:rPr lang="tr-TR" sz="1600" spc="-10" dirty="0">
                <a:solidFill>
                  <a:srgbClr val="444444"/>
                </a:solidFill>
                <a:cs typeface="Century Gothic"/>
              </a:rPr>
              <a:t>,</a:t>
            </a:r>
            <a:r>
              <a:rPr lang="tr-TR" sz="1600" dirty="0">
                <a:solidFill>
                  <a:srgbClr val="444444"/>
                </a:solidFill>
                <a:cs typeface="Century Gothic"/>
              </a:rPr>
              <a:t> </a:t>
            </a:r>
            <a:r>
              <a:rPr lang="tr-TR" sz="1600" spc="-135" dirty="0">
                <a:solidFill>
                  <a:srgbClr val="444444"/>
                </a:solidFill>
                <a:cs typeface="Century Gothic"/>
              </a:rPr>
              <a:t> henüz öğrenci statüsündeyken </a:t>
            </a:r>
            <a:r>
              <a:rPr lang="tr-TR" sz="1600" spc="-20" dirty="0">
                <a:solidFill>
                  <a:srgbClr val="444444"/>
                </a:solidFill>
                <a:cs typeface="Century Gothic"/>
              </a:rPr>
              <a:t>E</a:t>
            </a:r>
            <a:r>
              <a:rPr lang="tr-TR" sz="1600" spc="-5" dirty="0">
                <a:solidFill>
                  <a:srgbClr val="444444"/>
                </a:solidFill>
                <a:cs typeface="Century Gothic"/>
              </a:rPr>
              <a:t>r</a:t>
            </a:r>
            <a:r>
              <a:rPr lang="tr-TR" sz="1600" spc="-20" dirty="0">
                <a:solidFill>
                  <a:srgbClr val="444444"/>
                </a:solidFill>
                <a:cs typeface="Century Gothic"/>
              </a:rPr>
              <a:t>a</a:t>
            </a:r>
            <a:r>
              <a:rPr lang="tr-TR" sz="1600" spc="-5" dirty="0">
                <a:solidFill>
                  <a:srgbClr val="444444"/>
                </a:solidFill>
                <a:cs typeface="Century Gothic"/>
              </a:rPr>
              <a:t>s</a:t>
            </a:r>
            <a:r>
              <a:rPr lang="tr-TR" sz="1600" spc="-15" dirty="0">
                <a:solidFill>
                  <a:srgbClr val="444444"/>
                </a:solidFill>
                <a:cs typeface="Century Gothic"/>
              </a:rPr>
              <a:t>mus+</a:t>
            </a:r>
            <a:r>
              <a:rPr lang="tr-TR" sz="1600" dirty="0">
                <a:solidFill>
                  <a:srgbClr val="444444"/>
                </a:solidFill>
                <a:cs typeface="Century Gothic"/>
              </a:rPr>
              <a:t> </a:t>
            </a:r>
            <a:r>
              <a:rPr lang="tr-TR" sz="1600" spc="-114" dirty="0">
                <a:solidFill>
                  <a:srgbClr val="444444"/>
                </a:solidFill>
                <a:cs typeface="Century Gothic"/>
              </a:rPr>
              <a:t> </a:t>
            </a:r>
            <a:r>
              <a:rPr lang="tr-TR" sz="1600" spc="-10" dirty="0">
                <a:solidFill>
                  <a:srgbClr val="444444"/>
                </a:solidFill>
                <a:cs typeface="Century Gothic"/>
              </a:rPr>
              <a:t>S</a:t>
            </a:r>
            <a:r>
              <a:rPr lang="tr-TR" sz="1600" spc="-5" dirty="0">
                <a:solidFill>
                  <a:srgbClr val="444444"/>
                </a:solidFill>
                <a:cs typeface="Century Gothic"/>
              </a:rPr>
              <a:t>t</a:t>
            </a:r>
            <a:r>
              <a:rPr lang="tr-TR" sz="1600" spc="-20" dirty="0">
                <a:solidFill>
                  <a:srgbClr val="444444"/>
                </a:solidFill>
                <a:cs typeface="Century Gothic"/>
              </a:rPr>
              <a:t>a</a:t>
            </a:r>
            <a:r>
              <a:rPr lang="tr-TR" sz="1600" spc="-5" dirty="0">
                <a:solidFill>
                  <a:srgbClr val="444444"/>
                </a:solidFill>
                <a:cs typeface="Century Gothic"/>
              </a:rPr>
              <a:t>j</a:t>
            </a:r>
            <a:r>
              <a:rPr lang="tr-TR" sz="1600" dirty="0">
                <a:solidFill>
                  <a:srgbClr val="444444"/>
                </a:solidFill>
                <a:cs typeface="Century Gothic"/>
              </a:rPr>
              <a:t> </a:t>
            </a:r>
            <a:r>
              <a:rPr lang="tr-TR" sz="1600" spc="-120" dirty="0">
                <a:solidFill>
                  <a:srgbClr val="444444"/>
                </a:solidFill>
                <a:cs typeface="Century Gothic"/>
              </a:rPr>
              <a:t> </a:t>
            </a:r>
            <a:r>
              <a:rPr lang="tr-TR" sz="1600" spc="-15" dirty="0">
                <a:solidFill>
                  <a:srgbClr val="444444"/>
                </a:solidFill>
                <a:cs typeface="Century Gothic"/>
              </a:rPr>
              <a:t>Ha</a:t>
            </a:r>
            <a:r>
              <a:rPr lang="tr-TR" sz="1600" spc="-5" dirty="0">
                <a:solidFill>
                  <a:srgbClr val="444444"/>
                </a:solidFill>
                <a:cs typeface="Century Gothic"/>
              </a:rPr>
              <a:t>r</a:t>
            </a:r>
            <a:r>
              <a:rPr lang="tr-TR" sz="1600" spc="-15" dirty="0">
                <a:solidFill>
                  <a:srgbClr val="444444"/>
                </a:solidFill>
                <a:cs typeface="Century Gothic"/>
              </a:rPr>
              <a:t>eke</a:t>
            </a:r>
            <a:r>
              <a:rPr lang="tr-TR" sz="1600" spc="-5" dirty="0">
                <a:solidFill>
                  <a:srgbClr val="444444"/>
                </a:solidFill>
                <a:cs typeface="Century Gothic"/>
              </a:rPr>
              <a:t>t</a:t>
            </a:r>
            <a:r>
              <a:rPr lang="tr-TR" sz="1600" spc="-15" dirty="0">
                <a:solidFill>
                  <a:srgbClr val="444444"/>
                </a:solidFill>
                <a:cs typeface="Century Gothic"/>
              </a:rPr>
              <a:t>l</a:t>
            </a:r>
            <a:r>
              <a:rPr lang="tr-TR" sz="1600" spc="5" dirty="0">
                <a:solidFill>
                  <a:srgbClr val="444444"/>
                </a:solidFill>
                <a:cs typeface="Century Gothic"/>
              </a:rPr>
              <a:t>i</a:t>
            </a:r>
            <a:r>
              <a:rPr lang="tr-TR" sz="1600" spc="-25" dirty="0">
                <a:solidFill>
                  <a:srgbClr val="444444"/>
                </a:solidFill>
                <a:cs typeface="Century Gothic"/>
              </a:rPr>
              <a:t>l</a:t>
            </a:r>
            <a:r>
              <a:rPr lang="tr-TR" sz="1600" spc="5" dirty="0">
                <a:solidFill>
                  <a:srgbClr val="444444"/>
                </a:solidFill>
                <a:cs typeface="Century Gothic"/>
              </a:rPr>
              <a:t>i</a:t>
            </a:r>
            <a:r>
              <a:rPr lang="tr-TR" sz="1600" spc="-35" dirty="0">
                <a:solidFill>
                  <a:srgbClr val="444444"/>
                </a:solidFill>
                <a:cs typeface="Century Gothic"/>
              </a:rPr>
              <a:t>ğ</a:t>
            </a:r>
            <a:r>
              <a:rPr lang="tr-TR" sz="1600" spc="-5" dirty="0">
                <a:solidFill>
                  <a:srgbClr val="444444"/>
                </a:solidFill>
                <a:cs typeface="Century Gothic"/>
              </a:rPr>
              <a:t>i</a:t>
            </a:r>
            <a:r>
              <a:rPr lang="tr-TR" sz="1600" dirty="0">
                <a:solidFill>
                  <a:srgbClr val="444444"/>
                </a:solidFill>
                <a:cs typeface="Century Gothic"/>
              </a:rPr>
              <a:t> </a:t>
            </a:r>
            <a:r>
              <a:rPr lang="tr-TR" sz="1600" spc="-114" dirty="0">
                <a:solidFill>
                  <a:srgbClr val="444444"/>
                </a:solidFill>
                <a:cs typeface="Century Gothic"/>
              </a:rPr>
              <a:t> için başvurup </a:t>
            </a:r>
            <a:r>
              <a:rPr lang="tr-TR" sz="1600" spc="-15" dirty="0">
                <a:solidFill>
                  <a:srgbClr val="444444"/>
                </a:solidFill>
                <a:cs typeface="Century Gothic"/>
              </a:rPr>
              <a:t>seç</a:t>
            </a:r>
            <a:r>
              <a:rPr lang="tr-TR" sz="1600" dirty="0">
                <a:solidFill>
                  <a:srgbClr val="444444"/>
                </a:solidFill>
                <a:cs typeface="Century Gothic"/>
              </a:rPr>
              <a:t>i</a:t>
            </a:r>
            <a:r>
              <a:rPr lang="tr-TR" sz="1600" spc="-15" dirty="0">
                <a:solidFill>
                  <a:srgbClr val="444444"/>
                </a:solidFill>
                <a:cs typeface="Century Gothic"/>
              </a:rPr>
              <a:t>lmele</a:t>
            </a:r>
            <a:r>
              <a:rPr lang="tr-TR" sz="1600" spc="-5" dirty="0">
                <a:solidFill>
                  <a:srgbClr val="444444"/>
                </a:solidFill>
                <a:cs typeface="Century Gothic"/>
              </a:rPr>
              <a:t>ri</a:t>
            </a:r>
            <a:r>
              <a:rPr lang="tr-TR" sz="1600" spc="-10" dirty="0">
                <a:solidFill>
                  <a:srgbClr val="444444"/>
                </a:solidFill>
                <a:cs typeface="Century Gothic"/>
              </a:rPr>
              <a:t> </a:t>
            </a:r>
            <a:r>
              <a:rPr lang="tr-TR" sz="1600" spc="-25" dirty="0">
                <a:solidFill>
                  <a:srgbClr val="444444"/>
                </a:solidFill>
                <a:cs typeface="Century Gothic"/>
              </a:rPr>
              <a:t>h</a:t>
            </a:r>
            <a:r>
              <a:rPr lang="tr-TR" sz="1600" spc="-20" dirty="0">
                <a:solidFill>
                  <a:srgbClr val="444444"/>
                </a:solidFill>
                <a:cs typeface="Century Gothic"/>
              </a:rPr>
              <a:t>a</a:t>
            </a:r>
            <a:r>
              <a:rPr lang="tr-TR" sz="1600" spc="-15" dirty="0">
                <a:solidFill>
                  <a:srgbClr val="444444"/>
                </a:solidFill>
                <a:cs typeface="Century Gothic"/>
              </a:rPr>
              <a:t>l</a:t>
            </a:r>
            <a:r>
              <a:rPr lang="tr-TR" sz="1600" spc="10" dirty="0">
                <a:solidFill>
                  <a:srgbClr val="444444"/>
                </a:solidFill>
                <a:cs typeface="Century Gothic"/>
              </a:rPr>
              <a:t>i</a:t>
            </a:r>
            <a:r>
              <a:rPr lang="tr-TR" sz="1600" spc="-25" dirty="0">
                <a:solidFill>
                  <a:srgbClr val="444444"/>
                </a:solidFill>
                <a:cs typeface="Century Gothic"/>
              </a:rPr>
              <a:t>n</a:t>
            </a:r>
            <a:r>
              <a:rPr lang="tr-TR" sz="1600" spc="-20" dirty="0">
                <a:solidFill>
                  <a:srgbClr val="444444"/>
                </a:solidFill>
                <a:cs typeface="Century Gothic"/>
              </a:rPr>
              <a:t>d</a:t>
            </a:r>
            <a:r>
              <a:rPr lang="tr-TR" sz="1600" spc="-10" dirty="0">
                <a:solidFill>
                  <a:srgbClr val="444444"/>
                </a:solidFill>
                <a:cs typeface="Century Gothic"/>
              </a:rPr>
              <a:t>e,</a:t>
            </a:r>
            <a:r>
              <a:rPr lang="tr-TR" sz="1600" dirty="0">
                <a:solidFill>
                  <a:srgbClr val="444444"/>
                </a:solidFill>
                <a:cs typeface="Century Gothic"/>
              </a:rPr>
              <a:t> akabinde mezun olsalar bile,</a:t>
            </a:r>
            <a:r>
              <a:rPr lang="tr-TR" sz="1600" spc="140" dirty="0">
                <a:solidFill>
                  <a:srgbClr val="444444"/>
                </a:solidFill>
                <a:cs typeface="Century Gothic"/>
              </a:rPr>
              <a:t> </a:t>
            </a:r>
            <a:r>
              <a:rPr lang="tr-TR" sz="1600" spc="-20" dirty="0">
                <a:solidFill>
                  <a:srgbClr val="444444"/>
                </a:solidFill>
                <a:cs typeface="Century Gothic"/>
              </a:rPr>
              <a:t>mezuniyet tarihlerinden sonraki 12 ay içinde,</a:t>
            </a:r>
            <a:r>
              <a:rPr lang="tr-TR" sz="1600" dirty="0">
                <a:solidFill>
                  <a:srgbClr val="444444"/>
                </a:solidFill>
                <a:cs typeface="Century Gothic"/>
              </a:rPr>
              <a:t> en az 2 ay sürmüş olması gereken </a:t>
            </a:r>
            <a:r>
              <a:rPr lang="tr-TR" sz="1600" spc="-15" dirty="0">
                <a:solidFill>
                  <a:srgbClr val="444444"/>
                </a:solidFill>
                <a:cs typeface="Century Gothic"/>
              </a:rPr>
              <a:t>sta</a:t>
            </a:r>
            <a:r>
              <a:rPr lang="tr-TR" sz="1600" spc="-5" dirty="0">
                <a:solidFill>
                  <a:srgbClr val="444444"/>
                </a:solidFill>
                <a:cs typeface="Century Gothic"/>
              </a:rPr>
              <a:t>j</a:t>
            </a:r>
            <a:r>
              <a:rPr lang="tr-TR" sz="1600" spc="15" dirty="0">
                <a:solidFill>
                  <a:srgbClr val="444444"/>
                </a:solidFill>
                <a:cs typeface="Century Gothic"/>
              </a:rPr>
              <a:t> </a:t>
            </a:r>
            <a:r>
              <a:rPr lang="tr-TR" sz="1600" spc="-10" dirty="0">
                <a:solidFill>
                  <a:srgbClr val="444444"/>
                </a:solidFill>
                <a:cs typeface="Century Gothic"/>
              </a:rPr>
              <a:t>fa</a:t>
            </a:r>
            <a:r>
              <a:rPr lang="tr-TR" sz="1600" spc="-20" dirty="0">
                <a:solidFill>
                  <a:srgbClr val="444444"/>
                </a:solidFill>
                <a:cs typeface="Century Gothic"/>
              </a:rPr>
              <a:t>a</a:t>
            </a:r>
            <a:r>
              <a:rPr lang="tr-TR" sz="1600" spc="-15" dirty="0">
                <a:solidFill>
                  <a:srgbClr val="444444"/>
                </a:solidFill>
                <a:cs typeface="Century Gothic"/>
              </a:rPr>
              <a:t>l</a:t>
            </a:r>
            <a:r>
              <a:rPr lang="tr-TR" sz="1600" dirty="0">
                <a:solidFill>
                  <a:srgbClr val="444444"/>
                </a:solidFill>
                <a:cs typeface="Century Gothic"/>
              </a:rPr>
              <a:t>i</a:t>
            </a:r>
            <a:r>
              <a:rPr lang="tr-TR" sz="1600" spc="-25" dirty="0">
                <a:solidFill>
                  <a:srgbClr val="444444"/>
                </a:solidFill>
                <a:cs typeface="Century Gothic"/>
              </a:rPr>
              <a:t>y</a:t>
            </a:r>
            <a:r>
              <a:rPr lang="tr-TR" sz="1600" spc="-15" dirty="0">
                <a:solidFill>
                  <a:srgbClr val="444444"/>
                </a:solidFill>
                <a:cs typeface="Century Gothic"/>
              </a:rPr>
              <a:t>e</a:t>
            </a:r>
            <a:r>
              <a:rPr lang="tr-TR" sz="1600" spc="-5" dirty="0">
                <a:solidFill>
                  <a:srgbClr val="444444"/>
                </a:solidFill>
                <a:cs typeface="Century Gothic"/>
              </a:rPr>
              <a:t>t</a:t>
            </a:r>
            <a:r>
              <a:rPr lang="tr-TR" sz="1600" spc="-15" dirty="0">
                <a:solidFill>
                  <a:srgbClr val="444444"/>
                </a:solidFill>
                <a:cs typeface="Century Gothic"/>
              </a:rPr>
              <a:t>le</a:t>
            </a:r>
            <a:r>
              <a:rPr lang="tr-TR" sz="1600" spc="-5" dirty="0">
                <a:solidFill>
                  <a:srgbClr val="444444"/>
                </a:solidFill>
                <a:cs typeface="Century Gothic"/>
              </a:rPr>
              <a:t>r</a:t>
            </a:r>
            <a:r>
              <a:rPr lang="tr-TR" sz="1600" dirty="0">
                <a:solidFill>
                  <a:srgbClr val="444444"/>
                </a:solidFill>
                <a:cs typeface="Century Gothic"/>
              </a:rPr>
              <a:t>i</a:t>
            </a:r>
            <a:r>
              <a:rPr lang="tr-TR" sz="1600" spc="-10" dirty="0">
                <a:solidFill>
                  <a:srgbClr val="444444"/>
                </a:solidFill>
                <a:cs typeface="Century Gothic"/>
              </a:rPr>
              <a:t>ni</a:t>
            </a:r>
            <a:r>
              <a:rPr lang="tr-TR" sz="1600" spc="-5" dirty="0">
                <a:solidFill>
                  <a:srgbClr val="444444"/>
                </a:solidFill>
                <a:cs typeface="Century Gothic"/>
              </a:rPr>
              <a:t> </a:t>
            </a:r>
            <a:r>
              <a:rPr lang="tr-TR" sz="1600" spc="-15" dirty="0">
                <a:solidFill>
                  <a:srgbClr val="444444"/>
                </a:solidFill>
                <a:cs typeface="Century Gothic"/>
              </a:rPr>
              <a:t>gerçek</a:t>
            </a:r>
            <a:r>
              <a:rPr lang="tr-TR" sz="1600" spc="-20" dirty="0">
                <a:solidFill>
                  <a:srgbClr val="444444"/>
                </a:solidFill>
                <a:cs typeface="Century Gothic"/>
              </a:rPr>
              <a:t>l</a:t>
            </a:r>
            <a:r>
              <a:rPr lang="tr-TR" sz="1600" spc="-10" dirty="0">
                <a:solidFill>
                  <a:srgbClr val="444444"/>
                </a:solidFill>
                <a:cs typeface="Century Gothic"/>
              </a:rPr>
              <a:t>eşt</a:t>
            </a:r>
            <a:r>
              <a:rPr lang="tr-TR" sz="1600" spc="10" dirty="0">
                <a:solidFill>
                  <a:srgbClr val="444444"/>
                </a:solidFill>
                <a:cs typeface="Century Gothic"/>
              </a:rPr>
              <a:t>i</a:t>
            </a:r>
            <a:r>
              <a:rPr lang="tr-TR" sz="1600" spc="-10" dirty="0">
                <a:solidFill>
                  <a:srgbClr val="444444"/>
                </a:solidFill>
                <a:cs typeface="Century Gothic"/>
              </a:rPr>
              <a:t>rip tamamlayabilirler. Öğrenci statüsündeyken başvurup hak kazanmış, ancak akabinde kendilerine tanınan öğrenim süresinde mezun olamamış ve ilişiği kesilmiş öğrenciler ise Erasmus Staj Hareketliliği gerçekleştiremezler. </a:t>
            </a:r>
            <a:endParaRPr lang="tr-TR" sz="1600" spc="-10" dirty="0" smtClean="0">
              <a:solidFill>
                <a:srgbClr val="444444"/>
              </a:solidFill>
              <a:cs typeface="Century Gothic"/>
            </a:endParaRPr>
          </a:p>
          <a:p>
            <a:pPr marL="355600" marR="5715" indent="-342900" algn="just">
              <a:buFont typeface="Wingdings 3" panose="05040102010807070707" pitchFamily="18" charset="2"/>
              <a:buChar char="´"/>
            </a:pPr>
            <a:endParaRPr lang="tr-TR" sz="1600" spc="-15" dirty="0" smtClean="0">
              <a:solidFill>
                <a:srgbClr val="444444"/>
              </a:solidFill>
              <a:cs typeface="Century Gothic"/>
            </a:endParaRPr>
          </a:p>
          <a:p>
            <a:pPr marL="355600" marR="5715" indent="-342900" algn="just">
              <a:buFont typeface="Wingdings 3" panose="05040102010807070707" pitchFamily="18" charset="2"/>
              <a:buChar char="´"/>
            </a:pPr>
            <a:r>
              <a:rPr sz="1600" spc="-15" dirty="0" err="1" smtClean="0">
                <a:solidFill>
                  <a:srgbClr val="444444"/>
                </a:solidFill>
                <a:cs typeface="Century Gothic"/>
              </a:rPr>
              <a:t>Al</a:t>
            </a:r>
            <a:r>
              <a:rPr sz="1600" spc="-10" dirty="0" err="1" smtClean="0">
                <a:solidFill>
                  <a:srgbClr val="444444"/>
                </a:solidFill>
                <a:cs typeface="Century Gothic"/>
              </a:rPr>
              <a:t>t</a:t>
            </a:r>
            <a:r>
              <a:rPr sz="1600" spc="-5" dirty="0" err="1" smtClean="0">
                <a:solidFill>
                  <a:srgbClr val="444444"/>
                </a:solidFill>
                <a:cs typeface="Century Gothic"/>
              </a:rPr>
              <a:t>ta</a:t>
            </a:r>
            <a:r>
              <a:rPr sz="1600" spc="-15" dirty="0" err="1" smtClean="0">
                <a:solidFill>
                  <a:srgbClr val="444444"/>
                </a:solidFill>
                <a:cs typeface="Century Gothic"/>
              </a:rPr>
              <a:t>n</a:t>
            </a:r>
            <a:r>
              <a:rPr sz="1600" spc="200" dirty="0" smtClean="0">
                <a:solidFill>
                  <a:srgbClr val="444444"/>
                </a:solidFill>
                <a:cs typeface="Century Gothic"/>
              </a:rPr>
              <a:t> </a:t>
            </a:r>
            <a:r>
              <a:rPr sz="1600" spc="-20" dirty="0">
                <a:solidFill>
                  <a:srgbClr val="444444"/>
                </a:solidFill>
                <a:cs typeface="Century Gothic"/>
              </a:rPr>
              <a:t>de</a:t>
            </a:r>
            <a:r>
              <a:rPr sz="1600" spc="0" dirty="0">
                <a:solidFill>
                  <a:srgbClr val="444444"/>
                </a:solidFill>
                <a:cs typeface="Century Gothic"/>
              </a:rPr>
              <a:t>r</a:t>
            </a:r>
            <a:r>
              <a:rPr sz="1600" spc="-15" dirty="0">
                <a:solidFill>
                  <a:srgbClr val="444444"/>
                </a:solidFill>
                <a:cs typeface="Century Gothic"/>
              </a:rPr>
              <a:t>s</a:t>
            </a:r>
            <a:r>
              <a:rPr sz="1600" spc="0" dirty="0">
                <a:solidFill>
                  <a:srgbClr val="444444"/>
                </a:solidFill>
                <a:cs typeface="Century Gothic"/>
              </a:rPr>
              <a:t>i</a:t>
            </a:r>
            <a:r>
              <a:rPr sz="1600" spc="-35" dirty="0">
                <a:solidFill>
                  <a:srgbClr val="444444"/>
                </a:solidFill>
                <a:cs typeface="Century Gothic"/>
              </a:rPr>
              <a:t>n</a:t>
            </a:r>
            <a:r>
              <a:rPr sz="1600" spc="0" dirty="0">
                <a:solidFill>
                  <a:srgbClr val="444444"/>
                </a:solidFill>
                <a:cs typeface="Century Gothic"/>
              </a:rPr>
              <a:t>i</a:t>
            </a:r>
            <a:r>
              <a:rPr sz="1600" spc="-15" dirty="0">
                <a:solidFill>
                  <a:srgbClr val="444444"/>
                </a:solidFill>
                <a:cs typeface="Century Gothic"/>
              </a:rPr>
              <a:t>n</a:t>
            </a:r>
            <a:r>
              <a:rPr sz="1600" spc="204" dirty="0">
                <a:solidFill>
                  <a:srgbClr val="444444"/>
                </a:solidFill>
                <a:cs typeface="Century Gothic"/>
              </a:rPr>
              <a:t> </a:t>
            </a:r>
            <a:r>
              <a:rPr sz="1600" spc="-15" dirty="0">
                <a:solidFill>
                  <a:srgbClr val="444444"/>
                </a:solidFill>
                <a:cs typeface="Century Gothic"/>
              </a:rPr>
              <a:t>kal</a:t>
            </a:r>
            <a:r>
              <a:rPr sz="1600" spc="-10" dirty="0">
                <a:solidFill>
                  <a:srgbClr val="444444"/>
                </a:solidFill>
                <a:cs typeface="Century Gothic"/>
              </a:rPr>
              <a:t>mış</a:t>
            </a:r>
            <a:r>
              <a:rPr sz="1600" spc="215" dirty="0">
                <a:solidFill>
                  <a:srgbClr val="444444"/>
                </a:solidFill>
                <a:cs typeface="Century Gothic"/>
              </a:rPr>
              <a:t> </a:t>
            </a:r>
            <a:r>
              <a:rPr sz="1600" spc="-25" dirty="0">
                <a:solidFill>
                  <a:srgbClr val="444444"/>
                </a:solidFill>
                <a:cs typeface="Century Gothic"/>
              </a:rPr>
              <a:t>o</a:t>
            </a:r>
            <a:r>
              <a:rPr sz="1600" spc="-15" dirty="0">
                <a:solidFill>
                  <a:srgbClr val="444444"/>
                </a:solidFill>
                <a:cs typeface="Century Gothic"/>
              </a:rPr>
              <a:t>lm</a:t>
            </a:r>
            <a:r>
              <a:rPr sz="1600" spc="-5" dirty="0">
                <a:solidFill>
                  <a:srgbClr val="444444"/>
                </a:solidFill>
                <a:cs typeface="Century Gothic"/>
              </a:rPr>
              <a:t>a</a:t>
            </a:r>
            <a:r>
              <a:rPr sz="1600" spc="-10" dirty="0">
                <a:solidFill>
                  <a:srgbClr val="444444"/>
                </a:solidFill>
                <a:cs typeface="Century Gothic"/>
              </a:rPr>
              <a:t>sı,</a:t>
            </a:r>
            <a:r>
              <a:rPr sz="1600" spc="210" dirty="0">
                <a:solidFill>
                  <a:srgbClr val="444444"/>
                </a:solidFill>
                <a:cs typeface="Century Gothic"/>
              </a:rPr>
              <a:t> </a:t>
            </a:r>
            <a:r>
              <a:rPr sz="1600" spc="-15" dirty="0">
                <a:solidFill>
                  <a:srgbClr val="444444"/>
                </a:solidFill>
                <a:cs typeface="Century Gothic"/>
              </a:rPr>
              <a:t>oku</a:t>
            </a:r>
            <a:r>
              <a:rPr sz="1600" spc="-20" dirty="0">
                <a:solidFill>
                  <a:srgbClr val="444444"/>
                </a:solidFill>
                <a:cs typeface="Century Gothic"/>
              </a:rPr>
              <a:t>l</a:t>
            </a:r>
            <a:r>
              <a:rPr sz="1600" spc="-15" dirty="0">
                <a:solidFill>
                  <a:srgbClr val="444444"/>
                </a:solidFill>
                <a:cs typeface="Century Gothic"/>
              </a:rPr>
              <a:t>u</a:t>
            </a:r>
            <a:r>
              <a:rPr sz="1600" spc="204" dirty="0">
                <a:solidFill>
                  <a:srgbClr val="444444"/>
                </a:solidFill>
                <a:cs typeface="Century Gothic"/>
              </a:rPr>
              <a:t> </a:t>
            </a:r>
            <a:r>
              <a:rPr sz="1600" spc="-15" dirty="0">
                <a:solidFill>
                  <a:srgbClr val="444444"/>
                </a:solidFill>
                <a:cs typeface="Century Gothic"/>
              </a:rPr>
              <a:t>uza</a:t>
            </a:r>
            <a:r>
              <a:rPr sz="1600" dirty="0">
                <a:solidFill>
                  <a:srgbClr val="444444"/>
                </a:solidFill>
                <a:cs typeface="Century Gothic"/>
              </a:rPr>
              <a:t>t</a:t>
            </a:r>
            <a:r>
              <a:rPr sz="1600" spc="-10" dirty="0">
                <a:solidFill>
                  <a:srgbClr val="444444"/>
                </a:solidFill>
                <a:cs typeface="Century Gothic"/>
              </a:rPr>
              <a:t>mış</a:t>
            </a:r>
            <a:r>
              <a:rPr sz="1600" spc="215" dirty="0">
                <a:solidFill>
                  <a:srgbClr val="444444"/>
                </a:solidFill>
                <a:cs typeface="Century Gothic"/>
              </a:rPr>
              <a:t> </a:t>
            </a:r>
            <a:r>
              <a:rPr sz="1600" spc="-25" dirty="0">
                <a:solidFill>
                  <a:srgbClr val="444444"/>
                </a:solidFill>
                <a:cs typeface="Century Gothic"/>
              </a:rPr>
              <a:t>o</a:t>
            </a:r>
            <a:r>
              <a:rPr sz="1600" spc="-5" dirty="0">
                <a:solidFill>
                  <a:srgbClr val="444444"/>
                </a:solidFill>
                <a:cs typeface="Century Gothic"/>
              </a:rPr>
              <a:t>l</a:t>
            </a:r>
            <a:r>
              <a:rPr sz="1600" spc="-10" dirty="0">
                <a:solidFill>
                  <a:srgbClr val="444444"/>
                </a:solidFill>
                <a:cs typeface="Century Gothic"/>
              </a:rPr>
              <a:t>ması</a:t>
            </a:r>
            <a:r>
              <a:rPr sz="1600" spc="204" dirty="0">
                <a:solidFill>
                  <a:srgbClr val="444444"/>
                </a:solidFill>
                <a:cs typeface="Century Gothic"/>
              </a:rPr>
              <a:t> </a:t>
            </a:r>
            <a:r>
              <a:rPr sz="1600" spc="-25" dirty="0">
                <a:solidFill>
                  <a:srgbClr val="444444"/>
                </a:solidFill>
                <a:cs typeface="Century Gothic"/>
              </a:rPr>
              <a:t>y</a:t>
            </a:r>
            <a:r>
              <a:rPr sz="1600" spc="-15" dirty="0">
                <a:solidFill>
                  <a:srgbClr val="444444"/>
                </a:solidFill>
                <a:cs typeface="Century Gothic"/>
              </a:rPr>
              <a:t>a</a:t>
            </a:r>
            <a:r>
              <a:rPr sz="1600" spc="204" dirty="0">
                <a:solidFill>
                  <a:srgbClr val="444444"/>
                </a:solidFill>
                <a:cs typeface="Century Gothic"/>
              </a:rPr>
              <a:t> </a:t>
            </a:r>
            <a:r>
              <a:rPr sz="1600" spc="-10" dirty="0">
                <a:solidFill>
                  <a:srgbClr val="444444"/>
                </a:solidFill>
                <a:cs typeface="Century Gothic"/>
              </a:rPr>
              <a:t>da</a:t>
            </a:r>
            <a:r>
              <a:rPr sz="1600" spc="-5" dirty="0">
                <a:solidFill>
                  <a:srgbClr val="444444"/>
                </a:solidFill>
                <a:cs typeface="Century Gothic"/>
              </a:rPr>
              <a:t> </a:t>
            </a:r>
            <a:r>
              <a:rPr sz="1600" spc="-20" dirty="0">
                <a:solidFill>
                  <a:srgbClr val="444444"/>
                </a:solidFill>
                <a:cs typeface="Century Gothic"/>
              </a:rPr>
              <a:t>d</a:t>
            </a:r>
            <a:r>
              <a:rPr sz="1600" spc="0" dirty="0">
                <a:solidFill>
                  <a:srgbClr val="444444"/>
                </a:solidFill>
                <a:cs typeface="Century Gothic"/>
              </a:rPr>
              <a:t>i</a:t>
            </a:r>
            <a:r>
              <a:rPr sz="1600" spc="-30" dirty="0">
                <a:solidFill>
                  <a:srgbClr val="444444"/>
                </a:solidFill>
                <a:cs typeface="Century Gothic"/>
              </a:rPr>
              <a:t>s</a:t>
            </a:r>
            <a:r>
              <a:rPr sz="1600" spc="0" dirty="0">
                <a:solidFill>
                  <a:srgbClr val="444444"/>
                </a:solidFill>
                <a:cs typeface="Century Gothic"/>
              </a:rPr>
              <a:t>i</a:t>
            </a:r>
            <a:r>
              <a:rPr sz="1600" spc="-20" dirty="0">
                <a:solidFill>
                  <a:srgbClr val="444444"/>
                </a:solidFill>
                <a:cs typeface="Century Gothic"/>
              </a:rPr>
              <a:t>p</a:t>
            </a:r>
            <a:r>
              <a:rPr sz="1600" spc="-25" dirty="0">
                <a:solidFill>
                  <a:srgbClr val="444444"/>
                </a:solidFill>
                <a:cs typeface="Century Gothic"/>
              </a:rPr>
              <a:t>l</a:t>
            </a:r>
            <a:r>
              <a:rPr sz="1600" spc="0" dirty="0">
                <a:solidFill>
                  <a:srgbClr val="444444"/>
                </a:solidFill>
                <a:cs typeface="Century Gothic"/>
              </a:rPr>
              <a:t>i</a:t>
            </a:r>
            <a:r>
              <a:rPr sz="1600" spc="-15" dirty="0">
                <a:solidFill>
                  <a:srgbClr val="444444"/>
                </a:solidFill>
                <a:cs typeface="Century Gothic"/>
              </a:rPr>
              <a:t>n</a:t>
            </a:r>
            <a:r>
              <a:rPr sz="1600" dirty="0">
                <a:solidFill>
                  <a:srgbClr val="444444"/>
                </a:solidFill>
                <a:cs typeface="Century Gothic"/>
              </a:rPr>
              <a:t>  </a:t>
            </a:r>
            <a:r>
              <a:rPr sz="1600" spc="-114" dirty="0">
                <a:solidFill>
                  <a:srgbClr val="444444"/>
                </a:solidFill>
                <a:cs typeface="Century Gothic"/>
              </a:rPr>
              <a:t> </a:t>
            </a:r>
            <a:r>
              <a:rPr sz="1600" spc="-10" dirty="0">
                <a:solidFill>
                  <a:srgbClr val="444444"/>
                </a:solidFill>
                <a:cs typeface="Century Gothic"/>
              </a:rPr>
              <a:t>cezası</a:t>
            </a:r>
            <a:r>
              <a:rPr sz="1600" dirty="0">
                <a:solidFill>
                  <a:srgbClr val="444444"/>
                </a:solidFill>
                <a:cs typeface="Century Gothic"/>
              </a:rPr>
              <a:t>  </a:t>
            </a:r>
            <a:r>
              <a:rPr sz="1600" spc="-114" dirty="0">
                <a:solidFill>
                  <a:srgbClr val="444444"/>
                </a:solidFill>
                <a:cs typeface="Century Gothic"/>
              </a:rPr>
              <a:t> </a:t>
            </a:r>
            <a:r>
              <a:rPr sz="1600" spc="-25" dirty="0">
                <a:solidFill>
                  <a:srgbClr val="444444"/>
                </a:solidFill>
                <a:cs typeface="Century Gothic"/>
              </a:rPr>
              <a:t>o</a:t>
            </a:r>
            <a:r>
              <a:rPr sz="1600" spc="-15" dirty="0">
                <a:solidFill>
                  <a:srgbClr val="444444"/>
                </a:solidFill>
                <a:cs typeface="Century Gothic"/>
              </a:rPr>
              <a:t>lm</a:t>
            </a:r>
            <a:r>
              <a:rPr sz="1600" spc="-5" dirty="0">
                <a:solidFill>
                  <a:srgbClr val="444444"/>
                </a:solidFill>
                <a:cs typeface="Century Gothic"/>
              </a:rPr>
              <a:t>a</a:t>
            </a:r>
            <a:r>
              <a:rPr sz="1600" spc="-10" dirty="0">
                <a:solidFill>
                  <a:srgbClr val="444444"/>
                </a:solidFill>
                <a:cs typeface="Century Gothic"/>
              </a:rPr>
              <a:t>sı</a:t>
            </a:r>
            <a:r>
              <a:rPr sz="1600" dirty="0">
                <a:solidFill>
                  <a:srgbClr val="444444"/>
                </a:solidFill>
                <a:cs typeface="Century Gothic"/>
              </a:rPr>
              <a:t>  </a:t>
            </a:r>
            <a:r>
              <a:rPr sz="1600" spc="-125" dirty="0">
                <a:solidFill>
                  <a:srgbClr val="444444"/>
                </a:solidFill>
                <a:cs typeface="Century Gothic"/>
              </a:rPr>
              <a:t> </a:t>
            </a:r>
            <a:r>
              <a:rPr sz="1600" spc="-15" dirty="0" err="1">
                <a:solidFill>
                  <a:srgbClr val="444444"/>
                </a:solidFill>
                <a:cs typeface="Century Gothic"/>
              </a:rPr>
              <a:t>g</a:t>
            </a:r>
            <a:r>
              <a:rPr sz="1600" spc="0" dirty="0" err="1">
                <a:solidFill>
                  <a:srgbClr val="444444"/>
                </a:solidFill>
                <a:cs typeface="Century Gothic"/>
              </a:rPr>
              <a:t>i</a:t>
            </a:r>
            <a:r>
              <a:rPr sz="1600" spc="-20" dirty="0" err="1">
                <a:solidFill>
                  <a:srgbClr val="444444"/>
                </a:solidFill>
                <a:cs typeface="Century Gothic"/>
              </a:rPr>
              <a:t>b</a:t>
            </a:r>
            <a:r>
              <a:rPr sz="1600" spc="-5" dirty="0" err="1">
                <a:solidFill>
                  <a:srgbClr val="444444"/>
                </a:solidFill>
                <a:cs typeface="Century Gothic"/>
              </a:rPr>
              <a:t>i</a:t>
            </a:r>
            <a:r>
              <a:rPr sz="1600" dirty="0">
                <a:solidFill>
                  <a:srgbClr val="444444"/>
                </a:solidFill>
                <a:cs typeface="Century Gothic"/>
              </a:rPr>
              <a:t>  </a:t>
            </a:r>
            <a:r>
              <a:rPr sz="1600" spc="-95" dirty="0">
                <a:solidFill>
                  <a:srgbClr val="444444"/>
                </a:solidFill>
                <a:cs typeface="Century Gothic"/>
              </a:rPr>
              <a:t> </a:t>
            </a:r>
            <a:r>
              <a:rPr sz="1600" spc="-20" dirty="0" err="1" smtClean="0">
                <a:solidFill>
                  <a:srgbClr val="444444"/>
                </a:solidFill>
                <a:cs typeface="Century Gothic"/>
              </a:rPr>
              <a:t>dur</a:t>
            </a:r>
            <a:r>
              <a:rPr sz="1600" spc="-15" dirty="0" err="1" smtClean="0">
                <a:solidFill>
                  <a:srgbClr val="444444"/>
                </a:solidFill>
                <a:cs typeface="Century Gothic"/>
              </a:rPr>
              <a:t>uml</a:t>
            </a:r>
            <a:r>
              <a:rPr sz="1600" spc="-20" dirty="0" err="1" smtClean="0">
                <a:solidFill>
                  <a:srgbClr val="444444"/>
                </a:solidFill>
                <a:cs typeface="Century Gothic"/>
              </a:rPr>
              <a:t>a</a:t>
            </a:r>
            <a:r>
              <a:rPr sz="1600" spc="-10" dirty="0" err="1" smtClean="0">
                <a:solidFill>
                  <a:srgbClr val="444444"/>
                </a:solidFill>
                <a:cs typeface="Century Gothic"/>
              </a:rPr>
              <a:t>r</a:t>
            </a:r>
            <a:r>
              <a:rPr lang="tr-TR" sz="1600" spc="-10" dirty="0" smtClean="0">
                <a:solidFill>
                  <a:srgbClr val="444444"/>
                </a:solidFill>
                <a:cs typeface="Century Gothic"/>
              </a:rPr>
              <a:t>,</a:t>
            </a:r>
            <a:r>
              <a:rPr sz="1600" dirty="0" smtClean="0">
                <a:solidFill>
                  <a:srgbClr val="444444"/>
                </a:solidFill>
                <a:cs typeface="Century Gothic"/>
              </a:rPr>
              <a:t>  </a:t>
            </a:r>
            <a:r>
              <a:rPr sz="1600" spc="-100" dirty="0" smtClean="0">
                <a:solidFill>
                  <a:srgbClr val="444444"/>
                </a:solidFill>
                <a:cs typeface="Century Gothic"/>
              </a:rPr>
              <a:t> </a:t>
            </a:r>
            <a:r>
              <a:rPr sz="1600" spc="-25" dirty="0">
                <a:solidFill>
                  <a:srgbClr val="444444"/>
                </a:solidFill>
                <a:cs typeface="Century Gothic"/>
              </a:rPr>
              <a:t>ö</a:t>
            </a:r>
            <a:r>
              <a:rPr sz="1600" spc="-10" dirty="0">
                <a:solidFill>
                  <a:srgbClr val="444444"/>
                </a:solidFill>
                <a:cs typeface="Century Gothic"/>
              </a:rPr>
              <a:t>ğr</a:t>
            </a:r>
            <a:r>
              <a:rPr sz="1600" dirty="0">
                <a:solidFill>
                  <a:srgbClr val="444444"/>
                </a:solidFill>
                <a:cs typeface="Century Gothic"/>
              </a:rPr>
              <a:t>e</a:t>
            </a:r>
            <a:r>
              <a:rPr sz="1600" spc="-15" dirty="0">
                <a:solidFill>
                  <a:srgbClr val="444444"/>
                </a:solidFill>
                <a:cs typeface="Century Gothic"/>
              </a:rPr>
              <a:t>n</a:t>
            </a:r>
            <a:r>
              <a:rPr sz="1600" spc="-25" dirty="0">
                <a:solidFill>
                  <a:srgbClr val="444444"/>
                </a:solidFill>
                <a:cs typeface="Century Gothic"/>
              </a:rPr>
              <a:t>c</a:t>
            </a:r>
            <a:r>
              <a:rPr sz="1600" spc="5" dirty="0">
                <a:solidFill>
                  <a:srgbClr val="444444"/>
                </a:solidFill>
                <a:cs typeface="Century Gothic"/>
              </a:rPr>
              <a:t>i</a:t>
            </a:r>
            <a:r>
              <a:rPr sz="1600" spc="-15" dirty="0">
                <a:solidFill>
                  <a:srgbClr val="444444"/>
                </a:solidFill>
                <a:cs typeface="Century Gothic"/>
              </a:rPr>
              <a:t>n</a:t>
            </a:r>
            <a:r>
              <a:rPr sz="1600" dirty="0">
                <a:solidFill>
                  <a:srgbClr val="444444"/>
                </a:solidFill>
                <a:cs typeface="Century Gothic"/>
              </a:rPr>
              <a:t>i</a:t>
            </a:r>
            <a:r>
              <a:rPr sz="1600" spc="-15" dirty="0">
                <a:solidFill>
                  <a:srgbClr val="444444"/>
                </a:solidFill>
                <a:cs typeface="Century Gothic"/>
              </a:rPr>
              <a:t>n</a:t>
            </a:r>
            <a:r>
              <a:rPr sz="1600" dirty="0">
                <a:solidFill>
                  <a:srgbClr val="444444"/>
                </a:solidFill>
                <a:cs typeface="Century Gothic"/>
              </a:rPr>
              <a:t>  </a:t>
            </a:r>
            <a:r>
              <a:rPr sz="1600" spc="-114" dirty="0">
                <a:solidFill>
                  <a:srgbClr val="444444"/>
                </a:solidFill>
                <a:cs typeface="Century Gothic"/>
              </a:rPr>
              <a:t> </a:t>
            </a:r>
            <a:r>
              <a:rPr sz="1600" spc="-20" dirty="0">
                <a:solidFill>
                  <a:srgbClr val="444444"/>
                </a:solidFill>
                <a:cs typeface="Century Gothic"/>
              </a:rPr>
              <a:t>E</a:t>
            </a:r>
            <a:r>
              <a:rPr sz="1600" spc="-5" dirty="0">
                <a:solidFill>
                  <a:srgbClr val="444444"/>
                </a:solidFill>
                <a:cs typeface="Century Gothic"/>
              </a:rPr>
              <a:t>r</a:t>
            </a:r>
            <a:r>
              <a:rPr sz="1600" spc="-20" dirty="0">
                <a:solidFill>
                  <a:srgbClr val="444444"/>
                </a:solidFill>
                <a:cs typeface="Century Gothic"/>
              </a:rPr>
              <a:t>asm</a:t>
            </a:r>
            <a:r>
              <a:rPr sz="1600" spc="-25" dirty="0">
                <a:solidFill>
                  <a:srgbClr val="444444"/>
                </a:solidFill>
                <a:cs typeface="Century Gothic"/>
              </a:rPr>
              <a:t>u</a:t>
            </a:r>
            <a:r>
              <a:rPr sz="1600" spc="-10" dirty="0">
                <a:solidFill>
                  <a:srgbClr val="444444"/>
                </a:solidFill>
                <a:cs typeface="Century Gothic"/>
              </a:rPr>
              <a:t>s</a:t>
            </a:r>
            <a:r>
              <a:rPr sz="1600" dirty="0">
                <a:solidFill>
                  <a:srgbClr val="444444"/>
                </a:solidFill>
                <a:cs typeface="Century Gothic"/>
              </a:rPr>
              <a:t> </a:t>
            </a:r>
            <a:r>
              <a:rPr sz="1600" spc="-15" dirty="0" smtClean="0">
                <a:solidFill>
                  <a:srgbClr val="444444"/>
                </a:solidFill>
                <a:cs typeface="Century Gothic"/>
              </a:rPr>
              <a:t>+</a:t>
            </a:r>
            <a:r>
              <a:rPr sz="1600" dirty="0" smtClean="0">
                <a:solidFill>
                  <a:srgbClr val="444444"/>
                </a:solidFill>
                <a:cs typeface="Century Gothic"/>
              </a:rPr>
              <a:t>  </a:t>
            </a:r>
            <a:r>
              <a:rPr sz="1600" spc="-100" dirty="0" smtClean="0">
                <a:solidFill>
                  <a:srgbClr val="444444"/>
                </a:solidFill>
                <a:cs typeface="Century Gothic"/>
              </a:rPr>
              <a:t> </a:t>
            </a:r>
            <a:r>
              <a:rPr lang="tr-TR" sz="1600" spc="-10" dirty="0" err="1">
                <a:solidFill>
                  <a:srgbClr val="444444"/>
                </a:solidFill>
                <a:cs typeface="Century Gothic"/>
              </a:rPr>
              <a:t>s</a:t>
            </a:r>
            <a:r>
              <a:rPr sz="1600" spc="-10" dirty="0" err="1" smtClean="0">
                <a:solidFill>
                  <a:srgbClr val="444444"/>
                </a:solidFill>
                <a:cs typeface="Century Gothic"/>
              </a:rPr>
              <a:t>taj</a:t>
            </a:r>
            <a:r>
              <a:rPr sz="1600" dirty="0" smtClean="0">
                <a:solidFill>
                  <a:srgbClr val="444444"/>
                </a:solidFill>
                <a:cs typeface="Century Gothic"/>
              </a:rPr>
              <a:t>  </a:t>
            </a:r>
            <a:r>
              <a:rPr sz="1600" spc="-95" dirty="0" smtClean="0">
                <a:solidFill>
                  <a:srgbClr val="444444"/>
                </a:solidFill>
                <a:cs typeface="Century Gothic"/>
              </a:rPr>
              <a:t> </a:t>
            </a:r>
            <a:r>
              <a:rPr lang="tr-TR" sz="1600" spc="-15" dirty="0" smtClean="0">
                <a:solidFill>
                  <a:srgbClr val="444444"/>
                </a:solidFill>
                <a:cs typeface="Century Gothic"/>
              </a:rPr>
              <a:t>hareketliliğine</a:t>
            </a:r>
            <a:r>
              <a:rPr sz="1600" spc="-10" dirty="0" smtClean="0">
                <a:solidFill>
                  <a:srgbClr val="444444"/>
                </a:solidFill>
                <a:cs typeface="Century Gothic"/>
              </a:rPr>
              <a:t> </a:t>
            </a:r>
            <a:r>
              <a:rPr sz="1600" spc="-15" dirty="0">
                <a:solidFill>
                  <a:srgbClr val="444444"/>
                </a:solidFill>
                <a:cs typeface="Century Gothic"/>
              </a:rPr>
              <a:t>baş</a:t>
            </a:r>
            <a:r>
              <a:rPr sz="1600" dirty="0">
                <a:solidFill>
                  <a:srgbClr val="444444"/>
                </a:solidFill>
                <a:cs typeface="Century Gothic"/>
              </a:rPr>
              <a:t>v</a:t>
            </a:r>
            <a:r>
              <a:rPr sz="1600" spc="-15" dirty="0">
                <a:solidFill>
                  <a:srgbClr val="444444"/>
                </a:solidFill>
                <a:cs typeface="Century Gothic"/>
              </a:rPr>
              <a:t>urmasına</a:t>
            </a:r>
            <a:r>
              <a:rPr sz="1600" spc="25" dirty="0">
                <a:solidFill>
                  <a:srgbClr val="444444"/>
                </a:solidFill>
                <a:cs typeface="Century Gothic"/>
              </a:rPr>
              <a:t> </a:t>
            </a:r>
            <a:r>
              <a:rPr sz="1600" spc="-15" dirty="0" err="1">
                <a:solidFill>
                  <a:srgbClr val="444444"/>
                </a:solidFill>
                <a:cs typeface="Century Gothic"/>
              </a:rPr>
              <a:t>engel</a:t>
            </a:r>
            <a:r>
              <a:rPr sz="1600" spc="15" dirty="0">
                <a:solidFill>
                  <a:srgbClr val="444444"/>
                </a:solidFill>
                <a:cs typeface="Century Gothic"/>
              </a:rPr>
              <a:t> </a:t>
            </a:r>
            <a:r>
              <a:rPr lang="tr-TR" sz="1600" spc="-10" dirty="0" smtClean="0">
                <a:solidFill>
                  <a:srgbClr val="444444"/>
                </a:solidFill>
                <a:cs typeface="Century Gothic"/>
              </a:rPr>
              <a:t>oluşturmaz. Erasmus staj faaliyetine başlamadan önce kümülatif not ortalaması 1,80/4,00 altına düşmüş adayların Erasmus stajı gerçekleştirmesi mümkün değildir.</a:t>
            </a:r>
          </a:p>
          <a:p>
            <a:pPr marL="355600" marR="5715" indent="-342900" algn="just">
              <a:buFont typeface="Wingdings 3" panose="05040102010807070707" pitchFamily="18" charset="2"/>
              <a:buChar char="´"/>
            </a:pPr>
            <a:endParaRPr lang="tr-TR" sz="1600" spc="-10" dirty="0" smtClean="0">
              <a:solidFill>
                <a:srgbClr val="444444"/>
              </a:solidFill>
              <a:cs typeface="Century Gothic"/>
            </a:endParaRPr>
          </a:p>
          <a:p>
            <a:pPr marL="355600" marR="5715" indent="-342900" algn="just">
              <a:buFont typeface="Wingdings 3" panose="05040102010807070707" pitchFamily="18" charset="2"/>
              <a:buChar char="´"/>
            </a:pPr>
            <a:r>
              <a:rPr lang="tr-TR" sz="1600" spc="-10" dirty="0" smtClean="0">
                <a:solidFill>
                  <a:srgbClr val="444444"/>
                </a:solidFill>
                <a:cs typeface="Century Gothic"/>
              </a:rPr>
              <a:t>Öğrencilik statüsü süren adaylar kazandıkları Erasmus Stajı hakkını en az 2 aylık bir staj gerçekleştirip tamamlamak üzere </a:t>
            </a:r>
            <a:r>
              <a:rPr lang="tr-TR" sz="1600" spc="-10" dirty="0">
                <a:solidFill>
                  <a:srgbClr val="444444"/>
                </a:solidFill>
                <a:cs typeface="Century Gothic"/>
              </a:rPr>
              <a:t>2022 yılı sonuna kadar </a:t>
            </a:r>
            <a:r>
              <a:rPr lang="tr-TR" sz="1600" spc="-10" dirty="0" smtClean="0">
                <a:solidFill>
                  <a:srgbClr val="444444"/>
                </a:solidFill>
                <a:cs typeface="Century Gothic"/>
              </a:rPr>
              <a:t>kullanabilirler. Bu süre de uzatım olması durumunda öğrenciler ayrıca bilgilendirilecektir. </a:t>
            </a:r>
          </a:p>
          <a:p>
            <a:pPr marL="355600" marR="5715" indent="-342900" algn="just">
              <a:buFont typeface="Wingdings 3" panose="05040102010807070707" pitchFamily="18" charset="2"/>
              <a:buChar char="´"/>
            </a:pPr>
            <a:endParaRPr sz="1600" dirty="0">
              <a:cs typeface="Century Gothic"/>
            </a:endParaRPr>
          </a:p>
        </p:txBody>
      </p:sp>
      <p:sp>
        <p:nvSpPr>
          <p:cNvPr id="14" name="object 14"/>
          <p:cNvSpPr/>
          <p:nvPr/>
        </p:nvSpPr>
        <p:spPr>
          <a:xfrm>
            <a:off x="9688068" y="303275"/>
            <a:ext cx="1475231" cy="83362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9767823" y="384175"/>
            <a:ext cx="1368425" cy="727075"/>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567684" y="225552"/>
            <a:ext cx="4715256" cy="2005584"/>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3648075" y="306324"/>
            <a:ext cx="4608449" cy="1898650"/>
          </a:xfrm>
          <a:prstGeom prst="rect">
            <a:avLst/>
          </a:prstGeom>
          <a:blipFill>
            <a:blip r:embed="rId9" cstate="print"/>
            <a:stretch>
              <a:fillRect/>
            </a:stretch>
          </a:blipFill>
        </p:spPr>
        <p:txBody>
          <a:bodyPr wrap="square" lIns="0" tIns="0" rIns="0" bIns="0" rtlCol="0"/>
          <a:lstStyle/>
          <a:p>
            <a:endParaRPr/>
          </a:p>
        </p:txBody>
      </p:sp>
      <p:pic>
        <p:nvPicPr>
          <p:cNvPr id="18" name="Picture 11"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1933" y="2667000"/>
            <a:ext cx="10636250" cy="4062651"/>
          </a:xfrm>
          <a:prstGeom prst="rect">
            <a:avLst/>
          </a:prstGeom>
        </p:spPr>
        <p:txBody>
          <a:bodyPr vert="horz" wrap="square" lIns="0" tIns="0" rIns="0" bIns="0" rtlCol="0">
            <a:spAutoFit/>
          </a:bodyPr>
          <a:lstStyle/>
          <a:p>
            <a:pPr algn="just"/>
            <a:r>
              <a:rPr sz="1900" spc="-20" dirty="0" smtClean="0">
                <a:solidFill>
                  <a:srgbClr val="A42F0F"/>
                </a:solidFill>
                <a:latin typeface="Wingdings 3"/>
                <a:cs typeface="Wingdings 3"/>
              </a:rPr>
              <a:t></a:t>
            </a:r>
            <a:r>
              <a:rPr lang="tr-TR" sz="1900" spc="-20" dirty="0" smtClean="0">
                <a:solidFill>
                  <a:srgbClr val="A42F0F"/>
                </a:solidFill>
                <a:latin typeface="Wingdings 3"/>
                <a:cs typeface="Wingdings 3"/>
              </a:rPr>
              <a:t> </a:t>
            </a:r>
            <a:r>
              <a:rPr lang="tr-TR" sz="2400" spc="10" dirty="0" smtClean="0">
                <a:solidFill>
                  <a:srgbClr val="444444"/>
                </a:solidFill>
                <a:cs typeface="Century Gothic"/>
              </a:rPr>
              <a:t>2021-2022 </a:t>
            </a:r>
            <a:r>
              <a:rPr lang="tr-TR" sz="2400" spc="10" dirty="0">
                <a:solidFill>
                  <a:srgbClr val="444444"/>
                </a:solidFill>
                <a:cs typeface="Century Gothic"/>
              </a:rPr>
              <a:t>Akademik Yılı ERASMUS+ Staj Hareketliliği Programından yararlanma hakkı </a:t>
            </a:r>
            <a:r>
              <a:rPr lang="tr-TR" sz="2400" spc="10" dirty="0" smtClean="0">
                <a:solidFill>
                  <a:srgbClr val="444444"/>
                </a:solidFill>
                <a:cs typeface="Century Gothic"/>
              </a:rPr>
              <a:t>elde edip,    değişime </a:t>
            </a:r>
            <a:r>
              <a:rPr lang="tr-TR" sz="2400" spc="10" dirty="0">
                <a:solidFill>
                  <a:srgbClr val="444444"/>
                </a:solidFill>
                <a:cs typeface="Century Gothic"/>
              </a:rPr>
              <a:t>katılmayacak öğrencilerimizin feragat dilekçelerini </a:t>
            </a:r>
            <a:r>
              <a:rPr lang="tr-TR" sz="2400" b="1" u="sng" spc="10" dirty="0" smtClean="0">
                <a:solidFill>
                  <a:srgbClr val="444444"/>
                </a:solidFill>
                <a:cs typeface="Century Gothic"/>
              </a:rPr>
              <a:t>en geç 31 Aralık 2021 tarihine (Cuma-saat </a:t>
            </a:r>
            <a:r>
              <a:rPr lang="tr-TR" sz="2400" b="1" u="sng" spc="10" dirty="0">
                <a:solidFill>
                  <a:srgbClr val="444444"/>
                </a:solidFill>
                <a:cs typeface="Century Gothic"/>
              </a:rPr>
              <a:t>17.00) kadar </a:t>
            </a:r>
            <a:r>
              <a:rPr lang="tr-TR" sz="2400" spc="10" dirty="0">
                <a:solidFill>
                  <a:srgbClr val="444444"/>
                </a:solidFill>
                <a:cs typeface="Century Gothic"/>
              </a:rPr>
              <a:t>Koordinatörlüğümüze ulaştırmaları gerekmektedir. </a:t>
            </a:r>
            <a:r>
              <a:rPr lang="tr-TR" sz="2400" spc="10" dirty="0" smtClean="0">
                <a:solidFill>
                  <a:srgbClr val="444444"/>
                </a:solidFill>
                <a:cs typeface="Century Gothic"/>
              </a:rPr>
              <a:t>Feragat kararı alan öğrencimizin, kararı alır almaz bu tarihi beklemeden hemen Koordinatörlüğümüzü bilgilendirmesi önem taşımaktadır. </a:t>
            </a:r>
            <a:endParaRPr lang="tr-TR" sz="2400" spc="10" dirty="0">
              <a:solidFill>
                <a:srgbClr val="444444"/>
              </a:solidFill>
              <a:cs typeface="Century Gothic"/>
            </a:endParaRPr>
          </a:p>
          <a:p>
            <a:pPr marL="355600" marR="260350" indent="-342900">
              <a:lnSpc>
                <a:spcPct val="100000"/>
              </a:lnSpc>
              <a:tabLst>
                <a:tab pos="354965" algn="l"/>
              </a:tabLst>
            </a:pPr>
            <a:endParaRPr lang="tr-TR" sz="2400" spc="-15" dirty="0">
              <a:solidFill>
                <a:srgbClr val="444444"/>
              </a:solidFill>
              <a:latin typeface="Century Gothic"/>
              <a:cs typeface="Century Gothic"/>
            </a:endParaRPr>
          </a:p>
          <a:p>
            <a:pPr marL="355600" marR="5080" indent="-342900" algn="just">
              <a:lnSpc>
                <a:spcPct val="100000"/>
              </a:lnSpc>
              <a:tabLst>
                <a:tab pos="354965" algn="l"/>
              </a:tabLst>
            </a:pPr>
            <a:r>
              <a:rPr sz="2400" spc="-20" dirty="0" smtClean="0">
                <a:solidFill>
                  <a:srgbClr val="A42F0F"/>
                </a:solidFill>
                <a:latin typeface="Wingdings 3"/>
                <a:cs typeface="Wingdings 3"/>
              </a:rPr>
              <a:t></a:t>
            </a:r>
            <a:r>
              <a:rPr sz="2400" spc="-20" dirty="0">
                <a:solidFill>
                  <a:srgbClr val="A42F0F"/>
                </a:solidFill>
                <a:latin typeface="Times New Roman"/>
                <a:cs typeface="Times New Roman"/>
              </a:rPr>
              <a:t>	</a:t>
            </a:r>
            <a:r>
              <a:rPr sz="2400" spc="-20" dirty="0">
                <a:solidFill>
                  <a:srgbClr val="444444"/>
                </a:solidFill>
                <a:cs typeface="Century Gothic"/>
              </a:rPr>
              <a:t>E</a:t>
            </a:r>
            <a:r>
              <a:rPr sz="2400" spc="-5" dirty="0">
                <a:solidFill>
                  <a:srgbClr val="444444"/>
                </a:solidFill>
                <a:cs typeface="Century Gothic"/>
              </a:rPr>
              <a:t>r</a:t>
            </a:r>
            <a:r>
              <a:rPr sz="2400" spc="-20" dirty="0">
                <a:solidFill>
                  <a:srgbClr val="444444"/>
                </a:solidFill>
                <a:cs typeface="Century Gothic"/>
              </a:rPr>
              <a:t>asm</a:t>
            </a:r>
            <a:r>
              <a:rPr sz="2400" spc="-25" dirty="0">
                <a:solidFill>
                  <a:srgbClr val="444444"/>
                </a:solidFill>
                <a:cs typeface="Century Gothic"/>
              </a:rPr>
              <a:t>u</a:t>
            </a:r>
            <a:r>
              <a:rPr sz="2400" spc="-15" dirty="0">
                <a:solidFill>
                  <a:srgbClr val="444444"/>
                </a:solidFill>
                <a:cs typeface="Century Gothic"/>
              </a:rPr>
              <a:t>s+</a:t>
            </a:r>
            <a:r>
              <a:rPr sz="2400" spc="10" dirty="0">
                <a:solidFill>
                  <a:srgbClr val="444444"/>
                </a:solidFill>
                <a:cs typeface="Century Gothic"/>
              </a:rPr>
              <a:t> </a:t>
            </a:r>
            <a:r>
              <a:rPr lang="tr-TR" sz="2400" spc="10" dirty="0" smtClean="0">
                <a:solidFill>
                  <a:srgbClr val="444444"/>
                </a:solidFill>
                <a:cs typeface="Century Gothic"/>
              </a:rPr>
              <a:t>Staj </a:t>
            </a:r>
            <a:r>
              <a:rPr sz="2400" spc="-15" dirty="0" err="1" smtClean="0">
                <a:solidFill>
                  <a:srgbClr val="444444"/>
                </a:solidFill>
                <a:cs typeface="Century Gothic"/>
              </a:rPr>
              <a:t>Ha</a:t>
            </a:r>
            <a:r>
              <a:rPr sz="2400" spc="-5" dirty="0" err="1" smtClean="0">
                <a:solidFill>
                  <a:srgbClr val="444444"/>
                </a:solidFill>
                <a:cs typeface="Century Gothic"/>
              </a:rPr>
              <a:t>r</a:t>
            </a:r>
            <a:r>
              <a:rPr sz="2400" spc="-15" dirty="0" err="1" smtClean="0">
                <a:solidFill>
                  <a:srgbClr val="444444"/>
                </a:solidFill>
                <a:cs typeface="Century Gothic"/>
              </a:rPr>
              <a:t>eke</a:t>
            </a:r>
            <a:r>
              <a:rPr sz="2400" spc="-5" dirty="0" err="1" smtClean="0">
                <a:solidFill>
                  <a:srgbClr val="444444"/>
                </a:solidFill>
                <a:cs typeface="Century Gothic"/>
              </a:rPr>
              <a:t>t</a:t>
            </a:r>
            <a:r>
              <a:rPr sz="2400" spc="-15" dirty="0" err="1" smtClean="0">
                <a:solidFill>
                  <a:srgbClr val="444444"/>
                </a:solidFill>
                <a:cs typeface="Century Gothic"/>
              </a:rPr>
              <a:t>l</a:t>
            </a:r>
            <a:r>
              <a:rPr sz="2400" spc="5" dirty="0" err="1" smtClean="0">
                <a:solidFill>
                  <a:srgbClr val="444444"/>
                </a:solidFill>
                <a:cs typeface="Century Gothic"/>
              </a:rPr>
              <a:t>i</a:t>
            </a:r>
            <a:r>
              <a:rPr sz="2400" spc="-15" dirty="0" err="1" smtClean="0">
                <a:solidFill>
                  <a:srgbClr val="444444"/>
                </a:solidFill>
                <a:cs typeface="Century Gothic"/>
              </a:rPr>
              <a:t>l</a:t>
            </a:r>
            <a:r>
              <a:rPr sz="2400" spc="5" dirty="0" err="1" smtClean="0">
                <a:solidFill>
                  <a:srgbClr val="444444"/>
                </a:solidFill>
                <a:cs typeface="Century Gothic"/>
              </a:rPr>
              <a:t>i</a:t>
            </a:r>
            <a:r>
              <a:rPr sz="2400" spc="-15" dirty="0" err="1" smtClean="0">
                <a:solidFill>
                  <a:srgbClr val="444444"/>
                </a:solidFill>
                <a:cs typeface="Century Gothic"/>
              </a:rPr>
              <a:t>ğ</a:t>
            </a:r>
            <a:r>
              <a:rPr sz="2400" spc="0" dirty="0" err="1" smtClean="0">
                <a:solidFill>
                  <a:srgbClr val="444444"/>
                </a:solidFill>
                <a:cs typeface="Century Gothic"/>
              </a:rPr>
              <a:t>i</a:t>
            </a:r>
            <a:r>
              <a:rPr sz="2400" spc="-10" dirty="0" err="1" smtClean="0">
                <a:solidFill>
                  <a:srgbClr val="444444"/>
                </a:solidFill>
                <a:cs typeface="Century Gothic"/>
              </a:rPr>
              <a:t>n</a:t>
            </a:r>
            <a:r>
              <a:rPr lang="tr-TR" sz="2400" spc="-10" dirty="0" smtClean="0">
                <a:solidFill>
                  <a:srgbClr val="444444"/>
                </a:solidFill>
                <a:cs typeface="Century Gothic"/>
              </a:rPr>
              <a:t>e</a:t>
            </a:r>
            <a:r>
              <a:rPr sz="2400" spc="-50" dirty="0" smtClean="0">
                <a:solidFill>
                  <a:srgbClr val="444444"/>
                </a:solidFill>
                <a:cs typeface="Century Gothic"/>
              </a:rPr>
              <a:t> </a:t>
            </a:r>
            <a:r>
              <a:rPr sz="2400" spc="-15" dirty="0" err="1" smtClean="0">
                <a:solidFill>
                  <a:srgbClr val="444444"/>
                </a:solidFill>
                <a:cs typeface="Century Gothic"/>
              </a:rPr>
              <a:t>hak</a:t>
            </a:r>
            <a:r>
              <a:rPr sz="2400" dirty="0" smtClean="0">
                <a:solidFill>
                  <a:srgbClr val="444444"/>
                </a:solidFill>
                <a:cs typeface="Century Gothic"/>
              </a:rPr>
              <a:t> </a:t>
            </a:r>
            <a:r>
              <a:rPr sz="2400" spc="-15" dirty="0" err="1">
                <a:solidFill>
                  <a:srgbClr val="444444"/>
                </a:solidFill>
                <a:cs typeface="Century Gothic"/>
              </a:rPr>
              <a:t>kaza</a:t>
            </a:r>
            <a:r>
              <a:rPr sz="2400" spc="-25" dirty="0" err="1">
                <a:solidFill>
                  <a:srgbClr val="444444"/>
                </a:solidFill>
                <a:cs typeface="Century Gothic"/>
              </a:rPr>
              <a:t>n</a:t>
            </a:r>
            <a:r>
              <a:rPr sz="2400" spc="-20" dirty="0" err="1">
                <a:solidFill>
                  <a:srgbClr val="444444"/>
                </a:solidFill>
                <a:cs typeface="Century Gothic"/>
              </a:rPr>
              <a:t>m</a:t>
            </a:r>
            <a:r>
              <a:rPr sz="2400" spc="-15" dirty="0" err="1">
                <a:solidFill>
                  <a:srgbClr val="444444"/>
                </a:solidFill>
                <a:cs typeface="Century Gothic"/>
              </a:rPr>
              <a:t>ı</a:t>
            </a:r>
            <a:r>
              <a:rPr sz="2400" spc="-10" dirty="0" err="1">
                <a:solidFill>
                  <a:srgbClr val="444444"/>
                </a:solidFill>
                <a:cs typeface="Century Gothic"/>
              </a:rPr>
              <a:t>ş</a:t>
            </a:r>
            <a:r>
              <a:rPr sz="2400" spc="40" dirty="0">
                <a:solidFill>
                  <a:srgbClr val="444444"/>
                </a:solidFill>
                <a:cs typeface="Century Gothic"/>
              </a:rPr>
              <a:t> </a:t>
            </a:r>
            <a:r>
              <a:rPr sz="2400" spc="-25" dirty="0" err="1" smtClean="0">
                <a:solidFill>
                  <a:srgbClr val="444444"/>
                </a:solidFill>
                <a:cs typeface="Century Gothic"/>
              </a:rPr>
              <a:t>ö</a:t>
            </a:r>
            <a:r>
              <a:rPr sz="2400" spc="-15" dirty="0" err="1" smtClean="0">
                <a:solidFill>
                  <a:srgbClr val="444444"/>
                </a:solidFill>
                <a:cs typeface="Century Gothic"/>
              </a:rPr>
              <a:t>ğrenc</a:t>
            </a:r>
            <a:r>
              <a:rPr sz="2400" spc="0" dirty="0" err="1" smtClean="0">
                <a:solidFill>
                  <a:srgbClr val="444444"/>
                </a:solidFill>
                <a:cs typeface="Century Gothic"/>
              </a:rPr>
              <a:t>i</a:t>
            </a:r>
            <a:r>
              <a:rPr sz="2400" spc="-15" dirty="0" err="1" smtClean="0">
                <a:solidFill>
                  <a:srgbClr val="444444"/>
                </a:solidFill>
                <a:cs typeface="Century Gothic"/>
              </a:rPr>
              <a:t>le</a:t>
            </a:r>
            <a:r>
              <a:rPr sz="2400" spc="-5" dirty="0" err="1" smtClean="0">
                <a:solidFill>
                  <a:srgbClr val="444444"/>
                </a:solidFill>
                <a:cs typeface="Century Gothic"/>
              </a:rPr>
              <a:t>r</a:t>
            </a:r>
            <a:r>
              <a:rPr lang="tr-TR" sz="2400" spc="5" dirty="0" smtClean="0">
                <a:solidFill>
                  <a:srgbClr val="444444"/>
                </a:solidFill>
                <a:cs typeface="Century Gothic"/>
              </a:rPr>
              <a:t>,</a:t>
            </a:r>
            <a:r>
              <a:rPr sz="2400" spc="-15" dirty="0" smtClean="0">
                <a:solidFill>
                  <a:srgbClr val="444444"/>
                </a:solidFill>
                <a:cs typeface="Century Gothic"/>
              </a:rPr>
              <a:t> </a:t>
            </a:r>
            <a:r>
              <a:rPr sz="2400" u="sng" spc="-15" dirty="0">
                <a:solidFill>
                  <a:srgbClr val="444444"/>
                </a:solidFill>
                <a:cs typeface="Century Gothic"/>
              </a:rPr>
              <a:t>herhan</a:t>
            </a:r>
            <a:r>
              <a:rPr sz="2400" u="sng" spc="-25" dirty="0">
                <a:solidFill>
                  <a:srgbClr val="444444"/>
                </a:solidFill>
                <a:cs typeface="Century Gothic"/>
              </a:rPr>
              <a:t>g</a:t>
            </a:r>
            <a:r>
              <a:rPr sz="2400" u="sng" spc="-5" dirty="0">
                <a:solidFill>
                  <a:srgbClr val="444444"/>
                </a:solidFill>
                <a:cs typeface="Century Gothic"/>
              </a:rPr>
              <a:t>i</a:t>
            </a:r>
            <a:r>
              <a:rPr sz="2400" u="sng" spc="35" dirty="0">
                <a:solidFill>
                  <a:srgbClr val="444444"/>
                </a:solidFill>
                <a:cs typeface="Century Gothic"/>
              </a:rPr>
              <a:t> </a:t>
            </a:r>
            <a:r>
              <a:rPr sz="2400" u="sng" spc="-15" dirty="0">
                <a:solidFill>
                  <a:srgbClr val="444444"/>
                </a:solidFill>
                <a:cs typeface="Century Gothic"/>
              </a:rPr>
              <a:t>b</a:t>
            </a:r>
            <a:r>
              <a:rPr sz="2400" u="sng" spc="5" dirty="0">
                <a:solidFill>
                  <a:srgbClr val="444444"/>
                </a:solidFill>
                <a:cs typeface="Century Gothic"/>
              </a:rPr>
              <a:t>i</a:t>
            </a:r>
            <a:r>
              <a:rPr sz="2400" u="sng" spc="-10" dirty="0">
                <a:solidFill>
                  <a:srgbClr val="444444"/>
                </a:solidFill>
                <a:cs typeface="Century Gothic"/>
              </a:rPr>
              <a:t>r</a:t>
            </a:r>
            <a:r>
              <a:rPr sz="2400" u="sng" spc="-20" dirty="0">
                <a:solidFill>
                  <a:srgbClr val="444444"/>
                </a:solidFill>
                <a:cs typeface="Century Gothic"/>
              </a:rPr>
              <a:t> </a:t>
            </a:r>
            <a:r>
              <a:rPr sz="2400" u="sng" spc="-15" dirty="0" err="1">
                <a:solidFill>
                  <a:srgbClr val="444444"/>
                </a:solidFill>
                <a:cs typeface="Century Gothic"/>
              </a:rPr>
              <a:t>sebeple</a:t>
            </a:r>
            <a:r>
              <a:rPr sz="2400" u="sng" spc="-10" dirty="0">
                <a:solidFill>
                  <a:srgbClr val="444444"/>
                </a:solidFill>
                <a:cs typeface="Century Gothic"/>
              </a:rPr>
              <a:t> </a:t>
            </a:r>
            <a:r>
              <a:rPr sz="2400" u="sng" spc="-10" dirty="0" err="1" smtClean="0">
                <a:solidFill>
                  <a:srgbClr val="444444"/>
                </a:solidFill>
                <a:cs typeface="Century Gothic"/>
              </a:rPr>
              <a:t>faa</a:t>
            </a:r>
            <a:r>
              <a:rPr sz="2400" u="sng" spc="-15" dirty="0" err="1" smtClean="0">
                <a:solidFill>
                  <a:srgbClr val="444444"/>
                </a:solidFill>
                <a:cs typeface="Century Gothic"/>
              </a:rPr>
              <a:t>l</a:t>
            </a:r>
            <a:r>
              <a:rPr sz="2400" u="sng" spc="5" dirty="0" err="1" smtClean="0">
                <a:solidFill>
                  <a:srgbClr val="444444"/>
                </a:solidFill>
                <a:cs typeface="Century Gothic"/>
              </a:rPr>
              <a:t>i</a:t>
            </a:r>
            <a:r>
              <a:rPr sz="2400" u="sng" spc="-25" dirty="0" err="1" smtClean="0">
                <a:solidFill>
                  <a:srgbClr val="444444"/>
                </a:solidFill>
                <a:cs typeface="Century Gothic"/>
              </a:rPr>
              <a:t>y</a:t>
            </a:r>
            <a:r>
              <a:rPr sz="2400" u="sng" spc="-15" dirty="0" err="1" smtClean="0">
                <a:solidFill>
                  <a:srgbClr val="444444"/>
                </a:solidFill>
                <a:cs typeface="Century Gothic"/>
              </a:rPr>
              <a:t>e</a:t>
            </a:r>
            <a:r>
              <a:rPr sz="2400" u="sng" spc="-5" dirty="0" err="1" smtClean="0">
                <a:solidFill>
                  <a:srgbClr val="444444"/>
                </a:solidFill>
                <a:cs typeface="Century Gothic"/>
              </a:rPr>
              <a:t>t</a:t>
            </a:r>
            <a:r>
              <a:rPr sz="2400" u="sng" spc="-15" dirty="0" err="1" smtClean="0">
                <a:solidFill>
                  <a:srgbClr val="444444"/>
                </a:solidFill>
                <a:cs typeface="Century Gothic"/>
              </a:rPr>
              <a:t>le</a:t>
            </a:r>
            <a:r>
              <a:rPr sz="2400" u="sng" spc="-5" dirty="0" err="1" smtClean="0">
                <a:solidFill>
                  <a:srgbClr val="444444"/>
                </a:solidFill>
                <a:cs typeface="Century Gothic"/>
              </a:rPr>
              <a:t>r</a:t>
            </a:r>
            <a:r>
              <a:rPr sz="2400" u="sng" spc="5" dirty="0" err="1" smtClean="0">
                <a:solidFill>
                  <a:srgbClr val="444444"/>
                </a:solidFill>
                <a:cs typeface="Century Gothic"/>
              </a:rPr>
              <a:t>i</a:t>
            </a:r>
            <a:r>
              <a:rPr sz="2400" u="sng" spc="-10" dirty="0" err="1" smtClean="0">
                <a:solidFill>
                  <a:srgbClr val="444444"/>
                </a:solidFill>
                <a:cs typeface="Century Gothic"/>
              </a:rPr>
              <a:t>ni</a:t>
            </a:r>
            <a:r>
              <a:rPr lang="tr-TR" sz="2400" u="sng" spc="-10" dirty="0" smtClean="0">
                <a:solidFill>
                  <a:srgbClr val="444444"/>
                </a:solidFill>
                <a:cs typeface="Century Gothic"/>
              </a:rPr>
              <a:t> </a:t>
            </a:r>
            <a:r>
              <a:rPr sz="2400" u="sng" spc="-15" dirty="0" err="1" smtClean="0">
                <a:solidFill>
                  <a:srgbClr val="444444"/>
                </a:solidFill>
                <a:cs typeface="Century Gothic"/>
              </a:rPr>
              <a:t>gerçek</a:t>
            </a:r>
            <a:r>
              <a:rPr sz="2400" u="sng" spc="-20" dirty="0" err="1" smtClean="0">
                <a:solidFill>
                  <a:srgbClr val="444444"/>
                </a:solidFill>
                <a:cs typeface="Century Gothic"/>
              </a:rPr>
              <a:t>l</a:t>
            </a:r>
            <a:r>
              <a:rPr sz="2400" u="sng" spc="-10" dirty="0" err="1" smtClean="0">
                <a:solidFill>
                  <a:srgbClr val="444444"/>
                </a:solidFill>
                <a:cs typeface="Century Gothic"/>
              </a:rPr>
              <a:t>eşt</a:t>
            </a:r>
            <a:r>
              <a:rPr sz="2400" u="sng" spc="10" dirty="0" err="1" smtClean="0">
                <a:solidFill>
                  <a:srgbClr val="444444"/>
                </a:solidFill>
                <a:cs typeface="Century Gothic"/>
              </a:rPr>
              <a:t>i</a:t>
            </a:r>
            <a:r>
              <a:rPr sz="2400" u="sng" spc="-15" dirty="0" err="1" smtClean="0">
                <a:solidFill>
                  <a:srgbClr val="444444"/>
                </a:solidFill>
                <a:cs typeface="Century Gothic"/>
              </a:rPr>
              <a:t>rmekten</a:t>
            </a:r>
            <a:r>
              <a:rPr sz="2400" u="sng" spc="20" dirty="0" smtClean="0">
                <a:solidFill>
                  <a:srgbClr val="444444"/>
                </a:solidFill>
                <a:cs typeface="Century Gothic"/>
              </a:rPr>
              <a:t> </a:t>
            </a:r>
            <a:r>
              <a:rPr sz="2400" u="sng" dirty="0" err="1" smtClean="0">
                <a:solidFill>
                  <a:srgbClr val="444444"/>
                </a:solidFill>
                <a:cs typeface="Century Gothic"/>
              </a:rPr>
              <a:t>v</a:t>
            </a:r>
            <a:r>
              <a:rPr sz="2400" u="sng" spc="-15" dirty="0" err="1" smtClean="0">
                <a:solidFill>
                  <a:srgbClr val="444444"/>
                </a:solidFill>
                <a:cs typeface="Century Gothic"/>
              </a:rPr>
              <a:t>azgeç</a:t>
            </a:r>
            <a:r>
              <a:rPr lang="tr-TR" sz="2400" u="sng" spc="-30" dirty="0" smtClean="0">
                <a:solidFill>
                  <a:srgbClr val="444444"/>
                </a:solidFill>
                <a:cs typeface="Century Gothic"/>
              </a:rPr>
              <a:t>ip</a:t>
            </a:r>
            <a:r>
              <a:rPr sz="2400" spc="-10" dirty="0" smtClean="0">
                <a:solidFill>
                  <a:srgbClr val="444444"/>
                </a:solidFill>
                <a:cs typeface="Century Gothic"/>
              </a:rPr>
              <a:t>,</a:t>
            </a:r>
            <a:r>
              <a:rPr sz="2400" spc="15" dirty="0" smtClean="0">
                <a:solidFill>
                  <a:srgbClr val="444444"/>
                </a:solidFill>
                <a:cs typeface="Century Gothic"/>
              </a:rPr>
              <a:t> </a:t>
            </a:r>
            <a:r>
              <a:rPr sz="2400" spc="-10" dirty="0">
                <a:solidFill>
                  <a:srgbClr val="444444"/>
                </a:solidFill>
                <a:cs typeface="Century Gothic"/>
              </a:rPr>
              <a:t>Dış</a:t>
            </a:r>
            <a:r>
              <a:rPr sz="2400" spc="5" dirty="0">
                <a:solidFill>
                  <a:srgbClr val="444444"/>
                </a:solidFill>
                <a:cs typeface="Century Gothic"/>
              </a:rPr>
              <a:t> </a:t>
            </a:r>
            <a:r>
              <a:rPr sz="2400" spc="-15" dirty="0">
                <a:solidFill>
                  <a:srgbClr val="444444"/>
                </a:solidFill>
                <a:cs typeface="Century Gothic"/>
              </a:rPr>
              <a:t>İl</a:t>
            </a:r>
            <a:r>
              <a:rPr sz="2400" spc="5" dirty="0">
                <a:solidFill>
                  <a:srgbClr val="444444"/>
                </a:solidFill>
                <a:cs typeface="Century Gothic"/>
              </a:rPr>
              <a:t>i</a:t>
            </a:r>
            <a:r>
              <a:rPr sz="2400" spc="-10" dirty="0">
                <a:solidFill>
                  <a:srgbClr val="444444"/>
                </a:solidFill>
                <a:cs typeface="Century Gothic"/>
              </a:rPr>
              <a:t>ş</a:t>
            </a:r>
            <a:r>
              <a:rPr sz="2400" spc="-20" dirty="0">
                <a:solidFill>
                  <a:srgbClr val="444444"/>
                </a:solidFill>
                <a:cs typeface="Century Gothic"/>
              </a:rPr>
              <a:t>k</a:t>
            </a:r>
            <a:r>
              <a:rPr sz="2400" spc="5" dirty="0">
                <a:solidFill>
                  <a:srgbClr val="444444"/>
                </a:solidFill>
                <a:cs typeface="Century Gothic"/>
              </a:rPr>
              <a:t>i</a:t>
            </a:r>
            <a:r>
              <a:rPr sz="2400" spc="-15" dirty="0">
                <a:solidFill>
                  <a:srgbClr val="444444"/>
                </a:solidFill>
                <a:cs typeface="Century Gothic"/>
              </a:rPr>
              <a:t>l</a:t>
            </a:r>
            <a:r>
              <a:rPr sz="2400" spc="-10" dirty="0">
                <a:solidFill>
                  <a:srgbClr val="444444"/>
                </a:solidFill>
                <a:cs typeface="Century Gothic"/>
              </a:rPr>
              <a:t>er</a:t>
            </a:r>
            <a:r>
              <a:rPr sz="2400" spc="-30" dirty="0">
                <a:solidFill>
                  <a:srgbClr val="444444"/>
                </a:solidFill>
                <a:cs typeface="Century Gothic"/>
              </a:rPr>
              <a:t> </a:t>
            </a:r>
            <a:r>
              <a:rPr sz="2400" spc="-15" dirty="0">
                <a:solidFill>
                  <a:srgbClr val="444444"/>
                </a:solidFill>
                <a:cs typeface="Century Gothic"/>
              </a:rPr>
              <a:t>K</a:t>
            </a:r>
            <a:r>
              <a:rPr sz="2400" spc="-25" dirty="0">
                <a:solidFill>
                  <a:srgbClr val="444444"/>
                </a:solidFill>
                <a:cs typeface="Century Gothic"/>
              </a:rPr>
              <a:t>oo</a:t>
            </a:r>
            <a:r>
              <a:rPr sz="2400" spc="-10" dirty="0">
                <a:solidFill>
                  <a:srgbClr val="444444"/>
                </a:solidFill>
                <a:cs typeface="Century Gothic"/>
              </a:rPr>
              <a:t>rd</a:t>
            </a:r>
            <a:r>
              <a:rPr sz="2400" spc="5" dirty="0">
                <a:solidFill>
                  <a:srgbClr val="444444"/>
                </a:solidFill>
                <a:cs typeface="Century Gothic"/>
              </a:rPr>
              <a:t>i</a:t>
            </a:r>
            <a:r>
              <a:rPr sz="2400" spc="-10" dirty="0">
                <a:solidFill>
                  <a:srgbClr val="444444"/>
                </a:solidFill>
                <a:cs typeface="Century Gothic"/>
              </a:rPr>
              <a:t>natör</a:t>
            </a:r>
            <a:r>
              <a:rPr sz="2400" spc="-15" dirty="0">
                <a:solidFill>
                  <a:srgbClr val="444444"/>
                </a:solidFill>
                <a:cs typeface="Century Gothic"/>
              </a:rPr>
              <a:t>lüğü</a:t>
            </a:r>
            <a:r>
              <a:rPr sz="2400" spc="-10" dirty="0">
                <a:solidFill>
                  <a:srgbClr val="444444"/>
                </a:solidFill>
                <a:cs typeface="Century Gothic"/>
              </a:rPr>
              <a:t> ta</a:t>
            </a:r>
            <a:r>
              <a:rPr sz="2400" spc="-5" dirty="0">
                <a:solidFill>
                  <a:srgbClr val="444444"/>
                </a:solidFill>
                <a:cs typeface="Century Gothic"/>
              </a:rPr>
              <a:t>r</a:t>
            </a:r>
            <a:r>
              <a:rPr sz="2400" spc="-10" dirty="0">
                <a:solidFill>
                  <a:srgbClr val="444444"/>
                </a:solidFill>
                <a:cs typeface="Century Gothic"/>
              </a:rPr>
              <a:t>afı</a:t>
            </a:r>
            <a:r>
              <a:rPr sz="2400" spc="-25" dirty="0">
                <a:solidFill>
                  <a:srgbClr val="444444"/>
                </a:solidFill>
                <a:cs typeface="Century Gothic"/>
              </a:rPr>
              <a:t>n</a:t>
            </a:r>
            <a:r>
              <a:rPr sz="2400" spc="-15" dirty="0">
                <a:solidFill>
                  <a:srgbClr val="444444"/>
                </a:solidFill>
                <a:cs typeface="Century Gothic"/>
              </a:rPr>
              <a:t>dan</a:t>
            </a:r>
            <a:r>
              <a:rPr sz="2400" spc="20" dirty="0">
                <a:solidFill>
                  <a:srgbClr val="444444"/>
                </a:solidFill>
                <a:cs typeface="Century Gothic"/>
              </a:rPr>
              <a:t> </a:t>
            </a:r>
            <a:r>
              <a:rPr sz="2400" spc="-15" dirty="0">
                <a:solidFill>
                  <a:srgbClr val="444444"/>
                </a:solidFill>
                <a:cs typeface="Century Gothic"/>
              </a:rPr>
              <a:t>d</a:t>
            </a:r>
            <a:r>
              <a:rPr sz="2400" spc="-25" dirty="0">
                <a:solidFill>
                  <a:srgbClr val="444444"/>
                </a:solidFill>
                <a:cs typeface="Century Gothic"/>
              </a:rPr>
              <a:t>uy</a:t>
            </a:r>
            <a:r>
              <a:rPr sz="2400" spc="-10" dirty="0">
                <a:solidFill>
                  <a:srgbClr val="444444"/>
                </a:solidFill>
                <a:cs typeface="Century Gothic"/>
              </a:rPr>
              <a:t>uru</a:t>
            </a:r>
            <a:r>
              <a:rPr sz="2400" spc="-15" dirty="0">
                <a:solidFill>
                  <a:srgbClr val="444444"/>
                </a:solidFill>
                <a:cs typeface="Century Gothic"/>
              </a:rPr>
              <a:t>lan</a:t>
            </a:r>
            <a:r>
              <a:rPr sz="2400" spc="15" dirty="0">
                <a:solidFill>
                  <a:srgbClr val="444444"/>
                </a:solidFill>
                <a:cs typeface="Century Gothic"/>
              </a:rPr>
              <a:t> </a:t>
            </a:r>
            <a:r>
              <a:rPr sz="2400" spc="-15" dirty="0">
                <a:solidFill>
                  <a:srgbClr val="444444"/>
                </a:solidFill>
                <a:cs typeface="Century Gothic"/>
              </a:rPr>
              <a:t>Fe</a:t>
            </a:r>
            <a:r>
              <a:rPr sz="2400" spc="-5" dirty="0">
                <a:solidFill>
                  <a:srgbClr val="444444"/>
                </a:solidFill>
                <a:cs typeface="Century Gothic"/>
              </a:rPr>
              <a:t>r</a:t>
            </a:r>
            <a:r>
              <a:rPr sz="2400" spc="-15" dirty="0">
                <a:solidFill>
                  <a:srgbClr val="444444"/>
                </a:solidFill>
                <a:cs typeface="Century Gothic"/>
              </a:rPr>
              <a:t>a</a:t>
            </a:r>
            <a:r>
              <a:rPr sz="2400" spc="-25" dirty="0">
                <a:solidFill>
                  <a:srgbClr val="444444"/>
                </a:solidFill>
                <a:cs typeface="Century Gothic"/>
              </a:rPr>
              <a:t>g</a:t>
            </a:r>
            <a:r>
              <a:rPr sz="2400" spc="-10" dirty="0">
                <a:solidFill>
                  <a:srgbClr val="444444"/>
                </a:solidFill>
                <a:cs typeface="Century Gothic"/>
              </a:rPr>
              <a:t>at</a:t>
            </a:r>
            <a:r>
              <a:rPr sz="2400" dirty="0">
                <a:solidFill>
                  <a:srgbClr val="444444"/>
                </a:solidFill>
                <a:cs typeface="Century Gothic"/>
              </a:rPr>
              <a:t> </a:t>
            </a:r>
            <a:r>
              <a:rPr sz="2400" spc="-10" dirty="0">
                <a:solidFill>
                  <a:srgbClr val="444444"/>
                </a:solidFill>
                <a:cs typeface="Century Gothic"/>
              </a:rPr>
              <a:t>ta</a:t>
            </a:r>
            <a:r>
              <a:rPr sz="2400" spc="-5" dirty="0">
                <a:solidFill>
                  <a:srgbClr val="444444"/>
                </a:solidFill>
                <a:cs typeface="Century Gothic"/>
              </a:rPr>
              <a:t>r</a:t>
            </a:r>
            <a:r>
              <a:rPr sz="2400" spc="5" dirty="0">
                <a:solidFill>
                  <a:srgbClr val="444444"/>
                </a:solidFill>
                <a:cs typeface="Century Gothic"/>
              </a:rPr>
              <a:t>i</a:t>
            </a:r>
            <a:r>
              <a:rPr sz="2400" spc="-25" dirty="0">
                <a:solidFill>
                  <a:srgbClr val="444444"/>
                </a:solidFill>
                <a:cs typeface="Century Gothic"/>
              </a:rPr>
              <a:t>h</a:t>
            </a:r>
            <a:r>
              <a:rPr sz="2400" spc="5" dirty="0">
                <a:solidFill>
                  <a:srgbClr val="444444"/>
                </a:solidFill>
                <a:cs typeface="Century Gothic"/>
              </a:rPr>
              <a:t>i</a:t>
            </a:r>
            <a:r>
              <a:rPr sz="2400" spc="-25" dirty="0">
                <a:solidFill>
                  <a:srgbClr val="444444"/>
                </a:solidFill>
                <a:cs typeface="Century Gothic"/>
              </a:rPr>
              <a:t>n</a:t>
            </a:r>
            <a:r>
              <a:rPr sz="2400" spc="-15" dirty="0">
                <a:solidFill>
                  <a:srgbClr val="444444"/>
                </a:solidFill>
                <a:cs typeface="Century Gothic"/>
              </a:rPr>
              <a:t>e</a:t>
            </a:r>
            <a:r>
              <a:rPr sz="2400" spc="-10" dirty="0">
                <a:solidFill>
                  <a:srgbClr val="444444"/>
                </a:solidFill>
                <a:cs typeface="Century Gothic"/>
              </a:rPr>
              <a:t> </a:t>
            </a:r>
            <a:r>
              <a:rPr sz="2400" spc="-15" dirty="0">
                <a:solidFill>
                  <a:srgbClr val="444444"/>
                </a:solidFill>
                <a:cs typeface="Century Gothic"/>
              </a:rPr>
              <a:t>ka</a:t>
            </a:r>
            <a:r>
              <a:rPr sz="2400" spc="-25" dirty="0">
                <a:solidFill>
                  <a:srgbClr val="444444"/>
                </a:solidFill>
                <a:cs typeface="Century Gothic"/>
              </a:rPr>
              <a:t>d</a:t>
            </a:r>
            <a:r>
              <a:rPr sz="2400" spc="-10" dirty="0">
                <a:solidFill>
                  <a:srgbClr val="444444"/>
                </a:solidFill>
                <a:cs typeface="Century Gothic"/>
              </a:rPr>
              <a:t>ar</a:t>
            </a:r>
            <a:r>
              <a:rPr sz="2400" spc="15" dirty="0">
                <a:solidFill>
                  <a:srgbClr val="444444"/>
                </a:solidFill>
                <a:cs typeface="Century Gothic"/>
              </a:rPr>
              <a:t> </a:t>
            </a:r>
            <a:r>
              <a:rPr sz="2400" spc="-15" dirty="0">
                <a:solidFill>
                  <a:srgbClr val="444444"/>
                </a:solidFill>
                <a:cs typeface="Century Gothic"/>
              </a:rPr>
              <a:t>Fe</a:t>
            </a:r>
            <a:r>
              <a:rPr sz="2400" spc="-5" dirty="0">
                <a:solidFill>
                  <a:srgbClr val="444444"/>
                </a:solidFill>
                <a:cs typeface="Century Gothic"/>
              </a:rPr>
              <a:t>r</a:t>
            </a:r>
            <a:r>
              <a:rPr sz="2400" spc="-15" dirty="0">
                <a:solidFill>
                  <a:srgbClr val="444444"/>
                </a:solidFill>
                <a:cs typeface="Century Gothic"/>
              </a:rPr>
              <a:t>a</a:t>
            </a:r>
            <a:r>
              <a:rPr sz="2400" spc="-25" dirty="0">
                <a:solidFill>
                  <a:srgbClr val="444444"/>
                </a:solidFill>
                <a:cs typeface="Century Gothic"/>
              </a:rPr>
              <a:t>g</a:t>
            </a:r>
            <a:r>
              <a:rPr sz="2400" spc="-10" dirty="0">
                <a:solidFill>
                  <a:srgbClr val="444444"/>
                </a:solidFill>
                <a:cs typeface="Century Gothic"/>
              </a:rPr>
              <a:t>at</a:t>
            </a:r>
            <a:r>
              <a:rPr sz="2400" spc="10" dirty="0">
                <a:solidFill>
                  <a:srgbClr val="444444"/>
                </a:solidFill>
                <a:cs typeface="Century Gothic"/>
              </a:rPr>
              <a:t> </a:t>
            </a:r>
            <a:r>
              <a:rPr sz="2400" spc="-15" dirty="0" err="1">
                <a:solidFill>
                  <a:srgbClr val="444444"/>
                </a:solidFill>
                <a:cs typeface="Century Gothic"/>
              </a:rPr>
              <a:t>d</a:t>
            </a:r>
            <a:r>
              <a:rPr sz="2400" dirty="0" err="1">
                <a:solidFill>
                  <a:srgbClr val="444444"/>
                </a:solidFill>
                <a:cs typeface="Century Gothic"/>
              </a:rPr>
              <a:t>i</a:t>
            </a:r>
            <a:r>
              <a:rPr sz="2400" spc="-15" dirty="0" err="1">
                <a:solidFill>
                  <a:srgbClr val="444444"/>
                </a:solidFill>
                <a:cs typeface="Century Gothic"/>
              </a:rPr>
              <a:t>lek</a:t>
            </a:r>
            <a:r>
              <a:rPr sz="2400" spc="-25" dirty="0" err="1">
                <a:solidFill>
                  <a:srgbClr val="444444"/>
                </a:solidFill>
                <a:cs typeface="Century Gothic"/>
              </a:rPr>
              <a:t>ç</a:t>
            </a:r>
            <a:r>
              <a:rPr sz="2400" spc="-10" dirty="0" err="1">
                <a:solidFill>
                  <a:srgbClr val="444444"/>
                </a:solidFill>
                <a:cs typeface="Century Gothic"/>
              </a:rPr>
              <a:t>eler</a:t>
            </a:r>
            <a:r>
              <a:rPr sz="2400" spc="5" dirty="0" err="1">
                <a:solidFill>
                  <a:srgbClr val="444444"/>
                </a:solidFill>
                <a:cs typeface="Century Gothic"/>
              </a:rPr>
              <a:t>i</a:t>
            </a:r>
            <a:r>
              <a:rPr sz="2400" spc="-25" dirty="0" err="1">
                <a:solidFill>
                  <a:srgbClr val="444444"/>
                </a:solidFill>
                <a:cs typeface="Century Gothic"/>
              </a:rPr>
              <a:t>n</a:t>
            </a:r>
            <a:r>
              <a:rPr sz="2400" spc="-5" dirty="0" err="1">
                <a:solidFill>
                  <a:srgbClr val="444444"/>
                </a:solidFill>
                <a:cs typeface="Century Gothic"/>
              </a:rPr>
              <a:t>i</a:t>
            </a:r>
            <a:r>
              <a:rPr sz="2400" spc="-20" dirty="0">
                <a:solidFill>
                  <a:srgbClr val="444444"/>
                </a:solidFill>
                <a:cs typeface="Century Gothic"/>
              </a:rPr>
              <a:t> </a:t>
            </a:r>
            <a:r>
              <a:rPr sz="2400" spc="5" dirty="0" err="1" smtClean="0">
                <a:solidFill>
                  <a:srgbClr val="444444"/>
                </a:solidFill>
                <a:cs typeface="Century Gothic"/>
              </a:rPr>
              <a:t>i</a:t>
            </a:r>
            <a:r>
              <a:rPr sz="2400" spc="-15" dirty="0" err="1" smtClean="0">
                <a:solidFill>
                  <a:srgbClr val="444444"/>
                </a:solidFill>
                <a:cs typeface="Century Gothic"/>
              </a:rPr>
              <a:t>letme</a:t>
            </a:r>
            <a:r>
              <a:rPr lang="tr-TR" sz="2400" spc="-15" dirty="0" err="1" smtClean="0">
                <a:solidFill>
                  <a:srgbClr val="444444"/>
                </a:solidFill>
                <a:cs typeface="Century Gothic"/>
              </a:rPr>
              <a:t>zlerse</a:t>
            </a:r>
            <a:r>
              <a:rPr sz="2400" spc="-10" dirty="0" smtClean="0">
                <a:solidFill>
                  <a:srgbClr val="444444"/>
                </a:solidFill>
                <a:cs typeface="Century Gothic"/>
              </a:rPr>
              <a:t> </a:t>
            </a:r>
            <a:r>
              <a:rPr sz="2400" spc="-10" dirty="0">
                <a:solidFill>
                  <a:srgbClr val="444444"/>
                </a:solidFill>
                <a:cs typeface="Century Gothic"/>
              </a:rPr>
              <a:t>b</a:t>
            </a:r>
            <a:r>
              <a:rPr sz="2400" spc="5" dirty="0">
                <a:solidFill>
                  <a:srgbClr val="444444"/>
                </a:solidFill>
                <a:cs typeface="Century Gothic"/>
              </a:rPr>
              <a:t>i</a:t>
            </a:r>
            <a:r>
              <a:rPr sz="2400" spc="-10" dirty="0">
                <a:solidFill>
                  <a:srgbClr val="444444"/>
                </a:solidFill>
                <a:cs typeface="Century Gothic"/>
              </a:rPr>
              <a:t>r</a:t>
            </a:r>
            <a:r>
              <a:rPr sz="2400" spc="-20" dirty="0">
                <a:solidFill>
                  <a:srgbClr val="444444"/>
                </a:solidFill>
                <a:cs typeface="Century Gothic"/>
              </a:rPr>
              <a:t> </a:t>
            </a:r>
            <a:r>
              <a:rPr sz="2400" spc="-10" dirty="0">
                <a:solidFill>
                  <a:srgbClr val="444444"/>
                </a:solidFill>
                <a:cs typeface="Century Gothic"/>
              </a:rPr>
              <a:t>s</a:t>
            </a:r>
            <a:r>
              <a:rPr sz="2400" spc="-25" dirty="0">
                <a:solidFill>
                  <a:srgbClr val="444444"/>
                </a:solidFill>
                <a:cs typeface="Century Gothic"/>
              </a:rPr>
              <a:t>o</a:t>
            </a:r>
            <a:r>
              <a:rPr sz="2400" spc="-10" dirty="0">
                <a:solidFill>
                  <a:srgbClr val="444444"/>
                </a:solidFill>
                <a:cs typeface="Century Gothic"/>
              </a:rPr>
              <a:t>nraki</a:t>
            </a:r>
            <a:r>
              <a:rPr sz="2400" spc="25" dirty="0">
                <a:solidFill>
                  <a:srgbClr val="444444"/>
                </a:solidFill>
                <a:cs typeface="Century Gothic"/>
              </a:rPr>
              <a:t> </a:t>
            </a:r>
            <a:r>
              <a:rPr sz="2400" spc="-15" dirty="0">
                <a:solidFill>
                  <a:srgbClr val="444444"/>
                </a:solidFill>
                <a:cs typeface="Century Gothic"/>
              </a:rPr>
              <a:t>akadem</a:t>
            </a:r>
            <a:r>
              <a:rPr sz="2400" spc="0" dirty="0">
                <a:solidFill>
                  <a:srgbClr val="444444"/>
                </a:solidFill>
                <a:cs typeface="Century Gothic"/>
              </a:rPr>
              <a:t>i</a:t>
            </a:r>
            <a:r>
              <a:rPr sz="2400" spc="-10" dirty="0">
                <a:solidFill>
                  <a:srgbClr val="444444"/>
                </a:solidFill>
                <a:cs typeface="Century Gothic"/>
              </a:rPr>
              <a:t>k</a:t>
            </a:r>
            <a:r>
              <a:rPr sz="2400" spc="5" dirty="0">
                <a:solidFill>
                  <a:srgbClr val="444444"/>
                </a:solidFill>
                <a:cs typeface="Century Gothic"/>
              </a:rPr>
              <a:t> </a:t>
            </a:r>
            <a:r>
              <a:rPr sz="2400" spc="-20" dirty="0">
                <a:solidFill>
                  <a:srgbClr val="444444"/>
                </a:solidFill>
                <a:cs typeface="Century Gothic"/>
              </a:rPr>
              <a:t>yı</a:t>
            </a:r>
            <a:r>
              <a:rPr sz="2400" spc="-5" dirty="0">
                <a:solidFill>
                  <a:srgbClr val="444444"/>
                </a:solidFill>
                <a:cs typeface="Century Gothic"/>
              </a:rPr>
              <a:t>l</a:t>
            </a:r>
            <a:r>
              <a:rPr sz="2400" spc="5" dirty="0">
                <a:solidFill>
                  <a:srgbClr val="444444"/>
                </a:solidFill>
                <a:cs typeface="Century Gothic"/>
              </a:rPr>
              <a:t> </a:t>
            </a:r>
            <a:r>
              <a:rPr sz="2400" spc="-20" dirty="0">
                <a:solidFill>
                  <a:srgbClr val="444444"/>
                </a:solidFill>
                <a:cs typeface="Century Gothic"/>
              </a:rPr>
              <a:t>E</a:t>
            </a:r>
            <a:r>
              <a:rPr sz="2400" spc="-5" dirty="0">
                <a:solidFill>
                  <a:srgbClr val="444444"/>
                </a:solidFill>
                <a:cs typeface="Century Gothic"/>
              </a:rPr>
              <a:t>r</a:t>
            </a:r>
            <a:r>
              <a:rPr sz="2400" spc="-20" dirty="0">
                <a:solidFill>
                  <a:srgbClr val="444444"/>
                </a:solidFill>
                <a:cs typeface="Century Gothic"/>
              </a:rPr>
              <a:t>asm</a:t>
            </a:r>
            <a:r>
              <a:rPr sz="2400" spc="-25" dirty="0">
                <a:solidFill>
                  <a:srgbClr val="444444"/>
                </a:solidFill>
                <a:cs typeface="Century Gothic"/>
              </a:rPr>
              <a:t>u</a:t>
            </a:r>
            <a:r>
              <a:rPr sz="2400" spc="-15" dirty="0">
                <a:solidFill>
                  <a:srgbClr val="444444"/>
                </a:solidFill>
                <a:cs typeface="Century Gothic"/>
              </a:rPr>
              <a:t>s</a:t>
            </a:r>
            <a:r>
              <a:rPr sz="2400" spc="-15" dirty="0" smtClean="0">
                <a:solidFill>
                  <a:srgbClr val="444444"/>
                </a:solidFill>
                <a:cs typeface="Century Gothic"/>
              </a:rPr>
              <a:t>+</a:t>
            </a:r>
            <a:r>
              <a:rPr lang="tr-TR" sz="2400" spc="-15" dirty="0" smtClean="0">
                <a:solidFill>
                  <a:srgbClr val="444444"/>
                </a:solidFill>
                <a:cs typeface="Century Gothic"/>
              </a:rPr>
              <a:t> Staj</a:t>
            </a:r>
            <a:r>
              <a:rPr sz="2400" spc="10" dirty="0" smtClean="0">
                <a:solidFill>
                  <a:srgbClr val="444444"/>
                </a:solidFill>
                <a:cs typeface="Century Gothic"/>
              </a:rPr>
              <a:t> </a:t>
            </a:r>
            <a:r>
              <a:rPr sz="2400" spc="-15" dirty="0" err="1" smtClean="0">
                <a:solidFill>
                  <a:srgbClr val="444444"/>
                </a:solidFill>
                <a:cs typeface="Century Gothic"/>
              </a:rPr>
              <a:t>Ha</a:t>
            </a:r>
            <a:r>
              <a:rPr sz="2400" spc="-5" dirty="0" err="1" smtClean="0">
                <a:solidFill>
                  <a:srgbClr val="444444"/>
                </a:solidFill>
                <a:cs typeface="Century Gothic"/>
              </a:rPr>
              <a:t>r</a:t>
            </a:r>
            <a:r>
              <a:rPr sz="2400" spc="-15" dirty="0" err="1" smtClean="0">
                <a:solidFill>
                  <a:srgbClr val="444444"/>
                </a:solidFill>
                <a:cs typeface="Century Gothic"/>
              </a:rPr>
              <a:t>eke</a:t>
            </a:r>
            <a:r>
              <a:rPr sz="2400" spc="-5" dirty="0" err="1" smtClean="0">
                <a:solidFill>
                  <a:srgbClr val="444444"/>
                </a:solidFill>
                <a:cs typeface="Century Gothic"/>
              </a:rPr>
              <a:t>t</a:t>
            </a:r>
            <a:r>
              <a:rPr sz="2400" spc="-15" dirty="0" err="1" smtClean="0">
                <a:solidFill>
                  <a:srgbClr val="444444"/>
                </a:solidFill>
                <a:cs typeface="Century Gothic"/>
              </a:rPr>
              <a:t>l</a:t>
            </a:r>
            <a:r>
              <a:rPr sz="2400" spc="5" dirty="0" err="1" smtClean="0">
                <a:solidFill>
                  <a:srgbClr val="444444"/>
                </a:solidFill>
                <a:cs typeface="Century Gothic"/>
              </a:rPr>
              <a:t>i</a:t>
            </a:r>
            <a:r>
              <a:rPr sz="2400" spc="-15" dirty="0" err="1" smtClean="0">
                <a:solidFill>
                  <a:srgbClr val="444444"/>
                </a:solidFill>
                <a:cs typeface="Century Gothic"/>
              </a:rPr>
              <a:t>l</a:t>
            </a:r>
            <a:r>
              <a:rPr sz="2400" spc="5" dirty="0" err="1" smtClean="0">
                <a:solidFill>
                  <a:srgbClr val="444444"/>
                </a:solidFill>
                <a:cs typeface="Century Gothic"/>
              </a:rPr>
              <a:t>i</a:t>
            </a:r>
            <a:r>
              <a:rPr sz="2400" spc="-15" dirty="0" err="1" smtClean="0">
                <a:solidFill>
                  <a:srgbClr val="444444"/>
                </a:solidFill>
                <a:cs typeface="Century Gothic"/>
              </a:rPr>
              <a:t>ğ</a:t>
            </a:r>
            <a:r>
              <a:rPr sz="2400" spc="0" dirty="0" err="1" smtClean="0">
                <a:solidFill>
                  <a:srgbClr val="444444"/>
                </a:solidFill>
                <a:cs typeface="Century Gothic"/>
              </a:rPr>
              <a:t>i</a:t>
            </a:r>
            <a:r>
              <a:rPr sz="2400" spc="-15" dirty="0" err="1" smtClean="0">
                <a:solidFill>
                  <a:srgbClr val="444444"/>
                </a:solidFill>
                <a:cs typeface="Century Gothic"/>
              </a:rPr>
              <a:t>ne</a:t>
            </a:r>
            <a:r>
              <a:rPr lang="tr-TR" sz="2400" spc="-15" dirty="0" smtClean="0">
                <a:solidFill>
                  <a:srgbClr val="444444"/>
                </a:solidFill>
                <a:cs typeface="Century Gothic"/>
              </a:rPr>
              <a:t> başvurmaları durumunda </a:t>
            </a:r>
            <a:r>
              <a:rPr sz="2400" spc="-25" dirty="0" smtClean="0">
                <a:solidFill>
                  <a:srgbClr val="444444"/>
                </a:solidFill>
                <a:cs typeface="Century Gothic"/>
              </a:rPr>
              <a:t> </a:t>
            </a:r>
            <a:r>
              <a:rPr lang="tr-TR" sz="2400" spc="-25" dirty="0" err="1" smtClean="0">
                <a:solidFill>
                  <a:srgbClr val="444444"/>
                </a:solidFill>
                <a:cs typeface="Century Gothic"/>
              </a:rPr>
              <a:t>Erasmus</a:t>
            </a:r>
            <a:r>
              <a:rPr lang="tr-TR" sz="2400" spc="-25" dirty="0" smtClean="0">
                <a:solidFill>
                  <a:srgbClr val="444444"/>
                </a:solidFill>
                <a:cs typeface="Century Gothic"/>
              </a:rPr>
              <a:t> puanlarından 10 PUAN düşülecektir</a:t>
            </a:r>
            <a:r>
              <a:rPr sz="2400" spc="-10" dirty="0" smtClean="0">
                <a:solidFill>
                  <a:srgbClr val="444444"/>
                </a:solidFill>
                <a:cs typeface="Century Gothic"/>
              </a:rPr>
              <a:t>.</a:t>
            </a:r>
            <a:endParaRPr sz="2400" dirty="0">
              <a:cs typeface="Century Gothic"/>
            </a:endParaRPr>
          </a:p>
        </p:txBody>
      </p:sp>
      <p:sp>
        <p:nvSpPr>
          <p:cNvPr id="5" name="object 5"/>
          <p:cNvSpPr/>
          <p:nvPr/>
        </p:nvSpPr>
        <p:spPr>
          <a:xfrm>
            <a:off x="9902952" y="252984"/>
            <a:ext cx="1475231" cy="83362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983851" y="333375"/>
            <a:ext cx="1368425" cy="72707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39311" y="252984"/>
            <a:ext cx="4715255" cy="2005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19576" y="333375"/>
            <a:ext cx="4608449" cy="1898650"/>
          </a:xfrm>
          <a:prstGeom prst="rect">
            <a:avLst/>
          </a:prstGeom>
          <a:blipFill>
            <a:blip r:embed="rId6" cstate="print"/>
            <a:stretch>
              <a:fillRect/>
            </a:stretch>
          </a:blipFill>
        </p:spPr>
        <p:txBody>
          <a:bodyPr wrap="square" lIns="0" tIns="0" rIns="0" bIns="0" rtlCol="0"/>
          <a:lstStyle/>
          <a:p>
            <a:endParaRPr/>
          </a:p>
        </p:txBody>
      </p:sp>
      <p:pic>
        <p:nvPicPr>
          <p:cNvPr id="9" name="Picture 11"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2"/>
          <p:cNvSpPr txBox="1"/>
          <p:nvPr/>
        </p:nvSpPr>
        <p:spPr>
          <a:xfrm>
            <a:off x="4556761" y="2123515"/>
            <a:ext cx="2225039" cy="430887"/>
          </a:xfrm>
          <a:prstGeom prst="rect">
            <a:avLst/>
          </a:prstGeom>
        </p:spPr>
        <p:txBody>
          <a:bodyPr vert="horz" wrap="square" lIns="0" tIns="0" rIns="0" bIns="0" rtlCol="0">
            <a:spAutoFit/>
          </a:bodyPr>
          <a:lstStyle/>
          <a:p>
            <a:pPr marL="12700">
              <a:lnSpc>
                <a:spcPct val="100000"/>
              </a:lnSpc>
            </a:pPr>
            <a:r>
              <a:rPr lang="tr-TR" sz="2800" b="1" spc="-25" dirty="0" smtClean="0">
                <a:solidFill>
                  <a:srgbClr val="252525"/>
                </a:solidFill>
                <a:cs typeface="Century Gothic"/>
              </a:rPr>
              <a:t>Feragat </a:t>
            </a:r>
            <a:r>
              <a:rPr sz="2800" b="1" spc="-25" dirty="0" err="1" smtClean="0">
                <a:solidFill>
                  <a:srgbClr val="252525"/>
                </a:solidFill>
                <a:cs typeface="Century Gothic"/>
              </a:rPr>
              <a:t>N</a:t>
            </a:r>
            <a:r>
              <a:rPr sz="2800" b="1" spc="-35" dirty="0" err="1" smtClean="0">
                <a:solidFill>
                  <a:srgbClr val="252525"/>
                </a:solidFill>
                <a:cs typeface="Century Gothic"/>
              </a:rPr>
              <a:t>e</a:t>
            </a:r>
            <a:r>
              <a:rPr sz="2800" b="1" spc="-25" dirty="0" err="1" smtClean="0">
                <a:solidFill>
                  <a:srgbClr val="252525"/>
                </a:solidFill>
                <a:cs typeface="Century Gothic"/>
              </a:rPr>
              <a:t>d</a:t>
            </a:r>
            <a:r>
              <a:rPr sz="2800" b="1" spc="0" dirty="0" err="1" smtClean="0">
                <a:solidFill>
                  <a:srgbClr val="252525"/>
                </a:solidFill>
                <a:cs typeface="Century Gothic"/>
              </a:rPr>
              <a:t>i</a:t>
            </a:r>
            <a:r>
              <a:rPr sz="2800" b="1" spc="-10" dirty="0" err="1" smtClean="0">
                <a:solidFill>
                  <a:srgbClr val="252525"/>
                </a:solidFill>
                <a:cs typeface="Century Gothic"/>
              </a:rPr>
              <a:t>r</a:t>
            </a:r>
            <a:r>
              <a:rPr sz="2800" b="1" spc="-20" dirty="0" smtClean="0">
                <a:solidFill>
                  <a:srgbClr val="252525"/>
                </a:solidFill>
                <a:cs typeface="Century Gothic"/>
              </a:rPr>
              <a:t>?</a:t>
            </a:r>
            <a:endParaRPr sz="2800" b="1" dirty="0">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0520" y="1793748"/>
            <a:ext cx="568452" cy="78943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50520" y="2220467"/>
            <a:ext cx="1551432" cy="789431"/>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2923438" y="2254919"/>
            <a:ext cx="6400800" cy="430887"/>
          </a:xfrm>
          <a:prstGeom prst="rect">
            <a:avLst/>
          </a:prstGeom>
        </p:spPr>
        <p:txBody>
          <a:bodyPr vert="horz" wrap="square" lIns="0" tIns="0" rIns="0" bIns="0" rtlCol="0">
            <a:spAutoFit/>
          </a:bodyPr>
          <a:lstStyle/>
          <a:p>
            <a:pPr marL="12700">
              <a:lnSpc>
                <a:spcPct val="100000"/>
              </a:lnSpc>
            </a:pPr>
            <a:r>
              <a:rPr sz="2800" b="1" spc="-25" dirty="0">
                <a:solidFill>
                  <a:srgbClr val="252525"/>
                </a:solidFill>
                <a:cs typeface="Century Gothic"/>
              </a:rPr>
              <a:t>Erasmus</a:t>
            </a:r>
            <a:r>
              <a:rPr sz="2800" b="1" spc="-20" dirty="0">
                <a:solidFill>
                  <a:srgbClr val="252525"/>
                </a:solidFill>
                <a:cs typeface="Century Gothic"/>
              </a:rPr>
              <a:t>+</a:t>
            </a:r>
            <a:r>
              <a:rPr sz="2800" b="1" spc="25" dirty="0">
                <a:solidFill>
                  <a:srgbClr val="252525"/>
                </a:solidFill>
                <a:cs typeface="Century Gothic"/>
              </a:rPr>
              <a:t> </a:t>
            </a:r>
            <a:r>
              <a:rPr sz="2800" b="1" spc="-20" dirty="0" err="1" smtClean="0">
                <a:solidFill>
                  <a:srgbClr val="252525"/>
                </a:solidFill>
                <a:cs typeface="Century Gothic"/>
              </a:rPr>
              <a:t>Staj</a:t>
            </a:r>
            <a:r>
              <a:rPr sz="2800" b="1" spc="40" dirty="0" smtClean="0">
                <a:solidFill>
                  <a:srgbClr val="252525"/>
                </a:solidFill>
                <a:cs typeface="Century Gothic"/>
              </a:rPr>
              <a:t> </a:t>
            </a:r>
            <a:r>
              <a:rPr sz="2800" b="1" spc="-20" dirty="0" err="1">
                <a:solidFill>
                  <a:srgbClr val="252525"/>
                </a:solidFill>
                <a:cs typeface="Century Gothic"/>
              </a:rPr>
              <a:t>Har</a:t>
            </a:r>
            <a:r>
              <a:rPr sz="2800" b="1" spc="-35" dirty="0" err="1">
                <a:solidFill>
                  <a:srgbClr val="252525"/>
                </a:solidFill>
                <a:cs typeface="Century Gothic"/>
              </a:rPr>
              <a:t>e</a:t>
            </a:r>
            <a:r>
              <a:rPr sz="2800" b="1" spc="-15" dirty="0" err="1">
                <a:solidFill>
                  <a:srgbClr val="252525"/>
                </a:solidFill>
                <a:cs typeface="Century Gothic"/>
              </a:rPr>
              <a:t>ketl</a:t>
            </a:r>
            <a:r>
              <a:rPr sz="2800" b="1" dirty="0" err="1">
                <a:solidFill>
                  <a:srgbClr val="252525"/>
                </a:solidFill>
                <a:cs typeface="Century Gothic"/>
              </a:rPr>
              <a:t>i</a:t>
            </a:r>
            <a:r>
              <a:rPr sz="2800" b="1" spc="-10" dirty="0" err="1">
                <a:solidFill>
                  <a:srgbClr val="252525"/>
                </a:solidFill>
                <a:cs typeface="Century Gothic"/>
              </a:rPr>
              <a:t>l</a:t>
            </a:r>
            <a:r>
              <a:rPr sz="2800" b="1" spc="0" dirty="0" err="1">
                <a:solidFill>
                  <a:srgbClr val="252525"/>
                </a:solidFill>
                <a:cs typeface="Century Gothic"/>
              </a:rPr>
              <a:t>i</a:t>
            </a:r>
            <a:r>
              <a:rPr sz="2800" b="1" spc="-20" dirty="0" err="1">
                <a:solidFill>
                  <a:srgbClr val="252525"/>
                </a:solidFill>
                <a:cs typeface="Century Gothic"/>
              </a:rPr>
              <a:t>ğ</a:t>
            </a:r>
            <a:r>
              <a:rPr sz="2800" b="1" spc="0" dirty="0" err="1">
                <a:solidFill>
                  <a:srgbClr val="252525"/>
                </a:solidFill>
                <a:cs typeface="Century Gothic"/>
              </a:rPr>
              <a:t>i</a:t>
            </a:r>
            <a:r>
              <a:rPr sz="2800" b="1" spc="-20" dirty="0" err="1">
                <a:solidFill>
                  <a:srgbClr val="252525"/>
                </a:solidFill>
                <a:cs typeface="Century Gothic"/>
              </a:rPr>
              <a:t>n</a:t>
            </a:r>
            <a:r>
              <a:rPr sz="2800" b="1" dirty="0" err="1">
                <a:solidFill>
                  <a:srgbClr val="252525"/>
                </a:solidFill>
                <a:cs typeface="Century Gothic"/>
              </a:rPr>
              <a:t>i</a:t>
            </a:r>
            <a:r>
              <a:rPr sz="2800" b="1" spc="-20" dirty="0" err="1">
                <a:solidFill>
                  <a:srgbClr val="252525"/>
                </a:solidFill>
                <a:cs typeface="Century Gothic"/>
              </a:rPr>
              <a:t>n</a:t>
            </a:r>
            <a:r>
              <a:rPr sz="2800" b="1" dirty="0">
                <a:solidFill>
                  <a:srgbClr val="252525"/>
                </a:solidFill>
                <a:cs typeface="Century Gothic"/>
              </a:rPr>
              <a:t> </a:t>
            </a:r>
            <a:r>
              <a:rPr sz="2800" b="1" spc="-15" dirty="0" err="1" smtClean="0">
                <a:solidFill>
                  <a:srgbClr val="252525"/>
                </a:solidFill>
                <a:cs typeface="Century Gothic"/>
              </a:rPr>
              <a:t>Süre</a:t>
            </a:r>
            <a:r>
              <a:rPr lang="tr-TR" sz="2800" b="1" spc="-15" dirty="0" smtClean="0">
                <a:solidFill>
                  <a:srgbClr val="252525"/>
                </a:solidFill>
                <a:cs typeface="Century Gothic"/>
              </a:rPr>
              <a:t>s</a:t>
            </a:r>
            <a:r>
              <a:rPr sz="2800" b="1" spc="-15" dirty="0" err="1" smtClean="0">
                <a:solidFill>
                  <a:srgbClr val="252525"/>
                </a:solidFill>
                <a:cs typeface="Century Gothic"/>
              </a:rPr>
              <a:t>i</a:t>
            </a:r>
            <a:r>
              <a:rPr sz="2800" b="1" spc="15" dirty="0" smtClean="0">
                <a:solidFill>
                  <a:srgbClr val="252525"/>
                </a:solidFill>
                <a:cs typeface="Century Gothic"/>
              </a:rPr>
              <a:t> </a:t>
            </a:r>
            <a:r>
              <a:rPr sz="2800" b="1" spc="-25" dirty="0" err="1" smtClean="0">
                <a:solidFill>
                  <a:srgbClr val="252525"/>
                </a:solidFill>
                <a:cs typeface="Century Gothic"/>
              </a:rPr>
              <a:t>N</a:t>
            </a:r>
            <a:r>
              <a:rPr sz="2800" b="1" spc="-35" dirty="0" err="1" smtClean="0">
                <a:solidFill>
                  <a:srgbClr val="252525"/>
                </a:solidFill>
                <a:cs typeface="Century Gothic"/>
              </a:rPr>
              <a:t>e</a:t>
            </a:r>
            <a:r>
              <a:rPr sz="2800" b="1" spc="-25" dirty="0" err="1" smtClean="0">
                <a:solidFill>
                  <a:srgbClr val="252525"/>
                </a:solidFill>
                <a:cs typeface="Century Gothic"/>
              </a:rPr>
              <a:t>d</a:t>
            </a:r>
            <a:r>
              <a:rPr sz="2800" b="1" spc="0" dirty="0" err="1" smtClean="0">
                <a:solidFill>
                  <a:srgbClr val="252525"/>
                </a:solidFill>
                <a:cs typeface="Century Gothic"/>
              </a:rPr>
              <a:t>i</a:t>
            </a:r>
            <a:r>
              <a:rPr sz="2800" b="1" spc="-10" dirty="0" err="1" smtClean="0">
                <a:solidFill>
                  <a:srgbClr val="252525"/>
                </a:solidFill>
                <a:cs typeface="Century Gothic"/>
              </a:rPr>
              <a:t>r</a:t>
            </a:r>
            <a:r>
              <a:rPr sz="2800" b="1" spc="-20" dirty="0" smtClean="0">
                <a:solidFill>
                  <a:srgbClr val="252525"/>
                </a:solidFill>
                <a:cs typeface="Century Gothic"/>
              </a:rPr>
              <a:t>?</a:t>
            </a:r>
            <a:endParaRPr sz="2800" b="1" dirty="0">
              <a:cs typeface="Century Gothic"/>
            </a:endParaRPr>
          </a:p>
        </p:txBody>
      </p:sp>
      <p:sp>
        <p:nvSpPr>
          <p:cNvPr id="13" name="object 13"/>
          <p:cNvSpPr txBox="1"/>
          <p:nvPr/>
        </p:nvSpPr>
        <p:spPr>
          <a:xfrm>
            <a:off x="469826" y="2986132"/>
            <a:ext cx="10988040" cy="2237536"/>
          </a:xfrm>
          <a:prstGeom prst="rect">
            <a:avLst/>
          </a:prstGeom>
        </p:spPr>
        <p:txBody>
          <a:bodyPr vert="horz" wrap="square" lIns="0" tIns="0" rIns="0" bIns="0" rtlCol="0">
            <a:spAutoFit/>
          </a:bodyPr>
          <a:lstStyle/>
          <a:p>
            <a:pPr marL="355600" marR="61594" indent="-342900" algn="just">
              <a:lnSpc>
                <a:spcPct val="90300"/>
              </a:lnSpc>
            </a:pPr>
            <a:r>
              <a:rPr sz="1900" spc="-20" dirty="0">
                <a:solidFill>
                  <a:srgbClr val="A42F0F"/>
                </a:solidFill>
                <a:latin typeface="Wingdings 3"/>
                <a:cs typeface="Wingdings 3"/>
              </a:rPr>
              <a:t></a:t>
            </a:r>
            <a:r>
              <a:rPr sz="1900" spc="-20" dirty="0">
                <a:solidFill>
                  <a:srgbClr val="A42F0F"/>
                </a:solidFill>
                <a:latin typeface="Times New Roman"/>
                <a:cs typeface="Times New Roman"/>
              </a:rPr>
              <a:t> </a:t>
            </a:r>
            <a:r>
              <a:rPr sz="1900" spc="60" dirty="0">
                <a:solidFill>
                  <a:srgbClr val="A42F0F"/>
                </a:solidFill>
                <a:latin typeface="Times New Roman"/>
                <a:cs typeface="Times New Roman"/>
              </a:rPr>
              <a:t> </a:t>
            </a:r>
            <a:r>
              <a:rPr sz="2400" spc="-20" dirty="0">
                <a:solidFill>
                  <a:srgbClr val="444444"/>
                </a:solidFill>
                <a:cs typeface="Century Gothic"/>
              </a:rPr>
              <a:t>He</a:t>
            </a:r>
            <a:r>
              <a:rPr sz="2400" spc="-10" dirty="0">
                <a:solidFill>
                  <a:srgbClr val="444444"/>
                </a:solidFill>
                <a:cs typeface="Century Gothic"/>
              </a:rPr>
              <a:t>r</a:t>
            </a:r>
            <a:r>
              <a:rPr sz="2400" dirty="0">
                <a:solidFill>
                  <a:srgbClr val="444444"/>
                </a:solidFill>
                <a:cs typeface="Century Gothic"/>
              </a:rPr>
              <a:t>  </a:t>
            </a:r>
            <a:r>
              <a:rPr sz="2400" spc="-190" dirty="0">
                <a:solidFill>
                  <a:srgbClr val="444444"/>
                </a:solidFill>
                <a:cs typeface="Century Gothic"/>
              </a:rPr>
              <a:t> </a:t>
            </a:r>
            <a:r>
              <a:rPr lang="tr-TR" sz="2400" spc="-20" dirty="0" smtClean="0">
                <a:solidFill>
                  <a:srgbClr val="444444"/>
                </a:solidFill>
                <a:cs typeface="Century Gothic"/>
              </a:rPr>
              <a:t>ö</a:t>
            </a:r>
            <a:r>
              <a:rPr sz="2400" spc="-25" dirty="0" err="1" smtClean="0">
                <a:solidFill>
                  <a:srgbClr val="444444"/>
                </a:solidFill>
                <a:cs typeface="Century Gothic"/>
              </a:rPr>
              <a:t>ğ</a:t>
            </a:r>
            <a:r>
              <a:rPr sz="2400" spc="-10" dirty="0" err="1" smtClean="0">
                <a:solidFill>
                  <a:srgbClr val="444444"/>
                </a:solidFill>
                <a:cs typeface="Century Gothic"/>
              </a:rPr>
              <a:t>r</a:t>
            </a:r>
            <a:r>
              <a:rPr sz="2400" dirty="0" err="1" smtClean="0">
                <a:solidFill>
                  <a:srgbClr val="444444"/>
                </a:solidFill>
                <a:cs typeface="Century Gothic"/>
              </a:rPr>
              <a:t>e</a:t>
            </a:r>
            <a:r>
              <a:rPr sz="2400" spc="-15" dirty="0" err="1" smtClean="0">
                <a:solidFill>
                  <a:srgbClr val="444444"/>
                </a:solidFill>
                <a:cs typeface="Century Gothic"/>
              </a:rPr>
              <a:t>n</a:t>
            </a:r>
            <a:r>
              <a:rPr sz="2400" spc="-25" dirty="0" err="1" smtClean="0">
                <a:solidFill>
                  <a:srgbClr val="444444"/>
                </a:solidFill>
                <a:cs typeface="Century Gothic"/>
              </a:rPr>
              <a:t>c</a:t>
            </a:r>
            <a:r>
              <a:rPr sz="2400" spc="-5" dirty="0" err="1" smtClean="0">
                <a:solidFill>
                  <a:srgbClr val="444444"/>
                </a:solidFill>
                <a:cs typeface="Century Gothic"/>
              </a:rPr>
              <a:t>i</a:t>
            </a:r>
            <a:r>
              <a:rPr lang="tr-TR" sz="2400" spc="-5" dirty="0" smtClean="0">
                <a:solidFill>
                  <a:srgbClr val="444444"/>
                </a:solidFill>
                <a:cs typeface="Century Gothic"/>
              </a:rPr>
              <a:t>,</a:t>
            </a:r>
            <a:r>
              <a:rPr sz="2400" dirty="0" smtClean="0">
                <a:solidFill>
                  <a:srgbClr val="444444"/>
                </a:solidFill>
                <a:cs typeface="Century Gothic"/>
              </a:rPr>
              <a:t>  </a:t>
            </a:r>
            <a:r>
              <a:rPr sz="2400" spc="-180" dirty="0" smtClean="0">
                <a:solidFill>
                  <a:srgbClr val="444444"/>
                </a:solidFill>
                <a:cs typeface="Century Gothic"/>
              </a:rPr>
              <a:t> </a:t>
            </a:r>
            <a:r>
              <a:rPr sz="2400" spc="-20" dirty="0">
                <a:solidFill>
                  <a:srgbClr val="444444"/>
                </a:solidFill>
                <a:cs typeface="Century Gothic"/>
              </a:rPr>
              <a:t>E</a:t>
            </a:r>
            <a:r>
              <a:rPr sz="2400" spc="-5" dirty="0">
                <a:solidFill>
                  <a:srgbClr val="444444"/>
                </a:solidFill>
                <a:cs typeface="Century Gothic"/>
              </a:rPr>
              <a:t>r</a:t>
            </a:r>
            <a:r>
              <a:rPr sz="2400" spc="-20" dirty="0">
                <a:solidFill>
                  <a:srgbClr val="444444"/>
                </a:solidFill>
                <a:cs typeface="Century Gothic"/>
              </a:rPr>
              <a:t>asm</a:t>
            </a:r>
            <a:r>
              <a:rPr sz="2400" spc="-15" dirty="0">
                <a:solidFill>
                  <a:srgbClr val="444444"/>
                </a:solidFill>
                <a:cs typeface="Century Gothic"/>
              </a:rPr>
              <a:t>us+</a:t>
            </a:r>
            <a:r>
              <a:rPr sz="2400" dirty="0">
                <a:solidFill>
                  <a:srgbClr val="444444"/>
                </a:solidFill>
                <a:cs typeface="Century Gothic"/>
              </a:rPr>
              <a:t>  </a:t>
            </a:r>
            <a:r>
              <a:rPr sz="2400" spc="-185" dirty="0">
                <a:solidFill>
                  <a:srgbClr val="444444"/>
                </a:solidFill>
                <a:cs typeface="Century Gothic"/>
              </a:rPr>
              <a:t> </a:t>
            </a:r>
            <a:r>
              <a:rPr sz="2400" spc="-15" dirty="0">
                <a:solidFill>
                  <a:srgbClr val="444444"/>
                </a:solidFill>
                <a:cs typeface="Century Gothic"/>
              </a:rPr>
              <a:t>P</a:t>
            </a:r>
            <a:r>
              <a:rPr sz="2400" spc="-5" dirty="0">
                <a:solidFill>
                  <a:srgbClr val="444444"/>
                </a:solidFill>
                <a:cs typeface="Century Gothic"/>
              </a:rPr>
              <a:t>r</a:t>
            </a:r>
            <a:r>
              <a:rPr sz="2400" spc="-25" dirty="0">
                <a:solidFill>
                  <a:srgbClr val="444444"/>
                </a:solidFill>
                <a:cs typeface="Century Gothic"/>
              </a:rPr>
              <a:t>o</a:t>
            </a:r>
            <a:r>
              <a:rPr sz="2400" spc="-10" dirty="0">
                <a:solidFill>
                  <a:srgbClr val="444444"/>
                </a:solidFill>
                <a:cs typeface="Century Gothic"/>
              </a:rPr>
              <a:t>gr</a:t>
            </a:r>
            <a:r>
              <a:rPr sz="2400" spc="-5" dirty="0">
                <a:solidFill>
                  <a:srgbClr val="444444"/>
                </a:solidFill>
                <a:cs typeface="Century Gothic"/>
              </a:rPr>
              <a:t>a</a:t>
            </a:r>
            <a:r>
              <a:rPr sz="2400" spc="-15" dirty="0">
                <a:solidFill>
                  <a:srgbClr val="444444"/>
                </a:solidFill>
                <a:cs typeface="Century Gothic"/>
              </a:rPr>
              <a:t>m</a:t>
            </a:r>
            <a:r>
              <a:rPr sz="2400" spc="-5" dirty="0">
                <a:solidFill>
                  <a:srgbClr val="444444"/>
                </a:solidFill>
                <a:cs typeface="Century Gothic"/>
              </a:rPr>
              <a:t>ı</a:t>
            </a:r>
            <a:r>
              <a:rPr sz="2400" dirty="0">
                <a:solidFill>
                  <a:srgbClr val="444444"/>
                </a:solidFill>
                <a:cs typeface="Century Gothic"/>
              </a:rPr>
              <a:t>  </a:t>
            </a:r>
            <a:r>
              <a:rPr sz="2400" spc="-204" dirty="0">
                <a:solidFill>
                  <a:srgbClr val="444444"/>
                </a:solidFill>
                <a:cs typeface="Century Gothic"/>
              </a:rPr>
              <a:t> </a:t>
            </a:r>
            <a:r>
              <a:rPr sz="2400" spc="-10" dirty="0">
                <a:solidFill>
                  <a:srgbClr val="444444"/>
                </a:solidFill>
                <a:cs typeface="Century Gothic"/>
              </a:rPr>
              <a:t>ka</a:t>
            </a:r>
            <a:r>
              <a:rPr sz="2400" spc="-15" dirty="0">
                <a:solidFill>
                  <a:srgbClr val="444444"/>
                </a:solidFill>
                <a:cs typeface="Century Gothic"/>
              </a:rPr>
              <a:t>ps</a:t>
            </a:r>
            <a:r>
              <a:rPr sz="2400" spc="-10" dirty="0">
                <a:solidFill>
                  <a:srgbClr val="444444"/>
                </a:solidFill>
                <a:cs typeface="Century Gothic"/>
              </a:rPr>
              <a:t>a</a:t>
            </a:r>
            <a:r>
              <a:rPr sz="2400" spc="-15" dirty="0">
                <a:solidFill>
                  <a:srgbClr val="444444"/>
                </a:solidFill>
                <a:cs typeface="Century Gothic"/>
              </a:rPr>
              <a:t>mı</a:t>
            </a:r>
            <a:r>
              <a:rPr sz="2400" spc="-10" dirty="0">
                <a:solidFill>
                  <a:srgbClr val="444444"/>
                </a:solidFill>
                <a:cs typeface="Century Gothic"/>
              </a:rPr>
              <a:t>n</a:t>
            </a:r>
            <a:r>
              <a:rPr sz="2400" spc="-15" dirty="0">
                <a:solidFill>
                  <a:srgbClr val="444444"/>
                </a:solidFill>
                <a:cs typeface="Century Gothic"/>
              </a:rPr>
              <a:t>da</a:t>
            </a:r>
            <a:r>
              <a:rPr sz="2400" dirty="0">
                <a:solidFill>
                  <a:srgbClr val="444444"/>
                </a:solidFill>
                <a:cs typeface="Century Gothic"/>
              </a:rPr>
              <a:t>  </a:t>
            </a:r>
            <a:r>
              <a:rPr sz="2400" spc="-195" dirty="0">
                <a:solidFill>
                  <a:srgbClr val="444444"/>
                </a:solidFill>
                <a:cs typeface="Century Gothic"/>
              </a:rPr>
              <a:t> </a:t>
            </a:r>
            <a:r>
              <a:rPr sz="2400" spc="-5" dirty="0">
                <a:solidFill>
                  <a:srgbClr val="444444"/>
                </a:solidFill>
                <a:cs typeface="Century Gothic"/>
              </a:rPr>
              <a:t>b</a:t>
            </a:r>
            <a:r>
              <a:rPr sz="2400" spc="-15" dirty="0">
                <a:solidFill>
                  <a:srgbClr val="444444"/>
                </a:solidFill>
                <a:cs typeface="Century Gothic"/>
              </a:rPr>
              <a:t>ulun</a:t>
            </a:r>
            <a:r>
              <a:rPr sz="2400" spc="-25" dirty="0">
                <a:solidFill>
                  <a:srgbClr val="444444"/>
                </a:solidFill>
                <a:cs typeface="Century Gothic"/>
              </a:rPr>
              <a:t>d</a:t>
            </a:r>
            <a:r>
              <a:rPr sz="2400" spc="-15" dirty="0">
                <a:solidFill>
                  <a:srgbClr val="444444"/>
                </a:solidFill>
                <a:cs typeface="Century Gothic"/>
              </a:rPr>
              <a:t>uğu</a:t>
            </a:r>
            <a:r>
              <a:rPr sz="2400" dirty="0">
                <a:solidFill>
                  <a:srgbClr val="444444"/>
                </a:solidFill>
                <a:cs typeface="Century Gothic"/>
              </a:rPr>
              <a:t>  </a:t>
            </a:r>
            <a:r>
              <a:rPr sz="2400" spc="-190" dirty="0">
                <a:solidFill>
                  <a:srgbClr val="444444"/>
                </a:solidFill>
                <a:cs typeface="Century Gothic"/>
              </a:rPr>
              <a:t> </a:t>
            </a:r>
            <a:r>
              <a:rPr sz="2400" spc="-10" dirty="0">
                <a:solidFill>
                  <a:srgbClr val="444444"/>
                </a:solidFill>
                <a:cs typeface="Century Gothic"/>
              </a:rPr>
              <a:t>her</a:t>
            </a:r>
            <a:r>
              <a:rPr sz="2400" dirty="0">
                <a:solidFill>
                  <a:srgbClr val="444444"/>
                </a:solidFill>
                <a:cs typeface="Century Gothic"/>
              </a:rPr>
              <a:t>  </a:t>
            </a:r>
            <a:r>
              <a:rPr sz="2400" spc="-190" dirty="0">
                <a:solidFill>
                  <a:srgbClr val="444444"/>
                </a:solidFill>
                <a:cs typeface="Century Gothic"/>
              </a:rPr>
              <a:t> </a:t>
            </a:r>
            <a:r>
              <a:rPr sz="2400" spc="-15" dirty="0">
                <a:solidFill>
                  <a:srgbClr val="444444"/>
                </a:solidFill>
                <a:cs typeface="Century Gothic"/>
              </a:rPr>
              <a:t>öğr</a:t>
            </a:r>
            <a:r>
              <a:rPr sz="2400" dirty="0">
                <a:solidFill>
                  <a:srgbClr val="444444"/>
                </a:solidFill>
                <a:cs typeface="Century Gothic"/>
              </a:rPr>
              <a:t>e</a:t>
            </a:r>
            <a:r>
              <a:rPr sz="2400" spc="-15" dirty="0">
                <a:solidFill>
                  <a:srgbClr val="444444"/>
                </a:solidFill>
                <a:cs typeface="Century Gothic"/>
              </a:rPr>
              <a:t>n</a:t>
            </a:r>
            <a:r>
              <a:rPr sz="2400" dirty="0">
                <a:solidFill>
                  <a:srgbClr val="444444"/>
                </a:solidFill>
                <a:cs typeface="Century Gothic"/>
              </a:rPr>
              <a:t>i</a:t>
            </a:r>
            <a:r>
              <a:rPr sz="2400" spc="-20" dirty="0">
                <a:solidFill>
                  <a:srgbClr val="444444"/>
                </a:solidFill>
                <a:cs typeface="Century Gothic"/>
              </a:rPr>
              <a:t>m</a:t>
            </a:r>
            <a:r>
              <a:rPr sz="2400" dirty="0">
                <a:solidFill>
                  <a:srgbClr val="444444"/>
                </a:solidFill>
                <a:cs typeface="Century Gothic"/>
              </a:rPr>
              <a:t>  </a:t>
            </a:r>
            <a:r>
              <a:rPr sz="2400" spc="-195" dirty="0">
                <a:solidFill>
                  <a:srgbClr val="444444"/>
                </a:solidFill>
                <a:cs typeface="Century Gothic"/>
              </a:rPr>
              <a:t> </a:t>
            </a:r>
            <a:r>
              <a:rPr sz="2400" spc="-15" dirty="0">
                <a:solidFill>
                  <a:srgbClr val="444444"/>
                </a:solidFill>
                <a:cs typeface="Century Gothic"/>
              </a:rPr>
              <a:t>kad</a:t>
            </a:r>
            <a:r>
              <a:rPr sz="2400" spc="-10" dirty="0">
                <a:solidFill>
                  <a:srgbClr val="444444"/>
                </a:solidFill>
                <a:cs typeface="Century Gothic"/>
              </a:rPr>
              <a:t>e</a:t>
            </a:r>
            <a:r>
              <a:rPr sz="2400" spc="-15" dirty="0">
                <a:solidFill>
                  <a:srgbClr val="444444"/>
                </a:solidFill>
                <a:cs typeface="Century Gothic"/>
              </a:rPr>
              <a:t>mes</a:t>
            </a:r>
            <a:r>
              <a:rPr sz="2400" spc="0" dirty="0">
                <a:solidFill>
                  <a:srgbClr val="444444"/>
                </a:solidFill>
                <a:cs typeface="Century Gothic"/>
              </a:rPr>
              <a:t>i</a:t>
            </a:r>
            <a:r>
              <a:rPr sz="2400" spc="-15" dirty="0">
                <a:solidFill>
                  <a:srgbClr val="444444"/>
                </a:solidFill>
                <a:cs typeface="Century Gothic"/>
              </a:rPr>
              <a:t>nde</a:t>
            </a:r>
            <a:r>
              <a:rPr sz="2400" spc="-10" dirty="0">
                <a:solidFill>
                  <a:srgbClr val="444444"/>
                </a:solidFill>
                <a:cs typeface="Century Gothic"/>
              </a:rPr>
              <a:t> </a:t>
            </a:r>
            <a:r>
              <a:rPr sz="2400" spc="-30" dirty="0">
                <a:solidFill>
                  <a:srgbClr val="444444"/>
                </a:solidFill>
                <a:cs typeface="Century Gothic"/>
              </a:rPr>
              <a:t>(</a:t>
            </a:r>
            <a:r>
              <a:rPr sz="2400" spc="-15" dirty="0">
                <a:solidFill>
                  <a:srgbClr val="444444"/>
                </a:solidFill>
                <a:cs typeface="Century Gothic"/>
              </a:rPr>
              <a:t>l</a:t>
            </a:r>
            <a:r>
              <a:rPr sz="2400" spc="5" dirty="0">
                <a:solidFill>
                  <a:srgbClr val="444444"/>
                </a:solidFill>
                <a:cs typeface="Century Gothic"/>
              </a:rPr>
              <a:t>i</a:t>
            </a:r>
            <a:r>
              <a:rPr sz="2400" spc="-15" dirty="0">
                <a:solidFill>
                  <a:srgbClr val="444444"/>
                </a:solidFill>
                <a:cs typeface="Century Gothic"/>
              </a:rPr>
              <a:t>san</a:t>
            </a:r>
            <a:r>
              <a:rPr sz="2400" dirty="0">
                <a:solidFill>
                  <a:srgbClr val="444444"/>
                </a:solidFill>
                <a:cs typeface="Century Gothic"/>
              </a:rPr>
              <a:t>s</a:t>
            </a:r>
            <a:r>
              <a:rPr sz="2400" spc="-20" dirty="0">
                <a:solidFill>
                  <a:srgbClr val="444444"/>
                </a:solidFill>
                <a:cs typeface="Century Gothic"/>
              </a:rPr>
              <a:t>,y</a:t>
            </a:r>
            <a:r>
              <a:rPr sz="2400" spc="-15" dirty="0">
                <a:solidFill>
                  <a:srgbClr val="444444"/>
                </a:solidFill>
                <a:cs typeface="Century Gothic"/>
              </a:rPr>
              <a:t>ü</a:t>
            </a:r>
            <a:r>
              <a:rPr sz="2400" spc="-5" dirty="0">
                <a:solidFill>
                  <a:srgbClr val="444444"/>
                </a:solidFill>
                <a:cs typeface="Century Gothic"/>
              </a:rPr>
              <a:t>k</a:t>
            </a:r>
            <a:r>
              <a:rPr sz="2400" spc="-10" dirty="0">
                <a:solidFill>
                  <a:srgbClr val="444444"/>
                </a:solidFill>
                <a:cs typeface="Century Gothic"/>
              </a:rPr>
              <a:t>sek</a:t>
            </a:r>
            <a:r>
              <a:rPr sz="2400" dirty="0">
                <a:solidFill>
                  <a:srgbClr val="444444"/>
                </a:solidFill>
                <a:cs typeface="Century Gothic"/>
              </a:rPr>
              <a:t> </a:t>
            </a:r>
            <a:r>
              <a:rPr sz="2400" spc="220" dirty="0">
                <a:solidFill>
                  <a:srgbClr val="444444"/>
                </a:solidFill>
                <a:cs typeface="Century Gothic"/>
              </a:rPr>
              <a:t> </a:t>
            </a:r>
            <a:r>
              <a:rPr sz="2400" spc="-25" dirty="0">
                <a:solidFill>
                  <a:srgbClr val="444444"/>
                </a:solidFill>
                <a:cs typeface="Century Gothic"/>
              </a:rPr>
              <a:t>l</a:t>
            </a:r>
            <a:r>
              <a:rPr sz="2400" spc="0" dirty="0">
                <a:solidFill>
                  <a:srgbClr val="444444"/>
                </a:solidFill>
                <a:cs typeface="Century Gothic"/>
              </a:rPr>
              <a:t>i</a:t>
            </a:r>
            <a:r>
              <a:rPr sz="2400" spc="-20" dirty="0">
                <a:solidFill>
                  <a:srgbClr val="444444"/>
                </a:solidFill>
                <a:cs typeface="Century Gothic"/>
              </a:rPr>
              <a:t>sa</a:t>
            </a:r>
            <a:r>
              <a:rPr sz="2400" spc="-25" dirty="0">
                <a:solidFill>
                  <a:srgbClr val="444444"/>
                </a:solidFill>
                <a:cs typeface="Century Gothic"/>
              </a:rPr>
              <a:t>n</a:t>
            </a:r>
            <a:r>
              <a:rPr sz="2400" spc="-5" dirty="0">
                <a:solidFill>
                  <a:srgbClr val="444444"/>
                </a:solidFill>
                <a:cs typeface="Century Gothic"/>
              </a:rPr>
              <a:t>s</a:t>
            </a:r>
            <a:r>
              <a:rPr sz="2400" spc="-20" dirty="0">
                <a:solidFill>
                  <a:srgbClr val="444444"/>
                </a:solidFill>
                <a:cs typeface="Century Gothic"/>
              </a:rPr>
              <a:t>,</a:t>
            </a:r>
            <a:r>
              <a:rPr sz="2400" spc="-10" dirty="0">
                <a:solidFill>
                  <a:srgbClr val="444444"/>
                </a:solidFill>
                <a:cs typeface="Century Gothic"/>
              </a:rPr>
              <a:t>d</a:t>
            </a:r>
            <a:r>
              <a:rPr sz="2400" spc="-15" dirty="0">
                <a:solidFill>
                  <a:srgbClr val="444444"/>
                </a:solidFill>
                <a:cs typeface="Century Gothic"/>
              </a:rPr>
              <a:t>ok</a:t>
            </a:r>
            <a:r>
              <a:rPr sz="2400" dirty="0">
                <a:solidFill>
                  <a:srgbClr val="444444"/>
                </a:solidFill>
                <a:cs typeface="Century Gothic"/>
              </a:rPr>
              <a:t>t</a:t>
            </a:r>
            <a:r>
              <a:rPr sz="2400" spc="-10" dirty="0">
                <a:solidFill>
                  <a:srgbClr val="444444"/>
                </a:solidFill>
                <a:cs typeface="Century Gothic"/>
              </a:rPr>
              <a:t>or</a:t>
            </a:r>
            <a:r>
              <a:rPr sz="2400" spc="15" dirty="0">
                <a:solidFill>
                  <a:srgbClr val="444444"/>
                </a:solidFill>
                <a:cs typeface="Century Gothic"/>
              </a:rPr>
              <a:t>a</a:t>
            </a:r>
            <a:r>
              <a:rPr sz="2400" spc="-10" dirty="0">
                <a:solidFill>
                  <a:srgbClr val="444444"/>
                </a:solidFill>
                <a:cs typeface="Century Gothic"/>
              </a:rPr>
              <a:t>)</a:t>
            </a:r>
            <a:r>
              <a:rPr sz="2400" dirty="0">
                <a:solidFill>
                  <a:srgbClr val="444444"/>
                </a:solidFill>
                <a:cs typeface="Century Gothic"/>
              </a:rPr>
              <a:t> </a:t>
            </a:r>
            <a:r>
              <a:rPr sz="2400" spc="175" dirty="0">
                <a:solidFill>
                  <a:srgbClr val="444444"/>
                </a:solidFill>
                <a:cs typeface="Century Gothic"/>
              </a:rPr>
              <a:t> </a:t>
            </a:r>
            <a:r>
              <a:rPr sz="2400" b="1" u="heavy" spc="-20" dirty="0" err="1">
                <a:solidFill>
                  <a:srgbClr val="444444"/>
                </a:solidFill>
                <a:cs typeface="Century Gothic"/>
              </a:rPr>
              <a:t>d</a:t>
            </a:r>
            <a:r>
              <a:rPr sz="2400" b="1" u="heavy" spc="-25" dirty="0" err="1">
                <a:solidFill>
                  <a:srgbClr val="444444"/>
                </a:solidFill>
                <a:cs typeface="Century Gothic"/>
              </a:rPr>
              <a:t>a</a:t>
            </a:r>
            <a:r>
              <a:rPr sz="2400" b="1" u="heavy" spc="-20" dirty="0" err="1">
                <a:solidFill>
                  <a:srgbClr val="444444"/>
                </a:solidFill>
                <a:cs typeface="Century Gothic"/>
              </a:rPr>
              <a:t>ha</a:t>
            </a:r>
            <a:r>
              <a:rPr sz="2400" b="1" u="heavy" spc="-10" dirty="0">
                <a:solidFill>
                  <a:srgbClr val="444444"/>
                </a:solidFill>
                <a:cs typeface="Century Gothic"/>
              </a:rPr>
              <a:t> </a:t>
            </a:r>
            <a:r>
              <a:rPr sz="2400" b="1" u="heavy" spc="195" dirty="0">
                <a:solidFill>
                  <a:srgbClr val="444444"/>
                </a:solidFill>
                <a:cs typeface="Century Gothic"/>
              </a:rPr>
              <a:t> </a:t>
            </a:r>
            <a:r>
              <a:rPr sz="2400" b="1" u="heavy" spc="-15" dirty="0" err="1" smtClean="0">
                <a:solidFill>
                  <a:srgbClr val="444444"/>
                </a:solidFill>
                <a:cs typeface="Century Gothic"/>
              </a:rPr>
              <a:t>önce</a:t>
            </a:r>
            <a:r>
              <a:rPr sz="2400" u="heavy" spc="-5" dirty="0" smtClean="0">
                <a:solidFill>
                  <a:srgbClr val="444444"/>
                </a:solidFill>
                <a:cs typeface="Times New Roman"/>
              </a:rPr>
              <a:t> </a:t>
            </a:r>
            <a:r>
              <a:rPr sz="2400" u="heavy" dirty="0" smtClean="0">
                <a:solidFill>
                  <a:srgbClr val="444444"/>
                </a:solidFill>
                <a:cs typeface="Times New Roman"/>
              </a:rPr>
              <a:t> </a:t>
            </a:r>
            <a:r>
              <a:rPr sz="2400" u="heavy" spc="-180" dirty="0" smtClean="0">
                <a:solidFill>
                  <a:srgbClr val="444444"/>
                </a:solidFill>
                <a:cs typeface="Times New Roman"/>
              </a:rPr>
              <a:t> </a:t>
            </a:r>
            <a:r>
              <a:rPr sz="2400" b="1" u="heavy" spc="-10" dirty="0" err="1" smtClean="0">
                <a:solidFill>
                  <a:srgbClr val="444444"/>
                </a:solidFill>
                <a:cs typeface="Century Gothic"/>
              </a:rPr>
              <a:t>yararlandığı</a:t>
            </a:r>
            <a:r>
              <a:rPr sz="2400" u="heavy" spc="-5" dirty="0" smtClean="0">
                <a:solidFill>
                  <a:srgbClr val="444444"/>
                </a:solidFill>
                <a:cs typeface="Times New Roman"/>
              </a:rPr>
              <a:t> </a:t>
            </a:r>
            <a:r>
              <a:rPr sz="2400" u="heavy" dirty="0" smtClean="0">
                <a:solidFill>
                  <a:srgbClr val="444444"/>
                </a:solidFill>
                <a:cs typeface="Times New Roman"/>
              </a:rPr>
              <a:t> </a:t>
            </a:r>
            <a:r>
              <a:rPr sz="2400" u="heavy" spc="-180" dirty="0" smtClean="0">
                <a:solidFill>
                  <a:srgbClr val="444444"/>
                </a:solidFill>
                <a:cs typeface="Times New Roman"/>
              </a:rPr>
              <a:t> </a:t>
            </a:r>
            <a:r>
              <a:rPr sz="2400" b="1" u="heavy" spc="-10" dirty="0" err="1">
                <a:solidFill>
                  <a:srgbClr val="444444"/>
                </a:solidFill>
                <a:cs typeface="Century Gothic"/>
              </a:rPr>
              <a:t>f</a:t>
            </a:r>
            <a:r>
              <a:rPr sz="2400" b="1" u="heavy" spc="-25" dirty="0" err="1">
                <a:solidFill>
                  <a:srgbClr val="444444"/>
                </a:solidFill>
                <a:cs typeface="Century Gothic"/>
              </a:rPr>
              <a:t>a</a:t>
            </a:r>
            <a:r>
              <a:rPr sz="2400" b="1" u="heavy" spc="-15" dirty="0" err="1">
                <a:solidFill>
                  <a:srgbClr val="444444"/>
                </a:solidFill>
                <a:cs typeface="Century Gothic"/>
              </a:rPr>
              <a:t>aliy</a:t>
            </a:r>
            <a:r>
              <a:rPr sz="2400" b="1" u="heavy" spc="-25" dirty="0" err="1">
                <a:solidFill>
                  <a:srgbClr val="444444"/>
                </a:solidFill>
                <a:cs typeface="Century Gothic"/>
              </a:rPr>
              <a:t>e</a:t>
            </a:r>
            <a:r>
              <a:rPr sz="2400" b="1" u="heavy" spc="-10" dirty="0" err="1">
                <a:solidFill>
                  <a:srgbClr val="444444"/>
                </a:solidFill>
                <a:cs typeface="Century Gothic"/>
              </a:rPr>
              <a:t>t</a:t>
            </a:r>
            <a:r>
              <a:rPr sz="2400" b="1" u="heavy" spc="-10" dirty="0">
                <a:solidFill>
                  <a:srgbClr val="444444"/>
                </a:solidFill>
                <a:cs typeface="Century Gothic"/>
              </a:rPr>
              <a:t> </a:t>
            </a:r>
            <a:r>
              <a:rPr sz="2400" b="1" u="heavy" spc="180" dirty="0">
                <a:solidFill>
                  <a:srgbClr val="444444"/>
                </a:solidFill>
                <a:cs typeface="Century Gothic"/>
              </a:rPr>
              <a:t> </a:t>
            </a:r>
            <a:r>
              <a:rPr sz="2400" b="1" u="heavy" spc="-10" dirty="0" err="1" smtClean="0">
                <a:solidFill>
                  <a:srgbClr val="444444"/>
                </a:solidFill>
                <a:cs typeface="Century Gothic"/>
              </a:rPr>
              <a:t>süresi</a:t>
            </a:r>
            <a:r>
              <a:rPr sz="2400" u="heavy" spc="-5" dirty="0" smtClean="0">
                <a:solidFill>
                  <a:srgbClr val="444444"/>
                </a:solidFill>
                <a:cs typeface="Times New Roman"/>
              </a:rPr>
              <a:t> </a:t>
            </a:r>
            <a:r>
              <a:rPr sz="2400" u="heavy" dirty="0" smtClean="0">
                <a:solidFill>
                  <a:srgbClr val="444444"/>
                </a:solidFill>
                <a:cs typeface="Times New Roman"/>
              </a:rPr>
              <a:t> </a:t>
            </a:r>
            <a:r>
              <a:rPr sz="2400" u="heavy" spc="-170" dirty="0" smtClean="0">
                <a:solidFill>
                  <a:srgbClr val="444444"/>
                </a:solidFill>
                <a:cs typeface="Times New Roman"/>
              </a:rPr>
              <a:t> </a:t>
            </a:r>
            <a:r>
              <a:rPr sz="2400" b="1" u="heavy" spc="-20" dirty="0">
                <a:solidFill>
                  <a:srgbClr val="444444"/>
                </a:solidFill>
                <a:cs typeface="Century Gothic"/>
              </a:rPr>
              <a:t>d</a:t>
            </a:r>
            <a:r>
              <a:rPr sz="2400" b="1" u="heavy" spc="-25" dirty="0">
                <a:solidFill>
                  <a:srgbClr val="444444"/>
                </a:solidFill>
                <a:cs typeface="Century Gothic"/>
              </a:rPr>
              <a:t>a</a:t>
            </a:r>
            <a:r>
              <a:rPr sz="2400" b="1" u="heavy" spc="-15" dirty="0">
                <a:solidFill>
                  <a:srgbClr val="444444"/>
                </a:solidFill>
                <a:cs typeface="Century Gothic"/>
              </a:rPr>
              <a:t>hil</a:t>
            </a:r>
            <a:r>
              <a:rPr sz="2400" b="1" u="heavy" spc="-10" dirty="0">
                <a:solidFill>
                  <a:srgbClr val="444444"/>
                </a:solidFill>
                <a:cs typeface="Century Gothic"/>
              </a:rPr>
              <a:t> </a:t>
            </a:r>
            <a:r>
              <a:rPr sz="2400" b="1" u="heavy" spc="190" dirty="0">
                <a:solidFill>
                  <a:srgbClr val="444444"/>
                </a:solidFill>
                <a:cs typeface="Century Gothic"/>
              </a:rPr>
              <a:t> </a:t>
            </a:r>
            <a:r>
              <a:rPr sz="2400" b="1" u="heavy" spc="-20" dirty="0">
                <a:solidFill>
                  <a:srgbClr val="444444"/>
                </a:solidFill>
                <a:cs typeface="Century Gothic"/>
              </a:rPr>
              <a:t>hibel</a:t>
            </a:r>
            <a:r>
              <a:rPr sz="2400" b="1" u="heavy" spc="-5" dirty="0">
                <a:solidFill>
                  <a:srgbClr val="444444"/>
                </a:solidFill>
                <a:cs typeface="Century Gothic"/>
              </a:rPr>
              <a:t>i </a:t>
            </a:r>
            <a:r>
              <a:rPr sz="2400" b="1" u="heavy" spc="185" dirty="0">
                <a:solidFill>
                  <a:srgbClr val="444444"/>
                </a:solidFill>
                <a:cs typeface="Century Gothic"/>
              </a:rPr>
              <a:t> </a:t>
            </a:r>
            <a:r>
              <a:rPr sz="2400" b="1" u="heavy" spc="-25" dirty="0">
                <a:solidFill>
                  <a:srgbClr val="444444"/>
                </a:solidFill>
                <a:cs typeface="Century Gothic"/>
              </a:rPr>
              <a:t>v</a:t>
            </a:r>
            <a:r>
              <a:rPr sz="2400" b="1" u="heavy" spc="-20" dirty="0">
                <a:solidFill>
                  <a:srgbClr val="444444"/>
                </a:solidFill>
                <a:cs typeface="Century Gothic"/>
              </a:rPr>
              <a:t>eya</a:t>
            </a:r>
            <a:r>
              <a:rPr sz="2400" b="1" spc="-15" dirty="0">
                <a:solidFill>
                  <a:srgbClr val="444444"/>
                </a:solidFill>
                <a:cs typeface="Century Gothic"/>
              </a:rPr>
              <a:t> </a:t>
            </a:r>
            <a:r>
              <a:rPr sz="2400" b="1" u="heavy" spc="-15" dirty="0">
                <a:solidFill>
                  <a:srgbClr val="444444"/>
                </a:solidFill>
                <a:cs typeface="Century Gothic"/>
              </a:rPr>
              <a:t>hibesiz en</a:t>
            </a:r>
            <a:r>
              <a:rPr sz="2400" b="1" u="heavy" dirty="0">
                <a:solidFill>
                  <a:srgbClr val="444444"/>
                </a:solidFill>
                <a:cs typeface="Century Gothic"/>
              </a:rPr>
              <a:t> </a:t>
            </a:r>
            <a:r>
              <a:rPr sz="2400" b="1" u="heavy" spc="-10" dirty="0">
                <a:solidFill>
                  <a:srgbClr val="444444"/>
                </a:solidFill>
                <a:cs typeface="Century Gothic"/>
              </a:rPr>
              <a:t>f</a:t>
            </a:r>
            <a:r>
              <a:rPr sz="2400" b="1" u="heavy" spc="-25" dirty="0">
                <a:solidFill>
                  <a:srgbClr val="444444"/>
                </a:solidFill>
                <a:cs typeface="Century Gothic"/>
              </a:rPr>
              <a:t>a</a:t>
            </a:r>
            <a:r>
              <a:rPr sz="2400" b="1" u="heavy" spc="-10" dirty="0">
                <a:solidFill>
                  <a:srgbClr val="444444"/>
                </a:solidFill>
                <a:cs typeface="Century Gothic"/>
              </a:rPr>
              <a:t>zla</a:t>
            </a:r>
            <a:r>
              <a:rPr sz="2400" b="1" u="heavy" dirty="0">
                <a:solidFill>
                  <a:srgbClr val="444444"/>
                </a:solidFill>
                <a:cs typeface="Century Gothic"/>
              </a:rPr>
              <a:t> </a:t>
            </a:r>
            <a:r>
              <a:rPr sz="2400" b="1" u="heavy" spc="-10" dirty="0">
                <a:solidFill>
                  <a:srgbClr val="444444"/>
                </a:solidFill>
                <a:cs typeface="Century Gothic"/>
              </a:rPr>
              <a:t>t</a:t>
            </a:r>
            <a:r>
              <a:rPr sz="2400" b="1" u="heavy" spc="-25" dirty="0">
                <a:solidFill>
                  <a:srgbClr val="444444"/>
                </a:solidFill>
                <a:cs typeface="Century Gothic"/>
              </a:rPr>
              <a:t>o</a:t>
            </a:r>
            <a:r>
              <a:rPr sz="2400" b="1" u="heavy" spc="-15" dirty="0">
                <a:solidFill>
                  <a:srgbClr val="444444"/>
                </a:solidFill>
                <a:cs typeface="Century Gothic"/>
              </a:rPr>
              <a:t>pl</a:t>
            </a:r>
            <a:r>
              <a:rPr sz="2400" b="1" u="heavy" spc="-25" dirty="0">
                <a:solidFill>
                  <a:srgbClr val="444444"/>
                </a:solidFill>
                <a:cs typeface="Century Gothic"/>
              </a:rPr>
              <a:t>a</a:t>
            </a:r>
            <a:r>
              <a:rPr sz="2400" b="1" u="heavy" spc="-20" dirty="0">
                <a:solidFill>
                  <a:srgbClr val="444444"/>
                </a:solidFill>
                <a:cs typeface="Century Gothic"/>
              </a:rPr>
              <a:t>m</a:t>
            </a:r>
            <a:r>
              <a:rPr sz="2400" b="1" u="heavy" spc="15" dirty="0">
                <a:solidFill>
                  <a:srgbClr val="444444"/>
                </a:solidFill>
                <a:cs typeface="Century Gothic"/>
              </a:rPr>
              <a:t> </a:t>
            </a:r>
            <a:r>
              <a:rPr sz="2400" b="1" u="heavy" spc="-25" dirty="0">
                <a:solidFill>
                  <a:srgbClr val="444444"/>
                </a:solidFill>
                <a:cs typeface="Century Gothic"/>
              </a:rPr>
              <a:t>12</a:t>
            </a:r>
            <a:r>
              <a:rPr sz="2400" b="1" u="heavy" spc="5" dirty="0">
                <a:solidFill>
                  <a:srgbClr val="444444"/>
                </a:solidFill>
                <a:cs typeface="Century Gothic"/>
              </a:rPr>
              <a:t> </a:t>
            </a:r>
            <a:r>
              <a:rPr sz="2400" b="1" u="heavy" spc="-20" dirty="0">
                <a:solidFill>
                  <a:srgbClr val="444444"/>
                </a:solidFill>
                <a:cs typeface="Century Gothic"/>
              </a:rPr>
              <a:t>ay</a:t>
            </a:r>
            <a:r>
              <a:rPr sz="2400" b="1" u="heavy" spc="0" dirty="0">
                <a:solidFill>
                  <a:srgbClr val="444444"/>
                </a:solidFill>
                <a:cs typeface="Century Gothic"/>
              </a:rPr>
              <a:t> </a:t>
            </a:r>
            <a:r>
              <a:rPr lang="tr-TR" sz="2400" b="1" u="heavy" spc="-10" dirty="0" smtClean="0">
                <a:solidFill>
                  <a:srgbClr val="444444"/>
                </a:solidFill>
                <a:cs typeface="Century Gothic"/>
              </a:rPr>
              <a:t>Erasmus+ Öğrenim &amp; Staj hareketliliğinden</a:t>
            </a:r>
            <a:r>
              <a:rPr sz="2400" b="1" u="heavy" dirty="0" smtClean="0">
                <a:solidFill>
                  <a:srgbClr val="444444"/>
                </a:solidFill>
                <a:cs typeface="Century Gothic"/>
              </a:rPr>
              <a:t> </a:t>
            </a:r>
            <a:r>
              <a:rPr sz="2400" b="1" u="heavy" spc="-20" dirty="0" err="1" smtClean="0">
                <a:solidFill>
                  <a:srgbClr val="444444"/>
                </a:solidFill>
                <a:cs typeface="Century Gothic"/>
              </a:rPr>
              <a:t>ya</a:t>
            </a:r>
            <a:r>
              <a:rPr sz="2400" b="1" u="heavy" spc="-10" dirty="0" err="1" smtClean="0">
                <a:solidFill>
                  <a:srgbClr val="444444"/>
                </a:solidFill>
                <a:cs typeface="Century Gothic"/>
              </a:rPr>
              <a:t>r</a:t>
            </a:r>
            <a:r>
              <a:rPr sz="2400" b="1" u="heavy" spc="-15" dirty="0" err="1" smtClean="0">
                <a:solidFill>
                  <a:srgbClr val="444444"/>
                </a:solidFill>
                <a:cs typeface="Century Gothic"/>
              </a:rPr>
              <a:t>arlanabili</a:t>
            </a:r>
            <a:r>
              <a:rPr sz="2400" b="1" u="heavy" dirty="0" err="1" smtClean="0">
                <a:solidFill>
                  <a:srgbClr val="444444"/>
                </a:solidFill>
                <a:cs typeface="Century Gothic"/>
              </a:rPr>
              <a:t>r</a:t>
            </a:r>
            <a:r>
              <a:rPr sz="2400" b="1" u="heavy" spc="-10" dirty="0">
                <a:solidFill>
                  <a:srgbClr val="444444"/>
                </a:solidFill>
                <a:cs typeface="Century Gothic"/>
              </a:rPr>
              <a:t>.</a:t>
            </a:r>
            <a:endParaRPr sz="2400" dirty="0">
              <a:cs typeface="Century Gothic"/>
            </a:endParaRPr>
          </a:p>
          <a:p>
            <a:pPr>
              <a:lnSpc>
                <a:spcPct val="100000"/>
              </a:lnSpc>
              <a:spcBef>
                <a:spcPts val="40"/>
              </a:spcBef>
            </a:pPr>
            <a:endParaRPr sz="2400" dirty="0">
              <a:latin typeface="Times New Roman"/>
              <a:cs typeface="Times New Roman"/>
            </a:endParaRPr>
          </a:p>
          <a:p>
            <a:pPr marL="355600" marR="61594" indent="-342900" algn="just">
              <a:lnSpc>
                <a:spcPts val="2050"/>
              </a:lnSpc>
            </a:pPr>
            <a:r>
              <a:rPr sz="2400" spc="-20" dirty="0">
                <a:solidFill>
                  <a:srgbClr val="A42F0F"/>
                </a:solidFill>
                <a:latin typeface="Wingdings 3"/>
                <a:cs typeface="Wingdings 3"/>
              </a:rPr>
              <a:t></a:t>
            </a:r>
            <a:r>
              <a:rPr sz="2400" spc="-20" dirty="0">
                <a:solidFill>
                  <a:srgbClr val="A42F0F"/>
                </a:solidFill>
                <a:latin typeface="Times New Roman"/>
                <a:cs typeface="Times New Roman"/>
              </a:rPr>
              <a:t> </a:t>
            </a:r>
            <a:r>
              <a:rPr sz="2400" spc="60" dirty="0">
                <a:solidFill>
                  <a:srgbClr val="A42F0F"/>
                </a:solidFill>
                <a:latin typeface="Times New Roman"/>
                <a:cs typeface="Times New Roman"/>
              </a:rPr>
              <a:t> </a:t>
            </a:r>
            <a:r>
              <a:rPr sz="2400" spc="-20" dirty="0">
                <a:solidFill>
                  <a:srgbClr val="444444"/>
                </a:solidFill>
                <a:cs typeface="Century Gothic"/>
              </a:rPr>
              <a:t>He</a:t>
            </a:r>
            <a:r>
              <a:rPr sz="2400" spc="-10" dirty="0">
                <a:solidFill>
                  <a:srgbClr val="444444"/>
                </a:solidFill>
                <a:cs typeface="Century Gothic"/>
              </a:rPr>
              <a:t>r</a:t>
            </a:r>
            <a:r>
              <a:rPr sz="2400" spc="190" dirty="0">
                <a:solidFill>
                  <a:srgbClr val="444444"/>
                </a:solidFill>
                <a:cs typeface="Century Gothic"/>
              </a:rPr>
              <a:t> </a:t>
            </a:r>
            <a:r>
              <a:rPr sz="2400" spc="-25" dirty="0">
                <a:solidFill>
                  <a:srgbClr val="444444"/>
                </a:solidFill>
                <a:cs typeface="Century Gothic"/>
              </a:rPr>
              <a:t>ö</a:t>
            </a:r>
            <a:r>
              <a:rPr sz="2400" spc="-10" dirty="0">
                <a:solidFill>
                  <a:srgbClr val="444444"/>
                </a:solidFill>
                <a:cs typeface="Century Gothic"/>
              </a:rPr>
              <a:t>ğr</a:t>
            </a:r>
            <a:r>
              <a:rPr sz="2400" dirty="0">
                <a:solidFill>
                  <a:srgbClr val="444444"/>
                </a:solidFill>
                <a:cs typeface="Century Gothic"/>
              </a:rPr>
              <a:t>e</a:t>
            </a:r>
            <a:r>
              <a:rPr sz="2400" spc="-15" dirty="0">
                <a:solidFill>
                  <a:srgbClr val="444444"/>
                </a:solidFill>
                <a:cs typeface="Century Gothic"/>
              </a:rPr>
              <a:t>n</a:t>
            </a:r>
            <a:r>
              <a:rPr sz="2400" dirty="0">
                <a:solidFill>
                  <a:srgbClr val="444444"/>
                </a:solidFill>
                <a:cs typeface="Century Gothic"/>
              </a:rPr>
              <a:t>i</a:t>
            </a:r>
            <a:r>
              <a:rPr sz="2400" spc="-20" dirty="0">
                <a:solidFill>
                  <a:srgbClr val="444444"/>
                </a:solidFill>
                <a:cs typeface="Century Gothic"/>
              </a:rPr>
              <a:t>m</a:t>
            </a:r>
            <a:r>
              <a:rPr sz="2400" spc="180" dirty="0">
                <a:solidFill>
                  <a:srgbClr val="444444"/>
                </a:solidFill>
                <a:cs typeface="Century Gothic"/>
              </a:rPr>
              <a:t> </a:t>
            </a:r>
            <a:r>
              <a:rPr sz="2400" spc="-15" dirty="0" err="1">
                <a:solidFill>
                  <a:srgbClr val="444444"/>
                </a:solidFill>
                <a:cs typeface="Century Gothic"/>
              </a:rPr>
              <a:t>kad</a:t>
            </a:r>
            <a:r>
              <a:rPr sz="2400" spc="-10" dirty="0" err="1">
                <a:solidFill>
                  <a:srgbClr val="444444"/>
                </a:solidFill>
                <a:cs typeface="Century Gothic"/>
              </a:rPr>
              <a:t>e</a:t>
            </a:r>
            <a:r>
              <a:rPr sz="2400" spc="-15" dirty="0" err="1">
                <a:solidFill>
                  <a:srgbClr val="444444"/>
                </a:solidFill>
                <a:cs typeface="Century Gothic"/>
              </a:rPr>
              <a:t>mes</a:t>
            </a:r>
            <a:r>
              <a:rPr sz="2400" spc="0" dirty="0" err="1">
                <a:solidFill>
                  <a:srgbClr val="444444"/>
                </a:solidFill>
                <a:cs typeface="Century Gothic"/>
              </a:rPr>
              <a:t>i</a:t>
            </a:r>
            <a:r>
              <a:rPr sz="2400" spc="-15" dirty="0" err="1">
                <a:solidFill>
                  <a:srgbClr val="444444"/>
                </a:solidFill>
                <a:cs typeface="Century Gothic"/>
              </a:rPr>
              <a:t>nde</a:t>
            </a:r>
            <a:r>
              <a:rPr sz="2400" spc="195" dirty="0">
                <a:solidFill>
                  <a:srgbClr val="444444"/>
                </a:solidFill>
                <a:cs typeface="Century Gothic"/>
              </a:rPr>
              <a:t> </a:t>
            </a:r>
            <a:r>
              <a:rPr sz="2400" spc="-20" dirty="0" smtClean="0">
                <a:solidFill>
                  <a:srgbClr val="444444"/>
                </a:solidFill>
                <a:cs typeface="Century Gothic"/>
              </a:rPr>
              <a:t>E</a:t>
            </a:r>
            <a:r>
              <a:rPr sz="2400" spc="-5" dirty="0" smtClean="0">
                <a:solidFill>
                  <a:srgbClr val="444444"/>
                </a:solidFill>
                <a:cs typeface="Century Gothic"/>
              </a:rPr>
              <a:t>r</a:t>
            </a:r>
            <a:r>
              <a:rPr sz="2400" spc="-20" dirty="0" smtClean="0">
                <a:solidFill>
                  <a:srgbClr val="444444"/>
                </a:solidFill>
                <a:cs typeface="Century Gothic"/>
              </a:rPr>
              <a:t>asm</a:t>
            </a:r>
            <a:r>
              <a:rPr sz="2400" spc="-25" dirty="0" smtClean="0">
                <a:solidFill>
                  <a:srgbClr val="444444"/>
                </a:solidFill>
                <a:cs typeface="Century Gothic"/>
              </a:rPr>
              <a:t>u</a:t>
            </a:r>
            <a:r>
              <a:rPr sz="2400" spc="-15" dirty="0" smtClean="0">
                <a:solidFill>
                  <a:srgbClr val="444444"/>
                </a:solidFill>
                <a:cs typeface="Century Gothic"/>
              </a:rPr>
              <a:t>s</a:t>
            </a:r>
            <a:r>
              <a:rPr sz="2400" spc="-15" dirty="0">
                <a:solidFill>
                  <a:srgbClr val="444444"/>
                </a:solidFill>
                <a:cs typeface="Century Gothic"/>
              </a:rPr>
              <a:t>+</a:t>
            </a:r>
            <a:r>
              <a:rPr sz="2400" spc="15" dirty="0">
                <a:solidFill>
                  <a:srgbClr val="444444"/>
                </a:solidFill>
                <a:cs typeface="Century Gothic"/>
              </a:rPr>
              <a:t> </a:t>
            </a:r>
            <a:r>
              <a:rPr sz="2400" spc="-10" dirty="0">
                <a:solidFill>
                  <a:srgbClr val="444444"/>
                </a:solidFill>
                <a:cs typeface="Century Gothic"/>
              </a:rPr>
              <a:t>S</a:t>
            </a:r>
            <a:r>
              <a:rPr sz="2400" spc="-5" dirty="0">
                <a:solidFill>
                  <a:srgbClr val="444444"/>
                </a:solidFill>
                <a:cs typeface="Century Gothic"/>
              </a:rPr>
              <a:t>t</a:t>
            </a:r>
            <a:r>
              <a:rPr sz="2400" spc="-20" dirty="0">
                <a:solidFill>
                  <a:srgbClr val="444444"/>
                </a:solidFill>
                <a:cs typeface="Century Gothic"/>
              </a:rPr>
              <a:t>a</a:t>
            </a:r>
            <a:r>
              <a:rPr sz="2400" spc="-5" dirty="0">
                <a:solidFill>
                  <a:srgbClr val="444444"/>
                </a:solidFill>
                <a:cs typeface="Century Gothic"/>
              </a:rPr>
              <a:t>j</a:t>
            </a:r>
            <a:r>
              <a:rPr sz="2400" spc="15" dirty="0">
                <a:solidFill>
                  <a:srgbClr val="444444"/>
                </a:solidFill>
                <a:cs typeface="Century Gothic"/>
              </a:rPr>
              <a:t> </a:t>
            </a:r>
            <a:r>
              <a:rPr sz="2400" spc="-15" dirty="0">
                <a:solidFill>
                  <a:srgbClr val="444444"/>
                </a:solidFill>
                <a:cs typeface="Century Gothic"/>
              </a:rPr>
              <a:t>Ha</a:t>
            </a:r>
            <a:r>
              <a:rPr sz="2400" spc="-5" dirty="0">
                <a:solidFill>
                  <a:srgbClr val="444444"/>
                </a:solidFill>
                <a:cs typeface="Century Gothic"/>
              </a:rPr>
              <a:t>r</a:t>
            </a:r>
            <a:r>
              <a:rPr sz="2400" spc="-15" dirty="0">
                <a:solidFill>
                  <a:srgbClr val="444444"/>
                </a:solidFill>
                <a:cs typeface="Century Gothic"/>
              </a:rPr>
              <a:t>eke</a:t>
            </a:r>
            <a:r>
              <a:rPr sz="2400" spc="-5" dirty="0">
                <a:solidFill>
                  <a:srgbClr val="444444"/>
                </a:solidFill>
                <a:cs typeface="Century Gothic"/>
              </a:rPr>
              <a:t>t</a:t>
            </a:r>
            <a:r>
              <a:rPr sz="2400" spc="-15" dirty="0">
                <a:solidFill>
                  <a:srgbClr val="444444"/>
                </a:solidFill>
                <a:cs typeface="Century Gothic"/>
              </a:rPr>
              <a:t>l</a:t>
            </a:r>
            <a:r>
              <a:rPr sz="2400" spc="5" dirty="0">
                <a:solidFill>
                  <a:srgbClr val="444444"/>
                </a:solidFill>
                <a:cs typeface="Century Gothic"/>
              </a:rPr>
              <a:t>i</a:t>
            </a:r>
            <a:r>
              <a:rPr sz="2400" spc="-15" dirty="0">
                <a:solidFill>
                  <a:srgbClr val="444444"/>
                </a:solidFill>
                <a:cs typeface="Century Gothic"/>
              </a:rPr>
              <a:t>l</a:t>
            </a:r>
            <a:r>
              <a:rPr sz="2400" spc="5" dirty="0">
                <a:solidFill>
                  <a:srgbClr val="444444"/>
                </a:solidFill>
                <a:cs typeface="Century Gothic"/>
              </a:rPr>
              <a:t>i</a:t>
            </a:r>
            <a:r>
              <a:rPr sz="2400" spc="-10" dirty="0">
                <a:solidFill>
                  <a:srgbClr val="444444"/>
                </a:solidFill>
                <a:cs typeface="Century Gothic"/>
              </a:rPr>
              <a:t>ğin</a:t>
            </a:r>
            <a:r>
              <a:rPr sz="2400" spc="-25" dirty="0">
                <a:solidFill>
                  <a:srgbClr val="444444"/>
                </a:solidFill>
                <a:cs typeface="Century Gothic"/>
              </a:rPr>
              <a:t>d</a:t>
            </a:r>
            <a:r>
              <a:rPr sz="2400" spc="-15" dirty="0">
                <a:solidFill>
                  <a:srgbClr val="444444"/>
                </a:solidFill>
                <a:cs typeface="Century Gothic"/>
              </a:rPr>
              <a:t>en</a:t>
            </a:r>
            <a:r>
              <a:rPr sz="2400" spc="-5" dirty="0">
                <a:solidFill>
                  <a:srgbClr val="444444"/>
                </a:solidFill>
                <a:cs typeface="Century Gothic"/>
              </a:rPr>
              <a:t> </a:t>
            </a:r>
            <a:r>
              <a:rPr sz="2400" b="1" u="sng" spc="-20" dirty="0">
                <a:solidFill>
                  <a:srgbClr val="444444"/>
                </a:solidFill>
                <a:cs typeface="Century Gothic"/>
              </a:rPr>
              <a:t>m</a:t>
            </a:r>
            <a:r>
              <a:rPr sz="2400" b="1" u="sng" spc="0" dirty="0">
                <a:solidFill>
                  <a:srgbClr val="444444"/>
                </a:solidFill>
                <a:cs typeface="Century Gothic"/>
              </a:rPr>
              <a:t>i</a:t>
            </a:r>
            <a:r>
              <a:rPr sz="2400" b="1" u="sng" spc="-15" dirty="0">
                <a:solidFill>
                  <a:srgbClr val="444444"/>
                </a:solidFill>
                <a:cs typeface="Century Gothic"/>
              </a:rPr>
              <a:t>n</a:t>
            </a:r>
            <a:r>
              <a:rPr sz="2400" b="1" u="sng" dirty="0">
                <a:solidFill>
                  <a:srgbClr val="444444"/>
                </a:solidFill>
                <a:cs typeface="Century Gothic"/>
              </a:rPr>
              <a:t>i</a:t>
            </a:r>
            <a:r>
              <a:rPr sz="2400" b="1" u="sng" spc="-20" dirty="0">
                <a:solidFill>
                  <a:srgbClr val="444444"/>
                </a:solidFill>
                <a:cs typeface="Century Gothic"/>
              </a:rPr>
              <a:t>mum</a:t>
            </a:r>
            <a:r>
              <a:rPr sz="2400" b="1" u="sng" dirty="0">
                <a:solidFill>
                  <a:srgbClr val="444444"/>
                </a:solidFill>
                <a:cs typeface="Century Gothic"/>
              </a:rPr>
              <a:t> </a:t>
            </a:r>
            <a:r>
              <a:rPr sz="2400" b="1" u="sng" spc="-15" dirty="0">
                <a:solidFill>
                  <a:srgbClr val="444444"/>
                </a:solidFill>
                <a:cs typeface="Century Gothic"/>
              </a:rPr>
              <a:t>2</a:t>
            </a:r>
            <a:r>
              <a:rPr sz="2400" b="1" u="sng" spc="-5" dirty="0">
                <a:solidFill>
                  <a:srgbClr val="444444"/>
                </a:solidFill>
                <a:cs typeface="Century Gothic"/>
              </a:rPr>
              <a:t> </a:t>
            </a:r>
            <a:r>
              <a:rPr sz="2400" b="1" u="sng" spc="-15" dirty="0" smtClean="0">
                <a:solidFill>
                  <a:srgbClr val="444444"/>
                </a:solidFill>
                <a:cs typeface="Century Gothic"/>
              </a:rPr>
              <a:t>ay</a:t>
            </a:r>
            <a:r>
              <a:rPr lang="tr-TR" sz="2400" b="1" u="sng" spc="-15" dirty="0" smtClean="0">
                <a:solidFill>
                  <a:srgbClr val="444444"/>
                </a:solidFill>
                <a:cs typeface="Century Gothic"/>
              </a:rPr>
              <a:t>,</a:t>
            </a:r>
            <a:r>
              <a:rPr sz="2400" b="1" u="sng" spc="5" dirty="0" smtClean="0">
                <a:solidFill>
                  <a:srgbClr val="444444"/>
                </a:solidFill>
                <a:cs typeface="Century Gothic"/>
              </a:rPr>
              <a:t> </a:t>
            </a:r>
            <a:r>
              <a:rPr sz="2400" b="1" u="sng" spc="-15" dirty="0">
                <a:solidFill>
                  <a:srgbClr val="444444"/>
                </a:solidFill>
                <a:cs typeface="Century Gothic"/>
              </a:rPr>
              <a:t>mak</a:t>
            </a:r>
            <a:r>
              <a:rPr sz="2400" b="1" u="sng" spc="-20" dirty="0">
                <a:solidFill>
                  <a:srgbClr val="444444"/>
                </a:solidFill>
                <a:cs typeface="Century Gothic"/>
              </a:rPr>
              <a:t>s</a:t>
            </a:r>
            <a:r>
              <a:rPr sz="2400" b="1" u="sng" spc="0" dirty="0">
                <a:solidFill>
                  <a:srgbClr val="444444"/>
                </a:solidFill>
                <a:cs typeface="Century Gothic"/>
              </a:rPr>
              <a:t>i</a:t>
            </a:r>
            <a:r>
              <a:rPr sz="2400" b="1" u="sng" spc="-20" dirty="0">
                <a:solidFill>
                  <a:srgbClr val="444444"/>
                </a:solidFill>
                <a:cs typeface="Century Gothic"/>
              </a:rPr>
              <a:t>mum</a:t>
            </a:r>
            <a:r>
              <a:rPr sz="2400" b="1" u="sng" spc="10" dirty="0">
                <a:solidFill>
                  <a:srgbClr val="444444"/>
                </a:solidFill>
                <a:cs typeface="Century Gothic"/>
              </a:rPr>
              <a:t> </a:t>
            </a:r>
            <a:r>
              <a:rPr sz="2400" b="1" u="sng" spc="-10" dirty="0">
                <a:solidFill>
                  <a:srgbClr val="444444"/>
                </a:solidFill>
                <a:cs typeface="Century Gothic"/>
              </a:rPr>
              <a:t>1</a:t>
            </a:r>
            <a:r>
              <a:rPr sz="2400" b="1" u="sng" spc="-15" dirty="0">
                <a:solidFill>
                  <a:srgbClr val="444444"/>
                </a:solidFill>
                <a:cs typeface="Century Gothic"/>
              </a:rPr>
              <a:t>2</a:t>
            </a:r>
            <a:r>
              <a:rPr sz="2400" b="1" u="sng" spc="-5" dirty="0">
                <a:solidFill>
                  <a:srgbClr val="444444"/>
                </a:solidFill>
                <a:cs typeface="Century Gothic"/>
              </a:rPr>
              <a:t> </a:t>
            </a:r>
            <a:r>
              <a:rPr sz="2400" b="1" u="sng" spc="-15" dirty="0">
                <a:solidFill>
                  <a:srgbClr val="444444"/>
                </a:solidFill>
                <a:cs typeface="Century Gothic"/>
              </a:rPr>
              <a:t>ay</a:t>
            </a:r>
            <a:r>
              <a:rPr sz="2400" b="1" u="sng" spc="5" dirty="0">
                <a:solidFill>
                  <a:srgbClr val="444444"/>
                </a:solidFill>
                <a:cs typeface="Century Gothic"/>
              </a:rPr>
              <a:t> </a:t>
            </a:r>
            <a:r>
              <a:rPr sz="2400" spc="-10" dirty="0" err="1" smtClean="0">
                <a:solidFill>
                  <a:srgbClr val="444444"/>
                </a:solidFill>
                <a:cs typeface="Century Gothic"/>
              </a:rPr>
              <a:t>fa</a:t>
            </a:r>
            <a:r>
              <a:rPr sz="2400" spc="-25" dirty="0" err="1" smtClean="0">
                <a:solidFill>
                  <a:srgbClr val="444444"/>
                </a:solidFill>
                <a:cs typeface="Century Gothic"/>
              </a:rPr>
              <a:t>y</a:t>
            </a:r>
            <a:r>
              <a:rPr sz="2400" spc="-15" dirty="0" err="1" smtClean="0">
                <a:solidFill>
                  <a:srgbClr val="444444"/>
                </a:solidFill>
                <a:cs typeface="Century Gothic"/>
              </a:rPr>
              <a:t>dalan</a:t>
            </a:r>
            <a:r>
              <a:rPr sz="2400" spc="-20" dirty="0" err="1" smtClean="0">
                <a:solidFill>
                  <a:srgbClr val="444444"/>
                </a:solidFill>
                <a:cs typeface="Century Gothic"/>
              </a:rPr>
              <a:t>ı</a:t>
            </a:r>
            <a:r>
              <a:rPr sz="2400" spc="-15" dirty="0" err="1" smtClean="0">
                <a:solidFill>
                  <a:srgbClr val="444444"/>
                </a:solidFill>
                <a:cs typeface="Century Gothic"/>
              </a:rPr>
              <a:t>lab</a:t>
            </a:r>
            <a:r>
              <a:rPr sz="2400" spc="5" dirty="0" err="1" smtClean="0">
                <a:solidFill>
                  <a:srgbClr val="444444"/>
                </a:solidFill>
                <a:cs typeface="Century Gothic"/>
              </a:rPr>
              <a:t>i</a:t>
            </a:r>
            <a:r>
              <a:rPr sz="2400" spc="-15" dirty="0" err="1" smtClean="0">
                <a:solidFill>
                  <a:srgbClr val="444444"/>
                </a:solidFill>
                <a:cs typeface="Century Gothic"/>
              </a:rPr>
              <a:t>l</a:t>
            </a:r>
            <a:r>
              <a:rPr sz="2400" dirty="0" err="1" smtClean="0">
                <a:solidFill>
                  <a:srgbClr val="444444"/>
                </a:solidFill>
                <a:cs typeface="Century Gothic"/>
              </a:rPr>
              <a:t>i</a:t>
            </a:r>
            <a:r>
              <a:rPr sz="2400" spc="0" dirty="0" err="1" smtClean="0">
                <a:solidFill>
                  <a:srgbClr val="444444"/>
                </a:solidFill>
                <a:cs typeface="Century Gothic"/>
              </a:rPr>
              <a:t>r</a:t>
            </a:r>
            <a:r>
              <a:rPr sz="2400" spc="-10" dirty="0" smtClean="0">
                <a:solidFill>
                  <a:srgbClr val="444444"/>
                </a:solidFill>
                <a:cs typeface="Century Gothic"/>
              </a:rPr>
              <a:t>.</a:t>
            </a:r>
            <a:endParaRPr sz="2400" dirty="0">
              <a:cs typeface="Century Gothic"/>
            </a:endParaRPr>
          </a:p>
        </p:txBody>
      </p:sp>
      <p:sp>
        <p:nvSpPr>
          <p:cNvPr id="16" name="object 16"/>
          <p:cNvSpPr/>
          <p:nvPr/>
        </p:nvSpPr>
        <p:spPr>
          <a:xfrm>
            <a:off x="9976104" y="336804"/>
            <a:ext cx="1475231" cy="833628"/>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0056876" y="417576"/>
            <a:ext cx="1368425" cy="727075"/>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567684" y="336804"/>
            <a:ext cx="4715256" cy="200558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3648075" y="417448"/>
            <a:ext cx="4608449" cy="1898650"/>
          </a:xfrm>
          <a:prstGeom prst="rect">
            <a:avLst/>
          </a:prstGeom>
          <a:blipFill>
            <a:blip r:embed="rId8" cstate="print"/>
            <a:stretch>
              <a:fillRect/>
            </a:stretch>
          </a:blipFill>
        </p:spPr>
        <p:txBody>
          <a:bodyPr wrap="square" lIns="0" tIns="0" rIns="0" bIns="0" rtlCol="0"/>
          <a:lstStyle/>
          <a:p>
            <a:endParaRPr/>
          </a:p>
        </p:txBody>
      </p:sp>
      <p:pic>
        <p:nvPicPr>
          <p:cNvPr id="20"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050780" y="254508"/>
            <a:ext cx="1475231" cy="8336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131425" y="335025"/>
            <a:ext cx="1368425" cy="7270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09600" y="2071678"/>
            <a:ext cx="11199495" cy="3924151"/>
          </a:xfrm>
          <a:prstGeom prst="rect">
            <a:avLst/>
          </a:prstGeom>
        </p:spPr>
        <p:txBody>
          <a:bodyPr vert="horz" wrap="square" lIns="0" tIns="0" rIns="0" bIns="0" rtlCol="0">
            <a:spAutoFit/>
          </a:bodyPr>
          <a:lstStyle/>
          <a:p>
            <a:pPr marL="355600" marR="257175" indent="-342900" algn="just">
              <a:lnSpc>
                <a:spcPct val="100000"/>
              </a:lnSpc>
              <a:buFont typeface="Arial" pitchFamily="34" charset="0"/>
              <a:buChar char="•"/>
              <a:tabLst>
                <a:tab pos="354965" algn="l"/>
              </a:tabLst>
            </a:pPr>
            <a:r>
              <a:rPr sz="2000" spc="-15" dirty="0" err="1" smtClean="0">
                <a:solidFill>
                  <a:srgbClr val="444444"/>
                </a:solidFill>
                <a:cs typeface="Century Gothic"/>
              </a:rPr>
              <a:t>Hibeler</a:t>
            </a:r>
            <a:r>
              <a:rPr sz="2000" spc="-15" dirty="0" smtClean="0">
                <a:solidFill>
                  <a:srgbClr val="444444"/>
                </a:solidFill>
                <a:cs typeface="Century Gothic"/>
              </a:rPr>
              <a:t> </a:t>
            </a:r>
            <a:r>
              <a:rPr sz="2000" spc="-15" dirty="0" err="1" smtClean="0">
                <a:solidFill>
                  <a:srgbClr val="444444"/>
                </a:solidFill>
                <a:cs typeface="Century Gothic"/>
              </a:rPr>
              <a:t>yurtdışı</a:t>
            </a:r>
            <a:r>
              <a:rPr lang="tr-TR" sz="2000" spc="-15" dirty="0" err="1" smtClean="0">
                <a:solidFill>
                  <a:srgbClr val="444444"/>
                </a:solidFill>
                <a:cs typeface="Century Gothic"/>
              </a:rPr>
              <a:t>ndaki</a:t>
            </a:r>
            <a:r>
              <a:rPr sz="2000" spc="-15" dirty="0" smtClean="0">
                <a:solidFill>
                  <a:srgbClr val="444444"/>
                </a:solidFill>
                <a:cs typeface="Century Gothic"/>
              </a:rPr>
              <a:t> </a:t>
            </a:r>
            <a:r>
              <a:rPr sz="2000" spc="-15" dirty="0" err="1" smtClean="0">
                <a:solidFill>
                  <a:srgbClr val="444444"/>
                </a:solidFill>
                <a:cs typeface="Century Gothic"/>
              </a:rPr>
              <a:t>masrafların</a:t>
            </a:r>
            <a:r>
              <a:rPr sz="2000" spc="-15" dirty="0" smtClean="0">
                <a:solidFill>
                  <a:srgbClr val="444444"/>
                </a:solidFill>
                <a:cs typeface="Century Gothic"/>
              </a:rPr>
              <a:t> </a:t>
            </a:r>
            <a:r>
              <a:rPr sz="2000" spc="-15" dirty="0">
                <a:solidFill>
                  <a:srgbClr val="444444"/>
                </a:solidFill>
                <a:cs typeface="Century Gothic"/>
              </a:rPr>
              <a:t>tamamını karşılamaya yönelik değildir. Sadece maddi bir destektir.</a:t>
            </a:r>
          </a:p>
          <a:p>
            <a:pPr marL="355600" marR="257175" indent="-342900" algn="just">
              <a:tabLst>
                <a:tab pos="354965" algn="l"/>
              </a:tabLst>
            </a:pPr>
            <a:r>
              <a:rPr lang="tr-TR" sz="2000" spc="-15" dirty="0" smtClean="0">
                <a:solidFill>
                  <a:srgbClr val="444444"/>
                </a:solidFill>
                <a:latin typeface="Times New Roman"/>
                <a:cs typeface="Times New Roman"/>
              </a:rPr>
              <a:t>	</a:t>
            </a:r>
            <a:r>
              <a:rPr sz="2000" spc="-15" dirty="0" err="1" smtClean="0">
                <a:solidFill>
                  <a:srgbClr val="444444"/>
                </a:solidFill>
                <a:cs typeface="Century Gothic"/>
              </a:rPr>
              <a:t>Alacağınız</a:t>
            </a:r>
            <a:r>
              <a:rPr sz="2000" spc="-15" dirty="0" smtClean="0">
                <a:solidFill>
                  <a:srgbClr val="444444"/>
                </a:solidFill>
                <a:cs typeface="Century Gothic"/>
              </a:rPr>
              <a:t> </a:t>
            </a:r>
            <a:r>
              <a:rPr sz="2000" spc="-15" dirty="0">
                <a:solidFill>
                  <a:srgbClr val="444444"/>
                </a:solidFill>
                <a:cs typeface="Century Gothic"/>
              </a:rPr>
              <a:t>hibe dışında size harcamalarınız için (uçak bileti, kalacak </a:t>
            </a:r>
            <a:r>
              <a:rPr sz="2000" spc="-15" dirty="0" err="1">
                <a:solidFill>
                  <a:srgbClr val="444444"/>
                </a:solidFill>
                <a:cs typeface="Century Gothic"/>
              </a:rPr>
              <a:t>yer</a:t>
            </a:r>
            <a:r>
              <a:rPr sz="2000" spc="-15" dirty="0" smtClean="0">
                <a:solidFill>
                  <a:srgbClr val="444444"/>
                </a:solidFill>
                <a:cs typeface="Century Gothic"/>
              </a:rPr>
              <a:t>,</a:t>
            </a:r>
            <a:r>
              <a:rPr lang="tr-TR" sz="2000" spc="-15" dirty="0" smtClean="0">
                <a:solidFill>
                  <a:srgbClr val="444444"/>
                </a:solidFill>
                <a:cs typeface="Century Gothic"/>
              </a:rPr>
              <a:t> sigorta</a:t>
            </a:r>
            <a:r>
              <a:rPr sz="2000" spc="-15" dirty="0" smtClean="0">
                <a:solidFill>
                  <a:srgbClr val="444444"/>
                </a:solidFill>
                <a:cs typeface="Century Gothic"/>
              </a:rPr>
              <a:t> v</a:t>
            </a:r>
            <a:r>
              <a:rPr lang="tr-TR" sz="2000" spc="-15" dirty="0" smtClean="0">
                <a:solidFill>
                  <a:srgbClr val="444444"/>
                </a:solidFill>
                <a:cs typeface="Century Gothic"/>
              </a:rPr>
              <a:t>b</a:t>
            </a:r>
            <a:r>
              <a:rPr sz="2000" spc="-15" dirty="0" smtClean="0">
                <a:solidFill>
                  <a:srgbClr val="444444"/>
                </a:solidFill>
                <a:cs typeface="Century Gothic"/>
              </a:rPr>
              <a:t>.) </a:t>
            </a:r>
            <a:r>
              <a:rPr lang="tr-TR" sz="2000" spc="-15" dirty="0" smtClean="0">
                <a:solidFill>
                  <a:srgbClr val="444444"/>
                </a:solidFill>
                <a:cs typeface="Century Gothic"/>
              </a:rPr>
              <a:t>ayrı </a:t>
            </a:r>
            <a:r>
              <a:rPr sz="2000" spc="-15" dirty="0" err="1" smtClean="0">
                <a:solidFill>
                  <a:srgbClr val="444444"/>
                </a:solidFill>
                <a:cs typeface="Century Gothic"/>
              </a:rPr>
              <a:t>ödeme</a:t>
            </a:r>
            <a:r>
              <a:rPr sz="2000" spc="-15" dirty="0" smtClean="0">
                <a:solidFill>
                  <a:srgbClr val="444444"/>
                </a:solidFill>
                <a:cs typeface="Century Gothic"/>
              </a:rPr>
              <a:t> </a:t>
            </a:r>
            <a:r>
              <a:rPr sz="2000" spc="-15" dirty="0" err="1">
                <a:solidFill>
                  <a:srgbClr val="444444"/>
                </a:solidFill>
                <a:cs typeface="Century Gothic"/>
              </a:rPr>
              <a:t>yapılmaz</a:t>
            </a:r>
            <a:r>
              <a:rPr sz="2000" spc="-15" dirty="0" smtClean="0">
                <a:solidFill>
                  <a:srgbClr val="444444"/>
                </a:solidFill>
                <a:cs typeface="Century Gothic"/>
              </a:rPr>
              <a:t>.</a:t>
            </a:r>
            <a:endParaRPr lang="tr-TR" sz="2000" spc="-15" dirty="0" smtClean="0">
              <a:solidFill>
                <a:srgbClr val="444444"/>
              </a:solidFill>
              <a:cs typeface="Century Gothic"/>
            </a:endParaRPr>
          </a:p>
          <a:p>
            <a:pPr marL="355600" marR="257175" indent="-342900" algn="just">
              <a:buFont typeface="Arial" panose="020B0604020202020204" pitchFamily="34" charset="0"/>
              <a:buChar char="•"/>
              <a:tabLst>
                <a:tab pos="354965" algn="l"/>
              </a:tabLst>
            </a:pPr>
            <a:r>
              <a:rPr lang="tr-TR" sz="2000" b="1" spc="-15" dirty="0" smtClean="0">
                <a:solidFill>
                  <a:srgbClr val="444444"/>
                </a:solidFill>
                <a:cs typeface="Century Gothic"/>
              </a:rPr>
              <a:t>Ulusal Ajans tarafından bütçemizin tarafımıza aktarımı henüz gerçekleşmemiş olduğu için, Erasmus stajınızın başlangıç tarihine bağlı olarak hibe ödemeniz gecikmeli olarak gerçekleşebilir.</a:t>
            </a:r>
            <a:endParaRPr sz="2000" dirty="0">
              <a:latin typeface="Times New Roman"/>
              <a:cs typeface="Times New Roman"/>
            </a:endParaRPr>
          </a:p>
          <a:p>
            <a:pPr marL="355600" marR="257175" indent="-342900" algn="just">
              <a:buFont typeface="Arial" panose="020B0604020202020204" pitchFamily="34" charset="0"/>
              <a:buChar char="•"/>
              <a:tabLst>
                <a:tab pos="354965" algn="l"/>
              </a:tabLst>
            </a:pPr>
            <a:r>
              <a:rPr lang="tr-TR" sz="2000" spc="-15" dirty="0" smtClean="0">
                <a:solidFill>
                  <a:srgbClr val="444444"/>
                </a:solidFill>
                <a:cs typeface="Century Gothic"/>
              </a:rPr>
              <a:t>Staj  süreniz ne olursa olsun 2021-2022 akademik yılında Erasmus+ stajınız için </a:t>
            </a:r>
            <a:r>
              <a:rPr lang="tr-TR" sz="2000" b="1" u="sng" spc="-15" dirty="0" smtClean="0">
                <a:solidFill>
                  <a:srgbClr val="444444"/>
                </a:solidFill>
                <a:cs typeface="Century Gothic"/>
              </a:rPr>
              <a:t>2 </a:t>
            </a:r>
            <a:r>
              <a:rPr lang="tr-TR" sz="2000" b="1" u="sng" spc="-15" dirty="0">
                <a:solidFill>
                  <a:srgbClr val="444444"/>
                </a:solidFill>
                <a:cs typeface="Century Gothic"/>
              </a:rPr>
              <a:t>aylık hibe ödemesi</a:t>
            </a:r>
            <a:r>
              <a:rPr lang="tr-TR" sz="2000" b="1" spc="-15" dirty="0">
                <a:solidFill>
                  <a:srgbClr val="444444"/>
                </a:solidFill>
                <a:cs typeface="Century Gothic"/>
              </a:rPr>
              <a:t> </a:t>
            </a:r>
            <a:r>
              <a:rPr lang="tr-TR" sz="2000" spc="-15" dirty="0" smtClean="0">
                <a:solidFill>
                  <a:srgbClr val="444444"/>
                </a:solidFill>
                <a:cs typeface="Century Gothic"/>
              </a:rPr>
              <a:t>yapılabilecektir. </a:t>
            </a:r>
            <a:r>
              <a:rPr sz="2000" spc="-15" dirty="0" err="1" smtClean="0">
                <a:solidFill>
                  <a:srgbClr val="444444"/>
                </a:solidFill>
                <a:cs typeface="Century Gothic"/>
              </a:rPr>
              <a:t>Hibenin</a:t>
            </a:r>
            <a:r>
              <a:rPr sz="2000" spc="-15" dirty="0" smtClean="0">
                <a:solidFill>
                  <a:srgbClr val="444444"/>
                </a:solidFill>
                <a:cs typeface="Century Gothic"/>
              </a:rPr>
              <a:t> </a:t>
            </a:r>
            <a:r>
              <a:rPr sz="2000" spc="-15" dirty="0">
                <a:solidFill>
                  <a:srgbClr val="444444"/>
                </a:solidFill>
                <a:cs typeface="Century Gothic"/>
              </a:rPr>
              <a:t>ilk </a:t>
            </a:r>
            <a:r>
              <a:rPr sz="2000" spc="-15" dirty="0" err="1">
                <a:solidFill>
                  <a:srgbClr val="444444"/>
                </a:solidFill>
                <a:cs typeface="Century Gothic"/>
              </a:rPr>
              <a:t>etapta</a:t>
            </a:r>
            <a:r>
              <a:rPr sz="2000" spc="-15" dirty="0">
                <a:solidFill>
                  <a:srgbClr val="444444"/>
                </a:solidFill>
                <a:cs typeface="Century Gothic"/>
              </a:rPr>
              <a:t> </a:t>
            </a:r>
            <a:r>
              <a:rPr sz="2000" spc="-15" dirty="0" smtClean="0">
                <a:solidFill>
                  <a:srgbClr val="444444"/>
                </a:solidFill>
                <a:cs typeface="Century Gothic"/>
              </a:rPr>
              <a:t> </a:t>
            </a:r>
            <a:r>
              <a:rPr sz="2000" b="1" spc="-15" dirty="0">
                <a:solidFill>
                  <a:srgbClr val="444444"/>
                </a:solidFill>
                <a:cs typeface="Century Gothic"/>
              </a:rPr>
              <a:t>%</a:t>
            </a:r>
            <a:r>
              <a:rPr lang="tr-TR" sz="2000" b="1" spc="-15" dirty="0">
                <a:solidFill>
                  <a:srgbClr val="444444"/>
                </a:solidFill>
                <a:cs typeface="Century Gothic"/>
              </a:rPr>
              <a:t>7</a:t>
            </a:r>
            <a:r>
              <a:rPr sz="2000" b="1" spc="-15" dirty="0">
                <a:solidFill>
                  <a:srgbClr val="444444"/>
                </a:solidFill>
                <a:cs typeface="Century Gothic"/>
              </a:rPr>
              <a:t>0</a:t>
            </a:r>
            <a:r>
              <a:rPr sz="2000" spc="-15" dirty="0">
                <a:solidFill>
                  <a:srgbClr val="444444"/>
                </a:solidFill>
                <a:cs typeface="Century Gothic"/>
              </a:rPr>
              <a:t>’i </a:t>
            </a:r>
            <a:r>
              <a:rPr sz="2000" spc="-15" dirty="0" err="1">
                <a:solidFill>
                  <a:srgbClr val="444444"/>
                </a:solidFill>
                <a:cs typeface="Century Gothic"/>
              </a:rPr>
              <a:t>ödenir</a:t>
            </a:r>
            <a:r>
              <a:rPr sz="2000" spc="-15" dirty="0" smtClean="0">
                <a:solidFill>
                  <a:srgbClr val="444444"/>
                </a:solidFill>
                <a:cs typeface="Century Gothic"/>
              </a:rPr>
              <a:t>.</a:t>
            </a:r>
            <a:r>
              <a:rPr lang="tr-TR" sz="2000" spc="-15" dirty="0" smtClean="0">
                <a:solidFill>
                  <a:srgbClr val="444444"/>
                </a:solidFill>
                <a:cs typeface="Century Gothic"/>
              </a:rPr>
              <a:t> </a:t>
            </a:r>
            <a:endParaRPr sz="2000" dirty="0">
              <a:latin typeface="Times New Roman"/>
              <a:cs typeface="Times New Roman"/>
            </a:endParaRPr>
          </a:p>
          <a:p>
            <a:pPr marL="355600" marR="5080" indent="-342900" algn="just">
              <a:lnSpc>
                <a:spcPts val="1820"/>
              </a:lnSpc>
              <a:buFont typeface="Arial" pitchFamily="34" charset="0"/>
              <a:buChar char="•"/>
              <a:tabLst>
                <a:tab pos="354965" algn="l"/>
              </a:tabLst>
            </a:pPr>
            <a:r>
              <a:rPr sz="2000" spc="-15" dirty="0" smtClean="0">
                <a:solidFill>
                  <a:srgbClr val="444444"/>
                </a:solidFill>
                <a:cs typeface="Century Gothic"/>
              </a:rPr>
              <a:t>Ka</a:t>
            </a:r>
            <a:r>
              <a:rPr sz="2000" spc="-20" dirty="0" smtClean="0">
                <a:solidFill>
                  <a:srgbClr val="444444"/>
                </a:solidFill>
                <a:cs typeface="Century Gothic"/>
              </a:rPr>
              <a:t>l</a:t>
            </a:r>
            <a:r>
              <a:rPr sz="2000" spc="-15" dirty="0" smtClean="0">
                <a:solidFill>
                  <a:srgbClr val="444444"/>
                </a:solidFill>
                <a:cs typeface="Century Gothic"/>
              </a:rPr>
              <a:t>an</a:t>
            </a:r>
            <a:r>
              <a:rPr sz="2000" spc="15" dirty="0" smtClean="0">
                <a:solidFill>
                  <a:srgbClr val="444444"/>
                </a:solidFill>
                <a:cs typeface="Century Gothic"/>
              </a:rPr>
              <a:t> </a:t>
            </a:r>
            <a:r>
              <a:rPr sz="2000" b="1" spc="-15" dirty="0" smtClean="0">
                <a:solidFill>
                  <a:srgbClr val="444444"/>
                </a:solidFill>
                <a:cs typeface="Century Gothic"/>
              </a:rPr>
              <a:t>%</a:t>
            </a:r>
            <a:r>
              <a:rPr lang="tr-TR" sz="2000" b="1" spc="-15" dirty="0" smtClean="0">
                <a:solidFill>
                  <a:srgbClr val="444444"/>
                </a:solidFill>
                <a:cs typeface="Century Gothic"/>
              </a:rPr>
              <a:t>30’luk </a:t>
            </a:r>
            <a:r>
              <a:rPr lang="tr-TR" sz="2000" spc="-15" dirty="0" smtClean="0">
                <a:solidFill>
                  <a:srgbClr val="444444"/>
                </a:solidFill>
                <a:cs typeface="Century Gothic"/>
              </a:rPr>
              <a:t>tutar</a:t>
            </a:r>
            <a:r>
              <a:rPr sz="2000" spc="-15" dirty="0" smtClean="0">
                <a:solidFill>
                  <a:srgbClr val="444444"/>
                </a:solidFill>
                <a:cs typeface="Century Gothic"/>
              </a:rPr>
              <a:t>,</a:t>
            </a:r>
            <a:r>
              <a:rPr sz="2000" dirty="0" smtClean="0">
                <a:solidFill>
                  <a:srgbClr val="444444"/>
                </a:solidFill>
                <a:cs typeface="Century Gothic"/>
              </a:rPr>
              <a:t> </a:t>
            </a:r>
            <a:r>
              <a:rPr sz="2000" spc="-15" dirty="0">
                <a:solidFill>
                  <a:srgbClr val="444444"/>
                </a:solidFill>
                <a:cs typeface="Century Gothic"/>
              </a:rPr>
              <a:t>değ</a:t>
            </a:r>
            <a:r>
              <a:rPr sz="2000" spc="0" dirty="0">
                <a:solidFill>
                  <a:srgbClr val="444444"/>
                </a:solidFill>
                <a:cs typeface="Century Gothic"/>
              </a:rPr>
              <a:t>i</a:t>
            </a:r>
            <a:r>
              <a:rPr sz="2000" spc="-10" dirty="0">
                <a:solidFill>
                  <a:srgbClr val="444444"/>
                </a:solidFill>
                <a:cs typeface="Century Gothic"/>
              </a:rPr>
              <a:t>ş</a:t>
            </a:r>
            <a:r>
              <a:rPr sz="2000" spc="0" dirty="0">
                <a:solidFill>
                  <a:srgbClr val="444444"/>
                </a:solidFill>
                <a:cs typeface="Century Gothic"/>
              </a:rPr>
              <a:t>i</a:t>
            </a:r>
            <a:r>
              <a:rPr sz="2000" spc="-20" dirty="0">
                <a:solidFill>
                  <a:srgbClr val="444444"/>
                </a:solidFill>
                <a:cs typeface="Century Gothic"/>
              </a:rPr>
              <a:t>m</a:t>
            </a:r>
            <a:r>
              <a:rPr sz="2000" spc="-25" dirty="0">
                <a:solidFill>
                  <a:srgbClr val="444444"/>
                </a:solidFill>
                <a:cs typeface="Century Gothic"/>
              </a:rPr>
              <a:t> </a:t>
            </a:r>
            <a:r>
              <a:rPr sz="2000" spc="-15" dirty="0">
                <a:solidFill>
                  <a:srgbClr val="444444"/>
                </a:solidFill>
                <a:cs typeface="Century Gothic"/>
              </a:rPr>
              <a:t>tamam</a:t>
            </a:r>
            <a:r>
              <a:rPr sz="2000" spc="-20" dirty="0">
                <a:solidFill>
                  <a:srgbClr val="444444"/>
                </a:solidFill>
                <a:cs typeface="Century Gothic"/>
              </a:rPr>
              <a:t>l</a:t>
            </a:r>
            <a:r>
              <a:rPr sz="2000" spc="-15" dirty="0">
                <a:solidFill>
                  <a:srgbClr val="444444"/>
                </a:solidFill>
                <a:cs typeface="Century Gothic"/>
              </a:rPr>
              <a:t>an</a:t>
            </a:r>
            <a:r>
              <a:rPr sz="2000" spc="-20" dirty="0">
                <a:solidFill>
                  <a:srgbClr val="444444"/>
                </a:solidFill>
                <a:cs typeface="Century Gothic"/>
              </a:rPr>
              <a:t>dı</a:t>
            </a:r>
            <a:r>
              <a:rPr sz="2000" spc="-10" dirty="0">
                <a:solidFill>
                  <a:srgbClr val="444444"/>
                </a:solidFill>
                <a:cs typeface="Century Gothic"/>
              </a:rPr>
              <a:t>k</a:t>
            </a:r>
            <a:r>
              <a:rPr sz="2000" dirty="0">
                <a:solidFill>
                  <a:srgbClr val="444444"/>
                </a:solidFill>
                <a:cs typeface="Century Gothic"/>
              </a:rPr>
              <a:t>t</a:t>
            </a:r>
            <a:r>
              <a:rPr sz="2000" spc="-15" dirty="0">
                <a:solidFill>
                  <a:srgbClr val="444444"/>
                </a:solidFill>
                <a:cs typeface="Century Gothic"/>
              </a:rPr>
              <a:t>an</a:t>
            </a:r>
            <a:r>
              <a:rPr sz="2000" spc="55" dirty="0">
                <a:solidFill>
                  <a:srgbClr val="444444"/>
                </a:solidFill>
                <a:cs typeface="Century Gothic"/>
              </a:rPr>
              <a:t> </a:t>
            </a:r>
            <a:r>
              <a:rPr sz="2000" spc="-10" dirty="0">
                <a:solidFill>
                  <a:srgbClr val="444444"/>
                </a:solidFill>
                <a:cs typeface="Century Gothic"/>
              </a:rPr>
              <a:t>s</a:t>
            </a:r>
            <a:r>
              <a:rPr sz="2000" spc="-25" dirty="0">
                <a:solidFill>
                  <a:srgbClr val="444444"/>
                </a:solidFill>
                <a:cs typeface="Century Gothic"/>
              </a:rPr>
              <a:t>o</a:t>
            </a:r>
            <a:r>
              <a:rPr sz="2000" spc="-10" dirty="0">
                <a:solidFill>
                  <a:srgbClr val="444444"/>
                </a:solidFill>
                <a:cs typeface="Century Gothic"/>
              </a:rPr>
              <a:t>nra</a:t>
            </a:r>
            <a:r>
              <a:rPr sz="2000" spc="35" dirty="0">
                <a:solidFill>
                  <a:srgbClr val="444444"/>
                </a:solidFill>
                <a:cs typeface="Century Gothic"/>
              </a:rPr>
              <a:t> </a:t>
            </a:r>
            <a:r>
              <a:rPr sz="2000" spc="-15" dirty="0">
                <a:solidFill>
                  <a:srgbClr val="444444"/>
                </a:solidFill>
                <a:cs typeface="Century Gothic"/>
              </a:rPr>
              <a:t>d</a:t>
            </a:r>
            <a:r>
              <a:rPr sz="2000" spc="-25" dirty="0">
                <a:solidFill>
                  <a:srgbClr val="444444"/>
                </a:solidFill>
                <a:cs typeface="Century Gothic"/>
              </a:rPr>
              <a:t>ö</a:t>
            </a:r>
            <a:r>
              <a:rPr sz="2000" spc="-15" dirty="0">
                <a:solidFill>
                  <a:srgbClr val="444444"/>
                </a:solidFill>
                <a:cs typeface="Century Gothic"/>
              </a:rPr>
              <a:t>nüş</a:t>
            </a:r>
            <a:r>
              <a:rPr sz="2000" spc="10" dirty="0">
                <a:solidFill>
                  <a:srgbClr val="444444"/>
                </a:solidFill>
                <a:cs typeface="Century Gothic"/>
              </a:rPr>
              <a:t> </a:t>
            </a:r>
            <a:r>
              <a:rPr sz="2000" spc="-15" dirty="0">
                <a:solidFill>
                  <a:srgbClr val="444444"/>
                </a:solidFill>
                <a:cs typeface="Century Gothic"/>
              </a:rPr>
              <a:t>belgele</a:t>
            </a:r>
            <a:r>
              <a:rPr sz="2000" spc="-5" dirty="0">
                <a:solidFill>
                  <a:srgbClr val="444444"/>
                </a:solidFill>
                <a:cs typeface="Century Gothic"/>
              </a:rPr>
              <a:t>r</a:t>
            </a:r>
            <a:r>
              <a:rPr sz="2000" spc="5" dirty="0">
                <a:solidFill>
                  <a:srgbClr val="444444"/>
                </a:solidFill>
                <a:cs typeface="Century Gothic"/>
              </a:rPr>
              <a:t>i</a:t>
            </a:r>
            <a:r>
              <a:rPr sz="2000" spc="-15" dirty="0">
                <a:solidFill>
                  <a:srgbClr val="444444"/>
                </a:solidFill>
                <a:cs typeface="Century Gothic"/>
              </a:rPr>
              <a:t>n</a:t>
            </a:r>
            <a:r>
              <a:rPr sz="2000" dirty="0">
                <a:solidFill>
                  <a:srgbClr val="444444"/>
                </a:solidFill>
                <a:cs typeface="Century Gothic"/>
              </a:rPr>
              <a:t>i</a:t>
            </a:r>
            <a:r>
              <a:rPr sz="2000" spc="-15" dirty="0">
                <a:solidFill>
                  <a:srgbClr val="444444"/>
                </a:solidFill>
                <a:cs typeface="Century Gothic"/>
              </a:rPr>
              <a:t>n </a:t>
            </a:r>
            <a:r>
              <a:rPr sz="2000" spc="-10" dirty="0">
                <a:solidFill>
                  <a:srgbClr val="444444"/>
                </a:solidFill>
                <a:cs typeface="Century Gothic"/>
              </a:rPr>
              <a:t>eks</a:t>
            </a:r>
            <a:r>
              <a:rPr sz="2000" spc="0" dirty="0">
                <a:solidFill>
                  <a:srgbClr val="444444"/>
                </a:solidFill>
                <a:cs typeface="Century Gothic"/>
              </a:rPr>
              <a:t>i</a:t>
            </a:r>
            <a:r>
              <a:rPr sz="2000" spc="-10" dirty="0">
                <a:solidFill>
                  <a:srgbClr val="444444"/>
                </a:solidFill>
                <a:cs typeface="Century Gothic"/>
              </a:rPr>
              <a:t>k</a:t>
            </a:r>
            <a:r>
              <a:rPr sz="2000" spc="-20" dirty="0">
                <a:solidFill>
                  <a:srgbClr val="444444"/>
                </a:solidFill>
                <a:cs typeface="Century Gothic"/>
              </a:rPr>
              <a:t>s</a:t>
            </a:r>
            <a:r>
              <a:rPr sz="2000" spc="5" dirty="0">
                <a:solidFill>
                  <a:srgbClr val="444444"/>
                </a:solidFill>
                <a:cs typeface="Century Gothic"/>
              </a:rPr>
              <a:t>i</a:t>
            </a:r>
            <a:r>
              <a:rPr sz="2000" spc="-10" dirty="0">
                <a:solidFill>
                  <a:srgbClr val="444444"/>
                </a:solidFill>
                <a:cs typeface="Century Gothic"/>
              </a:rPr>
              <a:t>z</a:t>
            </a:r>
            <a:r>
              <a:rPr sz="2000" spc="-15" dirty="0">
                <a:solidFill>
                  <a:srgbClr val="444444"/>
                </a:solidFill>
                <a:cs typeface="Century Gothic"/>
              </a:rPr>
              <a:t> </a:t>
            </a:r>
            <a:r>
              <a:rPr sz="2000" spc="-20" dirty="0" err="1">
                <a:solidFill>
                  <a:srgbClr val="444444"/>
                </a:solidFill>
                <a:cs typeface="Century Gothic"/>
              </a:rPr>
              <a:t>ol</a:t>
            </a:r>
            <a:r>
              <a:rPr sz="2000" spc="-15" dirty="0" err="1">
                <a:solidFill>
                  <a:srgbClr val="444444"/>
                </a:solidFill>
                <a:cs typeface="Century Gothic"/>
              </a:rPr>
              <a:t>arak</a:t>
            </a:r>
            <a:r>
              <a:rPr sz="2000" spc="20" dirty="0">
                <a:solidFill>
                  <a:srgbClr val="444444"/>
                </a:solidFill>
                <a:cs typeface="Century Gothic"/>
              </a:rPr>
              <a:t> </a:t>
            </a:r>
            <a:r>
              <a:rPr lang="tr-TR" sz="2000" spc="-15" dirty="0" smtClean="0">
                <a:solidFill>
                  <a:srgbClr val="444444"/>
                </a:solidFill>
                <a:cs typeface="Century Gothic"/>
              </a:rPr>
              <a:t>Koordinatörlüğe</a:t>
            </a:r>
            <a:r>
              <a:rPr sz="2000" spc="-5" dirty="0" smtClean="0">
                <a:solidFill>
                  <a:srgbClr val="444444"/>
                </a:solidFill>
                <a:cs typeface="Century Gothic"/>
              </a:rPr>
              <a:t> </a:t>
            </a:r>
            <a:r>
              <a:rPr sz="2000" spc="-10" dirty="0" err="1">
                <a:solidFill>
                  <a:srgbClr val="444444"/>
                </a:solidFill>
                <a:cs typeface="Century Gothic"/>
              </a:rPr>
              <a:t>tes</a:t>
            </a:r>
            <a:r>
              <a:rPr sz="2000" spc="-15" dirty="0" err="1">
                <a:solidFill>
                  <a:srgbClr val="444444"/>
                </a:solidFill>
                <a:cs typeface="Century Gothic"/>
              </a:rPr>
              <a:t>l</a:t>
            </a:r>
            <a:r>
              <a:rPr sz="2000" spc="5" dirty="0" err="1">
                <a:solidFill>
                  <a:srgbClr val="444444"/>
                </a:solidFill>
                <a:cs typeface="Century Gothic"/>
              </a:rPr>
              <a:t>i</a:t>
            </a:r>
            <a:r>
              <a:rPr sz="2000" spc="-20" dirty="0" err="1">
                <a:solidFill>
                  <a:srgbClr val="444444"/>
                </a:solidFill>
                <a:cs typeface="Century Gothic"/>
              </a:rPr>
              <a:t>m</a:t>
            </a:r>
            <a:r>
              <a:rPr sz="2000" spc="-15" dirty="0">
                <a:solidFill>
                  <a:srgbClr val="444444"/>
                </a:solidFill>
                <a:cs typeface="Century Gothic"/>
              </a:rPr>
              <a:t> </a:t>
            </a:r>
            <a:r>
              <a:rPr sz="2000" spc="-15" dirty="0" err="1" smtClean="0">
                <a:solidFill>
                  <a:srgbClr val="444444"/>
                </a:solidFill>
                <a:cs typeface="Century Gothic"/>
              </a:rPr>
              <a:t>ed</a:t>
            </a:r>
            <a:r>
              <a:rPr sz="2000" spc="5" dirty="0" err="1" smtClean="0">
                <a:solidFill>
                  <a:srgbClr val="444444"/>
                </a:solidFill>
                <a:cs typeface="Century Gothic"/>
              </a:rPr>
              <a:t>i</a:t>
            </a:r>
            <a:r>
              <a:rPr sz="2000" spc="-15" dirty="0" err="1" smtClean="0">
                <a:solidFill>
                  <a:srgbClr val="444444"/>
                </a:solidFill>
                <a:cs typeface="Century Gothic"/>
              </a:rPr>
              <a:t>lmesi</a:t>
            </a:r>
            <a:r>
              <a:rPr lang="tr-TR" sz="2000" spc="-10" dirty="0" err="1" smtClean="0">
                <a:solidFill>
                  <a:srgbClr val="444444"/>
                </a:solidFill>
                <a:cs typeface="Century Gothic"/>
              </a:rPr>
              <a:t>ni</a:t>
            </a:r>
            <a:r>
              <a:rPr lang="tr-TR" sz="2000" spc="-10" dirty="0" smtClean="0">
                <a:solidFill>
                  <a:srgbClr val="444444"/>
                </a:solidFill>
                <a:cs typeface="Century Gothic"/>
              </a:rPr>
              <a:t> takiben </a:t>
            </a:r>
            <a:r>
              <a:rPr sz="2000" spc="-25" dirty="0" err="1" smtClean="0">
                <a:solidFill>
                  <a:srgbClr val="444444"/>
                </a:solidFill>
                <a:cs typeface="Century Gothic"/>
              </a:rPr>
              <a:t>ö</a:t>
            </a:r>
            <a:r>
              <a:rPr sz="2000" spc="-15" dirty="0" err="1" smtClean="0">
                <a:solidFill>
                  <a:srgbClr val="444444"/>
                </a:solidFill>
                <a:cs typeface="Century Gothic"/>
              </a:rPr>
              <a:t>den</a:t>
            </a:r>
            <a:r>
              <a:rPr sz="2000" spc="0" dirty="0" err="1" smtClean="0">
                <a:solidFill>
                  <a:srgbClr val="444444"/>
                </a:solidFill>
                <a:cs typeface="Century Gothic"/>
              </a:rPr>
              <a:t>i</a:t>
            </a:r>
            <a:r>
              <a:rPr sz="2000" spc="-10" dirty="0" err="1" smtClean="0">
                <a:solidFill>
                  <a:srgbClr val="444444"/>
                </a:solidFill>
                <a:cs typeface="Century Gothic"/>
              </a:rPr>
              <a:t>r</a:t>
            </a:r>
            <a:r>
              <a:rPr sz="2000" spc="-10" dirty="0">
                <a:solidFill>
                  <a:srgbClr val="444444"/>
                </a:solidFill>
                <a:cs typeface="Century Gothic"/>
              </a:rPr>
              <a:t>.</a:t>
            </a:r>
            <a:r>
              <a:rPr sz="2000" spc="5" dirty="0">
                <a:solidFill>
                  <a:srgbClr val="444444"/>
                </a:solidFill>
                <a:cs typeface="Century Gothic"/>
              </a:rPr>
              <a:t> </a:t>
            </a:r>
            <a:r>
              <a:rPr lang="tr-TR" sz="2000" spc="-10" dirty="0" smtClean="0">
                <a:solidFill>
                  <a:srgbClr val="444444"/>
                </a:solidFill>
                <a:cs typeface="Century Gothic"/>
              </a:rPr>
              <a:t>Staj hareketliliğinde</a:t>
            </a:r>
            <a:r>
              <a:rPr sz="2000" spc="-5" dirty="0" smtClean="0">
                <a:solidFill>
                  <a:srgbClr val="444444"/>
                </a:solidFill>
                <a:cs typeface="Century Gothic"/>
              </a:rPr>
              <a:t> </a:t>
            </a:r>
            <a:r>
              <a:rPr lang="tr-TR" sz="2000" spc="-5" dirty="0" smtClean="0">
                <a:solidFill>
                  <a:srgbClr val="444444"/>
                </a:solidFill>
                <a:cs typeface="Century Gothic"/>
              </a:rPr>
              <a:t>b</a:t>
            </a:r>
            <a:r>
              <a:rPr sz="2000" spc="-15" dirty="0" err="1" smtClean="0">
                <a:solidFill>
                  <a:srgbClr val="444444"/>
                </a:solidFill>
                <a:cs typeface="Century Gothic"/>
              </a:rPr>
              <a:t>aşa</a:t>
            </a:r>
            <a:r>
              <a:rPr sz="2000" spc="-5" dirty="0" err="1" smtClean="0">
                <a:solidFill>
                  <a:srgbClr val="444444"/>
                </a:solidFill>
                <a:cs typeface="Century Gothic"/>
              </a:rPr>
              <a:t>rı</a:t>
            </a:r>
            <a:r>
              <a:rPr sz="2000" spc="-10" dirty="0" smtClean="0">
                <a:solidFill>
                  <a:srgbClr val="444444"/>
                </a:solidFill>
                <a:cs typeface="Century Gothic"/>
              </a:rPr>
              <a:t> </a:t>
            </a:r>
            <a:r>
              <a:rPr sz="2000" spc="-10" dirty="0" err="1" smtClean="0">
                <a:solidFill>
                  <a:srgbClr val="444444"/>
                </a:solidFill>
                <a:cs typeface="Century Gothic"/>
              </a:rPr>
              <a:t>sa</a:t>
            </a:r>
            <a:r>
              <a:rPr sz="2000" spc="-30" dirty="0" err="1" smtClean="0">
                <a:solidFill>
                  <a:srgbClr val="444444"/>
                </a:solidFill>
                <a:cs typeface="Century Gothic"/>
              </a:rPr>
              <a:t>ğ</a:t>
            </a:r>
            <a:r>
              <a:rPr sz="2000" spc="-15" dirty="0" err="1" smtClean="0">
                <a:solidFill>
                  <a:srgbClr val="444444"/>
                </a:solidFill>
                <a:cs typeface="Century Gothic"/>
              </a:rPr>
              <a:t>l</a:t>
            </a:r>
            <a:r>
              <a:rPr sz="2000" spc="-20" dirty="0" err="1" smtClean="0">
                <a:solidFill>
                  <a:srgbClr val="444444"/>
                </a:solidFill>
                <a:cs typeface="Century Gothic"/>
              </a:rPr>
              <a:t>a</a:t>
            </a:r>
            <a:r>
              <a:rPr lang="tr-TR" sz="2000" spc="-20" dirty="0" smtClean="0">
                <a:solidFill>
                  <a:srgbClr val="444444"/>
                </a:solidFill>
                <a:cs typeface="Century Gothic"/>
              </a:rPr>
              <a:t>ya</a:t>
            </a:r>
            <a:r>
              <a:rPr sz="2000" spc="-20" dirty="0" err="1" smtClean="0">
                <a:solidFill>
                  <a:srgbClr val="444444"/>
                </a:solidFill>
                <a:cs typeface="Century Gothic"/>
              </a:rPr>
              <a:t>m</a:t>
            </a:r>
            <a:r>
              <a:rPr sz="2000" spc="-25" dirty="0" err="1" smtClean="0">
                <a:solidFill>
                  <a:srgbClr val="444444"/>
                </a:solidFill>
                <a:cs typeface="Century Gothic"/>
              </a:rPr>
              <a:t>ay</a:t>
            </a:r>
            <a:r>
              <a:rPr sz="2000" spc="-15" dirty="0" err="1" smtClean="0">
                <a:solidFill>
                  <a:srgbClr val="444444"/>
                </a:solidFill>
                <a:cs typeface="Century Gothic"/>
              </a:rPr>
              <a:t>an</a:t>
            </a:r>
            <a:r>
              <a:rPr sz="2000" spc="40" dirty="0" smtClean="0">
                <a:solidFill>
                  <a:srgbClr val="444444"/>
                </a:solidFill>
                <a:cs typeface="Century Gothic"/>
              </a:rPr>
              <a:t> </a:t>
            </a:r>
            <a:r>
              <a:rPr sz="2000" spc="-25" dirty="0">
                <a:solidFill>
                  <a:srgbClr val="444444"/>
                </a:solidFill>
                <a:cs typeface="Century Gothic"/>
              </a:rPr>
              <a:t>ö</a:t>
            </a:r>
            <a:r>
              <a:rPr sz="2000" spc="-15" dirty="0">
                <a:solidFill>
                  <a:srgbClr val="444444"/>
                </a:solidFill>
                <a:cs typeface="Century Gothic"/>
              </a:rPr>
              <a:t>ğren</a:t>
            </a:r>
            <a:r>
              <a:rPr sz="2000" spc="-25" dirty="0">
                <a:solidFill>
                  <a:srgbClr val="444444"/>
                </a:solidFill>
                <a:cs typeface="Century Gothic"/>
              </a:rPr>
              <a:t>c</a:t>
            </a:r>
            <a:r>
              <a:rPr sz="2000" spc="5" dirty="0">
                <a:solidFill>
                  <a:srgbClr val="444444"/>
                </a:solidFill>
                <a:cs typeface="Century Gothic"/>
              </a:rPr>
              <a:t>i</a:t>
            </a:r>
            <a:r>
              <a:rPr sz="2000" spc="-25" dirty="0">
                <a:solidFill>
                  <a:srgbClr val="444444"/>
                </a:solidFill>
                <a:cs typeface="Century Gothic"/>
              </a:rPr>
              <a:t>y</a:t>
            </a:r>
            <a:r>
              <a:rPr sz="2000" spc="-15" dirty="0">
                <a:solidFill>
                  <a:srgbClr val="444444"/>
                </a:solidFill>
                <a:cs typeface="Century Gothic"/>
              </a:rPr>
              <a:t>e</a:t>
            </a:r>
            <a:r>
              <a:rPr sz="2000" spc="10" dirty="0">
                <a:solidFill>
                  <a:srgbClr val="444444"/>
                </a:solidFill>
                <a:cs typeface="Century Gothic"/>
              </a:rPr>
              <a:t> </a:t>
            </a:r>
            <a:r>
              <a:rPr sz="2000" spc="-15" dirty="0" err="1">
                <a:solidFill>
                  <a:srgbClr val="444444"/>
                </a:solidFill>
                <a:cs typeface="Century Gothic"/>
              </a:rPr>
              <a:t>ka</a:t>
            </a:r>
            <a:r>
              <a:rPr sz="2000" spc="-20" dirty="0" err="1">
                <a:solidFill>
                  <a:srgbClr val="444444"/>
                </a:solidFill>
                <a:cs typeface="Century Gothic"/>
              </a:rPr>
              <a:t>l</a:t>
            </a:r>
            <a:r>
              <a:rPr sz="2000" spc="-15" dirty="0" err="1">
                <a:solidFill>
                  <a:srgbClr val="444444"/>
                </a:solidFill>
                <a:cs typeface="Century Gothic"/>
              </a:rPr>
              <a:t>an</a:t>
            </a:r>
            <a:r>
              <a:rPr sz="2000" spc="15" dirty="0">
                <a:solidFill>
                  <a:srgbClr val="444444"/>
                </a:solidFill>
                <a:cs typeface="Century Gothic"/>
              </a:rPr>
              <a:t> </a:t>
            </a:r>
            <a:r>
              <a:rPr sz="2000" spc="-25" dirty="0" smtClean="0">
                <a:solidFill>
                  <a:srgbClr val="444444"/>
                </a:solidFill>
                <a:cs typeface="Century Gothic"/>
              </a:rPr>
              <a:t>%</a:t>
            </a:r>
            <a:r>
              <a:rPr lang="tr-TR" sz="2000" spc="-15" dirty="0">
                <a:solidFill>
                  <a:srgbClr val="444444"/>
                </a:solidFill>
                <a:cs typeface="Century Gothic"/>
              </a:rPr>
              <a:t>3</a:t>
            </a:r>
            <a:r>
              <a:rPr sz="2000" spc="-15" dirty="0" smtClean="0">
                <a:solidFill>
                  <a:srgbClr val="444444"/>
                </a:solidFill>
                <a:cs typeface="Century Gothic"/>
              </a:rPr>
              <a:t>0</a:t>
            </a:r>
            <a:r>
              <a:rPr sz="2000" spc="5" dirty="0" smtClean="0">
                <a:solidFill>
                  <a:srgbClr val="444444"/>
                </a:solidFill>
                <a:cs typeface="Century Gothic"/>
              </a:rPr>
              <a:t> </a:t>
            </a:r>
            <a:r>
              <a:rPr sz="2000" spc="-15" dirty="0">
                <a:solidFill>
                  <a:srgbClr val="444444"/>
                </a:solidFill>
                <a:cs typeface="Century Gothic"/>
              </a:rPr>
              <a:t>ö</a:t>
            </a:r>
            <a:r>
              <a:rPr sz="2000" spc="-25" dirty="0">
                <a:solidFill>
                  <a:srgbClr val="444444"/>
                </a:solidFill>
                <a:cs typeface="Century Gothic"/>
              </a:rPr>
              <a:t>d</a:t>
            </a:r>
            <a:r>
              <a:rPr sz="2000" spc="-15" dirty="0">
                <a:solidFill>
                  <a:srgbClr val="444444"/>
                </a:solidFill>
                <a:cs typeface="Century Gothic"/>
              </a:rPr>
              <a:t>eme</a:t>
            </a:r>
            <a:r>
              <a:rPr sz="2000" spc="20" dirty="0">
                <a:solidFill>
                  <a:srgbClr val="444444"/>
                </a:solidFill>
                <a:cs typeface="Century Gothic"/>
              </a:rPr>
              <a:t> </a:t>
            </a:r>
            <a:r>
              <a:rPr sz="2000" u="sng" spc="-15" dirty="0" err="1">
                <a:solidFill>
                  <a:srgbClr val="444444"/>
                </a:solidFill>
                <a:cs typeface="Century Gothic"/>
              </a:rPr>
              <a:t>ke</a:t>
            </a:r>
            <a:r>
              <a:rPr sz="2000" u="sng" spc="-20" dirty="0" err="1">
                <a:solidFill>
                  <a:srgbClr val="444444"/>
                </a:solidFill>
                <a:cs typeface="Century Gothic"/>
              </a:rPr>
              <a:t>s</a:t>
            </a:r>
            <a:r>
              <a:rPr sz="2000" u="sng" spc="5" dirty="0" err="1">
                <a:solidFill>
                  <a:srgbClr val="444444"/>
                </a:solidFill>
                <a:cs typeface="Century Gothic"/>
              </a:rPr>
              <a:t>i</a:t>
            </a:r>
            <a:r>
              <a:rPr sz="2000" u="sng" spc="-20" dirty="0" err="1">
                <a:solidFill>
                  <a:srgbClr val="444444"/>
                </a:solidFill>
                <a:cs typeface="Century Gothic"/>
              </a:rPr>
              <a:t>nl</a:t>
            </a:r>
            <a:r>
              <a:rPr sz="2000" u="sng" spc="5" dirty="0" err="1">
                <a:solidFill>
                  <a:srgbClr val="444444"/>
                </a:solidFill>
                <a:cs typeface="Century Gothic"/>
              </a:rPr>
              <a:t>i</a:t>
            </a:r>
            <a:r>
              <a:rPr sz="2000" u="sng" spc="-10" dirty="0" err="1">
                <a:solidFill>
                  <a:srgbClr val="444444"/>
                </a:solidFill>
                <a:cs typeface="Century Gothic"/>
              </a:rPr>
              <a:t>k</a:t>
            </a:r>
            <a:r>
              <a:rPr sz="2000" u="sng" spc="-20" dirty="0" err="1">
                <a:solidFill>
                  <a:srgbClr val="444444"/>
                </a:solidFill>
                <a:cs typeface="Century Gothic"/>
              </a:rPr>
              <a:t>l</a:t>
            </a:r>
            <a:r>
              <a:rPr sz="2000" u="sng" spc="-15" dirty="0" err="1">
                <a:solidFill>
                  <a:srgbClr val="444444"/>
                </a:solidFill>
                <a:cs typeface="Century Gothic"/>
              </a:rPr>
              <a:t>e</a:t>
            </a:r>
            <a:r>
              <a:rPr sz="2000" u="sng" spc="-10" dirty="0">
                <a:solidFill>
                  <a:srgbClr val="444444"/>
                </a:solidFill>
                <a:cs typeface="Century Gothic"/>
              </a:rPr>
              <a:t> </a:t>
            </a:r>
            <a:r>
              <a:rPr sz="2000" u="sng" spc="-25" dirty="0" err="1" smtClean="0">
                <a:solidFill>
                  <a:srgbClr val="444444"/>
                </a:solidFill>
                <a:cs typeface="Century Gothic"/>
              </a:rPr>
              <a:t>y</a:t>
            </a:r>
            <a:r>
              <a:rPr sz="2000" u="sng" spc="-15" dirty="0" err="1" smtClean="0">
                <a:solidFill>
                  <a:srgbClr val="444444"/>
                </a:solidFill>
                <a:cs typeface="Century Gothic"/>
              </a:rPr>
              <a:t>apıl</a:t>
            </a:r>
            <a:r>
              <a:rPr sz="2000" u="sng" spc="-20" dirty="0" err="1" smtClean="0">
                <a:solidFill>
                  <a:srgbClr val="444444"/>
                </a:solidFill>
                <a:cs typeface="Century Gothic"/>
              </a:rPr>
              <a:t>maz</a:t>
            </a:r>
            <a:r>
              <a:rPr sz="2000" spc="-10" dirty="0" smtClean="0">
                <a:solidFill>
                  <a:srgbClr val="444444"/>
                </a:solidFill>
                <a:cs typeface="Century Gothic"/>
              </a:rPr>
              <a:t>.</a:t>
            </a:r>
            <a:endParaRPr lang="tr-TR" sz="2000" spc="-10" dirty="0" smtClean="0">
              <a:solidFill>
                <a:srgbClr val="444444"/>
              </a:solidFill>
              <a:cs typeface="Century Gothic"/>
            </a:endParaRPr>
          </a:p>
          <a:p>
            <a:pPr marL="355600" marR="5080" indent="-342900" algn="just">
              <a:lnSpc>
                <a:spcPts val="1820"/>
              </a:lnSpc>
              <a:buFont typeface="Arial" pitchFamily="34" charset="0"/>
              <a:buChar char="•"/>
              <a:tabLst>
                <a:tab pos="354965" algn="l"/>
              </a:tabLst>
            </a:pPr>
            <a:r>
              <a:rPr lang="tr-TR" sz="2000" spc="-15" dirty="0">
                <a:solidFill>
                  <a:srgbClr val="444444"/>
                </a:solidFill>
                <a:cs typeface="Century Gothic"/>
              </a:rPr>
              <a:t>Ka</a:t>
            </a:r>
            <a:r>
              <a:rPr lang="tr-TR" sz="2000" spc="-20" dirty="0">
                <a:solidFill>
                  <a:srgbClr val="444444"/>
                </a:solidFill>
                <a:cs typeface="Century Gothic"/>
              </a:rPr>
              <a:t>l</a:t>
            </a:r>
            <a:r>
              <a:rPr lang="tr-TR" sz="2000" spc="-15" dirty="0">
                <a:solidFill>
                  <a:srgbClr val="444444"/>
                </a:solidFill>
                <a:cs typeface="Century Gothic"/>
              </a:rPr>
              <a:t>an</a:t>
            </a:r>
            <a:r>
              <a:rPr lang="tr-TR" sz="2000" spc="15" dirty="0">
                <a:solidFill>
                  <a:srgbClr val="444444"/>
                </a:solidFill>
                <a:cs typeface="Century Gothic"/>
              </a:rPr>
              <a:t> </a:t>
            </a:r>
            <a:r>
              <a:rPr lang="tr-TR" sz="2000" spc="-20" dirty="0">
                <a:solidFill>
                  <a:srgbClr val="444444"/>
                </a:solidFill>
                <a:cs typeface="Century Gothic"/>
              </a:rPr>
              <a:t>tu</a:t>
            </a:r>
            <a:r>
              <a:rPr lang="tr-TR" sz="2000" spc="-10" dirty="0">
                <a:solidFill>
                  <a:srgbClr val="444444"/>
                </a:solidFill>
                <a:cs typeface="Century Gothic"/>
              </a:rPr>
              <a:t>ta</a:t>
            </a:r>
            <a:r>
              <a:rPr lang="tr-TR" sz="2000" spc="-5" dirty="0">
                <a:solidFill>
                  <a:srgbClr val="444444"/>
                </a:solidFill>
                <a:cs typeface="Century Gothic"/>
              </a:rPr>
              <a:t>r</a:t>
            </a:r>
            <a:r>
              <a:rPr lang="tr-TR" sz="2000" spc="-10" dirty="0">
                <a:solidFill>
                  <a:srgbClr val="444444"/>
                </a:solidFill>
                <a:cs typeface="Century Gothic"/>
              </a:rPr>
              <a:t>,</a:t>
            </a:r>
            <a:r>
              <a:rPr lang="tr-TR" sz="2000" dirty="0">
                <a:solidFill>
                  <a:srgbClr val="444444"/>
                </a:solidFill>
                <a:cs typeface="Century Gothic"/>
              </a:rPr>
              <a:t> </a:t>
            </a:r>
            <a:r>
              <a:rPr lang="tr-TR" sz="2000" spc="-25" dirty="0">
                <a:solidFill>
                  <a:srgbClr val="444444"/>
                </a:solidFill>
                <a:cs typeface="Century Gothic"/>
              </a:rPr>
              <a:t>ö</a:t>
            </a:r>
            <a:r>
              <a:rPr lang="tr-TR" sz="2000" spc="-15" dirty="0">
                <a:solidFill>
                  <a:srgbClr val="444444"/>
                </a:solidFill>
                <a:cs typeface="Century Gothic"/>
              </a:rPr>
              <a:t>ğrenc</a:t>
            </a:r>
            <a:r>
              <a:rPr lang="tr-TR" sz="2000" dirty="0">
                <a:solidFill>
                  <a:srgbClr val="444444"/>
                </a:solidFill>
                <a:cs typeface="Century Gothic"/>
              </a:rPr>
              <a:t>i</a:t>
            </a:r>
            <a:r>
              <a:rPr lang="tr-TR" sz="2000" spc="-15" dirty="0">
                <a:solidFill>
                  <a:srgbClr val="444444"/>
                </a:solidFill>
                <a:cs typeface="Century Gothic"/>
              </a:rPr>
              <a:t>n</a:t>
            </a:r>
            <a:r>
              <a:rPr lang="tr-TR" sz="2000" dirty="0">
                <a:solidFill>
                  <a:srgbClr val="444444"/>
                </a:solidFill>
                <a:cs typeface="Century Gothic"/>
              </a:rPr>
              <a:t>i</a:t>
            </a:r>
            <a:r>
              <a:rPr lang="tr-TR" sz="2000" spc="-15" dirty="0">
                <a:solidFill>
                  <a:srgbClr val="444444"/>
                </a:solidFill>
                <a:cs typeface="Century Gothic"/>
              </a:rPr>
              <a:t>n</a:t>
            </a:r>
            <a:r>
              <a:rPr lang="tr-TR" sz="2000" spc="-5" dirty="0">
                <a:solidFill>
                  <a:srgbClr val="444444"/>
                </a:solidFill>
                <a:cs typeface="Century Gothic"/>
              </a:rPr>
              <a:t> </a:t>
            </a:r>
            <a:r>
              <a:rPr lang="tr-TR" sz="2000" spc="-25" dirty="0">
                <a:solidFill>
                  <a:srgbClr val="444444"/>
                </a:solidFill>
                <a:cs typeface="Century Gothic"/>
              </a:rPr>
              <a:t>g</a:t>
            </a:r>
            <a:r>
              <a:rPr lang="tr-TR" sz="2000" spc="5" dirty="0">
                <a:solidFill>
                  <a:srgbClr val="444444"/>
                </a:solidFill>
                <a:cs typeface="Century Gothic"/>
              </a:rPr>
              <a:t>i</a:t>
            </a:r>
            <a:r>
              <a:rPr lang="tr-TR" sz="2000" spc="-10" dirty="0">
                <a:solidFill>
                  <a:srgbClr val="444444"/>
                </a:solidFill>
                <a:cs typeface="Century Gothic"/>
              </a:rPr>
              <a:t>t</a:t>
            </a:r>
            <a:r>
              <a:rPr lang="tr-TR" sz="2000" spc="-5" dirty="0">
                <a:solidFill>
                  <a:srgbClr val="444444"/>
                </a:solidFill>
                <a:cs typeface="Century Gothic"/>
              </a:rPr>
              <a:t>t</a:t>
            </a:r>
            <a:r>
              <a:rPr lang="tr-TR" sz="2000" spc="5" dirty="0">
                <a:solidFill>
                  <a:srgbClr val="444444"/>
                </a:solidFill>
                <a:cs typeface="Century Gothic"/>
              </a:rPr>
              <a:t>i</a:t>
            </a:r>
            <a:r>
              <a:rPr lang="tr-TR" sz="2000" spc="-10" dirty="0">
                <a:solidFill>
                  <a:srgbClr val="444444"/>
                </a:solidFill>
                <a:cs typeface="Century Gothic"/>
              </a:rPr>
              <a:t>ği</a:t>
            </a:r>
            <a:r>
              <a:rPr lang="tr-TR" sz="2000" spc="-45" dirty="0">
                <a:solidFill>
                  <a:srgbClr val="444444"/>
                </a:solidFill>
                <a:cs typeface="Century Gothic"/>
              </a:rPr>
              <a:t> </a:t>
            </a:r>
            <a:r>
              <a:rPr lang="tr-TR" sz="2000" spc="-15" dirty="0">
                <a:solidFill>
                  <a:srgbClr val="444444"/>
                </a:solidFill>
                <a:cs typeface="Century Gothic"/>
              </a:rPr>
              <a:t>kuruluştan</a:t>
            </a:r>
            <a:r>
              <a:rPr lang="tr-TR" sz="2000" spc="10" dirty="0">
                <a:solidFill>
                  <a:srgbClr val="444444"/>
                </a:solidFill>
                <a:cs typeface="Century Gothic"/>
              </a:rPr>
              <a:t> </a:t>
            </a:r>
            <a:r>
              <a:rPr lang="tr-TR" sz="2000" spc="-15" dirty="0">
                <a:solidFill>
                  <a:srgbClr val="444444"/>
                </a:solidFill>
                <a:cs typeface="Century Gothic"/>
              </a:rPr>
              <a:t>alacağı</a:t>
            </a:r>
            <a:r>
              <a:rPr lang="tr-TR" sz="2000" spc="10" dirty="0">
                <a:solidFill>
                  <a:srgbClr val="444444"/>
                </a:solidFill>
                <a:cs typeface="Century Gothic"/>
              </a:rPr>
              <a:t> </a:t>
            </a:r>
            <a:r>
              <a:rPr lang="tr-TR" sz="2000" spc="-10" dirty="0">
                <a:solidFill>
                  <a:srgbClr val="444444"/>
                </a:solidFill>
                <a:cs typeface="Century Gothic"/>
              </a:rPr>
              <a:t>katı</a:t>
            </a:r>
            <a:r>
              <a:rPr lang="tr-TR" sz="2000" spc="-20" dirty="0">
                <a:solidFill>
                  <a:srgbClr val="444444"/>
                </a:solidFill>
                <a:cs typeface="Century Gothic"/>
              </a:rPr>
              <a:t>l</a:t>
            </a:r>
            <a:r>
              <a:rPr lang="tr-TR" sz="2000" spc="-15" dirty="0">
                <a:solidFill>
                  <a:srgbClr val="444444"/>
                </a:solidFill>
                <a:cs typeface="Century Gothic"/>
              </a:rPr>
              <a:t>ı</a:t>
            </a:r>
            <a:r>
              <a:rPr lang="tr-TR" sz="2000" spc="-20" dirty="0">
                <a:solidFill>
                  <a:srgbClr val="444444"/>
                </a:solidFill>
                <a:cs typeface="Century Gothic"/>
              </a:rPr>
              <a:t>m</a:t>
            </a:r>
            <a:r>
              <a:rPr lang="tr-TR" sz="2000" spc="20" dirty="0">
                <a:solidFill>
                  <a:srgbClr val="444444"/>
                </a:solidFill>
                <a:cs typeface="Century Gothic"/>
              </a:rPr>
              <a:t> </a:t>
            </a:r>
            <a:r>
              <a:rPr lang="tr-TR" sz="2000" spc="-15" dirty="0">
                <a:solidFill>
                  <a:srgbClr val="444444"/>
                </a:solidFill>
                <a:cs typeface="Century Gothic"/>
              </a:rPr>
              <a:t>belges</a:t>
            </a:r>
            <a:r>
              <a:rPr lang="tr-TR" sz="2000" dirty="0">
                <a:solidFill>
                  <a:srgbClr val="444444"/>
                </a:solidFill>
                <a:cs typeface="Century Gothic"/>
              </a:rPr>
              <a:t>i</a:t>
            </a:r>
            <a:r>
              <a:rPr lang="tr-TR" sz="2000" spc="-15" dirty="0">
                <a:solidFill>
                  <a:srgbClr val="444444"/>
                </a:solidFill>
                <a:cs typeface="Century Gothic"/>
              </a:rPr>
              <a:t>n</a:t>
            </a:r>
            <a:r>
              <a:rPr lang="tr-TR" sz="2000" spc="-25" dirty="0">
                <a:solidFill>
                  <a:srgbClr val="444444"/>
                </a:solidFill>
                <a:cs typeface="Century Gothic"/>
              </a:rPr>
              <a:t>d</a:t>
            </a:r>
            <a:r>
              <a:rPr lang="tr-TR" sz="2000" spc="-15" dirty="0">
                <a:solidFill>
                  <a:srgbClr val="444444"/>
                </a:solidFill>
                <a:cs typeface="Century Gothic"/>
              </a:rPr>
              <a:t>e (Staj Başarı Belgesi)</a:t>
            </a:r>
            <a:r>
              <a:rPr lang="tr-TR" sz="2000" spc="15" dirty="0">
                <a:solidFill>
                  <a:srgbClr val="444444"/>
                </a:solidFill>
                <a:cs typeface="Century Gothic"/>
              </a:rPr>
              <a:t> </a:t>
            </a:r>
            <a:r>
              <a:rPr lang="tr-TR" sz="2000" spc="-25" dirty="0" smtClean="0">
                <a:solidFill>
                  <a:srgbClr val="444444"/>
                </a:solidFill>
                <a:cs typeface="Century Gothic"/>
              </a:rPr>
              <a:t>belirtilen </a:t>
            </a:r>
            <a:r>
              <a:rPr lang="tr-TR" sz="2000" u="sng" spc="-25" dirty="0" smtClean="0">
                <a:solidFill>
                  <a:srgbClr val="444444"/>
                </a:solidFill>
                <a:cs typeface="Century Gothic"/>
              </a:rPr>
              <a:t>staj başarı durumu ve </a:t>
            </a:r>
            <a:r>
              <a:rPr lang="tr-TR" sz="2000" u="sng" spc="-10" dirty="0" smtClean="0">
                <a:solidFill>
                  <a:srgbClr val="444444"/>
                </a:solidFill>
                <a:cs typeface="Century Gothic"/>
              </a:rPr>
              <a:t>gerçek</a:t>
            </a:r>
            <a:r>
              <a:rPr lang="tr-TR" sz="2000" u="sng" spc="-20" dirty="0" smtClean="0">
                <a:solidFill>
                  <a:srgbClr val="444444"/>
                </a:solidFill>
                <a:cs typeface="Century Gothic"/>
              </a:rPr>
              <a:t>l</a:t>
            </a:r>
            <a:r>
              <a:rPr lang="tr-TR" sz="2000" u="sng" spc="-15" dirty="0" smtClean="0">
                <a:solidFill>
                  <a:srgbClr val="444444"/>
                </a:solidFill>
                <a:cs typeface="Century Gothic"/>
              </a:rPr>
              <a:t>eşme</a:t>
            </a:r>
            <a:r>
              <a:rPr lang="tr-TR" sz="2000" u="sng" spc="25" dirty="0" smtClean="0">
                <a:solidFill>
                  <a:srgbClr val="444444"/>
                </a:solidFill>
                <a:cs typeface="Century Gothic"/>
              </a:rPr>
              <a:t> </a:t>
            </a:r>
            <a:r>
              <a:rPr lang="tr-TR" sz="2000" u="sng" spc="-10" dirty="0">
                <a:solidFill>
                  <a:srgbClr val="444444"/>
                </a:solidFill>
                <a:cs typeface="Century Gothic"/>
              </a:rPr>
              <a:t>süresi</a:t>
            </a:r>
            <a:r>
              <a:rPr lang="tr-TR" sz="2000" dirty="0">
                <a:solidFill>
                  <a:srgbClr val="444444"/>
                </a:solidFill>
                <a:cs typeface="Century Gothic"/>
              </a:rPr>
              <a:t> </a:t>
            </a:r>
            <a:r>
              <a:rPr lang="tr-TR" sz="2000" spc="10" dirty="0" smtClean="0">
                <a:solidFill>
                  <a:srgbClr val="444444"/>
                </a:solidFill>
                <a:cs typeface="Century Gothic"/>
              </a:rPr>
              <a:t>ile </a:t>
            </a:r>
            <a:r>
              <a:rPr lang="tr-TR" sz="2000" spc="10" dirty="0">
                <a:solidFill>
                  <a:srgbClr val="444444"/>
                </a:solidFill>
                <a:cs typeface="Century Gothic"/>
              </a:rPr>
              <a:t>pasaportundaki giriş-çıkış mühürlerindeki tarihler </a:t>
            </a:r>
            <a:r>
              <a:rPr lang="tr-TR" sz="2000" spc="-15" dirty="0">
                <a:solidFill>
                  <a:srgbClr val="444444"/>
                </a:solidFill>
                <a:cs typeface="Century Gothic"/>
              </a:rPr>
              <a:t>d</a:t>
            </a:r>
            <a:r>
              <a:rPr lang="tr-TR" sz="2000" dirty="0">
                <a:solidFill>
                  <a:srgbClr val="444444"/>
                </a:solidFill>
                <a:cs typeface="Century Gothic"/>
              </a:rPr>
              <a:t>i</a:t>
            </a:r>
            <a:r>
              <a:rPr lang="tr-TR" sz="2000" spc="-10" dirty="0">
                <a:solidFill>
                  <a:srgbClr val="444444"/>
                </a:solidFill>
                <a:cs typeface="Century Gothic"/>
              </a:rPr>
              <a:t>k</a:t>
            </a:r>
            <a:r>
              <a:rPr lang="tr-TR" sz="2000" spc="-20" dirty="0">
                <a:solidFill>
                  <a:srgbClr val="444444"/>
                </a:solidFill>
                <a:cs typeface="Century Gothic"/>
              </a:rPr>
              <a:t>k</a:t>
            </a:r>
            <a:r>
              <a:rPr lang="tr-TR" sz="2000" spc="-15" dirty="0">
                <a:solidFill>
                  <a:srgbClr val="444444"/>
                </a:solidFill>
                <a:cs typeface="Century Gothic"/>
              </a:rPr>
              <a:t>ate</a:t>
            </a:r>
            <a:r>
              <a:rPr lang="tr-TR" sz="2000" spc="-5" dirty="0">
                <a:solidFill>
                  <a:srgbClr val="444444"/>
                </a:solidFill>
                <a:cs typeface="Century Gothic"/>
              </a:rPr>
              <a:t> </a:t>
            </a:r>
            <a:r>
              <a:rPr lang="tr-TR" sz="2000" spc="-15" dirty="0">
                <a:solidFill>
                  <a:srgbClr val="444444"/>
                </a:solidFill>
                <a:cs typeface="Century Gothic"/>
              </a:rPr>
              <a:t>a</a:t>
            </a:r>
            <a:r>
              <a:rPr lang="tr-TR" sz="2000" spc="-20" dirty="0">
                <a:solidFill>
                  <a:srgbClr val="444444"/>
                </a:solidFill>
                <a:cs typeface="Century Gothic"/>
              </a:rPr>
              <a:t>l</a:t>
            </a:r>
            <a:r>
              <a:rPr lang="tr-TR" sz="2000" spc="-15" dirty="0">
                <a:solidFill>
                  <a:srgbClr val="444444"/>
                </a:solidFill>
                <a:cs typeface="Century Gothic"/>
              </a:rPr>
              <a:t>ınarak</a:t>
            </a:r>
            <a:r>
              <a:rPr lang="tr-TR" sz="2000" spc="35" dirty="0">
                <a:solidFill>
                  <a:srgbClr val="444444"/>
                </a:solidFill>
                <a:cs typeface="Century Gothic"/>
              </a:rPr>
              <a:t> </a:t>
            </a:r>
            <a:r>
              <a:rPr lang="tr-TR" sz="2000" spc="-25" dirty="0">
                <a:solidFill>
                  <a:srgbClr val="444444"/>
                </a:solidFill>
                <a:cs typeface="Century Gothic"/>
              </a:rPr>
              <a:t>y</a:t>
            </a:r>
            <a:r>
              <a:rPr lang="tr-TR" sz="2000" spc="-10" dirty="0">
                <a:solidFill>
                  <a:srgbClr val="444444"/>
                </a:solidFill>
                <a:cs typeface="Century Gothic"/>
              </a:rPr>
              <a:t>apı</a:t>
            </a:r>
            <a:r>
              <a:rPr lang="tr-TR" sz="2000" spc="-20" dirty="0">
                <a:solidFill>
                  <a:srgbClr val="444444"/>
                </a:solidFill>
                <a:cs typeface="Century Gothic"/>
              </a:rPr>
              <a:t>l</a:t>
            </a:r>
            <a:r>
              <a:rPr lang="tr-TR" sz="2000" spc="-15" dirty="0">
                <a:solidFill>
                  <a:srgbClr val="444444"/>
                </a:solidFill>
                <a:cs typeface="Century Gothic"/>
              </a:rPr>
              <a:t>ı</a:t>
            </a:r>
            <a:r>
              <a:rPr lang="tr-TR" sz="2000" spc="-10" dirty="0">
                <a:solidFill>
                  <a:srgbClr val="444444"/>
                </a:solidFill>
                <a:cs typeface="Century Gothic"/>
              </a:rPr>
              <a:t>r</a:t>
            </a:r>
            <a:r>
              <a:rPr lang="tr-TR" sz="2000" spc="-10" dirty="0" smtClean="0">
                <a:solidFill>
                  <a:srgbClr val="444444"/>
                </a:solidFill>
                <a:cs typeface="Century Gothic"/>
              </a:rPr>
              <a:t>.</a:t>
            </a:r>
          </a:p>
          <a:p>
            <a:pPr marL="355600" marR="5080" indent="-342900" algn="just">
              <a:lnSpc>
                <a:spcPts val="1820"/>
              </a:lnSpc>
              <a:buFont typeface="Arial" pitchFamily="34" charset="0"/>
              <a:buChar char="•"/>
              <a:tabLst>
                <a:tab pos="354965" algn="l"/>
              </a:tabLst>
            </a:pPr>
            <a:r>
              <a:rPr lang="tr-TR" sz="2000" spc="-10" dirty="0" smtClean="0">
                <a:solidFill>
                  <a:srgbClr val="444444"/>
                </a:solidFill>
                <a:cs typeface="Century Gothic"/>
              </a:rPr>
              <a:t>Gerek staj davet mektubunuz, gerek dönüş öncesi staj kurumundan alacağınız staj başarı belgesi, gerekse pasaportunuz üzerindeki giriş-çıkış mühürleri, </a:t>
            </a:r>
            <a:r>
              <a:rPr lang="tr-TR" sz="2000" u="sng" spc="-10" dirty="0" smtClean="0">
                <a:solidFill>
                  <a:srgbClr val="444444"/>
                </a:solidFill>
                <a:cs typeface="Century Gothic"/>
              </a:rPr>
              <a:t>fiili (gerçekleşen) staj sürenizin en az 2 ay (60 gün) olduğunu kanıtlar nitelikte olmalıdır.</a:t>
            </a:r>
            <a:endParaRPr sz="2000" dirty="0">
              <a:latin typeface="Times New Roman"/>
              <a:cs typeface="Times New Roman"/>
            </a:endParaRPr>
          </a:p>
        </p:txBody>
      </p:sp>
      <p:pic>
        <p:nvPicPr>
          <p:cNvPr id="9" name="Picture 11"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6"/>
          <p:cNvSpPr txBox="1"/>
          <p:nvPr/>
        </p:nvSpPr>
        <p:spPr>
          <a:xfrm>
            <a:off x="4655839" y="1628800"/>
            <a:ext cx="2429997" cy="430887"/>
          </a:xfrm>
          <a:prstGeom prst="rect">
            <a:avLst/>
          </a:prstGeom>
        </p:spPr>
        <p:txBody>
          <a:bodyPr vert="horz" wrap="square" lIns="0" tIns="0" rIns="0" bIns="0" rtlCol="0">
            <a:spAutoFit/>
          </a:bodyPr>
          <a:lstStyle/>
          <a:p>
            <a:pPr marL="12700">
              <a:lnSpc>
                <a:spcPct val="100000"/>
              </a:lnSpc>
            </a:pPr>
            <a:r>
              <a:rPr sz="2800" b="1" spc="-20" dirty="0" err="1" smtClean="0">
                <a:solidFill>
                  <a:srgbClr val="252525"/>
                </a:solidFill>
                <a:cs typeface="Century Gothic"/>
              </a:rPr>
              <a:t>H</a:t>
            </a:r>
            <a:r>
              <a:rPr sz="2800" b="1" dirty="0" err="1" smtClean="0">
                <a:solidFill>
                  <a:srgbClr val="252525"/>
                </a:solidFill>
                <a:cs typeface="Century Gothic"/>
              </a:rPr>
              <a:t>i</a:t>
            </a:r>
            <a:r>
              <a:rPr sz="2800" b="1" spc="-20" dirty="0" err="1" smtClean="0">
                <a:solidFill>
                  <a:srgbClr val="252525"/>
                </a:solidFill>
                <a:cs typeface="Century Gothic"/>
              </a:rPr>
              <a:t>be</a:t>
            </a:r>
            <a:r>
              <a:rPr sz="2800" b="1" spc="-5" dirty="0" smtClean="0">
                <a:solidFill>
                  <a:srgbClr val="252525"/>
                </a:solidFill>
                <a:cs typeface="Century Gothic"/>
              </a:rPr>
              <a:t> </a:t>
            </a:r>
            <a:r>
              <a:rPr sz="2800" b="1" spc="-25" dirty="0" err="1" smtClean="0">
                <a:solidFill>
                  <a:srgbClr val="252525"/>
                </a:solidFill>
                <a:cs typeface="Century Gothic"/>
              </a:rPr>
              <a:t>Ö</a:t>
            </a:r>
            <a:r>
              <a:rPr sz="2800" b="1" spc="-15" dirty="0" err="1" smtClean="0">
                <a:solidFill>
                  <a:srgbClr val="252525"/>
                </a:solidFill>
                <a:cs typeface="Century Gothic"/>
              </a:rPr>
              <a:t>d</a:t>
            </a:r>
            <a:r>
              <a:rPr sz="2800" b="1" spc="-20" dirty="0" err="1" smtClean="0">
                <a:solidFill>
                  <a:srgbClr val="252525"/>
                </a:solidFill>
                <a:cs typeface="Century Gothic"/>
              </a:rPr>
              <a:t>eme</a:t>
            </a:r>
            <a:r>
              <a:rPr sz="2800" b="1" spc="-30" dirty="0" err="1" smtClean="0">
                <a:solidFill>
                  <a:srgbClr val="252525"/>
                </a:solidFill>
                <a:cs typeface="Century Gothic"/>
              </a:rPr>
              <a:t>s</a:t>
            </a:r>
            <a:r>
              <a:rPr sz="2800" b="1" spc="-10" dirty="0" err="1" smtClean="0">
                <a:solidFill>
                  <a:srgbClr val="252525"/>
                </a:solidFill>
                <a:cs typeface="Century Gothic"/>
              </a:rPr>
              <a:t>i</a:t>
            </a:r>
            <a:endParaRPr sz="2800" b="1" dirty="0">
              <a:cs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72767"/>
            <a:ext cx="449580" cy="70561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8955" y="1572767"/>
            <a:ext cx="509016" cy="70561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0" y="1953767"/>
            <a:ext cx="798576" cy="7056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09644" y="1953767"/>
            <a:ext cx="515112" cy="70561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1370564" y="1953767"/>
            <a:ext cx="509016" cy="70561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0" y="2334767"/>
            <a:ext cx="451104" cy="705612"/>
          </a:xfrm>
          <a:prstGeom prst="rect">
            <a:avLst/>
          </a:prstGeom>
          <a:blipFill>
            <a:blip r:embed="rId7"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1070066" y="1917006"/>
            <a:ext cx="10264343" cy="465787"/>
          </a:xfrm>
          <a:prstGeom prst="rect">
            <a:avLst/>
          </a:prstGeom>
        </p:spPr>
        <p:txBody>
          <a:bodyPr vert="horz" wrap="square" lIns="0" tIns="80282" rIns="0" bIns="0" rtlCol="0">
            <a:spAutoFit/>
          </a:bodyPr>
          <a:lstStyle/>
          <a:p>
            <a:pPr>
              <a:lnSpc>
                <a:spcPts val="2950"/>
              </a:lnSpc>
            </a:pPr>
            <a:r>
              <a:rPr sz="2800" b="1" spc="-20" dirty="0">
                <a:latin typeface="+mn-lt"/>
              </a:rPr>
              <a:t>E</a:t>
            </a:r>
            <a:r>
              <a:rPr sz="2800" b="1" spc="-5" dirty="0">
                <a:latin typeface="+mn-lt"/>
              </a:rPr>
              <a:t>r</a:t>
            </a:r>
            <a:r>
              <a:rPr sz="2800" b="1" spc="-25" dirty="0">
                <a:latin typeface="+mn-lt"/>
              </a:rPr>
              <a:t>asm</a:t>
            </a:r>
            <a:r>
              <a:rPr sz="2800" b="1" spc="-30" dirty="0">
                <a:latin typeface="+mn-lt"/>
              </a:rPr>
              <a:t>u</a:t>
            </a:r>
            <a:r>
              <a:rPr sz="2800" b="1" spc="-15" dirty="0">
                <a:latin typeface="+mn-lt"/>
              </a:rPr>
              <a:t>s+</a:t>
            </a:r>
            <a:r>
              <a:rPr sz="2800" b="1" spc="25" dirty="0">
                <a:latin typeface="+mn-lt"/>
              </a:rPr>
              <a:t> </a:t>
            </a:r>
            <a:r>
              <a:rPr lang="tr-TR" sz="2800" b="1" spc="-20" dirty="0" smtClean="0">
                <a:latin typeface="+mn-lt"/>
              </a:rPr>
              <a:t>S</a:t>
            </a:r>
            <a:r>
              <a:rPr sz="2800" b="1" spc="-20" dirty="0" err="1" smtClean="0">
                <a:latin typeface="+mn-lt"/>
              </a:rPr>
              <a:t>t</a:t>
            </a:r>
            <a:r>
              <a:rPr sz="2800" b="1" spc="-15" dirty="0" err="1" smtClean="0">
                <a:latin typeface="+mn-lt"/>
              </a:rPr>
              <a:t>a</a:t>
            </a:r>
            <a:r>
              <a:rPr sz="2800" b="1" spc="-5" dirty="0" err="1" smtClean="0">
                <a:latin typeface="+mn-lt"/>
              </a:rPr>
              <a:t>j</a:t>
            </a:r>
            <a:r>
              <a:rPr sz="2800" b="1" spc="25" dirty="0" smtClean="0">
                <a:latin typeface="+mn-lt"/>
              </a:rPr>
              <a:t> </a:t>
            </a:r>
            <a:r>
              <a:rPr sz="2800" b="1" spc="-15" dirty="0">
                <a:latin typeface="+mn-lt"/>
              </a:rPr>
              <a:t>Hare</a:t>
            </a:r>
            <a:r>
              <a:rPr sz="2800" b="1" spc="-25" dirty="0">
                <a:latin typeface="+mn-lt"/>
              </a:rPr>
              <a:t>k</a:t>
            </a:r>
            <a:r>
              <a:rPr sz="2800" b="1" spc="-20" dirty="0">
                <a:latin typeface="+mn-lt"/>
              </a:rPr>
              <a:t>et</a:t>
            </a:r>
            <a:r>
              <a:rPr sz="2800" b="1" spc="5" dirty="0">
                <a:latin typeface="+mn-lt"/>
              </a:rPr>
              <a:t>l</a:t>
            </a:r>
            <a:r>
              <a:rPr sz="2800" b="1" spc="-5" dirty="0">
                <a:latin typeface="+mn-lt"/>
              </a:rPr>
              <a:t>i</a:t>
            </a:r>
            <a:r>
              <a:rPr sz="2800" b="1" spc="5" dirty="0">
                <a:latin typeface="+mn-lt"/>
              </a:rPr>
              <a:t>l</a:t>
            </a:r>
            <a:r>
              <a:rPr sz="2800" b="1" spc="-10" dirty="0">
                <a:latin typeface="+mn-lt"/>
              </a:rPr>
              <a:t>iği</a:t>
            </a:r>
            <a:r>
              <a:rPr sz="2800" b="1" spc="-5" dirty="0">
                <a:latin typeface="+mn-lt"/>
              </a:rPr>
              <a:t> </a:t>
            </a:r>
            <a:r>
              <a:rPr sz="2800" b="1" spc="-15" dirty="0" err="1">
                <a:latin typeface="+mn-lt"/>
              </a:rPr>
              <a:t>Kapsamın</a:t>
            </a:r>
            <a:r>
              <a:rPr sz="2800" b="1" spc="-30" dirty="0" err="1">
                <a:latin typeface="+mn-lt"/>
              </a:rPr>
              <a:t>d</a:t>
            </a:r>
            <a:r>
              <a:rPr sz="2800" b="1" spc="-20" dirty="0" err="1">
                <a:latin typeface="+mn-lt"/>
              </a:rPr>
              <a:t>a</a:t>
            </a:r>
            <a:r>
              <a:rPr sz="2800" b="1" spc="30" dirty="0">
                <a:latin typeface="+mn-lt"/>
              </a:rPr>
              <a:t> </a:t>
            </a:r>
            <a:r>
              <a:rPr lang="tr-TR" sz="2800" b="1" spc="-45" dirty="0" smtClean="0">
                <a:latin typeface="+mn-lt"/>
              </a:rPr>
              <a:t>Hibe Tutarları</a:t>
            </a:r>
            <a:endParaRPr sz="2800" b="1" spc="-15" dirty="0">
              <a:latin typeface="+mn-lt"/>
            </a:endParaRPr>
          </a:p>
        </p:txBody>
      </p:sp>
      <p:sp>
        <p:nvSpPr>
          <p:cNvPr id="13" name="object 13"/>
          <p:cNvSpPr txBox="1"/>
          <p:nvPr/>
        </p:nvSpPr>
        <p:spPr>
          <a:xfrm>
            <a:off x="914400" y="2464227"/>
            <a:ext cx="9430385" cy="738664"/>
          </a:xfrm>
          <a:prstGeom prst="rect">
            <a:avLst/>
          </a:prstGeom>
        </p:spPr>
        <p:txBody>
          <a:bodyPr vert="horz" wrap="square" lIns="0" tIns="0" rIns="0" bIns="0" rtlCol="0">
            <a:spAutoFit/>
          </a:bodyPr>
          <a:lstStyle/>
          <a:p>
            <a:pPr marL="12700">
              <a:lnSpc>
                <a:spcPct val="100000"/>
              </a:lnSpc>
              <a:tabLst>
                <a:tab pos="354965" algn="l"/>
              </a:tabLst>
            </a:pPr>
            <a:r>
              <a:rPr sz="1900" spc="-20" dirty="0">
                <a:solidFill>
                  <a:srgbClr val="A42F0F"/>
                </a:solidFill>
                <a:latin typeface="Wingdings 3"/>
                <a:cs typeface="Wingdings 3"/>
              </a:rPr>
              <a:t></a:t>
            </a:r>
            <a:r>
              <a:rPr sz="1900" spc="-20" dirty="0">
                <a:solidFill>
                  <a:srgbClr val="A42F0F"/>
                </a:solidFill>
                <a:latin typeface="Times New Roman"/>
                <a:cs typeface="Times New Roman"/>
              </a:rPr>
              <a:t>	</a:t>
            </a:r>
            <a:r>
              <a:rPr sz="2400" spc="-15" dirty="0" err="1" smtClean="0">
                <a:solidFill>
                  <a:srgbClr val="444444"/>
                </a:solidFill>
                <a:cs typeface="Century Gothic"/>
              </a:rPr>
              <a:t>H</a:t>
            </a:r>
            <a:r>
              <a:rPr sz="2400" spc="0" dirty="0" err="1" smtClean="0">
                <a:solidFill>
                  <a:srgbClr val="444444"/>
                </a:solidFill>
                <a:cs typeface="Century Gothic"/>
              </a:rPr>
              <a:t>i</a:t>
            </a:r>
            <a:r>
              <a:rPr sz="2400" spc="-10" dirty="0" err="1" smtClean="0">
                <a:solidFill>
                  <a:srgbClr val="444444"/>
                </a:solidFill>
                <a:cs typeface="Century Gothic"/>
              </a:rPr>
              <a:t>be</a:t>
            </a:r>
            <a:r>
              <a:rPr lang="tr-TR" sz="2400" spc="-10" dirty="0" smtClean="0">
                <a:solidFill>
                  <a:srgbClr val="444444"/>
                </a:solidFill>
                <a:cs typeface="Century Gothic"/>
              </a:rPr>
              <a:t> tutarları</a:t>
            </a:r>
            <a:r>
              <a:rPr sz="2400" spc="-10" dirty="0" smtClean="0">
                <a:solidFill>
                  <a:srgbClr val="444444"/>
                </a:solidFill>
                <a:cs typeface="Century Gothic"/>
              </a:rPr>
              <a:t> </a:t>
            </a:r>
            <a:r>
              <a:rPr sz="2400" spc="-15" dirty="0">
                <a:solidFill>
                  <a:srgbClr val="444444"/>
                </a:solidFill>
                <a:cs typeface="Century Gothic"/>
              </a:rPr>
              <a:t>E</a:t>
            </a:r>
            <a:r>
              <a:rPr sz="2400" spc="-5" dirty="0">
                <a:solidFill>
                  <a:srgbClr val="444444"/>
                </a:solidFill>
                <a:cs typeface="Century Gothic"/>
              </a:rPr>
              <a:t>r</a:t>
            </a:r>
            <a:r>
              <a:rPr sz="2400" spc="-15" dirty="0">
                <a:solidFill>
                  <a:srgbClr val="444444"/>
                </a:solidFill>
                <a:cs typeface="Century Gothic"/>
              </a:rPr>
              <a:t>as</a:t>
            </a:r>
            <a:r>
              <a:rPr sz="2400" spc="-30" dirty="0">
                <a:solidFill>
                  <a:srgbClr val="444444"/>
                </a:solidFill>
                <a:cs typeface="Century Gothic"/>
              </a:rPr>
              <a:t>m</a:t>
            </a:r>
            <a:r>
              <a:rPr sz="2400" spc="-15" dirty="0">
                <a:solidFill>
                  <a:srgbClr val="444444"/>
                </a:solidFill>
                <a:cs typeface="Century Gothic"/>
              </a:rPr>
              <a:t>u</a:t>
            </a:r>
            <a:r>
              <a:rPr sz="2400" spc="-20" dirty="0">
                <a:solidFill>
                  <a:srgbClr val="444444"/>
                </a:solidFill>
                <a:cs typeface="Century Gothic"/>
              </a:rPr>
              <a:t>s</a:t>
            </a:r>
            <a:r>
              <a:rPr sz="2400" spc="-15" dirty="0">
                <a:solidFill>
                  <a:srgbClr val="444444"/>
                </a:solidFill>
                <a:cs typeface="Century Gothic"/>
              </a:rPr>
              <a:t>+</a:t>
            </a:r>
            <a:r>
              <a:rPr sz="2400" spc="10" dirty="0">
                <a:solidFill>
                  <a:srgbClr val="444444"/>
                </a:solidFill>
                <a:cs typeface="Century Gothic"/>
              </a:rPr>
              <a:t> </a:t>
            </a:r>
            <a:r>
              <a:rPr sz="2400" spc="-15" dirty="0">
                <a:solidFill>
                  <a:srgbClr val="444444"/>
                </a:solidFill>
                <a:cs typeface="Century Gothic"/>
              </a:rPr>
              <a:t>Har</a:t>
            </a:r>
            <a:r>
              <a:rPr sz="2400" spc="-10" dirty="0">
                <a:solidFill>
                  <a:srgbClr val="444444"/>
                </a:solidFill>
                <a:cs typeface="Century Gothic"/>
              </a:rPr>
              <a:t>eket</a:t>
            </a:r>
            <a:r>
              <a:rPr sz="2400" spc="-15" dirty="0">
                <a:solidFill>
                  <a:srgbClr val="444444"/>
                </a:solidFill>
                <a:cs typeface="Century Gothic"/>
              </a:rPr>
              <a:t>l</a:t>
            </a:r>
            <a:r>
              <a:rPr sz="2400" spc="5" dirty="0">
                <a:solidFill>
                  <a:srgbClr val="444444"/>
                </a:solidFill>
                <a:cs typeface="Century Gothic"/>
              </a:rPr>
              <a:t>i</a:t>
            </a:r>
            <a:r>
              <a:rPr sz="2400" spc="-15" dirty="0">
                <a:solidFill>
                  <a:srgbClr val="444444"/>
                </a:solidFill>
                <a:cs typeface="Century Gothic"/>
              </a:rPr>
              <a:t>l</a:t>
            </a:r>
            <a:r>
              <a:rPr sz="2400" spc="5" dirty="0">
                <a:solidFill>
                  <a:srgbClr val="444444"/>
                </a:solidFill>
                <a:cs typeface="Century Gothic"/>
              </a:rPr>
              <a:t>i</a:t>
            </a:r>
            <a:r>
              <a:rPr sz="2400" spc="-10" dirty="0">
                <a:solidFill>
                  <a:srgbClr val="444444"/>
                </a:solidFill>
                <a:cs typeface="Century Gothic"/>
              </a:rPr>
              <a:t>ği</a:t>
            </a:r>
            <a:r>
              <a:rPr sz="2400" spc="-40" dirty="0">
                <a:solidFill>
                  <a:srgbClr val="444444"/>
                </a:solidFill>
                <a:cs typeface="Century Gothic"/>
              </a:rPr>
              <a:t> </a:t>
            </a:r>
            <a:r>
              <a:rPr sz="2400" spc="-15" dirty="0">
                <a:solidFill>
                  <a:srgbClr val="444444"/>
                </a:solidFill>
                <a:cs typeface="Century Gothic"/>
              </a:rPr>
              <a:t>kap</a:t>
            </a:r>
            <a:r>
              <a:rPr sz="2400" spc="-20" dirty="0">
                <a:solidFill>
                  <a:srgbClr val="444444"/>
                </a:solidFill>
                <a:cs typeface="Century Gothic"/>
              </a:rPr>
              <a:t>samı</a:t>
            </a:r>
            <a:r>
              <a:rPr sz="2400" spc="-25" dirty="0">
                <a:solidFill>
                  <a:srgbClr val="444444"/>
                </a:solidFill>
                <a:cs typeface="Century Gothic"/>
              </a:rPr>
              <a:t>n</a:t>
            </a:r>
            <a:r>
              <a:rPr sz="2400" spc="-15" dirty="0">
                <a:solidFill>
                  <a:srgbClr val="444444"/>
                </a:solidFill>
                <a:cs typeface="Century Gothic"/>
              </a:rPr>
              <a:t>da</a:t>
            </a:r>
            <a:r>
              <a:rPr sz="2400" spc="50" dirty="0">
                <a:solidFill>
                  <a:srgbClr val="444444"/>
                </a:solidFill>
                <a:cs typeface="Century Gothic"/>
              </a:rPr>
              <a:t> </a:t>
            </a:r>
            <a:r>
              <a:rPr sz="2400" spc="-15" dirty="0">
                <a:solidFill>
                  <a:srgbClr val="444444"/>
                </a:solidFill>
                <a:cs typeface="Century Gothic"/>
              </a:rPr>
              <a:t>g</a:t>
            </a:r>
            <a:r>
              <a:rPr sz="2400" dirty="0">
                <a:solidFill>
                  <a:srgbClr val="444444"/>
                </a:solidFill>
                <a:cs typeface="Century Gothic"/>
              </a:rPr>
              <a:t>i</a:t>
            </a:r>
            <a:r>
              <a:rPr sz="2400" spc="-15" dirty="0">
                <a:solidFill>
                  <a:srgbClr val="444444"/>
                </a:solidFill>
                <a:cs typeface="Century Gothic"/>
              </a:rPr>
              <a:t>d</a:t>
            </a:r>
            <a:r>
              <a:rPr sz="2400" dirty="0">
                <a:solidFill>
                  <a:srgbClr val="444444"/>
                </a:solidFill>
                <a:cs typeface="Century Gothic"/>
              </a:rPr>
              <a:t>i</a:t>
            </a:r>
            <a:r>
              <a:rPr sz="2400" spc="-15" dirty="0">
                <a:solidFill>
                  <a:srgbClr val="444444"/>
                </a:solidFill>
                <a:cs typeface="Century Gothic"/>
              </a:rPr>
              <a:t>len</a:t>
            </a:r>
            <a:r>
              <a:rPr sz="2400" spc="-30" dirty="0">
                <a:solidFill>
                  <a:srgbClr val="444444"/>
                </a:solidFill>
                <a:cs typeface="Century Gothic"/>
              </a:rPr>
              <a:t> </a:t>
            </a:r>
            <a:r>
              <a:rPr sz="2400" spc="-15" dirty="0">
                <a:solidFill>
                  <a:srgbClr val="444444"/>
                </a:solidFill>
                <a:cs typeface="Century Gothic"/>
              </a:rPr>
              <a:t>ülke</a:t>
            </a:r>
            <a:r>
              <a:rPr sz="2400" spc="-20" dirty="0">
                <a:solidFill>
                  <a:srgbClr val="444444"/>
                </a:solidFill>
                <a:cs typeface="Century Gothic"/>
              </a:rPr>
              <a:t>l</a:t>
            </a:r>
            <a:r>
              <a:rPr sz="2400" spc="-15" dirty="0">
                <a:solidFill>
                  <a:srgbClr val="444444"/>
                </a:solidFill>
                <a:cs typeface="Century Gothic"/>
              </a:rPr>
              <a:t>erde</a:t>
            </a:r>
            <a:r>
              <a:rPr sz="2400" spc="-20" dirty="0">
                <a:solidFill>
                  <a:srgbClr val="444444"/>
                </a:solidFill>
                <a:cs typeface="Century Gothic"/>
              </a:rPr>
              <a:t>k</a:t>
            </a:r>
            <a:r>
              <a:rPr sz="2400" spc="-5" dirty="0">
                <a:solidFill>
                  <a:srgbClr val="444444"/>
                </a:solidFill>
                <a:cs typeface="Century Gothic"/>
              </a:rPr>
              <a:t>i</a:t>
            </a:r>
            <a:r>
              <a:rPr sz="2400" spc="5" dirty="0">
                <a:solidFill>
                  <a:srgbClr val="444444"/>
                </a:solidFill>
                <a:cs typeface="Century Gothic"/>
              </a:rPr>
              <a:t> </a:t>
            </a:r>
            <a:r>
              <a:rPr sz="2400" spc="-15" dirty="0" err="1">
                <a:solidFill>
                  <a:srgbClr val="444444"/>
                </a:solidFill>
                <a:cs typeface="Century Gothic"/>
              </a:rPr>
              <a:t>ek</a:t>
            </a:r>
            <a:r>
              <a:rPr sz="2400" spc="-25" dirty="0" err="1">
                <a:solidFill>
                  <a:srgbClr val="444444"/>
                </a:solidFill>
                <a:cs typeface="Century Gothic"/>
              </a:rPr>
              <a:t>ono</a:t>
            </a:r>
            <a:r>
              <a:rPr sz="2400" spc="-20" dirty="0" err="1">
                <a:solidFill>
                  <a:srgbClr val="444444"/>
                </a:solidFill>
                <a:cs typeface="Century Gothic"/>
              </a:rPr>
              <a:t>m</a:t>
            </a:r>
            <a:r>
              <a:rPr sz="2400" dirty="0" err="1">
                <a:solidFill>
                  <a:srgbClr val="444444"/>
                </a:solidFill>
                <a:cs typeface="Century Gothic"/>
              </a:rPr>
              <a:t>i</a:t>
            </a:r>
            <a:r>
              <a:rPr sz="2400" spc="-10" dirty="0" err="1">
                <a:solidFill>
                  <a:srgbClr val="444444"/>
                </a:solidFill>
                <a:cs typeface="Century Gothic"/>
              </a:rPr>
              <a:t>k</a:t>
            </a:r>
            <a:r>
              <a:rPr sz="2400" spc="30" dirty="0">
                <a:solidFill>
                  <a:srgbClr val="444444"/>
                </a:solidFill>
                <a:cs typeface="Century Gothic"/>
              </a:rPr>
              <a:t> </a:t>
            </a:r>
            <a:r>
              <a:rPr sz="2400" spc="-25" dirty="0" err="1" smtClean="0">
                <a:solidFill>
                  <a:srgbClr val="444444"/>
                </a:solidFill>
                <a:cs typeface="Century Gothic"/>
              </a:rPr>
              <a:t>y</a:t>
            </a:r>
            <a:r>
              <a:rPr sz="2400" spc="-15" dirty="0" err="1" smtClean="0">
                <a:solidFill>
                  <a:srgbClr val="444444"/>
                </a:solidFill>
                <a:cs typeface="Century Gothic"/>
              </a:rPr>
              <a:t>aş</a:t>
            </a:r>
            <a:r>
              <a:rPr sz="2400" spc="-25" dirty="0" err="1" smtClean="0">
                <a:solidFill>
                  <a:srgbClr val="444444"/>
                </a:solidFill>
                <a:cs typeface="Century Gothic"/>
              </a:rPr>
              <a:t>a</a:t>
            </a:r>
            <a:r>
              <a:rPr sz="2400" spc="-20" dirty="0" err="1" smtClean="0">
                <a:solidFill>
                  <a:srgbClr val="444444"/>
                </a:solidFill>
                <a:cs typeface="Century Gothic"/>
              </a:rPr>
              <a:t>m</a:t>
            </a:r>
            <a:r>
              <a:rPr lang="tr-TR" sz="2400" dirty="0">
                <a:cs typeface="Century Gothic"/>
              </a:rPr>
              <a:t> </a:t>
            </a:r>
            <a:r>
              <a:rPr sz="2400" spc="-10" dirty="0" err="1" smtClean="0">
                <a:solidFill>
                  <a:srgbClr val="444444"/>
                </a:solidFill>
                <a:cs typeface="Century Gothic"/>
              </a:rPr>
              <a:t>k</a:t>
            </a:r>
            <a:r>
              <a:rPr sz="2400" spc="-25" dirty="0" err="1" smtClean="0">
                <a:solidFill>
                  <a:srgbClr val="444444"/>
                </a:solidFill>
                <a:cs typeface="Century Gothic"/>
              </a:rPr>
              <a:t>o</a:t>
            </a:r>
            <a:r>
              <a:rPr sz="2400" spc="-10" dirty="0" err="1" smtClean="0">
                <a:solidFill>
                  <a:srgbClr val="444444"/>
                </a:solidFill>
                <a:cs typeface="Century Gothic"/>
              </a:rPr>
              <a:t>şu</a:t>
            </a:r>
            <a:r>
              <a:rPr sz="2400" spc="-20" dirty="0" err="1" smtClean="0">
                <a:solidFill>
                  <a:srgbClr val="444444"/>
                </a:solidFill>
                <a:cs typeface="Century Gothic"/>
              </a:rPr>
              <a:t>l</a:t>
            </a:r>
            <a:r>
              <a:rPr sz="2400" spc="-15" dirty="0" err="1" smtClean="0">
                <a:solidFill>
                  <a:srgbClr val="444444"/>
                </a:solidFill>
                <a:cs typeface="Century Gothic"/>
              </a:rPr>
              <a:t>l</a:t>
            </a:r>
            <a:r>
              <a:rPr sz="2400" spc="-10" dirty="0" err="1" smtClean="0">
                <a:solidFill>
                  <a:srgbClr val="444444"/>
                </a:solidFill>
                <a:cs typeface="Century Gothic"/>
              </a:rPr>
              <a:t>arı</a:t>
            </a:r>
            <a:r>
              <a:rPr sz="2400" spc="15" dirty="0" smtClean="0">
                <a:solidFill>
                  <a:srgbClr val="444444"/>
                </a:solidFill>
                <a:cs typeface="Century Gothic"/>
              </a:rPr>
              <a:t> </a:t>
            </a:r>
            <a:r>
              <a:rPr sz="2400" spc="-15" dirty="0">
                <a:solidFill>
                  <a:srgbClr val="444444"/>
                </a:solidFill>
                <a:cs typeface="Century Gothic"/>
              </a:rPr>
              <a:t>g</a:t>
            </a:r>
            <a:r>
              <a:rPr sz="2400" spc="-25" dirty="0">
                <a:solidFill>
                  <a:srgbClr val="444444"/>
                </a:solidFill>
                <a:cs typeface="Century Gothic"/>
              </a:rPr>
              <a:t>ö</a:t>
            </a:r>
            <a:r>
              <a:rPr sz="2400" spc="-10" dirty="0">
                <a:solidFill>
                  <a:srgbClr val="444444"/>
                </a:solidFill>
                <a:cs typeface="Century Gothic"/>
              </a:rPr>
              <a:t>z</a:t>
            </a:r>
            <a:r>
              <a:rPr sz="2400" spc="20" dirty="0">
                <a:solidFill>
                  <a:srgbClr val="444444"/>
                </a:solidFill>
                <a:cs typeface="Century Gothic"/>
              </a:rPr>
              <a:t> </a:t>
            </a:r>
            <a:r>
              <a:rPr sz="2400" spc="-25" dirty="0">
                <a:solidFill>
                  <a:srgbClr val="444444"/>
                </a:solidFill>
                <a:cs typeface="Century Gothic"/>
              </a:rPr>
              <a:t>ö</a:t>
            </a:r>
            <a:r>
              <a:rPr sz="2400" spc="-15" dirty="0">
                <a:solidFill>
                  <a:srgbClr val="444444"/>
                </a:solidFill>
                <a:cs typeface="Century Gothic"/>
              </a:rPr>
              <a:t>nü</a:t>
            </a:r>
            <a:r>
              <a:rPr sz="2400" spc="-25" dirty="0">
                <a:solidFill>
                  <a:srgbClr val="444444"/>
                </a:solidFill>
                <a:cs typeface="Century Gothic"/>
              </a:rPr>
              <a:t>n</a:t>
            </a:r>
            <a:r>
              <a:rPr sz="2400" spc="-15" dirty="0">
                <a:solidFill>
                  <a:srgbClr val="444444"/>
                </a:solidFill>
                <a:cs typeface="Century Gothic"/>
              </a:rPr>
              <a:t>de</a:t>
            </a:r>
            <a:r>
              <a:rPr sz="2400" spc="35" dirty="0">
                <a:solidFill>
                  <a:srgbClr val="444444"/>
                </a:solidFill>
                <a:cs typeface="Century Gothic"/>
              </a:rPr>
              <a:t> </a:t>
            </a:r>
            <a:r>
              <a:rPr sz="2400" spc="-10" dirty="0" err="1">
                <a:solidFill>
                  <a:srgbClr val="444444"/>
                </a:solidFill>
                <a:cs typeface="Century Gothic"/>
              </a:rPr>
              <a:t>bul</a:t>
            </a:r>
            <a:r>
              <a:rPr sz="2400" spc="-25" dirty="0" err="1">
                <a:solidFill>
                  <a:srgbClr val="444444"/>
                </a:solidFill>
                <a:cs typeface="Century Gothic"/>
              </a:rPr>
              <a:t>u</a:t>
            </a:r>
            <a:r>
              <a:rPr sz="2400" spc="-15" dirty="0" err="1">
                <a:solidFill>
                  <a:srgbClr val="444444"/>
                </a:solidFill>
                <a:cs typeface="Century Gothic"/>
              </a:rPr>
              <a:t>n</a:t>
            </a:r>
            <a:r>
              <a:rPr sz="2400" spc="-25" dirty="0" err="1">
                <a:solidFill>
                  <a:srgbClr val="444444"/>
                </a:solidFill>
                <a:cs typeface="Century Gothic"/>
              </a:rPr>
              <a:t>d</a:t>
            </a:r>
            <a:r>
              <a:rPr sz="2400" spc="-10" dirty="0" err="1">
                <a:solidFill>
                  <a:srgbClr val="444444"/>
                </a:solidFill>
                <a:cs typeface="Century Gothic"/>
              </a:rPr>
              <a:t>urularak</a:t>
            </a:r>
            <a:r>
              <a:rPr sz="2400" spc="20" dirty="0">
                <a:solidFill>
                  <a:srgbClr val="444444"/>
                </a:solidFill>
                <a:cs typeface="Century Gothic"/>
              </a:rPr>
              <a:t> </a:t>
            </a:r>
            <a:r>
              <a:rPr lang="tr-TR" sz="2400" spc="-15" dirty="0" smtClean="0">
                <a:solidFill>
                  <a:srgbClr val="444444"/>
                </a:solidFill>
                <a:cs typeface="Century Gothic"/>
              </a:rPr>
              <a:t>gruplara </a:t>
            </a:r>
            <a:r>
              <a:rPr sz="2400" spc="-15" dirty="0" err="1" smtClean="0">
                <a:solidFill>
                  <a:srgbClr val="444444"/>
                </a:solidFill>
                <a:cs typeface="Century Gothic"/>
              </a:rPr>
              <a:t>a</a:t>
            </a:r>
            <a:r>
              <a:rPr sz="2400" spc="-25" dirty="0" err="1" smtClean="0">
                <a:solidFill>
                  <a:srgbClr val="444444"/>
                </a:solidFill>
                <a:cs typeface="Century Gothic"/>
              </a:rPr>
              <a:t>y</a:t>
            </a:r>
            <a:r>
              <a:rPr sz="2400" spc="-5" dirty="0" err="1" smtClean="0">
                <a:solidFill>
                  <a:srgbClr val="444444"/>
                </a:solidFill>
                <a:cs typeface="Century Gothic"/>
              </a:rPr>
              <a:t>rı</a:t>
            </a:r>
            <a:r>
              <a:rPr sz="2400" spc="-15" dirty="0" err="1" smtClean="0">
                <a:solidFill>
                  <a:srgbClr val="444444"/>
                </a:solidFill>
                <a:cs typeface="Century Gothic"/>
              </a:rPr>
              <a:t>l</a:t>
            </a:r>
            <a:r>
              <a:rPr sz="2400" spc="-20" dirty="0" err="1" smtClean="0">
                <a:solidFill>
                  <a:srgbClr val="444444"/>
                </a:solidFill>
                <a:cs typeface="Century Gothic"/>
              </a:rPr>
              <a:t>m</a:t>
            </a:r>
            <a:r>
              <a:rPr sz="2400" spc="-15" dirty="0" err="1" smtClean="0">
                <a:solidFill>
                  <a:srgbClr val="444444"/>
                </a:solidFill>
                <a:cs typeface="Century Gothic"/>
              </a:rPr>
              <a:t>ı</a:t>
            </a:r>
            <a:r>
              <a:rPr sz="2400" spc="-10" dirty="0" err="1" smtClean="0">
                <a:solidFill>
                  <a:srgbClr val="444444"/>
                </a:solidFill>
                <a:cs typeface="Century Gothic"/>
              </a:rPr>
              <a:t>ştır</a:t>
            </a:r>
            <a:r>
              <a:rPr sz="2400" spc="-10" dirty="0">
                <a:solidFill>
                  <a:srgbClr val="444444"/>
                </a:solidFill>
                <a:cs typeface="Century Gothic"/>
              </a:rPr>
              <a:t>.</a:t>
            </a:r>
            <a:endParaRPr sz="2400" dirty="0">
              <a:cs typeface="Century Gothic"/>
            </a:endParaRPr>
          </a:p>
        </p:txBody>
      </p:sp>
      <p:sp>
        <p:nvSpPr>
          <p:cNvPr id="16" name="object 16"/>
          <p:cNvSpPr/>
          <p:nvPr/>
        </p:nvSpPr>
        <p:spPr>
          <a:xfrm>
            <a:off x="9902952" y="227075"/>
            <a:ext cx="1475231" cy="833627"/>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9983851" y="307975"/>
            <a:ext cx="1368425" cy="727075"/>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3567684" y="108204"/>
            <a:ext cx="4715256" cy="2005584"/>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3656075" y="154329"/>
            <a:ext cx="4608449" cy="1898650"/>
          </a:xfrm>
          <a:prstGeom prst="rect">
            <a:avLst/>
          </a:prstGeom>
          <a:blipFill>
            <a:blip r:embed="rId11" cstate="print"/>
            <a:stretch>
              <a:fillRect/>
            </a:stretch>
          </a:blipFill>
        </p:spPr>
        <p:txBody>
          <a:bodyPr wrap="square" lIns="0" tIns="0" rIns="0" bIns="0" rtlCol="0"/>
          <a:lstStyle/>
          <a:p>
            <a:endParaRPr/>
          </a:p>
        </p:txBody>
      </p:sp>
      <p:pic>
        <p:nvPicPr>
          <p:cNvPr id="21" name="Picture 11"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000" y="150938"/>
            <a:ext cx="1447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Tablo 22"/>
          <p:cNvGraphicFramePr>
            <a:graphicFrameLocks noGrp="1"/>
          </p:cNvGraphicFramePr>
          <p:nvPr>
            <p:extLst>
              <p:ext uri="{D42A27DB-BD31-4B8C-83A1-F6EECF244321}">
                <p14:modId xmlns:p14="http://schemas.microsoft.com/office/powerpoint/2010/main" val="2891037633"/>
              </p:ext>
            </p:extLst>
          </p:nvPr>
        </p:nvGraphicFramePr>
        <p:xfrm>
          <a:off x="1070064" y="3573015"/>
          <a:ext cx="9346415" cy="2592289"/>
        </p:xfrm>
        <a:graphic>
          <a:graphicData uri="http://schemas.openxmlformats.org/drawingml/2006/table">
            <a:tbl>
              <a:tblPr firstRow="1" firstCol="1" bandRow="1">
                <a:tableStyleId>{5DA37D80-6434-44D0-A028-1B22A696006F}</a:tableStyleId>
              </a:tblPr>
              <a:tblGrid>
                <a:gridCol w="2074612"/>
                <a:gridCol w="4816110"/>
                <a:gridCol w="1252593"/>
                <a:gridCol w="1203100"/>
              </a:tblGrid>
              <a:tr h="691307">
                <a:tc>
                  <a:txBody>
                    <a:bodyPr/>
                    <a:lstStyle/>
                    <a:p>
                      <a:pPr>
                        <a:lnSpc>
                          <a:spcPct val="107000"/>
                        </a:lnSpc>
                        <a:spcAft>
                          <a:spcPts val="0"/>
                        </a:spcAft>
                      </a:pPr>
                      <a:r>
                        <a:rPr lang="tr-TR" sz="1200" dirty="0">
                          <a:effectLst/>
                        </a:rPr>
                        <a:t> </a:t>
                      </a:r>
                      <a:endParaRPr lang="tr-TR" sz="1100" dirty="0">
                        <a:effectLst/>
                      </a:endParaRPr>
                    </a:p>
                    <a:p>
                      <a:pPr algn="ctr">
                        <a:lnSpc>
                          <a:spcPct val="107000"/>
                        </a:lnSpc>
                        <a:spcAft>
                          <a:spcPts val="0"/>
                        </a:spcAft>
                      </a:pPr>
                      <a:r>
                        <a:rPr lang="tr-TR" sz="1200" dirty="0">
                          <a:effectLst/>
                        </a:rPr>
                        <a:t> </a:t>
                      </a:r>
                      <a:r>
                        <a:rPr lang="tr-TR" sz="1200" dirty="0" smtClean="0">
                          <a:effectLst/>
                        </a:rPr>
                        <a:t>Hayat </a:t>
                      </a:r>
                      <a:r>
                        <a:rPr lang="tr-TR" sz="1200" dirty="0">
                          <a:effectLst/>
                        </a:rPr>
                        <a:t>Pahalılığına Göre Ülke Türleri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200" dirty="0">
                          <a:effectLst/>
                        </a:rPr>
                        <a:t>                           Hareketlilikte Misafir Olunan Ülkeler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dirty="0" smtClean="0">
                          <a:effectLst/>
                        </a:rPr>
                        <a:t>Aylık </a:t>
                      </a:r>
                      <a:r>
                        <a:rPr lang="tr-TR" sz="1200" dirty="0">
                          <a:effectLst/>
                        </a:rPr>
                        <a:t>Hibe </a:t>
                      </a:r>
                      <a:r>
                        <a:rPr lang="tr-TR" sz="1200" u="sng" dirty="0" smtClean="0">
                          <a:effectLst/>
                        </a:rPr>
                        <a:t>Öğrenim</a:t>
                      </a:r>
                      <a:r>
                        <a:rPr lang="tr-TR" sz="1200" baseline="0" dirty="0" smtClean="0">
                          <a:effectLst/>
                        </a:rPr>
                        <a:t> </a:t>
                      </a:r>
                      <a:r>
                        <a:rPr lang="tr-TR" sz="1200" dirty="0" smtClean="0">
                          <a:effectLst/>
                        </a:rPr>
                        <a:t>(Avro</a:t>
                      </a:r>
                      <a:r>
                        <a:rPr lang="tr-TR" sz="12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dirty="0" smtClean="0">
                          <a:effectLst/>
                        </a:rPr>
                        <a:t>Aylık </a:t>
                      </a:r>
                      <a:r>
                        <a:rPr lang="tr-TR" sz="1200" dirty="0">
                          <a:effectLst/>
                        </a:rPr>
                        <a:t>Hibe       </a:t>
                      </a:r>
                      <a:r>
                        <a:rPr lang="tr-TR" sz="1200" dirty="0" smtClean="0">
                          <a:effectLst/>
                        </a:rPr>
                        <a:t>   </a:t>
                      </a:r>
                      <a:r>
                        <a:rPr lang="tr-TR" sz="1200" u="sng" dirty="0" smtClean="0">
                          <a:effectLst/>
                        </a:rPr>
                        <a:t>Staj</a:t>
                      </a:r>
                      <a:r>
                        <a:rPr lang="tr-TR" sz="1200" dirty="0" smtClean="0">
                          <a:effectLst/>
                        </a:rPr>
                        <a:t> (</a:t>
                      </a:r>
                      <a:r>
                        <a:rPr lang="tr-TR" sz="1200" dirty="0">
                          <a:effectLst/>
                        </a:rPr>
                        <a:t>Avro)</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56101">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1. </a:t>
                      </a:r>
                      <a:r>
                        <a:rPr lang="tr-TR" sz="1100" dirty="0" smtClean="0">
                          <a:effectLst/>
                        </a:rPr>
                        <a:t>ve 2. Grup </a:t>
                      </a:r>
                      <a:r>
                        <a:rPr lang="tr-TR" sz="1100" dirty="0">
                          <a:effectLst/>
                        </a:rPr>
                        <a:t>Program Ülkeleri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smtClean="0">
                          <a:effectLst/>
                        </a:rPr>
                        <a:t>Birleşik Krallık, Danimarka</a:t>
                      </a:r>
                      <a:r>
                        <a:rPr lang="tr-TR" sz="1100" dirty="0">
                          <a:effectLst/>
                        </a:rPr>
                        <a:t>,  Finlandiya, </a:t>
                      </a:r>
                      <a:r>
                        <a:rPr lang="tr-TR" sz="1100" dirty="0" smtClean="0">
                          <a:effectLst/>
                        </a:rPr>
                        <a:t>İrlanda</a:t>
                      </a:r>
                      <a:r>
                        <a:rPr lang="tr-TR" sz="1100" dirty="0">
                          <a:effectLst/>
                        </a:rPr>
                        <a:t>, </a:t>
                      </a:r>
                      <a:r>
                        <a:rPr lang="tr-TR" sz="1100" dirty="0" smtClean="0">
                          <a:effectLst/>
                        </a:rPr>
                        <a:t>İsveç,</a:t>
                      </a:r>
                      <a:r>
                        <a:rPr lang="tr-TR" sz="1100" baseline="0" dirty="0" smtClean="0">
                          <a:effectLst/>
                        </a:rPr>
                        <a:t> </a:t>
                      </a:r>
                      <a:r>
                        <a:rPr lang="tr-TR" sz="1100" dirty="0" smtClean="0">
                          <a:effectLst/>
                        </a:rPr>
                        <a:t>İzlanda,</a:t>
                      </a:r>
                      <a:r>
                        <a:rPr lang="tr-TR" sz="1100" baseline="0" dirty="0" smtClean="0">
                          <a:effectLst/>
                        </a:rPr>
                        <a:t> </a:t>
                      </a:r>
                      <a:r>
                        <a:rPr lang="tr-TR" sz="1100" dirty="0" smtClean="0">
                          <a:effectLst/>
                        </a:rPr>
                        <a:t>Lihtenştayn, Lüksemburg, </a:t>
                      </a:r>
                      <a:r>
                        <a:rPr lang="tr-TR" sz="1100" dirty="0">
                          <a:effectLst/>
                        </a:rPr>
                        <a:t>Norveç, </a:t>
                      </a:r>
                      <a:r>
                        <a:rPr lang="tr-TR" sz="1100" dirty="0" smtClean="0">
                          <a:effectLst/>
                        </a:rPr>
                        <a:t>Almanya, Avusturya, Belçika, Fransa, Güney</a:t>
                      </a:r>
                      <a:r>
                        <a:rPr lang="tr-TR" sz="1100" baseline="0" dirty="0" smtClean="0">
                          <a:effectLst/>
                        </a:rPr>
                        <a:t> Kıbrıs, Hollanda, İspanya, İtalya, Malta, Portekiz, Yunanistan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rPr>
                        <a:t> </a:t>
                      </a:r>
                    </a:p>
                    <a:p>
                      <a:pPr>
                        <a:lnSpc>
                          <a:spcPct val="107000"/>
                        </a:lnSpc>
                        <a:spcAft>
                          <a:spcPts val="0"/>
                        </a:spcAft>
                      </a:pPr>
                      <a:r>
                        <a:rPr lang="tr-TR" sz="1600" dirty="0">
                          <a:effectLst/>
                        </a:rPr>
                        <a:t>         </a:t>
                      </a:r>
                      <a:r>
                        <a:rPr lang="tr-TR" sz="1600" dirty="0" smtClean="0">
                          <a:effectLst/>
                        </a:rPr>
                        <a:t>600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rPr>
                        <a:t> </a:t>
                      </a:r>
                    </a:p>
                    <a:p>
                      <a:pPr>
                        <a:lnSpc>
                          <a:spcPct val="107000"/>
                        </a:lnSpc>
                        <a:spcAft>
                          <a:spcPts val="0"/>
                        </a:spcAft>
                      </a:pPr>
                      <a:r>
                        <a:rPr lang="tr-TR" sz="1600" dirty="0">
                          <a:effectLst/>
                        </a:rPr>
                        <a:t>        </a:t>
                      </a:r>
                      <a:r>
                        <a:rPr lang="tr-TR" sz="1600" b="1" dirty="0" smtClean="0">
                          <a:effectLst/>
                        </a:rPr>
                        <a:t>750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4881">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3. Grup Program Ülkeleri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Bulgaristan, </a:t>
                      </a:r>
                      <a:r>
                        <a:rPr lang="tr-TR" sz="1100" dirty="0" smtClean="0">
                          <a:effectLst/>
                        </a:rPr>
                        <a:t> Çek Cumhuriyeti, </a:t>
                      </a:r>
                      <a:r>
                        <a:rPr lang="tr-TR" sz="1100" dirty="0">
                          <a:effectLst/>
                        </a:rPr>
                        <a:t>Estonya, </a:t>
                      </a:r>
                      <a:r>
                        <a:rPr lang="tr-TR" sz="1100" dirty="0" smtClean="0">
                          <a:effectLst/>
                        </a:rPr>
                        <a:t>Hırvatistan, Letonya</a:t>
                      </a:r>
                      <a:r>
                        <a:rPr lang="tr-TR" sz="1100" dirty="0">
                          <a:effectLst/>
                        </a:rPr>
                        <a:t>,  Litvanya,  </a:t>
                      </a:r>
                      <a:r>
                        <a:rPr lang="tr-TR" sz="1100" dirty="0" smtClean="0">
                          <a:effectLst/>
                        </a:rPr>
                        <a:t>Macaristan,</a:t>
                      </a:r>
                      <a:r>
                        <a:rPr lang="tr-TR" sz="1100" baseline="0" dirty="0" smtClean="0">
                          <a:effectLst/>
                        </a:rPr>
                        <a:t> Makedonya, </a:t>
                      </a:r>
                      <a:r>
                        <a:rPr lang="tr-TR" sz="1100" dirty="0" smtClean="0">
                          <a:effectLst/>
                        </a:rPr>
                        <a:t>Polonya, Romanya, Sırbistan, </a:t>
                      </a:r>
                      <a:r>
                        <a:rPr lang="tr-TR" sz="1100" dirty="0">
                          <a:effectLst/>
                        </a:rPr>
                        <a:t>Slovakya</a:t>
                      </a:r>
                      <a:r>
                        <a:rPr lang="tr-TR" sz="1100" dirty="0" smtClean="0">
                          <a:effectLst/>
                        </a:rPr>
                        <a:t>, Slovenya,  Türkiye</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rPr>
                        <a:t> </a:t>
                      </a:r>
                    </a:p>
                    <a:p>
                      <a:pPr>
                        <a:lnSpc>
                          <a:spcPct val="107000"/>
                        </a:lnSpc>
                        <a:spcAft>
                          <a:spcPts val="0"/>
                        </a:spcAft>
                      </a:pPr>
                      <a:r>
                        <a:rPr lang="tr-TR" sz="1600" dirty="0">
                          <a:effectLst/>
                        </a:rPr>
                        <a:t>         </a:t>
                      </a:r>
                      <a:r>
                        <a:rPr lang="tr-TR" sz="1600" dirty="0" smtClean="0">
                          <a:effectLst/>
                        </a:rPr>
                        <a:t>450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rPr>
                        <a:t> </a:t>
                      </a:r>
                    </a:p>
                    <a:p>
                      <a:pPr>
                        <a:lnSpc>
                          <a:spcPct val="107000"/>
                        </a:lnSpc>
                        <a:spcAft>
                          <a:spcPts val="0"/>
                        </a:spcAft>
                      </a:pPr>
                      <a:r>
                        <a:rPr lang="tr-TR" sz="1600" dirty="0">
                          <a:effectLst/>
                        </a:rPr>
                        <a:t>        </a:t>
                      </a:r>
                      <a:r>
                        <a:rPr lang="tr-TR" sz="1600" b="1" dirty="0" smtClean="0">
                          <a:effectLst/>
                        </a:rPr>
                        <a:t>600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rasmus+ OL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1728</TotalTime>
  <Words>2362</Words>
  <Application>Microsoft Office PowerPoint</Application>
  <PresentationFormat>Geniş ekran</PresentationFormat>
  <Paragraphs>240</Paragraphs>
  <Slides>31</Slides>
  <Notes>26</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31</vt:i4>
      </vt:variant>
    </vt:vector>
  </HeadingPairs>
  <TitlesOfParts>
    <vt:vector size="40" baseType="lpstr">
      <vt:lpstr>Arial</vt:lpstr>
      <vt:lpstr>Calibri</vt:lpstr>
      <vt:lpstr>Calibri Light</vt:lpstr>
      <vt:lpstr>Century Gothic</vt:lpstr>
      <vt:lpstr>Times New Roman</vt:lpstr>
      <vt:lpstr>Wingdings 3</vt:lpstr>
      <vt:lpstr>Office Teması</vt:lpstr>
      <vt:lpstr>Erasmus+ OLS template</vt:lpstr>
      <vt:lpstr>Conception personnalisée</vt:lpstr>
      <vt:lpstr>PowerPoint Sunusu</vt:lpstr>
      <vt:lpstr>PowerPoint Sunusu</vt:lpstr>
      <vt:lpstr>ÖNEMLİ DUYURU</vt:lpstr>
      <vt:lpstr>PowerPoint Sunusu</vt:lpstr>
      <vt:lpstr>Erasmus + Staj Hareketliliğinden Kimler Faydalanabilir ?</vt:lpstr>
      <vt:lpstr>PowerPoint Sunusu</vt:lpstr>
      <vt:lpstr>PowerPoint Sunusu</vt:lpstr>
      <vt:lpstr>PowerPoint Sunusu</vt:lpstr>
      <vt:lpstr>Erasmus+ Staj Hareketliliği Kapsamında Hibe Tutarları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OLS</vt:lpstr>
      <vt:lpstr>PowerPoint Sunusu</vt:lpstr>
      <vt:lpstr>PowerPoint Sunusu</vt:lpstr>
      <vt:lpstr>PowerPoint Sunusu</vt:lpstr>
      <vt:lpstr>PowerPoint Sunusu</vt:lpstr>
      <vt:lpstr>PowerPoint Sunusu</vt:lpstr>
      <vt:lpstr>Özellikle Dikkat Edilmesi Gereken Hususlar </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Kitle</dc:title>
  <dc:creator>xx</dc:creator>
  <cp:lastModifiedBy>Ozan Oşafoğlu</cp:lastModifiedBy>
  <cp:revision>279</cp:revision>
  <cp:lastPrinted>2019-05-07T11:01:37Z</cp:lastPrinted>
  <dcterms:created xsi:type="dcterms:W3CDTF">2015-12-09T19:38:15Z</dcterms:created>
  <dcterms:modified xsi:type="dcterms:W3CDTF">2021-11-22T10:57:14Z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2015-12-09T00:00:00Z</vt:filetime>
  </property>
</Properties>
</file>