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8" r:id="rId1"/>
    <p:sldMasterId id="2147483915" r:id="rId2"/>
  </p:sldMasterIdLst>
  <p:notesMasterIdLst>
    <p:notesMasterId r:id="rId30"/>
  </p:notesMasterIdLst>
  <p:handoutMasterIdLst>
    <p:handoutMasterId r:id="rId31"/>
  </p:handoutMasterIdLst>
  <p:sldIdLst>
    <p:sldId id="307" r:id="rId3"/>
    <p:sldId id="257" r:id="rId4"/>
    <p:sldId id="260" r:id="rId5"/>
    <p:sldId id="263" r:id="rId6"/>
    <p:sldId id="279" r:id="rId7"/>
    <p:sldId id="314" r:id="rId8"/>
    <p:sldId id="280" r:id="rId9"/>
    <p:sldId id="281" r:id="rId10"/>
    <p:sldId id="282" r:id="rId11"/>
    <p:sldId id="277" r:id="rId12"/>
    <p:sldId id="283" r:id="rId13"/>
    <p:sldId id="284" r:id="rId14"/>
    <p:sldId id="287" r:id="rId15"/>
    <p:sldId id="290" r:id="rId16"/>
    <p:sldId id="286" r:id="rId17"/>
    <p:sldId id="288" r:id="rId18"/>
    <p:sldId id="301" r:id="rId19"/>
    <p:sldId id="300" r:id="rId20"/>
    <p:sldId id="270" r:id="rId21"/>
    <p:sldId id="313" r:id="rId22"/>
    <p:sldId id="292" r:id="rId23"/>
    <p:sldId id="302" r:id="rId24"/>
    <p:sldId id="285" r:id="rId25"/>
    <p:sldId id="303" r:id="rId26"/>
    <p:sldId id="308" r:id="rId27"/>
    <p:sldId id="304" r:id="rId28"/>
    <p:sldId id="299" r:id="rId29"/>
  </p:sldIdLst>
  <p:sldSz cx="12192000" cy="6858000"/>
  <p:notesSz cx="9874250" cy="679767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0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678" y="78"/>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4278894" cy="34156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5593779" y="0"/>
            <a:ext cx="4278894" cy="341560"/>
          </a:xfrm>
          <a:prstGeom prst="rect">
            <a:avLst/>
          </a:prstGeom>
        </p:spPr>
        <p:txBody>
          <a:bodyPr vert="horz" lIns="91440" tIns="45720" rIns="91440" bIns="45720" rtlCol="0"/>
          <a:lstStyle>
            <a:lvl1pPr algn="r">
              <a:defRPr sz="1200"/>
            </a:lvl1pPr>
          </a:lstStyle>
          <a:p>
            <a:fld id="{07D1D368-CBD7-497B-85E1-F59FCE7E148E}" type="datetimeFigureOut">
              <a:rPr lang="tr-TR" smtClean="0"/>
              <a:t>10.05.2024</a:t>
            </a:fld>
            <a:endParaRPr lang="tr-TR"/>
          </a:p>
        </p:txBody>
      </p:sp>
      <p:sp>
        <p:nvSpPr>
          <p:cNvPr id="4" name="Altbilgi Yer Tutucusu 3"/>
          <p:cNvSpPr>
            <a:spLocks noGrp="1"/>
          </p:cNvSpPr>
          <p:nvPr>
            <p:ph type="ftr" sz="quarter" idx="2"/>
          </p:nvPr>
        </p:nvSpPr>
        <p:spPr>
          <a:xfrm>
            <a:off x="0" y="6456116"/>
            <a:ext cx="4278894" cy="34156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5593779" y="6456116"/>
            <a:ext cx="4278894" cy="341560"/>
          </a:xfrm>
          <a:prstGeom prst="rect">
            <a:avLst/>
          </a:prstGeom>
        </p:spPr>
        <p:txBody>
          <a:bodyPr vert="horz" lIns="91440" tIns="45720" rIns="91440" bIns="45720" rtlCol="0" anchor="b"/>
          <a:lstStyle>
            <a:lvl1pPr algn="r">
              <a:defRPr sz="1200"/>
            </a:lvl1pPr>
          </a:lstStyle>
          <a:p>
            <a:fld id="{41FFBF0D-3CFF-4458-B99E-656E4B585275}" type="slidenum">
              <a:rPr lang="tr-TR" smtClean="0"/>
              <a:t>‹#›</a:t>
            </a:fld>
            <a:endParaRPr lang="tr-TR"/>
          </a:p>
        </p:txBody>
      </p:sp>
    </p:spTree>
    <p:extLst>
      <p:ext uri="{BB962C8B-B14F-4D97-AF65-F5344CB8AC3E}">
        <p14:creationId xmlns:p14="http://schemas.microsoft.com/office/powerpoint/2010/main" val="619321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9070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fontScale="25000" lnSpcReduction="20000"/>
          </a:bodyPr>
          <a:lstStyle/>
          <a:p>
            <a:endParaRPr/>
          </a:p>
        </p:txBody>
      </p:sp>
    </p:spTree>
    <p:extLst>
      <p:ext uri="{BB962C8B-B14F-4D97-AF65-F5344CB8AC3E}">
        <p14:creationId xmlns:p14="http://schemas.microsoft.com/office/powerpoint/2010/main" val="3652131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fontScale="25000" lnSpcReduction="20000"/>
          </a:bodyPr>
          <a:lstStyle/>
          <a:p>
            <a:endParaRPr/>
          </a:p>
        </p:txBody>
      </p:sp>
    </p:spTree>
    <p:extLst>
      <p:ext uri="{BB962C8B-B14F-4D97-AF65-F5344CB8AC3E}">
        <p14:creationId xmlns:p14="http://schemas.microsoft.com/office/powerpoint/2010/main" val="3600008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fontScale="25000" lnSpcReduction="20000"/>
          </a:bodyPr>
          <a:lstStyle/>
          <a:p>
            <a:endParaRPr/>
          </a:p>
        </p:txBody>
      </p:sp>
    </p:spTree>
    <p:extLst>
      <p:ext uri="{BB962C8B-B14F-4D97-AF65-F5344CB8AC3E}">
        <p14:creationId xmlns:p14="http://schemas.microsoft.com/office/powerpoint/2010/main" val="1318950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fontScale="25000" lnSpcReduction="20000"/>
          </a:bodyPr>
          <a:lstStyle/>
          <a:p>
            <a:endParaRPr/>
          </a:p>
        </p:txBody>
      </p:sp>
    </p:spTree>
    <p:extLst>
      <p:ext uri="{BB962C8B-B14F-4D97-AF65-F5344CB8AC3E}">
        <p14:creationId xmlns:p14="http://schemas.microsoft.com/office/powerpoint/2010/main" val="1449117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fontScale="25000" lnSpcReduction="20000"/>
          </a:bodyPr>
          <a:lstStyle/>
          <a:p>
            <a:endParaRPr/>
          </a:p>
        </p:txBody>
      </p:sp>
    </p:spTree>
    <p:extLst>
      <p:ext uri="{BB962C8B-B14F-4D97-AF65-F5344CB8AC3E}">
        <p14:creationId xmlns:p14="http://schemas.microsoft.com/office/powerpoint/2010/main" val="388381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fontScale="25000" lnSpcReduction="20000"/>
          </a:bodyPr>
          <a:lstStyle/>
          <a:p>
            <a:endParaRPr/>
          </a:p>
        </p:txBody>
      </p:sp>
    </p:spTree>
    <p:extLst>
      <p:ext uri="{BB962C8B-B14F-4D97-AF65-F5344CB8AC3E}">
        <p14:creationId xmlns:p14="http://schemas.microsoft.com/office/powerpoint/2010/main" val="1811651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fontScale="25000" lnSpcReduction="20000"/>
          </a:bodyPr>
          <a:lstStyle/>
          <a:p>
            <a:endParaRPr dirty="0"/>
          </a:p>
        </p:txBody>
      </p:sp>
    </p:spTree>
    <p:extLst>
      <p:ext uri="{BB962C8B-B14F-4D97-AF65-F5344CB8AC3E}">
        <p14:creationId xmlns:p14="http://schemas.microsoft.com/office/powerpoint/2010/main" val="1113569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fontScale="25000" lnSpcReduction="20000"/>
          </a:bodyPr>
          <a:lstStyle/>
          <a:p>
            <a:endParaRPr/>
          </a:p>
        </p:txBody>
      </p:sp>
    </p:spTree>
    <p:extLst>
      <p:ext uri="{BB962C8B-B14F-4D97-AF65-F5344CB8AC3E}">
        <p14:creationId xmlns:p14="http://schemas.microsoft.com/office/powerpoint/2010/main" val="751719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fontScale="25000" lnSpcReduction="20000"/>
          </a:bodyPr>
          <a:lstStyle/>
          <a:p>
            <a:endParaRPr/>
          </a:p>
        </p:txBody>
      </p:sp>
    </p:spTree>
    <p:extLst>
      <p:ext uri="{BB962C8B-B14F-4D97-AF65-F5344CB8AC3E}">
        <p14:creationId xmlns:p14="http://schemas.microsoft.com/office/powerpoint/2010/main" val="498925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fontScale="25000" lnSpcReduction="20000"/>
          </a:bodyPr>
          <a:lstStyle/>
          <a:p>
            <a:endParaRPr/>
          </a:p>
        </p:txBody>
      </p:sp>
    </p:spTree>
    <p:extLst>
      <p:ext uri="{BB962C8B-B14F-4D97-AF65-F5344CB8AC3E}">
        <p14:creationId xmlns:p14="http://schemas.microsoft.com/office/powerpoint/2010/main" val="543072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fontScale="25000" lnSpcReduction="20000"/>
          </a:bodyPr>
          <a:lstStyle/>
          <a:p>
            <a:endParaRPr/>
          </a:p>
        </p:txBody>
      </p:sp>
    </p:spTree>
    <p:extLst>
      <p:ext uri="{BB962C8B-B14F-4D97-AF65-F5344CB8AC3E}">
        <p14:creationId xmlns:p14="http://schemas.microsoft.com/office/powerpoint/2010/main" val="1484663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fontScale="25000" lnSpcReduction="20000"/>
          </a:bodyPr>
          <a:lstStyle/>
          <a:p>
            <a:endParaRPr/>
          </a:p>
        </p:txBody>
      </p:sp>
    </p:spTree>
    <p:extLst>
      <p:ext uri="{BB962C8B-B14F-4D97-AF65-F5344CB8AC3E}">
        <p14:creationId xmlns:p14="http://schemas.microsoft.com/office/powerpoint/2010/main" val="30360739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fontScale="25000" lnSpcReduction="20000"/>
          </a:bodyPr>
          <a:lstStyle/>
          <a:p>
            <a:endParaRPr/>
          </a:p>
        </p:txBody>
      </p:sp>
    </p:spTree>
    <p:extLst>
      <p:ext uri="{BB962C8B-B14F-4D97-AF65-F5344CB8AC3E}">
        <p14:creationId xmlns:p14="http://schemas.microsoft.com/office/powerpoint/2010/main" val="4170535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fontScale="25000" lnSpcReduction="20000"/>
          </a:bodyPr>
          <a:lstStyle/>
          <a:p>
            <a:endParaRPr/>
          </a:p>
        </p:txBody>
      </p:sp>
    </p:spTree>
    <p:extLst>
      <p:ext uri="{BB962C8B-B14F-4D97-AF65-F5344CB8AC3E}">
        <p14:creationId xmlns:p14="http://schemas.microsoft.com/office/powerpoint/2010/main" val="21326343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fontScale="25000" lnSpcReduction="20000"/>
          </a:bodyPr>
          <a:lstStyle/>
          <a:p>
            <a:endParaRPr/>
          </a:p>
        </p:txBody>
      </p:sp>
    </p:spTree>
    <p:extLst>
      <p:ext uri="{BB962C8B-B14F-4D97-AF65-F5344CB8AC3E}">
        <p14:creationId xmlns:p14="http://schemas.microsoft.com/office/powerpoint/2010/main" val="2124352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fontScale="25000" lnSpcReduction="20000"/>
          </a:bodyPr>
          <a:lstStyle/>
          <a:p>
            <a:endParaRPr/>
          </a:p>
        </p:txBody>
      </p:sp>
    </p:spTree>
    <p:extLst>
      <p:ext uri="{BB962C8B-B14F-4D97-AF65-F5344CB8AC3E}">
        <p14:creationId xmlns:p14="http://schemas.microsoft.com/office/powerpoint/2010/main" val="2240295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fontScale="25000" lnSpcReduction="20000"/>
          </a:bodyPr>
          <a:lstStyle/>
          <a:p>
            <a:endParaRPr/>
          </a:p>
        </p:txBody>
      </p:sp>
    </p:spTree>
    <p:extLst>
      <p:ext uri="{BB962C8B-B14F-4D97-AF65-F5344CB8AC3E}">
        <p14:creationId xmlns:p14="http://schemas.microsoft.com/office/powerpoint/2010/main" val="3643449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fontScale="25000" lnSpcReduction="20000"/>
          </a:bodyPr>
          <a:lstStyle/>
          <a:p>
            <a:endParaRPr/>
          </a:p>
        </p:txBody>
      </p:sp>
    </p:spTree>
    <p:extLst>
      <p:ext uri="{BB962C8B-B14F-4D97-AF65-F5344CB8AC3E}">
        <p14:creationId xmlns:p14="http://schemas.microsoft.com/office/powerpoint/2010/main" val="2970177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fontScale="25000" lnSpcReduction="20000"/>
          </a:bodyPr>
          <a:lstStyle/>
          <a:p>
            <a:endParaRPr/>
          </a:p>
        </p:txBody>
      </p:sp>
    </p:spTree>
    <p:extLst>
      <p:ext uri="{BB962C8B-B14F-4D97-AF65-F5344CB8AC3E}">
        <p14:creationId xmlns:p14="http://schemas.microsoft.com/office/powerpoint/2010/main" val="3311934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fontScale="25000" lnSpcReduction="20000"/>
          </a:bodyPr>
          <a:lstStyle/>
          <a:p>
            <a:endParaRPr/>
          </a:p>
        </p:txBody>
      </p:sp>
    </p:spTree>
    <p:extLst>
      <p:ext uri="{BB962C8B-B14F-4D97-AF65-F5344CB8AC3E}">
        <p14:creationId xmlns:p14="http://schemas.microsoft.com/office/powerpoint/2010/main" val="966664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fontScale="25000" lnSpcReduction="20000"/>
          </a:bodyPr>
          <a:lstStyle/>
          <a:p>
            <a:endParaRPr/>
          </a:p>
        </p:txBody>
      </p:sp>
    </p:spTree>
    <p:extLst>
      <p:ext uri="{BB962C8B-B14F-4D97-AF65-F5344CB8AC3E}">
        <p14:creationId xmlns:p14="http://schemas.microsoft.com/office/powerpoint/2010/main" val="1281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fontScale="25000" lnSpcReduction="20000"/>
          </a:bodyPr>
          <a:lstStyle/>
          <a:p>
            <a:endParaRPr/>
          </a:p>
        </p:txBody>
      </p:sp>
    </p:spTree>
    <p:extLst>
      <p:ext uri="{BB962C8B-B14F-4D97-AF65-F5344CB8AC3E}">
        <p14:creationId xmlns:p14="http://schemas.microsoft.com/office/powerpoint/2010/main" val="133958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fontScale="25000" lnSpcReduction="20000"/>
          </a:bodyPr>
          <a:lstStyle/>
          <a:p>
            <a:endParaRPr/>
          </a:p>
        </p:txBody>
      </p:sp>
    </p:spTree>
    <p:extLst>
      <p:ext uri="{BB962C8B-B14F-4D97-AF65-F5344CB8AC3E}">
        <p14:creationId xmlns:p14="http://schemas.microsoft.com/office/powerpoint/2010/main" val="1276157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1D8BD707-D9CF-40AE-B4C6-C98DA3205C09}" type="datetimeFigureOut">
              <a:rPr lang="en-US" smtClean="0"/>
              <a:pPr/>
              <a:t>5/10/2024</a:t>
            </a:fld>
            <a:endParaRPr lang="en-US"/>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F15528-21DE-4FAA-801E-634DDDAF4B2B}" type="slidenum">
              <a:rPr lang="tr-TR" smtClean="0"/>
              <a:pPr/>
              <a:t>‹#›</a:t>
            </a:fld>
            <a:endParaRPr lang="tr-TR"/>
          </a:p>
        </p:txBody>
      </p:sp>
    </p:spTree>
    <p:extLst>
      <p:ext uri="{BB962C8B-B14F-4D97-AF65-F5344CB8AC3E}">
        <p14:creationId xmlns:p14="http://schemas.microsoft.com/office/powerpoint/2010/main" val="1302821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D8BD707-D9CF-40AE-B4C6-C98DA3205C09}" type="datetimeFigureOut">
              <a:rPr lang="en-US" smtClean="0"/>
              <a:pPr/>
              <a:t>5/10/2024</a:t>
            </a:fld>
            <a:endParaRPr lang="en-US"/>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F15528-21DE-4FAA-801E-634DDDAF4B2B}" type="slidenum">
              <a:rPr lang="tr-TR" smtClean="0"/>
              <a:pPr/>
              <a:t>‹#›</a:t>
            </a:fld>
            <a:endParaRPr lang="tr-TR"/>
          </a:p>
        </p:txBody>
      </p:sp>
    </p:spTree>
    <p:extLst>
      <p:ext uri="{BB962C8B-B14F-4D97-AF65-F5344CB8AC3E}">
        <p14:creationId xmlns:p14="http://schemas.microsoft.com/office/powerpoint/2010/main" val="744311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D8BD707-D9CF-40AE-B4C6-C98DA3205C09}" type="datetimeFigureOut">
              <a:rPr lang="en-US" smtClean="0"/>
              <a:pPr/>
              <a:t>5/10/2024</a:t>
            </a:fld>
            <a:endParaRPr lang="en-US"/>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F15528-21DE-4FAA-801E-634DDDAF4B2B}" type="slidenum">
              <a:rPr lang="tr-TR" smtClean="0"/>
              <a:pPr/>
              <a:t>‹#›</a:t>
            </a:fld>
            <a:endParaRPr lang="tr-TR"/>
          </a:p>
        </p:txBody>
      </p:sp>
    </p:spTree>
    <p:extLst>
      <p:ext uri="{BB962C8B-B14F-4D97-AF65-F5344CB8AC3E}">
        <p14:creationId xmlns:p14="http://schemas.microsoft.com/office/powerpoint/2010/main" val="3289070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5/10/2024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3741247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
            <a:ext cx="12192000" cy="1261731"/>
          </a:xfrm>
          <a:prstGeom prst="rect">
            <a:avLst/>
          </a:prstGeom>
        </p:spPr>
        <p:txBody>
          <a:bodyPr lIns="720000" anchor="b" anchorCtr="0">
            <a:normAutofit/>
          </a:bodyPr>
          <a:lstStyle>
            <a:lvl1pPr>
              <a:defRPr sz="3000" baseline="0">
                <a:solidFill>
                  <a:srgbClr val="3279A5"/>
                </a:solidFill>
                <a:latin typeface="arial" charset="0"/>
              </a:defRPr>
            </a:lvl1pPr>
          </a:lstStyle>
          <a:p>
            <a:r>
              <a:rPr lang="nl-BE" dirty="0"/>
              <a:t>Insert title</a:t>
            </a:r>
            <a:endParaRPr lang="en-US" dirty="0"/>
          </a:p>
        </p:txBody>
      </p:sp>
      <p:sp>
        <p:nvSpPr>
          <p:cNvPr id="8" name="Content Placeholder 2"/>
          <p:cNvSpPr>
            <a:spLocks noGrp="1"/>
          </p:cNvSpPr>
          <p:nvPr>
            <p:ph idx="1" hasCustomPrompt="1"/>
          </p:nvPr>
        </p:nvSpPr>
        <p:spPr>
          <a:xfrm>
            <a:off x="0" y="1502737"/>
            <a:ext cx="12192000" cy="4181731"/>
          </a:xfrm>
          <a:prstGeom prst="rect">
            <a:avLst/>
          </a:prstGeom>
        </p:spPr>
        <p:txBody>
          <a:bodyPr lIns="720000"/>
          <a:lstStyle>
            <a:lvl1pPr>
              <a:defRPr sz="2667" baseline="0">
                <a:solidFill>
                  <a:srgbClr val="233244"/>
                </a:solidFill>
                <a:latin typeface="arial" charset="0"/>
              </a:defRPr>
            </a:lvl1pPr>
            <a:lvl2pPr>
              <a:defRPr sz="2400" baseline="0">
                <a:solidFill>
                  <a:srgbClr val="233244"/>
                </a:solidFill>
                <a:latin typeface="arial" charset="0"/>
              </a:defRPr>
            </a:lvl2pPr>
            <a:lvl3pPr>
              <a:defRPr sz="2133" baseline="0">
                <a:solidFill>
                  <a:srgbClr val="233244"/>
                </a:solidFill>
                <a:latin typeface="arial" charset="0"/>
              </a:defRPr>
            </a:lvl3pPr>
            <a:lvl4pPr>
              <a:defRPr baseline="0">
                <a:solidFill>
                  <a:srgbClr val="233244"/>
                </a:solidFill>
              </a:defRPr>
            </a:lvl4pPr>
            <a:lvl5pPr>
              <a:defRPr baseline="0">
                <a:solidFill>
                  <a:srgbClr val="233244"/>
                </a:solidFill>
              </a:defRPr>
            </a:lvl5pPr>
          </a:lstStyle>
          <a:p>
            <a:pPr lvl="0"/>
            <a:r>
              <a:rPr lang="nl-BE" dirty="0"/>
              <a:t>Insert text</a:t>
            </a:r>
          </a:p>
          <a:p>
            <a:pPr lvl="1"/>
            <a:r>
              <a:rPr lang="nl-BE" dirty="0"/>
              <a:t>Second level</a:t>
            </a:r>
          </a:p>
          <a:p>
            <a:pPr lvl="2"/>
            <a:r>
              <a:rPr lang="nl-BE" dirty="0"/>
              <a:t>Third level</a:t>
            </a:r>
            <a:endParaRPr lang="en-US" dirty="0"/>
          </a:p>
        </p:txBody>
      </p:sp>
    </p:spTree>
    <p:extLst>
      <p:ext uri="{BB962C8B-B14F-4D97-AF65-F5344CB8AC3E}">
        <p14:creationId xmlns:p14="http://schemas.microsoft.com/office/powerpoint/2010/main" val="665014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46549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D8BD707-D9CF-40AE-B4C6-C98DA3205C09}" type="datetimeFigureOut">
              <a:rPr lang="en-US" smtClean="0"/>
              <a:pPr/>
              <a:t>5/10/2024</a:t>
            </a:fld>
            <a:endParaRPr lang="en-US"/>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F15528-21DE-4FAA-801E-634DDDAF4B2B}" type="slidenum">
              <a:rPr lang="tr-TR" smtClean="0"/>
              <a:pPr/>
              <a:t>‹#›</a:t>
            </a:fld>
            <a:endParaRPr lang="tr-TR"/>
          </a:p>
        </p:txBody>
      </p:sp>
    </p:spTree>
    <p:extLst>
      <p:ext uri="{BB962C8B-B14F-4D97-AF65-F5344CB8AC3E}">
        <p14:creationId xmlns:p14="http://schemas.microsoft.com/office/powerpoint/2010/main" val="1421221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1D8BD707-D9CF-40AE-B4C6-C98DA3205C09}" type="datetimeFigureOut">
              <a:rPr lang="en-US" smtClean="0"/>
              <a:pPr/>
              <a:t>5/10/2024</a:t>
            </a:fld>
            <a:endParaRPr lang="en-US"/>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F15528-21DE-4FAA-801E-634DDDAF4B2B}" type="slidenum">
              <a:rPr lang="tr-TR" smtClean="0"/>
              <a:pPr/>
              <a:t>‹#›</a:t>
            </a:fld>
            <a:endParaRPr lang="tr-TR"/>
          </a:p>
        </p:txBody>
      </p:sp>
    </p:spTree>
    <p:extLst>
      <p:ext uri="{BB962C8B-B14F-4D97-AF65-F5344CB8AC3E}">
        <p14:creationId xmlns:p14="http://schemas.microsoft.com/office/powerpoint/2010/main" val="4054658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1D8BD707-D9CF-40AE-B4C6-C98DA3205C09}" type="datetimeFigureOut">
              <a:rPr lang="en-US" smtClean="0"/>
              <a:pPr/>
              <a:t>5/10/2024</a:t>
            </a:fld>
            <a:endParaRPr lang="en-US"/>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6F15528-21DE-4FAA-801E-634DDDAF4B2B}" type="slidenum">
              <a:rPr lang="tr-TR" smtClean="0"/>
              <a:pPr/>
              <a:t>‹#›</a:t>
            </a:fld>
            <a:endParaRPr lang="tr-TR"/>
          </a:p>
        </p:txBody>
      </p:sp>
    </p:spTree>
    <p:extLst>
      <p:ext uri="{BB962C8B-B14F-4D97-AF65-F5344CB8AC3E}">
        <p14:creationId xmlns:p14="http://schemas.microsoft.com/office/powerpoint/2010/main" val="1442256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1D8BD707-D9CF-40AE-B4C6-C98DA3205C09}" type="datetimeFigureOut">
              <a:rPr lang="en-US" smtClean="0"/>
              <a:pPr/>
              <a:t>5/10/2024</a:t>
            </a:fld>
            <a:endParaRPr lang="en-US"/>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6F15528-21DE-4FAA-801E-634DDDAF4B2B}" type="slidenum">
              <a:rPr lang="tr-TR" smtClean="0"/>
              <a:pPr/>
              <a:t>‹#›</a:t>
            </a:fld>
            <a:endParaRPr lang="tr-TR"/>
          </a:p>
        </p:txBody>
      </p:sp>
    </p:spTree>
    <p:extLst>
      <p:ext uri="{BB962C8B-B14F-4D97-AF65-F5344CB8AC3E}">
        <p14:creationId xmlns:p14="http://schemas.microsoft.com/office/powerpoint/2010/main" val="904471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1D8BD707-D9CF-40AE-B4C6-C98DA3205C09}" type="datetimeFigureOut">
              <a:rPr lang="en-US" smtClean="0"/>
              <a:pPr/>
              <a:t>5/10/2024</a:t>
            </a:fld>
            <a:endParaRPr lang="en-US"/>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6F15528-21DE-4FAA-801E-634DDDAF4B2B}" type="slidenum">
              <a:rPr lang="tr-TR" smtClean="0"/>
              <a:pPr/>
              <a:t>‹#›</a:t>
            </a:fld>
            <a:endParaRPr lang="tr-TR"/>
          </a:p>
        </p:txBody>
      </p:sp>
    </p:spTree>
    <p:extLst>
      <p:ext uri="{BB962C8B-B14F-4D97-AF65-F5344CB8AC3E}">
        <p14:creationId xmlns:p14="http://schemas.microsoft.com/office/powerpoint/2010/main" val="2632743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D8BD707-D9CF-40AE-B4C6-C98DA3205C09}" type="datetimeFigureOut">
              <a:rPr lang="en-US" smtClean="0"/>
              <a:pPr/>
              <a:t>5/10/2024</a:t>
            </a:fld>
            <a:endParaRPr lang="en-US"/>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6F15528-21DE-4FAA-801E-634DDDAF4B2B}" type="slidenum">
              <a:rPr lang="tr-TR" smtClean="0"/>
              <a:pPr/>
              <a:t>‹#›</a:t>
            </a:fld>
            <a:endParaRPr lang="tr-TR"/>
          </a:p>
        </p:txBody>
      </p:sp>
    </p:spTree>
    <p:extLst>
      <p:ext uri="{BB962C8B-B14F-4D97-AF65-F5344CB8AC3E}">
        <p14:creationId xmlns:p14="http://schemas.microsoft.com/office/powerpoint/2010/main" val="3389229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1D8BD707-D9CF-40AE-B4C6-C98DA3205C09}" type="datetimeFigureOut">
              <a:rPr lang="en-US" smtClean="0"/>
              <a:pPr/>
              <a:t>5/10/2024</a:t>
            </a:fld>
            <a:endParaRPr lang="en-US"/>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6F15528-21DE-4FAA-801E-634DDDAF4B2B}" type="slidenum">
              <a:rPr lang="tr-TR" smtClean="0"/>
              <a:pPr/>
              <a:t>‹#›</a:t>
            </a:fld>
            <a:endParaRPr lang="tr-TR"/>
          </a:p>
        </p:txBody>
      </p:sp>
    </p:spTree>
    <p:extLst>
      <p:ext uri="{BB962C8B-B14F-4D97-AF65-F5344CB8AC3E}">
        <p14:creationId xmlns:p14="http://schemas.microsoft.com/office/powerpoint/2010/main" val="43133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1D8BD707-D9CF-40AE-B4C6-C98DA3205C09}" type="datetimeFigureOut">
              <a:rPr lang="en-US" smtClean="0"/>
              <a:pPr/>
              <a:t>5/10/2024</a:t>
            </a:fld>
            <a:endParaRPr lang="en-US"/>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6F15528-21DE-4FAA-801E-634DDDAF4B2B}" type="slidenum">
              <a:rPr lang="tr-TR" smtClean="0"/>
              <a:pPr/>
              <a:t>‹#›</a:t>
            </a:fld>
            <a:endParaRPr lang="tr-TR"/>
          </a:p>
        </p:txBody>
      </p:sp>
    </p:spTree>
    <p:extLst>
      <p:ext uri="{BB962C8B-B14F-4D97-AF65-F5344CB8AC3E}">
        <p14:creationId xmlns:p14="http://schemas.microsoft.com/office/powerpoint/2010/main" val="3760741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4.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5/10/2024</a:t>
            </a:fld>
            <a:endParaRPr lang="en-US"/>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tr-TR" smtClean="0"/>
              <a:pPr/>
              <a:t>‹#›</a:t>
            </a:fld>
            <a:endParaRPr lang="tr-TR"/>
          </a:p>
        </p:txBody>
      </p:sp>
    </p:spTree>
    <p:extLst>
      <p:ext uri="{BB962C8B-B14F-4D97-AF65-F5344CB8AC3E}">
        <p14:creationId xmlns:p14="http://schemas.microsoft.com/office/powerpoint/2010/main" val="1935238715"/>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Imag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6978629"/>
      </p:ext>
    </p:extLst>
  </p:cSld>
  <p:clrMap bg1="lt1" tx1="dk1" bg2="lt2" tx2="dk2" accent1="accent1" accent2="accent2" accent3="accent3" accent4="accent4" accent5="accent5" accent6="accent6" hlink="hlink" folHlink="folHlink"/>
  <p:sldLayoutIdLst>
    <p:sldLayoutId id="2147483916" r:id="rId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84" indent="-304784" algn="l" defTabSz="1219140" rtl="0" eaLnBrk="1" latinLnBrk="0" hangingPunct="1">
        <a:lnSpc>
          <a:spcPct val="90000"/>
        </a:lnSpc>
        <a:spcBef>
          <a:spcPts val="1333"/>
        </a:spcBef>
        <a:buFont typeface="Arial"/>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fr-FR"/>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3.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12.png"/><Relationship Id="rId5" Type="http://schemas.openxmlformats.org/officeDocument/2006/relationships/image" Target="../media/image25.png"/><Relationship Id="rId10" Type="http://schemas.openxmlformats.org/officeDocument/2006/relationships/image" Target="../media/image11.png"/><Relationship Id="rId4" Type="http://schemas.openxmlformats.org/officeDocument/2006/relationships/image" Target="../media/image24.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international.deu.edu.tr/erasmus/staj-giden-ogrenci/" TargetMode="External"/><Relationship Id="rId10" Type="http://schemas.openxmlformats.org/officeDocument/2006/relationships/image" Target="../media/image12.png"/><Relationship Id="rId4" Type="http://schemas.openxmlformats.org/officeDocument/2006/relationships/image" Target="../media/image14.pn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7.jpeg"/><Relationship Id="rId5" Type="http://schemas.openxmlformats.org/officeDocument/2006/relationships/hyperlink" Target="mailto:erasmus@deu.edu.tr" TargetMode="External"/><Relationship Id="rId10" Type="http://schemas.openxmlformats.org/officeDocument/2006/relationships/image" Target="../media/image12.png"/><Relationship Id="rId4" Type="http://schemas.openxmlformats.org/officeDocument/2006/relationships/image" Target="../media/image14.png"/><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4.png"/><Relationship Id="rId7"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6.jpe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4.png"/><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5.png"/><Relationship Id="rId4" Type="http://schemas.openxmlformats.org/officeDocument/2006/relationships/hyperlink" Target="https://webgate.ec.europa.eu/erasmus-esc/organisation-registration/screen/hom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mailto:erasmus@deu.edu.tr" TargetMode="External"/><Relationship Id="rId10" Type="http://schemas.openxmlformats.org/officeDocument/2006/relationships/image" Target="../media/image12.png"/><Relationship Id="rId4" Type="http://schemas.openxmlformats.org/officeDocument/2006/relationships/image" Target="../media/image14.png"/><Relationship Id="rId9" Type="http://schemas.openxmlformats.org/officeDocument/2006/relationships/image" Target="../media/image11.png"/></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5.png"/><Relationship Id="rId4" Type="http://schemas.openxmlformats.org/officeDocument/2006/relationships/hyperlink" Target="mailto:erasmus@deu.edu.tr" TargetMode="External"/><Relationship Id="rId9" Type="http://schemas.openxmlformats.org/officeDocument/2006/relationships/image" Target="../media/image12.png"/></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5.png"/><Relationship Id="rId10" Type="http://schemas.openxmlformats.org/officeDocument/2006/relationships/image" Target="../media/image28.jpeg"/><Relationship Id="rId4" Type="http://schemas.openxmlformats.org/officeDocument/2006/relationships/image" Target="../media/image14.png"/><Relationship Id="rId9" Type="http://schemas.openxmlformats.org/officeDocument/2006/relationships/image" Target="../media/image12.png"/></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6.jpe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6.jpe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hyperlink" Target="mailto:erasmus@deu.edu.tr" TargetMode="External"/><Relationship Id="rId2" Type="http://schemas.openxmlformats.org/officeDocument/2006/relationships/hyperlink" Target="http://www.international.deu.edu.tr/" TargetMode="Externa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0.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4.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0.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4.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international.deu.edu.tr/erasmus/staj-giden-ogrenci/" TargetMode="External"/><Relationship Id="rId10" Type="http://schemas.openxmlformats.org/officeDocument/2006/relationships/image" Target="../media/image12.png"/><Relationship Id="rId4" Type="http://schemas.openxmlformats.org/officeDocument/2006/relationships/image" Target="../media/image14.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international.deu.edu.tr/erasmus/staj-giden-ogrenci/" TargetMode="External"/><Relationship Id="rId10" Type="http://schemas.openxmlformats.org/officeDocument/2006/relationships/image" Target="../media/image12.png"/><Relationship Id="rId4" Type="http://schemas.openxmlformats.org/officeDocument/2006/relationships/image" Target="../media/image14.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p:nvPr/>
        </p:nvSpPr>
        <p:spPr>
          <a:xfrm>
            <a:off x="5701669" y="5807715"/>
            <a:ext cx="902340" cy="910164"/>
          </a:xfrm>
          <a:prstGeom prst="rect">
            <a:avLst/>
          </a:prstGeom>
          <a:blipFill>
            <a:blip r:embed="rId2" cstate="print"/>
            <a:stretch>
              <a:fillRect/>
            </a:stretch>
          </a:blipFill>
        </p:spPr>
        <p:txBody>
          <a:bodyPr wrap="square" lIns="0" tIns="0" rIns="0" bIns="0" rtlCol="0">
            <a:noAutofit/>
          </a:bodyPr>
          <a:lstStyle/>
          <a:p>
            <a:pPr defTabSz="609585"/>
            <a:endParaRPr sz="2400">
              <a:solidFill>
                <a:prstClr val="black"/>
              </a:solidFill>
            </a:endParaRPr>
          </a:p>
        </p:txBody>
      </p:sp>
    </p:spTree>
    <p:extLst>
      <p:ext uri="{BB962C8B-B14F-4D97-AF65-F5344CB8AC3E}">
        <p14:creationId xmlns:p14="http://schemas.microsoft.com/office/powerpoint/2010/main" val="39450670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973579" y="2246376"/>
            <a:ext cx="649224" cy="90220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086355" y="2246376"/>
            <a:ext cx="1213104" cy="902208"/>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793492" y="2311907"/>
            <a:ext cx="1164335" cy="795527"/>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8029956" y="2311907"/>
            <a:ext cx="574548" cy="795527"/>
          </a:xfrm>
          <a:prstGeom prst="rect">
            <a:avLst/>
          </a:prstGeom>
          <a:blipFill>
            <a:blip r:embed="rId6" cstate="print"/>
            <a:stretch>
              <a:fillRect/>
            </a:stretch>
          </a:blipFill>
        </p:spPr>
        <p:txBody>
          <a:bodyPr wrap="square" lIns="0" tIns="0" rIns="0" bIns="0" rtlCol="0"/>
          <a:lstStyle/>
          <a:p>
            <a:endParaRPr/>
          </a:p>
        </p:txBody>
      </p:sp>
      <p:sp>
        <p:nvSpPr>
          <p:cNvPr id="9" name="object 9"/>
          <p:cNvSpPr txBox="1"/>
          <p:nvPr/>
        </p:nvSpPr>
        <p:spPr>
          <a:xfrm>
            <a:off x="3489742" y="1874543"/>
            <a:ext cx="4571365" cy="430887"/>
          </a:xfrm>
          <a:prstGeom prst="rect">
            <a:avLst/>
          </a:prstGeom>
        </p:spPr>
        <p:txBody>
          <a:bodyPr vert="horz" wrap="square" lIns="0" tIns="0" rIns="0" bIns="0" rtlCol="0">
            <a:spAutoFit/>
          </a:bodyPr>
          <a:lstStyle/>
          <a:p>
            <a:pPr marL="12700" algn="ctr">
              <a:lnSpc>
                <a:spcPct val="100000"/>
              </a:lnSpc>
            </a:pPr>
            <a:r>
              <a:rPr lang="tr-TR" sz="2800" b="1" dirty="0">
                <a:latin typeface="Century Gothic"/>
                <a:cs typeface="Century Gothic"/>
              </a:rPr>
              <a:t>Staj Kabul/Davet Mektubu</a:t>
            </a:r>
            <a:endParaRPr sz="2800" b="1" dirty="0">
              <a:latin typeface="Century Gothic"/>
              <a:cs typeface="Century Gothic"/>
            </a:endParaRPr>
          </a:p>
        </p:txBody>
      </p:sp>
      <p:sp>
        <p:nvSpPr>
          <p:cNvPr id="10" name="object 10"/>
          <p:cNvSpPr txBox="1"/>
          <p:nvPr/>
        </p:nvSpPr>
        <p:spPr>
          <a:xfrm>
            <a:off x="1295400" y="2438400"/>
            <a:ext cx="10572750" cy="4355038"/>
          </a:xfrm>
          <a:prstGeom prst="rect">
            <a:avLst/>
          </a:prstGeom>
        </p:spPr>
        <p:txBody>
          <a:bodyPr vert="horz" wrap="square" lIns="0" tIns="0" rIns="0" bIns="0" rtlCol="0">
            <a:spAutoFit/>
          </a:bodyPr>
          <a:lstStyle/>
          <a:p>
            <a:pPr marL="12065" marR="5080" algn="just"/>
            <a:r>
              <a:rPr lang="tr-TR" sz="2400" u="sng" spc="-20" dirty="0">
                <a:solidFill>
                  <a:srgbClr val="A42F0F"/>
                </a:solidFill>
                <a:cs typeface="Wingdings 3"/>
              </a:rPr>
              <a:t>Staj Kabul Mektubu’nda </a:t>
            </a:r>
          </a:p>
          <a:p>
            <a:pPr marL="12065" marR="5080" algn="just"/>
            <a:r>
              <a:rPr lang="tr-TR" sz="2400" spc="-20" dirty="0">
                <a:solidFill>
                  <a:srgbClr val="A42F0F"/>
                </a:solidFill>
                <a:latin typeface="Wingdings 3"/>
                <a:cs typeface="Wingdings 3"/>
              </a:rPr>
              <a:t> </a:t>
            </a:r>
            <a:r>
              <a:rPr lang="tr-TR" sz="2400" spc="-160" dirty="0">
                <a:solidFill>
                  <a:srgbClr val="444444"/>
                </a:solidFill>
                <a:cs typeface="Century Gothic"/>
              </a:rPr>
              <a:t>DEU Enstitü/Fakülte/Yüksekokul Öğrencisi (Adı /Soyadı)</a:t>
            </a:r>
          </a:p>
          <a:p>
            <a:pPr marL="12065" marR="5080" algn="just"/>
            <a:r>
              <a:rPr lang="tr-TR" sz="2400" spc="-20" dirty="0">
                <a:solidFill>
                  <a:srgbClr val="A42F0F"/>
                </a:solidFill>
                <a:latin typeface="Wingdings 3"/>
                <a:cs typeface="Wingdings 3"/>
              </a:rPr>
              <a:t> </a:t>
            </a:r>
            <a:r>
              <a:rPr lang="tr-TR" sz="2400" spc="-160" dirty="0" err="1">
                <a:solidFill>
                  <a:srgbClr val="444444"/>
                </a:solidFill>
                <a:cs typeface="Century Gothic"/>
              </a:rPr>
              <a:t>Erasmus</a:t>
            </a:r>
            <a:r>
              <a:rPr lang="tr-TR" sz="2400" spc="-160" dirty="0">
                <a:solidFill>
                  <a:srgbClr val="444444"/>
                </a:solidFill>
                <a:cs typeface="Century Gothic"/>
              </a:rPr>
              <a:t>+ Değişim Programı kapsamında staj faaliyeti gerçekleştirileceği</a:t>
            </a:r>
          </a:p>
          <a:p>
            <a:pPr marL="12065" marR="5080" algn="just"/>
            <a:r>
              <a:rPr lang="tr-TR" sz="2400" spc="-20" dirty="0">
                <a:solidFill>
                  <a:srgbClr val="A42F0F"/>
                </a:solidFill>
                <a:latin typeface="Wingdings 3"/>
                <a:cs typeface="Wingdings 3"/>
              </a:rPr>
              <a:t> </a:t>
            </a:r>
            <a:r>
              <a:rPr lang="tr-TR" sz="2400" spc="-160" dirty="0">
                <a:solidFill>
                  <a:srgbClr val="444444"/>
                </a:solidFill>
                <a:cs typeface="Century Gothic"/>
              </a:rPr>
              <a:t>Staj kapsamında yürütülecek görevler (Belli ise departman adı)</a:t>
            </a:r>
          </a:p>
          <a:p>
            <a:pPr marL="12065" marR="5080" algn="just"/>
            <a:r>
              <a:rPr lang="tr-TR" sz="2400" spc="-20" dirty="0">
                <a:solidFill>
                  <a:srgbClr val="A42F0F"/>
                </a:solidFill>
                <a:latin typeface="Wingdings 3"/>
                <a:cs typeface="Wingdings 3"/>
              </a:rPr>
              <a:t> </a:t>
            </a:r>
            <a:r>
              <a:rPr lang="tr-TR" sz="2400" spc="-160" dirty="0">
                <a:solidFill>
                  <a:srgbClr val="444444"/>
                </a:solidFill>
                <a:cs typeface="Century Gothic"/>
              </a:rPr>
              <a:t>Staj Başlangıç ve Bitiş Tarihleri (net tarih aralığı: </a:t>
            </a:r>
            <a:r>
              <a:rPr lang="tr-TR" sz="2400" spc="-160" dirty="0" err="1">
                <a:solidFill>
                  <a:srgbClr val="444444"/>
                </a:solidFill>
                <a:cs typeface="Century Gothic"/>
              </a:rPr>
              <a:t>gg</a:t>
            </a:r>
            <a:r>
              <a:rPr lang="tr-TR" sz="2400" spc="-160" dirty="0">
                <a:solidFill>
                  <a:srgbClr val="444444"/>
                </a:solidFill>
                <a:cs typeface="Century Gothic"/>
              </a:rPr>
              <a:t>/</a:t>
            </a:r>
            <a:r>
              <a:rPr lang="tr-TR" sz="2400" spc="-160" dirty="0" err="1">
                <a:solidFill>
                  <a:srgbClr val="444444"/>
                </a:solidFill>
                <a:cs typeface="Century Gothic"/>
              </a:rPr>
              <a:t>aa</a:t>
            </a:r>
            <a:r>
              <a:rPr lang="tr-TR" sz="2400" spc="-160" dirty="0">
                <a:solidFill>
                  <a:srgbClr val="444444"/>
                </a:solidFill>
                <a:cs typeface="Century Gothic"/>
              </a:rPr>
              <a:t>/</a:t>
            </a:r>
            <a:r>
              <a:rPr lang="tr-TR" sz="2400" spc="-160" dirty="0" err="1">
                <a:solidFill>
                  <a:srgbClr val="444444"/>
                </a:solidFill>
                <a:cs typeface="Century Gothic"/>
              </a:rPr>
              <a:t>yyyy</a:t>
            </a:r>
            <a:r>
              <a:rPr lang="tr-TR" sz="2400" spc="-160" dirty="0">
                <a:solidFill>
                  <a:srgbClr val="444444"/>
                </a:solidFill>
                <a:cs typeface="Century Gothic"/>
              </a:rPr>
              <a:t> – </a:t>
            </a:r>
            <a:r>
              <a:rPr lang="tr-TR" sz="2400" spc="-160" dirty="0" err="1">
                <a:solidFill>
                  <a:srgbClr val="444444"/>
                </a:solidFill>
                <a:cs typeface="Century Gothic"/>
              </a:rPr>
              <a:t>gg</a:t>
            </a:r>
            <a:r>
              <a:rPr lang="tr-TR" sz="2400" spc="-160" dirty="0">
                <a:solidFill>
                  <a:srgbClr val="444444"/>
                </a:solidFill>
                <a:cs typeface="Century Gothic"/>
              </a:rPr>
              <a:t>/</a:t>
            </a:r>
            <a:r>
              <a:rPr lang="tr-TR" sz="2400" spc="-160" dirty="0" err="1">
                <a:solidFill>
                  <a:srgbClr val="444444"/>
                </a:solidFill>
                <a:cs typeface="Century Gothic"/>
              </a:rPr>
              <a:t>aa</a:t>
            </a:r>
            <a:r>
              <a:rPr lang="tr-TR" sz="2400" spc="-160" dirty="0">
                <a:solidFill>
                  <a:srgbClr val="444444"/>
                </a:solidFill>
                <a:cs typeface="Century Gothic"/>
              </a:rPr>
              <a:t>/</a:t>
            </a:r>
            <a:r>
              <a:rPr lang="tr-TR" sz="2400" spc="-160" dirty="0" err="1">
                <a:solidFill>
                  <a:srgbClr val="444444"/>
                </a:solidFill>
                <a:cs typeface="Century Gothic"/>
              </a:rPr>
              <a:t>yyyy</a:t>
            </a:r>
            <a:r>
              <a:rPr lang="tr-TR" sz="2400" spc="-160" dirty="0">
                <a:solidFill>
                  <a:srgbClr val="444444"/>
                </a:solidFill>
                <a:cs typeface="Century Gothic"/>
              </a:rPr>
              <a:t>)</a:t>
            </a:r>
          </a:p>
          <a:p>
            <a:pPr marL="12065" marR="5080" algn="just"/>
            <a:r>
              <a:rPr lang="tr-TR" sz="2400" spc="-20" dirty="0">
                <a:solidFill>
                  <a:srgbClr val="A42F0F"/>
                </a:solidFill>
                <a:latin typeface="Wingdings 3"/>
                <a:cs typeface="Wingdings 3"/>
              </a:rPr>
              <a:t> </a:t>
            </a:r>
            <a:r>
              <a:rPr lang="tr-TR" sz="2400" spc="-160" dirty="0">
                <a:solidFill>
                  <a:srgbClr val="444444"/>
                </a:solidFill>
                <a:cs typeface="Century Gothic"/>
              </a:rPr>
              <a:t>Kuruluşun (varsa) İmza ve Mührü </a:t>
            </a:r>
            <a:r>
              <a:rPr lang="tr-TR" sz="2400" u="sng" spc="-20" dirty="0">
                <a:solidFill>
                  <a:srgbClr val="A42F0F"/>
                </a:solidFill>
                <a:cs typeface="Century Gothic"/>
              </a:rPr>
              <a:t>b</a:t>
            </a:r>
            <a:r>
              <a:rPr lang="tr-TR" sz="2400" u="sng" spc="-20" dirty="0">
                <a:solidFill>
                  <a:srgbClr val="A42F0F"/>
                </a:solidFill>
                <a:cs typeface="Wingdings 3"/>
              </a:rPr>
              <a:t>ulunmalıdır.</a:t>
            </a:r>
            <a:r>
              <a:rPr lang="tr-TR" sz="2400" b="1" spc="-20" dirty="0">
                <a:cs typeface="Arial"/>
              </a:rPr>
              <a:t>                       </a:t>
            </a:r>
            <a:endParaRPr lang="tr-TR" sz="2400" dirty="0">
              <a:cs typeface="Arial"/>
            </a:endParaRPr>
          </a:p>
          <a:p>
            <a:pPr marL="354965" marR="5080" indent="-342900" algn="just">
              <a:buFont typeface="Wingdings 3"/>
              <a:buChar char="´"/>
            </a:pPr>
            <a:endParaRPr lang="tr-TR" sz="2400" u="sng" spc="-20" dirty="0">
              <a:solidFill>
                <a:srgbClr val="A42F0F"/>
              </a:solidFill>
              <a:cs typeface="Wingdings 3"/>
            </a:endParaRPr>
          </a:p>
          <a:p>
            <a:pPr marL="354965" marR="5080" indent="-342900" algn="just"/>
            <a:r>
              <a:rPr lang="tr-TR" sz="2400" spc="-20" dirty="0">
                <a:cs typeface="Wingdings 3"/>
              </a:rPr>
              <a:t>*** Süreç içinde staj yapacağınız kurum ya da stajınızı gerçekleştireceğiniz tarih aralığı değişirse; buna uygun olarak edinmiş olduğunuz en güncel staj davet mektubunuzu kontrol edilip onaylanmak üzere e-mail ile (deuerasmusstaj@gmail.com) Koordinatörlüğümüze iletmeniz gerekmektedir.</a:t>
            </a:r>
          </a:p>
          <a:p>
            <a:pPr marL="354965" marR="5080" indent="-342900" algn="just">
              <a:lnSpc>
                <a:spcPct val="100000"/>
              </a:lnSpc>
            </a:pPr>
            <a:endParaRPr sz="1900" dirty="0">
              <a:latin typeface="Century Gothic"/>
              <a:cs typeface="Century Gothic"/>
            </a:endParaRPr>
          </a:p>
        </p:txBody>
      </p:sp>
      <p:sp>
        <p:nvSpPr>
          <p:cNvPr id="13" name="object 13"/>
          <p:cNvSpPr/>
          <p:nvPr/>
        </p:nvSpPr>
        <p:spPr>
          <a:xfrm>
            <a:off x="9688068" y="431291"/>
            <a:ext cx="1475231" cy="833627"/>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9767823" y="511175"/>
            <a:ext cx="1368425" cy="727075"/>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3567684" y="260604"/>
            <a:ext cx="4256508" cy="1080164"/>
          </a:xfrm>
          <a:prstGeom prst="rect">
            <a:avLst/>
          </a:prstGeom>
          <a:blipFill>
            <a:blip r:embed="rId9" cstate="print"/>
            <a:stretch>
              <a:fillRect/>
            </a:stretch>
          </a:blipFill>
        </p:spPr>
        <p:txBody>
          <a:bodyPr wrap="square" lIns="0" tIns="0" rIns="0" bIns="0" rtlCol="0"/>
          <a:lstStyle/>
          <a:p>
            <a:endParaRPr/>
          </a:p>
        </p:txBody>
      </p:sp>
      <p:sp>
        <p:nvSpPr>
          <p:cNvPr id="16" name="object 16"/>
          <p:cNvSpPr/>
          <p:nvPr/>
        </p:nvSpPr>
        <p:spPr>
          <a:xfrm>
            <a:off x="3721628" y="-46991"/>
            <a:ext cx="4608449" cy="1898650"/>
          </a:xfrm>
          <a:prstGeom prst="rect">
            <a:avLst/>
          </a:prstGeom>
          <a:blipFill>
            <a:blip r:embed="rId10" cstate="print"/>
            <a:stretch>
              <a:fillRect/>
            </a:stretch>
          </a:blipFill>
        </p:spPr>
        <p:txBody>
          <a:bodyPr wrap="square" lIns="0" tIns="0" rIns="0" bIns="0" rtlCol="0"/>
          <a:lstStyle/>
          <a:p>
            <a:endParaRPr/>
          </a:p>
        </p:txBody>
      </p:sp>
      <p:pic>
        <p:nvPicPr>
          <p:cNvPr id="17" name="Picture 11" descr="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1000" y="150938"/>
            <a:ext cx="14478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1397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1676400" y="1943354"/>
            <a:ext cx="8839199" cy="430887"/>
          </a:xfrm>
          <a:prstGeom prst="rect">
            <a:avLst/>
          </a:prstGeom>
        </p:spPr>
        <p:txBody>
          <a:bodyPr vert="horz" wrap="square" lIns="0" tIns="0" rIns="0" bIns="0" rtlCol="0">
            <a:spAutoFit/>
          </a:bodyPr>
          <a:lstStyle/>
          <a:p>
            <a:pPr marL="12700">
              <a:lnSpc>
                <a:spcPct val="100000"/>
              </a:lnSpc>
            </a:pPr>
            <a:r>
              <a:rPr lang="tr-TR" sz="2800" b="1" dirty="0">
                <a:cs typeface="Century Gothic"/>
              </a:rPr>
              <a:t>Öğrenim Anlaşması (Learning </a:t>
            </a:r>
            <a:r>
              <a:rPr lang="tr-TR" sz="2800" b="1" dirty="0" err="1">
                <a:cs typeface="Century Gothic"/>
              </a:rPr>
              <a:t>Agreement</a:t>
            </a:r>
            <a:r>
              <a:rPr lang="tr-TR" sz="2800" b="1" dirty="0">
                <a:cs typeface="Century Gothic"/>
              </a:rPr>
              <a:t> </a:t>
            </a:r>
            <a:r>
              <a:rPr lang="tr-TR" sz="2800" b="1" dirty="0" err="1">
                <a:cs typeface="Century Gothic"/>
              </a:rPr>
              <a:t>For</a:t>
            </a:r>
            <a:r>
              <a:rPr lang="tr-TR" sz="2800" b="1" dirty="0">
                <a:cs typeface="Century Gothic"/>
              </a:rPr>
              <a:t> </a:t>
            </a:r>
            <a:r>
              <a:rPr lang="tr-TR" sz="2800" b="1" dirty="0" err="1">
                <a:cs typeface="Century Gothic"/>
              </a:rPr>
              <a:t>Traineeships</a:t>
            </a:r>
            <a:r>
              <a:rPr lang="tr-TR" sz="2800" b="1" dirty="0">
                <a:cs typeface="Century Gothic"/>
              </a:rPr>
              <a:t>)</a:t>
            </a:r>
            <a:endParaRPr sz="2800" b="1" dirty="0">
              <a:cs typeface="Century Gothic"/>
            </a:endParaRPr>
          </a:p>
        </p:txBody>
      </p:sp>
      <p:sp>
        <p:nvSpPr>
          <p:cNvPr id="9" name="object 9"/>
          <p:cNvSpPr txBox="1">
            <a:spLocks noGrp="1"/>
          </p:cNvSpPr>
          <p:nvPr>
            <p:ph idx="1"/>
          </p:nvPr>
        </p:nvSpPr>
        <p:spPr>
          <a:xfrm>
            <a:off x="838200" y="2647251"/>
            <a:ext cx="10515600" cy="4231928"/>
          </a:xfrm>
          <a:prstGeom prst="rect">
            <a:avLst/>
          </a:prstGeom>
        </p:spPr>
        <p:txBody>
          <a:bodyPr vert="horz" wrap="square" lIns="0" tIns="0" rIns="0" bIns="0" rtlCol="0">
            <a:spAutoFit/>
          </a:bodyPr>
          <a:lstStyle/>
          <a:p>
            <a:pPr marL="12700" marR="6985" indent="0" algn="just">
              <a:buNone/>
            </a:pPr>
            <a:endParaRPr lang="tr-TR" sz="1800" spc="-10" dirty="0">
              <a:cs typeface="Century Gothic"/>
            </a:endParaRPr>
          </a:p>
          <a:p>
            <a:pPr marL="355600" marR="8890" indent="-342900" algn="just">
              <a:lnSpc>
                <a:spcPct val="90100"/>
              </a:lnSpc>
              <a:buFont typeface="Wingdings 3" panose="05040102010807070707" pitchFamily="18" charset="2"/>
              <a:buChar char="´"/>
            </a:pPr>
            <a:r>
              <a:rPr lang="tr-TR" sz="2000" spc="-10" dirty="0">
                <a:cs typeface="Century Gothic"/>
              </a:rPr>
              <a:t>Dış İlişkiler Koordinatörlüğü web sayfasından </a:t>
            </a:r>
            <a:r>
              <a:rPr lang="tr-TR" sz="2000" b="1" u="sng" spc="-5" dirty="0">
                <a:cs typeface="Century Gothic"/>
              </a:rPr>
              <a:t>Erasmus+ Öğrenci Hareketliliği</a:t>
            </a:r>
            <a:r>
              <a:rPr lang="tr-TR" sz="2000" b="1" spc="-5" dirty="0">
                <a:cs typeface="Century Gothic"/>
              </a:rPr>
              <a:t> </a:t>
            </a:r>
            <a:r>
              <a:rPr lang="tr-TR" sz="2000" spc="-5" dirty="0">
                <a:cs typeface="Century Gothic"/>
              </a:rPr>
              <a:t>kısmında </a:t>
            </a:r>
            <a:r>
              <a:rPr lang="tr-TR" sz="2000" b="1" u="sng" spc="-5" dirty="0">
                <a:cs typeface="Century Gothic"/>
              </a:rPr>
              <a:t>Staj Giden Öğrenci </a:t>
            </a:r>
            <a:r>
              <a:rPr lang="tr-TR" sz="2000" spc="-5" dirty="0">
                <a:cs typeface="Century Gothic"/>
              </a:rPr>
              <a:t>başlığını tıklayarak </a:t>
            </a:r>
            <a:r>
              <a:rPr lang="tr-TR" sz="2000" b="1" u="sng" spc="-5" dirty="0">
                <a:cs typeface="Century Gothic"/>
              </a:rPr>
              <a:t>Dokümanlar</a:t>
            </a:r>
            <a:r>
              <a:rPr lang="tr-TR" sz="2000" b="1" spc="-5" dirty="0">
                <a:cs typeface="Century Gothic"/>
              </a:rPr>
              <a:t> </a:t>
            </a:r>
            <a:r>
              <a:rPr lang="tr-TR" sz="2000" spc="-5" dirty="0">
                <a:cs typeface="Century Gothic"/>
              </a:rPr>
              <a:t>başlığı altında bulunan </a:t>
            </a:r>
            <a:r>
              <a:rPr lang="tr-TR" sz="2000" b="1" u="sng" spc="-5" dirty="0">
                <a:cs typeface="Century Gothic"/>
              </a:rPr>
              <a:t>Staj Anlaşması (Learning </a:t>
            </a:r>
            <a:r>
              <a:rPr lang="tr-TR" sz="2000" b="1" u="sng" spc="-5" dirty="0" err="1">
                <a:cs typeface="Century Gothic"/>
              </a:rPr>
              <a:t>Agreement</a:t>
            </a:r>
            <a:r>
              <a:rPr lang="tr-TR" sz="2000" b="1" u="sng" spc="-5" dirty="0">
                <a:cs typeface="Century Gothic"/>
              </a:rPr>
              <a:t> </a:t>
            </a:r>
            <a:r>
              <a:rPr lang="tr-TR" sz="2000" b="1" u="sng" spc="-5" dirty="0" err="1">
                <a:cs typeface="Century Gothic"/>
              </a:rPr>
              <a:t>for</a:t>
            </a:r>
            <a:r>
              <a:rPr lang="tr-TR" sz="2000" b="1" u="sng" spc="-5" dirty="0">
                <a:cs typeface="Century Gothic"/>
              </a:rPr>
              <a:t> </a:t>
            </a:r>
            <a:r>
              <a:rPr lang="tr-TR" sz="2000" b="1" u="sng" spc="-5" dirty="0" err="1">
                <a:cs typeface="Century Gothic"/>
              </a:rPr>
              <a:t>Traineeships</a:t>
            </a:r>
            <a:r>
              <a:rPr lang="tr-TR" sz="2000" b="1" u="sng" spc="-5" dirty="0">
                <a:cs typeface="Century Gothic"/>
              </a:rPr>
              <a:t>)</a:t>
            </a:r>
            <a:r>
              <a:rPr lang="tr-TR" sz="2000" b="1" spc="-5" dirty="0">
                <a:cs typeface="Century Gothic"/>
              </a:rPr>
              <a:t> </a:t>
            </a:r>
            <a:r>
              <a:rPr lang="tr-TR" sz="2000" spc="-5" dirty="0">
                <a:cs typeface="Century Gothic"/>
              </a:rPr>
              <a:t>belgesini indirebilirsiniz. Belge bilgisayar ortamında doldurulmalı, üzerindeki onay imzaları tamamlanmış olmalıdır. Belgenin staj kurumunuzdan tarafınıza e-posta ile iletilmiş taranmış kopyası kabul edilebilir. Mezun olmuş öğrencilerimizin Learning </a:t>
            </a:r>
            <a:r>
              <a:rPr lang="tr-TR" sz="2000" spc="-5" dirty="0" err="1">
                <a:cs typeface="Century Gothic"/>
              </a:rPr>
              <a:t>Agreement</a:t>
            </a:r>
            <a:r>
              <a:rPr lang="tr-TR" sz="2000" spc="-5" dirty="0">
                <a:cs typeface="Century Gothic"/>
              </a:rPr>
              <a:t> belgeleri, Erasmus bölüm/program koordinatörü yerine Erasmus Kurum Koordinatörümüze (Dış İlişkiler Koordinatörümüze) de sunulabilir.</a:t>
            </a:r>
          </a:p>
          <a:p>
            <a:pPr marL="355600" marR="8890" indent="-342900" algn="just">
              <a:lnSpc>
                <a:spcPct val="90100"/>
              </a:lnSpc>
              <a:buFont typeface="Wingdings 3" panose="05040102010807070707" pitchFamily="18" charset="2"/>
              <a:buChar char="´"/>
            </a:pPr>
            <a:endParaRPr lang="tr-TR" sz="2000" spc="-5" dirty="0">
              <a:cs typeface="Times New Roman"/>
            </a:endParaRPr>
          </a:p>
          <a:p>
            <a:pPr marL="12700" marR="8890" indent="0" algn="just">
              <a:lnSpc>
                <a:spcPct val="90100"/>
              </a:lnSpc>
              <a:buNone/>
            </a:pPr>
            <a:r>
              <a:rPr lang="tr-TR" sz="1800" dirty="0">
                <a:cs typeface="Times New Roman"/>
                <a:hlinkClick r:id="rId5"/>
              </a:rPr>
              <a:t>https://international.deu.edu.tr/erasmus/staj-giden-ogrenci/</a:t>
            </a:r>
            <a:endParaRPr lang="tr-TR" sz="1800" dirty="0">
              <a:cs typeface="Times New Roman"/>
            </a:endParaRPr>
          </a:p>
          <a:p>
            <a:pPr marL="12700" marR="8890" indent="0" algn="just">
              <a:lnSpc>
                <a:spcPct val="90100"/>
              </a:lnSpc>
              <a:buNone/>
            </a:pPr>
            <a:endParaRPr lang="tr-TR" sz="1800" dirty="0">
              <a:cs typeface="Times New Roman"/>
            </a:endParaRPr>
          </a:p>
          <a:p>
            <a:pPr marL="298450" marR="8890" indent="-285750" algn="just">
              <a:lnSpc>
                <a:spcPct val="90100"/>
              </a:lnSpc>
              <a:buFont typeface="Wingdings 3" panose="05040102010807070707" pitchFamily="18" charset="2"/>
              <a:buChar char="´"/>
            </a:pPr>
            <a:endParaRPr sz="1800" dirty="0">
              <a:cs typeface="Times New Roman"/>
            </a:endParaRPr>
          </a:p>
          <a:p>
            <a:pPr marL="12700" marR="5080" indent="0" algn="just">
              <a:buNone/>
            </a:pPr>
            <a:endParaRPr sz="1800" u="sng" dirty="0">
              <a:cs typeface="Century Gothic"/>
            </a:endParaRPr>
          </a:p>
        </p:txBody>
      </p:sp>
      <p:sp>
        <p:nvSpPr>
          <p:cNvPr id="12" name="object 12"/>
          <p:cNvSpPr/>
          <p:nvPr/>
        </p:nvSpPr>
        <p:spPr>
          <a:xfrm>
            <a:off x="9688068" y="377952"/>
            <a:ext cx="1475231" cy="833627"/>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9767823" y="458851"/>
            <a:ext cx="1368425" cy="727075"/>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3567684" y="153923"/>
            <a:ext cx="4715256" cy="2005584"/>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3621087" y="205786"/>
            <a:ext cx="4608449" cy="1898650"/>
          </a:xfrm>
          <a:prstGeom prst="rect">
            <a:avLst/>
          </a:prstGeom>
          <a:blipFill>
            <a:blip r:embed="rId9" cstate="print"/>
            <a:stretch>
              <a:fillRect/>
            </a:stretch>
          </a:blipFill>
        </p:spPr>
        <p:txBody>
          <a:bodyPr wrap="square" lIns="0" tIns="0" rIns="0" bIns="0" rtlCol="0"/>
          <a:lstStyle/>
          <a:p>
            <a:endParaRPr/>
          </a:p>
        </p:txBody>
      </p:sp>
      <p:pic>
        <p:nvPicPr>
          <p:cNvPr id="16" name="Picture 11" descr="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1000" y="150938"/>
            <a:ext cx="14478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7864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4248911" y="1932836"/>
            <a:ext cx="3352800" cy="430887"/>
          </a:xfrm>
          <a:prstGeom prst="rect">
            <a:avLst/>
          </a:prstGeom>
        </p:spPr>
        <p:txBody>
          <a:bodyPr vert="horz" wrap="square" lIns="0" tIns="0" rIns="0" bIns="0" rtlCol="0">
            <a:spAutoFit/>
          </a:bodyPr>
          <a:lstStyle/>
          <a:p>
            <a:pPr marL="12700">
              <a:lnSpc>
                <a:spcPct val="100000"/>
              </a:lnSpc>
            </a:pPr>
            <a:r>
              <a:rPr lang="tr-TR" sz="2800" b="1" dirty="0">
                <a:cs typeface="Century Gothic"/>
              </a:rPr>
              <a:t>Yönetim Kurulu Kararı</a:t>
            </a:r>
            <a:endParaRPr sz="2800" b="1" dirty="0">
              <a:cs typeface="Century Gothic"/>
            </a:endParaRPr>
          </a:p>
        </p:txBody>
      </p:sp>
      <p:sp>
        <p:nvSpPr>
          <p:cNvPr id="9" name="object 9"/>
          <p:cNvSpPr txBox="1">
            <a:spLocks noGrp="1"/>
          </p:cNvSpPr>
          <p:nvPr>
            <p:ph idx="1"/>
          </p:nvPr>
        </p:nvSpPr>
        <p:spPr>
          <a:xfrm>
            <a:off x="838200" y="2647251"/>
            <a:ext cx="10515600" cy="6057043"/>
          </a:xfrm>
          <a:prstGeom prst="rect">
            <a:avLst/>
          </a:prstGeom>
        </p:spPr>
        <p:txBody>
          <a:bodyPr vert="horz" wrap="square" lIns="0" tIns="0" rIns="0" bIns="0" rtlCol="0">
            <a:spAutoFit/>
          </a:bodyPr>
          <a:lstStyle/>
          <a:p>
            <a:pPr marL="12700" marR="8890" indent="0" algn="just">
              <a:lnSpc>
                <a:spcPct val="90100"/>
              </a:lnSpc>
            </a:pPr>
            <a:r>
              <a:rPr lang="tr-TR" sz="1800" spc="-10" dirty="0">
                <a:cs typeface="Calibri"/>
              </a:rPr>
              <a:t> </a:t>
            </a:r>
            <a:r>
              <a:rPr lang="tr-TR" sz="2400" spc="-15" dirty="0">
                <a:cs typeface="Calibri"/>
              </a:rPr>
              <a:t>Üni</a:t>
            </a:r>
            <a:r>
              <a:rPr lang="tr-TR" sz="2400" spc="-50" dirty="0">
                <a:cs typeface="Calibri"/>
              </a:rPr>
              <a:t>v</a:t>
            </a:r>
            <a:r>
              <a:rPr lang="tr-TR" sz="2400" spc="-15" dirty="0">
                <a:cs typeface="Calibri"/>
              </a:rPr>
              <a:t>e</a:t>
            </a:r>
            <a:r>
              <a:rPr lang="tr-TR" sz="2400" spc="-65" dirty="0">
                <a:cs typeface="Calibri"/>
              </a:rPr>
              <a:t>r</a:t>
            </a:r>
            <a:r>
              <a:rPr lang="tr-TR" sz="2400" spc="-10" dirty="0">
                <a:cs typeface="Calibri"/>
              </a:rPr>
              <a:t>si</a:t>
            </a:r>
            <a:r>
              <a:rPr lang="tr-TR" sz="2400" spc="-45" dirty="0">
                <a:cs typeface="Calibri"/>
              </a:rPr>
              <a:t>t</a:t>
            </a:r>
            <a:r>
              <a:rPr lang="tr-TR" sz="2400" spc="-15" dirty="0">
                <a:cs typeface="Calibri"/>
              </a:rPr>
              <a:t>emiz </a:t>
            </a:r>
            <a:r>
              <a:rPr lang="tr-TR" sz="2400" spc="-50" dirty="0">
                <a:cs typeface="Calibri"/>
              </a:rPr>
              <a:t>t</a:t>
            </a:r>
            <a:r>
              <a:rPr lang="tr-TR" sz="2400" spc="-15" dirty="0">
                <a:cs typeface="Calibri"/>
              </a:rPr>
              <a:t>a</a:t>
            </a:r>
            <a:r>
              <a:rPr lang="tr-TR" sz="2400" spc="-70" dirty="0">
                <a:cs typeface="Calibri"/>
              </a:rPr>
              <a:t>r</a:t>
            </a:r>
            <a:r>
              <a:rPr lang="tr-TR" sz="2400" spc="-15" dirty="0">
                <a:cs typeface="Calibri"/>
              </a:rPr>
              <a:t>af</a:t>
            </a:r>
            <a:r>
              <a:rPr lang="tr-TR" sz="2400" spc="-25" dirty="0">
                <a:cs typeface="Calibri"/>
              </a:rPr>
              <a:t>ı</a:t>
            </a:r>
            <a:r>
              <a:rPr lang="tr-TR" sz="2400" spc="-15" dirty="0">
                <a:cs typeface="Calibri"/>
              </a:rPr>
              <a:t>ndan</a:t>
            </a:r>
            <a:r>
              <a:rPr lang="tr-TR" sz="2400" spc="15" dirty="0">
                <a:cs typeface="Calibri"/>
              </a:rPr>
              <a:t> </a:t>
            </a:r>
            <a:r>
              <a:rPr lang="tr-TR" sz="2400" spc="-15" dirty="0">
                <a:cs typeface="Calibri"/>
              </a:rPr>
              <a:t>öğ</a:t>
            </a:r>
            <a:r>
              <a:rPr lang="tr-TR" sz="2400" spc="-45" dirty="0">
                <a:cs typeface="Calibri"/>
              </a:rPr>
              <a:t>r</a:t>
            </a:r>
            <a:r>
              <a:rPr lang="tr-TR" sz="2400" spc="-15" dirty="0">
                <a:cs typeface="Calibri"/>
              </a:rPr>
              <a:t>enc</a:t>
            </a:r>
            <a:r>
              <a:rPr lang="tr-TR" sz="2400" spc="-25" dirty="0">
                <a:cs typeface="Calibri"/>
              </a:rPr>
              <a:t>i</a:t>
            </a:r>
            <a:r>
              <a:rPr lang="tr-TR" sz="2400" spc="-15" dirty="0">
                <a:cs typeface="Calibri"/>
              </a:rPr>
              <a:t>nin</a:t>
            </a:r>
            <a:r>
              <a:rPr lang="tr-TR" sz="2400" spc="5" dirty="0">
                <a:cs typeface="Calibri"/>
              </a:rPr>
              <a:t> </a:t>
            </a:r>
            <a:r>
              <a:rPr lang="tr-TR" sz="2400" spc="-15" dirty="0" err="1">
                <a:cs typeface="Calibri"/>
              </a:rPr>
              <a:t>E</a:t>
            </a:r>
            <a:r>
              <a:rPr lang="tr-TR" sz="2400" spc="-75" dirty="0" err="1">
                <a:cs typeface="Calibri"/>
              </a:rPr>
              <a:t>r</a:t>
            </a:r>
            <a:r>
              <a:rPr lang="tr-TR" sz="2400" spc="-15" dirty="0" err="1">
                <a:cs typeface="Calibri"/>
              </a:rPr>
              <a:t>asmus</a:t>
            </a:r>
            <a:r>
              <a:rPr lang="tr-TR" sz="2400" spc="-15" dirty="0">
                <a:cs typeface="Calibri"/>
              </a:rPr>
              <a:t>+ Staj </a:t>
            </a:r>
            <a:r>
              <a:rPr lang="tr-TR" sz="2400" spc="35" dirty="0">
                <a:cs typeface="Calibri"/>
              </a:rPr>
              <a:t> H</a:t>
            </a:r>
            <a:r>
              <a:rPr lang="tr-TR" sz="2400" spc="-15" dirty="0">
                <a:cs typeface="Calibri"/>
              </a:rPr>
              <a:t>a</a:t>
            </a:r>
            <a:r>
              <a:rPr lang="tr-TR" sz="2400" spc="-50" dirty="0">
                <a:cs typeface="Calibri"/>
              </a:rPr>
              <a:t>r</a:t>
            </a:r>
            <a:r>
              <a:rPr lang="tr-TR" sz="2400" spc="-15" dirty="0">
                <a:cs typeface="Calibri"/>
              </a:rPr>
              <a:t>e</a:t>
            </a:r>
            <a:r>
              <a:rPr lang="tr-TR" sz="2400" spc="-100" dirty="0">
                <a:cs typeface="Calibri"/>
              </a:rPr>
              <a:t>k</a:t>
            </a:r>
            <a:r>
              <a:rPr lang="tr-TR" sz="2400" spc="-30" dirty="0">
                <a:cs typeface="Calibri"/>
              </a:rPr>
              <a:t>e</a:t>
            </a:r>
            <a:r>
              <a:rPr lang="tr-TR" sz="2400" dirty="0">
                <a:cs typeface="Calibri"/>
              </a:rPr>
              <a:t>tl</a:t>
            </a:r>
            <a:r>
              <a:rPr lang="tr-TR" sz="2400" spc="-15" dirty="0">
                <a:cs typeface="Calibri"/>
              </a:rPr>
              <a:t>i</a:t>
            </a:r>
            <a:r>
              <a:rPr lang="tr-TR" sz="2400" dirty="0">
                <a:cs typeface="Calibri"/>
              </a:rPr>
              <a:t>l</a:t>
            </a:r>
            <a:r>
              <a:rPr lang="tr-TR" sz="2400" spc="-15" dirty="0">
                <a:cs typeface="Calibri"/>
              </a:rPr>
              <a:t>iğine</a:t>
            </a:r>
            <a:r>
              <a:rPr lang="tr-TR" sz="2400" spc="-10" dirty="0">
                <a:cs typeface="Calibri"/>
              </a:rPr>
              <a:t> </a:t>
            </a:r>
            <a:r>
              <a:rPr lang="tr-TR" sz="2400" spc="-70" dirty="0">
                <a:cs typeface="Calibri"/>
              </a:rPr>
              <a:t>k</a:t>
            </a:r>
            <a:r>
              <a:rPr lang="tr-TR" sz="2400" spc="-35" dirty="0">
                <a:cs typeface="Calibri"/>
              </a:rPr>
              <a:t>a</a:t>
            </a:r>
            <a:r>
              <a:rPr lang="tr-TR" sz="2400" dirty="0">
                <a:cs typeface="Calibri"/>
              </a:rPr>
              <a:t>t</a:t>
            </a:r>
            <a:r>
              <a:rPr lang="tr-TR" sz="2400" spc="-10" dirty="0">
                <a:cs typeface="Calibri"/>
              </a:rPr>
              <a:t>ı</a:t>
            </a:r>
            <a:r>
              <a:rPr lang="tr-TR" sz="2400" dirty="0">
                <a:cs typeface="Calibri"/>
              </a:rPr>
              <a:t>l</a:t>
            </a:r>
            <a:r>
              <a:rPr lang="tr-TR" sz="2400" spc="-10" dirty="0">
                <a:cs typeface="Calibri"/>
              </a:rPr>
              <a:t>m</a:t>
            </a:r>
            <a:r>
              <a:rPr lang="tr-TR" sz="2400" dirty="0">
                <a:cs typeface="Calibri"/>
              </a:rPr>
              <a:t>ası</a:t>
            </a:r>
            <a:r>
              <a:rPr lang="tr-TR" sz="2400" spc="-15" dirty="0">
                <a:cs typeface="Calibri"/>
              </a:rPr>
              <a:t>n</a:t>
            </a:r>
            <a:r>
              <a:rPr lang="tr-TR" sz="2400" dirty="0">
                <a:cs typeface="Calibri"/>
              </a:rPr>
              <a:t>ın</a:t>
            </a:r>
            <a:r>
              <a:rPr lang="tr-TR" sz="2400" spc="20" dirty="0">
                <a:cs typeface="Calibri"/>
              </a:rPr>
              <a:t> </a:t>
            </a:r>
            <a:r>
              <a:rPr lang="tr-TR" sz="2400" spc="-15" dirty="0">
                <a:cs typeface="Calibri"/>
              </a:rPr>
              <a:t>u</a:t>
            </a:r>
            <a:r>
              <a:rPr lang="tr-TR" sz="2400" spc="-65" dirty="0">
                <a:cs typeface="Calibri"/>
              </a:rPr>
              <a:t>y</a:t>
            </a:r>
            <a:r>
              <a:rPr lang="tr-TR" sz="2400" spc="-15" dirty="0">
                <a:cs typeface="Calibri"/>
              </a:rPr>
              <a:t>gun</a:t>
            </a:r>
            <a:r>
              <a:rPr lang="tr-TR" sz="2400" spc="15" dirty="0">
                <a:cs typeface="Calibri"/>
              </a:rPr>
              <a:t> </a:t>
            </a:r>
            <a:r>
              <a:rPr lang="tr-TR" sz="2400" spc="-15" dirty="0">
                <a:cs typeface="Calibri"/>
              </a:rPr>
              <a:t>b</a:t>
            </a:r>
            <a:r>
              <a:rPr lang="tr-TR" sz="2400" spc="-30" dirty="0">
                <a:cs typeface="Calibri"/>
              </a:rPr>
              <a:t>u</a:t>
            </a:r>
            <a:r>
              <a:rPr lang="tr-TR" sz="2400" dirty="0">
                <a:cs typeface="Calibri"/>
              </a:rPr>
              <a:t>l</a:t>
            </a:r>
            <a:r>
              <a:rPr lang="tr-TR" sz="2400" spc="-15" dirty="0">
                <a:cs typeface="Calibri"/>
              </a:rPr>
              <a:t>unduğunu belirten bir belgedir.</a:t>
            </a:r>
          </a:p>
          <a:p>
            <a:pPr marL="12700" marR="8890" indent="0">
              <a:lnSpc>
                <a:spcPct val="90100"/>
              </a:lnSpc>
            </a:pPr>
            <a:r>
              <a:rPr lang="tr-TR" sz="2400" spc="-45" dirty="0">
                <a:cs typeface="Calibri"/>
              </a:rPr>
              <a:t> Bu belgenin hazırlanması için kayıtlı öğrencisi olduğunuz akademik birime başvurmanız gerekmektedir. Enstitünüz bu karar için sizden davet mektubunuzu ve Learning </a:t>
            </a:r>
            <a:r>
              <a:rPr lang="tr-TR" sz="2400" spc="-45" dirty="0" err="1">
                <a:cs typeface="Calibri"/>
              </a:rPr>
              <a:t>Agreement</a:t>
            </a:r>
            <a:r>
              <a:rPr lang="tr-TR" sz="2400" spc="-45" dirty="0">
                <a:cs typeface="Calibri"/>
              </a:rPr>
              <a:t> </a:t>
            </a:r>
            <a:r>
              <a:rPr lang="tr-TR" sz="2400" spc="-45" dirty="0" err="1">
                <a:cs typeface="Calibri"/>
              </a:rPr>
              <a:t>for</a:t>
            </a:r>
            <a:r>
              <a:rPr lang="tr-TR" sz="2400" spc="-45" dirty="0">
                <a:cs typeface="Calibri"/>
              </a:rPr>
              <a:t> </a:t>
            </a:r>
            <a:r>
              <a:rPr lang="tr-TR" sz="2400" spc="-45" dirty="0" err="1">
                <a:cs typeface="Calibri"/>
              </a:rPr>
              <a:t>Traineeship</a:t>
            </a:r>
            <a:r>
              <a:rPr lang="tr-TR" sz="2400" spc="-45" dirty="0">
                <a:cs typeface="Calibri"/>
              </a:rPr>
              <a:t> belgenizi talep edebilir.</a:t>
            </a:r>
          </a:p>
          <a:p>
            <a:pPr marL="12700" marR="8890" indent="0" algn="just">
              <a:lnSpc>
                <a:spcPct val="90100"/>
              </a:lnSpc>
            </a:pPr>
            <a:r>
              <a:rPr lang="tr-TR" sz="2400" spc="-45" dirty="0">
                <a:cs typeface="Calibri"/>
              </a:rPr>
              <a:t> </a:t>
            </a:r>
            <a:r>
              <a:rPr lang="tr-TR" sz="2400" spc="-10" dirty="0">
                <a:cs typeface="Calibri"/>
              </a:rPr>
              <a:t> Mezun olduktan sonra </a:t>
            </a:r>
            <a:r>
              <a:rPr lang="tr-TR" sz="2400" spc="-10" dirty="0" err="1">
                <a:cs typeface="Calibri"/>
              </a:rPr>
              <a:t>Erasmus</a:t>
            </a:r>
            <a:r>
              <a:rPr lang="tr-TR" sz="2400" spc="-10" dirty="0">
                <a:cs typeface="Calibri"/>
              </a:rPr>
              <a:t>+ Staj faaliyetlerine başlayan öğrencilerimiz, okul ile ilişikleri kesilmiş durumda oldukları için Yönetim Kurulu Kararı aldırmak durumunda değildirler.</a:t>
            </a:r>
            <a:endParaRPr lang="tr-TR" sz="2400" spc="-45" dirty="0">
              <a:cs typeface="Calibri"/>
            </a:endParaRPr>
          </a:p>
          <a:p>
            <a:pPr marL="12700" marR="8890" indent="0" algn="just">
              <a:lnSpc>
                <a:spcPct val="90100"/>
              </a:lnSpc>
            </a:pPr>
            <a:r>
              <a:rPr lang="tr-TR" sz="2400" spc="-20" dirty="0">
                <a:cs typeface="Calibri"/>
              </a:rPr>
              <a:t> A</a:t>
            </a:r>
            <a:r>
              <a:rPr lang="tr-TR" sz="2400" spc="-75" dirty="0">
                <a:cs typeface="Calibri"/>
              </a:rPr>
              <a:t>r</a:t>
            </a:r>
            <a:r>
              <a:rPr lang="tr-TR" sz="2400" spc="-15" dirty="0">
                <a:cs typeface="Calibri"/>
              </a:rPr>
              <a:t>a</a:t>
            </a:r>
            <a:r>
              <a:rPr lang="tr-TR" sz="2400" spc="-50" dirty="0">
                <a:cs typeface="Calibri"/>
              </a:rPr>
              <a:t>ş</a:t>
            </a:r>
            <a:r>
              <a:rPr lang="tr-TR" sz="2400" spc="-10" dirty="0">
                <a:cs typeface="Calibri"/>
              </a:rPr>
              <a:t>tı</a:t>
            </a:r>
            <a:r>
              <a:rPr lang="tr-TR" sz="2400" spc="-25" dirty="0">
                <a:cs typeface="Calibri"/>
              </a:rPr>
              <a:t>r</a:t>
            </a:r>
            <a:r>
              <a:rPr lang="tr-TR" sz="2400" spc="-20" dirty="0">
                <a:cs typeface="Calibri"/>
              </a:rPr>
              <a:t>ma</a:t>
            </a:r>
            <a:r>
              <a:rPr lang="tr-TR" sz="2400" spc="25" dirty="0">
                <a:cs typeface="Calibri"/>
              </a:rPr>
              <a:t> </a:t>
            </a:r>
            <a:r>
              <a:rPr lang="tr-TR" sz="2400" spc="-20" dirty="0">
                <a:cs typeface="Calibri"/>
              </a:rPr>
              <a:t>Gö</a:t>
            </a:r>
            <a:r>
              <a:rPr lang="tr-TR" sz="2400" spc="-50" dirty="0">
                <a:cs typeface="Calibri"/>
              </a:rPr>
              <a:t>r</a:t>
            </a:r>
            <a:r>
              <a:rPr lang="tr-TR" sz="2400" spc="-30" dirty="0">
                <a:cs typeface="Calibri"/>
              </a:rPr>
              <a:t>e</a:t>
            </a:r>
            <a:r>
              <a:rPr lang="tr-TR" sz="2400" dirty="0">
                <a:cs typeface="Calibri"/>
              </a:rPr>
              <a:t>v</a:t>
            </a:r>
            <a:r>
              <a:rPr lang="tr-TR" sz="2400" spc="-15" dirty="0">
                <a:cs typeface="Calibri"/>
              </a:rPr>
              <a:t>l</a:t>
            </a:r>
            <a:r>
              <a:rPr lang="tr-TR" sz="2400" dirty="0">
                <a:cs typeface="Calibri"/>
              </a:rPr>
              <a:t>isi</a:t>
            </a:r>
            <a:r>
              <a:rPr lang="tr-TR" sz="2400" spc="-5" dirty="0">
                <a:cs typeface="Calibri"/>
              </a:rPr>
              <a:t> </a:t>
            </a:r>
            <a:r>
              <a:rPr lang="tr-TR" sz="2400" spc="-10" dirty="0">
                <a:cs typeface="Calibri"/>
              </a:rPr>
              <a:t>is</a:t>
            </a:r>
            <a:r>
              <a:rPr lang="tr-TR" sz="2400" spc="-25" dirty="0">
                <a:cs typeface="Calibri"/>
              </a:rPr>
              <a:t>e</a:t>
            </a:r>
            <a:r>
              <a:rPr lang="tr-TR" sz="2400" spc="-15" dirty="0">
                <a:cs typeface="Calibri"/>
              </a:rPr>
              <a:t>n</a:t>
            </a:r>
            <a:r>
              <a:rPr lang="tr-TR" sz="2400" spc="-25" dirty="0">
                <a:cs typeface="Calibri"/>
              </a:rPr>
              <a:t>i</a:t>
            </a:r>
            <a:r>
              <a:rPr lang="tr-TR" sz="2400" spc="-10" dirty="0">
                <a:cs typeface="Calibri"/>
              </a:rPr>
              <a:t>z,</a:t>
            </a:r>
            <a:r>
              <a:rPr lang="tr-TR" sz="2400" spc="15" dirty="0">
                <a:cs typeface="Calibri"/>
              </a:rPr>
              <a:t> </a:t>
            </a:r>
            <a:r>
              <a:rPr lang="tr-TR" sz="2400" u="heavy" spc="-20" dirty="0">
                <a:cs typeface="Calibri"/>
              </a:rPr>
              <a:t>hem</a:t>
            </a:r>
            <a:r>
              <a:rPr lang="tr-TR" sz="2400" u="heavy" spc="-5" dirty="0">
                <a:cs typeface="Calibri"/>
              </a:rPr>
              <a:t> </a:t>
            </a:r>
            <a:r>
              <a:rPr lang="tr-TR" sz="2400" u="heavy" spc="-15" dirty="0">
                <a:cs typeface="Calibri"/>
              </a:rPr>
              <a:t>pe</a:t>
            </a:r>
            <a:r>
              <a:rPr lang="tr-TR" sz="2400" u="heavy" spc="-65" dirty="0">
                <a:cs typeface="Calibri"/>
              </a:rPr>
              <a:t>r</a:t>
            </a:r>
            <a:r>
              <a:rPr lang="tr-TR" sz="2400" u="heavy" spc="-15" dirty="0">
                <a:cs typeface="Calibri"/>
              </a:rPr>
              <a:t>sonel</a:t>
            </a:r>
            <a:r>
              <a:rPr lang="tr-TR" sz="2400" spc="20" dirty="0">
                <a:cs typeface="Calibri"/>
              </a:rPr>
              <a:t> </a:t>
            </a:r>
            <a:r>
              <a:rPr lang="tr-TR" sz="2400" spc="-15" dirty="0">
                <a:cs typeface="Calibri"/>
              </a:rPr>
              <a:t>ola</a:t>
            </a:r>
            <a:r>
              <a:rPr lang="tr-TR" sz="2400" spc="-75" dirty="0">
                <a:cs typeface="Calibri"/>
              </a:rPr>
              <a:t>r</a:t>
            </a:r>
            <a:r>
              <a:rPr lang="tr-TR" sz="2400" spc="-15" dirty="0">
                <a:cs typeface="Calibri"/>
              </a:rPr>
              <a:t>ak</a:t>
            </a:r>
            <a:r>
              <a:rPr lang="tr-TR" sz="2400" spc="-5" dirty="0">
                <a:cs typeface="Calibri"/>
              </a:rPr>
              <a:t> </a:t>
            </a:r>
            <a:r>
              <a:rPr lang="tr-TR" sz="2400" u="heavy" spc="-20" dirty="0">
                <a:cs typeface="Calibri"/>
              </a:rPr>
              <a:t>hem</a:t>
            </a:r>
            <a:r>
              <a:rPr lang="tr-TR" sz="2400" u="heavy" spc="10" dirty="0">
                <a:cs typeface="Calibri"/>
              </a:rPr>
              <a:t> </a:t>
            </a:r>
            <a:r>
              <a:rPr lang="tr-TR" sz="2400" u="heavy" spc="-15" dirty="0">
                <a:cs typeface="Calibri"/>
              </a:rPr>
              <a:t>de</a:t>
            </a:r>
            <a:r>
              <a:rPr lang="tr-TR" sz="2400" u="heavy" spc="-10" dirty="0">
                <a:cs typeface="Calibri"/>
              </a:rPr>
              <a:t> </a:t>
            </a:r>
            <a:r>
              <a:rPr lang="tr-TR" sz="2400" u="heavy" spc="-15" dirty="0">
                <a:cs typeface="Calibri"/>
              </a:rPr>
              <a:t>öğ</a:t>
            </a:r>
            <a:r>
              <a:rPr lang="tr-TR" sz="2400" u="heavy" spc="-45" dirty="0">
                <a:cs typeface="Calibri"/>
              </a:rPr>
              <a:t>r</a:t>
            </a:r>
            <a:r>
              <a:rPr lang="tr-TR" sz="2400" u="heavy" spc="-15" dirty="0">
                <a:cs typeface="Calibri"/>
              </a:rPr>
              <a:t>enci</a:t>
            </a:r>
            <a:r>
              <a:rPr lang="tr-TR" sz="2400" spc="-10" dirty="0">
                <a:cs typeface="Calibri"/>
              </a:rPr>
              <a:t> </a:t>
            </a:r>
            <a:r>
              <a:rPr lang="tr-TR" sz="2400" spc="-15" dirty="0">
                <a:cs typeface="Calibri"/>
              </a:rPr>
              <a:t> ola</a:t>
            </a:r>
            <a:r>
              <a:rPr lang="tr-TR" sz="2400" spc="-75" dirty="0">
                <a:cs typeface="Calibri"/>
              </a:rPr>
              <a:t>r</a:t>
            </a:r>
            <a:r>
              <a:rPr lang="tr-TR" sz="2400" spc="-15" dirty="0">
                <a:cs typeface="Calibri"/>
              </a:rPr>
              <a:t>ak</a:t>
            </a:r>
            <a:r>
              <a:rPr lang="tr-TR" sz="2400" spc="-10" dirty="0">
                <a:cs typeface="Calibri"/>
              </a:rPr>
              <a:t> </a:t>
            </a:r>
            <a:r>
              <a:rPr lang="tr-TR" sz="2400" spc="-215" dirty="0">
                <a:cs typeface="Calibri"/>
              </a:rPr>
              <a:t>Y</a:t>
            </a:r>
            <a:r>
              <a:rPr lang="tr-TR" sz="2400" spc="-15" dirty="0">
                <a:cs typeface="Calibri"/>
              </a:rPr>
              <a:t>ön</a:t>
            </a:r>
            <a:r>
              <a:rPr lang="tr-TR" sz="2400" spc="-30" dirty="0">
                <a:cs typeface="Calibri"/>
              </a:rPr>
              <a:t>e</a:t>
            </a:r>
            <a:r>
              <a:rPr lang="tr-TR" sz="2400" spc="-15" dirty="0">
                <a:cs typeface="Calibri"/>
              </a:rPr>
              <a:t>tim</a:t>
            </a:r>
            <a:r>
              <a:rPr lang="tr-TR" sz="2400" spc="-5" dirty="0">
                <a:cs typeface="Calibri"/>
              </a:rPr>
              <a:t> </a:t>
            </a:r>
            <a:r>
              <a:rPr lang="tr-TR" sz="2400" spc="-70" dirty="0">
                <a:cs typeface="Calibri"/>
              </a:rPr>
              <a:t>K</a:t>
            </a:r>
            <a:r>
              <a:rPr lang="tr-TR" sz="2400" spc="-15" dirty="0">
                <a:cs typeface="Calibri"/>
              </a:rPr>
              <a:t>ur</a:t>
            </a:r>
            <a:r>
              <a:rPr lang="tr-TR" sz="2400" spc="-30" dirty="0">
                <a:cs typeface="Calibri"/>
              </a:rPr>
              <a:t>u</a:t>
            </a:r>
            <a:r>
              <a:rPr lang="tr-TR" sz="2400" spc="-15" dirty="0">
                <a:cs typeface="Calibri"/>
              </a:rPr>
              <a:t>lu</a:t>
            </a:r>
            <a:r>
              <a:rPr lang="tr-TR" sz="2400" spc="35" dirty="0">
                <a:cs typeface="Calibri"/>
              </a:rPr>
              <a:t> </a:t>
            </a:r>
            <a:r>
              <a:rPr lang="tr-TR" sz="2400" spc="-70" dirty="0">
                <a:cs typeface="Calibri"/>
              </a:rPr>
              <a:t>K</a:t>
            </a:r>
            <a:r>
              <a:rPr lang="tr-TR" sz="2400" spc="-15" dirty="0">
                <a:cs typeface="Calibri"/>
              </a:rPr>
              <a:t>a</a:t>
            </a:r>
            <a:r>
              <a:rPr lang="tr-TR" sz="2400" spc="-70" dirty="0">
                <a:cs typeface="Calibri"/>
              </a:rPr>
              <a:t>r</a:t>
            </a:r>
            <a:r>
              <a:rPr lang="tr-TR" sz="2400" spc="-10" dirty="0">
                <a:cs typeface="Calibri"/>
              </a:rPr>
              <a:t>arı</a:t>
            </a:r>
            <a:r>
              <a:rPr lang="tr-TR" sz="2400" spc="-15" dirty="0">
                <a:cs typeface="Calibri"/>
              </a:rPr>
              <a:t> </a:t>
            </a:r>
            <a:r>
              <a:rPr lang="tr-TR" sz="2400" spc="-10" dirty="0">
                <a:cs typeface="Calibri"/>
              </a:rPr>
              <a:t>çı</a:t>
            </a:r>
            <a:r>
              <a:rPr lang="tr-TR" sz="2400" spc="-70" dirty="0">
                <a:cs typeface="Calibri"/>
              </a:rPr>
              <a:t>k</a:t>
            </a:r>
            <a:r>
              <a:rPr lang="tr-TR" sz="2400" dirty="0">
                <a:cs typeface="Calibri"/>
              </a:rPr>
              <a:t>arı</a:t>
            </a:r>
            <a:r>
              <a:rPr lang="tr-TR" sz="2400" spc="-15" dirty="0">
                <a:cs typeface="Calibri"/>
              </a:rPr>
              <a:t>lması</a:t>
            </a:r>
            <a:r>
              <a:rPr lang="tr-TR" sz="2400" spc="20" dirty="0">
                <a:cs typeface="Calibri"/>
              </a:rPr>
              <a:t> </a:t>
            </a:r>
            <a:r>
              <a:rPr lang="tr-TR" sz="2400" spc="-35" dirty="0">
                <a:cs typeface="Calibri"/>
              </a:rPr>
              <a:t>g</a:t>
            </a:r>
            <a:r>
              <a:rPr lang="tr-TR" sz="2400" spc="-15" dirty="0">
                <a:cs typeface="Calibri"/>
              </a:rPr>
              <a:t>e</a:t>
            </a:r>
            <a:r>
              <a:rPr lang="tr-TR" sz="2400" spc="-50" dirty="0">
                <a:cs typeface="Calibri"/>
              </a:rPr>
              <a:t>r</a:t>
            </a:r>
            <a:r>
              <a:rPr lang="tr-TR" sz="2400" spc="-20" dirty="0">
                <a:cs typeface="Calibri"/>
              </a:rPr>
              <a:t>ekme</a:t>
            </a:r>
            <a:r>
              <a:rPr lang="tr-TR" sz="2400" spc="-30" dirty="0">
                <a:cs typeface="Calibri"/>
              </a:rPr>
              <a:t>k</a:t>
            </a:r>
            <a:r>
              <a:rPr lang="tr-TR" sz="2400" spc="-40" dirty="0">
                <a:cs typeface="Calibri"/>
              </a:rPr>
              <a:t>t</a:t>
            </a:r>
            <a:r>
              <a:rPr lang="tr-TR" sz="2400" spc="-15" dirty="0">
                <a:cs typeface="Calibri"/>
              </a:rPr>
              <a:t>ed</a:t>
            </a:r>
            <a:r>
              <a:rPr lang="tr-TR" sz="2400" spc="-25" dirty="0">
                <a:cs typeface="Calibri"/>
              </a:rPr>
              <a:t>i</a:t>
            </a:r>
            <a:r>
              <a:rPr lang="tr-TR" sz="2400" spc="-290" dirty="0">
                <a:cs typeface="Calibri"/>
              </a:rPr>
              <a:t>r</a:t>
            </a:r>
            <a:r>
              <a:rPr lang="tr-TR" sz="2400" spc="-10" dirty="0">
                <a:cs typeface="Calibri"/>
              </a:rPr>
              <a:t>.</a:t>
            </a:r>
          </a:p>
          <a:p>
            <a:pPr marL="12700" marR="8890" indent="0" algn="just">
              <a:lnSpc>
                <a:spcPct val="90100"/>
              </a:lnSpc>
              <a:buNone/>
            </a:pPr>
            <a:endParaRPr lang="tr-TR" sz="2400" dirty="0">
              <a:cs typeface="Calibri"/>
            </a:endParaRPr>
          </a:p>
          <a:p>
            <a:pPr marL="298450" marR="8890" indent="-285750" algn="just">
              <a:lnSpc>
                <a:spcPct val="90100"/>
              </a:lnSpc>
              <a:buFont typeface="Wingdings 3" panose="05040102010807070707" pitchFamily="18" charset="2"/>
              <a:buChar char="´"/>
            </a:pPr>
            <a:endParaRPr lang="tr-TR" sz="1800" spc="-45" dirty="0">
              <a:cs typeface="Calibri"/>
            </a:endParaRPr>
          </a:p>
          <a:p>
            <a:pPr marL="12700" marR="8890" indent="0" algn="just">
              <a:lnSpc>
                <a:spcPct val="90100"/>
              </a:lnSpc>
              <a:buNone/>
            </a:pPr>
            <a:endParaRPr lang="tr-TR" sz="1800" spc="-5" dirty="0">
              <a:cs typeface="Century Gothic"/>
            </a:endParaRPr>
          </a:p>
          <a:p>
            <a:pPr marL="12700" marR="8890" indent="0" algn="ctr">
              <a:lnSpc>
                <a:spcPct val="90100"/>
              </a:lnSpc>
              <a:buNone/>
            </a:pPr>
            <a:r>
              <a:rPr lang="tr-TR" sz="1800" spc="-5" dirty="0">
                <a:cs typeface="Century Gothic"/>
              </a:rPr>
              <a:t> </a:t>
            </a:r>
            <a:endParaRPr lang="tr-TR" sz="1800" dirty="0">
              <a:cs typeface="Times New Roman"/>
            </a:endParaRPr>
          </a:p>
          <a:p>
            <a:pPr marL="298450" marR="8890" indent="-285750" algn="just">
              <a:lnSpc>
                <a:spcPct val="90100"/>
              </a:lnSpc>
              <a:buFont typeface="Wingdings 3" panose="05040102010807070707" pitchFamily="18" charset="2"/>
              <a:buChar char="´"/>
            </a:pPr>
            <a:endParaRPr sz="1800" dirty="0">
              <a:cs typeface="Times New Roman"/>
            </a:endParaRPr>
          </a:p>
          <a:p>
            <a:pPr marL="12700" marR="5080" indent="0" algn="just">
              <a:buNone/>
            </a:pPr>
            <a:endParaRPr sz="1800" u="sng" dirty="0">
              <a:cs typeface="Century Gothic"/>
            </a:endParaRPr>
          </a:p>
        </p:txBody>
      </p:sp>
      <p:sp>
        <p:nvSpPr>
          <p:cNvPr id="12" name="object 12"/>
          <p:cNvSpPr/>
          <p:nvPr/>
        </p:nvSpPr>
        <p:spPr>
          <a:xfrm>
            <a:off x="9688068" y="377952"/>
            <a:ext cx="1475231" cy="833627"/>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9767823" y="458851"/>
            <a:ext cx="1368425" cy="727075"/>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3567684" y="153923"/>
            <a:ext cx="4715256" cy="2005584"/>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3621087" y="205786"/>
            <a:ext cx="4608449" cy="1898650"/>
          </a:xfrm>
          <a:prstGeom prst="rect">
            <a:avLst/>
          </a:prstGeom>
          <a:blipFill>
            <a:blip r:embed="rId8" cstate="print"/>
            <a:stretch>
              <a:fillRect/>
            </a:stretch>
          </a:blipFill>
        </p:spPr>
        <p:txBody>
          <a:bodyPr wrap="square" lIns="0" tIns="0" rIns="0" bIns="0" rtlCol="0"/>
          <a:lstStyle/>
          <a:p>
            <a:endParaRPr/>
          </a:p>
        </p:txBody>
      </p:sp>
      <p:pic>
        <p:nvPicPr>
          <p:cNvPr id="16" name="Picture 11" descr="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1000" y="150938"/>
            <a:ext cx="14478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0461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4444627" y="1862965"/>
            <a:ext cx="2971735" cy="430887"/>
          </a:xfrm>
          <a:prstGeom prst="rect">
            <a:avLst/>
          </a:prstGeom>
        </p:spPr>
        <p:txBody>
          <a:bodyPr vert="horz" wrap="square" lIns="0" tIns="0" rIns="0" bIns="0" rtlCol="0">
            <a:spAutoFit/>
          </a:bodyPr>
          <a:lstStyle/>
          <a:p>
            <a:pPr marL="12700">
              <a:lnSpc>
                <a:spcPct val="100000"/>
              </a:lnSpc>
            </a:pPr>
            <a:r>
              <a:rPr lang="tr-TR" sz="2800" b="1" dirty="0">
                <a:cs typeface="Century Gothic"/>
              </a:rPr>
              <a:t>İngilizce Transkript </a:t>
            </a:r>
            <a:endParaRPr sz="2800" b="1" dirty="0">
              <a:cs typeface="Century Gothic"/>
            </a:endParaRPr>
          </a:p>
        </p:txBody>
      </p:sp>
      <p:sp>
        <p:nvSpPr>
          <p:cNvPr id="9" name="object 9"/>
          <p:cNvSpPr txBox="1">
            <a:spLocks noGrp="1"/>
          </p:cNvSpPr>
          <p:nvPr>
            <p:ph idx="1"/>
          </p:nvPr>
        </p:nvSpPr>
        <p:spPr>
          <a:xfrm>
            <a:off x="838200" y="2428197"/>
            <a:ext cx="10515600" cy="3820533"/>
          </a:xfrm>
          <a:prstGeom prst="rect">
            <a:avLst/>
          </a:prstGeom>
        </p:spPr>
        <p:txBody>
          <a:bodyPr vert="horz" wrap="square" lIns="0" tIns="0" rIns="0" bIns="0" rtlCol="0">
            <a:spAutoFit/>
          </a:bodyPr>
          <a:lstStyle/>
          <a:p>
            <a:pPr marL="12065" marR="12700" indent="0" algn="just">
              <a:lnSpc>
                <a:spcPts val="3020"/>
              </a:lnSpc>
              <a:buNone/>
              <a:tabLst>
                <a:tab pos="241300" algn="l"/>
              </a:tabLst>
            </a:pPr>
            <a:r>
              <a:rPr lang="tr-TR" sz="1800" spc="-20" dirty="0">
                <a:solidFill>
                  <a:srgbClr val="A42F0F"/>
                </a:solidFill>
                <a:latin typeface="Wingdings 3"/>
                <a:cs typeface="Wingdings 3"/>
              </a:rPr>
              <a:t> </a:t>
            </a:r>
            <a:r>
              <a:rPr lang="tr-TR" sz="2400" spc="-20" dirty="0">
                <a:cs typeface="Calibri"/>
              </a:rPr>
              <a:t>Öğ</a:t>
            </a:r>
            <a:r>
              <a:rPr lang="tr-TR" sz="2400" spc="-55" dirty="0">
                <a:cs typeface="Calibri"/>
              </a:rPr>
              <a:t>r</a:t>
            </a:r>
            <a:r>
              <a:rPr lang="tr-TR" sz="2400" dirty="0">
                <a:cs typeface="Calibri"/>
              </a:rPr>
              <a:t>enc</a:t>
            </a:r>
            <a:r>
              <a:rPr lang="tr-TR" sz="2400" spc="-15" dirty="0">
                <a:cs typeface="Calibri"/>
              </a:rPr>
              <a:t>i</a:t>
            </a:r>
            <a:r>
              <a:rPr lang="tr-TR" sz="2400" dirty="0">
                <a:cs typeface="Calibri"/>
              </a:rPr>
              <a:t>n</a:t>
            </a:r>
            <a:r>
              <a:rPr lang="tr-TR" sz="2400" spc="-15" dirty="0">
                <a:cs typeface="Calibri"/>
              </a:rPr>
              <a:t>in</a:t>
            </a:r>
            <a:r>
              <a:rPr lang="tr-TR" sz="2400" spc="20" dirty="0">
                <a:cs typeface="Calibri"/>
              </a:rPr>
              <a:t> </a:t>
            </a:r>
            <a:r>
              <a:rPr lang="tr-TR" sz="2400" dirty="0">
                <a:cs typeface="Calibri"/>
              </a:rPr>
              <a:t>al</a:t>
            </a:r>
            <a:r>
              <a:rPr lang="tr-TR" sz="2400" spc="-10" dirty="0">
                <a:cs typeface="Calibri"/>
              </a:rPr>
              <a:t>d</a:t>
            </a:r>
            <a:r>
              <a:rPr lang="tr-TR" sz="2400" dirty="0">
                <a:cs typeface="Calibri"/>
              </a:rPr>
              <a:t>ığı</a:t>
            </a:r>
            <a:r>
              <a:rPr lang="tr-TR" sz="2400" spc="-5" dirty="0">
                <a:cs typeface="Calibri"/>
              </a:rPr>
              <a:t> </a:t>
            </a:r>
            <a:r>
              <a:rPr lang="tr-TR" sz="2400" spc="-45" dirty="0">
                <a:cs typeface="Calibri"/>
              </a:rPr>
              <a:t>v</a:t>
            </a:r>
            <a:r>
              <a:rPr lang="tr-TR" sz="2400" spc="-15" dirty="0">
                <a:cs typeface="Calibri"/>
              </a:rPr>
              <a:t>e </a:t>
            </a:r>
            <a:r>
              <a:rPr lang="tr-TR" sz="2400" dirty="0">
                <a:cs typeface="Calibri"/>
              </a:rPr>
              <a:t>ha</a:t>
            </a:r>
            <a:r>
              <a:rPr lang="tr-TR" sz="2400" spc="-10" dirty="0">
                <a:cs typeface="Calibri"/>
              </a:rPr>
              <a:t>l</a:t>
            </a:r>
            <a:r>
              <a:rPr lang="tr-TR" sz="2400" spc="-15" dirty="0">
                <a:cs typeface="Calibri"/>
              </a:rPr>
              <a:t>en</a:t>
            </a:r>
            <a:r>
              <a:rPr lang="tr-TR" sz="2400" spc="15" dirty="0">
                <a:cs typeface="Calibri"/>
              </a:rPr>
              <a:t> </a:t>
            </a:r>
            <a:r>
              <a:rPr lang="tr-TR" sz="2400" spc="-70" dirty="0">
                <a:cs typeface="Calibri"/>
              </a:rPr>
              <a:t>k</a:t>
            </a:r>
            <a:r>
              <a:rPr lang="tr-TR" sz="2400" spc="-60" dirty="0">
                <a:cs typeface="Calibri"/>
              </a:rPr>
              <a:t>a</a:t>
            </a:r>
            <a:r>
              <a:rPr lang="tr-TR" sz="2400" dirty="0">
                <a:cs typeface="Calibri"/>
              </a:rPr>
              <a:t>y</a:t>
            </a:r>
            <a:r>
              <a:rPr lang="tr-TR" sz="2400" spc="-15" dirty="0">
                <a:cs typeface="Calibri"/>
              </a:rPr>
              <a:t>ı</a:t>
            </a:r>
            <a:r>
              <a:rPr lang="tr-TR" sz="2400" dirty="0">
                <a:cs typeface="Calibri"/>
              </a:rPr>
              <a:t>t</a:t>
            </a:r>
            <a:r>
              <a:rPr lang="tr-TR" sz="2400" spc="-10" dirty="0">
                <a:cs typeface="Calibri"/>
              </a:rPr>
              <a:t>l</a:t>
            </a:r>
            <a:r>
              <a:rPr lang="tr-TR" sz="2400" dirty="0">
                <a:cs typeface="Calibri"/>
              </a:rPr>
              <a:t>ı</a:t>
            </a:r>
            <a:r>
              <a:rPr lang="tr-TR" sz="2400" spc="-5" dirty="0">
                <a:cs typeface="Calibri"/>
              </a:rPr>
              <a:t> </a:t>
            </a:r>
            <a:r>
              <a:rPr lang="tr-TR" sz="2400" dirty="0">
                <a:cs typeface="Calibri"/>
              </a:rPr>
              <a:t>o</a:t>
            </a:r>
            <a:r>
              <a:rPr lang="tr-TR" sz="2400" spc="-15" dirty="0">
                <a:cs typeface="Calibri"/>
              </a:rPr>
              <a:t>ld</a:t>
            </a:r>
            <a:r>
              <a:rPr lang="tr-TR" sz="2400" spc="-30" dirty="0">
                <a:cs typeface="Calibri"/>
              </a:rPr>
              <a:t>u</a:t>
            </a:r>
            <a:r>
              <a:rPr lang="tr-TR" sz="2400" spc="-15" dirty="0">
                <a:cs typeface="Calibri"/>
              </a:rPr>
              <a:t>ğu</a:t>
            </a:r>
            <a:r>
              <a:rPr lang="tr-TR" sz="2400" spc="20" dirty="0">
                <a:cs typeface="Calibri"/>
              </a:rPr>
              <a:t> </a:t>
            </a:r>
            <a:r>
              <a:rPr lang="tr-TR" sz="2400" spc="-20" dirty="0">
                <a:cs typeface="Calibri"/>
              </a:rPr>
              <a:t>tüm</a:t>
            </a:r>
            <a:r>
              <a:rPr lang="tr-TR" sz="2400" spc="15" dirty="0">
                <a:cs typeface="Calibri"/>
              </a:rPr>
              <a:t> </a:t>
            </a:r>
            <a:r>
              <a:rPr lang="tr-TR" sz="2400" spc="-15" dirty="0">
                <a:cs typeface="Calibri"/>
              </a:rPr>
              <a:t>de</a:t>
            </a:r>
            <a:r>
              <a:rPr lang="tr-TR" sz="2400" spc="-70" dirty="0">
                <a:cs typeface="Calibri"/>
              </a:rPr>
              <a:t>r</a:t>
            </a:r>
            <a:r>
              <a:rPr lang="tr-TR" sz="2400" dirty="0">
                <a:cs typeface="Calibri"/>
              </a:rPr>
              <a:t>s</a:t>
            </a:r>
            <a:r>
              <a:rPr lang="tr-TR" sz="2400" spc="-15" dirty="0">
                <a:cs typeface="Calibri"/>
              </a:rPr>
              <a:t>l</a:t>
            </a:r>
            <a:r>
              <a:rPr lang="tr-TR" sz="2400" dirty="0">
                <a:cs typeface="Calibri"/>
              </a:rPr>
              <a:t>er</a:t>
            </a:r>
            <a:r>
              <a:rPr lang="tr-TR" sz="2400" spc="-15" dirty="0">
                <a:cs typeface="Calibri"/>
              </a:rPr>
              <a:t>in,</a:t>
            </a:r>
            <a:r>
              <a:rPr lang="tr-TR" sz="2400" spc="25" dirty="0">
                <a:cs typeface="Calibri"/>
              </a:rPr>
              <a:t> </a:t>
            </a:r>
            <a:r>
              <a:rPr lang="tr-TR" sz="2400" spc="-15" dirty="0">
                <a:cs typeface="Calibri"/>
              </a:rPr>
              <a:t>bu</a:t>
            </a:r>
            <a:r>
              <a:rPr lang="tr-TR" sz="2400" spc="10" dirty="0">
                <a:cs typeface="Calibri"/>
              </a:rPr>
              <a:t> </a:t>
            </a:r>
            <a:r>
              <a:rPr lang="tr-TR" sz="2400" spc="-15" dirty="0">
                <a:cs typeface="Calibri"/>
              </a:rPr>
              <a:t>de</a:t>
            </a:r>
            <a:r>
              <a:rPr lang="tr-TR" sz="2400" spc="-70" dirty="0">
                <a:cs typeface="Calibri"/>
              </a:rPr>
              <a:t>r</a:t>
            </a:r>
            <a:r>
              <a:rPr lang="tr-TR" sz="2400" dirty="0">
                <a:cs typeface="Calibri"/>
              </a:rPr>
              <a:t>s</a:t>
            </a:r>
            <a:r>
              <a:rPr lang="tr-TR" sz="2400" spc="-15" dirty="0">
                <a:cs typeface="Calibri"/>
              </a:rPr>
              <a:t>l</a:t>
            </a:r>
            <a:r>
              <a:rPr lang="tr-TR" sz="2400" dirty="0">
                <a:cs typeface="Calibri"/>
              </a:rPr>
              <a:t>er</a:t>
            </a:r>
            <a:r>
              <a:rPr lang="tr-TR" sz="2400" spc="-15" dirty="0">
                <a:cs typeface="Calibri"/>
              </a:rPr>
              <a:t>in</a:t>
            </a:r>
            <a:r>
              <a:rPr lang="tr-TR" sz="2400" spc="-10" dirty="0">
                <a:cs typeface="Calibri"/>
              </a:rPr>
              <a:t> k</a:t>
            </a:r>
            <a:r>
              <a:rPr lang="tr-TR" sz="2400" spc="-50" dirty="0">
                <a:cs typeface="Calibri"/>
              </a:rPr>
              <a:t>r</a:t>
            </a:r>
            <a:r>
              <a:rPr lang="tr-TR" sz="2400" spc="-15" dirty="0">
                <a:cs typeface="Calibri"/>
              </a:rPr>
              <a:t>edi mi</a:t>
            </a:r>
            <a:r>
              <a:rPr lang="tr-TR" sz="2400" spc="-35" dirty="0">
                <a:cs typeface="Calibri"/>
              </a:rPr>
              <a:t>k</a:t>
            </a:r>
            <a:r>
              <a:rPr lang="tr-TR" sz="2400" spc="-50" dirty="0">
                <a:cs typeface="Calibri"/>
              </a:rPr>
              <a:t>t</a:t>
            </a:r>
            <a:r>
              <a:rPr lang="tr-TR" sz="2400" spc="-15" dirty="0">
                <a:cs typeface="Calibri"/>
              </a:rPr>
              <a:t>arlar</a:t>
            </a:r>
            <a:r>
              <a:rPr lang="tr-TR" sz="2400" spc="-25" dirty="0">
                <a:cs typeface="Calibri"/>
              </a:rPr>
              <a:t>ı</a:t>
            </a:r>
            <a:r>
              <a:rPr lang="tr-TR" sz="2400" spc="-15" dirty="0">
                <a:cs typeface="Calibri"/>
              </a:rPr>
              <a:t>n</a:t>
            </a:r>
            <a:r>
              <a:rPr lang="tr-TR" sz="2400" spc="-25" dirty="0">
                <a:cs typeface="Calibri"/>
              </a:rPr>
              <a:t>ı</a:t>
            </a:r>
            <a:r>
              <a:rPr lang="tr-TR" sz="2400" spc="-10" dirty="0">
                <a:cs typeface="Calibri"/>
              </a:rPr>
              <a:t>,</a:t>
            </a:r>
            <a:r>
              <a:rPr lang="tr-TR" sz="2400" spc="25" dirty="0">
                <a:cs typeface="Calibri"/>
              </a:rPr>
              <a:t> </a:t>
            </a:r>
            <a:r>
              <a:rPr lang="tr-TR" sz="2400" spc="-15" dirty="0">
                <a:cs typeface="Calibri"/>
              </a:rPr>
              <a:t>son</a:t>
            </a:r>
            <a:r>
              <a:rPr lang="tr-TR" sz="2400" spc="20" dirty="0">
                <a:cs typeface="Calibri"/>
              </a:rPr>
              <a:t> </a:t>
            </a:r>
            <a:r>
              <a:rPr lang="tr-TR" sz="2400" spc="-15" dirty="0">
                <a:cs typeface="Calibri"/>
              </a:rPr>
              <a:t>başarı du</a:t>
            </a:r>
            <a:r>
              <a:rPr lang="tr-TR" sz="2400" spc="-25" dirty="0">
                <a:cs typeface="Calibri"/>
              </a:rPr>
              <a:t>r</a:t>
            </a:r>
            <a:r>
              <a:rPr lang="tr-TR" sz="2400" spc="-20" dirty="0">
                <a:cs typeface="Calibri"/>
              </a:rPr>
              <a:t>um</a:t>
            </a:r>
            <a:r>
              <a:rPr lang="tr-TR" sz="2400" spc="-25" dirty="0">
                <a:cs typeface="Calibri"/>
              </a:rPr>
              <a:t>l</a:t>
            </a:r>
            <a:r>
              <a:rPr lang="tr-TR" sz="2400" spc="-10" dirty="0">
                <a:cs typeface="Calibri"/>
              </a:rPr>
              <a:t>arı</a:t>
            </a:r>
            <a:r>
              <a:rPr lang="tr-TR" sz="2400" spc="40" dirty="0">
                <a:cs typeface="Calibri"/>
              </a:rPr>
              <a:t> </a:t>
            </a:r>
            <a:r>
              <a:rPr lang="tr-TR" sz="2400" spc="-45" dirty="0">
                <a:cs typeface="Calibri"/>
              </a:rPr>
              <a:t>v</a:t>
            </a:r>
            <a:r>
              <a:rPr lang="tr-TR" sz="2400" spc="-15" dirty="0">
                <a:cs typeface="Calibri"/>
              </a:rPr>
              <a:t>e</a:t>
            </a:r>
            <a:r>
              <a:rPr lang="tr-TR" sz="2400" spc="-5" dirty="0">
                <a:cs typeface="Calibri"/>
              </a:rPr>
              <a:t> </a:t>
            </a:r>
            <a:r>
              <a:rPr lang="tr-TR" sz="2400" spc="-15" dirty="0">
                <a:cs typeface="Calibri"/>
              </a:rPr>
              <a:t>ağı</a:t>
            </a:r>
            <a:r>
              <a:rPr lang="tr-TR" sz="2400" spc="-25" dirty="0">
                <a:cs typeface="Calibri"/>
              </a:rPr>
              <a:t>r</a:t>
            </a:r>
            <a:r>
              <a:rPr lang="tr-TR" sz="2400" dirty="0">
                <a:cs typeface="Calibri"/>
              </a:rPr>
              <a:t>l</a:t>
            </a:r>
            <a:r>
              <a:rPr lang="tr-TR" sz="2400" spc="-15" dirty="0">
                <a:cs typeface="Calibri"/>
              </a:rPr>
              <a:t>ı</a:t>
            </a:r>
            <a:r>
              <a:rPr lang="tr-TR" sz="2400" dirty="0">
                <a:cs typeface="Calibri"/>
              </a:rPr>
              <a:t>klı</a:t>
            </a:r>
            <a:r>
              <a:rPr lang="tr-TR" sz="2400" spc="-15" dirty="0">
                <a:cs typeface="Calibri"/>
              </a:rPr>
              <a:t> or</a:t>
            </a:r>
            <a:r>
              <a:rPr lang="tr-TR" sz="2400" spc="-45" dirty="0">
                <a:cs typeface="Calibri"/>
              </a:rPr>
              <a:t>t</a:t>
            </a:r>
            <a:r>
              <a:rPr lang="tr-TR" sz="2400" spc="-15" dirty="0">
                <a:cs typeface="Calibri"/>
              </a:rPr>
              <a:t>alamaların </a:t>
            </a:r>
            <a:r>
              <a:rPr lang="tr-TR" sz="2400" spc="-60" dirty="0">
                <a:cs typeface="Calibri"/>
              </a:rPr>
              <a:t>y</a:t>
            </a:r>
            <a:r>
              <a:rPr lang="tr-TR" sz="2400" spc="-15" dirty="0">
                <a:cs typeface="Calibri"/>
              </a:rPr>
              <a:t>er ald</a:t>
            </a:r>
            <a:r>
              <a:rPr lang="tr-TR" sz="2400" spc="-25" dirty="0">
                <a:cs typeface="Calibri"/>
              </a:rPr>
              <a:t>ı</a:t>
            </a:r>
            <a:r>
              <a:rPr lang="tr-TR" sz="2400" spc="-10" dirty="0">
                <a:cs typeface="Calibri"/>
              </a:rPr>
              <a:t>ğı</a:t>
            </a:r>
            <a:r>
              <a:rPr lang="tr-TR" sz="2400" spc="-5" dirty="0">
                <a:cs typeface="Calibri"/>
              </a:rPr>
              <a:t> </a:t>
            </a:r>
            <a:r>
              <a:rPr lang="tr-TR" sz="2400" spc="-15" dirty="0">
                <a:cs typeface="Calibri"/>
              </a:rPr>
              <a:t>be</a:t>
            </a:r>
            <a:r>
              <a:rPr lang="tr-TR" sz="2400" spc="-20" dirty="0">
                <a:cs typeface="Calibri"/>
              </a:rPr>
              <a:t>l</a:t>
            </a:r>
            <a:r>
              <a:rPr lang="tr-TR" sz="2400" spc="-35" dirty="0">
                <a:cs typeface="Calibri"/>
              </a:rPr>
              <a:t>g</a:t>
            </a:r>
            <a:r>
              <a:rPr lang="tr-TR" sz="2400" spc="-15" dirty="0">
                <a:cs typeface="Calibri"/>
              </a:rPr>
              <a:t>ed</a:t>
            </a:r>
            <a:r>
              <a:rPr lang="tr-TR" sz="2400" spc="-20" dirty="0">
                <a:cs typeface="Calibri"/>
              </a:rPr>
              <a:t>i</a:t>
            </a:r>
            <a:r>
              <a:rPr lang="tr-TR" sz="2400" spc="-290" dirty="0">
                <a:cs typeface="Calibri"/>
              </a:rPr>
              <a:t>r</a:t>
            </a:r>
            <a:r>
              <a:rPr lang="tr-TR" sz="2400" dirty="0">
                <a:cs typeface="Calibri"/>
              </a:rPr>
              <a:t>.</a:t>
            </a:r>
          </a:p>
          <a:p>
            <a:pPr marL="12065" marR="12700" indent="0" algn="just">
              <a:lnSpc>
                <a:spcPts val="3020"/>
              </a:lnSpc>
              <a:buNone/>
              <a:tabLst>
                <a:tab pos="241300" algn="l"/>
              </a:tabLst>
            </a:pPr>
            <a:endParaRPr lang="tr-TR" sz="2400" dirty="0">
              <a:cs typeface="Calibri"/>
            </a:endParaRPr>
          </a:p>
          <a:p>
            <a:pPr marL="12065" marR="114935" indent="0">
              <a:lnSpc>
                <a:spcPts val="3020"/>
              </a:lnSpc>
              <a:buNone/>
              <a:tabLst>
                <a:tab pos="241300" algn="l"/>
              </a:tabLst>
            </a:pPr>
            <a:r>
              <a:rPr lang="tr-TR" sz="2400" spc="-20" dirty="0">
                <a:solidFill>
                  <a:srgbClr val="A42F0F"/>
                </a:solidFill>
                <a:latin typeface="Wingdings 3"/>
                <a:cs typeface="Wingdings 3"/>
              </a:rPr>
              <a:t> </a:t>
            </a:r>
            <a:r>
              <a:rPr lang="tr-TR" sz="2400" spc="-20" dirty="0">
                <a:cs typeface="Calibri"/>
              </a:rPr>
              <a:t>D</a:t>
            </a:r>
            <a:r>
              <a:rPr lang="tr-TR" sz="2400" spc="-25" dirty="0">
                <a:cs typeface="Calibri"/>
              </a:rPr>
              <a:t>ı</a:t>
            </a:r>
            <a:r>
              <a:rPr lang="tr-TR" sz="2400" spc="-15" dirty="0">
                <a:cs typeface="Calibri"/>
              </a:rPr>
              <a:t>ş</a:t>
            </a:r>
            <a:r>
              <a:rPr lang="tr-TR" sz="2400" spc="20" dirty="0">
                <a:cs typeface="Calibri"/>
              </a:rPr>
              <a:t> </a:t>
            </a:r>
            <a:r>
              <a:rPr lang="tr-TR" sz="2400" dirty="0">
                <a:cs typeface="Calibri"/>
              </a:rPr>
              <a:t>İl</a:t>
            </a:r>
            <a:r>
              <a:rPr lang="tr-TR" sz="2400" spc="-15" dirty="0">
                <a:cs typeface="Calibri"/>
              </a:rPr>
              <a:t>işk</a:t>
            </a:r>
            <a:r>
              <a:rPr lang="tr-TR" sz="2400" spc="-20" dirty="0">
                <a:cs typeface="Calibri"/>
              </a:rPr>
              <a:t>i</a:t>
            </a:r>
            <a:r>
              <a:rPr lang="tr-TR" sz="2400" spc="-10" dirty="0">
                <a:cs typeface="Calibri"/>
              </a:rPr>
              <a:t>ler</a:t>
            </a:r>
            <a:r>
              <a:rPr lang="tr-TR" sz="2400" spc="-15" dirty="0">
                <a:cs typeface="Calibri"/>
              </a:rPr>
              <a:t> </a:t>
            </a:r>
            <a:r>
              <a:rPr lang="tr-TR" sz="2400" spc="-60" dirty="0">
                <a:cs typeface="Calibri"/>
              </a:rPr>
              <a:t>K</a:t>
            </a:r>
            <a:r>
              <a:rPr lang="tr-TR" sz="2400" spc="-15" dirty="0">
                <a:cs typeface="Calibri"/>
              </a:rPr>
              <a:t>oo</a:t>
            </a:r>
            <a:r>
              <a:rPr lang="tr-TR" sz="2400" spc="-45" dirty="0">
                <a:cs typeface="Calibri"/>
              </a:rPr>
              <a:t>r</a:t>
            </a:r>
            <a:r>
              <a:rPr lang="tr-TR" sz="2400" spc="-15" dirty="0">
                <a:cs typeface="Calibri"/>
              </a:rPr>
              <a:t>d</a:t>
            </a:r>
            <a:r>
              <a:rPr lang="tr-TR" sz="2400" spc="-25" dirty="0">
                <a:cs typeface="Calibri"/>
              </a:rPr>
              <a:t>i</a:t>
            </a:r>
            <a:r>
              <a:rPr lang="tr-TR" sz="2400" spc="-15" dirty="0">
                <a:cs typeface="Calibri"/>
              </a:rPr>
              <a:t>n</a:t>
            </a:r>
            <a:r>
              <a:rPr lang="tr-TR" sz="2400" spc="-40" dirty="0">
                <a:cs typeface="Calibri"/>
              </a:rPr>
              <a:t>at</a:t>
            </a:r>
            <a:r>
              <a:rPr lang="tr-TR" sz="2400" spc="-15" dirty="0">
                <a:cs typeface="Calibri"/>
              </a:rPr>
              <a:t>örl</a:t>
            </a:r>
            <a:r>
              <a:rPr lang="tr-TR" sz="2400" spc="-30" dirty="0">
                <a:cs typeface="Calibri"/>
              </a:rPr>
              <a:t>ü</a:t>
            </a:r>
            <a:r>
              <a:rPr lang="tr-TR" sz="2400" spc="-15" dirty="0">
                <a:cs typeface="Calibri"/>
              </a:rPr>
              <a:t>ğüne</a:t>
            </a:r>
            <a:r>
              <a:rPr lang="tr-TR" sz="2400" spc="30" dirty="0">
                <a:cs typeface="Calibri"/>
              </a:rPr>
              <a:t> </a:t>
            </a:r>
            <a:r>
              <a:rPr lang="tr-TR" sz="2400" spc="-40" dirty="0">
                <a:cs typeface="Calibri"/>
              </a:rPr>
              <a:t>t</a:t>
            </a:r>
            <a:r>
              <a:rPr lang="tr-TR" sz="2400" spc="-15" dirty="0">
                <a:cs typeface="Calibri"/>
              </a:rPr>
              <a:t>es</a:t>
            </a:r>
            <a:r>
              <a:rPr lang="tr-TR" sz="2400" spc="-20" dirty="0">
                <a:cs typeface="Calibri"/>
              </a:rPr>
              <a:t>l</a:t>
            </a:r>
            <a:r>
              <a:rPr lang="tr-TR" sz="2400" spc="-15" dirty="0">
                <a:cs typeface="Calibri"/>
              </a:rPr>
              <a:t>im edeceğin</a:t>
            </a:r>
            <a:r>
              <a:rPr lang="tr-TR" sz="2400" spc="-25" dirty="0">
                <a:cs typeface="Calibri"/>
              </a:rPr>
              <a:t>i</a:t>
            </a:r>
            <a:r>
              <a:rPr lang="tr-TR" sz="2400" spc="-15" dirty="0">
                <a:cs typeface="Calibri"/>
              </a:rPr>
              <a:t>z</a:t>
            </a:r>
            <a:r>
              <a:rPr lang="tr-TR" sz="2400" spc="-5" dirty="0">
                <a:cs typeface="Calibri"/>
              </a:rPr>
              <a:t> </a:t>
            </a:r>
            <a:r>
              <a:rPr lang="tr-TR" sz="2400" dirty="0">
                <a:cs typeface="Calibri"/>
              </a:rPr>
              <a:t>İngil</a:t>
            </a:r>
            <a:r>
              <a:rPr lang="tr-TR" sz="2400" spc="-15" dirty="0">
                <a:cs typeface="Calibri"/>
              </a:rPr>
              <a:t>i</a:t>
            </a:r>
            <a:r>
              <a:rPr lang="tr-TR" sz="2400" spc="-80" dirty="0">
                <a:cs typeface="Calibri"/>
              </a:rPr>
              <a:t>z</a:t>
            </a:r>
            <a:r>
              <a:rPr lang="tr-TR" sz="2400" spc="-15" dirty="0">
                <a:cs typeface="Calibri"/>
              </a:rPr>
              <a:t>ce</a:t>
            </a:r>
            <a:r>
              <a:rPr lang="tr-TR" sz="2400" spc="-5" dirty="0">
                <a:cs typeface="Calibri"/>
              </a:rPr>
              <a:t> </a:t>
            </a:r>
            <a:r>
              <a:rPr lang="tr-TR" sz="2400" spc="-10" dirty="0">
                <a:cs typeface="Calibri"/>
              </a:rPr>
              <a:t>t</a:t>
            </a:r>
            <a:r>
              <a:rPr lang="tr-TR" sz="2400" spc="-80" dirty="0">
                <a:cs typeface="Calibri"/>
              </a:rPr>
              <a:t>r</a:t>
            </a:r>
            <a:r>
              <a:rPr lang="tr-TR" sz="2400" spc="-15" dirty="0">
                <a:cs typeface="Calibri"/>
              </a:rPr>
              <a:t>anskr</a:t>
            </a:r>
            <a:r>
              <a:rPr lang="tr-TR" sz="2400" spc="-25" dirty="0">
                <a:cs typeface="Calibri"/>
              </a:rPr>
              <a:t>i</a:t>
            </a:r>
            <a:r>
              <a:rPr lang="tr-TR" sz="2400" spc="-35" dirty="0">
                <a:cs typeface="Calibri"/>
              </a:rPr>
              <a:t>p</a:t>
            </a:r>
            <a:r>
              <a:rPr lang="tr-TR" sz="2400" spc="-10" dirty="0">
                <a:cs typeface="Calibri"/>
              </a:rPr>
              <a:t>t</a:t>
            </a:r>
            <a:r>
              <a:rPr lang="tr-TR" sz="2400" spc="-15" dirty="0">
                <a:cs typeface="Calibri"/>
              </a:rPr>
              <a:t> be</a:t>
            </a:r>
            <a:r>
              <a:rPr lang="tr-TR" sz="2400" spc="-25" dirty="0">
                <a:cs typeface="Calibri"/>
              </a:rPr>
              <a:t>l</a:t>
            </a:r>
            <a:r>
              <a:rPr lang="tr-TR" sz="2400" spc="-35" dirty="0">
                <a:cs typeface="Calibri"/>
              </a:rPr>
              <a:t>g</a:t>
            </a:r>
            <a:r>
              <a:rPr lang="tr-TR" sz="2400" spc="-15" dirty="0">
                <a:cs typeface="Calibri"/>
              </a:rPr>
              <a:t>en</a:t>
            </a:r>
            <a:r>
              <a:rPr lang="tr-TR" sz="2400" spc="-25" dirty="0">
                <a:cs typeface="Calibri"/>
              </a:rPr>
              <a:t>i</a:t>
            </a:r>
            <a:r>
              <a:rPr lang="tr-TR" sz="2400" spc="-15" dirty="0">
                <a:cs typeface="Calibri"/>
              </a:rPr>
              <a:t>zin</a:t>
            </a:r>
            <a:r>
              <a:rPr lang="tr-TR" sz="2400" spc="10" dirty="0">
                <a:cs typeface="Calibri"/>
              </a:rPr>
              <a:t> </a:t>
            </a:r>
            <a:r>
              <a:rPr lang="tr-TR" sz="2400" spc="-15" dirty="0">
                <a:cs typeface="Calibri"/>
              </a:rPr>
              <a:t>güncel olması (yakın tarihte edinilmiş olması)</a:t>
            </a:r>
            <a:r>
              <a:rPr lang="tr-TR" sz="2400" spc="-5" dirty="0">
                <a:cs typeface="Calibri"/>
              </a:rPr>
              <a:t> </a:t>
            </a:r>
            <a:r>
              <a:rPr lang="tr-TR" sz="2400" spc="-30" dirty="0">
                <a:cs typeface="Calibri"/>
              </a:rPr>
              <a:t>g</a:t>
            </a:r>
            <a:r>
              <a:rPr lang="tr-TR" sz="2400" spc="-15" dirty="0">
                <a:cs typeface="Calibri"/>
              </a:rPr>
              <a:t>e</a:t>
            </a:r>
            <a:r>
              <a:rPr lang="tr-TR" sz="2400" spc="-50" dirty="0">
                <a:cs typeface="Calibri"/>
              </a:rPr>
              <a:t>r</a:t>
            </a:r>
            <a:r>
              <a:rPr lang="tr-TR" sz="2400" spc="-20" dirty="0">
                <a:cs typeface="Calibri"/>
              </a:rPr>
              <a:t>ekme</a:t>
            </a:r>
            <a:r>
              <a:rPr lang="tr-TR" sz="2400" spc="-30" dirty="0">
                <a:cs typeface="Calibri"/>
              </a:rPr>
              <a:t>k</a:t>
            </a:r>
            <a:r>
              <a:rPr lang="tr-TR" sz="2400" spc="-40" dirty="0">
                <a:cs typeface="Calibri"/>
              </a:rPr>
              <a:t>t</a:t>
            </a:r>
            <a:r>
              <a:rPr lang="tr-TR" sz="2400" spc="-15" dirty="0">
                <a:cs typeface="Calibri"/>
              </a:rPr>
              <a:t>ed</a:t>
            </a:r>
            <a:r>
              <a:rPr lang="tr-TR" sz="2400" spc="-25" dirty="0">
                <a:cs typeface="Calibri"/>
              </a:rPr>
              <a:t>i</a:t>
            </a:r>
            <a:r>
              <a:rPr lang="tr-TR" sz="2400" spc="-290" dirty="0">
                <a:cs typeface="Calibri"/>
              </a:rPr>
              <a:t>r</a:t>
            </a:r>
            <a:r>
              <a:rPr lang="tr-TR" sz="2400" spc="-10" dirty="0">
                <a:cs typeface="Calibri"/>
              </a:rPr>
              <a:t>.</a:t>
            </a:r>
            <a:endParaRPr lang="tr-TR" sz="2400" dirty="0">
              <a:cs typeface="Calibri"/>
            </a:endParaRPr>
          </a:p>
          <a:p>
            <a:pPr>
              <a:lnSpc>
                <a:spcPts val="750"/>
              </a:lnSpc>
              <a:spcBef>
                <a:spcPts val="19"/>
              </a:spcBef>
            </a:pPr>
            <a:endParaRPr lang="tr-TR" sz="500" dirty="0"/>
          </a:p>
          <a:p>
            <a:pPr marL="12700" indent="0">
              <a:lnSpc>
                <a:spcPct val="100000"/>
              </a:lnSpc>
              <a:buNone/>
            </a:pPr>
            <a:endParaRPr lang="tr-TR" sz="1800" dirty="0">
              <a:cs typeface="Calibri"/>
            </a:endParaRPr>
          </a:p>
          <a:p>
            <a:pPr marL="12700" marR="8890" indent="0" algn="ctr">
              <a:lnSpc>
                <a:spcPct val="90100"/>
              </a:lnSpc>
              <a:buNone/>
            </a:pPr>
            <a:r>
              <a:rPr lang="tr-TR" sz="1800" spc="-5" dirty="0">
                <a:cs typeface="Century Gothic"/>
              </a:rPr>
              <a:t> </a:t>
            </a:r>
            <a:endParaRPr lang="tr-TR" sz="1800" dirty="0">
              <a:cs typeface="Times New Roman"/>
            </a:endParaRPr>
          </a:p>
          <a:p>
            <a:pPr marL="298450" marR="8890" indent="-285750" algn="just">
              <a:lnSpc>
                <a:spcPct val="90100"/>
              </a:lnSpc>
              <a:buFont typeface="Wingdings 3" panose="05040102010807070707" pitchFamily="18" charset="2"/>
              <a:buChar char="´"/>
            </a:pPr>
            <a:endParaRPr sz="1800" dirty="0">
              <a:cs typeface="Times New Roman"/>
            </a:endParaRPr>
          </a:p>
          <a:p>
            <a:pPr marL="12700" marR="5080" indent="0" algn="just">
              <a:buNone/>
            </a:pPr>
            <a:endParaRPr sz="1800" u="sng" dirty="0">
              <a:cs typeface="Century Gothic"/>
            </a:endParaRPr>
          </a:p>
        </p:txBody>
      </p:sp>
      <p:sp>
        <p:nvSpPr>
          <p:cNvPr id="12" name="object 12"/>
          <p:cNvSpPr/>
          <p:nvPr/>
        </p:nvSpPr>
        <p:spPr>
          <a:xfrm>
            <a:off x="9688068" y="377952"/>
            <a:ext cx="1475231" cy="833627"/>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9767823" y="458851"/>
            <a:ext cx="1368425" cy="727075"/>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3567684" y="153923"/>
            <a:ext cx="4715256" cy="2005584"/>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3621087" y="205786"/>
            <a:ext cx="4608449" cy="1898650"/>
          </a:xfrm>
          <a:prstGeom prst="rect">
            <a:avLst/>
          </a:prstGeom>
          <a:blipFill>
            <a:blip r:embed="rId8" cstate="print"/>
            <a:stretch>
              <a:fillRect/>
            </a:stretch>
          </a:blipFill>
        </p:spPr>
        <p:txBody>
          <a:bodyPr wrap="square" lIns="0" tIns="0" rIns="0" bIns="0" rtlCol="0"/>
          <a:lstStyle/>
          <a:p>
            <a:endParaRPr/>
          </a:p>
        </p:txBody>
      </p:sp>
      <p:pic>
        <p:nvPicPr>
          <p:cNvPr id="16" name="Picture 11" descr="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1000" y="150938"/>
            <a:ext cx="14478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9374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4337303" y="1842931"/>
            <a:ext cx="3048000" cy="430887"/>
          </a:xfrm>
          <a:prstGeom prst="rect">
            <a:avLst/>
          </a:prstGeom>
        </p:spPr>
        <p:txBody>
          <a:bodyPr vert="horz" wrap="square" lIns="0" tIns="0" rIns="0" bIns="0" rtlCol="0">
            <a:spAutoFit/>
          </a:bodyPr>
          <a:lstStyle/>
          <a:p>
            <a:pPr marL="12700">
              <a:lnSpc>
                <a:spcPct val="100000"/>
              </a:lnSpc>
            </a:pPr>
            <a:r>
              <a:rPr lang="tr-TR" sz="2800" b="1" dirty="0">
                <a:cs typeface="Century Gothic"/>
              </a:rPr>
              <a:t>Vadesiz Euro Hesabı </a:t>
            </a:r>
            <a:endParaRPr sz="2800" b="1" dirty="0">
              <a:cs typeface="Century Gothic"/>
            </a:endParaRPr>
          </a:p>
        </p:txBody>
      </p:sp>
      <p:sp>
        <p:nvSpPr>
          <p:cNvPr id="9" name="object 9"/>
          <p:cNvSpPr txBox="1">
            <a:spLocks noGrp="1"/>
          </p:cNvSpPr>
          <p:nvPr>
            <p:ph idx="1"/>
          </p:nvPr>
        </p:nvSpPr>
        <p:spPr>
          <a:xfrm>
            <a:off x="889253" y="2363723"/>
            <a:ext cx="10515600" cy="5521512"/>
          </a:xfrm>
          <a:prstGeom prst="rect">
            <a:avLst/>
          </a:prstGeom>
        </p:spPr>
        <p:txBody>
          <a:bodyPr vert="horz" wrap="square" lIns="0" tIns="0" rIns="0" bIns="0" rtlCol="0">
            <a:spAutoFit/>
          </a:bodyPr>
          <a:lstStyle/>
          <a:p>
            <a:pPr>
              <a:lnSpc>
                <a:spcPct val="100000"/>
              </a:lnSpc>
              <a:spcBef>
                <a:spcPts val="0"/>
              </a:spcBef>
            </a:pPr>
            <a:r>
              <a:rPr lang="tr-TR" sz="1600" dirty="0">
                <a:cs typeface="Calibri"/>
              </a:rPr>
              <a:t>Hibeniz Ziraat Bankası hesabımızdan tarafınıza aktarılacaktır. Hibenin, komisyon vb.</a:t>
            </a:r>
            <a:r>
              <a:rPr lang="tr-TR" sz="1600" spc="-5" dirty="0">
                <a:cs typeface="Calibri"/>
              </a:rPr>
              <a:t> nedenlerle </a:t>
            </a:r>
            <a:r>
              <a:rPr lang="tr-TR" sz="1600" spc="-75" dirty="0">
                <a:cs typeface="Calibri"/>
              </a:rPr>
              <a:t>k</a:t>
            </a:r>
            <a:r>
              <a:rPr lang="tr-TR" sz="1600" dirty="0">
                <a:cs typeface="Calibri"/>
              </a:rPr>
              <a:t>esi</a:t>
            </a:r>
            <a:r>
              <a:rPr lang="tr-TR" sz="1600" spc="-30" dirty="0">
                <a:cs typeface="Calibri"/>
              </a:rPr>
              <a:t>n</a:t>
            </a:r>
            <a:r>
              <a:rPr lang="tr-TR" sz="1600" dirty="0">
                <a:cs typeface="Calibri"/>
              </a:rPr>
              <a:t>ti</a:t>
            </a:r>
            <a:r>
              <a:rPr lang="tr-TR" sz="1600" spc="-25" dirty="0">
                <a:cs typeface="Calibri"/>
              </a:rPr>
              <a:t>y</a:t>
            </a:r>
            <a:r>
              <a:rPr lang="tr-TR" sz="1600" dirty="0">
                <a:cs typeface="Calibri"/>
              </a:rPr>
              <a:t>e</a:t>
            </a:r>
            <a:r>
              <a:rPr lang="tr-TR" sz="1600" spc="-25" dirty="0">
                <a:cs typeface="Calibri"/>
              </a:rPr>
              <a:t> </a:t>
            </a:r>
            <a:r>
              <a:rPr lang="tr-TR" sz="1600" dirty="0">
                <a:cs typeface="Calibri"/>
              </a:rPr>
              <a:t>uğ</a:t>
            </a:r>
            <a:r>
              <a:rPr lang="tr-TR" sz="1600" spc="-55" dirty="0">
                <a:cs typeface="Calibri"/>
              </a:rPr>
              <a:t>r</a:t>
            </a:r>
            <a:r>
              <a:rPr lang="tr-TR" sz="1600" dirty="0">
                <a:cs typeface="Calibri"/>
              </a:rPr>
              <a:t>amadan</a:t>
            </a:r>
            <a:r>
              <a:rPr lang="tr-TR" sz="1600" spc="-15" dirty="0">
                <a:cs typeface="Calibri"/>
              </a:rPr>
              <a:t> </a:t>
            </a:r>
            <a:r>
              <a:rPr lang="tr-TR" sz="1600" spc="-35" dirty="0">
                <a:cs typeface="Calibri"/>
              </a:rPr>
              <a:t>aktarılabilmesi</a:t>
            </a:r>
            <a:r>
              <a:rPr lang="tr-TR" sz="1600" spc="-45" dirty="0">
                <a:cs typeface="Calibri"/>
              </a:rPr>
              <a:t> </a:t>
            </a:r>
            <a:r>
              <a:rPr lang="tr-TR" sz="1600" dirty="0">
                <a:cs typeface="Calibri"/>
              </a:rPr>
              <a:t>için</a:t>
            </a:r>
            <a:r>
              <a:rPr lang="tr-TR" sz="1600" spc="-15" dirty="0">
                <a:cs typeface="Calibri"/>
              </a:rPr>
              <a:t> </a:t>
            </a:r>
            <a:r>
              <a:rPr lang="tr-TR" sz="1600" dirty="0">
                <a:cs typeface="Calibri"/>
              </a:rPr>
              <a:t>Zi</a:t>
            </a:r>
            <a:r>
              <a:rPr lang="tr-TR" sz="1600" spc="-45" dirty="0">
                <a:cs typeface="Calibri"/>
              </a:rPr>
              <a:t>r</a:t>
            </a:r>
            <a:r>
              <a:rPr lang="tr-TR" sz="1600" dirty="0">
                <a:cs typeface="Calibri"/>
              </a:rPr>
              <a:t>a</a:t>
            </a:r>
            <a:r>
              <a:rPr lang="tr-TR" sz="1600" spc="-25" dirty="0">
                <a:cs typeface="Calibri"/>
              </a:rPr>
              <a:t>a</a:t>
            </a:r>
            <a:r>
              <a:rPr lang="tr-TR" sz="1600" dirty="0">
                <a:cs typeface="Calibri"/>
              </a:rPr>
              <a:t>t</a:t>
            </a:r>
            <a:r>
              <a:rPr lang="tr-TR" sz="1600" spc="-20" dirty="0">
                <a:cs typeface="Calibri"/>
              </a:rPr>
              <a:t> </a:t>
            </a:r>
            <a:r>
              <a:rPr lang="tr-TR" sz="1600" dirty="0">
                <a:cs typeface="Calibri"/>
              </a:rPr>
              <a:t>Ban</a:t>
            </a:r>
            <a:r>
              <a:rPr lang="tr-TR" sz="1600" spc="-40" dirty="0">
                <a:cs typeface="Calibri"/>
              </a:rPr>
              <a:t>k</a:t>
            </a:r>
            <a:r>
              <a:rPr lang="tr-TR" sz="1600" dirty="0">
                <a:cs typeface="Calibri"/>
              </a:rPr>
              <a:t>ası</a:t>
            </a:r>
            <a:r>
              <a:rPr lang="tr-TR" sz="1600" spc="-55" dirty="0">
                <a:cs typeface="Calibri"/>
              </a:rPr>
              <a:t>’</a:t>
            </a:r>
            <a:r>
              <a:rPr lang="tr-TR" sz="1600" dirty="0">
                <a:cs typeface="Calibri"/>
              </a:rPr>
              <a:t>ndan </a:t>
            </a:r>
            <a:r>
              <a:rPr lang="tr-TR" sz="1600" u="sng" spc="-140" dirty="0">
                <a:cs typeface="Calibri"/>
              </a:rPr>
              <a:t>V</a:t>
            </a:r>
            <a:r>
              <a:rPr lang="tr-TR" sz="1600" u="sng" dirty="0">
                <a:cs typeface="Calibri"/>
              </a:rPr>
              <a:t>adesiz  Eu</a:t>
            </a:r>
            <a:r>
              <a:rPr lang="tr-TR" sz="1600" u="sng" spc="-35" dirty="0">
                <a:cs typeface="Calibri"/>
              </a:rPr>
              <a:t>r</a:t>
            </a:r>
            <a:r>
              <a:rPr lang="tr-TR" sz="1600" u="sng" dirty="0">
                <a:cs typeface="Calibri"/>
              </a:rPr>
              <a:t>o </a:t>
            </a:r>
            <a:r>
              <a:rPr lang="tr-TR" sz="1600" u="sng" spc="-10" dirty="0">
                <a:cs typeface="Calibri"/>
              </a:rPr>
              <a:t> </a:t>
            </a:r>
            <a:r>
              <a:rPr lang="tr-TR" sz="1600" u="sng" dirty="0">
                <a:cs typeface="Calibri"/>
              </a:rPr>
              <a:t>Hesabı</a:t>
            </a:r>
            <a:r>
              <a:rPr lang="tr-TR" sz="1600" dirty="0">
                <a:cs typeface="Calibri"/>
              </a:rPr>
              <a:t>  açılması</a:t>
            </a:r>
            <a:r>
              <a:rPr lang="tr-TR" sz="1600" spc="-25" dirty="0">
                <a:cs typeface="Calibri"/>
              </a:rPr>
              <a:t> t</a:t>
            </a:r>
            <a:r>
              <a:rPr lang="tr-TR" sz="1600" spc="-35" dirty="0">
                <a:cs typeface="Calibri"/>
              </a:rPr>
              <a:t>a</a:t>
            </a:r>
            <a:r>
              <a:rPr lang="tr-TR" sz="1600" spc="-20" dirty="0">
                <a:cs typeface="Calibri"/>
              </a:rPr>
              <a:t>v</a:t>
            </a:r>
            <a:r>
              <a:rPr lang="tr-TR" sz="1600" dirty="0">
                <a:cs typeface="Calibri"/>
              </a:rPr>
              <a:t>si</a:t>
            </a:r>
            <a:r>
              <a:rPr lang="tr-TR" sz="1600" spc="-25" dirty="0">
                <a:cs typeface="Calibri"/>
              </a:rPr>
              <a:t>y</a:t>
            </a:r>
            <a:r>
              <a:rPr lang="tr-TR" sz="1600" dirty="0">
                <a:cs typeface="Calibri"/>
              </a:rPr>
              <a:t>e</a:t>
            </a:r>
            <a:r>
              <a:rPr lang="tr-TR" sz="1600" spc="-25" dirty="0">
                <a:cs typeface="Calibri"/>
              </a:rPr>
              <a:t> </a:t>
            </a:r>
            <a:r>
              <a:rPr lang="tr-TR" sz="1600" dirty="0">
                <a:cs typeface="Calibri"/>
              </a:rPr>
              <a:t>edilmek</a:t>
            </a:r>
            <a:r>
              <a:rPr lang="tr-TR" sz="1600" spc="-35" dirty="0">
                <a:cs typeface="Calibri"/>
              </a:rPr>
              <a:t>t</a:t>
            </a:r>
            <a:r>
              <a:rPr lang="tr-TR" sz="1600" dirty="0">
                <a:cs typeface="Calibri"/>
              </a:rPr>
              <a:t>edi</a:t>
            </a:r>
            <a:r>
              <a:rPr lang="tr-TR" sz="1600" spc="-235" dirty="0">
                <a:cs typeface="Calibri"/>
              </a:rPr>
              <a:t>r</a:t>
            </a:r>
            <a:r>
              <a:rPr lang="tr-TR" sz="1600" dirty="0">
                <a:cs typeface="Calibri"/>
              </a:rPr>
              <a:t> . Ancak bazı farklı bankalar da kesinti olmadan para transferi olanağı sağlamaktadır.</a:t>
            </a:r>
          </a:p>
          <a:p>
            <a:pPr marL="0" indent="0">
              <a:lnSpc>
                <a:spcPct val="100000"/>
              </a:lnSpc>
              <a:spcBef>
                <a:spcPts val="0"/>
              </a:spcBef>
              <a:buNone/>
            </a:pPr>
            <a:endParaRPr lang="tr-TR" sz="1600" dirty="0"/>
          </a:p>
          <a:p>
            <a:pPr marL="298450" marR="718820" indent="-285750">
              <a:lnSpc>
                <a:spcPct val="100000"/>
              </a:lnSpc>
              <a:spcBef>
                <a:spcPts val="0"/>
              </a:spcBef>
            </a:pPr>
            <a:r>
              <a:rPr lang="tr-TR" sz="1600" dirty="0">
                <a:cs typeface="Calibri"/>
              </a:rPr>
              <a:t>Hesap açtırdığınız bankanın, gideceğiniz ülkede/şehirde şubesi ya da ortak çalıştığı yaygın başka bir banka </a:t>
            </a:r>
            <a:r>
              <a:rPr lang="tr-TR" sz="1600" spc="-10" dirty="0">
                <a:cs typeface="Calibri"/>
              </a:rPr>
              <a:t>o</a:t>
            </a:r>
            <a:r>
              <a:rPr lang="tr-TR" sz="1600" dirty="0">
                <a:cs typeface="Calibri"/>
              </a:rPr>
              <a:t>lup</a:t>
            </a:r>
            <a:r>
              <a:rPr lang="tr-TR" sz="1600" spc="5" dirty="0">
                <a:cs typeface="Calibri"/>
              </a:rPr>
              <a:t> </a:t>
            </a:r>
            <a:r>
              <a:rPr lang="tr-TR" sz="1600" dirty="0">
                <a:cs typeface="Calibri"/>
              </a:rPr>
              <a:t>olmadığını</a:t>
            </a:r>
            <a:r>
              <a:rPr lang="tr-TR" sz="1600" spc="-30" dirty="0">
                <a:cs typeface="Calibri"/>
              </a:rPr>
              <a:t> </a:t>
            </a:r>
            <a:r>
              <a:rPr lang="tr-TR" sz="1600" dirty="0">
                <a:cs typeface="Calibri"/>
              </a:rPr>
              <a:t>a</a:t>
            </a:r>
            <a:r>
              <a:rPr lang="tr-TR" sz="1600" spc="-45" dirty="0">
                <a:cs typeface="Calibri"/>
              </a:rPr>
              <a:t>r</a:t>
            </a:r>
            <a:r>
              <a:rPr lang="tr-TR" sz="1600" dirty="0">
                <a:cs typeface="Calibri"/>
              </a:rPr>
              <a:t>a</a:t>
            </a:r>
            <a:r>
              <a:rPr lang="tr-TR" sz="1600" spc="-25" dirty="0">
                <a:cs typeface="Calibri"/>
              </a:rPr>
              <a:t>ş</a:t>
            </a:r>
            <a:r>
              <a:rPr lang="tr-TR" sz="1600" dirty="0">
                <a:cs typeface="Calibri"/>
              </a:rPr>
              <a:t>tırın</a:t>
            </a:r>
            <a:r>
              <a:rPr lang="tr-TR" sz="1600" spc="-15" dirty="0">
                <a:cs typeface="Calibri"/>
              </a:rPr>
              <a:t> </a:t>
            </a:r>
            <a:r>
              <a:rPr lang="tr-TR" sz="1600" spc="-30" dirty="0">
                <a:cs typeface="Calibri"/>
              </a:rPr>
              <a:t>v</a:t>
            </a:r>
            <a:r>
              <a:rPr lang="tr-TR" sz="1600" dirty="0">
                <a:cs typeface="Calibri"/>
              </a:rPr>
              <a:t>e pa</a:t>
            </a:r>
            <a:r>
              <a:rPr lang="tr-TR" sz="1600" spc="-45" dirty="0">
                <a:cs typeface="Calibri"/>
              </a:rPr>
              <a:t>r</a:t>
            </a:r>
            <a:r>
              <a:rPr lang="tr-TR" sz="1600" dirty="0">
                <a:cs typeface="Calibri"/>
              </a:rPr>
              <a:t>a t</a:t>
            </a:r>
            <a:r>
              <a:rPr lang="tr-TR" sz="1600" spc="-50" dirty="0">
                <a:cs typeface="Calibri"/>
              </a:rPr>
              <a:t>r</a:t>
            </a:r>
            <a:r>
              <a:rPr lang="tr-TR" sz="1600" dirty="0">
                <a:cs typeface="Calibri"/>
              </a:rPr>
              <a:t>an</a:t>
            </a:r>
            <a:r>
              <a:rPr lang="tr-TR" sz="1600" spc="-25" dirty="0">
                <a:cs typeface="Calibri"/>
              </a:rPr>
              <a:t>s</a:t>
            </a:r>
            <a:r>
              <a:rPr lang="tr-TR" sz="1600" spc="-60" dirty="0">
                <a:cs typeface="Calibri"/>
              </a:rPr>
              <a:t>f</a:t>
            </a:r>
            <a:r>
              <a:rPr lang="tr-TR" sz="1600" dirty="0">
                <a:cs typeface="Calibri"/>
              </a:rPr>
              <a:t>er işlem</a:t>
            </a:r>
            <a:r>
              <a:rPr lang="tr-TR" sz="1600" spc="-15" dirty="0">
                <a:cs typeface="Calibri"/>
              </a:rPr>
              <a:t> </a:t>
            </a:r>
            <a:r>
              <a:rPr lang="tr-TR" sz="1600" dirty="0">
                <a:cs typeface="Calibri"/>
              </a:rPr>
              <a:t>üc</a:t>
            </a:r>
            <a:r>
              <a:rPr lang="tr-TR" sz="1600" spc="-30" dirty="0">
                <a:cs typeface="Calibri"/>
              </a:rPr>
              <a:t>r</a:t>
            </a:r>
            <a:r>
              <a:rPr lang="tr-TR" sz="1600" dirty="0">
                <a:cs typeface="Calibri"/>
              </a:rPr>
              <a:t>eti</a:t>
            </a:r>
            <a:r>
              <a:rPr lang="tr-TR" sz="1600" spc="-25" dirty="0">
                <a:cs typeface="Calibri"/>
              </a:rPr>
              <a:t> </a:t>
            </a:r>
            <a:r>
              <a:rPr lang="tr-TR" sz="1600" spc="-30" dirty="0">
                <a:cs typeface="Calibri"/>
              </a:rPr>
              <a:t>v</a:t>
            </a:r>
            <a:r>
              <a:rPr lang="tr-TR" sz="1600" dirty="0">
                <a:cs typeface="Calibri"/>
              </a:rPr>
              <a:t>e sü</a:t>
            </a:r>
            <a:r>
              <a:rPr lang="tr-TR" sz="1600" spc="-35" dirty="0">
                <a:cs typeface="Calibri"/>
              </a:rPr>
              <a:t>r</a:t>
            </a:r>
            <a:r>
              <a:rPr lang="tr-TR" sz="1600" dirty="0">
                <a:cs typeface="Calibri"/>
              </a:rPr>
              <a:t>el</a:t>
            </a:r>
            <a:r>
              <a:rPr lang="tr-TR" sz="1600" spc="5" dirty="0">
                <a:cs typeface="Calibri"/>
              </a:rPr>
              <a:t>e</a:t>
            </a:r>
            <a:r>
              <a:rPr lang="tr-TR" sz="1600" dirty="0">
                <a:cs typeface="Calibri"/>
              </a:rPr>
              <a:t>rini öğ</a:t>
            </a:r>
            <a:r>
              <a:rPr lang="tr-TR" sz="1600" spc="-45" dirty="0">
                <a:cs typeface="Calibri"/>
              </a:rPr>
              <a:t>r</a:t>
            </a:r>
            <a:r>
              <a:rPr lang="tr-TR" sz="1600" dirty="0">
                <a:cs typeface="Calibri"/>
              </a:rPr>
              <a:t>enin.</a:t>
            </a:r>
            <a:endParaRPr lang="tr-TR" sz="1600" dirty="0"/>
          </a:p>
          <a:p>
            <a:pPr marL="0" indent="0">
              <a:lnSpc>
                <a:spcPct val="100000"/>
              </a:lnSpc>
              <a:spcBef>
                <a:spcPts val="0"/>
              </a:spcBef>
              <a:buNone/>
            </a:pPr>
            <a:endParaRPr lang="tr-TR" sz="1600" dirty="0">
              <a:cs typeface="Calibri"/>
            </a:endParaRPr>
          </a:p>
          <a:p>
            <a:pPr>
              <a:lnSpc>
                <a:spcPct val="100000"/>
              </a:lnSpc>
              <a:spcBef>
                <a:spcPts val="0"/>
              </a:spcBef>
            </a:pPr>
            <a:r>
              <a:rPr lang="tr-TR" sz="1600" dirty="0">
                <a:cs typeface="Calibri"/>
              </a:rPr>
              <a:t>Banka hesabı mutla</a:t>
            </a:r>
            <a:r>
              <a:rPr lang="tr-TR" sz="1600" spc="-45" dirty="0">
                <a:cs typeface="Calibri"/>
              </a:rPr>
              <a:t>k</a:t>
            </a:r>
            <a:r>
              <a:rPr lang="tr-TR" sz="1600" dirty="0">
                <a:cs typeface="Calibri"/>
              </a:rPr>
              <a:t>a</a:t>
            </a:r>
            <a:r>
              <a:rPr lang="tr-TR" sz="1600" spc="-30" dirty="0">
                <a:cs typeface="Calibri"/>
              </a:rPr>
              <a:t> </a:t>
            </a:r>
            <a:r>
              <a:rPr lang="tr-TR" sz="1600" spc="-75" dirty="0">
                <a:cs typeface="Calibri"/>
              </a:rPr>
              <a:t>k</a:t>
            </a:r>
            <a:r>
              <a:rPr lang="tr-TR" sz="1600" dirty="0">
                <a:cs typeface="Calibri"/>
              </a:rPr>
              <a:t>endi</a:t>
            </a:r>
            <a:r>
              <a:rPr lang="tr-TR" sz="1600" spc="-15" dirty="0">
                <a:cs typeface="Calibri"/>
              </a:rPr>
              <a:t> </a:t>
            </a:r>
            <a:r>
              <a:rPr lang="tr-TR" sz="1600" dirty="0">
                <a:cs typeface="Calibri"/>
              </a:rPr>
              <a:t>adını</a:t>
            </a:r>
            <a:r>
              <a:rPr lang="tr-TR" sz="1600" spc="-40" dirty="0">
                <a:cs typeface="Calibri"/>
              </a:rPr>
              <a:t>z</a:t>
            </a:r>
            <a:r>
              <a:rPr lang="tr-TR" sz="1600" dirty="0">
                <a:cs typeface="Calibri"/>
              </a:rPr>
              <a:t>a ve Türkiye’deki bir bankada açılmış olmalıdır. Or</a:t>
            </a:r>
            <a:r>
              <a:rPr lang="tr-TR" sz="1600" spc="-30" dirty="0">
                <a:cs typeface="Calibri"/>
              </a:rPr>
              <a:t>t</a:t>
            </a:r>
            <a:r>
              <a:rPr lang="tr-TR" sz="1600" dirty="0">
                <a:cs typeface="Calibri"/>
              </a:rPr>
              <a:t>ak</a:t>
            </a:r>
            <a:r>
              <a:rPr lang="tr-TR" sz="1600" spc="-15" dirty="0">
                <a:cs typeface="Calibri"/>
              </a:rPr>
              <a:t> </a:t>
            </a:r>
            <a:r>
              <a:rPr lang="tr-TR" sz="1600" dirty="0">
                <a:cs typeface="Calibri"/>
              </a:rPr>
              <a:t>hesap</a:t>
            </a:r>
            <a:r>
              <a:rPr lang="tr-TR" sz="1600" spc="-5" dirty="0">
                <a:cs typeface="Calibri"/>
              </a:rPr>
              <a:t> </a:t>
            </a:r>
            <a:r>
              <a:rPr lang="tr-TR" sz="1600" dirty="0">
                <a:cs typeface="Calibri"/>
              </a:rPr>
              <a:t>açtırmanızı</a:t>
            </a:r>
            <a:r>
              <a:rPr lang="tr-TR" sz="1600" spc="-40" dirty="0">
                <a:cs typeface="Calibri"/>
              </a:rPr>
              <a:t> da </a:t>
            </a:r>
            <a:r>
              <a:rPr lang="tr-TR" sz="1600" spc="-25" dirty="0">
                <a:cs typeface="Calibri"/>
              </a:rPr>
              <a:t>t</a:t>
            </a:r>
            <a:r>
              <a:rPr lang="tr-TR" sz="1600" spc="-35" dirty="0">
                <a:cs typeface="Calibri"/>
              </a:rPr>
              <a:t>a</a:t>
            </a:r>
            <a:r>
              <a:rPr lang="tr-TR" sz="1600" spc="-20" dirty="0">
                <a:cs typeface="Calibri"/>
              </a:rPr>
              <a:t>v</a:t>
            </a:r>
            <a:r>
              <a:rPr lang="tr-TR" sz="1600" dirty="0">
                <a:cs typeface="Calibri"/>
              </a:rPr>
              <a:t>si</a:t>
            </a:r>
            <a:r>
              <a:rPr lang="tr-TR" sz="1600" spc="-25" dirty="0">
                <a:cs typeface="Calibri"/>
              </a:rPr>
              <a:t>y</a:t>
            </a:r>
            <a:r>
              <a:rPr lang="tr-TR" sz="1600" dirty="0">
                <a:cs typeface="Calibri"/>
              </a:rPr>
              <a:t>e </a:t>
            </a:r>
            <a:r>
              <a:rPr lang="tr-TR" sz="1600" spc="-15" dirty="0">
                <a:cs typeface="Calibri"/>
              </a:rPr>
              <a:t>ed</a:t>
            </a:r>
            <a:r>
              <a:rPr lang="tr-TR" sz="1600" spc="-10" dirty="0">
                <a:cs typeface="Calibri"/>
              </a:rPr>
              <a:t>e</a:t>
            </a:r>
            <a:r>
              <a:rPr lang="tr-TR" sz="1600" dirty="0">
                <a:cs typeface="Calibri"/>
              </a:rPr>
              <a:t>riz. </a:t>
            </a:r>
            <a:r>
              <a:rPr lang="tr-TR" sz="1600" u="sng" spc="-75" dirty="0">
                <a:cs typeface="Calibri"/>
              </a:rPr>
              <a:t>Bu durumda, hesap cüzdanınızda birinci sırada  kendi  ad-soyadınızınız, ikinci sırada hesaba erişebilmesini istediğiniz yakınınızın/aile üyenizin ad-soyadı yazılı olmalıdır.</a:t>
            </a:r>
            <a:r>
              <a:rPr lang="tr-TR" sz="1600" spc="-75" dirty="0">
                <a:cs typeface="Calibri"/>
              </a:rPr>
              <a:t> Ortak hesap açılması durumunda, hesabın adlarına açıldığı her iki kişi için de hesaptaki tutara erişim mümkündür.</a:t>
            </a:r>
            <a:endParaRPr lang="tr-TR" sz="1600" u="sng" spc="-75" dirty="0">
              <a:cs typeface="Calibri"/>
            </a:endParaRPr>
          </a:p>
          <a:p>
            <a:pPr>
              <a:lnSpc>
                <a:spcPct val="100000"/>
              </a:lnSpc>
              <a:spcBef>
                <a:spcPts val="0"/>
              </a:spcBef>
            </a:pPr>
            <a:endParaRPr lang="tr-TR" sz="1600" u="sng" dirty="0">
              <a:cs typeface="Calibri"/>
            </a:endParaRPr>
          </a:p>
          <a:p>
            <a:pPr>
              <a:lnSpc>
                <a:spcPct val="100000"/>
              </a:lnSpc>
              <a:spcBef>
                <a:spcPts val="0"/>
              </a:spcBef>
            </a:pPr>
            <a:r>
              <a:rPr lang="tr-TR" sz="1600" dirty="0">
                <a:cs typeface="Calibri"/>
              </a:rPr>
              <a:t>Hangi bankada vadesiz Euro hesabı açtırmanızın daha avantajlı olacağı konusunda, Koordinatörlüğümüzce size hibe tutarınız aktarılırken ilgili banka tarafından kesinti yapıp yapmayacağı önemlidir. Ancak bununun yanında, gittiğiniz ülkede hesabınızda bulunan Euro cinsinden tutarı çekmek istediğinizde, hangi bankada açılmış hesabın size bu tutar için kolay ve masrafsız  erişim sağlayacağı ayrıntısı da önem taşır. Bu durum ülkeden ülkeye değişiklik gösterebilir ve bu konuda gerekli araştırmayı öğrencilerimizin yapması beklenmektedir.</a:t>
            </a:r>
          </a:p>
          <a:p>
            <a:pPr>
              <a:lnSpc>
                <a:spcPts val="750"/>
              </a:lnSpc>
              <a:spcBef>
                <a:spcPts val="19"/>
              </a:spcBef>
            </a:pPr>
            <a:endParaRPr lang="tr-TR" sz="1600" dirty="0"/>
          </a:p>
          <a:p>
            <a:pPr marL="12700" indent="0">
              <a:lnSpc>
                <a:spcPct val="100000"/>
              </a:lnSpc>
              <a:buNone/>
            </a:pPr>
            <a:endParaRPr lang="tr-TR" sz="1600" dirty="0">
              <a:cs typeface="Calibri"/>
            </a:endParaRPr>
          </a:p>
          <a:p>
            <a:pPr marL="12700" marR="8890" indent="0" algn="ctr">
              <a:lnSpc>
                <a:spcPct val="90100"/>
              </a:lnSpc>
              <a:buNone/>
            </a:pPr>
            <a:r>
              <a:rPr lang="tr-TR" sz="1600" spc="-5" dirty="0">
                <a:cs typeface="Century Gothic"/>
              </a:rPr>
              <a:t> </a:t>
            </a:r>
            <a:endParaRPr lang="tr-TR" sz="1600" dirty="0">
              <a:cs typeface="Times New Roman"/>
            </a:endParaRPr>
          </a:p>
          <a:p>
            <a:pPr marL="298450" marR="8890" indent="-285750" algn="just">
              <a:lnSpc>
                <a:spcPct val="90100"/>
              </a:lnSpc>
              <a:buFont typeface="Wingdings 3" panose="05040102010807070707" pitchFamily="18" charset="2"/>
              <a:buChar char="´"/>
            </a:pPr>
            <a:endParaRPr sz="1800" dirty="0">
              <a:cs typeface="Times New Roman"/>
            </a:endParaRPr>
          </a:p>
          <a:p>
            <a:pPr marL="12700" marR="5080" indent="0" algn="just">
              <a:buNone/>
            </a:pPr>
            <a:endParaRPr sz="1800" u="sng" dirty="0">
              <a:cs typeface="Century Gothic"/>
            </a:endParaRPr>
          </a:p>
        </p:txBody>
      </p:sp>
      <p:sp>
        <p:nvSpPr>
          <p:cNvPr id="12" name="object 12"/>
          <p:cNvSpPr/>
          <p:nvPr/>
        </p:nvSpPr>
        <p:spPr>
          <a:xfrm>
            <a:off x="9688068" y="377952"/>
            <a:ext cx="1475231" cy="833627"/>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9767823" y="458851"/>
            <a:ext cx="1368425" cy="727075"/>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3567684" y="153923"/>
            <a:ext cx="4715256" cy="2005584"/>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3621087" y="205786"/>
            <a:ext cx="4608449" cy="1898650"/>
          </a:xfrm>
          <a:prstGeom prst="rect">
            <a:avLst/>
          </a:prstGeom>
          <a:blipFill>
            <a:blip r:embed="rId8" cstate="print"/>
            <a:stretch>
              <a:fillRect/>
            </a:stretch>
          </a:blipFill>
        </p:spPr>
        <p:txBody>
          <a:bodyPr wrap="square" lIns="0" tIns="0" rIns="0" bIns="0" rtlCol="0"/>
          <a:lstStyle/>
          <a:p>
            <a:endParaRPr/>
          </a:p>
        </p:txBody>
      </p:sp>
      <p:pic>
        <p:nvPicPr>
          <p:cNvPr id="16" name="Picture 11" descr="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1000" y="150938"/>
            <a:ext cx="14478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7756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5578491" y="1717962"/>
            <a:ext cx="856489" cy="430887"/>
          </a:xfrm>
          <a:prstGeom prst="rect">
            <a:avLst/>
          </a:prstGeom>
        </p:spPr>
        <p:txBody>
          <a:bodyPr vert="horz" wrap="square" lIns="0" tIns="0" rIns="0" bIns="0" rtlCol="0">
            <a:spAutoFit/>
          </a:bodyPr>
          <a:lstStyle/>
          <a:p>
            <a:pPr marL="12700">
              <a:lnSpc>
                <a:spcPct val="100000"/>
              </a:lnSpc>
            </a:pPr>
            <a:r>
              <a:rPr lang="tr-TR" sz="2800" b="1" dirty="0">
                <a:cs typeface="Century Gothic"/>
              </a:rPr>
              <a:t>Vize</a:t>
            </a:r>
            <a:endParaRPr sz="2800" b="1" dirty="0">
              <a:cs typeface="Century Gothic"/>
            </a:endParaRPr>
          </a:p>
        </p:txBody>
      </p:sp>
      <p:sp>
        <p:nvSpPr>
          <p:cNvPr id="9" name="object 9"/>
          <p:cNvSpPr txBox="1">
            <a:spLocks noGrp="1"/>
          </p:cNvSpPr>
          <p:nvPr>
            <p:ph idx="1"/>
          </p:nvPr>
        </p:nvSpPr>
        <p:spPr>
          <a:xfrm>
            <a:off x="291735" y="1828800"/>
            <a:ext cx="11430000" cy="5921108"/>
          </a:xfrm>
          <a:prstGeom prst="rect">
            <a:avLst/>
          </a:prstGeom>
        </p:spPr>
        <p:txBody>
          <a:bodyPr vert="horz" wrap="square" lIns="0" tIns="0" rIns="0" bIns="0" rtlCol="0">
            <a:spAutoFit/>
          </a:bodyPr>
          <a:lstStyle/>
          <a:p>
            <a:pPr marL="12700" marR="6985" indent="0" algn="just">
              <a:buNone/>
            </a:pPr>
            <a:endParaRPr lang="tr-TR" sz="1700" spc="-10" dirty="0">
              <a:latin typeface="+mj-lt"/>
              <a:cs typeface="Century Gothic"/>
            </a:endParaRPr>
          </a:p>
          <a:p>
            <a:pPr marL="12065" indent="0">
              <a:lnSpc>
                <a:spcPts val="2745"/>
              </a:lnSpc>
              <a:buNone/>
              <a:tabLst>
                <a:tab pos="241300" algn="l"/>
              </a:tabLst>
            </a:pPr>
            <a:r>
              <a:rPr lang="tr-TR" sz="1700" spc="-175" dirty="0">
                <a:cs typeface="Calibri"/>
              </a:rPr>
              <a:t>Y</a:t>
            </a:r>
            <a:r>
              <a:rPr lang="tr-TR" sz="1700" dirty="0">
                <a:cs typeface="Calibri"/>
              </a:rPr>
              <a:t>eni pasaport çı</a:t>
            </a:r>
            <a:r>
              <a:rPr lang="tr-TR" sz="1700" spc="-35" dirty="0">
                <a:cs typeface="Calibri"/>
              </a:rPr>
              <a:t>k</a:t>
            </a:r>
            <a:r>
              <a:rPr lang="tr-TR" sz="1700" dirty="0">
                <a:cs typeface="Calibri"/>
              </a:rPr>
              <a:t>art</a:t>
            </a:r>
            <a:r>
              <a:rPr lang="tr-TR" sz="1700" spc="5" dirty="0">
                <a:cs typeface="Calibri"/>
              </a:rPr>
              <a:t>m</a:t>
            </a:r>
            <a:r>
              <a:rPr lang="tr-TR" sz="1700" dirty="0">
                <a:cs typeface="Calibri"/>
              </a:rPr>
              <a:t>ak</a:t>
            </a:r>
            <a:r>
              <a:rPr lang="tr-TR" sz="1700" spc="-50" dirty="0">
                <a:cs typeface="Calibri"/>
              </a:rPr>
              <a:t> </a:t>
            </a:r>
            <a:r>
              <a:rPr lang="tr-TR" sz="1700" dirty="0">
                <a:cs typeface="Calibri"/>
              </a:rPr>
              <a:t>için</a:t>
            </a:r>
            <a:r>
              <a:rPr lang="tr-TR" sz="1700" spc="-10" dirty="0">
                <a:cs typeface="Calibri"/>
              </a:rPr>
              <a:t> </a:t>
            </a:r>
            <a:r>
              <a:rPr lang="tr-TR" sz="1700" spc="-60" dirty="0">
                <a:cs typeface="Calibri"/>
              </a:rPr>
              <a:t>F</a:t>
            </a:r>
            <a:r>
              <a:rPr lang="tr-TR" sz="1700" dirty="0">
                <a:cs typeface="Calibri"/>
              </a:rPr>
              <a:t>akül</a:t>
            </a:r>
            <a:r>
              <a:rPr lang="tr-TR" sz="1700" spc="-25" dirty="0">
                <a:cs typeface="Calibri"/>
              </a:rPr>
              <a:t>t</a:t>
            </a:r>
            <a:r>
              <a:rPr lang="tr-TR" sz="1700" dirty="0">
                <a:cs typeface="Calibri"/>
              </a:rPr>
              <a:t>e/</a:t>
            </a:r>
            <a:r>
              <a:rPr lang="tr-TR" sz="1700" spc="-114" dirty="0">
                <a:cs typeface="Calibri"/>
              </a:rPr>
              <a:t>Y</a:t>
            </a:r>
            <a:r>
              <a:rPr lang="tr-TR" sz="1700" dirty="0">
                <a:cs typeface="Calibri"/>
              </a:rPr>
              <a:t>ü</a:t>
            </a:r>
            <a:r>
              <a:rPr lang="tr-TR" sz="1700" spc="-25" dirty="0">
                <a:cs typeface="Calibri"/>
              </a:rPr>
              <a:t>k</a:t>
            </a:r>
            <a:r>
              <a:rPr lang="tr-TR" sz="1700" dirty="0">
                <a:cs typeface="Calibri"/>
              </a:rPr>
              <a:t>se</a:t>
            </a:r>
            <a:r>
              <a:rPr lang="tr-TR" sz="1700" spc="-85" dirty="0">
                <a:cs typeface="Calibri"/>
              </a:rPr>
              <a:t>k</a:t>
            </a:r>
            <a:r>
              <a:rPr lang="tr-TR" sz="1700" dirty="0">
                <a:cs typeface="Calibri"/>
              </a:rPr>
              <a:t>o</a:t>
            </a:r>
            <a:r>
              <a:rPr lang="tr-TR" sz="1700" spc="-45" dirty="0">
                <a:cs typeface="Calibri"/>
              </a:rPr>
              <a:t>k</a:t>
            </a:r>
            <a:r>
              <a:rPr lang="tr-TR" sz="1700" dirty="0">
                <a:cs typeface="Calibri"/>
              </a:rPr>
              <a:t>ul/En</a:t>
            </a:r>
            <a:r>
              <a:rPr lang="tr-TR" sz="1700" spc="-25" dirty="0">
                <a:cs typeface="Calibri"/>
              </a:rPr>
              <a:t>s</a:t>
            </a:r>
            <a:r>
              <a:rPr lang="tr-TR" sz="1700" dirty="0">
                <a:cs typeface="Calibri"/>
              </a:rPr>
              <a:t>titü</a:t>
            </a:r>
            <a:r>
              <a:rPr lang="tr-TR" sz="1700" spc="-15" dirty="0">
                <a:cs typeface="Calibri"/>
              </a:rPr>
              <a:t> </a:t>
            </a:r>
            <a:r>
              <a:rPr lang="tr-TR" sz="1700" dirty="0">
                <a:cs typeface="Calibri"/>
              </a:rPr>
              <a:t>ö</a:t>
            </a:r>
            <a:r>
              <a:rPr lang="tr-TR" sz="1700" spc="-10" dirty="0">
                <a:cs typeface="Calibri"/>
              </a:rPr>
              <a:t>ğ</a:t>
            </a:r>
            <a:r>
              <a:rPr lang="tr-TR" sz="1700" spc="-35" dirty="0">
                <a:cs typeface="Calibri"/>
              </a:rPr>
              <a:t>r</a:t>
            </a:r>
            <a:r>
              <a:rPr lang="tr-TR" sz="1700" dirty="0">
                <a:cs typeface="Calibri"/>
              </a:rPr>
              <a:t>en</a:t>
            </a:r>
            <a:r>
              <a:rPr lang="tr-TR" sz="1700" spc="5" dirty="0">
                <a:cs typeface="Calibri"/>
              </a:rPr>
              <a:t>c</a:t>
            </a:r>
            <a:r>
              <a:rPr lang="tr-TR" sz="1700" dirty="0">
                <a:cs typeface="Calibri"/>
              </a:rPr>
              <a:t>i</a:t>
            </a:r>
            <a:r>
              <a:rPr lang="tr-TR" sz="1700" spc="-15" dirty="0">
                <a:cs typeface="Calibri"/>
              </a:rPr>
              <a:t> </a:t>
            </a:r>
            <a:r>
              <a:rPr lang="tr-TR" sz="1700" dirty="0">
                <a:cs typeface="Calibri"/>
              </a:rPr>
              <a:t>işlerind</a:t>
            </a:r>
            <a:r>
              <a:rPr lang="tr-TR" sz="1700" spc="5" dirty="0">
                <a:cs typeface="Calibri"/>
              </a:rPr>
              <a:t>e</a:t>
            </a:r>
            <a:r>
              <a:rPr lang="tr-TR" sz="1700" dirty="0">
                <a:cs typeface="Calibri"/>
              </a:rPr>
              <a:t>n ‘‘</a:t>
            </a:r>
            <a:r>
              <a:rPr lang="tr-TR" sz="1700" spc="-60" dirty="0">
                <a:cs typeface="Calibri"/>
              </a:rPr>
              <a:t>Öğrenci  </a:t>
            </a:r>
            <a:r>
              <a:rPr lang="tr-TR" sz="1700" dirty="0">
                <a:cs typeface="Calibri"/>
              </a:rPr>
              <a:t>Bel</a:t>
            </a:r>
            <a:r>
              <a:rPr lang="tr-TR" sz="1700" spc="-25" dirty="0">
                <a:cs typeface="Calibri"/>
              </a:rPr>
              <a:t>g</a:t>
            </a:r>
            <a:r>
              <a:rPr lang="tr-TR" sz="1700" dirty="0">
                <a:cs typeface="Calibri"/>
              </a:rPr>
              <a:t>es</a:t>
            </a:r>
            <a:r>
              <a:rPr lang="tr-TR" sz="1700" spc="20" dirty="0">
                <a:cs typeface="Calibri"/>
              </a:rPr>
              <a:t>i</a:t>
            </a:r>
            <a:r>
              <a:rPr lang="tr-TR" sz="1700" dirty="0">
                <a:cs typeface="Calibri"/>
              </a:rPr>
              <a:t>’’</a:t>
            </a:r>
            <a:r>
              <a:rPr lang="tr-TR" sz="1700" spc="-20" dirty="0">
                <a:cs typeface="Calibri"/>
              </a:rPr>
              <a:t> </a:t>
            </a:r>
            <a:r>
              <a:rPr lang="tr-TR" sz="1700" dirty="0">
                <a:cs typeface="Calibri"/>
              </a:rPr>
              <a:t>alınmalıdı</a:t>
            </a:r>
            <a:r>
              <a:rPr lang="tr-TR" sz="1700" spc="-240" dirty="0">
                <a:cs typeface="Calibri"/>
              </a:rPr>
              <a:t>r</a:t>
            </a:r>
            <a:r>
              <a:rPr lang="tr-TR" sz="1700" dirty="0">
                <a:cs typeface="Calibri"/>
              </a:rPr>
              <a:t>. 26 yaşından gün almamış öğrenciler, harçsız pasaport alabilmektedirler. 26 yaşından gün almış öğrenciler için Koordinatörlüğümüzce öğrencinin Erasmus kapsamında staj gerçekleştirmeye hak kazandığını belirten bir yazı hazırlanabilir.</a:t>
            </a:r>
          </a:p>
          <a:p>
            <a:pPr marL="0" indent="0">
              <a:lnSpc>
                <a:spcPct val="100000"/>
              </a:lnSpc>
              <a:buNone/>
            </a:pPr>
            <a:r>
              <a:rPr lang="tr-TR" sz="1700" spc="-20" dirty="0">
                <a:solidFill>
                  <a:srgbClr val="A42F0F"/>
                </a:solidFill>
                <a:cs typeface="Wingdings 3"/>
              </a:rPr>
              <a:t> </a:t>
            </a:r>
            <a:r>
              <a:rPr lang="tr-TR" sz="1700" b="1" u="heavy" spc="-15" dirty="0">
                <a:cs typeface="Calibri"/>
              </a:rPr>
              <a:t>Hi</a:t>
            </a:r>
            <a:r>
              <a:rPr lang="tr-TR" sz="1700" b="1" u="heavy" spc="-25" dirty="0">
                <a:cs typeface="Calibri"/>
              </a:rPr>
              <a:t>b</a:t>
            </a:r>
            <a:r>
              <a:rPr lang="tr-TR" sz="1700" b="1" u="heavy" dirty="0">
                <a:cs typeface="Calibri"/>
              </a:rPr>
              <a:t>e </a:t>
            </a:r>
            <a:r>
              <a:rPr lang="tr-TR" sz="1700" b="1" u="heavy" spc="-170" dirty="0">
                <a:cs typeface="Calibri"/>
              </a:rPr>
              <a:t>Y</a:t>
            </a:r>
            <a:r>
              <a:rPr lang="tr-TR" sz="1700" b="1" u="heavy" dirty="0">
                <a:cs typeface="Calibri"/>
              </a:rPr>
              <a:t>azısı  </a:t>
            </a:r>
            <a:r>
              <a:rPr lang="tr-TR" sz="1700" b="1" u="heavy" spc="-10" dirty="0">
                <a:cs typeface="Calibri"/>
              </a:rPr>
              <a:t>(</a:t>
            </a:r>
            <a:r>
              <a:rPr lang="tr-TR" sz="1700" b="1" u="heavy" spc="-15" dirty="0" err="1">
                <a:cs typeface="Calibri"/>
              </a:rPr>
              <a:t>Le</a:t>
            </a:r>
            <a:r>
              <a:rPr lang="tr-TR" sz="1700" b="1" u="heavy" spc="-45" dirty="0" err="1">
                <a:cs typeface="Calibri"/>
              </a:rPr>
              <a:t>t</a:t>
            </a:r>
            <a:r>
              <a:rPr lang="tr-TR" sz="1700" b="1" u="heavy" spc="-40" dirty="0" err="1">
                <a:cs typeface="Calibri"/>
              </a:rPr>
              <a:t>t</a:t>
            </a:r>
            <a:r>
              <a:rPr lang="tr-TR" sz="1700" b="1" u="heavy" dirty="0" err="1">
                <a:cs typeface="Calibri"/>
              </a:rPr>
              <a:t>er</a:t>
            </a:r>
            <a:r>
              <a:rPr lang="tr-TR" sz="1700" b="1" u="heavy" dirty="0">
                <a:cs typeface="Calibri"/>
              </a:rPr>
              <a:t> of</a:t>
            </a:r>
            <a:r>
              <a:rPr lang="tr-TR" sz="1700" b="1" u="heavy" spc="-10" dirty="0">
                <a:cs typeface="Calibri"/>
              </a:rPr>
              <a:t> </a:t>
            </a:r>
            <a:r>
              <a:rPr lang="tr-TR" sz="1700" b="1" u="heavy" spc="-125" dirty="0" err="1">
                <a:cs typeface="Calibri"/>
              </a:rPr>
              <a:t>V</a:t>
            </a:r>
            <a:r>
              <a:rPr lang="tr-TR" sz="1700" b="1" u="heavy" dirty="0" err="1">
                <a:cs typeface="Calibri"/>
              </a:rPr>
              <a:t>erifi</a:t>
            </a:r>
            <a:r>
              <a:rPr lang="tr-TR" sz="1700" b="1" u="heavy" spc="-15" dirty="0" err="1">
                <a:cs typeface="Calibri"/>
              </a:rPr>
              <a:t>c</a:t>
            </a:r>
            <a:r>
              <a:rPr lang="tr-TR" sz="1700" b="1" u="heavy" spc="-40" dirty="0" err="1">
                <a:cs typeface="Calibri"/>
              </a:rPr>
              <a:t>a</a:t>
            </a:r>
            <a:r>
              <a:rPr lang="tr-TR" sz="1700" b="1" u="heavy" spc="-10" dirty="0" err="1">
                <a:cs typeface="Calibri"/>
              </a:rPr>
              <a:t>t</a:t>
            </a:r>
            <a:r>
              <a:rPr lang="tr-TR" sz="1700" b="1" u="heavy" spc="-20" dirty="0" err="1">
                <a:cs typeface="Calibri"/>
              </a:rPr>
              <a:t>i</a:t>
            </a:r>
            <a:r>
              <a:rPr lang="tr-TR" sz="1700" b="1" u="heavy" spc="-15" dirty="0" err="1">
                <a:cs typeface="Calibri"/>
              </a:rPr>
              <a:t>on</a:t>
            </a:r>
            <a:r>
              <a:rPr lang="tr-TR" sz="1700" b="1" u="heavy" spc="-10" dirty="0">
                <a:cs typeface="Calibri"/>
              </a:rPr>
              <a:t>):</a:t>
            </a:r>
            <a:endParaRPr lang="tr-TR" sz="1700" dirty="0">
              <a:cs typeface="Calibri"/>
            </a:endParaRPr>
          </a:p>
          <a:p>
            <a:pPr>
              <a:lnSpc>
                <a:spcPts val="950"/>
              </a:lnSpc>
              <a:spcBef>
                <a:spcPts val="46"/>
              </a:spcBef>
            </a:pPr>
            <a:endParaRPr lang="tr-TR" sz="1700" dirty="0"/>
          </a:p>
          <a:p>
            <a:pPr marL="12700" marR="12700">
              <a:lnSpc>
                <a:spcPct val="70000"/>
              </a:lnSpc>
            </a:pPr>
            <a:r>
              <a:rPr lang="tr-TR" sz="1700" dirty="0">
                <a:cs typeface="Calibri"/>
              </a:rPr>
              <a:t>Dış</a:t>
            </a:r>
            <a:r>
              <a:rPr lang="tr-TR" sz="1700" spc="-5" dirty="0">
                <a:cs typeface="Calibri"/>
              </a:rPr>
              <a:t> </a:t>
            </a:r>
            <a:r>
              <a:rPr lang="tr-TR" sz="1700" dirty="0">
                <a:cs typeface="Calibri"/>
              </a:rPr>
              <a:t>İli</a:t>
            </a:r>
            <a:r>
              <a:rPr lang="tr-TR" sz="1700" spc="-10" dirty="0">
                <a:cs typeface="Calibri"/>
              </a:rPr>
              <a:t>ş</a:t>
            </a:r>
            <a:r>
              <a:rPr lang="tr-TR" sz="1700" dirty="0">
                <a:cs typeface="Calibri"/>
              </a:rPr>
              <a:t>kiler</a:t>
            </a:r>
            <a:r>
              <a:rPr lang="tr-TR" sz="1700" spc="-25" dirty="0">
                <a:cs typeface="Calibri"/>
              </a:rPr>
              <a:t> </a:t>
            </a:r>
            <a:r>
              <a:rPr lang="tr-TR" sz="1700" spc="-50" dirty="0">
                <a:cs typeface="Calibri"/>
              </a:rPr>
              <a:t>K</a:t>
            </a:r>
            <a:r>
              <a:rPr lang="tr-TR" sz="1700" dirty="0">
                <a:cs typeface="Calibri"/>
              </a:rPr>
              <a:t>o</a:t>
            </a:r>
            <a:r>
              <a:rPr lang="tr-TR" sz="1700" spc="-10" dirty="0">
                <a:cs typeface="Calibri"/>
              </a:rPr>
              <a:t>o</a:t>
            </a:r>
            <a:r>
              <a:rPr lang="tr-TR" sz="1700" spc="-35" dirty="0">
                <a:cs typeface="Calibri"/>
              </a:rPr>
              <a:t>r</a:t>
            </a:r>
            <a:r>
              <a:rPr lang="tr-TR" sz="1700" dirty="0">
                <a:cs typeface="Calibri"/>
              </a:rPr>
              <a:t>din</a:t>
            </a:r>
            <a:r>
              <a:rPr lang="tr-TR" sz="1700" spc="-25" dirty="0">
                <a:cs typeface="Calibri"/>
              </a:rPr>
              <a:t>at</a:t>
            </a:r>
            <a:r>
              <a:rPr lang="tr-TR" sz="1700" dirty="0">
                <a:cs typeface="Calibri"/>
              </a:rPr>
              <a:t>örlüğü </a:t>
            </a:r>
            <a:r>
              <a:rPr lang="tr-TR" sz="1700" spc="-20" dirty="0">
                <a:cs typeface="Calibri"/>
              </a:rPr>
              <a:t>t</a:t>
            </a:r>
            <a:r>
              <a:rPr lang="tr-TR" sz="1700" dirty="0">
                <a:cs typeface="Calibri"/>
              </a:rPr>
              <a:t>a</a:t>
            </a:r>
            <a:r>
              <a:rPr lang="tr-TR" sz="1700" spc="-45" dirty="0">
                <a:cs typeface="Calibri"/>
              </a:rPr>
              <a:t>r</a:t>
            </a:r>
            <a:r>
              <a:rPr lang="tr-TR" sz="1700" spc="-10" dirty="0">
                <a:cs typeface="Calibri"/>
              </a:rPr>
              <a:t>a</a:t>
            </a:r>
            <a:r>
              <a:rPr lang="tr-TR" sz="1700" dirty="0">
                <a:cs typeface="Calibri"/>
              </a:rPr>
              <a:t>fından</a:t>
            </a:r>
            <a:r>
              <a:rPr lang="tr-TR" sz="1700" spc="-15" dirty="0">
                <a:cs typeface="Calibri"/>
              </a:rPr>
              <a:t> </a:t>
            </a:r>
            <a:r>
              <a:rPr lang="tr-TR" sz="1700" dirty="0">
                <a:cs typeface="Calibri"/>
              </a:rPr>
              <a:t>dü</a:t>
            </a:r>
            <a:r>
              <a:rPr lang="tr-TR" sz="1700" spc="-50" dirty="0">
                <a:cs typeface="Calibri"/>
              </a:rPr>
              <a:t>z</a:t>
            </a:r>
            <a:r>
              <a:rPr lang="tr-TR" sz="1700" dirty="0">
                <a:cs typeface="Calibri"/>
              </a:rPr>
              <a:t>enl</a:t>
            </a:r>
            <a:r>
              <a:rPr lang="tr-TR" sz="1700" spc="5" dirty="0">
                <a:cs typeface="Calibri"/>
              </a:rPr>
              <a:t>e</a:t>
            </a:r>
            <a:r>
              <a:rPr lang="tr-TR" sz="1700" dirty="0">
                <a:cs typeface="Calibri"/>
              </a:rPr>
              <a:t>ni</a:t>
            </a:r>
            <a:r>
              <a:rPr lang="tr-TR" sz="1700" spc="-240" dirty="0">
                <a:cs typeface="Calibri"/>
              </a:rPr>
              <a:t>r</a:t>
            </a:r>
            <a:r>
              <a:rPr lang="tr-TR" sz="1700" dirty="0">
                <a:cs typeface="Calibri"/>
              </a:rPr>
              <a:t>. Bu</a:t>
            </a:r>
            <a:r>
              <a:rPr lang="tr-TR" sz="1700" spc="-20" dirty="0">
                <a:cs typeface="Calibri"/>
              </a:rPr>
              <a:t> </a:t>
            </a:r>
            <a:r>
              <a:rPr lang="tr-TR" sz="1700" spc="-35" dirty="0">
                <a:cs typeface="Calibri"/>
              </a:rPr>
              <a:t>y</a:t>
            </a:r>
            <a:r>
              <a:rPr lang="tr-TR" sz="1700" dirty="0">
                <a:cs typeface="Calibri"/>
              </a:rPr>
              <a:t>azıyı</a:t>
            </a:r>
            <a:r>
              <a:rPr lang="tr-TR" sz="1700" spc="-15" dirty="0">
                <a:cs typeface="Calibri"/>
              </a:rPr>
              <a:t> </a:t>
            </a:r>
            <a:r>
              <a:rPr lang="tr-TR" sz="1700" dirty="0">
                <a:cs typeface="Calibri"/>
              </a:rPr>
              <a:t>alabil</a:t>
            </a:r>
            <a:r>
              <a:rPr lang="tr-TR" sz="1700" spc="5" dirty="0">
                <a:cs typeface="Calibri"/>
              </a:rPr>
              <a:t>m</a:t>
            </a:r>
            <a:r>
              <a:rPr lang="tr-TR" sz="1700" dirty="0">
                <a:cs typeface="Calibri"/>
              </a:rPr>
              <a:t>ek</a:t>
            </a:r>
            <a:r>
              <a:rPr lang="tr-TR" sz="1700" spc="-10" dirty="0">
                <a:cs typeface="Calibri"/>
              </a:rPr>
              <a:t> </a:t>
            </a:r>
            <a:r>
              <a:rPr lang="tr-TR" sz="1700" dirty="0">
                <a:cs typeface="Calibri"/>
              </a:rPr>
              <a:t>için içeriğinde</a:t>
            </a:r>
            <a:r>
              <a:rPr lang="tr-TR" sz="1700" spc="-20" dirty="0">
                <a:cs typeface="Calibri"/>
              </a:rPr>
              <a:t> </a:t>
            </a:r>
            <a:r>
              <a:rPr lang="tr-TR" sz="1700" dirty="0">
                <a:cs typeface="Calibri"/>
              </a:rPr>
              <a:t>yurt</a:t>
            </a:r>
            <a:r>
              <a:rPr lang="tr-TR" sz="1700" spc="-15" dirty="0">
                <a:cs typeface="Calibri"/>
              </a:rPr>
              <a:t> </a:t>
            </a:r>
            <a:r>
              <a:rPr lang="tr-TR" sz="1700" dirty="0">
                <a:cs typeface="Calibri"/>
              </a:rPr>
              <a:t>dışın</a:t>
            </a:r>
            <a:r>
              <a:rPr lang="tr-TR" sz="1700" spc="-10" dirty="0">
                <a:cs typeface="Calibri"/>
              </a:rPr>
              <a:t>d</a:t>
            </a:r>
            <a:r>
              <a:rPr lang="tr-TR" sz="1700" dirty="0">
                <a:cs typeface="Calibri"/>
              </a:rPr>
              <a:t>a </a:t>
            </a:r>
            <a:r>
              <a:rPr lang="tr-TR" sz="1700" dirty="0" err="1">
                <a:cs typeface="Calibri"/>
              </a:rPr>
              <a:t>Erasmus</a:t>
            </a:r>
            <a:r>
              <a:rPr lang="tr-TR" sz="1700" dirty="0">
                <a:cs typeface="Calibri"/>
              </a:rPr>
              <a:t>+</a:t>
            </a:r>
            <a:r>
              <a:rPr lang="tr-TR" sz="1700" spc="-30" dirty="0">
                <a:cs typeface="Calibri"/>
              </a:rPr>
              <a:t> </a:t>
            </a:r>
            <a:r>
              <a:rPr lang="tr-TR" sz="1700" dirty="0">
                <a:cs typeface="Calibri"/>
              </a:rPr>
              <a:t>stajı yapacağınız </a:t>
            </a:r>
            <a:r>
              <a:rPr lang="tr-TR" sz="1700" spc="-25" dirty="0">
                <a:cs typeface="Calibri"/>
              </a:rPr>
              <a:t>t</a:t>
            </a:r>
            <a:r>
              <a:rPr lang="tr-TR" sz="1700" dirty="0">
                <a:cs typeface="Calibri"/>
              </a:rPr>
              <a:t>arih</a:t>
            </a:r>
            <a:r>
              <a:rPr lang="tr-TR" sz="1700" spc="-15" dirty="0">
                <a:cs typeface="Calibri"/>
              </a:rPr>
              <a:t> </a:t>
            </a:r>
            <a:r>
              <a:rPr lang="tr-TR" sz="1700" dirty="0">
                <a:cs typeface="Calibri"/>
              </a:rPr>
              <a:t>a</a:t>
            </a:r>
            <a:r>
              <a:rPr lang="tr-TR" sz="1700" spc="-50" dirty="0">
                <a:cs typeface="Calibri"/>
              </a:rPr>
              <a:t>r</a:t>
            </a:r>
            <a:r>
              <a:rPr lang="tr-TR" sz="1700" dirty="0">
                <a:cs typeface="Calibri"/>
              </a:rPr>
              <a:t>alığını</a:t>
            </a:r>
            <a:r>
              <a:rPr lang="tr-TR" sz="1700" spc="-35" dirty="0">
                <a:cs typeface="Calibri"/>
              </a:rPr>
              <a:t> (örn: 15/06/2024-14/07/2024) </a:t>
            </a:r>
            <a:r>
              <a:rPr lang="tr-TR" sz="1700" dirty="0">
                <a:cs typeface="Calibri"/>
              </a:rPr>
              <a:t>içe</a:t>
            </a:r>
            <a:r>
              <a:rPr lang="tr-TR" sz="1700" spc="-30" dirty="0">
                <a:cs typeface="Calibri"/>
              </a:rPr>
              <a:t>r</a:t>
            </a:r>
            <a:r>
              <a:rPr lang="tr-TR" sz="1700" dirty="0">
                <a:cs typeface="Calibri"/>
              </a:rPr>
              <a:t>en </a:t>
            </a:r>
            <a:r>
              <a:rPr lang="tr-TR" sz="1700" spc="-40" dirty="0">
                <a:cs typeface="Calibri"/>
              </a:rPr>
              <a:t>K</a:t>
            </a:r>
            <a:r>
              <a:rPr lang="tr-TR" sz="1700" dirty="0">
                <a:cs typeface="Calibri"/>
              </a:rPr>
              <a:t>abul Mektubunu</a:t>
            </a:r>
            <a:r>
              <a:rPr lang="tr-TR" sz="1700" spc="-20" dirty="0">
                <a:cs typeface="Calibri"/>
              </a:rPr>
              <a:t>z</a:t>
            </a:r>
            <a:r>
              <a:rPr lang="tr-TR" sz="1700" dirty="0">
                <a:cs typeface="Calibri"/>
              </a:rPr>
              <a:t>u</a:t>
            </a:r>
            <a:r>
              <a:rPr lang="tr-TR" sz="1700" spc="-5" dirty="0">
                <a:cs typeface="Calibri"/>
              </a:rPr>
              <a:t> </a:t>
            </a:r>
            <a:r>
              <a:rPr lang="tr-TR" sz="1700" b="1" dirty="0">
                <a:cs typeface="Calibri"/>
                <a:hlinkClick r:id="rId5"/>
              </a:rPr>
              <a:t>deuerasmusstaj@gmail.com</a:t>
            </a:r>
            <a:r>
              <a:rPr lang="tr-TR" sz="1700" b="1" spc="15" dirty="0">
                <a:cs typeface="Calibri"/>
                <a:hlinkClick r:id="rId5"/>
              </a:rPr>
              <a:t> </a:t>
            </a:r>
            <a:r>
              <a:rPr lang="tr-TR" sz="1700" dirty="0">
                <a:cs typeface="Calibri"/>
              </a:rPr>
              <a:t>ad</a:t>
            </a:r>
            <a:r>
              <a:rPr lang="tr-TR" sz="1700" spc="-35" dirty="0">
                <a:cs typeface="Calibri"/>
              </a:rPr>
              <a:t>r</a:t>
            </a:r>
            <a:r>
              <a:rPr lang="tr-TR" sz="1700" dirty="0">
                <a:cs typeface="Calibri"/>
              </a:rPr>
              <a:t>esine</a:t>
            </a:r>
            <a:r>
              <a:rPr lang="tr-TR" sz="1700" spc="10" dirty="0">
                <a:cs typeface="Calibri"/>
              </a:rPr>
              <a:t> </a:t>
            </a:r>
            <a:r>
              <a:rPr lang="tr-TR" sz="1700" dirty="0">
                <a:cs typeface="Calibri"/>
              </a:rPr>
              <a:t>ile</a:t>
            </a:r>
            <a:r>
              <a:rPr lang="tr-TR" sz="1700" spc="-30" dirty="0">
                <a:cs typeface="Calibri"/>
              </a:rPr>
              <a:t>t</a:t>
            </a:r>
            <a:r>
              <a:rPr lang="tr-TR" sz="1700" spc="-15" dirty="0">
                <a:cs typeface="Calibri"/>
              </a:rPr>
              <a:t>e</a:t>
            </a:r>
            <a:r>
              <a:rPr lang="tr-TR" sz="1700" spc="-40" dirty="0">
                <a:cs typeface="Calibri"/>
              </a:rPr>
              <a:t>r</a:t>
            </a:r>
            <a:r>
              <a:rPr lang="tr-TR" sz="1700" spc="-15" dirty="0">
                <a:cs typeface="Calibri"/>
              </a:rPr>
              <a:t>ek</a:t>
            </a:r>
            <a:r>
              <a:rPr lang="tr-TR" sz="1700" spc="-20" dirty="0">
                <a:cs typeface="Calibri"/>
              </a:rPr>
              <a:t> </a:t>
            </a:r>
            <a:r>
              <a:rPr lang="tr-TR" sz="1700" spc="-35" dirty="0">
                <a:cs typeface="Calibri"/>
              </a:rPr>
              <a:t>t</a:t>
            </a:r>
            <a:r>
              <a:rPr lang="tr-TR" sz="1700" dirty="0">
                <a:cs typeface="Calibri"/>
              </a:rPr>
              <a:t>al</a:t>
            </a:r>
            <a:r>
              <a:rPr lang="tr-TR" sz="1700" spc="5" dirty="0">
                <a:cs typeface="Calibri"/>
              </a:rPr>
              <a:t>e</a:t>
            </a:r>
            <a:r>
              <a:rPr lang="tr-TR" sz="1700" dirty="0">
                <a:cs typeface="Calibri"/>
              </a:rPr>
              <a:t>binizi</a:t>
            </a:r>
            <a:r>
              <a:rPr lang="tr-TR" sz="1700" spc="-15" dirty="0">
                <a:cs typeface="Calibri"/>
              </a:rPr>
              <a:t> </a:t>
            </a:r>
            <a:r>
              <a:rPr lang="tr-TR" sz="1700" dirty="0">
                <a:cs typeface="Calibri"/>
              </a:rPr>
              <a:t>bildirm</a:t>
            </a:r>
            <a:r>
              <a:rPr lang="tr-TR" sz="1700" spc="10" dirty="0">
                <a:cs typeface="Calibri"/>
              </a:rPr>
              <a:t>e</a:t>
            </a:r>
            <a:r>
              <a:rPr lang="tr-TR" sz="1700" dirty="0">
                <a:cs typeface="Calibri"/>
              </a:rPr>
              <a:t>niz</a:t>
            </a:r>
            <a:r>
              <a:rPr lang="tr-TR" sz="1700" spc="-15" dirty="0">
                <a:cs typeface="Calibri"/>
              </a:rPr>
              <a:t> </a:t>
            </a:r>
            <a:r>
              <a:rPr lang="tr-TR" sz="1700" spc="-45" dirty="0">
                <a:cs typeface="Calibri"/>
              </a:rPr>
              <a:t>g</a:t>
            </a:r>
            <a:r>
              <a:rPr lang="tr-TR" sz="1700" spc="-15" dirty="0">
                <a:cs typeface="Calibri"/>
              </a:rPr>
              <a:t>e</a:t>
            </a:r>
            <a:r>
              <a:rPr lang="tr-TR" sz="1700" spc="-40" dirty="0">
                <a:cs typeface="Calibri"/>
              </a:rPr>
              <a:t>r</a:t>
            </a:r>
            <a:r>
              <a:rPr lang="tr-TR" sz="1700" spc="-10" dirty="0">
                <a:cs typeface="Calibri"/>
              </a:rPr>
              <a:t>eki</a:t>
            </a:r>
            <a:r>
              <a:rPr lang="tr-TR" sz="1700" spc="-245" dirty="0">
                <a:cs typeface="Calibri"/>
              </a:rPr>
              <a:t>r</a:t>
            </a:r>
            <a:r>
              <a:rPr lang="tr-TR" sz="1700" dirty="0">
                <a:cs typeface="Calibri"/>
              </a:rPr>
              <a:t>.</a:t>
            </a:r>
          </a:p>
          <a:p>
            <a:pPr>
              <a:lnSpc>
                <a:spcPts val="950"/>
              </a:lnSpc>
              <a:spcBef>
                <a:spcPts val="46"/>
              </a:spcBef>
            </a:pPr>
            <a:endParaRPr lang="tr-TR" sz="1700" dirty="0"/>
          </a:p>
          <a:p>
            <a:pPr marL="12700" marR="676910">
              <a:lnSpc>
                <a:spcPct val="70000"/>
              </a:lnSpc>
            </a:pPr>
            <a:r>
              <a:rPr lang="tr-TR" sz="1700" spc="-165" dirty="0">
                <a:cs typeface="Calibri"/>
              </a:rPr>
              <a:t>Hibe yazınızın </a:t>
            </a:r>
            <a:r>
              <a:rPr lang="tr-TR" sz="1700" spc="10" dirty="0">
                <a:cs typeface="Calibri"/>
              </a:rPr>
              <a:t> hazırlanıp </a:t>
            </a:r>
            <a:r>
              <a:rPr lang="tr-TR" sz="1700" spc="-30" dirty="0">
                <a:cs typeface="Calibri"/>
              </a:rPr>
              <a:t>imza/mühür sürecinin</a:t>
            </a:r>
            <a:r>
              <a:rPr lang="tr-TR" sz="1700" dirty="0">
                <a:cs typeface="Calibri"/>
              </a:rPr>
              <a:t> tamamlanmasından s</a:t>
            </a:r>
            <a:r>
              <a:rPr lang="tr-TR" sz="1700" spc="-10" dirty="0">
                <a:cs typeface="Calibri"/>
              </a:rPr>
              <a:t>o</a:t>
            </a:r>
            <a:r>
              <a:rPr lang="tr-TR" sz="1700" dirty="0">
                <a:cs typeface="Calibri"/>
              </a:rPr>
              <a:t>n</a:t>
            </a:r>
            <a:r>
              <a:rPr lang="tr-TR" sz="1700" spc="-50" dirty="0">
                <a:cs typeface="Calibri"/>
              </a:rPr>
              <a:t>r</a:t>
            </a:r>
            <a:r>
              <a:rPr lang="tr-TR" sz="1700" dirty="0">
                <a:cs typeface="Calibri"/>
              </a:rPr>
              <a:t>a si</a:t>
            </a:r>
            <a:r>
              <a:rPr lang="tr-TR" sz="1700" spc="-55" dirty="0">
                <a:cs typeface="Calibri"/>
              </a:rPr>
              <a:t>z</a:t>
            </a:r>
            <a:r>
              <a:rPr lang="tr-TR" sz="1700" dirty="0">
                <a:cs typeface="Calibri"/>
              </a:rPr>
              <a:t>e</a:t>
            </a:r>
            <a:r>
              <a:rPr lang="tr-TR" sz="1700" spc="-10" dirty="0">
                <a:cs typeface="Calibri"/>
              </a:rPr>
              <a:t> </a:t>
            </a:r>
            <a:r>
              <a:rPr lang="tr-TR" sz="1700" spc="15" dirty="0">
                <a:cs typeface="Calibri"/>
              </a:rPr>
              <a:t>e</a:t>
            </a:r>
            <a:r>
              <a:rPr lang="tr-TR" sz="1700" spc="-5" dirty="0">
                <a:cs typeface="Calibri"/>
              </a:rPr>
              <a:t>-posta </a:t>
            </a:r>
            <a:r>
              <a:rPr lang="tr-TR" sz="1700" dirty="0">
                <a:cs typeface="Calibri"/>
              </a:rPr>
              <a:t>ile </a:t>
            </a:r>
            <a:r>
              <a:rPr lang="tr-TR" sz="1700" spc="-35" dirty="0">
                <a:cs typeface="Calibri"/>
              </a:rPr>
              <a:t>y</a:t>
            </a:r>
            <a:r>
              <a:rPr lang="tr-TR" sz="1700" dirty="0">
                <a:cs typeface="Calibri"/>
              </a:rPr>
              <a:t>azının</a:t>
            </a:r>
            <a:r>
              <a:rPr lang="tr-TR" sz="1700" spc="-15" dirty="0">
                <a:cs typeface="Calibri"/>
              </a:rPr>
              <a:t> </a:t>
            </a:r>
            <a:r>
              <a:rPr lang="tr-TR" sz="1700" dirty="0">
                <a:cs typeface="Calibri"/>
              </a:rPr>
              <a:t>hazır olduğu</a:t>
            </a:r>
            <a:r>
              <a:rPr lang="tr-TR" sz="1700" spc="-10" dirty="0">
                <a:cs typeface="Calibri"/>
              </a:rPr>
              <a:t> </a:t>
            </a:r>
            <a:r>
              <a:rPr lang="tr-TR" sz="1700" spc="-30" dirty="0">
                <a:cs typeface="Calibri"/>
              </a:rPr>
              <a:t>v</a:t>
            </a:r>
            <a:r>
              <a:rPr lang="tr-TR" sz="1700" dirty="0">
                <a:cs typeface="Calibri"/>
              </a:rPr>
              <a:t>e</a:t>
            </a:r>
            <a:r>
              <a:rPr lang="tr-TR" sz="1700" spc="10" dirty="0">
                <a:cs typeface="Calibri"/>
              </a:rPr>
              <a:t> Koordinatörlüğümüzden </a:t>
            </a:r>
            <a:r>
              <a:rPr lang="tr-TR" sz="1700" spc="-25" dirty="0">
                <a:cs typeface="Calibri"/>
              </a:rPr>
              <a:t>t</a:t>
            </a:r>
            <a:r>
              <a:rPr lang="tr-TR" sz="1700" dirty="0">
                <a:cs typeface="Calibri"/>
              </a:rPr>
              <a:t>eslim</a:t>
            </a:r>
            <a:r>
              <a:rPr lang="tr-TR" sz="1700" spc="-25" dirty="0">
                <a:cs typeface="Calibri"/>
              </a:rPr>
              <a:t> </a:t>
            </a:r>
            <a:r>
              <a:rPr lang="tr-TR" sz="1700" dirty="0">
                <a:cs typeface="Calibri"/>
              </a:rPr>
              <a:t>alabil</a:t>
            </a:r>
            <a:r>
              <a:rPr lang="tr-TR" sz="1700" spc="5" dirty="0">
                <a:cs typeface="Calibri"/>
              </a:rPr>
              <a:t>e</a:t>
            </a:r>
            <a:r>
              <a:rPr lang="tr-TR" sz="1700" dirty="0">
                <a:cs typeface="Calibri"/>
              </a:rPr>
              <a:t>c</a:t>
            </a:r>
            <a:r>
              <a:rPr lang="tr-TR" sz="1700" spc="5" dirty="0">
                <a:cs typeface="Calibri"/>
              </a:rPr>
              <a:t>e</a:t>
            </a:r>
            <a:r>
              <a:rPr lang="tr-TR" sz="1700" dirty="0">
                <a:cs typeface="Calibri"/>
              </a:rPr>
              <a:t>ğiniz</a:t>
            </a:r>
            <a:r>
              <a:rPr lang="tr-TR" sz="1700" spc="-20" dirty="0">
                <a:cs typeface="Calibri"/>
              </a:rPr>
              <a:t> </a:t>
            </a:r>
            <a:r>
              <a:rPr lang="tr-TR" sz="1700" dirty="0">
                <a:cs typeface="Calibri"/>
              </a:rPr>
              <a:t>bilgisi</a:t>
            </a:r>
            <a:r>
              <a:rPr lang="tr-TR" sz="1700" spc="-20" dirty="0">
                <a:cs typeface="Calibri"/>
              </a:rPr>
              <a:t> </a:t>
            </a:r>
            <a:r>
              <a:rPr lang="tr-TR" sz="1700" spc="-30" dirty="0">
                <a:cs typeface="Calibri"/>
              </a:rPr>
              <a:t>v</a:t>
            </a:r>
            <a:r>
              <a:rPr lang="tr-TR" sz="1700" dirty="0">
                <a:cs typeface="Calibri"/>
              </a:rPr>
              <a:t>erili</a:t>
            </a:r>
            <a:r>
              <a:rPr lang="tr-TR" sz="1700" spc="-240" dirty="0">
                <a:cs typeface="Calibri"/>
              </a:rPr>
              <a:t>r</a:t>
            </a:r>
            <a:r>
              <a:rPr lang="tr-TR" sz="1700" dirty="0">
                <a:cs typeface="Calibri"/>
              </a:rPr>
              <a:t>.</a:t>
            </a:r>
          </a:p>
          <a:p>
            <a:pPr marL="12700" marR="676910">
              <a:lnSpc>
                <a:spcPct val="70000"/>
              </a:lnSpc>
            </a:pPr>
            <a:r>
              <a:rPr lang="tr-TR" sz="1700" dirty="0">
                <a:cs typeface="Calibri"/>
              </a:rPr>
              <a:t>Bu</a:t>
            </a:r>
            <a:r>
              <a:rPr lang="tr-TR" sz="1700" spc="-15" dirty="0">
                <a:cs typeface="Calibri"/>
              </a:rPr>
              <a:t> </a:t>
            </a:r>
            <a:r>
              <a:rPr lang="tr-TR" sz="1700" dirty="0">
                <a:cs typeface="Calibri"/>
              </a:rPr>
              <a:t>sü</a:t>
            </a:r>
            <a:r>
              <a:rPr lang="tr-TR" sz="1700" spc="-40" dirty="0">
                <a:cs typeface="Calibri"/>
              </a:rPr>
              <a:t>r</a:t>
            </a:r>
            <a:r>
              <a:rPr lang="tr-TR" sz="1700" dirty="0">
                <a:cs typeface="Calibri"/>
              </a:rPr>
              <a:t>e</a:t>
            </a:r>
            <a:r>
              <a:rPr lang="tr-TR" sz="1700" spc="10" dirty="0">
                <a:cs typeface="Calibri"/>
              </a:rPr>
              <a:t> </a:t>
            </a:r>
            <a:r>
              <a:rPr lang="tr-TR" sz="1700" dirty="0">
                <a:cs typeface="Calibri"/>
              </a:rPr>
              <a:t>n</a:t>
            </a:r>
            <a:r>
              <a:rPr lang="tr-TR" sz="1700" spc="-10" dirty="0">
                <a:cs typeface="Calibri"/>
              </a:rPr>
              <a:t>o</a:t>
            </a:r>
            <a:r>
              <a:rPr lang="tr-TR" sz="1700" dirty="0">
                <a:cs typeface="Calibri"/>
              </a:rPr>
              <a:t>rmal</a:t>
            </a:r>
            <a:r>
              <a:rPr lang="tr-TR" sz="1700" spc="-10" dirty="0">
                <a:cs typeface="Calibri"/>
              </a:rPr>
              <a:t> </a:t>
            </a:r>
            <a:r>
              <a:rPr lang="tr-TR" sz="1700" spc="-85" dirty="0">
                <a:cs typeface="Calibri"/>
              </a:rPr>
              <a:t>k</a:t>
            </a:r>
            <a:r>
              <a:rPr lang="tr-TR" sz="1700" dirty="0">
                <a:cs typeface="Calibri"/>
              </a:rPr>
              <a:t>o</a:t>
            </a:r>
            <a:r>
              <a:rPr lang="tr-TR" sz="1700" spc="-10" dirty="0">
                <a:cs typeface="Calibri"/>
              </a:rPr>
              <a:t>ş</a:t>
            </a:r>
            <a:r>
              <a:rPr lang="tr-TR" sz="1700" dirty="0">
                <a:cs typeface="Calibri"/>
              </a:rPr>
              <a:t>ulla</a:t>
            </a:r>
            <a:r>
              <a:rPr lang="tr-TR" sz="1700" spc="-40" dirty="0">
                <a:cs typeface="Calibri"/>
              </a:rPr>
              <a:t>r</a:t>
            </a:r>
            <a:r>
              <a:rPr lang="tr-TR" sz="1700" dirty="0">
                <a:cs typeface="Calibri"/>
              </a:rPr>
              <a:t>da</a:t>
            </a:r>
            <a:r>
              <a:rPr lang="tr-TR" sz="1700" spc="-15" dirty="0">
                <a:cs typeface="Calibri"/>
              </a:rPr>
              <a:t> </a:t>
            </a:r>
            <a:r>
              <a:rPr lang="tr-TR" sz="1700" dirty="0">
                <a:cs typeface="Calibri"/>
              </a:rPr>
              <a:t>ma</a:t>
            </a:r>
            <a:r>
              <a:rPr lang="tr-TR" sz="1700" spc="-25" dirty="0">
                <a:cs typeface="Calibri"/>
              </a:rPr>
              <a:t>k</a:t>
            </a:r>
            <a:r>
              <a:rPr lang="tr-TR" sz="1700" dirty="0">
                <a:cs typeface="Calibri"/>
              </a:rPr>
              <a:t>simum</a:t>
            </a:r>
            <a:r>
              <a:rPr lang="tr-TR" sz="1700" spc="-35" dirty="0">
                <a:cs typeface="Calibri"/>
              </a:rPr>
              <a:t> </a:t>
            </a:r>
            <a:r>
              <a:rPr lang="tr-TR" sz="1700" dirty="0">
                <a:cs typeface="Calibri"/>
              </a:rPr>
              <a:t>5</a:t>
            </a:r>
            <a:r>
              <a:rPr lang="tr-TR" sz="1700" spc="-10" dirty="0">
                <a:cs typeface="Calibri"/>
              </a:rPr>
              <a:t> </a:t>
            </a:r>
            <a:r>
              <a:rPr lang="tr-TR" sz="1700" dirty="0">
                <a:cs typeface="Calibri"/>
              </a:rPr>
              <a:t>iş </a:t>
            </a:r>
            <a:r>
              <a:rPr lang="tr-TR" sz="1700" spc="-10" dirty="0">
                <a:cs typeface="Calibri"/>
              </a:rPr>
              <a:t>g</a:t>
            </a:r>
            <a:r>
              <a:rPr lang="tr-TR" sz="1700" dirty="0">
                <a:cs typeface="Calibri"/>
              </a:rPr>
              <a:t>ünüdü</a:t>
            </a:r>
            <a:r>
              <a:rPr lang="tr-TR" sz="1700" spc="-210" dirty="0">
                <a:cs typeface="Calibri"/>
              </a:rPr>
              <a:t>r</a:t>
            </a:r>
            <a:r>
              <a:rPr lang="tr-TR" sz="1700" spc="-10" dirty="0">
                <a:cs typeface="Calibri"/>
              </a:rPr>
              <a:t>, bu</a:t>
            </a:r>
            <a:r>
              <a:rPr lang="tr-TR" sz="1700" spc="-5" dirty="0">
                <a:cs typeface="Calibri"/>
              </a:rPr>
              <a:t> </a:t>
            </a:r>
            <a:r>
              <a:rPr lang="tr-TR" sz="1700" dirty="0">
                <a:cs typeface="Calibri"/>
              </a:rPr>
              <a:t>sü</a:t>
            </a:r>
            <a:r>
              <a:rPr lang="tr-TR" sz="1700" spc="-40" dirty="0">
                <a:cs typeface="Calibri"/>
              </a:rPr>
              <a:t>r</a:t>
            </a:r>
            <a:r>
              <a:rPr lang="tr-TR" sz="1700" dirty="0">
                <a:cs typeface="Calibri"/>
              </a:rPr>
              <a:t>eyi </a:t>
            </a:r>
            <a:r>
              <a:rPr lang="tr-TR" sz="1700" spc="-20" dirty="0">
                <a:cs typeface="Calibri"/>
              </a:rPr>
              <a:t>g</a:t>
            </a:r>
            <a:r>
              <a:rPr lang="tr-TR" sz="1700" spc="-45" dirty="0">
                <a:cs typeface="Calibri"/>
              </a:rPr>
              <a:t>ö</a:t>
            </a:r>
            <a:r>
              <a:rPr lang="tr-TR" sz="1700" dirty="0">
                <a:cs typeface="Calibri"/>
              </a:rPr>
              <a:t>z </a:t>
            </a:r>
            <a:r>
              <a:rPr lang="tr-TR" sz="1700" spc="-10" dirty="0">
                <a:cs typeface="Calibri"/>
              </a:rPr>
              <a:t>ö</a:t>
            </a:r>
            <a:r>
              <a:rPr lang="tr-TR" sz="1700" dirty="0">
                <a:cs typeface="Calibri"/>
              </a:rPr>
              <a:t>nünde bulundu</a:t>
            </a:r>
            <a:r>
              <a:rPr lang="tr-TR" sz="1700" spc="-45" dirty="0">
                <a:cs typeface="Calibri"/>
              </a:rPr>
              <a:t>r</a:t>
            </a:r>
            <a:r>
              <a:rPr lang="tr-TR" sz="1700" dirty="0">
                <a:cs typeface="Calibri"/>
              </a:rPr>
              <a:t>a</a:t>
            </a:r>
            <a:r>
              <a:rPr lang="tr-TR" sz="1700" spc="-45" dirty="0">
                <a:cs typeface="Calibri"/>
              </a:rPr>
              <a:t>r</a:t>
            </a:r>
            <a:r>
              <a:rPr lang="tr-TR" sz="1700" dirty="0">
                <a:cs typeface="Calibri"/>
              </a:rPr>
              <a:t>ak</a:t>
            </a:r>
          </a:p>
          <a:p>
            <a:pPr marL="0" marR="676910" indent="0">
              <a:lnSpc>
                <a:spcPct val="70000"/>
              </a:lnSpc>
              <a:buNone/>
            </a:pPr>
            <a:r>
              <a:rPr lang="tr-TR" sz="1700" dirty="0">
                <a:cs typeface="Calibri"/>
              </a:rPr>
              <a:t> ba</a:t>
            </a:r>
            <a:r>
              <a:rPr lang="tr-TR" sz="1700" spc="-40" dirty="0">
                <a:cs typeface="Calibri"/>
              </a:rPr>
              <a:t>ş</a:t>
            </a:r>
            <a:r>
              <a:rPr lang="tr-TR" sz="1700" dirty="0">
                <a:cs typeface="Calibri"/>
              </a:rPr>
              <a:t>vurmanız </a:t>
            </a:r>
            <a:r>
              <a:rPr lang="tr-TR" sz="1700" spc="-30" dirty="0">
                <a:cs typeface="Calibri"/>
              </a:rPr>
              <a:t>v</a:t>
            </a:r>
            <a:r>
              <a:rPr lang="tr-TR" sz="1700" dirty="0">
                <a:cs typeface="Calibri"/>
              </a:rPr>
              <a:t>e </a:t>
            </a:r>
            <a:r>
              <a:rPr lang="tr-TR" sz="1700" spc="-10" dirty="0">
                <a:cs typeface="Calibri"/>
              </a:rPr>
              <a:t>e</a:t>
            </a:r>
            <a:r>
              <a:rPr lang="tr-TR" sz="1700" spc="-5" dirty="0">
                <a:cs typeface="Calibri"/>
              </a:rPr>
              <a:t>-postalarınızı </a:t>
            </a:r>
            <a:r>
              <a:rPr lang="tr-TR" sz="1700" dirty="0">
                <a:cs typeface="Calibri"/>
              </a:rPr>
              <a:t>bilgilendir</a:t>
            </a:r>
            <a:r>
              <a:rPr lang="tr-TR" sz="1700" spc="5" dirty="0">
                <a:cs typeface="Calibri"/>
              </a:rPr>
              <a:t>m</a:t>
            </a:r>
            <a:r>
              <a:rPr lang="tr-TR" sz="1700" dirty="0">
                <a:cs typeface="Calibri"/>
              </a:rPr>
              <a:t>eyi</a:t>
            </a:r>
            <a:r>
              <a:rPr lang="tr-TR" sz="1700" spc="-30" dirty="0">
                <a:cs typeface="Calibri"/>
              </a:rPr>
              <a:t> </a:t>
            </a:r>
            <a:r>
              <a:rPr lang="tr-TR" sz="1700" spc="-25" dirty="0">
                <a:cs typeface="Calibri"/>
              </a:rPr>
              <a:t>t</a:t>
            </a:r>
            <a:r>
              <a:rPr lang="tr-TR" sz="1700" dirty="0">
                <a:cs typeface="Calibri"/>
              </a:rPr>
              <a:t>akip</a:t>
            </a:r>
            <a:r>
              <a:rPr lang="tr-TR" sz="1700" spc="-25" dirty="0">
                <a:cs typeface="Calibri"/>
              </a:rPr>
              <a:t> </a:t>
            </a:r>
            <a:r>
              <a:rPr lang="tr-TR" sz="1700" dirty="0">
                <a:cs typeface="Calibri"/>
              </a:rPr>
              <a:t>etmek</a:t>
            </a:r>
            <a:r>
              <a:rPr lang="tr-TR" sz="1700" spc="-15" dirty="0">
                <a:cs typeface="Calibri"/>
              </a:rPr>
              <a:t> </a:t>
            </a:r>
            <a:r>
              <a:rPr lang="tr-TR" sz="1700" dirty="0">
                <a:cs typeface="Calibri"/>
              </a:rPr>
              <a:t>ü</a:t>
            </a:r>
            <a:r>
              <a:rPr lang="tr-TR" sz="1700" spc="-50" dirty="0">
                <a:cs typeface="Calibri"/>
              </a:rPr>
              <a:t>z</a:t>
            </a:r>
            <a:r>
              <a:rPr lang="tr-TR" sz="1700" dirty="0">
                <a:cs typeface="Calibri"/>
              </a:rPr>
              <a:t>e</a:t>
            </a:r>
            <a:r>
              <a:rPr lang="tr-TR" sz="1700" spc="-30" dirty="0">
                <a:cs typeface="Calibri"/>
              </a:rPr>
              <a:t>r</a:t>
            </a:r>
            <a:r>
              <a:rPr lang="tr-TR" sz="1700" dirty="0">
                <a:cs typeface="Calibri"/>
              </a:rPr>
              <a:t>e </a:t>
            </a:r>
            <a:r>
              <a:rPr lang="tr-TR" sz="1700" spc="-100" dirty="0">
                <a:cs typeface="Calibri"/>
              </a:rPr>
              <a:t>k</a:t>
            </a:r>
            <a:r>
              <a:rPr lang="tr-TR" sz="1700" dirty="0">
                <a:cs typeface="Calibri"/>
              </a:rPr>
              <a:t>o</a:t>
            </a:r>
            <a:r>
              <a:rPr lang="tr-TR" sz="1700" spc="-35" dirty="0">
                <a:cs typeface="Calibri"/>
              </a:rPr>
              <a:t>n</a:t>
            </a:r>
            <a:r>
              <a:rPr lang="tr-TR" sz="1700" spc="-10" dirty="0">
                <a:cs typeface="Calibri"/>
              </a:rPr>
              <a:t>t</a:t>
            </a:r>
            <a:r>
              <a:rPr lang="tr-TR" sz="1700" spc="-45" dirty="0">
                <a:cs typeface="Calibri"/>
              </a:rPr>
              <a:t>r</a:t>
            </a:r>
            <a:r>
              <a:rPr lang="tr-TR" sz="1700" dirty="0">
                <a:cs typeface="Calibri"/>
              </a:rPr>
              <a:t>ol</a:t>
            </a:r>
            <a:r>
              <a:rPr lang="tr-TR" sz="1700" spc="-20" dirty="0">
                <a:cs typeface="Calibri"/>
              </a:rPr>
              <a:t> </a:t>
            </a:r>
            <a:r>
              <a:rPr lang="tr-TR" sz="1700" spc="-15" dirty="0">
                <a:cs typeface="Calibri"/>
              </a:rPr>
              <a:t>etmeniz</a:t>
            </a:r>
            <a:r>
              <a:rPr lang="tr-TR" sz="1700" spc="-10" dirty="0">
                <a:cs typeface="Calibri"/>
              </a:rPr>
              <a:t> </a:t>
            </a:r>
            <a:r>
              <a:rPr lang="tr-TR" sz="1700" spc="-45" dirty="0">
                <a:cs typeface="Calibri"/>
              </a:rPr>
              <a:t>g</a:t>
            </a:r>
            <a:r>
              <a:rPr lang="tr-TR" sz="1700" spc="-15" dirty="0">
                <a:cs typeface="Calibri"/>
              </a:rPr>
              <a:t>e</a:t>
            </a:r>
            <a:r>
              <a:rPr lang="tr-TR" sz="1700" spc="-40" dirty="0">
                <a:cs typeface="Calibri"/>
              </a:rPr>
              <a:t>r</a:t>
            </a:r>
            <a:r>
              <a:rPr lang="tr-TR" sz="1700" spc="-10" dirty="0">
                <a:cs typeface="Calibri"/>
              </a:rPr>
              <a:t>eki</a:t>
            </a:r>
            <a:r>
              <a:rPr lang="tr-TR" sz="1700" spc="-245" dirty="0">
                <a:cs typeface="Calibri"/>
              </a:rPr>
              <a:t>r</a:t>
            </a:r>
            <a:r>
              <a:rPr lang="tr-TR" sz="1700" dirty="0">
                <a:cs typeface="Calibri"/>
              </a:rPr>
              <a:t>.</a:t>
            </a:r>
          </a:p>
          <a:p>
            <a:pPr marL="0" marR="676910" indent="0">
              <a:lnSpc>
                <a:spcPct val="70000"/>
              </a:lnSpc>
              <a:buNone/>
            </a:pPr>
            <a:r>
              <a:rPr lang="tr-TR" sz="1700" dirty="0">
                <a:cs typeface="Calibri"/>
              </a:rPr>
              <a:t>***Vizeye ihtiyaç duymadan, staj yapacağınız ülkeye girişinizi sağlayacak bir pasaporta</a:t>
            </a:r>
          </a:p>
          <a:p>
            <a:pPr marL="0" marR="676910" indent="0">
              <a:lnSpc>
                <a:spcPct val="70000"/>
              </a:lnSpc>
              <a:buNone/>
            </a:pPr>
            <a:r>
              <a:rPr lang="tr-TR" sz="1700" dirty="0">
                <a:cs typeface="Calibri"/>
              </a:rPr>
              <a:t>Sahipseniz, vize yerine bu pasaportun kopyasını işlemler için tarafımıza iletebilirsiniz. </a:t>
            </a:r>
          </a:p>
          <a:p>
            <a:pPr marL="12700" marR="676910">
              <a:lnSpc>
                <a:spcPct val="70000"/>
              </a:lnSpc>
            </a:pPr>
            <a:endParaRPr lang="tr-TR" sz="1800" dirty="0">
              <a:cs typeface="Calibri"/>
            </a:endParaRPr>
          </a:p>
          <a:p>
            <a:pPr marL="12700" marR="8890" indent="0" algn="ctr">
              <a:lnSpc>
                <a:spcPct val="90100"/>
              </a:lnSpc>
              <a:buNone/>
            </a:pPr>
            <a:r>
              <a:rPr lang="tr-TR" sz="1800" spc="-5" dirty="0">
                <a:cs typeface="Century Gothic"/>
              </a:rPr>
              <a:t> </a:t>
            </a:r>
            <a:endParaRPr lang="tr-TR" sz="1800" dirty="0">
              <a:cs typeface="Times New Roman"/>
            </a:endParaRPr>
          </a:p>
          <a:p>
            <a:pPr marL="298450" marR="8890" indent="-285750" algn="just">
              <a:lnSpc>
                <a:spcPct val="90100"/>
              </a:lnSpc>
              <a:buFont typeface="Wingdings 3" panose="05040102010807070707" pitchFamily="18" charset="2"/>
              <a:buChar char="´"/>
            </a:pPr>
            <a:endParaRPr sz="1800" dirty="0">
              <a:cs typeface="Times New Roman"/>
            </a:endParaRPr>
          </a:p>
          <a:p>
            <a:pPr marL="12700" marR="5080" indent="0" algn="just">
              <a:buNone/>
            </a:pPr>
            <a:endParaRPr sz="1800" u="sng" dirty="0">
              <a:cs typeface="Century Gothic"/>
            </a:endParaRPr>
          </a:p>
        </p:txBody>
      </p:sp>
      <p:sp>
        <p:nvSpPr>
          <p:cNvPr id="12" name="object 12"/>
          <p:cNvSpPr/>
          <p:nvPr/>
        </p:nvSpPr>
        <p:spPr>
          <a:xfrm>
            <a:off x="9688068" y="377952"/>
            <a:ext cx="1475231" cy="833627"/>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9767823" y="458851"/>
            <a:ext cx="1368425" cy="727075"/>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3567684" y="153923"/>
            <a:ext cx="4715256" cy="2005584"/>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3621087" y="205786"/>
            <a:ext cx="4608449" cy="1898650"/>
          </a:xfrm>
          <a:prstGeom prst="rect">
            <a:avLst/>
          </a:prstGeom>
          <a:blipFill>
            <a:blip r:embed="rId9" cstate="print"/>
            <a:stretch>
              <a:fillRect/>
            </a:stretch>
          </a:blipFill>
        </p:spPr>
        <p:txBody>
          <a:bodyPr wrap="square" lIns="0" tIns="0" rIns="0" bIns="0" rtlCol="0"/>
          <a:lstStyle/>
          <a:p>
            <a:endParaRPr/>
          </a:p>
        </p:txBody>
      </p:sp>
      <p:pic>
        <p:nvPicPr>
          <p:cNvPr id="16" name="Picture 11" descr="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1000" y="150938"/>
            <a:ext cx="14478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bject 6"/>
          <p:cNvSpPr/>
          <p:nvPr/>
        </p:nvSpPr>
        <p:spPr>
          <a:xfrm>
            <a:off x="9453586" y="5572140"/>
            <a:ext cx="2634400" cy="1182444"/>
          </a:xfrm>
          <a:prstGeom prst="rect">
            <a:avLst/>
          </a:prstGeom>
          <a:blipFill>
            <a:blip r:embed="rId11"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2455691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5111817" y="1518818"/>
            <a:ext cx="1498972" cy="430887"/>
          </a:xfrm>
          <a:prstGeom prst="rect">
            <a:avLst/>
          </a:prstGeom>
        </p:spPr>
        <p:txBody>
          <a:bodyPr vert="horz" wrap="square" lIns="0" tIns="0" rIns="0" bIns="0" rtlCol="0">
            <a:spAutoFit/>
          </a:bodyPr>
          <a:lstStyle/>
          <a:p>
            <a:pPr marL="12700">
              <a:lnSpc>
                <a:spcPct val="100000"/>
              </a:lnSpc>
            </a:pPr>
            <a:r>
              <a:rPr lang="tr-TR" sz="2800" b="1" dirty="0">
                <a:cs typeface="Century Gothic"/>
              </a:rPr>
              <a:t>Sigortalar</a:t>
            </a:r>
            <a:endParaRPr sz="2800" b="1" dirty="0">
              <a:cs typeface="Century Gothic"/>
            </a:endParaRPr>
          </a:p>
        </p:txBody>
      </p:sp>
      <p:sp>
        <p:nvSpPr>
          <p:cNvPr id="9" name="object 9"/>
          <p:cNvSpPr txBox="1">
            <a:spLocks noGrp="1"/>
          </p:cNvSpPr>
          <p:nvPr>
            <p:ph idx="1"/>
          </p:nvPr>
        </p:nvSpPr>
        <p:spPr>
          <a:xfrm>
            <a:off x="191344" y="2238691"/>
            <a:ext cx="11213509" cy="5867247"/>
          </a:xfrm>
          <a:prstGeom prst="rect">
            <a:avLst/>
          </a:prstGeom>
        </p:spPr>
        <p:txBody>
          <a:bodyPr vert="horz" wrap="square" lIns="0" tIns="0" rIns="0" bIns="0" rtlCol="0">
            <a:spAutoFit/>
          </a:bodyPr>
          <a:lstStyle/>
          <a:p>
            <a:pPr marL="12065" marR="12700" indent="0" algn="just">
              <a:lnSpc>
                <a:spcPct val="100000"/>
              </a:lnSpc>
              <a:buNone/>
              <a:tabLst>
                <a:tab pos="241300" algn="l"/>
              </a:tabLst>
            </a:pPr>
            <a:r>
              <a:rPr lang="tr-TR" sz="1600" spc="-20" dirty="0">
                <a:solidFill>
                  <a:srgbClr val="A42F0F"/>
                </a:solidFill>
                <a:latin typeface="Wingdings 3"/>
                <a:cs typeface="Wingdings 3"/>
              </a:rPr>
              <a:t> </a:t>
            </a:r>
            <a:r>
              <a:rPr lang="tr-TR" sz="1400" spc="-15" dirty="0" err="1">
                <a:cs typeface="Calibri"/>
              </a:rPr>
              <a:t>E</a:t>
            </a:r>
            <a:r>
              <a:rPr lang="tr-TR" sz="1400" spc="-55" dirty="0" err="1">
                <a:cs typeface="Calibri"/>
              </a:rPr>
              <a:t>r</a:t>
            </a:r>
            <a:r>
              <a:rPr lang="tr-TR" sz="1400" dirty="0" err="1">
                <a:cs typeface="Calibri"/>
              </a:rPr>
              <a:t>asmus</a:t>
            </a:r>
            <a:r>
              <a:rPr lang="tr-TR" sz="1400" spc="-20" dirty="0">
                <a:cs typeface="Calibri"/>
              </a:rPr>
              <a:t> </a:t>
            </a:r>
            <a:r>
              <a:rPr lang="tr-TR" sz="1400" dirty="0">
                <a:cs typeface="Calibri"/>
              </a:rPr>
              <a:t>ha</a:t>
            </a:r>
            <a:r>
              <a:rPr lang="tr-TR" sz="1400" spc="-35" dirty="0">
                <a:cs typeface="Calibri"/>
              </a:rPr>
              <a:t>r</a:t>
            </a:r>
            <a:r>
              <a:rPr lang="tr-TR" sz="1400" dirty="0">
                <a:cs typeface="Calibri"/>
              </a:rPr>
              <a:t>e</a:t>
            </a:r>
            <a:r>
              <a:rPr lang="tr-TR" sz="1400" spc="-70" dirty="0">
                <a:cs typeface="Calibri"/>
              </a:rPr>
              <a:t>k</a:t>
            </a:r>
            <a:r>
              <a:rPr lang="tr-TR" sz="1400" dirty="0">
                <a:cs typeface="Calibri"/>
              </a:rPr>
              <a:t>etlili</a:t>
            </a:r>
            <a:r>
              <a:rPr lang="tr-TR" sz="1400" spc="-10" dirty="0">
                <a:cs typeface="Calibri"/>
              </a:rPr>
              <a:t>ğ</a:t>
            </a:r>
            <a:r>
              <a:rPr lang="tr-TR" sz="1400" dirty="0">
                <a:cs typeface="Calibri"/>
              </a:rPr>
              <a:t>iniz</a:t>
            </a:r>
            <a:r>
              <a:rPr lang="tr-TR" sz="1400" spc="-25" dirty="0">
                <a:cs typeface="Calibri"/>
              </a:rPr>
              <a:t> </a:t>
            </a:r>
            <a:r>
              <a:rPr lang="tr-TR" sz="1400" dirty="0">
                <a:cs typeface="Calibri"/>
              </a:rPr>
              <a:t>b</a:t>
            </a:r>
            <a:r>
              <a:rPr lang="tr-TR" sz="1400" spc="-20" dirty="0">
                <a:cs typeface="Calibri"/>
              </a:rPr>
              <a:t>o</a:t>
            </a:r>
            <a:r>
              <a:rPr lang="tr-TR" sz="1400" dirty="0">
                <a:cs typeface="Calibri"/>
              </a:rPr>
              <a:t>yun</a:t>
            </a:r>
            <a:r>
              <a:rPr lang="tr-TR" sz="1400" spc="-15" dirty="0">
                <a:cs typeface="Calibri"/>
              </a:rPr>
              <a:t>c</a:t>
            </a:r>
            <a:r>
              <a:rPr lang="tr-TR" sz="1400" dirty="0">
                <a:cs typeface="Calibri"/>
              </a:rPr>
              <a:t>a başını</a:t>
            </a:r>
            <a:r>
              <a:rPr lang="tr-TR" sz="1400" spc="-40" dirty="0">
                <a:cs typeface="Calibri"/>
              </a:rPr>
              <a:t>z</a:t>
            </a:r>
            <a:r>
              <a:rPr lang="tr-TR" sz="1400" dirty="0">
                <a:cs typeface="Calibri"/>
              </a:rPr>
              <a:t>a</a:t>
            </a:r>
            <a:r>
              <a:rPr lang="tr-TR" sz="1400" spc="-15" dirty="0">
                <a:cs typeface="Calibri"/>
              </a:rPr>
              <a:t> </a:t>
            </a:r>
            <a:r>
              <a:rPr lang="tr-TR" sz="1400" spc="-30" dirty="0">
                <a:cs typeface="Calibri"/>
              </a:rPr>
              <a:t>g</a:t>
            </a:r>
            <a:r>
              <a:rPr lang="tr-TR" sz="1400" dirty="0">
                <a:cs typeface="Calibri"/>
              </a:rPr>
              <a:t>el</a:t>
            </a:r>
            <a:r>
              <a:rPr lang="tr-TR" sz="1400" spc="5" dirty="0">
                <a:cs typeface="Calibri"/>
              </a:rPr>
              <a:t>e</a:t>
            </a:r>
            <a:r>
              <a:rPr lang="tr-TR" sz="1400" dirty="0">
                <a:cs typeface="Calibri"/>
              </a:rPr>
              <a:t>bile</a:t>
            </a:r>
            <a:r>
              <a:rPr lang="tr-TR" sz="1400" spc="5" dirty="0">
                <a:cs typeface="Calibri"/>
              </a:rPr>
              <a:t>c</a:t>
            </a:r>
            <a:r>
              <a:rPr lang="tr-TR" sz="1400" dirty="0">
                <a:cs typeface="Calibri"/>
              </a:rPr>
              <a:t>ek</a:t>
            </a:r>
            <a:r>
              <a:rPr lang="tr-TR" sz="1400" spc="-10" dirty="0">
                <a:cs typeface="Calibri"/>
              </a:rPr>
              <a:t> </a:t>
            </a:r>
            <a:r>
              <a:rPr lang="tr-TR" sz="1400" dirty="0">
                <a:cs typeface="Calibri"/>
              </a:rPr>
              <a:t>herhangi</a:t>
            </a:r>
            <a:r>
              <a:rPr lang="tr-TR" sz="1400" spc="-15" dirty="0">
                <a:cs typeface="Calibri"/>
              </a:rPr>
              <a:t> </a:t>
            </a:r>
            <a:r>
              <a:rPr lang="tr-TR" sz="1400" spc="-40" dirty="0">
                <a:cs typeface="Calibri"/>
              </a:rPr>
              <a:t>k</a:t>
            </a:r>
            <a:r>
              <a:rPr lang="tr-TR" sz="1400" dirty="0">
                <a:cs typeface="Calibri"/>
              </a:rPr>
              <a:t>a</a:t>
            </a:r>
            <a:r>
              <a:rPr lang="tr-TR" sz="1400" spc="-35" dirty="0">
                <a:cs typeface="Calibri"/>
              </a:rPr>
              <a:t>z</a:t>
            </a:r>
            <a:r>
              <a:rPr lang="tr-TR" sz="1400" spc="10" dirty="0">
                <a:cs typeface="Calibri"/>
              </a:rPr>
              <a:t>a</a:t>
            </a:r>
            <a:r>
              <a:rPr lang="tr-TR" sz="1400" dirty="0">
                <a:cs typeface="Calibri"/>
              </a:rPr>
              <a:t>,</a:t>
            </a:r>
            <a:r>
              <a:rPr lang="tr-TR" sz="1400" spc="-15" dirty="0">
                <a:cs typeface="Calibri"/>
              </a:rPr>
              <a:t> </a:t>
            </a:r>
            <a:r>
              <a:rPr lang="tr-TR" sz="1400" dirty="0">
                <a:cs typeface="Calibri"/>
              </a:rPr>
              <a:t>ha</a:t>
            </a:r>
            <a:r>
              <a:rPr lang="tr-TR" sz="1400" spc="-25" dirty="0">
                <a:cs typeface="Calibri"/>
              </a:rPr>
              <a:t>st</a:t>
            </a:r>
            <a:r>
              <a:rPr lang="tr-TR" sz="1400" dirty="0">
                <a:cs typeface="Calibri"/>
              </a:rPr>
              <a:t>alık</a:t>
            </a:r>
            <a:r>
              <a:rPr lang="tr-TR" sz="1400" spc="-25" dirty="0">
                <a:cs typeface="Calibri"/>
              </a:rPr>
              <a:t> </a:t>
            </a:r>
            <a:r>
              <a:rPr lang="tr-TR" sz="1400" dirty="0">
                <a:cs typeface="Calibri"/>
              </a:rPr>
              <a:t>vb. durumdan</a:t>
            </a:r>
            <a:r>
              <a:rPr lang="tr-TR" sz="1400" spc="-10" dirty="0">
                <a:cs typeface="Calibri"/>
              </a:rPr>
              <a:t> </a:t>
            </a:r>
            <a:r>
              <a:rPr lang="tr-TR" sz="1400" dirty="0">
                <a:cs typeface="Calibri"/>
              </a:rPr>
              <a:t>D</a:t>
            </a:r>
            <a:r>
              <a:rPr lang="tr-TR" sz="1400" spc="-10" dirty="0">
                <a:cs typeface="Calibri"/>
              </a:rPr>
              <a:t>o</a:t>
            </a:r>
            <a:r>
              <a:rPr lang="tr-TR" sz="1400" spc="-40" dirty="0">
                <a:cs typeface="Calibri"/>
              </a:rPr>
              <a:t>k</a:t>
            </a:r>
            <a:r>
              <a:rPr lang="tr-TR" sz="1400" dirty="0">
                <a:cs typeface="Calibri"/>
              </a:rPr>
              <a:t>uz </a:t>
            </a:r>
            <a:r>
              <a:rPr lang="tr-TR" sz="1400" spc="-65" dirty="0">
                <a:cs typeface="Calibri"/>
              </a:rPr>
              <a:t>E</a:t>
            </a:r>
            <a:r>
              <a:rPr lang="tr-TR" sz="1400" dirty="0">
                <a:cs typeface="Calibri"/>
              </a:rPr>
              <a:t>ylül </a:t>
            </a:r>
            <a:r>
              <a:rPr lang="tr-TR" sz="1400" spc="-10" dirty="0">
                <a:cs typeface="Calibri"/>
              </a:rPr>
              <a:t>Ü</a:t>
            </a:r>
            <a:r>
              <a:rPr lang="tr-TR" sz="1400" dirty="0">
                <a:cs typeface="Calibri"/>
              </a:rPr>
              <a:t>ni</a:t>
            </a:r>
            <a:r>
              <a:rPr lang="tr-TR" sz="1400" spc="-35" dirty="0">
                <a:cs typeface="Calibri"/>
              </a:rPr>
              <a:t>v</a:t>
            </a:r>
            <a:r>
              <a:rPr lang="tr-TR" sz="1400" dirty="0">
                <a:cs typeface="Calibri"/>
              </a:rPr>
              <a:t>e</a:t>
            </a:r>
            <a:r>
              <a:rPr lang="tr-TR" sz="1400" spc="-35" dirty="0">
                <a:cs typeface="Calibri"/>
              </a:rPr>
              <a:t>r</a:t>
            </a:r>
            <a:r>
              <a:rPr lang="tr-TR" sz="1400" dirty="0">
                <a:cs typeface="Calibri"/>
              </a:rPr>
              <a:t>si</a:t>
            </a:r>
            <a:r>
              <a:rPr lang="tr-TR" sz="1400" spc="-30" dirty="0">
                <a:cs typeface="Calibri"/>
              </a:rPr>
              <a:t>t</a:t>
            </a:r>
            <a:r>
              <a:rPr lang="tr-TR" sz="1400" dirty="0">
                <a:cs typeface="Calibri"/>
              </a:rPr>
              <a:t>esi</a:t>
            </a:r>
            <a:r>
              <a:rPr lang="tr-TR" sz="1400" spc="-15" dirty="0">
                <a:cs typeface="Calibri"/>
              </a:rPr>
              <a:t> </a:t>
            </a:r>
            <a:r>
              <a:rPr lang="tr-TR" sz="1400" dirty="0">
                <a:cs typeface="Calibri"/>
              </a:rPr>
              <a:t>/ </a:t>
            </a:r>
            <a:r>
              <a:rPr lang="tr-TR" sz="1400" spc="-15" dirty="0">
                <a:cs typeface="Calibri"/>
              </a:rPr>
              <a:t>U</a:t>
            </a:r>
            <a:r>
              <a:rPr lang="tr-TR" sz="1400" dirty="0">
                <a:cs typeface="Calibri"/>
              </a:rPr>
              <a:t>lusal</a:t>
            </a:r>
            <a:r>
              <a:rPr lang="tr-TR" sz="1400" spc="-10" dirty="0">
                <a:cs typeface="Calibri"/>
              </a:rPr>
              <a:t> </a:t>
            </a:r>
            <a:r>
              <a:rPr lang="tr-TR" sz="1400" dirty="0">
                <a:cs typeface="Calibri"/>
              </a:rPr>
              <a:t>Ajans</a:t>
            </a:r>
            <a:r>
              <a:rPr lang="tr-TR" sz="1400" spc="-15" dirty="0">
                <a:cs typeface="Calibri"/>
              </a:rPr>
              <a:t> </a:t>
            </a:r>
            <a:r>
              <a:rPr lang="tr-TR" sz="1400" spc="-35" dirty="0">
                <a:cs typeface="Calibri"/>
              </a:rPr>
              <a:t>y</a:t>
            </a:r>
            <a:r>
              <a:rPr lang="tr-TR" sz="1400" dirty="0">
                <a:cs typeface="Calibri"/>
              </a:rPr>
              <a:t>a</a:t>
            </a:r>
            <a:r>
              <a:rPr lang="tr-TR" sz="1400" spc="-15" dirty="0">
                <a:cs typeface="Calibri"/>
              </a:rPr>
              <a:t> </a:t>
            </a:r>
            <a:r>
              <a:rPr lang="tr-TR" sz="1400" dirty="0">
                <a:cs typeface="Calibri"/>
              </a:rPr>
              <a:t>da gi</a:t>
            </a:r>
            <a:r>
              <a:rPr lang="tr-TR" sz="1400" spc="-10" dirty="0">
                <a:cs typeface="Calibri"/>
              </a:rPr>
              <a:t>d</a:t>
            </a:r>
            <a:r>
              <a:rPr lang="tr-TR" sz="1400" dirty="0">
                <a:cs typeface="Calibri"/>
              </a:rPr>
              <a:t>eceğiniz</a:t>
            </a:r>
            <a:r>
              <a:rPr lang="tr-TR" sz="1400" spc="-20" dirty="0">
                <a:cs typeface="Calibri"/>
              </a:rPr>
              <a:t> kurum</a:t>
            </a:r>
            <a:r>
              <a:rPr lang="tr-TR" sz="1400" dirty="0">
                <a:cs typeface="Calibri"/>
              </a:rPr>
              <a:t> </a:t>
            </a:r>
            <a:r>
              <a:rPr lang="tr-TR" sz="1400" spc="-20" dirty="0">
                <a:cs typeface="Calibri"/>
              </a:rPr>
              <a:t>sorumlu </a:t>
            </a:r>
            <a:r>
              <a:rPr lang="tr-TR" sz="1400" dirty="0">
                <a:cs typeface="Calibri"/>
              </a:rPr>
              <a:t>değildi</a:t>
            </a:r>
            <a:r>
              <a:rPr lang="tr-TR" sz="1400" spc="-240" dirty="0">
                <a:cs typeface="Calibri"/>
              </a:rPr>
              <a:t>r</a:t>
            </a:r>
            <a:r>
              <a:rPr lang="tr-TR" sz="1400" dirty="0">
                <a:cs typeface="Calibri"/>
              </a:rPr>
              <a:t>. </a:t>
            </a:r>
            <a:r>
              <a:rPr lang="tr-TR" sz="1400" dirty="0" err="1">
                <a:cs typeface="Calibri"/>
              </a:rPr>
              <a:t>Erasmus</a:t>
            </a:r>
            <a:r>
              <a:rPr lang="tr-TR" sz="1400" dirty="0">
                <a:cs typeface="Calibri"/>
              </a:rPr>
              <a:t>+ Öğrenim ve </a:t>
            </a:r>
            <a:r>
              <a:rPr lang="tr-TR" sz="1400" dirty="0" err="1">
                <a:cs typeface="Calibri"/>
              </a:rPr>
              <a:t>Erasmus</a:t>
            </a:r>
            <a:r>
              <a:rPr lang="tr-TR" sz="1400" dirty="0">
                <a:cs typeface="Calibri"/>
              </a:rPr>
              <a:t>+ Staj için edinmeniz gereken sigorta türleri farklıdır.</a:t>
            </a:r>
          </a:p>
          <a:p>
            <a:pPr marL="12065" marR="12700" indent="0" algn="just">
              <a:lnSpc>
                <a:spcPct val="100000"/>
              </a:lnSpc>
              <a:buNone/>
              <a:tabLst>
                <a:tab pos="241300" algn="l"/>
              </a:tabLst>
            </a:pPr>
            <a:r>
              <a:rPr lang="tr-TR" sz="1400" spc="-20" dirty="0">
                <a:solidFill>
                  <a:srgbClr val="A42F0F"/>
                </a:solidFill>
                <a:latin typeface="Wingdings 3"/>
                <a:cs typeface="Wingdings 3"/>
              </a:rPr>
              <a:t> </a:t>
            </a:r>
            <a:r>
              <a:rPr lang="tr-TR" sz="1400" dirty="0">
                <a:cs typeface="Calibri"/>
              </a:rPr>
              <a:t>Si</a:t>
            </a:r>
            <a:r>
              <a:rPr lang="tr-TR" sz="1400" spc="-15" dirty="0">
                <a:cs typeface="Calibri"/>
              </a:rPr>
              <a:t>gor</a:t>
            </a:r>
            <a:r>
              <a:rPr lang="tr-TR" sz="1400" spc="-40" dirty="0">
                <a:cs typeface="Calibri"/>
              </a:rPr>
              <a:t>t</a:t>
            </a:r>
            <a:r>
              <a:rPr lang="tr-TR" sz="1400" dirty="0">
                <a:cs typeface="Calibri"/>
              </a:rPr>
              <a:t>a</a:t>
            </a:r>
            <a:r>
              <a:rPr lang="tr-TR" sz="1400" spc="-25" dirty="0">
                <a:cs typeface="Calibri"/>
              </a:rPr>
              <a:t> </a:t>
            </a:r>
            <a:r>
              <a:rPr lang="tr-TR" sz="1400" dirty="0">
                <a:cs typeface="Calibri"/>
              </a:rPr>
              <a:t>poliçesi</a:t>
            </a:r>
            <a:r>
              <a:rPr lang="tr-TR" sz="1400" spc="-15" dirty="0">
                <a:cs typeface="Calibri"/>
              </a:rPr>
              <a:t> </a:t>
            </a:r>
            <a:r>
              <a:rPr lang="tr-TR" sz="1400" u="heavy" dirty="0">
                <a:cs typeface="Calibri"/>
              </a:rPr>
              <a:t> yurtdışında  </a:t>
            </a:r>
            <a:r>
              <a:rPr lang="tr-TR" sz="1400" u="heavy" spc="-10" dirty="0">
                <a:cs typeface="Calibri"/>
              </a:rPr>
              <a:t>o</a:t>
            </a:r>
            <a:r>
              <a:rPr lang="tr-TR" sz="1400" u="heavy" dirty="0">
                <a:cs typeface="Calibri"/>
              </a:rPr>
              <a:t>la</a:t>
            </a:r>
            <a:r>
              <a:rPr lang="tr-TR" sz="1400" u="heavy" spc="-20" dirty="0">
                <a:cs typeface="Calibri"/>
              </a:rPr>
              <a:t>c</a:t>
            </a:r>
            <a:r>
              <a:rPr lang="tr-TR" sz="1400" u="heavy" dirty="0">
                <a:cs typeface="Calibri"/>
              </a:rPr>
              <a:t>ağınız </a:t>
            </a:r>
            <a:r>
              <a:rPr lang="tr-TR" sz="1400" u="heavy" spc="-15" dirty="0">
                <a:cs typeface="Calibri"/>
              </a:rPr>
              <a:t> </a:t>
            </a:r>
            <a:r>
              <a:rPr lang="tr-TR" sz="1400" u="heavy" spc="-25" dirty="0">
                <a:cs typeface="Calibri"/>
              </a:rPr>
              <a:t>t</a:t>
            </a:r>
            <a:r>
              <a:rPr lang="tr-TR" sz="1400" u="heavy" dirty="0">
                <a:cs typeface="Calibri"/>
              </a:rPr>
              <a:t>arih </a:t>
            </a:r>
            <a:r>
              <a:rPr lang="tr-TR" sz="1400" u="heavy" spc="-10" dirty="0">
                <a:cs typeface="Calibri"/>
              </a:rPr>
              <a:t> </a:t>
            </a:r>
            <a:r>
              <a:rPr lang="tr-TR" sz="1400" u="heavy" dirty="0">
                <a:cs typeface="Calibri"/>
              </a:rPr>
              <a:t>a</a:t>
            </a:r>
            <a:r>
              <a:rPr lang="tr-TR" sz="1400" u="heavy" spc="-45" dirty="0">
                <a:cs typeface="Calibri"/>
              </a:rPr>
              <a:t>r</a:t>
            </a:r>
            <a:r>
              <a:rPr lang="tr-TR" sz="1400" u="heavy" dirty="0">
                <a:cs typeface="Calibri"/>
              </a:rPr>
              <a:t>alığını </a:t>
            </a:r>
            <a:r>
              <a:rPr lang="tr-TR" sz="1400" u="heavy" spc="-20" dirty="0">
                <a:cs typeface="Calibri"/>
              </a:rPr>
              <a:t> </a:t>
            </a:r>
            <a:r>
              <a:rPr lang="tr-TR" sz="1400" u="heavy" spc="-50" dirty="0">
                <a:cs typeface="Calibri"/>
              </a:rPr>
              <a:t>k</a:t>
            </a:r>
            <a:r>
              <a:rPr lang="tr-TR" sz="1400" u="heavy" dirty="0">
                <a:cs typeface="Calibri"/>
              </a:rPr>
              <a:t>a</a:t>
            </a:r>
            <a:r>
              <a:rPr lang="tr-TR" sz="1400" u="heavy" spc="-15" dirty="0">
                <a:cs typeface="Calibri"/>
              </a:rPr>
              <a:t>p</a:t>
            </a:r>
            <a:r>
              <a:rPr lang="tr-TR" sz="1400" u="heavy" dirty="0">
                <a:cs typeface="Calibri"/>
              </a:rPr>
              <a:t>s</a:t>
            </a:r>
            <a:r>
              <a:rPr lang="tr-TR" sz="1400" u="heavy" spc="-50" dirty="0">
                <a:cs typeface="Calibri"/>
              </a:rPr>
              <a:t>ay</a:t>
            </a:r>
            <a:r>
              <a:rPr lang="tr-TR" sz="1400" u="heavy" spc="-15" dirty="0">
                <a:cs typeface="Calibri"/>
              </a:rPr>
              <a:t>a</a:t>
            </a:r>
            <a:r>
              <a:rPr lang="tr-TR" sz="1400" u="heavy" spc="-30" dirty="0">
                <a:cs typeface="Calibri"/>
              </a:rPr>
              <a:t>c</a:t>
            </a:r>
            <a:r>
              <a:rPr lang="tr-TR" sz="1400" u="heavy" spc="-15" dirty="0">
                <a:cs typeface="Calibri"/>
              </a:rPr>
              <a:t>ak</a:t>
            </a:r>
            <a:r>
              <a:rPr lang="tr-TR" sz="1400" spc="-20" dirty="0">
                <a:cs typeface="Calibri"/>
              </a:rPr>
              <a:t> </a:t>
            </a:r>
            <a:r>
              <a:rPr lang="tr-TR" sz="1400" dirty="0">
                <a:cs typeface="Calibri"/>
              </a:rPr>
              <a:t>şekilde dü</a:t>
            </a:r>
            <a:r>
              <a:rPr lang="tr-TR" sz="1400" spc="-50" dirty="0">
                <a:cs typeface="Calibri"/>
              </a:rPr>
              <a:t>z</a:t>
            </a:r>
            <a:r>
              <a:rPr lang="tr-TR" sz="1400" dirty="0">
                <a:cs typeface="Calibri"/>
              </a:rPr>
              <a:t>enl</a:t>
            </a:r>
            <a:r>
              <a:rPr lang="tr-TR" sz="1400" spc="5" dirty="0">
                <a:cs typeface="Calibri"/>
              </a:rPr>
              <a:t>e</a:t>
            </a:r>
            <a:r>
              <a:rPr lang="tr-TR" sz="1400" dirty="0">
                <a:cs typeface="Calibri"/>
              </a:rPr>
              <a:t>nm</a:t>
            </a:r>
            <a:r>
              <a:rPr lang="tr-TR" sz="1400" spc="5" dirty="0">
                <a:cs typeface="Calibri"/>
              </a:rPr>
              <a:t>e</a:t>
            </a:r>
            <a:r>
              <a:rPr lang="tr-TR" sz="1400" dirty="0">
                <a:cs typeface="Calibri"/>
              </a:rPr>
              <a:t>lidi</a:t>
            </a:r>
            <a:r>
              <a:rPr lang="tr-TR" sz="1400" spc="-240" dirty="0">
                <a:cs typeface="Calibri"/>
              </a:rPr>
              <a:t>r</a:t>
            </a:r>
            <a:r>
              <a:rPr lang="tr-TR" sz="1400" dirty="0">
                <a:cs typeface="Calibri"/>
              </a:rPr>
              <a:t>. Poliçenizin İngilizce imzalı kopyalarına sahip olmalısınız, mümkünse Türkçe kopyalarını da edininiz. </a:t>
            </a:r>
            <a:r>
              <a:rPr lang="tr-TR" sz="1400" dirty="0" err="1">
                <a:cs typeface="Calibri"/>
              </a:rPr>
              <a:t>Erasmus</a:t>
            </a:r>
            <a:r>
              <a:rPr lang="tr-TR" sz="1400" dirty="0">
                <a:cs typeface="Calibri"/>
              </a:rPr>
              <a:t>+ Staj kapsamında edineceğiniz poliçe aşağıda belirtilen 3 alanda öğrencimize güvence sağlıyor olmalıdır.</a:t>
            </a:r>
          </a:p>
          <a:p>
            <a:pPr marL="12065" marR="12700" indent="0" algn="just">
              <a:lnSpc>
                <a:spcPct val="100000"/>
              </a:lnSpc>
              <a:buNone/>
              <a:tabLst>
                <a:tab pos="241300" algn="l"/>
              </a:tabLst>
            </a:pPr>
            <a:r>
              <a:rPr lang="tr-TR" sz="1400" spc="-20" dirty="0">
                <a:solidFill>
                  <a:srgbClr val="A42F0F"/>
                </a:solidFill>
                <a:latin typeface="Wingdings 3"/>
                <a:cs typeface="Wingdings 3"/>
              </a:rPr>
              <a:t> </a:t>
            </a:r>
            <a:r>
              <a:rPr lang="tr-TR" sz="1400" b="1" dirty="0"/>
              <a:t>SEYAHAT VE SAĞLIK SİGORTASI </a:t>
            </a:r>
            <a:r>
              <a:rPr lang="tr-TR" sz="1400" dirty="0"/>
              <a:t>(Minimum 30.000 Euro teminatlı ve “Ayakta ve Yatarak </a:t>
            </a:r>
            <a:r>
              <a:rPr lang="tr-TR" sz="1400" dirty="0" err="1"/>
              <a:t>Tedavi”yi</a:t>
            </a:r>
            <a:r>
              <a:rPr lang="tr-TR" sz="1400" dirty="0"/>
              <a:t> kapsayan) </a:t>
            </a:r>
          </a:p>
          <a:p>
            <a:pPr marL="12065" marR="12700" indent="0" algn="just">
              <a:lnSpc>
                <a:spcPct val="100000"/>
              </a:lnSpc>
              <a:buNone/>
              <a:tabLst>
                <a:tab pos="241300" algn="l"/>
              </a:tabLst>
            </a:pPr>
            <a:r>
              <a:rPr lang="tr-TR" sz="1400" spc="-20" dirty="0">
                <a:solidFill>
                  <a:srgbClr val="A42F0F"/>
                </a:solidFill>
                <a:latin typeface="Wingdings 3"/>
                <a:cs typeface="Wingdings 3"/>
              </a:rPr>
              <a:t> </a:t>
            </a:r>
            <a:r>
              <a:rPr lang="tr-TR" sz="1400" b="1" dirty="0"/>
              <a:t>KAZA SİGORTASI </a:t>
            </a:r>
            <a:r>
              <a:rPr lang="tr-TR" sz="1400" dirty="0"/>
              <a:t>(Öğrencinin iş yerinde uğrayabileceği kazalara yönelik sigorta teminatı, belli bir min. teminat tutarı sınırlaması yoktur)</a:t>
            </a:r>
          </a:p>
          <a:p>
            <a:pPr marL="12065" marR="12700" indent="0" algn="just">
              <a:lnSpc>
                <a:spcPct val="100000"/>
              </a:lnSpc>
              <a:buNone/>
              <a:tabLst>
                <a:tab pos="241300" algn="l"/>
              </a:tabLst>
            </a:pPr>
            <a:r>
              <a:rPr lang="tr-TR" sz="1400" spc="-20" dirty="0">
                <a:solidFill>
                  <a:srgbClr val="A42F0F"/>
                </a:solidFill>
                <a:latin typeface="Wingdings 3"/>
                <a:cs typeface="Wingdings 3"/>
              </a:rPr>
              <a:t> </a:t>
            </a:r>
            <a:r>
              <a:rPr lang="tr-TR" sz="1400" b="1" dirty="0"/>
              <a:t>MESULİYET SİGORTASI  </a:t>
            </a:r>
            <a:r>
              <a:rPr lang="tr-TR" sz="1400" dirty="0"/>
              <a:t>(Öğrenci tarafından iş yerine verilebilecek zararlara yönelik sigorta teminatı, belli bir min. teminat tutarı sınırlaması yoktur)</a:t>
            </a:r>
          </a:p>
          <a:p>
            <a:pPr marL="12065" marR="12700" indent="0" algn="just">
              <a:lnSpc>
                <a:spcPct val="100000"/>
              </a:lnSpc>
              <a:buNone/>
              <a:tabLst>
                <a:tab pos="241300" algn="l"/>
              </a:tabLst>
            </a:pPr>
            <a:r>
              <a:rPr lang="tr-TR" sz="1400" spc="-20" dirty="0">
                <a:solidFill>
                  <a:srgbClr val="A42F0F"/>
                </a:solidFill>
                <a:latin typeface="Wingdings 3"/>
                <a:cs typeface="Wingdings 3"/>
              </a:rPr>
              <a:t> </a:t>
            </a:r>
            <a:r>
              <a:rPr lang="tr-TR" sz="1400" b="1" u="heavy" dirty="0">
                <a:solidFill>
                  <a:srgbClr val="FF0000"/>
                </a:solidFill>
                <a:cs typeface="Calibri"/>
              </a:rPr>
              <a:t>ÖRNEK SİGORTA ŞİRKETİ: </a:t>
            </a:r>
            <a:r>
              <a:rPr lang="tr-TR" sz="1400" dirty="0">
                <a:cs typeface="Calibri"/>
              </a:rPr>
              <a:t>(Yukarıda belirtilen 3 sigorta türünde güvence sağlayan ve araştırıp </a:t>
            </a:r>
            <a:r>
              <a:rPr lang="tr-TR" sz="1400" dirty="0" err="1">
                <a:cs typeface="Calibri"/>
              </a:rPr>
              <a:t>edindiğiniztüm</a:t>
            </a:r>
            <a:r>
              <a:rPr lang="tr-TR" sz="1400" dirty="0">
                <a:cs typeface="Calibri"/>
              </a:rPr>
              <a:t> sigorta şirketi poliçeleri geçerlidir. Bu sigorta türlerinin tek bir poliçe altında toplandığı seçenekler sınırlıdır, ancak daha ekonomiktir. )</a:t>
            </a:r>
            <a:endParaRPr lang="tr-TR" sz="1400" u="heavy" dirty="0">
              <a:solidFill>
                <a:srgbClr val="FF0000"/>
              </a:solidFill>
              <a:cs typeface="Calibri"/>
            </a:endParaRPr>
          </a:p>
          <a:p>
            <a:pPr marL="241300">
              <a:lnSpc>
                <a:spcPct val="100000"/>
              </a:lnSpc>
            </a:pPr>
            <a:r>
              <a:rPr lang="tr-TR" sz="1400" b="1" dirty="0">
                <a:cs typeface="Calibri"/>
              </a:rPr>
              <a:t>AON ICS </a:t>
            </a:r>
            <a:r>
              <a:rPr lang="tr-TR" sz="1400" b="1" dirty="0" err="1">
                <a:cs typeface="Calibri"/>
              </a:rPr>
              <a:t>Student</a:t>
            </a:r>
            <a:r>
              <a:rPr lang="tr-TR" sz="1400" b="1" dirty="0">
                <a:cs typeface="Calibri"/>
              </a:rPr>
              <a:t> </a:t>
            </a:r>
            <a:r>
              <a:rPr lang="tr-TR" sz="1400" b="1" dirty="0" err="1">
                <a:cs typeface="Calibri"/>
              </a:rPr>
              <a:t>Insurance</a:t>
            </a:r>
            <a:r>
              <a:rPr lang="tr-TR" sz="1400" b="1" dirty="0">
                <a:cs typeface="Calibri"/>
              </a:rPr>
              <a:t> </a:t>
            </a:r>
            <a:r>
              <a:rPr lang="tr-TR" sz="1400" dirty="0">
                <a:cs typeface="Calibri"/>
              </a:rPr>
              <a:t>(AON COMPLETE ve AON Start sigorta ürünlerinden </a:t>
            </a:r>
            <a:r>
              <a:rPr lang="tr-TR" sz="1400" b="1" u="sng" dirty="0">
                <a:cs typeface="Calibri"/>
              </a:rPr>
              <a:t>AON </a:t>
            </a:r>
            <a:r>
              <a:rPr lang="tr-TR" sz="1400" b="1" u="sng" dirty="0" err="1">
                <a:cs typeface="Calibri"/>
              </a:rPr>
              <a:t>COMPLETE’i</a:t>
            </a:r>
            <a:r>
              <a:rPr lang="tr-TR" sz="1400" b="1" u="sng" dirty="0">
                <a:cs typeface="Calibri"/>
              </a:rPr>
              <a:t> </a:t>
            </a:r>
            <a:r>
              <a:rPr lang="tr-TR" sz="1400" dirty="0">
                <a:cs typeface="Calibri"/>
              </a:rPr>
              <a:t>seçmelisiniz)</a:t>
            </a:r>
          </a:p>
          <a:p>
            <a:pPr marL="241300">
              <a:lnSpc>
                <a:spcPct val="100000"/>
              </a:lnSpc>
            </a:pPr>
            <a:r>
              <a:rPr lang="tr-TR" sz="1400" b="1" dirty="0">
                <a:cs typeface="Calibri"/>
              </a:rPr>
              <a:t>GULF SİGORTA (eski: AIG INSURANCE) </a:t>
            </a:r>
          </a:p>
          <a:p>
            <a:pPr marL="241300">
              <a:lnSpc>
                <a:spcPct val="100000"/>
              </a:lnSpc>
            </a:pPr>
            <a:r>
              <a:rPr lang="tr-TR" sz="1400" b="1" dirty="0">
                <a:cs typeface="Calibri"/>
              </a:rPr>
              <a:t>AXA SİGORTA (TR-ENG poliçe: GENİŞ KAPSAMLI SEYAHAT SAĞLIK SİGORTASI- COMPREHENSIVE TRAVEL HEALTH INSURANCE)</a:t>
            </a:r>
          </a:p>
          <a:p>
            <a:pPr marL="241300">
              <a:lnSpc>
                <a:spcPct val="100000"/>
              </a:lnSpc>
            </a:pPr>
            <a:r>
              <a:rPr lang="tr-TR" sz="1400" b="1" dirty="0">
                <a:cs typeface="Calibri"/>
              </a:rPr>
              <a:t>SWISSCARE INSURANCE(</a:t>
            </a:r>
            <a:r>
              <a:rPr lang="tr-TR" sz="1400" b="1" dirty="0" err="1">
                <a:cs typeface="Calibri"/>
              </a:rPr>
              <a:t>Student</a:t>
            </a:r>
            <a:r>
              <a:rPr lang="tr-TR" sz="1400" b="1" dirty="0">
                <a:cs typeface="Calibri"/>
              </a:rPr>
              <a:t> </a:t>
            </a:r>
            <a:r>
              <a:rPr lang="tr-TR" sz="1400" b="1" dirty="0" err="1">
                <a:cs typeface="Calibri"/>
              </a:rPr>
              <a:t>Pass</a:t>
            </a:r>
            <a:r>
              <a:rPr lang="tr-TR" sz="1400" b="1" dirty="0">
                <a:cs typeface="Calibri"/>
              </a:rPr>
              <a:t> International Standard)</a:t>
            </a:r>
          </a:p>
          <a:p>
            <a:pPr marL="241300">
              <a:lnSpc>
                <a:spcPct val="100000"/>
              </a:lnSpc>
            </a:pPr>
            <a:r>
              <a:rPr lang="tr-TR" sz="1400" b="1" dirty="0"/>
              <a:t>SOMPO  SİGORTA, KORU SİGORTA ve yukarıda belirtilen 3 güvence (teminat) türünü bir arada sağlayan başka sigorta şirketlerinin poliçe ürünleri…</a:t>
            </a:r>
            <a:endParaRPr lang="tr-TR" sz="1400" dirty="0"/>
          </a:p>
          <a:p>
            <a:pPr marL="12700" indent="0">
              <a:lnSpc>
                <a:spcPct val="100000"/>
              </a:lnSpc>
              <a:buNone/>
            </a:pPr>
            <a:endParaRPr lang="tr-TR" sz="1800" dirty="0">
              <a:cs typeface="Calibri"/>
            </a:endParaRPr>
          </a:p>
          <a:p>
            <a:pPr marL="12700" marR="8890" indent="0" algn="ctr">
              <a:lnSpc>
                <a:spcPct val="90100"/>
              </a:lnSpc>
              <a:buNone/>
            </a:pPr>
            <a:r>
              <a:rPr lang="tr-TR" sz="1800" spc="-5" dirty="0">
                <a:cs typeface="Century Gothic"/>
              </a:rPr>
              <a:t> </a:t>
            </a:r>
            <a:endParaRPr lang="tr-TR" sz="1800" dirty="0">
              <a:cs typeface="Times New Roman"/>
            </a:endParaRPr>
          </a:p>
          <a:p>
            <a:pPr marL="298450" marR="8890" indent="-285750" algn="just">
              <a:lnSpc>
                <a:spcPct val="90100"/>
              </a:lnSpc>
              <a:buFont typeface="Wingdings 3" panose="05040102010807070707" pitchFamily="18" charset="2"/>
              <a:buChar char="´"/>
            </a:pPr>
            <a:endParaRPr sz="1800" dirty="0">
              <a:cs typeface="Times New Roman"/>
            </a:endParaRPr>
          </a:p>
          <a:p>
            <a:pPr marL="12700" marR="5080" indent="0" algn="just">
              <a:buNone/>
            </a:pPr>
            <a:endParaRPr sz="1800" u="sng" dirty="0">
              <a:cs typeface="Century Gothic"/>
            </a:endParaRPr>
          </a:p>
        </p:txBody>
      </p:sp>
      <p:sp>
        <p:nvSpPr>
          <p:cNvPr id="12" name="object 12"/>
          <p:cNvSpPr/>
          <p:nvPr/>
        </p:nvSpPr>
        <p:spPr>
          <a:xfrm>
            <a:off x="9688068" y="377952"/>
            <a:ext cx="1475231" cy="833627"/>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9767823" y="458851"/>
            <a:ext cx="1368425" cy="727075"/>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3567684" y="153923"/>
            <a:ext cx="4715256" cy="1258853"/>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3621087" y="178927"/>
            <a:ext cx="4608449" cy="1313032"/>
          </a:xfrm>
          <a:prstGeom prst="rect">
            <a:avLst/>
          </a:prstGeom>
          <a:blipFill>
            <a:blip r:embed="rId8" cstate="print"/>
            <a:stretch>
              <a:fillRect/>
            </a:stretch>
          </a:blipFill>
        </p:spPr>
        <p:txBody>
          <a:bodyPr wrap="square" lIns="0" tIns="0" rIns="0" bIns="0" rtlCol="0"/>
          <a:lstStyle/>
          <a:p>
            <a:endParaRPr/>
          </a:p>
        </p:txBody>
      </p:sp>
      <p:pic>
        <p:nvPicPr>
          <p:cNvPr id="16" name="Picture 11" descr="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1000" y="150938"/>
            <a:ext cx="14478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350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9236964" y="1969007"/>
            <a:ext cx="568451" cy="789432"/>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1942593" y="1589229"/>
            <a:ext cx="7862822" cy="861774"/>
          </a:xfrm>
          <a:prstGeom prst="rect">
            <a:avLst/>
          </a:prstGeom>
        </p:spPr>
        <p:txBody>
          <a:bodyPr vert="horz" wrap="square" lIns="0" tIns="0" rIns="0" bIns="0" rtlCol="0">
            <a:spAutoFit/>
          </a:bodyPr>
          <a:lstStyle/>
          <a:p>
            <a:pPr marL="12700">
              <a:lnSpc>
                <a:spcPct val="100000"/>
              </a:lnSpc>
            </a:pPr>
            <a:r>
              <a:rPr lang="tr-TR" sz="2800" dirty="0"/>
              <a:t>OLS (Online </a:t>
            </a:r>
            <a:r>
              <a:rPr lang="tr-TR" sz="2800" dirty="0" err="1"/>
              <a:t>Linguistic</a:t>
            </a:r>
            <a:r>
              <a:rPr lang="tr-TR" sz="2800" dirty="0"/>
              <a:t> </a:t>
            </a:r>
            <a:r>
              <a:rPr lang="tr-TR" sz="2800" dirty="0" err="1"/>
              <a:t>Support</a:t>
            </a:r>
            <a:r>
              <a:rPr lang="tr-TR" sz="2800" dirty="0"/>
              <a:t> – Çevrimiçi Dil Desteği)</a:t>
            </a:r>
            <a:br>
              <a:rPr lang="tr-TR" sz="2800" dirty="0"/>
            </a:br>
            <a:r>
              <a:rPr lang="tr-TR" sz="2800" dirty="0"/>
              <a:t>EU ACADEMY</a:t>
            </a:r>
            <a:endParaRPr sz="2800" b="1" dirty="0">
              <a:cs typeface="Century Gothic"/>
            </a:endParaRPr>
          </a:p>
        </p:txBody>
      </p:sp>
      <p:sp>
        <p:nvSpPr>
          <p:cNvPr id="9" name="object 9"/>
          <p:cNvSpPr txBox="1">
            <a:spLocks noGrp="1"/>
          </p:cNvSpPr>
          <p:nvPr>
            <p:ph idx="1"/>
          </p:nvPr>
        </p:nvSpPr>
        <p:spPr>
          <a:xfrm>
            <a:off x="191344" y="2482086"/>
            <a:ext cx="11619655" cy="4949047"/>
          </a:xfrm>
          <a:prstGeom prst="rect">
            <a:avLst/>
          </a:prstGeom>
        </p:spPr>
        <p:txBody>
          <a:bodyPr vert="horz" wrap="square" lIns="0" tIns="0" rIns="0" bIns="0" rtlCol="0">
            <a:spAutoFit/>
          </a:bodyPr>
          <a:lstStyle/>
          <a:p>
            <a:pPr algn="just"/>
            <a:endParaRPr lang="tr-TR" sz="1800" dirty="0"/>
          </a:p>
          <a:p>
            <a:pPr algn="just"/>
            <a:r>
              <a:rPr lang="tr-TR" sz="1800" dirty="0"/>
              <a:t>Öğrencilerin dil yeterliğinin geliştirilmesine destek amacı ile oluşturulmuştur.</a:t>
            </a:r>
          </a:p>
          <a:p>
            <a:pPr algn="just"/>
            <a:r>
              <a:rPr lang="tr-TR" sz="1800" dirty="0"/>
              <a:t>Öğrenciler gidiş işlemleri için belgelerini tamamlayıp, Koordinatörlüğümüzden e-posta ile randevu talebinde bulunurken, aynı zamanda hangi dilde (İngilizce/Almanca/Fransızca) sınava girmek istediklerini belirterek OLS sınavı için Koordinatörlüğümüzden talepte bulunabilirler. Öğrencimize sınavı uygulayabilmesi için gerekli bilgilendirme e-posta ile gönderilecektir..</a:t>
            </a:r>
          </a:p>
          <a:p>
            <a:pPr algn="just"/>
            <a:r>
              <a:rPr lang="tr-TR" sz="1800" dirty="0"/>
              <a:t>Öğrenciler, </a:t>
            </a:r>
            <a:r>
              <a:rPr lang="tr-TR" sz="1800" dirty="0" err="1"/>
              <a:t>Erasmus</a:t>
            </a:r>
            <a:r>
              <a:rPr lang="tr-TR" sz="1800" dirty="0"/>
              <a:t>+ hareketliliği başlamadan önce online dil sınavı (OLS-First </a:t>
            </a:r>
            <a:r>
              <a:rPr lang="tr-TR" sz="1800" dirty="0" err="1"/>
              <a:t>Assessment</a:t>
            </a:r>
            <a:r>
              <a:rPr lang="tr-TR" sz="1800" dirty="0"/>
              <a:t>) uygularlar. Hareketlilik bitimindeki (OLS-Second </a:t>
            </a:r>
            <a:r>
              <a:rPr lang="tr-TR" sz="1800" dirty="0" err="1"/>
              <a:t>Assessment</a:t>
            </a:r>
            <a:r>
              <a:rPr lang="tr-TR" sz="1800" dirty="0"/>
              <a:t>) online dil sınavını uygulamak zorunlu olmaktan çıkarılmıştır.</a:t>
            </a:r>
          </a:p>
          <a:p>
            <a:pPr algn="just"/>
            <a:r>
              <a:rPr lang="tr-TR" sz="1800" dirty="0"/>
              <a:t>Online dil sınavı sonucunda ortaya çıkan dil yeterlik düzeyi hiç bir şekilde öğrencinin staj hareketliliğini etkilememektedir, ancak sınavın tüm öğrenciler tarafından dikkatli biçimde uygulanması tavsiye edilmektedir.</a:t>
            </a:r>
          </a:p>
          <a:p>
            <a:pPr marL="12700" indent="0">
              <a:lnSpc>
                <a:spcPct val="100000"/>
              </a:lnSpc>
              <a:buNone/>
            </a:pPr>
            <a:endParaRPr lang="tr-TR" sz="1800" dirty="0">
              <a:cs typeface="Calibri"/>
            </a:endParaRPr>
          </a:p>
          <a:p>
            <a:pPr marL="12700" indent="0">
              <a:lnSpc>
                <a:spcPct val="100000"/>
              </a:lnSpc>
              <a:buNone/>
            </a:pPr>
            <a:endParaRPr lang="tr-TR" sz="1800" dirty="0">
              <a:cs typeface="Calibri"/>
            </a:endParaRPr>
          </a:p>
          <a:p>
            <a:pPr marL="12700" marR="8890" indent="0" algn="ctr">
              <a:lnSpc>
                <a:spcPct val="90100"/>
              </a:lnSpc>
              <a:buNone/>
            </a:pPr>
            <a:r>
              <a:rPr lang="tr-TR" sz="1800" spc="-5" dirty="0">
                <a:cs typeface="Century Gothic"/>
              </a:rPr>
              <a:t> </a:t>
            </a:r>
            <a:endParaRPr lang="tr-TR" sz="1800" dirty="0">
              <a:cs typeface="Times New Roman"/>
            </a:endParaRPr>
          </a:p>
          <a:p>
            <a:pPr marL="298450" marR="8890" indent="-285750" algn="just">
              <a:lnSpc>
                <a:spcPct val="90100"/>
              </a:lnSpc>
              <a:buFont typeface="Wingdings 3" panose="05040102010807070707" pitchFamily="18" charset="2"/>
              <a:buChar char="´"/>
            </a:pPr>
            <a:endParaRPr sz="1800" dirty="0">
              <a:cs typeface="Times New Roman"/>
            </a:endParaRPr>
          </a:p>
          <a:p>
            <a:pPr marL="12700" marR="5080" indent="0" algn="just">
              <a:buNone/>
            </a:pPr>
            <a:endParaRPr sz="1800" u="sng" dirty="0">
              <a:cs typeface="Century Gothic"/>
            </a:endParaRPr>
          </a:p>
        </p:txBody>
      </p:sp>
      <p:sp>
        <p:nvSpPr>
          <p:cNvPr id="12" name="object 12"/>
          <p:cNvSpPr/>
          <p:nvPr/>
        </p:nvSpPr>
        <p:spPr>
          <a:xfrm>
            <a:off x="9688068" y="377952"/>
            <a:ext cx="1475231" cy="833627"/>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9767823" y="458851"/>
            <a:ext cx="1368425" cy="727075"/>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3567684" y="153923"/>
            <a:ext cx="4715256" cy="2005584"/>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3621087" y="205786"/>
            <a:ext cx="4608449" cy="1898650"/>
          </a:xfrm>
          <a:prstGeom prst="rect">
            <a:avLst/>
          </a:prstGeom>
          <a:blipFill>
            <a:blip r:embed="rId7" cstate="print"/>
            <a:stretch>
              <a:fillRect/>
            </a:stretch>
          </a:blipFill>
        </p:spPr>
        <p:txBody>
          <a:bodyPr wrap="square" lIns="0" tIns="0" rIns="0" bIns="0" rtlCol="0"/>
          <a:lstStyle/>
          <a:p>
            <a:endParaRPr/>
          </a:p>
        </p:txBody>
      </p:sp>
      <p:pic>
        <p:nvPicPr>
          <p:cNvPr id="16" name="Picture 11" descr="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1000" y="150938"/>
            <a:ext cx="14478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0653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9236964" y="1969007"/>
            <a:ext cx="568451" cy="789432"/>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3431704" y="1650119"/>
            <a:ext cx="5328592" cy="430887"/>
          </a:xfrm>
          <a:prstGeom prst="rect">
            <a:avLst/>
          </a:prstGeom>
        </p:spPr>
        <p:txBody>
          <a:bodyPr vert="horz" wrap="square" lIns="0" tIns="0" rIns="0" bIns="0" rtlCol="0">
            <a:spAutoFit/>
          </a:bodyPr>
          <a:lstStyle/>
          <a:p>
            <a:pPr marL="12700">
              <a:lnSpc>
                <a:spcPct val="100000"/>
              </a:lnSpc>
            </a:pPr>
            <a:r>
              <a:rPr lang="tr-TR" sz="2800" b="1" dirty="0">
                <a:cs typeface="Century Gothic"/>
              </a:rPr>
              <a:t>EOID (Erasmus </a:t>
            </a:r>
            <a:r>
              <a:rPr lang="tr-TR" sz="2800" b="1" dirty="0" err="1">
                <a:cs typeface="Century Gothic"/>
              </a:rPr>
              <a:t>Organization</a:t>
            </a:r>
            <a:r>
              <a:rPr lang="tr-TR" sz="2800" b="1" dirty="0">
                <a:cs typeface="Century Gothic"/>
              </a:rPr>
              <a:t> ID) </a:t>
            </a:r>
            <a:endParaRPr sz="2800" b="1" dirty="0">
              <a:cs typeface="Century Gothic"/>
            </a:endParaRPr>
          </a:p>
        </p:txBody>
      </p:sp>
      <p:sp>
        <p:nvSpPr>
          <p:cNvPr id="9" name="object 9"/>
          <p:cNvSpPr txBox="1">
            <a:spLocks noGrp="1"/>
          </p:cNvSpPr>
          <p:nvPr>
            <p:ph idx="1"/>
          </p:nvPr>
        </p:nvSpPr>
        <p:spPr>
          <a:xfrm>
            <a:off x="324611" y="2583502"/>
            <a:ext cx="11201400" cy="3697422"/>
          </a:xfrm>
          <a:prstGeom prst="rect">
            <a:avLst/>
          </a:prstGeom>
        </p:spPr>
        <p:txBody>
          <a:bodyPr vert="horz" wrap="square" lIns="0" tIns="0" rIns="0" bIns="0" rtlCol="0">
            <a:spAutoFit/>
          </a:bodyPr>
          <a:lstStyle/>
          <a:p>
            <a:pPr marL="12065" marR="12700" indent="0" algn="just">
              <a:lnSpc>
                <a:spcPts val="3020"/>
              </a:lnSpc>
              <a:buNone/>
              <a:tabLst>
                <a:tab pos="241300" algn="l"/>
              </a:tabLst>
            </a:pPr>
            <a:r>
              <a:rPr lang="tr-TR" sz="1800" spc="-20" dirty="0">
                <a:solidFill>
                  <a:srgbClr val="A42F0F"/>
                </a:solidFill>
                <a:latin typeface="Wingdings 3"/>
                <a:cs typeface="Wingdings 3"/>
              </a:rPr>
              <a:t> </a:t>
            </a:r>
            <a:r>
              <a:rPr lang="tr-TR" sz="1800" spc="-15" dirty="0">
                <a:cs typeface="Calibri"/>
              </a:rPr>
              <a:t>Gidilen Kuruluşun/İşletmenin AB Komisyonu’nun ilgili </a:t>
            </a:r>
            <a:r>
              <a:rPr lang="tr-TR" sz="1800" spc="-15" dirty="0" err="1">
                <a:cs typeface="Calibri"/>
              </a:rPr>
              <a:t>veritabanına</a:t>
            </a:r>
            <a:r>
              <a:rPr lang="tr-TR" sz="1800" spc="-15" dirty="0">
                <a:cs typeface="Calibri"/>
              </a:rPr>
              <a:t> kayıt olması gerekmektedir. </a:t>
            </a:r>
          </a:p>
          <a:p>
            <a:pPr marL="354965" marR="12700" indent="-342900" algn="just">
              <a:lnSpc>
                <a:spcPts val="3020"/>
              </a:lnSpc>
              <a:buFont typeface="Wingdings 3" panose="05040102010807070707" pitchFamily="18" charset="2"/>
              <a:buChar char="´"/>
              <a:tabLst>
                <a:tab pos="241300" algn="l"/>
              </a:tabLst>
            </a:pPr>
            <a:r>
              <a:rPr lang="tr-TR" sz="1800" spc="-15" dirty="0">
                <a:cs typeface="Calibri"/>
              </a:rPr>
              <a:t>Öğrenci, Dış İlişkiler gideceği staj Kurumundan, daha önce almamışlarsa, EOID numarası almalarını talep etmelidir. Staj kurumunun öğrenci EOID numarası Dış İlişkiler Koordinatörlüğüne bildirmelidir. </a:t>
            </a:r>
            <a:r>
              <a:rPr lang="tr-TR" sz="1800" dirty="0"/>
              <a:t>EOID (Erasmus </a:t>
            </a:r>
            <a:r>
              <a:rPr lang="tr-TR" sz="1800" dirty="0" err="1"/>
              <a:t>Organisation</a:t>
            </a:r>
            <a:r>
              <a:rPr lang="tr-TR" sz="1800" dirty="0"/>
              <a:t> ID) edinmek için </a:t>
            </a:r>
            <a:r>
              <a:rPr lang="nn-NO" sz="1800" dirty="0"/>
              <a:t>yukarıdaki linke girip, karşınıza çıkan "Register my organisation" düğmesine tıklanabilir.</a:t>
            </a:r>
            <a:r>
              <a:rPr lang="tr-TR" sz="1800" spc="-15" dirty="0"/>
              <a:t> </a:t>
            </a:r>
            <a:r>
              <a:rPr lang="tr-TR" sz="1800" dirty="0"/>
              <a:t>Öncelikle staj kurumunun zaten EOID (Erasmus </a:t>
            </a:r>
            <a:r>
              <a:rPr lang="tr-TR" sz="1800" dirty="0" err="1"/>
              <a:t>Organisation</a:t>
            </a:r>
            <a:r>
              <a:rPr lang="tr-TR" sz="1800" dirty="0"/>
              <a:t> ID) sahip olup olmadığını kontrol etmek doğru olacaktır.</a:t>
            </a:r>
          </a:p>
          <a:p>
            <a:pPr marL="12065" marR="12700" indent="0" algn="just">
              <a:lnSpc>
                <a:spcPts val="3020"/>
              </a:lnSpc>
              <a:buNone/>
              <a:tabLst>
                <a:tab pos="241300" algn="l"/>
              </a:tabLst>
            </a:pPr>
            <a:r>
              <a:rPr lang="tr-TR" sz="1800" dirty="0">
                <a:cs typeface="Calibri"/>
                <a:hlinkClick r:id="rId4"/>
              </a:rPr>
              <a:t>https://webgate.ec.europa.eu/erasmus-esc/organisation-registration/screen/home</a:t>
            </a:r>
            <a:endParaRPr lang="tr-TR" sz="1800" dirty="0">
              <a:cs typeface="Calibri"/>
            </a:endParaRPr>
          </a:p>
          <a:p>
            <a:pPr marL="12700" marR="8890" indent="0" algn="ctr">
              <a:lnSpc>
                <a:spcPct val="90100"/>
              </a:lnSpc>
              <a:buNone/>
            </a:pPr>
            <a:r>
              <a:rPr lang="tr-TR" sz="1800" spc="-5" dirty="0">
                <a:cs typeface="Century Gothic"/>
              </a:rPr>
              <a:t> </a:t>
            </a:r>
            <a:endParaRPr lang="tr-TR" sz="1800" dirty="0">
              <a:cs typeface="Times New Roman"/>
            </a:endParaRPr>
          </a:p>
          <a:p>
            <a:pPr marL="298450" marR="8890" indent="-285750" algn="just">
              <a:lnSpc>
                <a:spcPct val="90100"/>
              </a:lnSpc>
              <a:buFont typeface="Wingdings 3" panose="05040102010807070707" pitchFamily="18" charset="2"/>
              <a:buChar char="´"/>
            </a:pPr>
            <a:endParaRPr sz="1800" dirty="0">
              <a:cs typeface="Times New Roman"/>
            </a:endParaRPr>
          </a:p>
          <a:p>
            <a:pPr marL="12700" marR="5080" indent="0" algn="just">
              <a:buNone/>
            </a:pPr>
            <a:endParaRPr sz="1800" u="sng" dirty="0">
              <a:cs typeface="Century Gothic"/>
            </a:endParaRPr>
          </a:p>
        </p:txBody>
      </p:sp>
      <p:sp>
        <p:nvSpPr>
          <p:cNvPr id="12" name="object 12"/>
          <p:cNvSpPr/>
          <p:nvPr/>
        </p:nvSpPr>
        <p:spPr>
          <a:xfrm>
            <a:off x="9688068" y="377952"/>
            <a:ext cx="1475231" cy="833627"/>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9767823" y="458851"/>
            <a:ext cx="1368425" cy="727075"/>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3621087" y="205786"/>
            <a:ext cx="4608449" cy="1369040"/>
          </a:xfrm>
          <a:prstGeom prst="rect">
            <a:avLst/>
          </a:prstGeom>
          <a:blipFill>
            <a:blip r:embed="rId7" cstate="print"/>
            <a:stretch>
              <a:fillRect/>
            </a:stretch>
          </a:blipFill>
        </p:spPr>
        <p:txBody>
          <a:bodyPr wrap="square" lIns="0" tIns="0" rIns="0" bIns="0" rtlCol="0"/>
          <a:lstStyle/>
          <a:p>
            <a:endParaRPr/>
          </a:p>
        </p:txBody>
      </p:sp>
      <p:pic>
        <p:nvPicPr>
          <p:cNvPr id="16" name="Picture 11" descr="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1000" y="150938"/>
            <a:ext cx="14478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7"/>
          <p:cNvSpPr>
            <a:spLocks noChangeArrowheads="1"/>
          </p:cNvSpPr>
          <p:nvPr/>
        </p:nvSpPr>
        <p:spPr bwMode="auto">
          <a:xfrm>
            <a:off x="119336" y="2147588"/>
            <a:ext cx="1219200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53569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0050780" y="254508"/>
            <a:ext cx="1475231" cy="83362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0131425" y="335025"/>
            <a:ext cx="1368425" cy="727075"/>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609600" y="2071678"/>
            <a:ext cx="11199495" cy="2316660"/>
          </a:xfrm>
          <a:prstGeom prst="rect">
            <a:avLst/>
          </a:prstGeom>
        </p:spPr>
        <p:txBody>
          <a:bodyPr vert="horz" wrap="square" lIns="0" tIns="0" rIns="0" bIns="0" rtlCol="0">
            <a:spAutoFit/>
          </a:bodyPr>
          <a:lstStyle/>
          <a:p>
            <a:pPr marL="355600" marR="257175" indent="-342900" algn="just">
              <a:lnSpc>
                <a:spcPct val="100000"/>
              </a:lnSpc>
              <a:buFont typeface="Arial" pitchFamily="34" charset="0"/>
              <a:buChar char="•"/>
              <a:tabLst>
                <a:tab pos="354965" algn="l"/>
              </a:tabLst>
            </a:pPr>
            <a:r>
              <a:rPr sz="2000" spc="-15" dirty="0" err="1">
                <a:solidFill>
                  <a:srgbClr val="444444"/>
                </a:solidFill>
                <a:cs typeface="Century Gothic"/>
              </a:rPr>
              <a:t>Hibeler</a:t>
            </a:r>
            <a:r>
              <a:rPr sz="2000" spc="-15" dirty="0">
                <a:solidFill>
                  <a:srgbClr val="444444"/>
                </a:solidFill>
                <a:cs typeface="Century Gothic"/>
              </a:rPr>
              <a:t> </a:t>
            </a:r>
            <a:r>
              <a:rPr sz="2000" spc="-15" dirty="0" err="1">
                <a:solidFill>
                  <a:srgbClr val="444444"/>
                </a:solidFill>
                <a:cs typeface="Century Gothic"/>
              </a:rPr>
              <a:t>yurtdışı</a:t>
            </a:r>
            <a:r>
              <a:rPr lang="tr-TR" sz="2000" spc="-15" dirty="0" err="1">
                <a:solidFill>
                  <a:srgbClr val="444444"/>
                </a:solidFill>
                <a:cs typeface="Century Gothic"/>
              </a:rPr>
              <a:t>ndaki</a:t>
            </a:r>
            <a:r>
              <a:rPr sz="2000" spc="-15" dirty="0">
                <a:solidFill>
                  <a:srgbClr val="444444"/>
                </a:solidFill>
                <a:cs typeface="Century Gothic"/>
              </a:rPr>
              <a:t> </a:t>
            </a:r>
            <a:r>
              <a:rPr sz="2000" spc="-15" dirty="0" err="1">
                <a:solidFill>
                  <a:srgbClr val="444444"/>
                </a:solidFill>
                <a:cs typeface="Century Gothic"/>
              </a:rPr>
              <a:t>masrafların</a:t>
            </a:r>
            <a:r>
              <a:rPr sz="2000" spc="-15" dirty="0">
                <a:solidFill>
                  <a:srgbClr val="444444"/>
                </a:solidFill>
                <a:cs typeface="Century Gothic"/>
              </a:rPr>
              <a:t> tamamını karşılamaya yönelik değildir. Sadece maddi bir destektir.</a:t>
            </a:r>
          </a:p>
          <a:p>
            <a:pPr marL="355600" marR="257175" indent="-342900" algn="just">
              <a:tabLst>
                <a:tab pos="354965" algn="l"/>
              </a:tabLst>
            </a:pPr>
            <a:r>
              <a:rPr lang="tr-TR" sz="2000" spc="-15" dirty="0">
                <a:solidFill>
                  <a:srgbClr val="444444"/>
                </a:solidFill>
                <a:latin typeface="Times New Roman"/>
                <a:cs typeface="Times New Roman"/>
              </a:rPr>
              <a:t>	</a:t>
            </a:r>
            <a:r>
              <a:rPr sz="2000" spc="-15" dirty="0" err="1">
                <a:solidFill>
                  <a:srgbClr val="444444"/>
                </a:solidFill>
                <a:cs typeface="Century Gothic"/>
              </a:rPr>
              <a:t>Alacağınız</a:t>
            </a:r>
            <a:r>
              <a:rPr sz="2000" spc="-15" dirty="0">
                <a:solidFill>
                  <a:srgbClr val="444444"/>
                </a:solidFill>
                <a:cs typeface="Century Gothic"/>
              </a:rPr>
              <a:t> hibe dışında size harcamalarınız için (uçak bileti, kalacak </a:t>
            </a:r>
            <a:r>
              <a:rPr sz="2000" spc="-15" dirty="0" err="1">
                <a:solidFill>
                  <a:srgbClr val="444444"/>
                </a:solidFill>
                <a:cs typeface="Century Gothic"/>
              </a:rPr>
              <a:t>yer</a:t>
            </a:r>
            <a:r>
              <a:rPr sz="2000" spc="-15" dirty="0">
                <a:solidFill>
                  <a:srgbClr val="444444"/>
                </a:solidFill>
                <a:cs typeface="Century Gothic"/>
              </a:rPr>
              <a:t>,</a:t>
            </a:r>
            <a:r>
              <a:rPr lang="tr-TR" sz="2000" spc="-15" dirty="0">
                <a:solidFill>
                  <a:srgbClr val="444444"/>
                </a:solidFill>
                <a:cs typeface="Century Gothic"/>
              </a:rPr>
              <a:t> sigorta</a:t>
            </a:r>
            <a:r>
              <a:rPr sz="2000" spc="-15" dirty="0">
                <a:solidFill>
                  <a:srgbClr val="444444"/>
                </a:solidFill>
                <a:cs typeface="Century Gothic"/>
              </a:rPr>
              <a:t> v</a:t>
            </a:r>
            <a:r>
              <a:rPr lang="tr-TR" sz="2000" spc="-15" dirty="0">
                <a:solidFill>
                  <a:srgbClr val="444444"/>
                </a:solidFill>
                <a:cs typeface="Century Gothic"/>
              </a:rPr>
              <a:t>b</a:t>
            </a:r>
            <a:r>
              <a:rPr sz="2000" spc="-15" dirty="0">
                <a:solidFill>
                  <a:srgbClr val="444444"/>
                </a:solidFill>
                <a:cs typeface="Century Gothic"/>
              </a:rPr>
              <a:t>.) </a:t>
            </a:r>
            <a:r>
              <a:rPr lang="tr-TR" sz="2000" spc="-15" dirty="0">
                <a:solidFill>
                  <a:srgbClr val="444444"/>
                </a:solidFill>
                <a:cs typeface="Century Gothic"/>
              </a:rPr>
              <a:t>ayrı </a:t>
            </a:r>
            <a:r>
              <a:rPr sz="2000" spc="-15" dirty="0" err="1">
                <a:solidFill>
                  <a:srgbClr val="444444"/>
                </a:solidFill>
                <a:cs typeface="Century Gothic"/>
              </a:rPr>
              <a:t>ödeme</a:t>
            </a:r>
            <a:r>
              <a:rPr sz="2000" spc="-15" dirty="0">
                <a:solidFill>
                  <a:srgbClr val="444444"/>
                </a:solidFill>
                <a:cs typeface="Century Gothic"/>
              </a:rPr>
              <a:t> </a:t>
            </a:r>
            <a:r>
              <a:rPr sz="2000" spc="-15" dirty="0" err="1">
                <a:solidFill>
                  <a:srgbClr val="444444"/>
                </a:solidFill>
                <a:cs typeface="Century Gothic"/>
              </a:rPr>
              <a:t>yapılmaz</a:t>
            </a:r>
            <a:r>
              <a:rPr lang="tr-TR" sz="2000" spc="-15" dirty="0">
                <a:solidFill>
                  <a:srgbClr val="444444"/>
                </a:solidFill>
                <a:cs typeface="Century Gothic"/>
              </a:rPr>
              <a:t>.</a:t>
            </a:r>
          </a:p>
          <a:p>
            <a:pPr marL="355600" marR="257175" indent="-342900" algn="just">
              <a:tabLst>
                <a:tab pos="354965" algn="l"/>
              </a:tabLst>
            </a:pPr>
            <a:r>
              <a:rPr sz="2000" spc="-15" dirty="0">
                <a:solidFill>
                  <a:srgbClr val="444444"/>
                </a:solidFill>
                <a:cs typeface="Century Gothic"/>
              </a:rPr>
              <a:t>.</a:t>
            </a:r>
            <a:endParaRPr lang="tr-TR" sz="2000" spc="-15" dirty="0">
              <a:solidFill>
                <a:srgbClr val="444444"/>
              </a:solidFill>
              <a:cs typeface="Century Gothic"/>
            </a:endParaRPr>
          </a:p>
          <a:p>
            <a:pPr marL="355600" marR="5080" indent="-342900" algn="just">
              <a:lnSpc>
                <a:spcPts val="1820"/>
              </a:lnSpc>
              <a:buFont typeface="Arial" pitchFamily="34" charset="0"/>
              <a:buChar char="•"/>
              <a:tabLst>
                <a:tab pos="354965" algn="l"/>
              </a:tabLst>
            </a:pPr>
            <a:r>
              <a:rPr lang="tr-TR" sz="2000" spc="-15" dirty="0">
                <a:solidFill>
                  <a:srgbClr val="444444"/>
                </a:solidFill>
                <a:cs typeface="Century Gothic"/>
              </a:rPr>
              <a:t>Hibe ödemesi</a:t>
            </a:r>
            <a:r>
              <a:rPr lang="tr-TR" sz="2000" spc="-10" dirty="0">
                <a:solidFill>
                  <a:srgbClr val="444444"/>
                </a:solidFill>
                <a:cs typeface="Century Gothic"/>
              </a:rPr>
              <a:t>,</a:t>
            </a:r>
            <a:r>
              <a:rPr lang="tr-TR" sz="2000" dirty="0">
                <a:solidFill>
                  <a:srgbClr val="444444"/>
                </a:solidFill>
                <a:cs typeface="Century Gothic"/>
              </a:rPr>
              <a:t> </a:t>
            </a:r>
            <a:r>
              <a:rPr lang="tr-TR" sz="2000" spc="-25" dirty="0">
                <a:solidFill>
                  <a:srgbClr val="444444"/>
                </a:solidFill>
                <a:cs typeface="Century Gothic"/>
              </a:rPr>
              <a:t>ö</a:t>
            </a:r>
            <a:r>
              <a:rPr lang="tr-TR" sz="2000" spc="-15" dirty="0">
                <a:solidFill>
                  <a:srgbClr val="444444"/>
                </a:solidFill>
                <a:cs typeface="Century Gothic"/>
              </a:rPr>
              <a:t>ğrenc</a:t>
            </a:r>
            <a:r>
              <a:rPr lang="tr-TR" sz="2000" dirty="0">
                <a:solidFill>
                  <a:srgbClr val="444444"/>
                </a:solidFill>
                <a:cs typeface="Century Gothic"/>
              </a:rPr>
              <a:t>i</a:t>
            </a:r>
            <a:r>
              <a:rPr lang="tr-TR" sz="2000" spc="-15" dirty="0">
                <a:solidFill>
                  <a:srgbClr val="444444"/>
                </a:solidFill>
                <a:cs typeface="Century Gothic"/>
              </a:rPr>
              <a:t>n</a:t>
            </a:r>
            <a:r>
              <a:rPr lang="tr-TR" sz="2000" dirty="0">
                <a:solidFill>
                  <a:srgbClr val="444444"/>
                </a:solidFill>
                <a:cs typeface="Century Gothic"/>
              </a:rPr>
              <a:t>i</a:t>
            </a:r>
            <a:r>
              <a:rPr lang="tr-TR" sz="2000" spc="-15" dirty="0">
                <a:solidFill>
                  <a:srgbClr val="444444"/>
                </a:solidFill>
                <a:cs typeface="Century Gothic"/>
              </a:rPr>
              <a:t>n</a:t>
            </a:r>
            <a:r>
              <a:rPr lang="tr-TR" sz="2000" spc="-5" dirty="0">
                <a:solidFill>
                  <a:srgbClr val="444444"/>
                </a:solidFill>
                <a:cs typeface="Century Gothic"/>
              </a:rPr>
              <a:t> </a:t>
            </a:r>
            <a:r>
              <a:rPr lang="tr-TR" sz="2000" spc="-25" dirty="0">
                <a:solidFill>
                  <a:srgbClr val="444444"/>
                </a:solidFill>
                <a:cs typeface="Century Gothic"/>
              </a:rPr>
              <a:t>g</a:t>
            </a:r>
            <a:r>
              <a:rPr lang="tr-TR" sz="2000" spc="5" dirty="0">
                <a:solidFill>
                  <a:srgbClr val="444444"/>
                </a:solidFill>
                <a:cs typeface="Century Gothic"/>
              </a:rPr>
              <a:t>i</a:t>
            </a:r>
            <a:r>
              <a:rPr lang="tr-TR" sz="2000" spc="-10" dirty="0">
                <a:solidFill>
                  <a:srgbClr val="444444"/>
                </a:solidFill>
                <a:cs typeface="Century Gothic"/>
              </a:rPr>
              <a:t>t</a:t>
            </a:r>
            <a:r>
              <a:rPr lang="tr-TR" sz="2000" spc="-5" dirty="0">
                <a:solidFill>
                  <a:srgbClr val="444444"/>
                </a:solidFill>
                <a:cs typeface="Century Gothic"/>
              </a:rPr>
              <a:t>t</a:t>
            </a:r>
            <a:r>
              <a:rPr lang="tr-TR" sz="2000" spc="5" dirty="0">
                <a:solidFill>
                  <a:srgbClr val="444444"/>
                </a:solidFill>
                <a:cs typeface="Century Gothic"/>
              </a:rPr>
              <a:t>i</a:t>
            </a:r>
            <a:r>
              <a:rPr lang="tr-TR" sz="2000" spc="-10" dirty="0">
                <a:solidFill>
                  <a:srgbClr val="444444"/>
                </a:solidFill>
                <a:cs typeface="Century Gothic"/>
              </a:rPr>
              <a:t>ği</a:t>
            </a:r>
            <a:r>
              <a:rPr lang="tr-TR" sz="2000" spc="-45" dirty="0">
                <a:solidFill>
                  <a:srgbClr val="444444"/>
                </a:solidFill>
                <a:cs typeface="Century Gothic"/>
              </a:rPr>
              <a:t> </a:t>
            </a:r>
            <a:r>
              <a:rPr lang="tr-TR" sz="2000" spc="-15" dirty="0">
                <a:solidFill>
                  <a:srgbClr val="444444"/>
                </a:solidFill>
                <a:cs typeface="Century Gothic"/>
              </a:rPr>
              <a:t>kuruluştan</a:t>
            </a:r>
            <a:r>
              <a:rPr lang="tr-TR" sz="2000" spc="10" dirty="0">
                <a:solidFill>
                  <a:srgbClr val="444444"/>
                </a:solidFill>
                <a:cs typeface="Century Gothic"/>
              </a:rPr>
              <a:t> </a:t>
            </a:r>
            <a:r>
              <a:rPr lang="tr-TR" sz="2000" spc="-15" dirty="0">
                <a:solidFill>
                  <a:srgbClr val="444444"/>
                </a:solidFill>
                <a:cs typeface="Century Gothic"/>
              </a:rPr>
              <a:t>alacağı</a:t>
            </a:r>
            <a:r>
              <a:rPr lang="tr-TR" sz="2000" spc="10" dirty="0">
                <a:solidFill>
                  <a:srgbClr val="444444"/>
                </a:solidFill>
                <a:cs typeface="Century Gothic"/>
              </a:rPr>
              <a:t> </a:t>
            </a:r>
            <a:r>
              <a:rPr lang="tr-TR" sz="2000" spc="-10" dirty="0">
                <a:solidFill>
                  <a:srgbClr val="444444"/>
                </a:solidFill>
                <a:cs typeface="Century Gothic"/>
              </a:rPr>
              <a:t>katı</a:t>
            </a:r>
            <a:r>
              <a:rPr lang="tr-TR" sz="2000" spc="-20" dirty="0">
                <a:solidFill>
                  <a:srgbClr val="444444"/>
                </a:solidFill>
                <a:cs typeface="Century Gothic"/>
              </a:rPr>
              <a:t>l</a:t>
            </a:r>
            <a:r>
              <a:rPr lang="tr-TR" sz="2000" spc="-15" dirty="0">
                <a:solidFill>
                  <a:srgbClr val="444444"/>
                </a:solidFill>
                <a:cs typeface="Century Gothic"/>
              </a:rPr>
              <a:t>ı</a:t>
            </a:r>
            <a:r>
              <a:rPr lang="tr-TR" sz="2000" spc="-20" dirty="0">
                <a:solidFill>
                  <a:srgbClr val="444444"/>
                </a:solidFill>
                <a:cs typeface="Century Gothic"/>
              </a:rPr>
              <a:t>m</a:t>
            </a:r>
            <a:r>
              <a:rPr lang="tr-TR" sz="2000" spc="20" dirty="0">
                <a:solidFill>
                  <a:srgbClr val="444444"/>
                </a:solidFill>
                <a:cs typeface="Century Gothic"/>
              </a:rPr>
              <a:t> </a:t>
            </a:r>
            <a:r>
              <a:rPr lang="tr-TR" sz="2000" spc="-15" dirty="0">
                <a:solidFill>
                  <a:srgbClr val="444444"/>
                </a:solidFill>
                <a:cs typeface="Century Gothic"/>
              </a:rPr>
              <a:t>belges</a:t>
            </a:r>
            <a:r>
              <a:rPr lang="tr-TR" sz="2000" dirty="0">
                <a:solidFill>
                  <a:srgbClr val="444444"/>
                </a:solidFill>
                <a:cs typeface="Century Gothic"/>
              </a:rPr>
              <a:t>i</a:t>
            </a:r>
            <a:r>
              <a:rPr lang="tr-TR" sz="2000" spc="-15" dirty="0">
                <a:solidFill>
                  <a:srgbClr val="444444"/>
                </a:solidFill>
                <a:cs typeface="Century Gothic"/>
              </a:rPr>
              <a:t>n</a:t>
            </a:r>
            <a:r>
              <a:rPr lang="tr-TR" sz="2000" spc="-25" dirty="0">
                <a:solidFill>
                  <a:srgbClr val="444444"/>
                </a:solidFill>
                <a:cs typeface="Century Gothic"/>
              </a:rPr>
              <a:t>d</a:t>
            </a:r>
            <a:r>
              <a:rPr lang="tr-TR" sz="2000" spc="-15" dirty="0">
                <a:solidFill>
                  <a:srgbClr val="444444"/>
                </a:solidFill>
                <a:cs typeface="Century Gothic"/>
              </a:rPr>
              <a:t>e (Staj Başarı Belgesi)</a:t>
            </a:r>
            <a:r>
              <a:rPr lang="tr-TR" sz="2000" spc="15" dirty="0">
                <a:solidFill>
                  <a:srgbClr val="444444"/>
                </a:solidFill>
                <a:cs typeface="Century Gothic"/>
              </a:rPr>
              <a:t> </a:t>
            </a:r>
            <a:r>
              <a:rPr lang="tr-TR" sz="2000" spc="-25" dirty="0">
                <a:solidFill>
                  <a:srgbClr val="444444"/>
                </a:solidFill>
                <a:cs typeface="Century Gothic"/>
              </a:rPr>
              <a:t>belirtilen </a:t>
            </a:r>
            <a:r>
              <a:rPr lang="tr-TR" sz="2000" u="sng" spc="-25" dirty="0">
                <a:solidFill>
                  <a:srgbClr val="444444"/>
                </a:solidFill>
                <a:cs typeface="Century Gothic"/>
              </a:rPr>
              <a:t>staj başarı durumu ve </a:t>
            </a:r>
            <a:r>
              <a:rPr lang="tr-TR" sz="2000" u="sng" spc="-10" dirty="0">
                <a:solidFill>
                  <a:srgbClr val="444444"/>
                </a:solidFill>
                <a:cs typeface="Century Gothic"/>
              </a:rPr>
              <a:t>gerçek</a:t>
            </a:r>
            <a:r>
              <a:rPr lang="tr-TR" sz="2000" u="sng" spc="-20" dirty="0">
                <a:solidFill>
                  <a:srgbClr val="444444"/>
                </a:solidFill>
                <a:cs typeface="Century Gothic"/>
              </a:rPr>
              <a:t>l</a:t>
            </a:r>
            <a:r>
              <a:rPr lang="tr-TR" sz="2000" u="sng" spc="-15" dirty="0">
                <a:solidFill>
                  <a:srgbClr val="444444"/>
                </a:solidFill>
                <a:cs typeface="Century Gothic"/>
              </a:rPr>
              <a:t>eşme</a:t>
            </a:r>
            <a:r>
              <a:rPr lang="tr-TR" sz="2000" u="sng" spc="25" dirty="0">
                <a:solidFill>
                  <a:srgbClr val="444444"/>
                </a:solidFill>
                <a:cs typeface="Century Gothic"/>
              </a:rPr>
              <a:t> </a:t>
            </a:r>
            <a:r>
              <a:rPr lang="tr-TR" sz="2000" u="sng" spc="-10" dirty="0">
                <a:solidFill>
                  <a:srgbClr val="444444"/>
                </a:solidFill>
                <a:cs typeface="Century Gothic"/>
              </a:rPr>
              <a:t>süresi</a:t>
            </a:r>
            <a:r>
              <a:rPr lang="tr-TR" sz="2000" dirty="0">
                <a:solidFill>
                  <a:srgbClr val="444444"/>
                </a:solidFill>
                <a:cs typeface="Century Gothic"/>
              </a:rPr>
              <a:t> </a:t>
            </a:r>
            <a:r>
              <a:rPr lang="tr-TR" sz="2000" spc="10" dirty="0">
                <a:solidFill>
                  <a:srgbClr val="444444"/>
                </a:solidFill>
                <a:cs typeface="Century Gothic"/>
              </a:rPr>
              <a:t>ile pasaportundaki giriş-çıkış mühürlerindeki tarihler </a:t>
            </a:r>
            <a:r>
              <a:rPr lang="tr-TR" sz="2000" spc="-15" dirty="0">
                <a:solidFill>
                  <a:srgbClr val="444444"/>
                </a:solidFill>
                <a:cs typeface="Century Gothic"/>
              </a:rPr>
              <a:t>d</a:t>
            </a:r>
            <a:r>
              <a:rPr lang="tr-TR" sz="2000" dirty="0">
                <a:solidFill>
                  <a:srgbClr val="444444"/>
                </a:solidFill>
                <a:cs typeface="Century Gothic"/>
              </a:rPr>
              <a:t>i</a:t>
            </a:r>
            <a:r>
              <a:rPr lang="tr-TR" sz="2000" spc="-10" dirty="0">
                <a:solidFill>
                  <a:srgbClr val="444444"/>
                </a:solidFill>
                <a:cs typeface="Century Gothic"/>
              </a:rPr>
              <a:t>k</a:t>
            </a:r>
            <a:r>
              <a:rPr lang="tr-TR" sz="2000" spc="-20" dirty="0">
                <a:solidFill>
                  <a:srgbClr val="444444"/>
                </a:solidFill>
                <a:cs typeface="Century Gothic"/>
              </a:rPr>
              <a:t>k</a:t>
            </a:r>
            <a:r>
              <a:rPr lang="tr-TR" sz="2000" spc="-15" dirty="0">
                <a:solidFill>
                  <a:srgbClr val="444444"/>
                </a:solidFill>
                <a:cs typeface="Century Gothic"/>
              </a:rPr>
              <a:t>ate</a:t>
            </a:r>
            <a:r>
              <a:rPr lang="tr-TR" sz="2000" spc="-5" dirty="0">
                <a:solidFill>
                  <a:srgbClr val="444444"/>
                </a:solidFill>
                <a:cs typeface="Century Gothic"/>
              </a:rPr>
              <a:t> </a:t>
            </a:r>
            <a:r>
              <a:rPr lang="tr-TR" sz="2000" spc="-15" dirty="0">
                <a:solidFill>
                  <a:srgbClr val="444444"/>
                </a:solidFill>
                <a:cs typeface="Century Gothic"/>
              </a:rPr>
              <a:t>a</a:t>
            </a:r>
            <a:r>
              <a:rPr lang="tr-TR" sz="2000" spc="-20" dirty="0">
                <a:solidFill>
                  <a:srgbClr val="444444"/>
                </a:solidFill>
                <a:cs typeface="Century Gothic"/>
              </a:rPr>
              <a:t>l</a:t>
            </a:r>
            <a:r>
              <a:rPr lang="tr-TR" sz="2000" spc="-15" dirty="0">
                <a:solidFill>
                  <a:srgbClr val="444444"/>
                </a:solidFill>
                <a:cs typeface="Century Gothic"/>
              </a:rPr>
              <a:t>ınarak</a:t>
            </a:r>
            <a:r>
              <a:rPr lang="tr-TR" sz="2000" spc="35" dirty="0">
                <a:solidFill>
                  <a:srgbClr val="444444"/>
                </a:solidFill>
                <a:cs typeface="Century Gothic"/>
              </a:rPr>
              <a:t> </a:t>
            </a:r>
            <a:r>
              <a:rPr lang="tr-TR" sz="2000" spc="-25" dirty="0">
                <a:solidFill>
                  <a:srgbClr val="444444"/>
                </a:solidFill>
                <a:cs typeface="Century Gothic"/>
              </a:rPr>
              <a:t>y</a:t>
            </a:r>
            <a:r>
              <a:rPr lang="tr-TR" sz="2000" spc="-10" dirty="0">
                <a:solidFill>
                  <a:srgbClr val="444444"/>
                </a:solidFill>
                <a:cs typeface="Century Gothic"/>
              </a:rPr>
              <a:t>apı</a:t>
            </a:r>
            <a:r>
              <a:rPr lang="tr-TR" sz="2000" spc="-20" dirty="0">
                <a:solidFill>
                  <a:srgbClr val="444444"/>
                </a:solidFill>
                <a:cs typeface="Century Gothic"/>
              </a:rPr>
              <a:t>l</a:t>
            </a:r>
            <a:r>
              <a:rPr lang="tr-TR" sz="2000" spc="-15" dirty="0">
                <a:solidFill>
                  <a:srgbClr val="444444"/>
                </a:solidFill>
                <a:cs typeface="Century Gothic"/>
              </a:rPr>
              <a:t>ı</a:t>
            </a:r>
            <a:r>
              <a:rPr lang="tr-TR" sz="2000" spc="-10" dirty="0">
                <a:solidFill>
                  <a:srgbClr val="444444"/>
                </a:solidFill>
                <a:cs typeface="Century Gothic"/>
              </a:rPr>
              <a:t>r.</a:t>
            </a:r>
          </a:p>
          <a:p>
            <a:pPr marL="355600" marR="5080" indent="-342900" algn="just">
              <a:lnSpc>
                <a:spcPts val="1820"/>
              </a:lnSpc>
              <a:buFont typeface="Arial" pitchFamily="34" charset="0"/>
              <a:buChar char="•"/>
              <a:tabLst>
                <a:tab pos="354965" algn="l"/>
              </a:tabLst>
            </a:pPr>
            <a:r>
              <a:rPr lang="tr-TR" sz="2000" spc="-10" dirty="0">
                <a:solidFill>
                  <a:srgbClr val="444444"/>
                </a:solidFill>
                <a:cs typeface="Century Gothic"/>
              </a:rPr>
              <a:t>Gerek staj davet mektubunuz, gerek dönüş öncesi staj kurumundan alacağınız staj başarı belgesi, gerekse pasaportunuz üzerindeki giriş-çıkış mühürleri, </a:t>
            </a:r>
            <a:r>
              <a:rPr lang="tr-TR" sz="2000" u="sng" spc="-10" dirty="0">
                <a:solidFill>
                  <a:srgbClr val="444444"/>
                </a:solidFill>
                <a:cs typeface="Century Gothic"/>
              </a:rPr>
              <a:t>fiili (gerçekleşen) staj sürenizin en az 5 gün olduğunu kanıtlar nitelikte olmalıdır.</a:t>
            </a:r>
            <a:endParaRPr sz="2000" dirty="0">
              <a:latin typeface="Times New Roman"/>
              <a:cs typeface="Times New Roman"/>
            </a:endParaRPr>
          </a:p>
        </p:txBody>
      </p:sp>
      <p:pic>
        <p:nvPicPr>
          <p:cNvPr id="9" name="Picture 11" descr="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150938"/>
            <a:ext cx="14478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bject 16"/>
          <p:cNvSpPr txBox="1"/>
          <p:nvPr/>
        </p:nvSpPr>
        <p:spPr>
          <a:xfrm>
            <a:off x="4655839" y="1628800"/>
            <a:ext cx="2429997" cy="430887"/>
          </a:xfrm>
          <a:prstGeom prst="rect">
            <a:avLst/>
          </a:prstGeom>
        </p:spPr>
        <p:txBody>
          <a:bodyPr vert="horz" wrap="square" lIns="0" tIns="0" rIns="0" bIns="0" rtlCol="0">
            <a:spAutoFit/>
          </a:bodyPr>
          <a:lstStyle/>
          <a:p>
            <a:pPr marL="12700">
              <a:lnSpc>
                <a:spcPct val="100000"/>
              </a:lnSpc>
            </a:pPr>
            <a:r>
              <a:rPr sz="2800" b="1" spc="-20" dirty="0" err="1">
                <a:solidFill>
                  <a:srgbClr val="252525"/>
                </a:solidFill>
                <a:cs typeface="Century Gothic"/>
              </a:rPr>
              <a:t>H</a:t>
            </a:r>
            <a:r>
              <a:rPr sz="2800" b="1" dirty="0" err="1">
                <a:solidFill>
                  <a:srgbClr val="252525"/>
                </a:solidFill>
                <a:cs typeface="Century Gothic"/>
              </a:rPr>
              <a:t>i</a:t>
            </a:r>
            <a:r>
              <a:rPr sz="2800" b="1" spc="-20" dirty="0" err="1">
                <a:solidFill>
                  <a:srgbClr val="252525"/>
                </a:solidFill>
                <a:cs typeface="Century Gothic"/>
              </a:rPr>
              <a:t>be</a:t>
            </a:r>
            <a:r>
              <a:rPr sz="2800" b="1" spc="-5" dirty="0">
                <a:solidFill>
                  <a:srgbClr val="252525"/>
                </a:solidFill>
                <a:cs typeface="Century Gothic"/>
              </a:rPr>
              <a:t> </a:t>
            </a:r>
            <a:r>
              <a:rPr lang="tr-TR" sz="2800" b="1" spc="-25" dirty="0">
                <a:solidFill>
                  <a:srgbClr val="252525"/>
                </a:solidFill>
                <a:cs typeface="Century Gothic"/>
              </a:rPr>
              <a:t>Hakkında</a:t>
            </a:r>
            <a:endParaRPr sz="2800" b="1" dirty="0">
              <a:cs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ject 3"/>
          <p:cNvSpPr/>
          <p:nvPr/>
        </p:nvSpPr>
        <p:spPr>
          <a:xfrm>
            <a:off x="10129202" y="2454498"/>
            <a:ext cx="728472" cy="101193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58811" y="3008376"/>
            <a:ext cx="728472" cy="1011936"/>
          </a:xfrm>
          <a:prstGeom prst="rect">
            <a:avLst/>
          </a:prstGeom>
          <a:blipFill>
            <a:blip r:embed="rId3" cstate="print"/>
            <a:stretch>
              <a:fillRect/>
            </a:stretch>
          </a:blipFill>
        </p:spPr>
        <p:txBody>
          <a:bodyPr wrap="square" lIns="0" tIns="0" rIns="0" bIns="0" rtlCol="0"/>
          <a:lstStyle/>
          <a:p>
            <a:endParaRPr>
              <a:solidFill>
                <a:srgbClr val="C00000"/>
              </a:solidFill>
            </a:endParaRPr>
          </a:p>
        </p:txBody>
      </p:sp>
      <p:sp>
        <p:nvSpPr>
          <p:cNvPr id="6" name="object 6"/>
          <p:cNvSpPr txBox="1"/>
          <p:nvPr/>
        </p:nvSpPr>
        <p:spPr>
          <a:xfrm>
            <a:off x="760475" y="2578560"/>
            <a:ext cx="9755125" cy="2031325"/>
          </a:xfrm>
          <a:prstGeom prst="rect">
            <a:avLst/>
          </a:prstGeom>
        </p:spPr>
        <p:txBody>
          <a:bodyPr vert="horz" wrap="square" lIns="0" tIns="0" rIns="0" bIns="0" rtlCol="0">
            <a:spAutoFit/>
          </a:bodyPr>
          <a:lstStyle/>
          <a:p>
            <a:pPr algn="ctr">
              <a:lnSpc>
                <a:spcPct val="100000"/>
              </a:lnSpc>
            </a:pPr>
            <a:r>
              <a:rPr sz="4400" b="1" spc="-5" dirty="0">
                <a:solidFill>
                  <a:srgbClr val="252525"/>
                </a:solidFill>
                <a:cs typeface="Century Gothic"/>
              </a:rPr>
              <a:t>ERASMU</a:t>
            </a:r>
            <a:r>
              <a:rPr sz="4400" b="1" dirty="0">
                <a:solidFill>
                  <a:srgbClr val="252525"/>
                </a:solidFill>
                <a:cs typeface="Century Gothic"/>
              </a:rPr>
              <a:t>S+</a:t>
            </a:r>
            <a:r>
              <a:rPr lang="tr-TR" sz="4400" b="1" spc="5" dirty="0">
                <a:solidFill>
                  <a:srgbClr val="252525"/>
                </a:solidFill>
                <a:cs typeface="Century Gothic"/>
              </a:rPr>
              <a:t> KISA DÖNEM DOKTORA</a:t>
            </a:r>
          </a:p>
          <a:p>
            <a:pPr algn="ctr">
              <a:lnSpc>
                <a:spcPct val="100000"/>
              </a:lnSpc>
            </a:pPr>
            <a:r>
              <a:rPr sz="4400" b="1" spc="-5" dirty="0">
                <a:solidFill>
                  <a:srgbClr val="252525"/>
                </a:solidFill>
                <a:cs typeface="Century Gothic"/>
              </a:rPr>
              <a:t>STAJ</a:t>
            </a:r>
            <a:r>
              <a:rPr lang="tr-TR" sz="4400" b="1" spc="-5" dirty="0">
                <a:solidFill>
                  <a:srgbClr val="252525"/>
                </a:solidFill>
                <a:cs typeface="Century Gothic"/>
              </a:rPr>
              <a:t> </a:t>
            </a:r>
            <a:r>
              <a:rPr sz="4400" b="1" dirty="0">
                <a:solidFill>
                  <a:srgbClr val="252525"/>
                </a:solidFill>
                <a:cs typeface="Century Gothic"/>
              </a:rPr>
              <a:t>HAREKETLİLİĞİ</a:t>
            </a:r>
            <a:r>
              <a:rPr lang="tr-TR" sz="4400" b="1" dirty="0">
                <a:solidFill>
                  <a:srgbClr val="252525"/>
                </a:solidFill>
                <a:cs typeface="Century Gothic"/>
              </a:rPr>
              <a:t> ORYANTASYON TOPLANTISI SUNUMU</a:t>
            </a:r>
            <a:endParaRPr sz="4400" dirty="0">
              <a:cs typeface="Century Gothic"/>
            </a:endParaRPr>
          </a:p>
        </p:txBody>
      </p:sp>
      <p:sp>
        <p:nvSpPr>
          <p:cNvPr id="9" name="object 9"/>
          <p:cNvSpPr/>
          <p:nvPr/>
        </p:nvSpPr>
        <p:spPr>
          <a:xfrm>
            <a:off x="9729216" y="399288"/>
            <a:ext cx="1475231" cy="833627"/>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9809226" y="479425"/>
            <a:ext cx="1368425" cy="727075"/>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586740" y="4102608"/>
            <a:ext cx="11003280" cy="2164080"/>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600238" y="4121449"/>
            <a:ext cx="10899648" cy="2060448"/>
          </a:xfrm>
          <a:prstGeom prst="rect">
            <a:avLst/>
          </a:prstGeom>
          <a:blipFill>
            <a:blip r:embed="rId7" cstate="print"/>
            <a:stretch>
              <a:fillRect/>
            </a:stretch>
          </a:blipFill>
        </p:spPr>
        <p:txBody>
          <a:bodyPr wrap="square" lIns="0" tIns="0" rIns="0" bIns="0" rtlCol="0"/>
          <a:lstStyle/>
          <a:p>
            <a:endParaRPr dirty="0"/>
          </a:p>
        </p:txBody>
      </p:sp>
      <p:sp>
        <p:nvSpPr>
          <p:cNvPr id="26" name="object 26"/>
          <p:cNvSpPr/>
          <p:nvPr/>
        </p:nvSpPr>
        <p:spPr>
          <a:xfrm>
            <a:off x="10270235" y="5049011"/>
            <a:ext cx="893064" cy="1231392"/>
          </a:xfrm>
          <a:prstGeom prst="rect">
            <a:avLst/>
          </a:prstGeom>
          <a:blipFill>
            <a:blip r:embed="rId8" cstate="print"/>
            <a:stretch>
              <a:fillRect/>
            </a:stretch>
          </a:blipFill>
        </p:spPr>
        <p:txBody>
          <a:bodyPr wrap="square" lIns="0" tIns="0" rIns="0" bIns="0" rtlCol="0"/>
          <a:lstStyle/>
          <a:p>
            <a:endParaRPr/>
          </a:p>
        </p:txBody>
      </p:sp>
      <p:sp>
        <p:nvSpPr>
          <p:cNvPr id="28" name="object 28"/>
          <p:cNvSpPr/>
          <p:nvPr/>
        </p:nvSpPr>
        <p:spPr>
          <a:xfrm>
            <a:off x="3232404" y="153923"/>
            <a:ext cx="4715256" cy="2005584"/>
          </a:xfrm>
          <a:prstGeom prst="rect">
            <a:avLst/>
          </a:prstGeom>
          <a:blipFill>
            <a:blip r:embed="rId9" cstate="print"/>
            <a:stretch>
              <a:fillRect/>
            </a:stretch>
          </a:blipFill>
        </p:spPr>
        <p:txBody>
          <a:bodyPr wrap="square" lIns="0" tIns="0" rIns="0" bIns="0" rtlCol="0"/>
          <a:lstStyle/>
          <a:p>
            <a:endParaRPr/>
          </a:p>
        </p:txBody>
      </p:sp>
      <p:sp>
        <p:nvSpPr>
          <p:cNvPr id="29" name="object 29"/>
          <p:cNvSpPr/>
          <p:nvPr/>
        </p:nvSpPr>
        <p:spPr>
          <a:xfrm>
            <a:off x="3313176" y="234950"/>
            <a:ext cx="4608449" cy="1898650"/>
          </a:xfrm>
          <a:prstGeom prst="rect">
            <a:avLst/>
          </a:prstGeom>
          <a:blipFill>
            <a:blip r:embed="rId10" cstate="print"/>
            <a:stretch>
              <a:fillRect/>
            </a:stretch>
          </a:blipFill>
        </p:spPr>
        <p:txBody>
          <a:bodyPr wrap="square" lIns="0" tIns="0" rIns="0" bIns="0" rtlCol="0"/>
          <a:lstStyle/>
          <a:p>
            <a:endParaRPr/>
          </a:p>
        </p:txBody>
      </p:sp>
      <p:pic>
        <p:nvPicPr>
          <p:cNvPr id="31" name="Picture 11" descr="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1000" y="150938"/>
            <a:ext cx="14478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INCLUSION SUPPORT (İçerme/Kapsayıcılık Desteği)</a:t>
            </a:r>
          </a:p>
        </p:txBody>
      </p:sp>
      <p:sp>
        <p:nvSpPr>
          <p:cNvPr id="3" name="İçerik Yer Tutucusu 2"/>
          <p:cNvSpPr>
            <a:spLocks noGrp="1"/>
          </p:cNvSpPr>
          <p:nvPr>
            <p:ph idx="1"/>
          </p:nvPr>
        </p:nvSpPr>
        <p:spPr/>
        <p:txBody>
          <a:bodyPr/>
          <a:lstStyle/>
          <a:p>
            <a:r>
              <a:rPr lang="tr-TR" sz="2133" dirty="0" err="1"/>
              <a:t>Erasmus</a:t>
            </a:r>
            <a:r>
              <a:rPr lang="tr-TR" sz="2133" dirty="0"/>
              <a:t>+ Programı, özel ihtiyaç sahibi kesimin programa katılımını teşvik etmektedir. Özel ihtiyacı olan kişi, </a:t>
            </a:r>
            <a:r>
              <a:rPr lang="tr-TR" sz="2133" u="sng" dirty="0"/>
              <a:t>ek finansal destek olmadığı takdirde kişisel fiziksel durumu, zihinsel durumu veya sağlık durumu, projeye/hareketlilik faaliyetine katılmasına izin vermeyen potansiyel katılımcıdır</a:t>
            </a:r>
            <a:r>
              <a:rPr lang="tr-TR" sz="2133" dirty="0"/>
              <a:t>. İçerme desteğine gereksinim duyan öğrenci ve personele ilave hibe verilebilmesi için yararlanıcı yükseköğretim kurumu tarafından Merkezden ilave hibe talebinde bulunulması gerekmektedir. İçerme Desteği sahibi katılımcı seçildikten sonra, katılımcının ek hibe talebi varsa, yaklaşık ek masrafları belirlenir ve Merkezden ilave hibe talep edilir. İlave hibe talebi sözleşme dönemi içerisinde, ama her hal ve durumda sözleşme bitiş tarihinden 60 gün öncesine kadar yapılabilir. Katılımcı faaliyeti sona erdikten sonra hibesinde artış talep edilemez</a:t>
            </a:r>
          </a:p>
        </p:txBody>
      </p:sp>
    </p:spTree>
    <p:extLst>
      <p:ext uri="{BB962C8B-B14F-4D97-AF65-F5344CB8AC3E}">
        <p14:creationId xmlns:p14="http://schemas.microsoft.com/office/powerpoint/2010/main" val="2412685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3899917" y="1589423"/>
            <a:ext cx="3962399" cy="430887"/>
          </a:xfrm>
          <a:prstGeom prst="rect">
            <a:avLst/>
          </a:prstGeom>
        </p:spPr>
        <p:txBody>
          <a:bodyPr vert="horz" wrap="square" lIns="0" tIns="0" rIns="0" bIns="0" rtlCol="0">
            <a:spAutoFit/>
          </a:bodyPr>
          <a:lstStyle/>
          <a:p>
            <a:pPr marL="12700">
              <a:lnSpc>
                <a:spcPct val="100000"/>
              </a:lnSpc>
            </a:pPr>
            <a:r>
              <a:rPr lang="tr-TR" sz="2800" b="1" dirty="0">
                <a:cs typeface="Century Gothic"/>
              </a:rPr>
              <a:t>Değişime Gitmeden Önce </a:t>
            </a:r>
            <a:endParaRPr sz="2800" b="1" dirty="0">
              <a:cs typeface="Century Gothic"/>
            </a:endParaRPr>
          </a:p>
        </p:txBody>
      </p:sp>
      <p:sp>
        <p:nvSpPr>
          <p:cNvPr id="9" name="object 9"/>
          <p:cNvSpPr txBox="1">
            <a:spLocks noGrp="1"/>
          </p:cNvSpPr>
          <p:nvPr>
            <p:ph idx="1"/>
          </p:nvPr>
        </p:nvSpPr>
        <p:spPr>
          <a:xfrm>
            <a:off x="838200" y="2020844"/>
            <a:ext cx="10515600" cy="6498189"/>
          </a:xfrm>
          <a:prstGeom prst="rect">
            <a:avLst/>
          </a:prstGeom>
        </p:spPr>
        <p:txBody>
          <a:bodyPr vert="horz" wrap="square" lIns="0" tIns="0" rIns="0" bIns="0" rtlCol="0">
            <a:spAutoFit/>
          </a:bodyPr>
          <a:lstStyle/>
          <a:p>
            <a:pPr marL="0" indent="0">
              <a:lnSpc>
                <a:spcPct val="100000"/>
              </a:lnSpc>
              <a:buNone/>
            </a:pPr>
            <a:r>
              <a:rPr lang="tr-TR" sz="1800" spc="-20" dirty="0">
                <a:solidFill>
                  <a:srgbClr val="A42F0F"/>
                </a:solidFill>
                <a:latin typeface="Wingdings 3"/>
                <a:cs typeface="Wingdings 3"/>
              </a:rPr>
              <a:t> </a:t>
            </a:r>
            <a:r>
              <a:rPr lang="tr-TR" sz="1800" dirty="0">
                <a:cs typeface="Calibri"/>
              </a:rPr>
              <a:t>Dış </a:t>
            </a:r>
            <a:r>
              <a:rPr lang="tr-TR" sz="1800" spc="-10" dirty="0">
                <a:cs typeface="Calibri"/>
              </a:rPr>
              <a:t>İ</a:t>
            </a:r>
            <a:r>
              <a:rPr lang="tr-TR" sz="1800" dirty="0">
                <a:cs typeface="Calibri"/>
              </a:rPr>
              <a:t>lişkiler</a:t>
            </a:r>
            <a:r>
              <a:rPr lang="tr-TR" sz="1800" spc="-25" dirty="0">
                <a:cs typeface="Calibri"/>
              </a:rPr>
              <a:t> </a:t>
            </a:r>
            <a:r>
              <a:rPr lang="tr-TR" sz="1800" spc="-50" dirty="0">
                <a:cs typeface="Calibri"/>
              </a:rPr>
              <a:t>K</a:t>
            </a:r>
            <a:r>
              <a:rPr lang="tr-TR" sz="1800" dirty="0">
                <a:cs typeface="Calibri"/>
              </a:rPr>
              <a:t>o</a:t>
            </a:r>
            <a:r>
              <a:rPr lang="tr-TR" sz="1800" spc="-10" dirty="0">
                <a:cs typeface="Calibri"/>
              </a:rPr>
              <a:t>o</a:t>
            </a:r>
            <a:r>
              <a:rPr lang="tr-TR" sz="1800" spc="-35" dirty="0">
                <a:cs typeface="Calibri"/>
              </a:rPr>
              <a:t>r</a:t>
            </a:r>
            <a:r>
              <a:rPr lang="tr-TR" sz="1800" dirty="0">
                <a:cs typeface="Calibri"/>
              </a:rPr>
              <a:t>din</a:t>
            </a:r>
            <a:r>
              <a:rPr lang="tr-TR" sz="1800" spc="-25" dirty="0">
                <a:cs typeface="Calibri"/>
              </a:rPr>
              <a:t>at</a:t>
            </a:r>
            <a:r>
              <a:rPr lang="tr-TR" sz="1800" dirty="0">
                <a:cs typeface="Calibri"/>
              </a:rPr>
              <a:t>örlüğüne</a:t>
            </a:r>
            <a:r>
              <a:rPr lang="tr-TR" sz="1800" spc="5" dirty="0">
                <a:cs typeface="Calibri"/>
              </a:rPr>
              <a:t> </a:t>
            </a:r>
            <a:r>
              <a:rPr lang="tr-TR" sz="1800" spc="-30" dirty="0">
                <a:cs typeface="Calibri"/>
              </a:rPr>
              <a:t>g</a:t>
            </a:r>
            <a:r>
              <a:rPr lang="tr-TR" sz="1800" dirty="0">
                <a:cs typeface="Calibri"/>
              </a:rPr>
              <a:t>elmed</a:t>
            </a:r>
            <a:r>
              <a:rPr lang="tr-TR" sz="1800" spc="5" dirty="0">
                <a:cs typeface="Calibri"/>
              </a:rPr>
              <a:t>e</a:t>
            </a:r>
            <a:r>
              <a:rPr lang="tr-TR" sz="1800" dirty="0">
                <a:cs typeface="Calibri"/>
              </a:rPr>
              <a:t>n </a:t>
            </a:r>
            <a:r>
              <a:rPr lang="tr-TR" sz="1800" spc="-10" dirty="0">
                <a:cs typeface="Calibri"/>
              </a:rPr>
              <a:t>ö</a:t>
            </a:r>
            <a:r>
              <a:rPr lang="tr-TR" sz="1800" dirty="0">
                <a:cs typeface="Calibri"/>
              </a:rPr>
              <a:t>nce</a:t>
            </a:r>
            <a:r>
              <a:rPr lang="tr-TR" sz="1800" spc="-10" dirty="0">
                <a:cs typeface="Calibri"/>
              </a:rPr>
              <a:t> </a:t>
            </a:r>
            <a:r>
              <a:rPr lang="tr-TR" sz="1800" dirty="0">
                <a:cs typeface="Calibri"/>
              </a:rPr>
              <a:t>en </a:t>
            </a:r>
            <a:r>
              <a:rPr lang="tr-TR" sz="1800" spc="-25" dirty="0">
                <a:cs typeface="Calibri"/>
              </a:rPr>
              <a:t>g</a:t>
            </a:r>
            <a:r>
              <a:rPr lang="tr-TR" sz="1800" dirty="0">
                <a:cs typeface="Calibri"/>
              </a:rPr>
              <a:t>eç</a:t>
            </a:r>
            <a:r>
              <a:rPr lang="tr-TR" sz="1800" spc="5" dirty="0">
                <a:cs typeface="Calibri"/>
              </a:rPr>
              <a:t> </a:t>
            </a:r>
            <a:r>
              <a:rPr lang="tr-TR" sz="1800" spc="-10" dirty="0">
                <a:cs typeface="Calibri"/>
              </a:rPr>
              <a:t>1</a:t>
            </a:r>
            <a:r>
              <a:rPr lang="tr-TR" sz="1800" dirty="0">
                <a:cs typeface="Calibri"/>
              </a:rPr>
              <a:t>0</a:t>
            </a:r>
            <a:r>
              <a:rPr lang="tr-TR" sz="1800" spc="-20" dirty="0">
                <a:cs typeface="Calibri"/>
              </a:rPr>
              <a:t> </a:t>
            </a:r>
            <a:r>
              <a:rPr lang="tr-TR" sz="1800" dirty="0">
                <a:cs typeface="Calibri"/>
              </a:rPr>
              <a:t>gün </a:t>
            </a:r>
            <a:r>
              <a:rPr lang="tr-TR" sz="1800" spc="-10" dirty="0">
                <a:cs typeface="Calibri"/>
              </a:rPr>
              <a:t>ö</a:t>
            </a:r>
            <a:r>
              <a:rPr lang="tr-TR" sz="1800" dirty="0">
                <a:cs typeface="Calibri"/>
              </a:rPr>
              <a:t>nce</a:t>
            </a:r>
            <a:r>
              <a:rPr lang="tr-TR" sz="1800" spc="25" dirty="0">
                <a:cs typeface="Calibri"/>
              </a:rPr>
              <a:t> </a:t>
            </a:r>
            <a:r>
              <a:rPr lang="tr-TR" sz="1800" b="1" dirty="0">
                <a:cs typeface="Calibri"/>
                <a:hlinkClick r:id="rId5"/>
              </a:rPr>
              <a:t>deuerasmusstaj@gmail.com</a:t>
            </a:r>
            <a:r>
              <a:rPr lang="tr-TR" sz="1800" spc="-10" dirty="0">
                <a:solidFill>
                  <a:srgbClr val="0462C1"/>
                </a:solidFill>
                <a:cs typeface="Calibri"/>
              </a:rPr>
              <a:t> </a:t>
            </a:r>
            <a:r>
              <a:rPr lang="tr-TR" sz="1800" dirty="0">
                <a:cs typeface="Calibri"/>
              </a:rPr>
              <a:t>ad</a:t>
            </a:r>
            <a:r>
              <a:rPr lang="tr-TR" sz="1800" spc="-35" dirty="0">
                <a:cs typeface="Calibri"/>
              </a:rPr>
              <a:t>r</a:t>
            </a:r>
            <a:r>
              <a:rPr lang="tr-TR" sz="1800" dirty="0">
                <a:cs typeface="Calibri"/>
              </a:rPr>
              <a:t>esine mail</a:t>
            </a:r>
            <a:r>
              <a:rPr lang="tr-TR" sz="1800" spc="-15" dirty="0">
                <a:cs typeface="Calibri"/>
              </a:rPr>
              <a:t> g</a:t>
            </a:r>
            <a:r>
              <a:rPr lang="tr-TR" sz="1800" dirty="0">
                <a:cs typeface="Calibri"/>
              </a:rPr>
              <a:t>önde</a:t>
            </a:r>
            <a:r>
              <a:rPr lang="tr-TR" sz="1800" spc="-35" dirty="0">
                <a:cs typeface="Calibri"/>
              </a:rPr>
              <a:t>r</a:t>
            </a:r>
            <a:r>
              <a:rPr lang="tr-TR" sz="1800" dirty="0">
                <a:cs typeface="Calibri"/>
              </a:rPr>
              <a:t>e</a:t>
            </a:r>
            <a:r>
              <a:rPr lang="tr-TR" sz="1800" spc="-30" dirty="0">
                <a:cs typeface="Calibri"/>
              </a:rPr>
              <a:t>r</a:t>
            </a:r>
            <a:r>
              <a:rPr lang="tr-TR" sz="1800" dirty="0">
                <a:cs typeface="Calibri"/>
              </a:rPr>
              <a:t>ek </a:t>
            </a:r>
            <a:r>
              <a:rPr lang="tr-TR" sz="1800" spc="-45" dirty="0">
                <a:cs typeface="Calibri"/>
              </a:rPr>
              <a:t>r</a:t>
            </a:r>
            <a:r>
              <a:rPr lang="tr-TR" sz="1800" dirty="0">
                <a:cs typeface="Calibri"/>
              </a:rPr>
              <a:t>ande</a:t>
            </a:r>
            <a:r>
              <a:rPr lang="tr-TR" sz="1800" spc="-10" dirty="0">
                <a:cs typeface="Calibri"/>
              </a:rPr>
              <a:t>v</a:t>
            </a:r>
            <a:r>
              <a:rPr lang="tr-TR" sz="1800" dirty="0">
                <a:cs typeface="Calibri"/>
              </a:rPr>
              <a:t>u </a:t>
            </a:r>
            <a:r>
              <a:rPr lang="tr-TR" sz="1800" spc="-30" dirty="0">
                <a:cs typeface="Calibri"/>
              </a:rPr>
              <a:t>t</a:t>
            </a:r>
            <a:r>
              <a:rPr lang="tr-TR" sz="1800" dirty="0">
                <a:cs typeface="Calibri"/>
              </a:rPr>
              <a:t>alep</a:t>
            </a:r>
            <a:r>
              <a:rPr lang="tr-TR" sz="1800" spc="-15" dirty="0">
                <a:cs typeface="Calibri"/>
              </a:rPr>
              <a:t> </a:t>
            </a:r>
            <a:r>
              <a:rPr lang="tr-TR" sz="1800" dirty="0">
                <a:cs typeface="Calibri"/>
              </a:rPr>
              <a:t>ediniz. Hibe</a:t>
            </a:r>
            <a:r>
              <a:rPr lang="tr-TR" sz="1800" spc="5" dirty="0">
                <a:cs typeface="Calibri"/>
              </a:rPr>
              <a:t> </a:t>
            </a:r>
            <a:r>
              <a:rPr lang="tr-TR" sz="1800" dirty="0">
                <a:cs typeface="Calibri"/>
              </a:rPr>
              <a:t>s</a:t>
            </a:r>
            <a:r>
              <a:rPr lang="tr-TR" sz="1800" spc="-50" dirty="0">
                <a:cs typeface="Calibri"/>
              </a:rPr>
              <a:t>ö</a:t>
            </a:r>
            <a:r>
              <a:rPr lang="tr-TR" sz="1800" dirty="0">
                <a:cs typeface="Calibri"/>
              </a:rPr>
              <a:t>zleşm</a:t>
            </a:r>
            <a:r>
              <a:rPr lang="tr-TR" sz="1800" spc="5" dirty="0">
                <a:cs typeface="Calibri"/>
              </a:rPr>
              <a:t>e</a:t>
            </a:r>
            <a:r>
              <a:rPr lang="tr-TR" sz="1800" dirty="0">
                <a:cs typeface="Calibri"/>
              </a:rPr>
              <a:t>si dü</a:t>
            </a:r>
            <a:r>
              <a:rPr lang="tr-TR" sz="1800" spc="-55" dirty="0">
                <a:cs typeface="Calibri"/>
              </a:rPr>
              <a:t>z</a:t>
            </a:r>
            <a:r>
              <a:rPr lang="tr-TR" sz="1800" dirty="0">
                <a:cs typeface="Calibri"/>
              </a:rPr>
              <a:t>enl</a:t>
            </a:r>
            <a:r>
              <a:rPr lang="tr-TR" sz="1800" spc="5" dirty="0">
                <a:cs typeface="Calibri"/>
              </a:rPr>
              <a:t>e</a:t>
            </a:r>
            <a:r>
              <a:rPr lang="tr-TR" sz="1800" dirty="0">
                <a:cs typeface="Calibri"/>
              </a:rPr>
              <a:t>nmesi</a:t>
            </a:r>
            <a:r>
              <a:rPr lang="tr-TR" sz="1800" spc="-20" dirty="0">
                <a:cs typeface="Calibri"/>
              </a:rPr>
              <a:t> </a:t>
            </a:r>
            <a:r>
              <a:rPr lang="tr-TR" sz="1800" dirty="0">
                <a:cs typeface="Calibri"/>
              </a:rPr>
              <a:t>için</a:t>
            </a:r>
            <a:r>
              <a:rPr lang="tr-TR" sz="1800" spc="-10" dirty="0">
                <a:cs typeface="Calibri"/>
              </a:rPr>
              <a:t> </a:t>
            </a:r>
            <a:r>
              <a:rPr lang="tr-TR" sz="1800" dirty="0">
                <a:cs typeface="Calibri"/>
              </a:rPr>
              <a:t>Dış </a:t>
            </a:r>
            <a:r>
              <a:rPr lang="tr-TR" sz="1800" spc="-10" dirty="0">
                <a:cs typeface="Calibri"/>
              </a:rPr>
              <a:t>İ</a:t>
            </a:r>
            <a:r>
              <a:rPr lang="tr-TR" sz="1800" dirty="0">
                <a:cs typeface="Calibri"/>
              </a:rPr>
              <a:t>lişkiler</a:t>
            </a:r>
            <a:r>
              <a:rPr lang="tr-TR" sz="1800" spc="-10" dirty="0">
                <a:cs typeface="Calibri"/>
              </a:rPr>
              <a:t> </a:t>
            </a:r>
            <a:r>
              <a:rPr lang="tr-TR" sz="1800" spc="-50" dirty="0">
                <a:cs typeface="Calibri"/>
              </a:rPr>
              <a:t>K</a:t>
            </a:r>
            <a:r>
              <a:rPr lang="tr-TR" sz="1800" dirty="0">
                <a:cs typeface="Calibri"/>
              </a:rPr>
              <a:t>o</a:t>
            </a:r>
            <a:r>
              <a:rPr lang="tr-TR" sz="1800" spc="-10" dirty="0">
                <a:cs typeface="Calibri"/>
              </a:rPr>
              <a:t>o</a:t>
            </a:r>
            <a:r>
              <a:rPr lang="tr-TR" sz="1800" spc="-35" dirty="0">
                <a:cs typeface="Calibri"/>
              </a:rPr>
              <a:t>r</a:t>
            </a:r>
            <a:r>
              <a:rPr lang="tr-TR" sz="1800" dirty="0">
                <a:cs typeface="Calibri"/>
              </a:rPr>
              <a:t>din</a:t>
            </a:r>
            <a:r>
              <a:rPr lang="tr-TR" sz="1800" spc="-25" dirty="0">
                <a:cs typeface="Calibri"/>
              </a:rPr>
              <a:t>at</a:t>
            </a:r>
            <a:r>
              <a:rPr lang="tr-TR" sz="1800" dirty="0">
                <a:cs typeface="Calibri"/>
              </a:rPr>
              <a:t>örlüğüne</a:t>
            </a:r>
            <a:r>
              <a:rPr lang="tr-TR" sz="1800" spc="5" dirty="0">
                <a:cs typeface="Calibri"/>
              </a:rPr>
              <a:t> </a:t>
            </a:r>
            <a:r>
              <a:rPr lang="tr-TR" sz="1800" spc="-25" dirty="0">
                <a:cs typeface="Calibri"/>
              </a:rPr>
              <a:t>t</a:t>
            </a:r>
            <a:r>
              <a:rPr lang="tr-TR" sz="1800" dirty="0">
                <a:cs typeface="Calibri"/>
              </a:rPr>
              <a:t>eslim</a:t>
            </a:r>
            <a:r>
              <a:rPr lang="tr-TR" sz="1800" spc="-25" dirty="0">
                <a:cs typeface="Calibri"/>
              </a:rPr>
              <a:t> </a:t>
            </a:r>
            <a:r>
              <a:rPr lang="tr-TR" sz="1800" dirty="0">
                <a:cs typeface="Calibri"/>
              </a:rPr>
              <a:t>edilmesi</a:t>
            </a:r>
            <a:r>
              <a:rPr lang="tr-TR" sz="1800" spc="-15" dirty="0">
                <a:cs typeface="Calibri"/>
              </a:rPr>
              <a:t> </a:t>
            </a:r>
            <a:r>
              <a:rPr lang="tr-TR" sz="1800" spc="-30" dirty="0">
                <a:cs typeface="Calibri"/>
              </a:rPr>
              <a:t>g</a:t>
            </a:r>
            <a:r>
              <a:rPr lang="tr-TR" sz="1800" dirty="0">
                <a:cs typeface="Calibri"/>
              </a:rPr>
              <a:t>e</a:t>
            </a:r>
            <a:r>
              <a:rPr lang="tr-TR" sz="1800" spc="-30" dirty="0">
                <a:cs typeface="Calibri"/>
              </a:rPr>
              <a:t>r</a:t>
            </a:r>
            <a:r>
              <a:rPr lang="tr-TR" sz="1800" dirty="0">
                <a:cs typeface="Calibri"/>
              </a:rPr>
              <a:t>e</a:t>
            </a:r>
            <a:r>
              <a:rPr lang="tr-TR" sz="1800" spc="-70" dirty="0">
                <a:cs typeface="Calibri"/>
              </a:rPr>
              <a:t>k</a:t>
            </a:r>
            <a:r>
              <a:rPr lang="tr-TR" sz="1800" dirty="0">
                <a:cs typeface="Calibri"/>
              </a:rPr>
              <a:t>en </a:t>
            </a:r>
            <a:r>
              <a:rPr lang="tr-TR" sz="1800" spc="-10" dirty="0">
                <a:cs typeface="Calibri"/>
              </a:rPr>
              <a:t>belgeler ve tamamlanması gereken işlemler</a:t>
            </a:r>
            <a:r>
              <a:rPr lang="tr-TR" sz="1800" dirty="0">
                <a:cs typeface="Calibri"/>
              </a:rPr>
              <a:t>;</a:t>
            </a:r>
          </a:p>
          <a:p>
            <a:pPr>
              <a:lnSpc>
                <a:spcPct val="100000"/>
              </a:lnSpc>
            </a:pPr>
            <a:r>
              <a:rPr lang="tr-TR" sz="1800" dirty="0"/>
              <a:t>DAVET MEKTUBU </a:t>
            </a:r>
          </a:p>
          <a:p>
            <a:pPr>
              <a:lnSpc>
                <a:spcPct val="100000"/>
              </a:lnSpc>
            </a:pPr>
            <a:r>
              <a:rPr lang="tr-TR" sz="1800" dirty="0"/>
              <a:t>ÖĞRENİM ANLAŞMASI (LEARNING AGREEMENT FOR TRAINEESHIPS) </a:t>
            </a:r>
          </a:p>
          <a:p>
            <a:pPr>
              <a:lnSpc>
                <a:spcPct val="100000"/>
              </a:lnSpc>
            </a:pPr>
            <a:r>
              <a:rPr lang="tr-TR" sz="1800" dirty="0"/>
              <a:t>YÖNETİM KURULU KARARI </a:t>
            </a:r>
          </a:p>
          <a:p>
            <a:pPr>
              <a:lnSpc>
                <a:spcPct val="100000"/>
              </a:lnSpc>
            </a:pPr>
            <a:r>
              <a:rPr lang="tr-TR" sz="1800" dirty="0"/>
              <a:t>İNGİLİZCE TRANSKRIPT </a:t>
            </a:r>
          </a:p>
          <a:p>
            <a:pPr>
              <a:lnSpc>
                <a:spcPct val="100000"/>
              </a:lnSpc>
            </a:pPr>
            <a:r>
              <a:rPr lang="tr-TR" sz="1800" dirty="0"/>
              <a:t>VADESİZ EURO HESABI (ASLI VE FOTOKOPİSİ) </a:t>
            </a:r>
          </a:p>
          <a:p>
            <a:pPr>
              <a:lnSpc>
                <a:spcPct val="100000"/>
              </a:lnSpc>
            </a:pPr>
            <a:r>
              <a:rPr lang="tr-TR" sz="1800" dirty="0"/>
              <a:t>VİZE (ASLI VE FOTOKOPİSİ) </a:t>
            </a:r>
          </a:p>
          <a:p>
            <a:pPr>
              <a:lnSpc>
                <a:spcPct val="100000"/>
              </a:lnSpc>
            </a:pPr>
            <a:r>
              <a:rPr lang="tr-TR" sz="1800" dirty="0"/>
              <a:t>SEYAHAT VE SAĞLIK (Minimum 30.000 Euro teminatlı) + KAZA + KİŞİSEL SORUMLULUK teminatlarını içeren SİGORTA POLİÇESİ</a:t>
            </a:r>
          </a:p>
          <a:p>
            <a:pPr>
              <a:lnSpc>
                <a:spcPct val="100000"/>
              </a:lnSpc>
            </a:pPr>
            <a:r>
              <a:rPr lang="tr-TR" sz="1800" dirty="0"/>
              <a:t>EOID (ERASMUS ORGANIZATION ID) NUMARASI</a:t>
            </a:r>
          </a:p>
          <a:p>
            <a:pPr>
              <a:lnSpc>
                <a:spcPct val="100000"/>
              </a:lnSpc>
            </a:pPr>
            <a:r>
              <a:rPr lang="tr-TR" sz="1800" dirty="0"/>
              <a:t>ÇEVRİMİÇİ DİL DESTEĞİ SINAV SONUCU (OLS / EU ACADEMY) </a:t>
            </a:r>
          </a:p>
          <a:p>
            <a:pPr>
              <a:lnSpc>
                <a:spcPct val="100000"/>
              </a:lnSpc>
            </a:pPr>
            <a:endParaRPr lang="tr-TR" sz="500" dirty="0"/>
          </a:p>
          <a:p>
            <a:pPr marL="12700" indent="0">
              <a:lnSpc>
                <a:spcPct val="100000"/>
              </a:lnSpc>
              <a:buNone/>
            </a:pPr>
            <a:endParaRPr lang="tr-TR" sz="1800" dirty="0">
              <a:cs typeface="Calibri"/>
            </a:endParaRPr>
          </a:p>
          <a:p>
            <a:pPr marL="12700" marR="8890" indent="0" algn="ctr">
              <a:lnSpc>
                <a:spcPct val="90100"/>
              </a:lnSpc>
              <a:buNone/>
            </a:pPr>
            <a:r>
              <a:rPr lang="tr-TR" sz="1800" spc="-5" dirty="0">
                <a:cs typeface="Century Gothic"/>
              </a:rPr>
              <a:t> </a:t>
            </a:r>
            <a:endParaRPr lang="tr-TR" sz="1800" dirty="0">
              <a:cs typeface="Times New Roman"/>
            </a:endParaRPr>
          </a:p>
          <a:p>
            <a:pPr marL="298450" marR="8890" indent="-285750" algn="just">
              <a:lnSpc>
                <a:spcPct val="90100"/>
              </a:lnSpc>
              <a:buFont typeface="Wingdings 3" panose="05040102010807070707" pitchFamily="18" charset="2"/>
              <a:buChar char="´"/>
            </a:pPr>
            <a:endParaRPr sz="1800" dirty="0">
              <a:cs typeface="Times New Roman"/>
            </a:endParaRPr>
          </a:p>
          <a:p>
            <a:pPr marL="12700" marR="5080" indent="0" algn="just">
              <a:buNone/>
            </a:pPr>
            <a:endParaRPr sz="1800" u="sng" dirty="0">
              <a:cs typeface="Century Gothic"/>
            </a:endParaRPr>
          </a:p>
        </p:txBody>
      </p:sp>
      <p:sp>
        <p:nvSpPr>
          <p:cNvPr id="12" name="object 12"/>
          <p:cNvSpPr/>
          <p:nvPr/>
        </p:nvSpPr>
        <p:spPr>
          <a:xfrm>
            <a:off x="9688068" y="377952"/>
            <a:ext cx="1475231" cy="833627"/>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9767823" y="458851"/>
            <a:ext cx="1368425" cy="727075"/>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3567684" y="153923"/>
            <a:ext cx="4715256" cy="2005584"/>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3621087" y="205786"/>
            <a:ext cx="4608449" cy="1898650"/>
          </a:xfrm>
          <a:prstGeom prst="rect">
            <a:avLst/>
          </a:prstGeom>
          <a:blipFill>
            <a:blip r:embed="rId9" cstate="print"/>
            <a:stretch>
              <a:fillRect/>
            </a:stretch>
          </a:blipFill>
        </p:spPr>
        <p:txBody>
          <a:bodyPr wrap="square" lIns="0" tIns="0" rIns="0" bIns="0" rtlCol="0"/>
          <a:lstStyle/>
          <a:p>
            <a:endParaRPr/>
          </a:p>
        </p:txBody>
      </p:sp>
      <p:pic>
        <p:nvPicPr>
          <p:cNvPr id="16" name="Picture 11" descr="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1000" y="150938"/>
            <a:ext cx="14478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3824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4413503" y="1888992"/>
            <a:ext cx="2895600" cy="430887"/>
          </a:xfrm>
          <a:prstGeom prst="rect">
            <a:avLst/>
          </a:prstGeom>
        </p:spPr>
        <p:txBody>
          <a:bodyPr vert="horz" wrap="square" lIns="0" tIns="0" rIns="0" bIns="0" rtlCol="0">
            <a:spAutoFit/>
          </a:bodyPr>
          <a:lstStyle/>
          <a:p>
            <a:pPr marL="12700">
              <a:lnSpc>
                <a:spcPct val="100000"/>
              </a:lnSpc>
            </a:pPr>
            <a:r>
              <a:rPr lang="tr-TR" sz="2800" b="1" dirty="0">
                <a:cs typeface="Century Gothic"/>
              </a:rPr>
              <a:t>Değişimden Sonra</a:t>
            </a:r>
            <a:endParaRPr sz="2800" b="1" dirty="0">
              <a:cs typeface="Century Gothic"/>
            </a:endParaRPr>
          </a:p>
        </p:txBody>
      </p:sp>
      <p:sp>
        <p:nvSpPr>
          <p:cNvPr id="9" name="object 9"/>
          <p:cNvSpPr txBox="1">
            <a:spLocks noGrp="1"/>
          </p:cNvSpPr>
          <p:nvPr>
            <p:ph idx="1"/>
          </p:nvPr>
        </p:nvSpPr>
        <p:spPr>
          <a:xfrm>
            <a:off x="533400" y="2428197"/>
            <a:ext cx="11049000" cy="5311198"/>
          </a:xfrm>
          <a:prstGeom prst="rect">
            <a:avLst/>
          </a:prstGeom>
        </p:spPr>
        <p:txBody>
          <a:bodyPr vert="horz" wrap="square" lIns="0" tIns="0" rIns="0" bIns="0" rtlCol="0">
            <a:spAutoFit/>
          </a:bodyPr>
          <a:lstStyle/>
          <a:p>
            <a:pPr marL="12700" marR="271780" indent="0">
              <a:lnSpc>
                <a:spcPts val="3020"/>
              </a:lnSpc>
              <a:buNone/>
            </a:pPr>
            <a:r>
              <a:rPr lang="tr-TR" sz="1800" spc="-20" dirty="0">
                <a:solidFill>
                  <a:srgbClr val="A42F0F"/>
                </a:solidFill>
                <a:latin typeface="Wingdings 3"/>
                <a:cs typeface="Wingdings 3"/>
              </a:rPr>
              <a:t> </a:t>
            </a:r>
            <a:r>
              <a:rPr lang="tr-TR" sz="2400" spc="-15" dirty="0">
                <a:cs typeface="Calibri"/>
              </a:rPr>
              <a:t>E-po</a:t>
            </a:r>
            <a:r>
              <a:rPr lang="tr-TR" sz="2400" spc="-60" dirty="0">
                <a:cs typeface="Calibri"/>
              </a:rPr>
              <a:t>s</a:t>
            </a:r>
            <a:r>
              <a:rPr lang="tr-TR" sz="2400" spc="-50" dirty="0">
                <a:cs typeface="Calibri"/>
              </a:rPr>
              <a:t>t</a:t>
            </a:r>
            <a:r>
              <a:rPr lang="tr-TR" sz="2400" spc="-15" dirty="0">
                <a:cs typeface="Calibri"/>
              </a:rPr>
              <a:t>a</a:t>
            </a:r>
            <a:r>
              <a:rPr lang="tr-TR" sz="2400" spc="30" dirty="0">
                <a:cs typeface="Calibri"/>
              </a:rPr>
              <a:t> </a:t>
            </a:r>
            <a:r>
              <a:rPr lang="tr-TR" sz="2400" spc="-15" dirty="0">
                <a:cs typeface="Calibri"/>
              </a:rPr>
              <a:t>ad</a:t>
            </a:r>
            <a:r>
              <a:rPr lang="tr-TR" sz="2400" spc="-50" dirty="0">
                <a:cs typeface="Calibri"/>
              </a:rPr>
              <a:t>r</a:t>
            </a:r>
            <a:r>
              <a:rPr lang="tr-TR" sz="2400" spc="-15" dirty="0">
                <a:cs typeface="Calibri"/>
              </a:rPr>
              <a:t>es</a:t>
            </a:r>
            <a:r>
              <a:rPr lang="tr-TR" sz="2400" spc="-20" dirty="0">
                <a:cs typeface="Calibri"/>
              </a:rPr>
              <a:t>i</a:t>
            </a:r>
            <a:r>
              <a:rPr lang="tr-TR" sz="2400" spc="-15" dirty="0">
                <a:cs typeface="Calibri"/>
              </a:rPr>
              <a:t>n</a:t>
            </a:r>
            <a:r>
              <a:rPr lang="tr-TR" sz="2400" spc="-25" dirty="0">
                <a:cs typeface="Calibri"/>
              </a:rPr>
              <a:t>i</a:t>
            </a:r>
            <a:r>
              <a:rPr lang="tr-TR" sz="2400" spc="-80" dirty="0">
                <a:cs typeface="Calibri"/>
              </a:rPr>
              <a:t>z</a:t>
            </a:r>
            <a:r>
              <a:rPr lang="tr-TR" sz="2400" spc="-15" dirty="0">
                <a:cs typeface="Calibri"/>
              </a:rPr>
              <a:t>e</a:t>
            </a:r>
            <a:r>
              <a:rPr lang="tr-TR" sz="2400" spc="15" dirty="0">
                <a:cs typeface="Calibri"/>
              </a:rPr>
              <a:t> </a:t>
            </a:r>
            <a:r>
              <a:rPr lang="tr-TR" sz="2400" spc="-35" dirty="0">
                <a:cs typeface="Calibri"/>
              </a:rPr>
              <a:t>g</a:t>
            </a:r>
            <a:r>
              <a:rPr lang="tr-TR" sz="2400" spc="-15" dirty="0">
                <a:cs typeface="Calibri"/>
              </a:rPr>
              <a:t>önde</a:t>
            </a:r>
            <a:r>
              <a:rPr lang="tr-TR" sz="2400" spc="-20" dirty="0">
                <a:cs typeface="Calibri"/>
              </a:rPr>
              <a:t>r</a:t>
            </a:r>
            <a:r>
              <a:rPr lang="tr-TR" sz="2400" dirty="0">
                <a:cs typeface="Calibri"/>
              </a:rPr>
              <a:t>i</a:t>
            </a:r>
            <a:r>
              <a:rPr lang="tr-TR" sz="2400" spc="-15" dirty="0">
                <a:cs typeface="Calibri"/>
              </a:rPr>
              <a:t>lecek</a:t>
            </a:r>
            <a:r>
              <a:rPr lang="tr-TR" sz="2400" spc="30" dirty="0">
                <a:cs typeface="Calibri"/>
              </a:rPr>
              <a:t> </a:t>
            </a:r>
            <a:r>
              <a:rPr lang="tr-TR" sz="2400" spc="-15" dirty="0">
                <a:cs typeface="Calibri"/>
              </a:rPr>
              <a:t>olan</a:t>
            </a:r>
            <a:r>
              <a:rPr lang="tr-TR" sz="2400" spc="-5" dirty="0">
                <a:cs typeface="Calibri"/>
              </a:rPr>
              <a:t> </a:t>
            </a:r>
            <a:r>
              <a:rPr lang="tr-TR" sz="2400" spc="-15" dirty="0">
                <a:solidFill>
                  <a:srgbClr val="FF0000"/>
                </a:solidFill>
                <a:cs typeface="Calibri"/>
              </a:rPr>
              <a:t>çe</a:t>
            </a:r>
            <a:r>
              <a:rPr lang="tr-TR" sz="2400" spc="-30" dirty="0">
                <a:solidFill>
                  <a:srgbClr val="FF0000"/>
                </a:solidFill>
                <a:cs typeface="Calibri"/>
              </a:rPr>
              <a:t>v</a:t>
            </a:r>
            <a:r>
              <a:rPr lang="tr-TR" sz="2400" dirty="0">
                <a:solidFill>
                  <a:srgbClr val="FF0000"/>
                </a:solidFill>
                <a:cs typeface="Calibri"/>
              </a:rPr>
              <a:t>r</a:t>
            </a:r>
            <a:r>
              <a:rPr lang="tr-TR" sz="2400" spc="-15" dirty="0">
                <a:solidFill>
                  <a:srgbClr val="FF0000"/>
                </a:solidFill>
                <a:cs typeface="Calibri"/>
              </a:rPr>
              <a:t>i</a:t>
            </a:r>
            <a:r>
              <a:rPr lang="tr-TR" sz="2400" spc="-25" dirty="0">
                <a:solidFill>
                  <a:srgbClr val="FF0000"/>
                </a:solidFill>
                <a:cs typeface="Calibri"/>
              </a:rPr>
              <a:t>m</a:t>
            </a:r>
            <a:r>
              <a:rPr lang="tr-TR" sz="2400" spc="-20" dirty="0">
                <a:solidFill>
                  <a:srgbClr val="FF0000"/>
                </a:solidFill>
                <a:cs typeface="Calibri"/>
              </a:rPr>
              <a:t>i</a:t>
            </a:r>
            <a:r>
              <a:rPr lang="tr-TR" sz="2400" dirty="0">
                <a:solidFill>
                  <a:srgbClr val="FF0000"/>
                </a:solidFill>
                <a:cs typeface="Calibri"/>
              </a:rPr>
              <a:t>çi</a:t>
            </a:r>
            <a:r>
              <a:rPr lang="tr-TR" sz="2400" spc="10" dirty="0">
                <a:solidFill>
                  <a:srgbClr val="FF0000"/>
                </a:solidFill>
                <a:cs typeface="Calibri"/>
              </a:rPr>
              <a:t> </a:t>
            </a:r>
            <a:r>
              <a:rPr lang="tr-TR" sz="2400" spc="-20" dirty="0">
                <a:solidFill>
                  <a:srgbClr val="FF0000"/>
                </a:solidFill>
                <a:cs typeface="Calibri"/>
              </a:rPr>
              <a:t>AB</a:t>
            </a:r>
            <a:r>
              <a:rPr lang="tr-TR" sz="2400" spc="20" dirty="0">
                <a:solidFill>
                  <a:srgbClr val="FF0000"/>
                </a:solidFill>
                <a:cs typeface="Calibri"/>
              </a:rPr>
              <a:t> </a:t>
            </a:r>
            <a:r>
              <a:rPr lang="tr-TR" sz="2400" spc="-15" dirty="0">
                <a:solidFill>
                  <a:srgbClr val="FF0000"/>
                </a:solidFill>
                <a:cs typeface="Calibri"/>
              </a:rPr>
              <a:t>an</a:t>
            </a:r>
            <a:r>
              <a:rPr lang="tr-TR" sz="2400" spc="-100" dirty="0">
                <a:solidFill>
                  <a:srgbClr val="FF0000"/>
                </a:solidFill>
                <a:cs typeface="Calibri"/>
              </a:rPr>
              <a:t>k</a:t>
            </a:r>
            <a:r>
              <a:rPr lang="tr-TR" sz="2400" spc="-30" dirty="0">
                <a:solidFill>
                  <a:srgbClr val="FF0000"/>
                </a:solidFill>
                <a:cs typeface="Calibri"/>
              </a:rPr>
              <a:t>e</a:t>
            </a:r>
            <a:r>
              <a:rPr lang="tr-TR" sz="2400" dirty="0">
                <a:solidFill>
                  <a:srgbClr val="FF0000"/>
                </a:solidFill>
                <a:cs typeface="Calibri"/>
              </a:rPr>
              <a:t>t</a:t>
            </a:r>
            <a:r>
              <a:rPr lang="tr-TR" sz="2400" spc="10" dirty="0">
                <a:solidFill>
                  <a:srgbClr val="FF0000"/>
                </a:solidFill>
                <a:cs typeface="Calibri"/>
              </a:rPr>
              <a:t>i</a:t>
            </a:r>
            <a:r>
              <a:rPr lang="tr-TR" sz="2400" spc="-15" dirty="0">
                <a:solidFill>
                  <a:srgbClr val="FF0000"/>
                </a:solidFill>
                <a:cs typeface="Calibri"/>
              </a:rPr>
              <a:t>n</a:t>
            </a:r>
            <a:r>
              <a:rPr lang="tr-TR" sz="2400" spc="-25" dirty="0">
                <a:solidFill>
                  <a:srgbClr val="FF0000"/>
                </a:solidFill>
                <a:cs typeface="Calibri"/>
              </a:rPr>
              <a:t>i</a:t>
            </a:r>
            <a:r>
              <a:rPr lang="tr-TR" sz="2400" spc="-15" dirty="0">
                <a:solidFill>
                  <a:srgbClr val="FF0000"/>
                </a:solidFill>
                <a:cs typeface="Calibri"/>
              </a:rPr>
              <a:t>n</a:t>
            </a:r>
            <a:r>
              <a:rPr lang="tr-TR" sz="2400" spc="25" dirty="0">
                <a:solidFill>
                  <a:srgbClr val="FF0000"/>
                </a:solidFill>
                <a:cs typeface="Calibri"/>
              </a:rPr>
              <a:t> </a:t>
            </a:r>
            <a:r>
              <a:rPr lang="tr-TR" sz="2400" spc="-75" dirty="0">
                <a:cs typeface="Calibri"/>
              </a:rPr>
              <a:t>r</a:t>
            </a:r>
            <a:r>
              <a:rPr lang="tr-TR" sz="2400" spc="-15" dirty="0">
                <a:cs typeface="Calibri"/>
              </a:rPr>
              <a:t>and</a:t>
            </a:r>
            <a:r>
              <a:rPr lang="tr-TR" sz="2400" spc="-35" dirty="0">
                <a:cs typeface="Calibri"/>
              </a:rPr>
              <a:t>e</a:t>
            </a:r>
            <a:r>
              <a:rPr lang="tr-TR" sz="2400" spc="-15" dirty="0">
                <a:cs typeface="Calibri"/>
              </a:rPr>
              <a:t>vu</a:t>
            </a:r>
            <a:r>
              <a:rPr lang="tr-TR" sz="2400" spc="25" dirty="0">
                <a:cs typeface="Calibri"/>
              </a:rPr>
              <a:t> </a:t>
            </a:r>
            <a:r>
              <a:rPr lang="tr-TR" sz="2400" spc="-15" dirty="0">
                <a:cs typeface="Calibri"/>
              </a:rPr>
              <a:t>almadan</a:t>
            </a:r>
            <a:r>
              <a:rPr lang="tr-TR" sz="2400" spc="-10" dirty="0">
                <a:cs typeface="Calibri"/>
              </a:rPr>
              <a:t> </a:t>
            </a:r>
            <a:r>
              <a:rPr lang="tr-TR" sz="2400" spc="-15" dirty="0">
                <a:cs typeface="Calibri"/>
              </a:rPr>
              <a:t>önce</a:t>
            </a:r>
            <a:r>
              <a:rPr lang="tr-TR" sz="2400" spc="15" dirty="0">
                <a:cs typeface="Calibri"/>
              </a:rPr>
              <a:t> </a:t>
            </a:r>
            <a:r>
              <a:rPr lang="tr-TR" sz="2400" spc="-15" dirty="0">
                <a:cs typeface="Calibri"/>
              </a:rPr>
              <a:t>do</a:t>
            </a:r>
            <a:r>
              <a:rPr lang="tr-TR" sz="2400" spc="-20" dirty="0">
                <a:cs typeface="Calibri"/>
              </a:rPr>
              <a:t>l</a:t>
            </a:r>
            <a:r>
              <a:rPr lang="tr-TR" sz="2400" spc="-15" dirty="0">
                <a:cs typeface="Calibri"/>
              </a:rPr>
              <a:t>du</a:t>
            </a:r>
            <a:r>
              <a:rPr lang="tr-TR" sz="2400" spc="-25" dirty="0">
                <a:cs typeface="Calibri"/>
              </a:rPr>
              <a:t>r</a:t>
            </a:r>
            <a:r>
              <a:rPr lang="tr-TR" sz="2400" spc="-15" dirty="0">
                <a:cs typeface="Calibri"/>
              </a:rPr>
              <a:t>u</a:t>
            </a:r>
            <a:r>
              <a:rPr lang="tr-TR" sz="2400" spc="-25" dirty="0">
                <a:cs typeface="Calibri"/>
              </a:rPr>
              <a:t>l</a:t>
            </a:r>
            <a:r>
              <a:rPr lang="tr-TR" sz="2400" spc="-15" dirty="0">
                <a:cs typeface="Calibri"/>
              </a:rPr>
              <a:t>ması</a:t>
            </a:r>
            <a:r>
              <a:rPr lang="tr-TR" sz="2400" spc="40" dirty="0">
                <a:cs typeface="Calibri"/>
              </a:rPr>
              <a:t> </a:t>
            </a:r>
            <a:r>
              <a:rPr lang="tr-TR" sz="2400" spc="-35" dirty="0">
                <a:cs typeface="Calibri"/>
              </a:rPr>
              <a:t>g</a:t>
            </a:r>
            <a:r>
              <a:rPr lang="tr-TR" sz="2400" spc="-15" dirty="0">
                <a:cs typeface="Calibri"/>
              </a:rPr>
              <a:t>e</a:t>
            </a:r>
            <a:r>
              <a:rPr lang="tr-TR" sz="2400" spc="-50" dirty="0">
                <a:cs typeface="Calibri"/>
              </a:rPr>
              <a:t>r</a:t>
            </a:r>
            <a:r>
              <a:rPr lang="tr-TR" sz="2400" spc="-20" dirty="0">
                <a:cs typeface="Calibri"/>
              </a:rPr>
              <a:t>ekme</a:t>
            </a:r>
            <a:r>
              <a:rPr lang="tr-TR" sz="2400" spc="-30" dirty="0">
                <a:cs typeface="Calibri"/>
              </a:rPr>
              <a:t>k</a:t>
            </a:r>
            <a:r>
              <a:rPr lang="tr-TR" sz="2400" spc="-40" dirty="0">
                <a:cs typeface="Calibri"/>
              </a:rPr>
              <a:t>t</a:t>
            </a:r>
            <a:r>
              <a:rPr lang="tr-TR" sz="2400" spc="-15" dirty="0">
                <a:cs typeface="Calibri"/>
              </a:rPr>
              <a:t>ed</a:t>
            </a:r>
            <a:r>
              <a:rPr lang="tr-TR" sz="2400" spc="-25" dirty="0">
                <a:cs typeface="Calibri"/>
              </a:rPr>
              <a:t>i</a:t>
            </a:r>
            <a:r>
              <a:rPr lang="tr-TR" sz="2400" spc="-285" dirty="0">
                <a:cs typeface="Calibri"/>
              </a:rPr>
              <a:t>r</a:t>
            </a:r>
            <a:r>
              <a:rPr lang="tr-TR" sz="2400" dirty="0">
                <a:cs typeface="Calibri"/>
              </a:rPr>
              <a:t>.</a:t>
            </a:r>
          </a:p>
          <a:p>
            <a:pPr marL="12700" marR="12700" indent="0">
              <a:buNone/>
            </a:pPr>
            <a:r>
              <a:rPr lang="tr-TR" sz="2400" spc="-20" dirty="0">
                <a:solidFill>
                  <a:srgbClr val="A42F0F"/>
                </a:solidFill>
                <a:latin typeface="Wingdings 3"/>
                <a:cs typeface="Wingdings 3"/>
              </a:rPr>
              <a:t> </a:t>
            </a:r>
            <a:r>
              <a:rPr lang="tr-TR" sz="2400" spc="-20" dirty="0">
                <a:cs typeface="Calibri"/>
              </a:rPr>
              <a:t>Dön</a:t>
            </a:r>
            <a:r>
              <a:rPr lang="tr-TR" sz="2400" spc="-25" dirty="0">
                <a:cs typeface="Calibri"/>
              </a:rPr>
              <a:t>ü</a:t>
            </a:r>
            <a:r>
              <a:rPr lang="tr-TR" sz="2400" spc="-15" dirty="0">
                <a:cs typeface="Calibri"/>
              </a:rPr>
              <a:t>ş</a:t>
            </a:r>
            <a:r>
              <a:rPr lang="tr-TR" sz="2400" spc="35" dirty="0">
                <a:cs typeface="Calibri"/>
              </a:rPr>
              <a:t> </a:t>
            </a:r>
            <a:r>
              <a:rPr lang="tr-TR" sz="2400" spc="-50" dirty="0">
                <a:cs typeface="Calibri"/>
              </a:rPr>
              <a:t>t</a:t>
            </a:r>
            <a:r>
              <a:rPr lang="tr-TR" sz="2400" spc="-10" dirty="0">
                <a:cs typeface="Calibri"/>
              </a:rPr>
              <a:t>ari</a:t>
            </a:r>
            <a:r>
              <a:rPr lang="tr-TR" sz="2400" spc="-30" dirty="0">
                <a:cs typeface="Calibri"/>
              </a:rPr>
              <a:t>h</a:t>
            </a:r>
            <a:r>
              <a:rPr lang="tr-TR" sz="2400" spc="-10" dirty="0">
                <a:cs typeface="Calibri"/>
              </a:rPr>
              <a:t>i</a:t>
            </a:r>
            <a:r>
              <a:rPr lang="tr-TR" sz="2400" spc="-30" dirty="0">
                <a:cs typeface="Calibri"/>
              </a:rPr>
              <a:t>n</a:t>
            </a:r>
            <a:r>
              <a:rPr lang="tr-TR" sz="2400" dirty="0">
                <a:cs typeface="Calibri"/>
              </a:rPr>
              <a:t>i</a:t>
            </a:r>
            <a:r>
              <a:rPr lang="tr-TR" sz="2400" spc="-70" dirty="0">
                <a:cs typeface="Calibri"/>
              </a:rPr>
              <a:t>z</a:t>
            </a:r>
            <a:r>
              <a:rPr lang="tr-TR" sz="2400" spc="-15" dirty="0">
                <a:cs typeface="Calibri"/>
              </a:rPr>
              <a:t>den</a:t>
            </a:r>
            <a:r>
              <a:rPr lang="tr-TR" sz="2400" spc="40" dirty="0">
                <a:cs typeface="Calibri"/>
              </a:rPr>
              <a:t> </a:t>
            </a:r>
            <a:r>
              <a:rPr lang="tr-TR" sz="2400" spc="-15" dirty="0">
                <a:cs typeface="Calibri"/>
              </a:rPr>
              <a:t>son</a:t>
            </a:r>
            <a:r>
              <a:rPr lang="tr-TR" sz="2400" spc="-80" dirty="0">
                <a:cs typeface="Calibri"/>
              </a:rPr>
              <a:t>r</a:t>
            </a:r>
            <a:r>
              <a:rPr lang="tr-TR" sz="2400" spc="-15" dirty="0">
                <a:cs typeface="Calibri"/>
              </a:rPr>
              <a:t>a</a:t>
            </a:r>
            <a:r>
              <a:rPr lang="tr-TR" sz="2400" spc="30" dirty="0">
                <a:cs typeface="Calibri"/>
              </a:rPr>
              <a:t> </a:t>
            </a:r>
            <a:r>
              <a:rPr lang="tr-TR" sz="2400" spc="-15" dirty="0">
                <a:solidFill>
                  <a:srgbClr val="FF0000"/>
                </a:solidFill>
                <a:cs typeface="Calibri"/>
              </a:rPr>
              <a:t>en</a:t>
            </a:r>
            <a:r>
              <a:rPr lang="tr-TR" sz="2400" spc="5" dirty="0">
                <a:solidFill>
                  <a:srgbClr val="FF0000"/>
                </a:solidFill>
                <a:cs typeface="Calibri"/>
              </a:rPr>
              <a:t> </a:t>
            </a:r>
            <a:r>
              <a:rPr lang="tr-TR" sz="2400" spc="-35" dirty="0">
                <a:solidFill>
                  <a:srgbClr val="FF0000"/>
                </a:solidFill>
                <a:cs typeface="Calibri"/>
              </a:rPr>
              <a:t>g</a:t>
            </a:r>
            <a:r>
              <a:rPr lang="tr-TR" sz="2400" spc="-15" dirty="0">
                <a:solidFill>
                  <a:srgbClr val="FF0000"/>
                </a:solidFill>
                <a:cs typeface="Calibri"/>
              </a:rPr>
              <a:t>eç</a:t>
            </a:r>
            <a:r>
              <a:rPr lang="tr-TR" sz="2400" spc="-5" dirty="0">
                <a:solidFill>
                  <a:srgbClr val="FF0000"/>
                </a:solidFill>
                <a:cs typeface="Calibri"/>
              </a:rPr>
              <a:t> </a:t>
            </a:r>
            <a:r>
              <a:rPr lang="tr-TR" sz="2400" spc="-15" dirty="0">
                <a:solidFill>
                  <a:srgbClr val="FF0000"/>
                </a:solidFill>
                <a:cs typeface="Calibri"/>
              </a:rPr>
              <a:t>30</a:t>
            </a:r>
            <a:r>
              <a:rPr lang="tr-TR" sz="2400" spc="15" dirty="0">
                <a:solidFill>
                  <a:srgbClr val="FF0000"/>
                </a:solidFill>
                <a:cs typeface="Calibri"/>
              </a:rPr>
              <a:t> </a:t>
            </a:r>
            <a:r>
              <a:rPr lang="tr-TR" sz="2400" spc="-15" dirty="0">
                <a:solidFill>
                  <a:srgbClr val="FF0000"/>
                </a:solidFill>
                <a:cs typeface="Calibri"/>
              </a:rPr>
              <a:t>gün</a:t>
            </a:r>
            <a:r>
              <a:rPr lang="tr-TR" sz="2400" spc="15" dirty="0">
                <a:solidFill>
                  <a:srgbClr val="FF0000"/>
                </a:solidFill>
                <a:cs typeface="Calibri"/>
              </a:rPr>
              <a:t> </a:t>
            </a:r>
            <a:r>
              <a:rPr lang="tr-TR" sz="2400" spc="-15" dirty="0">
                <a:cs typeface="Calibri"/>
              </a:rPr>
              <a:t>içer</a:t>
            </a:r>
            <a:r>
              <a:rPr lang="tr-TR" sz="2400" spc="-25" dirty="0">
                <a:cs typeface="Calibri"/>
              </a:rPr>
              <a:t>i</a:t>
            </a:r>
            <a:r>
              <a:rPr lang="tr-TR" sz="2400" spc="-10" dirty="0">
                <a:cs typeface="Calibri"/>
              </a:rPr>
              <a:t>si</a:t>
            </a:r>
            <a:r>
              <a:rPr lang="tr-TR" sz="2400" spc="-30" dirty="0">
                <a:cs typeface="Calibri"/>
              </a:rPr>
              <a:t>n</a:t>
            </a:r>
            <a:r>
              <a:rPr lang="tr-TR" sz="2400" spc="-15" dirty="0">
                <a:cs typeface="Calibri"/>
              </a:rPr>
              <a:t>de</a:t>
            </a:r>
            <a:r>
              <a:rPr lang="tr-TR" sz="2400" spc="20" dirty="0">
                <a:cs typeface="Calibri"/>
              </a:rPr>
              <a:t> </a:t>
            </a:r>
            <a:r>
              <a:rPr lang="tr-TR" sz="2400" spc="-20" dirty="0">
                <a:cs typeface="Calibri"/>
              </a:rPr>
              <a:t>D</a:t>
            </a:r>
            <a:r>
              <a:rPr lang="tr-TR" sz="2400" spc="-25" dirty="0">
                <a:cs typeface="Calibri"/>
              </a:rPr>
              <a:t>ı</a:t>
            </a:r>
            <a:r>
              <a:rPr lang="tr-TR" sz="2400" spc="-15" dirty="0">
                <a:cs typeface="Calibri"/>
              </a:rPr>
              <a:t>ş</a:t>
            </a:r>
            <a:r>
              <a:rPr lang="tr-TR" sz="2400" spc="20" dirty="0">
                <a:cs typeface="Calibri"/>
              </a:rPr>
              <a:t> </a:t>
            </a:r>
            <a:r>
              <a:rPr lang="tr-TR" sz="2400" dirty="0">
                <a:cs typeface="Calibri"/>
              </a:rPr>
              <a:t>İl</a:t>
            </a:r>
            <a:r>
              <a:rPr lang="tr-TR" sz="2400" spc="-15" dirty="0">
                <a:cs typeface="Calibri"/>
              </a:rPr>
              <a:t>işk</a:t>
            </a:r>
            <a:r>
              <a:rPr lang="tr-TR" sz="2400" spc="-20" dirty="0">
                <a:cs typeface="Calibri"/>
              </a:rPr>
              <a:t>i</a:t>
            </a:r>
            <a:r>
              <a:rPr lang="tr-TR" sz="2400" spc="-10" dirty="0">
                <a:cs typeface="Calibri"/>
              </a:rPr>
              <a:t>ler </a:t>
            </a:r>
            <a:r>
              <a:rPr lang="tr-TR" sz="2400" spc="-70" dirty="0">
                <a:cs typeface="Calibri"/>
              </a:rPr>
              <a:t>K</a:t>
            </a:r>
            <a:r>
              <a:rPr lang="tr-TR" sz="2400" spc="-15" dirty="0">
                <a:cs typeface="Calibri"/>
              </a:rPr>
              <a:t>oo</a:t>
            </a:r>
            <a:r>
              <a:rPr lang="tr-TR" sz="2400" spc="-45" dirty="0">
                <a:cs typeface="Calibri"/>
              </a:rPr>
              <a:t>r</a:t>
            </a:r>
            <a:r>
              <a:rPr lang="tr-TR" sz="2400" spc="-15" dirty="0">
                <a:cs typeface="Calibri"/>
              </a:rPr>
              <a:t>d</a:t>
            </a:r>
            <a:r>
              <a:rPr lang="tr-TR" sz="2400" spc="-25" dirty="0">
                <a:cs typeface="Calibri"/>
              </a:rPr>
              <a:t>i</a:t>
            </a:r>
            <a:r>
              <a:rPr lang="tr-TR" sz="2400" spc="-15" dirty="0">
                <a:cs typeface="Calibri"/>
              </a:rPr>
              <a:t>n</a:t>
            </a:r>
            <a:r>
              <a:rPr lang="tr-TR" sz="2400" spc="-40" dirty="0">
                <a:cs typeface="Calibri"/>
              </a:rPr>
              <a:t>at</a:t>
            </a:r>
            <a:r>
              <a:rPr lang="tr-TR" sz="2400" spc="-15" dirty="0">
                <a:cs typeface="Calibri"/>
              </a:rPr>
              <a:t>örl</a:t>
            </a:r>
            <a:r>
              <a:rPr lang="tr-TR" sz="2400" spc="-30" dirty="0">
                <a:cs typeface="Calibri"/>
              </a:rPr>
              <a:t>ü</a:t>
            </a:r>
            <a:r>
              <a:rPr lang="tr-TR" sz="2400" spc="-15" dirty="0">
                <a:cs typeface="Calibri"/>
              </a:rPr>
              <a:t>ğün</a:t>
            </a:r>
            <a:r>
              <a:rPr lang="tr-TR" sz="2400" spc="-25" dirty="0">
                <a:cs typeface="Calibri"/>
              </a:rPr>
              <a:t>d</a:t>
            </a:r>
            <a:r>
              <a:rPr lang="tr-TR" sz="2400" spc="-15" dirty="0">
                <a:cs typeface="Calibri"/>
              </a:rPr>
              <a:t>en</a:t>
            </a:r>
            <a:r>
              <a:rPr lang="tr-TR" sz="2400" spc="60" dirty="0">
                <a:cs typeface="Calibri"/>
              </a:rPr>
              <a:t> </a:t>
            </a:r>
            <a:r>
              <a:rPr lang="tr-TR" sz="2400" b="1" dirty="0">
                <a:cs typeface="Calibri"/>
                <a:hlinkClick r:id="rId4"/>
              </a:rPr>
              <a:t>deuerasmusstaj@gmail.com </a:t>
            </a:r>
            <a:r>
              <a:rPr lang="tr-TR" sz="2400" b="1" dirty="0">
                <a:cs typeface="Calibri"/>
              </a:rPr>
              <a:t> </a:t>
            </a:r>
            <a:r>
              <a:rPr lang="tr-TR" sz="2400" spc="-15" dirty="0">
                <a:cs typeface="Calibri"/>
              </a:rPr>
              <a:t>ad</a:t>
            </a:r>
            <a:r>
              <a:rPr lang="tr-TR" sz="2400" spc="-50" dirty="0">
                <a:cs typeface="Calibri"/>
              </a:rPr>
              <a:t>r</a:t>
            </a:r>
            <a:r>
              <a:rPr lang="tr-TR" sz="2400" spc="-15" dirty="0">
                <a:cs typeface="Calibri"/>
              </a:rPr>
              <a:t>es</a:t>
            </a:r>
            <a:r>
              <a:rPr lang="tr-TR" sz="2400" spc="-20" dirty="0">
                <a:cs typeface="Calibri"/>
              </a:rPr>
              <a:t>i</a:t>
            </a:r>
            <a:r>
              <a:rPr lang="tr-TR" sz="2400" spc="-15" dirty="0">
                <a:cs typeface="Calibri"/>
              </a:rPr>
              <a:t>ne</a:t>
            </a:r>
            <a:r>
              <a:rPr lang="tr-TR" sz="2400" spc="20" dirty="0">
                <a:cs typeface="Calibri"/>
              </a:rPr>
              <a:t> </a:t>
            </a:r>
            <a:r>
              <a:rPr lang="tr-TR" sz="2400" spc="-15" dirty="0">
                <a:cs typeface="Calibri"/>
              </a:rPr>
              <a:t>e-mail </a:t>
            </a:r>
            <a:r>
              <a:rPr lang="tr-TR" sz="2400" spc="-35" dirty="0">
                <a:cs typeface="Calibri"/>
              </a:rPr>
              <a:t>g</a:t>
            </a:r>
            <a:r>
              <a:rPr lang="tr-TR" sz="2400" spc="-15" dirty="0">
                <a:cs typeface="Calibri"/>
              </a:rPr>
              <a:t>önde</a:t>
            </a:r>
            <a:r>
              <a:rPr lang="tr-TR" sz="2400" spc="-55" dirty="0">
                <a:cs typeface="Calibri"/>
              </a:rPr>
              <a:t>r</a:t>
            </a:r>
            <a:r>
              <a:rPr lang="tr-TR" sz="2400" spc="-15" dirty="0">
                <a:cs typeface="Calibri"/>
              </a:rPr>
              <a:t>e</a:t>
            </a:r>
            <a:r>
              <a:rPr lang="tr-TR" sz="2400" spc="-50" dirty="0">
                <a:cs typeface="Calibri"/>
              </a:rPr>
              <a:t>r</a:t>
            </a:r>
            <a:r>
              <a:rPr lang="tr-TR" sz="2400" spc="-15" dirty="0">
                <a:cs typeface="Calibri"/>
              </a:rPr>
              <a:t>ek</a:t>
            </a:r>
            <a:r>
              <a:rPr lang="tr-TR" sz="2400" spc="10" dirty="0">
                <a:cs typeface="Calibri"/>
              </a:rPr>
              <a:t> </a:t>
            </a:r>
            <a:r>
              <a:rPr lang="tr-TR" sz="2400" spc="-75" dirty="0">
                <a:cs typeface="Calibri"/>
              </a:rPr>
              <a:t>r</a:t>
            </a:r>
            <a:r>
              <a:rPr lang="tr-TR" sz="2400" spc="-15" dirty="0">
                <a:cs typeface="Calibri"/>
              </a:rPr>
              <a:t>and</a:t>
            </a:r>
            <a:r>
              <a:rPr lang="tr-TR" sz="2400" spc="-35" dirty="0">
                <a:cs typeface="Calibri"/>
              </a:rPr>
              <a:t>e</a:t>
            </a:r>
            <a:r>
              <a:rPr lang="tr-TR" sz="2400" spc="-15" dirty="0">
                <a:cs typeface="Calibri"/>
              </a:rPr>
              <a:t>vu almal</a:t>
            </a:r>
            <a:r>
              <a:rPr lang="tr-TR" sz="2400" spc="-25" dirty="0">
                <a:cs typeface="Calibri"/>
              </a:rPr>
              <a:t>ı</a:t>
            </a:r>
            <a:r>
              <a:rPr lang="tr-TR" sz="2400" spc="-10" dirty="0">
                <a:cs typeface="Calibri"/>
              </a:rPr>
              <a:t>sı</a:t>
            </a:r>
            <a:r>
              <a:rPr lang="tr-TR" sz="2400" spc="-30" dirty="0">
                <a:cs typeface="Calibri"/>
              </a:rPr>
              <a:t>n</a:t>
            </a:r>
            <a:r>
              <a:rPr lang="tr-TR" sz="2400" spc="-10" dirty="0">
                <a:cs typeface="Calibri"/>
              </a:rPr>
              <a:t>ız.</a:t>
            </a:r>
            <a:endParaRPr lang="tr-TR" sz="2400" dirty="0">
              <a:cs typeface="Calibri"/>
            </a:endParaRPr>
          </a:p>
          <a:p>
            <a:pPr>
              <a:lnSpc>
                <a:spcPts val="750"/>
              </a:lnSpc>
              <a:spcBef>
                <a:spcPts val="19"/>
              </a:spcBef>
            </a:pPr>
            <a:endParaRPr lang="tr-TR" sz="2400" dirty="0"/>
          </a:p>
          <a:p>
            <a:pPr marL="241300">
              <a:lnSpc>
                <a:spcPct val="100000"/>
              </a:lnSpc>
            </a:pPr>
            <a:r>
              <a:rPr lang="tr-TR" sz="2400" b="1" u="heavy" dirty="0">
                <a:solidFill>
                  <a:srgbClr val="FF0000"/>
                </a:solidFill>
                <a:cs typeface="Calibri"/>
              </a:rPr>
              <a:t>Randevuya geldiğinizde Dış İlişkiler Koordinatörlüğüne sunmanız gereken belgeler;</a:t>
            </a:r>
          </a:p>
          <a:p>
            <a:pPr marL="0" indent="0">
              <a:lnSpc>
                <a:spcPts val="1000"/>
              </a:lnSpc>
              <a:spcBef>
                <a:spcPts val="27"/>
              </a:spcBef>
              <a:buNone/>
            </a:pPr>
            <a:endParaRPr lang="tr-TR" sz="1800" dirty="0"/>
          </a:p>
          <a:p>
            <a:pPr lvl="0" eaLnBrk="0" hangingPunct="0"/>
            <a:r>
              <a:rPr lang="tr-TR" sz="1800" dirty="0"/>
              <a:t>LEARNING AGREEMENT FOR TRAINEESHIPS TAMAMLANMIŞ HALİNİ (</a:t>
            </a:r>
            <a:r>
              <a:rPr lang="tr-TR" sz="1800" b="1" dirty="0"/>
              <a:t>AFTER</a:t>
            </a:r>
            <a:r>
              <a:rPr lang="tr-TR" sz="1800" dirty="0"/>
              <a:t> MOBILITY BÖLÜMLERİ)</a:t>
            </a:r>
          </a:p>
          <a:p>
            <a:pPr lvl="0" eaLnBrk="0" hangingPunct="0"/>
            <a:r>
              <a:rPr lang="tr-TR" sz="1800" dirty="0"/>
              <a:t>STAJ BAŞARISINI VE DÖNEMİNİ GÖSTERİR BELGE (KARŞI KURUMUN ANTETLİ KAĞIDINA, İMZALI VE MÜHÜRLÜ)</a:t>
            </a:r>
          </a:p>
          <a:p>
            <a:pPr eaLnBrk="0" hangingPunct="0"/>
            <a:r>
              <a:rPr lang="tr-TR" sz="1800" dirty="0"/>
              <a:t>PASAPORTUN ASLI VE GİRİŞ-ÇIKIŞ MÜHÜRLERİNİN BULUNDUĞU SAYFALARIN FOTOKOPİSİ</a:t>
            </a:r>
          </a:p>
          <a:p>
            <a:pPr eaLnBrk="0" hangingPunct="0"/>
            <a:r>
              <a:rPr lang="tr-TR" sz="1800" dirty="0"/>
              <a:t>ÇEVRİMİÇİ DİL DESTEĞİ (OLS / EU ACADEMY) (Zorunlu değil)</a:t>
            </a:r>
          </a:p>
          <a:p>
            <a:pPr eaLnBrk="0" hangingPunct="0"/>
            <a:endParaRPr lang="tr-TR" sz="1800" dirty="0">
              <a:cs typeface="Calibri"/>
            </a:endParaRPr>
          </a:p>
          <a:p>
            <a:pPr marL="12700" marR="8890" indent="0" algn="ctr">
              <a:lnSpc>
                <a:spcPct val="90100"/>
              </a:lnSpc>
              <a:buNone/>
            </a:pPr>
            <a:r>
              <a:rPr lang="tr-TR" sz="1800" spc="-5" dirty="0">
                <a:cs typeface="Century Gothic"/>
              </a:rPr>
              <a:t> </a:t>
            </a:r>
            <a:endParaRPr lang="tr-TR" sz="1800" dirty="0">
              <a:cs typeface="Times New Roman"/>
            </a:endParaRPr>
          </a:p>
          <a:p>
            <a:pPr marL="298450" marR="8890" indent="-285750" algn="just">
              <a:lnSpc>
                <a:spcPct val="90100"/>
              </a:lnSpc>
              <a:buFont typeface="Wingdings 3" panose="05040102010807070707" pitchFamily="18" charset="2"/>
              <a:buChar char="´"/>
            </a:pPr>
            <a:endParaRPr sz="1800" dirty="0">
              <a:cs typeface="Times New Roman"/>
            </a:endParaRPr>
          </a:p>
          <a:p>
            <a:pPr marL="12700" marR="5080" indent="0" algn="just">
              <a:buNone/>
            </a:pPr>
            <a:endParaRPr sz="1800" u="sng" dirty="0">
              <a:cs typeface="Century Gothic"/>
            </a:endParaRPr>
          </a:p>
        </p:txBody>
      </p:sp>
      <p:sp>
        <p:nvSpPr>
          <p:cNvPr id="12" name="object 12"/>
          <p:cNvSpPr/>
          <p:nvPr/>
        </p:nvSpPr>
        <p:spPr>
          <a:xfrm>
            <a:off x="9688068" y="377952"/>
            <a:ext cx="1475231" cy="833627"/>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9767823" y="458851"/>
            <a:ext cx="1368425" cy="727075"/>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3567684" y="153923"/>
            <a:ext cx="4715256" cy="2005584"/>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3621087" y="205786"/>
            <a:ext cx="4608449" cy="1898650"/>
          </a:xfrm>
          <a:prstGeom prst="rect">
            <a:avLst/>
          </a:prstGeom>
          <a:blipFill>
            <a:blip r:embed="rId8" cstate="print"/>
            <a:stretch>
              <a:fillRect/>
            </a:stretch>
          </a:blipFill>
        </p:spPr>
        <p:txBody>
          <a:bodyPr wrap="square" lIns="0" tIns="0" rIns="0" bIns="0" rtlCol="0"/>
          <a:lstStyle/>
          <a:p>
            <a:endParaRPr/>
          </a:p>
        </p:txBody>
      </p:sp>
      <p:pic>
        <p:nvPicPr>
          <p:cNvPr id="16" name="Picture 11" descr="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1000" y="150938"/>
            <a:ext cx="14478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6161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381000" y="1816187"/>
            <a:ext cx="7443191" cy="615553"/>
          </a:xfrm>
          <a:prstGeom prst="rect">
            <a:avLst/>
          </a:prstGeom>
        </p:spPr>
        <p:txBody>
          <a:bodyPr vert="horz" wrap="square" lIns="0" tIns="0" rIns="0" bIns="0" rtlCol="0">
            <a:spAutoFit/>
          </a:bodyPr>
          <a:lstStyle/>
          <a:p>
            <a:pPr marL="12700" algn="ctr"/>
            <a:r>
              <a:rPr lang="tr-TR" sz="2000" b="1" u="sng" dirty="0">
                <a:cs typeface="Century Gothic"/>
              </a:rPr>
              <a:t>Özellikle Dikkat Edilmesi Gereken Hususlar</a:t>
            </a:r>
          </a:p>
          <a:p>
            <a:pPr marL="12700" algn="ctr">
              <a:lnSpc>
                <a:spcPct val="100000"/>
              </a:lnSpc>
            </a:pPr>
            <a:r>
              <a:rPr lang="tr-TR" sz="2000" b="1" dirty="0">
                <a:solidFill>
                  <a:srgbClr val="FF0000"/>
                </a:solidFill>
                <a:cs typeface="Century Gothic"/>
              </a:rPr>
              <a:t>Ulaşım ve Konaklama vb.</a:t>
            </a:r>
            <a:endParaRPr sz="2000" b="1" dirty="0">
              <a:solidFill>
                <a:srgbClr val="FF0000"/>
              </a:solidFill>
              <a:cs typeface="Century Gothic"/>
            </a:endParaRPr>
          </a:p>
        </p:txBody>
      </p:sp>
      <p:sp>
        <p:nvSpPr>
          <p:cNvPr id="9" name="object 9"/>
          <p:cNvSpPr txBox="1">
            <a:spLocks noGrp="1"/>
          </p:cNvSpPr>
          <p:nvPr>
            <p:ph idx="1"/>
          </p:nvPr>
        </p:nvSpPr>
        <p:spPr>
          <a:xfrm>
            <a:off x="609600" y="2428197"/>
            <a:ext cx="10744200" cy="3865674"/>
          </a:xfrm>
          <a:prstGeom prst="rect">
            <a:avLst/>
          </a:prstGeom>
        </p:spPr>
        <p:txBody>
          <a:bodyPr vert="horz" wrap="square" lIns="0" tIns="0" rIns="0" bIns="0" rtlCol="0">
            <a:spAutoFit/>
          </a:bodyPr>
          <a:lstStyle/>
          <a:p>
            <a:pPr marL="12065" marR="461009" indent="0">
              <a:lnSpc>
                <a:spcPts val="3020"/>
              </a:lnSpc>
              <a:buNone/>
              <a:tabLst>
                <a:tab pos="241300" algn="l"/>
              </a:tabLst>
            </a:pPr>
            <a:r>
              <a:rPr lang="tr-TR" sz="2400" spc="-20" dirty="0">
                <a:solidFill>
                  <a:srgbClr val="A42F0F"/>
                </a:solidFill>
                <a:latin typeface="Wingdings 3"/>
                <a:cs typeface="Wingdings 3"/>
              </a:rPr>
              <a:t> </a:t>
            </a:r>
            <a:r>
              <a:rPr lang="tr-TR" sz="2400" spc="-15" dirty="0">
                <a:cs typeface="Calibri"/>
              </a:rPr>
              <a:t>Ulaşım</a:t>
            </a:r>
            <a:r>
              <a:rPr lang="tr-TR" sz="2400" spc="5" dirty="0">
                <a:cs typeface="Calibri"/>
              </a:rPr>
              <a:t> ya da konaklama </a:t>
            </a:r>
            <a:r>
              <a:rPr lang="tr-TR" sz="2400" spc="-15" dirty="0">
                <a:cs typeface="Calibri"/>
              </a:rPr>
              <a:t>o</a:t>
            </a:r>
            <a:r>
              <a:rPr lang="tr-TR" sz="2400" spc="-50" dirty="0">
                <a:cs typeface="Calibri"/>
              </a:rPr>
              <a:t>r</a:t>
            </a:r>
            <a:r>
              <a:rPr lang="tr-TR" sz="2400" spc="-60" dirty="0">
                <a:cs typeface="Calibri"/>
              </a:rPr>
              <a:t>g</a:t>
            </a:r>
            <a:r>
              <a:rPr lang="tr-TR" sz="2400" spc="-15" dirty="0">
                <a:cs typeface="Calibri"/>
              </a:rPr>
              <a:t>ani</a:t>
            </a:r>
            <a:r>
              <a:rPr lang="tr-TR" sz="2400" spc="-75" dirty="0">
                <a:cs typeface="Calibri"/>
              </a:rPr>
              <a:t>z</a:t>
            </a:r>
            <a:r>
              <a:rPr lang="tr-TR" sz="2400" spc="-15" dirty="0">
                <a:cs typeface="Calibri"/>
              </a:rPr>
              <a:t>a</a:t>
            </a:r>
            <a:r>
              <a:rPr lang="tr-TR" sz="2400" spc="-60" dirty="0">
                <a:cs typeface="Calibri"/>
              </a:rPr>
              <a:t>sy</a:t>
            </a:r>
            <a:r>
              <a:rPr lang="tr-TR" sz="2400" spc="-15" dirty="0">
                <a:cs typeface="Calibri"/>
              </a:rPr>
              <a:t>onu</a:t>
            </a:r>
            <a:r>
              <a:rPr lang="tr-TR" sz="2400" spc="-25" dirty="0">
                <a:cs typeface="Calibri"/>
              </a:rPr>
              <a:t>n</a:t>
            </a:r>
            <a:r>
              <a:rPr lang="tr-TR" sz="2400" spc="-15" dirty="0">
                <a:cs typeface="Calibri"/>
              </a:rPr>
              <a:t>u</a:t>
            </a:r>
            <a:r>
              <a:rPr lang="tr-TR" sz="2400" spc="-35" dirty="0">
                <a:cs typeface="Calibri"/>
              </a:rPr>
              <a:t>z</a:t>
            </a:r>
            <a:r>
              <a:rPr lang="tr-TR" sz="2400" spc="-15" dirty="0">
                <a:cs typeface="Calibri"/>
              </a:rPr>
              <a:t>u</a:t>
            </a:r>
            <a:r>
              <a:rPr lang="tr-TR" sz="2400" spc="40" dirty="0">
                <a:cs typeface="Calibri"/>
              </a:rPr>
              <a:t> </a:t>
            </a:r>
            <a:r>
              <a:rPr lang="tr-TR" sz="2400" spc="-15" dirty="0">
                <a:cs typeface="Calibri"/>
              </a:rPr>
              <a:t>önceden</a:t>
            </a:r>
            <a:r>
              <a:rPr lang="tr-TR" sz="2400" spc="15" dirty="0">
                <a:cs typeface="Calibri"/>
              </a:rPr>
              <a:t> </a:t>
            </a:r>
            <a:r>
              <a:rPr lang="tr-TR" sz="2400" spc="-75" dirty="0">
                <a:cs typeface="Calibri"/>
              </a:rPr>
              <a:t>y</a:t>
            </a:r>
            <a:r>
              <a:rPr lang="tr-TR" sz="2400" spc="-20" dirty="0">
                <a:cs typeface="Calibri"/>
              </a:rPr>
              <a:t>apmak</a:t>
            </a:r>
            <a:r>
              <a:rPr lang="tr-TR" sz="2400" spc="15" dirty="0">
                <a:cs typeface="Calibri"/>
              </a:rPr>
              <a:t> </a:t>
            </a:r>
            <a:r>
              <a:rPr lang="tr-TR" sz="2400" spc="-10" dirty="0">
                <a:cs typeface="Calibri"/>
              </a:rPr>
              <a:t>si</a:t>
            </a:r>
            <a:r>
              <a:rPr lang="tr-TR" sz="2400" spc="-85" dirty="0">
                <a:cs typeface="Calibri"/>
              </a:rPr>
              <a:t>z</a:t>
            </a:r>
            <a:r>
              <a:rPr lang="tr-TR" sz="2400" spc="-15" dirty="0">
                <a:cs typeface="Calibri"/>
              </a:rPr>
              <a:t>e</a:t>
            </a:r>
            <a:r>
              <a:rPr lang="tr-TR" sz="2400" spc="-5" dirty="0">
                <a:cs typeface="Calibri"/>
              </a:rPr>
              <a:t> </a:t>
            </a:r>
            <a:r>
              <a:rPr lang="tr-TR" sz="2400" spc="-20" dirty="0">
                <a:cs typeface="Calibri"/>
              </a:rPr>
              <a:t>hem</a:t>
            </a:r>
            <a:r>
              <a:rPr lang="tr-TR" sz="2400" spc="10" dirty="0">
                <a:cs typeface="Calibri"/>
              </a:rPr>
              <a:t> </a:t>
            </a:r>
            <a:r>
              <a:rPr lang="tr-TR" sz="2400" spc="-10" dirty="0">
                <a:cs typeface="Calibri"/>
              </a:rPr>
              <a:t>fi</a:t>
            </a:r>
            <a:r>
              <a:rPr lang="tr-TR" sz="2400" spc="-80" dirty="0">
                <a:cs typeface="Calibri"/>
              </a:rPr>
              <a:t>y</a:t>
            </a:r>
            <a:r>
              <a:rPr lang="tr-TR" sz="2400" spc="-35" dirty="0">
                <a:cs typeface="Calibri"/>
              </a:rPr>
              <a:t>a</a:t>
            </a:r>
            <a:r>
              <a:rPr lang="tr-TR" sz="2400" spc="-10" dirty="0">
                <a:cs typeface="Calibri"/>
              </a:rPr>
              <a:t>t</a:t>
            </a:r>
            <a:r>
              <a:rPr lang="tr-TR" sz="2400" spc="-5" dirty="0">
                <a:cs typeface="Calibri"/>
              </a:rPr>
              <a:t> </a:t>
            </a:r>
            <a:r>
              <a:rPr lang="tr-TR" sz="2400" spc="-55" dirty="0">
                <a:cs typeface="Calibri"/>
              </a:rPr>
              <a:t>av</a:t>
            </a:r>
            <a:r>
              <a:rPr lang="tr-TR" sz="2400" spc="-15" dirty="0">
                <a:cs typeface="Calibri"/>
              </a:rPr>
              <a:t>a</a:t>
            </a:r>
            <a:r>
              <a:rPr lang="tr-TR" sz="2400" spc="-40" dirty="0">
                <a:cs typeface="Calibri"/>
              </a:rPr>
              <a:t>n</a:t>
            </a:r>
            <a:r>
              <a:rPr lang="tr-TR" sz="2400" spc="-50" dirty="0">
                <a:cs typeface="Calibri"/>
              </a:rPr>
              <a:t>t</a:t>
            </a:r>
            <a:r>
              <a:rPr lang="tr-TR" sz="2400" spc="-15" dirty="0">
                <a:cs typeface="Calibri"/>
              </a:rPr>
              <a:t>a</a:t>
            </a:r>
            <a:r>
              <a:rPr lang="tr-TR" sz="2400" spc="-5" dirty="0">
                <a:cs typeface="Calibri"/>
              </a:rPr>
              <a:t>j</a:t>
            </a:r>
            <a:r>
              <a:rPr lang="tr-TR" sz="2400" dirty="0">
                <a:cs typeface="Calibri"/>
              </a:rPr>
              <a:t>ı </a:t>
            </a:r>
            <a:r>
              <a:rPr lang="tr-TR" sz="2400" spc="-15" dirty="0">
                <a:cs typeface="Calibri"/>
              </a:rPr>
              <a:t>sağl</a:t>
            </a:r>
            <a:r>
              <a:rPr lang="tr-TR" sz="2400" spc="-60" dirty="0">
                <a:cs typeface="Calibri"/>
              </a:rPr>
              <a:t>a</a:t>
            </a:r>
            <a:r>
              <a:rPr lang="tr-TR" sz="2400" spc="-75" dirty="0">
                <a:cs typeface="Calibri"/>
              </a:rPr>
              <a:t>y</a:t>
            </a:r>
            <a:r>
              <a:rPr lang="tr-TR" sz="2400" spc="-15" dirty="0">
                <a:cs typeface="Calibri"/>
              </a:rPr>
              <a:t>a</a:t>
            </a:r>
            <a:r>
              <a:rPr lang="tr-TR" sz="2400" spc="-30" dirty="0">
                <a:cs typeface="Calibri"/>
              </a:rPr>
              <a:t>c</a:t>
            </a:r>
            <a:r>
              <a:rPr lang="tr-TR" sz="2400" spc="-15" dirty="0">
                <a:cs typeface="Calibri"/>
              </a:rPr>
              <a:t>ak</a:t>
            </a:r>
            <a:r>
              <a:rPr lang="tr-TR" sz="2400" spc="-5" dirty="0">
                <a:cs typeface="Calibri"/>
              </a:rPr>
              <a:t> </a:t>
            </a:r>
            <a:r>
              <a:rPr lang="tr-TR" sz="2400" spc="-20" dirty="0">
                <a:cs typeface="Calibri"/>
              </a:rPr>
              <a:t>hem </a:t>
            </a:r>
            <a:r>
              <a:rPr lang="tr-TR" sz="2400" spc="-15" dirty="0">
                <a:cs typeface="Calibri"/>
              </a:rPr>
              <a:t>de</a:t>
            </a:r>
            <a:r>
              <a:rPr lang="tr-TR" sz="2400" spc="5" dirty="0">
                <a:cs typeface="Calibri"/>
              </a:rPr>
              <a:t> </a:t>
            </a:r>
            <a:r>
              <a:rPr lang="tr-TR" sz="2400" spc="-65" dirty="0">
                <a:cs typeface="Calibri"/>
              </a:rPr>
              <a:t>z</a:t>
            </a:r>
            <a:r>
              <a:rPr lang="tr-TR" sz="2400" spc="-20" dirty="0">
                <a:cs typeface="Calibri"/>
              </a:rPr>
              <a:t>am</a:t>
            </a:r>
            <a:r>
              <a:rPr lang="tr-TR" sz="2400" spc="-10" dirty="0">
                <a:cs typeface="Calibri"/>
              </a:rPr>
              <a:t>a</a:t>
            </a:r>
            <a:r>
              <a:rPr lang="tr-TR" sz="2400" spc="-15" dirty="0">
                <a:cs typeface="Calibri"/>
              </a:rPr>
              <a:t>n</a:t>
            </a:r>
            <a:r>
              <a:rPr lang="tr-TR" sz="2400" spc="-5" dirty="0">
                <a:cs typeface="Calibri"/>
              </a:rPr>
              <a:t> </a:t>
            </a:r>
            <a:r>
              <a:rPr lang="tr-TR" sz="2400" spc="-65" dirty="0">
                <a:cs typeface="Calibri"/>
              </a:rPr>
              <a:t>k</a:t>
            </a:r>
            <a:r>
              <a:rPr lang="tr-TR" sz="2400" spc="-15" dirty="0">
                <a:cs typeface="Calibri"/>
              </a:rPr>
              <a:t>a</a:t>
            </a:r>
            <a:r>
              <a:rPr lang="tr-TR" sz="2400" spc="-60" dirty="0">
                <a:cs typeface="Calibri"/>
              </a:rPr>
              <a:t>z</a:t>
            </a:r>
            <a:r>
              <a:rPr lang="tr-TR" sz="2400" spc="-15" dirty="0">
                <a:cs typeface="Calibri"/>
              </a:rPr>
              <a:t>and</a:t>
            </a:r>
            <a:r>
              <a:rPr lang="tr-TR" sz="2400" spc="-25" dirty="0">
                <a:cs typeface="Calibri"/>
              </a:rPr>
              <a:t>ı</a:t>
            </a:r>
            <a:r>
              <a:rPr lang="tr-TR" sz="2400" spc="-75" dirty="0">
                <a:cs typeface="Calibri"/>
              </a:rPr>
              <a:t>r</a:t>
            </a:r>
            <a:r>
              <a:rPr lang="tr-TR" sz="2400" spc="-15" dirty="0">
                <a:cs typeface="Calibri"/>
              </a:rPr>
              <a:t>a</a:t>
            </a:r>
            <a:r>
              <a:rPr lang="tr-TR" sz="2400" spc="-30" dirty="0">
                <a:cs typeface="Calibri"/>
              </a:rPr>
              <a:t>c</a:t>
            </a:r>
            <a:r>
              <a:rPr lang="tr-TR" sz="2400" spc="-15" dirty="0">
                <a:cs typeface="Calibri"/>
              </a:rPr>
              <a:t>akt</a:t>
            </a:r>
            <a:r>
              <a:rPr lang="tr-TR" sz="2400" spc="-25" dirty="0">
                <a:cs typeface="Calibri"/>
              </a:rPr>
              <a:t>ı</a:t>
            </a:r>
            <a:r>
              <a:rPr lang="tr-TR" sz="2400" spc="-290" dirty="0">
                <a:cs typeface="Calibri"/>
              </a:rPr>
              <a:t>r</a:t>
            </a:r>
            <a:r>
              <a:rPr lang="tr-TR" sz="2400" spc="-10" dirty="0">
                <a:cs typeface="Calibri"/>
              </a:rPr>
              <a:t>. Ancak vize alamama olasılığına karşı, bilet satın alma işlemi ya da konaklama için depozito ödeme konusunda temkinli olmanız tavsiye edilir. Vize alamamanız durumunda, yaptığınız konaklama/ulaşım ödemelerinin size iade edilip edilemeyeceği konusunda bilgi sahibi olduğunuzdan emin olunuz.</a:t>
            </a:r>
            <a:endParaRPr lang="tr-TR" sz="2400" dirty="0">
              <a:cs typeface="Calibri"/>
            </a:endParaRPr>
          </a:p>
          <a:p>
            <a:pPr>
              <a:lnSpc>
                <a:spcPts val="750"/>
              </a:lnSpc>
              <a:spcBef>
                <a:spcPts val="19"/>
              </a:spcBef>
            </a:pPr>
            <a:endParaRPr lang="tr-TR" sz="2400" dirty="0"/>
          </a:p>
          <a:p>
            <a:pPr marL="12700" marR="676910">
              <a:lnSpc>
                <a:spcPct val="70000"/>
              </a:lnSpc>
            </a:pPr>
            <a:endParaRPr lang="tr-TR" sz="1800" dirty="0">
              <a:cs typeface="Calibri"/>
            </a:endParaRPr>
          </a:p>
          <a:p>
            <a:pPr marL="12700" marR="8890" indent="0" algn="ctr">
              <a:lnSpc>
                <a:spcPct val="90100"/>
              </a:lnSpc>
              <a:buNone/>
            </a:pPr>
            <a:r>
              <a:rPr lang="tr-TR" sz="1800" spc="-5" dirty="0">
                <a:cs typeface="Century Gothic"/>
              </a:rPr>
              <a:t> </a:t>
            </a:r>
            <a:endParaRPr lang="tr-TR" sz="1800" dirty="0">
              <a:cs typeface="Times New Roman"/>
            </a:endParaRPr>
          </a:p>
          <a:p>
            <a:pPr marL="298450" marR="8890" indent="-285750" algn="just">
              <a:lnSpc>
                <a:spcPct val="90100"/>
              </a:lnSpc>
              <a:buFont typeface="Wingdings 3" panose="05040102010807070707" pitchFamily="18" charset="2"/>
              <a:buChar char="´"/>
            </a:pPr>
            <a:endParaRPr sz="1800" dirty="0">
              <a:cs typeface="Times New Roman"/>
            </a:endParaRPr>
          </a:p>
          <a:p>
            <a:pPr marL="12700" marR="5080" indent="0" algn="just">
              <a:buNone/>
            </a:pPr>
            <a:endParaRPr sz="1800" u="sng" dirty="0">
              <a:cs typeface="Century Gothic"/>
            </a:endParaRPr>
          </a:p>
        </p:txBody>
      </p:sp>
      <p:sp>
        <p:nvSpPr>
          <p:cNvPr id="12" name="object 12"/>
          <p:cNvSpPr/>
          <p:nvPr/>
        </p:nvSpPr>
        <p:spPr>
          <a:xfrm>
            <a:off x="9688068" y="377952"/>
            <a:ext cx="1475231" cy="833627"/>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9767823" y="458851"/>
            <a:ext cx="1368425" cy="727075"/>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3567684" y="153923"/>
            <a:ext cx="4715256" cy="2005584"/>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3621087" y="205786"/>
            <a:ext cx="4608449" cy="1898650"/>
          </a:xfrm>
          <a:prstGeom prst="rect">
            <a:avLst/>
          </a:prstGeom>
          <a:blipFill>
            <a:blip r:embed="rId8" cstate="print"/>
            <a:stretch>
              <a:fillRect/>
            </a:stretch>
          </a:blipFill>
        </p:spPr>
        <p:txBody>
          <a:bodyPr wrap="square" lIns="0" tIns="0" rIns="0" bIns="0" rtlCol="0"/>
          <a:lstStyle/>
          <a:p>
            <a:endParaRPr/>
          </a:p>
        </p:txBody>
      </p:sp>
      <p:pic>
        <p:nvPicPr>
          <p:cNvPr id="16" name="Picture 11" descr="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1000" y="150938"/>
            <a:ext cx="14478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bject 6"/>
          <p:cNvSpPr/>
          <p:nvPr/>
        </p:nvSpPr>
        <p:spPr>
          <a:xfrm>
            <a:off x="8156067" y="5105399"/>
            <a:ext cx="3839717" cy="1499373"/>
          </a:xfrm>
          <a:prstGeom prst="rect">
            <a:avLst/>
          </a:prstGeom>
          <a:blipFill>
            <a:blip r:embed="rId10"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1768570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2946653" y="1788813"/>
            <a:ext cx="6400800" cy="861774"/>
          </a:xfrm>
          <a:prstGeom prst="rect">
            <a:avLst/>
          </a:prstGeom>
        </p:spPr>
        <p:txBody>
          <a:bodyPr vert="horz" wrap="square" lIns="0" tIns="0" rIns="0" bIns="0" rtlCol="0">
            <a:spAutoFit/>
          </a:bodyPr>
          <a:lstStyle/>
          <a:p>
            <a:pPr marL="12700">
              <a:lnSpc>
                <a:spcPct val="100000"/>
              </a:lnSpc>
            </a:pPr>
            <a:r>
              <a:rPr lang="tr-TR" sz="2800" b="1" u="sng" dirty="0">
                <a:cs typeface="Century Gothic"/>
              </a:rPr>
              <a:t>Özellikle Dikkat Edilmesi Gereken Hususlar</a:t>
            </a:r>
          </a:p>
          <a:p>
            <a:pPr marL="12700" algn="ctr">
              <a:lnSpc>
                <a:spcPct val="100000"/>
              </a:lnSpc>
            </a:pPr>
            <a:r>
              <a:rPr lang="tr-TR" sz="2800" b="1" u="sng" dirty="0">
                <a:solidFill>
                  <a:srgbClr val="FF0000"/>
                </a:solidFill>
                <a:cs typeface="Century Gothic"/>
              </a:rPr>
              <a:t>Vize İşlemleri </a:t>
            </a:r>
            <a:endParaRPr sz="2800" b="1" u="sng" dirty="0">
              <a:solidFill>
                <a:srgbClr val="FF0000"/>
              </a:solidFill>
              <a:cs typeface="Century Gothic"/>
            </a:endParaRPr>
          </a:p>
        </p:txBody>
      </p:sp>
      <p:sp>
        <p:nvSpPr>
          <p:cNvPr id="9" name="object 9"/>
          <p:cNvSpPr txBox="1">
            <a:spLocks noGrp="1"/>
          </p:cNvSpPr>
          <p:nvPr>
            <p:ph idx="1"/>
          </p:nvPr>
        </p:nvSpPr>
        <p:spPr>
          <a:xfrm>
            <a:off x="889252" y="2650588"/>
            <a:ext cx="10607347" cy="4493538"/>
          </a:xfrm>
          <a:prstGeom prst="rect">
            <a:avLst/>
          </a:prstGeom>
        </p:spPr>
        <p:txBody>
          <a:bodyPr vert="horz" wrap="square" lIns="0" tIns="0" rIns="0" bIns="0" rtlCol="0">
            <a:spAutoFit/>
          </a:bodyPr>
          <a:lstStyle/>
          <a:p>
            <a:pPr marL="355600" indent="-342900" algn="just">
              <a:lnSpc>
                <a:spcPct val="100000"/>
              </a:lnSpc>
              <a:tabLst>
                <a:tab pos="241300" algn="l"/>
              </a:tabLst>
            </a:pPr>
            <a:r>
              <a:rPr lang="tr-TR" sz="2000" spc="-15" dirty="0">
                <a:cs typeface="Calibri"/>
              </a:rPr>
              <a:t>Gi</a:t>
            </a:r>
            <a:r>
              <a:rPr lang="tr-TR" sz="2000" spc="-30" dirty="0">
                <a:cs typeface="Calibri"/>
              </a:rPr>
              <a:t>d</a:t>
            </a:r>
            <a:r>
              <a:rPr lang="tr-TR" sz="2000" spc="-15" dirty="0">
                <a:cs typeface="Calibri"/>
              </a:rPr>
              <a:t>eceğin</a:t>
            </a:r>
            <a:r>
              <a:rPr lang="tr-TR" sz="2000" spc="-25" dirty="0">
                <a:cs typeface="Calibri"/>
              </a:rPr>
              <a:t>i</a:t>
            </a:r>
            <a:r>
              <a:rPr lang="tr-TR" sz="2000" spc="-15" dirty="0">
                <a:cs typeface="Calibri"/>
              </a:rPr>
              <a:t>z</a:t>
            </a:r>
            <a:r>
              <a:rPr lang="tr-TR" sz="2000" spc="-5" dirty="0">
                <a:cs typeface="Calibri"/>
              </a:rPr>
              <a:t> </a:t>
            </a:r>
            <a:r>
              <a:rPr lang="tr-TR" sz="2000" spc="-15" dirty="0">
                <a:cs typeface="Calibri"/>
              </a:rPr>
              <a:t>ül</a:t>
            </a:r>
            <a:r>
              <a:rPr lang="tr-TR" sz="2000" spc="-110" dirty="0">
                <a:cs typeface="Calibri"/>
              </a:rPr>
              <a:t>k</a:t>
            </a:r>
            <a:r>
              <a:rPr lang="tr-TR" sz="2000" spc="-15" dirty="0">
                <a:cs typeface="Calibri"/>
              </a:rPr>
              <a:t>e</a:t>
            </a:r>
            <a:r>
              <a:rPr lang="tr-TR" sz="2000" spc="10" dirty="0">
                <a:cs typeface="Calibri"/>
              </a:rPr>
              <a:t> </a:t>
            </a:r>
            <a:r>
              <a:rPr lang="tr-TR" sz="2000" dirty="0">
                <a:cs typeface="Calibri"/>
              </a:rPr>
              <a:t>iç</a:t>
            </a:r>
            <a:r>
              <a:rPr lang="tr-TR" sz="2000" spc="-10" dirty="0">
                <a:cs typeface="Calibri"/>
              </a:rPr>
              <a:t>i</a:t>
            </a:r>
            <a:r>
              <a:rPr lang="tr-TR" sz="2000" spc="-15" dirty="0">
                <a:cs typeface="Calibri"/>
              </a:rPr>
              <a:t>n</a:t>
            </a:r>
            <a:r>
              <a:rPr lang="tr-TR" sz="2000" spc="5" dirty="0">
                <a:cs typeface="Calibri"/>
              </a:rPr>
              <a:t> </a:t>
            </a:r>
            <a:r>
              <a:rPr lang="tr-TR" sz="2000" dirty="0">
                <a:cs typeface="Calibri"/>
              </a:rPr>
              <a:t>v</a:t>
            </a:r>
            <a:r>
              <a:rPr lang="tr-TR" sz="2000" spc="-15" dirty="0">
                <a:cs typeface="Calibri"/>
              </a:rPr>
              <a:t>i</a:t>
            </a:r>
            <a:r>
              <a:rPr lang="tr-TR" sz="2000" spc="-80" dirty="0">
                <a:cs typeface="Calibri"/>
              </a:rPr>
              <a:t>z</a:t>
            </a:r>
            <a:r>
              <a:rPr lang="tr-TR" sz="2000" spc="-15" dirty="0">
                <a:cs typeface="Calibri"/>
              </a:rPr>
              <a:t>e</a:t>
            </a:r>
            <a:r>
              <a:rPr lang="tr-TR" sz="2000" spc="-5" dirty="0">
                <a:cs typeface="Calibri"/>
              </a:rPr>
              <a:t> </a:t>
            </a:r>
            <a:r>
              <a:rPr lang="tr-TR" sz="2000" spc="-15" dirty="0">
                <a:cs typeface="Calibri"/>
              </a:rPr>
              <a:t>ba</a:t>
            </a:r>
            <a:r>
              <a:rPr lang="tr-TR" sz="2000" spc="-60" dirty="0">
                <a:cs typeface="Calibri"/>
              </a:rPr>
              <a:t>ş</a:t>
            </a:r>
            <a:r>
              <a:rPr lang="tr-TR" sz="2000" spc="-15" dirty="0">
                <a:cs typeface="Calibri"/>
              </a:rPr>
              <a:t>vu</a:t>
            </a:r>
            <a:r>
              <a:rPr lang="tr-TR" sz="2000" spc="-25" dirty="0">
                <a:cs typeface="Calibri"/>
              </a:rPr>
              <a:t>r</a:t>
            </a:r>
            <a:r>
              <a:rPr lang="tr-TR" sz="2000" spc="-15" dirty="0">
                <a:cs typeface="Calibri"/>
              </a:rPr>
              <a:t>usu</a:t>
            </a:r>
            <a:r>
              <a:rPr lang="tr-TR" sz="2000" spc="-10" dirty="0">
                <a:cs typeface="Calibri"/>
              </a:rPr>
              <a:t> belgelerini tamamlamayı</a:t>
            </a:r>
            <a:r>
              <a:rPr lang="tr-TR" sz="2000" spc="-15" dirty="0">
                <a:cs typeface="Calibri"/>
              </a:rPr>
              <a:t> ve vize başvurusu için randevu talebinde bulunmayı geciktirmeyin.</a:t>
            </a:r>
            <a:endParaRPr lang="tr-TR" sz="2000" spc="25" dirty="0">
              <a:cs typeface="Calibri"/>
            </a:endParaRPr>
          </a:p>
          <a:p>
            <a:pPr marL="355600" indent="-342900" algn="just">
              <a:lnSpc>
                <a:spcPct val="100000"/>
              </a:lnSpc>
              <a:tabLst>
                <a:tab pos="241300" algn="l"/>
              </a:tabLst>
            </a:pPr>
            <a:r>
              <a:rPr lang="tr-TR" sz="2000" spc="-10" dirty="0">
                <a:cs typeface="Calibri"/>
              </a:rPr>
              <a:t>Koordinatörlük olarak, vize başvurularında kullanılmak üzere, </a:t>
            </a:r>
            <a:r>
              <a:rPr lang="tr-TR" sz="2000" spc="-10" dirty="0" err="1">
                <a:cs typeface="Calibri"/>
              </a:rPr>
              <a:t>hibesiz</a:t>
            </a:r>
            <a:r>
              <a:rPr lang="tr-TR" sz="2000" spc="-10" dirty="0">
                <a:cs typeface="Calibri"/>
              </a:rPr>
              <a:t> olarak seçilmiş öğrencilerimize Erasmus öğrencisi olduklarına dair belge; hibeli olarak seçilmiş öğrencilerimize de (alacakları toplam hibe tutarını da belirten) </a:t>
            </a:r>
            <a:r>
              <a:rPr lang="tr-TR" sz="2000" b="1" spc="-10" dirty="0">
                <a:solidFill>
                  <a:srgbClr val="FF0000"/>
                </a:solidFill>
                <a:cs typeface="Calibri"/>
              </a:rPr>
              <a:t>Hibe Destek Yazısı </a:t>
            </a:r>
            <a:r>
              <a:rPr lang="tr-TR" sz="2000" spc="-10" dirty="0">
                <a:cs typeface="Calibri"/>
              </a:rPr>
              <a:t>hazırlayabilmekteyiz. Bu belgeleri, ekine staj tarih aralığınızı gösteren Staj Kabul/Davet mektubunu eklediğiniz bir e-posta ile talep edebilirsiniz.</a:t>
            </a:r>
          </a:p>
          <a:p>
            <a:pPr marL="355600" marR="12700" indent="-342900" algn="just">
              <a:tabLst>
                <a:tab pos="241300" algn="l"/>
              </a:tabLst>
            </a:pPr>
            <a:r>
              <a:rPr lang="tr-TR" sz="2000" dirty="0"/>
              <a:t>Staj yapmak üzere yurtdışına gidecek olan öğrencilerimiz, durumlarına uygun vize tipi, vize için gerekli belgeler ve işlem süreleri vb. hakkındaki bilgileri gideceği ülkenin Konsolosluğundan ya da ilgili aracı kurumdan edinmeli ve bu bilgilere göre hareket etmelidir.</a:t>
            </a:r>
            <a:endParaRPr lang="tr-TR" sz="2000" dirty="0">
              <a:cs typeface="Calibri"/>
            </a:endParaRPr>
          </a:p>
          <a:p>
            <a:pPr marL="12700" marR="676910">
              <a:lnSpc>
                <a:spcPct val="70000"/>
              </a:lnSpc>
            </a:pPr>
            <a:endParaRPr lang="tr-TR" sz="2000" dirty="0">
              <a:cs typeface="Calibri"/>
            </a:endParaRPr>
          </a:p>
          <a:p>
            <a:pPr marL="12700" marR="8890" indent="0" algn="ctr">
              <a:lnSpc>
                <a:spcPct val="90100"/>
              </a:lnSpc>
              <a:buNone/>
            </a:pPr>
            <a:r>
              <a:rPr lang="tr-TR" sz="2000" spc="-5" dirty="0">
                <a:cs typeface="Century Gothic"/>
              </a:rPr>
              <a:t> </a:t>
            </a:r>
            <a:endParaRPr lang="tr-TR" sz="2000" dirty="0">
              <a:cs typeface="Times New Roman"/>
            </a:endParaRPr>
          </a:p>
          <a:p>
            <a:pPr marL="298450" marR="8890" indent="-285750" algn="just">
              <a:lnSpc>
                <a:spcPct val="90100"/>
              </a:lnSpc>
              <a:buFont typeface="Wingdings 3" panose="05040102010807070707" pitchFamily="18" charset="2"/>
              <a:buChar char="´"/>
            </a:pPr>
            <a:endParaRPr sz="2000" dirty="0">
              <a:cs typeface="Times New Roman"/>
            </a:endParaRPr>
          </a:p>
          <a:p>
            <a:pPr marL="12700" marR="5080" indent="0" algn="just">
              <a:buNone/>
            </a:pPr>
            <a:endParaRPr sz="2000" u="sng" dirty="0">
              <a:cs typeface="Century Gothic"/>
            </a:endParaRPr>
          </a:p>
        </p:txBody>
      </p:sp>
      <p:sp>
        <p:nvSpPr>
          <p:cNvPr id="12" name="object 12"/>
          <p:cNvSpPr/>
          <p:nvPr/>
        </p:nvSpPr>
        <p:spPr>
          <a:xfrm>
            <a:off x="9688068" y="377952"/>
            <a:ext cx="1475231" cy="833627"/>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9767823" y="458851"/>
            <a:ext cx="1368425" cy="727075"/>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3567684" y="153923"/>
            <a:ext cx="4715256" cy="2005584"/>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3621087" y="205786"/>
            <a:ext cx="4608449" cy="1898650"/>
          </a:xfrm>
          <a:prstGeom prst="rect">
            <a:avLst/>
          </a:prstGeom>
          <a:blipFill>
            <a:blip r:embed="rId7" cstate="print"/>
            <a:stretch>
              <a:fillRect/>
            </a:stretch>
          </a:blipFill>
        </p:spPr>
        <p:txBody>
          <a:bodyPr wrap="square" lIns="0" tIns="0" rIns="0" bIns="0" rtlCol="0"/>
          <a:lstStyle/>
          <a:p>
            <a:endParaRPr/>
          </a:p>
        </p:txBody>
      </p:sp>
      <p:pic>
        <p:nvPicPr>
          <p:cNvPr id="16" name="Picture 11" descr="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1000" y="150938"/>
            <a:ext cx="14478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823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903635"/>
          </a:xfrm>
        </p:spPr>
        <p:txBody>
          <a:bodyPr>
            <a:normAutofit fontScale="90000"/>
          </a:bodyPr>
          <a:lstStyle/>
          <a:p>
            <a:r>
              <a:rPr lang="tr-TR" sz="4000" b="1" u="sng" dirty="0">
                <a:cs typeface="Century Gothic"/>
              </a:rPr>
              <a:t>Özellikle Dikkat Edilmesi Gereken Hususlar</a:t>
            </a:r>
            <a:br>
              <a:rPr lang="tr-TR" b="1" u="sng" dirty="0">
                <a:cs typeface="Century Gothic"/>
              </a:rPr>
            </a:br>
            <a:endParaRPr lang="tr-TR" dirty="0"/>
          </a:p>
        </p:txBody>
      </p:sp>
      <p:sp>
        <p:nvSpPr>
          <p:cNvPr id="3" name="İçerik Yer Tutucusu 2"/>
          <p:cNvSpPr>
            <a:spLocks noGrp="1"/>
          </p:cNvSpPr>
          <p:nvPr>
            <p:ph idx="1"/>
          </p:nvPr>
        </p:nvSpPr>
        <p:spPr/>
        <p:txBody>
          <a:bodyPr>
            <a:normAutofit lnSpcReduction="10000"/>
          </a:bodyPr>
          <a:lstStyle/>
          <a:p>
            <a:r>
              <a:rPr lang="tr-TR" dirty="0">
                <a:cs typeface="Calibri"/>
              </a:rPr>
              <a:t>Hibeli veya </a:t>
            </a:r>
            <a:r>
              <a:rPr lang="tr-TR" dirty="0" err="1">
                <a:cs typeface="Calibri"/>
              </a:rPr>
              <a:t>hibesiz</a:t>
            </a:r>
            <a:r>
              <a:rPr lang="tr-TR" dirty="0">
                <a:cs typeface="Calibri"/>
              </a:rPr>
              <a:t> gidecek tüm öğrenciler, aynı belgeleri hazırlayıp tamamlamak ve aynı kurallara uymakla yükümlüdür.</a:t>
            </a:r>
          </a:p>
          <a:p>
            <a:r>
              <a:rPr lang="tr-TR" dirty="0"/>
              <a:t>Ailenizle gerek sürecin maddi boyutu gerekse gideceğiniz ülkede salgının seyrini gözeterek birlikte karar vermeniz ve aile üyelerinizi de doğru biçimde bilgilendirmeniz önemlidir.</a:t>
            </a:r>
          </a:p>
          <a:p>
            <a:r>
              <a:rPr lang="tr-TR" dirty="0"/>
              <a:t>Erasmus kapsamında gidişiniz öncesinde, özellikle vize başvurusu sürecinde pek çok bürokratik prosedürü yerine getirmeniz gerektiğinin farkında olmalı ve bunun için hazır olmamalısınız.</a:t>
            </a:r>
          </a:p>
          <a:p>
            <a:r>
              <a:rPr lang="tr-TR" dirty="0"/>
              <a:t>Gidişiniz öncesinde geçen süreyi yabancı dil becerilerinizi geliştirerek ya da mümkünse, para biriktirerek değerlendirme yoluna gidebilirsiniz.</a:t>
            </a:r>
          </a:p>
          <a:p>
            <a:endParaRPr lang="tr-TR" dirty="0"/>
          </a:p>
        </p:txBody>
      </p:sp>
    </p:spTree>
    <p:extLst>
      <p:ext uri="{BB962C8B-B14F-4D97-AF65-F5344CB8AC3E}">
        <p14:creationId xmlns:p14="http://schemas.microsoft.com/office/powerpoint/2010/main" val="1460137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2946653" y="1788813"/>
            <a:ext cx="6400800" cy="430887"/>
          </a:xfrm>
          <a:prstGeom prst="rect">
            <a:avLst/>
          </a:prstGeom>
        </p:spPr>
        <p:txBody>
          <a:bodyPr vert="horz" wrap="square" lIns="0" tIns="0" rIns="0" bIns="0" rtlCol="0">
            <a:spAutoFit/>
          </a:bodyPr>
          <a:lstStyle/>
          <a:p>
            <a:pPr marL="12700">
              <a:lnSpc>
                <a:spcPct val="100000"/>
              </a:lnSpc>
            </a:pPr>
            <a:r>
              <a:rPr lang="tr-TR" sz="2800" b="1" u="sng" dirty="0">
                <a:cs typeface="Century Gothic"/>
              </a:rPr>
              <a:t>Özellikle Dikkat Edilmesi Gereken Hususlar</a:t>
            </a:r>
          </a:p>
        </p:txBody>
      </p:sp>
      <p:sp>
        <p:nvSpPr>
          <p:cNvPr id="9" name="object 9"/>
          <p:cNvSpPr txBox="1">
            <a:spLocks noGrp="1"/>
          </p:cNvSpPr>
          <p:nvPr>
            <p:ph idx="1"/>
          </p:nvPr>
        </p:nvSpPr>
        <p:spPr>
          <a:xfrm>
            <a:off x="889253" y="2357430"/>
            <a:ext cx="10515600" cy="6153479"/>
          </a:xfrm>
          <a:prstGeom prst="rect">
            <a:avLst/>
          </a:prstGeom>
        </p:spPr>
        <p:txBody>
          <a:bodyPr vert="horz" wrap="square" lIns="0" tIns="0" rIns="0" bIns="0" rtlCol="0">
            <a:spAutoFit/>
          </a:bodyPr>
          <a:lstStyle/>
          <a:p>
            <a:pPr marL="12065" indent="0">
              <a:lnSpc>
                <a:spcPct val="100000"/>
              </a:lnSpc>
              <a:tabLst>
                <a:tab pos="241300" algn="l"/>
              </a:tabLst>
            </a:pPr>
            <a:r>
              <a:rPr lang="tr-TR" sz="1600" dirty="0">
                <a:cs typeface="Calibri"/>
              </a:rPr>
              <a:t> </a:t>
            </a:r>
            <a:r>
              <a:rPr lang="tr-TR" sz="1600" dirty="0">
                <a:solidFill>
                  <a:srgbClr val="233244"/>
                </a:solidFill>
                <a:latin typeface="Arial" charset="0"/>
              </a:rPr>
              <a:t>Öğrencilerimizin, Erasmus kapsamında öğrenim için yurtdışına gitmeden önce Koordinatörlüğümüze iletmeleri gereken belgeler arasında (bkz. “</a:t>
            </a:r>
            <a:r>
              <a:rPr lang="tr-TR" sz="1600" dirty="0" err="1">
                <a:solidFill>
                  <a:srgbClr val="233244"/>
                </a:solidFill>
                <a:latin typeface="Arial" charset="0"/>
              </a:rPr>
              <a:t>checklist</a:t>
            </a:r>
            <a:r>
              <a:rPr lang="tr-TR" sz="1600" dirty="0">
                <a:solidFill>
                  <a:srgbClr val="233244"/>
                </a:solidFill>
                <a:latin typeface="Arial" charset="0"/>
              </a:rPr>
              <a:t>”) vize de yer almaktadır. Öğrencilerimizin, ilgili konsolosluk tarafından vizelerinin planlanan yurtdışına çıkış tarihlerinden birkaç gün önce verilebileceği yönünde bilgilendirilmeleri durumunda, vizelerinin henüz eksik olması nedeniyle, Koordinatörlüğümüzden gidiş işlemleri için randevu almak üzere vizelerinin ulaşmasını beklememeleri gerekmektedir. Koordinatörlük olarak yoğun bir iş programı ve randevu takvimi ile çalışmaktayız. Randevu talebinizin aynı gün ya da aynı hafta içinde karşılanması mümkün olmayabilir. Bu nedenle, </a:t>
            </a:r>
            <a:r>
              <a:rPr lang="tr-TR" sz="1600" u="sng" dirty="0">
                <a:solidFill>
                  <a:srgbClr val="233244"/>
                </a:solidFill>
                <a:latin typeface="Arial" charset="0"/>
              </a:rPr>
              <a:t>vize başvurunuzun sonuçlanmasının gecikmesi durumunda</a:t>
            </a:r>
            <a:r>
              <a:rPr lang="tr-TR" sz="1600" dirty="0">
                <a:solidFill>
                  <a:srgbClr val="233244"/>
                </a:solidFill>
                <a:latin typeface="Arial" charset="0"/>
              </a:rPr>
              <a:t>, vizeniz henüz tarafınıza ulaşmamış olsa da, Koordinatörlüğümüzden randevu talep edebilir ve Erasmus dosyanızı açtırabilirsiniz. Bu durumda da Erasmus sözleşmeniz hazırlanabilir ve tarafınızca imzalanabilir. Ancak tüm belge eksikliği durumlarında olduğu gibi, vizenizin bir kopyasını randevunuz sonrasında Koordinatörlüğümüze iletmedikçe Erasmus sözleşmeniz ve dosyanız geçerlilik kazanmayacaktır. Randevu sonrasında, dosyanızda eksik olan vize kopyanızı e-posta ile de gönderebilirsiniz.</a:t>
            </a:r>
            <a:endParaRPr lang="tr-TR" sz="1600" dirty="0">
              <a:cs typeface="Calibri"/>
            </a:endParaRPr>
          </a:p>
          <a:p>
            <a:pPr marL="12065" indent="0">
              <a:lnSpc>
                <a:spcPct val="100000"/>
              </a:lnSpc>
              <a:tabLst>
                <a:tab pos="241300" algn="l"/>
              </a:tabLst>
            </a:pPr>
            <a:endParaRPr lang="tr-TR" sz="2400" dirty="0">
              <a:cs typeface="Calibri"/>
            </a:endParaRPr>
          </a:p>
          <a:p>
            <a:pPr marL="12065" indent="0">
              <a:lnSpc>
                <a:spcPct val="100000"/>
              </a:lnSpc>
              <a:buNone/>
              <a:tabLst>
                <a:tab pos="241300" algn="l"/>
              </a:tabLst>
            </a:pPr>
            <a:endParaRPr lang="tr-TR" sz="2400" dirty="0">
              <a:cs typeface="Calibri"/>
            </a:endParaRPr>
          </a:p>
          <a:p>
            <a:pPr marL="12065" indent="0">
              <a:lnSpc>
                <a:spcPct val="100000"/>
              </a:lnSpc>
              <a:tabLst>
                <a:tab pos="241300" algn="l"/>
              </a:tabLst>
            </a:pPr>
            <a:endParaRPr lang="tr-TR" sz="2400" dirty="0">
              <a:cs typeface="Calibri"/>
            </a:endParaRPr>
          </a:p>
          <a:p>
            <a:pPr marL="12065" indent="0">
              <a:lnSpc>
                <a:spcPct val="100000"/>
              </a:lnSpc>
              <a:tabLst>
                <a:tab pos="241300" algn="l"/>
              </a:tabLst>
            </a:pPr>
            <a:endParaRPr lang="tr-TR" sz="2400" dirty="0">
              <a:cs typeface="Calibri"/>
            </a:endParaRPr>
          </a:p>
          <a:p>
            <a:pPr marL="12700" marR="676910">
              <a:lnSpc>
                <a:spcPct val="70000"/>
              </a:lnSpc>
            </a:pPr>
            <a:endParaRPr lang="tr-TR" sz="1800" dirty="0">
              <a:cs typeface="Calibri"/>
            </a:endParaRPr>
          </a:p>
          <a:p>
            <a:pPr marL="12700" marR="8890" indent="0" algn="ctr">
              <a:lnSpc>
                <a:spcPct val="90100"/>
              </a:lnSpc>
              <a:buNone/>
            </a:pPr>
            <a:r>
              <a:rPr lang="tr-TR" sz="1800" spc="-5" dirty="0">
                <a:cs typeface="Century Gothic"/>
              </a:rPr>
              <a:t> </a:t>
            </a:r>
            <a:endParaRPr lang="tr-TR" sz="1800" dirty="0">
              <a:cs typeface="Times New Roman"/>
            </a:endParaRPr>
          </a:p>
          <a:p>
            <a:pPr marL="298450" marR="8890" indent="-285750" algn="just">
              <a:lnSpc>
                <a:spcPct val="90100"/>
              </a:lnSpc>
              <a:buFont typeface="Wingdings 3" panose="05040102010807070707" pitchFamily="18" charset="2"/>
              <a:buChar char="´"/>
            </a:pPr>
            <a:endParaRPr sz="1800" dirty="0">
              <a:cs typeface="Times New Roman"/>
            </a:endParaRPr>
          </a:p>
          <a:p>
            <a:pPr marL="12700" marR="5080" indent="0" algn="just">
              <a:buNone/>
            </a:pPr>
            <a:endParaRPr sz="1800" u="sng" dirty="0">
              <a:cs typeface="Century Gothic"/>
            </a:endParaRPr>
          </a:p>
        </p:txBody>
      </p:sp>
      <p:sp>
        <p:nvSpPr>
          <p:cNvPr id="12" name="object 12"/>
          <p:cNvSpPr/>
          <p:nvPr/>
        </p:nvSpPr>
        <p:spPr>
          <a:xfrm>
            <a:off x="9688068" y="377952"/>
            <a:ext cx="1475231" cy="833627"/>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9767823" y="458851"/>
            <a:ext cx="1368425" cy="727075"/>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3567684" y="153923"/>
            <a:ext cx="4715256" cy="2005584"/>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3621087" y="205786"/>
            <a:ext cx="4608449" cy="1898650"/>
          </a:xfrm>
          <a:prstGeom prst="rect">
            <a:avLst/>
          </a:prstGeom>
          <a:blipFill>
            <a:blip r:embed="rId7" cstate="print"/>
            <a:stretch>
              <a:fillRect/>
            </a:stretch>
          </a:blipFill>
        </p:spPr>
        <p:txBody>
          <a:bodyPr wrap="square" lIns="0" tIns="0" rIns="0" bIns="0" rtlCol="0"/>
          <a:lstStyle/>
          <a:p>
            <a:endParaRPr/>
          </a:p>
        </p:txBody>
      </p:sp>
      <p:pic>
        <p:nvPicPr>
          <p:cNvPr id="16" name="Picture 11" descr="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1000" y="150938"/>
            <a:ext cx="14478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4928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97829" y="81660"/>
            <a:ext cx="1202690" cy="857885"/>
          </a:xfrm>
          <a:prstGeom prst="rect">
            <a:avLst/>
          </a:prstGeom>
        </p:spPr>
        <p:txBody>
          <a:bodyPr vert="horz" wrap="square" lIns="0" tIns="0" rIns="0" bIns="0" rtlCol="0">
            <a:noAutofit/>
          </a:bodyPr>
          <a:lstStyle/>
          <a:p>
            <a:pPr marL="12700">
              <a:lnSpc>
                <a:spcPct val="100000"/>
              </a:lnSpc>
            </a:pPr>
            <a:endParaRPr sz="5400" dirty="0">
              <a:latin typeface="Calibri Light"/>
              <a:cs typeface="Calibri Light"/>
            </a:endParaRPr>
          </a:p>
        </p:txBody>
      </p:sp>
      <p:sp>
        <p:nvSpPr>
          <p:cNvPr id="3" name="object 3"/>
          <p:cNvSpPr txBox="1"/>
          <p:nvPr/>
        </p:nvSpPr>
        <p:spPr>
          <a:xfrm>
            <a:off x="3318128" y="822705"/>
            <a:ext cx="5561965" cy="1598295"/>
          </a:xfrm>
          <a:prstGeom prst="rect">
            <a:avLst/>
          </a:prstGeom>
        </p:spPr>
        <p:txBody>
          <a:bodyPr vert="horz" wrap="square" lIns="0" tIns="0" rIns="0" bIns="0" rtlCol="0">
            <a:noAutofit/>
          </a:bodyPr>
          <a:lstStyle/>
          <a:p>
            <a:pPr marL="635" algn="ctr">
              <a:lnSpc>
                <a:spcPts val="6155"/>
              </a:lnSpc>
            </a:pPr>
            <a:r>
              <a:rPr lang="tr-TR" sz="5400" spc="-50" dirty="0">
                <a:solidFill>
                  <a:srgbClr val="006FC0"/>
                </a:solidFill>
                <a:latin typeface="Calibri Light"/>
                <a:cs typeface="Calibri Light"/>
              </a:rPr>
              <a:t>DEÜ </a:t>
            </a:r>
            <a:r>
              <a:rPr sz="5400" spc="-50" dirty="0">
                <a:solidFill>
                  <a:srgbClr val="006FC0"/>
                </a:solidFill>
                <a:latin typeface="Calibri Light"/>
                <a:cs typeface="Calibri Light"/>
              </a:rPr>
              <a:t>D</a:t>
            </a:r>
            <a:r>
              <a:rPr sz="5400" spc="0" dirty="0">
                <a:solidFill>
                  <a:srgbClr val="006FC0"/>
                </a:solidFill>
                <a:latin typeface="Calibri Light"/>
                <a:cs typeface="Calibri Light"/>
              </a:rPr>
              <a:t>IŞ</a:t>
            </a:r>
            <a:r>
              <a:rPr sz="5400" spc="-105" dirty="0">
                <a:solidFill>
                  <a:srgbClr val="006FC0"/>
                </a:solidFill>
                <a:latin typeface="Calibri Light"/>
                <a:cs typeface="Calibri Light"/>
              </a:rPr>
              <a:t> </a:t>
            </a:r>
            <a:r>
              <a:rPr sz="5400" spc="0" dirty="0">
                <a:solidFill>
                  <a:srgbClr val="006FC0"/>
                </a:solidFill>
                <a:latin typeface="Calibri Light"/>
                <a:cs typeface="Calibri Light"/>
              </a:rPr>
              <a:t>İ</a:t>
            </a:r>
            <a:r>
              <a:rPr sz="5400" spc="-40" dirty="0">
                <a:solidFill>
                  <a:srgbClr val="006FC0"/>
                </a:solidFill>
                <a:latin typeface="Calibri Light"/>
                <a:cs typeface="Calibri Light"/>
              </a:rPr>
              <a:t>L</a:t>
            </a:r>
            <a:r>
              <a:rPr sz="5400" spc="0" dirty="0">
                <a:solidFill>
                  <a:srgbClr val="006FC0"/>
                </a:solidFill>
                <a:latin typeface="Calibri Light"/>
                <a:cs typeface="Calibri Light"/>
              </a:rPr>
              <a:t>İ</a:t>
            </a:r>
            <a:r>
              <a:rPr sz="5400" spc="-45" dirty="0">
                <a:solidFill>
                  <a:srgbClr val="006FC0"/>
                </a:solidFill>
                <a:latin typeface="Calibri Light"/>
                <a:cs typeface="Calibri Light"/>
              </a:rPr>
              <a:t>ŞK</a:t>
            </a:r>
            <a:r>
              <a:rPr sz="5400" spc="-25" dirty="0">
                <a:solidFill>
                  <a:srgbClr val="006FC0"/>
                </a:solidFill>
                <a:latin typeface="Calibri Light"/>
                <a:cs typeface="Calibri Light"/>
              </a:rPr>
              <a:t>İ</a:t>
            </a:r>
            <a:r>
              <a:rPr sz="5400" spc="-45" dirty="0">
                <a:solidFill>
                  <a:srgbClr val="006FC0"/>
                </a:solidFill>
                <a:latin typeface="Calibri Light"/>
                <a:cs typeface="Calibri Light"/>
              </a:rPr>
              <a:t>L</a:t>
            </a:r>
            <a:r>
              <a:rPr sz="5400" spc="-50" dirty="0">
                <a:solidFill>
                  <a:srgbClr val="006FC0"/>
                </a:solidFill>
                <a:latin typeface="Calibri Light"/>
                <a:cs typeface="Calibri Light"/>
              </a:rPr>
              <a:t>E</a:t>
            </a:r>
            <a:r>
              <a:rPr sz="5400" spc="0" dirty="0">
                <a:solidFill>
                  <a:srgbClr val="006FC0"/>
                </a:solidFill>
                <a:latin typeface="Calibri Light"/>
                <a:cs typeface="Calibri Light"/>
              </a:rPr>
              <a:t>R</a:t>
            </a:r>
            <a:endParaRPr sz="5400" dirty="0">
              <a:latin typeface="Calibri Light"/>
              <a:cs typeface="Calibri Light"/>
            </a:endParaRPr>
          </a:p>
          <a:p>
            <a:pPr algn="ctr">
              <a:lnSpc>
                <a:spcPts val="6155"/>
              </a:lnSpc>
            </a:pPr>
            <a:r>
              <a:rPr sz="5400" spc="-300" dirty="0">
                <a:solidFill>
                  <a:srgbClr val="006FC0"/>
                </a:solidFill>
                <a:latin typeface="Calibri Light"/>
                <a:cs typeface="Calibri Light"/>
              </a:rPr>
              <a:t>K</a:t>
            </a:r>
            <a:r>
              <a:rPr sz="5400" spc="-55" dirty="0">
                <a:solidFill>
                  <a:srgbClr val="006FC0"/>
                </a:solidFill>
                <a:latin typeface="Calibri Light"/>
                <a:cs typeface="Calibri Light"/>
              </a:rPr>
              <a:t>O</a:t>
            </a:r>
            <a:r>
              <a:rPr sz="5400" spc="-65" dirty="0">
                <a:solidFill>
                  <a:srgbClr val="006FC0"/>
                </a:solidFill>
                <a:latin typeface="Calibri Light"/>
                <a:cs typeface="Calibri Light"/>
              </a:rPr>
              <a:t>O</a:t>
            </a:r>
            <a:r>
              <a:rPr sz="5400" spc="-55" dirty="0">
                <a:solidFill>
                  <a:srgbClr val="006FC0"/>
                </a:solidFill>
                <a:latin typeface="Calibri Light"/>
                <a:cs typeface="Calibri Light"/>
              </a:rPr>
              <a:t>R</a:t>
            </a:r>
            <a:r>
              <a:rPr sz="5400" spc="-65" dirty="0">
                <a:solidFill>
                  <a:srgbClr val="006FC0"/>
                </a:solidFill>
                <a:latin typeface="Calibri Light"/>
                <a:cs typeface="Calibri Light"/>
              </a:rPr>
              <a:t>D</a:t>
            </a:r>
            <a:r>
              <a:rPr sz="5400" spc="-25" dirty="0">
                <a:solidFill>
                  <a:srgbClr val="006FC0"/>
                </a:solidFill>
                <a:latin typeface="Calibri Light"/>
                <a:cs typeface="Calibri Light"/>
              </a:rPr>
              <a:t>İ</a:t>
            </a:r>
            <a:r>
              <a:rPr sz="5400" spc="-65" dirty="0">
                <a:solidFill>
                  <a:srgbClr val="006FC0"/>
                </a:solidFill>
                <a:latin typeface="Calibri Light"/>
                <a:cs typeface="Calibri Light"/>
              </a:rPr>
              <a:t>N</a:t>
            </a:r>
            <a:r>
              <a:rPr sz="5400" spc="-480" dirty="0">
                <a:solidFill>
                  <a:srgbClr val="006FC0"/>
                </a:solidFill>
                <a:latin typeface="Calibri Light"/>
                <a:cs typeface="Calibri Light"/>
              </a:rPr>
              <a:t>A</a:t>
            </a:r>
            <a:r>
              <a:rPr sz="5400" spc="-215" dirty="0">
                <a:solidFill>
                  <a:srgbClr val="006FC0"/>
                </a:solidFill>
                <a:latin typeface="Calibri Light"/>
                <a:cs typeface="Calibri Light"/>
              </a:rPr>
              <a:t>T</a:t>
            </a:r>
            <a:r>
              <a:rPr sz="5400" spc="-80" dirty="0">
                <a:solidFill>
                  <a:srgbClr val="006FC0"/>
                </a:solidFill>
                <a:latin typeface="Calibri Light"/>
                <a:cs typeface="Calibri Light"/>
              </a:rPr>
              <a:t>Ö</a:t>
            </a:r>
            <a:r>
              <a:rPr sz="5400" spc="-45" dirty="0">
                <a:solidFill>
                  <a:srgbClr val="006FC0"/>
                </a:solidFill>
                <a:latin typeface="Calibri Light"/>
                <a:cs typeface="Calibri Light"/>
              </a:rPr>
              <a:t>R</a:t>
            </a:r>
            <a:r>
              <a:rPr sz="5400" spc="-145" dirty="0">
                <a:solidFill>
                  <a:srgbClr val="006FC0"/>
                </a:solidFill>
                <a:latin typeface="Calibri Light"/>
                <a:cs typeface="Calibri Light"/>
              </a:rPr>
              <a:t>L</a:t>
            </a:r>
            <a:r>
              <a:rPr sz="5400" spc="-65" dirty="0">
                <a:solidFill>
                  <a:srgbClr val="006FC0"/>
                </a:solidFill>
                <a:latin typeface="Calibri Light"/>
                <a:cs typeface="Calibri Light"/>
              </a:rPr>
              <a:t>ÜĞ</a:t>
            </a:r>
            <a:r>
              <a:rPr sz="5400" spc="0" dirty="0">
                <a:solidFill>
                  <a:srgbClr val="006FC0"/>
                </a:solidFill>
                <a:latin typeface="Calibri Light"/>
                <a:cs typeface="Calibri Light"/>
              </a:rPr>
              <a:t>Ü</a:t>
            </a:r>
            <a:endParaRPr sz="5400" dirty="0">
              <a:latin typeface="Calibri Light"/>
              <a:cs typeface="Calibri Light"/>
            </a:endParaRPr>
          </a:p>
        </p:txBody>
      </p:sp>
      <p:sp>
        <p:nvSpPr>
          <p:cNvPr id="4" name="object 4"/>
          <p:cNvSpPr txBox="1">
            <a:spLocks noGrp="1"/>
          </p:cNvSpPr>
          <p:nvPr>
            <p:ph type="body" idx="1"/>
          </p:nvPr>
        </p:nvSpPr>
        <p:spPr>
          <a:prstGeom prst="rect">
            <a:avLst/>
          </a:prstGeom>
        </p:spPr>
        <p:txBody>
          <a:bodyPr vert="horz" wrap="square" lIns="0" tIns="0" rIns="0" bIns="0" rtlCol="0">
            <a:noAutofit/>
          </a:bodyPr>
          <a:lstStyle/>
          <a:p>
            <a:pPr marL="6350" algn="ctr">
              <a:lnSpc>
                <a:spcPct val="100000"/>
              </a:lnSpc>
            </a:pPr>
            <a:endParaRPr lang="tr-TR" sz="3600" u="heavy" spc="-60" dirty="0">
              <a:solidFill>
                <a:srgbClr val="006FC0"/>
              </a:solidFill>
              <a:latin typeface="Calibri Light"/>
              <a:cs typeface="Calibri Light"/>
              <a:hlinkClick r:id="rId2"/>
            </a:endParaRPr>
          </a:p>
          <a:p>
            <a:pPr marL="6350" algn="ctr">
              <a:lnSpc>
                <a:spcPct val="100000"/>
              </a:lnSpc>
            </a:pPr>
            <a:r>
              <a:rPr sz="2000" b="1" u="heavy" spc="-60" dirty="0">
                <a:solidFill>
                  <a:srgbClr val="006FC0"/>
                </a:solidFill>
                <a:latin typeface="Calibri Light"/>
                <a:cs typeface="Calibri Light"/>
                <a:hlinkClick r:id="rId2"/>
              </a:rPr>
              <a:t>w</a:t>
            </a:r>
            <a:r>
              <a:rPr sz="2000" b="1" u="heavy" spc="-70" dirty="0">
                <a:solidFill>
                  <a:srgbClr val="006FC0"/>
                </a:solidFill>
                <a:latin typeface="Calibri Light"/>
                <a:cs typeface="Calibri Light"/>
                <a:hlinkClick r:id="rId2"/>
              </a:rPr>
              <a:t>w</a:t>
            </a:r>
            <a:r>
              <a:rPr sz="2000" b="1" u="heavy" spc="-310" dirty="0">
                <a:solidFill>
                  <a:srgbClr val="006FC0"/>
                </a:solidFill>
                <a:latin typeface="Calibri Light"/>
                <a:cs typeface="Calibri Light"/>
                <a:hlinkClick r:id="rId2"/>
              </a:rPr>
              <a:t>w</a:t>
            </a:r>
            <a:r>
              <a:rPr sz="2000" b="1" u="heavy" spc="-30" dirty="0">
                <a:solidFill>
                  <a:srgbClr val="006FC0"/>
                </a:solidFill>
                <a:latin typeface="Calibri Light"/>
                <a:cs typeface="Calibri Light"/>
                <a:hlinkClick r:id="rId2"/>
              </a:rPr>
              <a:t>.</a:t>
            </a:r>
            <a:r>
              <a:rPr sz="2000" b="1" u="heavy" spc="-40" dirty="0">
                <a:solidFill>
                  <a:srgbClr val="006FC0"/>
                </a:solidFill>
                <a:latin typeface="Calibri Light"/>
                <a:cs typeface="Calibri Light"/>
                <a:hlinkClick r:id="rId2"/>
              </a:rPr>
              <a:t>i</a:t>
            </a:r>
            <a:r>
              <a:rPr sz="2000" b="1" u="heavy" spc="-95" dirty="0">
                <a:solidFill>
                  <a:srgbClr val="006FC0"/>
                </a:solidFill>
                <a:latin typeface="Calibri Light"/>
                <a:cs typeface="Calibri Light"/>
                <a:hlinkClick r:id="rId2"/>
              </a:rPr>
              <a:t>n</a:t>
            </a:r>
            <a:r>
              <a:rPr sz="2000" b="1" u="heavy" spc="-75" dirty="0">
                <a:solidFill>
                  <a:srgbClr val="006FC0"/>
                </a:solidFill>
                <a:latin typeface="Calibri Light"/>
                <a:cs typeface="Calibri Light"/>
                <a:hlinkClick r:id="rId2"/>
              </a:rPr>
              <a:t>t</a:t>
            </a:r>
            <a:r>
              <a:rPr sz="2000" b="1" u="heavy" spc="-30" dirty="0">
                <a:solidFill>
                  <a:srgbClr val="006FC0"/>
                </a:solidFill>
                <a:latin typeface="Calibri Light"/>
                <a:cs typeface="Calibri Light"/>
                <a:hlinkClick r:id="rId2"/>
              </a:rPr>
              <a:t>e</a:t>
            </a:r>
            <a:r>
              <a:rPr sz="2000" b="1" u="heavy" spc="-45" dirty="0">
                <a:solidFill>
                  <a:srgbClr val="006FC0"/>
                </a:solidFill>
                <a:latin typeface="Calibri Light"/>
                <a:cs typeface="Calibri Light"/>
                <a:hlinkClick r:id="rId2"/>
              </a:rPr>
              <a:t>r</a:t>
            </a:r>
            <a:r>
              <a:rPr sz="2000" b="1" u="heavy" spc="-55" dirty="0">
                <a:solidFill>
                  <a:srgbClr val="006FC0"/>
                </a:solidFill>
                <a:latin typeface="Calibri Light"/>
                <a:cs typeface="Calibri Light"/>
                <a:hlinkClick r:id="rId2"/>
              </a:rPr>
              <a:t>n</a:t>
            </a:r>
            <a:r>
              <a:rPr sz="2000" b="1" u="heavy" spc="-85" dirty="0">
                <a:solidFill>
                  <a:srgbClr val="006FC0"/>
                </a:solidFill>
                <a:latin typeface="Calibri Light"/>
                <a:cs typeface="Calibri Light"/>
                <a:hlinkClick r:id="rId2"/>
              </a:rPr>
              <a:t>a</a:t>
            </a:r>
            <a:r>
              <a:rPr sz="2000" b="1" u="heavy" spc="-40" dirty="0">
                <a:solidFill>
                  <a:srgbClr val="006FC0"/>
                </a:solidFill>
                <a:latin typeface="Calibri Light"/>
                <a:cs typeface="Calibri Light"/>
                <a:hlinkClick r:id="rId2"/>
              </a:rPr>
              <a:t>t</a:t>
            </a:r>
            <a:r>
              <a:rPr sz="2000" b="1" u="heavy" spc="-25" dirty="0">
                <a:solidFill>
                  <a:srgbClr val="006FC0"/>
                </a:solidFill>
                <a:latin typeface="Calibri Light"/>
                <a:cs typeface="Calibri Light"/>
                <a:hlinkClick r:id="rId2"/>
              </a:rPr>
              <a:t>i</a:t>
            </a:r>
            <a:r>
              <a:rPr sz="2000" b="1" u="heavy" spc="-45" dirty="0">
                <a:solidFill>
                  <a:srgbClr val="006FC0"/>
                </a:solidFill>
                <a:latin typeface="Calibri Light"/>
                <a:cs typeface="Calibri Light"/>
                <a:hlinkClick r:id="rId2"/>
              </a:rPr>
              <a:t>o</a:t>
            </a:r>
            <a:r>
              <a:rPr sz="2000" b="1" u="heavy" spc="-55" dirty="0">
                <a:solidFill>
                  <a:srgbClr val="006FC0"/>
                </a:solidFill>
                <a:latin typeface="Calibri Light"/>
                <a:cs typeface="Calibri Light"/>
                <a:hlinkClick r:id="rId2"/>
              </a:rPr>
              <a:t>n</a:t>
            </a:r>
            <a:r>
              <a:rPr sz="2000" b="1" u="heavy" spc="-60" dirty="0">
                <a:solidFill>
                  <a:srgbClr val="006FC0"/>
                </a:solidFill>
                <a:latin typeface="Calibri Light"/>
                <a:cs typeface="Calibri Light"/>
                <a:hlinkClick r:id="rId2"/>
              </a:rPr>
              <a:t>a</a:t>
            </a:r>
            <a:r>
              <a:rPr sz="2000" b="1" u="heavy" spc="-25" dirty="0">
                <a:solidFill>
                  <a:srgbClr val="006FC0"/>
                </a:solidFill>
                <a:latin typeface="Calibri Light"/>
                <a:cs typeface="Calibri Light"/>
                <a:hlinkClick r:id="rId2"/>
              </a:rPr>
              <a:t>l</a:t>
            </a:r>
            <a:r>
              <a:rPr sz="2000" b="1" u="heavy" spc="-30" dirty="0">
                <a:solidFill>
                  <a:srgbClr val="006FC0"/>
                </a:solidFill>
                <a:latin typeface="Calibri Light"/>
                <a:cs typeface="Calibri Light"/>
                <a:hlinkClick r:id="rId2"/>
              </a:rPr>
              <a:t>.</a:t>
            </a:r>
            <a:r>
              <a:rPr sz="2000" b="1" u="heavy" spc="-55" dirty="0">
                <a:solidFill>
                  <a:srgbClr val="006FC0"/>
                </a:solidFill>
                <a:latin typeface="Calibri Light"/>
                <a:cs typeface="Calibri Light"/>
                <a:hlinkClick r:id="rId2"/>
              </a:rPr>
              <a:t>d</a:t>
            </a:r>
            <a:r>
              <a:rPr sz="2000" b="1" u="heavy" spc="-30" dirty="0">
                <a:solidFill>
                  <a:srgbClr val="006FC0"/>
                </a:solidFill>
                <a:latin typeface="Calibri Light"/>
                <a:cs typeface="Calibri Light"/>
                <a:hlinkClick r:id="rId2"/>
              </a:rPr>
              <a:t>e</a:t>
            </a:r>
            <a:r>
              <a:rPr sz="2000" b="1" u="heavy" spc="-55" dirty="0">
                <a:solidFill>
                  <a:srgbClr val="006FC0"/>
                </a:solidFill>
                <a:latin typeface="Calibri Light"/>
                <a:cs typeface="Calibri Light"/>
                <a:hlinkClick r:id="rId2"/>
              </a:rPr>
              <a:t>u</a:t>
            </a:r>
            <a:r>
              <a:rPr sz="2000" b="1" u="heavy" spc="-30" dirty="0">
                <a:solidFill>
                  <a:srgbClr val="006FC0"/>
                </a:solidFill>
                <a:latin typeface="Calibri Light"/>
                <a:cs typeface="Calibri Light"/>
                <a:hlinkClick r:id="rId2"/>
              </a:rPr>
              <a:t>.e</a:t>
            </a:r>
            <a:r>
              <a:rPr sz="2000" b="1" u="heavy" spc="-55" dirty="0">
                <a:solidFill>
                  <a:srgbClr val="006FC0"/>
                </a:solidFill>
                <a:latin typeface="Calibri Light"/>
                <a:cs typeface="Calibri Light"/>
                <a:hlinkClick r:id="rId2"/>
              </a:rPr>
              <a:t>du</a:t>
            </a:r>
            <a:r>
              <a:rPr sz="2000" b="1" u="heavy" spc="-100" dirty="0">
                <a:solidFill>
                  <a:srgbClr val="006FC0"/>
                </a:solidFill>
                <a:latin typeface="Calibri Light"/>
                <a:cs typeface="Calibri Light"/>
                <a:hlinkClick r:id="rId2"/>
              </a:rPr>
              <a:t>.</a:t>
            </a:r>
            <a:r>
              <a:rPr sz="2000" b="1" u="heavy" spc="-40" dirty="0">
                <a:solidFill>
                  <a:srgbClr val="006FC0"/>
                </a:solidFill>
                <a:latin typeface="Calibri Light"/>
                <a:cs typeface="Calibri Light"/>
                <a:hlinkClick r:id="rId2"/>
              </a:rPr>
              <a:t>t</a:t>
            </a:r>
            <a:r>
              <a:rPr sz="2000" b="1" u="heavy" spc="-15" dirty="0">
                <a:solidFill>
                  <a:srgbClr val="006FC0"/>
                </a:solidFill>
                <a:latin typeface="Calibri Light"/>
                <a:cs typeface="Calibri Light"/>
                <a:hlinkClick r:id="rId2"/>
              </a:rPr>
              <a:t>r</a:t>
            </a:r>
            <a:endParaRPr lang="tr-TR" sz="2000" b="1" u="heavy" spc="-15" dirty="0">
              <a:solidFill>
                <a:srgbClr val="006FC0"/>
              </a:solidFill>
              <a:latin typeface="Calibri Light"/>
              <a:cs typeface="Calibri Light"/>
            </a:endParaRPr>
          </a:p>
          <a:p>
            <a:pPr marL="6350" algn="ctr">
              <a:lnSpc>
                <a:spcPct val="100000"/>
              </a:lnSpc>
            </a:pPr>
            <a:r>
              <a:rPr lang="tr-TR" sz="2000" b="1" u="heavy" spc="-15" dirty="0">
                <a:solidFill>
                  <a:srgbClr val="006FC0"/>
                </a:solidFill>
                <a:latin typeface="Calibri Light"/>
                <a:cs typeface="Calibri Light"/>
              </a:rPr>
              <a:t>Facebook: </a:t>
            </a:r>
            <a:r>
              <a:rPr lang="tr-TR" sz="2000" b="1" spc="-15" dirty="0" err="1">
                <a:solidFill>
                  <a:srgbClr val="006FC0"/>
                </a:solidFill>
                <a:latin typeface="Calibri Light"/>
                <a:cs typeface="Calibri Light"/>
              </a:rPr>
              <a:t>DEUInternational</a:t>
            </a:r>
            <a:endParaRPr lang="tr-TR" sz="2000" b="1" spc="-15" dirty="0">
              <a:solidFill>
                <a:srgbClr val="006FC0"/>
              </a:solidFill>
              <a:latin typeface="Calibri Light"/>
              <a:cs typeface="Calibri Light"/>
            </a:endParaRPr>
          </a:p>
          <a:p>
            <a:pPr marL="6350" algn="ctr">
              <a:lnSpc>
                <a:spcPct val="100000"/>
              </a:lnSpc>
            </a:pPr>
            <a:r>
              <a:rPr lang="tr-TR" sz="2000" b="1" u="sng" spc="-15" dirty="0" err="1">
                <a:solidFill>
                  <a:srgbClr val="006FC0"/>
                </a:solidFill>
                <a:latin typeface="Calibri Light"/>
                <a:cs typeface="Calibri Light"/>
              </a:rPr>
              <a:t>Twitter</a:t>
            </a:r>
            <a:r>
              <a:rPr lang="tr-TR" sz="2000" b="1" u="sng" spc="-15" dirty="0">
                <a:solidFill>
                  <a:srgbClr val="006FC0"/>
                </a:solidFill>
                <a:latin typeface="Calibri Light"/>
                <a:cs typeface="Calibri Light"/>
              </a:rPr>
              <a:t>:</a:t>
            </a:r>
            <a:r>
              <a:rPr lang="tr-TR" sz="2000" b="1" spc="-15" dirty="0">
                <a:solidFill>
                  <a:srgbClr val="006FC0"/>
                </a:solidFill>
                <a:latin typeface="Calibri Light"/>
                <a:cs typeface="Calibri Light"/>
              </a:rPr>
              <a:t> @DEU_IRO</a:t>
            </a:r>
          </a:p>
          <a:p>
            <a:pPr marL="6350" algn="ctr">
              <a:lnSpc>
                <a:spcPct val="100000"/>
              </a:lnSpc>
            </a:pPr>
            <a:r>
              <a:rPr lang="tr-TR" sz="2000" b="1" u="sng" spc="-15" dirty="0" err="1">
                <a:solidFill>
                  <a:srgbClr val="006FC0"/>
                </a:solidFill>
                <a:latin typeface="Calibri Light"/>
                <a:cs typeface="Calibri Light"/>
              </a:rPr>
              <a:t>Instagram</a:t>
            </a:r>
            <a:r>
              <a:rPr lang="tr-TR" sz="2000" b="1" spc="-15" dirty="0">
                <a:solidFill>
                  <a:srgbClr val="006FC0"/>
                </a:solidFill>
                <a:latin typeface="Calibri Light"/>
                <a:cs typeface="Calibri Light"/>
              </a:rPr>
              <a:t>: </a:t>
            </a:r>
            <a:r>
              <a:rPr lang="tr-TR" sz="2000" dirty="0" err="1">
                <a:solidFill>
                  <a:srgbClr val="0070C0"/>
                </a:solidFill>
              </a:rPr>
              <a:t>deuinternational</a:t>
            </a:r>
            <a:endParaRPr sz="2000" b="1" dirty="0">
              <a:solidFill>
                <a:srgbClr val="0070C0"/>
              </a:solidFill>
              <a:latin typeface="Calibri Light"/>
              <a:cs typeface="Calibri Light"/>
            </a:endParaRPr>
          </a:p>
          <a:p>
            <a:pPr>
              <a:lnSpc>
                <a:spcPts val="1300"/>
              </a:lnSpc>
              <a:spcBef>
                <a:spcPts val="97"/>
              </a:spcBef>
            </a:pPr>
            <a:endParaRPr sz="2000" dirty="0"/>
          </a:p>
          <a:p>
            <a:pPr algn="ctr">
              <a:lnSpc>
                <a:spcPct val="100000"/>
              </a:lnSpc>
            </a:pPr>
            <a:r>
              <a:rPr lang="tr-TR" sz="2000" b="1" dirty="0">
                <a:solidFill>
                  <a:srgbClr val="FF0000"/>
                </a:solidFill>
                <a:latin typeface="Calibri"/>
                <a:cs typeface="Calibri"/>
              </a:rPr>
              <a:t>ERASMUS+ STAJ HAREKETLİLİĞİ İÇİN </a:t>
            </a:r>
            <a:r>
              <a:rPr sz="2000" b="1" dirty="0">
                <a:solidFill>
                  <a:srgbClr val="FF0000"/>
                </a:solidFill>
                <a:latin typeface="Calibri"/>
                <a:cs typeface="Calibri"/>
              </a:rPr>
              <a:t>G</a:t>
            </a:r>
            <a:r>
              <a:rPr sz="2000" b="1" spc="-10" dirty="0">
                <a:solidFill>
                  <a:srgbClr val="FF0000"/>
                </a:solidFill>
                <a:latin typeface="Calibri"/>
                <a:cs typeface="Calibri"/>
              </a:rPr>
              <a:t>İ</a:t>
            </a:r>
            <a:r>
              <a:rPr sz="2000" b="1" spc="0" dirty="0">
                <a:solidFill>
                  <a:srgbClr val="FF0000"/>
                </a:solidFill>
                <a:latin typeface="Calibri"/>
                <a:cs typeface="Calibri"/>
              </a:rPr>
              <a:t>DİŞ/DÖNÜŞ</a:t>
            </a:r>
            <a:r>
              <a:rPr sz="2000" b="1" spc="-10" dirty="0">
                <a:solidFill>
                  <a:srgbClr val="FF0000"/>
                </a:solidFill>
                <a:latin typeface="Calibri"/>
                <a:cs typeface="Calibri"/>
              </a:rPr>
              <a:t> </a:t>
            </a:r>
            <a:r>
              <a:rPr lang="tr-TR" sz="2000" b="1" spc="-10" dirty="0">
                <a:solidFill>
                  <a:srgbClr val="FF0000"/>
                </a:solidFill>
                <a:latin typeface="Calibri"/>
                <a:cs typeface="Calibri"/>
              </a:rPr>
              <a:t>İŞLEMİ </a:t>
            </a:r>
            <a:r>
              <a:rPr sz="2000" b="1" spc="0" dirty="0">
                <a:solidFill>
                  <a:srgbClr val="FF0000"/>
                </a:solidFill>
                <a:latin typeface="Calibri"/>
                <a:cs typeface="Calibri"/>
              </a:rPr>
              <a:t>RAND</a:t>
            </a:r>
            <a:r>
              <a:rPr sz="2000" b="1" spc="5" dirty="0">
                <a:solidFill>
                  <a:srgbClr val="FF0000"/>
                </a:solidFill>
                <a:latin typeface="Calibri"/>
                <a:cs typeface="Calibri"/>
              </a:rPr>
              <a:t>E</a:t>
            </a:r>
            <a:r>
              <a:rPr sz="2000" b="1" spc="0" dirty="0">
                <a:solidFill>
                  <a:srgbClr val="FF0000"/>
                </a:solidFill>
                <a:latin typeface="Calibri"/>
                <a:cs typeface="Calibri"/>
              </a:rPr>
              <a:t>VU</a:t>
            </a:r>
            <a:r>
              <a:rPr lang="tr-TR" sz="2000" b="1" spc="0" dirty="0">
                <a:solidFill>
                  <a:srgbClr val="FF0000"/>
                </a:solidFill>
                <a:latin typeface="Calibri"/>
                <a:cs typeface="Calibri"/>
              </a:rPr>
              <a:t> İSTEKLERİ</a:t>
            </a:r>
            <a:r>
              <a:rPr sz="2000" b="1" spc="-45" dirty="0">
                <a:solidFill>
                  <a:srgbClr val="FF0000"/>
                </a:solidFill>
                <a:latin typeface="Calibri"/>
                <a:cs typeface="Calibri"/>
              </a:rPr>
              <a:t> </a:t>
            </a:r>
            <a:r>
              <a:rPr sz="2000" b="1" spc="-20" dirty="0">
                <a:solidFill>
                  <a:srgbClr val="FF0000"/>
                </a:solidFill>
                <a:latin typeface="Calibri"/>
                <a:cs typeface="Calibri"/>
              </a:rPr>
              <a:t>v</a:t>
            </a:r>
            <a:r>
              <a:rPr sz="2000" b="1" spc="0" dirty="0">
                <a:solidFill>
                  <a:srgbClr val="FF0000"/>
                </a:solidFill>
                <a:latin typeface="Calibri"/>
                <a:cs typeface="Calibri"/>
              </a:rPr>
              <a:t>e HER</a:t>
            </a:r>
            <a:r>
              <a:rPr sz="2000" b="1" spc="-10" dirty="0">
                <a:solidFill>
                  <a:srgbClr val="FF0000"/>
                </a:solidFill>
                <a:latin typeface="Calibri"/>
                <a:cs typeface="Calibri"/>
              </a:rPr>
              <a:t> </a:t>
            </a:r>
            <a:r>
              <a:rPr sz="2000" b="1" spc="0" dirty="0">
                <a:solidFill>
                  <a:srgbClr val="FF0000"/>
                </a:solidFill>
                <a:latin typeface="Calibri"/>
                <a:cs typeface="Calibri"/>
              </a:rPr>
              <a:t>TÜ</a:t>
            </a:r>
            <a:r>
              <a:rPr sz="2000" b="1" spc="5" dirty="0">
                <a:solidFill>
                  <a:srgbClr val="FF0000"/>
                </a:solidFill>
                <a:latin typeface="Calibri"/>
                <a:cs typeface="Calibri"/>
              </a:rPr>
              <a:t>R</a:t>
            </a:r>
            <a:r>
              <a:rPr sz="2000" b="1" spc="-60" dirty="0">
                <a:solidFill>
                  <a:srgbClr val="FF0000"/>
                </a:solidFill>
                <a:latin typeface="Calibri"/>
                <a:cs typeface="Calibri"/>
              </a:rPr>
              <a:t>L</a:t>
            </a:r>
            <a:r>
              <a:rPr sz="2000" b="1" spc="0" dirty="0">
                <a:solidFill>
                  <a:srgbClr val="FF0000"/>
                </a:solidFill>
                <a:latin typeface="Calibri"/>
                <a:cs typeface="Calibri"/>
              </a:rPr>
              <a:t>Ü</a:t>
            </a:r>
            <a:r>
              <a:rPr sz="2000" b="1" spc="-35" dirty="0">
                <a:solidFill>
                  <a:srgbClr val="FF0000"/>
                </a:solidFill>
                <a:latin typeface="Calibri"/>
                <a:cs typeface="Calibri"/>
              </a:rPr>
              <a:t> </a:t>
            </a:r>
            <a:r>
              <a:rPr sz="2000" b="1" spc="0" dirty="0">
                <a:solidFill>
                  <a:srgbClr val="FF0000"/>
                </a:solidFill>
                <a:latin typeface="Calibri"/>
                <a:cs typeface="Calibri"/>
              </a:rPr>
              <a:t>SOR</a:t>
            </a:r>
            <a:r>
              <a:rPr lang="tr-TR" sz="2000" b="1" dirty="0">
                <a:solidFill>
                  <a:srgbClr val="FF0000"/>
                </a:solidFill>
                <a:latin typeface="Calibri"/>
                <a:cs typeface="Calibri"/>
              </a:rPr>
              <a:t>UNUZ</a:t>
            </a:r>
            <a:r>
              <a:rPr sz="2000" b="1" spc="-40" dirty="0">
                <a:solidFill>
                  <a:srgbClr val="FF0000"/>
                </a:solidFill>
                <a:latin typeface="Calibri"/>
                <a:cs typeface="Calibri"/>
              </a:rPr>
              <a:t> </a:t>
            </a:r>
            <a:r>
              <a:rPr sz="2000" b="1" spc="0" dirty="0">
                <a:solidFill>
                  <a:srgbClr val="FF0000"/>
                </a:solidFill>
                <a:latin typeface="Calibri"/>
                <a:cs typeface="Calibri"/>
              </a:rPr>
              <a:t>İÇ</a:t>
            </a:r>
            <a:r>
              <a:rPr sz="2000" b="1" spc="-10" dirty="0">
                <a:solidFill>
                  <a:srgbClr val="FF0000"/>
                </a:solidFill>
                <a:latin typeface="Calibri"/>
                <a:cs typeface="Calibri"/>
              </a:rPr>
              <a:t>İ</a:t>
            </a:r>
            <a:r>
              <a:rPr sz="2000" b="1" spc="0" dirty="0">
                <a:solidFill>
                  <a:srgbClr val="FF0000"/>
                </a:solidFill>
                <a:latin typeface="Calibri"/>
                <a:cs typeface="Calibri"/>
              </a:rPr>
              <a:t>N;</a:t>
            </a:r>
            <a:endParaRPr sz="2000" dirty="0">
              <a:latin typeface="Calibri"/>
              <a:cs typeface="Calibri"/>
            </a:endParaRPr>
          </a:p>
          <a:p>
            <a:pPr>
              <a:lnSpc>
                <a:spcPts val="550"/>
              </a:lnSpc>
              <a:spcBef>
                <a:spcPts val="17"/>
              </a:spcBef>
            </a:pPr>
            <a:endParaRPr sz="2000" dirty="0"/>
          </a:p>
          <a:p>
            <a:pPr marL="0" indent="0" algn="ctr">
              <a:lnSpc>
                <a:spcPct val="100000"/>
              </a:lnSpc>
              <a:buNone/>
            </a:pPr>
            <a:r>
              <a:rPr lang="tr-TR" sz="2000" b="1" dirty="0">
                <a:cs typeface="Calibri"/>
                <a:hlinkClick r:id="rId3"/>
              </a:rPr>
              <a:t>deuerasmusstaj@gmail.com</a:t>
            </a:r>
            <a:endParaRPr lang="tr-TR" sz="2000" dirty="0">
              <a:solidFill>
                <a:srgbClr val="FF0000"/>
              </a:solidFill>
              <a:latin typeface="Calibri"/>
              <a:cs typeface="Calibri"/>
            </a:endParaRPr>
          </a:p>
          <a:p>
            <a:pPr marL="0" indent="0" algn="ctr">
              <a:lnSpc>
                <a:spcPct val="100000"/>
              </a:lnSpc>
              <a:buNone/>
            </a:pPr>
            <a:r>
              <a:rPr sz="2000" dirty="0">
                <a:solidFill>
                  <a:srgbClr val="FF0000"/>
                </a:solidFill>
                <a:latin typeface="Calibri"/>
                <a:cs typeface="Calibri"/>
              </a:rPr>
              <a:t>İ</a:t>
            </a:r>
            <a:r>
              <a:rPr sz="2000" spc="-80" dirty="0">
                <a:solidFill>
                  <a:srgbClr val="FF0000"/>
                </a:solidFill>
                <a:latin typeface="Calibri"/>
                <a:cs typeface="Calibri"/>
              </a:rPr>
              <a:t>L</a:t>
            </a:r>
            <a:r>
              <a:rPr sz="2000" spc="0" dirty="0">
                <a:solidFill>
                  <a:srgbClr val="FF0000"/>
                </a:solidFill>
                <a:latin typeface="Calibri"/>
                <a:cs typeface="Calibri"/>
              </a:rPr>
              <a:t>Gİ</a:t>
            </a:r>
            <a:r>
              <a:rPr sz="2000" spc="-20" dirty="0">
                <a:solidFill>
                  <a:srgbClr val="FF0000"/>
                </a:solidFill>
                <a:latin typeface="Calibri"/>
                <a:cs typeface="Calibri"/>
              </a:rPr>
              <a:t>N</a:t>
            </a:r>
            <a:r>
              <a:rPr sz="2000" spc="0" dirty="0">
                <a:solidFill>
                  <a:srgbClr val="FF0000"/>
                </a:solidFill>
                <a:latin typeface="Calibri"/>
                <a:cs typeface="Calibri"/>
              </a:rPr>
              <a:t>İZ</a:t>
            </a:r>
            <a:r>
              <a:rPr sz="2000" spc="35" dirty="0">
                <a:solidFill>
                  <a:srgbClr val="FF0000"/>
                </a:solidFill>
                <a:latin typeface="Calibri"/>
                <a:cs typeface="Calibri"/>
              </a:rPr>
              <a:t> </a:t>
            </a:r>
            <a:r>
              <a:rPr sz="2000" spc="0" dirty="0">
                <a:solidFill>
                  <a:srgbClr val="FF0000"/>
                </a:solidFill>
                <a:latin typeface="Calibri"/>
                <a:cs typeface="Calibri"/>
              </a:rPr>
              <a:t>İÇ</a:t>
            </a:r>
            <a:r>
              <a:rPr sz="2000" spc="-10" dirty="0">
                <a:solidFill>
                  <a:srgbClr val="FF0000"/>
                </a:solidFill>
                <a:latin typeface="Calibri"/>
                <a:cs typeface="Calibri"/>
              </a:rPr>
              <a:t>İ</a:t>
            </a:r>
            <a:r>
              <a:rPr sz="2000" spc="0" dirty="0">
                <a:solidFill>
                  <a:srgbClr val="FF0000"/>
                </a:solidFill>
                <a:latin typeface="Calibri"/>
                <a:cs typeface="Calibri"/>
              </a:rPr>
              <a:t>N</a:t>
            </a:r>
            <a:r>
              <a:rPr sz="2000" spc="10" dirty="0">
                <a:solidFill>
                  <a:srgbClr val="FF0000"/>
                </a:solidFill>
                <a:latin typeface="Calibri"/>
                <a:cs typeface="Calibri"/>
              </a:rPr>
              <a:t> </a:t>
            </a:r>
            <a:r>
              <a:rPr sz="2000" spc="0" dirty="0">
                <a:solidFill>
                  <a:srgbClr val="FF0000"/>
                </a:solidFill>
                <a:latin typeface="Calibri"/>
                <a:cs typeface="Calibri"/>
              </a:rPr>
              <a:t>T</a:t>
            </a:r>
            <a:r>
              <a:rPr sz="2000" spc="-40" dirty="0">
                <a:solidFill>
                  <a:srgbClr val="FF0000"/>
                </a:solidFill>
                <a:latin typeface="Calibri"/>
                <a:cs typeface="Calibri"/>
              </a:rPr>
              <a:t>E</a:t>
            </a:r>
            <a:r>
              <a:rPr sz="2000" spc="0" dirty="0">
                <a:solidFill>
                  <a:srgbClr val="FF0000"/>
                </a:solidFill>
                <a:latin typeface="Calibri"/>
                <a:cs typeface="Calibri"/>
              </a:rPr>
              <a:t>ŞEK</a:t>
            </a:r>
            <a:r>
              <a:rPr sz="2000" spc="-45" dirty="0">
                <a:solidFill>
                  <a:srgbClr val="FF0000"/>
                </a:solidFill>
                <a:latin typeface="Calibri"/>
                <a:cs typeface="Calibri"/>
              </a:rPr>
              <a:t>K</a:t>
            </a:r>
            <a:r>
              <a:rPr sz="2000" spc="0" dirty="0">
                <a:solidFill>
                  <a:srgbClr val="FF0000"/>
                </a:solidFill>
                <a:latin typeface="Calibri"/>
                <a:cs typeface="Calibri"/>
              </a:rPr>
              <a:t>ÜR </a:t>
            </a:r>
            <a:r>
              <a:rPr sz="2000" spc="-15" dirty="0">
                <a:solidFill>
                  <a:srgbClr val="FF0000"/>
                </a:solidFill>
                <a:latin typeface="Calibri"/>
                <a:cs typeface="Calibri"/>
              </a:rPr>
              <a:t>E</a:t>
            </a:r>
            <a:r>
              <a:rPr sz="2000" spc="0" dirty="0">
                <a:solidFill>
                  <a:srgbClr val="FF0000"/>
                </a:solidFill>
                <a:latin typeface="Calibri"/>
                <a:cs typeface="Calibri"/>
              </a:rPr>
              <a:t>DERİZ</a:t>
            </a:r>
            <a:endParaRPr sz="2000" dirty="0">
              <a:latin typeface="Calibri"/>
              <a:cs typeface="Calibri"/>
            </a:endParaRPr>
          </a:p>
        </p:txBody>
      </p:sp>
      <p:sp>
        <p:nvSpPr>
          <p:cNvPr id="5" name="object 5"/>
          <p:cNvSpPr/>
          <p:nvPr/>
        </p:nvSpPr>
        <p:spPr>
          <a:xfrm>
            <a:off x="0" y="0"/>
            <a:ext cx="1444879" cy="1329054"/>
          </a:xfrm>
          <a:prstGeom prst="rect">
            <a:avLst/>
          </a:prstGeom>
          <a:blipFill>
            <a:blip r:embed="rId4" cstate="print"/>
            <a:stretch>
              <a:fillRect/>
            </a:stretch>
          </a:blipFill>
        </p:spPr>
        <p:txBody>
          <a:bodyPr wrap="square" lIns="0" tIns="0" rIns="0" bIns="0" rtlCol="0">
            <a:noAutofit/>
          </a:bodyPr>
          <a:lstStyle/>
          <a:p>
            <a:endParaRPr/>
          </a:p>
        </p:txBody>
      </p:sp>
      <p:sp>
        <p:nvSpPr>
          <p:cNvPr id="6" name="object 6"/>
          <p:cNvSpPr/>
          <p:nvPr/>
        </p:nvSpPr>
        <p:spPr>
          <a:xfrm>
            <a:off x="10094848" y="25"/>
            <a:ext cx="2097151" cy="1207109"/>
          </a:xfrm>
          <a:prstGeom prst="rect">
            <a:avLst/>
          </a:prstGeom>
          <a:blipFill>
            <a:blip r:embed="rId5" cstate="print"/>
            <a:stretch>
              <a:fillRect/>
            </a:stretch>
          </a:blipFill>
        </p:spPr>
        <p:txBody>
          <a:bodyPr wrap="square" lIns="0" tIns="0" rIns="0" bIns="0" rtlCol="0">
            <a:noAutofit/>
          </a:bodyPr>
          <a:lstStyle/>
          <a:p>
            <a:endParaRPr/>
          </a:p>
        </p:txBody>
      </p:sp>
      <p:sp>
        <p:nvSpPr>
          <p:cNvPr id="7" name="object 7"/>
          <p:cNvSpPr/>
          <p:nvPr/>
        </p:nvSpPr>
        <p:spPr>
          <a:xfrm>
            <a:off x="8458200" y="5257800"/>
            <a:ext cx="3514724" cy="1295400"/>
          </a:xfrm>
          <a:prstGeom prst="rect">
            <a:avLst/>
          </a:prstGeom>
          <a:blipFill>
            <a:blip r:embed="rId6"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1380565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3647728" y="1739791"/>
            <a:ext cx="5176866" cy="677108"/>
          </a:xfrm>
          <a:prstGeom prst="rect">
            <a:avLst/>
          </a:prstGeom>
        </p:spPr>
        <p:txBody>
          <a:bodyPr vert="horz" wrap="square" lIns="0" tIns="0" rIns="0" bIns="0" rtlCol="0">
            <a:spAutoFit/>
          </a:bodyPr>
          <a:lstStyle/>
          <a:p>
            <a:pPr marL="12700" algn="ctr">
              <a:lnSpc>
                <a:spcPct val="100000"/>
              </a:lnSpc>
            </a:pPr>
            <a:r>
              <a:rPr sz="2200" b="1" spc="-25" dirty="0">
                <a:solidFill>
                  <a:srgbClr val="252525"/>
                </a:solidFill>
                <a:latin typeface="Century Gothic"/>
                <a:cs typeface="Century Gothic"/>
              </a:rPr>
              <a:t>Erasmus</a:t>
            </a:r>
            <a:r>
              <a:rPr sz="2200" b="1" spc="-20" dirty="0">
                <a:solidFill>
                  <a:srgbClr val="252525"/>
                </a:solidFill>
                <a:latin typeface="Century Gothic"/>
                <a:cs typeface="Century Gothic"/>
              </a:rPr>
              <a:t>+</a:t>
            </a:r>
            <a:r>
              <a:rPr lang="tr-TR" sz="2200" b="1" spc="10" dirty="0">
                <a:solidFill>
                  <a:srgbClr val="252525"/>
                </a:solidFill>
                <a:latin typeface="Century Gothic"/>
                <a:cs typeface="Century Gothic"/>
              </a:rPr>
              <a:t> Kısa Dönem Doktora S</a:t>
            </a:r>
            <a:r>
              <a:rPr sz="2200" b="1" spc="-20" dirty="0" err="1">
                <a:solidFill>
                  <a:srgbClr val="252525"/>
                </a:solidFill>
                <a:latin typeface="Century Gothic"/>
                <a:cs typeface="Century Gothic"/>
              </a:rPr>
              <a:t>taj</a:t>
            </a:r>
            <a:r>
              <a:rPr sz="2200" b="1" spc="55" dirty="0">
                <a:solidFill>
                  <a:srgbClr val="252525"/>
                </a:solidFill>
                <a:latin typeface="Century Gothic"/>
                <a:cs typeface="Century Gothic"/>
              </a:rPr>
              <a:t> </a:t>
            </a:r>
            <a:r>
              <a:rPr sz="2200" b="1" spc="-20" dirty="0" err="1">
                <a:solidFill>
                  <a:srgbClr val="252525"/>
                </a:solidFill>
                <a:latin typeface="Century Gothic"/>
                <a:cs typeface="Century Gothic"/>
              </a:rPr>
              <a:t>Har</a:t>
            </a:r>
            <a:r>
              <a:rPr sz="2200" b="1" spc="-35" dirty="0" err="1">
                <a:solidFill>
                  <a:srgbClr val="252525"/>
                </a:solidFill>
                <a:latin typeface="Century Gothic"/>
                <a:cs typeface="Century Gothic"/>
              </a:rPr>
              <a:t>e</a:t>
            </a:r>
            <a:r>
              <a:rPr sz="2200" b="1" spc="-15" dirty="0" err="1">
                <a:solidFill>
                  <a:srgbClr val="252525"/>
                </a:solidFill>
                <a:latin typeface="Century Gothic"/>
                <a:cs typeface="Century Gothic"/>
              </a:rPr>
              <a:t>ketl</a:t>
            </a:r>
            <a:r>
              <a:rPr sz="2200" b="1" dirty="0" err="1">
                <a:solidFill>
                  <a:srgbClr val="252525"/>
                </a:solidFill>
                <a:latin typeface="Century Gothic"/>
                <a:cs typeface="Century Gothic"/>
              </a:rPr>
              <a:t>i</a:t>
            </a:r>
            <a:r>
              <a:rPr sz="2200" b="1" spc="-10" dirty="0" err="1">
                <a:solidFill>
                  <a:srgbClr val="252525"/>
                </a:solidFill>
                <a:latin typeface="Century Gothic"/>
                <a:cs typeface="Century Gothic"/>
              </a:rPr>
              <a:t>l</a:t>
            </a:r>
            <a:r>
              <a:rPr sz="2200" b="1" spc="0" dirty="0" err="1">
                <a:solidFill>
                  <a:srgbClr val="252525"/>
                </a:solidFill>
                <a:latin typeface="Century Gothic"/>
                <a:cs typeface="Century Gothic"/>
              </a:rPr>
              <a:t>i</a:t>
            </a:r>
            <a:r>
              <a:rPr sz="2200" b="1" spc="-15" dirty="0" err="1">
                <a:solidFill>
                  <a:srgbClr val="252525"/>
                </a:solidFill>
                <a:latin typeface="Century Gothic"/>
                <a:cs typeface="Century Gothic"/>
              </a:rPr>
              <a:t>ği</a:t>
            </a:r>
            <a:endParaRPr sz="2200" b="1" dirty="0">
              <a:latin typeface="Century Gothic"/>
              <a:cs typeface="Century Gothic"/>
            </a:endParaRPr>
          </a:p>
        </p:txBody>
      </p:sp>
      <p:sp>
        <p:nvSpPr>
          <p:cNvPr id="9" name="object 9"/>
          <p:cNvSpPr txBox="1">
            <a:spLocks noGrp="1"/>
          </p:cNvSpPr>
          <p:nvPr>
            <p:ph idx="1"/>
          </p:nvPr>
        </p:nvSpPr>
        <p:spPr>
          <a:xfrm>
            <a:off x="762000" y="2363723"/>
            <a:ext cx="10515600" cy="3154710"/>
          </a:xfrm>
          <a:prstGeom prst="rect">
            <a:avLst/>
          </a:prstGeom>
        </p:spPr>
        <p:txBody>
          <a:bodyPr vert="horz" wrap="square" lIns="0" tIns="0" rIns="0" bIns="0" rtlCol="0">
            <a:spAutoFit/>
          </a:bodyPr>
          <a:lstStyle/>
          <a:p>
            <a:pPr marL="12700" marR="6985" indent="0" algn="just">
              <a:buNone/>
            </a:pPr>
            <a:r>
              <a:rPr lang="tr-TR" sz="2000" spc="-20" dirty="0">
                <a:solidFill>
                  <a:srgbClr val="C00000"/>
                </a:solidFill>
                <a:latin typeface="Wingdings 3"/>
                <a:cs typeface="Wingdings 3"/>
              </a:rPr>
              <a:t> </a:t>
            </a:r>
            <a:r>
              <a:rPr lang="tr-TR" sz="2000" spc="-10" dirty="0">
                <a:cs typeface="Century Gothic"/>
              </a:rPr>
              <a:t>S</a:t>
            </a:r>
            <a:r>
              <a:rPr lang="tr-TR" sz="2000" spc="-5" dirty="0">
                <a:cs typeface="Century Gothic"/>
              </a:rPr>
              <a:t>t</a:t>
            </a:r>
            <a:r>
              <a:rPr lang="tr-TR" sz="2000" spc="-20" dirty="0">
                <a:cs typeface="Century Gothic"/>
              </a:rPr>
              <a:t>a</a:t>
            </a:r>
            <a:r>
              <a:rPr lang="tr-TR" sz="2000" spc="-5" dirty="0">
                <a:cs typeface="Century Gothic"/>
              </a:rPr>
              <a:t>j</a:t>
            </a:r>
            <a:r>
              <a:rPr lang="tr-TR" sz="2000" dirty="0">
                <a:cs typeface="Century Gothic"/>
              </a:rPr>
              <a:t> </a:t>
            </a:r>
            <a:r>
              <a:rPr lang="tr-TR" sz="2000" spc="-70" dirty="0">
                <a:cs typeface="Century Gothic"/>
              </a:rPr>
              <a:t> </a:t>
            </a:r>
            <a:r>
              <a:rPr lang="tr-TR" sz="2000" spc="-15" dirty="0">
                <a:cs typeface="Century Gothic"/>
              </a:rPr>
              <a:t>Faal</a:t>
            </a:r>
            <a:r>
              <a:rPr lang="tr-TR" sz="2000" dirty="0">
                <a:cs typeface="Century Gothic"/>
              </a:rPr>
              <a:t>i</a:t>
            </a:r>
            <a:r>
              <a:rPr lang="tr-TR" sz="2000" spc="-25" dirty="0">
                <a:cs typeface="Century Gothic"/>
              </a:rPr>
              <a:t>y</a:t>
            </a:r>
            <a:r>
              <a:rPr lang="tr-TR" sz="2000" spc="-10" dirty="0">
                <a:cs typeface="Century Gothic"/>
              </a:rPr>
              <a:t>eti</a:t>
            </a:r>
            <a:r>
              <a:rPr lang="tr-TR" sz="2000" dirty="0">
                <a:cs typeface="Century Gothic"/>
              </a:rPr>
              <a:t> </a:t>
            </a:r>
            <a:r>
              <a:rPr lang="tr-TR" sz="2000" spc="-90" dirty="0">
                <a:cs typeface="Century Gothic"/>
              </a:rPr>
              <a:t> </a:t>
            </a:r>
            <a:r>
              <a:rPr lang="tr-TR" sz="2000" spc="5" dirty="0"/>
              <a:t>i</a:t>
            </a:r>
            <a:r>
              <a:rPr lang="tr-TR" sz="2000" spc="-35" dirty="0"/>
              <a:t>ç</a:t>
            </a:r>
            <a:r>
              <a:rPr lang="tr-TR" sz="2000" spc="5" dirty="0"/>
              <a:t>i</a:t>
            </a:r>
            <a:r>
              <a:rPr lang="tr-TR" sz="2000" spc="-15" dirty="0"/>
              <a:t>n</a:t>
            </a:r>
            <a:r>
              <a:rPr lang="tr-TR" sz="2000" dirty="0"/>
              <a:t> </a:t>
            </a:r>
            <a:r>
              <a:rPr lang="tr-TR" sz="2000" spc="-85" dirty="0"/>
              <a:t> </a:t>
            </a:r>
            <a:r>
              <a:rPr lang="tr-TR" sz="2000" spc="-25" dirty="0"/>
              <a:t>ö</a:t>
            </a:r>
            <a:r>
              <a:rPr lang="tr-TR" sz="2000" spc="-15" dirty="0"/>
              <a:t>n</a:t>
            </a:r>
            <a:r>
              <a:rPr lang="tr-TR" sz="2000" spc="-25" dirty="0"/>
              <a:t>c</a:t>
            </a:r>
            <a:r>
              <a:rPr lang="tr-TR" sz="2000" spc="-5" dirty="0"/>
              <a:t>e</a:t>
            </a:r>
            <a:r>
              <a:rPr lang="tr-TR" sz="2000" spc="-10" dirty="0"/>
              <a:t>d</a:t>
            </a:r>
            <a:r>
              <a:rPr lang="tr-TR" sz="2000" spc="-15" dirty="0"/>
              <a:t>en</a:t>
            </a:r>
            <a:r>
              <a:rPr lang="tr-TR" sz="2000" dirty="0"/>
              <a:t> </a:t>
            </a:r>
            <a:r>
              <a:rPr lang="tr-TR" sz="2000" spc="-80" dirty="0"/>
              <a:t> </a:t>
            </a:r>
            <a:r>
              <a:rPr lang="tr-TR" sz="2000" spc="5" dirty="0"/>
              <a:t>i</a:t>
            </a:r>
            <a:r>
              <a:rPr lang="tr-TR" sz="2000" spc="-15" dirty="0"/>
              <a:t>mzal</a:t>
            </a:r>
            <a:r>
              <a:rPr lang="tr-TR" sz="2000" spc="-5" dirty="0"/>
              <a:t>a</a:t>
            </a:r>
            <a:r>
              <a:rPr lang="tr-TR" sz="2000" spc="-15" dirty="0"/>
              <a:t>nmış</a:t>
            </a:r>
            <a:r>
              <a:rPr lang="tr-TR" sz="2000" dirty="0"/>
              <a:t> </a:t>
            </a:r>
            <a:r>
              <a:rPr lang="tr-TR" sz="2000" spc="-85" dirty="0"/>
              <a:t> </a:t>
            </a:r>
            <a:r>
              <a:rPr lang="tr-TR" sz="2000" spc="-20" dirty="0">
                <a:cs typeface="Century Gothic"/>
              </a:rPr>
              <a:t>b</a:t>
            </a:r>
            <a:r>
              <a:rPr lang="tr-TR" sz="2000" spc="5" dirty="0">
                <a:cs typeface="Century Gothic"/>
              </a:rPr>
              <a:t>i</a:t>
            </a:r>
            <a:r>
              <a:rPr lang="tr-TR" sz="2000" spc="-10" dirty="0">
                <a:cs typeface="Century Gothic"/>
              </a:rPr>
              <a:t>r</a:t>
            </a:r>
            <a:r>
              <a:rPr lang="tr-TR" sz="2000" dirty="0">
                <a:cs typeface="Century Gothic"/>
              </a:rPr>
              <a:t> </a:t>
            </a:r>
            <a:r>
              <a:rPr lang="tr-TR" sz="2000" spc="-75" dirty="0">
                <a:cs typeface="Century Gothic"/>
              </a:rPr>
              <a:t> </a:t>
            </a:r>
            <a:r>
              <a:rPr lang="tr-TR" sz="2000" spc="-15" dirty="0" err="1">
                <a:cs typeface="Century Gothic"/>
              </a:rPr>
              <a:t>kuruml</a:t>
            </a:r>
            <a:r>
              <a:rPr lang="tr-TR" sz="2000" spc="-20" dirty="0" err="1">
                <a:cs typeface="Century Gothic"/>
              </a:rPr>
              <a:t>a</a:t>
            </a:r>
            <a:r>
              <a:rPr lang="tr-TR" sz="2000" spc="-10" dirty="0" err="1">
                <a:cs typeface="Century Gothic"/>
              </a:rPr>
              <a:t>r</a:t>
            </a:r>
            <a:r>
              <a:rPr lang="tr-TR" sz="2000" spc="-10" dirty="0" err="1"/>
              <a:t>arası</a:t>
            </a:r>
            <a:r>
              <a:rPr lang="tr-TR" sz="2000" dirty="0"/>
              <a:t> </a:t>
            </a:r>
            <a:r>
              <a:rPr lang="tr-TR" sz="2000" spc="-90" dirty="0"/>
              <a:t> </a:t>
            </a:r>
            <a:r>
              <a:rPr lang="tr-TR" sz="2000" spc="-5" dirty="0"/>
              <a:t>a</a:t>
            </a:r>
            <a:r>
              <a:rPr lang="tr-TR" sz="2000" spc="-10" dirty="0"/>
              <a:t>n</a:t>
            </a:r>
            <a:r>
              <a:rPr lang="tr-TR" sz="2000" spc="-15" dirty="0"/>
              <a:t>l</a:t>
            </a:r>
            <a:r>
              <a:rPr lang="tr-TR" sz="2000" spc="-5" dirty="0"/>
              <a:t>a</a:t>
            </a:r>
            <a:r>
              <a:rPr lang="tr-TR" sz="2000" spc="-15" dirty="0"/>
              <a:t>şma</a:t>
            </a:r>
            <a:r>
              <a:rPr lang="tr-TR" sz="2000" dirty="0"/>
              <a:t> </a:t>
            </a:r>
            <a:r>
              <a:rPr lang="tr-TR" sz="2000" spc="-60" dirty="0"/>
              <a:t> </a:t>
            </a:r>
            <a:r>
              <a:rPr lang="tr-TR" sz="2000" spc="-25" dirty="0"/>
              <a:t>o</a:t>
            </a:r>
            <a:r>
              <a:rPr lang="tr-TR" sz="2000" spc="-15" dirty="0"/>
              <a:t>lm</a:t>
            </a:r>
            <a:r>
              <a:rPr lang="tr-TR" sz="2000" spc="-5" dirty="0"/>
              <a:t>a</a:t>
            </a:r>
            <a:r>
              <a:rPr lang="tr-TR" sz="2000" spc="-10" dirty="0"/>
              <a:t>sı</a:t>
            </a:r>
            <a:r>
              <a:rPr lang="tr-TR" sz="2000" dirty="0"/>
              <a:t> </a:t>
            </a:r>
            <a:r>
              <a:rPr lang="tr-TR" sz="2000" spc="-80" dirty="0"/>
              <a:t> </a:t>
            </a:r>
            <a:r>
              <a:rPr lang="tr-TR" sz="2000" spc="-10" dirty="0"/>
              <a:t>şar</a:t>
            </a:r>
            <a:r>
              <a:rPr lang="tr-TR" sz="2000" spc="-5" dirty="0"/>
              <a:t>tı</a:t>
            </a:r>
            <a:r>
              <a:rPr lang="tr-TR" sz="2000" dirty="0"/>
              <a:t> </a:t>
            </a:r>
            <a:r>
              <a:rPr lang="tr-TR" sz="2000" spc="-90" dirty="0"/>
              <a:t> </a:t>
            </a:r>
            <a:r>
              <a:rPr lang="tr-TR" sz="2000" spc="-20" dirty="0">
                <a:cs typeface="Century Gothic"/>
              </a:rPr>
              <a:t>bulunmamaktadır</a:t>
            </a:r>
            <a:r>
              <a:rPr lang="tr-TR" sz="2000" spc="-10" dirty="0">
                <a:cs typeface="Century Gothic"/>
              </a:rPr>
              <a:t>.</a:t>
            </a:r>
            <a:r>
              <a:rPr lang="tr-TR" sz="2000" dirty="0">
                <a:cs typeface="Century Gothic"/>
              </a:rPr>
              <a:t> </a:t>
            </a:r>
            <a:r>
              <a:rPr lang="tr-TR" sz="2000" spc="-10" dirty="0">
                <a:cs typeface="Century Gothic"/>
              </a:rPr>
              <a:t>S</a:t>
            </a:r>
            <a:r>
              <a:rPr lang="tr-TR" sz="2000" spc="-5" dirty="0">
                <a:cs typeface="Century Gothic"/>
              </a:rPr>
              <a:t>t</a:t>
            </a:r>
            <a:r>
              <a:rPr lang="tr-TR" sz="2000" spc="-15" dirty="0">
                <a:cs typeface="Century Gothic"/>
              </a:rPr>
              <a:t>aj </a:t>
            </a:r>
            <a:r>
              <a:rPr lang="tr-TR" sz="2000" spc="-10" dirty="0">
                <a:cs typeface="Century Gothic"/>
              </a:rPr>
              <a:t>fa</a:t>
            </a:r>
            <a:r>
              <a:rPr lang="tr-TR" sz="2000" spc="-20" dirty="0">
                <a:cs typeface="Century Gothic"/>
              </a:rPr>
              <a:t>a</a:t>
            </a:r>
            <a:r>
              <a:rPr lang="tr-TR" sz="2000" spc="-15" dirty="0">
                <a:cs typeface="Century Gothic"/>
              </a:rPr>
              <a:t>l</a:t>
            </a:r>
            <a:r>
              <a:rPr lang="tr-TR" sz="2000" dirty="0">
                <a:cs typeface="Century Gothic"/>
              </a:rPr>
              <a:t>i</a:t>
            </a:r>
            <a:r>
              <a:rPr lang="tr-TR" sz="2000" spc="-25" dirty="0">
                <a:cs typeface="Century Gothic"/>
              </a:rPr>
              <a:t>y</a:t>
            </a:r>
            <a:r>
              <a:rPr lang="tr-TR" sz="2000" spc="-10" dirty="0">
                <a:cs typeface="Century Gothic"/>
              </a:rPr>
              <a:t>et</a:t>
            </a:r>
            <a:r>
              <a:rPr lang="tr-TR" sz="2000" dirty="0">
                <a:cs typeface="Century Gothic"/>
              </a:rPr>
              <a:t>i</a:t>
            </a:r>
            <a:r>
              <a:rPr lang="tr-TR" sz="2000" spc="-15" dirty="0">
                <a:cs typeface="Century Gothic"/>
              </a:rPr>
              <a:t>ne</a:t>
            </a:r>
            <a:r>
              <a:rPr lang="tr-TR" sz="2000" spc="225" dirty="0">
                <a:cs typeface="Century Gothic"/>
              </a:rPr>
              <a:t> </a:t>
            </a:r>
            <a:r>
              <a:rPr lang="tr-TR" sz="2000" spc="-15" dirty="0"/>
              <a:t>baş</a:t>
            </a:r>
            <a:r>
              <a:rPr lang="tr-TR" sz="2000" dirty="0"/>
              <a:t>v</a:t>
            </a:r>
            <a:r>
              <a:rPr lang="tr-TR" sz="2000" spc="-15" dirty="0"/>
              <a:t>uracak</a:t>
            </a:r>
            <a:r>
              <a:rPr lang="tr-TR" sz="2000" dirty="0"/>
              <a:t> </a:t>
            </a:r>
            <a:r>
              <a:rPr lang="tr-TR" sz="2000" spc="-25" dirty="0"/>
              <a:t>ö</a:t>
            </a:r>
            <a:r>
              <a:rPr lang="tr-TR" sz="2000" spc="-10" dirty="0"/>
              <a:t>ğr</a:t>
            </a:r>
            <a:r>
              <a:rPr lang="tr-TR" sz="2000" dirty="0"/>
              <a:t>e</a:t>
            </a:r>
            <a:r>
              <a:rPr lang="tr-TR" sz="2000" spc="-15" dirty="0"/>
              <a:t>n</a:t>
            </a:r>
            <a:r>
              <a:rPr lang="tr-TR" sz="2000" spc="-25" dirty="0"/>
              <a:t>c</a:t>
            </a:r>
            <a:r>
              <a:rPr lang="tr-TR" sz="2000" spc="5" dirty="0"/>
              <a:t>i</a:t>
            </a:r>
            <a:r>
              <a:rPr lang="tr-TR" sz="2000" spc="-15" dirty="0"/>
              <a:t>l</a:t>
            </a:r>
            <a:r>
              <a:rPr lang="tr-TR" sz="2000" spc="-10" dirty="0"/>
              <a:t>erim</a:t>
            </a:r>
            <a:r>
              <a:rPr lang="tr-TR" sz="2000" dirty="0"/>
              <a:t>i</a:t>
            </a:r>
            <a:r>
              <a:rPr lang="tr-TR" sz="2000" spc="-10" dirty="0"/>
              <a:t>zin</a:t>
            </a:r>
            <a:r>
              <a:rPr lang="tr-TR" sz="2000" dirty="0"/>
              <a:t> </a:t>
            </a:r>
            <a:r>
              <a:rPr lang="tr-TR" sz="2000" spc="-15" dirty="0">
                <a:cs typeface="Century Gothic"/>
              </a:rPr>
              <a:t>sta</a:t>
            </a:r>
            <a:r>
              <a:rPr lang="tr-TR" sz="2000" spc="-5" dirty="0">
                <a:cs typeface="Century Gothic"/>
              </a:rPr>
              <a:t>j</a:t>
            </a:r>
            <a:r>
              <a:rPr lang="tr-TR" sz="2000" dirty="0">
                <a:cs typeface="Century Gothic"/>
              </a:rPr>
              <a:t>  </a:t>
            </a:r>
            <a:r>
              <a:rPr lang="tr-TR" sz="2000" spc="235" dirty="0">
                <a:cs typeface="Century Gothic"/>
              </a:rPr>
              <a:t> </a:t>
            </a:r>
            <a:r>
              <a:rPr lang="tr-TR" sz="2000" spc="-25" dirty="0"/>
              <a:t>y</a:t>
            </a:r>
            <a:r>
              <a:rPr lang="tr-TR" sz="2000" spc="-5" dirty="0"/>
              <a:t>a</a:t>
            </a:r>
            <a:r>
              <a:rPr lang="tr-TR" sz="2000" spc="-15" dirty="0"/>
              <a:t>pacakla</a:t>
            </a:r>
            <a:r>
              <a:rPr lang="tr-TR" sz="2000" spc="-5" dirty="0"/>
              <a:t>rı</a:t>
            </a:r>
            <a:r>
              <a:rPr lang="tr-TR" sz="2000" dirty="0"/>
              <a:t>  </a:t>
            </a:r>
            <a:r>
              <a:rPr lang="tr-TR" sz="2000" spc="220" dirty="0"/>
              <a:t> </a:t>
            </a:r>
            <a:r>
              <a:rPr lang="tr-TR" sz="2000" spc="-5" dirty="0">
                <a:cs typeface="Century Gothic"/>
              </a:rPr>
              <a:t>k</a:t>
            </a:r>
            <a:r>
              <a:rPr lang="tr-TR" sz="2000" spc="-15" dirty="0">
                <a:cs typeface="Century Gothic"/>
              </a:rPr>
              <a:t>urumu</a:t>
            </a:r>
            <a:r>
              <a:rPr lang="tr-TR" sz="2000" dirty="0">
                <a:cs typeface="Century Gothic"/>
              </a:rPr>
              <a:t>  </a:t>
            </a:r>
            <a:r>
              <a:rPr lang="tr-TR" sz="2000" spc="220" dirty="0">
                <a:cs typeface="Century Gothic"/>
              </a:rPr>
              <a:t> </a:t>
            </a:r>
            <a:r>
              <a:rPr lang="tr-TR" sz="2000" spc="-10" dirty="0">
                <a:cs typeface="Century Gothic"/>
              </a:rPr>
              <a:t>ke</a:t>
            </a:r>
            <a:r>
              <a:rPr lang="tr-TR" sz="2000" spc="-15" dirty="0">
                <a:cs typeface="Century Gothic"/>
              </a:rPr>
              <a:t>nd</a:t>
            </a:r>
            <a:r>
              <a:rPr lang="tr-TR" sz="2000" dirty="0">
                <a:cs typeface="Century Gothic"/>
              </a:rPr>
              <a:t>i</a:t>
            </a:r>
            <a:r>
              <a:rPr lang="tr-TR" sz="2000" spc="-15" dirty="0">
                <a:cs typeface="Century Gothic"/>
              </a:rPr>
              <a:t>l</a:t>
            </a:r>
            <a:r>
              <a:rPr lang="tr-TR" sz="2000" spc="-10" dirty="0">
                <a:cs typeface="Century Gothic"/>
              </a:rPr>
              <a:t>er</a:t>
            </a:r>
            <a:r>
              <a:rPr lang="tr-TR" sz="2000" dirty="0">
                <a:cs typeface="Century Gothic"/>
              </a:rPr>
              <a:t>i</a:t>
            </a:r>
            <a:r>
              <a:rPr lang="tr-TR" sz="2000" spc="-35" dirty="0">
                <a:cs typeface="Century Gothic"/>
              </a:rPr>
              <a:t>n</a:t>
            </a:r>
            <a:r>
              <a:rPr lang="tr-TR" sz="2000" dirty="0">
                <a:cs typeface="Century Gothic"/>
              </a:rPr>
              <a:t>i</a:t>
            </a:r>
            <a:r>
              <a:rPr lang="tr-TR" sz="2000" spc="-15" dirty="0">
                <a:cs typeface="Century Gothic"/>
              </a:rPr>
              <a:t>n</a:t>
            </a:r>
            <a:r>
              <a:rPr lang="tr-TR" sz="2000" dirty="0">
                <a:cs typeface="Century Gothic"/>
              </a:rPr>
              <a:t>  </a:t>
            </a:r>
            <a:r>
              <a:rPr lang="tr-TR" sz="2000" spc="225" dirty="0">
                <a:cs typeface="Century Gothic"/>
              </a:rPr>
              <a:t> </a:t>
            </a:r>
            <a:r>
              <a:rPr lang="tr-TR" sz="2000" spc="-15" dirty="0"/>
              <a:t>bulmas</a:t>
            </a:r>
            <a:r>
              <a:rPr lang="tr-TR" sz="2000" spc="-5" dirty="0"/>
              <a:t>ı</a:t>
            </a:r>
            <a:r>
              <a:rPr lang="tr-TR" sz="2000" spc="-10" dirty="0"/>
              <a:t> </a:t>
            </a:r>
            <a:r>
              <a:rPr lang="tr-TR" sz="2000" spc="-15" dirty="0">
                <a:cs typeface="Century Gothic"/>
              </a:rPr>
              <a:t>gerek</a:t>
            </a:r>
            <a:r>
              <a:rPr lang="tr-TR" sz="2000" spc="-30" dirty="0">
                <a:cs typeface="Century Gothic"/>
              </a:rPr>
              <a:t>m</a:t>
            </a:r>
            <a:r>
              <a:rPr lang="tr-TR" sz="2000" spc="-15" dirty="0">
                <a:cs typeface="Century Gothic"/>
              </a:rPr>
              <a:t>ekted</a:t>
            </a:r>
            <a:r>
              <a:rPr lang="tr-TR" sz="2000" dirty="0">
                <a:cs typeface="Century Gothic"/>
              </a:rPr>
              <a:t>ir</a:t>
            </a:r>
            <a:r>
              <a:rPr lang="tr-TR" sz="2000" spc="-10" dirty="0">
                <a:cs typeface="Century Gothic"/>
              </a:rPr>
              <a:t>.</a:t>
            </a:r>
          </a:p>
          <a:p>
            <a:pPr marL="355600" marR="5080" indent="-342900" algn="just">
              <a:buFont typeface="Wingdings 3" panose="05040102010807070707" pitchFamily="18" charset="2"/>
              <a:buChar char="´"/>
            </a:pPr>
            <a:r>
              <a:rPr sz="2000" spc="-10" dirty="0" err="1">
                <a:cs typeface="Century Gothic"/>
              </a:rPr>
              <a:t>S</a:t>
            </a:r>
            <a:r>
              <a:rPr sz="2000" spc="-5" dirty="0" err="1">
                <a:cs typeface="Century Gothic"/>
              </a:rPr>
              <a:t>t</a:t>
            </a:r>
            <a:r>
              <a:rPr sz="2000" spc="-20" dirty="0" err="1">
                <a:cs typeface="Century Gothic"/>
              </a:rPr>
              <a:t>a</a:t>
            </a:r>
            <a:r>
              <a:rPr sz="2000" dirty="0" err="1">
                <a:cs typeface="Century Gothic"/>
              </a:rPr>
              <a:t>j</a:t>
            </a:r>
            <a:r>
              <a:rPr lang="tr-TR" sz="2000" spc="-15" dirty="0">
                <a:cs typeface="Century Gothic"/>
              </a:rPr>
              <a:t> Faaliyetine</a:t>
            </a:r>
            <a:r>
              <a:rPr sz="2000" dirty="0">
                <a:cs typeface="Century Gothic"/>
              </a:rPr>
              <a:t> </a:t>
            </a:r>
            <a:r>
              <a:rPr sz="2000" spc="-140" dirty="0">
                <a:cs typeface="Century Gothic"/>
              </a:rPr>
              <a:t> </a:t>
            </a:r>
            <a:r>
              <a:rPr sz="2000" spc="-25" dirty="0">
                <a:cs typeface="Century Gothic"/>
              </a:rPr>
              <a:t>e</a:t>
            </a:r>
            <a:r>
              <a:rPr sz="2000" spc="-15" dirty="0">
                <a:cs typeface="Century Gothic"/>
              </a:rPr>
              <a:t>v</a:t>
            </a:r>
            <a:r>
              <a:rPr sz="2000" dirty="0">
                <a:cs typeface="Century Gothic"/>
              </a:rPr>
              <a:t> </a:t>
            </a:r>
            <a:r>
              <a:rPr sz="2000" spc="-140" dirty="0">
                <a:cs typeface="Century Gothic"/>
              </a:rPr>
              <a:t> </a:t>
            </a:r>
            <a:r>
              <a:rPr sz="2000" spc="-15" dirty="0"/>
              <a:t>sa</a:t>
            </a:r>
            <a:r>
              <a:rPr sz="2000" spc="-25" dirty="0"/>
              <a:t>h</a:t>
            </a:r>
            <a:r>
              <a:rPr sz="2000" spc="5" dirty="0"/>
              <a:t>i</a:t>
            </a:r>
            <a:r>
              <a:rPr sz="2000" spc="-15" dirty="0"/>
              <a:t>p</a:t>
            </a:r>
            <a:r>
              <a:rPr sz="2000" spc="-25" dirty="0"/>
              <a:t>l</a:t>
            </a:r>
            <a:r>
              <a:rPr sz="2000" spc="5" dirty="0"/>
              <a:t>i</a:t>
            </a:r>
            <a:r>
              <a:rPr sz="2000" spc="-35" dirty="0"/>
              <a:t>ğ</a:t>
            </a:r>
            <a:r>
              <a:rPr sz="2000" spc="-5" dirty="0"/>
              <a:t>i</a:t>
            </a:r>
            <a:r>
              <a:rPr sz="2000" dirty="0"/>
              <a:t> </a:t>
            </a:r>
            <a:r>
              <a:rPr sz="2000" spc="-135" dirty="0"/>
              <a:t> </a:t>
            </a:r>
            <a:r>
              <a:rPr sz="2000" spc="-25" dirty="0">
                <a:cs typeface="Century Gothic"/>
              </a:rPr>
              <a:t>y</a:t>
            </a:r>
            <a:r>
              <a:rPr sz="2000" spc="-20" dirty="0">
                <a:cs typeface="Century Gothic"/>
              </a:rPr>
              <a:t>apaca</a:t>
            </a:r>
            <a:r>
              <a:rPr sz="2000" spc="-10" dirty="0">
                <a:cs typeface="Century Gothic"/>
              </a:rPr>
              <a:t>k</a:t>
            </a:r>
            <a:r>
              <a:rPr sz="2000" dirty="0">
                <a:cs typeface="Century Gothic"/>
              </a:rPr>
              <a:t> </a:t>
            </a:r>
            <a:r>
              <a:rPr sz="2000" spc="-145" dirty="0">
                <a:cs typeface="Century Gothic"/>
              </a:rPr>
              <a:t> </a:t>
            </a:r>
            <a:r>
              <a:rPr sz="2000" spc="-10" dirty="0"/>
              <a:t>kuru</a:t>
            </a:r>
            <a:r>
              <a:rPr sz="2000" spc="-15" dirty="0"/>
              <a:t>l</a:t>
            </a:r>
            <a:r>
              <a:rPr sz="2000" spc="-10" dirty="0"/>
              <a:t>uş</a:t>
            </a:r>
            <a:r>
              <a:rPr sz="2000" spc="-20" dirty="0"/>
              <a:t>l</a:t>
            </a:r>
            <a:r>
              <a:rPr sz="2000" spc="-15" dirty="0"/>
              <a:t>a</a:t>
            </a:r>
            <a:r>
              <a:rPr sz="2000" spc="-5" dirty="0"/>
              <a:t>r</a:t>
            </a:r>
            <a:r>
              <a:rPr sz="2000" spc="-10" dirty="0">
                <a:cs typeface="Century Gothic"/>
              </a:rPr>
              <a:t>;</a:t>
            </a:r>
            <a:r>
              <a:rPr sz="2000" dirty="0">
                <a:cs typeface="Century Gothic"/>
              </a:rPr>
              <a:t> </a:t>
            </a:r>
            <a:r>
              <a:rPr sz="2000" spc="-150" dirty="0">
                <a:cs typeface="Century Gothic"/>
              </a:rPr>
              <a:t> </a:t>
            </a:r>
            <a:r>
              <a:rPr sz="2000" spc="5" dirty="0"/>
              <a:t>i</a:t>
            </a:r>
            <a:r>
              <a:rPr sz="2000" spc="-10" dirty="0"/>
              <a:t>ş</a:t>
            </a:r>
            <a:r>
              <a:rPr sz="2000" spc="-20" dirty="0"/>
              <a:t>l</a:t>
            </a:r>
            <a:r>
              <a:rPr sz="2000" spc="-15" dirty="0"/>
              <a:t>e</a:t>
            </a:r>
            <a:r>
              <a:rPr sz="2000" spc="-5" dirty="0"/>
              <a:t>t</a:t>
            </a:r>
            <a:r>
              <a:rPr sz="2000" spc="-15" dirty="0"/>
              <a:t>mele</a:t>
            </a:r>
            <a:r>
              <a:rPr sz="2000" spc="0" dirty="0"/>
              <a:t>r</a:t>
            </a:r>
            <a:r>
              <a:rPr sz="2000" spc="-10" dirty="0"/>
              <a:t>,</a:t>
            </a:r>
            <a:r>
              <a:rPr sz="2000" dirty="0"/>
              <a:t> </a:t>
            </a:r>
            <a:r>
              <a:rPr sz="2000" spc="-145" dirty="0"/>
              <a:t> </a:t>
            </a:r>
            <a:r>
              <a:rPr sz="2000" spc="-15" dirty="0"/>
              <a:t>e</a:t>
            </a:r>
            <a:r>
              <a:rPr sz="2000" spc="-30" dirty="0"/>
              <a:t>ğ</a:t>
            </a:r>
            <a:r>
              <a:rPr sz="2000" spc="5" dirty="0"/>
              <a:t>i</a:t>
            </a:r>
            <a:r>
              <a:rPr sz="2000" spc="-20" dirty="0"/>
              <a:t>t</a:t>
            </a:r>
            <a:r>
              <a:rPr sz="2000" spc="5" dirty="0"/>
              <a:t>i</a:t>
            </a:r>
            <a:r>
              <a:rPr sz="2000" spc="-20" dirty="0"/>
              <a:t>m</a:t>
            </a:r>
            <a:r>
              <a:rPr sz="2000" dirty="0"/>
              <a:t> </a:t>
            </a:r>
            <a:r>
              <a:rPr sz="2000" spc="-135" dirty="0"/>
              <a:t> </a:t>
            </a:r>
            <a:r>
              <a:rPr sz="2000" spc="-15" dirty="0">
                <a:cs typeface="Century Gothic"/>
              </a:rPr>
              <a:t>merke</a:t>
            </a:r>
            <a:r>
              <a:rPr sz="2000" spc="-5" dirty="0">
                <a:cs typeface="Century Gothic"/>
              </a:rPr>
              <a:t>z</a:t>
            </a:r>
            <a:r>
              <a:rPr sz="2000" spc="-15" dirty="0">
                <a:cs typeface="Century Gothic"/>
              </a:rPr>
              <a:t>le</a:t>
            </a:r>
            <a:r>
              <a:rPr sz="2000" spc="-5" dirty="0">
                <a:cs typeface="Century Gothic"/>
              </a:rPr>
              <a:t>r</a:t>
            </a:r>
            <a:r>
              <a:rPr sz="2000" spc="0" dirty="0">
                <a:cs typeface="Century Gothic"/>
              </a:rPr>
              <a:t>i</a:t>
            </a:r>
            <a:r>
              <a:rPr sz="2000" spc="-10" dirty="0">
                <a:cs typeface="Century Gothic"/>
              </a:rPr>
              <a:t>,</a:t>
            </a:r>
            <a:r>
              <a:rPr sz="2000" dirty="0">
                <a:cs typeface="Century Gothic"/>
              </a:rPr>
              <a:t> </a:t>
            </a:r>
            <a:r>
              <a:rPr sz="2000" spc="-145" dirty="0">
                <a:cs typeface="Century Gothic"/>
              </a:rPr>
              <a:t> </a:t>
            </a:r>
            <a:r>
              <a:rPr sz="2000" spc="-10" dirty="0"/>
              <a:t>araştır</a:t>
            </a:r>
            <a:r>
              <a:rPr sz="2000" spc="-15" dirty="0"/>
              <a:t>ma</a:t>
            </a:r>
            <a:r>
              <a:rPr sz="2000" dirty="0"/>
              <a:t> </a:t>
            </a:r>
            <a:r>
              <a:rPr sz="2000" spc="-135" dirty="0"/>
              <a:t> </a:t>
            </a:r>
            <a:r>
              <a:rPr sz="2000" spc="-15" dirty="0">
                <a:cs typeface="Century Gothic"/>
              </a:rPr>
              <a:t>merk</a:t>
            </a:r>
            <a:r>
              <a:rPr sz="2000" spc="-10" dirty="0">
                <a:cs typeface="Century Gothic"/>
              </a:rPr>
              <a:t>ez</a:t>
            </a:r>
            <a:r>
              <a:rPr sz="2000" spc="-15" dirty="0">
                <a:cs typeface="Century Gothic"/>
              </a:rPr>
              <a:t>le</a:t>
            </a:r>
            <a:r>
              <a:rPr sz="2000" spc="-5" dirty="0">
                <a:cs typeface="Century Gothic"/>
              </a:rPr>
              <a:t>ri</a:t>
            </a:r>
            <a:r>
              <a:rPr sz="2000" dirty="0">
                <a:cs typeface="Century Gothic"/>
              </a:rPr>
              <a:t> </a:t>
            </a:r>
            <a:r>
              <a:rPr sz="2000" spc="-130" dirty="0">
                <a:cs typeface="Century Gothic"/>
              </a:rPr>
              <a:t> </a:t>
            </a:r>
            <a:r>
              <a:rPr sz="2000" dirty="0">
                <a:cs typeface="Century Gothic"/>
              </a:rPr>
              <a:t>ve</a:t>
            </a:r>
            <a:r>
              <a:rPr sz="2000" spc="0" dirty="0">
                <a:cs typeface="Century Gothic"/>
              </a:rPr>
              <a:t> </a:t>
            </a:r>
            <a:r>
              <a:rPr sz="2000" spc="5" dirty="0"/>
              <a:t>i</a:t>
            </a:r>
            <a:r>
              <a:rPr sz="2000" spc="-10" dirty="0"/>
              <a:t>ş</a:t>
            </a:r>
            <a:r>
              <a:rPr sz="2000" spc="-20" dirty="0"/>
              <a:t>l</a:t>
            </a:r>
            <a:r>
              <a:rPr sz="2000" spc="-15" dirty="0"/>
              <a:t>e</a:t>
            </a:r>
            <a:r>
              <a:rPr sz="2000" spc="-5" dirty="0"/>
              <a:t>t</a:t>
            </a:r>
            <a:r>
              <a:rPr sz="2000" spc="-15" dirty="0"/>
              <a:t>me</a:t>
            </a:r>
            <a:r>
              <a:rPr sz="2000" dirty="0"/>
              <a:t> </a:t>
            </a:r>
            <a:r>
              <a:rPr sz="2000" spc="-260" dirty="0"/>
              <a:t> </a:t>
            </a:r>
            <a:r>
              <a:rPr sz="2000" spc="-10" dirty="0"/>
              <a:t>t</a:t>
            </a:r>
            <a:r>
              <a:rPr sz="2000" dirty="0"/>
              <a:t>a</a:t>
            </a:r>
            <a:r>
              <a:rPr sz="2000" spc="-15" dirty="0"/>
              <a:t>nımına</a:t>
            </a:r>
            <a:r>
              <a:rPr sz="2000" dirty="0"/>
              <a:t> </a:t>
            </a:r>
            <a:r>
              <a:rPr sz="2000" spc="-260" dirty="0"/>
              <a:t> </a:t>
            </a:r>
            <a:r>
              <a:rPr sz="2000" spc="-10" dirty="0">
                <a:cs typeface="Century Gothic"/>
              </a:rPr>
              <a:t>u</a:t>
            </a:r>
            <a:r>
              <a:rPr sz="2000" spc="-25" dirty="0">
                <a:cs typeface="Century Gothic"/>
              </a:rPr>
              <a:t>y</a:t>
            </a:r>
            <a:r>
              <a:rPr sz="2000" spc="-5" dirty="0">
                <a:cs typeface="Century Gothic"/>
              </a:rPr>
              <a:t>a</a:t>
            </a:r>
            <a:r>
              <a:rPr sz="2000" spc="-15" dirty="0">
                <a:cs typeface="Century Gothic"/>
              </a:rPr>
              <a:t>n</a:t>
            </a:r>
            <a:r>
              <a:rPr sz="2000" dirty="0">
                <a:cs typeface="Century Gothic"/>
              </a:rPr>
              <a:t> </a:t>
            </a:r>
            <a:r>
              <a:rPr sz="2000" spc="-265" dirty="0">
                <a:cs typeface="Century Gothic"/>
              </a:rPr>
              <a:t> </a:t>
            </a:r>
            <a:r>
              <a:rPr sz="2000" spc="-10" dirty="0"/>
              <a:t>diğer</a:t>
            </a:r>
            <a:r>
              <a:rPr sz="2000" dirty="0"/>
              <a:t> </a:t>
            </a:r>
            <a:r>
              <a:rPr sz="2000" spc="-250" dirty="0"/>
              <a:t> </a:t>
            </a:r>
            <a:r>
              <a:rPr sz="2000" spc="-10" dirty="0"/>
              <a:t>kuru</a:t>
            </a:r>
            <a:r>
              <a:rPr sz="2000" spc="-15" dirty="0"/>
              <a:t>l</a:t>
            </a:r>
            <a:r>
              <a:rPr sz="2000" spc="-10" dirty="0"/>
              <a:t>uş</a:t>
            </a:r>
            <a:r>
              <a:rPr sz="2000" spc="-20" dirty="0"/>
              <a:t>l</a:t>
            </a:r>
            <a:r>
              <a:rPr sz="2000" spc="-10" dirty="0"/>
              <a:t>ar</a:t>
            </a:r>
            <a:r>
              <a:rPr sz="2000" dirty="0"/>
              <a:t> </a:t>
            </a:r>
            <a:r>
              <a:rPr sz="2000" spc="-254" dirty="0"/>
              <a:t> </a:t>
            </a:r>
            <a:r>
              <a:rPr sz="2000" spc="-25" dirty="0">
                <a:cs typeface="Century Gothic"/>
              </a:rPr>
              <a:t>o</a:t>
            </a:r>
            <a:r>
              <a:rPr sz="2000" spc="-10" dirty="0">
                <a:cs typeface="Century Gothic"/>
              </a:rPr>
              <a:t>l</a:t>
            </a:r>
            <a:r>
              <a:rPr sz="2000" spc="-15" dirty="0">
                <a:cs typeface="Century Gothic"/>
              </a:rPr>
              <a:t>a</a:t>
            </a:r>
            <a:r>
              <a:rPr sz="2000" spc="-20" dirty="0">
                <a:cs typeface="Century Gothic"/>
              </a:rPr>
              <a:t>b</a:t>
            </a:r>
            <a:r>
              <a:rPr sz="2000" spc="5" dirty="0">
                <a:cs typeface="Century Gothic"/>
              </a:rPr>
              <a:t>i</a:t>
            </a:r>
            <a:r>
              <a:rPr sz="2000" spc="-25" dirty="0">
                <a:cs typeface="Century Gothic"/>
              </a:rPr>
              <a:t>l</a:t>
            </a:r>
            <a:r>
              <a:rPr sz="2000" spc="0" dirty="0">
                <a:cs typeface="Century Gothic"/>
              </a:rPr>
              <a:t>ir</a:t>
            </a:r>
            <a:r>
              <a:rPr sz="2000" spc="-10" dirty="0">
                <a:cs typeface="Century Gothic"/>
              </a:rPr>
              <a:t>.</a:t>
            </a:r>
            <a:r>
              <a:rPr sz="2000" spc="254" dirty="0">
                <a:cs typeface="Century Gothic"/>
              </a:rPr>
              <a:t> </a:t>
            </a:r>
            <a:r>
              <a:rPr sz="2000" u="sng" spc="-15" dirty="0">
                <a:cs typeface="Century Gothic"/>
              </a:rPr>
              <a:t>An</a:t>
            </a:r>
            <a:r>
              <a:rPr sz="2000" u="sng" spc="-25" dirty="0">
                <a:cs typeface="Century Gothic"/>
              </a:rPr>
              <a:t>c</a:t>
            </a:r>
            <a:r>
              <a:rPr sz="2000" u="sng" spc="-20" dirty="0">
                <a:cs typeface="Century Gothic"/>
              </a:rPr>
              <a:t>ak</a:t>
            </a:r>
            <a:r>
              <a:rPr sz="2000" u="sng" spc="-10" dirty="0">
                <a:cs typeface="Century Gothic"/>
              </a:rPr>
              <a:t>;</a:t>
            </a:r>
            <a:r>
              <a:rPr sz="2000" u="sng" dirty="0">
                <a:cs typeface="Century Gothic"/>
              </a:rPr>
              <a:t> </a:t>
            </a:r>
            <a:r>
              <a:rPr sz="2000" u="sng" spc="-260" dirty="0">
                <a:cs typeface="Century Gothic"/>
              </a:rPr>
              <a:t> </a:t>
            </a:r>
            <a:r>
              <a:rPr sz="2000" u="sng" spc="-20" dirty="0" err="1">
                <a:cs typeface="Century Gothic"/>
              </a:rPr>
              <a:t>d</a:t>
            </a:r>
            <a:r>
              <a:rPr sz="2000" u="sng" spc="0" dirty="0" err="1">
                <a:cs typeface="Century Gothic"/>
              </a:rPr>
              <a:t>i</a:t>
            </a:r>
            <a:r>
              <a:rPr sz="2000" u="sng" spc="-15" dirty="0" err="1">
                <a:cs typeface="Century Gothic"/>
              </a:rPr>
              <a:t>plo</a:t>
            </a:r>
            <a:r>
              <a:rPr sz="2000" u="sng" spc="-10" dirty="0" err="1">
                <a:cs typeface="Century Gothic"/>
              </a:rPr>
              <a:t>m</a:t>
            </a:r>
            <a:r>
              <a:rPr sz="2000" u="sng" spc="-20" dirty="0" err="1">
                <a:cs typeface="Century Gothic"/>
              </a:rPr>
              <a:t>a</a:t>
            </a:r>
            <a:r>
              <a:rPr sz="2000" u="sng" spc="-10" dirty="0" err="1">
                <a:cs typeface="Century Gothic"/>
              </a:rPr>
              <a:t>t</a:t>
            </a:r>
            <a:r>
              <a:rPr sz="2000" u="sng" spc="0" dirty="0" err="1">
                <a:cs typeface="Century Gothic"/>
              </a:rPr>
              <a:t>i</a:t>
            </a:r>
            <a:r>
              <a:rPr sz="2000" u="sng" spc="-10" dirty="0" err="1">
                <a:cs typeface="Century Gothic"/>
              </a:rPr>
              <a:t>k</a:t>
            </a:r>
            <a:r>
              <a:rPr sz="2000" u="sng" dirty="0">
                <a:cs typeface="Century Gothic"/>
              </a:rPr>
              <a:t> </a:t>
            </a:r>
            <a:r>
              <a:rPr sz="2000" u="sng" spc="-265" dirty="0">
                <a:cs typeface="Century Gothic"/>
              </a:rPr>
              <a:t> </a:t>
            </a:r>
            <a:r>
              <a:rPr sz="2000" u="sng" spc="-15" dirty="0" err="1">
                <a:cs typeface="Century Gothic"/>
              </a:rPr>
              <a:t>A</a:t>
            </a:r>
            <a:r>
              <a:rPr sz="2000" u="sng" dirty="0" err="1">
                <a:cs typeface="Century Gothic"/>
              </a:rPr>
              <a:t>v</a:t>
            </a:r>
            <a:r>
              <a:rPr sz="2000" u="sng" spc="-10" dirty="0" err="1">
                <a:cs typeface="Century Gothic"/>
              </a:rPr>
              <a:t>rup</a:t>
            </a:r>
            <a:r>
              <a:rPr sz="2000" u="sng" spc="-15" dirty="0" err="1">
                <a:cs typeface="Century Gothic"/>
              </a:rPr>
              <a:t>a</a:t>
            </a:r>
            <a:r>
              <a:rPr sz="2000" u="sng" dirty="0">
                <a:cs typeface="Century Gothic"/>
              </a:rPr>
              <a:t> </a:t>
            </a:r>
            <a:r>
              <a:rPr sz="2000" u="sng" spc="-260" dirty="0">
                <a:cs typeface="Century Gothic"/>
              </a:rPr>
              <a:t> </a:t>
            </a:r>
            <a:r>
              <a:rPr lang="tr-TR" sz="2000" u="sng" spc="-15" dirty="0"/>
              <a:t>B</a:t>
            </a:r>
            <a:r>
              <a:rPr sz="2000" u="sng" dirty="0" err="1"/>
              <a:t>i</a:t>
            </a:r>
            <a:r>
              <a:rPr sz="2000" u="sng" spc="-10" dirty="0" err="1"/>
              <a:t>r</a:t>
            </a:r>
            <a:r>
              <a:rPr sz="2000" u="sng" spc="-20" dirty="0" err="1"/>
              <a:t>l</a:t>
            </a:r>
            <a:r>
              <a:rPr sz="2000" u="sng" spc="-5" dirty="0" err="1"/>
              <a:t>i</a:t>
            </a:r>
            <a:r>
              <a:rPr sz="2000" u="sng" spc="-30" dirty="0" err="1"/>
              <a:t>ğ</a:t>
            </a:r>
            <a:r>
              <a:rPr sz="2000" u="sng" spc="-5" dirty="0" err="1"/>
              <a:t>i</a:t>
            </a:r>
            <a:r>
              <a:rPr sz="2000" u="sng" spc="-10" dirty="0"/>
              <a:t> k</a:t>
            </a:r>
            <a:r>
              <a:rPr sz="2000" u="sng" spc="-25" dirty="0"/>
              <a:t>u</a:t>
            </a:r>
            <a:r>
              <a:rPr sz="2000" u="sng" spc="-15" dirty="0"/>
              <a:t>ruml</a:t>
            </a:r>
            <a:r>
              <a:rPr sz="2000" u="sng" spc="-10" dirty="0"/>
              <a:t>arı</a:t>
            </a:r>
            <a:r>
              <a:rPr sz="2000" u="sng" spc="235" dirty="0"/>
              <a:t> </a:t>
            </a:r>
            <a:r>
              <a:rPr sz="2000" u="sng" spc="10" dirty="0">
                <a:cs typeface="Century Gothic"/>
              </a:rPr>
              <a:t>i</a:t>
            </a:r>
            <a:r>
              <a:rPr sz="2000" u="sng" spc="-10" dirty="0">
                <a:cs typeface="Century Gothic"/>
              </a:rPr>
              <a:t>l</a:t>
            </a:r>
            <a:r>
              <a:rPr sz="2000" u="sng" spc="-15" dirty="0">
                <a:cs typeface="Century Gothic"/>
              </a:rPr>
              <a:t>e</a:t>
            </a:r>
            <a:r>
              <a:rPr sz="2000" u="sng" spc="245" dirty="0">
                <a:cs typeface="Century Gothic"/>
              </a:rPr>
              <a:t> </a:t>
            </a:r>
            <a:r>
              <a:rPr sz="2000" u="sng" spc="-30" dirty="0">
                <a:cs typeface="Century Gothic"/>
              </a:rPr>
              <a:t>A</a:t>
            </a:r>
            <a:r>
              <a:rPr sz="2000" u="sng" spc="-5" dirty="0">
                <a:cs typeface="Century Gothic"/>
              </a:rPr>
              <a:t>v</a:t>
            </a:r>
            <a:r>
              <a:rPr sz="2000" u="sng" spc="-15" dirty="0">
                <a:cs typeface="Century Gothic"/>
              </a:rPr>
              <a:t>rupa</a:t>
            </a:r>
            <a:r>
              <a:rPr sz="2000" u="sng" spc="245" dirty="0">
                <a:cs typeface="Century Gothic"/>
              </a:rPr>
              <a:t> </a:t>
            </a:r>
            <a:r>
              <a:rPr sz="2000" u="sng" spc="-25" dirty="0"/>
              <a:t>B</a:t>
            </a:r>
            <a:r>
              <a:rPr sz="2000" u="sng" spc="-5" dirty="0"/>
              <a:t>ir</a:t>
            </a:r>
            <a:r>
              <a:rPr sz="2000" u="sng" spc="-25" dirty="0"/>
              <a:t>l</a:t>
            </a:r>
            <a:r>
              <a:rPr sz="2000" u="sng" spc="5" dirty="0"/>
              <a:t>i</a:t>
            </a:r>
            <a:r>
              <a:rPr sz="2000" u="sng" spc="-35" dirty="0"/>
              <a:t>ğ</a:t>
            </a:r>
            <a:r>
              <a:rPr sz="2000" u="sng" spc="-15" dirty="0"/>
              <a:t>i</a:t>
            </a:r>
            <a:r>
              <a:rPr sz="2000" u="sng" spc="-10" dirty="0"/>
              <a:t>(</a:t>
            </a:r>
            <a:r>
              <a:rPr sz="2000" u="sng" spc="-20" dirty="0"/>
              <a:t>T</a:t>
            </a:r>
            <a:r>
              <a:rPr sz="2000" u="sng" spc="-15" dirty="0"/>
              <a:t>o</a:t>
            </a:r>
            <a:r>
              <a:rPr sz="2000" u="sng" dirty="0"/>
              <a:t>p</a:t>
            </a:r>
            <a:r>
              <a:rPr sz="2000" u="sng" spc="-15" dirty="0"/>
              <a:t>lul</a:t>
            </a:r>
            <a:r>
              <a:rPr sz="2000" u="sng" spc="-10" dirty="0"/>
              <a:t>uk)</a:t>
            </a:r>
            <a:r>
              <a:rPr sz="2000" u="sng" spc="245" dirty="0"/>
              <a:t> </a:t>
            </a:r>
            <a:r>
              <a:rPr sz="2000" u="sng" spc="-10" dirty="0"/>
              <a:t>pr</a:t>
            </a:r>
            <a:r>
              <a:rPr sz="2000" u="sng" spc="-25" dirty="0"/>
              <a:t>o</a:t>
            </a:r>
            <a:r>
              <a:rPr sz="2000" u="sng" spc="-15" dirty="0"/>
              <a:t>g</a:t>
            </a:r>
            <a:r>
              <a:rPr sz="2000" u="sng" spc="-5" dirty="0"/>
              <a:t>ra</a:t>
            </a:r>
            <a:r>
              <a:rPr sz="2000" u="sng" spc="-20" dirty="0"/>
              <a:t>ml</a:t>
            </a:r>
            <a:r>
              <a:rPr sz="2000" u="sng" spc="-10" dirty="0"/>
              <a:t>ar</a:t>
            </a:r>
            <a:r>
              <a:rPr sz="2000" u="sng" dirty="0"/>
              <a:t>ı</a:t>
            </a:r>
            <a:r>
              <a:rPr sz="2000" u="sng" spc="-25" dirty="0"/>
              <a:t>n</a:t>
            </a:r>
            <a:r>
              <a:rPr sz="2000" u="sng" spc="-5" dirty="0"/>
              <a:t>ı</a:t>
            </a:r>
            <a:r>
              <a:rPr sz="2000" u="sng" spc="250" dirty="0"/>
              <a:t> </a:t>
            </a:r>
            <a:r>
              <a:rPr sz="2000" u="sng" spc="-10" dirty="0"/>
              <a:t>yürü</a:t>
            </a:r>
            <a:r>
              <a:rPr sz="2000" u="sng" spc="-5" dirty="0"/>
              <a:t>t</a:t>
            </a:r>
            <a:r>
              <a:rPr sz="2000" u="sng" spc="-15" dirty="0"/>
              <a:t>en</a:t>
            </a:r>
            <a:r>
              <a:rPr sz="2000" u="sng" spc="240" dirty="0"/>
              <a:t> </a:t>
            </a:r>
            <a:r>
              <a:rPr sz="2000" u="sng" spc="-10" dirty="0"/>
              <a:t>k</a:t>
            </a:r>
            <a:r>
              <a:rPr sz="2000" u="sng" spc="-25" dirty="0"/>
              <a:t>u</a:t>
            </a:r>
            <a:r>
              <a:rPr sz="2000" u="sng" spc="-10" dirty="0"/>
              <a:t>ruluş</a:t>
            </a:r>
            <a:r>
              <a:rPr sz="2000" u="sng" spc="-15" dirty="0"/>
              <a:t>l</a:t>
            </a:r>
            <a:r>
              <a:rPr sz="2000" u="sng" spc="-10" dirty="0"/>
              <a:t>ar</a:t>
            </a:r>
            <a:r>
              <a:rPr sz="2000" u="sng" spc="245" dirty="0"/>
              <a:t> </a:t>
            </a:r>
            <a:r>
              <a:rPr sz="2000" u="sng" spc="-15" dirty="0">
                <a:cs typeface="Century Gothic"/>
              </a:rPr>
              <a:t>bu</a:t>
            </a:r>
            <a:r>
              <a:rPr sz="2000" u="sng" spc="235" dirty="0">
                <a:cs typeface="Century Gothic"/>
              </a:rPr>
              <a:t> </a:t>
            </a:r>
            <a:r>
              <a:rPr sz="2000" u="sng" spc="-10" dirty="0">
                <a:cs typeface="Century Gothic"/>
              </a:rPr>
              <a:t>f</a:t>
            </a:r>
            <a:r>
              <a:rPr sz="2000" u="sng" spc="-5" dirty="0">
                <a:cs typeface="Century Gothic"/>
              </a:rPr>
              <a:t>a</a:t>
            </a:r>
            <a:r>
              <a:rPr sz="2000" u="sng" spc="-20" dirty="0">
                <a:cs typeface="Century Gothic"/>
              </a:rPr>
              <a:t>a</a:t>
            </a:r>
            <a:r>
              <a:rPr sz="2000" u="sng" spc="-15" dirty="0">
                <a:cs typeface="Century Gothic"/>
              </a:rPr>
              <a:t>l</a:t>
            </a:r>
            <a:r>
              <a:rPr sz="2000" u="sng" spc="10" dirty="0">
                <a:cs typeface="Century Gothic"/>
              </a:rPr>
              <a:t>i</a:t>
            </a:r>
            <a:r>
              <a:rPr sz="2000" u="sng" spc="-25" dirty="0">
                <a:cs typeface="Century Gothic"/>
              </a:rPr>
              <a:t>y</a:t>
            </a:r>
            <a:r>
              <a:rPr sz="2000" u="sng" spc="-10" dirty="0">
                <a:cs typeface="Century Gothic"/>
              </a:rPr>
              <a:t>et</a:t>
            </a:r>
            <a:r>
              <a:rPr sz="2000" u="sng" spc="250" dirty="0">
                <a:cs typeface="Century Gothic"/>
              </a:rPr>
              <a:t> </a:t>
            </a:r>
            <a:r>
              <a:rPr sz="2000" u="sng" spc="-15" dirty="0"/>
              <a:t>ka</a:t>
            </a:r>
            <a:r>
              <a:rPr sz="2000" u="sng" spc="-10" dirty="0"/>
              <a:t>psa</a:t>
            </a:r>
            <a:r>
              <a:rPr sz="2000" u="sng" spc="-15" dirty="0"/>
              <a:t>mında</a:t>
            </a:r>
            <a:r>
              <a:rPr sz="2000" u="sng" spc="-10" dirty="0"/>
              <a:t> </a:t>
            </a:r>
            <a:r>
              <a:rPr sz="2000" u="sng" spc="-15" dirty="0">
                <a:cs typeface="Century Gothic"/>
              </a:rPr>
              <a:t>ev</a:t>
            </a:r>
            <a:r>
              <a:rPr sz="2000" u="sng" spc="-5" dirty="0">
                <a:cs typeface="Century Gothic"/>
              </a:rPr>
              <a:t> </a:t>
            </a:r>
            <a:r>
              <a:rPr sz="2000" u="sng" spc="-15" dirty="0"/>
              <a:t>sa</a:t>
            </a:r>
            <a:r>
              <a:rPr sz="2000" u="sng" spc="-25" dirty="0"/>
              <a:t>h</a:t>
            </a:r>
            <a:r>
              <a:rPr sz="2000" u="sng" spc="5" dirty="0"/>
              <a:t>i</a:t>
            </a:r>
            <a:r>
              <a:rPr sz="2000" u="sng" spc="-10" dirty="0"/>
              <a:t>pl</a:t>
            </a:r>
            <a:r>
              <a:rPr sz="2000" u="sng" spc="0" dirty="0"/>
              <a:t>i</a:t>
            </a:r>
            <a:r>
              <a:rPr sz="2000" u="sng" spc="-10" dirty="0"/>
              <a:t>ği</a:t>
            </a:r>
            <a:r>
              <a:rPr sz="2000" u="sng" spc="-20" dirty="0"/>
              <a:t> </a:t>
            </a:r>
            <a:r>
              <a:rPr sz="2000" u="sng" spc="-25" dirty="0" err="1">
                <a:cs typeface="Century Gothic"/>
              </a:rPr>
              <a:t>y</a:t>
            </a:r>
            <a:r>
              <a:rPr sz="2000" u="sng" spc="-20" dirty="0" err="1">
                <a:cs typeface="Century Gothic"/>
              </a:rPr>
              <a:t>apamazla</a:t>
            </a:r>
            <a:r>
              <a:rPr sz="2000" u="sng" spc="-10" dirty="0" err="1">
                <a:cs typeface="Century Gothic"/>
              </a:rPr>
              <a:t>r</a:t>
            </a:r>
            <a:r>
              <a:rPr sz="2000" u="sng" spc="-10" dirty="0">
                <a:cs typeface="Century Gothic"/>
              </a:rPr>
              <a:t>.</a:t>
            </a:r>
            <a:endParaRPr lang="tr-TR" sz="2000" u="sng" spc="-10" dirty="0">
              <a:cs typeface="Century Gothic"/>
            </a:endParaRPr>
          </a:p>
          <a:p>
            <a:pPr marL="355600" marR="5080" indent="-342900" algn="just">
              <a:buFont typeface="Wingdings 3" panose="05040102010807070707" pitchFamily="18" charset="2"/>
              <a:buChar char="´"/>
            </a:pPr>
            <a:r>
              <a:rPr lang="tr-TR" sz="2000" dirty="0" err="1"/>
              <a:t>Erasmus</a:t>
            </a:r>
            <a:r>
              <a:rPr lang="tr-TR" sz="2000" dirty="0"/>
              <a:t> Staj Hareketliliği, coğrafi olarak; Avrupa Birliği’ne üye ülkelerin yanı sıra Norveç, İzlanda, Lihtenştayn, Makedonya, Sırbistan ve Türkiye’yi de kapsayan bir </a:t>
            </a:r>
            <a:r>
              <a:rPr lang="tr-TR" sz="2000" dirty="0" err="1"/>
              <a:t>Erasmus</a:t>
            </a:r>
            <a:r>
              <a:rPr lang="tr-TR" sz="2000" dirty="0"/>
              <a:t> hareketlilik türüdür. </a:t>
            </a:r>
          </a:p>
          <a:p>
            <a:pPr marL="355600" marR="5080" indent="-342900" algn="just">
              <a:buFont typeface="Wingdings 3" panose="05040102010807070707" pitchFamily="18" charset="2"/>
              <a:buChar char="´"/>
            </a:pPr>
            <a:endParaRPr sz="2000" u="sng" dirty="0">
              <a:cs typeface="Century Gothic"/>
            </a:endParaRPr>
          </a:p>
        </p:txBody>
      </p:sp>
      <p:sp>
        <p:nvSpPr>
          <p:cNvPr id="12" name="object 12"/>
          <p:cNvSpPr/>
          <p:nvPr/>
        </p:nvSpPr>
        <p:spPr>
          <a:xfrm>
            <a:off x="9688068" y="377952"/>
            <a:ext cx="1475231" cy="833627"/>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9767823" y="458851"/>
            <a:ext cx="1368425" cy="727075"/>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3503675" y="-477807"/>
            <a:ext cx="4715256" cy="2005584"/>
          </a:xfrm>
          <a:prstGeom prst="rect">
            <a:avLst/>
          </a:prstGeom>
          <a:blipFill>
            <a:blip r:embed="rId7" cstate="print"/>
            <a:stretch>
              <a:fillRect/>
            </a:stretch>
          </a:blipFill>
        </p:spPr>
        <p:txBody>
          <a:bodyPr wrap="square" lIns="0" tIns="0" rIns="0" bIns="0" rtlCol="0"/>
          <a:lstStyle/>
          <a:p>
            <a:endParaRPr dirty="0"/>
          </a:p>
        </p:txBody>
      </p:sp>
      <p:sp>
        <p:nvSpPr>
          <p:cNvPr id="15" name="object 15"/>
          <p:cNvSpPr/>
          <p:nvPr/>
        </p:nvSpPr>
        <p:spPr>
          <a:xfrm>
            <a:off x="3621087" y="205786"/>
            <a:ext cx="4608449" cy="1423014"/>
          </a:xfrm>
          <a:prstGeom prst="rect">
            <a:avLst/>
          </a:prstGeom>
          <a:blipFill>
            <a:blip r:embed="rId8" cstate="print"/>
            <a:stretch>
              <a:fillRect/>
            </a:stretch>
          </a:blipFill>
        </p:spPr>
        <p:txBody>
          <a:bodyPr wrap="square" lIns="0" tIns="0" rIns="0" bIns="0" rtlCol="0"/>
          <a:lstStyle/>
          <a:p>
            <a:endParaRPr dirty="0"/>
          </a:p>
        </p:txBody>
      </p:sp>
      <p:pic>
        <p:nvPicPr>
          <p:cNvPr id="16" name="Picture 11" descr="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1000" y="150938"/>
            <a:ext cx="14478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50520" y="1793748"/>
            <a:ext cx="568452" cy="789431"/>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350520" y="2220467"/>
            <a:ext cx="1551432" cy="789431"/>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2923438" y="2254919"/>
            <a:ext cx="6400800" cy="1169551"/>
          </a:xfrm>
          <a:prstGeom prst="rect">
            <a:avLst/>
          </a:prstGeom>
        </p:spPr>
        <p:txBody>
          <a:bodyPr vert="horz" wrap="square" lIns="0" tIns="0" rIns="0" bIns="0" rtlCol="0">
            <a:spAutoFit/>
          </a:bodyPr>
          <a:lstStyle/>
          <a:p>
            <a:pPr marL="12700" algn="ctr">
              <a:lnSpc>
                <a:spcPct val="100000"/>
              </a:lnSpc>
            </a:pPr>
            <a:r>
              <a:rPr sz="2400" b="1" spc="-25" dirty="0">
                <a:solidFill>
                  <a:srgbClr val="252525"/>
                </a:solidFill>
                <a:cs typeface="Century Gothic"/>
              </a:rPr>
              <a:t>Erasmus</a:t>
            </a:r>
            <a:r>
              <a:rPr lang="tr-TR" sz="2400" b="1" spc="-25" dirty="0">
                <a:solidFill>
                  <a:srgbClr val="252525"/>
                </a:solidFill>
                <a:cs typeface="Century Gothic"/>
              </a:rPr>
              <a:t>+ Kısa Dönem Doktora Staj Hareketliliği için Süre ve Hibeler</a:t>
            </a:r>
          </a:p>
          <a:p>
            <a:pPr marL="12700">
              <a:lnSpc>
                <a:spcPct val="100000"/>
              </a:lnSpc>
            </a:pPr>
            <a:endParaRPr sz="2800" b="1" dirty="0">
              <a:cs typeface="Century Gothic"/>
            </a:endParaRPr>
          </a:p>
        </p:txBody>
      </p:sp>
      <p:sp>
        <p:nvSpPr>
          <p:cNvPr id="13" name="object 13"/>
          <p:cNvSpPr txBox="1"/>
          <p:nvPr/>
        </p:nvSpPr>
        <p:spPr>
          <a:xfrm>
            <a:off x="469826" y="2986132"/>
            <a:ext cx="10988040" cy="4210383"/>
          </a:xfrm>
          <a:prstGeom prst="rect">
            <a:avLst/>
          </a:prstGeom>
        </p:spPr>
        <p:txBody>
          <a:bodyPr vert="horz" wrap="square" lIns="0" tIns="0" rIns="0" bIns="0" rtlCol="0">
            <a:spAutoFit/>
          </a:bodyPr>
          <a:lstStyle/>
          <a:p>
            <a:pPr marL="355600" marR="61594" indent="-342900" algn="just">
              <a:lnSpc>
                <a:spcPct val="90300"/>
              </a:lnSpc>
            </a:pPr>
            <a:r>
              <a:rPr sz="1600" spc="-20" dirty="0">
                <a:solidFill>
                  <a:srgbClr val="A42F0F"/>
                </a:solidFill>
                <a:cs typeface="Wingdings 3"/>
              </a:rPr>
              <a:t></a:t>
            </a:r>
            <a:r>
              <a:rPr sz="1600" spc="-20" dirty="0">
                <a:solidFill>
                  <a:srgbClr val="A42F0F"/>
                </a:solidFill>
                <a:cs typeface="Times New Roman"/>
              </a:rPr>
              <a:t> </a:t>
            </a:r>
            <a:r>
              <a:rPr sz="1600" spc="60" dirty="0">
                <a:solidFill>
                  <a:srgbClr val="A42F0F"/>
                </a:solidFill>
                <a:cs typeface="Times New Roman"/>
              </a:rPr>
              <a:t> </a:t>
            </a:r>
            <a:r>
              <a:rPr lang="tr-TR" sz="1600" spc="60" dirty="0">
                <a:solidFill>
                  <a:srgbClr val="A42F0F"/>
                </a:solidFill>
                <a:cs typeface="Times New Roman"/>
              </a:rPr>
              <a:t>   </a:t>
            </a:r>
            <a:r>
              <a:rPr sz="1600" spc="-20" dirty="0">
                <a:solidFill>
                  <a:srgbClr val="444444"/>
                </a:solidFill>
                <a:cs typeface="Century Gothic"/>
              </a:rPr>
              <a:t>He</a:t>
            </a:r>
            <a:r>
              <a:rPr sz="1600" spc="-10" dirty="0">
                <a:solidFill>
                  <a:srgbClr val="444444"/>
                </a:solidFill>
                <a:cs typeface="Century Gothic"/>
              </a:rPr>
              <a:t>r</a:t>
            </a:r>
            <a:r>
              <a:rPr sz="1600" dirty="0">
                <a:solidFill>
                  <a:srgbClr val="444444"/>
                </a:solidFill>
                <a:cs typeface="Century Gothic"/>
              </a:rPr>
              <a:t>  </a:t>
            </a:r>
            <a:r>
              <a:rPr sz="1600" spc="-190" dirty="0">
                <a:solidFill>
                  <a:srgbClr val="444444"/>
                </a:solidFill>
                <a:cs typeface="Century Gothic"/>
              </a:rPr>
              <a:t> </a:t>
            </a:r>
            <a:r>
              <a:rPr lang="tr-TR" sz="1600" spc="-20" dirty="0">
                <a:solidFill>
                  <a:srgbClr val="444444"/>
                </a:solidFill>
                <a:cs typeface="Century Gothic"/>
              </a:rPr>
              <a:t>ö</a:t>
            </a:r>
            <a:r>
              <a:rPr sz="1600" spc="-25" dirty="0" err="1">
                <a:solidFill>
                  <a:srgbClr val="444444"/>
                </a:solidFill>
                <a:cs typeface="Century Gothic"/>
              </a:rPr>
              <a:t>ğ</a:t>
            </a:r>
            <a:r>
              <a:rPr sz="1600" spc="-10" dirty="0" err="1">
                <a:solidFill>
                  <a:srgbClr val="444444"/>
                </a:solidFill>
                <a:cs typeface="Century Gothic"/>
              </a:rPr>
              <a:t>r</a:t>
            </a:r>
            <a:r>
              <a:rPr sz="1600" dirty="0" err="1">
                <a:solidFill>
                  <a:srgbClr val="444444"/>
                </a:solidFill>
                <a:cs typeface="Century Gothic"/>
              </a:rPr>
              <a:t>e</a:t>
            </a:r>
            <a:r>
              <a:rPr sz="1600" spc="-15" dirty="0" err="1">
                <a:solidFill>
                  <a:srgbClr val="444444"/>
                </a:solidFill>
                <a:cs typeface="Century Gothic"/>
              </a:rPr>
              <a:t>n</a:t>
            </a:r>
            <a:r>
              <a:rPr sz="1600" spc="-25" dirty="0" err="1">
                <a:solidFill>
                  <a:srgbClr val="444444"/>
                </a:solidFill>
                <a:cs typeface="Century Gothic"/>
              </a:rPr>
              <a:t>c</a:t>
            </a:r>
            <a:r>
              <a:rPr sz="1600" spc="-5" dirty="0" err="1">
                <a:solidFill>
                  <a:srgbClr val="444444"/>
                </a:solidFill>
                <a:cs typeface="Century Gothic"/>
              </a:rPr>
              <a:t>i</a:t>
            </a:r>
            <a:r>
              <a:rPr lang="tr-TR" sz="1600" spc="-5" dirty="0">
                <a:solidFill>
                  <a:srgbClr val="444444"/>
                </a:solidFill>
                <a:cs typeface="Century Gothic"/>
              </a:rPr>
              <a:t>,</a:t>
            </a:r>
            <a:r>
              <a:rPr sz="1600" dirty="0">
                <a:solidFill>
                  <a:srgbClr val="444444"/>
                </a:solidFill>
                <a:cs typeface="Century Gothic"/>
              </a:rPr>
              <a:t>  </a:t>
            </a:r>
            <a:r>
              <a:rPr sz="1600" spc="-180" dirty="0">
                <a:solidFill>
                  <a:srgbClr val="444444"/>
                </a:solidFill>
                <a:cs typeface="Century Gothic"/>
              </a:rPr>
              <a:t> </a:t>
            </a:r>
            <a:r>
              <a:rPr sz="1600" spc="-20" dirty="0">
                <a:solidFill>
                  <a:srgbClr val="444444"/>
                </a:solidFill>
                <a:cs typeface="Century Gothic"/>
              </a:rPr>
              <a:t>E</a:t>
            </a:r>
            <a:r>
              <a:rPr sz="1600" spc="-5" dirty="0">
                <a:solidFill>
                  <a:srgbClr val="444444"/>
                </a:solidFill>
                <a:cs typeface="Century Gothic"/>
              </a:rPr>
              <a:t>r</a:t>
            </a:r>
            <a:r>
              <a:rPr sz="1600" spc="-20" dirty="0">
                <a:solidFill>
                  <a:srgbClr val="444444"/>
                </a:solidFill>
                <a:cs typeface="Century Gothic"/>
              </a:rPr>
              <a:t>asm</a:t>
            </a:r>
            <a:r>
              <a:rPr sz="1600" spc="-15" dirty="0">
                <a:solidFill>
                  <a:srgbClr val="444444"/>
                </a:solidFill>
                <a:cs typeface="Century Gothic"/>
              </a:rPr>
              <a:t>us+</a:t>
            </a:r>
            <a:r>
              <a:rPr sz="1600" dirty="0">
                <a:solidFill>
                  <a:srgbClr val="444444"/>
                </a:solidFill>
                <a:cs typeface="Century Gothic"/>
              </a:rPr>
              <a:t>  </a:t>
            </a:r>
            <a:r>
              <a:rPr sz="1600" spc="-185" dirty="0">
                <a:solidFill>
                  <a:srgbClr val="444444"/>
                </a:solidFill>
                <a:cs typeface="Century Gothic"/>
              </a:rPr>
              <a:t> </a:t>
            </a:r>
            <a:r>
              <a:rPr sz="1600" spc="-15" dirty="0">
                <a:solidFill>
                  <a:srgbClr val="444444"/>
                </a:solidFill>
                <a:cs typeface="Century Gothic"/>
              </a:rPr>
              <a:t>P</a:t>
            </a:r>
            <a:r>
              <a:rPr sz="1600" spc="-5" dirty="0">
                <a:solidFill>
                  <a:srgbClr val="444444"/>
                </a:solidFill>
                <a:cs typeface="Century Gothic"/>
              </a:rPr>
              <a:t>r</a:t>
            </a:r>
            <a:r>
              <a:rPr sz="1600" spc="-25" dirty="0">
                <a:solidFill>
                  <a:srgbClr val="444444"/>
                </a:solidFill>
                <a:cs typeface="Century Gothic"/>
              </a:rPr>
              <a:t>o</a:t>
            </a:r>
            <a:r>
              <a:rPr sz="1600" spc="-10" dirty="0">
                <a:solidFill>
                  <a:srgbClr val="444444"/>
                </a:solidFill>
                <a:cs typeface="Century Gothic"/>
              </a:rPr>
              <a:t>gr</a:t>
            </a:r>
            <a:r>
              <a:rPr sz="1600" spc="-5" dirty="0">
                <a:solidFill>
                  <a:srgbClr val="444444"/>
                </a:solidFill>
                <a:cs typeface="Century Gothic"/>
              </a:rPr>
              <a:t>a</a:t>
            </a:r>
            <a:r>
              <a:rPr sz="1600" spc="-15" dirty="0">
                <a:solidFill>
                  <a:srgbClr val="444444"/>
                </a:solidFill>
                <a:cs typeface="Century Gothic"/>
              </a:rPr>
              <a:t>m</a:t>
            </a:r>
            <a:r>
              <a:rPr sz="1600" spc="-5" dirty="0">
                <a:solidFill>
                  <a:srgbClr val="444444"/>
                </a:solidFill>
                <a:cs typeface="Century Gothic"/>
              </a:rPr>
              <a:t>ı</a:t>
            </a:r>
            <a:r>
              <a:rPr sz="1600" dirty="0">
                <a:solidFill>
                  <a:srgbClr val="444444"/>
                </a:solidFill>
                <a:cs typeface="Century Gothic"/>
              </a:rPr>
              <a:t>  </a:t>
            </a:r>
            <a:r>
              <a:rPr sz="1600" spc="-204" dirty="0">
                <a:solidFill>
                  <a:srgbClr val="444444"/>
                </a:solidFill>
                <a:cs typeface="Century Gothic"/>
              </a:rPr>
              <a:t> </a:t>
            </a:r>
            <a:r>
              <a:rPr sz="1600" spc="-10" dirty="0">
                <a:solidFill>
                  <a:srgbClr val="444444"/>
                </a:solidFill>
                <a:cs typeface="Century Gothic"/>
              </a:rPr>
              <a:t>ka</a:t>
            </a:r>
            <a:r>
              <a:rPr sz="1600" spc="-15" dirty="0">
                <a:solidFill>
                  <a:srgbClr val="444444"/>
                </a:solidFill>
                <a:cs typeface="Century Gothic"/>
              </a:rPr>
              <a:t>ps</a:t>
            </a:r>
            <a:r>
              <a:rPr sz="1600" spc="-10" dirty="0">
                <a:solidFill>
                  <a:srgbClr val="444444"/>
                </a:solidFill>
                <a:cs typeface="Century Gothic"/>
              </a:rPr>
              <a:t>a</a:t>
            </a:r>
            <a:r>
              <a:rPr sz="1600" spc="-15" dirty="0">
                <a:solidFill>
                  <a:srgbClr val="444444"/>
                </a:solidFill>
                <a:cs typeface="Century Gothic"/>
              </a:rPr>
              <a:t>mı</a:t>
            </a:r>
            <a:r>
              <a:rPr sz="1600" spc="-10" dirty="0">
                <a:solidFill>
                  <a:srgbClr val="444444"/>
                </a:solidFill>
                <a:cs typeface="Century Gothic"/>
              </a:rPr>
              <a:t>n</a:t>
            </a:r>
            <a:r>
              <a:rPr sz="1600" spc="-15" dirty="0">
                <a:solidFill>
                  <a:srgbClr val="444444"/>
                </a:solidFill>
                <a:cs typeface="Century Gothic"/>
              </a:rPr>
              <a:t>da</a:t>
            </a:r>
            <a:r>
              <a:rPr sz="1600" dirty="0">
                <a:solidFill>
                  <a:srgbClr val="444444"/>
                </a:solidFill>
                <a:cs typeface="Century Gothic"/>
              </a:rPr>
              <a:t>  </a:t>
            </a:r>
            <a:r>
              <a:rPr sz="1600" spc="-195" dirty="0">
                <a:solidFill>
                  <a:srgbClr val="444444"/>
                </a:solidFill>
                <a:cs typeface="Century Gothic"/>
              </a:rPr>
              <a:t> </a:t>
            </a:r>
            <a:r>
              <a:rPr sz="1600" spc="-5" dirty="0" err="1">
                <a:solidFill>
                  <a:srgbClr val="444444"/>
                </a:solidFill>
                <a:cs typeface="Century Gothic"/>
              </a:rPr>
              <a:t>b</a:t>
            </a:r>
            <a:r>
              <a:rPr sz="1600" spc="-15" dirty="0" err="1">
                <a:solidFill>
                  <a:srgbClr val="444444"/>
                </a:solidFill>
                <a:cs typeface="Century Gothic"/>
              </a:rPr>
              <a:t>ulun</a:t>
            </a:r>
            <a:r>
              <a:rPr sz="1600" spc="-25" dirty="0" err="1">
                <a:solidFill>
                  <a:srgbClr val="444444"/>
                </a:solidFill>
                <a:cs typeface="Century Gothic"/>
              </a:rPr>
              <a:t>d</a:t>
            </a:r>
            <a:r>
              <a:rPr sz="1600" spc="-15" dirty="0" err="1">
                <a:solidFill>
                  <a:srgbClr val="444444"/>
                </a:solidFill>
                <a:cs typeface="Century Gothic"/>
              </a:rPr>
              <a:t>uğu</a:t>
            </a:r>
            <a:r>
              <a:rPr sz="1600" dirty="0">
                <a:solidFill>
                  <a:srgbClr val="444444"/>
                </a:solidFill>
                <a:cs typeface="Century Gothic"/>
              </a:rPr>
              <a:t> </a:t>
            </a:r>
            <a:r>
              <a:rPr sz="1600" spc="-15" dirty="0" err="1">
                <a:solidFill>
                  <a:srgbClr val="444444"/>
                </a:solidFill>
                <a:cs typeface="Century Gothic"/>
              </a:rPr>
              <a:t>öğr</a:t>
            </a:r>
            <a:r>
              <a:rPr sz="1600" dirty="0" err="1">
                <a:solidFill>
                  <a:srgbClr val="444444"/>
                </a:solidFill>
                <a:cs typeface="Century Gothic"/>
              </a:rPr>
              <a:t>e</a:t>
            </a:r>
            <a:r>
              <a:rPr sz="1600" spc="-15" dirty="0" err="1">
                <a:solidFill>
                  <a:srgbClr val="444444"/>
                </a:solidFill>
                <a:cs typeface="Century Gothic"/>
              </a:rPr>
              <a:t>n</a:t>
            </a:r>
            <a:r>
              <a:rPr sz="1600" dirty="0" err="1">
                <a:solidFill>
                  <a:srgbClr val="444444"/>
                </a:solidFill>
                <a:cs typeface="Century Gothic"/>
              </a:rPr>
              <a:t>i</a:t>
            </a:r>
            <a:r>
              <a:rPr sz="1600" spc="-20" dirty="0" err="1">
                <a:solidFill>
                  <a:srgbClr val="444444"/>
                </a:solidFill>
                <a:cs typeface="Century Gothic"/>
              </a:rPr>
              <a:t>m</a:t>
            </a:r>
            <a:r>
              <a:rPr sz="1600" dirty="0">
                <a:solidFill>
                  <a:srgbClr val="444444"/>
                </a:solidFill>
                <a:cs typeface="Century Gothic"/>
              </a:rPr>
              <a:t>  </a:t>
            </a:r>
            <a:r>
              <a:rPr sz="1600" spc="-195" dirty="0">
                <a:solidFill>
                  <a:srgbClr val="444444"/>
                </a:solidFill>
                <a:cs typeface="Century Gothic"/>
              </a:rPr>
              <a:t> </a:t>
            </a:r>
            <a:r>
              <a:rPr sz="1600" spc="-15" dirty="0" err="1">
                <a:solidFill>
                  <a:srgbClr val="444444"/>
                </a:solidFill>
                <a:cs typeface="Century Gothic"/>
              </a:rPr>
              <a:t>kad</a:t>
            </a:r>
            <a:r>
              <a:rPr sz="1600" spc="-10" dirty="0" err="1">
                <a:solidFill>
                  <a:srgbClr val="444444"/>
                </a:solidFill>
                <a:cs typeface="Century Gothic"/>
              </a:rPr>
              <a:t>e</a:t>
            </a:r>
            <a:r>
              <a:rPr sz="1600" spc="-15" dirty="0" err="1">
                <a:solidFill>
                  <a:srgbClr val="444444"/>
                </a:solidFill>
                <a:cs typeface="Century Gothic"/>
              </a:rPr>
              <a:t>mes</a:t>
            </a:r>
            <a:r>
              <a:rPr sz="1600" spc="0" dirty="0" err="1">
                <a:solidFill>
                  <a:srgbClr val="444444"/>
                </a:solidFill>
                <a:cs typeface="Century Gothic"/>
              </a:rPr>
              <a:t>i</a:t>
            </a:r>
            <a:r>
              <a:rPr sz="1600" spc="-15" dirty="0" err="1">
                <a:solidFill>
                  <a:srgbClr val="444444"/>
                </a:solidFill>
                <a:cs typeface="Century Gothic"/>
              </a:rPr>
              <a:t>nde</a:t>
            </a:r>
            <a:r>
              <a:rPr sz="1600" spc="-10" dirty="0">
                <a:solidFill>
                  <a:srgbClr val="444444"/>
                </a:solidFill>
                <a:cs typeface="Century Gothic"/>
              </a:rPr>
              <a:t> </a:t>
            </a:r>
            <a:r>
              <a:rPr sz="1600" b="1" u="heavy" spc="-20" dirty="0" err="1">
                <a:solidFill>
                  <a:srgbClr val="444444"/>
                </a:solidFill>
                <a:cs typeface="Century Gothic"/>
              </a:rPr>
              <a:t>d</a:t>
            </a:r>
            <a:r>
              <a:rPr sz="1600" b="1" u="heavy" spc="-25" dirty="0" err="1">
                <a:solidFill>
                  <a:srgbClr val="444444"/>
                </a:solidFill>
                <a:cs typeface="Century Gothic"/>
              </a:rPr>
              <a:t>a</a:t>
            </a:r>
            <a:r>
              <a:rPr sz="1600" b="1" u="heavy" spc="-20" dirty="0" err="1">
                <a:solidFill>
                  <a:srgbClr val="444444"/>
                </a:solidFill>
                <a:cs typeface="Century Gothic"/>
              </a:rPr>
              <a:t>ha</a:t>
            </a:r>
            <a:r>
              <a:rPr sz="1600" b="1" u="heavy" spc="-10" dirty="0">
                <a:solidFill>
                  <a:srgbClr val="444444"/>
                </a:solidFill>
                <a:cs typeface="Century Gothic"/>
              </a:rPr>
              <a:t> </a:t>
            </a:r>
            <a:r>
              <a:rPr sz="1600" b="1" u="heavy" spc="195" dirty="0">
                <a:solidFill>
                  <a:srgbClr val="444444"/>
                </a:solidFill>
                <a:cs typeface="Century Gothic"/>
              </a:rPr>
              <a:t> </a:t>
            </a:r>
            <a:r>
              <a:rPr sz="1600" b="1" u="heavy" spc="-15" dirty="0" err="1">
                <a:solidFill>
                  <a:srgbClr val="444444"/>
                </a:solidFill>
                <a:cs typeface="Century Gothic"/>
              </a:rPr>
              <a:t>önce</a:t>
            </a:r>
            <a:r>
              <a:rPr sz="1600" u="heavy" spc="-5" dirty="0">
                <a:solidFill>
                  <a:srgbClr val="444444"/>
                </a:solidFill>
                <a:cs typeface="Times New Roman"/>
              </a:rPr>
              <a:t> </a:t>
            </a:r>
            <a:r>
              <a:rPr sz="1600" u="heavy" dirty="0">
                <a:solidFill>
                  <a:srgbClr val="444444"/>
                </a:solidFill>
                <a:cs typeface="Times New Roman"/>
              </a:rPr>
              <a:t> </a:t>
            </a:r>
            <a:r>
              <a:rPr sz="1600" b="1" u="heavy" spc="-10" dirty="0" err="1">
                <a:solidFill>
                  <a:srgbClr val="444444"/>
                </a:solidFill>
                <a:cs typeface="Century Gothic"/>
              </a:rPr>
              <a:t>yararlandığı</a:t>
            </a:r>
            <a:r>
              <a:rPr sz="1600" u="heavy" spc="-5" dirty="0">
                <a:solidFill>
                  <a:srgbClr val="444444"/>
                </a:solidFill>
                <a:cs typeface="Times New Roman"/>
              </a:rPr>
              <a:t> </a:t>
            </a:r>
            <a:r>
              <a:rPr sz="1600" u="heavy" dirty="0">
                <a:solidFill>
                  <a:srgbClr val="444444"/>
                </a:solidFill>
                <a:cs typeface="Times New Roman"/>
              </a:rPr>
              <a:t> </a:t>
            </a:r>
            <a:r>
              <a:rPr sz="1600" u="heavy" spc="-180" dirty="0">
                <a:solidFill>
                  <a:srgbClr val="444444"/>
                </a:solidFill>
                <a:cs typeface="Times New Roman"/>
              </a:rPr>
              <a:t> </a:t>
            </a:r>
            <a:r>
              <a:rPr sz="1600" b="1" u="heavy" spc="-10" dirty="0" err="1">
                <a:solidFill>
                  <a:srgbClr val="444444"/>
                </a:solidFill>
                <a:cs typeface="Century Gothic"/>
              </a:rPr>
              <a:t>f</a:t>
            </a:r>
            <a:r>
              <a:rPr sz="1600" b="1" u="heavy" spc="-25" dirty="0" err="1">
                <a:solidFill>
                  <a:srgbClr val="444444"/>
                </a:solidFill>
                <a:cs typeface="Century Gothic"/>
              </a:rPr>
              <a:t>a</a:t>
            </a:r>
            <a:r>
              <a:rPr sz="1600" b="1" u="heavy" spc="-15" dirty="0" err="1">
                <a:solidFill>
                  <a:srgbClr val="444444"/>
                </a:solidFill>
                <a:cs typeface="Century Gothic"/>
              </a:rPr>
              <a:t>aliy</a:t>
            </a:r>
            <a:r>
              <a:rPr sz="1600" b="1" u="heavy" spc="-25" dirty="0" err="1">
                <a:solidFill>
                  <a:srgbClr val="444444"/>
                </a:solidFill>
                <a:cs typeface="Century Gothic"/>
              </a:rPr>
              <a:t>e</a:t>
            </a:r>
            <a:r>
              <a:rPr sz="1600" b="1" u="heavy" spc="-10" dirty="0" err="1">
                <a:solidFill>
                  <a:srgbClr val="444444"/>
                </a:solidFill>
                <a:cs typeface="Century Gothic"/>
              </a:rPr>
              <a:t>t</a:t>
            </a:r>
            <a:r>
              <a:rPr sz="1600" b="1" u="heavy" spc="-10" dirty="0">
                <a:solidFill>
                  <a:srgbClr val="444444"/>
                </a:solidFill>
                <a:cs typeface="Century Gothic"/>
              </a:rPr>
              <a:t> </a:t>
            </a:r>
            <a:r>
              <a:rPr sz="1600" b="1" u="heavy" spc="180" dirty="0">
                <a:solidFill>
                  <a:srgbClr val="444444"/>
                </a:solidFill>
                <a:cs typeface="Century Gothic"/>
              </a:rPr>
              <a:t> </a:t>
            </a:r>
            <a:r>
              <a:rPr sz="1600" b="1" u="heavy" spc="-10" dirty="0" err="1">
                <a:solidFill>
                  <a:srgbClr val="444444"/>
                </a:solidFill>
                <a:cs typeface="Century Gothic"/>
              </a:rPr>
              <a:t>süresi</a:t>
            </a:r>
            <a:r>
              <a:rPr sz="1600" u="heavy" spc="-5" dirty="0">
                <a:solidFill>
                  <a:srgbClr val="444444"/>
                </a:solidFill>
                <a:cs typeface="Times New Roman"/>
              </a:rPr>
              <a:t> </a:t>
            </a:r>
            <a:r>
              <a:rPr sz="1600" u="heavy" dirty="0">
                <a:solidFill>
                  <a:srgbClr val="444444"/>
                </a:solidFill>
                <a:cs typeface="Times New Roman"/>
              </a:rPr>
              <a:t> </a:t>
            </a:r>
            <a:r>
              <a:rPr sz="1600" u="heavy" spc="-170" dirty="0">
                <a:solidFill>
                  <a:srgbClr val="444444"/>
                </a:solidFill>
                <a:cs typeface="Times New Roman"/>
              </a:rPr>
              <a:t> </a:t>
            </a:r>
            <a:r>
              <a:rPr sz="1600" b="1" u="heavy" spc="-20" dirty="0" err="1">
                <a:solidFill>
                  <a:srgbClr val="444444"/>
                </a:solidFill>
                <a:cs typeface="Century Gothic"/>
              </a:rPr>
              <a:t>d</a:t>
            </a:r>
            <a:r>
              <a:rPr sz="1600" b="1" u="heavy" spc="-25" dirty="0" err="1">
                <a:solidFill>
                  <a:srgbClr val="444444"/>
                </a:solidFill>
                <a:cs typeface="Century Gothic"/>
              </a:rPr>
              <a:t>a</a:t>
            </a:r>
            <a:r>
              <a:rPr sz="1600" b="1" u="heavy" spc="-15" dirty="0" err="1">
                <a:solidFill>
                  <a:srgbClr val="444444"/>
                </a:solidFill>
                <a:cs typeface="Century Gothic"/>
              </a:rPr>
              <a:t>hil</a:t>
            </a:r>
            <a:r>
              <a:rPr lang="tr-TR" sz="1600" b="1" u="heavy" spc="-15" dirty="0">
                <a:solidFill>
                  <a:srgbClr val="444444"/>
                </a:solidFill>
                <a:cs typeface="Century Gothic"/>
              </a:rPr>
              <a:t> </a:t>
            </a:r>
            <a:r>
              <a:rPr sz="1600" b="1" u="heavy" spc="-20" dirty="0" err="1">
                <a:solidFill>
                  <a:srgbClr val="444444"/>
                </a:solidFill>
                <a:cs typeface="Century Gothic"/>
              </a:rPr>
              <a:t>hibel</a:t>
            </a:r>
            <a:r>
              <a:rPr sz="1600" b="1" u="heavy" spc="-5" dirty="0" err="1">
                <a:solidFill>
                  <a:srgbClr val="444444"/>
                </a:solidFill>
                <a:cs typeface="Century Gothic"/>
              </a:rPr>
              <a:t>i</a:t>
            </a:r>
            <a:r>
              <a:rPr sz="1600" b="1" u="heavy" spc="-5" dirty="0">
                <a:solidFill>
                  <a:srgbClr val="444444"/>
                </a:solidFill>
                <a:cs typeface="Century Gothic"/>
              </a:rPr>
              <a:t> </a:t>
            </a:r>
            <a:r>
              <a:rPr sz="1600" b="1" u="heavy" spc="185" dirty="0">
                <a:solidFill>
                  <a:srgbClr val="444444"/>
                </a:solidFill>
                <a:cs typeface="Century Gothic"/>
              </a:rPr>
              <a:t> </a:t>
            </a:r>
            <a:r>
              <a:rPr sz="1600" b="1" u="heavy" spc="-25" dirty="0" err="1">
                <a:solidFill>
                  <a:srgbClr val="444444"/>
                </a:solidFill>
                <a:cs typeface="Century Gothic"/>
              </a:rPr>
              <a:t>v</a:t>
            </a:r>
            <a:r>
              <a:rPr sz="1600" b="1" u="heavy" spc="-20" dirty="0" err="1">
                <a:solidFill>
                  <a:srgbClr val="444444"/>
                </a:solidFill>
                <a:cs typeface="Century Gothic"/>
              </a:rPr>
              <a:t>eya</a:t>
            </a:r>
            <a:r>
              <a:rPr sz="1600" b="1" spc="-15" dirty="0">
                <a:solidFill>
                  <a:srgbClr val="444444"/>
                </a:solidFill>
                <a:cs typeface="Century Gothic"/>
              </a:rPr>
              <a:t> </a:t>
            </a:r>
            <a:r>
              <a:rPr sz="1600" b="1" u="heavy" spc="-15" dirty="0" err="1">
                <a:solidFill>
                  <a:srgbClr val="444444"/>
                </a:solidFill>
                <a:cs typeface="Century Gothic"/>
              </a:rPr>
              <a:t>hibesiz</a:t>
            </a:r>
            <a:r>
              <a:rPr sz="1600" b="1" u="heavy" dirty="0">
                <a:solidFill>
                  <a:srgbClr val="444444"/>
                </a:solidFill>
                <a:cs typeface="Century Gothic"/>
              </a:rPr>
              <a:t> </a:t>
            </a:r>
            <a:r>
              <a:rPr sz="1600" b="1" u="heavy" spc="-10" dirty="0" err="1">
                <a:solidFill>
                  <a:srgbClr val="444444"/>
                </a:solidFill>
                <a:cs typeface="Century Gothic"/>
              </a:rPr>
              <a:t>t</a:t>
            </a:r>
            <a:r>
              <a:rPr sz="1600" b="1" u="heavy" spc="-25" dirty="0" err="1">
                <a:solidFill>
                  <a:srgbClr val="444444"/>
                </a:solidFill>
                <a:cs typeface="Century Gothic"/>
              </a:rPr>
              <a:t>o</a:t>
            </a:r>
            <a:r>
              <a:rPr sz="1600" b="1" u="heavy" spc="-15" dirty="0" err="1">
                <a:solidFill>
                  <a:srgbClr val="444444"/>
                </a:solidFill>
                <a:cs typeface="Century Gothic"/>
              </a:rPr>
              <a:t>pl</a:t>
            </a:r>
            <a:r>
              <a:rPr sz="1600" b="1" u="heavy" spc="-25" dirty="0" err="1">
                <a:solidFill>
                  <a:srgbClr val="444444"/>
                </a:solidFill>
                <a:cs typeface="Century Gothic"/>
              </a:rPr>
              <a:t>a</a:t>
            </a:r>
            <a:r>
              <a:rPr sz="1600" b="1" u="heavy" spc="-20" dirty="0" err="1">
                <a:solidFill>
                  <a:srgbClr val="444444"/>
                </a:solidFill>
                <a:cs typeface="Century Gothic"/>
              </a:rPr>
              <a:t>m</a:t>
            </a:r>
            <a:r>
              <a:rPr lang="tr-TR" sz="1600" b="1" u="heavy" spc="-20" dirty="0">
                <a:solidFill>
                  <a:srgbClr val="444444"/>
                </a:solidFill>
                <a:cs typeface="Century Gothic"/>
              </a:rPr>
              <a:t>da</a:t>
            </a:r>
            <a:r>
              <a:rPr sz="1600" b="1" u="heavy" spc="15" dirty="0">
                <a:solidFill>
                  <a:srgbClr val="444444"/>
                </a:solidFill>
                <a:cs typeface="Century Gothic"/>
              </a:rPr>
              <a:t> </a:t>
            </a:r>
            <a:r>
              <a:rPr lang="tr-TR" sz="1600" b="1" u="heavy" spc="15" dirty="0">
                <a:solidFill>
                  <a:srgbClr val="444444"/>
                </a:solidFill>
                <a:cs typeface="Century Gothic"/>
              </a:rPr>
              <a:t>en fazla </a:t>
            </a:r>
            <a:r>
              <a:rPr sz="1600" b="1" u="heavy" spc="-25" dirty="0">
                <a:solidFill>
                  <a:srgbClr val="444444"/>
                </a:solidFill>
                <a:cs typeface="Century Gothic"/>
              </a:rPr>
              <a:t>12</a:t>
            </a:r>
            <a:r>
              <a:rPr sz="1600" b="1" u="heavy" spc="5" dirty="0">
                <a:solidFill>
                  <a:srgbClr val="444444"/>
                </a:solidFill>
                <a:cs typeface="Century Gothic"/>
              </a:rPr>
              <a:t> </a:t>
            </a:r>
            <a:r>
              <a:rPr sz="1600" b="1" u="heavy" spc="-20" dirty="0">
                <a:solidFill>
                  <a:srgbClr val="444444"/>
                </a:solidFill>
                <a:cs typeface="Century Gothic"/>
              </a:rPr>
              <a:t>ay</a:t>
            </a:r>
            <a:r>
              <a:rPr sz="1600" b="1" u="heavy" spc="0" dirty="0">
                <a:solidFill>
                  <a:srgbClr val="444444"/>
                </a:solidFill>
                <a:cs typeface="Century Gothic"/>
              </a:rPr>
              <a:t> </a:t>
            </a:r>
            <a:r>
              <a:rPr lang="tr-TR" sz="1600" b="1" u="heavy" spc="-10" dirty="0">
                <a:solidFill>
                  <a:srgbClr val="444444"/>
                </a:solidFill>
                <a:cs typeface="Century Gothic"/>
              </a:rPr>
              <a:t>Erasmus+ Öğrenim &amp; Staj hareketliliğinden</a:t>
            </a:r>
            <a:r>
              <a:rPr sz="1600" b="1" u="heavy" dirty="0">
                <a:solidFill>
                  <a:srgbClr val="444444"/>
                </a:solidFill>
                <a:cs typeface="Century Gothic"/>
              </a:rPr>
              <a:t> </a:t>
            </a:r>
            <a:r>
              <a:rPr sz="1600" b="1" u="heavy" spc="-20" dirty="0" err="1">
                <a:solidFill>
                  <a:srgbClr val="444444"/>
                </a:solidFill>
                <a:cs typeface="Century Gothic"/>
              </a:rPr>
              <a:t>ya</a:t>
            </a:r>
            <a:r>
              <a:rPr sz="1600" b="1" u="heavy" spc="-10" dirty="0" err="1">
                <a:solidFill>
                  <a:srgbClr val="444444"/>
                </a:solidFill>
                <a:cs typeface="Century Gothic"/>
              </a:rPr>
              <a:t>r</a:t>
            </a:r>
            <a:r>
              <a:rPr sz="1600" b="1" u="heavy" spc="-15" dirty="0" err="1">
                <a:solidFill>
                  <a:srgbClr val="444444"/>
                </a:solidFill>
                <a:cs typeface="Century Gothic"/>
              </a:rPr>
              <a:t>arlanabili</a:t>
            </a:r>
            <a:r>
              <a:rPr sz="1600" b="1" u="heavy" dirty="0" err="1">
                <a:solidFill>
                  <a:srgbClr val="444444"/>
                </a:solidFill>
                <a:cs typeface="Century Gothic"/>
              </a:rPr>
              <a:t>r</a:t>
            </a:r>
            <a:r>
              <a:rPr sz="1600" spc="-10" dirty="0">
                <a:solidFill>
                  <a:srgbClr val="444444"/>
                </a:solidFill>
                <a:cs typeface="Century Gothic"/>
              </a:rPr>
              <a:t>.</a:t>
            </a:r>
            <a:r>
              <a:rPr lang="tr-TR" sz="1600" spc="-10" dirty="0">
                <a:solidFill>
                  <a:srgbClr val="444444"/>
                </a:solidFill>
                <a:cs typeface="Century Gothic"/>
              </a:rPr>
              <a:t>  Her öğrenim kademesinde </a:t>
            </a:r>
            <a:r>
              <a:rPr lang="tr-TR" sz="1600" spc="-30" dirty="0">
                <a:solidFill>
                  <a:srgbClr val="444444"/>
                </a:solidFill>
                <a:cs typeface="Century Gothic"/>
              </a:rPr>
              <a:t>(</a:t>
            </a:r>
            <a:r>
              <a:rPr lang="tr-TR" sz="1600" spc="-15" dirty="0">
                <a:solidFill>
                  <a:srgbClr val="444444"/>
                </a:solidFill>
                <a:cs typeface="Century Gothic"/>
              </a:rPr>
              <a:t>l</a:t>
            </a:r>
            <a:r>
              <a:rPr lang="tr-TR" sz="1600" spc="5" dirty="0">
                <a:solidFill>
                  <a:srgbClr val="444444"/>
                </a:solidFill>
                <a:cs typeface="Century Gothic"/>
              </a:rPr>
              <a:t>i</a:t>
            </a:r>
            <a:r>
              <a:rPr lang="tr-TR" sz="1600" spc="-15" dirty="0">
                <a:solidFill>
                  <a:srgbClr val="444444"/>
                </a:solidFill>
                <a:cs typeface="Century Gothic"/>
              </a:rPr>
              <a:t>san</a:t>
            </a:r>
            <a:r>
              <a:rPr lang="tr-TR" sz="1600" dirty="0">
                <a:solidFill>
                  <a:srgbClr val="444444"/>
                </a:solidFill>
                <a:cs typeface="Century Gothic"/>
              </a:rPr>
              <a:t>s</a:t>
            </a:r>
            <a:r>
              <a:rPr lang="tr-TR" sz="1600" spc="-20" dirty="0">
                <a:solidFill>
                  <a:srgbClr val="444444"/>
                </a:solidFill>
                <a:cs typeface="Century Gothic"/>
              </a:rPr>
              <a:t> /y</a:t>
            </a:r>
            <a:r>
              <a:rPr lang="tr-TR" sz="1600" spc="-15" dirty="0">
                <a:solidFill>
                  <a:srgbClr val="444444"/>
                </a:solidFill>
                <a:cs typeface="Century Gothic"/>
              </a:rPr>
              <a:t>ü</a:t>
            </a:r>
            <a:r>
              <a:rPr lang="tr-TR" sz="1600" spc="-5" dirty="0">
                <a:solidFill>
                  <a:srgbClr val="444444"/>
                </a:solidFill>
                <a:cs typeface="Century Gothic"/>
              </a:rPr>
              <a:t>k</a:t>
            </a:r>
            <a:r>
              <a:rPr lang="tr-TR" sz="1600" spc="-10" dirty="0">
                <a:solidFill>
                  <a:srgbClr val="444444"/>
                </a:solidFill>
                <a:cs typeface="Century Gothic"/>
              </a:rPr>
              <a:t>sek</a:t>
            </a:r>
            <a:r>
              <a:rPr lang="tr-TR" sz="1600" dirty="0">
                <a:solidFill>
                  <a:srgbClr val="444444"/>
                </a:solidFill>
                <a:cs typeface="Century Gothic"/>
              </a:rPr>
              <a:t> </a:t>
            </a:r>
            <a:r>
              <a:rPr lang="tr-TR" sz="1600" spc="220" dirty="0">
                <a:solidFill>
                  <a:srgbClr val="444444"/>
                </a:solidFill>
                <a:cs typeface="Century Gothic"/>
              </a:rPr>
              <a:t> </a:t>
            </a:r>
            <a:r>
              <a:rPr lang="tr-TR" sz="1600" spc="-25" dirty="0">
                <a:solidFill>
                  <a:srgbClr val="444444"/>
                </a:solidFill>
                <a:cs typeface="Century Gothic"/>
              </a:rPr>
              <a:t>l</a:t>
            </a:r>
            <a:r>
              <a:rPr lang="tr-TR" sz="1600" dirty="0">
                <a:solidFill>
                  <a:srgbClr val="444444"/>
                </a:solidFill>
                <a:cs typeface="Century Gothic"/>
              </a:rPr>
              <a:t>i</a:t>
            </a:r>
            <a:r>
              <a:rPr lang="tr-TR" sz="1600" spc="-20" dirty="0">
                <a:solidFill>
                  <a:srgbClr val="444444"/>
                </a:solidFill>
                <a:cs typeface="Century Gothic"/>
              </a:rPr>
              <a:t>sa</a:t>
            </a:r>
            <a:r>
              <a:rPr lang="tr-TR" sz="1600" spc="-25" dirty="0">
                <a:solidFill>
                  <a:srgbClr val="444444"/>
                </a:solidFill>
                <a:cs typeface="Century Gothic"/>
              </a:rPr>
              <a:t>n</a:t>
            </a:r>
            <a:r>
              <a:rPr lang="tr-TR" sz="1600" spc="-5" dirty="0">
                <a:solidFill>
                  <a:srgbClr val="444444"/>
                </a:solidFill>
                <a:cs typeface="Century Gothic"/>
              </a:rPr>
              <a:t>s</a:t>
            </a:r>
            <a:r>
              <a:rPr lang="tr-TR" sz="1600" spc="-20" dirty="0">
                <a:solidFill>
                  <a:srgbClr val="444444"/>
                </a:solidFill>
                <a:cs typeface="Century Gothic"/>
              </a:rPr>
              <a:t>/</a:t>
            </a:r>
            <a:r>
              <a:rPr lang="tr-TR" sz="1600" spc="-10" dirty="0">
                <a:solidFill>
                  <a:srgbClr val="444444"/>
                </a:solidFill>
                <a:cs typeface="Century Gothic"/>
              </a:rPr>
              <a:t>d</a:t>
            </a:r>
            <a:r>
              <a:rPr lang="tr-TR" sz="1600" spc="-15" dirty="0">
                <a:solidFill>
                  <a:srgbClr val="444444"/>
                </a:solidFill>
                <a:cs typeface="Century Gothic"/>
              </a:rPr>
              <a:t>ok</a:t>
            </a:r>
            <a:r>
              <a:rPr lang="tr-TR" sz="1600" dirty="0">
                <a:solidFill>
                  <a:srgbClr val="444444"/>
                </a:solidFill>
                <a:cs typeface="Century Gothic"/>
              </a:rPr>
              <a:t>t</a:t>
            </a:r>
            <a:r>
              <a:rPr lang="tr-TR" sz="1600" spc="-10" dirty="0">
                <a:solidFill>
                  <a:srgbClr val="444444"/>
                </a:solidFill>
                <a:cs typeface="Century Gothic"/>
              </a:rPr>
              <a:t>or</a:t>
            </a:r>
            <a:r>
              <a:rPr lang="tr-TR" sz="1600" spc="15" dirty="0">
                <a:solidFill>
                  <a:srgbClr val="444444"/>
                </a:solidFill>
                <a:cs typeface="Century Gothic"/>
              </a:rPr>
              <a:t>a</a:t>
            </a:r>
            <a:r>
              <a:rPr lang="tr-TR" sz="1600" spc="-10" dirty="0">
                <a:solidFill>
                  <a:srgbClr val="444444"/>
                </a:solidFill>
                <a:cs typeface="Century Gothic"/>
              </a:rPr>
              <a:t>)</a:t>
            </a:r>
            <a:r>
              <a:rPr lang="tr-TR" sz="1600" dirty="0">
                <a:solidFill>
                  <a:srgbClr val="444444"/>
                </a:solidFill>
                <a:cs typeface="Century Gothic"/>
              </a:rPr>
              <a:t> yeni bir 12 aylık süreye hak kazanılması söz konusudur.</a:t>
            </a:r>
          </a:p>
          <a:p>
            <a:pPr marL="355600" marR="61594" indent="-342900" algn="just">
              <a:lnSpc>
                <a:spcPct val="90300"/>
              </a:lnSpc>
            </a:pPr>
            <a:endParaRPr lang="tr-TR" sz="1600" dirty="0">
              <a:solidFill>
                <a:srgbClr val="444444"/>
              </a:solidFill>
              <a:cs typeface="Century Gothic"/>
            </a:endParaRPr>
          </a:p>
          <a:p>
            <a:pPr marL="355600" marR="61594" indent="-342900" algn="just">
              <a:lnSpc>
                <a:spcPct val="90300"/>
              </a:lnSpc>
            </a:pPr>
            <a:r>
              <a:rPr lang="tr-TR" sz="1600" dirty="0"/>
              <a:t>	Bir kısa dönem doktora staj hareketliliği faaliyeti ise, </a:t>
            </a:r>
            <a:r>
              <a:rPr lang="tr-TR" sz="1600" b="1" u="sng" dirty="0"/>
              <a:t>en az 5 gün, en fazla 30 gün süreli olmalıdır</a:t>
            </a:r>
            <a:r>
              <a:rPr lang="tr-TR" sz="1600" dirty="0"/>
              <a:t>.</a:t>
            </a:r>
            <a:r>
              <a:rPr lang="tr-TR" sz="1600" dirty="0">
                <a:solidFill>
                  <a:srgbClr val="444444"/>
                </a:solidFill>
              </a:rPr>
              <a:t> </a:t>
            </a:r>
            <a:r>
              <a:rPr lang="tr-TR" sz="1600" dirty="0"/>
              <a:t>5 Nisan 2024 tarihinde DEÜ Dış İlişkiler Koordinatörlüğü sayfasında yayımlanmış «</a:t>
            </a:r>
            <a:r>
              <a:rPr lang="tr-TR" sz="1600" dirty="0" err="1"/>
              <a:t>Erasmus</a:t>
            </a:r>
            <a:r>
              <a:rPr lang="tr-TR" sz="1600" dirty="0"/>
              <a:t>+ KISA DÖNEM DOKTORA STAJ HAREKETLİLİĞİ Değerlendirme Sonuçları» listesinde yer alan adaylardan, </a:t>
            </a:r>
            <a:r>
              <a:rPr lang="tr-TR" sz="1600" b="1" dirty="0">
                <a:solidFill>
                  <a:srgbClr val="FF0000"/>
                </a:solidFill>
              </a:rPr>
              <a:t>31 Mayıs 2024</a:t>
            </a:r>
            <a:r>
              <a:rPr lang="tr-TR" sz="1600" dirty="0"/>
              <a:t> tarihine kadar geçerli staj davet mektuplarına </a:t>
            </a:r>
            <a:r>
              <a:rPr lang="tr-TR" sz="1600" dirty="0" err="1"/>
              <a:t>Erasmus</a:t>
            </a:r>
            <a:r>
              <a:rPr lang="tr-TR" sz="1600" dirty="0"/>
              <a:t> başvuru </a:t>
            </a:r>
            <a:r>
              <a:rPr lang="tr-TR" sz="1600" dirty="0" err="1"/>
              <a:t>portalına</a:t>
            </a:r>
            <a:r>
              <a:rPr lang="tr-TR" sz="1600" dirty="0"/>
              <a:t> yükleyenlerin, </a:t>
            </a:r>
            <a:r>
              <a:rPr lang="tr-TR" sz="1600" b="1" u="sng" dirty="0"/>
              <a:t>staj faaliyetlerinin 14 güne kadar olan kısmı </a:t>
            </a:r>
            <a:r>
              <a:rPr lang="tr-TR" sz="1600" b="1" u="sng" dirty="0" err="1"/>
              <a:t>hibelendirilecektir</a:t>
            </a:r>
            <a:r>
              <a:rPr lang="tr-TR" sz="1600" dirty="0"/>
              <a:t>. Bu kapsamda toplam hibe tutarının </a:t>
            </a:r>
            <a:r>
              <a:rPr lang="tr-TR" sz="1600" b="1" dirty="0"/>
              <a:t>(staj gün sayısı x 70 Euro)</a:t>
            </a:r>
            <a:r>
              <a:rPr lang="tr-TR" sz="1600" dirty="0"/>
              <a:t>  %70’i gidiş öncesi tüm belgelerin tamamlanması ve </a:t>
            </a:r>
            <a:r>
              <a:rPr lang="tr-TR" sz="1600" dirty="0" err="1"/>
              <a:t>Erasmus</a:t>
            </a:r>
            <a:r>
              <a:rPr lang="tr-TR" sz="1600" dirty="0"/>
              <a:t> hibe sözleşmesinin imzalanmasını takiben ödenecektir. Staj tamamlanıp, öğrencinin Dış İlişkiler Koordinatörlüğü’ndeki </a:t>
            </a:r>
            <a:r>
              <a:rPr lang="tr-TR" sz="1600" dirty="0" err="1"/>
              <a:t>Erasmus</a:t>
            </a:r>
            <a:r>
              <a:rPr lang="tr-TR" sz="1600" dirty="0"/>
              <a:t>+ dosya kapatma işlemlerini gerçekleştirmesiyle, kalan %30’luk ödeme gerçekleştirilecektir. </a:t>
            </a:r>
            <a:r>
              <a:rPr lang="tr-TR" sz="1600" b="1" dirty="0">
                <a:solidFill>
                  <a:srgbClr val="FF0000"/>
                </a:solidFill>
              </a:rPr>
              <a:t>Staj, 20 Temmuz 2024 tarihine kadar tamamlanmış olmalıdır. </a:t>
            </a:r>
            <a:r>
              <a:rPr lang="tr-TR" sz="1600" dirty="0"/>
              <a:t>14 günlük toplam </a:t>
            </a:r>
            <a:r>
              <a:rPr lang="tr-TR" sz="1600" dirty="0" err="1"/>
              <a:t>hibelendirme</a:t>
            </a:r>
            <a:r>
              <a:rPr lang="tr-TR" sz="1600" dirty="0"/>
              <a:t> süresinin, faaliyet gerçekleştiren toplam öğrenci sayısına göre artırılması söz konusu olabilecektir.</a:t>
            </a:r>
            <a:endParaRPr lang="tr-TR" sz="1600" b="1" dirty="0"/>
          </a:p>
          <a:p>
            <a:pPr marL="355600" marR="61594" indent="-342900" algn="just">
              <a:lnSpc>
                <a:spcPct val="90300"/>
              </a:lnSpc>
            </a:pPr>
            <a:endParaRPr lang="tr-TR" sz="2400" dirty="0">
              <a:solidFill>
                <a:srgbClr val="444444"/>
              </a:solidFill>
              <a:cs typeface="Century Gothic"/>
            </a:endParaRPr>
          </a:p>
          <a:p>
            <a:pPr marL="355600" marR="61594" indent="-342900" algn="just">
              <a:lnSpc>
                <a:spcPct val="90300"/>
              </a:lnSpc>
            </a:pPr>
            <a:endParaRPr lang="tr-TR" sz="2400" dirty="0">
              <a:solidFill>
                <a:srgbClr val="444444"/>
              </a:solidFill>
              <a:cs typeface="Century Gothic"/>
            </a:endParaRPr>
          </a:p>
          <a:p>
            <a:pPr marL="355600" marR="61594" indent="-342900" algn="just">
              <a:lnSpc>
                <a:spcPct val="90300"/>
              </a:lnSpc>
            </a:pPr>
            <a:endParaRPr lang="tr-TR" sz="2400" dirty="0">
              <a:solidFill>
                <a:srgbClr val="444444"/>
              </a:solidFill>
              <a:cs typeface="Century Gothic"/>
            </a:endParaRPr>
          </a:p>
          <a:p>
            <a:pPr marL="355600" marR="61594" indent="-342900" algn="just">
              <a:lnSpc>
                <a:spcPct val="90300"/>
              </a:lnSpc>
            </a:pPr>
            <a:endParaRPr sz="2400" dirty="0">
              <a:latin typeface="Times New Roman"/>
              <a:cs typeface="Times New Roman"/>
            </a:endParaRPr>
          </a:p>
        </p:txBody>
      </p:sp>
      <p:sp>
        <p:nvSpPr>
          <p:cNvPr id="16" name="object 16"/>
          <p:cNvSpPr/>
          <p:nvPr/>
        </p:nvSpPr>
        <p:spPr>
          <a:xfrm>
            <a:off x="9976104" y="336804"/>
            <a:ext cx="1475231" cy="833628"/>
          </a:xfrm>
          <a:prstGeom prst="rect">
            <a:avLst/>
          </a:prstGeom>
          <a:blipFill>
            <a:blip r:embed="rId5" cstate="print"/>
            <a:stretch>
              <a:fillRect/>
            </a:stretch>
          </a:blipFill>
        </p:spPr>
        <p:txBody>
          <a:bodyPr wrap="square" lIns="0" tIns="0" rIns="0" bIns="0" rtlCol="0"/>
          <a:lstStyle/>
          <a:p>
            <a:endParaRPr/>
          </a:p>
        </p:txBody>
      </p:sp>
      <p:sp>
        <p:nvSpPr>
          <p:cNvPr id="17" name="object 17"/>
          <p:cNvSpPr/>
          <p:nvPr/>
        </p:nvSpPr>
        <p:spPr>
          <a:xfrm>
            <a:off x="10056876" y="417576"/>
            <a:ext cx="1368425" cy="727075"/>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3567684" y="336804"/>
            <a:ext cx="4715256" cy="2005584"/>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3648075" y="417448"/>
            <a:ext cx="4608449" cy="1898650"/>
          </a:xfrm>
          <a:prstGeom prst="rect">
            <a:avLst/>
          </a:prstGeom>
          <a:blipFill>
            <a:blip r:embed="rId8" cstate="print"/>
            <a:stretch>
              <a:fillRect/>
            </a:stretch>
          </a:blipFill>
        </p:spPr>
        <p:txBody>
          <a:bodyPr wrap="square" lIns="0" tIns="0" rIns="0" bIns="0" rtlCol="0"/>
          <a:lstStyle/>
          <a:p>
            <a:endParaRPr/>
          </a:p>
        </p:txBody>
      </p:sp>
      <p:pic>
        <p:nvPicPr>
          <p:cNvPr id="20" name="Picture 11" descr="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1000" y="150938"/>
            <a:ext cx="14478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0119359" y="254508"/>
            <a:ext cx="1475231" cy="83362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0199751" y="335025"/>
            <a:ext cx="1368425" cy="727075"/>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9526523" y="2240279"/>
            <a:ext cx="568451" cy="789432"/>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1053083" y="2667000"/>
            <a:ext cx="568452" cy="789432"/>
          </a:xfrm>
          <a:prstGeom prst="rect">
            <a:avLst/>
          </a:prstGeom>
          <a:blipFill>
            <a:blip r:embed="rId5" cstate="print"/>
            <a:stretch>
              <a:fillRect/>
            </a:stretch>
          </a:blipFill>
        </p:spPr>
        <p:txBody>
          <a:bodyPr wrap="square" lIns="0" tIns="0" rIns="0" bIns="0" rtlCol="0"/>
          <a:lstStyle/>
          <a:p>
            <a:endParaRPr/>
          </a:p>
        </p:txBody>
      </p:sp>
      <p:sp>
        <p:nvSpPr>
          <p:cNvPr id="16" name="object 16"/>
          <p:cNvSpPr txBox="1"/>
          <p:nvPr/>
        </p:nvSpPr>
        <p:spPr>
          <a:xfrm>
            <a:off x="2282760" y="2338959"/>
            <a:ext cx="7443978" cy="430887"/>
          </a:xfrm>
          <a:prstGeom prst="rect">
            <a:avLst/>
          </a:prstGeom>
        </p:spPr>
        <p:txBody>
          <a:bodyPr vert="horz" wrap="square" lIns="0" tIns="0" rIns="0" bIns="0" rtlCol="0">
            <a:spAutoFit/>
          </a:bodyPr>
          <a:lstStyle/>
          <a:p>
            <a:pPr marL="12700">
              <a:lnSpc>
                <a:spcPct val="100000"/>
              </a:lnSpc>
            </a:pPr>
            <a:r>
              <a:rPr lang="tr-TR" sz="2800" b="1" spc="-15" dirty="0">
                <a:solidFill>
                  <a:srgbClr val="252525"/>
                </a:solidFill>
                <a:cs typeface="Century Gothic"/>
              </a:rPr>
              <a:t>Dezavantajlı Bireyler için </a:t>
            </a:r>
            <a:r>
              <a:rPr sz="2800" b="1" spc="-15" dirty="0" err="1">
                <a:solidFill>
                  <a:srgbClr val="252525"/>
                </a:solidFill>
                <a:cs typeface="Century Gothic"/>
              </a:rPr>
              <a:t>İlave</a:t>
            </a:r>
            <a:r>
              <a:rPr sz="2800" b="1" spc="5" dirty="0">
                <a:solidFill>
                  <a:srgbClr val="252525"/>
                </a:solidFill>
                <a:cs typeface="Century Gothic"/>
              </a:rPr>
              <a:t> </a:t>
            </a:r>
            <a:r>
              <a:rPr sz="2800" b="1" spc="-20" dirty="0">
                <a:solidFill>
                  <a:srgbClr val="252525"/>
                </a:solidFill>
                <a:cs typeface="Century Gothic"/>
              </a:rPr>
              <a:t>H</a:t>
            </a:r>
            <a:r>
              <a:rPr sz="2800" b="1" dirty="0">
                <a:solidFill>
                  <a:srgbClr val="252525"/>
                </a:solidFill>
                <a:cs typeface="Century Gothic"/>
              </a:rPr>
              <a:t>i</a:t>
            </a:r>
            <a:r>
              <a:rPr sz="2800" b="1" spc="-20" dirty="0">
                <a:solidFill>
                  <a:srgbClr val="252525"/>
                </a:solidFill>
                <a:cs typeface="Century Gothic"/>
              </a:rPr>
              <a:t>be</a:t>
            </a:r>
            <a:r>
              <a:rPr sz="2800" b="1" spc="-5" dirty="0">
                <a:solidFill>
                  <a:srgbClr val="252525"/>
                </a:solidFill>
                <a:cs typeface="Century Gothic"/>
              </a:rPr>
              <a:t> </a:t>
            </a:r>
            <a:r>
              <a:rPr sz="2800" b="1" spc="-25" dirty="0">
                <a:solidFill>
                  <a:srgbClr val="252525"/>
                </a:solidFill>
                <a:cs typeface="Century Gothic"/>
              </a:rPr>
              <a:t>Ö</a:t>
            </a:r>
            <a:r>
              <a:rPr sz="2800" b="1" spc="-15" dirty="0">
                <a:solidFill>
                  <a:srgbClr val="252525"/>
                </a:solidFill>
                <a:cs typeface="Century Gothic"/>
              </a:rPr>
              <a:t>d</a:t>
            </a:r>
            <a:r>
              <a:rPr sz="2800" b="1" spc="-20" dirty="0">
                <a:solidFill>
                  <a:srgbClr val="252525"/>
                </a:solidFill>
                <a:cs typeface="Century Gothic"/>
              </a:rPr>
              <a:t>enme</a:t>
            </a:r>
            <a:r>
              <a:rPr sz="2800" b="1" spc="-30" dirty="0">
                <a:solidFill>
                  <a:srgbClr val="252525"/>
                </a:solidFill>
                <a:cs typeface="Century Gothic"/>
              </a:rPr>
              <a:t>s</a:t>
            </a:r>
            <a:r>
              <a:rPr sz="2800" b="1" spc="-10" dirty="0">
                <a:solidFill>
                  <a:srgbClr val="252525"/>
                </a:solidFill>
                <a:cs typeface="Century Gothic"/>
              </a:rPr>
              <a:t>i</a:t>
            </a:r>
            <a:endParaRPr sz="2800" b="1" dirty="0">
              <a:cs typeface="Century Gothic"/>
            </a:endParaRPr>
          </a:p>
        </p:txBody>
      </p:sp>
      <p:sp>
        <p:nvSpPr>
          <p:cNvPr id="17" name="object 17"/>
          <p:cNvSpPr/>
          <p:nvPr/>
        </p:nvSpPr>
        <p:spPr>
          <a:xfrm>
            <a:off x="3567684" y="252984"/>
            <a:ext cx="4715256" cy="2005584"/>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3648075" y="333375"/>
            <a:ext cx="4608449" cy="1898650"/>
          </a:xfrm>
          <a:prstGeom prst="rect">
            <a:avLst/>
          </a:prstGeom>
          <a:blipFill>
            <a:blip r:embed="rId7" cstate="print"/>
            <a:stretch>
              <a:fillRect/>
            </a:stretch>
          </a:blipFill>
        </p:spPr>
        <p:txBody>
          <a:bodyPr wrap="square" lIns="0" tIns="0" rIns="0" bIns="0" rtlCol="0"/>
          <a:lstStyle/>
          <a:p>
            <a:endParaRPr/>
          </a:p>
        </p:txBody>
      </p:sp>
      <p:pic>
        <p:nvPicPr>
          <p:cNvPr id="19" name="Picture 11" descr="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1000" y="150938"/>
            <a:ext cx="14478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874774" y="2870540"/>
            <a:ext cx="9982200" cy="2616101"/>
          </a:xfrm>
          <a:prstGeom prst="rect">
            <a:avLst/>
          </a:prstGeom>
        </p:spPr>
        <p:txBody>
          <a:bodyPr wrap="square">
            <a:spAutoFit/>
          </a:bodyPr>
          <a:lstStyle/>
          <a:p>
            <a:r>
              <a:rPr lang="tr-TR" sz="1600" dirty="0" err="1"/>
              <a:t>Erasmus</a:t>
            </a:r>
            <a:r>
              <a:rPr lang="tr-TR" sz="1600" dirty="0"/>
              <a:t>+ faaliyetine hak kazanmış </a:t>
            </a:r>
            <a:r>
              <a:rPr lang="tr-TR" sz="1600" b="1" u="sng" dirty="0"/>
              <a:t>dezavantajlı katılımcılara</a:t>
            </a:r>
            <a:r>
              <a:rPr lang="tr-TR" sz="1600" dirty="0"/>
              <a:t>, hak ettikleri hibeye ek olarak İlave Hibe Desteği sağlanabilecektir. Söz konusu hibenin verilebilmesi için, dezavantajlı katılımcı, ekonomik ve sosyal açıdan imkânları kısıtlı olan ve aşağıdaki alt kategorilere uyan birey olarak tanımlanmıştır.</a:t>
            </a:r>
          </a:p>
          <a:p>
            <a:r>
              <a:rPr lang="tr-TR" sz="1600" dirty="0"/>
              <a:t>1. 2828 sayılı kanuna tabi olanlar (Aile ve Sosyal Hizmetler Bakanlığı tarafından haklarında 2828 sayılı Kanun uyarınca koruma, bakım veya barınma kararı olanlar)</a:t>
            </a:r>
          </a:p>
          <a:p>
            <a:r>
              <a:rPr lang="tr-TR" sz="1600" dirty="0"/>
              <a:t>2. 5395 sayılı Çocuk Koruma Kanunu Kapsamında haklarında korunma, bakım veya barınma kararı alınmış öğrencilere</a:t>
            </a:r>
          </a:p>
          <a:p>
            <a:r>
              <a:rPr lang="tr-TR" sz="1600" dirty="0"/>
              <a:t>3. Diğer ebeveyn geliri olmayıp yetim/ölüm aylığı bağlananlar</a:t>
            </a:r>
          </a:p>
          <a:p>
            <a:r>
              <a:rPr lang="tr-TR" sz="1600" dirty="0"/>
              <a:t>4. Şehit/Gazi çocukları</a:t>
            </a:r>
          </a:p>
          <a:p>
            <a:endParaRPr lang="tr-TR" dirty="0"/>
          </a:p>
          <a:p>
            <a:endParaRPr lang="tr-TR" dirty="0"/>
          </a:p>
        </p:txBody>
      </p:sp>
    </p:spTree>
    <p:extLst>
      <p:ext uri="{BB962C8B-B14F-4D97-AF65-F5344CB8AC3E}">
        <p14:creationId xmlns:p14="http://schemas.microsoft.com/office/powerpoint/2010/main" val="1103212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0119359" y="254508"/>
            <a:ext cx="1475231" cy="83362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0199751" y="335025"/>
            <a:ext cx="1368425" cy="727075"/>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9526523" y="2240279"/>
            <a:ext cx="568451" cy="789432"/>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1053083" y="2667000"/>
            <a:ext cx="568452" cy="789432"/>
          </a:xfrm>
          <a:prstGeom prst="rect">
            <a:avLst/>
          </a:prstGeom>
          <a:blipFill>
            <a:blip r:embed="rId5" cstate="print"/>
            <a:stretch>
              <a:fillRect/>
            </a:stretch>
          </a:blipFill>
        </p:spPr>
        <p:txBody>
          <a:bodyPr wrap="square" lIns="0" tIns="0" rIns="0" bIns="0" rtlCol="0"/>
          <a:lstStyle/>
          <a:p>
            <a:endParaRPr/>
          </a:p>
        </p:txBody>
      </p:sp>
      <p:sp>
        <p:nvSpPr>
          <p:cNvPr id="16" name="object 16"/>
          <p:cNvSpPr txBox="1"/>
          <p:nvPr/>
        </p:nvSpPr>
        <p:spPr>
          <a:xfrm>
            <a:off x="2282760" y="2338959"/>
            <a:ext cx="7443978" cy="430887"/>
          </a:xfrm>
          <a:prstGeom prst="rect">
            <a:avLst/>
          </a:prstGeom>
        </p:spPr>
        <p:txBody>
          <a:bodyPr vert="horz" wrap="square" lIns="0" tIns="0" rIns="0" bIns="0" rtlCol="0">
            <a:spAutoFit/>
          </a:bodyPr>
          <a:lstStyle/>
          <a:p>
            <a:pPr marL="12700">
              <a:lnSpc>
                <a:spcPct val="100000"/>
              </a:lnSpc>
            </a:pPr>
            <a:r>
              <a:rPr lang="tr-TR" sz="2800" b="1" spc="-15" dirty="0">
                <a:solidFill>
                  <a:srgbClr val="252525"/>
                </a:solidFill>
                <a:cs typeface="Century Gothic"/>
              </a:rPr>
              <a:t>Dezavantajlı Bireyler için </a:t>
            </a:r>
            <a:r>
              <a:rPr sz="2800" b="1" spc="-15" dirty="0" err="1">
                <a:solidFill>
                  <a:srgbClr val="252525"/>
                </a:solidFill>
                <a:cs typeface="Century Gothic"/>
              </a:rPr>
              <a:t>İlave</a:t>
            </a:r>
            <a:r>
              <a:rPr sz="2800" b="1" spc="5" dirty="0">
                <a:solidFill>
                  <a:srgbClr val="252525"/>
                </a:solidFill>
                <a:cs typeface="Century Gothic"/>
              </a:rPr>
              <a:t> </a:t>
            </a:r>
            <a:r>
              <a:rPr sz="2800" b="1" spc="-20" dirty="0">
                <a:solidFill>
                  <a:srgbClr val="252525"/>
                </a:solidFill>
                <a:cs typeface="Century Gothic"/>
              </a:rPr>
              <a:t>H</a:t>
            </a:r>
            <a:r>
              <a:rPr sz="2800" b="1" dirty="0">
                <a:solidFill>
                  <a:srgbClr val="252525"/>
                </a:solidFill>
                <a:cs typeface="Century Gothic"/>
              </a:rPr>
              <a:t>i</a:t>
            </a:r>
            <a:r>
              <a:rPr sz="2800" b="1" spc="-20" dirty="0">
                <a:solidFill>
                  <a:srgbClr val="252525"/>
                </a:solidFill>
                <a:cs typeface="Century Gothic"/>
              </a:rPr>
              <a:t>be</a:t>
            </a:r>
            <a:r>
              <a:rPr sz="2800" b="1" spc="-5" dirty="0">
                <a:solidFill>
                  <a:srgbClr val="252525"/>
                </a:solidFill>
                <a:cs typeface="Century Gothic"/>
              </a:rPr>
              <a:t> </a:t>
            </a:r>
            <a:r>
              <a:rPr sz="2800" b="1" spc="-25" dirty="0">
                <a:solidFill>
                  <a:srgbClr val="252525"/>
                </a:solidFill>
                <a:cs typeface="Century Gothic"/>
              </a:rPr>
              <a:t>Ö</a:t>
            </a:r>
            <a:r>
              <a:rPr sz="2800" b="1" spc="-15" dirty="0">
                <a:solidFill>
                  <a:srgbClr val="252525"/>
                </a:solidFill>
                <a:cs typeface="Century Gothic"/>
              </a:rPr>
              <a:t>d</a:t>
            </a:r>
            <a:r>
              <a:rPr sz="2800" b="1" spc="-20" dirty="0">
                <a:solidFill>
                  <a:srgbClr val="252525"/>
                </a:solidFill>
                <a:cs typeface="Century Gothic"/>
              </a:rPr>
              <a:t>enme</a:t>
            </a:r>
            <a:r>
              <a:rPr sz="2800" b="1" spc="-30" dirty="0">
                <a:solidFill>
                  <a:srgbClr val="252525"/>
                </a:solidFill>
                <a:cs typeface="Century Gothic"/>
              </a:rPr>
              <a:t>s</a:t>
            </a:r>
            <a:r>
              <a:rPr sz="2800" b="1" spc="-10" dirty="0">
                <a:solidFill>
                  <a:srgbClr val="252525"/>
                </a:solidFill>
                <a:cs typeface="Century Gothic"/>
              </a:rPr>
              <a:t>i</a:t>
            </a:r>
            <a:endParaRPr sz="2800" b="1" dirty="0">
              <a:cs typeface="Century Gothic"/>
            </a:endParaRPr>
          </a:p>
        </p:txBody>
      </p:sp>
      <p:sp>
        <p:nvSpPr>
          <p:cNvPr id="17" name="object 17"/>
          <p:cNvSpPr/>
          <p:nvPr/>
        </p:nvSpPr>
        <p:spPr>
          <a:xfrm>
            <a:off x="3567684" y="252984"/>
            <a:ext cx="4715256" cy="2005584"/>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3648075" y="333375"/>
            <a:ext cx="4608449" cy="1898650"/>
          </a:xfrm>
          <a:prstGeom prst="rect">
            <a:avLst/>
          </a:prstGeom>
          <a:blipFill>
            <a:blip r:embed="rId7" cstate="print"/>
            <a:stretch>
              <a:fillRect/>
            </a:stretch>
          </a:blipFill>
        </p:spPr>
        <p:txBody>
          <a:bodyPr wrap="square" lIns="0" tIns="0" rIns="0" bIns="0" rtlCol="0"/>
          <a:lstStyle/>
          <a:p>
            <a:endParaRPr/>
          </a:p>
        </p:txBody>
      </p:sp>
      <p:pic>
        <p:nvPicPr>
          <p:cNvPr id="19" name="Picture 11" descr="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1000" y="150938"/>
            <a:ext cx="14478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874774" y="2870540"/>
            <a:ext cx="9982200" cy="4093428"/>
          </a:xfrm>
          <a:prstGeom prst="rect">
            <a:avLst/>
          </a:prstGeom>
        </p:spPr>
        <p:txBody>
          <a:bodyPr wrap="square">
            <a:spAutoFit/>
          </a:bodyPr>
          <a:lstStyle/>
          <a:p>
            <a:r>
              <a:rPr lang="tr-TR" sz="1600" dirty="0"/>
              <a:t>5. Kendisine veya ailesine muhtaçlık aylığı bağlananlar (öğrencinin kendisine, anne-babasına veya vasisine Belediyelerden, kamu kurum ve kuruluşlarından (Bakanlıklar, Sosyal Yardımlaşma ve Dayanışma Vakıfları, Vakıflar Genel Müdürlüğü, Kızılay, AFAD gibi kurumlardan </a:t>
            </a:r>
            <a:r>
              <a:rPr lang="tr-TR" sz="1600" dirty="0" err="1"/>
              <a:t>Erasmus</a:t>
            </a:r>
            <a:r>
              <a:rPr lang="tr-TR" sz="1600" dirty="0"/>
              <a:t>+ başvurusunu yaptığı esnada maddi destek aldığını kanıtlayan bir belge ibraz edilmesi yeterlidir.)</a:t>
            </a:r>
          </a:p>
          <a:p>
            <a:r>
              <a:rPr lang="tr-TR" sz="1600" dirty="0"/>
              <a:t>6. Engelli bireyler</a:t>
            </a:r>
          </a:p>
          <a:p>
            <a:r>
              <a:rPr lang="tr-TR" sz="1600" dirty="0"/>
              <a:t>7. Ebeveynlerinden biri veya vasisi, 65 Yaşını Doldurmuş Muhtaç, Güçsüz Ve Kimsesiz Türk Vatandaşları ile Engelli ve Muhtaç Türk Vatandaşlarına Aylık Bağlanması Hakkında 01.07.1976 tarih ve 2022 sayılı Kanun kapsamında engelli veya muhtaç aylığı alan öğrenciler</a:t>
            </a:r>
          </a:p>
          <a:p>
            <a:r>
              <a:rPr lang="tr-TR" sz="1600" dirty="0"/>
              <a:t>8. 6 Şubat 2023 tarihinde meydana gelen depremden etkilenen 17 il ve 1 ilçeden (Adana, Adıyaman, Diyarbakır, Gaziantep, Hatay, Kahramanmaraş, Kilis, Malatya, Osmaniye, Şanlıurfa, Elazığ, Batman, Bingöl, Kayseri, Mardin, Niğde, Tunceli  illeri ile Sivas’ın Gürün ilçesi) birinde, </a:t>
            </a:r>
            <a:r>
              <a:rPr lang="tr-TR" sz="1600" u="sng" dirty="0"/>
              <a:t>birinci derece yakınları </a:t>
            </a:r>
            <a:r>
              <a:rPr lang="tr-TR" sz="1600" dirty="0"/>
              <a:t>veya kendileri ikamet etmekte olup, kendileri DEÜ’de kayıtlı olan öğrencilerden birinci derece yakınları </a:t>
            </a:r>
            <a:r>
              <a:rPr lang="tr-TR" sz="1600" dirty="0" err="1"/>
              <a:t>AFAD’dan</a:t>
            </a:r>
            <a:r>
              <a:rPr lang="tr-TR" sz="1600" dirty="0"/>
              <a:t> afetzede yardımı alan öğrencilere, </a:t>
            </a:r>
            <a:r>
              <a:rPr lang="tr-TR" sz="1600" dirty="0" err="1"/>
              <a:t>Erasmus</a:t>
            </a:r>
            <a:r>
              <a:rPr lang="tr-TR" sz="1600" dirty="0"/>
              <a:t>+ öğrenci hareketliliğine hibeli olarak seçilmeleri halinde ilave hibe desteği (</a:t>
            </a:r>
            <a:r>
              <a:rPr lang="tr-TR" sz="1600" dirty="0" err="1"/>
              <a:t>dezavantajlılık</a:t>
            </a:r>
            <a:r>
              <a:rPr lang="tr-TR" sz="1600" dirty="0"/>
              <a:t> hibesi) verilir (</a:t>
            </a:r>
            <a:r>
              <a:rPr lang="tr-TR" sz="1600" i="1" dirty="0"/>
              <a:t>Türkiye Ulusal Ajansı, 05.04.2023 tarihli Karar (Versiyon 3)).</a:t>
            </a:r>
            <a:endParaRPr lang="tr-TR" sz="1600" spc="-10" dirty="0">
              <a:solidFill>
                <a:srgbClr val="444444"/>
              </a:solidFill>
              <a:cs typeface="Century Gothic"/>
            </a:endParaRPr>
          </a:p>
          <a:p>
            <a:endParaRPr lang="tr-TR" dirty="0"/>
          </a:p>
          <a:p>
            <a:endParaRPr lang="tr-TR" dirty="0"/>
          </a:p>
        </p:txBody>
      </p:sp>
    </p:spTree>
    <p:extLst>
      <p:ext uri="{BB962C8B-B14F-4D97-AF65-F5344CB8AC3E}">
        <p14:creationId xmlns:p14="http://schemas.microsoft.com/office/powerpoint/2010/main" val="106266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1828800" y="1932836"/>
            <a:ext cx="8458199" cy="430887"/>
          </a:xfrm>
          <a:prstGeom prst="rect">
            <a:avLst/>
          </a:prstGeom>
        </p:spPr>
        <p:txBody>
          <a:bodyPr vert="horz" wrap="square" lIns="0" tIns="0" rIns="0" bIns="0" rtlCol="0">
            <a:spAutoFit/>
          </a:bodyPr>
          <a:lstStyle/>
          <a:p>
            <a:pPr marL="12700" algn="ctr">
              <a:lnSpc>
                <a:spcPct val="100000"/>
              </a:lnSpc>
            </a:pPr>
            <a:r>
              <a:rPr lang="tr-TR" sz="2800" b="1" spc="-5" dirty="0">
                <a:solidFill>
                  <a:srgbClr val="252525"/>
                </a:solidFill>
                <a:cs typeface="Century Gothic"/>
              </a:rPr>
              <a:t>Giden Öğrenci İş Akış Şeması </a:t>
            </a:r>
            <a:endParaRPr sz="2800" b="1" dirty="0">
              <a:cs typeface="Century Gothic"/>
            </a:endParaRPr>
          </a:p>
        </p:txBody>
      </p:sp>
      <p:sp>
        <p:nvSpPr>
          <p:cNvPr id="9" name="object 9"/>
          <p:cNvSpPr txBox="1">
            <a:spLocks noGrp="1"/>
          </p:cNvSpPr>
          <p:nvPr>
            <p:ph idx="1"/>
          </p:nvPr>
        </p:nvSpPr>
        <p:spPr>
          <a:xfrm>
            <a:off x="838200" y="2647251"/>
            <a:ext cx="10515600" cy="3134191"/>
          </a:xfrm>
          <a:prstGeom prst="rect">
            <a:avLst/>
          </a:prstGeom>
        </p:spPr>
        <p:txBody>
          <a:bodyPr vert="horz" wrap="square" lIns="0" tIns="0" rIns="0" bIns="0" rtlCol="0">
            <a:spAutoFit/>
          </a:bodyPr>
          <a:lstStyle/>
          <a:p>
            <a:pPr marL="12700" marR="6985" indent="0" algn="just">
              <a:buNone/>
            </a:pPr>
            <a:endParaRPr lang="tr-TR" sz="2400" spc="-10" dirty="0">
              <a:cs typeface="Century Gothic"/>
            </a:endParaRPr>
          </a:p>
          <a:p>
            <a:pPr marL="12700" marR="8890" indent="0" algn="just">
              <a:lnSpc>
                <a:spcPct val="90100"/>
              </a:lnSpc>
              <a:buNone/>
            </a:pPr>
            <a:r>
              <a:rPr lang="tr-TR" sz="2400" spc="-20" dirty="0">
                <a:solidFill>
                  <a:srgbClr val="A42F0F"/>
                </a:solidFill>
                <a:latin typeface="Wingdings 3"/>
                <a:cs typeface="Wingdings 3"/>
              </a:rPr>
              <a:t> </a:t>
            </a:r>
            <a:r>
              <a:rPr lang="tr-TR" sz="2400" spc="-10" dirty="0">
                <a:cs typeface="Century Gothic"/>
              </a:rPr>
              <a:t>Süreç ile ilgili olarak  Dış İlişkiler Koordinatörlüğü web sayfasında </a:t>
            </a:r>
            <a:r>
              <a:rPr lang="tr-TR" sz="2400" b="1" u="sng" spc="-5" dirty="0" err="1">
                <a:cs typeface="Century Gothic"/>
              </a:rPr>
              <a:t>Erasmus</a:t>
            </a:r>
            <a:r>
              <a:rPr lang="tr-TR" sz="2400" b="1" u="sng" spc="-5" dirty="0">
                <a:cs typeface="Century Gothic"/>
              </a:rPr>
              <a:t>+ Öğrenci Hareketliliği</a:t>
            </a:r>
            <a:r>
              <a:rPr lang="tr-TR" sz="2400" b="1" spc="-5" dirty="0">
                <a:cs typeface="Century Gothic"/>
              </a:rPr>
              <a:t> </a:t>
            </a:r>
            <a:r>
              <a:rPr lang="tr-TR" sz="2400" spc="-5" dirty="0">
                <a:cs typeface="Century Gothic"/>
              </a:rPr>
              <a:t>kısmında </a:t>
            </a:r>
            <a:r>
              <a:rPr lang="tr-TR" sz="2400" b="1" u="sng" spc="-5" dirty="0">
                <a:cs typeface="Century Gothic"/>
              </a:rPr>
              <a:t>Staj Giden Öğrenci </a:t>
            </a:r>
            <a:r>
              <a:rPr lang="tr-TR" sz="2400" spc="-5" dirty="0">
                <a:cs typeface="Century Gothic"/>
              </a:rPr>
              <a:t>başlığını tıklayarak </a:t>
            </a:r>
            <a:r>
              <a:rPr lang="tr-TR" sz="2400" b="1" u="sng" spc="-5" dirty="0">
                <a:cs typeface="Century Gothic"/>
              </a:rPr>
              <a:t>Süreç</a:t>
            </a:r>
            <a:r>
              <a:rPr lang="tr-TR" sz="2400" spc="-5" dirty="0">
                <a:cs typeface="Century Gothic"/>
              </a:rPr>
              <a:t> başlığı altında bulunan </a:t>
            </a:r>
            <a:r>
              <a:rPr lang="tr-TR" sz="2400" b="1" u="sng" spc="-5" dirty="0">
                <a:cs typeface="Century Gothic"/>
              </a:rPr>
              <a:t>Gidiş İşlemleri İş Akış Şeması</a:t>
            </a:r>
            <a:r>
              <a:rPr lang="tr-TR" sz="2400" b="1" spc="-5" dirty="0">
                <a:cs typeface="Century Gothic"/>
              </a:rPr>
              <a:t> </a:t>
            </a:r>
            <a:r>
              <a:rPr lang="tr-TR" sz="2400" spc="-5" dirty="0">
                <a:cs typeface="Century Gothic"/>
              </a:rPr>
              <a:t>belgesini inceleyiniz.</a:t>
            </a:r>
          </a:p>
          <a:p>
            <a:pPr marL="12700" marR="8890" indent="0" algn="just">
              <a:lnSpc>
                <a:spcPct val="90100"/>
              </a:lnSpc>
              <a:buNone/>
            </a:pPr>
            <a:endParaRPr lang="tr-TR" sz="2400" spc="-5" dirty="0">
              <a:cs typeface="Century Gothic"/>
            </a:endParaRPr>
          </a:p>
          <a:p>
            <a:pPr marL="12700" marR="8890" indent="0" algn="just">
              <a:lnSpc>
                <a:spcPct val="90100"/>
              </a:lnSpc>
              <a:buNone/>
            </a:pPr>
            <a:r>
              <a:rPr lang="tr-TR" sz="2400" dirty="0">
                <a:cs typeface="Times New Roman"/>
                <a:hlinkClick r:id="rId5"/>
              </a:rPr>
              <a:t>https://international.deu.edu.tr/erasmus/staj-giden-ogrenci/</a:t>
            </a:r>
            <a:endParaRPr lang="tr-TR" sz="2400" dirty="0">
              <a:cs typeface="Times New Roman"/>
            </a:endParaRPr>
          </a:p>
          <a:p>
            <a:pPr marL="298450" marR="8890" indent="-285750" algn="just">
              <a:lnSpc>
                <a:spcPct val="90100"/>
              </a:lnSpc>
              <a:buFont typeface="Wingdings 3" panose="05040102010807070707" pitchFamily="18" charset="2"/>
              <a:buChar char="´"/>
            </a:pPr>
            <a:endParaRPr sz="1800" dirty="0">
              <a:cs typeface="Times New Roman"/>
            </a:endParaRPr>
          </a:p>
          <a:p>
            <a:pPr marL="12700" marR="5080" indent="0" algn="just">
              <a:buNone/>
            </a:pPr>
            <a:endParaRPr sz="1800" u="sng" dirty="0">
              <a:cs typeface="Century Gothic"/>
            </a:endParaRPr>
          </a:p>
        </p:txBody>
      </p:sp>
      <p:sp>
        <p:nvSpPr>
          <p:cNvPr id="12" name="object 12"/>
          <p:cNvSpPr/>
          <p:nvPr/>
        </p:nvSpPr>
        <p:spPr>
          <a:xfrm>
            <a:off x="9688068" y="377952"/>
            <a:ext cx="1475231" cy="833627"/>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9767823" y="458851"/>
            <a:ext cx="1368425" cy="727075"/>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3567684" y="153923"/>
            <a:ext cx="4715256" cy="2005584"/>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3621087" y="205786"/>
            <a:ext cx="4608449" cy="1898650"/>
          </a:xfrm>
          <a:prstGeom prst="rect">
            <a:avLst/>
          </a:prstGeom>
          <a:blipFill>
            <a:blip r:embed="rId9" cstate="print"/>
            <a:stretch>
              <a:fillRect/>
            </a:stretch>
          </a:blipFill>
        </p:spPr>
        <p:txBody>
          <a:bodyPr wrap="square" lIns="0" tIns="0" rIns="0" bIns="0" rtlCol="0"/>
          <a:lstStyle/>
          <a:p>
            <a:endParaRPr/>
          </a:p>
        </p:txBody>
      </p:sp>
      <p:pic>
        <p:nvPicPr>
          <p:cNvPr id="16" name="Picture 11" descr="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1000" y="150938"/>
            <a:ext cx="14478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9150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1524000" y="1932836"/>
            <a:ext cx="9144000" cy="430887"/>
          </a:xfrm>
          <a:prstGeom prst="rect">
            <a:avLst/>
          </a:prstGeom>
        </p:spPr>
        <p:txBody>
          <a:bodyPr vert="horz" wrap="square" lIns="0" tIns="0" rIns="0" bIns="0" rtlCol="0">
            <a:spAutoFit/>
          </a:bodyPr>
          <a:lstStyle/>
          <a:p>
            <a:pPr marL="12700" algn="ctr">
              <a:lnSpc>
                <a:spcPct val="100000"/>
              </a:lnSpc>
            </a:pPr>
            <a:r>
              <a:rPr lang="tr-TR" sz="2800" b="1" spc="-5" dirty="0">
                <a:solidFill>
                  <a:srgbClr val="252525"/>
                </a:solidFill>
                <a:cs typeface="Century Gothic"/>
              </a:rPr>
              <a:t>Giden Öğrenci İşlemleri Kontrol Listesi</a:t>
            </a:r>
            <a:endParaRPr sz="2800" b="1" dirty="0">
              <a:cs typeface="Century Gothic"/>
            </a:endParaRPr>
          </a:p>
        </p:txBody>
      </p:sp>
      <p:sp>
        <p:nvSpPr>
          <p:cNvPr id="9" name="object 9"/>
          <p:cNvSpPr txBox="1">
            <a:spLocks noGrp="1"/>
          </p:cNvSpPr>
          <p:nvPr>
            <p:ph idx="1"/>
          </p:nvPr>
        </p:nvSpPr>
        <p:spPr>
          <a:xfrm>
            <a:off x="838200" y="2647251"/>
            <a:ext cx="10515600" cy="2884892"/>
          </a:xfrm>
          <a:prstGeom prst="rect">
            <a:avLst/>
          </a:prstGeom>
        </p:spPr>
        <p:txBody>
          <a:bodyPr vert="horz" wrap="square" lIns="0" tIns="0" rIns="0" bIns="0" rtlCol="0">
            <a:spAutoFit/>
          </a:bodyPr>
          <a:lstStyle/>
          <a:p>
            <a:pPr marL="12700" marR="6985" indent="0" algn="just">
              <a:buNone/>
            </a:pPr>
            <a:endParaRPr lang="tr-TR" sz="1800" spc="-10" dirty="0">
              <a:cs typeface="Century Gothic"/>
            </a:endParaRPr>
          </a:p>
          <a:p>
            <a:pPr marL="12700" marR="8890" indent="0" algn="just">
              <a:lnSpc>
                <a:spcPct val="90100"/>
              </a:lnSpc>
              <a:buNone/>
            </a:pPr>
            <a:r>
              <a:rPr lang="tr-TR" sz="2400" spc="-20" dirty="0">
                <a:solidFill>
                  <a:srgbClr val="A42F0F"/>
                </a:solidFill>
                <a:latin typeface="Wingdings 3"/>
                <a:cs typeface="Wingdings 3"/>
              </a:rPr>
              <a:t> </a:t>
            </a:r>
            <a:r>
              <a:rPr lang="tr-TR" sz="2400" spc="-10" dirty="0">
                <a:cs typeface="Century Gothic"/>
              </a:rPr>
              <a:t>Dış İlişkiler Koordinatörlüğü web sayfasında </a:t>
            </a:r>
            <a:r>
              <a:rPr lang="tr-TR" sz="2400" b="1" u="sng" spc="-5" dirty="0" err="1">
                <a:cs typeface="Century Gothic"/>
              </a:rPr>
              <a:t>Erasmus</a:t>
            </a:r>
            <a:r>
              <a:rPr lang="tr-TR" sz="2400" b="1" u="sng" spc="-5" dirty="0">
                <a:cs typeface="Century Gothic"/>
              </a:rPr>
              <a:t>+ Öğrenci Hareketliliği</a:t>
            </a:r>
            <a:r>
              <a:rPr lang="tr-TR" sz="2400" b="1" spc="-5" dirty="0">
                <a:cs typeface="Century Gothic"/>
              </a:rPr>
              <a:t> </a:t>
            </a:r>
            <a:r>
              <a:rPr lang="tr-TR" sz="2400" spc="-5" dirty="0">
                <a:cs typeface="Century Gothic"/>
              </a:rPr>
              <a:t>kısmında </a:t>
            </a:r>
            <a:r>
              <a:rPr lang="tr-TR" sz="2400" b="1" u="sng" spc="-5" dirty="0">
                <a:cs typeface="Century Gothic"/>
              </a:rPr>
              <a:t>Staj Giden Öğrenci </a:t>
            </a:r>
            <a:r>
              <a:rPr lang="tr-TR" sz="2400" spc="-5" dirty="0">
                <a:cs typeface="Century Gothic"/>
              </a:rPr>
              <a:t>başlığını tıklayarak </a:t>
            </a:r>
            <a:r>
              <a:rPr lang="tr-TR" sz="2400" b="1" u="sng" spc="-5" dirty="0">
                <a:cs typeface="Century Gothic"/>
              </a:rPr>
              <a:t>Kontrol</a:t>
            </a:r>
            <a:r>
              <a:rPr lang="tr-TR" sz="2400" b="1" spc="-5" dirty="0">
                <a:cs typeface="Century Gothic"/>
              </a:rPr>
              <a:t> </a:t>
            </a:r>
            <a:r>
              <a:rPr lang="tr-TR" sz="2400" spc="-5" dirty="0">
                <a:cs typeface="Century Gothic"/>
              </a:rPr>
              <a:t>başlığı altında bulunan </a:t>
            </a:r>
            <a:r>
              <a:rPr lang="tr-TR" sz="2400" b="1" u="sng" spc="-5" dirty="0" err="1">
                <a:cs typeface="Century Gothic"/>
              </a:rPr>
              <a:t>Erasmus</a:t>
            </a:r>
            <a:r>
              <a:rPr lang="tr-TR" sz="2400" b="1" u="sng" spc="-5" dirty="0">
                <a:cs typeface="Century Gothic"/>
              </a:rPr>
              <a:t>+ Giden Öğrenci İşlemleri </a:t>
            </a:r>
            <a:r>
              <a:rPr lang="tr-TR" sz="2400" b="1" u="sng" spc="-5" dirty="0" err="1">
                <a:cs typeface="Century Gothic"/>
              </a:rPr>
              <a:t>Checklist</a:t>
            </a:r>
            <a:r>
              <a:rPr lang="tr-TR" sz="2400" b="1" u="sng" spc="-5" dirty="0">
                <a:cs typeface="Century Gothic"/>
              </a:rPr>
              <a:t> </a:t>
            </a:r>
            <a:r>
              <a:rPr lang="tr-TR" sz="2400" spc="-5" dirty="0">
                <a:cs typeface="Century Gothic"/>
              </a:rPr>
              <a:t>belgesini inceleyiniz.</a:t>
            </a:r>
          </a:p>
          <a:p>
            <a:pPr marL="298450" marR="8890" indent="-285750" algn="just">
              <a:lnSpc>
                <a:spcPct val="90100"/>
              </a:lnSpc>
              <a:buFont typeface="Wingdings 3" panose="05040102010807070707" pitchFamily="18" charset="2"/>
              <a:buChar char="´"/>
            </a:pPr>
            <a:endParaRPr lang="tr-TR" sz="1800" dirty="0">
              <a:cs typeface="Times New Roman"/>
            </a:endParaRPr>
          </a:p>
          <a:p>
            <a:pPr marL="12700" marR="8890" indent="0" algn="just">
              <a:lnSpc>
                <a:spcPct val="90100"/>
              </a:lnSpc>
              <a:buNone/>
            </a:pPr>
            <a:r>
              <a:rPr lang="tr-TR" sz="1800" dirty="0">
                <a:cs typeface="Times New Roman"/>
                <a:hlinkClick r:id="rId5"/>
              </a:rPr>
              <a:t>https://international.deu.edu.tr/erasmus/staj-giden-ogrenci/</a:t>
            </a:r>
            <a:endParaRPr lang="tr-TR" sz="1800" dirty="0">
              <a:cs typeface="Times New Roman"/>
            </a:endParaRPr>
          </a:p>
          <a:p>
            <a:pPr marL="12700" marR="8890" indent="0" algn="just">
              <a:lnSpc>
                <a:spcPct val="90100"/>
              </a:lnSpc>
              <a:buNone/>
            </a:pPr>
            <a:endParaRPr sz="1800" dirty="0">
              <a:cs typeface="Times New Roman"/>
            </a:endParaRPr>
          </a:p>
          <a:p>
            <a:pPr marL="12700" marR="5080" indent="0" algn="just">
              <a:buNone/>
            </a:pPr>
            <a:endParaRPr sz="1800" u="sng" dirty="0">
              <a:cs typeface="Century Gothic"/>
            </a:endParaRPr>
          </a:p>
        </p:txBody>
      </p:sp>
      <p:sp>
        <p:nvSpPr>
          <p:cNvPr id="12" name="object 12"/>
          <p:cNvSpPr/>
          <p:nvPr/>
        </p:nvSpPr>
        <p:spPr>
          <a:xfrm>
            <a:off x="9688068" y="377952"/>
            <a:ext cx="1475231" cy="833627"/>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9767823" y="458851"/>
            <a:ext cx="1368425" cy="727075"/>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2746057" y="150938"/>
            <a:ext cx="4715256" cy="2005584"/>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3621087" y="205786"/>
            <a:ext cx="4608449" cy="1898650"/>
          </a:xfrm>
          <a:prstGeom prst="rect">
            <a:avLst/>
          </a:prstGeom>
          <a:blipFill>
            <a:blip r:embed="rId9" cstate="print"/>
            <a:stretch>
              <a:fillRect/>
            </a:stretch>
          </a:blipFill>
        </p:spPr>
        <p:txBody>
          <a:bodyPr wrap="square" lIns="0" tIns="0" rIns="0" bIns="0" rtlCol="0"/>
          <a:lstStyle/>
          <a:p>
            <a:endParaRPr/>
          </a:p>
        </p:txBody>
      </p:sp>
      <p:pic>
        <p:nvPicPr>
          <p:cNvPr id="16" name="Picture 11" descr="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1000" y="150938"/>
            <a:ext cx="14478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0125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9" name="object 9"/>
          <p:cNvSpPr txBox="1">
            <a:spLocks noGrp="1"/>
          </p:cNvSpPr>
          <p:nvPr>
            <p:ph idx="1"/>
          </p:nvPr>
        </p:nvSpPr>
        <p:spPr>
          <a:xfrm>
            <a:off x="838200" y="2647251"/>
            <a:ext cx="10515600" cy="1004378"/>
          </a:xfrm>
          <a:prstGeom prst="rect">
            <a:avLst/>
          </a:prstGeom>
        </p:spPr>
        <p:txBody>
          <a:bodyPr vert="horz" wrap="square" lIns="0" tIns="0" rIns="0" bIns="0" rtlCol="0">
            <a:spAutoFit/>
          </a:bodyPr>
          <a:lstStyle/>
          <a:p>
            <a:pPr marL="12700" marR="6985" indent="0" algn="just">
              <a:buNone/>
            </a:pPr>
            <a:endParaRPr lang="tr-TR" sz="1800" spc="-10" dirty="0">
              <a:cs typeface="Century Gothic"/>
            </a:endParaRPr>
          </a:p>
          <a:p>
            <a:pPr marL="298450" marR="8890" indent="-285750" algn="just">
              <a:lnSpc>
                <a:spcPct val="90100"/>
              </a:lnSpc>
              <a:buFont typeface="Wingdings 3" panose="05040102010807070707" pitchFamily="18" charset="2"/>
              <a:buChar char="´"/>
            </a:pPr>
            <a:endParaRPr sz="1800" dirty="0">
              <a:cs typeface="Times New Roman"/>
            </a:endParaRPr>
          </a:p>
          <a:p>
            <a:pPr marL="12700" marR="5080" indent="0" algn="just">
              <a:buNone/>
            </a:pPr>
            <a:endParaRPr sz="1800" u="sng" dirty="0">
              <a:cs typeface="Century Gothic"/>
            </a:endParaRPr>
          </a:p>
        </p:txBody>
      </p:sp>
      <p:sp>
        <p:nvSpPr>
          <p:cNvPr id="12" name="object 12"/>
          <p:cNvSpPr/>
          <p:nvPr/>
        </p:nvSpPr>
        <p:spPr>
          <a:xfrm>
            <a:off x="9688068" y="377952"/>
            <a:ext cx="1475231" cy="833627"/>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9767823" y="458851"/>
            <a:ext cx="1368425" cy="727075"/>
          </a:xfrm>
          <a:prstGeom prst="rect">
            <a:avLst/>
          </a:prstGeom>
          <a:blipFill>
            <a:blip r:embed="rId6" cstate="print"/>
            <a:stretch>
              <a:fillRect/>
            </a:stretch>
          </a:blipFill>
        </p:spPr>
        <p:txBody>
          <a:bodyPr wrap="square" lIns="0" tIns="0" rIns="0" bIns="0" rtlCol="0"/>
          <a:lstStyle/>
          <a:p>
            <a:endParaRPr/>
          </a:p>
        </p:txBody>
      </p:sp>
      <p:pic>
        <p:nvPicPr>
          <p:cNvPr id="16" name="Picture 11" descr="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 y="150938"/>
            <a:ext cx="14478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2"/>
          <p:cNvPicPr>
            <a:picLocks noChangeAspect="1"/>
          </p:cNvPicPr>
          <p:nvPr/>
        </p:nvPicPr>
        <p:blipFill rotWithShape="1">
          <a:blip r:embed="rId8"/>
          <a:srcRect t="8341" b="16355"/>
          <a:stretch/>
        </p:blipFill>
        <p:spPr>
          <a:xfrm>
            <a:off x="1908555" y="150938"/>
            <a:ext cx="7779513" cy="6302398"/>
          </a:xfrm>
          <a:prstGeom prst="rect">
            <a:avLst/>
          </a:prstGeom>
        </p:spPr>
      </p:pic>
    </p:spTree>
    <p:extLst>
      <p:ext uri="{BB962C8B-B14F-4D97-AF65-F5344CB8AC3E}">
        <p14:creationId xmlns:p14="http://schemas.microsoft.com/office/powerpoint/2010/main" val="1387687403"/>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2431</TotalTime>
  <Words>2895</Words>
  <Application>Microsoft Office PowerPoint</Application>
  <PresentationFormat>Geniş ekran</PresentationFormat>
  <Paragraphs>190</Paragraphs>
  <Slides>27</Slides>
  <Notes>23</Notes>
  <HiddenSlides>0</HiddenSlides>
  <MMClips>0</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27</vt:i4>
      </vt:variant>
    </vt:vector>
  </HeadingPairs>
  <TitlesOfParts>
    <vt:vector size="36" baseType="lpstr">
      <vt:lpstr>Arial</vt:lpstr>
      <vt:lpstr>Arial</vt:lpstr>
      <vt:lpstr>Calibri</vt:lpstr>
      <vt:lpstr>Calibri Light</vt:lpstr>
      <vt:lpstr>Century Gothic</vt:lpstr>
      <vt:lpstr>Times New Roman</vt:lpstr>
      <vt:lpstr>Wingdings 3</vt:lpstr>
      <vt:lpstr>Office Teması</vt:lpstr>
      <vt:lpstr>Conception personnalisée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INCLUSION SUPPORT (İçerme/Kapsayıcılık Desteği)</vt:lpstr>
      <vt:lpstr>PowerPoint Sunusu</vt:lpstr>
      <vt:lpstr>PowerPoint Sunusu</vt:lpstr>
      <vt:lpstr>PowerPoint Sunusu</vt:lpstr>
      <vt:lpstr>PowerPoint Sunusu</vt:lpstr>
      <vt:lpstr>Özellikle Dikkat Edilmesi Gereken Hususlar </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Hedef Kitle</dc:title>
  <dc:creator>xx</dc:creator>
  <cp:lastModifiedBy>Ozan Oşafoğlu</cp:lastModifiedBy>
  <cp:revision>302</cp:revision>
  <cp:lastPrinted>2024-05-10T09:59:55Z</cp:lastPrinted>
  <dcterms:created xsi:type="dcterms:W3CDTF">2015-12-09T19:38:15Z</dcterms:created>
  <dcterms:modified xsi:type="dcterms:W3CDTF">2024-05-10T10:03:24Z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2015-03-02T00:00:00Z</vt:filetime>
  </property>
  <property fmtid="{D5CDD505-2E9C-101B-9397-08002B2CF9AE}" pid="3" name="LastSaved">
    <vt:filetime>2015-12-09T00:00:00Z</vt:filetime>
  </property>
</Properties>
</file>