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 id="2147483648" r:id="rId2"/>
    <p:sldMasterId id="2147483659" r:id="rId3"/>
    <p:sldMasterId id="2147483662" r:id="rId4"/>
    <p:sldMasterId id="2147483665" r:id="rId5"/>
    <p:sldMasterId id="2147483668" r:id="rId6"/>
    <p:sldMasterId id="2147483677" r:id="rId7"/>
    <p:sldMasterId id="2147483721" r:id="rId8"/>
  </p:sldMasterIdLst>
  <p:notesMasterIdLst>
    <p:notesMasterId r:id="rId46"/>
  </p:notesMasterIdLst>
  <p:handoutMasterIdLst>
    <p:handoutMasterId r:id="rId47"/>
  </p:handoutMasterIdLst>
  <p:sldIdLst>
    <p:sldId id="259" r:id="rId9"/>
    <p:sldId id="257" r:id="rId10"/>
    <p:sldId id="308" r:id="rId11"/>
    <p:sldId id="264" r:id="rId12"/>
    <p:sldId id="301" r:id="rId13"/>
    <p:sldId id="258" r:id="rId14"/>
    <p:sldId id="287" r:id="rId15"/>
    <p:sldId id="279" r:id="rId16"/>
    <p:sldId id="305" r:id="rId17"/>
    <p:sldId id="288" r:id="rId18"/>
    <p:sldId id="289" r:id="rId19"/>
    <p:sldId id="281" r:id="rId20"/>
    <p:sldId id="285" r:id="rId21"/>
    <p:sldId id="312" r:id="rId22"/>
    <p:sldId id="267" r:id="rId23"/>
    <p:sldId id="272" r:id="rId24"/>
    <p:sldId id="268" r:id="rId25"/>
    <p:sldId id="269" r:id="rId26"/>
    <p:sldId id="270" r:id="rId27"/>
    <p:sldId id="271" r:id="rId28"/>
    <p:sldId id="291" r:id="rId29"/>
    <p:sldId id="304" r:id="rId30"/>
    <p:sldId id="290" r:id="rId31"/>
    <p:sldId id="302" r:id="rId32"/>
    <p:sldId id="292" r:id="rId33"/>
    <p:sldId id="274" r:id="rId34"/>
    <p:sldId id="275" r:id="rId35"/>
    <p:sldId id="309" r:id="rId36"/>
    <p:sldId id="310" r:id="rId37"/>
    <p:sldId id="311" r:id="rId38"/>
    <p:sldId id="313" r:id="rId39"/>
    <p:sldId id="293" r:id="rId40"/>
    <p:sldId id="294" r:id="rId41"/>
    <p:sldId id="296" r:id="rId42"/>
    <p:sldId id="298" r:id="rId43"/>
    <p:sldId id="306" r:id="rId44"/>
    <p:sldId id="307" r:id="rId45"/>
  </p:sldIdLst>
  <p:sldSz cx="9144000" cy="5143500" type="screen16x9"/>
  <p:notesSz cx="9874250"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9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6E2"/>
    <a:srgbClr val="FF0066"/>
    <a:srgbClr val="233244"/>
    <a:srgbClr val="0099CC"/>
    <a:srgbClr val="007BA3"/>
    <a:srgbClr val="3279A5"/>
    <a:srgbClr val="00A7DA"/>
    <a:srgbClr val="55BFD1"/>
    <a:srgbClr val="9E9F9E"/>
    <a:srgbClr val="74A9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84"/>
    <p:restoredTop sz="94475"/>
  </p:normalViewPr>
  <p:slideViewPr>
    <p:cSldViewPr snapToGrid="0" snapToObjects="1" showGuides="1">
      <p:cViewPr varScale="1">
        <p:scale>
          <a:sx n="143" d="100"/>
          <a:sy n="143" d="100"/>
        </p:scale>
        <p:origin x="588" y="114"/>
      </p:cViewPr>
      <p:guideLst>
        <p:guide orient="horz" pos="1620"/>
        <p:guide pos="289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5" d="100"/>
          <a:sy n="95" d="100"/>
        </p:scale>
        <p:origin x="251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3788DF-88D5-4934-86C0-81703D0331BD}" type="doc">
      <dgm:prSet loTypeId="urn:microsoft.com/office/officeart/2005/8/layout/cycle5" loCatId="cycle" qsTypeId="urn:microsoft.com/office/officeart/2005/8/quickstyle/simple5" qsCatId="simple" csTypeId="urn:microsoft.com/office/officeart/2005/8/colors/accent0_3" csCatId="mainScheme" phldr="1"/>
      <dgm:spPr/>
      <dgm:t>
        <a:bodyPr/>
        <a:lstStyle/>
        <a:p>
          <a:endParaRPr lang="tr-TR"/>
        </a:p>
      </dgm:t>
    </dgm:pt>
    <dgm:pt modelId="{5D68528E-09FA-463D-93E7-5AEEA24BEDC7}">
      <dgm:prSet phldrT="[Metin]"/>
      <dgm:spPr/>
      <dgm:t>
        <a:bodyPr/>
        <a:lstStyle/>
        <a:p>
          <a:r>
            <a:rPr lang="tr-TR" dirty="0"/>
            <a:t>AVRUPA KOMİSYONU</a:t>
          </a:r>
        </a:p>
      </dgm:t>
    </dgm:pt>
    <dgm:pt modelId="{2E2CE560-2E0F-438D-B27C-F6A46BB95CAC}" type="parTrans" cxnId="{0F4B9BE9-D318-41CA-BE92-F02874A26F8A}">
      <dgm:prSet/>
      <dgm:spPr/>
      <dgm:t>
        <a:bodyPr/>
        <a:lstStyle/>
        <a:p>
          <a:endParaRPr lang="tr-TR"/>
        </a:p>
      </dgm:t>
    </dgm:pt>
    <dgm:pt modelId="{52035445-8D63-42C1-B1A2-E48CD311F80A}" type="sibTrans" cxnId="{0F4B9BE9-D318-41CA-BE92-F02874A26F8A}">
      <dgm:prSet/>
      <dgm:spPr/>
      <dgm:t>
        <a:bodyPr/>
        <a:lstStyle/>
        <a:p>
          <a:endParaRPr lang="tr-TR"/>
        </a:p>
      </dgm:t>
    </dgm:pt>
    <dgm:pt modelId="{F55C8C4E-AFE7-451D-8F81-5FF2A6A76082}">
      <dgm:prSet phldrT="[Metin]"/>
      <dgm:spPr/>
      <dgm:t>
        <a:bodyPr/>
        <a:lstStyle/>
        <a:p>
          <a:r>
            <a:rPr lang="tr-TR" dirty="0"/>
            <a:t>TÜRKİYE ULUSAL AJANSI</a:t>
          </a:r>
        </a:p>
      </dgm:t>
    </dgm:pt>
    <dgm:pt modelId="{86FA0BC9-A960-43A0-964C-FE7D3BFE87FF}" type="parTrans" cxnId="{31D5C73D-F40D-47BC-974A-F6BA1464BF1D}">
      <dgm:prSet/>
      <dgm:spPr/>
      <dgm:t>
        <a:bodyPr/>
        <a:lstStyle/>
        <a:p>
          <a:endParaRPr lang="tr-TR"/>
        </a:p>
      </dgm:t>
    </dgm:pt>
    <dgm:pt modelId="{12669708-FC0E-45C6-B11E-ECE8A150EBE4}" type="sibTrans" cxnId="{31D5C73D-F40D-47BC-974A-F6BA1464BF1D}">
      <dgm:prSet/>
      <dgm:spPr/>
      <dgm:t>
        <a:bodyPr/>
        <a:lstStyle/>
        <a:p>
          <a:endParaRPr lang="tr-TR"/>
        </a:p>
      </dgm:t>
    </dgm:pt>
    <dgm:pt modelId="{39646CD6-5B94-437C-BE0D-90F15764945F}">
      <dgm:prSet phldrT="[Metin]"/>
      <dgm:spPr/>
      <dgm:t>
        <a:bodyPr/>
        <a:lstStyle/>
        <a:p>
          <a:r>
            <a:rPr lang="tr-TR" dirty="0"/>
            <a:t>DEÜ Dış İlişkiler Koordinatörlüğü</a:t>
          </a:r>
        </a:p>
      </dgm:t>
    </dgm:pt>
    <dgm:pt modelId="{5F9A78C1-1AFC-4D08-88F0-FB7CFC0B2F3A}" type="parTrans" cxnId="{19ED91F3-3623-46FF-ADA5-86CAA56639D2}">
      <dgm:prSet/>
      <dgm:spPr/>
      <dgm:t>
        <a:bodyPr/>
        <a:lstStyle/>
        <a:p>
          <a:endParaRPr lang="tr-TR"/>
        </a:p>
      </dgm:t>
    </dgm:pt>
    <dgm:pt modelId="{7FFF8CD1-B33E-4D64-A61E-E757DF69B5FA}" type="sibTrans" cxnId="{19ED91F3-3623-46FF-ADA5-86CAA56639D2}">
      <dgm:prSet/>
      <dgm:spPr/>
      <dgm:t>
        <a:bodyPr/>
        <a:lstStyle/>
        <a:p>
          <a:endParaRPr lang="tr-TR"/>
        </a:p>
      </dgm:t>
    </dgm:pt>
    <dgm:pt modelId="{0763EBE8-1EAB-4656-BAFB-E986049FA163}">
      <dgm:prSet phldrT="[Metin]"/>
      <dgm:spPr/>
      <dgm:t>
        <a:bodyPr/>
        <a:lstStyle/>
        <a:p>
          <a:r>
            <a:rPr lang="tr-TR" dirty="0"/>
            <a:t>Akademik Birim </a:t>
          </a:r>
          <a:r>
            <a:rPr lang="tr-TR" dirty="0" err="1"/>
            <a:t>Erasmus</a:t>
          </a:r>
          <a:r>
            <a:rPr lang="tr-TR" dirty="0"/>
            <a:t> Koordinatörleri</a:t>
          </a:r>
        </a:p>
      </dgm:t>
    </dgm:pt>
    <dgm:pt modelId="{E9752762-2C4E-496E-B61A-83C3C3B6E38A}" type="parTrans" cxnId="{32F815BE-CF88-4CB3-878E-8297B3C443FE}">
      <dgm:prSet/>
      <dgm:spPr/>
      <dgm:t>
        <a:bodyPr/>
        <a:lstStyle/>
        <a:p>
          <a:endParaRPr lang="tr-TR"/>
        </a:p>
      </dgm:t>
    </dgm:pt>
    <dgm:pt modelId="{0C8DB113-BA5E-43DD-82B6-DD2F606ACB5E}" type="sibTrans" cxnId="{32F815BE-CF88-4CB3-878E-8297B3C443FE}">
      <dgm:prSet/>
      <dgm:spPr/>
      <dgm:t>
        <a:bodyPr/>
        <a:lstStyle/>
        <a:p>
          <a:endParaRPr lang="tr-TR"/>
        </a:p>
      </dgm:t>
    </dgm:pt>
    <dgm:pt modelId="{DC294B2F-6192-42CF-B1F9-B0054E0C2F41}">
      <dgm:prSet phldrT="[Metin]"/>
      <dgm:spPr/>
      <dgm:t>
        <a:bodyPr/>
        <a:lstStyle/>
        <a:p>
          <a:r>
            <a:rPr lang="tr-TR" dirty="0"/>
            <a:t>DEÜ Üyeleri : Öğrenciler, Akademisyenler, İdari Personel</a:t>
          </a:r>
        </a:p>
      </dgm:t>
    </dgm:pt>
    <dgm:pt modelId="{290569D5-4C64-4407-A67F-170E0135DF58}" type="parTrans" cxnId="{AAFCA115-D12D-4A2B-98BC-1B0A8FFAC6AC}">
      <dgm:prSet/>
      <dgm:spPr/>
      <dgm:t>
        <a:bodyPr/>
        <a:lstStyle/>
        <a:p>
          <a:endParaRPr lang="tr-TR"/>
        </a:p>
      </dgm:t>
    </dgm:pt>
    <dgm:pt modelId="{4E559270-5C76-454D-99FC-C807FB02CA48}" type="sibTrans" cxnId="{AAFCA115-D12D-4A2B-98BC-1B0A8FFAC6AC}">
      <dgm:prSet/>
      <dgm:spPr/>
      <dgm:t>
        <a:bodyPr/>
        <a:lstStyle/>
        <a:p>
          <a:endParaRPr lang="tr-TR"/>
        </a:p>
      </dgm:t>
    </dgm:pt>
    <dgm:pt modelId="{413ADC2F-CEB3-459E-B7F5-EC05EBAF4057}" type="pres">
      <dgm:prSet presAssocID="{663788DF-88D5-4934-86C0-81703D0331BD}" presName="cycle" presStyleCnt="0">
        <dgm:presLayoutVars>
          <dgm:dir/>
          <dgm:resizeHandles val="exact"/>
        </dgm:presLayoutVars>
      </dgm:prSet>
      <dgm:spPr/>
    </dgm:pt>
    <dgm:pt modelId="{E5563939-BB32-42A9-9265-9CC32832DB58}" type="pres">
      <dgm:prSet presAssocID="{5D68528E-09FA-463D-93E7-5AEEA24BEDC7}" presName="node" presStyleLbl="node1" presStyleIdx="0" presStyleCnt="5">
        <dgm:presLayoutVars>
          <dgm:bulletEnabled val="1"/>
        </dgm:presLayoutVars>
      </dgm:prSet>
      <dgm:spPr/>
    </dgm:pt>
    <dgm:pt modelId="{9B0D18AC-E0AD-4496-B174-0AB1688293E4}" type="pres">
      <dgm:prSet presAssocID="{5D68528E-09FA-463D-93E7-5AEEA24BEDC7}" presName="spNode" presStyleCnt="0"/>
      <dgm:spPr/>
    </dgm:pt>
    <dgm:pt modelId="{EE2982D7-43DF-4B0F-BCFB-9E8DB6B71ECF}" type="pres">
      <dgm:prSet presAssocID="{52035445-8D63-42C1-B1A2-E48CD311F80A}" presName="sibTrans" presStyleLbl="sibTrans1D1" presStyleIdx="0" presStyleCnt="5"/>
      <dgm:spPr/>
    </dgm:pt>
    <dgm:pt modelId="{70FD0E63-14F4-40B0-9C7D-BFB895CCA380}" type="pres">
      <dgm:prSet presAssocID="{F55C8C4E-AFE7-451D-8F81-5FF2A6A76082}" presName="node" presStyleLbl="node1" presStyleIdx="1" presStyleCnt="5">
        <dgm:presLayoutVars>
          <dgm:bulletEnabled val="1"/>
        </dgm:presLayoutVars>
      </dgm:prSet>
      <dgm:spPr/>
    </dgm:pt>
    <dgm:pt modelId="{6ACAF5B0-7124-46C7-BD24-0519B8EBAEE1}" type="pres">
      <dgm:prSet presAssocID="{F55C8C4E-AFE7-451D-8F81-5FF2A6A76082}" presName="spNode" presStyleCnt="0"/>
      <dgm:spPr/>
    </dgm:pt>
    <dgm:pt modelId="{DE71B297-3DA6-468A-9844-9912040A2A46}" type="pres">
      <dgm:prSet presAssocID="{12669708-FC0E-45C6-B11E-ECE8A150EBE4}" presName="sibTrans" presStyleLbl="sibTrans1D1" presStyleIdx="1" presStyleCnt="5"/>
      <dgm:spPr/>
    </dgm:pt>
    <dgm:pt modelId="{C9AA6B46-6135-44C2-BF85-C2280304969F}" type="pres">
      <dgm:prSet presAssocID="{39646CD6-5B94-437C-BE0D-90F15764945F}" presName="node" presStyleLbl="node1" presStyleIdx="2" presStyleCnt="5">
        <dgm:presLayoutVars>
          <dgm:bulletEnabled val="1"/>
        </dgm:presLayoutVars>
      </dgm:prSet>
      <dgm:spPr/>
    </dgm:pt>
    <dgm:pt modelId="{0E983DB5-0C72-40B8-A91A-E46AAA888575}" type="pres">
      <dgm:prSet presAssocID="{39646CD6-5B94-437C-BE0D-90F15764945F}" presName="spNode" presStyleCnt="0"/>
      <dgm:spPr/>
    </dgm:pt>
    <dgm:pt modelId="{6BAC9605-9970-463E-9DF2-95FCE26AEA53}" type="pres">
      <dgm:prSet presAssocID="{7FFF8CD1-B33E-4D64-A61E-E757DF69B5FA}" presName="sibTrans" presStyleLbl="sibTrans1D1" presStyleIdx="2" presStyleCnt="5"/>
      <dgm:spPr/>
    </dgm:pt>
    <dgm:pt modelId="{3930C577-708F-4703-8859-202325D33D47}" type="pres">
      <dgm:prSet presAssocID="{0763EBE8-1EAB-4656-BAFB-E986049FA163}" presName="node" presStyleLbl="node1" presStyleIdx="3" presStyleCnt="5">
        <dgm:presLayoutVars>
          <dgm:bulletEnabled val="1"/>
        </dgm:presLayoutVars>
      </dgm:prSet>
      <dgm:spPr/>
    </dgm:pt>
    <dgm:pt modelId="{6FC6F120-E0FC-4A62-8BCB-8906E1C03D19}" type="pres">
      <dgm:prSet presAssocID="{0763EBE8-1EAB-4656-BAFB-E986049FA163}" presName="spNode" presStyleCnt="0"/>
      <dgm:spPr/>
    </dgm:pt>
    <dgm:pt modelId="{5A066E54-F5DB-4173-9574-1593E6A7EFE6}" type="pres">
      <dgm:prSet presAssocID="{0C8DB113-BA5E-43DD-82B6-DD2F606ACB5E}" presName="sibTrans" presStyleLbl="sibTrans1D1" presStyleIdx="3" presStyleCnt="5"/>
      <dgm:spPr/>
    </dgm:pt>
    <dgm:pt modelId="{C449F642-69DA-4A7C-990D-A40D312024CA}" type="pres">
      <dgm:prSet presAssocID="{DC294B2F-6192-42CF-B1F9-B0054E0C2F41}" presName="node" presStyleLbl="node1" presStyleIdx="4" presStyleCnt="5">
        <dgm:presLayoutVars>
          <dgm:bulletEnabled val="1"/>
        </dgm:presLayoutVars>
      </dgm:prSet>
      <dgm:spPr/>
    </dgm:pt>
    <dgm:pt modelId="{B451C4C6-54E7-4CFF-A749-42FA0108EB34}" type="pres">
      <dgm:prSet presAssocID="{DC294B2F-6192-42CF-B1F9-B0054E0C2F41}" presName="spNode" presStyleCnt="0"/>
      <dgm:spPr/>
    </dgm:pt>
    <dgm:pt modelId="{6A653271-B999-4580-8E47-3C2908DB9995}" type="pres">
      <dgm:prSet presAssocID="{4E559270-5C76-454D-99FC-C807FB02CA48}" presName="sibTrans" presStyleLbl="sibTrans1D1" presStyleIdx="4" presStyleCnt="5"/>
      <dgm:spPr/>
    </dgm:pt>
  </dgm:ptLst>
  <dgm:cxnLst>
    <dgm:cxn modelId="{CD349E13-AC10-417D-A9EB-EB0B43E73E62}" type="presOf" srcId="{0763EBE8-1EAB-4656-BAFB-E986049FA163}" destId="{3930C577-708F-4703-8859-202325D33D47}" srcOrd="0" destOrd="0" presId="urn:microsoft.com/office/officeart/2005/8/layout/cycle5"/>
    <dgm:cxn modelId="{AAFCA115-D12D-4A2B-98BC-1B0A8FFAC6AC}" srcId="{663788DF-88D5-4934-86C0-81703D0331BD}" destId="{DC294B2F-6192-42CF-B1F9-B0054E0C2F41}" srcOrd="4" destOrd="0" parTransId="{290569D5-4C64-4407-A67F-170E0135DF58}" sibTransId="{4E559270-5C76-454D-99FC-C807FB02CA48}"/>
    <dgm:cxn modelId="{DADA9327-926D-45AC-B98E-23626026B5FD}" type="presOf" srcId="{39646CD6-5B94-437C-BE0D-90F15764945F}" destId="{C9AA6B46-6135-44C2-BF85-C2280304969F}" srcOrd="0" destOrd="0" presId="urn:microsoft.com/office/officeart/2005/8/layout/cycle5"/>
    <dgm:cxn modelId="{31D5C73D-F40D-47BC-974A-F6BA1464BF1D}" srcId="{663788DF-88D5-4934-86C0-81703D0331BD}" destId="{F55C8C4E-AFE7-451D-8F81-5FF2A6A76082}" srcOrd="1" destOrd="0" parTransId="{86FA0BC9-A960-43A0-964C-FE7D3BFE87FF}" sibTransId="{12669708-FC0E-45C6-B11E-ECE8A150EBE4}"/>
    <dgm:cxn modelId="{79B69248-60D6-4218-A60B-3449347803DB}" type="presOf" srcId="{7FFF8CD1-B33E-4D64-A61E-E757DF69B5FA}" destId="{6BAC9605-9970-463E-9DF2-95FCE26AEA53}" srcOrd="0" destOrd="0" presId="urn:microsoft.com/office/officeart/2005/8/layout/cycle5"/>
    <dgm:cxn modelId="{8A57F148-81FB-4496-B99F-E09835247D44}" type="presOf" srcId="{5D68528E-09FA-463D-93E7-5AEEA24BEDC7}" destId="{E5563939-BB32-42A9-9265-9CC32832DB58}" srcOrd="0" destOrd="0" presId="urn:microsoft.com/office/officeart/2005/8/layout/cycle5"/>
    <dgm:cxn modelId="{14530B6A-519C-401D-BDB1-70FB81931C0F}" type="presOf" srcId="{0C8DB113-BA5E-43DD-82B6-DD2F606ACB5E}" destId="{5A066E54-F5DB-4173-9574-1593E6A7EFE6}" srcOrd="0" destOrd="0" presId="urn:microsoft.com/office/officeart/2005/8/layout/cycle5"/>
    <dgm:cxn modelId="{D02EC757-D444-4A97-98EE-7AE4B8802D4E}" type="presOf" srcId="{663788DF-88D5-4934-86C0-81703D0331BD}" destId="{413ADC2F-CEB3-459E-B7F5-EC05EBAF4057}" srcOrd="0" destOrd="0" presId="urn:microsoft.com/office/officeart/2005/8/layout/cycle5"/>
    <dgm:cxn modelId="{F318B97A-3A5E-4497-89C1-E76921F716CD}" type="presOf" srcId="{DC294B2F-6192-42CF-B1F9-B0054E0C2F41}" destId="{C449F642-69DA-4A7C-990D-A40D312024CA}" srcOrd="0" destOrd="0" presId="urn:microsoft.com/office/officeart/2005/8/layout/cycle5"/>
    <dgm:cxn modelId="{70174389-21C2-4A63-9211-1CC5ED041B92}" type="presOf" srcId="{52035445-8D63-42C1-B1A2-E48CD311F80A}" destId="{EE2982D7-43DF-4B0F-BCFB-9E8DB6B71ECF}" srcOrd="0" destOrd="0" presId="urn:microsoft.com/office/officeart/2005/8/layout/cycle5"/>
    <dgm:cxn modelId="{2E692695-CFA2-45FD-8B47-20ACF4A3EC6E}" type="presOf" srcId="{F55C8C4E-AFE7-451D-8F81-5FF2A6A76082}" destId="{70FD0E63-14F4-40B0-9C7D-BFB895CCA380}" srcOrd="0" destOrd="0" presId="urn:microsoft.com/office/officeart/2005/8/layout/cycle5"/>
    <dgm:cxn modelId="{864C8798-6B07-480F-B724-4A75A4988C41}" type="presOf" srcId="{4E559270-5C76-454D-99FC-C807FB02CA48}" destId="{6A653271-B999-4580-8E47-3C2908DB9995}" srcOrd="0" destOrd="0" presId="urn:microsoft.com/office/officeart/2005/8/layout/cycle5"/>
    <dgm:cxn modelId="{32F815BE-CF88-4CB3-878E-8297B3C443FE}" srcId="{663788DF-88D5-4934-86C0-81703D0331BD}" destId="{0763EBE8-1EAB-4656-BAFB-E986049FA163}" srcOrd="3" destOrd="0" parTransId="{E9752762-2C4E-496E-B61A-83C3C3B6E38A}" sibTransId="{0C8DB113-BA5E-43DD-82B6-DD2F606ACB5E}"/>
    <dgm:cxn modelId="{066EA4D8-61F4-43C7-957D-D5E5BFCD306D}" type="presOf" srcId="{12669708-FC0E-45C6-B11E-ECE8A150EBE4}" destId="{DE71B297-3DA6-468A-9844-9912040A2A46}" srcOrd="0" destOrd="0" presId="urn:microsoft.com/office/officeart/2005/8/layout/cycle5"/>
    <dgm:cxn modelId="{0F4B9BE9-D318-41CA-BE92-F02874A26F8A}" srcId="{663788DF-88D5-4934-86C0-81703D0331BD}" destId="{5D68528E-09FA-463D-93E7-5AEEA24BEDC7}" srcOrd="0" destOrd="0" parTransId="{2E2CE560-2E0F-438D-B27C-F6A46BB95CAC}" sibTransId="{52035445-8D63-42C1-B1A2-E48CD311F80A}"/>
    <dgm:cxn modelId="{19ED91F3-3623-46FF-ADA5-86CAA56639D2}" srcId="{663788DF-88D5-4934-86C0-81703D0331BD}" destId="{39646CD6-5B94-437C-BE0D-90F15764945F}" srcOrd="2" destOrd="0" parTransId="{5F9A78C1-1AFC-4D08-88F0-FB7CFC0B2F3A}" sibTransId="{7FFF8CD1-B33E-4D64-A61E-E757DF69B5FA}"/>
    <dgm:cxn modelId="{2C91EB0C-3F9F-4765-B054-9596D8A59BC8}" type="presParOf" srcId="{413ADC2F-CEB3-459E-B7F5-EC05EBAF4057}" destId="{E5563939-BB32-42A9-9265-9CC32832DB58}" srcOrd="0" destOrd="0" presId="urn:microsoft.com/office/officeart/2005/8/layout/cycle5"/>
    <dgm:cxn modelId="{65974A64-A652-4B8D-A1F3-35D54E89C032}" type="presParOf" srcId="{413ADC2F-CEB3-459E-B7F5-EC05EBAF4057}" destId="{9B0D18AC-E0AD-4496-B174-0AB1688293E4}" srcOrd="1" destOrd="0" presId="urn:microsoft.com/office/officeart/2005/8/layout/cycle5"/>
    <dgm:cxn modelId="{63FB7400-D7F7-450A-9BCE-BF249F89998C}" type="presParOf" srcId="{413ADC2F-CEB3-459E-B7F5-EC05EBAF4057}" destId="{EE2982D7-43DF-4B0F-BCFB-9E8DB6B71ECF}" srcOrd="2" destOrd="0" presId="urn:microsoft.com/office/officeart/2005/8/layout/cycle5"/>
    <dgm:cxn modelId="{12AF761B-8D58-42C9-9F0A-58B90635F27B}" type="presParOf" srcId="{413ADC2F-CEB3-459E-B7F5-EC05EBAF4057}" destId="{70FD0E63-14F4-40B0-9C7D-BFB895CCA380}" srcOrd="3" destOrd="0" presId="urn:microsoft.com/office/officeart/2005/8/layout/cycle5"/>
    <dgm:cxn modelId="{0A049416-7ABD-438A-8D74-0B9FE84FDEFC}" type="presParOf" srcId="{413ADC2F-CEB3-459E-B7F5-EC05EBAF4057}" destId="{6ACAF5B0-7124-46C7-BD24-0519B8EBAEE1}" srcOrd="4" destOrd="0" presId="urn:microsoft.com/office/officeart/2005/8/layout/cycle5"/>
    <dgm:cxn modelId="{DB219DC0-911F-43D5-9559-46D7B9D3AFBE}" type="presParOf" srcId="{413ADC2F-CEB3-459E-B7F5-EC05EBAF4057}" destId="{DE71B297-3DA6-468A-9844-9912040A2A46}" srcOrd="5" destOrd="0" presId="urn:microsoft.com/office/officeart/2005/8/layout/cycle5"/>
    <dgm:cxn modelId="{79C6649E-6446-4871-A8D3-9CED4F54FFA7}" type="presParOf" srcId="{413ADC2F-CEB3-459E-B7F5-EC05EBAF4057}" destId="{C9AA6B46-6135-44C2-BF85-C2280304969F}" srcOrd="6" destOrd="0" presId="urn:microsoft.com/office/officeart/2005/8/layout/cycle5"/>
    <dgm:cxn modelId="{54D2643A-9426-476A-A05A-DC334851C873}" type="presParOf" srcId="{413ADC2F-CEB3-459E-B7F5-EC05EBAF4057}" destId="{0E983DB5-0C72-40B8-A91A-E46AAA888575}" srcOrd="7" destOrd="0" presId="urn:microsoft.com/office/officeart/2005/8/layout/cycle5"/>
    <dgm:cxn modelId="{D68873CC-D251-4885-A00B-4BF259512CA7}" type="presParOf" srcId="{413ADC2F-CEB3-459E-B7F5-EC05EBAF4057}" destId="{6BAC9605-9970-463E-9DF2-95FCE26AEA53}" srcOrd="8" destOrd="0" presId="urn:microsoft.com/office/officeart/2005/8/layout/cycle5"/>
    <dgm:cxn modelId="{2CA91929-0C36-4BBD-B809-FE8A8885D569}" type="presParOf" srcId="{413ADC2F-CEB3-459E-B7F5-EC05EBAF4057}" destId="{3930C577-708F-4703-8859-202325D33D47}" srcOrd="9" destOrd="0" presId="urn:microsoft.com/office/officeart/2005/8/layout/cycle5"/>
    <dgm:cxn modelId="{7DB2FAA1-273E-4DCA-BD97-4884EDDE8C8B}" type="presParOf" srcId="{413ADC2F-CEB3-459E-B7F5-EC05EBAF4057}" destId="{6FC6F120-E0FC-4A62-8BCB-8906E1C03D19}" srcOrd="10" destOrd="0" presId="urn:microsoft.com/office/officeart/2005/8/layout/cycle5"/>
    <dgm:cxn modelId="{DCD133D4-E118-4E12-B9CA-12F2852AC7BC}" type="presParOf" srcId="{413ADC2F-CEB3-459E-B7F5-EC05EBAF4057}" destId="{5A066E54-F5DB-4173-9574-1593E6A7EFE6}" srcOrd="11" destOrd="0" presId="urn:microsoft.com/office/officeart/2005/8/layout/cycle5"/>
    <dgm:cxn modelId="{2D5D7EC1-4861-45A8-811C-F8ECF905B8AC}" type="presParOf" srcId="{413ADC2F-CEB3-459E-B7F5-EC05EBAF4057}" destId="{C449F642-69DA-4A7C-990D-A40D312024CA}" srcOrd="12" destOrd="0" presId="urn:microsoft.com/office/officeart/2005/8/layout/cycle5"/>
    <dgm:cxn modelId="{9704A067-7B1E-45A3-BAA9-99FE25EAC623}" type="presParOf" srcId="{413ADC2F-CEB3-459E-B7F5-EC05EBAF4057}" destId="{B451C4C6-54E7-4CFF-A749-42FA0108EB34}" srcOrd="13" destOrd="0" presId="urn:microsoft.com/office/officeart/2005/8/layout/cycle5"/>
    <dgm:cxn modelId="{99726C89-0BEE-4E8D-AFA8-80EA7CFAE595}" type="presParOf" srcId="{413ADC2F-CEB3-459E-B7F5-EC05EBAF4057}" destId="{6A653271-B999-4580-8E47-3C2908DB9995}"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536D40-E57F-4DE3-87D9-741EB3672580}" type="doc">
      <dgm:prSet loTypeId="urn:microsoft.com/office/officeart/2009/3/layout/RandomtoResultProcess" loCatId="process" qsTypeId="urn:microsoft.com/office/officeart/2005/8/quickstyle/simple5" qsCatId="simple" csTypeId="urn:microsoft.com/office/officeart/2005/8/colors/colorful5" csCatId="colorful" phldr="1"/>
      <dgm:spPr/>
      <dgm:t>
        <a:bodyPr/>
        <a:lstStyle/>
        <a:p>
          <a:endParaRPr lang="tr-TR"/>
        </a:p>
      </dgm:t>
    </dgm:pt>
    <dgm:pt modelId="{9A1D2418-CAAB-447E-BCAF-65FEB0C4121A}">
      <dgm:prSet phldrT="[Metin]" custT="1"/>
      <dgm:spPr/>
      <dgm:t>
        <a:bodyPr/>
        <a:lstStyle/>
        <a:p>
          <a:r>
            <a:rPr lang="tr-TR" sz="900" b="1" dirty="0">
              <a:latin typeface="+mj-lt"/>
            </a:rPr>
            <a:t>1. ADIM</a:t>
          </a:r>
        </a:p>
        <a:p>
          <a:r>
            <a:rPr lang="tr-TR" sz="900" b="1" dirty="0">
              <a:latin typeface="+mj-lt"/>
            </a:rPr>
            <a:t>NOMİNASYON</a:t>
          </a:r>
        </a:p>
      </dgm:t>
    </dgm:pt>
    <dgm:pt modelId="{F149CC59-0EFD-427E-B66B-373F66472A00}" type="parTrans" cxnId="{80D1C23E-894C-47FD-A0C1-7EBA1B353C8B}">
      <dgm:prSet/>
      <dgm:spPr/>
      <dgm:t>
        <a:bodyPr/>
        <a:lstStyle/>
        <a:p>
          <a:endParaRPr lang="tr-TR">
            <a:latin typeface="+mj-lt"/>
          </a:endParaRPr>
        </a:p>
      </dgm:t>
    </dgm:pt>
    <dgm:pt modelId="{6482C4E0-2A28-4BE2-962C-0139020564E8}" type="sibTrans" cxnId="{80D1C23E-894C-47FD-A0C1-7EBA1B353C8B}">
      <dgm:prSet/>
      <dgm:spPr/>
      <dgm:t>
        <a:bodyPr/>
        <a:lstStyle/>
        <a:p>
          <a:endParaRPr lang="tr-TR">
            <a:latin typeface="+mj-lt"/>
          </a:endParaRPr>
        </a:p>
      </dgm:t>
    </dgm:pt>
    <dgm:pt modelId="{D873FD1E-60D9-4E26-A885-C9A62F1860A6}">
      <dgm:prSet phldrT="[Metin]"/>
      <dgm:spPr/>
      <dgm:t>
        <a:bodyPr/>
        <a:lstStyle/>
        <a:p>
          <a:endParaRPr lang="tr-TR" sz="700" dirty="0">
            <a:latin typeface="+mj-lt"/>
          </a:endParaRPr>
        </a:p>
      </dgm:t>
    </dgm:pt>
    <dgm:pt modelId="{D8CC347A-8D4D-408A-952D-665916A135A3}" type="parTrans" cxnId="{5B754667-BB32-45B3-A6BA-4DC1996D0121}">
      <dgm:prSet/>
      <dgm:spPr/>
      <dgm:t>
        <a:bodyPr/>
        <a:lstStyle/>
        <a:p>
          <a:endParaRPr lang="tr-TR">
            <a:latin typeface="+mj-lt"/>
          </a:endParaRPr>
        </a:p>
      </dgm:t>
    </dgm:pt>
    <dgm:pt modelId="{DA1F910C-FFD3-4D31-B0F3-E5C8F11BF98F}" type="sibTrans" cxnId="{5B754667-BB32-45B3-A6BA-4DC1996D0121}">
      <dgm:prSet/>
      <dgm:spPr/>
      <dgm:t>
        <a:bodyPr/>
        <a:lstStyle/>
        <a:p>
          <a:endParaRPr lang="tr-TR">
            <a:latin typeface="+mj-lt"/>
          </a:endParaRPr>
        </a:p>
      </dgm:t>
    </dgm:pt>
    <dgm:pt modelId="{9D8CBF50-A544-4178-AB61-A93B95454DB3}">
      <dgm:prSet phldrT="[Metin]" custT="1"/>
      <dgm:spPr/>
      <dgm:t>
        <a:bodyPr/>
        <a:lstStyle/>
        <a:p>
          <a:r>
            <a:rPr lang="tr-TR" sz="900" b="1" dirty="0">
              <a:latin typeface="+mj-lt"/>
            </a:rPr>
            <a:t>2. ADIM</a:t>
          </a:r>
        </a:p>
        <a:p>
          <a:r>
            <a:rPr lang="tr-TR" sz="900" b="1" dirty="0">
              <a:latin typeface="+mj-lt"/>
            </a:rPr>
            <a:t> KARŞI KURUM İLE BAĞLANTILI İŞLEMLER</a:t>
          </a:r>
        </a:p>
      </dgm:t>
    </dgm:pt>
    <dgm:pt modelId="{350E4475-8642-4A48-91F9-700CE056838E}" type="parTrans" cxnId="{DD780448-4377-40A0-B34F-A159967D3437}">
      <dgm:prSet/>
      <dgm:spPr/>
      <dgm:t>
        <a:bodyPr/>
        <a:lstStyle/>
        <a:p>
          <a:endParaRPr lang="tr-TR">
            <a:latin typeface="+mj-lt"/>
          </a:endParaRPr>
        </a:p>
      </dgm:t>
    </dgm:pt>
    <dgm:pt modelId="{70F7C9EB-5202-4F73-B21C-2CE64AF379A2}" type="sibTrans" cxnId="{DD780448-4377-40A0-B34F-A159967D3437}">
      <dgm:prSet/>
      <dgm:spPr/>
      <dgm:t>
        <a:bodyPr/>
        <a:lstStyle/>
        <a:p>
          <a:endParaRPr lang="tr-TR">
            <a:latin typeface="+mj-lt"/>
          </a:endParaRPr>
        </a:p>
      </dgm:t>
    </dgm:pt>
    <dgm:pt modelId="{5590C6BD-DE64-4D57-89F3-D8260164F9D7}">
      <dgm:prSet phldrT="[Metin]" custT="1"/>
      <dgm:spPr/>
      <dgm:t>
        <a:bodyPr/>
        <a:lstStyle/>
        <a:p>
          <a:r>
            <a:rPr lang="tr-TR" sz="900" b="1" dirty="0">
              <a:latin typeface="+mj-lt"/>
            </a:rPr>
            <a:t>Öğrenim Anlaşması (Learning </a:t>
          </a:r>
          <a:r>
            <a:rPr lang="tr-TR" sz="900" b="1" dirty="0" err="1">
              <a:latin typeface="+mj-lt"/>
            </a:rPr>
            <a:t>Agreement</a:t>
          </a:r>
          <a:r>
            <a:rPr lang="tr-TR" sz="900" b="1" dirty="0">
              <a:latin typeface="+mj-lt"/>
            </a:rPr>
            <a:t>/Online Learning </a:t>
          </a:r>
          <a:r>
            <a:rPr lang="tr-TR" sz="900" b="1" dirty="0" err="1">
              <a:latin typeface="+mj-lt"/>
            </a:rPr>
            <a:t>Agreement</a:t>
          </a:r>
          <a:r>
            <a:rPr lang="tr-TR" sz="900" b="1" dirty="0">
              <a:latin typeface="+mj-lt"/>
            </a:rPr>
            <a:t>)</a:t>
          </a:r>
        </a:p>
      </dgm:t>
    </dgm:pt>
    <dgm:pt modelId="{598DC280-DA94-4823-B50F-13B1A55F0485}" type="parTrans" cxnId="{E1860DFB-240B-4CCF-8E29-11B967B56CA8}">
      <dgm:prSet/>
      <dgm:spPr/>
      <dgm:t>
        <a:bodyPr/>
        <a:lstStyle/>
        <a:p>
          <a:endParaRPr lang="tr-TR">
            <a:latin typeface="+mj-lt"/>
          </a:endParaRPr>
        </a:p>
      </dgm:t>
    </dgm:pt>
    <dgm:pt modelId="{FE36FEB3-F58F-4061-AEBC-596F7B3F9B32}" type="sibTrans" cxnId="{E1860DFB-240B-4CCF-8E29-11B967B56CA8}">
      <dgm:prSet/>
      <dgm:spPr/>
      <dgm:t>
        <a:bodyPr/>
        <a:lstStyle/>
        <a:p>
          <a:endParaRPr lang="tr-TR">
            <a:latin typeface="+mj-lt"/>
          </a:endParaRPr>
        </a:p>
      </dgm:t>
    </dgm:pt>
    <dgm:pt modelId="{D4BCA362-ABF4-498A-9881-B89629DD20DA}">
      <dgm:prSet phldrT="[Metin]" custT="1"/>
      <dgm:spPr/>
      <dgm:t>
        <a:bodyPr/>
        <a:lstStyle/>
        <a:p>
          <a:r>
            <a:rPr lang="tr-TR" sz="900" dirty="0">
              <a:latin typeface="+mj-lt"/>
            </a:rPr>
            <a:t>Dil belgesi (Karşı kuruma iletmek üzere Koordinatörlüğümüzden temin edebilirsiniz)</a:t>
          </a:r>
        </a:p>
      </dgm:t>
    </dgm:pt>
    <dgm:pt modelId="{ADDD5AC5-8155-42D6-B021-6BED3B4FA31A}" type="parTrans" cxnId="{8F0C5C0A-AD48-46C1-834F-EBA376B60E8A}">
      <dgm:prSet/>
      <dgm:spPr/>
      <dgm:t>
        <a:bodyPr/>
        <a:lstStyle/>
        <a:p>
          <a:endParaRPr lang="tr-TR">
            <a:latin typeface="+mj-lt"/>
          </a:endParaRPr>
        </a:p>
      </dgm:t>
    </dgm:pt>
    <dgm:pt modelId="{0A26C373-4FE6-4BBB-B2B0-C59890C7958C}" type="sibTrans" cxnId="{8F0C5C0A-AD48-46C1-834F-EBA376B60E8A}">
      <dgm:prSet/>
      <dgm:spPr/>
      <dgm:t>
        <a:bodyPr/>
        <a:lstStyle/>
        <a:p>
          <a:endParaRPr lang="tr-TR">
            <a:latin typeface="+mj-lt"/>
          </a:endParaRPr>
        </a:p>
      </dgm:t>
    </dgm:pt>
    <dgm:pt modelId="{5EEE0E41-916D-403E-878B-AF5374B26116}">
      <dgm:prSet phldrT="[Metin]" custT="1"/>
      <dgm:spPr/>
      <dgm:t>
        <a:bodyPr/>
        <a:lstStyle/>
        <a:p>
          <a:r>
            <a:rPr lang="tr-TR" sz="900" b="1" dirty="0">
              <a:latin typeface="+mj-lt"/>
            </a:rPr>
            <a:t>3. ADIM</a:t>
          </a:r>
        </a:p>
        <a:p>
          <a:r>
            <a:rPr lang="tr-TR" sz="900" b="1" dirty="0">
              <a:latin typeface="+mj-lt"/>
            </a:rPr>
            <a:t>AKADEMİK BİRİMİNİZ İLE BAĞLANTILI İŞLEMLER</a:t>
          </a:r>
        </a:p>
      </dgm:t>
    </dgm:pt>
    <dgm:pt modelId="{AC7F5C57-B263-4FEB-A0B0-37D02FC94E13}" type="parTrans" cxnId="{E3DB8D73-162B-4A43-85FC-A904F2CCC8D6}">
      <dgm:prSet/>
      <dgm:spPr/>
      <dgm:t>
        <a:bodyPr/>
        <a:lstStyle/>
        <a:p>
          <a:endParaRPr lang="tr-TR">
            <a:latin typeface="+mj-lt"/>
          </a:endParaRPr>
        </a:p>
      </dgm:t>
    </dgm:pt>
    <dgm:pt modelId="{F98A3387-10F3-4E3F-848A-D4C9079E142A}" type="sibTrans" cxnId="{E3DB8D73-162B-4A43-85FC-A904F2CCC8D6}">
      <dgm:prSet/>
      <dgm:spPr/>
      <dgm:t>
        <a:bodyPr/>
        <a:lstStyle/>
        <a:p>
          <a:endParaRPr lang="tr-TR">
            <a:latin typeface="+mj-lt"/>
          </a:endParaRPr>
        </a:p>
      </dgm:t>
    </dgm:pt>
    <dgm:pt modelId="{183938D0-4233-4062-A10A-7FB09D3AD46A}">
      <dgm:prSet phldrT="[Metin]" custT="1"/>
      <dgm:spPr/>
      <dgm:t>
        <a:bodyPr/>
        <a:lstStyle/>
        <a:p>
          <a:r>
            <a:rPr lang="tr-TR" sz="900" dirty="0">
              <a:latin typeface="+mj-lt"/>
            </a:rPr>
            <a:t>Akademik biriminizce Yönetim Kurulu Kararınızın çıkartılması</a:t>
          </a:r>
        </a:p>
      </dgm:t>
    </dgm:pt>
    <dgm:pt modelId="{208F573C-A83E-46BD-AB60-07988606DA9C}" type="parTrans" cxnId="{CFA16921-1E3E-4442-BD3F-537F1F491568}">
      <dgm:prSet/>
      <dgm:spPr/>
      <dgm:t>
        <a:bodyPr/>
        <a:lstStyle/>
        <a:p>
          <a:endParaRPr lang="tr-TR">
            <a:latin typeface="+mj-lt"/>
          </a:endParaRPr>
        </a:p>
      </dgm:t>
    </dgm:pt>
    <dgm:pt modelId="{FDF5D324-B8DF-4995-BFDB-8727B4C38C22}" type="sibTrans" cxnId="{CFA16921-1E3E-4442-BD3F-537F1F491568}">
      <dgm:prSet/>
      <dgm:spPr/>
      <dgm:t>
        <a:bodyPr/>
        <a:lstStyle/>
        <a:p>
          <a:endParaRPr lang="tr-TR">
            <a:latin typeface="+mj-lt"/>
          </a:endParaRPr>
        </a:p>
      </dgm:t>
    </dgm:pt>
    <dgm:pt modelId="{3F54878E-D491-4BB7-9503-AB16861BF212}">
      <dgm:prSet phldrT="[Metin]" custT="1"/>
      <dgm:spPr/>
      <dgm:t>
        <a:bodyPr/>
        <a:lstStyle/>
        <a:p>
          <a:r>
            <a:rPr lang="tr-TR" sz="900" dirty="0">
              <a:latin typeface="+mj-lt"/>
            </a:rPr>
            <a:t>İngilizce transkript temin edilmesi</a:t>
          </a:r>
        </a:p>
      </dgm:t>
    </dgm:pt>
    <dgm:pt modelId="{CE813876-45CF-4832-9572-89B537157CBC}" type="parTrans" cxnId="{9EA0215E-6C30-4633-9EA8-FB4B9AA13F7D}">
      <dgm:prSet/>
      <dgm:spPr/>
      <dgm:t>
        <a:bodyPr/>
        <a:lstStyle/>
        <a:p>
          <a:endParaRPr lang="tr-TR">
            <a:latin typeface="+mj-lt"/>
          </a:endParaRPr>
        </a:p>
      </dgm:t>
    </dgm:pt>
    <dgm:pt modelId="{7F3B1157-6AE6-41BC-AB99-012076EE7064}" type="sibTrans" cxnId="{9EA0215E-6C30-4633-9EA8-FB4B9AA13F7D}">
      <dgm:prSet/>
      <dgm:spPr/>
      <dgm:t>
        <a:bodyPr/>
        <a:lstStyle/>
        <a:p>
          <a:endParaRPr lang="tr-TR">
            <a:latin typeface="+mj-lt"/>
          </a:endParaRPr>
        </a:p>
      </dgm:t>
    </dgm:pt>
    <dgm:pt modelId="{A97B0318-2A4E-45E6-90DD-2BC5FA889160}">
      <dgm:prSet phldrT="[Metin]" custT="1"/>
      <dgm:spPr/>
      <dgm:t>
        <a:bodyPr/>
        <a:lstStyle/>
        <a:p>
          <a:r>
            <a:rPr lang="tr-TR" sz="900" b="1" dirty="0">
              <a:latin typeface="+mj-lt"/>
            </a:rPr>
            <a:t>4. ADIM</a:t>
          </a:r>
        </a:p>
        <a:p>
          <a:r>
            <a:rPr lang="tr-TR" sz="900" b="1" dirty="0">
              <a:latin typeface="+mj-lt"/>
            </a:rPr>
            <a:t>SEYAHAT PLANLAMASI</a:t>
          </a:r>
        </a:p>
      </dgm:t>
    </dgm:pt>
    <dgm:pt modelId="{48F0608F-97CB-49F3-8628-D660EC133300}" type="parTrans" cxnId="{54C327FD-5BB6-4561-B791-873176B51AEE}">
      <dgm:prSet/>
      <dgm:spPr/>
      <dgm:t>
        <a:bodyPr/>
        <a:lstStyle/>
        <a:p>
          <a:endParaRPr lang="tr-TR">
            <a:latin typeface="+mj-lt"/>
          </a:endParaRPr>
        </a:p>
      </dgm:t>
    </dgm:pt>
    <dgm:pt modelId="{4D73FDDE-25FD-43B9-AEEB-0D59B586D0B3}" type="sibTrans" cxnId="{54C327FD-5BB6-4561-B791-873176B51AEE}">
      <dgm:prSet/>
      <dgm:spPr/>
      <dgm:t>
        <a:bodyPr/>
        <a:lstStyle/>
        <a:p>
          <a:endParaRPr lang="tr-TR">
            <a:latin typeface="+mj-lt"/>
          </a:endParaRPr>
        </a:p>
      </dgm:t>
    </dgm:pt>
    <dgm:pt modelId="{951A033E-AE9F-4125-9F52-3591A99D78A1}">
      <dgm:prSet phldrT="[Metin]" custT="1"/>
      <dgm:spPr/>
      <dgm:t>
        <a:bodyPr/>
        <a:lstStyle/>
        <a:p>
          <a:r>
            <a:rPr lang="tr-TR" sz="900" dirty="0">
              <a:latin typeface="+mj-lt"/>
            </a:rPr>
            <a:t>Vize işlemleri</a:t>
          </a:r>
        </a:p>
      </dgm:t>
    </dgm:pt>
    <dgm:pt modelId="{5AC698E6-9E92-476F-9139-47986527B8B7}" type="parTrans" cxnId="{11F551B9-C51A-480F-9AFE-EE7FA7B72D1F}">
      <dgm:prSet/>
      <dgm:spPr/>
      <dgm:t>
        <a:bodyPr/>
        <a:lstStyle/>
        <a:p>
          <a:endParaRPr lang="tr-TR">
            <a:latin typeface="+mj-lt"/>
          </a:endParaRPr>
        </a:p>
      </dgm:t>
    </dgm:pt>
    <dgm:pt modelId="{E02AE125-741A-4129-808F-BC6A42BC4D34}" type="sibTrans" cxnId="{11F551B9-C51A-480F-9AFE-EE7FA7B72D1F}">
      <dgm:prSet/>
      <dgm:spPr/>
      <dgm:t>
        <a:bodyPr/>
        <a:lstStyle/>
        <a:p>
          <a:endParaRPr lang="tr-TR">
            <a:latin typeface="+mj-lt"/>
          </a:endParaRPr>
        </a:p>
      </dgm:t>
    </dgm:pt>
    <dgm:pt modelId="{3D19C5E5-AB1D-4CBA-AED5-7EEF06167A13}">
      <dgm:prSet phldrT="[Metin]" custT="1"/>
      <dgm:spPr/>
      <dgm:t>
        <a:bodyPr/>
        <a:lstStyle/>
        <a:p>
          <a:r>
            <a:rPr lang="tr-TR" sz="900" dirty="0">
              <a:latin typeface="+mj-lt"/>
            </a:rPr>
            <a:t>Sigortalar</a:t>
          </a:r>
        </a:p>
      </dgm:t>
    </dgm:pt>
    <dgm:pt modelId="{8A43929F-EFD3-4E9E-84B7-83B272553B7E}" type="parTrans" cxnId="{E84D009E-BFD0-4941-A6D0-8A596F813014}">
      <dgm:prSet/>
      <dgm:spPr/>
      <dgm:t>
        <a:bodyPr/>
        <a:lstStyle/>
        <a:p>
          <a:endParaRPr lang="tr-TR">
            <a:latin typeface="+mj-lt"/>
          </a:endParaRPr>
        </a:p>
      </dgm:t>
    </dgm:pt>
    <dgm:pt modelId="{7CDB2686-F245-4925-905D-AD3D4071FD96}" type="sibTrans" cxnId="{E84D009E-BFD0-4941-A6D0-8A596F813014}">
      <dgm:prSet/>
      <dgm:spPr/>
      <dgm:t>
        <a:bodyPr/>
        <a:lstStyle/>
        <a:p>
          <a:endParaRPr lang="tr-TR">
            <a:latin typeface="+mj-lt"/>
          </a:endParaRPr>
        </a:p>
      </dgm:t>
    </dgm:pt>
    <dgm:pt modelId="{ACB6F0C9-D6BA-469D-8D28-A7B04AEDE51F}">
      <dgm:prSet phldrT="[Metin]" custT="1"/>
      <dgm:spPr/>
      <dgm:t>
        <a:bodyPr/>
        <a:lstStyle/>
        <a:p>
          <a:r>
            <a:rPr lang="tr-TR" sz="900" dirty="0">
              <a:latin typeface="+mj-lt"/>
            </a:rPr>
            <a:t>Banka Hesabı Açmak</a:t>
          </a:r>
        </a:p>
      </dgm:t>
    </dgm:pt>
    <dgm:pt modelId="{2BBF27FC-1923-43FB-AD84-99B95776442A}" type="parTrans" cxnId="{D63EDC26-C125-4325-8E61-0CBAA2791F1C}">
      <dgm:prSet/>
      <dgm:spPr/>
      <dgm:t>
        <a:bodyPr/>
        <a:lstStyle/>
        <a:p>
          <a:endParaRPr lang="tr-TR">
            <a:latin typeface="+mj-lt"/>
          </a:endParaRPr>
        </a:p>
      </dgm:t>
    </dgm:pt>
    <dgm:pt modelId="{4655D841-92FE-423C-B729-9EF2E87DF5D1}" type="sibTrans" cxnId="{D63EDC26-C125-4325-8E61-0CBAA2791F1C}">
      <dgm:prSet/>
      <dgm:spPr/>
      <dgm:t>
        <a:bodyPr/>
        <a:lstStyle/>
        <a:p>
          <a:endParaRPr lang="tr-TR">
            <a:latin typeface="+mj-lt"/>
          </a:endParaRPr>
        </a:p>
      </dgm:t>
    </dgm:pt>
    <dgm:pt modelId="{642F3165-3C38-47BA-A097-3F1CAC1F5E16}">
      <dgm:prSet phldrT="[Metin]" custT="1"/>
      <dgm:spPr/>
      <dgm:t>
        <a:bodyPr/>
        <a:lstStyle/>
        <a:p>
          <a:r>
            <a:rPr lang="tr-TR" sz="900" b="1" dirty="0">
              <a:latin typeface="+mj-lt"/>
            </a:rPr>
            <a:t>ERASMUS+ Öğrenim Hareketliliğinin Başlaması</a:t>
          </a:r>
        </a:p>
      </dgm:t>
    </dgm:pt>
    <dgm:pt modelId="{C47D4E94-AE63-414C-AE0E-98EFA71C5FE9}" type="parTrans" cxnId="{D598B52B-7DDB-49D2-906A-D6DBAE8C586D}">
      <dgm:prSet/>
      <dgm:spPr/>
      <dgm:t>
        <a:bodyPr/>
        <a:lstStyle/>
        <a:p>
          <a:endParaRPr lang="tr-TR">
            <a:latin typeface="+mj-lt"/>
          </a:endParaRPr>
        </a:p>
      </dgm:t>
    </dgm:pt>
    <dgm:pt modelId="{21478962-E491-491C-AA5B-5F0F9A70B26E}" type="sibTrans" cxnId="{D598B52B-7DDB-49D2-906A-D6DBAE8C586D}">
      <dgm:prSet/>
      <dgm:spPr/>
      <dgm:t>
        <a:bodyPr/>
        <a:lstStyle/>
        <a:p>
          <a:endParaRPr lang="tr-TR">
            <a:latin typeface="+mj-lt"/>
          </a:endParaRPr>
        </a:p>
      </dgm:t>
    </dgm:pt>
    <dgm:pt modelId="{260AF45E-0710-4564-AAC2-294011FC0EBB}">
      <dgm:prSet phldrT="[Metin]" custT="1"/>
      <dgm:spPr/>
      <dgm:t>
        <a:bodyPr/>
        <a:lstStyle/>
        <a:p>
          <a:pPr algn="l"/>
          <a:r>
            <a:rPr lang="tr-TR" sz="900" b="1" dirty="0">
              <a:latin typeface="+mj-lt"/>
            </a:rPr>
            <a:t>5. ADIM</a:t>
          </a:r>
        </a:p>
        <a:p>
          <a:pPr algn="l"/>
          <a:r>
            <a:rPr lang="tr-TR" sz="900" b="1" dirty="0">
              <a:latin typeface="+mj-lt"/>
            </a:rPr>
            <a:t>DIŞ İLİŞKİLER KOORDİNATÖRLÜĞÜNE GİDİŞ ÖNCESİ TESLİM EDİLECEK BELGELER</a:t>
          </a:r>
        </a:p>
      </dgm:t>
    </dgm:pt>
    <dgm:pt modelId="{79829B4B-FDA0-4274-B48C-2248BFBDFCF9}" type="parTrans" cxnId="{A13D83E4-82D8-48BA-8386-93BED9811907}">
      <dgm:prSet/>
      <dgm:spPr/>
      <dgm:t>
        <a:bodyPr/>
        <a:lstStyle/>
        <a:p>
          <a:endParaRPr lang="tr-TR"/>
        </a:p>
      </dgm:t>
    </dgm:pt>
    <dgm:pt modelId="{B81204EC-DCE6-4B37-A1A6-1C15BEA47226}" type="sibTrans" cxnId="{A13D83E4-82D8-48BA-8386-93BED9811907}">
      <dgm:prSet/>
      <dgm:spPr/>
      <dgm:t>
        <a:bodyPr/>
        <a:lstStyle/>
        <a:p>
          <a:endParaRPr lang="tr-TR"/>
        </a:p>
      </dgm:t>
    </dgm:pt>
    <dgm:pt modelId="{8E3AE549-A8C9-45F3-A3A3-1F9E5E011848}">
      <dgm:prSet phldrT="[Metin]" custT="1"/>
      <dgm:spPr/>
      <dgm:t>
        <a:bodyPr/>
        <a:lstStyle/>
        <a:p>
          <a:r>
            <a:rPr lang="tr-TR" sz="900" dirty="0">
              <a:latin typeface="+mj-lt"/>
            </a:rPr>
            <a:t>Kabul/Davet mektubu</a:t>
          </a:r>
        </a:p>
      </dgm:t>
    </dgm:pt>
    <dgm:pt modelId="{4E1B792F-CBC4-4CD4-BF05-EB57EC5C957F}" type="parTrans" cxnId="{D5C75205-F0EE-49C6-9AFD-0BEC6B342145}">
      <dgm:prSet/>
      <dgm:spPr/>
      <dgm:t>
        <a:bodyPr/>
        <a:lstStyle/>
        <a:p>
          <a:endParaRPr lang="tr-TR"/>
        </a:p>
      </dgm:t>
    </dgm:pt>
    <dgm:pt modelId="{ED993E78-1C65-4BF6-BFF9-FC7009D2BC8F}" type="sibTrans" cxnId="{D5C75205-F0EE-49C6-9AFD-0BEC6B342145}">
      <dgm:prSet/>
      <dgm:spPr/>
      <dgm:t>
        <a:bodyPr/>
        <a:lstStyle/>
        <a:p>
          <a:endParaRPr lang="tr-TR"/>
        </a:p>
      </dgm:t>
    </dgm:pt>
    <dgm:pt modelId="{0EDC539D-88C4-43EB-A562-CCC90A10869E}">
      <dgm:prSet phldrT="[Metin]" custT="1"/>
      <dgm:spPr/>
      <dgm:t>
        <a:bodyPr/>
        <a:lstStyle/>
        <a:p>
          <a:r>
            <a:rPr lang="tr-TR" sz="900" dirty="0">
              <a:latin typeface="+mj-lt"/>
            </a:rPr>
            <a:t>Öğrenim anlaşması</a:t>
          </a:r>
        </a:p>
      </dgm:t>
    </dgm:pt>
    <dgm:pt modelId="{7288749A-2B74-4349-AFEF-DA79BF1A3B7E}" type="parTrans" cxnId="{1F73E514-FAC3-48A6-A41D-EC63260E2223}">
      <dgm:prSet/>
      <dgm:spPr/>
      <dgm:t>
        <a:bodyPr/>
        <a:lstStyle/>
        <a:p>
          <a:endParaRPr lang="tr-TR"/>
        </a:p>
      </dgm:t>
    </dgm:pt>
    <dgm:pt modelId="{EB2B0B7C-9E00-4A4F-A825-393779BA8CC1}" type="sibTrans" cxnId="{1F73E514-FAC3-48A6-A41D-EC63260E2223}">
      <dgm:prSet/>
      <dgm:spPr/>
      <dgm:t>
        <a:bodyPr/>
        <a:lstStyle/>
        <a:p>
          <a:endParaRPr lang="tr-TR"/>
        </a:p>
      </dgm:t>
    </dgm:pt>
    <dgm:pt modelId="{50A72033-21A1-46A6-B9F8-753930844D09}">
      <dgm:prSet phldrT="[Metin]" custT="1"/>
      <dgm:spPr/>
      <dgm:t>
        <a:bodyPr/>
        <a:lstStyle/>
        <a:p>
          <a:r>
            <a:rPr lang="tr-TR" sz="900" b="0" dirty="0">
              <a:latin typeface="+mj-lt"/>
            </a:rPr>
            <a:t>Yönetim </a:t>
          </a:r>
          <a:r>
            <a:rPr lang="tr-TR" sz="900" dirty="0">
              <a:latin typeface="+mj-lt"/>
            </a:rPr>
            <a:t>Kurulu Kararı</a:t>
          </a:r>
        </a:p>
      </dgm:t>
    </dgm:pt>
    <dgm:pt modelId="{D02AC57E-9965-43E8-B20D-3B3025BEA172}" type="parTrans" cxnId="{4777C093-B1BF-40E1-B579-DD7BD642D3E4}">
      <dgm:prSet/>
      <dgm:spPr/>
      <dgm:t>
        <a:bodyPr/>
        <a:lstStyle/>
        <a:p>
          <a:endParaRPr lang="tr-TR"/>
        </a:p>
      </dgm:t>
    </dgm:pt>
    <dgm:pt modelId="{37E5F3AE-B208-4CCD-A79C-A836964340E5}" type="sibTrans" cxnId="{4777C093-B1BF-40E1-B579-DD7BD642D3E4}">
      <dgm:prSet/>
      <dgm:spPr/>
      <dgm:t>
        <a:bodyPr/>
        <a:lstStyle/>
        <a:p>
          <a:endParaRPr lang="tr-TR"/>
        </a:p>
      </dgm:t>
    </dgm:pt>
    <dgm:pt modelId="{F410D31F-E614-4CD2-BA17-0868B7A76642}">
      <dgm:prSet phldrT="[Metin]" custT="1"/>
      <dgm:spPr/>
      <dgm:t>
        <a:bodyPr/>
        <a:lstStyle/>
        <a:p>
          <a:endParaRPr lang="tr-TR" sz="900" dirty="0">
            <a:latin typeface="+mj-lt"/>
          </a:endParaRPr>
        </a:p>
      </dgm:t>
    </dgm:pt>
    <dgm:pt modelId="{9D86F013-4199-406C-A243-D764CEE7D421}" type="parTrans" cxnId="{AF68E599-F6F3-414E-8A73-3304D2D8C175}">
      <dgm:prSet/>
      <dgm:spPr/>
      <dgm:t>
        <a:bodyPr/>
        <a:lstStyle/>
        <a:p>
          <a:endParaRPr lang="tr-TR"/>
        </a:p>
      </dgm:t>
    </dgm:pt>
    <dgm:pt modelId="{8F0E59A9-1E40-45CC-B62F-882479361FC3}" type="sibTrans" cxnId="{AF68E599-F6F3-414E-8A73-3304D2D8C175}">
      <dgm:prSet/>
      <dgm:spPr/>
      <dgm:t>
        <a:bodyPr/>
        <a:lstStyle/>
        <a:p>
          <a:endParaRPr lang="tr-TR"/>
        </a:p>
      </dgm:t>
    </dgm:pt>
    <dgm:pt modelId="{67C9D399-7D5A-467A-82D8-FD9FF50744F7}">
      <dgm:prSet phldrT="[Metin]" custT="1"/>
      <dgm:spPr/>
      <dgm:t>
        <a:bodyPr/>
        <a:lstStyle/>
        <a:p>
          <a:r>
            <a:rPr lang="tr-TR" sz="900" dirty="0">
              <a:latin typeface="+mj-lt"/>
            </a:rPr>
            <a:t>İngilizce Transkript</a:t>
          </a:r>
        </a:p>
      </dgm:t>
    </dgm:pt>
    <dgm:pt modelId="{E0F331FF-9B34-4E1C-A3D2-00A0DE6DED8B}" type="parTrans" cxnId="{7AEB1CE6-19F7-480A-9321-1417F97049AC}">
      <dgm:prSet/>
      <dgm:spPr/>
      <dgm:t>
        <a:bodyPr/>
        <a:lstStyle/>
        <a:p>
          <a:endParaRPr lang="tr-TR"/>
        </a:p>
      </dgm:t>
    </dgm:pt>
    <dgm:pt modelId="{ADF2A9C2-2BCE-41E6-8A81-1C1FA11BA532}" type="sibTrans" cxnId="{7AEB1CE6-19F7-480A-9321-1417F97049AC}">
      <dgm:prSet/>
      <dgm:spPr/>
      <dgm:t>
        <a:bodyPr/>
        <a:lstStyle/>
        <a:p>
          <a:endParaRPr lang="tr-TR"/>
        </a:p>
      </dgm:t>
    </dgm:pt>
    <dgm:pt modelId="{D6D9FE33-A4E6-4AC6-B30F-D82D563EF1F2}">
      <dgm:prSet phldrT="[Metin]" custT="1"/>
      <dgm:spPr/>
      <dgm:t>
        <a:bodyPr/>
        <a:lstStyle/>
        <a:p>
          <a:r>
            <a:rPr lang="tr-TR" sz="900" dirty="0">
              <a:latin typeface="+mj-lt"/>
            </a:rPr>
            <a:t>Vadesiz Euro Hesabı</a:t>
          </a:r>
        </a:p>
      </dgm:t>
    </dgm:pt>
    <dgm:pt modelId="{6EE001DB-52F0-4367-B86D-90D5913E6F21}" type="parTrans" cxnId="{3A2565B7-0CD4-447E-9030-B42E61F05FD8}">
      <dgm:prSet/>
      <dgm:spPr/>
      <dgm:t>
        <a:bodyPr/>
        <a:lstStyle/>
        <a:p>
          <a:endParaRPr lang="tr-TR"/>
        </a:p>
      </dgm:t>
    </dgm:pt>
    <dgm:pt modelId="{5B8734B3-8D2C-4832-ADDD-5CCCD1E44FA8}" type="sibTrans" cxnId="{3A2565B7-0CD4-447E-9030-B42E61F05FD8}">
      <dgm:prSet/>
      <dgm:spPr/>
      <dgm:t>
        <a:bodyPr/>
        <a:lstStyle/>
        <a:p>
          <a:endParaRPr lang="tr-TR"/>
        </a:p>
      </dgm:t>
    </dgm:pt>
    <dgm:pt modelId="{AB0E061E-BBA3-4369-B47E-E64B6C5502F3}">
      <dgm:prSet phldrT="[Metin]" custT="1"/>
      <dgm:spPr/>
      <dgm:t>
        <a:bodyPr/>
        <a:lstStyle/>
        <a:p>
          <a:r>
            <a:rPr lang="tr-TR" sz="900" dirty="0">
              <a:latin typeface="+mj-lt"/>
            </a:rPr>
            <a:t>Vize</a:t>
          </a:r>
        </a:p>
      </dgm:t>
    </dgm:pt>
    <dgm:pt modelId="{018B3629-4DFF-439C-B4B5-330101F84323}" type="parTrans" cxnId="{4A0ADD86-E110-4A64-870D-84B531F0B0CC}">
      <dgm:prSet/>
      <dgm:spPr/>
      <dgm:t>
        <a:bodyPr/>
        <a:lstStyle/>
        <a:p>
          <a:endParaRPr lang="tr-TR"/>
        </a:p>
      </dgm:t>
    </dgm:pt>
    <dgm:pt modelId="{53A18DB8-5408-478A-BC69-4C3FD35EA554}" type="sibTrans" cxnId="{4A0ADD86-E110-4A64-870D-84B531F0B0CC}">
      <dgm:prSet/>
      <dgm:spPr/>
      <dgm:t>
        <a:bodyPr/>
        <a:lstStyle/>
        <a:p>
          <a:endParaRPr lang="tr-TR"/>
        </a:p>
      </dgm:t>
    </dgm:pt>
    <dgm:pt modelId="{6D85758F-5357-4099-BE15-069EC220B93C}">
      <dgm:prSet phldrT="[Metin]" custT="1"/>
      <dgm:spPr/>
      <dgm:t>
        <a:bodyPr/>
        <a:lstStyle/>
        <a:p>
          <a:r>
            <a:rPr lang="tr-TR" sz="900" dirty="0">
              <a:latin typeface="+mj-lt"/>
            </a:rPr>
            <a:t>Sağlık ve Seyahat Sigortası</a:t>
          </a:r>
        </a:p>
      </dgm:t>
    </dgm:pt>
    <dgm:pt modelId="{AC6E85B8-BFC1-4D16-BADB-6EA65ADCA06E}" type="parTrans" cxnId="{9BA4333B-4E0A-4C98-AECF-7F10CD61F9D5}">
      <dgm:prSet/>
      <dgm:spPr/>
      <dgm:t>
        <a:bodyPr/>
        <a:lstStyle/>
        <a:p>
          <a:endParaRPr lang="tr-TR"/>
        </a:p>
      </dgm:t>
    </dgm:pt>
    <dgm:pt modelId="{49F96E91-B5C2-4A9B-9865-53B60A40902C}" type="sibTrans" cxnId="{9BA4333B-4E0A-4C98-AECF-7F10CD61F9D5}">
      <dgm:prSet/>
      <dgm:spPr/>
      <dgm:t>
        <a:bodyPr/>
        <a:lstStyle/>
        <a:p>
          <a:endParaRPr lang="tr-TR"/>
        </a:p>
      </dgm:t>
    </dgm:pt>
    <dgm:pt modelId="{140AB911-38BF-498D-8E42-FCE536A5DA31}">
      <dgm:prSet phldrT="[Metin]" custT="1"/>
      <dgm:spPr/>
      <dgm:t>
        <a:bodyPr/>
        <a:lstStyle/>
        <a:p>
          <a:r>
            <a:rPr lang="tr-TR" sz="900" dirty="0">
              <a:latin typeface="+mj-lt"/>
            </a:rPr>
            <a:t>Online Dil Sınavı Sonucu (EU Academy)</a:t>
          </a:r>
        </a:p>
      </dgm:t>
    </dgm:pt>
    <dgm:pt modelId="{FD0557B0-A095-440D-A53D-ABBC420824A0}" type="parTrans" cxnId="{37ED48CE-D361-4638-9B4E-281CBF1055F4}">
      <dgm:prSet/>
      <dgm:spPr/>
      <dgm:t>
        <a:bodyPr/>
        <a:lstStyle/>
        <a:p>
          <a:endParaRPr lang="tr-TR"/>
        </a:p>
      </dgm:t>
    </dgm:pt>
    <dgm:pt modelId="{E606AEC2-189B-4A01-AA80-BDFF17D924B7}" type="sibTrans" cxnId="{37ED48CE-D361-4638-9B4E-281CBF1055F4}">
      <dgm:prSet/>
      <dgm:spPr/>
      <dgm:t>
        <a:bodyPr/>
        <a:lstStyle/>
        <a:p>
          <a:endParaRPr lang="tr-TR"/>
        </a:p>
      </dgm:t>
    </dgm:pt>
    <dgm:pt modelId="{3CC2DE22-09E1-458A-8363-CBB24EB9CA7E}">
      <dgm:prSet phldrT="[Metin]" custT="1"/>
      <dgm:spPr/>
      <dgm:t>
        <a:bodyPr/>
        <a:lstStyle/>
        <a:p>
          <a:r>
            <a:rPr lang="tr-TR" sz="900" dirty="0">
              <a:latin typeface="+mj-lt"/>
            </a:rPr>
            <a:t>İlgili </a:t>
          </a:r>
          <a:r>
            <a:rPr lang="tr-TR" sz="900" dirty="0" err="1">
              <a:latin typeface="+mj-lt"/>
            </a:rPr>
            <a:t>Erasmus</a:t>
          </a:r>
          <a:r>
            <a:rPr lang="tr-TR" sz="900" dirty="0">
              <a:latin typeface="+mj-lt"/>
            </a:rPr>
            <a:t> bölüm koordinatörü tarafından karşı kuruma aday gösterilme</a:t>
          </a:r>
        </a:p>
      </dgm:t>
    </dgm:pt>
    <dgm:pt modelId="{93D2BEC5-C5A4-448D-8897-766C2D977404}" type="parTrans" cxnId="{54E38F57-AC91-441A-8A84-ABD97608EB4C}">
      <dgm:prSet/>
      <dgm:spPr/>
      <dgm:t>
        <a:bodyPr/>
        <a:lstStyle/>
        <a:p>
          <a:endParaRPr lang="tr-TR"/>
        </a:p>
      </dgm:t>
    </dgm:pt>
    <dgm:pt modelId="{F7F7EBB6-455E-40B4-A0CF-EF116F40CDD5}" type="sibTrans" cxnId="{54E38F57-AC91-441A-8A84-ABD97608EB4C}">
      <dgm:prSet/>
      <dgm:spPr/>
      <dgm:t>
        <a:bodyPr/>
        <a:lstStyle/>
        <a:p>
          <a:endParaRPr lang="tr-TR"/>
        </a:p>
      </dgm:t>
    </dgm:pt>
    <dgm:pt modelId="{343B759F-D1F3-4FCC-BE2F-74C65BF75721}">
      <dgm:prSet phldrT="[Metin]" custT="1"/>
      <dgm:spPr/>
      <dgm:t>
        <a:bodyPr/>
        <a:lstStyle/>
        <a:p>
          <a:r>
            <a:rPr lang="tr-TR" sz="900" dirty="0">
              <a:latin typeface="+mj-lt"/>
            </a:rPr>
            <a:t>Karşı kurumun yönlendirmesine uygun olarak öğrenci tarafından karşı kuruma gerekli bilgi ve belgelerin sağlanması (online </a:t>
          </a:r>
          <a:r>
            <a:rPr lang="tr-TR" sz="900" dirty="0" err="1">
              <a:latin typeface="+mj-lt"/>
            </a:rPr>
            <a:t>application</a:t>
          </a:r>
          <a:r>
            <a:rPr lang="tr-TR" sz="900" dirty="0">
              <a:latin typeface="+mj-lt"/>
            </a:rPr>
            <a:t> vb. işlemlerin gerçekleştirilmesi)</a:t>
          </a:r>
        </a:p>
      </dgm:t>
    </dgm:pt>
    <dgm:pt modelId="{441293AD-EB34-4D74-95D5-0034B5BE727E}" type="parTrans" cxnId="{07DA2F25-737E-46A2-BE27-0A1E5A2D66EB}">
      <dgm:prSet/>
      <dgm:spPr/>
      <dgm:t>
        <a:bodyPr/>
        <a:lstStyle/>
        <a:p>
          <a:endParaRPr lang="tr-TR"/>
        </a:p>
      </dgm:t>
    </dgm:pt>
    <dgm:pt modelId="{ED683835-5F65-45DB-B8A5-C6D6430EDA82}" type="sibTrans" cxnId="{07DA2F25-737E-46A2-BE27-0A1E5A2D66EB}">
      <dgm:prSet/>
      <dgm:spPr/>
      <dgm:t>
        <a:bodyPr/>
        <a:lstStyle/>
        <a:p>
          <a:endParaRPr lang="tr-TR"/>
        </a:p>
      </dgm:t>
    </dgm:pt>
    <dgm:pt modelId="{07E95872-A63D-471D-B675-6967E08EC7DA}">
      <dgm:prSet phldrT="[Metin]" custT="1"/>
      <dgm:spPr/>
      <dgm:t>
        <a:bodyPr/>
        <a:lstStyle/>
        <a:p>
          <a:r>
            <a:rPr lang="tr-TR" sz="900" b="1" dirty="0">
              <a:latin typeface="+mj-lt"/>
            </a:rPr>
            <a:t>Öğrenim Anlaşması (Learning </a:t>
          </a:r>
          <a:r>
            <a:rPr lang="tr-TR" sz="900" b="1" dirty="0" err="1">
              <a:latin typeface="+mj-lt"/>
            </a:rPr>
            <a:t>Agreement</a:t>
          </a:r>
          <a:r>
            <a:rPr lang="tr-TR" sz="900" b="1" dirty="0">
              <a:latin typeface="+mj-lt"/>
            </a:rPr>
            <a:t>)</a:t>
          </a:r>
        </a:p>
      </dgm:t>
    </dgm:pt>
    <dgm:pt modelId="{AEBBED0A-675A-4730-8F15-26416D9EAC6F}" type="parTrans" cxnId="{99697E65-8B07-4DA6-BE85-49EF75A2865B}">
      <dgm:prSet/>
      <dgm:spPr/>
      <dgm:t>
        <a:bodyPr/>
        <a:lstStyle/>
        <a:p>
          <a:endParaRPr lang="tr-TR"/>
        </a:p>
      </dgm:t>
    </dgm:pt>
    <dgm:pt modelId="{5DB398B5-569A-4854-A878-FF8768B3926C}" type="sibTrans" cxnId="{99697E65-8B07-4DA6-BE85-49EF75A2865B}">
      <dgm:prSet/>
      <dgm:spPr/>
      <dgm:t>
        <a:bodyPr/>
        <a:lstStyle/>
        <a:p>
          <a:endParaRPr lang="tr-TR"/>
        </a:p>
      </dgm:t>
    </dgm:pt>
    <dgm:pt modelId="{BBC3AD75-EE07-45E4-A70C-A8870C99CBAD}">
      <dgm:prSet phldrT="[Metin]" custT="1"/>
      <dgm:spPr/>
      <dgm:t>
        <a:bodyPr/>
        <a:lstStyle/>
        <a:p>
          <a:r>
            <a:rPr lang="tr-TR" sz="900" dirty="0">
              <a:latin typeface="+mj-lt"/>
            </a:rPr>
            <a:t>Karşı kurumca talep edilecek diğer belgeler…</a:t>
          </a:r>
        </a:p>
      </dgm:t>
    </dgm:pt>
    <dgm:pt modelId="{B9BAB560-57C1-4586-AE75-2F77198E2C60}" type="parTrans" cxnId="{0DC09CCB-8E51-4C41-8F6E-790CB270DE82}">
      <dgm:prSet/>
      <dgm:spPr/>
      <dgm:t>
        <a:bodyPr/>
        <a:lstStyle/>
        <a:p>
          <a:endParaRPr lang="tr-TR"/>
        </a:p>
      </dgm:t>
    </dgm:pt>
    <dgm:pt modelId="{1CBBDE27-8B35-40E1-B85D-665DA0928FEC}" type="sibTrans" cxnId="{0DC09CCB-8E51-4C41-8F6E-790CB270DE82}">
      <dgm:prSet/>
      <dgm:spPr/>
      <dgm:t>
        <a:bodyPr/>
        <a:lstStyle/>
        <a:p>
          <a:endParaRPr lang="tr-TR"/>
        </a:p>
      </dgm:t>
    </dgm:pt>
    <dgm:pt modelId="{08E3CEC4-465C-4AFE-AA30-6F50517A28E8}">
      <dgm:prSet phldrT="[Metin]" custT="1"/>
      <dgm:spPr/>
      <dgm:t>
        <a:bodyPr/>
        <a:lstStyle/>
        <a:p>
          <a:r>
            <a:rPr lang="tr-TR" sz="900" dirty="0">
              <a:latin typeface="+mj-lt"/>
            </a:rPr>
            <a:t>Konaklama için gerekli girişimler</a:t>
          </a:r>
        </a:p>
      </dgm:t>
    </dgm:pt>
    <dgm:pt modelId="{D93F4B3D-1D50-4E1B-A999-295978D1C2F7}" type="parTrans" cxnId="{D99FE520-4CC4-49BD-9C5D-CEE66C4F53D0}">
      <dgm:prSet/>
      <dgm:spPr/>
      <dgm:t>
        <a:bodyPr/>
        <a:lstStyle/>
        <a:p>
          <a:endParaRPr lang="tr-TR"/>
        </a:p>
      </dgm:t>
    </dgm:pt>
    <dgm:pt modelId="{CAAC48AC-D30B-4742-B22C-68C7F8516929}" type="sibTrans" cxnId="{D99FE520-4CC4-49BD-9C5D-CEE66C4F53D0}">
      <dgm:prSet/>
      <dgm:spPr/>
      <dgm:t>
        <a:bodyPr/>
        <a:lstStyle/>
        <a:p>
          <a:endParaRPr lang="tr-TR"/>
        </a:p>
      </dgm:t>
    </dgm:pt>
    <dgm:pt modelId="{4EFFC944-CC91-4FB0-A6FC-4A835411DFA8}" type="pres">
      <dgm:prSet presAssocID="{2C536D40-E57F-4DE3-87D9-741EB3672580}" presName="Name0" presStyleCnt="0">
        <dgm:presLayoutVars>
          <dgm:dir/>
          <dgm:animOne val="branch"/>
          <dgm:animLvl val="lvl"/>
        </dgm:presLayoutVars>
      </dgm:prSet>
      <dgm:spPr/>
    </dgm:pt>
    <dgm:pt modelId="{9C34D429-A0E2-463C-B61D-AF5EEEE105E1}" type="pres">
      <dgm:prSet presAssocID="{9A1D2418-CAAB-447E-BCAF-65FEB0C4121A}" presName="chaos" presStyleCnt="0"/>
      <dgm:spPr/>
    </dgm:pt>
    <dgm:pt modelId="{7FA9216A-50A5-4C43-9BF4-4BDB5F724A2E}" type="pres">
      <dgm:prSet presAssocID="{9A1D2418-CAAB-447E-BCAF-65FEB0C4121A}" presName="parTx1" presStyleLbl="revTx" presStyleIdx="0" presStyleCnt="10" custScaleX="115913"/>
      <dgm:spPr/>
    </dgm:pt>
    <dgm:pt modelId="{BE325B8C-EA27-4B5D-A109-942D1019B772}" type="pres">
      <dgm:prSet presAssocID="{9A1D2418-CAAB-447E-BCAF-65FEB0C4121A}" presName="desTx1" presStyleLbl="revTx" presStyleIdx="1" presStyleCnt="10" custScaleX="158160" custScaleY="244598" custLinFactNeighborX="5234" custLinFactNeighborY="63111">
        <dgm:presLayoutVars>
          <dgm:bulletEnabled val="1"/>
        </dgm:presLayoutVars>
      </dgm:prSet>
      <dgm:spPr/>
    </dgm:pt>
    <dgm:pt modelId="{47DDD60A-10F6-4D8F-8E22-6EAA35CBD04E}" type="pres">
      <dgm:prSet presAssocID="{9A1D2418-CAAB-447E-BCAF-65FEB0C4121A}" presName="c1" presStyleLbl="node1" presStyleIdx="0" presStyleCnt="19"/>
      <dgm:spPr/>
    </dgm:pt>
    <dgm:pt modelId="{5CFD0D28-341C-421C-8810-182DE5028DA0}" type="pres">
      <dgm:prSet presAssocID="{9A1D2418-CAAB-447E-BCAF-65FEB0C4121A}" presName="c2" presStyleLbl="node1" presStyleIdx="1" presStyleCnt="19"/>
      <dgm:spPr/>
    </dgm:pt>
    <dgm:pt modelId="{B3CFD1BF-2189-4C01-8F35-ABE7E182934C}" type="pres">
      <dgm:prSet presAssocID="{9A1D2418-CAAB-447E-BCAF-65FEB0C4121A}" presName="c3" presStyleLbl="node1" presStyleIdx="2" presStyleCnt="19"/>
      <dgm:spPr/>
    </dgm:pt>
    <dgm:pt modelId="{C18D7487-F608-4274-B42B-82A3A5CD58FF}" type="pres">
      <dgm:prSet presAssocID="{9A1D2418-CAAB-447E-BCAF-65FEB0C4121A}" presName="c4" presStyleLbl="node1" presStyleIdx="3" presStyleCnt="19"/>
      <dgm:spPr/>
    </dgm:pt>
    <dgm:pt modelId="{D207E0B8-9824-4E09-82A1-75AB52A20D94}" type="pres">
      <dgm:prSet presAssocID="{9A1D2418-CAAB-447E-BCAF-65FEB0C4121A}" presName="c5" presStyleLbl="node1" presStyleIdx="4" presStyleCnt="19"/>
      <dgm:spPr/>
    </dgm:pt>
    <dgm:pt modelId="{C2E00934-1D8F-42FB-99A4-D71446A47074}" type="pres">
      <dgm:prSet presAssocID="{9A1D2418-CAAB-447E-BCAF-65FEB0C4121A}" presName="c6" presStyleLbl="node1" presStyleIdx="5" presStyleCnt="19"/>
      <dgm:spPr/>
    </dgm:pt>
    <dgm:pt modelId="{D731F879-2CFF-4271-B628-B497EB9A163D}" type="pres">
      <dgm:prSet presAssocID="{9A1D2418-CAAB-447E-BCAF-65FEB0C4121A}" presName="c7" presStyleLbl="node1" presStyleIdx="6" presStyleCnt="19"/>
      <dgm:spPr/>
    </dgm:pt>
    <dgm:pt modelId="{EA9472F0-395D-42C7-80F3-9FF88A092470}" type="pres">
      <dgm:prSet presAssocID="{9A1D2418-CAAB-447E-BCAF-65FEB0C4121A}" presName="c8" presStyleLbl="node1" presStyleIdx="7" presStyleCnt="19"/>
      <dgm:spPr/>
    </dgm:pt>
    <dgm:pt modelId="{D4711567-0548-4E37-8CC0-364F82FFD7CD}" type="pres">
      <dgm:prSet presAssocID="{9A1D2418-CAAB-447E-BCAF-65FEB0C4121A}" presName="c9" presStyleLbl="node1" presStyleIdx="8" presStyleCnt="19"/>
      <dgm:spPr/>
    </dgm:pt>
    <dgm:pt modelId="{98F43D41-60D8-4F3D-9B33-E504182EA59D}" type="pres">
      <dgm:prSet presAssocID="{9A1D2418-CAAB-447E-BCAF-65FEB0C4121A}" presName="c10" presStyleLbl="node1" presStyleIdx="9" presStyleCnt="19" custScaleX="375507" custLinFactY="-24009" custLinFactNeighborX="8223" custLinFactNeighborY="-100000"/>
      <dgm:spPr/>
    </dgm:pt>
    <dgm:pt modelId="{BEE17FF7-926F-4684-BB6F-AADB867BE948}" type="pres">
      <dgm:prSet presAssocID="{9A1D2418-CAAB-447E-BCAF-65FEB0C4121A}" presName="c11" presStyleLbl="node1" presStyleIdx="10" presStyleCnt="19"/>
      <dgm:spPr/>
    </dgm:pt>
    <dgm:pt modelId="{2844BFA1-1A18-40D8-B636-42B33D2A996B}" type="pres">
      <dgm:prSet presAssocID="{9A1D2418-CAAB-447E-BCAF-65FEB0C4121A}" presName="c12" presStyleLbl="node1" presStyleIdx="11" presStyleCnt="19"/>
      <dgm:spPr/>
    </dgm:pt>
    <dgm:pt modelId="{864699A4-57ED-453E-AB53-96C433C11D9D}" type="pres">
      <dgm:prSet presAssocID="{9A1D2418-CAAB-447E-BCAF-65FEB0C4121A}" presName="c13" presStyleLbl="node1" presStyleIdx="12" presStyleCnt="19"/>
      <dgm:spPr/>
    </dgm:pt>
    <dgm:pt modelId="{9DE0090A-196A-4A49-B65F-1CCE7AD4E312}" type="pres">
      <dgm:prSet presAssocID="{9A1D2418-CAAB-447E-BCAF-65FEB0C4121A}" presName="c14" presStyleLbl="node1" presStyleIdx="13" presStyleCnt="19"/>
      <dgm:spPr/>
    </dgm:pt>
    <dgm:pt modelId="{26BE8D8D-AF98-4911-8F43-9D2503251664}" type="pres">
      <dgm:prSet presAssocID="{9A1D2418-CAAB-447E-BCAF-65FEB0C4121A}" presName="c15" presStyleLbl="node1" presStyleIdx="14" presStyleCnt="19"/>
      <dgm:spPr/>
    </dgm:pt>
    <dgm:pt modelId="{A4DDC878-8DC3-4626-A1D4-1F780A6356C7}" type="pres">
      <dgm:prSet presAssocID="{9A1D2418-CAAB-447E-BCAF-65FEB0C4121A}" presName="c16" presStyleLbl="node1" presStyleIdx="15" presStyleCnt="19"/>
      <dgm:spPr/>
    </dgm:pt>
    <dgm:pt modelId="{085E866C-D61B-4769-9CDE-21F1D24E49E8}" type="pres">
      <dgm:prSet presAssocID="{9A1D2418-CAAB-447E-BCAF-65FEB0C4121A}" presName="c17" presStyleLbl="node1" presStyleIdx="16" presStyleCnt="19"/>
      <dgm:spPr/>
    </dgm:pt>
    <dgm:pt modelId="{302D6EBE-927B-4BCD-B8BC-1A4B6D73F87C}" type="pres">
      <dgm:prSet presAssocID="{9A1D2418-CAAB-447E-BCAF-65FEB0C4121A}" presName="c18" presStyleLbl="node1" presStyleIdx="17" presStyleCnt="19"/>
      <dgm:spPr/>
    </dgm:pt>
    <dgm:pt modelId="{50AF21CF-B83A-48E2-90D4-6F17F1B613E4}" type="pres">
      <dgm:prSet presAssocID="{6482C4E0-2A28-4BE2-962C-0139020564E8}" presName="chevronComposite1" presStyleCnt="0"/>
      <dgm:spPr/>
    </dgm:pt>
    <dgm:pt modelId="{AD7369F0-E525-4E7D-866A-B2384D379F48}" type="pres">
      <dgm:prSet presAssocID="{6482C4E0-2A28-4BE2-962C-0139020564E8}" presName="chevron1" presStyleLbl="sibTrans2D1" presStyleIdx="0" presStyleCnt="5"/>
      <dgm:spPr/>
    </dgm:pt>
    <dgm:pt modelId="{CCF87198-B60F-4C4E-9E00-B9941149D962}" type="pres">
      <dgm:prSet presAssocID="{6482C4E0-2A28-4BE2-962C-0139020564E8}" presName="spChevron1" presStyleCnt="0"/>
      <dgm:spPr/>
    </dgm:pt>
    <dgm:pt modelId="{9217BE93-14A6-4075-904C-233F9ECA623D}" type="pres">
      <dgm:prSet presAssocID="{9D8CBF50-A544-4178-AB61-A93B95454DB3}" presName="middle" presStyleCnt="0"/>
      <dgm:spPr/>
    </dgm:pt>
    <dgm:pt modelId="{22D1A09C-9FDE-4DD7-8C99-A9F3D00D6601}" type="pres">
      <dgm:prSet presAssocID="{9D8CBF50-A544-4178-AB61-A93B95454DB3}" presName="parTxMid" presStyleLbl="revTx" presStyleIdx="2" presStyleCnt="10"/>
      <dgm:spPr/>
    </dgm:pt>
    <dgm:pt modelId="{0D9B9149-A38F-48B7-9C06-50D9DD80926D}" type="pres">
      <dgm:prSet presAssocID="{9D8CBF50-A544-4178-AB61-A93B95454DB3}" presName="desTxMid" presStyleLbl="revTx" presStyleIdx="3" presStyleCnt="10" custScaleX="165196" custScaleY="139724" custLinFactNeighborX="581" custLinFactNeighborY="31085">
        <dgm:presLayoutVars>
          <dgm:bulletEnabled val="1"/>
        </dgm:presLayoutVars>
      </dgm:prSet>
      <dgm:spPr/>
    </dgm:pt>
    <dgm:pt modelId="{DA7EA2B2-EC74-4CFC-89E4-44EC42AD3981}" type="pres">
      <dgm:prSet presAssocID="{9D8CBF50-A544-4178-AB61-A93B95454DB3}" presName="spMid" presStyleCnt="0"/>
      <dgm:spPr/>
    </dgm:pt>
    <dgm:pt modelId="{46D7B06E-1E3E-4CA8-8840-4F854BA93214}" type="pres">
      <dgm:prSet presAssocID="{70F7C9EB-5202-4F73-B21C-2CE64AF379A2}" presName="chevronComposite1" presStyleCnt="0"/>
      <dgm:spPr/>
    </dgm:pt>
    <dgm:pt modelId="{8C2C401E-274F-43E7-B7F1-4E200F75CF76}" type="pres">
      <dgm:prSet presAssocID="{70F7C9EB-5202-4F73-B21C-2CE64AF379A2}" presName="chevron1" presStyleLbl="sibTrans2D1" presStyleIdx="1" presStyleCnt="5"/>
      <dgm:spPr/>
    </dgm:pt>
    <dgm:pt modelId="{6624962E-C0BC-4168-8625-1511819F0501}" type="pres">
      <dgm:prSet presAssocID="{70F7C9EB-5202-4F73-B21C-2CE64AF379A2}" presName="spChevron1" presStyleCnt="0"/>
      <dgm:spPr/>
    </dgm:pt>
    <dgm:pt modelId="{4EB24494-5519-45F4-8EBE-93E656675724}" type="pres">
      <dgm:prSet presAssocID="{5EEE0E41-916D-403E-878B-AF5374B26116}" presName="middle" presStyleCnt="0"/>
      <dgm:spPr/>
    </dgm:pt>
    <dgm:pt modelId="{7A82CFA0-765A-4F2C-A5AA-755AA8DA7A3B}" type="pres">
      <dgm:prSet presAssocID="{5EEE0E41-916D-403E-878B-AF5374B26116}" presName="parTxMid" presStyleLbl="revTx" presStyleIdx="4" presStyleCnt="10"/>
      <dgm:spPr/>
    </dgm:pt>
    <dgm:pt modelId="{20F32021-ABBC-481C-BDD2-1EEF7253DD62}" type="pres">
      <dgm:prSet presAssocID="{5EEE0E41-916D-403E-878B-AF5374B26116}" presName="desTxMid" presStyleLbl="revTx" presStyleIdx="5" presStyleCnt="10" custScaleX="163417" custLinFactNeighborX="2904" custLinFactNeighborY="18839">
        <dgm:presLayoutVars>
          <dgm:bulletEnabled val="1"/>
        </dgm:presLayoutVars>
      </dgm:prSet>
      <dgm:spPr/>
    </dgm:pt>
    <dgm:pt modelId="{5CE76C6D-14AD-421A-B5FA-D2E65DE1A774}" type="pres">
      <dgm:prSet presAssocID="{5EEE0E41-916D-403E-878B-AF5374B26116}" presName="spMid" presStyleCnt="0"/>
      <dgm:spPr/>
    </dgm:pt>
    <dgm:pt modelId="{1DBEE38C-860B-4B8C-9BBC-99ABACB26AF6}" type="pres">
      <dgm:prSet presAssocID="{F98A3387-10F3-4E3F-848A-D4C9079E142A}" presName="chevronComposite1" presStyleCnt="0"/>
      <dgm:spPr/>
    </dgm:pt>
    <dgm:pt modelId="{935A7AD4-DE09-486B-BEFE-BAAC9B804134}" type="pres">
      <dgm:prSet presAssocID="{F98A3387-10F3-4E3F-848A-D4C9079E142A}" presName="chevron1" presStyleLbl="sibTrans2D1" presStyleIdx="2" presStyleCnt="5"/>
      <dgm:spPr/>
    </dgm:pt>
    <dgm:pt modelId="{2164F862-2C14-4035-BC1F-000CB0FAE430}" type="pres">
      <dgm:prSet presAssocID="{F98A3387-10F3-4E3F-848A-D4C9079E142A}" presName="spChevron1" presStyleCnt="0"/>
      <dgm:spPr/>
    </dgm:pt>
    <dgm:pt modelId="{9C9F492D-2A24-4C0F-8A13-9E059C9A2D73}" type="pres">
      <dgm:prSet presAssocID="{A97B0318-2A4E-45E6-90DD-2BC5FA889160}" presName="middle" presStyleCnt="0"/>
      <dgm:spPr/>
    </dgm:pt>
    <dgm:pt modelId="{819AB1D3-A6DC-4625-910A-418C097CA3B2}" type="pres">
      <dgm:prSet presAssocID="{A97B0318-2A4E-45E6-90DD-2BC5FA889160}" presName="parTxMid" presStyleLbl="revTx" presStyleIdx="6" presStyleCnt="10"/>
      <dgm:spPr/>
    </dgm:pt>
    <dgm:pt modelId="{E7FDA739-D921-41AE-A3CE-ACA5B7EFEECB}" type="pres">
      <dgm:prSet presAssocID="{A97B0318-2A4E-45E6-90DD-2BC5FA889160}" presName="desTxMid" presStyleLbl="revTx" presStyleIdx="7" presStyleCnt="10" custScaleX="114105" custScaleY="137274" custLinFactNeighborY="23549">
        <dgm:presLayoutVars>
          <dgm:bulletEnabled val="1"/>
        </dgm:presLayoutVars>
      </dgm:prSet>
      <dgm:spPr/>
    </dgm:pt>
    <dgm:pt modelId="{F3C5B427-3122-44FA-8353-D41FB29D38D2}" type="pres">
      <dgm:prSet presAssocID="{A97B0318-2A4E-45E6-90DD-2BC5FA889160}" presName="spMid" presStyleCnt="0"/>
      <dgm:spPr/>
    </dgm:pt>
    <dgm:pt modelId="{B1005790-E5E8-4210-9246-7EDA6A931CC9}" type="pres">
      <dgm:prSet presAssocID="{4D73FDDE-25FD-43B9-AEEB-0D59B586D0B3}" presName="chevronComposite1" presStyleCnt="0"/>
      <dgm:spPr/>
    </dgm:pt>
    <dgm:pt modelId="{589A8906-5813-4009-9E37-C4E53B49A99F}" type="pres">
      <dgm:prSet presAssocID="{4D73FDDE-25FD-43B9-AEEB-0D59B586D0B3}" presName="chevron1" presStyleLbl="sibTrans2D1" presStyleIdx="3" presStyleCnt="5" custLinFactNeighborX="-8585"/>
      <dgm:spPr/>
    </dgm:pt>
    <dgm:pt modelId="{B3B362B8-90E5-4F7D-8001-57573A737B40}" type="pres">
      <dgm:prSet presAssocID="{4D73FDDE-25FD-43B9-AEEB-0D59B586D0B3}" presName="spChevron1" presStyleCnt="0"/>
      <dgm:spPr/>
    </dgm:pt>
    <dgm:pt modelId="{E4BF5A63-055C-43A5-A784-DABCC1B8591F}" type="pres">
      <dgm:prSet presAssocID="{260AF45E-0710-4564-AAC2-294011FC0EBB}" presName="middle" presStyleCnt="0"/>
      <dgm:spPr/>
    </dgm:pt>
    <dgm:pt modelId="{1071106D-3DC7-4458-BBC0-C4507E48ACBC}" type="pres">
      <dgm:prSet presAssocID="{260AF45E-0710-4564-AAC2-294011FC0EBB}" presName="parTxMid" presStyleLbl="revTx" presStyleIdx="8" presStyleCnt="10" custScaleX="154912" custScaleY="164805"/>
      <dgm:spPr/>
    </dgm:pt>
    <dgm:pt modelId="{C8F712B7-EC01-47BD-9E01-63A3A8D36907}" type="pres">
      <dgm:prSet presAssocID="{260AF45E-0710-4564-AAC2-294011FC0EBB}" presName="desTxMid" presStyleLbl="revTx" presStyleIdx="9" presStyleCnt="10" custScaleX="178297" custScaleY="184806" custLinFactNeighborX="-1162" custLinFactNeighborY="33911">
        <dgm:presLayoutVars>
          <dgm:bulletEnabled val="1"/>
        </dgm:presLayoutVars>
      </dgm:prSet>
      <dgm:spPr/>
    </dgm:pt>
    <dgm:pt modelId="{3F0B4513-8785-4AEE-8A89-5DF03E9831E8}" type="pres">
      <dgm:prSet presAssocID="{260AF45E-0710-4564-AAC2-294011FC0EBB}" presName="spMid" presStyleCnt="0"/>
      <dgm:spPr/>
    </dgm:pt>
    <dgm:pt modelId="{85CF3ADB-A4C7-4AD8-A24C-2AB6F6BF9D0E}" type="pres">
      <dgm:prSet presAssocID="{B81204EC-DCE6-4B37-A1A6-1C15BEA47226}" presName="chevronComposite1" presStyleCnt="0"/>
      <dgm:spPr/>
    </dgm:pt>
    <dgm:pt modelId="{E0CFDDE2-EEE5-47E7-940A-E9D0A1111B7A}" type="pres">
      <dgm:prSet presAssocID="{B81204EC-DCE6-4B37-A1A6-1C15BEA47226}" presName="chevron1" presStyleLbl="sibTrans2D1" presStyleIdx="4" presStyleCnt="5" custLinFactNeighborX="-26139" custLinFactNeighborY="1752"/>
      <dgm:spPr/>
    </dgm:pt>
    <dgm:pt modelId="{A94C5423-2098-432F-8A8F-195880DCD46A}" type="pres">
      <dgm:prSet presAssocID="{B81204EC-DCE6-4B37-A1A6-1C15BEA47226}" presName="spChevron1" presStyleCnt="0"/>
      <dgm:spPr/>
    </dgm:pt>
    <dgm:pt modelId="{E60B2D87-92D7-488B-A2BD-2C9424760D51}" type="pres">
      <dgm:prSet presAssocID="{642F3165-3C38-47BA-A097-3F1CAC1F5E16}" presName="last" presStyleCnt="0"/>
      <dgm:spPr/>
    </dgm:pt>
    <dgm:pt modelId="{CA13C5B3-27A6-4EE6-A8CF-603E2054828F}" type="pres">
      <dgm:prSet presAssocID="{642F3165-3C38-47BA-A097-3F1CAC1F5E16}" presName="circleTx" presStyleLbl="node1" presStyleIdx="18" presStyleCnt="19" custScaleX="169078" custScaleY="138857" custLinFactNeighborX="-8465" custLinFactNeighborY="-721"/>
      <dgm:spPr/>
    </dgm:pt>
    <dgm:pt modelId="{32631F89-06CD-4EC9-B48F-6028E1E2C832}" type="pres">
      <dgm:prSet presAssocID="{642F3165-3C38-47BA-A097-3F1CAC1F5E16}" presName="spN" presStyleCnt="0"/>
      <dgm:spPr/>
    </dgm:pt>
  </dgm:ptLst>
  <dgm:cxnLst>
    <dgm:cxn modelId="{D5C75205-F0EE-49C6-9AFD-0BEC6B342145}" srcId="{260AF45E-0710-4564-AAC2-294011FC0EBB}" destId="{8E3AE549-A8C9-45F3-A3A3-1F9E5E011848}" srcOrd="0" destOrd="0" parTransId="{4E1B792F-CBC4-4CD4-BF05-EB57EC5C957F}" sibTransId="{ED993E78-1C65-4BF6-BFF9-FC7009D2BC8F}"/>
    <dgm:cxn modelId="{8F0C5C0A-AD48-46C1-834F-EBA376B60E8A}" srcId="{9D8CBF50-A544-4178-AB61-A93B95454DB3}" destId="{D4BCA362-ABF4-498A-9881-B89629DD20DA}" srcOrd="1" destOrd="0" parTransId="{ADDD5AC5-8155-42D6-B021-6BED3B4FA31A}" sibTransId="{0A26C373-4FE6-4BBB-B2B0-C59890C7958C}"/>
    <dgm:cxn modelId="{5C1AE011-75E1-47BB-94A1-B06A508B79EE}" type="presOf" srcId="{0EDC539D-88C4-43EB-A562-CCC90A10869E}" destId="{C8F712B7-EC01-47BD-9E01-63A3A8D36907}" srcOrd="0" destOrd="1" presId="urn:microsoft.com/office/officeart/2009/3/layout/RandomtoResultProcess"/>
    <dgm:cxn modelId="{1F73E514-FAC3-48A6-A41D-EC63260E2223}" srcId="{260AF45E-0710-4564-AAC2-294011FC0EBB}" destId="{0EDC539D-88C4-43EB-A562-CCC90A10869E}" srcOrd="1" destOrd="0" parTransId="{7288749A-2B74-4349-AFEF-DA79BF1A3B7E}" sibTransId="{EB2B0B7C-9E00-4A4F-A825-393779BA8CC1}"/>
    <dgm:cxn modelId="{7D78FE1B-D463-435C-B298-A0B665598B3B}" type="presOf" srcId="{AB0E061E-BBA3-4369-B47E-E64B6C5502F3}" destId="{C8F712B7-EC01-47BD-9E01-63A3A8D36907}" srcOrd="0" destOrd="5" presId="urn:microsoft.com/office/officeart/2009/3/layout/RandomtoResultProcess"/>
    <dgm:cxn modelId="{938CA11E-FAF0-4884-ACFA-64C2EA63C143}" type="presOf" srcId="{9D8CBF50-A544-4178-AB61-A93B95454DB3}" destId="{22D1A09C-9FDE-4DD7-8C99-A9F3D00D6601}" srcOrd="0" destOrd="0" presId="urn:microsoft.com/office/officeart/2009/3/layout/RandomtoResultProcess"/>
    <dgm:cxn modelId="{D99FE520-4CC4-49BD-9C5D-CEE66C4F53D0}" srcId="{A97B0318-2A4E-45E6-90DD-2BC5FA889160}" destId="{08E3CEC4-465C-4AFE-AA30-6F50517A28E8}" srcOrd="3" destOrd="0" parTransId="{D93F4B3D-1D50-4E1B-A999-295978D1C2F7}" sibTransId="{CAAC48AC-D30B-4742-B22C-68C7F8516929}"/>
    <dgm:cxn modelId="{CFA16921-1E3E-4442-BD3F-537F1F491568}" srcId="{5EEE0E41-916D-403E-878B-AF5374B26116}" destId="{183938D0-4233-4062-A10A-7FB09D3AD46A}" srcOrd="1" destOrd="0" parTransId="{208F573C-A83E-46BD-AB60-07988606DA9C}" sibTransId="{FDF5D324-B8DF-4995-BFDB-8727B4C38C22}"/>
    <dgm:cxn modelId="{07DA2F25-737E-46A2-BE27-0A1E5A2D66EB}" srcId="{9A1D2418-CAAB-447E-BCAF-65FEB0C4121A}" destId="{343B759F-D1F3-4FCC-BE2F-74C65BF75721}" srcOrd="2" destOrd="0" parTransId="{441293AD-EB34-4D74-95D5-0034B5BE727E}" sibTransId="{ED683835-5F65-45DB-B8A5-C6D6430EDA82}"/>
    <dgm:cxn modelId="{A0B22526-7643-43C7-9941-FFE97152B117}" type="presOf" srcId="{F410D31F-E614-4CD2-BA17-0868B7A76642}" destId="{C8F712B7-EC01-47BD-9E01-63A3A8D36907}" srcOrd="0" destOrd="8" presId="urn:microsoft.com/office/officeart/2009/3/layout/RandomtoResultProcess"/>
    <dgm:cxn modelId="{E3D65F26-E2E6-4EA1-96AC-09AC0E5CF490}" type="presOf" srcId="{08E3CEC4-465C-4AFE-AA30-6F50517A28E8}" destId="{E7FDA739-D921-41AE-A3CE-ACA5B7EFEECB}" srcOrd="0" destOrd="3" presId="urn:microsoft.com/office/officeart/2009/3/layout/RandomtoResultProcess"/>
    <dgm:cxn modelId="{D63EDC26-C125-4325-8E61-0CBAA2791F1C}" srcId="{A97B0318-2A4E-45E6-90DD-2BC5FA889160}" destId="{ACB6F0C9-D6BA-469D-8D28-A7B04AEDE51F}" srcOrd="2" destOrd="0" parTransId="{2BBF27FC-1923-43FB-AD84-99B95776442A}" sibTransId="{4655D841-92FE-423C-B729-9EF2E87DF5D1}"/>
    <dgm:cxn modelId="{4BC58D28-23B2-4206-AA25-336D85C28E94}" type="presOf" srcId="{3D19C5E5-AB1D-4CBA-AED5-7EEF06167A13}" destId="{E7FDA739-D921-41AE-A3CE-ACA5B7EFEECB}" srcOrd="0" destOrd="1" presId="urn:microsoft.com/office/officeart/2009/3/layout/RandomtoResultProcess"/>
    <dgm:cxn modelId="{D598B52B-7DDB-49D2-906A-D6DBAE8C586D}" srcId="{2C536D40-E57F-4DE3-87D9-741EB3672580}" destId="{642F3165-3C38-47BA-A097-3F1CAC1F5E16}" srcOrd="5" destOrd="0" parTransId="{C47D4E94-AE63-414C-AE0E-98EFA71C5FE9}" sibTransId="{21478962-E491-491C-AA5B-5F0F9A70B26E}"/>
    <dgm:cxn modelId="{4B1C7B2C-A1AB-4086-9656-A3EA9E661B7F}" type="presOf" srcId="{951A033E-AE9F-4125-9F52-3591A99D78A1}" destId="{E7FDA739-D921-41AE-A3CE-ACA5B7EFEECB}" srcOrd="0" destOrd="0" presId="urn:microsoft.com/office/officeart/2009/3/layout/RandomtoResultProcess"/>
    <dgm:cxn modelId="{FBC91832-A2D5-467F-9D8D-852E167F3B4B}" type="presOf" srcId="{A97B0318-2A4E-45E6-90DD-2BC5FA889160}" destId="{819AB1D3-A6DC-4625-910A-418C097CA3B2}" srcOrd="0" destOrd="0" presId="urn:microsoft.com/office/officeart/2009/3/layout/RandomtoResultProcess"/>
    <dgm:cxn modelId="{A6E85136-EF7C-4FF4-B484-A8633D03659E}" type="presOf" srcId="{5590C6BD-DE64-4D57-89F3-D8260164F9D7}" destId="{0D9B9149-A38F-48B7-9C06-50D9DD80926D}" srcOrd="0" destOrd="0" presId="urn:microsoft.com/office/officeart/2009/3/layout/RandomtoResultProcess"/>
    <dgm:cxn modelId="{9BA4333B-4E0A-4C98-AECF-7F10CD61F9D5}" srcId="{260AF45E-0710-4564-AAC2-294011FC0EBB}" destId="{6D85758F-5357-4099-BE15-069EC220B93C}" srcOrd="6" destOrd="0" parTransId="{AC6E85B8-BFC1-4D16-BADB-6EA65ADCA06E}" sibTransId="{49F96E91-B5C2-4A9B-9865-53B60A40902C}"/>
    <dgm:cxn modelId="{80D1C23E-894C-47FD-A0C1-7EBA1B353C8B}" srcId="{2C536D40-E57F-4DE3-87D9-741EB3672580}" destId="{9A1D2418-CAAB-447E-BCAF-65FEB0C4121A}" srcOrd="0" destOrd="0" parTransId="{F149CC59-0EFD-427E-B66B-373F66472A00}" sibTransId="{6482C4E0-2A28-4BE2-962C-0139020564E8}"/>
    <dgm:cxn modelId="{A4800F40-D0D1-40CE-8160-614D1AE4B0BF}" type="presOf" srcId="{343B759F-D1F3-4FCC-BE2F-74C65BF75721}" destId="{BE325B8C-EA27-4B5D-A109-942D1019B772}" srcOrd="0" destOrd="2" presId="urn:microsoft.com/office/officeart/2009/3/layout/RandomtoResultProcess"/>
    <dgm:cxn modelId="{4AE5325B-CBF1-4116-8203-C047C51332F5}" type="presOf" srcId="{BBC3AD75-EE07-45E4-A70C-A8870C99CBAD}" destId="{0D9B9149-A38F-48B7-9C06-50D9DD80926D}" srcOrd="0" destOrd="2" presId="urn:microsoft.com/office/officeart/2009/3/layout/RandomtoResultProcess"/>
    <dgm:cxn modelId="{9EA0215E-6C30-4633-9EA8-FB4B9AA13F7D}" srcId="{5EEE0E41-916D-403E-878B-AF5374B26116}" destId="{3F54878E-D491-4BB7-9503-AB16861BF212}" srcOrd="2" destOrd="0" parTransId="{CE813876-45CF-4832-9572-89B537157CBC}" sibTransId="{7F3B1157-6AE6-41BC-AB99-012076EE7064}"/>
    <dgm:cxn modelId="{0AC3925F-4405-41CA-A8DD-29A2B82F7CD9}" type="presOf" srcId="{140AB911-38BF-498D-8E42-FCE536A5DA31}" destId="{C8F712B7-EC01-47BD-9E01-63A3A8D36907}" srcOrd="0" destOrd="7" presId="urn:microsoft.com/office/officeart/2009/3/layout/RandomtoResultProcess"/>
    <dgm:cxn modelId="{FC000B42-148F-4A88-A4CD-6633F3F28107}" type="presOf" srcId="{6D85758F-5357-4099-BE15-069EC220B93C}" destId="{C8F712B7-EC01-47BD-9E01-63A3A8D36907}" srcOrd="0" destOrd="6" presId="urn:microsoft.com/office/officeart/2009/3/layout/RandomtoResultProcess"/>
    <dgm:cxn modelId="{99697E65-8B07-4DA6-BE85-49EF75A2865B}" srcId="{5EEE0E41-916D-403E-878B-AF5374B26116}" destId="{07E95872-A63D-471D-B675-6967E08EC7DA}" srcOrd="0" destOrd="0" parTransId="{AEBBED0A-675A-4730-8F15-26416D9EAC6F}" sibTransId="{5DB398B5-569A-4854-A878-FF8768B3926C}"/>
    <dgm:cxn modelId="{5B754667-BB32-45B3-A6BA-4DC1996D0121}" srcId="{9A1D2418-CAAB-447E-BCAF-65FEB0C4121A}" destId="{D873FD1E-60D9-4E26-A885-C9A62F1860A6}" srcOrd="0" destOrd="0" parTransId="{D8CC347A-8D4D-408A-952D-665916A135A3}" sibTransId="{DA1F910C-FFD3-4D31-B0F3-E5C8F11BF98F}"/>
    <dgm:cxn modelId="{DD780448-4377-40A0-B34F-A159967D3437}" srcId="{2C536D40-E57F-4DE3-87D9-741EB3672580}" destId="{9D8CBF50-A544-4178-AB61-A93B95454DB3}" srcOrd="1" destOrd="0" parTransId="{350E4475-8642-4A48-91F9-700CE056838E}" sibTransId="{70F7C9EB-5202-4F73-B21C-2CE64AF379A2}"/>
    <dgm:cxn modelId="{113E666D-6507-463D-AFAD-2F4E98D03E99}" type="presOf" srcId="{3CC2DE22-09E1-458A-8363-CBB24EB9CA7E}" destId="{BE325B8C-EA27-4B5D-A109-942D1019B772}" srcOrd="0" destOrd="1" presId="urn:microsoft.com/office/officeart/2009/3/layout/RandomtoResultProcess"/>
    <dgm:cxn modelId="{3BAC8872-6D61-408F-B569-548247EBAAF5}" type="presOf" srcId="{ACB6F0C9-D6BA-469D-8D28-A7B04AEDE51F}" destId="{E7FDA739-D921-41AE-A3CE-ACA5B7EFEECB}" srcOrd="0" destOrd="2" presId="urn:microsoft.com/office/officeart/2009/3/layout/RandomtoResultProcess"/>
    <dgm:cxn modelId="{E3DB8D73-162B-4A43-85FC-A904F2CCC8D6}" srcId="{2C536D40-E57F-4DE3-87D9-741EB3672580}" destId="{5EEE0E41-916D-403E-878B-AF5374B26116}" srcOrd="2" destOrd="0" parTransId="{AC7F5C57-B263-4FEB-A0B0-37D02FC94E13}" sibTransId="{F98A3387-10F3-4E3F-848A-D4C9079E142A}"/>
    <dgm:cxn modelId="{54E38F57-AC91-441A-8A84-ABD97608EB4C}" srcId="{9A1D2418-CAAB-447E-BCAF-65FEB0C4121A}" destId="{3CC2DE22-09E1-458A-8363-CBB24EB9CA7E}" srcOrd="1" destOrd="0" parTransId="{93D2BEC5-C5A4-448D-8897-766C2D977404}" sibTransId="{F7F7EBB6-455E-40B4-A0CF-EF116F40CDD5}"/>
    <dgm:cxn modelId="{9328C280-5F6A-4C56-BC97-DCE59735AD74}" type="presOf" srcId="{642F3165-3C38-47BA-A097-3F1CAC1F5E16}" destId="{CA13C5B3-27A6-4EE6-A8CF-603E2054828F}" srcOrd="0" destOrd="0" presId="urn:microsoft.com/office/officeart/2009/3/layout/RandomtoResultProcess"/>
    <dgm:cxn modelId="{4A0ADD86-E110-4A64-870D-84B531F0B0CC}" srcId="{260AF45E-0710-4564-AAC2-294011FC0EBB}" destId="{AB0E061E-BBA3-4369-B47E-E64B6C5502F3}" srcOrd="5" destOrd="0" parTransId="{018B3629-4DFF-439C-B4B5-330101F84323}" sibTransId="{53A18DB8-5408-478A-BC69-4C3FD35EA554}"/>
    <dgm:cxn modelId="{903FDA88-0DAF-4FF7-9B77-82FD0CD57909}" type="presOf" srcId="{5EEE0E41-916D-403E-878B-AF5374B26116}" destId="{7A82CFA0-765A-4F2C-A5AA-755AA8DA7A3B}" srcOrd="0" destOrd="0" presId="urn:microsoft.com/office/officeart/2009/3/layout/RandomtoResultProcess"/>
    <dgm:cxn modelId="{DE0DAB8B-1993-4393-8B26-1BB9D93907B5}" type="presOf" srcId="{183938D0-4233-4062-A10A-7FB09D3AD46A}" destId="{20F32021-ABBC-481C-BDD2-1EEF7253DD62}" srcOrd="0" destOrd="1" presId="urn:microsoft.com/office/officeart/2009/3/layout/RandomtoResultProcess"/>
    <dgm:cxn modelId="{488D5093-292D-4866-9886-1950863435CC}" type="presOf" srcId="{260AF45E-0710-4564-AAC2-294011FC0EBB}" destId="{1071106D-3DC7-4458-BBC0-C4507E48ACBC}" srcOrd="0" destOrd="0" presId="urn:microsoft.com/office/officeart/2009/3/layout/RandomtoResultProcess"/>
    <dgm:cxn modelId="{4777C093-B1BF-40E1-B579-DD7BD642D3E4}" srcId="{260AF45E-0710-4564-AAC2-294011FC0EBB}" destId="{50A72033-21A1-46A6-B9F8-753930844D09}" srcOrd="2" destOrd="0" parTransId="{D02AC57E-9965-43E8-B20D-3B3025BEA172}" sibTransId="{37E5F3AE-B208-4CCD-A79C-A836964340E5}"/>
    <dgm:cxn modelId="{BDD21295-E33A-451C-810B-77573FF32FE8}" type="presOf" srcId="{9A1D2418-CAAB-447E-BCAF-65FEB0C4121A}" destId="{7FA9216A-50A5-4C43-9BF4-4BDB5F724A2E}" srcOrd="0" destOrd="0" presId="urn:microsoft.com/office/officeart/2009/3/layout/RandomtoResultProcess"/>
    <dgm:cxn modelId="{AF68E599-F6F3-414E-8A73-3304D2D8C175}" srcId="{260AF45E-0710-4564-AAC2-294011FC0EBB}" destId="{F410D31F-E614-4CD2-BA17-0868B7A76642}" srcOrd="8" destOrd="0" parTransId="{9D86F013-4199-406C-A243-D764CEE7D421}" sibTransId="{8F0E59A9-1E40-45CC-B62F-882479361FC3}"/>
    <dgm:cxn modelId="{E84D009E-BFD0-4941-A6D0-8A596F813014}" srcId="{A97B0318-2A4E-45E6-90DD-2BC5FA889160}" destId="{3D19C5E5-AB1D-4CBA-AED5-7EEF06167A13}" srcOrd="1" destOrd="0" parTransId="{8A43929F-EFD3-4E9E-84B7-83B272553B7E}" sibTransId="{7CDB2686-F245-4925-905D-AD3D4071FD96}"/>
    <dgm:cxn modelId="{6CEF66A9-E980-4E46-A848-74A57D59F14C}" type="presOf" srcId="{D6D9FE33-A4E6-4AC6-B30F-D82D563EF1F2}" destId="{C8F712B7-EC01-47BD-9E01-63A3A8D36907}" srcOrd="0" destOrd="4" presId="urn:microsoft.com/office/officeart/2009/3/layout/RandomtoResultProcess"/>
    <dgm:cxn modelId="{52C76AAE-C42D-4780-AADB-88327CD65F51}" type="presOf" srcId="{67C9D399-7D5A-467A-82D8-FD9FF50744F7}" destId="{C8F712B7-EC01-47BD-9E01-63A3A8D36907}" srcOrd="0" destOrd="3" presId="urn:microsoft.com/office/officeart/2009/3/layout/RandomtoResultProcess"/>
    <dgm:cxn modelId="{3A2565B7-0CD4-447E-9030-B42E61F05FD8}" srcId="{260AF45E-0710-4564-AAC2-294011FC0EBB}" destId="{D6D9FE33-A4E6-4AC6-B30F-D82D563EF1F2}" srcOrd="4" destOrd="0" parTransId="{6EE001DB-52F0-4367-B86D-90D5913E6F21}" sibTransId="{5B8734B3-8D2C-4832-ADDD-5CCCD1E44FA8}"/>
    <dgm:cxn modelId="{CB00A1B8-E190-425E-89E9-AB6E6F753E16}" type="presOf" srcId="{8E3AE549-A8C9-45F3-A3A3-1F9E5E011848}" destId="{C8F712B7-EC01-47BD-9E01-63A3A8D36907}" srcOrd="0" destOrd="0" presId="urn:microsoft.com/office/officeart/2009/3/layout/RandomtoResultProcess"/>
    <dgm:cxn modelId="{11F551B9-C51A-480F-9AFE-EE7FA7B72D1F}" srcId="{A97B0318-2A4E-45E6-90DD-2BC5FA889160}" destId="{951A033E-AE9F-4125-9F52-3591A99D78A1}" srcOrd="0" destOrd="0" parTransId="{5AC698E6-9E92-476F-9139-47986527B8B7}" sibTransId="{E02AE125-741A-4129-808F-BC6A42BC4D34}"/>
    <dgm:cxn modelId="{DFE265BB-552A-497B-85C5-65B3313E6683}" type="presOf" srcId="{2C536D40-E57F-4DE3-87D9-741EB3672580}" destId="{4EFFC944-CC91-4FB0-A6FC-4A835411DFA8}" srcOrd="0" destOrd="0" presId="urn:microsoft.com/office/officeart/2009/3/layout/RandomtoResultProcess"/>
    <dgm:cxn modelId="{C04E7AC8-CFC9-48D2-8FF2-A0975E1A135E}" type="presOf" srcId="{3F54878E-D491-4BB7-9503-AB16861BF212}" destId="{20F32021-ABBC-481C-BDD2-1EEF7253DD62}" srcOrd="0" destOrd="2" presId="urn:microsoft.com/office/officeart/2009/3/layout/RandomtoResultProcess"/>
    <dgm:cxn modelId="{0DC09CCB-8E51-4C41-8F6E-790CB270DE82}" srcId="{9D8CBF50-A544-4178-AB61-A93B95454DB3}" destId="{BBC3AD75-EE07-45E4-A70C-A8870C99CBAD}" srcOrd="2" destOrd="0" parTransId="{B9BAB560-57C1-4586-AE75-2F77198E2C60}" sibTransId="{1CBBDE27-8B35-40E1-B85D-665DA0928FEC}"/>
    <dgm:cxn modelId="{37ED48CE-D361-4638-9B4E-281CBF1055F4}" srcId="{260AF45E-0710-4564-AAC2-294011FC0EBB}" destId="{140AB911-38BF-498D-8E42-FCE536A5DA31}" srcOrd="7" destOrd="0" parTransId="{FD0557B0-A095-440D-A53D-ABBC420824A0}" sibTransId="{E606AEC2-189B-4A01-AA80-BDFF17D924B7}"/>
    <dgm:cxn modelId="{A13D83E4-82D8-48BA-8386-93BED9811907}" srcId="{2C536D40-E57F-4DE3-87D9-741EB3672580}" destId="{260AF45E-0710-4564-AAC2-294011FC0EBB}" srcOrd="4" destOrd="0" parTransId="{79829B4B-FDA0-4274-B48C-2248BFBDFCF9}" sibTransId="{B81204EC-DCE6-4B37-A1A6-1C15BEA47226}"/>
    <dgm:cxn modelId="{CE2974E5-DAC4-43C4-BAE1-FAC8CD313734}" type="presOf" srcId="{50A72033-21A1-46A6-B9F8-753930844D09}" destId="{C8F712B7-EC01-47BD-9E01-63A3A8D36907}" srcOrd="0" destOrd="2" presId="urn:microsoft.com/office/officeart/2009/3/layout/RandomtoResultProcess"/>
    <dgm:cxn modelId="{7AEB1CE6-19F7-480A-9321-1417F97049AC}" srcId="{260AF45E-0710-4564-AAC2-294011FC0EBB}" destId="{67C9D399-7D5A-467A-82D8-FD9FF50744F7}" srcOrd="3" destOrd="0" parTransId="{E0F331FF-9B34-4E1C-A3D2-00A0DE6DED8B}" sibTransId="{ADF2A9C2-2BCE-41E6-8A81-1C1FA11BA532}"/>
    <dgm:cxn modelId="{55F9CBE8-9AE2-4615-8CF4-B48081B9D7A6}" type="presOf" srcId="{07E95872-A63D-471D-B675-6967E08EC7DA}" destId="{20F32021-ABBC-481C-BDD2-1EEF7253DD62}" srcOrd="0" destOrd="0" presId="urn:microsoft.com/office/officeart/2009/3/layout/RandomtoResultProcess"/>
    <dgm:cxn modelId="{FC6855F9-92E6-42F9-8CE8-54A9BEA2479C}" type="presOf" srcId="{D873FD1E-60D9-4E26-A885-C9A62F1860A6}" destId="{BE325B8C-EA27-4B5D-A109-942D1019B772}" srcOrd="0" destOrd="0" presId="urn:microsoft.com/office/officeart/2009/3/layout/RandomtoResultProcess"/>
    <dgm:cxn modelId="{E1860DFB-240B-4CCF-8E29-11B967B56CA8}" srcId="{9D8CBF50-A544-4178-AB61-A93B95454DB3}" destId="{5590C6BD-DE64-4D57-89F3-D8260164F9D7}" srcOrd="0" destOrd="0" parTransId="{598DC280-DA94-4823-B50F-13B1A55F0485}" sibTransId="{FE36FEB3-F58F-4061-AEBC-596F7B3F9B32}"/>
    <dgm:cxn modelId="{CE809EFC-69B6-4B46-BED5-A6579F20B594}" type="presOf" srcId="{D4BCA362-ABF4-498A-9881-B89629DD20DA}" destId="{0D9B9149-A38F-48B7-9C06-50D9DD80926D}" srcOrd="0" destOrd="1" presId="urn:microsoft.com/office/officeart/2009/3/layout/RandomtoResultProcess"/>
    <dgm:cxn modelId="{54C327FD-5BB6-4561-B791-873176B51AEE}" srcId="{2C536D40-E57F-4DE3-87D9-741EB3672580}" destId="{A97B0318-2A4E-45E6-90DD-2BC5FA889160}" srcOrd="3" destOrd="0" parTransId="{48F0608F-97CB-49F3-8628-D660EC133300}" sibTransId="{4D73FDDE-25FD-43B9-AEEB-0D59B586D0B3}"/>
    <dgm:cxn modelId="{7C2E3858-44C7-4AF5-BC80-DD00D3320790}" type="presParOf" srcId="{4EFFC944-CC91-4FB0-A6FC-4A835411DFA8}" destId="{9C34D429-A0E2-463C-B61D-AF5EEEE105E1}" srcOrd="0" destOrd="0" presId="urn:microsoft.com/office/officeart/2009/3/layout/RandomtoResultProcess"/>
    <dgm:cxn modelId="{6CF09E63-3CF2-4D80-9230-79ACACE2BFAA}" type="presParOf" srcId="{9C34D429-A0E2-463C-B61D-AF5EEEE105E1}" destId="{7FA9216A-50A5-4C43-9BF4-4BDB5F724A2E}" srcOrd="0" destOrd="0" presId="urn:microsoft.com/office/officeart/2009/3/layout/RandomtoResultProcess"/>
    <dgm:cxn modelId="{84A7B0C8-3850-47C3-A656-04307D5E9F64}" type="presParOf" srcId="{9C34D429-A0E2-463C-B61D-AF5EEEE105E1}" destId="{BE325B8C-EA27-4B5D-A109-942D1019B772}" srcOrd="1" destOrd="0" presId="urn:microsoft.com/office/officeart/2009/3/layout/RandomtoResultProcess"/>
    <dgm:cxn modelId="{1C3F72B7-ACD3-4596-B6EF-B3ABC71A7374}" type="presParOf" srcId="{9C34D429-A0E2-463C-B61D-AF5EEEE105E1}" destId="{47DDD60A-10F6-4D8F-8E22-6EAA35CBD04E}" srcOrd="2" destOrd="0" presId="urn:microsoft.com/office/officeart/2009/3/layout/RandomtoResultProcess"/>
    <dgm:cxn modelId="{1B13D2B5-FE57-421F-9DFE-1E152CCEB831}" type="presParOf" srcId="{9C34D429-A0E2-463C-B61D-AF5EEEE105E1}" destId="{5CFD0D28-341C-421C-8810-182DE5028DA0}" srcOrd="3" destOrd="0" presId="urn:microsoft.com/office/officeart/2009/3/layout/RandomtoResultProcess"/>
    <dgm:cxn modelId="{1DCA797F-98E6-4069-BD5F-CCC55CE95C2F}" type="presParOf" srcId="{9C34D429-A0E2-463C-B61D-AF5EEEE105E1}" destId="{B3CFD1BF-2189-4C01-8F35-ABE7E182934C}" srcOrd="4" destOrd="0" presId="urn:microsoft.com/office/officeart/2009/3/layout/RandomtoResultProcess"/>
    <dgm:cxn modelId="{89F02D1D-D56F-4BD1-99FA-A56F4B761B9B}" type="presParOf" srcId="{9C34D429-A0E2-463C-B61D-AF5EEEE105E1}" destId="{C18D7487-F608-4274-B42B-82A3A5CD58FF}" srcOrd="5" destOrd="0" presId="urn:microsoft.com/office/officeart/2009/3/layout/RandomtoResultProcess"/>
    <dgm:cxn modelId="{751A0FC9-68E5-474B-BC48-ACE307DC5428}" type="presParOf" srcId="{9C34D429-A0E2-463C-B61D-AF5EEEE105E1}" destId="{D207E0B8-9824-4E09-82A1-75AB52A20D94}" srcOrd="6" destOrd="0" presId="urn:microsoft.com/office/officeart/2009/3/layout/RandomtoResultProcess"/>
    <dgm:cxn modelId="{6FEB9511-D4EE-41E4-A8A7-413BF580ADFD}" type="presParOf" srcId="{9C34D429-A0E2-463C-B61D-AF5EEEE105E1}" destId="{C2E00934-1D8F-42FB-99A4-D71446A47074}" srcOrd="7" destOrd="0" presId="urn:microsoft.com/office/officeart/2009/3/layout/RandomtoResultProcess"/>
    <dgm:cxn modelId="{EFA55B0A-D8CD-467D-9B4D-E33720C2A481}" type="presParOf" srcId="{9C34D429-A0E2-463C-B61D-AF5EEEE105E1}" destId="{D731F879-2CFF-4271-B628-B497EB9A163D}" srcOrd="8" destOrd="0" presId="urn:microsoft.com/office/officeart/2009/3/layout/RandomtoResultProcess"/>
    <dgm:cxn modelId="{8DF505BB-9107-4949-B969-3D4FCAFE36C2}" type="presParOf" srcId="{9C34D429-A0E2-463C-B61D-AF5EEEE105E1}" destId="{EA9472F0-395D-42C7-80F3-9FF88A092470}" srcOrd="9" destOrd="0" presId="urn:microsoft.com/office/officeart/2009/3/layout/RandomtoResultProcess"/>
    <dgm:cxn modelId="{7A856312-D458-4585-AB6C-E0B8AB389CA7}" type="presParOf" srcId="{9C34D429-A0E2-463C-B61D-AF5EEEE105E1}" destId="{D4711567-0548-4E37-8CC0-364F82FFD7CD}" srcOrd="10" destOrd="0" presId="urn:microsoft.com/office/officeart/2009/3/layout/RandomtoResultProcess"/>
    <dgm:cxn modelId="{6E66ABD3-3B94-42AC-A82D-20912EDFCB0A}" type="presParOf" srcId="{9C34D429-A0E2-463C-B61D-AF5EEEE105E1}" destId="{98F43D41-60D8-4F3D-9B33-E504182EA59D}" srcOrd="11" destOrd="0" presId="urn:microsoft.com/office/officeart/2009/3/layout/RandomtoResultProcess"/>
    <dgm:cxn modelId="{4B143792-3648-4305-A749-4875CC2FCEE9}" type="presParOf" srcId="{9C34D429-A0E2-463C-B61D-AF5EEEE105E1}" destId="{BEE17FF7-926F-4684-BB6F-AADB867BE948}" srcOrd="12" destOrd="0" presId="urn:microsoft.com/office/officeart/2009/3/layout/RandomtoResultProcess"/>
    <dgm:cxn modelId="{6E0BF5DB-C98A-4B3A-86B0-E713EF4DEDDE}" type="presParOf" srcId="{9C34D429-A0E2-463C-B61D-AF5EEEE105E1}" destId="{2844BFA1-1A18-40D8-B636-42B33D2A996B}" srcOrd="13" destOrd="0" presId="urn:microsoft.com/office/officeart/2009/3/layout/RandomtoResultProcess"/>
    <dgm:cxn modelId="{1E4C5B5F-AE05-4D71-9C86-EBE8ABF6F247}" type="presParOf" srcId="{9C34D429-A0E2-463C-B61D-AF5EEEE105E1}" destId="{864699A4-57ED-453E-AB53-96C433C11D9D}" srcOrd="14" destOrd="0" presId="urn:microsoft.com/office/officeart/2009/3/layout/RandomtoResultProcess"/>
    <dgm:cxn modelId="{C03A3E43-FE9A-402F-B299-009B8CCDE125}" type="presParOf" srcId="{9C34D429-A0E2-463C-B61D-AF5EEEE105E1}" destId="{9DE0090A-196A-4A49-B65F-1CCE7AD4E312}" srcOrd="15" destOrd="0" presId="urn:microsoft.com/office/officeart/2009/3/layout/RandomtoResultProcess"/>
    <dgm:cxn modelId="{40887885-5B65-43F0-BAB2-750DB115C3BD}" type="presParOf" srcId="{9C34D429-A0E2-463C-B61D-AF5EEEE105E1}" destId="{26BE8D8D-AF98-4911-8F43-9D2503251664}" srcOrd="16" destOrd="0" presId="urn:microsoft.com/office/officeart/2009/3/layout/RandomtoResultProcess"/>
    <dgm:cxn modelId="{D9A3D9AF-648D-49E1-80A1-7379A72FB80F}" type="presParOf" srcId="{9C34D429-A0E2-463C-B61D-AF5EEEE105E1}" destId="{A4DDC878-8DC3-4626-A1D4-1F780A6356C7}" srcOrd="17" destOrd="0" presId="urn:microsoft.com/office/officeart/2009/3/layout/RandomtoResultProcess"/>
    <dgm:cxn modelId="{5D34AC23-8EDF-4BBF-BB83-747C8104F65A}" type="presParOf" srcId="{9C34D429-A0E2-463C-B61D-AF5EEEE105E1}" destId="{085E866C-D61B-4769-9CDE-21F1D24E49E8}" srcOrd="18" destOrd="0" presId="urn:microsoft.com/office/officeart/2009/3/layout/RandomtoResultProcess"/>
    <dgm:cxn modelId="{A155BFC1-FDBE-44D4-BEE1-E7DABE4B7773}" type="presParOf" srcId="{9C34D429-A0E2-463C-B61D-AF5EEEE105E1}" destId="{302D6EBE-927B-4BCD-B8BC-1A4B6D73F87C}" srcOrd="19" destOrd="0" presId="urn:microsoft.com/office/officeart/2009/3/layout/RandomtoResultProcess"/>
    <dgm:cxn modelId="{92D7BEBB-11EA-4388-A744-21D5BCE8A305}" type="presParOf" srcId="{4EFFC944-CC91-4FB0-A6FC-4A835411DFA8}" destId="{50AF21CF-B83A-48E2-90D4-6F17F1B613E4}" srcOrd="1" destOrd="0" presId="urn:microsoft.com/office/officeart/2009/3/layout/RandomtoResultProcess"/>
    <dgm:cxn modelId="{BF7D52F1-0447-4ACA-A435-8A39ECCA994A}" type="presParOf" srcId="{50AF21CF-B83A-48E2-90D4-6F17F1B613E4}" destId="{AD7369F0-E525-4E7D-866A-B2384D379F48}" srcOrd="0" destOrd="0" presId="urn:microsoft.com/office/officeart/2009/3/layout/RandomtoResultProcess"/>
    <dgm:cxn modelId="{0452A779-4078-4743-9F82-7E040C80CCD4}" type="presParOf" srcId="{50AF21CF-B83A-48E2-90D4-6F17F1B613E4}" destId="{CCF87198-B60F-4C4E-9E00-B9941149D962}" srcOrd="1" destOrd="0" presId="urn:microsoft.com/office/officeart/2009/3/layout/RandomtoResultProcess"/>
    <dgm:cxn modelId="{1E1C62E5-77B4-4C1F-A288-02250B274B1F}" type="presParOf" srcId="{4EFFC944-CC91-4FB0-A6FC-4A835411DFA8}" destId="{9217BE93-14A6-4075-904C-233F9ECA623D}" srcOrd="2" destOrd="0" presId="urn:microsoft.com/office/officeart/2009/3/layout/RandomtoResultProcess"/>
    <dgm:cxn modelId="{A9A464FE-B0CF-43F3-99D9-1E6C0CC2B376}" type="presParOf" srcId="{9217BE93-14A6-4075-904C-233F9ECA623D}" destId="{22D1A09C-9FDE-4DD7-8C99-A9F3D00D6601}" srcOrd="0" destOrd="0" presId="urn:microsoft.com/office/officeart/2009/3/layout/RandomtoResultProcess"/>
    <dgm:cxn modelId="{C0546769-C959-42B1-9890-E4F334D1B60F}" type="presParOf" srcId="{9217BE93-14A6-4075-904C-233F9ECA623D}" destId="{0D9B9149-A38F-48B7-9C06-50D9DD80926D}" srcOrd="1" destOrd="0" presId="urn:microsoft.com/office/officeart/2009/3/layout/RandomtoResultProcess"/>
    <dgm:cxn modelId="{1ACB002A-0088-4EF4-9AEF-90FF39965BC0}" type="presParOf" srcId="{9217BE93-14A6-4075-904C-233F9ECA623D}" destId="{DA7EA2B2-EC74-4CFC-89E4-44EC42AD3981}" srcOrd="2" destOrd="0" presId="urn:microsoft.com/office/officeart/2009/3/layout/RandomtoResultProcess"/>
    <dgm:cxn modelId="{74C2A340-FC9F-43C8-B813-9606B607AE1C}" type="presParOf" srcId="{4EFFC944-CC91-4FB0-A6FC-4A835411DFA8}" destId="{46D7B06E-1E3E-4CA8-8840-4F854BA93214}" srcOrd="3" destOrd="0" presId="urn:microsoft.com/office/officeart/2009/3/layout/RandomtoResultProcess"/>
    <dgm:cxn modelId="{8A655A5E-6E93-49EB-8C95-B8B58E78211B}" type="presParOf" srcId="{46D7B06E-1E3E-4CA8-8840-4F854BA93214}" destId="{8C2C401E-274F-43E7-B7F1-4E200F75CF76}" srcOrd="0" destOrd="0" presId="urn:microsoft.com/office/officeart/2009/3/layout/RandomtoResultProcess"/>
    <dgm:cxn modelId="{5627EB0F-73DA-4583-A488-D69A0D7044CD}" type="presParOf" srcId="{46D7B06E-1E3E-4CA8-8840-4F854BA93214}" destId="{6624962E-C0BC-4168-8625-1511819F0501}" srcOrd="1" destOrd="0" presId="urn:microsoft.com/office/officeart/2009/3/layout/RandomtoResultProcess"/>
    <dgm:cxn modelId="{77BA1773-1240-4219-806A-27EE27C2E950}" type="presParOf" srcId="{4EFFC944-CC91-4FB0-A6FC-4A835411DFA8}" destId="{4EB24494-5519-45F4-8EBE-93E656675724}" srcOrd="4" destOrd="0" presId="urn:microsoft.com/office/officeart/2009/3/layout/RandomtoResultProcess"/>
    <dgm:cxn modelId="{3049599B-AF89-4FA9-967E-959A7D99662B}" type="presParOf" srcId="{4EB24494-5519-45F4-8EBE-93E656675724}" destId="{7A82CFA0-765A-4F2C-A5AA-755AA8DA7A3B}" srcOrd="0" destOrd="0" presId="urn:microsoft.com/office/officeart/2009/3/layout/RandomtoResultProcess"/>
    <dgm:cxn modelId="{47CBBF03-F123-4800-A3A0-527B0F149FE5}" type="presParOf" srcId="{4EB24494-5519-45F4-8EBE-93E656675724}" destId="{20F32021-ABBC-481C-BDD2-1EEF7253DD62}" srcOrd="1" destOrd="0" presId="urn:microsoft.com/office/officeart/2009/3/layout/RandomtoResultProcess"/>
    <dgm:cxn modelId="{73AAF438-688C-4A5D-8A49-D0FF3E5D3324}" type="presParOf" srcId="{4EB24494-5519-45F4-8EBE-93E656675724}" destId="{5CE76C6D-14AD-421A-B5FA-D2E65DE1A774}" srcOrd="2" destOrd="0" presId="urn:microsoft.com/office/officeart/2009/3/layout/RandomtoResultProcess"/>
    <dgm:cxn modelId="{C0DAA323-7F39-4F53-8502-85D521F14E9A}" type="presParOf" srcId="{4EFFC944-CC91-4FB0-A6FC-4A835411DFA8}" destId="{1DBEE38C-860B-4B8C-9BBC-99ABACB26AF6}" srcOrd="5" destOrd="0" presId="urn:microsoft.com/office/officeart/2009/3/layout/RandomtoResultProcess"/>
    <dgm:cxn modelId="{AB0E7D75-0CEF-4E7D-8559-F85AE23A0AE9}" type="presParOf" srcId="{1DBEE38C-860B-4B8C-9BBC-99ABACB26AF6}" destId="{935A7AD4-DE09-486B-BEFE-BAAC9B804134}" srcOrd="0" destOrd="0" presId="urn:microsoft.com/office/officeart/2009/3/layout/RandomtoResultProcess"/>
    <dgm:cxn modelId="{3C5E8251-5936-4532-BFBF-1F08BB5F6B19}" type="presParOf" srcId="{1DBEE38C-860B-4B8C-9BBC-99ABACB26AF6}" destId="{2164F862-2C14-4035-BC1F-000CB0FAE430}" srcOrd="1" destOrd="0" presId="urn:microsoft.com/office/officeart/2009/3/layout/RandomtoResultProcess"/>
    <dgm:cxn modelId="{A8CEC99A-131C-485B-BD7E-BC6FC06B4681}" type="presParOf" srcId="{4EFFC944-CC91-4FB0-A6FC-4A835411DFA8}" destId="{9C9F492D-2A24-4C0F-8A13-9E059C9A2D73}" srcOrd="6" destOrd="0" presId="urn:microsoft.com/office/officeart/2009/3/layout/RandomtoResultProcess"/>
    <dgm:cxn modelId="{710FAB40-401E-448C-BCBF-61C97D9810A6}" type="presParOf" srcId="{9C9F492D-2A24-4C0F-8A13-9E059C9A2D73}" destId="{819AB1D3-A6DC-4625-910A-418C097CA3B2}" srcOrd="0" destOrd="0" presId="urn:microsoft.com/office/officeart/2009/3/layout/RandomtoResultProcess"/>
    <dgm:cxn modelId="{C542BE94-C247-4D62-A008-59F32048E425}" type="presParOf" srcId="{9C9F492D-2A24-4C0F-8A13-9E059C9A2D73}" destId="{E7FDA739-D921-41AE-A3CE-ACA5B7EFEECB}" srcOrd="1" destOrd="0" presId="urn:microsoft.com/office/officeart/2009/3/layout/RandomtoResultProcess"/>
    <dgm:cxn modelId="{080CB680-39E7-4D5A-BA41-1326020D5468}" type="presParOf" srcId="{9C9F492D-2A24-4C0F-8A13-9E059C9A2D73}" destId="{F3C5B427-3122-44FA-8353-D41FB29D38D2}" srcOrd="2" destOrd="0" presId="urn:microsoft.com/office/officeart/2009/3/layout/RandomtoResultProcess"/>
    <dgm:cxn modelId="{C3B92ECA-906F-4F7A-9FBE-D88EB684BA26}" type="presParOf" srcId="{4EFFC944-CC91-4FB0-A6FC-4A835411DFA8}" destId="{B1005790-E5E8-4210-9246-7EDA6A931CC9}" srcOrd="7" destOrd="0" presId="urn:microsoft.com/office/officeart/2009/3/layout/RandomtoResultProcess"/>
    <dgm:cxn modelId="{21224D1D-6611-4464-8D50-C84111A8651E}" type="presParOf" srcId="{B1005790-E5E8-4210-9246-7EDA6A931CC9}" destId="{589A8906-5813-4009-9E37-C4E53B49A99F}" srcOrd="0" destOrd="0" presId="urn:microsoft.com/office/officeart/2009/3/layout/RandomtoResultProcess"/>
    <dgm:cxn modelId="{592BAC8E-4BB3-4D1D-A51E-194043BAD693}" type="presParOf" srcId="{B1005790-E5E8-4210-9246-7EDA6A931CC9}" destId="{B3B362B8-90E5-4F7D-8001-57573A737B40}" srcOrd="1" destOrd="0" presId="urn:microsoft.com/office/officeart/2009/3/layout/RandomtoResultProcess"/>
    <dgm:cxn modelId="{CA216F01-358C-4753-91B7-5790F477C24A}" type="presParOf" srcId="{4EFFC944-CC91-4FB0-A6FC-4A835411DFA8}" destId="{E4BF5A63-055C-43A5-A784-DABCC1B8591F}" srcOrd="8" destOrd="0" presId="urn:microsoft.com/office/officeart/2009/3/layout/RandomtoResultProcess"/>
    <dgm:cxn modelId="{DC7C5DC2-0B23-40C1-BDE5-4493947679E0}" type="presParOf" srcId="{E4BF5A63-055C-43A5-A784-DABCC1B8591F}" destId="{1071106D-3DC7-4458-BBC0-C4507E48ACBC}" srcOrd="0" destOrd="0" presId="urn:microsoft.com/office/officeart/2009/3/layout/RandomtoResultProcess"/>
    <dgm:cxn modelId="{BD1860DE-B5F1-41E4-92C4-9FB1119AB1EE}" type="presParOf" srcId="{E4BF5A63-055C-43A5-A784-DABCC1B8591F}" destId="{C8F712B7-EC01-47BD-9E01-63A3A8D36907}" srcOrd="1" destOrd="0" presId="urn:microsoft.com/office/officeart/2009/3/layout/RandomtoResultProcess"/>
    <dgm:cxn modelId="{57391ED9-F0A9-4E3B-9019-2DC98E705A84}" type="presParOf" srcId="{E4BF5A63-055C-43A5-A784-DABCC1B8591F}" destId="{3F0B4513-8785-4AEE-8A89-5DF03E9831E8}" srcOrd="2" destOrd="0" presId="urn:microsoft.com/office/officeart/2009/3/layout/RandomtoResultProcess"/>
    <dgm:cxn modelId="{33E0A1F4-A682-45C0-B6AE-7C7A82D2622F}" type="presParOf" srcId="{4EFFC944-CC91-4FB0-A6FC-4A835411DFA8}" destId="{85CF3ADB-A4C7-4AD8-A24C-2AB6F6BF9D0E}" srcOrd="9" destOrd="0" presId="urn:microsoft.com/office/officeart/2009/3/layout/RandomtoResultProcess"/>
    <dgm:cxn modelId="{D3DC54FD-E604-4926-8C90-E1856CBE529F}" type="presParOf" srcId="{85CF3ADB-A4C7-4AD8-A24C-2AB6F6BF9D0E}" destId="{E0CFDDE2-EEE5-47E7-940A-E9D0A1111B7A}" srcOrd="0" destOrd="0" presId="urn:microsoft.com/office/officeart/2009/3/layout/RandomtoResultProcess"/>
    <dgm:cxn modelId="{E74A5D0C-81E6-4E81-B949-D0C2B5A68D1F}" type="presParOf" srcId="{85CF3ADB-A4C7-4AD8-A24C-2AB6F6BF9D0E}" destId="{A94C5423-2098-432F-8A8F-195880DCD46A}" srcOrd="1" destOrd="0" presId="urn:microsoft.com/office/officeart/2009/3/layout/RandomtoResultProcess"/>
    <dgm:cxn modelId="{353EF1CD-FB7F-48CB-A473-D7BC881F8706}" type="presParOf" srcId="{4EFFC944-CC91-4FB0-A6FC-4A835411DFA8}" destId="{E60B2D87-92D7-488B-A2BD-2C9424760D51}" srcOrd="10" destOrd="0" presId="urn:microsoft.com/office/officeart/2009/3/layout/RandomtoResultProcess"/>
    <dgm:cxn modelId="{A4782D53-8A2D-470C-B813-BF865FD66F29}" type="presParOf" srcId="{E60B2D87-92D7-488B-A2BD-2C9424760D51}" destId="{CA13C5B3-27A6-4EE6-A8CF-603E2054828F}" srcOrd="0" destOrd="0" presId="urn:microsoft.com/office/officeart/2009/3/layout/RandomtoResultProcess"/>
    <dgm:cxn modelId="{C11D7564-A648-4969-9754-B694113C09FF}" type="presParOf" srcId="{E60B2D87-92D7-488B-A2BD-2C9424760D51}" destId="{32631F89-06CD-4EC9-B48F-6028E1E2C832}" srcOrd="1" destOrd="0" presId="urn:microsoft.com/office/officeart/2009/3/layout/RandomtoResultProcess"/>
  </dgm:cxnLst>
  <dgm:bg>
    <a:noFill/>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63939-BB32-42A9-9265-9CC32832DB58}">
      <dsp:nvSpPr>
        <dsp:cNvPr id="0" name=""/>
        <dsp:cNvSpPr/>
      </dsp:nvSpPr>
      <dsp:spPr>
        <a:xfrm>
          <a:off x="3914551" y="2647"/>
          <a:ext cx="1314896" cy="854682"/>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tr-TR" sz="1200" kern="1200" dirty="0"/>
            <a:t>AVRUPA KOMİSYONU</a:t>
          </a:r>
        </a:p>
      </dsp:txBody>
      <dsp:txXfrm>
        <a:off x="3956273" y="44369"/>
        <a:ext cx="1231452" cy="771238"/>
      </dsp:txXfrm>
    </dsp:sp>
    <dsp:sp modelId="{EE2982D7-43DF-4B0F-BCFB-9E8DB6B71ECF}">
      <dsp:nvSpPr>
        <dsp:cNvPr id="0" name=""/>
        <dsp:cNvSpPr/>
      </dsp:nvSpPr>
      <dsp:spPr>
        <a:xfrm>
          <a:off x="2864901" y="429989"/>
          <a:ext cx="3414196" cy="3414196"/>
        </a:xfrm>
        <a:custGeom>
          <a:avLst/>
          <a:gdLst/>
          <a:ahLst/>
          <a:cxnLst/>
          <a:rect l="0" t="0" r="0" b="0"/>
          <a:pathLst>
            <a:path>
              <a:moveTo>
                <a:pt x="2540584" y="217304"/>
              </a:moveTo>
              <a:arcTo wR="1707098" hR="1707098" stAng="17953527" swAng="1211394"/>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0FD0E63-14F4-40B0-9C7D-BFB895CCA380}">
      <dsp:nvSpPr>
        <dsp:cNvPr id="0" name=""/>
        <dsp:cNvSpPr/>
      </dsp:nvSpPr>
      <dsp:spPr>
        <a:xfrm>
          <a:off x="5538098" y="1182223"/>
          <a:ext cx="1314896" cy="854682"/>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tr-TR" sz="1200" kern="1200" dirty="0"/>
            <a:t>TÜRKİYE ULUSAL AJANSI</a:t>
          </a:r>
        </a:p>
      </dsp:txBody>
      <dsp:txXfrm>
        <a:off x="5579820" y="1223945"/>
        <a:ext cx="1231452" cy="771238"/>
      </dsp:txXfrm>
    </dsp:sp>
    <dsp:sp modelId="{DE71B297-3DA6-468A-9844-9912040A2A46}">
      <dsp:nvSpPr>
        <dsp:cNvPr id="0" name=""/>
        <dsp:cNvSpPr/>
      </dsp:nvSpPr>
      <dsp:spPr>
        <a:xfrm>
          <a:off x="2864901" y="429989"/>
          <a:ext cx="3414196" cy="3414196"/>
        </a:xfrm>
        <a:custGeom>
          <a:avLst/>
          <a:gdLst/>
          <a:ahLst/>
          <a:cxnLst/>
          <a:rect l="0" t="0" r="0" b="0"/>
          <a:pathLst>
            <a:path>
              <a:moveTo>
                <a:pt x="3410099" y="1825292"/>
              </a:moveTo>
              <a:arcTo wR="1707098" hR="1707098" stAng="21838210" swAng="1359614"/>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9AA6B46-6135-44C2-BF85-C2280304969F}">
      <dsp:nvSpPr>
        <dsp:cNvPr id="0" name=""/>
        <dsp:cNvSpPr/>
      </dsp:nvSpPr>
      <dsp:spPr>
        <a:xfrm>
          <a:off x="4917958" y="3090817"/>
          <a:ext cx="1314896" cy="854682"/>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tr-TR" sz="1200" kern="1200" dirty="0"/>
            <a:t>DEÜ Dış İlişkiler Koordinatörlüğü</a:t>
          </a:r>
        </a:p>
      </dsp:txBody>
      <dsp:txXfrm>
        <a:off x="4959680" y="3132539"/>
        <a:ext cx="1231452" cy="771238"/>
      </dsp:txXfrm>
    </dsp:sp>
    <dsp:sp modelId="{6BAC9605-9970-463E-9DF2-95FCE26AEA53}">
      <dsp:nvSpPr>
        <dsp:cNvPr id="0" name=""/>
        <dsp:cNvSpPr/>
      </dsp:nvSpPr>
      <dsp:spPr>
        <a:xfrm>
          <a:off x="2864901" y="429989"/>
          <a:ext cx="3414196" cy="3414196"/>
        </a:xfrm>
        <a:custGeom>
          <a:avLst/>
          <a:gdLst/>
          <a:ahLst/>
          <a:cxnLst/>
          <a:rect l="0" t="0" r="0" b="0"/>
          <a:pathLst>
            <a:path>
              <a:moveTo>
                <a:pt x="1916557" y="3401297"/>
              </a:moveTo>
              <a:arcTo wR="1707098" hR="1707098" stAng="4977126" swAng="845747"/>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930C577-708F-4703-8859-202325D33D47}">
      <dsp:nvSpPr>
        <dsp:cNvPr id="0" name=""/>
        <dsp:cNvSpPr/>
      </dsp:nvSpPr>
      <dsp:spPr>
        <a:xfrm>
          <a:off x="2911144" y="3090817"/>
          <a:ext cx="1314896" cy="854682"/>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tr-TR" sz="1200" kern="1200" dirty="0"/>
            <a:t>Akademik Birim </a:t>
          </a:r>
          <a:r>
            <a:rPr lang="tr-TR" sz="1200" kern="1200" dirty="0" err="1"/>
            <a:t>Erasmus</a:t>
          </a:r>
          <a:r>
            <a:rPr lang="tr-TR" sz="1200" kern="1200" dirty="0"/>
            <a:t> Koordinatörleri</a:t>
          </a:r>
        </a:p>
      </dsp:txBody>
      <dsp:txXfrm>
        <a:off x="2952866" y="3132539"/>
        <a:ext cx="1231452" cy="771238"/>
      </dsp:txXfrm>
    </dsp:sp>
    <dsp:sp modelId="{5A066E54-F5DB-4173-9574-1593E6A7EFE6}">
      <dsp:nvSpPr>
        <dsp:cNvPr id="0" name=""/>
        <dsp:cNvSpPr/>
      </dsp:nvSpPr>
      <dsp:spPr>
        <a:xfrm>
          <a:off x="2864901" y="429989"/>
          <a:ext cx="3414196" cy="3414196"/>
        </a:xfrm>
        <a:custGeom>
          <a:avLst/>
          <a:gdLst/>
          <a:ahLst/>
          <a:cxnLst/>
          <a:rect l="0" t="0" r="0" b="0"/>
          <a:pathLst>
            <a:path>
              <a:moveTo>
                <a:pt x="181094" y="2472276"/>
              </a:moveTo>
              <a:arcTo wR="1707098" hR="1707098" stAng="9202176" swAng="1359614"/>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449F642-69DA-4A7C-990D-A40D312024CA}">
      <dsp:nvSpPr>
        <dsp:cNvPr id="0" name=""/>
        <dsp:cNvSpPr/>
      </dsp:nvSpPr>
      <dsp:spPr>
        <a:xfrm>
          <a:off x="2291004" y="1182223"/>
          <a:ext cx="1314896" cy="854682"/>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tr-TR" sz="1200" kern="1200" dirty="0"/>
            <a:t>DEÜ Üyeleri : Öğrenciler, Akademisyenler, İdari Personel</a:t>
          </a:r>
        </a:p>
      </dsp:txBody>
      <dsp:txXfrm>
        <a:off x="2332726" y="1223945"/>
        <a:ext cx="1231452" cy="771238"/>
      </dsp:txXfrm>
    </dsp:sp>
    <dsp:sp modelId="{6A653271-B999-4580-8E47-3C2908DB9995}">
      <dsp:nvSpPr>
        <dsp:cNvPr id="0" name=""/>
        <dsp:cNvSpPr/>
      </dsp:nvSpPr>
      <dsp:spPr>
        <a:xfrm>
          <a:off x="2864901" y="429989"/>
          <a:ext cx="3414196" cy="3414196"/>
        </a:xfrm>
        <a:custGeom>
          <a:avLst/>
          <a:gdLst/>
          <a:ahLst/>
          <a:cxnLst/>
          <a:rect l="0" t="0" r="0" b="0"/>
          <a:pathLst>
            <a:path>
              <a:moveTo>
                <a:pt x="410650" y="596509"/>
              </a:moveTo>
              <a:arcTo wR="1707098" hR="1707098" stAng="13235080" swAng="1211394"/>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9216A-50A5-4C43-9BF4-4BDB5F724A2E}">
      <dsp:nvSpPr>
        <dsp:cNvPr id="0" name=""/>
        <dsp:cNvSpPr/>
      </dsp:nvSpPr>
      <dsp:spPr>
        <a:xfrm>
          <a:off x="172990" y="1175622"/>
          <a:ext cx="920053" cy="261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tr-TR" sz="900" b="1" kern="1200" dirty="0">
              <a:latin typeface="+mj-lt"/>
            </a:rPr>
            <a:t>1. ADIM</a:t>
          </a:r>
        </a:p>
        <a:p>
          <a:pPr marL="0" lvl="0" indent="0" algn="ctr" defTabSz="400050">
            <a:lnSpc>
              <a:spcPct val="90000"/>
            </a:lnSpc>
            <a:spcBef>
              <a:spcPct val="0"/>
            </a:spcBef>
            <a:spcAft>
              <a:spcPct val="35000"/>
            </a:spcAft>
            <a:buNone/>
          </a:pPr>
          <a:r>
            <a:rPr lang="tr-TR" sz="900" b="1" kern="1200" dirty="0">
              <a:latin typeface="+mj-lt"/>
            </a:rPr>
            <a:t>NOMİNASYON</a:t>
          </a:r>
        </a:p>
      </dsp:txBody>
      <dsp:txXfrm>
        <a:off x="172990" y="1175622"/>
        <a:ext cx="920053" cy="261574"/>
      </dsp:txXfrm>
    </dsp:sp>
    <dsp:sp modelId="{BE325B8C-EA27-4B5D-A109-942D1019B772}">
      <dsp:nvSpPr>
        <dsp:cNvPr id="0" name=""/>
        <dsp:cNvSpPr/>
      </dsp:nvSpPr>
      <dsp:spPr>
        <a:xfrm>
          <a:off x="46868" y="1682166"/>
          <a:ext cx="1255386" cy="1198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311150">
            <a:lnSpc>
              <a:spcPct val="90000"/>
            </a:lnSpc>
            <a:spcBef>
              <a:spcPct val="0"/>
            </a:spcBef>
            <a:spcAft>
              <a:spcPct val="15000"/>
            </a:spcAft>
            <a:buChar char="•"/>
          </a:pPr>
          <a:endParaRPr lang="tr-TR" sz="700" kern="1200" dirty="0">
            <a:latin typeface="+mj-lt"/>
          </a:endParaRPr>
        </a:p>
        <a:p>
          <a:pPr marL="57150" lvl="1" indent="-57150" algn="l" defTabSz="400050">
            <a:lnSpc>
              <a:spcPct val="90000"/>
            </a:lnSpc>
            <a:spcBef>
              <a:spcPct val="0"/>
            </a:spcBef>
            <a:spcAft>
              <a:spcPct val="15000"/>
            </a:spcAft>
            <a:buChar char="•"/>
          </a:pPr>
          <a:r>
            <a:rPr lang="tr-TR" sz="900" kern="1200" dirty="0">
              <a:latin typeface="+mj-lt"/>
            </a:rPr>
            <a:t>İlgili </a:t>
          </a:r>
          <a:r>
            <a:rPr lang="tr-TR" sz="900" kern="1200" dirty="0" err="1">
              <a:latin typeface="+mj-lt"/>
            </a:rPr>
            <a:t>Erasmus</a:t>
          </a:r>
          <a:r>
            <a:rPr lang="tr-TR" sz="900" kern="1200" dirty="0">
              <a:latin typeface="+mj-lt"/>
            </a:rPr>
            <a:t> bölüm koordinatörü tarafından karşı kuruma aday gösterilme</a:t>
          </a:r>
        </a:p>
        <a:p>
          <a:pPr marL="57150" lvl="1" indent="-57150" algn="l" defTabSz="400050">
            <a:lnSpc>
              <a:spcPct val="90000"/>
            </a:lnSpc>
            <a:spcBef>
              <a:spcPct val="0"/>
            </a:spcBef>
            <a:spcAft>
              <a:spcPct val="15000"/>
            </a:spcAft>
            <a:buChar char="•"/>
          </a:pPr>
          <a:r>
            <a:rPr lang="tr-TR" sz="900" kern="1200" dirty="0">
              <a:latin typeface="+mj-lt"/>
            </a:rPr>
            <a:t>Karşı kurumun yönlendirmesine uygun olarak öğrenci tarafından karşı kuruma gerekli bilgi ve belgelerin sağlanması (online </a:t>
          </a:r>
          <a:r>
            <a:rPr lang="tr-TR" sz="900" kern="1200" dirty="0" err="1">
              <a:latin typeface="+mj-lt"/>
            </a:rPr>
            <a:t>application</a:t>
          </a:r>
          <a:r>
            <a:rPr lang="tr-TR" sz="900" kern="1200" dirty="0">
              <a:latin typeface="+mj-lt"/>
            </a:rPr>
            <a:t> vb. işlemlerin gerçekleştirilmesi)</a:t>
          </a:r>
        </a:p>
      </dsp:txBody>
      <dsp:txXfrm>
        <a:off x="46868" y="1682166"/>
        <a:ext cx="1255386" cy="1198686"/>
      </dsp:txXfrm>
    </dsp:sp>
    <dsp:sp modelId="{47DDD60A-10F6-4D8F-8E22-6EAA35CBD04E}">
      <dsp:nvSpPr>
        <dsp:cNvPr id="0" name=""/>
        <dsp:cNvSpPr/>
      </dsp:nvSpPr>
      <dsp:spPr>
        <a:xfrm>
          <a:off x="235243" y="1096067"/>
          <a:ext cx="63138" cy="63138"/>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CFD0D28-341C-421C-8810-182DE5028DA0}">
      <dsp:nvSpPr>
        <dsp:cNvPr id="0" name=""/>
        <dsp:cNvSpPr/>
      </dsp:nvSpPr>
      <dsp:spPr>
        <a:xfrm>
          <a:off x="279440" y="1007673"/>
          <a:ext cx="63138" cy="63138"/>
        </a:xfrm>
        <a:prstGeom prst="ellipse">
          <a:avLst/>
        </a:prstGeom>
        <a:gradFill rotWithShape="0">
          <a:gsLst>
            <a:gs pos="0">
              <a:schemeClr val="accent5">
                <a:hueOff val="23028"/>
                <a:satOff val="2194"/>
                <a:lumOff val="-915"/>
                <a:alphaOff val="0"/>
                <a:tint val="100000"/>
                <a:shade val="100000"/>
                <a:satMod val="130000"/>
              </a:schemeClr>
            </a:gs>
            <a:gs pos="100000">
              <a:schemeClr val="accent5">
                <a:hueOff val="23028"/>
                <a:satOff val="2194"/>
                <a:lumOff val="-91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3CFD1BF-2189-4C01-8F35-ABE7E182934C}">
      <dsp:nvSpPr>
        <dsp:cNvPr id="0" name=""/>
        <dsp:cNvSpPr/>
      </dsp:nvSpPr>
      <dsp:spPr>
        <a:xfrm>
          <a:off x="385513" y="1025352"/>
          <a:ext cx="99218" cy="99218"/>
        </a:xfrm>
        <a:prstGeom prst="ellipse">
          <a:avLst/>
        </a:prstGeom>
        <a:gradFill rotWithShape="0">
          <a:gsLst>
            <a:gs pos="0">
              <a:schemeClr val="accent5">
                <a:hueOff val="46056"/>
                <a:satOff val="4388"/>
                <a:lumOff val="-1830"/>
                <a:alphaOff val="0"/>
                <a:tint val="100000"/>
                <a:shade val="100000"/>
                <a:satMod val="130000"/>
              </a:schemeClr>
            </a:gs>
            <a:gs pos="100000">
              <a:schemeClr val="accent5">
                <a:hueOff val="46056"/>
                <a:satOff val="4388"/>
                <a:lumOff val="-183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18D7487-F608-4274-B42B-82A3A5CD58FF}">
      <dsp:nvSpPr>
        <dsp:cNvPr id="0" name=""/>
        <dsp:cNvSpPr/>
      </dsp:nvSpPr>
      <dsp:spPr>
        <a:xfrm>
          <a:off x="473907" y="928118"/>
          <a:ext cx="63138" cy="63138"/>
        </a:xfrm>
        <a:prstGeom prst="ellipse">
          <a:avLst/>
        </a:prstGeom>
        <a:gradFill rotWithShape="0">
          <a:gsLst>
            <a:gs pos="0">
              <a:schemeClr val="accent5">
                <a:hueOff val="69084"/>
                <a:satOff val="6583"/>
                <a:lumOff val="-2745"/>
                <a:alphaOff val="0"/>
                <a:tint val="100000"/>
                <a:shade val="100000"/>
                <a:satMod val="130000"/>
              </a:schemeClr>
            </a:gs>
            <a:gs pos="100000">
              <a:schemeClr val="accent5">
                <a:hueOff val="69084"/>
                <a:satOff val="6583"/>
                <a:lumOff val="-274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207E0B8-9824-4E09-82A1-75AB52A20D94}">
      <dsp:nvSpPr>
        <dsp:cNvPr id="0" name=""/>
        <dsp:cNvSpPr/>
      </dsp:nvSpPr>
      <dsp:spPr>
        <a:xfrm>
          <a:off x="588820" y="892760"/>
          <a:ext cx="63138" cy="63138"/>
        </a:xfrm>
        <a:prstGeom prst="ellipse">
          <a:avLst/>
        </a:prstGeom>
        <a:gradFill rotWithShape="0">
          <a:gsLst>
            <a:gs pos="0">
              <a:schemeClr val="accent5">
                <a:hueOff val="92113"/>
                <a:satOff val="8777"/>
                <a:lumOff val="-3660"/>
                <a:alphaOff val="0"/>
                <a:tint val="100000"/>
                <a:shade val="100000"/>
                <a:satMod val="130000"/>
              </a:schemeClr>
            </a:gs>
            <a:gs pos="100000">
              <a:schemeClr val="accent5">
                <a:hueOff val="92113"/>
                <a:satOff val="8777"/>
                <a:lumOff val="-366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2E00934-1D8F-42FB-99A4-D71446A47074}">
      <dsp:nvSpPr>
        <dsp:cNvPr id="0" name=""/>
        <dsp:cNvSpPr/>
      </dsp:nvSpPr>
      <dsp:spPr>
        <a:xfrm>
          <a:off x="730251" y="954636"/>
          <a:ext cx="63138" cy="63138"/>
        </a:xfrm>
        <a:prstGeom prst="ellipse">
          <a:avLst/>
        </a:prstGeom>
        <a:gradFill rotWithShape="0">
          <a:gsLst>
            <a:gs pos="0">
              <a:schemeClr val="accent5">
                <a:hueOff val="115141"/>
                <a:satOff val="10971"/>
                <a:lumOff val="-4575"/>
                <a:alphaOff val="0"/>
                <a:tint val="100000"/>
                <a:shade val="100000"/>
                <a:satMod val="130000"/>
              </a:schemeClr>
            </a:gs>
            <a:gs pos="100000">
              <a:schemeClr val="accent5">
                <a:hueOff val="115141"/>
                <a:satOff val="10971"/>
                <a:lumOff val="-457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731F879-2CFF-4271-B628-B497EB9A163D}">
      <dsp:nvSpPr>
        <dsp:cNvPr id="0" name=""/>
        <dsp:cNvSpPr/>
      </dsp:nvSpPr>
      <dsp:spPr>
        <a:xfrm>
          <a:off x="818645" y="998833"/>
          <a:ext cx="99218" cy="99218"/>
        </a:xfrm>
        <a:prstGeom prst="ellipse">
          <a:avLst/>
        </a:prstGeom>
        <a:gradFill rotWithShape="0">
          <a:gsLst>
            <a:gs pos="0">
              <a:schemeClr val="accent5">
                <a:hueOff val="138169"/>
                <a:satOff val="13165"/>
                <a:lumOff val="-5490"/>
                <a:alphaOff val="0"/>
                <a:tint val="100000"/>
                <a:shade val="100000"/>
                <a:satMod val="130000"/>
              </a:schemeClr>
            </a:gs>
            <a:gs pos="100000">
              <a:schemeClr val="accent5">
                <a:hueOff val="138169"/>
                <a:satOff val="13165"/>
                <a:lumOff val="-549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A9472F0-395D-42C7-80F3-9FF88A092470}">
      <dsp:nvSpPr>
        <dsp:cNvPr id="0" name=""/>
        <dsp:cNvSpPr/>
      </dsp:nvSpPr>
      <dsp:spPr>
        <a:xfrm>
          <a:off x="942397" y="1096067"/>
          <a:ext cx="63138" cy="63138"/>
        </a:xfrm>
        <a:prstGeom prst="ellipse">
          <a:avLst/>
        </a:prstGeom>
        <a:gradFill rotWithShape="0">
          <a:gsLst>
            <a:gs pos="0">
              <a:schemeClr val="accent5">
                <a:hueOff val="161197"/>
                <a:satOff val="15359"/>
                <a:lumOff val="-6405"/>
                <a:alphaOff val="0"/>
                <a:tint val="100000"/>
                <a:shade val="100000"/>
                <a:satMod val="130000"/>
              </a:schemeClr>
            </a:gs>
            <a:gs pos="100000">
              <a:schemeClr val="accent5">
                <a:hueOff val="161197"/>
                <a:satOff val="15359"/>
                <a:lumOff val="-640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4711567-0548-4E37-8CC0-364F82FFD7CD}">
      <dsp:nvSpPr>
        <dsp:cNvPr id="0" name=""/>
        <dsp:cNvSpPr/>
      </dsp:nvSpPr>
      <dsp:spPr>
        <a:xfrm>
          <a:off x="995434" y="1193301"/>
          <a:ext cx="63138" cy="63138"/>
        </a:xfrm>
        <a:prstGeom prst="ellipse">
          <a:avLst/>
        </a:prstGeom>
        <a:gradFill rotWithShape="0">
          <a:gsLst>
            <a:gs pos="0">
              <a:schemeClr val="accent5">
                <a:hueOff val="184225"/>
                <a:satOff val="17553"/>
                <a:lumOff val="-7320"/>
                <a:alphaOff val="0"/>
                <a:tint val="100000"/>
                <a:shade val="100000"/>
                <a:satMod val="130000"/>
              </a:schemeClr>
            </a:gs>
            <a:gs pos="100000">
              <a:schemeClr val="accent5">
                <a:hueOff val="184225"/>
                <a:satOff val="17553"/>
                <a:lumOff val="-732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8F43D41-60D8-4F3D-9B33-E504182EA59D}">
      <dsp:nvSpPr>
        <dsp:cNvPr id="0" name=""/>
        <dsp:cNvSpPr/>
      </dsp:nvSpPr>
      <dsp:spPr>
        <a:xfrm>
          <a:off x="325482" y="806336"/>
          <a:ext cx="609661" cy="162356"/>
        </a:xfrm>
        <a:prstGeom prst="ellipse">
          <a:avLst/>
        </a:prstGeom>
        <a:gradFill rotWithShape="0">
          <a:gsLst>
            <a:gs pos="0">
              <a:schemeClr val="accent5">
                <a:hueOff val="207253"/>
                <a:satOff val="19748"/>
                <a:lumOff val="-8236"/>
                <a:alphaOff val="0"/>
                <a:tint val="100000"/>
                <a:shade val="100000"/>
                <a:satMod val="130000"/>
              </a:schemeClr>
            </a:gs>
            <a:gs pos="100000">
              <a:schemeClr val="accent5">
                <a:hueOff val="207253"/>
                <a:satOff val="19748"/>
                <a:lumOff val="-823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EE17FF7-926F-4684-BB6F-AADB867BE948}">
      <dsp:nvSpPr>
        <dsp:cNvPr id="0" name=""/>
        <dsp:cNvSpPr/>
      </dsp:nvSpPr>
      <dsp:spPr>
        <a:xfrm>
          <a:off x="191045" y="1343571"/>
          <a:ext cx="63138" cy="63138"/>
        </a:xfrm>
        <a:prstGeom prst="ellipse">
          <a:avLst/>
        </a:prstGeom>
        <a:gradFill rotWithShape="0">
          <a:gsLst>
            <a:gs pos="0">
              <a:schemeClr val="accent5">
                <a:hueOff val="230282"/>
                <a:satOff val="21942"/>
                <a:lumOff val="-9151"/>
                <a:alphaOff val="0"/>
                <a:tint val="100000"/>
                <a:shade val="100000"/>
                <a:satMod val="130000"/>
              </a:schemeClr>
            </a:gs>
            <a:gs pos="100000">
              <a:schemeClr val="accent5">
                <a:hueOff val="230282"/>
                <a:satOff val="21942"/>
                <a:lumOff val="-915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844BFA1-1A18-40D8-B636-42B33D2A996B}">
      <dsp:nvSpPr>
        <dsp:cNvPr id="0" name=""/>
        <dsp:cNvSpPr/>
      </dsp:nvSpPr>
      <dsp:spPr>
        <a:xfrm>
          <a:off x="244082" y="1423126"/>
          <a:ext cx="99218" cy="99218"/>
        </a:xfrm>
        <a:prstGeom prst="ellipse">
          <a:avLst/>
        </a:prstGeom>
        <a:gradFill rotWithShape="0">
          <a:gsLst>
            <a:gs pos="0">
              <a:schemeClr val="accent5">
                <a:hueOff val="253310"/>
                <a:satOff val="24136"/>
                <a:lumOff val="-10066"/>
                <a:alphaOff val="0"/>
                <a:tint val="100000"/>
                <a:shade val="100000"/>
                <a:satMod val="130000"/>
              </a:schemeClr>
            </a:gs>
            <a:gs pos="100000">
              <a:schemeClr val="accent5">
                <a:hueOff val="253310"/>
                <a:satOff val="24136"/>
                <a:lumOff val="-1006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64699A4-57ED-453E-AB53-96C433C11D9D}">
      <dsp:nvSpPr>
        <dsp:cNvPr id="0" name=""/>
        <dsp:cNvSpPr/>
      </dsp:nvSpPr>
      <dsp:spPr>
        <a:xfrm>
          <a:off x="376674" y="1493841"/>
          <a:ext cx="144317" cy="144317"/>
        </a:xfrm>
        <a:prstGeom prst="ellipse">
          <a:avLst/>
        </a:prstGeom>
        <a:gradFill rotWithShape="0">
          <a:gsLst>
            <a:gs pos="0">
              <a:schemeClr val="accent5">
                <a:hueOff val="276338"/>
                <a:satOff val="26330"/>
                <a:lumOff val="-10981"/>
                <a:alphaOff val="0"/>
                <a:tint val="100000"/>
                <a:shade val="100000"/>
                <a:satMod val="130000"/>
              </a:schemeClr>
            </a:gs>
            <a:gs pos="100000">
              <a:schemeClr val="accent5">
                <a:hueOff val="276338"/>
                <a:satOff val="26330"/>
                <a:lumOff val="-1098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DE0090A-196A-4A49-B65F-1CCE7AD4E312}">
      <dsp:nvSpPr>
        <dsp:cNvPr id="0" name=""/>
        <dsp:cNvSpPr/>
      </dsp:nvSpPr>
      <dsp:spPr>
        <a:xfrm>
          <a:off x="562302" y="1608754"/>
          <a:ext cx="63138" cy="63138"/>
        </a:xfrm>
        <a:prstGeom prst="ellipse">
          <a:avLst/>
        </a:prstGeom>
        <a:gradFill rotWithShape="0">
          <a:gsLst>
            <a:gs pos="0">
              <a:schemeClr val="accent5">
                <a:hueOff val="299366"/>
                <a:satOff val="28524"/>
                <a:lumOff val="-11896"/>
                <a:alphaOff val="0"/>
                <a:tint val="100000"/>
                <a:shade val="100000"/>
                <a:satMod val="130000"/>
              </a:schemeClr>
            </a:gs>
            <a:gs pos="100000">
              <a:schemeClr val="accent5">
                <a:hueOff val="299366"/>
                <a:satOff val="28524"/>
                <a:lumOff val="-1189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6BE8D8D-AF98-4911-8F43-9D2503251664}">
      <dsp:nvSpPr>
        <dsp:cNvPr id="0" name=""/>
        <dsp:cNvSpPr/>
      </dsp:nvSpPr>
      <dsp:spPr>
        <a:xfrm>
          <a:off x="597659" y="1493841"/>
          <a:ext cx="99218" cy="99218"/>
        </a:xfrm>
        <a:prstGeom prst="ellipse">
          <a:avLst/>
        </a:prstGeom>
        <a:gradFill rotWithShape="0">
          <a:gsLst>
            <a:gs pos="0">
              <a:schemeClr val="accent5">
                <a:hueOff val="322394"/>
                <a:satOff val="30718"/>
                <a:lumOff val="-12811"/>
                <a:alphaOff val="0"/>
                <a:tint val="100000"/>
                <a:shade val="100000"/>
                <a:satMod val="130000"/>
              </a:schemeClr>
            </a:gs>
            <a:gs pos="100000">
              <a:schemeClr val="accent5">
                <a:hueOff val="322394"/>
                <a:satOff val="30718"/>
                <a:lumOff val="-1281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4DDC878-8DC3-4626-A1D4-1F780A6356C7}">
      <dsp:nvSpPr>
        <dsp:cNvPr id="0" name=""/>
        <dsp:cNvSpPr/>
      </dsp:nvSpPr>
      <dsp:spPr>
        <a:xfrm>
          <a:off x="686054" y="1617593"/>
          <a:ext cx="63138" cy="63138"/>
        </a:xfrm>
        <a:prstGeom prst="ellipse">
          <a:avLst/>
        </a:prstGeom>
        <a:gradFill rotWithShape="0">
          <a:gsLst>
            <a:gs pos="0">
              <a:schemeClr val="accent5">
                <a:hueOff val="345422"/>
                <a:satOff val="32913"/>
                <a:lumOff val="-13726"/>
                <a:alphaOff val="0"/>
                <a:tint val="100000"/>
                <a:shade val="100000"/>
                <a:satMod val="130000"/>
              </a:schemeClr>
            </a:gs>
            <a:gs pos="100000">
              <a:schemeClr val="accent5">
                <a:hueOff val="345422"/>
                <a:satOff val="32913"/>
                <a:lumOff val="-1372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85E866C-D61B-4769-9CDE-21F1D24E49E8}">
      <dsp:nvSpPr>
        <dsp:cNvPr id="0" name=""/>
        <dsp:cNvSpPr/>
      </dsp:nvSpPr>
      <dsp:spPr>
        <a:xfrm>
          <a:off x="765608" y="1476163"/>
          <a:ext cx="144317" cy="144317"/>
        </a:xfrm>
        <a:prstGeom prst="ellipse">
          <a:avLst/>
        </a:prstGeom>
        <a:gradFill rotWithShape="0">
          <a:gsLst>
            <a:gs pos="0">
              <a:schemeClr val="accent5">
                <a:hueOff val="368451"/>
                <a:satOff val="35107"/>
                <a:lumOff val="-14641"/>
                <a:alphaOff val="0"/>
                <a:tint val="100000"/>
                <a:shade val="100000"/>
                <a:satMod val="130000"/>
              </a:schemeClr>
            </a:gs>
            <a:gs pos="100000">
              <a:schemeClr val="accent5">
                <a:hueOff val="368451"/>
                <a:satOff val="35107"/>
                <a:lumOff val="-1464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02D6EBE-927B-4BCD-B8BC-1A4B6D73F87C}">
      <dsp:nvSpPr>
        <dsp:cNvPr id="0" name=""/>
        <dsp:cNvSpPr/>
      </dsp:nvSpPr>
      <dsp:spPr>
        <a:xfrm>
          <a:off x="960076" y="1440805"/>
          <a:ext cx="99218" cy="99218"/>
        </a:xfrm>
        <a:prstGeom prst="ellipse">
          <a:avLst/>
        </a:prstGeom>
        <a:gradFill rotWithShape="0">
          <a:gsLst>
            <a:gs pos="0">
              <a:schemeClr val="accent5">
                <a:hueOff val="391479"/>
                <a:satOff val="37301"/>
                <a:lumOff val="-15556"/>
                <a:alphaOff val="0"/>
                <a:tint val="100000"/>
                <a:shade val="100000"/>
                <a:satMod val="130000"/>
              </a:schemeClr>
            </a:gs>
            <a:gs pos="100000">
              <a:schemeClr val="accent5">
                <a:hueOff val="391479"/>
                <a:satOff val="37301"/>
                <a:lumOff val="-1555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D7369F0-E525-4E7D-866A-B2384D379F48}">
      <dsp:nvSpPr>
        <dsp:cNvPr id="0" name=""/>
        <dsp:cNvSpPr/>
      </dsp:nvSpPr>
      <dsp:spPr>
        <a:xfrm>
          <a:off x="1260710" y="1025205"/>
          <a:ext cx="291389" cy="556294"/>
        </a:xfrm>
        <a:prstGeom prst="chevron">
          <a:avLst>
            <a:gd name="adj" fmla="val 6231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2D1A09C-9FDE-4DD7-8C99-A9F3D00D6601}">
      <dsp:nvSpPr>
        <dsp:cNvPr id="0" name=""/>
        <dsp:cNvSpPr/>
      </dsp:nvSpPr>
      <dsp:spPr>
        <a:xfrm>
          <a:off x="1811155" y="1025475"/>
          <a:ext cx="794698" cy="556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tr-TR" sz="900" b="1" kern="1200" dirty="0">
              <a:latin typeface="+mj-lt"/>
            </a:rPr>
            <a:t>2. ADIM</a:t>
          </a:r>
        </a:p>
        <a:p>
          <a:pPr marL="0" lvl="0" indent="0" algn="ctr" defTabSz="400050">
            <a:lnSpc>
              <a:spcPct val="90000"/>
            </a:lnSpc>
            <a:spcBef>
              <a:spcPct val="0"/>
            </a:spcBef>
            <a:spcAft>
              <a:spcPct val="35000"/>
            </a:spcAft>
            <a:buNone/>
          </a:pPr>
          <a:r>
            <a:rPr lang="tr-TR" sz="900" b="1" kern="1200" dirty="0">
              <a:latin typeface="+mj-lt"/>
            </a:rPr>
            <a:t> KARŞI KURUM İLE BAĞLANTILI İŞLEMLER</a:t>
          </a:r>
        </a:p>
      </dsp:txBody>
      <dsp:txXfrm>
        <a:off x="1811155" y="1025475"/>
        <a:ext cx="794698" cy="556288"/>
      </dsp:txXfrm>
    </dsp:sp>
    <dsp:sp modelId="{0D9B9149-A38F-48B7-9C06-50D9DD80926D}">
      <dsp:nvSpPr>
        <dsp:cNvPr id="0" name=""/>
        <dsp:cNvSpPr/>
      </dsp:nvSpPr>
      <dsp:spPr>
        <a:xfrm>
          <a:off x="1556717" y="1782193"/>
          <a:ext cx="1312809" cy="684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400050">
            <a:lnSpc>
              <a:spcPct val="90000"/>
            </a:lnSpc>
            <a:spcBef>
              <a:spcPct val="0"/>
            </a:spcBef>
            <a:spcAft>
              <a:spcPct val="15000"/>
            </a:spcAft>
            <a:buChar char="•"/>
          </a:pPr>
          <a:r>
            <a:rPr lang="tr-TR" sz="900" b="1" kern="1200" dirty="0">
              <a:latin typeface="+mj-lt"/>
            </a:rPr>
            <a:t>Öğrenim Anlaşması (Learning </a:t>
          </a:r>
          <a:r>
            <a:rPr lang="tr-TR" sz="900" b="1" kern="1200" dirty="0" err="1">
              <a:latin typeface="+mj-lt"/>
            </a:rPr>
            <a:t>Agreement</a:t>
          </a:r>
          <a:r>
            <a:rPr lang="tr-TR" sz="900" b="1" kern="1200" dirty="0">
              <a:latin typeface="+mj-lt"/>
            </a:rPr>
            <a:t>/Online Learning </a:t>
          </a:r>
          <a:r>
            <a:rPr lang="tr-TR" sz="900" b="1" kern="1200" dirty="0" err="1">
              <a:latin typeface="+mj-lt"/>
            </a:rPr>
            <a:t>Agreement</a:t>
          </a:r>
          <a:r>
            <a:rPr lang="tr-TR" sz="900" b="1" kern="1200" dirty="0">
              <a:latin typeface="+mj-lt"/>
            </a:rPr>
            <a:t>)</a:t>
          </a:r>
        </a:p>
        <a:p>
          <a:pPr marL="57150" lvl="1" indent="-57150" algn="l" defTabSz="400050">
            <a:lnSpc>
              <a:spcPct val="90000"/>
            </a:lnSpc>
            <a:spcBef>
              <a:spcPct val="0"/>
            </a:spcBef>
            <a:spcAft>
              <a:spcPct val="15000"/>
            </a:spcAft>
            <a:buChar char="•"/>
          </a:pPr>
          <a:r>
            <a:rPr lang="tr-TR" sz="900" kern="1200" dirty="0">
              <a:latin typeface="+mj-lt"/>
            </a:rPr>
            <a:t>Dil belgesi (Karşı kuruma iletmek üzere Koordinatörlüğümüzden temin edebilirsiniz)</a:t>
          </a:r>
        </a:p>
        <a:p>
          <a:pPr marL="57150" lvl="1" indent="-57150" algn="l" defTabSz="400050">
            <a:lnSpc>
              <a:spcPct val="90000"/>
            </a:lnSpc>
            <a:spcBef>
              <a:spcPct val="0"/>
            </a:spcBef>
            <a:spcAft>
              <a:spcPct val="15000"/>
            </a:spcAft>
            <a:buChar char="•"/>
          </a:pPr>
          <a:r>
            <a:rPr lang="tr-TR" sz="900" kern="1200" dirty="0">
              <a:latin typeface="+mj-lt"/>
            </a:rPr>
            <a:t>Karşı kurumca talep edilecek diğer belgeler…</a:t>
          </a:r>
        </a:p>
      </dsp:txBody>
      <dsp:txXfrm>
        <a:off x="1556717" y="1782193"/>
        <a:ext cx="1312809" cy="684737"/>
      </dsp:txXfrm>
    </dsp:sp>
    <dsp:sp modelId="{8C2C401E-274F-43E7-B7F1-4E200F75CF76}">
      <dsp:nvSpPr>
        <dsp:cNvPr id="0" name=""/>
        <dsp:cNvSpPr/>
      </dsp:nvSpPr>
      <dsp:spPr>
        <a:xfrm>
          <a:off x="2864910" y="1025205"/>
          <a:ext cx="291389" cy="556294"/>
        </a:xfrm>
        <a:prstGeom prst="chevron">
          <a:avLst>
            <a:gd name="adj" fmla="val 62310"/>
          </a:avLst>
        </a:prstGeom>
        <a:gradFill rotWithShape="0">
          <a:gsLst>
            <a:gs pos="0">
              <a:schemeClr val="accent5">
                <a:hueOff val="103627"/>
                <a:satOff val="9874"/>
                <a:lumOff val="-4118"/>
                <a:alphaOff val="0"/>
                <a:tint val="100000"/>
                <a:shade val="100000"/>
                <a:satMod val="130000"/>
              </a:schemeClr>
            </a:gs>
            <a:gs pos="100000">
              <a:schemeClr val="accent5">
                <a:hueOff val="103627"/>
                <a:satOff val="9874"/>
                <a:lumOff val="-411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A82CFA0-765A-4F2C-A5AA-755AA8DA7A3B}">
      <dsp:nvSpPr>
        <dsp:cNvPr id="0" name=""/>
        <dsp:cNvSpPr/>
      </dsp:nvSpPr>
      <dsp:spPr>
        <a:xfrm>
          <a:off x="3408286" y="1025475"/>
          <a:ext cx="794698" cy="556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tr-TR" sz="900" b="1" kern="1200" dirty="0">
              <a:latin typeface="+mj-lt"/>
            </a:rPr>
            <a:t>3. ADIM</a:t>
          </a:r>
        </a:p>
        <a:p>
          <a:pPr marL="0" lvl="0" indent="0" algn="ctr" defTabSz="400050">
            <a:lnSpc>
              <a:spcPct val="90000"/>
            </a:lnSpc>
            <a:spcBef>
              <a:spcPct val="0"/>
            </a:spcBef>
            <a:spcAft>
              <a:spcPct val="35000"/>
            </a:spcAft>
            <a:buNone/>
          </a:pPr>
          <a:r>
            <a:rPr lang="tr-TR" sz="900" b="1" kern="1200" dirty="0">
              <a:latin typeface="+mj-lt"/>
            </a:rPr>
            <a:t>AKADEMİK BİRİMİNİZ İLE BAĞLANTILI İŞLEMLER</a:t>
          </a:r>
        </a:p>
      </dsp:txBody>
      <dsp:txXfrm>
        <a:off x="3408286" y="1025475"/>
        <a:ext cx="794698" cy="556288"/>
      </dsp:txXfrm>
    </dsp:sp>
    <dsp:sp modelId="{20F32021-ABBC-481C-BDD2-1EEF7253DD62}">
      <dsp:nvSpPr>
        <dsp:cNvPr id="0" name=""/>
        <dsp:cNvSpPr/>
      </dsp:nvSpPr>
      <dsp:spPr>
        <a:xfrm>
          <a:off x="3179377" y="1819517"/>
          <a:ext cx="1298672" cy="490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400050">
            <a:lnSpc>
              <a:spcPct val="90000"/>
            </a:lnSpc>
            <a:spcBef>
              <a:spcPct val="0"/>
            </a:spcBef>
            <a:spcAft>
              <a:spcPct val="15000"/>
            </a:spcAft>
            <a:buChar char="•"/>
          </a:pPr>
          <a:r>
            <a:rPr lang="tr-TR" sz="900" b="1" kern="1200" dirty="0">
              <a:latin typeface="+mj-lt"/>
            </a:rPr>
            <a:t>Öğrenim Anlaşması (Learning </a:t>
          </a:r>
          <a:r>
            <a:rPr lang="tr-TR" sz="900" b="1" kern="1200" dirty="0" err="1">
              <a:latin typeface="+mj-lt"/>
            </a:rPr>
            <a:t>Agreement</a:t>
          </a:r>
          <a:r>
            <a:rPr lang="tr-TR" sz="900" b="1" kern="1200" dirty="0">
              <a:latin typeface="+mj-lt"/>
            </a:rPr>
            <a:t>)</a:t>
          </a:r>
        </a:p>
        <a:p>
          <a:pPr marL="57150" lvl="1" indent="-57150" algn="l" defTabSz="400050">
            <a:lnSpc>
              <a:spcPct val="90000"/>
            </a:lnSpc>
            <a:spcBef>
              <a:spcPct val="0"/>
            </a:spcBef>
            <a:spcAft>
              <a:spcPct val="15000"/>
            </a:spcAft>
            <a:buChar char="•"/>
          </a:pPr>
          <a:r>
            <a:rPr lang="tr-TR" sz="900" kern="1200" dirty="0">
              <a:latin typeface="+mj-lt"/>
            </a:rPr>
            <a:t>Akademik biriminizce Yönetim Kurulu Kararınızın çıkartılması</a:t>
          </a:r>
        </a:p>
        <a:p>
          <a:pPr marL="57150" lvl="1" indent="-57150" algn="l" defTabSz="400050">
            <a:lnSpc>
              <a:spcPct val="90000"/>
            </a:lnSpc>
            <a:spcBef>
              <a:spcPct val="0"/>
            </a:spcBef>
            <a:spcAft>
              <a:spcPct val="15000"/>
            </a:spcAft>
            <a:buChar char="•"/>
          </a:pPr>
          <a:r>
            <a:rPr lang="tr-TR" sz="900" kern="1200" dirty="0">
              <a:latin typeface="+mj-lt"/>
            </a:rPr>
            <a:t>İngilizce transkript temin edilmesi</a:t>
          </a:r>
        </a:p>
      </dsp:txBody>
      <dsp:txXfrm>
        <a:off x="3179377" y="1819517"/>
        <a:ext cx="1298672" cy="490063"/>
      </dsp:txXfrm>
    </dsp:sp>
    <dsp:sp modelId="{935A7AD4-DE09-486B-BEFE-BAAC9B804134}">
      <dsp:nvSpPr>
        <dsp:cNvPr id="0" name=""/>
        <dsp:cNvSpPr/>
      </dsp:nvSpPr>
      <dsp:spPr>
        <a:xfrm>
          <a:off x="4454971" y="1025205"/>
          <a:ext cx="291389" cy="556294"/>
        </a:xfrm>
        <a:prstGeom prst="chevron">
          <a:avLst>
            <a:gd name="adj" fmla="val 62310"/>
          </a:avLst>
        </a:prstGeom>
        <a:gradFill rotWithShape="0">
          <a:gsLst>
            <a:gs pos="0">
              <a:schemeClr val="accent5">
                <a:hueOff val="207253"/>
                <a:satOff val="19748"/>
                <a:lumOff val="-8236"/>
                <a:alphaOff val="0"/>
                <a:tint val="100000"/>
                <a:shade val="100000"/>
                <a:satMod val="130000"/>
              </a:schemeClr>
            </a:gs>
            <a:gs pos="100000">
              <a:schemeClr val="accent5">
                <a:hueOff val="207253"/>
                <a:satOff val="19748"/>
                <a:lumOff val="-823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19AB1D3-A6DC-4625-910A-418C097CA3B2}">
      <dsp:nvSpPr>
        <dsp:cNvPr id="0" name=""/>
        <dsp:cNvSpPr/>
      </dsp:nvSpPr>
      <dsp:spPr>
        <a:xfrm>
          <a:off x="4802407" y="1025475"/>
          <a:ext cx="794698" cy="556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tr-TR" sz="900" b="1" kern="1200" dirty="0">
              <a:latin typeface="+mj-lt"/>
            </a:rPr>
            <a:t>4. ADIM</a:t>
          </a:r>
        </a:p>
        <a:p>
          <a:pPr marL="0" lvl="0" indent="0" algn="ctr" defTabSz="400050">
            <a:lnSpc>
              <a:spcPct val="90000"/>
            </a:lnSpc>
            <a:spcBef>
              <a:spcPct val="0"/>
            </a:spcBef>
            <a:spcAft>
              <a:spcPct val="35000"/>
            </a:spcAft>
            <a:buNone/>
          </a:pPr>
          <a:r>
            <a:rPr lang="tr-TR" sz="900" b="1" kern="1200" dirty="0">
              <a:latin typeface="+mj-lt"/>
            </a:rPr>
            <a:t>SEYAHAT PLANLAMASI</a:t>
          </a:r>
        </a:p>
      </dsp:txBody>
      <dsp:txXfrm>
        <a:off x="4802407" y="1025475"/>
        <a:ext cx="794698" cy="556288"/>
      </dsp:txXfrm>
    </dsp:sp>
    <dsp:sp modelId="{E7FDA739-D921-41AE-A3CE-ACA5B7EFEECB}">
      <dsp:nvSpPr>
        <dsp:cNvPr id="0" name=""/>
        <dsp:cNvSpPr/>
      </dsp:nvSpPr>
      <dsp:spPr>
        <a:xfrm>
          <a:off x="4746361" y="1751265"/>
          <a:ext cx="906790" cy="672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400050">
            <a:lnSpc>
              <a:spcPct val="90000"/>
            </a:lnSpc>
            <a:spcBef>
              <a:spcPct val="0"/>
            </a:spcBef>
            <a:spcAft>
              <a:spcPct val="15000"/>
            </a:spcAft>
            <a:buChar char="•"/>
          </a:pPr>
          <a:r>
            <a:rPr lang="tr-TR" sz="900" kern="1200" dirty="0">
              <a:latin typeface="+mj-lt"/>
            </a:rPr>
            <a:t>Vize işlemleri</a:t>
          </a:r>
        </a:p>
        <a:p>
          <a:pPr marL="57150" lvl="1" indent="-57150" algn="l" defTabSz="400050">
            <a:lnSpc>
              <a:spcPct val="90000"/>
            </a:lnSpc>
            <a:spcBef>
              <a:spcPct val="0"/>
            </a:spcBef>
            <a:spcAft>
              <a:spcPct val="15000"/>
            </a:spcAft>
            <a:buChar char="•"/>
          </a:pPr>
          <a:r>
            <a:rPr lang="tr-TR" sz="900" kern="1200" dirty="0">
              <a:latin typeface="+mj-lt"/>
            </a:rPr>
            <a:t>Sigortalar</a:t>
          </a:r>
        </a:p>
        <a:p>
          <a:pPr marL="57150" lvl="1" indent="-57150" algn="l" defTabSz="400050">
            <a:lnSpc>
              <a:spcPct val="90000"/>
            </a:lnSpc>
            <a:spcBef>
              <a:spcPct val="0"/>
            </a:spcBef>
            <a:spcAft>
              <a:spcPct val="15000"/>
            </a:spcAft>
            <a:buChar char="•"/>
          </a:pPr>
          <a:r>
            <a:rPr lang="tr-TR" sz="900" kern="1200" dirty="0">
              <a:latin typeface="+mj-lt"/>
            </a:rPr>
            <a:t>Banka Hesabı Açmak</a:t>
          </a:r>
        </a:p>
        <a:p>
          <a:pPr marL="57150" lvl="1" indent="-57150" algn="l" defTabSz="400050">
            <a:lnSpc>
              <a:spcPct val="90000"/>
            </a:lnSpc>
            <a:spcBef>
              <a:spcPct val="0"/>
            </a:spcBef>
            <a:spcAft>
              <a:spcPct val="15000"/>
            </a:spcAft>
            <a:buChar char="•"/>
          </a:pPr>
          <a:r>
            <a:rPr lang="tr-TR" sz="900" kern="1200" dirty="0">
              <a:latin typeface="+mj-lt"/>
            </a:rPr>
            <a:t>Konaklama için gerekli girişimler</a:t>
          </a:r>
        </a:p>
      </dsp:txBody>
      <dsp:txXfrm>
        <a:off x="4746361" y="1751265"/>
        <a:ext cx="906790" cy="672730"/>
      </dsp:txXfrm>
    </dsp:sp>
    <dsp:sp modelId="{589A8906-5813-4009-9E37-C4E53B49A99F}">
      <dsp:nvSpPr>
        <dsp:cNvPr id="0" name=""/>
        <dsp:cNvSpPr/>
      </dsp:nvSpPr>
      <dsp:spPr>
        <a:xfrm>
          <a:off x="5628135" y="1025205"/>
          <a:ext cx="291389" cy="556294"/>
        </a:xfrm>
        <a:prstGeom prst="chevron">
          <a:avLst>
            <a:gd name="adj" fmla="val 62310"/>
          </a:avLst>
        </a:prstGeom>
        <a:gradFill rotWithShape="0">
          <a:gsLst>
            <a:gs pos="0">
              <a:schemeClr val="accent5">
                <a:hueOff val="310880"/>
                <a:satOff val="29621"/>
                <a:lumOff val="-12353"/>
                <a:alphaOff val="0"/>
                <a:tint val="100000"/>
                <a:shade val="100000"/>
                <a:satMod val="130000"/>
              </a:schemeClr>
            </a:gs>
            <a:gs pos="100000">
              <a:schemeClr val="accent5">
                <a:hueOff val="310880"/>
                <a:satOff val="29621"/>
                <a:lumOff val="-1235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071106D-3DC7-4458-BBC0-C4507E48ACBC}">
      <dsp:nvSpPr>
        <dsp:cNvPr id="0" name=""/>
        <dsp:cNvSpPr/>
      </dsp:nvSpPr>
      <dsp:spPr>
        <a:xfrm>
          <a:off x="6037461" y="892760"/>
          <a:ext cx="1231083" cy="916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l" defTabSz="400050">
            <a:lnSpc>
              <a:spcPct val="90000"/>
            </a:lnSpc>
            <a:spcBef>
              <a:spcPct val="0"/>
            </a:spcBef>
            <a:spcAft>
              <a:spcPct val="35000"/>
            </a:spcAft>
            <a:buNone/>
          </a:pPr>
          <a:r>
            <a:rPr lang="tr-TR" sz="900" b="1" kern="1200" dirty="0">
              <a:latin typeface="+mj-lt"/>
            </a:rPr>
            <a:t>5. ADIM</a:t>
          </a:r>
        </a:p>
        <a:p>
          <a:pPr marL="0" lvl="0" indent="0" algn="l" defTabSz="400050">
            <a:lnSpc>
              <a:spcPct val="90000"/>
            </a:lnSpc>
            <a:spcBef>
              <a:spcPct val="0"/>
            </a:spcBef>
            <a:spcAft>
              <a:spcPct val="35000"/>
            </a:spcAft>
            <a:buNone/>
          </a:pPr>
          <a:r>
            <a:rPr lang="tr-TR" sz="900" b="1" kern="1200" dirty="0">
              <a:latin typeface="+mj-lt"/>
            </a:rPr>
            <a:t>DIŞ İLİŞKİLER KOORDİNATÖRLÜĞÜNE GİDİŞ ÖNCESİ TESLİM EDİLECEK BELGELER</a:t>
          </a:r>
        </a:p>
      </dsp:txBody>
      <dsp:txXfrm>
        <a:off x="6037461" y="892760"/>
        <a:ext cx="1231083" cy="916791"/>
      </dsp:txXfrm>
    </dsp:sp>
    <dsp:sp modelId="{C8F712B7-EC01-47BD-9E01-63A3A8D36907}">
      <dsp:nvSpPr>
        <dsp:cNvPr id="0" name=""/>
        <dsp:cNvSpPr/>
      </dsp:nvSpPr>
      <dsp:spPr>
        <a:xfrm>
          <a:off x="5935306" y="1733114"/>
          <a:ext cx="1416923" cy="905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t" anchorCtr="0">
          <a:noAutofit/>
        </a:bodyPr>
        <a:lstStyle/>
        <a:p>
          <a:pPr marL="57150" lvl="1" indent="-57150" algn="l" defTabSz="400050">
            <a:lnSpc>
              <a:spcPct val="90000"/>
            </a:lnSpc>
            <a:spcBef>
              <a:spcPct val="0"/>
            </a:spcBef>
            <a:spcAft>
              <a:spcPct val="15000"/>
            </a:spcAft>
            <a:buChar char="•"/>
          </a:pPr>
          <a:r>
            <a:rPr lang="tr-TR" sz="900" kern="1200" dirty="0">
              <a:latin typeface="+mj-lt"/>
            </a:rPr>
            <a:t>Kabul/Davet mektubu</a:t>
          </a:r>
        </a:p>
        <a:p>
          <a:pPr marL="57150" lvl="1" indent="-57150" algn="l" defTabSz="400050">
            <a:lnSpc>
              <a:spcPct val="90000"/>
            </a:lnSpc>
            <a:spcBef>
              <a:spcPct val="0"/>
            </a:spcBef>
            <a:spcAft>
              <a:spcPct val="15000"/>
            </a:spcAft>
            <a:buChar char="•"/>
          </a:pPr>
          <a:r>
            <a:rPr lang="tr-TR" sz="900" kern="1200" dirty="0">
              <a:latin typeface="+mj-lt"/>
            </a:rPr>
            <a:t>Öğrenim anlaşması</a:t>
          </a:r>
        </a:p>
        <a:p>
          <a:pPr marL="57150" lvl="1" indent="-57150" algn="l" defTabSz="400050">
            <a:lnSpc>
              <a:spcPct val="90000"/>
            </a:lnSpc>
            <a:spcBef>
              <a:spcPct val="0"/>
            </a:spcBef>
            <a:spcAft>
              <a:spcPct val="15000"/>
            </a:spcAft>
            <a:buChar char="•"/>
          </a:pPr>
          <a:r>
            <a:rPr lang="tr-TR" sz="900" b="0" kern="1200" dirty="0">
              <a:latin typeface="+mj-lt"/>
            </a:rPr>
            <a:t>Yönetim </a:t>
          </a:r>
          <a:r>
            <a:rPr lang="tr-TR" sz="900" kern="1200" dirty="0">
              <a:latin typeface="+mj-lt"/>
            </a:rPr>
            <a:t>Kurulu Kararı</a:t>
          </a:r>
        </a:p>
        <a:p>
          <a:pPr marL="57150" lvl="1" indent="-57150" algn="l" defTabSz="400050">
            <a:lnSpc>
              <a:spcPct val="90000"/>
            </a:lnSpc>
            <a:spcBef>
              <a:spcPct val="0"/>
            </a:spcBef>
            <a:spcAft>
              <a:spcPct val="15000"/>
            </a:spcAft>
            <a:buChar char="•"/>
          </a:pPr>
          <a:r>
            <a:rPr lang="tr-TR" sz="900" kern="1200" dirty="0">
              <a:latin typeface="+mj-lt"/>
            </a:rPr>
            <a:t>İngilizce Transkript</a:t>
          </a:r>
        </a:p>
        <a:p>
          <a:pPr marL="57150" lvl="1" indent="-57150" algn="l" defTabSz="400050">
            <a:lnSpc>
              <a:spcPct val="90000"/>
            </a:lnSpc>
            <a:spcBef>
              <a:spcPct val="0"/>
            </a:spcBef>
            <a:spcAft>
              <a:spcPct val="15000"/>
            </a:spcAft>
            <a:buChar char="•"/>
          </a:pPr>
          <a:r>
            <a:rPr lang="tr-TR" sz="900" kern="1200" dirty="0">
              <a:latin typeface="+mj-lt"/>
            </a:rPr>
            <a:t>Vadesiz Euro Hesabı</a:t>
          </a:r>
        </a:p>
        <a:p>
          <a:pPr marL="57150" lvl="1" indent="-57150" algn="l" defTabSz="400050">
            <a:lnSpc>
              <a:spcPct val="90000"/>
            </a:lnSpc>
            <a:spcBef>
              <a:spcPct val="0"/>
            </a:spcBef>
            <a:spcAft>
              <a:spcPct val="15000"/>
            </a:spcAft>
            <a:buChar char="•"/>
          </a:pPr>
          <a:r>
            <a:rPr lang="tr-TR" sz="900" kern="1200" dirty="0">
              <a:latin typeface="+mj-lt"/>
            </a:rPr>
            <a:t>Vize</a:t>
          </a:r>
        </a:p>
        <a:p>
          <a:pPr marL="57150" lvl="1" indent="-57150" algn="l" defTabSz="400050">
            <a:lnSpc>
              <a:spcPct val="90000"/>
            </a:lnSpc>
            <a:spcBef>
              <a:spcPct val="0"/>
            </a:spcBef>
            <a:spcAft>
              <a:spcPct val="15000"/>
            </a:spcAft>
            <a:buChar char="•"/>
          </a:pPr>
          <a:r>
            <a:rPr lang="tr-TR" sz="900" kern="1200" dirty="0">
              <a:latin typeface="+mj-lt"/>
            </a:rPr>
            <a:t>Sağlık ve Seyahat Sigortası</a:t>
          </a:r>
        </a:p>
        <a:p>
          <a:pPr marL="57150" lvl="1" indent="-57150" algn="l" defTabSz="400050">
            <a:lnSpc>
              <a:spcPct val="90000"/>
            </a:lnSpc>
            <a:spcBef>
              <a:spcPct val="0"/>
            </a:spcBef>
            <a:spcAft>
              <a:spcPct val="15000"/>
            </a:spcAft>
            <a:buChar char="•"/>
          </a:pPr>
          <a:r>
            <a:rPr lang="tr-TR" sz="900" kern="1200" dirty="0">
              <a:latin typeface="+mj-lt"/>
            </a:rPr>
            <a:t>Online Dil Sınavı Sonucu (EU Academy)</a:t>
          </a:r>
        </a:p>
        <a:p>
          <a:pPr marL="57150" lvl="1" indent="-57150" algn="l" defTabSz="400050">
            <a:lnSpc>
              <a:spcPct val="90000"/>
            </a:lnSpc>
            <a:spcBef>
              <a:spcPct val="0"/>
            </a:spcBef>
            <a:spcAft>
              <a:spcPct val="15000"/>
            </a:spcAft>
            <a:buChar char="•"/>
          </a:pPr>
          <a:endParaRPr lang="tr-TR" sz="900" kern="1200" dirty="0">
            <a:latin typeface="+mj-lt"/>
          </a:endParaRPr>
        </a:p>
      </dsp:txBody>
      <dsp:txXfrm>
        <a:off x="5935306" y="1733114"/>
        <a:ext cx="1416923" cy="905667"/>
      </dsp:txXfrm>
    </dsp:sp>
    <dsp:sp modelId="{E0CFDDE2-EEE5-47E7-940A-E9D0A1111B7A}">
      <dsp:nvSpPr>
        <dsp:cNvPr id="0" name=""/>
        <dsp:cNvSpPr/>
      </dsp:nvSpPr>
      <dsp:spPr>
        <a:xfrm>
          <a:off x="7285298" y="1034951"/>
          <a:ext cx="291389" cy="556294"/>
        </a:xfrm>
        <a:prstGeom prst="chevron">
          <a:avLst>
            <a:gd name="adj" fmla="val 62310"/>
          </a:avLst>
        </a:prstGeom>
        <a:gradFill rotWithShape="0">
          <a:gsLst>
            <a:gs pos="0">
              <a:schemeClr val="accent5">
                <a:hueOff val="414507"/>
                <a:satOff val="39495"/>
                <a:lumOff val="-16471"/>
                <a:alphaOff val="0"/>
                <a:tint val="100000"/>
                <a:shade val="100000"/>
                <a:satMod val="130000"/>
              </a:schemeClr>
            </a:gs>
            <a:gs pos="100000">
              <a:schemeClr val="accent5">
                <a:hueOff val="414507"/>
                <a:satOff val="39495"/>
                <a:lumOff val="-1647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A13C5B3-27A6-4EE6-A8CF-603E2054828F}">
      <dsp:nvSpPr>
        <dsp:cNvPr id="0" name=""/>
        <dsp:cNvSpPr/>
      </dsp:nvSpPr>
      <dsp:spPr>
        <a:xfrm>
          <a:off x="7595673" y="887890"/>
          <a:ext cx="1142111" cy="937970"/>
        </a:xfrm>
        <a:prstGeom prst="ellipse">
          <a:avLst/>
        </a:prstGeom>
        <a:gradFill rotWithShape="0">
          <a:gsLst>
            <a:gs pos="0">
              <a:schemeClr val="accent5">
                <a:hueOff val="414507"/>
                <a:satOff val="39495"/>
                <a:lumOff val="-16471"/>
                <a:alphaOff val="0"/>
                <a:tint val="100000"/>
                <a:shade val="100000"/>
                <a:satMod val="130000"/>
              </a:schemeClr>
            </a:gs>
            <a:gs pos="100000">
              <a:schemeClr val="accent5">
                <a:hueOff val="414507"/>
                <a:satOff val="39495"/>
                <a:lumOff val="-1647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tr-TR" sz="900" b="1" kern="1200" dirty="0">
              <a:latin typeface="+mj-lt"/>
            </a:rPr>
            <a:t>ERASMUS+ Öğrenim Hareketliliğinin Başlaması</a:t>
          </a:r>
        </a:p>
      </dsp:txBody>
      <dsp:txXfrm>
        <a:off x="7762931" y="1025253"/>
        <a:ext cx="807595" cy="663244"/>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4278841" cy="34106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593124" y="1"/>
            <a:ext cx="4278841" cy="341064"/>
          </a:xfrm>
          <a:prstGeom prst="rect">
            <a:avLst/>
          </a:prstGeom>
        </p:spPr>
        <p:txBody>
          <a:bodyPr vert="horz" lIns="91440" tIns="45720" rIns="91440" bIns="45720" rtlCol="0"/>
          <a:lstStyle>
            <a:lvl1pPr algn="r">
              <a:defRPr sz="1200"/>
            </a:lvl1pPr>
          </a:lstStyle>
          <a:p>
            <a:fld id="{8DFA13B8-FADD-B147-B0F9-2E4EA2C3CE73}" type="datetimeFigureOut">
              <a:rPr lang="fr-FR" smtClean="0"/>
              <a:pPr/>
              <a:t>02/07/2024</a:t>
            </a:fld>
            <a:endParaRPr lang="fr-FR"/>
          </a:p>
        </p:txBody>
      </p:sp>
      <p:sp>
        <p:nvSpPr>
          <p:cNvPr id="4" name="Espace réservé du pied de page 3"/>
          <p:cNvSpPr>
            <a:spLocks noGrp="1"/>
          </p:cNvSpPr>
          <p:nvPr>
            <p:ph type="ftr" sz="quarter" idx="2"/>
          </p:nvPr>
        </p:nvSpPr>
        <p:spPr>
          <a:xfrm>
            <a:off x="0" y="6456613"/>
            <a:ext cx="4278841" cy="341063"/>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593124" y="6456613"/>
            <a:ext cx="4278841" cy="341063"/>
          </a:xfrm>
          <a:prstGeom prst="rect">
            <a:avLst/>
          </a:prstGeom>
        </p:spPr>
        <p:txBody>
          <a:bodyPr vert="horz" lIns="91440" tIns="45720" rIns="91440" bIns="45720" rtlCol="0" anchor="b"/>
          <a:lstStyle>
            <a:lvl1pPr algn="r">
              <a:defRPr sz="1200"/>
            </a:lvl1pPr>
          </a:lstStyle>
          <a:p>
            <a:fld id="{A848E129-085A-FD4E-A1C4-B9329A5731D7}" type="slidenum">
              <a:rPr lang="fr-FR" smtClean="0"/>
              <a:pPr/>
              <a:t>‹#›</a:t>
            </a:fld>
            <a:endParaRPr lang="fr-FR"/>
          </a:p>
        </p:txBody>
      </p:sp>
    </p:spTree>
    <p:extLst>
      <p:ext uri="{BB962C8B-B14F-4D97-AF65-F5344CB8AC3E}">
        <p14:creationId xmlns:p14="http://schemas.microsoft.com/office/powerpoint/2010/main" val="1033093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4278841" cy="34106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593124" y="1"/>
            <a:ext cx="4278841" cy="341064"/>
          </a:xfrm>
          <a:prstGeom prst="rect">
            <a:avLst/>
          </a:prstGeom>
        </p:spPr>
        <p:txBody>
          <a:bodyPr vert="horz" lIns="91440" tIns="45720" rIns="91440" bIns="45720" rtlCol="0"/>
          <a:lstStyle>
            <a:lvl1pPr algn="r">
              <a:defRPr sz="1200"/>
            </a:lvl1pPr>
          </a:lstStyle>
          <a:p>
            <a:fld id="{81449C25-B53B-664A-B694-784415687BC2}" type="datetimeFigureOut">
              <a:rPr lang="fr-FR" smtClean="0"/>
              <a:pPr/>
              <a:t>02/07/2024</a:t>
            </a:fld>
            <a:endParaRPr lang="fr-FR"/>
          </a:p>
        </p:txBody>
      </p:sp>
      <p:sp>
        <p:nvSpPr>
          <p:cNvPr id="4" name="Espace réservé de l’image des diapositives 3"/>
          <p:cNvSpPr>
            <a:spLocks noGrp="1" noRot="1" noChangeAspect="1"/>
          </p:cNvSpPr>
          <p:nvPr>
            <p:ph type="sldImg" idx="2"/>
          </p:nvPr>
        </p:nvSpPr>
        <p:spPr>
          <a:xfrm>
            <a:off x="2897188" y="849313"/>
            <a:ext cx="4079875" cy="22955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87425" y="3271380"/>
            <a:ext cx="7899400" cy="267658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456613"/>
            <a:ext cx="4278841" cy="34106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593124" y="6456613"/>
            <a:ext cx="4278841" cy="341063"/>
          </a:xfrm>
          <a:prstGeom prst="rect">
            <a:avLst/>
          </a:prstGeom>
        </p:spPr>
        <p:txBody>
          <a:bodyPr vert="horz" lIns="91440" tIns="45720" rIns="91440" bIns="45720" rtlCol="0" anchor="b"/>
          <a:lstStyle>
            <a:lvl1pPr algn="r">
              <a:defRPr sz="1200"/>
            </a:lvl1pPr>
          </a:lstStyle>
          <a:p>
            <a:fld id="{AF23AE30-D024-F048-B6A0-908E9004EA31}" type="slidenum">
              <a:rPr lang="fr-FR" smtClean="0"/>
              <a:pPr/>
              <a:t>‹#›</a:t>
            </a:fld>
            <a:endParaRPr lang="fr-FR"/>
          </a:p>
        </p:txBody>
      </p:sp>
    </p:spTree>
    <p:extLst>
      <p:ext uri="{BB962C8B-B14F-4D97-AF65-F5344CB8AC3E}">
        <p14:creationId xmlns:p14="http://schemas.microsoft.com/office/powerpoint/2010/main" val="972957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897188" y="849313"/>
            <a:ext cx="4079875" cy="2295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F23AE30-D024-F048-B6A0-908E9004EA31}" type="slidenum">
              <a:rPr lang="fr-FR" smtClean="0"/>
              <a:pPr/>
              <a:t>5</a:t>
            </a:fld>
            <a:endParaRPr lang="fr-FR"/>
          </a:p>
        </p:txBody>
      </p:sp>
    </p:spTree>
    <p:extLst>
      <p:ext uri="{BB962C8B-B14F-4D97-AF65-F5344CB8AC3E}">
        <p14:creationId xmlns:p14="http://schemas.microsoft.com/office/powerpoint/2010/main" val="2038895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897188" y="849313"/>
            <a:ext cx="4079875" cy="2295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F23AE30-D024-F048-B6A0-908E9004EA31}" type="slidenum">
              <a:rPr lang="fr-FR" smtClean="0"/>
              <a:pPr/>
              <a:t>6</a:t>
            </a:fld>
            <a:endParaRPr lang="fr-FR"/>
          </a:p>
        </p:txBody>
      </p:sp>
    </p:spTree>
    <p:extLst>
      <p:ext uri="{BB962C8B-B14F-4D97-AF65-F5344CB8AC3E}">
        <p14:creationId xmlns:p14="http://schemas.microsoft.com/office/powerpoint/2010/main" val="3943832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897188" y="849313"/>
            <a:ext cx="4079875" cy="2295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F23AE30-D024-F048-B6A0-908E9004EA31}" type="slidenum">
              <a:rPr lang="fr-FR" smtClean="0"/>
              <a:pPr/>
              <a:t>8</a:t>
            </a:fld>
            <a:endParaRPr lang="fr-FR"/>
          </a:p>
        </p:txBody>
      </p:sp>
    </p:spTree>
    <p:extLst>
      <p:ext uri="{BB962C8B-B14F-4D97-AF65-F5344CB8AC3E}">
        <p14:creationId xmlns:p14="http://schemas.microsoft.com/office/powerpoint/2010/main" val="3828465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897188" y="849313"/>
            <a:ext cx="4079875" cy="2295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F23AE30-D024-F048-B6A0-908E9004EA31}" type="slidenum">
              <a:rPr lang="fr-FR" smtClean="0"/>
              <a:pPr/>
              <a:t>10</a:t>
            </a:fld>
            <a:endParaRPr lang="fr-FR"/>
          </a:p>
        </p:txBody>
      </p:sp>
    </p:spTree>
    <p:extLst>
      <p:ext uri="{BB962C8B-B14F-4D97-AF65-F5344CB8AC3E}">
        <p14:creationId xmlns:p14="http://schemas.microsoft.com/office/powerpoint/2010/main" val="1674606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AF23AE30-D024-F048-B6A0-908E9004EA31}" type="slidenum">
              <a:rPr lang="fr-FR" smtClean="0"/>
              <a:pPr/>
              <a:t>22</a:t>
            </a:fld>
            <a:endParaRPr lang="fr-FR"/>
          </a:p>
        </p:txBody>
      </p:sp>
    </p:spTree>
    <p:extLst>
      <p:ext uri="{BB962C8B-B14F-4D97-AF65-F5344CB8AC3E}">
        <p14:creationId xmlns:p14="http://schemas.microsoft.com/office/powerpoint/2010/main" val="1443420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897188" y="849313"/>
            <a:ext cx="4079875" cy="2295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F23AE30-D024-F048-B6A0-908E9004EA31}" type="slidenum">
              <a:rPr lang="fr-FR" smtClean="0"/>
              <a:pPr/>
              <a:t>32</a:t>
            </a:fld>
            <a:endParaRPr lang="fr-FR"/>
          </a:p>
        </p:txBody>
      </p:sp>
    </p:spTree>
    <p:extLst>
      <p:ext uri="{BB962C8B-B14F-4D97-AF65-F5344CB8AC3E}">
        <p14:creationId xmlns:p14="http://schemas.microsoft.com/office/powerpoint/2010/main" val="3943832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897188" y="849313"/>
            <a:ext cx="4079875" cy="2295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F23AE30-D024-F048-B6A0-908E9004EA31}" type="slidenum">
              <a:rPr lang="fr-FR" smtClean="0"/>
              <a:pPr/>
              <a:t>33</a:t>
            </a:fld>
            <a:endParaRPr lang="fr-FR"/>
          </a:p>
        </p:txBody>
      </p:sp>
    </p:spTree>
    <p:extLst>
      <p:ext uri="{BB962C8B-B14F-4D97-AF65-F5344CB8AC3E}">
        <p14:creationId xmlns:p14="http://schemas.microsoft.com/office/powerpoint/2010/main" val="3943832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897188" y="849313"/>
            <a:ext cx="4079875" cy="2295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F23AE30-D024-F048-B6A0-908E9004EA31}" type="slidenum">
              <a:rPr lang="fr-FR" smtClean="0"/>
              <a:pPr/>
              <a:t>34</a:t>
            </a:fld>
            <a:endParaRPr lang="fr-FR"/>
          </a:p>
        </p:txBody>
      </p:sp>
    </p:spTree>
    <p:extLst>
      <p:ext uri="{BB962C8B-B14F-4D97-AF65-F5344CB8AC3E}">
        <p14:creationId xmlns:p14="http://schemas.microsoft.com/office/powerpoint/2010/main" val="3943832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897188" y="849313"/>
            <a:ext cx="4079875" cy="2295525"/>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F23AE30-D024-F048-B6A0-908E9004EA31}" type="slidenum">
              <a:rPr lang="fr-FR" smtClean="0"/>
              <a:pPr/>
              <a:t>35</a:t>
            </a:fld>
            <a:endParaRPr lang="fr-FR"/>
          </a:p>
        </p:txBody>
      </p:sp>
    </p:spTree>
    <p:extLst>
      <p:ext uri="{BB962C8B-B14F-4D97-AF65-F5344CB8AC3E}">
        <p14:creationId xmlns:p14="http://schemas.microsoft.com/office/powerpoint/2010/main" val="3943832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5128469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
            <a:ext cx="9144000" cy="946298"/>
          </a:xfrm>
          <a:prstGeom prst="rect">
            <a:avLst/>
          </a:prstGeom>
        </p:spPr>
        <p:txBody>
          <a:bodyPr lIns="720000" anchor="b" anchorCtr="0">
            <a:normAutofit/>
          </a:bodyPr>
          <a:lstStyle>
            <a:lvl1pPr>
              <a:defRPr sz="2250" baseline="0">
                <a:solidFill>
                  <a:schemeClr val="bg1"/>
                </a:solidFill>
                <a:latin typeface="arial" charset="0"/>
              </a:defRPr>
            </a:lvl1pPr>
          </a:lstStyle>
          <a:p>
            <a:r>
              <a:rPr lang="nl-BE" dirty="0"/>
              <a:t>Insert title</a:t>
            </a:r>
            <a:endParaRPr lang="en-US" dirty="0"/>
          </a:p>
        </p:txBody>
      </p:sp>
      <p:sp>
        <p:nvSpPr>
          <p:cNvPr id="8" name="Content Placeholder 2"/>
          <p:cNvSpPr>
            <a:spLocks noGrp="1"/>
          </p:cNvSpPr>
          <p:nvPr>
            <p:ph idx="1" hasCustomPrompt="1"/>
          </p:nvPr>
        </p:nvSpPr>
        <p:spPr>
          <a:xfrm>
            <a:off x="0" y="1127053"/>
            <a:ext cx="9144000" cy="3136298"/>
          </a:xfrm>
          <a:prstGeom prst="rect">
            <a:avLst/>
          </a:prstGeom>
        </p:spPr>
        <p:txBody>
          <a:bodyPr lIns="720000"/>
          <a:lstStyle>
            <a:lvl1pPr>
              <a:defRPr sz="2000" baseline="0">
                <a:solidFill>
                  <a:srgbClr val="233244"/>
                </a:solidFill>
                <a:latin typeface="arial" charset="0"/>
              </a:defRPr>
            </a:lvl1pPr>
            <a:lvl2pPr>
              <a:defRPr sz="1800" baseline="0">
                <a:solidFill>
                  <a:srgbClr val="233244"/>
                </a:solidFill>
                <a:latin typeface="arial" charset="0"/>
              </a:defRPr>
            </a:lvl2pPr>
            <a:lvl3pPr>
              <a:defRPr sz="1600" baseline="0">
                <a:solidFill>
                  <a:srgbClr val="233244"/>
                </a:solidFill>
                <a:latin typeface="arial" charset="0"/>
              </a:defRPr>
            </a:lvl3pPr>
            <a:lvl4pPr>
              <a:defRPr baseline="0">
                <a:solidFill>
                  <a:srgbClr val="233244"/>
                </a:solidFill>
              </a:defRPr>
            </a:lvl4pPr>
            <a:lvl5pPr>
              <a:defRPr baseline="0">
                <a:solidFill>
                  <a:srgbClr val="233244"/>
                </a:solidFill>
              </a:defRPr>
            </a:lvl5pPr>
          </a:lstStyle>
          <a:p>
            <a:pPr lvl="0"/>
            <a:r>
              <a:rPr lang="nl-BE" dirty="0"/>
              <a:t>Insert text</a:t>
            </a:r>
          </a:p>
          <a:p>
            <a:pPr lvl="1"/>
            <a:r>
              <a:rPr lang="nl-BE" dirty="0"/>
              <a:t>Second level</a:t>
            </a:r>
          </a:p>
          <a:p>
            <a:pPr lvl="2"/>
            <a:r>
              <a:rPr lang="nl-BE" dirty="0"/>
              <a:t>Third level</a:t>
            </a:r>
            <a:endParaRPr lang="en-US" dirty="0"/>
          </a:p>
        </p:txBody>
      </p:sp>
    </p:spTree>
    <p:extLst>
      <p:ext uri="{BB962C8B-B14F-4D97-AF65-F5344CB8AC3E}">
        <p14:creationId xmlns:p14="http://schemas.microsoft.com/office/powerpoint/2010/main" val="202021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1"/>
            <a:ext cx="9144000" cy="946298"/>
          </a:xfrm>
          <a:prstGeom prst="rect">
            <a:avLst/>
          </a:prstGeom>
        </p:spPr>
        <p:txBody>
          <a:bodyPr lIns="720000" anchor="b" anchorCtr="0">
            <a:normAutofit/>
          </a:bodyPr>
          <a:lstStyle>
            <a:lvl1pPr>
              <a:defRPr sz="2250" baseline="0">
                <a:solidFill>
                  <a:schemeClr val="bg1"/>
                </a:solidFill>
                <a:latin typeface="arial" charset="0"/>
              </a:defRPr>
            </a:lvl1pPr>
          </a:lstStyle>
          <a:p>
            <a:r>
              <a:rPr lang="nl-BE" dirty="0"/>
              <a:t>Insert title</a:t>
            </a:r>
            <a:endParaRPr lang="en-US" dirty="0"/>
          </a:p>
        </p:txBody>
      </p:sp>
      <p:sp>
        <p:nvSpPr>
          <p:cNvPr id="4" name="Content Placeholder 2"/>
          <p:cNvSpPr>
            <a:spLocks noGrp="1"/>
          </p:cNvSpPr>
          <p:nvPr>
            <p:ph idx="1" hasCustomPrompt="1"/>
          </p:nvPr>
        </p:nvSpPr>
        <p:spPr>
          <a:xfrm>
            <a:off x="0" y="1127053"/>
            <a:ext cx="9144000" cy="3136298"/>
          </a:xfrm>
          <a:prstGeom prst="rect">
            <a:avLst/>
          </a:prstGeom>
        </p:spPr>
        <p:txBody>
          <a:bodyPr lIns="720000"/>
          <a:lstStyle>
            <a:lvl1pPr>
              <a:defRPr sz="2000" baseline="0">
                <a:solidFill>
                  <a:srgbClr val="233244"/>
                </a:solidFill>
                <a:latin typeface="arial" charset="0"/>
              </a:defRPr>
            </a:lvl1pPr>
            <a:lvl2pPr>
              <a:defRPr sz="1800" baseline="0">
                <a:solidFill>
                  <a:srgbClr val="233244"/>
                </a:solidFill>
                <a:latin typeface="arial" charset="0"/>
              </a:defRPr>
            </a:lvl2pPr>
            <a:lvl3pPr>
              <a:defRPr sz="1600" baseline="0">
                <a:solidFill>
                  <a:srgbClr val="233244"/>
                </a:solidFill>
                <a:latin typeface="arial" charset="0"/>
              </a:defRPr>
            </a:lvl3pPr>
            <a:lvl4pPr>
              <a:defRPr baseline="0">
                <a:solidFill>
                  <a:srgbClr val="233244"/>
                </a:solidFill>
              </a:defRPr>
            </a:lvl4pPr>
            <a:lvl5pPr>
              <a:defRPr baseline="0">
                <a:solidFill>
                  <a:srgbClr val="233244"/>
                </a:solidFill>
              </a:defRPr>
            </a:lvl5pPr>
          </a:lstStyle>
          <a:p>
            <a:pPr lvl="0"/>
            <a:r>
              <a:rPr lang="nl-BE" dirty="0"/>
              <a:t>Insert text</a:t>
            </a:r>
          </a:p>
          <a:p>
            <a:pPr lvl="1"/>
            <a:r>
              <a:rPr lang="nl-BE" dirty="0"/>
              <a:t>Second level</a:t>
            </a:r>
          </a:p>
          <a:p>
            <a:pPr lvl="2"/>
            <a:r>
              <a:rPr lang="nl-BE" dirty="0"/>
              <a:t>Third level</a:t>
            </a:r>
            <a:endParaRPr lang="en-US" dirty="0"/>
          </a:p>
        </p:txBody>
      </p:sp>
    </p:spTree>
    <p:extLst>
      <p:ext uri="{BB962C8B-B14F-4D97-AF65-F5344CB8AC3E}">
        <p14:creationId xmlns:p14="http://schemas.microsoft.com/office/powerpoint/2010/main" val="1258526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0" y="935668"/>
            <a:ext cx="9144000" cy="1286540"/>
          </a:xfrm>
          <a:prstGeom prst="rect">
            <a:avLst/>
          </a:prstGeom>
        </p:spPr>
        <p:txBody>
          <a:bodyPr anchor="b" anchorCtr="0">
            <a:normAutofit/>
          </a:bodyPr>
          <a:lstStyle>
            <a:lvl1pPr algn="ctr">
              <a:defRPr sz="2400" baseline="0">
                <a:solidFill>
                  <a:schemeClr val="bg1"/>
                </a:solidFill>
                <a:latin typeface="arial" charset="0"/>
                <a:cs typeface="EC Square Sans Pro Light"/>
              </a:defRPr>
            </a:lvl1pPr>
          </a:lstStyle>
          <a:p>
            <a:r>
              <a:rPr lang="en-US" dirty="0"/>
              <a:t>Insert title</a:t>
            </a:r>
          </a:p>
        </p:txBody>
      </p:sp>
      <p:sp>
        <p:nvSpPr>
          <p:cNvPr id="8" name="Subtitle 2"/>
          <p:cNvSpPr>
            <a:spLocks noGrp="1"/>
          </p:cNvSpPr>
          <p:nvPr>
            <p:ph type="subTitle" idx="1" hasCustomPrompt="1"/>
          </p:nvPr>
        </p:nvSpPr>
        <p:spPr>
          <a:xfrm>
            <a:off x="0" y="2392326"/>
            <a:ext cx="9144000" cy="1543066"/>
          </a:xfrm>
          <a:prstGeom prst="rect">
            <a:avLst/>
          </a:prstGeom>
        </p:spPr>
        <p:txBody>
          <a:bodyPr/>
          <a:lstStyle>
            <a:lvl1pPr marL="0" indent="0" algn="ctr">
              <a:buNone/>
              <a:defRPr sz="1800" baseline="0">
                <a:solidFill>
                  <a:srgbClr val="233244"/>
                </a:solidFill>
                <a:latin typeface="arial" charset="0"/>
                <a:cs typeface="EC Square Sans Pro Ligh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Insert subtitle</a:t>
            </a:r>
          </a:p>
        </p:txBody>
      </p:sp>
    </p:spTree>
    <p:extLst>
      <p:ext uri="{BB962C8B-B14F-4D97-AF65-F5344CB8AC3E}">
        <p14:creationId xmlns:p14="http://schemas.microsoft.com/office/powerpoint/2010/main" val="1605802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
            <a:ext cx="9144000" cy="946298"/>
          </a:xfrm>
          <a:prstGeom prst="rect">
            <a:avLst/>
          </a:prstGeom>
        </p:spPr>
        <p:txBody>
          <a:bodyPr lIns="720000" anchor="b" anchorCtr="0">
            <a:normAutofit/>
          </a:bodyPr>
          <a:lstStyle>
            <a:lvl1pPr>
              <a:defRPr sz="2250" baseline="0">
                <a:solidFill>
                  <a:schemeClr val="bg1"/>
                </a:solidFill>
                <a:latin typeface="arial" charset="0"/>
              </a:defRPr>
            </a:lvl1pPr>
          </a:lstStyle>
          <a:p>
            <a:r>
              <a:rPr lang="nl-BE" dirty="0"/>
              <a:t>Insert title</a:t>
            </a:r>
            <a:endParaRPr lang="en-US" dirty="0"/>
          </a:p>
        </p:txBody>
      </p:sp>
      <p:sp>
        <p:nvSpPr>
          <p:cNvPr id="8" name="Content Placeholder 2"/>
          <p:cNvSpPr>
            <a:spLocks noGrp="1"/>
          </p:cNvSpPr>
          <p:nvPr>
            <p:ph idx="1" hasCustomPrompt="1"/>
          </p:nvPr>
        </p:nvSpPr>
        <p:spPr>
          <a:xfrm>
            <a:off x="0" y="1127053"/>
            <a:ext cx="9144000" cy="3136298"/>
          </a:xfrm>
          <a:prstGeom prst="rect">
            <a:avLst/>
          </a:prstGeom>
        </p:spPr>
        <p:txBody>
          <a:bodyPr lIns="720000"/>
          <a:lstStyle>
            <a:lvl1pPr>
              <a:defRPr sz="2000" baseline="0">
                <a:solidFill>
                  <a:srgbClr val="233244"/>
                </a:solidFill>
                <a:latin typeface="arial" charset="0"/>
              </a:defRPr>
            </a:lvl1pPr>
            <a:lvl2pPr>
              <a:defRPr sz="1800" baseline="0">
                <a:solidFill>
                  <a:srgbClr val="233244"/>
                </a:solidFill>
                <a:latin typeface="arial" charset="0"/>
              </a:defRPr>
            </a:lvl2pPr>
            <a:lvl3pPr>
              <a:defRPr sz="1600" baseline="0">
                <a:solidFill>
                  <a:srgbClr val="233244"/>
                </a:solidFill>
                <a:latin typeface="arial" charset="0"/>
              </a:defRPr>
            </a:lvl3pPr>
            <a:lvl4pPr>
              <a:defRPr baseline="0">
                <a:solidFill>
                  <a:srgbClr val="233244"/>
                </a:solidFill>
              </a:defRPr>
            </a:lvl4pPr>
            <a:lvl5pPr>
              <a:defRPr baseline="0">
                <a:solidFill>
                  <a:srgbClr val="233244"/>
                </a:solidFill>
              </a:defRPr>
            </a:lvl5pPr>
          </a:lstStyle>
          <a:p>
            <a:pPr lvl="0"/>
            <a:r>
              <a:rPr lang="nl-BE" dirty="0"/>
              <a:t>Insert text</a:t>
            </a:r>
          </a:p>
          <a:p>
            <a:pPr lvl="1"/>
            <a:r>
              <a:rPr lang="nl-BE" dirty="0"/>
              <a:t>Second level</a:t>
            </a:r>
          </a:p>
          <a:p>
            <a:pPr lvl="2"/>
            <a:r>
              <a:rPr lang="nl-BE" dirty="0"/>
              <a:t>Third level</a:t>
            </a:r>
            <a:endParaRPr lang="en-US" dirty="0"/>
          </a:p>
        </p:txBody>
      </p:sp>
    </p:spTree>
    <p:extLst>
      <p:ext uri="{BB962C8B-B14F-4D97-AF65-F5344CB8AC3E}">
        <p14:creationId xmlns:p14="http://schemas.microsoft.com/office/powerpoint/2010/main" val="1290785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1"/>
            <a:ext cx="9144000" cy="946298"/>
          </a:xfrm>
          <a:prstGeom prst="rect">
            <a:avLst/>
          </a:prstGeom>
        </p:spPr>
        <p:txBody>
          <a:bodyPr lIns="720000" anchor="b" anchorCtr="0">
            <a:normAutofit/>
          </a:bodyPr>
          <a:lstStyle>
            <a:lvl1pPr>
              <a:defRPr sz="2250" baseline="0">
                <a:solidFill>
                  <a:schemeClr val="bg1"/>
                </a:solidFill>
                <a:latin typeface="arial" charset="0"/>
              </a:defRPr>
            </a:lvl1pPr>
          </a:lstStyle>
          <a:p>
            <a:r>
              <a:rPr lang="nl-BE" dirty="0"/>
              <a:t>Insert title</a:t>
            </a:r>
            <a:endParaRPr lang="en-US" dirty="0"/>
          </a:p>
        </p:txBody>
      </p:sp>
      <p:sp>
        <p:nvSpPr>
          <p:cNvPr id="4" name="Content Placeholder 2"/>
          <p:cNvSpPr>
            <a:spLocks noGrp="1"/>
          </p:cNvSpPr>
          <p:nvPr>
            <p:ph idx="1" hasCustomPrompt="1"/>
          </p:nvPr>
        </p:nvSpPr>
        <p:spPr>
          <a:xfrm>
            <a:off x="0" y="1127053"/>
            <a:ext cx="9144000" cy="3136298"/>
          </a:xfrm>
          <a:prstGeom prst="rect">
            <a:avLst/>
          </a:prstGeom>
        </p:spPr>
        <p:txBody>
          <a:bodyPr lIns="720000"/>
          <a:lstStyle>
            <a:lvl1pPr>
              <a:defRPr sz="2000" baseline="0">
                <a:solidFill>
                  <a:srgbClr val="233244"/>
                </a:solidFill>
                <a:latin typeface="arial" charset="0"/>
              </a:defRPr>
            </a:lvl1pPr>
            <a:lvl2pPr>
              <a:defRPr sz="1800" baseline="0">
                <a:solidFill>
                  <a:srgbClr val="233244"/>
                </a:solidFill>
                <a:latin typeface="arial" charset="0"/>
              </a:defRPr>
            </a:lvl2pPr>
            <a:lvl3pPr>
              <a:defRPr sz="1600" baseline="0">
                <a:solidFill>
                  <a:srgbClr val="233244"/>
                </a:solidFill>
                <a:latin typeface="arial" charset="0"/>
              </a:defRPr>
            </a:lvl3pPr>
            <a:lvl4pPr>
              <a:defRPr baseline="0">
                <a:solidFill>
                  <a:srgbClr val="233244"/>
                </a:solidFill>
              </a:defRPr>
            </a:lvl4pPr>
            <a:lvl5pPr>
              <a:defRPr baseline="0">
                <a:solidFill>
                  <a:srgbClr val="233244"/>
                </a:solidFill>
              </a:defRPr>
            </a:lvl5pPr>
          </a:lstStyle>
          <a:p>
            <a:pPr lvl="0"/>
            <a:r>
              <a:rPr lang="nl-BE" dirty="0"/>
              <a:t>Insert text</a:t>
            </a:r>
          </a:p>
          <a:p>
            <a:pPr lvl="1"/>
            <a:r>
              <a:rPr lang="nl-BE" dirty="0"/>
              <a:t>Second level</a:t>
            </a:r>
          </a:p>
          <a:p>
            <a:pPr lvl="2"/>
            <a:r>
              <a:rPr lang="nl-BE" dirty="0"/>
              <a:t>Third level</a:t>
            </a:r>
            <a:endParaRPr lang="en-US" dirty="0"/>
          </a:p>
        </p:txBody>
      </p:sp>
    </p:spTree>
    <p:extLst>
      <p:ext uri="{BB962C8B-B14F-4D97-AF65-F5344CB8AC3E}">
        <p14:creationId xmlns:p14="http://schemas.microsoft.com/office/powerpoint/2010/main" val="1258526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0" y="935668"/>
            <a:ext cx="9144000" cy="1286540"/>
          </a:xfrm>
          <a:prstGeom prst="rect">
            <a:avLst/>
          </a:prstGeom>
        </p:spPr>
        <p:txBody>
          <a:bodyPr anchor="b" anchorCtr="0">
            <a:normAutofit/>
          </a:bodyPr>
          <a:lstStyle>
            <a:lvl1pPr algn="ctr">
              <a:defRPr sz="2400" baseline="0">
                <a:solidFill>
                  <a:schemeClr val="bg1"/>
                </a:solidFill>
                <a:latin typeface="arial" charset="0"/>
                <a:cs typeface="EC Square Sans Pro Light"/>
              </a:defRPr>
            </a:lvl1pPr>
          </a:lstStyle>
          <a:p>
            <a:r>
              <a:rPr lang="en-US" dirty="0"/>
              <a:t>Insert title</a:t>
            </a:r>
          </a:p>
        </p:txBody>
      </p:sp>
      <p:sp>
        <p:nvSpPr>
          <p:cNvPr id="10" name="Subtitle 2"/>
          <p:cNvSpPr>
            <a:spLocks noGrp="1"/>
          </p:cNvSpPr>
          <p:nvPr>
            <p:ph type="subTitle" idx="1" hasCustomPrompt="1"/>
          </p:nvPr>
        </p:nvSpPr>
        <p:spPr>
          <a:xfrm>
            <a:off x="0" y="2392326"/>
            <a:ext cx="9144000" cy="1543066"/>
          </a:xfrm>
          <a:prstGeom prst="rect">
            <a:avLst/>
          </a:prstGeom>
        </p:spPr>
        <p:txBody>
          <a:bodyPr/>
          <a:lstStyle>
            <a:lvl1pPr marL="0" indent="0" algn="ctr">
              <a:buNone/>
              <a:defRPr sz="1800" baseline="0">
                <a:solidFill>
                  <a:srgbClr val="233244"/>
                </a:solidFill>
                <a:latin typeface="arial" charset="0"/>
                <a:cs typeface="EC Square Sans Pro Ligh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Insert subtitle</a:t>
            </a:r>
          </a:p>
        </p:txBody>
      </p:sp>
    </p:spTree>
    <p:extLst>
      <p:ext uri="{BB962C8B-B14F-4D97-AF65-F5344CB8AC3E}">
        <p14:creationId xmlns:p14="http://schemas.microsoft.com/office/powerpoint/2010/main" val="2086521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1"/>
            <a:ext cx="9144000" cy="946298"/>
          </a:xfrm>
          <a:prstGeom prst="rect">
            <a:avLst/>
          </a:prstGeom>
        </p:spPr>
        <p:txBody>
          <a:bodyPr lIns="720000" anchor="b" anchorCtr="0">
            <a:normAutofit/>
          </a:bodyPr>
          <a:lstStyle>
            <a:lvl1pPr>
              <a:defRPr sz="2250" baseline="0">
                <a:solidFill>
                  <a:schemeClr val="bg1"/>
                </a:solidFill>
                <a:latin typeface="arial" charset="0"/>
              </a:defRPr>
            </a:lvl1pPr>
          </a:lstStyle>
          <a:p>
            <a:r>
              <a:rPr lang="nl-BE" dirty="0"/>
              <a:t>Insert title</a:t>
            </a:r>
            <a:endParaRPr lang="en-US" dirty="0"/>
          </a:p>
        </p:txBody>
      </p:sp>
      <p:sp>
        <p:nvSpPr>
          <p:cNvPr id="4" name="Content Placeholder 2"/>
          <p:cNvSpPr>
            <a:spLocks noGrp="1"/>
          </p:cNvSpPr>
          <p:nvPr>
            <p:ph idx="1" hasCustomPrompt="1"/>
          </p:nvPr>
        </p:nvSpPr>
        <p:spPr>
          <a:xfrm>
            <a:off x="0" y="1127053"/>
            <a:ext cx="9144000" cy="3136298"/>
          </a:xfrm>
          <a:prstGeom prst="rect">
            <a:avLst/>
          </a:prstGeom>
        </p:spPr>
        <p:txBody>
          <a:bodyPr lIns="720000"/>
          <a:lstStyle>
            <a:lvl1pPr>
              <a:defRPr sz="2000" baseline="0">
                <a:solidFill>
                  <a:srgbClr val="233244"/>
                </a:solidFill>
                <a:latin typeface="arial" charset="0"/>
              </a:defRPr>
            </a:lvl1pPr>
            <a:lvl2pPr>
              <a:defRPr sz="1800" baseline="0">
                <a:solidFill>
                  <a:srgbClr val="233244"/>
                </a:solidFill>
                <a:latin typeface="arial" charset="0"/>
              </a:defRPr>
            </a:lvl2pPr>
            <a:lvl3pPr>
              <a:defRPr sz="1600" baseline="0">
                <a:solidFill>
                  <a:srgbClr val="233244"/>
                </a:solidFill>
                <a:latin typeface="arial" charset="0"/>
              </a:defRPr>
            </a:lvl3pPr>
            <a:lvl4pPr>
              <a:defRPr baseline="0">
                <a:solidFill>
                  <a:srgbClr val="233244"/>
                </a:solidFill>
              </a:defRPr>
            </a:lvl4pPr>
            <a:lvl5pPr>
              <a:defRPr baseline="0">
                <a:solidFill>
                  <a:srgbClr val="233244"/>
                </a:solidFill>
              </a:defRPr>
            </a:lvl5pPr>
          </a:lstStyle>
          <a:p>
            <a:pPr lvl="0"/>
            <a:r>
              <a:rPr lang="nl-BE" dirty="0"/>
              <a:t>Insert text</a:t>
            </a:r>
          </a:p>
          <a:p>
            <a:pPr lvl="1"/>
            <a:r>
              <a:rPr lang="nl-BE" dirty="0"/>
              <a:t>Second level</a:t>
            </a:r>
          </a:p>
          <a:p>
            <a:pPr lvl="2"/>
            <a:r>
              <a:rPr lang="nl-BE" dirty="0"/>
              <a:t>Third level</a:t>
            </a:r>
            <a:endParaRPr lang="en-US" dirty="0"/>
          </a:p>
        </p:txBody>
      </p:sp>
    </p:spTree>
    <p:extLst>
      <p:ext uri="{BB962C8B-B14F-4D97-AF65-F5344CB8AC3E}">
        <p14:creationId xmlns:p14="http://schemas.microsoft.com/office/powerpoint/2010/main" val="1258526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
            <a:ext cx="9144000" cy="946298"/>
          </a:xfrm>
          <a:prstGeom prst="rect">
            <a:avLst/>
          </a:prstGeom>
        </p:spPr>
        <p:txBody>
          <a:bodyPr lIns="720000" anchor="b" anchorCtr="0">
            <a:normAutofit/>
          </a:bodyPr>
          <a:lstStyle>
            <a:lvl1pPr>
              <a:defRPr sz="2250" baseline="0">
                <a:solidFill>
                  <a:schemeClr val="bg1"/>
                </a:solidFill>
                <a:latin typeface="arial" charset="0"/>
              </a:defRPr>
            </a:lvl1pPr>
          </a:lstStyle>
          <a:p>
            <a:r>
              <a:rPr lang="nl-BE" dirty="0"/>
              <a:t>Insert title</a:t>
            </a:r>
            <a:endParaRPr lang="en-US" dirty="0"/>
          </a:p>
        </p:txBody>
      </p:sp>
      <p:sp>
        <p:nvSpPr>
          <p:cNvPr id="8" name="Content Placeholder 2"/>
          <p:cNvSpPr>
            <a:spLocks noGrp="1"/>
          </p:cNvSpPr>
          <p:nvPr>
            <p:ph idx="1" hasCustomPrompt="1"/>
          </p:nvPr>
        </p:nvSpPr>
        <p:spPr>
          <a:xfrm>
            <a:off x="0" y="1127053"/>
            <a:ext cx="9144000" cy="3136298"/>
          </a:xfrm>
          <a:prstGeom prst="rect">
            <a:avLst/>
          </a:prstGeom>
        </p:spPr>
        <p:txBody>
          <a:bodyPr lIns="720000"/>
          <a:lstStyle>
            <a:lvl1pPr>
              <a:defRPr sz="2000" baseline="0">
                <a:solidFill>
                  <a:srgbClr val="233244"/>
                </a:solidFill>
                <a:latin typeface="arial" charset="0"/>
              </a:defRPr>
            </a:lvl1pPr>
            <a:lvl2pPr>
              <a:defRPr sz="1800" baseline="0">
                <a:solidFill>
                  <a:srgbClr val="233244"/>
                </a:solidFill>
                <a:latin typeface="arial" charset="0"/>
              </a:defRPr>
            </a:lvl2pPr>
            <a:lvl3pPr>
              <a:defRPr sz="1600" baseline="0">
                <a:solidFill>
                  <a:srgbClr val="233244"/>
                </a:solidFill>
                <a:latin typeface="arial" charset="0"/>
              </a:defRPr>
            </a:lvl3pPr>
            <a:lvl4pPr>
              <a:defRPr baseline="0">
                <a:solidFill>
                  <a:srgbClr val="233244"/>
                </a:solidFill>
              </a:defRPr>
            </a:lvl4pPr>
            <a:lvl5pPr>
              <a:defRPr baseline="0">
                <a:solidFill>
                  <a:srgbClr val="233244"/>
                </a:solidFill>
              </a:defRPr>
            </a:lvl5pPr>
          </a:lstStyle>
          <a:p>
            <a:pPr lvl="0"/>
            <a:r>
              <a:rPr lang="nl-BE" dirty="0"/>
              <a:t>Insert text</a:t>
            </a:r>
          </a:p>
          <a:p>
            <a:pPr lvl="1"/>
            <a:r>
              <a:rPr lang="nl-BE" dirty="0"/>
              <a:t>Second level</a:t>
            </a:r>
          </a:p>
          <a:p>
            <a:pPr lvl="2"/>
            <a:r>
              <a:rPr lang="nl-BE" dirty="0"/>
              <a:t>Third level</a:t>
            </a:r>
            <a:endParaRPr lang="en-US" dirty="0"/>
          </a:p>
        </p:txBody>
      </p:sp>
    </p:spTree>
    <p:extLst>
      <p:ext uri="{BB962C8B-B14F-4D97-AF65-F5344CB8AC3E}">
        <p14:creationId xmlns:p14="http://schemas.microsoft.com/office/powerpoint/2010/main" val="2020213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0" y="935668"/>
            <a:ext cx="9144000" cy="1286540"/>
          </a:xfrm>
          <a:prstGeom prst="rect">
            <a:avLst/>
          </a:prstGeom>
        </p:spPr>
        <p:txBody>
          <a:bodyPr anchor="b" anchorCtr="0">
            <a:normAutofit/>
          </a:bodyPr>
          <a:lstStyle>
            <a:lvl1pPr algn="ctr">
              <a:defRPr sz="2400" baseline="0">
                <a:solidFill>
                  <a:srgbClr val="3279A5"/>
                </a:solidFill>
                <a:latin typeface="arial" charset="0"/>
                <a:cs typeface="EC Square Sans Pro Light"/>
              </a:defRPr>
            </a:lvl1pPr>
          </a:lstStyle>
          <a:p>
            <a:r>
              <a:rPr lang="en-US" dirty="0"/>
              <a:t>Insert title</a:t>
            </a:r>
          </a:p>
        </p:txBody>
      </p:sp>
      <p:sp>
        <p:nvSpPr>
          <p:cNvPr id="8" name="Subtitle 2"/>
          <p:cNvSpPr>
            <a:spLocks noGrp="1"/>
          </p:cNvSpPr>
          <p:nvPr>
            <p:ph type="subTitle" idx="1" hasCustomPrompt="1"/>
          </p:nvPr>
        </p:nvSpPr>
        <p:spPr>
          <a:xfrm>
            <a:off x="0" y="2392326"/>
            <a:ext cx="9144000" cy="1543066"/>
          </a:xfrm>
          <a:prstGeom prst="rect">
            <a:avLst/>
          </a:prstGeom>
        </p:spPr>
        <p:txBody>
          <a:bodyPr/>
          <a:lstStyle>
            <a:lvl1pPr marL="0" indent="0" algn="ctr">
              <a:buNone/>
              <a:defRPr sz="1800" baseline="0">
                <a:solidFill>
                  <a:srgbClr val="233244"/>
                </a:solidFill>
                <a:latin typeface="arial" charset="0"/>
                <a:cs typeface="EC Square Sans Pro Ligh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Insert subtitle</a:t>
            </a:r>
          </a:p>
        </p:txBody>
      </p:sp>
    </p:spTree>
    <p:extLst>
      <p:ext uri="{BB962C8B-B14F-4D97-AF65-F5344CB8AC3E}">
        <p14:creationId xmlns:p14="http://schemas.microsoft.com/office/powerpoint/2010/main" val="794041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
            <a:ext cx="9144000" cy="946298"/>
          </a:xfrm>
          <a:prstGeom prst="rect">
            <a:avLst/>
          </a:prstGeom>
        </p:spPr>
        <p:txBody>
          <a:bodyPr lIns="720000" anchor="b" anchorCtr="0">
            <a:normAutofit/>
          </a:bodyPr>
          <a:lstStyle>
            <a:lvl1pPr>
              <a:defRPr sz="2250" baseline="0">
                <a:solidFill>
                  <a:srgbClr val="3279A5"/>
                </a:solidFill>
                <a:latin typeface="arial" charset="0"/>
              </a:defRPr>
            </a:lvl1pPr>
          </a:lstStyle>
          <a:p>
            <a:r>
              <a:rPr lang="nl-BE" dirty="0"/>
              <a:t>Insert title</a:t>
            </a:r>
            <a:endParaRPr lang="en-US" dirty="0"/>
          </a:p>
        </p:txBody>
      </p:sp>
      <p:sp>
        <p:nvSpPr>
          <p:cNvPr id="8" name="Content Placeholder 2"/>
          <p:cNvSpPr>
            <a:spLocks noGrp="1"/>
          </p:cNvSpPr>
          <p:nvPr>
            <p:ph idx="1" hasCustomPrompt="1"/>
          </p:nvPr>
        </p:nvSpPr>
        <p:spPr>
          <a:xfrm>
            <a:off x="0" y="1127053"/>
            <a:ext cx="9144000" cy="3136298"/>
          </a:xfrm>
          <a:prstGeom prst="rect">
            <a:avLst/>
          </a:prstGeom>
        </p:spPr>
        <p:txBody>
          <a:bodyPr lIns="720000"/>
          <a:lstStyle>
            <a:lvl1pPr>
              <a:defRPr sz="2000" baseline="0">
                <a:solidFill>
                  <a:srgbClr val="233244"/>
                </a:solidFill>
                <a:latin typeface="arial" charset="0"/>
              </a:defRPr>
            </a:lvl1pPr>
            <a:lvl2pPr>
              <a:defRPr sz="1800" baseline="0">
                <a:solidFill>
                  <a:srgbClr val="233244"/>
                </a:solidFill>
                <a:latin typeface="arial" charset="0"/>
              </a:defRPr>
            </a:lvl2pPr>
            <a:lvl3pPr>
              <a:defRPr sz="1600" baseline="0">
                <a:solidFill>
                  <a:srgbClr val="233244"/>
                </a:solidFill>
                <a:latin typeface="arial" charset="0"/>
              </a:defRPr>
            </a:lvl3pPr>
            <a:lvl4pPr>
              <a:defRPr baseline="0">
                <a:solidFill>
                  <a:srgbClr val="233244"/>
                </a:solidFill>
              </a:defRPr>
            </a:lvl4pPr>
            <a:lvl5pPr>
              <a:defRPr baseline="0">
                <a:solidFill>
                  <a:srgbClr val="233244"/>
                </a:solidFill>
              </a:defRPr>
            </a:lvl5pPr>
          </a:lstStyle>
          <a:p>
            <a:pPr lvl="0"/>
            <a:r>
              <a:rPr lang="nl-BE" dirty="0"/>
              <a:t>Insert text</a:t>
            </a:r>
          </a:p>
          <a:p>
            <a:pPr lvl="1"/>
            <a:r>
              <a:rPr lang="nl-BE" dirty="0"/>
              <a:t>Second level</a:t>
            </a:r>
          </a:p>
          <a:p>
            <a:pPr lvl="2"/>
            <a:r>
              <a:rPr lang="nl-BE" dirty="0"/>
              <a:t>Third level</a:t>
            </a:r>
            <a:endParaRPr lang="en-US" dirty="0"/>
          </a:p>
        </p:txBody>
      </p:sp>
    </p:spTree>
    <p:extLst>
      <p:ext uri="{BB962C8B-B14F-4D97-AF65-F5344CB8AC3E}">
        <p14:creationId xmlns:p14="http://schemas.microsoft.com/office/powerpoint/2010/main" val="986208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935668"/>
            <a:ext cx="9144000" cy="1286540"/>
          </a:xfrm>
        </p:spPr>
        <p:txBody>
          <a:bodyPr>
            <a:normAutofit/>
          </a:bodyPr>
          <a:lstStyle>
            <a:lvl1pPr algn="ctr">
              <a:defRPr sz="2400" baseline="0">
                <a:solidFill>
                  <a:srgbClr val="3279A5"/>
                </a:solidFill>
                <a:latin typeface="arial" charset="0"/>
                <a:cs typeface="EC Square Sans Pro Light"/>
              </a:defRPr>
            </a:lvl1pPr>
          </a:lstStyle>
          <a:p>
            <a:r>
              <a:rPr lang="en-US" dirty="0"/>
              <a:t>Insert title</a:t>
            </a:r>
          </a:p>
        </p:txBody>
      </p:sp>
      <p:sp>
        <p:nvSpPr>
          <p:cNvPr id="3" name="Subtitle 2"/>
          <p:cNvSpPr>
            <a:spLocks noGrp="1"/>
          </p:cNvSpPr>
          <p:nvPr>
            <p:ph type="subTitle" idx="1" hasCustomPrompt="1"/>
          </p:nvPr>
        </p:nvSpPr>
        <p:spPr>
          <a:xfrm>
            <a:off x="0" y="2392326"/>
            <a:ext cx="9144000" cy="1543066"/>
          </a:xfrm>
        </p:spPr>
        <p:txBody>
          <a:bodyPr/>
          <a:lstStyle>
            <a:lvl1pPr marL="0" indent="0" algn="ctr">
              <a:buNone/>
              <a:defRPr baseline="0">
                <a:solidFill>
                  <a:srgbClr val="233244"/>
                </a:solidFill>
                <a:latin typeface="arial" charset="0"/>
                <a:cs typeface="EC Square Sans Pro Ligh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Insert subtitle</a:t>
            </a:r>
          </a:p>
        </p:txBody>
      </p:sp>
    </p:spTree>
    <p:extLst>
      <p:ext uri="{BB962C8B-B14F-4D97-AF65-F5344CB8AC3E}">
        <p14:creationId xmlns:p14="http://schemas.microsoft.com/office/powerpoint/2010/main" val="5754414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637854" y="241079"/>
            <a:ext cx="3868292" cy="976941"/>
          </a:xfrm>
          <a:prstGeom prst="rect">
            <a:avLst/>
          </a:prstGeom>
        </p:spPr>
        <p:txBody>
          <a:bodyPr lIns="0" tIns="0" rIns="0" bIns="0"/>
          <a:lstStyle/>
          <a:p>
            <a:endParaRPr/>
          </a:p>
        </p:txBody>
      </p:sp>
      <p:sp>
        <p:nvSpPr>
          <p:cNvPr id="3" name="Holder 3"/>
          <p:cNvSpPr>
            <a:spLocks noGrp="1"/>
          </p:cNvSpPr>
          <p:nvPr>
            <p:ph type="body" idx="1"/>
          </p:nvPr>
        </p:nvSpPr>
        <p:spPr>
          <a:xfrm>
            <a:off x="1567339" y="1760219"/>
            <a:ext cx="6009322" cy="2113026"/>
          </a:xfrm>
          <a:prstGeom prst="rect">
            <a:avLst/>
          </a:prstGeom>
        </p:spPr>
        <p:txBody>
          <a:bodyPr lIns="0" tIns="0" rIns="0" bIns="0"/>
          <a:lstStyle/>
          <a:p>
            <a:endParaRPr/>
          </a:p>
        </p:txBody>
      </p:sp>
      <p:sp>
        <p:nvSpPr>
          <p:cNvPr id="4" name="Holder 4"/>
          <p:cNvSpPr>
            <a:spLocks noGrp="1"/>
          </p:cNvSpPr>
          <p:nvPr>
            <p:ph type="ftr" sz="quarter" idx="5"/>
          </p:nvPr>
        </p:nvSpPr>
        <p:spPr>
          <a:xfrm>
            <a:off x="3108967" y="4783457"/>
            <a:ext cx="2926079" cy="257175"/>
          </a:xfrm>
          <a:prstGeom prst="rect">
            <a:avLst/>
          </a:prstGeo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7"/>
            <a:ext cx="2103120" cy="257175"/>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smtClean="0"/>
              <a:pPr/>
              <a:t>7/2/2024</a:t>
            </a:fld>
            <a:endParaRPr lang="en-US"/>
          </a:p>
        </p:txBody>
      </p:sp>
      <p:sp>
        <p:nvSpPr>
          <p:cNvPr id="6" name="Holder 6"/>
          <p:cNvSpPr>
            <a:spLocks noGrp="1"/>
          </p:cNvSpPr>
          <p:nvPr>
            <p:ph type="sldNum" sz="quarter" idx="7"/>
          </p:nvPr>
        </p:nvSpPr>
        <p:spPr>
          <a:xfrm>
            <a:off x="6583680" y="4783457"/>
            <a:ext cx="2103120" cy="257175"/>
          </a:xfrm>
          <a:prstGeom prst="rect">
            <a:avLst/>
          </a:prstGeom>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1812420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1597824"/>
            <a:ext cx="7772400" cy="1102519"/>
          </a:xfrm>
        </p:spPr>
        <p:txBody>
          <a:bodyPr/>
          <a:lstStyle/>
          <a:p>
            <a:r>
              <a:rPr lang="tr-TR"/>
              <a:t>Asıl başlık stili için tıklatın</a:t>
            </a:r>
          </a:p>
        </p:txBody>
      </p:sp>
      <p:sp>
        <p:nvSpPr>
          <p:cNvPr id="3" name="Alt Başlık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E3BEA122-EC16-4579-B43A-AABE1404CB4F}" type="datetimeFigureOut">
              <a:rPr lang="tr-TR" smtClean="0"/>
              <a:pPr/>
              <a:t>2.07.2024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CC6EC3A-FC9B-426C-945E-CD5C17564EB5}" type="slidenum">
              <a:rPr lang="tr-TR" smtClean="0"/>
              <a:pPr/>
              <a:t>‹#›</a:t>
            </a:fld>
            <a:endParaRPr lang="tr-TR"/>
          </a:p>
        </p:txBody>
      </p:sp>
    </p:spTree>
    <p:extLst>
      <p:ext uri="{BB962C8B-B14F-4D97-AF65-F5344CB8AC3E}">
        <p14:creationId xmlns:p14="http://schemas.microsoft.com/office/powerpoint/2010/main" val="1419295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3BEA122-EC16-4579-B43A-AABE1404CB4F}" type="datetimeFigureOut">
              <a:rPr lang="tr-TR" smtClean="0"/>
              <a:pPr/>
              <a:t>2.07.2024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CC6EC3A-FC9B-426C-945E-CD5C17564EB5}" type="slidenum">
              <a:rPr lang="tr-TR" smtClean="0"/>
              <a:pPr/>
              <a:t>‹#›</a:t>
            </a:fld>
            <a:endParaRPr lang="tr-TR"/>
          </a:p>
        </p:txBody>
      </p:sp>
    </p:spTree>
    <p:extLst>
      <p:ext uri="{BB962C8B-B14F-4D97-AF65-F5344CB8AC3E}">
        <p14:creationId xmlns:p14="http://schemas.microsoft.com/office/powerpoint/2010/main" val="3132451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E3BEA122-EC16-4579-B43A-AABE1404CB4F}" type="datetimeFigureOut">
              <a:rPr lang="tr-TR" smtClean="0"/>
              <a:pPr/>
              <a:t>2.07.2024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CC6EC3A-FC9B-426C-945E-CD5C17564EB5}" type="slidenum">
              <a:rPr lang="tr-TR" smtClean="0"/>
              <a:pPr/>
              <a:t>‹#›</a:t>
            </a:fld>
            <a:endParaRPr lang="tr-TR"/>
          </a:p>
        </p:txBody>
      </p:sp>
    </p:spTree>
    <p:extLst>
      <p:ext uri="{BB962C8B-B14F-4D97-AF65-F5344CB8AC3E}">
        <p14:creationId xmlns:p14="http://schemas.microsoft.com/office/powerpoint/2010/main" val="2259123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3BEA122-EC16-4579-B43A-AABE1404CB4F}" type="datetimeFigureOut">
              <a:rPr lang="tr-TR" smtClean="0"/>
              <a:pPr/>
              <a:t>2.07.2024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CC6EC3A-FC9B-426C-945E-CD5C17564EB5}" type="slidenum">
              <a:rPr lang="tr-TR" smtClean="0"/>
              <a:pPr/>
              <a:t>‹#›</a:t>
            </a:fld>
            <a:endParaRPr lang="tr-TR"/>
          </a:p>
        </p:txBody>
      </p:sp>
    </p:spTree>
    <p:extLst>
      <p:ext uri="{BB962C8B-B14F-4D97-AF65-F5344CB8AC3E}">
        <p14:creationId xmlns:p14="http://schemas.microsoft.com/office/powerpoint/2010/main" val="2036151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05979"/>
            <a:ext cx="8229600" cy="85725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3BEA122-EC16-4579-B43A-AABE1404CB4F}" type="datetimeFigureOut">
              <a:rPr lang="tr-TR" smtClean="0"/>
              <a:pPr/>
              <a:t>2.07.2024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CC6EC3A-FC9B-426C-945E-CD5C17564EB5}" type="slidenum">
              <a:rPr lang="tr-TR" smtClean="0"/>
              <a:pPr/>
              <a:t>‹#›</a:t>
            </a:fld>
            <a:endParaRPr lang="tr-TR"/>
          </a:p>
        </p:txBody>
      </p:sp>
    </p:spTree>
    <p:extLst>
      <p:ext uri="{BB962C8B-B14F-4D97-AF65-F5344CB8AC3E}">
        <p14:creationId xmlns:p14="http://schemas.microsoft.com/office/powerpoint/2010/main" val="22603378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3BEA122-EC16-4579-B43A-AABE1404CB4F}" type="datetimeFigureOut">
              <a:rPr lang="tr-TR" smtClean="0"/>
              <a:pPr/>
              <a:t>2.07.2024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CC6EC3A-FC9B-426C-945E-CD5C17564EB5}" type="slidenum">
              <a:rPr lang="tr-TR" smtClean="0"/>
              <a:pPr/>
              <a:t>‹#›</a:t>
            </a:fld>
            <a:endParaRPr lang="tr-TR"/>
          </a:p>
        </p:txBody>
      </p:sp>
    </p:spTree>
    <p:extLst>
      <p:ext uri="{BB962C8B-B14F-4D97-AF65-F5344CB8AC3E}">
        <p14:creationId xmlns:p14="http://schemas.microsoft.com/office/powerpoint/2010/main" val="17553888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3BEA122-EC16-4579-B43A-AABE1404CB4F}" type="datetimeFigureOut">
              <a:rPr lang="tr-TR" smtClean="0"/>
              <a:pPr/>
              <a:t>2.07.2024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CC6EC3A-FC9B-426C-945E-CD5C17564EB5}" type="slidenum">
              <a:rPr lang="tr-TR" smtClean="0"/>
              <a:pPr/>
              <a:t>‹#›</a:t>
            </a:fld>
            <a:endParaRPr lang="tr-TR"/>
          </a:p>
        </p:txBody>
      </p:sp>
    </p:spTree>
    <p:extLst>
      <p:ext uri="{BB962C8B-B14F-4D97-AF65-F5344CB8AC3E}">
        <p14:creationId xmlns:p14="http://schemas.microsoft.com/office/powerpoint/2010/main" val="42208097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11" y="204787"/>
            <a:ext cx="3008313" cy="871538"/>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11"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3BEA122-EC16-4579-B43A-AABE1404CB4F}" type="datetimeFigureOut">
              <a:rPr lang="tr-TR" smtClean="0"/>
              <a:pPr/>
              <a:t>2.07.2024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CC6EC3A-FC9B-426C-945E-CD5C17564EB5}" type="slidenum">
              <a:rPr lang="tr-TR" smtClean="0"/>
              <a:pPr/>
              <a:t>‹#›</a:t>
            </a:fld>
            <a:endParaRPr lang="tr-TR"/>
          </a:p>
        </p:txBody>
      </p:sp>
    </p:spTree>
    <p:extLst>
      <p:ext uri="{BB962C8B-B14F-4D97-AF65-F5344CB8AC3E}">
        <p14:creationId xmlns:p14="http://schemas.microsoft.com/office/powerpoint/2010/main" val="9554009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3600451"/>
            <a:ext cx="5486400" cy="425054"/>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402550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3BEA122-EC16-4579-B43A-AABE1404CB4F}" type="datetimeFigureOut">
              <a:rPr lang="tr-TR" smtClean="0"/>
              <a:pPr/>
              <a:t>2.07.2024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CC6EC3A-FC9B-426C-945E-CD5C17564EB5}" type="slidenum">
              <a:rPr lang="tr-TR" smtClean="0"/>
              <a:pPr/>
              <a:t>‹#›</a:t>
            </a:fld>
            <a:endParaRPr lang="tr-TR"/>
          </a:p>
        </p:txBody>
      </p:sp>
    </p:spTree>
    <p:extLst>
      <p:ext uri="{BB962C8B-B14F-4D97-AF65-F5344CB8AC3E}">
        <p14:creationId xmlns:p14="http://schemas.microsoft.com/office/powerpoint/2010/main" val="1224518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
            <a:ext cx="9144000" cy="946298"/>
          </a:xfrm>
        </p:spPr>
        <p:txBody>
          <a:bodyPr lIns="720000">
            <a:normAutofit/>
          </a:bodyPr>
          <a:lstStyle>
            <a:lvl1pPr>
              <a:defRPr sz="2250" baseline="0">
                <a:solidFill>
                  <a:srgbClr val="3279A5"/>
                </a:solidFill>
                <a:latin typeface="arial" charset="0"/>
              </a:defRPr>
            </a:lvl1pPr>
          </a:lstStyle>
          <a:p>
            <a:r>
              <a:rPr lang="nl-BE" dirty="0"/>
              <a:t>Insert title</a:t>
            </a:r>
            <a:endParaRPr lang="en-US" dirty="0"/>
          </a:p>
        </p:txBody>
      </p:sp>
      <p:sp>
        <p:nvSpPr>
          <p:cNvPr id="3" name="Content Placeholder 2"/>
          <p:cNvSpPr>
            <a:spLocks noGrp="1"/>
          </p:cNvSpPr>
          <p:nvPr>
            <p:ph idx="1" hasCustomPrompt="1"/>
          </p:nvPr>
        </p:nvSpPr>
        <p:spPr>
          <a:xfrm>
            <a:off x="0" y="1127053"/>
            <a:ext cx="9144000" cy="3136298"/>
          </a:xfrm>
        </p:spPr>
        <p:txBody>
          <a:bodyPr lIns="720000"/>
          <a:lstStyle>
            <a:lvl1pPr>
              <a:defRPr sz="2000" baseline="0">
                <a:solidFill>
                  <a:srgbClr val="233244"/>
                </a:solidFill>
              </a:defRPr>
            </a:lvl1pPr>
            <a:lvl2pPr marL="557199" indent="-214308">
              <a:buFont typeface="Arial" charset="0"/>
              <a:buChar char="•"/>
              <a:defRPr sz="1800" baseline="0">
                <a:solidFill>
                  <a:srgbClr val="233244"/>
                </a:solidFill>
              </a:defRPr>
            </a:lvl2pPr>
            <a:lvl3pPr>
              <a:defRPr sz="1600" baseline="0">
                <a:solidFill>
                  <a:srgbClr val="233244"/>
                </a:solidFill>
              </a:defRPr>
            </a:lvl3pPr>
            <a:lvl4pPr marL="1200120" indent="-171446">
              <a:buFont typeface="Arial" charset="0"/>
              <a:buChar char="•"/>
              <a:defRPr sz="1400" baseline="0">
                <a:solidFill>
                  <a:srgbClr val="233244"/>
                </a:solidFill>
              </a:defRPr>
            </a:lvl4pPr>
            <a:lvl5pPr>
              <a:defRPr baseline="0">
                <a:solidFill>
                  <a:srgbClr val="233244"/>
                </a:solidFill>
              </a:defRPr>
            </a:lvl5pPr>
          </a:lstStyle>
          <a:p>
            <a:pPr lvl="0"/>
            <a:r>
              <a:rPr lang="nl-BE" dirty="0"/>
              <a:t>Insert text</a:t>
            </a:r>
          </a:p>
          <a:p>
            <a:pPr lvl="1"/>
            <a:r>
              <a:rPr lang="nl-BE" dirty="0"/>
              <a:t>Second level</a:t>
            </a:r>
          </a:p>
          <a:p>
            <a:pPr lvl="2"/>
            <a:r>
              <a:rPr lang="nl-BE" dirty="0"/>
              <a:t>Third level</a:t>
            </a:r>
            <a:endParaRPr lang="en-US" dirty="0"/>
          </a:p>
        </p:txBody>
      </p:sp>
    </p:spTree>
    <p:extLst>
      <p:ext uri="{BB962C8B-B14F-4D97-AF65-F5344CB8AC3E}">
        <p14:creationId xmlns:p14="http://schemas.microsoft.com/office/powerpoint/2010/main" val="21051179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3BEA122-EC16-4579-B43A-AABE1404CB4F}" type="datetimeFigureOut">
              <a:rPr lang="tr-TR" smtClean="0"/>
              <a:pPr/>
              <a:t>2.07.2024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CC6EC3A-FC9B-426C-945E-CD5C17564EB5}" type="slidenum">
              <a:rPr lang="tr-TR" smtClean="0"/>
              <a:pPr/>
              <a:t>‹#›</a:t>
            </a:fld>
            <a:endParaRPr lang="tr-TR"/>
          </a:p>
        </p:txBody>
      </p:sp>
    </p:spTree>
    <p:extLst>
      <p:ext uri="{BB962C8B-B14F-4D97-AF65-F5344CB8AC3E}">
        <p14:creationId xmlns:p14="http://schemas.microsoft.com/office/powerpoint/2010/main" val="3789905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154783"/>
            <a:ext cx="2057400" cy="329088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154783"/>
            <a:ext cx="6019800" cy="329088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3BEA122-EC16-4579-B43A-AABE1404CB4F}" type="datetimeFigureOut">
              <a:rPr lang="tr-TR" smtClean="0"/>
              <a:pPr/>
              <a:t>2.07.2024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CC6EC3A-FC9B-426C-945E-CD5C17564EB5}" type="slidenum">
              <a:rPr lang="tr-TR" smtClean="0"/>
              <a:pPr/>
              <a:t>‹#›</a:t>
            </a:fld>
            <a:endParaRPr lang="tr-TR"/>
          </a:p>
        </p:txBody>
      </p:sp>
    </p:spTree>
    <p:extLst>
      <p:ext uri="{BB962C8B-B14F-4D97-AF65-F5344CB8AC3E}">
        <p14:creationId xmlns:p14="http://schemas.microsoft.com/office/powerpoint/2010/main" val="41709361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1"/>
            <a:ext cx="9144000" cy="946298"/>
          </a:xfrm>
          <a:prstGeom prst="rect">
            <a:avLst/>
          </a:prstGeom>
        </p:spPr>
        <p:txBody>
          <a:bodyPr lIns="720000" anchor="b" anchorCtr="0">
            <a:normAutofit/>
          </a:bodyPr>
          <a:lstStyle>
            <a:lvl1pPr>
              <a:defRPr sz="2250" baseline="0">
                <a:solidFill>
                  <a:schemeClr val="bg1"/>
                </a:solidFill>
                <a:latin typeface="arial" charset="0"/>
              </a:defRPr>
            </a:lvl1pPr>
          </a:lstStyle>
          <a:p>
            <a:r>
              <a:rPr lang="nl-BE" dirty="0"/>
              <a:t>Insert title</a:t>
            </a:r>
            <a:endParaRPr lang="en-US" dirty="0"/>
          </a:p>
        </p:txBody>
      </p:sp>
      <p:sp>
        <p:nvSpPr>
          <p:cNvPr id="4" name="Content Placeholder 2"/>
          <p:cNvSpPr>
            <a:spLocks noGrp="1"/>
          </p:cNvSpPr>
          <p:nvPr>
            <p:ph idx="1" hasCustomPrompt="1"/>
          </p:nvPr>
        </p:nvSpPr>
        <p:spPr>
          <a:xfrm>
            <a:off x="0" y="1127053"/>
            <a:ext cx="9144000" cy="3136298"/>
          </a:xfrm>
          <a:prstGeom prst="rect">
            <a:avLst/>
          </a:prstGeom>
        </p:spPr>
        <p:txBody>
          <a:bodyPr lIns="720000"/>
          <a:lstStyle>
            <a:lvl1pPr>
              <a:defRPr sz="2000" baseline="0">
                <a:solidFill>
                  <a:srgbClr val="233244"/>
                </a:solidFill>
                <a:latin typeface="arial" charset="0"/>
              </a:defRPr>
            </a:lvl1pPr>
            <a:lvl2pPr>
              <a:defRPr sz="1800" baseline="0">
                <a:solidFill>
                  <a:srgbClr val="233244"/>
                </a:solidFill>
                <a:latin typeface="arial" charset="0"/>
              </a:defRPr>
            </a:lvl2pPr>
            <a:lvl3pPr>
              <a:defRPr sz="1600" baseline="0">
                <a:solidFill>
                  <a:srgbClr val="233244"/>
                </a:solidFill>
                <a:latin typeface="arial" charset="0"/>
              </a:defRPr>
            </a:lvl3pPr>
            <a:lvl4pPr>
              <a:defRPr baseline="0">
                <a:solidFill>
                  <a:srgbClr val="233244"/>
                </a:solidFill>
              </a:defRPr>
            </a:lvl4pPr>
            <a:lvl5pPr>
              <a:defRPr baseline="0">
                <a:solidFill>
                  <a:srgbClr val="233244"/>
                </a:solidFill>
              </a:defRPr>
            </a:lvl5pPr>
          </a:lstStyle>
          <a:p>
            <a:pPr lvl="0"/>
            <a:r>
              <a:rPr lang="nl-BE" dirty="0"/>
              <a:t>Insert text</a:t>
            </a:r>
          </a:p>
          <a:p>
            <a:pPr lvl="1"/>
            <a:r>
              <a:rPr lang="nl-BE" dirty="0"/>
              <a:t>Second level</a:t>
            </a:r>
          </a:p>
          <a:p>
            <a:pPr lvl="2"/>
            <a:r>
              <a:rPr lang="nl-BE" dirty="0"/>
              <a:t>Third level</a:t>
            </a:r>
            <a:endParaRPr lang="en-US" dirty="0"/>
          </a:p>
        </p:txBody>
      </p:sp>
    </p:spTree>
    <p:extLst>
      <p:ext uri="{BB962C8B-B14F-4D97-AF65-F5344CB8AC3E}">
        <p14:creationId xmlns:p14="http://schemas.microsoft.com/office/powerpoint/2010/main" val="12585262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16 Alt Başlık"/>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29 Veri Yer Tutucusu"/>
          <p:cNvSpPr>
            <a:spLocks noGrp="1"/>
          </p:cNvSpPr>
          <p:nvPr>
            <p:ph type="dt" sz="half" idx="10"/>
          </p:nvPr>
        </p:nvSpPr>
        <p:spPr/>
        <p:txBody>
          <a:bodyPr/>
          <a:lstStyle/>
          <a:p>
            <a:fld id="{47C9B81F-C347-4BEF-BFDF-29C42F48304A}" type="datetimeFigureOut">
              <a:rPr lang="en-US" smtClean="0"/>
              <a:pPr/>
              <a:t>7/2/2024</a:t>
            </a:fld>
            <a:endParaRPr lang="en-US"/>
          </a:p>
        </p:txBody>
      </p:sp>
      <p:sp>
        <p:nvSpPr>
          <p:cNvPr id="19" name="18 Altbilgi Yer Tutucusu"/>
          <p:cNvSpPr>
            <a:spLocks noGrp="1"/>
          </p:cNvSpPr>
          <p:nvPr>
            <p:ph type="ftr" sz="quarter" idx="11"/>
          </p:nvPr>
        </p:nvSpPr>
        <p:spPr/>
        <p:txBody>
          <a:bodyPr/>
          <a:lstStyle/>
          <a:p>
            <a:endParaRPr kumimoji="0" lang="en-US"/>
          </a:p>
        </p:txBody>
      </p:sp>
      <p:sp>
        <p:nvSpPr>
          <p:cNvPr id="27" name="26 Slayt Numarası Yer Tutucusu"/>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47C9B81F-C347-4BEF-BFDF-29C42F48304A}" type="datetimeFigureOut">
              <a:rPr lang="en-US" smtClean="0"/>
              <a:pPr/>
              <a:t>7/2/2024</a:t>
            </a:fld>
            <a:endParaRPr lang="en-US"/>
          </a:p>
        </p:txBody>
      </p:sp>
      <p:sp>
        <p:nvSpPr>
          <p:cNvPr id="5" name="4 Altbilgi Yer Tutucusu"/>
          <p:cNvSpPr>
            <a:spLocks noGrp="1"/>
          </p:cNvSpPr>
          <p:nvPr>
            <p:ph type="ftr" sz="quarter" idx="11"/>
          </p:nvPr>
        </p:nvSpPr>
        <p:spPr/>
        <p:txBody>
          <a:bodyPr/>
          <a:lstStyle/>
          <a:p>
            <a:endParaRPr kumimoji="0" lang="en-US"/>
          </a:p>
        </p:txBody>
      </p:sp>
      <p:sp>
        <p:nvSpPr>
          <p:cNvPr id="6" name="5 Slayt Numarası Yer Tutucusu"/>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47C9B81F-C347-4BEF-BFDF-29C42F48304A}" type="datetimeFigureOut">
              <a:rPr lang="en-US" smtClean="0"/>
              <a:pPr/>
              <a:t>7/2/2024</a:t>
            </a:fld>
            <a:endParaRPr lang="en-US"/>
          </a:p>
        </p:txBody>
      </p:sp>
      <p:sp>
        <p:nvSpPr>
          <p:cNvPr id="5" name="4 Altbilgi Yer Tutucusu"/>
          <p:cNvSpPr>
            <a:spLocks noGrp="1"/>
          </p:cNvSpPr>
          <p:nvPr>
            <p:ph type="ftr" sz="quarter" idx="11"/>
          </p:nvPr>
        </p:nvSpPr>
        <p:spPr/>
        <p:txBody>
          <a:bodyPr/>
          <a:lstStyle/>
          <a:p>
            <a:endParaRPr kumimoji="0" lang="en-US"/>
          </a:p>
        </p:txBody>
      </p:sp>
      <p:sp>
        <p:nvSpPr>
          <p:cNvPr id="6" name="5 Slayt Numarası Yer Tutucusu"/>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28066"/>
            <a:ext cx="8229600" cy="857250"/>
          </a:xfrm>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47C9B81F-C347-4BEF-BFDF-29C42F48304A}" type="datetimeFigureOut">
              <a:rPr lang="en-US" smtClean="0"/>
              <a:pPr/>
              <a:t>7/2/2024</a:t>
            </a:fld>
            <a:endParaRPr lang="en-US"/>
          </a:p>
        </p:txBody>
      </p:sp>
      <p:sp>
        <p:nvSpPr>
          <p:cNvPr id="6" name="5 Altbilgi Yer Tutucusu"/>
          <p:cNvSpPr>
            <a:spLocks noGrp="1"/>
          </p:cNvSpPr>
          <p:nvPr>
            <p:ph type="ftr" sz="quarter" idx="11"/>
          </p:nvPr>
        </p:nvSpPr>
        <p:spPr/>
        <p:txBody>
          <a:bodyPr/>
          <a:lstStyle/>
          <a:p>
            <a:endParaRPr kumimoji="0" lang="en-US"/>
          </a:p>
        </p:txBody>
      </p:sp>
      <p:sp>
        <p:nvSpPr>
          <p:cNvPr id="7" name="6 Slayt Numarası Yer Tutucusu"/>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28066"/>
            <a:ext cx="8229600" cy="857250"/>
          </a:xfrm>
        </p:spPr>
        <p:txBody>
          <a:bodyPr tIns="45720" anchor="b"/>
          <a:lstStyle>
            <a:lvl1pPr>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645030"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4645030"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fld id="{47C9B81F-C347-4BEF-BFDF-29C42F48304A}" type="datetimeFigureOut">
              <a:rPr lang="en-US" smtClean="0"/>
              <a:pPr/>
              <a:t>7/2/2024</a:t>
            </a:fld>
            <a:endParaRPr lang="en-US"/>
          </a:p>
        </p:txBody>
      </p:sp>
      <p:sp>
        <p:nvSpPr>
          <p:cNvPr id="8" name="7 Altbilgi Yer Tutucusu"/>
          <p:cNvSpPr>
            <a:spLocks noGrp="1"/>
          </p:cNvSpPr>
          <p:nvPr>
            <p:ph type="ftr" sz="quarter" idx="11"/>
          </p:nvPr>
        </p:nvSpPr>
        <p:spPr/>
        <p:txBody>
          <a:bodyPr/>
          <a:lstStyle/>
          <a:p>
            <a:endParaRPr kumimoji="0" lang="en-US" dirty="0"/>
          </a:p>
        </p:txBody>
      </p:sp>
      <p:sp>
        <p:nvSpPr>
          <p:cNvPr id="9" name="8 Slayt Numarası Yer Tutucusu"/>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47C9B81F-C347-4BEF-BFDF-29C42F48304A}" type="datetimeFigureOut">
              <a:rPr lang="en-US" smtClean="0"/>
              <a:pPr/>
              <a:t>7/2/2024</a:t>
            </a:fld>
            <a:endParaRPr lang="en-US"/>
          </a:p>
        </p:txBody>
      </p:sp>
      <p:sp>
        <p:nvSpPr>
          <p:cNvPr id="4" name="3 Altbilgi Yer Tutucusu"/>
          <p:cNvSpPr>
            <a:spLocks noGrp="1"/>
          </p:cNvSpPr>
          <p:nvPr>
            <p:ph type="ftr" sz="quarter" idx="11"/>
          </p:nvPr>
        </p:nvSpPr>
        <p:spPr/>
        <p:txBody>
          <a:bodyPr/>
          <a:lstStyle/>
          <a:p>
            <a:endParaRPr kumimoji="0" lang="en-US"/>
          </a:p>
        </p:txBody>
      </p:sp>
      <p:sp>
        <p:nvSpPr>
          <p:cNvPr id="5" name="4 Slayt Numarası Yer Tutucusu"/>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7C9B81F-C347-4BEF-BFDF-29C42F48304A}" type="datetimeFigureOut">
              <a:rPr lang="en-US" smtClean="0"/>
              <a:pPr/>
              <a:t>7/2/2024</a:t>
            </a:fld>
            <a:endParaRPr lang="en-US"/>
          </a:p>
        </p:txBody>
      </p:sp>
      <p:sp>
        <p:nvSpPr>
          <p:cNvPr id="3" name="2 Altbilgi Yer Tutucusu"/>
          <p:cNvSpPr>
            <a:spLocks noGrp="1"/>
          </p:cNvSpPr>
          <p:nvPr>
            <p:ph type="ftr" sz="quarter" idx="11"/>
          </p:nvPr>
        </p:nvSpPr>
        <p:spPr/>
        <p:txBody>
          <a:bodyPr/>
          <a:lstStyle/>
          <a:p>
            <a:endParaRPr kumimoji="0" lang="en-US"/>
          </a:p>
        </p:txBody>
      </p:sp>
      <p:sp>
        <p:nvSpPr>
          <p:cNvPr id="4" name="3 Slayt Numarası Yer Tutucusu"/>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1"/>
            <a:ext cx="9144000" cy="946298"/>
          </a:xfrm>
          <a:prstGeom prst="rect">
            <a:avLst/>
          </a:prstGeom>
        </p:spPr>
        <p:txBody>
          <a:bodyPr lIns="720000" anchor="b" anchorCtr="0">
            <a:normAutofit/>
          </a:bodyPr>
          <a:lstStyle>
            <a:lvl1pPr>
              <a:defRPr sz="2250" baseline="0">
                <a:solidFill>
                  <a:schemeClr val="bg1"/>
                </a:solidFill>
                <a:latin typeface="arial" charset="0"/>
              </a:defRPr>
            </a:lvl1pPr>
          </a:lstStyle>
          <a:p>
            <a:r>
              <a:rPr lang="nl-BE" dirty="0"/>
              <a:t>Insert title</a:t>
            </a:r>
            <a:endParaRPr lang="en-US" dirty="0"/>
          </a:p>
        </p:txBody>
      </p:sp>
      <p:sp>
        <p:nvSpPr>
          <p:cNvPr id="4" name="Content Placeholder 2"/>
          <p:cNvSpPr>
            <a:spLocks noGrp="1"/>
          </p:cNvSpPr>
          <p:nvPr>
            <p:ph idx="1" hasCustomPrompt="1"/>
          </p:nvPr>
        </p:nvSpPr>
        <p:spPr>
          <a:xfrm>
            <a:off x="0" y="1127053"/>
            <a:ext cx="9144000" cy="3136298"/>
          </a:xfrm>
          <a:prstGeom prst="rect">
            <a:avLst/>
          </a:prstGeom>
        </p:spPr>
        <p:txBody>
          <a:bodyPr lIns="720000"/>
          <a:lstStyle>
            <a:lvl1pPr>
              <a:defRPr sz="2000" baseline="0">
                <a:solidFill>
                  <a:srgbClr val="233244"/>
                </a:solidFill>
                <a:latin typeface="arial" charset="0"/>
              </a:defRPr>
            </a:lvl1pPr>
            <a:lvl2pPr>
              <a:defRPr sz="1800" baseline="0">
                <a:solidFill>
                  <a:srgbClr val="233244"/>
                </a:solidFill>
                <a:latin typeface="arial" charset="0"/>
              </a:defRPr>
            </a:lvl2pPr>
            <a:lvl3pPr>
              <a:defRPr sz="1600" baseline="0">
                <a:solidFill>
                  <a:srgbClr val="233244"/>
                </a:solidFill>
                <a:latin typeface="arial" charset="0"/>
              </a:defRPr>
            </a:lvl3pPr>
            <a:lvl4pPr>
              <a:defRPr baseline="0">
                <a:solidFill>
                  <a:srgbClr val="233244"/>
                </a:solidFill>
              </a:defRPr>
            </a:lvl4pPr>
            <a:lvl5pPr>
              <a:defRPr baseline="0">
                <a:solidFill>
                  <a:srgbClr val="233244"/>
                </a:solidFill>
              </a:defRPr>
            </a:lvl5pPr>
          </a:lstStyle>
          <a:p>
            <a:pPr lvl="0"/>
            <a:r>
              <a:rPr lang="nl-BE" dirty="0"/>
              <a:t>Insert text</a:t>
            </a:r>
          </a:p>
          <a:p>
            <a:pPr lvl="1"/>
            <a:r>
              <a:rPr lang="nl-BE" dirty="0"/>
              <a:t>Second level</a:t>
            </a:r>
          </a:p>
          <a:p>
            <a:pPr lvl="2"/>
            <a:r>
              <a:rPr lang="nl-BE" dirty="0"/>
              <a:t>Third level</a:t>
            </a:r>
            <a:endParaRPr lang="en-US" dirty="0"/>
          </a:p>
        </p:txBody>
      </p:sp>
    </p:spTree>
    <p:extLst>
      <p:ext uri="{BB962C8B-B14F-4D97-AF65-F5344CB8AC3E}">
        <p14:creationId xmlns:p14="http://schemas.microsoft.com/office/powerpoint/2010/main" val="12585262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385765"/>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2 Metin Yer Tutucusu"/>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47C9B81F-C347-4BEF-BFDF-29C42F48304A}" type="datetimeFigureOut">
              <a:rPr lang="en-US" smtClean="0"/>
              <a:pPr/>
              <a:t>7/2/2024</a:t>
            </a:fld>
            <a:endParaRPr lang="en-US"/>
          </a:p>
        </p:txBody>
      </p:sp>
      <p:sp>
        <p:nvSpPr>
          <p:cNvPr id="6" name="5 Altbilgi Yer Tutucusu"/>
          <p:cNvSpPr>
            <a:spLocks noGrp="1"/>
          </p:cNvSpPr>
          <p:nvPr>
            <p:ph type="ftr" sz="quarter" idx="11"/>
          </p:nvPr>
        </p:nvSpPr>
        <p:spPr/>
        <p:txBody>
          <a:bodyPr/>
          <a:lstStyle/>
          <a:p>
            <a:endParaRPr kumimoji="0" lang="en-US"/>
          </a:p>
        </p:txBody>
      </p:sp>
      <p:sp>
        <p:nvSpPr>
          <p:cNvPr id="7" name="6 Slayt Numarası Yer Tutucusu"/>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3 Metin Yer Tutucusu"/>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p:txBody>
          <a:bodyPr/>
          <a:lstStyle/>
          <a:p>
            <a:fld id="{47C9B81F-C347-4BEF-BFDF-29C42F48304A}" type="datetimeFigureOut">
              <a:rPr lang="en-US" smtClean="0"/>
              <a:pPr/>
              <a:t>7/2/2024</a:t>
            </a:fld>
            <a:endParaRPr lang="en-US"/>
          </a:p>
        </p:txBody>
      </p:sp>
      <p:sp>
        <p:nvSpPr>
          <p:cNvPr id="6" name="5 Altbilgi Yer Tutucusu"/>
          <p:cNvSpPr>
            <a:spLocks noGrp="1"/>
          </p:cNvSpPr>
          <p:nvPr>
            <p:ph type="ftr" sz="quarter" idx="11"/>
          </p:nvPr>
        </p:nvSpPr>
        <p:spPr/>
        <p:txBody>
          <a:bodyPr/>
          <a:lstStyle/>
          <a:p>
            <a:endParaRPr kumimoji="0" lang="en-US"/>
          </a:p>
        </p:txBody>
      </p:sp>
      <p:sp>
        <p:nvSpPr>
          <p:cNvPr id="7" name="6 Slayt Numarası Yer Tutucusu"/>
          <p:cNvSpPr>
            <a:spLocks noGrp="1"/>
          </p:cNvSpPr>
          <p:nvPr>
            <p:ph type="sldNum" sz="quarter" idx="12"/>
          </p:nvPr>
        </p:nvSpPr>
        <p:spPr>
          <a:xfrm>
            <a:off x="8077200" y="4767264"/>
            <a:ext cx="609600" cy="273844"/>
          </a:xfrm>
        </p:spPr>
        <p:txBody>
          <a:bodyPr/>
          <a:lstStyle/>
          <a:p>
            <a:fld id="{042AED99-7FB4-404E-8A97-64753DCE42EC}" type="slidenum">
              <a:rPr kumimoji="0" lang="en-US" smtClean="0"/>
              <a:pPr/>
              <a:t>‹#›</a:t>
            </a:fld>
            <a:endParaRPr kumimoji="0" lang="en-US"/>
          </a:p>
        </p:txBody>
      </p:sp>
      <p:sp>
        <p:nvSpPr>
          <p:cNvPr id="3" name="2 Resim Yer Tutucusu"/>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9 Serbest Form"/>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4664871"/>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47C9B81F-C347-4BEF-BFDF-29C42F48304A}" type="datetimeFigureOut">
              <a:rPr lang="en-US" smtClean="0"/>
              <a:pPr/>
              <a:t>7/2/2024</a:t>
            </a:fld>
            <a:endParaRPr lang="en-US"/>
          </a:p>
        </p:txBody>
      </p:sp>
      <p:sp>
        <p:nvSpPr>
          <p:cNvPr id="5" name="4 Altbilgi Yer Tutucusu"/>
          <p:cNvSpPr>
            <a:spLocks noGrp="1"/>
          </p:cNvSpPr>
          <p:nvPr>
            <p:ph type="ftr" sz="quarter" idx="11"/>
          </p:nvPr>
        </p:nvSpPr>
        <p:spPr/>
        <p:txBody>
          <a:bodyPr/>
          <a:lstStyle/>
          <a:p>
            <a:endParaRPr kumimoji="0" lang="en-US"/>
          </a:p>
        </p:txBody>
      </p:sp>
      <p:sp>
        <p:nvSpPr>
          <p:cNvPr id="6" name="5 Slayt Numarası Yer Tutucusu"/>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685801"/>
            <a:ext cx="2057400" cy="3908822"/>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685801"/>
            <a:ext cx="6019800" cy="3908822"/>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47C9B81F-C347-4BEF-BFDF-29C42F48304A}" type="datetimeFigureOut">
              <a:rPr lang="en-US" smtClean="0"/>
              <a:pPr/>
              <a:t>7/2/2024</a:t>
            </a:fld>
            <a:endParaRPr lang="en-US"/>
          </a:p>
        </p:txBody>
      </p:sp>
      <p:sp>
        <p:nvSpPr>
          <p:cNvPr id="5" name="4 Altbilgi Yer Tutucusu"/>
          <p:cNvSpPr>
            <a:spLocks noGrp="1"/>
          </p:cNvSpPr>
          <p:nvPr>
            <p:ph type="ftr" sz="quarter" idx="11"/>
          </p:nvPr>
        </p:nvSpPr>
        <p:spPr/>
        <p:txBody>
          <a:bodyPr/>
          <a:lstStyle/>
          <a:p>
            <a:endParaRPr kumimoji="0" lang="en-US"/>
          </a:p>
        </p:txBody>
      </p:sp>
      <p:sp>
        <p:nvSpPr>
          <p:cNvPr id="6" name="5 Slayt Numarası Yer Tutucusu"/>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
            <a:ext cx="9144000" cy="946298"/>
          </a:xfrm>
          <a:prstGeom prst="rect">
            <a:avLst/>
          </a:prstGeom>
        </p:spPr>
        <p:txBody>
          <a:bodyPr lIns="720000" anchor="b" anchorCtr="0">
            <a:normAutofit/>
          </a:bodyPr>
          <a:lstStyle>
            <a:lvl1pPr>
              <a:defRPr sz="2250" baseline="0">
                <a:solidFill>
                  <a:schemeClr val="bg1"/>
                </a:solidFill>
                <a:latin typeface="arial" charset="0"/>
              </a:defRPr>
            </a:lvl1pPr>
          </a:lstStyle>
          <a:p>
            <a:r>
              <a:rPr lang="nl-BE" dirty="0"/>
              <a:t>Insert title</a:t>
            </a:r>
            <a:endParaRPr lang="en-US" dirty="0"/>
          </a:p>
        </p:txBody>
      </p:sp>
      <p:sp>
        <p:nvSpPr>
          <p:cNvPr id="8" name="Content Placeholder 2"/>
          <p:cNvSpPr>
            <a:spLocks noGrp="1"/>
          </p:cNvSpPr>
          <p:nvPr>
            <p:ph idx="1" hasCustomPrompt="1"/>
          </p:nvPr>
        </p:nvSpPr>
        <p:spPr>
          <a:xfrm>
            <a:off x="0" y="1127053"/>
            <a:ext cx="9144000" cy="3136298"/>
          </a:xfrm>
          <a:prstGeom prst="rect">
            <a:avLst/>
          </a:prstGeom>
        </p:spPr>
        <p:txBody>
          <a:bodyPr lIns="720000"/>
          <a:lstStyle>
            <a:lvl1pPr>
              <a:defRPr sz="2000" baseline="0">
                <a:solidFill>
                  <a:srgbClr val="233244"/>
                </a:solidFill>
                <a:latin typeface="arial" charset="0"/>
              </a:defRPr>
            </a:lvl1pPr>
            <a:lvl2pPr>
              <a:defRPr sz="1800" baseline="0">
                <a:solidFill>
                  <a:srgbClr val="233244"/>
                </a:solidFill>
                <a:latin typeface="arial" charset="0"/>
              </a:defRPr>
            </a:lvl2pPr>
            <a:lvl3pPr>
              <a:defRPr sz="1600" baseline="0">
                <a:solidFill>
                  <a:srgbClr val="233244"/>
                </a:solidFill>
                <a:latin typeface="arial" charset="0"/>
              </a:defRPr>
            </a:lvl3pPr>
            <a:lvl4pPr>
              <a:defRPr baseline="0">
                <a:solidFill>
                  <a:srgbClr val="233244"/>
                </a:solidFill>
              </a:defRPr>
            </a:lvl4pPr>
            <a:lvl5pPr>
              <a:defRPr baseline="0">
                <a:solidFill>
                  <a:srgbClr val="233244"/>
                </a:solidFill>
              </a:defRPr>
            </a:lvl5pPr>
          </a:lstStyle>
          <a:p>
            <a:pPr lvl="0"/>
            <a:r>
              <a:rPr lang="nl-BE" dirty="0"/>
              <a:t>Insert text</a:t>
            </a:r>
          </a:p>
          <a:p>
            <a:pPr lvl="1"/>
            <a:r>
              <a:rPr lang="nl-BE" dirty="0"/>
              <a:t>Second level</a:t>
            </a:r>
          </a:p>
          <a:p>
            <a:pPr lvl="2"/>
            <a:r>
              <a:rPr lang="nl-BE" dirty="0"/>
              <a:t>Third level</a:t>
            </a:r>
            <a:endParaRPr lang="en-US" dirty="0"/>
          </a:p>
        </p:txBody>
      </p:sp>
    </p:spTree>
    <p:extLst>
      <p:ext uri="{BB962C8B-B14F-4D97-AF65-F5344CB8AC3E}">
        <p14:creationId xmlns:p14="http://schemas.microsoft.com/office/powerpoint/2010/main" val="20202133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0" y="935668"/>
            <a:ext cx="9144000" cy="1286540"/>
          </a:xfrm>
          <a:prstGeom prst="rect">
            <a:avLst/>
          </a:prstGeom>
        </p:spPr>
        <p:txBody>
          <a:bodyPr anchor="b" anchorCtr="0">
            <a:normAutofit/>
          </a:bodyPr>
          <a:lstStyle>
            <a:lvl1pPr algn="ctr">
              <a:defRPr sz="2400" baseline="0">
                <a:solidFill>
                  <a:schemeClr val="bg1"/>
                </a:solidFill>
                <a:latin typeface="arial" charset="0"/>
                <a:cs typeface="EC Square Sans Pro Light"/>
              </a:defRPr>
            </a:lvl1pPr>
          </a:lstStyle>
          <a:p>
            <a:r>
              <a:rPr lang="en-US" dirty="0"/>
              <a:t>Insert title</a:t>
            </a:r>
          </a:p>
        </p:txBody>
      </p:sp>
      <p:sp>
        <p:nvSpPr>
          <p:cNvPr id="10" name="Subtitle 2"/>
          <p:cNvSpPr>
            <a:spLocks noGrp="1"/>
          </p:cNvSpPr>
          <p:nvPr>
            <p:ph type="subTitle" idx="1" hasCustomPrompt="1"/>
          </p:nvPr>
        </p:nvSpPr>
        <p:spPr>
          <a:xfrm>
            <a:off x="0" y="2392326"/>
            <a:ext cx="9144000" cy="1543066"/>
          </a:xfrm>
          <a:prstGeom prst="rect">
            <a:avLst/>
          </a:prstGeom>
        </p:spPr>
        <p:txBody>
          <a:bodyPr/>
          <a:lstStyle>
            <a:lvl1pPr marL="0" indent="0" algn="ctr">
              <a:buNone/>
              <a:defRPr sz="1800" baseline="0">
                <a:solidFill>
                  <a:srgbClr val="233244"/>
                </a:solidFill>
                <a:latin typeface="arial" charset="0"/>
                <a:cs typeface="EC Square Sans Pro Ligh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Insert subtitle</a:t>
            </a:r>
          </a:p>
        </p:txBody>
      </p:sp>
    </p:spTree>
    <p:extLst>
      <p:ext uri="{BB962C8B-B14F-4D97-AF65-F5344CB8AC3E}">
        <p14:creationId xmlns:p14="http://schemas.microsoft.com/office/powerpoint/2010/main" val="2086521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
            <a:ext cx="9144000" cy="946298"/>
          </a:xfrm>
          <a:prstGeom prst="rect">
            <a:avLst/>
          </a:prstGeom>
        </p:spPr>
        <p:txBody>
          <a:bodyPr lIns="720000" anchor="b" anchorCtr="0">
            <a:normAutofit/>
          </a:bodyPr>
          <a:lstStyle>
            <a:lvl1pPr>
              <a:defRPr sz="2250" baseline="0">
                <a:solidFill>
                  <a:schemeClr val="bg1"/>
                </a:solidFill>
                <a:latin typeface="arial" charset="0"/>
              </a:defRPr>
            </a:lvl1pPr>
          </a:lstStyle>
          <a:p>
            <a:r>
              <a:rPr lang="nl-BE" dirty="0"/>
              <a:t>Insert title</a:t>
            </a:r>
            <a:endParaRPr lang="en-US" dirty="0"/>
          </a:p>
        </p:txBody>
      </p:sp>
      <p:sp>
        <p:nvSpPr>
          <p:cNvPr id="8" name="Content Placeholder 2"/>
          <p:cNvSpPr>
            <a:spLocks noGrp="1"/>
          </p:cNvSpPr>
          <p:nvPr>
            <p:ph idx="1" hasCustomPrompt="1"/>
          </p:nvPr>
        </p:nvSpPr>
        <p:spPr>
          <a:xfrm>
            <a:off x="0" y="1127053"/>
            <a:ext cx="9144000" cy="3136298"/>
          </a:xfrm>
          <a:prstGeom prst="rect">
            <a:avLst/>
          </a:prstGeom>
        </p:spPr>
        <p:txBody>
          <a:bodyPr lIns="720000"/>
          <a:lstStyle>
            <a:lvl1pPr>
              <a:defRPr sz="2000" baseline="0">
                <a:solidFill>
                  <a:srgbClr val="233244"/>
                </a:solidFill>
                <a:latin typeface="arial" charset="0"/>
              </a:defRPr>
            </a:lvl1pPr>
            <a:lvl2pPr>
              <a:defRPr sz="1800" baseline="0">
                <a:solidFill>
                  <a:srgbClr val="233244"/>
                </a:solidFill>
                <a:latin typeface="arial" charset="0"/>
              </a:defRPr>
            </a:lvl2pPr>
            <a:lvl3pPr>
              <a:defRPr sz="1600" baseline="0">
                <a:solidFill>
                  <a:srgbClr val="233244"/>
                </a:solidFill>
                <a:latin typeface="arial" charset="0"/>
              </a:defRPr>
            </a:lvl3pPr>
            <a:lvl4pPr>
              <a:defRPr baseline="0">
                <a:solidFill>
                  <a:srgbClr val="233244"/>
                </a:solidFill>
              </a:defRPr>
            </a:lvl4pPr>
            <a:lvl5pPr>
              <a:defRPr baseline="0">
                <a:solidFill>
                  <a:srgbClr val="233244"/>
                </a:solidFill>
              </a:defRPr>
            </a:lvl5pPr>
          </a:lstStyle>
          <a:p>
            <a:pPr lvl="0"/>
            <a:r>
              <a:rPr lang="nl-BE" dirty="0"/>
              <a:t>Insert text</a:t>
            </a:r>
          </a:p>
          <a:p>
            <a:pPr lvl="1"/>
            <a:r>
              <a:rPr lang="nl-BE" dirty="0"/>
              <a:t>Second level</a:t>
            </a:r>
          </a:p>
          <a:p>
            <a:pPr lvl="2"/>
            <a:r>
              <a:rPr lang="nl-BE" dirty="0"/>
              <a:t>Third level</a:t>
            </a:r>
            <a:endParaRPr lang="en-US" dirty="0"/>
          </a:p>
        </p:txBody>
      </p:sp>
    </p:spTree>
    <p:extLst>
      <p:ext uri="{BB962C8B-B14F-4D97-AF65-F5344CB8AC3E}">
        <p14:creationId xmlns:p14="http://schemas.microsoft.com/office/powerpoint/2010/main" val="1290785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0" y="935668"/>
            <a:ext cx="9144000" cy="1286540"/>
          </a:xfrm>
          <a:prstGeom prst="rect">
            <a:avLst/>
          </a:prstGeom>
        </p:spPr>
        <p:txBody>
          <a:bodyPr anchor="b" anchorCtr="0">
            <a:normAutofit/>
          </a:bodyPr>
          <a:lstStyle>
            <a:lvl1pPr algn="ctr">
              <a:defRPr sz="2400" baseline="0">
                <a:solidFill>
                  <a:schemeClr val="bg1"/>
                </a:solidFill>
                <a:latin typeface="arial" charset="0"/>
                <a:cs typeface="EC Square Sans Pro Light"/>
              </a:defRPr>
            </a:lvl1pPr>
          </a:lstStyle>
          <a:p>
            <a:r>
              <a:rPr lang="en-US" dirty="0"/>
              <a:t>Insert title</a:t>
            </a:r>
          </a:p>
        </p:txBody>
      </p:sp>
      <p:sp>
        <p:nvSpPr>
          <p:cNvPr id="10" name="Subtitle 2"/>
          <p:cNvSpPr>
            <a:spLocks noGrp="1"/>
          </p:cNvSpPr>
          <p:nvPr>
            <p:ph type="subTitle" idx="1" hasCustomPrompt="1"/>
          </p:nvPr>
        </p:nvSpPr>
        <p:spPr>
          <a:xfrm>
            <a:off x="0" y="2392326"/>
            <a:ext cx="9144000" cy="1543066"/>
          </a:xfrm>
          <a:prstGeom prst="rect">
            <a:avLst/>
          </a:prstGeom>
        </p:spPr>
        <p:txBody>
          <a:bodyPr/>
          <a:lstStyle>
            <a:lvl1pPr marL="0" indent="0" algn="ctr">
              <a:buNone/>
              <a:defRPr sz="1800" baseline="0">
                <a:solidFill>
                  <a:srgbClr val="233244"/>
                </a:solidFill>
                <a:latin typeface="arial" charset="0"/>
                <a:cs typeface="EC Square Sans Pro Ligh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Insert subtitle</a:t>
            </a:r>
          </a:p>
        </p:txBody>
      </p:sp>
    </p:spTree>
    <p:extLst>
      <p:ext uri="{BB962C8B-B14F-4D97-AF65-F5344CB8AC3E}">
        <p14:creationId xmlns:p14="http://schemas.microsoft.com/office/powerpoint/2010/main" val="2086521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1"/>
            <a:ext cx="9144000" cy="946298"/>
          </a:xfrm>
          <a:prstGeom prst="rect">
            <a:avLst/>
          </a:prstGeom>
        </p:spPr>
        <p:txBody>
          <a:bodyPr lIns="720000" anchor="b" anchorCtr="0">
            <a:normAutofit/>
          </a:bodyPr>
          <a:lstStyle>
            <a:lvl1pPr>
              <a:defRPr sz="2250" baseline="0">
                <a:solidFill>
                  <a:schemeClr val="bg1"/>
                </a:solidFill>
                <a:latin typeface="arial" charset="0"/>
              </a:defRPr>
            </a:lvl1pPr>
          </a:lstStyle>
          <a:p>
            <a:r>
              <a:rPr lang="nl-BE" dirty="0"/>
              <a:t>Insert title</a:t>
            </a:r>
            <a:endParaRPr lang="en-US" dirty="0"/>
          </a:p>
        </p:txBody>
      </p:sp>
      <p:sp>
        <p:nvSpPr>
          <p:cNvPr id="4" name="Content Placeholder 2"/>
          <p:cNvSpPr>
            <a:spLocks noGrp="1"/>
          </p:cNvSpPr>
          <p:nvPr>
            <p:ph idx="1" hasCustomPrompt="1"/>
          </p:nvPr>
        </p:nvSpPr>
        <p:spPr>
          <a:xfrm>
            <a:off x="0" y="1127053"/>
            <a:ext cx="9144000" cy="3136298"/>
          </a:xfrm>
          <a:prstGeom prst="rect">
            <a:avLst/>
          </a:prstGeom>
        </p:spPr>
        <p:txBody>
          <a:bodyPr lIns="720000"/>
          <a:lstStyle>
            <a:lvl1pPr>
              <a:defRPr sz="2000" baseline="0">
                <a:solidFill>
                  <a:srgbClr val="233244"/>
                </a:solidFill>
                <a:latin typeface="arial" charset="0"/>
              </a:defRPr>
            </a:lvl1pPr>
            <a:lvl2pPr>
              <a:defRPr sz="1800" baseline="0">
                <a:solidFill>
                  <a:srgbClr val="233244"/>
                </a:solidFill>
                <a:latin typeface="arial" charset="0"/>
              </a:defRPr>
            </a:lvl2pPr>
            <a:lvl3pPr>
              <a:defRPr sz="1600" baseline="0">
                <a:solidFill>
                  <a:srgbClr val="233244"/>
                </a:solidFill>
                <a:latin typeface="arial" charset="0"/>
              </a:defRPr>
            </a:lvl3pPr>
            <a:lvl4pPr>
              <a:defRPr baseline="0">
                <a:solidFill>
                  <a:srgbClr val="233244"/>
                </a:solidFill>
              </a:defRPr>
            </a:lvl4pPr>
            <a:lvl5pPr>
              <a:defRPr baseline="0">
                <a:solidFill>
                  <a:srgbClr val="233244"/>
                </a:solidFill>
              </a:defRPr>
            </a:lvl5pPr>
          </a:lstStyle>
          <a:p>
            <a:pPr lvl="0"/>
            <a:r>
              <a:rPr lang="nl-BE" dirty="0"/>
              <a:t>Insert text</a:t>
            </a:r>
          </a:p>
          <a:p>
            <a:pPr lvl="1"/>
            <a:r>
              <a:rPr lang="nl-BE" dirty="0"/>
              <a:t>Second level</a:t>
            </a:r>
          </a:p>
          <a:p>
            <a:pPr lvl="2"/>
            <a:r>
              <a:rPr lang="nl-BE" dirty="0"/>
              <a:t>Third level</a:t>
            </a:r>
            <a:endParaRPr lang="en-US" dirty="0"/>
          </a:p>
        </p:txBody>
      </p:sp>
    </p:spTree>
    <p:extLst>
      <p:ext uri="{BB962C8B-B14F-4D97-AF65-F5344CB8AC3E}">
        <p14:creationId xmlns:p14="http://schemas.microsoft.com/office/powerpoint/2010/main" val="1258526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
            <a:ext cx="9144000" cy="946298"/>
          </a:xfrm>
          <a:prstGeom prst="rect">
            <a:avLst/>
          </a:prstGeom>
        </p:spPr>
        <p:txBody>
          <a:bodyPr lIns="720000" anchor="b" anchorCtr="0">
            <a:normAutofit/>
          </a:bodyPr>
          <a:lstStyle>
            <a:lvl1pPr>
              <a:defRPr sz="2250" baseline="0">
                <a:solidFill>
                  <a:schemeClr val="bg1"/>
                </a:solidFill>
                <a:latin typeface="arial" charset="0"/>
              </a:defRPr>
            </a:lvl1pPr>
          </a:lstStyle>
          <a:p>
            <a:r>
              <a:rPr lang="nl-BE" dirty="0"/>
              <a:t>Insert title</a:t>
            </a:r>
            <a:endParaRPr lang="en-US" dirty="0"/>
          </a:p>
        </p:txBody>
      </p:sp>
      <p:sp>
        <p:nvSpPr>
          <p:cNvPr id="8" name="Content Placeholder 2"/>
          <p:cNvSpPr>
            <a:spLocks noGrp="1"/>
          </p:cNvSpPr>
          <p:nvPr>
            <p:ph idx="1" hasCustomPrompt="1"/>
          </p:nvPr>
        </p:nvSpPr>
        <p:spPr>
          <a:xfrm>
            <a:off x="0" y="1127053"/>
            <a:ext cx="9144000" cy="3136298"/>
          </a:xfrm>
          <a:prstGeom prst="rect">
            <a:avLst/>
          </a:prstGeom>
        </p:spPr>
        <p:txBody>
          <a:bodyPr lIns="720000"/>
          <a:lstStyle>
            <a:lvl1pPr>
              <a:defRPr sz="2000" baseline="0">
                <a:solidFill>
                  <a:srgbClr val="233244"/>
                </a:solidFill>
                <a:latin typeface="arial" charset="0"/>
              </a:defRPr>
            </a:lvl1pPr>
            <a:lvl2pPr>
              <a:defRPr sz="1800" baseline="0">
                <a:solidFill>
                  <a:srgbClr val="233244"/>
                </a:solidFill>
                <a:latin typeface="arial" charset="0"/>
              </a:defRPr>
            </a:lvl2pPr>
            <a:lvl3pPr>
              <a:defRPr sz="1600" baseline="0">
                <a:solidFill>
                  <a:srgbClr val="233244"/>
                </a:solidFill>
                <a:latin typeface="arial" charset="0"/>
              </a:defRPr>
            </a:lvl3pPr>
            <a:lvl4pPr>
              <a:defRPr baseline="0">
                <a:solidFill>
                  <a:srgbClr val="233244"/>
                </a:solidFill>
              </a:defRPr>
            </a:lvl4pPr>
            <a:lvl5pPr>
              <a:defRPr baseline="0">
                <a:solidFill>
                  <a:srgbClr val="233244"/>
                </a:solidFill>
              </a:defRPr>
            </a:lvl5pPr>
          </a:lstStyle>
          <a:p>
            <a:pPr lvl="0"/>
            <a:r>
              <a:rPr lang="nl-BE" dirty="0"/>
              <a:t>Insert text</a:t>
            </a:r>
          </a:p>
          <a:p>
            <a:pPr lvl="1"/>
            <a:r>
              <a:rPr lang="nl-BE" dirty="0"/>
              <a:t>Second level</a:t>
            </a:r>
          </a:p>
          <a:p>
            <a:pPr lvl="2"/>
            <a:r>
              <a:rPr lang="nl-BE" dirty="0"/>
              <a:t>Third level</a:t>
            </a:r>
            <a:endParaRPr lang="en-US" dirty="0"/>
          </a:p>
        </p:txBody>
      </p:sp>
    </p:spTree>
    <p:extLst>
      <p:ext uri="{BB962C8B-B14F-4D97-AF65-F5344CB8AC3E}">
        <p14:creationId xmlns:p14="http://schemas.microsoft.com/office/powerpoint/2010/main" val="2020213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0" y="935668"/>
            <a:ext cx="9144000" cy="1286540"/>
          </a:xfrm>
          <a:prstGeom prst="rect">
            <a:avLst/>
          </a:prstGeom>
        </p:spPr>
        <p:txBody>
          <a:bodyPr anchor="b" anchorCtr="0">
            <a:normAutofit/>
          </a:bodyPr>
          <a:lstStyle>
            <a:lvl1pPr algn="ctr">
              <a:defRPr sz="2400" baseline="0">
                <a:solidFill>
                  <a:schemeClr val="bg1"/>
                </a:solidFill>
                <a:latin typeface="arial" charset="0"/>
                <a:cs typeface="EC Square Sans Pro Light"/>
              </a:defRPr>
            </a:lvl1pPr>
          </a:lstStyle>
          <a:p>
            <a:r>
              <a:rPr lang="en-US" dirty="0"/>
              <a:t>Insert title</a:t>
            </a:r>
          </a:p>
        </p:txBody>
      </p:sp>
      <p:sp>
        <p:nvSpPr>
          <p:cNvPr id="8" name="Subtitle 2"/>
          <p:cNvSpPr>
            <a:spLocks noGrp="1"/>
          </p:cNvSpPr>
          <p:nvPr>
            <p:ph type="subTitle" idx="1" hasCustomPrompt="1"/>
          </p:nvPr>
        </p:nvSpPr>
        <p:spPr>
          <a:xfrm>
            <a:off x="0" y="2392326"/>
            <a:ext cx="9144000" cy="1543066"/>
          </a:xfrm>
          <a:prstGeom prst="rect">
            <a:avLst/>
          </a:prstGeom>
        </p:spPr>
        <p:txBody>
          <a:bodyPr/>
          <a:lstStyle>
            <a:lvl1pPr marL="0" indent="0" algn="ctr">
              <a:buNone/>
              <a:defRPr sz="1800" baseline="0">
                <a:solidFill>
                  <a:srgbClr val="233244"/>
                </a:solidFill>
                <a:latin typeface="arial" charset="0"/>
                <a:cs typeface="EC Square Sans Pro Light"/>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Insert subtitle</a:t>
            </a:r>
          </a:p>
        </p:txBody>
      </p:sp>
    </p:spTree>
    <p:extLst>
      <p:ext uri="{BB962C8B-B14F-4D97-AF65-F5344CB8AC3E}">
        <p14:creationId xmlns:p14="http://schemas.microsoft.com/office/powerpoint/2010/main" val="4084832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4.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6.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4.xml"/><Relationship Id="rId7" Type="http://schemas.openxmlformats.org/officeDocument/2006/relationships/theme" Target="../theme/theme5.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8.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7.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4.jpe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5.jpe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Imag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11053207"/>
      </p:ext>
    </p:extLst>
  </p:cSld>
  <p:clrMap bg1="lt1" tx1="dk1" bg2="lt2" tx2="dk2" accent1="accent1" accent2="accent2" accent3="accent3" accent4="accent4" accent5="accent5" accent6="accent6" hlink="hlink" folHlink="folHlink"/>
  <p:sldLayoutIdLst>
    <p:sldLayoutId id="2147483658" r:id="rId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37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8"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326807"/>
            <a:ext cx="8229600" cy="73642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0631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Image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53308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342892" rtl="0" eaLnBrk="1" latinLnBrk="0" hangingPunct="1">
        <a:spcBef>
          <a:spcPct val="0"/>
        </a:spcBef>
        <a:buNone/>
        <a:defRPr sz="2700" b="0" i="0" kern="1200" baseline="0">
          <a:solidFill>
            <a:srgbClr val="3279A5"/>
          </a:solidFill>
          <a:latin typeface="Arial" charset="0"/>
          <a:ea typeface="+mj-ea"/>
          <a:cs typeface="ECSquareSansPro-Bold"/>
        </a:defRPr>
      </a:lvl1pPr>
    </p:titleStyle>
    <p:bodyStyle>
      <a:lvl1pPr marL="257168" indent="-257168" algn="l" defTabSz="342892" rtl="0" eaLnBrk="1" latinLnBrk="0" hangingPunct="1">
        <a:spcBef>
          <a:spcPct val="20000"/>
        </a:spcBef>
        <a:buFont typeface="Arial"/>
        <a:buChar char="•"/>
        <a:defRPr sz="1800" kern="1200" baseline="0">
          <a:solidFill>
            <a:srgbClr val="233244"/>
          </a:solidFill>
          <a:latin typeface="Arial" charset="0"/>
          <a:ea typeface="+mn-ea"/>
          <a:cs typeface="EC Square Sans Pro Light"/>
        </a:defRPr>
      </a:lvl1pPr>
      <a:lvl2pPr marL="557199" indent="-214308" algn="l" defTabSz="342892" rtl="0" eaLnBrk="1" latinLnBrk="0" hangingPunct="1">
        <a:spcBef>
          <a:spcPct val="20000"/>
        </a:spcBef>
        <a:buFont typeface="Arial"/>
        <a:buChar char="–"/>
        <a:defRPr sz="1500" kern="1200" baseline="0">
          <a:solidFill>
            <a:srgbClr val="233244"/>
          </a:solidFill>
          <a:latin typeface="Arial" charset="0"/>
          <a:ea typeface="+mn-ea"/>
          <a:cs typeface="EC Square Sans Pro Light"/>
        </a:defRPr>
      </a:lvl2pPr>
      <a:lvl3pPr marL="857228" indent="-171446" algn="l" defTabSz="342892" rtl="0" eaLnBrk="1" latinLnBrk="0" hangingPunct="1">
        <a:spcBef>
          <a:spcPct val="20000"/>
        </a:spcBef>
        <a:buFont typeface="Arial"/>
        <a:buChar char="•"/>
        <a:defRPr sz="1350" kern="1200" baseline="0">
          <a:solidFill>
            <a:srgbClr val="233244"/>
          </a:solidFill>
          <a:latin typeface="Arial" charset="0"/>
          <a:ea typeface="+mn-ea"/>
          <a:cs typeface="EC Square Sans Pro Light"/>
        </a:defRPr>
      </a:lvl3pPr>
      <a:lvl4pPr marL="1200120" indent="-171446" algn="l" defTabSz="342892" rtl="0" eaLnBrk="1" latinLnBrk="0" hangingPunct="1">
        <a:spcBef>
          <a:spcPct val="20000"/>
        </a:spcBef>
        <a:buFont typeface="Arial"/>
        <a:buChar char="–"/>
        <a:defRPr sz="1200" kern="1200" baseline="0">
          <a:solidFill>
            <a:srgbClr val="233244"/>
          </a:solidFill>
          <a:latin typeface="Arial" charset="0"/>
          <a:ea typeface="+mn-ea"/>
          <a:cs typeface="EC Square Sans Pro Light"/>
        </a:defRPr>
      </a:lvl4pPr>
      <a:lvl5pPr marL="1543012" indent="-171446" algn="l" defTabSz="342892" rtl="0" eaLnBrk="1" latinLnBrk="0" hangingPunct="1">
        <a:spcBef>
          <a:spcPct val="20000"/>
        </a:spcBef>
        <a:buFont typeface="Arial"/>
        <a:buChar char="»"/>
        <a:defRPr sz="1200" kern="1200" baseline="0">
          <a:solidFill>
            <a:srgbClr val="233244"/>
          </a:solidFill>
          <a:latin typeface="Arial" charset="0"/>
          <a:ea typeface="+mn-ea"/>
          <a:cs typeface="EC Square Sans Pro Light"/>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984630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7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1131394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7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4206214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74" r:id="rId3"/>
    <p:sldLayoutId id="2147483718" r:id="rId4"/>
    <p:sldLayoutId id="2147483719" r:id="rId5"/>
    <p:sldLayoutId id="214748372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769314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3BEA122-EC16-4579-B43A-AABE1404CB4F}" type="datetimeFigureOut">
              <a:rPr lang="tr-TR" smtClean="0"/>
              <a:pPr/>
              <a:t>2.07.2024</a:t>
            </a:fld>
            <a:endParaRPr lang="tr-TR"/>
          </a:p>
        </p:txBody>
      </p:sp>
      <p:sp>
        <p:nvSpPr>
          <p:cNvPr id="5" name="Altbilgi Yer Tutucusu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CC6EC3A-FC9B-426C-945E-CD5C17564EB5}" type="slidenum">
              <a:rPr lang="tr-TR" smtClean="0"/>
              <a:pPr/>
              <a:t>‹#›</a:t>
            </a:fld>
            <a:endParaRPr lang="tr-TR"/>
          </a:p>
        </p:txBody>
      </p:sp>
      <p:pic>
        <p:nvPicPr>
          <p:cNvPr id="7" name="Imag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Image 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7048519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29 Metin Yer Tutucusu"/>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9 Veri Yer Tutucusu"/>
          <p:cNvSpPr>
            <a:spLocks noGrp="1"/>
          </p:cNvSpPr>
          <p:nvPr>
            <p:ph type="dt" sz="half" idx="2"/>
          </p:nvPr>
        </p:nvSpPr>
        <p:spPr>
          <a:xfrm>
            <a:off x="457200" y="4767264"/>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7/2/2024</a:t>
            </a:fld>
            <a:endParaRPr lang="en-US" dirty="0">
              <a:solidFill>
                <a:schemeClr val="tx2">
                  <a:shade val="90000"/>
                </a:schemeClr>
              </a:solidFill>
            </a:endParaRPr>
          </a:p>
        </p:txBody>
      </p:sp>
      <p:sp>
        <p:nvSpPr>
          <p:cNvPr id="22" name="21 Altbilgi Yer Tutucusu"/>
          <p:cNvSpPr>
            <a:spLocks noGrp="1"/>
          </p:cNvSpPr>
          <p:nvPr>
            <p:ph type="ftr" sz="quarter" idx="3"/>
          </p:nvPr>
        </p:nvSpPr>
        <p:spPr>
          <a:xfrm>
            <a:off x="2667000" y="4767264"/>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17 Slayt Numarası Yer Tutucusu"/>
          <p:cNvSpPr>
            <a:spLocks noGrp="1"/>
          </p:cNvSpPr>
          <p:nvPr>
            <p:ph type="sldNum" sz="quarter" idx="4"/>
          </p:nvPr>
        </p:nvSpPr>
        <p:spPr>
          <a:xfrm>
            <a:off x="7924800" y="4767264"/>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grpSp>
        <p:nvGrpSpPr>
          <p:cNvPr id="2" name="1 Grup"/>
          <p:cNvGrpSpPr/>
          <p:nvPr/>
        </p:nvGrpSpPr>
        <p:grpSpPr>
          <a:xfrm>
            <a:off x="-19017" y="151806"/>
            <a:ext cx="9180548" cy="486918"/>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4" name="Imag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rplepEmQF3Y" TargetMode="External"/><Relationship Id="rId2" Type="http://schemas.openxmlformats.org/officeDocument/2006/relationships/hyperlink" Target="https://learning-agreement.eu/user/login" TargetMode="External"/><Relationship Id="rId1" Type="http://schemas.openxmlformats.org/officeDocument/2006/relationships/slideLayout" Target="../slideLayouts/slideLayout11.xml"/><Relationship Id="rId4" Type="http://schemas.openxmlformats.org/officeDocument/2006/relationships/hyperlink" Target="https://www.youtube.com/watch?v=paIKpHJvTlg&amp;t=603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3" Type="http://schemas.openxmlformats.org/officeDocument/2006/relationships/hyperlink" Target="mailto:erasmus@deu.edu.tr" TargetMode="External"/><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mailto:erasmus@deu.edu.tr" TargetMode="Externa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p:nvPr/>
        </p:nvSpPr>
        <p:spPr>
          <a:xfrm>
            <a:off x="4276251" y="4355786"/>
            <a:ext cx="676755" cy="682623"/>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3026208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
            <a:ext cx="9144000" cy="430923"/>
          </a:xfrm>
        </p:spPr>
        <p:txBody>
          <a:bodyPr>
            <a:normAutofit/>
          </a:bodyPr>
          <a:lstStyle/>
          <a:p>
            <a:r>
              <a:rPr lang="tr-TR" dirty="0"/>
              <a:t>1. Adım – </a:t>
            </a:r>
            <a:r>
              <a:rPr lang="tr-TR" dirty="0" err="1"/>
              <a:t>Nominasyon</a:t>
            </a:r>
            <a:r>
              <a:rPr lang="tr-TR" dirty="0"/>
              <a:t> </a:t>
            </a:r>
          </a:p>
        </p:txBody>
      </p:sp>
      <p:sp>
        <p:nvSpPr>
          <p:cNvPr id="3" name="İçerik Yer Tutucusu 2"/>
          <p:cNvSpPr>
            <a:spLocks noGrp="1"/>
          </p:cNvSpPr>
          <p:nvPr>
            <p:ph idx="1"/>
          </p:nvPr>
        </p:nvSpPr>
        <p:spPr>
          <a:xfrm>
            <a:off x="0" y="430926"/>
            <a:ext cx="9144000" cy="3832426"/>
          </a:xfrm>
        </p:spPr>
        <p:txBody>
          <a:bodyPr>
            <a:normAutofit fontScale="85000" lnSpcReduction="20000"/>
          </a:bodyPr>
          <a:lstStyle/>
          <a:p>
            <a:pPr algn="just"/>
            <a:r>
              <a:rPr lang="tr-TR" sz="1600" dirty="0" err="1">
                <a:solidFill>
                  <a:schemeClr val="tx1"/>
                </a:solidFill>
              </a:rPr>
              <a:t>Nominasyon</a:t>
            </a:r>
            <a:r>
              <a:rPr lang="tr-TR" sz="1600" dirty="0">
                <a:solidFill>
                  <a:schemeClr val="tx1"/>
                </a:solidFill>
              </a:rPr>
              <a:t>, Erasmus+ öğrenim hareketliliğine seçilmiş olan öğrencinin karşı kuruma,  Erasmus Bölüm Koordinatörleri tarafından aday gösterilmesi ve bilgilerinin iletilmesidir. </a:t>
            </a:r>
          </a:p>
          <a:p>
            <a:pPr algn="just"/>
            <a:r>
              <a:rPr lang="tr-TR" sz="1600" dirty="0" err="1">
                <a:solidFill>
                  <a:schemeClr val="tx1"/>
                </a:solidFill>
              </a:rPr>
              <a:t>Nominasyon</a:t>
            </a:r>
            <a:r>
              <a:rPr lang="tr-TR" sz="1600" dirty="0">
                <a:solidFill>
                  <a:schemeClr val="tx1"/>
                </a:solidFill>
              </a:rPr>
              <a:t>, tüm öğrenciler için </a:t>
            </a:r>
            <a:r>
              <a:rPr lang="tr-TR" sz="1600" dirty="0" err="1">
                <a:solidFill>
                  <a:schemeClr val="tx1"/>
                </a:solidFill>
              </a:rPr>
              <a:t>Erasmus’un</a:t>
            </a:r>
            <a:r>
              <a:rPr lang="tr-TR" sz="1600" dirty="0">
                <a:solidFill>
                  <a:schemeClr val="tx1"/>
                </a:solidFill>
              </a:rPr>
              <a:t> ilk adımıdır. Karşı kurumun, Güz veya Bahar döneminde gelecek olan değişim öğrencileri için her bir dönem için ayrı ayrı belirlediği </a:t>
            </a:r>
            <a:r>
              <a:rPr lang="tr-TR" sz="1600" dirty="0" err="1">
                <a:solidFill>
                  <a:schemeClr val="tx1"/>
                </a:solidFill>
              </a:rPr>
              <a:t>nominasyon</a:t>
            </a:r>
            <a:r>
              <a:rPr lang="tr-TR" sz="1600" dirty="0">
                <a:solidFill>
                  <a:schemeClr val="tx1"/>
                </a:solidFill>
              </a:rPr>
              <a:t> son tarihleri dikkate alınmalıdır. Güz döneminde veya Bahar döneminde öğrenim görebilmek için, karşı kurumun belirlediği </a:t>
            </a:r>
            <a:r>
              <a:rPr lang="tr-TR" sz="1600" dirty="0" err="1">
                <a:solidFill>
                  <a:schemeClr val="tx1"/>
                </a:solidFill>
              </a:rPr>
              <a:t>nominasyon</a:t>
            </a:r>
            <a:r>
              <a:rPr lang="tr-TR" sz="1600" dirty="0">
                <a:solidFill>
                  <a:schemeClr val="tx1"/>
                </a:solidFill>
              </a:rPr>
              <a:t> son tarihleri genellikle farklılık göstermektedir. Çok yaygın bir uygulama olmamakla birlikte, bazı üniversiteler, Güz ve Bahar dönemlerine yönelik olarak tek bir </a:t>
            </a:r>
            <a:r>
              <a:rPr lang="tr-TR" sz="1600" dirty="0" err="1">
                <a:solidFill>
                  <a:schemeClr val="tx1"/>
                </a:solidFill>
              </a:rPr>
              <a:t>nominasyon</a:t>
            </a:r>
            <a:r>
              <a:rPr lang="tr-TR" sz="1600" dirty="0">
                <a:solidFill>
                  <a:schemeClr val="tx1"/>
                </a:solidFill>
              </a:rPr>
              <a:t> son tarihi belirleyebilmektedir. </a:t>
            </a:r>
          </a:p>
          <a:p>
            <a:pPr algn="just"/>
            <a:r>
              <a:rPr lang="tr-TR" sz="1600" dirty="0" err="1">
                <a:solidFill>
                  <a:schemeClr val="bg1"/>
                </a:solidFill>
              </a:rPr>
              <a:t>Nominasyon</a:t>
            </a:r>
            <a:r>
              <a:rPr lang="tr-TR" sz="1600" dirty="0">
                <a:solidFill>
                  <a:schemeClr val="bg1"/>
                </a:solidFill>
              </a:rPr>
              <a:t> işlemi, kesinlikle </a:t>
            </a:r>
            <a:r>
              <a:rPr lang="tr-TR" sz="1600" dirty="0" err="1">
                <a:solidFill>
                  <a:schemeClr val="bg1"/>
                </a:solidFill>
              </a:rPr>
              <a:t>DEÜ’deki</a:t>
            </a:r>
            <a:r>
              <a:rPr lang="tr-TR" sz="1600" dirty="0">
                <a:solidFill>
                  <a:schemeClr val="bg1"/>
                </a:solidFill>
              </a:rPr>
              <a:t> ilgili </a:t>
            </a:r>
            <a:r>
              <a:rPr lang="tr-TR" sz="1600" dirty="0" err="1">
                <a:solidFill>
                  <a:schemeClr val="bg1"/>
                </a:solidFill>
              </a:rPr>
              <a:t>Erasmus</a:t>
            </a:r>
            <a:r>
              <a:rPr lang="tr-TR" sz="1600" dirty="0">
                <a:solidFill>
                  <a:schemeClr val="bg1"/>
                </a:solidFill>
              </a:rPr>
              <a:t> bölüm koordinatörü tarafından yapılmalıdır. </a:t>
            </a:r>
            <a:r>
              <a:rPr lang="tr-TR" sz="1600" dirty="0" err="1">
                <a:solidFill>
                  <a:schemeClr val="tx1"/>
                </a:solidFill>
              </a:rPr>
              <a:t>Nominasyon</a:t>
            </a:r>
            <a:r>
              <a:rPr lang="tr-TR" sz="1600" dirty="0">
                <a:solidFill>
                  <a:schemeClr val="tx1"/>
                </a:solidFill>
              </a:rPr>
              <a:t>, koordinatör tarafından karşı kuruma e-posta gönderilerek ya da (varsa) karşı kurumca bu amaçla oluşturulmuş online platform kullanılarak yapılabilir. Öğrenci, </a:t>
            </a:r>
            <a:r>
              <a:rPr lang="tr-TR" sz="1600" dirty="0" err="1">
                <a:solidFill>
                  <a:schemeClr val="tx1"/>
                </a:solidFill>
              </a:rPr>
              <a:t>nominasyon</a:t>
            </a:r>
            <a:r>
              <a:rPr lang="tr-TR" sz="1600" dirty="0">
                <a:solidFill>
                  <a:schemeClr val="tx1"/>
                </a:solidFill>
              </a:rPr>
              <a:t> işlemi öncesinde, karşı kurum ile kendisi temasa geçme girişiminde bulunmamalıdır. İlgili öğrencinin bilgilerinin karşı kuruma eksiksiz olarak ve zamanında (</a:t>
            </a:r>
            <a:r>
              <a:rPr lang="tr-TR" sz="1600" dirty="0" err="1">
                <a:solidFill>
                  <a:schemeClr val="tx1"/>
                </a:solidFill>
              </a:rPr>
              <a:t>nominasyon</a:t>
            </a:r>
            <a:r>
              <a:rPr lang="tr-TR" sz="1600" dirty="0">
                <a:solidFill>
                  <a:schemeClr val="tx1"/>
                </a:solidFill>
              </a:rPr>
              <a:t> son tarihi esnetildiyse, karşı kurumca tanınan ek süre içinde) ulaştığından emin olunmalıdır.</a:t>
            </a:r>
          </a:p>
          <a:p>
            <a:pPr algn="just"/>
            <a:r>
              <a:rPr lang="tr-TR" sz="1600" dirty="0" err="1">
                <a:solidFill>
                  <a:schemeClr val="tx1"/>
                </a:solidFill>
              </a:rPr>
              <a:t>Nominasyon</a:t>
            </a:r>
            <a:r>
              <a:rPr lang="tr-TR" sz="1600" dirty="0">
                <a:solidFill>
                  <a:schemeClr val="tx1"/>
                </a:solidFill>
              </a:rPr>
              <a:t> sonrasında, karşı kurum, öğrenci ile bağlantıya geçer ve gerekli evraklar, son başvuru tarihleri, nasıl başvuru yapılacağı, konaklama seçenekleri, sigorta gereklilikleri gibi bilgileri öğrenci ile paylaşır. </a:t>
            </a:r>
          </a:p>
          <a:p>
            <a:pPr algn="just"/>
            <a:r>
              <a:rPr lang="tr-TR" sz="1600" dirty="0">
                <a:solidFill>
                  <a:schemeClr val="tx1"/>
                </a:solidFill>
              </a:rPr>
              <a:t>Öğrenci karşı kurumdan gelen bilgileri, karşı kurum International Office’inin internet sayfasını dikkatle okumalıdır ve gerekli yönlendirmeleri takip etmelidir.</a:t>
            </a:r>
          </a:p>
        </p:txBody>
      </p:sp>
      <p:sp>
        <p:nvSpPr>
          <p:cNvPr id="4" name="object 3"/>
          <p:cNvSpPr/>
          <p:nvPr/>
        </p:nvSpPr>
        <p:spPr>
          <a:xfrm>
            <a:off x="4276251" y="4355786"/>
            <a:ext cx="676755" cy="682623"/>
          </a:xfrm>
          <a:prstGeom prst="rect">
            <a:avLst/>
          </a:prstGeom>
          <a:blipFill>
            <a:blip r:embed="rId3"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3258581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2. Adım – Karşı Kurum/Gidilecek Üniversite ile İlgili İşlemler</a:t>
            </a:r>
          </a:p>
        </p:txBody>
      </p:sp>
      <p:sp>
        <p:nvSpPr>
          <p:cNvPr id="3" name="İçerik Yer Tutucusu 2"/>
          <p:cNvSpPr>
            <a:spLocks noGrp="1"/>
          </p:cNvSpPr>
          <p:nvPr>
            <p:ph idx="1"/>
          </p:nvPr>
        </p:nvSpPr>
        <p:spPr/>
        <p:txBody>
          <a:bodyPr/>
          <a:lstStyle/>
          <a:p>
            <a:r>
              <a:rPr lang="tr-TR" sz="1600" dirty="0"/>
              <a:t>Gideceğiniz üniversite </a:t>
            </a:r>
            <a:r>
              <a:rPr lang="tr-TR" sz="1600" dirty="0" err="1"/>
              <a:t>nominasyonunuz</a:t>
            </a:r>
            <a:r>
              <a:rPr lang="tr-TR" sz="1600" dirty="0"/>
              <a:t> yapıldıktan sonra sizinle bağlantıya geçecektir.</a:t>
            </a:r>
          </a:p>
          <a:p>
            <a:r>
              <a:rPr lang="tr-TR" sz="1600" dirty="0"/>
              <a:t>Başvuru son tarihlerini, gerekli belgeleri, ders kataloglarını, size sunabilecekleri imkanları vb. bilgileri sizinle paylaşacaklardır.</a:t>
            </a:r>
          </a:p>
          <a:p>
            <a:r>
              <a:rPr lang="tr-TR" sz="1600" dirty="0"/>
              <a:t>Bu doğrultuda son tarihleri kaçırmamaya, gerekli evraklara öncelik vererek planlı ve programlı bir biçimde ilerlemeye özen gösterin.</a:t>
            </a:r>
          </a:p>
          <a:p>
            <a:r>
              <a:rPr lang="tr-TR" sz="1600" dirty="0"/>
              <a:t>Karşı kurumun sizinle iletişime geçmesinden önce de karşı kuruma ait web sayfalarını (</a:t>
            </a:r>
            <a:r>
              <a:rPr lang="tr-TR" sz="1600" dirty="0" err="1"/>
              <a:t>international</a:t>
            </a:r>
            <a:r>
              <a:rPr lang="tr-TR" sz="1600" dirty="0"/>
              <a:t> </a:t>
            </a:r>
            <a:r>
              <a:rPr lang="tr-TR" sz="1600" dirty="0" err="1"/>
              <a:t>office</a:t>
            </a:r>
            <a:r>
              <a:rPr lang="tr-TR" sz="1600" dirty="0"/>
              <a:t>, Erasmus </a:t>
            </a:r>
            <a:r>
              <a:rPr lang="tr-TR" sz="1600" dirty="0" err="1"/>
              <a:t>office</a:t>
            </a:r>
            <a:r>
              <a:rPr lang="tr-TR" sz="1600" dirty="0"/>
              <a:t> gibi) ziyaret edip işlemler hakkında fikir sahibi olabilirsiniz, </a:t>
            </a:r>
            <a:r>
              <a:rPr lang="tr-TR" sz="1600" dirty="0">
                <a:solidFill>
                  <a:schemeClr val="bg1"/>
                </a:solidFill>
              </a:rPr>
              <a:t>«Exchange </a:t>
            </a:r>
            <a:r>
              <a:rPr lang="tr-TR" sz="1600" dirty="0" err="1">
                <a:solidFill>
                  <a:schemeClr val="bg1"/>
                </a:solidFill>
              </a:rPr>
              <a:t>Students</a:t>
            </a:r>
            <a:r>
              <a:rPr lang="tr-TR" sz="1600" dirty="0">
                <a:solidFill>
                  <a:schemeClr val="bg1"/>
                </a:solidFill>
              </a:rPr>
              <a:t>, Erasmus Incoming </a:t>
            </a:r>
            <a:r>
              <a:rPr lang="tr-TR" sz="1600" dirty="0" err="1">
                <a:solidFill>
                  <a:schemeClr val="bg1"/>
                </a:solidFill>
              </a:rPr>
              <a:t>Students</a:t>
            </a:r>
            <a:r>
              <a:rPr lang="tr-TR" sz="1600" dirty="0">
                <a:solidFill>
                  <a:schemeClr val="bg1"/>
                </a:solidFill>
              </a:rPr>
              <a:t>» </a:t>
            </a:r>
            <a:r>
              <a:rPr lang="tr-TR" sz="1600" dirty="0"/>
              <a:t>vb. başlık adları size yardımcı olacaktır.</a:t>
            </a:r>
          </a:p>
          <a:p>
            <a:r>
              <a:rPr lang="tr-TR" sz="1600" dirty="0"/>
              <a:t>Karşı kurumun sizden isteyeceği belgeler </a:t>
            </a:r>
            <a:r>
              <a:rPr lang="tr-TR" sz="1600" dirty="0" err="1">
                <a:solidFill>
                  <a:schemeClr val="bg1"/>
                </a:solidFill>
              </a:rPr>
              <a:t>learning</a:t>
            </a:r>
            <a:r>
              <a:rPr lang="tr-TR" sz="1600" dirty="0">
                <a:solidFill>
                  <a:schemeClr val="bg1"/>
                </a:solidFill>
              </a:rPr>
              <a:t> </a:t>
            </a:r>
            <a:r>
              <a:rPr lang="tr-TR" sz="1600" dirty="0" err="1">
                <a:solidFill>
                  <a:schemeClr val="bg1"/>
                </a:solidFill>
              </a:rPr>
              <a:t>agreement</a:t>
            </a:r>
            <a:r>
              <a:rPr lang="tr-TR" sz="1600" dirty="0">
                <a:solidFill>
                  <a:schemeClr val="bg1"/>
                </a:solidFill>
              </a:rPr>
              <a:t>, yabancı dil düzeyinizi gösterir belge, transkriptiniz, pasaport kopyanız </a:t>
            </a:r>
            <a:r>
              <a:rPr lang="tr-TR" sz="1600" dirty="0"/>
              <a:t>vb. olabilir.</a:t>
            </a:r>
          </a:p>
        </p:txBody>
      </p:sp>
      <p:sp>
        <p:nvSpPr>
          <p:cNvPr id="4" name="object 3"/>
          <p:cNvSpPr/>
          <p:nvPr/>
        </p:nvSpPr>
        <p:spPr>
          <a:xfrm>
            <a:off x="4276251" y="4355786"/>
            <a:ext cx="676755" cy="682623"/>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3826535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4"/>
            <a:ext cx="9144000" cy="493985"/>
          </a:xfrm>
        </p:spPr>
        <p:txBody>
          <a:bodyPr>
            <a:noAutofit/>
          </a:bodyPr>
          <a:lstStyle/>
          <a:p>
            <a:r>
              <a:rPr lang="tr-TR" sz="1600" dirty="0"/>
              <a:t>Erasmus+ Öğrenim Anlaşması – LA: Learning </a:t>
            </a:r>
            <a:r>
              <a:rPr lang="tr-TR" sz="1600" dirty="0" err="1"/>
              <a:t>Agreement</a:t>
            </a:r>
            <a:r>
              <a:rPr lang="tr-TR" sz="1600" dirty="0"/>
              <a:t> </a:t>
            </a:r>
            <a:br>
              <a:rPr lang="tr-TR" sz="1600" dirty="0"/>
            </a:br>
            <a:r>
              <a:rPr lang="tr-TR" sz="1600" dirty="0"/>
              <a:t>(OLA: Online Learning </a:t>
            </a:r>
            <a:r>
              <a:rPr lang="tr-TR" sz="1600" dirty="0" err="1"/>
              <a:t>Agreement</a:t>
            </a:r>
            <a:r>
              <a:rPr lang="tr-TR" sz="1600" dirty="0"/>
              <a:t>)</a:t>
            </a:r>
          </a:p>
        </p:txBody>
      </p:sp>
      <p:sp>
        <p:nvSpPr>
          <p:cNvPr id="3" name="İçerik Yer Tutucusu 2"/>
          <p:cNvSpPr>
            <a:spLocks noGrp="1"/>
          </p:cNvSpPr>
          <p:nvPr>
            <p:ph idx="1"/>
          </p:nvPr>
        </p:nvSpPr>
        <p:spPr>
          <a:xfrm>
            <a:off x="0" y="493988"/>
            <a:ext cx="9144000" cy="4164780"/>
          </a:xfrm>
        </p:spPr>
        <p:txBody>
          <a:bodyPr/>
          <a:lstStyle/>
          <a:p>
            <a:pPr marL="12700" algn="just">
              <a:lnSpc>
                <a:spcPct val="150000"/>
              </a:lnSpc>
              <a:spcBef>
                <a:spcPts val="0"/>
              </a:spcBef>
            </a:pPr>
            <a:r>
              <a:rPr lang="tr-TR" sz="1200" dirty="0">
                <a:latin typeface="Arial" pitchFamily="34" charset="0"/>
                <a:cs typeface="Arial" pitchFamily="34" charset="0"/>
              </a:rPr>
              <a:t>Gideceğiniz</a:t>
            </a:r>
            <a:r>
              <a:rPr lang="tr-TR" sz="1200" spc="-20" dirty="0">
                <a:latin typeface="Arial" pitchFamily="34" charset="0"/>
                <a:cs typeface="Arial" pitchFamily="34" charset="0"/>
              </a:rPr>
              <a:t> </a:t>
            </a:r>
            <a:r>
              <a:rPr lang="tr-TR" sz="1200" dirty="0">
                <a:latin typeface="Arial" pitchFamily="34" charset="0"/>
                <a:cs typeface="Arial" pitchFamily="34" charset="0"/>
              </a:rPr>
              <a:t>üni</a:t>
            </a:r>
            <a:r>
              <a:rPr lang="tr-TR" sz="1200" spc="-35" dirty="0">
                <a:latin typeface="Arial" pitchFamily="34" charset="0"/>
                <a:cs typeface="Arial" pitchFamily="34" charset="0"/>
              </a:rPr>
              <a:t>v</a:t>
            </a:r>
            <a:r>
              <a:rPr lang="tr-TR" sz="1200" dirty="0">
                <a:latin typeface="Arial" pitchFamily="34" charset="0"/>
                <a:cs typeface="Arial" pitchFamily="34" charset="0"/>
              </a:rPr>
              <a:t>e</a:t>
            </a:r>
            <a:r>
              <a:rPr lang="tr-TR" sz="1200" spc="-35" dirty="0">
                <a:latin typeface="Arial" pitchFamily="34" charset="0"/>
                <a:cs typeface="Arial" pitchFamily="34" charset="0"/>
              </a:rPr>
              <a:t>r</a:t>
            </a:r>
            <a:r>
              <a:rPr lang="tr-TR" sz="1200" dirty="0">
                <a:latin typeface="Arial" pitchFamily="34" charset="0"/>
                <a:cs typeface="Arial" pitchFamily="34" charset="0"/>
              </a:rPr>
              <a:t>si</a:t>
            </a:r>
            <a:r>
              <a:rPr lang="tr-TR" sz="1200" spc="-30" dirty="0">
                <a:latin typeface="Arial" pitchFamily="34" charset="0"/>
                <a:cs typeface="Arial" pitchFamily="34" charset="0"/>
              </a:rPr>
              <a:t>t</a:t>
            </a:r>
            <a:r>
              <a:rPr lang="tr-TR" sz="1200" dirty="0">
                <a:latin typeface="Arial" pitchFamily="34" charset="0"/>
                <a:cs typeface="Arial" pitchFamily="34" charset="0"/>
              </a:rPr>
              <a:t>ede, </a:t>
            </a:r>
            <a:r>
              <a:rPr lang="tr-TR" sz="1200" spc="-75" dirty="0">
                <a:latin typeface="Arial" pitchFamily="34" charset="0"/>
                <a:cs typeface="Arial" pitchFamily="34" charset="0"/>
              </a:rPr>
              <a:t>k</a:t>
            </a:r>
            <a:r>
              <a:rPr lang="tr-TR" sz="1200" dirty="0">
                <a:latin typeface="Arial" pitchFamily="34" charset="0"/>
                <a:cs typeface="Arial" pitchFamily="34" charset="0"/>
              </a:rPr>
              <a:t>endi</a:t>
            </a:r>
            <a:r>
              <a:rPr lang="tr-TR" sz="1200" spc="-15" dirty="0">
                <a:latin typeface="Arial" pitchFamily="34" charset="0"/>
                <a:cs typeface="Arial" pitchFamily="34" charset="0"/>
              </a:rPr>
              <a:t> </a:t>
            </a:r>
            <a:r>
              <a:rPr lang="tr-TR" sz="1200" dirty="0">
                <a:latin typeface="Arial" pitchFamily="34" charset="0"/>
                <a:cs typeface="Arial" pitchFamily="34" charset="0"/>
              </a:rPr>
              <a:t>üni</a:t>
            </a:r>
            <a:r>
              <a:rPr lang="tr-TR" sz="1200" spc="-35" dirty="0">
                <a:latin typeface="Arial" pitchFamily="34" charset="0"/>
                <a:cs typeface="Arial" pitchFamily="34" charset="0"/>
              </a:rPr>
              <a:t>v</a:t>
            </a:r>
            <a:r>
              <a:rPr lang="tr-TR" sz="1200" dirty="0">
                <a:latin typeface="Arial" pitchFamily="34" charset="0"/>
                <a:cs typeface="Arial" pitchFamily="34" charset="0"/>
              </a:rPr>
              <a:t>e</a:t>
            </a:r>
            <a:r>
              <a:rPr lang="tr-TR" sz="1200" spc="-35" dirty="0">
                <a:latin typeface="Arial" pitchFamily="34" charset="0"/>
                <a:cs typeface="Arial" pitchFamily="34" charset="0"/>
              </a:rPr>
              <a:t>r</a:t>
            </a:r>
            <a:r>
              <a:rPr lang="tr-TR" sz="1200" dirty="0">
                <a:latin typeface="Arial" pitchFamily="34" charset="0"/>
                <a:cs typeface="Arial" pitchFamily="34" charset="0"/>
              </a:rPr>
              <a:t>si</a:t>
            </a:r>
            <a:r>
              <a:rPr lang="tr-TR" sz="1200" spc="-30" dirty="0">
                <a:latin typeface="Arial" pitchFamily="34" charset="0"/>
                <a:cs typeface="Arial" pitchFamily="34" charset="0"/>
              </a:rPr>
              <a:t>t</a:t>
            </a:r>
            <a:r>
              <a:rPr lang="tr-TR" sz="1200" dirty="0">
                <a:latin typeface="Arial" pitchFamily="34" charset="0"/>
                <a:cs typeface="Arial" pitchFamily="34" charset="0"/>
              </a:rPr>
              <a:t>enizin bil</a:t>
            </a:r>
            <a:r>
              <a:rPr lang="tr-TR" sz="1200" spc="-10" dirty="0">
                <a:latin typeface="Arial" pitchFamily="34" charset="0"/>
                <a:cs typeface="Arial" pitchFamily="34" charset="0"/>
              </a:rPr>
              <a:t>g</a:t>
            </a:r>
            <a:r>
              <a:rPr lang="tr-TR" sz="1200" dirty="0">
                <a:latin typeface="Arial" pitchFamily="34" charset="0"/>
                <a:cs typeface="Arial" pitchFamily="34" charset="0"/>
              </a:rPr>
              <a:t>isi</a:t>
            </a:r>
            <a:r>
              <a:rPr lang="tr-TR" sz="1200" spc="-20" dirty="0">
                <a:latin typeface="Arial" pitchFamily="34" charset="0"/>
                <a:cs typeface="Arial" pitchFamily="34" charset="0"/>
              </a:rPr>
              <a:t> </a:t>
            </a:r>
            <a:r>
              <a:rPr lang="tr-TR" sz="1200" spc="-30" dirty="0">
                <a:latin typeface="Arial" pitchFamily="34" charset="0"/>
                <a:cs typeface="Arial" pitchFamily="34" charset="0"/>
              </a:rPr>
              <a:t>v</a:t>
            </a:r>
            <a:r>
              <a:rPr lang="tr-TR" sz="1200" dirty="0">
                <a:latin typeface="Arial" pitchFamily="34" charset="0"/>
                <a:cs typeface="Arial" pitchFamily="34" charset="0"/>
              </a:rPr>
              <a:t>e</a:t>
            </a:r>
            <a:r>
              <a:rPr lang="tr-TR" sz="1200" spc="10" dirty="0">
                <a:latin typeface="Arial" pitchFamily="34" charset="0"/>
                <a:cs typeface="Arial" pitchFamily="34" charset="0"/>
              </a:rPr>
              <a:t> </a:t>
            </a:r>
            <a:r>
              <a:rPr lang="tr-TR" sz="1200" dirty="0">
                <a:latin typeface="Arial" pitchFamily="34" charset="0"/>
                <a:cs typeface="Arial" pitchFamily="34" charset="0"/>
              </a:rPr>
              <a:t>o</a:t>
            </a:r>
            <a:r>
              <a:rPr lang="tr-TR" sz="1200" spc="-10" dirty="0">
                <a:latin typeface="Arial" pitchFamily="34" charset="0"/>
                <a:cs typeface="Arial" pitchFamily="34" charset="0"/>
              </a:rPr>
              <a:t>n</a:t>
            </a:r>
            <a:r>
              <a:rPr lang="tr-TR" sz="1200" spc="-50" dirty="0">
                <a:latin typeface="Arial" pitchFamily="34" charset="0"/>
                <a:cs typeface="Arial" pitchFamily="34" charset="0"/>
              </a:rPr>
              <a:t>a</a:t>
            </a:r>
            <a:r>
              <a:rPr lang="tr-TR" sz="1200" dirty="0">
                <a:latin typeface="Arial" pitchFamily="34" charset="0"/>
                <a:cs typeface="Arial" pitchFamily="34" charset="0"/>
              </a:rPr>
              <a:t>yı</a:t>
            </a:r>
            <a:r>
              <a:rPr lang="tr-TR" sz="1200" spc="-15" dirty="0">
                <a:latin typeface="Arial" pitchFamily="34" charset="0"/>
                <a:cs typeface="Arial" pitchFamily="34" charset="0"/>
              </a:rPr>
              <a:t> </a:t>
            </a:r>
            <a:r>
              <a:rPr lang="tr-TR" sz="1200" dirty="0">
                <a:latin typeface="Arial" pitchFamily="34" charset="0"/>
                <a:cs typeface="Arial" pitchFamily="34" charset="0"/>
              </a:rPr>
              <a:t>dahilinde ala</a:t>
            </a:r>
            <a:r>
              <a:rPr lang="tr-TR" sz="1200" spc="-25" dirty="0">
                <a:latin typeface="Arial" pitchFamily="34" charset="0"/>
                <a:cs typeface="Arial" pitchFamily="34" charset="0"/>
              </a:rPr>
              <a:t>c</a:t>
            </a:r>
            <a:r>
              <a:rPr lang="tr-TR" sz="1200" dirty="0">
                <a:latin typeface="Arial" pitchFamily="34" charset="0"/>
                <a:cs typeface="Arial" pitchFamily="34" charset="0"/>
              </a:rPr>
              <a:t>ağınız</a:t>
            </a:r>
            <a:r>
              <a:rPr lang="tr-TR" sz="1200" spc="-10" dirty="0">
                <a:latin typeface="Arial" pitchFamily="34" charset="0"/>
                <a:cs typeface="Arial" pitchFamily="34" charset="0"/>
              </a:rPr>
              <a:t> </a:t>
            </a:r>
            <a:r>
              <a:rPr lang="tr-TR" sz="1200" dirty="0">
                <a:latin typeface="Arial" pitchFamily="34" charset="0"/>
                <a:cs typeface="Arial" pitchFamily="34" charset="0"/>
              </a:rPr>
              <a:t>de</a:t>
            </a:r>
            <a:r>
              <a:rPr lang="tr-TR" sz="1200" spc="-35" dirty="0">
                <a:latin typeface="Arial" pitchFamily="34" charset="0"/>
                <a:cs typeface="Arial" pitchFamily="34" charset="0"/>
              </a:rPr>
              <a:t>r</a:t>
            </a:r>
            <a:r>
              <a:rPr lang="tr-TR" sz="1200" dirty="0">
                <a:latin typeface="Arial" pitchFamily="34" charset="0"/>
                <a:cs typeface="Arial" pitchFamily="34" charset="0"/>
              </a:rPr>
              <a:t>sleri</a:t>
            </a:r>
            <a:r>
              <a:rPr lang="tr-TR" sz="1200" spc="-10" dirty="0">
                <a:latin typeface="Arial" pitchFamily="34" charset="0"/>
                <a:cs typeface="Arial" pitchFamily="34" charset="0"/>
              </a:rPr>
              <a:t> </a:t>
            </a:r>
            <a:r>
              <a:rPr lang="tr-TR" sz="1200" spc="-30" dirty="0">
                <a:latin typeface="Arial" pitchFamily="34" charset="0"/>
                <a:cs typeface="Arial" pitchFamily="34" charset="0"/>
              </a:rPr>
              <a:t>v</a:t>
            </a:r>
            <a:r>
              <a:rPr lang="tr-TR" sz="1200" dirty="0">
                <a:latin typeface="Arial" pitchFamily="34" charset="0"/>
                <a:cs typeface="Arial" pitchFamily="34" charset="0"/>
              </a:rPr>
              <a:t>e o</a:t>
            </a:r>
            <a:r>
              <a:rPr lang="tr-TR" sz="1200" spc="-10" dirty="0">
                <a:latin typeface="Arial" pitchFamily="34" charset="0"/>
                <a:cs typeface="Arial" pitchFamily="34" charset="0"/>
              </a:rPr>
              <a:t> </a:t>
            </a:r>
            <a:r>
              <a:rPr lang="tr-TR" sz="1200" dirty="0">
                <a:latin typeface="Arial" pitchFamily="34" charset="0"/>
                <a:cs typeface="Arial" pitchFamily="34" charset="0"/>
              </a:rPr>
              <a:t>de</a:t>
            </a:r>
            <a:r>
              <a:rPr lang="tr-TR" sz="1200" spc="-30" dirty="0">
                <a:latin typeface="Arial" pitchFamily="34" charset="0"/>
                <a:cs typeface="Arial" pitchFamily="34" charset="0"/>
              </a:rPr>
              <a:t>r</a:t>
            </a:r>
            <a:r>
              <a:rPr lang="tr-TR" sz="1200" dirty="0">
                <a:latin typeface="Arial" pitchFamily="34" charset="0"/>
                <a:cs typeface="Arial" pitchFamily="34" charset="0"/>
              </a:rPr>
              <a:t>sle</a:t>
            </a:r>
            <a:r>
              <a:rPr lang="tr-TR" sz="1200" spc="-35" dirty="0">
                <a:latin typeface="Arial" pitchFamily="34" charset="0"/>
                <a:cs typeface="Arial" pitchFamily="34" charset="0"/>
              </a:rPr>
              <a:t>r</a:t>
            </a:r>
            <a:r>
              <a:rPr lang="tr-TR" sz="1200" dirty="0">
                <a:latin typeface="Arial" pitchFamily="34" charset="0"/>
                <a:cs typeface="Arial" pitchFamily="34" charset="0"/>
              </a:rPr>
              <a:t>e</a:t>
            </a:r>
            <a:r>
              <a:rPr lang="tr-TR" sz="1200" spc="-10" dirty="0">
                <a:latin typeface="Arial" pitchFamily="34" charset="0"/>
                <a:cs typeface="Arial" pitchFamily="34" charset="0"/>
              </a:rPr>
              <a:t> </a:t>
            </a:r>
            <a:r>
              <a:rPr lang="tr-TR" sz="1200" spc="-40" dirty="0">
                <a:latin typeface="Arial" pitchFamily="34" charset="0"/>
                <a:cs typeface="Arial" pitchFamily="34" charset="0"/>
              </a:rPr>
              <a:t>k</a:t>
            </a:r>
            <a:r>
              <a:rPr lang="tr-TR" sz="1200" dirty="0">
                <a:latin typeface="Arial" pitchFamily="34" charset="0"/>
                <a:cs typeface="Arial" pitchFamily="34" charset="0"/>
              </a:rPr>
              <a:t>a</a:t>
            </a:r>
            <a:r>
              <a:rPr lang="tr-TR" sz="1200" spc="-35" dirty="0">
                <a:latin typeface="Arial" pitchFamily="34" charset="0"/>
                <a:cs typeface="Arial" pitchFamily="34" charset="0"/>
              </a:rPr>
              <a:t>r</a:t>
            </a:r>
            <a:r>
              <a:rPr lang="tr-TR" sz="1200" dirty="0">
                <a:latin typeface="Arial" pitchFamily="34" charset="0"/>
                <a:cs typeface="Arial" pitchFamily="34" charset="0"/>
              </a:rPr>
              <a:t>şılık</a:t>
            </a:r>
            <a:r>
              <a:rPr lang="tr-TR" sz="1200" spc="-30" dirty="0">
                <a:latin typeface="Arial" pitchFamily="34" charset="0"/>
                <a:cs typeface="Arial" pitchFamily="34" charset="0"/>
              </a:rPr>
              <a:t>  olarak </a:t>
            </a:r>
            <a:r>
              <a:rPr lang="tr-TR" sz="1200" dirty="0" err="1">
                <a:latin typeface="Arial" pitchFamily="34" charset="0"/>
                <a:cs typeface="Arial" pitchFamily="34" charset="0"/>
              </a:rPr>
              <a:t>DEÜ’de</a:t>
            </a:r>
            <a:r>
              <a:rPr lang="tr-TR" sz="1200" dirty="0">
                <a:latin typeface="Arial" pitchFamily="34" charset="0"/>
                <a:cs typeface="Arial" pitchFamily="34" charset="0"/>
              </a:rPr>
              <a:t> s</a:t>
            </a:r>
            <a:r>
              <a:rPr lang="tr-TR" sz="1200" spc="-50" dirty="0">
                <a:latin typeface="Arial" pitchFamily="34" charset="0"/>
                <a:cs typeface="Arial" pitchFamily="34" charset="0"/>
              </a:rPr>
              <a:t>a</a:t>
            </a:r>
            <a:r>
              <a:rPr lang="tr-TR" sz="1200" dirty="0">
                <a:latin typeface="Arial" pitchFamily="34" charset="0"/>
                <a:cs typeface="Arial" pitchFamily="34" charset="0"/>
              </a:rPr>
              <a:t>yıla</a:t>
            </a:r>
            <a:r>
              <a:rPr lang="tr-TR" sz="1200" spc="-15" dirty="0">
                <a:latin typeface="Arial" pitchFamily="34" charset="0"/>
                <a:cs typeface="Arial" pitchFamily="34" charset="0"/>
              </a:rPr>
              <a:t>c</a:t>
            </a:r>
            <a:r>
              <a:rPr lang="tr-TR" sz="1200" dirty="0">
                <a:latin typeface="Arial" pitchFamily="34" charset="0"/>
                <a:cs typeface="Arial" pitchFamily="34" charset="0"/>
              </a:rPr>
              <a:t>ak</a:t>
            </a:r>
            <a:r>
              <a:rPr lang="tr-TR" sz="1200" spc="-25" dirty="0">
                <a:latin typeface="Arial" pitchFamily="34" charset="0"/>
                <a:cs typeface="Arial" pitchFamily="34" charset="0"/>
              </a:rPr>
              <a:t> </a:t>
            </a:r>
            <a:r>
              <a:rPr lang="tr-TR" sz="1200" dirty="0">
                <a:latin typeface="Arial" pitchFamily="34" charset="0"/>
                <a:cs typeface="Arial" pitchFamily="34" charset="0"/>
              </a:rPr>
              <a:t>olan de</a:t>
            </a:r>
            <a:r>
              <a:rPr lang="tr-TR" sz="1200" spc="-35" dirty="0">
                <a:latin typeface="Arial" pitchFamily="34" charset="0"/>
                <a:cs typeface="Arial" pitchFamily="34" charset="0"/>
              </a:rPr>
              <a:t>r</a:t>
            </a:r>
            <a:r>
              <a:rPr lang="tr-TR" sz="1200" dirty="0">
                <a:latin typeface="Arial" pitchFamily="34" charset="0"/>
                <a:cs typeface="Arial" pitchFamily="34" charset="0"/>
              </a:rPr>
              <a:t>sleri</a:t>
            </a:r>
            <a:r>
              <a:rPr lang="tr-TR" sz="1200" spc="-10" dirty="0">
                <a:latin typeface="Arial" pitchFamily="34" charset="0"/>
                <a:cs typeface="Arial" pitchFamily="34" charset="0"/>
              </a:rPr>
              <a:t> </a:t>
            </a:r>
            <a:r>
              <a:rPr lang="tr-TR" sz="1200" spc="-15" dirty="0">
                <a:latin typeface="Arial" pitchFamily="34" charset="0"/>
                <a:cs typeface="Arial" pitchFamily="34" charset="0"/>
              </a:rPr>
              <a:t>gösteren belgedir.</a:t>
            </a:r>
          </a:p>
          <a:p>
            <a:pPr marL="12700" algn="just">
              <a:lnSpc>
                <a:spcPct val="150000"/>
              </a:lnSpc>
              <a:spcBef>
                <a:spcPts val="0"/>
              </a:spcBef>
            </a:pPr>
            <a:r>
              <a:rPr lang="tr-TR" sz="1200" spc="-20" dirty="0" err="1">
                <a:latin typeface="Arial" pitchFamily="34" charset="0"/>
                <a:cs typeface="Arial" pitchFamily="34" charset="0"/>
              </a:rPr>
              <a:t>N</a:t>
            </a:r>
            <a:r>
              <a:rPr lang="tr-TR" sz="1200" spc="-25" dirty="0" err="1">
                <a:latin typeface="Arial" pitchFamily="34" charset="0"/>
                <a:cs typeface="Arial" pitchFamily="34" charset="0"/>
              </a:rPr>
              <a:t>o</a:t>
            </a:r>
            <a:r>
              <a:rPr lang="tr-TR" sz="1200" dirty="0" err="1">
                <a:latin typeface="Arial" pitchFamily="34" charset="0"/>
                <a:cs typeface="Arial" pitchFamily="34" charset="0"/>
              </a:rPr>
              <a:t>mina</a:t>
            </a:r>
            <a:r>
              <a:rPr lang="tr-TR" sz="1200" spc="-50" dirty="0" err="1">
                <a:latin typeface="Arial" pitchFamily="34" charset="0"/>
                <a:cs typeface="Arial" pitchFamily="34" charset="0"/>
              </a:rPr>
              <a:t>s</a:t>
            </a:r>
            <a:r>
              <a:rPr lang="tr-TR" sz="1200" spc="-35" dirty="0" err="1">
                <a:latin typeface="Arial" pitchFamily="34" charset="0"/>
                <a:cs typeface="Arial" pitchFamily="34" charset="0"/>
              </a:rPr>
              <a:t>y</a:t>
            </a:r>
            <a:r>
              <a:rPr lang="tr-TR" sz="1200" dirty="0" err="1">
                <a:latin typeface="Arial" pitchFamily="34" charset="0"/>
                <a:cs typeface="Arial" pitchFamily="34" charset="0"/>
              </a:rPr>
              <a:t>onunuz</a:t>
            </a:r>
            <a:r>
              <a:rPr lang="tr-TR" sz="1200" spc="-10" dirty="0">
                <a:latin typeface="Arial" pitchFamily="34" charset="0"/>
                <a:cs typeface="Arial" pitchFamily="34" charset="0"/>
              </a:rPr>
              <a:t> </a:t>
            </a:r>
            <a:r>
              <a:rPr lang="tr-TR" sz="1200" spc="-35" dirty="0">
                <a:latin typeface="Arial" pitchFamily="34" charset="0"/>
                <a:cs typeface="Arial" pitchFamily="34" charset="0"/>
              </a:rPr>
              <a:t>y</a:t>
            </a:r>
            <a:r>
              <a:rPr lang="tr-TR" sz="1200" dirty="0">
                <a:latin typeface="Arial" pitchFamily="34" charset="0"/>
                <a:cs typeface="Arial" pitchFamily="34" charset="0"/>
              </a:rPr>
              <a:t>apıldı</a:t>
            </a:r>
            <a:r>
              <a:rPr lang="tr-TR" sz="1200" spc="-10" dirty="0">
                <a:latin typeface="Arial" pitchFamily="34" charset="0"/>
                <a:cs typeface="Arial" pitchFamily="34" charset="0"/>
              </a:rPr>
              <a:t>k</a:t>
            </a:r>
            <a:r>
              <a:rPr lang="tr-TR" sz="1200" spc="-25" dirty="0">
                <a:latin typeface="Arial" pitchFamily="34" charset="0"/>
                <a:cs typeface="Arial" pitchFamily="34" charset="0"/>
              </a:rPr>
              <a:t>t</a:t>
            </a:r>
            <a:r>
              <a:rPr lang="tr-TR" sz="1200" dirty="0">
                <a:latin typeface="Arial" pitchFamily="34" charset="0"/>
                <a:cs typeface="Arial" pitchFamily="34" charset="0"/>
              </a:rPr>
              <a:t>an</a:t>
            </a:r>
            <a:r>
              <a:rPr lang="tr-TR" sz="1200" spc="-25" dirty="0">
                <a:latin typeface="Arial" pitchFamily="34" charset="0"/>
                <a:cs typeface="Arial" pitchFamily="34" charset="0"/>
              </a:rPr>
              <a:t> </a:t>
            </a:r>
            <a:r>
              <a:rPr lang="tr-TR" sz="1200" dirty="0">
                <a:latin typeface="Arial" pitchFamily="34" charset="0"/>
                <a:cs typeface="Arial" pitchFamily="34" charset="0"/>
              </a:rPr>
              <a:t>s</a:t>
            </a:r>
            <a:r>
              <a:rPr lang="tr-TR" sz="1200" spc="-10" dirty="0">
                <a:latin typeface="Arial" pitchFamily="34" charset="0"/>
                <a:cs typeface="Arial" pitchFamily="34" charset="0"/>
              </a:rPr>
              <a:t>o</a:t>
            </a:r>
            <a:r>
              <a:rPr lang="tr-TR" sz="1200" dirty="0">
                <a:latin typeface="Arial" pitchFamily="34" charset="0"/>
                <a:cs typeface="Arial" pitchFamily="34" charset="0"/>
              </a:rPr>
              <a:t>n</a:t>
            </a:r>
            <a:r>
              <a:rPr lang="tr-TR" sz="1200" spc="-50" dirty="0">
                <a:latin typeface="Arial" pitchFamily="34" charset="0"/>
                <a:cs typeface="Arial" pitchFamily="34" charset="0"/>
              </a:rPr>
              <a:t>r</a:t>
            </a:r>
            <a:r>
              <a:rPr lang="tr-TR" sz="1200" dirty="0">
                <a:latin typeface="Arial" pitchFamily="34" charset="0"/>
                <a:cs typeface="Arial" pitchFamily="34" charset="0"/>
              </a:rPr>
              <a:t>a alabil</a:t>
            </a:r>
            <a:r>
              <a:rPr lang="tr-TR" sz="1200" spc="5" dirty="0">
                <a:latin typeface="Arial" pitchFamily="34" charset="0"/>
                <a:cs typeface="Arial" pitchFamily="34" charset="0"/>
              </a:rPr>
              <a:t>e</a:t>
            </a:r>
            <a:r>
              <a:rPr lang="tr-TR" sz="1200" dirty="0">
                <a:latin typeface="Arial" pitchFamily="34" charset="0"/>
                <a:cs typeface="Arial" pitchFamily="34" charset="0"/>
              </a:rPr>
              <a:t>c</a:t>
            </a:r>
            <a:r>
              <a:rPr lang="tr-TR" sz="1200" spc="5" dirty="0">
                <a:latin typeface="Arial" pitchFamily="34" charset="0"/>
                <a:cs typeface="Arial" pitchFamily="34" charset="0"/>
              </a:rPr>
              <a:t>e</a:t>
            </a:r>
            <a:r>
              <a:rPr lang="tr-TR" sz="1200" dirty="0">
                <a:latin typeface="Arial" pitchFamily="34" charset="0"/>
                <a:cs typeface="Arial" pitchFamily="34" charset="0"/>
              </a:rPr>
              <a:t>ğiniz</a:t>
            </a:r>
            <a:r>
              <a:rPr lang="tr-TR" sz="1200" spc="-10" dirty="0">
                <a:latin typeface="Arial" pitchFamily="34" charset="0"/>
                <a:cs typeface="Arial" pitchFamily="34" charset="0"/>
              </a:rPr>
              <a:t> </a:t>
            </a:r>
            <a:r>
              <a:rPr lang="tr-TR" sz="1200" dirty="0">
                <a:latin typeface="Arial" pitchFamily="34" charset="0"/>
                <a:cs typeface="Arial" pitchFamily="34" charset="0"/>
              </a:rPr>
              <a:t>de</a:t>
            </a:r>
            <a:r>
              <a:rPr lang="tr-TR" sz="1200" spc="-30" dirty="0">
                <a:latin typeface="Arial" pitchFamily="34" charset="0"/>
                <a:cs typeface="Arial" pitchFamily="34" charset="0"/>
              </a:rPr>
              <a:t>r</a:t>
            </a:r>
            <a:r>
              <a:rPr lang="tr-TR" sz="1200" dirty="0">
                <a:latin typeface="Arial" pitchFamily="34" charset="0"/>
                <a:cs typeface="Arial" pitchFamily="34" charset="0"/>
              </a:rPr>
              <a:t>sler</a:t>
            </a:r>
            <a:r>
              <a:rPr lang="tr-TR" sz="1200" spc="-10" dirty="0">
                <a:latin typeface="Arial" pitchFamily="34" charset="0"/>
                <a:cs typeface="Arial" pitchFamily="34" charset="0"/>
              </a:rPr>
              <a:t> </a:t>
            </a:r>
            <a:r>
              <a:rPr lang="tr-TR" sz="1200" dirty="0">
                <a:latin typeface="Arial" pitchFamily="34" charset="0"/>
                <a:cs typeface="Arial" pitchFamily="34" charset="0"/>
              </a:rPr>
              <a:t>ile</a:t>
            </a:r>
            <a:r>
              <a:rPr lang="tr-TR" sz="1200" spc="-10" dirty="0">
                <a:latin typeface="Arial" pitchFamily="34" charset="0"/>
                <a:cs typeface="Arial" pitchFamily="34" charset="0"/>
              </a:rPr>
              <a:t> </a:t>
            </a:r>
            <a:r>
              <a:rPr lang="tr-TR" sz="1200" dirty="0">
                <a:latin typeface="Arial" pitchFamily="34" charset="0"/>
                <a:cs typeface="Arial" pitchFamily="34" charset="0"/>
              </a:rPr>
              <a:t>ilgili</a:t>
            </a:r>
            <a:r>
              <a:rPr lang="tr-TR" sz="1200" spc="-20" dirty="0">
                <a:latin typeface="Arial" pitchFamily="34" charset="0"/>
                <a:cs typeface="Arial" pitchFamily="34" charset="0"/>
              </a:rPr>
              <a:t> </a:t>
            </a:r>
            <a:r>
              <a:rPr lang="tr-TR" sz="1200" spc="-40" dirty="0">
                <a:latin typeface="Arial" pitchFamily="34" charset="0"/>
                <a:cs typeface="Arial" pitchFamily="34" charset="0"/>
              </a:rPr>
              <a:t>k</a:t>
            </a:r>
            <a:r>
              <a:rPr lang="tr-TR" sz="1200" dirty="0">
                <a:latin typeface="Arial" pitchFamily="34" charset="0"/>
                <a:cs typeface="Arial" pitchFamily="34" charset="0"/>
              </a:rPr>
              <a:t>a</a:t>
            </a:r>
            <a:r>
              <a:rPr lang="tr-TR" sz="1200" spc="-35" dirty="0">
                <a:latin typeface="Arial" pitchFamily="34" charset="0"/>
                <a:cs typeface="Arial" pitchFamily="34" charset="0"/>
              </a:rPr>
              <a:t>r</a:t>
            </a:r>
            <a:r>
              <a:rPr lang="tr-TR" sz="1200" dirty="0">
                <a:latin typeface="Arial" pitchFamily="34" charset="0"/>
                <a:cs typeface="Arial" pitchFamily="34" charset="0"/>
              </a:rPr>
              <a:t>şı</a:t>
            </a:r>
            <a:r>
              <a:rPr lang="tr-TR" sz="1200" spc="-30" dirty="0">
                <a:latin typeface="Arial" pitchFamily="34" charset="0"/>
                <a:cs typeface="Arial" pitchFamily="34" charset="0"/>
              </a:rPr>
              <a:t> </a:t>
            </a:r>
            <a:r>
              <a:rPr lang="tr-TR" sz="1200" dirty="0">
                <a:latin typeface="Arial" pitchFamily="34" charset="0"/>
                <a:cs typeface="Arial" pitchFamily="34" charset="0"/>
              </a:rPr>
              <a:t>üni</a:t>
            </a:r>
            <a:r>
              <a:rPr lang="tr-TR" sz="1200" spc="-30" dirty="0">
                <a:latin typeface="Arial" pitchFamily="34" charset="0"/>
                <a:cs typeface="Arial" pitchFamily="34" charset="0"/>
              </a:rPr>
              <a:t>v</a:t>
            </a:r>
            <a:r>
              <a:rPr lang="tr-TR" sz="1200" dirty="0">
                <a:latin typeface="Arial" pitchFamily="34" charset="0"/>
                <a:cs typeface="Arial" pitchFamily="34" charset="0"/>
              </a:rPr>
              <a:t>e</a:t>
            </a:r>
            <a:r>
              <a:rPr lang="tr-TR" sz="1200" spc="-30" dirty="0">
                <a:latin typeface="Arial" pitchFamily="34" charset="0"/>
                <a:cs typeface="Arial" pitchFamily="34" charset="0"/>
              </a:rPr>
              <a:t>r</a:t>
            </a:r>
            <a:r>
              <a:rPr lang="tr-TR" sz="1200" dirty="0">
                <a:latin typeface="Arial" pitchFamily="34" charset="0"/>
                <a:cs typeface="Arial" pitchFamily="34" charset="0"/>
              </a:rPr>
              <a:t>si</a:t>
            </a:r>
            <a:r>
              <a:rPr lang="tr-TR" sz="1200" spc="-30" dirty="0">
                <a:latin typeface="Arial" pitchFamily="34" charset="0"/>
                <a:cs typeface="Arial" pitchFamily="34" charset="0"/>
              </a:rPr>
              <a:t>t</a:t>
            </a:r>
            <a:r>
              <a:rPr lang="tr-TR" sz="1200" dirty="0">
                <a:latin typeface="Arial" pitchFamily="34" charset="0"/>
                <a:cs typeface="Arial" pitchFamily="34" charset="0"/>
              </a:rPr>
              <a:t>enin </a:t>
            </a:r>
            <a:r>
              <a:rPr lang="tr-TR" sz="1200" spc="-25" dirty="0">
                <a:latin typeface="Arial" pitchFamily="34" charset="0"/>
                <a:cs typeface="Arial" pitchFamily="34" charset="0"/>
              </a:rPr>
              <a:t>w</a:t>
            </a:r>
            <a:r>
              <a:rPr lang="tr-TR" sz="1200" dirty="0">
                <a:latin typeface="Arial" pitchFamily="34" charset="0"/>
                <a:cs typeface="Arial" pitchFamily="34" charset="0"/>
              </a:rPr>
              <a:t>eb si</a:t>
            </a:r>
            <a:r>
              <a:rPr lang="tr-TR" sz="1200" spc="-30" dirty="0">
                <a:latin typeface="Arial" pitchFamily="34" charset="0"/>
                <a:cs typeface="Arial" pitchFamily="34" charset="0"/>
              </a:rPr>
              <a:t>t</a:t>
            </a:r>
            <a:r>
              <a:rPr lang="tr-TR" sz="1200" dirty="0">
                <a:latin typeface="Arial" pitchFamily="34" charset="0"/>
                <a:cs typeface="Arial" pitchFamily="34" charset="0"/>
              </a:rPr>
              <a:t>esindeki</a:t>
            </a:r>
            <a:r>
              <a:rPr lang="tr-TR" sz="1200" spc="-15" dirty="0">
                <a:latin typeface="Arial" pitchFamily="34" charset="0"/>
                <a:cs typeface="Arial" pitchFamily="34" charset="0"/>
              </a:rPr>
              <a:t> </a:t>
            </a:r>
            <a:r>
              <a:rPr lang="tr-TR" sz="1200" dirty="0">
                <a:latin typeface="Arial" pitchFamily="34" charset="0"/>
                <a:cs typeface="Arial" pitchFamily="34" charset="0"/>
              </a:rPr>
              <a:t>de</a:t>
            </a:r>
            <a:r>
              <a:rPr lang="tr-TR" sz="1200" spc="-30" dirty="0">
                <a:latin typeface="Arial" pitchFamily="34" charset="0"/>
                <a:cs typeface="Arial" pitchFamily="34" charset="0"/>
              </a:rPr>
              <a:t>r</a:t>
            </a:r>
            <a:r>
              <a:rPr lang="tr-TR" sz="1200" dirty="0">
                <a:latin typeface="Arial" pitchFamily="34" charset="0"/>
                <a:cs typeface="Arial" pitchFamily="34" charset="0"/>
              </a:rPr>
              <a:t>s </a:t>
            </a:r>
            <a:r>
              <a:rPr lang="tr-TR" sz="1200" spc="-45" dirty="0">
                <a:latin typeface="Arial" pitchFamily="34" charset="0"/>
                <a:cs typeface="Arial" pitchFamily="34" charset="0"/>
              </a:rPr>
              <a:t>k</a:t>
            </a:r>
            <a:r>
              <a:rPr lang="tr-TR" sz="1200" spc="-25" dirty="0">
                <a:latin typeface="Arial" pitchFamily="34" charset="0"/>
                <a:cs typeface="Arial" pitchFamily="34" charset="0"/>
              </a:rPr>
              <a:t>at</a:t>
            </a:r>
            <a:r>
              <a:rPr lang="tr-TR" sz="1200" dirty="0">
                <a:latin typeface="Arial" pitchFamily="34" charset="0"/>
                <a:cs typeface="Arial" pitchFamily="34" charset="0"/>
              </a:rPr>
              <a:t>aloğunu</a:t>
            </a:r>
            <a:r>
              <a:rPr lang="tr-TR" sz="1200" spc="-35" dirty="0">
                <a:latin typeface="Arial" pitchFamily="34" charset="0"/>
                <a:cs typeface="Arial" pitchFamily="34" charset="0"/>
              </a:rPr>
              <a:t> </a:t>
            </a:r>
            <a:r>
              <a:rPr lang="tr-TR" sz="1200" dirty="0">
                <a:latin typeface="Arial" pitchFamily="34" charset="0"/>
                <a:cs typeface="Arial" pitchFamily="34" charset="0"/>
              </a:rPr>
              <a:t>inc</a:t>
            </a:r>
            <a:r>
              <a:rPr lang="tr-TR" sz="1200" spc="5" dirty="0">
                <a:latin typeface="Arial" pitchFamily="34" charset="0"/>
                <a:cs typeface="Arial" pitchFamily="34" charset="0"/>
              </a:rPr>
              <a:t>e</a:t>
            </a:r>
            <a:r>
              <a:rPr lang="tr-TR" sz="1200" dirty="0">
                <a:latin typeface="Arial" pitchFamily="34" charset="0"/>
                <a:cs typeface="Arial" pitchFamily="34" charset="0"/>
              </a:rPr>
              <a:t>leyiniz.</a:t>
            </a:r>
            <a:r>
              <a:rPr lang="tr-TR" sz="1200" spc="-35" dirty="0">
                <a:latin typeface="Arial" pitchFamily="34" charset="0"/>
                <a:cs typeface="Arial" pitchFamily="34" charset="0"/>
              </a:rPr>
              <a:t> </a:t>
            </a:r>
            <a:r>
              <a:rPr lang="tr-TR" sz="1200" dirty="0">
                <a:latin typeface="Arial" pitchFamily="34" charset="0"/>
                <a:cs typeface="Arial" pitchFamily="34" charset="0"/>
              </a:rPr>
              <a:t>Ge</a:t>
            </a:r>
            <a:r>
              <a:rPr lang="tr-TR" sz="1200" spc="-35" dirty="0">
                <a:latin typeface="Arial" pitchFamily="34" charset="0"/>
                <a:cs typeface="Arial" pitchFamily="34" charset="0"/>
              </a:rPr>
              <a:t>r</a:t>
            </a:r>
            <a:r>
              <a:rPr lang="tr-TR" sz="1200" dirty="0">
                <a:latin typeface="Arial" pitchFamily="34" charset="0"/>
                <a:cs typeface="Arial" pitchFamily="34" charset="0"/>
              </a:rPr>
              <a:t>eki</a:t>
            </a:r>
            <a:r>
              <a:rPr lang="tr-TR" sz="1200" spc="-30" dirty="0">
                <a:latin typeface="Arial" pitchFamily="34" charset="0"/>
                <a:cs typeface="Arial" pitchFamily="34" charset="0"/>
              </a:rPr>
              <a:t>r</a:t>
            </a:r>
            <a:r>
              <a:rPr lang="tr-TR" sz="1200" dirty="0">
                <a:latin typeface="Arial" pitchFamily="34" charset="0"/>
                <a:cs typeface="Arial" pitchFamily="34" charset="0"/>
              </a:rPr>
              <a:t>se</a:t>
            </a:r>
            <a:r>
              <a:rPr lang="tr-TR" sz="1200" spc="-15" dirty="0">
                <a:latin typeface="Arial" pitchFamily="34" charset="0"/>
                <a:cs typeface="Arial" pitchFamily="34" charset="0"/>
              </a:rPr>
              <a:t>, mümkün olan en güncel ders listesi için </a:t>
            </a:r>
            <a:r>
              <a:rPr lang="tr-TR" sz="1200" spc="-40" dirty="0">
                <a:latin typeface="Arial" pitchFamily="34" charset="0"/>
                <a:cs typeface="Arial" pitchFamily="34" charset="0"/>
              </a:rPr>
              <a:t>k</a:t>
            </a:r>
            <a:r>
              <a:rPr lang="tr-TR" sz="1200" dirty="0">
                <a:latin typeface="Arial" pitchFamily="34" charset="0"/>
                <a:cs typeface="Arial" pitchFamily="34" charset="0"/>
              </a:rPr>
              <a:t>a</a:t>
            </a:r>
            <a:r>
              <a:rPr lang="tr-TR" sz="1200" spc="-35" dirty="0">
                <a:latin typeface="Arial" pitchFamily="34" charset="0"/>
                <a:cs typeface="Arial" pitchFamily="34" charset="0"/>
              </a:rPr>
              <a:t>r</a:t>
            </a:r>
            <a:r>
              <a:rPr lang="tr-TR" sz="1200" dirty="0">
                <a:latin typeface="Arial" pitchFamily="34" charset="0"/>
                <a:cs typeface="Arial" pitchFamily="34" charset="0"/>
              </a:rPr>
              <a:t>şı</a:t>
            </a:r>
            <a:r>
              <a:rPr lang="tr-TR" sz="1200" spc="-20" dirty="0">
                <a:latin typeface="Arial" pitchFamily="34" charset="0"/>
                <a:cs typeface="Arial" pitchFamily="34" charset="0"/>
              </a:rPr>
              <a:t> </a:t>
            </a:r>
            <a:r>
              <a:rPr lang="tr-TR" sz="1200" spc="-40" dirty="0">
                <a:latin typeface="Arial" pitchFamily="34" charset="0"/>
                <a:cs typeface="Arial" pitchFamily="34" charset="0"/>
              </a:rPr>
              <a:t>k</a:t>
            </a:r>
            <a:r>
              <a:rPr lang="tr-TR" sz="1200" dirty="0">
                <a:latin typeface="Arial" pitchFamily="34" charset="0"/>
                <a:cs typeface="Arial" pitchFamily="34" charset="0"/>
              </a:rPr>
              <a:t>urum </a:t>
            </a:r>
            <a:r>
              <a:rPr lang="tr-TR" sz="1200" spc="-15" dirty="0" err="1">
                <a:latin typeface="Arial" pitchFamily="34" charset="0"/>
                <a:cs typeface="Arial" pitchFamily="34" charset="0"/>
              </a:rPr>
              <a:t>E</a:t>
            </a:r>
            <a:r>
              <a:rPr lang="tr-TR" sz="1200" spc="-55" dirty="0" err="1">
                <a:latin typeface="Arial" pitchFamily="34" charset="0"/>
                <a:cs typeface="Arial" pitchFamily="34" charset="0"/>
              </a:rPr>
              <a:t>r</a:t>
            </a:r>
            <a:r>
              <a:rPr lang="tr-TR" sz="1200" dirty="0" err="1">
                <a:latin typeface="Arial" pitchFamily="34" charset="0"/>
                <a:cs typeface="Arial" pitchFamily="34" charset="0"/>
              </a:rPr>
              <a:t>asmus</a:t>
            </a:r>
            <a:r>
              <a:rPr lang="tr-TR" sz="1200" dirty="0">
                <a:latin typeface="Arial" pitchFamily="34" charset="0"/>
                <a:cs typeface="Arial" pitchFamily="34" charset="0"/>
              </a:rPr>
              <a:t> koordinatörlüğü</a:t>
            </a:r>
            <a:r>
              <a:rPr lang="tr-TR" sz="1200" spc="-20" dirty="0">
                <a:latin typeface="Arial" pitchFamily="34" charset="0"/>
                <a:cs typeface="Arial" pitchFamily="34" charset="0"/>
              </a:rPr>
              <a:t> </a:t>
            </a:r>
            <a:r>
              <a:rPr lang="tr-TR" sz="1200" dirty="0">
                <a:latin typeface="Arial" pitchFamily="34" charset="0"/>
                <a:cs typeface="Arial" pitchFamily="34" charset="0"/>
              </a:rPr>
              <a:t>ile iletişime </a:t>
            </a:r>
            <a:r>
              <a:rPr lang="tr-TR" sz="1200" spc="-30" dirty="0">
                <a:latin typeface="Arial" pitchFamily="34" charset="0"/>
                <a:cs typeface="Arial" pitchFamily="34" charset="0"/>
              </a:rPr>
              <a:t>g</a:t>
            </a:r>
            <a:r>
              <a:rPr lang="tr-TR" sz="1200" dirty="0">
                <a:latin typeface="Arial" pitchFamily="34" charset="0"/>
                <a:cs typeface="Arial" pitchFamily="34" charset="0"/>
              </a:rPr>
              <a:t>e</a:t>
            </a:r>
            <a:r>
              <a:rPr lang="tr-TR" sz="1200" spc="5" dirty="0">
                <a:latin typeface="Arial" pitchFamily="34" charset="0"/>
                <a:cs typeface="Arial" pitchFamily="34" charset="0"/>
              </a:rPr>
              <a:t>ç</a:t>
            </a:r>
            <a:r>
              <a:rPr lang="tr-TR" sz="1200" dirty="0">
                <a:latin typeface="Arial" pitchFamily="34" charset="0"/>
                <a:cs typeface="Arial" pitchFamily="34" charset="0"/>
              </a:rPr>
              <a:t>iniz. DEÜ’deki Erasmus Bölüm Koordinatörünüze sunmak üzere karşı kurumdaki dersler konusunda gerekli bilgileri toplamış durumda olmalısınız. Derslerin hangi dilde verileceği, kaç </a:t>
            </a:r>
            <a:r>
              <a:rPr lang="tr-TR" sz="1200" dirty="0" err="1">
                <a:latin typeface="Arial" pitchFamily="34" charset="0"/>
                <a:cs typeface="Arial" pitchFamily="34" charset="0"/>
              </a:rPr>
              <a:t>ECTS’e</a:t>
            </a:r>
            <a:r>
              <a:rPr lang="tr-TR" sz="1200" dirty="0">
                <a:latin typeface="Arial" pitchFamily="34" charset="0"/>
                <a:cs typeface="Arial" pitchFamily="34" charset="0"/>
              </a:rPr>
              <a:t> (AKTS/kredi) karşılık geldiği gibi ayrıntıların  da önem taşıdığını unutmayın.</a:t>
            </a:r>
          </a:p>
          <a:p>
            <a:pPr marL="12700" algn="just">
              <a:lnSpc>
                <a:spcPct val="150000"/>
              </a:lnSpc>
              <a:spcBef>
                <a:spcPts val="0"/>
              </a:spcBef>
            </a:pPr>
            <a:r>
              <a:rPr lang="tr-TR" sz="1200" spc="-15" dirty="0">
                <a:latin typeface="Arial" pitchFamily="34" charset="0"/>
                <a:cs typeface="Arial" pitchFamily="34" charset="0"/>
              </a:rPr>
              <a:t>De</a:t>
            </a:r>
            <a:r>
              <a:rPr lang="tr-TR" sz="1200" spc="-40" dirty="0">
                <a:latin typeface="Arial" pitchFamily="34" charset="0"/>
                <a:cs typeface="Arial" pitchFamily="34" charset="0"/>
              </a:rPr>
              <a:t>r</a:t>
            </a:r>
            <a:r>
              <a:rPr lang="tr-TR" sz="1200" dirty="0">
                <a:latin typeface="Arial" pitchFamily="34" charset="0"/>
                <a:cs typeface="Arial" pitchFamily="34" charset="0"/>
              </a:rPr>
              <a:t>s</a:t>
            </a:r>
            <a:r>
              <a:rPr lang="tr-TR" sz="1200" spc="-20" dirty="0">
                <a:latin typeface="Arial" pitchFamily="34" charset="0"/>
                <a:cs typeface="Arial" pitchFamily="34" charset="0"/>
              </a:rPr>
              <a:t> </a:t>
            </a:r>
            <a:r>
              <a:rPr lang="tr-TR" sz="1200" dirty="0">
                <a:latin typeface="Arial" pitchFamily="34" charset="0"/>
                <a:cs typeface="Arial" pitchFamily="34" charset="0"/>
              </a:rPr>
              <a:t>seçimi ve eşleştirmesi</a:t>
            </a:r>
            <a:r>
              <a:rPr lang="tr-TR" sz="1200" spc="-10" dirty="0">
                <a:latin typeface="Arial" pitchFamily="34" charset="0"/>
                <a:cs typeface="Arial" pitchFamily="34" charset="0"/>
              </a:rPr>
              <a:t> </a:t>
            </a:r>
            <a:r>
              <a:rPr lang="tr-TR" sz="1200" dirty="0">
                <a:latin typeface="Arial" pitchFamily="34" charset="0"/>
                <a:cs typeface="Arial" pitchFamily="34" charset="0"/>
              </a:rPr>
              <a:t>aşamasında</a:t>
            </a:r>
            <a:r>
              <a:rPr lang="tr-TR" sz="1200" spc="-15" dirty="0">
                <a:latin typeface="Arial" pitchFamily="34" charset="0"/>
                <a:cs typeface="Arial" pitchFamily="34" charset="0"/>
              </a:rPr>
              <a:t>,</a:t>
            </a:r>
            <a:r>
              <a:rPr lang="tr-TR" sz="1200" spc="10" dirty="0">
                <a:latin typeface="Arial" pitchFamily="34" charset="0"/>
                <a:cs typeface="Arial" pitchFamily="34" charset="0"/>
              </a:rPr>
              <a:t> </a:t>
            </a:r>
            <a:r>
              <a:rPr lang="tr-TR" sz="1200" dirty="0">
                <a:latin typeface="Arial" pitchFamily="34" charset="0"/>
                <a:cs typeface="Arial" pitchFamily="34" charset="0"/>
              </a:rPr>
              <a:t>Learning </a:t>
            </a:r>
            <a:r>
              <a:rPr lang="tr-TR" sz="1200" dirty="0" err="1">
                <a:latin typeface="Arial" pitchFamily="34" charset="0"/>
                <a:cs typeface="Arial" pitchFamily="34" charset="0"/>
              </a:rPr>
              <a:t>Agreement’ın</a:t>
            </a:r>
            <a:r>
              <a:rPr lang="tr-TR" sz="1200" spc="-5" dirty="0">
                <a:latin typeface="Arial" pitchFamily="34" charset="0"/>
                <a:cs typeface="Arial" pitchFamily="34" charset="0"/>
              </a:rPr>
              <a:t> </a:t>
            </a:r>
            <a:r>
              <a:rPr lang="tr-TR" sz="1200" dirty="0">
                <a:latin typeface="Arial" pitchFamily="34" charset="0"/>
                <a:cs typeface="Arial" pitchFamily="34" charset="0"/>
              </a:rPr>
              <a:t>hazırlanmasında</a:t>
            </a:r>
            <a:r>
              <a:rPr lang="tr-TR" sz="1200" spc="-10" dirty="0">
                <a:latin typeface="Arial" pitchFamily="34" charset="0"/>
                <a:cs typeface="Arial" pitchFamily="34" charset="0"/>
              </a:rPr>
              <a:t> </a:t>
            </a:r>
            <a:r>
              <a:rPr lang="tr-TR" sz="1200" dirty="0">
                <a:latin typeface="Arial" pitchFamily="34" charset="0"/>
                <a:cs typeface="Arial" pitchFamily="34" charset="0"/>
              </a:rPr>
              <a:t>bölüm</a:t>
            </a:r>
            <a:r>
              <a:rPr lang="tr-TR" sz="1200" spc="-20" dirty="0">
                <a:latin typeface="Arial" pitchFamily="34" charset="0"/>
                <a:cs typeface="Arial" pitchFamily="34" charset="0"/>
              </a:rPr>
              <a:t> </a:t>
            </a:r>
            <a:r>
              <a:rPr lang="tr-TR" sz="1200" spc="-85" dirty="0">
                <a:latin typeface="Arial" pitchFamily="34" charset="0"/>
                <a:cs typeface="Arial" pitchFamily="34" charset="0"/>
              </a:rPr>
              <a:t>k</a:t>
            </a:r>
            <a:r>
              <a:rPr lang="tr-TR" sz="1200" dirty="0">
                <a:latin typeface="Arial" pitchFamily="34" charset="0"/>
                <a:cs typeface="Arial" pitchFamily="34" charset="0"/>
              </a:rPr>
              <a:t>o</a:t>
            </a:r>
            <a:r>
              <a:rPr lang="tr-TR" sz="1200" spc="-10" dirty="0">
                <a:latin typeface="Arial" pitchFamily="34" charset="0"/>
                <a:cs typeface="Arial" pitchFamily="34" charset="0"/>
              </a:rPr>
              <a:t>o</a:t>
            </a:r>
            <a:r>
              <a:rPr lang="tr-TR" sz="1200" spc="-35" dirty="0">
                <a:latin typeface="Arial" pitchFamily="34" charset="0"/>
                <a:cs typeface="Arial" pitchFamily="34" charset="0"/>
              </a:rPr>
              <a:t>r</a:t>
            </a:r>
            <a:r>
              <a:rPr lang="tr-TR" sz="1200" dirty="0">
                <a:latin typeface="Arial" pitchFamily="34" charset="0"/>
                <a:cs typeface="Arial" pitchFamily="34" charset="0"/>
              </a:rPr>
              <a:t>din</a:t>
            </a:r>
            <a:r>
              <a:rPr lang="tr-TR" sz="1200" spc="-25" dirty="0">
                <a:latin typeface="Arial" pitchFamily="34" charset="0"/>
                <a:cs typeface="Arial" pitchFamily="34" charset="0"/>
              </a:rPr>
              <a:t>at</a:t>
            </a:r>
            <a:r>
              <a:rPr lang="tr-TR" sz="1200" dirty="0">
                <a:latin typeface="Arial" pitchFamily="34" charset="0"/>
                <a:cs typeface="Arial" pitchFamily="34" charset="0"/>
              </a:rPr>
              <a:t>örünüze danışınız. </a:t>
            </a:r>
          </a:p>
          <a:p>
            <a:pPr marL="12700" algn="just">
              <a:lnSpc>
                <a:spcPct val="150000"/>
              </a:lnSpc>
              <a:spcBef>
                <a:spcPts val="0"/>
              </a:spcBef>
            </a:pPr>
            <a:r>
              <a:rPr lang="tr-TR" sz="1200" dirty="0">
                <a:latin typeface="Arial" pitchFamily="34" charset="0"/>
                <a:cs typeface="Arial" pitchFamily="34" charset="0"/>
              </a:rPr>
              <a:t>Öğrencilerin değişim öğrencisi olarak yurtdışına gidecekleri dönem için DEÜ’de üstlerinde toplamda en az 30 </a:t>
            </a:r>
            <a:r>
              <a:rPr lang="tr-TR" sz="1200" dirty="0" err="1">
                <a:latin typeface="Arial" pitchFamily="34" charset="0"/>
                <a:cs typeface="Arial" pitchFamily="34" charset="0"/>
              </a:rPr>
              <a:t>AKTS’lik</a:t>
            </a:r>
            <a:r>
              <a:rPr lang="tr-TR" sz="1200" dirty="0">
                <a:latin typeface="Arial" pitchFamily="34" charset="0"/>
                <a:cs typeface="Arial" pitchFamily="34" charset="0"/>
              </a:rPr>
              <a:t> ders/tez yükü olması gerekir. DEÜ’deki dersleriniz ile eşleşmek üzere, bir</a:t>
            </a:r>
            <a:r>
              <a:rPr lang="tr-TR" sz="1200" spc="-10" dirty="0">
                <a:latin typeface="Arial" pitchFamily="34" charset="0"/>
                <a:cs typeface="Arial" pitchFamily="34" charset="0"/>
              </a:rPr>
              <a:t> </a:t>
            </a:r>
            <a:r>
              <a:rPr lang="tr-TR" sz="1200" dirty="0">
                <a:latin typeface="Arial" pitchFamily="34" charset="0"/>
                <a:cs typeface="Arial" pitchFamily="34" charset="0"/>
              </a:rPr>
              <a:t>dönem için</a:t>
            </a:r>
            <a:r>
              <a:rPr lang="tr-TR" sz="1200" spc="-10" dirty="0">
                <a:latin typeface="Arial" pitchFamily="34" charset="0"/>
                <a:cs typeface="Arial" pitchFamily="34" charset="0"/>
              </a:rPr>
              <a:t> karşı kurumda </a:t>
            </a:r>
            <a:r>
              <a:rPr lang="tr-TR" sz="1200" dirty="0">
                <a:solidFill>
                  <a:schemeClr val="bg1"/>
                </a:solidFill>
                <a:latin typeface="Arial" pitchFamily="34" charset="0"/>
                <a:cs typeface="Arial" pitchFamily="34" charset="0"/>
              </a:rPr>
              <a:t>30</a:t>
            </a:r>
            <a:r>
              <a:rPr lang="tr-TR" sz="1200" spc="-10" dirty="0">
                <a:solidFill>
                  <a:schemeClr val="bg1"/>
                </a:solidFill>
                <a:latin typeface="Arial" pitchFamily="34" charset="0"/>
                <a:cs typeface="Arial" pitchFamily="34" charset="0"/>
              </a:rPr>
              <a:t> </a:t>
            </a:r>
            <a:r>
              <a:rPr lang="tr-TR" sz="1200" dirty="0" err="1">
                <a:solidFill>
                  <a:schemeClr val="bg1"/>
                </a:solidFill>
                <a:latin typeface="Arial" pitchFamily="34" charset="0"/>
                <a:cs typeface="Arial" pitchFamily="34" charset="0"/>
              </a:rPr>
              <a:t>AK</a:t>
            </a:r>
            <a:r>
              <a:rPr lang="tr-TR" sz="1200" spc="-15" dirty="0" err="1">
                <a:solidFill>
                  <a:schemeClr val="bg1"/>
                </a:solidFill>
                <a:latin typeface="Arial" pitchFamily="34" charset="0"/>
                <a:cs typeface="Arial" pitchFamily="34" charset="0"/>
              </a:rPr>
              <a:t>T</a:t>
            </a:r>
            <a:r>
              <a:rPr lang="tr-TR" sz="1200" spc="-10" dirty="0" err="1">
                <a:solidFill>
                  <a:schemeClr val="bg1"/>
                </a:solidFill>
                <a:latin typeface="Arial" pitchFamily="34" charset="0"/>
                <a:cs typeface="Arial" pitchFamily="34" charset="0"/>
              </a:rPr>
              <a:t>S</a:t>
            </a:r>
            <a:r>
              <a:rPr lang="tr-TR" sz="1200" dirty="0" err="1">
                <a:solidFill>
                  <a:schemeClr val="bg1"/>
                </a:solidFill>
                <a:latin typeface="Arial" pitchFamily="34" charset="0"/>
                <a:cs typeface="Arial" pitchFamily="34" charset="0"/>
              </a:rPr>
              <a:t>’lik</a:t>
            </a:r>
            <a:r>
              <a:rPr lang="tr-TR" sz="1200" spc="-15" dirty="0">
                <a:solidFill>
                  <a:schemeClr val="bg1"/>
                </a:solidFill>
                <a:latin typeface="Arial" pitchFamily="34" charset="0"/>
                <a:cs typeface="Arial" pitchFamily="34" charset="0"/>
              </a:rPr>
              <a:t> </a:t>
            </a:r>
            <a:r>
              <a:rPr lang="tr-TR" sz="1200" dirty="0">
                <a:latin typeface="Arial" pitchFamily="34" charset="0"/>
                <a:cs typeface="Arial" pitchFamily="34" charset="0"/>
              </a:rPr>
              <a:t>de</a:t>
            </a:r>
            <a:r>
              <a:rPr lang="tr-TR" sz="1200" spc="-30" dirty="0">
                <a:latin typeface="Arial" pitchFamily="34" charset="0"/>
                <a:cs typeface="Arial" pitchFamily="34" charset="0"/>
              </a:rPr>
              <a:t>r</a:t>
            </a:r>
            <a:r>
              <a:rPr lang="tr-TR" sz="1200" dirty="0">
                <a:latin typeface="Arial" pitchFamily="34" charset="0"/>
                <a:cs typeface="Arial" pitchFamily="34" charset="0"/>
              </a:rPr>
              <a:t>s almanız gerekmektedir.</a:t>
            </a:r>
          </a:p>
          <a:p>
            <a:pPr marL="12700" algn="just">
              <a:lnSpc>
                <a:spcPct val="150000"/>
              </a:lnSpc>
              <a:spcBef>
                <a:spcPts val="0"/>
              </a:spcBef>
            </a:pPr>
            <a:r>
              <a:rPr lang="tr-TR" sz="1200" dirty="0">
                <a:latin typeface="Arial" pitchFamily="34" charset="0"/>
                <a:cs typeface="Arial" pitchFamily="34" charset="0"/>
              </a:rPr>
              <a:t>Öğrenim anlaşmasının nasıl doldurulması gerektiği ile ilgili dokümanı ve Öğrenim anlaşması şablonunu aşağıdaki bağlantı üstünden erişeceğiniz «Dokümanlar» başlığı altında bulabilirsiniz: </a:t>
            </a:r>
          </a:p>
          <a:p>
            <a:pPr marL="0" indent="0" algn="just">
              <a:lnSpc>
                <a:spcPct val="150000"/>
              </a:lnSpc>
              <a:spcBef>
                <a:spcPts val="0"/>
              </a:spcBef>
              <a:buNone/>
            </a:pPr>
            <a:r>
              <a:rPr lang="tr-TR" sz="1200" dirty="0">
                <a:solidFill>
                  <a:schemeClr val="bg1"/>
                </a:solidFill>
                <a:latin typeface="Arial" pitchFamily="34" charset="0"/>
                <a:cs typeface="Arial" pitchFamily="34" charset="0"/>
              </a:rPr>
              <a:t>https://international.deu.edu.tr/erasmus/ogrenim-giden-ogrenci-erasmus/</a:t>
            </a:r>
          </a:p>
        </p:txBody>
      </p:sp>
      <p:sp>
        <p:nvSpPr>
          <p:cNvPr id="4" name="object 3"/>
          <p:cNvSpPr/>
          <p:nvPr/>
        </p:nvSpPr>
        <p:spPr>
          <a:xfrm>
            <a:off x="4276251" y="4355786"/>
            <a:ext cx="676755" cy="682623"/>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37649540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51303"/>
            <a:ext cx="9144000" cy="1363172"/>
          </a:xfrm>
        </p:spPr>
        <p:txBody>
          <a:bodyPr>
            <a:normAutofit/>
          </a:bodyPr>
          <a:lstStyle/>
          <a:p>
            <a:r>
              <a:rPr lang="tr-TR" sz="1400" b="1" spc="-10" dirty="0">
                <a:latin typeface="Arial" pitchFamily="34" charset="0"/>
                <a:cs typeface="Arial" pitchFamily="34" charset="0"/>
              </a:rPr>
              <a:t>*Öğ</a:t>
            </a:r>
            <a:r>
              <a:rPr lang="tr-TR" sz="1400" b="1" spc="-35" dirty="0">
                <a:latin typeface="Arial" pitchFamily="34" charset="0"/>
                <a:cs typeface="Arial" pitchFamily="34" charset="0"/>
              </a:rPr>
              <a:t>r</a:t>
            </a:r>
            <a:r>
              <a:rPr lang="tr-TR" sz="1400" b="1" dirty="0">
                <a:latin typeface="Arial" pitchFamily="34" charset="0"/>
                <a:cs typeface="Arial" pitchFamily="34" charset="0"/>
              </a:rPr>
              <a:t>enim</a:t>
            </a:r>
            <a:r>
              <a:rPr lang="tr-TR" sz="1400" b="1" spc="-10" dirty="0">
                <a:latin typeface="Arial" pitchFamily="34" charset="0"/>
                <a:cs typeface="Arial" pitchFamily="34" charset="0"/>
              </a:rPr>
              <a:t> </a:t>
            </a:r>
            <a:r>
              <a:rPr lang="tr-TR" sz="1400" b="1" dirty="0">
                <a:latin typeface="Arial" pitchFamily="34" charset="0"/>
                <a:cs typeface="Arial" pitchFamily="34" charset="0"/>
              </a:rPr>
              <a:t>anlaşmasının (Learning </a:t>
            </a:r>
            <a:r>
              <a:rPr lang="tr-TR" sz="1400" b="1" dirty="0" err="1">
                <a:latin typeface="Arial" pitchFamily="34" charset="0"/>
                <a:cs typeface="Arial" pitchFamily="34" charset="0"/>
              </a:rPr>
              <a:t>Agreement</a:t>
            </a:r>
            <a:r>
              <a:rPr lang="tr-TR" sz="1400" b="1" dirty="0">
                <a:latin typeface="Arial" pitchFamily="34" charset="0"/>
                <a:cs typeface="Arial" pitchFamily="34" charset="0"/>
              </a:rPr>
              <a:t>/LA)</a:t>
            </a:r>
            <a:r>
              <a:rPr lang="tr-TR" sz="1400" b="1" spc="-20" dirty="0">
                <a:latin typeface="Arial" pitchFamily="34" charset="0"/>
                <a:cs typeface="Arial" pitchFamily="34" charset="0"/>
              </a:rPr>
              <a:t> </a:t>
            </a:r>
            <a:r>
              <a:rPr lang="tr-TR" sz="1400" b="1" spc="-30" dirty="0">
                <a:latin typeface="Arial" pitchFamily="34" charset="0"/>
                <a:cs typeface="Arial" pitchFamily="34" charset="0"/>
              </a:rPr>
              <a:t>g</a:t>
            </a:r>
            <a:r>
              <a:rPr lang="tr-TR" sz="1400" b="1" dirty="0">
                <a:latin typeface="Arial" pitchFamily="34" charset="0"/>
                <a:cs typeface="Arial" pitchFamily="34" charset="0"/>
              </a:rPr>
              <a:t>e</a:t>
            </a:r>
            <a:r>
              <a:rPr lang="tr-TR" sz="1400" b="1" spc="5" dirty="0">
                <a:latin typeface="Arial" pitchFamily="34" charset="0"/>
                <a:cs typeface="Arial" pitchFamily="34" charset="0"/>
              </a:rPr>
              <a:t>ç</a:t>
            </a:r>
            <a:r>
              <a:rPr lang="tr-TR" sz="1400" b="1" dirty="0">
                <a:latin typeface="Arial" pitchFamily="34" charset="0"/>
                <a:cs typeface="Arial" pitchFamily="34" charset="0"/>
              </a:rPr>
              <a:t>erli</a:t>
            </a:r>
            <a:r>
              <a:rPr lang="tr-TR" sz="1400" b="1" spc="-15" dirty="0">
                <a:latin typeface="Arial" pitchFamily="34" charset="0"/>
                <a:cs typeface="Arial" pitchFamily="34" charset="0"/>
              </a:rPr>
              <a:t> </a:t>
            </a:r>
            <a:r>
              <a:rPr lang="tr-TR" sz="1400" b="1" dirty="0">
                <a:latin typeface="Arial" pitchFamily="34" charset="0"/>
                <a:cs typeface="Arial" pitchFamily="34" charset="0"/>
              </a:rPr>
              <a:t>olabilmesi</a:t>
            </a:r>
            <a:r>
              <a:rPr lang="tr-TR" sz="1400" b="1" spc="-15" dirty="0">
                <a:latin typeface="Arial" pitchFamily="34" charset="0"/>
                <a:cs typeface="Arial" pitchFamily="34" charset="0"/>
              </a:rPr>
              <a:t> </a:t>
            </a:r>
            <a:r>
              <a:rPr lang="tr-TR" sz="1400" b="1" dirty="0">
                <a:latin typeface="Arial" pitchFamily="34" charset="0"/>
                <a:cs typeface="Arial" pitchFamily="34" charset="0"/>
              </a:rPr>
              <a:t>için, belge üstünde,</a:t>
            </a:r>
            <a:r>
              <a:rPr lang="tr-TR" sz="1400" b="1" spc="-10" dirty="0">
                <a:latin typeface="Arial" pitchFamily="34" charset="0"/>
                <a:cs typeface="Arial" pitchFamily="34" charset="0"/>
              </a:rPr>
              <a:t> </a:t>
            </a:r>
            <a:r>
              <a:rPr lang="tr-TR" sz="1400" b="1" dirty="0">
                <a:latin typeface="Arial" pitchFamily="34" charset="0"/>
                <a:cs typeface="Arial" pitchFamily="34" charset="0"/>
              </a:rPr>
              <a:t>ö</a:t>
            </a:r>
            <a:r>
              <a:rPr lang="tr-TR" sz="1400" b="1" spc="-10" dirty="0">
                <a:latin typeface="Arial" pitchFamily="34" charset="0"/>
                <a:cs typeface="Arial" pitchFamily="34" charset="0"/>
              </a:rPr>
              <a:t>ğ</a:t>
            </a:r>
            <a:r>
              <a:rPr lang="tr-TR" sz="1400" b="1" spc="-35" dirty="0">
                <a:latin typeface="Arial" pitchFamily="34" charset="0"/>
                <a:cs typeface="Arial" pitchFamily="34" charset="0"/>
              </a:rPr>
              <a:t>r</a:t>
            </a:r>
            <a:r>
              <a:rPr lang="tr-TR" sz="1400" b="1" dirty="0">
                <a:latin typeface="Arial" pitchFamily="34" charset="0"/>
                <a:cs typeface="Arial" pitchFamily="34" charset="0"/>
              </a:rPr>
              <a:t>en</a:t>
            </a:r>
            <a:r>
              <a:rPr lang="tr-TR" sz="1400" b="1" spc="5" dirty="0">
                <a:latin typeface="Arial" pitchFamily="34" charset="0"/>
                <a:cs typeface="Arial" pitchFamily="34" charset="0"/>
              </a:rPr>
              <a:t>c</a:t>
            </a:r>
            <a:r>
              <a:rPr lang="tr-TR" sz="1400" b="1" dirty="0">
                <a:latin typeface="Arial" pitchFamily="34" charset="0"/>
                <a:cs typeface="Arial" pitchFamily="34" charset="0"/>
              </a:rPr>
              <a:t>inin </a:t>
            </a:r>
            <a:r>
              <a:rPr lang="tr-TR" sz="1400" b="1" spc="-35" dirty="0">
                <a:latin typeface="Arial" pitchFamily="34" charset="0"/>
                <a:cs typeface="Arial" pitchFamily="34" charset="0"/>
              </a:rPr>
              <a:t>v</a:t>
            </a:r>
            <a:r>
              <a:rPr lang="tr-TR" sz="1400" b="1" dirty="0">
                <a:latin typeface="Arial" pitchFamily="34" charset="0"/>
                <a:cs typeface="Arial" pitchFamily="34" charset="0"/>
              </a:rPr>
              <a:t>e her iki</a:t>
            </a:r>
            <a:r>
              <a:rPr lang="tr-TR" sz="1400" b="1" spc="-15" dirty="0">
                <a:latin typeface="Arial" pitchFamily="34" charset="0"/>
                <a:cs typeface="Arial" pitchFamily="34" charset="0"/>
              </a:rPr>
              <a:t> </a:t>
            </a:r>
            <a:r>
              <a:rPr lang="tr-TR" sz="1400" b="1" spc="-40" dirty="0">
                <a:latin typeface="Arial" pitchFamily="34" charset="0"/>
                <a:cs typeface="Arial" pitchFamily="34" charset="0"/>
              </a:rPr>
              <a:t>k</a:t>
            </a:r>
            <a:r>
              <a:rPr lang="tr-TR" sz="1400" b="1" dirty="0">
                <a:latin typeface="Arial" pitchFamily="34" charset="0"/>
                <a:cs typeface="Arial" pitchFamily="34" charset="0"/>
              </a:rPr>
              <a:t>urumun koordinatörünün im</a:t>
            </a:r>
            <a:r>
              <a:rPr lang="tr-TR" sz="1400" b="1" spc="-35" dirty="0">
                <a:latin typeface="Arial" pitchFamily="34" charset="0"/>
                <a:cs typeface="Arial" pitchFamily="34" charset="0"/>
              </a:rPr>
              <a:t>z</a:t>
            </a:r>
            <a:r>
              <a:rPr lang="tr-TR" sz="1400" b="1" dirty="0">
                <a:latin typeface="Arial" pitchFamily="34" charset="0"/>
                <a:cs typeface="Arial" pitchFamily="34" charset="0"/>
              </a:rPr>
              <a:t>ası</a:t>
            </a:r>
            <a:r>
              <a:rPr lang="tr-TR" sz="1400" b="1" spc="-15" dirty="0">
                <a:latin typeface="Arial" pitchFamily="34" charset="0"/>
                <a:cs typeface="Arial" pitchFamily="34" charset="0"/>
              </a:rPr>
              <a:t> </a:t>
            </a:r>
            <a:r>
              <a:rPr lang="tr-TR" sz="1400" b="1" spc="-30" dirty="0">
                <a:latin typeface="Arial" pitchFamily="34" charset="0"/>
                <a:cs typeface="Arial" pitchFamily="34" charset="0"/>
              </a:rPr>
              <a:t>il</a:t>
            </a:r>
            <a:r>
              <a:rPr lang="tr-TR" sz="1400" b="1" dirty="0">
                <a:latin typeface="Arial" pitchFamily="34" charset="0"/>
                <a:cs typeface="Arial" pitchFamily="34" charset="0"/>
              </a:rPr>
              <a:t>e her iki </a:t>
            </a:r>
            <a:r>
              <a:rPr lang="tr-TR" sz="1400" b="1" spc="-35" dirty="0">
                <a:latin typeface="Arial" pitchFamily="34" charset="0"/>
                <a:cs typeface="Arial" pitchFamily="34" charset="0"/>
              </a:rPr>
              <a:t>k</a:t>
            </a:r>
            <a:r>
              <a:rPr lang="tr-TR" sz="1400" b="1" dirty="0">
                <a:latin typeface="Arial" pitchFamily="34" charset="0"/>
                <a:cs typeface="Arial" pitchFamily="34" charset="0"/>
              </a:rPr>
              <a:t>urumun mührünün olması gerekir. Ö</a:t>
            </a:r>
            <a:r>
              <a:rPr lang="tr-TR" sz="1400" b="1" spc="-10" dirty="0">
                <a:latin typeface="Arial" pitchFamily="34" charset="0"/>
                <a:cs typeface="Arial" pitchFamily="34" charset="0"/>
              </a:rPr>
              <a:t>ğ</a:t>
            </a:r>
            <a:r>
              <a:rPr lang="tr-TR" sz="1400" b="1" spc="-35" dirty="0">
                <a:latin typeface="Arial" pitchFamily="34" charset="0"/>
                <a:cs typeface="Arial" pitchFamily="34" charset="0"/>
              </a:rPr>
              <a:t>r</a:t>
            </a:r>
            <a:r>
              <a:rPr lang="tr-TR" sz="1400" b="1" dirty="0">
                <a:latin typeface="Arial" pitchFamily="34" charset="0"/>
                <a:cs typeface="Arial" pitchFamily="34" charset="0"/>
              </a:rPr>
              <a:t>enim</a:t>
            </a:r>
            <a:r>
              <a:rPr lang="tr-TR" sz="1400" b="1" spc="-10" dirty="0">
                <a:latin typeface="Arial" pitchFamily="34" charset="0"/>
                <a:cs typeface="Arial" pitchFamily="34" charset="0"/>
              </a:rPr>
              <a:t> </a:t>
            </a:r>
            <a:r>
              <a:rPr lang="tr-TR" sz="1400" b="1" dirty="0">
                <a:latin typeface="Arial" pitchFamily="34" charset="0"/>
                <a:cs typeface="Arial" pitchFamily="34" charset="0"/>
              </a:rPr>
              <a:t>anlaşmasında</a:t>
            </a:r>
            <a:r>
              <a:rPr lang="tr-TR" sz="1400" b="1" spc="-15" dirty="0">
                <a:latin typeface="Arial" pitchFamily="34" charset="0"/>
                <a:cs typeface="Arial" pitchFamily="34" charset="0"/>
              </a:rPr>
              <a:t> 3 tarafın</a:t>
            </a:r>
            <a:r>
              <a:rPr lang="tr-TR" sz="1400" b="1" dirty="0">
                <a:latin typeface="Arial" pitchFamily="34" charset="0"/>
                <a:cs typeface="Arial" pitchFamily="34" charset="0"/>
              </a:rPr>
              <a:t> </a:t>
            </a:r>
            <a:r>
              <a:rPr lang="tr-TR" sz="1400" b="1" spc="-10" dirty="0">
                <a:latin typeface="Arial" pitchFamily="34" charset="0"/>
                <a:cs typeface="Arial" pitchFamily="34" charset="0"/>
              </a:rPr>
              <a:t> </a:t>
            </a:r>
            <a:r>
              <a:rPr lang="tr-TR" sz="1400" b="1" dirty="0">
                <a:latin typeface="Arial" pitchFamily="34" charset="0"/>
                <a:cs typeface="Arial" pitchFamily="34" charset="0"/>
              </a:rPr>
              <a:t>im</a:t>
            </a:r>
            <a:r>
              <a:rPr lang="tr-TR" sz="1400" b="1" spc="-35" dirty="0">
                <a:latin typeface="Arial" pitchFamily="34" charset="0"/>
                <a:cs typeface="Arial" pitchFamily="34" charset="0"/>
              </a:rPr>
              <a:t>z</a:t>
            </a:r>
            <a:r>
              <a:rPr lang="tr-TR" sz="1400" b="1" dirty="0">
                <a:latin typeface="Arial" pitchFamily="34" charset="0"/>
                <a:cs typeface="Arial" pitchFamily="34" charset="0"/>
              </a:rPr>
              <a:t>ala</a:t>
            </a:r>
            <a:r>
              <a:rPr lang="tr-TR" sz="1400" b="1" spc="-30" dirty="0">
                <a:latin typeface="Arial" pitchFamily="34" charset="0"/>
                <a:cs typeface="Arial" pitchFamily="34" charset="0"/>
              </a:rPr>
              <a:t>rın</a:t>
            </a:r>
            <a:r>
              <a:rPr lang="tr-TR" sz="1400" b="1" dirty="0">
                <a:latin typeface="Arial" pitchFamily="34" charset="0"/>
                <a:cs typeface="Arial" pitchFamily="34" charset="0"/>
              </a:rPr>
              <a:t>dan </a:t>
            </a:r>
            <a:r>
              <a:rPr lang="tr-TR" sz="1400" b="1" spc="-15" dirty="0">
                <a:latin typeface="Arial" pitchFamily="34" charset="0"/>
                <a:cs typeface="Arial" pitchFamily="34" charset="0"/>
              </a:rPr>
              <a:t> </a:t>
            </a:r>
            <a:r>
              <a:rPr lang="tr-TR" sz="1400" b="1" dirty="0">
                <a:latin typeface="Arial" pitchFamily="34" charset="0"/>
                <a:cs typeface="Arial" pitchFamily="34" charset="0"/>
              </a:rPr>
              <a:t>biri </a:t>
            </a:r>
            <a:r>
              <a:rPr lang="tr-TR" sz="1400" b="1" spc="-15" dirty="0">
                <a:latin typeface="Arial" pitchFamily="34" charset="0"/>
                <a:cs typeface="Arial" pitchFamily="34" charset="0"/>
              </a:rPr>
              <a:t> </a:t>
            </a:r>
            <a:r>
              <a:rPr lang="tr-TR" sz="1400" b="1" dirty="0">
                <a:latin typeface="Arial" pitchFamily="34" charset="0"/>
                <a:cs typeface="Arial" pitchFamily="34" charset="0"/>
              </a:rPr>
              <a:t>e</a:t>
            </a:r>
            <a:r>
              <a:rPr lang="tr-TR" sz="1400" b="1" spc="-20" dirty="0">
                <a:latin typeface="Arial" pitchFamily="34" charset="0"/>
                <a:cs typeface="Arial" pitchFamily="34" charset="0"/>
              </a:rPr>
              <a:t>k</a:t>
            </a:r>
            <a:r>
              <a:rPr lang="tr-TR" sz="1400" b="1" dirty="0">
                <a:latin typeface="Arial" pitchFamily="34" charset="0"/>
                <a:cs typeface="Arial" pitchFamily="34" charset="0"/>
              </a:rPr>
              <a:t>sik  </a:t>
            </a:r>
            <a:r>
              <a:rPr lang="tr-TR" sz="1400" b="1" spc="-10" dirty="0">
                <a:latin typeface="Arial" pitchFamily="34" charset="0"/>
                <a:cs typeface="Arial" pitchFamily="34" charset="0"/>
              </a:rPr>
              <a:t>o</a:t>
            </a:r>
            <a:r>
              <a:rPr lang="tr-TR" sz="1400" b="1" dirty="0">
                <a:latin typeface="Arial" pitchFamily="34" charset="0"/>
                <a:cs typeface="Arial" pitchFamily="34" charset="0"/>
              </a:rPr>
              <a:t>lduğu </a:t>
            </a:r>
            <a:r>
              <a:rPr lang="tr-TR" sz="1400" b="1" spc="-25" dirty="0">
                <a:latin typeface="Arial" pitchFamily="34" charset="0"/>
                <a:cs typeface="Arial" pitchFamily="34" charset="0"/>
              </a:rPr>
              <a:t>t</a:t>
            </a:r>
            <a:r>
              <a:rPr lang="tr-TR" sz="1400" b="1" dirty="0">
                <a:latin typeface="Arial" pitchFamily="34" charset="0"/>
                <a:cs typeface="Arial" pitchFamily="34" charset="0"/>
              </a:rPr>
              <a:t>a</a:t>
            </a:r>
            <a:r>
              <a:rPr lang="tr-TR" sz="1400" b="1" spc="-60" dirty="0">
                <a:latin typeface="Arial" pitchFamily="34" charset="0"/>
                <a:cs typeface="Arial" pitchFamily="34" charset="0"/>
              </a:rPr>
              <a:t>k</a:t>
            </a:r>
            <a:r>
              <a:rPr lang="tr-TR" sz="1400" b="1" dirty="0">
                <a:latin typeface="Arial" pitchFamily="34" charset="0"/>
                <a:cs typeface="Arial" pitchFamily="34" charset="0"/>
              </a:rPr>
              <a:t>di</a:t>
            </a:r>
            <a:r>
              <a:rPr lang="tr-TR" sz="1400" b="1" spc="-35" dirty="0">
                <a:latin typeface="Arial" pitchFamily="34" charset="0"/>
                <a:cs typeface="Arial" pitchFamily="34" charset="0"/>
              </a:rPr>
              <a:t>r</a:t>
            </a:r>
            <a:r>
              <a:rPr lang="tr-TR" sz="1400" b="1" dirty="0">
                <a:latin typeface="Arial" pitchFamily="34" charset="0"/>
                <a:cs typeface="Arial" pitchFamily="34" charset="0"/>
              </a:rPr>
              <a:t>de ,</a:t>
            </a:r>
            <a:r>
              <a:rPr lang="tr-TR" sz="1400" b="1" spc="-25" dirty="0">
                <a:latin typeface="Arial" pitchFamily="34" charset="0"/>
                <a:cs typeface="Arial" pitchFamily="34" charset="0"/>
              </a:rPr>
              <a:t> </a:t>
            </a:r>
            <a:r>
              <a:rPr lang="tr-TR" sz="1400" b="1" dirty="0">
                <a:latin typeface="Arial" pitchFamily="34" charset="0"/>
                <a:cs typeface="Arial" pitchFamily="34" charset="0"/>
              </a:rPr>
              <a:t>bel</a:t>
            </a:r>
            <a:r>
              <a:rPr lang="tr-TR" sz="1400" b="1" spc="-25" dirty="0">
                <a:latin typeface="Arial" pitchFamily="34" charset="0"/>
                <a:cs typeface="Arial" pitchFamily="34" charset="0"/>
              </a:rPr>
              <a:t>g</a:t>
            </a:r>
            <a:r>
              <a:rPr lang="tr-TR" sz="1400" b="1" dirty="0">
                <a:latin typeface="Arial" pitchFamily="34" charset="0"/>
                <a:cs typeface="Arial" pitchFamily="34" charset="0"/>
              </a:rPr>
              <a:t>e  </a:t>
            </a:r>
            <a:r>
              <a:rPr lang="tr-TR" sz="1400" b="1" spc="-25" dirty="0">
                <a:latin typeface="Arial" pitchFamily="34" charset="0"/>
                <a:cs typeface="Arial" pitchFamily="34" charset="0"/>
              </a:rPr>
              <a:t>g</a:t>
            </a:r>
            <a:r>
              <a:rPr lang="tr-TR" sz="1400" b="1" dirty="0">
                <a:latin typeface="Arial" pitchFamily="34" charset="0"/>
                <a:cs typeface="Arial" pitchFamily="34" charset="0"/>
              </a:rPr>
              <a:t>eçerli değildir. </a:t>
            </a:r>
            <a:br>
              <a:rPr lang="tr-TR" sz="1400" b="1" dirty="0">
                <a:latin typeface="Arial" pitchFamily="34" charset="0"/>
                <a:cs typeface="Arial" pitchFamily="34" charset="0"/>
              </a:rPr>
            </a:br>
            <a:br>
              <a:rPr lang="tr-TR" sz="1400" b="1" dirty="0">
                <a:latin typeface="Arial" pitchFamily="34" charset="0"/>
                <a:cs typeface="Arial" pitchFamily="34" charset="0"/>
              </a:rPr>
            </a:br>
            <a:endParaRPr lang="tr-TR" sz="1400" dirty="0">
              <a:solidFill>
                <a:srgbClr val="00B0F0"/>
              </a:solidFill>
            </a:endParaRPr>
          </a:p>
        </p:txBody>
      </p:sp>
      <p:pic>
        <p:nvPicPr>
          <p:cNvPr id="4" name="İçerik Yer Tutucusu 3"/>
          <p:cNvPicPr>
            <a:picLocks noGrp="1" noChangeAspect="1"/>
          </p:cNvPicPr>
          <p:nvPr>
            <p:ph idx="1"/>
          </p:nvPr>
        </p:nvPicPr>
        <p:blipFill>
          <a:blip r:embed="rId2"/>
          <a:stretch>
            <a:fillRect/>
          </a:stretch>
        </p:blipFill>
        <p:spPr>
          <a:xfrm>
            <a:off x="702316" y="1125046"/>
            <a:ext cx="7134225" cy="1835885"/>
          </a:xfrm>
          <a:prstGeom prst="rect">
            <a:avLst/>
          </a:prstGeom>
        </p:spPr>
      </p:pic>
      <p:sp>
        <p:nvSpPr>
          <p:cNvPr id="5" name="Oval 4"/>
          <p:cNvSpPr/>
          <p:nvPr/>
        </p:nvSpPr>
        <p:spPr>
          <a:xfrm>
            <a:off x="0" y="1873593"/>
            <a:ext cx="2517842" cy="1085945"/>
          </a:xfrm>
          <a:prstGeom prst="ellipse">
            <a:avLst/>
          </a:prstGeom>
          <a:noFill/>
          <a:ln w="41275"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515399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
            <a:ext cx="9144000" cy="473885"/>
          </a:xfrm>
        </p:spPr>
        <p:txBody>
          <a:bodyPr/>
          <a:lstStyle/>
          <a:p>
            <a:r>
              <a:rPr lang="tr-TR" sz="2400" b="1" dirty="0">
                <a:solidFill>
                  <a:srgbClr val="00B6E2"/>
                </a:solidFill>
                <a:latin typeface="Arial" pitchFamily="34" charset="0"/>
                <a:cs typeface="Arial" pitchFamily="34" charset="0"/>
              </a:rPr>
              <a:t>Online Learning </a:t>
            </a:r>
            <a:r>
              <a:rPr lang="tr-TR" sz="2400" b="1" dirty="0" err="1">
                <a:solidFill>
                  <a:srgbClr val="00B6E2"/>
                </a:solidFill>
                <a:latin typeface="Arial" pitchFamily="34" charset="0"/>
                <a:cs typeface="Arial" pitchFamily="34" charset="0"/>
              </a:rPr>
              <a:t>Agreement</a:t>
            </a:r>
            <a:r>
              <a:rPr lang="tr-TR" sz="2400" b="1" dirty="0">
                <a:solidFill>
                  <a:srgbClr val="00B6E2"/>
                </a:solidFill>
                <a:latin typeface="Arial" pitchFamily="34" charset="0"/>
                <a:cs typeface="Arial" pitchFamily="34" charset="0"/>
              </a:rPr>
              <a:t> (OLA)</a:t>
            </a:r>
            <a:endParaRPr lang="tr-TR" dirty="0"/>
          </a:p>
        </p:txBody>
      </p:sp>
      <p:sp>
        <p:nvSpPr>
          <p:cNvPr id="3" name="İçerik Yer Tutucusu 2"/>
          <p:cNvSpPr>
            <a:spLocks noGrp="1"/>
          </p:cNvSpPr>
          <p:nvPr>
            <p:ph idx="1"/>
          </p:nvPr>
        </p:nvSpPr>
        <p:spPr>
          <a:xfrm>
            <a:off x="0" y="427165"/>
            <a:ext cx="9144000" cy="3836186"/>
          </a:xfrm>
        </p:spPr>
        <p:txBody>
          <a:bodyPr/>
          <a:lstStyle/>
          <a:p>
            <a:pPr marL="0" indent="0">
              <a:buNone/>
            </a:pPr>
            <a:r>
              <a:rPr lang="tr-TR" sz="1100" dirty="0">
                <a:latin typeface="Arial" pitchFamily="34" charset="0"/>
                <a:cs typeface="Arial" pitchFamily="34" charset="0"/>
              </a:rPr>
              <a:t>Learning </a:t>
            </a:r>
            <a:r>
              <a:rPr lang="tr-TR" sz="1100" dirty="0" err="1">
                <a:latin typeface="Arial" pitchFamily="34" charset="0"/>
                <a:cs typeface="Arial" pitchFamily="34" charset="0"/>
              </a:rPr>
              <a:t>Agreement</a:t>
            </a:r>
            <a:r>
              <a:rPr lang="tr-TR" sz="1100" dirty="0">
                <a:latin typeface="Arial" pitchFamily="34" charset="0"/>
                <a:cs typeface="Arial" pitchFamily="34" charset="0"/>
              </a:rPr>
              <a:t> (</a:t>
            </a:r>
            <a:r>
              <a:rPr lang="tr-TR" sz="1100" dirty="0" err="1">
                <a:latin typeface="Arial" pitchFamily="34" charset="0"/>
                <a:cs typeface="Arial" pitchFamily="34" charset="0"/>
              </a:rPr>
              <a:t>word</a:t>
            </a:r>
            <a:r>
              <a:rPr lang="tr-TR" sz="1100" dirty="0">
                <a:latin typeface="Arial" pitchFamily="34" charset="0"/>
                <a:cs typeface="Arial" pitchFamily="34" charset="0"/>
              </a:rPr>
              <a:t> dosyası formatında) imza/onay süreçleri DEÜ ve karşı kurumdaki yetkililer ile öğrenci tarafından imzalanmış belge kopyasının e-posta ekinde gönderimi yoluyla gerçekleşmektedir. Uzun yıllardan bu yana bu yol kullanırken; ders eşleştirme tablolarının öğrenci tarafından online bir platformda hazırlanması ve tüm onay/imzalar ile bilgilendirmelerin online olarak gerçekleşmesi anlamına gelen OLA, yakın zamanda tüm üniversitelerin gündemine girmiştir. Yerleştirildiğiniz yurtdışındaki üniversite,  online bir platform </a:t>
            </a:r>
            <a:r>
              <a:rPr lang="tr-TR" sz="1100" dirty="0">
                <a:solidFill>
                  <a:srgbClr val="00B6E2"/>
                </a:solidFill>
                <a:latin typeface="Arial" pitchFamily="34" charset="0"/>
                <a:cs typeface="Arial" pitchFamily="34" charset="0"/>
              </a:rPr>
              <a:t>(Online Learning Agreement/OLA) </a:t>
            </a:r>
            <a:r>
              <a:rPr lang="tr-TR" sz="1100" dirty="0">
                <a:latin typeface="Arial" pitchFamily="34" charset="0"/>
                <a:cs typeface="Arial" pitchFamily="34" charset="0"/>
              </a:rPr>
              <a:t>yoluyla ders eşleştirme sürecinin yürütülmesi şeklinde sizi yönlendirirse ve LA yerine </a:t>
            </a:r>
            <a:r>
              <a:rPr lang="tr-TR" sz="1100" dirty="0" err="1">
                <a:latin typeface="Arial" pitchFamily="34" charset="0"/>
                <a:cs typeface="Arial" pitchFamily="34" charset="0"/>
              </a:rPr>
              <a:t>OLA’yı</a:t>
            </a:r>
            <a:r>
              <a:rPr lang="tr-TR" sz="1100" dirty="0">
                <a:latin typeface="Arial" pitchFamily="34" charset="0"/>
                <a:cs typeface="Arial" pitchFamily="34" charset="0"/>
              </a:rPr>
              <a:t> zorunlu tutarsa, OLA hakkında bilgi almak ve ders eşleştirme tablolarınızı OLA üstünde oluşturabilmek için siz ve/veya </a:t>
            </a:r>
            <a:r>
              <a:rPr lang="tr-TR" sz="1100" dirty="0" err="1">
                <a:latin typeface="Arial" pitchFamily="34" charset="0"/>
                <a:cs typeface="Arial" pitchFamily="34" charset="0"/>
              </a:rPr>
              <a:t>Erasmus</a:t>
            </a:r>
            <a:r>
              <a:rPr lang="tr-TR" sz="1100" dirty="0">
                <a:latin typeface="Arial" pitchFamily="34" charset="0"/>
                <a:cs typeface="Arial" pitchFamily="34" charset="0"/>
              </a:rPr>
              <a:t> bölüm koordinatörünüz </a:t>
            </a:r>
            <a:r>
              <a:rPr lang="tr-TR" sz="1100" dirty="0">
                <a:solidFill>
                  <a:srgbClr val="00B6E2"/>
                </a:solidFill>
                <a:latin typeface="Arial" pitchFamily="34" charset="0"/>
                <a:cs typeface="Arial" pitchFamily="34" charset="0"/>
              </a:rPr>
              <a:t>Koordinatörlüğümüzle iletişime geçebilirsiniz</a:t>
            </a:r>
            <a:r>
              <a:rPr lang="tr-TR" sz="1100" dirty="0">
                <a:latin typeface="Arial" pitchFamily="34" charset="0"/>
                <a:cs typeface="Arial" pitchFamily="34" charset="0"/>
              </a:rPr>
              <a:t>.</a:t>
            </a:r>
          </a:p>
          <a:p>
            <a:pPr marL="0" indent="0">
              <a:buNone/>
            </a:pPr>
            <a:r>
              <a:rPr lang="tr-TR" sz="1100" dirty="0">
                <a:latin typeface="Arial" pitchFamily="34" charset="0"/>
                <a:cs typeface="Arial" pitchFamily="34" charset="0"/>
              </a:rPr>
              <a:t>Mevcut durumda, Avrupa’daki bazı üniversiteler, ders eşleştirmelerini OLA üstünden onaylayabilmekteyken, bazıları henüz bu konudaki altyapı çalışmalarını sürdürmektedir. Online Learning </a:t>
            </a:r>
            <a:r>
              <a:rPr lang="tr-TR" sz="1100" dirty="0" err="1">
                <a:latin typeface="Arial" pitchFamily="34" charset="0"/>
                <a:cs typeface="Arial" pitchFamily="34" charset="0"/>
              </a:rPr>
              <a:t>Agreement’a</a:t>
            </a:r>
            <a:r>
              <a:rPr lang="tr-TR" sz="1100" dirty="0">
                <a:latin typeface="Arial" pitchFamily="34" charset="0"/>
                <a:cs typeface="Arial" pitchFamily="34" charset="0"/>
              </a:rPr>
              <a:t> geçiş bütünüyle tamamlanmadığı için teknik aksaklıklar ortaya çıkabilmektedir. OLA da tıpkı LA gibi, yurtdışında alınacak derslerin ve bu derslere karşılık olarak DEÜ sayılacak derslerin, bu derslerin ECTS değerlerinin belirtildiği tablolardan ve üç tarafın (öğrenci, DEÜ </a:t>
            </a:r>
            <a:r>
              <a:rPr lang="tr-TR" sz="1100" dirty="0" err="1">
                <a:latin typeface="Arial" pitchFamily="34" charset="0"/>
                <a:cs typeface="Arial" pitchFamily="34" charset="0"/>
              </a:rPr>
              <a:t>Erasmus</a:t>
            </a:r>
            <a:r>
              <a:rPr lang="tr-TR" sz="1100" dirty="0">
                <a:latin typeface="Arial" pitchFamily="34" charset="0"/>
                <a:cs typeface="Arial" pitchFamily="34" charset="0"/>
              </a:rPr>
              <a:t> bölüm koordinatörü ve karşı kurumca belirlenmiş yetkili) bu tablolardaki ders bilgileri onaylamasını ifade etmektedir. Hareketlilik sırasında (</a:t>
            </a:r>
            <a:r>
              <a:rPr lang="tr-TR" sz="1100" dirty="0" err="1">
                <a:latin typeface="Arial" pitchFamily="34" charset="0"/>
                <a:cs typeface="Arial" pitchFamily="34" charset="0"/>
              </a:rPr>
              <a:t>during</a:t>
            </a:r>
            <a:r>
              <a:rPr lang="tr-TR" sz="1100" dirty="0">
                <a:latin typeface="Arial" pitchFamily="34" charset="0"/>
                <a:cs typeface="Arial" pitchFamily="34" charset="0"/>
              </a:rPr>
              <a:t> </a:t>
            </a:r>
            <a:r>
              <a:rPr lang="tr-TR" sz="1100" dirty="0" err="1">
                <a:latin typeface="Arial" pitchFamily="34" charset="0"/>
                <a:cs typeface="Arial" pitchFamily="34" charset="0"/>
              </a:rPr>
              <a:t>the</a:t>
            </a:r>
            <a:r>
              <a:rPr lang="tr-TR" sz="1100" dirty="0">
                <a:latin typeface="Arial" pitchFamily="34" charset="0"/>
                <a:cs typeface="Arial" pitchFamily="34" charset="0"/>
              </a:rPr>
              <a:t> </a:t>
            </a:r>
            <a:r>
              <a:rPr lang="tr-TR" sz="1100" dirty="0" err="1">
                <a:latin typeface="Arial" pitchFamily="34" charset="0"/>
                <a:cs typeface="Arial" pitchFamily="34" charset="0"/>
              </a:rPr>
              <a:t>mobility</a:t>
            </a:r>
            <a:r>
              <a:rPr lang="tr-TR" sz="1100" dirty="0">
                <a:latin typeface="Arial" pitchFamily="34" charset="0"/>
                <a:cs typeface="Arial" pitchFamily="34" charset="0"/>
              </a:rPr>
              <a:t>), ders değişikliği gündeme gelirse, bu işlem de OLA üstünde gerçekleştirilip onaya sunulabilmektedir. </a:t>
            </a:r>
          </a:p>
          <a:p>
            <a:pPr marL="0" indent="0">
              <a:buNone/>
            </a:pPr>
            <a:r>
              <a:rPr lang="tr-TR" sz="1100" dirty="0">
                <a:latin typeface="Arial" pitchFamily="34" charset="0"/>
                <a:cs typeface="Arial" pitchFamily="34" charset="0"/>
                <a:hlinkClick r:id="rId2"/>
              </a:rPr>
              <a:t>https://learning-agreement.eu/user/login</a:t>
            </a:r>
            <a:endParaRPr lang="tr-TR" sz="1100" dirty="0">
              <a:latin typeface="Arial" pitchFamily="34" charset="0"/>
              <a:cs typeface="Arial" pitchFamily="34" charset="0"/>
            </a:endParaRPr>
          </a:p>
          <a:p>
            <a:pPr marL="0" indent="0">
              <a:buNone/>
            </a:pPr>
            <a:r>
              <a:rPr lang="en-US" sz="1100" dirty="0">
                <a:latin typeface="Arial" pitchFamily="34" charset="0"/>
                <a:cs typeface="Arial" pitchFamily="34" charset="0"/>
              </a:rPr>
              <a:t>Logging into your Online Learning Agreement</a:t>
            </a:r>
          </a:p>
          <a:p>
            <a:pPr marL="0" indent="0">
              <a:buNone/>
            </a:pPr>
            <a:r>
              <a:rPr lang="en-US" sz="1100" dirty="0">
                <a:latin typeface="Arial" pitchFamily="34" charset="0"/>
                <a:cs typeface="Arial" pitchFamily="34" charset="0"/>
                <a:hlinkClick r:id="rId3"/>
              </a:rPr>
              <a:t>https://www.youtube.com/watch?v=rplepEmQF3Y</a:t>
            </a:r>
            <a:endParaRPr lang="tr-TR" sz="1100" dirty="0">
              <a:latin typeface="Arial" pitchFamily="34" charset="0"/>
              <a:cs typeface="Arial" pitchFamily="34" charset="0"/>
            </a:endParaRPr>
          </a:p>
          <a:p>
            <a:pPr marL="0" indent="0">
              <a:buNone/>
            </a:pPr>
            <a:r>
              <a:rPr lang="en-US" sz="1200" dirty="0">
                <a:latin typeface="Arial" pitchFamily="34" charset="0"/>
                <a:cs typeface="Arial" pitchFamily="34" charset="0"/>
              </a:rPr>
              <a:t>Creating your Online Learning Agreement</a:t>
            </a:r>
          </a:p>
          <a:p>
            <a:pPr marL="0" indent="0">
              <a:buNone/>
            </a:pPr>
            <a:r>
              <a:rPr lang="en-US" sz="1200" dirty="0">
                <a:latin typeface="Arial" pitchFamily="34" charset="0"/>
                <a:cs typeface="Arial" pitchFamily="34" charset="0"/>
                <a:hlinkClick r:id="rId4"/>
              </a:rPr>
              <a:t>https://www.youtube.com/watch?v=paIKpHJvTlg&amp;t=603s</a:t>
            </a:r>
            <a:endParaRPr lang="tr-TR" sz="1200" dirty="0">
              <a:latin typeface="Arial" pitchFamily="34" charset="0"/>
              <a:cs typeface="Arial" pitchFamily="34" charset="0"/>
            </a:endParaRPr>
          </a:p>
          <a:p>
            <a:pPr marL="0" indent="0">
              <a:buNone/>
            </a:pPr>
            <a:endParaRPr lang="tr-TR" sz="1200" dirty="0">
              <a:latin typeface="Arial" pitchFamily="34" charset="0"/>
              <a:cs typeface="Arial" pitchFamily="34" charset="0"/>
            </a:endParaRPr>
          </a:p>
          <a:p>
            <a:pPr marL="0" indent="0">
              <a:buNone/>
            </a:pPr>
            <a:endParaRPr lang="tr-TR" sz="1200" dirty="0">
              <a:latin typeface="Arial" pitchFamily="34" charset="0"/>
              <a:cs typeface="Arial" pitchFamily="34" charset="0"/>
            </a:endParaRPr>
          </a:p>
          <a:p>
            <a:pPr marL="0" indent="0">
              <a:buNone/>
            </a:pPr>
            <a:endParaRPr lang="tr-TR" sz="1400" dirty="0">
              <a:latin typeface="Arial" pitchFamily="34" charset="0"/>
              <a:cs typeface="Arial" pitchFamily="34" charset="0"/>
            </a:endParaRPr>
          </a:p>
        </p:txBody>
      </p:sp>
    </p:spTree>
    <p:extLst>
      <p:ext uri="{BB962C8B-B14F-4D97-AF65-F5344CB8AC3E}">
        <p14:creationId xmlns:p14="http://schemas.microsoft.com/office/powerpoint/2010/main" val="3346508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74553"/>
            <a:ext cx="9144000" cy="946298"/>
          </a:xfrm>
        </p:spPr>
        <p:txBody>
          <a:bodyPr>
            <a:normAutofit/>
          </a:bodyPr>
          <a:lstStyle/>
          <a:p>
            <a:r>
              <a:rPr lang="tr-TR" sz="2000" b="1" spc="10" dirty="0">
                <a:cs typeface="Calibri"/>
              </a:rPr>
              <a:t>Yabancı Dil Düzeyinizi Gösterir Belge Nereden Temin Edilir</a:t>
            </a:r>
            <a:r>
              <a:rPr lang="tr-TR" sz="2000" b="1" spc="-35" dirty="0">
                <a:cs typeface="Calibri"/>
              </a:rPr>
              <a:t> </a:t>
            </a:r>
            <a:r>
              <a:rPr lang="tr-TR" sz="2000" b="1" spc="10" dirty="0">
                <a:cs typeface="Calibri"/>
              </a:rPr>
              <a:t>?</a:t>
            </a:r>
            <a:br>
              <a:rPr lang="tr-TR" sz="2000" dirty="0"/>
            </a:br>
            <a:endParaRPr lang="fr-FR" dirty="0"/>
          </a:p>
        </p:txBody>
      </p:sp>
      <p:sp>
        <p:nvSpPr>
          <p:cNvPr id="3" name="Espace réservé du contenu 2"/>
          <p:cNvSpPr>
            <a:spLocks noGrp="1"/>
          </p:cNvSpPr>
          <p:nvPr>
            <p:ph idx="1"/>
          </p:nvPr>
        </p:nvSpPr>
        <p:spPr>
          <a:xfrm>
            <a:off x="0" y="1457792"/>
            <a:ext cx="9144000" cy="2562975"/>
          </a:xfrm>
        </p:spPr>
        <p:txBody>
          <a:bodyPr/>
          <a:lstStyle/>
          <a:p>
            <a:r>
              <a:rPr lang="tr-TR" sz="1600" dirty="0">
                <a:latin typeface="+mn-lt"/>
                <a:cs typeface="Calibri"/>
              </a:rPr>
              <a:t>Erasmus döneminizi geçireceğiniz üniversite, sizden dil düzeyinizi gösterir belge iletmenizi isteyebilir. </a:t>
            </a:r>
          </a:p>
          <a:p>
            <a:pPr marL="0" indent="0">
              <a:buNone/>
            </a:pPr>
            <a:endParaRPr lang="tr-TR" sz="1600" dirty="0">
              <a:latin typeface="+mn-lt"/>
              <a:cs typeface="Calibri"/>
            </a:endParaRPr>
          </a:p>
          <a:p>
            <a:pPr marL="12700">
              <a:lnSpc>
                <a:spcPct val="100000"/>
              </a:lnSpc>
            </a:pPr>
            <a:r>
              <a:rPr lang="tr-TR" sz="1600" dirty="0">
                <a:latin typeface="+mn-lt"/>
                <a:cs typeface="Calibri"/>
              </a:rPr>
              <a:t>Belge, Dış</a:t>
            </a:r>
            <a:r>
              <a:rPr lang="tr-TR" sz="1600" spc="-5" dirty="0">
                <a:latin typeface="+mn-lt"/>
                <a:cs typeface="Calibri"/>
              </a:rPr>
              <a:t> </a:t>
            </a:r>
            <a:r>
              <a:rPr lang="tr-TR" sz="1600" dirty="0">
                <a:latin typeface="+mn-lt"/>
                <a:cs typeface="Calibri"/>
              </a:rPr>
              <a:t>İli</a:t>
            </a:r>
            <a:r>
              <a:rPr lang="tr-TR" sz="1600" spc="-10" dirty="0">
                <a:latin typeface="+mn-lt"/>
                <a:cs typeface="Calibri"/>
              </a:rPr>
              <a:t>ş</a:t>
            </a:r>
            <a:r>
              <a:rPr lang="tr-TR" sz="1600" dirty="0">
                <a:latin typeface="+mn-lt"/>
                <a:cs typeface="Calibri"/>
              </a:rPr>
              <a:t>kiler</a:t>
            </a:r>
            <a:r>
              <a:rPr lang="tr-TR" sz="1600" spc="-25" dirty="0">
                <a:latin typeface="+mn-lt"/>
                <a:cs typeface="Calibri"/>
              </a:rPr>
              <a:t> </a:t>
            </a:r>
            <a:r>
              <a:rPr lang="tr-TR" sz="1600" spc="-50" dirty="0">
                <a:latin typeface="+mn-lt"/>
                <a:cs typeface="Calibri"/>
              </a:rPr>
              <a:t>K</a:t>
            </a:r>
            <a:r>
              <a:rPr lang="tr-TR" sz="1600" dirty="0">
                <a:latin typeface="+mn-lt"/>
                <a:cs typeface="Calibri"/>
              </a:rPr>
              <a:t>o</a:t>
            </a:r>
            <a:r>
              <a:rPr lang="tr-TR" sz="1600" spc="-10" dirty="0">
                <a:latin typeface="+mn-lt"/>
                <a:cs typeface="Calibri"/>
              </a:rPr>
              <a:t>o</a:t>
            </a:r>
            <a:r>
              <a:rPr lang="tr-TR" sz="1600" spc="-35" dirty="0">
                <a:latin typeface="+mn-lt"/>
                <a:cs typeface="Calibri"/>
              </a:rPr>
              <a:t>r</a:t>
            </a:r>
            <a:r>
              <a:rPr lang="tr-TR" sz="1600" dirty="0">
                <a:latin typeface="+mn-lt"/>
                <a:cs typeface="Calibri"/>
              </a:rPr>
              <a:t>din</a:t>
            </a:r>
            <a:r>
              <a:rPr lang="tr-TR" sz="1600" spc="-25" dirty="0">
                <a:latin typeface="+mn-lt"/>
                <a:cs typeface="Calibri"/>
              </a:rPr>
              <a:t>at</a:t>
            </a:r>
            <a:r>
              <a:rPr lang="tr-TR" sz="1600" dirty="0">
                <a:latin typeface="+mn-lt"/>
                <a:cs typeface="Calibri"/>
              </a:rPr>
              <a:t>örlüğü </a:t>
            </a:r>
            <a:r>
              <a:rPr lang="tr-TR" sz="1600" spc="-20" dirty="0">
                <a:latin typeface="+mn-lt"/>
                <a:cs typeface="Calibri"/>
              </a:rPr>
              <a:t>t</a:t>
            </a:r>
            <a:r>
              <a:rPr lang="tr-TR" sz="1600" dirty="0">
                <a:latin typeface="+mn-lt"/>
                <a:cs typeface="Calibri"/>
              </a:rPr>
              <a:t>a</a:t>
            </a:r>
            <a:r>
              <a:rPr lang="tr-TR" sz="1600" spc="-45" dirty="0">
                <a:latin typeface="+mn-lt"/>
                <a:cs typeface="Calibri"/>
              </a:rPr>
              <a:t>r</a:t>
            </a:r>
            <a:r>
              <a:rPr lang="tr-TR" sz="1600" spc="-10" dirty="0">
                <a:latin typeface="+mn-lt"/>
                <a:cs typeface="Calibri"/>
              </a:rPr>
              <a:t>a</a:t>
            </a:r>
            <a:r>
              <a:rPr lang="tr-TR" sz="1600" dirty="0">
                <a:latin typeface="+mn-lt"/>
                <a:cs typeface="Calibri"/>
              </a:rPr>
              <a:t>fından</a:t>
            </a:r>
            <a:r>
              <a:rPr lang="tr-TR" sz="1600" spc="-15" dirty="0">
                <a:latin typeface="+mn-lt"/>
                <a:cs typeface="Calibri"/>
              </a:rPr>
              <a:t> </a:t>
            </a:r>
            <a:r>
              <a:rPr lang="tr-TR" sz="1600" dirty="0">
                <a:latin typeface="+mn-lt"/>
                <a:cs typeface="Calibri"/>
              </a:rPr>
              <a:t>dü</a:t>
            </a:r>
            <a:r>
              <a:rPr lang="tr-TR" sz="1600" spc="-50" dirty="0">
                <a:latin typeface="+mn-lt"/>
                <a:cs typeface="Calibri"/>
              </a:rPr>
              <a:t>z</a:t>
            </a:r>
            <a:r>
              <a:rPr lang="tr-TR" sz="1600" dirty="0">
                <a:latin typeface="+mn-lt"/>
                <a:cs typeface="Calibri"/>
              </a:rPr>
              <a:t>enl</a:t>
            </a:r>
            <a:r>
              <a:rPr lang="tr-TR" sz="1600" spc="5" dirty="0">
                <a:latin typeface="+mn-lt"/>
                <a:cs typeface="Calibri"/>
              </a:rPr>
              <a:t>e</a:t>
            </a:r>
            <a:r>
              <a:rPr lang="tr-TR" sz="1600" dirty="0">
                <a:latin typeface="+mn-lt"/>
                <a:cs typeface="Calibri"/>
              </a:rPr>
              <a:t>nir. </a:t>
            </a:r>
            <a:r>
              <a:rPr lang="tr-TR" sz="1600" spc="-15" dirty="0">
                <a:latin typeface="+mn-lt"/>
                <a:cs typeface="Calibri"/>
              </a:rPr>
              <a:t>B</a:t>
            </a:r>
            <a:r>
              <a:rPr lang="tr-TR" sz="1600" dirty="0">
                <a:latin typeface="+mn-lt"/>
                <a:cs typeface="Calibri"/>
              </a:rPr>
              <a:t>el</a:t>
            </a:r>
            <a:r>
              <a:rPr lang="tr-TR" sz="1600" spc="-25" dirty="0">
                <a:latin typeface="+mn-lt"/>
                <a:cs typeface="Calibri"/>
              </a:rPr>
              <a:t>g</a:t>
            </a:r>
            <a:r>
              <a:rPr lang="tr-TR" sz="1600" dirty="0">
                <a:latin typeface="+mn-lt"/>
                <a:cs typeface="Calibri"/>
              </a:rPr>
              <a:t>eyi</a:t>
            </a:r>
            <a:r>
              <a:rPr lang="tr-TR" sz="1600" spc="-20" dirty="0">
                <a:latin typeface="+mn-lt"/>
                <a:cs typeface="Calibri"/>
              </a:rPr>
              <a:t> </a:t>
            </a:r>
            <a:r>
              <a:rPr lang="tr-TR" sz="1600" dirty="0">
                <a:latin typeface="+mn-lt"/>
                <a:cs typeface="Calibri"/>
              </a:rPr>
              <a:t>almak</a:t>
            </a:r>
            <a:r>
              <a:rPr lang="tr-TR" sz="1600" spc="-30" dirty="0">
                <a:latin typeface="+mn-lt"/>
                <a:cs typeface="Calibri"/>
              </a:rPr>
              <a:t> </a:t>
            </a:r>
            <a:r>
              <a:rPr lang="tr-TR" sz="1600" dirty="0">
                <a:latin typeface="+mn-lt"/>
                <a:cs typeface="Calibri"/>
              </a:rPr>
              <a:t>ü</a:t>
            </a:r>
            <a:r>
              <a:rPr lang="tr-TR" sz="1600" spc="-50" dirty="0">
                <a:latin typeface="+mn-lt"/>
                <a:cs typeface="Calibri"/>
              </a:rPr>
              <a:t>z</a:t>
            </a:r>
            <a:r>
              <a:rPr lang="tr-TR" sz="1600" dirty="0">
                <a:latin typeface="+mn-lt"/>
                <a:cs typeface="Calibri"/>
              </a:rPr>
              <a:t>e</a:t>
            </a:r>
            <a:r>
              <a:rPr lang="tr-TR" sz="1600" spc="-30" dirty="0">
                <a:latin typeface="+mn-lt"/>
                <a:cs typeface="Calibri"/>
              </a:rPr>
              <a:t>r</a:t>
            </a:r>
            <a:r>
              <a:rPr lang="tr-TR" sz="1600" dirty="0">
                <a:latin typeface="+mn-lt"/>
                <a:cs typeface="Calibri"/>
              </a:rPr>
              <a:t>e </a:t>
            </a:r>
            <a:r>
              <a:rPr lang="tr-TR" sz="1600" b="1" dirty="0">
                <a:solidFill>
                  <a:schemeClr val="bg1"/>
                </a:solidFill>
                <a:latin typeface="+mn-lt"/>
                <a:cs typeface="Calibri"/>
              </a:rPr>
              <a:t>e</a:t>
            </a:r>
            <a:r>
              <a:rPr lang="tr-TR" sz="1600" b="1" spc="-50" dirty="0">
                <a:solidFill>
                  <a:schemeClr val="bg1"/>
                </a:solidFill>
                <a:latin typeface="+mn-lt"/>
                <a:cs typeface="Calibri"/>
              </a:rPr>
              <a:t>r</a:t>
            </a:r>
            <a:r>
              <a:rPr lang="tr-TR" sz="1600" b="1" dirty="0">
                <a:solidFill>
                  <a:schemeClr val="bg1"/>
                </a:solidFill>
                <a:latin typeface="+mn-lt"/>
                <a:cs typeface="Calibri"/>
              </a:rPr>
              <a:t>as</a:t>
            </a:r>
            <a:r>
              <a:rPr lang="tr-TR" sz="1600" b="1" spc="5" dirty="0">
                <a:solidFill>
                  <a:schemeClr val="bg1"/>
                </a:solidFill>
                <a:latin typeface="+mn-lt"/>
                <a:cs typeface="Calibri"/>
              </a:rPr>
              <a:t>m</a:t>
            </a:r>
            <a:r>
              <a:rPr lang="tr-TR" sz="1600" b="1" spc="-15" dirty="0">
                <a:solidFill>
                  <a:schemeClr val="bg1"/>
                </a:solidFill>
                <a:latin typeface="+mn-lt"/>
                <a:cs typeface="Calibri"/>
              </a:rPr>
              <a:t>us@deu</a:t>
            </a:r>
            <a:r>
              <a:rPr lang="tr-TR" sz="1600" b="1" spc="-20" dirty="0">
                <a:solidFill>
                  <a:schemeClr val="bg1"/>
                </a:solidFill>
                <a:latin typeface="+mn-lt"/>
                <a:cs typeface="Calibri"/>
              </a:rPr>
              <a:t>.</a:t>
            </a:r>
            <a:r>
              <a:rPr lang="tr-TR" sz="1600" b="1" spc="-15" dirty="0">
                <a:solidFill>
                  <a:schemeClr val="bg1"/>
                </a:solidFill>
                <a:latin typeface="+mn-lt"/>
                <a:cs typeface="Calibri"/>
              </a:rPr>
              <a:t>edu</a:t>
            </a:r>
            <a:r>
              <a:rPr lang="tr-TR" sz="1600" b="1" spc="-80" dirty="0">
                <a:solidFill>
                  <a:schemeClr val="bg1"/>
                </a:solidFill>
                <a:latin typeface="+mn-lt"/>
                <a:cs typeface="Calibri"/>
              </a:rPr>
              <a:t>.</a:t>
            </a:r>
            <a:r>
              <a:rPr lang="tr-TR" sz="1600" b="1" dirty="0">
                <a:solidFill>
                  <a:schemeClr val="bg1"/>
                </a:solidFill>
                <a:latin typeface="+mn-lt"/>
                <a:cs typeface="Calibri"/>
              </a:rPr>
              <a:t>tr</a:t>
            </a:r>
            <a:r>
              <a:rPr lang="tr-TR" sz="1600" b="1" spc="20" dirty="0">
                <a:solidFill>
                  <a:schemeClr val="bg1"/>
                </a:solidFill>
                <a:latin typeface="+mn-lt"/>
                <a:cs typeface="Calibri"/>
              </a:rPr>
              <a:t> </a:t>
            </a:r>
            <a:r>
              <a:rPr lang="tr-TR" sz="1600" dirty="0">
                <a:latin typeface="+mn-lt"/>
                <a:cs typeface="Calibri"/>
              </a:rPr>
              <a:t>ad</a:t>
            </a:r>
            <a:r>
              <a:rPr lang="tr-TR" sz="1600" spc="-35" dirty="0">
                <a:latin typeface="+mn-lt"/>
                <a:cs typeface="Calibri"/>
              </a:rPr>
              <a:t>r</a:t>
            </a:r>
            <a:r>
              <a:rPr lang="tr-TR" sz="1600" dirty="0">
                <a:latin typeface="+mn-lt"/>
                <a:cs typeface="Calibri"/>
              </a:rPr>
              <a:t>esine</a:t>
            </a:r>
            <a:r>
              <a:rPr lang="tr-TR" sz="1600" spc="5" dirty="0">
                <a:latin typeface="+mn-lt"/>
                <a:cs typeface="Calibri"/>
              </a:rPr>
              <a:t> </a:t>
            </a:r>
            <a:r>
              <a:rPr lang="tr-TR" sz="1600" spc="-10" dirty="0">
                <a:latin typeface="+mn-lt"/>
                <a:cs typeface="Calibri"/>
              </a:rPr>
              <a:t>e</a:t>
            </a:r>
            <a:r>
              <a:rPr lang="tr-TR" sz="1600" spc="-5" dirty="0">
                <a:latin typeface="+mn-lt"/>
                <a:cs typeface="Calibri"/>
              </a:rPr>
              <a:t>-</a:t>
            </a:r>
            <a:r>
              <a:rPr lang="tr-TR" sz="1600" dirty="0">
                <a:latin typeface="+mn-lt"/>
                <a:cs typeface="Calibri"/>
              </a:rPr>
              <a:t>mail</a:t>
            </a:r>
            <a:r>
              <a:rPr lang="tr-TR" sz="1600" spc="-10" dirty="0">
                <a:latin typeface="+mn-lt"/>
                <a:cs typeface="Calibri"/>
              </a:rPr>
              <a:t> </a:t>
            </a:r>
            <a:r>
              <a:rPr lang="tr-TR" sz="1600" dirty="0">
                <a:latin typeface="+mn-lt"/>
                <a:cs typeface="Calibri"/>
              </a:rPr>
              <a:t>ile </a:t>
            </a:r>
            <a:r>
              <a:rPr lang="tr-TR" sz="1600" spc="-35" dirty="0">
                <a:latin typeface="+mn-lt"/>
                <a:cs typeface="Calibri"/>
              </a:rPr>
              <a:t>t</a:t>
            </a:r>
            <a:r>
              <a:rPr lang="tr-TR" sz="1600" dirty="0">
                <a:latin typeface="+mn-lt"/>
                <a:cs typeface="Calibri"/>
              </a:rPr>
              <a:t>al</a:t>
            </a:r>
            <a:r>
              <a:rPr lang="tr-TR" sz="1600" spc="5" dirty="0">
                <a:latin typeface="+mn-lt"/>
                <a:cs typeface="Calibri"/>
              </a:rPr>
              <a:t>e</a:t>
            </a:r>
            <a:r>
              <a:rPr lang="tr-TR" sz="1600" dirty="0">
                <a:latin typeface="+mn-lt"/>
                <a:cs typeface="Calibri"/>
              </a:rPr>
              <a:t>binizi</a:t>
            </a:r>
            <a:r>
              <a:rPr lang="tr-TR" sz="1600" spc="-25" dirty="0">
                <a:latin typeface="+mn-lt"/>
                <a:cs typeface="Calibri"/>
              </a:rPr>
              <a:t> </a:t>
            </a:r>
            <a:r>
              <a:rPr lang="tr-TR" sz="1600" dirty="0">
                <a:latin typeface="+mn-lt"/>
                <a:cs typeface="Calibri"/>
              </a:rPr>
              <a:t>bildirm</a:t>
            </a:r>
            <a:r>
              <a:rPr lang="tr-TR" sz="1600" spc="10" dirty="0">
                <a:latin typeface="+mn-lt"/>
                <a:cs typeface="Calibri"/>
              </a:rPr>
              <a:t>e</a:t>
            </a:r>
            <a:r>
              <a:rPr lang="tr-TR" sz="1600" dirty="0">
                <a:latin typeface="+mn-lt"/>
                <a:cs typeface="Calibri"/>
              </a:rPr>
              <a:t>niz gerekir. </a:t>
            </a:r>
          </a:p>
          <a:p>
            <a:pPr marL="0" indent="0">
              <a:lnSpc>
                <a:spcPct val="100000"/>
              </a:lnSpc>
              <a:buNone/>
            </a:pPr>
            <a:endParaRPr lang="tr-TR" sz="1600" dirty="0">
              <a:latin typeface="+mn-lt"/>
              <a:cs typeface="Calibri"/>
            </a:endParaRPr>
          </a:p>
          <a:p>
            <a:pPr marL="12700">
              <a:lnSpc>
                <a:spcPct val="100000"/>
              </a:lnSpc>
            </a:pPr>
            <a:r>
              <a:rPr lang="tr-TR" sz="1600" dirty="0">
                <a:latin typeface="+mn-lt"/>
                <a:cs typeface="Calibri"/>
              </a:rPr>
              <a:t>Belgenizin hazırlanıp imza/onay işleminin tamamlanması normal koşullarda </a:t>
            </a:r>
            <a:r>
              <a:rPr lang="tr-TR" sz="1600" b="1" dirty="0">
                <a:solidFill>
                  <a:schemeClr val="bg1"/>
                </a:solidFill>
                <a:latin typeface="+mn-lt"/>
                <a:cs typeface="Calibri"/>
              </a:rPr>
              <a:t>maksimum 5 iş günü </a:t>
            </a:r>
            <a:r>
              <a:rPr lang="tr-TR" sz="1600" dirty="0">
                <a:latin typeface="+mn-lt"/>
                <a:cs typeface="Calibri"/>
              </a:rPr>
              <a:t>içinde gerçekleşir. Talebinizi yaparken bu süreyi göz önünde bulundurun. </a:t>
            </a:r>
          </a:p>
        </p:txBody>
      </p:sp>
      <p:sp>
        <p:nvSpPr>
          <p:cNvPr id="4" name="object 3"/>
          <p:cNvSpPr/>
          <p:nvPr/>
        </p:nvSpPr>
        <p:spPr>
          <a:xfrm>
            <a:off x="4276251" y="4355786"/>
            <a:ext cx="676755" cy="682623"/>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5635430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0" y="0"/>
            <a:ext cx="9144000" cy="662152"/>
          </a:xfrm>
        </p:spPr>
        <p:txBody>
          <a:bodyPr>
            <a:normAutofit fontScale="90000"/>
          </a:bodyPr>
          <a:lstStyle/>
          <a:p>
            <a:r>
              <a:rPr lang="tr-TR" sz="2000" b="1" spc="10" dirty="0">
                <a:cs typeface="Calibri"/>
              </a:rPr>
              <a:t>Davet/Kabul Mektubu Nedir? Nasıl Temin Edilir</a:t>
            </a:r>
            <a:r>
              <a:rPr lang="tr-TR" sz="2000" b="1" spc="-35" dirty="0">
                <a:cs typeface="Calibri"/>
              </a:rPr>
              <a:t> </a:t>
            </a:r>
            <a:r>
              <a:rPr lang="tr-TR" sz="2000" b="1" spc="10" dirty="0">
                <a:cs typeface="Calibri"/>
              </a:rPr>
              <a:t>?</a:t>
            </a:r>
            <a:br>
              <a:rPr lang="tr-TR" sz="2000" dirty="0"/>
            </a:br>
            <a:endParaRPr lang="fr-FR" dirty="0"/>
          </a:p>
        </p:txBody>
      </p:sp>
      <p:sp>
        <p:nvSpPr>
          <p:cNvPr id="3" name="Espace réservé du contenu 2"/>
          <p:cNvSpPr>
            <a:spLocks noGrp="1"/>
          </p:cNvSpPr>
          <p:nvPr>
            <p:ph idx="1"/>
          </p:nvPr>
        </p:nvSpPr>
        <p:spPr>
          <a:xfrm>
            <a:off x="0" y="662153"/>
            <a:ext cx="9144000" cy="3896498"/>
          </a:xfrm>
        </p:spPr>
        <p:txBody>
          <a:bodyPr/>
          <a:lstStyle/>
          <a:p>
            <a:pPr>
              <a:lnSpc>
                <a:spcPct val="100000"/>
              </a:lnSpc>
            </a:pPr>
            <a:r>
              <a:rPr lang="tr-TR" sz="1500" dirty="0">
                <a:latin typeface="+mn-lt"/>
              </a:rPr>
              <a:t>Erasmus öğrenim hareketliliğiniz için gideceğiniz Üniversite, tüm başvuru belgelerinizi tamamladığınızda (belgeleri kendilerine ilettiğinizde ya da sistemlerine yüklediğinizde) size bir Kabul Mektubu (</a:t>
            </a:r>
            <a:r>
              <a:rPr lang="tr-TR" sz="1500" dirty="0" err="1">
                <a:latin typeface="+mn-lt"/>
              </a:rPr>
              <a:t>Acceptance</a:t>
            </a:r>
            <a:r>
              <a:rPr lang="tr-TR" sz="1500" dirty="0">
                <a:latin typeface="+mn-lt"/>
              </a:rPr>
              <a:t>/</a:t>
            </a:r>
            <a:r>
              <a:rPr lang="tr-TR" sz="1500" dirty="0" err="1">
                <a:latin typeface="+mn-lt"/>
              </a:rPr>
              <a:t>Admission</a:t>
            </a:r>
            <a:r>
              <a:rPr lang="tr-TR" sz="1500" dirty="0">
                <a:latin typeface="+mn-lt"/>
              </a:rPr>
              <a:t> </a:t>
            </a:r>
            <a:r>
              <a:rPr lang="tr-TR" sz="1500" dirty="0" err="1">
                <a:latin typeface="+mn-lt"/>
              </a:rPr>
              <a:t>Letter</a:t>
            </a:r>
            <a:r>
              <a:rPr lang="tr-TR" sz="1500" dirty="0">
                <a:latin typeface="+mn-lt"/>
              </a:rPr>
              <a:t>) ya da Davet Mektubu (</a:t>
            </a:r>
            <a:r>
              <a:rPr lang="tr-TR" sz="1500" dirty="0" err="1">
                <a:latin typeface="+mn-lt"/>
              </a:rPr>
              <a:t>Invitation</a:t>
            </a:r>
            <a:r>
              <a:rPr lang="tr-TR" sz="1500" dirty="0">
                <a:latin typeface="+mn-lt"/>
              </a:rPr>
              <a:t> </a:t>
            </a:r>
            <a:r>
              <a:rPr lang="tr-TR" sz="1500" dirty="0" err="1">
                <a:latin typeface="+mn-lt"/>
              </a:rPr>
              <a:t>Letter</a:t>
            </a:r>
            <a:r>
              <a:rPr lang="tr-TR" sz="1500" dirty="0">
                <a:latin typeface="+mn-lt"/>
              </a:rPr>
              <a:t>) iletir. Bu belgede kişisel bilgilerinizin yanı sıra karşı kurumda hangi tarihler arasında öğrenim göreceğiniz de belirtilmektedir. </a:t>
            </a:r>
          </a:p>
          <a:p>
            <a:pPr marL="241300" indent="-229235">
              <a:lnSpc>
                <a:spcPct val="100000"/>
              </a:lnSpc>
              <a:tabLst>
                <a:tab pos="241300" algn="l"/>
              </a:tabLst>
            </a:pPr>
            <a:r>
              <a:rPr lang="tr-TR" sz="1500" spc="-15" dirty="0">
                <a:latin typeface="+mn-lt"/>
                <a:cs typeface="Calibri"/>
              </a:rPr>
              <a:t>Bu</a:t>
            </a:r>
            <a:r>
              <a:rPr lang="tr-TR" sz="1500" spc="10" dirty="0">
                <a:latin typeface="+mn-lt"/>
                <a:cs typeface="Calibri"/>
              </a:rPr>
              <a:t> </a:t>
            </a:r>
            <a:r>
              <a:rPr lang="tr-TR" sz="1500" spc="-15" dirty="0">
                <a:latin typeface="+mn-lt"/>
                <a:cs typeface="Calibri"/>
              </a:rPr>
              <a:t>be</a:t>
            </a:r>
            <a:r>
              <a:rPr lang="tr-TR" sz="1500" spc="-25" dirty="0">
                <a:latin typeface="+mn-lt"/>
                <a:cs typeface="Calibri"/>
              </a:rPr>
              <a:t>l</a:t>
            </a:r>
            <a:r>
              <a:rPr lang="tr-TR" sz="1500" spc="-35" dirty="0">
                <a:latin typeface="+mn-lt"/>
                <a:cs typeface="Calibri"/>
              </a:rPr>
              <a:t>g</a:t>
            </a:r>
            <a:r>
              <a:rPr lang="tr-TR" sz="1500" spc="-15" dirty="0">
                <a:latin typeface="+mn-lt"/>
                <a:cs typeface="Calibri"/>
              </a:rPr>
              <a:t>e,</a:t>
            </a:r>
            <a:r>
              <a:rPr lang="tr-TR" sz="1500" spc="-5" dirty="0">
                <a:latin typeface="+mn-lt"/>
                <a:cs typeface="Calibri"/>
              </a:rPr>
              <a:t> </a:t>
            </a:r>
            <a:r>
              <a:rPr lang="tr-TR" sz="1500" dirty="0">
                <a:solidFill>
                  <a:schemeClr val="bg1"/>
                </a:solidFill>
                <a:latin typeface="+mn-lt"/>
                <a:cs typeface="Calibri"/>
              </a:rPr>
              <a:t>v</a:t>
            </a:r>
            <a:r>
              <a:rPr lang="tr-TR" sz="1500" spc="-15" dirty="0">
                <a:solidFill>
                  <a:schemeClr val="bg1"/>
                </a:solidFill>
                <a:latin typeface="+mn-lt"/>
                <a:cs typeface="Calibri"/>
              </a:rPr>
              <a:t>i</a:t>
            </a:r>
            <a:r>
              <a:rPr lang="tr-TR" sz="1500" spc="-80" dirty="0">
                <a:solidFill>
                  <a:schemeClr val="bg1"/>
                </a:solidFill>
                <a:latin typeface="+mn-lt"/>
                <a:cs typeface="Calibri"/>
              </a:rPr>
              <a:t>z</a:t>
            </a:r>
            <a:r>
              <a:rPr lang="tr-TR" sz="1500" spc="-15" dirty="0">
                <a:solidFill>
                  <a:schemeClr val="bg1"/>
                </a:solidFill>
                <a:latin typeface="+mn-lt"/>
                <a:cs typeface="Calibri"/>
              </a:rPr>
              <a:t>e</a:t>
            </a:r>
            <a:r>
              <a:rPr lang="tr-TR" sz="1500" spc="-5" dirty="0">
                <a:solidFill>
                  <a:schemeClr val="bg1"/>
                </a:solidFill>
                <a:latin typeface="+mn-lt"/>
                <a:cs typeface="Calibri"/>
              </a:rPr>
              <a:t> </a:t>
            </a:r>
            <a:r>
              <a:rPr lang="tr-TR" sz="1500" spc="-20" dirty="0">
                <a:solidFill>
                  <a:schemeClr val="bg1"/>
                </a:solidFill>
                <a:latin typeface="+mn-lt"/>
                <a:cs typeface="Calibri"/>
              </a:rPr>
              <a:t>i</a:t>
            </a:r>
            <a:r>
              <a:rPr lang="tr-TR" sz="1500" spc="-10" dirty="0">
                <a:solidFill>
                  <a:schemeClr val="bg1"/>
                </a:solidFill>
                <a:latin typeface="+mn-lt"/>
                <a:cs typeface="Calibri"/>
              </a:rPr>
              <a:t>şl</a:t>
            </a:r>
            <a:r>
              <a:rPr lang="tr-TR" sz="1500" spc="-25" dirty="0">
                <a:solidFill>
                  <a:schemeClr val="bg1"/>
                </a:solidFill>
                <a:latin typeface="+mn-lt"/>
                <a:cs typeface="Calibri"/>
              </a:rPr>
              <a:t>e</a:t>
            </a:r>
            <a:r>
              <a:rPr lang="tr-TR" sz="1500" spc="-15" dirty="0">
                <a:solidFill>
                  <a:schemeClr val="bg1"/>
                </a:solidFill>
                <a:latin typeface="+mn-lt"/>
                <a:cs typeface="Calibri"/>
              </a:rPr>
              <a:t>mle</a:t>
            </a:r>
            <a:r>
              <a:rPr lang="tr-TR" sz="1500" spc="-25" dirty="0">
                <a:solidFill>
                  <a:schemeClr val="bg1"/>
                </a:solidFill>
                <a:latin typeface="+mn-lt"/>
                <a:cs typeface="Calibri"/>
              </a:rPr>
              <a:t>r</a:t>
            </a:r>
            <a:r>
              <a:rPr lang="tr-TR" sz="1500" dirty="0">
                <a:solidFill>
                  <a:schemeClr val="bg1"/>
                </a:solidFill>
                <a:latin typeface="+mn-lt"/>
                <a:cs typeface="Calibri"/>
              </a:rPr>
              <a:t>i için gereklidir. </a:t>
            </a:r>
            <a:endParaRPr lang="tr-TR" sz="1500" dirty="0">
              <a:latin typeface="+mn-lt"/>
            </a:endParaRPr>
          </a:p>
          <a:p>
            <a:pPr marL="241300" indent="-229235">
              <a:lnSpc>
                <a:spcPct val="100000"/>
              </a:lnSpc>
              <a:tabLst>
                <a:tab pos="241300" algn="l"/>
              </a:tabLst>
            </a:pPr>
            <a:r>
              <a:rPr lang="tr-TR" sz="1500" spc="-15" dirty="0">
                <a:latin typeface="+mn-lt"/>
                <a:cs typeface="Calibri"/>
              </a:rPr>
              <a:t>Bu</a:t>
            </a:r>
            <a:r>
              <a:rPr lang="tr-TR" sz="1500" spc="10" dirty="0">
                <a:latin typeface="+mn-lt"/>
                <a:cs typeface="Calibri"/>
              </a:rPr>
              <a:t> </a:t>
            </a:r>
            <a:r>
              <a:rPr lang="tr-TR" sz="1500" spc="-15" dirty="0">
                <a:latin typeface="+mn-lt"/>
                <a:cs typeface="Calibri"/>
              </a:rPr>
              <a:t>be</a:t>
            </a:r>
            <a:r>
              <a:rPr lang="tr-TR" sz="1500" spc="-25" dirty="0">
                <a:latin typeface="+mn-lt"/>
                <a:cs typeface="Calibri"/>
              </a:rPr>
              <a:t>l</a:t>
            </a:r>
            <a:r>
              <a:rPr lang="tr-TR" sz="1500" spc="-35" dirty="0">
                <a:latin typeface="+mn-lt"/>
                <a:cs typeface="Calibri"/>
              </a:rPr>
              <a:t>g</a:t>
            </a:r>
            <a:r>
              <a:rPr lang="tr-TR" sz="1500" spc="-15" dirty="0">
                <a:latin typeface="+mn-lt"/>
                <a:cs typeface="Calibri"/>
              </a:rPr>
              <a:t>ede </a:t>
            </a:r>
            <a:r>
              <a:rPr lang="tr-TR" sz="1500" spc="-75" dirty="0">
                <a:latin typeface="+mn-lt"/>
                <a:cs typeface="Calibri"/>
              </a:rPr>
              <a:t>y</a:t>
            </a:r>
            <a:r>
              <a:rPr lang="tr-TR" sz="1500" dirty="0">
                <a:latin typeface="+mn-lt"/>
                <a:cs typeface="Calibri"/>
              </a:rPr>
              <a:t>azı</a:t>
            </a:r>
            <a:r>
              <a:rPr lang="tr-TR" sz="1500" spc="-15" dirty="0">
                <a:latin typeface="+mn-lt"/>
                <a:cs typeface="Calibri"/>
              </a:rPr>
              <a:t>lan</a:t>
            </a:r>
            <a:r>
              <a:rPr lang="tr-TR" sz="1500" spc="-5" dirty="0">
                <a:latin typeface="+mn-lt"/>
                <a:cs typeface="Calibri"/>
              </a:rPr>
              <a:t> </a:t>
            </a:r>
            <a:r>
              <a:rPr lang="tr-TR" sz="1500" spc="-45" dirty="0">
                <a:latin typeface="+mn-lt"/>
                <a:cs typeface="Calibri"/>
              </a:rPr>
              <a:t>t</a:t>
            </a:r>
            <a:r>
              <a:rPr lang="tr-TR" sz="1500" spc="-10" dirty="0">
                <a:latin typeface="+mn-lt"/>
                <a:cs typeface="Calibri"/>
              </a:rPr>
              <a:t>ari</a:t>
            </a:r>
            <a:r>
              <a:rPr lang="tr-TR" sz="1500" spc="-30" dirty="0">
                <a:latin typeface="+mn-lt"/>
                <a:cs typeface="Calibri"/>
              </a:rPr>
              <a:t>h</a:t>
            </a:r>
            <a:r>
              <a:rPr lang="tr-TR" sz="1500" spc="-15" dirty="0">
                <a:latin typeface="+mn-lt"/>
                <a:cs typeface="Calibri"/>
              </a:rPr>
              <a:t>le</a:t>
            </a:r>
            <a:r>
              <a:rPr lang="tr-TR" sz="1500" spc="-60" dirty="0">
                <a:latin typeface="+mn-lt"/>
                <a:cs typeface="Calibri"/>
              </a:rPr>
              <a:t>r</a:t>
            </a:r>
            <a:r>
              <a:rPr lang="tr-TR" sz="1500" spc="-15" dirty="0">
                <a:latin typeface="+mn-lt"/>
                <a:cs typeface="Calibri"/>
              </a:rPr>
              <a:t>, Koordinatörlüğümüzce </a:t>
            </a:r>
            <a:r>
              <a:rPr lang="tr-TR" sz="1500" spc="10" dirty="0">
                <a:latin typeface="+mn-lt"/>
                <a:cs typeface="Calibri"/>
              </a:rPr>
              <a:t> </a:t>
            </a:r>
            <a:r>
              <a:rPr lang="tr-TR" sz="1500" spc="-15" dirty="0" err="1">
                <a:solidFill>
                  <a:schemeClr val="bg1"/>
                </a:solidFill>
                <a:latin typeface="+mn-lt"/>
                <a:cs typeface="Calibri"/>
              </a:rPr>
              <a:t>E</a:t>
            </a:r>
            <a:r>
              <a:rPr lang="tr-TR" sz="1500" spc="-75" dirty="0" err="1">
                <a:solidFill>
                  <a:schemeClr val="bg1"/>
                </a:solidFill>
                <a:latin typeface="+mn-lt"/>
                <a:cs typeface="Calibri"/>
              </a:rPr>
              <a:t>r</a:t>
            </a:r>
            <a:r>
              <a:rPr lang="tr-TR" sz="1500" spc="-15" dirty="0" err="1">
                <a:solidFill>
                  <a:schemeClr val="bg1"/>
                </a:solidFill>
                <a:latin typeface="+mn-lt"/>
                <a:cs typeface="Calibri"/>
              </a:rPr>
              <a:t>asmus</a:t>
            </a:r>
            <a:r>
              <a:rPr lang="tr-TR" sz="1500" spc="25" dirty="0">
                <a:solidFill>
                  <a:schemeClr val="bg1"/>
                </a:solidFill>
                <a:latin typeface="+mn-lt"/>
                <a:cs typeface="Calibri"/>
              </a:rPr>
              <a:t> </a:t>
            </a:r>
            <a:r>
              <a:rPr lang="tr-TR" sz="1500" spc="-15" dirty="0">
                <a:solidFill>
                  <a:schemeClr val="bg1"/>
                </a:solidFill>
                <a:latin typeface="+mn-lt"/>
                <a:cs typeface="Calibri"/>
              </a:rPr>
              <a:t>h</a:t>
            </a:r>
            <a:r>
              <a:rPr lang="tr-TR" sz="1500" spc="-25" dirty="0">
                <a:solidFill>
                  <a:schemeClr val="bg1"/>
                </a:solidFill>
                <a:latin typeface="+mn-lt"/>
                <a:cs typeface="Calibri"/>
              </a:rPr>
              <a:t>i</a:t>
            </a:r>
            <a:r>
              <a:rPr lang="tr-TR" sz="1500" spc="-15" dirty="0">
                <a:solidFill>
                  <a:schemeClr val="bg1"/>
                </a:solidFill>
                <a:latin typeface="+mn-lt"/>
                <a:cs typeface="Calibri"/>
              </a:rPr>
              <a:t>besi hesaplamasında </a:t>
            </a:r>
            <a:r>
              <a:rPr lang="tr-TR" sz="1500" spc="-15" dirty="0">
                <a:latin typeface="+mn-lt"/>
                <a:cs typeface="Calibri"/>
              </a:rPr>
              <a:t>da kullanılır.</a:t>
            </a:r>
            <a:endParaRPr lang="tr-TR" sz="1500" dirty="0">
              <a:latin typeface="+mn-lt"/>
              <a:cs typeface="Calibri"/>
            </a:endParaRPr>
          </a:p>
          <a:p>
            <a:pPr marL="241300" marR="12700" indent="-229235">
              <a:lnSpc>
                <a:spcPts val="2690"/>
              </a:lnSpc>
              <a:tabLst>
                <a:tab pos="241300" algn="l"/>
              </a:tabLst>
            </a:pPr>
            <a:r>
              <a:rPr lang="tr-TR" sz="1500" spc="-15" dirty="0">
                <a:latin typeface="+mn-lt"/>
                <a:cs typeface="Calibri"/>
              </a:rPr>
              <a:t>Bel</a:t>
            </a:r>
            <a:r>
              <a:rPr lang="tr-TR" sz="1500" spc="-40" dirty="0">
                <a:latin typeface="+mn-lt"/>
                <a:cs typeface="Calibri"/>
              </a:rPr>
              <a:t>g</a:t>
            </a:r>
            <a:r>
              <a:rPr lang="tr-TR" sz="1500" spc="-15" dirty="0">
                <a:latin typeface="+mn-lt"/>
                <a:cs typeface="Calibri"/>
              </a:rPr>
              <a:t>e</a:t>
            </a:r>
            <a:r>
              <a:rPr lang="tr-TR" sz="1500" spc="-10" dirty="0">
                <a:latin typeface="+mn-lt"/>
                <a:cs typeface="Calibri"/>
              </a:rPr>
              <a:t> </a:t>
            </a:r>
            <a:r>
              <a:rPr lang="tr-TR" sz="1500" spc="-15" dirty="0">
                <a:latin typeface="+mn-lt"/>
                <a:cs typeface="Calibri"/>
              </a:rPr>
              <a:t>öğ</a:t>
            </a:r>
            <a:r>
              <a:rPr lang="tr-TR" sz="1500" spc="-50" dirty="0">
                <a:latin typeface="+mn-lt"/>
                <a:cs typeface="Calibri"/>
              </a:rPr>
              <a:t>r</a:t>
            </a:r>
            <a:r>
              <a:rPr lang="tr-TR" sz="1500" spc="-15" dirty="0">
                <a:latin typeface="+mn-lt"/>
                <a:cs typeface="Calibri"/>
              </a:rPr>
              <a:t>enci</a:t>
            </a:r>
            <a:r>
              <a:rPr lang="tr-TR" sz="1500" spc="-30" dirty="0">
                <a:latin typeface="+mn-lt"/>
                <a:cs typeface="Calibri"/>
              </a:rPr>
              <a:t>n</a:t>
            </a:r>
            <a:r>
              <a:rPr lang="tr-TR" sz="1500" spc="-15" dirty="0">
                <a:latin typeface="+mn-lt"/>
                <a:cs typeface="Calibri"/>
              </a:rPr>
              <a:t>in</a:t>
            </a:r>
            <a:r>
              <a:rPr lang="tr-TR" sz="1500" spc="20" dirty="0">
                <a:latin typeface="+mn-lt"/>
                <a:cs typeface="Calibri"/>
              </a:rPr>
              <a:t> </a:t>
            </a:r>
            <a:r>
              <a:rPr lang="tr-TR" sz="1500" spc="-15" dirty="0">
                <a:latin typeface="+mn-lt"/>
                <a:cs typeface="Calibri"/>
              </a:rPr>
              <a:t>gideceği</a:t>
            </a:r>
            <a:r>
              <a:rPr lang="tr-TR" sz="1500" spc="-20" dirty="0">
                <a:latin typeface="+mn-lt"/>
                <a:cs typeface="Calibri"/>
              </a:rPr>
              <a:t> </a:t>
            </a:r>
            <a:r>
              <a:rPr lang="tr-TR" sz="1500" spc="-55" dirty="0">
                <a:latin typeface="+mn-lt"/>
                <a:cs typeface="Calibri"/>
              </a:rPr>
              <a:t>k</a:t>
            </a:r>
            <a:r>
              <a:rPr lang="tr-TR" sz="1500" spc="-15" dirty="0">
                <a:latin typeface="+mn-lt"/>
                <a:cs typeface="Calibri"/>
              </a:rPr>
              <a:t>ur</a:t>
            </a:r>
            <a:r>
              <a:rPr lang="tr-TR" sz="1500" spc="-30" dirty="0">
                <a:latin typeface="+mn-lt"/>
                <a:cs typeface="Calibri"/>
              </a:rPr>
              <a:t>u</a:t>
            </a:r>
            <a:r>
              <a:rPr lang="tr-TR" sz="1500" spc="-20" dirty="0">
                <a:latin typeface="+mn-lt"/>
                <a:cs typeface="Calibri"/>
              </a:rPr>
              <a:t>ma</a:t>
            </a:r>
            <a:r>
              <a:rPr lang="tr-TR" sz="1500" spc="40" dirty="0">
                <a:latin typeface="+mn-lt"/>
                <a:cs typeface="Calibri"/>
              </a:rPr>
              <a:t> </a:t>
            </a:r>
            <a:r>
              <a:rPr lang="tr-TR" sz="1500" spc="-10" dirty="0">
                <a:latin typeface="+mn-lt"/>
                <a:cs typeface="Calibri"/>
              </a:rPr>
              <a:t>ait</a:t>
            </a:r>
            <a:r>
              <a:rPr lang="tr-TR" sz="1500" spc="-5" dirty="0">
                <a:latin typeface="+mn-lt"/>
                <a:cs typeface="Calibri"/>
              </a:rPr>
              <a:t> </a:t>
            </a:r>
            <a:r>
              <a:rPr lang="tr-TR" sz="1500" spc="-15" dirty="0">
                <a:latin typeface="+mn-lt"/>
                <a:cs typeface="Calibri"/>
              </a:rPr>
              <a:t>a</a:t>
            </a:r>
            <a:r>
              <a:rPr lang="tr-TR" sz="1500" spc="-40" dirty="0">
                <a:latin typeface="+mn-lt"/>
                <a:cs typeface="Calibri"/>
              </a:rPr>
              <a:t>nt</a:t>
            </a:r>
            <a:r>
              <a:rPr lang="tr-TR" sz="1500" spc="-30" dirty="0">
                <a:latin typeface="+mn-lt"/>
                <a:cs typeface="Calibri"/>
              </a:rPr>
              <a:t>e</a:t>
            </a:r>
            <a:r>
              <a:rPr lang="tr-TR" sz="1500" dirty="0">
                <a:latin typeface="+mn-lt"/>
                <a:cs typeface="Calibri"/>
              </a:rPr>
              <a:t>tli</a:t>
            </a:r>
            <a:r>
              <a:rPr lang="tr-TR" sz="1500" spc="-15" dirty="0">
                <a:latin typeface="+mn-lt"/>
                <a:cs typeface="Calibri"/>
              </a:rPr>
              <a:t> </a:t>
            </a:r>
            <a:r>
              <a:rPr lang="tr-TR" sz="1500" spc="-75" dirty="0">
                <a:latin typeface="+mn-lt"/>
                <a:cs typeface="Calibri"/>
              </a:rPr>
              <a:t>k</a:t>
            </a:r>
            <a:r>
              <a:rPr lang="tr-TR" sz="1500" spc="-15" dirty="0">
                <a:latin typeface="+mn-lt"/>
                <a:cs typeface="Calibri"/>
              </a:rPr>
              <a:t>ağıda,</a:t>
            </a:r>
            <a:r>
              <a:rPr lang="tr-TR" sz="1500" spc="-5" dirty="0">
                <a:latin typeface="+mn-lt"/>
                <a:cs typeface="Calibri"/>
              </a:rPr>
              <a:t> </a:t>
            </a:r>
            <a:r>
              <a:rPr lang="tr-TR" sz="1500" spc="-50" dirty="0">
                <a:latin typeface="+mn-lt"/>
                <a:cs typeface="Calibri"/>
              </a:rPr>
              <a:t>k</a:t>
            </a:r>
            <a:r>
              <a:rPr lang="tr-TR" sz="1500" spc="-15" dirty="0">
                <a:latin typeface="+mn-lt"/>
                <a:cs typeface="Calibri"/>
              </a:rPr>
              <a:t>ur</a:t>
            </a:r>
            <a:r>
              <a:rPr lang="tr-TR" sz="1500" spc="-30" dirty="0">
                <a:latin typeface="+mn-lt"/>
                <a:cs typeface="Calibri"/>
              </a:rPr>
              <a:t>u</a:t>
            </a:r>
            <a:r>
              <a:rPr lang="tr-TR" sz="1500" spc="-25" dirty="0">
                <a:latin typeface="+mn-lt"/>
                <a:cs typeface="Calibri"/>
              </a:rPr>
              <a:t>m</a:t>
            </a:r>
            <a:r>
              <a:rPr lang="tr-TR" sz="1500" spc="35" dirty="0">
                <a:latin typeface="+mn-lt"/>
                <a:cs typeface="Calibri"/>
              </a:rPr>
              <a:t> </a:t>
            </a:r>
            <a:r>
              <a:rPr lang="tr-TR" sz="1500" spc="-60" dirty="0">
                <a:latin typeface="+mn-lt"/>
                <a:cs typeface="Calibri"/>
              </a:rPr>
              <a:t>y</a:t>
            </a:r>
            <a:r>
              <a:rPr lang="tr-TR" sz="1500" spc="-30" dirty="0">
                <a:latin typeface="+mn-lt"/>
                <a:cs typeface="Calibri"/>
              </a:rPr>
              <a:t>e</a:t>
            </a:r>
            <a:r>
              <a:rPr lang="tr-TR" sz="1500" dirty="0">
                <a:latin typeface="+mn-lt"/>
                <a:cs typeface="Calibri"/>
              </a:rPr>
              <a:t>tki</a:t>
            </a:r>
            <a:r>
              <a:rPr lang="tr-TR" sz="1500" spc="-15" dirty="0">
                <a:latin typeface="+mn-lt"/>
                <a:cs typeface="Calibri"/>
              </a:rPr>
              <a:t>l</a:t>
            </a:r>
            <a:r>
              <a:rPr lang="tr-TR" sz="1500" dirty="0">
                <a:latin typeface="+mn-lt"/>
                <a:cs typeface="Calibri"/>
              </a:rPr>
              <a:t>isi </a:t>
            </a:r>
            <a:r>
              <a:rPr lang="tr-TR" sz="1500" spc="-50" dirty="0">
                <a:latin typeface="+mn-lt"/>
                <a:cs typeface="Calibri"/>
              </a:rPr>
              <a:t>t</a:t>
            </a:r>
            <a:r>
              <a:rPr lang="tr-TR" sz="1500" spc="-15" dirty="0">
                <a:latin typeface="+mn-lt"/>
                <a:cs typeface="Calibri"/>
              </a:rPr>
              <a:t>a</a:t>
            </a:r>
            <a:r>
              <a:rPr lang="tr-TR" sz="1500" spc="-70" dirty="0">
                <a:latin typeface="+mn-lt"/>
                <a:cs typeface="Calibri"/>
              </a:rPr>
              <a:t>r</a:t>
            </a:r>
            <a:r>
              <a:rPr lang="tr-TR" sz="1500" spc="-15" dirty="0">
                <a:latin typeface="+mn-lt"/>
                <a:cs typeface="Calibri"/>
              </a:rPr>
              <a:t>af</a:t>
            </a:r>
            <a:r>
              <a:rPr lang="tr-TR" sz="1500" spc="-25" dirty="0">
                <a:latin typeface="+mn-lt"/>
                <a:cs typeface="Calibri"/>
              </a:rPr>
              <a:t>ı</a:t>
            </a:r>
            <a:r>
              <a:rPr lang="tr-TR" sz="1500" spc="-15" dirty="0">
                <a:latin typeface="+mn-lt"/>
                <a:cs typeface="Calibri"/>
              </a:rPr>
              <a:t>ndan </a:t>
            </a:r>
            <a:r>
              <a:rPr lang="tr-TR" sz="1500" spc="15" dirty="0">
                <a:latin typeface="+mn-lt"/>
                <a:cs typeface="Calibri"/>
              </a:rPr>
              <a:t> </a:t>
            </a:r>
            <a:r>
              <a:rPr lang="tr-TR" sz="1500" spc="-10" dirty="0">
                <a:latin typeface="+mn-lt"/>
                <a:cs typeface="Calibri"/>
              </a:rPr>
              <a:t>i</a:t>
            </a:r>
            <a:r>
              <a:rPr lang="tr-TR" sz="1500" spc="-25" dirty="0">
                <a:latin typeface="+mn-lt"/>
                <a:cs typeface="Calibri"/>
              </a:rPr>
              <a:t>m</a:t>
            </a:r>
            <a:r>
              <a:rPr lang="tr-TR" sz="1500" spc="-65" dirty="0">
                <a:latin typeface="+mn-lt"/>
                <a:cs typeface="Calibri"/>
              </a:rPr>
              <a:t>z</a:t>
            </a:r>
            <a:r>
              <a:rPr lang="tr-TR" sz="1500" spc="-15" dirty="0">
                <a:latin typeface="+mn-lt"/>
                <a:cs typeface="Calibri"/>
              </a:rPr>
              <a:t>alanmış </a:t>
            </a:r>
            <a:r>
              <a:rPr lang="tr-TR" sz="1500" spc="-45" dirty="0">
                <a:latin typeface="+mn-lt"/>
                <a:cs typeface="Calibri"/>
              </a:rPr>
              <a:t>v</a:t>
            </a:r>
            <a:r>
              <a:rPr lang="tr-TR" sz="1500" spc="-15" dirty="0">
                <a:latin typeface="+mn-lt"/>
                <a:cs typeface="Calibri"/>
              </a:rPr>
              <a:t>e </a:t>
            </a:r>
            <a:r>
              <a:rPr lang="tr-TR" sz="1500" spc="-50" dirty="0">
                <a:latin typeface="+mn-lt"/>
                <a:cs typeface="Calibri"/>
              </a:rPr>
              <a:t>k</a:t>
            </a:r>
            <a:r>
              <a:rPr lang="tr-TR" sz="1500" spc="-15" dirty="0">
                <a:latin typeface="+mn-lt"/>
                <a:cs typeface="Calibri"/>
              </a:rPr>
              <a:t>ur</a:t>
            </a:r>
            <a:r>
              <a:rPr lang="tr-TR" sz="1500" spc="-30" dirty="0">
                <a:latin typeface="+mn-lt"/>
                <a:cs typeface="Calibri"/>
              </a:rPr>
              <a:t>u</a:t>
            </a:r>
            <a:r>
              <a:rPr lang="tr-TR" sz="1500" spc="-20" dirty="0">
                <a:latin typeface="+mn-lt"/>
                <a:cs typeface="Calibri"/>
              </a:rPr>
              <a:t>ma</a:t>
            </a:r>
            <a:r>
              <a:rPr lang="tr-TR" sz="1500" spc="30" dirty="0">
                <a:latin typeface="+mn-lt"/>
                <a:cs typeface="Calibri"/>
              </a:rPr>
              <a:t> </a:t>
            </a:r>
            <a:r>
              <a:rPr lang="tr-TR" sz="1500" spc="-10" dirty="0">
                <a:latin typeface="+mn-lt"/>
                <a:cs typeface="Calibri"/>
              </a:rPr>
              <a:t>ait</a:t>
            </a:r>
            <a:r>
              <a:rPr lang="tr-TR" sz="1500" spc="-5" dirty="0">
                <a:latin typeface="+mn-lt"/>
                <a:cs typeface="Calibri"/>
              </a:rPr>
              <a:t> </a:t>
            </a:r>
            <a:r>
              <a:rPr lang="tr-TR" sz="1500" u="heavy" spc="-20" dirty="0">
                <a:latin typeface="+mn-lt"/>
                <a:cs typeface="Calibri"/>
              </a:rPr>
              <a:t>müh</a:t>
            </a:r>
            <a:r>
              <a:rPr lang="tr-TR" sz="1500" u="heavy" spc="-15" dirty="0">
                <a:latin typeface="+mn-lt"/>
                <a:cs typeface="Calibri"/>
              </a:rPr>
              <a:t>rü</a:t>
            </a:r>
            <a:r>
              <a:rPr lang="tr-TR" sz="1500" spc="50" dirty="0">
                <a:latin typeface="+mn-lt"/>
                <a:cs typeface="Calibri"/>
              </a:rPr>
              <a:t> </a:t>
            </a:r>
            <a:r>
              <a:rPr lang="tr-TR" sz="1500" spc="-15" dirty="0">
                <a:latin typeface="+mn-lt"/>
                <a:cs typeface="Calibri"/>
              </a:rPr>
              <a:t>içer</a:t>
            </a:r>
            <a:r>
              <a:rPr lang="tr-TR" sz="1500" spc="-25" dirty="0">
                <a:latin typeface="+mn-lt"/>
                <a:cs typeface="Calibri"/>
              </a:rPr>
              <a:t>i</a:t>
            </a:r>
            <a:r>
              <a:rPr lang="tr-TR" sz="1500" spc="-10" dirty="0">
                <a:latin typeface="+mn-lt"/>
                <a:cs typeface="Calibri"/>
              </a:rPr>
              <a:t>r</a:t>
            </a:r>
            <a:r>
              <a:rPr lang="tr-TR" sz="1500" spc="-5" dirty="0">
                <a:latin typeface="+mn-lt"/>
                <a:cs typeface="Calibri"/>
              </a:rPr>
              <a:t> </a:t>
            </a:r>
            <a:r>
              <a:rPr lang="tr-TR" sz="1500" spc="-15" dirty="0">
                <a:latin typeface="+mn-lt"/>
                <a:cs typeface="Calibri"/>
              </a:rPr>
              <a:t>b</a:t>
            </a:r>
            <a:r>
              <a:rPr lang="tr-TR" sz="1500" spc="-25" dirty="0">
                <a:latin typeface="+mn-lt"/>
                <a:cs typeface="Calibri"/>
              </a:rPr>
              <a:t>i</a:t>
            </a:r>
            <a:r>
              <a:rPr lang="tr-TR" sz="1500" spc="-10" dirty="0">
                <a:latin typeface="+mn-lt"/>
                <a:cs typeface="Calibri"/>
              </a:rPr>
              <a:t>r</a:t>
            </a:r>
            <a:r>
              <a:rPr lang="tr-TR" sz="1500" spc="20" dirty="0">
                <a:latin typeface="+mn-lt"/>
                <a:cs typeface="Calibri"/>
              </a:rPr>
              <a:t> </a:t>
            </a:r>
            <a:r>
              <a:rPr lang="tr-TR" sz="1500" spc="-15" dirty="0">
                <a:latin typeface="+mn-lt"/>
                <a:cs typeface="Calibri"/>
              </a:rPr>
              <a:t>be</a:t>
            </a:r>
            <a:r>
              <a:rPr lang="tr-TR" sz="1500" spc="-25" dirty="0">
                <a:latin typeface="+mn-lt"/>
                <a:cs typeface="Calibri"/>
              </a:rPr>
              <a:t>l</a:t>
            </a:r>
            <a:r>
              <a:rPr lang="tr-TR" sz="1500" spc="-35" dirty="0">
                <a:latin typeface="+mn-lt"/>
                <a:cs typeface="Calibri"/>
              </a:rPr>
              <a:t>g</a:t>
            </a:r>
            <a:r>
              <a:rPr lang="tr-TR" sz="1500" spc="-15" dirty="0">
                <a:latin typeface="+mn-lt"/>
                <a:cs typeface="Calibri"/>
              </a:rPr>
              <a:t>e</a:t>
            </a:r>
            <a:r>
              <a:rPr lang="tr-TR" sz="1500" spc="-5" dirty="0">
                <a:latin typeface="+mn-lt"/>
                <a:cs typeface="Calibri"/>
              </a:rPr>
              <a:t> </a:t>
            </a:r>
            <a:r>
              <a:rPr lang="tr-TR" sz="1500" spc="-15" dirty="0">
                <a:latin typeface="+mn-lt"/>
                <a:cs typeface="Calibri"/>
              </a:rPr>
              <a:t>o</a:t>
            </a:r>
            <a:r>
              <a:rPr lang="tr-TR" sz="1500" spc="-25" dirty="0">
                <a:latin typeface="+mn-lt"/>
                <a:cs typeface="Calibri"/>
              </a:rPr>
              <a:t>l</a:t>
            </a:r>
            <a:r>
              <a:rPr lang="tr-TR" sz="1500" spc="-15" dirty="0">
                <a:latin typeface="+mn-lt"/>
                <a:cs typeface="Calibri"/>
              </a:rPr>
              <a:t>malıdır. Belge, e-imzalı / </a:t>
            </a:r>
            <a:r>
              <a:rPr lang="tr-TR" sz="1500" spc="-15" dirty="0" err="1">
                <a:latin typeface="+mn-lt"/>
                <a:cs typeface="Calibri"/>
              </a:rPr>
              <a:t>barkodlu</a:t>
            </a:r>
            <a:r>
              <a:rPr lang="tr-TR" sz="1500" spc="-15" dirty="0">
                <a:latin typeface="+mn-lt"/>
                <a:cs typeface="Calibri"/>
              </a:rPr>
              <a:t> da olabilir. Koordinatörlüğümüzce bu belgenin e-posta ile tarafınıza iletilmiş bir kopyası, </a:t>
            </a:r>
            <a:r>
              <a:rPr lang="tr-TR" sz="1500" spc="-15" dirty="0" err="1">
                <a:latin typeface="+mn-lt"/>
                <a:cs typeface="Calibri"/>
              </a:rPr>
              <a:t>Erasmus</a:t>
            </a:r>
            <a:r>
              <a:rPr lang="tr-TR" sz="1500" spc="-15" dirty="0">
                <a:latin typeface="+mn-lt"/>
                <a:cs typeface="Calibri"/>
              </a:rPr>
              <a:t> işlemleriniz için kullanabilir. Ancak vize başvurusu yapacağınız ülkenin konsolosluğunun mutlaka posta yoluyla gönderilmiş orijinal belgeyi talep edip etmediğinden emin olunuz. Belge tarafınıza ulaştığında, üstündeki bilgilerin doğruluğunu kontrol ediniz.</a:t>
            </a:r>
            <a:endParaRPr lang="tr-TR" sz="1500" dirty="0">
              <a:latin typeface="+mn-lt"/>
              <a:cs typeface="Calibri"/>
            </a:endParaRPr>
          </a:p>
          <a:p>
            <a:endParaRPr lang="fr-FR" sz="1600" dirty="0"/>
          </a:p>
        </p:txBody>
      </p:sp>
      <p:sp>
        <p:nvSpPr>
          <p:cNvPr id="4" name="object 3"/>
          <p:cNvSpPr/>
          <p:nvPr/>
        </p:nvSpPr>
        <p:spPr>
          <a:xfrm>
            <a:off x="4276251" y="4355786"/>
            <a:ext cx="676755" cy="682623"/>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33900562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p:nvPr/>
        </p:nvSpPr>
        <p:spPr>
          <a:xfrm>
            <a:off x="4276251" y="4355786"/>
            <a:ext cx="676755" cy="682623"/>
          </a:xfrm>
          <a:prstGeom prst="rect">
            <a:avLst/>
          </a:prstGeom>
          <a:blipFill>
            <a:blip r:embed="rId2" cstate="print"/>
            <a:stretch>
              <a:fillRect/>
            </a:stretch>
          </a:blipFill>
        </p:spPr>
        <p:txBody>
          <a:bodyPr wrap="square" lIns="0" tIns="0" rIns="0" bIns="0" rtlCol="0">
            <a:noAutofit/>
          </a:bodyPr>
          <a:lstStyle/>
          <a:p>
            <a:endParaRPr/>
          </a:p>
        </p:txBody>
      </p:sp>
      <p:sp>
        <p:nvSpPr>
          <p:cNvPr id="8" name="Başlık 1"/>
          <p:cNvSpPr txBox="1">
            <a:spLocks/>
          </p:cNvSpPr>
          <p:nvPr/>
        </p:nvSpPr>
        <p:spPr>
          <a:xfrm>
            <a:off x="0" y="1"/>
            <a:ext cx="9144000" cy="946298"/>
          </a:xfrm>
          <a:prstGeom prst="rect">
            <a:avLst/>
          </a:prstGeom>
        </p:spPr>
        <p:txBody>
          <a:bodyPr anchor="b" anchorCtr="0">
            <a:normAutofit/>
          </a:bodyPr>
          <a:lstStyle>
            <a:lvl1pPr algn="ctr" defTabSz="914400" rtl="0" eaLnBrk="1" latinLnBrk="0" hangingPunct="1">
              <a:lnSpc>
                <a:spcPct val="90000"/>
              </a:lnSpc>
              <a:spcBef>
                <a:spcPct val="0"/>
              </a:spcBef>
              <a:buNone/>
              <a:defRPr sz="2400" kern="1200" baseline="0">
                <a:solidFill>
                  <a:schemeClr val="bg1"/>
                </a:solidFill>
                <a:latin typeface="arial" charset="0"/>
                <a:ea typeface="+mj-ea"/>
                <a:cs typeface="EC Square Sans Pro Light"/>
              </a:defRPr>
            </a:lvl1pPr>
          </a:lstStyle>
          <a:p>
            <a:pPr algn="l"/>
            <a:r>
              <a:rPr lang="tr-TR" dirty="0"/>
              <a:t>      3. Adım – Akademik Biriminiz ile İlgili İşlemler</a:t>
            </a:r>
          </a:p>
        </p:txBody>
      </p:sp>
      <p:sp>
        <p:nvSpPr>
          <p:cNvPr id="9" name="Espace réservé du contenu 2"/>
          <p:cNvSpPr txBox="1">
            <a:spLocks/>
          </p:cNvSpPr>
          <p:nvPr/>
        </p:nvSpPr>
        <p:spPr>
          <a:xfrm>
            <a:off x="499358" y="1120850"/>
            <a:ext cx="8644647" cy="3477090"/>
          </a:xfrm>
          <a:prstGeom prst="rect">
            <a:avLst/>
          </a:prstGeom>
        </p:spPr>
        <p:txBody>
          <a:bodyPr/>
          <a:lstStyle>
            <a:lvl1pPr marL="0" indent="0" algn="ctr" defTabSz="914400" rtl="0" eaLnBrk="1" latinLnBrk="0" hangingPunct="1">
              <a:lnSpc>
                <a:spcPct val="90000"/>
              </a:lnSpc>
              <a:spcBef>
                <a:spcPts val="1000"/>
              </a:spcBef>
              <a:buFont typeface="Arial"/>
              <a:buNone/>
              <a:defRPr sz="1800" kern="1200" baseline="0">
                <a:solidFill>
                  <a:srgbClr val="233244"/>
                </a:solidFill>
                <a:latin typeface="arial" charset="0"/>
                <a:ea typeface="+mn-ea"/>
                <a:cs typeface="EC Square Sans Pro Light"/>
              </a:defRPr>
            </a:lvl1pPr>
            <a:lvl2pPr marL="342892" indent="0" algn="ctr" defTabSz="914400" rtl="0" eaLnBrk="1" latinLnBrk="0" hangingPunct="1">
              <a:lnSpc>
                <a:spcPct val="90000"/>
              </a:lnSpc>
              <a:spcBef>
                <a:spcPts val="500"/>
              </a:spcBef>
              <a:buFont typeface="Arial"/>
              <a:buNone/>
              <a:defRPr sz="2400" kern="1200">
                <a:solidFill>
                  <a:schemeClr val="tx1">
                    <a:tint val="75000"/>
                  </a:schemeClr>
                </a:solidFill>
                <a:latin typeface="+mn-lt"/>
                <a:ea typeface="+mn-ea"/>
                <a:cs typeface="+mn-cs"/>
              </a:defRPr>
            </a:lvl2pPr>
            <a:lvl3pPr marL="685783"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3pPr>
            <a:lvl4pPr marL="1028675"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4pPr>
            <a:lvl5pPr marL="1371566"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5pPr>
            <a:lvl6pPr marL="1714457"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6pPr>
            <a:lvl7pPr marL="2057348"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7pPr>
            <a:lvl8pPr marL="240024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8pPr>
            <a:lvl9pPr marL="2743132"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9pPr>
          </a:lstStyle>
          <a:p>
            <a:pPr algn="l">
              <a:lnSpc>
                <a:spcPct val="100000"/>
              </a:lnSpc>
            </a:pPr>
            <a:r>
              <a:rPr lang="tr-TR" sz="1600" dirty="0">
                <a:latin typeface="+mn-lt"/>
              </a:rPr>
              <a:t>           </a:t>
            </a:r>
            <a:r>
              <a:rPr lang="tr-TR" sz="2400" b="1" dirty="0">
                <a:solidFill>
                  <a:schemeClr val="bg1"/>
                </a:solidFill>
                <a:latin typeface="+mn-lt"/>
              </a:rPr>
              <a:t>Yönetim Kurulu Kararı</a:t>
            </a:r>
          </a:p>
          <a:p>
            <a:pPr marL="297815" marR="1177925" indent="-285750" algn="l">
              <a:lnSpc>
                <a:spcPct val="80000"/>
              </a:lnSpc>
              <a:buFont typeface="Arial" panose="020B0604020202020204" pitchFamily="34" charset="0"/>
              <a:buChar char="•"/>
            </a:pPr>
            <a:r>
              <a:rPr lang="tr-TR" sz="1500" spc="-15" dirty="0">
                <a:latin typeface="+mn-lt"/>
                <a:cs typeface="Calibri"/>
              </a:rPr>
              <a:t>Akademik Birimlerimiz (Fakülte/Enstitü/Yüksekokul…) </a:t>
            </a:r>
            <a:r>
              <a:rPr lang="tr-TR" sz="1500" spc="-50" dirty="0">
                <a:latin typeface="+mn-lt"/>
                <a:cs typeface="Calibri"/>
              </a:rPr>
              <a:t>t</a:t>
            </a:r>
            <a:r>
              <a:rPr lang="tr-TR" sz="1500" spc="-15" dirty="0">
                <a:latin typeface="+mn-lt"/>
                <a:cs typeface="Calibri"/>
              </a:rPr>
              <a:t>a</a:t>
            </a:r>
            <a:r>
              <a:rPr lang="tr-TR" sz="1500" spc="-70" dirty="0">
                <a:latin typeface="+mn-lt"/>
                <a:cs typeface="Calibri"/>
              </a:rPr>
              <a:t>r</a:t>
            </a:r>
            <a:r>
              <a:rPr lang="tr-TR" sz="1500" spc="-15" dirty="0">
                <a:latin typeface="+mn-lt"/>
                <a:cs typeface="Calibri"/>
              </a:rPr>
              <a:t>af</a:t>
            </a:r>
            <a:r>
              <a:rPr lang="tr-TR" sz="1500" spc="-25" dirty="0">
                <a:latin typeface="+mn-lt"/>
                <a:cs typeface="Calibri"/>
              </a:rPr>
              <a:t>ı</a:t>
            </a:r>
            <a:r>
              <a:rPr lang="tr-TR" sz="1500" spc="-15" dirty="0">
                <a:latin typeface="+mn-lt"/>
                <a:cs typeface="Calibri"/>
              </a:rPr>
              <a:t>ndan</a:t>
            </a:r>
            <a:r>
              <a:rPr lang="tr-TR" sz="1500" spc="15" dirty="0">
                <a:latin typeface="+mn-lt"/>
                <a:cs typeface="Calibri"/>
              </a:rPr>
              <a:t> ilgili </a:t>
            </a:r>
            <a:r>
              <a:rPr lang="tr-TR" sz="1500" spc="-15" dirty="0">
                <a:latin typeface="+mn-lt"/>
                <a:cs typeface="Calibri"/>
              </a:rPr>
              <a:t>öğ</a:t>
            </a:r>
            <a:r>
              <a:rPr lang="tr-TR" sz="1500" spc="-45" dirty="0">
                <a:latin typeface="+mn-lt"/>
                <a:cs typeface="Calibri"/>
              </a:rPr>
              <a:t>r</a:t>
            </a:r>
            <a:r>
              <a:rPr lang="tr-TR" sz="1500" spc="-15" dirty="0">
                <a:latin typeface="+mn-lt"/>
                <a:cs typeface="Calibri"/>
              </a:rPr>
              <a:t>encim</a:t>
            </a:r>
            <a:r>
              <a:rPr lang="tr-TR" sz="1500" spc="-25" dirty="0">
                <a:latin typeface="+mn-lt"/>
                <a:cs typeface="Calibri"/>
              </a:rPr>
              <a:t>i</a:t>
            </a:r>
            <a:r>
              <a:rPr lang="tr-TR" sz="1500" spc="-15" dirty="0">
                <a:latin typeface="+mn-lt"/>
                <a:cs typeface="Calibri"/>
              </a:rPr>
              <a:t>zin</a:t>
            </a:r>
            <a:r>
              <a:rPr lang="tr-TR" sz="1500" spc="5" dirty="0">
                <a:latin typeface="+mn-lt"/>
                <a:cs typeface="Calibri"/>
              </a:rPr>
              <a:t> </a:t>
            </a:r>
            <a:r>
              <a:rPr lang="tr-TR" sz="1500" spc="-15" dirty="0">
                <a:latin typeface="+mn-lt"/>
                <a:cs typeface="Calibri"/>
              </a:rPr>
              <a:t>E</a:t>
            </a:r>
            <a:r>
              <a:rPr lang="tr-TR" sz="1500" spc="-75" dirty="0">
                <a:latin typeface="+mn-lt"/>
                <a:cs typeface="Calibri"/>
              </a:rPr>
              <a:t>r</a:t>
            </a:r>
            <a:r>
              <a:rPr lang="tr-TR" sz="1500" spc="-15" dirty="0">
                <a:latin typeface="+mn-lt"/>
                <a:cs typeface="Calibri"/>
              </a:rPr>
              <a:t>asmus</a:t>
            </a:r>
            <a:r>
              <a:rPr lang="tr-TR" sz="1500" spc="35" dirty="0">
                <a:latin typeface="+mn-lt"/>
                <a:cs typeface="Calibri"/>
              </a:rPr>
              <a:t> </a:t>
            </a:r>
            <a:r>
              <a:rPr lang="tr-TR" sz="1500" spc="-15" dirty="0">
                <a:latin typeface="+mn-lt"/>
                <a:cs typeface="Calibri"/>
              </a:rPr>
              <a:t>ha</a:t>
            </a:r>
            <a:r>
              <a:rPr lang="tr-TR" sz="1500" spc="-50" dirty="0">
                <a:latin typeface="+mn-lt"/>
                <a:cs typeface="Calibri"/>
              </a:rPr>
              <a:t>r</a:t>
            </a:r>
            <a:r>
              <a:rPr lang="tr-TR" sz="1500" spc="-15" dirty="0">
                <a:latin typeface="+mn-lt"/>
                <a:cs typeface="Calibri"/>
              </a:rPr>
              <a:t>e</a:t>
            </a:r>
            <a:r>
              <a:rPr lang="tr-TR" sz="1500" spc="-100" dirty="0">
                <a:latin typeface="+mn-lt"/>
                <a:cs typeface="Calibri"/>
              </a:rPr>
              <a:t>k</a:t>
            </a:r>
            <a:r>
              <a:rPr lang="tr-TR" sz="1500" spc="-30" dirty="0">
                <a:latin typeface="+mn-lt"/>
                <a:cs typeface="Calibri"/>
              </a:rPr>
              <a:t>e</a:t>
            </a:r>
            <a:r>
              <a:rPr lang="tr-TR" sz="1500" dirty="0">
                <a:latin typeface="+mn-lt"/>
                <a:cs typeface="Calibri"/>
              </a:rPr>
              <a:t>tl</a:t>
            </a:r>
            <a:r>
              <a:rPr lang="tr-TR" sz="1500" spc="-15" dirty="0">
                <a:latin typeface="+mn-lt"/>
                <a:cs typeface="Calibri"/>
              </a:rPr>
              <a:t>i</a:t>
            </a:r>
            <a:r>
              <a:rPr lang="tr-TR" sz="1500" dirty="0">
                <a:latin typeface="+mn-lt"/>
                <a:cs typeface="Calibri"/>
              </a:rPr>
              <a:t>l</a:t>
            </a:r>
            <a:r>
              <a:rPr lang="tr-TR" sz="1500" spc="-15" dirty="0">
                <a:latin typeface="+mn-lt"/>
                <a:cs typeface="Calibri"/>
              </a:rPr>
              <a:t>iğine</a:t>
            </a:r>
            <a:r>
              <a:rPr lang="tr-TR" sz="1500" spc="-10" dirty="0">
                <a:latin typeface="+mn-lt"/>
                <a:cs typeface="Calibri"/>
              </a:rPr>
              <a:t> </a:t>
            </a:r>
            <a:r>
              <a:rPr lang="tr-TR" sz="1500" spc="-70" dirty="0">
                <a:latin typeface="+mn-lt"/>
                <a:cs typeface="Calibri"/>
              </a:rPr>
              <a:t>k</a:t>
            </a:r>
            <a:r>
              <a:rPr lang="tr-TR" sz="1500" spc="-35" dirty="0">
                <a:latin typeface="+mn-lt"/>
                <a:cs typeface="Calibri"/>
              </a:rPr>
              <a:t>a</a:t>
            </a:r>
            <a:r>
              <a:rPr lang="tr-TR" sz="1500" dirty="0">
                <a:latin typeface="+mn-lt"/>
                <a:cs typeface="Calibri"/>
              </a:rPr>
              <a:t>t</a:t>
            </a:r>
            <a:r>
              <a:rPr lang="tr-TR" sz="1500" spc="-10" dirty="0">
                <a:latin typeface="+mn-lt"/>
                <a:cs typeface="Calibri"/>
              </a:rPr>
              <a:t>ı</a:t>
            </a:r>
            <a:r>
              <a:rPr lang="tr-TR" sz="1500" dirty="0">
                <a:latin typeface="+mn-lt"/>
                <a:cs typeface="Calibri"/>
              </a:rPr>
              <a:t>l</a:t>
            </a:r>
            <a:r>
              <a:rPr lang="tr-TR" sz="1500" spc="-10" dirty="0">
                <a:latin typeface="+mn-lt"/>
                <a:cs typeface="Calibri"/>
              </a:rPr>
              <a:t>m</a:t>
            </a:r>
            <a:r>
              <a:rPr lang="tr-TR" sz="1500" dirty="0">
                <a:latin typeface="+mn-lt"/>
                <a:cs typeface="Calibri"/>
              </a:rPr>
              <a:t>ası</a:t>
            </a:r>
            <a:r>
              <a:rPr lang="tr-TR" sz="1500" spc="-15" dirty="0">
                <a:latin typeface="+mn-lt"/>
                <a:cs typeface="Calibri"/>
              </a:rPr>
              <a:t>n</a:t>
            </a:r>
            <a:r>
              <a:rPr lang="tr-TR" sz="1500" dirty="0">
                <a:latin typeface="+mn-lt"/>
                <a:cs typeface="Calibri"/>
              </a:rPr>
              <a:t>ın</a:t>
            </a:r>
            <a:r>
              <a:rPr lang="tr-TR" sz="1500" spc="20" dirty="0">
                <a:latin typeface="+mn-lt"/>
                <a:cs typeface="Calibri"/>
              </a:rPr>
              <a:t> </a:t>
            </a:r>
            <a:r>
              <a:rPr lang="tr-TR" sz="1500" spc="-15" dirty="0">
                <a:latin typeface="+mn-lt"/>
                <a:cs typeface="Calibri"/>
              </a:rPr>
              <a:t>u</a:t>
            </a:r>
            <a:r>
              <a:rPr lang="tr-TR" sz="1500" spc="-65" dirty="0">
                <a:latin typeface="+mn-lt"/>
                <a:cs typeface="Calibri"/>
              </a:rPr>
              <a:t>y</a:t>
            </a:r>
            <a:r>
              <a:rPr lang="tr-TR" sz="1500" spc="-15" dirty="0">
                <a:latin typeface="+mn-lt"/>
                <a:cs typeface="Calibri"/>
              </a:rPr>
              <a:t>gun</a:t>
            </a:r>
            <a:r>
              <a:rPr lang="tr-TR" sz="1500" spc="15" dirty="0">
                <a:latin typeface="+mn-lt"/>
                <a:cs typeface="Calibri"/>
              </a:rPr>
              <a:t> </a:t>
            </a:r>
            <a:r>
              <a:rPr lang="tr-TR" sz="1500" spc="-15" dirty="0">
                <a:latin typeface="+mn-lt"/>
                <a:cs typeface="Calibri"/>
              </a:rPr>
              <a:t>b</a:t>
            </a:r>
            <a:r>
              <a:rPr lang="tr-TR" sz="1500" spc="-30" dirty="0">
                <a:latin typeface="+mn-lt"/>
                <a:cs typeface="Calibri"/>
              </a:rPr>
              <a:t>u</a:t>
            </a:r>
            <a:r>
              <a:rPr lang="tr-TR" sz="1500" dirty="0">
                <a:latin typeface="+mn-lt"/>
                <a:cs typeface="Calibri"/>
              </a:rPr>
              <a:t>l</a:t>
            </a:r>
            <a:r>
              <a:rPr lang="tr-TR" sz="1500" spc="-15" dirty="0">
                <a:latin typeface="+mn-lt"/>
                <a:cs typeface="Calibri"/>
              </a:rPr>
              <a:t>unduğuna, öğrencinin karşı kurumda öğrenimini sürdüreceği Erasmus değişim dönemi boyunca izinli sayılacağına</a:t>
            </a:r>
            <a:r>
              <a:rPr lang="tr-TR" sz="1500" spc="60" dirty="0">
                <a:latin typeface="+mn-lt"/>
                <a:cs typeface="Calibri"/>
              </a:rPr>
              <a:t> </a:t>
            </a:r>
            <a:r>
              <a:rPr lang="tr-TR" sz="1500" spc="-45" dirty="0">
                <a:latin typeface="+mn-lt"/>
                <a:cs typeface="Calibri"/>
              </a:rPr>
              <a:t>v</a:t>
            </a:r>
            <a:r>
              <a:rPr lang="tr-TR" sz="1500" spc="-15" dirty="0">
                <a:latin typeface="+mn-lt"/>
                <a:cs typeface="Calibri"/>
              </a:rPr>
              <a:t>e de</a:t>
            </a:r>
            <a:r>
              <a:rPr lang="tr-TR" sz="1500" spc="-70" dirty="0">
                <a:latin typeface="+mn-lt"/>
                <a:cs typeface="Calibri"/>
              </a:rPr>
              <a:t>r</a:t>
            </a:r>
            <a:r>
              <a:rPr lang="tr-TR" sz="1500" dirty="0">
                <a:latin typeface="+mn-lt"/>
                <a:cs typeface="Calibri"/>
              </a:rPr>
              <a:t>s</a:t>
            </a:r>
            <a:r>
              <a:rPr lang="tr-TR" sz="1500" spc="-15" dirty="0">
                <a:latin typeface="+mn-lt"/>
                <a:cs typeface="Calibri"/>
              </a:rPr>
              <a:t>l</a:t>
            </a:r>
            <a:r>
              <a:rPr lang="tr-TR" sz="1500" dirty="0">
                <a:latin typeface="+mn-lt"/>
                <a:cs typeface="Calibri"/>
              </a:rPr>
              <a:t>er</a:t>
            </a:r>
            <a:r>
              <a:rPr lang="tr-TR" sz="1500" spc="-15" dirty="0">
                <a:latin typeface="+mn-lt"/>
                <a:cs typeface="Calibri"/>
              </a:rPr>
              <a:t>inin</a:t>
            </a:r>
            <a:r>
              <a:rPr lang="tr-TR" sz="1500" spc="30" dirty="0">
                <a:latin typeface="+mn-lt"/>
                <a:cs typeface="Calibri"/>
              </a:rPr>
              <a:t> </a:t>
            </a:r>
            <a:r>
              <a:rPr lang="tr-TR" sz="1500" spc="-50" dirty="0">
                <a:latin typeface="+mn-lt"/>
                <a:cs typeface="Calibri"/>
              </a:rPr>
              <a:t>t</a:t>
            </a:r>
            <a:r>
              <a:rPr lang="tr-TR" sz="1500" dirty="0">
                <a:latin typeface="+mn-lt"/>
                <a:cs typeface="Calibri"/>
              </a:rPr>
              <a:t>an</a:t>
            </a:r>
            <a:r>
              <a:rPr lang="tr-TR" sz="1500" spc="-10" dirty="0">
                <a:latin typeface="+mn-lt"/>
                <a:cs typeface="Calibri"/>
              </a:rPr>
              <a:t>ı</a:t>
            </a:r>
            <a:r>
              <a:rPr lang="tr-TR" sz="1500" dirty="0">
                <a:latin typeface="+mn-lt"/>
                <a:cs typeface="Calibri"/>
              </a:rPr>
              <a:t>n</a:t>
            </a:r>
            <a:r>
              <a:rPr lang="tr-TR" sz="1500" spc="-15" dirty="0">
                <a:latin typeface="+mn-lt"/>
                <a:cs typeface="Calibri"/>
              </a:rPr>
              <a:t>ı</a:t>
            </a:r>
            <a:r>
              <a:rPr lang="tr-TR" sz="1500" dirty="0">
                <a:latin typeface="+mn-lt"/>
                <a:cs typeface="Calibri"/>
              </a:rPr>
              <a:t>r</a:t>
            </a:r>
            <a:r>
              <a:rPr lang="tr-TR" sz="1500" spc="-15" dirty="0">
                <a:latin typeface="+mn-lt"/>
                <a:cs typeface="Calibri"/>
              </a:rPr>
              <a:t>l</a:t>
            </a:r>
            <a:r>
              <a:rPr lang="tr-TR" sz="1500" dirty="0">
                <a:latin typeface="+mn-lt"/>
                <a:cs typeface="Calibri"/>
              </a:rPr>
              <a:t>ığ</a:t>
            </a:r>
            <a:r>
              <a:rPr lang="tr-TR" sz="1500" spc="-15" dirty="0">
                <a:latin typeface="+mn-lt"/>
                <a:cs typeface="Calibri"/>
              </a:rPr>
              <a:t>ı</a:t>
            </a:r>
            <a:r>
              <a:rPr lang="tr-TR" sz="1500" dirty="0">
                <a:latin typeface="+mn-lt"/>
                <a:cs typeface="Calibri"/>
              </a:rPr>
              <a:t>n</a:t>
            </a:r>
            <a:r>
              <a:rPr lang="tr-TR" sz="1500" spc="-15" dirty="0">
                <a:latin typeface="+mn-lt"/>
                <a:cs typeface="Calibri"/>
              </a:rPr>
              <a:t>ın sağland</a:t>
            </a:r>
            <a:r>
              <a:rPr lang="tr-TR" sz="1500" spc="-25" dirty="0">
                <a:latin typeface="+mn-lt"/>
                <a:cs typeface="Calibri"/>
              </a:rPr>
              <a:t>ı</a:t>
            </a:r>
            <a:r>
              <a:rPr lang="tr-TR" sz="1500" spc="-15" dirty="0">
                <a:latin typeface="+mn-lt"/>
                <a:cs typeface="Calibri"/>
              </a:rPr>
              <a:t>ğına</a:t>
            </a:r>
            <a:r>
              <a:rPr lang="tr-TR" sz="1500" spc="10" dirty="0">
                <a:latin typeface="+mn-lt"/>
                <a:cs typeface="Calibri"/>
              </a:rPr>
              <a:t> </a:t>
            </a:r>
            <a:r>
              <a:rPr lang="tr-TR" sz="1500" spc="-15" dirty="0">
                <a:latin typeface="+mn-lt"/>
                <a:cs typeface="Calibri"/>
              </a:rPr>
              <a:t>dair dü</a:t>
            </a:r>
            <a:r>
              <a:rPr lang="tr-TR" sz="1500" spc="-85" dirty="0">
                <a:latin typeface="+mn-lt"/>
                <a:cs typeface="Calibri"/>
              </a:rPr>
              <a:t>z</a:t>
            </a:r>
            <a:r>
              <a:rPr lang="tr-TR" sz="1500" spc="-15" dirty="0">
                <a:latin typeface="+mn-lt"/>
                <a:cs typeface="Calibri"/>
              </a:rPr>
              <a:t>en</a:t>
            </a:r>
            <a:r>
              <a:rPr lang="tr-TR" sz="1500" spc="-25" dirty="0">
                <a:latin typeface="+mn-lt"/>
                <a:cs typeface="Calibri"/>
              </a:rPr>
              <a:t>l</a:t>
            </a:r>
            <a:r>
              <a:rPr lang="tr-TR" sz="1500" spc="-15" dirty="0">
                <a:latin typeface="+mn-lt"/>
                <a:cs typeface="Calibri"/>
              </a:rPr>
              <a:t>enen</a:t>
            </a:r>
            <a:r>
              <a:rPr lang="tr-TR" sz="1500" spc="25" dirty="0">
                <a:latin typeface="+mn-lt"/>
                <a:cs typeface="Calibri"/>
              </a:rPr>
              <a:t> </a:t>
            </a:r>
            <a:r>
              <a:rPr lang="tr-TR" sz="1500" spc="-15" dirty="0">
                <a:latin typeface="+mn-lt"/>
                <a:cs typeface="Calibri"/>
              </a:rPr>
              <a:t>b</a:t>
            </a:r>
            <a:r>
              <a:rPr lang="tr-TR" sz="1500" spc="-25" dirty="0">
                <a:latin typeface="+mn-lt"/>
                <a:cs typeface="Calibri"/>
              </a:rPr>
              <a:t>i</a:t>
            </a:r>
            <a:r>
              <a:rPr lang="tr-TR" sz="1500" spc="-10" dirty="0">
                <a:latin typeface="+mn-lt"/>
                <a:cs typeface="Calibri"/>
              </a:rPr>
              <a:t>r</a:t>
            </a:r>
            <a:r>
              <a:rPr lang="tr-TR" sz="1500" spc="5" dirty="0">
                <a:latin typeface="+mn-lt"/>
                <a:cs typeface="Calibri"/>
              </a:rPr>
              <a:t> onay </a:t>
            </a:r>
            <a:r>
              <a:rPr lang="tr-TR" sz="1500" spc="-15" dirty="0">
                <a:latin typeface="+mn-lt"/>
                <a:cs typeface="Calibri"/>
              </a:rPr>
              <a:t>be</a:t>
            </a:r>
            <a:r>
              <a:rPr lang="tr-TR" sz="1500" spc="-25" dirty="0">
                <a:latin typeface="+mn-lt"/>
                <a:cs typeface="Calibri"/>
              </a:rPr>
              <a:t>l</a:t>
            </a:r>
            <a:r>
              <a:rPr lang="tr-TR" sz="1500" spc="-35" dirty="0">
                <a:latin typeface="+mn-lt"/>
                <a:cs typeface="Calibri"/>
              </a:rPr>
              <a:t>gesidir. </a:t>
            </a:r>
          </a:p>
          <a:p>
            <a:pPr marL="297815" marR="1177925" indent="-285750" algn="l">
              <a:lnSpc>
                <a:spcPct val="80000"/>
              </a:lnSpc>
              <a:buFont typeface="Arial" panose="020B0604020202020204" pitchFamily="34" charset="0"/>
              <a:buChar char="•"/>
            </a:pPr>
            <a:r>
              <a:rPr lang="tr-TR" sz="1500" spc="-35" dirty="0">
                <a:latin typeface="+mn-lt"/>
                <a:cs typeface="Calibri"/>
              </a:rPr>
              <a:t>Learning </a:t>
            </a:r>
            <a:r>
              <a:rPr lang="tr-TR" sz="1500" spc="-35" dirty="0" err="1">
                <a:latin typeface="+mn-lt"/>
                <a:cs typeface="Calibri"/>
              </a:rPr>
              <a:t>Agreement</a:t>
            </a:r>
            <a:r>
              <a:rPr lang="tr-TR" sz="1500" spc="-35" dirty="0">
                <a:latin typeface="+mn-lt"/>
                <a:cs typeface="Calibri"/>
              </a:rPr>
              <a:t> hazırlık ve imza/onay süreci tamamlanmadan , Yönetim Kurulu Kararı süreci başlatılamaz.</a:t>
            </a:r>
          </a:p>
          <a:p>
            <a:pPr marL="297815" marR="1177925" indent="-285750" algn="l">
              <a:lnSpc>
                <a:spcPct val="80000"/>
              </a:lnSpc>
              <a:buFont typeface="Arial" panose="020B0604020202020204" pitchFamily="34" charset="0"/>
              <a:buChar char="•"/>
            </a:pPr>
            <a:r>
              <a:rPr lang="tr-TR" sz="1500" spc="-20" dirty="0">
                <a:latin typeface="+mn-lt"/>
                <a:cs typeface="Calibri"/>
              </a:rPr>
              <a:t>A</a:t>
            </a:r>
            <a:r>
              <a:rPr lang="tr-TR" sz="1500" spc="-75" dirty="0">
                <a:latin typeface="+mn-lt"/>
                <a:cs typeface="Calibri"/>
              </a:rPr>
              <a:t>r</a:t>
            </a:r>
            <a:r>
              <a:rPr lang="tr-TR" sz="1500" spc="-15" dirty="0">
                <a:latin typeface="+mn-lt"/>
                <a:cs typeface="Calibri"/>
              </a:rPr>
              <a:t>a</a:t>
            </a:r>
            <a:r>
              <a:rPr lang="tr-TR" sz="1500" spc="-50" dirty="0">
                <a:latin typeface="+mn-lt"/>
                <a:cs typeface="Calibri"/>
              </a:rPr>
              <a:t>ş</a:t>
            </a:r>
            <a:r>
              <a:rPr lang="tr-TR" sz="1500" spc="-10" dirty="0">
                <a:latin typeface="+mn-lt"/>
                <a:cs typeface="Calibri"/>
              </a:rPr>
              <a:t>tı</a:t>
            </a:r>
            <a:r>
              <a:rPr lang="tr-TR" sz="1500" spc="-25" dirty="0">
                <a:latin typeface="+mn-lt"/>
                <a:cs typeface="Calibri"/>
              </a:rPr>
              <a:t>r</a:t>
            </a:r>
            <a:r>
              <a:rPr lang="tr-TR" sz="1500" spc="-20" dirty="0">
                <a:latin typeface="+mn-lt"/>
                <a:cs typeface="Calibri"/>
              </a:rPr>
              <a:t>ma</a:t>
            </a:r>
            <a:r>
              <a:rPr lang="tr-TR" sz="1500" spc="25" dirty="0">
                <a:latin typeface="+mn-lt"/>
                <a:cs typeface="Calibri"/>
              </a:rPr>
              <a:t> </a:t>
            </a:r>
            <a:r>
              <a:rPr lang="tr-TR" sz="1500" spc="-20" dirty="0">
                <a:latin typeface="+mn-lt"/>
                <a:cs typeface="Calibri"/>
              </a:rPr>
              <a:t>Gö</a:t>
            </a:r>
            <a:r>
              <a:rPr lang="tr-TR" sz="1500" spc="-50" dirty="0">
                <a:latin typeface="+mn-lt"/>
                <a:cs typeface="Calibri"/>
              </a:rPr>
              <a:t>r</a:t>
            </a:r>
            <a:r>
              <a:rPr lang="tr-TR" sz="1500" spc="-30" dirty="0">
                <a:latin typeface="+mn-lt"/>
                <a:cs typeface="Calibri"/>
              </a:rPr>
              <a:t>e</a:t>
            </a:r>
            <a:r>
              <a:rPr lang="tr-TR" sz="1500" dirty="0">
                <a:latin typeface="+mn-lt"/>
                <a:cs typeface="Calibri"/>
              </a:rPr>
              <a:t>v</a:t>
            </a:r>
            <a:r>
              <a:rPr lang="tr-TR" sz="1500" spc="-15" dirty="0">
                <a:latin typeface="+mn-lt"/>
                <a:cs typeface="Calibri"/>
              </a:rPr>
              <a:t>l</a:t>
            </a:r>
            <a:r>
              <a:rPr lang="tr-TR" sz="1500" dirty="0">
                <a:latin typeface="+mn-lt"/>
                <a:cs typeface="Calibri"/>
              </a:rPr>
              <a:t>isi</a:t>
            </a:r>
            <a:r>
              <a:rPr lang="tr-TR" sz="1500" spc="-5" dirty="0">
                <a:latin typeface="+mn-lt"/>
                <a:cs typeface="Calibri"/>
              </a:rPr>
              <a:t> </a:t>
            </a:r>
            <a:r>
              <a:rPr lang="tr-TR" sz="1500" spc="-10" dirty="0">
                <a:latin typeface="+mn-lt"/>
                <a:cs typeface="Calibri"/>
              </a:rPr>
              <a:t>is</a:t>
            </a:r>
            <a:r>
              <a:rPr lang="tr-TR" sz="1500" spc="-25" dirty="0">
                <a:latin typeface="+mn-lt"/>
                <a:cs typeface="Calibri"/>
              </a:rPr>
              <a:t>e</a:t>
            </a:r>
            <a:r>
              <a:rPr lang="tr-TR" sz="1500" spc="-15" dirty="0">
                <a:latin typeface="+mn-lt"/>
                <a:cs typeface="Calibri"/>
              </a:rPr>
              <a:t>n</a:t>
            </a:r>
            <a:r>
              <a:rPr lang="tr-TR" sz="1500" spc="-25" dirty="0">
                <a:latin typeface="+mn-lt"/>
                <a:cs typeface="Calibri"/>
              </a:rPr>
              <a:t>i</a:t>
            </a:r>
            <a:r>
              <a:rPr lang="tr-TR" sz="1500" spc="-10" dirty="0">
                <a:latin typeface="+mn-lt"/>
                <a:cs typeface="Calibri"/>
              </a:rPr>
              <a:t>z,</a:t>
            </a:r>
            <a:r>
              <a:rPr lang="tr-TR" sz="1500" spc="15" dirty="0">
                <a:latin typeface="+mn-lt"/>
                <a:cs typeface="Calibri"/>
              </a:rPr>
              <a:t> </a:t>
            </a:r>
            <a:r>
              <a:rPr lang="tr-TR" sz="1500" u="heavy" spc="-20" dirty="0">
                <a:latin typeface="+mn-lt"/>
                <a:cs typeface="Calibri"/>
              </a:rPr>
              <a:t>hem</a:t>
            </a:r>
            <a:r>
              <a:rPr lang="tr-TR" sz="1500" u="heavy" spc="-5" dirty="0">
                <a:latin typeface="+mn-lt"/>
                <a:cs typeface="Calibri"/>
              </a:rPr>
              <a:t> </a:t>
            </a:r>
            <a:r>
              <a:rPr lang="tr-TR" sz="1500" u="heavy" spc="-15" dirty="0">
                <a:latin typeface="+mn-lt"/>
                <a:cs typeface="Calibri"/>
              </a:rPr>
              <a:t>pe</a:t>
            </a:r>
            <a:r>
              <a:rPr lang="tr-TR" sz="1500" u="heavy" spc="-65" dirty="0">
                <a:latin typeface="+mn-lt"/>
                <a:cs typeface="Calibri"/>
              </a:rPr>
              <a:t>r</a:t>
            </a:r>
            <a:r>
              <a:rPr lang="tr-TR" sz="1500" u="heavy" spc="-15" dirty="0">
                <a:latin typeface="+mn-lt"/>
                <a:cs typeface="Calibri"/>
              </a:rPr>
              <a:t>sonel</a:t>
            </a:r>
            <a:r>
              <a:rPr lang="tr-TR" sz="1500" spc="20" dirty="0">
                <a:latin typeface="+mn-lt"/>
                <a:cs typeface="Calibri"/>
              </a:rPr>
              <a:t> (özlük haklarınız için) </a:t>
            </a:r>
            <a:r>
              <a:rPr lang="tr-TR" sz="1500" spc="-15" dirty="0">
                <a:latin typeface="+mn-lt"/>
                <a:cs typeface="Calibri"/>
              </a:rPr>
              <a:t>ola</a:t>
            </a:r>
            <a:r>
              <a:rPr lang="tr-TR" sz="1500" spc="-75" dirty="0">
                <a:latin typeface="+mn-lt"/>
                <a:cs typeface="Calibri"/>
              </a:rPr>
              <a:t>r</a:t>
            </a:r>
            <a:r>
              <a:rPr lang="tr-TR" sz="1500" spc="-15" dirty="0">
                <a:latin typeface="+mn-lt"/>
                <a:cs typeface="Calibri"/>
              </a:rPr>
              <a:t>ak</a:t>
            </a:r>
            <a:r>
              <a:rPr lang="tr-TR" sz="1500" spc="-5" dirty="0">
                <a:latin typeface="+mn-lt"/>
                <a:cs typeface="Calibri"/>
              </a:rPr>
              <a:t> </a:t>
            </a:r>
            <a:r>
              <a:rPr lang="tr-TR" sz="1500" u="heavy" spc="-20" dirty="0">
                <a:latin typeface="+mn-lt"/>
                <a:cs typeface="Calibri"/>
              </a:rPr>
              <a:t>hem</a:t>
            </a:r>
            <a:r>
              <a:rPr lang="tr-TR" sz="1500" u="heavy" spc="10" dirty="0">
                <a:latin typeface="+mn-lt"/>
                <a:cs typeface="Calibri"/>
              </a:rPr>
              <a:t> </a:t>
            </a:r>
            <a:r>
              <a:rPr lang="tr-TR" sz="1500" u="heavy" spc="-15" dirty="0">
                <a:latin typeface="+mn-lt"/>
                <a:cs typeface="Calibri"/>
              </a:rPr>
              <a:t>de</a:t>
            </a:r>
            <a:r>
              <a:rPr lang="tr-TR" sz="1500" u="heavy" spc="-10" dirty="0">
                <a:latin typeface="+mn-lt"/>
                <a:cs typeface="Calibri"/>
              </a:rPr>
              <a:t> </a:t>
            </a:r>
            <a:r>
              <a:rPr lang="tr-TR" sz="1500" u="heavy" spc="-15" dirty="0">
                <a:latin typeface="+mn-lt"/>
                <a:cs typeface="Calibri"/>
              </a:rPr>
              <a:t>öğ</a:t>
            </a:r>
            <a:r>
              <a:rPr lang="tr-TR" sz="1500" u="heavy" spc="-45" dirty="0">
                <a:latin typeface="+mn-lt"/>
                <a:cs typeface="Calibri"/>
              </a:rPr>
              <a:t>r</a:t>
            </a:r>
            <a:r>
              <a:rPr lang="tr-TR" sz="1500" u="heavy" spc="-15" dirty="0">
                <a:latin typeface="+mn-lt"/>
                <a:cs typeface="Calibri"/>
              </a:rPr>
              <a:t>enci</a:t>
            </a:r>
            <a:r>
              <a:rPr lang="tr-TR" sz="1500" spc="-15" dirty="0">
                <a:latin typeface="+mn-lt"/>
                <a:cs typeface="Calibri"/>
              </a:rPr>
              <a:t> alarak, ilgili akademik birim(</a:t>
            </a:r>
            <a:r>
              <a:rPr lang="tr-TR" sz="1500" spc="-15" dirty="0" err="1">
                <a:latin typeface="+mn-lt"/>
                <a:cs typeface="Calibri"/>
              </a:rPr>
              <a:t>ler</a:t>
            </a:r>
            <a:r>
              <a:rPr lang="tr-TR" sz="1500" spc="-15" dirty="0">
                <a:latin typeface="+mn-lt"/>
                <a:cs typeface="Calibri"/>
              </a:rPr>
              <a:t>)den iki ayrı Yönetim Kurulu Kararı</a:t>
            </a:r>
            <a:r>
              <a:rPr lang="tr-TR" sz="1500" spc="-10" dirty="0">
                <a:latin typeface="+mn-lt"/>
                <a:cs typeface="Calibri"/>
              </a:rPr>
              <a:t> çı</a:t>
            </a:r>
            <a:r>
              <a:rPr lang="tr-TR" sz="1500" spc="-70" dirty="0">
                <a:latin typeface="+mn-lt"/>
                <a:cs typeface="Calibri"/>
              </a:rPr>
              <a:t>k</a:t>
            </a:r>
            <a:r>
              <a:rPr lang="tr-TR" sz="1500" dirty="0">
                <a:latin typeface="+mn-lt"/>
                <a:cs typeface="Calibri"/>
              </a:rPr>
              <a:t>arı</a:t>
            </a:r>
            <a:r>
              <a:rPr lang="tr-TR" sz="1500" spc="-15" dirty="0">
                <a:latin typeface="+mn-lt"/>
                <a:cs typeface="Calibri"/>
              </a:rPr>
              <a:t>lması</a:t>
            </a:r>
            <a:r>
              <a:rPr lang="tr-TR" sz="1500" spc="20" dirty="0">
                <a:latin typeface="+mn-lt"/>
                <a:cs typeface="Calibri"/>
              </a:rPr>
              <a:t> </a:t>
            </a:r>
            <a:r>
              <a:rPr lang="tr-TR" sz="1500" spc="-35" dirty="0">
                <a:latin typeface="+mn-lt"/>
                <a:cs typeface="Calibri"/>
              </a:rPr>
              <a:t>g</a:t>
            </a:r>
            <a:r>
              <a:rPr lang="tr-TR" sz="1500" spc="-15" dirty="0">
                <a:latin typeface="+mn-lt"/>
                <a:cs typeface="Calibri"/>
              </a:rPr>
              <a:t>e</a:t>
            </a:r>
            <a:r>
              <a:rPr lang="tr-TR" sz="1500" spc="-50" dirty="0">
                <a:latin typeface="+mn-lt"/>
                <a:cs typeface="Calibri"/>
              </a:rPr>
              <a:t>r</a:t>
            </a:r>
            <a:r>
              <a:rPr lang="tr-TR" sz="1500" spc="-20" dirty="0">
                <a:latin typeface="+mn-lt"/>
                <a:cs typeface="Calibri"/>
              </a:rPr>
              <a:t>ekmek</a:t>
            </a:r>
            <a:r>
              <a:rPr lang="tr-TR" sz="1500" spc="-30" dirty="0">
                <a:latin typeface="+mn-lt"/>
                <a:cs typeface="Calibri"/>
              </a:rPr>
              <a:t>tedir. </a:t>
            </a:r>
          </a:p>
          <a:p>
            <a:pPr marL="297815" marR="1177925" indent="-285750" algn="l">
              <a:lnSpc>
                <a:spcPct val="80000"/>
              </a:lnSpc>
              <a:buFont typeface="Arial" panose="020B0604020202020204" pitchFamily="34" charset="0"/>
              <a:buChar char="•"/>
            </a:pPr>
            <a:r>
              <a:rPr lang="tr-TR" sz="1500" spc="-30" dirty="0">
                <a:latin typeface="+mn-lt"/>
                <a:cs typeface="Calibri"/>
              </a:rPr>
              <a:t>Öngörülen derslerde ya da ders kredilerinde (Learning </a:t>
            </a:r>
            <a:r>
              <a:rPr lang="tr-TR" sz="1500" spc="-30" dirty="0" err="1">
                <a:latin typeface="+mn-lt"/>
                <a:cs typeface="Calibri"/>
              </a:rPr>
              <a:t>Agreement</a:t>
            </a:r>
            <a:r>
              <a:rPr lang="tr-TR" sz="1500" spc="-30" dirty="0">
                <a:latin typeface="+mn-lt"/>
                <a:cs typeface="Calibri"/>
              </a:rPr>
              <a:t>) Erasmus öğrenimi başladıktan sonra bir değişiklik olması durumunda </a:t>
            </a:r>
            <a:r>
              <a:rPr lang="tr-TR" sz="1500" spc="-15" dirty="0">
                <a:latin typeface="+mn-lt"/>
                <a:cs typeface="Calibri"/>
              </a:rPr>
              <a:t>yeniden Yönetim Kurulu Kararı çıkartılması gerekir. (Edebiyat Fakültesi öğrencileri için gerekli değildir)</a:t>
            </a:r>
          </a:p>
          <a:p>
            <a:pPr marL="12065" marR="1177925" algn="l">
              <a:lnSpc>
                <a:spcPct val="80000"/>
              </a:lnSpc>
            </a:pPr>
            <a:r>
              <a:rPr lang="tr-TR" sz="1600" spc="-15" dirty="0">
                <a:latin typeface="+mn-lt"/>
                <a:cs typeface="Calibri"/>
              </a:rPr>
              <a:t> </a:t>
            </a:r>
          </a:p>
          <a:p>
            <a:pPr marL="12065" marR="1177925" algn="l">
              <a:lnSpc>
                <a:spcPct val="80000"/>
              </a:lnSpc>
            </a:pPr>
            <a:endParaRPr lang="tr-TR" sz="1600" dirty="0">
              <a:latin typeface="+mn-lt"/>
              <a:cs typeface="Calibri"/>
            </a:endParaRPr>
          </a:p>
          <a:p>
            <a:pPr algn="l">
              <a:lnSpc>
                <a:spcPct val="100000"/>
              </a:lnSpc>
            </a:pPr>
            <a:endParaRPr lang="tr-TR" sz="1600" b="1" dirty="0">
              <a:solidFill>
                <a:schemeClr val="bg1"/>
              </a:solidFill>
              <a:latin typeface="+mn-lt"/>
              <a:cs typeface="Calibri"/>
            </a:endParaRPr>
          </a:p>
          <a:p>
            <a:endParaRPr lang="fr-FR" sz="1600" dirty="0"/>
          </a:p>
        </p:txBody>
      </p:sp>
    </p:spTree>
    <p:extLst>
      <p:ext uri="{BB962C8B-B14F-4D97-AF65-F5344CB8AC3E}">
        <p14:creationId xmlns:p14="http://schemas.microsoft.com/office/powerpoint/2010/main" val="6008227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r>
              <a:rPr lang="tr-TR" b="1" dirty="0"/>
              <a:t>İngilizce Transkript</a:t>
            </a:r>
          </a:p>
        </p:txBody>
      </p:sp>
      <p:sp>
        <p:nvSpPr>
          <p:cNvPr id="3" name="Espace réservé du contenu 2"/>
          <p:cNvSpPr>
            <a:spLocks noGrp="1"/>
          </p:cNvSpPr>
          <p:nvPr>
            <p:ph idx="1"/>
          </p:nvPr>
        </p:nvSpPr>
        <p:spPr/>
        <p:txBody>
          <a:bodyPr/>
          <a:lstStyle/>
          <a:p>
            <a:pPr marL="12065" marR="12700" indent="0" algn="just">
              <a:lnSpc>
                <a:spcPts val="3020"/>
              </a:lnSpc>
              <a:buNone/>
              <a:tabLst>
                <a:tab pos="241300" algn="l"/>
              </a:tabLst>
            </a:pPr>
            <a:r>
              <a:rPr lang="tr-TR" spc="-20" dirty="0">
                <a:latin typeface="Calibri"/>
                <a:cs typeface="Calibri"/>
              </a:rPr>
              <a:t>- Öğ</a:t>
            </a:r>
            <a:r>
              <a:rPr lang="tr-TR" spc="-55" dirty="0">
                <a:latin typeface="Calibri"/>
                <a:cs typeface="Calibri"/>
              </a:rPr>
              <a:t>r</a:t>
            </a:r>
            <a:r>
              <a:rPr lang="tr-TR" dirty="0">
                <a:latin typeface="Calibri"/>
                <a:cs typeface="Calibri"/>
              </a:rPr>
              <a:t>enc</a:t>
            </a:r>
            <a:r>
              <a:rPr lang="tr-TR" spc="-15" dirty="0">
                <a:latin typeface="Calibri"/>
                <a:cs typeface="Calibri"/>
              </a:rPr>
              <a:t>i</a:t>
            </a:r>
            <a:r>
              <a:rPr lang="tr-TR" dirty="0">
                <a:latin typeface="Calibri"/>
                <a:cs typeface="Calibri"/>
              </a:rPr>
              <a:t>n</a:t>
            </a:r>
            <a:r>
              <a:rPr lang="tr-TR" spc="-15" dirty="0">
                <a:latin typeface="Calibri"/>
                <a:cs typeface="Calibri"/>
              </a:rPr>
              <a:t>in</a:t>
            </a:r>
            <a:r>
              <a:rPr lang="tr-TR" spc="20" dirty="0">
                <a:latin typeface="Calibri"/>
                <a:cs typeface="Calibri"/>
              </a:rPr>
              <a:t> </a:t>
            </a:r>
            <a:r>
              <a:rPr lang="tr-TR" dirty="0">
                <a:latin typeface="Calibri"/>
                <a:cs typeface="Calibri"/>
              </a:rPr>
              <a:t>al</a:t>
            </a:r>
            <a:r>
              <a:rPr lang="tr-TR" spc="-10" dirty="0">
                <a:latin typeface="Calibri"/>
                <a:cs typeface="Calibri"/>
              </a:rPr>
              <a:t>d</a:t>
            </a:r>
            <a:r>
              <a:rPr lang="tr-TR" dirty="0">
                <a:latin typeface="Calibri"/>
                <a:cs typeface="Calibri"/>
              </a:rPr>
              <a:t>ığı</a:t>
            </a:r>
            <a:r>
              <a:rPr lang="tr-TR" spc="-5" dirty="0">
                <a:latin typeface="Calibri"/>
                <a:cs typeface="Calibri"/>
              </a:rPr>
              <a:t> </a:t>
            </a:r>
            <a:r>
              <a:rPr lang="tr-TR" spc="-45" dirty="0">
                <a:latin typeface="Calibri"/>
                <a:cs typeface="Calibri"/>
              </a:rPr>
              <a:t>v</a:t>
            </a:r>
            <a:r>
              <a:rPr lang="tr-TR" spc="-15" dirty="0">
                <a:latin typeface="Calibri"/>
                <a:cs typeface="Calibri"/>
              </a:rPr>
              <a:t>e </a:t>
            </a:r>
            <a:r>
              <a:rPr lang="tr-TR" dirty="0">
                <a:latin typeface="Calibri"/>
                <a:cs typeface="Calibri"/>
              </a:rPr>
              <a:t>ha</a:t>
            </a:r>
            <a:r>
              <a:rPr lang="tr-TR" spc="-10" dirty="0">
                <a:latin typeface="Calibri"/>
                <a:cs typeface="Calibri"/>
              </a:rPr>
              <a:t>l</a:t>
            </a:r>
            <a:r>
              <a:rPr lang="tr-TR" spc="-15" dirty="0">
                <a:latin typeface="Calibri"/>
                <a:cs typeface="Calibri"/>
              </a:rPr>
              <a:t>en</a:t>
            </a:r>
            <a:r>
              <a:rPr lang="tr-TR" spc="15" dirty="0">
                <a:latin typeface="Calibri"/>
                <a:cs typeface="Calibri"/>
              </a:rPr>
              <a:t> </a:t>
            </a:r>
            <a:r>
              <a:rPr lang="tr-TR" spc="-70" dirty="0">
                <a:latin typeface="Calibri"/>
                <a:cs typeface="Calibri"/>
              </a:rPr>
              <a:t>k</a:t>
            </a:r>
            <a:r>
              <a:rPr lang="tr-TR" spc="-60" dirty="0">
                <a:latin typeface="Calibri"/>
                <a:cs typeface="Calibri"/>
              </a:rPr>
              <a:t>a</a:t>
            </a:r>
            <a:r>
              <a:rPr lang="tr-TR" dirty="0">
                <a:latin typeface="Calibri"/>
                <a:cs typeface="Calibri"/>
              </a:rPr>
              <a:t>y</a:t>
            </a:r>
            <a:r>
              <a:rPr lang="tr-TR" spc="-15" dirty="0">
                <a:latin typeface="Calibri"/>
                <a:cs typeface="Calibri"/>
              </a:rPr>
              <a:t>ı</a:t>
            </a:r>
            <a:r>
              <a:rPr lang="tr-TR" dirty="0">
                <a:latin typeface="Calibri"/>
                <a:cs typeface="Calibri"/>
              </a:rPr>
              <a:t>t</a:t>
            </a:r>
            <a:r>
              <a:rPr lang="tr-TR" spc="-10" dirty="0">
                <a:latin typeface="Calibri"/>
                <a:cs typeface="Calibri"/>
              </a:rPr>
              <a:t>l</a:t>
            </a:r>
            <a:r>
              <a:rPr lang="tr-TR" dirty="0">
                <a:latin typeface="Calibri"/>
                <a:cs typeface="Calibri"/>
              </a:rPr>
              <a:t>ı</a:t>
            </a:r>
            <a:r>
              <a:rPr lang="tr-TR" spc="-5" dirty="0">
                <a:latin typeface="Calibri"/>
                <a:cs typeface="Calibri"/>
              </a:rPr>
              <a:t> </a:t>
            </a:r>
            <a:r>
              <a:rPr lang="tr-TR" dirty="0">
                <a:latin typeface="Calibri"/>
                <a:cs typeface="Calibri"/>
              </a:rPr>
              <a:t>o</a:t>
            </a:r>
            <a:r>
              <a:rPr lang="tr-TR" spc="-15" dirty="0">
                <a:latin typeface="Calibri"/>
                <a:cs typeface="Calibri"/>
              </a:rPr>
              <a:t>ld</a:t>
            </a:r>
            <a:r>
              <a:rPr lang="tr-TR" spc="-30" dirty="0">
                <a:latin typeface="Calibri"/>
                <a:cs typeface="Calibri"/>
              </a:rPr>
              <a:t>u</a:t>
            </a:r>
            <a:r>
              <a:rPr lang="tr-TR" spc="-15" dirty="0">
                <a:latin typeface="Calibri"/>
                <a:cs typeface="Calibri"/>
              </a:rPr>
              <a:t>ğu</a:t>
            </a:r>
            <a:r>
              <a:rPr lang="tr-TR" spc="20" dirty="0">
                <a:latin typeface="Calibri"/>
                <a:cs typeface="Calibri"/>
              </a:rPr>
              <a:t> </a:t>
            </a:r>
            <a:r>
              <a:rPr lang="tr-TR" spc="-20" dirty="0">
                <a:latin typeface="Calibri"/>
                <a:cs typeface="Calibri"/>
              </a:rPr>
              <a:t>tüm</a:t>
            </a:r>
            <a:r>
              <a:rPr lang="tr-TR" spc="15" dirty="0">
                <a:latin typeface="Calibri"/>
                <a:cs typeface="Calibri"/>
              </a:rPr>
              <a:t> </a:t>
            </a:r>
            <a:r>
              <a:rPr lang="tr-TR" spc="-15" dirty="0">
                <a:latin typeface="Calibri"/>
                <a:cs typeface="Calibri"/>
              </a:rPr>
              <a:t>de</a:t>
            </a:r>
            <a:r>
              <a:rPr lang="tr-TR" spc="-70" dirty="0">
                <a:latin typeface="Calibri"/>
                <a:cs typeface="Calibri"/>
              </a:rPr>
              <a:t>r</a:t>
            </a:r>
            <a:r>
              <a:rPr lang="tr-TR" dirty="0">
                <a:latin typeface="Calibri"/>
                <a:cs typeface="Calibri"/>
              </a:rPr>
              <a:t>s</a:t>
            </a:r>
            <a:r>
              <a:rPr lang="tr-TR" spc="-15" dirty="0">
                <a:latin typeface="Calibri"/>
                <a:cs typeface="Calibri"/>
              </a:rPr>
              <a:t>l</a:t>
            </a:r>
            <a:r>
              <a:rPr lang="tr-TR" dirty="0">
                <a:latin typeface="Calibri"/>
                <a:cs typeface="Calibri"/>
              </a:rPr>
              <a:t>er</a:t>
            </a:r>
            <a:r>
              <a:rPr lang="tr-TR" spc="-15" dirty="0">
                <a:latin typeface="Calibri"/>
                <a:cs typeface="Calibri"/>
              </a:rPr>
              <a:t>in,</a:t>
            </a:r>
            <a:r>
              <a:rPr lang="tr-TR" spc="25" dirty="0">
                <a:latin typeface="Calibri"/>
                <a:cs typeface="Calibri"/>
              </a:rPr>
              <a:t> </a:t>
            </a:r>
            <a:r>
              <a:rPr lang="tr-TR" spc="-15" dirty="0">
                <a:latin typeface="Calibri"/>
                <a:cs typeface="Calibri"/>
              </a:rPr>
              <a:t>bu</a:t>
            </a:r>
            <a:r>
              <a:rPr lang="tr-TR" spc="10" dirty="0">
                <a:latin typeface="Calibri"/>
                <a:cs typeface="Calibri"/>
              </a:rPr>
              <a:t> </a:t>
            </a:r>
            <a:r>
              <a:rPr lang="tr-TR" spc="-15" dirty="0">
                <a:latin typeface="Calibri"/>
                <a:cs typeface="Calibri"/>
              </a:rPr>
              <a:t>de</a:t>
            </a:r>
            <a:r>
              <a:rPr lang="tr-TR" spc="-70" dirty="0">
                <a:latin typeface="Calibri"/>
                <a:cs typeface="Calibri"/>
              </a:rPr>
              <a:t>r</a:t>
            </a:r>
            <a:r>
              <a:rPr lang="tr-TR" dirty="0">
                <a:latin typeface="Calibri"/>
                <a:cs typeface="Calibri"/>
              </a:rPr>
              <a:t>s</a:t>
            </a:r>
            <a:r>
              <a:rPr lang="tr-TR" spc="-15" dirty="0">
                <a:latin typeface="Calibri"/>
                <a:cs typeface="Calibri"/>
              </a:rPr>
              <a:t>l</a:t>
            </a:r>
            <a:r>
              <a:rPr lang="tr-TR" dirty="0">
                <a:latin typeface="Calibri"/>
                <a:cs typeface="Calibri"/>
              </a:rPr>
              <a:t>er</a:t>
            </a:r>
            <a:r>
              <a:rPr lang="tr-TR" spc="-15" dirty="0">
                <a:latin typeface="Calibri"/>
                <a:cs typeface="Calibri"/>
              </a:rPr>
              <a:t>in</a:t>
            </a:r>
            <a:r>
              <a:rPr lang="tr-TR" spc="-10" dirty="0">
                <a:latin typeface="Calibri"/>
                <a:cs typeface="Calibri"/>
              </a:rPr>
              <a:t> karşılık geldiği k</a:t>
            </a:r>
            <a:r>
              <a:rPr lang="tr-TR" spc="-50" dirty="0">
                <a:latin typeface="Calibri"/>
                <a:cs typeface="Calibri"/>
              </a:rPr>
              <a:t>r</a:t>
            </a:r>
            <a:r>
              <a:rPr lang="tr-TR" spc="-15" dirty="0">
                <a:latin typeface="Calibri"/>
                <a:cs typeface="Calibri"/>
              </a:rPr>
              <a:t>edi yüklerinin (ECTS/AKTS), son</a:t>
            </a:r>
            <a:r>
              <a:rPr lang="tr-TR" spc="20" dirty="0">
                <a:latin typeface="Calibri"/>
                <a:cs typeface="Calibri"/>
              </a:rPr>
              <a:t> </a:t>
            </a:r>
            <a:r>
              <a:rPr lang="tr-TR" spc="-15" dirty="0">
                <a:latin typeface="Calibri"/>
                <a:cs typeface="Calibri"/>
              </a:rPr>
              <a:t>başarı du</a:t>
            </a:r>
            <a:r>
              <a:rPr lang="tr-TR" spc="-25" dirty="0">
                <a:latin typeface="Calibri"/>
                <a:cs typeface="Calibri"/>
              </a:rPr>
              <a:t>r</a:t>
            </a:r>
            <a:r>
              <a:rPr lang="tr-TR" spc="-20" dirty="0">
                <a:latin typeface="Calibri"/>
                <a:cs typeface="Calibri"/>
              </a:rPr>
              <a:t>um</a:t>
            </a:r>
            <a:r>
              <a:rPr lang="tr-TR" spc="-25" dirty="0">
                <a:latin typeface="Calibri"/>
                <a:cs typeface="Calibri"/>
              </a:rPr>
              <a:t>l</a:t>
            </a:r>
            <a:r>
              <a:rPr lang="tr-TR" spc="-10" dirty="0">
                <a:latin typeface="Calibri"/>
                <a:cs typeface="Calibri"/>
              </a:rPr>
              <a:t>arının</a:t>
            </a:r>
            <a:r>
              <a:rPr lang="tr-TR" spc="40" dirty="0">
                <a:latin typeface="Calibri"/>
                <a:cs typeface="Calibri"/>
              </a:rPr>
              <a:t> </a:t>
            </a:r>
            <a:r>
              <a:rPr lang="tr-TR" spc="-45" dirty="0">
                <a:latin typeface="Calibri"/>
                <a:cs typeface="Calibri"/>
              </a:rPr>
              <a:t>v</a:t>
            </a:r>
            <a:r>
              <a:rPr lang="tr-TR" spc="-15" dirty="0">
                <a:latin typeface="Calibri"/>
                <a:cs typeface="Calibri"/>
              </a:rPr>
              <a:t>e</a:t>
            </a:r>
            <a:r>
              <a:rPr lang="tr-TR" spc="-5" dirty="0">
                <a:latin typeface="Calibri"/>
                <a:cs typeface="Calibri"/>
              </a:rPr>
              <a:t> </a:t>
            </a:r>
            <a:r>
              <a:rPr lang="tr-TR" spc="-15" dirty="0">
                <a:latin typeface="Calibri"/>
                <a:cs typeface="Calibri"/>
              </a:rPr>
              <a:t>ağı</a:t>
            </a:r>
            <a:r>
              <a:rPr lang="tr-TR" spc="-25" dirty="0">
                <a:latin typeface="Calibri"/>
                <a:cs typeface="Calibri"/>
              </a:rPr>
              <a:t>r</a:t>
            </a:r>
            <a:r>
              <a:rPr lang="tr-TR" dirty="0">
                <a:latin typeface="Calibri"/>
                <a:cs typeface="Calibri"/>
              </a:rPr>
              <a:t>l</a:t>
            </a:r>
            <a:r>
              <a:rPr lang="tr-TR" spc="-15" dirty="0">
                <a:latin typeface="Calibri"/>
                <a:cs typeface="Calibri"/>
              </a:rPr>
              <a:t>ı</a:t>
            </a:r>
            <a:r>
              <a:rPr lang="tr-TR" dirty="0">
                <a:latin typeface="Calibri"/>
                <a:cs typeface="Calibri"/>
              </a:rPr>
              <a:t>klı</a:t>
            </a:r>
            <a:r>
              <a:rPr lang="tr-TR" spc="-15" dirty="0">
                <a:latin typeface="Calibri"/>
                <a:cs typeface="Calibri"/>
              </a:rPr>
              <a:t> or</a:t>
            </a:r>
            <a:r>
              <a:rPr lang="tr-TR" spc="-45" dirty="0">
                <a:latin typeface="Calibri"/>
                <a:cs typeface="Calibri"/>
              </a:rPr>
              <a:t>t</a:t>
            </a:r>
            <a:r>
              <a:rPr lang="tr-TR" spc="-15" dirty="0">
                <a:latin typeface="Calibri"/>
                <a:cs typeface="Calibri"/>
              </a:rPr>
              <a:t>alamaların </a:t>
            </a:r>
            <a:r>
              <a:rPr lang="tr-TR" spc="-60" dirty="0">
                <a:latin typeface="Calibri"/>
                <a:cs typeface="Calibri"/>
              </a:rPr>
              <a:t>y</a:t>
            </a:r>
            <a:r>
              <a:rPr lang="tr-TR" spc="-15" dirty="0">
                <a:latin typeface="Calibri"/>
                <a:cs typeface="Calibri"/>
              </a:rPr>
              <a:t>er ald</a:t>
            </a:r>
            <a:r>
              <a:rPr lang="tr-TR" spc="-25" dirty="0">
                <a:latin typeface="Calibri"/>
                <a:cs typeface="Calibri"/>
              </a:rPr>
              <a:t>ı</a:t>
            </a:r>
            <a:r>
              <a:rPr lang="tr-TR" spc="-10" dirty="0">
                <a:latin typeface="Calibri"/>
                <a:cs typeface="Calibri"/>
              </a:rPr>
              <a:t>ğı belgedir.</a:t>
            </a:r>
            <a:endParaRPr lang="tr-TR" spc="-5" dirty="0">
              <a:latin typeface="Calibri"/>
              <a:cs typeface="Calibri"/>
            </a:endParaRPr>
          </a:p>
          <a:p>
            <a:pPr marL="12065" marR="12700" indent="0" algn="just">
              <a:lnSpc>
                <a:spcPts val="3020"/>
              </a:lnSpc>
              <a:buNone/>
              <a:tabLst>
                <a:tab pos="241300" algn="l"/>
              </a:tabLst>
            </a:pPr>
            <a:r>
              <a:rPr lang="tr-TR" spc="-20" dirty="0">
                <a:latin typeface="Calibri"/>
                <a:cs typeface="Calibri"/>
              </a:rPr>
              <a:t>- D</a:t>
            </a:r>
            <a:r>
              <a:rPr lang="tr-TR" spc="-25" dirty="0">
                <a:latin typeface="Calibri"/>
                <a:cs typeface="Calibri"/>
              </a:rPr>
              <a:t>ı</a:t>
            </a:r>
            <a:r>
              <a:rPr lang="tr-TR" spc="-15" dirty="0">
                <a:latin typeface="Calibri"/>
                <a:cs typeface="Calibri"/>
              </a:rPr>
              <a:t>ş</a:t>
            </a:r>
            <a:r>
              <a:rPr lang="tr-TR" spc="20" dirty="0">
                <a:latin typeface="Calibri"/>
                <a:cs typeface="Calibri"/>
              </a:rPr>
              <a:t> </a:t>
            </a:r>
            <a:r>
              <a:rPr lang="tr-TR" dirty="0">
                <a:latin typeface="Calibri"/>
                <a:cs typeface="Calibri"/>
              </a:rPr>
              <a:t>İl</a:t>
            </a:r>
            <a:r>
              <a:rPr lang="tr-TR" spc="-15" dirty="0">
                <a:latin typeface="Calibri"/>
                <a:cs typeface="Calibri"/>
              </a:rPr>
              <a:t>işk</a:t>
            </a:r>
            <a:r>
              <a:rPr lang="tr-TR" spc="-20" dirty="0">
                <a:latin typeface="Calibri"/>
                <a:cs typeface="Calibri"/>
              </a:rPr>
              <a:t>i</a:t>
            </a:r>
            <a:r>
              <a:rPr lang="tr-TR" spc="-10" dirty="0">
                <a:latin typeface="Calibri"/>
                <a:cs typeface="Calibri"/>
              </a:rPr>
              <a:t>ler</a:t>
            </a:r>
            <a:r>
              <a:rPr lang="tr-TR" spc="-15" dirty="0">
                <a:latin typeface="Calibri"/>
                <a:cs typeface="Calibri"/>
              </a:rPr>
              <a:t> </a:t>
            </a:r>
            <a:r>
              <a:rPr lang="tr-TR" spc="-60" dirty="0">
                <a:latin typeface="Calibri"/>
                <a:cs typeface="Calibri"/>
              </a:rPr>
              <a:t>K</a:t>
            </a:r>
            <a:r>
              <a:rPr lang="tr-TR" spc="-15" dirty="0">
                <a:latin typeface="Calibri"/>
                <a:cs typeface="Calibri"/>
              </a:rPr>
              <a:t>oo</a:t>
            </a:r>
            <a:r>
              <a:rPr lang="tr-TR" spc="-45" dirty="0">
                <a:latin typeface="Calibri"/>
                <a:cs typeface="Calibri"/>
              </a:rPr>
              <a:t>r</a:t>
            </a:r>
            <a:r>
              <a:rPr lang="tr-TR" spc="-15" dirty="0">
                <a:latin typeface="Calibri"/>
                <a:cs typeface="Calibri"/>
              </a:rPr>
              <a:t>d</a:t>
            </a:r>
            <a:r>
              <a:rPr lang="tr-TR" spc="-25" dirty="0">
                <a:latin typeface="Calibri"/>
                <a:cs typeface="Calibri"/>
              </a:rPr>
              <a:t>i</a:t>
            </a:r>
            <a:r>
              <a:rPr lang="tr-TR" spc="-15" dirty="0">
                <a:latin typeface="Calibri"/>
                <a:cs typeface="Calibri"/>
              </a:rPr>
              <a:t>n</a:t>
            </a:r>
            <a:r>
              <a:rPr lang="tr-TR" spc="-40" dirty="0">
                <a:latin typeface="Calibri"/>
                <a:cs typeface="Calibri"/>
              </a:rPr>
              <a:t>at</a:t>
            </a:r>
            <a:r>
              <a:rPr lang="tr-TR" spc="-15" dirty="0">
                <a:latin typeface="Calibri"/>
                <a:cs typeface="Calibri"/>
              </a:rPr>
              <a:t>örl</a:t>
            </a:r>
            <a:r>
              <a:rPr lang="tr-TR" spc="-30" dirty="0">
                <a:latin typeface="Calibri"/>
                <a:cs typeface="Calibri"/>
              </a:rPr>
              <a:t>ü</a:t>
            </a:r>
            <a:r>
              <a:rPr lang="tr-TR" spc="-15" dirty="0">
                <a:latin typeface="Calibri"/>
                <a:cs typeface="Calibri"/>
              </a:rPr>
              <a:t>ğüne</a:t>
            </a:r>
            <a:r>
              <a:rPr lang="tr-TR" spc="30" dirty="0">
                <a:latin typeface="Calibri"/>
                <a:cs typeface="Calibri"/>
              </a:rPr>
              <a:t> </a:t>
            </a:r>
            <a:r>
              <a:rPr lang="tr-TR" spc="-40" dirty="0">
                <a:latin typeface="Calibri"/>
                <a:cs typeface="Calibri"/>
              </a:rPr>
              <a:t>t</a:t>
            </a:r>
            <a:r>
              <a:rPr lang="tr-TR" spc="-15" dirty="0">
                <a:latin typeface="Calibri"/>
                <a:cs typeface="Calibri"/>
              </a:rPr>
              <a:t>es</a:t>
            </a:r>
            <a:r>
              <a:rPr lang="tr-TR" spc="-20" dirty="0">
                <a:latin typeface="Calibri"/>
                <a:cs typeface="Calibri"/>
              </a:rPr>
              <a:t>l</a:t>
            </a:r>
            <a:r>
              <a:rPr lang="tr-TR" spc="-15" dirty="0">
                <a:latin typeface="Calibri"/>
                <a:cs typeface="Calibri"/>
              </a:rPr>
              <a:t>im edeceğin</a:t>
            </a:r>
            <a:r>
              <a:rPr lang="tr-TR" spc="-25" dirty="0">
                <a:latin typeface="Calibri"/>
                <a:cs typeface="Calibri"/>
              </a:rPr>
              <a:t>i</a:t>
            </a:r>
            <a:r>
              <a:rPr lang="tr-TR" spc="-15" dirty="0">
                <a:latin typeface="Calibri"/>
                <a:cs typeface="Calibri"/>
              </a:rPr>
              <a:t>z</a:t>
            </a:r>
            <a:r>
              <a:rPr lang="tr-TR" spc="-5" dirty="0">
                <a:latin typeface="Calibri"/>
                <a:cs typeface="Calibri"/>
              </a:rPr>
              <a:t> </a:t>
            </a:r>
            <a:r>
              <a:rPr lang="tr-TR" dirty="0">
                <a:latin typeface="Calibri"/>
                <a:cs typeface="Calibri"/>
              </a:rPr>
              <a:t>İngil</a:t>
            </a:r>
            <a:r>
              <a:rPr lang="tr-TR" spc="-15" dirty="0">
                <a:latin typeface="Calibri"/>
                <a:cs typeface="Calibri"/>
              </a:rPr>
              <a:t>i</a:t>
            </a:r>
            <a:r>
              <a:rPr lang="tr-TR" spc="-80" dirty="0">
                <a:latin typeface="Calibri"/>
                <a:cs typeface="Calibri"/>
              </a:rPr>
              <a:t>z</a:t>
            </a:r>
            <a:r>
              <a:rPr lang="tr-TR" spc="-15" dirty="0">
                <a:latin typeface="Calibri"/>
                <a:cs typeface="Calibri"/>
              </a:rPr>
              <a:t>ce</a:t>
            </a:r>
            <a:r>
              <a:rPr lang="tr-TR" spc="-5" dirty="0">
                <a:latin typeface="Calibri"/>
                <a:cs typeface="Calibri"/>
              </a:rPr>
              <a:t> </a:t>
            </a:r>
            <a:r>
              <a:rPr lang="tr-TR" spc="-10" dirty="0">
                <a:latin typeface="Calibri"/>
                <a:cs typeface="Calibri"/>
              </a:rPr>
              <a:t>t</a:t>
            </a:r>
            <a:r>
              <a:rPr lang="tr-TR" spc="-80" dirty="0">
                <a:latin typeface="Calibri"/>
                <a:cs typeface="Calibri"/>
              </a:rPr>
              <a:t>r</a:t>
            </a:r>
            <a:r>
              <a:rPr lang="tr-TR" spc="-15" dirty="0">
                <a:latin typeface="Calibri"/>
                <a:cs typeface="Calibri"/>
              </a:rPr>
              <a:t>anskr</a:t>
            </a:r>
            <a:r>
              <a:rPr lang="tr-TR" spc="-25" dirty="0">
                <a:latin typeface="Calibri"/>
                <a:cs typeface="Calibri"/>
              </a:rPr>
              <a:t>i</a:t>
            </a:r>
            <a:r>
              <a:rPr lang="tr-TR" spc="-35" dirty="0">
                <a:latin typeface="Calibri"/>
                <a:cs typeface="Calibri"/>
              </a:rPr>
              <a:t>p</a:t>
            </a:r>
            <a:r>
              <a:rPr lang="tr-TR" spc="-10" dirty="0">
                <a:latin typeface="Calibri"/>
                <a:cs typeface="Calibri"/>
              </a:rPr>
              <a:t>t</a:t>
            </a:r>
            <a:r>
              <a:rPr lang="tr-TR" spc="-15" dirty="0">
                <a:latin typeface="Calibri"/>
                <a:cs typeface="Calibri"/>
              </a:rPr>
              <a:t> be</a:t>
            </a:r>
            <a:r>
              <a:rPr lang="tr-TR" spc="-25" dirty="0">
                <a:latin typeface="Calibri"/>
                <a:cs typeface="Calibri"/>
              </a:rPr>
              <a:t>l</a:t>
            </a:r>
            <a:r>
              <a:rPr lang="tr-TR" spc="-35" dirty="0">
                <a:latin typeface="Calibri"/>
                <a:cs typeface="Calibri"/>
              </a:rPr>
              <a:t>g</a:t>
            </a:r>
            <a:r>
              <a:rPr lang="tr-TR" spc="-15" dirty="0">
                <a:latin typeface="Calibri"/>
                <a:cs typeface="Calibri"/>
              </a:rPr>
              <a:t>en</a:t>
            </a:r>
            <a:r>
              <a:rPr lang="tr-TR" spc="-25" dirty="0">
                <a:latin typeface="Calibri"/>
                <a:cs typeface="Calibri"/>
              </a:rPr>
              <a:t>i</a:t>
            </a:r>
            <a:r>
              <a:rPr lang="tr-TR" spc="-15" dirty="0">
                <a:latin typeface="Calibri"/>
                <a:cs typeface="Calibri"/>
              </a:rPr>
              <a:t>zin</a:t>
            </a:r>
            <a:r>
              <a:rPr lang="tr-TR" spc="10" dirty="0">
                <a:latin typeface="Calibri"/>
                <a:cs typeface="Calibri"/>
              </a:rPr>
              <a:t> </a:t>
            </a:r>
            <a:r>
              <a:rPr lang="tr-TR" spc="-15" dirty="0">
                <a:latin typeface="Calibri"/>
                <a:cs typeface="Calibri"/>
              </a:rPr>
              <a:t>güncel tarihli olması gerekmektedir. Not ortalamanız 1,80/4,00 altına düştüyse, Erasmus öğrenim faaliyeti gerçekleştirilmesi mümkün değildir.</a:t>
            </a:r>
            <a:endParaRPr lang="tr-TR" dirty="0">
              <a:latin typeface="Calibri"/>
              <a:cs typeface="Calibri"/>
            </a:endParaRPr>
          </a:p>
          <a:p>
            <a:endParaRPr lang="tr-TR" sz="1600" dirty="0"/>
          </a:p>
          <a:p>
            <a:pPr marL="0" indent="0">
              <a:buNone/>
            </a:pPr>
            <a:endParaRPr lang="tr-TR" sz="1400" u="sng" dirty="0">
              <a:solidFill>
                <a:schemeClr val="accent1">
                  <a:lumMod val="50000"/>
                </a:schemeClr>
              </a:solidFill>
            </a:endParaRPr>
          </a:p>
          <a:p>
            <a:pPr marL="0" indent="0">
              <a:buNone/>
            </a:pPr>
            <a:endParaRPr lang="tr-TR" sz="1600" dirty="0"/>
          </a:p>
          <a:p>
            <a:pPr marL="0" indent="0">
              <a:buNone/>
            </a:pPr>
            <a:endParaRPr lang="fr-FR" sz="1600" dirty="0"/>
          </a:p>
        </p:txBody>
      </p:sp>
      <p:sp>
        <p:nvSpPr>
          <p:cNvPr id="4" name="object 3"/>
          <p:cNvSpPr/>
          <p:nvPr/>
        </p:nvSpPr>
        <p:spPr>
          <a:xfrm>
            <a:off x="4276251" y="4355786"/>
            <a:ext cx="676755" cy="682623"/>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486213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p:nvPr/>
        </p:nvSpPr>
        <p:spPr>
          <a:xfrm>
            <a:off x="4276251" y="4355786"/>
            <a:ext cx="676755" cy="682623"/>
          </a:xfrm>
          <a:prstGeom prst="rect">
            <a:avLst/>
          </a:prstGeom>
          <a:blipFill>
            <a:blip r:embed="rId2" cstate="print"/>
            <a:stretch>
              <a:fillRect/>
            </a:stretch>
          </a:blipFill>
        </p:spPr>
        <p:txBody>
          <a:bodyPr wrap="square" lIns="0" tIns="0" rIns="0" bIns="0" rtlCol="0">
            <a:noAutofit/>
          </a:bodyPr>
          <a:lstStyle/>
          <a:p>
            <a:endParaRPr/>
          </a:p>
        </p:txBody>
      </p:sp>
      <p:sp>
        <p:nvSpPr>
          <p:cNvPr id="7" name="Başlık 1"/>
          <p:cNvSpPr txBox="1">
            <a:spLocks/>
          </p:cNvSpPr>
          <p:nvPr/>
        </p:nvSpPr>
        <p:spPr>
          <a:xfrm>
            <a:off x="0" y="1"/>
            <a:ext cx="9144000" cy="946298"/>
          </a:xfrm>
          <a:prstGeom prst="rect">
            <a:avLst/>
          </a:prstGeom>
        </p:spPr>
        <p:txBody>
          <a:bodyPr anchor="b" anchorCtr="0">
            <a:normAutofit/>
          </a:bodyPr>
          <a:lstStyle>
            <a:lvl1pPr algn="ctr" defTabSz="914400" rtl="0" eaLnBrk="1" latinLnBrk="0" hangingPunct="1">
              <a:lnSpc>
                <a:spcPct val="90000"/>
              </a:lnSpc>
              <a:spcBef>
                <a:spcPct val="0"/>
              </a:spcBef>
              <a:buNone/>
              <a:defRPr sz="2400" kern="1200" baseline="0">
                <a:solidFill>
                  <a:schemeClr val="bg1"/>
                </a:solidFill>
                <a:latin typeface="arial" charset="0"/>
                <a:ea typeface="+mj-ea"/>
                <a:cs typeface="EC Square Sans Pro Light"/>
              </a:defRPr>
            </a:lvl1pPr>
          </a:lstStyle>
          <a:p>
            <a:pPr algn="l"/>
            <a:r>
              <a:rPr lang="tr-TR" dirty="0"/>
              <a:t>      </a:t>
            </a:r>
            <a:r>
              <a:rPr lang="tr-TR" dirty="0">
                <a:solidFill>
                  <a:schemeClr val="accent1">
                    <a:lumMod val="75000"/>
                  </a:schemeClr>
                </a:solidFill>
              </a:rPr>
              <a:t>4. Adım – Seyahat Planlaması</a:t>
            </a:r>
          </a:p>
        </p:txBody>
      </p:sp>
      <p:sp>
        <p:nvSpPr>
          <p:cNvPr id="8" name="Espace réservé du contenu 2"/>
          <p:cNvSpPr txBox="1">
            <a:spLocks/>
          </p:cNvSpPr>
          <p:nvPr/>
        </p:nvSpPr>
        <p:spPr>
          <a:xfrm>
            <a:off x="499358" y="1120850"/>
            <a:ext cx="8644647" cy="2910519"/>
          </a:xfrm>
          <a:prstGeom prst="rect">
            <a:avLst/>
          </a:prstGeom>
        </p:spPr>
        <p:txBody>
          <a:bodyPr/>
          <a:lstStyle>
            <a:lvl1pPr marL="0" indent="0" algn="ctr" defTabSz="914400" rtl="0" eaLnBrk="1" latinLnBrk="0" hangingPunct="1">
              <a:lnSpc>
                <a:spcPct val="90000"/>
              </a:lnSpc>
              <a:spcBef>
                <a:spcPts val="1000"/>
              </a:spcBef>
              <a:buFont typeface="Arial"/>
              <a:buNone/>
              <a:defRPr sz="1800" kern="1200" baseline="0">
                <a:solidFill>
                  <a:srgbClr val="233244"/>
                </a:solidFill>
                <a:latin typeface="arial" charset="0"/>
                <a:ea typeface="+mn-ea"/>
                <a:cs typeface="EC Square Sans Pro Light"/>
              </a:defRPr>
            </a:lvl1pPr>
            <a:lvl2pPr marL="342892" indent="0" algn="ctr" defTabSz="914400" rtl="0" eaLnBrk="1" latinLnBrk="0" hangingPunct="1">
              <a:lnSpc>
                <a:spcPct val="90000"/>
              </a:lnSpc>
              <a:spcBef>
                <a:spcPts val="500"/>
              </a:spcBef>
              <a:buFont typeface="Arial"/>
              <a:buNone/>
              <a:defRPr sz="2400" kern="1200">
                <a:solidFill>
                  <a:schemeClr val="tx1">
                    <a:tint val="75000"/>
                  </a:schemeClr>
                </a:solidFill>
                <a:latin typeface="+mn-lt"/>
                <a:ea typeface="+mn-ea"/>
                <a:cs typeface="+mn-cs"/>
              </a:defRPr>
            </a:lvl2pPr>
            <a:lvl3pPr marL="685783"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3pPr>
            <a:lvl4pPr marL="1028675"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4pPr>
            <a:lvl5pPr marL="1371566"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5pPr>
            <a:lvl6pPr marL="1714457"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6pPr>
            <a:lvl7pPr marL="2057348"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7pPr>
            <a:lvl8pPr marL="240024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8pPr>
            <a:lvl9pPr marL="2743132"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9pPr>
          </a:lstStyle>
          <a:p>
            <a:pPr algn="l">
              <a:lnSpc>
                <a:spcPct val="100000"/>
              </a:lnSpc>
            </a:pPr>
            <a:r>
              <a:rPr lang="tr-TR" sz="1600" dirty="0">
                <a:latin typeface="+mn-lt"/>
              </a:rPr>
              <a:t>           </a:t>
            </a:r>
            <a:r>
              <a:rPr lang="tr-TR" sz="2400" b="1" dirty="0">
                <a:solidFill>
                  <a:schemeClr val="accent1">
                    <a:lumMod val="75000"/>
                  </a:schemeClr>
                </a:solidFill>
                <a:latin typeface="+mn-lt"/>
              </a:rPr>
              <a:t>Vize İşlemleri</a:t>
            </a:r>
          </a:p>
          <a:p>
            <a:pPr marL="12700" algn="l">
              <a:lnSpc>
                <a:spcPct val="100000"/>
              </a:lnSpc>
            </a:pPr>
            <a:r>
              <a:rPr lang="tr-TR" sz="1600" b="1" u="heavy" spc="-15" dirty="0">
                <a:solidFill>
                  <a:schemeClr val="accent1">
                    <a:lumMod val="75000"/>
                  </a:schemeClr>
                </a:solidFill>
                <a:latin typeface="Calibri"/>
                <a:cs typeface="Calibri"/>
              </a:rPr>
              <a:t>Hi</a:t>
            </a:r>
            <a:r>
              <a:rPr lang="tr-TR" sz="1600" b="1" u="heavy" spc="-25" dirty="0">
                <a:solidFill>
                  <a:schemeClr val="accent1">
                    <a:lumMod val="75000"/>
                  </a:schemeClr>
                </a:solidFill>
                <a:latin typeface="Calibri"/>
                <a:cs typeface="Calibri"/>
              </a:rPr>
              <a:t>b</a:t>
            </a:r>
            <a:r>
              <a:rPr lang="tr-TR" sz="1600" b="1" u="heavy" dirty="0">
                <a:solidFill>
                  <a:schemeClr val="accent1">
                    <a:lumMod val="75000"/>
                  </a:schemeClr>
                </a:solidFill>
                <a:latin typeface="Calibri"/>
                <a:cs typeface="Calibri"/>
              </a:rPr>
              <a:t>e </a:t>
            </a:r>
            <a:r>
              <a:rPr lang="tr-TR" sz="1600" b="1" u="heavy" spc="-170" dirty="0">
                <a:solidFill>
                  <a:schemeClr val="accent1">
                    <a:lumMod val="75000"/>
                  </a:schemeClr>
                </a:solidFill>
                <a:latin typeface="Calibri"/>
                <a:cs typeface="Calibri"/>
              </a:rPr>
              <a:t>Y</a:t>
            </a:r>
            <a:r>
              <a:rPr lang="tr-TR" sz="1600" b="1" u="heavy" dirty="0">
                <a:solidFill>
                  <a:schemeClr val="accent1">
                    <a:lumMod val="75000"/>
                  </a:schemeClr>
                </a:solidFill>
                <a:latin typeface="Calibri"/>
                <a:cs typeface="Calibri"/>
              </a:rPr>
              <a:t>azısı  </a:t>
            </a:r>
            <a:r>
              <a:rPr lang="tr-TR" sz="1600" b="1" u="heavy" spc="-10" dirty="0">
                <a:solidFill>
                  <a:schemeClr val="accent1">
                    <a:lumMod val="75000"/>
                  </a:schemeClr>
                </a:solidFill>
                <a:latin typeface="Calibri"/>
                <a:cs typeface="Calibri"/>
              </a:rPr>
              <a:t>(</a:t>
            </a:r>
            <a:r>
              <a:rPr lang="tr-TR" sz="1600" b="1" u="heavy" spc="-15" dirty="0" err="1">
                <a:solidFill>
                  <a:schemeClr val="accent1">
                    <a:lumMod val="75000"/>
                  </a:schemeClr>
                </a:solidFill>
                <a:latin typeface="Calibri"/>
                <a:cs typeface="Calibri"/>
              </a:rPr>
              <a:t>Le</a:t>
            </a:r>
            <a:r>
              <a:rPr lang="tr-TR" sz="1600" b="1" u="heavy" spc="-45" dirty="0" err="1">
                <a:solidFill>
                  <a:schemeClr val="accent1">
                    <a:lumMod val="75000"/>
                  </a:schemeClr>
                </a:solidFill>
                <a:latin typeface="Calibri"/>
                <a:cs typeface="Calibri"/>
              </a:rPr>
              <a:t>t</a:t>
            </a:r>
            <a:r>
              <a:rPr lang="tr-TR" sz="1600" b="1" u="heavy" spc="-40" dirty="0" err="1">
                <a:solidFill>
                  <a:schemeClr val="accent1">
                    <a:lumMod val="75000"/>
                  </a:schemeClr>
                </a:solidFill>
                <a:latin typeface="Calibri"/>
                <a:cs typeface="Calibri"/>
              </a:rPr>
              <a:t>t</a:t>
            </a:r>
            <a:r>
              <a:rPr lang="tr-TR" sz="1600" b="1" u="heavy" dirty="0" err="1">
                <a:solidFill>
                  <a:schemeClr val="accent1">
                    <a:lumMod val="75000"/>
                  </a:schemeClr>
                </a:solidFill>
                <a:latin typeface="Calibri"/>
                <a:cs typeface="Calibri"/>
              </a:rPr>
              <a:t>er</a:t>
            </a:r>
            <a:r>
              <a:rPr lang="tr-TR" sz="1600" b="1" u="heavy" dirty="0">
                <a:solidFill>
                  <a:schemeClr val="accent1">
                    <a:lumMod val="75000"/>
                  </a:schemeClr>
                </a:solidFill>
                <a:latin typeface="Calibri"/>
                <a:cs typeface="Calibri"/>
              </a:rPr>
              <a:t> of</a:t>
            </a:r>
            <a:r>
              <a:rPr lang="tr-TR" sz="1600" b="1" u="heavy" spc="-10" dirty="0">
                <a:solidFill>
                  <a:schemeClr val="accent1">
                    <a:lumMod val="75000"/>
                  </a:schemeClr>
                </a:solidFill>
                <a:latin typeface="Calibri"/>
                <a:cs typeface="Calibri"/>
              </a:rPr>
              <a:t> </a:t>
            </a:r>
            <a:r>
              <a:rPr lang="tr-TR" sz="1600" b="1" u="heavy" spc="-125" dirty="0" err="1">
                <a:solidFill>
                  <a:schemeClr val="accent1">
                    <a:lumMod val="75000"/>
                  </a:schemeClr>
                </a:solidFill>
                <a:latin typeface="Calibri"/>
                <a:cs typeface="Calibri"/>
              </a:rPr>
              <a:t>V</a:t>
            </a:r>
            <a:r>
              <a:rPr lang="tr-TR" sz="1600" b="1" u="heavy" dirty="0" err="1">
                <a:solidFill>
                  <a:schemeClr val="accent1">
                    <a:lumMod val="75000"/>
                  </a:schemeClr>
                </a:solidFill>
                <a:latin typeface="Calibri"/>
                <a:cs typeface="Calibri"/>
              </a:rPr>
              <a:t>erifi</a:t>
            </a:r>
            <a:r>
              <a:rPr lang="tr-TR" sz="1600" b="1" u="heavy" spc="-15" dirty="0" err="1">
                <a:solidFill>
                  <a:schemeClr val="accent1">
                    <a:lumMod val="75000"/>
                  </a:schemeClr>
                </a:solidFill>
                <a:latin typeface="Calibri"/>
                <a:cs typeface="Calibri"/>
              </a:rPr>
              <a:t>c</a:t>
            </a:r>
            <a:r>
              <a:rPr lang="tr-TR" sz="1600" b="1" u="heavy" spc="-40" dirty="0" err="1">
                <a:solidFill>
                  <a:schemeClr val="accent1">
                    <a:lumMod val="75000"/>
                  </a:schemeClr>
                </a:solidFill>
                <a:latin typeface="Calibri"/>
                <a:cs typeface="Calibri"/>
              </a:rPr>
              <a:t>a</a:t>
            </a:r>
            <a:r>
              <a:rPr lang="tr-TR" sz="1600" b="1" u="heavy" spc="-10" dirty="0" err="1">
                <a:solidFill>
                  <a:schemeClr val="accent1">
                    <a:lumMod val="75000"/>
                  </a:schemeClr>
                </a:solidFill>
                <a:latin typeface="Calibri"/>
                <a:cs typeface="Calibri"/>
              </a:rPr>
              <a:t>t</a:t>
            </a:r>
            <a:r>
              <a:rPr lang="tr-TR" sz="1600" b="1" u="heavy" spc="-20" dirty="0" err="1">
                <a:solidFill>
                  <a:schemeClr val="accent1">
                    <a:lumMod val="75000"/>
                  </a:schemeClr>
                </a:solidFill>
                <a:latin typeface="Calibri"/>
                <a:cs typeface="Calibri"/>
              </a:rPr>
              <a:t>i</a:t>
            </a:r>
            <a:r>
              <a:rPr lang="tr-TR" sz="1600" b="1" u="heavy" spc="-15" dirty="0" err="1">
                <a:solidFill>
                  <a:schemeClr val="accent1">
                    <a:lumMod val="75000"/>
                  </a:schemeClr>
                </a:solidFill>
                <a:latin typeface="Calibri"/>
                <a:cs typeface="Calibri"/>
              </a:rPr>
              <a:t>on</a:t>
            </a:r>
            <a:r>
              <a:rPr lang="tr-TR" sz="1600" b="1" u="heavy" spc="-10" dirty="0">
                <a:solidFill>
                  <a:schemeClr val="accent1">
                    <a:lumMod val="75000"/>
                  </a:schemeClr>
                </a:solidFill>
                <a:latin typeface="Calibri"/>
                <a:cs typeface="Calibri"/>
              </a:rPr>
              <a:t>) :</a:t>
            </a:r>
            <a:endParaRPr lang="tr-TR" sz="1600" dirty="0">
              <a:solidFill>
                <a:schemeClr val="accent1">
                  <a:lumMod val="75000"/>
                </a:schemeClr>
              </a:solidFill>
              <a:latin typeface="Calibri"/>
              <a:cs typeface="Calibri"/>
            </a:endParaRPr>
          </a:p>
          <a:p>
            <a:pPr>
              <a:lnSpc>
                <a:spcPts val="950"/>
              </a:lnSpc>
              <a:spcBef>
                <a:spcPts val="46"/>
              </a:spcBef>
            </a:pPr>
            <a:endParaRPr lang="tr-TR" sz="800" dirty="0"/>
          </a:p>
          <a:p>
            <a:pPr marL="298450" marR="12700" indent="-285750" algn="l">
              <a:lnSpc>
                <a:spcPct val="70000"/>
              </a:lnSpc>
              <a:buFont typeface="Arial" panose="020B0604020202020204" pitchFamily="34" charset="0"/>
              <a:buChar char="•"/>
            </a:pPr>
            <a:r>
              <a:rPr lang="tr-TR" sz="1600" dirty="0">
                <a:latin typeface="Calibri"/>
                <a:cs typeface="Calibri"/>
              </a:rPr>
              <a:t>Dış</a:t>
            </a:r>
            <a:r>
              <a:rPr lang="tr-TR" sz="1600" spc="-5" dirty="0">
                <a:latin typeface="Calibri"/>
                <a:cs typeface="Calibri"/>
              </a:rPr>
              <a:t> </a:t>
            </a:r>
            <a:r>
              <a:rPr lang="tr-TR" sz="1600" dirty="0">
                <a:latin typeface="Calibri"/>
                <a:cs typeface="Calibri"/>
              </a:rPr>
              <a:t>İli</a:t>
            </a:r>
            <a:r>
              <a:rPr lang="tr-TR" sz="1600" spc="-10" dirty="0">
                <a:latin typeface="Calibri"/>
                <a:cs typeface="Calibri"/>
              </a:rPr>
              <a:t>ş</a:t>
            </a:r>
            <a:r>
              <a:rPr lang="tr-TR" sz="1600" dirty="0">
                <a:latin typeface="Calibri"/>
                <a:cs typeface="Calibri"/>
              </a:rPr>
              <a:t>kiler</a:t>
            </a:r>
            <a:r>
              <a:rPr lang="tr-TR" sz="1600" spc="-25" dirty="0">
                <a:latin typeface="Calibri"/>
                <a:cs typeface="Calibri"/>
              </a:rPr>
              <a:t> </a:t>
            </a:r>
            <a:r>
              <a:rPr lang="tr-TR" sz="1600" spc="-50" dirty="0">
                <a:latin typeface="Calibri"/>
                <a:cs typeface="Calibri"/>
              </a:rPr>
              <a:t>K</a:t>
            </a:r>
            <a:r>
              <a:rPr lang="tr-TR" sz="1600" dirty="0">
                <a:latin typeface="Calibri"/>
                <a:cs typeface="Calibri"/>
              </a:rPr>
              <a:t>o</a:t>
            </a:r>
            <a:r>
              <a:rPr lang="tr-TR" sz="1600" spc="-10" dirty="0">
                <a:latin typeface="Calibri"/>
                <a:cs typeface="Calibri"/>
              </a:rPr>
              <a:t>o</a:t>
            </a:r>
            <a:r>
              <a:rPr lang="tr-TR" sz="1600" spc="-35" dirty="0">
                <a:latin typeface="Calibri"/>
                <a:cs typeface="Calibri"/>
              </a:rPr>
              <a:t>r</a:t>
            </a:r>
            <a:r>
              <a:rPr lang="tr-TR" sz="1600" dirty="0">
                <a:latin typeface="Calibri"/>
                <a:cs typeface="Calibri"/>
              </a:rPr>
              <a:t>din</a:t>
            </a:r>
            <a:r>
              <a:rPr lang="tr-TR" sz="1600" spc="-25" dirty="0">
                <a:latin typeface="Calibri"/>
                <a:cs typeface="Calibri"/>
              </a:rPr>
              <a:t>at</a:t>
            </a:r>
            <a:r>
              <a:rPr lang="tr-TR" sz="1600" dirty="0">
                <a:latin typeface="Calibri"/>
                <a:cs typeface="Calibri"/>
              </a:rPr>
              <a:t>örlüğü </a:t>
            </a:r>
            <a:r>
              <a:rPr lang="tr-TR" sz="1600" spc="-20" dirty="0">
                <a:latin typeface="Calibri"/>
                <a:cs typeface="Calibri"/>
              </a:rPr>
              <a:t>t</a:t>
            </a:r>
            <a:r>
              <a:rPr lang="tr-TR" sz="1600" dirty="0">
                <a:latin typeface="Calibri"/>
                <a:cs typeface="Calibri"/>
              </a:rPr>
              <a:t>a</a:t>
            </a:r>
            <a:r>
              <a:rPr lang="tr-TR" sz="1600" spc="-45" dirty="0">
                <a:latin typeface="Calibri"/>
                <a:cs typeface="Calibri"/>
              </a:rPr>
              <a:t>r</a:t>
            </a:r>
            <a:r>
              <a:rPr lang="tr-TR" sz="1600" spc="-10" dirty="0">
                <a:latin typeface="Calibri"/>
                <a:cs typeface="Calibri"/>
              </a:rPr>
              <a:t>a</a:t>
            </a:r>
            <a:r>
              <a:rPr lang="tr-TR" sz="1600" dirty="0">
                <a:latin typeface="Calibri"/>
                <a:cs typeface="Calibri"/>
              </a:rPr>
              <a:t>fından</a:t>
            </a:r>
            <a:r>
              <a:rPr lang="tr-TR" sz="1600" spc="-15" dirty="0">
                <a:latin typeface="Calibri"/>
                <a:cs typeface="Calibri"/>
              </a:rPr>
              <a:t> </a:t>
            </a:r>
            <a:r>
              <a:rPr lang="tr-TR" sz="1600" dirty="0">
                <a:latin typeface="Calibri"/>
                <a:cs typeface="Calibri"/>
              </a:rPr>
              <a:t>dü</a:t>
            </a:r>
            <a:r>
              <a:rPr lang="tr-TR" sz="1600" spc="-50" dirty="0">
                <a:latin typeface="Calibri"/>
                <a:cs typeface="Calibri"/>
              </a:rPr>
              <a:t>z</a:t>
            </a:r>
            <a:r>
              <a:rPr lang="tr-TR" sz="1600" dirty="0">
                <a:latin typeface="Calibri"/>
                <a:cs typeface="Calibri"/>
              </a:rPr>
              <a:t>enl</a:t>
            </a:r>
            <a:r>
              <a:rPr lang="tr-TR" sz="1600" spc="5" dirty="0">
                <a:latin typeface="Calibri"/>
                <a:cs typeface="Calibri"/>
              </a:rPr>
              <a:t>e</a:t>
            </a:r>
            <a:r>
              <a:rPr lang="tr-TR" sz="1600" dirty="0">
                <a:latin typeface="Calibri"/>
                <a:cs typeface="Calibri"/>
              </a:rPr>
              <a:t>ni</a:t>
            </a:r>
            <a:r>
              <a:rPr lang="tr-TR" sz="1600" spc="-240" dirty="0">
                <a:latin typeface="Calibri"/>
                <a:cs typeface="Calibri"/>
              </a:rPr>
              <a:t>r</a:t>
            </a:r>
            <a:r>
              <a:rPr lang="tr-TR" sz="1600" dirty="0">
                <a:latin typeface="Calibri"/>
                <a:cs typeface="Calibri"/>
              </a:rPr>
              <a:t>. Bu</a:t>
            </a:r>
            <a:r>
              <a:rPr lang="tr-TR" sz="1600" spc="-20" dirty="0">
                <a:latin typeface="Calibri"/>
                <a:cs typeface="Calibri"/>
              </a:rPr>
              <a:t> </a:t>
            </a:r>
            <a:r>
              <a:rPr lang="tr-TR" sz="1600" spc="-35" dirty="0">
                <a:latin typeface="Calibri"/>
                <a:cs typeface="Calibri"/>
              </a:rPr>
              <a:t>y</a:t>
            </a:r>
            <a:r>
              <a:rPr lang="tr-TR" sz="1600" dirty="0">
                <a:latin typeface="Calibri"/>
                <a:cs typeface="Calibri"/>
              </a:rPr>
              <a:t>azıyı</a:t>
            </a:r>
            <a:r>
              <a:rPr lang="tr-TR" sz="1600" spc="-15" dirty="0">
                <a:latin typeface="Calibri"/>
                <a:cs typeface="Calibri"/>
              </a:rPr>
              <a:t> </a:t>
            </a:r>
            <a:r>
              <a:rPr lang="tr-TR" sz="1600" dirty="0">
                <a:latin typeface="Calibri"/>
                <a:cs typeface="Calibri"/>
              </a:rPr>
              <a:t>alabil</a:t>
            </a:r>
            <a:r>
              <a:rPr lang="tr-TR" sz="1600" spc="5" dirty="0">
                <a:latin typeface="Calibri"/>
                <a:cs typeface="Calibri"/>
              </a:rPr>
              <a:t>m</a:t>
            </a:r>
            <a:r>
              <a:rPr lang="tr-TR" sz="1600" dirty="0">
                <a:latin typeface="Calibri"/>
                <a:cs typeface="Calibri"/>
              </a:rPr>
              <a:t>ek</a:t>
            </a:r>
            <a:r>
              <a:rPr lang="tr-TR" sz="1600" spc="-10" dirty="0">
                <a:latin typeface="Calibri"/>
                <a:cs typeface="Calibri"/>
              </a:rPr>
              <a:t> </a:t>
            </a:r>
            <a:r>
              <a:rPr lang="tr-TR" sz="1600" dirty="0">
                <a:latin typeface="Calibri"/>
                <a:cs typeface="Calibri"/>
              </a:rPr>
              <a:t>için içeriğinde</a:t>
            </a:r>
            <a:r>
              <a:rPr lang="tr-TR" sz="1600" spc="-20" dirty="0">
                <a:latin typeface="Calibri"/>
                <a:cs typeface="Calibri"/>
              </a:rPr>
              <a:t> </a:t>
            </a:r>
            <a:r>
              <a:rPr lang="tr-TR" sz="1600" dirty="0">
                <a:latin typeface="Calibri"/>
                <a:cs typeface="Calibri"/>
              </a:rPr>
              <a:t>yurtdışın</a:t>
            </a:r>
            <a:r>
              <a:rPr lang="tr-TR" sz="1600" spc="-10" dirty="0">
                <a:latin typeface="Calibri"/>
                <a:cs typeface="Calibri"/>
              </a:rPr>
              <a:t>d</a:t>
            </a:r>
            <a:r>
              <a:rPr lang="tr-TR" sz="1600" dirty="0">
                <a:latin typeface="Calibri"/>
                <a:cs typeface="Calibri"/>
              </a:rPr>
              <a:t>a eğitim</a:t>
            </a:r>
            <a:r>
              <a:rPr lang="tr-TR" sz="1600" spc="-30" dirty="0">
                <a:latin typeface="Calibri"/>
                <a:cs typeface="Calibri"/>
              </a:rPr>
              <a:t> </a:t>
            </a:r>
            <a:r>
              <a:rPr lang="tr-TR" sz="1600" dirty="0">
                <a:latin typeface="Calibri"/>
                <a:cs typeface="Calibri"/>
              </a:rPr>
              <a:t>ala</a:t>
            </a:r>
            <a:r>
              <a:rPr lang="tr-TR" sz="1600" spc="-20" dirty="0">
                <a:latin typeface="Calibri"/>
                <a:cs typeface="Calibri"/>
              </a:rPr>
              <a:t>c</a:t>
            </a:r>
            <a:r>
              <a:rPr lang="tr-TR" sz="1600" dirty="0">
                <a:latin typeface="Calibri"/>
                <a:cs typeface="Calibri"/>
              </a:rPr>
              <a:t>ağınız</a:t>
            </a:r>
            <a:r>
              <a:rPr lang="tr-TR" sz="1600" spc="-25" dirty="0">
                <a:latin typeface="Calibri"/>
                <a:cs typeface="Calibri"/>
              </a:rPr>
              <a:t> t</a:t>
            </a:r>
            <a:r>
              <a:rPr lang="tr-TR" sz="1600" dirty="0">
                <a:latin typeface="Calibri"/>
                <a:cs typeface="Calibri"/>
              </a:rPr>
              <a:t>arih</a:t>
            </a:r>
            <a:r>
              <a:rPr lang="tr-TR" sz="1600" spc="-15" dirty="0">
                <a:latin typeface="Calibri"/>
                <a:cs typeface="Calibri"/>
              </a:rPr>
              <a:t> </a:t>
            </a:r>
            <a:r>
              <a:rPr lang="tr-TR" sz="1600" dirty="0">
                <a:latin typeface="Calibri"/>
                <a:cs typeface="Calibri"/>
              </a:rPr>
              <a:t>a</a:t>
            </a:r>
            <a:r>
              <a:rPr lang="tr-TR" sz="1600" spc="-50" dirty="0">
                <a:latin typeface="Calibri"/>
                <a:cs typeface="Calibri"/>
              </a:rPr>
              <a:t>r</a:t>
            </a:r>
            <a:r>
              <a:rPr lang="tr-TR" sz="1600" dirty="0">
                <a:latin typeface="Calibri"/>
                <a:cs typeface="Calibri"/>
              </a:rPr>
              <a:t>alığını (ya da akademik takvimi)</a:t>
            </a:r>
            <a:r>
              <a:rPr lang="tr-TR" sz="1600" spc="-35" dirty="0">
                <a:latin typeface="Calibri"/>
                <a:cs typeface="Calibri"/>
              </a:rPr>
              <a:t> </a:t>
            </a:r>
            <a:r>
              <a:rPr lang="tr-TR" sz="1600" dirty="0">
                <a:latin typeface="Calibri"/>
                <a:cs typeface="Calibri"/>
              </a:rPr>
              <a:t>içe</a:t>
            </a:r>
            <a:r>
              <a:rPr lang="tr-TR" sz="1600" spc="-30" dirty="0">
                <a:latin typeface="Calibri"/>
                <a:cs typeface="Calibri"/>
              </a:rPr>
              <a:t>r</a:t>
            </a:r>
            <a:r>
              <a:rPr lang="tr-TR" sz="1600" dirty="0">
                <a:latin typeface="Calibri"/>
                <a:cs typeface="Calibri"/>
              </a:rPr>
              <a:t>en, karşı kurumca hazırlanmış </a:t>
            </a:r>
            <a:r>
              <a:rPr lang="tr-TR" sz="1600" spc="-40" dirty="0">
                <a:latin typeface="Calibri"/>
                <a:cs typeface="Calibri"/>
              </a:rPr>
              <a:t>K</a:t>
            </a:r>
            <a:r>
              <a:rPr lang="tr-TR" sz="1600" dirty="0">
                <a:latin typeface="Calibri"/>
                <a:cs typeface="Calibri"/>
              </a:rPr>
              <a:t>abul Mektubunu</a:t>
            </a:r>
            <a:r>
              <a:rPr lang="tr-TR" sz="1600" spc="-20" dirty="0">
                <a:latin typeface="Calibri"/>
                <a:cs typeface="Calibri"/>
              </a:rPr>
              <a:t>z</a:t>
            </a:r>
            <a:r>
              <a:rPr lang="tr-TR" sz="1600" dirty="0">
                <a:latin typeface="Calibri"/>
                <a:cs typeface="Calibri"/>
              </a:rPr>
              <a:t>u/Davet Mektubunuzu</a:t>
            </a:r>
            <a:r>
              <a:rPr lang="tr-TR" sz="1600" spc="-5" dirty="0">
                <a:latin typeface="Calibri"/>
                <a:cs typeface="Calibri"/>
              </a:rPr>
              <a:t> </a:t>
            </a:r>
            <a:r>
              <a:rPr lang="tr-TR" sz="1600" b="1" dirty="0">
                <a:latin typeface="Calibri"/>
                <a:cs typeface="Calibri"/>
                <a:hlinkClick r:id="rId3"/>
              </a:rPr>
              <a:t>e</a:t>
            </a:r>
            <a:r>
              <a:rPr lang="tr-TR" sz="1600" b="1" spc="-50" dirty="0">
                <a:latin typeface="Calibri"/>
                <a:cs typeface="Calibri"/>
                <a:hlinkClick r:id="rId3"/>
              </a:rPr>
              <a:t>r</a:t>
            </a:r>
            <a:r>
              <a:rPr lang="tr-TR" sz="1600" b="1" dirty="0">
                <a:latin typeface="Calibri"/>
                <a:cs typeface="Calibri"/>
                <a:hlinkClick r:id="rId3"/>
              </a:rPr>
              <a:t>as</a:t>
            </a:r>
            <a:r>
              <a:rPr lang="tr-TR" sz="1600" b="1" spc="5" dirty="0">
                <a:latin typeface="Calibri"/>
                <a:cs typeface="Calibri"/>
                <a:hlinkClick r:id="rId3"/>
              </a:rPr>
              <a:t>m</a:t>
            </a:r>
            <a:r>
              <a:rPr lang="tr-TR" sz="1600" b="1" spc="-15" dirty="0">
                <a:latin typeface="Calibri"/>
                <a:cs typeface="Calibri"/>
                <a:hlinkClick r:id="rId3"/>
              </a:rPr>
              <a:t>us@deu.ed</a:t>
            </a:r>
            <a:r>
              <a:rPr lang="tr-TR" sz="1600" b="1" spc="-25" dirty="0">
                <a:latin typeface="Calibri"/>
                <a:cs typeface="Calibri"/>
                <a:hlinkClick r:id="rId3"/>
              </a:rPr>
              <a:t>u</a:t>
            </a:r>
            <a:r>
              <a:rPr lang="tr-TR" sz="1600" b="1" spc="-65" dirty="0">
                <a:latin typeface="Calibri"/>
                <a:cs typeface="Calibri"/>
                <a:hlinkClick r:id="rId3"/>
              </a:rPr>
              <a:t>.</a:t>
            </a:r>
            <a:r>
              <a:rPr lang="tr-TR" sz="1600" b="1" dirty="0">
                <a:latin typeface="Calibri"/>
                <a:cs typeface="Calibri"/>
                <a:hlinkClick r:id="rId3"/>
              </a:rPr>
              <a:t>tr</a:t>
            </a:r>
            <a:r>
              <a:rPr lang="tr-TR" sz="1600" b="1" spc="15" dirty="0">
                <a:latin typeface="Calibri"/>
                <a:cs typeface="Calibri"/>
                <a:hlinkClick r:id="rId3"/>
              </a:rPr>
              <a:t> </a:t>
            </a:r>
            <a:r>
              <a:rPr lang="tr-TR" sz="1600" dirty="0">
                <a:latin typeface="Calibri"/>
                <a:cs typeface="Calibri"/>
              </a:rPr>
              <a:t>ad</a:t>
            </a:r>
            <a:r>
              <a:rPr lang="tr-TR" sz="1600" spc="-35" dirty="0">
                <a:latin typeface="Calibri"/>
                <a:cs typeface="Calibri"/>
              </a:rPr>
              <a:t>r</a:t>
            </a:r>
            <a:r>
              <a:rPr lang="tr-TR" sz="1600" dirty="0">
                <a:latin typeface="Calibri"/>
                <a:cs typeface="Calibri"/>
              </a:rPr>
              <a:t>esine</a:t>
            </a:r>
            <a:r>
              <a:rPr lang="tr-TR" sz="1600" spc="10" dirty="0">
                <a:latin typeface="Calibri"/>
                <a:cs typeface="Calibri"/>
              </a:rPr>
              <a:t> </a:t>
            </a:r>
            <a:r>
              <a:rPr lang="tr-TR" sz="1600" dirty="0">
                <a:latin typeface="Calibri"/>
                <a:cs typeface="Calibri"/>
              </a:rPr>
              <a:t>ile</a:t>
            </a:r>
            <a:r>
              <a:rPr lang="tr-TR" sz="1600" spc="-30" dirty="0">
                <a:latin typeface="Calibri"/>
                <a:cs typeface="Calibri"/>
              </a:rPr>
              <a:t>t</a:t>
            </a:r>
            <a:r>
              <a:rPr lang="tr-TR" sz="1600" spc="-15" dirty="0">
                <a:latin typeface="Calibri"/>
                <a:cs typeface="Calibri"/>
              </a:rPr>
              <a:t>e</a:t>
            </a:r>
            <a:r>
              <a:rPr lang="tr-TR" sz="1600" spc="-40" dirty="0">
                <a:latin typeface="Calibri"/>
                <a:cs typeface="Calibri"/>
              </a:rPr>
              <a:t>r</a:t>
            </a:r>
            <a:r>
              <a:rPr lang="tr-TR" sz="1600" spc="-15" dirty="0">
                <a:latin typeface="Calibri"/>
                <a:cs typeface="Calibri"/>
              </a:rPr>
              <a:t>ek</a:t>
            </a:r>
            <a:r>
              <a:rPr lang="tr-TR" sz="1600" spc="-20" dirty="0">
                <a:latin typeface="Calibri"/>
                <a:cs typeface="Calibri"/>
              </a:rPr>
              <a:t> </a:t>
            </a:r>
            <a:r>
              <a:rPr lang="tr-TR" sz="1600" spc="-35" dirty="0">
                <a:latin typeface="Calibri"/>
                <a:cs typeface="Calibri"/>
              </a:rPr>
              <a:t>t</a:t>
            </a:r>
            <a:r>
              <a:rPr lang="tr-TR" sz="1600" dirty="0">
                <a:latin typeface="Calibri"/>
                <a:cs typeface="Calibri"/>
              </a:rPr>
              <a:t>al</a:t>
            </a:r>
            <a:r>
              <a:rPr lang="tr-TR" sz="1600" spc="5" dirty="0">
                <a:latin typeface="Calibri"/>
                <a:cs typeface="Calibri"/>
              </a:rPr>
              <a:t>e</a:t>
            </a:r>
            <a:r>
              <a:rPr lang="tr-TR" sz="1600" dirty="0">
                <a:latin typeface="Calibri"/>
                <a:cs typeface="Calibri"/>
              </a:rPr>
              <a:t>binizi</a:t>
            </a:r>
            <a:r>
              <a:rPr lang="tr-TR" sz="1600" spc="-15" dirty="0">
                <a:latin typeface="Calibri"/>
                <a:cs typeface="Calibri"/>
              </a:rPr>
              <a:t> </a:t>
            </a:r>
            <a:r>
              <a:rPr lang="tr-TR" sz="1600" dirty="0">
                <a:latin typeface="Calibri"/>
                <a:cs typeface="Calibri"/>
              </a:rPr>
              <a:t>bildirm</a:t>
            </a:r>
            <a:r>
              <a:rPr lang="tr-TR" sz="1600" spc="10" dirty="0">
                <a:latin typeface="Calibri"/>
                <a:cs typeface="Calibri"/>
              </a:rPr>
              <a:t>e</a:t>
            </a:r>
            <a:r>
              <a:rPr lang="tr-TR" sz="1600" dirty="0">
                <a:latin typeface="Calibri"/>
                <a:cs typeface="Calibri"/>
              </a:rPr>
              <a:t>niz gerekir. </a:t>
            </a:r>
          </a:p>
          <a:p>
            <a:pPr marL="171450" indent="-171450" algn="l">
              <a:lnSpc>
                <a:spcPts val="950"/>
              </a:lnSpc>
              <a:spcBef>
                <a:spcPts val="46"/>
              </a:spcBef>
              <a:buFont typeface="Arial" panose="020B0604020202020204" pitchFamily="34" charset="0"/>
              <a:buChar char="•"/>
            </a:pPr>
            <a:endParaRPr lang="tr-TR" sz="800" dirty="0"/>
          </a:p>
          <a:p>
            <a:pPr marL="298450" marR="676910" indent="-285750" algn="l">
              <a:lnSpc>
                <a:spcPct val="70000"/>
              </a:lnSpc>
              <a:buFont typeface="Arial" panose="020B0604020202020204" pitchFamily="34" charset="0"/>
              <a:buChar char="•"/>
            </a:pPr>
            <a:r>
              <a:rPr lang="tr-TR" sz="1600" dirty="0">
                <a:latin typeface="Calibri"/>
                <a:cs typeface="Calibri"/>
              </a:rPr>
              <a:t>Belgenin hazır olması için gerekli süre n</a:t>
            </a:r>
            <a:r>
              <a:rPr lang="tr-TR" sz="1600" spc="-10" dirty="0">
                <a:latin typeface="Calibri"/>
                <a:cs typeface="Calibri"/>
              </a:rPr>
              <a:t>o</a:t>
            </a:r>
            <a:r>
              <a:rPr lang="tr-TR" sz="1600" dirty="0">
                <a:latin typeface="Calibri"/>
                <a:cs typeface="Calibri"/>
              </a:rPr>
              <a:t>rmal</a:t>
            </a:r>
            <a:r>
              <a:rPr lang="tr-TR" sz="1600" spc="-10" dirty="0">
                <a:latin typeface="Calibri"/>
                <a:cs typeface="Calibri"/>
              </a:rPr>
              <a:t> </a:t>
            </a:r>
            <a:r>
              <a:rPr lang="tr-TR" sz="1600" spc="-85" dirty="0">
                <a:latin typeface="Calibri"/>
                <a:cs typeface="Calibri"/>
              </a:rPr>
              <a:t>k</a:t>
            </a:r>
            <a:r>
              <a:rPr lang="tr-TR" sz="1600" dirty="0">
                <a:latin typeface="Calibri"/>
                <a:cs typeface="Calibri"/>
              </a:rPr>
              <a:t>o</a:t>
            </a:r>
            <a:r>
              <a:rPr lang="tr-TR" sz="1600" spc="-10" dirty="0">
                <a:latin typeface="Calibri"/>
                <a:cs typeface="Calibri"/>
              </a:rPr>
              <a:t>ş</a:t>
            </a:r>
            <a:r>
              <a:rPr lang="tr-TR" sz="1600" dirty="0">
                <a:latin typeface="Calibri"/>
                <a:cs typeface="Calibri"/>
              </a:rPr>
              <a:t>ulla</a:t>
            </a:r>
            <a:r>
              <a:rPr lang="tr-TR" sz="1600" spc="-40" dirty="0">
                <a:latin typeface="Calibri"/>
                <a:cs typeface="Calibri"/>
              </a:rPr>
              <a:t>r</a:t>
            </a:r>
            <a:r>
              <a:rPr lang="tr-TR" sz="1600" dirty="0">
                <a:latin typeface="Calibri"/>
                <a:cs typeface="Calibri"/>
              </a:rPr>
              <a:t>da</a:t>
            </a:r>
            <a:r>
              <a:rPr lang="tr-TR" sz="1600" spc="-15" dirty="0">
                <a:latin typeface="Calibri"/>
                <a:cs typeface="Calibri"/>
              </a:rPr>
              <a:t> </a:t>
            </a:r>
            <a:r>
              <a:rPr lang="tr-TR" sz="1600" b="1" dirty="0">
                <a:solidFill>
                  <a:schemeClr val="accent5"/>
                </a:solidFill>
                <a:latin typeface="Calibri"/>
                <a:cs typeface="Calibri"/>
              </a:rPr>
              <a:t>ma</a:t>
            </a:r>
            <a:r>
              <a:rPr lang="tr-TR" sz="1600" b="1" spc="-25" dirty="0">
                <a:solidFill>
                  <a:schemeClr val="accent5"/>
                </a:solidFill>
                <a:latin typeface="Calibri"/>
                <a:cs typeface="Calibri"/>
              </a:rPr>
              <a:t>k</a:t>
            </a:r>
            <a:r>
              <a:rPr lang="tr-TR" sz="1600" b="1" dirty="0">
                <a:solidFill>
                  <a:schemeClr val="accent5"/>
                </a:solidFill>
                <a:latin typeface="Calibri"/>
                <a:cs typeface="Calibri"/>
              </a:rPr>
              <a:t>simum</a:t>
            </a:r>
            <a:r>
              <a:rPr lang="tr-TR" sz="1600" b="1" spc="-35" dirty="0">
                <a:solidFill>
                  <a:schemeClr val="accent5"/>
                </a:solidFill>
                <a:latin typeface="Calibri"/>
                <a:cs typeface="Calibri"/>
              </a:rPr>
              <a:t> </a:t>
            </a:r>
            <a:r>
              <a:rPr lang="tr-TR" sz="1600" b="1" dirty="0">
                <a:solidFill>
                  <a:schemeClr val="accent5"/>
                </a:solidFill>
                <a:latin typeface="Calibri"/>
                <a:cs typeface="Calibri"/>
              </a:rPr>
              <a:t>5</a:t>
            </a:r>
            <a:r>
              <a:rPr lang="tr-TR" sz="1600" b="1" spc="-10" dirty="0">
                <a:solidFill>
                  <a:schemeClr val="accent5"/>
                </a:solidFill>
                <a:latin typeface="Calibri"/>
                <a:cs typeface="Calibri"/>
              </a:rPr>
              <a:t> </a:t>
            </a:r>
            <a:r>
              <a:rPr lang="tr-TR" sz="1600" b="1" dirty="0">
                <a:solidFill>
                  <a:schemeClr val="accent5"/>
                </a:solidFill>
                <a:latin typeface="Calibri"/>
                <a:cs typeface="Calibri"/>
              </a:rPr>
              <a:t>iş </a:t>
            </a:r>
            <a:r>
              <a:rPr lang="tr-TR" sz="1600" b="1" spc="-10" dirty="0">
                <a:solidFill>
                  <a:schemeClr val="accent5"/>
                </a:solidFill>
                <a:latin typeface="Calibri"/>
                <a:cs typeface="Calibri"/>
              </a:rPr>
              <a:t>g</a:t>
            </a:r>
            <a:r>
              <a:rPr lang="tr-TR" sz="1600" b="1" dirty="0">
                <a:solidFill>
                  <a:schemeClr val="accent5"/>
                </a:solidFill>
                <a:latin typeface="Calibri"/>
                <a:cs typeface="Calibri"/>
              </a:rPr>
              <a:t>ünüdür</a:t>
            </a:r>
            <a:r>
              <a:rPr lang="tr-TR" sz="1600" dirty="0">
                <a:latin typeface="Calibri"/>
                <a:cs typeface="Calibri"/>
              </a:rPr>
              <a:t>, </a:t>
            </a:r>
            <a:r>
              <a:rPr lang="tr-TR" sz="1600" spc="-10" dirty="0">
                <a:latin typeface="Calibri"/>
                <a:cs typeface="Calibri"/>
              </a:rPr>
              <a:t>bu</a:t>
            </a:r>
            <a:r>
              <a:rPr lang="tr-TR" sz="1600" spc="-5" dirty="0">
                <a:latin typeface="Calibri"/>
                <a:cs typeface="Calibri"/>
              </a:rPr>
              <a:t> </a:t>
            </a:r>
            <a:r>
              <a:rPr lang="tr-TR" sz="1600" dirty="0">
                <a:latin typeface="Calibri"/>
                <a:cs typeface="Calibri"/>
              </a:rPr>
              <a:t>sü</a:t>
            </a:r>
            <a:r>
              <a:rPr lang="tr-TR" sz="1600" spc="-40" dirty="0">
                <a:latin typeface="Calibri"/>
                <a:cs typeface="Calibri"/>
              </a:rPr>
              <a:t>r</a:t>
            </a:r>
            <a:r>
              <a:rPr lang="tr-TR" sz="1600" dirty="0">
                <a:latin typeface="Calibri"/>
                <a:cs typeface="Calibri"/>
              </a:rPr>
              <a:t>eyi </a:t>
            </a:r>
            <a:r>
              <a:rPr lang="tr-TR" sz="1600" spc="-20" dirty="0">
                <a:latin typeface="Calibri"/>
                <a:cs typeface="Calibri"/>
              </a:rPr>
              <a:t>g</a:t>
            </a:r>
            <a:r>
              <a:rPr lang="tr-TR" sz="1600" spc="-45" dirty="0">
                <a:latin typeface="Calibri"/>
                <a:cs typeface="Calibri"/>
              </a:rPr>
              <a:t>ö</a:t>
            </a:r>
            <a:r>
              <a:rPr lang="tr-TR" sz="1600" dirty="0">
                <a:latin typeface="Calibri"/>
                <a:cs typeface="Calibri"/>
              </a:rPr>
              <a:t>z </a:t>
            </a:r>
            <a:r>
              <a:rPr lang="tr-TR" sz="1600" spc="-10" dirty="0">
                <a:latin typeface="Calibri"/>
                <a:cs typeface="Calibri"/>
              </a:rPr>
              <a:t>ö</a:t>
            </a:r>
            <a:r>
              <a:rPr lang="tr-TR" sz="1600" dirty="0">
                <a:latin typeface="Calibri"/>
                <a:cs typeface="Calibri"/>
              </a:rPr>
              <a:t>nünde bulundu</a:t>
            </a:r>
            <a:r>
              <a:rPr lang="tr-TR" sz="1600" spc="-45" dirty="0">
                <a:latin typeface="Calibri"/>
                <a:cs typeface="Calibri"/>
              </a:rPr>
              <a:t>r</a:t>
            </a:r>
            <a:r>
              <a:rPr lang="tr-TR" sz="1600" dirty="0">
                <a:latin typeface="Calibri"/>
                <a:cs typeface="Calibri"/>
              </a:rPr>
              <a:t>a</a:t>
            </a:r>
            <a:r>
              <a:rPr lang="tr-TR" sz="1600" spc="-45" dirty="0">
                <a:latin typeface="Calibri"/>
                <a:cs typeface="Calibri"/>
              </a:rPr>
              <a:t>r</a:t>
            </a:r>
            <a:r>
              <a:rPr lang="tr-TR" sz="1600" dirty="0">
                <a:latin typeface="Calibri"/>
                <a:cs typeface="Calibri"/>
              </a:rPr>
              <a:t>ak ba</a:t>
            </a:r>
            <a:r>
              <a:rPr lang="tr-TR" sz="1600" spc="-40" dirty="0">
                <a:latin typeface="Calibri"/>
                <a:cs typeface="Calibri"/>
              </a:rPr>
              <a:t>ş</a:t>
            </a:r>
            <a:r>
              <a:rPr lang="tr-TR" sz="1600" dirty="0">
                <a:latin typeface="Calibri"/>
                <a:cs typeface="Calibri"/>
              </a:rPr>
              <a:t>vurmanız </a:t>
            </a:r>
            <a:r>
              <a:rPr lang="tr-TR" sz="1600" spc="-30" dirty="0">
                <a:latin typeface="Calibri"/>
                <a:cs typeface="Calibri"/>
              </a:rPr>
              <a:t>v</a:t>
            </a:r>
            <a:r>
              <a:rPr lang="tr-TR" sz="1600" dirty="0">
                <a:latin typeface="Calibri"/>
                <a:cs typeface="Calibri"/>
              </a:rPr>
              <a:t>e </a:t>
            </a:r>
            <a:r>
              <a:rPr lang="tr-TR" sz="1600" spc="-10" dirty="0">
                <a:latin typeface="Calibri"/>
                <a:cs typeface="Calibri"/>
              </a:rPr>
              <a:t>e</a:t>
            </a:r>
            <a:r>
              <a:rPr lang="tr-TR" sz="1600" spc="-5" dirty="0">
                <a:latin typeface="Calibri"/>
                <a:cs typeface="Calibri"/>
              </a:rPr>
              <a:t>-</a:t>
            </a:r>
            <a:r>
              <a:rPr lang="tr-TR" sz="1600" dirty="0">
                <a:latin typeface="Calibri"/>
                <a:cs typeface="Calibri"/>
              </a:rPr>
              <a:t>mail kutunuzu</a:t>
            </a:r>
            <a:r>
              <a:rPr lang="tr-TR" sz="1600" spc="-5" dirty="0">
                <a:latin typeface="Calibri"/>
                <a:cs typeface="Calibri"/>
              </a:rPr>
              <a:t> </a:t>
            </a:r>
            <a:r>
              <a:rPr lang="tr-TR" sz="1600" dirty="0">
                <a:latin typeface="Calibri"/>
                <a:cs typeface="Calibri"/>
              </a:rPr>
              <a:t>bilgilendir</a:t>
            </a:r>
            <a:r>
              <a:rPr lang="tr-TR" sz="1600" spc="5" dirty="0">
                <a:latin typeface="Calibri"/>
                <a:cs typeface="Calibri"/>
              </a:rPr>
              <a:t>m</a:t>
            </a:r>
            <a:r>
              <a:rPr lang="tr-TR" sz="1600" dirty="0">
                <a:latin typeface="Calibri"/>
                <a:cs typeface="Calibri"/>
              </a:rPr>
              <a:t>eyi</a:t>
            </a:r>
            <a:r>
              <a:rPr lang="tr-TR" sz="1600" spc="-30" dirty="0">
                <a:latin typeface="Calibri"/>
                <a:cs typeface="Calibri"/>
              </a:rPr>
              <a:t> </a:t>
            </a:r>
            <a:r>
              <a:rPr lang="tr-TR" sz="1600" spc="-25" dirty="0">
                <a:latin typeface="Calibri"/>
                <a:cs typeface="Calibri"/>
              </a:rPr>
              <a:t>t</a:t>
            </a:r>
            <a:r>
              <a:rPr lang="tr-TR" sz="1600" dirty="0">
                <a:latin typeface="Calibri"/>
                <a:cs typeface="Calibri"/>
              </a:rPr>
              <a:t>akip</a:t>
            </a:r>
            <a:r>
              <a:rPr lang="tr-TR" sz="1600" spc="-25" dirty="0">
                <a:latin typeface="Calibri"/>
                <a:cs typeface="Calibri"/>
              </a:rPr>
              <a:t> </a:t>
            </a:r>
            <a:r>
              <a:rPr lang="tr-TR" sz="1600" dirty="0">
                <a:latin typeface="Calibri"/>
                <a:cs typeface="Calibri"/>
              </a:rPr>
              <a:t>etmek</a:t>
            </a:r>
            <a:r>
              <a:rPr lang="tr-TR" sz="1600" spc="-15" dirty="0">
                <a:latin typeface="Calibri"/>
                <a:cs typeface="Calibri"/>
              </a:rPr>
              <a:t> </a:t>
            </a:r>
            <a:r>
              <a:rPr lang="tr-TR" sz="1600" dirty="0">
                <a:latin typeface="Calibri"/>
                <a:cs typeface="Calibri"/>
              </a:rPr>
              <a:t>ü</a:t>
            </a:r>
            <a:r>
              <a:rPr lang="tr-TR" sz="1600" spc="-50" dirty="0">
                <a:latin typeface="Calibri"/>
                <a:cs typeface="Calibri"/>
              </a:rPr>
              <a:t>z</a:t>
            </a:r>
            <a:r>
              <a:rPr lang="tr-TR" sz="1600" dirty="0">
                <a:latin typeface="Calibri"/>
                <a:cs typeface="Calibri"/>
              </a:rPr>
              <a:t>e</a:t>
            </a:r>
            <a:r>
              <a:rPr lang="tr-TR" sz="1600" spc="-30" dirty="0">
                <a:latin typeface="Calibri"/>
                <a:cs typeface="Calibri"/>
              </a:rPr>
              <a:t>r</a:t>
            </a:r>
            <a:r>
              <a:rPr lang="tr-TR" sz="1600" dirty="0">
                <a:latin typeface="Calibri"/>
                <a:cs typeface="Calibri"/>
              </a:rPr>
              <a:t>e </a:t>
            </a:r>
            <a:r>
              <a:rPr lang="tr-TR" sz="1600" spc="-100" dirty="0">
                <a:latin typeface="Calibri"/>
                <a:cs typeface="Calibri"/>
              </a:rPr>
              <a:t>k</a:t>
            </a:r>
            <a:r>
              <a:rPr lang="tr-TR" sz="1600" dirty="0">
                <a:latin typeface="Calibri"/>
                <a:cs typeface="Calibri"/>
              </a:rPr>
              <a:t>o</a:t>
            </a:r>
            <a:r>
              <a:rPr lang="tr-TR" sz="1600" spc="-35" dirty="0">
                <a:latin typeface="Calibri"/>
                <a:cs typeface="Calibri"/>
              </a:rPr>
              <a:t>n</a:t>
            </a:r>
            <a:r>
              <a:rPr lang="tr-TR" sz="1600" spc="-10" dirty="0">
                <a:latin typeface="Calibri"/>
                <a:cs typeface="Calibri"/>
              </a:rPr>
              <a:t>t</a:t>
            </a:r>
            <a:r>
              <a:rPr lang="tr-TR" sz="1600" spc="-45" dirty="0">
                <a:latin typeface="Calibri"/>
                <a:cs typeface="Calibri"/>
              </a:rPr>
              <a:t>r</a:t>
            </a:r>
            <a:r>
              <a:rPr lang="tr-TR" sz="1600" dirty="0">
                <a:latin typeface="Calibri"/>
                <a:cs typeface="Calibri"/>
              </a:rPr>
              <a:t>ol</a:t>
            </a:r>
            <a:r>
              <a:rPr lang="tr-TR" sz="1600" spc="-20" dirty="0">
                <a:latin typeface="Calibri"/>
                <a:cs typeface="Calibri"/>
              </a:rPr>
              <a:t> </a:t>
            </a:r>
            <a:r>
              <a:rPr lang="tr-TR" sz="1600" spc="-15" dirty="0">
                <a:latin typeface="Calibri"/>
                <a:cs typeface="Calibri"/>
              </a:rPr>
              <a:t>etmeniz</a:t>
            </a:r>
            <a:r>
              <a:rPr lang="tr-TR" sz="1600" spc="-10" dirty="0">
                <a:latin typeface="Calibri"/>
                <a:cs typeface="Calibri"/>
              </a:rPr>
              <a:t> gerekir. </a:t>
            </a:r>
            <a:endParaRPr lang="tr-TR" sz="1600" dirty="0">
              <a:latin typeface="Calibri"/>
              <a:cs typeface="Calibri"/>
            </a:endParaRPr>
          </a:p>
          <a:p>
            <a:pPr algn="l">
              <a:lnSpc>
                <a:spcPct val="100000"/>
              </a:lnSpc>
            </a:pPr>
            <a:endParaRPr lang="tr-TR" sz="1600" b="1" dirty="0">
              <a:solidFill>
                <a:schemeClr val="bg1"/>
              </a:solidFill>
              <a:latin typeface="+mn-lt"/>
              <a:cs typeface="Calibri"/>
            </a:endParaRPr>
          </a:p>
          <a:p>
            <a:endParaRPr lang="fr-FR" sz="1600" dirty="0"/>
          </a:p>
        </p:txBody>
      </p:sp>
    </p:spTree>
    <p:extLst>
      <p:ext uri="{BB962C8B-B14F-4D97-AF65-F5344CB8AC3E}">
        <p14:creationId xmlns:p14="http://schemas.microsoft.com/office/powerpoint/2010/main" val="994456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741113"/>
            <a:ext cx="9144000" cy="1286540"/>
          </a:xfrm>
        </p:spPr>
        <p:txBody>
          <a:bodyPr>
            <a:normAutofit fontScale="90000"/>
          </a:bodyPr>
          <a:lstStyle/>
          <a:p>
            <a:r>
              <a:rPr lang="tr-TR" b="1" dirty="0">
                <a:solidFill>
                  <a:srgbClr val="242424"/>
                </a:solidFill>
                <a:latin typeface="Calibri"/>
                <a:cs typeface="Calibri"/>
              </a:rPr>
              <a:t>DOKUZ EYLÜL ÜNİVERSİTESİ </a:t>
            </a:r>
            <a:br>
              <a:rPr lang="tr-TR" b="1" dirty="0">
                <a:solidFill>
                  <a:srgbClr val="242424"/>
                </a:solidFill>
                <a:latin typeface="Calibri"/>
                <a:cs typeface="Calibri"/>
              </a:rPr>
            </a:br>
            <a:r>
              <a:rPr lang="tr-TR" b="1" dirty="0">
                <a:solidFill>
                  <a:srgbClr val="242424"/>
                </a:solidFill>
                <a:latin typeface="Calibri"/>
                <a:cs typeface="Calibri"/>
              </a:rPr>
              <a:t>ERASMUS PROJE YILI: 2024</a:t>
            </a:r>
            <a:br>
              <a:rPr lang="tr-TR" b="1" spc="20" dirty="0">
                <a:solidFill>
                  <a:srgbClr val="242424"/>
                </a:solidFill>
                <a:latin typeface="Calibri"/>
                <a:cs typeface="Calibri"/>
              </a:rPr>
            </a:br>
            <a:r>
              <a:rPr lang="tr-TR" b="1" dirty="0">
                <a:solidFill>
                  <a:srgbClr val="242424"/>
                </a:solidFill>
                <a:latin typeface="Calibri"/>
                <a:cs typeface="Calibri"/>
              </a:rPr>
              <a:t>Ö</a:t>
            </a:r>
            <a:r>
              <a:rPr lang="tr-TR" b="1" spc="30" dirty="0">
                <a:solidFill>
                  <a:srgbClr val="242424"/>
                </a:solidFill>
                <a:latin typeface="Calibri"/>
                <a:cs typeface="Calibri"/>
              </a:rPr>
              <a:t>Ğ</a:t>
            </a:r>
            <a:r>
              <a:rPr lang="tr-TR" b="1" spc="-20" dirty="0">
                <a:solidFill>
                  <a:srgbClr val="242424"/>
                </a:solidFill>
                <a:latin typeface="Calibri"/>
                <a:cs typeface="Calibri"/>
              </a:rPr>
              <a:t>R</a:t>
            </a:r>
            <a:r>
              <a:rPr lang="tr-TR" b="1" dirty="0">
                <a:solidFill>
                  <a:srgbClr val="242424"/>
                </a:solidFill>
                <a:latin typeface="Calibri"/>
                <a:cs typeface="Calibri"/>
              </a:rPr>
              <a:t>E</a:t>
            </a:r>
            <a:r>
              <a:rPr lang="tr-TR" b="1" spc="10" dirty="0">
                <a:solidFill>
                  <a:srgbClr val="242424"/>
                </a:solidFill>
                <a:latin typeface="Calibri"/>
                <a:cs typeface="Calibri"/>
              </a:rPr>
              <a:t>Nİ</a:t>
            </a:r>
            <a:r>
              <a:rPr lang="tr-TR" b="1" spc="25" dirty="0">
                <a:solidFill>
                  <a:srgbClr val="242424"/>
                </a:solidFill>
                <a:latin typeface="Calibri"/>
                <a:cs typeface="Calibri"/>
              </a:rPr>
              <a:t>M </a:t>
            </a:r>
            <a:r>
              <a:rPr lang="tr-TR" b="1" spc="-25" dirty="0">
                <a:solidFill>
                  <a:srgbClr val="242424"/>
                </a:solidFill>
                <a:latin typeface="Calibri"/>
                <a:cs typeface="Calibri"/>
              </a:rPr>
              <a:t>H</a:t>
            </a:r>
            <a:r>
              <a:rPr lang="tr-TR" b="1" spc="5" dirty="0">
                <a:solidFill>
                  <a:srgbClr val="242424"/>
                </a:solidFill>
                <a:latin typeface="Calibri"/>
                <a:cs typeface="Calibri"/>
              </a:rPr>
              <a:t>A</a:t>
            </a:r>
            <a:r>
              <a:rPr lang="tr-TR" b="1" spc="-20" dirty="0">
                <a:solidFill>
                  <a:srgbClr val="242424"/>
                </a:solidFill>
                <a:latin typeface="Calibri"/>
                <a:cs typeface="Calibri"/>
              </a:rPr>
              <a:t>R</a:t>
            </a:r>
            <a:r>
              <a:rPr lang="tr-TR" b="1" dirty="0">
                <a:solidFill>
                  <a:srgbClr val="242424"/>
                </a:solidFill>
                <a:latin typeface="Calibri"/>
                <a:cs typeface="Calibri"/>
              </a:rPr>
              <a:t>EKE</a:t>
            </a:r>
            <a:r>
              <a:rPr lang="tr-TR" b="1" spc="-15" dirty="0">
                <a:solidFill>
                  <a:srgbClr val="242424"/>
                </a:solidFill>
                <a:latin typeface="Calibri"/>
                <a:cs typeface="Calibri"/>
              </a:rPr>
              <a:t>T</a:t>
            </a:r>
            <a:r>
              <a:rPr lang="tr-TR" b="1" dirty="0">
                <a:solidFill>
                  <a:srgbClr val="242424"/>
                </a:solidFill>
                <a:latin typeface="Calibri"/>
                <a:cs typeface="Calibri"/>
              </a:rPr>
              <a:t>L</a:t>
            </a:r>
            <a:r>
              <a:rPr lang="tr-TR" b="1" spc="10" dirty="0">
                <a:solidFill>
                  <a:srgbClr val="242424"/>
                </a:solidFill>
                <a:latin typeface="Calibri"/>
                <a:cs typeface="Calibri"/>
              </a:rPr>
              <a:t>İ</a:t>
            </a:r>
            <a:r>
              <a:rPr lang="tr-TR" b="1" dirty="0">
                <a:solidFill>
                  <a:srgbClr val="242424"/>
                </a:solidFill>
                <a:latin typeface="Calibri"/>
                <a:cs typeface="Calibri"/>
              </a:rPr>
              <a:t>L</a:t>
            </a:r>
            <a:r>
              <a:rPr lang="tr-TR" b="1" spc="10" dirty="0">
                <a:solidFill>
                  <a:srgbClr val="242424"/>
                </a:solidFill>
                <a:latin typeface="Calibri"/>
                <a:cs typeface="Calibri"/>
              </a:rPr>
              <a:t>İ</a:t>
            </a:r>
            <a:r>
              <a:rPr lang="tr-TR" b="1" spc="20" dirty="0">
                <a:solidFill>
                  <a:srgbClr val="242424"/>
                </a:solidFill>
                <a:latin typeface="Calibri"/>
                <a:cs typeface="Calibri"/>
              </a:rPr>
              <a:t>Ğ</a:t>
            </a:r>
            <a:r>
              <a:rPr lang="tr-TR" b="1" dirty="0">
                <a:solidFill>
                  <a:srgbClr val="242424"/>
                </a:solidFill>
                <a:latin typeface="Calibri"/>
                <a:cs typeface="Calibri"/>
              </a:rPr>
              <a:t>İ</a:t>
            </a:r>
            <a:br>
              <a:rPr lang="tr-TR" dirty="0">
                <a:latin typeface="Calibri"/>
                <a:cs typeface="Calibri"/>
              </a:rPr>
            </a:br>
            <a:endParaRPr lang="fr-FR" dirty="0"/>
          </a:p>
        </p:txBody>
      </p:sp>
      <p:sp>
        <p:nvSpPr>
          <p:cNvPr id="3" name="Sous-titre 2"/>
          <p:cNvSpPr>
            <a:spLocks noGrp="1"/>
          </p:cNvSpPr>
          <p:nvPr>
            <p:ph type="subTitle" idx="1"/>
          </p:nvPr>
        </p:nvSpPr>
        <p:spPr/>
        <p:txBody>
          <a:bodyPr>
            <a:normAutofit fontScale="92500" lnSpcReduction="10000"/>
          </a:bodyPr>
          <a:lstStyle/>
          <a:p>
            <a:pPr>
              <a:spcBef>
                <a:spcPts val="484"/>
              </a:spcBef>
            </a:pPr>
            <a:r>
              <a:rPr lang="tr-TR" sz="2000" b="1" spc="-30" dirty="0">
                <a:solidFill>
                  <a:srgbClr val="C00000"/>
                </a:solidFill>
                <a:latin typeface="Arial" panose="020B0604020202020204" pitchFamily="34" charset="0"/>
                <a:cs typeface="Arial" panose="020B0604020202020204" pitchFamily="34" charset="0"/>
              </a:rPr>
              <a:t>FAALİYET DÖNEMİ</a:t>
            </a:r>
          </a:p>
          <a:p>
            <a:pPr>
              <a:spcBef>
                <a:spcPts val="484"/>
              </a:spcBef>
            </a:pPr>
            <a:endParaRPr lang="tr-TR" sz="2000" b="1" spc="-30" dirty="0">
              <a:solidFill>
                <a:srgbClr val="C00000"/>
              </a:solidFill>
              <a:latin typeface="Arial" panose="020B0604020202020204" pitchFamily="34" charset="0"/>
              <a:cs typeface="Arial" panose="020B0604020202020204" pitchFamily="34" charset="0"/>
            </a:endParaRPr>
          </a:p>
          <a:p>
            <a:pPr algn="l">
              <a:spcBef>
                <a:spcPts val="484"/>
              </a:spcBef>
            </a:pPr>
            <a:r>
              <a:rPr lang="tr-TR" sz="1600" b="1" spc="-30" dirty="0">
                <a:solidFill>
                  <a:srgbClr val="C00000"/>
                </a:solidFill>
                <a:latin typeface="Arial" panose="020B0604020202020204" pitchFamily="34" charset="0"/>
                <a:cs typeface="Arial" panose="020B0604020202020204" pitchFamily="34" charset="0"/>
              </a:rPr>
              <a:t> 2024-2025 Güz ya da 2024-2025 Bahar döneminde;</a:t>
            </a:r>
          </a:p>
          <a:p>
            <a:pPr algn="l">
              <a:spcBef>
                <a:spcPts val="484"/>
              </a:spcBef>
            </a:pPr>
            <a:endParaRPr lang="tr-TR" sz="1600" b="1" spc="-30" dirty="0">
              <a:solidFill>
                <a:srgbClr val="C00000"/>
              </a:solidFill>
              <a:latin typeface="Arial" panose="020B0604020202020204" pitchFamily="34" charset="0"/>
              <a:cs typeface="Arial" panose="020B0604020202020204" pitchFamily="34" charset="0"/>
            </a:endParaRPr>
          </a:p>
          <a:p>
            <a:pPr algn="l">
              <a:spcBef>
                <a:spcPts val="484"/>
              </a:spcBef>
            </a:pPr>
            <a:r>
              <a:rPr lang="tr-TR" sz="1600" b="1" spc="-30" dirty="0">
                <a:solidFill>
                  <a:srgbClr val="C00000"/>
                </a:solidFill>
                <a:latin typeface="Arial" panose="020B0604020202020204" pitchFamily="34" charset="0"/>
                <a:cs typeface="Arial" panose="020B0604020202020204" pitchFamily="34" charset="0"/>
              </a:rPr>
              <a:t>Erasmus öğrenim faaliyeti gerçekleştirilmesi söz konusudur.</a:t>
            </a:r>
          </a:p>
        </p:txBody>
      </p:sp>
      <p:sp>
        <p:nvSpPr>
          <p:cNvPr id="5" name="object 3"/>
          <p:cNvSpPr/>
          <p:nvPr/>
        </p:nvSpPr>
        <p:spPr>
          <a:xfrm>
            <a:off x="4276251" y="4355786"/>
            <a:ext cx="676755" cy="682623"/>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20095561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p:cNvSpPr/>
          <p:nvPr/>
        </p:nvSpPr>
        <p:spPr>
          <a:xfrm>
            <a:off x="4276251" y="4355786"/>
            <a:ext cx="676755" cy="682623"/>
          </a:xfrm>
          <a:prstGeom prst="rect">
            <a:avLst/>
          </a:prstGeom>
          <a:blipFill>
            <a:blip r:embed="rId2" cstate="print"/>
            <a:stretch>
              <a:fillRect/>
            </a:stretch>
          </a:blipFill>
        </p:spPr>
        <p:txBody>
          <a:bodyPr wrap="square" lIns="0" tIns="0" rIns="0" bIns="0" rtlCol="0">
            <a:noAutofit/>
          </a:bodyPr>
          <a:lstStyle/>
          <a:p>
            <a:endParaRPr/>
          </a:p>
        </p:txBody>
      </p:sp>
      <p:sp>
        <p:nvSpPr>
          <p:cNvPr id="5" name="Espace réservé du contenu 2"/>
          <p:cNvSpPr txBox="1">
            <a:spLocks/>
          </p:cNvSpPr>
          <p:nvPr/>
        </p:nvSpPr>
        <p:spPr>
          <a:xfrm>
            <a:off x="214008" y="126125"/>
            <a:ext cx="8741924" cy="4566015"/>
          </a:xfrm>
          <a:prstGeom prst="rect">
            <a:avLst/>
          </a:prstGeom>
        </p:spPr>
        <p:txBody>
          <a:bodyPr/>
          <a:lstStyle>
            <a:lvl1pPr marL="0" indent="0" algn="ctr" defTabSz="914400" rtl="0" eaLnBrk="1" latinLnBrk="0" hangingPunct="1">
              <a:lnSpc>
                <a:spcPct val="90000"/>
              </a:lnSpc>
              <a:spcBef>
                <a:spcPts val="1000"/>
              </a:spcBef>
              <a:buFont typeface="Arial"/>
              <a:buNone/>
              <a:defRPr sz="1800" kern="1200" baseline="0">
                <a:solidFill>
                  <a:srgbClr val="233244"/>
                </a:solidFill>
                <a:latin typeface="arial" charset="0"/>
                <a:ea typeface="+mn-ea"/>
                <a:cs typeface="EC Square Sans Pro Light"/>
              </a:defRPr>
            </a:lvl1pPr>
            <a:lvl2pPr marL="342892" indent="0" algn="ctr" defTabSz="914400" rtl="0" eaLnBrk="1" latinLnBrk="0" hangingPunct="1">
              <a:lnSpc>
                <a:spcPct val="90000"/>
              </a:lnSpc>
              <a:spcBef>
                <a:spcPts val="500"/>
              </a:spcBef>
              <a:buFont typeface="Arial"/>
              <a:buNone/>
              <a:defRPr sz="2400" kern="1200">
                <a:solidFill>
                  <a:schemeClr val="tx1">
                    <a:tint val="75000"/>
                  </a:schemeClr>
                </a:solidFill>
                <a:latin typeface="+mn-lt"/>
                <a:ea typeface="+mn-ea"/>
                <a:cs typeface="+mn-cs"/>
              </a:defRPr>
            </a:lvl2pPr>
            <a:lvl3pPr marL="685783"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3pPr>
            <a:lvl4pPr marL="1028675"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4pPr>
            <a:lvl5pPr marL="1371566"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5pPr>
            <a:lvl6pPr marL="1714457"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6pPr>
            <a:lvl7pPr marL="2057348"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7pPr>
            <a:lvl8pPr marL="240024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8pPr>
            <a:lvl9pPr marL="2743132"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9pPr>
          </a:lstStyle>
          <a:p>
            <a:pPr algn="l">
              <a:lnSpc>
                <a:spcPct val="100000"/>
              </a:lnSpc>
            </a:pPr>
            <a:r>
              <a:rPr lang="tr-TR" sz="1600" dirty="0">
                <a:latin typeface="+mn-lt"/>
              </a:rPr>
              <a:t>           </a:t>
            </a:r>
            <a:r>
              <a:rPr lang="tr-TR" sz="2400" b="1" dirty="0">
                <a:solidFill>
                  <a:schemeClr val="accent1">
                    <a:lumMod val="75000"/>
                  </a:schemeClr>
                </a:solidFill>
                <a:latin typeface="+mn-lt"/>
              </a:rPr>
              <a:t>Seyahat ve Sağlık Sigortası</a:t>
            </a:r>
          </a:p>
          <a:p>
            <a:pPr marL="297815" marR="12700" indent="-285750" algn="l">
              <a:lnSpc>
                <a:spcPct val="90100"/>
              </a:lnSpc>
              <a:buFont typeface="Arial" panose="020B0604020202020204" pitchFamily="34" charset="0"/>
              <a:buChar char="•"/>
            </a:pPr>
            <a:r>
              <a:rPr lang="tr-TR" sz="1400" spc="-15" dirty="0">
                <a:latin typeface="+mn-lt"/>
                <a:cs typeface="Calibri"/>
              </a:rPr>
              <a:t>E</a:t>
            </a:r>
            <a:r>
              <a:rPr lang="tr-TR" sz="1400" spc="-55" dirty="0">
                <a:latin typeface="+mn-lt"/>
                <a:cs typeface="Calibri"/>
              </a:rPr>
              <a:t>r</a:t>
            </a:r>
            <a:r>
              <a:rPr lang="tr-TR" sz="1400" dirty="0">
                <a:latin typeface="+mn-lt"/>
                <a:cs typeface="Calibri"/>
              </a:rPr>
              <a:t>asmus</a:t>
            </a:r>
            <a:r>
              <a:rPr lang="tr-TR" sz="1400" spc="-20" dirty="0">
                <a:latin typeface="+mn-lt"/>
                <a:cs typeface="Calibri"/>
              </a:rPr>
              <a:t> </a:t>
            </a:r>
            <a:r>
              <a:rPr lang="tr-TR" sz="1400" dirty="0">
                <a:latin typeface="+mn-lt"/>
                <a:cs typeface="Calibri"/>
              </a:rPr>
              <a:t>ha</a:t>
            </a:r>
            <a:r>
              <a:rPr lang="tr-TR" sz="1400" spc="-35" dirty="0">
                <a:latin typeface="+mn-lt"/>
                <a:cs typeface="Calibri"/>
              </a:rPr>
              <a:t>r</a:t>
            </a:r>
            <a:r>
              <a:rPr lang="tr-TR" sz="1400" dirty="0">
                <a:latin typeface="+mn-lt"/>
                <a:cs typeface="Calibri"/>
              </a:rPr>
              <a:t>e</a:t>
            </a:r>
            <a:r>
              <a:rPr lang="tr-TR" sz="1400" spc="-70" dirty="0">
                <a:latin typeface="+mn-lt"/>
                <a:cs typeface="Calibri"/>
              </a:rPr>
              <a:t>k</a:t>
            </a:r>
            <a:r>
              <a:rPr lang="tr-TR" sz="1400" dirty="0">
                <a:latin typeface="+mn-lt"/>
                <a:cs typeface="Calibri"/>
              </a:rPr>
              <a:t>etlili</a:t>
            </a:r>
            <a:r>
              <a:rPr lang="tr-TR" sz="1400" spc="-10" dirty="0">
                <a:latin typeface="+mn-lt"/>
                <a:cs typeface="Calibri"/>
              </a:rPr>
              <a:t>ğ</a:t>
            </a:r>
            <a:r>
              <a:rPr lang="tr-TR" sz="1400" dirty="0">
                <a:latin typeface="+mn-lt"/>
                <a:cs typeface="Calibri"/>
              </a:rPr>
              <a:t>iniz</a:t>
            </a:r>
            <a:r>
              <a:rPr lang="tr-TR" sz="1400" spc="-25" dirty="0">
                <a:latin typeface="+mn-lt"/>
                <a:cs typeface="Calibri"/>
              </a:rPr>
              <a:t> </a:t>
            </a:r>
            <a:r>
              <a:rPr lang="tr-TR" sz="1400" dirty="0">
                <a:latin typeface="+mn-lt"/>
                <a:cs typeface="Calibri"/>
              </a:rPr>
              <a:t>b</a:t>
            </a:r>
            <a:r>
              <a:rPr lang="tr-TR" sz="1400" spc="-20" dirty="0">
                <a:latin typeface="+mn-lt"/>
                <a:cs typeface="Calibri"/>
              </a:rPr>
              <a:t>o</a:t>
            </a:r>
            <a:r>
              <a:rPr lang="tr-TR" sz="1400" dirty="0">
                <a:latin typeface="+mn-lt"/>
                <a:cs typeface="Calibri"/>
              </a:rPr>
              <a:t>yun</a:t>
            </a:r>
            <a:r>
              <a:rPr lang="tr-TR" sz="1400" spc="-15" dirty="0">
                <a:latin typeface="+mn-lt"/>
                <a:cs typeface="Calibri"/>
              </a:rPr>
              <a:t>c</a:t>
            </a:r>
            <a:r>
              <a:rPr lang="tr-TR" sz="1400" dirty="0">
                <a:latin typeface="+mn-lt"/>
                <a:cs typeface="Calibri"/>
              </a:rPr>
              <a:t>a karşı karşıya kalabileceğiniz herhangi</a:t>
            </a:r>
            <a:r>
              <a:rPr lang="tr-TR" sz="1400" spc="-15" dirty="0">
                <a:latin typeface="+mn-lt"/>
                <a:cs typeface="Calibri"/>
              </a:rPr>
              <a:t> bir </a:t>
            </a:r>
            <a:r>
              <a:rPr lang="tr-TR" sz="1400" spc="-40" dirty="0">
                <a:latin typeface="+mn-lt"/>
                <a:cs typeface="Calibri"/>
              </a:rPr>
              <a:t>k</a:t>
            </a:r>
            <a:r>
              <a:rPr lang="tr-TR" sz="1400" dirty="0">
                <a:latin typeface="+mn-lt"/>
                <a:cs typeface="Calibri"/>
              </a:rPr>
              <a:t>a</a:t>
            </a:r>
            <a:r>
              <a:rPr lang="tr-TR" sz="1400" spc="-35" dirty="0">
                <a:latin typeface="+mn-lt"/>
                <a:cs typeface="Calibri"/>
              </a:rPr>
              <a:t>z</a:t>
            </a:r>
            <a:r>
              <a:rPr lang="tr-TR" sz="1400" spc="10" dirty="0">
                <a:latin typeface="+mn-lt"/>
                <a:cs typeface="Calibri"/>
              </a:rPr>
              <a:t>a</a:t>
            </a:r>
            <a:r>
              <a:rPr lang="tr-TR" sz="1400" dirty="0">
                <a:latin typeface="+mn-lt"/>
                <a:cs typeface="Calibri"/>
              </a:rPr>
              <a:t>,</a:t>
            </a:r>
            <a:r>
              <a:rPr lang="tr-TR" sz="1400" spc="-15" dirty="0">
                <a:latin typeface="+mn-lt"/>
                <a:cs typeface="Calibri"/>
              </a:rPr>
              <a:t> </a:t>
            </a:r>
            <a:r>
              <a:rPr lang="tr-TR" sz="1400" dirty="0">
                <a:latin typeface="+mn-lt"/>
                <a:cs typeface="Calibri"/>
              </a:rPr>
              <a:t>ha</a:t>
            </a:r>
            <a:r>
              <a:rPr lang="tr-TR" sz="1400" spc="-25" dirty="0">
                <a:latin typeface="+mn-lt"/>
                <a:cs typeface="Calibri"/>
              </a:rPr>
              <a:t>st</a:t>
            </a:r>
            <a:r>
              <a:rPr lang="tr-TR" sz="1400" dirty="0">
                <a:latin typeface="+mn-lt"/>
                <a:cs typeface="Calibri"/>
              </a:rPr>
              <a:t>alık</a:t>
            </a:r>
            <a:r>
              <a:rPr lang="tr-TR" sz="1400" spc="-25" dirty="0">
                <a:latin typeface="+mn-lt"/>
                <a:cs typeface="Calibri"/>
              </a:rPr>
              <a:t> </a:t>
            </a:r>
            <a:r>
              <a:rPr lang="tr-TR" sz="1400" dirty="0">
                <a:latin typeface="+mn-lt"/>
                <a:cs typeface="Calibri"/>
              </a:rPr>
              <a:t>vb. durumunda ortaya çıkabilecek masraflardan</a:t>
            </a:r>
            <a:r>
              <a:rPr lang="tr-TR" sz="1400" spc="-10" dirty="0">
                <a:latin typeface="+mn-lt"/>
                <a:cs typeface="Calibri"/>
              </a:rPr>
              <a:t> </a:t>
            </a:r>
            <a:r>
              <a:rPr lang="tr-TR" sz="1400" dirty="0">
                <a:latin typeface="+mn-lt"/>
                <a:cs typeface="Calibri"/>
              </a:rPr>
              <a:t>D</a:t>
            </a:r>
            <a:r>
              <a:rPr lang="tr-TR" sz="1400" spc="-10" dirty="0">
                <a:latin typeface="+mn-lt"/>
                <a:cs typeface="Calibri"/>
              </a:rPr>
              <a:t>o</a:t>
            </a:r>
            <a:r>
              <a:rPr lang="tr-TR" sz="1400" spc="-40" dirty="0">
                <a:latin typeface="+mn-lt"/>
                <a:cs typeface="Calibri"/>
              </a:rPr>
              <a:t>k</a:t>
            </a:r>
            <a:r>
              <a:rPr lang="tr-TR" sz="1400" dirty="0">
                <a:latin typeface="+mn-lt"/>
                <a:cs typeface="Calibri"/>
              </a:rPr>
              <a:t>uz </a:t>
            </a:r>
            <a:r>
              <a:rPr lang="tr-TR" sz="1400" spc="-65" dirty="0">
                <a:latin typeface="+mn-lt"/>
                <a:cs typeface="Calibri"/>
              </a:rPr>
              <a:t>E</a:t>
            </a:r>
            <a:r>
              <a:rPr lang="tr-TR" sz="1400" dirty="0">
                <a:latin typeface="+mn-lt"/>
                <a:cs typeface="Calibri"/>
              </a:rPr>
              <a:t>ylül </a:t>
            </a:r>
            <a:r>
              <a:rPr lang="tr-TR" sz="1400" spc="-10" dirty="0">
                <a:latin typeface="+mn-lt"/>
                <a:cs typeface="Calibri"/>
              </a:rPr>
              <a:t>Ü</a:t>
            </a:r>
            <a:r>
              <a:rPr lang="tr-TR" sz="1400" dirty="0">
                <a:latin typeface="+mn-lt"/>
                <a:cs typeface="Calibri"/>
              </a:rPr>
              <a:t>ni</a:t>
            </a:r>
            <a:r>
              <a:rPr lang="tr-TR" sz="1400" spc="-35" dirty="0">
                <a:latin typeface="+mn-lt"/>
                <a:cs typeface="Calibri"/>
              </a:rPr>
              <a:t>v</a:t>
            </a:r>
            <a:r>
              <a:rPr lang="tr-TR" sz="1400" dirty="0">
                <a:latin typeface="+mn-lt"/>
                <a:cs typeface="Calibri"/>
              </a:rPr>
              <a:t>e</a:t>
            </a:r>
            <a:r>
              <a:rPr lang="tr-TR" sz="1400" spc="-35" dirty="0">
                <a:latin typeface="+mn-lt"/>
                <a:cs typeface="Calibri"/>
              </a:rPr>
              <a:t>r</a:t>
            </a:r>
            <a:r>
              <a:rPr lang="tr-TR" sz="1400" dirty="0">
                <a:latin typeface="+mn-lt"/>
                <a:cs typeface="Calibri"/>
              </a:rPr>
              <a:t>si</a:t>
            </a:r>
            <a:r>
              <a:rPr lang="tr-TR" sz="1400" spc="-30" dirty="0">
                <a:latin typeface="+mn-lt"/>
                <a:cs typeface="Calibri"/>
              </a:rPr>
              <a:t>t</a:t>
            </a:r>
            <a:r>
              <a:rPr lang="tr-TR" sz="1400" dirty="0">
                <a:latin typeface="+mn-lt"/>
                <a:cs typeface="Calibri"/>
              </a:rPr>
              <a:t>esi</a:t>
            </a:r>
            <a:r>
              <a:rPr lang="tr-TR" sz="1400" spc="-15" dirty="0">
                <a:latin typeface="+mn-lt"/>
                <a:cs typeface="Calibri"/>
              </a:rPr>
              <a:t>,</a:t>
            </a:r>
            <a:r>
              <a:rPr lang="tr-TR" sz="1400" dirty="0">
                <a:latin typeface="+mn-lt"/>
                <a:cs typeface="Calibri"/>
              </a:rPr>
              <a:t> </a:t>
            </a:r>
            <a:r>
              <a:rPr lang="tr-TR" sz="1400" spc="-15" dirty="0">
                <a:latin typeface="+mn-lt"/>
                <a:cs typeface="Calibri"/>
              </a:rPr>
              <a:t>U</a:t>
            </a:r>
            <a:r>
              <a:rPr lang="tr-TR" sz="1400" dirty="0">
                <a:latin typeface="+mn-lt"/>
                <a:cs typeface="Calibri"/>
              </a:rPr>
              <a:t>lusal</a:t>
            </a:r>
            <a:r>
              <a:rPr lang="tr-TR" sz="1400" spc="-10" dirty="0">
                <a:latin typeface="+mn-lt"/>
                <a:cs typeface="Calibri"/>
              </a:rPr>
              <a:t> </a:t>
            </a:r>
            <a:r>
              <a:rPr lang="tr-TR" sz="1400" dirty="0">
                <a:latin typeface="+mn-lt"/>
                <a:cs typeface="Calibri"/>
              </a:rPr>
              <a:t>Ajans</a:t>
            </a:r>
            <a:r>
              <a:rPr lang="tr-TR" sz="1400" spc="-15" dirty="0">
                <a:latin typeface="+mn-lt"/>
                <a:cs typeface="Calibri"/>
              </a:rPr>
              <a:t> </a:t>
            </a:r>
            <a:r>
              <a:rPr lang="tr-TR" sz="1400" spc="-35" dirty="0">
                <a:latin typeface="+mn-lt"/>
                <a:cs typeface="Calibri"/>
              </a:rPr>
              <a:t>y</a:t>
            </a:r>
            <a:r>
              <a:rPr lang="tr-TR" sz="1400" dirty="0">
                <a:latin typeface="+mn-lt"/>
                <a:cs typeface="Calibri"/>
              </a:rPr>
              <a:t>a</a:t>
            </a:r>
            <a:r>
              <a:rPr lang="tr-TR" sz="1400" spc="-15" dirty="0">
                <a:latin typeface="+mn-lt"/>
                <a:cs typeface="Calibri"/>
              </a:rPr>
              <a:t> </a:t>
            </a:r>
            <a:r>
              <a:rPr lang="tr-TR" sz="1400" dirty="0">
                <a:latin typeface="+mn-lt"/>
                <a:cs typeface="Calibri"/>
              </a:rPr>
              <a:t>da gi</a:t>
            </a:r>
            <a:r>
              <a:rPr lang="tr-TR" sz="1400" spc="-10" dirty="0">
                <a:latin typeface="+mn-lt"/>
                <a:cs typeface="Calibri"/>
              </a:rPr>
              <a:t>d</a:t>
            </a:r>
            <a:r>
              <a:rPr lang="tr-TR" sz="1400" dirty="0">
                <a:latin typeface="+mn-lt"/>
                <a:cs typeface="Calibri"/>
              </a:rPr>
              <a:t>eceğiniz</a:t>
            </a:r>
            <a:r>
              <a:rPr lang="tr-TR" sz="1400" spc="-20" dirty="0">
                <a:latin typeface="+mn-lt"/>
                <a:cs typeface="Calibri"/>
              </a:rPr>
              <a:t> </a:t>
            </a:r>
            <a:r>
              <a:rPr lang="tr-TR" sz="1400" dirty="0">
                <a:latin typeface="+mn-lt"/>
                <a:cs typeface="Calibri"/>
              </a:rPr>
              <a:t>üni</a:t>
            </a:r>
            <a:r>
              <a:rPr lang="tr-TR" sz="1400" spc="-35" dirty="0">
                <a:latin typeface="+mn-lt"/>
                <a:cs typeface="Calibri"/>
              </a:rPr>
              <a:t>v</a:t>
            </a:r>
            <a:r>
              <a:rPr lang="tr-TR" sz="1400" dirty="0">
                <a:latin typeface="+mn-lt"/>
                <a:cs typeface="Calibri"/>
              </a:rPr>
              <a:t>e</a:t>
            </a:r>
            <a:r>
              <a:rPr lang="tr-TR" sz="1400" spc="-35" dirty="0">
                <a:latin typeface="+mn-lt"/>
                <a:cs typeface="Calibri"/>
              </a:rPr>
              <a:t>r</a:t>
            </a:r>
            <a:r>
              <a:rPr lang="tr-TR" sz="1400" dirty="0">
                <a:latin typeface="+mn-lt"/>
                <a:cs typeface="Calibri"/>
              </a:rPr>
              <a:t>si</a:t>
            </a:r>
            <a:r>
              <a:rPr lang="tr-TR" sz="1400" spc="-30" dirty="0">
                <a:latin typeface="+mn-lt"/>
                <a:cs typeface="Calibri"/>
              </a:rPr>
              <a:t>t</a:t>
            </a:r>
            <a:r>
              <a:rPr lang="tr-TR" sz="1400" dirty="0">
                <a:latin typeface="+mn-lt"/>
                <a:cs typeface="Calibri"/>
              </a:rPr>
              <a:t>e </a:t>
            </a:r>
            <a:r>
              <a:rPr lang="tr-TR" sz="1400" spc="-20" dirty="0">
                <a:latin typeface="+mn-lt"/>
                <a:cs typeface="Calibri"/>
              </a:rPr>
              <a:t>sorumlu </a:t>
            </a:r>
            <a:r>
              <a:rPr lang="tr-TR" sz="1400" dirty="0">
                <a:latin typeface="+mn-lt"/>
                <a:cs typeface="Calibri"/>
              </a:rPr>
              <a:t>değildir. </a:t>
            </a:r>
          </a:p>
          <a:p>
            <a:pPr marL="298450" indent="-285750" algn="l">
              <a:lnSpc>
                <a:spcPct val="100000"/>
              </a:lnSpc>
              <a:buFont typeface="Arial" panose="020B0604020202020204" pitchFamily="34" charset="0"/>
              <a:buChar char="•"/>
            </a:pPr>
            <a:r>
              <a:rPr lang="tr-TR" sz="1400" b="1" dirty="0">
                <a:latin typeface="+mn-lt"/>
                <a:cs typeface="Calibri"/>
              </a:rPr>
              <a:t>Mutla</a:t>
            </a:r>
            <a:r>
              <a:rPr lang="tr-TR" sz="1400" b="1" spc="-35" dirty="0">
                <a:latin typeface="+mn-lt"/>
                <a:cs typeface="Calibri"/>
              </a:rPr>
              <a:t>k</a:t>
            </a:r>
            <a:r>
              <a:rPr lang="tr-TR" sz="1400" b="1" dirty="0">
                <a:latin typeface="+mn-lt"/>
                <a:cs typeface="Calibri"/>
              </a:rPr>
              <a:t>a</a:t>
            </a:r>
            <a:r>
              <a:rPr lang="tr-TR" sz="1400" b="1" spc="-25" dirty="0">
                <a:latin typeface="+mn-lt"/>
                <a:cs typeface="Calibri"/>
              </a:rPr>
              <a:t> </a:t>
            </a:r>
            <a:r>
              <a:rPr lang="tr-TR" sz="1400" b="1" dirty="0">
                <a:latin typeface="+mn-lt"/>
                <a:cs typeface="Calibri"/>
              </a:rPr>
              <a:t>s</a:t>
            </a:r>
            <a:r>
              <a:rPr lang="tr-TR" sz="1400" b="1" spc="-10" dirty="0">
                <a:latin typeface="+mn-lt"/>
                <a:cs typeface="Calibri"/>
              </a:rPr>
              <a:t>e</a:t>
            </a:r>
            <a:r>
              <a:rPr lang="tr-TR" sz="1400" b="1" spc="-35" dirty="0">
                <a:latin typeface="+mn-lt"/>
                <a:cs typeface="Calibri"/>
              </a:rPr>
              <a:t>y</a:t>
            </a:r>
            <a:r>
              <a:rPr lang="tr-TR" sz="1400" b="1" dirty="0">
                <a:latin typeface="+mn-lt"/>
                <a:cs typeface="Calibri"/>
              </a:rPr>
              <a:t>ah</a:t>
            </a:r>
            <a:r>
              <a:rPr lang="tr-TR" sz="1400" b="1" spc="-20" dirty="0">
                <a:latin typeface="+mn-lt"/>
                <a:cs typeface="Calibri"/>
              </a:rPr>
              <a:t>a</a:t>
            </a:r>
            <a:r>
              <a:rPr lang="tr-TR" sz="1400" b="1" dirty="0">
                <a:latin typeface="+mn-lt"/>
                <a:cs typeface="Calibri"/>
              </a:rPr>
              <a:t>t ve sağlık</a:t>
            </a:r>
            <a:r>
              <a:rPr lang="tr-TR" sz="1400" b="1" spc="-15" dirty="0">
                <a:latin typeface="+mn-lt"/>
                <a:cs typeface="Calibri"/>
              </a:rPr>
              <a:t> </a:t>
            </a:r>
            <a:r>
              <a:rPr lang="tr-TR" sz="1400" b="1" dirty="0">
                <a:latin typeface="+mn-lt"/>
                <a:cs typeface="Calibri"/>
              </a:rPr>
              <a:t>si</a:t>
            </a:r>
            <a:r>
              <a:rPr lang="tr-TR" sz="1400" b="1" spc="-20" dirty="0">
                <a:latin typeface="+mn-lt"/>
                <a:cs typeface="Calibri"/>
              </a:rPr>
              <a:t>g</a:t>
            </a:r>
            <a:r>
              <a:rPr lang="tr-TR" sz="1400" b="1" dirty="0">
                <a:latin typeface="+mn-lt"/>
                <a:cs typeface="Calibri"/>
              </a:rPr>
              <a:t>or</a:t>
            </a:r>
            <a:r>
              <a:rPr lang="tr-TR" sz="1400" b="1" spc="-30" dirty="0">
                <a:latin typeface="+mn-lt"/>
                <a:cs typeface="Calibri"/>
              </a:rPr>
              <a:t>t</a:t>
            </a:r>
            <a:r>
              <a:rPr lang="tr-TR" sz="1400" b="1" dirty="0">
                <a:latin typeface="+mn-lt"/>
                <a:cs typeface="Calibri"/>
              </a:rPr>
              <a:t>ası</a:t>
            </a:r>
            <a:r>
              <a:rPr lang="tr-TR" sz="1400" b="1" spc="-15" dirty="0">
                <a:latin typeface="+mn-lt"/>
                <a:cs typeface="Calibri"/>
              </a:rPr>
              <a:t> </a:t>
            </a:r>
            <a:r>
              <a:rPr lang="tr-TR" sz="1400" b="1" spc="-35" dirty="0">
                <a:latin typeface="+mn-lt"/>
                <a:cs typeface="Calibri"/>
              </a:rPr>
              <a:t>y</a:t>
            </a:r>
            <a:r>
              <a:rPr lang="tr-TR" sz="1400" b="1" dirty="0">
                <a:latin typeface="+mn-lt"/>
                <a:cs typeface="Calibri"/>
              </a:rPr>
              <a:t>a</a:t>
            </a:r>
            <a:r>
              <a:rPr lang="tr-TR" sz="1400" b="1" spc="-10" dirty="0">
                <a:latin typeface="+mn-lt"/>
                <a:cs typeface="Calibri"/>
              </a:rPr>
              <a:t>p</a:t>
            </a:r>
            <a:r>
              <a:rPr lang="tr-TR" sz="1400" b="1" dirty="0">
                <a:latin typeface="+mn-lt"/>
                <a:cs typeface="Calibri"/>
              </a:rPr>
              <a:t>tırm</a:t>
            </a:r>
            <a:r>
              <a:rPr lang="tr-TR" sz="1400" b="1" spc="5" dirty="0">
                <a:latin typeface="+mn-lt"/>
                <a:cs typeface="Calibri"/>
              </a:rPr>
              <a:t>a</a:t>
            </a:r>
            <a:r>
              <a:rPr lang="tr-TR" sz="1400" b="1" dirty="0">
                <a:latin typeface="+mn-lt"/>
                <a:cs typeface="Calibri"/>
              </a:rPr>
              <a:t>nız gerekmektedir.</a:t>
            </a:r>
            <a:r>
              <a:rPr lang="tr-TR" sz="1400" b="1" spc="-30" dirty="0">
                <a:latin typeface="+mn-lt"/>
                <a:cs typeface="Calibri"/>
              </a:rPr>
              <a:t> </a:t>
            </a:r>
            <a:r>
              <a:rPr lang="tr-TR" sz="1400" spc="-30" dirty="0">
                <a:latin typeface="+mn-lt"/>
                <a:cs typeface="Calibri"/>
              </a:rPr>
              <a:t>SGK ile başka ülkelerin sosyal güvenlik kurumları arasındaki «acil haller kapsamında sağlık yardım belgesini»  </a:t>
            </a:r>
            <a:r>
              <a:rPr lang="tr-TR" sz="1400" spc="-30" dirty="0" err="1">
                <a:latin typeface="+mn-lt"/>
                <a:cs typeface="Calibri"/>
              </a:rPr>
              <a:t>SGK’dan</a:t>
            </a:r>
            <a:r>
              <a:rPr lang="tr-TR" sz="1400" spc="-30" dirty="0">
                <a:latin typeface="+mn-lt"/>
                <a:cs typeface="Calibri"/>
              </a:rPr>
              <a:t> (</a:t>
            </a:r>
            <a:r>
              <a:rPr lang="tr-TR" sz="1400" spc="-30" dirty="0" err="1">
                <a:latin typeface="+mn-lt"/>
                <a:cs typeface="Calibri"/>
              </a:rPr>
              <a:t>Örn</a:t>
            </a:r>
            <a:r>
              <a:rPr lang="tr-TR" sz="1400" spc="-30" dirty="0">
                <a:latin typeface="+mn-lt"/>
                <a:cs typeface="Calibri"/>
              </a:rPr>
              <a:t>: </a:t>
            </a:r>
            <a:r>
              <a:rPr lang="tr-TR" sz="1400" spc="-30" dirty="0" err="1">
                <a:latin typeface="+mn-lt"/>
                <a:cs typeface="Calibri"/>
              </a:rPr>
              <a:t>Çekya</a:t>
            </a:r>
            <a:r>
              <a:rPr lang="tr-TR" sz="1400" spc="-30" dirty="0">
                <a:latin typeface="+mn-lt"/>
                <a:cs typeface="Calibri"/>
              </a:rPr>
              <a:t> için TR-CZ111, Almanya için AT/11, Hırvatistan için HR/TR3 gibi..) edinseniz bile, bir sigorta şirketinden </a:t>
            </a:r>
            <a:r>
              <a:rPr lang="tr-TR" sz="1400" b="1" spc="-30" dirty="0">
                <a:solidFill>
                  <a:schemeClr val="tx1"/>
                </a:solidFill>
                <a:latin typeface="+mn-lt"/>
                <a:cs typeface="Calibri"/>
              </a:rPr>
              <a:t>özel seyahat sağlık sigortası poliçesi edinmeniz gerekmektedir</a:t>
            </a:r>
            <a:r>
              <a:rPr lang="tr-TR" sz="1400" b="1" spc="-30" dirty="0">
                <a:solidFill>
                  <a:schemeClr val="accent5"/>
                </a:solidFill>
                <a:latin typeface="+mn-lt"/>
                <a:cs typeface="Calibri"/>
              </a:rPr>
              <a:t>. </a:t>
            </a:r>
            <a:r>
              <a:rPr lang="tr-TR" sz="1400" spc="-30" dirty="0" err="1">
                <a:latin typeface="+mn-lt"/>
                <a:cs typeface="Calibri"/>
              </a:rPr>
              <a:t>SGK’dan</a:t>
            </a:r>
            <a:r>
              <a:rPr lang="tr-TR" sz="1400" spc="-30" dirty="0">
                <a:latin typeface="+mn-lt"/>
                <a:cs typeface="Calibri"/>
              </a:rPr>
              <a:t> alacağınız belge size sadece gittiğiniz ülke sınırlarında ve devlet hastanelerinde güvence sağlar, ilgili ülke sınırları dışında geçerli değildir. Gideceğiniz ülke ile SGK arasında herhangi bir anlaşma olup olmadığını, anlaşma var ise sizin bu anlaşma kapsamında belge (AT11, TR-CZ11, HR/TR3…) almak için gerekli koşulları taşıyıp taşımadığınızı </a:t>
            </a:r>
            <a:r>
              <a:rPr lang="tr-TR" sz="1400" spc="-30" dirty="0" err="1">
                <a:latin typeface="+mn-lt"/>
                <a:cs typeface="Calibri"/>
              </a:rPr>
              <a:t>SGK’ya</a:t>
            </a:r>
            <a:r>
              <a:rPr lang="tr-TR" sz="1400" spc="-30" dirty="0">
                <a:latin typeface="+mn-lt"/>
                <a:cs typeface="Calibri"/>
              </a:rPr>
              <a:t> danışabilirsiniz.</a:t>
            </a:r>
          </a:p>
          <a:p>
            <a:pPr marL="298450" indent="-285750" algn="l">
              <a:lnSpc>
                <a:spcPct val="100000"/>
              </a:lnSpc>
              <a:buFont typeface="Arial" panose="020B0604020202020204" pitchFamily="34" charset="0"/>
              <a:buChar char="•"/>
            </a:pPr>
            <a:r>
              <a:rPr lang="tr-TR" sz="1400" dirty="0">
                <a:latin typeface="+mn-lt"/>
                <a:cs typeface="Calibri"/>
              </a:rPr>
              <a:t>Seyahat sağlık si</a:t>
            </a:r>
            <a:r>
              <a:rPr lang="tr-TR" sz="1400" spc="-15" dirty="0">
                <a:latin typeface="+mn-lt"/>
                <a:cs typeface="Calibri"/>
              </a:rPr>
              <a:t>gor</a:t>
            </a:r>
            <a:r>
              <a:rPr lang="tr-TR" sz="1400" spc="-40" dirty="0">
                <a:latin typeface="+mn-lt"/>
                <a:cs typeface="Calibri"/>
              </a:rPr>
              <a:t>t</a:t>
            </a:r>
            <a:r>
              <a:rPr lang="tr-TR" sz="1400" dirty="0">
                <a:latin typeface="+mn-lt"/>
                <a:cs typeface="Calibri"/>
              </a:rPr>
              <a:t>ası</a:t>
            </a:r>
            <a:r>
              <a:rPr lang="tr-TR" sz="1400" spc="-25" dirty="0">
                <a:latin typeface="+mn-lt"/>
                <a:cs typeface="Calibri"/>
              </a:rPr>
              <a:t> </a:t>
            </a:r>
            <a:r>
              <a:rPr lang="tr-TR" sz="1400" dirty="0">
                <a:latin typeface="+mn-lt"/>
                <a:cs typeface="Calibri"/>
              </a:rPr>
              <a:t>poliçeniz</a:t>
            </a:r>
            <a:r>
              <a:rPr lang="tr-TR" sz="1400" spc="-15" dirty="0">
                <a:latin typeface="+mn-lt"/>
                <a:cs typeface="Calibri"/>
              </a:rPr>
              <a:t> </a:t>
            </a:r>
            <a:r>
              <a:rPr lang="tr-TR" sz="1400" u="heavy" dirty="0">
                <a:latin typeface="+mn-lt"/>
                <a:cs typeface="Calibri"/>
              </a:rPr>
              <a:t> yurtdışında </a:t>
            </a:r>
            <a:r>
              <a:rPr lang="tr-TR" sz="1400" u="heavy" spc="-10" dirty="0">
                <a:latin typeface="+mn-lt"/>
                <a:cs typeface="Calibri"/>
              </a:rPr>
              <a:t>o</a:t>
            </a:r>
            <a:r>
              <a:rPr lang="tr-TR" sz="1400" u="heavy" dirty="0">
                <a:latin typeface="+mn-lt"/>
                <a:cs typeface="Calibri"/>
              </a:rPr>
              <a:t>la</a:t>
            </a:r>
            <a:r>
              <a:rPr lang="tr-TR" sz="1400" u="heavy" spc="-20" dirty="0">
                <a:latin typeface="+mn-lt"/>
                <a:cs typeface="Calibri"/>
              </a:rPr>
              <a:t>c</a:t>
            </a:r>
            <a:r>
              <a:rPr lang="tr-TR" sz="1400" u="heavy" dirty="0">
                <a:latin typeface="+mn-lt"/>
                <a:cs typeface="Calibri"/>
              </a:rPr>
              <a:t>ağınız </a:t>
            </a:r>
            <a:r>
              <a:rPr lang="tr-TR" sz="1400" u="heavy" spc="-15" dirty="0">
                <a:latin typeface="+mn-lt"/>
                <a:cs typeface="Calibri"/>
              </a:rPr>
              <a:t> </a:t>
            </a:r>
            <a:r>
              <a:rPr lang="tr-TR" sz="1400" u="heavy" spc="-25" dirty="0">
                <a:latin typeface="+mn-lt"/>
                <a:cs typeface="Calibri"/>
              </a:rPr>
              <a:t>t</a:t>
            </a:r>
            <a:r>
              <a:rPr lang="tr-TR" sz="1400" u="heavy" dirty="0">
                <a:latin typeface="+mn-lt"/>
                <a:cs typeface="Calibri"/>
              </a:rPr>
              <a:t>arih </a:t>
            </a:r>
            <a:r>
              <a:rPr lang="tr-TR" sz="1400" u="heavy" spc="-10" dirty="0">
                <a:latin typeface="+mn-lt"/>
                <a:cs typeface="Calibri"/>
              </a:rPr>
              <a:t> </a:t>
            </a:r>
            <a:r>
              <a:rPr lang="tr-TR" sz="1400" u="heavy" dirty="0">
                <a:latin typeface="+mn-lt"/>
                <a:cs typeface="Calibri"/>
              </a:rPr>
              <a:t>a</a:t>
            </a:r>
            <a:r>
              <a:rPr lang="tr-TR" sz="1400" u="heavy" spc="-45" dirty="0">
                <a:latin typeface="+mn-lt"/>
                <a:cs typeface="Calibri"/>
              </a:rPr>
              <a:t>r</a:t>
            </a:r>
            <a:r>
              <a:rPr lang="tr-TR" sz="1400" u="heavy" dirty="0">
                <a:latin typeface="+mn-lt"/>
                <a:cs typeface="Calibri"/>
              </a:rPr>
              <a:t>alığını </a:t>
            </a:r>
            <a:r>
              <a:rPr lang="tr-TR" sz="1400" u="heavy" spc="-20" dirty="0">
                <a:latin typeface="+mn-lt"/>
                <a:cs typeface="Calibri"/>
              </a:rPr>
              <a:t> </a:t>
            </a:r>
            <a:r>
              <a:rPr lang="tr-TR" sz="1400" u="heavy" spc="-50" dirty="0">
                <a:latin typeface="+mn-lt"/>
                <a:cs typeface="Calibri"/>
              </a:rPr>
              <a:t>k</a:t>
            </a:r>
            <a:r>
              <a:rPr lang="tr-TR" sz="1400" u="heavy" dirty="0">
                <a:latin typeface="+mn-lt"/>
                <a:cs typeface="Calibri"/>
              </a:rPr>
              <a:t>a</a:t>
            </a:r>
            <a:r>
              <a:rPr lang="tr-TR" sz="1400" u="heavy" spc="-15" dirty="0">
                <a:latin typeface="+mn-lt"/>
                <a:cs typeface="Calibri"/>
              </a:rPr>
              <a:t>p</a:t>
            </a:r>
            <a:r>
              <a:rPr lang="tr-TR" sz="1400" u="heavy" dirty="0">
                <a:latin typeface="+mn-lt"/>
                <a:cs typeface="Calibri"/>
              </a:rPr>
              <a:t>s</a:t>
            </a:r>
            <a:r>
              <a:rPr lang="tr-TR" sz="1400" u="heavy" spc="-50" dirty="0">
                <a:latin typeface="+mn-lt"/>
                <a:cs typeface="Calibri"/>
              </a:rPr>
              <a:t>ay</a:t>
            </a:r>
            <a:r>
              <a:rPr lang="tr-TR" sz="1400" u="heavy" spc="-15" dirty="0">
                <a:latin typeface="+mn-lt"/>
                <a:cs typeface="Calibri"/>
              </a:rPr>
              <a:t>a</a:t>
            </a:r>
            <a:r>
              <a:rPr lang="tr-TR" sz="1400" u="heavy" spc="-30" dirty="0">
                <a:latin typeface="+mn-lt"/>
                <a:cs typeface="Calibri"/>
              </a:rPr>
              <a:t>c</a:t>
            </a:r>
            <a:r>
              <a:rPr lang="tr-TR" sz="1400" u="heavy" spc="-15" dirty="0">
                <a:latin typeface="+mn-lt"/>
                <a:cs typeface="Calibri"/>
              </a:rPr>
              <a:t>ak</a:t>
            </a:r>
            <a:r>
              <a:rPr lang="tr-TR" sz="1400" spc="-20" dirty="0">
                <a:latin typeface="+mn-lt"/>
                <a:cs typeface="Calibri"/>
              </a:rPr>
              <a:t> </a:t>
            </a:r>
            <a:r>
              <a:rPr lang="tr-TR" sz="1400" dirty="0">
                <a:latin typeface="+mn-lt"/>
                <a:cs typeface="Calibri"/>
              </a:rPr>
              <a:t>şekilde düzenlenmelidir.</a:t>
            </a:r>
          </a:p>
          <a:p>
            <a:pPr marL="298450" indent="-285750" algn="l">
              <a:lnSpc>
                <a:spcPct val="100000"/>
              </a:lnSpc>
              <a:buFont typeface="Arial" panose="020B0604020202020204" pitchFamily="34" charset="0"/>
              <a:buChar char="•"/>
            </a:pPr>
            <a:r>
              <a:rPr lang="tr-TR" sz="1400" spc="-55" dirty="0">
                <a:latin typeface="+mn-lt"/>
                <a:cs typeface="Calibri"/>
              </a:rPr>
              <a:t>P</a:t>
            </a:r>
            <a:r>
              <a:rPr lang="tr-TR" sz="1400" dirty="0">
                <a:latin typeface="+mn-lt"/>
                <a:cs typeface="Calibri"/>
              </a:rPr>
              <a:t>oliçe</a:t>
            </a:r>
            <a:r>
              <a:rPr lang="tr-TR" sz="1400" spc="-10" dirty="0">
                <a:latin typeface="+mn-lt"/>
                <a:cs typeface="Calibri"/>
              </a:rPr>
              <a:t> </a:t>
            </a:r>
            <a:r>
              <a:rPr lang="tr-TR" sz="1400" spc="-25" dirty="0">
                <a:latin typeface="+mn-lt"/>
                <a:cs typeface="Calibri"/>
              </a:rPr>
              <a:t>t</a:t>
            </a:r>
            <a:r>
              <a:rPr lang="tr-TR" sz="1400" dirty="0">
                <a:latin typeface="+mn-lt"/>
                <a:cs typeface="Calibri"/>
              </a:rPr>
              <a:t>e</a:t>
            </a:r>
            <a:r>
              <a:rPr lang="tr-TR" sz="1400" spc="5" dirty="0">
                <a:latin typeface="+mn-lt"/>
                <a:cs typeface="Calibri"/>
              </a:rPr>
              <a:t>m</a:t>
            </a:r>
            <a:r>
              <a:rPr lang="tr-TR" sz="1400" dirty="0">
                <a:latin typeface="+mn-lt"/>
                <a:cs typeface="Calibri"/>
              </a:rPr>
              <a:t>in</a:t>
            </a:r>
            <a:r>
              <a:rPr lang="tr-TR" sz="1400" spc="-25" dirty="0">
                <a:latin typeface="+mn-lt"/>
                <a:cs typeface="Calibri"/>
              </a:rPr>
              <a:t>a</a:t>
            </a:r>
            <a:r>
              <a:rPr lang="tr-TR" sz="1400" dirty="0">
                <a:latin typeface="+mn-lt"/>
                <a:cs typeface="Calibri"/>
              </a:rPr>
              <a:t>tı</a:t>
            </a:r>
            <a:r>
              <a:rPr lang="tr-TR" sz="1400" spc="-30" dirty="0">
                <a:latin typeface="+mn-lt"/>
                <a:cs typeface="Calibri"/>
              </a:rPr>
              <a:t> </a:t>
            </a:r>
            <a:r>
              <a:rPr lang="tr-TR" sz="1400" u="heavy" dirty="0">
                <a:latin typeface="+mn-lt"/>
                <a:cs typeface="Calibri"/>
              </a:rPr>
              <a:t>mini</a:t>
            </a:r>
            <a:r>
              <a:rPr lang="tr-TR" sz="1400" u="heavy" spc="5" dirty="0">
                <a:latin typeface="+mn-lt"/>
                <a:cs typeface="Calibri"/>
              </a:rPr>
              <a:t>m</a:t>
            </a:r>
            <a:r>
              <a:rPr lang="tr-TR" sz="1400" u="heavy" dirty="0">
                <a:latin typeface="+mn-lt"/>
                <a:cs typeface="Calibri"/>
              </a:rPr>
              <a:t>um</a:t>
            </a:r>
            <a:r>
              <a:rPr lang="tr-TR" sz="1400" u="heavy" spc="-25" dirty="0">
                <a:latin typeface="+mn-lt"/>
                <a:cs typeface="Calibri"/>
              </a:rPr>
              <a:t> </a:t>
            </a:r>
            <a:r>
              <a:rPr lang="tr-TR" sz="1400" u="heavy" spc="-15" dirty="0">
                <a:latin typeface="+mn-lt"/>
                <a:cs typeface="Calibri"/>
              </a:rPr>
              <a:t>3</a:t>
            </a:r>
            <a:r>
              <a:rPr lang="tr-TR" sz="1400" u="heavy" spc="-25" dirty="0">
                <a:latin typeface="+mn-lt"/>
                <a:cs typeface="Calibri"/>
              </a:rPr>
              <a:t>0</a:t>
            </a:r>
            <a:r>
              <a:rPr lang="tr-TR" sz="1400" u="heavy" dirty="0">
                <a:latin typeface="+mn-lt"/>
                <a:cs typeface="Calibri"/>
              </a:rPr>
              <a:t>.</a:t>
            </a:r>
            <a:r>
              <a:rPr lang="tr-TR" sz="1400" u="heavy" spc="-15" dirty="0">
                <a:latin typeface="+mn-lt"/>
                <a:cs typeface="Calibri"/>
              </a:rPr>
              <a:t>000</a:t>
            </a:r>
            <a:r>
              <a:rPr lang="tr-TR" sz="1400" u="heavy" spc="-10" dirty="0">
                <a:latin typeface="+mn-lt"/>
                <a:cs typeface="Calibri"/>
              </a:rPr>
              <a:t> </a:t>
            </a:r>
            <a:r>
              <a:rPr lang="tr-TR" sz="1400" u="heavy" dirty="0">
                <a:latin typeface="+mn-lt"/>
                <a:cs typeface="Calibri"/>
              </a:rPr>
              <a:t>Eu</a:t>
            </a:r>
            <a:r>
              <a:rPr lang="tr-TR" sz="1400" u="heavy" spc="-35" dirty="0">
                <a:latin typeface="+mn-lt"/>
                <a:cs typeface="Calibri"/>
              </a:rPr>
              <a:t>r</a:t>
            </a:r>
            <a:r>
              <a:rPr lang="tr-TR" sz="1400" u="heavy" dirty="0">
                <a:latin typeface="+mn-lt"/>
                <a:cs typeface="Calibri"/>
              </a:rPr>
              <a:t>o</a:t>
            </a:r>
            <a:r>
              <a:rPr lang="tr-TR" sz="1400" spc="-10" dirty="0">
                <a:latin typeface="+mn-lt"/>
                <a:cs typeface="Calibri"/>
              </a:rPr>
              <a:t> </a:t>
            </a:r>
            <a:r>
              <a:rPr lang="tr-TR" sz="1400" dirty="0">
                <a:latin typeface="+mn-lt"/>
                <a:cs typeface="Calibri"/>
              </a:rPr>
              <a:t>olmalıdır. Öğrenim göreceğiniz ülke ve/veya üniversite yetkililerinin sigorta konusunda şart koştuğu poliçe özellikleri dikkate alınmalıdır. Poliçeniz vize başvurusu için ilgili ülkenin şart koştuğu  özellikleri taşımalıdır. Konsolosluk, sigortanın kendi ülkelerindeki bir firmadan satın alınmasını da talep edebilir.</a:t>
            </a:r>
            <a:endParaRPr lang="tr-TR" sz="1400" dirty="0">
              <a:latin typeface="+mn-lt"/>
            </a:endParaRPr>
          </a:p>
          <a:p>
            <a:pPr marL="298450" indent="-285750" algn="l">
              <a:lnSpc>
                <a:spcPct val="100000"/>
              </a:lnSpc>
              <a:buFont typeface="Arial" panose="020B0604020202020204" pitchFamily="34" charset="0"/>
              <a:buChar char="•"/>
            </a:pPr>
            <a:r>
              <a:rPr lang="tr-TR" sz="1400" spc="-55" dirty="0">
                <a:solidFill>
                  <a:schemeClr val="tx1"/>
                </a:solidFill>
                <a:latin typeface="+mn-lt"/>
                <a:cs typeface="Calibri"/>
              </a:rPr>
              <a:t>P</a:t>
            </a:r>
            <a:r>
              <a:rPr lang="tr-TR" sz="1400" dirty="0">
                <a:solidFill>
                  <a:schemeClr val="tx1"/>
                </a:solidFill>
                <a:latin typeface="+mn-lt"/>
                <a:cs typeface="Calibri"/>
              </a:rPr>
              <a:t>oliçenin özellikle salgın hastalık durumunda sağladığı teminatlar konusunda kesin bilgi edindikten sonra satın alınmasını tavsiye ederiz.</a:t>
            </a:r>
          </a:p>
          <a:p>
            <a:pPr marL="285750" indent="-285750" algn="l">
              <a:lnSpc>
                <a:spcPct val="100000"/>
              </a:lnSpc>
              <a:buFont typeface="Arial" panose="020B0604020202020204" pitchFamily="34" charset="0"/>
              <a:buChar char="•"/>
            </a:pPr>
            <a:endParaRPr lang="tr-TR" sz="1600" b="1" dirty="0">
              <a:solidFill>
                <a:schemeClr val="bg1"/>
              </a:solidFill>
              <a:latin typeface="+mn-lt"/>
              <a:cs typeface="Calibri"/>
            </a:endParaRPr>
          </a:p>
          <a:p>
            <a:pPr marL="285750" indent="-285750" algn="l">
              <a:buFont typeface="Arial" panose="020B0604020202020204" pitchFamily="34" charset="0"/>
              <a:buChar char="•"/>
            </a:pPr>
            <a:endParaRPr lang="fr-FR" sz="1600" dirty="0"/>
          </a:p>
        </p:txBody>
      </p:sp>
    </p:spTree>
    <p:extLst>
      <p:ext uri="{BB962C8B-B14F-4D97-AF65-F5344CB8AC3E}">
        <p14:creationId xmlns:p14="http://schemas.microsoft.com/office/powerpoint/2010/main" val="18036616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
            <a:ext cx="9144000" cy="567558"/>
          </a:xfrm>
        </p:spPr>
        <p:txBody>
          <a:bodyPr/>
          <a:lstStyle/>
          <a:p>
            <a:r>
              <a:rPr lang="tr-TR" dirty="0"/>
              <a:t>Vadesiz Euro Hesabı</a:t>
            </a:r>
          </a:p>
        </p:txBody>
      </p:sp>
      <p:sp>
        <p:nvSpPr>
          <p:cNvPr id="3" name="İçerik Yer Tutucusu 2"/>
          <p:cNvSpPr>
            <a:spLocks noGrp="1"/>
          </p:cNvSpPr>
          <p:nvPr>
            <p:ph idx="1"/>
          </p:nvPr>
        </p:nvSpPr>
        <p:spPr>
          <a:xfrm>
            <a:off x="0" y="567563"/>
            <a:ext cx="9144000" cy="3695789"/>
          </a:xfrm>
        </p:spPr>
        <p:txBody>
          <a:bodyPr/>
          <a:lstStyle/>
          <a:p>
            <a:pPr>
              <a:lnSpc>
                <a:spcPct val="100000"/>
              </a:lnSpc>
              <a:spcBef>
                <a:spcPts val="0"/>
              </a:spcBef>
            </a:pPr>
            <a:r>
              <a:rPr lang="tr-TR" sz="1350" dirty="0">
                <a:latin typeface="+mn-lt"/>
                <a:cs typeface="Calibri"/>
              </a:rPr>
              <a:t>Hibeniz, Ziraat Bankası hesabımızdan tarafınıza aktarılacaktır. Hibenin, komisyon vb.</a:t>
            </a:r>
            <a:r>
              <a:rPr lang="tr-TR" sz="1350" spc="-5" dirty="0">
                <a:latin typeface="+mn-lt"/>
                <a:cs typeface="Calibri"/>
              </a:rPr>
              <a:t> nedenlerle </a:t>
            </a:r>
            <a:r>
              <a:rPr lang="tr-TR" sz="1350" spc="-75" dirty="0">
                <a:latin typeface="+mn-lt"/>
                <a:cs typeface="Calibri"/>
              </a:rPr>
              <a:t>k</a:t>
            </a:r>
            <a:r>
              <a:rPr lang="tr-TR" sz="1350" dirty="0">
                <a:latin typeface="+mn-lt"/>
                <a:cs typeface="Calibri"/>
              </a:rPr>
              <a:t>esi</a:t>
            </a:r>
            <a:r>
              <a:rPr lang="tr-TR" sz="1350" spc="-30" dirty="0">
                <a:latin typeface="+mn-lt"/>
                <a:cs typeface="Calibri"/>
              </a:rPr>
              <a:t>n</a:t>
            </a:r>
            <a:r>
              <a:rPr lang="tr-TR" sz="1350" dirty="0">
                <a:latin typeface="+mn-lt"/>
                <a:cs typeface="Calibri"/>
              </a:rPr>
              <a:t>ti</a:t>
            </a:r>
            <a:r>
              <a:rPr lang="tr-TR" sz="1350" spc="-25" dirty="0">
                <a:latin typeface="+mn-lt"/>
                <a:cs typeface="Calibri"/>
              </a:rPr>
              <a:t>y</a:t>
            </a:r>
            <a:r>
              <a:rPr lang="tr-TR" sz="1350" dirty="0">
                <a:latin typeface="+mn-lt"/>
                <a:cs typeface="Calibri"/>
              </a:rPr>
              <a:t>e</a:t>
            </a:r>
            <a:r>
              <a:rPr lang="tr-TR" sz="1350" spc="-25" dirty="0">
                <a:latin typeface="+mn-lt"/>
                <a:cs typeface="Calibri"/>
              </a:rPr>
              <a:t> </a:t>
            </a:r>
            <a:r>
              <a:rPr lang="tr-TR" sz="1350" dirty="0">
                <a:latin typeface="+mn-lt"/>
                <a:cs typeface="Calibri"/>
              </a:rPr>
              <a:t>uğ</a:t>
            </a:r>
            <a:r>
              <a:rPr lang="tr-TR" sz="1350" spc="-55" dirty="0">
                <a:latin typeface="+mn-lt"/>
                <a:cs typeface="Calibri"/>
              </a:rPr>
              <a:t>r</a:t>
            </a:r>
            <a:r>
              <a:rPr lang="tr-TR" sz="1350" dirty="0">
                <a:latin typeface="+mn-lt"/>
                <a:cs typeface="Calibri"/>
              </a:rPr>
              <a:t>amadan</a:t>
            </a:r>
            <a:r>
              <a:rPr lang="tr-TR" sz="1350" spc="-15" dirty="0">
                <a:latin typeface="+mn-lt"/>
                <a:cs typeface="Calibri"/>
              </a:rPr>
              <a:t> </a:t>
            </a:r>
            <a:r>
              <a:rPr lang="tr-TR" sz="1350" spc="-35" dirty="0">
                <a:latin typeface="+mn-lt"/>
                <a:cs typeface="Calibri"/>
              </a:rPr>
              <a:t>aktarılabilmesi</a:t>
            </a:r>
            <a:r>
              <a:rPr lang="tr-TR" sz="1350" spc="-45" dirty="0">
                <a:latin typeface="+mn-lt"/>
                <a:cs typeface="Calibri"/>
              </a:rPr>
              <a:t> </a:t>
            </a:r>
            <a:r>
              <a:rPr lang="tr-TR" sz="1350" dirty="0">
                <a:latin typeface="+mn-lt"/>
                <a:cs typeface="Calibri"/>
              </a:rPr>
              <a:t>için</a:t>
            </a:r>
            <a:r>
              <a:rPr lang="tr-TR" sz="1350" spc="-15" dirty="0">
                <a:latin typeface="+mn-lt"/>
                <a:cs typeface="Calibri"/>
              </a:rPr>
              <a:t> </a:t>
            </a:r>
            <a:r>
              <a:rPr lang="tr-TR" sz="1350" dirty="0">
                <a:latin typeface="+mn-lt"/>
                <a:cs typeface="Calibri"/>
              </a:rPr>
              <a:t>Zi</a:t>
            </a:r>
            <a:r>
              <a:rPr lang="tr-TR" sz="1350" spc="-45" dirty="0">
                <a:latin typeface="+mn-lt"/>
                <a:cs typeface="Calibri"/>
              </a:rPr>
              <a:t>r</a:t>
            </a:r>
            <a:r>
              <a:rPr lang="tr-TR" sz="1350" dirty="0">
                <a:latin typeface="+mn-lt"/>
                <a:cs typeface="Calibri"/>
              </a:rPr>
              <a:t>a</a:t>
            </a:r>
            <a:r>
              <a:rPr lang="tr-TR" sz="1350" spc="-25" dirty="0">
                <a:latin typeface="+mn-lt"/>
                <a:cs typeface="Calibri"/>
              </a:rPr>
              <a:t>a</a:t>
            </a:r>
            <a:r>
              <a:rPr lang="tr-TR" sz="1350" dirty="0">
                <a:latin typeface="+mn-lt"/>
                <a:cs typeface="Calibri"/>
              </a:rPr>
              <a:t>t</a:t>
            </a:r>
            <a:r>
              <a:rPr lang="tr-TR" sz="1350" spc="-20" dirty="0">
                <a:latin typeface="+mn-lt"/>
                <a:cs typeface="Calibri"/>
              </a:rPr>
              <a:t> </a:t>
            </a:r>
            <a:r>
              <a:rPr lang="tr-TR" sz="1350" dirty="0">
                <a:latin typeface="+mn-lt"/>
                <a:cs typeface="Calibri"/>
              </a:rPr>
              <a:t>Ban</a:t>
            </a:r>
            <a:r>
              <a:rPr lang="tr-TR" sz="1350" spc="-40" dirty="0">
                <a:latin typeface="+mn-lt"/>
                <a:cs typeface="Calibri"/>
              </a:rPr>
              <a:t>k</a:t>
            </a:r>
            <a:r>
              <a:rPr lang="tr-TR" sz="1350" dirty="0">
                <a:latin typeface="+mn-lt"/>
                <a:cs typeface="Calibri"/>
              </a:rPr>
              <a:t>ası</a:t>
            </a:r>
            <a:r>
              <a:rPr lang="tr-TR" sz="1350" spc="-55" dirty="0">
                <a:latin typeface="+mn-lt"/>
                <a:cs typeface="Calibri"/>
              </a:rPr>
              <a:t>’</a:t>
            </a:r>
            <a:r>
              <a:rPr lang="tr-TR" sz="1350" dirty="0">
                <a:latin typeface="+mn-lt"/>
                <a:cs typeface="Calibri"/>
              </a:rPr>
              <a:t>ndan </a:t>
            </a:r>
            <a:r>
              <a:rPr lang="tr-TR" sz="1350" u="sng" spc="-140" dirty="0">
                <a:latin typeface="+mn-lt"/>
                <a:cs typeface="Calibri"/>
              </a:rPr>
              <a:t>V</a:t>
            </a:r>
            <a:r>
              <a:rPr lang="tr-TR" sz="1350" u="sng" dirty="0">
                <a:latin typeface="+mn-lt"/>
                <a:cs typeface="Calibri"/>
              </a:rPr>
              <a:t>adesiz  Eu</a:t>
            </a:r>
            <a:r>
              <a:rPr lang="tr-TR" sz="1350" u="sng" spc="-35" dirty="0">
                <a:latin typeface="+mn-lt"/>
                <a:cs typeface="Calibri"/>
              </a:rPr>
              <a:t>r</a:t>
            </a:r>
            <a:r>
              <a:rPr lang="tr-TR" sz="1350" u="sng" dirty="0">
                <a:latin typeface="+mn-lt"/>
                <a:cs typeface="Calibri"/>
              </a:rPr>
              <a:t>o </a:t>
            </a:r>
            <a:r>
              <a:rPr lang="tr-TR" sz="1350" u="sng" spc="-10" dirty="0">
                <a:latin typeface="+mn-lt"/>
                <a:cs typeface="Calibri"/>
              </a:rPr>
              <a:t> </a:t>
            </a:r>
            <a:r>
              <a:rPr lang="tr-TR" sz="1350" u="sng" dirty="0">
                <a:latin typeface="+mn-lt"/>
                <a:cs typeface="Calibri"/>
              </a:rPr>
              <a:t>Hesabı</a:t>
            </a:r>
            <a:r>
              <a:rPr lang="tr-TR" sz="1350" dirty="0">
                <a:latin typeface="+mn-lt"/>
                <a:cs typeface="Calibri"/>
              </a:rPr>
              <a:t>  açılması</a:t>
            </a:r>
            <a:r>
              <a:rPr lang="tr-TR" sz="1350" spc="-25" dirty="0">
                <a:latin typeface="+mn-lt"/>
                <a:cs typeface="Calibri"/>
              </a:rPr>
              <a:t> t</a:t>
            </a:r>
            <a:r>
              <a:rPr lang="tr-TR" sz="1350" spc="-35" dirty="0">
                <a:latin typeface="+mn-lt"/>
                <a:cs typeface="Calibri"/>
              </a:rPr>
              <a:t>a</a:t>
            </a:r>
            <a:r>
              <a:rPr lang="tr-TR" sz="1350" spc="-20" dirty="0">
                <a:latin typeface="+mn-lt"/>
                <a:cs typeface="Calibri"/>
              </a:rPr>
              <a:t>v</a:t>
            </a:r>
            <a:r>
              <a:rPr lang="tr-TR" sz="1350" dirty="0">
                <a:latin typeface="+mn-lt"/>
                <a:cs typeface="Calibri"/>
              </a:rPr>
              <a:t>si</a:t>
            </a:r>
            <a:r>
              <a:rPr lang="tr-TR" sz="1350" spc="-25" dirty="0">
                <a:latin typeface="+mn-lt"/>
                <a:cs typeface="Calibri"/>
              </a:rPr>
              <a:t>y</a:t>
            </a:r>
            <a:r>
              <a:rPr lang="tr-TR" sz="1350" dirty="0">
                <a:latin typeface="+mn-lt"/>
                <a:cs typeface="Calibri"/>
              </a:rPr>
              <a:t>e</a:t>
            </a:r>
            <a:r>
              <a:rPr lang="tr-TR" sz="1350" spc="-25" dirty="0">
                <a:latin typeface="+mn-lt"/>
                <a:cs typeface="Calibri"/>
              </a:rPr>
              <a:t> </a:t>
            </a:r>
            <a:r>
              <a:rPr lang="tr-TR" sz="1350" dirty="0">
                <a:latin typeface="+mn-lt"/>
                <a:cs typeface="Calibri"/>
              </a:rPr>
              <a:t>edilmek</a:t>
            </a:r>
            <a:r>
              <a:rPr lang="tr-TR" sz="1350" spc="-35" dirty="0">
                <a:latin typeface="+mn-lt"/>
                <a:cs typeface="Calibri"/>
              </a:rPr>
              <a:t>t</a:t>
            </a:r>
            <a:r>
              <a:rPr lang="tr-TR" sz="1350" dirty="0">
                <a:latin typeface="+mn-lt"/>
                <a:cs typeface="Calibri"/>
              </a:rPr>
              <a:t>edi</a:t>
            </a:r>
            <a:r>
              <a:rPr lang="tr-TR" sz="1350" spc="-235" dirty="0">
                <a:latin typeface="+mn-lt"/>
                <a:cs typeface="Calibri"/>
              </a:rPr>
              <a:t>r</a:t>
            </a:r>
            <a:r>
              <a:rPr lang="tr-TR" sz="1350" dirty="0">
                <a:latin typeface="+mn-lt"/>
                <a:cs typeface="Calibri"/>
              </a:rPr>
              <a:t> . Ancak bazı farklı bankalar da kesinti olmadan para transferi olanağı sağlamaktadır.</a:t>
            </a:r>
          </a:p>
          <a:p>
            <a:pPr>
              <a:lnSpc>
                <a:spcPct val="100000"/>
              </a:lnSpc>
              <a:spcBef>
                <a:spcPts val="0"/>
              </a:spcBef>
            </a:pPr>
            <a:endParaRPr lang="tr-TR" sz="1350" dirty="0">
              <a:latin typeface="+mn-lt"/>
            </a:endParaRPr>
          </a:p>
          <a:p>
            <a:pPr marL="298450" marR="718820" indent="-285750">
              <a:lnSpc>
                <a:spcPct val="100000"/>
              </a:lnSpc>
              <a:spcBef>
                <a:spcPts val="0"/>
              </a:spcBef>
            </a:pPr>
            <a:r>
              <a:rPr lang="tr-TR" sz="1350" dirty="0">
                <a:latin typeface="+mn-lt"/>
                <a:cs typeface="Calibri"/>
              </a:rPr>
              <a:t>Hesap açtırdığınız bankanın, gideceğiniz ülkede/şehirde şubesi ya da ortak çalıştığı yaygın başka bir banka </a:t>
            </a:r>
            <a:r>
              <a:rPr lang="tr-TR" sz="1350" spc="-10" dirty="0">
                <a:latin typeface="+mn-lt"/>
                <a:cs typeface="Calibri"/>
              </a:rPr>
              <a:t>o</a:t>
            </a:r>
            <a:r>
              <a:rPr lang="tr-TR" sz="1350" dirty="0">
                <a:latin typeface="+mn-lt"/>
                <a:cs typeface="Calibri"/>
              </a:rPr>
              <a:t>lup</a:t>
            </a:r>
            <a:r>
              <a:rPr lang="tr-TR" sz="1350" spc="5" dirty="0">
                <a:latin typeface="+mn-lt"/>
                <a:cs typeface="Calibri"/>
              </a:rPr>
              <a:t> </a:t>
            </a:r>
            <a:r>
              <a:rPr lang="tr-TR" sz="1350" dirty="0">
                <a:latin typeface="+mn-lt"/>
                <a:cs typeface="Calibri"/>
              </a:rPr>
              <a:t>olmadığını</a:t>
            </a:r>
            <a:r>
              <a:rPr lang="tr-TR" sz="1350" spc="-30" dirty="0">
                <a:latin typeface="+mn-lt"/>
                <a:cs typeface="Calibri"/>
              </a:rPr>
              <a:t> </a:t>
            </a:r>
            <a:r>
              <a:rPr lang="tr-TR" sz="1350" dirty="0">
                <a:latin typeface="+mn-lt"/>
                <a:cs typeface="Calibri"/>
              </a:rPr>
              <a:t>a</a:t>
            </a:r>
            <a:r>
              <a:rPr lang="tr-TR" sz="1350" spc="-45" dirty="0">
                <a:latin typeface="+mn-lt"/>
                <a:cs typeface="Calibri"/>
              </a:rPr>
              <a:t>r</a:t>
            </a:r>
            <a:r>
              <a:rPr lang="tr-TR" sz="1350" dirty="0">
                <a:latin typeface="+mn-lt"/>
                <a:cs typeface="Calibri"/>
              </a:rPr>
              <a:t>a</a:t>
            </a:r>
            <a:r>
              <a:rPr lang="tr-TR" sz="1350" spc="-25" dirty="0">
                <a:latin typeface="+mn-lt"/>
                <a:cs typeface="Calibri"/>
              </a:rPr>
              <a:t>ş</a:t>
            </a:r>
            <a:r>
              <a:rPr lang="tr-TR" sz="1350" dirty="0">
                <a:latin typeface="+mn-lt"/>
                <a:cs typeface="Calibri"/>
              </a:rPr>
              <a:t>tırın</a:t>
            </a:r>
            <a:r>
              <a:rPr lang="tr-TR" sz="1350" spc="-15" dirty="0">
                <a:latin typeface="+mn-lt"/>
                <a:cs typeface="Calibri"/>
              </a:rPr>
              <a:t> </a:t>
            </a:r>
            <a:r>
              <a:rPr lang="tr-TR" sz="1350" spc="-30" dirty="0">
                <a:latin typeface="+mn-lt"/>
                <a:cs typeface="Calibri"/>
              </a:rPr>
              <a:t>v</a:t>
            </a:r>
            <a:r>
              <a:rPr lang="tr-TR" sz="1350" dirty="0">
                <a:latin typeface="+mn-lt"/>
                <a:cs typeface="Calibri"/>
              </a:rPr>
              <a:t>e pa</a:t>
            </a:r>
            <a:r>
              <a:rPr lang="tr-TR" sz="1350" spc="-45" dirty="0">
                <a:latin typeface="+mn-lt"/>
                <a:cs typeface="Calibri"/>
              </a:rPr>
              <a:t>r</a:t>
            </a:r>
            <a:r>
              <a:rPr lang="tr-TR" sz="1350" dirty="0">
                <a:latin typeface="+mn-lt"/>
                <a:cs typeface="Calibri"/>
              </a:rPr>
              <a:t>a t</a:t>
            </a:r>
            <a:r>
              <a:rPr lang="tr-TR" sz="1350" spc="-50" dirty="0">
                <a:latin typeface="+mn-lt"/>
                <a:cs typeface="Calibri"/>
              </a:rPr>
              <a:t>r</a:t>
            </a:r>
            <a:r>
              <a:rPr lang="tr-TR" sz="1350" dirty="0">
                <a:latin typeface="+mn-lt"/>
                <a:cs typeface="Calibri"/>
              </a:rPr>
              <a:t>an</a:t>
            </a:r>
            <a:r>
              <a:rPr lang="tr-TR" sz="1350" spc="-25" dirty="0">
                <a:latin typeface="+mn-lt"/>
                <a:cs typeface="Calibri"/>
              </a:rPr>
              <a:t>s</a:t>
            </a:r>
            <a:r>
              <a:rPr lang="tr-TR" sz="1350" spc="-60" dirty="0">
                <a:latin typeface="+mn-lt"/>
                <a:cs typeface="Calibri"/>
              </a:rPr>
              <a:t>f</a:t>
            </a:r>
            <a:r>
              <a:rPr lang="tr-TR" sz="1350" dirty="0">
                <a:latin typeface="+mn-lt"/>
                <a:cs typeface="Calibri"/>
              </a:rPr>
              <a:t>er işlem</a:t>
            </a:r>
            <a:r>
              <a:rPr lang="tr-TR" sz="1350" spc="-15" dirty="0">
                <a:latin typeface="+mn-lt"/>
                <a:cs typeface="Calibri"/>
              </a:rPr>
              <a:t> </a:t>
            </a:r>
            <a:r>
              <a:rPr lang="tr-TR" sz="1350" dirty="0">
                <a:latin typeface="+mn-lt"/>
                <a:cs typeface="Calibri"/>
              </a:rPr>
              <a:t>üc</a:t>
            </a:r>
            <a:r>
              <a:rPr lang="tr-TR" sz="1350" spc="-30" dirty="0">
                <a:latin typeface="+mn-lt"/>
                <a:cs typeface="Calibri"/>
              </a:rPr>
              <a:t>r</a:t>
            </a:r>
            <a:r>
              <a:rPr lang="tr-TR" sz="1350" dirty="0">
                <a:latin typeface="+mn-lt"/>
                <a:cs typeface="Calibri"/>
              </a:rPr>
              <a:t>eti</a:t>
            </a:r>
            <a:r>
              <a:rPr lang="tr-TR" sz="1350" spc="-25" dirty="0">
                <a:latin typeface="+mn-lt"/>
                <a:cs typeface="Calibri"/>
              </a:rPr>
              <a:t> </a:t>
            </a:r>
            <a:r>
              <a:rPr lang="tr-TR" sz="1350" spc="-30" dirty="0">
                <a:latin typeface="+mn-lt"/>
                <a:cs typeface="Calibri"/>
              </a:rPr>
              <a:t>v</a:t>
            </a:r>
            <a:r>
              <a:rPr lang="tr-TR" sz="1350" dirty="0">
                <a:latin typeface="+mn-lt"/>
                <a:cs typeface="Calibri"/>
              </a:rPr>
              <a:t>e sü</a:t>
            </a:r>
            <a:r>
              <a:rPr lang="tr-TR" sz="1350" spc="-35" dirty="0">
                <a:latin typeface="+mn-lt"/>
                <a:cs typeface="Calibri"/>
              </a:rPr>
              <a:t>r</a:t>
            </a:r>
            <a:r>
              <a:rPr lang="tr-TR" sz="1350" dirty="0">
                <a:latin typeface="+mn-lt"/>
                <a:cs typeface="Calibri"/>
              </a:rPr>
              <a:t>el</a:t>
            </a:r>
            <a:r>
              <a:rPr lang="tr-TR" sz="1350" spc="5" dirty="0">
                <a:latin typeface="+mn-lt"/>
                <a:cs typeface="Calibri"/>
              </a:rPr>
              <a:t>e</a:t>
            </a:r>
            <a:r>
              <a:rPr lang="tr-TR" sz="1350" dirty="0">
                <a:latin typeface="+mn-lt"/>
                <a:cs typeface="Calibri"/>
              </a:rPr>
              <a:t>rini öğ</a:t>
            </a:r>
            <a:r>
              <a:rPr lang="tr-TR" sz="1350" spc="-45" dirty="0">
                <a:latin typeface="+mn-lt"/>
                <a:cs typeface="Calibri"/>
              </a:rPr>
              <a:t>r</a:t>
            </a:r>
            <a:r>
              <a:rPr lang="tr-TR" sz="1350" dirty="0">
                <a:latin typeface="+mn-lt"/>
                <a:cs typeface="Calibri"/>
              </a:rPr>
              <a:t>enin.</a:t>
            </a:r>
            <a:endParaRPr lang="tr-TR" sz="1350" dirty="0">
              <a:latin typeface="+mn-lt"/>
            </a:endParaRPr>
          </a:p>
          <a:p>
            <a:pPr marL="0" indent="0">
              <a:lnSpc>
                <a:spcPct val="100000"/>
              </a:lnSpc>
              <a:spcBef>
                <a:spcPts val="0"/>
              </a:spcBef>
              <a:buNone/>
            </a:pPr>
            <a:endParaRPr lang="tr-TR" sz="1350" dirty="0">
              <a:latin typeface="+mn-lt"/>
              <a:cs typeface="Calibri"/>
            </a:endParaRPr>
          </a:p>
          <a:p>
            <a:pPr>
              <a:lnSpc>
                <a:spcPct val="100000"/>
              </a:lnSpc>
              <a:spcBef>
                <a:spcPts val="0"/>
              </a:spcBef>
            </a:pPr>
            <a:r>
              <a:rPr lang="tr-TR" sz="1350" dirty="0">
                <a:latin typeface="+mn-lt"/>
                <a:cs typeface="Calibri"/>
              </a:rPr>
              <a:t>Banka hesabı mutla</a:t>
            </a:r>
            <a:r>
              <a:rPr lang="tr-TR" sz="1350" spc="-45" dirty="0">
                <a:latin typeface="+mn-lt"/>
                <a:cs typeface="Calibri"/>
              </a:rPr>
              <a:t>k</a:t>
            </a:r>
            <a:r>
              <a:rPr lang="tr-TR" sz="1350" dirty="0">
                <a:latin typeface="+mn-lt"/>
                <a:cs typeface="Calibri"/>
              </a:rPr>
              <a:t>a</a:t>
            </a:r>
            <a:r>
              <a:rPr lang="tr-TR" sz="1350" spc="-30" dirty="0">
                <a:latin typeface="+mn-lt"/>
                <a:cs typeface="Calibri"/>
              </a:rPr>
              <a:t> </a:t>
            </a:r>
            <a:r>
              <a:rPr lang="tr-TR" sz="1350" spc="-75" dirty="0">
                <a:latin typeface="+mn-lt"/>
                <a:cs typeface="Calibri"/>
              </a:rPr>
              <a:t>k</a:t>
            </a:r>
            <a:r>
              <a:rPr lang="tr-TR" sz="1350" dirty="0">
                <a:latin typeface="+mn-lt"/>
                <a:cs typeface="Calibri"/>
              </a:rPr>
              <a:t>endi</a:t>
            </a:r>
            <a:r>
              <a:rPr lang="tr-TR" sz="1350" spc="-15" dirty="0">
                <a:latin typeface="+mn-lt"/>
                <a:cs typeface="Calibri"/>
              </a:rPr>
              <a:t> </a:t>
            </a:r>
            <a:r>
              <a:rPr lang="tr-TR" sz="1350" dirty="0">
                <a:latin typeface="+mn-lt"/>
                <a:cs typeface="Calibri"/>
              </a:rPr>
              <a:t>adını</a:t>
            </a:r>
            <a:r>
              <a:rPr lang="tr-TR" sz="1350" spc="-40" dirty="0">
                <a:latin typeface="+mn-lt"/>
                <a:cs typeface="Calibri"/>
              </a:rPr>
              <a:t>z</a:t>
            </a:r>
            <a:r>
              <a:rPr lang="tr-TR" sz="1350" dirty="0">
                <a:latin typeface="+mn-lt"/>
                <a:cs typeface="Calibri"/>
              </a:rPr>
              <a:t>a ve Türkiye’deki bir bankada açılmış olmalıdır. Or</a:t>
            </a:r>
            <a:r>
              <a:rPr lang="tr-TR" sz="1350" spc="-30" dirty="0">
                <a:latin typeface="+mn-lt"/>
                <a:cs typeface="Calibri"/>
              </a:rPr>
              <a:t>t</a:t>
            </a:r>
            <a:r>
              <a:rPr lang="tr-TR" sz="1350" dirty="0">
                <a:latin typeface="+mn-lt"/>
                <a:cs typeface="Calibri"/>
              </a:rPr>
              <a:t>ak</a:t>
            </a:r>
            <a:r>
              <a:rPr lang="tr-TR" sz="1350" spc="-15" dirty="0">
                <a:latin typeface="+mn-lt"/>
                <a:cs typeface="Calibri"/>
              </a:rPr>
              <a:t> </a:t>
            </a:r>
            <a:r>
              <a:rPr lang="tr-TR" sz="1350" dirty="0">
                <a:latin typeface="+mn-lt"/>
                <a:cs typeface="Calibri"/>
              </a:rPr>
              <a:t>hesap</a:t>
            </a:r>
            <a:r>
              <a:rPr lang="tr-TR" sz="1350" spc="-5" dirty="0">
                <a:latin typeface="+mn-lt"/>
                <a:cs typeface="Calibri"/>
              </a:rPr>
              <a:t> </a:t>
            </a:r>
            <a:r>
              <a:rPr lang="tr-TR" sz="1350" dirty="0">
                <a:latin typeface="+mn-lt"/>
                <a:cs typeface="Calibri"/>
              </a:rPr>
              <a:t>açtırmanızı</a:t>
            </a:r>
            <a:r>
              <a:rPr lang="tr-TR" sz="1350" spc="-40" dirty="0">
                <a:latin typeface="+mn-lt"/>
                <a:cs typeface="Calibri"/>
              </a:rPr>
              <a:t> da </a:t>
            </a:r>
            <a:r>
              <a:rPr lang="tr-TR" sz="1350" spc="-25" dirty="0">
                <a:latin typeface="+mn-lt"/>
                <a:cs typeface="Calibri"/>
              </a:rPr>
              <a:t>t</a:t>
            </a:r>
            <a:r>
              <a:rPr lang="tr-TR" sz="1350" spc="-35" dirty="0">
                <a:latin typeface="+mn-lt"/>
                <a:cs typeface="Calibri"/>
              </a:rPr>
              <a:t>a</a:t>
            </a:r>
            <a:r>
              <a:rPr lang="tr-TR" sz="1350" spc="-20" dirty="0">
                <a:latin typeface="+mn-lt"/>
                <a:cs typeface="Calibri"/>
              </a:rPr>
              <a:t>v</a:t>
            </a:r>
            <a:r>
              <a:rPr lang="tr-TR" sz="1350" dirty="0">
                <a:latin typeface="+mn-lt"/>
                <a:cs typeface="Calibri"/>
              </a:rPr>
              <a:t>si</a:t>
            </a:r>
            <a:r>
              <a:rPr lang="tr-TR" sz="1350" spc="-25" dirty="0">
                <a:latin typeface="+mn-lt"/>
                <a:cs typeface="Calibri"/>
              </a:rPr>
              <a:t>y</a:t>
            </a:r>
            <a:r>
              <a:rPr lang="tr-TR" sz="1350" dirty="0">
                <a:latin typeface="+mn-lt"/>
                <a:cs typeface="Calibri"/>
              </a:rPr>
              <a:t>e </a:t>
            </a:r>
            <a:r>
              <a:rPr lang="tr-TR" sz="1350" spc="-15" dirty="0">
                <a:latin typeface="+mn-lt"/>
                <a:cs typeface="Calibri"/>
              </a:rPr>
              <a:t>ed</a:t>
            </a:r>
            <a:r>
              <a:rPr lang="tr-TR" sz="1350" spc="-10" dirty="0">
                <a:latin typeface="+mn-lt"/>
                <a:cs typeface="Calibri"/>
              </a:rPr>
              <a:t>e</a:t>
            </a:r>
            <a:r>
              <a:rPr lang="tr-TR" sz="1350" dirty="0">
                <a:latin typeface="+mn-lt"/>
                <a:cs typeface="Calibri"/>
              </a:rPr>
              <a:t>riz. </a:t>
            </a:r>
            <a:r>
              <a:rPr lang="tr-TR" sz="1350" u="sng" spc="-75" dirty="0">
                <a:latin typeface="+mn-lt"/>
                <a:cs typeface="Calibri"/>
              </a:rPr>
              <a:t>Bu durumda, hesap cüzdanınızda birinci sırada  kendi  ad-soyadınızın, ikinci sırada hesaba erişebilmesini istediğiniz yakınınızın/aile üyenizin ad-soyadı yazılı olmalıdır.</a:t>
            </a:r>
            <a:r>
              <a:rPr lang="tr-TR" sz="1350" spc="-75" dirty="0">
                <a:latin typeface="+mn-lt"/>
                <a:cs typeface="Calibri"/>
              </a:rPr>
              <a:t> Ortak hesap açılması durumunda, hesabın adlarına açıldığı her iki kişi için de hesaptaki tutara erişim mümkündür.</a:t>
            </a:r>
            <a:endParaRPr lang="tr-TR" sz="1350" u="sng" spc="-75" dirty="0">
              <a:latin typeface="+mn-lt"/>
              <a:cs typeface="Calibri"/>
            </a:endParaRPr>
          </a:p>
          <a:p>
            <a:pPr>
              <a:lnSpc>
                <a:spcPct val="100000"/>
              </a:lnSpc>
              <a:spcBef>
                <a:spcPts val="0"/>
              </a:spcBef>
            </a:pPr>
            <a:endParaRPr lang="tr-TR" sz="1350" u="sng" dirty="0">
              <a:latin typeface="+mn-lt"/>
              <a:cs typeface="Calibri"/>
            </a:endParaRPr>
          </a:p>
          <a:p>
            <a:pPr>
              <a:lnSpc>
                <a:spcPct val="100000"/>
              </a:lnSpc>
              <a:spcBef>
                <a:spcPts val="0"/>
              </a:spcBef>
            </a:pPr>
            <a:r>
              <a:rPr lang="tr-TR" sz="1350" dirty="0">
                <a:latin typeface="+mn-lt"/>
                <a:cs typeface="Calibri"/>
              </a:rPr>
              <a:t>Hangi bankada vadesiz Euro hesabı açtırmanızın daha avantajlı olacağı konusunda, Koordinatörlüğümüzce size hibe tutarınız aktarılırken ilgili banka tarafından kesinti yapıp yapmayacağı önemlidir. Ancak bununun yanında, gittiğiniz ülkede hesabınızda bulunan Euro cinsinden tutarı çekmek istediğinizde, hangi bankada açılmış hesabın size bu tutar için kolay ve masrafsız  erişim sağlayacağı ayrıntısı da önem taşır. Bu durum ülkeden ülkeye değişiklik gösterebilir ve bu konuda gerekli araştırmayı öğrencilerimizin yapması beklenmektedir.</a:t>
            </a:r>
          </a:p>
          <a:p>
            <a:pPr>
              <a:lnSpc>
                <a:spcPct val="100000"/>
              </a:lnSpc>
              <a:spcBef>
                <a:spcPts val="0"/>
              </a:spcBef>
            </a:pPr>
            <a:endParaRPr lang="tr-TR" sz="1400" dirty="0">
              <a:latin typeface="+mn-lt"/>
            </a:endParaRPr>
          </a:p>
        </p:txBody>
      </p:sp>
      <p:sp>
        <p:nvSpPr>
          <p:cNvPr id="4" name="object 3"/>
          <p:cNvSpPr/>
          <p:nvPr/>
        </p:nvSpPr>
        <p:spPr>
          <a:xfrm>
            <a:off x="4276251" y="4355786"/>
            <a:ext cx="676755" cy="682623"/>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3111291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
            <a:ext cx="9144000" cy="588578"/>
          </a:xfrm>
        </p:spPr>
        <p:txBody>
          <a:bodyPr>
            <a:normAutofit fontScale="90000"/>
          </a:bodyPr>
          <a:lstStyle/>
          <a:p>
            <a:r>
              <a:rPr lang="tr-TR" dirty="0"/>
              <a:t>OLS (Online </a:t>
            </a:r>
            <a:r>
              <a:rPr lang="tr-TR" dirty="0" err="1"/>
              <a:t>Linguistic</a:t>
            </a:r>
            <a:r>
              <a:rPr lang="tr-TR" dirty="0"/>
              <a:t> </a:t>
            </a:r>
            <a:r>
              <a:rPr lang="tr-TR" dirty="0" err="1"/>
              <a:t>Support</a:t>
            </a:r>
            <a:r>
              <a:rPr lang="tr-TR" dirty="0"/>
              <a:t> – Çevrimiçi Dil Desteği)</a:t>
            </a:r>
            <a:br>
              <a:rPr lang="tr-TR" dirty="0"/>
            </a:br>
            <a:r>
              <a:rPr lang="tr-TR" dirty="0"/>
              <a:t>EU ACADEMY</a:t>
            </a:r>
          </a:p>
        </p:txBody>
      </p:sp>
      <p:sp>
        <p:nvSpPr>
          <p:cNvPr id="3" name="İçerik Yer Tutucusu 2"/>
          <p:cNvSpPr>
            <a:spLocks noGrp="1"/>
          </p:cNvSpPr>
          <p:nvPr>
            <p:ph idx="1"/>
          </p:nvPr>
        </p:nvSpPr>
        <p:spPr>
          <a:xfrm>
            <a:off x="0" y="588582"/>
            <a:ext cx="9144000" cy="3896650"/>
          </a:xfrm>
        </p:spPr>
        <p:txBody>
          <a:bodyPr/>
          <a:lstStyle/>
          <a:p>
            <a:pPr algn="just"/>
            <a:endParaRPr lang="tr-TR" sz="1400" dirty="0"/>
          </a:p>
          <a:p>
            <a:pPr algn="just"/>
            <a:r>
              <a:rPr lang="tr-TR" sz="1400" dirty="0"/>
              <a:t>Öğrencilerin dil yeterliğinin geliştirilmesine destek amacı ile oluşturulmuştur.</a:t>
            </a:r>
          </a:p>
          <a:p>
            <a:pPr algn="just"/>
            <a:r>
              <a:rPr lang="tr-TR" sz="1400" dirty="0"/>
              <a:t>Öğrenciler gidiş işlemleri için belgelerini tamamlayıp, Koordinatörlüğümüzden e-posta ile randevu talebinde bulunurken, aynı zamanda hangi dilde (İngilizce/Almanca/Fransızca) sınava girmek istediklerini belirterek OLS sınavı için Koordinatörlüğümüzden talepte bulunabilirler. Öğrencimize sınavı uygulayabilmesi için gerekli bilgilendirme e-posta ile gönderilecektir..</a:t>
            </a:r>
          </a:p>
          <a:p>
            <a:pPr algn="just"/>
            <a:r>
              <a:rPr lang="tr-TR" sz="1400" dirty="0"/>
              <a:t>Öğrenciler, </a:t>
            </a:r>
            <a:r>
              <a:rPr lang="tr-TR" sz="1400" dirty="0" err="1"/>
              <a:t>Erasmus</a:t>
            </a:r>
            <a:r>
              <a:rPr lang="tr-TR" sz="1400" dirty="0"/>
              <a:t>+ hareketliliği başlamadan önce online dil sınavı (OLS-First </a:t>
            </a:r>
            <a:r>
              <a:rPr lang="tr-TR" sz="1400" dirty="0" err="1"/>
              <a:t>Assessment</a:t>
            </a:r>
            <a:r>
              <a:rPr lang="tr-TR" sz="1400" dirty="0"/>
              <a:t>) uygularlar. Hareketlilik bitimindeki (OLS-Second </a:t>
            </a:r>
            <a:r>
              <a:rPr lang="tr-TR" sz="1400" dirty="0" err="1"/>
              <a:t>Assessment</a:t>
            </a:r>
            <a:r>
              <a:rPr lang="tr-TR" sz="1400" dirty="0"/>
              <a:t>) online dil sınavını uygulamak zorunlu olmaktan çıkarılmıştır.</a:t>
            </a:r>
          </a:p>
          <a:p>
            <a:pPr algn="just"/>
            <a:r>
              <a:rPr lang="tr-TR" sz="1400" dirty="0"/>
              <a:t>Online dil sınavı sonucunda ortaya çıkan dil yeterlik düzeyi hiç bir şekilde öğrencinin öğrenim hareketliliğini etkilememektedir, ancak sınavın tüm öğrenciler tarafından dikkatli biçimde uygulanması tavsiye edilmektedir.</a:t>
            </a:r>
          </a:p>
          <a:p>
            <a:pPr algn="just">
              <a:buNone/>
            </a:pPr>
            <a:endParaRPr lang="tr-TR" sz="1600" dirty="0"/>
          </a:p>
          <a:p>
            <a:endParaRPr lang="tr-TR" sz="1800" dirty="0"/>
          </a:p>
        </p:txBody>
      </p:sp>
      <p:sp>
        <p:nvSpPr>
          <p:cNvPr id="4" name="object 3"/>
          <p:cNvSpPr/>
          <p:nvPr/>
        </p:nvSpPr>
        <p:spPr>
          <a:xfrm>
            <a:off x="4276251" y="4355786"/>
            <a:ext cx="676755" cy="682623"/>
          </a:xfrm>
          <a:prstGeom prst="rect">
            <a:avLst/>
          </a:prstGeom>
          <a:blipFill>
            <a:blip r:embed="rId3"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3037504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
            <a:ext cx="9144000" cy="567558"/>
          </a:xfrm>
        </p:spPr>
        <p:txBody>
          <a:bodyPr/>
          <a:lstStyle/>
          <a:p>
            <a:r>
              <a:rPr lang="tr-TR" dirty="0"/>
              <a:t>5. Adım – Dış İlişkiler Koordinatörlüğü ile İlgili İşlemler</a:t>
            </a:r>
          </a:p>
        </p:txBody>
      </p:sp>
      <p:sp>
        <p:nvSpPr>
          <p:cNvPr id="3" name="İçerik Yer Tutucusu 2"/>
          <p:cNvSpPr>
            <a:spLocks noGrp="1"/>
          </p:cNvSpPr>
          <p:nvPr>
            <p:ph idx="1"/>
          </p:nvPr>
        </p:nvSpPr>
        <p:spPr>
          <a:xfrm>
            <a:off x="0" y="567563"/>
            <a:ext cx="9144000" cy="4131252"/>
          </a:xfrm>
        </p:spPr>
        <p:txBody>
          <a:bodyPr/>
          <a:lstStyle/>
          <a:p>
            <a:pPr marL="12700">
              <a:lnSpc>
                <a:spcPct val="100000"/>
              </a:lnSpc>
            </a:pPr>
            <a:r>
              <a:rPr lang="tr-TR" sz="1600" dirty="0">
                <a:latin typeface="Calibri"/>
                <a:cs typeface="Calibri"/>
              </a:rPr>
              <a:t>Yurtdışına çıkmadan önce </a:t>
            </a:r>
            <a:r>
              <a:rPr lang="tr-TR" sz="1600" b="1" u="sng" dirty="0">
                <a:latin typeface="Calibri"/>
                <a:cs typeface="Calibri"/>
              </a:rPr>
              <a:t>en </a:t>
            </a:r>
            <a:r>
              <a:rPr lang="tr-TR" sz="1600" b="1" u="sng" spc="-25" dirty="0">
                <a:latin typeface="Calibri"/>
                <a:cs typeface="Calibri"/>
              </a:rPr>
              <a:t>g</a:t>
            </a:r>
            <a:r>
              <a:rPr lang="tr-TR" sz="1600" b="1" u="sng" dirty="0">
                <a:latin typeface="Calibri"/>
                <a:cs typeface="Calibri"/>
              </a:rPr>
              <a:t>eç</a:t>
            </a:r>
            <a:r>
              <a:rPr lang="tr-TR" sz="1600" b="1" u="sng" spc="5" dirty="0">
                <a:latin typeface="Calibri"/>
                <a:cs typeface="Calibri"/>
              </a:rPr>
              <a:t> </a:t>
            </a:r>
            <a:r>
              <a:rPr lang="tr-TR" sz="1600" b="1" u="sng" spc="-10" dirty="0">
                <a:solidFill>
                  <a:srgbClr val="FF0000"/>
                </a:solidFill>
                <a:latin typeface="Calibri"/>
                <a:cs typeface="Calibri"/>
              </a:rPr>
              <a:t>15</a:t>
            </a:r>
            <a:r>
              <a:rPr lang="tr-TR" sz="1600" b="1" u="sng" spc="-20" dirty="0">
                <a:latin typeface="Calibri"/>
                <a:cs typeface="Calibri"/>
              </a:rPr>
              <a:t> iş </a:t>
            </a:r>
            <a:r>
              <a:rPr lang="tr-TR" sz="1600" b="1" u="sng" dirty="0">
                <a:latin typeface="Calibri"/>
                <a:cs typeface="Calibri"/>
              </a:rPr>
              <a:t>günü </a:t>
            </a:r>
            <a:r>
              <a:rPr lang="tr-TR" sz="1600" b="1" u="sng" spc="-10" dirty="0">
                <a:latin typeface="Calibri"/>
                <a:cs typeface="Calibri"/>
              </a:rPr>
              <a:t>ö</a:t>
            </a:r>
            <a:r>
              <a:rPr lang="tr-TR" sz="1600" b="1" u="sng" dirty="0">
                <a:latin typeface="Calibri"/>
                <a:cs typeface="Calibri"/>
              </a:rPr>
              <a:t>ncesinde</a:t>
            </a:r>
            <a:r>
              <a:rPr lang="tr-TR" sz="1600" b="1" dirty="0">
                <a:latin typeface="Calibri"/>
                <a:cs typeface="Calibri"/>
              </a:rPr>
              <a:t> </a:t>
            </a:r>
            <a:r>
              <a:rPr lang="tr-TR" sz="1600" spc="-45" dirty="0">
                <a:solidFill>
                  <a:schemeClr val="tx1"/>
                </a:solidFill>
                <a:latin typeface="Calibri"/>
                <a:cs typeface="Calibri"/>
              </a:rPr>
              <a:t>Koordinatörlüğümüzle irtibata geçiniz. Zorunlu durumlar dışında, işlemleriniz ofisimizde yüz yüze randevu ile gerçekleştirilecek ve imzalayacağınız </a:t>
            </a:r>
            <a:r>
              <a:rPr lang="tr-TR" sz="1600" spc="-45" dirty="0" err="1">
                <a:solidFill>
                  <a:schemeClr val="tx1"/>
                </a:solidFill>
                <a:latin typeface="Calibri"/>
                <a:cs typeface="Calibri"/>
              </a:rPr>
              <a:t>Erasmus</a:t>
            </a:r>
            <a:r>
              <a:rPr lang="tr-TR" sz="1600" spc="-45" dirty="0">
                <a:solidFill>
                  <a:schemeClr val="tx1"/>
                </a:solidFill>
                <a:latin typeface="Calibri"/>
                <a:cs typeface="Calibri"/>
              </a:rPr>
              <a:t> Hibe Sözleşmeniz hazırlanacaktır. </a:t>
            </a:r>
            <a:r>
              <a:rPr lang="tr-TR" sz="1600" u="sng" spc="-45" dirty="0">
                <a:solidFill>
                  <a:schemeClr val="tx1"/>
                </a:solidFill>
                <a:latin typeface="Calibri"/>
                <a:cs typeface="Calibri"/>
              </a:rPr>
              <a:t>Gidiş Öncesi Erasmus Dosya Açma</a:t>
            </a:r>
            <a:r>
              <a:rPr lang="tr-TR" sz="1600" spc="-45" dirty="0">
                <a:solidFill>
                  <a:schemeClr val="tx1"/>
                </a:solidFill>
                <a:latin typeface="Calibri"/>
                <a:cs typeface="Calibri"/>
              </a:rPr>
              <a:t> (belge teslimi ve Erasmus Sözleşmesi imzalama) işleminizi tamamlamadıktan sonra yurtdışına çıkarak </a:t>
            </a:r>
            <a:r>
              <a:rPr lang="tr-TR" sz="1600" spc="-45" dirty="0" err="1">
                <a:solidFill>
                  <a:schemeClr val="tx1"/>
                </a:solidFill>
                <a:latin typeface="Calibri"/>
                <a:cs typeface="Calibri"/>
              </a:rPr>
              <a:t>Erasmus</a:t>
            </a:r>
            <a:r>
              <a:rPr lang="tr-TR" sz="1600" spc="-45" dirty="0">
                <a:solidFill>
                  <a:schemeClr val="tx1"/>
                </a:solidFill>
                <a:latin typeface="Calibri"/>
                <a:cs typeface="Calibri"/>
              </a:rPr>
              <a:t> faaliyetinize başlamalısınız.  İlgili belgeler ve </a:t>
            </a:r>
            <a:r>
              <a:rPr lang="tr-TR" sz="1600" spc="-45" dirty="0" err="1">
                <a:solidFill>
                  <a:schemeClr val="tx1"/>
                </a:solidFill>
                <a:latin typeface="Calibri"/>
                <a:cs typeface="Calibri"/>
              </a:rPr>
              <a:t>Erasmus</a:t>
            </a:r>
            <a:r>
              <a:rPr lang="tr-TR" sz="1600" spc="-45" dirty="0">
                <a:solidFill>
                  <a:schemeClr val="tx1"/>
                </a:solidFill>
                <a:latin typeface="Calibri"/>
                <a:cs typeface="Calibri"/>
              </a:rPr>
              <a:t> Sözleşmenizi olmadığı durumda, </a:t>
            </a:r>
            <a:r>
              <a:rPr lang="tr-TR" sz="1600" spc="-45" dirty="0" err="1">
                <a:solidFill>
                  <a:schemeClr val="tx1"/>
                </a:solidFill>
                <a:latin typeface="Calibri"/>
                <a:cs typeface="Calibri"/>
              </a:rPr>
              <a:t>Erasmus</a:t>
            </a:r>
            <a:r>
              <a:rPr lang="tr-TR" sz="1600" spc="-45" dirty="0">
                <a:solidFill>
                  <a:schemeClr val="tx1"/>
                </a:solidFill>
                <a:latin typeface="Calibri"/>
                <a:cs typeface="Calibri"/>
              </a:rPr>
              <a:t> faaliyetiniz geçersiz olacaktır.</a:t>
            </a:r>
          </a:p>
          <a:p>
            <a:pPr marL="0" indent="0">
              <a:lnSpc>
                <a:spcPct val="100000"/>
              </a:lnSpc>
              <a:buNone/>
            </a:pPr>
            <a:r>
              <a:rPr lang="tr-TR" sz="1600" u="sng" dirty="0">
                <a:solidFill>
                  <a:srgbClr val="FF0000"/>
                </a:solidFill>
                <a:latin typeface="Calibri"/>
                <a:cs typeface="Calibri"/>
              </a:rPr>
              <a:t> </a:t>
            </a:r>
            <a:r>
              <a:rPr lang="tr-TR" sz="1600" u="sng" dirty="0">
                <a:latin typeface="Calibri"/>
                <a:cs typeface="Calibri"/>
              </a:rPr>
              <a:t>Erasmus</a:t>
            </a:r>
            <a:r>
              <a:rPr lang="tr-TR" sz="1600" u="sng" spc="5" dirty="0">
                <a:latin typeface="Calibri"/>
                <a:cs typeface="Calibri"/>
              </a:rPr>
              <a:t> S</a:t>
            </a:r>
            <a:r>
              <a:rPr lang="tr-TR" sz="1600" u="sng" spc="-50" dirty="0">
                <a:latin typeface="Calibri"/>
                <a:cs typeface="Calibri"/>
              </a:rPr>
              <a:t>ö</a:t>
            </a:r>
            <a:r>
              <a:rPr lang="tr-TR" sz="1600" u="sng" dirty="0">
                <a:latin typeface="Calibri"/>
                <a:cs typeface="Calibri"/>
              </a:rPr>
              <a:t>zleşm</a:t>
            </a:r>
            <a:r>
              <a:rPr lang="tr-TR" sz="1600" u="sng" spc="5" dirty="0">
                <a:latin typeface="Calibri"/>
                <a:cs typeface="Calibri"/>
              </a:rPr>
              <a:t>e</a:t>
            </a:r>
            <a:r>
              <a:rPr lang="tr-TR" sz="1600" u="sng" dirty="0">
                <a:latin typeface="Calibri"/>
                <a:cs typeface="Calibri"/>
              </a:rPr>
              <a:t>si dü</a:t>
            </a:r>
            <a:r>
              <a:rPr lang="tr-TR" sz="1600" u="sng" spc="-55" dirty="0">
                <a:latin typeface="Calibri"/>
                <a:cs typeface="Calibri"/>
              </a:rPr>
              <a:t>z</a:t>
            </a:r>
            <a:r>
              <a:rPr lang="tr-TR" sz="1600" u="sng" dirty="0">
                <a:latin typeface="Calibri"/>
                <a:cs typeface="Calibri"/>
              </a:rPr>
              <a:t>enl</a:t>
            </a:r>
            <a:r>
              <a:rPr lang="tr-TR" sz="1600" u="sng" spc="5" dirty="0">
                <a:latin typeface="Calibri"/>
                <a:cs typeface="Calibri"/>
              </a:rPr>
              <a:t>e</a:t>
            </a:r>
            <a:r>
              <a:rPr lang="tr-TR" sz="1600" u="sng" dirty="0">
                <a:latin typeface="Calibri"/>
                <a:cs typeface="Calibri"/>
              </a:rPr>
              <a:t>nmesi</a:t>
            </a:r>
            <a:r>
              <a:rPr lang="tr-TR" sz="1600" u="sng" spc="-20" dirty="0">
                <a:latin typeface="Calibri"/>
                <a:cs typeface="Calibri"/>
              </a:rPr>
              <a:t> </a:t>
            </a:r>
            <a:r>
              <a:rPr lang="tr-TR" sz="1600" u="sng" dirty="0">
                <a:latin typeface="Calibri"/>
                <a:cs typeface="Calibri"/>
              </a:rPr>
              <a:t>için</a:t>
            </a:r>
            <a:r>
              <a:rPr lang="tr-TR" sz="1600" u="sng" spc="-10" dirty="0">
                <a:latin typeface="Calibri"/>
                <a:cs typeface="Calibri"/>
              </a:rPr>
              <a:t> </a:t>
            </a:r>
            <a:r>
              <a:rPr lang="tr-TR" sz="1600" u="sng" dirty="0">
                <a:latin typeface="Calibri"/>
                <a:cs typeface="Calibri"/>
              </a:rPr>
              <a:t>Dış </a:t>
            </a:r>
            <a:r>
              <a:rPr lang="tr-TR" sz="1600" u="sng" spc="-10" dirty="0">
                <a:latin typeface="Calibri"/>
                <a:cs typeface="Calibri"/>
              </a:rPr>
              <a:t>İ</a:t>
            </a:r>
            <a:r>
              <a:rPr lang="tr-TR" sz="1600" u="sng" dirty="0">
                <a:latin typeface="Calibri"/>
                <a:cs typeface="Calibri"/>
              </a:rPr>
              <a:t>lişkiler</a:t>
            </a:r>
            <a:r>
              <a:rPr lang="tr-TR" sz="1600" u="sng" spc="-10" dirty="0">
                <a:latin typeface="Calibri"/>
                <a:cs typeface="Calibri"/>
              </a:rPr>
              <a:t> </a:t>
            </a:r>
            <a:r>
              <a:rPr lang="tr-TR" sz="1600" u="sng" spc="-50" dirty="0">
                <a:latin typeface="Calibri"/>
                <a:cs typeface="Calibri"/>
              </a:rPr>
              <a:t>K</a:t>
            </a:r>
            <a:r>
              <a:rPr lang="tr-TR" sz="1600" u="sng" dirty="0">
                <a:latin typeface="Calibri"/>
                <a:cs typeface="Calibri"/>
              </a:rPr>
              <a:t>o</a:t>
            </a:r>
            <a:r>
              <a:rPr lang="tr-TR" sz="1600" u="sng" spc="-10" dirty="0">
                <a:latin typeface="Calibri"/>
                <a:cs typeface="Calibri"/>
              </a:rPr>
              <a:t>o</a:t>
            </a:r>
            <a:r>
              <a:rPr lang="tr-TR" sz="1600" u="sng" spc="-35" dirty="0">
                <a:latin typeface="Calibri"/>
                <a:cs typeface="Calibri"/>
              </a:rPr>
              <a:t>r</a:t>
            </a:r>
            <a:r>
              <a:rPr lang="tr-TR" sz="1600" u="sng" dirty="0">
                <a:latin typeface="Calibri"/>
                <a:cs typeface="Calibri"/>
              </a:rPr>
              <a:t>din</a:t>
            </a:r>
            <a:r>
              <a:rPr lang="tr-TR" sz="1600" u="sng" spc="-25" dirty="0">
                <a:latin typeface="Calibri"/>
                <a:cs typeface="Calibri"/>
              </a:rPr>
              <a:t>at</a:t>
            </a:r>
            <a:r>
              <a:rPr lang="tr-TR" sz="1600" u="sng" dirty="0">
                <a:latin typeface="Calibri"/>
                <a:cs typeface="Calibri"/>
              </a:rPr>
              <a:t>örlüğüne</a:t>
            </a:r>
            <a:r>
              <a:rPr lang="tr-TR" sz="1600" u="sng" spc="5" dirty="0">
                <a:latin typeface="Calibri"/>
                <a:cs typeface="Calibri"/>
              </a:rPr>
              <a:t> </a:t>
            </a:r>
            <a:r>
              <a:rPr lang="tr-TR" sz="1600" u="sng" spc="-25" dirty="0">
                <a:latin typeface="Calibri"/>
                <a:cs typeface="Calibri"/>
              </a:rPr>
              <a:t>iletilmesi </a:t>
            </a:r>
            <a:r>
              <a:rPr lang="tr-TR" sz="1600" u="sng" spc="-30" dirty="0">
                <a:latin typeface="Calibri"/>
                <a:cs typeface="Calibri"/>
              </a:rPr>
              <a:t>g</a:t>
            </a:r>
            <a:r>
              <a:rPr lang="tr-TR" sz="1600" u="sng" dirty="0">
                <a:latin typeface="Calibri"/>
                <a:cs typeface="Calibri"/>
              </a:rPr>
              <a:t>e</a:t>
            </a:r>
            <a:r>
              <a:rPr lang="tr-TR" sz="1600" u="sng" spc="-30" dirty="0">
                <a:latin typeface="Calibri"/>
                <a:cs typeface="Calibri"/>
              </a:rPr>
              <a:t>r</a:t>
            </a:r>
            <a:r>
              <a:rPr lang="tr-TR" sz="1600" u="sng" dirty="0">
                <a:latin typeface="Calibri"/>
                <a:cs typeface="Calibri"/>
              </a:rPr>
              <a:t>e</a:t>
            </a:r>
            <a:r>
              <a:rPr lang="tr-TR" sz="1600" u="sng" spc="-70" dirty="0">
                <a:latin typeface="Calibri"/>
                <a:cs typeface="Calibri"/>
              </a:rPr>
              <a:t>k</a:t>
            </a:r>
            <a:r>
              <a:rPr lang="tr-TR" sz="1600" u="sng" dirty="0">
                <a:latin typeface="Calibri"/>
                <a:cs typeface="Calibri"/>
              </a:rPr>
              <a:t>en </a:t>
            </a:r>
            <a:r>
              <a:rPr lang="tr-TR" sz="1600" u="sng" spc="-10" dirty="0">
                <a:latin typeface="Calibri"/>
                <a:cs typeface="Calibri"/>
              </a:rPr>
              <a:t>belgeler</a:t>
            </a:r>
            <a:r>
              <a:rPr lang="tr-TR" sz="1600" dirty="0">
                <a:latin typeface="Calibri"/>
                <a:cs typeface="Calibri"/>
              </a:rPr>
              <a:t>;</a:t>
            </a:r>
            <a:endParaRPr lang="tr-TR" sz="1400" spc="-15" dirty="0">
              <a:latin typeface="Calibri"/>
              <a:cs typeface="Calibri"/>
            </a:endParaRPr>
          </a:p>
          <a:p>
            <a:pPr marL="698500" lvl="1">
              <a:lnSpc>
                <a:spcPct val="100000"/>
              </a:lnSpc>
              <a:tabLst>
                <a:tab pos="240665" algn="l"/>
              </a:tabLst>
            </a:pPr>
            <a:r>
              <a:rPr lang="tr-TR" sz="1200" spc="-15" dirty="0">
                <a:latin typeface="Calibri"/>
                <a:cs typeface="Calibri"/>
              </a:rPr>
              <a:t>D</a:t>
            </a:r>
            <a:r>
              <a:rPr lang="tr-TR" sz="1200" spc="-45" dirty="0">
                <a:latin typeface="Calibri"/>
                <a:cs typeface="Calibri"/>
              </a:rPr>
              <a:t>a</a:t>
            </a:r>
            <a:r>
              <a:rPr lang="tr-TR" sz="1200" spc="-40" dirty="0">
                <a:latin typeface="Calibri"/>
                <a:cs typeface="Calibri"/>
              </a:rPr>
              <a:t>v</a:t>
            </a:r>
            <a:r>
              <a:rPr lang="tr-TR" sz="1200" spc="-20" dirty="0">
                <a:latin typeface="Calibri"/>
                <a:cs typeface="Calibri"/>
              </a:rPr>
              <a:t>e</a:t>
            </a:r>
            <a:r>
              <a:rPr lang="tr-TR" sz="1200" spc="-10" dirty="0">
                <a:latin typeface="Calibri"/>
                <a:cs typeface="Calibri"/>
              </a:rPr>
              <a:t>t</a:t>
            </a:r>
            <a:r>
              <a:rPr lang="tr-TR" sz="1200" spc="35" dirty="0">
                <a:latin typeface="Calibri"/>
                <a:cs typeface="Calibri"/>
              </a:rPr>
              <a:t> </a:t>
            </a:r>
            <a:r>
              <a:rPr lang="tr-TR" sz="1200" spc="-15" dirty="0">
                <a:latin typeface="Calibri"/>
                <a:cs typeface="Calibri"/>
              </a:rPr>
              <a:t>me</a:t>
            </a:r>
            <a:r>
              <a:rPr lang="tr-TR" sz="1200" spc="-20" dirty="0">
                <a:latin typeface="Calibri"/>
                <a:cs typeface="Calibri"/>
              </a:rPr>
              <a:t>k</a:t>
            </a:r>
            <a:r>
              <a:rPr lang="tr-TR" sz="1200" spc="-10" dirty="0">
                <a:latin typeface="Calibri"/>
                <a:cs typeface="Calibri"/>
              </a:rPr>
              <a:t>tubu  </a:t>
            </a:r>
            <a:endParaRPr lang="tr-TR" sz="1200" dirty="0">
              <a:latin typeface="Calibri"/>
              <a:cs typeface="Calibri"/>
            </a:endParaRPr>
          </a:p>
          <a:p>
            <a:pPr marL="698500" lvl="1">
              <a:lnSpc>
                <a:spcPct val="100000"/>
              </a:lnSpc>
              <a:tabLst>
                <a:tab pos="240665" algn="l"/>
              </a:tabLst>
            </a:pPr>
            <a:r>
              <a:rPr lang="tr-TR" sz="1200" spc="-15" dirty="0">
                <a:latin typeface="Calibri"/>
                <a:cs typeface="Calibri"/>
              </a:rPr>
              <a:t>Öğ</a:t>
            </a:r>
            <a:r>
              <a:rPr lang="tr-TR" sz="1200" spc="-40" dirty="0">
                <a:latin typeface="Calibri"/>
                <a:cs typeface="Calibri"/>
              </a:rPr>
              <a:t>r</a:t>
            </a:r>
            <a:r>
              <a:rPr lang="tr-TR" sz="1200" spc="-10" dirty="0">
                <a:latin typeface="Calibri"/>
                <a:cs typeface="Calibri"/>
              </a:rPr>
              <a:t>enim</a:t>
            </a:r>
            <a:r>
              <a:rPr lang="tr-TR" sz="1200" spc="20" dirty="0">
                <a:latin typeface="Calibri"/>
                <a:cs typeface="Calibri"/>
              </a:rPr>
              <a:t> </a:t>
            </a:r>
            <a:r>
              <a:rPr lang="tr-TR" sz="1200" spc="-25" dirty="0">
                <a:latin typeface="Calibri"/>
                <a:cs typeface="Calibri"/>
              </a:rPr>
              <a:t>A</a:t>
            </a:r>
            <a:r>
              <a:rPr lang="tr-TR" sz="1200" spc="-10" dirty="0">
                <a:latin typeface="Calibri"/>
                <a:cs typeface="Calibri"/>
              </a:rPr>
              <a:t>nlaşması</a:t>
            </a:r>
            <a:r>
              <a:rPr lang="tr-TR" sz="1200" spc="-5" dirty="0">
                <a:latin typeface="Calibri"/>
                <a:cs typeface="Calibri"/>
              </a:rPr>
              <a:t> </a:t>
            </a:r>
            <a:r>
              <a:rPr lang="tr-TR" sz="1200" spc="-10" dirty="0">
                <a:latin typeface="Calibri"/>
                <a:cs typeface="Calibri"/>
              </a:rPr>
              <a:t>(Learning</a:t>
            </a:r>
            <a:r>
              <a:rPr lang="tr-TR" sz="1200" spc="40" dirty="0">
                <a:latin typeface="Calibri"/>
                <a:cs typeface="Calibri"/>
              </a:rPr>
              <a:t> </a:t>
            </a:r>
            <a:r>
              <a:rPr lang="tr-TR" sz="1200" spc="-20" dirty="0" err="1">
                <a:latin typeface="Calibri"/>
                <a:cs typeface="Calibri"/>
              </a:rPr>
              <a:t>A</a:t>
            </a:r>
            <a:r>
              <a:rPr lang="tr-TR" sz="1200" spc="-10" dirty="0" err="1">
                <a:latin typeface="Calibri"/>
                <a:cs typeface="Calibri"/>
              </a:rPr>
              <a:t>g</a:t>
            </a:r>
            <a:r>
              <a:rPr lang="tr-TR" sz="1200" spc="-40" dirty="0" err="1">
                <a:latin typeface="Calibri"/>
                <a:cs typeface="Calibri"/>
              </a:rPr>
              <a:t>r</a:t>
            </a:r>
            <a:r>
              <a:rPr lang="tr-TR" sz="1200" spc="-10" dirty="0" err="1">
                <a:latin typeface="Calibri"/>
                <a:cs typeface="Calibri"/>
              </a:rPr>
              <a:t>e</a:t>
            </a:r>
            <a:r>
              <a:rPr lang="tr-TR" sz="1200" spc="-5" dirty="0" err="1">
                <a:latin typeface="Calibri"/>
                <a:cs typeface="Calibri"/>
              </a:rPr>
              <a:t>e</a:t>
            </a:r>
            <a:r>
              <a:rPr lang="tr-TR" sz="1200" spc="-15" dirty="0" err="1">
                <a:latin typeface="Calibri"/>
                <a:cs typeface="Calibri"/>
              </a:rPr>
              <a:t>me</a:t>
            </a:r>
            <a:r>
              <a:rPr lang="tr-TR" sz="1200" spc="-25" dirty="0" err="1">
                <a:latin typeface="Calibri"/>
                <a:cs typeface="Calibri"/>
              </a:rPr>
              <a:t>n</a:t>
            </a:r>
            <a:r>
              <a:rPr lang="tr-TR" sz="1200" spc="-10" dirty="0" err="1">
                <a:latin typeface="Calibri"/>
                <a:cs typeface="Calibri"/>
              </a:rPr>
              <a:t>t</a:t>
            </a:r>
            <a:r>
              <a:rPr lang="tr-TR" sz="1200" spc="15" dirty="0">
                <a:latin typeface="Calibri"/>
                <a:cs typeface="Calibri"/>
              </a:rPr>
              <a:t> </a:t>
            </a:r>
            <a:r>
              <a:rPr lang="tr-TR" sz="1200" spc="-50" dirty="0" err="1">
                <a:latin typeface="Calibri"/>
                <a:cs typeface="Calibri"/>
              </a:rPr>
              <a:t>f</a:t>
            </a:r>
            <a:r>
              <a:rPr lang="tr-TR" sz="1200" spc="-10" dirty="0" err="1">
                <a:latin typeface="Calibri"/>
                <a:cs typeface="Calibri"/>
              </a:rPr>
              <a:t>or</a:t>
            </a:r>
            <a:r>
              <a:rPr lang="tr-TR" sz="1200" spc="-5" dirty="0">
                <a:latin typeface="Calibri"/>
                <a:cs typeface="Calibri"/>
              </a:rPr>
              <a:t> </a:t>
            </a:r>
            <a:r>
              <a:rPr lang="tr-TR" sz="1200" spc="-10" dirty="0" err="1">
                <a:latin typeface="Calibri"/>
                <a:cs typeface="Calibri"/>
              </a:rPr>
              <a:t>Studie</a:t>
            </a:r>
            <a:r>
              <a:rPr lang="tr-TR" sz="1200" spc="-5" dirty="0" err="1">
                <a:latin typeface="Calibri"/>
                <a:cs typeface="Calibri"/>
              </a:rPr>
              <a:t>s</a:t>
            </a:r>
            <a:r>
              <a:rPr lang="tr-TR" sz="1200" spc="-10" dirty="0">
                <a:latin typeface="Calibri"/>
                <a:cs typeface="Calibri"/>
              </a:rPr>
              <a:t>)</a:t>
            </a:r>
            <a:endParaRPr lang="tr-TR" sz="1200" dirty="0">
              <a:latin typeface="Calibri"/>
              <a:cs typeface="Calibri"/>
            </a:endParaRPr>
          </a:p>
          <a:p>
            <a:pPr marL="698500" lvl="1">
              <a:lnSpc>
                <a:spcPct val="100000"/>
              </a:lnSpc>
              <a:tabLst>
                <a:tab pos="240665" algn="l"/>
              </a:tabLst>
            </a:pPr>
            <a:r>
              <a:rPr lang="tr-TR" sz="1200" spc="-155" dirty="0">
                <a:latin typeface="Calibri"/>
                <a:cs typeface="Calibri"/>
              </a:rPr>
              <a:t>Yö</a:t>
            </a:r>
            <a:r>
              <a:rPr lang="tr-TR" sz="1200" spc="-10" dirty="0">
                <a:latin typeface="Calibri"/>
                <a:cs typeface="Calibri"/>
              </a:rPr>
              <a:t>n</a:t>
            </a:r>
            <a:r>
              <a:rPr lang="tr-TR" sz="1200" spc="-25" dirty="0">
                <a:latin typeface="Calibri"/>
                <a:cs typeface="Calibri"/>
              </a:rPr>
              <a:t>e</a:t>
            </a:r>
            <a:r>
              <a:rPr lang="tr-TR" sz="1200" spc="-10" dirty="0">
                <a:latin typeface="Calibri"/>
                <a:cs typeface="Calibri"/>
              </a:rPr>
              <a:t>tim</a:t>
            </a:r>
            <a:r>
              <a:rPr lang="tr-TR" sz="1200" spc="5" dirty="0">
                <a:latin typeface="Calibri"/>
                <a:cs typeface="Calibri"/>
              </a:rPr>
              <a:t> </a:t>
            </a:r>
            <a:r>
              <a:rPr lang="tr-TR" sz="1200" spc="-40" dirty="0">
                <a:latin typeface="Calibri"/>
                <a:cs typeface="Calibri"/>
              </a:rPr>
              <a:t>K</a:t>
            </a:r>
            <a:r>
              <a:rPr lang="tr-TR" sz="1200" spc="-10" dirty="0">
                <a:latin typeface="Calibri"/>
                <a:cs typeface="Calibri"/>
              </a:rPr>
              <a:t>urulu</a:t>
            </a:r>
            <a:r>
              <a:rPr lang="tr-TR" sz="1200" spc="5" dirty="0">
                <a:latin typeface="Calibri"/>
                <a:cs typeface="Calibri"/>
              </a:rPr>
              <a:t> </a:t>
            </a:r>
            <a:r>
              <a:rPr lang="tr-TR" sz="1200" spc="-50" dirty="0">
                <a:latin typeface="Calibri"/>
                <a:cs typeface="Calibri"/>
              </a:rPr>
              <a:t>K</a:t>
            </a:r>
            <a:r>
              <a:rPr lang="tr-TR" sz="1200" spc="-10" dirty="0">
                <a:latin typeface="Calibri"/>
                <a:cs typeface="Calibri"/>
              </a:rPr>
              <a:t>a</a:t>
            </a:r>
            <a:r>
              <a:rPr lang="tr-TR" sz="1200" spc="-45" dirty="0">
                <a:latin typeface="Calibri"/>
                <a:cs typeface="Calibri"/>
              </a:rPr>
              <a:t>r</a:t>
            </a:r>
            <a:r>
              <a:rPr lang="tr-TR" sz="1200" spc="-10" dirty="0">
                <a:latin typeface="Calibri"/>
                <a:cs typeface="Calibri"/>
              </a:rPr>
              <a:t>arı</a:t>
            </a:r>
            <a:endParaRPr lang="tr-TR" sz="1200" dirty="0">
              <a:latin typeface="Calibri"/>
              <a:cs typeface="Calibri"/>
            </a:endParaRPr>
          </a:p>
          <a:p>
            <a:pPr marL="698500" lvl="1">
              <a:lnSpc>
                <a:spcPct val="100000"/>
              </a:lnSpc>
              <a:tabLst>
                <a:tab pos="240665" algn="l"/>
              </a:tabLst>
            </a:pPr>
            <a:r>
              <a:rPr lang="tr-TR" sz="1200" spc="-10" dirty="0">
                <a:latin typeface="Calibri"/>
                <a:cs typeface="Calibri"/>
              </a:rPr>
              <a:t>İng</a:t>
            </a:r>
            <a:r>
              <a:rPr lang="tr-TR" sz="1200" spc="-15" dirty="0">
                <a:latin typeface="Calibri"/>
                <a:cs typeface="Calibri"/>
              </a:rPr>
              <a:t>i</a:t>
            </a:r>
            <a:r>
              <a:rPr lang="tr-TR" sz="1200" dirty="0">
                <a:latin typeface="Calibri"/>
                <a:cs typeface="Calibri"/>
              </a:rPr>
              <a:t>l</a:t>
            </a:r>
            <a:r>
              <a:rPr lang="tr-TR" sz="1200" spc="-10" dirty="0">
                <a:latin typeface="Calibri"/>
                <a:cs typeface="Calibri"/>
              </a:rPr>
              <a:t>i</a:t>
            </a:r>
            <a:r>
              <a:rPr lang="tr-TR" sz="1200" spc="-55" dirty="0">
                <a:latin typeface="Calibri"/>
                <a:cs typeface="Calibri"/>
              </a:rPr>
              <a:t>z</a:t>
            </a:r>
            <a:r>
              <a:rPr lang="tr-TR" sz="1200" spc="-10" dirty="0">
                <a:latin typeface="Calibri"/>
                <a:cs typeface="Calibri"/>
              </a:rPr>
              <a:t>ce</a:t>
            </a:r>
            <a:r>
              <a:rPr lang="tr-TR" sz="1200" spc="25" dirty="0">
                <a:latin typeface="Calibri"/>
                <a:cs typeface="Calibri"/>
              </a:rPr>
              <a:t> </a:t>
            </a:r>
            <a:r>
              <a:rPr lang="tr-TR" sz="1200" spc="-130" dirty="0">
                <a:latin typeface="Calibri"/>
                <a:cs typeface="Calibri"/>
              </a:rPr>
              <a:t>T</a:t>
            </a:r>
            <a:r>
              <a:rPr lang="tr-TR" sz="1200" spc="-50" dirty="0">
                <a:latin typeface="Calibri"/>
                <a:cs typeface="Calibri"/>
              </a:rPr>
              <a:t>r</a:t>
            </a:r>
            <a:r>
              <a:rPr lang="tr-TR" sz="1200" spc="-10" dirty="0">
                <a:latin typeface="Calibri"/>
                <a:cs typeface="Calibri"/>
              </a:rPr>
              <a:t>an</a:t>
            </a:r>
            <a:r>
              <a:rPr lang="tr-TR" sz="1200" spc="-5" dirty="0">
                <a:latin typeface="Calibri"/>
                <a:cs typeface="Calibri"/>
              </a:rPr>
              <a:t>s</a:t>
            </a:r>
            <a:r>
              <a:rPr lang="tr-TR" sz="1200" spc="-10" dirty="0">
                <a:latin typeface="Calibri"/>
                <a:cs typeface="Calibri"/>
              </a:rPr>
              <a:t>kri</a:t>
            </a:r>
            <a:r>
              <a:rPr lang="tr-TR" sz="1200" spc="-30" dirty="0">
                <a:latin typeface="Calibri"/>
                <a:cs typeface="Calibri"/>
              </a:rPr>
              <a:t>p</a:t>
            </a:r>
            <a:r>
              <a:rPr lang="tr-TR" sz="1200" spc="-10" dirty="0">
                <a:latin typeface="Calibri"/>
                <a:cs typeface="Calibri"/>
              </a:rPr>
              <a:t>t</a:t>
            </a:r>
            <a:endParaRPr lang="tr-TR" sz="1200" dirty="0">
              <a:latin typeface="Calibri"/>
              <a:cs typeface="Calibri"/>
            </a:endParaRPr>
          </a:p>
          <a:p>
            <a:pPr marL="698500" lvl="1">
              <a:lnSpc>
                <a:spcPct val="100000"/>
              </a:lnSpc>
              <a:tabLst>
                <a:tab pos="240665" algn="l"/>
              </a:tabLst>
            </a:pPr>
            <a:r>
              <a:rPr lang="tr-TR" sz="1200" spc="-120" dirty="0">
                <a:latin typeface="Calibri"/>
                <a:cs typeface="Calibri"/>
              </a:rPr>
              <a:t>V</a:t>
            </a:r>
            <a:r>
              <a:rPr lang="tr-TR" sz="1200" spc="-10" dirty="0">
                <a:latin typeface="Calibri"/>
                <a:cs typeface="Calibri"/>
              </a:rPr>
              <a:t>ad</a:t>
            </a:r>
            <a:r>
              <a:rPr lang="tr-TR" sz="1200" spc="-5" dirty="0">
                <a:latin typeface="Calibri"/>
                <a:cs typeface="Calibri"/>
              </a:rPr>
              <a:t>e</a:t>
            </a:r>
            <a:r>
              <a:rPr lang="tr-TR" sz="1200" spc="-10" dirty="0">
                <a:latin typeface="Calibri"/>
                <a:cs typeface="Calibri"/>
              </a:rPr>
              <a:t>siz Eu</a:t>
            </a:r>
            <a:r>
              <a:rPr lang="tr-TR" sz="1200" spc="-45" dirty="0">
                <a:latin typeface="Calibri"/>
                <a:cs typeface="Calibri"/>
              </a:rPr>
              <a:t>r</a:t>
            </a:r>
            <a:r>
              <a:rPr lang="tr-TR" sz="1200" spc="-10" dirty="0">
                <a:latin typeface="Calibri"/>
                <a:cs typeface="Calibri"/>
              </a:rPr>
              <a:t>o</a:t>
            </a:r>
            <a:r>
              <a:rPr lang="tr-TR" sz="1200" spc="5" dirty="0">
                <a:latin typeface="Calibri"/>
                <a:cs typeface="Calibri"/>
              </a:rPr>
              <a:t> </a:t>
            </a:r>
            <a:r>
              <a:rPr lang="tr-TR" sz="1200" spc="-10" dirty="0">
                <a:latin typeface="Calibri"/>
                <a:cs typeface="Calibri"/>
              </a:rPr>
              <a:t>Hesabı(Aslı</a:t>
            </a:r>
            <a:r>
              <a:rPr lang="tr-TR" sz="1200" spc="15" dirty="0">
                <a:latin typeface="Calibri"/>
                <a:cs typeface="Calibri"/>
              </a:rPr>
              <a:t> </a:t>
            </a:r>
            <a:r>
              <a:rPr lang="tr-TR" sz="1200" spc="-40" dirty="0">
                <a:latin typeface="Calibri"/>
                <a:cs typeface="Calibri"/>
              </a:rPr>
              <a:t>v</a:t>
            </a:r>
            <a:r>
              <a:rPr lang="tr-TR" sz="1200" spc="-10" dirty="0">
                <a:latin typeface="Calibri"/>
                <a:cs typeface="Calibri"/>
              </a:rPr>
              <a:t>e</a:t>
            </a:r>
            <a:r>
              <a:rPr lang="tr-TR" sz="1200" spc="15" dirty="0">
                <a:latin typeface="Calibri"/>
                <a:cs typeface="Calibri"/>
              </a:rPr>
              <a:t> </a:t>
            </a:r>
            <a:r>
              <a:rPr lang="tr-TR" sz="1200" spc="-30" dirty="0">
                <a:latin typeface="Calibri"/>
                <a:cs typeface="Calibri"/>
              </a:rPr>
              <a:t>F</a:t>
            </a:r>
            <a:r>
              <a:rPr lang="tr-TR" sz="1200" spc="-10" dirty="0">
                <a:latin typeface="Calibri"/>
                <a:cs typeface="Calibri"/>
              </a:rPr>
              <a:t>o</a:t>
            </a:r>
            <a:r>
              <a:rPr lang="tr-TR" sz="1200" spc="-40" dirty="0">
                <a:latin typeface="Calibri"/>
                <a:cs typeface="Calibri"/>
              </a:rPr>
              <a:t>t</a:t>
            </a:r>
            <a:r>
              <a:rPr lang="tr-TR" sz="1200" spc="-10" dirty="0">
                <a:latin typeface="Calibri"/>
                <a:cs typeface="Calibri"/>
              </a:rPr>
              <a:t>o</a:t>
            </a:r>
            <a:r>
              <a:rPr lang="tr-TR" sz="1200" spc="-75" dirty="0">
                <a:latin typeface="Calibri"/>
                <a:cs typeface="Calibri"/>
              </a:rPr>
              <a:t>k</a:t>
            </a:r>
            <a:r>
              <a:rPr lang="tr-TR" sz="1200" spc="-10" dirty="0">
                <a:latin typeface="Calibri"/>
                <a:cs typeface="Calibri"/>
              </a:rPr>
              <a:t>op</a:t>
            </a:r>
            <a:r>
              <a:rPr lang="tr-TR" sz="1200" spc="-15" dirty="0">
                <a:latin typeface="Calibri"/>
                <a:cs typeface="Calibri"/>
              </a:rPr>
              <a:t>i</a:t>
            </a:r>
            <a:r>
              <a:rPr lang="tr-TR" sz="1200" spc="-10" dirty="0">
                <a:latin typeface="Calibri"/>
                <a:cs typeface="Calibri"/>
              </a:rPr>
              <a:t>si)*</a:t>
            </a:r>
            <a:endParaRPr lang="tr-TR" sz="1200" dirty="0">
              <a:latin typeface="Calibri"/>
              <a:cs typeface="Calibri"/>
            </a:endParaRPr>
          </a:p>
          <a:p>
            <a:pPr marL="698500" lvl="1">
              <a:lnSpc>
                <a:spcPct val="100000"/>
              </a:lnSpc>
              <a:tabLst>
                <a:tab pos="240665" algn="l"/>
              </a:tabLst>
            </a:pPr>
            <a:r>
              <a:rPr lang="tr-TR" sz="1200" spc="-10" dirty="0">
                <a:latin typeface="Calibri"/>
                <a:cs typeface="Calibri"/>
              </a:rPr>
              <a:t>Vi</a:t>
            </a:r>
            <a:r>
              <a:rPr lang="tr-TR" sz="1200" spc="-65" dirty="0">
                <a:latin typeface="Calibri"/>
                <a:cs typeface="Calibri"/>
              </a:rPr>
              <a:t>z</a:t>
            </a:r>
            <a:r>
              <a:rPr lang="tr-TR" sz="1200" spc="-10" dirty="0">
                <a:latin typeface="Calibri"/>
                <a:cs typeface="Calibri"/>
              </a:rPr>
              <a:t>e</a:t>
            </a:r>
            <a:r>
              <a:rPr lang="tr-TR" sz="1200" spc="10" dirty="0">
                <a:latin typeface="Calibri"/>
                <a:cs typeface="Calibri"/>
              </a:rPr>
              <a:t> </a:t>
            </a:r>
            <a:r>
              <a:rPr lang="tr-TR" sz="1200" spc="-10" dirty="0">
                <a:latin typeface="Calibri"/>
                <a:cs typeface="Calibri"/>
              </a:rPr>
              <a:t>(</a:t>
            </a:r>
            <a:r>
              <a:rPr lang="tr-TR" sz="1200" spc="-25" dirty="0">
                <a:latin typeface="Calibri"/>
                <a:cs typeface="Calibri"/>
              </a:rPr>
              <a:t>A</a:t>
            </a:r>
            <a:r>
              <a:rPr lang="tr-TR" sz="1200" dirty="0">
                <a:latin typeface="Calibri"/>
                <a:cs typeface="Calibri"/>
              </a:rPr>
              <a:t>slı</a:t>
            </a:r>
            <a:r>
              <a:rPr lang="tr-TR" sz="1200" spc="-10" dirty="0">
                <a:latin typeface="Calibri"/>
                <a:cs typeface="Calibri"/>
              </a:rPr>
              <a:t> </a:t>
            </a:r>
            <a:r>
              <a:rPr lang="tr-TR" sz="1200" spc="-40" dirty="0">
                <a:latin typeface="Calibri"/>
                <a:cs typeface="Calibri"/>
              </a:rPr>
              <a:t>v</a:t>
            </a:r>
            <a:r>
              <a:rPr lang="tr-TR" sz="1200" spc="-10" dirty="0">
                <a:latin typeface="Calibri"/>
                <a:cs typeface="Calibri"/>
              </a:rPr>
              <a:t>e</a:t>
            </a:r>
            <a:r>
              <a:rPr lang="tr-TR" sz="1200" spc="10" dirty="0">
                <a:latin typeface="Calibri"/>
                <a:cs typeface="Calibri"/>
              </a:rPr>
              <a:t> </a:t>
            </a:r>
            <a:r>
              <a:rPr lang="tr-TR" sz="1200" spc="-30" dirty="0">
                <a:latin typeface="Calibri"/>
                <a:cs typeface="Calibri"/>
              </a:rPr>
              <a:t>F</a:t>
            </a:r>
            <a:r>
              <a:rPr lang="tr-TR" sz="1200" spc="-10" dirty="0">
                <a:latin typeface="Calibri"/>
                <a:cs typeface="Calibri"/>
              </a:rPr>
              <a:t>o</a:t>
            </a:r>
            <a:r>
              <a:rPr lang="tr-TR" sz="1200" spc="-40" dirty="0">
                <a:latin typeface="Calibri"/>
                <a:cs typeface="Calibri"/>
              </a:rPr>
              <a:t>t</a:t>
            </a:r>
            <a:r>
              <a:rPr lang="tr-TR" sz="1200" spc="-10" dirty="0">
                <a:latin typeface="Calibri"/>
                <a:cs typeface="Calibri"/>
              </a:rPr>
              <a:t>o</a:t>
            </a:r>
            <a:r>
              <a:rPr lang="tr-TR" sz="1200" spc="-75" dirty="0">
                <a:latin typeface="Calibri"/>
                <a:cs typeface="Calibri"/>
              </a:rPr>
              <a:t>k</a:t>
            </a:r>
            <a:r>
              <a:rPr lang="tr-TR" sz="1200" spc="-10" dirty="0">
                <a:latin typeface="Calibri"/>
                <a:cs typeface="Calibri"/>
              </a:rPr>
              <a:t>op</a:t>
            </a:r>
            <a:r>
              <a:rPr lang="tr-TR" sz="1200" spc="-15" dirty="0">
                <a:latin typeface="Calibri"/>
                <a:cs typeface="Calibri"/>
              </a:rPr>
              <a:t>i</a:t>
            </a:r>
            <a:r>
              <a:rPr lang="tr-TR" sz="1200" dirty="0">
                <a:latin typeface="Calibri"/>
                <a:cs typeface="Calibri"/>
              </a:rPr>
              <a:t>si)</a:t>
            </a:r>
          </a:p>
          <a:p>
            <a:pPr marL="698500" lvl="1">
              <a:lnSpc>
                <a:spcPct val="100000"/>
              </a:lnSpc>
              <a:tabLst>
                <a:tab pos="240665" algn="l"/>
              </a:tabLst>
            </a:pPr>
            <a:r>
              <a:rPr lang="tr-TR" sz="1200" spc="-10" dirty="0">
                <a:latin typeface="Calibri"/>
                <a:cs typeface="Calibri"/>
              </a:rPr>
              <a:t>Sağl</a:t>
            </a:r>
            <a:r>
              <a:rPr lang="tr-TR" sz="1200" spc="-15" dirty="0">
                <a:latin typeface="Calibri"/>
                <a:cs typeface="Calibri"/>
              </a:rPr>
              <a:t>ı</a:t>
            </a:r>
            <a:r>
              <a:rPr lang="tr-TR" sz="1200" spc="-10" dirty="0">
                <a:latin typeface="Calibri"/>
                <a:cs typeface="Calibri"/>
              </a:rPr>
              <a:t>k</a:t>
            </a:r>
            <a:r>
              <a:rPr lang="tr-TR" sz="1200" spc="10" dirty="0">
                <a:latin typeface="Calibri"/>
                <a:cs typeface="Calibri"/>
              </a:rPr>
              <a:t> </a:t>
            </a:r>
            <a:r>
              <a:rPr lang="tr-TR" sz="1200" spc="-40" dirty="0">
                <a:latin typeface="Calibri"/>
                <a:cs typeface="Calibri"/>
              </a:rPr>
              <a:t>v</a:t>
            </a:r>
            <a:r>
              <a:rPr lang="tr-TR" sz="1200" spc="-10" dirty="0">
                <a:latin typeface="Calibri"/>
                <a:cs typeface="Calibri"/>
              </a:rPr>
              <a:t>e</a:t>
            </a:r>
            <a:r>
              <a:rPr lang="tr-TR" sz="1200" spc="15" dirty="0">
                <a:latin typeface="Calibri"/>
                <a:cs typeface="Calibri"/>
              </a:rPr>
              <a:t> </a:t>
            </a:r>
            <a:r>
              <a:rPr lang="tr-TR" sz="1200" spc="-10" dirty="0">
                <a:latin typeface="Calibri"/>
                <a:cs typeface="Calibri"/>
              </a:rPr>
              <a:t>S</a:t>
            </a:r>
            <a:r>
              <a:rPr lang="tr-TR" sz="1200" spc="-20" dirty="0">
                <a:latin typeface="Calibri"/>
                <a:cs typeface="Calibri"/>
              </a:rPr>
              <a:t>e</a:t>
            </a:r>
            <a:r>
              <a:rPr lang="tr-TR" sz="1200" spc="-30" dirty="0">
                <a:latin typeface="Calibri"/>
                <a:cs typeface="Calibri"/>
              </a:rPr>
              <a:t>y</a:t>
            </a:r>
            <a:r>
              <a:rPr lang="tr-TR" sz="1200" spc="-10" dirty="0">
                <a:latin typeface="Calibri"/>
                <a:cs typeface="Calibri"/>
              </a:rPr>
              <a:t>ahat</a:t>
            </a:r>
            <a:r>
              <a:rPr lang="tr-TR" sz="1200" spc="-15" dirty="0">
                <a:latin typeface="Calibri"/>
                <a:cs typeface="Calibri"/>
              </a:rPr>
              <a:t> </a:t>
            </a:r>
            <a:r>
              <a:rPr lang="tr-TR" sz="1200" spc="-10" dirty="0">
                <a:latin typeface="Calibri"/>
                <a:cs typeface="Calibri"/>
              </a:rPr>
              <a:t>Si</a:t>
            </a:r>
            <a:r>
              <a:rPr lang="tr-TR" sz="1200" spc="-35" dirty="0">
                <a:latin typeface="Calibri"/>
                <a:cs typeface="Calibri"/>
              </a:rPr>
              <a:t>g</a:t>
            </a:r>
            <a:r>
              <a:rPr lang="tr-TR" sz="1200" spc="-10" dirty="0">
                <a:latin typeface="Calibri"/>
                <a:cs typeface="Calibri"/>
              </a:rPr>
              <a:t>or</a:t>
            </a:r>
            <a:r>
              <a:rPr lang="tr-TR" sz="1200" spc="-40" dirty="0">
                <a:latin typeface="Calibri"/>
                <a:cs typeface="Calibri"/>
              </a:rPr>
              <a:t>t</a:t>
            </a:r>
            <a:r>
              <a:rPr lang="tr-TR" sz="1200" spc="-10" dirty="0">
                <a:latin typeface="Calibri"/>
                <a:cs typeface="Calibri"/>
              </a:rPr>
              <a:t>ası</a:t>
            </a:r>
            <a:r>
              <a:rPr lang="tr-TR" sz="1200" spc="20" dirty="0">
                <a:latin typeface="Calibri"/>
                <a:cs typeface="Calibri"/>
              </a:rPr>
              <a:t> </a:t>
            </a:r>
            <a:r>
              <a:rPr lang="tr-TR" sz="1200" spc="-10" dirty="0">
                <a:latin typeface="Calibri"/>
                <a:cs typeface="Calibri"/>
              </a:rPr>
              <a:t>(Öğ</a:t>
            </a:r>
            <a:r>
              <a:rPr lang="tr-TR" sz="1200" spc="-45" dirty="0">
                <a:latin typeface="Calibri"/>
                <a:cs typeface="Calibri"/>
              </a:rPr>
              <a:t>r</a:t>
            </a:r>
            <a:r>
              <a:rPr lang="tr-TR" sz="1200" spc="-10" dirty="0">
                <a:latin typeface="Calibri"/>
                <a:cs typeface="Calibri"/>
              </a:rPr>
              <a:t>encin</a:t>
            </a:r>
            <a:r>
              <a:rPr lang="tr-TR" sz="1200" spc="-15" dirty="0">
                <a:latin typeface="Calibri"/>
                <a:cs typeface="Calibri"/>
              </a:rPr>
              <a:t>i</a:t>
            </a:r>
            <a:r>
              <a:rPr lang="tr-TR" sz="1200" spc="-10" dirty="0">
                <a:latin typeface="Calibri"/>
                <a:cs typeface="Calibri"/>
              </a:rPr>
              <a:t>n</a:t>
            </a:r>
            <a:r>
              <a:rPr lang="tr-TR" sz="1200" spc="25" dirty="0">
                <a:latin typeface="Calibri"/>
                <a:cs typeface="Calibri"/>
              </a:rPr>
              <a:t> </a:t>
            </a:r>
            <a:r>
              <a:rPr lang="tr-TR" sz="1200" spc="-10" dirty="0">
                <a:latin typeface="Calibri"/>
                <a:cs typeface="Calibri"/>
              </a:rPr>
              <a:t>yur</a:t>
            </a:r>
            <a:r>
              <a:rPr lang="tr-TR" sz="1200" spc="-35" dirty="0">
                <a:latin typeface="Calibri"/>
                <a:cs typeface="Calibri"/>
              </a:rPr>
              <a:t>t</a:t>
            </a:r>
            <a:r>
              <a:rPr lang="tr-TR" sz="1200" spc="-10" dirty="0">
                <a:latin typeface="Calibri"/>
                <a:cs typeface="Calibri"/>
              </a:rPr>
              <a:t>dışında</a:t>
            </a:r>
            <a:r>
              <a:rPr lang="tr-TR" sz="1200" spc="25" dirty="0">
                <a:latin typeface="Calibri"/>
                <a:cs typeface="Calibri"/>
              </a:rPr>
              <a:t> </a:t>
            </a:r>
            <a:r>
              <a:rPr lang="tr-TR" sz="1200" spc="-10" dirty="0">
                <a:latin typeface="Calibri"/>
                <a:cs typeface="Calibri"/>
              </a:rPr>
              <a:t>o</a:t>
            </a:r>
            <a:r>
              <a:rPr lang="tr-TR" sz="1200" spc="-15" dirty="0">
                <a:latin typeface="Calibri"/>
                <a:cs typeface="Calibri"/>
              </a:rPr>
              <a:t>l</a:t>
            </a:r>
            <a:r>
              <a:rPr lang="tr-TR" sz="1200" spc="-10" dirty="0">
                <a:latin typeface="Calibri"/>
                <a:cs typeface="Calibri"/>
              </a:rPr>
              <a:t>duğu</a:t>
            </a:r>
            <a:r>
              <a:rPr lang="tr-TR" sz="1200" spc="20" dirty="0">
                <a:latin typeface="Calibri"/>
                <a:cs typeface="Calibri"/>
              </a:rPr>
              <a:t> </a:t>
            </a:r>
            <a:r>
              <a:rPr lang="tr-TR" sz="1200" spc="-35" dirty="0">
                <a:latin typeface="Calibri"/>
                <a:cs typeface="Calibri"/>
              </a:rPr>
              <a:t>t</a:t>
            </a:r>
            <a:r>
              <a:rPr lang="tr-TR" sz="1200" spc="-10" dirty="0">
                <a:latin typeface="Calibri"/>
                <a:cs typeface="Calibri"/>
              </a:rPr>
              <a:t>arihleri</a:t>
            </a:r>
            <a:r>
              <a:rPr lang="tr-TR" sz="1200" spc="50" dirty="0">
                <a:latin typeface="Calibri"/>
                <a:cs typeface="Calibri"/>
              </a:rPr>
              <a:t> </a:t>
            </a:r>
            <a:r>
              <a:rPr lang="tr-TR" sz="1200" spc="-45" dirty="0">
                <a:latin typeface="Calibri"/>
                <a:cs typeface="Calibri"/>
              </a:rPr>
              <a:t>k</a:t>
            </a:r>
            <a:r>
              <a:rPr lang="tr-TR" sz="1200" spc="-10" dirty="0">
                <a:latin typeface="Calibri"/>
                <a:cs typeface="Calibri"/>
              </a:rPr>
              <a:t>a</a:t>
            </a:r>
            <a:r>
              <a:rPr lang="tr-TR" sz="1200" spc="-20" dirty="0">
                <a:latin typeface="Calibri"/>
                <a:cs typeface="Calibri"/>
              </a:rPr>
              <a:t>p</a:t>
            </a:r>
            <a:r>
              <a:rPr lang="tr-TR" sz="1200" spc="-10" dirty="0">
                <a:latin typeface="Calibri"/>
                <a:cs typeface="Calibri"/>
              </a:rPr>
              <a:t>s</a:t>
            </a:r>
            <a:r>
              <a:rPr lang="tr-TR" sz="1200" spc="-45" dirty="0">
                <a:latin typeface="Calibri"/>
                <a:cs typeface="Calibri"/>
              </a:rPr>
              <a:t>a</a:t>
            </a:r>
            <a:r>
              <a:rPr lang="tr-TR" sz="1200" spc="-30" dirty="0">
                <a:latin typeface="Calibri"/>
                <a:cs typeface="Calibri"/>
              </a:rPr>
              <a:t>y</a:t>
            </a:r>
            <a:r>
              <a:rPr lang="tr-TR" sz="1200" spc="-10" dirty="0">
                <a:latin typeface="Calibri"/>
                <a:cs typeface="Calibri"/>
              </a:rPr>
              <a:t>an/ Min.</a:t>
            </a:r>
            <a:r>
              <a:rPr lang="tr-TR" sz="1200" spc="-5" dirty="0">
                <a:latin typeface="Calibri"/>
                <a:cs typeface="Calibri"/>
              </a:rPr>
              <a:t> </a:t>
            </a:r>
            <a:r>
              <a:rPr lang="tr-TR" sz="1200" spc="-10" dirty="0">
                <a:latin typeface="Calibri"/>
                <a:cs typeface="Calibri"/>
              </a:rPr>
              <a:t>30.000</a:t>
            </a:r>
            <a:r>
              <a:rPr lang="tr-TR" sz="1200" spc="-5" dirty="0">
                <a:latin typeface="Calibri"/>
                <a:cs typeface="Calibri"/>
              </a:rPr>
              <a:t> </a:t>
            </a:r>
            <a:r>
              <a:rPr lang="tr-TR" sz="1200" spc="-10" dirty="0">
                <a:latin typeface="Calibri"/>
                <a:cs typeface="Calibri"/>
              </a:rPr>
              <a:t>Eu</a:t>
            </a:r>
            <a:r>
              <a:rPr lang="tr-TR" sz="1200" spc="-50" dirty="0">
                <a:latin typeface="Calibri"/>
                <a:cs typeface="Calibri"/>
              </a:rPr>
              <a:t>r</a:t>
            </a:r>
            <a:r>
              <a:rPr lang="tr-TR" sz="1200" spc="-10" dirty="0">
                <a:latin typeface="Calibri"/>
                <a:cs typeface="Calibri"/>
              </a:rPr>
              <a:t>o</a:t>
            </a:r>
            <a:r>
              <a:rPr lang="tr-TR" sz="1200" spc="5" dirty="0">
                <a:latin typeface="Calibri"/>
                <a:cs typeface="Calibri"/>
              </a:rPr>
              <a:t> </a:t>
            </a:r>
            <a:r>
              <a:rPr lang="tr-TR" sz="1200" spc="-35" dirty="0">
                <a:latin typeface="Calibri"/>
                <a:cs typeface="Calibri"/>
              </a:rPr>
              <a:t>t</a:t>
            </a:r>
            <a:r>
              <a:rPr lang="tr-TR" sz="1200" spc="-10" dirty="0">
                <a:latin typeface="Calibri"/>
                <a:cs typeface="Calibri"/>
              </a:rPr>
              <a:t>emin</a:t>
            </a:r>
            <a:r>
              <a:rPr lang="tr-TR" sz="1200" spc="-25" dirty="0">
                <a:latin typeface="Calibri"/>
                <a:cs typeface="Calibri"/>
              </a:rPr>
              <a:t>a</a:t>
            </a:r>
            <a:r>
              <a:rPr lang="tr-TR" sz="1200" dirty="0">
                <a:latin typeface="Calibri"/>
                <a:cs typeface="Calibri"/>
              </a:rPr>
              <a:t>tlı)</a:t>
            </a:r>
          </a:p>
          <a:p>
            <a:pPr marL="698500" lvl="1">
              <a:lnSpc>
                <a:spcPct val="100000"/>
              </a:lnSpc>
              <a:tabLst>
                <a:tab pos="240665" algn="l"/>
              </a:tabLst>
            </a:pPr>
            <a:r>
              <a:rPr lang="tr-TR" sz="1200" spc="-10" dirty="0">
                <a:latin typeface="Calibri"/>
                <a:cs typeface="Calibri"/>
              </a:rPr>
              <a:t>Online</a:t>
            </a:r>
            <a:r>
              <a:rPr lang="tr-TR" sz="1200" spc="20" dirty="0">
                <a:latin typeface="Calibri"/>
                <a:cs typeface="Calibri"/>
              </a:rPr>
              <a:t> </a:t>
            </a:r>
            <a:r>
              <a:rPr lang="tr-TR" sz="1200" spc="-15" dirty="0">
                <a:latin typeface="Calibri"/>
                <a:cs typeface="Calibri"/>
              </a:rPr>
              <a:t>Di</a:t>
            </a:r>
            <a:r>
              <a:rPr lang="tr-TR" sz="1200" dirty="0">
                <a:latin typeface="Calibri"/>
                <a:cs typeface="Calibri"/>
              </a:rPr>
              <a:t>l</a:t>
            </a:r>
            <a:r>
              <a:rPr lang="tr-TR" sz="1200" spc="20" dirty="0">
                <a:latin typeface="Calibri"/>
                <a:cs typeface="Calibri"/>
              </a:rPr>
              <a:t> </a:t>
            </a:r>
            <a:r>
              <a:rPr lang="tr-TR" sz="1200" spc="-15" dirty="0">
                <a:latin typeface="Calibri"/>
                <a:cs typeface="Calibri"/>
              </a:rPr>
              <a:t>De</a:t>
            </a:r>
            <a:r>
              <a:rPr lang="tr-TR" sz="1200" spc="-30" dirty="0">
                <a:latin typeface="Calibri"/>
                <a:cs typeface="Calibri"/>
              </a:rPr>
              <a:t>s</a:t>
            </a:r>
            <a:r>
              <a:rPr lang="tr-TR" sz="1200" spc="-35" dirty="0">
                <a:latin typeface="Calibri"/>
                <a:cs typeface="Calibri"/>
              </a:rPr>
              <a:t>t</a:t>
            </a:r>
            <a:r>
              <a:rPr lang="tr-TR" sz="1200" spc="-10" dirty="0">
                <a:latin typeface="Calibri"/>
                <a:cs typeface="Calibri"/>
              </a:rPr>
              <a:t>eği</a:t>
            </a:r>
            <a:r>
              <a:rPr lang="tr-TR" sz="1200" spc="20" dirty="0">
                <a:latin typeface="Calibri"/>
                <a:cs typeface="Calibri"/>
              </a:rPr>
              <a:t> </a:t>
            </a:r>
            <a:r>
              <a:rPr lang="tr-TR" sz="1200" spc="-10" dirty="0">
                <a:latin typeface="Calibri"/>
                <a:cs typeface="Calibri"/>
              </a:rPr>
              <a:t>Gidiş</a:t>
            </a:r>
            <a:r>
              <a:rPr lang="tr-TR" sz="1200" spc="-5" dirty="0">
                <a:latin typeface="Calibri"/>
                <a:cs typeface="Calibri"/>
              </a:rPr>
              <a:t> S</a:t>
            </a:r>
            <a:r>
              <a:rPr lang="tr-TR" sz="1200" spc="-10" dirty="0">
                <a:latin typeface="Calibri"/>
                <a:cs typeface="Calibri"/>
              </a:rPr>
              <a:t>ın</a:t>
            </a:r>
            <a:r>
              <a:rPr lang="tr-TR" sz="1200" spc="-50" dirty="0">
                <a:latin typeface="Calibri"/>
                <a:cs typeface="Calibri"/>
              </a:rPr>
              <a:t>a</a:t>
            </a:r>
            <a:r>
              <a:rPr lang="tr-TR" sz="1200" spc="-10" dirty="0">
                <a:latin typeface="Calibri"/>
                <a:cs typeface="Calibri"/>
              </a:rPr>
              <a:t>vı</a:t>
            </a:r>
            <a:r>
              <a:rPr lang="tr-TR" sz="1200" spc="15" dirty="0">
                <a:latin typeface="Calibri"/>
                <a:cs typeface="Calibri"/>
              </a:rPr>
              <a:t> </a:t>
            </a:r>
            <a:r>
              <a:rPr lang="tr-TR" sz="1200" spc="-10" dirty="0">
                <a:latin typeface="Calibri"/>
                <a:cs typeface="Calibri"/>
              </a:rPr>
              <a:t>Sonucu (OLS 1st </a:t>
            </a:r>
            <a:r>
              <a:rPr lang="tr-TR" sz="1200" spc="-10" dirty="0" err="1">
                <a:latin typeface="Calibri"/>
                <a:cs typeface="Calibri"/>
              </a:rPr>
              <a:t>Assessment</a:t>
            </a:r>
            <a:r>
              <a:rPr lang="tr-TR" sz="1200" spc="-10" dirty="0">
                <a:latin typeface="Calibri"/>
                <a:cs typeface="Calibri"/>
              </a:rPr>
              <a:t>) – (EU ACADEMY)</a:t>
            </a:r>
          </a:p>
        </p:txBody>
      </p:sp>
    </p:spTree>
    <p:extLst>
      <p:ext uri="{BB962C8B-B14F-4D97-AF65-F5344CB8AC3E}">
        <p14:creationId xmlns:p14="http://schemas.microsoft.com/office/powerpoint/2010/main" val="1331664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HAREKETLİLİK SIRASINDA (</a:t>
            </a:r>
            <a:r>
              <a:rPr lang="tr-TR" dirty="0" err="1"/>
              <a:t>During</a:t>
            </a:r>
            <a:r>
              <a:rPr lang="tr-TR" dirty="0"/>
              <a:t> </a:t>
            </a:r>
            <a:r>
              <a:rPr lang="tr-TR" dirty="0" err="1"/>
              <a:t>the</a:t>
            </a:r>
            <a:r>
              <a:rPr lang="tr-TR" dirty="0"/>
              <a:t> </a:t>
            </a:r>
            <a:r>
              <a:rPr lang="tr-TR" dirty="0" err="1"/>
              <a:t>Mobility</a:t>
            </a:r>
            <a:r>
              <a:rPr lang="tr-TR" dirty="0"/>
              <a:t>)</a:t>
            </a:r>
          </a:p>
        </p:txBody>
      </p:sp>
      <p:sp>
        <p:nvSpPr>
          <p:cNvPr id="3" name="İçerik Yer Tutucusu 2"/>
          <p:cNvSpPr>
            <a:spLocks noGrp="1"/>
          </p:cNvSpPr>
          <p:nvPr>
            <p:ph idx="1"/>
          </p:nvPr>
        </p:nvSpPr>
        <p:spPr>
          <a:xfrm>
            <a:off x="0" y="1127052"/>
            <a:ext cx="9144000" cy="3558413"/>
          </a:xfrm>
        </p:spPr>
        <p:txBody>
          <a:bodyPr/>
          <a:lstStyle/>
          <a:p>
            <a:pPr algn="just"/>
            <a:r>
              <a:rPr lang="tr-TR" sz="1600" dirty="0">
                <a:latin typeface="+mn-lt"/>
              </a:rPr>
              <a:t>Karşı okula gittiğinizde; çeşitli sebepler ile “Learning </a:t>
            </a:r>
            <a:r>
              <a:rPr lang="tr-TR" sz="1600" dirty="0" err="1">
                <a:latin typeface="+mn-lt"/>
              </a:rPr>
              <a:t>Agreement</a:t>
            </a:r>
            <a:r>
              <a:rPr lang="tr-TR" sz="1600" dirty="0">
                <a:latin typeface="+mn-lt"/>
              </a:rPr>
              <a:t> - </a:t>
            </a:r>
            <a:r>
              <a:rPr lang="tr-TR" sz="1600" dirty="0" err="1">
                <a:latin typeface="+mn-lt"/>
              </a:rPr>
              <a:t>Before</a:t>
            </a:r>
            <a:r>
              <a:rPr lang="tr-TR" sz="1600" dirty="0">
                <a:latin typeface="+mn-lt"/>
              </a:rPr>
              <a:t> </a:t>
            </a:r>
            <a:r>
              <a:rPr lang="tr-TR" sz="1600" dirty="0" err="1">
                <a:latin typeface="+mn-lt"/>
              </a:rPr>
              <a:t>the</a:t>
            </a:r>
            <a:r>
              <a:rPr lang="tr-TR" sz="1600" dirty="0">
                <a:latin typeface="+mn-lt"/>
              </a:rPr>
              <a:t> </a:t>
            </a:r>
            <a:r>
              <a:rPr lang="tr-TR" sz="1600" dirty="0" err="1">
                <a:latin typeface="+mn-lt"/>
              </a:rPr>
              <a:t>Mobility</a:t>
            </a:r>
            <a:r>
              <a:rPr lang="tr-TR" sz="1600" dirty="0">
                <a:latin typeface="+mn-lt"/>
              </a:rPr>
              <a:t>” tablolarında belirtilen derslerde ya da bu derslerin kredilerinde (ECTS) değişiklik yapmanız gerekebilir. Bu ders değişiklikleri ile DEÜ’de sayılacak olan derslerde de değişiklik söz konusu olabilir. Bu durumda Learning </a:t>
            </a:r>
            <a:r>
              <a:rPr lang="tr-TR" sz="1600" dirty="0" err="1">
                <a:latin typeface="+mn-lt"/>
              </a:rPr>
              <a:t>Agreement</a:t>
            </a:r>
            <a:r>
              <a:rPr lang="tr-TR" sz="1600" dirty="0">
                <a:latin typeface="+mn-lt"/>
              </a:rPr>
              <a:t> belgesinin ikinci kısmı olan “</a:t>
            </a:r>
            <a:r>
              <a:rPr lang="tr-TR" sz="1600" dirty="0" err="1">
                <a:latin typeface="+mn-lt"/>
              </a:rPr>
              <a:t>During</a:t>
            </a:r>
            <a:r>
              <a:rPr lang="tr-TR" sz="1600" dirty="0">
                <a:latin typeface="+mn-lt"/>
              </a:rPr>
              <a:t> </a:t>
            </a:r>
            <a:r>
              <a:rPr lang="tr-TR" sz="1600" dirty="0" err="1">
                <a:latin typeface="+mn-lt"/>
              </a:rPr>
              <a:t>the</a:t>
            </a:r>
            <a:r>
              <a:rPr lang="tr-TR" sz="1600" dirty="0">
                <a:latin typeface="+mn-lt"/>
              </a:rPr>
              <a:t> </a:t>
            </a:r>
            <a:r>
              <a:rPr lang="tr-TR" sz="1600" dirty="0" err="1">
                <a:latin typeface="+mn-lt"/>
              </a:rPr>
              <a:t>Mobility</a:t>
            </a:r>
            <a:r>
              <a:rPr lang="tr-TR" sz="1600" dirty="0">
                <a:latin typeface="+mn-lt"/>
              </a:rPr>
              <a:t>” kısmını kullanmanız gerekir.</a:t>
            </a:r>
          </a:p>
          <a:p>
            <a:pPr algn="just"/>
            <a:r>
              <a:rPr lang="tr-TR" sz="1600" dirty="0">
                <a:latin typeface="+mn-lt"/>
              </a:rPr>
              <a:t>Karşı kurumda dönem başladıktan sonra en geç 30 gün içinde, yeni derslerin tanınması için “Learning </a:t>
            </a:r>
            <a:r>
              <a:rPr lang="tr-TR" sz="1600" dirty="0" err="1">
                <a:latin typeface="+mn-lt"/>
              </a:rPr>
              <a:t>Agreement</a:t>
            </a:r>
            <a:r>
              <a:rPr lang="tr-TR" sz="1600" dirty="0">
                <a:latin typeface="+mn-lt"/>
              </a:rPr>
              <a:t> - </a:t>
            </a:r>
            <a:r>
              <a:rPr lang="tr-TR" sz="1600" dirty="0" err="1">
                <a:latin typeface="+mn-lt"/>
              </a:rPr>
              <a:t>During</a:t>
            </a:r>
            <a:r>
              <a:rPr lang="tr-TR" sz="1600" dirty="0">
                <a:latin typeface="+mn-lt"/>
              </a:rPr>
              <a:t> </a:t>
            </a:r>
            <a:r>
              <a:rPr lang="tr-TR" sz="1600" dirty="0" err="1">
                <a:latin typeface="+mn-lt"/>
              </a:rPr>
              <a:t>the</a:t>
            </a:r>
            <a:r>
              <a:rPr lang="tr-TR" sz="1600" dirty="0">
                <a:latin typeface="+mn-lt"/>
              </a:rPr>
              <a:t> </a:t>
            </a:r>
            <a:r>
              <a:rPr lang="tr-TR" sz="1600" dirty="0" err="1">
                <a:latin typeface="+mn-lt"/>
              </a:rPr>
              <a:t>Mobility</a:t>
            </a:r>
            <a:r>
              <a:rPr lang="tr-TR" sz="1600" dirty="0">
                <a:latin typeface="+mn-lt"/>
              </a:rPr>
              <a:t>” belgenizi mutlaka DEÜ’deki Erasmus Koordinatörünüze iletmeniz, onun onayını almanız gerekir. Bunu takiben, ders değişikliklerine yönelik yeni bir Yönetim Kurulu Kararı çıkartılmasını sağlamalısınız.*</a:t>
            </a:r>
          </a:p>
          <a:p>
            <a:pPr marL="0" indent="0" algn="just">
              <a:buNone/>
            </a:pPr>
            <a:endParaRPr lang="tr-TR" sz="1600" dirty="0">
              <a:latin typeface="+mn-lt"/>
            </a:endParaRPr>
          </a:p>
          <a:p>
            <a:pPr marL="0" indent="0" algn="just">
              <a:buNone/>
            </a:pPr>
            <a:r>
              <a:rPr lang="tr-TR" sz="1600" dirty="0">
                <a:latin typeface="+mn-lt"/>
              </a:rPr>
              <a:t>*Edebiyat Fakültesi öğrencilerinin, ders değişikliği durumunda, yeni bir Yönetim Kurulu Kararı çıkartmalarına gerek yoktur.</a:t>
            </a:r>
          </a:p>
        </p:txBody>
      </p:sp>
      <p:sp>
        <p:nvSpPr>
          <p:cNvPr id="5" name="object 3"/>
          <p:cNvSpPr/>
          <p:nvPr/>
        </p:nvSpPr>
        <p:spPr>
          <a:xfrm>
            <a:off x="4276251" y="4355786"/>
            <a:ext cx="676755" cy="682623"/>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514552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99703" y="924910"/>
            <a:ext cx="8650621" cy="3647090"/>
          </a:xfrm>
          <a:prstGeom prst="rect">
            <a:avLst/>
          </a:prstGeom>
        </p:spPr>
        <p:txBody>
          <a:bodyPr vert="horz" wrap="square" lIns="0" tIns="0" rIns="0" bIns="0" rtlCol="0">
            <a:noAutofit/>
          </a:bodyPr>
          <a:lstStyle/>
          <a:p>
            <a:pPr marL="180975" marR="203835" indent="-171450" algn="just">
              <a:lnSpc>
                <a:spcPts val="2265"/>
              </a:lnSpc>
            </a:pPr>
            <a:r>
              <a:rPr sz="1400" spc="-19" dirty="0">
                <a:latin typeface="Wingdings"/>
                <a:cs typeface="Wingdings"/>
              </a:rPr>
              <a:t></a:t>
            </a:r>
            <a:r>
              <a:rPr sz="1400" spc="-11" dirty="0">
                <a:cs typeface="Calibri"/>
              </a:rPr>
              <a:t>E-po</a:t>
            </a:r>
            <a:r>
              <a:rPr sz="1400" spc="-45" dirty="0">
                <a:cs typeface="Calibri"/>
              </a:rPr>
              <a:t>s</a:t>
            </a:r>
            <a:r>
              <a:rPr sz="1400" spc="-38" dirty="0">
                <a:cs typeface="Calibri"/>
              </a:rPr>
              <a:t>t</a:t>
            </a:r>
            <a:r>
              <a:rPr sz="1400" spc="-11" dirty="0">
                <a:cs typeface="Calibri"/>
              </a:rPr>
              <a:t>a</a:t>
            </a:r>
            <a:r>
              <a:rPr sz="1400" spc="23" dirty="0">
                <a:cs typeface="Calibri"/>
              </a:rPr>
              <a:t> </a:t>
            </a:r>
            <a:r>
              <a:rPr sz="1400" spc="-11" dirty="0">
                <a:cs typeface="Calibri"/>
              </a:rPr>
              <a:t>ad</a:t>
            </a:r>
            <a:r>
              <a:rPr sz="1400" spc="-38" dirty="0">
                <a:cs typeface="Calibri"/>
              </a:rPr>
              <a:t>r</a:t>
            </a:r>
            <a:r>
              <a:rPr sz="1400" spc="-11" dirty="0">
                <a:cs typeface="Calibri"/>
              </a:rPr>
              <a:t>es</a:t>
            </a:r>
            <a:r>
              <a:rPr sz="1400" spc="-15" dirty="0">
                <a:cs typeface="Calibri"/>
              </a:rPr>
              <a:t>i</a:t>
            </a:r>
            <a:r>
              <a:rPr sz="1400" spc="-11" dirty="0">
                <a:cs typeface="Calibri"/>
              </a:rPr>
              <a:t>n</a:t>
            </a:r>
            <a:r>
              <a:rPr sz="1400" spc="-19" dirty="0">
                <a:cs typeface="Calibri"/>
              </a:rPr>
              <a:t>i</a:t>
            </a:r>
            <a:r>
              <a:rPr sz="1400" spc="-60" dirty="0">
                <a:cs typeface="Calibri"/>
              </a:rPr>
              <a:t>z</a:t>
            </a:r>
            <a:r>
              <a:rPr sz="1400" spc="-11" dirty="0">
                <a:cs typeface="Calibri"/>
              </a:rPr>
              <a:t>e</a:t>
            </a:r>
            <a:r>
              <a:rPr sz="1400" spc="11" dirty="0">
                <a:cs typeface="Calibri"/>
              </a:rPr>
              <a:t> </a:t>
            </a:r>
            <a:r>
              <a:rPr sz="1400" spc="-26" dirty="0">
                <a:cs typeface="Calibri"/>
              </a:rPr>
              <a:t>g</a:t>
            </a:r>
            <a:r>
              <a:rPr sz="1400" spc="-11" dirty="0">
                <a:cs typeface="Calibri"/>
              </a:rPr>
              <a:t>önde</a:t>
            </a:r>
            <a:r>
              <a:rPr sz="1400" spc="-15" dirty="0">
                <a:cs typeface="Calibri"/>
              </a:rPr>
              <a:t>r</a:t>
            </a:r>
            <a:r>
              <a:rPr sz="1400" dirty="0">
                <a:cs typeface="Calibri"/>
              </a:rPr>
              <a:t>i</a:t>
            </a:r>
            <a:r>
              <a:rPr sz="1400" spc="-11" dirty="0">
                <a:cs typeface="Calibri"/>
              </a:rPr>
              <a:t>lecek</a:t>
            </a:r>
            <a:r>
              <a:rPr sz="1400" spc="23" dirty="0">
                <a:cs typeface="Calibri"/>
              </a:rPr>
              <a:t> </a:t>
            </a:r>
            <a:r>
              <a:rPr sz="1400" spc="-11" dirty="0">
                <a:cs typeface="Calibri"/>
              </a:rPr>
              <a:t>olan</a:t>
            </a:r>
            <a:r>
              <a:rPr sz="1400" spc="-4" dirty="0">
                <a:cs typeface="Calibri"/>
              </a:rPr>
              <a:t> </a:t>
            </a:r>
            <a:r>
              <a:rPr sz="1400" spc="-11" dirty="0">
                <a:solidFill>
                  <a:srgbClr val="FF0000"/>
                </a:solidFill>
                <a:cs typeface="Calibri"/>
              </a:rPr>
              <a:t>çe</a:t>
            </a:r>
            <a:r>
              <a:rPr sz="1400" spc="-23" dirty="0">
                <a:solidFill>
                  <a:srgbClr val="FF0000"/>
                </a:solidFill>
                <a:cs typeface="Calibri"/>
              </a:rPr>
              <a:t>v</a:t>
            </a:r>
            <a:r>
              <a:rPr sz="1400" dirty="0">
                <a:solidFill>
                  <a:srgbClr val="FF0000"/>
                </a:solidFill>
                <a:cs typeface="Calibri"/>
              </a:rPr>
              <a:t>r</a:t>
            </a:r>
            <a:r>
              <a:rPr sz="1400" spc="-11" dirty="0">
                <a:solidFill>
                  <a:srgbClr val="FF0000"/>
                </a:solidFill>
                <a:cs typeface="Calibri"/>
              </a:rPr>
              <a:t>i</a:t>
            </a:r>
            <a:r>
              <a:rPr sz="1400" spc="-19" dirty="0">
                <a:solidFill>
                  <a:srgbClr val="FF0000"/>
                </a:solidFill>
                <a:cs typeface="Calibri"/>
              </a:rPr>
              <a:t>m</a:t>
            </a:r>
            <a:r>
              <a:rPr sz="1400" spc="-15" dirty="0">
                <a:solidFill>
                  <a:srgbClr val="FF0000"/>
                </a:solidFill>
                <a:cs typeface="Calibri"/>
              </a:rPr>
              <a:t>i</a:t>
            </a:r>
            <a:r>
              <a:rPr sz="1400" dirty="0">
                <a:solidFill>
                  <a:srgbClr val="FF0000"/>
                </a:solidFill>
                <a:cs typeface="Calibri"/>
              </a:rPr>
              <a:t>çi</a:t>
            </a:r>
            <a:r>
              <a:rPr sz="1400" spc="8" dirty="0">
                <a:solidFill>
                  <a:srgbClr val="FF0000"/>
                </a:solidFill>
                <a:cs typeface="Calibri"/>
              </a:rPr>
              <a:t> </a:t>
            </a:r>
            <a:r>
              <a:rPr sz="1400" spc="-15" dirty="0">
                <a:solidFill>
                  <a:srgbClr val="FF0000"/>
                </a:solidFill>
                <a:cs typeface="Calibri"/>
              </a:rPr>
              <a:t>AB</a:t>
            </a:r>
            <a:r>
              <a:rPr sz="1400" spc="15" dirty="0">
                <a:solidFill>
                  <a:srgbClr val="FF0000"/>
                </a:solidFill>
                <a:cs typeface="Calibri"/>
              </a:rPr>
              <a:t> </a:t>
            </a:r>
            <a:r>
              <a:rPr sz="1400" spc="-11" dirty="0" err="1">
                <a:solidFill>
                  <a:srgbClr val="FF0000"/>
                </a:solidFill>
                <a:cs typeface="Calibri"/>
              </a:rPr>
              <a:t>an</a:t>
            </a:r>
            <a:r>
              <a:rPr sz="1400" spc="-75" dirty="0" err="1">
                <a:solidFill>
                  <a:srgbClr val="FF0000"/>
                </a:solidFill>
                <a:cs typeface="Calibri"/>
              </a:rPr>
              <a:t>k</a:t>
            </a:r>
            <a:r>
              <a:rPr sz="1400" spc="-23" dirty="0" err="1">
                <a:solidFill>
                  <a:srgbClr val="FF0000"/>
                </a:solidFill>
                <a:cs typeface="Calibri"/>
              </a:rPr>
              <a:t>e</a:t>
            </a:r>
            <a:r>
              <a:rPr sz="1400" dirty="0" err="1">
                <a:solidFill>
                  <a:srgbClr val="FF0000"/>
                </a:solidFill>
                <a:cs typeface="Calibri"/>
              </a:rPr>
              <a:t>t</a:t>
            </a:r>
            <a:r>
              <a:rPr sz="1400" spc="8" dirty="0" err="1">
                <a:solidFill>
                  <a:srgbClr val="FF0000"/>
                </a:solidFill>
                <a:cs typeface="Calibri"/>
              </a:rPr>
              <a:t>i</a:t>
            </a:r>
            <a:r>
              <a:rPr sz="1400" spc="-56" dirty="0" err="1">
                <a:solidFill>
                  <a:srgbClr val="FF0000"/>
                </a:solidFill>
                <a:cs typeface="Calibri"/>
              </a:rPr>
              <a:t>’</a:t>
            </a:r>
            <a:r>
              <a:rPr sz="1400" spc="-11" dirty="0" err="1">
                <a:solidFill>
                  <a:srgbClr val="FF0000"/>
                </a:solidFill>
                <a:cs typeface="Calibri"/>
              </a:rPr>
              <a:t>n</a:t>
            </a:r>
            <a:r>
              <a:rPr sz="1400" spc="-19" dirty="0" err="1">
                <a:solidFill>
                  <a:srgbClr val="FF0000"/>
                </a:solidFill>
                <a:cs typeface="Calibri"/>
              </a:rPr>
              <a:t>i</a:t>
            </a:r>
            <a:r>
              <a:rPr sz="1400" spc="-11" dirty="0" err="1">
                <a:solidFill>
                  <a:srgbClr val="FF0000"/>
                </a:solidFill>
                <a:cs typeface="Calibri"/>
              </a:rPr>
              <a:t>n</a:t>
            </a:r>
            <a:r>
              <a:rPr lang="tr-TR" sz="1400" spc="-11" dirty="0">
                <a:solidFill>
                  <a:srgbClr val="FF0000"/>
                </a:solidFill>
                <a:cs typeface="Calibri"/>
              </a:rPr>
              <a:t> (EU </a:t>
            </a:r>
            <a:r>
              <a:rPr lang="tr-TR" sz="1400" spc="-11" dirty="0" err="1">
                <a:solidFill>
                  <a:srgbClr val="FF0000"/>
                </a:solidFill>
                <a:cs typeface="Calibri"/>
              </a:rPr>
              <a:t>Survey</a:t>
            </a:r>
            <a:r>
              <a:rPr lang="tr-TR" sz="1400" spc="-11" dirty="0">
                <a:solidFill>
                  <a:srgbClr val="FF0000"/>
                </a:solidFill>
                <a:cs typeface="Calibri"/>
              </a:rPr>
              <a:t>)</a:t>
            </a:r>
            <a:r>
              <a:rPr sz="1400" spc="19" dirty="0">
                <a:solidFill>
                  <a:srgbClr val="FF0000"/>
                </a:solidFill>
                <a:cs typeface="Calibri"/>
              </a:rPr>
              <a:t> </a:t>
            </a:r>
            <a:r>
              <a:rPr lang="tr-TR" sz="1400" spc="19" dirty="0" err="1">
                <a:cs typeface="Calibri"/>
              </a:rPr>
              <a:t>Erasmus</a:t>
            </a:r>
            <a:r>
              <a:rPr lang="tr-TR" sz="1400" spc="19" dirty="0">
                <a:cs typeface="Calibri"/>
              </a:rPr>
              <a:t> dönüş işlemleri için Koordinatörlüğümüzden </a:t>
            </a:r>
            <a:r>
              <a:rPr sz="1400" spc="-56" dirty="0" err="1">
                <a:cs typeface="Calibri"/>
              </a:rPr>
              <a:t>r</a:t>
            </a:r>
            <a:r>
              <a:rPr sz="1400" spc="-11" dirty="0" err="1">
                <a:cs typeface="Calibri"/>
              </a:rPr>
              <a:t>and</a:t>
            </a:r>
            <a:r>
              <a:rPr sz="1400" spc="-26" dirty="0" err="1">
                <a:cs typeface="Calibri"/>
              </a:rPr>
              <a:t>e</a:t>
            </a:r>
            <a:r>
              <a:rPr sz="1400" spc="-11" dirty="0" err="1">
                <a:cs typeface="Calibri"/>
              </a:rPr>
              <a:t>vu</a:t>
            </a:r>
            <a:r>
              <a:rPr sz="1400" spc="19" dirty="0">
                <a:cs typeface="Calibri"/>
              </a:rPr>
              <a:t> </a:t>
            </a:r>
            <a:r>
              <a:rPr sz="1400" spc="-11" dirty="0">
                <a:cs typeface="Calibri"/>
              </a:rPr>
              <a:t>al</a:t>
            </a:r>
            <a:r>
              <a:rPr lang="tr-TR" sz="1400" spc="-11" dirty="0" err="1">
                <a:cs typeface="Calibri"/>
              </a:rPr>
              <a:t>ın</a:t>
            </a:r>
            <a:r>
              <a:rPr sz="1400" spc="-11" dirty="0" err="1">
                <a:cs typeface="Calibri"/>
              </a:rPr>
              <a:t>madan</a:t>
            </a:r>
            <a:r>
              <a:rPr sz="1400" spc="-8" dirty="0">
                <a:cs typeface="Calibri"/>
              </a:rPr>
              <a:t> </a:t>
            </a:r>
            <a:r>
              <a:rPr sz="1400" spc="-11" dirty="0">
                <a:cs typeface="Calibri"/>
              </a:rPr>
              <a:t>önce</a:t>
            </a:r>
            <a:r>
              <a:rPr sz="1400" spc="11" dirty="0">
                <a:cs typeface="Calibri"/>
              </a:rPr>
              <a:t> </a:t>
            </a:r>
            <a:r>
              <a:rPr sz="1400" spc="-11" dirty="0" err="1">
                <a:cs typeface="Calibri"/>
              </a:rPr>
              <a:t>do</a:t>
            </a:r>
            <a:r>
              <a:rPr sz="1400" spc="-15" dirty="0" err="1">
                <a:cs typeface="Calibri"/>
              </a:rPr>
              <a:t>l</a:t>
            </a:r>
            <a:r>
              <a:rPr sz="1400" spc="-11" dirty="0" err="1">
                <a:cs typeface="Calibri"/>
              </a:rPr>
              <a:t>du</a:t>
            </a:r>
            <a:r>
              <a:rPr sz="1400" spc="-19" dirty="0" err="1">
                <a:cs typeface="Calibri"/>
              </a:rPr>
              <a:t>r</a:t>
            </a:r>
            <a:r>
              <a:rPr sz="1400" spc="-11" dirty="0" err="1">
                <a:cs typeface="Calibri"/>
              </a:rPr>
              <a:t>u</a:t>
            </a:r>
            <a:r>
              <a:rPr sz="1400" spc="-19" dirty="0" err="1">
                <a:cs typeface="Calibri"/>
              </a:rPr>
              <a:t>l</a:t>
            </a:r>
            <a:r>
              <a:rPr sz="1400" spc="-11" dirty="0" err="1">
                <a:cs typeface="Calibri"/>
              </a:rPr>
              <a:t>ması</a:t>
            </a:r>
            <a:r>
              <a:rPr sz="1400" spc="30" dirty="0">
                <a:cs typeface="Calibri"/>
              </a:rPr>
              <a:t> </a:t>
            </a:r>
            <a:r>
              <a:rPr sz="1400" spc="-26" dirty="0" err="1">
                <a:cs typeface="Calibri"/>
              </a:rPr>
              <a:t>g</a:t>
            </a:r>
            <a:r>
              <a:rPr sz="1400" spc="-11" dirty="0" err="1">
                <a:cs typeface="Calibri"/>
              </a:rPr>
              <a:t>e</a:t>
            </a:r>
            <a:r>
              <a:rPr sz="1400" spc="-38" dirty="0" err="1">
                <a:cs typeface="Calibri"/>
              </a:rPr>
              <a:t>r</a:t>
            </a:r>
            <a:r>
              <a:rPr sz="1400" spc="-15" dirty="0" err="1">
                <a:cs typeface="Calibri"/>
              </a:rPr>
              <a:t>ekme</a:t>
            </a:r>
            <a:r>
              <a:rPr sz="1400" spc="-23" dirty="0" err="1">
                <a:cs typeface="Calibri"/>
              </a:rPr>
              <a:t>k</a:t>
            </a:r>
            <a:r>
              <a:rPr sz="1400" spc="-30" dirty="0" err="1">
                <a:cs typeface="Calibri"/>
              </a:rPr>
              <a:t>t</a:t>
            </a:r>
            <a:r>
              <a:rPr sz="1400" spc="-11" dirty="0" err="1">
                <a:cs typeface="Calibri"/>
              </a:rPr>
              <a:t>ed</a:t>
            </a:r>
            <a:r>
              <a:rPr sz="1400" spc="-19" dirty="0" err="1">
                <a:cs typeface="Calibri"/>
              </a:rPr>
              <a:t>i</a:t>
            </a:r>
            <a:r>
              <a:rPr sz="1400" spc="-214" dirty="0" err="1">
                <a:cs typeface="Calibri"/>
              </a:rPr>
              <a:t>r</a:t>
            </a:r>
            <a:r>
              <a:rPr lang="tr-TR" sz="1400" spc="-214" dirty="0">
                <a:cs typeface="Calibri"/>
              </a:rPr>
              <a:t>   </a:t>
            </a:r>
            <a:endParaRPr lang="tr-TR" sz="1400" dirty="0"/>
          </a:p>
          <a:p>
            <a:pPr algn="just">
              <a:lnSpc>
                <a:spcPts val="713"/>
              </a:lnSpc>
              <a:spcBef>
                <a:spcPts val="10"/>
              </a:spcBef>
            </a:pPr>
            <a:endParaRPr sz="1400" dirty="0"/>
          </a:p>
          <a:p>
            <a:pPr marL="180975" marR="9525" indent="-171450" algn="just">
              <a:lnSpc>
                <a:spcPct val="90000"/>
              </a:lnSpc>
              <a:buFont typeface="Wingdings" pitchFamily="2" charset="2"/>
              <a:buChar char="Ø"/>
            </a:pPr>
            <a:r>
              <a:rPr sz="1400" spc="-15" dirty="0" err="1">
                <a:cs typeface="Calibri"/>
              </a:rPr>
              <a:t>Dön</a:t>
            </a:r>
            <a:r>
              <a:rPr sz="1400" spc="-19" dirty="0" err="1">
                <a:cs typeface="Calibri"/>
              </a:rPr>
              <a:t>ü</a:t>
            </a:r>
            <a:r>
              <a:rPr sz="1400" spc="-11" dirty="0" err="1">
                <a:cs typeface="Calibri"/>
              </a:rPr>
              <a:t>ş</a:t>
            </a:r>
            <a:r>
              <a:rPr sz="1400" spc="26" dirty="0">
                <a:cs typeface="Calibri"/>
              </a:rPr>
              <a:t> </a:t>
            </a:r>
            <a:r>
              <a:rPr sz="1400" spc="-38" dirty="0">
                <a:cs typeface="Calibri"/>
              </a:rPr>
              <a:t>t</a:t>
            </a:r>
            <a:r>
              <a:rPr sz="1400" spc="-8" dirty="0">
                <a:cs typeface="Calibri"/>
              </a:rPr>
              <a:t>ari</a:t>
            </a:r>
            <a:r>
              <a:rPr sz="1400" spc="-23" dirty="0">
                <a:cs typeface="Calibri"/>
              </a:rPr>
              <a:t>h</a:t>
            </a:r>
            <a:r>
              <a:rPr sz="1400" spc="-8" dirty="0">
                <a:cs typeface="Calibri"/>
              </a:rPr>
              <a:t>i</a:t>
            </a:r>
            <a:r>
              <a:rPr sz="1400" spc="-23" dirty="0">
                <a:cs typeface="Calibri"/>
              </a:rPr>
              <a:t>n</a:t>
            </a:r>
            <a:r>
              <a:rPr sz="1400" dirty="0">
                <a:cs typeface="Calibri"/>
              </a:rPr>
              <a:t>i</a:t>
            </a:r>
            <a:r>
              <a:rPr sz="1400" spc="-53" dirty="0">
                <a:cs typeface="Calibri"/>
              </a:rPr>
              <a:t>z</a:t>
            </a:r>
            <a:r>
              <a:rPr sz="1400" spc="-11" dirty="0">
                <a:cs typeface="Calibri"/>
              </a:rPr>
              <a:t>den</a:t>
            </a:r>
            <a:r>
              <a:rPr sz="1400" spc="30" dirty="0">
                <a:cs typeface="Calibri"/>
              </a:rPr>
              <a:t> </a:t>
            </a:r>
            <a:r>
              <a:rPr sz="1400" spc="-11" dirty="0">
                <a:cs typeface="Calibri"/>
              </a:rPr>
              <a:t>son</a:t>
            </a:r>
            <a:r>
              <a:rPr sz="1400" spc="-60" dirty="0">
                <a:cs typeface="Calibri"/>
              </a:rPr>
              <a:t>r</a:t>
            </a:r>
            <a:r>
              <a:rPr sz="1400" spc="-11" dirty="0">
                <a:cs typeface="Calibri"/>
              </a:rPr>
              <a:t>a</a:t>
            </a:r>
            <a:r>
              <a:rPr sz="1400" spc="23" dirty="0">
                <a:cs typeface="Calibri"/>
              </a:rPr>
              <a:t> </a:t>
            </a:r>
            <a:r>
              <a:rPr sz="1400" spc="-11" dirty="0">
                <a:solidFill>
                  <a:srgbClr val="FF0000"/>
                </a:solidFill>
                <a:cs typeface="Calibri"/>
              </a:rPr>
              <a:t>en</a:t>
            </a:r>
            <a:r>
              <a:rPr sz="1400" spc="4" dirty="0">
                <a:solidFill>
                  <a:srgbClr val="FF0000"/>
                </a:solidFill>
                <a:cs typeface="Calibri"/>
              </a:rPr>
              <a:t> </a:t>
            </a:r>
            <a:r>
              <a:rPr sz="1400" spc="-26" dirty="0">
                <a:solidFill>
                  <a:srgbClr val="FF0000"/>
                </a:solidFill>
                <a:cs typeface="Calibri"/>
              </a:rPr>
              <a:t>g</a:t>
            </a:r>
            <a:r>
              <a:rPr sz="1400" spc="-11" dirty="0">
                <a:solidFill>
                  <a:srgbClr val="FF0000"/>
                </a:solidFill>
                <a:cs typeface="Calibri"/>
              </a:rPr>
              <a:t>eç</a:t>
            </a:r>
            <a:r>
              <a:rPr sz="1400" spc="-4" dirty="0">
                <a:solidFill>
                  <a:srgbClr val="FF0000"/>
                </a:solidFill>
                <a:cs typeface="Calibri"/>
              </a:rPr>
              <a:t> </a:t>
            </a:r>
            <a:r>
              <a:rPr sz="1400" spc="-11" dirty="0">
                <a:solidFill>
                  <a:srgbClr val="FF0000"/>
                </a:solidFill>
                <a:cs typeface="Calibri"/>
              </a:rPr>
              <a:t>30</a:t>
            </a:r>
            <a:r>
              <a:rPr sz="1400" spc="11" dirty="0">
                <a:solidFill>
                  <a:srgbClr val="FF0000"/>
                </a:solidFill>
                <a:cs typeface="Calibri"/>
              </a:rPr>
              <a:t> </a:t>
            </a:r>
            <a:r>
              <a:rPr sz="1400" spc="-11" dirty="0" err="1">
                <a:solidFill>
                  <a:srgbClr val="FF0000"/>
                </a:solidFill>
                <a:cs typeface="Calibri"/>
              </a:rPr>
              <a:t>gün</a:t>
            </a:r>
            <a:r>
              <a:rPr sz="1400" spc="11" dirty="0">
                <a:solidFill>
                  <a:srgbClr val="FF0000"/>
                </a:solidFill>
                <a:cs typeface="Calibri"/>
              </a:rPr>
              <a:t> </a:t>
            </a:r>
            <a:r>
              <a:rPr sz="1400" spc="-11" dirty="0" err="1">
                <a:cs typeface="Calibri"/>
              </a:rPr>
              <a:t>içer</a:t>
            </a:r>
            <a:r>
              <a:rPr sz="1400" spc="-19" dirty="0" err="1">
                <a:cs typeface="Calibri"/>
              </a:rPr>
              <a:t>i</a:t>
            </a:r>
            <a:r>
              <a:rPr sz="1400" spc="-8" dirty="0" err="1">
                <a:cs typeface="Calibri"/>
              </a:rPr>
              <a:t>si</a:t>
            </a:r>
            <a:r>
              <a:rPr sz="1400" spc="-23" dirty="0" err="1">
                <a:cs typeface="Calibri"/>
              </a:rPr>
              <a:t>n</a:t>
            </a:r>
            <a:r>
              <a:rPr sz="1400" spc="-11" dirty="0" err="1">
                <a:cs typeface="Calibri"/>
              </a:rPr>
              <a:t>de</a:t>
            </a:r>
            <a:r>
              <a:rPr lang="tr-TR" sz="1400" spc="-11" dirty="0">
                <a:cs typeface="Calibri"/>
              </a:rPr>
              <a:t> (tüm belgelerinizi tamamlayıp)</a:t>
            </a:r>
            <a:r>
              <a:rPr sz="1400" spc="15" dirty="0">
                <a:cs typeface="Calibri"/>
              </a:rPr>
              <a:t> </a:t>
            </a:r>
            <a:r>
              <a:rPr sz="1400" spc="-15" dirty="0">
                <a:cs typeface="Calibri"/>
              </a:rPr>
              <a:t>D</a:t>
            </a:r>
            <a:r>
              <a:rPr sz="1400" spc="-19" dirty="0">
                <a:cs typeface="Calibri"/>
              </a:rPr>
              <a:t>ı</a:t>
            </a:r>
            <a:r>
              <a:rPr sz="1400" spc="-11" dirty="0">
                <a:cs typeface="Calibri"/>
              </a:rPr>
              <a:t>ş</a:t>
            </a:r>
            <a:r>
              <a:rPr sz="1400" spc="15" dirty="0">
                <a:cs typeface="Calibri"/>
              </a:rPr>
              <a:t> </a:t>
            </a:r>
            <a:r>
              <a:rPr sz="1400" dirty="0">
                <a:cs typeface="Calibri"/>
              </a:rPr>
              <a:t>İl</a:t>
            </a:r>
            <a:r>
              <a:rPr sz="1400" spc="-11" dirty="0">
                <a:cs typeface="Calibri"/>
              </a:rPr>
              <a:t>işk</a:t>
            </a:r>
            <a:r>
              <a:rPr sz="1400" spc="-15" dirty="0">
                <a:cs typeface="Calibri"/>
              </a:rPr>
              <a:t>i</a:t>
            </a:r>
            <a:r>
              <a:rPr sz="1400" spc="-8" dirty="0">
                <a:cs typeface="Calibri"/>
              </a:rPr>
              <a:t>ler </a:t>
            </a:r>
            <a:r>
              <a:rPr sz="1400" spc="-53" dirty="0">
                <a:cs typeface="Calibri"/>
              </a:rPr>
              <a:t>K</a:t>
            </a:r>
            <a:r>
              <a:rPr sz="1400" spc="-11" dirty="0">
                <a:cs typeface="Calibri"/>
              </a:rPr>
              <a:t>oo</a:t>
            </a:r>
            <a:r>
              <a:rPr sz="1400" spc="-34" dirty="0">
                <a:cs typeface="Calibri"/>
              </a:rPr>
              <a:t>r</a:t>
            </a:r>
            <a:r>
              <a:rPr sz="1400" spc="-11" dirty="0">
                <a:cs typeface="Calibri"/>
              </a:rPr>
              <a:t>d</a:t>
            </a:r>
            <a:r>
              <a:rPr sz="1400" spc="-19" dirty="0">
                <a:cs typeface="Calibri"/>
              </a:rPr>
              <a:t>i</a:t>
            </a:r>
            <a:r>
              <a:rPr sz="1400" spc="-11" dirty="0">
                <a:cs typeface="Calibri"/>
              </a:rPr>
              <a:t>n</a:t>
            </a:r>
            <a:r>
              <a:rPr sz="1400" spc="-30" dirty="0">
                <a:cs typeface="Calibri"/>
              </a:rPr>
              <a:t>at</a:t>
            </a:r>
            <a:r>
              <a:rPr sz="1400" spc="-11" dirty="0">
                <a:cs typeface="Calibri"/>
              </a:rPr>
              <a:t>örl</a:t>
            </a:r>
            <a:r>
              <a:rPr sz="1400" spc="-23" dirty="0">
                <a:cs typeface="Calibri"/>
              </a:rPr>
              <a:t>ü</a:t>
            </a:r>
            <a:r>
              <a:rPr sz="1400" spc="-11" dirty="0">
                <a:cs typeface="Calibri"/>
              </a:rPr>
              <a:t>ğün</a:t>
            </a:r>
            <a:r>
              <a:rPr sz="1400" spc="-19" dirty="0">
                <a:cs typeface="Calibri"/>
              </a:rPr>
              <a:t>d</a:t>
            </a:r>
            <a:r>
              <a:rPr sz="1400" spc="-11" dirty="0">
                <a:cs typeface="Calibri"/>
              </a:rPr>
              <a:t>en</a:t>
            </a:r>
            <a:r>
              <a:rPr sz="1400" spc="45" dirty="0">
                <a:cs typeface="Calibri"/>
              </a:rPr>
              <a:t> </a:t>
            </a:r>
            <a:r>
              <a:rPr sz="1400" u="heavy" spc="-11" dirty="0">
                <a:solidFill>
                  <a:srgbClr val="0462C1"/>
                </a:solidFill>
                <a:cs typeface="Calibri"/>
                <a:hlinkClick r:id="rId2"/>
              </a:rPr>
              <a:t>e</a:t>
            </a:r>
            <a:r>
              <a:rPr sz="1400" u="heavy" spc="-56" dirty="0">
                <a:solidFill>
                  <a:srgbClr val="0462C1"/>
                </a:solidFill>
                <a:cs typeface="Calibri"/>
                <a:hlinkClick r:id="rId2"/>
              </a:rPr>
              <a:t>r</a:t>
            </a:r>
            <a:r>
              <a:rPr sz="1400" u="heavy" spc="-15" dirty="0">
                <a:solidFill>
                  <a:srgbClr val="0462C1"/>
                </a:solidFill>
                <a:cs typeface="Calibri"/>
                <a:hlinkClick r:id="rId2"/>
              </a:rPr>
              <a:t>asmus@</a:t>
            </a:r>
            <a:r>
              <a:rPr sz="1400" u="heavy" spc="-23" dirty="0">
                <a:solidFill>
                  <a:srgbClr val="0462C1"/>
                </a:solidFill>
                <a:cs typeface="Calibri"/>
                <a:hlinkClick r:id="rId2"/>
              </a:rPr>
              <a:t>d</a:t>
            </a:r>
            <a:r>
              <a:rPr sz="1400" u="heavy" spc="-11" dirty="0">
                <a:solidFill>
                  <a:srgbClr val="0462C1"/>
                </a:solidFill>
                <a:cs typeface="Calibri"/>
                <a:hlinkClick r:id="rId2"/>
              </a:rPr>
              <a:t>eu.edu</a:t>
            </a:r>
            <a:r>
              <a:rPr sz="1400" u="heavy" spc="-53" dirty="0">
                <a:solidFill>
                  <a:srgbClr val="0462C1"/>
                </a:solidFill>
                <a:cs typeface="Calibri"/>
                <a:hlinkClick r:id="rId2"/>
              </a:rPr>
              <a:t>.</a:t>
            </a:r>
            <a:r>
              <a:rPr sz="1400" u="heavy" spc="-8" dirty="0">
                <a:solidFill>
                  <a:srgbClr val="0462C1"/>
                </a:solidFill>
                <a:cs typeface="Calibri"/>
                <a:hlinkClick r:id="rId2"/>
              </a:rPr>
              <a:t>tr</a:t>
            </a:r>
            <a:r>
              <a:rPr sz="1400" spc="45" dirty="0">
                <a:solidFill>
                  <a:srgbClr val="0462C1"/>
                </a:solidFill>
                <a:cs typeface="Calibri"/>
                <a:hlinkClick r:id="rId2"/>
              </a:rPr>
              <a:t> </a:t>
            </a:r>
            <a:r>
              <a:rPr lang="tr-TR" sz="1400" spc="45" dirty="0">
                <a:solidFill>
                  <a:srgbClr val="0462C1"/>
                </a:solidFill>
                <a:cs typeface="Calibri"/>
              </a:rPr>
              <a:t> </a:t>
            </a:r>
            <a:r>
              <a:rPr sz="1400" spc="-11" dirty="0" err="1">
                <a:cs typeface="Calibri"/>
              </a:rPr>
              <a:t>ad</a:t>
            </a:r>
            <a:r>
              <a:rPr sz="1400" spc="-38" dirty="0" err="1">
                <a:cs typeface="Calibri"/>
              </a:rPr>
              <a:t>r</a:t>
            </a:r>
            <a:r>
              <a:rPr sz="1400" spc="-11" dirty="0" err="1">
                <a:cs typeface="Calibri"/>
              </a:rPr>
              <a:t>es</a:t>
            </a:r>
            <a:r>
              <a:rPr sz="1400" spc="-15" dirty="0" err="1">
                <a:cs typeface="Calibri"/>
              </a:rPr>
              <a:t>i</a:t>
            </a:r>
            <a:r>
              <a:rPr sz="1400" spc="-11" dirty="0" err="1">
                <a:cs typeface="Calibri"/>
              </a:rPr>
              <a:t>ne</a:t>
            </a:r>
            <a:r>
              <a:rPr sz="1400" spc="15" dirty="0">
                <a:cs typeface="Calibri"/>
              </a:rPr>
              <a:t> </a:t>
            </a:r>
            <a:r>
              <a:rPr sz="1400" spc="-11" dirty="0">
                <a:cs typeface="Calibri"/>
              </a:rPr>
              <a:t>e-mail </a:t>
            </a:r>
            <a:r>
              <a:rPr sz="1400" spc="-26" dirty="0">
                <a:cs typeface="Calibri"/>
              </a:rPr>
              <a:t>g</a:t>
            </a:r>
            <a:r>
              <a:rPr sz="1400" spc="-11" dirty="0">
                <a:cs typeface="Calibri"/>
              </a:rPr>
              <a:t>önde</a:t>
            </a:r>
            <a:r>
              <a:rPr sz="1400" spc="-41" dirty="0">
                <a:cs typeface="Calibri"/>
              </a:rPr>
              <a:t>r</a:t>
            </a:r>
            <a:r>
              <a:rPr sz="1400" spc="-11" dirty="0">
                <a:cs typeface="Calibri"/>
              </a:rPr>
              <a:t>e</a:t>
            </a:r>
            <a:r>
              <a:rPr sz="1400" spc="-38" dirty="0">
                <a:cs typeface="Calibri"/>
              </a:rPr>
              <a:t>r</a:t>
            </a:r>
            <a:r>
              <a:rPr sz="1400" spc="-11" dirty="0">
                <a:cs typeface="Calibri"/>
              </a:rPr>
              <a:t>ek</a:t>
            </a:r>
            <a:r>
              <a:rPr sz="1400" spc="8" dirty="0">
                <a:cs typeface="Calibri"/>
              </a:rPr>
              <a:t> </a:t>
            </a:r>
            <a:r>
              <a:rPr sz="1400" spc="-56" dirty="0">
                <a:cs typeface="Calibri"/>
              </a:rPr>
              <a:t>r</a:t>
            </a:r>
            <a:r>
              <a:rPr sz="1400" spc="-11" dirty="0">
                <a:cs typeface="Calibri"/>
              </a:rPr>
              <a:t>and</a:t>
            </a:r>
            <a:r>
              <a:rPr sz="1400" spc="-26" dirty="0">
                <a:cs typeface="Calibri"/>
              </a:rPr>
              <a:t>e</a:t>
            </a:r>
            <a:r>
              <a:rPr sz="1400" spc="-11" dirty="0">
                <a:cs typeface="Calibri"/>
              </a:rPr>
              <a:t>vu almal</a:t>
            </a:r>
            <a:r>
              <a:rPr sz="1400" spc="-19" dirty="0">
                <a:cs typeface="Calibri"/>
              </a:rPr>
              <a:t>ı</a:t>
            </a:r>
            <a:r>
              <a:rPr sz="1400" spc="-8" dirty="0">
                <a:cs typeface="Calibri"/>
              </a:rPr>
              <a:t>sı</a:t>
            </a:r>
            <a:r>
              <a:rPr sz="1400" spc="-23" dirty="0">
                <a:cs typeface="Calibri"/>
              </a:rPr>
              <a:t>n</a:t>
            </a:r>
            <a:r>
              <a:rPr sz="1400" spc="-8" dirty="0">
                <a:cs typeface="Calibri"/>
              </a:rPr>
              <a:t>ız.</a:t>
            </a:r>
            <a:endParaRPr sz="1400" dirty="0">
              <a:cs typeface="Calibri"/>
            </a:endParaRPr>
          </a:p>
          <a:p>
            <a:pPr algn="just">
              <a:lnSpc>
                <a:spcPts val="525"/>
              </a:lnSpc>
              <a:spcBef>
                <a:spcPts val="26"/>
              </a:spcBef>
            </a:pPr>
            <a:endParaRPr sz="1400" dirty="0"/>
          </a:p>
          <a:p>
            <a:pPr marL="9525" algn="just">
              <a:buFont typeface="Wingdings" pitchFamily="2" charset="2"/>
              <a:buChar char="Ø"/>
            </a:pPr>
            <a:r>
              <a:rPr sz="1400" dirty="0" err="1">
                <a:cs typeface="Calibri"/>
              </a:rPr>
              <a:t>Rand</a:t>
            </a:r>
            <a:r>
              <a:rPr sz="1400" spc="-8" dirty="0" err="1">
                <a:cs typeface="Calibri"/>
              </a:rPr>
              <a:t>e</a:t>
            </a:r>
            <a:r>
              <a:rPr sz="1400" dirty="0" err="1">
                <a:cs typeface="Calibri"/>
              </a:rPr>
              <a:t>vu</a:t>
            </a:r>
            <a:r>
              <a:rPr sz="1400" spc="-30" dirty="0" err="1">
                <a:cs typeface="Calibri"/>
              </a:rPr>
              <a:t>y</a:t>
            </a:r>
            <a:r>
              <a:rPr sz="1400" dirty="0" err="1">
                <a:cs typeface="Calibri"/>
              </a:rPr>
              <a:t>a</a:t>
            </a:r>
            <a:r>
              <a:rPr sz="1400" dirty="0">
                <a:cs typeface="Calibri"/>
              </a:rPr>
              <a:t> </a:t>
            </a:r>
            <a:r>
              <a:rPr sz="1400" spc="-23" dirty="0">
                <a:cs typeface="Calibri"/>
              </a:rPr>
              <a:t>g</a:t>
            </a:r>
            <a:r>
              <a:rPr sz="1400" dirty="0">
                <a:cs typeface="Calibri"/>
              </a:rPr>
              <a:t>eldiğini</a:t>
            </a:r>
            <a:r>
              <a:rPr sz="1400" spc="-38" dirty="0">
                <a:cs typeface="Calibri"/>
              </a:rPr>
              <a:t>z</a:t>
            </a:r>
            <a:r>
              <a:rPr sz="1400" dirty="0">
                <a:cs typeface="Calibri"/>
              </a:rPr>
              <a:t>de</a:t>
            </a:r>
            <a:r>
              <a:rPr sz="1400" spc="-8" dirty="0">
                <a:cs typeface="Calibri"/>
              </a:rPr>
              <a:t> </a:t>
            </a:r>
            <a:r>
              <a:rPr sz="1400" dirty="0">
                <a:cs typeface="Calibri"/>
              </a:rPr>
              <a:t>Dış </a:t>
            </a:r>
            <a:r>
              <a:rPr sz="1400" spc="-8" dirty="0">
                <a:cs typeface="Calibri"/>
              </a:rPr>
              <a:t>İ</a:t>
            </a:r>
            <a:r>
              <a:rPr sz="1400" dirty="0">
                <a:cs typeface="Calibri"/>
              </a:rPr>
              <a:t>lişkiler</a:t>
            </a:r>
            <a:r>
              <a:rPr sz="1400" spc="-19" dirty="0">
                <a:cs typeface="Calibri"/>
              </a:rPr>
              <a:t> </a:t>
            </a:r>
            <a:r>
              <a:rPr sz="1400" spc="-38" dirty="0">
                <a:cs typeface="Calibri"/>
              </a:rPr>
              <a:t>K</a:t>
            </a:r>
            <a:r>
              <a:rPr sz="1400" dirty="0">
                <a:cs typeface="Calibri"/>
              </a:rPr>
              <a:t>o</a:t>
            </a:r>
            <a:r>
              <a:rPr sz="1400" spc="-8" dirty="0">
                <a:cs typeface="Calibri"/>
              </a:rPr>
              <a:t>o</a:t>
            </a:r>
            <a:r>
              <a:rPr sz="1400" spc="-26" dirty="0">
                <a:cs typeface="Calibri"/>
              </a:rPr>
              <a:t>r</a:t>
            </a:r>
            <a:r>
              <a:rPr sz="1400" dirty="0">
                <a:cs typeface="Calibri"/>
              </a:rPr>
              <a:t>din</a:t>
            </a:r>
            <a:r>
              <a:rPr sz="1400" spc="-19" dirty="0">
                <a:cs typeface="Calibri"/>
              </a:rPr>
              <a:t>at</a:t>
            </a:r>
            <a:r>
              <a:rPr sz="1400" dirty="0">
                <a:cs typeface="Calibri"/>
              </a:rPr>
              <a:t>örlüğüne</a:t>
            </a:r>
            <a:r>
              <a:rPr sz="1400" spc="4" dirty="0">
                <a:cs typeface="Calibri"/>
              </a:rPr>
              <a:t> </a:t>
            </a:r>
            <a:r>
              <a:rPr sz="1400" dirty="0">
                <a:cs typeface="Calibri"/>
              </a:rPr>
              <a:t>sunmanız </a:t>
            </a:r>
            <a:r>
              <a:rPr sz="1400" spc="-23" dirty="0">
                <a:cs typeface="Calibri"/>
              </a:rPr>
              <a:t>g</a:t>
            </a:r>
            <a:r>
              <a:rPr sz="1400" dirty="0">
                <a:cs typeface="Calibri"/>
              </a:rPr>
              <a:t>e</a:t>
            </a:r>
            <a:r>
              <a:rPr sz="1400" spc="-23" dirty="0">
                <a:cs typeface="Calibri"/>
              </a:rPr>
              <a:t>r</a:t>
            </a:r>
            <a:r>
              <a:rPr sz="1400" dirty="0">
                <a:cs typeface="Calibri"/>
              </a:rPr>
              <a:t>e</a:t>
            </a:r>
            <a:r>
              <a:rPr sz="1400" spc="-53" dirty="0">
                <a:cs typeface="Calibri"/>
              </a:rPr>
              <a:t>k</a:t>
            </a:r>
            <a:r>
              <a:rPr sz="1400" dirty="0">
                <a:cs typeface="Calibri"/>
              </a:rPr>
              <a:t>en</a:t>
            </a:r>
            <a:r>
              <a:rPr sz="1400" spc="-8" dirty="0">
                <a:cs typeface="Calibri"/>
              </a:rPr>
              <a:t> </a:t>
            </a:r>
            <a:r>
              <a:rPr sz="1400" dirty="0" err="1">
                <a:cs typeface="Calibri"/>
              </a:rPr>
              <a:t>bel</a:t>
            </a:r>
            <a:r>
              <a:rPr sz="1400" spc="-19" dirty="0" err="1">
                <a:cs typeface="Calibri"/>
              </a:rPr>
              <a:t>g</a:t>
            </a:r>
            <a:r>
              <a:rPr sz="1400" dirty="0" err="1">
                <a:cs typeface="Calibri"/>
              </a:rPr>
              <a:t>el</a:t>
            </a:r>
            <a:r>
              <a:rPr sz="1400" spc="4" dirty="0" err="1">
                <a:cs typeface="Calibri"/>
              </a:rPr>
              <a:t>e</a:t>
            </a:r>
            <a:r>
              <a:rPr sz="1400" dirty="0" err="1">
                <a:cs typeface="Calibri"/>
              </a:rPr>
              <a:t>r</a:t>
            </a:r>
            <a:r>
              <a:rPr sz="1400" dirty="0">
                <a:cs typeface="Calibri"/>
              </a:rPr>
              <a:t>;</a:t>
            </a:r>
            <a:endParaRPr lang="tr-TR" sz="1400" dirty="0">
              <a:cs typeface="Calibri"/>
            </a:endParaRPr>
          </a:p>
          <a:p>
            <a:pPr marL="9525" algn="just"/>
            <a:r>
              <a:rPr lang="tr-TR" sz="1400" dirty="0">
                <a:cs typeface="Calibri"/>
              </a:rPr>
              <a:t>                                                   </a:t>
            </a:r>
          </a:p>
          <a:p>
            <a:pPr algn="just">
              <a:lnSpc>
                <a:spcPts val="525"/>
              </a:lnSpc>
              <a:spcBef>
                <a:spcPts val="8"/>
              </a:spcBef>
            </a:pPr>
            <a:endParaRPr sz="1400" dirty="0"/>
          </a:p>
          <a:p>
            <a:pPr marL="689610" lvl="1" indent="-222885" algn="just">
              <a:buSzPct val="120000"/>
              <a:buFont typeface="Arial"/>
              <a:buChar char="•"/>
              <a:tabLst>
                <a:tab pos="231934" algn="l"/>
              </a:tabLst>
            </a:pPr>
            <a:r>
              <a:rPr sz="1400" dirty="0">
                <a:cs typeface="Calibri"/>
              </a:rPr>
              <a:t>E</a:t>
            </a:r>
            <a:r>
              <a:rPr sz="1400" spc="-30" dirty="0">
                <a:cs typeface="Calibri"/>
              </a:rPr>
              <a:t>r</a:t>
            </a:r>
            <a:r>
              <a:rPr sz="1400" dirty="0">
                <a:cs typeface="Calibri"/>
              </a:rPr>
              <a:t>as</a:t>
            </a:r>
            <a:r>
              <a:rPr sz="1400" spc="-8" dirty="0">
                <a:cs typeface="Calibri"/>
              </a:rPr>
              <a:t>m</a:t>
            </a:r>
            <a:r>
              <a:rPr sz="1400" dirty="0">
                <a:cs typeface="Calibri"/>
              </a:rPr>
              <a:t>us</a:t>
            </a:r>
            <a:r>
              <a:rPr sz="1400" spc="4" dirty="0">
                <a:cs typeface="Calibri"/>
              </a:rPr>
              <a:t> </a:t>
            </a:r>
            <a:r>
              <a:rPr sz="1400" dirty="0">
                <a:cs typeface="Calibri"/>
              </a:rPr>
              <a:t>eğit</a:t>
            </a:r>
            <a:r>
              <a:rPr sz="1400" spc="-8" dirty="0">
                <a:cs typeface="Calibri"/>
              </a:rPr>
              <a:t>i</a:t>
            </a:r>
            <a:r>
              <a:rPr sz="1400" dirty="0">
                <a:cs typeface="Calibri"/>
              </a:rPr>
              <a:t>m sü</a:t>
            </a:r>
            <a:r>
              <a:rPr sz="1400" spc="-23" dirty="0">
                <a:cs typeface="Calibri"/>
              </a:rPr>
              <a:t>r</a:t>
            </a:r>
            <a:r>
              <a:rPr sz="1400" dirty="0">
                <a:cs typeface="Calibri"/>
              </a:rPr>
              <a:t>es</a:t>
            </a:r>
            <a:r>
              <a:rPr sz="1400" spc="-8" dirty="0">
                <a:cs typeface="Calibri"/>
              </a:rPr>
              <a:t>i</a:t>
            </a:r>
            <a:r>
              <a:rPr sz="1400" dirty="0">
                <a:cs typeface="Calibri"/>
              </a:rPr>
              <a:t>ni</a:t>
            </a:r>
            <a:r>
              <a:rPr sz="1400" spc="19" dirty="0">
                <a:cs typeface="Calibri"/>
              </a:rPr>
              <a:t> </a:t>
            </a:r>
            <a:r>
              <a:rPr sz="1400" dirty="0">
                <a:cs typeface="Calibri"/>
              </a:rPr>
              <a:t>bel</a:t>
            </a:r>
            <a:r>
              <a:rPr sz="1400" spc="-8" dirty="0">
                <a:cs typeface="Calibri"/>
              </a:rPr>
              <a:t>i</a:t>
            </a:r>
            <a:r>
              <a:rPr sz="1400" dirty="0">
                <a:cs typeface="Calibri"/>
              </a:rPr>
              <a:t>r</a:t>
            </a:r>
            <a:r>
              <a:rPr sz="1400" spc="-23" dirty="0">
                <a:cs typeface="Calibri"/>
              </a:rPr>
              <a:t>t</a:t>
            </a:r>
            <a:r>
              <a:rPr sz="1400" dirty="0">
                <a:cs typeface="Calibri"/>
              </a:rPr>
              <a:t>en</a:t>
            </a:r>
            <a:r>
              <a:rPr sz="1400" spc="15" dirty="0">
                <a:cs typeface="Calibri"/>
              </a:rPr>
              <a:t> </a:t>
            </a:r>
            <a:r>
              <a:rPr sz="1400" u="sng" dirty="0">
                <a:cs typeface="Calibri"/>
              </a:rPr>
              <a:t>Co</a:t>
            </a:r>
            <a:r>
              <a:rPr sz="1400" u="sng" spc="-8" dirty="0">
                <a:cs typeface="Calibri"/>
              </a:rPr>
              <a:t>n</a:t>
            </a:r>
            <a:r>
              <a:rPr sz="1400" u="sng" dirty="0">
                <a:cs typeface="Calibri"/>
              </a:rPr>
              <a:t>fi</a:t>
            </a:r>
            <a:r>
              <a:rPr sz="1400" u="sng" spc="-8" dirty="0">
                <a:cs typeface="Calibri"/>
              </a:rPr>
              <a:t>r</a:t>
            </a:r>
            <a:r>
              <a:rPr sz="1400" u="sng" dirty="0">
                <a:cs typeface="Calibri"/>
              </a:rPr>
              <a:t>m</a:t>
            </a:r>
            <a:r>
              <a:rPr sz="1400" u="sng" spc="-23" dirty="0">
                <a:cs typeface="Calibri"/>
              </a:rPr>
              <a:t>a</a:t>
            </a:r>
            <a:r>
              <a:rPr sz="1400" u="sng" dirty="0">
                <a:cs typeface="Calibri"/>
              </a:rPr>
              <a:t>tion </a:t>
            </a:r>
            <a:r>
              <a:rPr lang="tr-TR" sz="1400" u="sng" dirty="0">
                <a:cs typeface="Calibri"/>
              </a:rPr>
              <a:t>o</a:t>
            </a:r>
            <a:r>
              <a:rPr sz="1400" u="sng" dirty="0">
                <a:cs typeface="Calibri"/>
              </a:rPr>
              <a:t>f</a:t>
            </a:r>
            <a:r>
              <a:rPr sz="1400" u="sng" spc="-15" dirty="0">
                <a:cs typeface="Calibri"/>
              </a:rPr>
              <a:t> </a:t>
            </a:r>
            <a:r>
              <a:rPr sz="1400" u="sng" dirty="0">
                <a:cs typeface="Calibri"/>
              </a:rPr>
              <a:t>S</a:t>
            </a:r>
            <a:r>
              <a:rPr sz="1400" u="sng" spc="-19" dirty="0">
                <a:cs typeface="Calibri"/>
              </a:rPr>
              <a:t>t</a:t>
            </a:r>
            <a:r>
              <a:rPr sz="1400" u="sng" spc="-30" dirty="0">
                <a:cs typeface="Calibri"/>
              </a:rPr>
              <a:t>a</a:t>
            </a:r>
            <a:r>
              <a:rPr sz="1400" u="sng" dirty="0">
                <a:cs typeface="Calibri"/>
              </a:rPr>
              <a:t>y</a:t>
            </a:r>
            <a:r>
              <a:rPr lang="tr-TR" sz="1400" u="sng" dirty="0">
                <a:cs typeface="Calibri"/>
              </a:rPr>
              <a:t>/</a:t>
            </a:r>
            <a:r>
              <a:rPr lang="tr-TR" sz="1400" u="sng" dirty="0" err="1">
                <a:cs typeface="Calibri"/>
              </a:rPr>
              <a:t>Certificate</a:t>
            </a:r>
            <a:r>
              <a:rPr lang="tr-TR" sz="1400" u="sng" dirty="0">
                <a:cs typeface="Calibri"/>
              </a:rPr>
              <a:t> of </a:t>
            </a:r>
            <a:r>
              <a:rPr lang="tr-TR" sz="1400" u="sng" dirty="0" err="1">
                <a:cs typeface="Calibri"/>
              </a:rPr>
              <a:t>Attendance</a:t>
            </a:r>
            <a:r>
              <a:rPr sz="1400" u="sng" spc="-4" dirty="0">
                <a:cs typeface="Calibri"/>
              </a:rPr>
              <a:t> </a:t>
            </a:r>
            <a:r>
              <a:rPr sz="1400" dirty="0">
                <a:cs typeface="Calibri"/>
              </a:rPr>
              <a:t>Bel</a:t>
            </a:r>
            <a:r>
              <a:rPr sz="1400" spc="-8" dirty="0">
                <a:cs typeface="Calibri"/>
              </a:rPr>
              <a:t>g</a:t>
            </a:r>
            <a:r>
              <a:rPr sz="1400" dirty="0">
                <a:cs typeface="Calibri"/>
              </a:rPr>
              <a:t>es</a:t>
            </a:r>
            <a:r>
              <a:rPr sz="1400" spc="-8" dirty="0">
                <a:cs typeface="Calibri"/>
              </a:rPr>
              <a:t>i</a:t>
            </a:r>
            <a:r>
              <a:rPr sz="1400" dirty="0">
                <a:cs typeface="Calibri"/>
              </a:rPr>
              <a:t>.</a:t>
            </a:r>
          </a:p>
          <a:p>
            <a:pPr lvl="1" algn="just">
              <a:lnSpc>
                <a:spcPts val="638"/>
              </a:lnSpc>
              <a:spcBef>
                <a:spcPts val="7"/>
              </a:spcBef>
            </a:pPr>
            <a:endParaRPr sz="1400" dirty="0"/>
          </a:p>
          <a:p>
            <a:pPr marL="638175" lvl="1" indent="-171450" algn="just">
              <a:buFont typeface="Arial"/>
              <a:buChar char="•"/>
              <a:tabLst>
                <a:tab pos="180499" algn="l"/>
              </a:tabLst>
            </a:pPr>
            <a:r>
              <a:rPr sz="1400" dirty="0" err="1">
                <a:cs typeface="Calibri"/>
              </a:rPr>
              <a:t>Ö</a:t>
            </a:r>
            <a:r>
              <a:rPr sz="1400" spc="4" dirty="0" err="1">
                <a:cs typeface="Calibri"/>
              </a:rPr>
              <a:t>ğ</a:t>
            </a:r>
            <a:r>
              <a:rPr sz="1400" spc="-23" dirty="0" err="1">
                <a:cs typeface="Calibri"/>
              </a:rPr>
              <a:t>r</a:t>
            </a:r>
            <a:r>
              <a:rPr sz="1400" dirty="0" err="1">
                <a:cs typeface="Calibri"/>
              </a:rPr>
              <a:t>enim</a:t>
            </a:r>
            <a:r>
              <a:rPr sz="1400" spc="-11" dirty="0">
                <a:cs typeface="Calibri"/>
              </a:rPr>
              <a:t> </a:t>
            </a:r>
            <a:r>
              <a:rPr sz="1400" dirty="0" err="1">
                <a:cs typeface="Calibri"/>
              </a:rPr>
              <a:t>A</a:t>
            </a:r>
            <a:r>
              <a:rPr sz="1400" spc="4" dirty="0" err="1">
                <a:cs typeface="Calibri"/>
              </a:rPr>
              <a:t>n</a:t>
            </a:r>
            <a:r>
              <a:rPr sz="1400" dirty="0" err="1">
                <a:cs typeface="Calibri"/>
              </a:rPr>
              <a:t>la</a:t>
            </a:r>
            <a:r>
              <a:rPr sz="1400" spc="-8" dirty="0" err="1">
                <a:cs typeface="Calibri"/>
              </a:rPr>
              <a:t>ş</a:t>
            </a:r>
            <a:r>
              <a:rPr sz="1400" dirty="0" err="1">
                <a:cs typeface="Calibri"/>
              </a:rPr>
              <a:t>man</a:t>
            </a:r>
            <a:r>
              <a:rPr sz="1400" spc="-8" dirty="0" err="1">
                <a:cs typeface="Calibri"/>
              </a:rPr>
              <a:t>ı</a:t>
            </a:r>
            <a:r>
              <a:rPr sz="1400" dirty="0" err="1">
                <a:cs typeface="Calibri"/>
              </a:rPr>
              <a:t>zın</a:t>
            </a:r>
            <a:r>
              <a:rPr lang="tr-TR" sz="1400" dirty="0">
                <a:cs typeface="Calibri"/>
              </a:rPr>
              <a:t> </a:t>
            </a:r>
            <a:r>
              <a:rPr sz="1400" dirty="0">
                <a:cs typeface="Calibri"/>
              </a:rPr>
              <a:t>Dur</a:t>
            </a:r>
            <a:r>
              <a:rPr sz="1400" spc="-8" dirty="0">
                <a:cs typeface="Calibri"/>
              </a:rPr>
              <a:t>i</a:t>
            </a:r>
            <a:r>
              <a:rPr sz="1400" dirty="0">
                <a:cs typeface="Calibri"/>
              </a:rPr>
              <a:t>n</a:t>
            </a:r>
            <a:r>
              <a:rPr sz="1400" spc="4" dirty="0">
                <a:cs typeface="Calibri"/>
              </a:rPr>
              <a:t>g</a:t>
            </a:r>
            <a:r>
              <a:rPr lang="tr-TR" sz="1400" spc="4" dirty="0">
                <a:cs typeface="Calibri"/>
              </a:rPr>
              <a:t> </a:t>
            </a:r>
            <a:r>
              <a:rPr lang="tr-TR" sz="1400" spc="4" dirty="0" err="1">
                <a:cs typeface="Calibri"/>
              </a:rPr>
              <a:t>the</a:t>
            </a:r>
            <a:r>
              <a:rPr lang="tr-TR" sz="1400" spc="4" dirty="0">
                <a:cs typeface="Calibri"/>
              </a:rPr>
              <a:t> </a:t>
            </a:r>
            <a:r>
              <a:rPr lang="tr-TR" sz="1400" spc="4" dirty="0" err="1">
                <a:cs typeface="Calibri"/>
              </a:rPr>
              <a:t>Mobility</a:t>
            </a:r>
            <a:r>
              <a:rPr lang="tr-TR" sz="1400" spc="4" dirty="0">
                <a:cs typeface="Calibri"/>
              </a:rPr>
              <a:t> kısmının tüm taraflarca onaylanmış hali </a:t>
            </a:r>
            <a:r>
              <a:rPr lang="tr-TR" sz="1400" dirty="0">
                <a:cs typeface="Calibri"/>
              </a:rPr>
              <a:t>(De</a:t>
            </a:r>
            <a:r>
              <a:rPr lang="tr-TR" sz="1400" spc="-34" dirty="0">
                <a:cs typeface="Calibri"/>
              </a:rPr>
              <a:t>r</a:t>
            </a:r>
            <a:r>
              <a:rPr lang="tr-TR" sz="1400" dirty="0">
                <a:cs typeface="Calibri"/>
              </a:rPr>
              <a:t>s deği</a:t>
            </a:r>
            <a:r>
              <a:rPr lang="tr-TR" sz="1400" spc="-8" dirty="0">
                <a:cs typeface="Calibri"/>
              </a:rPr>
              <a:t>ş</a:t>
            </a:r>
            <a:r>
              <a:rPr lang="tr-TR" sz="1400" dirty="0">
                <a:cs typeface="Calibri"/>
              </a:rPr>
              <a:t>i</a:t>
            </a:r>
            <a:r>
              <a:rPr lang="tr-TR" sz="1400" spc="-8" dirty="0">
                <a:cs typeface="Calibri"/>
              </a:rPr>
              <a:t>k</a:t>
            </a:r>
            <a:r>
              <a:rPr lang="tr-TR" sz="1400" dirty="0">
                <a:cs typeface="Calibri"/>
              </a:rPr>
              <a:t>l</a:t>
            </a:r>
            <a:r>
              <a:rPr lang="tr-TR" sz="1400" spc="-8" dirty="0">
                <a:cs typeface="Calibri"/>
              </a:rPr>
              <a:t>i</a:t>
            </a:r>
            <a:r>
              <a:rPr lang="tr-TR" sz="1400" dirty="0">
                <a:cs typeface="Calibri"/>
              </a:rPr>
              <a:t>ği</a:t>
            </a:r>
            <a:r>
              <a:rPr lang="tr-TR" sz="1400" spc="8" dirty="0">
                <a:cs typeface="Calibri"/>
              </a:rPr>
              <a:t> </a:t>
            </a:r>
            <a:r>
              <a:rPr lang="tr-TR" sz="1400" spc="-23" dirty="0">
                <a:cs typeface="Calibri"/>
              </a:rPr>
              <a:t>v</a:t>
            </a:r>
            <a:r>
              <a:rPr lang="tr-TR" sz="1400" dirty="0">
                <a:cs typeface="Calibri"/>
              </a:rPr>
              <a:t>a</a:t>
            </a:r>
            <a:r>
              <a:rPr lang="tr-TR" sz="1400" spc="-34" dirty="0">
                <a:cs typeface="Calibri"/>
              </a:rPr>
              <a:t>r</a:t>
            </a:r>
            <a:r>
              <a:rPr lang="tr-TR" sz="1400" dirty="0">
                <a:cs typeface="Calibri"/>
              </a:rPr>
              <a:t>sa)</a:t>
            </a:r>
            <a:endParaRPr sz="1400" dirty="0">
              <a:cs typeface="Calibri"/>
            </a:endParaRPr>
          </a:p>
          <a:p>
            <a:pPr lvl="1" algn="just">
              <a:lnSpc>
                <a:spcPts val="563"/>
              </a:lnSpc>
              <a:spcBef>
                <a:spcPts val="6"/>
              </a:spcBef>
              <a:buFont typeface="Arial"/>
              <a:buChar char="•"/>
            </a:pPr>
            <a:endParaRPr sz="1400" dirty="0"/>
          </a:p>
          <a:p>
            <a:pPr marL="638175" lvl="1" indent="-171450" algn="just">
              <a:buFont typeface="Arial"/>
              <a:buChar char="•"/>
              <a:tabLst>
                <a:tab pos="180499" algn="l"/>
              </a:tabLst>
            </a:pPr>
            <a:r>
              <a:rPr sz="1400" spc="-113" dirty="0">
                <a:cs typeface="Calibri"/>
              </a:rPr>
              <a:t>Y</a:t>
            </a:r>
            <a:r>
              <a:rPr sz="1400" dirty="0">
                <a:cs typeface="Calibri"/>
              </a:rPr>
              <a:t>ön</a:t>
            </a:r>
            <a:r>
              <a:rPr sz="1400" spc="-11" dirty="0">
                <a:cs typeface="Calibri"/>
              </a:rPr>
              <a:t>e</a:t>
            </a:r>
            <a:r>
              <a:rPr sz="1400" dirty="0">
                <a:cs typeface="Calibri"/>
              </a:rPr>
              <a:t>tim</a:t>
            </a:r>
            <a:r>
              <a:rPr sz="1400" spc="-11" dirty="0">
                <a:cs typeface="Calibri"/>
              </a:rPr>
              <a:t> </a:t>
            </a:r>
            <a:r>
              <a:rPr sz="1400" spc="-26" dirty="0">
                <a:cs typeface="Calibri"/>
              </a:rPr>
              <a:t>K</a:t>
            </a:r>
            <a:r>
              <a:rPr sz="1400" dirty="0">
                <a:cs typeface="Calibri"/>
              </a:rPr>
              <a:t>urulu</a:t>
            </a:r>
            <a:r>
              <a:rPr sz="1400" spc="-11" dirty="0">
                <a:cs typeface="Calibri"/>
              </a:rPr>
              <a:t> </a:t>
            </a:r>
            <a:r>
              <a:rPr sz="1400" spc="-30" dirty="0">
                <a:cs typeface="Calibri"/>
              </a:rPr>
              <a:t>K</a:t>
            </a:r>
            <a:r>
              <a:rPr sz="1400" dirty="0">
                <a:cs typeface="Calibri"/>
              </a:rPr>
              <a:t>a</a:t>
            </a:r>
            <a:r>
              <a:rPr sz="1400" spc="-34" dirty="0">
                <a:cs typeface="Calibri"/>
              </a:rPr>
              <a:t>r</a:t>
            </a:r>
            <a:r>
              <a:rPr sz="1400" dirty="0">
                <a:cs typeface="Calibri"/>
              </a:rPr>
              <a:t>arı</a:t>
            </a:r>
            <a:r>
              <a:rPr sz="1400" spc="-8" dirty="0">
                <a:cs typeface="Calibri"/>
              </a:rPr>
              <a:t> </a:t>
            </a:r>
            <a:r>
              <a:rPr sz="1400" dirty="0">
                <a:cs typeface="Calibri"/>
              </a:rPr>
              <a:t>(De</a:t>
            </a:r>
            <a:r>
              <a:rPr sz="1400" spc="-34" dirty="0">
                <a:cs typeface="Calibri"/>
              </a:rPr>
              <a:t>r</a:t>
            </a:r>
            <a:r>
              <a:rPr sz="1400" dirty="0">
                <a:cs typeface="Calibri"/>
              </a:rPr>
              <a:t>s deği</a:t>
            </a:r>
            <a:r>
              <a:rPr sz="1400" spc="-8" dirty="0">
                <a:cs typeface="Calibri"/>
              </a:rPr>
              <a:t>ş</a:t>
            </a:r>
            <a:r>
              <a:rPr sz="1400" dirty="0">
                <a:cs typeface="Calibri"/>
              </a:rPr>
              <a:t>i</a:t>
            </a:r>
            <a:r>
              <a:rPr sz="1400" spc="-8" dirty="0">
                <a:cs typeface="Calibri"/>
              </a:rPr>
              <a:t>k</a:t>
            </a:r>
            <a:r>
              <a:rPr sz="1400" dirty="0">
                <a:cs typeface="Calibri"/>
              </a:rPr>
              <a:t>l</a:t>
            </a:r>
            <a:r>
              <a:rPr sz="1400" spc="-8" dirty="0">
                <a:cs typeface="Calibri"/>
              </a:rPr>
              <a:t>i</a:t>
            </a:r>
            <a:r>
              <a:rPr sz="1400" dirty="0">
                <a:cs typeface="Calibri"/>
              </a:rPr>
              <a:t>ği</a:t>
            </a:r>
            <a:r>
              <a:rPr sz="1400" spc="8" dirty="0">
                <a:cs typeface="Calibri"/>
              </a:rPr>
              <a:t> </a:t>
            </a:r>
            <a:r>
              <a:rPr sz="1400" spc="-23" dirty="0">
                <a:cs typeface="Calibri"/>
              </a:rPr>
              <a:t>v</a:t>
            </a:r>
            <a:r>
              <a:rPr sz="1400" dirty="0">
                <a:cs typeface="Calibri"/>
              </a:rPr>
              <a:t>a</a:t>
            </a:r>
            <a:r>
              <a:rPr sz="1400" spc="-34" dirty="0">
                <a:cs typeface="Calibri"/>
              </a:rPr>
              <a:t>r</a:t>
            </a:r>
            <a:r>
              <a:rPr sz="1400" dirty="0">
                <a:cs typeface="Calibri"/>
              </a:rPr>
              <a:t>sa)</a:t>
            </a:r>
          </a:p>
          <a:p>
            <a:pPr lvl="1" algn="just">
              <a:lnSpc>
                <a:spcPts val="563"/>
              </a:lnSpc>
              <a:spcBef>
                <a:spcPts val="5"/>
              </a:spcBef>
              <a:buFont typeface="Arial"/>
              <a:buChar char="•"/>
            </a:pPr>
            <a:endParaRPr sz="1400" dirty="0"/>
          </a:p>
          <a:p>
            <a:pPr marL="638175" lvl="1" indent="-171450" algn="just">
              <a:buFont typeface="Arial"/>
              <a:buChar char="•"/>
              <a:tabLst>
                <a:tab pos="180499" algn="l"/>
              </a:tabLst>
            </a:pPr>
            <a:r>
              <a:rPr lang="tr-TR" sz="1400" dirty="0">
                <a:cs typeface="Calibri"/>
              </a:rPr>
              <a:t>Karşı kurumdan a</a:t>
            </a:r>
            <a:r>
              <a:rPr sz="1400" dirty="0" err="1">
                <a:cs typeface="Calibri"/>
              </a:rPr>
              <a:t>ldığınız</a:t>
            </a:r>
            <a:r>
              <a:rPr lang="tr-TR" sz="1400" dirty="0">
                <a:cs typeface="Calibri"/>
              </a:rPr>
              <a:t>, oradaki</a:t>
            </a:r>
            <a:r>
              <a:rPr sz="1400" spc="-11" dirty="0">
                <a:cs typeface="Calibri"/>
              </a:rPr>
              <a:t> </a:t>
            </a:r>
            <a:r>
              <a:rPr sz="1400" dirty="0">
                <a:cs typeface="Calibri"/>
              </a:rPr>
              <a:t>de</a:t>
            </a:r>
            <a:r>
              <a:rPr sz="1400" spc="-30" dirty="0">
                <a:cs typeface="Calibri"/>
              </a:rPr>
              <a:t>r</a:t>
            </a:r>
            <a:r>
              <a:rPr sz="1400" dirty="0">
                <a:cs typeface="Calibri"/>
              </a:rPr>
              <a:t>s</a:t>
            </a:r>
            <a:r>
              <a:rPr sz="1400" spc="-8" dirty="0">
                <a:cs typeface="Calibri"/>
              </a:rPr>
              <a:t>l</a:t>
            </a:r>
            <a:r>
              <a:rPr sz="1400" dirty="0">
                <a:cs typeface="Calibri"/>
              </a:rPr>
              <a:t>e</a:t>
            </a:r>
            <a:r>
              <a:rPr sz="1400" spc="-23" dirty="0">
                <a:cs typeface="Calibri"/>
              </a:rPr>
              <a:t>r</a:t>
            </a:r>
            <a:r>
              <a:rPr sz="1400" dirty="0">
                <a:cs typeface="Calibri"/>
              </a:rPr>
              <a:t>den</a:t>
            </a:r>
            <a:r>
              <a:rPr sz="1400" spc="11" dirty="0">
                <a:cs typeface="Calibri"/>
              </a:rPr>
              <a:t> </a:t>
            </a:r>
            <a:r>
              <a:rPr sz="1400" dirty="0">
                <a:cs typeface="Calibri"/>
              </a:rPr>
              <a:t>başarı</a:t>
            </a:r>
            <a:r>
              <a:rPr sz="1400" spc="4" dirty="0">
                <a:cs typeface="Calibri"/>
              </a:rPr>
              <a:t> </a:t>
            </a:r>
            <a:r>
              <a:rPr sz="1400" dirty="0">
                <a:cs typeface="Calibri"/>
              </a:rPr>
              <a:t>d</a:t>
            </a:r>
            <a:r>
              <a:rPr sz="1400" spc="4" dirty="0">
                <a:cs typeface="Calibri"/>
              </a:rPr>
              <a:t>u</a:t>
            </a:r>
            <a:r>
              <a:rPr sz="1400" dirty="0">
                <a:cs typeface="Calibri"/>
              </a:rPr>
              <a:t>rumunu</a:t>
            </a:r>
            <a:r>
              <a:rPr sz="1400" spc="-11" dirty="0">
                <a:cs typeface="Calibri"/>
              </a:rPr>
              <a:t>z</a:t>
            </a:r>
            <a:r>
              <a:rPr sz="1400" dirty="0">
                <a:cs typeface="Calibri"/>
              </a:rPr>
              <a:t>u</a:t>
            </a:r>
            <a:r>
              <a:rPr sz="1400" spc="-30" dirty="0">
                <a:cs typeface="Calibri"/>
              </a:rPr>
              <a:t> </a:t>
            </a:r>
            <a:r>
              <a:rPr sz="1400" spc="-8" dirty="0">
                <a:cs typeface="Calibri"/>
              </a:rPr>
              <a:t>g</a:t>
            </a:r>
            <a:r>
              <a:rPr sz="1400" dirty="0">
                <a:cs typeface="Calibri"/>
              </a:rPr>
              <a:t>ö</a:t>
            </a:r>
            <a:r>
              <a:rPr sz="1400" spc="-23" dirty="0">
                <a:cs typeface="Calibri"/>
              </a:rPr>
              <a:t>s</a:t>
            </a:r>
            <a:r>
              <a:rPr sz="1400" spc="-19" dirty="0">
                <a:cs typeface="Calibri"/>
              </a:rPr>
              <a:t>t</a:t>
            </a:r>
            <a:r>
              <a:rPr sz="1400" dirty="0">
                <a:cs typeface="Calibri"/>
              </a:rPr>
              <a:t>er</a:t>
            </a:r>
            <a:r>
              <a:rPr sz="1400" spc="-8" dirty="0">
                <a:cs typeface="Calibri"/>
              </a:rPr>
              <a:t>i</a:t>
            </a:r>
            <a:r>
              <a:rPr sz="1400" dirty="0">
                <a:cs typeface="Calibri"/>
              </a:rPr>
              <a:t>r</a:t>
            </a:r>
            <a:r>
              <a:rPr sz="1400" spc="8" dirty="0">
                <a:cs typeface="Calibri"/>
              </a:rPr>
              <a:t> </a:t>
            </a:r>
            <a:r>
              <a:rPr sz="1400" dirty="0" err="1">
                <a:cs typeface="Calibri"/>
              </a:rPr>
              <a:t>t</a:t>
            </a:r>
            <a:r>
              <a:rPr sz="1400" spc="-30" dirty="0" err="1">
                <a:cs typeface="Calibri"/>
              </a:rPr>
              <a:t>r</a:t>
            </a:r>
            <a:r>
              <a:rPr sz="1400" dirty="0" err="1">
                <a:cs typeface="Calibri"/>
              </a:rPr>
              <a:t>anskr</a:t>
            </a:r>
            <a:r>
              <a:rPr sz="1400" spc="-8" dirty="0" err="1">
                <a:cs typeface="Calibri"/>
              </a:rPr>
              <a:t>ip</a:t>
            </a:r>
            <a:r>
              <a:rPr sz="1400" dirty="0" err="1">
                <a:cs typeface="Calibri"/>
              </a:rPr>
              <a:t>t</a:t>
            </a:r>
            <a:r>
              <a:rPr sz="1400" spc="23" dirty="0">
                <a:cs typeface="Calibri"/>
              </a:rPr>
              <a:t> </a:t>
            </a:r>
            <a:r>
              <a:rPr sz="1400" dirty="0" err="1">
                <a:cs typeface="Calibri"/>
              </a:rPr>
              <a:t>bel</a:t>
            </a:r>
            <a:r>
              <a:rPr sz="1400" spc="-8" dirty="0" err="1">
                <a:cs typeface="Calibri"/>
              </a:rPr>
              <a:t>g</a:t>
            </a:r>
            <a:r>
              <a:rPr sz="1400" dirty="0" err="1">
                <a:cs typeface="Calibri"/>
              </a:rPr>
              <a:t>eniz</a:t>
            </a:r>
            <a:r>
              <a:rPr lang="tr-TR" sz="1400" dirty="0">
                <a:cs typeface="Calibri"/>
              </a:rPr>
              <a:t> (</a:t>
            </a:r>
            <a:r>
              <a:rPr lang="tr-TR" sz="1400" dirty="0" err="1">
                <a:cs typeface="Calibri"/>
              </a:rPr>
              <a:t>transkriptin</a:t>
            </a:r>
            <a:r>
              <a:rPr lang="tr-TR" sz="1400" dirty="0">
                <a:cs typeface="Calibri"/>
              </a:rPr>
              <a:t> gecikmesi ya da olmaması durumunda onaylı </a:t>
            </a:r>
            <a:r>
              <a:rPr lang="tr-TR" sz="1400" dirty="0" err="1">
                <a:cs typeface="Calibri"/>
              </a:rPr>
              <a:t>Learning</a:t>
            </a:r>
            <a:r>
              <a:rPr lang="tr-TR" sz="1400" dirty="0">
                <a:cs typeface="Calibri"/>
              </a:rPr>
              <a:t> </a:t>
            </a:r>
            <a:r>
              <a:rPr lang="tr-TR" sz="1400" dirty="0" err="1">
                <a:cs typeface="Calibri"/>
              </a:rPr>
              <a:t>Agreement</a:t>
            </a:r>
            <a:r>
              <a:rPr lang="tr-TR" sz="1400" dirty="0">
                <a:cs typeface="Calibri"/>
              </a:rPr>
              <a:t> </a:t>
            </a:r>
            <a:r>
              <a:rPr lang="tr-TR" sz="1400" dirty="0" err="1">
                <a:cs typeface="Calibri"/>
              </a:rPr>
              <a:t>After</a:t>
            </a:r>
            <a:r>
              <a:rPr lang="tr-TR" sz="1400" dirty="0">
                <a:cs typeface="Calibri"/>
              </a:rPr>
              <a:t> </a:t>
            </a:r>
            <a:r>
              <a:rPr lang="tr-TR" sz="1400" dirty="0" err="1">
                <a:cs typeface="Calibri"/>
              </a:rPr>
              <a:t>the</a:t>
            </a:r>
            <a:r>
              <a:rPr lang="tr-TR" sz="1400" dirty="0">
                <a:cs typeface="Calibri"/>
              </a:rPr>
              <a:t> </a:t>
            </a:r>
            <a:r>
              <a:rPr lang="tr-TR" sz="1400" dirty="0" err="1">
                <a:cs typeface="Calibri"/>
              </a:rPr>
              <a:t>Mobility</a:t>
            </a:r>
            <a:r>
              <a:rPr lang="tr-TR" sz="1400" dirty="0">
                <a:cs typeface="Calibri"/>
              </a:rPr>
              <a:t> tablosu)</a:t>
            </a:r>
            <a:endParaRPr sz="1400" dirty="0">
              <a:cs typeface="Calibri"/>
            </a:endParaRPr>
          </a:p>
          <a:p>
            <a:pPr lvl="1" algn="just">
              <a:lnSpc>
                <a:spcPts val="563"/>
              </a:lnSpc>
              <a:spcBef>
                <a:spcPts val="14"/>
              </a:spcBef>
              <a:buFont typeface="Arial"/>
              <a:buChar char="•"/>
            </a:pPr>
            <a:endParaRPr sz="1400" dirty="0"/>
          </a:p>
          <a:p>
            <a:pPr marL="638175" lvl="1" indent="-171450" algn="just">
              <a:buFont typeface="Arial"/>
              <a:buChar char="•"/>
              <a:tabLst>
                <a:tab pos="180499" algn="l"/>
              </a:tabLst>
            </a:pPr>
            <a:r>
              <a:rPr sz="1400" spc="-41" dirty="0">
                <a:cs typeface="Calibri"/>
              </a:rPr>
              <a:t>P</a:t>
            </a:r>
            <a:r>
              <a:rPr sz="1400" dirty="0">
                <a:cs typeface="Calibri"/>
              </a:rPr>
              <a:t>asaportun</a:t>
            </a:r>
            <a:r>
              <a:rPr sz="1400" spc="4" dirty="0">
                <a:cs typeface="Calibri"/>
              </a:rPr>
              <a:t>u</a:t>
            </a:r>
            <a:r>
              <a:rPr sz="1400" spc="-11" dirty="0">
                <a:cs typeface="Calibri"/>
              </a:rPr>
              <a:t>z</a:t>
            </a:r>
            <a:r>
              <a:rPr sz="1400" dirty="0">
                <a:cs typeface="Calibri"/>
              </a:rPr>
              <a:t>un</a:t>
            </a:r>
            <a:r>
              <a:rPr sz="1400" spc="-11" dirty="0">
                <a:cs typeface="Calibri"/>
              </a:rPr>
              <a:t> </a:t>
            </a:r>
            <a:r>
              <a:rPr sz="1400" dirty="0">
                <a:cs typeface="Calibri"/>
              </a:rPr>
              <a:t>as</a:t>
            </a:r>
            <a:r>
              <a:rPr sz="1400" spc="-8" dirty="0">
                <a:cs typeface="Calibri"/>
              </a:rPr>
              <a:t>l</a:t>
            </a:r>
            <a:r>
              <a:rPr sz="1400" dirty="0">
                <a:cs typeface="Calibri"/>
              </a:rPr>
              <a:t>ı</a:t>
            </a:r>
            <a:r>
              <a:rPr sz="1400" spc="15" dirty="0">
                <a:cs typeface="Calibri"/>
              </a:rPr>
              <a:t> </a:t>
            </a:r>
            <a:r>
              <a:rPr sz="1400" spc="-23" dirty="0">
                <a:cs typeface="Calibri"/>
              </a:rPr>
              <a:t>v</a:t>
            </a:r>
            <a:r>
              <a:rPr sz="1400" dirty="0">
                <a:cs typeface="Calibri"/>
              </a:rPr>
              <a:t>e</a:t>
            </a:r>
            <a:r>
              <a:rPr sz="1400" spc="4" dirty="0">
                <a:cs typeface="Calibri"/>
              </a:rPr>
              <a:t> </a:t>
            </a:r>
            <a:r>
              <a:rPr sz="1400" dirty="0">
                <a:cs typeface="Calibri"/>
              </a:rPr>
              <a:t>gir</a:t>
            </a:r>
            <a:r>
              <a:rPr sz="1400" spc="-8" dirty="0">
                <a:cs typeface="Calibri"/>
              </a:rPr>
              <a:t>i</a:t>
            </a:r>
            <a:r>
              <a:rPr sz="1400" spc="-4" dirty="0">
                <a:cs typeface="Calibri"/>
              </a:rPr>
              <a:t>ş-</a:t>
            </a:r>
            <a:r>
              <a:rPr sz="1400" dirty="0">
                <a:cs typeface="Calibri"/>
              </a:rPr>
              <a:t>çıkış</a:t>
            </a:r>
            <a:r>
              <a:rPr sz="1400" spc="11" dirty="0">
                <a:cs typeface="Calibri"/>
              </a:rPr>
              <a:t> </a:t>
            </a:r>
            <a:r>
              <a:rPr sz="1400" dirty="0">
                <a:cs typeface="Calibri"/>
              </a:rPr>
              <a:t>dam</a:t>
            </a:r>
            <a:r>
              <a:rPr sz="1400" spc="-26" dirty="0">
                <a:cs typeface="Calibri"/>
              </a:rPr>
              <a:t>g</a:t>
            </a:r>
            <a:r>
              <a:rPr sz="1400" dirty="0">
                <a:cs typeface="Calibri"/>
              </a:rPr>
              <a:t>ala</a:t>
            </a:r>
            <a:r>
              <a:rPr sz="1400" spc="-8" dirty="0">
                <a:cs typeface="Calibri"/>
              </a:rPr>
              <a:t>r</a:t>
            </a:r>
            <a:r>
              <a:rPr sz="1400" dirty="0">
                <a:cs typeface="Calibri"/>
              </a:rPr>
              <a:t>ı</a:t>
            </a:r>
            <a:r>
              <a:rPr sz="1400" spc="4" dirty="0">
                <a:cs typeface="Calibri"/>
              </a:rPr>
              <a:t> </a:t>
            </a:r>
            <a:r>
              <a:rPr sz="1400" dirty="0">
                <a:cs typeface="Calibri"/>
              </a:rPr>
              <a:t>olan</a:t>
            </a:r>
            <a:r>
              <a:rPr sz="1400" spc="-8" dirty="0">
                <a:cs typeface="Calibri"/>
              </a:rPr>
              <a:t> </a:t>
            </a:r>
            <a:r>
              <a:rPr sz="1400" dirty="0" err="1">
                <a:cs typeface="Calibri"/>
              </a:rPr>
              <a:t>s</a:t>
            </a:r>
            <a:r>
              <a:rPr sz="1400" spc="-30" dirty="0" err="1">
                <a:cs typeface="Calibri"/>
              </a:rPr>
              <a:t>a</a:t>
            </a:r>
            <a:r>
              <a:rPr sz="1400" spc="8" dirty="0" err="1">
                <a:cs typeface="Calibri"/>
              </a:rPr>
              <a:t>y</a:t>
            </a:r>
            <a:r>
              <a:rPr sz="1400" spc="-30" dirty="0" err="1">
                <a:cs typeface="Calibri"/>
              </a:rPr>
              <a:t>f</a:t>
            </a:r>
            <a:r>
              <a:rPr sz="1400" dirty="0" err="1">
                <a:cs typeface="Calibri"/>
              </a:rPr>
              <a:t>ala</a:t>
            </a:r>
            <a:r>
              <a:rPr sz="1400" spc="-8" dirty="0" err="1">
                <a:cs typeface="Calibri"/>
              </a:rPr>
              <a:t>r</a:t>
            </a:r>
            <a:r>
              <a:rPr sz="1400" dirty="0" err="1">
                <a:cs typeface="Calibri"/>
              </a:rPr>
              <a:t>ın</a:t>
            </a:r>
            <a:r>
              <a:rPr sz="1400" dirty="0">
                <a:cs typeface="Calibri"/>
              </a:rPr>
              <a:t> </a:t>
            </a:r>
            <a:r>
              <a:rPr sz="1400" spc="-26" dirty="0" err="1">
                <a:cs typeface="Calibri"/>
              </a:rPr>
              <a:t>f</a:t>
            </a:r>
            <a:r>
              <a:rPr sz="1400" dirty="0" err="1">
                <a:cs typeface="Calibri"/>
              </a:rPr>
              <a:t>o</a:t>
            </a:r>
            <a:r>
              <a:rPr sz="1400" spc="-19" dirty="0" err="1">
                <a:cs typeface="Calibri"/>
              </a:rPr>
              <a:t>t</a:t>
            </a:r>
            <a:r>
              <a:rPr sz="1400" dirty="0" err="1">
                <a:cs typeface="Calibri"/>
              </a:rPr>
              <a:t>o</a:t>
            </a:r>
            <a:r>
              <a:rPr sz="1400" spc="-56" dirty="0" err="1">
                <a:cs typeface="Calibri"/>
              </a:rPr>
              <a:t>k</a:t>
            </a:r>
            <a:r>
              <a:rPr sz="1400" dirty="0" err="1">
                <a:cs typeface="Calibri"/>
              </a:rPr>
              <a:t>opi</a:t>
            </a:r>
            <a:r>
              <a:rPr sz="1400" spc="-8" dirty="0" err="1">
                <a:cs typeface="Calibri"/>
              </a:rPr>
              <a:t>l</a:t>
            </a:r>
            <a:r>
              <a:rPr sz="1400" dirty="0" err="1">
                <a:cs typeface="Calibri"/>
              </a:rPr>
              <a:t>eri</a:t>
            </a:r>
            <a:endParaRPr sz="1400" dirty="0">
              <a:cs typeface="Calibri"/>
            </a:endParaRPr>
          </a:p>
          <a:p>
            <a:pPr lvl="1" algn="just">
              <a:lnSpc>
                <a:spcPts val="563"/>
              </a:lnSpc>
              <a:spcBef>
                <a:spcPts val="6"/>
              </a:spcBef>
              <a:buFont typeface="Arial"/>
              <a:buChar char="•"/>
            </a:pPr>
            <a:endParaRPr sz="1400" dirty="0"/>
          </a:p>
          <a:p>
            <a:pPr marL="638175" lvl="1" indent="-171450" algn="just">
              <a:buFont typeface="Arial"/>
              <a:buChar char="•"/>
              <a:tabLst>
                <a:tab pos="180499" algn="l"/>
              </a:tabLst>
            </a:pPr>
            <a:r>
              <a:rPr lang="tr-TR" sz="1400" dirty="0">
                <a:cs typeface="Calibri"/>
              </a:rPr>
              <a:t>Online</a:t>
            </a:r>
            <a:r>
              <a:rPr sz="1400" spc="11" dirty="0">
                <a:cs typeface="Calibri"/>
              </a:rPr>
              <a:t> </a:t>
            </a:r>
            <a:r>
              <a:rPr sz="1400" dirty="0" err="1">
                <a:cs typeface="Calibri"/>
              </a:rPr>
              <a:t>Dil</a:t>
            </a:r>
            <a:r>
              <a:rPr sz="1400" spc="-15" dirty="0">
                <a:cs typeface="Calibri"/>
              </a:rPr>
              <a:t> </a:t>
            </a:r>
            <a:r>
              <a:rPr sz="1400" dirty="0" err="1">
                <a:cs typeface="Calibri"/>
              </a:rPr>
              <a:t>De</a:t>
            </a:r>
            <a:r>
              <a:rPr sz="1400" spc="-23" dirty="0" err="1">
                <a:cs typeface="Calibri"/>
              </a:rPr>
              <a:t>s</a:t>
            </a:r>
            <a:r>
              <a:rPr sz="1400" spc="-19" dirty="0" err="1">
                <a:cs typeface="Calibri"/>
              </a:rPr>
              <a:t>t</a:t>
            </a:r>
            <a:r>
              <a:rPr sz="1400" dirty="0" err="1">
                <a:cs typeface="Calibri"/>
              </a:rPr>
              <a:t>eği</a:t>
            </a:r>
            <a:r>
              <a:rPr lang="tr-TR" sz="1400" dirty="0">
                <a:cs typeface="Calibri"/>
              </a:rPr>
              <a:t> </a:t>
            </a:r>
            <a:r>
              <a:rPr sz="1400" dirty="0" err="1">
                <a:cs typeface="Calibri"/>
              </a:rPr>
              <a:t>Sın</a:t>
            </a:r>
            <a:r>
              <a:rPr sz="1400" spc="-30" dirty="0" err="1">
                <a:cs typeface="Calibri"/>
              </a:rPr>
              <a:t>a</a:t>
            </a:r>
            <a:r>
              <a:rPr sz="1400" dirty="0" err="1">
                <a:cs typeface="Calibri"/>
              </a:rPr>
              <a:t>v</a:t>
            </a:r>
            <a:r>
              <a:rPr sz="1400" spc="-4" dirty="0">
                <a:cs typeface="Calibri"/>
              </a:rPr>
              <a:t> </a:t>
            </a:r>
            <a:r>
              <a:rPr sz="1400" dirty="0" err="1">
                <a:cs typeface="Calibri"/>
              </a:rPr>
              <a:t>Sonu</a:t>
            </a:r>
            <a:r>
              <a:rPr lang="tr-TR" sz="1400" dirty="0" err="1">
                <a:cs typeface="Calibri"/>
              </a:rPr>
              <a:t>cu</a:t>
            </a:r>
            <a:r>
              <a:rPr lang="tr-TR" sz="1400" dirty="0">
                <a:cs typeface="Calibri"/>
              </a:rPr>
              <a:t> </a:t>
            </a:r>
            <a:r>
              <a:rPr lang="tr-TR" sz="1400" spc="-10" dirty="0">
                <a:cs typeface="Calibri"/>
              </a:rPr>
              <a:t>(OLS 2nd </a:t>
            </a:r>
            <a:r>
              <a:rPr lang="tr-TR" sz="1400" spc="-10" dirty="0" err="1">
                <a:cs typeface="Calibri"/>
              </a:rPr>
              <a:t>Assessment</a:t>
            </a:r>
            <a:r>
              <a:rPr lang="tr-TR" sz="1400" spc="-10" dirty="0">
                <a:cs typeface="Calibri"/>
              </a:rPr>
              <a:t>) – (EU ACADEMY) -  (Zorunlu değil)</a:t>
            </a:r>
            <a:endParaRPr lang="tr-TR" sz="1400" dirty="0">
              <a:cs typeface="Calibri"/>
            </a:endParaRPr>
          </a:p>
        </p:txBody>
      </p:sp>
      <p:sp>
        <p:nvSpPr>
          <p:cNvPr id="7" name="object 3"/>
          <p:cNvSpPr/>
          <p:nvPr/>
        </p:nvSpPr>
        <p:spPr>
          <a:xfrm>
            <a:off x="4276251" y="4368755"/>
            <a:ext cx="676755" cy="682623"/>
          </a:xfrm>
          <a:prstGeom prst="rect">
            <a:avLst/>
          </a:prstGeom>
          <a:blipFill>
            <a:blip r:embed="rId3" cstate="print"/>
            <a:stretch>
              <a:fillRect/>
            </a:stretch>
          </a:blipFill>
        </p:spPr>
        <p:txBody>
          <a:bodyPr wrap="square" lIns="0" tIns="0" rIns="0" bIns="0" rtlCol="0">
            <a:noAutofit/>
          </a:bodyPr>
          <a:lstStyle/>
          <a:p>
            <a:endParaRPr/>
          </a:p>
        </p:txBody>
      </p:sp>
      <p:sp>
        <p:nvSpPr>
          <p:cNvPr id="8" name="Başlık 1"/>
          <p:cNvSpPr>
            <a:spLocks noGrp="1"/>
          </p:cNvSpPr>
          <p:nvPr>
            <p:ph type="title"/>
          </p:nvPr>
        </p:nvSpPr>
        <p:spPr>
          <a:xfrm>
            <a:off x="420414" y="311002"/>
            <a:ext cx="8723586" cy="466764"/>
          </a:xfrm>
        </p:spPr>
        <p:txBody>
          <a:bodyPr/>
          <a:lstStyle/>
          <a:p>
            <a:r>
              <a:rPr lang="tr-TR" sz="3200" dirty="0">
                <a:solidFill>
                  <a:srgbClr val="0099CC"/>
                </a:solidFill>
              </a:rPr>
              <a:t>HAREKETLİLİK SONRASINDA (</a:t>
            </a:r>
            <a:r>
              <a:rPr lang="tr-TR" sz="3200" dirty="0" err="1">
                <a:solidFill>
                  <a:srgbClr val="0099CC"/>
                </a:solidFill>
              </a:rPr>
              <a:t>After</a:t>
            </a:r>
            <a:r>
              <a:rPr lang="tr-TR" sz="3200" dirty="0">
                <a:solidFill>
                  <a:srgbClr val="0099CC"/>
                </a:solidFill>
              </a:rPr>
              <a:t> </a:t>
            </a:r>
            <a:r>
              <a:rPr lang="tr-TR" sz="3200" dirty="0" err="1">
                <a:solidFill>
                  <a:srgbClr val="0099CC"/>
                </a:solidFill>
              </a:rPr>
              <a:t>the</a:t>
            </a:r>
            <a:r>
              <a:rPr lang="tr-TR" sz="3200" dirty="0">
                <a:solidFill>
                  <a:srgbClr val="0099CC"/>
                </a:solidFill>
              </a:rPr>
              <a:t> </a:t>
            </a:r>
            <a:r>
              <a:rPr lang="tr-TR" sz="3200" dirty="0" err="1">
                <a:solidFill>
                  <a:srgbClr val="0099CC"/>
                </a:solidFill>
              </a:rPr>
              <a:t>Mobility</a:t>
            </a:r>
            <a:r>
              <a:rPr lang="tr-TR" sz="3200" dirty="0">
                <a:solidFill>
                  <a:srgbClr val="0099CC"/>
                </a:solidFill>
              </a:rPr>
              <a:t>)</a:t>
            </a:r>
            <a:endParaRPr lang="tr-TR" sz="3200" dirty="0">
              <a:solidFill>
                <a:srgbClr val="0099CC"/>
              </a:solidFill>
              <a:latin typeface="+mn-lt"/>
            </a:endParaRPr>
          </a:p>
        </p:txBody>
      </p:sp>
    </p:spTree>
    <p:extLst>
      <p:ext uri="{BB962C8B-B14F-4D97-AF65-F5344CB8AC3E}">
        <p14:creationId xmlns:p14="http://schemas.microsoft.com/office/powerpoint/2010/main" val="437383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36453"/>
            <a:ext cx="9144000" cy="946298"/>
          </a:xfrm>
        </p:spPr>
        <p:txBody>
          <a:bodyPr>
            <a:normAutofit fontScale="90000"/>
          </a:bodyPr>
          <a:lstStyle/>
          <a:p>
            <a:pPr algn="ctr"/>
            <a:br>
              <a:rPr lang="tr-TR" sz="2400" b="1" spc="-5" dirty="0">
                <a:cs typeface="Calibri"/>
              </a:rPr>
            </a:br>
            <a:br>
              <a:rPr lang="tr-TR" sz="2400" b="1" spc="-5" dirty="0">
                <a:cs typeface="Calibri"/>
              </a:rPr>
            </a:br>
            <a:br>
              <a:rPr lang="tr-TR" sz="2400" b="1" spc="-5" dirty="0">
                <a:cs typeface="Calibri"/>
              </a:rPr>
            </a:br>
            <a:r>
              <a:rPr lang="tr-TR" sz="2400" b="1" spc="-5" dirty="0" err="1">
                <a:cs typeface="Calibri"/>
              </a:rPr>
              <a:t>E</a:t>
            </a:r>
            <a:r>
              <a:rPr lang="tr-TR" sz="2400" b="1" spc="-85" dirty="0" err="1">
                <a:cs typeface="Calibri"/>
              </a:rPr>
              <a:t>r</a:t>
            </a:r>
            <a:r>
              <a:rPr lang="tr-TR" sz="2400" b="1" spc="-20" dirty="0" err="1">
                <a:cs typeface="Calibri"/>
              </a:rPr>
              <a:t>a</a:t>
            </a:r>
            <a:r>
              <a:rPr lang="tr-TR" sz="2400" b="1" spc="15" dirty="0" err="1">
                <a:cs typeface="Calibri"/>
              </a:rPr>
              <a:t>s</a:t>
            </a:r>
            <a:r>
              <a:rPr lang="tr-TR" sz="2400" b="1" spc="10" dirty="0" err="1">
                <a:cs typeface="Calibri"/>
              </a:rPr>
              <a:t>m</a:t>
            </a:r>
            <a:r>
              <a:rPr lang="tr-TR" sz="2400" b="1" spc="5" dirty="0" err="1">
                <a:cs typeface="Calibri"/>
              </a:rPr>
              <a:t>u</a:t>
            </a:r>
            <a:r>
              <a:rPr lang="tr-TR" sz="2400" b="1" spc="15" dirty="0" err="1">
                <a:cs typeface="Calibri"/>
              </a:rPr>
              <a:t>s</a:t>
            </a:r>
            <a:r>
              <a:rPr lang="tr-TR" sz="2400" b="1" dirty="0">
                <a:cs typeface="Calibri"/>
              </a:rPr>
              <a:t>+ </a:t>
            </a:r>
            <a:r>
              <a:rPr lang="tr-TR" sz="2400" b="1" spc="-25" dirty="0">
                <a:cs typeface="Calibri"/>
              </a:rPr>
              <a:t>H</a:t>
            </a:r>
            <a:r>
              <a:rPr lang="tr-TR" sz="2400" b="1" dirty="0">
                <a:cs typeface="Calibri"/>
              </a:rPr>
              <a:t>ib</a:t>
            </a:r>
            <a:r>
              <a:rPr lang="tr-TR" sz="2400" b="1" spc="30" dirty="0">
                <a:cs typeface="Calibri"/>
              </a:rPr>
              <a:t>e</a:t>
            </a:r>
            <a:r>
              <a:rPr lang="tr-TR" sz="2400" b="1" spc="5" dirty="0">
                <a:cs typeface="Calibri"/>
              </a:rPr>
              <a:t>leri</a:t>
            </a:r>
            <a:br>
              <a:rPr lang="tr-TR" sz="2400" b="1" spc="5" dirty="0">
                <a:cs typeface="Calibri"/>
              </a:rPr>
            </a:br>
            <a:endParaRPr lang="tr-TR" dirty="0"/>
          </a:p>
        </p:txBody>
      </p:sp>
      <p:sp>
        <p:nvSpPr>
          <p:cNvPr id="5" name="object 3"/>
          <p:cNvSpPr/>
          <p:nvPr/>
        </p:nvSpPr>
        <p:spPr>
          <a:xfrm>
            <a:off x="4276251" y="4355786"/>
            <a:ext cx="676755" cy="682623"/>
          </a:xfrm>
          <a:prstGeom prst="rect">
            <a:avLst/>
          </a:prstGeom>
          <a:blipFill>
            <a:blip r:embed="rId2" cstate="print"/>
            <a:stretch>
              <a:fillRect/>
            </a:stretch>
          </a:blipFill>
        </p:spPr>
        <p:txBody>
          <a:bodyPr wrap="square" lIns="0" tIns="0" rIns="0" bIns="0" rtlCol="0">
            <a:noAutofit/>
          </a:bodyPr>
          <a:lstStyle/>
          <a:p>
            <a:endParaRPr/>
          </a:p>
        </p:txBody>
      </p:sp>
      <p:pic>
        <p:nvPicPr>
          <p:cNvPr id="6" name="Resim 5">
            <a:extLst>
              <a:ext uri="{FF2B5EF4-FFF2-40B4-BE49-F238E27FC236}">
                <a16:creationId xmlns:a16="http://schemas.microsoft.com/office/drawing/2014/main" id="{3299E89A-04A5-4CA4-B773-2D4F9125545B}"/>
              </a:ext>
            </a:extLst>
          </p:cNvPr>
          <p:cNvPicPr/>
          <p:nvPr/>
        </p:nvPicPr>
        <p:blipFill rotWithShape="1">
          <a:blip r:embed="rId3"/>
          <a:srcRect l="25462" t="28187" r="5538" b="18867"/>
          <a:stretch/>
        </p:blipFill>
        <p:spPr bwMode="auto">
          <a:xfrm>
            <a:off x="487236" y="1247775"/>
            <a:ext cx="7301850" cy="26479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94210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654613"/>
            <a:ext cx="9144000" cy="4017504"/>
          </a:xfrm>
        </p:spPr>
        <p:txBody>
          <a:bodyPr/>
          <a:lstStyle/>
          <a:p>
            <a:pPr>
              <a:lnSpc>
                <a:spcPct val="150000"/>
              </a:lnSpc>
            </a:pPr>
            <a:r>
              <a:rPr lang="tr-TR" sz="1200" dirty="0">
                <a:latin typeface="+mn-lt"/>
              </a:rPr>
              <a:t>Erasmus hibeleri Ulusal Ajans tarafından üniversite aracılığıyla karşılıksız olarak verilir.</a:t>
            </a:r>
          </a:p>
          <a:p>
            <a:pPr>
              <a:lnSpc>
                <a:spcPct val="150000"/>
              </a:lnSpc>
            </a:pPr>
            <a:r>
              <a:rPr lang="tr-TR" sz="1200" dirty="0">
                <a:latin typeface="+mn-lt"/>
              </a:rPr>
              <a:t>Hibeler yurtdışındaki masrafların tamamını karşılamaya yönelik değildir. </a:t>
            </a:r>
            <a:r>
              <a:rPr lang="tr-TR" sz="1200" b="1" u="sng" dirty="0">
                <a:solidFill>
                  <a:schemeClr val="tx1"/>
                </a:solidFill>
                <a:latin typeface="+mn-lt"/>
              </a:rPr>
              <a:t>Sadece maddi bir destektir</a:t>
            </a:r>
          </a:p>
          <a:p>
            <a:pPr>
              <a:lnSpc>
                <a:spcPct val="150000"/>
              </a:lnSpc>
            </a:pPr>
            <a:r>
              <a:rPr lang="tr-TR" sz="1200" dirty="0">
                <a:latin typeface="+mn-lt"/>
              </a:rPr>
              <a:t>Alacağınız hibe dışında size harcamalarınız için (uçak bileti, kalacak yer vb.) ödeme yapılmaz.</a:t>
            </a:r>
          </a:p>
          <a:p>
            <a:pPr>
              <a:lnSpc>
                <a:spcPct val="150000"/>
              </a:lnSpc>
            </a:pPr>
            <a:r>
              <a:rPr lang="nn-NO" sz="1200" dirty="0">
                <a:latin typeface="+mn-lt"/>
              </a:rPr>
              <a:t>Hibenin ilk etapta %</a:t>
            </a:r>
            <a:r>
              <a:rPr lang="tr-TR" sz="1200" dirty="0">
                <a:latin typeface="+mn-lt"/>
              </a:rPr>
              <a:t>7</a:t>
            </a:r>
            <a:r>
              <a:rPr lang="nn-NO" sz="1200" dirty="0">
                <a:latin typeface="+mn-lt"/>
              </a:rPr>
              <a:t>0’i ödenir</a:t>
            </a:r>
            <a:r>
              <a:rPr lang="tr-TR" sz="1200" dirty="0">
                <a:latin typeface="+mn-lt"/>
              </a:rPr>
              <a:t>.</a:t>
            </a:r>
            <a:r>
              <a:rPr lang="tr-TR" sz="1200" dirty="0">
                <a:latin typeface="+mn-lt"/>
                <a:cs typeface="Calibri"/>
              </a:rPr>
              <a:t> Ödemeler gidiş dosyanızın tamamlanması ve Erasmus Sözleşmenizin imzalanmasını takiben en geç </a:t>
            </a:r>
            <a:r>
              <a:rPr lang="tr-TR" sz="1200" b="1" dirty="0">
                <a:solidFill>
                  <a:srgbClr val="FF0000"/>
                </a:solidFill>
                <a:latin typeface="+mn-lt"/>
                <a:cs typeface="Calibri"/>
              </a:rPr>
              <a:t>20 iş günü </a:t>
            </a:r>
            <a:r>
              <a:rPr lang="tr-TR" sz="1200" dirty="0">
                <a:latin typeface="+mn-lt"/>
                <a:cs typeface="Calibri"/>
              </a:rPr>
              <a:t>içinde gerçekleştirilir. Erasmus gidiş belgelerinizi tamamlayıp, Koordinatörlüğümüze iletip, Erasmus sözleşmenizi ne kadar erken imzalarsanız, ödemenizi de o kadar erken alabilirsiniz.</a:t>
            </a:r>
          </a:p>
          <a:p>
            <a:pPr>
              <a:lnSpc>
                <a:spcPct val="150000"/>
              </a:lnSpc>
            </a:pPr>
            <a:r>
              <a:rPr lang="tr-TR" sz="1200" dirty="0">
                <a:latin typeface="+mn-lt"/>
              </a:rPr>
              <a:t>Kalan %30’luk hibe, değişim tamamlandıktan sonra dönüş belgelerinin eksiksiz olarak Ofis’e teslim edilmesinden, gerçekleşen öğrenim süreniz, pasaport giriş-çıkış mühürleri gözetilerek yapılacak yeni hesaplama sonrası ödenir. 2/3 Başarı sağlamayan öğrenciye kalan %30’luk ödeme yapılmaz.</a:t>
            </a:r>
          </a:p>
          <a:p>
            <a:pPr>
              <a:lnSpc>
                <a:spcPct val="150000"/>
              </a:lnSpc>
            </a:pPr>
            <a:r>
              <a:rPr lang="tr-TR" sz="1200" dirty="0">
                <a:latin typeface="+mn-lt"/>
              </a:rPr>
              <a:t>Devamsızlık sonucu başarısızlık, ders ve sınavlara katılmama ve buna bağlı olarak karşı kurumdan dönüşte transkript edinememeniz durumunda, tarafınıza ödenmiş olan hibe tutarının tamamını iade etmeniz talep edilebilir.</a:t>
            </a:r>
          </a:p>
          <a:p>
            <a:pPr>
              <a:lnSpc>
                <a:spcPct val="150000"/>
              </a:lnSpc>
            </a:pPr>
            <a:endParaRPr lang="tr-TR" sz="1400" b="1" u="sng" dirty="0">
              <a:latin typeface="+mn-lt"/>
            </a:endParaRPr>
          </a:p>
          <a:p>
            <a:pPr marL="0" indent="0">
              <a:buNone/>
            </a:pPr>
            <a:endParaRPr lang="tr-TR" sz="1400" dirty="0"/>
          </a:p>
        </p:txBody>
      </p:sp>
      <p:sp>
        <p:nvSpPr>
          <p:cNvPr id="4" name="object 3"/>
          <p:cNvSpPr/>
          <p:nvPr/>
        </p:nvSpPr>
        <p:spPr>
          <a:xfrm>
            <a:off x="4276251" y="4355786"/>
            <a:ext cx="676755" cy="682623"/>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41992674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Dezavantajlı Katılımcılar için İlave Hibe Desteği</a:t>
            </a:r>
          </a:p>
        </p:txBody>
      </p:sp>
      <p:sp>
        <p:nvSpPr>
          <p:cNvPr id="3" name="İçerik Yer Tutucusu 2"/>
          <p:cNvSpPr>
            <a:spLocks noGrp="1"/>
          </p:cNvSpPr>
          <p:nvPr>
            <p:ph idx="1"/>
          </p:nvPr>
        </p:nvSpPr>
        <p:spPr/>
        <p:txBody>
          <a:bodyPr/>
          <a:lstStyle/>
          <a:p>
            <a:r>
              <a:rPr lang="tr-TR" sz="1400" dirty="0"/>
              <a:t>Dezavantajlı katılımcılara, hak ettikleri hibeye ek olarak İlave Hibe Desteği (Aylık 250 Euro) sağlanabilecektir. Dezavantajlı katılımcı, ekonomik ve sosyal açıdan imkânları kısıtlı olan ve aşağıdaki alt kategorilere uyan birey olarak tanımlanmıştır.</a:t>
            </a:r>
          </a:p>
          <a:p>
            <a:r>
              <a:rPr lang="tr-TR" sz="1400" dirty="0"/>
              <a:t>1) 2828 sayılı kanuna tabi olanlar (Aile ve Sosyal Hizmetler Bakanlığı tarafından haklarında 2828 sayılı Kanun uyarınca koruma, bakım veya barınma kararı olanlar)</a:t>
            </a:r>
          </a:p>
          <a:p>
            <a:r>
              <a:rPr lang="tr-TR" sz="1400" dirty="0"/>
              <a:t>2) 5395 sayılı Çocuk Koruma Kanunu Kapsamında haklarında korunma, bakım veya barınma kararı alınmış öğrencilere</a:t>
            </a:r>
          </a:p>
          <a:p>
            <a:r>
              <a:rPr lang="tr-TR" sz="1400" dirty="0"/>
              <a:t>3) Diğer ebeveyn geliri olmayıp yetim aylığı bağlananlar</a:t>
            </a:r>
          </a:p>
          <a:p>
            <a:r>
              <a:rPr lang="tr-TR" sz="1400" dirty="0"/>
              <a:t>4) Şehit/Gazi çocukları</a:t>
            </a:r>
          </a:p>
          <a:p>
            <a:r>
              <a:rPr lang="tr-TR" sz="1400" dirty="0"/>
              <a:t>5) Kendisine veya ailesine muhtaçlık aylığı bağlananlar (öğrencinin kendisine, anne-babasına veya vasisine Belediyelerden, kamu kurum ve kuruluşlarından (Bakanlıklar, Sosyal Yardımlaşma ve Dayanışma Vakıfları, Vakıflar Genel Müdürlüğü, Kızılay, AFAD gibi kurumlardan </a:t>
            </a:r>
            <a:r>
              <a:rPr lang="tr-TR" sz="1400" dirty="0" err="1"/>
              <a:t>Erasmus</a:t>
            </a:r>
            <a:r>
              <a:rPr lang="tr-TR" sz="1400" dirty="0"/>
              <a:t> başvurusunu yaptığı esnada maddi destek aldığını kanıtlayan bir belge ibraz edilmesi yeterlidir.)</a:t>
            </a:r>
          </a:p>
          <a:p>
            <a:endParaRPr lang="tr-TR" sz="1400" dirty="0"/>
          </a:p>
        </p:txBody>
      </p:sp>
    </p:spTree>
    <p:extLst>
      <p:ext uri="{BB962C8B-B14F-4D97-AF65-F5344CB8AC3E}">
        <p14:creationId xmlns:p14="http://schemas.microsoft.com/office/powerpoint/2010/main" val="3507517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Dezavantajlı Katılımcılar için İlave Hibe Desteği</a:t>
            </a:r>
          </a:p>
        </p:txBody>
      </p:sp>
      <p:sp>
        <p:nvSpPr>
          <p:cNvPr id="3" name="İçerik Yer Tutucusu 2"/>
          <p:cNvSpPr>
            <a:spLocks noGrp="1"/>
          </p:cNvSpPr>
          <p:nvPr>
            <p:ph idx="1"/>
          </p:nvPr>
        </p:nvSpPr>
        <p:spPr/>
        <p:txBody>
          <a:bodyPr/>
          <a:lstStyle/>
          <a:p>
            <a:r>
              <a:rPr lang="tr-TR" sz="1400" dirty="0"/>
              <a:t>6) Engelliler</a:t>
            </a:r>
            <a:r>
              <a:rPr lang="tr-TR" sz="800" dirty="0"/>
              <a:t>14 15</a:t>
            </a:r>
          </a:p>
          <a:p>
            <a:r>
              <a:rPr lang="tr-TR" sz="1400" dirty="0"/>
              <a:t>7) Ebeveynlerinden biri veya vasisi, 65 Yaşını Doldurmuş Muhtaç, Güçsüz Ve Kimsesiz Türk Vatandaşları ile Engelli ve Muhtaç Türk Vatandaşlarına Aylık Bağlanması Hakkında 01.07.1976 tarih ve 2022 sayılı Kanun kapsamında engelli veya muhtaç aylığı alan öğrenciler</a:t>
            </a:r>
            <a:r>
              <a:rPr lang="tr-TR" sz="800" dirty="0"/>
              <a:t>16</a:t>
            </a:r>
          </a:p>
          <a:p>
            <a:r>
              <a:rPr lang="tr-TR" sz="800" dirty="0"/>
              <a:t>14</a:t>
            </a:r>
            <a:r>
              <a:rPr lang="tr-TR" sz="1400" dirty="0"/>
              <a:t> 20 Şubat 2019 tarih ve 30692 sayılı </a:t>
            </a:r>
            <a:r>
              <a:rPr lang="tr-TR" sz="1400" dirty="0" err="1"/>
              <a:t>RG’de</a:t>
            </a:r>
            <a:r>
              <a:rPr lang="tr-TR" sz="1400" dirty="0"/>
              <a:t> yayımlanan “Erişkinler İçin Engellilik Değerlendirmesi Hakkında </a:t>
            </a:r>
            <a:r>
              <a:rPr lang="tr-TR" sz="1400" dirty="0" err="1"/>
              <a:t>Yönetmelik”te</a:t>
            </a:r>
            <a:r>
              <a:rPr lang="tr-TR" sz="1400" dirty="0"/>
              <a:t> yer alan Engellilik Sağlık Kurulu raporu ile belgelenmiş en az %70 engel oranına sahip engelliler</a:t>
            </a:r>
          </a:p>
          <a:p>
            <a:r>
              <a:rPr lang="tr-TR" sz="800" dirty="0"/>
              <a:t>15</a:t>
            </a:r>
            <a:r>
              <a:rPr lang="tr-TR" sz="1400" dirty="0"/>
              <a:t> 2021 projesi ile hareketliliğe katılan öğrenciler de bahsi geçen ilave desteklerden faydalanırlar.</a:t>
            </a:r>
          </a:p>
          <a:p>
            <a:r>
              <a:rPr lang="tr-TR" sz="800" dirty="0"/>
              <a:t>16</a:t>
            </a:r>
            <a:r>
              <a:rPr lang="tr-TR" sz="1400" dirty="0"/>
              <a:t> https://www.mevzuat.gov.tr/MevzuatMetin/1.5.2022.pdf</a:t>
            </a:r>
          </a:p>
        </p:txBody>
      </p:sp>
    </p:spTree>
    <p:extLst>
      <p:ext uri="{BB962C8B-B14F-4D97-AF65-F5344CB8AC3E}">
        <p14:creationId xmlns:p14="http://schemas.microsoft.com/office/powerpoint/2010/main" val="732175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
            <a:ext cx="9144000" cy="440753"/>
          </a:xfrm>
        </p:spPr>
        <p:txBody>
          <a:bodyPr/>
          <a:lstStyle/>
          <a:p>
            <a:r>
              <a:rPr lang="tr-TR" dirty="0">
                <a:solidFill>
                  <a:srgbClr val="FF0000"/>
                </a:solidFill>
              </a:rPr>
              <a:t>ÖNEMLİ DUYURU</a:t>
            </a:r>
          </a:p>
        </p:txBody>
      </p:sp>
      <p:sp>
        <p:nvSpPr>
          <p:cNvPr id="3" name="İçerik Yer Tutucusu 2"/>
          <p:cNvSpPr>
            <a:spLocks noGrp="1"/>
          </p:cNvSpPr>
          <p:nvPr>
            <p:ph idx="1"/>
          </p:nvPr>
        </p:nvSpPr>
        <p:spPr>
          <a:xfrm>
            <a:off x="0" y="440754"/>
            <a:ext cx="9144000" cy="3822597"/>
          </a:xfrm>
        </p:spPr>
        <p:txBody>
          <a:bodyPr>
            <a:normAutofit/>
          </a:bodyPr>
          <a:lstStyle/>
          <a:p>
            <a:pPr marL="0" indent="0">
              <a:buNone/>
            </a:pPr>
            <a:endParaRPr lang="tr-TR" sz="1100" dirty="0">
              <a:latin typeface="+mj-lt"/>
            </a:endParaRPr>
          </a:p>
          <a:p>
            <a:pPr marL="0" indent="0">
              <a:buNone/>
            </a:pPr>
            <a:r>
              <a:rPr lang="tr-TR" sz="1400" dirty="0"/>
              <a:t>	</a:t>
            </a:r>
            <a:r>
              <a:rPr lang="tr-TR" sz="1400" dirty="0" err="1"/>
              <a:t>Erasmus</a:t>
            </a:r>
            <a:r>
              <a:rPr lang="tr-TR" sz="1400" dirty="0"/>
              <a:t> öğrenim hareketliliği yerleştirme listesinde anlaşmalı bir üniversiteye yerleştirilmiş tüm öğrencilerimiz “aday öğrenci” statüsündedirler. Öğrencilerimiz; karşı üniversitenin </a:t>
            </a:r>
            <a:r>
              <a:rPr lang="tr-TR" sz="1400" dirty="0" err="1"/>
              <a:t>nominasyonlarını</a:t>
            </a:r>
            <a:r>
              <a:rPr lang="tr-TR" sz="1400" dirty="0"/>
              <a:t> kabul etme ve kabul mektubu gönderme durumuna; ders eşleştirme aşamasındaki ders programı/içerik uygunluğuna, karşı kurumun istediği belgeleri sağlayıp sağlayamamalarına, vize alıp alamamalarına, karşı kurum ya da ülke yetkililerinin alacağı kararlara bağlı olarak programdan yararlanabileceklerdir. Yerleştirme sonucu açıklama duyurusunda da belirtildiği üzere, yukarıda belirtilen durumlardan kaynaklanabilecek mağduriyetlerden kurumumuz sorumlu değildir.</a:t>
            </a:r>
          </a:p>
          <a:p>
            <a:pPr marL="0" indent="0">
              <a:buNone/>
            </a:pPr>
            <a:endParaRPr lang="tr-TR" sz="1400" dirty="0">
              <a:latin typeface="+mj-lt"/>
            </a:endParaRPr>
          </a:p>
          <a:p>
            <a:pPr marL="0" indent="0">
              <a:buNone/>
            </a:pPr>
            <a:r>
              <a:rPr lang="tr-TR" sz="1400" dirty="0">
                <a:latin typeface="+mj-lt"/>
              </a:rPr>
              <a:t>Öğrencilerimiz, karşı kurumun önümüzdeki Güz ve Bahar dönemleri için belirledikleri son </a:t>
            </a:r>
            <a:r>
              <a:rPr lang="tr-TR" sz="1400" dirty="0" err="1">
                <a:latin typeface="+mj-lt"/>
              </a:rPr>
              <a:t>nominasyon</a:t>
            </a:r>
            <a:r>
              <a:rPr lang="tr-TR" sz="1400" dirty="0">
                <a:latin typeface="+mj-lt"/>
              </a:rPr>
              <a:t> tarihlerini de öğrenip, karşı kurumda hangi dönemde öğrenim görmek isteyeceklerine karar verebilirler.</a:t>
            </a:r>
          </a:p>
          <a:p>
            <a:pPr marL="0" indent="0">
              <a:buNone/>
            </a:pPr>
            <a:r>
              <a:rPr lang="tr-TR" sz="1400" dirty="0" err="1">
                <a:latin typeface="+mj-lt"/>
              </a:rPr>
              <a:t>Nominasyon</a:t>
            </a:r>
            <a:r>
              <a:rPr lang="tr-TR" sz="1400" dirty="0">
                <a:latin typeface="+mj-lt"/>
              </a:rPr>
              <a:t> (karşı kuruma </a:t>
            </a:r>
            <a:r>
              <a:rPr lang="tr-TR" sz="1400" dirty="0" err="1">
                <a:latin typeface="+mj-lt"/>
              </a:rPr>
              <a:t>Erasmus</a:t>
            </a:r>
            <a:r>
              <a:rPr lang="tr-TR" sz="1400" dirty="0">
                <a:latin typeface="+mj-lt"/>
              </a:rPr>
              <a:t> öğrencisi olarak orada öğrenim görmek üzere seçildiğinizin resmi olarak bildirilmesi) işlemi </a:t>
            </a:r>
            <a:r>
              <a:rPr lang="tr-TR" sz="1400" dirty="0" err="1">
                <a:latin typeface="+mj-lt"/>
              </a:rPr>
              <a:t>Erasmus</a:t>
            </a:r>
            <a:r>
              <a:rPr lang="tr-TR" sz="1400" dirty="0">
                <a:latin typeface="+mj-lt"/>
              </a:rPr>
              <a:t> bölüm koordinatörünüzce gerçekleştirilmektedir.</a:t>
            </a:r>
          </a:p>
          <a:p>
            <a:pPr marL="0" indent="0">
              <a:buNone/>
            </a:pPr>
            <a:endParaRPr lang="tr-TR" sz="1100" dirty="0">
              <a:latin typeface="+mj-lt"/>
            </a:endParaRPr>
          </a:p>
          <a:p>
            <a:pPr marL="0" indent="0">
              <a:buNone/>
            </a:pPr>
            <a:r>
              <a:rPr lang="tr-TR" sz="1100" dirty="0">
                <a:latin typeface="+mj-lt"/>
              </a:rPr>
              <a:t>	</a:t>
            </a:r>
          </a:p>
          <a:p>
            <a:pPr marL="0" indent="0">
              <a:buNone/>
            </a:pPr>
            <a:r>
              <a:rPr lang="tr-TR" sz="1100" dirty="0">
                <a:latin typeface="+mj-lt"/>
              </a:rPr>
              <a:t>	</a:t>
            </a:r>
          </a:p>
        </p:txBody>
      </p:sp>
    </p:spTree>
    <p:extLst>
      <p:ext uri="{BB962C8B-B14F-4D97-AF65-F5344CB8AC3E}">
        <p14:creationId xmlns:p14="http://schemas.microsoft.com/office/powerpoint/2010/main" val="11833495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INCLUSION SUPPORT (İçerme/Kapsayıcılık Desteği)</a:t>
            </a:r>
          </a:p>
        </p:txBody>
      </p:sp>
      <p:sp>
        <p:nvSpPr>
          <p:cNvPr id="3" name="İçerik Yer Tutucusu 2"/>
          <p:cNvSpPr>
            <a:spLocks noGrp="1"/>
          </p:cNvSpPr>
          <p:nvPr>
            <p:ph idx="1"/>
          </p:nvPr>
        </p:nvSpPr>
        <p:spPr/>
        <p:txBody>
          <a:bodyPr/>
          <a:lstStyle/>
          <a:p>
            <a:r>
              <a:rPr lang="tr-TR" sz="1600" dirty="0" err="1"/>
              <a:t>Erasmus</a:t>
            </a:r>
            <a:r>
              <a:rPr lang="tr-TR" sz="1600" dirty="0"/>
              <a:t>+ Programı, özel ihtiyaç sahibi kesimin programa katılımını teşvik etmektedir. Özel ihtiyacı olan kişi, </a:t>
            </a:r>
            <a:r>
              <a:rPr lang="tr-TR" sz="1600" u="sng" dirty="0"/>
              <a:t>ek finansal destek olmadığı takdirde kişisel fiziksel durumu, zihinsel durumu veya sağlık durumu, projeye/hareketlilik faaliyetine katılmasına izin vermeyen potansiyel katılımcıdır</a:t>
            </a:r>
            <a:r>
              <a:rPr lang="tr-TR" sz="1600" dirty="0"/>
              <a:t>. İçerme desteğine gereksinim duyan öğrenci ve personele ilave hibe verilebilmesi için yararlanıcı yükseköğretim kurumu tarafından Merkezden ilave hibe talebinde bulunulması gerekmektedir. İçerme Desteği sahibi katılımcı seçildikten sonra, katılımcının ek hibe talebi varsa, yaklaşık ek masrafları belirlenir ve Merkezden ilave hibe talep edilir. İlave hibe talebi sözleşme dönemi içerisinde, ama her hal ve durumda sözleşme bitiş tarihinden 60 gün öncesine kadar yapılabilir. Katılımcı faaliyeti sona erdikten sonra hibesinde artış talep edilemez</a:t>
            </a:r>
          </a:p>
        </p:txBody>
      </p:sp>
    </p:spTree>
    <p:extLst>
      <p:ext uri="{BB962C8B-B14F-4D97-AF65-F5344CB8AC3E}">
        <p14:creationId xmlns:p14="http://schemas.microsoft.com/office/powerpoint/2010/main" val="2412685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707BFCD-8365-4535-89CB-B89CB072734E}"/>
              </a:ext>
            </a:extLst>
          </p:cNvPr>
          <p:cNvSpPr>
            <a:spLocks noGrp="1"/>
          </p:cNvSpPr>
          <p:nvPr>
            <p:ph type="title"/>
          </p:nvPr>
        </p:nvSpPr>
        <p:spPr/>
        <p:txBody>
          <a:bodyPr/>
          <a:lstStyle/>
          <a:p>
            <a:r>
              <a:rPr lang="tr-TR" dirty="0"/>
              <a:t>Seyahat Desteği</a:t>
            </a:r>
          </a:p>
        </p:txBody>
      </p:sp>
      <p:pic>
        <p:nvPicPr>
          <p:cNvPr id="4" name="İçerik Yer Tutucusu 3">
            <a:extLst>
              <a:ext uri="{FF2B5EF4-FFF2-40B4-BE49-F238E27FC236}">
                <a16:creationId xmlns:a16="http://schemas.microsoft.com/office/drawing/2014/main" id="{132087DE-7AFB-4FC3-B472-91EF07646501}"/>
              </a:ext>
            </a:extLst>
          </p:cNvPr>
          <p:cNvPicPr>
            <a:picLocks noGrp="1"/>
          </p:cNvPicPr>
          <p:nvPr>
            <p:ph idx="1"/>
          </p:nvPr>
        </p:nvPicPr>
        <p:blipFill rotWithShape="1">
          <a:blip r:embed="rId2"/>
          <a:srcRect l="31818" t="30663" r="15046" b="9535"/>
          <a:stretch/>
        </p:blipFill>
        <p:spPr bwMode="auto">
          <a:xfrm>
            <a:off x="307026" y="1127125"/>
            <a:ext cx="7188384" cy="31369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47170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453829"/>
            <a:ext cx="9144000" cy="2262139"/>
          </a:xfrm>
        </p:spPr>
        <p:txBody>
          <a:bodyPr>
            <a:normAutofit fontScale="62500" lnSpcReduction="20000"/>
          </a:bodyPr>
          <a:lstStyle/>
          <a:p>
            <a:pPr marL="241300" indent="-228600">
              <a:tabLst>
                <a:tab pos="241300" algn="l"/>
              </a:tabLst>
            </a:pPr>
            <a:r>
              <a:rPr lang="tr-TR" spc="-15" dirty="0">
                <a:latin typeface="Calibri"/>
                <a:cs typeface="Calibri"/>
              </a:rPr>
              <a:t>Gi</a:t>
            </a:r>
            <a:r>
              <a:rPr lang="tr-TR" spc="-30" dirty="0">
                <a:latin typeface="Calibri"/>
                <a:cs typeface="Calibri"/>
              </a:rPr>
              <a:t>d</a:t>
            </a:r>
            <a:r>
              <a:rPr lang="tr-TR" spc="-15" dirty="0">
                <a:latin typeface="Calibri"/>
                <a:cs typeface="Calibri"/>
              </a:rPr>
              <a:t>eceğin</a:t>
            </a:r>
            <a:r>
              <a:rPr lang="tr-TR" spc="-25" dirty="0">
                <a:latin typeface="Calibri"/>
                <a:cs typeface="Calibri"/>
              </a:rPr>
              <a:t>i</a:t>
            </a:r>
            <a:r>
              <a:rPr lang="tr-TR" spc="-15" dirty="0">
                <a:latin typeface="Calibri"/>
                <a:cs typeface="Calibri"/>
              </a:rPr>
              <a:t>z</a:t>
            </a:r>
            <a:r>
              <a:rPr lang="tr-TR" spc="-5" dirty="0">
                <a:latin typeface="Calibri"/>
                <a:cs typeface="Calibri"/>
              </a:rPr>
              <a:t> </a:t>
            </a:r>
            <a:r>
              <a:rPr lang="tr-TR" spc="-15" dirty="0">
                <a:latin typeface="Calibri"/>
                <a:cs typeface="Calibri"/>
              </a:rPr>
              <a:t>ül</a:t>
            </a:r>
            <a:r>
              <a:rPr lang="tr-TR" spc="-110" dirty="0">
                <a:latin typeface="Calibri"/>
                <a:cs typeface="Calibri"/>
              </a:rPr>
              <a:t>k</a:t>
            </a:r>
            <a:r>
              <a:rPr lang="tr-TR" spc="-15" dirty="0">
                <a:latin typeface="Calibri"/>
                <a:cs typeface="Calibri"/>
              </a:rPr>
              <a:t>e</a:t>
            </a:r>
            <a:r>
              <a:rPr lang="tr-TR" spc="10" dirty="0">
                <a:latin typeface="Calibri"/>
                <a:cs typeface="Calibri"/>
              </a:rPr>
              <a:t> </a:t>
            </a:r>
            <a:r>
              <a:rPr lang="tr-TR" dirty="0">
                <a:latin typeface="Calibri"/>
                <a:cs typeface="Calibri"/>
              </a:rPr>
              <a:t>iç</a:t>
            </a:r>
            <a:r>
              <a:rPr lang="tr-TR" spc="-10" dirty="0">
                <a:latin typeface="Calibri"/>
                <a:cs typeface="Calibri"/>
              </a:rPr>
              <a:t>i</a:t>
            </a:r>
            <a:r>
              <a:rPr lang="tr-TR" spc="-15" dirty="0">
                <a:latin typeface="Calibri"/>
                <a:cs typeface="Calibri"/>
              </a:rPr>
              <a:t>n</a:t>
            </a:r>
            <a:r>
              <a:rPr lang="tr-TR" spc="5" dirty="0">
                <a:latin typeface="Calibri"/>
                <a:cs typeface="Calibri"/>
              </a:rPr>
              <a:t> </a:t>
            </a:r>
            <a:r>
              <a:rPr lang="tr-TR" dirty="0">
                <a:latin typeface="Calibri"/>
                <a:cs typeface="Calibri"/>
              </a:rPr>
              <a:t>v</a:t>
            </a:r>
            <a:r>
              <a:rPr lang="tr-TR" spc="-15" dirty="0">
                <a:latin typeface="Calibri"/>
                <a:cs typeface="Calibri"/>
              </a:rPr>
              <a:t>i</a:t>
            </a:r>
            <a:r>
              <a:rPr lang="tr-TR" spc="-80" dirty="0">
                <a:latin typeface="Calibri"/>
                <a:cs typeface="Calibri"/>
              </a:rPr>
              <a:t>z</a:t>
            </a:r>
            <a:r>
              <a:rPr lang="tr-TR" spc="-15" dirty="0">
                <a:latin typeface="Calibri"/>
                <a:cs typeface="Calibri"/>
              </a:rPr>
              <a:t>e</a:t>
            </a:r>
            <a:r>
              <a:rPr lang="tr-TR" spc="-5" dirty="0">
                <a:latin typeface="Calibri"/>
                <a:cs typeface="Calibri"/>
              </a:rPr>
              <a:t> </a:t>
            </a:r>
            <a:r>
              <a:rPr lang="tr-TR" spc="-15" dirty="0">
                <a:latin typeface="Calibri"/>
                <a:cs typeface="Calibri"/>
              </a:rPr>
              <a:t>ba</a:t>
            </a:r>
            <a:r>
              <a:rPr lang="tr-TR" spc="-60" dirty="0">
                <a:latin typeface="Calibri"/>
                <a:cs typeface="Calibri"/>
              </a:rPr>
              <a:t>ş</a:t>
            </a:r>
            <a:r>
              <a:rPr lang="tr-TR" spc="-15" dirty="0">
                <a:latin typeface="Calibri"/>
                <a:cs typeface="Calibri"/>
              </a:rPr>
              <a:t>vu</a:t>
            </a:r>
            <a:r>
              <a:rPr lang="tr-TR" spc="-25" dirty="0">
                <a:latin typeface="Calibri"/>
                <a:cs typeface="Calibri"/>
              </a:rPr>
              <a:t>r</a:t>
            </a:r>
            <a:r>
              <a:rPr lang="tr-TR" spc="-15" dirty="0">
                <a:latin typeface="Calibri"/>
                <a:cs typeface="Calibri"/>
              </a:rPr>
              <a:t>usu</a:t>
            </a:r>
            <a:r>
              <a:rPr lang="tr-TR" spc="-10" dirty="0">
                <a:latin typeface="Calibri"/>
                <a:cs typeface="Calibri"/>
              </a:rPr>
              <a:t>n</a:t>
            </a:r>
            <a:r>
              <a:rPr lang="tr-TR" spc="-15" dirty="0">
                <a:latin typeface="Calibri"/>
                <a:cs typeface="Calibri"/>
              </a:rPr>
              <a:t>u</a:t>
            </a:r>
            <a:r>
              <a:rPr lang="tr-TR" spc="55" dirty="0">
                <a:latin typeface="Calibri"/>
                <a:cs typeface="Calibri"/>
              </a:rPr>
              <a:t> </a:t>
            </a:r>
            <a:r>
              <a:rPr lang="tr-TR" spc="-15" dirty="0">
                <a:latin typeface="Calibri"/>
                <a:cs typeface="Calibri"/>
              </a:rPr>
              <a:t>son</a:t>
            </a:r>
            <a:r>
              <a:rPr lang="tr-TR" spc="20" dirty="0">
                <a:latin typeface="Calibri"/>
                <a:cs typeface="Calibri"/>
              </a:rPr>
              <a:t> </a:t>
            </a:r>
            <a:r>
              <a:rPr lang="tr-TR" spc="-15" dirty="0">
                <a:latin typeface="Calibri"/>
                <a:cs typeface="Calibri"/>
              </a:rPr>
              <a:t>ana b</a:t>
            </a:r>
            <a:r>
              <a:rPr lang="tr-TR" spc="-25" dirty="0">
                <a:latin typeface="Calibri"/>
                <a:cs typeface="Calibri"/>
              </a:rPr>
              <a:t>ı</a:t>
            </a:r>
            <a:r>
              <a:rPr lang="tr-TR" spc="-75" dirty="0">
                <a:latin typeface="Calibri"/>
                <a:cs typeface="Calibri"/>
              </a:rPr>
              <a:t>r</a:t>
            </a:r>
            <a:r>
              <a:rPr lang="tr-TR" spc="-20" dirty="0">
                <a:latin typeface="Calibri"/>
                <a:cs typeface="Calibri"/>
              </a:rPr>
              <a:t>akm</a:t>
            </a:r>
            <a:r>
              <a:rPr lang="tr-TR" spc="-60" dirty="0">
                <a:latin typeface="Calibri"/>
                <a:cs typeface="Calibri"/>
              </a:rPr>
              <a:t>a</a:t>
            </a:r>
            <a:r>
              <a:rPr lang="tr-TR" dirty="0">
                <a:latin typeface="Calibri"/>
                <a:cs typeface="Calibri"/>
              </a:rPr>
              <a:t>y</a:t>
            </a:r>
            <a:r>
              <a:rPr lang="tr-TR" spc="-15" dirty="0">
                <a:latin typeface="Calibri"/>
                <a:cs typeface="Calibri"/>
              </a:rPr>
              <a:t>ın</a:t>
            </a:r>
            <a:r>
              <a:rPr lang="tr-TR" spc="-25" dirty="0">
                <a:latin typeface="Calibri"/>
                <a:cs typeface="Calibri"/>
              </a:rPr>
              <a:t>ı</a:t>
            </a:r>
            <a:r>
              <a:rPr lang="tr-TR" spc="-10" dirty="0">
                <a:latin typeface="Calibri"/>
                <a:cs typeface="Calibri"/>
              </a:rPr>
              <a:t>z.</a:t>
            </a:r>
            <a:r>
              <a:rPr lang="tr-TR" spc="25" dirty="0">
                <a:latin typeface="Calibri"/>
                <a:cs typeface="Calibri"/>
              </a:rPr>
              <a:t> Vize işlemleriniz sonuçlanması için gerekli süreyi ve istenen belgeleri, randevu yoğunluklarını/vize işlem sürelerini en güncel haliyle öğreniniz.</a:t>
            </a:r>
          </a:p>
          <a:p>
            <a:pPr marL="12700" indent="0">
              <a:buNone/>
              <a:tabLst>
                <a:tab pos="241300" algn="l"/>
              </a:tabLst>
            </a:pPr>
            <a:endParaRPr lang="tr-TR" spc="25" dirty="0">
              <a:latin typeface="Calibri"/>
              <a:cs typeface="Calibri"/>
            </a:endParaRPr>
          </a:p>
          <a:p>
            <a:pPr marL="241300" indent="-228600">
              <a:tabLst>
                <a:tab pos="241300" algn="l"/>
              </a:tabLst>
            </a:pPr>
            <a:r>
              <a:rPr lang="tr-TR" spc="-10" dirty="0">
                <a:latin typeface="Calibri"/>
                <a:cs typeface="Calibri"/>
              </a:rPr>
              <a:t>Vize prosedürleri yıllar içinde ülkelere, dış temsilciliklere ve hatta konsolosluk çalışanlarına göre değişkenlik gösterebilmektedir. Vize başvurusu için gerekli belgeler ve işlemler hakkında en doğru ve güncel bilgiyi güvenilir birinci kaynaklardan öğrenmek öğrencilerimizin sorumluluğundadır.</a:t>
            </a:r>
            <a:endParaRPr lang="tr-TR" spc="25" dirty="0">
              <a:latin typeface="Calibri"/>
              <a:cs typeface="Calibri"/>
            </a:endParaRPr>
          </a:p>
          <a:p>
            <a:pPr marL="241300" indent="-228600">
              <a:tabLst>
                <a:tab pos="241300" algn="l"/>
              </a:tabLst>
            </a:pPr>
            <a:endParaRPr lang="tr-TR" sz="800" dirty="0"/>
          </a:p>
          <a:p>
            <a:pPr>
              <a:lnSpc>
                <a:spcPts val="650"/>
              </a:lnSpc>
              <a:spcBef>
                <a:spcPts val="21"/>
              </a:spcBef>
            </a:pPr>
            <a:endParaRPr lang="tr-TR" sz="500" dirty="0"/>
          </a:p>
          <a:p>
            <a:pPr marL="241300" indent="-228600">
              <a:tabLst>
                <a:tab pos="241300" algn="l"/>
              </a:tabLst>
            </a:pPr>
            <a:r>
              <a:rPr lang="tr-TR" spc="35" dirty="0">
                <a:latin typeface="Calibri"/>
                <a:cs typeface="Calibri"/>
              </a:rPr>
              <a:t>Yeşil Pasaportu </a:t>
            </a:r>
            <a:r>
              <a:rPr lang="tr-TR" spc="-15" dirty="0">
                <a:latin typeface="Calibri"/>
                <a:cs typeface="Calibri"/>
              </a:rPr>
              <a:t>olan</a:t>
            </a:r>
            <a:r>
              <a:rPr lang="tr-TR" spc="5" dirty="0">
                <a:latin typeface="Calibri"/>
                <a:cs typeface="Calibri"/>
              </a:rPr>
              <a:t> </a:t>
            </a:r>
            <a:r>
              <a:rPr lang="tr-TR" spc="-15" dirty="0">
                <a:latin typeface="Calibri"/>
                <a:cs typeface="Calibri"/>
              </a:rPr>
              <a:t>öğ</a:t>
            </a:r>
            <a:r>
              <a:rPr lang="tr-TR" spc="-45" dirty="0">
                <a:latin typeface="Calibri"/>
                <a:cs typeface="Calibri"/>
              </a:rPr>
              <a:t>r</a:t>
            </a:r>
            <a:r>
              <a:rPr lang="tr-TR" spc="-15" dirty="0">
                <a:latin typeface="Calibri"/>
                <a:cs typeface="Calibri"/>
              </a:rPr>
              <a:t>enci</a:t>
            </a:r>
            <a:r>
              <a:rPr lang="tr-TR" spc="-25" dirty="0">
                <a:latin typeface="Calibri"/>
                <a:cs typeface="Calibri"/>
              </a:rPr>
              <a:t>l</a:t>
            </a:r>
            <a:r>
              <a:rPr lang="tr-TR" spc="-15" dirty="0">
                <a:latin typeface="Calibri"/>
                <a:cs typeface="Calibri"/>
              </a:rPr>
              <a:t>er</a:t>
            </a:r>
            <a:r>
              <a:rPr lang="tr-TR" spc="-25" dirty="0">
                <a:latin typeface="Calibri"/>
                <a:cs typeface="Calibri"/>
              </a:rPr>
              <a:t>i</a:t>
            </a:r>
            <a:r>
              <a:rPr lang="tr-TR" spc="-15" dirty="0">
                <a:latin typeface="Calibri"/>
                <a:cs typeface="Calibri"/>
              </a:rPr>
              <a:t>n</a:t>
            </a:r>
            <a:r>
              <a:rPr lang="tr-TR" spc="5" dirty="0">
                <a:latin typeface="Calibri"/>
                <a:cs typeface="Calibri"/>
              </a:rPr>
              <a:t> </a:t>
            </a:r>
            <a:r>
              <a:rPr lang="tr-TR" spc="-15" dirty="0">
                <a:latin typeface="Calibri"/>
                <a:cs typeface="Calibri"/>
              </a:rPr>
              <a:t>de</a:t>
            </a:r>
            <a:r>
              <a:rPr lang="tr-TR" spc="5" dirty="0">
                <a:latin typeface="Calibri"/>
                <a:cs typeface="Calibri"/>
              </a:rPr>
              <a:t> </a:t>
            </a:r>
            <a:r>
              <a:rPr lang="tr-TR" dirty="0">
                <a:latin typeface="Calibri"/>
                <a:cs typeface="Calibri"/>
              </a:rPr>
              <a:t>v</a:t>
            </a:r>
            <a:r>
              <a:rPr lang="tr-TR" spc="-15" dirty="0">
                <a:latin typeface="Calibri"/>
                <a:cs typeface="Calibri"/>
              </a:rPr>
              <a:t>i</a:t>
            </a:r>
            <a:r>
              <a:rPr lang="tr-TR" spc="-80" dirty="0">
                <a:latin typeface="Calibri"/>
                <a:cs typeface="Calibri"/>
              </a:rPr>
              <a:t>z</a:t>
            </a:r>
            <a:r>
              <a:rPr lang="tr-TR" spc="-15" dirty="0">
                <a:latin typeface="Calibri"/>
                <a:cs typeface="Calibri"/>
              </a:rPr>
              <a:t>e</a:t>
            </a:r>
            <a:r>
              <a:rPr lang="tr-TR" spc="-5" dirty="0">
                <a:latin typeface="Calibri"/>
                <a:cs typeface="Calibri"/>
              </a:rPr>
              <a:t> </a:t>
            </a:r>
            <a:r>
              <a:rPr lang="tr-TR" spc="-15" dirty="0">
                <a:latin typeface="Calibri"/>
                <a:cs typeface="Calibri"/>
              </a:rPr>
              <a:t>a</a:t>
            </a:r>
            <a:r>
              <a:rPr lang="tr-TR" spc="-25" dirty="0">
                <a:latin typeface="Calibri"/>
                <a:cs typeface="Calibri"/>
              </a:rPr>
              <a:t>l</a:t>
            </a:r>
            <a:r>
              <a:rPr lang="tr-TR" spc="-15" dirty="0">
                <a:latin typeface="Calibri"/>
                <a:cs typeface="Calibri"/>
              </a:rPr>
              <a:t>ması</a:t>
            </a:r>
            <a:r>
              <a:rPr lang="tr-TR" spc="5" dirty="0">
                <a:latin typeface="Calibri"/>
                <a:cs typeface="Calibri"/>
              </a:rPr>
              <a:t> </a:t>
            </a:r>
            <a:r>
              <a:rPr lang="tr-TR" spc="-35" dirty="0">
                <a:latin typeface="Calibri"/>
                <a:cs typeface="Calibri"/>
              </a:rPr>
              <a:t>g</a:t>
            </a:r>
            <a:r>
              <a:rPr lang="tr-TR" spc="-15" dirty="0">
                <a:latin typeface="Calibri"/>
                <a:cs typeface="Calibri"/>
              </a:rPr>
              <a:t>e</a:t>
            </a:r>
            <a:r>
              <a:rPr lang="tr-TR" spc="-50" dirty="0">
                <a:latin typeface="Calibri"/>
                <a:cs typeface="Calibri"/>
              </a:rPr>
              <a:t>r</a:t>
            </a:r>
            <a:r>
              <a:rPr lang="tr-TR" spc="-20" dirty="0">
                <a:latin typeface="Calibri"/>
                <a:cs typeface="Calibri"/>
              </a:rPr>
              <a:t>ekme</a:t>
            </a:r>
            <a:r>
              <a:rPr lang="tr-TR" spc="-30" dirty="0">
                <a:latin typeface="Calibri"/>
                <a:cs typeface="Calibri"/>
              </a:rPr>
              <a:t>k</a:t>
            </a:r>
            <a:r>
              <a:rPr lang="tr-TR" spc="-40" dirty="0">
                <a:latin typeface="Calibri"/>
                <a:cs typeface="Calibri"/>
              </a:rPr>
              <a:t>t</a:t>
            </a:r>
            <a:r>
              <a:rPr lang="tr-TR" spc="-15" dirty="0">
                <a:latin typeface="Calibri"/>
                <a:cs typeface="Calibri"/>
              </a:rPr>
              <a:t>ed</a:t>
            </a:r>
            <a:r>
              <a:rPr lang="tr-TR" spc="-25" dirty="0">
                <a:latin typeface="Calibri"/>
                <a:cs typeface="Calibri"/>
              </a:rPr>
              <a:t>i</a:t>
            </a:r>
            <a:r>
              <a:rPr lang="tr-TR" spc="-290" dirty="0">
                <a:latin typeface="Calibri"/>
                <a:cs typeface="Calibri"/>
              </a:rPr>
              <a:t>r</a:t>
            </a:r>
            <a:r>
              <a:rPr lang="tr-TR" spc="-10" dirty="0">
                <a:latin typeface="Calibri"/>
                <a:cs typeface="Calibri"/>
              </a:rPr>
              <a:t>.</a:t>
            </a:r>
          </a:p>
          <a:p>
            <a:pPr marL="241300" indent="-228600">
              <a:tabLst>
                <a:tab pos="241300" algn="l"/>
              </a:tabLst>
            </a:pPr>
            <a:endParaRPr lang="tr-TR" spc="-10" dirty="0">
              <a:latin typeface="Calibri"/>
              <a:cs typeface="Calibri"/>
            </a:endParaRPr>
          </a:p>
          <a:p>
            <a:pPr marL="241300" indent="-228600">
              <a:tabLst>
                <a:tab pos="241300" algn="l"/>
              </a:tabLst>
            </a:pPr>
            <a:r>
              <a:rPr lang="tr-TR" spc="-10" dirty="0">
                <a:latin typeface="Calibri"/>
                <a:cs typeface="Calibri"/>
              </a:rPr>
              <a:t>Erasmus öğrenimi için yurtdışında olacağınız tarih aralığında geçerlilik süresi devam eden bir pasaportunuz yoksa, yeni bir pasaport çıkartmanız gerekecektir. Yeni pasaport başvurusu için gerekli belgeler ve pasaport başvurunuzun sonuçlanması için gerekli süre hakkında en güncel bilgileri edinmeniz önem taşımaktadır.</a:t>
            </a:r>
          </a:p>
          <a:p>
            <a:pPr marL="12700" indent="0">
              <a:buNone/>
              <a:tabLst>
                <a:tab pos="241300" algn="l"/>
              </a:tabLst>
            </a:pPr>
            <a:endParaRPr lang="tr-TR" dirty="0">
              <a:latin typeface="Calibri"/>
              <a:cs typeface="Calibri"/>
            </a:endParaRPr>
          </a:p>
          <a:p>
            <a:endParaRPr lang="tr-TR" dirty="0"/>
          </a:p>
        </p:txBody>
      </p:sp>
      <p:sp>
        <p:nvSpPr>
          <p:cNvPr id="4" name="Başlık 3"/>
          <p:cNvSpPr>
            <a:spLocks noGrp="1"/>
          </p:cNvSpPr>
          <p:nvPr>
            <p:ph type="title"/>
          </p:nvPr>
        </p:nvSpPr>
        <p:spPr>
          <a:xfrm>
            <a:off x="0" y="894664"/>
            <a:ext cx="9144000" cy="559165"/>
          </a:xfrm>
        </p:spPr>
        <p:txBody>
          <a:bodyPr>
            <a:normAutofit fontScale="90000"/>
          </a:bodyPr>
          <a:lstStyle/>
          <a:p>
            <a:r>
              <a:rPr lang="tr-TR" b="1" dirty="0"/>
              <a:t>Özellikle Dikkat Edilmesi Gereken Hususlar</a:t>
            </a:r>
            <a:br>
              <a:rPr lang="tr-TR" b="1" dirty="0"/>
            </a:br>
            <a:br>
              <a:rPr lang="tr-TR" b="1" dirty="0"/>
            </a:br>
            <a:br>
              <a:rPr lang="tr-TR" b="1" dirty="0"/>
            </a:br>
            <a:r>
              <a:rPr lang="tr-TR" b="1" dirty="0"/>
              <a:t>VİZE / PASAPORT</a:t>
            </a:r>
            <a:endParaRPr lang="tr-TR" b="1" dirty="0">
              <a:solidFill>
                <a:srgbClr val="FF0066"/>
              </a:solidFill>
            </a:endParaRPr>
          </a:p>
        </p:txBody>
      </p:sp>
      <p:sp>
        <p:nvSpPr>
          <p:cNvPr id="5" name="object 3"/>
          <p:cNvSpPr/>
          <p:nvPr/>
        </p:nvSpPr>
        <p:spPr>
          <a:xfrm>
            <a:off x="4276251" y="4355786"/>
            <a:ext cx="676755" cy="682623"/>
          </a:xfrm>
          <a:prstGeom prst="rect">
            <a:avLst/>
          </a:prstGeom>
          <a:blipFill>
            <a:blip r:embed="rId3"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32295637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485092"/>
            <a:ext cx="9144000" cy="3478651"/>
          </a:xfrm>
        </p:spPr>
        <p:txBody>
          <a:bodyPr>
            <a:normAutofit/>
          </a:bodyPr>
          <a:lstStyle/>
          <a:p>
            <a:pPr marL="241300" marR="141605" indent="-228600">
              <a:lnSpc>
                <a:spcPts val="3030"/>
              </a:lnSpc>
              <a:tabLst>
                <a:tab pos="241300" algn="l"/>
              </a:tabLst>
            </a:pPr>
            <a:r>
              <a:rPr lang="tr-TR" spc="-20" dirty="0">
                <a:latin typeface="Calibri"/>
                <a:cs typeface="Calibri"/>
              </a:rPr>
              <a:t>Öğ</a:t>
            </a:r>
            <a:r>
              <a:rPr lang="tr-TR" spc="-50" dirty="0">
                <a:latin typeface="Calibri"/>
                <a:cs typeface="Calibri"/>
              </a:rPr>
              <a:t>r</a:t>
            </a:r>
            <a:r>
              <a:rPr lang="tr-TR" spc="-15" dirty="0">
                <a:latin typeface="Calibri"/>
                <a:cs typeface="Calibri"/>
              </a:rPr>
              <a:t>enci</a:t>
            </a:r>
            <a:r>
              <a:rPr lang="tr-TR" spc="-25" dirty="0">
                <a:latin typeface="Calibri"/>
                <a:cs typeface="Calibri"/>
              </a:rPr>
              <a:t>l</a:t>
            </a:r>
            <a:r>
              <a:rPr lang="tr-TR" spc="-15" dirty="0">
                <a:latin typeface="Calibri"/>
                <a:cs typeface="Calibri"/>
              </a:rPr>
              <a:t>er</a:t>
            </a:r>
            <a:r>
              <a:rPr lang="tr-TR" spc="-25" dirty="0">
                <a:latin typeface="Calibri"/>
                <a:cs typeface="Calibri"/>
              </a:rPr>
              <a:t>i</a:t>
            </a:r>
            <a:r>
              <a:rPr lang="tr-TR" spc="-15" dirty="0">
                <a:latin typeface="Calibri"/>
                <a:cs typeface="Calibri"/>
              </a:rPr>
              <a:t>n</a:t>
            </a:r>
            <a:r>
              <a:rPr lang="tr-TR" spc="25" dirty="0">
                <a:latin typeface="Calibri"/>
                <a:cs typeface="Calibri"/>
              </a:rPr>
              <a:t> </a:t>
            </a:r>
            <a:r>
              <a:rPr lang="tr-TR" spc="-20" dirty="0" err="1">
                <a:latin typeface="Calibri"/>
                <a:cs typeface="Calibri"/>
              </a:rPr>
              <a:t>nom</a:t>
            </a:r>
            <a:r>
              <a:rPr lang="tr-TR" spc="-25" dirty="0" err="1">
                <a:latin typeface="Calibri"/>
                <a:cs typeface="Calibri"/>
              </a:rPr>
              <a:t>i</a:t>
            </a:r>
            <a:r>
              <a:rPr lang="tr-TR" spc="-15" dirty="0" err="1">
                <a:latin typeface="Calibri"/>
                <a:cs typeface="Calibri"/>
              </a:rPr>
              <a:t>na</a:t>
            </a:r>
            <a:r>
              <a:rPr lang="tr-TR" spc="-65" dirty="0" err="1">
                <a:latin typeface="Calibri"/>
                <a:cs typeface="Calibri"/>
              </a:rPr>
              <a:t>s</a:t>
            </a:r>
            <a:r>
              <a:rPr lang="tr-TR" spc="-60" dirty="0" err="1">
                <a:latin typeface="Calibri"/>
                <a:cs typeface="Calibri"/>
              </a:rPr>
              <a:t>y</a:t>
            </a:r>
            <a:r>
              <a:rPr lang="tr-TR" spc="-15" dirty="0" err="1">
                <a:latin typeface="Calibri"/>
                <a:cs typeface="Calibri"/>
              </a:rPr>
              <a:t>on</a:t>
            </a:r>
            <a:r>
              <a:rPr lang="tr-TR" spc="35" dirty="0">
                <a:latin typeface="Calibri"/>
                <a:cs typeface="Calibri"/>
              </a:rPr>
              <a:t> </a:t>
            </a:r>
            <a:r>
              <a:rPr lang="tr-TR" dirty="0">
                <a:latin typeface="Calibri"/>
                <a:cs typeface="Calibri"/>
              </a:rPr>
              <a:t>iş</a:t>
            </a:r>
            <a:r>
              <a:rPr lang="tr-TR" spc="-20" dirty="0">
                <a:latin typeface="Calibri"/>
                <a:cs typeface="Calibri"/>
              </a:rPr>
              <a:t>leml</a:t>
            </a:r>
            <a:r>
              <a:rPr lang="tr-TR" spc="-10" dirty="0">
                <a:latin typeface="Calibri"/>
                <a:cs typeface="Calibri"/>
              </a:rPr>
              <a:t>eri </a:t>
            </a:r>
            <a:r>
              <a:rPr lang="tr-TR" spc="-20" dirty="0">
                <a:latin typeface="Calibri"/>
                <a:cs typeface="Calibri"/>
              </a:rPr>
              <a:t>mut</a:t>
            </a:r>
            <a:r>
              <a:rPr lang="tr-TR" spc="-25" dirty="0">
                <a:latin typeface="Calibri"/>
                <a:cs typeface="Calibri"/>
              </a:rPr>
              <a:t>l</a:t>
            </a:r>
            <a:r>
              <a:rPr lang="tr-TR" spc="-15" dirty="0">
                <a:latin typeface="Calibri"/>
                <a:cs typeface="Calibri"/>
              </a:rPr>
              <a:t>a</a:t>
            </a:r>
            <a:r>
              <a:rPr lang="tr-TR" spc="-60" dirty="0">
                <a:latin typeface="Calibri"/>
                <a:cs typeface="Calibri"/>
              </a:rPr>
              <a:t>k</a:t>
            </a:r>
            <a:r>
              <a:rPr lang="tr-TR" spc="-15" dirty="0">
                <a:latin typeface="Calibri"/>
                <a:cs typeface="Calibri"/>
              </a:rPr>
              <a:t>a</a:t>
            </a:r>
            <a:r>
              <a:rPr lang="tr-TR" spc="15" dirty="0">
                <a:latin typeface="Calibri"/>
                <a:cs typeface="Calibri"/>
              </a:rPr>
              <a:t> </a:t>
            </a:r>
            <a:r>
              <a:rPr lang="tr-TR" spc="-15" dirty="0">
                <a:latin typeface="Calibri"/>
                <a:cs typeface="Calibri"/>
              </a:rPr>
              <a:t>bö</a:t>
            </a:r>
            <a:r>
              <a:rPr lang="tr-TR" spc="-20" dirty="0">
                <a:latin typeface="Calibri"/>
                <a:cs typeface="Calibri"/>
              </a:rPr>
              <a:t>lüm</a:t>
            </a:r>
            <a:r>
              <a:rPr lang="tr-TR" spc="25" dirty="0">
                <a:latin typeface="Calibri"/>
                <a:cs typeface="Calibri"/>
              </a:rPr>
              <a:t> </a:t>
            </a:r>
            <a:r>
              <a:rPr lang="tr-TR" spc="-110" dirty="0">
                <a:latin typeface="Calibri"/>
                <a:cs typeface="Calibri"/>
              </a:rPr>
              <a:t>k</a:t>
            </a:r>
            <a:r>
              <a:rPr lang="tr-TR" spc="-15" dirty="0">
                <a:latin typeface="Calibri"/>
                <a:cs typeface="Calibri"/>
              </a:rPr>
              <a:t>oo</a:t>
            </a:r>
            <a:r>
              <a:rPr lang="tr-TR" spc="-45" dirty="0">
                <a:latin typeface="Calibri"/>
                <a:cs typeface="Calibri"/>
              </a:rPr>
              <a:t>r</a:t>
            </a:r>
            <a:r>
              <a:rPr lang="tr-TR" spc="-15" dirty="0">
                <a:latin typeface="Calibri"/>
                <a:cs typeface="Calibri"/>
              </a:rPr>
              <a:t>d</a:t>
            </a:r>
            <a:r>
              <a:rPr lang="tr-TR" spc="-25" dirty="0">
                <a:latin typeface="Calibri"/>
                <a:cs typeface="Calibri"/>
              </a:rPr>
              <a:t>i</a:t>
            </a:r>
            <a:r>
              <a:rPr lang="tr-TR" spc="-15" dirty="0">
                <a:latin typeface="Calibri"/>
                <a:cs typeface="Calibri"/>
              </a:rPr>
              <a:t>n</a:t>
            </a:r>
            <a:r>
              <a:rPr lang="tr-TR" spc="-40" dirty="0">
                <a:latin typeface="Calibri"/>
                <a:cs typeface="Calibri"/>
              </a:rPr>
              <a:t>at</a:t>
            </a:r>
            <a:r>
              <a:rPr lang="tr-TR" spc="-15" dirty="0">
                <a:latin typeface="Calibri"/>
                <a:cs typeface="Calibri"/>
              </a:rPr>
              <a:t>örl</a:t>
            </a:r>
            <a:r>
              <a:rPr lang="tr-TR" spc="-25" dirty="0">
                <a:latin typeface="Calibri"/>
                <a:cs typeface="Calibri"/>
              </a:rPr>
              <a:t>e</a:t>
            </a:r>
            <a:r>
              <a:rPr lang="tr-TR" dirty="0">
                <a:latin typeface="Calibri"/>
                <a:cs typeface="Calibri"/>
              </a:rPr>
              <a:t>ri</a:t>
            </a:r>
            <a:r>
              <a:rPr lang="tr-TR" spc="10" dirty="0">
                <a:latin typeface="Calibri"/>
                <a:cs typeface="Calibri"/>
              </a:rPr>
              <a:t> </a:t>
            </a:r>
            <a:r>
              <a:rPr lang="tr-TR" spc="-50" dirty="0">
                <a:latin typeface="Calibri"/>
                <a:cs typeface="Calibri"/>
              </a:rPr>
              <a:t>t</a:t>
            </a:r>
            <a:r>
              <a:rPr lang="tr-TR" spc="-15" dirty="0">
                <a:latin typeface="Calibri"/>
                <a:cs typeface="Calibri"/>
              </a:rPr>
              <a:t>a</a:t>
            </a:r>
            <a:r>
              <a:rPr lang="tr-TR" spc="-70" dirty="0">
                <a:latin typeface="Calibri"/>
                <a:cs typeface="Calibri"/>
              </a:rPr>
              <a:t>r</a:t>
            </a:r>
            <a:r>
              <a:rPr lang="tr-TR" spc="-15" dirty="0">
                <a:latin typeface="Calibri"/>
                <a:cs typeface="Calibri"/>
              </a:rPr>
              <a:t>af</a:t>
            </a:r>
            <a:r>
              <a:rPr lang="tr-TR" spc="-25" dirty="0">
                <a:latin typeface="Calibri"/>
                <a:cs typeface="Calibri"/>
              </a:rPr>
              <a:t>ı</a:t>
            </a:r>
            <a:r>
              <a:rPr lang="tr-TR" spc="-15" dirty="0">
                <a:latin typeface="Calibri"/>
                <a:cs typeface="Calibri"/>
              </a:rPr>
              <a:t>ndan</a:t>
            </a:r>
            <a:r>
              <a:rPr lang="tr-TR" spc="-10" dirty="0">
                <a:latin typeface="Calibri"/>
                <a:cs typeface="Calibri"/>
              </a:rPr>
              <a:t> </a:t>
            </a:r>
            <a:r>
              <a:rPr lang="tr-TR" spc="-75" dirty="0">
                <a:latin typeface="Calibri"/>
                <a:cs typeface="Calibri"/>
              </a:rPr>
              <a:t>y</a:t>
            </a:r>
            <a:r>
              <a:rPr lang="tr-TR" dirty="0">
                <a:latin typeface="Calibri"/>
                <a:cs typeface="Calibri"/>
              </a:rPr>
              <a:t>ap</a:t>
            </a:r>
            <a:r>
              <a:rPr lang="tr-TR" spc="-10" dirty="0">
                <a:latin typeface="Calibri"/>
                <a:cs typeface="Calibri"/>
              </a:rPr>
              <a:t>ı</a:t>
            </a:r>
            <a:r>
              <a:rPr lang="tr-TR" dirty="0">
                <a:latin typeface="Calibri"/>
                <a:cs typeface="Calibri"/>
              </a:rPr>
              <a:t>l</a:t>
            </a:r>
            <a:r>
              <a:rPr lang="tr-TR" spc="-15" dirty="0">
                <a:latin typeface="Calibri"/>
                <a:cs typeface="Calibri"/>
              </a:rPr>
              <a:t>malıdır. </a:t>
            </a:r>
            <a:r>
              <a:rPr lang="tr-TR" spc="-15" dirty="0" err="1">
                <a:latin typeface="Calibri"/>
                <a:cs typeface="Calibri"/>
              </a:rPr>
              <a:t>Nominasyon</a:t>
            </a:r>
            <a:r>
              <a:rPr lang="tr-TR" spc="-15" dirty="0">
                <a:latin typeface="Calibri"/>
                <a:cs typeface="Calibri"/>
              </a:rPr>
              <a:t> öncesi, karşı kuruma öğ</a:t>
            </a:r>
            <a:r>
              <a:rPr lang="tr-TR" spc="-50" dirty="0">
                <a:latin typeface="Calibri"/>
                <a:cs typeface="Calibri"/>
              </a:rPr>
              <a:t>r</a:t>
            </a:r>
            <a:r>
              <a:rPr lang="tr-TR" dirty="0">
                <a:latin typeface="Calibri"/>
                <a:cs typeface="Calibri"/>
              </a:rPr>
              <a:t>enci </a:t>
            </a:r>
            <a:r>
              <a:rPr lang="tr-TR" spc="-50" dirty="0">
                <a:latin typeface="Calibri"/>
                <a:cs typeface="Calibri"/>
              </a:rPr>
              <a:t>t</a:t>
            </a:r>
            <a:r>
              <a:rPr lang="tr-TR" spc="-15" dirty="0">
                <a:latin typeface="Calibri"/>
                <a:cs typeface="Calibri"/>
              </a:rPr>
              <a:t>a</a:t>
            </a:r>
            <a:r>
              <a:rPr lang="tr-TR" spc="-75" dirty="0">
                <a:latin typeface="Calibri"/>
                <a:cs typeface="Calibri"/>
              </a:rPr>
              <a:t>r</a:t>
            </a:r>
            <a:r>
              <a:rPr lang="tr-TR" spc="-25" dirty="0">
                <a:latin typeface="Calibri"/>
                <a:cs typeface="Calibri"/>
              </a:rPr>
              <a:t>a</a:t>
            </a:r>
            <a:r>
              <a:rPr lang="tr-TR" dirty="0">
                <a:latin typeface="Calibri"/>
                <a:cs typeface="Calibri"/>
              </a:rPr>
              <a:t>f</a:t>
            </a:r>
            <a:r>
              <a:rPr lang="tr-TR" spc="-10" dirty="0">
                <a:latin typeface="Calibri"/>
                <a:cs typeface="Calibri"/>
              </a:rPr>
              <a:t>ı</a:t>
            </a:r>
            <a:r>
              <a:rPr lang="tr-TR" spc="-15" dirty="0">
                <a:latin typeface="Calibri"/>
                <a:cs typeface="Calibri"/>
              </a:rPr>
              <a:t>n</a:t>
            </a:r>
            <a:r>
              <a:rPr lang="tr-TR" spc="-30" dirty="0">
                <a:latin typeface="Calibri"/>
                <a:cs typeface="Calibri"/>
              </a:rPr>
              <a:t>d</a:t>
            </a:r>
            <a:r>
              <a:rPr lang="tr-TR" spc="-15" dirty="0">
                <a:latin typeface="Calibri"/>
                <a:cs typeface="Calibri"/>
              </a:rPr>
              <a:t>an</a:t>
            </a:r>
            <a:r>
              <a:rPr lang="tr-TR" spc="10" dirty="0">
                <a:latin typeface="Calibri"/>
                <a:cs typeface="Calibri"/>
              </a:rPr>
              <a:t> </a:t>
            </a:r>
            <a:r>
              <a:rPr lang="tr-TR" spc="-35" dirty="0">
                <a:latin typeface="Calibri"/>
                <a:cs typeface="Calibri"/>
              </a:rPr>
              <a:t>a</a:t>
            </a:r>
            <a:r>
              <a:rPr lang="tr-TR" dirty="0">
                <a:latin typeface="Calibri"/>
                <a:cs typeface="Calibri"/>
              </a:rPr>
              <a:t>t</a:t>
            </a:r>
            <a:r>
              <a:rPr lang="tr-TR" spc="-10" dirty="0">
                <a:latin typeface="Calibri"/>
                <a:cs typeface="Calibri"/>
              </a:rPr>
              <a:t>ı</a:t>
            </a:r>
            <a:r>
              <a:rPr lang="tr-TR" dirty="0">
                <a:latin typeface="Calibri"/>
                <a:cs typeface="Calibri"/>
              </a:rPr>
              <a:t>lan</a:t>
            </a:r>
            <a:r>
              <a:rPr lang="tr-TR" spc="-10" dirty="0">
                <a:latin typeface="Calibri"/>
                <a:cs typeface="Calibri"/>
              </a:rPr>
              <a:t> </a:t>
            </a:r>
            <a:r>
              <a:rPr lang="tr-TR" u="sng" dirty="0">
                <a:latin typeface="Calibri"/>
                <a:cs typeface="Calibri"/>
              </a:rPr>
              <a:t>e-postalar</a:t>
            </a:r>
            <a:r>
              <a:rPr lang="tr-TR" u="sng" spc="20" dirty="0">
                <a:latin typeface="Calibri"/>
                <a:cs typeface="Calibri"/>
              </a:rPr>
              <a:t> </a:t>
            </a:r>
            <a:r>
              <a:rPr lang="tr-TR" u="sng" spc="-65" dirty="0">
                <a:latin typeface="Calibri"/>
                <a:cs typeface="Calibri"/>
              </a:rPr>
              <a:t>k</a:t>
            </a:r>
            <a:r>
              <a:rPr lang="tr-TR" u="sng" dirty="0">
                <a:latin typeface="Calibri"/>
                <a:cs typeface="Calibri"/>
              </a:rPr>
              <a:t>abul </a:t>
            </a:r>
            <a:r>
              <a:rPr lang="tr-TR" u="sng" spc="-15" dirty="0">
                <a:latin typeface="Calibri"/>
                <a:cs typeface="Calibri"/>
              </a:rPr>
              <a:t>ed</a:t>
            </a:r>
            <a:r>
              <a:rPr lang="tr-TR" u="sng" spc="-20" dirty="0">
                <a:latin typeface="Calibri"/>
                <a:cs typeface="Calibri"/>
              </a:rPr>
              <a:t>i</a:t>
            </a:r>
            <a:r>
              <a:rPr lang="tr-TR" u="sng" spc="-10" dirty="0">
                <a:latin typeface="Calibri"/>
                <a:cs typeface="Calibri"/>
              </a:rPr>
              <a:t>l</a:t>
            </a:r>
            <a:r>
              <a:rPr lang="tr-TR" u="sng" spc="-35" dirty="0">
                <a:latin typeface="Calibri"/>
                <a:cs typeface="Calibri"/>
              </a:rPr>
              <a:t>m</a:t>
            </a:r>
            <a:r>
              <a:rPr lang="tr-TR" u="sng" spc="-20" dirty="0">
                <a:latin typeface="Calibri"/>
                <a:cs typeface="Calibri"/>
              </a:rPr>
              <a:t>eme</a:t>
            </a:r>
            <a:r>
              <a:rPr lang="tr-TR" u="sng" spc="-25" dirty="0">
                <a:latin typeface="Calibri"/>
                <a:cs typeface="Calibri"/>
              </a:rPr>
              <a:t>k</a:t>
            </a:r>
            <a:r>
              <a:rPr lang="tr-TR" u="sng" spc="-35" dirty="0">
                <a:latin typeface="Calibri"/>
                <a:cs typeface="Calibri"/>
              </a:rPr>
              <a:t>t</a:t>
            </a:r>
            <a:r>
              <a:rPr lang="tr-TR" u="sng" spc="-15" dirty="0">
                <a:latin typeface="Calibri"/>
                <a:cs typeface="Calibri"/>
              </a:rPr>
              <a:t>edir</a:t>
            </a:r>
            <a:r>
              <a:rPr lang="tr-TR" spc="-15" dirty="0">
                <a:latin typeface="Calibri"/>
                <a:cs typeface="Calibri"/>
              </a:rPr>
              <a:t>.</a:t>
            </a:r>
            <a:r>
              <a:rPr lang="tr-TR" u="sng" spc="-15" dirty="0">
                <a:latin typeface="Calibri"/>
                <a:cs typeface="Calibri"/>
              </a:rPr>
              <a:t> </a:t>
            </a:r>
            <a:endParaRPr lang="tr-TR" u="sng" dirty="0">
              <a:latin typeface="Calibri"/>
              <a:cs typeface="Calibri"/>
            </a:endParaRPr>
          </a:p>
          <a:p>
            <a:pPr>
              <a:lnSpc>
                <a:spcPts val="600"/>
              </a:lnSpc>
              <a:spcBef>
                <a:spcPts val="13"/>
              </a:spcBef>
            </a:pPr>
            <a:endParaRPr lang="tr-TR" sz="400" dirty="0"/>
          </a:p>
          <a:p>
            <a:pPr marL="241300" indent="-228600">
              <a:tabLst>
                <a:tab pos="241300" algn="l"/>
              </a:tabLst>
            </a:pPr>
            <a:r>
              <a:rPr lang="tr-TR" spc="-20" dirty="0" err="1">
                <a:latin typeface="Calibri"/>
                <a:cs typeface="Calibri"/>
              </a:rPr>
              <a:t>Nom</a:t>
            </a:r>
            <a:r>
              <a:rPr lang="tr-TR" spc="-25" dirty="0" err="1">
                <a:latin typeface="Calibri"/>
                <a:cs typeface="Calibri"/>
              </a:rPr>
              <a:t>i</a:t>
            </a:r>
            <a:r>
              <a:rPr lang="tr-TR" spc="-15" dirty="0" err="1">
                <a:latin typeface="Calibri"/>
                <a:cs typeface="Calibri"/>
              </a:rPr>
              <a:t>na</a:t>
            </a:r>
            <a:r>
              <a:rPr lang="tr-TR" spc="-65" dirty="0" err="1">
                <a:latin typeface="Calibri"/>
                <a:cs typeface="Calibri"/>
              </a:rPr>
              <a:t>s</a:t>
            </a:r>
            <a:r>
              <a:rPr lang="tr-TR" spc="-60" dirty="0" err="1">
                <a:latin typeface="Calibri"/>
                <a:cs typeface="Calibri"/>
              </a:rPr>
              <a:t>y</a:t>
            </a:r>
            <a:r>
              <a:rPr lang="tr-TR" spc="-15" dirty="0" err="1">
                <a:latin typeface="Calibri"/>
                <a:cs typeface="Calibri"/>
              </a:rPr>
              <a:t>on</a:t>
            </a:r>
            <a:r>
              <a:rPr lang="tr-TR" spc="50" dirty="0">
                <a:latin typeface="Calibri"/>
                <a:cs typeface="Calibri"/>
              </a:rPr>
              <a:t> </a:t>
            </a:r>
            <a:r>
              <a:rPr lang="tr-TR" spc="-50" dirty="0">
                <a:latin typeface="Calibri"/>
                <a:cs typeface="Calibri"/>
              </a:rPr>
              <a:t>t</a:t>
            </a:r>
            <a:r>
              <a:rPr lang="tr-TR" spc="-10" dirty="0">
                <a:latin typeface="Calibri"/>
                <a:cs typeface="Calibri"/>
              </a:rPr>
              <a:t>ari</a:t>
            </a:r>
            <a:r>
              <a:rPr lang="tr-TR" spc="-30" dirty="0">
                <a:latin typeface="Calibri"/>
                <a:cs typeface="Calibri"/>
              </a:rPr>
              <a:t>h</a:t>
            </a:r>
            <a:r>
              <a:rPr lang="tr-TR" spc="-15" dirty="0">
                <a:latin typeface="Calibri"/>
                <a:cs typeface="Calibri"/>
              </a:rPr>
              <a:t>le</a:t>
            </a:r>
            <a:r>
              <a:rPr lang="tr-TR" spc="-25" dirty="0">
                <a:latin typeface="Calibri"/>
                <a:cs typeface="Calibri"/>
              </a:rPr>
              <a:t>r</a:t>
            </a:r>
            <a:r>
              <a:rPr lang="tr-TR" dirty="0">
                <a:latin typeface="Calibri"/>
                <a:cs typeface="Calibri"/>
              </a:rPr>
              <a:t>i, </a:t>
            </a:r>
            <a:r>
              <a:rPr lang="tr-TR" spc="-15" dirty="0">
                <a:latin typeface="Calibri"/>
                <a:cs typeface="Calibri"/>
              </a:rPr>
              <a:t>son</a:t>
            </a:r>
            <a:r>
              <a:rPr lang="tr-TR" spc="20" dirty="0">
                <a:latin typeface="Calibri"/>
                <a:cs typeface="Calibri"/>
              </a:rPr>
              <a:t> </a:t>
            </a:r>
            <a:r>
              <a:rPr lang="tr-TR" spc="-15" dirty="0">
                <a:latin typeface="Calibri"/>
                <a:cs typeface="Calibri"/>
              </a:rPr>
              <a:t>ba</a:t>
            </a:r>
            <a:r>
              <a:rPr lang="tr-TR" spc="-65" dirty="0">
                <a:latin typeface="Calibri"/>
                <a:cs typeface="Calibri"/>
              </a:rPr>
              <a:t>ş</a:t>
            </a:r>
            <a:r>
              <a:rPr lang="tr-TR" spc="-15" dirty="0">
                <a:latin typeface="Calibri"/>
                <a:cs typeface="Calibri"/>
              </a:rPr>
              <a:t>vu</a:t>
            </a:r>
            <a:r>
              <a:rPr lang="tr-TR" spc="-25" dirty="0">
                <a:latin typeface="Calibri"/>
                <a:cs typeface="Calibri"/>
              </a:rPr>
              <a:t>r</a:t>
            </a:r>
            <a:r>
              <a:rPr lang="tr-TR" spc="-15" dirty="0">
                <a:latin typeface="Calibri"/>
                <a:cs typeface="Calibri"/>
              </a:rPr>
              <a:t>u</a:t>
            </a:r>
            <a:r>
              <a:rPr lang="tr-TR" spc="40" dirty="0">
                <a:latin typeface="Calibri"/>
                <a:cs typeface="Calibri"/>
              </a:rPr>
              <a:t> </a:t>
            </a:r>
            <a:r>
              <a:rPr lang="tr-TR" spc="-50" dirty="0">
                <a:latin typeface="Calibri"/>
                <a:cs typeface="Calibri"/>
              </a:rPr>
              <a:t>t</a:t>
            </a:r>
            <a:r>
              <a:rPr lang="tr-TR" spc="-10" dirty="0">
                <a:latin typeface="Calibri"/>
                <a:cs typeface="Calibri"/>
              </a:rPr>
              <a:t>ari</a:t>
            </a:r>
            <a:r>
              <a:rPr lang="tr-TR" spc="-30" dirty="0">
                <a:latin typeface="Calibri"/>
                <a:cs typeface="Calibri"/>
              </a:rPr>
              <a:t>h</a:t>
            </a:r>
            <a:r>
              <a:rPr lang="tr-TR" spc="-15" dirty="0">
                <a:latin typeface="Calibri"/>
                <a:cs typeface="Calibri"/>
              </a:rPr>
              <a:t>le</a:t>
            </a:r>
            <a:r>
              <a:rPr lang="tr-TR" spc="-25" dirty="0">
                <a:latin typeface="Calibri"/>
                <a:cs typeface="Calibri"/>
              </a:rPr>
              <a:t>r</a:t>
            </a:r>
            <a:r>
              <a:rPr lang="tr-TR" dirty="0">
                <a:latin typeface="Calibri"/>
                <a:cs typeface="Calibri"/>
              </a:rPr>
              <a:t>i </a:t>
            </a:r>
            <a:r>
              <a:rPr lang="tr-TR" spc="-15" dirty="0">
                <a:latin typeface="Calibri"/>
                <a:cs typeface="Calibri"/>
              </a:rPr>
              <a:t>gibi</a:t>
            </a:r>
            <a:r>
              <a:rPr lang="tr-TR" spc="-5" dirty="0">
                <a:latin typeface="Calibri"/>
                <a:cs typeface="Calibri"/>
              </a:rPr>
              <a:t> </a:t>
            </a:r>
            <a:r>
              <a:rPr lang="tr-TR" spc="-20" dirty="0">
                <a:latin typeface="Calibri"/>
                <a:cs typeface="Calibri"/>
              </a:rPr>
              <a:t>önem</a:t>
            </a:r>
            <a:r>
              <a:rPr lang="tr-TR" spc="-25" dirty="0">
                <a:latin typeface="Calibri"/>
                <a:cs typeface="Calibri"/>
              </a:rPr>
              <a:t>l</a:t>
            </a:r>
            <a:r>
              <a:rPr lang="tr-TR" dirty="0">
                <a:latin typeface="Calibri"/>
                <a:cs typeface="Calibri"/>
              </a:rPr>
              <a:t>i </a:t>
            </a:r>
            <a:r>
              <a:rPr lang="tr-TR" spc="-50" dirty="0">
                <a:latin typeface="Calibri"/>
                <a:cs typeface="Calibri"/>
              </a:rPr>
              <a:t>t</a:t>
            </a:r>
            <a:r>
              <a:rPr lang="tr-TR" spc="-10" dirty="0">
                <a:latin typeface="Calibri"/>
                <a:cs typeface="Calibri"/>
              </a:rPr>
              <a:t>ari</a:t>
            </a:r>
            <a:r>
              <a:rPr lang="tr-TR" spc="-30" dirty="0">
                <a:latin typeface="Calibri"/>
                <a:cs typeface="Calibri"/>
              </a:rPr>
              <a:t>h</a:t>
            </a:r>
            <a:r>
              <a:rPr lang="tr-TR" spc="-15" dirty="0">
                <a:latin typeface="Calibri"/>
                <a:cs typeface="Calibri"/>
              </a:rPr>
              <a:t>le</a:t>
            </a:r>
            <a:r>
              <a:rPr lang="tr-TR" spc="-25" dirty="0">
                <a:latin typeface="Calibri"/>
                <a:cs typeface="Calibri"/>
              </a:rPr>
              <a:t>r</a:t>
            </a:r>
            <a:r>
              <a:rPr lang="tr-TR" dirty="0">
                <a:latin typeface="Calibri"/>
                <a:cs typeface="Calibri"/>
              </a:rPr>
              <a:t>i</a:t>
            </a:r>
            <a:r>
              <a:rPr lang="tr-TR" spc="15" dirty="0">
                <a:latin typeface="Calibri"/>
                <a:cs typeface="Calibri"/>
              </a:rPr>
              <a:t> </a:t>
            </a:r>
            <a:r>
              <a:rPr lang="tr-TR" spc="-50" dirty="0">
                <a:latin typeface="Calibri"/>
                <a:cs typeface="Calibri"/>
              </a:rPr>
              <a:t>t</a:t>
            </a:r>
            <a:r>
              <a:rPr lang="tr-TR" spc="-15" dirty="0">
                <a:latin typeface="Calibri"/>
                <a:cs typeface="Calibri"/>
              </a:rPr>
              <a:t>akip </a:t>
            </a:r>
            <a:r>
              <a:rPr lang="tr-TR" spc="-30" dirty="0">
                <a:latin typeface="Calibri"/>
                <a:cs typeface="Calibri"/>
              </a:rPr>
              <a:t>e</a:t>
            </a:r>
            <a:r>
              <a:rPr lang="tr-TR" spc="-15" dirty="0">
                <a:latin typeface="Calibri"/>
                <a:cs typeface="Calibri"/>
              </a:rPr>
              <a:t>tmek</a:t>
            </a:r>
            <a:r>
              <a:rPr lang="tr-TR" dirty="0">
                <a:latin typeface="Calibri"/>
                <a:cs typeface="Calibri"/>
              </a:rPr>
              <a:t> </a:t>
            </a:r>
            <a:r>
              <a:rPr lang="tr-TR" u="sng" spc="-15" dirty="0">
                <a:latin typeface="Calibri"/>
                <a:cs typeface="Calibri"/>
              </a:rPr>
              <a:t>öğ</a:t>
            </a:r>
            <a:r>
              <a:rPr lang="tr-TR" u="sng" spc="-50" dirty="0">
                <a:latin typeface="Calibri"/>
                <a:cs typeface="Calibri"/>
              </a:rPr>
              <a:t>r</a:t>
            </a:r>
            <a:r>
              <a:rPr lang="tr-TR" u="sng" dirty="0">
                <a:latin typeface="Calibri"/>
                <a:cs typeface="Calibri"/>
              </a:rPr>
              <a:t>enci</a:t>
            </a:r>
            <a:r>
              <a:rPr lang="tr-TR" u="sng" spc="-15" dirty="0">
                <a:latin typeface="Calibri"/>
                <a:cs typeface="Calibri"/>
              </a:rPr>
              <a:t> soru</a:t>
            </a:r>
            <a:r>
              <a:rPr lang="tr-TR" u="sng" spc="-40" dirty="0">
                <a:latin typeface="Calibri"/>
                <a:cs typeface="Calibri"/>
              </a:rPr>
              <a:t>m</a:t>
            </a:r>
            <a:r>
              <a:rPr lang="tr-TR" u="sng" dirty="0">
                <a:latin typeface="Calibri"/>
                <a:cs typeface="Calibri"/>
              </a:rPr>
              <a:t>l</a:t>
            </a:r>
            <a:r>
              <a:rPr lang="tr-TR" u="sng" spc="-15" dirty="0">
                <a:latin typeface="Calibri"/>
                <a:cs typeface="Calibri"/>
              </a:rPr>
              <a:t>u</a:t>
            </a:r>
            <a:r>
              <a:rPr lang="tr-TR" u="sng" dirty="0">
                <a:latin typeface="Calibri"/>
                <a:cs typeface="Calibri"/>
              </a:rPr>
              <a:t>l</a:t>
            </a:r>
            <a:r>
              <a:rPr lang="tr-TR" u="sng" spc="-15" dirty="0">
                <a:latin typeface="Calibri"/>
                <a:cs typeface="Calibri"/>
              </a:rPr>
              <a:t>uğ</a:t>
            </a:r>
            <a:r>
              <a:rPr lang="tr-TR" u="sng" spc="-10" dirty="0">
                <a:latin typeface="Calibri"/>
                <a:cs typeface="Calibri"/>
              </a:rPr>
              <a:t>u</a:t>
            </a:r>
            <a:r>
              <a:rPr lang="tr-TR" u="sng" spc="-15" dirty="0">
                <a:latin typeface="Calibri"/>
                <a:cs typeface="Calibri"/>
              </a:rPr>
              <a:t>ndadı</a:t>
            </a:r>
            <a:r>
              <a:rPr lang="tr-TR" u="sng" spc="-300" dirty="0">
                <a:latin typeface="Calibri"/>
                <a:cs typeface="Calibri"/>
              </a:rPr>
              <a:t>r</a:t>
            </a:r>
            <a:r>
              <a:rPr lang="tr-TR" u="sng" spc="-10" dirty="0">
                <a:latin typeface="Calibri"/>
                <a:cs typeface="Calibri"/>
              </a:rPr>
              <a:t>.</a:t>
            </a:r>
            <a:endParaRPr lang="tr-TR" u="sng" dirty="0">
              <a:latin typeface="Calibri"/>
              <a:cs typeface="Calibri"/>
            </a:endParaRPr>
          </a:p>
          <a:p>
            <a:pPr>
              <a:lnSpc>
                <a:spcPts val="1000"/>
              </a:lnSpc>
              <a:spcBef>
                <a:spcPts val="56"/>
              </a:spcBef>
            </a:pPr>
            <a:endParaRPr lang="tr-TR" sz="800" dirty="0"/>
          </a:p>
          <a:p>
            <a:pPr marL="241300" marR="12700" indent="-228600">
              <a:lnSpc>
                <a:spcPts val="3020"/>
              </a:lnSpc>
              <a:tabLst>
                <a:tab pos="241300" algn="l"/>
              </a:tabLst>
            </a:pPr>
            <a:r>
              <a:rPr lang="tr-TR" spc="-20" dirty="0">
                <a:latin typeface="Calibri"/>
                <a:cs typeface="Calibri"/>
              </a:rPr>
              <a:t>Öğ</a:t>
            </a:r>
            <a:r>
              <a:rPr lang="tr-TR" spc="-50" dirty="0">
                <a:latin typeface="Calibri"/>
                <a:cs typeface="Calibri"/>
              </a:rPr>
              <a:t>r</a:t>
            </a:r>
            <a:r>
              <a:rPr lang="tr-TR" spc="-15" dirty="0">
                <a:latin typeface="Calibri"/>
                <a:cs typeface="Calibri"/>
              </a:rPr>
              <a:t>encinin</a:t>
            </a:r>
            <a:r>
              <a:rPr lang="tr-TR" spc="-5" dirty="0">
                <a:latin typeface="Calibri"/>
                <a:cs typeface="Calibri"/>
              </a:rPr>
              <a:t>, </a:t>
            </a:r>
            <a:r>
              <a:rPr lang="tr-TR" spc="-65" dirty="0">
                <a:latin typeface="Calibri"/>
                <a:cs typeface="Calibri"/>
              </a:rPr>
              <a:t>k</a:t>
            </a:r>
            <a:r>
              <a:rPr lang="tr-TR" spc="-15" dirty="0">
                <a:latin typeface="Calibri"/>
                <a:cs typeface="Calibri"/>
              </a:rPr>
              <a:t>a</a:t>
            </a:r>
            <a:r>
              <a:rPr lang="tr-TR" spc="-60" dirty="0">
                <a:latin typeface="Calibri"/>
                <a:cs typeface="Calibri"/>
              </a:rPr>
              <a:t>r</a:t>
            </a:r>
            <a:r>
              <a:rPr lang="tr-TR" dirty="0">
                <a:latin typeface="Calibri"/>
                <a:cs typeface="Calibri"/>
              </a:rPr>
              <a:t>şı</a:t>
            </a:r>
            <a:r>
              <a:rPr lang="tr-TR" spc="-5" dirty="0">
                <a:latin typeface="Calibri"/>
                <a:cs typeface="Calibri"/>
              </a:rPr>
              <a:t> </a:t>
            </a:r>
            <a:r>
              <a:rPr lang="tr-TR" spc="-55" dirty="0">
                <a:latin typeface="Calibri"/>
                <a:cs typeface="Calibri"/>
              </a:rPr>
              <a:t>k</a:t>
            </a:r>
            <a:r>
              <a:rPr lang="tr-TR" spc="-15" dirty="0">
                <a:latin typeface="Calibri"/>
                <a:cs typeface="Calibri"/>
              </a:rPr>
              <a:t>ur</a:t>
            </a:r>
            <a:r>
              <a:rPr lang="tr-TR" spc="-30" dirty="0">
                <a:latin typeface="Calibri"/>
                <a:cs typeface="Calibri"/>
              </a:rPr>
              <a:t>u</a:t>
            </a:r>
            <a:r>
              <a:rPr lang="tr-TR" spc="-25" dirty="0">
                <a:latin typeface="Calibri"/>
                <a:cs typeface="Calibri"/>
              </a:rPr>
              <a:t>m</a:t>
            </a:r>
            <a:r>
              <a:rPr lang="tr-TR" spc="35" dirty="0">
                <a:latin typeface="Calibri"/>
                <a:cs typeface="Calibri"/>
              </a:rPr>
              <a:t> hakkında </a:t>
            </a:r>
            <a:r>
              <a:rPr lang="tr-TR" spc="-15" dirty="0">
                <a:latin typeface="Calibri"/>
                <a:cs typeface="Calibri"/>
              </a:rPr>
              <a:t>bar</a:t>
            </a:r>
            <a:r>
              <a:rPr lang="tr-TR" spc="-25" dirty="0">
                <a:latin typeface="Calibri"/>
                <a:cs typeface="Calibri"/>
              </a:rPr>
              <a:t>ı</a:t>
            </a:r>
            <a:r>
              <a:rPr lang="tr-TR" spc="-20" dirty="0">
                <a:latin typeface="Calibri"/>
                <a:cs typeface="Calibri"/>
              </a:rPr>
              <a:t>nma</a:t>
            </a:r>
            <a:r>
              <a:rPr lang="tr-TR" spc="20" dirty="0">
                <a:latin typeface="Calibri"/>
                <a:cs typeface="Calibri"/>
              </a:rPr>
              <a:t> </a:t>
            </a:r>
            <a:r>
              <a:rPr lang="tr-TR" spc="-110" dirty="0">
                <a:latin typeface="Calibri"/>
                <a:cs typeface="Calibri"/>
              </a:rPr>
              <a:t>k</a:t>
            </a:r>
            <a:r>
              <a:rPr lang="tr-TR" spc="-15" dirty="0">
                <a:latin typeface="Calibri"/>
                <a:cs typeface="Calibri"/>
              </a:rPr>
              <a:t>oşu</a:t>
            </a:r>
            <a:r>
              <a:rPr lang="tr-TR" spc="-20" dirty="0">
                <a:latin typeface="Calibri"/>
                <a:cs typeface="Calibri"/>
              </a:rPr>
              <a:t>l</a:t>
            </a:r>
            <a:r>
              <a:rPr lang="tr-TR" dirty="0">
                <a:latin typeface="Calibri"/>
                <a:cs typeface="Calibri"/>
              </a:rPr>
              <a:t>lar</a:t>
            </a:r>
            <a:r>
              <a:rPr lang="tr-TR" spc="-15" dirty="0">
                <a:latin typeface="Calibri"/>
                <a:cs typeface="Calibri"/>
              </a:rPr>
              <a:t>ı/</a:t>
            </a:r>
            <a:r>
              <a:rPr lang="tr-TR" spc="55" dirty="0">
                <a:latin typeface="Calibri"/>
                <a:cs typeface="Calibri"/>
              </a:rPr>
              <a:t> </a:t>
            </a:r>
            <a:r>
              <a:rPr lang="tr-TR" spc="-15" dirty="0">
                <a:latin typeface="Calibri"/>
                <a:cs typeface="Calibri"/>
              </a:rPr>
              <a:t>depoz</a:t>
            </a:r>
            <a:r>
              <a:rPr lang="tr-TR" spc="-25" dirty="0">
                <a:latin typeface="Calibri"/>
                <a:cs typeface="Calibri"/>
              </a:rPr>
              <a:t>i</a:t>
            </a:r>
            <a:r>
              <a:rPr lang="tr-TR" spc="-35" dirty="0">
                <a:latin typeface="Calibri"/>
                <a:cs typeface="Calibri"/>
              </a:rPr>
              <a:t>t</a:t>
            </a:r>
            <a:r>
              <a:rPr lang="tr-TR" spc="-15" dirty="0">
                <a:latin typeface="Calibri"/>
                <a:cs typeface="Calibri"/>
              </a:rPr>
              <a:t>o</a:t>
            </a:r>
            <a:r>
              <a:rPr lang="tr-TR" spc="30" dirty="0">
                <a:latin typeface="Calibri"/>
                <a:cs typeface="Calibri"/>
              </a:rPr>
              <a:t> </a:t>
            </a:r>
            <a:r>
              <a:rPr lang="tr-TR" spc="-45" dirty="0">
                <a:latin typeface="Calibri"/>
                <a:cs typeface="Calibri"/>
              </a:rPr>
              <a:t>v</a:t>
            </a:r>
            <a:r>
              <a:rPr lang="tr-TR" spc="-15" dirty="0">
                <a:latin typeface="Calibri"/>
                <a:cs typeface="Calibri"/>
              </a:rPr>
              <a:t>e </a:t>
            </a:r>
            <a:r>
              <a:rPr lang="tr-TR" spc="-35" dirty="0">
                <a:latin typeface="Calibri"/>
                <a:cs typeface="Calibri"/>
              </a:rPr>
              <a:t>g</a:t>
            </a:r>
            <a:r>
              <a:rPr lang="tr-TR" spc="-15" dirty="0">
                <a:latin typeface="Calibri"/>
                <a:cs typeface="Calibri"/>
              </a:rPr>
              <a:t>e</a:t>
            </a:r>
            <a:r>
              <a:rPr lang="tr-TR" spc="-50" dirty="0">
                <a:latin typeface="Calibri"/>
                <a:cs typeface="Calibri"/>
              </a:rPr>
              <a:t>r</a:t>
            </a:r>
            <a:r>
              <a:rPr lang="tr-TR" spc="-10" dirty="0">
                <a:latin typeface="Calibri"/>
                <a:cs typeface="Calibri"/>
              </a:rPr>
              <a:t>ekli</a:t>
            </a:r>
          </a:p>
          <a:p>
            <a:pPr marL="12700" marR="12700" indent="0">
              <a:lnSpc>
                <a:spcPts val="3020"/>
              </a:lnSpc>
              <a:buNone/>
              <a:tabLst>
                <a:tab pos="241300" algn="l"/>
              </a:tabLst>
            </a:pPr>
            <a:r>
              <a:rPr lang="tr-TR" spc="-10" dirty="0">
                <a:latin typeface="Calibri"/>
                <a:cs typeface="Calibri"/>
              </a:rPr>
              <a:t>   belgeler </a:t>
            </a:r>
            <a:r>
              <a:rPr lang="tr-TR" spc="-15" dirty="0">
                <a:latin typeface="Calibri"/>
                <a:cs typeface="Calibri"/>
              </a:rPr>
              <a:t>gibi b</a:t>
            </a:r>
            <a:r>
              <a:rPr lang="tr-TR" spc="-25" dirty="0">
                <a:latin typeface="Calibri"/>
                <a:cs typeface="Calibri"/>
              </a:rPr>
              <a:t>i</a:t>
            </a:r>
            <a:r>
              <a:rPr lang="tr-TR" dirty="0">
                <a:latin typeface="Calibri"/>
                <a:cs typeface="Calibri"/>
              </a:rPr>
              <a:t>lgileri edinmesi yararlı olacaktır.</a:t>
            </a:r>
          </a:p>
          <a:p>
            <a:endParaRPr lang="tr-TR" dirty="0"/>
          </a:p>
        </p:txBody>
      </p:sp>
      <p:sp>
        <p:nvSpPr>
          <p:cNvPr id="4" name="Başlık 3"/>
          <p:cNvSpPr>
            <a:spLocks noGrp="1"/>
          </p:cNvSpPr>
          <p:nvPr>
            <p:ph type="title"/>
          </p:nvPr>
        </p:nvSpPr>
        <p:spPr>
          <a:xfrm>
            <a:off x="0" y="402079"/>
            <a:ext cx="9144000" cy="946298"/>
          </a:xfrm>
        </p:spPr>
        <p:txBody>
          <a:bodyPr>
            <a:normAutofit fontScale="90000"/>
          </a:bodyPr>
          <a:lstStyle/>
          <a:p>
            <a:r>
              <a:rPr lang="tr-TR" b="1" dirty="0"/>
              <a:t>Özellikle Dikkat Edilmesi Gereken Hususlar</a:t>
            </a:r>
            <a:br>
              <a:rPr lang="tr-TR" b="1" dirty="0"/>
            </a:br>
            <a:br>
              <a:rPr lang="tr-TR" b="1" dirty="0"/>
            </a:br>
            <a:r>
              <a:rPr lang="tr-TR" b="1" dirty="0"/>
              <a:t>GİDİLECEK ÜNİVERSİTE İLE İLGİLİ İŞLEMLER</a:t>
            </a:r>
          </a:p>
        </p:txBody>
      </p:sp>
      <p:sp>
        <p:nvSpPr>
          <p:cNvPr id="5" name="object 3"/>
          <p:cNvSpPr/>
          <p:nvPr/>
        </p:nvSpPr>
        <p:spPr>
          <a:xfrm>
            <a:off x="4276251" y="4355786"/>
            <a:ext cx="676755" cy="682623"/>
          </a:xfrm>
          <a:prstGeom prst="rect">
            <a:avLst/>
          </a:prstGeom>
          <a:blipFill>
            <a:blip r:embed="rId3"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1938333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485092"/>
            <a:ext cx="9144000" cy="3478651"/>
          </a:xfrm>
        </p:spPr>
        <p:txBody>
          <a:bodyPr/>
          <a:lstStyle/>
          <a:p>
            <a:pPr marL="241300" marR="12700" indent="-228600">
              <a:lnSpc>
                <a:spcPts val="3020"/>
              </a:lnSpc>
              <a:tabLst>
                <a:tab pos="241300" algn="l"/>
              </a:tabLst>
            </a:pPr>
            <a:r>
              <a:rPr lang="tr-TR" spc="-20" dirty="0">
                <a:latin typeface="Calibri"/>
                <a:cs typeface="Calibri"/>
              </a:rPr>
              <a:t>Öğ</a:t>
            </a:r>
            <a:r>
              <a:rPr lang="tr-TR" spc="-55" dirty="0">
                <a:latin typeface="Calibri"/>
                <a:cs typeface="Calibri"/>
              </a:rPr>
              <a:t>r</a:t>
            </a:r>
            <a:r>
              <a:rPr lang="tr-TR" dirty="0">
                <a:latin typeface="Calibri"/>
                <a:cs typeface="Calibri"/>
              </a:rPr>
              <a:t>enc</a:t>
            </a:r>
            <a:r>
              <a:rPr lang="tr-TR" spc="-15" dirty="0">
                <a:latin typeface="Calibri"/>
                <a:cs typeface="Calibri"/>
              </a:rPr>
              <a:t>i</a:t>
            </a:r>
            <a:r>
              <a:rPr lang="tr-TR" dirty="0">
                <a:latin typeface="Calibri"/>
                <a:cs typeface="Calibri"/>
              </a:rPr>
              <a:t>l</a:t>
            </a:r>
            <a:r>
              <a:rPr lang="tr-TR" spc="-10" dirty="0">
                <a:latin typeface="Calibri"/>
                <a:cs typeface="Calibri"/>
              </a:rPr>
              <a:t>e</a:t>
            </a:r>
            <a:r>
              <a:rPr lang="tr-TR" dirty="0">
                <a:latin typeface="Calibri"/>
                <a:cs typeface="Calibri"/>
              </a:rPr>
              <a:t>r</a:t>
            </a:r>
            <a:r>
              <a:rPr lang="tr-TR" spc="-15" dirty="0">
                <a:latin typeface="Calibri"/>
                <a:cs typeface="Calibri"/>
              </a:rPr>
              <a:t>in</a:t>
            </a:r>
            <a:r>
              <a:rPr lang="tr-TR" spc="15" dirty="0">
                <a:latin typeface="Calibri"/>
                <a:cs typeface="Calibri"/>
              </a:rPr>
              <a:t> </a:t>
            </a:r>
            <a:r>
              <a:rPr lang="tr-TR" spc="-15" dirty="0">
                <a:latin typeface="Calibri"/>
                <a:cs typeface="Calibri"/>
              </a:rPr>
              <a:t>de</a:t>
            </a:r>
            <a:r>
              <a:rPr lang="tr-TR" spc="-70" dirty="0">
                <a:latin typeface="Calibri"/>
                <a:cs typeface="Calibri"/>
              </a:rPr>
              <a:t>r</a:t>
            </a:r>
            <a:r>
              <a:rPr lang="tr-TR" spc="-15" dirty="0">
                <a:latin typeface="Calibri"/>
                <a:cs typeface="Calibri"/>
              </a:rPr>
              <a:t>s</a:t>
            </a:r>
            <a:r>
              <a:rPr lang="tr-TR" spc="10" dirty="0">
                <a:latin typeface="Calibri"/>
                <a:cs typeface="Calibri"/>
              </a:rPr>
              <a:t> </a:t>
            </a:r>
            <a:r>
              <a:rPr lang="tr-TR" spc="-15" dirty="0">
                <a:latin typeface="Calibri"/>
                <a:cs typeface="Calibri"/>
              </a:rPr>
              <a:t>seçi</a:t>
            </a:r>
            <a:r>
              <a:rPr lang="tr-TR" spc="-40" dirty="0">
                <a:latin typeface="Calibri"/>
                <a:cs typeface="Calibri"/>
              </a:rPr>
              <a:t>m</a:t>
            </a:r>
            <a:r>
              <a:rPr lang="tr-TR" dirty="0">
                <a:latin typeface="Calibri"/>
                <a:cs typeface="Calibri"/>
              </a:rPr>
              <a:t>l</a:t>
            </a:r>
            <a:r>
              <a:rPr lang="tr-TR" spc="-10" dirty="0">
                <a:latin typeface="Calibri"/>
                <a:cs typeface="Calibri"/>
              </a:rPr>
              <a:t>e</a:t>
            </a:r>
            <a:r>
              <a:rPr lang="tr-TR" dirty="0">
                <a:latin typeface="Calibri"/>
                <a:cs typeface="Calibri"/>
              </a:rPr>
              <a:t>r</a:t>
            </a:r>
            <a:r>
              <a:rPr lang="tr-TR" spc="-15" dirty="0">
                <a:latin typeface="Calibri"/>
                <a:cs typeface="Calibri"/>
              </a:rPr>
              <a:t>i</a:t>
            </a:r>
            <a:r>
              <a:rPr lang="tr-TR" dirty="0">
                <a:latin typeface="Calibri"/>
                <a:cs typeface="Calibri"/>
              </a:rPr>
              <a:t>ni</a:t>
            </a:r>
            <a:r>
              <a:rPr lang="tr-TR" spc="10" dirty="0">
                <a:latin typeface="Calibri"/>
                <a:cs typeface="Calibri"/>
              </a:rPr>
              <a:t> </a:t>
            </a:r>
            <a:r>
              <a:rPr lang="tr-TR" spc="-75" dirty="0">
                <a:latin typeface="Calibri"/>
                <a:cs typeface="Calibri"/>
              </a:rPr>
              <a:t>y</a:t>
            </a:r>
            <a:r>
              <a:rPr lang="tr-TR" spc="-20" dirty="0">
                <a:latin typeface="Calibri"/>
                <a:cs typeface="Calibri"/>
              </a:rPr>
              <a:t>apmadan</a:t>
            </a:r>
            <a:r>
              <a:rPr lang="tr-TR" spc="25" dirty="0">
                <a:latin typeface="Calibri"/>
                <a:cs typeface="Calibri"/>
              </a:rPr>
              <a:t> </a:t>
            </a:r>
            <a:r>
              <a:rPr lang="tr-TR" spc="-15" dirty="0">
                <a:latin typeface="Calibri"/>
                <a:cs typeface="Calibri"/>
              </a:rPr>
              <a:t>önce</a:t>
            </a:r>
            <a:r>
              <a:rPr lang="tr-TR" spc="-5" dirty="0">
                <a:latin typeface="Calibri"/>
                <a:cs typeface="Calibri"/>
              </a:rPr>
              <a:t> </a:t>
            </a:r>
            <a:r>
              <a:rPr lang="tr-TR" spc="-15" dirty="0">
                <a:latin typeface="Calibri"/>
                <a:cs typeface="Calibri"/>
              </a:rPr>
              <a:t>de</a:t>
            </a:r>
            <a:r>
              <a:rPr lang="tr-TR" spc="-70" dirty="0">
                <a:latin typeface="Calibri"/>
                <a:cs typeface="Calibri"/>
              </a:rPr>
              <a:t>r</a:t>
            </a:r>
            <a:r>
              <a:rPr lang="tr-TR" spc="-15" dirty="0">
                <a:latin typeface="Calibri"/>
                <a:cs typeface="Calibri"/>
              </a:rPr>
              <a:t>s</a:t>
            </a:r>
            <a:r>
              <a:rPr lang="tr-TR" spc="20" dirty="0">
                <a:latin typeface="Calibri"/>
                <a:cs typeface="Calibri"/>
              </a:rPr>
              <a:t> </a:t>
            </a:r>
            <a:r>
              <a:rPr lang="tr-TR" dirty="0">
                <a:latin typeface="Calibri"/>
                <a:cs typeface="Calibri"/>
              </a:rPr>
              <a:t>içe</a:t>
            </a:r>
            <a:r>
              <a:rPr lang="tr-TR" spc="-10" dirty="0">
                <a:latin typeface="Calibri"/>
                <a:cs typeface="Calibri"/>
              </a:rPr>
              <a:t>r</a:t>
            </a:r>
            <a:r>
              <a:rPr lang="tr-TR" dirty="0">
                <a:latin typeface="Calibri"/>
                <a:cs typeface="Calibri"/>
              </a:rPr>
              <a:t>i</a:t>
            </a:r>
            <a:r>
              <a:rPr lang="tr-TR" spc="-10" dirty="0">
                <a:latin typeface="Calibri"/>
                <a:cs typeface="Calibri"/>
              </a:rPr>
              <a:t>k</a:t>
            </a:r>
            <a:r>
              <a:rPr lang="tr-TR" dirty="0">
                <a:latin typeface="Calibri"/>
                <a:cs typeface="Calibri"/>
              </a:rPr>
              <a:t>l</a:t>
            </a:r>
            <a:r>
              <a:rPr lang="tr-TR" spc="-10" dirty="0">
                <a:latin typeface="Calibri"/>
                <a:cs typeface="Calibri"/>
              </a:rPr>
              <a:t>e</a:t>
            </a:r>
            <a:r>
              <a:rPr lang="tr-TR" dirty="0">
                <a:latin typeface="Calibri"/>
                <a:cs typeface="Calibri"/>
              </a:rPr>
              <a:t>ri</a:t>
            </a:r>
            <a:r>
              <a:rPr lang="tr-TR" spc="-15" dirty="0">
                <a:latin typeface="Calibri"/>
                <a:cs typeface="Calibri"/>
              </a:rPr>
              <a:t> </a:t>
            </a:r>
            <a:r>
              <a:rPr lang="tr-TR" spc="-110" dirty="0">
                <a:latin typeface="Calibri"/>
                <a:cs typeface="Calibri"/>
              </a:rPr>
              <a:t>k</a:t>
            </a:r>
            <a:r>
              <a:rPr lang="tr-TR" spc="-15" dirty="0">
                <a:latin typeface="Calibri"/>
                <a:cs typeface="Calibri"/>
              </a:rPr>
              <a:t>on</a:t>
            </a:r>
            <a:r>
              <a:rPr lang="tr-TR" spc="-25" dirty="0">
                <a:latin typeface="Calibri"/>
                <a:cs typeface="Calibri"/>
              </a:rPr>
              <a:t>u</a:t>
            </a:r>
            <a:r>
              <a:rPr lang="tr-TR" spc="-15" dirty="0">
                <a:latin typeface="Calibri"/>
                <a:cs typeface="Calibri"/>
              </a:rPr>
              <a:t>sunda</a:t>
            </a:r>
            <a:r>
              <a:rPr lang="tr-TR" spc="-10" dirty="0">
                <a:latin typeface="Calibri"/>
                <a:cs typeface="Calibri"/>
              </a:rPr>
              <a:t> a</a:t>
            </a:r>
            <a:r>
              <a:rPr lang="tr-TR" spc="-70" dirty="0">
                <a:latin typeface="Calibri"/>
                <a:cs typeface="Calibri"/>
              </a:rPr>
              <a:t>r</a:t>
            </a:r>
            <a:r>
              <a:rPr lang="tr-TR" spc="-15" dirty="0">
                <a:latin typeface="Calibri"/>
                <a:cs typeface="Calibri"/>
              </a:rPr>
              <a:t>a</a:t>
            </a:r>
            <a:r>
              <a:rPr lang="tr-TR" spc="-50" dirty="0">
                <a:latin typeface="Calibri"/>
                <a:cs typeface="Calibri"/>
              </a:rPr>
              <a:t>ş</a:t>
            </a:r>
            <a:r>
              <a:rPr lang="tr-TR" spc="-10" dirty="0">
                <a:latin typeface="Calibri"/>
                <a:cs typeface="Calibri"/>
              </a:rPr>
              <a:t>tı</a:t>
            </a:r>
            <a:r>
              <a:rPr lang="tr-TR" spc="-25" dirty="0">
                <a:latin typeface="Calibri"/>
                <a:cs typeface="Calibri"/>
              </a:rPr>
              <a:t>r</a:t>
            </a:r>
            <a:r>
              <a:rPr lang="tr-TR" spc="-20" dirty="0">
                <a:latin typeface="Calibri"/>
                <a:cs typeface="Calibri"/>
              </a:rPr>
              <a:t>ma</a:t>
            </a:r>
            <a:r>
              <a:rPr lang="tr-TR" spc="15" dirty="0">
                <a:latin typeface="Calibri"/>
                <a:cs typeface="Calibri"/>
              </a:rPr>
              <a:t> </a:t>
            </a:r>
            <a:r>
              <a:rPr lang="tr-TR" spc="-75" dirty="0">
                <a:latin typeface="Calibri"/>
                <a:cs typeface="Calibri"/>
              </a:rPr>
              <a:t>y</a:t>
            </a:r>
            <a:r>
              <a:rPr lang="tr-TR" spc="-15" dirty="0">
                <a:latin typeface="Calibri"/>
                <a:cs typeface="Calibri"/>
              </a:rPr>
              <a:t>apmaları </a:t>
            </a:r>
            <a:r>
              <a:rPr lang="tr-TR" spc="-45" dirty="0">
                <a:latin typeface="Calibri"/>
                <a:cs typeface="Calibri"/>
              </a:rPr>
              <a:t>v</a:t>
            </a:r>
            <a:r>
              <a:rPr lang="tr-TR" spc="-15" dirty="0">
                <a:latin typeface="Calibri"/>
                <a:cs typeface="Calibri"/>
              </a:rPr>
              <a:t>e</a:t>
            </a:r>
            <a:r>
              <a:rPr lang="tr-TR" spc="-5" dirty="0">
                <a:latin typeface="Calibri"/>
                <a:cs typeface="Calibri"/>
              </a:rPr>
              <a:t> </a:t>
            </a:r>
            <a:r>
              <a:rPr lang="tr-TR" spc="-15" dirty="0">
                <a:latin typeface="Calibri"/>
                <a:cs typeface="Calibri"/>
              </a:rPr>
              <a:t>böl</a:t>
            </a:r>
            <a:r>
              <a:rPr lang="tr-TR" spc="-25" dirty="0">
                <a:latin typeface="Calibri"/>
                <a:cs typeface="Calibri"/>
              </a:rPr>
              <a:t>üm</a:t>
            </a:r>
            <a:r>
              <a:rPr lang="tr-TR" spc="20" dirty="0">
                <a:latin typeface="Calibri"/>
                <a:cs typeface="Calibri"/>
              </a:rPr>
              <a:t> </a:t>
            </a:r>
            <a:r>
              <a:rPr lang="tr-TR" spc="-110" dirty="0">
                <a:latin typeface="Calibri"/>
                <a:cs typeface="Calibri"/>
              </a:rPr>
              <a:t>k</a:t>
            </a:r>
            <a:r>
              <a:rPr lang="tr-TR" spc="-15" dirty="0">
                <a:latin typeface="Calibri"/>
                <a:cs typeface="Calibri"/>
              </a:rPr>
              <a:t>oo</a:t>
            </a:r>
            <a:r>
              <a:rPr lang="tr-TR" spc="-45" dirty="0">
                <a:latin typeface="Calibri"/>
                <a:cs typeface="Calibri"/>
              </a:rPr>
              <a:t>r</a:t>
            </a:r>
            <a:r>
              <a:rPr lang="tr-TR" spc="-15" dirty="0">
                <a:latin typeface="Calibri"/>
                <a:cs typeface="Calibri"/>
              </a:rPr>
              <a:t>d</a:t>
            </a:r>
            <a:r>
              <a:rPr lang="tr-TR" spc="-25" dirty="0">
                <a:latin typeface="Calibri"/>
                <a:cs typeface="Calibri"/>
              </a:rPr>
              <a:t>i</a:t>
            </a:r>
            <a:r>
              <a:rPr lang="tr-TR" spc="-15" dirty="0">
                <a:latin typeface="Calibri"/>
                <a:cs typeface="Calibri"/>
              </a:rPr>
              <a:t>n</a:t>
            </a:r>
            <a:r>
              <a:rPr lang="tr-TR" spc="-40" dirty="0">
                <a:latin typeface="Calibri"/>
                <a:cs typeface="Calibri"/>
              </a:rPr>
              <a:t>at</a:t>
            </a:r>
            <a:r>
              <a:rPr lang="tr-TR" spc="-15" dirty="0">
                <a:latin typeface="Calibri"/>
                <a:cs typeface="Calibri"/>
              </a:rPr>
              <a:t>örl</a:t>
            </a:r>
            <a:r>
              <a:rPr lang="tr-TR" spc="-25" dirty="0">
                <a:latin typeface="Calibri"/>
                <a:cs typeface="Calibri"/>
              </a:rPr>
              <a:t>e</a:t>
            </a:r>
            <a:r>
              <a:rPr lang="tr-TR" dirty="0">
                <a:latin typeface="Calibri"/>
                <a:cs typeface="Calibri"/>
              </a:rPr>
              <a:t>r</a:t>
            </a:r>
            <a:r>
              <a:rPr lang="tr-TR" spc="-15" dirty="0">
                <a:latin typeface="Calibri"/>
                <a:cs typeface="Calibri"/>
              </a:rPr>
              <a:t>ine</a:t>
            </a:r>
            <a:r>
              <a:rPr lang="tr-TR" spc="20" dirty="0">
                <a:latin typeface="Calibri"/>
                <a:cs typeface="Calibri"/>
              </a:rPr>
              <a:t> </a:t>
            </a:r>
            <a:r>
              <a:rPr lang="tr-TR" spc="-15" dirty="0">
                <a:latin typeface="Calibri"/>
                <a:cs typeface="Calibri"/>
              </a:rPr>
              <a:t>hazı</a:t>
            </a:r>
            <a:r>
              <a:rPr lang="tr-TR" spc="-25" dirty="0">
                <a:latin typeface="Calibri"/>
                <a:cs typeface="Calibri"/>
              </a:rPr>
              <a:t>r</a:t>
            </a:r>
            <a:r>
              <a:rPr lang="tr-TR" dirty="0">
                <a:latin typeface="Calibri"/>
                <a:cs typeface="Calibri"/>
              </a:rPr>
              <a:t>l</a:t>
            </a:r>
            <a:r>
              <a:rPr lang="tr-TR" spc="-15" dirty="0">
                <a:latin typeface="Calibri"/>
                <a:cs typeface="Calibri"/>
              </a:rPr>
              <a:t>ı</a:t>
            </a:r>
            <a:r>
              <a:rPr lang="tr-TR" dirty="0">
                <a:latin typeface="Calibri"/>
                <a:cs typeface="Calibri"/>
              </a:rPr>
              <a:t>klı</a:t>
            </a:r>
            <a:r>
              <a:rPr lang="tr-TR" spc="10" dirty="0">
                <a:latin typeface="Calibri"/>
                <a:cs typeface="Calibri"/>
              </a:rPr>
              <a:t> </a:t>
            </a:r>
            <a:r>
              <a:rPr lang="tr-TR" spc="-15" dirty="0">
                <a:latin typeface="Calibri"/>
                <a:cs typeface="Calibri"/>
              </a:rPr>
              <a:t>gitme</a:t>
            </a:r>
            <a:r>
              <a:rPr lang="tr-TR" spc="-25" dirty="0">
                <a:latin typeface="Calibri"/>
                <a:cs typeface="Calibri"/>
              </a:rPr>
              <a:t>l</a:t>
            </a:r>
            <a:r>
              <a:rPr lang="tr-TR" spc="-10" dirty="0">
                <a:latin typeface="Calibri"/>
                <a:cs typeface="Calibri"/>
              </a:rPr>
              <a:t>eri </a:t>
            </a:r>
            <a:r>
              <a:rPr lang="tr-TR" spc="-35" dirty="0">
                <a:latin typeface="Calibri"/>
                <a:cs typeface="Calibri"/>
              </a:rPr>
              <a:t>g</a:t>
            </a:r>
            <a:r>
              <a:rPr lang="tr-TR" spc="-15" dirty="0">
                <a:latin typeface="Calibri"/>
                <a:cs typeface="Calibri"/>
              </a:rPr>
              <a:t>e</a:t>
            </a:r>
            <a:r>
              <a:rPr lang="tr-TR" spc="-50" dirty="0">
                <a:latin typeface="Calibri"/>
                <a:cs typeface="Calibri"/>
              </a:rPr>
              <a:t>r</a:t>
            </a:r>
            <a:r>
              <a:rPr lang="tr-TR" spc="-20" dirty="0">
                <a:latin typeface="Calibri"/>
                <a:cs typeface="Calibri"/>
              </a:rPr>
              <a:t>ekme</a:t>
            </a:r>
            <a:r>
              <a:rPr lang="tr-TR" spc="-25" dirty="0">
                <a:latin typeface="Calibri"/>
                <a:cs typeface="Calibri"/>
              </a:rPr>
              <a:t>k</a:t>
            </a:r>
            <a:r>
              <a:rPr lang="tr-TR" spc="-35" dirty="0">
                <a:latin typeface="Calibri"/>
                <a:cs typeface="Calibri"/>
              </a:rPr>
              <a:t>t</a:t>
            </a:r>
            <a:r>
              <a:rPr lang="tr-TR" spc="-15" dirty="0">
                <a:latin typeface="Calibri"/>
                <a:cs typeface="Calibri"/>
              </a:rPr>
              <a:t>ed</a:t>
            </a:r>
            <a:r>
              <a:rPr lang="tr-TR" spc="-20" dirty="0">
                <a:latin typeface="Calibri"/>
                <a:cs typeface="Calibri"/>
              </a:rPr>
              <a:t>i</a:t>
            </a:r>
            <a:r>
              <a:rPr lang="tr-TR" spc="-290" dirty="0">
                <a:latin typeface="Calibri"/>
                <a:cs typeface="Calibri"/>
              </a:rPr>
              <a:t>r</a:t>
            </a:r>
            <a:r>
              <a:rPr lang="tr-TR" dirty="0">
                <a:latin typeface="Calibri"/>
                <a:cs typeface="Calibri"/>
              </a:rPr>
              <a:t>.</a:t>
            </a:r>
          </a:p>
          <a:p>
            <a:pPr marL="241300" indent="-229235">
              <a:tabLst>
                <a:tab pos="241300" algn="l"/>
              </a:tabLst>
            </a:pPr>
            <a:r>
              <a:rPr lang="tr-TR" spc="-10" dirty="0">
                <a:latin typeface="Calibri"/>
                <a:cs typeface="Calibri"/>
              </a:rPr>
              <a:t>Öğrenciler karşı kurumda en az 30 </a:t>
            </a:r>
            <a:r>
              <a:rPr lang="tr-TR" spc="-10" dirty="0" err="1">
                <a:latin typeface="Calibri"/>
                <a:cs typeface="Calibri"/>
              </a:rPr>
              <a:t>AKTS’lik</a:t>
            </a:r>
            <a:r>
              <a:rPr lang="tr-TR" spc="-10" dirty="0">
                <a:latin typeface="Calibri"/>
                <a:cs typeface="Calibri"/>
              </a:rPr>
              <a:t> ders yükü almak zorundadır.</a:t>
            </a:r>
          </a:p>
          <a:p>
            <a:pPr marL="12065" indent="0">
              <a:buNone/>
              <a:tabLst>
                <a:tab pos="241300" algn="l"/>
              </a:tabLst>
            </a:pPr>
            <a:endParaRPr lang="tr-TR" spc="-10" dirty="0">
              <a:latin typeface="Calibri"/>
              <a:cs typeface="Calibri"/>
            </a:endParaRPr>
          </a:p>
          <a:p>
            <a:pPr marL="12700" indent="0">
              <a:buNone/>
              <a:tabLst>
                <a:tab pos="241300" algn="l"/>
              </a:tabLst>
            </a:pPr>
            <a:endParaRPr lang="tr-TR" dirty="0">
              <a:latin typeface="Calibri"/>
              <a:cs typeface="Calibri"/>
            </a:endParaRPr>
          </a:p>
          <a:p>
            <a:endParaRPr lang="tr-TR" dirty="0"/>
          </a:p>
        </p:txBody>
      </p:sp>
      <p:sp>
        <p:nvSpPr>
          <p:cNvPr id="4" name="Başlık 3"/>
          <p:cNvSpPr>
            <a:spLocks noGrp="1"/>
          </p:cNvSpPr>
          <p:nvPr>
            <p:ph type="title"/>
          </p:nvPr>
        </p:nvSpPr>
        <p:spPr>
          <a:xfrm>
            <a:off x="0" y="402079"/>
            <a:ext cx="9144000" cy="946298"/>
          </a:xfrm>
        </p:spPr>
        <p:txBody>
          <a:bodyPr>
            <a:normAutofit fontScale="90000"/>
          </a:bodyPr>
          <a:lstStyle/>
          <a:p>
            <a:r>
              <a:rPr lang="tr-TR" b="1" dirty="0"/>
              <a:t>Özellikle Dikkat Edilmesi Gereken Hususlar</a:t>
            </a:r>
            <a:br>
              <a:rPr lang="tr-TR" b="1" dirty="0"/>
            </a:br>
            <a:br>
              <a:rPr lang="tr-TR" b="1" dirty="0"/>
            </a:br>
            <a:r>
              <a:rPr lang="tr-TR" b="1" dirty="0"/>
              <a:t>DERS SEÇİMİ</a:t>
            </a:r>
          </a:p>
        </p:txBody>
      </p:sp>
      <p:sp>
        <p:nvSpPr>
          <p:cNvPr id="5" name="object 3"/>
          <p:cNvSpPr/>
          <p:nvPr/>
        </p:nvSpPr>
        <p:spPr>
          <a:xfrm>
            <a:off x="4276251" y="4355786"/>
            <a:ext cx="676755" cy="682623"/>
          </a:xfrm>
          <a:prstGeom prst="rect">
            <a:avLst/>
          </a:prstGeom>
          <a:blipFill>
            <a:blip r:embed="rId3"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33833330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040524"/>
            <a:ext cx="9144000" cy="3923219"/>
          </a:xfrm>
        </p:spPr>
        <p:txBody>
          <a:bodyPr/>
          <a:lstStyle/>
          <a:p>
            <a:pPr marL="241300" marR="1315720" indent="-229235">
              <a:lnSpc>
                <a:spcPct val="80000"/>
              </a:lnSpc>
              <a:tabLst>
                <a:tab pos="241300" algn="l"/>
              </a:tabLst>
            </a:pPr>
            <a:r>
              <a:rPr lang="tr-TR" sz="1400" spc="-20" dirty="0">
                <a:latin typeface="Calibri"/>
                <a:cs typeface="Calibri"/>
              </a:rPr>
              <a:t>Hibe tutarı, tüm masraflarınızı karşılamanız için kesinlikle yeterli olmayacaktır.</a:t>
            </a:r>
          </a:p>
          <a:p>
            <a:pPr marL="241300" marR="1315720" indent="-229235">
              <a:lnSpc>
                <a:spcPct val="80000"/>
              </a:lnSpc>
              <a:tabLst>
                <a:tab pos="241300" algn="l"/>
              </a:tabLst>
            </a:pPr>
            <a:r>
              <a:rPr lang="tr-TR" sz="1400" spc="-15" dirty="0">
                <a:latin typeface="Calibri"/>
                <a:cs typeface="Calibri"/>
              </a:rPr>
              <a:t>Öğrenci, dönemin tamamını ilgili anlaşmalı üniversitenin akademik takvimine uygun olarak yurtdışında Erasmus öğreniminde geçirmelidir.</a:t>
            </a:r>
            <a:endParaRPr lang="tr-TR" sz="1400" dirty="0">
              <a:latin typeface="Calibri"/>
              <a:cs typeface="Calibri"/>
            </a:endParaRPr>
          </a:p>
          <a:p>
            <a:pPr>
              <a:lnSpc>
                <a:spcPts val="950"/>
              </a:lnSpc>
              <a:spcBef>
                <a:spcPts val="46"/>
              </a:spcBef>
            </a:pPr>
            <a:endParaRPr lang="tr-TR" sz="1400" dirty="0"/>
          </a:p>
          <a:p>
            <a:pPr marL="241300" marR="12700" indent="-229235">
              <a:lnSpc>
                <a:spcPct val="80000"/>
              </a:lnSpc>
              <a:tabLst>
                <a:tab pos="241300" algn="l"/>
              </a:tabLst>
            </a:pPr>
            <a:r>
              <a:rPr lang="tr-TR" sz="1400" spc="-20" dirty="0">
                <a:latin typeface="Calibri"/>
                <a:cs typeface="Calibri"/>
              </a:rPr>
              <a:t>Öğ</a:t>
            </a:r>
            <a:r>
              <a:rPr lang="tr-TR" sz="1400" spc="-50" dirty="0">
                <a:latin typeface="Calibri"/>
                <a:cs typeface="Calibri"/>
              </a:rPr>
              <a:t>r</a:t>
            </a:r>
            <a:r>
              <a:rPr lang="tr-TR" sz="1400" spc="-15" dirty="0">
                <a:latin typeface="Calibri"/>
                <a:cs typeface="Calibri"/>
              </a:rPr>
              <a:t>enci</a:t>
            </a:r>
            <a:r>
              <a:rPr lang="tr-TR" sz="1400" spc="-5" dirty="0">
                <a:latin typeface="Calibri"/>
                <a:cs typeface="Calibri"/>
              </a:rPr>
              <a:t> </a:t>
            </a:r>
            <a:r>
              <a:rPr lang="tr-TR" sz="1400" spc="-15" dirty="0">
                <a:latin typeface="Calibri"/>
                <a:cs typeface="Calibri"/>
              </a:rPr>
              <a:t>dön</a:t>
            </a:r>
            <a:r>
              <a:rPr lang="tr-TR" sz="1400" spc="-30" dirty="0">
                <a:latin typeface="Calibri"/>
                <a:cs typeface="Calibri"/>
              </a:rPr>
              <a:t>d</a:t>
            </a:r>
            <a:r>
              <a:rPr lang="tr-TR" sz="1400" spc="-15" dirty="0">
                <a:latin typeface="Calibri"/>
                <a:cs typeface="Calibri"/>
              </a:rPr>
              <a:t>üğünde</a:t>
            </a:r>
            <a:r>
              <a:rPr lang="tr-TR" sz="1400" spc="60" dirty="0">
                <a:latin typeface="Calibri"/>
                <a:cs typeface="Calibri"/>
              </a:rPr>
              <a:t> </a:t>
            </a:r>
            <a:r>
              <a:rPr lang="tr-TR" sz="1400" spc="-35" dirty="0">
                <a:latin typeface="Calibri"/>
                <a:cs typeface="Calibri"/>
              </a:rPr>
              <a:t>g</a:t>
            </a:r>
            <a:r>
              <a:rPr lang="tr-TR" sz="1400" spc="-30" dirty="0">
                <a:latin typeface="Calibri"/>
                <a:cs typeface="Calibri"/>
              </a:rPr>
              <a:t>e</a:t>
            </a:r>
            <a:r>
              <a:rPr lang="tr-TR" sz="1400" spc="-10" dirty="0">
                <a:latin typeface="Calibri"/>
                <a:cs typeface="Calibri"/>
              </a:rPr>
              <a:t>ti</a:t>
            </a:r>
            <a:r>
              <a:rPr lang="tr-TR" sz="1400" spc="-60" dirty="0">
                <a:latin typeface="Calibri"/>
                <a:cs typeface="Calibri"/>
              </a:rPr>
              <a:t>r</a:t>
            </a:r>
            <a:r>
              <a:rPr lang="tr-TR" sz="1400" spc="-15" dirty="0">
                <a:latin typeface="Calibri"/>
                <a:cs typeface="Calibri"/>
              </a:rPr>
              <a:t>d</a:t>
            </a:r>
            <a:r>
              <a:rPr lang="tr-TR" sz="1400" spc="-25" dirty="0">
                <a:latin typeface="Calibri"/>
                <a:cs typeface="Calibri"/>
              </a:rPr>
              <a:t>i</a:t>
            </a:r>
            <a:r>
              <a:rPr lang="tr-TR" sz="1400" spc="-10" dirty="0">
                <a:latin typeface="Calibri"/>
                <a:cs typeface="Calibri"/>
              </a:rPr>
              <a:t>ği</a:t>
            </a:r>
            <a:r>
              <a:rPr lang="tr-TR" sz="1400" spc="-5" dirty="0">
                <a:latin typeface="Calibri"/>
                <a:cs typeface="Calibri"/>
              </a:rPr>
              <a:t> </a:t>
            </a:r>
            <a:r>
              <a:rPr lang="tr-TR" sz="1400" spc="-15" dirty="0" err="1">
                <a:latin typeface="Calibri"/>
                <a:cs typeface="Calibri"/>
              </a:rPr>
              <a:t>Co</a:t>
            </a:r>
            <a:r>
              <a:rPr lang="tr-TR" sz="1400" spc="-35" dirty="0" err="1">
                <a:latin typeface="Calibri"/>
                <a:cs typeface="Calibri"/>
              </a:rPr>
              <a:t>n</a:t>
            </a:r>
            <a:r>
              <a:rPr lang="tr-TR" sz="1400" spc="-10" dirty="0" err="1">
                <a:latin typeface="Calibri"/>
                <a:cs typeface="Calibri"/>
              </a:rPr>
              <a:t>fi</a:t>
            </a:r>
            <a:r>
              <a:rPr lang="tr-TR" sz="1400" spc="-20" dirty="0" err="1">
                <a:latin typeface="Calibri"/>
                <a:cs typeface="Calibri"/>
              </a:rPr>
              <a:t>r</a:t>
            </a:r>
            <a:r>
              <a:rPr lang="tr-TR" sz="1400" spc="-25" dirty="0" err="1">
                <a:latin typeface="Calibri"/>
                <a:cs typeface="Calibri"/>
              </a:rPr>
              <a:t>m</a:t>
            </a:r>
            <a:r>
              <a:rPr lang="tr-TR" sz="1400" spc="-35" dirty="0" err="1">
                <a:latin typeface="Calibri"/>
                <a:cs typeface="Calibri"/>
              </a:rPr>
              <a:t>a</a:t>
            </a:r>
            <a:r>
              <a:rPr lang="tr-TR" sz="1400" spc="-15" dirty="0" err="1">
                <a:latin typeface="Calibri"/>
                <a:cs typeface="Calibri"/>
              </a:rPr>
              <a:t>tion</a:t>
            </a:r>
            <a:r>
              <a:rPr lang="tr-TR" sz="1400" spc="5" dirty="0">
                <a:latin typeface="Calibri"/>
                <a:cs typeface="Calibri"/>
              </a:rPr>
              <a:t> </a:t>
            </a:r>
            <a:r>
              <a:rPr lang="tr-TR" sz="1400" spc="-15" dirty="0">
                <a:latin typeface="Calibri"/>
                <a:cs typeface="Calibri"/>
              </a:rPr>
              <a:t>of </a:t>
            </a:r>
            <a:r>
              <a:rPr lang="tr-TR" sz="1400" spc="-15" dirty="0" err="1">
                <a:latin typeface="Calibri"/>
                <a:cs typeface="Calibri"/>
              </a:rPr>
              <a:t>S</a:t>
            </a:r>
            <a:r>
              <a:rPr lang="tr-TR" sz="1400" spc="-50" dirty="0" err="1">
                <a:latin typeface="Calibri"/>
                <a:cs typeface="Calibri"/>
              </a:rPr>
              <a:t>t</a:t>
            </a:r>
            <a:r>
              <a:rPr lang="tr-TR" sz="1400" spc="-60" dirty="0" err="1">
                <a:latin typeface="Calibri"/>
                <a:cs typeface="Calibri"/>
              </a:rPr>
              <a:t>a</a:t>
            </a:r>
            <a:r>
              <a:rPr lang="tr-TR" sz="1400" spc="-15" dirty="0" err="1">
                <a:latin typeface="Calibri"/>
                <a:cs typeface="Calibri"/>
              </a:rPr>
              <a:t>y</a:t>
            </a:r>
            <a:r>
              <a:rPr lang="tr-TR" sz="1400" spc="-15" dirty="0">
                <a:latin typeface="Calibri"/>
                <a:cs typeface="Calibri"/>
              </a:rPr>
              <a:t>/</a:t>
            </a:r>
            <a:r>
              <a:rPr lang="tr-TR" sz="1400" spc="-15" dirty="0" err="1">
                <a:latin typeface="Calibri"/>
                <a:cs typeface="Calibri"/>
              </a:rPr>
              <a:t>Certificate</a:t>
            </a:r>
            <a:r>
              <a:rPr lang="tr-TR" sz="1400" spc="-15" dirty="0">
                <a:latin typeface="Calibri"/>
                <a:cs typeface="Calibri"/>
              </a:rPr>
              <a:t> of </a:t>
            </a:r>
            <a:r>
              <a:rPr lang="tr-TR" sz="1400" spc="-15" dirty="0" err="1">
                <a:latin typeface="Calibri"/>
                <a:cs typeface="Calibri"/>
              </a:rPr>
              <a:t>Attendance</a:t>
            </a:r>
            <a:r>
              <a:rPr lang="tr-TR" sz="1400" spc="-5" dirty="0">
                <a:latin typeface="Calibri"/>
                <a:cs typeface="Calibri"/>
              </a:rPr>
              <a:t> </a:t>
            </a:r>
            <a:r>
              <a:rPr lang="tr-TR" sz="1400" spc="-15" dirty="0">
                <a:latin typeface="Calibri"/>
                <a:cs typeface="Calibri"/>
              </a:rPr>
              <a:t>be</a:t>
            </a:r>
            <a:r>
              <a:rPr lang="tr-TR" sz="1400" spc="-20" dirty="0">
                <a:latin typeface="Calibri"/>
                <a:cs typeface="Calibri"/>
              </a:rPr>
              <a:t>l</a:t>
            </a:r>
            <a:r>
              <a:rPr lang="tr-TR" sz="1400" spc="-35" dirty="0">
                <a:latin typeface="Calibri"/>
                <a:cs typeface="Calibri"/>
              </a:rPr>
              <a:t>g</a:t>
            </a:r>
            <a:r>
              <a:rPr lang="tr-TR" sz="1400" spc="-15" dirty="0">
                <a:latin typeface="Calibri"/>
                <a:cs typeface="Calibri"/>
              </a:rPr>
              <a:t>es</a:t>
            </a:r>
            <a:r>
              <a:rPr lang="tr-TR" sz="1400" spc="-20" dirty="0">
                <a:latin typeface="Calibri"/>
                <a:cs typeface="Calibri"/>
              </a:rPr>
              <a:t>i</a:t>
            </a:r>
            <a:r>
              <a:rPr lang="tr-TR" sz="1400" spc="-15" dirty="0">
                <a:latin typeface="Calibri"/>
                <a:cs typeface="Calibri"/>
              </a:rPr>
              <a:t>nde</a:t>
            </a:r>
            <a:r>
              <a:rPr lang="tr-TR" sz="1400" spc="15" dirty="0">
                <a:latin typeface="Calibri"/>
                <a:cs typeface="Calibri"/>
              </a:rPr>
              <a:t> </a:t>
            </a:r>
            <a:r>
              <a:rPr lang="tr-TR" sz="1400" spc="-70" dirty="0">
                <a:latin typeface="Calibri"/>
                <a:cs typeface="Calibri"/>
              </a:rPr>
              <a:t>y</a:t>
            </a:r>
            <a:r>
              <a:rPr lang="tr-TR" sz="1400" spc="-15" dirty="0">
                <a:latin typeface="Calibri"/>
                <a:cs typeface="Calibri"/>
              </a:rPr>
              <a:t>a</a:t>
            </a:r>
            <a:r>
              <a:rPr lang="tr-TR" sz="1400" spc="-60" dirty="0">
                <a:latin typeface="Calibri"/>
                <a:cs typeface="Calibri"/>
              </a:rPr>
              <a:t>z</a:t>
            </a:r>
            <a:r>
              <a:rPr lang="tr-TR" sz="1400" spc="-15" dirty="0">
                <a:latin typeface="Calibri"/>
                <a:cs typeface="Calibri"/>
              </a:rPr>
              <a:t>an</a:t>
            </a:r>
            <a:r>
              <a:rPr lang="tr-TR" sz="1400" spc="10" dirty="0">
                <a:latin typeface="Calibri"/>
                <a:cs typeface="Calibri"/>
              </a:rPr>
              <a:t> </a:t>
            </a:r>
            <a:r>
              <a:rPr lang="tr-TR" sz="1400" spc="-50" dirty="0">
                <a:latin typeface="Calibri"/>
                <a:cs typeface="Calibri"/>
              </a:rPr>
              <a:t>t</a:t>
            </a:r>
            <a:r>
              <a:rPr lang="tr-TR" sz="1400" spc="-10" dirty="0">
                <a:latin typeface="Calibri"/>
                <a:cs typeface="Calibri"/>
              </a:rPr>
              <a:t>ari</a:t>
            </a:r>
            <a:r>
              <a:rPr lang="tr-TR" sz="1400" spc="-25" dirty="0">
                <a:latin typeface="Calibri"/>
                <a:cs typeface="Calibri"/>
              </a:rPr>
              <a:t>h</a:t>
            </a:r>
            <a:r>
              <a:rPr lang="tr-TR" sz="1400" spc="-10" dirty="0">
                <a:latin typeface="Calibri"/>
                <a:cs typeface="Calibri"/>
              </a:rPr>
              <a:t>ler</a:t>
            </a:r>
            <a:r>
              <a:rPr lang="tr-TR" sz="1400" spc="5" dirty="0">
                <a:latin typeface="Calibri"/>
                <a:cs typeface="Calibri"/>
              </a:rPr>
              <a:t> </a:t>
            </a:r>
            <a:r>
              <a:rPr lang="tr-TR" sz="1400" spc="-45" dirty="0">
                <a:latin typeface="Calibri"/>
                <a:cs typeface="Calibri"/>
              </a:rPr>
              <a:t>v</a:t>
            </a:r>
            <a:r>
              <a:rPr lang="tr-TR" sz="1400" spc="-15" dirty="0">
                <a:latin typeface="Calibri"/>
                <a:cs typeface="Calibri"/>
              </a:rPr>
              <a:t>e</a:t>
            </a:r>
            <a:r>
              <a:rPr lang="tr-TR" sz="1400" spc="-10" dirty="0">
                <a:latin typeface="Calibri"/>
                <a:cs typeface="Calibri"/>
              </a:rPr>
              <a:t> </a:t>
            </a:r>
            <a:r>
              <a:rPr lang="tr-TR" sz="1400" spc="-15" dirty="0">
                <a:latin typeface="Calibri"/>
                <a:cs typeface="Calibri"/>
              </a:rPr>
              <a:t>pasaportu</a:t>
            </a:r>
            <a:r>
              <a:rPr lang="tr-TR" sz="1400" spc="-25" dirty="0">
                <a:latin typeface="Calibri"/>
                <a:cs typeface="Calibri"/>
              </a:rPr>
              <a:t>n</a:t>
            </a:r>
            <a:r>
              <a:rPr lang="tr-TR" sz="1400" spc="-15" dirty="0">
                <a:latin typeface="Calibri"/>
                <a:cs typeface="Calibri"/>
              </a:rPr>
              <a:t>daki</a:t>
            </a:r>
            <a:r>
              <a:rPr lang="tr-TR" sz="1400" spc="40" dirty="0">
                <a:latin typeface="Calibri"/>
                <a:cs typeface="Calibri"/>
              </a:rPr>
              <a:t> </a:t>
            </a:r>
            <a:r>
              <a:rPr lang="tr-TR" sz="1400" dirty="0">
                <a:latin typeface="Calibri"/>
                <a:cs typeface="Calibri"/>
              </a:rPr>
              <a:t>gir</a:t>
            </a:r>
            <a:r>
              <a:rPr lang="tr-TR" sz="1400" spc="-15" dirty="0">
                <a:latin typeface="Calibri"/>
                <a:cs typeface="Calibri"/>
              </a:rPr>
              <a:t>iş-</a:t>
            </a:r>
            <a:r>
              <a:rPr lang="tr-TR" sz="1400" dirty="0">
                <a:latin typeface="Calibri"/>
                <a:cs typeface="Calibri"/>
              </a:rPr>
              <a:t>çık</a:t>
            </a:r>
            <a:r>
              <a:rPr lang="tr-TR" sz="1400" spc="-10" dirty="0">
                <a:latin typeface="Calibri"/>
                <a:cs typeface="Calibri"/>
              </a:rPr>
              <a:t>ı</a:t>
            </a:r>
            <a:r>
              <a:rPr lang="tr-TR" sz="1400" spc="-15" dirty="0">
                <a:latin typeface="Calibri"/>
                <a:cs typeface="Calibri"/>
              </a:rPr>
              <a:t>ş</a:t>
            </a:r>
            <a:r>
              <a:rPr lang="tr-TR" sz="1400" spc="35" dirty="0">
                <a:latin typeface="Calibri"/>
                <a:cs typeface="Calibri"/>
              </a:rPr>
              <a:t> </a:t>
            </a:r>
            <a:r>
              <a:rPr lang="tr-TR" sz="1400" spc="-20" dirty="0">
                <a:latin typeface="Calibri"/>
                <a:cs typeface="Calibri"/>
              </a:rPr>
              <a:t>dam</a:t>
            </a:r>
            <a:r>
              <a:rPr lang="tr-TR" sz="1400" spc="-60" dirty="0">
                <a:latin typeface="Calibri"/>
                <a:cs typeface="Calibri"/>
              </a:rPr>
              <a:t>g</a:t>
            </a:r>
            <a:r>
              <a:rPr lang="tr-TR" sz="1400" spc="-10" dirty="0">
                <a:latin typeface="Calibri"/>
                <a:cs typeface="Calibri"/>
              </a:rPr>
              <a:t>aları ve başarı durumu </a:t>
            </a:r>
            <a:r>
              <a:rPr lang="tr-TR" sz="1400" spc="-35" dirty="0">
                <a:latin typeface="Calibri"/>
                <a:cs typeface="Calibri"/>
              </a:rPr>
              <a:t>g</a:t>
            </a:r>
            <a:r>
              <a:rPr lang="tr-TR" sz="1400" spc="-50" dirty="0">
                <a:latin typeface="Calibri"/>
                <a:cs typeface="Calibri"/>
              </a:rPr>
              <a:t>ö</a:t>
            </a:r>
            <a:r>
              <a:rPr lang="tr-TR" sz="1400" spc="-15" dirty="0">
                <a:latin typeface="Calibri"/>
                <a:cs typeface="Calibri"/>
              </a:rPr>
              <a:t>z</a:t>
            </a:r>
            <a:r>
              <a:rPr lang="tr-TR" sz="1400" spc="-5" dirty="0">
                <a:latin typeface="Calibri"/>
                <a:cs typeface="Calibri"/>
              </a:rPr>
              <a:t> </a:t>
            </a:r>
            <a:r>
              <a:rPr lang="tr-TR" sz="1400" spc="-15" dirty="0">
                <a:latin typeface="Calibri"/>
                <a:cs typeface="Calibri"/>
              </a:rPr>
              <a:t>ö</a:t>
            </a:r>
            <a:r>
              <a:rPr lang="tr-TR" sz="1400" spc="-25" dirty="0">
                <a:latin typeface="Calibri"/>
                <a:cs typeface="Calibri"/>
              </a:rPr>
              <a:t>n</a:t>
            </a:r>
            <a:r>
              <a:rPr lang="tr-TR" sz="1400" spc="-15" dirty="0">
                <a:latin typeface="Calibri"/>
                <a:cs typeface="Calibri"/>
              </a:rPr>
              <a:t>üne</a:t>
            </a:r>
            <a:r>
              <a:rPr lang="tr-TR" sz="1400" spc="15" dirty="0">
                <a:latin typeface="Calibri"/>
                <a:cs typeface="Calibri"/>
              </a:rPr>
              <a:t> </a:t>
            </a:r>
            <a:r>
              <a:rPr lang="tr-TR" sz="1400" dirty="0">
                <a:latin typeface="Calibri"/>
                <a:cs typeface="Calibri"/>
              </a:rPr>
              <a:t>al</a:t>
            </a:r>
            <a:r>
              <a:rPr lang="tr-TR" sz="1400" spc="-10" dirty="0">
                <a:latin typeface="Calibri"/>
                <a:cs typeface="Calibri"/>
              </a:rPr>
              <a:t>ı</a:t>
            </a:r>
            <a:r>
              <a:rPr lang="tr-TR" sz="1400" spc="-15" dirty="0">
                <a:latin typeface="Calibri"/>
                <a:cs typeface="Calibri"/>
              </a:rPr>
              <a:t>na</a:t>
            </a:r>
            <a:r>
              <a:rPr lang="tr-TR" sz="1400" spc="-75" dirty="0">
                <a:latin typeface="Calibri"/>
                <a:cs typeface="Calibri"/>
              </a:rPr>
              <a:t>r</a:t>
            </a:r>
            <a:r>
              <a:rPr lang="tr-TR" sz="1400" spc="-15" dirty="0">
                <a:latin typeface="Calibri"/>
                <a:cs typeface="Calibri"/>
              </a:rPr>
              <a:t>ak</a:t>
            </a:r>
            <a:r>
              <a:rPr lang="tr-TR" sz="1400" spc="15" dirty="0">
                <a:latin typeface="Calibri"/>
                <a:cs typeface="Calibri"/>
              </a:rPr>
              <a:t> </a:t>
            </a:r>
            <a:r>
              <a:rPr lang="tr-TR" sz="1400" spc="-40" dirty="0">
                <a:latin typeface="Calibri"/>
                <a:cs typeface="Calibri"/>
              </a:rPr>
              <a:t>t</a:t>
            </a:r>
            <a:r>
              <a:rPr lang="tr-TR" sz="1400" spc="-15" dirty="0">
                <a:latin typeface="Calibri"/>
                <a:cs typeface="Calibri"/>
              </a:rPr>
              <a:t>op</a:t>
            </a:r>
            <a:r>
              <a:rPr lang="tr-TR" sz="1400" spc="-20" dirty="0">
                <a:latin typeface="Calibri"/>
                <a:cs typeface="Calibri"/>
              </a:rPr>
              <a:t>lam</a:t>
            </a:r>
            <a:r>
              <a:rPr lang="tr-TR" sz="1400" spc="15" dirty="0">
                <a:latin typeface="Calibri"/>
                <a:cs typeface="Calibri"/>
              </a:rPr>
              <a:t> </a:t>
            </a:r>
            <a:r>
              <a:rPr lang="tr-TR" sz="1400" spc="-15" dirty="0">
                <a:latin typeface="Calibri"/>
                <a:cs typeface="Calibri"/>
              </a:rPr>
              <a:t>h</a:t>
            </a:r>
            <a:r>
              <a:rPr lang="tr-TR" sz="1400" spc="-25" dirty="0">
                <a:latin typeface="Calibri"/>
                <a:cs typeface="Calibri"/>
              </a:rPr>
              <a:t>i</a:t>
            </a:r>
            <a:r>
              <a:rPr lang="tr-TR" sz="1400" spc="-15" dirty="0">
                <a:latin typeface="Calibri"/>
                <a:cs typeface="Calibri"/>
              </a:rPr>
              <a:t>besi</a:t>
            </a:r>
            <a:r>
              <a:rPr lang="tr-TR" sz="1400" spc="10" dirty="0">
                <a:latin typeface="Calibri"/>
                <a:cs typeface="Calibri"/>
              </a:rPr>
              <a:t> </a:t>
            </a:r>
            <a:r>
              <a:rPr lang="tr-TR" sz="1400" spc="-60" dirty="0">
                <a:latin typeface="Calibri"/>
                <a:cs typeface="Calibri"/>
              </a:rPr>
              <a:t>y</a:t>
            </a:r>
            <a:r>
              <a:rPr lang="tr-TR" sz="1400" spc="-15" dirty="0">
                <a:latin typeface="Calibri"/>
                <a:cs typeface="Calibri"/>
              </a:rPr>
              <a:t>en</a:t>
            </a:r>
            <a:r>
              <a:rPr lang="tr-TR" sz="1400" spc="-25" dirty="0">
                <a:latin typeface="Calibri"/>
                <a:cs typeface="Calibri"/>
              </a:rPr>
              <a:t>i</a:t>
            </a:r>
            <a:r>
              <a:rPr lang="tr-TR" sz="1400" spc="-15" dirty="0">
                <a:latin typeface="Calibri"/>
                <a:cs typeface="Calibri"/>
              </a:rPr>
              <a:t>den he</a:t>
            </a:r>
            <a:r>
              <a:rPr lang="tr-TR" sz="1400" spc="-25" dirty="0">
                <a:latin typeface="Calibri"/>
                <a:cs typeface="Calibri"/>
              </a:rPr>
              <a:t>s</a:t>
            </a:r>
            <a:r>
              <a:rPr lang="tr-TR" sz="1400" dirty="0">
                <a:latin typeface="Calibri"/>
                <a:cs typeface="Calibri"/>
              </a:rPr>
              <a:t>ap</a:t>
            </a:r>
            <a:r>
              <a:rPr lang="tr-TR" sz="1400" spc="-10" dirty="0">
                <a:latin typeface="Calibri"/>
                <a:cs typeface="Calibri"/>
              </a:rPr>
              <a:t>l</a:t>
            </a:r>
            <a:r>
              <a:rPr lang="tr-TR" sz="1400" dirty="0">
                <a:latin typeface="Calibri"/>
                <a:cs typeface="Calibri"/>
              </a:rPr>
              <a:t>an</a:t>
            </a:r>
            <a:r>
              <a:rPr lang="tr-TR" sz="1400" spc="-10" dirty="0">
                <a:latin typeface="Calibri"/>
                <a:cs typeface="Calibri"/>
              </a:rPr>
              <a:t>ır</a:t>
            </a:r>
            <a:r>
              <a:rPr lang="tr-TR" sz="1400" spc="30" dirty="0">
                <a:latin typeface="Calibri"/>
                <a:cs typeface="Calibri"/>
              </a:rPr>
              <a:t> </a:t>
            </a:r>
            <a:r>
              <a:rPr lang="tr-TR" sz="1400" spc="-45" dirty="0">
                <a:latin typeface="Calibri"/>
                <a:cs typeface="Calibri"/>
              </a:rPr>
              <a:t>v</a:t>
            </a:r>
            <a:r>
              <a:rPr lang="tr-TR" sz="1400" spc="-15" dirty="0">
                <a:latin typeface="Calibri"/>
                <a:cs typeface="Calibri"/>
              </a:rPr>
              <a:t>e </a:t>
            </a:r>
            <a:r>
              <a:rPr lang="tr-TR" sz="1400" spc="-70" dirty="0">
                <a:latin typeface="Calibri"/>
                <a:cs typeface="Calibri"/>
              </a:rPr>
              <a:t>k</a:t>
            </a:r>
            <a:r>
              <a:rPr lang="tr-TR" sz="1400" dirty="0">
                <a:latin typeface="Calibri"/>
                <a:cs typeface="Calibri"/>
              </a:rPr>
              <a:t>alan</a:t>
            </a:r>
            <a:r>
              <a:rPr lang="tr-TR" sz="1400" spc="5" dirty="0">
                <a:latin typeface="Calibri"/>
                <a:cs typeface="Calibri"/>
              </a:rPr>
              <a:t> </a:t>
            </a:r>
            <a:r>
              <a:rPr lang="tr-TR" sz="1400" spc="-15" dirty="0">
                <a:latin typeface="Calibri"/>
                <a:cs typeface="Calibri"/>
              </a:rPr>
              <a:t>tu</a:t>
            </a:r>
            <a:r>
              <a:rPr lang="tr-TR" sz="1400" spc="-55" dirty="0">
                <a:latin typeface="Calibri"/>
                <a:cs typeface="Calibri"/>
              </a:rPr>
              <a:t>t</a:t>
            </a:r>
            <a:r>
              <a:rPr lang="tr-TR" sz="1400" spc="-15" dirty="0">
                <a:latin typeface="Calibri"/>
                <a:cs typeface="Calibri"/>
              </a:rPr>
              <a:t>ar</a:t>
            </a:r>
            <a:r>
              <a:rPr lang="tr-TR" sz="1400" spc="10" dirty="0">
                <a:latin typeface="Calibri"/>
                <a:cs typeface="Calibri"/>
              </a:rPr>
              <a:t> </a:t>
            </a:r>
            <a:r>
              <a:rPr lang="tr-TR" sz="1400" spc="-15" dirty="0">
                <a:latin typeface="Calibri"/>
                <a:cs typeface="Calibri"/>
              </a:rPr>
              <a:t>da</a:t>
            </a:r>
            <a:r>
              <a:rPr lang="tr-TR" sz="1400" spc="-5" dirty="0">
                <a:latin typeface="Calibri"/>
                <a:cs typeface="Calibri"/>
              </a:rPr>
              <a:t> </a:t>
            </a:r>
            <a:r>
              <a:rPr lang="tr-TR" sz="1400" spc="-15" dirty="0">
                <a:latin typeface="Calibri"/>
                <a:cs typeface="Calibri"/>
              </a:rPr>
              <a:t>bu</a:t>
            </a:r>
            <a:r>
              <a:rPr lang="tr-TR" sz="1400" spc="15" dirty="0">
                <a:latin typeface="Calibri"/>
                <a:cs typeface="Calibri"/>
              </a:rPr>
              <a:t> </a:t>
            </a:r>
            <a:r>
              <a:rPr lang="tr-TR" sz="1400" spc="-15" dirty="0">
                <a:latin typeface="Calibri"/>
                <a:cs typeface="Calibri"/>
              </a:rPr>
              <a:t>d</a:t>
            </a:r>
            <a:r>
              <a:rPr lang="tr-TR" sz="1400" spc="-30" dirty="0">
                <a:latin typeface="Calibri"/>
                <a:cs typeface="Calibri"/>
              </a:rPr>
              <a:t>u</a:t>
            </a:r>
            <a:r>
              <a:rPr lang="tr-TR" sz="1400" spc="-10" dirty="0">
                <a:latin typeface="Calibri"/>
                <a:cs typeface="Calibri"/>
              </a:rPr>
              <a:t>r</a:t>
            </a:r>
            <a:r>
              <a:rPr lang="tr-TR" sz="1400" spc="-30" dirty="0">
                <a:latin typeface="Calibri"/>
                <a:cs typeface="Calibri"/>
              </a:rPr>
              <a:t>u</a:t>
            </a:r>
            <a:r>
              <a:rPr lang="tr-TR" sz="1400" spc="-20" dirty="0">
                <a:latin typeface="Calibri"/>
                <a:cs typeface="Calibri"/>
              </a:rPr>
              <a:t>ma</a:t>
            </a:r>
            <a:r>
              <a:rPr lang="tr-TR" sz="1400" spc="35" dirty="0">
                <a:latin typeface="Calibri"/>
                <a:cs typeface="Calibri"/>
              </a:rPr>
              <a:t> </a:t>
            </a:r>
            <a:r>
              <a:rPr lang="tr-TR" sz="1400" spc="-40" dirty="0">
                <a:latin typeface="Calibri"/>
                <a:cs typeface="Calibri"/>
              </a:rPr>
              <a:t>g</a:t>
            </a:r>
            <a:r>
              <a:rPr lang="tr-TR" sz="1400" spc="-15" dirty="0">
                <a:latin typeface="Calibri"/>
                <a:cs typeface="Calibri"/>
              </a:rPr>
              <a:t>ö</a:t>
            </a:r>
            <a:r>
              <a:rPr lang="tr-TR" sz="1400" spc="-50" dirty="0">
                <a:latin typeface="Calibri"/>
                <a:cs typeface="Calibri"/>
              </a:rPr>
              <a:t>r</a:t>
            </a:r>
            <a:r>
              <a:rPr lang="tr-TR" sz="1400" spc="-15" dirty="0">
                <a:latin typeface="Calibri"/>
                <a:cs typeface="Calibri"/>
              </a:rPr>
              <a:t>e</a:t>
            </a:r>
            <a:r>
              <a:rPr lang="tr-TR" sz="1400" spc="-5" dirty="0">
                <a:latin typeface="Calibri"/>
                <a:cs typeface="Calibri"/>
              </a:rPr>
              <a:t> </a:t>
            </a:r>
            <a:r>
              <a:rPr lang="tr-TR" sz="1400" dirty="0">
                <a:latin typeface="Calibri"/>
                <a:cs typeface="Calibri"/>
              </a:rPr>
              <a:t>değ</a:t>
            </a:r>
            <a:r>
              <a:rPr lang="tr-TR" sz="1400" spc="-15" dirty="0">
                <a:latin typeface="Calibri"/>
                <a:cs typeface="Calibri"/>
              </a:rPr>
              <a:t>i</a:t>
            </a:r>
            <a:r>
              <a:rPr lang="tr-TR" sz="1400" dirty="0">
                <a:latin typeface="Calibri"/>
                <a:cs typeface="Calibri"/>
              </a:rPr>
              <a:t>ş</a:t>
            </a:r>
            <a:r>
              <a:rPr lang="tr-TR" sz="1400" spc="-15" dirty="0">
                <a:latin typeface="Calibri"/>
                <a:cs typeface="Calibri"/>
              </a:rPr>
              <a:t>i</a:t>
            </a:r>
            <a:r>
              <a:rPr lang="tr-TR" sz="1400" dirty="0">
                <a:latin typeface="Calibri"/>
                <a:cs typeface="Calibri"/>
              </a:rPr>
              <a:t>k</a:t>
            </a:r>
            <a:r>
              <a:rPr lang="tr-TR" sz="1400" spc="-10" dirty="0">
                <a:latin typeface="Calibri"/>
                <a:cs typeface="Calibri"/>
              </a:rPr>
              <a:t>l</a:t>
            </a:r>
            <a:r>
              <a:rPr lang="tr-TR" sz="1400" dirty="0">
                <a:latin typeface="Calibri"/>
                <a:cs typeface="Calibri"/>
              </a:rPr>
              <a:t>ik</a:t>
            </a:r>
            <a:r>
              <a:rPr lang="tr-TR" sz="1400" spc="15" dirty="0">
                <a:latin typeface="Calibri"/>
                <a:cs typeface="Calibri"/>
              </a:rPr>
              <a:t> </a:t>
            </a:r>
            <a:r>
              <a:rPr lang="tr-TR" sz="1400" spc="-40" dirty="0">
                <a:latin typeface="Calibri"/>
                <a:cs typeface="Calibri"/>
              </a:rPr>
              <a:t>g</a:t>
            </a:r>
            <a:r>
              <a:rPr lang="tr-TR" sz="1400" spc="-15" dirty="0">
                <a:latin typeface="Calibri"/>
                <a:cs typeface="Calibri"/>
              </a:rPr>
              <a:t>ö</a:t>
            </a:r>
            <a:r>
              <a:rPr lang="tr-TR" sz="1400" spc="-55" dirty="0">
                <a:latin typeface="Calibri"/>
                <a:cs typeface="Calibri"/>
              </a:rPr>
              <a:t>s</a:t>
            </a:r>
            <a:r>
              <a:rPr lang="tr-TR" sz="1400" spc="-40" dirty="0">
                <a:latin typeface="Calibri"/>
                <a:cs typeface="Calibri"/>
              </a:rPr>
              <a:t>t</a:t>
            </a:r>
            <a:r>
              <a:rPr lang="tr-TR" sz="1400" spc="-15" dirty="0">
                <a:latin typeface="Calibri"/>
                <a:cs typeface="Calibri"/>
              </a:rPr>
              <a:t>e</a:t>
            </a:r>
            <a:r>
              <a:rPr lang="tr-TR" sz="1400" spc="-55" dirty="0">
                <a:latin typeface="Calibri"/>
                <a:cs typeface="Calibri"/>
              </a:rPr>
              <a:t>r</a:t>
            </a:r>
            <a:r>
              <a:rPr lang="tr-TR" sz="1400" dirty="0">
                <a:latin typeface="Calibri"/>
                <a:cs typeface="Calibri"/>
              </a:rPr>
              <a:t>ebilir. </a:t>
            </a:r>
          </a:p>
          <a:p>
            <a:pPr marL="241300" marR="12700" indent="-229235">
              <a:lnSpc>
                <a:spcPct val="80000"/>
              </a:lnSpc>
              <a:tabLst>
                <a:tab pos="241300" algn="l"/>
              </a:tabLst>
            </a:pPr>
            <a:r>
              <a:rPr lang="tr-TR" sz="1400" dirty="0">
                <a:latin typeface="Calibri"/>
                <a:cs typeface="Calibri"/>
              </a:rPr>
              <a:t>Erasmus bütçemizin tarafımıza aktarılmış olduğu durumda, belge eksiği bulunmayan bir Erasmus öğrenci dosyası için ödeme sürecinin tamamlanması yaklaşık </a:t>
            </a:r>
            <a:r>
              <a:rPr lang="tr-TR" sz="1400" b="1" dirty="0">
                <a:solidFill>
                  <a:srgbClr val="FF0000"/>
                </a:solidFill>
                <a:latin typeface="Calibri"/>
                <a:cs typeface="Calibri"/>
              </a:rPr>
              <a:t>20 iş günü </a:t>
            </a:r>
            <a:r>
              <a:rPr lang="tr-TR" sz="1400" dirty="0">
                <a:latin typeface="Calibri"/>
                <a:cs typeface="Calibri"/>
              </a:rPr>
              <a:t>sürmektedir.</a:t>
            </a:r>
          </a:p>
          <a:p>
            <a:pPr marL="241300" indent="-229235">
              <a:spcBef>
                <a:spcPts val="325"/>
              </a:spcBef>
              <a:tabLst>
                <a:tab pos="241300" algn="l"/>
              </a:tabLst>
            </a:pPr>
            <a:r>
              <a:rPr lang="tr-TR" sz="1400" spc="-15" dirty="0">
                <a:latin typeface="Calibri"/>
                <a:cs typeface="Calibri"/>
              </a:rPr>
              <a:t>Alma</a:t>
            </a:r>
            <a:r>
              <a:rPr lang="tr-TR" sz="1400" spc="-70" dirty="0">
                <a:latin typeface="Calibri"/>
                <a:cs typeface="Calibri"/>
              </a:rPr>
              <a:t>ny</a:t>
            </a:r>
            <a:r>
              <a:rPr lang="tr-TR" sz="1400" spc="-15" dirty="0">
                <a:latin typeface="Calibri"/>
                <a:cs typeface="Calibri"/>
              </a:rPr>
              <a:t>a’daki</a:t>
            </a:r>
            <a:r>
              <a:rPr lang="tr-TR" sz="1400" spc="25" dirty="0">
                <a:latin typeface="Calibri"/>
                <a:cs typeface="Calibri"/>
              </a:rPr>
              <a:t> </a:t>
            </a:r>
            <a:r>
              <a:rPr lang="tr-TR" sz="1400" spc="-15" dirty="0">
                <a:latin typeface="Calibri"/>
                <a:cs typeface="Calibri"/>
              </a:rPr>
              <a:t>ün</a:t>
            </a:r>
            <a:r>
              <a:rPr lang="tr-TR" sz="1400" spc="-25" dirty="0">
                <a:latin typeface="Calibri"/>
                <a:cs typeface="Calibri"/>
              </a:rPr>
              <a:t>i</a:t>
            </a:r>
            <a:r>
              <a:rPr lang="tr-TR" sz="1400" spc="-45" dirty="0">
                <a:latin typeface="Calibri"/>
                <a:cs typeface="Calibri"/>
              </a:rPr>
              <a:t>v</a:t>
            </a:r>
            <a:r>
              <a:rPr lang="tr-TR" sz="1400" spc="-15" dirty="0">
                <a:latin typeface="Calibri"/>
                <a:cs typeface="Calibri"/>
              </a:rPr>
              <a:t>e</a:t>
            </a:r>
            <a:r>
              <a:rPr lang="tr-TR" sz="1400" spc="-65" dirty="0">
                <a:latin typeface="Calibri"/>
                <a:cs typeface="Calibri"/>
              </a:rPr>
              <a:t>r</a:t>
            </a:r>
            <a:r>
              <a:rPr lang="tr-TR" sz="1400" spc="-10" dirty="0">
                <a:latin typeface="Calibri"/>
                <a:cs typeface="Calibri"/>
              </a:rPr>
              <a:t>si</a:t>
            </a:r>
            <a:r>
              <a:rPr lang="tr-TR" sz="1400" spc="-45" dirty="0">
                <a:latin typeface="Calibri"/>
                <a:cs typeface="Calibri"/>
              </a:rPr>
              <a:t>t</a:t>
            </a:r>
            <a:r>
              <a:rPr lang="tr-TR" sz="1400" spc="-15" dirty="0">
                <a:latin typeface="Calibri"/>
                <a:cs typeface="Calibri"/>
              </a:rPr>
              <a:t>ele</a:t>
            </a:r>
            <a:r>
              <a:rPr lang="tr-TR" sz="1400" spc="-60" dirty="0">
                <a:latin typeface="Calibri"/>
                <a:cs typeface="Calibri"/>
              </a:rPr>
              <a:t>r</a:t>
            </a:r>
            <a:r>
              <a:rPr lang="tr-TR" sz="1400" spc="-15" dirty="0">
                <a:latin typeface="Calibri"/>
                <a:cs typeface="Calibri"/>
              </a:rPr>
              <a:t>den</a:t>
            </a:r>
            <a:r>
              <a:rPr lang="tr-TR" sz="1400" spc="25" dirty="0">
                <a:latin typeface="Calibri"/>
                <a:cs typeface="Calibri"/>
              </a:rPr>
              <a:t> </a:t>
            </a:r>
            <a:r>
              <a:rPr lang="tr-TR" sz="1400" spc="-35" dirty="0">
                <a:latin typeface="Calibri"/>
                <a:cs typeface="Calibri"/>
              </a:rPr>
              <a:t>g</a:t>
            </a:r>
            <a:r>
              <a:rPr lang="tr-TR" sz="1400" spc="-15" dirty="0">
                <a:latin typeface="Calibri"/>
                <a:cs typeface="Calibri"/>
              </a:rPr>
              <a:t>elen d</a:t>
            </a:r>
            <a:r>
              <a:rPr lang="tr-TR" sz="1400" spc="-60" dirty="0">
                <a:latin typeface="Calibri"/>
                <a:cs typeface="Calibri"/>
              </a:rPr>
              <a:t>a</a:t>
            </a:r>
            <a:r>
              <a:rPr lang="tr-TR" sz="1400" spc="-45" dirty="0">
                <a:latin typeface="Calibri"/>
                <a:cs typeface="Calibri"/>
              </a:rPr>
              <a:t>v</a:t>
            </a:r>
            <a:r>
              <a:rPr lang="tr-TR" sz="1400" spc="-30" dirty="0">
                <a:latin typeface="Calibri"/>
                <a:cs typeface="Calibri"/>
              </a:rPr>
              <a:t>e</a:t>
            </a:r>
            <a:r>
              <a:rPr lang="tr-TR" sz="1400" spc="-10" dirty="0">
                <a:latin typeface="Calibri"/>
                <a:cs typeface="Calibri"/>
              </a:rPr>
              <a:t>t/kabul</a:t>
            </a:r>
            <a:r>
              <a:rPr lang="tr-TR" sz="1400" spc="-5" dirty="0">
                <a:latin typeface="Calibri"/>
                <a:cs typeface="Calibri"/>
              </a:rPr>
              <a:t> </a:t>
            </a:r>
            <a:r>
              <a:rPr lang="tr-TR" sz="1400" spc="-20" dirty="0">
                <a:latin typeface="Calibri"/>
                <a:cs typeface="Calibri"/>
              </a:rPr>
              <a:t>me</a:t>
            </a:r>
            <a:r>
              <a:rPr lang="tr-TR" sz="1400" spc="-25" dirty="0">
                <a:latin typeface="Calibri"/>
                <a:cs typeface="Calibri"/>
              </a:rPr>
              <a:t>k</a:t>
            </a:r>
            <a:r>
              <a:rPr lang="tr-TR" sz="1400" spc="-15" dirty="0">
                <a:latin typeface="Calibri"/>
                <a:cs typeface="Calibri"/>
              </a:rPr>
              <a:t>tu</a:t>
            </a:r>
            <a:r>
              <a:rPr lang="tr-TR" sz="1400" spc="-25" dirty="0">
                <a:latin typeface="Calibri"/>
                <a:cs typeface="Calibri"/>
              </a:rPr>
              <a:t>plarında</a:t>
            </a:r>
            <a:r>
              <a:rPr lang="tr-TR" sz="1400" spc="30" dirty="0">
                <a:latin typeface="Calibri"/>
                <a:cs typeface="Calibri"/>
              </a:rPr>
              <a:t> öğrenim </a:t>
            </a:r>
            <a:r>
              <a:rPr lang="tr-TR" sz="1400" spc="-15" dirty="0">
                <a:latin typeface="Calibri"/>
                <a:cs typeface="Calibri"/>
              </a:rPr>
              <a:t>sü</a:t>
            </a:r>
            <a:r>
              <a:rPr lang="tr-TR" sz="1400" spc="-55" dirty="0">
                <a:latin typeface="Calibri"/>
                <a:cs typeface="Calibri"/>
              </a:rPr>
              <a:t>r</a:t>
            </a:r>
            <a:r>
              <a:rPr lang="tr-TR" sz="1400" spc="-15" dirty="0">
                <a:latin typeface="Calibri"/>
                <a:cs typeface="Calibri"/>
              </a:rPr>
              <a:t>esi</a:t>
            </a:r>
            <a:r>
              <a:rPr lang="tr-TR" sz="1400" spc="25" dirty="0">
                <a:latin typeface="Calibri"/>
                <a:cs typeface="Calibri"/>
              </a:rPr>
              <a:t> </a:t>
            </a:r>
            <a:r>
              <a:rPr lang="tr-TR" sz="1400" spc="-35" dirty="0">
                <a:latin typeface="Calibri"/>
                <a:cs typeface="Calibri"/>
              </a:rPr>
              <a:t>g</a:t>
            </a:r>
            <a:r>
              <a:rPr lang="tr-TR" sz="1400" spc="-15" dirty="0">
                <a:latin typeface="Calibri"/>
                <a:cs typeface="Calibri"/>
              </a:rPr>
              <a:t>ene</a:t>
            </a:r>
            <a:r>
              <a:rPr lang="tr-TR" sz="1400" spc="-25" dirty="0">
                <a:latin typeface="Calibri"/>
                <a:cs typeface="Calibri"/>
              </a:rPr>
              <a:t>l</a:t>
            </a:r>
            <a:r>
              <a:rPr lang="tr-TR" sz="1400" spc="-15" dirty="0">
                <a:latin typeface="Calibri"/>
                <a:cs typeface="Calibri"/>
              </a:rPr>
              <a:t>de uzundur (6 ay), ancak öğrenim fiilen mektupta belirtilenden daha kısa sürebilmektedir. Alma</a:t>
            </a:r>
            <a:r>
              <a:rPr lang="tr-TR" sz="1400" spc="-70" dirty="0">
                <a:latin typeface="Calibri"/>
                <a:cs typeface="Calibri"/>
              </a:rPr>
              <a:t>n</a:t>
            </a:r>
            <a:r>
              <a:rPr lang="tr-TR" sz="1400" spc="-75" dirty="0">
                <a:latin typeface="Calibri"/>
                <a:cs typeface="Calibri"/>
              </a:rPr>
              <a:t>y</a:t>
            </a:r>
            <a:r>
              <a:rPr lang="tr-TR" sz="1400" spc="-15" dirty="0">
                <a:latin typeface="Calibri"/>
                <a:cs typeface="Calibri"/>
              </a:rPr>
              <a:t>a</a:t>
            </a:r>
            <a:r>
              <a:rPr lang="tr-TR" sz="1400" spc="-70" dirty="0">
                <a:latin typeface="Calibri"/>
                <a:cs typeface="Calibri"/>
              </a:rPr>
              <a:t>’</a:t>
            </a:r>
            <a:r>
              <a:rPr lang="tr-TR" sz="1400" spc="-75" dirty="0">
                <a:latin typeface="Calibri"/>
                <a:cs typeface="Calibri"/>
              </a:rPr>
              <a:t>y</a:t>
            </a:r>
            <a:r>
              <a:rPr lang="tr-TR" sz="1400" spc="-15" dirty="0">
                <a:latin typeface="Calibri"/>
                <a:cs typeface="Calibri"/>
              </a:rPr>
              <a:t>a</a:t>
            </a:r>
            <a:r>
              <a:rPr lang="tr-TR" sz="1400" spc="25" dirty="0">
                <a:latin typeface="Calibri"/>
                <a:cs typeface="Calibri"/>
              </a:rPr>
              <a:t> </a:t>
            </a:r>
            <a:r>
              <a:rPr lang="tr-TR" sz="1400" spc="-15" dirty="0">
                <a:latin typeface="Calibri"/>
                <a:cs typeface="Calibri"/>
              </a:rPr>
              <a:t>gidecek</a:t>
            </a:r>
            <a:r>
              <a:rPr lang="tr-TR" sz="1400" spc="-5" dirty="0">
                <a:latin typeface="Calibri"/>
                <a:cs typeface="Calibri"/>
              </a:rPr>
              <a:t> </a:t>
            </a:r>
            <a:r>
              <a:rPr lang="tr-TR" sz="1400" spc="-15" dirty="0">
                <a:latin typeface="Calibri"/>
                <a:cs typeface="Calibri"/>
              </a:rPr>
              <a:t>olan</a:t>
            </a:r>
            <a:r>
              <a:rPr lang="tr-TR" sz="1400" spc="-5" dirty="0">
                <a:latin typeface="Calibri"/>
                <a:cs typeface="Calibri"/>
              </a:rPr>
              <a:t> </a:t>
            </a:r>
            <a:r>
              <a:rPr lang="tr-TR" sz="1400" spc="-15" dirty="0">
                <a:latin typeface="Calibri"/>
                <a:cs typeface="Calibri"/>
              </a:rPr>
              <a:t>öğ</a:t>
            </a:r>
            <a:r>
              <a:rPr lang="tr-TR" sz="1400" spc="-45" dirty="0">
                <a:latin typeface="Calibri"/>
                <a:cs typeface="Calibri"/>
              </a:rPr>
              <a:t>r</a:t>
            </a:r>
            <a:r>
              <a:rPr lang="tr-TR" sz="1400" spc="-15" dirty="0">
                <a:latin typeface="Calibri"/>
                <a:cs typeface="Calibri"/>
              </a:rPr>
              <a:t>enci</a:t>
            </a:r>
            <a:r>
              <a:rPr lang="tr-TR" sz="1400" spc="-25" dirty="0">
                <a:latin typeface="Calibri"/>
                <a:cs typeface="Calibri"/>
              </a:rPr>
              <a:t>l</a:t>
            </a:r>
            <a:r>
              <a:rPr lang="tr-TR" sz="1400" spc="-15" dirty="0">
                <a:latin typeface="Calibri"/>
                <a:cs typeface="Calibri"/>
              </a:rPr>
              <a:t>er</a:t>
            </a:r>
            <a:r>
              <a:rPr lang="tr-TR" sz="1400" spc="-25" dirty="0">
                <a:latin typeface="Calibri"/>
                <a:cs typeface="Calibri"/>
              </a:rPr>
              <a:t>i</a:t>
            </a:r>
            <a:r>
              <a:rPr lang="tr-TR" sz="1400" spc="-15" dirty="0">
                <a:latin typeface="Calibri"/>
                <a:cs typeface="Calibri"/>
              </a:rPr>
              <a:t>n</a:t>
            </a:r>
            <a:r>
              <a:rPr lang="tr-TR" sz="1400" spc="20" dirty="0">
                <a:latin typeface="Calibri"/>
                <a:cs typeface="Calibri"/>
              </a:rPr>
              <a:t> </a:t>
            </a:r>
            <a:r>
              <a:rPr lang="tr-TR" sz="1400" spc="-15" dirty="0">
                <a:latin typeface="Calibri"/>
                <a:cs typeface="Calibri"/>
              </a:rPr>
              <a:t>dön</a:t>
            </a:r>
            <a:r>
              <a:rPr lang="tr-TR" sz="1400" spc="-25" dirty="0">
                <a:latin typeface="Calibri"/>
                <a:cs typeface="Calibri"/>
              </a:rPr>
              <a:t>ü</a:t>
            </a:r>
            <a:r>
              <a:rPr lang="tr-TR" sz="1400" spc="-15" dirty="0">
                <a:latin typeface="Calibri"/>
                <a:cs typeface="Calibri"/>
              </a:rPr>
              <a:t>ş</a:t>
            </a:r>
            <a:r>
              <a:rPr lang="tr-TR" sz="1400" spc="35" dirty="0">
                <a:latin typeface="Calibri"/>
                <a:cs typeface="Calibri"/>
              </a:rPr>
              <a:t> </a:t>
            </a:r>
            <a:r>
              <a:rPr lang="tr-TR" sz="1400" spc="-50" dirty="0">
                <a:latin typeface="Calibri"/>
                <a:cs typeface="Calibri"/>
              </a:rPr>
              <a:t>t</a:t>
            </a:r>
            <a:r>
              <a:rPr lang="tr-TR" sz="1400" spc="-10" dirty="0">
                <a:latin typeface="Calibri"/>
                <a:cs typeface="Calibri"/>
              </a:rPr>
              <a:t>ari</a:t>
            </a:r>
            <a:r>
              <a:rPr lang="tr-TR" sz="1400" spc="-30" dirty="0">
                <a:latin typeface="Calibri"/>
                <a:cs typeface="Calibri"/>
              </a:rPr>
              <a:t>h</a:t>
            </a:r>
            <a:r>
              <a:rPr lang="tr-TR" sz="1400" spc="-15" dirty="0">
                <a:latin typeface="Calibri"/>
                <a:cs typeface="Calibri"/>
              </a:rPr>
              <a:t>le</a:t>
            </a:r>
            <a:r>
              <a:rPr lang="tr-TR" sz="1400" spc="-25" dirty="0">
                <a:latin typeface="Calibri"/>
                <a:cs typeface="Calibri"/>
              </a:rPr>
              <a:t>r</a:t>
            </a:r>
            <a:r>
              <a:rPr lang="tr-TR" sz="1400" spc="-10" dirty="0">
                <a:latin typeface="Calibri"/>
                <a:cs typeface="Calibri"/>
              </a:rPr>
              <a:t>i</a:t>
            </a:r>
            <a:r>
              <a:rPr lang="tr-TR" sz="1400" spc="-30" dirty="0">
                <a:latin typeface="Calibri"/>
                <a:cs typeface="Calibri"/>
              </a:rPr>
              <a:t>n</a:t>
            </a:r>
            <a:r>
              <a:rPr lang="tr-TR" sz="1400" dirty="0">
                <a:latin typeface="Calibri"/>
                <a:cs typeface="Calibri"/>
              </a:rPr>
              <a:t>i</a:t>
            </a:r>
            <a:r>
              <a:rPr lang="tr-TR" sz="1400" spc="15" dirty="0">
                <a:latin typeface="Calibri"/>
                <a:cs typeface="Calibri"/>
              </a:rPr>
              <a:t> </a:t>
            </a:r>
            <a:r>
              <a:rPr lang="tr-TR" sz="1400" spc="-15" dirty="0">
                <a:latin typeface="Calibri"/>
                <a:cs typeface="Calibri"/>
              </a:rPr>
              <a:t>b</a:t>
            </a:r>
            <a:r>
              <a:rPr lang="tr-TR" sz="1400" spc="-25" dirty="0">
                <a:latin typeface="Calibri"/>
                <a:cs typeface="Calibri"/>
              </a:rPr>
              <a:t>i</a:t>
            </a:r>
            <a:r>
              <a:rPr lang="tr-TR" sz="1400" spc="-50" dirty="0">
                <a:latin typeface="Calibri"/>
                <a:cs typeface="Calibri"/>
              </a:rPr>
              <a:t>r</a:t>
            </a:r>
            <a:r>
              <a:rPr lang="tr-TR" sz="1400" spc="-15" dirty="0">
                <a:latin typeface="Calibri"/>
                <a:cs typeface="Calibri"/>
              </a:rPr>
              <a:t>eb</a:t>
            </a:r>
            <a:r>
              <a:rPr lang="tr-TR" sz="1400" spc="-25" dirty="0">
                <a:latin typeface="Calibri"/>
                <a:cs typeface="Calibri"/>
              </a:rPr>
              <a:t>i</a:t>
            </a:r>
            <a:r>
              <a:rPr lang="tr-TR" sz="1400" spc="-10" dirty="0">
                <a:latin typeface="Calibri"/>
                <a:cs typeface="Calibri"/>
              </a:rPr>
              <a:t>r</a:t>
            </a:r>
            <a:r>
              <a:rPr lang="tr-TR" sz="1400" spc="30" dirty="0">
                <a:latin typeface="Calibri"/>
                <a:cs typeface="Calibri"/>
              </a:rPr>
              <a:t> </a:t>
            </a:r>
            <a:r>
              <a:rPr lang="tr-TR" sz="1400" spc="-65" dirty="0">
                <a:latin typeface="Calibri"/>
                <a:cs typeface="Calibri"/>
              </a:rPr>
              <a:t>k</a:t>
            </a:r>
            <a:r>
              <a:rPr lang="tr-TR" sz="1400" spc="-15" dirty="0">
                <a:latin typeface="Calibri"/>
                <a:cs typeface="Calibri"/>
              </a:rPr>
              <a:t>a</a:t>
            </a:r>
            <a:r>
              <a:rPr lang="tr-TR" sz="1400" spc="-60" dirty="0">
                <a:latin typeface="Calibri"/>
                <a:cs typeface="Calibri"/>
              </a:rPr>
              <a:t>r</a:t>
            </a:r>
            <a:r>
              <a:rPr lang="tr-TR" sz="1400" dirty="0">
                <a:latin typeface="Calibri"/>
                <a:cs typeface="Calibri"/>
              </a:rPr>
              <a:t>şı</a:t>
            </a:r>
            <a:r>
              <a:rPr lang="tr-TR" sz="1400" spc="-5" dirty="0">
                <a:latin typeface="Calibri"/>
                <a:cs typeface="Calibri"/>
              </a:rPr>
              <a:t> </a:t>
            </a:r>
            <a:r>
              <a:rPr lang="tr-TR" sz="1400" spc="-45" dirty="0">
                <a:latin typeface="Calibri"/>
                <a:cs typeface="Calibri"/>
              </a:rPr>
              <a:t>k</a:t>
            </a:r>
            <a:r>
              <a:rPr lang="tr-TR" sz="1400" spc="-15" dirty="0">
                <a:latin typeface="Calibri"/>
                <a:cs typeface="Calibri"/>
              </a:rPr>
              <a:t>ur</a:t>
            </a:r>
            <a:r>
              <a:rPr lang="tr-TR" sz="1400" spc="-30" dirty="0">
                <a:latin typeface="Calibri"/>
                <a:cs typeface="Calibri"/>
              </a:rPr>
              <a:t>u</a:t>
            </a:r>
            <a:r>
              <a:rPr lang="tr-TR" sz="1400" spc="-25" dirty="0">
                <a:latin typeface="Calibri"/>
                <a:cs typeface="Calibri"/>
              </a:rPr>
              <a:t>m</a:t>
            </a:r>
            <a:r>
              <a:rPr lang="tr-TR" sz="1400" dirty="0">
                <a:latin typeface="Calibri"/>
                <a:cs typeface="Calibri"/>
              </a:rPr>
              <a:t> </a:t>
            </a:r>
            <a:r>
              <a:rPr lang="tr-TR" sz="1400" spc="-114" dirty="0">
                <a:latin typeface="Calibri"/>
                <a:cs typeface="Calibri"/>
              </a:rPr>
              <a:t>k</a:t>
            </a:r>
            <a:r>
              <a:rPr lang="tr-TR" sz="1400" spc="-15" dirty="0">
                <a:latin typeface="Calibri"/>
                <a:cs typeface="Calibri"/>
              </a:rPr>
              <a:t>oo</a:t>
            </a:r>
            <a:r>
              <a:rPr lang="tr-TR" sz="1400" spc="-50" dirty="0">
                <a:latin typeface="Calibri"/>
                <a:cs typeface="Calibri"/>
              </a:rPr>
              <a:t>r</a:t>
            </a:r>
            <a:r>
              <a:rPr lang="tr-TR" sz="1400" dirty="0">
                <a:latin typeface="Calibri"/>
                <a:cs typeface="Calibri"/>
              </a:rPr>
              <a:t>d</a:t>
            </a:r>
            <a:r>
              <a:rPr lang="tr-TR" sz="1400" spc="-15" dirty="0">
                <a:latin typeface="Calibri"/>
                <a:cs typeface="Calibri"/>
              </a:rPr>
              <a:t>in</a:t>
            </a:r>
            <a:r>
              <a:rPr lang="tr-TR" sz="1400" spc="-45" dirty="0">
                <a:latin typeface="Calibri"/>
                <a:cs typeface="Calibri"/>
              </a:rPr>
              <a:t>a</a:t>
            </a:r>
            <a:r>
              <a:rPr lang="tr-TR" sz="1400" spc="-40" dirty="0">
                <a:latin typeface="Calibri"/>
                <a:cs typeface="Calibri"/>
              </a:rPr>
              <a:t>t</a:t>
            </a:r>
            <a:r>
              <a:rPr lang="tr-TR" sz="1400" spc="-15" dirty="0">
                <a:latin typeface="Calibri"/>
                <a:cs typeface="Calibri"/>
              </a:rPr>
              <a:t>örü</a:t>
            </a:r>
            <a:r>
              <a:rPr lang="tr-TR" sz="1400" spc="25" dirty="0">
                <a:latin typeface="Calibri"/>
                <a:cs typeface="Calibri"/>
              </a:rPr>
              <a:t> </a:t>
            </a:r>
            <a:r>
              <a:rPr lang="tr-TR" sz="1400" dirty="0">
                <a:latin typeface="Calibri"/>
                <a:cs typeface="Calibri"/>
              </a:rPr>
              <a:t>i</a:t>
            </a:r>
            <a:r>
              <a:rPr lang="tr-TR" sz="1400" spc="-15" dirty="0">
                <a:latin typeface="Calibri"/>
                <a:cs typeface="Calibri"/>
              </a:rPr>
              <a:t>le</a:t>
            </a:r>
            <a:r>
              <a:rPr lang="tr-TR" sz="1400" spc="-5" dirty="0">
                <a:latin typeface="Calibri"/>
                <a:cs typeface="Calibri"/>
              </a:rPr>
              <a:t> </a:t>
            </a:r>
            <a:r>
              <a:rPr lang="tr-TR" sz="1400" dirty="0">
                <a:latin typeface="Calibri"/>
                <a:cs typeface="Calibri"/>
              </a:rPr>
              <a:t>i</a:t>
            </a:r>
            <a:r>
              <a:rPr lang="tr-TR" sz="1400" spc="-15" dirty="0">
                <a:latin typeface="Calibri"/>
                <a:cs typeface="Calibri"/>
              </a:rPr>
              <a:t>r</a:t>
            </a:r>
            <a:r>
              <a:rPr lang="tr-TR" sz="1400" dirty="0">
                <a:latin typeface="Calibri"/>
                <a:cs typeface="Calibri"/>
              </a:rPr>
              <a:t>t</a:t>
            </a:r>
            <a:r>
              <a:rPr lang="tr-TR" sz="1400" spc="-10" dirty="0">
                <a:latin typeface="Calibri"/>
                <a:cs typeface="Calibri"/>
              </a:rPr>
              <a:t>i</a:t>
            </a:r>
            <a:r>
              <a:rPr lang="tr-TR" sz="1400" spc="-15" dirty="0">
                <a:latin typeface="Calibri"/>
                <a:cs typeface="Calibri"/>
              </a:rPr>
              <a:t>b</a:t>
            </a:r>
            <a:r>
              <a:rPr lang="tr-TR" sz="1400" spc="-45" dirty="0">
                <a:latin typeface="Calibri"/>
                <a:cs typeface="Calibri"/>
              </a:rPr>
              <a:t>a</a:t>
            </a:r>
            <a:r>
              <a:rPr lang="tr-TR" sz="1400" spc="-50" dirty="0">
                <a:latin typeface="Calibri"/>
                <a:cs typeface="Calibri"/>
              </a:rPr>
              <a:t>t</a:t>
            </a:r>
            <a:r>
              <a:rPr lang="tr-TR" sz="1400" spc="-15" dirty="0">
                <a:latin typeface="Calibri"/>
                <a:cs typeface="Calibri"/>
              </a:rPr>
              <a:t>a</a:t>
            </a:r>
            <a:r>
              <a:rPr lang="tr-TR" sz="1400" spc="-5" dirty="0">
                <a:latin typeface="Calibri"/>
                <a:cs typeface="Calibri"/>
              </a:rPr>
              <a:t> </a:t>
            </a:r>
            <a:r>
              <a:rPr lang="tr-TR" sz="1400" spc="-30" dirty="0">
                <a:latin typeface="Calibri"/>
                <a:cs typeface="Calibri"/>
              </a:rPr>
              <a:t>g</a:t>
            </a:r>
            <a:r>
              <a:rPr lang="tr-TR" sz="1400" spc="-15" dirty="0">
                <a:latin typeface="Calibri"/>
                <a:cs typeface="Calibri"/>
              </a:rPr>
              <a:t>eçe</a:t>
            </a:r>
            <a:r>
              <a:rPr lang="tr-TR" sz="1400" spc="-50" dirty="0">
                <a:latin typeface="Calibri"/>
                <a:cs typeface="Calibri"/>
              </a:rPr>
              <a:t>r</a:t>
            </a:r>
            <a:r>
              <a:rPr lang="tr-TR" sz="1400" spc="-15" dirty="0">
                <a:latin typeface="Calibri"/>
                <a:cs typeface="Calibri"/>
              </a:rPr>
              <a:t>ek öğrenim süresi hakkında bilgi almasında yarar vardır. </a:t>
            </a:r>
            <a:endParaRPr lang="tr-TR" spc="-10" dirty="0">
              <a:latin typeface="Calibri"/>
              <a:cs typeface="Calibri"/>
            </a:endParaRPr>
          </a:p>
          <a:p>
            <a:pPr marL="12700" indent="0">
              <a:buNone/>
              <a:tabLst>
                <a:tab pos="241300" algn="l"/>
              </a:tabLst>
            </a:pPr>
            <a:endParaRPr lang="tr-TR" dirty="0">
              <a:latin typeface="Calibri"/>
              <a:cs typeface="Calibri"/>
            </a:endParaRPr>
          </a:p>
          <a:p>
            <a:endParaRPr lang="tr-TR" dirty="0"/>
          </a:p>
        </p:txBody>
      </p:sp>
      <p:sp>
        <p:nvSpPr>
          <p:cNvPr id="4" name="Başlık 3"/>
          <p:cNvSpPr>
            <a:spLocks noGrp="1"/>
          </p:cNvSpPr>
          <p:nvPr>
            <p:ph type="title"/>
          </p:nvPr>
        </p:nvSpPr>
        <p:spPr>
          <a:xfrm>
            <a:off x="0" y="157655"/>
            <a:ext cx="9144000" cy="882869"/>
          </a:xfrm>
        </p:spPr>
        <p:txBody>
          <a:bodyPr>
            <a:normAutofit fontScale="90000"/>
          </a:bodyPr>
          <a:lstStyle/>
          <a:p>
            <a:r>
              <a:rPr lang="tr-TR" b="1" dirty="0"/>
              <a:t>Özellikle Dikkat Edilmesi Gereken Hususlar</a:t>
            </a:r>
            <a:br>
              <a:rPr lang="tr-TR" b="1" dirty="0"/>
            </a:br>
            <a:br>
              <a:rPr lang="tr-TR" b="1" dirty="0"/>
            </a:br>
            <a:r>
              <a:rPr lang="tr-TR" b="1" dirty="0"/>
              <a:t>HİBE HESAPLAMASI ve ÖDEMESİ</a:t>
            </a:r>
          </a:p>
        </p:txBody>
      </p:sp>
      <p:sp>
        <p:nvSpPr>
          <p:cNvPr id="5" name="object 3"/>
          <p:cNvSpPr/>
          <p:nvPr/>
        </p:nvSpPr>
        <p:spPr>
          <a:xfrm>
            <a:off x="4276251" y="4355786"/>
            <a:ext cx="676755" cy="682623"/>
          </a:xfrm>
          <a:prstGeom prst="rect">
            <a:avLst/>
          </a:prstGeom>
          <a:blipFill>
            <a:blip r:embed="rId3"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3511942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t>Özellikle Dikkat Edilmesi Gereken Hususlar</a:t>
            </a:r>
            <a:endParaRPr lang="tr-TR" dirty="0"/>
          </a:p>
        </p:txBody>
      </p:sp>
      <p:sp>
        <p:nvSpPr>
          <p:cNvPr id="3" name="2 İçerik Yer Tutucusu"/>
          <p:cNvSpPr>
            <a:spLocks noGrp="1"/>
          </p:cNvSpPr>
          <p:nvPr>
            <p:ph idx="1"/>
          </p:nvPr>
        </p:nvSpPr>
        <p:spPr>
          <a:xfrm>
            <a:off x="0" y="1127052"/>
            <a:ext cx="8316368" cy="3384877"/>
          </a:xfrm>
        </p:spPr>
        <p:txBody>
          <a:bodyPr>
            <a:noAutofit/>
          </a:bodyPr>
          <a:lstStyle/>
          <a:p>
            <a:pPr algn="just">
              <a:lnSpc>
                <a:spcPct val="170000"/>
              </a:lnSpc>
            </a:pPr>
            <a:r>
              <a:rPr lang="tr-TR" sz="1100" dirty="0"/>
              <a:t>Öğrencilerimizin, </a:t>
            </a:r>
            <a:r>
              <a:rPr lang="tr-TR" sz="1100" dirty="0" err="1"/>
              <a:t>Erasmus</a:t>
            </a:r>
            <a:r>
              <a:rPr lang="tr-TR" sz="1100" dirty="0"/>
              <a:t> kapsamında öğrenim için yurtdışına gitmeden önce Koordinatörlüğümüze iletmeleri gereken belgeler arasında (bkz. “</a:t>
            </a:r>
            <a:r>
              <a:rPr lang="tr-TR" sz="1100" dirty="0" err="1"/>
              <a:t>checklist</a:t>
            </a:r>
            <a:r>
              <a:rPr lang="tr-TR" sz="1100" dirty="0"/>
              <a:t>”) vize de yer almaktadır. Öğrencilerimizin, ilgili konsolosluk tarafından vizelerinin planlanan yurtdışına çıkış tarihlerinden birkaç gün önce verilebileceği yönünde bilgilendirilmeleri durumunda, vizelerinin henüz eksik olması nedeniyle, Koordinatörlüğümüzden gidiş işlemleri için randevu almak üzere vizelerinin ulaşmasını beklememeleri gerekmektedir. Koordinatörlük olarak yoğun bir iş programı ve randevu takvimi ile çalışmaktayız. Randevu talebinizin aynı gün ya da aynı hafta içinde karşılanması mümkün olmayabilir. Bu nedenle, </a:t>
            </a:r>
            <a:r>
              <a:rPr lang="tr-TR" sz="1100" u="sng" dirty="0"/>
              <a:t>vize başvurunuzun sonuçlanmasının gecikmesi durumunda</a:t>
            </a:r>
            <a:r>
              <a:rPr lang="tr-TR" sz="1100" dirty="0"/>
              <a:t>, vizeniz henüz tarafınıza ulaşmamış olsa da, Koordinatörlüğümüzden randevu talep edebilir ve </a:t>
            </a:r>
            <a:r>
              <a:rPr lang="tr-TR" sz="1100" dirty="0" err="1"/>
              <a:t>Erasmus</a:t>
            </a:r>
            <a:r>
              <a:rPr lang="tr-TR" sz="1100" dirty="0"/>
              <a:t> dosyanızı açtırabilirsiniz. Bu durumda da </a:t>
            </a:r>
            <a:r>
              <a:rPr lang="tr-TR" sz="1100" dirty="0" err="1"/>
              <a:t>Erasmus</a:t>
            </a:r>
            <a:r>
              <a:rPr lang="tr-TR" sz="1100" dirty="0"/>
              <a:t> sözleşmeniz hazırlanabilir ve tarafınızca imzalanabilir. Ancak tüm belge eksikliği durumlarında olduğu gibi, vizenizin bir kopyasını randevunuz sonrasında Koordinatörlüğümüze iletmedikçe </a:t>
            </a:r>
            <a:r>
              <a:rPr lang="tr-TR" sz="1100" dirty="0" err="1"/>
              <a:t>Erasmus</a:t>
            </a:r>
            <a:r>
              <a:rPr lang="tr-TR" sz="1100" dirty="0"/>
              <a:t> sözleşmeniz ve dosyanız geçerlilik kazanmayacaktır. Randevu sonrasında, dosyanızda eksik olan vize kopyanızı e-posta ile de gönderebilirsiniz.</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Özellikle Dikkat Edilmesi Gereken Hususlar</a:t>
            </a:r>
            <a:endParaRPr lang="tr-TR" dirty="0"/>
          </a:p>
        </p:txBody>
      </p:sp>
      <p:sp>
        <p:nvSpPr>
          <p:cNvPr id="3" name="İçerik Yer Tutucusu 2"/>
          <p:cNvSpPr>
            <a:spLocks noGrp="1"/>
          </p:cNvSpPr>
          <p:nvPr>
            <p:ph idx="1"/>
          </p:nvPr>
        </p:nvSpPr>
        <p:spPr/>
        <p:txBody>
          <a:bodyPr>
            <a:normAutofit fontScale="92500" lnSpcReduction="10000"/>
          </a:bodyPr>
          <a:lstStyle/>
          <a:p>
            <a:r>
              <a:rPr lang="tr-TR" sz="1400" dirty="0"/>
              <a:t>Ailenizle gerek sürecin maddi boyutu gerekse gideceğiniz ülkede salgının seyrini gözeterek birlikte karar vermeniz ve aile üyelerinizi de doğru biçimde bilgilendirmeniz önemlidir.</a:t>
            </a:r>
          </a:p>
          <a:p>
            <a:r>
              <a:rPr lang="tr-TR" sz="1400" dirty="0"/>
              <a:t>Erasmus kapsamında gidişiniz öncesinde, özellikle vize başvurusu sürecinde pek çok bürokratik prosedürü yerine getirmeniz gerektiğinin farkında olmalı ve bunun için hazır olmalısınız.</a:t>
            </a:r>
          </a:p>
          <a:p>
            <a:r>
              <a:rPr lang="tr-TR" sz="1400" dirty="0"/>
              <a:t>Gidişiniz öncesinde geçen süreyi yabancı dil becerilerinizi geliştirerek ya da mümkünse, para biriktirerek değerlendirme yoluna gidebilirsiniz.</a:t>
            </a:r>
          </a:p>
          <a:p>
            <a:r>
              <a:rPr lang="tr-TR" sz="1400" dirty="0"/>
              <a:t>Özellikle uçak bileti alımı gibi harcamaları, mümkün olduğunca öğrenim başlangıç tarihinize yakın (mümkünse iadesi alınabilecek biçimde) gerçekleştirmeniz, </a:t>
            </a:r>
            <a:r>
              <a:rPr lang="tr-TR" sz="1400" dirty="0" err="1"/>
              <a:t>pandemi</a:t>
            </a:r>
            <a:r>
              <a:rPr lang="tr-TR" sz="1400" dirty="0"/>
              <a:t> / vize başvurusu reddi vb. kaynaklı ortaya çıkabilecek sorunlar karşısında mağduriyet yaşamanıza engel olacaktır.</a:t>
            </a:r>
          </a:p>
          <a:p>
            <a:r>
              <a:rPr lang="tr-TR" sz="1400" dirty="0">
                <a:solidFill>
                  <a:srgbClr val="FF0000"/>
                </a:solidFill>
              </a:rPr>
              <a:t>Henüz (31.05.2024 tarihi itibarı ile)  bütçe tutarımızın belli olmadığını, başvuru süreci duyurusunda belirtildiği üzere «aday» statüsünde olduğunuzu, ancak bütçemiz kesinleştikten ve üniversitemize aktarıldıktan sonra hibe ödemesi yapabilir duruma gelebileceğimizi önemle vurgular; harcamalarınız ve finansal planlamanızda duyurularda ve bu sunumda belirtilen konuları göz önünde bulundurmanızı önemle hatırlatırız. </a:t>
            </a:r>
            <a:r>
              <a:rPr lang="tr-TR" sz="1400" dirty="0">
                <a:solidFill>
                  <a:schemeClr val="tx1"/>
                </a:solidFill>
              </a:rPr>
              <a:t>Her yıl </a:t>
            </a:r>
            <a:r>
              <a:rPr lang="tr-TR" sz="1400" dirty="0" err="1">
                <a:solidFill>
                  <a:schemeClr val="tx1"/>
                </a:solidFill>
              </a:rPr>
              <a:t>Erasmus</a:t>
            </a:r>
            <a:r>
              <a:rPr lang="tr-TR" sz="1400" dirty="0">
                <a:solidFill>
                  <a:schemeClr val="tx1"/>
                </a:solidFill>
              </a:rPr>
              <a:t> ile ilgili düzenlemeler ve kurallar yeniden düzenlenmekte olup, en güncel bilgilerin dikkate alınması gerekmektedir.</a:t>
            </a:r>
          </a:p>
          <a:p>
            <a:endParaRPr lang="tr-TR" dirty="0"/>
          </a:p>
          <a:p>
            <a:pPr marL="0" indent="0">
              <a:buNone/>
            </a:pPr>
            <a:endParaRPr lang="tr-TR" dirty="0"/>
          </a:p>
        </p:txBody>
      </p:sp>
    </p:spTree>
    <p:extLst>
      <p:ext uri="{BB962C8B-B14F-4D97-AF65-F5344CB8AC3E}">
        <p14:creationId xmlns:p14="http://schemas.microsoft.com/office/powerpoint/2010/main" val="42343558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19388"/>
            <a:ext cx="9144000" cy="1286540"/>
          </a:xfrm>
        </p:spPr>
        <p:txBody>
          <a:bodyPr/>
          <a:lstStyle/>
          <a:p>
            <a:r>
              <a:rPr lang="tr-TR" b="1" dirty="0" err="1"/>
              <a:t>Erasmus</a:t>
            </a:r>
            <a:r>
              <a:rPr lang="tr-TR" b="1" dirty="0"/>
              <a:t>+ Programı Nedir?</a:t>
            </a:r>
            <a:br>
              <a:rPr lang="tr-TR" b="1" dirty="0"/>
            </a:br>
            <a:endParaRPr lang="fr-FR" dirty="0"/>
          </a:p>
        </p:txBody>
      </p:sp>
      <p:sp>
        <p:nvSpPr>
          <p:cNvPr id="3" name="Sous-titre 2"/>
          <p:cNvSpPr>
            <a:spLocks noGrp="1"/>
          </p:cNvSpPr>
          <p:nvPr>
            <p:ph type="subTitle" idx="1"/>
          </p:nvPr>
        </p:nvSpPr>
        <p:spPr>
          <a:xfrm>
            <a:off x="0" y="1505928"/>
            <a:ext cx="9144000" cy="1543066"/>
          </a:xfrm>
        </p:spPr>
        <p:txBody>
          <a:bodyPr>
            <a:normAutofit fontScale="85000" lnSpcReduction="20000"/>
          </a:bodyPr>
          <a:lstStyle/>
          <a:p>
            <a:pPr algn="just"/>
            <a:r>
              <a:rPr lang="tr-TR" dirty="0" err="1"/>
              <a:t>Erasmus</a:t>
            </a:r>
            <a:r>
              <a:rPr lang="tr-TR" dirty="0"/>
              <a:t> Programı, Avrupa Birliği tarafından desteklenen bir değişim programıdır. Avrupa Birliği ülkeleri ile Türkiye’deki yükseköğretim kurumları arasında kısa süreli öğrenci ve personel değişimi ile yükseköğretim kurumunda kayıtlı öğrencinin yurt dışındaki bir işletmede ya da organizasyonda mesleki eğitim alma / çalışma deneyimi kazanmasını sağlamayı amaçlamaktadır.</a:t>
            </a:r>
          </a:p>
          <a:p>
            <a:pPr algn="just"/>
            <a:endParaRPr lang="tr-TR" dirty="0"/>
          </a:p>
          <a:p>
            <a:pPr algn="just"/>
            <a:r>
              <a:rPr lang="tr-TR" dirty="0"/>
              <a:t>Coğrafi olarak, Avrupa Birliği’ne üye ülkelerin yanı sıra Norveç, İzlanda, Lihtenştayn, Makedonya, Sırbistan ve Türkiye’yi de kapsayan bir programdır. </a:t>
            </a:r>
          </a:p>
          <a:p>
            <a:endParaRPr lang="tr-TR" dirty="0"/>
          </a:p>
          <a:p>
            <a:endParaRPr lang="fr-FR" dirty="0"/>
          </a:p>
        </p:txBody>
      </p:sp>
      <p:sp>
        <p:nvSpPr>
          <p:cNvPr id="4" name="object 3"/>
          <p:cNvSpPr/>
          <p:nvPr/>
        </p:nvSpPr>
        <p:spPr>
          <a:xfrm>
            <a:off x="4276251" y="4355786"/>
            <a:ext cx="676755" cy="682623"/>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860052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408722057"/>
              </p:ext>
            </p:extLst>
          </p:nvPr>
        </p:nvGraphicFramePr>
        <p:xfrm>
          <a:off x="0" y="259407"/>
          <a:ext cx="9144000" cy="4004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etin kutusu 4"/>
          <p:cNvSpPr txBox="1"/>
          <p:nvPr/>
        </p:nvSpPr>
        <p:spPr>
          <a:xfrm>
            <a:off x="334572" y="1665791"/>
            <a:ext cx="1945532" cy="1200329"/>
          </a:xfrm>
          <a:prstGeom prst="rect">
            <a:avLst/>
          </a:prstGeom>
          <a:noFill/>
        </p:spPr>
        <p:txBody>
          <a:bodyPr wrap="square" rtlCol="0">
            <a:spAutoFit/>
          </a:bodyPr>
          <a:lstStyle/>
          <a:p>
            <a:r>
              <a:rPr lang="tr-TR" sz="2400" b="1" dirty="0">
                <a:solidFill>
                  <a:srgbClr val="002060"/>
                </a:solidFill>
              </a:rPr>
              <a:t>Erasmus+ Programı Nasıl İşler?</a:t>
            </a:r>
          </a:p>
        </p:txBody>
      </p:sp>
      <p:sp>
        <p:nvSpPr>
          <p:cNvPr id="6" name="object 3"/>
          <p:cNvSpPr/>
          <p:nvPr/>
        </p:nvSpPr>
        <p:spPr>
          <a:xfrm>
            <a:off x="4276251" y="4355786"/>
            <a:ext cx="676755" cy="682623"/>
          </a:xfrm>
          <a:prstGeom prst="rect">
            <a:avLst/>
          </a:prstGeom>
          <a:blipFill>
            <a:blip r:embed="rId8" cstate="print"/>
            <a:stretch>
              <a:fillRect/>
            </a:stretch>
          </a:blipFill>
        </p:spPr>
        <p:txBody>
          <a:bodyPr wrap="square" lIns="0" tIns="0" rIns="0" bIns="0" rtlCol="0">
            <a:noAutofit/>
          </a:bodyPr>
          <a:lstStyle/>
          <a:p>
            <a:endParaRPr/>
          </a:p>
        </p:txBody>
      </p:sp>
      <p:pic>
        <p:nvPicPr>
          <p:cNvPr id="10" name="Picture 5" descr="Paperplane temporary Tattoo 2 pieces by Tattooception on Etsy                                                                                                                                                                                 Mor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0615" y="1767948"/>
            <a:ext cx="1328014" cy="996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572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3361" y="282872"/>
            <a:ext cx="8045404" cy="660103"/>
          </a:xfrm>
        </p:spPr>
        <p:txBody>
          <a:bodyPr>
            <a:normAutofit fontScale="90000"/>
          </a:bodyPr>
          <a:lstStyle/>
          <a:p>
            <a:br>
              <a:rPr lang="tr-TR" b="1" dirty="0">
                <a:solidFill>
                  <a:srgbClr val="0070C0"/>
                </a:solidFill>
              </a:rPr>
            </a:br>
            <a:br>
              <a:rPr lang="tr-TR" b="1" dirty="0">
                <a:solidFill>
                  <a:srgbClr val="0070C0"/>
                </a:solidFill>
              </a:rPr>
            </a:br>
            <a:br>
              <a:rPr lang="tr-TR" b="1" dirty="0">
                <a:solidFill>
                  <a:srgbClr val="0070C0"/>
                </a:solidFill>
              </a:rPr>
            </a:br>
            <a:br>
              <a:rPr lang="tr-TR" b="1" dirty="0">
                <a:solidFill>
                  <a:srgbClr val="0070C0"/>
                </a:solidFill>
              </a:rPr>
            </a:br>
            <a:br>
              <a:rPr lang="tr-TR" b="1" dirty="0">
                <a:solidFill>
                  <a:srgbClr val="0070C0"/>
                </a:solidFill>
              </a:rPr>
            </a:br>
            <a:br>
              <a:rPr lang="tr-TR" b="1" dirty="0">
                <a:solidFill>
                  <a:srgbClr val="0070C0"/>
                </a:solidFill>
              </a:rPr>
            </a:br>
            <a:br>
              <a:rPr lang="tr-TR" b="1" dirty="0">
                <a:solidFill>
                  <a:srgbClr val="0070C0"/>
                </a:solidFill>
              </a:rPr>
            </a:br>
            <a:br>
              <a:rPr lang="tr-TR" b="1" dirty="0">
                <a:solidFill>
                  <a:srgbClr val="0070C0"/>
                </a:solidFill>
              </a:rPr>
            </a:br>
            <a:br>
              <a:rPr lang="tr-TR" b="1" dirty="0">
                <a:solidFill>
                  <a:srgbClr val="0070C0"/>
                </a:solidFill>
              </a:rPr>
            </a:br>
            <a:br>
              <a:rPr lang="tr-TR" b="1" dirty="0">
                <a:solidFill>
                  <a:srgbClr val="0070C0"/>
                </a:solidFill>
              </a:rPr>
            </a:br>
            <a:br>
              <a:rPr lang="tr-TR" b="1" dirty="0">
                <a:solidFill>
                  <a:srgbClr val="0070C0"/>
                </a:solidFill>
              </a:rPr>
            </a:br>
            <a:br>
              <a:rPr lang="tr-TR" b="1" dirty="0">
                <a:solidFill>
                  <a:srgbClr val="0070C0"/>
                </a:solidFill>
              </a:rPr>
            </a:br>
            <a:r>
              <a:rPr lang="tr-TR" b="1" dirty="0">
                <a:solidFill>
                  <a:srgbClr val="FF0000"/>
                </a:solidFill>
              </a:rPr>
              <a:t>FERAGAT</a:t>
            </a:r>
            <a:br>
              <a:rPr lang="tr-TR" b="1" dirty="0">
                <a:solidFill>
                  <a:srgbClr val="0070C0"/>
                </a:solidFill>
              </a:rPr>
            </a:br>
            <a:endParaRPr lang="fr-FR" dirty="0">
              <a:solidFill>
                <a:srgbClr val="FF0000"/>
              </a:solidFill>
            </a:endParaRPr>
          </a:p>
        </p:txBody>
      </p:sp>
      <p:sp>
        <p:nvSpPr>
          <p:cNvPr id="3" name="İçerik Yer Tutucusu 2"/>
          <p:cNvSpPr>
            <a:spLocks noGrp="1"/>
          </p:cNvSpPr>
          <p:nvPr>
            <p:ph idx="1"/>
          </p:nvPr>
        </p:nvSpPr>
        <p:spPr>
          <a:xfrm>
            <a:off x="0" y="781051"/>
            <a:ext cx="9144000" cy="4182690"/>
          </a:xfrm>
        </p:spPr>
        <p:txBody>
          <a:bodyPr/>
          <a:lstStyle/>
          <a:p>
            <a:pPr marL="241300" marR="12700" indent="-229235">
              <a:lnSpc>
                <a:spcPts val="2590"/>
              </a:lnSpc>
            </a:pPr>
            <a:r>
              <a:rPr lang="tr-TR" sz="1600" spc="-15" dirty="0">
                <a:latin typeface="Calibri"/>
                <a:cs typeface="Calibri"/>
              </a:rPr>
              <a:t>H</a:t>
            </a:r>
            <a:r>
              <a:rPr lang="tr-TR" sz="1600" spc="-5" dirty="0">
                <a:latin typeface="Calibri"/>
                <a:cs typeface="Calibri"/>
              </a:rPr>
              <a:t>e</a:t>
            </a:r>
            <a:r>
              <a:rPr lang="tr-TR" sz="1600" dirty="0">
                <a:latin typeface="Calibri"/>
                <a:cs typeface="Calibri"/>
              </a:rPr>
              <a:t>rhangi</a:t>
            </a:r>
            <a:r>
              <a:rPr lang="tr-TR" sz="1600" spc="-25" dirty="0">
                <a:latin typeface="Calibri"/>
                <a:cs typeface="Calibri"/>
              </a:rPr>
              <a:t> </a:t>
            </a:r>
            <a:r>
              <a:rPr lang="tr-TR" sz="1600" dirty="0">
                <a:latin typeface="Calibri"/>
                <a:cs typeface="Calibri"/>
              </a:rPr>
              <a:t>bir sebe</a:t>
            </a:r>
            <a:r>
              <a:rPr lang="tr-TR" sz="1600" spc="5" dirty="0">
                <a:latin typeface="Calibri"/>
                <a:cs typeface="Calibri"/>
              </a:rPr>
              <a:t>p</a:t>
            </a:r>
            <a:r>
              <a:rPr lang="tr-TR" sz="1600" dirty="0">
                <a:latin typeface="Calibri"/>
                <a:cs typeface="Calibri"/>
              </a:rPr>
              <a:t>le </a:t>
            </a:r>
            <a:r>
              <a:rPr lang="tr-TR" sz="1600" spc="-50" dirty="0">
                <a:latin typeface="Calibri"/>
                <a:cs typeface="Calibri"/>
              </a:rPr>
              <a:t>f</a:t>
            </a:r>
            <a:r>
              <a:rPr lang="tr-TR" sz="1600" dirty="0">
                <a:latin typeface="Calibri"/>
                <a:cs typeface="Calibri"/>
              </a:rPr>
              <a:t>a</a:t>
            </a:r>
            <a:r>
              <a:rPr lang="tr-TR" sz="1600" spc="5" dirty="0">
                <a:latin typeface="Calibri"/>
                <a:cs typeface="Calibri"/>
              </a:rPr>
              <a:t>a</a:t>
            </a:r>
            <a:r>
              <a:rPr lang="tr-TR" sz="1600" dirty="0">
                <a:latin typeface="Calibri"/>
                <a:cs typeface="Calibri"/>
              </a:rPr>
              <a:t>li</a:t>
            </a:r>
            <a:r>
              <a:rPr lang="tr-TR" sz="1600" spc="-20" dirty="0">
                <a:latin typeface="Calibri"/>
                <a:cs typeface="Calibri"/>
              </a:rPr>
              <a:t>y</a:t>
            </a:r>
            <a:r>
              <a:rPr lang="tr-TR" sz="1600" dirty="0">
                <a:latin typeface="Calibri"/>
                <a:cs typeface="Calibri"/>
              </a:rPr>
              <a:t>etini</a:t>
            </a:r>
            <a:r>
              <a:rPr lang="tr-TR" sz="1600" spc="-15" dirty="0">
                <a:latin typeface="Calibri"/>
                <a:cs typeface="Calibri"/>
              </a:rPr>
              <a:t> </a:t>
            </a:r>
            <a:r>
              <a:rPr lang="tr-TR" sz="1600" spc="-25" dirty="0">
                <a:latin typeface="Calibri"/>
                <a:cs typeface="Calibri"/>
              </a:rPr>
              <a:t>g</a:t>
            </a:r>
            <a:r>
              <a:rPr lang="tr-TR" sz="1600" dirty="0">
                <a:latin typeface="Calibri"/>
                <a:cs typeface="Calibri"/>
              </a:rPr>
              <a:t>e</a:t>
            </a:r>
            <a:r>
              <a:rPr lang="tr-TR" sz="1600" spc="-25" dirty="0">
                <a:latin typeface="Calibri"/>
                <a:cs typeface="Calibri"/>
              </a:rPr>
              <a:t>r</a:t>
            </a:r>
            <a:r>
              <a:rPr lang="tr-TR" sz="1600" dirty="0">
                <a:latin typeface="Calibri"/>
                <a:cs typeface="Calibri"/>
              </a:rPr>
              <a:t>ç</a:t>
            </a:r>
            <a:r>
              <a:rPr lang="tr-TR" sz="1600" spc="10" dirty="0">
                <a:latin typeface="Calibri"/>
                <a:cs typeface="Calibri"/>
              </a:rPr>
              <a:t>e</a:t>
            </a:r>
            <a:r>
              <a:rPr lang="tr-TR" sz="1600" dirty="0">
                <a:latin typeface="Calibri"/>
                <a:cs typeface="Calibri"/>
              </a:rPr>
              <a:t>kl</a:t>
            </a:r>
            <a:r>
              <a:rPr lang="tr-TR" sz="1600" spc="5" dirty="0">
                <a:latin typeface="Calibri"/>
                <a:cs typeface="Calibri"/>
              </a:rPr>
              <a:t>e</a:t>
            </a:r>
            <a:r>
              <a:rPr lang="tr-TR" sz="1600" spc="-25" dirty="0">
                <a:latin typeface="Calibri"/>
                <a:cs typeface="Calibri"/>
              </a:rPr>
              <a:t>ş</a:t>
            </a:r>
            <a:r>
              <a:rPr lang="tr-TR" sz="1600" dirty="0">
                <a:latin typeface="Calibri"/>
                <a:cs typeface="Calibri"/>
              </a:rPr>
              <a:t>tir</a:t>
            </a:r>
            <a:r>
              <a:rPr lang="tr-TR" sz="1600" spc="5" dirty="0">
                <a:latin typeface="Calibri"/>
                <a:cs typeface="Calibri"/>
              </a:rPr>
              <a:t>m</a:t>
            </a:r>
            <a:r>
              <a:rPr lang="tr-TR" sz="1600" dirty="0">
                <a:latin typeface="Calibri"/>
                <a:cs typeface="Calibri"/>
              </a:rPr>
              <a:t>ek</a:t>
            </a:r>
            <a:r>
              <a:rPr lang="tr-TR" sz="1600" spc="-40" dirty="0">
                <a:latin typeface="Calibri"/>
                <a:cs typeface="Calibri"/>
              </a:rPr>
              <a:t>t</a:t>
            </a:r>
            <a:r>
              <a:rPr lang="tr-TR" sz="1600" dirty="0">
                <a:latin typeface="Calibri"/>
                <a:cs typeface="Calibri"/>
              </a:rPr>
              <a:t>en</a:t>
            </a:r>
            <a:r>
              <a:rPr lang="tr-TR" sz="1600" spc="-35" dirty="0">
                <a:latin typeface="Calibri"/>
                <a:cs typeface="Calibri"/>
              </a:rPr>
              <a:t> </a:t>
            </a:r>
            <a:r>
              <a:rPr lang="tr-TR" sz="1600" spc="-40" dirty="0">
                <a:latin typeface="Calibri"/>
                <a:cs typeface="Calibri"/>
              </a:rPr>
              <a:t>v</a:t>
            </a:r>
            <a:r>
              <a:rPr lang="tr-TR" sz="1600" dirty="0">
                <a:latin typeface="Calibri"/>
                <a:cs typeface="Calibri"/>
              </a:rPr>
              <a:t>a</a:t>
            </a:r>
            <a:r>
              <a:rPr lang="tr-TR" sz="1600" spc="-20" dirty="0">
                <a:latin typeface="Calibri"/>
                <a:cs typeface="Calibri"/>
              </a:rPr>
              <a:t>z</a:t>
            </a:r>
            <a:r>
              <a:rPr lang="tr-TR" sz="1600" spc="-25" dirty="0">
                <a:latin typeface="Calibri"/>
                <a:cs typeface="Calibri"/>
              </a:rPr>
              <a:t>g</a:t>
            </a:r>
            <a:r>
              <a:rPr lang="tr-TR" sz="1600" dirty="0">
                <a:latin typeface="Calibri"/>
                <a:cs typeface="Calibri"/>
              </a:rPr>
              <a:t>e</a:t>
            </a:r>
            <a:r>
              <a:rPr lang="tr-TR" sz="1600" spc="10" dirty="0">
                <a:latin typeface="Calibri"/>
                <a:cs typeface="Calibri"/>
              </a:rPr>
              <a:t>ç</a:t>
            </a:r>
            <a:r>
              <a:rPr lang="tr-TR" sz="1600" dirty="0">
                <a:latin typeface="Calibri"/>
                <a:cs typeface="Calibri"/>
              </a:rPr>
              <a:t>en</a:t>
            </a:r>
            <a:r>
              <a:rPr lang="tr-TR" sz="1600" spc="10" dirty="0">
                <a:latin typeface="Calibri"/>
                <a:cs typeface="Calibri"/>
              </a:rPr>
              <a:t> </a:t>
            </a:r>
            <a:r>
              <a:rPr lang="tr-TR" sz="1600" dirty="0">
                <a:latin typeface="Calibri"/>
                <a:cs typeface="Calibri"/>
              </a:rPr>
              <a:t>öğ</a:t>
            </a:r>
            <a:r>
              <a:rPr lang="tr-TR" sz="1600" spc="-35" dirty="0">
                <a:latin typeface="Calibri"/>
                <a:cs typeface="Calibri"/>
              </a:rPr>
              <a:t>r</a:t>
            </a:r>
            <a:r>
              <a:rPr lang="tr-TR" sz="1600" dirty="0">
                <a:latin typeface="Calibri"/>
                <a:cs typeface="Calibri"/>
              </a:rPr>
              <a:t>e</a:t>
            </a:r>
            <a:r>
              <a:rPr lang="tr-TR" sz="1600" spc="5" dirty="0">
                <a:latin typeface="Calibri"/>
                <a:cs typeface="Calibri"/>
              </a:rPr>
              <a:t>n</a:t>
            </a:r>
            <a:r>
              <a:rPr lang="tr-TR" sz="1600" dirty="0">
                <a:latin typeface="Calibri"/>
                <a:cs typeface="Calibri"/>
              </a:rPr>
              <a:t>cilerin</a:t>
            </a:r>
            <a:r>
              <a:rPr lang="tr-TR" sz="1600" spc="-10" dirty="0">
                <a:latin typeface="Calibri"/>
                <a:cs typeface="Calibri"/>
              </a:rPr>
              <a:t> </a:t>
            </a:r>
            <a:r>
              <a:rPr lang="tr-TR" sz="1600" spc="-25" dirty="0">
                <a:latin typeface="Calibri"/>
                <a:cs typeface="Calibri"/>
              </a:rPr>
              <a:t>internet </a:t>
            </a:r>
            <a:r>
              <a:rPr lang="tr-TR" sz="1600" dirty="0">
                <a:latin typeface="Calibri"/>
                <a:cs typeface="Calibri"/>
              </a:rPr>
              <a:t>s</a:t>
            </a:r>
            <a:r>
              <a:rPr lang="tr-TR" sz="1600" spc="-45" dirty="0">
                <a:latin typeface="Calibri"/>
                <a:cs typeface="Calibri"/>
              </a:rPr>
              <a:t>a</a:t>
            </a:r>
            <a:r>
              <a:rPr lang="tr-TR" sz="1600" spc="15" dirty="0">
                <a:latin typeface="Calibri"/>
                <a:cs typeface="Calibri"/>
              </a:rPr>
              <a:t>y</a:t>
            </a:r>
            <a:r>
              <a:rPr lang="tr-TR" sz="1600" spc="-50" dirty="0">
                <a:latin typeface="Calibri"/>
                <a:cs typeface="Calibri"/>
              </a:rPr>
              <a:t>f</a:t>
            </a:r>
            <a:r>
              <a:rPr lang="tr-TR" sz="1600" dirty="0">
                <a:latin typeface="Calibri"/>
                <a:cs typeface="Calibri"/>
              </a:rPr>
              <a:t>a</a:t>
            </a:r>
            <a:r>
              <a:rPr lang="tr-TR" sz="1600" spc="5" dirty="0">
                <a:latin typeface="Calibri"/>
                <a:cs typeface="Calibri"/>
              </a:rPr>
              <a:t>m</a:t>
            </a:r>
            <a:r>
              <a:rPr lang="tr-TR" sz="1600" dirty="0">
                <a:latin typeface="Calibri"/>
                <a:cs typeface="Calibri"/>
              </a:rPr>
              <a:t>ı</a:t>
            </a:r>
            <a:r>
              <a:rPr lang="tr-TR" sz="1600" spc="-50" dirty="0">
                <a:latin typeface="Calibri"/>
                <a:cs typeface="Calibri"/>
              </a:rPr>
              <a:t>z</a:t>
            </a:r>
            <a:r>
              <a:rPr lang="tr-TR" sz="1600" dirty="0">
                <a:latin typeface="Calibri"/>
                <a:cs typeface="Calibri"/>
              </a:rPr>
              <a:t>daki ilgili duyuruda [2024-2025 AKADEMİK YILI ERASMUS (2024 projesi) ÖĞRENİM HAREKETLİLİĞİ YERLEŞTİRME SONUCU DUYURUSU] yer al</a:t>
            </a:r>
            <a:r>
              <a:rPr lang="tr-TR" sz="1600" spc="5" dirty="0">
                <a:latin typeface="Calibri"/>
                <a:cs typeface="Calibri"/>
              </a:rPr>
              <a:t>a</a:t>
            </a:r>
            <a:r>
              <a:rPr lang="tr-TR" sz="1600" dirty="0">
                <a:latin typeface="Calibri"/>
                <a:cs typeface="Calibri"/>
              </a:rPr>
              <a:t>n</a:t>
            </a:r>
            <a:r>
              <a:rPr lang="tr-TR" sz="1600" spc="-15" dirty="0">
                <a:latin typeface="Calibri"/>
                <a:cs typeface="Calibri"/>
              </a:rPr>
              <a:t> </a:t>
            </a:r>
            <a:r>
              <a:rPr lang="tr-TR" sz="1600" spc="-35" dirty="0">
                <a:latin typeface="Calibri"/>
                <a:cs typeface="Calibri"/>
              </a:rPr>
              <a:t>F</a:t>
            </a:r>
            <a:r>
              <a:rPr lang="tr-TR" sz="1600" spc="-15" dirty="0">
                <a:latin typeface="Calibri"/>
                <a:cs typeface="Calibri"/>
              </a:rPr>
              <a:t>e</a:t>
            </a:r>
            <a:r>
              <a:rPr lang="tr-TR" sz="1600" spc="-45" dirty="0">
                <a:latin typeface="Calibri"/>
                <a:cs typeface="Calibri"/>
              </a:rPr>
              <a:t>r</a:t>
            </a:r>
            <a:r>
              <a:rPr lang="tr-TR" sz="1600" spc="-15" dirty="0">
                <a:latin typeface="Calibri"/>
                <a:cs typeface="Calibri"/>
              </a:rPr>
              <a:t>a</a:t>
            </a:r>
            <a:r>
              <a:rPr lang="tr-TR" sz="1600" spc="-60" dirty="0">
                <a:latin typeface="Calibri"/>
                <a:cs typeface="Calibri"/>
              </a:rPr>
              <a:t>g</a:t>
            </a:r>
            <a:r>
              <a:rPr lang="tr-TR" sz="1600" spc="-20" dirty="0">
                <a:latin typeface="Calibri"/>
                <a:cs typeface="Calibri"/>
              </a:rPr>
              <a:t>a</a:t>
            </a:r>
            <a:r>
              <a:rPr lang="tr-TR" sz="1600" spc="-10" dirty="0">
                <a:latin typeface="Calibri"/>
                <a:cs typeface="Calibri"/>
              </a:rPr>
              <a:t>t</a:t>
            </a:r>
            <a:r>
              <a:rPr lang="tr-TR" sz="1600" spc="-40" dirty="0">
                <a:latin typeface="Calibri"/>
                <a:cs typeface="Calibri"/>
              </a:rPr>
              <a:t> </a:t>
            </a:r>
            <a:r>
              <a:rPr lang="tr-TR" sz="1600" dirty="0">
                <a:latin typeface="Calibri"/>
                <a:cs typeface="Calibri"/>
              </a:rPr>
              <a:t>Dil</a:t>
            </a:r>
            <a:r>
              <a:rPr lang="tr-TR" sz="1600" spc="5" dirty="0">
                <a:latin typeface="Calibri"/>
                <a:cs typeface="Calibri"/>
              </a:rPr>
              <a:t>e</a:t>
            </a:r>
            <a:r>
              <a:rPr lang="tr-TR" sz="1600" spc="-60" dirty="0">
                <a:latin typeface="Calibri"/>
                <a:cs typeface="Calibri"/>
              </a:rPr>
              <a:t>k</a:t>
            </a:r>
            <a:r>
              <a:rPr lang="tr-TR" sz="1600" dirty="0">
                <a:latin typeface="Calibri"/>
                <a:cs typeface="Calibri"/>
              </a:rPr>
              <a:t>ç</a:t>
            </a:r>
            <a:r>
              <a:rPr lang="tr-TR" sz="1600" spc="10" dirty="0">
                <a:latin typeface="Calibri"/>
                <a:cs typeface="Calibri"/>
              </a:rPr>
              <a:t>e</a:t>
            </a:r>
            <a:r>
              <a:rPr lang="tr-TR" sz="1600" dirty="0">
                <a:latin typeface="Calibri"/>
                <a:cs typeface="Calibri"/>
              </a:rPr>
              <a:t>sini</a:t>
            </a:r>
            <a:r>
              <a:rPr lang="tr-TR" sz="1600" spc="-25" dirty="0">
                <a:latin typeface="Calibri"/>
                <a:cs typeface="Calibri"/>
              </a:rPr>
              <a:t> </a:t>
            </a:r>
            <a:r>
              <a:rPr lang="tr-TR" sz="1600" dirty="0">
                <a:latin typeface="Calibri"/>
                <a:cs typeface="Calibri"/>
              </a:rPr>
              <a:t>doldu</a:t>
            </a:r>
            <a:r>
              <a:rPr lang="tr-TR" sz="1600" spc="-40" dirty="0">
                <a:latin typeface="Calibri"/>
                <a:cs typeface="Calibri"/>
              </a:rPr>
              <a:t>r</a:t>
            </a:r>
            <a:r>
              <a:rPr lang="tr-TR" sz="1600" dirty="0">
                <a:latin typeface="Calibri"/>
                <a:cs typeface="Calibri"/>
              </a:rPr>
              <a:t>a</a:t>
            </a:r>
            <a:r>
              <a:rPr lang="tr-TR" sz="1600" spc="-40" dirty="0">
                <a:latin typeface="Calibri"/>
                <a:cs typeface="Calibri"/>
              </a:rPr>
              <a:t>r</a:t>
            </a:r>
            <a:r>
              <a:rPr lang="tr-TR" sz="1600" dirty="0">
                <a:latin typeface="Calibri"/>
                <a:cs typeface="Calibri"/>
              </a:rPr>
              <a:t>ak</a:t>
            </a:r>
            <a:r>
              <a:rPr lang="tr-TR" sz="1600" spc="-10" dirty="0">
                <a:latin typeface="Calibri"/>
                <a:cs typeface="Calibri"/>
              </a:rPr>
              <a:t> </a:t>
            </a:r>
            <a:r>
              <a:rPr lang="tr-TR" sz="1600" dirty="0">
                <a:latin typeface="Calibri"/>
                <a:cs typeface="Calibri"/>
              </a:rPr>
              <a:t>Dış İlişkiler</a:t>
            </a:r>
            <a:r>
              <a:rPr lang="tr-TR" sz="1600" spc="-25" dirty="0">
                <a:latin typeface="Calibri"/>
                <a:cs typeface="Calibri"/>
              </a:rPr>
              <a:t> </a:t>
            </a:r>
            <a:r>
              <a:rPr lang="tr-TR" sz="1600" spc="-50" dirty="0">
                <a:solidFill>
                  <a:schemeClr val="tx1"/>
                </a:solidFill>
                <a:latin typeface="Calibri"/>
                <a:cs typeface="Calibri"/>
              </a:rPr>
              <a:t>K</a:t>
            </a:r>
            <a:r>
              <a:rPr lang="tr-TR" sz="1600" dirty="0">
                <a:solidFill>
                  <a:schemeClr val="tx1"/>
                </a:solidFill>
                <a:latin typeface="Calibri"/>
                <a:cs typeface="Calibri"/>
              </a:rPr>
              <a:t>oo</a:t>
            </a:r>
            <a:r>
              <a:rPr lang="tr-TR" sz="1600" spc="-40" dirty="0">
                <a:solidFill>
                  <a:schemeClr val="tx1"/>
                </a:solidFill>
                <a:latin typeface="Calibri"/>
                <a:cs typeface="Calibri"/>
              </a:rPr>
              <a:t>r</a:t>
            </a:r>
            <a:r>
              <a:rPr lang="tr-TR" sz="1600" dirty="0">
                <a:solidFill>
                  <a:schemeClr val="tx1"/>
                </a:solidFill>
                <a:latin typeface="Calibri"/>
                <a:cs typeface="Calibri"/>
              </a:rPr>
              <a:t>din</a:t>
            </a:r>
            <a:r>
              <a:rPr lang="tr-TR" sz="1600" spc="-15" dirty="0">
                <a:solidFill>
                  <a:schemeClr val="tx1"/>
                </a:solidFill>
                <a:latin typeface="Calibri"/>
                <a:cs typeface="Calibri"/>
              </a:rPr>
              <a:t>a</a:t>
            </a:r>
            <a:r>
              <a:rPr lang="tr-TR" sz="1600" spc="-25" dirty="0">
                <a:solidFill>
                  <a:schemeClr val="tx1"/>
                </a:solidFill>
                <a:latin typeface="Calibri"/>
                <a:cs typeface="Calibri"/>
              </a:rPr>
              <a:t>t</a:t>
            </a:r>
            <a:r>
              <a:rPr lang="tr-TR" sz="1600" dirty="0">
                <a:solidFill>
                  <a:schemeClr val="tx1"/>
                </a:solidFill>
                <a:latin typeface="Calibri"/>
                <a:cs typeface="Calibri"/>
              </a:rPr>
              <a:t>örlüğüne</a:t>
            </a:r>
            <a:r>
              <a:rPr lang="tr-TR" sz="1600" spc="10" dirty="0">
                <a:solidFill>
                  <a:schemeClr val="tx1"/>
                </a:solidFill>
                <a:latin typeface="Calibri"/>
                <a:cs typeface="Calibri"/>
              </a:rPr>
              <a:t> ait</a:t>
            </a:r>
            <a:r>
              <a:rPr lang="tr-TR" sz="1600" spc="-25" dirty="0">
                <a:solidFill>
                  <a:schemeClr val="tx1"/>
                </a:solidFill>
                <a:latin typeface="Calibri"/>
                <a:cs typeface="Calibri"/>
              </a:rPr>
              <a:t> </a:t>
            </a:r>
            <a:r>
              <a:rPr lang="tr-TR" sz="1600" spc="-25" dirty="0">
                <a:solidFill>
                  <a:srgbClr val="007BA3"/>
                </a:solidFill>
                <a:latin typeface="Calibri"/>
                <a:cs typeface="Calibri"/>
              </a:rPr>
              <a:t>erasmus@deu.edu.tr</a:t>
            </a:r>
            <a:r>
              <a:rPr lang="tr-TR" sz="1600" spc="-25" dirty="0">
                <a:solidFill>
                  <a:schemeClr val="tx1"/>
                </a:solidFill>
                <a:latin typeface="Calibri"/>
                <a:cs typeface="Calibri"/>
              </a:rPr>
              <a:t> </a:t>
            </a:r>
            <a:r>
              <a:rPr lang="tr-TR" sz="1600" dirty="0">
                <a:latin typeface="Calibri"/>
                <a:cs typeface="Calibri"/>
              </a:rPr>
              <a:t> adresine 18 Ağustos 2024 tarihine kadar iletmeleri ve bu </a:t>
            </a:r>
            <a:r>
              <a:rPr lang="tr-TR" sz="1600" spc="-85" dirty="0">
                <a:latin typeface="Calibri"/>
                <a:cs typeface="Calibri"/>
              </a:rPr>
              <a:t>k</a:t>
            </a:r>
            <a:r>
              <a:rPr lang="tr-TR" sz="1600" dirty="0">
                <a:latin typeface="Calibri"/>
                <a:cs typeface="Calibri"/>
              </a:rPr>
              <a:t>onuda ilgili</a:t>
            </a:r>
            <a:r>
              <a:rPr lang="tr-TR" sz="1600" spc="-20" dirty="0">
                <a:latin typeface="Calibri"/>
                <a:cs typeface="Calibri"/>
              </a:rPr>
              <a:t> </a:t>
            </a:r>
            <a:r>
              <a:rPr lang="tr-TR" sz="1600" dirty="0">
                <a:latin typeface="Calibri"/>
                <a:cs typeface="Calibri"/>
              </a:rPr>
              <a:t>bölüm</a:t>
            </a:r>
            <a:r>
              <a:rPr lang="tr-TR" sz="1600" spc="-30" dirty="0">
                <a:latin typeface="Calibri"/>
                <a:cs typeface="Calibri"/>
              </a:rPr>
              <a:t> </a:t>
            </a:r>
            <a:r>
              <a:rPr lang="tr-TR" sz="1600" dirty="0">
                <a:latin typeface="Calibri"/>
                <a:cs typeface="Calibri"/>
              </a:rPr>
              <a:t>E</a:t>
            </a:r>
            <a:r>
              <a:rPr lang="tr-TR" sz="1600" spc="-40" dirty="0">
                <a:latin typeface="Calibri"/>
                <a:cs typeface="Calibri"/>
              </a:rPr>
              <a:t>r</a:t>
            </a:r>
            <a:r>
              <a:rPr lang="tr-TR" sz="1600" dirty="0">
                <a:latin typeface="Calibri"/>
                <a:cs typeface="Calibri"/>
              </a:rPr>
              <a:t>asmus</a:t>
            </a:r>
            <a:r>
              <a:rPr lang="tr-TR" sz="1600" spc="-30" dirty="0">
                <a:latin typeface="Calibri"/>
                <a:cs typeface="Calibri"/>
              </a:rPr>
              <a:t> </a:t>
            </a:r>
            <a:r>
              <a:rPr lang="tr-TR" sz="1600" spc="-50" dirty="0">
                <a:latin typeface="Calibri"/>
                <a:cs typeface="Calibri"/>
              </a:rPr>
              <a:t>K</a:t>
            </a:r>
            <a:r>
              <a:rPr lang="tr-TR" sz="1600" dirty="0">
                <a:latin typeface="Calibri"/>
                <a:cs typeface="Calibri"/>
              </a:rPr>
              <a:t>o</a:t>
            </a:r>
            <a:r>
              <a:rPr lang="tr-TR" sz="1600" spc="-10" dirty="0">
                <a:latin typeface="Calibri"/>
                <a:cs typeface="Calibri"/>
              </a:rPr>
              <a:t>o</a:t>
            </a:r>
            <a:r>
              <a:rPr lang="tr-TR" sz="1600" spc="-35" dirty="0">
                <a:latin typeface="Calibri"/>
                <a:cs typeface="Calibri"/>
              </a:rPr>
              <a:t>r</a:t>
            </a:r>
            <a:r>
              <a:rPr lang="tr-TR" sz="1600" dirty="0">
                <a:latin typeface="Calibri"/>
                <a:cs typeface="Calibri"/>
              </a:rPr>
              <a:t>din</a:t>
            </a:r>
            <a:r>
              <a:rPr lang="tr-TR" sz="1600" spc="-20" dirty="0">
                <a:latin typeface="Calibri"/>
                <a:cs typeface="Calibri"/>
              </a:rPr>
              <a:t>a</a:t>
            </a:r>
            <a:r>
              <a:rPr lang="tr-TR" sz="1600" spc="-25" dirty="0">
                <a:latin typeface="Calibri"/>
                <a:cs typeface="Calibri"/>
              </a:rPr>
              <a:t>t</a:t>
            </a:r>
            <a:r>
              <a:rPr lang="tr-TR" sz="1600" dirty="0">
                <a:latin typeface="Calibri"/>
                <a:cs typeface="Calibri"/>
              </a:rPr>
              <a:t>örünü</a:t>
            </a:r>
            <a:r>
              <a:rPr lang="tr-TR" sz="1600" spc="10" dirty="0">
                <a:latin typeface="Calibri"/>
                <a:cs typeface="Calibri"/>
              </a:rPr>
              <a:t> de ayrıca </a:t>
            </a:r>
            <a:r>
              <a:rPr lang="tr-TR" sz="1600" dirty="0">
                <a:latin typeface="Calibri"/>
                <a:cs typeface="Calibri"/>
              </a:rPr>
              <a:t>bilgilendi</a:t>
            </a:r>
            <a:r>
              <a:rPr lang="tr-TR" sz="1600" spc="5" dirty="0">
                <a:latin typeface="Calibri"/>
                <a:cs typeface="Calibri"/>
              </a:rPr>
              <a:t>r</a:t>
            </a:r>
            <a:r>
              <a:rPr lang="tr-TR" sz="1600" dirty="0">
                <a:latin typeface="Calibri"/>
                <a:cs typeface="Calibri"/>
              </a:rPr>
              <a:t>m</a:t>
            </a:r>
            <a:r>
              <a:rPr lang="tr-TR" sz="1600" spc="5" dirty="0">
                <a:latin typeface="Calibri"/>
                <a:cs typeface="Calibri"/>
              </a:rPr>
              <a:t>e</a:t>
            </a:r>
            <a:r>
              <a:rPr lang="tr-TR" sz="1600" dirty="0">
                <a:latin typeface="Calibri"/>
                <a:cs typeface="Calibri"/>
              </a:rPr>
              <a:t>le</a:t>
            </a:r>
            <a:r>
              <a:rPr lang="tr-TR" sz="1600" spc="5" dirty="0">
                <a:latin typeface="Calibri"/>
                <a:cs typeface="Calibri"/>
              </a:rPr>
              <a:t>r</a:t>
            </a:r>
            <a:r>
              <a:rPr lang="tr-TR" sz="1600" dirty="0">
                <a:latin typeface="Calibri"/>
                <a:cs typeface="Calibri"/>
              </a:rPr>
              <a:t>i</a:t>
            </a:r>
            <a:r>
              <a:rPr lang="tr-TR" sz="1600" spc="-30" dirty="0">
                <a:latin typeface="Calibri"/>
                <a:cs typeface="Calibri"/>
              </a:rPr>
              <a:t> </a:t>
            </a:r>
            <a:r>
              <a:rPr lang="tr-TR" sz="1600" spc="-25" dirty="0">
                <a:latin typeface="Calibri"/>
                <a:cs typeface="Calibri"/>
              </a:rPr>
              <a:t>g</a:t>
            </a:r>
            <a:r>
              <a:rPr lang="tr-TR" sz="1600" dirty="0">
                <a:latin typeface="Calibri"/>
                <a:cs typeface="Calibri"/>
              </a:rPr>
              <a:t>e</a:t>
            </a:r>
            <a:r>
              <a:rPr lang="tr-TR" sz="1600" spc="-30" dirty="0">
                <a:latin typeface="Calibri"/>
                <a:cs typeface="Calibri"/>
              </a:rPr>
              <a:t>r</a:t>
            </a:r>
            <a:r>
              <a:rPr lang="tr-TR" sz="1600" dirty="0">
                <a:latin typeface="Calibri"/>
                <a:cs typeface="Calibri"/>
              </a:rPr>
              <a:t>ektiğini bildirmiştik.</a:t>
            </a:r>
          </a:p>
          <a:p>
            <a:pPr>
              <a:lnSpc>
                <a:spcPts val="1000"/>
              </a:lnSpc>
              <a:spcBef>
                <a:spcPts val="0"/>
              </a:spcBef>
            </a:pPr>
            <a:endParaRPr lang="tr-TR" sz="700" dirty="0"/>
          </a:p>
          <a:p>
            <a:pPr marL="241300" marR="261620" indent="-229235">
              <a:lnSpc>
                <a:spcPts val="2590"/>
              </a:lnSpc>
            </a:pPr>
            <a:r>
              <a:rPr lang="tr-TR" sz="1600" spc="-35" dirty="0">
                <a:latin typeface="Calibri"/>
                <a:cs typeface="Calibri"/>
              </a:rPr>
              <a:t>Süreç içinde (18 Ağustos 2024’ten sonra) </a:t>
            </a:r>
            <a:r>
              <a:rPr lang="tr-TR" sz="1600" spc="-35" dirty="0" err="1">
                <a:latin typeface="Calibri"/>
                <a:cs typeface="Calibri"/>
              </a:rPr>
              <a:t>Erasmus</a:t>
            </a:r>
            <a:r>
              <a:rPr lang="tr-TR" sz="1600" spc="-35" dirty="0">
                <a:latin typeface="Calibri"/>
                <a:cs typeface="Calibri"/>
              </a:rPr>
              <a:t> öğrenimi gerçekleştirmekten vazgeçme kararı alan  öğrencilerimiz olursa, söz konusu öğrencilerimizin de bu kararı alır almaz tarafımıza (feragat nedenini de bildirerek) Feragat Dilekçesi iletmelerini önemle rica ederiz.</a:t>
            </a:r>
          </a:p>
        </p:txBody>
      </p:sp>
      <p:sp>
        <p:nvSpPr>
          <p:cNvPr id="4" name="object 3"/>
          <p:cNvSpPr/>
          <p:nvPr/>
        </p:nvSpPr>
        <p:spPr>
          <a:xfrm>
            <a:off x="4276251" y="4355786"/>
            <a:ext cx="676755" cy="682623"/>
          </a:xfrm>
          <a:prstGeom prst="rect">
            <a:avLst/>
          </a:prstGeom>
          <a:blipFill>
            <a:blip r:embed="rId3"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9905135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ADIM ADIM ERASMUS+ ÖĞRENİM HAREKETLİLİĞİ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169821422"/>
              </p:ext>
            </p:extLst>
          </p:nvPr>
        </p:nvGraphicFramePr>
        <p:xfrm>
          <a:off x="175103" y="1088595"/>
          <a:ext cx="8800289" cy="3464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bject 3"/>
          <p:cNvSpPr/>
          <p:nvPr/>
        </p:nvSpPr>
        <p:spPr>
          <a:xfrm>
            <a:off x="4276251" y="4355786"/>
            <a:ext cx="676755" cy="682623"/>
          </a:xfrm>
          <a:prstGeom prst="rect">
            <a:avLst/>
          </a:prstGeom>
          <a:blipFill>
            <a:blip r:embed="rId7"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37821906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Giden Öğrenci İş Akış Şeması</a:t>
            </a:r>
            <a:endParaRPr lang="tr-TR" dirty="0"/>
          </a:p>
        </p:txBody>
      </p:sp>
      <p:sp>
        <p:nvSpPr>
          <p:cNvPr id="3" name="İçerik Yer Tutucusu 2"/>
          <p:cNvSpPr>
            <a:spLocks noGrp="1"/>
          </p:cNvSpPr>
          <p:nvPr>
            <p:ph idx="1"/>
          </p:nvPr>
        </p:nvSpPr>
        <p:spPr>
          <a:xfrm>
            <a:off x="0" y="1529127"/>
            <a:ext cx="9144000" cy="2206294"/>
          </a:xfrm>
        </p:spPr>
        <p:txBody>
          <a:bodyPr/>
          <a:lstStyle/>
          <a:p>
            <a:pPr marL="12700">
              <a:lnSpc>
                <a:spcPct val="100000"/>
              </a:lnSpc>
            </a:pPr>
            <a:r>
              <a:rPr lang="tr-TR" sz="1800" spc="-15" dirty="0">
                <a:latin typeface="Arial" pitchFamily="34" charset="0"/>
                <a:cs typeface="Arial" pitchFamily="34" charset="0"/>
              </a:rPr>
              <a:t>E</a:t>
            </a:r>
            <a:r>
              <a:rPr lang="tr-TR" sz="1800" spc="-70" dirty="0">
                <a:latin typeface="Arial" pitchFamily="34" charset="0"/>
                <a:cs typeface="Arial" pitchFamily="34" charset="0"/>
              </a:rPr>
              <a:t>r</a:t>
            </a:r>
            <a:r>
              <a:rPr lang="tr-TR" sz="1800" spc="-15" dirty="0">
                <a:latin typeface="Arial" pitchFamily="34" charset="0"/>
                <a:cs typeface="Arial" pitchFamily="34" charset="0"/>
              </a:rPr>
              <a:t>as</a:t>
            </a:r>
            <a:r>
              <a:rPr lang="tr-TR" sz="1800" spc="-20" dirty="0">
                <a:latin typeface="Arial" pitchFamily="34" charset="0"/>
                <a:cs typeface="Arial" pitchFamily="34" charset="0"/>
              </a:rPr>
              <a:t>m</a:t>
            </a:r>
            <a:r>
              <a:rPr lang="tr-TR" sz="1800" spc="-15" dirty="0">
                <a:latin typeface="Arial" pitchFamily="34" charset="0"/>
                <a:cs typeface="Arial" pitchFamily="34" charset="0"/>
              </a:rPr>
              <a:t>u</a:t>
            </a:r>
            <a:r>
              <a:rPr lang="tr-TR" sz="1800" spc="-30" dirty="0">
                <a:latin typeface="Arial" pitchFamily="34" charset="0"/>
                <a:cs typeface="Arial" pitchFamily="34" charset="0"/>
              </a:rPr>
              <a:t>s</a:t>
            </a:r>
            <a:r>
              <a:rPr lang="tr-TR" sz="1800" spc="-15" dirty="0">
                <a:latin typeface="Arial" pitchFamily="34" charset="0"/>
                <a:cs typeface="Arial" pitchFamily="34" charset="0"/>
              </a:rPr>
              <a:t>+</a:t>
            </a:r>
            <a:r>
              <a:rPr lang="tr-TR" sz="1800" spc="40" dirty="0">
                <a:latin typeface="Arial" pitchFamily="34" charset="0"/>
                <a:cs typeface="Arial" pitchFamily="34" charset="0"/>
              </a:rPr>
              <a:t> </a:t>
            </a:r>
            <a:r>
              <a:rPr lang="tr-TR" sz="1800" spc="-15" dirty="0">
                <a:latin typeface="Arial" pitchFamily="34" charset="0"/>
                <a:cs typeface="Arial" pitchFamily="34" charset="0"/>
              </a:rPr>
              <a:t>ha</a:t>
            </a:r>
            <a:r>
              <a:rPr lang="tr-TR" sz="1800" spc="-45" dirty="0">
                <a:latin typeface="Arial" pitchFamily="34" charset="0"/>
                <a:cs typeface="Arial" pitchFamily="34" charset="0"/>
              </a:rPr>
              <a:t>r</a:t>
            </a:r>
            <a:r>
              <a:rPr lang="tr-TR" sz="1800" spc="-15" dirty="0">
                <a:latin typeface="Arial" pitchFamily="34" charset="0"/>
                <a:cs typeface="Arial" pitchFamily="34" charset="0"/>
              </a:rPr>
              <a:t>e</a:t>
            </a:r>
            <a:r>
              <a:rPr lang="tr-TR" sz="1800" spc="-100" dirty="0">
                <a:latin typeface="Arial" pitchFamily="34" charset="0"/>
                <a:cs typeface="Arial" pitchFamily="34" charset="0"/>
              </a:rPr>
              <a:t>k</a:t>
            </a:r>
            <a:r>
              <a:rPr lang="tr-TR" sz="1800" spc="-30" dirty="0">
                <a:latin typeface="Arial" pitchFamily="34" charset="0"/>
                <a:cs typeface="Arial" pitchFamily="34" charset="0"/>
              </a:rPr>
              <a:t>e</a:t>
            </a:r>
            <a:r>
              <a:rPr lang="tr-TR" sz="1800" spc="-10" dirty="0">
                <a:latin typeface="Arial" pitchFamily="34" charset="0"/>
                <a:cs typeface="Arial" pitchFamily="34" charset="0"/>
              </a:rPr>
              <a:t>tli</a:t>
            </a:r>
            <a:r>
              <a:rPr lang="tr-TR" sz="1800" spc="-15" dirty="0">
                <a:latin typeface="Arial" pitchFamily="34" charset="0"/>
                <a:cs typeface="Arial" pitchFamily="34" charset="0"/>
              </a:rPr>
              <a:t>l</a:t>
            </a:r>
            <a:r>
              <a:rPr lang="tr-TR" sz="1800" dirty="0">
                <a:latin typeface="Arial" pitchFamily="34" charset="0"/>
                <a:cs typeface="Arial" pitchFamily="34" charset="0"/>
              </a:rPr>
              <a:t>i</a:t>
            </a:r>
            <a:r>
              <a:rPr lang="tr-TR" sz="1800" spc="-15" dirty="0">
                <a:latin typeface="Arial" pitchFamily="34" charset="0"/>
                <a:cs typeface="Arial" pitchFamily="34" charset="0"/>
              </a:rPr>
              <a:t>ği</a:t>
            </a:r>
            <a:r>
              <a:rPr lang="tr-TR" sz="1800" spc="-35" dirty="0">
                <a:latin typeface="Arial" pitchFamily="34" charset="0"/>
                <a:cs typeface="Arial" pitchFamily="34" charset="0"/>
              </a:rPr>
              <a:t> </a:t>
            </a:r>
            <a:r>
              <a:rPr lang="tr-TR" sz="1800" spc="-1325" dirty="0" err="1">
                <a:latin typeface="Arial" pitchFamily="34" charset="0"/>
                <a:cs typeface="Arial" pitchFamily="34" charset="0"/>
              </a:rPr>
              <a:t>a</a:t>
            </a:r>
            <a:r>
              <a:rPr lang="tr-TR" sz="1800" spc="-15" dirty="0" err="1">
                <a:latin typeface="Arial" pitchFamily="34" charset="0"/>
                <a:cs typeface="Arial" pitchFamily="34" charset="0"/>
              </a:rPr>
              <a:t>ad</a:t>
            </a:r>
            <a:r>
              <a:rPr lang="tr-TR" sz="1800" spc="-55" dirty="0" err="1">
                <a:latin typeface="Arial" pitchFamily="34" charset="0"/>
                <a:cs typeface="Arial" pitchFamily="34" charset="0"/>
              </a:rPr>
              <a:t>a</a:t>
            </a:r>
            <a:r>
              <a:rPr lang="tr-TR" sz="1800" spc="-15" dirty="0" err="1">
                <a:latin typeface="Arial" pitchFamily="34" charset="0"/>
                <a:cs typeface="Arial" pitchFamily="34" charset="0"/>
              </a:rPr>
              <a:t>y</a:t>
            </a:r>
            <a:r>
              <a:rPr lang="tr-TR" sz="1800" spc="-10" dirty="0" err="1">
                <a:latin typeface="Arial" pitchFamily="34" charset="0"/>
                <a:cs typeface="Arial" pitchFamily="34" charset="0"/>
              </a:rPr>
              <a:t>l</a:t>
            </a:r>
            <a:r>
              <a:rPr lang="tr-TR" sz="1800" spc="-15" dirty="0" err="1">
                <a:latin typeface="Arial" pitchFamily="34" charset="0"/>
                <a:cs typeface="Arial" pitchFamily="34" charset="0"/>
              </a:rPr>
              <a:t>arı</a:t>
            </a:r>
            <a:r>
              <a:rPr lang="tr-TR" sz="1800" spc="-5" dirty="0">
                <a:latin typeface="Arial" pitchFamily="34" charset="0"/>
                <a:cs typeface="Arial" pitchFamily="34" charset="0"/>
              </a:rPr>
              <a:t> </a:t>
            </a:r>
            <a:r>
              <a:rPr lang="tr-TR" sz="1800" spc="-40" dirty="0">
                <a:latin typeface="Arial" pitchFamily="34" charset="0"/>
                <a:cs typeface="Arial" pitchFamily="34" charset="0"/>
              </a:rPr>
              <a:t>t</a:t>
            </a:r>
            <a:r>
              <a:rPr lang="tr-TR" sz="1800" spc="-15" dirty="0">
                <a:latin typeface="Arial" pitchFamily="34" charset="0"/>
                <a:cs typeface="Arial" pitchFamily="34" charset="0"/>
              </a:rPr>
              <a:t>a</a:t>
            </a:r>
            <a:r>
              <a:rPr lang="tr-TR" sz="1800" spc="-65" dirty="0">
                <a:latin typeface="Arial" pitchFamily="34" charset="0"/>
                <a:cs typeface="Arial" pitchFamily="34" charset="0"/>
              </a:rPr>
              <a:t>r</a:t>
            </a:r>
            <a:r>
              <a:rPr lang="tr-TR" sz="1800" spc="-15" dirty="0">
                <a:latin typeface="Arial" pitchFamily="34" charset="0"/>
                <a:cs typeface="Arial" pitchFamily="34" charset="0"/>
              </a:rPr>
              <a:t>afı</a:t>
            </a:r>
            <a:r>
              <a:rPr lang="tr-TR" sz="1800" spc="-25" dirty="0">
                <a:latin typeface="Arial" pitchFamily="34" charset="0"/>
                <a:cs typeface="Arial" pitchFamily="34" charset="0"/>
              </a:rPr>
              <a:t>n</a:t>
            </a:r>
            <a:r>
              <a:rPr lang="tr-TR" sz="1800" spc="-15" dirty="0">
                <a:latin typeface="Arial" pitchFamily="34" charset="0"/>
                <a:cs typeface="Arial" pitchFamily="34" charset="0"/>
              </a:rPr>
              <a:t>dan</a:t>
            </a:r>
            <a:r>
              <a:rPr lang="tr-TR" sz="1800" spc="15" dirty="0">
                <a:latin typeface="Arial" pitchFamily="34" charset="0"/>
                <a:cs typeface="Arial" pitchFamily="34" charset="0"/>
              </a:rPr>
              <a:t> </a:t>
            </a:r>
            <a:r>
              <a:rPr lang="tr-TR" sz="1800" spc="-45" dirty="0">
                <a:latin typeface="Arial" pitchFamily="34" charset="0"/>
                <a:cs typeface="Arial" pitchFamily="34" charset="0"/>
              </a:rPr>
              <a:t>t</a:t>
            </a:r>
            <a:r>
              <a:rPr lang="tr-TR" sz="1800" spc="-15" dirty="0">
                <a:latin typeface="Arial" pitchFamily="34" charset="0"/>
                <a:cs typeface="Arial" pitchFamily="34" charset="0"/>
              </a:rPr>
              <a:t>a</a:t>
            </a:r>
            <a:r>
              <a:rPr lang="tr-TR" sz="1800" spc="-10" dirty="0">
                <a:latin typeface="Arial" pitchFamily="34" charset="0"/>
                <a:cs typeface="Arial" pitchFamily="34" charset="0"/>
              </a:rPr>
              <a:t>k</a:t>
            </a:r>
            <a:r>
              <a:rPr lang="tr-TR" sz="1800" dirty="0">
                <a:latin typeface="Arial" pitchFamily="34" charset="0"/>
                <a:cs typeface="Arial" pitchFamily="34" charset="0"/>
              </a:rPr>
              <a:t>i</a:t>
            </a:r>
            <a:r>
              <a:rPr lang="tr-TR" sz="1800" spc="-15" dirty="0">
                <a:latin typeface="Arial" pitchFamily="34" charset="0"/>
                <a:cs typeface="Arial" pitchFamily="34" charset="0"/>
              </a:rPr>
              <a:t>p</a:t>
            </a:r>
            <a:r>
              <a:rPr lang="tr-TR" sz="1800" spc="20" dirty="0">
                <a:latin typeface="Arial" pitchFamily="34" charset="0"/>
                <a:cs typeface="Arial" pitchFamily="34" charset="0"/>
              </a:rPr>
              <a:t> </a:t>
            </a:r>
            <a:r>
              <a:rPr lang="tr-TR" sz="1800" spc="-15" dirty="0">
                <a:latin typeface="Arial" pitchFamily="34" charset="0"/>
                <a:cs typeface="Arial" pitchFamily="34" charset="0"/>
              </a:rPr>
              <a:t>edi</a:t>
            </a:r>
            <a:r>
              <a:rPr lang="tr-TR" sz="1800" spc="-10" dirty="0">
                <a:latin typeface="Arial" pitchFamily="34" charset="0"/>
                <a:cs typeface="Arial" pitchFamily="34" charset="0"/>
              </a:rPr>
              <a:t>l</a:t>
            </a:r>
            <a:r>
              <a:rPr lang="tr-TR" sz="1800" spc="-20" dirty="0">
                <a:latin typeface="Arial" pitchFamily="34" charset="0"/>
                <a:cs typeface="Arial" pitchFamily="34" charset="0"/>
              </a:rPr>
              <a:t>mesi</a:t>
            </a:r>
            <a:r>
              <a:rPr lang="tr-TR" sz="1800" spc="10" dirty="0">
                <a:latin typeface="Arial" pitchFamily="34" charset="0"/>
                <a:cs typeface="Arial" pitchFamily="34" charset="0"/>
              </a:rPr>
              <a:t> </a:t>
            </a:r>
            <a:r>
              <a:rPr lang="tr-TR" sz="1800" spc="-35" dirty="0">
                <a:latin typeface="Arial" pitchFamily="34" charset="0"/>
                <a:cs typeface="Arial" pitchFamily="34" charset="0"/>
              </a:rPr>
              <a:t>g</a:t>
            </a:r>
            <a:r>
              <a:rPr lang="tr-TR" sz="1800" spc="-15" dirty="0">
                <a:latin typeface="Arial" pitchFamily="34" charset="0"/>
                <a:cs typeface="Arial" pitchFamily="34" charset="0"/>
              </a:rPr>
              <a:t>e</a:t>
            </a:r>
            <a:r>
              <a:rPr lang="tr-TR" sz="1800" spc="-50" dirty="0">
                <a:latin typeface="Arial" pitchFamily="34" charset="0"/>
                <a:cs typeface="Arial" pitchFamily="34" charset="0"/>
              </a:rPr>
              <a:t>r</a:t>
            </a:r>
            <a:r>
              <a:rPr lang="tr-TR" sz="1800" spc="-15" dirty="0">
                <a:latin typeface="Arial" pitchFamily="34" charset="0"/>
                <a:cs typeface="Arial" pitchFamily="34" charset="0"/>
              </a:rPr>
              <a:t>e</a:t>
            </a:r>
            <a:r>
              <a:rPr lang="tr-TR" sz="1800" spc="-100" dirty="0">
                <a:latin typeface="Arial" pitchFamily="34" charset="0"/>
                <a:cs typeface="Arial" pitchFamily="34" charset="0"/>
              </a:rPr>
              <a:t>k</a:t>
            </a:r>
            <a:r>
              <a:rPr lang="tr-TR" sz="1800" spc="-15" dirty="0">
                <a:latin typeface="Arial" pitchFamily="34" charset="0"/>
                <a:cs typeface="Arial" pitchFamily="34" charset="0"/>
              </a:rPr>
              <a:t>en</a:t>
            </a:r>
            <a:r>
              <a:rPr lang="tr-TR" sz="1800" spc="-5" dirty="0">
                <a:latin typeface="Arial" pitchFamily="34" charset="0"/>
                <a:cs typeface="Arial" pitchFamily="34" charset="0"/>
              </a:rPr>
              <a:t> temel </a:t>
            </a:r>
            <a:r>
              <a:rPr lang="tr-TR" sz="1800" dirty="0">
                <a:latin typeface="Arial" pitchFamily="34" charset="0"/>
                <a:cs typeface="Arial" pitchFamily="34" charset="0"/>
              </a:rPr>
              <a:t>i</a:t>
            </a:r>
            <a:r>
              <a:rPr lang="tr-TR" sz="1800" spc="-15" dirty="0">
                <a:latin typeface="Arial" pitchFamily="34" charset="0"/>
                <a:cs typeface="Arial" pitchFamily="34" charset="0"/>
              </a:rPr>
              <a:t>ş</a:t>
            </a:r>
            <a:r>
              <a:rPr lang="tr-TR" sz="1800" dirty="0">
                <a:latin typeface="Arial" pitchFamily="34" charset="0"/>
                <a:cs typeface="Arial" pitchFamily="34" charset="0"/>
              </a:rPr>
              <a:t> </a:t>
            </a:r>
            <a:r>
              <a:rPr lang="tr-TR" sz="1800" spc="-15" dirty="0">
                <a:latin typeface="Arial" pitchFamily="34" charset="0"/>
                <a:cs typeface="Arial" pitchFamily="34" charset="0"/>
              </a:rPr>
              <a:t>akış</a:t>
            </a:r>
            <a:r>
              <a:rPr lang="tr-TR" sz="1800" spc="15" dirty="0">
                <a:latin typeface="Arial" pitchFamily="34" charset="0"/>
                <a:cs typeface="Arial" pitchFamily="34" charset="0"/>
              </a:rPr>
              <a:t> </a:t>
            </a:r>
            <a:r>
              <a:rPr lang="tr-TR" sz="1800" spc="-15" dirty="0">
                <a:latin typeface="Arial" pitchFamily="34" charset="0"/>
                <a:cs typeface="Arial" pitchFamily="34" charset="0"/>
              </a:rPr>
              <a:t>şeması</a:t>
            </a:r>
            <a:r>
              <a:rPr lang="tr-TR" sz="1800" spc="-10" dirty="0">
                <a:latin typeface="Arial" pitchFamily="34" charset="0"/>
                <a:cs typeface="Arial" pitchFamily="34" charset="0"/>
              </a:rPr>
              <a:t>dır.</a:t>
            </a:r>
          </a:p>
          <a:p>
            <a:pPr marL="12700">
              <a:lnSpc>
                <a:spcPct val="100000"/>
              </a:lnSpc>
            </a:pPr>
            <a:r>
              <a:rPr lang="tr-TR" sz="1800" spc="-10" dirty="0">
                <a:latin typeface="Arial" pitchFamily="34" charset="0"/>
                <a:cs typeface="Arial" pitchFamily="34" charset="0"/>
              </a:rPr>
              <a:t>Tüm öğrencilerin iş akış şemasına uygun olarak, Erasmus+ öğrenim hareketliliği öncesinde/sırasında/ sonrasında (</a:t>
            </a:r>
            <a:r>
              <a:rPr lang="tr-TR" sz="1800" spc="-10" dirty="0" err="1">
                <a:latin typeface="Arial" pitchFamily="34" charset="0"/>
                <a:cs typeface="Arial" pitchFamily="34" charset="0"/>
              </a:rPr>
              <a:t>before-during-after</a:t>
            </a:r>
            <a:r>
              <a:rPr lang="tr-TR" sz="1800" spc="-10" dirty="0">
                <a:latin typeface="Arial" pitchFamily="34" charset="0"/>
                <a:cs typeface="Arial" pitchFamily="34" charset="0"/>
              </a:rPr>
              <a:t> </a:t>
            </a:r>
            <a:r>
              <a:rPr lang="tr-TR" sz="1800" spc="-10" dirty="0" err="1">
                <a:latin typeface="Arial" pitchFamily="34" charset="0"/>
                <a:cs typeface="Arial" pitchFamily="34" charset="0"/>
              </a:rPr>
              <a:t>the</a:t>
            </a:r>
            <a:r>
              <a:rPr lang="tr-TR" sz="1800" spc="-10" dirty="0">
                <a:latin typeface="Arial" pitchFamily="34" charset="0"/>
                <a:cs typeface="Arial" pitchFamily="34" charset="0"/>
              </a:rPr>
              <a:t> </a:t>
            </a:r>
            <a:r>
              <a:rPr lang="tr-TR" sz="1800" spc="-10" dirty="0" err="1">
                <a:latin typeface="Arial" pitchFamily="34" charset="0"/>
                <a:cs typeface="Arial" pitchFamily="34" charset="0"/>
              </a:rPr>
              <a:t>mobility</a:t>
            </a:r>
            <a:r>
              <a:rPr lang="tr-TR" sz="1800" spc="-10" dirty="0">
                <a:latin typeface="Arial" pitchFamily="34" charset="0"/>
                <a:cs typeface="Arial" pitchFamily="34" charset="0"/>
              </a:rPr>
              <a:t>) izlenmesi gerekli adımları mutlaka dikkate almaları gerekir.</a:t>
            </a:r>
          </a:p>
          <a:p>
            <a:pPr marL="12700">
              <a:lnSpc>
                <a:spcPct val="100000"/>
              </a:lnSpc>
            </a:pPr>
            <a:r>
              <a:rPr lang="tr-TR" sz="1800" spc="-10" dirty="0">
                <a:latin typeface="Arial" pitchFamily="34" charset="0"/>
                <a:cs typeface="Arial" pitchFamily="34" charset="0"/>
              </a:rPr>
              <a:t>Ulaşılabilecek link: </a:t>
            </a:r>
            <a:r>
              <a:rPr lang="tr-TR" sz="1800" spc="-10" dirty="0">
                <a:solidFill>
                  <a:schemeClr val="bg1"/>
                </a:solidFill>
                <a:latin typeface="Arial" pitchFamily="34" charset="0"/>
                <a:cs typeface="Arial" pitchFamily="34" charset="0"/>
              </a:rPr>
              <a:t>https://international.deu.edu.tr/wp-content/uploads/2021/01/2017-2018-giden-ogrenci-is-akis-semasi-2.pdf</a:t>
            </a:r>
          </a:p>
          <a:p>
            <a:pPr marL="0" indent="0">
              <a:buNone/>
            </a:pPr>
            <a:endParaRPr lang="tr-TR" sz="1800" dirty="0"/>
          </a:p>
        </p:txBody>
      </p:sp>
      <p:sp>
        <p:nvSpPr>
          <p:cNvPr id="4" name="object 3"/>
          <p:cNvSpPr/>
          <p:nvPr/>
        </p:nvSpPr>
        <p:spPr>
          <a:xfrm>
            <a:off x="4276251" y="4355786"/>
            <a:ext cx="676755" cy="682623"/>
          </a:xfrm>
          <a:prstGeom prst="rect">
            <a:avLst/>
          </a:prstGeom>
          <a:blipFill>
            <a:blip r:embed="rId3"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2348172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a:t>Erasmus</a:t>
            </a:r>
            <a:r>
              <a:rPr lang="tr-TR" b="1" dirty="0"/>
              <a:t> Belgeleri için Kontrol Listesi (</a:t>
            </a:r>
            <a:r>
              <a:rPr lang="tr-TR" b="1" dirty="0" err="1"/>
              <a:t>Checklist</a:t>
            </a:r>
            <a:r>
              <a:rPr lang="tr-TR" b="1" dirty="0"/>
              <a:t>)</a:t>
            </a:r>
            <a:endParaRPr lang="tr-TR" dirty="0"/>
          </a:p>
        </p:txBody>
      </p:sp>
      <p:sp>
        <p:nvSpPr>
          <p:cNvPr id="3" name="2 İçerik Yer Tutucusu"/>
          <p:cNvSpPr>
            <a:spLocks noGrp="1"/>
          </p:cNvSpPr>
          <p:nvPr>
            <p:ph idx="1"/>
          </p:nvPr>
        </p:nvSpPr>
        <p:spPr/>
        <p:txBody>
          <a:bodyPr/>
          <a:lstStyle/>
          <a:p>
            <a:pPr algn="just"/>
            <a:r>
              <a:rPr lang="tr-TR" dirty="0" err="1">
                <a:solidFill>
                  <a:schemeClr val="tx1"/>
                </a:solidFill>
              </a:rPr>
              <a:t>Erasmus</a:t>
            </a:r>
            <a:r>
              <a:rPr lang="tr-TR" dirty="0">
                <a:solidFill>
                  <a:schemeClr val="tx1"/>
                </a:solidFill>
              </a:rPr>
              <a:t> Hareketliliği Öncesinde (</a:t>
            </a:r>
            <a:r>
              <a:rPr lang="tr-TR" b="1" dirty="0" err="1">
                <a:solidFill>
                  <a:schemeClr val="tx1"/>
                </a:solidFill>
              </a:rPr>
              <a:t>Before</a:t>
            </a:r>
            <a:r>
              <a:rPr lang="tr-TR" b="1" dirty="0">
                <a:solidFill>
                  <a:schemeClr val="tx1"/>
                </a:solidFill>
              </a:rPr>
              <a:t> </a:t>
            </a:r>
            <a:r>
              <a:rPr lang="tr-TR" b="1" dirty="0" err="1">
                <a:solidFill>
                  <a:schemeClr val="tx1"/>
                </a:solidFill>
              </a:rPr>
              <a:t>the</a:t>
            </a:r>
            <a:r>
              <a:rPr lang="tr-TR" b="1" dirty="0">
                <a:solidFill>
                  <a:schemeClr val="tx1"/>
                </a:solidFill>
              </a:rPr>
              <a:t> </a:t>
            </a:r>
            <a:r>
              <a:rPr lang="tr-TR" b="1" dirty="0" err="1">
                <a:solidFill>
                  <a:schemeClr val="tx1"/>
                </a:solidFill>
              </a:rPr>
              <a:t>Mobility</a:t>
            </a:r>
            <a:r>
              <a:rPr lang="tr-TR" dirty="0">
                <a:solidFill>
                  <a:schemeClr val="tx1"/>
                </a:solidFill>
              </a:rPr>
              <a:t>), </a:t>
            </a:r>
            <a:r>
              <a:rPr lang="tr-TR" dirty="0" err="1">
                <a:solidFill>
                  <a:schemeClr val="tx1"/>
                </a:solidFill>
              </a:rPr>
              <a:t>Erasmus</a:t>
            </a:r>
            <a:r>
              <a:rPr lang="tr-TR" dirty="0">
                <a:solidFill>
                  <a:schemeClr val="tx1"/>
                </a:solidFill>
              </a:rPr>
              <a:t> Hareketliliği Sırasında (</a:t>
            </a:r>
            <a:r>
              <a:rPr lang="tr-TR" b="1" dirty="0" err="1">
                <a:solidFill>
                  <a:schemeClr val="tx1"/>
                </a:solidFill>
              </a:rPr>
              <a:t>During</a:t>
            </a:r>
            <a:r>
              <a:rPr lang="tr-TR" b="1" dirty="0">
                <a:solidFill>
                  <a:schemeClr val="tx1"/>
                </a:solidFill>
              </a:rPr>
              <a:t> </a:t>
            </a:r>
            <a:r>
              <a:rPr lang="tr-TR" b="1" dirty="0" err="1">
                <a:solidFill>
                  <a:schemeClr val="tx1"/>
                </a:solidFill>
              </a:rPr>
              <a:t>the</a:t>
            </a:r>
            <a:r>
              <a:rPr lang="tr-TR" b="1" dirty="0">
                <a:solidFill>
                  <a:schemeClr val="tx1"/>
                </a:solidFill>
              </a:rPr>
              <a:t> </a:t>
            </a:r>
            <a:r>
              <a:rPr lang="tr-TR" b="1" dirty="0" err="1">
                <a:solidFill>
                  <a:schemeClr val="tx1"/>
                </a:solidFill>
              </a:rPr>
              <a:t>Mobility</a:t>
            </a:r>
            <a:r>
              <a:rPr lang="tr-TR" dirty="0">
                <a:solidFill>
                  <a:schemeClr val="tx1"/>
                </a:solidFill>
              </a:rPr>
              <a:t>) ve </a:t>
            </a:r>
            <a:r>
              <a:rPr lang="tr-TR" dirty="0" err="1">
                <a:solidFill>
                  <a:schemeClr val="tx1"/>
                </a:solidFill>
              </a:rPr>
              <a:t>Erasmus</a:t>
            </a:r>
            <a:r>
              <a:rPr lang="tr-TR" dirty="0">
                <a:solidFill>
                  <a:schemeClr val="tx1"/>
                </a:solidFill>
              </a:rPr>
              <a:t> Hareketliliği Sonrasında (</a:t>
            </a:r>
            <a:r>
              <a:rPr lang="tr-TR" b="1" dirty="0" err="1">
                <a:solidFill>
                  <a:schemeClr val="tx1"/>
                </a:solidFill>
              </a:rPr>
              <a:t>After</a:t>
            </a:r>
            <a:r>
              <a:rPr lang="tr-TR" b="1" dirty="0">
                <a:solidFill>
                  <a:schemeClr val="tx1"/>
                </a:solidFill>
              </a:rPr>
              <a:t> </a:t>
            </a:r>
            <a:r>
              <a:rPr lang="tr-TR" b="1" dirty="0" err="1">
                <a:solidFill>
                  <a:schemeClr val="tx1"/>
                </a:solidFill>
              </a:rPr>
              <a:t>the</a:t>
            </a:r>
            <a:r>
              <a:rPr lang="tr-TR" b="1" dirty="0">
                <a:solidFill>
                  <a:schemeClr val="tx1"/>
                </a:solidFill>
              </a:rPr>
              <a:t> </a:t>
            </a:r>
            <a:r>
              <a:rPr lang="tr-TR" b="1" dirty="0" err="1">
                <a:solidFill>
                  <a:schemeClr val="tx1"/>
                </a:solidFill>
              </a:rPr>
              <a:t>Mobility</a:t>
            </a:r>
            <a:r>
              <a:rPr lang="tr-TR" dirty="0">
                <a:solidFill>
                  <a:schemeClr val="tx1"/>
                </a:solidFill>
              </a:rPr>
              <a:t>) tamamlanması gereken belgeleri görebileceğiniz, </a:t>
            </a:r>
            <a:r>
              <a:rPr lang="tr-TR" dirty="0" err="1">
                <a:solidFill>
                  <a:schemeClr val="tx1"/>
                </a:solidFill>
              </a:rPr>
              <a:t>Erasmus</a:t>
            </a:r>
            <a:r>
              <a:rPr lang="tr-TR" dirty="0">
                <a:solidFill>
                  <a:schemeClr val="tx1"/>
                </a:solidFill>
              </a:rPr>
              <a:t> gidiş işlemleri (dosya açma/</a:t>
            </a:r>
            <a:r>
              <a:rPr lang="tr-TR" dirty="0" err="1">
                <a:solidFill>
                  <a:schemeClr val="tx1"/>
                </a:solidFill>
              </a:rPr>
              <a:t>Erasmus</a:t>
            </a:r>
            <a:r>
              <a:rPr lang="tr-TR" dirty="0">
                <a:solidFill>
                  <a:schemeClr val="tx1"/>
                </a:solidFill>
              </a:rPr>
              <a:t> hibe sözleşmesi imzalama) ve </a:t>
            </a:r>
            <a:r>
              <a:rPr lang="tr-TR" dirty="0" err="1">
                <a:solidFill>
                  <a:schemeClr val="tx1"/>
                </a:solidFill>
              </a:rPr>
              <a:t>Erasmus</a:t>
            </a:r>
            <a:r>
              <a:rPr lang="tr-TR" dirty="0">
                <a:solidFill>
                  <a:schemeClr val="tx1"/>
                </a:solidFill>
              </a:rPr>
              <a:t> dönüş işlemleriniz (dosya kapama) için Koordinatörlüğümüzden e-posta ile talep edeceğiniz randevular öncesinde, ilgili işlemlere ait belge eksiğiniz olup olmadığını kontrol etmenizi sağlayacak listedir.</a:t>
            </a:r>
          </a:p>
          <a:p>
            <a:r>
              <a:rPr lang="tr-TR" spc="-10" dirty="0">
                <a:solidFill>
                  <a:schemeClr val="tx1"/>
                </a:solidFill>
                <a:latin typeface="Calibri"/>
                <a:cs typeface="Calibri"/>
              </a:rPr>
              <a:t>“</a:t>
            </a:r>
            <a:r>
              <a:rPr lang="tr-TR" spc="-10" dirty="0" err="1">
                <a:solidFill>
                  <a:schemeClr val="tx1"/>
                </a:solidFill>
                <a:latin typeface="Calibri"/>
                <a:cs typeface="Calibri"/>
              </a:rPr>
              <a:t>Checklist”e</a:t>
            </a:r>
            <a:r>
              <a:rPr lang="tr-TR" spc="-10" dirty="0">
                <a:solidFill>
                  <a:schemeClr val="tx1"/>
                </a:solidFill>
                <a:latin typeface="Calibri"/>
                <a:cs typeface="Calibri"/>
              </a:rPr>
              <a:t> ulaşmak için link: </a:t>
            </a:r>
            <a:r>
              <a:rPr lang="tr-TR" spc="-10" dirty="0">
                <a:solidFill>
                  <a:schemeClr val="bg1"/>
                </a:solidFill>
                <a:latin typeface="Calibri"/>
                <a:cs typeface="Calibri"/>
              </a:rPr>
              <a:t>https://international.deu.edu.tr/wp-content/uploads/2021/01/18-19-ogrenim-check-list.pdf</a:t>
            </a:r>
            <a:endParaRPr lang="tr-TR" dirty="0">
              <a:solidFill>
                <a:schemeClr val="bg1"/>
              </a:solidFill>
            </a:endParaRPr>
          </a:p>
          <a:p>
            <a:endParaRPr lang="tr-TR" dirty="0"/>
          </a:p>
        </p:txBody>
      </p:sp>
    </p:spTree>
  </p:cSld>
  <p:clrMapOvr>
    <a:masterClrMapping/>
  </p:clrMapOvr>
</p:sld>
</file>

<file path=ppt/theme/_rels/theme8.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Vert">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rial-Times New Roman">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nception personnalisée">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3054</TotalTime>
  <Words>4409</Words>
  <Application>Microsoft Office PowerPoint</Application>
  <PresentationFormat>Ekran Gösterisi (16:9)</PresentationFormat>
  <Paragraphs>250</Paragraphs>
  <Slides>37</Slides>
  <Notes>9</Notes>
  <HiddenSlides>0</HiddenSlides>
  <MMClips>0</MMClips>
  <ScaleCrop>false</ScaleCrop>
  <HeadingPairs>
    <vt:vector size="6" baseType="variant">
      <vt:variant>
        <vt:lpstr>Kullanılan Yazı Tipleri</vt:lpstr>
      </vt:variant>
      <vt:variant>
        <vt:i4>10</vt:i4>
      </vt:variant>
      <vt:variant>
        <vt:lpstr>Tema</vt:lpstr>
      </vt:variant>
      <vt:variant>
        <vt:i4>8</vt:i4>
      </vt:variant>
      <vt:variant>
        <vt:lpstr>Slayt Başlıkları</vt:lpstr>
      </vt:variant>
      <vt:variant>
        <vt:i4>37</vt:i4>
      </vt:variant>
    </vt:vector>
  </HeadingPairs>
  <TitlesOfParts>
    <vt:vector size="55" baseType="lpstr">
      <vt:lpstr>arial</vt:lpstr>
      <vt:lpstr>arial</vt:lpstr>
      <vt:lpstr>Calibri</vt:lpstr>
      <vt:lpstr>Calibri Light</vt:lpstr>
      <vt:lpstr>Constantia</vt:lpstr>
      <vt:lpstr>EC Square Sans Pro Light</vt:lpstr>
      <vt:lpstr>ECSquareSansPro-Bold</vt:lpstr>
      <vt:lpstr>Times New Roman</vt:lpstr>
      <vt:lpstr>Wingdings</vt:lpstr>
      <vt:lpstr>Wingdings 2</vt:lpstr>
      <vt:lpstr>Conception personnalisée</vt:lpstr>
      <vt:lpstr>Office Theme</vt:lpstr>
      <vt:lpstr>1_Conception personnalisée</vt:lpstr>
      <vt:lpstr>2_Conception personnalisée</vt:lpstr>
      <vt:lpstr>3_Conception personnalisée</vt:lpstr>
      <vt:lpstr>4_Conception personnalisée</vt:lpstr>
      <vt:lpstr>Ofis Teması</vt:lpstr>
      <vt:lpstr>1_Akış</vt:lpstr>
      <vt:lpstr>PowerPoint Sunusu</vt:lpstr>
      <vt:lpstr>DOKUZ EYLÜL ÜNİVERSİTESİ  ERASMUS PROJE YILI: 2024 ÖĞRENİM HAREKETLİLİĞİ </vt:lpstr>
      <vt:lpstr>ÖNEMLİ DUYURU</vt:lpstr>
      <vt:lpstr>Erasmus+ Programı Nedir? </vt:lpstr>
      <vt:lpstr>PowerPoint Sunusu</vt:lpstr>
      <vt:lpstr>            FERAGAT </vt:lpstr>
      <vt:lpstr>ADIM ADIM ERASMUS+ ÖĞRENİM HAREKETLİLİĞİ</vt:lpstr>
      <vt:lpstr>Giden Öğrenci İş Akış Şeması</vt:lpstr>
      <vt:lpstr>Erasmus Belgeleri için Kontrol Listesi (Checklist)</vt:lpstr>
      <vt:lpstr>1. Adım – Nominasyon </vt:lpstr>
      <vt:lpstr>2. Adım – Karşı Kurum/Gidilecek Üniversite ile İlgili İşlemler</vt:lpstr>
      <vt:lpstr>Erasmus+ Öğrenim Anlaşması – LA: Learning Agreement  (OLA: Online Learning Agreement)</vt:lpstr>
      <vt:lpstr>*Öğrenim anlaşmasının (Learning Agreement/LA) geçerli olabilmesi için, belge üstünde, öğrencinin ve her iki kurumun koordinatörünün imzası ile her iki kurumun mührünün olması gerekir. Öğrenim anlaşmasında 3 tarafın  imzalarından  biri  eksik  olduğu takdirde , belge  geçerli değildir.   </vt:lpstr>
      <vt:lpstr>Online Learning Agreement (OLA)</vt:lpstr>
      <vt:lpstr>Yabancı Dil Düzeyinizi Gösterir Belge Nereden Temin Edilir ? </vt:lpstr>
      <vt:lpstr>Davet/Kabul Mektubu Nedir? Nasıl Temin Edilir ? </vt:lpstr>
      <vt:lpstr>PowerPoint Sunusu</vt:lpstr>
      <vt:lpstr>İngilizce Transkript</vt:lpstr>
      <vt:lpstr>PowerPoint Sunusu</vt:lpstr>
      <vt:lpstr>PowerPoint Sunusu</vt:lpstr>
      <vt:lpstr>Vadesiz Euro Hesabı</vt:lpstr>
      <vt:lpstr>OLS (Online Linguistic Support – Çevrimiçi Dil Desteği) EU ACADEMY</vt:lpstr>
      <vt:lpstr>5. Adım – Dış İlişkiler Koordinatörlüğü ile İlgili İşlemler</vt:lpstr>
      <vt:lpstr>HAREKETLİLİK SIRASINDA (During the Mobility)</vt:lpstr>
      <vt:lpstr>HAREKETLİLİK SONRASINDA (After the Mobility)</vt:lpstr>
      <vt:lpstr>   Erasmus+ Hibeleri </vt:lpstr>
      <vt:lpstr>PowerPoint Sunusu</vt:lpstr>
      <vt:lpstr>Dezavantajlı Katılımcılar için İlave Hibe Desteği</vt:lpstr>
      <vt:lpstr>Dezavantajlı Katılımcılar için İlave Hibe Desteği</vt:lpstr>
      <vt:lpstr>INCLUSION SUPPORT (İçerme/Kapsayıcılık Desteği)</vt:lpstr>
      <vt:lpstr>Seyahat Desteği</vt:lpstr>
      <vt:lpstr>Özellikle Dikkat Edilmesi Gereken Hususlar   VİZE / PASAPORT</vt:lpstr>
      <vt:lpstr>Özellikle Dikkat Edilmesi Gereken Hususlar  GİDİLECEK ÜNİVERSİTE İLE İLGİLİ İŞLEMLER</vt:lpstr>
      <vt:lpstr>Özellikle Dikkat Edilmesi Gereken Hususlar  DERS SEÇİMİ</vt:lpstr>
      <vt:lpstr>Özellikle Dikkat Edilmesi Gereken Hususlar  HİBE HESAPLAMASI ve ÖDEMESİ</vt:lpstr>
      <vt:lpstr>Özellikle Dikkat Edilmesi Gereken Hususlar</vt:lpstr>
      <vt:lpstr>Özellikle Dikkat Edilmesi Gereken Hususlar</vt:lpstr>
    </vt:vector>
  </TitlesOfParts>
  <Company>artmedia - vdnt bvba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Dieter Guns</dc:creator>
  <cp:lastModifiedBy>Ozan Oşafoğlu</cp:lastModifiedBy>
  <cp:revision>310</cp:revision>
  <cp:lastPrinted>2018-05-07T10:31:17Z</cp:lastPrinted>
  <dcterms:created xsi:type="dcterms:W3CDTF">2014-11-27T11:56:50Z</dcterms:created>
  <dcterms:modified xsi:type="dcterms:W3CDTF">2024-07-02T14:38:55Z</dcterms:modified>
</cp:coreProperties>
</file>