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Lst>
  <p:notesMasterIdLst>
    <p:notesMasterId r:id="rId42"/>
  </p:notesMasterIdLst>
  <p:sldIdLst>
    <p:sldId id="319" r:id="rId2"/>
    <p:sldId id="262" r:id="rId3"/>
    <p:sldId id="257" r:id="rId4"/>
    <p:sldId id="258" r:id="rId5"/>
    <p:sldId id="320" r:id="rId6"/>
    <p:sldId id="321" r:id="rId7"/>
    <p:sldId id="261" r:id="rId8"/>
    <p:sldId id="263" r:id="rId9"/>
    <p:sldId id="288" r:id="rId10"/>
    <p:sldId id="289" r:id="rId11"/>
    <p:sldId id="281" r:id="rId12"/>
    <p:sldId id="285" r:id="rId13"/>
    <p:sldId id="312" r:id="rId14"/>
    <p:sldId id="318" r:id="rId15"/>
    <p:sldId id="267" r:id="rId16"/>
    <p:sldId id="272" r:id="rId17"/>
    <p:sldId id="268" r:id="rId18"/>
    <p:sldId id="269" r:id="rId19"/>
    <p:sldId id="270" r:id="rId20"/>
    <p:sldId id="271" r:id="rId21"/>
    <p:sldId id="291" r:id="rId22"/>
    <p:sldId id="304" r:id="rId23"/>
    <p:sldId id="290" r:id="rId24"/>
    <p:sldId id="302" r:id="rId25"/>
    <p:sldId id="292" r:id="rId26"/>
    <p:sldId id="301" r:id="rId27"/>
    <p:sldId id="275" r:id="rId28"/>
    <p:sldId id="313" r:id="rId29"/>
    <p:sldId id="305" r:id="rId30"/>
    <p:sldId id="298" r:id="rId31"/>
    <p:sldId id="293" r:id="rId32"/>
    <p:sldId id="294" r:id="rId33"/>
    <p:sldId id="296" r:id="rId34"/>
    <p:sldId id="314" r:id="rId35"/>
    <p:sldId id="306" r:id="rId36"/>
    <p:sldId id="307" r:id="rId37"/>
    <p:sldId id="315" r:id="rId38"/>
    <p:sldId id="316" r:id="rId39"/>
    <p:sldId id="322" r:id="rId40"/>
    <p:sldId id="317" r:id="rId41"/>
  </p:sldIdLst>
  <p:sldSz cx="12192000" cy="6858000"/>
  <p:notesSz cx="6742113" cy="987266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946"/>
    <p:restoredTop sz="94694"/>
  </p:normalViewPr>
  <p:slideViewPr>
    <p:cSldViewPr snapToGrid="0" snapToObjects="1">
      <p:cViewPr varScale="1">
        <p:scale>
          <a:sx n="103" d="100"/>
          <a:sy n="103" d="100"/>
        </p:scale>
        <p:origin x="114"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536D40-E57F-4DE3-87D9-741EB3672580}" type="doc">
      <dgm:prSet loTypeId="urn:microsoft.com/office/officeart/2009/3/layout/RandomtoResultProcess" loCatId="process" qsTypeId="urn:microsoft.com/office/officeart/2005/8/quickstyle/simple5" qsCatId="simple" csTypeId="urn:microsoft.com/office/officeart/2005/8/colors/colorful5" csCatId="colorful" phldr="1"/>
      <dgm:spPr/>
      <dgm:t>
        <a:bodyPr/>
        <a:lstStyle/>
        <a:p>
          <a:endParaRPr lang="tr-TR"/>
        </a:p>
      </dgm:t>
    </dgm:pt>
    <dgm:pt modelId="{9A1D2418-CAAB-447E-BCAF-65FEB0C4121A}">
      <dgm:prSet phldrT="[Metin]" custT="1"/>
      <dgm:spPr/>
      <dgm:t>
        <a:bodyPr/>
        <a:lstStyle/>
        <a:p>
          <a:r>
            <a:rPr lang="tr-TR" sz="900" b="1" dirty="0">
              <a:latin typeface="+mj-lt"/>
            </a:rPr>
            <a:t>1. ADIM</a:t>
          </a:r>
        </a:p>
        <a:p>
          <a:r>
            <a:rPr lang="tr-TR" sz="900" b="1" dirty="0">
              <a:latin typeface="+mj-lt"/>
            </a:rPr>
            <a:t>NOMİNASYON</a:t>
          </a:r>
        </a:p>
      </dgm:t>
    </dgm:pt>
    <dgm:pt modelId="{F149CC59-0EFD-427E-B66B-373F66472A00}" type="parTrans" cxnId="{80D1C23E-894C-47FD-A0C1-7EBA1B353C8B}">
      <dgm:prSet/>
      <dgm:spPr/>
      <dgm:t>
        <a:bodyPr/>
        <a:lstStyle/>
        <a:p>
          <a:endParaRPr lang="tr-TR">
            <a:latin typeface="+mj-lt"/>
          </a:endParaRPr>
        </a:p>
      </dgm:t>
    </dgm:pt>
    <dgm:pt modelId="{6482C4E0-2A28-4BE2-962C-0139020564E8}" type="sibTrans" cxnId="{80D1C23E-894C-47FD-A0C1-7EBA1B353C8B}">
      <dgm:prSet/>
      <dgm:spPr/>
      <dgm:t>
        <a:bodyPr/>
        <a:lstStyle/>
        <a:p>
          <a:endParaRPr lang="tr-TR">
            <a:latin typeface="+mj-lt"/>
          </a:endParaRPr>
        </a:p>
      </dgm:t>
    </dgm:pt>
    <dgm:pt modelId="{D873FD1E-60D9-4E26-A885-C9A62F1860A6}">
      <dgm:prSet phldrT="[Metin]"/>
      <dgm:spPr/>
      <dgm:t>
        <a:bodyPr/>
        <a:lstStyle/>
        <a:p>
          <a:endParaRPr lang="tr-TR" sz="700" dirty="0">
            <a:latin typeface="+mj-lt"/>
          </a:endParaRPr>
        </a:p>
      </dgm:t>
    </dgm:pt>
    <dgm:pt modelId="{D8CC347A-8D4D-408A-952D-665916A135A3}" type="parTrans" cxnId="{5B754667-BB32-45B3-A6BA-4DC1996D0121}">
      <dgm:prSet/>
      <dgm:spPr/>
      <dgm:t>
        <a:bodyPr/>
        <a:lstStyle/>
        <a:p>
          <a:endParaRPr lang="tr-TR">
            <a:latin typeface="+mj-lt"/>
          </a:endParaRPr>
        </a:p>
      </dgm:t>
    </dgm:pt>
    <dgm:pt modelId="{DA1F910C-FFD3-4D31-B0F3-E5C8F11BF98F}" type="sibTrans" cxnId="{5B754667-BB32-45B3-A6BA-4DC1996D0121}">
      <dgm:prSet/>
      <dgm:spPr/>
      <dgm:t>
        <a:bodyPr/>
        <a:lstStyle/>
        <a:p>
          <a:endParaRPr lang="tr-TR">
            <a:latin typeface="+mj-lt"/>
          </a:endParaRPr>
        </a:p>
      </dgm:t>
    </dgm:pt>
    <dgm:pt modelId="{9D8CBF50-A544-4178-AB61-A93B95454DB3}">
      <dgm:prSet phldrT="[Metin]" custT="1"/>
      <dgm:spPr/>
      <dgm:t>
        <a:bodyPr/>
        <a:lstStyle/>
        <a:p>
          <a:r>
            <a:rPr lang="tr-TR" sz="900" b="1" dirty="0">
              <a:latin typeface="+mj-lt"/>
            </a:rPr>
            <a:t>2. ADIM</a:t>
          </a:r>
        </a:p>
        <a:p>
          <a:r>
            <a:rPr lang="tr-TR" sz="900" b="1" dirty="0">
              <a:latin typeface="+mj-lt"/>
            </a:rPr>
            <a:t> KARŞI KURUM İLE BAĞLANTILI İŞLEMLER</a:t>
          </a:r>
        </a:p>
      </dgm:t>
    </dgm:pt>
    <dgm:pt modelId="{350E4475-8642-4A48-91F9-700CE056838E}" type="parTrans" cxnId="{DD780448-4377-40A0-B34F-A159967D3437}">
      <dgm:prSet/>
      <dgm:spPr/>
      <dgm:t>
        <a:bodyPr/>
        <a:lstStyle/>
        <a:p>
          <a:endParaRPr lang="tr-TR">
            <a:latin typeface="+mj-lt"/>
          </a:endParaRPr>
        </a:p>
      </dgm:t>
    </dgm:pt>
    <dgm:pt modelId="{70F7C9EB-5202-4F73-B21C-2CE64AF379A2}" type="sibTrans" cxnId="{DD780448-4377-40A0-B34F-A159967D3437}">
      <dgm:prSet/>
      <dgm:spPr/>
      <dgm:t>
        <a:bodyPr/>
        <a:lstStyle/>
        <a:p>
          <a:endParaRPr lang="tr-TR">
            <a:latin typeface="+mj-lt"/>
          </a:endParaRPr>
        </a:p>
      </dgm:t>
    </dgm:pt>
    <dgm:pt modelId="{5590C6BD-DE64-4D57-89F3-D8260164F9D7}">
      <dgm:prSet phldrT="[Metin]" custT="1"/>
      <dgm:spPr/>
      <dgm:t>
        <a:bodyPr/>
        <a:lstStyle/>
        <a:p>
          <a:r>
            <a:rPr lang="tr-TR" sz="900" b="1" dirty="0">
              <a:latin typeface="+mj-lt"/>
            </a:rPr>
            <a:t>Öğrenim Anlaşması (Learning </a:t>
          </a:r>
          <a:r>
            <a:rPr lang="tr-TR" sz="900" b="1" dirty="0" err="1">
              <a:latin typeface="+mj-lt"/>
            </a:rPr>
            <a:t>Agreement</a:t>
          </a:r>
          <a:r>
            <a:rPr lang="tr-TR" sz="900" b="1" dirty="0">
              <a:latin typeface="+mj-lt"/>
            </a:rPr>
            <a:t>)</a:t>
          </a:r>
        </a:p>
      </dgm:t>
    </dgm:pt>
    <dgm:pt modelId="{598DC280-DA94-4823-B50F-13B1A55F0485}" type="parTrans" cxnId="{E1860DFB-240B-4CCF-8E29-11B967B56CA8}">
      <dgm:prSet/>
      <dgm:spPr/>
      <dgm:t>
        <a:bodyPr/>
        <a:lstStyle/>
        <a:p>
          <a:endParaRPr lang="tr-TR">
            <a:latin typeface="+mj-lt"/>
          </a:endParaRPr>
        </a:p>
      </dgm:t>
    </dgm:pt>
    <dgm:pt modelId="{FE36FEB3-F58F-4061-AEBC-596F7B3F9B32}" type="sibTrans" cxnId="{E1860DFB-240B-4CCF-8E29-11B967B56CA8}">
      <dgm:prSet/>
      <dgm:spPr/>
      <dgm:t>
        <a:bodyPr/>
        <a:lstStyle/>
        <a:p>
          <a:endParaRPr lang="tr-TR">
            <a:latin typeface="+mj-lt"/>
          </a:endParaRPr>
        </a:p>
      </dgm:t>
    </dgm:pt>
    <dgm:pt modelId="{D4BCA362-ABF4-498A-9881-B89629DD20DA}">
      <dgm:prSet phldrT="[Metin]" custT="1"/>
      <dgm:spPr/>
      <dgm:t>
        <a:bodyPr/>
        <a:lstStyle/>
        <a:p>
          <a:r>
            <a:rPr lang="tr-TR" sz="900" dirty="0">
              <a:latin typeface="+mj-lt"/>
            </a:rPr>
            <a:t>Dil belgesi (Karşı kuruma iletmek üzere Koordinatörlüğümüzden temin edebilirsiniz)</a:t>
          </a:r>
        </a:p>
      </dgm:t>
    </dgm:pt>
    <dgm:pt modelId="{ADDD5AC5-8155-42D6-B021-6BED3B4FA31A}" type="parTrans" cxnId="{8F0C5C0A-AD48-46C1-834F-EBA376B60E8A}">
      <dgm:prSet/>
      <dgm:spPr/>
      <dgm:t>
        <a:bodyPr/>
        <a:lstStyle/>
        <a:p>
          <a:endParaRPr lang="tr-TR">
            <a:latin typeface="+mj-lt"/>
          </a:endParaRPr>
        </a:p>
      </dgm:t>
    </dgm:pt>
    <dgm:pt modelId="{0A26C373-4FE6-4BBB-B2B0-C59890C7958C}" type="sibTrans" cxnId="{8F0C5C0A-AD48-46C1-834F-EBA376B60E8A}">
      <dgm:prSet/>
      <dgm:spPr/>
      <dgm:t>
        <a:bodyPr/>
        <a:lstStyle/>
        <a:p>
          <a:endParaRPr lang="tr-TR">
            <a:latin typeface="+mj-lt"/>
          </a:endParaRPr>
        </a:p>
      </dgm:t>
    </dgm:pt>
    <dgm:pt modelId="{5EEE0E41-916D-403E-878B-AF5374B26116}">
      <dgm:prSet phldrT="[Metin]" custT="1"/>
      <dgm:spPr/>
      <dgm:t>
        <a:bodyPr/>
        <a:lstStyle/>
        <a:p>
          <a:r>
            <a:rPr lang="tr-TR" sz="900" b="1" dirty="0">
              <a:latin typeface="+mj-lt"/>
            </a:rPr>
            <a:t>3. ADIM</a:t>
          </a:r>
        </a:p>
        <a:p>
          <a:r>
            <a:rPr lang="tr-TR" sz="900" b="1" dirty="0">
              <a:latin typeface="+mj-lt"/>
            </a:rPr>
            <a:t>AKADEMİK BİRİMİNİZ İLE BAĞLANTILI İŞLEMLER</a:t>
          </a:r>
        </a:p>
      </dgm:t>
    </dgm:pt>
    <dgm:pt modelId="{AC7F5C57-B263-4FEB-A0B0-37D02FC94E13}" type="parTrans" cxnId="{E3DB8D73-162B-4A43-85FC-A904F2CCC8D6}">
      <dgm:prSet/>
      <dgm:spPr/>
      <dgm:t>
        <a:bodyPr/>
        <a:lstStyle/>
        <a:p>
          <a:endParaRPr lang="tr-TR">
            <a:latin typeface="+mj-lt"/>
          </a:endParaRPr>
        </a:p>
      </dgm:t>
    </dgm:pt>
    <dgm:pt modelId="{F98A3387-10F3-4E3F-848A-D4C9079E142A}" type="sibTrans" cxnId="{E3DB8D73-162B-4A43-85FC-A904F2CCC8D6}">
      <dgm:prSet/>
      <dgm:spPr/>
      <dgm:t>
        <a:bodyPr/>
        <a:lstStyle/>
        <a:p>
          <a:endParaRPr lang="tr-TR">
            <a:latin typeface="+mj-lt"/>
          </a:endParaRPr>
        </a:p>
      </dgm:t>
    </dgm:pt>
    <dgm:pt modelId="{183938D0-4233-4062-A10A-7FB09D3AD46A}">
      <dgm:prSet phldrT="[Metin]" custT="1"/>
      <dgm:spPr/>
      <dgm:t>
        <a:bodyPr/>
        <a:lstStyle/>
        <a:p>
          <a:r>
            <a:rPr lang="tr-TR" sz="900" dirty="0">
              <a:latin typeface="+mj-lt"/>
            </a:rPr>
            <a:t>Öğrenim Anlaşmasının tüm taraflarca </a:t>
          </a:r>
          <a:r>
            <a:rPr lang="tr-TR" sz="900" dirty="0" err="1">
              <a:latin typeface="+mj-lt"/>
            </a:rPr>
            <a:t>onaylnmasını</a:t>
          </a:r>
          <a:r>
            <a:rPr lang="tr-TR" sz="900" dirty="0">
              <a:latin typeface="+mj-lt"/>
            </a:rPr>
            <a:t> takiben, Akademik biriminize Yönetim Kurulu Kararınızın çıkartılması için başvurmanız</a:t>
          </a:r>
        </a:p>
      </dgm:t>
    </dgm:pt>
    <dgm:pt modelId="{208F573C-A83E-46BD-AB60-07988606DA9C}" type="parTrans" cxnId="{CFA16921-1E3E-4442-BD3F-537F1F491568}">
      <dgm:prSet/>
      <dgm:spPr/>
      <dgm:t>
        <a:bodyPr/>
        <a:lstStyle/>
        <a:p>
          <a:endParaRPr lang="tr-TR">
            <a:latin typeface="+mj-lt"/>
          </a:endParaRPr>
        </a:p>
      </dgm:t>
    </dgm:pt>
    <dgm:pt modelId="{FDF5D324-B8DF-4995-BFDB-8727B4C38C22}" type="sibTrans" cxnId="{CFA16921-1E3E-4442-BD3F-537F1F491568}">
      <dgm:prSet/>
      <dgm:spPr/>
      <dgm:t>
        <a:bodyPr/>
        <a:lstStyle/>
        <a:p>
          <a:endParaRPr lang="tr-TR">
            <a:latin typeface="+mj-lt"/>
          </a:endParaRPr>
        </a:p>
      </dgm:t>
    </dgm:pt>
    <dgm:pt modelId="{3F54878E-D491-4BB7-9503-AB16861BF212}">
      <dgm:prSet phldrT="[Metin]" custT="1"/>
      <dgm:spPr/>
      <dgm:t>
        <a:bodyPr/>
        <a:lstStyle/>
        <a:p>
          <a:r>
            <a:rPr lang="tr-TR" sz="900" dirty="0">
              <a:latin typeface="+mj-lt"/>
            </a:rPr>
            <a:t>İngilizce transkript temin edilmesi</a:t>
          </a:r>
        </a:p>
      </dgm:t>
    </dgm:pt>
    <dgm:pt modelId="{CE813876-45CF-4832-9572-89B537157CBC}" type="parTrans" cxnId="{9EA0215E-6C30-4633-9EA8-FB4B9AA13F7D}">
      <dgm:prSet/>
      <dgm:spPr/>
      <dgm:t>
        <a:bodyPr/>
        <a:lstStyle/>
        <a:p>
          <a:endParaRPr lang="tr-TR">
            <a:latin typeface="+mj-lt"/>
          </a:endParaRPr>
        </a:p>
      </dgm:t>
    </dgm:pt>
    <dgm:pt modelId="{7F3B1157-6AE6-41BC-AB99-012076EE7064}" type="sibTrans" cxnId="{9EA0215E-6C30-4633-9EA8-FB4B9AA13F7D}">
      <dgm:prSet/>
      <dgm:spPr/>
      <dgm:t>
        <a:bodyPr/>
        <a:lstStyle/>
        <a:p>
          <a:endParaRPr lang="tr-TR">
            <a:latin typeface="+mj-lt"/>
          </a:endParaRPr>
        </a:p>
      </dgm:t>
    </dgm:pt>
    <dgm:pt modelId="{A97B0318-2A4E-45E6-90DD-2BC5FA889160}">
      <dgm:prSet phldrT="[Metin]" custT="1"/>
      <dgm:spPr/>
      <dgm:t>
        <a:bodyPr/>
        <a:lstStyle/>
        <a:p>
          <a:r>
            <a:rPr lang="tr-TR" sz="900" b="1" dirty="0">
              <a:latin typeface="+mj-lt"/>
            </a:rPr>
            <a:t>4. ADIM</a:t>
          </a:r>
        </a:p>
        <a:p>
          <a:r>
            <a:rPr lang="tr-TR" sz="900" b="1" dirty="0">
              <a:latin typeface="+mj-lt"/>
            </a:rPr>
            <a:t>SEYAHAT PLANLAMASI</a:t>
          </a:r>
        </a:p>
      </dgm:t>
    </dgm:pt>
    <dgm:pt modelId="{48F0608F-97CB-49F3-8628-D660EC133300}" type="parTrans" cxnId="{54C327FD-5BB6-4561-B791-873176B51AEE}">
      <dgm:prSet/>
      <dgm:spPr/>
      <dgm:t>
        <a:bodyPr/>
        <a:lstStyle/>
        <a:p>
          <a:endParaRPr lang="tr-TR">
            <a:latin typeface="+mj-lt"/>
          </a:endParaRPr>
        </a:p>
      </dgm:t>
    </dgm:pt>
    <dgm:pt modelId="{4D73FDDE-25FD-43B9-AEEB-0D59B586D0B3}" type="sibTrans" cxnId="{54C327FD-5BB6-4561-B791-873176B51AEE}">
      <dgm:prSet/>
      <dgm:spPr/>
      <dgm:t>
        <a:bodyPr/>
        <a:lstStyle/>
        <a:p>
          <a:endParaRPr lang="tr-TR">
            <a:latin typeface="+mj-lt"/>
          </a:endParaRPr>
        </a:p>
      </dgm:t>
    </dgm:pt>
    <dgm:pt modelId="{951A033E-AE9F-4125-9F52-3591A99D78A1}">
      <dgm:prSet phldrT="[Metin]" custT="1"/>
      <dgm:spPr/>
      <dgm:t>
        <a:bodyPr/>
        <a:lstStyle/>
        <a:p>
          <a:r>
            <a:rPr lang="tr-TR" sz="900" dirty="0">
              <a:latin typeface="+mj-lt"/>
            </a:rPr>
            <a:t>Vize başvuru işlemleri</a:t>
          </a:r>
        </a:p>
      </dgm:t>
    </dgm:pt>
    <dgm:pt modelId="{5AC698E6-9E92-476F-9139-47986527B8B7}" type="parTrans" cxnId="{11F551B9-C51A-480F-9AFE-EE7FA7B72D1F}">
      <dgm:prSet/>
      <dgm:spPr/>
      <dgm:t>
        <a:bodyPr/>
        <a:lstStyle/>
        <a:p>
          <a:endParaRPr lang="tr-TR">
            <a:latin typeface="+mj-lt"/>
          </a:endParaRPr>
        </a:p>
      </dgm:t>
    </dgm:pt>
    <dgm:pt modelId="{E02AE125-741A-4129-808F-BC6A42BC4D34}" type="sibTrans" cxnId="{11F551B9-C51A-480F-9AFE-EE7FA7B72D1F}">
      <dgm:prSet/>
      <dgm:spPr/>
      <dgm:t>
        <a:bodyPr/>
        <a:lstStyle/>
        <a:p>
          <a:endParaRPr lang="tr-TR">
            <a:latin typeface="+mj-lt"/>
          </a:endParaRPr>
        </a:p>
      </dgm:t>
    </dgm:pt>
    <dgm:pt modelId="{3D19C5E5-AB1D-4CBA-AED5-7EEF06167A13}">
      <dgm:prSet phldrT="[Metin]" custT="1"/>
      <dgm:spPr/>
      <dgm:t>
        <a:bodyPr/>
        <a:lstStyle/>
        <a:p>
          <a:r>
            <a:rPr lang="tr-TR" sz="900" dirty="0">
              <a:latin typeface="+mj-lt"/>
            </a:rPr>
            <a:t>Seyahat Sağlık Sigortası</a:t>
          </a:r>
        </a:p>
      </dgm:t>
    </dgm:pt>
    <dgm:pt modelId="{8A43929F-EFD3-4E9E-84B7-83B272553B7E}" type="parTrans" cxnId="{E84D009E-BFD0-4941-A6D0-8A596F813014}">
      <dgm:prSet/>
      <dgm:spPr/>
      <dgm:t>
        <a:bodyPr/>
        <a:lstStyle/>
        <a:p>
          <a:endParaRPr lang="tr-TR">
            <a:latin typeface="+mj-lt"/>
          </a:endParaRPr>
        </a:p>
      </dgm:t>
    </dgm:pt>
    <dgm:pt modelId="{7CDB2686-F245-4925-905D-AD3D4071FD96}" type="sibTrans" cxnId="{E84D009E-BFD0-4941-A6D0-8A596F813014}">
      <dgm:prSet/>
      <dgm:spPr/>
      <dgm:t>
        <a:bodyPr/>
        <a:lstStyle/>
        <a:p>
          <a:endParaRPr lang="tr-TR">
            <a:latin typeface="+mj-lt"/>
          </a:endParaRPr>
        </a:p>
      </dgm:t>
    </dgm:pt>
    <dgm:pt modelId="{ACB6F0C9-D6BA-469D-8D28-A7B04AEDE51F}">
      <dgm:prSet phldrT="[Metin]" custT="1"/>
      <dgm:spPr/>
      <dgm:t>
        <a:bodyPr/>
        <a:lstStyle/>
        <a:p>
          <a:r>
            <a:rPr lang="tr-TR" sz="900" dirty="0">
              <a:latin typeface="+mj-lt"/>
            </a:rPr>
            <a:t>Banka Hesabı Açmak</a:t>
          </a:r>
        </a:p>
      </dgm:t>
    </dgm:pt>
    <dgm:pt modelId="{2BBF27FC-1923-43FB-AD84-99B95776442A}" type="parTrans" cxnId="{D63EDC26-C125-4325-8E61-0CBAA2791F1C}">
      <dgm:prSet/>
      <dgm:spPr/>
      <dgm:t>
        <a:bodyPr/>
        <a:lstStyle/>
        <a:p>
          <a:endParaRPr lang="tr-TR">
            <a:latin typeface="+mj-lt"/>
          </a:endParaRPr>
        </a:p>
      </dgm:t>
    </dgm:pt>
    <dgm:pt modelId="{4655D841-92FE-423C-B729-9EF2E87DF5D1}" type="sibTrans" cxnId="{D63EDC26-C125-4325-8E61-0CBAA2791F1C}">
      <dgm:prSet/>
      <dgm:spPr/>
      <dgm:t>
        <a:bodyPr/>
        <a:lstStyle/>
        <a:p>
          <a:endParaRPr lang="tr-TR">
            <a:latin typeface="+mj-lt"/>
          </a:endParaRPr>
        </a:p>
      </dgm:t>
    </dgm:pt>
    <dgm:pt modelId="{642F3165-3C38-47BA-A097-3F1CAC1F5E16}">
      <dgm:prSet phldrT="[Metin]" custT="1"/>
      <dgm:spPr/>
      <dgm:t>
        <a:bodyPr/>
        <a:lstStyle/>
        <a:p>
          <a:r>
            <a:rPr lang="tr-TR" sz="900" b="1" dirty="0">
              <a:latin typeface="+mj-lt"/>
            </a:rPr>
            <a:t>ERASMUS+ Öğrenim Hareketliliğinin Başlaması</a:t>
          </a:r>
        </a:p>
      </dgm:t>
    </dgm:pt>
    <dgm:pt modelId="{C47D4E94-AE63-414C-AE0E-98EFA71C5FE9}" type="parTrans" cxnId="{D598B52B-7DDB-49D2-906A-D6DBAE8C586D}">
      <dgm:prSet/>
      <dgm:spPr/>
      <dgm:t>
        <a:bodyPr/>
        <a:lstStyle/>
        <a:p>
          <a:endParaRPr lang="tr-TR">
            <a:latin typeface="+mj-lt"/>
          </a:endParaRPr>
        </a:p>
      </dgm:t>
    </dgm:pt>
    <dgm:pt modelId="{21478962-E491-491C-AA5B-5F0F9A70B26E}" type="sibTrans" cxnId="{D598B52B-7DDB-49D2-906A-D6DBAE8C586D}">
      <dgm:prSet/>
      <dgm:spPr/>
      <dgm:t>
        <a:bodyPr/>
        <a:lstStyle/>
        <a:p>
          <a:endParaRPr lang="tr-TR">
            <a:latin typeface="+mj-lt"/>
          </a:endParaRPr>
        </a:p>
      </dgm:t>
    </dgm:pt>
    <dgm:pt modelId="{260AF45E-0710-4564-AAC2-294011FC0EBB}">
      <dgm:prSet phldrT="[Metin]" custT="1"/>
      <dgm:spPr/>
      <dgm:t>
        <a:bodyPr/>
        <a:lstStyle/>
        <a:p>
          <a:pPr algn="l"/>
          <a:r>
            <a:rPr lang="tr-TR" sz="900" b="1" dirty="0">
              <a:latin typeface="+mj-lt"/>
            </a:rPr>
            <a:t>5. ADIM</a:t>
          </a:r>
        </a:p>
        <a:p>
          <a:pPr algn="l"/>
          <a:r>
            <a:rPr lang="tr-TR" sz="900" b="1" dirty="0">
              <a:latin typeface="+mj-lt"/>
            </a:rPr>
            <a:t>ULUSLARARASI AKADEMİK İLİŞKİLER KOORDİNATÖRLÜĞÜNE GİDİŞ ÖNCESİ TESLİM EDİLECEK BELGELER</a:t>
          </a:r>
        </a:p>
      </dgm:t>
    </dgm:pt>
    <dgm:pt modelId="{79829B4B-FDA0-4274-B48C-2248BFBDFCF9}" type="parTrans" cxnId="{A13D83E4-82D8-48BA-8386-93BED9811907}">
      <dgm:prSet/>
      <dgm:spPr/>
      <dgm:t>
        <a:bodyPr/>
        <a:lstStyle/>
        <a:p>
          <a:endParaRPr lang="tr-TR"/>
        </a:p>
      </dgm:t>
    </dgm:pt>
    <dgm:pt modelId="{B81204EC-DCE6-4B37-A1A6-1C15BEA47226}" type="sibTrans" cxnId="{A13D83E4-82D8-48BA-8386-93BED9811907}">
      <dgm:prSet/>
      <dgm:spPr/>
      <dgm:t>
        <a:bodyPr/>
        <a:lstStyle/>
        <a:p>
          <a:endParaRPr lang="tr-TR"/>
        </a:p>
      </dgm:t>
    </dgm:pt>
    <dgm:pt modelId="{8E3AE549-A8C9-45F3-A3A3-1F9E5E011848}">
      <dgm:prSet phldrT="[Metin]" custT="1"/>
      <dgm:spPr/>
      <dgm:t>
        <a:bodyPr/>
        <a:lstStyle/>
        <a:p>
          <a:r>
            <a:rPr lang="tr-TR" sz="900" dirty="0">
              <a:latin typeface="+mj-lt"/>
            </a:rPr>
            <a:t>Kabul/Davet mektubu</a:t>
          </a:r>
        </a:p>
      </dgm:t>
    </dgm:pt>
    <dgm:pt modelId="{4E1B792F-CBC4-4CD4-BF05-EB57EC5C957F}" type="parTrans" cxnId="{D5C75205-F0EE-49C6-9AFD-0BEC6B342145}">
      <dgm:prSet/>
      <dgm:spPr/>
      <dgm:t>
        <a:bodyPr/>
        <a:lstStyle/>
        <a:p>
          <a:endParaRPr lang="tr-TR"/>
        </a:p>
      </dgm:t>
    </dgm:pt>
    <dgm:pt modelId="{ED993E78-1C65-4BF6-BFF9-FC7009D2BC8F}" type="sibTrans" cxnId="{D5C75205-F0EE-49C6-9AFD-0BEC6B342145}">
      <dgm:prSet/>
      <dgm:spPr/>
      <dgm:t>
        <a:bodyPr/>
        <a:lstStyle/>
        <a:p>
          <a:endParaRPr lang="tr-TR"/>
        </a:p>
      </dgm:t>
    </dgm:pt>
    <dgm:pt modelId="{0EDC539D-88C4-43EB-A562-CCC90A10869E}">
      <dgm:prSet phldrT="[Metin]" custT="1"/>
      <dgm:spPr/>
      <dgm:t>
        <a:bodyPr/>
        <a:lstStyle/>
        <a:p>
          <a:r>
            <a:rPr lang="tr-TR" sz="900" dirty="0">
              <a:latin typeface="+mj-lt"/>
            </a:rPr>
            <a:t>Öğrenim Anlaşması</a:t>
          </a:r>
        </a:p>
      </dgm:t>
    </dgm:pt>
    <dgm:pt modelId="{7288749A-2B74-4349-AFEF-DA79BF1A3B7E}" type="parTrans" cxnId="{1F73E514-FAC3-48A6-A41D-EC63260E2223}">
      <dgm:prSet/>
      <dgm:spPr/>
      <dgm:t>
        <a:bodyPr/>
        <a:lstStyle/>
        <a:p>
          <a:endParaRPr lang="tr-TR"/>
        </a:p>
      </dgm:t>
    </dgm:pt>
    <dgm:pt modelId="{EB2B0B7C-9E00-4A4F-A825-393779BA8CC1}" type="sibTrans" cxnId="{1F73E514-FAC3-48A6-A41D-EC63260E2223}">
      <dgm:prSet/>
      <dgm:spPr/>
      <dgm:t>
        <a:bodyPr/>
        <a:lstStyle/>
        <a:p>
          <a:endParaRPr lang="tr-TR"/>
        </a:p>
      </dgm:t>
    </dgm:pt>
    <dgm:pt modelId="{50A72033-21A1-46A6-B9F8-753930844D09}">
      <dgm:prSet phldrT="[Metin]" custT="1"/>
      <dgm:spPr/>
      <dgm:t>
        <a:bodyPr/>
        <a:lstStyle/>
        <a:p>
          <a:r>
            <a:rPr lang="tr-TR" sz="900" b="0" dirty="0">
              <a:latin typeface="+mj-lt"/>
            </a:rPr>
            <a:t>Yönetim </a:t>
          </a:r>
          <a:r>
            <a:rPr lang="tr-TR" sz="900" dirty="0">
              <a:latin typeface="+mj-lt"/>
            </a:rPr>
            <a:t>Kurulu Kararı</a:t>
          </a:r>
        </a:p>
      </dgm:t>
    </dgm:pt>
    <dgm:pt modelId="{D02AC57E-9965-43E8-B20D-3B3025BEA172}" type="parTrans" cxnId="{4777C093-B1BF-40E1-B579-DD7BD642D3E4}">
      <dgm:prSet/>
      <dgm:spPr/>
      <dgm:t>
        <a:bodyPr/>
        <a:lstStyle/>
        <a:p>
          <a:endParaRPr lang="tr-TR"/>
        </a:p>
      </dgm:t>
    </dgm:pt>
    <dgm:pt modelId="{37E5F3AE-B208-4CCD-A79C-A836964340E5}" type="sibTrans" cxnId="{4777C093-B1BF-40E1-B579-DD7BD642D3E4}">
      <dgm:prSet/>
      <dgm:spPr/>
      <dgm:t>
        <a:bodyPr/>
        <a:lstStyle/>
        <a:p>
          <a:endParaRPr lang="tr-TR"/>
        </a:p>
      </dgm:t>
    </dgm:pt>
    <dgm:pt modelId="{F410D31F-E614-4CD2-BA17-0868B7A76642}">
      <dgm:prSet phldrT="[Metin]" custT="1"/>
      <dgm:spPr/>
      <dgm:t>
        <a:bodyPr/>
        <a:lstStyle/>
        <a:p>
          <a:endParaRPr lang="tr-TR" sz="900" dirty="0">
            <a:latin typeface="+mj-lt"/>
          </a:endParaRPr>
        </a:p>
      </dgm:t>
    </dgm:pt>
    <dgm:pt modelId="{9D86F013-4199-406C-A243-D764CEE7D421}" type="parTrans" cxnId="{AF68E599-F6F3-414E-8A73-3304D2D8C175}">
      <dgm:prSet/>
      <dgm:spPr/>
      <dgm:t>
        <a:bodyPr/>
        <a:lstStyle/>
        <a:p>
          <a:endParaRPr lang="tr-TR"/>
        </a:p>
      </dgm:t>
    </dgm:pt>
    <dgm:pt modelId="{8F0E59A9-1E40-45CC-B62F-882479361FC3}" type="sibTrans" cxnId="{AF68E599-F6F3-414E-8A73-3304D2D8C175}">
      <dgm:prSet/>
      <dgm:spPr/>
      <dgm:t>
        <a:bodyPr/>
        <a:lstStyle/>
        <a:p>
          <a:endParaRPr lang="tr-TR"/>
        </a:p>
      </dgm:t>
    </dgm:pt>
    <dgm:pt modelId="{67C9D399-7D5A-467A-82D8-FD9FF50744F7}">
      <dgm:prSet phldrT="[Metin]" custT="1"/>
      <dgm:spPr/>
      <dgm:t>
        <a:bodyPr/>
        <a:lstStyle/>
        <a:p>
          <a:r>
            <a:rPr lang="tr-TR" sz="900" dirty="0">
              <a:latin typeface="+mj-lt"/>
            </a:rPr>
            <a:t>İngilizce Transkript</a:t>
          </a:r>
        </a:p>
      </dgm:t>
    </dgm:pt>
    <dgm:pt modelId="{E0F331FF-9B34-4E1C-A3D2-00A0DE6DED8B}" type="parTrans" cxnId="{7AEB1CE6-19F7-480A-9321-1417F97049AC}">
      <dgm:prSet/>
      <dgm:spPr/>
      <dgm:t>
        <a:bodyPr/>
        <a:lstStyle/>
        <a:p>
          <a:endParaRPr lang="tr-TR"/>
        </a:p>
      </dgm:t>
    </dgm:pt>
    <dgm:pt modelId="{ADF2A9C2-2BCE-41E6-8A81-1C1FA11BA532}" type="sibTrans" cxnId="{7AEB1CE6-19F7-480A-9321-1417F97049AC}">
      <dgm:prSet/>
      <dgm:spPr/>
      <dgm:t>
        <a:bodyPr/>
        <a:lstStyle/>
        <a:p>
          <a:endParaRPr lang="tr-TR"/>
        </a:p>
      </dgm:t>
    </dgm:pt>
    <dgm:pt modelId="{D6D9FE33-A4E6-4AC6-B30F-D82D563EF1F2}">
      <dgm:prSet phldrT="[Metin]" custT="1"/>
      <dgm:spPr/>
      <dgm:t>
        <a:bodyPr/>
        <a:lstStyle/>
        <a:p>
          <a:r>
            <a:rPr lang="tr-TR" sz="900" dirty="0">
              <a:latin typeface="+mj-lt"/>
            </a:rPr>
            <a:t>Vadesiz Euro Hesabı</a:t>
          </a:r>
        </a:p>
      </dgm:t>
    </dgm:pt>
    <dgm:pt modelId="{6EE001DB-52F0-4367-B86D-90D5913E6F21}" type="parTrans" cxnId="{3A2565B7-0CD4-447E-9030-B42E61F05FD8}">
      <dgm:prSet/>
      <dgm:spPr/>
      <dgm:t>
        <a:bodyPr/>
        <a:lstStyle/>
        <a:p>
          <a:endParaRPr lang="tr-TR"/>
        </a:p>
      </dgm:t>
    </dgm:pt>
    <dgm:pt modelId="{5B8734B3-8D2C-4832-ADDD-5CCCD1E44FA8}" type="sibTrans" cxnId="{3A2565B7-0CD4-447E-9030-B42E61F05FD8}">
      <dgm:prSet/>
      <dgm:spPr/>
      <dgm:t>
        <a:bodyPr/>
        <a:lstStyle/>
        <a:p>
          <a:endParaRPr lang="tr-TR"/>
        </a:p>
      </dgm:t>
    </dgm:pt>
    <dgm:pt modelId="{AB0E061E-BBA3-4369-B47E-E64B6C5502F3}">
      <dgm:prSet phldrT="[Metin]" custT="1"/>
      <dgm:spPr/>
      <dgm:t>
        <a:bodyPr/>
        <a:lstStyle/>
        <a:p>
          <a:r>
            <a:rPr lang="tr-TR" sz="900" dirty="0">
              <a:latin typeface="+mj-lt"/>
            </a:rPr>
            <a:t>Vize</a:t>
          </a:r>
        </a:p>
      </dgm:t>
    </dgm:pt>
    <dgm:pt modelId="{018B3629-4DFF-439C-B4B5-330101F84323}" type="parTrans" cxnId="{4A0ADD86-E110-4A64-870D-84B531F0B0CC}">
      <dgm:prSet/>
      <dgm:spPr/>
      <dgm:t>
        <a:bodyPr/>
        <a:lstStyle/>
        <a:p>
          <a:endParaRPr lang="tr-TR"/>
        </a:p>
      </dgm:t>
    </dgm:pt>
    <dgm:pt modelId="{53A18DB8-5408-478A-BC69-4C3FD35EA554}" type="sibTrans" cxnId="{4A0ADD86-E110-4A64-870D-84B531F0B0CC}">
      <dgm:prSet/>
      <dgm:spPr/>
      <dgm:t>
        <a:bodyPr/>
        <a:lstStyle/>
        <a:p>
          <a:endParaRPr lang="tr-TR"/>
        </a:p>
      </dgm:t>
    </dgm:pt>
    <dgm:pt modelId="{6D85758F-5357-4099-BE15-069EC220B93C}">
      <dgm:prSet phldrT="[Metin]" custT="1"/>
      <dgm:spPr/>
      <dgm:t>
        <a:bodyPr/>
        <a:lstStyle/>
        <a:p>
          <a:r>
            <a:rPr lang="tr-TR" sz="900" dirty="0">
              <a:latin typeface="+mj-lt"/>
            </a:rPr>
            <a:t>Seyahat Sağlık Sigortası</a:t>
          </a:r>
        </a:p>
      </dgm:t>
    </dgm:pt>
    <dgm:pt modelId="{AC6E85B8-BFC1-4D16-BADB-6EA65ADCA06E}" type="parTrans" cxnId="{9BA4333B-4E0A-4C98-AECF-7F10CD61F9D5}">
      <dgm:prSet/>
      <dgm:spPr/>
      <dgm:t>
        <a:bodyPr/>
        <a:lstStyle/>
        <a:p>
          <a:endParaRPr lang="tr-TR"/>
        </a:p>
      </dgm:t>
    </dgm:pt>
    <dgm:pt modelId="{49F96E91-B5C2-4A9B-9865-53B60A40902C}" type="sibTrans" cxnId="{9BA4333B-4E0A-4C98-AECF-7F10CD61F9D5}">
      <dgm:prSet/>
      <dgm:spPr/>
      <dgm:t>
        <a:bodyPr/>
        <a:lstStyle/>
        <a:p>
          <a:endParaRPr lang="tr-TR"/>
        </a:p>
      </dgm:t>
    </dgm:pt>
    <dgm:pt modelId="{140AB911-38BF-498D-8E42-FCE536A5DA31}">
      <dgm:prSet phldrT="[Metin]" custT="1"/>
      <dgm:spPr/>
      <dgm:t>
        <a:bodyPr/>
        <a:lstStyle/>
        <a:p>
          <a:r>
            <a:rPr lang="tr-TR" sz="900" dirty="0">
              <a:latin typeface="+mj-lt"/>
            </a:rPr>
            <a:t>Online Dil Sınavı Sonucu (EU Academy)</a:t>
          </a:r>
        </a:p>
      </dgm:t>
    </dgm:pt>
    <dgm:pt modelId="{FD0557B0-A095-440D-A53D-ABBC420824A0}" type="parTrans" cxnId="{37ED48CE-D361-4638-9B4E-281CBF1055F4}">
      <dgm:prSet/>
      <dgm:spPr/>
      <dgm:t>
        <a:bodyPr/>
        <a:lstStyle/>
        <a:p>
          <a:endParaRPr lang="tr-TR"/>
        </a:p>
      </dgm:t>
    </dgm:pt>
    <dgm:pt modelId="{E606AEC2-189B-4A01-AA80-BDFF17D924B7}" type="sibTrans" cxnId="{37ED48CE-D361-4638-9B4E-281CBF1055F4}">
      <dgm:prSet/>
      <dgm:spPr/>
      <dgm:t>
        <a:bodyPr/>
        <a:lstStyle/>
        <a:p>
          <a:endParaRPr lang="tr-TR"/>
        </a:p>
      </dgm:t>
    </dgm:pt>
    <dgm:pt modelId="{3CC2DE22-09E1-458A-8363-CBB24EB9CA7E}">
      <dgm:prSet phldrT="[Metin]" custT="1"/>
      <dgm:spPr/>
      <dgm:t>
        <a:bodyPr/>
        <a:lstStyle/>
        <a:p>
          <a:r>
            <a:rPr lang="tr-TR" sz="900" dirty="0">
              <a:latin typeface="+mj-lt"/>
            </a:rPr>
            <a:t>İlgili </a:t>
          </a:r>
          <a:r>
            <a:rPr lang="tr-TR" sz="900" dirty="0" err="1">
              <a:latin typeface="+mj-lt"/>
            </a:rPr>
            <a:t>Erasmus</a:t>
          </a:r>
          <a:r>
            <a:rPr lang="tr-TR" sz="900" dirty="0">
              <a:latin typeface="+mj-lt"/>
            </a:rPr>
            <a:t> bölüm koordinatörü tarafından karşı kuruma aday gösterilme</a:t>
          </a:r>
        </a:p>
      </dgm:t>
    </dgm:pt>
    <dgm:pt modelId="{93D2BEC5-C5A4-448D-8897-766C2D977404}" type="parTrans" cxnId="{54E38F57-AC91-441A-8A84-ABD97608EB4C}">
      <dgm:prSet/>
      <dgm:spPr/>
      <dgm:t>
        <a:bodyPr/>
        <a:lstStyle/>
        <a:p>
          <a:endParaRPr lang="tr-TR"/>
        </a:p>
      </dgm:t>
    </dgm:pt>
    <dgm:pt modelId="{F7F7EBB6-455E-40B4-A0CF-EF116F40CDD5}" type="sibTrans" cxnId="{54E38F57-AC91-441A-8A84-ABD97608EB4C}">
      <dgm:prSet/>
      <dgm:spPr/>
      <dgm:t>
        <a:bodyPr/>
        <a:lstStyle/>
        <a:p>
          <a:endParaRPr lang="tr-TR"/>
        </a:p>
      </dgm:t>
    </dgm:pt>
    <dgm:pt modelId="{343B759F-D1F3-4FCC-BE2F-74C65BF75721}">
      <dgm:prSet phldrT="[Metin]" custT="1"/>
      <dgm:spPr/>
      <dgm:t>
        <a:bodyPr/>
        <a:lstStyle/>
        <a:p>
          <a:r>
            <a:rPr lang="tr-TR" sz="900" dirty="0">
              <a:latin typeface="+mj-lt"/>
            </a:rPr>
            <a:t>Karşı kurumun yönlendirmesine uygun olarak öğrenci tarafından karşı kuruma gerekli bilgi ve belgelerin sağlanması (online </a:t>
          </a:r>
          <a:r>
            <a:rPr lang="tr-TR" sz="900" dirty="0" err="1">
              <a:latin typeface="+mj-lt"/>
            </a:rPr>
            <a:t>application</a:t>
          </a:r>
          <a:r>
            <a:rPr lang="tr-TR" sz="900" dirty="0">
              <a:latin typeface="+mj-lt"/>
            </a:rPr>
            <a:t> vb. işlemlerin gerçekleştirilmesi)</a:t>
          </a:r>
        </a:p>
      </dgm:t>
    </dgm:pt>
    <dgm:pt modelId="{441293AD-EB34-4D74-95D5-0034B5BE727E}" type="parTrans" cxnId="{07DA2F25-737E-46A2-BE27-0A1E5A2D66EB}">
      <dgm:prSet/>
      <dgm:spPr/>
      <dgm:t>
        <a:bodyPr/>
        <a:lstStyle/>
        <a:p>
          <a:endParaRPr lang="tr-TR"/>
        </a:p>
      </dgm:t>
    </dgm:pt>
    <dgm:pt modelId="{ED683835-5F65-45DB-B8A5-C6D6430EDA82}" type="sibTrans" cxnId="{07DA2F25-737E-46A2-BE27-0A1E5A2D66EB}">
      <dgm:prSet/>
      <dgm:spPr/>
      <dgm:t>
        <a:bodyPr/>
        <a:lstStyle/>
        <a:p>
          <a:endParaRPr lang="tr-TR"/>
        </a:p>
      </dgm:t>
    </dgm:pt>
    <dgm:pt modelId="{07E95872-A63D-471D-B675-6967E08EC7DA}">
      <dgm:prSet phldrT="[Metin]" custT="1"/>
      <dgm:spPr/>
      <dgm:t>
        <a:bodyPr/>
        <a:lstStyle/>
        <a:p>
          <a:r>
            <a:rPr lang="tr-TR" sz="900" b="1" dirty="0">
              <a:latin typeface="+mj-lt"/>
            </a:rPr>
            <a:t>Öğrenim Anlaşması (Learning </a:t>
          </a:r>
          <a:r>
            <a:rPr lang="tr-TR" sz="900" b="1" dirty="0" err="1">
              <a:latin typeface="+mj-lt"/>
            </a:rPr>
            <a:t>Agreement</a:t>
          </a:r>
          <a:r>
            <a:rPr lang="tr-TR" sz="900" b="1" dirty="0">
              <a:latin typeface="+mj-lt"/>
            </a:rPr>
            <a:t>)</a:t>
          </a:r>
        </a:p>
      </dgm:t>
    </dgm:pt>
    <dgm:pt modelId="{AEBBED0A-675A-4730-8F15-26416D9EAC6F}" type="parTrans" cxnId="{99697E65-8B07-4DA6-BE85-49EF75A2865B}">
      <dgm:prSet/>
      <dgm:spPr/>
      <dgm:t>
        <a:bodyPr/>
        <a:lstStyle/>
        <a:p>
          <a:endParaRPr lang="tr-TR"/>
        </a:p>
      </dgm:t>
    </dgm:pt>
    <dgm:pt modelId="{5DB398B5-569A-4854-A878-FF8768B3926C}" type="sibTrans" cxnId="{99697E65-8B07-4DA6-BE85-49EF75A2865B}">
      <dgm:prSet/>
      <dgm:spPr/>
      <dgm:t>
        <a:bodyPr/>
        <a:lstStyle/>
        <a:p>
          <a:endParaRPr lang="tr-TR"/>
        </a:p>
      </dgm:t>
    </dgm:pt>
    <dgm:pt modelId="{BBC3AD75-EE07-45E4-A70C-A8870C99CBAD}">
      <dgm:prSet phldrT="[Metin]" custT="1"/>
      <dgm:spPr/>
      <dgm:t>
        <a:bodyPr/>
        <a:lstStyle/>
        <a:p>
          <a:r>
            <a:rPr lang="tr-TR" sz="900" dirty="0">
              <a:latin typeface="+mj-lt"/>
            </a:rPr>
            <a:t>Karşı kurumca talep edilecek diğer belgeler…</a:t>
          </a:r>
        </a:p>
      </dgm:t>
    </dgm:pt>
    <dgm:pt modelId="{B9BAB560-57C1-4586-AE75-2F77198E2C60}" type="parTrans" cxnId="{0DC09CCB-8E51-4C41-8F6E-790CB270DE82}">
      <dgm:prSet/>
      <dgm:spPr/>
      <dgm:t>
        <a:bodyPr/>
        <a:lstStyle/>
        <a:p>
          <a:endParaRPr lang="tr-TR"/>
        </a:p>
      </dgm:t>
    </dgm:pt>
    <dgm:pt modelId="{1CBBDE27-8B35-40E1-B85D-665DA0928FEC}" type="sibTrans" cxnId="{0DC09CCB-8E51-4C41-8F6E-790CB270DE82}">
      <dgm:prSet/>
      <dgm:spPr/>
      <dgm:t>
        <a:bodyPr/>
        <a:lstStyle/>
        <a:p>
          <a:endParaRPr lang="tr-TR"/>
        </a:p>
      </dgm:t>
    </dgm:pt>
    <dgm:pt modelId="{08E3CEC4-465C-4AFE-AA30-6F50517A28E8}">
      <dgm:prSet phldrT="[Metin]" custT="1"/>
      <dgm:spPr/>
      <dgm:t>
        <a:bodyPr/>
        <a:lstStyle/>
        <a:p>
          <a:r>
            <a:rPr lang="tr-TR" sz="900" dirty="0">
              <a:latin typeface="+mj-lt"/>
            </a:rPr>
            <a:t>Konaklama için gerekli girişimler</a:t>
          </a:r>
        </a:p>
      </dgm:t>
    </dgm:pt>
    <dgm:pt modelId="{D93F4B3D-1D50-4E1B-A999-295978D1C2F7}" type="parTrans" cxnId="{D99FE520-4CC4-49BD-9C5D-CEE66C4F53D0}">
      <dgm:prSet/>
      <dgm:spPr/>
      <dgm:t>
        <a:bodyPr/>
        <a:lstStyle/>
        <a:p>
          <a:endParaRPr lang="tr-TR"/>
        </a:p>
      </dgm:t>
    </dgm:pt>
    <dgm:pt modelId="{CAAC48AC-D30B-4742-B22C-68C7F8516929}" type="sibTrans" cxnId="{D99FE520-4CC4-49BD-9C5D-CEE66C4F53D0}">
      <dgm:prSet/>
      <dgm:spPr/>
      <dgm:t>
        <a:bodyPr/>
        <a:lstStyle/>
        <a:p>
          <a:endParaRPr lang="tr-TR"/>
        </a:p>
      </dgm:t>
    </dgm:pt>
    <dgm:pt modelId="{4EFFC944-CC91-4FB0-A6FC-4A835411DFA8}" type="pres">
      <dgm:prSet presAssocID="{2C536D40-E57F-4DE3-87D9-741EB3672580}" presName="Name0" presStyleCnt="0">
        <dgm:presLayoutVars>
          <dgm:dir/>
          <dgm:animOne val="branch"/>
          <dgm:animLvl val="lvl"/>
        </dgm:presLayoutVars>
      </dgm:prSet>
      <dgm:spPr/>
    </dgm:pt>
    <dgm:pt modelId="{9C34D429-A0E2-463C-B61D-AF5EEEE105E1}" type="pres">
      <dgm:prSet presAssocID="{9A1D2418-CAAB-447E-BCAF-65FEB0C4121A}" presName="chaos" presStyleCnt="0"/>
      <dgm:spPr/>
    </dgm:pt>
    <dgm:pt modelId="{7FA9216A-50A5-4C43-9BF4-4BDB5F724A2E}" type="pres">
      <dgm:prSet presAssocID="{9A1D2418-CAAB-447E-BCAF-65FEB0C4121A}" presName="parTx1" presStyleLbl="revTx" presStyleIdx="0" presStyleCnt="10" custScaleX="115913"/>
      <dgm:spPr/>
    </dgm:pt>
    <dgm:pt modelId="{BE325B8C-EA27-4B5D-A109-942D1019B772}" type="pres">
      <dgm:prSet presAssocID="{9A1D2418-CAAB-447E-BCAF-65FEB0C4121A}" presName="desTx1" presStyleLbl="revTx" presStyleIdx="1" presStyleCnt="10" custScaleX="158160" custScaleY="244598" custLinFactNeighborX="5234" custLinFactNeighborY="63111">
        <dgm:presLayoutVars>
          <dgm:bulletEnabled val="1"/>
        </dgm:presLayoutVars>
      </dgm:prSet>
      <dgm:spPr/>
    </dgm:pt>
    <dgm:pt modelId="{47DDD60A-10F6-4D8F-8E22-6EAA35CBD04E}" type="pres">
      <dgm:prSet presAssocID="{9A1D2418-CAAB-447E-BCAF-65FEB0C4121A}" presName="c1" presStyleLbl="node1" presStyleIdx="0" presStyleCnt="19"/>
      <dgm:spPr/>
    </dgm:pt>
    <dgm:pt modelId="{5CFD0D28-341C-421C-8810-182DE5028DA0}" type="pres">
      <dgm:prSet presAssocID="{9A1D2418-CAAB-447E-BCAF-65FEB0C4121A}" presName="c2" presStyleLbl="node1" presStyleIdx="1" presStyleCnt="19"/>
      <dgm:spPr/>
    </dgm:pt>
    <dgm:pt modelId="{B3CFD1BF-2189-4C01-8F35-ABE7E182934C}" type="pres">
      <dgm:prSet presAssocID="{9A1D2418-CAAB-447E-BCAF-65FEB0C4121A}" presName="c3" presStyleLbl="node1" presStyleIdx="2" presStyleCnt="19"/>
      <dgm:spPr/>
    </dgm:pt>
    <dgm:pt modelId="{C18D7487-F608-4274-B42B-82A3A5CD58FF}" type="pres">
      <dgm:prSet presAssocID="{9A1D2418-CAAB-447E-BCAF-65FEB0C4121A}" presName="c4" presStyleLbl="node1" presStyleIdx="3" presStyleCnt="19"/>
      <dgm:spPr/>
    </dgm:pt>
    <dgm:pt modelId="{D207E0B8-9824-4E09-82A1-75AB52A20D94}" type="pres">
      <dgm:prSet presAssocID="{9A1D2418-CAAB-447E-BCAF-65FEB0C4121A}" presName="c5" presStyleLbl="node1" presStyleIdx="4" presStyleCnt="19"/>
      <dgm:spPr/>
    </dgm:pt>
    <dgm:pt modelId="{C2E00934-1D8F-42FB-99A4-D71446A47074}" type="pres">
      <dgm:prSet presAssocID="{9A1D2418-CAAB-447E-BCAF-65FEB0C4121A}" presName="c6" presStyleLbl="node1" presStyleIdx="5" presStyleCnt="19"/>
      <dgm:spPr/>
    </dgm:pt>
    <dgm:pt modelId="{D731F879-2CFF-4271-B628-B497EB9A163D}" type="pres">
      <dgm:prSet presAssocID="{9A1D2418-CAAB-447E-BCAF-65FEB0C4121A}" presName="c7" presStyleLbl="node1" presStyleIdx="6" presStyleCnt="19"/>
      <dgm:spPr/>
    </dgm:pt>
    <dgm:pt modelId="{EA9472F0-395D-42C7-80F3-9FF88A092470}" type="pres">
      <dgm:prSet presAssocID="{9A1D2418-CAAB-447E-BCAF-65FEB0C4121A}" presName="c8" presStyleLbl="node1" presStyleIdx="7" presStyleCnt="19"/>
      <dgm:spPr/>
    </dgm:pt>
    <dgm:pt modelId="{D4711567-0548-4E37-8CC0-364F82FFD7CD}" type="pres">
      <dgm:prSet presAssocID="{9A1D2418-CAAB-447E-BCAF-65FEB0C4121A}" presName="c9" presStyleLbl="node1" presStyleIdx="8" presStyleCnt="19"/>
      <dgm:spPr/>
    </dgm:pt>
    <dgm:pt modelId="{98F43D41-60D8-4F3D-9B33-E504182EA59D}" type="pres">
      <dgm:prSet presAssocID="{9A1D2418-CAAB-447E-BCAF-65FEB0C4121A}" presName="c10" presStyleLbl="node1" presStyleIdx="9" presStyleCnt="19" custScaleX="375507" custLinFactY="-24009" custLinFactNeighborX="8223" custLinFactNeighborY="-100000"/>
      <dgm:spPr/>
    </dgm:pt>
    <dgm:pt modelId="{BEE17FF7-926F-4684-BB6F-AADB867BE948}" type="pres">
      <dgm:prSet presAssocID="{9A1D2418-CAAB-447E-BCAF-65FEB0C4121A}" presName="c11" presStyleLbl="node1" presStyleIdx="10" presStyleCnt="19"/>
      <dgm:spPr/>
    </dgm:pt>
    <dgm:pt modelId="{2844BFA1-1A18-40D8-B636-42B33D2A996B}" type="pres">
      <dgm:prSet presAssocID="{9A1D2418-CAAB-447E-BCAF-65FEB0C4121A}" presName="c12" presStyleLbl="node1" presStyleIdx="11" presStyleCnt="19"/>
      <dgm:spPr/>
    </dgm:pt>
    <dgm:pt modelId="{864699A4-57ED-453E-AB53-96C433C11D9D}" type="pres">
      <dgm:prSet presAssocID="{9A1D2418-CAAB-447E-BCAF-65FEB0C4121A}" presName="c13" presStyleLbl="node1" presStyleIdx="12" presStyleCnt="19"/>
      <dgm:spPr/>
    </dgm:pt>
    <dgm:pt modelId="{9DE0090A-196A-4A49-B65F-1CCE7AD4E312}" type="pres">
      <dgm:prSet presAssocID="{9A1D2418-CAAB-447E-BCAF-65FEB0C4121A}" presName="c14" presStyleLbl="node1" presStyleIdx="13" presStyleCnt="19"/>
      <dgm:spPr/>
    </dgm:pt>
    <dgm:pt modelId="{26BE8D8D-AF98-4911-8F43-9D2503251664}" type="pres">
      <dgm:prSet presAssocID="{9A1D2418-CAAB-447E-BCAF-65FEB0C4121A}" presName="c15" presStyleLbl="node1" presStyleIdx="14" presStyleCnt="19"/>
      <dgm:spPr/>
    </dgm:pt>
    <dgm:pt modelId="{A4DDC878-8DC3-4626-A1D4-1F780A6356C7}" type="pres">
      <dgm:prSet presAssocID="{9A1D2418-CAAB-447E-BCAF-65FEB0C4121A}" presName="c16" presStyleLbl="node1" presStyleIdx="15" presStyleCnt="19"/>
      <dgm:spPr/>
    </dgm:pt>
    <dgm:pt modelId="{085E866C-D61B-4769-9CDE-21F1D24E49E8}" type="pres">
      <dgm:prSet presAssocID="{9A1D2418-CAAB-447E-BCAF-65FEB0C4121A}" presName="c17" presStyleLbl="node1" presStyleIdx="16" presStyleCnt="19"/>
      <dgm:spPr/>
    </dgm:pt>
    <dgm:pt modelId="{302D6EBE-927B-4BCD-B8BC-1A4B6D73F87C}" type="pres">
      <dgm:prSet presAssocID="{9A1D2418-CAAB-447E-BCAF-65FEB0C4121A}" presName="c18" presStyleLbl="node1" presStyleIdx="17" presStyleCnt="19"/>
      <dgm:spPr/>
    </dgm:pt>
    <dgm:pt modelId="{50AF21CF-B83A-48E2-90D4-6F17F1B613E4}" type="pres">
      <dgm:prSet presAssocID="{6482C4E0-2A28-4BE2-962C-0139020564E8}" presName="chevronComposite1" presStyleCnt="0"/>
      <dgm:spPr/>
    </dgm:pt>
    <dgm:pt modelId="{AD7369F0-E525-4E7D-866A-B2384D379F48}" type="pres">
      <dgm:prSet presAssocID="{6482C4E0-2A28-4BE2-962C-0139020564E8}" presName="chevron1" presStyleLbl="sibTrans2D1" presStyleIdx="0" presStyleCnt="5"/>
      <dgm:spPr/>
    </dgm:pt>
    <dgm:pt modelId="{CCF87198-B60F-4C4E-9E00-B9941149D962}" type="pres">
      <dgm:prSet presAssocID="{6482C4E0-2A28-4BE2-962C-0139020564E8}" presName="spChevron1" presStyleCnt="0"/>
      <dgm:spPr/>
    </dgm:pt>
    <dgm:pt modelId="{9217BE93-14A6-4075-904C-233F9ECA623D}" type="pres">
      <dgm:prSet presAssocID="{9D8CBF50-A544-4178-AB61-A93B95454DB3}" presName="middle" presStyleCnt="0"/>
      <dgm:spPr/>
    </dgm:pt>
    <dgm:pt modelId="{22D1A09C-9FDE-4DD7-8C99-A9F3D00D6601}" type="pres">
      <dgm:prSet presAssocID="{9D8CBF50-A544-4178-AB61-A93B95454DB3}" presName="parTxMid" presStyleLbl="revTx" presStyleIdx="2" presStyleCnt="10"/>
      <dgm:spPr/>
    </dgm:pt>
    <dgm:pt modelId="{0D9B9149-A38F-48B7-9C06-50D9DD80926D}" type="pres">
      <dgm:prSet presAssocID="{9D8CBF50-A544-4178-AB61-A93B95454DB3}" presName="desTxMid" presStyleLbl="revTx" presStyleIdx="3" presStyleCnt="10" custScaleX="165196" custScaleY="139724" custLinFactNeighborX="581" custLinFactNeighborY="31085">
        <dgm:presLayoutVars>
          <dgm:bulletEnabled val="1"/>
        </dgm:presLayoutVars>
      </dgm:prSet>
      <dgm:spPr/>
    </dgm:pt>
    <dgm:pt modelId="{DA7EA2B2-EC74-4CFC-89E4-44EC42AD3981}" type="pres">
      <dgm:prSet presAssocID="{9D8CBF50-A544-4178-AB61-A93B95454DB3}" presName="spMid" presStyleCnt="0"/>
      <dgm:spPr/>
    </dgm:pt>
    <dgm:pt modelId="{46D7B06E-1E3E-4CA8-8840-4F854BA93214}" type="pres">
      <dgm:prSet presAssocID="{70F7C9EB-5202-4F73-B21C-2CE64AF379A2}" presName="chevronComposite1" presStyleCnt="0"/>
      <dgm:spPr/>
    </dgm:pt>
    <dgm:pt modelId="{8C2C401E-274F-43E7-B7F1-4E200F75CF76}" type="pres">
      <dgm:prSet presAssocID="{70F7C9EB-5202-4F73-B21C-2CE64AF379A2}" presName="chevron1" presStyleLbl="sibTrans2D1" presStyleIdx="1" presStyleCnt="5"/>
      <dgm:spPr/>
    </dgm:pt>
    <dgm:pt modelId="{6624962E-C0BC-4168-8625-1511819F0501}" type="pres">
      <dgm:prSet presAssocID="{70F7C9EB-5202-4F73-B21C-2CE64AF379A2}" presName="spChevron1" presStyleCnt="0"/>
      <dgm:spPr/>
    </dgm:pt>
    <dgm:pt modelId="{4EB24494-5519-45F4-8EBE-93E656675724}" type="pres">
      <dgm:prSet presAssocID="{5EEE0E41-916D-403E-878B-AF5374B26116}" presName="middle" presStyleCnt="0"/>
      <dgm:spPr/>
    </dgm:pt>
    <dgm:pt modelId="{7A82CFA0-765A-4F2C-A5AA-755AA8DA7A3B}" type="pres">
      <dgm:prSet presAssocID="{5EEE0E41-916D-403E-878B-AF5374B26116}" presName="parTxMid" presStyleLbl="revTx" presStyleIdx="4" presStyleCnt="10"/>
      <dgm:spPr/>
    </dgm:pt>
    <dgm:pt modelId="{20F32021-ABBC-481C-BDD2-1EEF7253DD62}" type="pres">
      <dgm:prSet presAssocID="{5EEE0E41-916D-403E-878B-AF5374B26116}" presName="desTxMid" presStyleLbl="revTx" presStyleIdx="5" presStyleCnt="10" custScaleX="163417" custLinFactNeighborX="2904" custLinFactNeighborY="18839">
        <dgm:presLayoutVars>
          <dgm:bulletEnabled val="1"/>
        </dgm:presLayoutVars>
      </dgm:prSet>
      <dgm:spPr/>
    </dgm:pt>
    <dgm:pt modelId="{5CE76C6D-14AD-421A-B5FA-D2E65DE1A774}" type="pres">
      <dgm:prSet presAssocID="{5EEE0E41-916D-403E-878B-AF5374B26116}" presName="spMid" presStyleCnt="0"/>
      <dgm:spPr/>
    </dgm:pt>
    <dgm:pt modelId="{1DBEE38C-860B-4B8C-9BBC-99ABACB26AF6}" type="pres">
      <dgm:prSet presAssocID="{F98A3387-10F3-4E3F-848A-D4C9079E142A}" presName="chevronComposite1" presStyleCnt="0"/>
      <dgm:spPr/>
    </dgm:pt>
    <dgm:pt modelId="{935A7AD4-DE09-486B-BEFE-BAAC9B804134}" type="pres">
      <dgm:prSet presAssocID="{F98A3387-10F3-4E3F-848A-D4C9079E142A}" presName="chevron1" presStyleLbl="sibTrans2D1" presStyleIdx="2" presStyleCnt="5"/>
      <dgm:spPr/>
    </dgm:pt>
    <dgm:pt modelId="{2164F862-2C14-4035-BC1F-000CB0FAE430}" type="pres">
      <dgm:prSet presAssocID="{F98A3387-10F3-4E3F-848A-D4C9079E142A}" presName="spChevron1" presStyleCnt="0"/>
      <dgm:spPr/>
    </dgm:pt>
    <dgm:pt modelId="{9C9F492D-2A24-4C0F-8A13-9E059C9A2D73}" type="pres">
      <dgm:prSet presAssocID="{A97B0318-2A4E-45E6-90DD-2BC5FA889160}" presName="middle" presStyleCnt="0"/>
      <dgm:spPr/>
    </dgm:pt>
    <dgm:pt modelId="{819AB1D3-A6DC-4625-910A-418C097CA3B2}" type="pres">
      <dgm:prSet presAssocID="{A97B0318-2A4E-45E6-90DD-2BC5FA889160}" presName="parTxMid" presStyleLbl="revTx" presStyleIdx="6" presStyleCnt="10"/>
      <dgm:spPr/>
    </dgm:pt>
    <dgm:pt modelId="{E7FDA739-D921-41AE-A3CE-ACA5B7EFEECB}" type="pres">
      <dgm:prSet presAssocID="{A97B0318-2A4E-45E6-90DD-2BC5FA889160}" presName="desTxMid" presStyleLbl="revTx" presStyleIdx="7" presStyleCnt="10" custScaleX="114105" custScaleY="137274" custLinFactNeighborY="23549">
        <dgm:presLayoutVars>
          <dgm:bulletEnabled val="1"/>
        </dgm:presLayoutVars>
      </dgm:prSet>
      <dgm:spPr/>
    </dgm:pt>
    <dgm:pt modelId="{F3C5B427-3122-44FA-8353-D41FB29D38D2}" type="pres">
      <dgm:prSet presAssocID="{A97B0318-2A4E-45E6-90DD-2BC5FA889160}" presName="spMid" presStyleCnt="0"/>
      <dgm:spPr/>
    </dgm:pt>
    <dgm:pt modelId="{B1005790-E5E8-4210-9246-7EDA6A931CC9}" type="pres">
      <dgm:prSet presAssocID="{4D73FDDE-25FD-43B9-AEEB-0D59B586D0B3}" presName="chevronComposite1" presStyleCnt="0"/>
      <dgm:spPr/>
    </dgm:pt>
    <dgm:pt modelId="{589A8906-5813-4009-9E37-C4E53B49A99F}" type="pres">
      <dgm:prSet presAssocID="{4D73FDDE-25FD-43B9-AEEB-0D59B586D0B3}" presName="chevron1" presStyleLbl="sibTrans2D1" presStyleIdx="3" presStyleCnt="5" custLinFactNeighborX="-8585"/>
      <dgm:spPr/>
    </dgm:pt>
    <dgm:pt modelId="{B3B362B8-90E5-4F7D-8001-57573A737B40}" type="pres">
      <dgm:prSet presAssocID="{4D73FDDE-25FD-43B9-AEEB-0D59B586D0B3}" presName="spChevron1" presStyleCnt="0"/>
      <dgm:spPr/>
    </dgm:pt>
    <dgm:pt modelId="{E4BF5A63-055C-43A5-A784-DABCC1B8591F}" type="pres">
      <dgm:prSet presAssocID="{260AF45E-0710-4564-AAC2-294011FC0EBB}" presName="middle" presStyleCnt="0"/>
      <dgm:spPr/>
    </dgm:pt>
    <dgm:pt modelId="{1071106D-3DC7-4458-BBC0-C4507E48ACBC}" type="pres">
      <dgm:prSet presAssocID="{260AF45E-0710-4564-AAC2-294011FC0EBB}" presName="parTxMid" presStyleLbl="revTx" presStyleIdx="8" presStyleCnt="10" custScaleX="154912" custScaleY="164805"/>
      <dgm:spPr/>
    </dgm:pt>
    <dgm:pt modelId="{C8F712B7-EC01-47BD-9E01-63A3A8D36907}" type="pres">
      <dgm:prSet presAssocID="{260AF45E-0710-4564-AAC2-294011FC0EBB}" presName="desTxMid" presStyleLbl="revTx" presStyleIdx="9" presStyleCnt="10" custScaleX="178297" custScaleY="184806" custLinFactNeighborX="-1162" custLinFactNeighborY="33911">
        <dgm:presLayoutVars>
          <dgm:bulletEnabled val="1"/>
        </dgm:presLayoutVars>
      </dgm:prSet>
      <dgm:spPr/>
    </dgm:pt>
    <dgm:pt modelId="{3F0B4513-8785-4AEE-8A89-5DF03E9831E8}" type="pres">
      <dgm:prSet presAssocID="{260AF45E-0710-4564-AAC2-294011FC0EBB}" presName="spMid" presStyleCnt="0"/>
      <dgm:spPr/>
    </dgm:pt>
    <dgm:pt modelId="{85CF3ADB-A4C7-4AD8-A24C-2AB6F6BF9D0E}" type="pres">
      <dgm:prSet presAssocID="{B81204EC-DCE6-4B37-A1A6-1C15BEA47226}" presName="chevronComposite1" presStyleCnt="0"/>
      <dgm:spPr/>
    </dgm:pt>
    <dgm:pt modelId="{E0CFDDE2-EEE5-47E7-940A-E9D0A1111B7A}" type="pres">
      <dgm:prSet presAssocID="{B81204EC-DCE6-4B37-A1A6-1C15BEA47226}" presName="chevron1" presStyleLbl="sibTrans2D1" presStyleIdx="4" presStyleCnt="5" custLinFactNeighborX="-26139" custLinFactNeighborY="1752"/>
      <dgm:spPr/>
    </dgm:pt>
    <dgm:pt modelId="{A94C5423-2098-432F-8A8F-195880DCD46A}" type="pres">
      <dgm:prSet presAssocID="{B81204EC-DCE6-4B37-A1A6-1C15BEA47226}" presName="spChevron1" presStyleCnt="0"/>
      <dgm:spPr/>
    </dgm:pt>
    <dgm:pt modelId="{E60B2D87-92D7-488B-A2BD-2C9424760D51}" type="pres">
      <dgm:prSet presAssocID="{642F3165-3C38-47BA-A097-3F1CAC1F5E16}" presName="last" presStyleCnt="0"/>
      <dgm:spPr/>
    </dgm:pt>
    <dgm:pt modelId="{CA13C5B3-27A6-4EE6-A8CF-603E2054828F}" type="pres">
      <dgm:prSet presAssocID="{642F3165-3C38-47BA-A097-3F1CAC1F5E16}" presName="circleTx" presStyleLbl="node1" presStyleIdx="18" presStyleCnt="19" custScaleX="169078" custScaleY="138857" custLinFactNeighborX="-8465" custLinFactNeighborY="-721"/>
      <dgm:spPr/>
    </dgm:pt>
    <dgm:pt modelId="{32631F89-06CD-4EC9-B48F-6028E1E2C832}" type="pres">
      <dgm:prSet presAssocID="{642F3165-3C38-47BA-A097-3F1CAC1F5E16}" presName="spN" presStyleCnt="0"/>
      <dgm:spPr/>
    </dgm:pt>
  </dgm:ptLst>
  <dgm:cxnLst>
    <dgm:cxn modelId="{D5C75205-F0EE-49C6-9AFD-0BEC6B342145}" srcId="{260AF45E-0710-4564-AAC2-294011FC0EBB}" destId="{8E3AE549-A8C9-45F3-A3A3-1F9E5E011848}" srcOrd="0" destOrd="0" parTransId="{4E1B792F-CBC4-4CD4-BF05-EB57EC5C957F}" sibTransId="{ED993E78-1C65-4BF6-BFF9-FC7009D2BC8F}"/>
    <dgm:cxn modelId="{8F0C5C0A-AD48-46C1-834F-EBA376B60E8A}" srcId="{9D8CBF50-A544-4178-AB61-A93B95454DB3}" destId="{D4BCA362-ABF4-498A-9881-B89629DD20DA}" srcOrd="1" destOrd="0" parTransId="{ADDD5AC5-8155-42D6-B021-6BED3B4FA31A}" sibTransId="{0A26C373-4FE6-4BBB-B2B0-C59890C7958C}"/>
    <dgm:cxn modelId="{5C1AE011-75E1-47BB-94A1-B06A508B79EE}" type="presOf" srcId="{0EDC539D-88C4-43EB-A562-CCC90A10869E}" destId="{C8F712B7-EC01-47BD-9E01-63A3A8D36907}" srcOrd="0" destOrd="1" presId="urn:microsoft.com/office/officeart/2009/3/layout/RandomtoResultProcess"/>
    <dgm:cxn modelId="{1F73E514-FAC3-48A6-A41D-EC63260E2223}" srcId="{260AF45E-0710-4564-AAC2-294011FC0EBB}" destId="{0EDC539D-88C4-43EB-A562-CCC90A10869E}" srcOrd="1" destOrd="0" parTransId="{7288749A-2B74-4349-AFEF-DA79BF1A3B7E}" sibTransId="{EB2B0B7C-9E00-4A4F-A825-393779BA8CC1}"/>
    <dgm:cxn modelId="{7D78FE1B-D463-435C-B298-A0B665598B3B}" type="presOf" srcId="{AB0E061E-BBA3-4369-B47E-E64B6C5502F3}" destId="{C8F712B7-EC01-47BD-9E01-63A3A8D36907}" srcOrd="0" destOrd="5" presId="urn:microsoft.com/office/officeart/2009/3/layout/RandomtoResultProcess"/>
    <dgm:cxn modelId="{938CA11E-FAF0-4884-ACFA-64C2EA63C143}" type="presOf" srcId="{9D8CBF50-A544-4178-AB61-A93B95454DB3}" destId="{22D1A09C-9FDE-4DD7-8C99-A9F3D00D6601}" srcOrd="0" destOrd="0" presId="urn:microsoft.com/office/officeart/2009/3/layout/RandomtoResultProcess"/>
    <dgm:cxn modelId="{D99FE520-4CC4-49BD-9C5D-CEE66C4F53D0}" srcId="{A97B0318-2A4E-45E6-90DD-2BC5FA889160}" destId="{08E3CEC4-465C-4AFE-AA30-6F50517A28E8}" srcOrd="3" destOrd="0" parTransId="{D93F4B3D-1D50-4E1B-A999-295978D1C2F7}" sibTransId="{CAAC48AC-D30B-4742-B22C-68C7F8516929}"/>
    <dgm:cxn modelId="{CFA16921-1E3E-4442-BD3F-537F1F491568}" srcId="{5EEE0E41-916D-403E-878B-AF5374B26116}" destId="{183938D0-4233-4062-A10A-7FB09D3AD46A}" srcOrd="1" destOrd="0" parTransId="{208F573C-A83E-46BD-AB60-07988606DA9C}" sibTransId="{FDF5D324-B8DF-4995-BFDB-8727B4C38C22}"/>
    <dgm:cxn modelId="{07DA2F25-737E-46A2-BE27-0A1E5A2D66EB}" srcId="{9A1D2418-CAAB-447E-BCAF-65FEB0C4121A}" destId="{343B759F-D1F3-4FCC-BE2F-74C65BF75721}" srcOrd="2" destOrd="0" parTransId="{441293AD-EB34-4D74-95D5-0034B5BE727E}" sibTransId="{ED683835-5F65-45DB-B8A5-C6D6430EDA82}"/>
    <dgm:cxn modelId="{A0B22526-7643-43C7-9941-FFE97152B117}" type="presOf" srcId="{F410D31F-E614-4CD2-BA17-0868B7A76642}" destId="{C8F712B7-EC01-47BD-9E01-63A3A8D36907}" srcOrd="0" destOrd="8" presId="urn:microsoft.com/office/officeart/2009/3/layout/RandomtoResultProcess"/>
    <dgm:cxn modelId="{E3D65F26-E2E6-4EA1-96AC-09AC0E5CF490}" type="presOf" srcId="{08E3CEC4-465C-4AFE-AA30-6F50517A28E8}" destId="{E7FDA739-D921-41AE-A3CE-ACA5B7EFEECB}" srcOrd="0" destOrd="3" presId="urn:microsoft.com/office/officeart/2009/3/layout/RandomtoResultProcess"/>
    <dgm:cxn modelId="{D63EDC26-C125-4325-8E61-0CBAA2791F1C}" srcId="{A97B0318-2A4E-45E6-90DD-2BC5FA889160}" destId="{ACB6F0C9-D6BA-469D-8D28-A7B04AEDE51F}" srcOrd="2" destOrd="0" parTransId="{2BBF27FC-1923-43FB-AD84-99B95776442A}" sibTransId="{4655D841-92FE-423C-B729-9EF2E87DF5D1}"/>
    <dgm:cxn modelId="{4BC58D28-23B2-4206-AA25-336D85C28E94}" type="presOf" srcId="{3D19C5E5-AB1D-4CBA-AED5-7EEF06167A13}" destId="{E7FDA739-D921-41AE-A3CE-ACA5B7EFEECB}" srcOrd="0" destOrd="1" presId="urn:microsoft.com/office/officeart/2009/3/layout/RandomtoResultProcess"/>
    <dgm:cxn modelId="{D598B52B-7DDB-49D2-906A-D6DBAE8C586D}" srcId="{2C536D40-E57F-4DE3-87D9-741EB3672580}" destId="{642F3165-3C38-47BA-A097-3F1CAC1F5E16}" srcOrd="5" destOrd="0" parTransId="{C47D4E94-AE63-414C-AE0E-98EFA71C5FE9}" sibTransId="{21478962-E491-491C-AA5B-5F0F9A70B26E}"/>
    <dgm:cxn modelId="{4B1C7B2C-A1AB-4086-9656-A3EA9E661B7F}" type="presOf" srcId="{951A033E-AE9F-4125-9F52-3591A99D78A1}" destId="{E7FDA739-D921-41AE-A3CE-ACA5B7EFEECB}" srcOrd="0" destOrd="0" presId="urn:microsoft.com/office/officeart/2009/3/layout/RandomtoResultProcess"/>
    <dgm:cxn modelId="{FBC91832-A2D5-467F-9D8D-852E167F3B4B}" type="presOf" srcId="{A97B0318-2A4E-45E6-90DD-2BC5FA889160}" destId="{819AB1D3-A6DC-4625-910A-418C097CA3B2}" srcOrd="0" destOrd="0" presId="urn:microsoft.com/office/officeart/2009/3/layout/RandomtoResultProcess"/>
    <dgm:cxn modelId="{A6E85136-EF7C-4FF4-B484-A8633D03659E}" type="presOf" srcId="{5590C6BD-DE64-4D57-89F3-D8260164F9D7}" destId="{0D9B9149-A38F-48B7-9C06-50D9DD80926D}" srcOrd="0" destOrd="0" presId="urn:microsoft.com/office/officeart/2009/3/layout/RandomtoResultProcess"/>
    <dgm:cxn modelId="{9BA4333B-4E0A-4C98-AECF-7F10CD61F9D5}" srcId="{260AF45E-0710-4564-AAC2-294011FC0EBB}" destId="{6D85758F-5357-4099-BE15-069EC220B93C}" srcOrd="6" destOrd="0" parTransId="{AC6E85B8-BFC1-4D16-BADB-6EA65ADCA06E}" sibTransId="{49F96E91-B5C2-4A9B-9865-53B60A40902C}"/>
    <dgm:cxn modelId="{80D1C23E-894C-47FD-A0C1-7EBA1B353C8B}" srcId="{2C536D40-E57F-4DE3-87D9-741EB3672580}" destId="{9A1D2418-CAAB-447E-BCAF-65FEB0C4121A}" srcOrd="0" destOrd="0" parTransId="{F149CC59-0EFD-427E-B66B-373F66472A00}" sibTransId="{6482C4E0-2A28-4BE2-962C-0139020564E8}"/>
    <dgm:cxn modelId="{A4800F40-D0D1-40CE-8160-614D1AE4B0BF}" type="presOf" srcId="{343B759F-D1F3-4FCC-BE2F-74C65BF75721}" destId="{BE325B8C-EA27-4B5D-A109-942D1019B772}" srcOrd="0" destOrd="2" presId="urn:microsoft.com/office/officeart/2009/3/layout/RandomtoResultProcess"/>
    <dgm:cxn modelId="{4AE5325B-CBF1-4116-8203-C047C51332F5}" type="presOf" srcId="{BBC3AD75-EE07-45E4-A70C-A8870C99CBAD}" destId="{0D9B9149-A38F-48B7-9C06-50D9DD80926D}" srcOrd="0" destOrd="2" presId="urn:microsoft.com/office/officeart/2009/3/layout/RandomtoResultProcess"/>
    <dgm:cxn modelId="{9EA0215E-6C30-4633-9EA8-FB4B9AA13F7D}" srcId="{5EEE0E41-916D-403E-878B-AF5374B26116}" destId="{3F54878E-D491-4BB7-9503-AB16861BF212}" srcOrd="2" destOrd="0" parTransId="{CE813876-45CF-4832-9572-89B537157CBC}" sibTransId="{7F3B1157-6AE6-41BC-AB99-012076EE7064}"/>
    <dgm:cxn modelId="{0AC3925F-4405-41CA-A8DD-29A2B82F7CD9}" type="presOf" srcId="{140AB911-38BF-498D-8E42-FCE536A5DA31}" destId="{C8F712B7-EC01-47BD-9E01-63A3A8D36907}" srcOrd="0" destOrd="7" presId="urn:microsoft.com/office/officeart/2009/3/layout/RandomtoResultProcess"/>
    <dgm:cxn modelId="{FC000B42-148F-4A88-A4CD-6633F3F28107}" type="presOf" srcId="{6D85758F-5357-4099-BE15-069EC220B93C}" destId="{C8F712B7-EC01-47BD-9E01-63A3A8D36907}" srcOrd="0" destOrd="6" presId="urn:microsoft.com/office/officeart/2009/3/layout/RandomtoResultProcess"/>
    <dgm:cxn modelId="{99697E65-8B07-4DA6-BE85-49EF75A2865B}" srcId="{5EEE0E41-916D-403E-878B-AF5374B26116}" destId="{07E95872-A63D-471D-B675-6967E08EC7DA}" srcOrd="0" destOrd="0" parTransId="{AEBBED0A-675A-4730-8F15-26416D9EAC6F}" sibTransId="{5DB398B5-569A-4854-A878-FF8768B3926C}"/>
    <dgm:cxn modelId="{5B754667-BB32-45B3-A6BA-4DC1996D0121}" srcId="{9A1D2418-CAAB-447E-BCAF-65FEB0C4121A}" destId="{D873FD1E-60D9-4E26-A885-C9A62F1860A6}" srcOrd="0" destOrd="0" parTransId="{D8CC347A-8D4D-408A-952D-665916A135A3}" sibTransId="{DA1F910C-FFD3-4D31-B0F3-E5C8F11BF98F}"/>
    <dgm:cxn modelId="{DD780448-4377-40A0-B34F-A159967D3437}" srcId="{2C536D40-E57F-4DE3-87D9-741EB3672580}" destId="{9D8CBF50-A544-4178-AB61-A93B95454DB3}" srcOrd="1" destOrd="0" parTransId="{350E4475-8642-4A48-91F9-700CE056838E}" sibTransId="{70F7C9EB-5202-4F73-B21C-2CE64AF379A2}"/>
    <dgm:cxn modelId="{113E666D-6507-463D-AFAD-2F4E98D03E99}" type="presOf" srcId="{3CC2DE22-09E1-458A-8363-CBB24EB9CA7E}" destId="{BE325B8C-EA27-4B5D-A109-942D1019B772}" srcOrd="0" destOrd="1" presId="urn:microsoft.com/office/officeart/2009/3/layout/RandomtoResultProcess"/>
    <dgm:cxn modelId="{3BAC8872-6D61-408F-B569-548247EBAAF5}" type="presOf" srcId="{ACB6F0C9-D6BA-469D-8D28-A7B04AEDE51F}" destId="{E7FDA739-D921-41AE-A3CE-ACA5B7EFEECB}" srcOrd="0" destOrd="2" presId="urn:microsoft.com/office/officeart/2009/3/layout/RandomtoResultProcess"/>
    <dgm:cxn modelId="{E3DB8D73-162B-4A43-85FC-A904F2CCC8D6}" srcId="{2C536D40-E57F-4DE3-87D9-741EB3672580}" destId="{5EEE0E41-916D-403E-878B-AF5374B26116}" srcOrd="2" destOrd="0" parTransId="{AC7F5C57-B263-4FEB-A0B0-37D02FC94E13}" sibTransId="{F98A3387-10F3-4E3F-848A-D4C9079E142A}"/>
    <dgm:cxn modelId="{54E38F57-AC91-441A-8A84-ABD97608EB4C}" srcId="{9A1D2418-CAAB-447E-BCAF-65FEB0C4121A}" destId="{3CC2DE22-09E1-458A-8363-CBB24EB9CA7E}" srcOrd="1" destOrd="0" parTransId="{93D2BEC5-C5A4-448D-8897-766C2D977404}" sibTransId="{F7F7EBB6-455E-40B4-A0CF-EF116F40CDD5}"/>
    <dgm:cxn modelId="{9328C280-5F6A-4C56-BC97-DCE59735AD74}" type="presOf" srcId="{642F3165-3C38-47BA-A097-3F1CAC1F5E16}" destId="{CA13C5B3-27A6-4EE6-A8CF-603E2054828F}" srcOrd="0" destOrd="0" presId="urn:microsoft.com/office/officeart/2009/3/layout/RandomtoResultProcess"/>
    <dgm:cxn modelId="{4A0ADD86-E110-4A64-870D-84B531F0B0CC}" srcId="{260AF45E-0710-4564-AAC2-294011FC0EBB}" destId="{AB0E061E-BBA3-4369-B47E-E64B6C5502F3}" srcOrd="5" destOrd="0" parTransId="{018B3629-4DFF-439C-B4B5-330101F84323}" sibTransId="{53A18DB8-5408-478A-BC69-4C3FD35EA554}"/>
    <dgm:cxn modelId="{903FDA88-0DAF-4FF7-9B77-82FD0CD57909}" type="presOf" srcId="{5EEE0E41-916D-403E-878B-AF5374B26116}" destId="{7A82CFA0-765A-4F2C-A5AA-755AA8DA7A3B}" srcOrd="0" destOrd="0" presId="urn:microsoft.com/office/officeart/2009/3/layout/RandomtoResultProcess"/>
    <dgm:cxn modelId="{DE0DAB8B-1993-4393-8B26-1BB9D93907B5}" type="presOf" srcId="{183938D0-4233-4062-A10A-7FB09D3AD46A}" destId="{20F32021-ABBC-481C-BDD2-1EEF7253DD62}" srcOrd="0" destOrd="1" presId="urn:microsoft.com/office/officeart/2009/3/layout/RandomtoResultProcess"/>
    <dgm:cxn modelId="{488D5093-292D-4866-9886-1950863435CC}" type="presOf" srcId="{260AF45E-0710-4564-AAC2-294011FC0EBB}" destId="{1071106D-3DC7-4458-BBC0-C4507E48ACBC}" srcOrd="0" destOrd="0" presId="urn:microsoft.com/office/officeart/2009/3/layout/RandomtoResultProcess"/>
    <dgm:cxn modelId="{4777C093-B1BF-40E1-B579-DD7BD642D3E4}" srcId="{260AF45E-0710-4564-AAC2-294011FC0EBB}" destId="{50A72033-21A1-46A6-B9F8-753930844D09}" srcOrd="2" destOrd="0" parTransId="{D02AC57E-9965-43E8-B20D-3B3025BEA172}" sibTransId="{37E5F3AE-B208-4CCD-A79C-A836964340E5}"/>
    <dgm:cxn modelId="{BDD21295-E33A-451C-810B-77573FF32FE8}" type="presOf" srcId="{9A1D2418-CAAB-447E-BCAF-65FEB0C4121A}" destId="{7FA9216A-50A5-4C43-9BF4-4BDB5F724A2E}" srcOrd="0" destOrd="0" presId="urn:microsoft.com/office/officeart/2009/3/layout/RandomtoResultProcess"/>
    <dgm:cxn modelId="{AF68E599-F6F3-414E-8A73-3304D2D8C175}" srcId="{260AF45E-0710-4564-AAC2-294011FC0EBB}" destId="{F410D31F-E614-4CD2-BA17-0868B7A76642}" srcOrd="8" destOrd="0" parTransId="{9D86F013-4199-406C-A243-D764CEE7D421}" sibTransId="{8F0E59A9-1E40-45CC-B62F-882479361FC3}"/>
    <dgm:cxn modelId="{E84D009E-BFD0-4941-A6D0-8A596F813014}" srcId="{A97B0318-2A4E-45E6-90DD-2BC5FA889160}" destId="{3D19C5E5-AB1D-4CBA-AED5-7EEF06167A13}" srcOrd="1" destOrd="0" parTransId="{8A43929F-EFD3-4E9E-84B7-83B272553B7E}" sibTransId="{7CDB2686-F245-4925-905D-AD3D4071FD96}"/>
    <dgm:cxn modelId="{6CEF66A9-E980-4E46-A848-74A57D59F14C}" type="presOf" srcId="{D6D9FE33-A4E6-4AC6-B30F-D82D563EF1F2}" destId="{C8F712B7-EC01-47BD-9E01-63A3A8D36907}" srcOrd="0" destOrd="4" presId="urn:microsoft.com/office/officeart/2009/3/layout/RandomtoResultProcess"/>
    <dgm:cxn modelId="{52C76AAE-C42D-4780-AADB-88327CD65F51}" type="presOf" srcId="{67C9D399-7D5A-467A-82D8-FD9FF50744F7}" destId="{C8F712B7-EC01-47BD-9E01-63A3A8D36907}" srcOrd="0" destOrd="3" presId="urn:microsoft.com/office/officeart/2009/3/layout/RandomtoResultProcess"/>
    <dgm:cxn modelId="{3A2565B7-0CD4-447E-9030-B42E61F05FD8}" srcId="{260AF45E-0710-4564-AAC2-294011FC0EBB}" destId="{D6D9FE33-A4E6-4AC6-B30F-D82D563EF1F2}" srcOrd="4" destOrd="0" parTransId="{6EE001DB-52F0-4367-B86D-90D5913E6F21}" sibTransId="{5B8734B3-8D2C-4832-ADDD-5CCCD1E44FA8}"/>
    <dgm:cxn modelId="{CB00A1B8-E190-425E-89E9-AB6E6F753E16}" type="presOf" srcId="{8E3AE549-A8C9-45F3-A3A3-1F9E5E011848}" destId="{C8F712B7-EC01-47BD-9E01-63A3A8D36907}" srcOrd="0" destOrd="0" presId="urn:microsoft.com/office/officeart/2009/3/layout/RandomtoResultProcess"/>
    <dgm:cxn modelId="{11F551B9-C51A-480F-9AFE-EE7FA7B72D1F}" srcId="{A97B0318-2A4E-45E6-90DD-2BC5FA889160}" destId="{951A033E-AE9F-4125-9F52-3591A99D78A1}" srcOrd="0" destOrd="0" parTransId="{5AC698E6-9E92-476F-9139-47986527B8B7}" sibTransId="{E02AE125-741A-4129-808F-BC6A42BC4D34}"/>
    <dgm:cxn modelId="{DFE265BB-552A-497B-85C5-65B3313E6683}" type="presOf" srcId="{2C536D40-E57F-4DE3-87D9-741EB3672580}" destId="{4EFFC944-CC91-4FB0-A6FC-4A835411DFA8}" srcOrd="0" destOrd="0" presId="urn:microsoft.com/office/officeart/2009/3/layout/RandomtoResultProcess"/>
    <dgm:cxn modelId="{C04E7AC8-CFC9-48D2-8FF2-A0975E1A135E}" type="presOf" srcId="{3F54878E-D491-4BB7-9503-AB16861BF212}" destId="{20F32021-ABBC-481C-BDD2-1EEF7253DD62}" srcOrd="0" destOrd="2" presId="urn:microsoft.com/office/officeart/2009/3/layout/RandomtoResultProcess"/>
    <dgm:cxn modelId="{0DC09CCB-8E51-4C41-8F6E-790CB270DE82}" srcId="{9D8CBF50-A544-4178-AB61-A93B95454DB3}" destId="{BBC3AD75-EE07-45E4-A70C-A8870C99CBAD}" srcOrd="2" destOrd="0" parTransId="{B9BAB560-57C1-4586-AE75-2F77198E2C60}" sibTransId="{1CBBDE27-8B35-40E1-B85D-665DA0928FEC}"/>
    <dgm:cxn modelId="{37ED48CE-D361-4638-9B4E-281CBF1055F4}" srcId="{260AF45E-0710-4564-AAC2-294011FC0EBB}" destId="{140AB911-38BF-498D-8E42-FCE536A5DA31}" srcOrd="7" destOrd="0" parTransId="{FD0557B0-A095-440D-A53D-ABBC420824A0}" sibTransId="{E606AEC2-189B-4A01-AA80-BDFF17D924B7}"/>
    <dgm:cxn modelId="{A13D83E4-82D8-48BA-8386-93BED9811907}" srcId="{2C536D40-E57F-4DE3-87D9-741EB3672580}" destId="{260AF45E-0710-4564-AAC2-294011FC0EBB}" srcOrd="4" destOrd="0" parTransId="{79829B4B-FDA0-4274-B48C-2248BFBDFCF9}" sibTransId="{B81204EC-DCE6-4B37-A1A6-1C15BEA47226}"/>
    <dgm:cxn modelId="{CE2974E5-DAC4-43C4-BAE1-FAC8CD313734}" type="presOf" srcId="{50A72033-21A1-46A6-B9F8-753930844D09}" destId="{C8F712B7-EC01-47BD-9E01-63A3A8D36907}" srcOrd="0" destOrd="2" presId="urn:microsoft.com/office/officeart/2009/3/layout/RandomtoResultProcess"/>
    <dgm:cxn modelId="{7AEB1CE6-19F7-480A-9321-1417F97049AC}" srcId="{260AF45E-0710-4564-AAC2-294011FC0EBB}" destId="{67C9D399-7D5A-467A-82D8-FD9FF50744F7}" srcOrd="3" destOrd="0" parTransId="{E0F331FF-9B34-4E1C-A3D2-00A0DE6DED8B}" sibTransId="{ADF2A9C2-2BCE-41E6-8A81-1C1FA11BA532}"/>
    <dgm:cxn modelId="{55F9CBE8-9AE2-4615-8CF4-B48081B9D7A6}" type="presOf" srcId="{07E95872-A63D-471D-B675-6967E08EC7DA}" destId="{20F32021-ABBC-481C-BDD2-1EEF7253DD62}" srcOrd="0" destOrd="0" presId="urn:microsoft.com/office/officeart/2009/3/layout/RandomtoResultProcess"/>
    <dgm:cxn modelId="{FC6855F9-92E6-42F9-8CE8-54A9BEA2479C}" type="presOf" srcId="{D873FD1E-60D9-4E26-A885-C9A62F1860A6}" destId="{BE325B8C-EA27-4B5D-A109-942D1019B772}" srcOrd="0" destOrd="0" presId="urn:microsoft.com/office/officeart/2009/3/layout/RandomtoResultProcess"/>
    <dgm:cxn modelId="{E1860DFB-240B-4CCF-8E29-11B967B56CA8}" srcId="{9D8CBF50-A544-4178-AB61-A93B95454DB3}" destId="{5590C6BD-DE64-4D57-89F3-D8260164F9D7}" srcOrd="0" destOrd="0" parTransId="{598DC280-DA94-4823-B50F-13B1A55F0485}" sibTransId="{FE36FEB3-F58F-4061-AEBC-596F7B3F9B32}"/>
    <dgm:cxn modelId="{CE809EFC-69B6-4B46-BED5-A6579F20B594}" type="presOf" srcId="{D4BCA362-ABF4-498A-9881-B89629DD20DA}" destId="{0D9B9149-A38F-48B7-9C06-50D9DD80926D}" srcOrd="0" destOrd="1" presId="urn:microsoft.com/office/officeart/2009/3/layout/RandomtoResultProcess"/>
    <dgm:cxn modelId="{54C327FD-5BB6-4561-B791-873176B51AEE}" srcId="{2C536D40-E57F-4DE3-87D9-741EB3672580}" destId="{A97B0318-2A4E-45E6-90DD-2BC5FA889160}" srcOrd="3" destOrd="0" parTransId="{48F0608F-97CB-49F3-8628-D660EC133300}" sibTransId="{4D73FDDE-25FD-43B9-AEEB-0D59B586D0B3}"/>
    <dgm:cxn modelId="{7C2E3858-44C7-4AF5-BC80-DD00D3320790}" type="presParOf" srcId="{4EFFC944-CC91-4FB0-A6FC-4A835411DFA8}" destId="{9C34D429-A0E2-463C-B61D-AF5EEEE105E1}" srcOrd="0" destOrd="0" presId="urn:microsoft.com/office/officeart/2009/3/layout/RandomtoResultProcess"/>
    <dgm:cxn modelId="{6CF09E63-3CF2-4D80-9230-79ACACE2BFAA}" type="presParOf" srcId="{9C34D429-A0E2-463C-B61D-AF5EEEE105E1}" destId="{7FA9216A-50A5-4C43-9BF4-4BDB5F724A2E}" srcOrd="0" destOrd="0" presId="urn:microsoft.com/office/officeart/2009/3/layout/RandomtoResultProcess"/>
    <dgm:cxn modelId="{84A7B0C8-3850-47C3-A656-04307D5E9F64}" type="presParOf" srcId="{9C34D429-A0E2-463C-B61D-AF5EEEE105E1}" destId="{BE325B8C-EA27-4B5D-A109-942D1019B772}" srcOrd="1" destOrd="0" presId="urn:microsoft.com/office/officeart/2009/3/layout/RandomtoResultProcess"/>
    <dgm:cxn modelId="{1C3F72B7-ACD3-4596-B6EF-B3ABC71A7374}" type="presParOf" srcId="{9C34D429-A0E2-463C-B61D-AF5EEEE105E1}" destId="{47DDD60A-10F6-4D8F-8E22-6EAA35CBD04E}" srcOrd="2" destOrd="0" presId="urn:microsoft.com/office/officeart/2009/3/layout/RandomtoResultProcess"/>
    <dgm:cxn modelId="{1B13D2B5-FE57-421F-9DFE-1E152CCEB831}" type="presParOf" srcId="{9C34D429-A0E2-463C-B61D-AF5EEEE105E1}" destId="{5CFD0D28-341C-421C-8810-182DE5028DA0}" srcOrd="3" destOrd="0" presId="urn:microsoft.com/office/officeart/2009/3/layout/RandomtoResultProcess"/>
    <dgm:cxn modelId="{1DCA797F-98E6-4069-BD5F-CCC55CE95C2F}" type="presParOf" srcId="{9C34D429-A0E2-463C-B61D-AF5EEEE105E1}" destId="{B3CFD1BF-2189-4C01-8F35-ABE7E182934C}" srcOrd="4" destOrd="0" presId="urn:microsoft.com/office/officeart/2009/3/layout/RandomtoResultProcess"/>
    <dgm:cxn modelId="{89F02D1D-D56F-4BD1-99FA-A56F4B761B9B}" type="presParOf" srcId="{9C34D429-A0E2-463C-B61D-AF5EEEE105E1}" destId="{C18D7487-F608-4274-B42B-82A3A5CD58FF}" srcOrd="5" destOrd="0" presId="urn:microsoft.com/office/officeart/2009/3/layout/RandomtoResultProcess"/>
    <dgm:cxn modelId="{751A0FC9-68E5-474B-BC48-ACE307DC5428}" type="presParOf" srcId="{9C34D429-A0E2-463C-B61D-AF5EEEE105E1}" destId="{D207E0B8-9824-4E09-82A1-75AB52A20D94}" srcOrd="6" destOrd="0" presId="urn:microsoft.com/office/officeart/2009/3/layout/RandomtoResultProcess"/>
    <dgm:cxn modelId="{6FEB9511-D4EE-41E4-A8A7-413BF580ADFD}" type="presParOf" srcId="{9C34D429-A0E2-463C-B61D-AF5EEEE105E1}" destId="{C2E00934-1D8F-42FB-99A4-D71446A47074}" srcOrd="7" destOrd="0" presId="urn:microsoft.com/office/officeart/2009/3/layout/RandomtoResultProcess"/>
    <dgm:cxn modelId="{EFA55B0A-D8CD-467D-9B4D-E33720C2A481}" type="presParOf" srcId="{9C34D429-A0E2-463C-B61D-AF5EEEE105E1}" destId="{D731F879-2CFF-4271-B628-B497EB9A163D}" srcOrd="8" destOrd="0" presId="urn:microsoft.com/office/officeart/2009/3/layout/RandomtoResultProcess"/>
    <dgm:cxn modelId="{8DF505BB-9107-4949-B969-3D4FCAFE36C2}" type="presParOf" srcId="{9C34D429-A0E2-463C-B61D-AF5EEEE105E1}" destId="{EA9472F0-395D-42C7-80F3-9FF88A092470}" srcOrd="9" destOrd="0" presId="urn:microsoft.com/office/officeart/2009/3/layout/RandomtoResultProcess"/>
    <dgm:cxn modelId="{7A856312-D458-4585-AB6C-E0B8AB389CA7}" type="presParOf" srcId="{9C34D429-A0E2-463C-B61D-AF5EEEE105E1}" destId="{D4711567-0548-4E37-8CC0-364F82FFD7CD}" srcOrd="10" destOrd="0" presId="urn:microsoft.com/office/officeart/2009/3/layout/RandomtoResultProcess"/>
    <dgm:cxn modelId="{6E66ABD3-3B94-42AC-A82D-20912EDFCB0A}" type="presParOf" srcId="{9C34D429-A0E2-463C-B61D-AF5EEEE105E1}" destId="{98F43D41-60D8-4F3D-9B33-E504182EA59D}" srcOrd="11" destOrd="0" presId="urn:microsoft.com/office/officeart/2009/3/layout/RandomtoResultProcess"/>
    <dgm:cxn modelId="{4B143792-3648-4305-A749-4875CC2FCEE9}" type="presParOf" srcId="{9C34D429-A0E2-463C-B61D-AF5EEEE105E1}" destId="{BEE17FF7-926F-4684-BB6F-AADB867BE948}" srcOrd="12" destOrd="0" presId="urn:microsoft.com/office/officeart/2009/3/layout/RandomtoResultProcess"/>
    <dgm:cxn modelId="{6E0BF5DB-C98A-4B3A-86B0-E713EF4DEDDE}" type="presParOf" srcId="{9C34D429-A0E2-463C-B61D-AF5EEEE105E1}" destId="{2844BFA1-1A18-40D8-B636-42B33D2A996B}" srcOrd="13" destOrd="0" presId="urn:microsoft.com/office/officeart/2009/3/layout/RandomtoResultProcess"/>
    <dgm:cxn modelId="{1E4C5B5F-AE05-4D71-9C86-EBE8ABF6F247}" type="presParOf" srcId="{9C34D429-A0E2-463C-B61D-AF5EEEE105E1}" destId="{864699A4-57ED-453E-AB53-96C433C11D9D}" srcOrd="14" destOrd="0" presId="urn:microsoft.com/office/officeart/2009/3/layout/RandomtoResultProcess"/>
    <dgm:cxn modelId="{C03A3E43-FE9A-402F-B299-009B8CCDE125}" type="presParOf" srcId="{9C34D429-A0E2-463C-B61D-AF5EEEE105E1}" destId="{9DE0090A-196A-4A49-B65F-1CCE7AD4E312}" srcOrd="15" destOrd="0" presId="urn:microsoft.com/office/officeart/2009/3/layout/RandomtoResultProcess"/>
    <dgm:cxn modelId="{40887885-5B65-43F0-BAB2-750DB115C3BD}" type="presParOf" srcId="{9C34D429-A0E2-463C-B61D-AF5EEEE105E1}" destId="{26BE8D8D-AF98-4911-8F43-9D2503251664}" srcOrd="16" destOrd="0" presId="urn:microsoft.com/office/officeart/2009/3/layout/RandomtoResultProcess"/>
    <dgm:cxn modelId="{D9A3D9AF-648D-49E1-80A1-7379A72FB80F}" type="presParOf" srcId="{9C34D429-A0E2-463C-B61D-AF5EEEE105E1}" destId="{A4DDC878-8DC3-4626-A1D4-1F780A6356C7}" srcOrd="17" destOrd="0" presId="urn:microsoft.com/office/officeart/2009/3/layout/RandomtoResultProcess"/>
    <dgm:cxn modelId="{5D34AC23-8EDF-4BBF-BB83-747C8104F65A}" type="presParOf" srcId="{9C34D429-A0E2-463C-B61D-AF5EEEE105E1}" destId="{085E866C-D61B-4769-9CDE-21F1D24E49E8}" srcOrd="18" destOrd="0" presId="urn:microsoft.com/office/officeart/2009/3/layout/RandomtoResultProcess"/>
    <dgm:cxn modelId="{A155BFC1-FDBE-44D4-BEE1-E7DABE4B7773}" type="presParOf" srcId="{9C34D429-A0E2-463C-B61D-AF5EEEE105E1}" destId="{302D6EBE-927B-4BCD-B8BC-1A4B6D73F87C}" srcOrd="19" destOrd="0" presId="urn:microsoft.com/office/officeart/2009/3/layout/RandomtoResultProcess"/>
    <dgm:cxn modelId="{92D7BEBB-11EA-4388-A744-21D5BCE8A305}" type="presParOf" srcId="{4EFFC944-CC91-4FB0-A6FC-4A835411DFA8}" destId="{50AF21CF-B83A-48E2-90D4-6F17F1B613E4}" srcOrd="1" destOrd="0" presId="urn:microsoft.com/office/officeart/2009/3/layout/RandomtoResultProcess"/>
    <dgm:cxn modelId="{BF7D52F1-0447-4ACA-A435-8A39ECCA994A}" type="presParOf" srcId="{50AF21CF-B83A-48E2-90D4-6F17F1B613E4}" destId="{AD7369F0-E525-4E7D-866A-B2384D379F48}" srcOrd="0" destOrd="0" presId="urn:microsoft.com/office/officeart/2009/3/layout/RandomtoResultProcess"/>
    <dgm:cxn modelId="{0452A779-4078-4743-9F82-7E040C80CCD4}" type="presParOf" srcId="{50AF21CF-B83A-48E2-90D4-6F17F1B613E4}" destId="{CCF87198-B60F-4C4E-9E00-B9941149D962}" srcOrd="1" destOrd="0" presId="urn:microsoft.com/office/officeart/2009/3/layout/RandomtoResultProcess"/>
    <dgm:cxn modelId="{1E1C62E5-77B4-4C1F-A288-02250B274B1F}" type="presParOf" srcId="{4EFFC944-CC91-4FB0-A6FC-4A835411DFA8}" destId="{9217BE93-14A6-4075-904C-233F9ECA623D}" srcOrd="2" destOrd="0" presId="urn:microsoft.com/office/officeart/2009/3/layout/RandomtoResultProcess"/>
    <dgm:cxn modelId="{A9A464FE-B0CF-43F3-99D9-1E6C0CC2B376}" type="presParOf" srcId="{9217BE93-14A6-4075-904C-233F9ECA623D}" destId="{22D1A09C-9FDE-4DD7-8C99-A9F3D00D6601}" srcOrd="0" destOrd="0" presId="urn:microsoft.com/office/officeart/2009/3/layout/RandomtoResultProcess"/>
    <dgm:cxn modelId="{C0546769-C959-42B1-9890-E4F334D1B60F}" type="presParOf" srcId="{9217BE93-14A6-4075-904C-233F9ECA623D}" destId="{0D9B9149-A38F-48B7-9C06-50D9DD80926D}" srcOrd="1" destOrd="0" presId="urn:microsoft.com/office/officeart/2009/3/layout/RandomtoResultProcess"/>
    <dgm:cxn modelId="{1ACB002A-0088-4EF4-9AEF-90FF39965BC0}" type="presParOf" srcId="{9217BE93-14A6-4075-904C-233F9ECA623D}" destId="{DA7EA2B2-EC74-4CFC-89E4-44EC42AD3981}" srcOrd="2" destOrd="0" presId="urn:microsoft.com/office/officeart/2009/3/layout/RandomtoResultProcess"/>
    <dgm:cxn modelId="{74C2A340-FC9F-43C8-B813-9606B607AE1C}" type="presParOf" srcId="{4EFFC944-CC91-4FB0-A6FC-4A835411DFA8}" destId="{46D7B06E-1E3E-4CA8-8840-4F854BA93214}" srcOrd="3" destOrd="0" presId="urn:microsoft.com/office/officeart/2009/3/layout/RandomtoResultProcess"/>
    <dgm:cxn modelId="{8A655A5E-6E93-49EB-8C95-B8B58E78211B}" type="presParOf" srcId="{46D7B06E-1E3E-4CA8-8840-4F854BA93214}" destId="{8C2C401E-274F-43E7-B7F1-4E200F75CF76}" srcOrd="0" destOrd="0" presId="urn:microsoft.com/office/officeart/2009/3/layout/RandomtoResultProcess"/>
    <dgm:cxn modelId="{5627EB0F-73DA-4583-A488-D69A0D7044CD}" type="presParOf" srcId="{46D7B06E-1E3E-4CA8-8840-4F854BA93214}" destId="{6624962E-C0BC-4168-8625-1511819F0501}" srcOrd="1" destOrd="0" presId="urn:microsoft.com/office/officeart/2009/3/layout/RandomtoResultProcess"/>
    <dgm:cxn modelId="{77BA1773-1240-4219-806A-27EE27C2E950}" type="presParOf" srcId="{4EFFC944-CC91-4FB0-A6FC-4A835411DFA8}" destId="{4EB24494-5519-45F4-8EBE-93E656675724}" srcOrd="4" destOrd="0" presId="urn:microsoft.com/office/officeart/2009/3/layout/RandomtoResultProcess"/>
    <dgm:cxn modelId="{3049599B-AF89-4FA9-967E-959A7D99662B}" type="presParOf" srcId="{4EB24494-5519-45F4-8EBE-93E656675724}" destId="{7A82CFA0-765A-4F2C-A5AA-755AA8DA7A3B}" srcOrd="0" destOrd="0" presId="urn:microsoft.com/office/officeart/2009/3/layout/RandomtoResultProcess"/>
    <dgm:cxn modelId="{47CBBF03-F123-4800-A3A0-527B0F149FE5}" type="presParOf" srcId="{4EB24494-5519-45F4-8EBE-93E656675724}" destId="{20F32021-ABBC-481C-BDD2-1EEF7253DD62}" srcOrd="1" destOrd="0" presId="urn:microsoft.com/office/officeart/2009/3/layout/RandomtoResultProcess"/>
    <dgm:cxn modelId="{73AAF438-688C-4A5D-8A49-D0FF3E5D3324}" type="presParOf" srcId="{4EB24494-5519-45F4-8EBE-93E656675724}" destId="{5CE76C6D-14AD-421A-B5FA-D2E65DE1A774}" srcOrd="2" destOrd="0" presId="urn:microsoft.com/office/officeart/2009/3/layout/RandomtoResultProcess"/>
    <dgm:cxn modelId="{C0DAA323-7F39-4F53-8502-85D521F14E9A}" type="presParOf" srcId="{4EFFC944-CC91-4FB0-A6FC-4A835411DFA8}" destId="{1DBEE38C-860B-4B8C-9BBC-99ABACB26AF6}" srcOrd="5" destOrd="0" presId="urn:microsoft.com/office/officeart/2009/3/layout/RandomtoResultProcess"/>
    <dgm:cxn modelId="{AB0E7D75-0CEF-4E7D-8559-F85AE23A0AE9}" type="presParOf" srcId="{1DBEE38C-860B-4B8C-9BBC-99ABACB26AF6}" destId="{935A7AD4-DE09-486B-BEFE-BAAC9B804134}" srcOrd="0" destOrd="0" presId="urn:microsoft.com/office/officeart/2009/3/layout/RandomtoResultProcess"/>
    <dgm:cxn modelId="{3C5E8251-5936-4532-BFBF-1F08BB5F6B19}" type="presParOf" srcId="{1DBEE38C-860B-4B8C-9BBC-99ABACB26AF6}" destId="{2164F862-2C14-4035-BC1F-000CB0FAE430}" srcOrd="1" destOrd="0" presId="urn:microsoft.com/office/officeart/2009/3/layout/RandomtoResultProcess"/>
    <dgm:cxn modelId="{A8CEC99A-131C-485B-BD7E-BC6FC06B4681}" type="presParOf" srcId="{4EFFC944-CC91-4FB0-A6FC-4A835411DFA8}" destId="{9C9F492D-2A24-4C0F-8A13-9E059C9A2D73}" srcOrd="6" destOrd="0" presId="urn:microsoft.com/office/officeart/2009/3/layout/RandomtoResultProcess"/>
    <dgm:cxn modelId="{710FAB40-401E-448C-BCBF-61C97D9810A6}" type="presParOf" srcId="{9C9F492D-2A24-4C0F-8A13-9E059C9A2D73}" destId="{819AB1D3-A6DC-4625-910A-418C097CA3B2}" srcOrd="0" destOrd="0" presId="urn:microsoft.com/office/officeart/2009/3/layout/RandomtoResultProcess"/>
    <dgm:cxn modelId="{C542BE94-C247-4D62-A008-59F32048E425}" type="presParOf" srcId="{9C9F492D-2A24-4C0F-8A13-9E059C9A2D73}" destId="{E7FDA739-D921-41AE-A3CE-ACA5B7EFEECB}" srcOrd="1" destOrd="0" presId="urn:microsoft.com/office/officeart/2009/3/layout/RandomtoResultProcess"/>
    <dgm:cxn modelId="{080CB680-39E7-4D5A-BA41-1326020D5468}" type="presParOf" srcId="{9C9F492D-2A24-4C0F-8A13-9E059C9A2D73}" destId="{F3C5B427-3122-44FA-8353-D41FB29D38D2}" srcOrd="2" destOrd="0" presId="urn:microsoft.com/office/officeart/2009/3/layout/RandomtoResultProcess"/>
    <dgm:cxn modelId="{C3B92ECA-906F-4F7A-9FBE-D88EB684BA26}" type="presParOf" srcId="{4EFFC944-CC91-4FB0-A6FC-4A835411DFA8}" destId="{B1005790-E5E8-4210-9246-7EDA6A931CC9}" srcOrd="7" destOrd="0" presId="urn:microsoft.com/office/officeart/2009/3/layout/RandomtoResultProcess"/>
    <dgm:cxn modelId="{21224D1D-6611-4464-8D50-C84111A8651E}" type="presParOf" srcId="{B1005790-E5E8-4210-9246-7EDA6A931CC9}" destId="{589A8906-5813-4009-9E37-C4E53B49A99F}" srcOrd="0" destOrd="0" presId="urn:microsoft.com/office/officeart/2009/3/layout/RandomtoResultProcess"/>
    <dgm:cxn modelId="{592BAC8E-4BB3-4D1D-A51E-194043BAD693}" type="presParOf" srcId="{B1005790-E5E8-4210-9246-7EDA6A931CC9}" destId="{B3B362B8-90E5-4F7D-8001-57573A737B40}" srcOrd="1" destOrd="0" presId="urn:microsoft.com/office/officeart/2009/3/layout/RandomtoResultProcess"/>
    <dgm:cxn modelId="{CA216F01-358C-4753-91B7-5790F477C24A}" type="presParOf" srcId="{4EFFC944-CC91-4FB0-A6FC-4A835411DFA8}" destId="{E4BF5A63-055C-43A5-A784-DABCC1B8591F}" srcOrd="8" destOrd="0" presId="urn:microsoft.com/office/officeart/2009/3/layout/RandomtoResultProcess"/>
    <dgm:cxn modelId="{DC7C5DC2-0B23-40C1-BDE5-4493947679E0}" type="presParOf" srcId="{E4BF5A63-055C-43A5-A784-DABCC1B8591F}" destId="{1071106D-3DC7-4458-BBC0-C4507E48ACBC}" srcOrd="0" destOrd="0" presId="urn:microsoft.com/office/officeart/2009/3/layout/RandomtoResultProcess"/>
    <dgm:cxn modelId="{BD1860DE-B5F1-41E4-92C4-9FB1119AB1EE}" type="presParOf" srcId="{E4BF5A63-055C-43A5-A784-DABCC1B8591F}" destId="{C8F712B7-EC01-47BD-9E01-63A3A8D36907}" srcOrd="1" destOrd="0" presId="urn:microsoft.com/office/officeart/2009/3/layout/RandomtoResultProcess"/>
    <dgm:cxn modelId="{57391ED9-F0A9-4E3B-9019-2DC98E705A84}" type="presParOf" srcId="{E4BF5A63-055C-43A5-A784-DABCC1B8591F}" destId="{3F0B4513-8785-4AEE-8A89-5DF03E9831E8}" srcOrd="2" destOrd="0" presId="urn:microsoft.com/office/officeart/2009/3/layout/RandomtoResultProcess"/>
    <dgm:cxn modelId="{33E0A1F4-A682-45C0-B6AE-7C7A82D2622F}" type="presParOf" srcId="{4EFFC944-CC91-4FB0-A6FC-4A835411DFA8}" destId="{85CF3ADB-A4C7-4AD8-A24C-2AB6F6BF9D0E}" srcOrd="9" destOrd="0" presId="urn:microsoft.com/office/officeart/2009/3/layout/RandomtoResultProcess"/>
    <dgm:cxn modelId="{D3DC54FD-E604-4926-8C90-E1856CBE529F}" type="presParOf" srcId="{85CF3ADB-A4C7-4AD8-A24C-2AB6F6BF9D0E}" destId="{E0CFDDE2-EEE5-47E7-940A-E9D0A1111B7A}" srcOrd="0" destOrd="0" presId="urn:microsoft.com/office/officeart/2009/3/layout/RandomtoResultProcess"/>
    <dgm:cxn modelId="{E74A5D0C-81E6-4E81-B949-D0C2B5A68D1F}" type="presParOf" srcId="{85CF3ADB-A4C7-4AD8-A24C-2AB6F6BF9D0E}" destId="{A94C5423-2098-432F-8A8F-195880DCD46A}" srcOrd="1" destOrd="0" presId="urn:microsoft.com/office/officeart/2009/3/layout/RandomtoResultProcess"/>
    <dgm:cxn modelId="{353EF1CD-FB7F-48CB-A473-D7BC881F8706}" type="presParOf" srcId="{4EFFC944-CC91-4FB0-A6FC-4A835411DFA8}" destId="{E60B2D87-92D7-488B-A2BD-2C9424760D51}" srcOrd="10" destOrd="0" presId="urn:microsoft.com/office/officeart/2009/3/layout/RandomtoResultProcess"/>
    <dgm:cxn modelId="{A4782D53-8A2D-470C-B813-BF865FD66F29}" type="presParOf" srcId="{E60B2D87-92D7-488B-A2BD-2C9424760D51}" destId="{CA13C5B3-27A6-4EE6-A8CF-603E2054828F}" srcOrd="0" destOrd="0" presId="urn:microsoft.com/office/officeart/2009/3/layout/RandomtoResultProcess"/>
    <dgm:cxn modelId="{C11D7564-A648-4969-9754-B694113C09FF}" type="presParOf" srcId="{E60B2D87-92D7-488B-A2BD-2C9424760D51}" destId="{32631F89-06CD-4EC9-B48F-6028E1E2C832}" srcOrd="1" destOrd="0" presId="urn:microsoft.com/office/officeart/2009/3/layout/RandomtoResultProcess"/>
  </dgm:cxnLst>
  <dgm:bg>
    <a:noFill/>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9216A-50A5-4C43-9BF4-4BDB5F724A2E}">
      <dsp:nvSpPr>
        <dsp:cNvPr id="0" name=""/>
        <dsp:cNvSpPr/>
      </dsp:nvSpPr>
      <dsp:spPr>
        <a:xfrm>
          <a:off x="209668" y="1407627"/>
          <a:ext cx="1143589" cy="325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tr-TR" sz="900" b="1" kern="1200" dirty="0">
              <a:latin typeface="+mj-lt"/>
            </a:rPr>
            <a:t>1. ADIM</a:t>
          </a:r>
        </a:p>
        <a:p>
          <a:pPr marL="0" lvl="0" indent="0" algn="ctr" defTabSz="400050">
            <a:lnSpc>
              <a:spcPct val="90000"/>
            </a:lnSpc>
            <a:spcBef>
              <a:spcPct val="0"/>
            </a:spcBef>
            <a:spcAft>
              <a:spcPct val="35000"/>
            </a:spcAft>
            <a:buNone/>
          </a:pPr>
          <a:r>
            <a:rPr lang="tr-TR" sz="900" b="1" kern="1200" dirty="0">
              <a:latin typeface="+mj-lt"/>
            </a:rPr>
            <a:t>NOMİNASYON</a:t>
          </a:r>
        </a:p>
      </dsp:txBody>
      <dsp:txXfrm>
        <a:off x="209668" y="1407627"/>
        <a:ext cx="1143589" cy="325127"/>
      </dsp:txXfrm>
    </dsp:sp>
    <dsp:sp modelId="{BE325B8C-EA27-4B5D-A109-942D1019B772}">
      <dsp:nvSpPr>
        <dsp:cNvPr id="0" name=""/>
        <dsp:cNvSpPr/>
      </dsp:nvSpPr>
      <dsp:spPr>
        <a:xfrm>
          <a:off x="52903" y="2037241"/>
          <a:ext cx="1560395" cy="1489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311150">
            <a:lnSpc>
              <a:spcPct val="90000"/>
            </a:lnSpc>
            <a:spcBef>
              <a:spcPct val="0"/>
            </a:spcBef>
            <a:spcAft>
              <a:spcPct val="15000"/>
            </a:spcAft>
            <a:buChar char="•"/>
          </a:pPr>
          <a:endParaRPr lang="tr-TR" sz="700" kern="1200" dirty="0">
            <a:latin typeface="+mj-lt"/>
          </a:endParaRPr>
        </a:p>
        <a:p>
          <a:pPr marL="57150" lvl="1" indent="-57150" algn="l" defTabSz="400050">
            <a:lnSpc>
              <a:spcPct val="90000"/>
            </a:lnSpc>
            <a:spcBef>
              <a:spcPct val="0"/>
            </a:spcBef>
            <a:spcAft>
              <a:spcPct val="15000"/>
            </a:spcAft>
            <a:buChar char="•"/>
          </a:pPr>
          <a:r>
            <a:rPr lang="tr-TR" sz="900" kern="1200" dirty="0">
              <a:latin typeface="+mj-lt"/>
            </a:rPr>
            <a:t>İlgili </a:t>
          </a:r>
          <a:r>
            <a:rPr lang="tr-TR" sz="900" kern="1200" dirty="0" err="1">
              <a:latin typeface="+mj-lt"/>
            </a:rPr>
            <a:t>Erasmus</a:t>
          </a:r>
          <a:r>
            <a:rPr lang="tr-TR" sz="900" kern="1200" dirty="0">
              <a:latin typeface="+mj-lt"/>
            </a:rPr>
            <a:t> bölüm koordinatörü tarafından karşı kuruma aday gösterilme</a:t>
          </a:r>
        </a:p>
        <a:p>
          <a:pPr marL="57150" lvl="1" indent="-57150" algn="l" defTabSz="400050">
            <a:lnSpc>
              <a:spcPct val="90000"/>
            </a:lnSpc>
            <a:spcBef>
              <a:spcPct val="0"/>
            </a:spcBef>
            <a:spcAft>
              <a:spcPct val="15000"/>
            </a:spcAft>
            <a:buChar char="•"/>
          </a:pPr>
          <a:r>
            <a:rPr lang="tr-TR" sz="900" kern="1200" dirty="0">
              <a:latin typeface="+mj-lt"/>
            </a:rPr>
            <a:t>Karşı kurumun yönlendirmesine uygun olarak öğrenci tarafından karşı kuruma gerekli bilgi ve belgelerin sağlanması (online </a:t>
          </a:r>
          <a:r>
            <a:rPr lang="tr-TR" sz="900" kern="1200" dirty="0" err="1">
              <a:latin typeface="+mj-lt"/>
            </a:rPr>
            <a:t>application</a:t>
          </a:r>
          <a:r>
            <a:rPr lang="tr-TR" sz="900" kern="1200" dirty="0">
              <a:latin typeface="+mj-lt"/>
            </a:rPr>
            <a:t> vb. işlemlerin gerçekleştirilmesi)</a:t>
          </a:r>
        </a:p>
      </dsp:txBody>
      <dsp:txXfrm>
        <a:off x="52903" y="2037241"/>
        <a:ext cx="1560395" cy="1489919"/>
      </dsp:txXfrm>
    </dsp:sp>
    <dsp:sp modelId="{47DDD60A-10F6-4D8F-8E22-6EAA35CBD04E}">
      <dsp:nvSpPr>
        <dsp:cNvPr id="0" name=""/>
        <dsp:cNvSpPr/>
      </dsp:nvSpPr>
      <dsp:spPr>
        <a:xfrm>
          <a:off x="287045" y="1308743"/>
          <a:ext cx="78478" cy="78478"/>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CFD0D28-341C-421C-8810-182DE5028DA0}">
      <dsp:nvSpPr>
        <dsp:cNvPr id="0" name=""/>
        <dsp:cNvSpPr/>
      </dsp:nvSpPr>
      <dsp:spPr>
        <a:xfrm>
          <a:off x="341980" y="1198873"/>
          <a:ext cx="78478" cy="78478"/>
        </a:xfrm>
        <a:prstGeom prst="ellipse">
          <a:avLst/>
        </a:prstGeom>
        <a:gradFill rotWithShape="0">
          <a:gsLst>
            <a:gs pos="0">
              <a:schemeClr val="accent5">
                <a:hueOff val="-147"/>
                <a:satOff val="975"/>
                <a:lumOff val="-2407"/>
                <a:alphaOff val="0"/>
                <a:satMod val="103000"/>
                <a:lumMod val="102000"/>
                <a:tint val="94000"/>
              </a:schemeClr>
            </a:gs>
            <a:gs pos="50000">
              <a:schemeClr val="accent5">
                <a:hueOff val="-147"/>
                <a:satOff val="975"/>
                <a:lumOff val="-2407"/>
                <a:alphaOff val="0"/>
                <a:satMod val="110000"/>
                <a:lumMod val="100000"/>
                <a:shade val="100000"/>
              </a:schemeClr>
            </a:gs>
            <a:gs pos="100000">
              <a:schemeClr val="accent5">
                <a:hueOff val="-147"/>
                <a:satOff val="975"/>
                <a:lumOff val="-24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3CFD1BF-2189-4C01-8F35-ABE7E182934C}">
      <dsp:nvSpPr>
        <dsp:cNvPr id="0" name=""/>
        <dsp:cNvSpPr/>
      </dsp:nvSpPr>
      <dsp:spPr>
        <a:xfrm>
          <a:off x="473825" y="1220847"/>
          <a:ext cx="123324" cy="123324"/>
        </a:xfrm>
        <a:prstGeom prst="ellipse">
          <a:avLst/>
        </a:prstGeom>
        <a:gradFill rotWithShape="0">
          <a:gsLst>
            <a:gs pos="0">
              <a:schemeClr val="accent5">
                <a:hueOff val="-294"/>
                <a:satOff val="1949"/>
                <a:lumOff val="-4815"/>
                <a:alphaOff val="0"/>
                <a:satMod val="103000"/>
                <a:lumMod val="102000"/>
                <a:tint val="94000"/>
              </a:schemeClr>
            </a:gs>
            <a:gs pos="50000">
              <a:schemeClr val="accent5">
                <a:hueOff val="-294"/>
                <a:satOff val="1949"/>
                <a:lumOff val="-4815"/>
                <a:alphaOff val="0"/>
                <a:satMod val="110000"/>
                <a:lumMod val="100000"/>
                <a:shade val="100000"/>
              </a:schemeClr>
            </a:gs>
            <a:gs pos="100000">
              <a:schemeClr val="accent5">
                <a:hueOff val="-294"/>
                <a:satOff val="1949"/>
                <a:lumOff val="-481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18D7487-F608-4274-B42B-82A3A5CD58FF}">
      <dsp:nvSpPr>
        <dsp:cNvPr id="0" name=""/>
        <dsp:cNvSpPr/>
      </dsp:nvSpPr>
      <dsp:spPr>
        <a:xfrm>
          <a:off x="583695" y="1099989"/>
          <a:ext cx="78478" cy="78478"/>
        </a:xfrm>
        <a:prstGeom prst="ellipse">
          <a:avLst/>
        </a:prstGeom>
        <a:gradFill rotWithShape="0">
          <a:gsLst>
            <a:gs pos="0">
              <a:schemeClr val="accent5">
                <a:hueOff val="-441"/>
                <a:satOff val="2924"/>
                <a:lumOff val="-7222"/>
                <a:alphaOff val="0"/>
                <a:satMod val="103000"/>
                <a:lumMod val="102000"/>
                <a:tint val="94000"/>
              </a:schemeClr>
            </a:gs>
            <a:gs pos="50000">
              <a:schemeClr val="accent5">
                <a:hueOff val="-441"/>
                <a:satOff val="2924"/>
                <a:lumOff val="-7222"/>
                <a:alphaOff val="0"/>
                <a:satMod val="110000"/>
                <a:lumMod val="100000"/>
                <a:shade val="100000"/>
              </a:schemeClr>
            </a:gs>
            <a:gs pos="100000">
              <a:schemeClr val="accent5">
                <a:hueOff val="-441"/>
                <a:satOff val="2924"/>
                <a:lumOff val="-72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207E0B8-9824-4E09-82A1-75AB52A20D94}">
      <dsp:nvSpPr>
        <dsp:cNvPr id="0" name=""/>
        <dsp:cNvSpPr/>
      </dsp:nvSpPr>
      <dsp:spPr>
        <a:xfrm>
          <a:off x="726527" y="1056041"/>
          <a:ext cx="78478" cy="78478"/>
        </a:xfrm>
        <a:prstGeom prst="ellipse">
          <a:avLst/>
        </a:prstGeom>
        <a:gradFill rotWithShape="0">
          <a:gsLst>
            <a:gs pos="0">
              <a:schemeClr val="accent5">
                <a:hueOff val="-588"/>
                <a:satOff val="3899"/>
                <a:lumOff val="-9630"/>
                <a:alphaOff val="0"/>
                <a:satMod val="103000"/>
                <a:lumMod val="102000"/>
                <a:tint val="94000"/>
              </a:schemeClr>
            </a:gs>
            <a:gs pos="50000">
              <a:schemeClr val="accent5">
                <a:hueOff val="-588"/>
                <a:satOff val="3899"/>
                <a:lumOff val="-9630"/>
                <a:alphaOff val="0"/>
                <a:satMod val="110000"/>
                <a:lumMod val="100000"/>
                <a:shade val="100000"/>
              </a:schemeClr>
            </a:gs>
            <a:gs pos="100000">
              <a:schemeClr val="accent5">
                <a:hueOff val="-588"/>
                <a:satOff val="3899"/>
                <a:lumOff val="-963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2E00934-1D8F-42FB-99A4-D71446A47074}">
      <dsp:nvSpPr>
        <dsp:cNvPr id="0" name=""/>
        <dsp:cNvSpPr/>
      </dsp:nvSpPr>
      <dsp:spPr>
        <a:xfrm>
          <a:off x="902320" y="1132950"/>
          <a:ext cx="78478" cy="78478"/>
        </a:xfrm>
        <a:prstGeom prst="ellipse">
          <a:avLst/>
        </a:prstGeom>
        <a:gradFill rotWithShape="0">
          <a:gsLst>
            <a:gs pos="0">
              <a:schemeClr val="accent5">
                <a:hueOff val="-735"/>
                <a:satOff val="4873"/>
                <a:lumOff val="-12037"/>
                <a:alphaOff val="0"/>
                <a:satMod val="103000"/>
                <a:lumMod val="102000"/>
                <a:tint val="94000"/>
              </a:schemeClr>
            </a:gs>
            <a:gs pos="50000">
              <a:schemeClr val="accent5">
                <a:hueOff val="-735"/>
                <a:satOff val="4873"/>
                <a:lumOff val="-12037"/>
                <a:alphaOff val="0"/>
                <a:satMod val="110000"/>
                <a:lumMod val="100000"/>
                <a:shade val="100000"/>
              </a:schemeClr>
            </a:gs>
            <a:gs pos="100000">
              <a:schemeClr val="accent5">
                <a:hueOff val="-735"/>
                <a:satOff val="4873"/>
                <a:lumOff val="-1203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731F879-2CFF-4271-B628-B497EB9A163D}">
      <dsp:nvSpPr>
        <dsp:cNvPr id="0" name=""/>
        <dsp:cNvSpPr/>
      </dsp:nvSpPr>
      <dsp:spPr>
        <a:xfrm>
          <a:off x="1012191" y="1187886"/>
          <a:ext cx="123324" cy="123324"/>
        </a:xfrm>
        <a:prstGeom prst="ellipse">
          <a:avLst/>
        </a:prstGeom>
        <a:gradFill rotWithShape="0">
          <a:gsLst>
            <a:gs pos="0">
              <a:schemeClr val="accent5">
                <a:hueOff val="-883"/>
                <a:satOff val="5848"/>
                <a:lumOff val="-14444"/>
                <a:alphaOff val="0"/>
                <a:satMod val="103000"/>
                <a:lumMod val="102000"/>
                <a:tint val="94000"/>
              </a:schemeClr>
            </a:gs>
            <a:gs pos="50000">
              <a:schemeClr val="accent5">
                <a:hueOff val="-883"/>
                <a:satOff val="5848"/>
                <a:lumOff val="-14444"/>
                <a:alphaOff val="0"/>
                <a:satMod val="110000"/>
                <a:lumMod val="100000"/>
                <a:shade val="100000"/>
              </a:schemeClr>
            </a:gs>
            <a:gs pos="100000">
              <a:schemeClr val="accent5">
                <a:hueOff val="-883"/>
                <a:satOff val="5848"/>
                <a:lumOff val="-1444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A9472F0-395D-42C7-80F3-9FF88A092470}">
      <dsp:nvSpPr>
        <dsp:cNvPr id="0" name=""/>
        <dsp:cNvSpPr/>
      </dsp:nvSpPr>
      <dsp:spPr>
        <a:xfrm>
          <a:off x="1166010" y="1308743"/>
          <a:ext cx="78478" cy="78478"/>
        </a:xfrm>
        <a:prstGeom prst="ellipse">
          <a:avLst/>
        </a:prstGeom>
        <a:gradFill rotWithShape="0">
          <a:gsLst>
            <a:gs pos="0">
              <a:schemeClr val="accent5">
                <a:hueOff val="-1030"/>
                <a:satOff val="6823"/>
                <a:lumOff val="-16852"/>
                <a:alphaOff val="0"/>
                <a:satMod val="103000"/>
                <a:lumMod val="102000"/>
                <a:tint val="94000"/>
              </a:schemeClr>
            </a:gs>
            <a:gs pos="50000">
              <a:schemeClr val="accent5">
                <a:hueOff val="-1030"/>
                <a:satOff val="6823"/>
                <a:lumOff val="-16852"/>
                <a:alphaOff val="0"/>
                <a:satMod val="110000"/>
                <a:lumMod val="100000"/>
                <a:shade val="100000"/>
              </a:schemeClr>
            </a:gs>
            <a:gs pos="100000">
              <a:schemeClr val="accent5">
                <a:hueOff val="-1030"/>
                <a:satOff val="6823"/>
                <a:lumOff val="-1685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4711567-0548-4E37-8CC0-364F82FFD7CD}">
      <dsp:nvSpPr>
        <dsp:cNvPr id="0" name=""/>
        <dsp:cNvSpPr/>
      </dsp:nvSpPr>
      <dsp:spPr>
        <a:xfrm>
          <a:off x="1231932" y="1429601"/>
          <a:ext cx="78478" cy="78478"/>
        </a:xfrm>
        <a:prstGeom prst="ellipse">
          <a:avLst/>
        </a:prstGeom>
        <a:gradFill rotWithShape="0">
          <a:gsLst>
            <a:gs pos="0">
              <a:schemeClr val="accent5">
                <a:hueOff val="-1177"/>
                <a:satOff val="7797"/>
                <a:lumOff val="-19259"/>
                <a:alphaOff val="0"/>
                <a:satMod val="103000"/>
                <a:lumMod val="102000"/>
                <a:tint val="94000"/>
              </a:schemeClr>
            </a:gs>
            <a:gs pos="50000">
              <a:schemeClr val="accent5">
                <a:hueOff val="-1177"/>
                <a:satOff val="7797"/>
                <a:lumOff val="-19259"/>
                <a:alphaOff val="0"/>
                <a:satMod val="110000"/>
                <a:lumMod val="100000"/>
                <a:shade val="100000"/>
              </a:schemeClr>
            </a:gs>
            <a:gs pos="100000">
              <a:schemeClr val="accent5">
                <a:hueOff val="-1177"/>
                <a:satOff val="7797"/>
                <a:lumOff val="-1925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8F43D41-60D8-4F3D-9B33-E504182EA59D}">
      <dsp:nvSpPr>
        <dsp:cNvPr id="0" name=""/>
        <dsp:cNvSpPr/>
      </dsp:nvSpPr>
      <dsp:spPr>
        <a:xfrm>
          <a:off x="399208" y="948619"/>
          <a:ext cx="757784" cy="201803"/>
        </a:xfrm>
        <a:prstGeom prst="ellipse">
          <a:avLst/>
        </a:prstGeom>
        <a:gradFill rotWithShape="0">
          <a:gsLst>
            <a:gs pos="0">
              <a:schemeClr val="accent5">
                <a:hueOff val="-1324"/>
                <a:satOff val="8772"/>
                <a:lumOff val="-21666"/>
                <a:alphaOff val="0"/>
                <a:satMod val="103000"/>
                <a:lumMod val="102000"/>
                <a:tint val="94000"/>
              </a:schemeClr>
            </a:gs>
            <a:gs pos="50000">
              <a:schemeClr val="accent5">
                <a:hueOff val="-1324"/>
                <a:satOff val="8772"/>
                <a:lumOff val="-21666"/>
                <a:alphaOff val="0"/>
                <a:satMod val="110000"/>
                <a:lumMod val="100000"/>
                <a:shade val="100000"/>
              </a:schemeClr>
            </a:gs>
            <a:gs pos="100000">
              <a:schemeClr val="accent5">
                <a:hueOff val="-1324"/>
                <a:satOff val="8772"/>
                <a:lumOff val="-2166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EE17FF7-926F-4684-BB6F-AADB867BE948}">
      <dsp:nvSpPr>
        <dsp:cNvPr id="0" name=""/>
        <dsp:cNvSpPr/>
      </dsp:nvSpPr>
      <dsp:spPr>
        <a:xfrm>
          <a:off x="232110" y="1616381"/>
          <a:ext cx="78478" cy="78478"/>
        </a:xfrm>
        <a:prstGeom prst="ellipse">
          <a:avLst/>
        </a:prstGeom>
        <a:gradFill rotWithShape="0">
          <a:gsLst>
            <a:gs pos="0">
              <a:schemeClr val="accent5">
                <a:hueOff val="-1471"/>
                <a:satOff val="9747"/>
                <a:lumOff val="-24074"/>
                <a:alphaOff val="0"/>
                <a:satMod val="103000"/>
                <a:lumMod val="102000"/>
                <a:tint val="94000"/>
              </a:schemeClr>
            </a:gs>
            <a:gs pos="50000">
              <a:schemeClr val="accent5">
                <a:hueOff val="-1471"/>
                <a:satOff val="9747"/>
                <a:lumOff val="-24074"/>
                <a:alphaOff val="0"/>
                <a:satMod val="110000"/>
                <a:lumMod val="100000"/>
                <a:shade val="100000"/>
              </a:schemeClr>
            </a:gs>
            <a:gs pos="100000">
              <a:schemeClr val="accent5">
                <a:hueOff val="-1471"/>
                <a:satOff val="9747"/>
                <a:lumOff val="-2407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844BFA1-1A18-40D8-B636-42B33D2A996B}">
      <dsp:nvSpPr>
        <dsp:cNvPr id="0" name=""/>
        <dsp:cNvSpPr/>
      </dsp:nvSpPr>
      <dsp:spPr>
        <a:xfrm>
          <a:off x="298032" y="1715264"/>
          <a:ext cx="123324" cy="123324"/>
        </a:xfrm>
        <a:prstGeom prst="ellipse">
          <a:avLst/>
        </a:prstGeom>
        <a:gradFill rotWithShape="0">
          <a:gsLst>
            <a:gs pos="0">
              <a:schemeClr val="accent5">
                <a:hueOff val="-1618"/>
                <a:satOff val="10721"/>
                <a:lumOff val="-26481"/>
                <a:alphaOff val="0"/>
                <a:satMod val="103000"/>
                <a:lumMod val="102000"/>
                <a:tint val="94000"/>
              </a:schemeClr>
            </a:gs>
            <a:gs pos="50000">
              <a:schemeClr val="accent5">
                <a:hueOff val="-1618"/>
                <a:satOff val="10721"/>
                <a:lumOff val="-26481"/>
                <a:alphaOff val="0"/>
                <a:satMod val="110000"/>
                <a:lumMod val="100000"/>
                <a:shade val="100000"/>
              </a:schemeClr>
            </a:gs>
            <a:gs pos="100000">
              <a:schemeClr val="accent5">
                <a:hueOff val="-1618"/>
                <a:satOff val="10721"/>
                <a:lumOff val="-264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64699A4-57ED-453E-AB53-96C433C11D9D}">
      <dsp:nvSpPr>
        <dsp:cNvPr id="0" name=""/>
        <dsp:cNvSpPr/>
      </dsp:nvSpPr>
      <dsp:spPr>
        <a:xfrm>
          <a:off x="462838" y="1803161"/>
          <a:ext cx="179380" cy="179380"/>
        </a:xfrm>
        <a:prstGeom prst="ellipse">
          <a:avLst/>
        </a:prstGeom>
        <a:gradFill rotWithShape="0">
          <a:gsLst>
            <a:gs pos="0">
              <a:schemeClr val="accent5">
                <a:hueOff val="-1765"/>
                <a:satOff val="11696"/>
                <a:lumOff val="-28889"/>
                <a:alphaOff val="0"/>
                <a:satMod val="103000"/>
                <a:lumMod val="102000"/>
                <a:tint val="94000"/>
              </a:schemeClr>
            </a:gs>
            <a:gs pos="50000">
              <a:schemeClr val="accent5">
                <a:hueOff val="-1765"/>
                <a:satOff val="11696"/>
                <a:lumOff val="-28889"/>
                <a:alphaOff val="0"/>
                <a:satMod val="110000"/>
                <a:lumMod val="100000"/>
                <a:shade val="100000"/>
              </a:schemeClr>
            </a:gs>
            <a:gs pos="100000">
              <a:schemeClr val="accent5">
                <a:hueOff val="-1765"/>
                <a:satOff val="11696"/>
                <a:lumOff val="-2888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DE0090A-196A-4A49-B65F-1CCE7AD4E312}">
      <dsp:nvSpPr>
        <dsp:cNvPr id="0" name=""/>
        <dsp:cNvSpPr/>
      </dsp:nvSpPr>
      <dsp:spPr>
        <a:xfrm>
          <a:off x="693566" y="1945993"/>
          <a:ext cx="78478" cy="78478"/>
        </a:xfrm>
        <a:prstGeom prst="ellipse">
          <a:avLst/>
        </a:prstGeom>
        <a:gradFill rotWithShape="0">
          <a:gsLst>
            <a:gs pos="0">
              <a:schemeClr val="accent5">
                <a:hueOff val="-1912"/>
                <a:satOff val="12671"/>
                <a:lumOff val="-31296"/>
                <a:alphaOff val="0"/>
                <a:satMod val="103000"/>
                <a:lumMod val="102000"/>
                <a:tint val="94000"/>
              </a:schemeClr>
            </a:gs>
            <a:gs pos="50000">
              <a:schemeClr val="accent5">
                <a:hueOff val="-1912"/>
                <a:satOff val="12671"/>
                <a:lumOff val="-31296"/>
                <a:alphaOff val="0"/>
                <a:satMod val="110000"/>
                <a:lumMod val="100000"/>
                <a:shade val="100000"/>
              </a:schemeClr>
            </a:gs>
            <a:gs pos="100000">
              <a:schemeClr val="accent5">
                <a:hueOff val="-1912"/>
                <a:satOff val="12671"/>
                <a:lumOff val="-3129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6BE8D8D-AF98-4911-8F43-9D2503251664}">
      <dsp:nvSpPr>
        <dsp:cNvPr id="0" name=""/>
        <dsp:cNvSpPr/>
      </dsp:nvSpPr>
      <dsp:spPr>
        <a:xfrm>
          <a:off x="737514" y="1803161"/>
          <a:ext cx="123324" cy="123324"/>
        </a:xfrm>
        <a:prstGeom prst="ellipse">
          <a:avLst/>
        </a:prstGeom>
        <a:gradFill rotWithShape="0">
          <a:gsLst>
            <a:gs pos="0">
              <a:schemeClr val="accent5">
                <a:hueOff val="-2059"/>
                <a:satOff val="13645"/>
                <a:lumOff val="-33703"/>
                <a:alphaOff val="0"/>
                <a:satMod val="103000"/>
                <a:lumMod val="102000"/>
                <a:tint val="94000"/>
              </a:schemeClr>
            </a:gs>
            <a:gs pos="50000">
              <a:schemeClr val="accent5">
                <a:hueOff val="-2059"/>
                <a:satOff val="13645"/>
                <a:lumOff val="-33703"/>
                <a:alphaOff val="0"/>
                <a:satMod val="110000"/>
                <a:lumMod val="100000"/>
                <a:shade val="100000"/>
              </a:schemeClr>
            </a:gs>
            <a:gs pos="100000">
              <a:schemeClr val="accent5">
                <a:hueOff val="-2059"/>
                <a:satOff val="13645"/>
                <a:lumOff val="-3370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4DDC878-8DC3-4626-A1D4-1F780A6356C7}">
      <dsp:nvSpPr>
        <dsp:cNvPr id="0" name=""/>
        <dsp:cNvSpPr/>
      </dsp:nvSpPr>
      <dsp:spPr>
        <a:xfrm>
          <a:off x="847385" y="1956980"/>
          <a:ext cx="78478" cy="78478"/>
        </a:xfrm>
        <a:prstGeom prst="ellipse">
          <a:avLst/>
        </a:prstGeom>
        <a:gradFill rotWithShape="0">
          <a:gsLst>
            <a:gs pos="0">
              <a:schemeClr val="accent5">
                <a:hueOff val="-2206"/>
                <a:satOff val="14620"/>
                <a:lumOff val="-36111"/>
                <a:alphaOff val="0"/>
                <a:satMod val="103000"/>
                <a:lumMod val="102000"/>
                <a:tint val="94000"/>
              </a:schemeClr>
            </a:gs>
            <a:gs pos="50000">
              <a:schemeClr val="accent5">
                <a:hueOff val="-2206"/>
                <a:satOff val="14620"/>
                <a:lumOff val="-36111"/>
                <a:alphaOff val="0"/>
                <a:satMod val="110000"/>
                <a:lumMod val="100000"/>
                <a:shade val="100000"/>
              </a:schemeClr>
            </a:gs>
            <a:gs pos="100000">
              <a:schemeClr val="accent5">
                <a:hueOff val="-2206"/>
                <a:satOff val="14620"/>
                <a:lumOff val="-3611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85E866C-D61B-4769-9CDE-21F1D24E49E8}">
      <dsp:nvSpPr>
        <dsp:cNvPr id="0" name=""/>
        <dsp:cNvSpPr/>
      </dsp:nvSpPr>
      <dsp:spPr>
        <a:xfrm>
          <a:off x="946268" y="1781187"/>
          <a:ext cx="179380" cy="179380"/>
        </a:xfrm>
        <a:prstGeom prst="ellipse">
          <a:avLst/>
        </a:prstGeom>
        <a:gradFill rotWithShape="0">
          <a:gsLst>
            <a:gs pos="0">
              <a:schemeClr val="accent5">
                <a:hueOff val="-2354"/>
                <a:satOff val="15595"/>
                <a:lumOff val="-38518"/>
                <a:alphaOff val="0"/>
                <a:satMod val="103000"/>
                <a:lumMod val="102000"/>
                <a:tint val="94000"/>
              </a:schemeClr>
            </a:gs>
            <a:gs pos="50000">
              <a:schemeClr val="accent5">
                <a:hueOff val="-2354"/>
                <a:satOff val="15595"/>
                <a:lumOff val="-38518"/>
                <a:alphaOff val="0"/>
                <a:satMod val="110000"/>
                <a:lumMod val="100000"/>
                <a:shade val="100000"/>
              </a:schemeClr>
            </a:gs>
            <a:gs pos="100000">
              <a:schemeClr val="accent5">
                <a:hueOff val="-2354"/>
                <a:satOff val="15595"/>
                <a:lumOff val="-3851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02D6EBE-927B-4BCD-B8BC-1A4B6D73F87C}">
      <dsp:nvSpPr>
        <dsp:cNvPr id="0" name=""/>
        <dsp:cNvSpPr/>
      </dsp:nvSpPr>
      <dsp:spPr>
        <a:xfrm>
          <a:off x="1187984" y="1737239"/>
          <a:ext cx="123324" cy="123324"/>
        </a:xfrm>
        <a:prstGeom prst="ellipse">
          <a:avLst/>
        </a:prstGeom>
        <a:gradFill rotWithShape="0">
          <a:gsLst>
            <a:gs pos="0">
              <a:schemeClr val="accent5">
                <a:hueOff val="-2501"/>
                <a:satOff val="16569"/>
                <a:lumOff val="-40926"/>
                <a:alphaOff val="0"/>
                <a:satMod val="103000"/>
                <a:lumMod val="102000"/>
                <a:tint val="94000"/>
              </a:schemeClr>
            </a:gs>
            <a:gs pos="50000">
              <a:schemeClr val="accent5">
                <a:hueOff val="-2501"/>
                <a:satOff val="16569"/>
                <a:lumOff val="-40926"/>
                <a:alphaOff val="0"/>
                <a:satMod val="110000"/>
                <a:lumMod val="100000"/>
                <a:shade val="100000"/>
              </a:schemeClr>
            </a:gs>
            <a:gs pos="100000">
              <a:schemeClr val="accent5">
                <a:hueOff val="-2501"/>
                <a:satOff val="16569"/>
                <a:lumOff val="-4092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D7369F0-E525-4E7D-866A-B2384D379F48}">
      <dsp:nvSpPr>
        <dsp:cNvPr id="0" name=""/>
        <dsp:cNvSpPr/>
      </dsp:nvSpPr>
      <dsp:spPr>
        <a:xfrm>
          <a:off x="1561660" y="1220664"/>
          <a:ext cx="362185" cy="691451"/>
        </a:xfrm>
        <a:prstGeom prst="chevron">
          <a:avLst>
            <a:gd name="adj" fmla="val 623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2D1A09C-9FDE-4DD7-8C99-A9F3D00D6601}">
      <dsp:nvSpPr>
        <dsp:cNvPr id="0" name=""/>
        <dsp:cNvSpPr/>
      </dsp:nvSpPr>
      <dsp:spPr>
        <a:xfrm>
          <a:off x="2245841" y="1221000"/>
          <a:ext cx="987778" cy="691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tr-TR" sz="900" b="1" kern="1200" dirty="0">
              <a:latin typeface="+mj-lt"/>
            </a:rPr>
            <a:t>2. ADIM</a:t>
          </a:r>
        </a:p>
        <a:p>
          <a:pPr marL="0" lvl="0" indent="0" algn="ctr" defTabSz="400050">
            <a:lnSpc>
              <a:spcPct val="90000"/>
            </a:lnSpc>
            <a:spcBef>
              <a:spcPct val="0"/>
            </a:spcBef>
            <a:spcAft>
              <a:spcPct val="35000"/>
            </a:spcAft>
            <a:buNone/>
          </a:pPr>
          <a:r>
            <a:rPr lang="tr-TR" sz="900" b="1" kern="1200" dirty="0">
              <a:latin typeface="+mj-lt"/>
            </a:rPr>
            <a:t> KARŞI KURUM İLE BAĞLANTILI İŞLEMLER</a:t>
          </a:r>
        </a:p>
      </dsp:txBody>
      <dsp:txXfrm>
        <a:off x="2245841" y="1221000"/>
        <a:ext cx="987778" cy="691444"/>
      </dsp:txXfrm>
    </dsp:sp>
    <dsp:sp modelId="{0D9B9149-A38F-48B7-9C06-50D9DD80926D}">
      <dsp:nvSpPr>
        <dsp:cNvPr id="0" name=""/>
        <dsp:cNvSpPr/>
      </dsp:nvSpPr>
      <dsp:spPr>
        <a:xfrm>
          <a:off x="1929585" y="2161571"/>
          <a:ext cx="1631770" cy="851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400050">
            <a:lnSpc>
              <a:spcPct val="90000"/>
            </a:lnSpc>
            <a:spcBef>
              <a:spcPct val="0"/>
            </a:spcBef>
            <a:spcAft>
              <a:spcPct val="15000"/>
            </a:spcAft>
            <a:buChar char="•"/>
          </a:pPr>
          <a:r>
            <a:rPr lang="tr-TR" sz="900" b="1" kern="1200" dirty="0">
              <a:latin typeface="+mj-lt"/>
            </a:rPr>
            <a:t>Öğrenim Anlaşması (Learning </a:t>
          </a:r>
          <a:r>
            <a:rPr lang="tr-TR" sz="900" b="1" kern="1200" dirty="0" err="1">
              <a:latin typeface="+mj-lt"/>
            </a:rPr>
            <a:t>Agreement</a:t>
          </a:r>
          <a:r>
            <a:rPr lang="tr-TR" sz="900" b="1" kern="1200" dirty="0">
              <a:latin typeface="+mj-lt"/>
            </a:rPr>
            <a:t>)</a:t>
          </a:r>
        </a:p>
        <a:p>
          <a:pPr marL="57150" lvl="1" indent="-57150" algn="l" defTabSz="400050">
            <a:lnSpc>
              <a:spcPct val="90000"/>
            </a:lnSpc>
            <a:spcBef>
              <a:spcPct val="0"/>
            </a:spcBef>
            <a:spcAft>
              <a:spcPct val="15000"/>
            </a:spcAft>
            <a:buChar char="•"/>
          </a:pPr>
          <a:r>
            <a:rPr lang="tr-TR" sz="900" kern="1200" dirty="0">
              <a:latin typeface="+mj-lt"/>
            </a:rPr>
            <a:t>Dil belgesi (Karşı kuruma iletmek üzere Koordinatörlüğümüzden temin edebilirsiniz)</a:t>
          </a:r>
        </a:p>
        <a:p>
          <a:pPr marL="57150" lvl="1" indent="-57150" algn="l" defTabSz="400050">
            <a:lnSpc>
              <a:spcPct val="90000"/>
            </a:lnSpc>
            <a:spcBef>
              <a:spcPct val="0"/>
            </a:spcBef>
            <a:spcAft>
              <a:spcPct val="15000"/>
            </a:spcAft>
            <a:buChar char="•"/>
          </a:pPr>
          <a:r>
            <a:rPr lang="tr-TR" sz="900" kern="1200" dirty="0">
              <a:latin typeface="+mj-lt"/>
            </a:rPr>
            <a:t>Karşı kurumca talep edilecek diğer belgeler…</a:t>
          </a:r>
        </a:p>
      </dsp:txBody>
      <dsp:txXfrm>
        <a:off x="1929585" y="2161571"/>
        <a:ext cx="1631770" cy="851100"/>
      </dsp:txXfrm>
    </dsp:sp>
    <dsp:sp modelId="{8C2C401E-274F-43E7-B7F1-4E200F75CF76}">
      <dsp:nvSpPr>
        <dsp:cNvPr id="0" name=""/>
        <dsp:cNvSpPr/>
      </dsp:nvSpPr>
      <dsp:spPr>
        <a:xfrm>
          <a:off x="3555616" y="1220664"/>
          <a:ext cx="362185" cy="691451"/>
        </a:xfrm>
        <a:prstGeom prst="chevron">
          <a:avLst>
            <a:gd name="adj" fmla="val 62310"/>
          </a:avLst>
        </a:prstGeom>
        <a:gradFill rotWithShape="0">
          <a:gsLst>
            <a:gs pos="0">
              <a:schemeClr val="accent5">
                <a:hueOff val="-662"/>
                <a:satOff val="4386"/>
                <a:lumOff val="-10833"/>
                <a:alphaOff val="0"/>
                <a:satMod val="103000"/>
                <a:lumMod val="102000"/>
                <a:tint val="94000"/>
              </a:schemeClr>
            </a:gs>
            <a:gs pos="50000">
              <a:schemeClr val="accent5">
                <a:hueOff val="-662"/>
                <a:satOff val="4386"/>
                <a:lumOff val="-10833"/>
                <a:alphaOff val="0"/>
                <a:satMod val="110000"/>
                <a:lumMod val="100000"/>
                <a:shade val="100000"/>
              </a:schemeClr>
            </a:gs>
            <a:gs pos="100000">
              <a:schemeClr val="accent5">
                <a:hueOff val="-662"/>
                <a:satOff val="4386"/>
                <a:lumOff val="-1083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A82CFA0-765A-4F2C-A5AA-755AA8DA7A3B}">
      <dsp:nvSpPr>
        <dsp:cNvPr id="0" name=""/>
        <dsp:cNvSpPr/>
      </dsp:nvSpPr>
      <dsp:spPr>
        <a:xfrm>
          <a:off x="4231011" y="1221000"/>
          <a:ext cx="987778" cy="691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tr-TR" sz="900" b="1" kern="1200" dirty="0">
              <a:latin typeface="+mj-lt"/>
            </a:rPr>
            <a:t>3. ADIM</a:t>
          </a:r>
        </a:p>
        <a:p>
          <a:pPr marL="0" lvl="0" indent="0" algn="ctr" defTabSz="400050">
            <a:lnSpc>
              <a:spcPct val="90000"/>
            </a:lnSpc>
            <a:spcBef>
              <a:spcPct val="0"/>
            </a:spcBef>
            <a:spcAft>
              <a:spcPct val="35000"/>
            </a:spcAft>
            <a:buNone/>
          </a:pPr>
          <a:r>
            <a:rPr lang="tr-TR" sz="900" b="1" kern="1200" dirty="0">
              <a:latin typeface="+mj-lt"/>
            </a:rPr>
            <a:t>AKADEMİK BİRİMİNİZ İLE BAĞLANTILI İŞLEMLER</a:t>
          </a:r>
        </a:p>
      </dsp:txBody>
      <dsp:txXfrm>
        <a:off x="4231011" y="1221000"/>
        <a:ext cx="987778" cy="691444"/>
      </dsp:txXfrm>
    </dsp:sp>
    <dsp:sp modelId="{20F32021-ABBC-481C-BDD2-1EEF7253DD62}">
      <dsp:nvSpPr>
        <dsp:cNvPr id="0" name=""/>
        <dsp:cNvSpPr/>
      </dsp:nvSpPr>
      <dsp:spPr>
        <a:xfrm>
          <a:off x="3946486" y="2207962"/>
          <a:ext cx="1614197" cy="609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400050">
            <a:lnSpc>
              <a:spcPct val="90000"/>
            </a:lnSpc>
            <a:spcBef>
              <a:spcPct val="0"/>
            </a:spcBef>
            <a:spcAft>
              <a:spcPct val="15000"/>
            </a:spcAft>
            <a:buChar char="•"/>
          </a:pPr>
          <a:r>
            <a:rPr lang="tr-TR" sz="900" b="1" kern="1200" dirty="0">
              <a:latin typeface="+mj-lt"/>
            </a:rPr>
            <a:t>Öğrenim Anlaşması (Learning </a:t>
          </a:r>
          <a:r>
            <a:rPr lang="tr-TR" sz="900" b="1" kern="1200" dirty="0" err="1">
              <a:latin typeface="+mj-lt"/>
            </a:rPr>
            <a:t>Agreement</a:t>
          </a:r>
          <a:r>
            <a:rPr lang="tr-TR" sz="900" b="1" kern="1200" dirty="0">
              <a:latin typeface="+mj-lt"/>
            </a:rPr>
            <a:t>)</a:t>
          </a:r>
        </a:p>
        <a:p>
          <a:pPr marL="57150" lvl="1" indent="-57150" algn="l" defTabSz="400050">
            <a:lnSpc>
              <a:spcPct val="90000"/>
            </a:lnSpc>
            <a:spcBef>
              <a:spcPct val="0"/>
            </a:spcBef>
            <a:spcAft>
              <a:spcPct val="15000"/>
            </a:spcAft>
            <a:buChar char="•"/>
          </a:pPr>
          <a:r>
            <a:rPr lang="tr-TR" sz="900" kern="1200" dirty="0">
              <a:latin typeface="+mj-lt"/>
            </a:rPr>
            <a:t>Öğrenim Anlaşmasının tüm taraflarca </a:t>
          </a:r>
          <a:r>
            <a:rPr lang="tr-TR" sz="900" kern="1200" dirty="0" err="1">
              <a:latin typeface="+mj-lt"/>
            </a:rPr>
            <a:t>onaylnmasını</a:t>
          </a:r>
          <a:r>
            <a:rPr lang="tr-TR" sz="900" kern="1200" dirty="0">
              <a:latin typeface="+mj-lt"/>
            </a:rPr>
            <a:t> takiben, Akademik biriminize Yönetim Kurulu Kararınızın çıkartılması için başvurmanız</a:t>
          </a:r>
        </a:p>
        <a:p>
          <a:pPr marL="57150" lvl="1" indent="-57150" algn="l" defTabSz="400050">
            <a:lnSpc>
              <a:spcPct val="90000"/>
            </a:lnSpc>
            <a:spcBef>
              <a:spcPct val="0"/>
            </a:spcBef>
            <a:spcAft>
              <a:spcPct val="15000"/>
            </a:spcAft>
            <a:buChar char="•"/>
          </a:pPr>
          <a:r>
            <a:rPr lang="tr-TR" sz="900" kern="1200" dirty="0">
              <a:latin typeface="+mj-lt"/>
            </a:rPr>
            <a:t>İngilizce transkript temin edilmesi</a:t>
          </a:r>
        </a:p>
      </dsp:txBody>
      <dsp:txXfrm>
        <a:off x="3946486" y="2207962"/>
        <a:ext cx="1614197" cy="609129"/>
      </dsp:txXfrm>
    </dsp:sp>
    <dsp:sp modelId="{935A7AD4-DE09-486B-BEFE-BAAC9B804134}">
      <dsp:nvSpPr>
        <dsp:cNvPr id="0" name=""/>
        <dsp:cNvSpPr/>
      </dsp:nvSpPr>
      <dsp:spPr>
        <a:xfrm>
          <a:off x="5531999" y="1220664"/>
          <a:ext cx="362185" cy="691451"/>
        </a:xfrm>
        <a:prstGeom prst="chevron">
          <a:avLst>
            <a:gd name="adj" fmla="val 62310"/>
          </a:avLst>
        </a:prstGeom>
        <a:gradFill rotWithShape="0">
          <a:gsLst>
            <a:gs pos="0">
              <a:schemeClr val="accent5">
                <a:hueOff val="-1324"/>
                <a:satOff val="8772"/>
                <a:lumOff val="-21666"/>
                <a:alphaOff val="0"/>
                <a:satMod val="103000"/>
                <a:lumMod val="102000"/>
                <a:tint val="94000"/>
              </a:schemeClr>
            </a:gs>
            <a:gs pos="50000">
              <a:schemeClr val="accent5">
                <a:hueOff val="-1324"/>
                <a:satOff val="8772"/>
                <a:lumOff val="-21666"/>
                <a:alphaOff val="0"/>
                <a:satMod val="110000"/>
                <a:lumMod val="100000"/>
                <a:shade val="100000"/>
              </a:schemeClr>
            </a:gs>
            <a:gs pos="100000">
              <a:schemeClr val="accent5">
                <a:hueOff val="-1324"/>
                <a:satOff val="8772"/>
                <a:lumOff val="-2166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19AB1D3-A6DC-4625-910A-418C097CA3B2}">
      <dsp:nvSpPr>
        <dsp:cNvPr id="0" name=""/>
        <dsp:cNvSpPr/>
      </dsp:nvSpPr>
      <dsp:spPr>
        <a:xfrm>
          <a:off x="5963847" y="1221000"/>
          <a:ext cx="987778" cy="691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tr-TR" sz="900" b="1" kern="1200" dirty="0">
              <a:latin typeface="+mj-lt"/>
            </a:rPr>
            <a:t>4. ADIM</a:t>
          </a:r>
        </a:p>
        <a:p>
          <a:pPr marL="0" lvl="0" indent="0" algn="ctr" defTabSz="400050">
            <a:lnSpc>
              <a:spcPct val="90000"/>
            </a:lnSpc>
            <a:spcBef>
              <a:spcPct val="0"/>
            </a:spcBef>
            <a:spcAft>
              <a:spcPct val="35000"/>
            </a:spcAft>
            <a:buNone/>
          </a:pPr>
          <a:r>
            <a:rPr lang="tr-TR" sz="900" b="1" kern="1200" dirty="0">
              <a:latin typeface="+mj-lt"/>
            </a:rPr>
            <a:t>SEYAHAT PLANLAMASI</a:t>
          </a:r>
        </a:p>
      </dsp:txBody>
      <dsp:txXfrm>
        <a:off x="5963847" y="1221000"/>
        <a:ext cx="987778" cy="691444"/>
      </dsp:txXfrm>
    </dsp:sp>
    <dsp:sp modelId="{E7FDA739-D921-41AE-A3CE-ACA5B7EFEECB}">
      <dsp:nvSpPr>
        <dsp:cNvPr id="0" name=""/>
        <dsp:cNvSpPr/>
      </dsp:nvSpPr>
      <dsp:spPr>
        <a:xfrm>
          <a:off x="5894184" y="2123129"/>
          <a:ext cx="1127104" cy="836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400050">
            <a:lnSpc>
              <a:spcPct val="90000"/>
            </a:lnSpc>
            <a:spcBef>
              <a:spcPct val="0"/>
            </a:spcBef>
            <a:spcAft>
              <a:spcPct val="15000"/>
            </a:spcAft>
            <a:buChar char="•"/>
          </a:pPr>
          <a:r>
            <a:rPr lang="tr-TR" sz="900" kern="1200" dirty="0">
              <a:latin typeface="+mj-lt"/>
            </a:rPr>
            <a:t>Vize başvuru işlemleri</a:t>
          </a:r>
        </a:p>
        <a:p>
          <a:pPr marL="57150" lvl="1" indent="-57150" algn="l" defTabSz="400050">
            <a:lnSpc>
              <a:spcPct val="90000"/>
            </a:lnSpc>
            <a:spcBef>
              <a:spcPct val="0"/>
            </a:spcBef>
            <a:spcAft>
              <a:spcPct val="15000"/>
            </a:spcAft>
            <a:buChar char="•"/>
          </a:pPr>
          <a:r>
            <a:rPr lang="tr-TR" sz="900" kern="1200" dirty="0">
              <a:latin typeface="+mj-lt"/>
            </a:rPr>
            <a:t>Seyahat Sağlık Sigortası</a:t>
          </a:r>
        </a:p>
        <a:p>
          <a:pPr marL="57150" lvl="1" indent="-57150" algn="l" defTabSz="400050">
            <a:lnSpc>
              <a:spcPct val="90000"/>
            </a:lnSpc>
            <a:spcBef>
              <a:spcPct val="0"/>
            </a:spcBef>
            <a:spcAft>
              <a:spcPct val="15000"/>
            </a:spcAft>
            <a:buChar char="•"/>
          </a:pPr>
          <a:r>
            <a:rPr lang="tr-TR" sz="900" kern="1200" dirty="0">
              <a:latin typeface="+mj-lt"/>
            </a:rPr>
            <a:t>Banka Hesabı Açmak</a:t>
          </a:r>
        </a:p>
        <a:p>
          <a:pPr marL="57150" lvl="1" indent="-57150" algn="l" defTabSz="400050">
            <a:lnSpc>
              <a:spcPct val="90000"/>
            </a:lnSpc>
            <a:spcBef>
              <a:spcPct val="0"/>
            </a:spcBef>
            <a:spcAft>
              <a:spcPct val="15000"/>
            </a:spcAft>
            <a:buChar char="•"/>
          </a:pPr>
          <a:r>
            <a:rPr lang="tr-TR" sz="900" kern="1200" dirty="0">
              <a:latin typeface="+mj-lt"/>
            </a:rPr>
            <a:t>Konaklama için gerekli girişimler</a:t>
          </a:r>
        </a:p>
      </dsp:txBody>
      <dsp:txXfrm>
        <a:off x="5894184" y="2123129"/>
        <a:ext cx="1127104" cy="836176"/>
      </dsp:txXfrm>
    </dsp:sp>
    <dsp:sp modelId="{589A8906-5813-4009-9E37-C4E53B49A99F}">
      <dsp:nvSpPr>
        <dsp:cNvPr id="0" name=""/>
        <dsp:cNvSpPr/>
      </dsp:nvSpPr>
      <dsp:spPr>
        <a:xfrm>
          <a:off x="6990195" y="1220664"/>
          <a:ext cx="362185" cy="691451"/>
        </a:xfrm>
        <a:prstGeom prst="chevron">
          <a:avLst>
            <a:gd name="adj" fmla="val 62310"/>
          </a:avLst>
        </a:prstGeom>
        <a:gradFill rotWithShape="0">
          <a:gsLst>
            <a:gs pos="0">
              <a:schemeClr val="accent5">
                <a:hueOff val="-1986"/>
                <a:satOff val="13158"/>
                <a:lumOff val="-32500"/>
                <a:alphaOff val="0"/>
                <a:satMod val="103000"/>
                <a:lumMod val="102000"/>
                <a:tint val="94000"/>
              </a:schemeClr>
            </a:gs>
            <a:gs pos="50000">
              <a:schemeClr val="accent5">
                <a:hueOff val="-1986"/>
                <a:satOff val="13158"/>
                <a:lumOff val="-32500"/>
                <a:alphaOff val="0"/>
                <a:satMod val="110000"/>
                <a:lumMod val="100000"/>
                <a:shade val="100000"/>
              </a:schemeClr>
            </a:gs>
            <a:gs pos="100000">
              <a:schemeClr val="accent5">
                <a:hueOff val="-1986"/>
                <a:satOff val="13158"/>
                <a:lumOff val="-32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071106D-3DC7-4458-BBC0-C4507E48ACBC}">
      <dsp:nvSpPr>
        <dsp:cNvPr id="0" name=""/>
        <dsp:cNvSpPr/>
      </dsp:nvSpPr>
      <dsp:spPr>
        <a:xfrm>
          <a:off x="7498970" y="1056041"/>
          <a:ext cx="1530186" cy="1139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l" defTabSz="400050">
            <a:lnSpc>
              <a:spcPct val="90000"/>
            </a:lnSpc>
            <a:spcBef>
              <a:spcPct val="0"/>
            </a:spcBef>
            <a:spcAft>
              <a:spcPct val="35000"/>
            </a:spcAft>
            <a:buNone/>
          </a:pPr>
          <a:r>
            <a:rPr lang="tr-TR" sz="900" b="1" kern="1200" dirty="0">
              <a:latin typeface="+mj-lt"/>
            </a:rPr>
            <a:t>5. ADIM</a:t>
          </a:r>
        </a:p>
        <a:p>
          <a:pPr marL="0" lvl="0" indent="0" algn="l" defTabSz="400050">
            <a:lnSpc>
              <a:spcPct val="90000"/>
            </a:lnSpc>
            <a:spcBef>
              <a:spcPct val="0"/>
            </a:spcBef>
            <a:spcAft>
              <a:spcPct val="35000"/>
            </a:spcAft>
            <a:buNone/>
          </a:pPr>
          <a:r>
            <a:rPr lang="tr-TR" sz="900" b="1" kern="1200" dirty="0">
              <a:latin typeface="+mj-lt"/>
            </a:rPr>
            <a:t>ULUSLARARASI AKADEMİK İLİŞKİLER KOORDİNATÖRLÜĞÜNE GİDİŞ ÖNCESİ TESLİM EDİLECEK BELGELER</a:t>
          </a:r>
        </a:p>
      </dsp:txBody>
      <dsp:txXfrm>
        <a:off x="7498970" y="1056041"/>
        <a:ext cx="1530186" cy="1139535"/>
      </dsp:txXfrm>
    </dsp:sp>
    <dsp:sp modelId="{C8F712B7-EC01-47BD-9E01-63A3A8D36907}">
      <dsp:nvSpPr>
        <dsp:cNvPr id="0" name=""/>
        <dsp:cNvSpPr/>
      </dsp:nvSpPr>
      <dsp:spPr>
        <a:xfrm>
          <a:off x="7371996" y="2100567"/>
          <a:ext cx="1761178" cy="1125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400050">
            <a:lnSpc>
              <a:spcPct val="90000"/>
            </a:lnSpc>
            <a:spcBef>
              <a:spcPct val="0"/>
            </a:spcBef>
            <a:spcAft>
              <a:spcPct val="15000"/>
            </a:spcAft>
            <a:buChar char="•"/>
          </a:pPr>
          <a:r>
            <a:rPr lang="tr-TR" sz="900" kern="1200" dirty="0">
              <a:latin typeface="+mj-lt"/>
            </a:rPr>
            <a:t>Kabul/Davet mektubu</a:t>
          </a:r>
        </a:p>
        <a:p>
          <a:pPr marL="57150" lvl="1" indent="-57150" algn="l" defTabSz="400050">
            <a:lnSpc>
              <a:spcPct val="90000"/>
            </a:lnSpc>
            <a:spcBef>
              <a:spcPct val="0"/>
            </a:spcBef>
            <a:spcAft>
              <a:spcPct val="15000"/>
            </a:spcAft>
            <a:buChar char="•"/>
          </a:pPr>
          <a:r>
            <a:rPr lang="tr-TR" sz="900" kern="1200" dirty="0">
              <a:latin typeface="+mj-lt"/>
            </a:rPr>
            <a:t>Öğrenim Anlaşması</a:t>
          </a:r>
        </a:p>
        <a:p>
          <a:pPr marL="57150" lvl="1" indent="-57150" algn="l" defTabSz="400050">
            <a:lnSpc>
              <a:spcPct val="90000"/>
            </a:lnSpc>
            <a:spcBef>
              <a:spcPct val="0"/>
            </a:spcBef>
            <a:spcAft>
              <a:spcPct val="15000"/>
            </a:spcAft>
            <a:buChar char="•"/>
          </a:pPr>
          <a:r>
            <a:rPr lang="tr-TR" sz="900" b="0" kern="1200" dirty="0">
              <a:latin typeface="+mj-lt"/>
            </a:rPr>
            <a:t>Yönetim </a:t>
          </a:r>
          <a:r>
            <a:rPr lang="tr-TR" sz="900" kern="1200" dirty="0">
              <a:latin typeface="+mj-lt"/>
            </a:rPr>
            <a:t>Kurulu Kararı</a:t>
          </a:r>
        </a:p>
        <a:p>
          <a:pPr marL="57150" lvl="1" indent="-57150" algn="l" defTabSz="400050">
            <a:lnSpc>
              <a:spcPct val="90000"/>
            </a:lnSpc>
            <a:spcBef>
              <a:spcPct val="0"/>
            </a:spcBef>
            <a:spcAft>
              <a:spcPct val="15000"/>
            </a:spcAft>
            <a:buChar char="•"/>
          </a:pPr>
          <a:r>
            <a:rPr lang="tr-TR" sz="900" kern="1200" dirty="0">
              <a:latin typeface="+mj-lt"/>
            </a:rPr>
            <a:t>İngilizce Transkript</a:t>
          </a:r>
        </a:p>
        <a:p>
          <a:pPr marL="57150" lvl="1" indent="-57150" algn="l" defTabSz="400050">
            <a:lnSpc>
              <a:spcPct val="90000"/>
            </a:lnSpc>
            <a:spcBef>
              <a:spcPct val="0"/>
            </a:spcBef>
            <a:spcAft>
              <a:spcPct val="15000"/>
            </a:spcAft>
            <a:buChar char="•"/>
          </a:pPr>
          <a:r>
            <a:rPr lang="tr-TR" sz="900" kern="1200" dirty="0">
              <a:latin typeface="+mj-lt"/>
            </a:rPr>
            <a:t>Vadesiz Euro Hesabı</a:t>
          </a:r>
        </a:p>
        <a:p>
          <a:pPr marL="57150" lvl="1" indent="-57150" algn="l" defTabSz="400050">
            <a:lnSpc>
              <a:spcPct val="90000"/>
            </a:lnSpc>
            <a:spcBef>
              <a:spcPct val="0"/>
            </a:spcBef>
            <a:spcAft>
              <a:spcPct val="15000"/>
            </a:spcAft>
            <a:buChar char="•"/>
          </a:pPr>
          <a:r>
            <a:rPr lang="tr-TR" sz="900" kern="1200" dirty="0">
              <a:latin typeface="+mj-lt"/>
            </a:rPr>
            <a:t>Vize</a:t>
          </a:r>
        </a:p>
        <a:p>
          <a:pPr marL="57150" lvl="1" indent="-57150" algn="l" defTabSz="400050">
            <a:lnSpc>
              <a:spcPct val="90000"/>
            </a:lnSpc>
            <a:spcBef>
              <a:spcPct val="0"/>
            </a:spcBef>
            <a:spcAft>
              <a:spcPct val="15000"/>
            </a:spcAft>
            <a:buChar char="•"/>
          </a:pPr>
          <a:r>
            <a:rPr lang="tr-TR" sz="900" kern="1200" dirty="0">
              <a:latin typeface="+mj-lt"/>
            </a:rPr>
            <a:t>Seyahat Sağlık Sigortası</a:t>
          </a:r>
        </a:p>
        <a:p>
          <a:pPr marL="57150" lvl="1" indent="-57150" algn="l" defTabSz="400050">
            <a:lnSpc>
              <a:spcPct val="90000"/>
            </a:lnSpc>
            <a:spcBef>
              <a:spcPct val="0"/>
            </a:spcBef>
            <a:spcAft>
              <a:spcPct val="15000"/>
            </a:spcAft>
            <a:buChar char="•"/>
          </a:pPr>
          <a:r>
            <a:rPr lang="tr-TR" sz="900" kern="1200" dirty="0">
              <a:latin typeface="+mj-lt"/>
            </a:rPr>
            <a:t>Online Dil Sınavı Sonucu (EU Academy)</a:t>
          </a:r>
        </a:p>
        <a:p>
          <a:pPr marL="57150" lvl="1" indent="-57150" algn="l" defTabSz="400050">
            <a:lnSpc>
              <a:spcPct val="90000"/>
            </a:lnSpc>
            <a:spcBef>
              <a:spcPct val="0"/>
            </a:spcBef>
            <a:spcAft>
              <a:spcPct val="15000"/>
            </a:spcAft>
            <a:buChar char="•"/>
          </a:pPr>
          <a:endParaRPr lang="tr-TR" sz="900" kern="1200" dirty="0">
            <a:latin typeface="+mj-lt"/>
          </a:endParaRPr>
        </a:p>
      </dsp:txBody>
      <dsp:txXfrm>
        <a:off x="7371996" y="2100567"/>
        <a:ext cx="1761178" cy="1125708"/>
      </dsp:txXfrm>
    </dsp:sp>
    <dsp:sp modelId="{E0CFDDE2-EEE5-47E7-940A-E9D0A1111B7A}">
      <dsp:nvSpPr>
        <dsp:cNvPr id="0" name=""/>
        <dsp:cNvSpPr/>
      </dsp:nvSpPr>
      <dsp:spPr>
        <a:xfrm>
          <a:off x="9049981" y="1232778"/>
          <a:ext cx="362185" cy="691451"/>
        </a:xfrm>
        <a:prstGeom prst="chevron">
          <a:avLst>
            <a:gd name="adj" fmla="val 62310"/>
          </a:avLst>
        </a:prstGeom>
        <a:gradFill rotWithShape="0">
          <a:gsLst>
            <a:gs pos="0">
              <a:schemeClr val="accent5">
                <a:hueOff val="-2648"/>
                <a:satOff val="17544"/>
                <a:lumOff val="-43333"/>
                <a:alphaOff val="0"/>
                <a:satMod val="103000"/>
                <a:lumMod val="102000"/>
                <a:tint val="94000"/>
              </a:schemeClr>
            </a:gs>
            <a:gs pos="50000">
              <a:schemeClr val="accent5">
                <a:hueOff val="-2648"/>
                <a:satOff val="17544"/>
                <a:lumOff val="-43333"/>
                <a:alphaOff val="0"/>
                <a:satMod val="110000"/>
                <a:lumMod val="100000"/>
                <a:shade val="100000"/>
              </a:schemeClr>
            </a:gs>
            <a:gs pos="100000">
              <a:schemeClr val="accent5">
                <a:hueOff val="-2648"/>
                <a:satOff val="17544"/>
                <a:lumOff val="-4333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A13C5B3-27A6-4EE6-A8CF-603E2054828F}">
      <dsp:nvSpPr>
        <dsp:cNvPr id="0" name=""/>
        <dsp:cNvSpPr/>
      </dsp:nvSpPr>
      <dsp:spPr>
        <a:xfrm>
          <a:off x="9435765" y="1049987"/>
          <a:ext cx="1419598" cy="1165859"/>
        </a:xfrm>
        <a:prstGeom prst="ellipse">
          <a:avLst/>
        </a:prstGeom>
        <a:gradFill rotWithShape="0">
          <a:gsLst>
            <a:gs pos="0">
              <a:schemeClr val="accent5">
                <a:hueOff val="-2648"/>
                <a:satOff val="17544"/>
                <a:lumOff val="-43333"/>
                <a:alphaOff val="0"/>
                <a:satMod val="103000"/>
                <a:lumMod val="102000"/>
                <a:tint val="94000"/>
              </a:schemeClr>
            </a:gs>
            <a:gs pos="50000">
              <a:schemeClr val="accent5">
                <a:hueOff val="-2648"/>
                <a:satOff val="17544"/>
                <a:lumOff val="-43333"/>
                <a:alphaOff val="0"/>
                <a:satMod val="110000"/>
                <a:lumMod val="100000"/>
                <a:shade val="100000"/>
              </a:schemeClr>
            </a:gs>
            <a:gs pos="100000">
              <a:schemeClr val="accent5">
                <a:hueOff val="-2648"/>
                <a:satOff val="17544"/>
                <a:lumOff val="-4333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tr-TR" sz="900" b="1" kern="1200" dirty="0">
              <a:latin typeface="+mj-lt"/>
            </a:rPr>
            <a:t>ERASMUS+ Öğrenim Hareketliliğinin Başlaması</a:t>
          </a:r>
        </a:p>
      </dsp:txBody>
      <dsp:txXfrm>
        <a:off x="9643660" y="1220723"/>
        <a:ext cx="1003808" cy="824387"/>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1"/>
            <a:ext cx="2921582" cy="49534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18971" y="1"/>
            <a:ext cx="2921582" cy="495348"/>
          </a:xfrm>
          <a:prstGeom prst="rect">
            <a:avLst/>
          </a:prstGeom>
        </p:spPr>
        <p:txBody>
          <a:bodyPr vert="horz" lIns="91440" tIns="45720" rIns="91440" bIns="45720" rtlCol="0"/>
          <a:lstStyle>
            <a:lvl1pPr algn="r">
              <a:defRPr sz="1200"/>
            </a:lvl1pPr>
          </a:lstStyle>
          <a:p>
            <a:fld id="{CDEE52E3-6DC2-4554-AEF5-91C9311B1599}" type="datetimeFigureOut">
              <a:rPr lang="tr-TR" smtClean="0"/>
              <a:t>29.04.2025</a:t>
            </a:fld>
            <a:endParaRPr lang="tr-TR"/>
          </a:p>
        </p:txBody>
      </p:sp>
      <p:sp>
        <p:nvSpPr>
          <p:cNvPr id="4" name="Slayt Resmi Yer Tutucusu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4212" y="4751219"/>
            <a:ext cx="5393690" cy="3887362"/>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B2DA637F-E891-4255-A42E-E9815098D57C}" type="slidenum">
              <a:rPr lang="tr-TR" smtClean="0"/>
              <a:t>‹#›</a:t>
            </a:fld>
            <a:endParaRPr lang="tr-TR"/>
          </a:p>
        </p:txBody>
      </p:sp>
    </p:spTree>
    <p:extLst>
      <p:ext uri="{BB962C8B-B14F-4D97-AF65-F5344CB8AC3E}">
        <p14:creationId xmlns:p14="http://schemas.microsoft.com/office/powerpoint/2010/main" val="403945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51125" y="917575"/>
            <a:ext cx="4405313" cy="2478088"/>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F23AE30-D024-F048-B6A0-908E9004EA31}" type="slidenum">
              <a:rPr lang="fr-FR" smtClean="0"/>
              <a:pPr/>
              <a:t>9</a:t>
            </a:fld>
            <a:endParaRPr lang="fr-FR"/>
          </a:p>
        </p:txBody>
      </p:sp>
    </p:spTree>
    <p:extLst>
      <p:ext uri="{BB962C8B-B14F-4D97-AF65-F5344CB8AC3E}">
        <p14:creationId xmlns:p14="http://schemas.microsoft.com/office/powerpoint/2010/main" val="1674606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AF23AE30-D024-F048-B6A0-908E9004EA31}" type="slidenum">
              <a:rPr lang="fr-FR" smtClean="0"/>
              <a:pPr/>
              <a:t>22</a:t>
            </a:fld>
            <a:endParaRPr lang="fr-FR"/>
          </a:p>
        </p:txBody>
      </p:sp>
    </p:spTree>
    <p:extLst>
      <p:ext uri="{BB962C8B-B14F-4D97-AF65-F5344CB8AC3E}">
        <p14:creationId xmlns:p14="http://schemas.microsoft.com/office/powerpoint/2010/main" val="144342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51125" y="917575"/>
            <a:ext cx="4405313" cy="2478088"/>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F23AE30-D024-F048-B6A0-908E9004EA31}" type="slidenum">
              <a:rPr lang="fr-FR" smtClean="0"/>
              <a:pPr/>
              <a:t>31</a:t>
            </a:fld>
            <a:endParaRPr lang="fr-FR"/>
          </a:p>
        </p:txBody>
      </p:sp>
    </p:spTree>
    <p:extLst>
      <p:ext uri="{BB962C8B-B14F-4D97-AF65-F5344CB8AC3E}">
        <p14:creationId xmlns:p14="http://schemas.microsoft.com/office/powerpoint/2010/main" val="3943832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51125" y="917575"/>
            <a:ext cx="4405313" cy="2478088"/>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F23AE30-D024-F048-B6A0-908E9004EA31}" type="slidenum">
              <a:rPr lang="fr-FR" smtClean="0"/>
              <a:pPr/>
              <a:t>32</a:t>
            </a:fld>
            <a:endParaRPr lang="fr-FR"/>
          </a:p>
        </p:txBody>
      </p:sp>
    </p:spTree>
    <p:extLst>
      <p:ext uri="{BB962C8B-B14F-4D97-AF65-F5344CB8AC3E}">
        <p14:creationId xmlns:p14="http://schemas.microsoft.com/office/powerpoint/2010/main" val="3943832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51125" y="917575"/>
            <a:ext cx="4405313" cy="2478088"/>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F23AE30-D024-F048-B6A0-908E9004EA31}" type="slidenum">
              <a:rPr lang="fr-FR" smtClean="0"/>
              <a:pPr/>
              <a:t>33</a:t>
            </a:fld>
            <a:endParaRPr lang="fr-FR"/>
          </a:p>
        </p:txBody>
      </p:sp>
    </p:spTree>
    <p:extLst>
      <p:ext uri="{BB962C8B-B14F-4D97-AF65-F5344CB8AC3E}">
        <p14:creationId xmlns:p14="http://schemas.microsoft.com/office/powerpoint/2010/main" val="3943832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51125" y="917575"/>
            <a:ext cx="4405313" cy="2478088"/>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F23AE30-D024-F048-B6A0-908E9004EA31}" type="slidenum">
              <a:rPr lang="fr-FR" smtClean="0"/>
              <a:pPr/>
              <a:t>34</a:t>
            </a:fld>
            <a:endParaRPr lang="fr-FR"/>
          </a:p>
        </p:txBody>
      </p:sp>
    </p:spTree>
    <p:extLst>
      <p:ext uri="{BB962C8B-B14F-4D97-AF65-F5344CB8AC3E}">
        <p14:creationId xmlns:p14="http://schemas.microsoft.com/office/powerpoint/2010/main" val="3943832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040A0-3282-AF46-A25B-94B11FCF7462}"/>
              </a:ext>
            </a:extLst>
          </p:cNvPr>
          <p:cNvSpPr>
            <a:spLocks noGrp="1"/>
          </p:cNvSpPr>
          <p:nvPr>
            <p:ph type="ctrTitle"/>
          </p:nvPr>
        </p:nvSpPr>
        <p:spPr>
          <a:xfrm>
            <a:off x="1524000" y="3155461"/>
            <a:ext cx="9144000" cy="1323439"/>
          </a:xfrm>
        </p:spPr>
        <p:txBody>
          <a:bodyPr anchor="ctr"/>
          <a:lstStyle>
            <a:lvl1pPr algn="ctr">
              <a:defRPr sz="6000" b="1">
                <a:solidFill>
                  <a:schemeClr val="accent1"/>
                </a:solidFill>
              </a:defRPr>
            </a:lvl1pPr>
          </a:lstStyle>
          <a:p>
            <a:r>
              <a:rPr lang="en-US" dirty="0"/>
              <a:t>Click to edit Master title style</a:t>
            </a:r>
            <a:endParaRPr lang="tr-TR" dirty="0"/>
          </a:p>
        </p:txBody>
      </p:sp>
      <p:sp>
        <p:nvSpPr>
          <p:cNvPr id="3" name="Subtitle 2">
            <a:extLst>
              <a:ext uri="{FF2B5EF4-FFF2-40B4-BE49-F238E27FC236}">
                <a16:creationId xmlns:a16="http://schemas.microsoft.com/office/drawing/2014/main" id="{A380FFB2-0C5B-FE4F-B47B-13D16207EB8B}"/>
              </a:ext>
            </a:extLst>
          </p:cNvPr>
          <p:cNvSpPr>
            <a:spLocks noGrp="1"/>
          </p:cNvSpPr>
          <p:nvPr>
            <p:ph type="subTitle" idx="1"/>
          </p:nvPr>
        </p:nvSpPr>
        <p:spPr>
          <a:xfrm>
            <a:off x="1524000" y="4809781"/>
            <a:ext cx="9144000" cy="738554"/>
          </a:xfrm>
        </p:spPr>
        <p:txBody>
          <a:bodyPr/>
          <a:lstStyle>
            <a:lvl1pPr marL="0" indent="0" algn="ctr">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tr-TR" dirty="0"/>
          </a:p>
        </p:txBody>
      </p:sp>
      <p:sp>
        <p:nvSpPr>
          <p:cNvPr id="4" name="Date Placeholder 3">
            <a:extLst>
              <a:ext uri="{FF2B5EF4-FFF2-40B4-BE49-F238E27FC236}">
                <a16:creationId xmlns:a16="http://schemas.microsoft.com/office/drawing/2014/main" id="{FA817364-C444-104A-8004-96E50289CBDB}"/>
              </a:ext>
            </a:extLst>
          </p:cNvPr>
          <p:cNvSpPr>
            <a:spLocks noGrp="1"/>
          </p:cNvSpPr>
          <p:nvPr>
            <p:ph type="dt" sz="half" idx="10"/>
          </p:nvPr>
        </p:nvSpPr>
        <p:spPr/>
        <p:txBody>
          <a:bodyPr/>
          <a:lstStyle/>
          <a:p>
            <a:fld id="{BEC1AA8F-9CB5-7545-9CF5-6B12F805CB74}" type="datetimeFigureOut">
              <a:rPr lang="tr-TR" smtClean="0"/>
              <a:t>29.04.2025</a:t>
            </a:fld>
            <a:endParaRPr lang="tr-TR"/>
          </a:p>
        </p:txBody>
      </p:sp>
      <p:sp>
        <p:nvSpPr>
          <p:cNvPr id="5" name="Footer Placeholder 4">
            <a:extLst>
              <a:ext uri="{FF2B5EF4-FFF2-40B4-BE49-F238E27FC236}">
                <a16:creationId xmlns:a16="http://schemas.microsoft.com/office/drawing/2014/main" id="{1005EEF5-0DFB-2B45-9BC6-B549F2EAEC29}"/>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04680340-C9EB-BC40-8416-F3FAB1397EAC}"/>
              </a:ext>
            </a:extLst>
          </p:cNvPr>
          <p:cNvSpPr>
            <a:spLocks noGrp="1"/>
          </p:cNvSpPr>
          <p:nvPr>
            <p:ph type="sldNum" sz="quarter" idx="12"/>
          </p:nvPr>
        </p:nvSpPr>
        <p:spPr/>
        <p:txBody>
          <a:bodyPr/>
          <a:lstStyle/>
          <a:p>
            <a:fld id="{CF8EA236-263A-8E4B-A919-97FD95326A6F}" type="slidenum">
              <a:rPr lang="tr-TR" smtClean="0"/>
              <a:t>‹#›</a:t>
            </a:fld>
            <a:endParaRPr lang="tr-TR"/>
          </a:p>
        </p:txBody>
      </p:sp>
      <p:cxnSp>
        <p:nvCxnSpPr>
          <p:cNvPr id="7" name="Straight Connector 6">
            <a:extLst>
              <a:ext uri="{FF2B5EF4-FFF2-40B4-BE49-F238E27FC236}">
                <a16:creationId xmlns:a16="http://schemas.microsoft.com/office/drawing/2014/main" id="{28AFF16D-A428-EE42-B763-96EEF8ED0D2B}"/>
              </a:ext>
            </a:extLst>
          </p:cNvPr>
          <p:cNvCxnSpPr/>
          <p:nvPr userDrawn="1"/>
        </p:nvCxnSpPr>
        <p:spPr>
          <a:xfrm>
            <a:off x="5339645" y="936978"/>
            <a:ext cx="0" cy="1531584"/>
          </a:xfrm>
          <a:prstGeom prst="line">
            <a:avLst/>
          </a:prstGeom>
          <a:ln w="50800"/>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EC3F09AE-0498-644B-A566-B7CF9EA97055}"/>
              </a:ext>
            </a:extLst>
          </p:cNvPr>
          <p:cNvSpPr txBox="1"/>
          <p:nvPr userDrawn="1"/>
        </p:nvSpPr>
        <p:spPr>
          <a:xfrm>
            <a:off x="5420362" y="1024007"/>
            <a:ext cx="3265310" cy="1323439"/>
          </a:xfrm>
          <a:prstGeom prst="rect">
            <a:avLst/>
          </a:prstGeom>
          <a:noFill/>
        </p:spPr>
        <p:txBody>
          <a:bodyPr wrap="square" rtlCol="0">
            <a:noAutofit/>
          </a:bodyPr>
          <a:lstStyle/>
          <a:p>
            <a:r>
              <a:rPr lang="tr-TR" sz="4000" b="1" dirty="0">
                <a:solidFill>
                  <a:schemeClr val="bg2">
                    <a:lumMod val="50000"/>
                  </a:schemeClr>
                </a:solidFill>
              </a:rPr>
              <a:t>DOKUZ EYLÜL</a:t>
            </a:r>
          </a:p>
          <a:p>
            <a:r>
              <a:rPr lang="tr-TR" sz="4000" b="1" dirty="0">
                <a:solidFill>
                  <a:schemeClr val="bg2">
                    <a:lumMod val="50000"/>
                  </a:schemeClr>
                </a:solidFill>
              </a:rPr>
              <a:t>ÜNİVERSİTESİ</a:t>
            </a:r>
            <a:endParaRPr lang="tr-TR" b="1" dirty="0">
              <a:solidFill>
                <a:schemeClr val="bg2">
                  <a:lumMod val="50000"/>
                </a:schemeClr>
              </a:solidFill>
            </a:endParaRPr>
          </a:p>
        </p:txBody>
      </p:sp>
      <p:pic>
        <p:nvPicPr>
          <p:cNvPr id="9" name="Picture 8">
            <a:extLst>
              <a:ext uri="{FF2B5EF4-FFF2-40B4-BE49-F238E27FC236}">
                <a16:creationId xmlns:a16="http://schemas.microsoft.com/office/drawing/2014/main" id="{3D65E5B7-A235-F04F-B1DB-D6D20DDD4092}"/>
              </a:ext>
            </a:extLst>
          </p:cNvPr>
          <p:cNvPicPr>
            <a:picLocks noChangeAspect="1"/>
          </p:cNvPicPr>
          <p:nvPr userDrawn="1"/>
        </p:nvPicPr>
        <p:blipFill>
          <a:blip r:embed="rId2"/>
          <a:stretch>
            <a:fillRect/>
          </a:stretch>
        </p:blipFill>
        <p:spPr>
          <a:xfrm>
            <a:off x="3398520" y="807402"/>
            <a:ext cx="1661160" cy="1661160"/>
          </a:xfrm>
          <a:prstGeom prst="rect">
            <a:avLst/>
          </a:prstGeom>
        </p:spPr>
      </p:pic>
    </p:spTree>
    <p:extLst>
      <p:ext uri="{BB962C8B-B14F-4D97-AF65-F5344CB8AC3E}">
        <p14:creationId xmlns:p14="http://schemas.microsoft.com/office/powerpoint/2010/main" val="855806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2B7E1-F47F-BE43-BB2D-F88350C7A09F}"/>
              </a:ext>
            </a:extLst>
          </p:cNvPr>
          <p:cNvSpPr>
            <a:spLocks noGrp="1"/>
          </p:cNvSpPr>
          <p:nvPr>
            <p:ph type="title"/>
          </p:nvPr>
        </p:nvSpPr>
        <p:spPr>
          <a:xfrm>
            <a:off x="838200" y="365125"/>
            <a:ext cx="8317089" cy="1325563"/>
          </a:xfrm>
        </p:spPr>
        <p:txBody>
          <a:bodyPr/>
          <a:lstStyle>
            <a:lvl1pPr>
              <a:defRPr b="1">
                <a:solidFill>
                  <a:schemeClr val="accent1"/>
                </a:solidFill>
              </a:defRPr>
            </a:lvl1pPr>
          </a:lstStyle>
          <a:p>
            <a:r>
              <a:rPr lang="en-US" dirty="0"/>
              <a:t>Click to edit Master title style</a:t>
            </a:r>
            <a:endParaRPr lang="tr-TR" dirty="0"/>
          </a:p>
        </p:txBody>
      </p:sp>
      <p:sp>
        <p:nvSpPr>
          <p:cNvPr id="3" name="Vertical Text Placeholder 2">
            <a:extLst>
              <a:ext uri="{FF2B5EF4-FFF2-40B4-BE49-F238E27FC236}">
                <a16:creationId xmlns:a16="http://schemas.microsoft.com/office/drawing/2014/main" id="{5185E205-529D-6D44-B715-68A3CBA6762E}"/>
              </a:ext>
            </a:extLst>
          </p:cNvPr>
          <p:cNvSpPr>
            <a:spLocks noGrp="1"/>
          </p:cNvSpPr>
          <p:nvPr>
            <p:ph type="body" orient="vert" idx="1"/>
          </p:nvPr>
        </p:nvSpPr>
        <p:spPr>
          <a:xfrm>
            <a:off x="838200" y="2110153"/>
            <a:ext cx="10515600" cy="4066809"/>
          </a:xfr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2A1475E5-9EF6-6340-B2BB-1C1124058016}"/>
              </a:ext>
            </a:extLst>
          </p:cNvPr>
          <p:cNvSpPr>
            <a:spLocks noGrp="1"/>
          </p:cNvSpPr>
          <p:nvPr>
            <p:ph type="dt" sz="half" idx="10"/>
          </p:nvPr>
        </p:nvSpPr>
        <p:spPr/>
        <p:txBody>
          <a:bodyPr/>
          <a:lstStyle/>
          <a:p>
            <a:fld id="{BEC1AA8F-9CB5-7545-9CF5-6B12F805CB74}" type="datetimeFigureOut">
              <a:rPr lang="tr-TR" smtClean="0"/>
              <a:t>29.04.2025</a:t>
            </a:fld>
            <a:endParaRPr lang="tr-TR"/>
          </a:p>
        </p:txBody>
      </p:sp>
      <p:sp>
        <p:nvSpPr>
          <p:cNvPr id="5" name="Footer Placeholder 4">
            <a:extLst>
              <a:ext uri="{FF2B5EF4-FFF2-40B4-BE49-F238E27FC236}">
                <a16:creationId xmlns:a16="http://schemas.microsoft.com/office/drawing/2014/main" id="{6AA2DCEA-F13E-6F40-B62A-84CC2BD923ED}"/>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20847AD2-9758-3C4F-A7A2-D0BB8CF362E5}"/>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75BECF59-36E7-5946-A383-1A5CC57CB5F0}"/>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8" name="Straight Connector 7">
            <a:extLst>
              <a:ext uri="{FF2B5EF4-FFF2-40B4-BE49-F238E27FC236}">
                <a16:creationId xmlns:a16="http://schemas.microsoft.com/office/drawing/2014/main" id="{D0DB7F8D-0D72-964A-B72F-C7DB9A9D921F}"/>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10760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1972A-06B9-8E4D-81B8-3FC29839DCE6}"/>
              </a:ext>
            </a:extLst>
          </p:cNvPr>
          <p:cNvSpPr>
            <a:spLocks noGrp="1"/>
          </p:cNvSpPr>
          <p:nvPr>
            <p:ph type="title" orient="vert"/>
          </p:nvPr>
        </p:nvSpPr>
        <p:spPr>
          <a:xfrm>
            <a:off x="838200" y="422031"/>
            <a:ext cx="2628900" cy="5754932"/>
          </a:xfrm>
        </p:spPr>
        <p:txBody>
          <a:bodyPr vert="horz"/>
          <a:lstStyle>
            <a:lvl1pPr>
              <a:defRPr b="1">
                <a:solidFill>
                  <a:schemeClr val="accent1"/>
                </a:solidFill>
              </a:defRPr>
            </a:lvl1pPr>
          </a:lstStyle>
          <a:p>
            <a:r>
              <a:rPr lang="en-US" dirty="0"/>
              <a:t>Click to edit Master title style</a:t>
            </a:r>
            <a:endParaRPr lang="tr-TR" dirty="0"/>
          </a:p>
        </p:txBody>
      </p:sp>
      <p:sp>
        <p:nvSpPr>
          <p:cNvPr id="3" name="Vertical Text Placeholder 2">
            <a:extLst>
              <a:ext uri="{FF2B5EF4-FFF2-40B4-BE49-F238E27FC236}">
                <a16:creationId xmlns:a16="http://schemas.microsoft.com/office/drawing/2014/main" id="{594E875F-6BB8-2B41-A85E-C5CCDF5FB509}"/>
              </a:ext>
            </a:extLst>
          </p:cNvPr>
          <p:cNvSpPr>
            <a:spLocks noGrp="1"/>
          </p:cNvSpPr>
          <p:nvPr>
            <p:ph type="body" orient="vert" idx="1"/>
          </p:nvPr>
        </p:nvSpPr>
        <p:spPr>
          <a:xfrm>
            <a:off x="3619500" y="1811215"/>
            <a:ext cx="7734300" cy="4365748"/>
          </a:xfrm>
        </p:spPr>
        <p:txBody>
          <a:bodyPr vert="horz"/>
          <a:lstStyle>
            <a:lvl1pPr>
              <a:defRPr>
                <a:solidFill>
                  <a:schemeClr val="accent1"/>
                </a:solidFill>
              </a:defRPr>
            </a:lvl1pPr>
            <a:lvl2pPr>
              <a:defRPr>
                <a:solidFill>
                  <a:schemeClr val="accent6"/>
                </a:solidFill>
              </a:defRPr>
            </a:lvl2pPr>
            <a:lvl3pPr>
              <a:defRPr>
                <a:solidFill>
                  <a:schemeClr val="accent3"/>
                </a:solidFill>
              </a:defRPr>
            </a:lvl3pPr>
            <a:lvl4pPr>
              <a:defRPr>
                <a:solidFill>
                  <a:schemeClr val="accent5"/>
                </a:solidFill>
              </a:defRPr>
            </a:lvl4pPr>
            <a:lvl5pPr>
              <a:defRPr>
                <a:solidFill>
                  <a:schemeClr val="bg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2F23AFD9-119B-AF4E-83CD-2AB4717723CB}"/>
              </a:ext>
            </a:extLst>
          </p:cNvPr>
          <p:cNvSpPr>
            <a:spLocks noGrp="1"/>
          </p:cNvSpPr>
          <p:nvPr>
            <p:ph type="dt" sz="half" idx="10"/>
          </p:nvPr>
        </p:nvSpPr>
        <p:spPr/>
        <p:txBody>
          <a:bodyPr/>
          <a:lstStyle/>
          <a:p>
            <a:fld id="{BEC1AA8F-9CB5-7545-9CF5-6B12F805CB74}" type="datetimeFigureOut">
              <a:rPr lang="tr-TR" smtClean="0"/>
              <a:t>29.04.2025</a:t>
            </a:fld>
            <a:endParaRPr lang="tr-TR"/>
          </a:p>
        </p:txBody>
      </p:sp>
      <p:sp>
        <p:nvSpPr>
          <p:cNvPr id="5" name="Footer Placeholder 4">
            <a:extLst>
              <a:ext uri="{FF2B5EF4-FFF2-40B4-BE49-F238E27FC236}">
                <a16:creationId xmlns:a16="http://schemas.microsoft.com/office/drawing/2014/main" id="{2B01E618-DA17-1942-BE61-C786F2DA9803}"/>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12AA7508-CAB6-F24D-BC15-39E3E6028F18}"/>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83A62F18-C391-694B-BC24-89E886683A64}"/>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20611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1"/>
            <a:ext cx="12192000" cy="1261731"/>
          </a:xfrm>
          <a:prstGeom prst="rect">
            <a:avLst/>
          </a:prstGeom>
        </p:spPr>
        <p:txBody>
          <a:bodyPr lIns="720000" anchor="b" anchorCtr="0">
            <a:normAutofit/>
          </a:bodyPr>
          <a:lstStyle>
            <a:lvl1pPr>
              <a:defRPr sz="3000" baseline="0">
                <a:solidFill>
                  <a:schemeClr val="bg1"/>
                </a:solidFill>
                <a:latin typeface="arial" charset="0"/>
              </a:defRPr>
            </a:lvl1pPr>
          </a:lstStyle>
          <a:p>
            <a:r>
              <a:rPr lang="nl-BE" dirty="0"/>
              <a:t>Insert title</a:t>
            </a:r>
            <a:endParaRPr lang="en-US" dirty="0"/>
          </a:p>
        </p:txBody>
      </p:sp>
      <p:sp>
        <p:nvSpPr>
          <p:cNvPr id="4" name="Content Placeholder 2"/>
          <p:cNvSpPr>
            <a:spLocks noGrp="1"/>
          </p:cNvSpPr>
          <p:nvPr>
            <p:ph idx="1" hasCustomPrompt="1"/>
          </p:nvPr>
        </p:nvSpPr>
        <p:spPr>
          <a:xfrm>
            <a:off x="0" y="1502737"/>
            <a:ext cx="12192000" cy="4181731"/>
          </a:xfrm>
          <a:prstGeom prst="rect">
            <a:avLst/>
          </a:prstGeom>
        </p:spPr>
        <p:txBody>
          <a:bodyPr lIns="720000"/>
          <a:lstStyle>
            <a:lvl1pPr>
              <a:defRPr sz="2667" baseline="0">
                <a:solidFill>
                  <a:srgbClr val="233244"/>
                </a:solidFill>
                <a:latin typeface="arial" charset="0"/>
              </a:defRPr>
            </a:lvl1pPr>
            <a:lvl2pPr>
              <a:defRPr sz="2400" baseline="0">
                <a:solidFill>
                  <a:srgbClr val="233244"/>
                </a:solidFill>
                <a:latin typeface="arial" charset="0"/>
              </a:defRPr>
            </a:lvl2pPr>
            <a:lvl3pPr>
              <a:defRPr sz="2133" baseline="0">
                <a:solidFill>
                  <a:srgbClr val="233244"/>
                </a:solidFill>
                <a:latin typeface="arial" charset="0"/>
              </a:defRPr>
            </a:lvl3pPr>
            <a:lvl4pPr>
              <a:defRPr baseline="0">
                <a:solidFill>
                  <a:srgbClr val="233244"/>
                </a:solidFill>
              </a:defRPr>
            </a:lvl4pPr>
            <a:lvl5pPr>
              <a:defRPr baseline="0">
                <a:solidFill>
                  <a:srgbClr val="233244"/>
                </a:solidFill>
              </a:defRPr>
            </a:lvl5pPr>
          </a:lstStyle>
          <a:p>
            <a:pPr lvl="0"/>
            <a:r>
              <a:rPr lang="nl-BE" dirty="0"/>
              <a:t>Insert text</a:t>
            </a:r>
          </a:p>
          <a:p>
            <a:pPr lvl="1"/>
            <a:r>
              <a:rPr lang="nl-BE" dirty="0"/>
              <a:t>Second level</a:t>
            </a:r>
          </a:p>
          <a:p>
            <a:pPr lvl="2"/>
            <a:r>
              <a:rPr lang="nl-BE" dirty="0"/>
              <a:t>Third level</a:t>
            </a:r>
            <a:endParaRPr lang="en-US" dirty="0"/>
          </a:p>
        </p:txBody>
      </p:sp>
    </p:spTree>
    <p:extLst>
      <p:ext uri="{BB962C8B-B14F-4D97-AF65-F5344CB8AC3E}">
        <p14:creationId xmlns:p14="http://schemas.microsoft.com/office/powerpoint/2010/main" val="135749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
            <a:ext cx="12192000" cy="1261731"/>
          </a:xfrm>
          <a:prstGeom prst="rect">
            <a:avLst/>
          </a:prstGeom>
        </p:spPr>
        <p:txBody>
          <a:bodyPr lIns="720000" anchor="b" anchorCtr="0">
            <a:normAutofit/>
          </a:bodyPr>
          <a:lstStyle>
            <a:lvl1pPr>
              <a:defRPr sz="3000" baseline="0">
                <a:solidFill>
                  <a:schemeClr val="bg1"/>
                </a:solidFill>
                <a:latin typeface="arial" charset="0"/>
              </a:defRPr>
            </a:lvl1pPr>
          </a:lstStyle>
          <a:p>
            <a:r>
              <a:rPr lang="nl-BE" dirty="0"/>
              <a:t>Insert title</a:t>
            </a:r>
            <a:endParaRPr lang="en-US" dirty="0"/>
          </a:p>
        </p:txBody>
      </p:sp>
      <p:sp>
        <p:nvSpPr>
          <p:cNvPr id="8" name="Content Placeholder 2"/>
          <p:cNvSpPr>
            <a:spLocks noGrp="1"/>
          </p:cNvSpPr>
          <p:nvPr>
            <p:ph idx="1" hasCustomPrompt="1"/>
          </p:nvPr>
        </p:nvSpPr>
        <p:spPr>
          <a:xfrm>
            <a:off x="0" y="1502737"/>
            <a:ext cx="12192000" cy="4181731"/>
          </a:xfrm>
          <a:prstGeom prst="rect">
            <a:avLst/>
          </a:prstGeom>
        </p:spPr>
        <p:txBody>
          <a:bodyPr lIns="720000"/>
          <a:lstStyle>
            <a:lvl1pPr>
              <a:defRPr sz="2667" baseline="0">
                <a:solidFill>
                  <a:srgbClr val="233244"/>
                </a:solidFill>
                <a:latin typeface="arial" charset="0"/>
              </a:defRPr>
            </a:lvl1pPr>
            <a:lvl2pPr>
              <a:defRPr sz="2400" baseline="0">
                <a:solidFill>
                  <a:srgbClr val="233244"/>
                </a:solidFill>
                <a:latin typeface="arial" charset="0"/>
              </a:defRPr>
            </a:lvl2pPr>
            <a:lvl3pPr>
              <a:defRPr sz="2133" baseline="0">
                <a:solidFill>
                  <a:srgbClr val="233244"/>
                </a:solidFill>
                <a:latin typeface="arial" charset="0"/>
              </a:defRPr>
            </a:lvl3pPr>
            <a:lvl4pPr>
              <a:defRPr baseline="0">
                <a:solidFill>
                  <a:srgbClr val="233244"/>
                </a:solidFill>
              </a:defRPr>
            </a:lvl4pPr>
            <a:lvl5pPr>
              <a:defRPr baseline="0">
                <a:solidFill>
                  <a:srgbClr val="233244"/>
                </a:solidFill>
              </a:defRPr>
            </a:lvl5pPr>
          </a:lstStyle>
          <a:p>
            <a:pPr lvl="0"/>
            <a:r>
              <a:rPr lang="nl-BE" dirty="0"/>
              <a:t>Insert text</a:t>
            </a:r>
          </a:p>
          <a:p>
            <a:pPr lvl="1"/>
            <a:r>
              <a:rPr lang="nl-BE" dirty="0"/>
              <a:t>Second level</a:t>
            </a:r>
          </a:p>
          <a:p>
            <a:pPr lvl="2"/>
            <a:r>
              <a:rPr lang="nl-BE" dirty="0"/>
              <a:t>Third level</a:t>
            </a:r>
            <a:endParaRPr lang="en-US" dirty="0"/>
          </a:p>
        </p:txBody>
      </p:sp>
    </p:spTree>
    <p:extLst>
      <p:ext uri="{BB962C8B-B14F-4D97-AF65-F5344CB8AC3E}">
        <p14:creationId xmlns:p14="http://schemas.microsoft.com/office/powerpoint/2010/main" val="1130449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0" y="1247557"/>
            <a:ext cx="12192000" cy="1715387"/>
          </a:xfrm>
          <a:prstGeom prst="rect">
            <a:avLst/>
          </a:prstGeom>
        </p:spPr>
        <p:txBody>
          <a:bodyPr anchor="b" anchorCtr="0">
            <a:normAutofit/>
          </a:bodyPr>
          <a:lstStyle>
            <a:lvl1pPr algn="ctr">
              <a:defRPr sz="3200" baseline="0">
                <a:solidFill>
                  <a:schemeClr val="bg1"/>
                </a:solidFill>
                <a:latin typeface="arial" charset="0"/>
                <a:cs typeface="EC Square Sans Pro Light"/>
              </a:defRPr>
            </a:lvl1pPr>
          </a:lstStyle>
          <a:p>
            <a:r>
              <a:rPr lang="en-US" dirty="0"/>
              <a:t>Insert title</a:t>
            </a:r>
          </a:p>
        </p:txBody>
      </p:sp>
      <p:sp>
        <p:nvSpPr>
          <p:cNvPr id="10" name="Subtitle 2"/>
          <p:cNvSpPr>
            <a:spLocks noGrp="1"/>
          </p:cNvSpPr>
          <p:nvPr>
            <p:ph type="subTitle" idx="1" hasCustomPrompt="1"/>
          </p:nvPr>
        </p:nvSpPr>
        <p:spPr>
          <a:xfrm>
            <a:off x="0" y="3189768"/>
            <a:ext cx="12192000" cy="2057421"/>
          </a:xfrm>
          <a:prstGeom prst="rect">
            <a:avLst/>
          </a:prstGeom>
        </p:spPr>
        <p:txBody>
          <a:bodyPr/>
          <a:lstStyle>
            <a:lvl1pPr marL="0" indent="0" algn="ctr">
              <a:buNone/>
              <a:defRPr sz="2400" baseline="0">
                <a:solidFill>
                  <a:srgbClr val="233244"/>
                </a:solidFill>
                <a:latin typeface="arial" charset="0"/>
                <a:cs typeface="EC Square Sans Pro Light"/>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Insert subtitle</a:t>
            </a:r>
          </a:p>
        </p:txBody>
      </p:sp>
    </p:spTree>
    <p:extLst>
      <p:ext uri="{BB962C8B-B14F-4D97-AF65-F5344CB8AC3E}">
        <p14:creationId xmlns:p14="http://schemas.microsoft.com/office/powerpoint/2010/main" val="2599698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2BBF1-9179-C64D-AD1E-E3603236546C}"/>
              </a:ext>
            </a:extLst>
          </p:cNvPr>
          <p:cNvSpPr>
            <a:spLocks noGrp="1"/>
          </p:cNvSpPr>
          <p:nvPr>
            <p:ph type="title"/>
          </p:nvPr>
        </p:nvSpPr>
        <p:spPr>
          <a:xfrm>
            <a:off x="838200" y="365125"/>
            <a:ext cx="8317089" cy="1325563"/>
          </a:xfrm>
        </p:spPr>
        <p:txBody>
          <a:bodyPr/>
          <a:lstStyle>
            <a:lvl1pPr>
              <a:defRPr b="1">
                <a:solidFill>
                  <a:schemeClr val="accent1"/>
                </a:solidFill>
              </a:defRPr>
            </a:lvl1pPr>
          </a:lstStyle>
          <a:p>
            <a:r>
              <a:rPr lang="en-US" dirty="0"/>
              <a:t>Click to edit Master title style</a:t>
            </a:r>
            <a:endParaRPr lang="tr-TR" dirty="0"/>
          </a:p>
        </p:txBody>
      </p:sp>
      <p:sp>
        <p:nvSpPr>
          <p:cNvPr id="3" name="Content Placeholder 2">
            <a:extLst>
              <a:ext uri="{FF2B5EF4-FFF2-40B4-BE49-F238E27FC236}">
                <a16:creationId xmlns:a16="http://schemas.microsoft.com/office/drawing/2014/main" id="{D0DA4818-42BE-9341-8813-D6ECEB7820AF}"/>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490A67FF-9A55-354D-9FC4-C4F3767D9DD4}"/>
              </a:ext>
            </a:extLst>
          </p:cNvPr>
          <p:cNvSpPr>
            <a:spLocks noGrp="1"/>
          </p:cNvSpPr>
          <p:nvPr>
            <p:ph type="dt" sz="half" idx="10"/>
          </p:nvPr>
        </p:nvSpPr>
        <p:spPr/>
        <p:txBody>
          <a:bodyPr/>
          <a:lstStyle/>
          <a:p>
            <a:fld id="{BEC1AA8F-9CB5-7545-9CF5-6B12F805CB74}" type="datetimeFigureOut">
              <a:rPr lang="tr-TR" smtClean="0"/>
              <a:t>29.04.2025</a:t>
            </a:fld>
            <a:endParaRPr lang="tr-TR"/>
          </a:p>
        </p:txBody>
      </p:sp>
      <p:sp>
        <p:nvSpPr>
          <p:cNvPr id="5" name="Footer Placeholder 4">
            <a:extLst>
              <a:ext uri="{FF2B5EF4-FFF2-40B4-BE49-F238E27FC236}">
                <a16:creationId xmlns:a16="http://schemas.microsoft.com/office/drawing/2014/main" id="{258FF7C3-785A-9C4B-842F-7EF422427400}"/>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E5632753-824F-0841-B974-E1357F2B37E8}"/>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C4CB2650-91C2-9148-AE66-579AABFF5D33}"/>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8" name="Straight Connector 7">
            <a:extLst>
              <a:ext uri="{FF2B5EF4-FFF2-40B4-BE49-F238E27FC236}">
                <a16:creationId xmlns:a16="http://schemas.microsoft.com/office/drawing/2014/main" id="{F62B41ED-2589-E148-8857-F5F401EFAA28}"/>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21126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3A97B-AA58-9F4D-B4CF-89DAC6E0823A}"/>
              </a:ext>
            </a:extLst>
          </p:cNvPr>
          <p:cNvSpPr>
            <a:spLocks noGrp="1"/>
          </p:cNvSpPr>
          <p:nvPr>
            <p:ph type="title"/>
          </p:nvPr>
        </p:nvSpPr>
        <p:spPr>
          <a:xfrm>
            <a:off x="831850" y="1916723"/>
            <a:ext cx="10515600" cy="2645752"/>
          </a:xfrm>
        </p:spPr>
        <p:txBody>
          <a:bodyPr anchor="ctr"/>
          <a:lstStyle>
            <a:lvl1pPr algn="ctr">
              <a:defRPr sz="6000" b="1">
                <a:solidFill>
                  <a:schemeClr val="accent1"/>
                </a:solidFill>
              </a:defRPr>
            </a:lvl1pPr>
          </a:lstStyle>
          <a:p>
            <a:r>
              <a:rPr lang="en-US" dirty="0"/>
              <a:t>Click to edit Master title style</a:t>
            </a:r>
            <a:endParaRPr lang="tr-TR" dirty="0"/>
          </a:p>
        </p:txBody>
      </p:sp>
      <p:sp>
        <p:nvSpPr>
          <p:cNvPr id="3" name="Text Placeholder 2">
            <a:extLst>
              <a:ext uri="{FF2B5EF4-FFF2-40B4-BE49-F238E27FC236}">
                <a16:creationId xmlns:a16="http://schemas.microsoft.com/office/drawing/2014/main" id="{281A2AAE-1413-7147-BC0D-C5870301AB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AC220B95-3291-8442-AC39-14FA4362E6AE}"/>
              </a:ext>
            </a:extLst>
          </p:cNvPr>
          <p:cNvSpPr>
            <a:spLocks noGrp="1"/>
          </p:cNvSpPr>
          <p:nvPr>
            <p:ph type="dt" sz="half" idx="10"/>
          </p:nvPr>
        </p:nvSpPr>
        <p:spPr/>
        <p:txBody>
          <a:bodyPr/>
          <a:lstStyle/>
          <a:p>
            <a:fld id="{BEC1AA8F-9CB5-7545-9CF5-6B12F805CB74}" type="datetimeFigureOut">
              <a:rPr lang="tr-TR" smtClean="0"/>
              <a:t>29.04.2025</a:t>
            </a:fld>
            <a:endParaRPr lang="tr-TR"/>
          </a:p>
        </p:txBody>
      </p:sp>
      <p:sp>
        <p:nvSpPr>
          <p:cNvPr id="5" name="Footer Placeholder 4">
            <a:extLst>
              <a:ext uri="{FF2B5EF4-FFF2-40B4-BE49-F238E27FC236}">
                <a16:creationId xmlns:a16="http://schemas.microsoft.com/office/drawing/2014/main" id="{7A58CE5B-1EC9-684D-9C78-FB6DF8D4C53C}"/>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937F7736-F360-1440-8D79-731BE5C3DCBB}"/>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7" name="Picture 6">
            <a:extLst>
              <a:ext uri="{FF2B5EF4-FFF2-40B4-BE49-F238E27FC236}">
                <a16:creationId xmlns:a16="http://schemas.microsoft.com/office/drawing/2014/main" id="{F969DAAC-1ADA-3B40-89B1-396D76A08773}"/>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87508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D6985-B0BA-624C-99C9-5E0852F89E02}"/>
              </a:ext>
            </a:extLst>
          </p:cNvPr>
          <p:cNvSpPr>
            <a:spLocks noGrp="1"/>
          </p:cNvSpPr>
          <p:nvPr>
            <p:ph type="title"/>
          </p:nvPr>
        </p:nvSpPr>
        <p:spPr>
          <a:xfrm>
            <a:off x="838200" y="365125"/>
            <a:ext cx="8317089" cy="1325563"/>
          </a:xfrm>
        </p:spPr>
        <p:txBody>
          <a:bodyPr/>
          <a:lstStyle>
            <a:lvl1pPr>
              <a:defRPr b="1">
                <a:solidFill>
                  <a:schemeClr val="accent1"/>
                </a:solidFill>
              </a:defRPr>
            </a:lvl1pPr>
          </a:lstStyle>
          <a:p>
            <a:r>
              <a:rPr lang="en-US" dirty="0"/>
              <a:t>Click to edit Master title style</a:t>
            </a:r>
            <a:endParaRPr lang="tr-TR" dirty="0"/>
          </a:p>
        </p:txBody>
      </p:sp>
      <p:sp>
        <p:nvSpPr>
          <p:cNvPr id="3" name="Content Placeholder 2">
            <a:extLst>
              <a:ext uri="{FF2B5EF4-FFF2-40B4-BE49-F238E27FC236}">
                <a16:creationId xmlns:a16="http://schemas.microsoft.com/office/drawing/2014/main" id="{F84E806C-3D3C-BF4E-BB89-1485488E53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0398EA71-6ED8-3042-9B9E-763FB2C5C7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34973093-8BFC-544C-BAAF-60372441C201}"/>
              </a:ext>
            </a:extLst>
          </p:cNvPr>
          <p:cNvSpPr>
            <a:spLocks noGrp="1"/>
          </p:cNvSpPr>
          <p:nvPr>
            <p:ph type="dt" sz="half" idx="10"/>
          </p:nvPr>
        </p:nvSpPr>
        <p:spPr/>
        <p:txBody>
          <a:bodyPr/>
          <a:lstStyle/>
          <a:p>
            <a:fld id="{BEC1AA8F-9CB5-7545-9CF5-6B12F805CB74}" type="datetimeFigureOut">
              <a:rPr lang="tr-TR" smtClean="0"/>
              <a:t>29.04.2025</a:t>
            </a:fld>
            <a:endParaRPr lang="tr-TR"/>
          </a:p>
        </p:txBody>
      </p:sp>
      <p:sp>
        <p:nvSpPr>
          <p:cNvPr id="6" name="Footer Placeholder 5">
            <a:extLst>
              <a:ext uri="{FF2B5EF4-FFF2-40B4-BE49-F238E27FC236}">
                <a16:creationId xmlns:a16="http://schemas.microsoft.com/office/drawing/2014/main" id="{88DE5CCB-ECE1-5542-A539-A9EEDA88F4AD}"/>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BA34B792-505E-EE44-864D-7335BDD64F7F}"/>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8" name="Picture 7">
            <a:extLst>
              <a:ext uri="{FF2B5EF4-FFF2-40B4-BE49-F238E27FC236}">
                <a16:creationId xmlns:a16="http://schemas.microsoft.com/office/drawing/2014/main" id="{88211388-D12A-9846-82CD-B4C20FD508BB}"/>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9" name="Straight Connector 8">
            <a:extLst>
              <a:ext uri="{FF2B5EF4-FFF2-40B4-BE49-F238E27FC236}">
                <a16:creationId xmlns:a16="http://schemas.microsoft.com/office/drawing/2014/main" id="{0E8F2509-A11E-F44A-88BF-A7BDEE5F022E}"/>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30752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825C2-63D1-9C48-8F8C-551687CFA4B3}"/>
              </a:ext>
            </a:extLst>
          </p:cNvPr>
          <p:cNvSpPr>
            <a:spLocks noGrp="1"/>
          </p:cNvSpPr>
          <p:nvPr>
            <p:ph type="title"/>
          </p:nvPr>
        </p:nvSpPr>
        <p:spPr>
          <a:xfrm>
            <a:off x="839788" y="365125"/>
            <a:ext cx="8831750" cy="1325563"/>
          </a:xfrm>
        </p:spPr>
        <p:txBody>
          <a:bodyPr/>
          <a:lstStyle>
            <a:lvl1pPr>
              <a:defRPr b="1">
                <a:solidFill>
                  <a:schemeClr val="accent1"/>
                </a:solidFill>
              </a:defRPr>
            </a:lvl1pPr>
          </a:lstStyle>
          <a:p>
            <a:r>
              <a:rPr lang="en-US" dirty="0"/>
              <a:t>Click to edit Master title style</a:t>
            </a:r>
            <a:endParaRPr lang="tr-TR" dirty="0"/>
          </a:p>
        </p:txBody>
      </p:sp>
      <p:sp>
        <p:nvSpPr>
          <p:cNvPr id="3" name="Text Placeholder 2">
            <a:extLst>
              <a:ext uri="{FF2B5EF4-FFF2-40B4-BE49-F238E27FC236}">
                <a16:creationId xmlns:a16="http://schemas.microsoft.com/office/drawing/2014/main" id="{AB6D7FC5-9A58-884C-90A6-52103D565105}"/>
              </a:ext>
            </a:extLst>
          </p:cNvPr>
          <p:cNvSpPr>
            <a:spLocks noGrp="1"/>
          </p:cNvSpPr>
          <p:nvPr>
            <p:ph type="body" idx="1"/>
          </p:nvPr>
        </p:nvSpPr>
        <p:spPr>
          <a:xfrm>
            <a:off x="839788" y="1857375"/>
            <a:ext cx="5157787"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97F6CA-ECF4-4B46-8007-AAEC1B66C7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23A23999-1912-4C4A-82CF-B29D2B7FC16D}"/>
              </a:ext>
            </a:extLst>
          </p:cNvPr>
          <p:cNvSpPr>
            <a:spLocks noGrp="1"/>
          </p:cNvSpPr>
          <p:nvPr>
            <p:ph type="body" sz="quarter" idx="3"/>
          </p:nvPr>
        </p:nvSpPr>
        <p:spPr>
          <a:xfrm>
            <a:off x="6172200" y="1857375"/>
            <a:ext cx="518318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772123-82A7-2B46-9E5C-8F23A08691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D66BAAAF-AC55-224A-92F4-65104BF233E4}"/>
              </a:ext>
            </a:extLst>
          </p:cNvPr>
          <p:cNvSpPr>
            <a:spLocks noGrp="1"/>
          </p:cNvSpPr>
          <p:nvPr>
            <p:ph type="dt" sz="half" idx="10"/>
          </p:nvPr>
        </p:nvSpPr>
        <p:spPr/>
        <p:txBody>
          <a:bodyPr/>
          <a:lstStyle/>
          <a:p>
            <a:fld id="{BEC1AA8F-9CB5-7545-9CF5-6B12F805CB74}" type="datetimeFigureOut">
              <a:rPr lang="tr-TR" smtClean="0"/>
              <a:t>29.04.2025</a:t>
            </a:fld>
            <a:endParaRPr lang="tr-TR"/>
          </a:p>
        </p:txBody>
      </p:sp>
      <p:sp>
        <p:nvSpPr>
          <p:cNvPr id="8" name="Footer Placeholder 7">
            <a:extLst>
              <a:ext uri="{FF2B5EF4-FFF2-40B4-BE49-F238E27FC236}">
                <a16:creationId xmlns:a16="http://schemas.microsoft.com/office/drawing/2014/main" id="{7DBD44B3-474E-E64E-8FA6-86138245A02C}"/>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A7CC0F39-9008-1F4E-B9D1-5ABF118E8211}"/>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10" name="Picture 9">
            <a:extLst>
              <a:ext uri="{FF2B5EF4-FFF2-40B4-BE49-F238E27FC236}">
                <a16:creationId xmlns:a16="http://schemas.microsoft.com/office/drawing/2014/main" id="{65267E69-6855-3A41-A6E9-05EB5A35EA5B}"/>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11" name="Straight Connector 10">
            <a:extLst>
              <a:ext uri="{FF2B5EF4-FFF2-40B4-BE49-F238E27FC236}">
                <a16:creationId xmlns:a16="http://schemas.microsoft.com/office/drawing/2014/main" id="{CFD0EFED-E962-8045-ABE7-ADCBB37222FF}"/>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5951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D097A-E315-A040-824D-70336870BCD2}"/>
              </a:ext>
            </a:extLst>
          </p:cNvPr>
          <p:cNvSpPr>
            <a:spLocks noGrp="1"/>
          </p:cNvSpPr>
          <p:nvPr>
            <p:ph type="title"/>
          </p:nvPr>
        </p:nvSpPr>
        <p:spPr>
          <a:xfrm>
            <a:off x="838200" y="365125"/>
            <a:ext cx="8569569" cy="1325563"/>
          </a:xfrm>
        </p:spPr>
        <p:txBody>
          <a:bodyPr/>
          <a:lstStyle>
            <a:lvl1pPr>
              <a:defRPr b="1">
                <a:solidFill>
                  <a:schemeClr val="accent1"/>
                </a:solidFill>
              </a:defRPr>
            </a:lvl1pPr>
          </a:lstStyle>
          <a:p>
            <a:r>
              <a:rPr lang="en-US" dirty="0"/>
              <a:t>Click to edit Master title style</a:t>
            </a:r>
            <a:endParaRPr lang="tr-TR" dirty="0"/>
          </a:p>
        </p:txBody>
      </p:sp>
      <p:sp>
        <p:nvSpPr>
          <p:cNvPr id="3" name="Date Placeholder 2">
            <a:extLst>
              <a:ext uri="{FF2B5EF4-FFF2-40B4-BE49-F238E27FC236}">
                <a16:creationId xmlns:a16="http://schemas.microsoft.com/office/drawing/2014/main" id="{996D9908-7A0E-954F-B461-C7D68BB08B89}"/>
              </a:ext>
            </a:extLst>
          </p:cNvPr>
          <p:cNvSpPr>
            <a:spLocks noGrp="1"/>
          </p:cNvSpPr>
          <p:nvPr>
            <p:ph type="dt" sz="half" idx="10"/>
          </p:nvPr>
        </p:nvSpPr>
        <p:spPr/>
        <p:txBody>
          <a:bodyPr/>
          <a:lstStyle/>
          <a:p>
            <a:fld id="{BEC1AA8F-9CB5-7545-9CF5-6B12F805CB74}" type="datetimeFigureOut">
              <a:rPr lang="tr-TR" smtClean="0"/>
              <a:t>29.04.2025</a:t>
            </a:fld>
            <a:endParaRPr lang="tr-TR"/>
          </a:p>
        </p:txBody>
      </p:sp>
      <p:sp>
        <p:nvSpPr>
          <p:cNvPr id="4" name="Footer Placeholder 3">
            <a:extLst>
              <a:ext uri="{FF2B5EF4-FFF2-40B4-BE49-F238E27FC236}">
                <a16:creationId xmlns:a16="http://schemas.microsoft.com/office/drawing/2014/main" id="{D19733D9-4D69-B749-94EB-5A4170585182}"/>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F77FFF3D-C0F7-8A41-A9D4-A889A1CE0119}"/>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6" name="Picture 5">
            <a:extLst>
              <a:ext uri="{FF2B5EF4-FFF2-40B4-BE49-F238E27FC236}">
                <a16:creationId xmlns:a16="http://schemas.microsoft.com/office/drawing/2014/main" id="{3AAA6EE4-60C8-6341-B482-2C803D53A700}"/>
              </a:ext>
            </a:extLst>
          </p:cNvPr>
          <p:cNvPicPr>
            <a:picLocks noChangeAspect="1"/>
          </p:cNvPicPr>
          <p:nvPr userDrawn="1"/>
        </p:nvPicPr>
        <p:blipFill>
          <a:blip r:embed="rId2"/>
          <a:stretch>
            <a:fillRect/>
          </a:stretch>
        </p:blipFill>
        <p:spPr>
          <a:xfrm>
            <a:off x="9905365" y="280828"/>
            <a:ext cx="1494155" cy="1494155"/>
          </a:xfrm>
          <a:prstGeom prst="rect">
            <a:avLst/>
          </a:prstGeom>
        </p:spPr>
      </p:pic>
      <p:cxnSp>
        <p:nvCxnSpPr>
          <p:cNvPr id="7" name="Straight Connector 6">
            <a:extLst>
              <a:ext uri="{FF2B5EF4-FFF2-40B4-BE49-F238E27FC236}">
                <a16:creationId xmlns:a16="http://schemas.microsoft.com/office/drawing/2014/main" id="{55C50710-4690-A74E-82B3-D4C92CE5903E}"/>
              </a:ext>
            </a:extLst>
          </p:cNvPr>
          <p:cNvCxnSpPr/>
          <p:nvPr userDrawn="1"/>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51436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D2E811-1EA2-7A43-85EC-595D4033C4EE}"/>
              </a:ext>
            </a:extLst>
          </p:cNvPr>
          <p:cNvSpPr>
            <a:spLocks noGrp="1"/>
          </p:cNvSpPr>
          <p:nvPr>
            <p:ph type="dt" sz="half" idx="10"/>
          </p:nvPr>
        </p:nvSpPr>
        <p:spPr/>
        <p:txBody>
          <a:bodyPr/>
          <a:lstStyle/>
          <a:p>
            <a:fld id="{BEC1AA8F-9CB5-7545-9CF5-6B12F805CB74}" type="datetimeFigureOut">
              <a:rPr lang="tr-TR" smtClean="0"/>
              <a:t>29.04.2025</a:t>
            </a:fld>
            <a:endParaRPr lang="tr-TR"/>
          </a:p>
        </p:txBody>
      </p:sp>
      <p:sp>
        <p:nvSpPr>
          <p:cNvPr id="3" name="Footer Placeholder 2">
            <a:extLst>
              <a:ext uri="{FF2B5EF4-FFF2-40B4-BE49-F238E27FC236}">
                <a16:creationId xmlns:a16="http://schemas.microsoft.com/office/drawing/2014/main" id="{90603825-2867-604A-8EE3-160CF382565A}"/>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17A84306-E8EB-C24D-A62A-09EE0AC251DF}"/>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5" name="Picture 4">
            <a:extLst>
              <a:ext uri="{FF2B5EF4-FFF2-40B4-BE49-F238E27FC236}">
                <a16:creationId xmlns:a16="http://schemas.microsoft.com/office/drawing/2014/main" id="{80690F9A-CB4A-1D40-9619-68310C063665}"/>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760047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9BBE2-61F4-514C-93A0-BCB8A37DF4C0}"/>
              </a:ext>
            </a:extLst>
          </p:cNvPr>
          <p:cNvSpPr>
            <a:spLocks noGrp="1"/>
          </p:cNvSpPr>
          <p:nvPr>
            <p:ph type="title"/>
          </p:nvPr>
        </p:nvSpPr>
        <p:spPr>
          <a:xfrm>
            <a:off x="839788" y="457200"/>
            <a:ext cx="3932237" cy="1317783"/>
          </a:xfrm>
        </p:spPr>
        <p:txBody>
          <a:bodyPr anchor="ctr"/>
          <a:lstStyle>
            <a:lvl1pPr>
              <a:defRPr sz="3200" b="1">
                <a:solidFill>
                  <a:schemeClr val="accent1"/>
                </a:solidFill>
              </a:defRPr>
            </a:lvl1pPr>
          </a:lstStyle>
          <a:p>
            <a:r>
              <a:rPr lang="en-US" dirty="0"/>
              <a:t>Click to edit Master title style</a:t>
            </a:r>
            <a:endParaRPr lang="tr-TR" dirty="0"/>
          </a:p>
        </p:txBody>
      </p:sp>
      <p:sp>
        <p:nvSpPr>
          <p:cNvPr id="3" name="Content Placeholder 2">
            <a:extLst>
              <a:ext uri="{FF2B5EF4-FFF2-40B4-BE49-F238E27FC236}">
                <a16:creationId xmlns:a16="http://schemas.microsoft.com/office/drawing/2014/main" id="{8E5E552B-B880-5648-9CFD-713E4EEA3AF3}"/>
              </a:ext>
            </a:extLst>
          </p:cNvPr>
          <p:cNvSpPr>
            <a:spLocks noGrp="1"/>
          </p:cNvSpPr>
          <p:nvPr>
            <p:ph idx="1"/>
          </p:nvPr>
        </p:nvSpPr>
        <p:spPr>
          <a:xfrm>
            <a:off x="5183188" y="2049462"/>
            <a:ext cx="6172200" cy="3811588"/>
          </a:xfrm>
        </p:spPr>
        <p:txBody>
          <a:bodyPr/>
          <a:lstStyle>
            <a:lvl1pPr>
              <a:defRPr sz="3200">
                <a:solidFill>
                  <a:schemeClr val="accent1"/>
                </a:solidFill>
              </a:defRPr>
            </a:lvl1pPr>
            <a:lvl2pPr>
              <a:defRPr sz="2800">
                <a:solidFill>
                  <a:schemeClr val="accent6"/>
                </a:solidFill>
              </a:defRPr>
            </a:lvl2pPr>
            <a:lvl3pPr>
              <a:defRPr sz="2400">
                <a:solidFill>
                  <a:schemeClr val="accent2"/>
                </a:solidFill>
              </a:defRPr>
            </a:lvl3pPr>
            <a:lvl4pPr>
              <a:defRPr sz="2000">
                <a:solidFill>
                  <a:schemeClr val="accent3"/>
                </a:solidFill>
              </a:defRPr>
            </a:lvl4pPr>
            <a:lvl5pPr>
              <a:defRPr sz="2000">
                <a:solidFill>
                  <a:schemeClr val="accent4"/>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Text Placeholder 3">
            <a:extLst>
              <a:ext uri="{FF2B5EF4-FFF2-40B4-BE49-F238E27FC236}">
                <a16:creationId xmlns:a16="http://schemas.microsoft.com/office/drawing/2014/main" id="{FC71F44D-0FF1-6343-862F-79609757DEE6}"/>
              </a:ext>
            </a:extLst>
          </p:cNvPr>
          <p:cNvSpPr>
            <a:spLocks noGrp="1"/>
          </p:cNvSpPr>
          <p:nvPr>
            <p:ph type="body" sz="half" idx="2"/>
          </p:nvPr>
        </p:nvSpPr>
        <p:spPr>
          <a:xfrm>
            <a:off x="839788" y="2057400"/>
            <a:ext cx="3932237" cy="3811588"/>
          </a:xfrm>
        </p:spPr>
        <p:txBody>
          <a:bodyPr vert="horz"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D9B0EA9-FBF1-4548-B691-25A1FC778BE2}"/>
              </a:ext>
            </a:extLst>
          </p:cNvPr>
          <p:cNvSpPr>
            <a:spLocks noGrp="1"/>
          </p:cNvSpPr>
          <p:nvPr>
            <p:ph type="dt" sz="half" idx="10"/>
          </p:nvPr>
        </p:nvSpPr>
        <p:spPr/>
        <p:txBody>
          <a:bodyPr/>
          <a:lstStyle/>
          <a:p>
            <a:fld id="{BEC1AA8F-9CB5-7545-9CF5-6B12F805CB74}" type="datetimeFigureOut">
              <a:rPr lang="tr-TR" smtClean="0"/>
              <a:t>29.04.2025</a:t>
            </a:fld>
            <a:endParaRPr lang="tr-TR"/>
          </a:p>
        </p:txBody>
      </p:sp>
      <p:sp>
        <p:nvSpPr>
          <p:cNvPr id="6" name="Footer Placeholder 5">
            <a:extLst>
              <a:ext uri="{FF2B5EF4-FFF2-40B4-BE49-F238E27FC236}">
                <a16:creationId xmlns:a16="http://schemas.microsoft.com/office/drawing/2014/main" id="{2A13AD51-C086-8241-9678-E19D04DDB855}"/>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87807373-8DC3-5440-B4F7-DC78B3CEBF15}"/>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8" name="Picture 7">
            <a:extLst>
              <a:ext uri="{FF2B5EF4-FFF2-40B4-BE49-F238E27FC236}">
                <a16:creationId xmlns:a16="http://schemas.microsoft.com/office/drawing/2014/main" id="{46487D4C-C123-B24E-B9E3-AE6FDDDF16F0}"/>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3374420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50034-BBF6-3640-8B7E-B9041DF98BD7}"/>
              </a:ext>
            </a:extLst>
          </p:cNvPr>
          <p:cNvSpPr>
            <a:spLocks noGrp="1"/>
          </p:cNvSpPr>
          <p:nvPr>
            <p:ph type="title"/>
          </p:nvPr>
        </p:nvSpPr>
        <p:spPr>
          <a:xfrm>
            <a:off x="839788" y="457200"/>
            <a:ext cx="3932237" cy="1600200"/>
          </a:xfrm>
        </p:spPr>
        <p:txBody>
          <a:bodyPr anchor="ctr"/>
          <a:lstStyle>
            <a:lvl1pPr>
              <a:defRPr sz="3200" b="1">
                <a:solidFill>
                  <a:schemeClr val="accent1"/>
                </a:solidFill>
              </a:defRPr>
            </a:lvl1pPr>
          </a:lstStyle>
          <a:p>
            <a:r>
              <a:rPr lang="en-US" dirty="0"/>
              <a:t>Click to edit Master title style</a:t>
            </a:r>
            <a:endParaRPr lang="tr-TR" dirty="0"/>
          </a:p>
        </p:txBody>
      </p:sp>
      <p:sp>
        <p:nvSpPr>
          <p:cNvPr id="3" name="Picture Placeholder 2">
            <a:extLst>
              <a:ext uri="{FF2B5EF4-FFF2-40B4-BE49-F238E27FC236}">
                <a16:creationId xmlns:a16="http://schemas.microsoft.com/office/drawing/2014/main" id="{A88F47FA-956F-9A41-9193-BF8A98A27D5F}"/>
              </a:ext>
            </a:extLst>
          </p:cNvPr>
          <p:cNvSpPr>
            <a:spLocks noGrp="1"/>
          </p:cNvSpPr>
          <p:nvPr>
            <p:ph type="pic" idx="1"/>
          </p:nvPr>
        </p:nvSpPr>
        <p:spPr>
          <a:xfrm>
            <a:off x="5183188" y="2049462"/>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Text Placeholder 3">
            <a:extLst>
              <a:ext uri="{FF2B5EF4-FFF2-40B4-BE49-F238E27FC236}">
                <a16:creationId xmlns:a16="http://schemas.microsoft.com/office/drawing/2014/main" id="{29CFD012-0284-E14D-B467-2A24391410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9620D87C-547E-9540-9596-1751CEE0FA67}"/>
              </a:ext>
            </a:extLst>
          </p:cNvPr>
          <p:cNvSpPr>
            <a:spLocks noGrp="1"/>
          </p:cNvSpPr>
          <p:nvPr>
            <p:ph type="dt" sz="half" idx="10"/>
          </p:nvPr>
        </p:nvSpPr>
        <p:spPr/>
        <p:txBody>
          <a:bodyPr/>
          <a:lstStyle/>
          <a:p>
            <a:fld id="{BEC1AA8F-9CB5-7545-9CF5-6B12F805CB74}" type="datetimeFigureOut">
              <a:rPr lang="tr-TR" smtClean="0"/>
              <a:t>29.04.2025</a:t>
            </a:fld>
            <a:endParaRPr lang="tr-TR"/>
          </a:p>
        </p:txBody>
      </p:sp>
      <p:sp>
        <p:nvSpPr>
          <p:cNvPr id="6" name="Footer Placeholder 5">
            <a:extLst>
              <a:ext uri="{FF2B5EF4-FFF2-40B4-BE49-F238E27FC236}">
                <a16:creationId xmlns:a16="http://schemas.microsoft.com/office/drawing/2014/main" id="{C4A16966-30AE-7E43-B333-FB1A2A0EDE36}"/>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CDA0B83D-8359-BD45-AB73-0607B441BC89}"/>
              </a:ext>
            </a:extLst>
          </p:cNvPr>
          <p:cNvSpPr>
            <a:spLocks noGrp="1"/>
          </p:cNvSpPr>
          <p:nvPr>
            <p:ph type="sldNum" sz="quarter" idx="12"/>
          </p:nvPr>
        </p:nvSpPr>
        <p:spPr/>
        <p:txBody>
          <a:bodyPr/>
          <a:lstStyle/>
          <a:p>
            <a:fld id="{CF8EA236-263A-8E4B-A919-97FD95326A6F}" type="slidenum">
              <a:rPr lang="tr-TR" smtClean="0"/>
              <a:t>‹#›</a:t>
            </a:fld>
            <a:endParaRPr lang="tr-TR"/>
          </a:p>
        </p:txBody>
      </p:sp>
      <p:pic>
        <p:nvPicPr>
          <p:cNvPr id="8" name="Picture 7">
            <a:extLst>
              <a:ext uri="{FF2B5EF4-FFF2-40B4-BE49-F238E27FC236}">
                <a16:creationId xmlns:a16="http://schemas.microsoft.com/office/drawing/2014/main" id="{180DC743-7B7A-6B43-ABEF-92FF317BC819}"/>
              </a:ext>
            </a:extLst>
          </p:cNvPr>
          <p:cNvPicPr>
            <a:picLocks noChangeAspect="1"/>
          </p:cNvPicPr>
          <p:nvPr userDrawn="1"/>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2379318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38B552-DE9A-0A42-846C-A124200FE0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tr-TR" dirty="0"/>
          </a:p>
        </p:txBody>
      </p:sp>
      <p:sp>
        <p:nvSpPr>
          <p:cNvPr id="3" name="Text Placeholder 2">
            <a:extLst>
              <a:ext uri="{FF2B5EF4-FFF2-40B4-BE49-F238E27FC236}">
                <a16:creationId xmlns:a16="http://schemas.microsoft.com/office/drawing/2014/main" id="{6E890266-3BB0-194B-A97F-DD74C67DB5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a:extLst>
              <a:ext uri="{FF2B5EF4-FFF2-40B4-BE49-F238E27FC236}">
                <a16:creationId xmlns:a16="http://schemas.microsoft.com/office/drawing/2014/main" id="{190DF918-DEC2-D04E-9E68-C5E8EAF3EE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1AA8F-9CB5-7545-9CF5-6B12F805CB74}" type="datetimeFigureOut">
              <a:rPr lang="tr-TR" smtClean="0"/>
              <a:t>29.04.2025</a:t>
            </a:fld>
            <a:endParaRPr lang="tr-TR"/>
          </a:p>
        </p:txBody>
      </p:sp>
      <p:sp>
        <p:nvSpPr>
          <p:cNvPr id="5" name="Footer Placeholder 4">
            <a:extLst>
              <a:ext uri="{FF2B5EF4-FFF2-40B4-BE49-F238E27FC236}">
                <a16:creationId xmlns:a16="http://schemas.microsoft.com/office/drawing/2014/main" id="{3ECC97D7-E5EC-A14C-9A83-9041449E42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a:extLst>
              <a:ext uri="{FF2B5EF4-FFF2-40B4-BE49-F238E27FC236}">
                <a16:creationId xmlns:a16="http://schemas.microsoft.com/office/drawing/2014/main" id="{C7D011EC-3CEA-364C-BAC2-129A0AD1A1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EA236-263A-8E4B-A919-97FD95326A6F}" type="slidenum">
              <a:rPr lang="tr-TR" smtClean="0"/>
              <a:t>‹#›</a:t>
            </a:fld>
            <a:endParaRPr lang="tr-TR"/>
          </a:p>
        </p:txBody>
      </p:sp>
    </p:spTree>
    <p:extLst>
      <p:ext uri="{BB962C8B-B14F-4D97-AF65-F5344CB8AC3E}">
        <p14:creationId xmlns:p14="http://schemas.microsoft.com/office/powerpoint/2010/main" val="99742393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rplepEmQF3Y" TargetMode="External"/><Relationship Id="rId2" Type="http://schemas.openxmlformats.org/officeDocument/2006/relationships/hyperlink" Target="https://learning-agreement.eu/user/login" TargetMode="External"/><Relationship Id="rId1" Type="http://schemas.openxmlformats.org/officeDocument/2006/relationships/slideLayout" Target="../slideLayouts/slideLayout12.xml"/><Relationship Id="rId4" Type="http://schemas.openxmlformats.org/officeDocument/2006/relationships/hyperlink" Target="https://www.youtube.com/watch?v=paIKpHJvTlg&amp;t=603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mailto:erasmus@deu.edu.tr" TargetMode="External"/><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erasmus@deu.edu.tr"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international.deu.edu.tr/erasmus/ogrenim-giden-ogrenci-erasmu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6BB66A2-9587-4353-8AFA-40FA4B90716A}"/>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53BC302F-026A-4461-B74C-FD3D95691891}"/>
              </a:ext>
            </a:extLst>
          </p:cNvPr>
          <p:cNvPicPr>
            <a:picLocks noGrp="1"/>
          </p:cNvPicPr>
          <p:nvPr>
            <p:ph idx="1"/>
          </p:nvPr>
        </p:nvPicPr>
        <p:blipFill rotWithShape="1">
          <a:blip r:embed="rId2"/>
          <a:srcRect l="27480" t="10947" r="29593" b="3846"/>
          <a:stretch/>
        </p:blipFill>
        <p:spPr bwMode="auto">
          <a:xfrm>
            <a:off x="838200" y="0"/>
            <a:ext cx="10515600" cy="57384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294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FF0000"/>
                </a:solidFill>
              </a:rPr>
              <a:t>2. Adım – Karşı Kurum/Gidilecek Üniversite ile İlgili İşlemler</a:t>
            </a:r>
          </a:p>
        </p:txBody>
      </p:sp>
      <p:sp>
        <p:nvSpPr>
          <p:cNvPr id="3" name="İçerik Yer Tutucusu 2"/>
          <p:cNvSpPr>
            <a:spLocks noGrp="1"/>
          </p:cNvSpPr>
          <p:nvPr>
            <p:ph idx="1"/>
          </p:nvPr>
        </p:nvSpPr>
        <p:spPr/>
        <p:txBody>
          <a:bodyPr>
            <a:normAutofit/>
          </a:bodyPr>
          <a:lstStyle/>
          <a:p>
            <a:r>
              <a:rPr lang="tr-TR" sz="1800" dirty="0"/>
              <a:t>Gideceğiniz üniversite </a:t>
            </a:r>
            <a:r>
              <a:rPr lang="tr-TR" sz="1800" dirty="0" err="1"/>
              <a:t>nominasyonunuz</a:t>
            </a:r>
            <a:r>
              <a:rPr lang="tr-TR" sz="1800" dirty="0"/>
              <a:t> yapıldıktan sonra sizinle bağlantıya geçecektir.</a:t>
            </a:r>
          </a:p>
          <a:p>
            <a:r>
              <a:rPr lang="tr-TR" sz="1800" dirty="0"/>
              <a:t>Başvuru son tarihlerini, gerekli belgeleri, ders kataloglarını, size sunabilecekleri imkanları vb. bilgileri sizinle paylaşacaklardır.</a:t>
            </a:r>
          </a:p>
          <a:p>
            <a:r>
              <a:rPr lang="tr-TR" sz="1800" dirty="0"/>
              <a:t>Bu doğrultuda son tarihleri kaçırmamaya, gerekli evraklara öncelik vererek planlı ve programlı bir biçimde ilerlemeye özen gösterin.</a:t>
            </a:r>
          </a:p>
          <a:p>
            <a:r>
              <a:rPr lang="tr-TR" sz="1800" dirty="0"/>
              <a:t>Karşı kurumun sizinle iletişime geçmesinden önce de karşı kuruma ait web sayfalarını (</a:t>
            </a:r>
            <a:r>
              <a:rPr lang="tr-TR" sz="1800" dirty="0" err="1"/>
              <a:t>international</a:t>
            </a:r>
            <a:r>
              <a:rPr lang="tr-TR" sz="1800" dirty="0"/>
              <a:t> </a:t>
            </a:r>
            <a:r>
              <a:rPr lang="tr-TR" sz="1800" dirty="0" err="1"/>
              <a:t>office</a:t>
            </a:r>
            <a:r>
              <a:rPr lang="tr-TR" sz="1800" dirty="0"/>
              <a:t>, Erasmus </a:t>
            </a:r>
            <a:r>
              <a:rPr lang="tr-TR" sz="1800" dirty="0" err="1"/>
              <a:t>office</a:t>
            </a:r>
            <a:r>
              <a:rPr lang="tr-TR" sz="1800" dirty="0"/>
              <a:t> gibi) ziyaret edip işlemler hakkında fikir sahibi olabilirsiniz, </a:t>
            </a:r>
            <a:r>
              <a:rPr lang="tr-TR" sz="1800" dirty="0">
                <a:solidFill>
                  <a:srgbClr val="FF0000"/>
                </a:solidFill>
              </a:rPr>
              <a:t>«Exchange </a:t>
            </a:r>
            <a:r>
              <a:rPr lang="tr-TR" sz="1800" dirty="0" err="1">
                <a:solidFill>
                  <a:srgbClr val="FF0000"/>
                </a:solidFill>
              </a:rPr>
              <a:t>Students</a:t>
            </a:r>
            <a:r>
              <a:rPr lang="tr-TR" sz="1800" dirty="0">
                <a:solidFill>
                  <a:srgbClr val="FF0000"/>
                </a:solidFill>
              </a:rPr>
              <a:t>, Erasmus Incoming </a:t>
            </a:r>
            <a:r>
              <a:rPr lang="tr-TR" sz="1800" dirty="0" err="1">
                <a:solidFill>
                  <a:srgbClr val="FF0000"/>
                </a:solidFill>
              </a:rPr>
              <a:t>Students</a:t>
            </a:r>
            <a:r>
              <a:rPr lang="tr-TR" sz="1800" dirty="0">
                <a:solidFill>
                  <a:srgbClr val="FF0000"/>
                </a:solidFill>
              </a:rPr>
              <a:t>» </a:t>
            </a:r>
            <a:r>
              <a:rPr lang="tr-TR" sz="1800" dirty="0"/>
              <a:t>vb. başlık adları size yardımcı olacaktır.</a:t>
            </a:r>
          </a:p>
          <a:p>
            <a:r>
              <a:rPr lang="tr-TR" sz="1800" dirty="0"/>
              <a:t>Karşı kurumun sizden isteyeceği belgeler </a:t>
            </a:r>
            <a:r>
              <a:rPr lang="tr-TR" sz="1800" dirty="0" err="1">
                <a:solidFill>
                  <a:srgbClr val="FF0000"/>
                </a:solidFill>
              </a:rPr>
              <a:t>learning</a:t>
            </a:r>
            <a:r>
              <a:rPr lang="tr-TR" sz="1800" dirty="0">
                <a:solidFill>
                  <a:srgbClr val="FF0000"/>
                </a:solidFill>
              </a:rPr>
              <a:t> </a:t>
            </a:r>
            <a:r>
              <a:rPr lang="tr-TR" sz="1800" dirty="0" err="1">
                <a:solidFill>
                  <a:srgbClr val="FF0000"/>
                </a:solidFill>
              </a:rPr>
              <a:t>agreement</a:t>
            </a:r>
            <a:r>
              <a:rPr lang="tr-TR" sz="1800" dirty="0">
                <a:solidFill>
                  <a:srgbClr val="FF0000"/>
                </a:solidFill>
              </a:rPr>
              <a:t>, yabancı dil düzeyinizi gösterir belge, transkriptiniz, pasaport kopyanız</a:t>
            </a:r>
            <a:r>
              <a:rPr lang="tr-TR" sz="1800" dirty="0">
                <a:solidFill>
                  <a:schemeClr val="bg1"/>
                </a:solidFill>
              </a:rPr>
              <a:t> </a:t>
            </a:r>
            <a:r>
              <a:rPr lang="tr-TR" sz="1800" dirty="0"/>
              <a:t>vb. olabilir.</a:t>
            </a:r>
          </a:p>
        </p:txBody>
      </p:sp>
      <p:sp>
        <p:nvSpPr>
          <p:cNvPr id="4" name="object 3"/>
          <p:cNvSpPr/>
          <p:nvPr/>
        </p:nvSpPr>
        <p:spPr>
          <a:xfrm>
            <a:off x="5701669" y="5807715"/>
            <a:ext cx="902340" cy="910164"/>
          </a:xfrm>
          <a:prstGeom prst="rect">
            <a:avLst/>
          </a:prstGeom>
          <a:blipFill>
            <a:blip r:embed="rId2" cstate="print"/>
            <a:stretch>
              <a:fillRect/>
            </a:stretch>
          </a:blipFill>
        </p:spPr>
        <p:txBody>
          <a:bodyPr wrap="square" lIns="0" tIns="0" rIns="0" bIns="0" rtlCol="0">
            <a:noAutofit/>
          </a:bodyPr>
          <a:lstStyle/>
          <a:p>
            <a:endParaRPr sz="2400"/>
          </a:p>
        </p:txBody>
      </p:sp>
    </p:spTree>
    <p:extLst>
      <p:ext uri="{BB962C8B-B14F-4D97-AF65-F5344CB8AC3E}">
        <p14:creationId xmlns:p14="http://schemas.microsoft.com/office/powerpoint/2010/main" val="3826535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6"/>
            <a:ext cx="12192000" cy="658647"/>
          </a:xfrm>
        </p:spPr>
        <p:txBody>
          <a:bodyPr>
            <a:noAutofit/>
          </a:bodyPr>
          <a:lstStyle/>
          <a:p>
            <a:r>
              <a:rPr lang="tr-TR" sz="2133" dirty="0">
                <a:solidFill>
                  <a:srgbClr val="FF0000"/>
                </a:solidFill>
              </a:rPr>
              <a:t>Erasmus+ Öğrenim Anlaşması – LA: Learning </a:t>
            </a:r>
            <a:r>
              <a:rPr lang="tr-TR" sz="2133" dirty="0" err="1">
                <a:solidFill>
                  <a:srgbClr val="FF0000"/>
                </a:solidFill>
              </a:rPr>
              <a:t>Agreement</a:t>
            </a:r>
            <a:r>
              <a:rPr lang="tr-TR" sz="2133" dirty="0">
                <a:solidFill>
                  <a:srgbClr val="FF0000"/>
                </a:solidFill>
              </a:rPr>
              <a:t> </a:t>
            </a:r>
            <a:br>
              <a:rPr lang="tr-TR" sz="2133" dirty="0">
                <a:solidFill>
                  <a:srgbClr val="FF0000"/>
                </a:solidFill>
              </a:rPr>
            </a:br>
            <a:r>
              <a:rPr lang="tr-TR" sz="2133" dirty="0">
                <a:solidFill>
                  <a:srgbClr val="FF0000"/>
                </a:solidFill>
              </a:rPr>
              <a:t>(OLA: Online Learning </a:t>
            </a:r>
            <a:r>
              <a:rPr lang="tr-TR" sz="2133" dirty="0" err="1">
                <a:solidFill>
                  <a:srgbClr val="FF0000"/>
                </a:solidFill>
              </a:rPr>
              <a:t>Agreement</a:t>
            </a:r>
            <a:r>
              <a:rPr lang="tr-TR" sz="2133" dirty="0">
                <a:solidFill>
                  <a:srgbClr val="FF0000"/>
                </a:solidFill>
              </a:rPr>
              <a:t>)</a:t>
            </a:r>
          </a:p>
        </p:txBody>
      </p:sp>
      <p:sp>
        <p:nvSpPr>
          <p:cNvPr id="3" name="İçerik Yer Tutucusu 2"/>
          <p:cNvSpPr>
            <a:spLocks noGrp="1"/>
          </p:cNvSpPr>
          <p:nvPr>
            <p:ph idx="1"/>
          </p:nvPr>
        </p:nvSpPr>
        <p:spPr>
          <a:xfrm>
            <a:off x="0" y="503853"/>
            <a:ext cx="12192000" cy="5038531"/>
          </a:xfrm>
        </p:spPr>
        <p:txBody>
          <a:bodyPr>
            <a:noAutofit/>
          </a:bodyPr>
          <a:lstStyle/>
          <a:p>
            <a:pPr marL="16933" algn="just">
              <a:lnSpc>
                <a:spcPct val="150000"/>
              </a:lnSpc>
              <a:spcBef>
                <a:spcPts val="0"/>
              </a:spcBef>
            </a:pPr>
            <a:r>
              <a:rPr lang="tr-TR" sz="1600" dirty="0">
                <a:latin typeface="Arial" pitchFamily="34" charset="0"/>
                <a:cs typeface="Arial" pitchFamily="34" charset="0"/>
              </a:rPr>
              <a:t>Gideceğiniz</a:t>
            </a:r>
            <a:r>
              <a:rPr lang="tr-TR" sz="1600" spc="-27" dirty="0">
                <a:latin typeface="Arial" pitchFamily="34" charset="0"/>
                <a:cs typeface="Arial" pitchFamily="34" charset="0"/>
              </a:rPr>
              <a:t> </a:t>
            </a:r>
            <a:r>
              <a:rPr lang="tr-TR" sz="1600" dirty="0">
                <a:latin typeface="Arial" pitchFamily="34" charset="0"/>
                <a:cs typeface="Arial" pitchFamily="34" charset="0"/>
              </a:rPr>
              <a:t>üni</a:t>
            </a:r>
            <a:r>
              <a:rPr lang="tr-TR" sz="1600" spc="-47" dirty="0">
                <a:latin typeface="Arial" pitchFamily="34" charset="0"/>
                <a:cs typeface="Arial" pitchFamily="34" charset="0"/>
              </a:rPr>
              <a:t>v</a:t>
            </a:r>
            <a:r>
              <a:rPr lang="tr-TR" sz="1600" dirty="0">
                <a:latin typeface="Arial" pitchFamily="34" charset="0"/>
                <a:cs typeface="Arial" pitchFamily="34" charset="0"/>
              </a:rPr>
              <a:t>e</a:t>
            </a:r>
            <a:r>
              <a:rPr lang="tr-TR" sz="1600" spc="-47" dirty="0">
                <a:latin typeface="Arial" pitchFamily="34" charset="0"/>
                <a:cs typeface="Arial" pitchFamily="34" charset="0"/>
              </a:rPr>
              <a:t>r</a:t>
            </a:r>
            <a:r>
              <a:rPr lang="tr-TR" sz="1600" dirty="0">
                <a:latin typeface="Arial" pitchFamily="34" charset="0"/>
                <a:cs typeface="Arial" pitchFamily="34" charset="0"/>
              </a:rPr>
              <a:t>si</a:t>
            </a:r>
            <a:r>
              <a:rPr lang="tr-TR" sz="1600" spc="-40" dirty="0">
                <a:latin typeface="Arial" pitchFamily="34" charset="0"/>
                <a:cs typeface="Arial" pitchFamily="34" charset="0"/>
              </a:rPr>
              <a:t>t</a:t>
            </a:r>
            <a:r>
              <a:rPr lang="tr-TR" sz="1600" dirty="0">
                <a:latin typeface="Arial" pitchFamily="34" charset="0"/>
                <a:cs typeface="Arial" pitchFamily="34" charset="0"/>
              </a:rPr>
              <a:t>ede, </a:t>
            </a:r>
            <a:r>
              <a:rPr lang="tr-TR" sz="1600" spc="-100" dirty="0">
                <a:latin typeface="Arial" pitchFamily="34" charset="0"/>
                <a:cs typeface="Arial" pitchFamily="34" charset="0"/>
              </a:rPr>
              <a:t>k</a:t>
            </a:r>
            <a:r>
              <a:rPr lang="tr-TR" sz="1600" dirty="0">
                <a:latin typeface="Arial" pitchFamily="34" charset="0"/>
                <a:cs typeface="Arial" pitchFamily="34" charset="0"/>
              </a:rPr>
              <a:t>endi</a:t>
            </a:r>
            <a:r>
              <a:rPr lang="tr-TR" sz="1600" spc="-20" dirty="0">
                <a:latin typeface="Arial" pitchFamily="34" charset="0"/>
                <a:cs typeface="Arial" pitchFamily="34" charset="0"/>
              </a:rPr>
              <a:t> </a:t>
            </a:r>
            <a:r>
              <a:rPr lang="tr-TR" sz="1600" dirty="0">
                <a:latin typeface="Arial" pitchFamily="34" charset="0"/>
                <a:cs typeface="Arial" pitchFamily="34" charset="0"/>
              </a:rPr>
              <a:t>üni</a:t>
            </a:r>
            <a:r>
              <a:rPr lang="tr-TR" sz="1600" spc="-47" dirty="0">
                <a:latin typeface="Arial" pitchFamily="34" charset="0"/>
                <a:cs typeface="Arial" pitchFamily="34" charset="0"/>
              </a:rPr>
              <a:t>v</a:t>
            </a:r>
            <a:r>
              <a:rPr lang="tr-TR" sz="1600" dirty="0">
                <a:latin typeface="Arial" pitchFamily="34" charset="0"/>
                <a:cs typeface="Arial" pitchFamily="34" charset="0"/>
              </a:rPr>
              <a:t>e</a:t>
            </a:r>
            <a:r>
              <a:rPr lang="tr-TR" sz="1600" spc="-47" dirty="0">
                <a:latin typeface="Arial" pitchFamily="34" charset="0"/>
                <a:cs typeface="Arial" pitchFamily="34" charset="0"/>
              </a:rPr>
              <a:t>r</a:t>
            </a:r>
            <a:r>
              <a:rPr lang="tr-TR" sz="1600" dirty="0">
                <a:latin typeface="Arial" pitchFamily="34" charset="0"/>
                <a:cs typeface="Arial" pitchFamily="34" charset="0"/>
              </a:rPr>
              <a:t>si</a:t>
            </a:r>
            <a:r>
              <a:rPr lang="tr-TR" sz="1600" spc="-40" dirty="0">
                <a:latin typeface="Arial" pitchFamily="34" charset="0"/>
                <a:cs typeface="Arial" pitchFamily="34" charset="0"/>
              </a:rPr>
              <a:t>t</a:t>
            </a:r>
            <a:r>
              <a:rPr lang="tr-TR" sz="1600" dirty="0">
                <a:latin typeface="Arial" pitchFamily="34" charset="0"/>
                <a:cs typeface="Arial" pitchFamily="34" charset="0"/>
              </a:rPr>
              <a:t>enizin bil</a:t>
            </a:r>
            <a:r>
              <a:rPr lang="tr-TR" sz="1600" spc="-13" dirty="0">
                <a:latin typeface="Arial" pitchFamily="34" charset="0"/>
                <a:cs typeface="Arial" pitchFamily="34" charset="0"/>
              </a:rPr>
              <a:t>g</a:t>
            </a:r>
            <a:r>
              <a:rPr lang="tr-TR" sz="1600" dirty="0">
                <a:latin typeface="Arial" pitchFamily="34" charset="0"/>
                <a:cs typeface="Arial" pitchFamily="34" charset="0"/>
              </a:rPr>
              <a:t>isi</a:t>
            </a:r>
            <a:r>
              <a:rPr lang="tr-TR" sz="1600" spc="-27" dirty="0">
                <a:latin typeface="Arial" pitchFamily="34" charset="0"/>
                <a:cs typeface="Arial" pitchFamily="34" charset="0"/>
              </a:rPr>
              <a:t> </a:t>
            </a:r>
            <a:r>
              <a:rPr lang="tr-TR" sz="1600" spc="-40" dirty="0">
                <a:latin typeface="Arial" pitchFamily="34" charset="0"/>
                <a:cs typeface="Arial" pitchFamily="34" charset="0"/>
              </a:rPr>
              <a:t>v</a:t>
            </a:r>
            <a:r>
              <a:rPr lang="tr-TR" sz="1600" dirty="0">
                <a:latin typeface="Arial" pitchFamily="34" charset="0"/>
                <a:cs typeface="Arial" pitchFamily="34" charset="0"/>
              </a:rPr>
              <a:t>e</a:t>
            </a:r>
            <a:r>
              <a:rPr lang="tr-TR" sz="1600" spc="13" dirty="0">
                <a:latin typeface="Arial" pitchFamily="34" charset="0"/>
                <a:cs typeface="Arial" pitchFamily="34" charset="0"/>
              </a:rPr>
              <a:t> </a:t>
            </a:r>
            <a:r>
              <a:rPr lang="tr-TR" sz="1600" dirty="0">
                <a:latin typeface="Arial" pitchFamily="34" charset="0"/>
                <a:cs typeface="Arial" pitchFamily="34" charset="0"/>
              </a:rPr>
              <a:t>o</a:t>
            </a:r>
            <a:r>
              <a:rPr lang="tr-TR" sz="1600" spc="-13" dirty="0">
                <a:latin typeface="Arial" pitchFamily="34" charset="0"/>
                <a:cs typeface="Arial" pitchFamily="34" charset="0"/>
              </a:rPr>
              <a:t>n</a:t>
            </a:r>
            <a:r>
              <a:rPr lang="tr-TR" sz="1600" spc="-67" dirty="0">
                <a:latin typeface="Arial" pitchFamily="34" charset="0"/>
                <a:cs typeface="Arial" pitchFamily="34" charset="0"/>
              </a:rPr>
              <a:t>a</a:t>
            </a:r>
            <a:r>
              <a:rPr lang="tr-TR" sz="1600" dirty="0">
                <a:latin typeface="Arial" pitchFamily="34" charset="0"/>
                <a:cs typeface="Arial" pitchFamily="34" charset="0"/>
              </a:rPr>
              <a:t>yı</a:t>
            </a:r>
            <a:r>
              <a:rPr lang="tr-TR" sz="1600" spc="-20" dirty="0">
                <a:latin typeface="Arial" pitchFamily="34" charset="0"/>
                <a:cs typeface="Arial" pitchFamily="34" charset="0"/>
              </a:rPr>
              <a:t> </a:t>
            </a:r>
            <a:r>
              <a:rPr lang="tr-TR" sz="1600" dirty="0">
                <a:latin typeface="Arial" pitchFamily="34" charset="0"/>
                <a:cs typeface="Arial" pitchFamily="34" charset="0"/>
              </a:rPr>
              <a:t>dahilinde ala</a:t>
            </a:r>
            <a:r>
              <a:rPr lang="tr-TR" sz="1600" spc="-33" dirty="0">
                <a:latin typeface="Arial" pitchFamily="34" charset="0"/>
                <a:cs typeface="Arial" pitchFamily="34" charset="0"/>
              </a:rPr>
              <a:t>c</a:t>
            </a:r>
            <a:r>
              <a:rPr lang="tr-TR" sz="1600" dirty="0">
                <a:latin typeface="Arial" pitchFamily="34" charset="0"/>
                <a:cs typeface="Arial" pitchFamily="34" charset="0"/>
              </a:rPr>
              <a:t>ağınız</a:t>
            </a:r>
            <a:r>
              <a:rPr lang="tr-TR" sz="1600" spc="-13" dirty="0">
                <a:latin typeface="Arial" pitchFamily="34" charset="0"/>
                <a:cs typeface="Arial" pitchFamily="34" charset="0"/>
              </a:rPr>
              <a:t> </a:t>
            </a:r>
            <a:r>
              <a:rPr lang="tr-TR" sz="1600" dirty="0">
                <a:latin typeface="Arial" pitchFamily="34" charset="0"/>
                <a:cs typeface="Arial" pitchFamily="34" charset="0"/>
              </a:rPr>
              <a:t>de</a:t>
            </a:r>
            <a:r>
              <a:rPr lang="tr-TR" sz="1600" spc="-47" dirty="0">
                <a:latin typeface="Arial" pitchFamily="34" charset="0"/>
                <a:cs typeface="Arial" pitchFamily="34" charset="0"/>
              </a:rPr>
              <a:t>r</a:t>
            </a:r>
            <a:r>
              <a:rPr lang="tr-TR" sz="1600" dirty="0">
                <a:latin typeface="Arial" pitchFamily="34" charset="0"/>
                <a:cs typeface="Arial" pitchFamily="34" charset="0"/>
              </a:rPr>
              <a:t>sleri</a:t>
            </a:r>
            <a:r>
              <a:rPr lang="tr-TR" sz="1600" spc="-13" dirty="0">
                <a:latin typeface="Arial" pitchFamily="34" charset="0"/>
                <a:cs typeface="Arial" pitchFamily="34" charset="0"/>
              </a:rPr>
              <a:t> </a:t>
            </a:r>
            <a:r>
              <a:rPr lang="tr-TR" sz="1600" spc="-40" dirty="0">
                <a:latin typeface="Arial" pitchFamily="34" charset="0"/>
                <a:cs typeface="Arial" pitchFamily="34" charset="0"/>
              </a:rPr>
              <a:t>v</a:t>
            </a:r>
            <a:r>
              <a:rPr lang="tr-TR" sz="1600" dirty="0">
                <a:latin typeface="Arial" pitchFamily="34" charset="0"/>
                <a:cs typeface="Arial" pitchFamily="34" charset="0"/>
              </a:rPr>
              <a:t>e o</a:t>
            </a:r>
            <a:r>
              <a:rPr lang="tr-TR" sz="1600" spc="-13" dirty="0">
                <a:latin typeface="Arial" pitchFamily="34" charset="0"/>
                <a:cs typeface="Arial" pitchFamily="34" charset="0"/>
              </a:rPr>
              <a:t> </a:t>
            </a:r>
            <a:r>
              <a:rPr lang="tr-TR" sz="1600" dirty="0">
                <a:latin typeface="Arial" pitchFamily="34" charset="0"/>
                <a:cs typeface="Arial" pitchFamily="34" charset="0"/>
              </a:rPr>
              <a:t>de</a:t>
            </a:r>
            <a:r>
              <a:rPr lang="tr-TR" sz="1600" spc="-40" dirty="0">
                <a:latin typeface="Arial" pitchFamily="34" charset="0"/>
                <a:cs typeface="Arial" pitchFamily="34" charset="0"/>
              </a:rPr>
              <a:t>r</a:t>
            </a:r>
            <a:r>
              <a:rPr lang="tr-TR" sz="1600" dirty="0">
                <a:latin typeface="Arial" pitchFamily="34" charset="0"/>
                <a:cs typeface="Arial" pitchFamily="34" charset="0"/>
              </a:rPr>
              <a:t>sle</a:t>
            </a:r>
            <a:r>
              <a:rPr lang="tr-TR" sz="1600" spc="-47" dirty="0">
                <a:latin typeface="Arial" pitchFamily="34" charset="0"/>
                <a:cs typeface="Arial" pitchFamily="34" charset="0"/>
              </a:rPr>
              <a:t>r</a:t>
            </a:r>
            <a:r>
              <a:rPr lang="tr-TR" sz="1600" dirty="0">
                <a:latin typeface="Arial" pitchFamily="34" charset="0"/>
                <a:cs typeface="Arial" pitchFamily="34" charset="0"/>
              </a:rPr>
              <a:t>e</a:t>
            </a:r>
            <a:r>
              <a:rPr lang="tr-TR" sz="1600" spc="-13" dirty="0">
                <a:latin typeface="Arial" pitchFamily="34" charset="0"/>
                <a:cs typeface="Arial" pitchFamily="34" charset="0"/>
              </a:rPr>
              <a:t> </a:t>
            </a:r>
            <a:r>
              <a:rPr lang="tr-TR" sz="1600" spc="-53" dirty="0">
                <a:latin typeface="Arial" pitchFamily="34" charset="0"/>
                <a:cs typeface="Arial" pitchFamily="34" charset="0"/>
              </a:rPr>
              <a:t>k</a:t>
            </a:r>
            <a:r>
              <a:rPr lang="tr-TR" sz="1600" dirty="0">
                <a:latin typeface="Arial" pitchFamily="34" charset="0"/>
                <a:cs typeface="Arial" pitchFamily="34" charset="0"/>
              </a:rPr>
              <a:t>a</a:t>
            </a:r>
            <a:r>
              <a:rPr lang="tr-TR" sz="1600" spc="-47" dirty="0">
                <a:latin typeface="Arial" pitchFamily="34" charset="0"/>
                <a:cs typeface="Arial" pitchFamily="34" charset="0"/>
              </a:rPr>
              <a:t>r</a:t>
            </a:r>
            <a:r>
              <a:rPr lang="tr-TR" sz="1600" dirty="0">
                <a:latin typeface="Arial" pitchFamily="34" charset="0"/>
                <a:cs typeface="Arial" pitchFamily="34" charset="0"/>
              </a:rPr>
              <a:t>şılık</a:t>
            </a:r>
            <a:r>
              <a:rPr lang="tr-TR" sz="1600" spc="-40" dirty="0">
                <a:latin typeface="Arial" pitchFamily="34" charset="0"/>
                <a:cs typeface="Arial" pitchFamily="34" charset="0"/>
              </a:rPr>
              <a:t>  olarak </a:t>
            </a:r>
            <a:r>
              <a:rPr lang="tr-TR" sz="1600" dirty="0" err="1">
                <a:latin typeface="Arial" pitchFamily="34" charset="0"/>
                <a:cs typeface="Arial" pitchFamily="34" charset="0"/>
              </a:rPr>
              <a:t>DEÜ’de</a:t>
            </a:r>
            <a:r>
              <a:rPr lang="tr-TR" sz="1600" dirty="0">
                <a:latin typeface="Arial" pitchFamily="34" charset="0"/>
                <a:cs typeface="Arial" pitchFamily="34" charset="0"/>
              </a:rPr>
              <a:t> s</a:t>
            </a:r>
            <a:r>
              <a:rPr lang="tr-TR" sz="1600" spc="-67" dirty="0">
                <a:latin typeface="Arial" pitchFamily="34" charset="0"/>
                <a:cs typeface="Arial" pitchFamily="34" charset="0"/>
              </a:rPr>
              <a:t>a</a:t>
            </a:r>
            <a:r>
              <a:rPr lang="tr-TR" sz="1600" dirty="0">
                <a:latin typeface="Arial" pitchFamily="34" charset="0"/>
                <a:cs typeface="Arial" pitchFamily="34" charset="0"/>
              </a:rPr>
              <a:t>yıla</a:t>
            </a:r>
            <a:r>
              <a:rPr lang="tr-TR" sz="1600" spc="-20" dirty="0">
                <a:latin typeface="Arial" pitchFamily="34" charset="0"/>
                <a:cs typeface="Arial" pitchFamily="34" charset="0"/>
              </a:rPr>
              <a:t>c</a:t>
            </a:r>
            <a:r>
              <a:rPr lang="tr-TR" sz="1600" dirty="0">
                <a:latin typeface="Arial" pitchFamily="34" charset="0"/>
                <a:cs typeface="Arial" pitchFamily="34" charset="0"/>
              </a:rPr>
              <a:t>ak</a:t>
            </a:r>
            <a:r>
              <a:rPr lang="tr-TR" sz="1600" spc="-33" dirty="0">
                <a:latin typeface="Arial" pitchFamily="34" charset="0"/>
                <a:cs typeface="Arial" pitchFamily="34" charset="0"/>
              </a:rPr>
              <a:t> </a:t>
            </a:r>
            <a:r>
              <a:rPr lang="tr-TR" sz="1600" dirty="0">
                <a:latin typeface="Arial" pitchFamily="34" charset="0"/>
                <a:cs typeface="Arial" pitchFamily="34" charset="0"/>
              </a:rPr>
              <a:t>olan de</a:t>
            </a:r>
            <a:r>
              <a:rPr lang="tr-TR" sz="1600" spc="-47" dirty="0">
                <a:latin typeface="Arial" pitchFamily="34" charset="0"/>
                <a:cs typeface="Arial" pitchFamily="34" charset="0"/>
              </a:rPr>
              <a:t>r</a:t>
            </a:r>
            <a:r>
              <a:rPr lang="tr-TR" sz="1600" dirty="0">
                <a:latin typeface="Arial" pitchFamily="34" charset="0"/>
                <a:cs typeface="Arial" pitchFamily="34" charset="0"/>
              </a:rPr>
              <a:t>sleri</a:t>
            </a:r>
            <a:r>
              <a:rPr lang="tr-TR" sz="1600" spc="-13" dirty="0">
                <a:latin typeface="Arial" pitchFamily="34" charset="0"/>
                <a:cs typeface="Arial" pitchFamily="34" charset="0"/>
              </a:rPr>
              <a:t> </a:t>
            </a:r>
            <a:r>
              <a:rPr lang="tr-TR" sz="1600" spc="-20" dirty="0">
                <a:latin typeface="Arial" pitchFamily="34" charset="0"/>
                <a:cs typeface="Arial" pitchFamily="34" charset="0"/>
              </a:rPr>
              <a:t>gösteren belgedir.</a:t>
            </a:r>
          </a:p>
          <a:p>
            <a:pPr marL="16933" algn="just">
              <a:lnSpc>
                <a:spcPct val="150000"/>
              </a:lnSpc>
              <a:spcBef>
                <a:spcPts val="0"/>
              </a:spcBef>
            </a:pPr>
            <a:r>
              <a:rPr lang="tr-TR" sz="1600" spc="-27" dirty="0" err="1">
                <a:latin typeface="Arial" pitchFamily="34" charset="0"/>
                <a:cs typeface="Arial" pitchFamily="34" charset="0"/>
              </a:rPr>
              <a:t>N</a:t>
            </a:r>
            <a:r>
              <a:rPr lang="tr-TR" sz="1600" spc="-33" dirty="0" err="1">
                <a:latin typeface="Arial" pitchFamily="34" charset="0"/>
                <a:cs typeface="Arial" pitchFamily="34" charset="0"/>
              </a:rPr>
              <a:t>o</a:t>
            </a:r>
            <a:r>
              <a:rPr lang="tr-TR" sz="1600" dirty="0" err="1">
                <a:latin typeface="Arial" pitchFamily="34" charset="0"/>
                <a:cs typeface="Arial" pitchFamily="34" charset="0"/>
              </a:rPr>
              <a:t>mina</a:t>
            </a:r>
            <a:r>
              <a:rPr lang="tr-TR" sz="1600" spc="-67" dirty="0" err="1">
                <a:latin typeface="Arial" pitchFamily="34" charset="0"/>
                <a:cs typeface="Arial" pitchFamily="34" charset="0"/>
              </a:rPr>
              <a:t>s</a:t>
            </a:r>
            <a:r>
              <a:rPr lang="tr-TR" sz="1600" spc="-47" dirty="0" err="1">
                <a:latin typeface="Arial" pitchFamily="34" charset="0"/>
                <a:cs typeface="Arial" pitchFamily="34" charset="0"/>
              </a:rPr>
              <a:t>y</a:t>
            </a:r>
            <a:r>
              <a:rPr lang="tr-TR" sz="1600" dirty="0" err="1">
                <a:latin typeface="Arial" pitchFamily="34" charset="0"/>
                <a:cs typeface="Arial" pitchFamily="34" charset="0"/>
              </a:rPr>
              <a:t>onunuz</a:t>
            </a:r>
            <a:r>
              <a:rPr lang="tr-TR" sz="1600" spc="-13" dirty="0">
                <a:latin typeface="Arial" pitchFamily="34" charset="0"/>
                <a:cs typeface="Arial" pitchFamily="34" charset="0"/>
              </a:rPr>
              <a:t> </a:t>
            </a:r>
            <a:r>
              <a:rPr lang="tr-TR" sz="1600" spc="-47" dirty="0">
                <a:latin typeface="Arial" pitchFamily="34" charset="0"/>
                <a:cs typeface="Arial" pitchFamily="34" charset="0"/>
              </a:rPr>
              <a:t>y</a:t>
            </a:r>
            <a:r>
              <a:rPr lang="tr-TR" sz="1600" dirty="0">
                <a:latin typeface="Arial" pitchFamily="34" charset="0"/>
                <a:cs typeface="Arial" pitchFamily="34" charset="0"/>
              </a:rPr>
              <a:t>apıldı</a:t>
            </a:r>
            <a:r>
              <a:rPr lang="tr-TR" sz="1600" spc="-13" dirty="0">
                <a:latin typeface="Arial" pitchFamily="34" charset="0"/>
                <a:cs typeface="Arial" pitchFamily="34" charset="0"/>
              </a:rPr>
              <a:t>k</a:t>
            </a:r>
            <a:r>
              <a:rPr lang="tr-TR" sz="1600" spc="-33" dirty="0">
                <a:latin typeface="Arial" pitchFamily="34" charset="0"/>
                <a:cs typeface="Arial" pitchFamily="34" charset="0"/>
              </a:rPr>
              <a:t>t</a:t>
            </a:r>
            <a:r>
              <a:rPr lang="tr-TR" sz="1600" dirty="0">
                <a:latin typeface="Arial" pitchFamily="34" charset="0"/>
                <a:cs typeface="Arial" pitchFamily="34" charset="0"/>
              </a:rPr>
              <a:t>an</a:t>
            </a:r>
            <a:r>
              <a:rPr lang="tr-TR" sz="1600" spc="-33" dirty="0">
                <a:latin typeface="Arial" pitchFamily="34" charset="0"/>
                <a:cs typeface="Arial" pitchFamily="34" charset="0"/>
              </a:rPr>
              <a:t> </a:t>
            </a:r>
            <a:r>
              <a:rPr lang="tr-TR" sz="1600" dirty="0">
                <a:latin typeface="Arial" pitchFamily="34" charset="0"/>
                <a:cs typeface="Arial" pitchFamily="34" charset="0"/>
              </a:rPr>
              <a:t>s</a:t>
            </a:r>
            <a:r>
              <a:rPr lang="tr-TR" sz="1600" spc="-13" dirty="0">
                <a:latin typeface="Arial" pitchFamily="34" charset="0"/>
                <a:cs typeface="Arial" pitchFamily="34" charset="0"/>
              </a:rPr>
              <a:t>o</a:t>
            </a:r>
            <a:r>
              <a:rPr lang="tr-TR" sz="1600" dirty="0">
                <a:latin typeface="Arial" pitchFamily="34" charset="0"/>
                <a:cs typeface="Arial" pitchFamily="34" charset="0"/>
              </a:rPr>
              <a:t>n</a:t>
            </a:r>
            <a:r>
              <a:rPr lang="tr-TR" sz="1600" spc="-67" dirty="0">
                <a:latin typeface="Arial" pitchFamily="34" charset="0"/>
                <a:cs typeface="Arial" pitchFamily="34" charset="0"/>
              </a:rPr>
              <a:t>r</a:t>
            </a:r>
            <a:r>
              <a:rPr lang="tr-TR" sz="1600" dirty="0">
                <a:latin typeface="Arial" pitchFamily="34" charset="0"/>
                <a:cs typeface="Arial" pitchFamily="34" charset="0"/>
              </a:rPr>
              <a:t>a alabil</a:t>
            </a:r>
            <a:r>
              <a:rPr lang="tr-TR" sz="1600" spc="7" dirty="0">
                <a:latin typeface="Arial" pitchFamily="34" charset="0"/>
                <a:cs typeface="Arial" pitchFamily="34" charset="0"/>
              </a:rPr>
              <a:t>e</a:t>
            </a:r>
            <a:r>
              <a:rPr lang="tr-TR" sz="1600" dirty="0">
                <a:latin typeface="Arial" pitchFamily="34" charset="0"/>
                <a:cs typeface="Arial" pitchFamily="34" charset="0"/>
              </a:rPr>
              <a:t>c</a:t>
            </a:r>
            <a:r>
              <a:rPr lang="tr-TR" sz="1600" spc="7" dirty="0">
                <a:latin typeface="Arial" pitchFamily="34" charset="0"/>
                <a:cs typeface="Arial" pitchFamily="34" charset="0"/>
              </a:rPr>
              <a:t>e</a:t>
            </a:r>
            <a:r>
              <a:rPr lang="tr-TR" sz="1600" dirty="0">
                <a:latin typeface="Arial" pitchFamily="34" charset="0"/>
                <a:cs typeface="Arial" pitchFamily="34" charset="0"/>
              </a:rPr>
              <a:t>ğiniz</a:t>
            </a:r>
            <a:r>
              <a:rPr lang="tr-TR" sz="1600" spc="-13" dirty="0">
                <a:latin typeface="Arial" pitchFamily="34" charset="0"/>
                <a:cs typeface="Arial" pitchFamily="34" charset="0"/>
              </a:rPr>
              <a:t> </a:t>
            </a:r>
            <a:r>
              <a:rPr lang="tr-TR" sz="1600" dirty="0">
                <a:latin typeface="Arial" pitchFamily="34" charset="0"/>
                <a:cs typeface="Arial" pitchFamily="34" charset="0"/>
              </a:rPr>
              <a:t>de</a:t>
            </a:r>
            <a:r>
              <a:rPr lang="tr-TR" sz="1600" spc="-40" dirty="0">
                <a:latin typeface="Arial" pitchFamily="34" charset="0"/>
                <a:cs typeface="Arial" pitchFamily="34" charset="0"/>
              </a:rPr>
              <a:t>r</a:t>
            </a:r>
            <a:r>
              <a:rPr lang="tr-TR" sz="1600" dirty="0">
                <a:latin typeface="Arial" pitchFamily="34" charset="0"/>
                <a:cs typeface="Arial" pitchFamily="34" charset="0"/>
              </a:rPr>
              <a:t>sler</a:t>
            </a:r>
            <a:r>
              <a:rPr lang="tr-TR" sz="1600" spc="-13" dirty="0">
                <a:latin typeface="Arial" pitchFamily="34" charset="0"/>
                <a:cs typeface="Arial" pitchFamily="34" charset="0"/>
              </a:rPr>
              <a:t> </a:t>
            </a:r>
            <a:r>
              <a:rPr lang="tr-TR" sz="1600" dirty="0">
                <a:latin typeface="Arial" pitchFamily="34" charset="0"/>
                <a:cs typeface="Arial" pitchFamily="34" charset="0"/>
              </a:rPr>
              <a:t>ile</a:t>
            </a:r>
            <a:r>
              <a:rPr lang="tr-TR" sz="1600" spc="-13" dirty="0">
                <a:latin typeface="Arial" pitchFamily="34" charset="0"/>
                <a:cs typeface="Arial" pitchFamily="34" charset="0"/>
              </a:rPr>
              <a:t> </a:t>
            </a:r>
            <a:r>
              <a:rPr lang="tr-TR" sz="1600" dirty="0">
                <a:latin typeface="Arial" pitchFamily="34" charset="0"/>
                <a:cs typeface="Arial" pitchFamily="34" charset="0"/>
              </a:rPr>
              <a:t>ilgili</a:t>
            </a:r>
            <a:r>
              <a:rPr lang="tr-TR" sz="1600" spc="-27" dirty="0">
                <a:latin typeface="Arial" pitchFamily="34" charset="0"/>
                <a:cs typeface="Arial" pitchFamily="34" charset="0"/>
              </a:rPr>
              <a:t> </a:t>
            </a:r>
            <a:r>
              <a:rPr lang="tr-TR" sz="1600" spc="-53" dirty="0">
                <a:latin typeface="Arial" pitchFamily="34" charset="0"/>
                <a:cs typeface="Arial" pitchFamily="34" charset="0"/>
              </a:rPr>
              <a:t>k</a:t>
            </a:r>
            <a:r>
              <a:rPr lang="tr-TR" sz="1600" dirty="0">
                <a:latin typeface="Arial" pitchFamily="34" charset="0"/>
                <a:cs typeface="Arial" pitchFamily="34" charset="0"/>
              </a:rPr>
              <a:t>a</a:t>
            </a:r>
            <a:r>
              <a:rPr lang="tr-TR" sz="1600" spc="-47" dirty="0">
                <a:latin typeface="Arial" pitchFamily="34" charset="0"/>
                <a:cs typeface="Arial" pitchFamily="34" charset="0"/>
              </a:rPr>
              <a:t>r</a:t>
            </a:r>
            <a:r>
              <a:rPr lang="tr-TR" sz="1600" dirty="0">
                <a:latin typeface="Arial" pitchFamily="34" charset="0"/>
                <a:cs typeface="Arial" pitchFamily="34" charset="0"/>
              </a:rPr>
              <a:t>şı</a:t>
            </a:r>
            <a:r>
              <a:rPr lang="tr-TR" sz="1600" spc="-40" dirty="0">
                <a:latin typeface="Arial" pitchFamily="34" charset="0"/>
                <a:cs typeface="Arial" pitchFamily="34" charset="0"/>
              </a:rPr>
              <a:t> </a:t>
            </a:r>
            <a:r>
              <a:rPr lang="tr-TR" sz="1600" dirty="0">
                <a:latin typeface="Arial" pitchFamily="34" charset="0"/>
                <a:cs typeface="Arial" pitchFamily="34" charset="0"/>
              </a:rPr>
              <a:t>üni</a:t>
            </a:r>
            <a:r>
              <a:rPr lang="tr-TR" sz="1600" spc="-40" dirty="0">
                <a:latin typeface="Arial" pitchFamily="34" charset="0"/>
                <a:cs typeface="Arial" pitchFamily="34" charset="0"/>
              </a:rPr>
              <a:t>v</a:t>
            </a:r>
            <a:r>
              <a:rPr lang="tr-TR" sz="1600" dirty="0">
                <a:latin typeface="Arial" pitchFamily="34" charset="0"/>
                <a:cs typeface="Arial" pitchFamily="34" charset="0"/>
              </a:rPr>
              <a:t>e</a:t>
            </a:r>
            <a:r>
              <a:rPr lang="tr-TR" sz="1600" spc="-40" dirty="0">
                <a:latin typeface="Arial" pitchFamily="34" charset="0"/>
                <a:cs typeface="Arial" pitchFamily="34" charset="0"/>
              </a:rPr>
              <a:t>r</a:t>
            </a:r>
            <a:r>
              <a:rPr lang="tr-TR" sz="1600" dirty="0">
                <a:latin typeface="Arial" pitchFamily="34" charset="0"/>
                <a:cs typeface="Arial" pitchFamily="34" charset="0"/>
              </a:rPr>
              <a:t>si</a:t>
            </a:r>
            <a:r>
              <a:rPr lang="tr-TR" sz="1600" spc="-40" dirty="0">
                <a:latin typeface="Arial" pitchFamily="34" charset="0"/>
                <a:cs typeface="Arial" pitchFamily="34" charset="0"/>
              </a:rPr>
              <a:t>t</a:t>
            </a:r>
            <a:r>
              <a:rPr lang="tr-TR" sz="1600" dirty="0">
                <a:latin typeface="Arial" pitchFamily="34" charset="0"/>
                <a:cs typeface="Arial" pitchFamily="34" charset="0"/>
              </a:rPr>
              <a:t>enin </a:t>
            </a:r>
            <a:r>
              <a:rPr lang="tr-TR" sz="1600" spc="-33" dirty="0">
                <a:latin typeface="Arial" pitchFamily="34" charset="0"/>
                <a:cs typeface="Arial" pitchFamily="34" charset="0"/>
              </a:rPr>
              <a:t>w</a:t>
            </a:r>
            <a:r>
              <a:rPr lang="tr-TR" sz="1600" dirty="0">
                <a:latin typeface="Arial" pitchFamily="34" charset="0"/>
                <a:cs typeface="Arial" pitchFamily="34" charset="0"/>
              </a:rPr>
              <a:t>eb si</a:t>
            </a:r>
            <a:r>
              <a:rPr lang="tr-TR" sz="1600" spc="-40" dirty="0">
                <a:latin typeface="Arial" pitchFamily="34" charset="0"/>
                <a:cs typeface="Arial" pitchFamily="34" charset="0"/>
              </a:rPr>
              <a:t>t</a:t>
            </a:r>
            <a:r>
              <a:rPr lang="tr-TR" sz="1600" dirty="0">
                <a:latin typeface="Arial" pitchFamily="34" charset="0"/>
                <a:cs typeface="Arial" pitchFamily="34" charset="0"/>
              </a:rPr>
              <a:t>esindeki</a:t>
            </a:r>
            <a:r>
              <a:rPr lang="tr-TR" sz="1600" spc="-20" dirty="0">
                <a:latin typeface="Arial" pitchFamily="34" charset="0"/>
                <a:cs typeface="Arial" pitchFamily="34" charset="0"/>
              </a:rPr>
              <a:t> </a:t>
            </a:r>
            <a:r>
              <a:rPr lang="tr-TR" sz="1600" dirty="0">
                <a:latin typeface="Arial" pitchFamily="34" charset="0"/>
                <a:cs typeface="Arial" pitchFamily="34" charset="0"/>
              </a:rPr>
              <a:t>de</a:t>
            </a:r>
            <a:r>
              <a:rPr lang="tr-TR" sz="1600" spc="-40" dirty="0">
                <a:latin typeface="Arial" pitchFamily="34" charset="0"/>
                <a:cs typeface="Arial" pitchFamily="34" charset="0"/>
              </a:rPr>
              <a:t>r</a:t>
            </a:r>
            <a:r>
              <a:rPr lang="tr-TR" sz="1600" dirty="0">
                <a:latin typeface="Arial" pitchFamily="34" charset="0"/>
                <a:cs typeface="Arial" pitchFamily="34" charset="0"/>
              </a:rPr>
              <a:t>s </a:t>
            </a:r>
            <a:r>
              <a:rPr lang="tr-TR" sz="1600" spc="-60" dirty="0">
                <a:latin typeface="Arial" pitchFamily="34" charset="0"/>
                <a:cs typeface="Arial" pitchFamily="34" charset="0"/>
              </a:rPr>
              <a:t>k</a:t>
            </a:r>
            <a:r>
              <a:rPr lang="tr-TR" sz="1600" spc="-33" dirty="0">
                <a:latin typeface="Arial" pitchFamily="34" charset="0"/>
                <a:cs typeface="Arial" pitchFamily="34" charset="0"/>
              </a:rPr>
              <a:t>at</a:t>
            </a:r>
            <a:r>
              <a:rPr lang="tr-TR" sz="1600" dirty="0">
                <a:latin typeface="Arial" pitchFamily="34" charset="0"/>
                <a:cs typeface="Arial" pitchFamily="34" charset="0"/>
              </a:rPr>
              <a:t>aloğunu</a:t>
            </a:r>
            <a:r>
              <a:rPr lang="tr-TR" sz="1600" spc="-47" dirty="0">
                <a:latin typeface="Arial" pitchFamily="34" charset="0"/>
                <a:cs typeface="Arial" pitchFamily="34" charset="0"/>
              </a:rPr>
              <a:t> </a:t>
            </a:r>
            <a:r>
              <a:rPr lang="tr-TR" sz="1600" dirty="0">
                <a:latin typeface="Arial" pitchFamily="34" charset="0"/>
                <a:cs typeface="Arial" pitchFamily="34" charset="0"/>
              </a:rPr>
              <a:t>inc</a:t>
            </a:r>
            <a:r>
              <a:rPr lang="tr-TR" sz="1600" spc="7" dirty="0">
                <a:latin typeface="Arial" pitchFamily="34" charset="0"/>
                <a:cs typeface="Arial" pitchFamily="34" charset="0"/>
              </a:rPr>
              <a:t>e</a:t>
            </a:r>
            <a:r>
              <a:rPr lang="tr-TR" sz="1600" dirty="0">
                <a:latin typeface="Arial" pitchFamily="34" charset="0"/>
                <a:cs typeface="Arial" pitchFamily="34" charset="0"/>
              </a:rPr>
              <a:t>leyiniz.</a:t>
            </a:r>
            <a:r>
              <a:rPr lang="tr-TR" sz="1600" spc="-47" dirty="0">
                <a:latin typeface="Arial" pitchFamily="34" charset="0"/>
                <a:cs typeface="Arial" pitchFamily="34" charset="0"/>
              </a:rPr>
              <a:t> </a:t>
            </a:r>
            <a:r>
              <a:rPr lang="tr-TR" sz="1600" dirty="0">
                <a:latin typeface="Arial" pitchFamily="34" charset="0"/>
                <a:cs typeface="Arial" pitchFamily="34" charset="0"/>
              </a:rPr>
              <a:t>Ge</a:t>
            </a:r>
            <a:r>
              <a:rPr lang="tr-TR" sz="1600" spc="-47" dirty="0">
                <a:latin typeface="Arial" pitchFamily="34" charset="0"/>
                <a:cs typeface="Arial" pitchFamily="34" charset="0"/>
              </a:rPr>
              <a:t>r</a:t>
            </a:r>
            <a:r>
              <a:rPr lang="tr-TR" sz="1600" dirty="0">
                <a:latin typeface="Arial" pitchFamily="34" charset="0"/>
                <a:cs typeface="Arial" pitchFamily="34" charset="0"/>
              </a:rPr>
              <a:t>eki</a:t>
            </a:r>
            <a:r>
              <a:rPr lang="tr-TR" sz="1600" spc="-40" dirty="0">
                <a:latin typeface="Arial" pitchFamily="34" charset="0"/>
                <a:cs typeface="Arial" pitchFamily="34" charset="0"/>
              </a:rPr>
              <a:t>r</a:t>
            </a:r>
            <a:r>
              <a:rPr lang="tr-TR" sz="1600" dirty="0">
                <a:latin typeface="Arial" pitchFamily="34" charset="0"/>
                <a:cs typeface="Arial" pitchFamily="34" charset="0"/>
              </a:rPr>
              <a:t>se</a:t>
            </a:r>
            <a:r>
              <a:rPr lang="tr-TR" sz="1600" spc="-20" dirty="0">
                <a:latin typeface="Arial" pitchFamily="34" charset="0"/>
                <a:cs typeface="Arial" pitchFamily="34" charset="0"/>
              </a:rPr>
              <a:t>, mümkün olan en güncel ders listesi için </a:t>
            </a:r>
            <a:r>
              <a:rPr lang="tr-TR" sz="1600" spc="-53" dirty="0">
                <a:latin typeface="Arial" pitchFamily="34" charset="0"/>
                <a:cs typeface="Arial" pitchFamily="34" charset="0"/>
              </a:rPr>
              <a:t>k</a:t>
            </a:r>
            <a:r>
              <a:rPr lang="tr-TR" sz="1600" dirty="0">
                <a:latin typeface="Arial" pitchFamily="34" charset="0"/>
                <a:cs typeface="Arial" pitchFamily="34" charset="0"/>
              </a:rPr>
              <a:t>a</a:t>
            </a:r>
            <a:r>
              <a:rPr lang="tr-TR" sz="1600" spc="-47" dirty="0">
                <a:latin typeface="Arial" pitchFamily="34" charset="0"/>
                <a:cs typeface="Arial" pitchFamily="34" charset="0"/>
              </a:rPr>
              <a:t>r</a:t>
            </a:r>
            <a:r>
              <a:rPr lang="tr-TR" sz="1600" dirty="0">
                <a:latin typeface="Arial" pitchFamily="34" charset="0"/>
                <a:cs typeface="Arial" pitchFamily="34" charset="0"/>
              </a:rPr>
              <a:t>şı</a:t>
            </a:r>
            <a:r>
              <a:rPr lang="tr-TR" sz="1600" spc="-27" dirty="0">
                <a:latin typeface="Arial" pitchFamily="34" charset="0"/>
                <a:cs typeface="Arial" pitchFamily="34" charset="0"/>
              </a:rPr>
              <a:t> </a:t>
            </a:r>
            <a:r>
              <a:rPr lang="tr-TR" sz="1600" spc="-53" dirty="0">
                <a:latin typeface="Arial" pitchFamily="34" charset="0"/>
                <a:cs typeface="Arial" pitchFamily="34" charset="0"/>
              </a:rPr>
              <a:t>k</a:t>
            </a:r>
            <a:r>
              <a:rPr lang="tr-TR" sz="1600" dirty="0">
                <a:latin typeface="Arial" pitchFamily="34" charset="0"/>
                <a:cs typeface="Arial" pitchFamily="34" charset="0"/>
              </a:rPr>
              <a:t>urum </a:t>
            </a:r>
            <a:r>
              <a:rPr lang="tr-TR" sz="1600" spc="-20" dirty="0" err="1">
                <a:latin typeface="Arial" pitchFamily="34" charset="0"/>
                <a:cs typeface="Arial" pitchFamily="34" charset="0"/>
              </a:rPr>
              <a:t>E</a:t>
            </a:r>
            <a:r>
              <a:rPr lang="tr-TR" sz="1600" spc="-73" dirty="0" err="1">
                <a:latin typeface="Arial" pitchFamily="34" charset="0"/>
                <a:cs typeface="Arial" pitchFamily="34" charset="0"/>
              </a:rPr>
              <a:t>r</a:t>
            </a:r>
            <a:r>
              <a:rPr lang="tr-TR" sz="1600" dirty="0" err="1">
                <a:latin typeface="Arial" pitchFamily="34" charset="0"/>
                <a:cs typeface="Arial" pitchFamily="34" charset="0"/>
              </a:rPr>
              <a:t>asmus</a:t>
            </a:r>
            <a:r>
              <a:rPr lang="tr-TR" sz="1600" dirty="0">
                <a:latin typeface="Arial" pitchFamily="34" charset="0"/>
                <a:cs typeface="Arial" pitchFamily="34" charset="0"/>
              </a:rPr>
              <a:t> ofisi (International Office)</a:t>
            </a:r>
            <a:r>
              <a:rPr lang="tr-TR" sz="1600" spc="-27" dirty="0">
                <a:latin typeface="Arial" pitchFamily="34" charset="0"/>
                <a:cs typeface="Arial" pitchFamily="34" charset="0"/>
              </a:rPr>
              <a:t> </a:t>
            </a:r>
            <a:r>
              <a:rPr lang="tr-TR" sz="1600" dirty="0">
                <a:latin typeface="Arial" pitchFamily="34" charset="0"/>
                <a:cs typeface="Arial" pitchFamily="34" charset="0"/>
              </a:rPr>
              <a:t>ile iletişime </a:t>
            </a:r>
            <a:r>
              <a:rPr lang="tr-TR" sz="1600" spc="-40" dirty="0">
                <a:latin typeface="Arial" pitchFamily="34" charset="0"/>
                <a:cs typeface="Arial" pitchFamily="34" charset="0"/>
              </a:rPr>
              <a:t>g</a:t>
            </a:r>
            <a:r>
              <a:rPr lang="tr-TR" sz="1600" dirty="0">
                <a:latin typeface="Arial" pitchFamily="34" charset="0"/>
                <a:cs typeface="Arial" pitchFamily="34" charset="0"/>
              </a:rPr>
              <a:t>e</a:t>
            </a:r>
            <a:r>
              <a:rPr lang="tr-TR" sz="1600" spc="7" dirty="0">
                <a:latin typeface="Arial" pitchFamily="34" charset="0"/>
                <a:cs typeface="Arial" pitchFamily="34" charset="0"/>
              </a:rPr>
              <a:t>ç</a:t>
            </a:r>
            <a:r>
              <a:rPr lang="tr-TR" sz="1600" dirty="0">
                <a:latin typeface="Arial" pitchFamily="34" charset="0"/>
                <a:cs typeface="Arial" pitchFamily="34" charset="0"/>
              </a:rPr>
              <a:t>iniz. DEÜ’deki Erasmus Bölüm Koordinatörünüze sunmak üzere karşı kurumdaki dersler konusunda gerekli bilgileri toplamış durumda olmalısınız. Derslerin hangi dilde verileceği, kaç </a:t>
            </a:r>
            <a:r>
              <a:rPr lang="tr-TR" sz="1600" dirty="0" err="1">
                <a:latin typeface="Arial" pitchFamily="34" charset="0"/>
                <a:cs typeface="Arial" pitchFamily="34" charset="0"/>
              </a:rPr>
              <a:t>ECTS’e</a:t>
            </a:r>
            <a:r>
              <a:rPr lang="tr-TR" sz="1600" dirty="0">
                <a:latin typeface="Arial" pitchFamily="34" charset="0"/>
                <a:cs typeface="Arial" pitchFamily="34" charset="0"/>
              </a:rPr>
              <a:t> (AKTS/kredi) karşılık geldiği gibi ayrıntıların  da önem taşıdığını unutmayın.</a:t>
            </a:r>
          </a:p>
          <a:p>
            <a:pPr marL="16933" algn="just">
              <a:lnSpc>
                <a:spcPct val="150000"/>
              </a:lnSpc>
              <a:spcBef>
                <a:spcPts val="0"/>
              </a:spcBef>
            </a:pPr>
            <a:r>
              <a:rPr lang="tr-TR" sz="1600" spc="-20" dirty="0">
                <a:latin typeface="Arial" pitchFamily="34" charset="0"/>
                <a:cs typeface="Arial" pitchFamily="34" charset="0"/>
              </a:rPr>
              <a:t>De</a:t>
            </a:r>
            <a:r>
              <a:rPr lang="tr-TR" sz="1600" spc="-53" dirty="0">
                <a:latin typeface="Arial" pitchFamily="34" charset="0"/>
                <a:cs typeface="Arial" pitchFamily="34" charset="0"/>
              </a:rPr>
              <a:t>r</a:t>
            </a:r>
            <a:r>
              <a:rPr lang="tr-TR" sz="1600" dirty="0">
                <a:latin typeface="Arial" pitchFamily="34" charset="0"/>
                <a:cs typeface="Arial" pitchFamily="34" charset="0"/>
              </a:rPr>
              <a:t>s</a:t>
            </a:r>
            <a:r>
              <a:rPr lang="tr-TR" sz="1600" spc="-27" dirty="0">
                <a:latin typeface="Arial" pitchFamily="34" charset="0"/>
                <a:cs typeface="Arial" pitchFamily="34" charset="0"/>
              </a:rPr>
              <a:t> </a:t>
            </a:r>
            <a:r>
              <a:rPr lang="tr-TR" sz="1600" dirty="0">
                <a:latin typeface="Arial" pitchFamily="34" charset="0"/>
                <a:cs typeface="Arial" pitchFamily="34" charset="0"/>
              </a:rPr>
              <a:t>seçimi ve eşleştirmesi</a:t>
            </a:r>
            <a:r>
              <a:rPr lang="tr-TR" sz="1600" spc="-13" dirty="0">
                <a:latin typeface="Arial" pitchFamily="34" charset="0"/>
                <a:cs typeface="Arial" pitchFamily="34" charset="0"/>
              </a:rPr>
              <a:t> </a:t>
            </a:r>
            <a:r>
              <a:rPr lang="tr-TR" sz="1600" dirty="0">
                <a:latin typeface="Arial" pitchFamily="34" charset="0"/>
                <a:cs typeface="Arial" pitchFamily="34" charset="0"/>
              </a:rPr>
              <a:t>aşamasında</a:t>
            </a:r>
            <a:r>
              <a:rPr lang="tr-TR" sz="1600" spc="-20" dirty="0">
                <a:latin typeface="Arial" pitchFamily="34" charset="0"/>
                <a:cs typeface="Arial" pitchFamily="34" charset="0"/>
              </a:rPr>
              <a:t>,</a:t>
            </a:r>
            <a:r>
              <a:rPr lang="tr-TR" sz="1600" spc="13" dirty="0">
                <a:latin typeface="Arial" pitchFamily="34" charset="0"/>
                <a:cs typeface="Arial" pitchFamily="34" charset="0"/>
              </a:rPr>
              <a:t> </a:t>
            </a:r>
            <a:r>
              <a:rPr lang="tr-TR" sz="1600" dirty="0">
                <a:latin typeface="Arial" pitchFamily="34" charset="0"/>
                <a:cs typeface="Arial" pitchFamily="34" charset="0"/>
              </a:rPr>
              <a:t>Learning </a:t>
            </a:r>
            <a:r>
              <a:rPr lang="tr-TR" sz="1600" dirty="0" err="1">
                <a:latin typeface="Arial" pitchFamily="34" charset="0"/>
                <a:cs typeface="Arial" pitchFamily="34" charset="0"/>
              </a:rPr>
              <a:t>Agreement’ın</a:t>
            </a:r>
            <a:r>
              <a:rPr lang="tr-TR" sz="1600" spc="-7" dirty="0">
                <a:latin typeface="Arial" pitchFamily="34" charset="0"/>
                <a:cs typeface="Arial" pitchFamily="34" charset="0"/>
              </a:rPr>
              <a:t> </a:t>
            </a:r>
            <a:r>
              <a:rPr lang="tr-TR" sz="1600" dirty="0">
                <a:latin typeface="Arial" pitchFamily="34" charset="0"/>
                <a:cs typeface="Arial" pitchFamily="34" charset="0"/>
              </a:rPr>
              <a:t>hazırlanmasında</a:t>
            </a:r>
            <a:r>
              <a:rPr lang="tr-TR" sz="1600" spc="-13" dirty="0">
                <a:latin typeface="Arial" pitchFamily="34" charset="0"/>
                <a:cs typeface="Arial" pitchFamily="34" charset="0"/>
              </a:rPr>
              <a:t> </a:t>
            </a:r>
            <a:r>
              <a:rPr lang="tr-TR" sz="1600" dirty="0">
                <a:latin typeface="Arial" pitchFamily="34" charset="0"/>
                <a:cs typeface="Arial" pitchFamily="34" charset="0"/>
              </a:rPr>
              <a:t>bölüm</a:t>
            </a:r>
            <a:r>
              <a:rPr lang="tr-TR" sz="1600" spc="-27" dirty="0">
                <a:latin typeface="Arial" pitchFamily="34" charset="0"/>
                <a:cs typeface="Arial" pitchFamily="34" charset="0"/>
              </a:rPr>
              <a:t> </a:t>
            </a:r>
            <a:r>
              <a:rPr lang="tr-TR" sz="1600" spc="-113" dirty="0">
                <a:latin typeface="Arial" pitchFamily="34" charset="0"/>
                <a:cs typeface="Arial" pitchFamily="34" charset="0"/>
              </a:rPr>
              <a:t>k</a:t>
            </a:r>
            <a:r>
              <a:rPr lang="tr-TR" sz="1600" dirty="0">
                <a:latin typeface="Arial" pitchFamily="34" charset="0"/>
                <a:cs typeface="Arial" pitchFamily="34" charset="0"/>
              </a:rPr>
              <a:t>o</a:t>
            </a:r>
            <a:r>
              <a:rPr lang="tr-TR" sz="1600" spc="-13" dirty="0">
                <a:latin typeface="Arial" pitchFamily="34" charset="0"/>
                <a:cs typeface="Arial" pitchFamily="34" charset="0"/>
              </a:rPr>
              <a:t>o</a:t>
            </a:r>
            <a:r>
              <a:rPr lang="tr-TR" sz="1600" spc="-47" dirty="0">
                <a:latin typeface="Arial" pitchFamily="34" charset="0"/>
                <a:cs typeface="Arial" pitchFamily="34" charset="0"/>
              </a:rPr>
              <a:t>r</a:t>
            </a:r>
            <a:r>
              <a:rPr lang="tr-TR" sz="1600" dirty="0">
                <a:latin typeface="Arial" pitchFamily="34" charset="0"/>
                <a:cs typeface="Arial" pitchFamily="34" charset="0"/>
              </a:rPr>
              <a:t>din</a:t>
            </a:r>
            <a:r>
              <a:rPr lang="tr-TR" sz="1600" spc="-33" dirty="0">
                <a:latin typeface="Arial" pitchFamily="34" charset="0"/>
                <a:cs typeface="Arial" pitchFamily="34" charset="0"/>
              </a:rPr>
              <a:t>at</a:t>
            </a:r>
            <a:r>
              <a:rPr lang="tr-TR" sz="1600" dirty="0">
                <a:latin typeface="Arial" pitchFamily="34" charset="0"/>
                <a:cs typeface="Arial" pitchFamily="34" charset="0"/>
              </a:rPr>
              <a:t>örünüze danışınız. </a:t>
            </a:r>
          </a:p>
          <a:p>
            <a:pPr marL="16933" algn="just">
              <a:lnSpc>
                <a:spcPct val="150000"/>
              </a:lnSpc>
              <a:spcBef>
                <a:spcPts val="0"/>
              </a:spcBef>
            </a:pPr>
            <a:r>
              <a:rPr lang="tr-TR" sz="1600" dirty="0">
                <a:latin typeface="Arial" pitchFamily="34" charset="0"/>
                <a:cs typeface="Arial" pitchFamily="34" charset="0"/>
              </a:rPr>
              <a:t>Öğrencilerin değişim öğrencisi olarak yurtdışına gidecekleri dönem için DEÜ’de üstlerinde toplamda en az 30 </a:t>
            </a:r>
            <a:r>
              <a:rPr lang="tr-TR" sz="1600" dirty="0" err="1">
                <a:latin typeface="Arial" pitchFamily="34" charset="0"/>
                <a:cs typeface="Arial" pitchFamily="34" charset="0"/>
              </a:rPr>
              <a:t>AKTS’lik</a:t>
            </a:r>
            <a:r>
              <a:rPr lang="tr-TR" sz="1600" dirty="0">
                <a:latin typeface="Arial" pitchFamily="34" charset="0"/>
                <a:cs typeface="Arial" pitchFamily="34" charset="0"/>
              </a:rPr>
              <a:t> ders/tez yükü olması gerekir. DEÜ’deki dersleriniz ile eşleşmek üzere, bir</a:t>
            </a:r>
            <a:r>
              <a:rPr lang="tr-TR" sz="1600" spc="-13" dirty="0">
                <a:latin typeface="Arial" pitchFamily="34" charset="0"/>
                <a:cs typeface="Arial" pitchFamily="34" charset="0"/>
              </a:rPr>
              <a:t> </a:t>
            </a:r>
            <a:r>
              <a:rPr lang="tr-TR" sz="1600" dirty="0">
                <a:latin typeface="Arial" pitchFamily="34" charset="0"/>
                <a:cs typeface="Arial" pitchFamily="34" charset="0"/>
              </a:rPr>
              <a:t>dönem için</a:t>
            </a:r>
            <a:r>
              <a:rPr lang="tr-TR" sz="1600" spc="-13" dirty="0">
                <a:latin typeface="Arial" pitchFamily="34" charset="0"/>
                <a:cs typeface="Arial" pitchFamily="34" charset="0"/>
              </a:rPr>
              <a:t> karşı kurumda </a:t>
            </a:r>
            <a:r>
              <a:rPr lang="tr-TR" sz="1600" dirty="0">
                <a:solidFill>
                  <a:srgbClr val="FF0000"/>
                </a:solidFill>
                <a:latin typeface="Arial" pitchFamily="34" charset="0"/>
                <a:cs typeface="Arial" pitchFamily="34" charset="0"/>
              </a:rPr>
              <a:t>30</a:t>
            </a:r>
            <a:r>
              <a:rPr lang="tr-TR" sz="1600" spc="-13" dirty="0">
                <a:solidFill>
                  <a:srgbClr val="FF0000"/>
                </a:solidFill>
                <a:latin typeface="Arial" pitchFamily="34" charset="0"/>
                <a:cs typeface="Arial" pitchFamily="34" charset="0"/>
              </a:rPr>
              <a:t> </a:t>
            </a:r>
            <a:r>
              <a:rPr lang="tr-TR" sz="1600" dirty="0" err="1">
                <a:solidFill>
                  <a:srgbClr val="FF0000"/>
                </a:solidFill>
                <a:latin typeface="Arial" pitchFamily="34" charset="0"/>
                <a:cs typeface="Arial" pitchFamily="34" charset="0"/>
              </a:rPr>
              <a:t>AK</a:t>
            </a:r>
            <a:r>
              <a:rPr lang="tr-TR" sz="1600" spc="-20" dirty="0" err="1">
                <a:solidFill>
                  <a:srgbClr val="FF0000"/>
                </a:solidFill>
                <a:latin typeface="Arial" pitchFamily="34" charset="0"/>
                <a:cs typeface="Arial" pitchFamily="34" charset="0"/>
              </a:rPr>
              <a:t>T</a:t>
            </a:r>
            <a:r>
              <a:rPr lang="tr-TR" sz="1600" spc="-13" dirty="0" err="1">
                <a:solidFill>
                  <a:srgbClr val="FF0000"/>
                </a:solidFill>
                <a:latin typeface="Arial" pitchFamily="34" charset="0"/>
                <a:cs typeface="Arial" pitchFamily="34" charset="0"/>
              </a:rPr>
              <a:t>S</a:t>
            </a:r>
            <a:r>
              <a:rPr lang="tr-TR" sz="1600" dirty="0" err="1">
                <a:solidFill>
                  <a:srgbClr val="FF0000"/>
                </a:solidFill>
                <a:latin typeface="Arial" pitchFamily="34" charset="0"/>
                <a:cs typeface="Arial" pitchFamily="34" charset="0"/>
              </a:rPr>
              <a:t>’lik</a:t>
            </a:r>
            <a:r>
              <a:rPr lang="tr-TR" sz="1600" spc="-20" dirty="0">
                <a:solidFill>
                  <a:srgbClr val="FF0000"/>
                </a:solidFill>
                <a:latin typeface="Arial" pitchFamily="34" charset="0"/>
                <a:cs typeface="Arial" pitchFamily="34" charset="0"/>
              </a:rPr>
              <a:t> </a:t>
            </a:r>
            <a:r>
              <a:rPr lang="tr-TR" sz="1600" dirty="0">
                <a:latin typeface="Arial" pitchFamily="34" charset="0"/>
                <a:cs typeface="Arial" pitchFamily="34" charset="0"/>
              </a:rPr>
              <a:t>de</a:t>
            </a:r>
            <a:r>
              <a:rPr lang="tr-TR" sz="1600" spc="-40" dirty="0">
                <a:latin typeface="Arial" pitchFamily="34" charset="0"/>
                <a:cs typeface="Arial" pitchFamily="34" charset="0"/>
              </a:rPr>
              <a:t>r</a:t>
            </a:r>
            <a:r>
              <a:rPr lang="tr-TR" sz="1600" dirty="0">
                <a:latin typeface="Arial" pitchFamily="34" charset="0"/>
                <a:cs typeface="Arial" pitchFamily="34" charset="0"/>
              </a:rPr>
              <a:t>s almanız gerekmektedir.</a:t>
            </a:r>
          </a:p>
          <a:p>
            <a:pPr marL="16933" algn="just">
              <a:lnSpc>
                <a:spcPct val="150000"/>
              </a:lnSpc>
              <a:spcBef>
                <a:spcPts val="0"/>
              </a:spcBef>
            </a:pPr>
            <a:r>
              <a:rPr lang="tr-TR" sz="1600" dirty="0">
                <a:latin typeface="Arial" pitchFamily="34" charset="0"/>
                <a:cs typeface="Arial" pitchFamily="34" charset="0"/>
              </a:rPr>
              <a:t>Öğrenim anlaşmasının nasıl doldurulması gerektiği ile ilgili dokümanı ve Öğrenim anlaşması şablonunu aşağıdaki bağlantı üstünden erişeceğiniz «Dokümanlar» başlığı altında bulabilirsiniz: </a:t>
            </a:r>
          </a:p>
          <a:p>
            <a:pPr marL="0" indent="0" algn="just">
              <a:lnSpc>
                <a:spcPct val="150000"/>
              </a:lnSpc>
              <a:spcBef>
                <a:spcPts val="0"/>
              </a:spcBef>
              <a:buNone/>
            </a:pPr>
            <a:r>
              <a:rPr lang="tr-TR" sz="1600" dirty="0">
                <a:solidFill>
                  <a:srgbClr val="FF0000"/>
                </a:solidFill>
                <a:latin typeface="Arial" pitchFamily="34" charset="0"/>
                <a:cs typeface="Arial" pitchFamily="34" charset="0"/>
              </a:rPr>
              <a:t>https://international.deu.edu.tr/erasmus/ogrenim-giden-ogrenci-erasmus/</a:t>
            </a:r>
          </a:p>
        </p:txBody>
      </p:sp>
      <p:sp>
        <p:nvSpPr>
          <p:cNvPr id="4" name="object 3"/>
          <p:cNvSpPr/>
          <p:nvPr/>
        </p:nvSpPr>
        <p:spPr>
          <a:xfrm>
            <a:off x="5701669" y="5807715"/>
            <a:ext cx="902340" cy="910164"/>
          </a:xfrm>
          <a:prstGeom prst="rect">
            <a:avLst/>
          </a:prstGeom>
          <a:blipFill>
            <a:blip r:embed="rId2" cstate="print"/>
            <a:stretch>
              <a:fillRect/>
            </a:stretch>
          </a:blipFill>
        </p:spPr>
        <p:txBody>
          <a:bodyPr wrap="square" lIns="0" tIns="0" rIns="0" bIns="0" rtlCol="0">
            <a:noAutofit/>
          </a:bodyPr>
          <a:lstStyle/>
          <a:p>
            <a:endParaRPr sz="2400"/>
          </a:p>
        </p:txBody>
      </p:sp>
    </p:spTree>
    <p:extLst>
      <p:ext uri="{BB962C8B-B14F-4D97-AF65-F5344CB8AC3E}">
        <p14:creationId xmlns:p14="http://schemas.microsoft.com/office/powerpoint/2010/main" val="37649540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01737"/>
            <a:ext cx="12192000" cy="1817563"/>
          </a:xfrm>
        </p:spPr>
        <p:txBody>
          <a:bodyPr>
            <a:normAutofit/>
          </a:bodyPr>
          <a:lstStyle/>
          <a:p>
            <a:r>
              <a:rPr lang="tr-TR" sz="1867" spc="-13" dirty="0">
                <a:solidFill>
                  <a:srgbClr val="FF0000"/>
                </a:solidFill>
                <a:latin typeface="Arial" pitchFamily="34" charset="0"/>
                <a:cs typeface="Arial" pitchFamily="34" charset="0"/>
              </a:rPr>
              <a:t>*Öğ</a:t>
            </a:r>
            <a:r>
              <a:rPr lang="tr-TR" sz="1867" spc="-47" dirty="0">
                <a:solidFill>
                  <a:srgbClr val="FF0000"/>
                </a:solidFill>
                <a:latin typeface="Arial" pitchFamily="34" charset="0"/>
                <a:cs typeface="Arial" pitchFamily="34" charset="0"/>
              </a:rPr>
              <a:t>r</a:t>
            </a:r>
            <a:r>
              <a:rPr lang="tr-TR" sz="1867" dirty="0">
                <a:solidFill>
                  <a:srgbClr val="FF0000"/>
                </a:solidFill>
                <a:latin typeface="Arial" pitchFamily="34" charset="0"/>
                <a:cs typeface="Arial" pitchFamily="34" charset="0"/>
              </a:rPr>
              <a:t>enim</a:t>
            </a:r>
            <a:r>
              <a:rPr lang="tr-TR" sz="1867" spc="-13" dirty="0">
                <a:solidFill>
                  <a:srgbClr val="FF0000"/>
                </a:solidFill>
                <a:latin typeface="Arial" pitchFamily="34" charset="0"/>
                <a:cs typeface="Arial" pitchFamily="34" charset="0"/>
              </a:rPr>
              <a:t> </a:t>
            </a:r>
            <a:r>
              <a:rPr lang="tr-TR" sz="1867" dirty="0">
                <a:solidFill>
                  <a:srgbClr val="FF0000"/>
                </a:solidFill>
                <a:latin typeface="Arial" pitchFamily="34" charset="0"/>
                <a:cs typeface="Arial" pitchFamily="34" charset="0"/>
              </a:rPr>
              <a:t>anlaşmasının (Learning </a:t>
            </a:r>
            <a:r>
              <a:rPr lang="tr-TR" sz="1867" dirty="0" err="1">
                <a:solidFill>
                  <a:srgbClr val="FF0000"/>
                </a:solidFill>
                <a:latin typeface="Arial" pitchFamily="34" charset="0"/>
                <a:cs typeface="Arial" pitchFamily="34" charset="0"/>
              </a:rPr>
              <a:t>Agreement</a:t>
            </a:r>
            <a:r>
              <a:rPr lang="tr-TR" sz="1867" dirty="0">
                <a:solidFill>
                  <a:srgbClr val="FF0000"/>
                </a:solidFill>
                <a:latin typeface="Arial" pitchFamily="34" charset="0"/>
                <a:cs typeface="Arial" pitchFamily="34" charset="0"/>
              </a:rPr>
              <a:t>/LA)</a:t>
            </a:r>
            <a:r>
              <a:rPr lang="tr-TR" sz="1867" spc="-27" dirty="0">
                <a:solidFill>
                  <a:srgbClr val="FF0000"/>
                </a:solidFill>
                <a:latin typeface="Arial" pitchFamily="34" charset="0"/>
                <a:cs typeface="Arial" pitchFamily="34" charset="0"/>
              </a:rPr>
              <a:t> </a:t>
            </a:r>
            <a:r>
              <a:rPr lang="tr-TR" sz="1867" spc="-40" dirty="0">
                <a:solidFill>
                  <a:srgbClr val="FF0000"/>
                </a:solidFill>
                <a:latin typeface="Arial" pitchFamily="34" charset="0"/>
                <a:cs typeface="Arial" pitchFamily="34" charset="0"/>
              </a:rPr>
              <a:t>g</a:t>
            </a:r>
            <a:r>
              <a:rPr lang="tr-TR" sz="1867" dirty="0">
                <a:solidFill>
                  <a:srgbClr val="FF0000"/>
                </a:solidFill>
                <a:latin typeface="Arial" pitchFamily="34" charset="0"/>
                <a:cs typeface="Arial" pitchFamily="34" charset="0"/>
              </a:rPr>
              <a:t>e</a:t>
            </a:r>
            <a:r>
              <a:rPr lang="tr-TR" sz="1867" spc="7" dirty="0">
                <a:solidFill>
                  <a:srgbClr val="FF0000"/>
                </a:solidFill>
                <a:latin typeface="Arial" pitchFamily="34" charset="0"/>
                <a:cs typeface="Arial" pitchFamily="34" charset="0"/>
              </a:rPr>
              <a:t>ç</a:t>
            </a:r>
            <a:r>
              <a:rPr lang="tr-TR" sz="1867" dirty="0">
                <a:solidFill>
                  <a:srgbClr val="FF0000"/>
                </a:solidFill>
                <a:latin typeface="Arial" pitchFamily="34" charset="0"/>
                <a:cs typeface="Arial" pitchFamily="34" charset="0"/>
              </a:rPr>
              <a:t>erli</a:t>
            </a:r>
            <a:r>
              <a:rPr lang="tr-TR" sz="1867" spc="-20" dirty="0">
                <a:solidFill>
                  <a:srgbClr val="FF0000"/>
                </a:solidFill>
                <a:latin typeface="Arial" pitchFamily="34" charset="0"/>
                <a:cs typeface="Arial" pitchFamily="34" charset="0"/>
              </a:rPr>
              <a:t> </a:t>
            </a:r>
            <a:r>
              <a:rPr lang="tr-TR" sz="1867" dirty="0">
                <a:solidFill>
                  <a:srgbClr val="FF0000"/>
                </a:solidFill>
                <a:latin typeface="Arial" pitchFamily="34" charset="0"/>
                <a:cs typeface="Arial" pitchFamily="34" charset="0"/>
              </a:rPr>
              <a:t>olabilmesi</a:t>
            </a:r>
            <a:r>
              <a:rPr lang="tr-TR" sz="1867" spc="-20" dirty="0">
                <a:solidFill>
                  <a:srgbClr val="FF0000"/>
                </a:solidFill>
                <a:latin typeface="Arial" pitchFamily="34" charset="0"/>
                <a:cs typeface="Arial" pitchFamily="34" charset="0"/>
              </a:rPr>
              <a:t> </a:t>
            </a:r>
            <a:r>
              <a:rPr lang="tr-TR" sz="1867" dirty="0">
                <a:solidFill>
                  <a:srgbClr val="FF0000"/>
                </a:solidFill>
                <a:latin typeface="Arial" pitchFamily="34" charset="0"/>
                <a:cs typeface="Arial" pitchFamily="34" charset="0"/>
              </a:rPr>
              <a:t>için, belge üstünde,</a:t>
            </a:r>
            <a:r>
              <a:rPr lang="tr-TR" sz="1867" spc="-13" dirty="0">
                <a:solidFill>
                  <a:srgbClr val="FF0000"/>
                </a:solidFill>
                <a:latin typeface="Arial" pitchFamily="34" charset="0"/>
                <a:cs typeface="Arial" pitchFamily="34" charset="0"/>
              </a:rPr>
              <a:t> </a:t>
            </a:r>
            <a:r>
              <a:rPr lang="tr-TR" sz="1867" dirty="0">
                <a:solidFill>
                  <a:srgbClr val="FF0000"/>
                </a:solidFill>
                <a:latin typeface="Arial" pitchFamily="34" charset="0"/>
                <a:cs typeface="Arial" pitchFamily="34" charset="0"/>
              </a:rPr>
              <a:t>ö</a:t>
            </a:r>
            <a:r>
              <a:rPr lang="tr-TR" sz="1867" spc="-13" dirty="0">
                <a:solidFill>
                  <a:srgbClr val="FF0000"/>
                </a:solidFill>
                <a:latin typeface="Arial" pitchFamily="34" charset="0"/>
                <a:cs typeface="Arial" pitchFamily="34" charset="0"/>
              </a:rPr>
              <a:t>ğ</a:t>
            </a:r>
            <a:r>
              <a:rPr lang="tr-TR" sz="1867" spc="-47" dirty="0">
                <a:solidFill>
                  <a:srgbClr val="FF0000"/>
                </a:solidFill>
                <a:latin typeface="Arial" pitchFamily="34" charset="0"/>
                <a:cs typeface="Arial" pitchFamily="34" charset="0"/>
              </a:rPr>
              <a:t>r</a:t>
            </a:r>
            <a:r>
              <a:rPr lang="tr-TR" sz="1867" dirty="0">
                <a:solidFill>
                  <a:srgbClr val="FF0000"/>
                </a:solidFill>
                <a:latin typeface="Arial" pitchFamily="34" charset="0"/>
                <a:cs typeface="Arial" pitchFamily="34" charset="0"/>
              </a:rPr>
              <a:t>en</a:t>
            </a:r>
            <a:r>
              <a:rPr lang="tr-TR" sz="1867" spc="7" dirty="0">
                <a:solidFill>
                  <a:srgbClr val="FF0000"/>
                </a:solidFill>
                <a:latin typeface="Arial" pitchFamily="34" charset="0"/>
                <a:cs typeface="Arial" pitchFamily="34" charset="0"/>
              </a:rPr>
              <a:t>c</a:t>
            </a:r>
            <a:r>
              <a:rPr lang="tr-TR" sz="1867" dirty="0">
                <a:solidFill>
                  <a:srgbClr val="FF0000"/>
                </a:solidFill>
                <a:latin typeface="Arial" pitchFamily="34" charset="0"/>
                <a:cs typeface="Arial" pitchFamily="34" charset="0"/>
              </a:rPr>
              <a:t>inin </a:t>
            </a:r>
            <a:r>
              <a:rPr lang="tr-TR" sz="1867" spc="-47" dirty="0">
                <a:solidFill>
                  <a:srgbClr val="FF0000"/>
                </a:solidFill>
                <a:latin typeface="Arial" pitchFamily="34" charset="0"/>
                <a:cs typeface="Arial" pitchFamily="34" charset="0"/>
              </a:rPr>
              <a:t>v</a:t>
            </a:r>
            <a:r>
              <a:rPr lang="tr-TR" sz="1867" dirty="0">
                <a:solidFill>
                  <a:srgbClr val="FF0000"/>
                </a:solidFill>
                <a:latin typeface="Arial" pitchFamily="34" charset="0"/>
                <a:cs typeface="Arial" pitchFamily="34" charset="0"/>
              </a:rPr>
              <a:t>e her iki</a:t>
            </a:r>
            <a:r>
              <a:rPr lang="tr-TR" sz="1867" spc="-20" dirty="0">
                <a:solidFill>
                  <a:srgbClr val="FF0000"/>
                </a:solidFill>
                <a:latin typeface="Arial" pitchFamily="34" charset="0"/>
                <a:cs typeface="Arial" pitchFamily="34" charset="0"/>
              </a:rPr>
              <a:t> </a:t>
            </a:r>
            <a:r>
              <a:rPr lang="tr-TR" sz="1867" spc="-53" dirty="0">
                <a:solidFill>
                  <a:srgbClr val="FF0000"/>
                </a:solidFill>
                <a:latin typeface="Arial" pitchFamily="34" charset="0"/>
                <a:cs typeface="Arial" pitchFamily="34" charset="0"/>
              </a:rPr>
              <a:t>k</a:t>
            </a:r>
            <a:r>
              <a:rPr lang="tr-TR" sz="1867" dirty="0">
                <a:solidFill>
                  <a:srgbClr val="FF0000"/>
                </a:solidFill>
                <a:latin typeface="Arial" pitchFamily="34" charset="0"/>
                <a:cs typeface="Arial" pitchFamily="34" charset="0"/>
              </a:rPr>
              <a:t>urumun koordinatörünün im</a:t>
            </a:r>
            <a:r>
              <a:rPr lang="tr-TR" sz="1867" spc="-47" dirty="0">
                <a:solidFill>
                  <a:srgbClr val="FF0000"/>
                </a:solidFill>
                <a:latin typeface="Arial" pitchFamily="34" charset="0"/>
                <a:cs typeface="Arial" pitchFamily="34" charset="0"/>
              </a:rPr>
              <a:t>z</a:t>
            </a:r>
            <a:r>
              <a:rPr lang="tr-TR" sz="1867" dirty="0">
                <a:solidFill>
                  <a:srgbClr val="FF0000"/>
                </a:solidFill>
                <a:latin typeface="Arial" pitchFamily="34" charset="0"/>
                <a:cs typeface="Arial" pitchFamily="34" charset="0"/>
              </a:rPr>
              <a:t>ası</a:t>
            </a:r>
            <a:r>
              <a:rPr lang="tr-TR" sz="1867" spc="-20" dirty="0">
                <a:solidFill>
                  <a:srgbClr val="FF0000"/>
                </a:solidFill>
                <a:latin typeface="Arial" pitchFamily="34" charset="0"/>
                <a:cs typeface="Arial" pitchFamily="34" charset="0"/>
              </a:rPr>
              <a:t> </a:t>
            </a:r>
            <a:r>
              <a:rPr lang="tr-TR" sz="1867" spc="-40" dirty="0">
                <a:solidFill>
                  <a:srgbClr val="FF0000"/>
                </a:solidFill>
                <a:latin typeface="Arial" pitchFamily="34" charset="0"/>
                <a:cs typeface="Arial" pitchFamily="34" charset="0"/>
              </a:rPr>
              <a:t>il</a:t>
            </a:r>
            <a:r>
              <a:rPr lang="tr-TR" sz="1867" dirty="0">
                <a:solidFill>
                  <a:srgbClr val="FF0000"/>
                </a:solidFill>
                <a:latin typeface="Arial" pitchFamily="34" charset="0"/>
                <a:cs typeface="Arial" pitchFamily="34" charset="0"/>
              </a:rPr>
              <a:t>e her iki </a:t>
            </a:r>
            <a:r>
              <a:rPr lang="tr-TR" sz="1867" spc="-47" dirty="0">
                <a:solidFill>
                  <a:srgbClr val="FF0000"/>
                </a:solidFill>
                <a:latin typeface="Arial" pitchFamily="34" charset="0"/>
                <a:cs typeface="Arial" pitchFamily="34" charset="0"/>
              </a:rPr>
              <a:t>k</a:t>
            </a:r>
            <a:r>
              <a:rPr lang="tr-TR" sz="1867" dirty="0">
                <a:solidFill>
                  <a:srgbClr val="FF0000"/>
                </a:solidFill>
                <a:latin typeface="Arial" pitchFamily="34" charset="0"/>
                <a:cs typeface="Arial" pitchFamily="34" charset="0"/>
              </a:rPr>
              <a:t>urumun mührünün olması gerekir. Ö</a:t>
            </a:r>
            <a:r>
              <a:rPr lang="tr-TR" sz="1867" spc="-13" dirty="0">
                <a:solidFill>
                  <a:srgbClr val="FF0000"/>
                </a:solidFill>
                <a:latin typeface="Arial" pitchFamily="34" charset="0"/>
                <a:cs typeface="Arial" pitchFamily="34" charset="0"/>
              </a:rPr>
              <a:t>ğ</a:t>
            </a:r>
            <a:r>
              <a:rPr lang="tr-TR" sz="1867" spc="-47" dirty="0">
                <a:solidFill>
                  <a:srgbClr val="FF0000"/>
                </a:solidFill>
                <a:latin typeface="Arial" pitchFamily="34" charset="0"/>
                <a:cs typeface="Arial" pitchFamily="34" charset="0"/>
              </a:rPr>
              <a:t>r</a:t>
            </a:r>
            <a:r>
              <a:rPr lang="tr-TR" sz="1867" dirty="0">
                <a:solidFill>
                  <a:srgbClr val="FF0000"/>
                </a:solidFill>
                <a:latin typeface="Arial" pitchFamily="34" charset="0"/>
                <a:cs typeface="Arial" pitchFamily="34" charset="0"/>
              </a:rPr>
              <a:t>enim</a:t>
            </a:r>
            <a:r>
              <a:rPr lang="tr-TR" sz="1867" spc="-13" dirty="0">
                <a:solidFill>
                  <a:srgbClr val="FF0000"/>
                </a:solidFill>
                <a:latin typeface="Arial" pitchFamily="34" charset="0"/>
                <a:cs typeface="Arial" pitchFamily="34" charset="0"/>
              </a:rPr>
              <a:t> </a:t>
            </a:r>
            <a:r>
              <a:rPr lang="tr-TR" sz="1867" dirty="0">
                <a:solidFill>
                  <a:srgbClr val="FF0000"/>
                </a:solidFill>
                <a:latin typeface="Arial" pitchFamily="34" charset="0"/>
                <a:cs typeface="Arial" pitchFamily="34" charset="0"/>
              </a:rPr>
              <a:t>anlaşmasında</a:t>
            </a:r>
            <a:r>
              <a:rPr lang="tr-TR" sz="1867" spc="-20" dirty="0">
                <a:solidFill>
                  <a:srgbClr val="FF0000"/>
                </a:solidFill>
                <a:latin typeface="Arial" pitchFamily="34" charset="0"/>
                <a:cs typeface="Arial" pitchFamily="34" charset="0"/>
              </a:rPr>
              <a:t> 3 tarafın</a:t>
            </a:r>
            <a:r>
              <a:rPr lang="tr-TR" sz="1867" dirty="0">
                <a:solidFill>
                  <a:srgbClr val="FF0000"/>
                </a:solidFill>
                <a:latin typeface="Arial" pitchFamily="34" charset="0"/>
                <a:cs typeface="Arial" pitchFamily="34" charset="0"/>
              </a:rPr>
              <a:t> </a:t>
            </a:r>
            <a:r>
              <a:rPr lang="tr-TR" sz="1867" spc="-13" dirty="0">
                <a:solidFill>
                  <a:srgbClr val="FF0000"/>
                </a:solidFill>
                <a:latin typeface="Arial" pitchFamily="34" charset="0"/>
                <a:cs typeface="Arial" pitchFamily="34" charset="0"/>
              </a:rPr>
              <a:t> </a:t>
            </a:r>
            <a:r>
              <a:rPr lang="tr-TR" sz="1867" dirty="0">
                <a:solidFill>
                  <a:srgbClr val="FF0000"/>
                </a:solidFill>
                <a:latin typeface="Arial" pitchFamily="34" charset="0"/>
                <a:cs typeface="Arial" pitchFamily="34" charset="0"/>
              </a:rPr>
              <a:t>im</a:t>
            </a:r>
            <a:r>
              <a:rPr lang="tr-TR" sz="1867" spc="-47" dirty="0">
                <a:solidFill>
                  <a:srgbClr val="FF0000"/>
                </a:solidFill>
                <a:latin typeface="Arial" pitchFamily="34" charset="0"/>
                <a:cs typeface="Arial" pitchFamily="34" charset="0"/>
              </a:rPr>
              <a:t>z</a:t>
            </a:r>
            <a:r>
              <a:rPr lang="tr-TR" sz="1867" dirty="0">
                <a:solidFill>
                  <a:srgbClr val="FF0000"/>
                </a:solidFill>
                <a:latin typeface="Arial" pitchFamily="34" charset="0"/>
                <a:cs typeface="Arial" pitchFamily="34" charset="0"/>
              </a:rPr>
              <a:t>ala</a:t>
            </a:r>
            <a:r>
              <a:rPr lang="tr-TR" sz="1867" spc="-40" dirty="0">
                <a:solidFill>
                  <a:srgbClr val="FF0000"/>
                </a:solidFill>
                <a:latin typeface="Arial" pitchFamily="34" charset="0"/>
                <a:cs typeface="Arial" pitchFamily="34" charset="0"/>
              </a:rPr>
              <a:t>rın</a:t>
            </a:r>
            <a:r>
              <a:rPr lang="tr-TR" sz="1867" dirty="0">
                <a:solidFill>
                  <a:srgbClr val="FF0000"/>
                </a:solidFill>
                <a:latin typeface="Arial" pitchFamily="34" charset="0"/>
                <a:cs typeface="Arial" pitchFamily="34" charset="0"/>
              </a:rPr>
              <a:t>dan </a:t>
            </a:r>
            <a:r>
              <a:rPr lang="tr-TR" sz="1867" spc="-20" dirty="0">
                <a:solidFill>
                  <a:srgbClr val="FF0000"/>
                </a:solidFill>
                <a:latin typeface="Arial" pitchFamily="34" charset="0"/>
                <a:cs typeface="Arial" pitchFamily="34" charset="0"/>
              </a:rPr>
              <a:t> </a:t>
            </a:r>
            <a:r>
              <a:rPr lang="tr-TR" sz="1867" dirty="0">
                <a:solidFill>
                  <a:srgbClr val="FF0000"/>
                </a:solidFill>
                <a:latin typeface="Arial" pitchFamily="34" charset="0"/>
                <a:cs typeface="Arial" pitchFamily="34" charset="0"/>
              </a:rPr>
              <a:t>biri </a:t>
            </a:r>
            <a:r>
              <a:rPr lang="tr-TR" sz="1867" spc="-20" dirty="0">
                <a:solidFill>
                  <a:srgbClr val="FF0000"/>
                </a:solidFill>
                <a:latin typeface="Arial" pitchFamily="34" charset="0"/>
                <a:cs typeface="Arial" pitchFamily="34" charset="0"/>
              </a:rPr>
              <a:t> </a:t>
            </a:r>
            <a:r>
              <a:rPr lang="tr-TR" sz="1867" dirty="0">
                <a:solidFill>
                  <a:srgbClr val="FF0000"/>
                </a:solidFill>
                <a:latin typeface="Arial" pitchFamily="34" charset="0"/>
                <a:cs typeface="Arial" pitchFamily="34" charset="0"/>
              </a:rPr>
              <a:t>e</a:t>
            </a:r>
            <a:r>
              <a:rPr lang="tr-TR" sz="1867" spc="-27" dirty="0">
                <a:solidFill>
                  <a:srgbClr val="FF0000"/>
                </a:solidFill>
                <a:latin typeface="Arial" pitchFamily="34" charset="0"/>
                <a:cs typeface="Arial" pitchFamily="34" charset="0"/>
              </a:rPr>
              <a:t>k</a:t>
            </a:r>
            <a:r>
              <a:rPr lang="tr-TR" sz="1867" dirty="0">
                <a:solidFill>
                  <a:srgbClr val="FF0000"/>
                </a:solidFill>
                <a:latin typeface="Arial" pitchFamily="34" charset="0"/>
                <a:cs typeface="Arial" pitchFamily="34" charset="0"/>
              </a:rPr>
              <a:t>sik  </a:t>
            </a:r>
            <a:r>
              <a:rPr lang="tr-TR" sz="1867" spc="-13" dirty="0">
                <a:solidFill>
                  <a:srgbClr val="FF0000"/>
                </a:solidFill>
                <a:latin typeface="Arial" pitchFamily="34" charset="0"/>
                <a:cs typeface="Arial" pitchFamily="34" charset="0"/>
              </a:rPr>
              <a:t>o</a:t>
            </a:r>
            <a:r>
              <a:rPr lang="tr-TR" sz="1867" dirty="0">
                <a:solidFill>
                  <a:srgbClr val="FF0000"/>
                </a:solidFill>
                <a:latin typeface="Arial" pitchFamily="34" charset="0"/>
                <a:cs typeface="Arial" pitchFamily="34" charset="0"/>
              </a:rPr>
              <a:t>lduğu </a:t>
            </a:r>
            <a:r>
              <a:rPr lang="tr-TR" sz="1867" spc="-33" dirty="0">
                <a:solidFill>
                  <a:srgbClr val="FF0000"/>
                </a:solidFill>
                <a:latin typeface="Arial" pitchFamily="34" charset="0"/>
                <a:cs typeface="Arial" pitchFamily="34" charset="0"/>
              </a:rPr>
              <a:t>t</a:t>
            </a:r>
            <a:r>
              <a:rPr lang="tr-TR" sz="1867" dirty="0">
                <a:solidFill>
                  <a:srgbClr val="FF0000"/>
                </a:solidFill>
                <a:latin typeface="Arial" pitchFamily="34" charset="0"/>
                <a:cs typeface="Arial" pitchFamily="34" charset="0"/>
              </a:rPr>
              <a:t>a</a:t>
            </a:r>
            <a:r>
              <a:rPr lang="tr-TR" sz="1867" spc="-80" dirty="0">
                <a:solidFill>
                  <a:srgbClr val="FF0000"/>
                </a:solidFill>
                <a:latin typeface="Arial" pitchFamily="34" charset="0"/>
                <a:cs typeface="Arial" pitchFamily="34" charset="0"/>
              </a:rPr>
              <a:t>k</a:t>
            </a:r>
            <a:r>
              <a:rPr lang="tr-TR" sz="1867" dirty="0">
                <a:solidFill>
                  <a:srgbClr val="FF0000"/>
                </a:solidFill>
                <a:latin typeface="Arial" pitchFamily="34" charset="0"/>
                <a:cs typeface="Arial" pitchFamily="34" charset="0"/>
              </a:rPr>
              <a:t>di</a:t>
            </a:r>
            <a:r>
              <a:rPr lang="tr-TR" sz="1867" spc="-47" dirty="0">
                <a:solidFill>
                  <a:srgbClr val="FF0000"/>
                </a:solidFill>
                <a:latin typeface="Arial" pitchFamily="34" charset="0"/>
                <a:cs typeface="Arial" pitchFamily="34" charset="0"/>
              </a:rPr>
              <a:t>r</a:t>
            </a:r>
            <a:r>
              <a:rPr lang="tr-TR" sz="1867" dirty="0">
                <a:solidFill>
                  <a:srgbClr val="FF0000"/>
                </a:solidFill>
                <a:latin typeface="Arial" pitchFamily="34" charset="0"/>
                <a:cs typeface="Arial" pitchFamily="34" charset="0"/>
              </a:rPr>
              <a:t>de ,</a:t>
            </a:r>
            <a:r>
              <a:rPr lang="tr-TR" sz="1867" spc="-33" dirty="0">
                <a:solidFill>
                  <a:srgbClr val="FF0000"/>
                </a:solidFill>
                <a:latin typeface="Arial" pitchFamily="34" charset="0"/>
                <a:cs typeface="Arial" pitchFamily="34" charset="0"/>
              </a:rPr>
              <a:t> </a:t>
            </a:r>
            <a:r>
              <a:rPr lang="tr-TR" sz="1867" dirty="0">
                <a:solidFill>
                  <a:srgbClr val="FF0000"/>
                </a:solidFill>
                <a:latin typeface="Arial" pitchFamily="34" charset="0"/>
                <a:cs typeface="Arial" pitchFamily="34" charset="0"/>
              </a:rPr>
              <a:t>bel</a:t>
            </a:r>
            <a:r>
              <a:rPr lang="tr-TR" sz="1867" spc="-33" dirty="0">
                <a:solidFill>
                  <a:srgbClr val="FF0000"/>
                </a:solidFill>
                <a:latin typeface="Arial" pitchFamily="34" charset="0"/>
                <a:cs typeface="Arial" pitchFamily="34" charset="0"/>
              </a:rPr>
              <a:t>g</a:t>
            </a:r>
            <a:r>
              <a:rPr lang="tr-TR" sz="1867" dirty="0">
                <a:solidFill>
                  <a:srgbClr val="FF0000"/>
                </a:solidFill>
                <a:latin typeface="Arial" pitchFamily="34" charset="0"/>
                <a:cs typeface="Arial" pitchFamily="34" charset="0"/>
              </a:rPr>
              <a:t>e  </a:t>
            </a:r>
            <a:r>
              <a:rPr lang="tr-TR" sz="1867" spc="-33" dirty="0">
                <a:solidFill>
                  <a:srgbClr val="FF0000"/>
                </a:solidFill>
                <a:latin typeface="Arial" pitchFamily="34" charset="0"/>
                <a:cs typeface="Arial" pitchFamily="34" charset="0"/>
              </a:rPr>
              <a:t>g</a:t>
            </a:r>
            <a:r>
              <a:rPr lang="tr-TR" sz="1867" dirty="0">
                <a:solidFill>
                  <a:srgbClr val="FF0000"/>
                </a:solidFill>
                <a:latin typeface="Arial" pitchFamily="34" charset="0"/>
                <a:cs typeface="Arial" pitchFamily="34" charset="0"/>
              </a:rPr>
              <a:t>eçerli değildir. </a:t>
            </a:r>
            <a:br>
              <a:rPr lang="tr-TR" sz="1867" dirty="0">
                <a:solidFill>
                  <a:srgbClr val="FF0000"/>
                </a:solidFill>
                <a:latin typeface="Arial" pitchFamily="34" charset="0"/>
                <a:cs typeface="Arial" pitchFamily="34" charset="0"/>
              </a:rPr>
            </a:br>
            <a:br>
              <a:rPr lang="tr-TR" sz="1867" dirty="0">
                <a:latin typeface="Arial" pitchFamily="34" charset="0"/>
                <a:cs typeface="Arial" pitchFamily="34" charset="0"/>
              </a:rPr>
            </a:br>
            <a:endParaRPr lang="tr-TR" sz="1867" dirty="0">
              <a:solidFill>
                <a:srgbClr val="00B0F0"/>
              </a:solidFill>
            </a:endParaRPr>
          </a:p>
        </p:txBody>
      </p:sp>
      <p:pic>
        <p:nvPicPr>
          <p:cNvPr id="4" name="İçerik Yer Tutucusu 3"/>
          <p:cNvPicPr>
            <a:picLocks noGrp="1" noChangeAspect="1"/>
          </p:cNvPicPr>
          <p:nvPr>
            <p:ph idx="1"/>
          </p:nvPr>
        </p:nvPicPr>
        <p:blipFill>
          <a:blip r:embed="rId2"/>
          <a:stretch>
            <a:fillRect/>
          </a:stretch>
        </p:blipFill>
        <p:spPr>
          <a:xfrm>
            <a:off x="936422" y="1500062"/>
            <a:ext cx="9512300" cy="2447847"/>
          </a:xfrm>
          <a:prstGeom prst="rect">
            <a:avLst/>
          </a:prstGeom>
        </p:spPr>
      </p:pic>
      <p:sp>
        <p:nvSpPr>
          <p:cNvPr id="5" name="Oval 4"/>
          <p:cNvSpPr/>
          <p:nvPr/>
        </p:nvSpPr>
        <p:spPr>
          <a:xfrm>
            <a:off x="0" y="2498125"/>
            <a:ext cx="3357123" cy="1447927"/>
          </a:xfrm>
          <a:prstGeom prst="ellipse">
            <a:avLst/>
          </a:prstGeom>
          <a:noFill/>
          <a:ln w="41275"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a:p>
        </p:txBody>
      </p:sp>
    </p:spTree>
    <p:extLst>
      <p:ext uri="{BB962C8B-B14F-4D97-AF65-F5344CB8AC3E}">
        <p14:creationId xmlns:p14="http://schemas.microsoft.com/office/powerpoint/2010/main" val="1515399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a:solidFill>
                  <a:srgbClr val="FF0000"/>
                </a:solidFill>
                <a:latin typeface="Arial" pitchFamily="34" charset="0"/>
                <a:cs typeface="Arial" pitchFamily="34" charset="0"/>
              </a:rPr>
              <a:t>Online Learning </a:t>
            </a:r>
            <a:r>
              <a:rPr lang="tr-TR" sz="3200" dirty="0" err="1">
                <a:solidFill>
                  <a:srgbClr val="FF0000"/>
                </a:solidFill>
                <a:latin typeface="Arial" pitchFamily="34" charset="0"/>
                <a:cs typeface="Arial" pitchFamily="34" charset="0"/>
              </a:rPr>
              <a:t>Agreement</a:t>
            </a:r>
            <a:r>
              <a:rPr lang="tr-TR" sz="3200" dirty="0">
                <a:solidFill>
                  <a:srgbClr val="FF0000"/>
                </a:solidFill>
                <a:latin typeface="Arial" pitchFamily="34" charset="0"/>
                <a:cs typeface="Arial" pitchFamily="34" charset="0"/>
              </a:rPr>
              <a:t> (OLA)</a:t>
            </a:r>
            <a:endParaRPr lang="tr-TR" dirty="0">
              <a:solidFill>
                <a:srgbClr val="FF0000"/>
              </a:solidFill>
            </a:endParaRPr>
          </a:p>
        </p:txBody>
      </p:sp>
      <p:sp>
        <p:nvSpPr>
          <p:cNvPr id="3" name="İçerik Yer Tutucusu 2"/>
          <p:cNvSpPr>
            <a:spLocks noGrp="1"/>
          </p:cNvSpPr>
          <p:nvPr>
            <p:ph idx="1"/>
          </p:nvPr>
        </p:nvSpPr>
        <p:spPr/>
        <p:txBody>
          <a:bodyPr>
            <a:normAutofit/>
          </a:bodyPr>
          <a:lstStyle/>
          <a:p>
            <a:pPr marL="0" indent="0">
              <a:buNone/>
            </a:pPr>
            <a:r>
              <a:rPr lang="tr-TR" sz="1800" dirty="0">
                <a:latin typeface="Arial" pitchFamily="34" charset="0"/>
                <a:cs typeface="Arial" pitchFamily="34" charset="0"/>
              </a:rPr>
              <a:t>Learning </a:t>
            </a:r>
            <a:r>
              <a:rPr lang="tr-TR" sz="1800" dirty="0" err="1">
                <a:latin typeface="Arial" pitchFamily="34" charset="0"/>
                <a:cs typeface="Arial" pitchFamily="34" charset="0"/>
              </a:rPr>
              <a:t>Agreement</a:t>
            </a:r>
            <a:r>
              <a:rPr lang="tr-TR" sz="1800" dirty="0">
                <a:latin typeface="Arial" pitchFamily="34" charset="0"/>
                <a:cs typeface="Arial" pitchFamily="34" charset="0"/>
              </a:rPr>
              <a:t> (</a:t>
            </a:r>
            <a:r>
              <a:rPr lang="tr-TR" sz="1800" dirty="0" err="1">
                <a:latin typeface="Arial" pitchFamily="34" charset="0"/>
                <a:cs typeface="Arial" pitchFamily="34" charset="0"/>
              </a:rPr>
              <a:t>word</a:t>
            </a:r>
            <a:r>
              <a:rPr lang="tr-TR" sz="1800" dirty="0">
                <a:latin typeface="Arial" pitchFamily="34" charset="0"/>
                <a:cs typeface="Arial" pitchFamily="34" charset="0"/>
              </a:rPr>
              <a:t> dosyası formatında) imza/onay süreçleri DEÜ ve karşı kurumdaki yetkililer ile öğrenci tarafından imzalanmış belge kopyasının e-posta ekinde gönderimi yoluyla gerçekleşmektedir. Uzun yıllardan bu yana bu yol kullanırken; ders eşleştirme tablolarının öğrenci tarafından online bir platformda hazırlanması ve tüm onay/imzalar ile bilgilendirmelerin online olarak gerçekleşmesi anlamına gelen OLA, yakın zamanda tüm üniversitelerin gündemine girmiştir. Yerleştirildiğiniz yurtdışındaki üniversite,  online bir platform </a:t>
            </a:r>
            <a:r>
              <a:rPr lang="tr-TR" sz="1800" dirty="0">
                <a:solidFill>
                  <a:srgbClr val="FF0000"/>
                </a:solidFill>
                <a:latin typeface="Arial" pitchFamily="34" charset="0"/>
                <a:cs typeface="Arial" pitchFamily="34" charset="0"/>
              </a:rPr>
              <a:t>(Online Learning Agreement/OLA) </a:t>
            </a:r>
            <a:r>
              <a:rPr lang="tr-TR" sz="1800" dirty="0">
                <a:latin typeface="Arial" pitchFamily="34" charset="0"/>
                <a:cs typeface="Arial" pitchFamily="34" charset="0"/>
              </a:rPr>
              <a:t>yoluyla ders eşleştirme sürecinin yürütülmesi şeklinde sizi yönlendirirse ve LA yerine </a:t>
            </a:r>
            <a:r>
              <a:rPr lang="tr-TR" sz="1800" dirty="0" err="1">
                <a:latin typeface="Arial" pitchFamily="34" charset="0"/>
                <a:cs typeface="Arial" pitchFamily="34" charset="0"/>
              </a:rPr>
              <a:t>OLA’yı</a:t>
            </a:r>
            <a:r>
              <a:rPr lang="tr-TR" sz="1800" dirty="0">
                <a:latin typeface="Arial" pitchFamily="34" charset="0"/>
                <a:cs typeface="Arial" pitchFamily="34" charset="0"/>
              </a:rPr>
              <a:t> zorunlu tutarsa, OLA hakkında bilgi almak ve ders eşleştirme tablolarınızı OLA üstünde oluşturabilmek için siz ve/veya </a:t>
            </a:r>
            <a:r>
              <a:rPr lang="tr-TR" sz="1800" dirty="0" err="1">
                <a:latin typeface="Arial" pitchFamily="34" charset="0"/>
                <a:cs typeface="Arial" pitchFamily="34" charset="0"/>
              </a:rPr>
              <a:t>Erasmus</a:t>
            </a:r>
            <a:r>
              <a:rPr lang="tr-TR" sz="1800" dirty="0">
                <a:latin typeface="Arial" pitchFamily="34" charset="0"/>
                <a:cs typeface="Arial" pitchFamily="34" charset="0"/>
              </a:rPr>
              <a:t> bölüm koordinatörünüz </a:t>
            </a:r>
            <a:r>
              <a:rPr lang="tr-TR" sz="1800" dirty="0">
                <a:solidFill>
                  <a:srgbClr val="FF0000"/>
                </a:solidFill>
                <a:latin typeface="Arial" pitchFamily="34" charset="0"/>
                <a:cs typeface="Arial" pitchFamily="34" charset="0"/>
              </a:rPr>
              <a:t>Koordinatörlüğümüzle iletişime geçebilirsiniz</a:t>
            </a:r>
            <a:r>
              <a:rPr lang="tr-TR" sz="1800" dirty="0">
                <a:latin typeface="Arial" pitchFamily="34" charset="0"/>
                <a:cs typeface="Arial" pitchFamily="34" charset="0"/>
              </a:rPr>
              <a:t>.</a:t>
            </a:r>
          </a:p>
          <a:p>
            <a:pPr marL="0" indent="0">
              <a:buNone/>
            </a:pPr>
            <a:r>
              <a:rPr lang="tr-TR" sz="1800" dirty="0">
                <a:latin typeface="Arial" pitchFamily="34" charset="0"/>
                <a:cs typeface="Arial" pitchFamily="34" charset="0"/>
              </a:rPr>
              <a:t>Mevcut durumda, Avrupa’daki bazı üniversiteler, ders eşleştirmelerini OLA üstünden onaylayabilmekteyken, bazıları henüz bu konudaki altyapı çalışmalarını sürdürmektedir. Online Learning </a:t>
            </a:r>
            <a:r>
              <a:rPr lang="tr-TR" sz="1800" dirty="0" err="1">
                <a:latin typeface="Arial" pitchFamily="34" charset="0"/>
                <a:cs typeface="Arial" pitchFamily="34" charset="0"/>
              </a:rPr>
              <a:t>Agreement’a</a:t>
            </a:r>
            <a:r>
              <a:rPr lang="tr-TR" sz="1800" dirty="0">
                <a:latin typeface="Arial" pitchFamily="34" charset="0"/>
                <a:cs typeface="Arial" pitchFamily="34" charset="0"/>
              </a:rPr>
              <a:t> geçiş bütünüyle tamamlanmadığı için teknik aksaklıklar ortaya çıkabilmektedir. OLA da tıpkı LA gibi, yurtdışında alınacak derslerin ve bu derslere karşılık olarak DEÜ sayılacak derslerin, bu derslerin ECTS değerlerinin belirtildiği tablolardan ve üç tarafın (öğrenci, DEÜ </a:t>
            </a:r>
            <a:r>
              <a:rPr lang="tr-TR" sz="1800" dirty="0" err="1">
                <a:latin typeface="Arial" pitchFamily="34" charset="0"/>
                <a:cs typeface="Arial" pitchFamily="34" charset="0"/>
              </a:rPr>
              <a:t>Erasmus</a:t>
            </a:r>
            <a:r>
              <a:rPr lang="tr-TR" sz="1800" dirty="0">
                <a:latin typeface="Arial" pitchFamily="34" charset="0"/>
                <a:cs typeface="Arial" pitchFamily="34" charset="0"/>
              </a:rPr>
              <a:t> bölüm koordinatörü ve karşı kurumca belirlenmiş yetkili) bu tablolardaki ders bilgileri onaylamasını ifade etmektedir. Hareketlilik sırasında (</a:t>
            </a:r>
            <a:r>
              <a:rPr lang="tr-TR" sz="1800" dirty="0" err="1">
                <a:latin typeface="Arial" pitchFamily="34" charset="0"/>
                <a:cs typeface="Arial" pitchFamily="34" charset="0"/>
              </a:rPr>
              <a:t>during</a:t>
            </a:r>
            <a:r>
              <a:rPr lang="tr-TR" sz="1800" dirty="0">
                <a:latin typeface="Arial" pitchFamily="34" charset="0"/>
                <a:cs typeface="Arial" pitchFamily="34" charset="0"/>
              </a:rPr>
              <a:t> </a:t>
            </a:r>
            <a:r>
              <a:rPr lang="tr-TR" sz="1800" dirty="0" err="1">
                <a:latin typeface="Arial" pitchFamily="34" charset="0"/>
                <a:cs typeface="Arial" pitchFamily="34" charset="0"/>
              </a:rPr>
              <a:t>the</a:t>
            </a:r>
            <a:r>
              <a:rPr lang="tr-TR" sz="1800" dirty="0">
                <a:latin typeface="Arial" pitchFamily="34" charset="0"/>
                <a:cs typeface="Arial" pitchFamily="34" charset="0"/>
              </a:rPr>
              <a:t> </a:t>
            </a:r>
            <a:r>
              <a:rPr lang="tr-TR" sz="1800" dirty="0" err="1">
                <a:latin typeface="Arial" pitchFamily="34" charset="0"/>
                <a:cs typeface="Arial" pitchFamily="34" charset="0"/>
              </a:rPr>
              <a:t>mobility</a:t>
            </a:r>
            <a:r>
              <a:rPr lang="tr-TR" sz="1800" dirty="0">
                <a:latin typeface="Arial" pitchFamily="34" charset="0"/>
                <a:cs typeface="Arial" pitchFamily="34" charset="0"/>
              </a:rPr>
              <a:t>), ders değişikliği gündeme gelirse, bu işlem de OLA üstünde gerçekleştirilip onaya sunulabilmektedir.</a:t>
            </a:r>
            <a:endParaRPr lang="tr-TR" sz="1800" dirty="0"/>
          </a:p>
        </p:txBody>
      </p:sp>
    </p:spTree>
    <p:extLst>
      <p:ext uri="{BB962C8B-B14F-4D97-AF65-F5344CB8AC3E}">
        <p14:creationId xmlns:p14="http://schemas.microsoft.com/office/powerpoint/2010/main" val="3346508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8E42EE2-5A9C-41DF-A6F1-0F750C9674CF}"/>
              </a:ext>
            </a:extLst>
          </p:cNvPr>
          <p:cNvSpPr>
            <a:spLocks noGrp="1"/>
          </p:cNvSpPr>
          <p:nvPr>
            <p:ph type="title"/>
          </p:nvPr>
        </p:nvSpPr>
        <p:spPr>
          <a:xfrm>
            <a:off x="0" y="1"/>
            <a:ext cx="12192000" cy="1261731"/>
          </a:xfrm>
        </p:spPr>
        <p:txBody>
          <a:bodyPr>
            <a:normAutofit/>
          </a:bodyPr>
          <a:lstStyle/>
          <a:p>
            <a:r>
              <a:rPr lang="tr-TR" sz="3600" dirty="0">
                <a:solidFill>
                  <a:srgbClr val="FF0000"/>
                </a:solidFill>
                <a:latin typeface="Arial" pitchFamily="34" charset="0"/>
                <a:cs typeface="Arial" pitchFamily="34" charset="0"/>
              </a:rPr>
              <a:t>Online Learning </a:t>
            </a:r>
            <a:r>
              <a:rPr lang="tr-TR" sz="3600" dirty="0" err="1">
                <a:solidFill>
                  <a:srgbClr val="FF0000"/>
                </a:solidFill>
                <a:latin typeface="Arial" pitchFamily="34" charset="0"/>
                <a:cs typeface="Arial" pitchFamily="34" charset="0"/>
              </a:rPr>
              <a:t>Agreement</a:t>
            </a:r>
            <a:r>
              <a:rPr lang="tr-TR" sz="3600" dirty="0">
                <a:solidFill>
                  <a:srgbClr val="FF0000"/>
                </a:solidFill>
                <a:latin typeface="Arial" pitchFamily="34" charset="0"/>
                <a:cs typeface="Arial" pitchFamily="34" charset="0"/>
              </a:rPr>
              <a:t> (OLA)</a:t>
            </a:r>
            <a:endParaRPr lang="tr-TR" sz="3600" dirty="0">
              <a:solidFill>
                <a:srgbClr val="FF0000"/>
              </a:solidFill>
            </a:endParaRPr>
          </a:p>
        </p:txBody>
      </p:sp>
      <p:sp>
        <p:nvSpPr>
          <p:cNvPr id="4" name="Rectangle 1">
            <a:extLst>
              <a:ext uri="{FF2B5EF4-FFF2-40B4-BE49-F238E27FC236}">
                <a16:creationId xmlns:a16="http://schemas.microsoft.com/office/drawing/2014/main" id="{70805631-6100-42F1-AD5A-41F2A3FF943A}"/>
              </a:ext>
            </a:extLst>
          </p:cNvPr>
          <p:cNvSpPr>
            <a:spLocks noGrp="1" noChangeArrowheads="1"/>
          </p:cNvSpPr>
          <p:nvPr>
            <p:ph idx="1"/>
          </p:nvPr>
        </p:nvSpPr>
        <p:spPr bwMode="auto">
          <a:xfrm>
            <a:off x="0" y="1877748"/>
            <a:ext cx="12247263" cy="343170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222222"/>
                </a:solidFill>
                <a:effectLst/>
                <a:cs typeface="Arial" panose="020B0604020202020204" pitchFamily="34" charset="0"/>
              </a:rPr>
              <a:t>Aşağıdaki adresi ziyaret edip, yine bu adreste yer alan bilgilendirme videosunu izleyip, önce "</a:t>
            </a:r>
            <a:r>
              <a:rPr kumimoji="0" lang="tr-TR" altLang="tr-TR" sz="1000" b="0" i="0" u="none" strike="noStrike" cap="none" normalizeH="0" baseline="0" dirty="0" err="1">
                <a:ln>
                  <a:noFill/>
                </a:ln>
                <a:solidFill>
                  <a:srgbClr val="222222"/>
                </a:solidFill>
                <a:effectLst/>
                <a:cs typeface="Arial" panose="020B0604020202020204" pitchFamily="34" charset="0"/>
              </a:rPr>
              <a:t>log</a:t>
            </a:r>
            <a:r>
              <a:rPr kumimoji="0" lang="tr-TR" altLang="tr-TR" sz="1000" b="0" i="0" u="none" strike="noStrike" cap="none" normalizeH="0" baseline="0" dirty="0">
                <a:ln>
                  <a:noFill/>
                </a:ln>
                <a:solidFill>
                  <a:srgbClr val="222222"/>
                </a:solidFill>
                <a:effectLst/>
                <a:cs typeface="Arial" panose="020B0604020202020204" pitchFamily="34" charset="0"/>
              </a:rPr>
              <a:t> in </a:t>
            </a:r>
            <a:r>
              <a:rPr kumimoji="0" lang="tr-TR" altLang="tr-TR" sz="1000" b="0" i="0" u="none" strike="noStrike" cap="none" normalizeH="0" baseline="0" dirty="0" err="1">
                <a:ln>
                  <a:noFill/>
                </a:ln>
                <a:solidFill>
                  <a:srgbClr val="222222"/>
                </a:solidFill>
                <a:effectLst/>
                <a:cs typeface="Arial" panose="020B0604020202020204" pitchFamily="34" charset="0"/>
              </a:rPr>
              <a:t>with</a:t>
            </a:r>
            <a:r>
              <a:rPr kumimoji="0" lang="tr-TR" altLang="tr-TR" sz="1000" b="0" i="0" u="none" strike="noStrike" cap="none" normalizeH="0" baseline="0" dirty="0">
                <a:ln>
                  <a:noFill/>
                </a:ln>
                <a:solidFill>
                  <a:srgbClr val="222222"/>
                </a:solidFill>
                <a:effectLst/>
                <a:cs typeface="Arial" panose="020B0604020202020204" pitchFamily="34" charset="0"/>
              </a:rPr>
              <a:t> </a:t>
            </a:r>
            <a:r>
              <a:rPr kumimoji="0" lang="tr-TR" altLang="tr-TR" sz="1000" b="0" i="0" u="none" strike="noStrike" cap="none" normalizeH="0" baseline="0" dirty="0" err="1">
                <a:ln>
                  <a:noFill/>
                </a:ln>
                <a:solidFill>
                  <a:srgbClr val="222222"/>
                </a:solidFill>
                <a:effectLst/>
                <a:cs typeface="Arial" panose="020B0604020202020204" pitchFamily="34" charset="0"/>
              </a:rPr>
              <a:t>MyAcademicID</a:t>
            </a:r>
            <a:r>
              <a:rPr kumimoji="0" lang="tr-TR" altLang="tr-TR" sz="1000" b="0" i="0" u="none" strike="noStrike" cap="none" normalizeH="0" baseline="0" dirty="0">
                <a:ln>
                  <a:noFill/>
                </a:ln>
                <a:solidFill>
                  <a:srgbClr val="222222"/>
                </a:solidFill>
                <a:effectLst/>
                <a:cs typeface="Arial" panose="020B0604020202020204" pitchFamily="34" charset="0"/>
              </a:rPr>
              <a:t>" ye tıklayıp, sonrasında size ait bir </a:t>
            </a:r>
            <a:r>
              <a:rPr kumimoji="0" lang="tr-TR" altLang="tr-TR" sz="1000" b="0" i="0" u="none" strike="noStrike" cap="none" normalizeH="0" baseline="0" dirty="0" err="1">
                <a:ln>
                  <a:noFill/>
                </a:ln>
                <a:solidFill>
                  <a:srgbClr val="222222"/>
                </a:solidFill>
                <a:effectLst/>
                <a:cs typeface="Arial" panose="020B0604020202020204" pitchFamily="34" charset="0"/>
              </a:rPr>
              <a:t>google</a:t>
            </a:r>
            <a:r>
              <a:rPr kumimoji="0" lang="tr-TR" altLang="tr-TR" sz="1000" b="0" i="0" u="none" strike="noStrike" cap="none" normalizeH="0" baseline="0" dirty="0">
                <a:ln>
                  <a:noFill/>
                </a:ln>
                <a:solidFill>
                  <a:srgbClr val="222222"/>
                </a:solidFill>
                <a:effectLst/>
                <a:cs typeface="Arial" panose="020B0604020202020204" pitchFamily="34" charset="0"/>
              </a:rPr>
              <a:t> hesabıyla sisteme giriş yapıp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222222"/>
                </a:solidFill>
                <a:effectLst/>
                <a:cs typeface="Arial" panose="020B0604020202020204" pitchFamily="34" charset="0"/>
              </a:rPr>
              <a:t>("</a:t>
            </a:r>
            <a:r>
              <a:rPr kumimoji="0" lang="tr-TR" altLang="tr-TR" sz="1000" b="0" i="0" u="none" strike="noStrike" cap="none" normalizeH="0" baseline="0" dirty="0" err="1">
                <a:ln>
                  <a:noFill/>
                </a:ln>
                <a:solidFill>
                  <a:srgbClr val="222222"/>
                </a:solidFill>
                <a:effectLst/>
                <a:cs typeface="Arial" panose="020B0604020202020204" pitchFamily="34" charset="0"/>
              </a:rPr>
              <a:t>log</a:t>
            </a:r>
            <a:r>
              <a:rPr kumimoji="0" lang="tr-TR" altLang="tr-TR" sz="1000" b="0" i="0" u="none" strike="noStrike" cap="none" normalizeH="0" baseline="0" dirty="0">
                <a:ln>
                  <a:noFill/>
                </a:ln>
                <a:solidFill>
                  <a:srgbClr val="222222"/>
                </a:solidFill>
                <a:effectLst/>
                <a:cs typeface="Arial" panose="020B0604020202020204" pitchFamily="34" charset="0"/>
              </a:rPr>
              <a:t> in </a:t>
            </a:r>
            <a:r>
              <a:rPr kumimoji="0" lang="tr-TR" altLang="tr-TR" sz="1000" b="0" i="0" u="none" strike="noStrike" cap="none" normalizeH="0" baseline="0" dirty="0" err="1">
                <a:ln>
                  <a:noFill/>
                </a:ln>
                <a:solidFill>
                  <a:srgbClr val="222222"/>
                </a:solidFill>
                <a:effectLst/>
                <a:cs typeface="Arial" panose="020B0604020202020204" pitchFamily="34" charset="0"/>
              </a:rPr>
              <a:t>with</a:t>
            </a:r>
            <a:r>
              <a:rPr kumimoji="0" lang="tr-TR" altLang="tr-TR" sz="1000" b="0" i="0" u="none" strike="noStrike" cap="none" normalizeH="0" baseline="0" dirty="0">
                <a:ln>
                  <a:noFill/>
                </a:ln>
                <a:solidFill>
                  <a:srgbClr val="222222"/>
                </a:solidFill>
                <a:effectLst/>
                <a:cs typeface="Arial" panose="020B0604020202020204" pitchFamily="34" charset="0"/>
              </a:rPr>
              <a:t> </a:t>
            </a:r>
            <a:r>
              <a:rPr kumimoji="0" lang="tr-TR" altLang="tr-TR" sz="1000" b="0" i="0" u="none" strike="noStrike" cap="none" normalizeH="0" baseline="0" dirty="0" err="1">
                <a:ln>
                  <a:noFill/>
                </a:ln>
                <a:solidFill>
                  <a:srgbClr val="222222"/>
                </a:solidFill>
                <a:effectLst/>
                <a:cs typeface="Arial" panose="020B0604020202020204" pitchFamily="34" charset="0"/>
              </a:rPr>
              <a:t>google</a:t>
            </a:r>
            <a:r>
              <a:rPr kumimoji="0" lang="tr-TR" altLang="tr-TR" sz="1000" b="0" i="0" u="none" strike="noStrike" cap="none" normalizeH="0" baseline="0" dirty="0">
                <a:ln>
                  <a:noFill/>
                </a:ln>
                <a:solidFill>
                  <a:srgbClr val="222222"/>
                </a:solidFill>
                <a:effectLst/>
                <a:cs typeface="Arial" panose="020B0604020202020204" pitchFamily="34" charset="0"/>
              </a:rPr>
              <a:t>"), bir profil oluşturup, yönlendirmelere uygun olarak karşı kurumdan alacağınız dersleri(</a:t>
            </a:r>
            <a:r>
              <a:rPr kumimoji="0" lang="tr-TR" altLang="tr-TR" sz="1000" b="0" i="0" u="none" strike="noStrike" cap="none" normalizeH="0" baseline="0" dirty="0" err="1">
                <a:ln>
                  <a:noFill/>
                </a:ln>
                <a:solidFill>
                  <a:srgbClr val="222222"/>
                </a:solidFill>
                <a:effectLst/>
                <a:cs typeface="Arial" panose="020B0604020202020204" pitchFamily="34" charset="0"/>
              </a:rPr>
              <a:t>component</a:t>
            </a:r>
            <a:r>
              <a:rPr kumimoji="0" lang="tr-TR" altLang="tr-TR" sz="1000" b="0" i="0" u="none" strike="noStrike" cap="none" normalizeH="0" baseline="0" dirty="0">
                <a:ln>
                  <a:noFill/>
                </a:ln>
                <a:solidFill>
                  <a:srgbClr val="222222"/>
                </a:solidFill>
                <a:effectLst/>
                <a:cs typeface="Arial" panose="020B0604020202020204" pitchFamily="34" charset="0"/>
              </a:rPr>
              <a:t>)  ve bunlara karşılık DEÜ'de sayılacak dersleri ilgili tablolara ekleyebilirsiniz.</a:t>
            </a:r>
            <a:endParaRPr kumimoji="0" lang="tr-TR" altLang="tr-TR" sz="10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222222"/>
                </a:solidFill>
                <a:effectLst/>
                <a:cs typeface="Arial" panose="020B0604020202020204" pitchFamily="34" charset="0"/>
              </a:rPr>
              <a:t> </a:t>
            </a:r>
            <a:endParaRPr kumimoji="0" lang="tr-TR" altLang="tr-TR" sz="10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0000FF"/>
                </a:solidFill>
                <a:effectLst/>
                <a:cs typeface="Arial" panose="020B0604020202020204" pitchFamily="34" charset="0"/>
                <a:hlinkClick r:id="rId2"/>
              </a:rPr>
              <a:t>https://learning-agreement.eu/user/login</a:t>
            </a:r>
            <a:endParaRPr kumimoji="0" lang="tr-TR" altLang="tr-TR" sz="10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222222"/>
                </a:solidFill>
                <a:effectLst/>
                <a:cs typeface="Arial" panose="020B0604020202020204" pitchFamily="34" charset="0"/>
              </a:rPr>
              <a:t> </a:t>
            </a:r>
            <a:endParaRPr kumimoji="0" lang="tr-TR" altLang="tr-TR" sz="10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222222"/>
                </a:solidFill>
                <a:effectLst/>
                <a:cs typeface="Arial" panose="020B0604020202020204" pitchFamily="34" charset="0"/>
              </a:rPr>
              <a:t>Online Learning </a:t>
            </a:r>
            <a:r>
              <a:rPr kumimoji="0" lang="tr-TR" altLang="tr-TR" sz="1000" b="0" i="0" u="none" strike="noStrike" cap="none" normalizeH="0" baseline="0" dirty="0" err="1">
                <a:ln>
                  <a:noFill/>
                </a:ln>
                <a:solidFill>
                  <a:srgbClr val="222222"/>
                </a:solidFill>
                <a:effectLst/>
                <a:cs typeface="Arial" panose="020B0604020202020204" pitchFamily="34" charset="0"/>
              </a:rPr>
              <a:t>Agreement'ınız</a:t>
            </a:r>
            <a:r>
              <a:rPr kumimoji="0" lang="tr-TR" altLang="tr-TR" sz="1000" b="0" i="0" u="none" strike="noStrike" cap="none" normalizeH="0" baseline="0" dirty="0">
                <a:ln>
                  <a:noFill/>
                </a:ln>
                <a:solidFill>
                  <a:srgbClr val="222222"/>
                </a:solidFill>
                <a:effectLst/>
                <a:cs typeface="Arial" panose="020B0604020202020204" pitchFamily="34" charset="0"/>
              </a:rPr>
              <a:t> DEÜ'deki "</a:t>
            </a:r>
            <a:r>
              <a:rPr kumimoji="0" lang="tr-TR" altLang="tr-TR" sz="1000" b="0" i="0" u="none" strike="noStrike" cap="none" normalizeH="0" baseline="0" dirty="0" err="1">
                <a:ln>
                  <a:noFill/>
                </a:ln>
                <a:solidFill>
                  <a:srgbClr val="222222"/>
                </a:solidFill>
                <a:effectLst/>
                <a:cs typeface="Arial" panose="020B0604020202020204" pitchFamily="34" charset="0"/>
              </a:rPr>
              <a:t>Responsible</a:t>
            </a:r>
            <a:r>
              <a:rPr kumimoji="0" lang="tr-TR" altLang="tr-TR" sz="1000" b="0" i="0" u="none" strike="noStrike" cap="none" normalizeH="0" baseline="0" dirty="0">
                <a:ln>
                  <a:noFill/>
                </a:ln>
                <a:solidFill>
                  <a:srgbClr val="222222"/>
                </a:solidFill>
                <a:effectLst/>
                <a:cs typeface="Arial" panose="020B0604020202020204" pitchFamily="34" charset="0"/>
              </a:rPr>
              <a:t> </a:t>
            </a:r>
            <a:r>
              <a:rPr kumimoji="0" lang="tr-TR" altLang="tr-TR" sz="1000" b="0" i="0" u="none" strike="noStrike" cap="none" normalizeH="0" baseline="0" dirty="0" err="1">
                <a:ln>
                  <a:noFill/>
                </a:ln>
                <a:solidFill>
                  <a:srgbClr val="222222"/>
                </a:solidFill>
                <a:effectLst/>
                <a:cs typeface="Arial" panose="020B0604020202020204" pitchFamily="34" charset="0"/>
              </a:rPr>
              <a:t>Person</a:t>
            </a:r>
            <a:r>
              <a:rPr kumimoji="0" lang="tr-TR" altLang="tr-TR" sz="1000" b="0" i="0" u="none" strike="noStrike" cap="none" normalizeH="0" baseline="0" dirty="0">
                <a:ln>
                  <a:noFill/>
                </a:ln>
                <a:solidFill>
                  <a:srgbClr val="222222"/>
                </a:solidFill>
                <a:effectLst/>
                <a:cs typeface="Arial" panose="020B0604020202020204" pitchFamily="34" charset="0"/>
              </a:rPr>
              <a:t> at </a:t>
            </a:r>
            <a:r>
              <a:rPr kumimoji="0" lang="tr-TR" altLang="tr-TR" sz="1000" b="0" i="0" u="none" strike="noStrike" cap="none" normalizeH="0" baseline="0" dirty="0" err="1">
                <a:ln>
                  <a:noFill/>
                </a:ln>
                <a:solidFill>
                  <a:srgbClr val="222222"/>
                </a:solidFill>
                <a:effectLst/>
                <a:cs typeface="Arial" panose="020B0604020202020204" pitchFamily="34" charset="0"/>
              </a:rPr>
              <a:t>the</a:t>
            </a:r>
            <a:r>
              <a:rPr kumimoji="0" lang="tr-TR" altLang="tr-TR" sz="1000" b="0" i="0" u="none" strike="noStrike" cap="none" normalizeH="0" baseline="0" dirty="0">
                <a:ln>
                  <a:noFill/>
                </a:ln>
                <a:solidFill>
                  <a:srgbClr val="222222"/>
                </a:solidFill>
                <a:effectLst/>
                <a:cs typeface="Arial" panose="020B0604020202020204" pitchFamily="34" charset="0"/>
              </a:rPr>
              <a:t> </a:t>
            </a:r>
            <a:r>
              <a:rPr kumimoji="0" lang="tr-TR" altLang="tr-TR" sz="1000" b="0" i="0" u="none" strike="noStrike" cap="none" normalizeH="0" baseline="0" dirty="0" err="1">
                <a:ln>
                  <a:noFill/>
                </a:ln>
                <a:solidFill>
                  <a:srgbClr val="222222"/>
                </a:solidFill>
                <a:effectLst/>
                <a:cs typeface="Arial" panose="020B0604020202020204" pitchFamily="34" charset="0"/>
              </a:rPr>
              <a:t>Sending</a:t>
            </a:r>
            <a:r>
              <a:rPr kumimoji="0" lang="tr-TR" altLang="tr-TR" sz="1000" b="0" i="0" u="none" strike="noStrike" cap="none" normalizeH="0" baseline="0" dirty="0">
                <a:ln>
                  <a:noFill/>
                </a:ln>
                <a:solidFill>
                  <a:srgbClr val="222222"/>
                </a:solidFill>
                <a:effectLst/>
                <a:cs typeface="Arial" panose="020B0604020202020204" pitchFamily="34" charset="0"/>
              </a:rPr>
              <a:t> </a:t>
            </a:r>
            <a:r>
              <a:rPr kumimoji="0" lang="tr-TR" altLang="tr-TR" sz="1000" b="0" i="0" u="none" strike="noStrike" cap="none" normalizeH="0" baseline="0" dirty="0" err="1">
                <a:ln>
                  <a:noFill/>
                </a:ln>
                <a:solidFill>
                  <a:srgbClr val="222222"/>
                </a:solidFill>
                <a:effectLst/>
                <a:cs typeface="Arial" panose="020B0604020202020204" pitchFamily="34" charset="0"/>
              </a:rPr>
              <a:t>Institution"yetkili</a:t>
            </a:r>
            <a:r>
              <a:rPr kumimoji="0" lang="tr-TR" altLang="tr-TR" sz="1000" b="0" i="0" u="none" strike="noStrike" cap="none" normalizeH="0" baseline="0" dirty="0">
                <a:ln>
                  <a:noFill/>
                </a:ln>
                <a:solidFill>
                  <a:srgbClr val="222222"/>
                </a:solidFill>
                <a:effectLst/>
                <a:cs typeface="Arial" panose="020B0604020202020204" pitchFamily="34" charset="0"/>
              </a:rPr>
              <a:t> kişi olarak </a:t>
            </a:r>
            <a:r>
              <a:rPr kumimoji="0" lang="tr-TR" altLang="tr-TR" sz="1000" b="0" i="0" u="none" strike="noStrike" cap="none" normalizeH="0" baseline="0" dirty="0" err="1">
                <a:ln>
                  <a:noFill/>
                </a:ln>
                <a:solidFill>
                  <a:srgbClr val="222222"/>
                </a:solidFill>
                <a:effectLst/>
                <a:cs typeface="Arial" panose="020B0604020202020204" pitchFamily="34" charset="0"/>
              </a:rPr>
              <a:t>erasmus</a:t>
            </a:r>
            <a:r>
              <a:rPr kumimoji="0" lang="tr-TR" altLang="tr-TR" sz="1000" b="0" i="0" u="none" strike="noStrike" cap="none" normalizeH="0" baseline="0" dirty="0">
                <a:ln>
                  <a:noFill/>
                </a:ln>
                <a:solidFill>
                  <a:srgbClr val="222222"/>
                </a:solidFill>
                <a:effectLst/>
                <a:cs typeface="Arial" panose="020B0604020202020204" pitchFamily="34" charset="0"/>
              </a:rPr>
              <a:t> bölüm koordinatörünüzün bilgilerini girebilirsiniz. </a:t>
            </a:r>
            <a:r>
              <a:rPr kumimoji="0" lang="tr-TR" altLang="tr-TR" sz="1000" b="0" i="0" u="none" strike="noStrike" cap="none" normalizeH="0" baseline="0" dirty="0" err="1">
                <a:ln>
                  <a:noFill/>
                </a:ln>
                <a:solidFill>
                  <a:srgbClr val="222222"/>
                </a:solidFill>
                <a:effectLst/>
                <a:cs typeface="Arial" panose="020B0604020202020204" pitchFamily="34" charset="0"/>
              </a:rPr>
              <a:t>OLA'da</a:t>
            </a:r>
            <a:r>
              <a:rPr kumimoji="0" lang="tr-TR" altLang="tr-TR" sz="1000" b="0" i="0" u="none" strike="noStrike" cap="none" normalizeH="0" baseline="0" dirty="0">
                <a:ln>
                  <a:noFill/>
                </a:ln>
                <a:solidFill>
                  <a:srgbClr val="222222"/>
                </a:solidFill>
                <a:effectLst/>
                <a:cs typeface="Arial" panose="020B0604020202020204" pitchFamily="34" charset="0"/>
              </a:rPr>
              <a:t> </a:t>
            </a:r>
            <a:r>
              <a:rPr kumimoji="0" lang="tr-TR" altLang="tr-TR" sz="1000" b="0" i="0" u="none" strike="noStrike" cap="none" normalizeH="0" baseline="0" dirty="0" err="1">
                <a:ln>
                  <a:noFill/>
                </a:ln>
                <a:solidFill>
                  <a:srgbClr val="222222"/>
                </a:solidFill>
                <a:effectLst/>
                <a:cs typeface="Arial" panose="020B0604020202020204" pitchFamily="34" charset="0"/>
              </a:rPr>
              <a:t>Sending</a:t>
            </a:r>
            <a:r>
              <a:rPr kumimoji="0" lang="tr-TR" altLang="tr-TR" sz="1000" b="0" i="0" u="none" strike="noStrike" cap="none" normalizeH="0" baseline="0" dirty="0">
                <a:ln>
                  <a:noFill/>
                </a:ln>
                <a:solidFill>
                  <a:srgbClr val="222222"/>
                </a:solidFill>
                <a:effectLst/>
                <a:cs typeface="Arial" panose="020B0604020202020204" pitchFamily="34" charset="0"/>
              </a:rPr>
              <a:t> </a:t>
            </a:r>
            <a:r>
              <a:rPr kumimoji="0" lang="tr-TR" altLang="tr-TR" sz="1000" b="0" i="0" u="none" strike="noStrike" cap="none" normalizeH="0" baseline="0" dirty="0" err="1">
                <a:ln>
                  <a:noFill/>
                </a:ln>
                <a:solidFill>
                  <a:srgbClr val="222222"/>
                </a:solidFill>
                <a:effectLst/>
                <a:cs typeface="Arial" panose="020B0604020202020204" pitchFamily="34" charset="0"/>
              </a:rPr>
              <a:t>instution</a:t>
            </a:r>
            <a:r>
              <a:rPr kumimoji="0" lang="tr-TR" altLang="tr-TR" sz="1000" b="0" i="0" u="none" strike="noStrike" cap="none" normalizeH="0" baseline="0" dirty="0">
                <a:ln>
                  <a:noFill/>
                </a:ln>
                <a:solidFill>
                  <a:srgbClr val="222222"/>
                </a:solidFill>
                <a:effectLst/>
                <a:cs typeface="Arial" panose="020B0604020202020204" pitchFamily="34" charset="0"/>
              </a:rPr>
              <a:t> yetkilisi ile ilgili</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222222"/>
                </a:solidFill>
                <a:effectLst/>
                <a:cs typeface="Arial" panose="020B0604020202020204" pitchFamily="34" charset="0"/>
              </a:rPr>
              <a:t>alanlarda onun bilgilerine yer verebilirsiniz.</a:t>
            </a:r>
            <a:r>
              <a:rPr lang="tr-TR" altLang="tr-TR" sz="1000" dirty="0">
                <a:cs typeface="Arial" panose="020B0604020202020204" pitchFamily="34" charset="0"/>
              </a:rPr>
              <a:t> </a:t>
            </a:r>
            <a:r>
              <a:rPr kumimoji="0" lang="tr-TR" altLang="tr-TR" sz="1000" b="0" i="0" u="none" strike="noStrike" cap="none" normalizeH="0" baseline="0" dirty="0">
                <a:ln>
                  <a:noFill/>
                </a:ln>
                <a:solidFill>
                  <a:srgbClr val="222222"/>
                </a:solidFill>
                <a:effectLst/>
                <a:cs typeface="Arial" panose="020B0604020202020204" pitchFamily="34" charset="0"/>
              </a:rPr>
              <a:t>Siz </a:t>
            </a:r>
            <a:r>
              <a:rPr kumimoji="0" lang="tr-TR" altLang="tr-TR" sz="1000" b="0" i="0" u="none" strike="noStrike" cap="none" normalizeH="0" baseline="0" dirty="0" err="1">
                <a:ln>
                  <a:noFill/>
                </a:ln>
                <a:solidFill>
                  <a:srgbClr val="222222"/>
                </a:solidFill>
                <a:effectLst/>
                <a:cs typeface="Arial" panose="020B0604020202020204" pitchFamily="34" charset="0"/>
              </a:rPr>
              <a:t>OLA'nızı</a:t>
            </a:r>
            <a:r>
              <a:rPr kumimoji="0" lang="tr-TR" altLang="tr-TR" sz="1000" b="0" i="0" u="none" strike="noStrike" cap="none" normalizeH="0" baseline="0" dirty="0">
                <a:ln>
                  <a:noFill/>
                </a:ln>
                <a:solidFill>
                  <a:srgbClr val="222222"/>
                </a:solidFill>
                <a:effectLst/>
                <a:cs typeface="Arial" panose="020B0604020202020204" pitchFamily="34" charset="0"/>
              </a:rPr>
              <a:t> tamamladıktan sonra, uygun görürse </a:t>
            </a:r>
            <a:r>
              <a:rPr kumimoji="0" lang="tr-TR" altLang="tr-TR" sz="1000" b="0" i="0" u="none" strike="noStrike" cap="none" normalizeH="0" baseline="0" dirty="0" err="1">
                <a:ln>
                  <a:noFill/>
                </a:ln>
                <a:solidFill>
                  <a:srgbClr val="222222"/>
                </a:solidFill>
                <a:effectLst/>
                <a:cs typeface="Arial" panose="020B0604020202020204" pitchFamily="34" charset="0"/>
              </a:rPr>
              <a:t>Erasmus</a:t>
            </a:r>
            <a:r>
              <a:rPr kumimoji="0" lang="tr-TR" altLang="tr-TR" sz="1000" b="0" i="0" u="none" strike="noStrike" cap="none" normalizeH="0" baseline="0" dirty="0">
                <a:ln>
                  <a:noFill/>
                </a:ln>
                <a:solidFill>
                  <a:srgbClr val="222222"/>
                </a:solidFill>
                <a:effectLst/>
                <a:cs typeface="Arial" panose="020B0604020202020204" pitchFamily="34" charset="0"/>
              </a:rPr>
              <a:t> bölüm koordinatörünüz </a:t>
            </a:r>
            <a:r>
              <a:rPr kumimoji="0" lang="tr-TR" altLang="tr-TR" sz="1000" b="0" i="0" u="none" strike="noStrike" cap="none" normalizeH="0" baseline="0" dirty="0" err="1">
                <a:ln>
                  <a:noFill/>
                </a:ln>
                <a:solidFill>
                  <a:srgbClr val="222222"/>
                </a:solidFill>
                <a:effectLst/>
                <a:cs typeface="Arial" panose="020B0604020202020204" pitchFamily="34" charset="0"/>
              </a:rPr>
              <a:t>OLA'nızı</a:t>
            </a:r>
            <a:r>
              <a:rPr kumimoji="0" lang="tr-TR" altLang="tr-TR" sz="1000" b="0" i="0" u="none" strike="noStrike" cap="none" normalizeH="0" baseline="0" dirty="0">
                <a:ln>
                  <a:noFill/>
                </a:ln>
                <a:solidFill>
                  <a:srgbClr val="222222"/>
                </a:solidFill>
                <a:effectLst/>
                <a:cs typeface="Arial" panose="020B0604020202020204" pitchFamily="34" charset="0"/>
              </a:rPr>
              <a:t> online olarak imzalayacak ya da </a:t>
            </a:r>
            <a:r>
              <a:rPr kumimoji="0" lang="tr-TR" altLang="tr-TR" sz="1000" b="0" i="0" u="none" strike="noStrike" cap="none" normalizeH="0" baseline="0" dirty="0" err="1">
                <a:ln>
                  <a:noFill/>
                </a:ln>
                <a:solidFill>
                  <a:srgbClr val="222222"/>
                </a:solidFill>
                <a:effectLst/>
                <a:cs typeface="Arial" panose="020B0604020202020204" pitchFamily="34" charset="0"/>
              </a:rPr>
              <a:t>OLA'da</a:t>
            </a:r>
            <a:r>
              <a:rPr kumimoji="0" lang="tr-TR" altLang="tr-TR" sz="1000" b="0" i="0" u="none" strike="noStrike" cap="none" normalizeH="0" baseline="0" dirty="0">
                <a:ln>
                  <a:noFill/>
                </a:ln>
                <a:solidFill>
                  <a:srgbClr val="222222"/>
                </a:solidFill>
                <a:effectLst/>
                <a:cs typeface="Arial" panose="020B0604020202020204" pitchFamily="34" charset="0"/>
              </a:rPr>
              <a:t> yapılması gereken değişiklikler varsa</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err="1">
                <a:ln>
                  <a:noFill/>
                </a:ln>
                <a:solidFill>
                  <a:srgbClr val="222222"/>
                </a:solidFill>
                <a:effectLst/>
                <a:cs typeface="Arial" panose="020B0604020202020204" pitchFamily="34" charset="0"/>
              </a:rPr>
              <a:t>OLA'yı</a:t>
            </a:r>
            <a:r>
              <a:rPr kumimoji="0" lang="tr-TR" altLang="tr-TR" sz="1000" b="0" i="0" u="none" strike="noStrike" cap="none" normalizeH="0" baseline="0" dirty="0">
                <a:ln>
                  <a:noFill/>
                </a:ln>
                <a:solidFill>
                  <a:srgbClr val="222222"/>
                </a:solidFill>
                <a:effectLst/>
                <a:cs typeface="Arial" panose="020B0604020202020204" pitchFamily="34" charset="0"/>
              </a:rPr>
              <a:t> </a:t>
            </a:r>
            <a:r>
              <a:rPr kumimoji="0" lang="tr-TR" altLang="tr-TR" sz="1000" b="0" i="0" u="none" strike="noStrike" cap="none" normalizeH="0" baseline="0" dirty="0" err="1">
                <a:ln>
                  <a:noFill/>
                </a:ln>
                <a:solidFill>
                  <a:srgbClr val="222222"/>
                </a:solidFill>
                <a:effectLst/>
                <a:cs typeface="Arial" panose="020B0604020202020204" pitchFamily="34" charset="0"/>
              </a:rPr>
              <a:t>reddecek</a:t>
            </a:r>
            <a:r>
              <a:rPr kumimoji="0" lang="tr-TR" altLang="tr-TR" sz="1000" b="0" i="0" u="none" strike="noStrike" cap="none" normalizeH="0" baseline="0" dirty="0">
                <a:ln>
                  <a:noFill/>
                </a:ln>
                <a:solidFill>
                  <a:srgbClr val="222222"/>
                </a:solidFill>
                <a:effectLst/>
                <a:cs typeface="Arial" panose="020B0604020202020204" pitchFamily="34" charset="0"/>
              </a:rPr>
              <a:t>, böylece OLA gerekli değişiklikleri yapmanız için yeniden</a:t>
            </a:r>
            <a:r>
              <a:rPr lang="tr-TR" altLang="tr-TR" sz="1000" dirty="0">
                <a:cs typeface="Arial" panose="020B0604020202020204" pitchFamily="34" charset="0"/>
              </a:rPr>
              <a:t> </a:t>
            </a:r>
            <a:r>
              <a:rPr kumimoji="0" lang="tr-TR" altLang="tr-TR" sz="1000" b="0" i="0" u="none" strike="noStrike" cap="none" normalizeH="0" baseline="0" dirty="0">
                <a:ln>
                  <a:noFill/>
                </a:ln>
                <a:solidFill>
                  <a:srgbClr val="222222"/>
                </a:solidFill>
                <a:effectLst/>
                <a:cs typeface="Arial" panose="020B0604020202020204" pitchFamily="34" charset="0"/>
              </a:rPr>
              <a:t>erişiminize açılacaktır.</a:t>
            </a:r>
            <a:endParaRPr kumimoji="0" lang="tr-TR" altLang="tr-TR" sz="10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222222"/>
                </a:solidFill>
                <a:effectLst/>
                <a:cs typeface="Arial" panose="020B0604020202020204" pitchFamily="34" charset="0"/>
              </a:rPr>
              <a:t> </a:t>
            </a:r>
            <a:endParaRPr kumimoji="0" lang="tr-TR" altLang="tr-TR" sz="10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222222"/>
                </a:solidFill>
                <a:effectLst/>
                <a:cs typeface="Arial" panose="020B0604020202020204" pitchFamily="34" charset="0"/>
              </a:rPr>
              <a:t>DEÜ'deki </a:t>
            </a:r>
            <a:r>
              <a:rPr kumimoji="0" lang="tr-TR" altLang="tr-TR" sz="1000" b="0" i="0" u="none" strike="noStrike" cap="none" normalizeH="0" baseline="0" dirty="0" err="1">
                <a:ln>
                  <a:noFill/>
                </a:ln>
                <a:solidFill>
                  <a:srgbClr val="222222"/>
                </a:solidFill>
                <a:effectLst/>
                <a:cs typeface="Arial" panose="020B0604020202020204" pitchFamily="34" charset="0"/>
              </a:rPr>
              <a:t>Erasmus</a:t>
            </a:r>
            <a:r>
              <a:rPr kumimoji="0" lang="tr-TR" altLang="tr-TR" sz="1000" b="0" i="0" u="none" strike="noStrike" cap="none" normalizeH="0" baseline="0" dirty="0">
                <a:ln>
                  <a:noFill/>
                </a:ln>
                <a:solidFill>
                  <a:srgbClr val="222222"/>
                </a:solidFill>
                <a:effectLst/>
                <a:cs typeface="Arial" panose="020B0604020202020204" pitchFamily="34" charset="0"/>
              </a:rPr>
              <a:t> koordinatörünüzün onayından sonra OLA bu kez karşı kurumun onayı için sistemde onların önüne düşecektir. Bu nedenle  </a:t>
            </a:r>
            <a:r>
              <a:rPr kumimoji="0" lang="tr-TR" altLang="tr-TR" sz="1000" b="0" i="0" u="none" strike="noStrike" cap="none" normalizeH="0" baseline="0" dirty="0" err="1">
                <a:ln>
                  <a:noFill/>
                </a:ln>
                <a:solidFill>
                  <a:srgbClr val="222222"/>
                </a:solidFill>
                <a:effectLst/>
                <a:cs typeface="Arial" panose="020B0604020202020204" pitchFamily="34" charset="0"/>
              </a:rPr>
              <a:t>OLA'da</a:t>
            </a:r>
            <a:r>
              <a:rPr kumimoji="0" lang="tr-TR" altLang="tr-TR" sz="1000" b="0" i="0" u="none" strike="noStrike" cap="none" normalizeH="0" baseline="0" dirty="0">
                <a:ln>
                  <a:noFill/>
                </a:ln>
                <a:solidFill>
                  <a:srgbClr val="222222"/>
                </a:solidFill>
                <a:effectLst/>
                <a:cs typeface="Arial" panose="020B0604020202020204" pitchFamily="34" charset="0"/>
              </a:rPr>
              <a:t> "</a:t>
            </a:r>
            <a:r>
              <a:rPr kumimoji="0" lang="tr-TR" altLang="tr-TR" sz="1000" b="0" i="0" u="none" strike="noStrike" cap="none" normalizeH="0" baseline="0" dirty="0" err="1">
                <a:ln>
                  <a:noFill/>
                </a:ln>
                <a:solidFill>
                  <a:srgbClr val="222222"/>
                </a:solidFill>
                <a:effectLst/>
                <a:cs typeface="Arial" panose="020B0604020202020204" pitchFamily="34" charset="0"/>
              </a:rPr>
              <a:t>Responsible</a:t>
            </a:r>
            <a:r>
              <a:rPr kumimoji="0" lang="tr-TR" altLang="tr-TR" sz="1000" b="0" i="0" u="none" strike="noStrike" cap="none" normalizeH="0" baseline="0" dirty="0">
                <a:ln>
                  <a:noFill/>
                </a:ln>
                <a:solidFill>
                  <a:srgbClr val="222222"/>
                </a:solidFill>
                <a:effectLst/>
                <a:cs typeface="Arial" panose="020B0604020202020204" pitchFamily="34" charset="0"/>
              </a:rPr>
              <a:t> </a:t>
            </a:r>
            <a:r>
              <a:rPr kumimoji="0" lang="tr-TR" altLang="tr-TR" sz="1000" b="0" i="0" u="none" strike="noStrike" cap="none" normalizeH="0" baseline="0" dirty="0" err="1">
                <a:ln>
                  <a:noFill/>
                </a:ln>
                <a:solidFill>
                  <a:srgbClr val="222222"/>
                </a:solidFill>
                <a:effectLst/>
                <a:cs typeface="Arial" panose="020B0604020202020204" pitchFamily="34" charset="0"/>
              </a:rPr>
              <a:t>Person</a:t>
            </a:r>
            <a:r>
              <a:rPr kumimoji="0" lang="tr-TR" altLang="tr-TR" sz="1000" b="0" i="0" u="none" strike="noStrike" cap="none" normalizeH="0" baseline="0" dirty="0">
                <a:ln>
                  <a:noFill/>
                </a:ln>
                <a:solidFill>
                  <a:srgbClr val="222222"/>
                </a:solidFill>
                <a:effectLst/>
                <a:cs typeface="Arial" panose="020B0604020202020204" pitchFamily="34" charset="0"/>
              </a:rPr>
              <a:t> at </a:t>
            </a:r>
            <a:r>
              <a:rPr kumimoji="0" lang="tr-TR" altLang="tr-TR" sz="1000" b="0" i="0" u="none" strike="noStrike" cap="none" normalizeH="0" baseline="0" dirty="0" err="1">
                <a:ln>
                  <a:noFill/>
                </a:ln>
                <a:solidFill>
                  <a:srgbClr val="222222"/>
                </a:solidFill>
                <a:effectLst/>
                <a:cs typeface="Arial" panose="020B0604020202020204" pitchFamily="34" charset="0"/>
              </a:rPr>
              <a:t>the</a:t>
            </a:r>
            <a:r>
              <a:rPr kumimoji="0" lang="tr-TR" altLang="tr-TR" sz="1000" b="0" i="0" u="none" strike="noStrike" cap="none" normalizeH="0" baseline="0" dirty="0">
                <a:ln>
                  <a:noFill/>
                </a:ln>
                <a:solidFill>
                  <a:srgbClr val="222222"/>
                </a:solidFill>
                <a:effectLst/>
                <a:cs typeface="Arial" panose="020B0604020202020204" pitchFamily="34" charset="0"/>
              </a:rPr>
              <a:t> </a:t>
            </a:r>
            <a:r>
              <a:rPr kumimoji="0" lang="tr-TR" altLang="tr-TR" sz="1000" b="0" i="0" u="none" strike="noStrike" cap="none" normalizeH="0" baseline="0" dirty="0" err="1">
                <a:ln>
                  <a:noFill/>
                </a:ln>
                <a:solidFill>
                  <a:srgbClr val="222222"/>
                </a:solidFill>
                <a:effectLst/>
                <a:cs typeface="Arial" panose="020B0604020202020204" pitchFamily="34" charset="0"/>
              </a:rPr>
              <a:t>Recieving</a:t>
            </a:r>
            <a:r>
              <a:rPr kumimoji="0" lang="tr-TR" altLang="tr-TR" sz="1000" b="0" i="0" u="none" strike="noStrike" cap="none" normalizeH="0" baseline="0" dirty="0">
                <a:ln>
                  <a:noFill/>
                </a:ln>
                <a:solidFill>
                  <a:srgbClr val="222222"/>
                </a:solidFill>
                <a:effectLst/>
                <a:cs typeface="Arial" panose="020B0604020202020204" pitchFamily="34" charset="0"/>
              </a:rPr>
              <a:t> </a:t>
            </a:r>
            <a:r>
              <a:rPr kumimoji="0" lang="tr-TR" altLang="tr-TR" sz="1000" b="0" i="0" u="none" strike="noStrike" cap="none" normalizeH="0" baseline="0" dirty="0" err="1">
                <a:ln>
                  <a:noFill/>
                </a:ln>
                <a:solidFill>
                  <a:srgbClr val="222222"/>
                </a:solidFill>
                <a:effectLst/>
                <a:cs typeface="Arial" panose="020B0604020202020204" pitchFamily="34" charset="0"/>
              </a:rPr>
              <a:t>Institution</a:t>
            </a:r>
            <a:r>
              <a:rPr kumimoji="0" lang="tr-TR" altLang="tr-TR" sz="1000" b="0" i="0" u="none" strike="noStrike" cap="none" normalizeH="0" baseline="0" dirty="0">
                <a:ln>
                  <a:noFill/>
                </a:ln>
                <a:solidFill>
                  <a:srgbClr val="222222"/>
                </a:solidFill>
                <a:effectLst/>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222222"/>
                </a:solidFill>
                <a:effectLst/>
                <a:cs typeface="Arial" panose="020B0604020202020204" pitchFamily="34" charset="0"/>
              </a:rPr>
              <a:t>kısmına oradaki yetkili kişinin bilgilerini girmelisiniz.</a:t>
            </a:r>
            <a:r>
              <a:rPr lang="tr-TR" altLang="tr-TR" sz="1000" dirty="0">
                <a:cs typeface="Arial" panose="020B0604020202020204" pitchFamily="34" charset="0"/>
              </a:rPr>
              <a:t> </a:t>
            </a:r>
            <a:r>
              <a:rPr kumimoji="0" lang="tr-TR" altLang="tr-TR" sz="1000" b="0" i="0" u="none" strike="noStrike" cap="none" normalizeH="0" baseline="0" dirty="0">
                <a:ln>
                  <a:noFill/>
                </a:ln>
                <a:solidFill>
                  <a:srgbClr val="222222"/>
                </a:solidFill>
                <a:effectLst/>
                <a:cs typeface="Arial" panose="020B0604020202020204" pitchFamily="34" charset="0"/>
              </a:rPr>
              <a:t>Bu bilgiler için karşı kurumdaki International Office/</a:t>
            </a:r>
            <a:r>
              <a:rPr kumimoji="0" lang="tr-TR" altLang="tr-TR" sz="1000" b="0" i="0" u="none" strike="noStrike" cap="none" normalizeH="0" baseline="0" dirty="0" err="1">
                <a:ln>
                  <a:noFill/>
                </a:ln>
                <a:solidFill>
                  <a:srgbClr val="222222"/>
                </a:solidFill>
                <a:effectLst/>
                <a:cs typeface="Arial" panose="020B0604020202020204" pitchFamily="34" charset="0"/>
              </a:rPr>
              <a:t>Erasmus</a:t>
            </a:r>
            <a:r>
              <a:rPr kumimoji="0" lang="tr-TR" altLang="tr-TR" sz="1000" b="0" i="0" u="none" strike="noStrike" cap="none" normalizeH="0" baseline="0" dirty="0">
                <a:ln>
                  <a:noFill/>
                </a:ln>
                <a:solidFill>
                  <a:srgbClr val="222222"/>
                </a:solidFill>
                <a:effectLst/>
                <a:cs typeface="Arial" panose="020B0604020202020204" pitchFamily="34" charset="0"/>
              </a:rPr>
              <a:t> </a:t>
            </a:r>
            <a:r>
              <a:rPr kumimoji="0" lang="tr-TR" altLang="tr-TR" sz="1000" b="0" i="0" u="none" strike="noStrike" cap="none" normalizeH="0" baseline="0" dirty="0" err="1">
                <a:ln>
                  <a:noFill/>
                </a:ln>
                <a:solidFill>
                  <a:srgbClr val="222222"/>
                </a:solidFill>
                <a:effectLst/>
                <a:cs typeface="Arial" panose="020B0604020202020204" pitchFamily="34" charset="0"/>
              </a:rPr>
              <a:t>office'te</a:t>
            </a:r>
            <a:r>
              <a:rPr kumimoji="0" lang="tr-TR" altLang="tr-TR" sz="1000" b="0" i="0" u="none" strike="noStrike" cap="none" normalizeH="0" baseline="0" dirty="0">
                <a:ln>
                  <a:noFill/>
                </a:ln>
                <a:solidFill>
                  <a:srgbClr val="222222"/>
                </a:solidFill>
                <a:effectLst/>
                <a:cs typeface="Arial" panose="020B0604020202020204" pitchFamily="34" charset="0"/>
              </a:rPr>
              <a:t> görev yapan "</a:t>
            </a:r>
            <a:r>
              <a:rPr kumimoji="0" lang="tr-TR" altLang="tr-TR" sz="1000" b="0" i="0" u="none" strike="noStrike" cap="none" normalizeH="0" baseline="0" dirty="0" err="1">
                <a:ln>
                  <a:noFill/>
                </a:ln>
                <a:solidFill>
                  <a:srgbClr val="222222"/>
                </a:solidFill>
                <a:effectLst/>
                <a:cs typeface="Arial" panose="020B0604020202020204" pitchFamily="34" charset="0"/>
              </a:rPr>
              <a:t>incoming</a:t>
            </a:r>
            <a:r>
              <a:rPr kumimoji="0" lang="tr-TR" altLang="tr-TR" sz="1000" b="0" i="0" u="none" strike="noStrike" cap="none" normalizeH="0" baseline="0" dirty="0">
                <a:ln>
                  <a:noFill/>
                </a:ln>
                <a:solidFill>
                  <a:srgbClr val="222222"/>
                </a:solidFill>
                <a:effectLst/>
                <a:cs typeface="Arial" panose="020B0604020202020204" pitchFamily="34" charset="0"/>
              </a:rPr>
              <a:t> </a:t>
            </a:r>
            <a:r>
              <a:rPr kumimoji="0" lang="tr-TR" altLang="tr-TR" sz="1000" b="0" i="0" u="none" strike="noStrike" cap="none" normalizeH="0" baseline="0" dirty="0" err="1">
                <a:ln>
                  <a:noFill/>
                </a:ln>
                <a:solidFill>
                  <a:srgbClr val="222222"/>
                </a:solidFill>
                <a:effectLst/>
                <a:cs typeface="Arial" panose="020B0604020202020204" pitchFamily="34" charset="0"/>
              </a:rPr>
              <a:t>student</a:t>
            </a:r>
            <a:r>
              <a:rPr kumimoji="0" lang="tr-TR" altLang="tr-TR" sz="1000" b="0" i="0" u="none" strike="noStrike" cap="none" normalizeH="0" baseline="0" dirty="0">
                <a:ln>
                  <a:noFill/>
                </a:ln>
                <a:solidFill>
                  <a:srgbClr val="222222"/>
                </a:solidFill>
                <a:effectLst/>
                <a:cs typeface="Arial" panose="020B0604020202020204" pitchFamily="34" charset="0"/>
              </a:rPr>
              <a:t>/gelen </a:t>
            </a:r>
            <a:r>
              <a:rPr kumimoji="0" lang="tr-TR" altLang="tr-TR" sz="1000" b="0" i="0" u="none" strike="noStrike" cap="none" normalizeH="0" baseline="0" dirty="0" err="1">
                <a:ln>
                  <a:noFill/>
                </a:ln>
                <a:solidFill>
                  <a:srgbClr val="222222"/>
                </a:solidFill>
                <a:effectLst/>
                <a:cs typeface="Arial" panose="020B0604020202020204" pitchFamily="34" charset="0"/>
              </a:rPr>
              <a:t>öğrenci"den</a:t>
            </a:r>
            <a:r>
              <a:rPr kumimoji="0" lang="tr-TR" altLang="tr-TR" sz="1000" b="0" i="0" u="none" strike="noStrike" cap="none" normalizeH="0" baseline="0" dirty="0">
                <a:ln>
                  <a:noFill/>
                </a:ln>
                <a:solidFill>
                  <a:srgbClr val="222222"/>
                </a:solidFill>
                <a:effectLst/>
                <a:cs typeface="Arial" panose="020B0604020202020204" pitchFamily="34" charset="0"/>
              </a:rPr>
              <a:t> sorumlu personel yol gösterebilir. </a:t>
            </a:r>
            <a:endParaRPr kumimoji="0" lang="tr-TR" altLang="tr-TR" sz="10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222222"/>
                </a:solidFill>
                <a:effectLst/>
                <a:cs typeface="Arial" panose="020B0604020202020204" pitchFamily="34" charset="0"/>
              </a:rPr>
              <a:t>  </a:t>
            </a:r>
            <a:endParaRPr kumimoji="0" lang="tr-TR" altLang="tr-TR" sz="10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222222"/>
                </a:solidFill>
                <a:effectLst/>
                <a:cs typeface="Arial" panose="020B0604020202020204" pitchFamily="34" charset="0"/>
              </a:rPr>
              <a:t>Söz konusu sistem henüz tüm taraflarca aktif olarak kullanılmaya başlanmamış olup, bu süreçte bir sorunla karşılaşılırsa ve karşı kurum uygun görürse, Learning </a:t>
            </a:r>
            <a:r>
              <a:rPr kumimoji="0" lang="tr-TR" altLang="tr-TR" sz="1000" b="0" i="0" u="none" strike="noStrike" cap="none" normalizeH="0" baseline="0" dirty="0" err="1">
                <a:ln>
                  <a:noFill/>
                </a:ln>
                <a:solidFill>
                  <a:srgbClr val="222222"/>
                </a:solidFill>
                <a:effectLst/>
                <a:cs typeface="Arial" panose="020B0604020202020204" pitchFamily="34" charset="0"/>
              </a:rPr>
              <a:t>Agreement'ın</a:t>
            </a:r>
            <a:r>
              <a:rPr kumimoji="0" lang="tr-TR" altLang="tr-TR" sz="1000" b="0" i="0" u="none" strike="noStrike" cap="none" normalizeH="0" baseline="0" dirty="0">
                <a:ln>
                  <a:noFill/>
                </a:ln>
                <a:solidFill>
                  <a:srgbClr val="222222"/>
                </a:solidFill>
                <a:effectLst/>
                <a:cs typeface="Arial" panose="020B0604020202020204" pitchFamily="34" charset="0"/>
              </a:rPr>
              <a:t> önceki yıllarda olduğu gibi</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err="1">
                <a:ln>
                  <a:noFill/>
                </a:ln>
                <a:solidFill>
                  <a:srgbClr val="222222"/>
                </a:solidFill>
                <a:effectLst/>
                <a:cs typeface="Arial" panose="020B0604020202020204" pitchFamily="34" charset="0"/>
              </a:rPr>
              <a:t>word</a:t>
            </a:r>
            <a:r>
              <a:rPr kumimoji="0" lang="tr-TR" altLang="tr-TR" sz="1000" b="0" i="0" u="none" strike="noStrike" cap="none" normalizeH="0" baseline="0" dirty="0">
                <a:ln>
                  <a:noFill/>
                </a:ln>
                <a:solidFill>
                  <a:srgbClr val="222222"/>
                </a:solidFill>
                <a:effectLst/>
                <a:cs typeface="Arial" panose="020B0604020202020204" pitchFamily="34" charset="0"/>
              </a:rPr>
              <a:t> dosyası şablonu biçimindeki Learning </a:t>
            </a:r>
            <a:r>
              <a:rPr kumimoji="0" lang="tr-TR" altLang="tr-TR" sz="1000" b="0" i="0" u="none" strike="noStrike" cap="none" normalizeH="0" baseline="0" dirty="0" err="1">
                <a:ln>
                  <a:noFill/>
                </a:ln>
                <a:solidFill>
                  <a:srgbClr val="222222"/>
                </a:solidFill>
                <a:effectLst/>
                <a:cs typeface="Arial" panose="020B0604020202020204" pitchFamily="34" charset="0"/>
              </a:rPr>
              <a:t>Agreement</a:t>
            </a:r>
            <a:r>
              <a:rPr kumimoji="0" lang="tr-TR" altLang="tr-TR" sz="1000" b="0" i="0" u="none" strike="noStrike" cap="none" normalizeH="0" baseline="0" dirty="0">
                <a:ln>
                  <a:noFill/>
                </a:ln>
                <a:solidFill>
                  <a:srgbClr val="222222"/>
                </a:solidFill>
                <a:effectLst/>
                <a:cs typeface="Arial" panose="020B0604020202020204" pitchFamily="34" charset="0"/>
              </a:rPr>
              <a:t> üstünden tamamlanması gündeme gelebilir.</a:t>
            </a:r>
            <a:endParaRPr kumimoji="0" lang="tr-TR" altLang="tr-TR" sz="10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222222"/>
                </a:solidFill>
                <a:effectLst/>
                <a:cs typeface="Arial" panose="020B0604020202020204" pitchFamily="34" charset="0"/>
              </a:rPr>
              <a:t> </a:t>
            </a:r>
            <a:endParaRPr kumimoji="0" lang="tr-TR" altLang="tr-TR" sz="10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222222"/>
                </a:solidFill>
                <a:effectLst/>
                <a:cs typeface="Arial" panose="020B0604020202020204" pitchFamily="34" charset="0"/>
              </a:rPr>
              <a:t>OLA ilgili </a:t>
            </a:r>
            <a:r>
              <a:rPr kumimoji="0" lang="tr-TR" altLang="tr-TR" sz="1000" b="0" i="0" u="none" strike="noStrike" cap="none" normalizeH="0" baseline="0" dirty="0" err="1">
                <a:ln>
                  <a:noFill/>
                </a:ln>
                <a:solidFill>
                  <a:srgbClr val="222222"/>
                </a:solidFill>
                <a:effectLst/>
                <a:cs typeface="Arial" panose="020B0604020202020204" pitchFamily="34" charset="0"/>
              </a:rPr>
              <a:t>bilgilnedirici</a:t>
            </a:r>
            <a:r>
              <a:rPr kumimoji="0" lang="tr-TR" altLang="tr-TR" sz="1000" b="0" i="0" u="none" strike="noStrike" cap="none" normalizeH="0" baseline="0" dirty="0">
                <a:ln>
                  <a:noFill/>
                </a:ln>
                <a:solidFill>
                  <a:srgbClr val="222222"/>
                </a:solidFill>
                <a:effectLst/>
                <a:cs typeface="Arial" panose="020B0604020202020204" pitchFamily="34" charset="0"/>
              </a:rPr>
              <a:t> video linklerini aşağıdadır:</a:t>
            </a:r>
            <a:endParaRPr kumimoji="0" lang="tr-TR" altLang="tr-TR" sz="10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222222"/>
                </a:solidFill>
                <a:effectLst/>
                <a:cs typeface="Arial" panose="020B0604020202020204" pitchFamily="34" charset="0"/>
              </a:rPr>
              <a:t>  </a:t>
            </a:r>
            <a:endParaRPr kumimoji="0" lang="tr-TR" altLang="tr-TR" sz="1000" b="1" i="0" u="none" strike="noStrike" cap="none" normalizeH="0" baseline="0" dirty="0">
              <a:ln>
                <a:noFill/>
              </a:ln>
              <a:solidFill>
                <a:srgbClr val="222222"/>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1" i="0" u="none" strike="noStrike" cap="none" normalizeH="0" baseline="0" dirty="0" err="1">
                <a:ln>
                  <a:noFill/>
                </a:ln>
                <a:solidFill>
                  <a:srgbClr val="0F0F0F"/>
                </a:solidFill>
                <a:effectLst/>
                <a:cs typeface="Arial" panose="020B0604020202020204" pitchFamily="34" charset="0"/>
              </a:rPr>
              <a:t>Logging</a:t>
            </a:r>
            <a:r>
              <a:rPr kumimoji="0" lang="tr-TR" altLang="tr-TR" sz="1000" b="1" i="0" u="none" strike="noStrike" cap="none" normalizeH="0" baseline="0" dirty="0">
                <a:ln>
                  <a:noFill/>
                </a:ln>
                <a:solidFill>
                  <a:srgbClr val="0F0F0F"/>
                </a:solidFill>
                <a:effectLst/>
                <a:cs typeface="Arial" panose="020B0604020202020204" pitchFamily="34" charset="0"/>
              </a:rPr>
              <a:t> </a:t>
            </a:r>
            <a:r>
              <a:rPr kumimoji="0" lang="tr-TR" altLang="tr-TR" sz="1000" b="1" i="0" u="none" strike="noStrike" cap="none" normalizeH="0" baseline="0" dirty="0" err="1">
                <a:ln>
                  <a:noFill/>
                </a:ln>
                <a:solidFill>
                  <a:srgbClr val="0F0F0F"/>
                </a:solidFill>
                <a:effectLst/>
                <a:cs typeface="Arial" panose="020B0604020202020204" pitchFamily="34" charset="0"/>
              </a:rPr>
              <a:t>into</a:t>
            </a:r>
            <a:r>
              <a:rPr kumimoji="0" lang="tr-TR" altLang="tr-TR" sz="1000" b="1" i="0" u="none" strike="noStrike" cap="none" normalizeH="0" baseline="0" dirty="0">
                <a:ln>
                  <a:noFill/>
                </a:ln>
                <a:solidFill>
                  <a:srgbClr val="0F0F0F"/>
                </a:solidFill>
                <a:effectLst/>
                <a:cs typeface="Arial" panose="020B0604020202020204" pitchFamily="34" charset="0"/>
              </a:rPr>
              <a:t> </a:t>
            </a:r>
            <a:r>
              <a:rPr kumimoji="0" lang="tr-TR" altLang="tr-TR" sz="1000" b="1" i="0" u="none" strike="noStrike" cap="none" normalizeH="0" baseline="0" dirty="0" err="1">
                <a:ln>
                  <a:noFill/>
                </a:ln>
                <a:solidFill>
                  <a:srgbClr val="0F0F0F"/>
                </a:solidFill>
                <a:effectLst/>
                <a:cs typeface="Arial" panose="020B0604020202020204" pitchFamily="34" charset="0"/>
              </a:rPr>
              <a:t>your</a:t>
            </a:r>
            <a:r>
              <a:rPr kumimoji="0" lang="tr-TR" altLang="tr-TR" sz="1000" b="1" i="0" u="none" strike="noStrike" cap="none" normalizeH="0" baseline="0" dirty="0">
                <a:ln>
                  <a:noFill/>
                </a:ln>
                <a:solidFill>
                  <a:srgbClr val="0F0F0F"/>
                </a:solidFill>
                <a:effectLst/>
                <a:cs typeface="Arial" panose="020B0604020202020204" pitchFamily="34" charset="0"/>
              </a:rPr>
              <a:t> Online Learning </a:t>
            </a:r>
            <a:r>
              <a:rPr kumimoji="0" lang="tr-TR" altLang="tr-TR" sz="1000" b="1" i="0" u="none" strike="noStrike" cap="none" normalizeH="0" baseline="0" dirty="0" err="1">
                <a:ln>
                  <a:noFill/>
                </a:ln>
                <a:solidFill>
                  <a:srgbClr val="0F0F0F"/>
                </a:solidFill>
                <a:effectLst/>
                <a:cs typeface="Arial" panose="020B0604020202020204" pitchFamily="34" charset="0"/>
              </a:rPr>
              <a:t>Agreement</a:t>
            </a:r>
            <a:endParaRPr kumimoji="0" lang="tr-TR" altLang="tr-TR" sz="1000" b="1" i="0" u="none" strike="noStrike" cap="none" normalizeH="0" baseline="0" dirty="0">
              <a:ln>
                <a:noFill/>
              </a:ln>
              <a:solidFill>
                <a:srgbClr val="222222"/>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0000FF"/>
                </a:solidFill>
                <a:effectLst/>
                <a:cs typeface="Arial" panose="020B0604020202020204" pitchFamily="34" charset="0"/>
                <a:hlinkClick r:id="rId3"/>
              </a:rPr>
              <a:t>https://www.youtube.com/watch?v=rplepEmQF3Y</a:t>
            </a:r>
            <a:endParaRPr kumimoji="0" lang="tr-TR" altLang="tr-TR" sz="10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222222"/>
                </a:solidFill>
                <a:effectLst/>
                <a:cs typeface="Arial" panose="020B0604020202020204" pitchFamily="34" charset="0"/>
              </a:rPr>
              <a:t> </a:t>
            </a:r>
            <a:endParaRPr kumimoji="0" lang="tr-TR" altLang="tr-TR" sz="1000" b="1" i="0" u="none" strike="noStrike" cap="none" normalizeH="0" baseline="0" dirty="0">
              <a:ln>
                <a:noFill/>
              </a:ln>
              <a:solidFill>
                <a:srgbClr val="222222"/>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1" i="0" u="none" strike="noStrike" cap="none" normalizeH="0" baseline="0" dirty="0" err="1">
                <a:ln>
                  <a:noFill/>
                </a:ln>
                <a:solidFill>
                  <a:srgbClr val="0F0F0F"/>
                </a:solidFill>
                <a:effectLst/>
                <a:cs typeface="Arial" panose="020B0604020202020204" pitchFamily="34" charset="0"/>
              </a:rPr>
              <a:t>Creating</a:t>
            </a:r>
            <a:r>
              <a:rPr kumimoji="0" lang="tr-TR" altLang="tr-TR" sz="1000" b="1" i="0" u="none" strike="noStrike" cap="none" normalizeH="0" baseline="0" dirty="0">
                <a:ln>
                  <a:noFill/>
                </a:ln>
                <a:solidFill>
                  <a:srgbClr val="0F0F0F"/>
                </a:solidFill>
                <a:effectLst/>
                <a:cs typeface="Arial" panose="020B0604020202020204" pitchFamily="34" charset="0"/>
              </a:rPr>
              <a:t> </a:t>
            </a:r>
            <a:r>
              <a:rPr kumimoji="0" lang="tr-TR" altLang="tr-TR" sz="1000" b="1" i="0" u="none" strike="noStrike" cap="none" normalizeH="0" baseline="0" dirty="0" err="1">
                <a:ln>
                  <a:noFill/>
                </a:ln>
                <a:solidFill>
                  <a:srgbClr val="0F0F0F"/>
                </a:solidFill>
                <a:effectLst/>
                <a:cs typeface="Arial" panose="020B0604020202020204" pitchFamily="34" charset="0"/>
              </a:rPr>
              <a:t>your</a:t>
            </a:r>
            <a:r>
              <a:rPr kumimoji="0" lang="tr-TR" altLang="tr-TR" sz="1000" b="1" i="0" u="none" strike="noStrike" cap="none" normalizeH="0" baseline="0" dirty="0">
                <a:ln>
                  <a:noFill/>
                </a:ln>
                <a:solidFill>
                  <a:srgbClr val="0F0F0F"/>
                </a:solidFill>
                <a:effectLst/>
                <a:cs typeface="Arial" panose="020B0604020202020204" pitchFamily="34" charset="0"/>
              </a:rPr>
              <a:t> Online Learning </a:t>
            </a:r>
            <a:r>
              <a:rPr kumimoji="0" lang="tr-TR" altLang="tr-TR" sz="1000" b="1" i="0" u="none" strike="noStrike" cap="none" normalizeH="0" baseline="0" dirty="0" err="1">
                <a:ln>
                  <a:noFill/>
                </a:ln>
                <a:solidFill>
                  <a:srgbClr val="0F0F0F"/>
                </a:solidFill>
                <a:effectLst/>
                <a:cs typeface="Arial" panose="020B0604020202020204" pitchFamily="34" charset="0"/>
              </a:rPr>
              <a:t>Agreement</a:t>
            </a:r>
            <a:endParaRPr kumimoji="0" lang="tr-TR" altLang="tr-TR" sz="1000" b="1" i="0" u="none" strike="noStrike" cap="none" normalizeH="0" baseline="0" dirty="0">
              <a:ln>
                <a:noFill/>
              </a:ln>
              <a:solidFill>
                <a:srgbClr val="222222"/>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0000FF"/>
                </a:solidFill>
                <a:effectLst/>
                <a:cs typeface="Arial" panose="020B0604020202020204" pitchFamily="34" charset="0"/>
                <a:hlinkClick r:id="rId4"/>
              </a:rPr>
              <a:t>https://www.youtube.com/watch?v=paIKpHJvTlg&amp;t=603s</a:t>
            </a:r>
            <a:endParaRPr kumimoji="0" lang="tr-TR" altLang="tr-TR" sz="1000" b="0" i="0" u="none" strike="noStrike" cap="none" normalizeH="0" baseline="0" dirty="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1169785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32737"/>
            <a:ext cx="12192000" cy="1261731"/>
          </a:xfrm>
        </p:spPr>
        <p:txBody>
          <a:bodyPr>
            <a:normAutofit/>
          </a:bodyPr>
          <a:lstStyle/>
          <a:p>
            <a:r>
              <a:rPr lang="tr-TR" sz="2667" spc="13" dirty="0">
                <a:solidFill>
                  <a:srgbClr val="FF0000"/>
                </a:solidFill>
                <a:cs typeface="Calibri"/>
              </a:rPr>
              <a:t>Yabancı Dil Düzeyinizi Gösterir Belge Nereden Temin Edilir</a:t>
            </a:r>
            <a:r>
              <a:rPr lang="tr-TR" sz="2667" spc="-47" dirty="0">
                <a:solidFill>
                  <a:srgbClr val="FF0000"/>
                </a:solidFill>
                <a:cs typeface="Calibri"/>
              </a:rPr>
              <a:t> </a:t>
            </a:r>
            <a:r>
              <a:rPr lang="tr-TR" sz="2667" spc="13" dirty="0">
                <a:solidFill>
                  <a:srgbClr val="FF0000"/>
                </a:solidFill>
                <a:cs typeface="Calibri"/>
              </a:rPr>
              <a:t>?</a:t>
            </a:r>
            <a:br>
              <a:rPr lang="tr-TR" sz="2667" dirty="0">
                <a:solidFill>
                  <a:srgbClr val="FF0000"/>
                </a:solidFill>
              </a:rPr>
            </a:br>
            <a:endParaRPr lang="fr-FR" dirty="0">
              <a:solidFill>
                <a:srgbClr val="FF0000"/>
              </a:solidFill>
            </a:endParaRPr>
          </a:p>
        </p:txBody>
      </p:sp>
      <p:sp>
        <p:nvSpPr>
          <p:cNvPr id="3" name="Espace réservé du contenu 2"/>
          <p:cNvSpPr>
            <a:spLocks noGrp="1"/>
          </p:cNvSpPr>
          <p:nvPr>
            <p:ph idx="1"/>
          </p:nvPr>
        </p:nvSpPr>
        <p:spPr>
          <a:xfrm>
            <a:off x="0" y="1943723"/>
            <a:ext cx="12192000" cy="3417300"/>
          </a:xfrm>
        </p:spPr>
        <p:txBody>
          <a:bodyPr>
            <a:normAutofit/>
          </a:bodyPr>
          <a:lstStyle/>
          <a:p>
            <a:r>
              <a:rPr lang="tr-TR" sz="1800" dirty="0">
                <a:latin typeface="Arial" panose="020B0604020202020204" pitchFamily="34" charset="0"/>
                <a:cs typeface="Arial" panose="020B0604020202020204" pitchFamily="34" charset="0"/>
              </a:rPr>
              <a:t>Erasmus döneminizi geçireceğiniz üniversite, sizden dil düzeyinizi gösterir belge iletmenizi isteyebilir. </a:t>
            </a:r>
          </a:p>
          <a:p>
            <a:pPr marL="0" indent="0">
              <a:buNone/>
            </a:pPr>
            <a:endParaRPr lang="tr-TR" sz="1800" dirty="0">
              <a:latin typeface="Arial" panose="020B0604020202020204" pitchFamily="34" charset="0"/>
              <a:cs typeface="Arial" panose="020B0604020202020204" pitchFamily="34" charset="0"/>
            </a:endParaRPr>
          </a:p>
          <a:p>
            <a:pPr marL="16933">
              <a:lnSpc>
                <a:spcPct val="100000"/>
              </a:lnSpc>
            </a:pPr>
            <a:r>
              <a:rPr lang="tr-TR" sz="1800" dirty="0">
                <a:latin typeface="Arial" panose="020B0604020202020204" pitchFamily="34" charset="0"/>
                <a:cs typeface="Arial" panose="020B0604020202020204" pitchFamily="34" charset="0"/>
              </a:rPr>
              <a:t>Belge, Uluslararası Akademik</a:t>
            </a:r>
            <a:r>
              <a:rPr lang="tr-TR" sz="1800" spc="-7"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İli</a:t>
            </a:r>
            <a:r>
              <a:rPr lang="tr-TR" sz="1800" spc="-13" dirty="0">
                <a:latin typeface="Arial" panose="020B0604020202020204" pitchFamily="34" charset="0"/>
                <a:cs typeface="Arial" panose="020B0604020202020204" pitchFamily="34" charset="0"/>
              </a:rPr>
              <a:t>ş</a:t>
            </a:r>
            <a:r>
              <a:rPr lang="tr-TR" sz="1800" dirty="0">
                <a:latin typeface="Arial" panose="020B0604020202020204" pitchFamily="34" charset="0"/>
                <a:cs typeface="Arial" panose="020B0604020202020204" pitchFamily="34" charset="0"/>
              </a:rPr>
              <a:t>kiler</a:t>
            </a:r>
            <a:r>
              <a:rPr lang="tr-TR" sz="1800" spc="-33" dirty="0">
                <a:latin typeface="Arial" panose="020B0604020202020204" pitchFamily="34" charset="0"/>
                <a:cs typeface="Arial" panose="020B0604020202020204" pitchFamily="34" charset="0"/>
              </a:rPr>
              <a:t> </a:t>
            </a:r>
            <a:r>
              <a:rPr lang="tr-TR" sz="1800" spc="-67" dirty="0">
                <a:latin typeface="Arial" panose="020B0604020202020204" pitchFamily="34" charset="0"/>
                <a:cs typeface="Arial" panose="020B0604020202020204" pitchFamily="34" charset="0"/>
              </a:rPr>
              <a:t>K</a:t>
            </a:r>
            <a:r>
              <a:rPr lang="tr-TR" sz="1800" dirty="0">
                <a:latin typeface="Arial" panose="020B0604020202020204" pitchFamily="34" charset="0"/>
                <a:cs typeface="Arial" panose="020B0604020202020204" pitchFamily="34" charset="0"/>
              </a:rPr>
              <a:t>o</a:t>
            </a:r>
            <a:r>
              <a:rPr lang="tr-TR" sz="1800" spc="-13" dirty="0">
                <a:latin typeface="Arial" panose="020B0604020202020204" pitchFamily="34" charset="0"/>
                <a:cs typeface="Arial" panose="020B0604020202020204" pitchFamily="34" charset="0"/>
              </a:rPr>
              <a:t>o</a:t>
            </a:r>
            <a:r>
              <a:rPr lang="tr-TR" sz="1800" spc="-47" dirty="0">
                <a:latin typeface="Arial" panose="020B0604020202020204" pitchFamily="34" charset="0"/>
                <a:cs typeface="Arial" panose="020B0604020202020204" pitchFamily="34" charset="0"/>
              </a:rPr>
              <a:t>r</a:t>
            </a:r>
            <a:r>
              <a:rPr lang="tr-TR" sz="1800" dirty="0">
                <a:latin typeface="Arial" panose="020B0604020202020204" pitchFamily="34" charset="0"/>
                <a:cs typeface="Arial" panose="020B0604020202020204" pitchFamily="34" charset="0"/>
              </a:rPr>
              <a:t>din</a:t>
            </a:r>
            <a:r>
              <a:rPr lang="tr-TR" sz="1800" spc="-33" dirty="0">
                <a:latin typeface="Arial" panose="020B0604020202020204" pitchFamily="34" charset="0"/>
                <a:cs typeface="Arial" panose="020B0604020202020204" pitchFamily="34" charset="0"/>
              </a:rPr>
              <a:t>at</a:t>
            </a:r>
            <a:r>
              <a:rPr lang="tr-TR" sz="1800" dirty="0">
                <a:latin typeface="Arial" panose="020B0604020202020204" pitchFamily="34" charset="0"/>
                <a:cs typeface="Arial" panose="020B0604020202020204" pitchFamily="34" charset="0"/>
              </a:rPr>
              <a:t>örlüğü </a:t>
            </a:r>
            <a:r>
              <a:rPr lang="tr-TR" sz="1800" spc="-27" dirty="0">
                <a:latin typeface="Arial" panose="020B0604020202020204" pitchFamily="34" charset="0"/>
                <a:cs typeface="Arial" panose="020B0604020202020204" pitchFamily="34" charset="0"/>
              </a:rPr>
              <a:t>t</a:t>
            </a:r>
            <a:r>
              <a:rPr lang="tr-TR" sz="1800" dirty="0">
                <a:latin typeface="Arial" panose="020B0604020202020204" pitchFamily="34" charset="0"/>
                <a:cs typeface="Arial" panose="020B0604020202020204" pitchFamily="34" charset="0"/>
              </a:rPr>
              <a:t>a</a:t>
            </a:r>
            <a:r>
              <a:rPr lang="tr-TR" sz="1800" spc="-60" dirty="0">
                <a:latin typeface="Arial" panose="020B0604020202020204" pitchFamily="34" charset="0"/>
                <a:cs typeface="Arial" panose="020B0604020202020204" pitchFamily="34" charset="0"/>
              </a:rPr>
              <a:t>r</a:t>
            </a:r>
            <a:r>
              <a:rPr lang="tr-TR" sz="1800" spc="-13" dirty="0">
                <a:latin typeface="Arial" panose="020B0604020202020204" pitchFamily="34" charset="0"/>
                <a:cs typeface="Arial" panose="020B0604020202020204" pitchFamily="34" charset="0"/>
              </a:rPr>
              <a:t>a</a:t>
            </a:r>
            <a:r>
              <a:rPr lang="tr-TR" sz="1800" dirty="0">
                <a:latin typeface="Arial" panose="020B0604020202020204" pitchFamily="34" charset="0"/>
                <a:cs typeface="Arial" panose="020B0604020202020204" pitchFamily="34" charset="0"/>
              </a:rPr>
              <a:t>fından</a:t>
            </a:r>
            <a:r>
              <a:rPr lang="tr-TR" sz="1800" spc="-20"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dü</a:t>
            </a:r>
            <a:r>
              <a:rPr lang="tr-TR" sz="1800" spc="-67" dirty="0">
                <a:latin typeface="Arial" panose="020B0604020202020204" pitchFamily="34" charset="0"/>
                <a:cs typeface="Arial" panose="020B0604020202020204" pitchFamily="34" charset="0"/>
              </a:rPr>
              <a:t>z</a:t>
            </a:r>
            <a:r>
              <a:rPr lang="tr-TR" sz="1800" dirty="0">
                <a:latin typeface="Arial" panose="020B0604020202020204" pitchFamily="34" charset="0"/>
                <a:cs typeface="Arial" panose="020B0604020202020204" pitchFamily="34" charset="0"/>
              </a:rPr>
              <a:t>enl</a:t>
            </a:r>
            <a:r>
              <a:rPr lang="tr-TR" sz="1800" spc="7" dirty="0">
                <a:latin typeface="Arial" panose="020B0604020202020204" pitchFamily="34" charset="0"/>
                <a:cs typeface="Arial" panose="020B0604020202020204" pitchFamily="34" charset="0"/>
              </a:rPr>
              <a:t>e</a:t>
            </a:r>
            <a:r>
              <a:rPr lang="tr-TR" sz="1800" dirty="0">
                <a:latin typeface="Arial" panose="020B0604020202020204" pitchFamily="34" charset="0"/>
                <a:cs typeface="Arial" panose="020B0604020202020204" pitchFamily="34" charset="0"/>
              </a:rPr>
              <a:t>nir. </a:t>
            </a:r>
            <a:r>
              <a:rPr lang="tr-TR" sz="1800" spc="-20" dirty="0">
                <a:latin typeface="Arial" panose="020B0604020202020204" pitchFamily="34" charset="0"/>
                <a:cs typeface="Arial" panose="020B0604020202020204" pitchFamily="34" charset="0"/>
              </a:rPr>
              <a:t>B</a:t>
            </a:r>
            <a:r>
              <a:rPr lang="tr-TR" sz="1800" dirty="0">
                <a:latin typeface="Arial" panose="020B0604020202020204" pitchFamily="34" charset="0"/>
                <a:cs typeface="Arial" panose="020B0604020202020204" pitchFamily="34" charset="0"/>
              </a:rPr>
              <a:t>el</a:t>
            </a:r>
            <a:r>
              <a:rPr lang="tr-TR" sz="1800" spc="-33" dirty="0">
                <a:latin typeface="Arial" panose="020B0604020202020204" pitchFamily="34" charset="0"/>
                <a:cs typeface="Arial" panose="020B0604020202020204" pitchFamily="34" charset="0"/>
              </a:rPr>
              <a:t>g</a:t>
            </a:r>
            <a:r>
              <a:rPr lang="tr-TR" sz="1800" dirty="0">
                <a:latin typeface="Arial" panose="020B0604020202020204" pitchFamily="34" charset="0"/>
                <a:cs typeface="Arial" panose="020B0604020202020204" pitchFamily="34" charset="0"/>
              </a:rPr>
              <a:t>eyi</a:t>
            </a:r>
            <a:r>
              <a:rPr lang="tr-TR" sz="1800" spc="-27"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almak</a:t>
            </a:r>
            <a:r>
              <a:rPr lang="tr-TR" sz="1800" spc="-40"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ü</a:t>
            </a:r>
            <a:r>
              <a:rPr lang="tr-TR" sz="1800" spc="-67" dirty="0">
                <a:latin typeface="Arial" panose="020B0604020202020204" pitchFamily="34" charset="0"/>
                <a:cs typeface="Arial" panose="020B0604020202020204" pitchFamily="34" charset="0"/>
              </a:rPr>
              <a:t>z</a:t>
            </a:r>
            <a:r>
              <a:rPr lang="tr-TR" sz="1800" dirty="0">
                <a:latin typeface="Arial" panose="020B0604020202020204" pitchFamily="34" charset="0"/>
                <a:cs typeface="Arial" panose="020B0604020202020204" pitchFamily="34" charset="0"/>
              </a:rPr>
              <a:t>e</a:t>
            </a:r>
            <a:r>
              <a:rPr lang="tr-TR" sz="1800" spc="-40" dirty="0">
                <a:latin typeface="Arial" panose="020B0604020202020204" pitchFamily="34" charset="0"/>
                <a:cs typeface="Arial" panose="020B0604020202020204" pitchFamily="34" charset="0"/>
              </a:rPr>
              <a:t>r</a:t>
            </a:r>
            <a:r>
              <a:rPr lang="tr-TR" sz="1800" dirty="0">
                <a:latin typeface="Arial" panose="020B0604020202020204" pitchFamily="34" charset="0"/>
                <a:cs typeface="Arial" panose="020B0604020202020204" pitchFamily="34" charset="0"/>
              </a:rPr>
              <a:t>e </a:t>
            </a:r>
            <a:r>
              <a:rPr lang="tr-TR" sz="1800" b="1" dirty="0">
                <a:solidFill>
                  <a:srgbClr val="FF0000"/>
                </a:solidFill>
                <a:latin typeface="Arial" panose="020B0604020202020204" pitchFamily="34" charset="0"/>
                <a:cs typeface="Arial" panose="020B0604020202020204" pitchFamily="34" charset="0"/>
              </a:rPr>
              <a:t>e</a:t>
            </a:r>
            <a:r>
              <a:rPr lang="tr-TR" sz="1800" b="1" spc="-67" dirty="0">
                <a:solidFill>
                  <a:srgbClr val="FF0000"/>
                </a:solidFill>
                <a:latin typeface="Arial" panose="020B0604020202020204" pitchFamily="34" charset="0"/>
                <a:cs typeface="Arial" panose="020B0604020202020204" pitchFamily="34" charset="0"/>
              </a:rPr>
              <a:t>r</a:t>
            </a:r>
            <a:r>
              <a:rPr lang="tr-TR" sz="1800" b="1" dirty="0">
                <a:solidFill>
                  <a:srgbClr val="FF0000"/>
                </a:solidFill>
                <a:latin typeface="Arial" panose="020B0604020202020204" pitchFamily="34" charset="0"/>
                <a:cs typeface="Arial" panose="020B0604020202020204" pitchFamily="34" charset="0"/>
              </a:rPr>
              <a:t>as</a:t>
            </a:r>
            <a:r>
              <a:rPr lang="tr-TR" sz="1800" b="1" spc="7" dirty="0">
                <a:solidFill>
                  <a:srgbClr val="FF0000"/>
                </a:solidFill>
                <a:latin typeface="Arial" panose="020B0604020202020204" pitchFamily="34" charset="0"/>
                <a:cs typeface="Arial" panose="020B0604020202020204" pitchFamily="34" charset="0"/>
              </a:rPr>
              <a:t>m</a:t>
            </a:r>
            <a:r>
              <a:rPr lang="tr-TR" sz="1800" b="1" spc="-20" dirty="0">
                <a:solidFill>
                  <a:srgbClr val="FF0000"/>
                </a:solidFill>
                <a:latin typeface="Arial" panose="020B0604020202020204" pitchFamily="34" charset="0"/>
                <a:cs typeface="Arial" panose="020B0604020202020204" pitchFamily="34" charset="0"/>
              </a:rPr>
              <a:t>us@deu</a:t>
            </a:r>
            <a:r>
              <a:rPr lang="tr-TR" sz="1800" b="1" spc="-27" dirty="0">
                <a:solidFill>
                  <a:srgbClr val="FF0000"/>
                </a:solidFill>
                <a:latin typeface="Arial" panose="020B0604020202020204" pitchFamily="34" charset="0"/>
                <a:cs typeface="Arial" panose="020B0604020202020204" pitchFamily="34" charset="0"/>
              </a:rPr>
              <a:t>.</a:t>
            </a:r>
            <a:r>
              <a:rPr lang="tr-TR" sz="1800" b="1" spc="-20" dirty="0">
                <a:solidFill>
                  <a:srgbClr val="FF0000"/>
                </a:solidFill>
                <a:latin typeface="Arial" panose="020B0604020202020204" pitchFamily="34" charset="0"/>
                <a:cs typeface="Arial" panose="020B0604020202020204" pitchFamily="34" charset="0"/>
              </a:rPr>
              <a:t>edu</a:t>
            </a:r>
            <a:r>
              <a:rPr lang="tr-TR" sz="1800" b="1" spc="-107" dirty="0">
                <a:solidFill>
                  <a:srgbClr val="FF0000"/>
                </a:solidFill>
                <a:latin typeface="Arial" panose="020B0604020202020204" pitchFamily="34" charset="0"/>
                <a:cs typeface="Arial" panose="020B0604020202020204" pitchFamily="34" charset="0"/>
              </a:rPr>
              <a:t>.</a:t>
            </a:r>
            <a:r>
              <a:rPr lang="tr-TR" sz="1800" b="1" dirty="0">
                <a:solidFill>
                  <a:srgbClr val="FF0000"/>
                </a:solidFill>
                <a:latin typeface="Arial" panose="020B0604020202020204" pitchFamily="34" charset="0"/>
                <a:cs typeface="Arial" panose="020B0604020202020204" pitchFamily="34" charset="0"/>
              </a:rPr>
              <a:t>tr</a:t>
            </a:r>
            <a:r>
              <a:rPr lang="tr-TR" sz="1800" b="1" spc="27" dirty="0">
                <a:solidFill>
                  <a:srgbClr val="FF0000"/>
                </a:solidFill>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ad</a:t>
            </a:r>
            <a:r>
              <a:rPr lang="tr-TR" sz="1800" spc="-47" dirty="0">
                <a:latin typeface="Arial" panose="020B0604020202020204" pitchFamily="34" charset="0"/>
                <a:cs typeface="Arial" panose="020B0604020202020204" pitchFamily="34" charset="0"/>
              </a:rPr>
              <a:t>r</a:t>
            </a:r>
            <a:r>
              <a:rPr lang="tr-TR" sz="1800" dirty="0">
                <a:latin typeface="Arial" panose="020B0604020202020204" pitchFamily="34" charset="0"/>
                <a:cs typeface="Arial" panose="020B0604020202020204" pitchFamily="34" charset="0"/>
              </a:rPr>
              <a:t>esine</a:t>
            </a:r>
            <a:r>
              <a:rPr lang="tr-TR" sz="1800" spc="7" dirty="0">
                <a:latin typeface="Arial" panose="020B0604020202020204" pitchFamily="34" charset="0"/>
                <a:cs typeface="Arial" panose="020B0604020202020204" pitchFamily="34" charset="0"/>
              </a:rPr>
              <a:t> </a:t>
            </a:r>
            <a:r>
              <a:rPr lang="tr-TR" sz="1800" spc="-13" dirty="0">
                <a:latin typeface="Arial" panose="020B0604020202020204" pitchFamily="34" charset="0"/>
                <a:cs typeface="Arial" panose="020B0604020202020204" pitchFamily="34" charset="0"/>
              </a:rPr>
              <a:t>e</a:t>
            </a:r>
            <a:r>
              <a:rPr lang="tr-TR" sz="1800" spc="-7" dirty="0">
                <a:latin typeface="Arial" panose="020B0604020202020204" pitchFamily="34" charset="0"/>
                <a:cs typeface="Arial" panose="020B0604020202020204" pitchFamily="34" charset="0"/>
              </a:rPr>
              <a:t>-</a:t>
            </a:r>
            <a:r>
              <a:rPr lang="tr-TR" sz="1800" dirty="0">
                <a:latin typeface="Arial" panose="020B0604020202020204" pitchFamily="34" charset="0"/>
                <a:cs typeface="Arial" panose="020B0604020202020204" pitchFamily="34" charset="0"/>
              </a:rPr>
              <a:t>mail</a:t>
            </a:r>
            <a:r>
              <a:rPr lang="tr-TR" sz="1800" spc="-13"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ile </a:t>
            </a:r>
            <a:r>
              <a:rPr lang="tr-TR" sz="1800" spc="-47" dirty="0">
                <a:latin typeface="Arial" panose="020B0604020202020204" pitchFamily="34" charset="0"/>
                <a:cs typeface="Arial" panose="020B0604020202020204" pitchFamily="34" charset="0"/>
              </a:rPr>
              <a:t>t</a:t>
            </a:r>
            <a:r>
              <a:rPr lang="tr-TR" sz="1800" dirty="0">
                <a:latin typeface="Arial" panose="020B0604020202020204" pitchFamily="34" charset="0"/>
                <a:cs typeface="Arial" panose="020B0604020202020204" pitchFamily="34" charset="0"/>
              </a:rPr>
              <a:t>al</a:t>
            </a:r>
            <a:r>
              <a:rPr lang="tr-TR" sz="1800" spc="7" dirty="0">
                <a:latin typeface="Arial" panose="020B0604020202020204" pitchFamily="34" charset="0"/>
                <a:cs typeface="Arial" panose="020B0604020202020204" pitchFamily="34" charset="0"/>
              </a:rPr>
              <a:t>e</a:t>
            </a:r>
            <a:r>
              <a:rPr lang="tr-TR" sz="1800" dirty="0">
                <a:latin typeface="Arial" panose="020B0604020202020204" pitchFamily="34" charset="0"/>
                <a:cs typeface="Arial" panose="020B0604020202020204" pitchFamily="34" charset="0"/>
              </a:rPr>
              <a:t>binizi</a:t>
            </a:r>
            <a:r>
              <a:rPr lang="tr-TR" sz="1800" spc="-33"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bildirm</a:t>
            </a:r>
            <a:r>
              <a:rPr lang="tr-TR" sz="1800" spc="13" dirty="0">
                <a:latin typeface="Arial" panose="020B0604020202020204" pitchFamily="34" charset="0"/>
                <a:cs typeface="Arial" panose="020B0604020202020204" pitchFamily="34" charset="0"/>
              </a:rPr>
              <a:t>e</a:t>
            </a:r>
            <a:r>
              <a:rPr lang="tr-TR" sz="1800" dirty="0">
                <a:latin typeface="Arial" panose="020B0604020202020204" pitchFamily="34" charset="0"/>
                <a:cs typeface="Arial" panose="020B0604020202020204" pitchFamily="34" charset="0"/>
              </a:rPr>
              <a:t>niz gerekir. </a:t>
            </a:r>
          </a:p>
          <a:p>
            <a:pPr marL="0" indent="0">
              <a:lnSpc>
                <a:spcPct val="100000"/>
              </a:lnSpc>
              <a:buNone/>
            </a:pPr>
            <a:endParaRPr lang="tr-TR" sz="1800" dirty="0">
              <a:latin typeface="Arial" panose="020B0604020202020204" pitchFamily="34" charset="0"/>
              <a:cs typeface="Arial" panose="020B0604020202020204" pitchFamily="34" charset="0"/>
            </a:endParaRPr>
          </a:p>
          <a:p>
            <a:pPr marL="16933">
              <a:lnSpc>
                <a:spcPct val="100000"/>
              </a:lnSpc>
            </a:pPr>
            <a:r>
              <a:rPr lang="tr-TR" sz="1800" dirty="0">
                <a:latin typeface="Arial" panose="020B0604020202020204" pitchFamily="34" charset="0"/>
                <a:cs typeface="Arial" panose="020B0604020202020204" pitchFamily="34" charset="0"/>
              </a:rPr>
              <a:t>Belgenizin hazırlanıp imza/onay işleminin tamamlanması normal koşullarda </a:t>
            </a:r>
            <a:r>
              <a:rPr lang="tr-TR" sz="1800" b="1" dirty="0">
                <a:solidFill>
                  <a:srgbClr val="FF0000"/>
                </a:solidFill>
                <a:latin typeface="Arial" panose="020B0604020202020204" pitchFamily="34" charset="0"/>
                <a:cs typeface="Arial" panose="020B0604020202020204" pitchFamily="34" charset="0"/>
              </a:rPr>
              <a:t>maksimum 5 iş günü </a:t>
            </a:r>
            <a:r>
              <a:rPr lang="tr-TR" sz="1800" dirty="0">
                <a:latin typeface="Arial" panose="020B0604020202020204" pitchFamily="34" charset="0"/>
                <a:cs typeface="Arial" panose="020B0604020202020204" pitchFamily="34" charset="0"/>
              </a:rPr>
              <a:t>içinde gerçekleşir. Talebinizi yaparken bu süreyi göz önünde bulundurun. </a:t>
            </a:r>
          </a:p>
        </p:txBody>
      </p:sp>
      <p:sp>
        <p:nvSpPr>
          <p:cNvPr id="4" name="object 3"/>
          <p:cNvSpPr/>
          <p:nvPr/>
        </p:nvSpPr>
        <p:spPr>
          <a:xfrm>
            <a:off x="5701669" y="5807715"/>
            <a:ext cx="902340" cy="910164"/>
          </a:xfrm>
          <a:prstGeom prst="rect">
            <a:avLst/>
          </a:prstGeom>
          <a:blipFill>
            <a:blip r:embed="rId2" cstate="print"/>
            <a:stretch>
              <a:fillRect/>
            </a:stretch>
          </a:blipFill>
        </p:spPr>
        <p:txBody>
          <a:bodyPr wrap="square" lIns="0" tIns="0" rIns="0" bIns="0" rtlCol="0">
            <a:noAutofit/>
          </a:bodyPr>
          <a:lstStyle/>
          <a:p>
            <a:endParaRPr sz="2400"/>
          </a:p>
        </p:txBody>
      </p:sp>
    </p:spTree>
    <p:extLst>
      <p:ext uri="{BB962C8B-B14F-4D97-AF65-F5344CB8AC3E}">
        <p14:creationId xmlns:p14="http://schemas.microsoft.com/office/powerpoint/2010/main" val="15635430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0" y="0"/>
            <a:ext cx="12192000" cy="882869"/>
          </a:xfrm>
        </p:spPr>
        <p:txBody>
          <a:bodyPr>
            <a:normAutofit/>
          </a:bodyPr>
          <a:lstStyle/>
          <a:p>
            <a:r>
              <a:rPr lang="tr-TR" sz="2667" spc="13" dirty="0">
                <a:solidFill>
                  <a:srgbClr val="FF0000"/>
                </a:solidFill>
                <a:cs typeface="Calibri"/>
              </a:rPr>
              <a:t>Davet/Kabul Mektubu Nedir? Nasıl Temin Edilir</a:t>
            </a:r>
            <a:r>
              <a:rPr lang="tr-TR" sz="2667" spc="-47" dirty="0">
                <a:solidFill>
                  <a:srgbClr val="FF0000"/>
                </a:solidFill>
                <a:cs typeface="Calibri"/>
              </a:rPr>
              <a:t> </a:t>
            </a:r>
            <a:r>
              <a:rPr lang="tr-TR" sz="2667" spc="13" dirty="0">
                <a:solidFill>
                  <a:srgbClr val="FF0000"/>
                </a:solidFill>
                <a:cs typeface="Calibri"/>
              </a:rPr>
              <a:t>?</a:t>
            </a:r>
            <a:br>
              <a:rPr lang="tr-TR" sz="2667" dirty="0">
                <a:solidFill>
                  <a:srgbClr val="FF0000"/>
                </a:solidFill>
              </a:rPr>
            </a:br>
            <a:endParaRPr lang="fr-FR" dirty="0">
              <a:solidFill>
                <a:srgbClr val="FF0000"/>
              </a:solidFill>
            </a:endParaRPr>
          </a:p>
        </p:txBody>
      </p:sp>
      <p:sp>
        <p:nvSpPr>
          <p:cNvPr id="3" name="Espace réservé du contenu 2"/>
          <p:cNvSpPr>
            <a:spLocks noGrp="1"/>
          </p:cNvSpPr>
          <p:nvPr>
            <p:ph idx="1"/>
          </p:nvPr>
        </p:nvSpPr>
        <p:spPr>
          <a:xfrm>
            <a:off x="0" y="882871"/>
            <a:ext cx="12192000" cy="5195331"/>
          </a:xfrm>
        </p:spPr>
        <p:txBody>
          <a:bodyPr>
            <a:normAutofit/>
          </a:bodyPr>
          <a:lstStyle/>
          <a:p>
            <a:pPr>
              <a:lnSpc>
                <a:spcPct val="100000"/>
              </a:lnSpc>
            </a:pPr>
            <a:r>
              <a:rPr lang="tr-TR" sz="1800" dirty="0">
                <a:latin typeface="Arial" panose="020B0604020202020204" pitchFamily="34" charset="0"/>
                <a:cs typeface="Arial" panose="020B0604020202020204" pitchFamily="34" charset="0"/>
              </a:rPr>
              <a:t>Erasmus öğrenim hareketliliğiniz için gideceğiniz Üniversite, tüm başvuru belgelerinizi tamamladığınızda (belgeleri kendilerine ilettiğinizde ya da sistemlerine yüklediğinizde) size bir Kabul Mektubu (</a:t>
            </a:r>
            <a:r>
              <a:rPr lang="tr-TR" sz="1800" dirty="0" err="1">
                <a:latin typeface="Arial" panose="020B0604020202020204" pitchFamily="34" charset="0"/>
                <a:cs typeface="Arial" panose="020B0604020202020204" pitchFamily="34" charset="0"/>
              </a:rPr>
              <a:t>Acceptance</a:t>
            </a:r>
            <a:r>
              <a:rPr lang="tr-TR" sz="1800" dirty="0">
                <a:latin typeface="Arial" panose="020B0604020202020204" pitchFamily="34" charset="0"/>
                <a:cs typeface="Arial" panose="020B0604020202020204" pitchFamily="34" charset="0"/>
              </a:rPr>
              <a:t>/</a:t>
            </a:r>
            <a:r>
              <a:rPr lang="tr-TR" sz="1800" dirty="0" err="1">
                <a:latin typeface="Arial" panose="020B0604020202020204" pitchFamily="34" charset="0"/>
                <a:cs typeface="Arial" panose="020B0604020202020204" pitchFamily="34" charset="0"/>
              </a:rPr>
              <a:t>Admission</a:t>
            </a:r>
            <a:r>
              <a:rPr lang="tr-TR" sz="1800" dirty="0">
                <a:latin typeface="Arial" panose="020B0604020202020204" pitchFamily="34" charset="0"/>
                <a:cs typeface="Arial" panose="020B0604020202020204" pitchFamily="34" charset="0"/>
              </a:rPr>
              <a:t> </a:t>
            </a:r>
            <a:r>
              <a:rPr lang="tr-TR" sz="1800" dirty="0" err="1">
                <a:latin typeface="Arial" panose="020B0604020202020204" pitchFamily="34" charset="0"/>
                <a:cs typeface="Arial" panose="020B0604020202020204" pitchFamily="34" charset="0"/>
              </a:rPr>
              <a:t>Letter</a:t>
            </a:r>
            <a:r>
              <a:rPr lang="tr-TR" sz="1800" dirty="0">
                <a:latin typeface="Arial" panose="020B0604020202020204" pitchFamily="34" charset="0"/>
                <a:cs typeface="Arial" panose="020B0604020202020204" pitchFamily="34" charset="0"/>
              </a:rPr>
              <a:t>) ya da Davet Mektubu (</a:t>
            </a:r>
            <a:r>
              <a:rPr lang="tr-TR" sz="1800" dirty="0" err="1">
                <a:latin typeface="Arial" panose="020B0604020202020204" pitchFamily="34" charset="0"/>
                <a:cs typeface="Arial" panose="020B0604020202020204" pitchFamily="34" charset="0"/>
              </a:rPr>
              <a:t>Invitation</a:t>
            </a:r>
            <a:r>
              <a:rPr lang="tr-TR" sz="1800" dirty="0">
                <a:latin typeface="Arial" panose="020B0604020202020204" pitchFamily="34" charset="0"/>
                <a:cs typeface="Arial" panose="020B0604020202020204" pitchFamily="34" charset="0"/>
              </a:rPr>
              <a:t> </a:t>
            </a:r>
            <a:r>
              <a:rPr lang="tr-TR" sz="1800" dirty="0" err="1">
                <a:latin typeface="Arial" panose="020B0604020202020204" pitchFamily="34" charset="0"/>
                <a:cs typeface="Arial" panose="020B0604020202020204" pitchFamily="34" charset="0"/>
              </a:rPr>
              <a:t>Letter</a:t>
            </a:r>
            <a:r>
              <a:rPr lang="tr-TR" sz="1800" dirty="0">
                <a:latin typeface="Arial" panose="020B0604020202020204" pitchFamily="34" charset="0"/>
                <a:cs typeface="Arial" panose="020B0604020202020204" pitchFamily="34" charset="0"/>
              </a:rPr>
              <a:t>) iletir. Bu belgede kişisel bilgilerinizin yanı sıra karşı kurumda hangi tarihler arasında öğrenim göreceğiniz de belirtilmektedir. </a:t>
            </a:r>
          </a:p>
          <a:p>
            <a:pPr marL="321725" indent="-305639">
              <a:lnSpc>
                <a:spcPct val="100000"/>
              </a:lnSpc>
              <a:tabLst>
                <a:tab pos="321725" algn="l"/>
              </a:tabLst>
            </a:pPr>
            <a:r>
              <a:rPr lang="tr-TR" sz="1800" spc="-20" dirty="0">
                <a:latin typeface="Arial" panose="020B0604020202020204" pitchFamily="34" charset="0"/>
                <a:cs typeface="Arial" panose="020B0604020202020204" pitchFamily="34" charset="0"/>
              </a:rPr>
              <a:t>Bu</a:t>
            </a:r>
            <a:r>
              <a:rPr lang="tr-TR" sz="1800" spc="13" dirty="0">
                <a:latin typeface="Arial" panose="020B0604020202020204" pitchFamily="34" charset="0"/>
                <a:cs typeface="Arial" panose="020B0604020202020204" pitchFamily="34" charset="0"/>
              </a:rPr>
              <a:t> </a:t>
            </a:r>
            <a:r>
              <a:rPr lang="tr-TR" sz="1800" spc="-20" dirty="0">
                <a:latin typeface="Arial" panose="020B0604020202020204" pitchFamily="34" charset="0"/>
                <a:cs typeface="Arial" panose="020B0604020202020204" pitchFamily="34" charset="0"/>
              </a:rPr>
              <a:t>be</a:t>
            </a:r>
            <a:r>
              <a:rPr lang="tr-TR" sz="1800" spc="-33" dirty="0">
                <a:latin typeface="Arial" panose="020B0604020202020204" pitchFamily="34" charset="0"/>
                <a:cs typeface="Arial" panose="020B0604020202020204" pitchFamily="34" charset="0"/>
              </a:rPr>
              <a:t>l</a:t>
            </a:r>
            <a:r>
              <a:rPr lang="tr-TR" sz="1800" spc="-47" dirty="0">
                <a:latin typeface="Arial" panose="020B0604020202020204" pitchFamily="34" charset="0"/>
                <a:cs typeface="Arial" panose="020B0604020202020204" pitchFamily="34" charset="0"/>
              </a:rPr>
              <a:t>g</a:t>
            </a:r>
            <a:r>
              <a:rPr lang="tr-TR" sz="1800" spc="-20" dirty="0">
                <a:latin typeface="Arial" panose="020B0604020202020204" pitchFamily="34" charset="0"/>
                <a:cs typeface="Arial" panose="020B0604020202020204" pitchFamily="34" charset="0"/>
              </a:rPr>
              <a:t>e,</a:t>
            </a:r>
            <a:r>
              <a:rPr lang="tr-TR" sz="1800" spc="-7" dirty="0">
                <a:latin typeface="Arial" panose="020B0604020202020204" pitchFamily="34" charset="0"/>
                <a:cs typeface="Arial" panose="020B0604020202020204" pitchFamily="34" charset="0"/>
              </a:rPr>
              <a:t> </a:t>
            </a:r>
            <a:r>
              <a:rPr lang="tr-TR" sz="1800" dirty="0">
                <a:solidFill>
                  <a:srgbClr val="FF0000"/>
                </a:solidFill>
                <a:latin typeface="Arial" panose="020B0604020202020204" pitchFamily="34" charset="0"/>
                <a:cs typeface="Arial" panose="020B0604020202020204" pitchFamily="34" charset="0"/>
              </a:rPr>
              <a:t>v</a:t>
            </a:r>
            <a:r>
              <a:rPr lang="tr-TR" sz="1800" spc="-20" dirty="0">
                <a:solidFill>
                  <a:srgbClr val="FF0000"/>
                </a:solidFill>
                <a:latin typeface="Arial" panose="020B0604020202020204" pitchFamily="34" charset="0"/>
                <a:cs typeface="Arial" panose="020B0604020202020204" pitchFamily="34" charset="0"/>
              </a:rPr>
              <a:t>i</a:t>
            </a:r>
            <a:r>
              <a:rPr lang="tr-TR" sz="1800" spc="-107" dirty="0">
                <a:solidFill>
                  <a:srgbClr val="FF0000"/>
                </a:solidFill>
                <a:latin typeface="Arial" panose="020B0604020202020204" pitchFamily="34" charset="0"/>
                <a:cs typeface="Arial" panose="020B0604020202020204" pitchFamily="34" charset="0"/>
              </a:rPr>
              <a:t>z</a:t>
            </a:r>
            <a:r>
              <a:rPr lang="tr-TR" sz="1800" spc="-20" dirty="0">
                <a:solidFill>
                  <a:srgbClr val="FF0000"/>
                </a:solidFill>
                <a:latin typeface="Arial" panose="020B0604020202020204" pitchFamily="34" charset="0"/>
                <a:cs typeface="Arial" panose="020B0604020202020204" pitchFamily="34" charset="0"/>
              </a:rPr>
              <a:t>e</a:t>
            </a:r>
            <a:r>
              <a:rPr lang="tr-TR" sz="1800" spc="-7" dirty="0">
                <a:solidFill>
                  <a:srgbClr val="FF0000"/>
                </a:solidFill>
                <a:latin typeface="Arial" panose="020B0604020202020204" pitchFamily="34" charset="0"/>
                <a:cs typeface="Arial" panose="020B0604020202020204" pitchFamily="34" charset="0"/>
              </a:rPr>
              <a:t> </a:t>
            </a:r>
            <a:r>
              <a:rPr lang="tr-TR" sz="1800" spc="-27" dirty="0">
                <a:solidFill>
                  <a:srgbClr val="FF0000"/>
                </a:solidFill>
                <a:latin typeface="Arial" panose="020B0604020202020204" pitchFamily="34" charset="0"/>
                <a:cs typeface="Arial" panose="020B0604020202020204" pitchFamily="34" charset="0"/>
              </a:rPr>
              <a:t>i</a:t>
            </a:r>
            <a:r>
              <a:rPr lang="tr-TR" sz="1800" spc="-13" dirty="0">
                <a:solidFill>
                  <a:srgbClr val="FF0000"/>
                </a:solidFill>
                <a:latin typeface="Arial" panose="020B0604020202020204" pitchFamily="34" charset="0"/>
                <a:cs typeface="Arial" panose="020B0604020202020204" pitchFamily="34" charset="0"/>
              </a:rPr>
              <a:t>şl</a:t>
            </a:r>
            <a:r>
              <a:rPr lang="tr-TR" sz="1800" spc="-33" dirty="0">
                <a:solidFill>
                  <a:srgbClr val="FF0000"/>
                </a:solidFill>
                <a:latin typeface="Arial" panose="020B0604020202020204" pitchFamily="34" charset="0"/>
                <a:cs typeface="Arial" panose="020B0604020202020204" pitchFamily="34" charset="0"/>
              </a:rPr>
              <a:t>e</a:t>
            </a:r>
            <a:r>
              <a:rPr lang="tr-TR" sz="1800" spc="-20" dirty="0">
                <a:solidFill>
                  <a:srgbClr val="FF0000"/>
                </a:solidFill>
                <a:latin typeface="Arial" panose="020B0604020202020204" pitchFamily="34" charset="0"/>
                <a:cs typeface="Arial" panose="020B0604020202020204" pitchFamily="34" charset="0"/>
              </a:rPr>
              <a:t>mle</a:t>
            </a:r>
            <a:r>
              <a:rPr lang="tr-TR" sz="1800" spc="-33" dirty="0">
                <a:solidFill>
                  <a:srgbClr val="FF0000"/>
                </a:solidFill>
                <a:latin typeface="Arial" panose="020B0604020202020204" pitchFamily="34" charset="0"/>
                <a:cs typeface="Arial" panose="020B0604020202020204" pitchFamily="34" charset="0"/>
              </a:rPr>
              <a:t>r</a:t>
            </a:r>
            <a:r>
              <a:rPr lang="tr-TR" sz="1800" dirty="0">
                <a:solidFill>
                  <a:srgbClr val="FF0000"/>
                </a:solidFill>
                <a:latin typeface="Arial" panose="020B0604020202020204" pitchFamily="34" charset="0"/>
                <a:cs typeface="Arial" panose="020B0604020202020204" pitchFamily="34" charset="0"/>
              </a:rPr>
              <a:t>i için gereklidir. </a:t>
            </a:r>
          </a:p>
          <a:p>
            <a:pPr marL="321725" indent="-305639">
              <a:lnSpc>
                <a:spcPct val="100000"/>
              </a:lnSpc>
              <a:tabLst>
                <a:tab pos="321725" algn="l"/>
              </a:tabLst>
            </a:pPr>
            <a:r>
              <a:rPr lang="tr-TR" sz="1800" spc="-20" dirty="0">
                <a:latin typeface="Arial" panose="020B0604020202020204" pitchFamily="34" charset="0"/>
                <a:cs typeface="Arial" panose="020B0604020202020204" pitchFamily="34" charset="0"/>
              </a:rPr>
              <a:t>Bu</a:t>
            </a:r>
            <a:r>
              <a:rPr lang="tr-TR" sz="1800" spc="13" dirty="0">
                <a:latin typeface="Arial" panose="020B0604020202020204" pitchFamily="34" charset="0"/>
                <a:cs typeface="Arial" panose="020B0604020202020204" pitchFamily="34" charset="0"/>
              </a:rPr>
              <a:t> </a:t>
            </a:r>
            <a:r>
              <a:rPr lang="tr-TR" sz="1800" spc="-20" dirty="0">
                <a:latin typeface="Arial" panose="020B0604020202020204" pitchFamily="34" charset="0"/>
                <a:cs typeface="Arial" panose="020B0604020202020204" pitchFamily="34" charset="0"/>
              </a:rPr>
              <a:t>be</a:t>
            </a:r>
            <a:r>
              <a:rPr lang="tr-TR" sz="1800" spc="-33" dirty="0">
                <a:latin typeface="Arial" panose="020B0604020202020204" pitchFamily="34" charset="0"/>
                <a:cs typeface="Arial" panose="020B0604020202020204" pitchFamily="34" charset="0"/>
              </a:rPr>
              <a:t>l</a:t>
            </a:r>
            <a:r>
              <a:rPr lang="tr-TR" sz="1800" spc="-47" dirty="0">
                <a:latin typeface="Arial" panose="020B0604020202020204" pitchFamily="34" charset="0"/>
                <a:cs typeface="Arial" panose="020B0604020202020204" pitchFamily="34" charset="0"/>
              </a:rPr>
              <a:t>g</a:t>
            </a:r>
            <a:r>
              <a:rPr lang="tr-TR" sz="1800" spc="-20" dirty="0">
                <a:latin typeface="Arial" panose="020B0604020202020204" pitchFamily="34" charset="0"/>
                <a:cs typeface="Arial" panose="020B0604020202020204" pitchFamily="34" charset="0"/>
              </a:rPr>
              <a:t>ede </a:t>
            </a:r>
            <a:r>
              <a:rPr lang="tr-TR" sz="1800" spc="-100" dirty="0">
                <a:latin typeface="Arial" panose="020B0604020202020204" pitchFamily="34" charset="0"/>
                <a:cs typeface="Arial" panose="020B0604020202020204" pitchFamily="34" charset="0"/>
              </a:rPr>
              <a:t>y</a:t>
            </a:r>
            <a:r>
              <a:rPr lang="tr-TR" sz="1800" dirty="0">
                <a:latin typeface="Arial" panose="020B0604020202020204" pitchFamily="34" charset="0"/>
                <a:cs typeface="Arial" panose="020B0604020202020204" pitchFamily="34" charset="0"/>
              </a:rPr>
              <a:t>azı</a:t>
            </a:r>
            <a:r>
              <a:rPr lang="tr-TR" sz="1800" spc="-20" dirty="0">
                <a:latin typeface="Arial" panose="020B0604020202020204" pitchFamily="34" charset="0"/>
                <a:cs typeface="Arial" panose="020B0604020202020204" pitchFamily="34" charset="0"/>
              </a:rPr>
              <a:t>lan</a:t>
            </a:r>
            <a:r>
              <a:rPr lang="tr-TR" sz="1800" spc="-7" dirty="0">
                <a:latin typeface="Arial" panose="020B0604020202020204" pitchFamily="34" charset="0"/>
                <a:cs typeface="Arial" panose="020B0604020202020204" pitchFamily="34" charset="0"/>
              </a:rPr>
              <a:t> </a:t>
            </a:r>
            <a:r>
              <a:rPr lang="tr-TR" sz="1800" spc="-60" dirty="0">
                <a:latin typeface="Arial" panose="020B0604020202020204" pitchFamily="34" charset="0"/>
                <a:cs typeface="Arial" panose="020B0604020202020204" pitchFamily="34" charset="0"/>
              </a:rPr>
              <a:t>t</a:t>
            </a:r>
            <a:r>
              <a:rPr lang="tr-TR" sz="1800" spc="-13" dirty="0">
                <a:latin typeface="Arial" panose="020B0604020202020204" pitchFamily="34" charset="0"/>
                <a:cs typeface="Arial" panose="020B0604020202020204" pitchFamily="34" charset="0"/>
              </a:rPr>
              <a:t>ari</a:t>
            </a:r>
            <a:r>
              <a:rPr lang="tr-TR" sz="1800" spc="-40" dirty="0">
                <a:latin typeface="Arial" panose="020B0604020202020204" pitchFamily="34" charset="0"/>
                <a:cs typeface="Arial" panose="020B0604020202020204" pitchFamily="34" charset="0"/>
              </a:rPr>
              <a:t>h</a:t>
            </a:r>
            <a:r>
              <a:rPr lang="tr-TR" sz="1800" spc="-20" dirty="0">
                <a:latin typeface="Arial" panose="020B0604020202020204" pitchFamily="34" charset="0"/>
                <a:cs typeface="Arial" panose="020B0604020202020204" pitchFamily="34" charset="0"/>
              </a:rPr>
              <a:t>le</a:t>
            </a:r>
            <a:r>
              <a:rPr lang="tr-TR" sz="1800" spc="-80" dirty="0">
                <a:latin typeface="Arial" panose="020B0604020202020204" pitchFamily="34" charset="0"/>
                <a:cs typeface="Arial" panose="020B0604020202020204" pitchFamily="34" charset="0"/>
              </a:rPr>
              <a:t>r</a:t>
            </a:r>
            <a:r>
              <a:rPr lang="tr-TR" sz="1800" spc="-20" dirty="0">
                <a:latin typeface="Arial" panose="020B0604020202020204" pitchFamily="34" charset="0"/>
                <a:cs typeface="Arial" panose="020B0604020202020204" pitchFamily="34" charset="0"/>
              </a:rPr>
              <a:t>, Koordinatörlüğümüzce </a:t>
            </a:r>
            <a:r>
              <a:rPr lang="tr-TR" sz="1800" spc="13" dirty="0">
                <a:latin typeface="Arial" panose="020B0604020202020204" pitchFamily="34" charset="0"/>
                <a:cs typeface="Arial" panose="020B0604020202020204" pitchFamily="34" charset="0"/>
              </a:rPr>
              <a:t> </a:t>
            </a:r>
            <a:r>
              <a:rPr lang="tr-TR" sz="1800" spc="-20" dirty="0" err="1">
                <a:solidFill>
                  <a:srgbClr val="FF0000"/>
                </a:solidFill>
                <a:latin typeface="Arial" panose="020B0604020202020204" pitchFamily="34" charset="0"/>
                <a:cs typeface="Arial" panose="020B0604020202020204" pitchFamily="34" charset="0"/>
              </a:rPr>
              <a:t>E</a:t>
            </a:r>
            <a:r>
              <a:rPr lang="tr-TR" sz="1800" spc="-100" dirty="0" err="1">
                <a:solidFill>
                  <a:srgbClr val="FF0000"/>
                </a:solidFill>
                <a:latin typeface="Arial" panose="020B0604020202020204" pitchFamily="34" charset="0"/>
                <a:cs typeface="Arial" panose="020B0604020202020204" pitchFamily="34" charset="0"/>
              </a:rPr>
              <a:t>r</a:t>
            </a:r>
            <a:r>
              <a:rPr lang="tr-TR" sz="1800" spc="-20" dirty="0" err="1">
                <a:solidFill>
                  <a:srgbClr val="FF0000"/>
                </a:solidFill>
                <a:latin typeface="Arial" panose="020B0604020202020204" pitchFamily="34" charset="0"/>
                <a:cs typeface="Arial" panose="020B0604020202020204" pitchFamily="34" charset="0"/>
              </a:rPr>
              <a:t>asmus</a:t>
            </a:r>
            <a:r>
              <a:rPr lang="tr-TR" sz="1800" spc="33" dirty="0">
                <a:solidFill>
                  <a:srgbClr val="FF0000"/>
                </a:solidFill>
                <a:latin typeface="Arial" panose="020B0604020202020204" pitchFamily="34" charset="0"/>
                <a:cs typeface="Arial" panose="020B0604020202020204" pitchFamily="34" charset="0"/>
              </a:rPr>
              <a:t> </a:t>
            </a:r>
            <a:r>
              <a:rPr lang="tr-TR" sz="1800" spc="-20" dirty="0">
                <a:solidFill>
                  <a:srgbClr val="FF0000"/>
                </a:solidFill>
                <a:latin typeface="Arial" panose="020B0604020202020204" pitchFamily="34" charset="0"/>
                <a:cs typeface="Arial" panose="020B0604020202020204" pitchFamily="34" charset="0"/>
              </a:rPr>
              <a:t>h</a:t>
            </a:r>
            <a:r>
              <a:rPr lang="tr-TR" sz="1800" spc="-33" dirty="0">
                <a:solidFill>
                  <a:srgbClr val="FF0000"/>
                </a:solidFill>
                <a:latin typeface="Arial" panose="020B0604020202020204" pitchFamily="34" charset="0"/>
                <a:cs typeface="Arial" panose="020B0604020202020204" pitchFamily="34" charset="0"/>
              </a:rPr>
              <a:t>i</a:t>
            </a:r>
            <a:r>
              <a:rPr lang="tr-TR" sz="1800" spc="-20" dirty="0">
                <a:solidFill>
                  <a:srgbClr val="FF0000"/>
                </a:solidFill>
                <a:latin typeface="Arial" panose="020B0604020202020204" pitchFamily="34" charset="0"/>
                <a:cs typeface="Arial" panose="020B0604020202020204" pitchFamily="34" charset="0"/>
              </a:rPr>
              <a:t>besi hesaplamasında </a:t>
            </a:r>
            <a:r>
              <a:rPr lang="tr-TR" sz="1800" spc="-20" dirty="0">
                <a:latin typeface="Arial" panose="020B0604020202020204" pitchFamily="34" charset="0"/>
                <a:cs typeface="Arial" panose="020B0604020202020204" pitchFamily="34" charset="0"/>
              </a:rPr>
              <a:t>da kullanılır.</a:t>
            </a:r>
            <a:endParaRPr lang="tr-TR" sz="1800" dirty="0">
              <a:latin typeface="Arial" panose="020B0604020202020204" pitchFamily="34" charset="0"/>
              <a:cs typeface="Arial" panose="020B0604020202020204" pitchFamily="34" charset="0"/>
            </a:endParaRPr>
          </a:p>
          <a:p>
            <a:pPr marL="321725" marR="16933" indent="-305639">
              <a:lnSpc>
                <a:spcPts val="3587"/>
              </a:lnSpc>
              <a:tabLst>
                <a:tab pos="321725" algn="l"/>
              </a:tabLst>
            </a:pPr>
            <a:r>
              <a:rPr lang="tr-TR" sz="1800" spc="-20" dirty="0">
                <a:latin typeface="Arial" panose="020B0604020202020204" pitchFamily="34" charset="0"/>
                <a:cs typeface="Arial" panose="020B0604020202020204" pitchFamily="34" charset="0"/>
              </a:rPr>
              <a:t>Bel</a:t>
            </a:r>
            <a:r>
              <a:rPr lang="tr-TR" sz="1800" spc="-53" dirty="0">
                <a:latin typeface="Arial" panose="020B0604020202020204" pitchFamily="34" charset="0"/>
                <a:cs typeface="Arial" panose="020B0604020202020204" pitchFamily="34" charset="0"/>
              </a:rPr>
              <a:t>g</a:t>
            </a:r>
            <a:r>
              <a:rPr lang="tr-TR" sz="1800" spc="-20" dirty="0">
                <a:latin typeface="Arial" panose="020B0604020202020204" pitchFamily="34" charset="0"/>
                <a:cs typeface="Arial" panose="020B0604020202020204" pitchFamily="34" charset="0"/>
              </a:rPr>
              <a:t>e</a:t>
            </a:r>
            <a:r>
              <a:rPr lang="tr-TR" sz="1800" spc="-13" dirty="0">
                <a:latin typeface="Arial" panose="020B0604020202020204" pitchFamily="34" charset="0"/>
                <a:cs typeface="Arial" panose="020B0604020202020204" pitchFamily="34" charset="0"/>
              </a:rPr>
              <a:t> </a:t>
            </a:r>
            <a:r>
              <a:rPr lang="tr-TR" sz="1800" spc="-20" dirty="0">
                <a:latin typeface="Arial" panose="020B0604020202020204" pitchFamily="34" charset="0"/>
                <a:cs typeface="Arial" panose="020B0604020202020204" pitchFamily="34" charset="0"/>
              </a:rPr>
              <a:t>öğ</a:t>
            </a:r>
            <a:r>
              <a:rPr lang="tr-TR" sz="1800" spc="-67" dirty="0">
                <a:latin typeface="Arial" panose="020B0604020202020204" pitchFamily="34" charset="0"/>
                <a:cs typeface="Arial" panose="020B0604020202020204" pitchFamily="34" charset="0"/>
              </a:rPr>
              <a:t>r</a:t>
            </a:r>
            <a:r>
              <a:rPr lang="tr-TR" sz="1800" spc="-20" dirty="0">
                <a:latin typeface="Arial" panose="020B0604020202020204" pitchFamily="34" charset="0"/>
                <a:cs typeface="Arial" panose="020B0604020202020204" pitchFamily="34" charset="0"/>
              </a:rPr>
              <a:t>enci</a:t>
            </a:r>
            <a:r>
              <a:rPr lang="tr-TR" sz="1800" spc="-40" dirty="0">
                <a:latin typeface="Arial" panose="020B0604020202020204" pitchFamily="34" charset="0"/>
                <a:cs typeface="Arial" panose="020B0604020202020204" pitchFamily="34" charset="0"/>
              </a:rPr>
              <a:t>n</a:t>
            </a:r>
            <a:r>
              <a:rPr lang="tr-TR" sz="1800" spc="-20" dirty="0">
                <a:latin typeface="Arial" panose="020B0604020202020204" pitchFamily="34" charset="0"/>
                <a:cs typeface="Arial" panose="020B0604020202020204" pitchFamily="34" charset="0"/>
              </a:rPr>
              <a:t>in</a:t>
            </a:r>
            <a:r>
              <a:rPr lang="tr-TR" sz="1800" spc="27" dirty="0">
                <a:latin typeface="Arial" panose="020B0604020202020204" pitchFamily="34" charset="0"/>
                <a:cs typeface="Arial" panose="020B0604020202020204" pitchFamily="34" charset="0"/>
              </a:rPr>
              <a:t> </a:t>
            </a:r>
            <a:r>
              <a:rPr lang="tr-TR" sz="1800" spc="-20" dirty="0">
                <a:latin typeface="Arial" panose="020B0604020202020204" pitchFamily="34" charset="0"/>
                <a:cs typeface="Arial" panose="020B0604020202020204" pitchFamily="34" charset="0"/>
              </a:rPr>
              <a:t>gideceği</a:t>
            </a:r>
            <a:r>
              <a:rPr lang="tr-TR" sz="1800" spc="-27" dirty="0">
                <a:latin typeface="Arial" panose="020B0604020202020204" pitchFamily="34" charset="0"/>
                <a:cs typeface="Arial" panose="020B0604020202020204" pitchFamily="34" charset="0"/>
              </a:rPr>
              <a:t> </a:t>
            </a:r>
            <a:r>
              <a:rPr lang="tr-TR" sz="1800" spc="-73" dirty="0">
                <a:latin typeface="Arial" panose="020B0604020202020204" pitchFamily="34" charset="0"/>
                <a:cs typeface="Arial" panose="020B0604020202020204" pitchFamily="34" charset="0"/>
              </a:rPr>
              <a:t>k</a:t>
            </a:r>
            <a:r>
              <a:rPr lang="tr-TR" sz="1800" spc="-20" dirty="0">
                <a:latin typeface="Arial" panose="020B0604020202020204" pitchFamily="34" charset="0"/>
                <a:cs typeface="Arial" panose="020B0604020202020204" pitchFamily="34" charset="0"/>
              </a:rPr>
              <a:t>ur</a:t>
            </a:r>
            <a:r>
              <a:rPr lang="tr-TR" sz="1800" spc="-40" dirty="0">
                <a:latin typeface="Arial" panose="020B0604020202020204" pitchFamily="34" charset="0"/>
                <a:cs typeface="Arial" panose="020B0604020202020204" pitchFamily="34" charset="0"/>
              </a:rPr>
              <a:t>u</a:t>
            </a:r>
            <a:r>
              <a:rPr lang="tr-TR" sz="1800" spc="-27" dirty="0">
                <a:latin typeface="Arial" panose="020B0604020202020204" pitchFamily="34" charset="0"/>
                <a:cs typeface="Arial" panose="020B0604020202020204" pitchFamily="34" charset="0"/>
              </a:rPr>
              <a:t>ma</a:t>
            </a:r>
            <a:r>
              <a:rPr lang="tr-TR" sz="1800" spc="53" dirty="0">
                <a:latin typeface="Arial" panose="020B0604020202020204" pitchFamily="34" charset="0"/>
                <a:cs typeface="Arial" panose="020B0604020202020204" pitchFamily="34" charset="0"/>
              </a:rPr>
              <a:t> </a:t>
            </a:r>
            <a:r>
              <a:rPr lang="tr-TR" sz="1800" spc="-13" dirty="0">
                <a:latin typeface="Arial" panose="020B0604020202020204" pitchFamily="34" charset="0"/>
                <a:cs typeface="Arial" panose="020B0604020202020204" pitchFamily="34" charset="0"/>
              </a:rPr>
              <a:t>ait</a:t>
            </a:r>
            <a:r>
              <a:rPr lang="tr-TR" sz="1800" spc="-7" dirty="0">
                <a:latin typeface="Arial" panose="020B0604020202020204" pitchFamily="34" charset="0"/>
                <a:cs typeface="Arial" panose="020B0604020202020204" pitchFamily="34" charset="0"/>
              </a:rPr>
              <a:t> </a:t>
            </a:r>
            <a:r>
              <a:rPr lang="tr-TR" sz="1800" spc="-20" dirty="0">
                <a:latin typeface="Arial" panose="020B0604020202020204" pitchFamily="34" charset="0"/>
                <a:cs typeface="Arial" panose="020B0604020202020204" pitchFamily="34" charset="0"/>
              </a:rPr>
              <a:t>a</a:t>
            </a:r>
            <a:r>
              <a:rPr lang="tr-TR" sz="1800" spc="-53" dirty="0">
                <a:latin typeface="Arial" panose="020B0604020202020204" pitchFamily="34" charset="0"/>
                <a:cs typeface="Arial" panose="020B0604020202020204" pitchFamily="34" charset="0"/>
              </a:rPr>
              <a:t>nt</a:t>
            </a:r>
            <a:r>
              <a:rPr lang="tr-TR" sz="1800" spc="-40" dirty="0">
                <a:latin typeface="Arial" panose="020B0604020202020204" pitchFamily="34" charset="0"/>
                <a:cs typeface="Arial" panose="020B0604020202020204" pitchFamily="34" charset="0"/>
              </a:rPr>
              <a:t>e</a:t>
            </a:r>
            <a:r>
              <a:rPr lang="tr-TR" sz="1800" dirty="0">
                <a:latin typeface="Arial" panose="020B0604020202020204" pitchFamily="34" charset="0"/>
                <a:cs typeface="Arial" panose="020B0604020202020204" pitchFamily="34" charset="0"/>
              </a:rPr>
              <a:t>tli</a:t>
            </a:r>
            <a:r>
              <a:rPr lang="tr-TR" sz="1800" spc="-20" dirty="0">
                <a:latin typeface="Arial" panose="020B0604020202020204" pitchFamily="34" charset="0"/>
                <a:cs typeface="Arial" panose="020B0604020202020204" pitchFamily="34" charset="0"/>
              </a:rPr>
              <a:t> </a:t>
            </a:r>
            <a:r>
              <a:rPr lang="tr-TR" sz="1800" spc="-100" dirty="0">
                <a:latin typeface="Arial" panose="020B0604020202020204" pitchFamily="34" charset="0"/>
                <a:cs typeface="Arial" panose="020B0604020202020204" pitchFamily="34" charset="0"/>
              </a:rPr>
              <a:t>k</a:t>
            </a:r>
            <a:r>
              <a:rPr lang="tr-TR" sz="1800" spc="-20" dirty="0">
                <a:latin typeface="Arial" panose="020B0604020202020204" pitchFamily="34" charset="0"/>
                <a:cs typeface="Arial" panose="020B0604020202020204" pitchFamily="34" charset="0"/>
              </a:rPr>
              <a:t>ağıda,</a:t>
            </a:r>
            <a:r>
              <a:rPr lang="tr-TR" sz="1800" spc="-7" dirty="0">
                <a:latin typeface="Arial" panose="020B0604020202020204" pitchFamily="34" charset="0"/>
                <a:cs typeface="Arial" panose="020B0604020202020204" pitchFamily="34" charset="0"/>
              </a:rPr>
              <a:t> </a:t>
            </a:r>
            <a:r>
              <a:rPr lang="tr-TR" sz="1800" spc="-67" dirty="0">
                <a:latin typeface="Arial" panose="020B0604020202020204" pitchFamily="34" charset="0"/>
                <a:cs typeface="Arial" panose="020B0604020202020204" pitchFamily="34" charset="0"/>
              </a:rPr>
              <a:t>k</a:t>
            </a:r>
            <a:r>
              <a:rPr lang="tr-TR" sz="1800" spc="-20" dirty="0">
                <a:latin typeface="Arial" panose="020B0604020202020204" pitchFamily="34" charset="0"/>
                <a:cs typeface="Arial" panose="020B0604020202020204" pitchFamily="34" charset="0"/>
              </a:rPr>
              <a:t>ur</a:t>
            </a:r>
            <a:r>
              <a:rPr lang="tr-TR" sz="1800" spc="-40" dirty="0">
                <a:latin typeface="Arial" panose="020B0604020202020204" pitchFamily="34" charset="0"/>
                <a:cs typeface="Arial" panose="020B0604020202020204" pitchFamily="34" charset="0"/>
              </a:rPr>
              <a:t>u</a:t>
            </a:r>
            <a:r>
              <a:rPr lang="tr-TR" sz="1800" spc="-33" dirty="0">
                <a:latin typeface="Arial" panose="020B0604020202020204" pitchFamily="34" charset="0"/>
                <a:cs typeface="Arial" panose="020B0604020202020204" pitchFamily="34" charset="0"/>
              </a:rPr>
              <a:t>m</a:t>
            </a:r>
            <a:r>
              <a:rPr lang="tr-TR" sz="1800" spc="47" dirty="0">
                <a:latin typeface="Arial" panose="020B0604020202020204" pitchFamily="34" charset="0"/>
                <a:cs typeface="Arial" panose="020B0604020202020204" pitchFamily="34" charset="0"/>
              </a:rPr>
              <a:t> </a:t>
            </a:r>
            <a:r>
              <a:rPr lang="tr-TR" sz="1800" spc="-80" dirty="0">
                <a:latin typeface="Arial" panose="020B0604020202020204" pitchFamily="34" charset="0"/>
                <a:cs typeface="Arial" panose="020B0604020202020204" pitchFamily="34" charset="0"/>
              </a:rPr>
              <a:t>y</a:t>
            </a:r>
            <a:r>
              <a:rPr lang="tr-TR" sz="1800" spc="-40" dirty="0">
                <a:latin typeface="Arial" panose="020B0604020202020204" pitchFamily="34" charset="0"/>
                <a:cs typeface="Arial" panose="020B0604020202020204" pitchFamily="34" charset="0"/>
              </a:rPr>
              <a:t>e</a:t>
            </a:r>
            <a:r>
              <a:rPr lang="tr-TR" sz="1800" dirty="0">
                <a:latin typeface="Arial" panose="020B0604020202020204" pitchFamily="34" charset="0"/>
                <a:cs typeface="Arial" panose="020B0604020202020204" pitchFamily="34" charset="0"/>
              </a:rPr>
              <a:t>tki</a:t>
            </a:r>
            <a:r>
              <a:rPr lang="tr-TR" sz="1800" spc="-20" dirty="0">
                <a:latin typeface="Arial" panose="020B0604020202020204" pitchFamily="34" charset="0"/>
                <a:cs typeface="Arial" panose="020B0604020202020204" pitchFamily="34" charset="0"/>
              </a:rPr>
              <a:t>l</a:t>
            </a:r>
            <a:r>
              <a:rPr lang="tr-TR" sz="1800" dirty="0">
                <a:latin typeface="Arial" panose="020B0604020202020204" pitchFamily="34" charset="0"/>
                <a:cs typeface="Arial" panose="020B0604020202020204" pitchFamily="34" charset="0"/>
              </a:rPr>
              <a:t>isi </a:t>
            </a:r>
            <a:r>
              <a:rPr lang="tr-TR" sz="1800" spc="-67" dirty="0">
                <a:latin typeface="Arial" panose="020B0604020202020204" pitchFamily="34" charset="0"/>
                <a:cs typeface="Arial" panose="020B0604020202020204" pitchFamily="34" charset="0"/>
              </a:rPr>
              <a:t>t</a:t>
            </a:r>
            <a:r>
              <a:rPr lang="tr-TR" sz="1800" spc="-20" dirty="0">
                <a:latin typeface="Arial" panose="020B0604020202020204" pitchFamily="34" charset="0"/>
                <a:cs typeface="Arial" panose="020B0604020202020204" pitchFamily="34" charset="0"/>
              </a:rPr>
              <a:t>a</a:t>
            </a:r>
            <a:r>
              <a:rPr lang="tr-TR" sz="1800" spc="-93" dirty="0">
                <a:latin typeface="Arial" panose="020B0604020202020204" pitchFamily="34" charset="0"/>
                <a:cs typeface="Arial" panose="020B0604020202020204" pitchFamily="34" charset="0"/>
              </a:rPr>
              <a:t>r</a:t>
            </a:r>
            <a:r>
              <a:rPr lang="tr-TR" sz="1800" spc="-20" dirty="0">
                <a:latin typeface="Arial" panose="020B0604020202020204" pitchFamily="34" charset="0"/>
                <a:cs typeface="Arial" panose="020B0604020202020204" pitchFamily="34" charset="0"/>
              </a:rPr>
              <a:t>af</a:t>
            </a:r>
            <a:r>
              <a:rPr lang="tr-TR" sz="1800" spc="-33" dirty="0">
                <a:latin typeface="Arial" panose="020B0604020202020204" pitchFamily="34" charset="0"/>
                <a:cs typeface="Arial" panose="020B0604020202020204" pitchFamily="34" charset="0"/>
              </a:rPr>
              <a:t>ı</a:t>
            </a:r>
            <a:r>
              <a:rPr lang="tr-TR" sz="1800" spc="-20" dirty="0">
                <a:latin typeface="Arial" panose="020B0604020202020204" pitchFamily="34" charset="0"/>
                <a:cs typeface="Arial" panose="020B0604020202020204" pitchFamily="34" charset="0"/>
              </a:rPr>
              <a:t>ndan </a:t>
            </a:r>
            <a:r>
              <a:rPr lang="tr-TR" sz="1800" spc="20" dirty="0">
                <a:latin typeface="Arial" panose="020B0604020202020204" pitchFamily="34" charset="0"/>
                <a:cs typeface="Arial" panose="020B0604020202020204" pitchFamily="34" charset="0"/>
              </a:rPr>
              <a:t> </a:t>
            </a:r>
            <a:r>
              <a:rPr lang="tr-TR" sz="1800" spc="-13" dirty="0">
                <a:latin typeface="Arial" panose="020B0604020202020204" pitchFamily="34" charset="0"/>
                <a:cs typeface="Arial" panose="020B0604020202020204" pitchFamily="34" charset="0"/>
              </a:rPr>
              <a:t>i</a:t>
            </a:r>
            <a:r>
              <a:rPr lang="tr-TR" sz="1800" spc="-33" dirty="0">
                <a:latin typeface="Arial" panose="020B0604020202020204" pitchFamily="34" charset="0"/>
                <a:cs typeface="Arial" panose="020B0604020202020204" pitchFamily="34" charset="0"/>
              </a:rPr>
              <a:t>m</a:t>
            </a:r>
            <a:r>
              <a:rPr lang="tr-TR" sz="1800" spc="-87" dirty="0">
                <a:latin typeface="Arial" panose="020B0604020202020204" pitchFamily="34" charset="0"/>
                <a:cs typeface="Arial" panose="020B0604020202020204" pitchFamily="34" charset="0"/>
              </a:rPr>
              <a:t>z</a:t>
            </a:r>
            <a:r>
              <a:rPr lang="tr-TR" sz="1800" spc="-20" dirty="0">
                <a:latin typeface="Arial" panose="020B0604020202020204" pitchFamily="34" charset="0"/>
                <a:cs typeface="Arial" panose="020B0604020202020204" pitchFamily="34" charset="0"/>
              </a:rPr>
              <a:t>alanmış </a:t>
            </a:r>
            <a:r>
              <a:rPr lang="tr-TR" sz="1800" spc="-60" dirty="0">
                <a:latin typeface="Arial" panose="020B0604020202020204" pitchFamily="34" charset="0"/>
                <a:cs typeface="Arial" panose="020B0604020202020204" pitchFamily="34" charset="0"/>
              </a:rPr>
              <a:t>v</a:t>
            </a:r>
            <a:r>
              <a:rPr lang="tr-TR" sz="1800" spc="-20" dirty="0">
                <a:latin typeface="Arial" panose="020B0604020202020204" pitchFamily="34" charset="0"/>
                <a:cs typeface="Arial" panose="020B0604020202020204" pitchFamily="34" charset="0"/>
              </a:rPr>
              <a:t>e </a:t>
            </a:r>
            <a:r>
              <a:rPr lang="tr-TR" sz="1800" spc="-67" dirty="0">
                <a:latin typeface="Arial" panose="020B0604020202020204" pitchFamily="34" charset="0"/>
                <a:cs typeface="Arial" panose="020B0604020202020204" pitchFamily="34" charset="0"/>
              </a:rPr>
              <a:t>k</a:t>
            </a:r>
            <a:r>
              <a:rPr lang="tr-TR" sz="1800" spc="-20" dirty="0">
                <a:latin typeface="Arial" panose="020B0604020202020204" pitchFamily="34" charset="0"/>
                <a:cs typeface="Arial" panose="020B0604020202020204" pitchFamily="34" charset="0"/>
              </a:rPr>
              <a:t>ur</a:t>
            </a:r>
            <a:r>
              <a:rPr lang="tr-TR" sz="1800" spc="-40" dirty="0">
                <a:latin typeface="Arial" panose="020B0604020202020204" pitchFamily="34" charset="0"/>
                <a:cs typeface="Arial" panose="020B0604020202020204" pitchFamily="34" charset="0"/>
              </a:rPr>
              <a:t>u</a:t>
            </a:r>
            <a:r>
              <a:rPr lang="tr-TR" sz="1800" spc="-27" dirty="0">
                <a:latin typeface="Arial" panose="020B0604020202020204" pitchFamily="34" charset="0"/>
                <a:cs typeface="Arial" panose="020B0604020202020204" pitchFamily="34" charset="0"/>
              </a:rPr>
              <a:t>ma</a:t>
            </a:r>
            <a:r>
              <a:rPr lang="tr-TR" sz="1800" spc="40" dirty="0">
                <a:latin typeface="Arial" panose="020B0604020202020204" pitchFamily="34" charset="0"/>
                <a:cs typeface="Arial" panose="020B0604020202020204" pitchFamily="34" charset="0"/>
              </a:rPr>
              <a:t> </a:t>
            </a:r>
            <a:r>
              <a:rPr lang="tr-TR" sz="1800" spc="-13" dirty="0">
                <a:latin typeface="Arial" panose="020B0604020202020204" pitchFamily="34" charset="0"/>
                <a:cs typeface="Arial" panose="020B0604020202020204" pitchFamily="34" charset="0"/>
              </a:rPr>
              <a:t>ait</a:t>
            </a:r>
            <a:r>
              <a:rPr lang="tr-TR" sz="1800" spc="-7" dirty="0">
                <a:latin typeface="Arial" panose="020B0604020202020204" pitchFamily="34" charset="0"/>
                <a:cs typeface="Arial" panose="020B0604020202020204" pitchFamily="34" charset="0"/>
              </a:rPr>
              <a:t> </a:t>
            </a:r>
            <a:r>
              <a:rPr lang="tr-TR" sz="1800" u="heavy" spc="-27" dirty="0">
                <a:latin typeface="Arial" panose="020B0604020202020204" pitchFamily="34" charset="0"/>
                <a:cs typeface="Arial" panose="020B0604020202020204" pitchFamily="34" charset="0"/>
              </a:rPr>
              <a:t>müh</a:t>
            </a:r>
            <a:r>
              <a:rPr lang="tr-TR" sz="1800" u="heavy" spc="-20" dirty="0">
                <a:latin typeface="Arial" panose="020B0604020202020204" pitchFamily="34" charset="0"/>
                <a:cs typeface="Arial" panose="020B0604020202020204" pitchFamily="34" charset="0"/>
              </a:rPr>
              <a:t>rü</a:t>
            </a:r>
            <a:r>
              <a:rPr lang="tr-TR" sz="1800" spc="67" dirty="0">
                <a:latin typeface="Arial" panose="020B0604020202020204" pitchFamily="34" charset="0"/>
                <a:cs typeface="Arial" panose="020B0604020202020204" pitchFamily="34" charset="0"/>
              </a:rPr>
              <a:t> </a:t>
            </a:r>
            <a:r>
              <a:rPr lang="tr-TR" sz="1800" spc="-20" dirty="0">
                <a:latin typeface="Arial" panose="020B0604020202020204" pitchFamily="34" charset="0"/>
                <a:cs typeface="Arial" panose="020B0604020202020204" pitchFamily="34" charset="0"/>
              </a:rPr>
              <a:t>içer</a:t>
            </a:r>
            <a:r>
              <a:rPr lang="tr-TR" sz="1800" spc="-33" dirty="0">
                <a:latin typeface="Arial" panose="020B0604020202020204" pitchFamily="34" charset="0"/>
                <a:cs typeface="Arial" panose="020B0604020202020204" pitchFamily="34" charset="0"/>
              </a:rPr>
              <a:t>i</a:t>
            </a:r>
            <a:r>
              <a:rPr lang="tr-TR" sz="1800" spc="-13" dirty="0">
                <a:latin typeface="Arial" panose="020B0604020202020204" pitchFamily="34" charset="0"/>
                <a:cs typeface="Arial" panose="020B0604020202020204" pitchFamily="34" charset="0"/>
              </a:rPr>
              <a:t>r</a:t>
            </a:r>
            <a:r>
              <a:rPr lang="tr-TR" sz="1800" spc="-7" dirty="0">
                <a:latin typeface="Arial" panose="020B0604020202020204" pitchFamily="34" charset="0"/>
                <a:cs typeface="Arial" panose="020B0604020202020204" pitchFamily="34" charset="0"/>
              </a:rPr>
              <a:t> </a:t>
            </a:r>
            <a:r>
              <a:rPr lang="tr-TR" sz="1800" spc="-20" dirty="0">
                <a:latin typeface="Arial" panose="020B0604020202020204" pitchFamily="34" charset="0"/>
                <a:cs typeface="Arial" panose="020B0604020202020204" pitchFamily="34" charset="0"/>
              </a:rPr>
              <a:t>b</a:t>
            </a:r>
            <a:r>
              <a:rPr lang="tr-TR" sz="1800" spc="-33" dirty="0">
                <a:latin typeface="Arial" panose="020B0604020202020204" pitchFamily="34" charset="0"/>
                <a:cs typeface="Arial" panose="020B0604020202020204" pitchFamily="34" charset="0"/>
              </a:rPr>
              <a:t>i</a:t>
            </a:r>
            <a:r>
              <a:rPr lang="tr-TR" sz="1800" spc="-13" dirty="0">
                <a:latin typeface="Arial" panose="020B0604020202020204" pitchFamily="34" charset="0"/>
                <a:cs typeface="Arial" panose="020B0604020202020204" pitchFamily="34" charset="0"/>
              </a:rPr>
              <a:t>r</a:t>
            </a:r>
            <a:r>
              <a:rPr lang="tr-TR" sz="1800" spc="27" dirty="0">
                <a:latin typeface="Arial" panose="020B0604020202020204" pitchFamily="34" charset="0"/>
                <a:cs typeface="Arial" panose="020B0604020202020204" pitchFamily="34" charset="0"/>
              </a:rPr>
              <a:t> </a:t>
            </a:r>
            <a:r>
              <a:rPr lang="tr-TR" sz="1800" spc="-20" dirty="0">
                <a:latin typeface="Arial" panose="020B0604020202020204" pitchFamily="34" charset="0"/>
                <a:cs typeface="Arial" panose="020B0604020202020204" pitchFamily="34" charset="0"/>
              </a:rPr>
              <a:t>be</a:t>
            </a:r>
            <a:r>
              <a:rPr lang="tr-TR" sz="1800" spc="-33" dirty="0">
                <a:latin typeface="Arial" panose="020B0604020202020204" pitchFamily="34" charset="0"/>
                <a:cs typeface="Arial" panose="020B0604020202020204" pitchFamily="34" charset="0"/>
              </a:rPr>
              <a:t>l</a:t>
            </a:r>
            <a:r>
              <a:rPr lang="tr-TR" sz="1800" spc="-47" dirty="0">
                <a:latin typeface="Arial" panose="020B0604020202020204" pitchFamily="34" charset="0"/>
                <a:cs typeface="Arial" panose="020B0604020202020204" pitchFamily="34" charset="0"/>
              </a:rPr>
              <a:t>g</a:t>
            </a:r>
            <a:r>
              <a:rPr lang="tr-TR" sz="1800" spc="-20" dirty="0">
                <a:latin typeface="Arial" panose="020B0604020202020204" pitchFamily="34" charset="0"/>
                <a:cs typeface="Arial" panose="020B0604020202020204" pitchFamily="34" charset="0"/>
              </a:rPr>
              <a:t>e</a:t>
            </a:r>
            <a:r>
              <a:rPr lang="tr-TR" sz="1800" spc="-7" dirty="0">
                <a:latin typeface="Arial" panose="020B0604020202020204" pitchFamily="34" charset="0"/>
                <a:cs typeface="Arial" panose="020B0604020202020204" pitchFamily="34" charset="0"/>
              </a:rPr>
              <a:t> </a:t>
            </a:r>
            <a:r>
              <a:rPr lang="tr-TR" sz="1800" spc="-20" dirty="0">
                <a:latin typeface="Arial" panose="020B0604020202020204" pitchFamily="34" charset="0"/>
                <a:cs typeface="Arial" panose="020B0604020202020204" pitchFamily="34" charset="0"/>
              </a:rPr>
              <a:t>o</a:t>
            </a:r>
            <a:r>
              <a:rPr lang="tr-TR" sz="1800" spc="-33" dirty="0">
                <a:latin typeface="Arial" panose="020B0604020202020204" pitchFamily="34" charset="0"/>
                <a:cs typeface="Arial" panose="020B0604020202020204" pitchFamily="34" charset="0"/>
              </a:rPr>
              <a:t>l</a:t>
            </a:r>
            <a:r>
              <a:rPr lang="tr-TR" sz="1800" spc="-20" dirty="0">
                <a:latin typeface="Arial" panose="020B0604020202020204" pitchFamily="34" charset="0"/>
                <a:cs typeface="Arial" panose="020B0604020202020204" pitchFamily="34" charset="0"/>
              </a:rPr>
              <a:t>malıdır. Belge, e-imzalı / </a:t>
            </a:r>
            <a:r>
              <a:rPr lang="tr-TR" sz="1800" spc="-20" dirty="0" err="1">
                <a:latin typeface="Arial" panose="020B0604020202020204" pitchFamily="34" charset="0"/>
                <a:cs typeface="Arial" panose="020B0604020202020204" pitchFamily="34" charset="0"/>
              </a:rPr>
              <a:t>barkodlu</a:t>
            </a:r>
            <a:r>
              <a:rPr lang="tr-TR" sz="1800" spc="-20" dirty="0">
                <a:latin typeface="Arial" panose="020B0604020202020204" pitchFamily="34" charset="0"/>
                <a:cs typeface="Arial" panose="020B0604020202020204" pitchFamily="34" charset="0"/>
              </a:rPr>
              <a:t> da olabilir. Koordinatörlüğümüzce bu belgenin e-posta ile tarafınıza iletilmiş bir kopyası, </a:t>
            </a:r>
            <a:r>
              <a:rPr lang="tr-TR" sz="1800" spc="-20" dirty="0" err="1">
                <a:latin typeface="Arial" panose="020B0604020202020204" pitchFamily="34" charset="0"/>
                <a:cs typeface="Arial" panose="020B0604020202020204" pitchFamily="34" charset="0"/>
              </a:rPr>
              <a:t>Erasmus</a:t>
            </a:r>
            <a:r>
              <a:rPr lang="tr-TR" sz="1800" spc="-20" dirty="0">
                <a:latin typeface="Arial" panose="020B0604020202020204" pitchFamily="34" charset="0"/>
                <a:cs typeface="Arial" panose="020B0604020202020204" pitchFamily="34" charset="0"/>
              </a:rPr>
              <a:t> işlemleriniz için kullanabilir. Ancak vize başvurusu yapacağınız ülkenin konsolosluğunun mutlaka posta yoluyla gönderilmiş orijinal belgeyi talep edip etmediğinden emin olunuz. Belge tarafınıza ulaştığında, üstündeki bilgilerin doğruluğunu kontrol ediniz.</a:t>
            </a:r>
            <a:endParaRPr lang="tr-TR" sz="1800" dirty="0">
              <a:latin typeface="Arial" panose="020B0604020202020204" pitchFamily="34" charset="0"/>
              <a:cs typeface="Arial" panose="020B0604020202020204" pitchFamily="34" charset="0"/>
            </a:endParaRPr>
          </a:p>
          <a:p>
            <a:endParaRPr lang="fr-FR" sz="2133" dirty="0"/>
          </a:p>
        </p:txBody>
      </p:sp>
      <p:sp>
        <p:nvSpPr>
          <p:cNvPr id="4" name="object 3"/>
          <p:cNvSpPr/>
          <p:nvPr/>
        </p:nvSpPr>
        <p:spPr>
          <a:xfrm>
            <a:off x="5701669" y="5807715"/>
            <a:ext cx="902340" cy="910164"/>
          </a:xfrm>
          <a:prstGeom prst="rect">
            <a:avLst/>
          </a:prstGeom>
          <a:blipFill>
            <a:blip r:embed="rId2" cstate="print"/>
            <a:stretch>
              <a:fillRect/>
            </a:stretch>
          </a:blipFill>
        </p:spPr>
        <p:txBody>
          <a:bodyPr wrap="square" lIns="0" tIns="0" rIns="0" bIns="0" rtlCol="0">
            <a:noAutofit/>
          </a:bodyPr>
          <a:lstStyle/>
          <a:p>
            <a:endParaRPr sz="2400"/>
          </a:p>
        </p:txBody>
      </p:sp>
    </p:spTree>
    <p:extLst>
      <p:ext uri="{BB962C8B-B14F-4D97-AF65-F5344CB8AC3E}">
        <p14:creationId xmlns:p14="http://schemas.microsoft.com/office/powerpoint/2010/main" val="33900562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p:nvPr/>
        </p:nvSpPr>
        <p:spPr>
          <a:xfrm>
            <a:off x="5701669" y="5807715"/>
            <a:ext cx="902340" cy="910164"/>
          </a:xfrm>
          <a:prstGeom prst="rect">
            <a:avLst/>
          </a:prstGeom>
          <a:blipFill>
            <a:blip r:embed="rId2" cstate="print"/>
            <a:stretch>
              <a:fillRect/>
            </a:stretch>
          </a:blipFill>
        </p:spPr>
        <p:txBody>
          <a:bodyPr wrap="square" lIns="0" tIns="0" rIns="0" bIns="0" rtlCol="0">
            <a:noAutofit/>
          </a:bodyPr>
          <a:lstStyle/>
          <a:p>
            <a:endParaRPr sz="2400"/>
          </a:p>
        </p:txBody>
      </p:sp>
      <p:sp>
        <p:nvSpPr>
          <p:cNvPr id="8" name="Başlık 1"/>
          <p:cNvSpPr txBox="1">
            <a:spLocks/>
          </p:cNvSpPr>
          <p:nvPr/>
        </p:nvSpPr>
        <p:spPr>
          <a:xfrm>
            <a:off x="0" y="1"/>
            <a:ext cx="12192000" cy="979713"/>
          </a:xfrm>
          <a:prstGeom prst="rect">
            <a:avLst/>
          </a:prstGeom>
        </p:spPr>
        <p:txBody>
          <a:bodyPr anchor="b" anchorCtr="0">
            <a:normAutofit/>
          </a:bodyPr>
          <a:lstStyle>
            <a:lvl1pPr algn="ctr" defTabSz="914400" rtl="0" eaLnBrk="1" latinLnBrk="0" hangingPunct="1">
              <a:lnSpc>
                <a:spcPct val="90000"/>
              </a:lnSpc>
              <a:spcBef>
                <a:spcPct val="0"/>
              </a:spcBef>
              <a:buNone/>
              <a:defRPr sz="2400" kern="1200" baseline="0">
                <a:solidFill>
                  <a:schemeClr val="bg1"/>
                </a:solidFill>
                <a:latin typeface="arial" charset="0"/>
                <a:ea typeface="+mj-ea"/>
                <a:cs typeface="EC Square Sans Pro Light"/>
              </a:defRPr>
            </a:lvl1pPr>
          </a:lstStyle>
          <a:p>
            <a:pPr algn="l"/>
            <a:r>
              <a:rPr lang="tr-TR" sz="3200" dirty="0"/>
              <a:t>      </a:t>
            </a:r>
            <a:r>
              <a:rPr lang="tr-TR" sz="3200" dirty="0">
                <a:solidFill>
                  <a:srgbClr val="FF0000"/>
                </a:solidFill>
              </a:rPr>
              <a:t>3. Adım – Akademik Biriminiz ile İlgili İşlemler</a:t>
            </a:r>
          </a:p>
        </p:txBody>
      </p:sp>
      <p:sp>
        <p:nvSpPr>
          <p:cNvPr id="9" name="Espace réservé du contenu 2"/>
          <p:cNvSpPr txBox="1">
            <a:spLocks/>
          </p:cNvSpPr>
          <p:nvPr/>
        </p:nvSpPr>
        <p:spPr>
          <a:xfrm>
            <a:off x="665811" y="1362269"/>
            <a:ext cx="11526196" cy="4768318"/>
          </a:xfrm>
          <a:prstGeom prst="rect">
            <a:avLst/>
          </a:prstGeom>
        </p:spPr>
        <p:txBody>
          <a:bodyPr/>
          <a:lstStyle>
            <a:lvl1pPr marL="0" indent="0" algn="ctr" defTabSz="914400" rtl="0" eaLnBrk="1" latinLnBrk="0" hangingPunct="1">
              <a:lnSpc>
                <a:spcPct val="90000"/>
              </a:lnSpc>
              <a:spcBef>
                <a:spcPts val="1000"/>
              </a:spcBef>
              <a:buFont typeface="Arial"/>
              <a:buNone/>
              <a:defRPr sz="1800" kern="1200" baseline="0">
                <a:solidFill>
                  <a:srgbClr val="233244"/>
                </a:solidFill>
                <a:latin typeface="arial" charset="0"/>
                <a:ea typeface="+mn-ea"/>
                <a:cs typeface="EC Square Sans Pro Light"/>
              </a:defRPr>
            </a:lvl1pPr>
            <a:lvl2pPr marL="342892" indent="0" algn="ctr" defTabSz="914400" rtl="0" eaLnBrk="1" latinLnBrk="0" hangingPunct="1">
              <a:lnSpc>
                <a:spcPct val="90000"/>
              </a:lnSpc>
              <a:spcBef>
                <a:spcPts val="500"/>
              </a:spcBef>
              <a:buFont typeface="Arial"/>
              <a:buNone/>
              <a:defRPr sz="2400" kern="1200">
                <a:solidFill>
                  <a:schemeClr val="tx1">
                    <a:tint val="75000"/>
                  </a:schemeClr>
                </a:solidFill>
                <a:latin typeface="+mn-lt"/>
                <a:ea typeface="+mn-ea"/>
                <a:cs typeface="+mn-cs"/>
              </a:defRPr>
            </a:lvl2pPr>
            <a:lvl3pPr marL="685783"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3pPr>
            <a:lvl4pPr marL="1028675"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4pPr>
            <a:lvl5pPr marL="1371566"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5pPr>
            <a:lvl6pPr marL="1714457"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6pPr>
            <a:lvl7pPr marL="2057348"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7pPr>
            <a:lvl8pPr marL="240024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8pPr>
            <a:lvl9pPr marL="2743132"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9pPr>
          </a:lstStyle>
          <a:p>
            <a:pPr algn="l">
              <a:lnSpc>
                <a:spcPct val="100000"/>
              </a:lnSpc>
            </a:pPr>
            <a:r>
              <a:rPr lang="tr-TR" sz="2133" dirty="0">
                <a:solidFill>
                  <a:srgbClr val="FF0000"/>
                </a:solidFill>
                <a:latin typeface="+mn-lt"/>
              </a:rPr>
              <a:t>           </a:t>
            </a:r>
            <a:r>
              <a:rPr lang="tr-TR" sz="3200" b="1" dirty="0">
                <a:solidFill>
                  <a:srgbClr val="FF0000"/>
                </a:solidFill>
                <a:latin typeface="Arial" panose="020B0604020202020204" pitchFamily="34" charset="0"/>
                <a:cs typeface="Arial" panose="020B0604020202020204" pitchFamily="34" charset="0"/>
              </a:rPr>
              <a:t>Yönetim Kurulu Kararı</a:t>
            </a:r>
          </a:p>
          <a:p>
            <a:pPr marL="397077" marR="1570527" indent="-380990" algn="l">
              <a:lnSpc>
                <a:spcPct val="80000"/>
              </a:lnSpc>
              <a:buFont typeface="Arial" panose="020B0604020202020204" pitchFamily="34" charset="0"/>
              <a:buChar char="•"/>
            </a:pPr>
            <a:r>
              <a:rPr lang="tr-TR" spc="-20" dirty="0">
                <a:latin typeface="Arial" panose="020B0604020202020204" pitchFamily="34" charset="0"/>
                <a:cs typeface="Arial" panose="020B0604020202020204" pitchFamily="34" charset="0"/>
              </a:rPr>
              <a:t>Akademik Birimlerimiz (Fakülte/Enstitü/Yüksekokul…) </a:t>
            </a:r>
            <a:r>
              <a:rPr lang="tr-TR" spc="-67" dirty="0">
                <a:latin typeface="Arial" panose="020B0604020202020204" pitchFamily="34" charset="0"/>
                <a:cs typeface="Arial" panose="020B0604020202020204" pitchFamily="34" charset="0"/>
              </a:rPr>
              <a:t>t</a:t>
            </a:r>
            <a:r>
              <a:rPr lang="tr-TR" spc="-20" dirty="0">
                <a:latin typeface="Arial" panose="020B0604020202020204" pitchFamily="34" charset="0"/>
                <a:cs typeface="Arial" panose="020B0604020202020204" pitchFamily="34" charset="0"/>
              </a:rPr>
              <a:t>a</a:t>
            </a:r>
            <a:r>
              <a:rPr lang="tr-TR" spc="-93" dirty="0">
                <a:latin typeface="Arial" panose="020B0604020202020204" pitchFamily="34" charset="0"/>
                <a:cs typeface="Arial" panose="020B0604020202020204" pitchFamily="34" charset="0"/>
              </a:rPr>
              <a:t>r</a:t>
            </a:r>
            <a:r>
              <a:rPr lang="tr-TR" spc="-20" dirty="0">
                <a:latin typeface="Arial" panose="020B0604020202020204" pitchFamily="34" charset="0"/>
                <a:cs typeface="Arial" panose="020B0604020202020204" pitchFamily="34" charset="0"/>
              </a:rPr>
              <a:t>af</a:t>
            </a:r>
            <a:r>
              <a:rPr lang="tr-TR" spc="-33" dirty="0">
                <a:latin typeface="Arial" panose="020B0604020202020204" pitchFamily="34" charset="0"/>
                <a:cs typeface="Arial" panose="020B0604020202020204" pitchFamily="34" charset="0"/>
              </a:rPr>
              <a:t>ı</a:t>
            </a:r>
            <a:r>
              <a:rPr lang="tr-TR" spc="-20" dirty="0">
                <a:latin typeface="Arial" panose="020B0604020202020204" pitchFamily="34" charset="0"/>
                <a:cs typeface="Arial" panose="020B0604020202020204" pitchFamily="34" charset="0"/>
              </a:rPr>
              <a:t>ndan</a:t>
            </a:r>
            <a:r>
              <a:rPr lang="tr-TR" spc="20" dirty="0">
                <a:latin typeface="Arial" panose="020B0604020202020204" pitchFamily="34" charset="0"/>
                <a:cs typeface="Arial" panose="020B0604020202020204" pitchFamily="34" charset="0"/>
              </a:rPr>
              <a:t> ilgili </a:t>
            </a:r>
            <a:r>
              <a:rPr lang="tr-TR" spc="-20" dirty="0">
                <a:latin typeface="Arial" panose="020B0604020202020204" pitchFamily="34" charset="0"/>
                <a:cs typeface="Arial" panose="020B0604020202020204" pitchFamily="34" charset="0"/>
              </a:rPr>
              <a:t>öğ</a:t>
            </a:r>
            <a:r>
              <a:rPr lang="tr-TR" spc="-60" dirty="0">
                <a:latin typeface="Arial" panose="020B0604020202020204" pitchFamily="34" charset="0"/>
                <a:cs typeface="Arial" panose="020B0604020202020204" pitchFamily="34" charset="0"/>
              </a:rPr>
              <a:t>r</a:t>
            </a:r>
            <a:r>
              <a:rPr lang="tr-TR" spc="-20" dirty="0">
                <a:latin typeface="Arial" panose="020B0604020202020204" pitchFamily="34" charset="0"/>
                <a:cs typeface="Arial" panose="020B0604020202020204" pitchFamily="34" charset="0"/>
              </a:rPr>
              <a:t>encim</a:t>
            </a:r>
            <a:r>
              <a:rPr lang="tr-TR" spc="-33" dirty="0">
                <a:latin typeface="Arial" panose="020B0604020202020204" pitchFamily="34" charset="0"/>
                <a:cs typeface="Arial" panose="020B0604020202020204" pitchFamily="34" charset="0"/>
              </a:rPr>
              <a:t>i</a:t>
            </a:r>
            <a:r>
              <a:rPr lang="tr-TR" spc="-20" dirty="0">
                <a:latin typeface="Arial" panose="020B0604020202020204" pitchFamily="34" charset="0"/>
                <a:cs typeface="Arial" panose="020B0604020202020204" pitchFamily="34" charset="0"/>
              </a:rPr>
              <a:t>zin</a:t>
            </a:r>
            <a:r>
              <a:rPr lang="tr-TR" spc="7" dirty="0">
                <a:latin typeface="Arial" panose="020B0604020202020204" pitchFamily="34" charset="0"/>
                <a:cs typeface="Arial" panose="020B0604020202020204" pitchFamily="34" charset="0"/>
              </a:rPr>
              <a:t> </a:t>
            </a:r>
            <a:r>
              <a:rPr lang="tr-TR" spc="-20" dirty="0">
                <a:latin typeface="Arial" panose="020B0604020202020204" pitchFamily="34" charset="0"/>
                <a:cs typeface="Arial" panose="020B0604020202020204" pitchFamily="34" charset="0"/>
              </a:rPr>
              <a:t>E</a:t>
            </a:r>
            <a:r>
              <a:rPr lang="tr-TR" spc="-100" dirty="0">
                <a:latin typeface="Arial" panose="020B0604020202020204" pitchFamily="34" charset="0"/>
                <a:cs typeface="Arial" panose="020B0604020202020204" pitchFamily="34" charset="0"/>
              </a:rPr>
              <a:t>r</a:t>
            </a:r>
            <a:r>
              <a:rPr lang="tr-TR" spc="-20" dirty="0">
                <a:latin typeface="Arial" panose="020B0604020202020204" pitchFamily="34" charset="0"/>
                <a:cs typeface="Arial" panose="020B0604020202020204" pitchFamily="34" charset="0"/>
              </a:rPr>
              <a:t>asmus</a:t>
            </a:r>
            <a:r>
              <a:rPr lang="tr-TR" spc="47" dirty="0">
                <a:latin typeface="Arial" panose="020B0604020202020204" pitchFamily="34" charset="0"/>
                <a:cs typeface="Arial" panose="020B0604020202020204" pitchFamily="34" charset="0"/>
              </a:rPr>
              <a:t> </a:t>
            </a:r>
            <a:r>
              <a:rPr lang="tr-TR" spc="-20" dirty="0">
                <a:latin typeface="Arial" panose="020B0604020202020204" pitchFamily="34" charset="0"/>
                <a:cs typeface="Arial" panose="020B0604020202020204" pitchFamily="34" charset="0"/>
              </a:rPr>
              <a:t>ha</a:t>
            </a:r>
            <a:r>
              <a:rPr lang="tr-TR" spc="-67" dirty="0">
                <a:latin typeface="Arial" panose="020B0604020202020204" pitchFamily="34" charset="0"/>
                <a:cs typeface="Arial" panose="020B0604020202020204" pitchFamily="34" charset="0"/>
              </a:rPr>
              <a:t>r</a:t>
            </a:r>
            <a:r>
              <a:rPr lang="tr-TR" spc="-20" dirty="0">
                <a:latin typeface="Arial" panose="020B0604020202020204" pitchFamily="34" charset="0"/>
                <a:cs typeface="Arial" panose="020B0604020202020204" pitchFamily="34" charset="0"/>
              </a:rPr>
              <a:t>e</a:t>
            </a:r>
            <a:r>
              <a:rPr lang="tr-TR" spc="-133" dirty="0">
                <a:latin typeface="Arial" panose="020B0604020202020204" pitchFamily="34" charset="0"/>
                <a:cs typeface="Arial" panose="020B0604020202020204" pitchFamily="34" charset="0"/>
              </a:rPr>
              <a:t>k</a:t>
            </a:r>
            <a:r>
              <a:rPr lang="tr-TR" spc="-40" dirty="0">
                <a:latin typeface="Arial" panose="020B0604020202020204" pitchFamily="34" charset="0"/>
                <a:cs typeface="Arial" panose="020B0604020202020204" pitchFamily="34" charset="0"/>
              </a:rPr>
              <a:t>e</a:t>
            </a:r>
            <a:r>
              <a:rPr lang="tr-TR" dirty="0">
                <a:latin typeface="Arial" panose="020B0604020202020204" pitchFamily="34" charset="0"/>
                <a:cs typeface="Arial" panose="020B0604020202020204" pitchFamily="34" charset="0"/>
              </a:rPr>
              <a:t>tl</a:t>
            </a:r>
            <a:r>
              <a:rPr lang="tr-TR" spc="-20" dirty="0">
                <a:latin typeface="Arial" panose="020B0604020202020204" pitchFamily="34" charset="0"/>
                <a:cs typeface="Arial" panose="020B0604020202020204" pitchFamily="34" charset="0"/>
              </a:rPr>
              <a:t>i</a:t>
            </a:r>
            <a:r>
              <a:rPr lang="tr-TR" dirty="0">
                <a:latin typeface="Arial" panose="020B0604020202020204" pitchFamily="34" charset="0"/>
                <a:cs typeface="Arial" panose="020B0604020202020204" pitchFamily="34" charset="0"/>
              </a:rPr>
              <a:t>l</a:t>
            </a:r>
            <a:r>
              <a:rPr lang="tr-TR" spc="-20" dirty="0">
                <a:latin typeface="Arial" panose="020B0604020202020204" pitchFamily="34" charset="0"/>
                <a:cs typeface="Arial" panose="020B0604020202020204" pitchFamily="34" charset="0"/>
              </a:rPr>
              <a:t>iğine</a:t>
            </a:r>
            <a:r>
              <a:rPr lang="tr-TR" spc="-13" dirty="0">
                <a:latin typeface="Arial" panose="020B0604020202020204" pitchFamily="34" charset="0"/>
                <a:cs typeface="Arial" panose="020B0604020202020204" pitchFamily="34" charset="0"/>
              </a:rPr>
              <a:t> </a:t>
            </a:r>
            <a:r>
              <a:rPr lang="tr-TR" spc="-93" dirty="0">
                <a:latin typeface="Arial" panose="020B0604020202020204" pitchFamily="34" charset="0"/>
                <a:cs typeface="Arial" panose="020B0604020202020204" pitchFamily="34" charset="0"/>
              </a:rPr>
              <a:t>k</a:t>
            </a:r>
            <a:r>
              <a:rPr lang="tr-TR" spc="-47" dirty="0">
                <a:latin typeface="Arial" panose="020B0604020202020204" pitchFamily="34" charset="0"/>
                <a:cs typeface="Arial" panose="020B0604020202020204" pitchFamily="34" charset="0"/>
              </a:rPr>
              <a:t>a</a:t>
            </a:r>
            <a:r>
              <a:rPr lang="tr-TR" dirty="0">
                <a:latin typeface="Arial" panose="020B0604020202020204" pitchFamily="34" charset="0"/>
                <a:cs typeface="Arial" panose="020B0604020202020204" pitchFamily="34" charset="0"/>
              </a:rPr>
              <a:t>t</a:t>
            </a:r>
            <a:r>
              <a:rPr lang="tr-TR" spc="-13" dirty="0">
                <a:latin typeface="Arial" panose="020B0604020202020204" pitchFamily="34" charset="0"/>
                <a:cs typeface="Arial" panose="020B0604020202020204" pitchFamily="34" charset="0"/>
              </a:rPr>
              <a:t>ı</a:t>
            </a:r>
            <a:r>
              <a:rPr lang="tr-TR" dirty="0">
                <a:latin typeface="Arial" panose="020B0604020202020204" pitchFamily="34" charset="0"/>
                <a:cs typeface="Arial" panose="020B0604020202020204" pitchFamily="34" charset="0"/>
              </a:rPr>
              <a:t>l</a:t>
            </a:r>
            <a:r>
              <a:rPr lang="tr-TR" spc="-13" dirty="0">
                <a:latin typeface="Arial" panose="020B0604020202020204" pitchFamily="34" charset="0"/>
                <a:cs typeface="Arial" panose="020B0604020202020204" pitchFamily="34" charset="0"/>
              </a:rPr>
              <a:t>m</a:t>
            </a:r>
            <a:r>
              <a:rPr lang="tr-TR" dirty="0">
                <a:latin typeface="Arial" panose="020B0604020202020204" pitchFamily="34" charset="0"/>
                <a:cs typeface="Arial" panose="020B0604020202020204" pitchFamily="34" charset="0"/>
              </a:rPr>
              <a:t>ası</a:t>
            </a:r>
            <a:r>
              <a:rPr lang="tr-TR" spc="-20" dirty="0">
                <a:latin typeface="Arial" panose="020B0604020202020204" pitchFamily="34" charset="0"/>
                <a:cs typeface="Arial" panose="020B0604020202020204" pitchFamily="34" charset="0"/>
              </a:rPr>
              <a:t>n</a:t>
            </a:r>
            <a:r>
              <a:rPr lang="tr-TR" dirty="0">
                <a:latin typeface="Arial" panose="020B0604020202020204" pitchFamily="34" charset="0"/>
                <a:cs typeface="Arial" panose="020B0604020202020204" pitchFamily="34" charset="0"/>
              </a:rPr>
              <a:t>ın</a:t>
            </a:r>
            <a:r>
              <a:rPr lang="tr-TR" spc="27" dirty="0">
                <a:latin typeface="Arial" panose="020B0604020202020204" pitchFamily="34" charset="0"/>
                <a:cs typeface="Arial" panose="020B0604020202020204" pitchFamily="34" charset="0"/>
              </a:rPr>
              <a:t> </a:t>
            </a:r>
            <a:r>
              <a:rPr lang="tr-TR" spc="-20" dirty="0">
                <a:latin typeface="Arial" panose="020B0604020202020204" pitchFamily="34" charset="0"/>
                <a:cs typeface="Arial" panose="020B0604020202020204" pitchFamily="34" charset="0"/>
              </a:rPr>
              <a:t>u</a:t>
            </a:r>
            <a:r>
              <a:rPr lang="tr-TR" spc="-87" dirty="0">
                <a:latin typeface="Arial" panose="020B0604020202020204" pitchFamily="34" charset="0"/>
                <a:cs typeface="Arial" panose="020B0604020202020204" pitchFamily="34" charset="0"/>
              </a:rPr>
              <a:t>y</a:t>
            </a:r>
            <a:r>
              <a:rPr lang="tr-TR" spc="-20" dirty="0">
                <a:latin typeface="Arial" panose="020B0604020202020204" pitchFamily="34" charset="0"/>
                <a:cs typeface="Arial" panose="020B0604020202020204" pitchFamily="34" charset="0"/>
              </a:rPr>
              <a:t>gun</a:t>
            </a:r>
            <a:r>
              <a:rPr lang="tr-TR" spc="20" dirty="0">
                <a:latin typeface="Arial" panose="020B0604020202020204" pitchFamily="34" charset="0"/>
                <a:cs typeface="Arial" panose="020B0604020202020204" pitchFamily="34" charset="0"/>
              </a:rPr>
              <a:t> </a:t>
            </a:r>
            <a:r>
              <a:rPr lang="tr-TR" spc="-20" dirty="0">
                <a:latin typeface="Arial" panose="020B0604020202020204" pitchFamily="34" charset="0"/>
                <a:cs typeface="Arial" panose="020B0604020202020204" pitchFamily="34" charset="0"/>
              </a:rPr>
              <a:t>b</a:t>
            </a:r>
            <a:r>
              <a:rPr lang="tr-TR" spc="-40" dirty="0">
                <a:latin typeface="Arial" panose="020B0604020202020204" pitchFamily="34" charset="0"/>
                <a:cs typeface="Arial" panose="020B0604020202020204" pitchFamily="34" charset="0"/>
              </a:rPr>
              <a:t>u</a:t>
            </a:r>
            <a:r>
              <a:rPr lang="tr-TR" dirty="0">
                <a:latin typeface="Arial" panose="020B0604020202020204" pitchFamily="34" charset="0"/>
                <a:cs typeface="Arial" panose="020B0604020202020204" pitchFamily="34" charset="0"/>
              </a:rPr>
              <a:t>l</a:t>
            </a:r>
            <a:r>
              <a:rPr lang="tr-TR" spc="-20" dirty="0">
                <a:latin typeface="Arial" panose="020B0604020202020204" pitchFamily="34" charset="0"/>
                <a:cs typeface="Arial" panose="020B0604020202020204" pitchFamily="34" charset="0"/>
              </a:rPr>
              <a:t>unduğuna, öğrencinin karşı kurumda öğrenimini sürdüreceği Erasmus değişim dönemi boyunca izinli sayılacağına</a:t>
            </a:r>
            <a:r>
              <a:rPr lang="tr-TR" spc="80" dirty="0">
                <a:latin typeface="Arial" panose="020B0604020202020204" pitchFamily="34" charset="0"/>
                <a:cs typeface="Arial" panose="020B0604020202020204" pitchFamily="34" charset="0"/>
              </a:rPr>
              <a:t> </a:t>
            </a:r>
            <a:r>
              <a:rPr lang="tr-TR" spc="-60" dirty="0">
                <a:latin typeface="Arial" panose="020B0604020202020204" pitchFamily="34" charset="0"/>
                <a:cs typeface="Arial" panose="020B0604020202020204" pitchFamily="34" charset="0"/>
              </a:rPr>
              <a:t>v</a:t>
            </a:r>
            <a:r>
              <a:rPr lang="tr-TR" spc="-20" dirty="0">
                <a:latin typeface="Arial" panose="020B0604020202020204" pitchFamily="34" charset="0"/>
                <a:cs typeface="Arial" panose="020B0604020202020204" pitchFamily="34" charset="0"/>
              </a:rPr>
              <a:t>e de</a:t>
            </a:r>
            <a:r>
              <a:rPr lang="tr-TR" spc="-93" dirty="0">
                <a:latin typeface="Arial" panose="020B0604020202020204" pitchFamily="34" charset="0"/>
                <a:cs typeface="Arial" panose="020B0604020202020204" pitchFamily="34" charset="0"/>
              </a:rPr>
              <a:t>r</a:t>
            </a:r>
            <a:r>
              <a:rPr lang="tr-TR" dirty="0">
                <a:latin typeface="Arial" panose="020B0604020202020204" pitchFamily="34" charset="0"/>
                <a:cs typeface="Arial" panose="020B0604020202020204" pitchFamily="34" charset="0"/>
              </a:rPr>
              <a:t>s</a:t>
            </a:r>
            <a:r>
              <a:rPr lang="tr-TR" spc="-20" dirty="0">
                <a:latin typeface="Arial" panose="020B0604020202020204" pitchFamily="34" charset="0"/>
                <a:cs typeface="Arial" panose="020B0604020202020204" pitchFamily="34" charset="0"/>
              </a:rPr>
              <a:t>l</a:t>
            </a:r>
            <a:r>
              <a:rPr lang="tr-TR" dirty="0">
                <a:latin typeface="Arial" panose="020B0604020202020204" pitchFamily="34" charset="0"/>
                <a:cs typeface="Arial" panose="020B0604020202020204" pitchFamily="34" charset="0"/>
              </a:rPr>
              <a:t>er</a:t>
            </a:r>
            <a:r>
              <a:rPr lang="tr-TR" spc="-20" dirty="0">
                <a:latin typeface="Arial" panose="020B0604020202020204" pitchFamily="34" charset="0"/>
                <a:cs typeface="Arial" panose="020B0604020202020204" pitchFamily="34" charset="0"/>
              </a:rPr>
              <a:t>inin</a:t>
            </a:r>
            <a:r>
              <a:rPr lang="tr-TR" spc="40" dirty="0">
                <a:latin typeface="Arial" panose="020B0604020202020204" pitchFamily="34" charset="0"/>
                <a:cs typeface="Arial" panose="020B0604020202020204" pitchFamily="34" charset="0"/>
              </a:rPr>
              <a:t> </a:t>
            </a:r>
            <a:r>
              <a:rPr lang="tr-TR" spc="-67" dirty="0">
                <a:latin typeface="Arial" panose="020B0604020202020204" pitchFamily="34" charset="0"/>
                <a:cs typeface="Arial" panose="020B0604020202020204" pitchFamily="34" charset="0"/>
              </a:rPr>
              <a:t>t</a:t>
            </a:r>
            <a:r>
              <a:rPr lang="tr-TR" dirty="0">
                <a:latin typeface="Arial" panose="020B0604020202020204" pitchFamily="34" charset="0"/>
                <a:cs typeface="Arial" panose="020B0604020202020204" pitchFamily="34" charset="0"/>
              </a:rPr>
              <a:t>an</a:t>
            </a:r>
            <a:r>
              <a:rPr lang="tr-TR" spc="-13" dirty="0">
                <a:latin typeface="Arial" panose="020B0604020202020204" pitchFamily="34" charset="0"/>
                <a:cs typeface="Arial" panose="020B0604020202020204" pitchFamily="34" charset="0"/>
              </a:rPr>
              <a:t>ı</a:t>
            </a:r>
            <a:r>
              <a:rPr lang="tr-TR" dirty="0">
                <a:latin typeface="Arial" panose="020B0604020202020204" pitchFamily="34" charset="0"/>
                <a:cs typeface="Arial" panose="020B0604020202020204" pitchFamily="34" charset="0"/>
              </a:rPr>
              <a:t>n</a:t>
            </a:r>
            <a:r>
              <a:rPr lang="tr-TR" spc="-20" dirty="0">
                <a:latin typeface="Arial" panose="020B0604020202020204" pitchFamily="34" charset="0"/>
                <a:cs typeface="Arial" panose="020B0604020202020204" pitchFamily="34" charset="0"/>
              </a:rPr>
              <a:t>ı</a:t>
            </a:r>
            <a:r>
              <a:rPr lang="tr-TR" dirty="0">
                <a:latin typeface="Arial" panose="020B0604020202020204" pitchFamily="34" charset="0"/>
                <a:cs typeface="Arial" panose="020B0604020202020204" pitchFamily="34" charset="0"/>
              </a:rPr>
              <a:t>r</a:t>
            </a:r>
            <a:r>
              <a:rPr lang="tr-TR" spc="-20" dirty="0">
                <a:latin typeface="Arial" panose="020B0604020202020204" pitchFamily="34" charset="0"/>
                <a:cs typeface="Arial" panose="020B0604020202020204" pitchFamily="34" charset="0"/>
              </a:rPr>
              <a:t>l</a:t>
            </a:r>
            <a:r>
              <a:rPr lang="tr-TR" dirty="0">
                <a:latin typeface="Arial" panose="020B0604020202020204" pitchFamily="34" charset="0"/>
                <a:cs typeface="Arial" panose="020B0604020202020204" pitchFamily="34" charset="0"/>
              </a:rPr>
              <a:t>ığ</a:t>
            </a:r>
            <a:r>
              <a:rPr lang="tr-TR" spc="-20" dirty="0">
                <a:latin typeface="Arial" panose="020B0604020202020204" pitchFamily="34" charset="0"/>
                <a:cs typeface="Arial" panose="020B0604020202020204" pitchFamily="34" charset="0"/>
              </a:rPr>
              <a:t>ı</a:t>
            </a:r>
            <a:r>
              <a:rPr lang="tr-TR" dirty="0">
                <a:latin typeface="Arial" panose="020B0604020202020204" pitchFamily="34" charset="0"/>
                <a:cs typeface="Arial" panose="020B0604020202020204" pitchFamily="34" charset="0"/>
              </a:rPr>
              <a:t>n</a:t>
            </a:r>
            <a:r>
              <a:rPr lang="tr-TR" spc="-20" dirty="0">
                <a:latin typeface="Arial" panose="020B0604020202020204" pitchFamily="34" charset="0"/>
                <a:cs typeface="Arial" panose="020B0604020202020204" pitchFamily="34" charset="0"/>
              </a:rPr>
              <a:t>ın sağland</a:t>
            </a:r>
            <a:r>
              <a:rPr lang="tr-TR" spc="-33" dirty="0">
                <a:latin typeface="Arial" panose="020B0604020202020204" pitchFamily="34" charset="0"/>
                <a:cs typeface="Arial" panose="020B0604020202020204" pitchFamily="34" charset="0"/>
              </a:rPr>
              <a:t>ı</a:t>
            </a:r>
            <a:r>
              <a:rPr lang="tr-TR" spc="-20" dirty="0">
                <a:latin typeface="Arial" panose="020B0604020202020204" pitchFamily="34" charset="0"/>
                <a:cs typeface="Arial" panose="020B0604020202020204" pitchFamily="34" charset="0"/>
              </a:rPr>
              <a:t>ğına</a:t>
            </a:r>
            <a:r>
              <a:rPr lang="tr-TR" spc="13" dirty="0">
                <a:latin typeface="Arial" panose="020B0604020202020204" pitchFamily="34" charset="0"/>
                <a:cs typeface="Arial" panose="020B0604020202020204" pitchFamily="34" charset="0"/>
              </a:rPr>
              <a:t> </a:t>
            </a:r>
            <a:r>
              <a:rPr lang="tr-TR" spc="-20" dirty="0">
                <a:latin typeface="Arial" panose="020B0604020202020204" pitchFamily="34" charset="0"/>
                <a:cs typeface="Arial" panose="020B0604020202020204" pitchFamily="34" charset="0"/>
              </a:rPr>
              <a:t>dair dü</a:t>
            </a:r>
            <a:r>
              <a:rPr lang="tr-TR" spc="-113" dirty="0">
                <a:latin typeface="Arial" panose="020B0604020202020204" pitchFamily="34" charset="0"/>
                <a:cs typeface="Arial" panose="020B0604020202020204" pitchFamily="34" charset="0"/>
              </a:rPr>
              <a:t>z</a:t>
            </a:r>
            <a:r>
              <a:rPr lang="tr-TR" spc="-20" dirty="0">
                <a:latin typeface="Arial" panose="020B0604020202020204" pitchFamily="34" charset="0"/>
                <a:cs typeface="Arial" panose="020B0604020202020204" pitchFamily="34" charset="0"/>
              </a:rPr>
              <a:t>en</a:t>
            </a:r>
            <a:r>
              <a:rPr lang="tr-TR" spc="-33" dirty="0">
                <a:latin typeface="Arial" panose="020B0604020202020204" pitchFamily="34" charset="0"/>
                <a:cs typeface="Arial" panose="020B0604020202020204" pitchFamily="34" charset="0"/>
              </a:rPr>
              <a:t>l</a:t>
            </a:r>
            <a:r>
              <a:rPr lang="tr-TR" spc="-20" dirty="0">
                <a:latin typeface="Arial" panose="020B0604020202020204" pitchFamily="34" charset="0"/>
                <a:cs typeface="Arial" panose="020B0604020202020204" pitchFamily="34" charset="0"/>
              </a:rPr>
              <a:t>enen</a:t>
            </a:r>
            <a:r>
              <a:rPr lang="tr-TR" spc="33" dirty="0">
                <a:latin typeface="Arial" panose="020B0604020202020204" pitchFamily="34" charset="0"/>
                <a:cs typeface="Arial" panose="020B0604020202020204" pitchFamily="34" charset="0"/>
              </a:rPr>
              <a:t> </a:t>
            </a:r>
            <a:r>
              <a:rPr lang="tr-TR" spc="-20" dirty="0">
                <a:latin typeface="Arial" panose="020B0604020202020204" pitchFamily="34" charset="0"/>
                <a:cs typeface="Arial" panose="020B0604020202020204" pitchFamily="34" charset="0"/>
              </a:rPr>
              <a:t>b</a:t>
            </a:r>
            <a:r>
              <a:rPr lang="tr-TR" spc="-33" dirty="0">
                <a:latin typeface="Arial" panose="020B0604020202020204" pitchFamily="34" charset="0"/>
                <a:cs typeface="Arial" panose="020B0604020202020204" pitchFamily="34" charset="0"/>
              </a:rPr>
              <a:t>i</a:t>
            </a:r>
            <a:r>
              <a:rPr lang="tr-TR" spc="-13" dirty="0">
                <a:latin typeface="Arial" panose="020B0604020202020204" pitchFamily="34" charset="0"/>
                <a:cs typeface="Arial" panose="020B0604020202020204" pitchFamily="34" charset="0"/>
              </a:rPr>
              <a:t>r</a:t>
            </a:r>
            <a:r>
              <a:rPr lang="tr-TR" spc="7" dirty="0">
                <a:latin typeface="Arial" panose="020B0604020202020204" pitchFamily="34" charset="0"/>
                <a:cs typeface="Arial" panose="020B0604020202020204" pitchFamily="34" charset="0"/>
              </a:rPr>
              <a:t> onay </a:t>
            </a:r>
            <a:r>
              <a:rPr lang="tr-TR" spc="-20" dirty="0">
                <a:latin typeface="Arial" panose="020B0604020202020204" pitchFamily="34" charset="0"/>
                <a:cs typeface="Arial" panose="020B0604020202020204" pitchFamily="34" charset="0"/>
              </a:rPr>
              <a:t>be</a:t>
            </a:r>
            <a:r>
              <a:rPr lang="tr-TR" spc="-33" dirty="0">
                <a:latin typeface="Arial" panose="020B0604020202020204" pitchFamily="34" charset="0"/>
                <a:cs typeface="Arial" panose="020B0604020202020204" pitchFamily="34" charset="0"/>
              </a:rPr>
              <a:t>l</a:t>
            </a:r>
            <a:r>
              <a:rPr lang="tr-TR" spc="-47" dirty="0">
                <a:latin typeface="Arial" panose="020B0604020202020204" pitchFamily="34" charset="0"/>
                <a:cs typeface="Arial" panose="020B0604020202020204" pitchFamily="34" charset="0"/>
              </a:rPr>
              <a:t>gesidir. </a:t>
            </a:r>
          </a:p>
          <a:p>
            <a:pPr marL="397077" marR="1570527" indent="-380990" algn="l">
              <a:lnSpc>
                <a:spcPct val="80000"/>
              </a:lnSpc>
              <a:buFont typeface="Arial" panose="020B0604020202020204" pitchFamily="34" charset="0"/>
              <a:buChar char="•"/>
            </a:pPr>
            <a:r>
              <a:rPr lang="tr-TR" spc="-47" dirty="0">
                <a:latin typeface="Arial" panose="020B0604020202020204" pitchFamily="34" charset="0"/>
                <a:cs typeface="Arial" panose="020B0604020202020204" pitchFamily="34" charset="0"/>
              </a:rPr>
              <a:t>Learning </a:t>
            </a:r>
            <a:r>
              <a:rPr lang="tr-TR" spc="-47" dirty="0" err="1">
                <a:latin typeface="Arial" panose="020B0604020202020204" pitchFamily="34" charset="0"/>
                <a:cs typeface="Arial" panose="020B0604020202020204" pitchFamily="34" charset="0"/>
              </a:rPr>
              <a:t>Agreement</a:t>
            </a:r>
            <a:r>
              <a:rPr lang="tr-TR" spc="-47" dirty="0">
                <a:latin typeface="Arial" panose="020B0604020202020204" pitchFamily="34" charset="0"/>
                <a:cs typeface="Arial" panose="020B0604020202020204" pitchFamily="34" charset="0"/>
              </a:rPr>
              <a:t> hazırlık ve imza/onay süreci tamamlanmadan , Yönetim Kurulu Kararı süreci başlatılamaz.</a:t>
            </a:r>
          </a:p>
          <a:p>
            <a:pPr marL="397077" marR="1570527" indent="-380990" algn="l">
              <a:lnSpc>
                <a:spcPct val="80000"/>
              </a:lnSpc>
              <a:buFont typeface="Arial" panose="020B0604020202020204" pitchFamily="34" charset="0"/>
              <a:buChar char="•"/>
            </a:pPr>
            <a:r>
              <a:rPr lang="tr-TR" spc="-27" dirty="0">
                <a:latin typeface="Arial" panose="020B0604020202020204" pitchFamily="34" charset="0"/>
                <a:cs typeface="Arial" panose="020B0604020202020204" pitchFamily="34" charset="0"/>
              </a:rPr>
              <a:t>A</a:t>
            </a:r>
            <a:r>
              <a:rPr lang="tr-TR" spc="-100" dirty="0">
                <a:latin typeface="Arial" panose="020B0604020202020204" pitchFamily="34" charset="0"/>
                <a:cs typeface="Arial" panose="020B0604020202020204" pitchFamily="34" charset="0"/>
              </a:rPr>
              <a:t>r</a:t>
            </a:r>
            <a:r>
              <a:rPr lang="tr-TR" spc="-20" dirty="0">
                <a:latin typeface="Arial" panose="020B0604020202020204" pitchFamily="34" charset="0"/>
                <a:cs typeface="Arial" panose="020B0604020202020204" pitchFamily="34" charset="0"/>
              </a:rPr>
              <a:t>a</a:t>
            </a:r>
            <a:r>
              <a:rPr lang="tr-TR" spc="-67" dirty="0">
                <a:latin typeface="Arial" panose="020B0604020202020204" pitchFamily="34" charset="0"/>
                <a:cs typeface="Arial" panose="020B0604020202020204" pitchFamily="34" charset="0"/>
              </a:rPr>
              <a:t>ş</a:t>
            </a:r>
            <a:r>
              <a:rPr lang="tr-TR" spc="-13" dirty="0">
                <a:latin typeface="Arial" panose="020B0604020202020204" pitchFamily="34" charset="0"/>
                <a:cs typeface="Arial" panose="020B0604020202020204" pitchFamily="34" charset="0"/>
              </a:rPr>
              <a:t>tı</a:t>
            </a:r>
            <a:r>
              <a:rPr lang="tr-TR" spc="-33" dirty="0">
                <a:latin typeface="Arial" panose="020B0604020202020204" pitchFamily="34" charset="0"/>
                <a:cs typeface="Arial" panose="020B0604020202020204" pitchFamily="34" charset="0"/>
              </a:rPr>
              <a:t>r</a:t>
            </a:r>
            <a:r>
              <a:rPr lang="tr-TR" spc="-27" dirty="0">
                <a:latin typeface="Arial" panose="020B0604020202020204" pitchFamily="34" charset="0"/>
                <a:cs typeface="Arial" panose="020B0604020202020204" pitchFamily="34" charset="0"/>
              </a:rPr>
              <a:t>ma</a:t>
            </a:r>
            <a:r>
              <a:rPr lang="tr-TR" spc="33" dirty="0">
                <a:latin typeface="Arial" panose="020B0604020202020204" pitchFamily="34" charset="0"/>
                <a:cs typeface="Arial" panose="020B0604020202020204" pitchFamily="34" charset="0"/>
              </a:rPr>
              <a:t> </a:t>
            </a:r>
            <a:r>
              <a:rPr lang="tr-TR" spc="-27" dirty="0">
                <a:latin typeface="Arial" panose="020B0604020202020204" pitchFamily="34" charset="0"/>
                <a:cs typeface="Arial" panose="020B0604020202020204" pitchFamily="34" charset="0"/>
              </a:rPr>
              <a:t>Gö</a:t>
            </a:r>
            <a:r>
              <a:rPr lang="tr-TR" spc="-67" dirty="0">
                <a:latin typeface="Arial" panose="020B0604020202020204" pitchFamily="34" charset="0"/>
                <a:cs typeface="Arial" panose="020B0604020202020204" pitchFamily="34" charset="0"/>
              </a:rPr>
              <a:t>r</a:t>
            </a:r>
            <a:r>
              <a:rPr lang="tr-TR" spc="-40" dirty="0">
                <a:latin typeface="Arial" panose="020B0604020202020204" pitchFamily="34" charset="0"/>
                <a:cs typeface="Arial" panose="020B0604020202020204" pitchFamily="34" charset="0"/>
              </a:rPr>
              <a:t>e</a:t>
            </a:r>
            <a:r>
              <a:rPr lang="tr-TR" dirty="0">
                <a:latin typeface="Arial" panose="020B0604020202020204" pitchFamily="34" charset="0"/>
                <a:cs typeface="Arial" panose="020B0604020202020204" pitchFamily="34" charset="0"/>
              </a:rPr>
              <a:t>v</a:t>
            </a:r>
            <a:r>
              <a:rPr lang="tr-TR" spc="-20" dirty="0">
                <a:latin typeface="Arial" panose="020B0604020202020204" pitchFamily="34" charset="0"/>
                <a:cs typeface="Arial" panose="020B0604020202020204" pitchFamily="34" charset="0"/>
              </a:rPr>
              <a:t>l</a:t>
            </a:r>
            <a:r>
              <a:rPr lang="tr-TR" dirty="0">
                <a:latin typeface="Arial" panose="020B0604020202020204" pitchFamily="34" charset="0"/>
                <a:cs typeface="Arial" panose="020B0604020202020204" pitchFamily="34" charset="0"/>
              </a:rPr>
              <a:t>isi</a:t>
            </a:r>
            <a:r>
              <a:rPr lang="tr-TR" spc="-7" dirty="0">
                <a:latin typeface="Arial" panose="020B0604020202020204" pitchFamily="34" charset="0"/>
                <a:cs typeface="Arial" panose="020B0604020202020204" pitchFamily="34" charset="0"/>
              </a:rPr>
              <a:t> </a:t>
            </a:r>
            <a:r>
              <a:rPr lang="tr-TR" spc="-13" dirty="0">
                <a:latin typeface="Arial" panose="020B0604020202020204" pitchFamily="34" charset="0"/>
                <a:cs typeface="Arial" panose="020B0604020202020204" pitchFamily="34" charset="0"/>
              </a:rPr>
              <a:t>is</a:t>
            </a:r>
            <a:r>
              <a:rPr lang="tr-TR" spc="-33" dirty="0">
                <a:latin typeface="Arial" panose="020B0604020202020204" pitchFamily="34" charset="0"/>
                <a:cs typeface="Arial" panose="020B0604020202020204" pitchFamily="34" charset="0"/>
              </a:rPr>
              <a:t>e</a:t>
            </a:r>
            <a:r>
              <a:rPr lang="tr-TR" spc="-20" dirty="0">
                <a:latin typeface="Arial" panose="020B0604020202020204" pitchFamily="34" charset="0"/>
                <a:cs typeface="Arial" panose="020B0604020202020204" pitchFamily="34" charset="0"/>
              </a:rPr>
              <a:t>n</a:t>
            </a:r>
            <a:r>
              <a:rPr lang="tr-TR" spc="-33" dirty="0">
                <a:latin typeface="Arial" panose="020B0604020202020204" pitchFamily="34" charset="0"/>
                <a:cs typeface="Arial" panose="020B0604020202020204" pitchFamily="34" charset="0"/>
              </a:rPr>
              <a:t>i</a:t>
            </a:r>
            <a:r>
              <a:rPr lang="tr-TR" spc="-13" dirty="0">
                <a:latin typeface="Arial" panose="020B0604020202020204" pitchFamily="34" charset="0"/>
                <a:cs typeface="Arial" panose="020B0604020202020204" pitchFamily="34" charset="0"/>
              </a:rPr>
              <a:t>z,</a:t>
            </a:r>
            <a:r>
              <a:rPr lang="tr-TR" spc="20" dirty="0">
                <a:latin typeface="Arial" panose="020B0604020202020204" pitchFamily="34" charset="0"/>
                <a:cs typeface="Arial" panose="020B0604020202020204" pitchFamily="34" charset="0"/>
              </a:rPr>
              <a:t> </a:t>
            </a:r>
            <a:r>
              <a:rPr lang="tr-TR" u="heavy" spc="-27" dirty="0">
                <a:latin typeface="Arial" panose="020B0604020202020204" pitchFamily="34" charset="0"/>
                <a:cs typeface="Arial" panose="020B0604020202020204" pitchFamily="34" charset="0"/>
              </a:rPr>
              <a:t>hem</a:t>
            </a:r>
            <a:r>
              <a:rPr lang="tr-TR" u="heavy" spc="-7" dirty="0">
                <a:latin typeface="Arial" panose="020B0604020202020204" pitchFamily="34" charset="0"/>
                <a:cs typeface="Arial" panose="020B0604020202020204" pitchFamily="34" charset="0"/>
              </a:rPr>
              <a:t> </a:t>
            </a:r>
            <a:r>
              <a:rPr lang="tr-TR" u="heavy" spc="-20" dirty="0">
                <a:latin typeface="Arial" panose="020B0604020202020204" pitchFamily="34" charset="0"/>
                <a:cs typeface="Arial" panose="020B0604020202020204" pitchFamily="34" charset="0"/>
              </a:rPr>
              <a:t>pe</a:t>
            </a:r>
            <a:r>
              <a:rPr lang="tr-TR" u="heavy" spc="-87" dirty="0">
                <a:latin typeface="Arial" panose="020B0604020202020204" pitchFamily="34" charset="0"/>
                <a:cs typeface="Arial" panose="020B0604020202020204" pitchFamily="34" charset="0"/>
              </a:rPr>
              <a:t>r</a:t>
            </a:r>
            <a:r>
              <a:rPr lang="tr-TR" u="heavy" spc="-20" dirty="0">
                <a:latin typeface="Arial" panose="020B0604020202020204" pitchFamily="34" charset="0"/>
                <a:cs typeface="Arial" panose="020B0604020202020204" pitchFamily="34" charset="0"/>
              </a:rPr>
              <a:t>sonel</a:t>
            </a:r>
            <a:r>
              <a:rPr lang="tr-TR" spc="27" dirty="0">
                <a:latin typeface="Arial" panose="020B0604020202020204" pitchFamily="34" charset="0"/>
                <a:cs typeface="Arial" panose="020B0604020202020204" pitchFamily="34" charset="0"/>
              </a:rPr>
              <a:t> (özlük haklarınız için) </a:t>
            </a:r>
            <a:r>
              <a:rPr lang="tr-TR" spc="-20" dirty="0">
                <a:latin typeface="Arial" panose="020B0604020202020204" pitchFamily="34" charset="0"/>
                <a:cs typeface="Arial" panose="020B0604020202020204" pitchFamily="34" charset="0"/>
              </a:rPr>
              <a:t>ola</a:t>
            </a:r>
            <a:r>
              <a:rPr lang="tr-TR" spc="-100" dirty="0">
                <a:latin typeface="Arial" panose="020B0604020202020204" pitchFamily="34" charset="0"/>
                <a:cs typeface="Arial" panose="020B0604020202020204" pitchFamily="34" charset="0"/>
              </a:rPr>
              <a:t>r</a:t>
            </a:r>
            <a:r>
              <a:rPr lang="tr-TR" spc="-20" dirty="0">
                <a:latin typeface="Arial" panose="020B0604020202020204" pitchFamily="34" charset="0"/>
                <a:cs typeface="Arial" panose="020B0604020202020204" pitchFamily="34" charset="0"/>
              </a:rPr>
              <a:t>ak</a:t>
            </a:r>
            <a:r>
              <a:rPr lang="tr-TR" spc="-7" dirty="0">
                <a:latin typeface="Arial" panose="020B0604020202020204" pitchFamily="34" charset="0"/>
                <a:cs typeface="Arial" panose="020B0604020202020204" pitchFamily="34" charset="0"/>
              </a:rPr>
              <a:t> </a:t>
            </a:r>
            <a:r>
              <a:rPr lang="tr-TR" u="heavy" spc="-27" dirty="0">
                <a:latin typeface="Arial" panose="020B0604020202020204" pitchFamily="34" charset="0"/>
                <a:cs typeface="Arial" panose="020B0604020202020204" pitchFamily="34" charset="0"/>
              </a:rPr>
              <a:t>hem</a:t>
            </a:r>
            <a:r>
              <a:rPr lang="tr-TR" u="heavy" spc="13" dirty="0">
                <a:latin typeface="Arial" panose="020B0604020202020204" pitchFamily="34" charset="0"/>
                <a:cs typeface="Arial" panose="020B0604020202020204" pitchFamily="34" charset="0"/>
              </a:rPr>
              <a:t> </a:t>
            </a:r>
            <a:r>
              <a:rPr lang="tr-TR" u="heavy" spc="-20" dirty="0">
                <a:latin typeface="Arial" panose="020B0604020202020204" pitchFamily="34" charset="0"/>
                <a:cs typeface="Arial" panose="020B0604020202020204" pitchFamily="34" charset="0"/>
              </a:rPr>
              <a:t>de</a:t>
            </a:r>
            <a:r>
              <a:rPr lang="tr-TR" u="heavy" spc="-13" dirty="0">
                <a:latin typeface="Arial" panose="020B0604020202020204" pitchFamily="34" charset="0"/>
                <a:cs typeface="Arial" panose="020B0604020202020204" pitchFamily="34" charset="0"/>
              </a:rPr>
              <a:t> </a:t>
            </a:r>
            <a:r>
              <a:rPr lang="tr-TR" u="heavy" spc="-20" dirty="0">
                <a:latin typeface="Arial" panose="020B0604020202020204" pitchFamily="34" charset="0"/>
                <a:cs typeface="Arial" panose="020B0604020202020204" pitchFamily="34" charset="0"/>
              </a:rPr>
              <a:t>öğ</a:t>
            </a:r>
            <a:r>
              <a:rPr lang="tr-TR" u="heavy" spc="-60" dirty="0">
                <a:latin typeface="Arial" panose="020B0604020202020204" pitchFamily="34" charset="0"/>
                <a:cs typeface="Arial" panose="020B0604020202020204" pitchFamily="34" charset="0"/>
              </a:rPr>
              <a:t>r</a:t>
            </a:r>
            <a:r>
              <a:rPr lang="tr-TR" u="heavy" spc="-20" dirty="0">
                <a:latin typeface="Arial" panose="020B0604020202020204" pitchFamily="34" charset="0"/>
                <a:cs typeface="Arial" panose="020B0604020202020204" pitchFamily="34" charset="0"/>
              </a:rPr>
              <a:t>enci</a:t>
            </a:r>
            <a:r>
              <a:rPr lang="tr-TR" spc="-20" dirty="0">
                <a:latin typeface="Arial" panose="020B0604020202020204" pitchFamily="34" charset="0"/>
                <a:cs typeface="Arial" panose="020B0604020202020204" pitchFamily="34" charset="0"/>
              </a:rPr>
              <a:t> alarak, ilgili akademik birim(</a:t>
            </a:r>
            <a:r>
              <a:rPr lang="tr-TR" spc="-20" dirty="0" err="1">
                <a:latin typeface="Arial" panose="020B0604020202020204" pitchFamily="34" charset="0"/>
                <a:cs typeface="Arial" panose="020B0604020202020204" pitchFamily="34" charset="0"/>
              </a:rPr>
              <a:t>ler</a:t>
            </a:r>
            <a:r>
              <a:rPr lang="tr-TR" spc="-20" dirty="0">
                <a:latin typeface="Arial" panose="020B0604020202020204" pitchFamily="34" charset="0"/>
                <a:cs typeface="Arial" panose="020B0604020202020204" pitchFamily="34" charset="0"/>
              </a:rPr>
              <a:t>)den iki ayrı Yönetim Kurulu Kararı</a:t>
            </a:r>
            <a:r>
              <a:rPr lang="tr-TR" spc="-13" dirty="0">
                <a:latin typeface="Arial" panose="020B0604020202020204" pitchFamily="34" charset="0"/>
                <a:cs typeface="Arial" panose="020B0604020202020204" pitchFamily="34" charset="0"/>
              </a:rPr>
              <a:t> çı</a:t>
            </a:r>
            <a:r>
              <a:rPr lang="tr-TR" spc="-93" dirty="0">
                <a:latin typeface="Arial" panose="020B0604020202020204" pitchFamily="34" charset="0"/>
                <a:cs typeface="Arial" panose="020B0604020202020204" pitchFamily="34" charset="0"/>
              </a:rPr>
              <a:t>k</a:t>
            </a:r>
            <a:r>
              <a:rPr lang="tr-TR" dirty="0">
                <a:latin typeface="Arial" panose="020B0604020202020204" pitchFamily="34" charset="0"/>
                <a:cs typeface="Arial" panose="020B0604020202020204" pitchFamily="34" charset="0"/>
              </a:rPr>
              <a:t>arı</a:t>
            </a:r>
            <a:r>
              <a:rPr lang="tr-TR" spc="-20" dirty="0">
                <a:latin typeface="Arial" panose="020B0604020202020204" pitchFamily="34" charset="0"/>
                <a:cs typeface="Arial" panose="020B0604020202020204" pitchFamily="34" charset="0"/>
              </a:rPr>
              <a:t>lması</a:t>
            </a:r>
            <a:r>
              <a:rPr lang="tr-TR" spc="27" dirty="0">
                <a:latin typeface="Arial" panose="020B0604020202020204" pitchFamily="34" charset="0"/>
                <a:cs typeface="Arial" panose="020B0604020202020204" pitchFamily="34" charset="0"/>
              </a:rPr>
              <a:t> </a:t>
            </a:r>
            <a:r>
              <a:rPr lang="tr-TR" spc="-47" dirty="0">
                <a:latin typeface="Arial" panose="020B0604020202020204" pitchFamily="34" charset="0"/>
                <a:cs typeface="Arial" panose="020B0604020202020204" pitchFamily="34" charset="0"/>
              </a:rPr>
              <a:t>g</a:t>
            </a:r>
            <a:r>
              <a:rPr lang="tr-TR" spc="-20" dirty="0">
                <a:latin typeface="Arial" panose="020B0604020202020204" pitchFamily="34" charset="0"/>
                <a:cs typeface="Arial" panose="020B0604020202020204" pitchFamily="34" charset="0"/>
              </a:rPr>
              <a:t>e</a:t>
            </a:r>
            <a:r>
              <a:rPr lang="tr-TR" spc="-67" dirty="0">
                <a:latin typeface="Arial" panose="020B0604020202020204" pitchFamily="34" charset="0"/>
                <a:cs typeface="Arial" panose="020B0604020202020204" pitchFamily="34" charset="0"/>
              </a:rPr>
              <a:t>r</a:t>
            </a:r>
            <a:r>
              <a:rPr lang="tr-TR" spc="-27" dirty="0">
                <a:latin typeface="Arial" panose="020B0604020202020204" pitchFamily="34" charset="0"/>
                <a:cs typeface="Arial" panose="020B0604020202020204" pitchFamily="34" charset="0"/>
              </a:rPr>
              <a:t>ekmek</a:t>
            </a:r>
            <a:r>
              <a:rPr lang="tr-TR" spc="-40" dirty="0">
                <a:latin typeface="Arial" panose="020B0604020202020204" pitchFamily="34" charset="0"/>
                <a:cs typeface="Arial" panose="020B0604020202020204" pitchFamily="34" charset="0"/>
              </a:rPr>
              <a:t>tedir. </a:t>
            </a:r>
          </a:p>
          <a:p>
            <a:pPr marL="397077" marR="1570527" indent="-380990" algn="l">
              <a:lnSpc>
                <a:spcPct val="80000"/>
              </a:lnSpc>
              <a:buFont typeface="Arial" panose="020B0604020202020204" pitchFamily="34" charset="0"/>
              <a:buChar char="•"/>
            </a:pPr>
            <a:r>
              <a:rPr lang="tr-TR" spc="-40" dirty="0">
                <a:latin typeface="Arial" panose="020B0604020202020204" pitchFamily="34" charset="0"/>
                <a:cs typeface="Arial" panose="020B0604020202020204" pitchFamily="34" charset="0"/>
              </a:rPr>
              <a:t>Öngörülen derslerde ya da ders kredilerinde (Learning </a:t>
            </a:r>
            <a:r>
              <a:rPr lang="tr-TR" spc="-40" dirty="0" err="1">
                <a:latin typeface="Arial" panose="020B0604020202020204" pitchFamily="34" charset="0"/>
                <a:cs typeface="Arial" panose="020B0604020202020204" pitchFamily="34" charset="0"/>
              </a:rPr>
              <a:t>Agreement</a:t>
            </a:r>
            <a:r>
              <a:rPr lang="tr-TR" spc="-40" dirty="0">
                <a:latin typeface="Arial" panose="020B0604020202020204" pitchFamily="34" charset="0"/>
                <a:cs typeface="Arial" panose="020B0604020202020204" pitchFamily="34" charset="0"/>
              </a:rPr>
              <a:t>) Erasmus öğrenimi başladıktan sonra bir değişiklik olması durumunda </a:t>
            </a:r>
            <a:r>
              <a:rPr lang="tr-TR" spc="-20" dirty="0">
                <a:latin typeface="Arial" panose="020B0604020202020204" pitchFamily="34" charset="0"/>
                <a:cs typeface="Arial" panose="020B0604020202020204" pitchFamily="34" charset="0"/>
              </a:rPr>
              <a:t>yeniden Yönetim Kurulu Kararı çıkartılması gerekir. (Edebiyat Fakültesi öğrencileri için gerekli değildir)</a:t>
            </a:r>
          </a:p>
          <a:p>
            <a:pPr marL="16086" marR="1570527" algn="l">
              <a:lnSpc>
                <a:spcPct val="80000"/>
              </a:lnSpc>
            </a:pPr>
            <a:r>
              <a:rPr lang="tr-TR" sz="2133" spc="-20" dirty="0">
                <a:latin typeface="+mn-lt"/>
                <a:cs typeface="Calibri"/>
              </a:rPr>
              <a:t> </a:t>
            </a:r>
          </a:p>
          <a:p>
            <a:pPr marL="16086" marR="1570527" algn="l">
              <a:lnSpc>
                <a:spcPct val="80000"/>
              </a:lnSpc>
            </a:pPr>
            <a:endParaRPr lang="tr-TR" sz="2133" dirty="0">
              <a:latin typeface="+mn-lt"/>
              <a:cs typeface="Calibri"/>
            </a:endParaRPr>
          </a:p>
          <a:p>
            <a:pPr algn="l">
              <a:lnSpc>
                <a:spcPct val="100000"/>
              </a:lnSpc>
            </a:pPr>
            <a:endParaRPr lang="tr-TR" sz="2133" b="1" dirty="0">
              <a:solidFill>
                <a:schemeClr val="bg1"/>
              </a:solidFill>
              <a:latin typeface="+mn-lt"/>
              <a:cs typeface="Calibri"/>
            </a:endParaRPr>
          </a:p>
          <a:p>
            <a:endParaRPr lang="fr-FR" sz="2133" dirty="0"/>
          </a:p>
        </p:txBody>
      </p:sp>
    </p:spTree>
    <p:extLst>
      <p:ext uri="{BB962C8B-B14F-4D97-AF65-F5344CB8AC3E}">
        <p14:creationId xmlns:p14="http://schemas.microsoft.com/office/powerpoint/2010/main" val="6008227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tr-TR" b="1" dirty="0">
                <a:solidFill>
                  <a:srgbClr val="FF0000"/>
                </a:solidFill>
              </a:rPr>
              <a:t>İngilizce Transkript</a:t>
            </a:r>
          </a:p>
        </p:txBody>
      </p:sp>
      <p:sp>
        <p:nvSpPr>
          <p:cNvPr id="3" name="Espace réservé du contenu 2"/>
          <p:cNvSpPr>
            <a:spLocks noGrp="1"/>
          </p:cNvSpPr>
          <p:nvPr>
            <p:ph idx="1"/>
          </p:nvPr>
        </p:nvSpPr>
        <p:spPr/>
        <p:txBody>
          <a:bodyPr/>
          <a:lstStyle/>
          <a:p>
            <a:pPr marL="16086" marR="16933" indent="0" algn="just">
              <a:lnSpc>
                <a:spcPts val="4027"/>
              </a:lnSpc>
              <a:buNone/>
              <a:tabLst>
                <a:tab pos="321725" algn="l"/>
              </a:tabLst>
            </a:pPr>
            <a:r>
              <a:rPr lang="tr-TR" spc="-27" dirty="0">
                <a:latin typeface="Calibri"/>
                <a:cs typeface="Calibri"/>
              </a:rPr>
              <a:t>- </a:t>
            </a:r>
            <a:r>
              <a:rPr lang="tr-TR" sz="1800" spc="-27" dirty="0">
                <a:latin typeface="Arial" panose="020B0604020202020204" pitchFamily="34" charset="0"/>
                <a:cs typeface="Arial" panose="020B0604020202020204" pitchFamily="34" charset="0"/>
              </a:rPr>
              <a:t>Öğ</a:t>
            </a:r>
            <a:r>
              <a:rPr lang="tr-TR" sz="1800" spc="-73" dirty="0">
                <a:latin typeface="Arial" panose="020B0604020202020204" pitchFamily="34" charset="0"/>
                <a:cs typeface="Arial" panose="020B0604020202020204" pitchFamily="34" charset="0"/>
              </a:rPr>
              <a:t>r</a:t>
            </a:r>
            <a:r>
              <a:rPr lang="tr-TR" sz="1800" dirty="0">
                <a:latin typeface="Arial" panose="020B0604020202020204" pitchFamily="34" charset="0"/>
                <a:cs typeface="Arial" panose="020B0604020202020204" pitchFamily="34" charset="0"/>
              </a:rPr>
              <a:t>enc</a:t>
            </a:r>
            <a:r>
              <a:rPr lang="tr-TR" sz="1800" spc="-20" dirty="0">
                <a:latin typeface="Arial" panose="020B0604020202020204" pitchFamily="34" charset="0"/>
                <a:cs typeface="Arial" panose="020B0604020202020204" pitchFamily="34" charset="0"/>
              </a:rPr>
              <a:t>i</a:t>
            </a:r>
            <a:r>
              <a:rPr lang="tr-TR" sz="1800" dirty="0">
                <a:latin typeface="Arial" panose="020B0604020202020204" pitchFamily="34" charset="0"/>
                <a:cs typeface="Arial" panose="020B0604020202020204" pitchFamily="34" charset="0"/>
              </a:rPr>
              <a:t>n</a:t>
            </a:r>
            <a:r>
              <a:rPr lang="tr-TR" sz="1800" spc="-20" dirty="0">
                <a:latin typeface="Arial" panose="020B0604020202020204" pitchFamily="34" charset="0"/>
                <a:cs typeface="Arial" panose="020B0604020202020204" pitchFamily="34" charset="0"/>
              </a:rPr>
              <a:t>in</a:t>
            </a:r>
            <a:r>
              <a:rPr lang="tr-TR" sz="1800" spc="27"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al</a:t>
            </a:r>
            <a:r>
              <a:rPr lang="tr-TR" sz="1800" spc="-13" dirty="0">
                <a:latin typeface="Arial" panose="020B0604020202020204" pitchFamily="34" charset="0"/>
                <a:cs typeface="Arial" panose="020B0604020202020204" pitchFamily="34" charset="0"/>
              </a:rPr>
              <a:t>d</a:t>
            </a:r>
            <a:r>
              <a:rPr lang="tr-TR" sz="1800" dirty="0">
                <a:latin typeface="Arial" panose="020B0604020202020204" pitchFamily="34" charset="0"/>
                <a:cs typeface="Arial" panose="020B0604020202020204" pitchFamily="34" charset="0"/>
              </a:rPr>
              <a:t>ığı</a:t>
            </a:r>
            <a:r>
              <a:rPr lang="tr-TR" sz="1800" spc="-7" dirty="0">
                <a:latin typeface="Arial" panose="020B0604020202020204" pitchFamily="34" charset="0"/>
                <a:cs typeface="Arial" panose="020B0604020202020204" pitchFamily="34" charset="0"/>
              </a:rPr>
              <a:t> </a:t>
            </a:r>
            <a:r>
              <a:rPr lang="tr-TR" sz="1800" spc="-60" dirty="0">
                <a:latin typeface="Arial" panose="020B0604020202020204" pitchFamily="34" charset="0"/>
                <a:cs typeface="Arial" panose="020B0604020202020204" pitchFamily="34" charset="0"/>
              </a:rPr>
              <a:t>v</a:t>
            </a:r>
            <a:r>
              <a:rPr lang="tr-TR" sz="1800" spc="-20" dirty="0">
                <a:latin typeface="Arial" panose="020B0604020202020204" pitchFamily="34" charset="0"/>
                <a:cs typeface="Arial" panose="020B0604020202020204" pitchFamily="34" charset="0"/>
              </a:rPr>
              <a:t>e </a:t>
            </a:r>
            <a:r>
              <a:rPr lang="tr-TR" sz="1800" dirty="0">
                <a:latin typeface="Arial" panose="020B0604020202020204" pitchFamily="34" charset="0"/>
                <a:cs typeface="Arial" panose="020B0604020202020204" pitchFamily="34" charset="0"/>
              </a:rPr>
              <a:t>ha</a:t>
            </a:r>
            <a:r>
              <a:rPr lang="tr-TR" sz="1800" spc="-13" dirty="0">
                <a:latin typeface="Arial" panose="020B0604020202020204" pitchFamily="34" charset="0"/>
                <a:cs typeface="Arial" panose="020B0604020202020204" pitchFamily="34" charset="0"/>
              </a:rPr>
              <a:t>l</a:t>
            </a:r>
            <a:r>
              <a:rPr lang="tr-TR" sz="1800" spc="-20" dirty="0">
                <a:latin typeface="Arial" panose="020B0604020202020204" pitchFamily="34" charset="0"/>
                <a:cs typeface="Arial" panose="020B0604020202020204" pitchFamily="34" charset="0"/>
              </a:rPr>
              <a:t>en</a:t>
            </a:r>
            <a:r>
              <a:rPr lang="tr-TR" sz="1800" spc="20" dirty="0">
                <a:latin typeface="Arial" panose="020B0604020202020204" pitchFamily="34" charset="0"/>
                <a:cs typeface="Arial" panose="020B0604020202020204" pitchFamily="34" charset="0"/>
              </a:rPr>
              <a:t> </a:t>
            </a:r>
            <a:r>
              <a:rPr lang="tr-TR" sz="1800" spc="-93" dirty="0">
                <a:latin typeface="Arial" panose="020B0604020202020204" pitchFamily="34" charset="0"/>
                <a:cs typeface="Arial" panose="020B0604020202020204" pitchFamily="34" charset="0"/>
              </a:rPr>
              <a:t>k</a:t>
            </a:r>
            <a:r>
              <a:rPr lang="tr-TR" sz="1800" spc="-80" dirty="0">
                <a:latin typeface="Arial" panose="020B0604020202020204" pitchFamily="34" charset="0"/>
                <a:cs typeface="Arial" panose="020B0604020202020204" pitchFamily="34" charset="0"/>
              </a:rPr>
              <a:t>a</a:t>
            </a:r>
            <a:r>
              <a:rPr lang="tr-TR" sz="1800" dirty="0">
                <a:latin typeface="Arial" panose="020B0604020202020204" pitchFamily="34" charset="0"/>
                <a:cs typeface="Arial" panose="020B0604020202020204" pitchFamily="34" charset="0"/>
              </a:rPr>
              <a:t>y</a:t>
            </a:r>
            <a:r>
              <a:rPr lang="tr-TR" sz="1800" spc="-20" dirty="0">
                <a:latin typeface="Arial" panose="020B0604020202020204" pitchFamily="34" charset="0"/>
                <a:cs typeface="Arial" panose="020B0604020202020204" pitchFamily="34" charset="0"/>
              </a:rPr>
              <a:t>ı</a:t>
            </a:r>
            <a:r>
              <a:rPr lang="tr-TR" sz="1800" dirty="0">
                <a:latin typeface="Arial" panose="020B0604020202020204" pitchFamily="34" charset="0"/>
                <a:cs typeface="Arial" panose="020B0604020202020204" pitchFamily="34" charset="0"/>
              </a:rPr>
              <a:t>t</a:t>
            </a:r>
            <a:r>
              <a:rPr lang="tr-TR" sz="1800" spc="-13" dirty="0">
                <a:latin typeface="Arial" panose="020B0604020202020204" pitchFamily="34" charset="0"/>
                <a:cs typeface="Arial" panose="020B0604020202020204" pitchFamily="34" charset="0"/>
              </a:rPr>
              <a:t>l</a:t>
            </a:r>
            <a:r>
              <a:rPr lang="tr-TR" sz="1800" dirty="0">
                <a:latin typeface="Arial" panose="020B0604020202020204" pitchFamily="34" charset="0"/>
                <a:cs typeface="Arial" panose="020B0604020202020204" pitchFamily="34" charset="0"/>
              </a:rPr>
              <a:t>ı</a:t>
            </a:r>
            <a:r>
              <a:rPr lang="tr-TR" sz="1800" spc="-7"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o</a:t>
            </a:r>
            <a:r>
              <a:rPr lang="tr-TR" sz="1800" spc="-20" dirty="0">
                <a:latin typeface="Arial" panose="020B0604020202020204" pitchFamily="34" charset="0"/>
                <a:cs typeface="Arial" panose="020B0604020202020204" pitchFamily="34" charset="0"/>
              </a:rPr>
              <a:t>ld</a:t>
            </a:r>
            <a:r>
              <a:rPr lang="tr-TR" sz="1800" spc="-40" dirty="0">
                <a:latin typeface="Arial" panose="020B0604020202020204" pitchFamily="34" charset="0"/>
                <a:cs typeface="Arial" panose="020B0604020202020204" pitchFamily="34" charset="0"/>
              </a:rPr>
              <a:t>u</a:t>
            </a:r>
            <a:r>
              <a:rPr lang="tr-TR" sz="1800" spc="-20" dirty="0">
                <a:latin typeface="Arial" panose="020B0604020202020204" pitchFamily="34" charset="0"/>
                <a:cs typeface="Arial" panose="020B0604020202020204" pitchFamily="34" charset="0"/>
              </a:rPr>
              <a:t>ğu</a:t>
            </a:r>
            <a:r>
              <a:rPr lang="tr-TR" sz="1800" spc="27" dirty="0">
                <a:latin typeface="Arial" panose="020B0604020202020204" pitchFamily="34" charset="0"/>
                <a:cs typeface="Arial" panose="020B0604020202020204" pitchFamily="34" charset="0"/>
              </a:rPr>
              <a:t> </a:t>
            </a:r>
            <a:r>
              <a:rPr lang="tr-TR" sz="1800" spc="-27" dirty="0">
                <a:latin typeface="Arial" panose="020B0604020202020204" pitchFamily="34" charset="0"/>
                <a:cs typeface="Arial" panose="020B0604020202020204" pitchFamily="34" charset="0"/>
              </a:rPr>
              <a:t>tüm</a:t>
            </a:r>
            <a:r>
              <a:rPr lang="tr-TR" sz="1800" spc="20" dirty="0">
                <a:latin typeface="Arial" panose="020B0604020202020204" pitchFamily="34" charset="0"/>
                <a:cs typeface="Arial" panose="020B0604020202020204" pitchFamily="34" charset="0"/>
              </a:rPr>
              <a:t> </a:t>
            </a:r>
            <a:r>
              <a:rPr lang="tr-TR" sz="1800" spc="-20" dirty="0">
                <a:latin typeface="Arial" panose="020B0604020202020204" pitchFamily="34" charset="0"/>
                <a:cs typeface="Arial" panose="020B0604020202020204" pitchFamily="34" charset="0"/>
              </a:rPr>
              <a:t>de</a:t>
            </a:r>
            <a:r>
              <a:rPr lang="tr-TR" sz="1800" spc="-93" dirty="0">
                <a:latin typeface="Arial" panose="020B0604020202020204" pitchFamily="34" charset="0"/>
                <a:cs typeface="Arial" panose="020B0604020202020204" pitchFamily="34" charset="0"/>
              </a:rPr>
              <a:t>r</a:t>
            </a:r>
            <a:r>
              <a:rPr lang="tr-TR" sz="1800" dirty="0">
                <a:latin typeface="Arial" panose="020B0604020202020204" pitchFamily="34" charset="0"/>
                <a:cs typeface="Arial" panose="020B0604020202020204" pitchFamily="34" charset="0"/>
              </a:rPr>
              <a:t>s</a:t>
            </a:r>
            <a:r>
              <a:rPr lang="tr-TR" sz="1800" spc="-20" dirty="0">
                <a:latin typeface="Arial" panose="020B0604020202020204" pitchFamily="34" charset="0"/>
                <a:cs typeface="Arial" panose="020B0604020202020204" pitchFamily="34" charset="0"/>
              </a:rPr>
              <a:t>l</a:t>
            </a:r>
            <a:r>
              <a:rPr lang="tr-TR" sz="1800" dirty="0">
                <a:latin typeface="Arial" panose="020B0604020202020204" pitchFamily="34" charset="0"/>
                <a:cs typeface="Arial" panose="020B0604020202020204" pitchFamily="34" charset="0"/>
              </a:rPr>
              <a:t>er</a:t>
            </a:r>
            <a:r>
              <a:rPr lang="tr-TR" sz="1800" spc="-20" dirty="0">
                <a:latin typeface="Arial" panose="020B0604020202020204" pitchFamily="34" charset="0"/>
                <a:cs typeface="Arial" panose="020B0604020202020204" pitchFamily="34" charset="0"/>
              </a:rPr>
              <a:t>in,</a:t>
            </a:r>
            <a:r>
              <a:rPr lang="tr-TR" sz="1800" spc="33" dirty="0">
                <a:latin typeface="Arial" panose="020B0604020202020204" pitchFamily="34" charset="0"/>
                <a:cs typeface="Arial" panose="020B0604020202020204" pitchFamily="34" charset="0"/>
              </a:rPr>
              <a:t> </a:t>
            </a:r>
            <a:r>
              <a:rPr lang="tr-TR" sz="1800" spc="-20" dirty="0">
                <a:latin typeface="Arial" panose="020B0604020202020204" pitchFamily="34" charset="0"/>
                <a:cs typeface="Arial" panose="020B0604020202020204" pitchFamily="34" charset="0"/>
              </a:rPr>
              <a:t>bu</a:t>
            </a:r>
            <a:r>
              <a:rPr lang="tr-TR" sz="1800" spc="13" dirty="0">
                <a:latin typeface="Arial" panose="020B0604020202020204" pitchFamily="34" charset="0"/>
                <a:cs typeface="Arial" panose="020B0604020202020204" pitchFamily="34" charset="0"/>
              </a:rPr>
              <a:t> </a:t>
            </a:r>
            <a:r>
              <a:rPr lang="tr-TR" sz="1800" spc="-20" dirty="0">
                <a:latin typeface="Arial" panose="020B0604020202020204" pitchFamily="34" charset="0"/>
                <a:cs typeface="Arial" panose="020B0604020202020204" pitchFamily="34" charset="0"/>
              </a:rPr>
              <a:t>de</a:t>
            </a:r>
            <a:r>
              <a:rPr lang="tr-TR" sz="1800" spc="-93" dirty="0">
                <a:latin typeface="Arial" panose="020B0604020202020204" pitchFamily="34" charset="0"/>
                <a:cs typeface="Arial" panose="020B0604020202020204" pitchFamily="34" charset="0"/>
              </a:rPr>
              <a:t>r</a:t>
            </a:r>
            <a:r>
              <a:rPr lang="tr-TR" sz="1800" dirty="0">
                <a:latin typeface="Arial" panose="020B0604020202020204" pitchFamily="34" charset="0"/>
                <a:cs typeface="Arial" panose="020B0604020202020204" pitchFamily="34" charset="0"/>
              </a:rPr>
              <a:t>s</a:t>
            </a:r>
            <a:r>
              <a:rPr lang="tr-TR" sz="1800" spc="-20" dirty="0">
                <a:latin typeface="Arial" panose="020B0604020202020204" pitchFamily="34" charset="0"/>
                <a:cs typeface="Arial" panose="020B0604020202020204" pitchFamily="34" charset="0"/>
              </a:rPr>
              <a:t>l</a:t>
            </a:r>
            <a:r>
              <a:rPr lang="tr-TR" sz="1800" dirty="0">
                <a:latin typeface="Arial" panose="020B0604020202020204" pitchFamily="34" charset="0"/>
                <a:cs typeface="Arial" panose="020B0604020202020204" pitchFamily="34" charset="0"/>
              </a:rPr>
              <a:t>er</a:t>
            </a:r>
            <a:r>
              <a:rPr lang="tr-TR" sz="1800" spc="-20" dirty="0">
                <a:latin typeface="Arial" panose="020B0604020202020204" pitchFamily="34" charset="0"/>
                <a:cs typeface="Arial" panose="020B0604020202020204" pitchFamily="34" charset="0"/>
              </a:rPr>
              <a:t>in</a:t>
            </a:r>
            <a:r>
              <a:rPr lang="tr-TR" sz="1800" spc="-13" dirty="0">
                <a:latin typeface="Arial" panose="020B0604020202020204" pitchFamily="34" charset="0"/>
                <a:cs typeface="Arial" panose="020B0604020202020204" pitchFamily="34" charset="0"/>
              </a:rPr>
              <a:t> karşılık geldiği k</a:t>
            </a:r>
            <a:r>
              <a:rPr lang="tr-TR" sz="1800" spc="-67" dirty="0">
                <a:latin typeface="Arial" panose="020B0604020202020204" pitchFamily="34" charset="0"/>
                <a:cs typeface="Arial" panose="020B0604020202020204" pitchFamily="34" charset="0"/>
              </a:rPr>
              <a:t>r</a:t>
            </a:r>
            <a:r>
              <a:rPr lang="tr-TR" sz="1800" spc="-20" dirty="0">
                <a:latin typeface="Arial" panose="020B0604020202020204" pitchFamily="34" charset="0"/>
                <a:cs typeface="Arial" panose="020B0604020202020204" pitchFamily="34" charset="0"/>
              </a:rPr>
              <a:t>edi yüklerinin (ECTS/AKTS), son</a:t>
            </a:r>
            <a:r>
              <a:rPr lang="tr-TR" sz="1800" spc="27" dirty="0">
                <a:latin typeface="Arial" panose="020B0604020202020204" pitchFamily="34" charset="0"/>
                <a:cs typeface="Arial" panose="020B0604020202020204" pitchFamily="34" charset="0"/>
              </a:rPr>
              <a:t> </a:t>
            </a:r>
            <a:r>
              <a:rPr lang="tr-TR" sz="1800" spc="-20" dirty="0">
                <a:latin typeface="Arial" panose="020B0604020202020204" pitchFamily="34" charset="0"/>
                <a:cs typeface="Arial" panose="020B0604020202020204" pitchFamily="34" charset="0"/>
              </a:rPr>
              <a:t>başarı du</a:t>
            </a:r>
            <a:r>
              <a:rPr lang="tr-TR" sz="1800" spc="-33" dirty="0">
                <a:latin typeface="Arial" panose="020B0604020202020204" pitchFamily="34" charset="0"/>
                <a:cs typeface="Arial" panose="020B0604020202020204" pitchFamily="34" charset="0"/>
              </a:rPr>
              <a:t>r</a:t>
            </a:r>
            <a:r>
              <a:rPr lang="tr-TR" sz="1800" spc="-27" dirty="0">
                <a:latin typeface="Arial" panose="020B0604020202020204" pitchFamily="34" charset="0"/>
                <a:cs typeface="Arial" panose="020B0604020202020204" pitchFamily="34" charset="0"/>
              </a:rPr>
              <a:t>um</a:t>
            </a:r>
            <a:r>
              <a:rPr lang="tr-TR" sz="1800" spc="-33" dirty="0">
                <a:latin typeface="Arial" panose="020B0604020202020204" pitchFamily="34" charset="0"/>
                <a:cs typeface="Arial" panose="020B0604020202020204" pitchFamily="34" charset="0"/>
              </a:rPr>
              <a:t>l</a:t>
            </a:r>
            <a:r>
              <a:rPr lang="tr-TR" sz="1800" spc="-13" dirty="0">
                <a:latin typeface="Arial" panose="020B0604020202020204" pitchFamily="34" charset="0"/>
                <a:cs typeface="Arial" panose="020B0604020202020204" pitchFamily="34" charset="0"/>
              </a:rPr>
              <a:t>arının</a:t>
            </a:r>
            <a:r>
              <a:rPr lang="tr-TR" sz="1800" spc="53" dirty="0">
                <a:latin typeface="Arial" panose="020B0604020202020204" pitchFamily="34" charset="0"/>
                <a:cs typeface="Arial" panose="020B0604020202020204" pitchFamily="34" charset="0"/>
              </a:rPr>
              <a:t> </a:t>
            </a:r>
            <a:r>
              <a:rPr lang="tr-TR" sz="1800" spc="-60" dirty="0">
                <a:latin typeface="Arial" panose="020B0604020202020204" pitchFamily="34" charset="0"/>
                <a:cs typeface="Arial" panose="020B0604020202020204" pitchFamily="34" charset="0"/>
              </a:rPr>
              <a:t>v</a:t>
            </a:r>
            <a:r>
              <a:rPr lang="tr-TR" sz="1800" spc="-20" dirty="0">
                <a:latin typeface="Arial" panose="020B0604020202020204" pitchFamily="34" charset="0"/>
                <a:cs typeface="Arial" panose="020B0604020202020204" pitchFamily="34" charset="0"/>
              </a:rPr>
              <a:t>e</a:t>
            </a:r>
            <a:r>
              <a:rPr lang="tr-TR" sz="1800" spc="-7" dirty="0">
                <a:latin typeface="Arial" panose="020B0604020202020204" pitchFamily="34" charset="0"/>
                <a:cs typeface="Arial" panose="020B0604020202020204" pitchFamily="34" charset="0"/>
              </a:rPr>
              <a:t> </a:t>
            </a:r>
            <a:r>
              <a:rPr lang="tr-TR" sz="1800" spc="-20" dirty="0">
                <a:latin typeface="Arial" panose="020B0604020202020204" pitchFamily="34" charset="0"/>
                <a:cs typeface="Arial" panose="020B0604020202020204" pitchFamily="34" charset="0"/>
              </a:rPr>
              <a:t>ağı</a:t>
            </a:r>
            <a:r>
              <a:rPr lang="tr-TR" sz="1800" spc="-33" dirty="0">
                <a:latin typeface="Arial" panose="020B0604020202020204" pitchFamily="34" charset="0"/>
                <a:cs typeface="Arial" panose="020B0604020202020204" pitchFamily="34" charset="0"/>
              </a:rPr>
              <a:t>r</a:t>
            </a:r>
            <a:r>
              <a:rPr lang="tr-TR" sz="1800" dirty="0">
                <a:latin typeface="Arial" panose="020B0604020202020204" pitchFamily="34" charset="0"/>
                <a:cs typeface="Arial" panose="020B0604020202020204" pitchFamily="34" charset="0"/>
              </a:rPr>
              <a:t>l</a:t>
            </a:r>
            <a:r>
              <a:rPr lang="tr-TR" sz="1800" spc="-20" dirty="0">
                <a:latin typeface="Arial" panose="020B0604020202020204" pitchFamily="34" charset="0"/>
                <a:cs typeface="Arial" panose="020B0604020202020204" pitchFamily="34" charset="0"/>
              </a:rPr>
              <a:t>ı</a:t>
            </a:r>
            <a:r>
              <a:rPr lang="tr-TR" sz="1800" dirty="0">
                <a:latin typeface="Arial" panose="020B0604020202020204" pitchFamily="34" charset="0"/>
                <a:cs typeface="Arial" panose="020B0604020202020204" pitchFamily="34" charset="0"/>
              </a:rPr>
              <a:t>klı</a:t>
            </a:r>
            <a:r>
              <a:rPr lang="tr-TR" sz="1800" spc="-20" dirty="0">
                <a:latin typeface="Arial" panose="020B0604020202020204" pitchFamily="34" charset="0"/>
                <a:cs typeface="Arial" panose="020B0604020202020204" pitchFamily="34" charset="0"/>
              </a:rPr>
              <a:t> or</a:t>
            </a:r>
            <a:r>
              <a:rPr lang="tr-TR" sz="1800" spc="-60" dirty="0">
                <a:latin typeface="Arial" panose="020B0604020202020204" pitchFamily="34" charset="0"/>
                <a:cs typeface="Arial" panose="020B0604020202020204" pitchFamily="34" charset="0"/>
              </a:rPr>
              <a:t>t</a:t>
            </a:r>
            <a:r>
              <a:rPr lang="tr-TR" sz="1800" spc="-20" dirty="0">
                <a:latin typeface="Arial" panose="020B0604020202020204" pitchFamily="34" charset="0"/>
                <a:cs typeface="Arial" panose="020B0604020202020204" pitchFamily="34" charset="0"/>
              </a:rPr>
              <a:t>alamaların </a:t>
            </a:r>
            <a:r>
              <a:rPr lang="tr-TR" sz="1800" spc="-80" dirty="0">
                <a:latin typeface="Arial" panose="020B0604020202020204" pitchFamily="34" charset="0"/>
                <a:cs typeface="Arial" panose="020B0604020202020204" pitchFamily="34" charset="0"/>
              </a:rPr>
              <a:t>y</a:t>
            </a:r>
            <a:r>
              <a:rPr lang="tr-TR" sz="1800" spc="-20" dirty="0">
                <a:latin typeface="Arial" panose="020B0604020202020204" pitchFamily="34" charset="0"/>
                <a:cs typeface="Arial" panose="020B0604020202020204" pitchFamily="34" charset="0"/>
              </a:rPr>
              <a:t>er ald</a:t>
            </a:r>
            <a:r>
              <a:rPr lang="tr-TR" sz="1800" spc="-33" dirty="0">
                <a:latin typeface="Arial" panose="020B0604020202020204" pitchFamily="34" charset="0"/>
                <a:cs typeface="Arial" panose="020B0604020202020204" pitchFamily="34" charset="0"/>
              </a:rPr>
              <a:t>ı</a:t>
            </a:r>
            <a:r>
              <a:rPr lang="tr-TR" sz="1800" spc="-13" dirty="0">
                <a:latin typeface="Arial" panose="020B0604020202020204" pitchFamily="34" charset="0"/>
                <a:cs typeface="Arial" panose="020B0604020202020204" pitchFamily="34" charset="0"/>
              </a:rPr>
              <a:t>ğı belgedir.</a:t>
            </a:r>
            <a:endParaRPr lang="tr-TR" sz="1800" spc="-7" dirty="0">
              <a:latin typeface="Arial" panose="020B0604020202020204" pitchFamily="34" charset="0"/>
              <a:cs typeface="Arial" panose="020B0604020202020204" pitchFamily="34" charset="0"/>
            </a:endParaRPr>
          </a:p>
          <a:p>
            <a:pPr marL="16086" marR="16933" indent="0" algn="just">
              <a:lnSpc>
                <a:spcPts val="4027"/>
              </a:lnSpc>
              <a:buNone/>
              <a:tabLst>
                <a:tab pos="321725" algn="l"/>
              </a:tabLst>
            </a:pPr>
            <a:r>
              <a:rPr lang="tr-TR" sz="1800" spc="-27" dirty="0">
                <a:latin typeface="Arial" panose="020B0604020202020204" pitchFamily="34" charset="0"/>
                <a:cs typeface="Arial" panose="020B0604020202020204" pitchFamily="34" charset="0"/>
              </a:rPr>
              <a:t>- Uluslararası Akademik</a:t>
            </a:r>
            <a:r>
              <a:rPr lang="tr-TR" sz="1800" spc="27"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İl</a:t>
            </a:r>
            <a:r>
              <a:rPr lang="tr-TR" sz="1800" spc="-20" dirty="0">
                <a:latin typeface="Arial" panose="020B0604020202020204" pitchFamily="34" charset="0"/>
                <a:cs typeface="Arial" panose="020B0604020202020204" pitchFamily="34" charset="0"/>
              </a:rPr>
              <a:t>işk</a:t>
            </a:r>
            <a:r>
              <a:rPr lang="tr-TR" sz="1800" spc="-27" dirty="0">
                <a:latin typeface="Arial" panose="020B0604020202020204" pitchFamily="34" charset="0"/>
                <a:cs typeface="Arial" panose="020B0604020202020204" pitchFamily="34" charset="0"/>
              </a:rPr>
              <a:t>i</a:t>
            </a:r>
            <a:r>
              <a:rPr lang="tr-TR" sz="1800" spc="-13" dirty="0">
                <a:latin typeface="Arial" panose="020B0604020202020204" pitchFamily="34" charset="0"/>
                <a:cs typeface="Arial" panose="020B0604020202020204" pitchFamily="34" charset="0"/>
              </a:rPr>
              <a:t>ler</a:t>
            </a:r>
            <a:r>
              <a:rPr lang="tr-TR" sz="1800" spc="-20" dirty="0">
                <a:latin typeface="Arial" panose="020B0604020202020204" pitchFamily="34" charset="0"/>
                <a:cs typeface="Arial" panose="020B0604020202020204" pitchFamily="34" charset="0"/>
              </a:rPr>
              <a:t> </a:t>
            </a:r>
            <a:r>
              <a:rPr lang="tr-TR" sz="1800" spc="-80" dirty="0">
                <a:latin typeface="Arial" panose="020B0604020202020204" pitchFamily="34" charset="0"/>
                <a:cs typeface="Arial" panose="020B0604020202020204" pitchFamily="34" charset="0"/>
              </a:rPr>
              <a:t>K</a:t>
            </a:r>
            <a:r>
              <a:rPr lang="tr-TR" sz="1800" spc="-20" dirty="0">
                <a:latin typeface="Arial" panose="020B0604020202020204" pitchFamily="34" charset="0"/>
                <a:cs typeface="Arial" panose="020B0604020202020204" pitchFamily="34" charset="0"/>
              </a:rPr>
              <a:t>oo</a:t>
            </a:r>
            <a:r>
              <a:rPr lang="tr-TR" sz="1800" spc="-60" dirty="0">
                <a:latin typeface="Arial" panose="020B0604020202020204" pitchFamily="34" charset="0"/>
                <a:cs typeface="Arial" panose="020B0604020202020204" pitchFamily="34" charset="0"/>
              </a:rPr>
              <a:t>r</a:t>
            </a:r>
            <a:r>
              <a:rPr lang="tr-TR" sz="1800" spc="-20" dirty="0">
                <a:latin typeface="Arial" panose="020B0604020202020204" pitchFamily="34" charset="0"/>
                <a:cs typeface="Arial" panose="020B0604020202020204" pitchFamily="34" charset="0"/>
              </a:rPr>
              <a:t>d</a:t>
            </a:r>
            <a:r>
              <a:rPr lang="tr-TR" sz="1800" spc="-33" dirty="0">
                <a:latin typeface="Arial" panose="020B0604020202020204" pitchFamily="34" charset="0"/>
                <a:cs typeface="Arial" panose="020B0604020202020204" pitchFamily="34" charset="0"/>
              </a:rPr>
              <a:t>i</a:t>
            </a:r>
            <a:r>
              <a:rPr lang="tr-TR" sz="1800" spc="-20" dirty="0">
                <a:latin typeface="Arial" panose="020B0604020202020204" pitchFamily="34" charset="0"/>
                <a:cs typeface="Arial" panose="020B0604020202020204" pitchFamily="34" charset="0"/>
              </a:rPr>
              <a:t>n</a:t>
            </a:r>
            <a:r>
              <a:rPr lang="tr-TR" sz="1800" spc="-53" dirty="0">
                <a:latin typeface="Arial" panose="020B0604020202020204" pitchFamily="34" charset="0"/>
                <a:cs typeface="Arial" panose="020B0604020202020204" pitchFamily="34" charset="0"/>
              </a:rPr>
              <a:t>at</a:t>
            </a:r>
            <a:r>
              <a:rPr lang="tr-TR" sz="1800" spc="-20" dirty="0">
                <a:latin typeface="Arial" panose="020B0604020202020204" pitchFamily="34" charset="0"/>
                <a:cs typeface="Arial" panose="020B0604020202020204" pitchFamily="34" charset="0"/>
              </a:rPr>
              <a:t>örl</a:t>
            </a:r>
            <a:r>
              <a:rPr lang="tr-TR" sz="1800" spc="-40" dirty="0">
                <a:latin typeface="Arial" panose="020B0604020202020204" pitchFamily="34" charset="0"/>
                <a:cs typeface="Arial" panose="020B0604020202020204" pitchFamily="34" charset="0"/>
              </a:rPr>
              <a:t>ü</a:t>
            </a:r>
            <a:r>
              <a:rPr lang="tr-TR" sz="1800" spc="-20" dirty="0">
                <a:latin typeface="Arial" panose="020B0604020202020204" pitchFamily="34" charset="0"/>
                <a:cs typeface="Arial" panose="020B0604020202020204" pitchFamily="34" charset="0"/>
              </a:rPr>
              <a:t>ğüne</a:t>
            </a:r>
            <a:r>
              <a:rPr lang="tr-TR" sz="1800" spc="40" dirty="0">
                <a:latin typeface="Arial" panose="020B0604020202020204" pitchFamily="34" charset="0"/>
                <a:cs typeface="Arial" panose="020B0604020202020204" pitchFamily="34" charset="0"/>
              </a:rPr>
              <a:t> </a:t>
            </a:r>
            <a:r>
              <a:rPr lang="tr-TR" sz="1800" spc="-53" dirty="0">
                <a:latin typeface="Arial" panose="020B0604020202020204" pitchFamily="34" charset="0"/>
                <a:cs typeface="Arial" panose="020B0604020202020204" pitchFamily="34" charset="0"/>
              </a:rPr>
              <a:t>t</a:t>
            </a:r>
            <a:r>
              <a:rPr lang="tr-TR" sz="1800" spc="-20" dirty="0">
                <a:latin typeface="Arial" panose="020B0604020202020204" pitchFamily="34" charset="0"/>
                <a:cs typeface="Arial" panose="020B0604020202020204" pitchFamily="34" charset="0"/>
              </a:rPr>
              <a:t>es</a:t>
            </a:r>
            <a:r>
              <a:rPr lang="tr-TR" sz="1800" spc="-27" dirty="0">
                <a:latin typeface="Arial" panose="020B0604020202020204" pitchFamily="34" charset="0"/>
                <a:cs typeface="Arial" panose="020B0604020202020204" pitchFamily="34" charset="0"/>
              </a:rPr>
              <a:t>l</a:t>
            </a:r>
            <a:r>
              <a:rPr lang="tr-TR" sz="1800" spc="-20" dirty="0">
                <a:latin typeface="Arial" panose="020B0604020202020204" pitchFamily="34" charset="0"/>
                <a:cs typeface="Arial" panose="020B0604020202020204" pitchFamily="34" charset="0"/>
              </a:rPr>
              <a:t>im edeceğin</a:t>
            </a:r>
            <a:r>
              <a:rPr lang="tr-TR" sz="1800" spc="-33" dirty="0">
                <a:latin typeface="Arial" panose="020B0604020202020204" pitchFamily="34" charset="0"/>
                <a:cs typeface="Arial" panose="020B0604020202020204" pitchFamily="34" charset="0"/>
              </a:rPr>
              <a:t>i</a:t>
            </a:r>
            <a:r>
              <a:rPr lang="tr-TR" sz="1800" spc="-20" dirty="0">
                <a:latin typeface="Arial" panose="020B0604020202020204" pitchFamily="34" charset="0"/>
                <a:cs typeface="Arial" panose="020B0604020202020204" pitchFamily="34" charset="0"/>
              </a:rPr>
              <a:t>z</a:t>
            </a:r>
            <a:r>
              <a:rPr lang="tr-TR" sz="1800" spc="-7"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İngil</a:t>
            </a:r>
            <a:r>
              <a:rPr lang="tr-TR" sz="1800" spc="-20" dirty="0">
                <a:latin typeface="Arial" panose="020B0604020202020204" pitchFamily="34" charset="0"/>
                <a:cs typeface="Arial" panose="020B0604020202020204" pitchFamily="34" charset="0"/>
              </a:rPr>
              <a:t>i</a:t>
            </a:r>
            <a:r>
              <a:rPr lang="tr-TR" sz="1800" spc="-107" dirty="0">
                <a:latin typeface="Arial" panose="020B0604020202020204" pitchFamily="34" charset="0"/>
                <a:cs typeface="Arial" panose="020B0604020202020204" pitchFamily="34" charset="0"/>
              </a:rPr>
              <a:t>z</a:t>
            </a:r>
            <a:r>
              <a:rPr lang="tr-TR" sz="1800" spc="-20" dirty="0">
                <a:latin typeface="Arial" panose="020B0604020202020204" pitchFamily="34" charset="0"/>
                <a:cs typeface="Arial" panose="020B0604020202020204" pitchFamily="34" charset="0"/>
              </a:rPr>
              <a:t>ce</a:t>
            </a:r>
            <a:r>
              <a:rPr lang="tr-TR" sz="1800" spc="-7" dirty="0">
                <a:latin typeface="Arial" panose="020B0604020202020204" pitchFamily="34" charset="0"/>
                <a:cs typeface="Arial" panose="020B0604020202020204" pitchFamily="34" charset="0"/>
              </a:rPr>
              <a:t> </a:t>
            </a:r>
            <a:r>
              <a:rPr lang="tr-TR" sz="1800" spc="-13" dirty="0">
                <a:latin typeface="Arial" panose="020B0604020202020204" pitchFamily="34" charset="0"/>
                <a:cs typeface="Arial" panose="020B0604020202020204" pitchFamily="34" charset="0"/>
              </a:rPr>
              <a:t>t</a:t>
            </a:r>
            <a:r>
              <a:rPr lang="tr-TR" sz="1800" spc="-107" dirty="0">
                <a:latin typeface="Arial" panose="020B0604020202020204" pitchFamily="34" charset="0"/>
                <a:cs typeface="Arial" panose="020B0604020202020204" pitchFamily="34" charset="0"/>
              </a:rPr>
              <a:t>r</a:t>
            </a:r>
            <a:r>
              <a:rPr lang="tr-TR" sz="1800" spc="-20" dirty="0">
                <a:latin typeface="Arial" panose="020B0604020202020204" pitchFamily="34" charset="0"/>
                <a:cs typeface="Arial" panose="020B0604020202020204" pitchFamily="34" charset="0"/>
              </a:rPr>
              <a:t>anskr</a:t>
            </a:r>
            <a:r>
              <a:rPr lang="tr-TR" sz="1800" spc="-33" dirty="0">
                <a:latin typeface="Arial" panose="020B0604020202020204" pitchFamily="34" charset="0"/>
                <a:cs typeface="Arial" panose="020B0604020202020204" pitchFamily="34" charset="0"/>
              </a:rPr>
              <a:t>i</a:t>
            </a:r>
            <a:r>
              <a:rPr lang="tr-TR" sz="1800" spc="-47" dirty="0">
                <a:latin typeface="Arial" panose="020B0604020202020204" pitchFamily="34" charset="0"/>
                <a:cs typeface="Arial" panose="020B0604020202020204" pitchFamily="34" charset="0"/>
              </a:rPr>
              <a:t>p</a:t>
            </a:r>
            <a:r>
              <a:rPr lang="tr-TR" sz="1800" spc="-13" dirty="0">
                <a:latin typeface="Arial" panose="020B0604020202020204" pitchFamily="34" charset="0"/>
                <a:cs typeface="Arial" panose="020B0604020202020204" pitchFamily="34" charset="0"/>
              </a:rPr>
              <a:t>t</a:t>
            </a:r>
            <a:r>
              <a:rPr lang="tr-TR" sz="1800" spc="-20" dirty="0">
                <a:latin typeface="Arial" panose="020B0604020202020204" pitchFamily="34" charset="0"/>
                <a:cs typeface="Arial" panose="020B0604020202020204" pitchFamily="34" charset="0"/>
              </a:rPr>
              <a:t> be</a:t>
            </a:r>
            <a:r>
              <a:rPr lang="tr-TR" sz="1800" spc="-33" dirty="0">
                <a:latin typeface="Arial" panose="020B0604020202020204" pitchFamily="34" charset="0"/>
                <a:cs typeface="Arial" panose="020B0604020202020204" pitchFamily="34" charset="0"/>
              </a:rPr>
              <a:t>l</a:t>
            </a:r>
            <a:r>
              <a:rPr lang="tr-TR" sz="1800" spc="-47" dirty="0">
                <a:latin typeface="Arial" panose="020B0604020202020204" pitchFamily="34" charset="0"/>
                <a:cs typeface="Arial" panose="020B0604020202020204" pitchFamily="34" charset="0"/>
              </a:rPr>
              <a:t>g</a:t>
            </a:r>
            <a:r>
              <a:rPr lang="tr-TR" sz="1800" spc="-20" dirty="0">
                <a:latin typeface="Arial" panose="020B0604020202020204" pitchFamily="34" charset="0"/>
                <a:cs typeface="Arial" panose="020B0604020202020204" pitchFamily="34" charset="0"/>
              </a:rPr>
              <a:t>en</a:t>
            </a:r>
            <a:r>
              <a:rPr lang="tr-TR" sz="1800" spc="-33" dirty="0">
                <a:latin typeface="Arial" panose="020B0604020202020204" pitchFamily="34" charset="0"/>
                <a:cs typeface="Arial" panose="020B0604020202020204" pitchFamily="34" charset="0"/>
              </a:rPr>
              <a:t>i</a:t>
            </a:r>
            <a:r>
              <a:rPr lang="tr-TR" sz="1800" spc="-20" dirty="0">
                <a:latin typeface="Arial" panose="020B0604020202020204" pitchFamily="34" charset="0"/>
                <a:cs typeface="Arial" panose="020B0604020202020204" pitchFamily="34" charset="0"/>
              </a:rPr>
              <a:t>zin</a:t>
            </a:r>
            <a:r>
              <a:rPr lang="tr-TR" sz="1800" spc="13" dirty="0">
                <a:latin typeface="Arial" panose="020B0604020202020204" pitchFamily="34" charset="0"/>
                <a:cs typeface="Arial" panose="020B0604020202020204" pitchFamily="34" charset="0"/>
              </a:rPr>
              <a:t> </a:t>
            </a:r>
            <a:r>
              <a:rPr lang="tr-TR" sz="1800" spc="-20" dirty="0">
                <a:latin typeface="Arial" panose="020B0604020202020204" pitchFamily="34" charset="0"/>
                <a:cs typeface="Arial" panose="020B0604020202020204" pitchFamily="34" charset="0"/>
              </a:rPr>
              <a:t>güncel tarihli olması gerekmektedir. Not ortalamanız 1,80/4,00 altına düştüyse, Erasmus öğrenim faaliyeti gerçekleştirilmesi mümkün değildir.</a:t>
            </a:r>
            <a:endParaRPr lang="tr-TR" sz="1800" dirty="0">
              <a:latin typeface="Arial" panose="020B0604020202020204" pitchFamily="34" charset="0"/>
              <a:cs typeface="Arial" panose="020B0604020202020204" pitchFamily="34" charset="0"/>
            </a:endParaRPr>
          </a:p>
          <a:p>
            <a:endParaRPr lang="tr-TR" sz="2133" dirty="0"/>
          </a:p>
          <a:p>
            <a:pPr marL="0" indent="0">
              <a:buNone/>
            </a:pPr>
            <a:endParaRPr lang="tr-TR" sz="1867" u="sng" dirty="0">
              <a:solidFill>
                <a:schemeClr val="accent1">
                  <a:lumMod val="50000"/>
                </a:schemeClr>
              </a:solidFill>
            </a:endParaRPr>
          </a:p>
          <a:p>
            <a:pPr marL="0" indent="0">
              <a:buNone/>
            </a:pPr>
            <a:endParaRPr lang="tr-TR" sz="2133" dirty="0"/>
          </a:p>
          <a:p>
            <a:pPr marL="0" indent="0">
              <a:buNone/>
            </a:pPr>
            <a:endParaRPr lang="fr-FR" sz="2133" dirty="0"/>
          </a:p>
        </p:txBody>
      </p:sp>
      <p:sp>
        <p:nvSpPr>
          <p:cNvPr id="4" name="object 3"/>
          <p:cNvSpPr/>
          <p:nvPr/>
        </p:nvSpPr>
        <p:spPr>
          <a:xfrm>
            <a:off x="5701669" y="5807715"/>
            <a:ext cx="902340" cy="910164"/>
          </a:xfrm>
          <a:prstGeom prst="rect">
            <a:avLst/>
          </a:prstGeom>
          <a:blipFill>
            <a:blip r:embed="rId2" cstate="print"/>
            <a:stretch>
              <a:fillRect/>
            </a:stretch>
          </a:blipFill>
        </p:spPr>
        <p:txBody>
          <a:bodyPr wrap="square" lIns="0" tIns="0" rIns="0" bIns="0" rtlCol="0">
            <a:noAutofit/>
          </a:bodyPr>
          <a:lstStyle/>
          <a:p>
            <a:endParaRPr sz="2400"/>
          </a:p>
        </p:txBody>
      </p:sp>
    </p:spTree>
    <p:extLst>
      <p:ext uri="{BB962C8B-B14F-4D97-AF65-F5344CB8AC3E}">
        <p14:creationId xmlns:p14="http://schemas.microsoft.com/office/powerpoint/2010/main" val="486213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p:nvPr/>
        </p:nvSpPr>
        <p:spPr>
          <a:xfrm>
            <a:off x="5701669" y="5807715"/>
            <a:ext cx="902340" cy="910164"/>
          </a:xfrm>
          <a:prstGeom prst="rect">
            <a:avLst/>
          </a:prstGeom>
          <a:blipFill>
            <a:blip r:embed="rId2" cstate="print"/>
            <a:stretch>
              <a:fillRect/>
            </a:stretch>
          </a:blipFill>
        </p:spPr>
        <p:txBody>
          <a:bodyPr wrap="square" lIns="0" tIns="0" rIns="0" bIns="0" rtlCol="0">
            <a:noAutofit/>
          </a:bodyPr>
          <a:lstStyle/>
          <a:p>
            <a:endParaRPr sz="2400"/>
          </a:p>
        </p:txBody>
      </p:sp>
      <p:sp>
        <p:nvSpPr>
          <p:cNvPr id="7" name="Başlık 1"/>
          <p:cNvSpPr txBox="1">
            <a:spLocks/>
          </p:cNvSpPr>
          <p:nvPr/>
        </p:nvSpPr>
        <p:spPr>
          <a:xfrm>
            <a:off x="0" y="1"/>
            <a:ext cx="12192000" cy="1261731"/>
          </a:xfrm>
          <a:prstGeom prst="rect">
            <a:avLst/>
          </a:prstGeom>
        </p:spPr>
        <p:txBody>
          <a:bodyPr anchor="b" anchorCtr="0">
            <a:normAutofit/>
          </a:bodyPr>
          <a:lstStyle>
            <a:lvl1pPr algn="ctr" defTabSz="914400" rtl="0" eaLnBrk="1" latinLnBrk="0" hangingPunct="1">
              <a:lnSpc>
                <a:spcPct val="90000"/>
              </a:lnSpc>
              <a:spcBef>
                <a:spcPct val="0"/>
              </a:spcBef>
              <a:buNone/>
              <a:defRPr sz="2400" kern="1200" baseline="0">
                <a:solidFill>
                  <a:schemeClr val="bg1"/>
                </a:solidFill>
                <a:latin typeface="arial" charset="0"/>
                <a:ea typeface="+mj-ea"/>
                <a:cs typeface="EC Square Sans Pro Light"/>
              </a:defRPr>
            </a:lvl1pPr>
          </a:lstStyle>
          <a:p>
            <a:pPr algn="l"/>
            <a:r>
              <a:rPr lang="tr-TR" sz="3200" dirty="0">
                <a:solidFill>
                  <a:srgbClr val="FF0000"/>
                </a:solidFill>
              </a:rPr>
              <a:t>      4. Adım – Seyahat Planlaması</a:t>
            </a:r>
          </a:p>
        </p:txBody>
      </p:sp>
      <p:sp>
        <p:nvSpPr>
          <p:cNvPr id="8" name="Espace réservé du contenu 2"/>
          <p:cNvSpPr txBox="1">
            <a:spLocks/>
          </p:cNvSpPr>
          <p:nvPr/>
        </p:nvSpPr>
        <p:spPr>
          <a:xfrm>
            <a:off x="665811" y="1494467"/>
            <a:ext cx="11526196" cy="3880692"/>
          </a:xfrm>
          <a:prstGeom prst="rect">
            <a:avLst/>
          </a:prstGeom>
        </p:spPr>
        <p:txBody>
          <a:bodyPr/>
          <a:lstStyle>
            <a:lvl1pPr marL="0" indent="0" algn="ctr" defTabSz="914400" rtl="0" eaLnBrk="1" latinLnBrk="0" hangingPunct="1">
              <a:lnSpc>
                <a:spcPct val="90000"/>
              </a:lnSpc>
              <a:spcBef>
                <a:spcPts val="1000"/>
              </a:spcBef>
              <a:buFont typeface="Arial"/>
              <a:buNone/>
              <a:defRPr sz="1800" kern="1200" baseline="0">
                <a:solidFill>
                  <a:srgbClr val="233244"/>
                </a:solidFill>
                <a:latin typeface="arial" charset="0"/>
                <a:ea typeface="+mn-ea"/>
                <a:cs typeface="EC Square Sans Pro Light"/>
              </a:defRPr>
            </a:lvl1pPr>
            <a:lvl2pPr marL="342892" indent="0" algn="ctr" defTabSz="914400" rtl="0" eaLnBrk="1" latinLnBrk="0" hangingPunct="1">
              <a:lnSpc>
                <a:spcPct val="90000"/>
              </a:lnSpc>
              <a:spcBef>
                <a:spcPts val="500"/>
              </a:spcBef>
              <a:buFont typeface="Arial"/>
              <a:buNone/>
              <a:defRPr sz="2400" kern="1200">
                <a:solidFill>
                  <a:schemeClr val="tx1">
                    <a:tint val="75000"/>
                  </a:schemeClr>
                </a:solidFill>
                <a:latin typeface="+mn-lt"/>
                <a:ea typeface="+mn-ea"/>
                <a:cs typeface="+mn-cs"/>
              </a:defRPr>
            </a:lvl2pPr>
            <a:lvl3pPr marL="685783"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3pPr>
            <a:lvl4pPr marL="1028675"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4pPr>
            <a:lvl5pPr marL="1371566"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5pPr>
            <a:lvl6pPr marL="1714457"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6pPr>
            <a:lvl7pPr marL="2057348"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7pPr>
            <a:lvl8pPr marL="240024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8pPr>
            <a:lvl9pPr marL="2743132"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9pPr>
          </a:lstStyle>
          <a:p>
            <a:pPr algn="l">
              <a:lnSpc>
                <a:spcPct val="100000"/>
              </a:lnSpc>
            </a:pPr>
            <a:r>
              <a:rPr lang="tr-TR" sz="2133" dirty="0">
                <a:solidFill>
                  <a:srgbClr val="FF0000"/>
                </a:solidFill>
                <a:latin typeface="+mn-lt"/>
              </a:rPr>
              <a:t>           </a:t>
            </a:r>
            <a:r>
              <a:rPr lang="tr-TR" sz="3200" b="1" dirty="0">
                <a:solidFill>
                  <a:srgbClr val="FF0000"/>
                </a:solidFill>
                <a:latin typeface="+mn-lt"/>
              </a:rPr>
              <a:t>Vize İşlemleri</a:t>
            </a:r>
          </a:p>
          <a:p>
            <a:pPr marL="16933" algn="l">
              <a:lnSpc>
                <a:spcPct val="100000"/>
              </a:lnSpc>
            </a:pPr>
            <a:r>
              <a:rPr lang="tr-TR" sz="2133" b="1" u="heavy" spc="-20" dirty="0">
                <a:solidFill>
                  <a:srgbClr val="FF0000"/>
                </a:solidFill>
                <a:latin typeface="Calibri"/>
                <a:cs typeface="Calibri"/>
              </a:rPr>
              <a:t>Hi</a:t>
            </a:r>
            <a:r>
              <a:rPr lang="tr-TR" sz="2133" b="1" u="heavy" spc="-33" dirty="0">
                <a:solidFill>
                  <a:srgbClr val="FF0000"/>
                </a:solidFill>
                <a:latin typeface="Calibri"/>
                <a:cs typeface="Calibri"/>
              </a:rPr>
              <a:t>b</a:t>
            </a:r>
            <a:r>
              <a:rPr lang="tr-TR" sz="2133" b="1" u="heavy" dirty="0">
                <a:solidFill>
                  <a:srgbClr val="FF0000"/>
                </a:solidFill>
                <a:latin typeface="Calibri"/>
                <a:cs typeface="Calibri"/>
              </a:rPr>
              <a:t>e </a:t>
            </a:r>
            <a:r>
              <a:rPr lang="tr-TR" sz="2133" b="1" u="heavy" spc="-227" dirty="0">
                <a:solidFill>
                  <a:srgbClr val="FF0000"/>
                </a:solidFill>
                <a:latin typeface="Calibri"/>
                <a:cs typeface="Calibri"/>
              </a:rPr>
              <a:t>Y</a:t>
            </a:r>
            <a:r>
              <a:rPr lang="tr-TR" sz="2133" b="1" u="heavy" dirty="0">
                <a:solidFill>
                  <a:srgbClr val="FF0000"/>
                </a:solidFill>
                <a:latin typeface="Calibri"/>
                <a:cs typeface="Calibri"/>
              </a:rPr>
              <a:t>azısı  </a:t>
            </a:r>
            <a:r>
              <a:rPr lang="tr-TR" sz="2133" b="1" u="heavy" spc="-13" dirty="0">
                <a:solidFill>
                  <a:srgbClr val="FF0000"/>
                </a:solidFill>
                <a:latin typeface="Calibri"/>
                <a:cs typeface="Calibri"/>
              </a:rPr>
              <a:t>(</a:t>
            </a:r>
            <a:r>
              <a:rPr lang="tr-TR" sz="2133" b="1" u="heavy" spc="-20" dirty="0" err="1">
                <a:solidFill>
                  <a:srgbClr val="FF0000"/>
                </a:solidFill>
                <a:latin typeface="Calibri"/>
                <a:cs typeface="Calibri"/>
              </a:rPr>
              <a:t>Le</a:t>
            </a:r>
            <a:r>
              <a:rPr lang="tr-TR" sz="2133" b="1" u="heavy" spc="-60" dirty="0" err="1">
                <a:solidFill>
                  <a:srgbClr val="FF0000"/>
                </a:solidFill>
                <a:latin typeface="Calibri"/>
                <a:cs typeface="Calibri"/>
              </a:rPr>
              <a:t>t</a:t>
            </a:r>
            <a:r>
              <a:rPr lang="tr-TR" sz="2133" b="1" u="heavy" spc="-53" dirty="0" err="1">
                <a:solidFill>
                  <a:srgbClr val="FF0000"/>
                </a:solidFill>
                <a:latin typeface="Calibri"/>
                <a:cs typeface="Calibri"/>
              </a:rPr>
              <a:t>t</a:t>
            </a:r>
            <a:r>
              <a:rPr lang="tr-TR" sz="2133" b="1" u="heavy" dirty="0" err="1">
                <a:solidFill>
                  <a:srgbClr val="FF0000"/>
                </a:solidFill>
                <a:latin typeface="Calibri"/>
                <a:cs typeface="Calibri"/>
              </a:rPr>
              <a:t>er</a:t>
            </a:r>
            <a:r>
              <a:rPr lang="tr-TR" sz="2133" b="1" u="heavy" dirty="0">
                <a:solidFill>
                  <a:srgbClr val="FF0000"/>
                </a:solidFill>
                <a:latin typeface="Calibri"/>
                <a:cs typeface="Calibri"/>
              </a:rPr>
              <a:t> of</a:t>
            </a:r>
            <a:r>
              <a:rPr lang="tr-TR" sz="2133" b="1" u="heavy" spc="-13" dirty="0">
                <a:solidFill>
                  <a:srgbClr val="FF0000"/>
                </a:solidFill>
                <a:latin typeface="Calibri"/>
                <a:cs typeface="Calibri"/>
              </a:rPr>
              <a:t> </a:t>
            </a:r>
            <a:r>
              <a:rPr lang="tr-TR" sz="2133" b="1" u="heavy" spc="-167" dirty="0" err="1">
                <a:solidFill>
                  <a:srgbClr val="FF0000"/>
                </a:solidFill>
                <a:latin typeface="Calibri"/>
                <a:cs typeface="Calibri"/>
              </a:rPr>
              <a:t>V</a:t>
            </a:r>
            <a:r>
              <a:rPr lang="tr-TR" sz="2133" b="1" u="heavy" dirty="0" err="1">
                <a:solidFill>
                  <a:srgbClr val="FF0000"/>
                </a:solidFill>
                <a:latin typeface="Calibri"/>
                <a:cs typeface="Calibri"/>
              </a:rPr>
              <a:t>erifi</a:t>
            </a:r>
            <a:r>
              <a:rPr lang="tr-TR" sz="2133" b="1" u="heavy" spc="-20" dirty="0" err="1">
                <a:solidFill>
                  <a:srgbClr val="FF0000"/>
                </a:solidFill>
                <a:latin typeface="Calibri"/>
                <a:cs typeface="Calibri"/>
              </a:rPr>
              <a:t>c</a:t>
            </a:r>
            <a:r>
              <a:rPr lang="tr-TR" sz="2133" b="1" u="heavy" spc="-53" dirty="0" err="1">
                <a:solidFill>
                  <a:srgbClr val="FF0000"/>
                </a:solidFill>
                <a:latin typeface="Calibri"/>
                <a:cs typeface="Calibri"/>
              </a:rPr>
              <a:t>a</a:t>
            </a:r>
            <a:r>
              <a:rPr lang="tr-TR" sz="2133" b="1" u="heavy" spc="-13" dirty="0" err="1">
                <a:solidFill>
                  <a:srgbClr val="FF0000"/>
                </a:solidFill>
                <a:latin typeface="Calibri"/>
                <a:cs typeface="Calibri"/>
              </a:rPr>
              <a:t>t</a:t>
            </a:r>
            <a:r>
              <a:rPr lang="tr-TR" sz="2133" b="1" u="heavy" spc="-27" dirty="0" err="1">
                <a:solidFill>
                  <a:srgbClr val="FF0000"/>
                </a:solidFill>
                <a:latin typeface="Calibri"/>
                <a:cs typeface="Calibri"/>
              </a:rPr>
              <a:t>i</a:t>
            </a:r>
            <a:r>
              <a:rPr lang="tr-TR" sz="2133" b="1" u="heavy" spc="-20" dirty="0" err="1">
                <a:solidFill>
                  <a:srgbClr val="FF0000"/>
                </a:solidFill>
                <a:latin typeface="Calibri"/>
                <a:cs typeface="Calibri"/>
              </a:rPr>
              <a:t>on</a:t>
            </a:r>
            <a:r>
              <a:rPr lang="tr-TR" sz="2133" b="1" u="heavy" spc="-13" dirty="0">
                <a:solidFill>
                  <a:srgbClr val="FF0000"/>
                </a:solidFill>
                <a:latin typeface="Calibri"/>
                <a:cs typeface="Calibri"/>
              </a:rPr>
              <a:t>) :</a:t>
            </a:r>
            <a:endParaRPr lang="tr-TR" sz="2133" dirty="0">
              <a:solidFill>
                <a:srgbClr val="FF0000"/>
              </a:solidFill>
              <a:latin typeface="Calibri"/>
              <a:cs typeface="Calibri"/>
            </a:endParaRPr>
          </a:p>
          <a:p>
            <a:pPr>
              <a:lnSpc>
                <a:spcPts val="1267"/>
              </a:lnSpc>
              <a:spcBef>
                <a:spcPts val="61"/>
              </a:spcBef>
            </a:pPr>
            <a:endParaRPr lang="tr-TR" sz="1067" dirty="0"/>
          </a:p>
          <a:p>
            <a:pPr marL="397923" marR="16933" indent="-380990" algn="l">
              <a:lnSpc>
                <a:spcPct val="70000"/>
              </a:lnSpc>
              <a:buFont typeface="Arial" panose="020B0604020202020204" pitchFamily="34" charset="0"/>
              <a:buChar char="•"/>
            </a:pPr>
            <a:r>
              <a:rPr lang="tr-TR" spc="-7" dirty="0">
                <a:latin typeface="Arial" panose="020B0604020202020204" pitchFamily="34" charset="0"/>
                <a:cs typeface="Arial" panose="020B0604020202020204" pitchFamily="34" charset="0"/>
              </a:rPr>
              <a:t>Uluslararası </a:t>
            </a:r>
            <a:r>
              <a:rPr lang="tr-TR" dirty="0">
                <a:latin typeface="Arial" panose="020B0604020202020204" pitchFamily="34" charset="0"/>
                <a:cs typeface="Arial" panose="020B0604020202020204" pitchFamily="34" charset="0"/>
              </a:rPr>
              <a:t>İli</a:t>
            </a:r>
            <a:r>
              <a:rPr lang="tr-TR" spc="-13" dirty="0">
                <a:latin typeface="Arial" panose="020B0604020202020204" pitchFamily="34" charset="0"/>
                <a:cs typeface="Arial" panose="020B0604020202020204" pitchFamily="34" charset="0"/>
              </a:rPr>
              <a:t>ş</a:t>
            </a:r>
            <a:r>
              <a:rPr lang="tr-TR" dirty="0">
                <a:latin typeface="Arial" panose="020B0604020202020204" pitchFamily="34" charset="0"/>
                <a:cs typeface="Arial" panose="020B0604020202020204" pitchFamily="34" charset="0"/>
              </a:rPr>
              <a:t>kiler</a:t>
            </a:r>
            <a:r>
              <a:rPr lang="tr-TR" spc="-33" dirty="0">
                <a:latin typeface="Arial" panose="020B0604020202020204" pitchFamily="34" charset="0"/>
                <a:cs typeface="Arial" panose="020B0604020202020204" pitchFamily="34" charset="0"/>
              </a:rPr>
              <a:t> </a:t>
            </a:r>
            <a:r>
              <a:rPr lang="tr-TR" spc="-67" dirty="0">
                <a:latin typeface="Arial" panose="020B0604020202020204" pitchFamily="34" charset="0"/>
                <a:cs typeface="Arial" panose="020B0604020202020204" pitchFamily="34" charset="0"/>
              </a:rPr>
              <a:t>K</a:t>
            </a:r>
            <a:r>
              <a:rPr lang="tr-TR" dirty="0">
                <a:latin typeface="Arial" panose="020B0604020202020204" pitchFamily="34" charset="0"/>
                <a:cs typeface="Arial" panose="020B0604020202020204" pitchFamily="34" charset="0"/>
              </a:rPr>
              <a:t>o</a:t>
            </a:r>
            <a:r>
              <a:rPr lang="tr-TR" spc="-13" dirty="0">
                <a:latin typeface="Arial" panose="020B0604020202020204" pitchFamily="34" charset="0"/>
                <a:cs typeface="Arial" panose="020B0604020202020204" pitchFamily="34" charset="0"/>
              </a:rPr>
              <a:t>o</a:t>
            </a:r>
            <a:r>
              <a:rPr lang="tr-TR" spc="-47" dirty="0">
                <a:latin typeface="Arial" panose="020B0604020202020204" pitchFamily="34" charset="0"/>
                <a:cs typeface="Arial" panose="020B0604020202020204" pitchFamily="34" charset="0"/>
              </a:rPr>
              <a:t>r</a:t>
            </a:r>
            <a:r>
              <a:rPr lang="tr-TR" dirty="0">
                <a:latin typeface="Arial" panose="020B0604020202020204" pitchFamily="34" charset="0"/>
                <a:cs typeface="Arial" panose="020B0604020202020204" pitchFamily="34" charset="0"/>
              </a:rPr>
              <a:t>din</a:t>
            </a:r>
            <a:r>
              <a:rPr lang="tr-TR" spc="-33" dirty="0">
                <a:latin typeface="Arial" panose="020B0604020202020204" pitchFamily="34" charset="0"/>
                <a:cs typeface="Arial" panose="020B0604020202020204" pitchFamily="34" charset="0"/>
              </a:rPr>
              <a:t>at</a:t>
            </a:r>
            <a:r>
              <a:rPr lang="tr-TR" dirty="0">
                <a:latin typeface="Arial" panose="020B0604020202020204" pitchFamily="34" charset="0"/>
                <a:cs typeface="Arial" panose="020B0604020202020204" pitchFamily="34" charset="0"/>
              </a:rPr>
              <a:t>örlüğü </a:t>
            </a:r>
            <a:r>
              <a:rPr lang="tr-TR" spc="-27" dirty="0">
                <a:latin typeface="Arial" panose="020B0604020202020204" pitchFamily="34" charset="0"/>
                <a:cs typeface="Arial" panose="020B0604020202020204" pitchFamily="34" charset="0"/>
              </a:rPr>
              <a:t>t</a:t>
            </a:r>
            <a:r>
              <a:rPr lang="tr-TR" dirty="0">
                <a:latin typeface="Arial" panose="020B0604020202020204" pitchFamily="34" charset="0"/>
                <a:cs typeface="Arial" panose="020B0604020202020204" pitchFamily="34" charset="0"/>
              </a:rPr>
              <a:t>a</a:t>
            </a:r>
            <a:r>
              <a:rPr lang="tr-TR" spc="-60" dirty="0">
                <a:latin typeface="Arial" panose="020B0604020202020204" pitchFamily="34" charset="0"/>
                <a:cs typeface="Arial" panose="020B0604020202020204" pitchFamily="34" charset="0"/>
              </a:rPr>
              <a:t>r</a:t>
            </a:r>
            <a:r>
              <a:rPr lang="tr-TR" spc="-13" dirty="0">
                <a:latin typeface="Arial" panose="020B0604020202020204" pitchFamily="34" charset="0"/>
                <a:cs typeface="Arial" panose="020B0604020202020204" pitchFamily="34" charset="0"/>
              </a:rPr>
              <a:t>a</a:t>
            </a:r>
            <a:r>
              <a:rPr lang="tr-TR" dirty="0">
                <a:latin typeface="Arial" panose="020B0604020202020204" pitchFamily="34" charset="0"/>
                <a:cs typeface="Arial" panose="020B0604020202020204" pitchFamily="34" charset="0"/>
              </a:rPr>
              <a:t>fından</a:t>
            </a:r>
            <a:r>
              <a:rPr lang="tr-TR" spc="-20"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dü</a:t>
            </a:r>
            <a:r>
              <a:rPr lang="tr-TR" spc="-67" dirty="0">
                <a:latin typeface="Arial" panose="020B0604020202020204" pitchFamily="34" charset="0"/>
                <a:cs typeface="Arial" panose="020B0604020202020204" pitchFamily="34" charset="0"/>
              </a:rPr>
              <a:t>z</a:t>
            </a:r>
            <a:r>
              <a:rPr lang="tr-TR" dirty="0">
                <a:latin typeface="Arial" panose="020B0604020202020204" pitchFamily="34" charset="0"/>
                <a:cs typeface="Arial" panose="020B0604020202020204" pitchFamily="34" charset="0"/>
              </a:rPr>
              <a:t>enl</a:t>
            </a:r>
            <a:r>
              <a:rPr lang="tr-TR" spc="7" dirty="0">
                <a:latin typeface="Arial" panose="020B0604020202020204" pitchFamily="34" charset="0"/>
                <a:cs typeface="Arial" panose="020B0604020202020204" pitchFamily="34" charset="0"/>
              </a:rPr>
              <a:t>e</a:t>
            </a:r>
            <a:r>
              <a:rPr lang="tr-TR" dirty="0">
                <a:latin typeface="Arial" panose="020B0604020202020204" pitchFamily="34" charset="0"/>
                <a:cs typeface="Arial" panose="020B0604020202020204" pitchFamily="34" charset="0"/>
              </a:rPr>
              <a:t>ni</a:t>
            </a:r>
            <a:r>
              <a:rPr lang="tr-TR" spc="-320" dirty="0">
                <a:latin typeface="Arial" panose="020B0604020202020204" pitchFamily="34" charset="0"/>
                <a:cs typeface="Arial" panose="020B0604020202020204" pitchFamily="34" charset="0"/>
              </a:rPr>
              <a:t>r</a:t>
            </a:r>
            <a:r>
              <a:rPr lang="tr-TR" dirty="0">
                <a:latin typeface="Arial" panose="020B0604020202020204" pitchFamily="34" charset="0"/>
                <a:cs typeface="Arial" panose="020B0604020202020204" pitchFamily="34" charset="0"/>
              </a:rPr>
              <a:t>. Bu</a:t>
            </a:r>
            <a:r>
              <a:rPr lang="tr-TR" spc="-27" dirty="0">
                <a:latin typeface="Arial" panose="020B0604020202020204" pitchFamily="34" charset="0"/>
                <a:cs typeface="Arial" panose="020B0604020202020204" pitchFamily="34" charset="0"/>
              </a:rPr>
              <a:t> </a:t>
            </a:r>
            <a:r>
              <a:rPr lang="tr-TR" spc="-47" dirty="0">
                <a:latin typeface="Arial" panose="020B0604020202020204" pitchFamily="34" charset="0"/>
                <a:cs typeface="Arial" panose="020B0604020202020204" pitchFamily="34" charset="0"/>
              </a:rPr>
              <a:t>y</a:t>
            </a:r>
            <a:r>
              <a:rPr lang="tr-TR" dirty="0">
                <a:latin typeface="Arial" panose="020B0604020202020204" pitchFamily="34" charset="0"/>
                <a:cs typeface="Arial" panose="020B0604020202020204" pitchFamily="34" charset="0"/>
              </a:rPr>
              <a:t>azıyı</a:t>
            </a:r>
            <a:r>
              <a:rPr lang="tr-TR" spc="-20"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alabil</a:t>
            </a:r>
            <a:r>
              <a:rPr lang="tr-TR" spc="7" dirty="0">
                <a:latin typeface="Arial" panose="020B0604020202020204" pitchFamily="34" charset="0"/>
                <a:cs typeface="Arial" panose="020B0604020202020204" pitchFamily="34" charset="0"/>
              </a:rPr>
              <a:t>m</a:t>
            </a:r>
            <a:r>
              <a:rPr lang="tr-TR" dirty="0">
                <a:latin typeface="Arial" panose="020B0604020202020204" pitchFamily="34" charset="0"/>
                <a:cs typeface="Arial" panose="020B0604020202020204" pitchFamily="34" charset="0"/>
              </a:rPr>
              <a:t>ek</a:t>
            </a:r>
            <a:r>
              <a:rPr lang="tr-TR" spc="-13"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için içeriğinde</a:t>
            </a:r>
            <a:r>
              <a:rPr lang="tr-TR" spc="-27"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yurtdışın</a:t>
            </a:r>
            <a:r>
              <a:rPr lang="tr-TR" spc="-13" dirty="0">
                <a:latin typeface="Arial" panose="020B0604020202020204" pitchFamily="34" charset="0"/>
                <a:cs typeface="Arial" panose="020B0604020202020204" pitchFamily="34" charset="0"/>
              </a:rPr>
              <a:t>d</a:t>
            </a:r>
            <a:r>
              <a:rPr lang="tr-TR" dirty="0">
                <a:latin typeface="Arial" panose="020B0604020202020204" pitchFamily="34" charset="0"/>
                <a:cs typeface="Arial" panose="020B0604020202020204" pitchFamily="34" charset="0"/>
              </a:rPr>
              <a:t>a eğitim</a:t>
            </a:r>
            <a:r>
              <a:rPr lang="tr-TR" spc="-40"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ala</a:t>
            </a:r>
            <a:r>
              <a:rPr lang="tr-TR" spc="-27" dirty="0">
                <a:latin typeface="Arial" panose="020B0604020202020204" pitchFamily="34" charset="0"/>
                <a:cs typeface="Arial" panose="020B0604020202020204" pitchFamily="34" charset="0"/>
              </a:rPr>
              <a:t>c</a:t>
            </a:r>
            <a:r>
              <a:rPr lang="tr-TR" dirty="0">
                <a:latin typeface="Arial" panose="020B0604020202020204" pitchFamily="34" charset="0"/>
                <a:cs typeface="Arial" panose="020B0604020202020204" pitchFamily="34" charset="0"/>
              </a:rPr>
              <a:t>ağınız</a:t>
            </a:r>
            <a:r>
              <a:rPr lang="tr-TR" spc="-33" dirty="0">
                <a:latin typeface="Arial" panose="020B0604020202020204" pitchFamily="34" charset="0"/>
                <a:cs typeface="Arial" panose="020B0604020202020204" pitchFamily="34" charset="0"/>
              </a:rPr>
              <a:t> t</a:t>
            </a:r>
            <a:r>
              <a:rPr lang="tr-TR" dirty="0">
                <a:latin typeface="Arial" panose="020B0604020202020204" pitchFamily="34" charset="0"/>
                <a:cs typeface="Arial" panose="020B0604020202020204" pitchFamily="34" charset="0"/>
              </a:rPr>
              <a:t>arih</a:t>
            </a:r>
            <a:r>
              <a:rPr lang="tr-TR" spc="-20"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a</a:t>
            </a:r>
            <a:r>
              <a:rPr lang="tr-TR" spc="-67" dirty="0">
                <a:latin typeface="Arial" panose="020B0604020202020204" pitchFamily="34" charset="0"/>
                <a:cs typeface="Arial" panose="020B0604020202020204" pitchFamily="34" charset="0"/>
              </a:rPr>
              <a:t>r</a:t>
            </a:r>
            <a:r>
              <a:rPr lang="tr-TR" dirty="0">
                <a:latin typeface="Arial" panose="020B0604020202020204" pitchFamily="34" charset="0"/>
                <a:cs typeface="Arial" panose="020B0604020202020204" pitchFamily="34" charset="0"/>
              </a:rPr>
              <a:t>alığını (ya da akademik takvimi)</a:t>
            </a:r>
            <a:r>
              <a:rPr lang="tr-TR" spc="-47"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içe</a:t>
            </a:r>
            <a:r>
              <a:rPr lang="tr-TR" spc="-40" dirty="0">
                <a:latin typeface="Arial" panose="020B0604020202020204" pitchFamily="34" charset="0"/>
                <a:cs typeface="Arial" panose="020B0604020202020204" pitchFamily="34" charset="0"/>
              </a:rPr>
              <a:t>r</a:t>
            </a:r>
            <a:r>
              <a:rPr lang="tr-TR" dirty="0">
                <a:latin typeface="Arial" panose="020B0604020202020204" pitchFamily="34" charset="0"/>
                <a:cs typeface="Arial" panose="020B0604020202020204" pitchFamily="34" charset="0"/>
              </a:rPr>
              <a:t>en, karşı kurumca hazırlanmış </a:t>
            </a:r>
            <a:r>
              <a:rPr lang="tr-TR" spc="-53" dirty="0">
                <a:latin typeface="Arial" panose="020B0604020202020204" pitchFamily="34" charset="0"/>
                <a:cs typeface="Arial" panose="020B0604020202020204" pitchFamily="34" charset="0"/>
              </a:rPr>
              <a:t>K</a:t>
            </a:r>
            <a:r>
              <a:rPr lang="tr-TR" dirty="0">
                <a:latin typeface="Arial" panose="020B0604020202020204" pitchFamily="34" charset="0"/>
                <a:cs typeface="Arial" panose="020B0604020202020204" pitchFamily="34" charset="0"/>
              </a:rPr>
              <a:t>abul Mektubunu</a:t>
            </a:r>
            <a:r>
              <a:rPr lang="tr-TR" spc="-27" dirty="0">
                <a:latin typeface="Arial" panose="020B0604020202020204" pitchFamily="34" charset="0"/>
                <a:cs typeface="Arial" panose="020B0604020202020204" pitchFamily="34" charset="0"/>
              </a:rPr>
              <a:t>z</a:t>
            </a:r>
            <a:r>
              <a:rPr lang="tr-TR" dirty="0">
                <a:latin typeface="Arial" panose="020B0604020202020204" pitchFamily="34" charset="0"/>
                <a:cs typeface="Arial" panose="020B0604020202020204" pitchFamily="34" charset="0"/>
              </a:rPr>
              <a:t>u/Davet Mektubunuzu</a:t>
            </a:r>
            <a:r>
              <a:rPr lang="tr-TR" spc="-7" dirty="0">
                <a:latin typeface="Arial" panose="020B0604020202020204" pitchFamily="34" charset="0"/>
                <a:cs typeface="Arial" panose="020B0604020202020204" pitchFamily="34" charset="0"/>
              </a:rPr>
              <a:t> </a:t>
            </a:r>
            <a:r>
              <a:rPr lang="tr-TR" b="1" dirty="0">
                <a:latin typeface="Arial" panose="020B0604020202020204" pitchFamily="34" charset="0"/>
                <a:cs typeface="Arial" panose="020B0604020202020204" pitchFamily="34" charset="0"/>
                <a:hlinkClick r:id="rId3"/>
              </a:rPr>
              <a:t>e</a:t>
            </a:r>
            <a:r>
              <a:rPr lang="tr-TR" b="1" spc="-67" dirty="0">
                <a:latin typeface="Arial" panose="020B0604020202020204" pitchFamily="34" charset="0"/>
                <a:cs typeface="Arial" panose="020B0604020202020204" pitchFamily="34" charset="0"/>
                <a:hlinkClick r:id="rId3"/>
              </a:rPr>
              <a:t>r</a:t>
            </a:r>
            <a:r>
              <a:rPr lang="tr-TR" b="1" dirty="0">
                <a:latin typeface="Arial" panose="020B0604020202020204" pitchFamily="34" charset="0"/>
                <a:cs typeface="Arial" panose="020B0604020202020204" pitchFamily="34" charset="0"/>
                <a:hlinkClick r:id="rId3"/>
              </a:rPr>
              <a:t>as</a:t>
            </a:r>
            <a:r>
              <a:rPr lang="tr-TR" b="1" spc="7" dirty="0">
                <a:latin typeface="Arial" panose="020B0604020202020204" pitchFamily="34" charset="0"/>
                <a:cs typeface="Arial" panose="020B0604020202020204" pitchFamily="34" charset="0"/>
                <a:hlinkClick r:id="rId3"/>
              </a:rPr>
              <a:t>m</a:t>
            </a:r>
            <a:r>
              <a:rPr lang="tr-TR" b="1" spc="-20" dirty="0">
                <a:latin typeface="Arial" panose="020B0604020202020204" pitchFamily="34" charset="0"/>
                <a:cs typeface="Arial" panose="020B0604020202020204" pitchFamily="34" charset="0"/>
                <a:hlinkClick r:id="rId3"/>
              </a:rPr>
              <a:t>us@deu.ed</a:t>
            </a:r>
            <a:r>
              <a:rPr lang="tr-TR" b="1" spc="-33" dirty="0">
                <a:latin typeface="Arial" panose="020B0604020202020204" pitchFamily="34" charset="0"/>
                <a:cs typeface="Arial" panose="020B0604020202020204" pitchFamily="34" charset="0"/>
                <a:hlinkClick r:id="rId3"/>
              </a:rPr>
              <a:t>u</a:t>
            </a:r>
            <a:r>
              <a:rPr lang="tr-TR" b="1" spc="-87" dirty="0">
                <a:latin typeface="Arial" panose="020B0604020202020204" pitchFamily="34" charset="0"/>
                <a:cs typeface="Arial" panose="020B0604020202020204" pitchFamily="34" charset="0"/>
                <a:hlinkClick r:id="rId3"/>
              </a:rPr>
              <a:t>.</a:t>
            </a:r>
            <a:r>
              <a:rPr lang="tr-TR" b="1" dirty="0">
                <a:latin typeface="Arial" panose="020B0604020202020204" pitchFamily="34" charset="0"/>
                <a:cs typeface="Arial" panose="020B0604020202020204" pitchFamily="34" charset="0"/>
                <a:hlinkClick r:id="rId3"/>
              </a:rPr>
              <a:t>tr</a:t>
            </a:r>
            <a:r>
              <a:rPr lang="tr-TR" b="1" spc="20" dirty="0">
                <a:latin typeface="Arial" panose="020B0604020202020204" pitchFamily="34" charset="0"/>
                <a:cs typeface="Arial" panose="020B0604020202020204" pitchFamily="34" charset="0"/>
                <a:hlinkClick r:id="rId3"/>
              </a:rPr>
              <a:t> </a:t>
            </a:r>
            <a:r>
              <a:rPr lang="tr-TR" dirty="0">
                <a:latin typeface="Arial" panose="020B0604020202020204" pitchFamily="34" charset="0"/>
                <a:cs typeface="Arial" panose="020B0604020202020204" pitchFamily="34" charset="0"/>
              </a:rPr>
              <a:t>ad</a:t>
            </a:r>
            <a:r>
              <a:rPr lang="tr-TR" spc="-47" dirty="0">
                <a:latin typeface="Arial" panose="020B0604020202020204" pitchFamily="34" charset="0"/>
                <a:cs typeface="Arial" panose="020B0604020202020204" pitchFamily="34" charset="0"/>
              </a:rPr>
              <a:t>r</a:t>
            </a:r>
            <a:r>
              <a:rPr lang="tr-TR" dirty="0">
                <a:latin typeface="Arial" panose="020B0604020202020204" pitchFamily="34" charset="0"/>
                <a:cs typeface="Arial" panose="020B0604020202020204" pitchFamily="34" charset="0"/>
              </a:rPr>
              <a:t>esine</a:t>
            </a:r>
            <a:r>
              <a:rPr lang="tr-TR" spc="13"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ile</a:t>
            </a:r>
            <a:r>
              <a:rPr lang="tr-TR" spc="-40" dirty="0">
                <a:latin typeface="Arial" panose="020B0604020202020204" pitchFamily="34" charset="0"/>
                <a:cs typeface="Arial" panose="020B0604020202020204" pitchFamily="34" charset="0"/>
              </a:rPr>
              <a:t>t</a:t>
            </a:r>
            <a:r>
              <a:rPr lang="tr-TR" spc="-20" dirty="0">
                <a:latin typeface="Arial" panose="020B0604020202020204" pitchFamily="34" charset="0"/>
                <a:cs typeface="Arial" panose="020B0604020202020204" pitchFamily="34" charset="0"/>
              </a:rPr>
              <a:t>e</a:t>
            </a:r>
            <a:r>
              <a:rPr lang="tr-TR" spc="-53" dirty="0">
                <a:latin typeface="Arial" panose="020B0604020202020204" pitchFamily="34" charset="0"/>
                <a:cs typeface="Arial" panose="020B0604020202020204" pitchFamily="34" charset="0"/>
              </a:rPr>
              <a:t>r</a:t>
            </a:r>
            <a:r>
              <a:rPr lang="tr-TR" spc="-20" dirty="0">
                <a:latin typeface="Arial" panose="020B0604020202020204" pitchFamily="34" charset="0"/>
                <a:cs typeface="Arial" panose="020B0604020202020204" pitchFamily="34" charset="0"/>
              </a:rPr>
              <a:t>ek</a:t>
            </a:r>
            <a:r>
              <a:rPr lang="tr-TR" spc="-27" dirty="0">
                <a:latin typeface="Arial" panose="020B0604020202020204" pitchFamily="34" charset="0"/>
                <a:cs typeface="Arial" panose="020B0604020202020204" pitchFamily="34" charset="0"/>
              </a:rPr>
              <a:t> </a:t>
            </a:r>
            <a:r>
              <a:rPr lang="tr-TR" spc="-47" dirty="0">
                <a:latin typeface="Arial" panose="020B0604020202020204" pitchFamily="34" charset="0"/>
                <a:cs typeface="Arial" panose="020B0604020202020204" pitchFamily="34" charset="0"/>
              </a:rPr>
              <a:t>t</a:t>
            </a:r>
            <a:r>
              <a:rPr lang="tr-TR" dirty="0">
                <a:latin typeface="Arial" panose="020B0604020202020204" pitchFamily="34" charset="0"/>
                <a:cs typeface="Arial" panose="020B0604020202020204" pitchFamily="34" charset="0"/>
              </a:rPr>
              <a:t>al</a:t>
            </a:r>
            <a:r>
              <a:rPr lang="tr-TR" spc="7" dirty="0">
                <a:latin typeface="Arial" panose="020B0604020202020204" pitchFamily="34" charset="0"/>
                <a:cs typeface="Arial" panose="020B0604020202020204" pitchFamily="34" charset="0"/>
              </a:rPr>
              <a:t>e</a:t>
            </a:r>
            <a:r>
              <a:rPr lang="tr-TR" dirty="0">
                <a:latin typeface="Arial" panose="020B0604020202020204" pitchFamily="34" charset="0"/>
                <a:cs typeface="Arial" panose="020B0604020202020204" pitchFamily="34" charset="0"/>
              </a:rPr>
              <a:t>binizi</a:t>
            </a:r>
            <a:r>
              <a:rPr lang="tr-TR" spc="-20"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bildirm</a:t>
            </a:r>
            <a:r>
              <a:rPr lang="tr-TR" spc="13" dirty="0">
                <a:latin typeface="Arial" panose="020B0604020202020204" pitchFamily="34" charset="0"/>
                <a:cs typeface="Arial" panose="020B0604020202020204" pitchFamily="34" charset="0"/>
              </a:rPr>
              <a:t>e</a:t>
            </a:r>
            <a:r>
              <a:rPr lang="tr-TR" dirty="0">
                <a:latin typeface="Arial" panose="020B0604020202020204" pitchFamily="34" charset="0"/>
                <a:cs typeface="Arial" panose="020B0604020202020204" pitchFamily="34" charset="0"/>
              </a:rPr>
              <a:t>niz gerekir. </a:t>
            </a:r>
          </a:p>
          <a:p>
            <a:pPr marL="228594" indent="-228594" algn="l">
              <a:lnSpc>
                <a:spcPts val="1267"/>
              </a:lnSpc>
              <a:spcBef>
                <a:spcPts val="61"/>
              </a:spcBef>
              <a:buFont typeface="Arial" panose="020B0604020202020204" pitchFamily="34" charset="0"/>
              <a:buChar char="•"/>
            </a:pPr>
            <a:endParaRPr lang="tr-TR" dirty="0">
              <a:latin typeface="Arial" panose="020B0604020202020204" pitchFamily="34" charset="0"/>
              <a:cs typeface="Arial" panose="020B0604020202020204" pitchFamily="34" charset="0"/>
            </a:endParaRPr>
          </a:p>
          <a:p>
            <a:pPr marL="397923" marR="902524" indent="-380990" algn="l">
              <a:lnSpc>
                <a:spcPct val="70000"/>
              </a:lnSpc>
              <a:buFont typeface="Arial" panose="020B0604020202020204" pitchFamily="34" charset="0"/>
              <a:buChar char="•"/>
            </a:pPr>
            <a:r>
              <a:rPr lang="tr-TR" dirty="0">
                <a:latin typeface="Arial" panose="020B0604020202020204" pitchFamily="34" charset="0"/>
                <a:cs typeface="Arial" panose="020B0604020202020204" pitchFamily="34" charset="0"/>
              </a:rPr>
              <a:t>Belgenin hazır olması için gerekli süre n</a:t>
            </a:r>
            <a:r>
              <a:rPr lang="tr-TR" spc="-13" dirty="0">
                <a:latin typeface="Arial" panose="020B0604020202020204" pitchFamily="34" charset="0"/>
                <a:cs typeface="Arial" panose="020B0604020202020204" pitchFamily="34" charset="0"/>
              </a:rPr>
              <a:t>o</a:t>
            </a:r>
            <a:r>
              <a:rPr lang="tr-TR" dirty="0">
                <a:latin typeface="Arial" panose="020B0604020202020204" pitchFamily="34" charset="0"/>
                <a:cs typeface="Arial" panose="020B0604020202020204" pitchFamily="34" charset="0"/>
              </a:rPr>
              <a:t>rmal</a:t>
            </a:r>
            <a:r>
              <a:rPr lang="tr-TR" spc="-13" dirty="0">
                <a:latin typeface="Arial" panose="020B0604020202020204" pitchFamily="34" charset="0"/>
                <a:cs typeface="Arial" panose="020B0604020202020204" pitchFamily="34" charset="0"/>
              </a:rPr>
              <a:t> </a:t>
            </a:r>
            <a:r>
              <a:rPr lang="tr-TR" spc="-113" dirty="0">
                <a:latin typeface="Arial" panose="020B0604020202020204" pitchFamily="34" charset="0"/>
                <a:cs typeface="Arial" panose="020B0604020202020204" pitchFamily="34" charset="0"/>
              </a:rPr>
              <a:t>k</a:t>
            </a:r>
            <a:r>
              <a:rPr lang="tr-TR" dirty="0">
                <a:latin typeface="Arial" panose="020B0604020202020204" pitchFamily="34" charset="0"/>
                <a:cs typeface="Arial" panose="020B0604020202020204" pitchFamily="34" charset="0"/>
              </a:rPr>
              <a:t>o</a:t>
            </a:r>
            <a:r>
              <a:rPr lang="tr-TR" spc="-13" dirty="0">
                <a:latin typeface="Arial" panose="020B0604020202020204" pitchFamily="34" charset="0"/>
                <a:cs typeface="Arial" panose="020B0604020202020204" pitchFamily="34" charset="0"/>
              </a:rPr>
              <a:t>ş</a:t>
            </a:r>
            <a:r>
              <a:rPr lang="tr-TR" dirty="0">
                <a:latin typeface="Arial" panose="020B0604020202020204" pitchFamily="34" charset="0"/>
                <a:cs typeface="Arial" panose="020B0604020202020204" pitchFamily="34" charset="0"/>
              </a:rPr>
              <a:t>ulla</a:t>
            </a:r>
            <a:r>
              <a:rPr lang="tr-TR" spc="-53" dirty="0">
                <a:latin typeface="Arial" panose="020B0604020202020204" pitchFamily="34" charset="0"/>
                <a:cs typeface="Arial" panose="020B0604020202020204" pitchFamily="34" charset="0"/>
              </a:rPr>
              <a:t>r</a:t>
            </a:r>
            <a:r>
              <a:rPr lang="tr-TR" dirty="0">
                <a:latin typeface="Arial" panose="020B0604020202020204" pitchFamily="34" charset="0"/>
                <a:cs typeface="Arial" panose="020B0604020202020204" pitchFamily="34" charset="0"/>
              </a:rPr>
              <a:t>da</a:t>
            </a:r>
            <a:r>
              <a:rPr lang="tr-TR" spc="-20" dirty="0">
                <a:latin typeface="Arial" panose="020B0604020202020204" pitchFamily="34" charset="0"/>
                <a:cs typeface="Arial" panose="020B0604020202020204" pitchFamily="34" charset="0"/>
              </a:rPr>
              <a:t> </a:t>
            </a:r>
            <a:r>
              <a:rPr lang="tr-TR" b="1" dirty="0">
                <a:solidFill>
                  <a:srgbClr val="FF0000"/>
                </a:solidFill>
                <a:latin typeface="Arial" panose="020B0604020202020204" pitchFamily="34" charset="0"/>
                <a:cs typeface="Arial" panose="020B0604020202020204" pitchFamily="34" charset="0"/>
              </a:rPr>
              <a:t>ma</a:t>
            </a:r>
            <a:r>
              <a:rPr lang="tr-TR" b="1" spc="-33" dirty="0">
                <a:solidFill>
                  <a:srgbClr val="FF0000"/>
                </a:solidFill>
                <a:latin typeface="Arial" panose="020B0604020202020204" pitchFamily="34" charset="0"/>
                <a:cs typeface="Arial" panose="020B0604020202020204" pitchFamily="34" charset="0"/>
              </a:rPr>
              <a:t>k</a:t>
            </a:r>
            <a:r>
              <a:rPr lang="tr-TR" b="1" dirty="0">
                <a:solidFill>
                  <a:srgbClr val="FF0000"/>
                </a:solidFill>
                <a:latin typeface="Arial" panose="020B0604020202020204" pitchFamily="34" charset="0"/>
                <a:cs typeface="Arial" panose="020B0604020202020204" pitchFamily="34" charset="0"/>
              </a:rPr>
              <a:t>simum</a:t>
            </a:r>
            <a:r>
              <a:rPr lang="tr-TR" b="1" spc="-47" dirty="0">
                <a:solidFill>
                  <a:srgbClr val="FF0000"/>
                </a:solidFill>
                <a:latin typeface="Arial" panose="020B0604020202020204" pitchFamily="34" charset="0"/>
                <a:cs typeface="Arial" panose="020B0604020202020204" pitchFamily="34" charset="0"/>
              </a:rPr>
              <a:t> </a:t>
            </a:r>
            <a:r>
              <a:rPr lang="tr-TR" b="1" dirty="0">
                <a:solidFill>
                  <a:srgbClr val="FF0000"/>
                </a:solidFill>
                <a:latin typeface="Arial" panose="020B0604020202020204" pitchFamily="34" charset="0"/>
                <a:cs typeface="Arial" panose="020B0604020202020204" pitchFamily="34" charset="0"/>
              </a:rPr>
              <a:t>5</a:t>
            </a:r>
            <a:r>
              <a:rPr lang="tr-TR" b="1" spc="-13" dirty="0">
                <a:solidFill>
                  <a:srgbClr val="FF0000"/>
                </a:solidFill>
                <a:latin typeface="Arial" panose="020B0604020202020204" pitchFamily="34" charset="0"/>
                <a:cs typeface="Arial" panose="020B0604020202020204" pitchFamily="34" charset="0"/>
              </a:rPr>
              <a:t> </a:t>
            </a:r>
            <a:r>
              <a:rPr lang="tr-TR" b="1" dirty="0">
                <a:solidFill>
                  <a:srgbClr val="FF0000"/>
                </a:solidFill>
                <a:latin typeface="Arial" panose="020B0604020202020204" pitchFamily="34" charset="0"/>
                <a:cs typeface="Arial" panose="020B0604020202020204" pitchFamily="34" charset="0"/>
              </a:rPr>
              <a:t>iş </a:t>
            </a:r>
            <a:r>
              <a:rPr lang="tr-TR" b="1" spc="-13" dirty="0">
                <a:solidFill>
                  <a:srgbClr val="FF0000"/>
                </a:solidFill>
                <a:latin typeface="Arial" panose="020B0604020202020204" pitchFamily="34" charset="0"/>
                <a:cs typeface="Arial" panose="020B0604020202020204" pitchFamily="34" charset="0"/>
              </a:rPr>
              <a:t>g</a:t>
            </a:r>
            <a:r>
              <a:rPr lang="tr-TR" b="1" dirty="0">
                <a:solidFill>
                  <a:srgbClr val="FF0000"/>
                </a:solidFill>
                <a:latin typeface="Arial" panose="020B0604020202020204" pitchFamily="34" charset="0"/>
                <a:cs typeface="Arial" panose="020B0604020202020204" pitchFamily="34" charset="0"/>
              </a:rPr>
              <a:t>ünüdür</a:t>
            </a:r>
            <a:r>
              <a:rPr lang="tr-TR" dirty="0">
                <a:latin typeface="Arial" panose="020B0604020202020204" pitchFamily="34" charset="0"/>
                <a:cs typeface="Arial" panose="020B0604020202020204" pitchFamily="34" charset="0"/>
              </a:rPr>
              <a:t>, </a:t>
            </a:r>
            <a:r>
              <a:rPr lang="tr-TR" spc="-13" dirty="0">
                <a:latin typeface="Arial" panose="020B0604020202020204" pitchFamily="34" charset="0"/>
                <a:cs typeface="Arial" panose="020B0604020202020204" pitchFamily="34" charset="0"/>
              </a:rPr>
              <a:t>bu</a:t>
            </a:r>
            <a:r>
              <a:rPr lang="tr-TR" spc="-7"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sü</a:t>
            </a:r>
            <a:r>
              <a:rPr lang="tr-TR" spc="-53" dirty="0">
                <a:latin typeface="Arial" panose="020B0604020202020204" pitchFamily="34" charset="0"/>
                <a:cs typeface="Arial" panose="020B0604020202020204" pitchFamily="34" charset="0"/>
              </a:rPr>
              <a:t>r</a:t>
            </a:r>
            <a:r>
              <a:rPr lang="tr-TR" dirty="0">
                <a:latin typeface="Arial" panose="020B0604020202020204" pitchFamily="34" charset="0"/>
                <a:cs typeface="Arial" panose="020B0604020202020204" pitchFamily="34" charset="0"/>
              </a:rPr>
              <a:t>eyi </a:t>
            </a:r>
            <a:r>
              <a:rPr lang="tr-TR" spc="-27" dirty="0">
                <a:latin typeface="Arial" panose="020B0604020202020204" pitchFamily="34" charset="0"/>
                <a:cs typeface="Arial" panose="020B0604020202020204" pitchFamily="34" charset="0"/>
              </a:rPr>
              <a:t>g</a:t>
            </a:r>
            <a:r>
              <a:rPr lang="tr-TR" spc="-60" dirty="0">
                <a:latin typeface="Arial" panose="020B0604020202020204" pitchFamily="34" charset="0"/>
                <a:cs typeface="Arial" panose="020B0604020202020204" pitchFamily="34" charset="0"/>
              </a:rPr>
              <a:t>ö</a:t>
            </a:r>
            <a:r>
              <a:rPr lang="tr-TR" dirty="0">
                <a:latin typeface="Arial" panose="020B0604020202020204" pitchFamily="34" charset="0"/>
                <a:cs typeface="Arial" panose="020B0604020202020204" pitchFamily="34" charset="0"/>
              </a:rPr>
              <a:t>z </a:t>
            </a:r>
            <a:r>
              <a:rPr lang="tr-TR" spc="-13" dirty="0">
                <a:latin typeface="Arial" panose="020B0604020202020204" pitchFamily="34" charset="0"/>
                <a:cs typeface="Arial" panose="020B0604020202020204" pitchFamily="34" charset="0"/>
              </a:rPr>
              <a:t>ö</a:t>
            </a:r>
            <a:r>
              <a:rPr lang="tr-TR" dirty="0">
                <a:latin typeface="Arial" panose="020B0604020202020204" pitchFamily="34" charset="0"/>
                <a:cs typeface="Arial" panose="020B0604020202020204" pitchFamily="34" charset="0"/>
              </a:rPr>
              <a:t>nünde bulundu</a:t>
            </a:r>
            <a:r>
              <a:rPr lang="tr-TR" spc="-60" dirty="0">
                <a:latin typeface="Arial" panose="020B0604020202020204" pitchFamily="34" charset="0"/>
                <a:cs typeface="Arial" panose="020B0604020202020204" pitchFamily="34" charset="0"/>
              </a:rPr>
              <a:t>r</a:t>
            </a:r>
            <a:r>
              <a:rPr lang="tr-TR" dirty="0">
                <a:latin typeface="Arial" panose="020B0604020202020204" pitchFamily="34" charset="0"/>
                <a:cs typeface="Arial" panose="020B0604020202020204" pitchFamily="34" charset="0"/>
              </a:rPr>
              <a:t>a</a:t>
            </a:r>
            <a:r>
              <a:rPr lang="tr-TR" spc="-60" dirty="0">
                <a:latin typeface="Arial" panose="020B0604020202020204" pitchFamily="34" charset="0"/>
                <a:cs typeface="Arial" panose="020B0604020202020204" pitchFamily="34" charset="0"/>
              </a:rPr>
              <a:t>r</a:t>
            </a:r>
            <a:r>
              <a:rPr lang="tr-TR" dirty="0">
                <a:latin typeface="Arial" panose="020B0604020202020204" pitchFamily="34" charset="0"/>
                <a:cs typeface="Arial" panose="020B0604020202020204" pitchFamily="34" charset="0"/>
              </a:rPr>
              <a:t>ak ba</a:t>
            </a:r>
            <a:r>
              <a:rPr lang="tr-TR" spc="-53" dirty="0">
                <a:latin typeface="Arial" panose="020B0604020202020204" pitchFamily="34" charset="0"/>
                <a:cs typeface="Arial" panose="020B0604020202020204" pitchFamily="34" charset="0"/>
              </a:rPr>
              <a:t>ş</a:t>
            </a:r>
            <a:r>
              <a:rPr lang="tr-TR" dirty="0">
                <a:latin typeface="Arial" panose="020B0604020202020204" pitchFamily="34" charset="0"/>
                <a:cs typeface="Arial" panose="020B0604020202020204" pitchFamily="34" charset="0"/>
              </a:rPr>
              <a:t>vurmanız </a:t>
            </a:r>
            <a:r>
              <a:rPr lang="tr-TR" spc="-40" dirty="0">
                <a:latin typeface="Arial" panose="020B0604020202020204" pitchFamily="34" charset="0"/>
                <a:cs typeface="Arial" panose="020B0604020202020204" pitchFamily="34" charset="0"/>
              </a:rPr>
              <a:t>v</a:t>
            </a:r>
            <a:r>
              <a:rPr lang="tr-TR" dirty="0">
                <a:latin typeface="Arial" panose="020B0604020202020204" pitchFamily="34" charset="0"/>
                <a:cs typeface="Arial" panose="020B0604020202020204" pitchFamily="34" charset="0"/>
              </a:rPr>
              <a:t>e </a:t>
            </a:r>
            <a:r>
              <a:rPr lang="tr-TR" spc="-13" dirty="0">
                <a:latin typeface="Arial" panose="020B0604020202020204" pitchFamily="34" charset="0"/>
                <a:cs typeface="Arial" panose="020B0604020202020204" pitchFamily="34" charset="0"/>
              </a:rPr>
              <a:t>e</a:t>
            </a:r>
            <a:r>
              <a:rPr lang="tr-TR" spc="-7" dirty="0">
                <a:latin typeface="Arial" panose="020B0604020202020204" pitchFamily="34" charset="0"/>
                <a:cs typeface="Arial" panose="020B0604020202020204" pitchFamily="34" charset="0"/>
              </a:rPr>
              <a:t>-</a:t>
            </a:r>
            <a:r>
              <a:rPr lang="tr-TR" dirty="0">
                <a:latin typeface="Arial" panose="020B0604020202020204" pitchFamily="34" charset="0"/>
                <a:cs typeface="Arial" panose="020B0604020202020204" pitchFamily="34" charset="0"/>
              </a:rPr>
              <a:t>mail kutunuzu</a:t>
            </a:r>
            <a:r>
              <a:rPr lang="tr-TR" spc="-7"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bilgilendir</a:t>
            </a:r>
            <a:r>
              <a:rPr lang="tr-TR" spc="7" dirty="0">
                <a:latin typeface="Arial" panose="020B0604020202020204" pitchFamily="34" charset="0"/>
                <a:cs typeface="Arial" panose="020B0604020202020204" pitchFamily="34" charset="0"/>
              </a:rPr>
              <a:t>m</a:t>
            </a:r>
            <a:r>
              <a:rPr lang="tr-TR" dirty="0">
                <a:latin typeface="Arial" panose="020B0604020202020204" pitchFamily="34" charset="0"/>
                <a:cs typeface="Arial" panose="020B0604020202020204" pitchFamily="34" charset="0"/>
              </a:rPr>
              <a:t>eyi</a:t>
            </a:r>
            <a:r>
              <a:rPr lang="tr-TR" spc="-40" dirty="0">
                <a:latin typeface="Arial" panose="020B0604020202020204" pitchFamily="34" charset="0"/>
                <a:cs typeface="Arial" panose="020B0604020202020204" pitchFamily="34" charset="0"/>
              </a:rPr>
              <a:t> </a:t>
            </a:r>
            <a:r>
              <a:rPr lang="tr-TR" spc="-33" dirty="0">
                <a:latin typeface="Arial" panose="020B0604020202020204" pitchFamily="34" charset="0"/>
                <a:cs typeface="Arial" panose="020B0604020202020204" pitchFamily="34" charset="0"/>
              </a:rPr>
              <a:t>t</a:t>
            </a:r>
            <a:r>
              <a:rPr lang="tr-TR" dirty="0">
                <a:latin typeface="Arial" panose="020B0604020202020204" pitchFamily="34" charset="0"/>
                <a:cs typeface="Arial" panose="020B0604020202020204" pitchFamily="34" charset="0"/>
              </a:rPr>
              <a:t>akip</a:t>
            </a:r>
            <a:r>
              <a:rPr lang="tr-TR" spc="-33"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etmek</a:t>
            </a:r>
            <a:r>
              <a:rPr lang="tr-TR" spc="-20"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ü</a:t>
            </a:r>
            <a:r>
              <a:rPr lang="tr-TR" spc="-67" dirty="0">
                <a:latin typeface="Arial" panose="020B0604020202020204" pitchFamily="34" charset="0"/>
                <a:cs typeface="Arial" panose="020B0604020202020204" pitchFamily="34" charset="0"/>
              </a:rPr>
              <a:t>z</a:t>
            </a:r>
            <a:r>
              <a:rPr lang="tr-TR" dirty="0">
                <a:latin typeface="Arial" panose="020B0604020202020204" pitchFamily="34" charset="0"/>
                <a:cs typeface="Arial" panose="020B0604020202020204" pitchFamily="34" charset="0"/>
              </a:rPr>
              <a:t>e</a:t>
            </a:r>
            <a:r>
              <a:rPr lang="tr-TR" spc="-40" dirty="0">
                <a:latin typeface="Arial" panose="020B0604020202020204" pitchFamily="34" charset="0"/>
                <a:cs typeface="Arial" panose="020B0604020202020204" pitchFamily="34" charset="0"/>
              </a:rPr>
              <a:t>r</a:t>
            </a:r>
            <a:r>
              <a:rPr lang="tr-TR" dirty="0">
                <a:latin typeface="Arial" panose="020B0604020202020204" pitchFamily="34" charset="0"/>
                <a:cs typeface="Arial" panose="020B0604020202020204" pitchFamily="34" charset="0"/>
              </a:rPr>
              <a:t>e </a:t>
            </a:r>
            <a:r>
              <a:rPr lang="tr-TR" spc="-133" dirty="0">
                <a:latin typeface="Arial" panose="020B0604020202020204" pitchFamily="34" charset="0"/>
                <a:cs typeface="Arial" panose="020B0604020202020204" pitchFamily="34" charset="0"/>
              </a:rPr>
              <a:t>k</a:t>
            </a:r>
            <a:r>
              <a:rPr lang="tr-TR" dirty="0">
                <a:latin typeface="Arial" panose="020B0604020202020204" pitchFamily="34" charset="0"/>
                <a:cs typeface="Arial" panose="020B0604020202020204" pitchFamily="34" charset="0"/>
              </a:rPr>
              <a:t>o</a:t>
            </a:r>
            <a:r>
              <a:rPr lang="tr-TR" spc="-47" dirty="0">
                <a:latin typeface="Arial" panose="020B0604020202020204" pitchFamily="34" charset="0"/>
                <a:cs typeface="Arial" panose="020B0604020202020204" pitchFamily="34" charset="0"/>
              </a:rPr>
              <a:t>n</a:t>
            </a:r>
            <a:r>
              <a:rPr lang="tr-TR" spc="-13" dirty="0">
                <a:latin typeface="Arial" panose="020B0604020202020204" pitchFamily="34" charset="0"/>
                <a:cs typeface="Arial" panose="020B0604020202020204" pitchFamily="34" charset="0"/>
              </a:rPr>
              <a:t>t</a:t>
            </a:r>
            <a:r>
              <a:rPr lang="tr-TR" spc="-60" dirty="0">
                <a:latin typeface="Arial" panose="020B0604020202020204" pitchFamily="34" charset="0"/>
                <a:cs typeface="Arial" panose="020B0604020202020204" pitchFamily="34" charset="0"/>
              </a:rPr>
              <a:t>r</a:t>
            </a:r>
            <a:r>
              <a:rPr lang="tr-TR" dirty="0">
                <a:latin typeface="Arial" panose="020B0604020202020204" pitchFamily="34" charset="0"/>
                <a:cs typeface="Arial" panose="020B0604020202020204" pitchFamily="34" charset="0"/>
              </a:rPr>
              <a:t>ol</a:t>
            </a:r>
            <a:r>
              <a:rPr lang="tr-TR" spc="-27" dirty="0">
                <a:latin typeface="Arial" panose="020B0604020202020204" pitchFamily="34" charset="0"/>
                <a:cs typeface="Arial" panose="020B0604020202020204" pitchFamily="34" charset="0"/>
              </a:rPr>
              <a:t> </a:t>
            </a:r>
            <a:r>
              <a:rPr lang="tr-TR" spc="-20" dirty="0">
                <a:latin typeface="Arial" panose="020B0604020202020204" pitchFamily="34" charset="0"/>
                <a:cs typeface="Arial" panose="020B0604020202020204" pitchFamily="34" charset="0"/>
              </a:rPr>
              <a:t>etmeniz</a:t>
            </a:r>
            <a:r>
              <a:rPr lang="tr-TR" spc="-13" dirty="0">
                <a:latin typeface="Arial" panose="020B0604020202020204" pitchFamily="34" charset="0"/>
                <a:cs typeface="Arial" panose="020B0604020202020204" pitchFamily="34" charset="0"/>
              </a:rPr>
              <a:t> gerekir. </a:t>
            </a:r>
            <a:endParaRPr lang="tr-TR" dirty="0">
              <a:latin typeface="Arial" panose="020B0604020202020204" pitchFamily="34" charset="0"/>
              <a:cs typeface="Arial" panose="020B0604020202020204" pitchFamily="34" charset="0"/>
            </a:endParaRPr>
          </a:p>
          <a:p>
            <a:pPr algn="l">
              <a:lnSpc>
                <a:spcPct val="100000"/>
              </a:lnSpc>
            </a:pPr>
            <a:endParaRPr lang="tr-TR" sz="2133" b="1" dirty="0">
              <a:solidFill>
                <a:schemeClr val="bg1"/>
              </a:solidFill>
              <a:latin typeface="+mn-lt"/>
              <a:cs typeface="Calibri"/>
            </a:endParaRPr>
          </a:p>
          <a:p>
            <a:endParaRPr lang="fr-FR" sz="2133" dirty="0"/>
          </a:p>
        </p:txBody>
      </p:sp>
    </p:spTree>
    <p:extLst>
      <p:ext uri="{BB962C8B-B14F-4D97-AF65-F5344CB8AC3E}">
        <p14:creationId xmlns:p14="http://schemas.microsoft.com/office/powerpoint/2010/main" val="994456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7CD43A6-5709-4133-A2BD-1FBDFC451870}"/>
              </a:ext>
            </a:extLst>
          </p:cNvPr>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id="{08BA6352-376B-4939-B70B-8B492FCE2597}"/>
              </a:ext>
            </a:extLst>
          </p:cNvPr>
          <p:cNvPicPr>
            <a:picLocks noGrp="1" noChangeAspect="1"/>
          </p:cNvPicPr>
          <p:nvPr>
            <p:ph idx="1"/>
          </p:nvPr>
        </p:nvPicPr>
        <p:blipFill>
          <a:blip r:embed="rId2"/>
          <a:stretch>
            <a:fillRect/>
          </a:stretch>
        </p:blipFill>
        <p:spPr>
          <a:xfrm>
            <a:off x="-65313" y="-93305"/>
            <a:ext cx="12257313" cy="6951306"/>
          </a:xfrm>
          <a:prstGeom prst="rect">
            <a:avLst/>
          </a:prstGeom>
        </p:spPr>
      </p:pic>
    </p:spTree>
    <p:extLst>
      <p:ext uri="{BB962C8B-B14F-4D97-AF65-F5344CB8AC3E}">
        <p14:creationId xmlns:p14="http://schemas.microsoft.com/office/powerpoint/2010/main" val="2239076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p:nvPr/>
        </p:nvSpPr>
        <p:spPr>
          <a:xfrm>
            <a:off x="5701669" y="5807715"/>
            <a:ext cx="902340" cy="910164"/>
          </a:xfrm>
          <a:prstGeom prst="rect">
            <a:avLst/>
          </a:prstGeom>
          <a:blipFill>
            <a:blip r:embed="rId2" cstate="print"/>
            <a:stretch>
              <a:fillRect/>
            </a:stretch>
          </a:blipFill>
        </p:spPr>
        <p:txBody>
          <a:bodyPr wrap="square" lIns="0" tIns="0" rIns="0" bIns="0" rtlCol="0">
            <a:noAutofit/>
          </a:bodyPr>
          <a:lstStyle/>
          <a:p>
            <a:endParaRPr sz="2400"/>
          </a:p>
        </p:txBody>
      </p:sp>
      <p:sp>
        <p:nvSpPr>
          <p:cNvPr id="5" name="Espace réservé du contenu 2"/>
          <p:cNvSpPr txBox="1">
            <a:spLocks/>
          </p:cNvSpPr>
          <p:nvPr/>
        </p:nvSpPr>
        <p:spPr>
          <a:xfrm>
            <a:off x="285344" y="168167"/>
            <a:ext cx="11655899" cy="6088020"/>
          </a:xfrm>
          <a:prstGeom prst="rect">
            <a:avLst/>
          </a:prstGeom>
        </p:spPr>
        <p:txBody>
          <a:bodyPr/>
          <a:lstStyle>
            <a:lvl1pPr marL="0" indent="0" algn="ctr" defTabSz="914400" rtl="0" eaLnBrk="1" latinLnBrk="0" hangingPunct="1">
              <a:lnSpc>
                <a:spcPct val="90000"/>
              </a:lnSpc>
              <a:spcBef>
                <a:spcPts val="1000"/>
              </a:spcBef>
              <a:buFont typeface="Arial"/>
              <a:buNone/>
              <a:defRPr sz="1800" kern="1200" baseline="0">
                <a:solidFill>
                  <a:srgbClr val="233244"/>
                </a:solidFill>
                <a:latin typeface="arial" charset="0"/>
                <a:ea typeface="+mn-ea"/>
                <a:cs typeface="EC Square Sans Pro Light"/>
              </a:defRPr>
            </a:lvl1pPr>
            <a:lvl2pPr marL="342892" indent="0" algn="ctr" defTabSz="914400" rtl="0" eaLnBrk="1" latinLnBrk="0" hangingPunct="1">
              <a:lnSpc>
                <a:spcPct val="90000"/>
              </a:lnSpc>
              <a:spcBef>
                <a:spcPts val="500"/>
              </a:spcBef>
              <a:buFont typeface="Arial"/>
              <a:buNone/>
              <a:defRPr sz="2400" kern="1200">
                <a:solidFill>
                  <a:schemeClr val="tx1">
                    <a:tint val="75000"/>
                  </a:schemeClr>
                </a:solidFill>
                <a:latin typeface="+mn-lt"/>
                <a:ea typeface="+mn-ea"/>
                <a:cs typeface="+mn-cs"/>
              </a:defRPr>
            </a:lvl2pPr>
            <a:lvl3pPr marL="685783"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3pPr>
            <a:lvl4pPr marL="1028675"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4pPr>
            <a:lvl5pPr marL="1371566"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5pPr>
            <a:lvl6pPr marL="1714457"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6pPr>
            <a:lvl7pPr marL="2057348"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7pPr>
            <a:lvl8pPr marL="240024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8pPr>
            <a:lvl9pPr marL="2743132"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9pPr>
          </a:lstStyle>
          <a:p>
            <a:pPr algn="l">
              <a:lnSpc>
                <a:spcPct val="100000"/>
              </a:lnSpc>
            </a:pPr>
            <a:r>
              <a:rPr lang="tr-TR" dirty="0">
                <a:solidFill>
                  <a:srgbClr val="FF0000"/>
                </a:solidFill>
                <a:latin typeface="Arial" panose="020B0604020202020204" pitchFamily="34" charset="0"/>
                <a:cs typeface="Arial" panose="020B0604020202020204" pitchFamily="34" charset="0"/>
              </a:rPr>
              <a:t>           </a:t>
            </a:r>
            <a:r>
              <a:rPr lang="tr-TR" b="1" dirty="0">
                <a:solidFill>
                  <a:srgbClr val="FF0000"/>
                </a:solidFill>
                <a:latin typeface="Arial" panose="020B0604020202020204" pitchFamily="34" charset="0"/>
                <a:cs typeface="Arial" panose="020B0604020202020204" pitchFamily="34" charset="0"/>
              </a:rPr>
              <a:t>Seyahat ve Sağlık Sigortası</a:t>
            </a:r>
          </a:p>
          <a:p>
            <a:pPr marL="397077" marR="16933" indent="-380990" algn="l">
              <a:lnSpc>
                <a:spcPct val="90100"/>
              </a:lnSpc>
              <a:buFont typeface="Arial" panose="020B0604020202020204" pitchFamily="34" charset="0"/>
              <a:buChar char="•"/>
            </a:pPr>
            <a:r>
              <a:rPr lang="tr-TR" sz="1867" spc="-20" dirty="0">
                <a:latin typeface="+mn-lt"/>
                <a:cs typeface="Calibri"/>
              </a:rPr>
              <a:t>E</a:t>
            </a:r>
            <a:r>
              <a:rPr lang="tr-TR" sz="1867" spc="-73" dirty="0">
                <a:latin typeface="+mn-lt"/>
                <a:cs typeface="Calibri"/>
              </a:rPr>
              <a:t>r</a:t>
            </a:r>
            <a:r>
              <a:rPr lang="tr-TR" sz="1867" dirty="0">
                <a:latin typeface="+mn-lt"/>
                <a:cs typeface="Calibri"/>
              </a:rPr>
              <a:t>asmus</a:t>
            </a:r>
            <a:r>
              <a:rPr lang="tr-TR" sz="1867" spc="-27" dirty="0">
                <a:latin typeface="+mn-lt"/>
                <a:cs typeface="Calibri"/>
              </a:rPr>
              <a:t> </a:t>
            </a:r>
            <a:r>
              <a:rPr lang="tr-TR" sz="1867" dirty="0">
                <a:latin typeface="+mn-lt"/>
                <a:cs typeface="Calibri"/>
              </a:rPr>
              <a:t>ha</a:t>
            </a:r>
            <a:r>
              <a:rPr lang="tr-TR" sz="1867" spc="-47" dirty="0">
                <a:latin typeface="+mn-lt"/>
                <a:cs typeface="Calibri"/>
              </a:rPr>
              <a:t>r</a:t>
            </a:r>
            <a:r>
              <a:rPr lang="tr-TR" sz="1867" dirty="0">
                <a:latin typeface="+mn-lt"/>
                <a:cs typeface="Calibri"/>
              </a:rPr>
              <a:t>e</a:t>
            </a:r>
            <a:r>
              <a:rPr lang="tr-TR" sz="1867" spc="-93" dirty="0">
                <a:latin typeface="+mn-lt"/>
                <a:cs typeface="Calibri"/>
              </a:rPr>
              <a:t>k</a:t>
            </a:r>
            <a:r>
              <a:rPr lang="tr-TR" sz="1867" dirty="0">
                <a:latin typeface="+mn-lt"/>
                <a:cs typeface="Calibri"/>
              </a:rPr>
              <a:t>etlili</a:t>
            </a:r>
            <a:r>
              <a:rPr lang="tr-TR" sz="1867" spc="-13" dirty="0">
                <a:latin typeface="+mn-lt"/>
                <a:cs typeface="Calibri"/>
              </a:rPr>
              <a:t>ğ</a:t>
            </a:r>
            <a:r>
              <a:rPr lang="tr-TR" sz="1867" dirty="0">
                <a:latin typeface="+mn-lt"/>
                <a:cs typeface="Calibri"/>
              </a:rPr>
              <a:t>iniz</a:t>
            </a:r>
            <a:r>
              <a:rPr lang="tr-TR" sz="1867" spc="-33" dirty="0">
                <a:latin typeface="+mn-lt"/>
                <a:cs typeface="Calibri"/>
              </a:rPr>
              <a:t> </a:t>
            </a:r>
            <a:r>
              <a:rPr lang="tr-TR" sz="1867" dirty="0">
                <a:latin typeface="+mn-lt"/>
                <a:cs typeface="Calibri"/>
              </a:rPr>
              <a:t>b</a:t>
            </a:r>
            <a:r>
              <a:rPr lang="tr-TR" sz="1867" spc="-27" dirty="0">
                <a:latin typeface="+mn-lt"/>
                <a:cs typeface="Calibri"/>
              </a:rPr>
              <a:t>o</a:t>
            </a:r>
            <a:r>
              <a:rPr lang="tr-TR" sz="1867" dirty="0">
                <a:latin typeface="+mn-lt"/>
                <a:cs typeface="Calibri"/>
              </a:rPr>
              <a:t>yun</a:t>
            </a:r>
            <a:r>
              <a:rPr lang="tr-TR" sz="1867" spc="-20" dirty="0">
                <a:latin typeface="+mn-lt"/>
                <a:cs typeface="Calibri"/>
              </a:rPr>
              <a:t>c</a:t>
            </a:r>
            <a:r>
              <a:rPr lang="tr-TR" sz="1867" dirty="0">
                <a:latin typeface="+mn-lt"/>
                <a:cs typeface="Calibri"/>
              </a:rPr>
              <a:t>a karşı karşıya kalabileceğiniz herhangi</a:t>
            </a:r>
            <a:r>
              <a:rPr lang="tr-TR" sz="1867" spc="-20" dirty="0">
                <a:latin typeface="+mn-lt"/>
                <a:cs typeface="Calibri"/>
              </a:rPr>
              <a:t> bir </a:t>
            </a:r>
            <a:r>
              <a:rPr lang="tr-TR" sz="1867" spc="-53" dirty="0">
                <a:latin typeface="+mn-lt"/>
                <a:cs typeface="Calibri"/>
              </a:rPr>
              <a:t>k</a:t>
            </a:r>
            <a:r>
              <a:rPr lang="tr-TR" sz="1867" dirty="0">
                <a:latin typeface="+mn-lt"/>
                <a:cs typeface="Calibri"/>
              </a:rPr>
              <a:t>a</a:t>
            </a:r>
            <a:r>
              <a:rPr lang="tr-TR" sz="1867" spc="-47" dirty="0">
                <a:latin typeface="+mn-lt"/>
                <a:cs typeface="Calibri"/>
              </a:rPr>
              <a:t>z</a:t>
            </a:r>
            <a:r>
              <a:rPr lang="tr-TR" sz="1867" spc="13" dirty="0">
                <a:latin typeface="+mn-lt"/>
                <a:cs typeface="Calibri"/>
              </a:rPr>
              <a:t>a</a:t>
            </a:r>
            <a:r>
              <a:rPr lang="tr-TR" sz="1867" dirty="0">
                <a:latin typeface="+mn-lt"/>
                <a:cs typeface="Calibri"/>
              </a:rPr>
              <a:t>,</a:t>
            </a:r>
            <a:r>
              <a:rPr lang="tr-TR" sz="1867" spc="-20" dirty="0">
                <a:latin typeface="+mn-lt"/>
                <a:cs typeface="Calibri"/>
              </a:rPr>
              <a:t> </a:t>
            </a:r>
            <a:r>
              <a:rPr lang="tr-TR" sz="1867" dirty="0">
                <a:latin typeface="+mn-lt"/>
                <a:cs typeface="Calibri"/>
              </a:rPr>
              <a:t>ha</a:t>
            </a:r>
            <a:r>
              <a:rPr lang="tr-TR" sz="1867" spc="-33" dirty="0">
                <a:latin typeface="+mn-lt"/>
                <a:cs typeface="Calibri"/>
              </a:rPr>
              <a:t>st</a:t>
            </a:r>
            <a:r>
              <a:rPr lang="tr-TR" sz="1867" dirty="0">
                <a:latin typeface="+mn-lt"/>
                <a:cs typeface="Calibri"/>
              </a:rPr>
              <a:t>alık</a:t>
            </a:r>
            <a:r>
              <a:rPr lang="tr-TR" sz="1867" spc="-33" dirty="0">
                <a:latin typeface="+mn-lt"/>
                <a:cs typeface="Calibri"/>
              </a:rPr>
              <a:t> </a:t>
            </a:r>
            <a:r>
              <a:rPr lang="tr-TR" sz="1867" dirty="0">
                <a:latin typeface="+mn-lt"/>
                <a:cs typeface="Calibri"/>
              </a:rPr>
              <a:t>vb. durumunda ortaya çıkabilecek masraflardan</a:t>
            </a:r>
            <a:r>
              <a:rPr lang="tr-TR" sz="1867" spc="-13" dirty="0">
                <a:latin typeface="+mn-lt"/>
                <a:cs typeface="Calibri"/>
              </a:rPr>
              <a:t> </a:t>
            </a:r>
            <a:r>
              <a:rPr lang="tr-TR" sz="1867" dirty="0">
                <a:latin typeface="+mn-lt"/>
                <a:cs typeface="Calibri"/>
              </a:rPr>
              <a:t>D</a:t>
            </a:r>
            <a:r>
              <a:rPr lang="tr-TR" sz="1867" spc="-13" dirty="0">
                <a:latin typeface="+mn-lt"/>
                <a:cs typeface="Calibri"/>
              </a:rPr>
              <a:t>o</a:t>
            </a:r>
            <a:r>
              <a:rPr lang="tr-TR" sz="1867" spc="-53" dirty="0">
                <a:latin typeface="+mn-lt"/>
                <a:cs typeface="Calibri"/>
              </a:rPr>
              <a:t>k</a:t>
            </a:r>
            <a:r>
              <a:rPr lang="tr-TR" sz="1867" dirty="0">
                <a:latin typeface="+mn-lt"/>
                <a:cs typeface="Calibri"/>
              </a:rPr>
              <a:t>uz </a:t>
            </a:r>
            <a:r>
              <a:rPr lang="tr-TR" sz="1867" spc="-87" dirty="0">
                <a:latin typeface="+mn-lt"/>
                <a:cs typeface="Calibri"/>
              </a:rPr>
              <a:t>E</a:t>
            </a:r>
            <a:r>
              <a:rPr lang="tr-TR" sz="1867" dirty="0">
                <a:latin typeface="+mn-lt"/>
                <a:cs typeface="Calibri"/>
              </a:rPr>
              <a:t>ylül </a:t>
            </a:r>
            <a:r>
              <a:rPr lang="tr-TR" sz="1867" spc="-13" dirty="0">
                <a:latin typeface="+mn-lt"/>
                <a:cs typeface="Calibri"/>
              </a:rPr>
              <a:t>Ü</a:t>
            </a:r>
            <a:r>
              <a:rPr lang="tr-TR" sz="1867" dirty="0">
                <a:latin typeface="+mn-lt"/>
                <a:cs typeface="Calibri"/>
              </a:rPr>
              <a:t>ni</a:t>
            </a:r>
            <a:r>
              <a:rPr lang="tr-TR" sz="1867" spc="-47" dirty="0">
                <a:latin typeface="+mn-lt"/>
                <a:cs typeface="Calibri"/>
              </a:rPr>
              <a:t>v</a:t>
            </a:r>
            <a:r>
              <a:rPr lang="tr-TR" sz="1867" dirty="0">
                <a:latin typeface="+mn-lt"/>
                <a:cs typeface="Calibri"/>
              </a:rPr>
              <a:t>e</a:t>
            </a:r>
            <a:r>
              <a:rPr lang="tr-TR" sz="1867" spc="-47" dirty="0">
                <a:latin typeface="+mn-lt"/>
                <a:cs typeface="Calibri"/>
              </a:rPr>
              <a:t>r</a:t>
            </a:r>
            <a:r>
              <a:rPr lang="tr-TR" sz="1867" dirty="0">
                <a:latin typeface="+mn-lt"/>
                <a:cs typeface="Calibri"/>
              </a:rPr>
              <a:t>si</a:t>
            </a:r>
            <a:r>
              <a:rPr lang="tr-TR" sz="1867" spc="-40" dirty="0">
                <a:latin typeface="+mn-lt"/>
                <a:cs typeface="Calibri"/>
              </a:rPr>
              <a:t>t</a:t>
            </a:r>
            <a:r>
              <a:rPr lang="tr-TR" sz="1867" dirty="0">
                <a:latin typeface="+mn-lt"/>
                <a:cs typeface="Calibri"/>
              </a:rPr>
              <a:t>esi</a:t>
            </a:r>
            <a:r>
              <a:rPr lang="tr-TR" sz="1867" spc="-20" dirty="0">
                <a:latin typeface="+mn-lt"/>
                <a:cs typeface="Calibri"/>
              </a:rPr>
              <a:t>,</a:t>
            </a:r>
            <a:r>
              <a:rPr lang="tr-TR" sz="1867" dirty="0">
                <a:latin typeface="+mn-lt"/>
                <a:cs typeface="Calibri"/>
              </a:rPr>
              <a:t> </a:t>
            </a:r>
            <a:r>
              <a:rPr lang="tr-TR" sz="1867" spc="-20" dirty="0">
                <a:latin typeface="+mn-lt"/>
                <a:cs typeface="Calibri"/>
              </a:rPr>
              <a:t>U</a:t>
            </a:r>
            <a:r>
              <a:rPr lang="tr-TR" sz="1867" dirty="0">
                <a:latin typeface="+mn-lt"/>
                <a:cs typeface="Calibri"/>
              </a:rPr>
              <a:t>lusal</a:t>
            </a:r>
            <a:r>
              <a:rPr lang="tr-TR" sz="1867" spc="-13" dirty="0">
                <a:latin typeface="+mn-lt"/>
                <a:cs typeface="Calibri"/>
              </a:rPr>
              <a:t> </a:t>
            </a:r>
            <a:r>
              <a:rPr lang="tr-TR" sz="1867" dirty="0">
                <a:latin typeface="+mn-lt"/>
                <a:cs typeface="Calibri"/>
              </a:rPr>
              <a:t>Ajans</a:t>
            </a:r>
            <a:r>
              <a:rPr lang="tr-TR" sz="1867" spc="-20" dirty="0">
                <a:latin typeface="+mn-lt"/>
                <a:cs typeface="Calibri"/>
              </a:rPr>
              <a:t> </a:t>
            </a:r>
            <a:r>
              <a:rPr lang="tr-TR" sz="1867" spc="-47" dirty="0">
                <a:latin typeface="+mn-lt"/>
                <a:cs typeface="Calibri"/>
              </a:rPr>
              <a:t>y</a:t>
            </a:r>
            <a:r>
              <a:rPr lang="tr-TR" sz="1867" dirty="0">
                <a:latin typeface="+mn-lt"/>
                <a:cs typeface="Calibri"/>
              </a:rPr>
              <a:t>a</a:t>
            </a:r>
            <a:r>
              <a:rPr lang="tr-TR" sz="1867" spc="-20" dirty="0">
                <a:latin typeface="+mn-lt"/>
                <a:cs typeface="Calibri"/>
              </a:rPr>
              <a:t> </a:t>
            </a:r>
            <a:r>
              <a:rPr lang="tr-TR" sz="1867" dirty="0">
                <a:latin typeface="+mn-lt"/>
                <a:cs typeface="Calibri"/>
              </a:rPr>
              <a:t>da gi</a:t>
            </a:r>
            <a:r>
              <a:rPr lang="tr-TR" sz="1867" spc="-13" dirty="0">
                <a:latin typeface="+mn-lt"/>
                <a:cs typeface="Calibri"/>
              </a:rPr>
              <a:t>d</a:t>
            </a:r>
            <a:r>
              <a:rPr lang="tr-TR" sz="1867" dirty="0">
                <a:latin typeface="+mn-lt"/>
                <a:cs typeface="Calibri"/>
              </a:rPr>
              <a:t>eceğiniz</a:t>
            </a:r>
            <a:r>
              <a:rPr lang="tr-TR" sz="1867" spc="-27" dirty="0">
                <a:latin typeface="+mn-lt"/>
                <a:cs typeface="Calibri"/>
              </a:rPr>
              <a:t> </a:t>
            </a:r>
            <a:r>
              <a:rPr lang="tr-TR" sz="1867" dirty="0">
                <a:latin typeface="+mn-lt"/>
                <a:cs typeface="Calibri"/>
              </a:rPr>
              <a:t>üni</a:t>
            </a:r>
            <a:r>
              <a:rPr lang="tr-TR" sz="1867" spc="-47" dirty="0">
                <a:latin typeface="+mn-lt"/>
                <a:cs typeface="Calibri"/>
              </a:rPr>
              <a:t>v</a:t>
            </a:r>
            <a:r>
              <a:rPr lang="tr-TR" sz="1867" dirty="0">
                <a:latin typeface="+mn-lt"/>
                <a:cs typeface="Calibri"/>
              </a:rPr>
              <a:t>e</a:t>
            </a:r>
            <a:r>
              <a:rPr lang="tr-TR" sz="1867" spc="-47" dirty="0">
                <a:latin typeface="+mn-lt"/>
                <a:cs typeface="Calibri"/>
              </a:rPr>
              <a:t>r</a:t>
            </a:r>
            <a:r>
              <a:rPr lang="tr-TR" sz="1867" dirty="0">
                <a:latin typeface="+mn-lt"/>
                <a:cs typeface="Calibri"/>
              </a:rPr>
              <a:t>si</a:t>
            </a:r>
            <a:r>
              <a:rPr lang="tr-TR" sz="1867" spc="-40" dirty="0">
                <a:latin typeface="+mn-lt"/>
                <a:cs typeface="Calibri"/>
              </a:rPr>
              <a:t>t</a:t>
            </a:r>
            <a:r>
              <a:rPr lang="tr-TR" sz="1867" dirty="0">
                <a:latin typeface="+mn-lt"/>
                <a:cs typeface="Calibri"/>
              </a:rPr>
              <a:t>e </a:t>
            </a:r>
            <a:r>
              <a:rPr lang="tr-TR" sz="1867" spc="-27" dirty="0">
                <a:latin typeface="+mn-lt"/>
                <a:cs typeface="Calibri"/>
              </a:rPr>
              <a:t>sorumlu </a:t>
            </a:r>
            <a:r>
              <a:rPr lang="tr-TR" sz="1867" dirty="0">
                <a:latin typeface="+mn-lt"/>
                <a:cs typeface="Calibri"/>
              </a:rPr>
              <a:t>değildir. </a:t>
            </a:r>
          </a:p>
          <a:p>
            <a:pPr marL="397923" indent="-380990" algn="l">
              <a:lnSpc>
                <a:spcPct val="100000"/>
              </a:lnSpc>
              <a:buFont typeface="Arial" panose="020B0604020202020204" pitchFamily="34" charset="0"/>
              <a:buChar char="•"/>
            </a:pPr>
            <a:r>
              <a:rPr lang="tr-TR" sz="1867" b="1" dirty="0">
                <a:latin typeface="+mn-lt"/>
                <a:cs typeface="Calibri"/>
              </a:rPr>
              <a:t>Mutla</a:t>
            </a:r>
            <a:r>
              <a:rPr lang="tr-TR" sz="1867" b="1" spc="-47" dirty="0">
                <a:latin typeface="+mn-lt"/>
                <a:cs typeface="Calibri"/>
              </a:rPr>
              <a:t>k</a:t>
            </a:r>
            <a:r>
              <a:rPr lang="tr-TR" sz="1867" b="1" dirty="0">
                <a:latin typeface="+mn-lt"/>
                <a:cs typeface="Calibri"/>
              </a:rPr>
              <a:t>a</a:t>
            </a:r>
            <a:r>
              <a:rPr lang="tr-TR" sz="1867" b="1" spc="-33" dirty="0">
                <a:latin typeface="+mn-lt"/>
                <a:cs typeface="Calibri"/>
              </a:rPr>
              <a:t> </a:t>
            </a:r>
            <a:r>
              <a:rPr lang="tr-TR" sz="1867" b="1" dirty="0">
                <a:latin typeface="+mn-lt"/>
                <a:cs typeface="Calibri"/>
              </a:rPr>
              <a:t>s</a:t>
            </a:r>
            <a:r>
              <a:rPr lang="tr-TR" sz="1867" b="1" spc="-13" dirty="0">
                <a:latin typeface="+mn-lt"/>
                <a:cs typeface="Calibri"/>
              </a:rPr>
              <a:t>e</a:t>
            </a:r>
            <a:r>
              <a:rPr lang="tr-TR" sz="1867" b="1" spc="-47" dirty="0">
                <a:latin typeface="+mn-lt"/>
                <a:cs typeface="Calibri"/>
              </a:rPr>
              <a:t>y</a:t>
            </a:r>
            <a:r>
              <a:rPr lang="tr-TR" sz="1867" b="1" dirty="0">
                <a:latin typeface="+mn-lt"/>
                <a:cs typeface="Calibri"/>
              </a:rPr>
              <a:t>ah</a:t>
            </a:r>
            <a:r>
              <a:rPr lang="tr-TR" sz="1867" b="1" spc="-27" dirty="0">
                <a:latin typeface="+mn-lt"/>
                <a:cs typeface="Calibri"/>
              </a:rPr>
              <a:t>a</a:t>
            </a:r>
            <a:r>
              <a:rPr lang="tr-TR" sz="1867" b="1" dirty="0">
                <a:latin typeface="+mn-lt"/>
                <a:cs typeface="Calibri"/>
              </a:rPr>
              <a:t>t ve sağlık</a:t>
            </a:r>
            <a:r>
              <a:rPr lang="tr-TR" sz="1867" b="1" spc="-20" dirty="0">
                <a:latin typeface="+mn-lt"/>
                <a:cs typeface="Calibri"/>
              </a:rPr>
              <a:t> </a:t>
            </a:r>
            <a:r>
              <a:rPr lang="tr-TR" sz="1867" b="1" dirty="0">
                <a:latin typeface="+mn-lt"/>
                <a:cs typeface="Calibri"/>
              </a:rPr>
              <a:t>si</a:t>
            </a:r>
            <a:r>
              <a:rPr lang="tr-TR" sz="1867" b="1" spc="-27" dirty="0">
                <a:latin typeface="+mn-lt"/>
                <a:cs typeface="Calibri"/>
              </a:rPr>
              <a:t>g</a:t>
            </a:r>
            <a:r>
              <a:rPr lang="tr-TR" sz="1867" b="1" dirty="0">
                <a:latin typeface="+mn-lt"/>
                <a:cs typeface="Calibri"/>
              </a:rPr>
              <a:t>or</a:t>
            </a:r>
            <a:r>
              <a:rPr lang="tr-TR" sz="1867" b="1" spc="-40" dirty="0">
                <a:latin typeface="+mn-lt"/>
                <a:cs typeface="Calibri"/>
              </a:rPr>
              <a:t>t</a:t>
            </a:r>
            <a:r>
              <a:rPr lang="tr-TR" sz="1867" b="1" dirty="0">
                <a:latin typeface="+mn-lt"/>
                <a:cs typeface="Calibri"/>
              </a:rPr>
              <a:t>ası</a:t>
            </a:r>
            <a:r>
              <a:rPr lang="tr-TR" sz="1867" b="1" spc="-20" dirty="0">
                <a:latin typeface="+mn-lt"/>
                <a:cs typeface="Calibri"/>
              </a:rPr>
              <a:t> </a:t>
            </a:r>
            <a:r>
              <a:rPr lang="tr-TR" sz="1867" b="1" spc="-47" dirty="0">
                <a:latin typeface="+mn-lt"/>
                <a:cs typeface="Calibri"/>
              </a:rPr>
              <a:t>y</a:t>
            </a:r>
            <a:r>
              <a:rPr lang="tr-TR" sz="1867" b="1" dirty="0">
                <a:latin typeface="+mn-lt"/>
                <a:cs typeface="Calibri"/>
              </a:rPr>
              <a:t>a</a:t>
            </a:r>
            <a:r>
              <a:rPr lang="tr-TR" sz="1867" b="1" spc="-13" dirty="0">
                <a:latin typeface="+mn-lt"/>
                <a:cs typeface="Calibri"/>
              </a:rPr>
              <a:t>p</a:t>
            </a:r>
            <a:r>
              <a:rPr lang="tr-TR" sz="1867" b="1" dirty="0">
                <a:latin typeface="+mn-lt"/>
                <a:cs typeface="Calibri"/>
              </a:rPr>
              <a:t>tırm</a:t>
            </a:r>
            <a:r>
              <a:rPr lang="tr-TR" sz="1867" b="1" spc="7" dirty="0">
                <a:latin typeface="+mn-lt"/>
                <a:cs typeface="Calibri"/>
              </a:rPr>
              <a:t>a</a:t>
            </a:r>
            <a:r>
              <a:rPr lang="tr-TR" sz="1867" b="1" dirty="0">
                <a:latin typeface="+mn-lt"/>
                <a:cs typeface="Calibri"/>
              </a:rPr>
              <a:t>nız gerekmektedir.</a:t>
            </a:r>
            <a:r>
              <a:rPr lang="tr-TR" sz="1867" b="1" spc="-40" dirty="0">
                <a:latin typeface="+mn-lt"/>
                <a:cs typeface="Calibri"/>
              </a:rPr>
              <a:t> </a:t>
            </a:r>
            <a:r>
              <a:rPr lang="tr-TR" sz="1867" spc="-40" dirty="0">
                <a:latin typeface="+mn-lt"/>
                <a:cs typeface="Calibri"/>
              </a:rPr>
              <a:t>SGK ile başka ülkelerin sosyal güvenlik kurumları arasındaki «acil haller kapsamında sağlık yardım belgesini»  </a:t>
            </a:r>
            <a:r>
              <a:rPr lang="tr-TR" sz="1867" spc="-40" dirty="0" err="1">
                <a:latin typeface="+mn-lt"/>
                <a:cs typeface="Calibri"/>
              </a:rPr>
              <a:t>SGK’dan</a:t>
            </a:r>
            <a:r>
              <a:rPr lang="tr-TR" sz="1867" spc="-40" dirty="0">
                <a:latin typeface="+mn-lt"/>
                <a:cs typeface="Calibri"/>
              </a:rPr>
              <a:t> (</a:t>
            </a:r>
            <a:r>
              <a:rPr lang="tr-TR" sz="1867" spc="-40" dirty="0" err="1">
                <a:latin typeface="+mn-lt"/>
                <a:cs typeface="Calibri"/>
              </a:rPr>
              <a:t>Örn</a:t>
            </a:r>
            <a:r>
              <a:rPr lang="tr-TR" sz="1867" spc="-40" dirty="0">
                <a:latin typeface="+mn-lt"/>
                <a:cs typeface="Calibri"/>
              </a:rPr>
              <a:t>: </a:t>
            </a:r>
            <a:r>
              <a:rPr lang="tr-TR" sz="1867" spc="-40" dirty="0" err="1">
                <a:latin typeface="+mn-lt"/>
                <a:cs typeface="Calibri"/>
              </a:rPr>
              <a:t>Çekya</a:t>
            </a:r>
            <a:r>
              <a:rPr lang="tr-TR" sz="1867" spc="-40" dirty="0">
                <a:latin typeface="+mn-lt"/>
                <a:cs typeface="Calibri"/>
              </a:rPr>
              <a:t> için TR-CZ111, Almanya için AT/11, Hırvatistan için HR/TR3 gibi..) edinseniz bile, bir sigorta şirketinden </a:t>
            </a:r>
            <a:r>
              <a:rPr lang="tr-TR" sz="1867" b="1" spc="-40" dirty="0">
                <a:solidFill>
                  <a:schemeClr val="tx1"/>
                </a:solidFill>
                <a:latin typeface="+mn-lt"/>
                <a:cs typeface="Calibri"/>
              </a:rPr>
              <a:t>özel seyahat sağlık sigortası poliçesi edinmeniz gerekmektedir</a:t>
            </a:r>
            <a:r>
              <a:rPr lang="tr-TR" sz="1867" b="1" spc="-40" dirty="0">
                <a:solidFill>
                  <a:schemeClr val="accent5"/>
                </a:solidFill>
                <a:latin typeface="+mn-lt"/>
                <a:cs typeface="Calibri"/>
              </a:rPr>
              <a:t>. </a:t>
            </a:r>
            <a:r>
              <a:rPr lang="tr-TR" sz="1867" spc="-40" dirty="0" err="1">
                <a:latin typeface="+mn-lt"/>
                <a:cs typeface="Calibri"/>
              </a:rPr>
              <a:t>SGK’dan</a:t>
            </a:r>
            <a:r>
              <a:rPr lang="tr-TR" sz="1867" spc="-40" dirty="0">
                <a:latin typeface="+mn-lt"/>
                <a:cs typeface="Calibri"/>
              </a:rPr>
              <a:t> alacağınız belge size sadece gittiğiniz ülke sınırlarında ve devlet hastanelerinde güvence sağlar, ilgili ülke sınırları dışında geçerli değildir. Gideceğiniz ülke ile SGK arasında herhangi bir anlaşma olup olmadığını, anlaşma var ise sizin bu anlaşma kapsamında belge (AT11, TR-CZ11, HR/TR3…) almak için gerekli koşulları taşıyıp taşımadığınızı </a:t>
            </a:r>
            <a:r>
              <a:rPr lang="tr-TR" sz="1867" spc="-40" dirty="0" err="1">
                <a:latin typeface="+mn-lt"/>
                <a:cs typeface="Calibri"/>
              </a:rPr>
              <a:t>SGK’ya</a:t>
            </a:r>
            <a:r>
              <a:rPr lang="tr-TR" sz="1867" spc="-40" dirty="0">
                <a:latin typeface="+mn-lt"/>
                <a:cs typeface="Calibri"/>
              </a:rPr>
              <a:t> danışabilirsiniz.</a:t>
            </a:r>
          </a:p>
          <a:p>
            <a:pPr marL="397923" indent="-380990" algn="l">
              <a:lnSpc>
                <a:spcPct val="100000"/>
              </a:lnSpc>
              <a:buFont typeface="Arial" panose="020B0604020202020204" pitchFamily="34" charset="0"/>
              <a:buChar char="•"/>
            </a:pPr>
            <a:r>
              <a:rPr lang="tr-TR" sz="1867" dirty="0">
                <a:latin typeface="+mn-lt"/>
                <a:cs typeface="Calibri"/>
              </a:rPr>
              <a:t>Seyahat sağlık si</a:t>
            </a:r>
            <a:r>
              <a:rPr lang="tr-TR" sz="1867" spc="-20" dirty="0">
                <a:latin typeface="+mn-lt"/>
                <a:cs typeface="Calibri"/>
              </a:rPr>
              <a:t>gor</a:t>
            </a:r>
            <a:r>
              <a:rPr lang="tr-TR" sz="1867" spc="-53" dirty="0">
                <a:latin typeface="+mn-lt"/>
                <a:cs typeface="Calibri"/>
              </a:rPr>
              <a:t>t</a:t>
            </a:r>
            <a:r>
              <a:rPr lang="tr-TR" sz="1867" dirty="0">
                <a:latin typeface="+mn-lt"/>
                <a:cs typeface="Calibri"/>
              </a:rPr>
              <a:t>ası</a:t>
            </a:r>
            <a:r>
              <a:rPr lang="tr-TR" sz="1867" spc="-33" dirty="0">
                <a:latin typeface="+mn-lt"/>
                <a:cs typeface="Calibri"/>
              </a:rPr>
              <a:t> </a:t>
            </a:r>
            <a:r>
              <a:rPr lang="tr-TR" sz="1867" dirty="0">
                <a:latin typeface="+mn-lt"/>
                <a:cs typeface="Calibri"/>
              </a:rPr>
              <a:t>poliçeniz</a:t>
            </a:r>
            <a:r>
              <a:rPr lang="tr-TR" sz="1867" spc="-20" dirty="0">
                <a:latin typeface="+mn-lt"/>
                <a:cs typeface="Calibri"/>
              </a:rPr>
              <a:t> </a:t>
            </a:r>
            <a:r>
              <a:rPr lang="tr-TR" sz="1867" u="heavy" dirty="0">
                <a:latin typeface="+mn-lt"/>
                <a:cs typeface="Calibri"/>
              </a:rPr>
              <a:t> yurt </a:t>
            </a:r>
            <a:r>
              <a:rPr lang="tr-TR" sz="1867" u="heavy" spc="-20" dirty="0">
                <a:latin typeface="+mn-lt"/>
                <a:cs typeface="Calibri"/>
              </a:rPr>
              <a:t> </a:t>
            </a:r>
            <a:r>
              <a:rPr lang="tr-TR" sz="1867" u="heavy" dirty="0">
                <a:latin typeface="+mn-lt"/>
                <a:cs typeface="Calibri"/>
              </a:rPr>
              <a:t>dışında </a:t>
            </a:r>
            <a:r>
              <a:rPr lang="tr-TR" sz="1867" u="heavy" spc="-13" dirty="0">
                <a:latin typeface="+mn-lt"/>
                <a:cs typeface="Calibri"/>
              </a:rPr>
              <a:t>o</a:t>
            </a:r>
            <a:r>
              <a:rPr lang="tr-TR" sz="1867" u="heavy" dirty="0">
                <a:latin typeface="+mn-lt"/>
                <a:cs typeface="Calibri"/>
              </a:rPr>
              <a:t>la</a:t>
            </a:r>
            <a:r>
              <a:rPr lang="tr-TR" sz="1867" u="heavy" spc="-27" dirty="0">
                <a:latin typeface="+mn-lt"/>
                <a:cs typeface="Calibri"/>
              </a:rPr>
              <a:t>c</a:t>
            </a:r>
            <a:r>
              <a:rPr lang="tr-TR" sz="1867" u="heavy" dirty="0">
                <a:latin typeface="+mn-lt"/>
                <a:cs typeface="Calibri"/>
              </a:rPr>
              <a:t>ağınız </a:t>
            </a:r>
            <a:r>
              <a:rPr lang="tr-TR" sz="1867" u="heavy" spc="-20" dirty="0">
                <a:latin typeface="+mn-lt"/>
                <a:cs typeface="Calibri"/>
              </a:rPr>
              <a:t> </a:t>
            </a:r>
            <a:r>
              <a:rPr lang="tr-TR" sz="1867" u="heavy" spc="-33" dirty="0">
                <a:latin typeface="+mn-lt"/>
                <a:cs typeface="Calibri"/>
              </a:rPr>
              <a:t>t</a:t>
            </a:r>
            <a:r>
              <a:rPr lang="tr-TR" sz="1867" u="heavy" dirty="0">
                <a:latin typeface="+mn-lt"/>
                <a:cs typeface="Calibri"/>
              </a:rPr>
              <a:t>arih </a:t>
            </a:r>
            <a:r>
              <a:rPr lang="tr-TR" sz="1867" u="heavy" spc="-13" dirty="0">
                <a:latin typeface="+mn-lt"/>
                <a:cs typeface="Calibri"/>
              </a:rPr>
              <a:t> </a:t>
            </a:r>
            <a:r>
              <a:rPr lang="tr-TR" sz="1867" u="heavy" dirty="0">
                <a:latin typeface="+mn-lt"/>
                <a:cs typeface="Calibri"/>
              </a:rPr>
              <a:t>a</a:t>
            </a:r>
            <a:r>
              <a:rPr lang="tr-TR" sz="1867" u="heavy" spc="-60" dirty="0">
                <a:latin typeface="+mn-lt"/>
                <a:cs typeface="Calibri"/>
              </a:rPr>
              <a:t>r</a:t>
            </a:r>
            <a:r>
              <a:rPr lang="tr-TR" sz="1867" u="heavy" dirty="0">
                <a:latin typeface="+mn-lt"/>
                <a:cs typeface="Calibri"/>
              </a:rPr>
              <a:t>alığını </a:t>
            </a:r>
            <a:r>
              <a:rPr lang="tr-TR" sz="1867" u="heavy" spc="-27" dirty="0">
                <a:latin typeface="+mn-lt"/>
                <a:cs typeface="Calibri"/>
              </a:rPr>
              <a:t> </a:t>
            </a:r>
            <a:r>
              <a:rPr lang="tr-TR" sz="1867" u="heavy" spc="-67" dirty="0">
                <a:latin typeface="+mn-lt"/>
                <a:cs typeface="Calibri"/>
              </a:rPr>
              <a:t>k</a:t>
            </a:r>
            <a:r>
              <a:rPr lang="tr-TR" sz="1867" u="heavy" dirty="0">
                <a:latin typeface="+mn-lt"/>
                <a:cs typeface="Calibri"/>
              </a:rPr>
              <a:t>a</a:t>
            </a:r>
            <a:r>
              <a:rPr lang="tr-TR" sz="1867" u="heavy" spc="-20" dirty="0">
                <a:latin typeface="+mn-lt"/>
                <a:cs typeface="Calibri"/>
              </a:rPr>
              <a:t>p</a:t>
            </a:r>
            <a:r>
              <a:rPr lang="tr-TR" sz="1867" u="heavy" dirty="0">
                <a:latin typeface="+mn-lt"/>
                <a:cs typeface="Calibri"/>
              </a:rPr>
              <a:t>s</a:t>
            </a:r>
            <a:r>
              <a:rPr lang="tr-TR" sz="1867" u="heavy" spc="-67" dirty="0">
                <a:latin typeface="+mn-lt"/>
                <a:cs typeface="Calibri"/>
              </a:rPr>
              <a:t>ay</a:t>
            </a:r>
            <a:r>
              <a:rPr lang="tr-TR" sz="1867" u="heavy" spc="-20" dirty="0">
                <a:latin typeface="+mn-lt"/>
                <a:cs typeface="Calibri"/>
              </a:rPr>
              <a:t>a</a:t>
            </a:r>
            <a:r>
              <a:rPr lang="tr-TR" sz="1867" u="heavy" spc="-40" dirty="0">
                <a:latin typeface="+mn-lt"/>
                <a:cs typeface="Calibri"/>
              </a:rPr>
              <a:t>c</a:t>
            </a:r>
            <a:r>
              <a:rPr lang="tr-TR" sz="1867" u="heavy" spc="-20" dirty="0">
                <a:latin typeface="+mn-lt"/>
                <a:cs typeface="Calibri"/>
              </a:rPr>
              <a:t>ak</a:t>
            </a:r>
            <a:r>
              <a:rPr lang="tr-TR" sz="1867" spc="-27" dirty="0">
                <a:latin typeface="+mn-lt"/>
                <a:cs typeface="Calibri"/>
              </a:rPr>
              <a:t> </a:t>
            </a:r>
            <a:r>
              <a:rPr lang="tr-TR" sz="1867" dirty="0">
                <a:latin typeface="+mn-lt"/>
                <a:cs typeface="Calibri"/>
              </a:rPr>
              <a:t>şekilde düzenlenmelidir.</a:t>
            </a:r>
          </a:p>
          <a:p>
            <a:pPr marL="397923" indent="-380990" algn="l">
              <a:lnSpc>
                <a:spcPct val="100000"/>
              </a:lnSpc>
              <a:buFont typeface="Arial" panose="020B0604020202020204" pitchFamily="34" charset="0"/>
              <a:buChar char="•"/>
            </a:pPr>
            <a:r>
              <a:rPr lang="tr-TR" sz="1867" spc="-73" dirty="0">
                <a:latin typeface="+mn-lt"/>
                <a:cs typeface="Calibri"/>
              </a:rPr>
              <a:t>P</a:t>
            </a:r>
            <a:r>
              <a:rPr lang="tr-TR" sz="1867" dirty="0">
                <a:latin typeface="+mn-lt"/>
                <a:cs typeface="Calibri"/>
              </a:rPr>
              <a:t>oliçe</a:t>
            </a:r>
            <a:r>
              <a:rPr lang="tr-TR" sz="1867" spc="-13" dirty="0">
                <a:latin typeface="+mn-lt"/>
                <a:cs typeface="Calibri"/>
              </a:rPr>
              <a:t> </a:t>
            </a:r>
            <a:r>
              <a:rPr lang="tr-TR" sz="1867" spc="-33" dirty="0">
                <a:latin typeface="+mn-lt"/>
                <a:cs typeface="Calibri"/>
              </a:rPr>
              <a:t>t</a:t>
            </a:r>
            <a:r>
              <a:rPr lang="tr-TR" sz="1867" dirty="0">
                <a:latin typeface="+mn-lt"/>
                <a:cs typeface="Calibri"/>
              </a:rPr>
              <a:t>e</a:t>
            </a:r>
            <a:r>
              <a:rPr lang="tr-TR" sz="1867" spc="7" dirty="0">
                <a:latin typeface="+mn-lt"/>
                <a:cs typeface="Calibri"/>
              </a:rPr>
              <a:t>m</a:t>
            </a:r>
            <a:r>
              <a:rPr lang="tr-TR" sz="1867" dirty="0">
                <a:latin typeface="+mn-lt"/>
                <a:cs typeface="Calibri"/>
              </a:rPr>
              <a:t>in</a:t>
            </a:r>
            <a:r>
              <a:rPr lang="tr-TR" sz="1867" spc="-33" dirty="0">
                <a:latin typeface="+mn-lt"/>
                <a:cs typeface="Calibri"/>
              </a:rPr>
              <a:t>a</a:t>
            </a:r>
            <a:r>
              <a:rPr lang="tr-TR" sz="1867" dirty="0">
                <a:latin typeface="+mn-lt"/>
                <a:cs typeface="Calibri"/>
              </a:rPr>
              <a:t>tı</a:t>
            </a:r>
            <a:r>
              <a:rPr lang="tr-TR" sz="1867" spc="-40" dirty="0">
                <a:latin typeface="+mn-lt"/>
                <a:cs typeface="Calibri"/>
              </a:rPr>
              <a:t> </a:t>
            </a:r>
            <a:r>
              <a:rPr lang="tr-TR" sz="1867" u="heavy" dirty="0">
                <a:latin typeface="+mn-lt"/>
                <a:cs typeface="Calibri"/>
              </a:rPr>
              <a:t>mini</a:t>
            </a:r>
            <a:r>
              <a:rPr lang="tr-TR" sz="1867" u="heavy" spc="7" dirty="0">
                <a:latin typeface="+mn-lt"/>
                <a:cs typeface="Calibri"/>
              </a:rPr>
              <a:t>m</a:t>
            </a:r>
            <a:r>
              <a:rPr lang="tr-TR" sz="1867" u="heavy" dirty="0">
                <a:latin typeface="+mn-lt"/>
                <a:cs typeface="Calibri"/>
              </a:rPr>
              <a:t>um</a:t>
            </a:r>
            <a:r>
              <a:rPr lang="tr-TR" sz="1867" u="heavy" spc="-33" dirty="0">
                <a:latin typeface="+mn-lt"/>
                <a:cs typeface="Calibri"/>
              </a:rPr>
              <a:t> </a:t>
            </a:r>
            <a:r>
              <a:rPr lang="tr-TR" sz="1867" u="heavy" spc="-20" dirty="0">
                <a:latin typeface="+mn-lt"/>
                <a:cs typeface="Calibri"/>
              </a:rPr>
              <a:t>3</a:t>
            </a:r>
            <a:r>
              <a:rPr lang="tr-TR" sz="1867" u="heavy" spc="-33" dirty="0">
                <a:latin typeface="+mn-lt"/>
                <a:cs typeface="Calibri"/>
              </a:rPr>
              <a:t>0</a:t>
            </a:r>
            <a:r>
              <a:rPr lang="tr-TR" sz="1867" u="heavy" dirty="0">
                <a:latin typeface="+mn-lt"/>
                <a:cs typeface="Calibri"/>
              </a:rPr>
              <a:t>.</a:t>
            </a:r>
            <a:r>
              <a:rPr lang="tr-TR" sz="1867" u="heavy" spc="-20" dirty="0">
                <a:latin typeface="+mn-lt"/>
                <a:cs typeface="Calibri"/>
              </a:rPr>
              <a:t>000</a:t>
            </a:r>
            <a:r>
              <a:rPr lang="tr-TR" sz="1867" u="heavy" spc="-13" dirty="0">
                <a:latin typeface="+mn-lt"/>
                <a:cs typeface="Calibri"/>
              </a:rPr>
              <a:t> </a:t>
            </a:r>
            <a:r>
              <a:rPr lang="tr-TR" sz="1867" u="heavy" dirty="0">
                <a:latin typeface="+mn-lt"/>
                <a:cs typeface="Calibri"/>
              </a:rPr>
              <a:t>Eu</a:t>
            </a:r>
            <a:r>
              <a:rPr lang="tr-TR" sz="1867" u="heavy" spc="-47" dirty="0">
                <a:latin typeface="+mn-lt"/>
                <a:cs typeface="Calibri"/>
              </a:rPr>
              <a:t>r</a:t>
            </a:r>
            <a:r>
              <a:rPr lang="tr-TR" sz="1867" u="heavy" dirty="0">
                <a:latin typeface="+mn-lt"/>
                <a:cs typeface="Calibri"/>
              </a:rPr>
              <a:t>o</a:t>
            </a:r>
            <a:r>
              <a:rPr lang="tr-TR" sz="1867" spc="-13" dirty="0">
                <a:latin typeface="+mn-lt"/>
                <a:cs typeface="Calibri"/>
              </a:rPr>
              <a:t> </a:t>
            </a:r>
            <a:r>
              <a:rPr lang="tr-TR" sz="1867" dirty="0">
                <a:latin typeface="+mn-lt"/>
                <a:cs typeface="Calibri"/>
              </a:rPr>
              <a:t>olmalıdır. Öğrenim göreceğiniz ülke ve/veya üniversite yetkililerinin sigorta konusunda şart koştuğu poliçe özellikleri dikkate alınmalıdır. Poliçeniz vize başvurusu için ilgili ülkenin şart koştuğu  özellikleri taşımalıdır. Konsolosluk, sigortanın kendi ülkelerindeki bir firmadan satın alınmasını da talep edebilir.</a:t>
            </a:r>
            <a:endParaRPr lang="tr-TR" sz="1867" dirty="0">
              <a:latin typeface="+mn-lt"/>
            </a:endParaRPr>
          </a:p>
          <a:p>
            <a:pPr marL="397923" indent="-380990" algn="l">
              <a:lnSpc>
                <a:spcPct val="100000"/>
              </a:lnSpc>
              <a:buFont typeface="Arial" panose="020B0604020202020204" pitchFamily="34" charset="0"/>
              <a:buChar char="•"/>
            </a:pPr>
            <a:r>
              <a:rPr lang="tr-TR" sz="1867" spc="-73" dirty="0">
                <a:solidFill>
                  <a:schemeClr val="tx1"/>
                </a:solidFill>
                <a:latin typeface="+mn-lt"/>
                <a:cs typeface="Calibri"/>
              </a:rPr>
              <a:t>P</a:t>
            </a:r>
            <a:r>
              <a:rPr lang="tr-TR" sz="1867" dirty="0">
                <a:solidFill>
                  <a:schemeClr val="tx1"/>
                </a:solidFill>
                <a:latin typeface="+mn-lt"/>
                <a:cs typeface="Calibri"/>
              </a:rPr>
              <a:t>oliçenin özellikle salgın hastalık durumunda sağladığı teminatlar konusunda kesin bilgi edindikten sonra satın alınmasını tavsiye ederiz.</a:t>
            </a:r>
          </a:p>
          <a:p>
            <a:pPr marL="380990" indent="-380990" algn="l">
              <a:lnSpc>
                <a:spcPct val="100000"/>
              </a:lnSpc>
              <a:buFont typeface="Arial" panose="020B0604020202020204" pitchFamily="34" charset="0"/>
              <a:buChar char="•"/>
            </a:pPr>
            <a:endParaRPr lang="tr-TR" sz="2133" b="1" dirty="0">
              <a:solidFill>
                <a:schemeClr val="bg1"/>
              </a:solidFill>
              <a:latin typeface="+mn-lt"/>
              <a:cs typeface="Calibri"/>
            </a:endParaRPr>
          </a:p>
          <a:p>
            <a:pPr marL="380990" indent="-380990" algn="l">
              <a:buFont typeface="Arial" panose="020B0604020202020204" pitchFamily="34" charset="0"/>
              <a:buChar char="•"/>
            </a:pPr>
            <a:endParaRPr lang="fr-FR" sz="2133" dirty="0"/>
          </a:p>
        </p:txBody>
      </p:sp>
    </p:spTree>
    <p:extLst>
      <p:ext uri="{BB962C8B-B14F-4D97-AF65-F5344CB8AC3E}">
        <p14:creationId xmlns:p14="http://schemas.microsoft.com/office/powerpoint/2010/main" val="18036616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3"/>
            <a:ext cx="12192000" cy="756744"/>
          </a:xfrm>
        </p:spPr>
        <p:txBody>
          <a:bodyPr/>
          <a:lstStyle/>
          <a:p>
            <a:r>
              <a:rPr lang="tr-TR" dirty="0">
                <a:solidFill>
                  <a:srgbClr val="FF0000"/>
                </a:solidFill>
              </a:rPr>
              <a:t>Vadesiz Euro Hesabı</a:t>
            </a:r>
          </a:p>
        </p:txBody>
      </p:sp>
      <p:sp>
        <p:nvSpPr>
          <p:cNvPr id="3" name="İçerik Yer Tutucusu 2"/>
          <p:cNvSpPr>
            <a:spLocks noGrp="1"/>
          </p:cNvSpPr>
          <p:nvPr>
            <p:ph idx="1"/>
          </p:nvPr>
        </p:nvSpPr>
        <p:spPr>
          <a:xfrm>
            <a:off x="0" y="756751"/>
            <a:ext cx="12192000" cy="4927719"/>
          </a:xfrm>
        </p:spPr>
        <p:txBody>
          <a:bodyPr>
            <a:normAutofit lnSpcReduction="10000"/>
          </a:bodyPr>
          <a:lstStyle/>
          <a:p>
            <a:pPr>
              <a:lnSpc>
                <a:spcPct val="100000"/>
              </a:lnSpc>
              <a:spcBef>
                <a:spcPts val="0"/>
              </a:spcBef>
            </a:pPr>
            <a:r>
              <a:rPr lang="tr-TR" sz="1800" dirty="0">
                <a:latin typeface="Arial" panose="020B0604020202020204" pitchFamily="34" charset="0"/>
                <a:cs typeface="Arial" panose="020B0604020202020204" pitchFamily="34" charset="0"/>
              </a:rPr>
              <a:t>Hibeniz, Ziraat Bankası hesabımızdan tarafınıza aktarılacaktır. Hibenin, komisyon vb.</a:t>
            </a:r>
            <a:r>
              <a:rPr lang="tr-TR" sz="1800" spc="-7" dirty="0">
                <a:latin typeface="Arial" panose="020B0604020202020204" pitchFamily="34" charset="0"/>
                <a:cs typeface="Arial" panose="020B0604020202020204" pitchFamily="34" charset="0"/>
              </a:rPr>
              <a:t> nedenlerle </a:t>
            </a:r>
            <a:r>
              <a:rPr lang="tr-TR" sz="1800" spc="-100" dirty="0">
                <a:latin typeface="Arial" panose="020B0604020202020204" pitchFamily="34" charset="0"/>
                <a:cs typeface="Arial" panose="020B0604020202020204" pitchFamily="34" charset="0"/>
              </a:rPr>
              <a:t>k</a:t>
            </a:r>
            <a:r>
              <a:rPr lang="tr-TR" sz="1800" dirty="0">
                <a:latin typeface="Arial" panose="020B0604020202020204" pitchFamily="34" charset="0"/>
                <a:cs typeface="Arial" panose="020B0604020202020204" pitchFamily="34" charset="0"/>
              </a:rPr>
              <a:t>esi</a:t>
            </a:r>
            <a:r>
              <a:rPr lang="tr-TR" sz="1800" spc="-40" dirty="0">
                <a:latin typeface="Arial" panose="020B0604020202020204" pitchFamily="34" charset="0"/>
                <a:cs typeface="Arial" panose="020B0604020202020204" pitchFamily="34" charset="0"/>
              </a:rPr>
              <a:t>n</a:t>
            </a:r>
            <a:r>
              <a:rPr lang="tr-TR" sz="1800" dirty="0">
                <a:latin typeface="Arial" panose="020B0604020202020204" pitchFamily="34" charset="0"/>
                <a:cs typeface="Arial" panose="020B0604020202020204" pitchFamily="34" charset="0"/>
              </a:rPr>
              <a:t>ti</a:t>
            </a:r>
            <a:r>
              <a:rPr lang="tr-TR" sz="1800" spc="-33" dirty="0">
                <a:latin typeface="Arial" panose="020B0604020202020204" pitchFamily="34" charset="0"/>
                <a:cs typeface="Arial" panose="020B0604020202020204" pitchFamily="34" charset="0"/>
              </a:rPr>
              <a:t>y</a:t>
            </a:r>
            <a:r>
              <a:rPr lang="tr-TR" sz="1800" dirty="0">
                <a:latin typeface="Arial" panose="020B0604020202020204" pitchFamily="34" charset="0"/>
                <a:cs typeface="Arial" panose="020B0604020202020204" pitchFamily="34" charset="0"/>
              </a:rPr>
              <a:t>e</a:t>
            </a:r>
            <a:r>
              <a:rPr lang="tr-TR" sz="1800" spc="-33"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uğ</a:t>
            </a:r>
            <a:r>
              <a:rPr lang="tr-TR" sz="1800" spc="-73" dirty="0">
                <a:latin typeface="Arial" panose="020B0604020202020204" pitchFamily="34" charset="0"/>
                <a:cs typeface="Arial" panose="020B0604020202020204" pitchFamily="34" charset="0"/>
              </a:rPr>
              <a:t>r</a:t>
            </a:r>
            <a:r>
              <a:rPr lang="tr-TR" sz="1800" dirty="0">
                <a:latin typeface="Arial" panose="020B0604020202020204" pitchFamily="34" charset="0"/>
                <a:cs typeface="Arial" panose="020B0604020202020204" pitchFamily="34" charset="0"/>
              </a:rPr>
              <a:t>amadan</a:t>
            </a:r>
            <a:r>
              <a:rPr lang="tr-TR" sz="1800" spc="-20" dirty="0">
                <a:latin typeface="Arial" panose="020B0604020202020204" pitchFamily="34" charset="0"/>
                <a:cs typeface="Arial" panose="020B0604020202020204" pitchFamily="34" charset="0"/>
              </a:rPr>
              <a:t> </a:t>
            </a:r>
            <a:r>
              <a:rPr lang="tr-TR" sz="1800" spc="-47" dirty="0">
                <a:latin typeface="Arial" panose="020B0604020202020204" pitchFamily="34" charset="0"/>
                <a:cs typeface="Arial" panose="020B0604020202020204" pitchFamily="34" charset="0"/>
              </a:rPr>
              <a:t>aktarılabilmesi</a:t>
            </a:r>
            <a:r>
              <a:rPr lang="tr-TR" sz="1800" spc="-60"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için</a:t>
            </a:r>
            <a:r>
              <a:rPr lang="tr-TR" sz="1800" spc="-20"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Zi</a:t>
            </a:r>
            <a:r>
              <a:rPr lang="tr-TR" sz="1800" spc="-60" dirty="0">
                <a:latin typeface="Arial" panose="020B0604020202020204" pitchFamily="34" charset="0"/>
                <a:cs typeface="Arial" panose="020B0604020202020204" pitchFamily="34" charset="0"/>
              </a:rPr>
              <a:t>r</a:t>
            </a:r>
            <a:r>
              <a:rPr lang="tr-TR" sz="1800" dirty="0">
                <a:latin typeface="Arial" panose="020B0604020202020204" pitchFamily="34" charset="0"/>
                <a:cs typeface="Arial" panose="020B0604020202020204" pitchFamily="34" charset="0"/>
              </a:rPr>
              <a:t>a</a:t>
            </a:r>
            <a:r>
              <a:rPr lang="tr-TR" sz="1800" spc="-33" dirty="0">
                <a:latin typeface="Arial" panose="020B0604020202020204" pitchFamily="34" charset="0"/>
                <a:cs typeface="Arial" panose="020B0604020202020204" pitchFamily="34" charset="0"/>
              </a:rPr>
              <a:t>a</a:t>
            </a:r>
            <a:r>
              <a:rPr lang="tr-TR" sz="1800" dirty="0">
                <a:latin typeface="Arial" panose="020B0604020202020204" pitchFamily="34" charset="0"/>
                <a:cs typeface="Arial" panose="020B0604020202020204" pitchFamily="34" charset="0"/>
              </a:rPr>
              <a:t>t</a:t>
            </a:r>
            <a:r>
              <a:rPr lang="tr-TR" sz="1800" spc="-27"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Ban</a:t>
            </a:r>
            <a:r>
              <a:rPr lang="tr-TR" sz="1800" spc="-53" dirty="0">
                <a:latin typeface="Arial" panose="020B0604020202020204" pitchFamily="34" charset="0"/>
                <a:cs typeface="Arial" panose="020B0604020202020204" pitchFamily="34" charset="0"/>
              </a:rPr>
              <a:t>k</a:t>
            </a:r>
            <a:r>
              <a:rPr lang="tr-TR" sz="1800" dirty="0">
                <a:latin typeface="Arial" panose="020B0604020202020204" pitchFamily="34" charset="0"/>
                <a:cs typeface="Arial" panose="020B0604020202020204" pitchFamily="34" charset="0"/>
              </a:rPr>
              <a:t>ası</a:t>
            </a:r>
            <a:r>
              <a:rPr lang="tr-TR" sz="1800" spc="-73" dirty="0">
                <a:latin typeface="Arial" panose="020B0604020202020204" pitchFamily="34" charset="0"/>
                <a:cs typeface="Arial" panose="020B0604020202020204" pitchFamily="34" charset="0"/>
              </a:rPr>
              <a:t>’</a:t>
            </a:r>
            <a:r>
              <a:rPr lang="tr-TR" sz="1800" dirty="0">
                <a:latin typeface="Arial" panose="020B0604020202020204" pitchFamily="34" charset="0"/>
                <a:cs typeface="Arial" panose="020B0604020202020204" pitchFamily="34" charset="0"/>
              </a:rPr>
              <a:t>ndan </a:t>
            </a:r>
            <a:r>
              <a:rPr lang="tr-TR" sz="1800" u="sng" spc="-187" dirty="0">
                <a:latin typeface="Arial" panose="020B0604020202020204" pitchFamily="34" charset="0"/>
                <a:cs typeface="Arial" panose="020B0604020202020204" pitchFamily="34" charset="0"/>
              </a:rPr>
              <a:t>V</a:t>
            </a:r>
            <a:r>
              <a:rPr lang="tr-TR" sz="1800" u="sng" dirty="0">
                <a:latin typeface="Arial" panose="020B0604020202020204" pitchFamily="34" charset="0"/>
                <a:cs typeface="Arial" panose="020B0604020202020204" pitchFamily="34" charset="0"/>
              </a:rPr>
              <a:t>adesiz  Eu</a:t>
            </a:r>
            <a:r>
              <a:rPr lang="tr-TR" sz="1800" u="sng" spc="-47" dirty="0">
                <a:latin typeface="Arial" panose="020B0604020202020204" pitchFamily="34" charset="0"/>
                <a:cs typeface="Arial" panose="020B0604020202020204" pitchFamily="34" charset="0"/>
              </a:rPr>
              <a:t>r</a:t>
            </a:r>
            <a:r>
              <a:rPr lang="tr-TR" sz="1800" u="sng" dirty="0">
                <a:latin typeface="Arial" panose="020B0604020202020204" pitchFamily="34" charset="0"/>
                <a:cs typeface="Arial" panose="020B0604020202020204" pitchFamily="34" charset="0"/>
              </a:rPr>
              <a:t>o </a:t>
            </a:r>
            <a:r>
              <a:rPr lang="tr-TR" sz="1800" u="sng" spc="-13" dirty="0">
                <a:latin typeface="Arial" panose="020B0604020202020204" pitchFamily="34" charset="0"/>
                <a:cs typeface="Arial" panose="020B0604020202020204" pitchFamily="34" charset="0"/>
              </a:rPr>
              <a:t> </a:t>
            </a:r>
            <a:r>
              <a:rPr lang="tr-TR" sz="1800" u="sng" dirty="0">
                <a:latin typeface="Arial" panose="020B0604020202020204" pitchFamily="34" charset="0"/>
                <a:cs typeface="Arial" panose="020B0604020202020204" pitchFamily="34" charset="0"/>
              </a:rPr>
              <a:t>Hesabı</a:t>
            </a:r>
            <a:r>
              <a:rPr lang="tr-TR" sz="1800" dirty="0">
                <a:latin typeface="Arial" panose="020B0604020202020204" pitchFamily="34" charset="0"/>
                <a:cs typeface="Arial" panose="020B0604020202020204" pitchFamily="34" charset="0"/>
              </a:rPr>
              <a:t>  açılması</a:t>
            </a:r>
            <a:r>
              <a:rPr lang="tr-TR" sz="1800" spc="-33" dirty="0">
                <a:latin typeface="Arial" panose="020B0604020202020204" pitchFamily="34" charset="0"/>
                <a:cs typeface="Arial" panose="020B0604020202020204" pitchFamily="34" charset="0"/>
              </a:rPr>
              <a:t> t</a:t>
            </a:r>
            <a:r>
              <a:rPr lang="tr-TR" sz="1800" spc="-47" dirty="0">
                <a:latin typeface="Arial" panose="020B0604020202020204" pitchFamily="34" charset="0"/>
                <a:cs typeface="Arial" panose="020B0604020202020204" pitchFamily="34" charset="0"/>
              </a:rPr>
              <a:t>a</a:t>
            </a:r>
            <a:r>
              <a:rPr lang="tr-TR" sz="1800" spc="-27" dirty="0">
                <a:latin typeface="Arial" panose="020B0604020202020204" pitchFamily="34" charset="0"/>
                <a:cs typeface="Arial" panose="020B0604020202020204" pitchFamily="34" charset="0"/>
              </a:rPr>
              <a:t>v</a:t>
            </a:r>
            <a:r>
              <a:rPr lang="tr-TR" sz="1800" dirty="0">
                <a:latin typeface="Arial" panose="020B0604020202020204" pitchFamily="34" charset="0"/>
                <a:cs typeface="Arial" panose="020B0604020202020204" pitchFamily="34" charset="0"/>
              </a:rPr>
              <a:t>si</a:t>
            </a:r>
            <a:r>
              <a:rPr lang="tr-TR" sz="1800" spc="-33" dirty="0">
                <a:latin typeface="Arial" panose="020B0604020202020204" pitchFamily="34" charset="0"/>
                <a:cs typeface="Arial" panose="020B0604020202020204" pitchFamily="34" charset="0"/>
              </a:rPr>
              <a:t>y</a:t>
            </a:r>
            <a:r>
              <a:rPr lang="tr-TR" sz="1800" dirty="0">
                <a:latin typeface="Arial" panose="020B0604020202020204" pitchFamily="34" charset="0"/>
                <a:cs typeface="Arial" panose="020B0604020202020204" pitchFamily="34" charset="0"/>
              </a:rPr>
              <a:t>e</a:t>
            </a:r>
            <a:r>
              <a:rPr lang="tr-TR" sz="1800" spc="-33"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edilmek</a:t>
            </a:r>
            <a:r>
              <a:rPr lang="tr-TR" sz="1800" spc="-47" dirty="0">
                <a:latin typeface="Arial" panose="020B0604020202020204" pitchFamily="34" charset="0"/>
                <a:cs typeface="Arial" panose="020B0604020202020204" pitchFamily="34" charset="0"/>
              </a:rPr>
              <a:t>t</a:t>
            </a:r>
            <a:r>
              <a:rPr lang="tr-TR" sz="1800" dirty="0">
                <a:latin typeface="Arial" panose="020B0604020202020204" pitchFamily="34" charset="0"/>
                <a:cs typeface="Arial" panose="020B0604020202020204" pitchFamily="34" charset="0"/>
              </a:rPr>
              <a:t>edi</a:t>
            </a:r>
            <a:r>
              <a:rPr lang="tr-TR" sz="1800" spc="-313" dirty="0">
                <a:latin typeface="Arial" panose="020B0604020202020204" pitchFamily="34" charset="0"/>
                <a:cs typeface="Arial" panose="020B0604020202020204" pitchFamily="34" charset="0"/>
              </a:rPr>
              <a:t>r</a:t>
            </a:r>
            <a:r>
              <a:rPr lang="tr-TR" sz="1800" dirty="0">
                <a:latin typeface="Arial" panose="020B0604020202020204" pitchFamily="34" charset="0"/>
                <a:cs typeface="Arial" panose="020B0604020202020204" pitchFamily="34" charset="0"/>
              </a:rPr>
              <a:t> . Ancak bazı farklı bankalar da kesinti olmadan para transferi olanağı sağlamaktadır.</a:t>
            </a:r>
          </a:p>
          <a:p>
            <a:pPr marL="0" indent="0">
              <a:lnSpc>
                <a:spcPct val="100000"/>
              </a:lnSpc>
              <a:spcBef>
                <a:spcPts val="0"/>
              </a:spcBef>
              <a:buNone/>
            </a:pPr>
            <a:endParaRPr lang="tr-TR" sz="1800" dirty="0">
              <a:latin typeface="Arial" panose="020B0604020202020204" pitchFamily="34" charset="0"/>
              <a:cs typeface="Arial" panose="020B0604020202020204" pitchFamily="34" charset="0"/>
            </a:endParaRPr>
          </a:p>
          <a:p>
            <a:pPr marL="397923" marR="958403" indent="-380990">
              <a:lnSpc>
                <a:spcPct val="100000"/>
              </a:lnSpc>
              <a:spcBef>
                <a:spcPts val="0"/>
              </a:spcBef>
            </a:pPr>
            <a:r>
              <a:rPr lang="tr-TR" sz="1800" dirty="0">
                <a:latin typeface="Arial" panose="020B0604020202020204" pitchFamily="34" charset="0"/>
                <a:cs typeface="Arial" panose="020B0604020202020204" pitchFamily="34" charset="0"/>
              </a:rPr>
              <a:t>Hesap açtırdığınız bankanın, gideceğiniz ülkede/şehirde şubesi ya da ortak çalıştığı yaygın başka bir banka </a:t>
            </a:r>
            <a:r>
              <a:rPr lang="tr-TR" sz="1800" spc="-13" dirty="0">
                <a:latin typeface="Arial" panose="020B0604020202020204" pitchFamily="34" charset="0"/>
                <a:cs typeface="Arial" panose="020B0604020202020204" pitchFamily="34" charset="0"/>
              </a:rPr>
              <a:t>o</a:t>
            </a:r>
            <a:r>
              <a:rPr lang="tr-TR" sz="1800" dirty="0">
                <a:latin typeface="Arial" panose="020B0604020202020204" pitchFamily="34" charset="0"/>
                <a:cs typeface="Arial" panose="020B0604020202020204" pitchFamily="34" charset="0"/>
              </a:rPr>
              <a:t>lup</a:t>
            </a:r>
            <a:r>
              <a:rPr lang="tr-TR" sz="1800" spc="7"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olmadığını</a:t>
            </a:r>
            <a:r>
              <a:rPr lang="tr-TR" sz="1800" spc="-40"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a</a:t>
            </a:r>
            <a:r>
              <a:rPr lang="tr-TR" sz="1800" spc="-60" dirty="0">
                <a:latin typeface="Arial" panose="020B0604020202020204" pitchFamily="34" charset="0"/>
                <a:cs typeface="Arial" panose="020B0604020202020204" pitchFamily="34" charset="0"/>
              </a:rPr>
              <a:t>r</a:t>
            </a:r>
            <a:r>
              <a:rPr lang="tr-TR" sz="1800" dirty="0">
                <a:latin typeface="Arial" panose="020B0604020202020204" pitchFamily="34" charset="0"/>
                <a:cs typeface="Arial" panose="020B0604020202020204" pitchFamily="34" charset="0"/>
              </a:rPr>
              <a:t>a</a:t>
            </a:r>
            <a:r>
              <a:rPr lang="tr-TR" sz="1800" spc="-33" dirty="0">
                <a:latin typeface="Arial" panose="020B0604020202020204" pitchFamily="34" charset="0"/>
                <a:cs typeface="Arial" panose="020B0604020202020204" pitchFamily="34" charset="0"/>
              </a:rPr>
              <a:t>ş</a:t>
            </a:r>
            <a:r>
              <a:rPr lang="tr-TR" sz="1800" dirty="0">
                <a:latin typeface="Arial" panose="020B0604020202020204" pitchFamily="34" charset="0"/>
                <a:cs typeface="Arial" panose="020B0604020202020204" pitchFamily="34" charset="0"/>
              </a:rPr>
              <a:t>tırın</a:t>
            </a:r>
            <a:r>
              <a:rPr lang="tr-TR" sz="1800" spc="-20" dirty="0">
                <a:latin typeface="Arial" panose="020B0604020202020204" pitchFamily="34" charset="0"/>
                <a:cs typeface="Arial" panose="020B0604020202020204" pitchFamily="34" charset="0"/>
              </a:rPr>
              <a:t> </a:t>
            </a:r>
            <a:r>
              <a:rPr lang="tr-TR" sz="1800" spc="-40" dirty="0">
                <a:latin typeface="Arial" panose="020B0604020202020204" pitchFamily="34" charset="0"/>
                <a:cs typeface="Arial" panose="020B0604020202020204" pitchFamily="34" charset="0"/>
              </a:rPr>
              <a:t>v</a:t>
            </a:r>
            <a:r>
              <a:rPr lang="tr-TR" sz="1800" dirty="0">
                <a:latin typeface="Arial" panose="020B0604020202020204" pitchFamily="34" charset="0"/>
                <a:cs typeface="Arial" panose="020B0604020202020204" pitchFamily="34" charset="0"/>
              </a:rPr>
              <a:t>e pa</a:t>
            </a:r>
            <a:r>
              <a:rPr lang="tr-TR" sz="1800" spc="-60" dirty="0">
                <a:latin typeface="Arial" panose="020B0604020202020204" pitchFamily="34" charset="0"/>
                <a:cs typeface="Arial" panose="020B0604020202020204" pitchFamily="34" charset="0"/>
              </a:rPr>
              <a:t>r</a:t>
            </a:r>
            <a:r>
              <a:rPr lang="tr-TR" sz="1800" dirty="0">
                <a:latin typeface="Arial" panose="020B0604020202020204" pitchFamily="34" charset="0"/>
                <a:cs typeface="Arial" panose="020B0604020202020204" pitchFamily="34" charset="0"/>
              </a:rPr>
              <a:t>a t</a:t>
            </a:r>
            <a:r>
              <a:rPr lang="tr-TR" sz="1800" spc="-67" dirty="0">
                <a:latin typeface="Arial" panose="020B0604020202020204" pitchFamily="34" charset="0"/>
                <a:cs typeface="Arial" panose="020B0604020202020204" pitchFamily="34" charset="0"/>
              </a:rPr>
              <a:t>r</a:t>
            </a:r>
            <a:r>
              <a:rPr lang="tr-TR" sz="1800" dirty="0">
                <a:latin typeface="Arial" panose="020B0604020202020204" pitchFamily="34" charset="0"/>
                <a:cs typeface="Arial" panose="020B0604020202020204" pitchFamily="34" charset="0"/>
              </a:rPr>
              <a:t>an</a:t>
            </a:r>
            <a:r>
              <a:rPr lang="tr-TR" sz="1800" spc="-33" dirty="0">
                <a:latin typeface="Arial" panose="020B0604020202020204" pitchFamily="34" charset="0"/>
                <a:cs typeface="Arial" panose="020B0604020202020204" pitchFamily="34" charset="0"/>
              </a:rPr>
              <a:t>s</a:t>
            </a:r>
            <a:r>
              <a:rPr lang="tr-TR" sz="1800" spc="-80" dirty="0">
                <a:latin typeface="Arial" panose="020B0604020202020204" pitchFamily="34" charset="0"/>
                <a:cs typeface="Arial" panose="020B0604020202020204" pitchFamily="34" charset="0"/>
              </a:rPr>
              <a:t>f</a:t>
            </a:r>
            <a:r>
              <a:rPr lang="tr-TR" sz="1800" dirty="0">
                <a:latin typeface="Arial" panose="020B0604020202020204" pitchFamily="34" charset="0"/>
                <a:cs typeface="Arial" panose="020B0604020202020204" pitchFamily="34" charset="0"/>
              </a:rPr>
              <a:t>er işlem</a:t>
            </a:r>
            <a:r>
              <a:rPr lang="tr-TR" sz="1800" spc="-20"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üc</a:t>
            </a:r>
            <a:r>
              <a:rPr lang="tr-TR" sz="1800" spc="-40" dirty="0">
                <a:latin typeface="Arial" panose="020B0604020202020204" pitchFamily="34" charset="0"/>
                <a:cs typeface="Arial" panose="020B0604020202020204" pitchFamily="34" charset="0"/>
              </a:rPr>
              <a:t>r</a:t>
            </a:r>
            <a:r>
              <a:rPr lang="tr-TR" sz="1800" dirty="0">
                <a:latin typeface="Arial" panose="020B0604020202020204" pitchFamily="34" charset="0"/>
                <a:cs typeface="Arial" panose="020B0604020202020204" pitchFamily="34" charset="0"/>
              </a:rPr>
              <a:t>eti</a:t>
            </a:r>
            <a:r>
              <a:rPr lang="tr-TR" sz="1800" spc="-33" dirty="0">
                <a:latin typeface="Arial" panose="020B0604020202020204" pitchFamily="34" charset="0"/>
                <a:cs typeface="Arial" panose="020B0604020202020204" pitchFamily="34" charset="0"/>
              </a:rPr>
              <a:t> </a:t>
            </a:r>
            <a:r>
              <a:rPr lang="tr-TR" sz="1800" spc="-40" dirty="0">
                <a:latin typeface="Arial" panose="020B0604020202020204" pitchFamily="34" charset="0"/>
                <a:cs typeface="Arial" panose="020B0604020202020204" pitchFamily="34" charset="0"/>
              </a:rPr>
              <a:t>v</a:t>
            </a:r>
            <a:r>
              <a:rPr lang="tr-TR" sz="1800" dirty="0">
                <a:latin typeface="Arial" panose="020B0604020202020204" pitchFamily="34" charset="0"/>
                <a:cs typeface="Arial" panose="020B0604020202020204" pitchFamily="34" charset="0"/>
              </a:rPr>
              <a:t>e sü</a:t>
            </a:r>
            <a:r>
              <a:rPr lang="tr-TR" sz="1800" spc="-47" dirty="0">
                <a:latin typeface="Arial" panose="020B0604020202020204" pitchFamily="34" charset="0"/>
                <a:cs typeface="Arial" panose="020B0604020202020204" pitchFamily="34" charset="0"/>
              </a:rPr>
              <a:t>r</a:t>
            </a:r>
            <a:r>
              <a:rPr lang="tr-TR" sz="1800" dirty="0">
                <a:latin typeface="Arial" panose="020B0604020202020204" pitchFamily="34" charset="0"/>
                <a:cs typeface="Arial" panose="020B0604020202020204" pitchFamily="34" charset="0"/>
              </a:rPr>
              <a:t>el</a:t>
            </a:r>
            <a:r>
              <a:rPr lang="tr-TR" sz="1800" spc="7" dirty="0">
                <a:latin typeface="Arial" panose="020B0604020202020204" pitchFamily="34" charset="0"/>
                <a:cs typeface="Arial" panose="020B0604020202020204" pitchFamily="34" charset="0"/>
              </a:rPr>
              <a:t>e</a:t>
            </a:r>
            <a:r>
              <a:rPr lang="tr-TR" sz="1800" dirty="0">
                <a:latin typeface="Arial" panose="020B0604020202020204" pitchFamily="34" charset="0"/>
                <a:cs typeface="Arial" panose="020B0604020202020204" pitchFamily="34" charset="0"/>
              </a:rPr>
              <a:t>rini öğ</a:t>
            </a:r>
            <a:r>
              <a:rPr lang="tr-TR" sz="1800" spc="-60" dirty="0">
                <a:latin typeface="Arial" panose="020B0604020202020204" pitchFamily="34" charset="0"/>
                <a:cs typeface="Arial" panose="020B0604020202020204" pitchFamily="34" charset="0"/>
              </a:rPr>
              <a:t>r</a:t>
            </a:r>
            <a:r>
              <a:rPr lang="tr-TR" sz="1800" dirty="0">
                <a:latin typeface="Arial" panose="020B0604020202020204" pitchFamily="34" charset="0"/>
                <a:cs typeface="Arial" panose="020B0604020202020204" pitchFamily="34" charset="0"/>
              </a:rPr>
              <a:t>enin.</a:t>
            </a:r>
          </a:p>
          <a:p>
            <a:pPr marL="0" indent="0">
              <a:lnSpc>
                <a:spcPct val="100000"/>
              </a:lnSpc>
              <a:spcBef>
                <a:spcPts val="0"/>
              </a:spcBef>
              <a:buNone/>
            </a:pPr>
            <a:endParaRPr lang="tr-TR" sz="1800" dirty="0">
              <a:latin typeface="Arial" panose="020B0604020202020204" pitchFamily="34" charset="0"/>
              <a:cs typeface="Arial" panose="020B0604020202020204" pitchFamily="34" charset="0"/>
            </a:endParaRPr>
          </a:p>
          <a:p>
            <a:pPr>
              <a:lnSpc>
                <a:spcPct val="100000"/>
              </a:lnSpc>
              <a:spcBef>
                <a:spcPts val="0"/>
              </a:spcBef>
            </a:pPr>
            <a:r>
              <a:rPr lang="tr-TR" sz="1800" dirty="0">
                <a:latin typeface="Arial" panose="020B0604020202020204" pitchFamily="34" charset="0"/>
                <a:cs typeface="Arial" panose="020B0604020202020204" pitchFamily="34" charset="0"/>
              </a:rPr>
              <a:t>Banka hesabı mutla</a:t>
            </a:r>
            <a:r>
              <a:rPr lang="tr-TR" sz="1800" spc="-60" dirty="0">
                <a:latin typeface="Arial" panose="020B0604020202020204" pitchFamily="34" charset="0"/>
                <a:cs typeface="Arial" panose="020B0604020202020204" pitchFamily="34" charset="0"/>
              </a:rPr>
              <a:t>k</a:t>
            </a:r>
            <a:r>
              <a:rPr lang="tr-TR" sz="1800" dirty="0">
                <a:latin typeface="Arial" panose="020B0604020202020204" pitchFamily="34" charset="0"/>
                <a:cs typeface="Arial" panose="020B0604020202020204" pitchFamily="34" charset="0"/>
              </a:rPr>
              <a:t>a</a:t>
            </a:r>
            <a:r>
              <a:rPr lang="tr-TR" sz="1800" spc="-40" dirty="0">
                <a:latin typeface="Arial" panose="020B0604020202020204" pitchFamily="34" charset="0"/>
                <a:cs typeface="Arial" panose="020B0604020202020204" pitchFamily="34" charset="0"/>
              </a:rPr>
              <a:t> </a:t>
            </a:r>
            <a:r>
              <a:rPr lang="tr-TR" sz="1800" spc="-100" dirty="0">
                <a:latin typeface="Arial" panose="020B0604020202020204" pitchFamily="34" charset="0"/>
                <a:cs typeface="Arial" panose="020B0604020202020204" pitchFamily="34" charset="0"/>
              </a:rPr>
              <a:t>k</a:t>
            </a:r>
            <a:r>
              <a:rPr lang="tr-TR" sz="1800" dirty="0">
                <a:latin typeface="Arial" panose="020B0604020202020204" pitchFamily="34" charset="0"/>
                <a:cs typeface="Arial" panose="020B0604020202020204" pitchFamily="34" charset="0"/>
              </a:rPr>
              <a:t>endi</a:t>
            </a:r>
            <a:r>
              <a:rPr lang="tr-TR" sz="1800" spc="-20"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adını</a:t>
            </a:r>
            <a:r>
              <a:rPr lang="tr-TR" sz="1800" spc="-53" dirty="0">
                <a:latin typeface="Arial" panose="020B0604020202020204" pitchFamily="34" charset="0"/>
                <a:cs typeface="Arial" panose="020B0604020202020204" pitchFamily="34" charset="0"/>
              </a:rPr>
              <a:t>z</a:t>
            </a:r>
            <a:r>
              <a:rPr lang="tr-TR" sz="1800" dirty="0">
                <a:latin typeface="Arial" panose="020B0604020202020204" pitchFamily="34" charset="0"/>
                <a:cs typeface="Arial" panose="020B0604020202020204" pitchFamily="34" charset="0"/>
              </a:rPr>
              <a:t>a ve Türkiye’deki bir bankada açılmış olmalıdır. Or</a:t>
            </a:r>
            <a:r>
              <a:rPr lang="tr-TR" sz="1800" spc="-40" dirty="0">
                <a:latin typeface="Arial" panose="020B0604020202020204" pitchFamily="34" charset="0"/>
                <a:cs typeface="Arial" panose="020B0604020202020204" pitchFamily="34" charset="0"/>
              </a:rPr>
              <a:t>t</a:t>
            </a:r>
            <a:r>
              <a:rPr lang="tr-TR" sz="1800" dirty="0">
                <a:latin typeface="Arial" panose="020B0604020202020204" pitchFamily="34" charset="0"/>
                <a:cs typeface="Arial" panose="020B0604020202020204" pitchFamily="34" charset="0"/>
              </a:rPr>
              <a:t>ak</a:t>
            </a:r>
            <a:r>
              <a:rPr lang="tr-TR" sz="1800" spc="-20"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hesap</a:t>
            </a:r>
            <a:r>
              <a:rPr lang="tr-TR" sz="1800" spc="-7"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açtırmanızı</a:t>
            </a:r>
            <a:r>
              <a:rPr lang="tr-TR" sz="1800" spc="-53" dirty="0">
                <a:latin typeface="Arial" panose="020B0604020202020204" pitchFamily="34" charset="0"/>
                <a:cs typeface="Arial" panose="020B0604020202020204" pitchFamily="34" charset="0"/>
              </a:rPr>
              <a:t> da </a:t>
            </a:r>
            <a:r>
              <a:rPr lang="tr-TR" sz="1800" spc="-33" dirty="0">
                <a:latin typeface="Arial" panose="020B0604020202020204" pitchFamily="34" charset="0"/>
                <a:cs typeface="Arial" panose="020B0604020202020204" pitchFamily="34" charset="0"/>
              </a:rPr>
              <a:t>t</a:t>
            </a:r>
            <a:r>
              <a:rPr lang="tr-TR" sz="1800" spc="-47" dirty="0">
                <a:latin typeface="Arial" panose="020B0604020202020204" pitchFamily="34" charset="0"/>
                <a:cs typeface="Arial" panose="020B0604020202020204" pitchFamily="34" charset="0"/>
              </a:rPr>
              <a:t>a</a:t>
            </a:r>
            <a:r>
              <a:rPr lang="tr-TR" sz="1800" spc="-27" dirty="0">
                <a:latin typeface="Arial" panose="020B0604020202020204" pitchFamily="34" charset="0"/>
                <a:cs typeface="Arial" panose="020B0604020202020204" pitchFamily="34" charset="0"/>
              </a:rPr>
              <a:t>v</a:t>
            </a:r>
            <a:r>
              <a:rPr lang="tr-TR" sz="1800" dirty="0">
                <a:latin typeface="Arial" panose="020B0604020202020204" pitchFamily="34" charset="0"/>
                <a:cs typeface="Arial" panose="020B0604020202020204" pitchFamily="34" charset="0"/>
              </a:rPr>
              <a:t>si</a:t>
            </a:r>
            <a:r>
              <a:rPr lang="tr-TR" sz="1800" spc="-33" dirty="0">
                <a:latin typeface="Arial" panose="020B0604020202020204" pitchFamily="34" charset="0"/>
                <a:cs typeface="Arial" panose="020B0604020202020204" pitchFamily="34" charset="0"/>
              </a:rPr>
              <a:t>y</a:t>
            </a:r>
            <a:r>
              <a:rPr lang="tr-TR" sz="1800" dirty="0">
                <a:latin typeface="Arial" panose="020B0604020202020204" pitchFamily="34" charset="0"/>
                <a:cs typeface="Arial" panose="020B0604020202020204" pitchFamily="34" charset="0"/>
              </a:rPr>
              <a:t>e </a:t>
            </a:r>
            <a:r>
              <a:rPr lang="tr-TR" sz="1800" spc="-20" dirty="0">
                <a:latin typeface="Arial" panose="020B0604020202020204" pitchFamily="34" charset="0"/>
                <a:cs typeface="Arial" panose="020B0604020202020204" pitchFamily="34" charset="0"/>
              </a:rPr>
              <a:t>ed</a:t>
            </a:r>
            <a:r>
              <a:rPr lang="tr-TR" sz="1800" spc="-13" dirty="0">
                <a:latin typeface="Arial" panose="020B0604020202020204" pitchFamily="34" charset="0"/>
                <a:cs typeface="Arial" panose="020B0604020202020204" pitchFamily="34" charset="0"/>
              </a:rPr>
              <a:t>e</a:t>
            </a:r>
            <a:r>
              <a:rPr lang="tr-TR" sz="1800" dirty="0">
                <a:latin typeface="Arial" panose="020B0604020202020204" pitchFamily="34" charset="0"/>
                <a:cs typeface="Arial" panose="020B0604020202020204" pitchFamily="34" charset="0"/>
              </a:rPr>
              <a:t>riz. </a:t>
            </a:r>
            <a:r>
              <a:rPr lang="tr-TR" sz="1800" u="sng" spc="-100" dirty="0">
                <a:latin typeface="Arial" panose="020B0604020202020204" pitchFamily="34" charset="0"/>
                <a:cs typeface="Arial" panose="020B0604020202020204" pitchFamily="34" charset="0"/>
              </a:rPr>
              <a:t>Bu durumda, hesap cüzdanınızda birinci sırada  kendi  ad-soyadınızın, ikinci sırada hesaba erişebilmesini istediğiniz yakınınızın/aile üyenizin ad-soyadı yazılı olmalıdır.</a:t>
            </a:r>
            <a:r>
              <a:rPr lang="tr-TR" sz="1800" spc="-100" dirty="0">
                <a:latin typeface="Arial" panose="020B0604020202020204" pitchFamily="34" charset="0"/>
                <a:cs typeface="Arial" panose="020B0604020202020204" pitchFamily="34" charset="0"/>
              </a:rPr>
              <a:t> Ortak hesap açılması durumunda, hesabın adlarına açıldığı her iki kişi için de hesaptaki tutara erişim mümkündür.</a:t>
            </a:r>
            <a:endParaRPr lang="tr-TR" sz="1800" u="sng" spc="-100" dirty="0">
              <a:latin typeface="Arial" panose="020B0604020202020204" pitchFamily="34" charset="0"/>
              <a:cs typeface="Arial" panose="020B0604020202020204" pitchFamily="34" charset="0"/>
            </a:endParaRPr>
          </a:p>
          <a:p>
            <a:pPr>
              <a:lnSpc>
                <a:spcPct val="100000"/>
              </a:lnSpc>
              <a:spcBef>
                <a:spcPts val="0"/>
              </a:spcBef>
            </a:pPr>
            <a:endParaRPr lang="tr-TR" sz="1800" u="sng" dirty="0">
              <a:latin typeface="Arial" panose="020B0604020202020204" pitchFamily="34" charset="0"/>
              <a:cs typeface="Arial" panose="020B0604020202020204" pitchFamily="34" charset="0"/>
            </a:endParaRPr>
          </a:p>
          <a:p>
            <a:pPr>
              <a:lnSpc>
                <a:spcPct val="100000"/>
              </a:lnSpc>
              <a:spcBef>
                <a:spcPts val="0"/>
              </a:spcBef>
            </a:pPr>
            <a:r>
              <a:rPr lang="tr-TR" sz="1800" dirty="0">
                <a:latin typeface="Arial" panose="020B0604020202020204" pitchFamily="34" charset="0"/>
                <a:cs typeface="Arial" panose="020B0604020202020204" pitchFamily="34" charset="0"/>
              </a:rPr>
              <a:t>Hangi bankada vadesiz Euro hesabı açtırmanızın daha avantajlı olacağı konusunda, Koordinatörlüğümüzce size hibe tutarınız aktarılırken ilgili banka tarafından kesinti yapıp yapmayacağı önemlidir. Ancak bununun yanında, gittiğiniz ülkede hesabınızda bulunan Euro cinsinden tutarı çekmek istediğinizde, hangi bankada açılmış hesabın size bu tutar için kolay ve masrafsız  erişim sağlayacağı ayrıntısı da önem taşır. Bu durum ülkeden ülkeye değişiklik gösterebilir ve bu konuda gerekli araştırmayı öğrencilerimizin yapması beklenmektedir.</a:t>
            </a:r>
          </a:p>
          <a:p>
            <a:pPr>
              <a:lnSpc>
                <a:spcPct val="100000"/>
              </a:lnSpc>
              <a:spcBef>
                <a:spcPts val="0"/>
              </a:spcBef>
            </a:pPr>
            <a:endParaRPr lang="tr-TR" sz="1867" dirty="0">
              <a:latin typeface="+mn-lt"/>
            </a:endParaRPr>
          </a:p>
        </p:txBody>
      </p:sp>
      <p:sp>
        <p:nvSpPr>
          <p:cNvPr id="4" name="object 3"/>
          <p:cNvSpPr/>
          <p:nvPr/>
        </p:nvSpPr>
        <p:spPr>
          <a:xfrm>
            <a:off x="5701669" y="5807715"/>
            <a:ext cx="902340" cy="910164"/>
          </a:xfrm>
          <a:prstGeom prst="rect">
            <a:avLst/>
          </a:prstGeom>
          <a:blipFill>
            <a:blip r:embed="rId2" cstate="print"/>
            <a:stretch>
              <a:fillRect/>
            </a:stretch>
          </a:blipFill>
        </p:spPr>
        <p:txBody>
          <a:bodyPr wrap="square" lIns="0" tIns="0" rIns="0" bIns="0" rtlCol="0">
            <a:noAutofit/>
          </a:bodyPr>
          <a:lstStyle/>
          <a:p>
            <a:endParaRPr sz="2400"/>
          </a:p>
        </p:txBody>
      </p:sp>
    </p:spTree>
    <p:extLst>
      <p:ext uri="{BB962C8B-B14F-4D97-AF65-F5344CB8AC3E}">
        <p14:creationId xmlns:p14="http://schemas.microsoft.com/office/powerpoint/2010/main" val="3111291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
            <a:ext cx="12192000" cy="784771"/>
          </a:xfrm>
        </p:spPr>
        <p:txBody>
          <a:bodyPr>
            <a:normAutofit fontScale="90000"/>
          </a:bodyPr>
          <a:lstStyle/>
          <a:p>
            <a:r>
              <a:rPr lang="tr-TR" dirty="0">
                <a:solidFill>
                  <a:srgbClr val="FF0000"/>
                </a:solidFill>
              </a:rPr>
              <a:t>OLS (Online </a:t>
            </a:r>
            <a:r>
              <a:rPr lang="tr-TR" dirty="0" err="1">
                <a:solidFill>
                  <a:srgbClr val="FF0000"/>
                </a:solidFill>
              </a:rPr>
              <a:t>Linguistic</a:t>
            </a:r>
            <a:r>
              <a:rPr lang="tr-TR" dirty="0">
                <a:solidFill>
                  <a:srgbClr val="FF0000"/>
                </a:solidFill>
              </a:rPr>
              <a:t> </a:t>
            </a:r>
            <a:r>
              <a:rPr lang="tr-TR" dirty="0" err="1">
                <a:solidFill>
                  <a:srgbClr val="FF0000"/>
                </a:solidFill>
              </a:rPr>
              <a:t>Support</a:t>
            </a:r>
            <a:r>
              <a:rPr lang="tr-TR" dirty="0">
                <a:solidFill>
                  <a:srgbClr val="FF0000"/>
                </a:solidFill>
              </a:rPr>
              <a:t> – Çevrimiçi Dil Desteği)</a:t>
            </a:r>
            <a:br>
              <a:rPr lang="tr-TR" dirty="0">
                <a:solidFill>
                  <a:srgbClr val="FF0000"/>
                </a:solidFill>
              </a:rPr>
            </a:br>
            <a:r>
              <a:rPr lang="tr-TR" dirty="0">
                <a:solidFill>
                  <a:srgbClr val="FF0000"/>
                </a:solidFill>
              </a:rPr>
              <a:t>EU ACADEMY</a:t>
            </a:r>
          </a:p>
        </p:txBody>
      </p:sp>
      <p:sp>
        <p:nvSpPr>
          <p:cNvPr id="3" name="İçerik Yer Tutucusu 2"/>
          <p:cNvSpPr>
            <a:spLocks noGrp="1"/>
          </p:cNvSpPr>
          <p:nvPr>
            <p:ph idx="1"/>
          </p:nvPr>
        </p:nvSpPr>
        <p:spPr>
          <a:xfrm>
            <a:off x="0" y="784776"/>
            <a:ext cx="12192000" cy="5195533"/>
          </a:xfrm>
        </p:spPr>
        <p:txBody>
          <a:bodyPr/>
          <a:lstStyle/>
          <a:p>
            <a:pPr algn="just"/>
            <a:endParaRPr lang="tr-TR" sz="1867" dirty="0"/>
          </a:p>
          <a:p>
            <a:pPr algn="just"/>
            <a:r>
              <a:rPr lang="tr-TR" sz="1800" dirty="0"/>
              <a:t>Öğrencilerin dil yeterliğinin geliştirilmesine destek amacı ile oluşturulmuştur.</a:t>
            </a:r>
          </a:p>
          <a:p>
            <a:pPr algn="just"/>
            <a:r>
              <a:rPr lang="tr-TR" sz="1800" dirty="0"/>
              <a:t>Öğrenciler gidiş işlemleri için belgelerini tamamlayıp, Koordinatörlüğümüzden e-posta ile randevu talebinde bulunurken, aynı zamanda hangi dilde (İngilizce/Almanca/Fransızca) sınava girmek istediklerini belirterek OLS sınavı için Koordinatörlüğümüzden talepte bulunabilirler. Öğrencimize sınavı uygulayabilmesi için gerekli bilgilendirme e-posta ile gönderilecektir.</a:t>
            </a:r>
          </a:p>
          <a:p>
            <a:pPr algn="just"/>
            <a:r>
              <a:rPr lang="tr-TR" sz="1800" dirty="0"/>
              <a:t>Öğrenciler, </a:t>
            </a:r>
            <a:r>
              <a:rPr lang="tr-TR" sz="1800" dirty="0" err="1"/>
              <a:t>Erasmus</a:t>
            </a:r>
            <a:r>
              <a:rPr lang="tr-TR" sz="1800" dirty="0"/>
              <a:t>+ hareketliliği başlamadan önce online dil sınavı (OLS-First </a:t>
            </a:r>
            <a:r>
              <a:rPr lang="tr-TR" sz="1800" dirty="0" err="1"/>
              <a:t>Assessment</a:t>
            </a:r>
            <a:r>
              <a:rPr lang="tr-TR" sz="1800" dirty="0"/>
              <a:t>) uygularlar. Hareketlilik bitimindeki (OLS-Second </a:t>
            </a:r>
            <a:r>
              <a:rPr lang="tr-TR" sz="1800" dirty="0" err="1"/>
              <a:t>Assessment</a:t>
            </a:r>
            <a:r>
              <a:rPr lang="tr-TR" sz="1800" dirty="0"/>
              <a:t>) online dil sınavını uygulamak zorunlu olmaktan çıkarılmıştır.</a:t>
            </a:r>
          </a:p>
          <a:p>
            <a:pPr algn="just"/>
            <a:r>
              <a:rPr lang="tr-TR" sz="1800" dirty="0"/>
              <a:t>Online dil sınavı sonucunda ortaya çıkan dil yeterlik düzeyi hiç bir şekilde öğrencinin öğrenim hareketliliğini etkilememektedir, ancak sınavın tüm öğrenciler tarafından dikkatli biçimde uygulanması tavsiye edilmektedir.</a:t>
            </a:r>
          </a:p>
          <a:p>
            <a:pPr algn="just"/>
            <a:r>
              <a:rPr lang="tr-TR" sz="1800" dirty="0"/>
              <a:t>OLS sınavında B2 ve üzeri yabancı dil puanı alan öğrenciler sistemde sunulan farklı online yabancı dil kursu seçeneklerinden yararlanabilir.</a:t>
            </a:r>
          </a:p>
          <a:p>
            <a:pPr algn="just">
              <a:buNone/>
            </a:pPr>
            <a:endParaRPr lang="tr-TR" sz="2133" dirty="0"/>
          </a:p>
          <a:p>
            <a:endParaRPr lang="tr-TR" sz="2400" dirty="0"/>
          </a:p>
        </p:txBody>
      </p:sp>
      <p:sp>
        <p:nvSpPr>
          <p:cNvPr id="4" name="object 3"/>
          <p:cNvSpPr/>
          <p:nvPr/>
        </p:nvSpPr>
        <p:spPr>
          <a:xfrm>
            <a:off x="5701669" y="5807715"/>
            <a:ext cx="902340" cy="910164"/>
          </a:xfrm>
          <a:prstGeom prst="rect">
            <a:avLst/>
          </a:prstGeom>
          <a:blipFill>
            <a:blip r:embed="rId3" cstate="print"/>
            <a:stretch>
              <a:fillRect/>
            </a:stretch>
          </a:blipFill>
        </p:spPr>
        <p:txBody>
          <a:bodyPr wrap="square" lIns="0" tIns="0" rIns="0" bIns="0" rtlCol="0">
            <a:noAutofit/>
          </a:bodyPr>
          <a:lstStyle/>
          <a:p>
            <a:endParaRPr sz="2400"/>
          </a:p>
        </p:txBody>
      </p:sp>
    </p:spTree>
    <p:extLst>
      <p:ext uri="{BB962C8B-B14F-4D97-AF65-F5344CB8AC3E}">
        <p14:creationId xmlns:p14="http://schemas.microsoft.com/office/powerpoint/2010/main" val="3037504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3"/>
            <a:ext cx="12192000" cy="756744"/>
          </a:xfrm>
        </p:spPr>
        <p:txBody>
          <a:bodyPr>
            <a:normAutofit fontScale="90000"/>
          </a:bodyPr>
          <a:lstStyle/>
          <a:p>
            <a:r>
              <a:rPr lang="tr-TR" dirty="0">
                <a:solidFill>
                  <a:srgbClr val="FF0000"/>
                </a:solidFill>
              </a:rPr>
              <a:t>5. Adım – Uluslararası Akademik İlişkiler Koordinatörlüğü ile İlgili İşlemler</a:t>
            </a:r>
          </a:p>
        </p:txBody>
      </p:sp>
      <p:sp>
        <p:nvSpPr>
          <p:cNvPr id="3" name="İçerik Yer Tutucusu 2"/>
          <p:cNvSpPr>
            <a:spLocks noGrp="1"/>
          </p:cNvSpPr>
          <p:nvPr>
            <p:ph idx="1"/>
          </p:nvPr>
        </p:nvSpPr>
        <p:spPr>
          <a:xfrm>
            <a:off x="0" y="756751"/>
            <a:ext cx="12192000" cy="5508336"/>
          </a:xfrm>
        </p:spPr>
        <p:txBody>
          <a:bodyPr>
            <a:normAutofit/>
          </a:bodyPr>
          <a:lstStyle/>
          <a:p>
            <a:pPr marL="16933">
              <a:lnSpc>
                <a:spcPct val="100000"/>
              </a:lnSpc>
            </a:pPr>
            <a:r>
              <a:rPr lang="tr-TR" sz="1800" dirty="0">
                <a:latin typeface="Calibri"/>
                <a:cs typeface="Calibri"/>
              </a:rPr>
              <a:t>Yurtdışına çıkmadan önce </a:t>
            </a:r>
            <a:r>
              <a:rPr lang="tr-TR" sz="1800" b="1" u="sng" dirty="0">
                <a:solidFill>
                  <a:srgbClr val="FF0000"/>
                </a:solidFill>
                <a:latin typeface="Calibri"/>
                <a:cs typeface="Calibri"/>
              </a:rPr>
              <a:t>en </a:t>
            </a:r>
            <a:r>
              <a:rPr lang="tr-TR" sz="1800" b="1" u="sng" spc="-33" dirty="0">
                <a:solidFill>
                  <a:srgbClr val="FF0000"/>
                </a:solidFill>
                <a:latin typeface="Calibri"/>
                <a:cs typeface="Calibri"/>
              </a:rPr>
              <a:t>g</a:t>
            </a:r>
            <a:r>
              <a:rPr lang="tr-TR" sz="1800" b="1" u="sng" dirty="0">
                <a:solidFill>
                  <a:srgbClr val="FF0000"/>
                </a:solidFill>
                <a:latin typeface="Calibri"/>
                <a:cs typeface="Calibri"/>
              </a:rPr>
              <a:t>eç</a:t>
            </a:r>
            <a:r>
              <a:rPr lang="tr-TR" sz="1800" b="1" u="sng" spc="7" dirty="0">
                <a:solidFill>
                  <a:srgbClr val="FF0000"/>
                </a:solidFill>
                <a:latin typeface="Calibri"/>
                <a:cs typeface="Calibri"/>
              </a:rPr>
              <a:t> 20-25</a:t>
            </a:r>
            <a:r>
              <a:rPr lang="tr-TR" sz="1800" b="1" u="sng" spc="-27" dirty="0">
                <a:solidFill>
                  <a:srgbClr val="FF0000"/>
                </a:solidFill>
                <a:latin typeface="Calibri"/>
                <a:cs typeface="Calibri"/>
              </a:rPr>
              <a:t> </a:t>
            </a:r>
            <a:r>
              <a:rPr lang="tr-TR" sz="1800" b="1" u="sng" dirty="0">
                <a:solidFill>
                  <a:srgbClr val="FF0000"/>
                </a:solidFill>
                <a:latin typeface="Calibri"/>
                <a:cs typeface="Calibri"/>
              </a:rPr>
              <a:t>günü </a:t>
            </a:r>
            <a:r>
              <a:rPr lang="tr-TR" sz="1800" b="1" u="sng" spc="-13" dirty="0">
                <a:solidFill>
                  <a:srgbClr val="FF0000"/>
                </a:solidFill>
                <a:latin typeface="Calibri"/>
                <a:cs typeface="Calibri"/>
              </a:rPr>
              <a:t>ö</a:t>
            </a:r>
            <a:r>
              <a:rPr lang="tr-TR" sz="1800" b="1" u="sng" dirty="0">
                <a:solidFill>
                  <a:srgbClr val="FF0000"/>
                </a:solidFill>
                <a:latin typeface="Calibri"/>
                <a:cs typeface="Calibri"/>
              </a:rPr>
              <a:t>ncesinde (sadece vize eksik)</a:t>
            </a:r>
            <a:r>
              <a:rPr lang="tr-TR" sz="1800" b="1" dirty="0">
                <a:solidFill>
                  <a:srgbClr val="FF0000"/>
                </a:solidFill>
                <a:latin typeface="Calibri"/>
                <a:cs typeface="Calibri"/>
              </a:rPr>
              <a:t> </a:t>
            </a:r>
            <a:r>
              <a:rPr lang="tr-TR" sz="1800" spc="-60" dirty="0">
                <a:solidFill>
                  <a:schemeClr val="tx1"/>
                </a:solidFill>
                <a:latin typeface="Calibri"/>
                <a:cs typeface="Calibri"/>
              </a:rPr>
              <a:t>Koordinatörlüğümüzle irtibata geçiniz. Zorunlu durumlar dışında, işlemleriniz ofisimizde yüz yüze randevu ile gerçekleştirilecek ve imzalayacağınız </a:t>
            </a:r>
            <a:r>
              <a:rPr lang="tr-TR" sz="1800" spc="-60" dirty="0" err="1">
                <a:solidFill>
                  <a:schemeClr val="tx1"/>
                </a:solidFill>
                <a:latin typeface="Calibri"/>
                <a:cs typeface="Calibri"/>
              </a:rPr>
              <a:t>Erasmus</a:t>
            </a:r>
            <a:r>
              <a:rPr lang="tr-TR" sz="1800" spc="-60" dirty="0">
                <a:solidFill>
                  <a:schemeClr val="tx1"/>
                </a:solidFill>
                <a:latin typeface="Calibri"/>
                <a:cs typeface="Calibri"/>
              </a:rPr>
              <a:t> Hibe Sözleşmeniz hazırlanacaktır. </a:t>
            </a:r>
            <a:r>
              <a:rPr lang="tr-TR" sz="1800" u="sng" spc="-60" dirty="0">
                <a:solidFill>
                  <a:schemeClr val="tx1"/>
                </a:solidFill>
                <a:latin typeface="Calibri"/>
                <a:cs typeface="Calibri"/>
              </a:rPr>
              <a:t>Gidiş Öncesi Erasmus Dosya Açma</a:t>
            </a:r>
            <a:r>
              <a:rPr lang="tr-TR" sz="1800" spc="-60" dirty="0">
                <a:solidFill>
                  <a:schemeClr val="tx1"/>
                </a:solidFill>
                <a:latin typeface="Calibri"/>
                <a:cs typeface="Calibri"/>
              </a:rPr>
              <a:t> (belge teslimi ve Erasmus Sözleşmesi imzalama) işleminizi tamamlamadıktan sonra yurtdışına çıkarak </a:t>
            </a:r>
            <a:r>
              <a:rPr lang="tr-TR" sz="1800" spc="-60" dirty="0" err="1">
                <a:solidFill>
                  <a:schemeClr val="tx1"/>
                </a:solidFill>
                <a:latin typeface="Calibri"/>
                <a:cs typeface="Calibri"/>
              </a:rPr>
              <a:t>Erasmus</a:t>
            </a:r>
            <a:r>
              <a:rPr lang="tr-TR" sz="1800" spc="-60" dirty="0">
                <a:solidFill>
                  <a:schemeClr val="tx1"/>
                </a:solidFill>
                <a:latin typeface="Calibri"/>
                <a:cs typeface="Calibri"/>
              </a:rPr>
              <a:t> faaliyetinize başlamalısınız.  İlgili belgeler ve </a:t>
            </a:r>
            <a:r>
              <a:rPr lang="tr-TR" sz="1800" spc="-60" dirty="0" err="1">
                <a:solidFill>
                  <a:schemeClr val="tx1"/>
                </a:solidFill>
                <a:latin typeface="Calibri"/>
                <a:cs typeface="Calibri"/>
              </a:rPr>
              <a:t>Erasmus</a:t>
            </a:r>
            <a:r>
              <a:rPr lang="tr-TR" sz="1800" spc="-60" dirty="0">
                <a:solidFill>
                  <a:schemeClr val="tx1"/>
                </a:solidFill>
                <a:latin typeface="Calibri"/>
                <a:cs typeface="Calibri"/>
              </a:rPr>
              <a:t> Sözleşmenizi olmadığı durumda, </a:t>
            </a:r>
            <a:r>
              <a:rPr lang="tr-TR" sz="1800" spc="-60" dirty="0" err="1">
                <a:solidFill>
                  <a:schemeClr val="tx1"/>
                </a:solidFill>
                <a:latin typeface="Calibri"/>
                <a:cs typeface="Calibri"/>
              </a:rPr>
              <a:t>Erasmus</a:t>
            </a:r>
            <a:r>
              <a:rPr lang="tr-TR" sz="1800" spc="-60" dirty="0">
                <a:solidFill>
                  <a:schemeClr val="tx1"/>
                </a:solidFill>
                <a:latin typeface="Calibri"/>
                <a:cs typeface="Calibri"/>
              </a:rPr>
              <a:t> faaliyetiniz geçersiz olacaktır.</a:t>
            </a:r>
          </a:p>
          <a:p>
            <a:pPr marL="0" indent="0">
              <a:lnSpc>
                <a:spcPct val="100000"/>
              </a:lnSpc>
              <a:buNone/>
            </a:pPr>
            <a:r>
              <a:rPr lang="tr-TR" sz="1800" u="sng" dirty="0">
                <a:solidFill>
                  <a:srgbClr val="FF0000"/>
                </a:solidFill>
                <a:latin typeface="Calibri"/>
                <a:cs typeface="Calibri"/>
              </a:rPr>
              <a:t> </a:t>
            </a:r>
            <a:r>
              <a:rPr lang="tr-TR" sz="1800" u="sng" dirty="0">
                <a:latin typeface="Calibri"/>
                <a:cs typeface="Calibri"/>
              </a:rPr>
              <a:t>Erasmus</a:t>
            </a:r>
            <a:r>
              <a:rPr lang="tr-TR" sz="1800" u="sng" spc="7" dirty="0">
                <a:latin typeface="Calibri"/>
                <a:cs typeface="Calibri"/>
              </a:rPr>
              <a:t> S</a:t>
            </a:r>
            <a:r>
              <a:rPr lang="tr-TR" sz="1800" u="sng" spc="-67" dirty="0">
                <a:latin typeface="Calibri"/>
                <a:cs typeface="Calibri"/>
              </a:rPr>
              <a:t>ö</a:t>
            </a:r>
            <a:r>
              <a:rPr lang="tr-TR" sz="1800" u="sng" dirty="0">
                <a:latin typeface="Calibri"/>
                <a:cs typeface="Calibri"/>
              </a:rPr>
              <a:t>zleşm</a:t>
            </a:r>
            <a:r>
              <a:rPr lang="tr-TR" sz="1800" u="sng" spc="7" dirty="0">
                <a:latin typeface="Calibri"/>
                <a:cs typeface="Calibri"/>
              </a:rPr>
              <a:t>e</a:t>
            </a:r>
            <a:r>
              <a:rPr lang="tr-TR" sz="1800" u="sng" dirty="0">
                <a:latin typeface="Calibri"/>
                <a:cs typeface="Calibri"/>
              </a:rPr>
              <a:t>si dü</a:t>
            </a:r>
            <a:r>
              <a:rPr lang="tr-TR" sz="1800" u="sng" spc="-73" dirty="0">
                <a:latin typeface="Calibri"/>
                <a:cs typeface="Calibri"/>
              </a:rPr>
              <a:t>z</a:t>
            </a:r>
            <a:r>
              <a:rPr lang="tr-TR" sz="1800" u="sng" dirty="0">
                <a:latin typeface="Calibri"/>
                <a:cs typeface="Calibri"/>
              </a:rPr>
              <a:t>enl</a:t>
            </a:r>
            <a:r>
              <a:rPr lang="tr-TR" sz="1800" u="sng" spc="7" dirty="0">
                <a:latin typeface="Calibri"/>
                <a:cs typeface="Calibri"/>
              </a:rPr>
              <a:t>e</a:t>
            </a:r>
            <a:r>
              <a:rPr lang="tr-TR" sz="1800" u="sng" dirty="0">
                <a:latin typeface="Calibri"/>
                <a:cs typeface="Calibri"/>
              </a:rPr>
              <a:t>nmesi</a:t>
            </a:r>
            <a:r>
              <a:rPr lang="tr-TR" sz="1800" u="sng" spc="-27" dirty="0">
                <a:latin typeface="Calibri"/>
                <a:cs typeface="Calibri"/>
              </a:rPr>
              <a:t> </a:t>
            </a:r>
            <a:r>
              <a:rPr lang="tr-TR" sz="1800" u="sng" dirty="0">
                <a:latin typeface="Calibri"/>
                <a:cs typeface="Calibri"/>
              </a:rPr>
              <a:t>için</a:t>
            </a:r>
            <a:r>
              <a:rPr lang="tr-TR" sz="1800" u="sng" spc="-13" dirty="0">
                <a:latin typeface="Calibri"/>
                <a:cs typeface="Calibri"/>
              </a:rPr>
              <a:t> Uluslararası Akademik</a:t>
            </a:r>
            <a:r>
              <a:rPr lang="tr-TR" sz="1800" u="sng" dirty="0">
                <a:latin typeface="Calibri"/>
                <a:cs typeface="Calibri"/>
              </a:rPr>
              <a:t> </a:t>
            </a:r>
            <a:r>
              <a:rPr lang="tr-TR" sz="1800" u="sng" spc="-13" dirty="0">
                <a:latin typeface="Calibri"/>
                <a:cs typeface="Calibri"/>
              </a:rPr>
              <a:t>İ</a:t>
            </a:r>
            <a:r>
              <a:rPr lang="tr-TR" sz="1800" u="sng" dirty="0">
                <a:latin typeface="Calibri"/>
                <a:cs typeface="Calibri"/>
              </a:rPr>
              <a:t>lişkiler</a:t>
            </a:r>
            <a:r>
              <a:rPr lang="tr-TR" sz="1800" u="sng" spc="-13" dirty="0">
                <a:latin typeface="Calibri"/>
                <a:cs typeface="Calibri"/>
              </a:rPr>
              <a:t> </a:t>
            </a:r>
            <a:r>
              <a:rPr lang="tr-TR" sz="1800" u="sng" spc="-67" dirty="0">
                <a:latin typeface="Calibri"/>
                <a:cs typeface="Calibri"/>
              </a:rPr>
              <a:t>K</a:t>
            </a:r>
            <a:r>
              <a:rPr lang="tr-TR" sz="1800" u="sng" dirty="0">
                <a:latin typeface="Calibri"/>
                <a:cs typeface="Calibri"/>
              </a:rPr>
              <a:t>o</a:t>
            </a:r>
            <a:r>
              <a:rPr lang="tr-TR" sz="1800" u="sng" spc="-13" dirty="0">
                <a:latin typeface="Calibri"/>
                <a:cs typeface="Calibri"/>
              </a:rPr>
              <a:t>o</a:t>
            </a:r>
            <a:r>
              <a:rPr lang="tr-TR" sz="1800" u="sng" spc="-47" dirty="0">
                <a:latin typeface="Calibri"/>
                <a:cs typeface="Calibri"/>
              </a:rPr>
              <a:t>r</a:t>
            </a:r>
            <a:r>
              <a:rPr lang="tr-TR" sz="1800" u="sng" dirty="0">
                <a:latin typeface="Calibri"/>
                <a:cs typeface="Calibri"/>
              </a:rPr>
              <a:t>din</a:t>
            </a:r>
            <a:r>
              <a:rPr lang="tr-TR" sz="1800" u="sng" spc="-33" dirty="0">
                <a:latin typeface="Calibri"/>
                <a:cs typeface="Calibri"/>
              </a:rPr>
              <a:t>at</a:t>
            </a:r>
            <a:r>
              <a:rPr lang="tr-TR" sz="1800" u="sng" dirty="0">
                <a:latin typeface="Calibri"/>
                <a:cs typeface="Calibri"/>
              </a:rPr>
              <a:t>örlüğüne</a:t>
            </a:r>
            <a:r>
              <a:rPr lang="tr-TR" sz="1800" u="sng" spc="7" dirty="0">
                <a:latin typeface="Calibri"/>
                <a:cs typeface="Calibri"/>
              </a:rPr>
              <a:t> </a:t>
            </a:r>
            <a:r>
              <a:rPr lang="tr-TR" sz="1800" u="sng" spc="-33" dirty="0">
                <a:latin typeface="Calibri"/>
                <a:cs typeface="Calibri"/>
              </a:rPr>
              <a:t>iletilmesi </a:t>
            </a:r>
            <a:r>
              <a:rPr lang="tr-TR" sz="1800" u="sng" spc="-40" dirty="0">
                <a:latin typeface="Calibri"/>
                <a:cs typeface="Calibri"/>
              </a:rPr>
              <a:t>g</a:t>
            </a:r>
            <a:r>
              <a:rPr lang="tr-TR" sz="1800" u="sng" dirty="0">
                <a:latin typeface="Calibri"/>
                <a:cs typeface="Calibri"/>
              </a:rPr>
              <a:t>e</a:t>
            </a:r>
            <a:r>
              <a:rPr lang="tr-TR" sz="1800" u="sng" spc="-40" dirty="0">
                <a:latin typeface="Calibri"/>
                <a:cs typeface="Calibri"/>
              </a:rPr>
              <a:t>r</a:t>
            </a:r>
            <a:r>
              <a:rPr lang="tr-TR" sz="1800" u="sng" dirty="0">
                <a:latin typeface="Calibri"/>
                <a:cs typeface="Calibri"/>
              </a:rPr>
              <a:t>e</a:t>
            </a:r>
            <a:r>
              <a:rPr lang="tr-TR" sz="1800" u="sng" spc="-93" dirty="0">
                <a:latin typeface="Calibri"/>
                <a:cs typeface="Calibri"/>
              </a:rPr>
              <a:t>k</a:t>
            </a:r>
            <a:r>
              <a:rPr lang="tr-TR" sz="1800" u="sng" dirty="0">
                <a:latin typeface="Calibri"/>
                <a:cs typeface="Calibri"/>
              </a:rPr>
              <a:t>en </a:t>
            </a:r>
            <a:r>
              <a:rPr lang="tr-TR" sz="1800" u="sng" spc="-13" dirty="0">
                <a:latin typeface="Calibri"/>
                <a:cs typeface="Calibri"/>
              </a:rPr>
              <a:t>belgeler</a:t>
            </a:r>
            <a:r>
              <a:rPr lang="tr-TR" sz="1800" dirty="0">
                <a:latin typeface="Calibri"/>
                <a:cs typeface="Calibri"/>
              </a:rPr>
              <a:t>;</a:t>
            </a:r>
            <a:endParaRPr lang="tr-TR" sz="1800" spc="-20" dirty="0">
              <a:latin typeface="Calibri"/>
              <a:cs typeface="Calibri"/>
            </a:endParaRPr>
          </a:p>
          <a:p>
            <a:pPr marL="931310" lvl="1">
              <a:lnSpc>
                <a:spcPct val="100000"/>
              </a:lnSpc>
              <a:tabLst>
                <a:tab pos="320879" algn="l"/>
              </a:tabLst>
            </a:pPr>
            <a:r>
              <a:rPr lang="tr-TR" sz="1800" spc="-20" dirty="0">
                <a:latin typeface="Calibri"/>
                <a:cs typeface="Calibri"/>
              </a:rPr>
              <a:t>D</a:t>
            </a:r>
            <a:r>
              <a:rPr lang="tr-TR" sz="1800" spc="-60" dirty="0">
                <a:latin typeface="Calibri"/>
                <a:cs typeface="Calibri"/>
              </a:rPr>
              <a:t>a</a:t>
            </a:r>
            <a:r>
              <a:rPr lang="tr-TR" sz="1800" spc="-53" dirty="0">
                <a:latin typeface="Calibri"/>
                <a:cs typeface="Calibri"/>
              </a:rPr>
              <a:t>v</a:t>
            </a:r>
            <a:r>
              <a:rPr lang="tr-TR" sz="1800" spc="-27" dirty="0">
                <a:latin typeface="Calibri"/>
                <a:cs typeface="Calibri"/>
              </a:rPr>
              <a:t>e</a:t>
            </a:r>
            <a:r>
              <a:rPr lang="tr-TR" sz="1800" spc="-13" dirty="0">
                <a:latin typeface="Calibri"/>
                <a:cs typeface="Calibri"/>
              </a:rPr>
              <a:t>t</a:t>
            </a:r>
            <a:r>
              <a:rPr lang="tr-TR" sz="1800" spc="47" dirty="0">
                <a:latin typeface="Calibri"/>
                <a:cs typeface="Calibri"/>
              </a:rPr>
              <a:t> </a:t>
            </a:r>
            <a:r>
              <a:rPr lang="tr-TR" sz="1800" spc="-20" dirty="0">
                <a:latin typeface="Calibri"/>
                <a:cs typeface="Calibri"/>
              </a:rPr>
              <a:t>me</a:t>
            </a:r>
            <a:r>
              <a:rPr lang="tr-TR" sz="1800" spc="-27" dirty="0">
                <a:latin typeface="Calibri"/>
                <a:cs typeface="Calibri"/>
              </a:rPr>
              <a:t>k</a:t>
            </a:r>
            <a:r>
              <a:rPr lang="tr-TR" sz="1800" spc="-13" dirty="0">
                <a:latin typeface="Calibri"/>
                <a:cs typeface="Calibri"/>
              </a:rPr>
              <a:t>tubu  </a:t>
            </a:r>
            <a:endParaRPr lang="tr-TR" sz="1800" dirty="0">
              <a:latin typeface="Calibri"/>
              <a:cs typeface="Calibri"/>
            </a:endParaRPr>
          </a:p>
          <a:p>
            <a:pPr marL="931310" lvl="1">
              <a:lnSpc>
                <a:spcPct val="100000"/>
              </a:lnSpc>
              <a:tabLst>
                <a:tab pos="320879" algn="l"/>
              </a:tabLst>
            </a:pPr>
            <a:r>
              <a:rPr lang="tr-TR" sz="1800" spc="-20" dirty="0">
                <a:latin typeface="Calibri"/>
                <a:cs typeface="Calibri"/>
              </a:rPr>
              <a:t>Öğ</a:t>
            </a:r>
            <a:r>
              <a:rPr lang="tr-TR" sz="1800" spc="-53" dirty="0">
                <a:latin typeface="Calibri"/>
                <a:cs typeface="Calibri"/>
              </a:rPr>
              <a:t>r</a:t>
            </a:r>
            <a:r>
              <a:rPr lang="tr-TR" sz="1800" spc="-13" dirty="0">
                <a:latin typeface="Calibri"/>
                <a:cs typeface="Calibri"/>
              </a:rPr>
              <a:t>enim</a:t>
            </a:r>
            <a:r>
              <a:rPr lang="tr-TR" sz="1800" spc="27" dirty="0">
                <a:latin typeface="Calibri"/>
                <a:cs typeface="Calibri"/>
              </a:rPr>
              <a:t> </a:t>
            </a:r>
            <a:r>
              <a:rPr lang="tr-TR" sz="1800" spc="-33" dirty="0">
                <a:latin typeface="Calibri"/>
                <a:cs typeface="Calibri"/>
              </a:rPr>
              <a:t>A</a:t>
            </a:r>
            <a:r>
              <a:rPr lang="tr-TR" sz="1800" spc="-13" dirty="0">
                <a:latin typeface="Calibri"/>
                <a:cs typeface="Calibri"/>
              </a:rPr>
              <a:t>nlaşması</a:t>
            </a:r>
            <a:r>
              <a:rPr lang="tr-TR" sz="1800" spc="-7" dirty="0">
                <a:latin typeface="Calibri"/>
                <a:cs typeface="Calibri"/>
              </a:rPr>
              <a:t> </a:t>
            </a:r>
            <a:r>
              <a:rPr lang="tr-TR" sz="1800" spc="-13" dirty="0">
                <a:latin typeface="Calibri"/>
                <a:cs typeface="Calibri"/>
              </a:rPr>
              <a:t>(Learning</a:t>
            </a:r>
            <a:r>
              <a:rPr lang="tr-TR" sz="1800" spc="53" dirty="0">
                <a:latin typeface="Calibri"/>
                <a:cs typeface="Calibri"/>
              </a:rPr>
              <a:t> </a:t>
            </a:r>
            <a:r>
              <a:rPr lang="tr-TR" sz="1800" spc="-27" dirty="0" err="1">
                <a:latin typeface="Calibri"/>
                <a:cs typeface="Calibri"/>
              </a:rPr>
              <a:t>A</a:t>
            </a:r>
            <a:r>
              <a:rPr lang="tr-TR" sz="1800" spc="-13" dirty="0" err="1">
                <a:latin typeface="Calibri"/>
                <a:cs typeface="Calibri"/>
              </a:rPr>
              <a:t>g</a:t>
            </a:r>
            <a:r>
              <a:rPr lang="tr-TR" sz="1800" spc="-53" dirty="0" err="1">
                <a:latin typeface="Calibri"/>
                <a:cs typeface="Calibri"/>
              </a:rPr>
              <a:t>r</a:t>
            </a:r>
            <a:r>
              <a:rPr lang="tr-TR" sz="1800" spc="-13" dirty="0" err="1">
                <a:latin typeface="Calibri"/>
                <a:cs typeface="Calibri"/>
              </a:rPr>
              <a:t>e</a:t>
            </a:r>
            <a:r>
              <a:rPr lang="tr-TR" sz="1800" spc="-7" dirty="0" err="1">
                <a:latin typeface="Calibri"/>
                <a:cs typeface="Calibri"/>
              </a:rPr>
              <a:t>e</a:t>
            </a:r>
            <a:r>
              <a:rPr lang="tr-TR" sz="1800" spc="-20" dirty="0" err="1">
                <a:latin typeface="Calibri"/>
                <a:cs typeface="Calibri"/>
              </a:rPr>
              <a:t>me</a:t>
            </a:r>
            <a:r>
              <a:rPr lang="tr-TR" sz="1800" spc="-33" dirty="0" err="1">
                <a:latin typeface="Calibri"/>
                <a:cs typeface="Calibri"/>
              </a:rPr>
              <a:t>n</a:t>
            </a:r>
            <a:r>
              <a:rPr lang="tr-TR" sz="1800" spc="-13" dirty="0" err="1">
                <a:latin typeface="Calibri"/>
                <a:cs typeface="Calibri"/>
              </a:rPr>
              <a:t>t</a:t>
            </a:r>
            <a:r>
              <a:rPr lang="tr-TR" sz="1800" spc="20" dirty="0">
                <a:latin typeface="Calibri"/>
                <a:cs typeface="Calibri"/>
              </a:rPr>
              <a:t> </a:t>
            </a:r>
            <a:r>
              <a:rPr lang="tr-TR" sz="1800" spc="-67" dirty="0" err="1">
                <a:latin typeface="Calibri"/>
                <a:cs typeface="Calibri"/>
              </a:rPr>
              <a:t>f</a:t>
            </a:r>
            <a:r>
              <a:rPr lang="tr-TR" sz="1800" spc="-13" dirty="0" err="1">
                <a:latin typeface="Calibri"/>
                <a:cs typeface="Calibri"/>
              </a:rPr>
              <a:t>or</a:t>
            </a:r>
            <a:r>
              <a:rPr lang="tr-TR" sz="1800" spc="-7" dirty="0">
                <a:latin typeface="Calibri"/>
                <a:cs typeface="Calibri"/>
              </a:rPr>
              <a:t> </a:t>
            </a:r>
            <a:r>
              <a:rPr lang="tr-TR" sz="1800" spc="-13" dirty="0" err="1">
                <a:latin typeface="Calibri"/>
                <a:cs typeface="Calibri"/>
              </a:rPr>
              <a:t>Studie</a:t>
            </a:r>
            <a:r>
              <a:rPr lang="tr-TR" sz="1800" spc="-7" dirty="0" err="1">
                <a:latin typeface="Calibri"/>
                <a:cs typeface="Calibri"/>
              </a:rPr>
              <a:t>s</a:t>
            </a:r>
            <a:r>
              <a:rPr lang="tr-TR" sz="1800" spc="-13" dirty="0">
                <a:latin typeface="Calibri"/>
                <a:cs typeface="Calibri"/>
              </a:rPr>
              <a:t>)</a:t>
            </a:r>
            <a:endParaRPr lang="tr-TR" sz="1800" dirty="0">
              <a:latin typeface="Calibri"/>
              <a:cs typeface="Calibri"/>
            </a:endParaRPr>
          </a:p>
          <a:p>
            <a:pPr marL="931310" lvl="1">
              <a:lnSpc>
                <a:spcPct val="100000"/>
              </a:lnSpc>
              <a:tabLst>
                <a:tab pos="320879" algn="l"/>
              </a:tabLst>
            </a:pPr>
            <a:r>
              <a:rPr lang="tr-TR" sz="1800" spc="-207" dirty="0">
                <a:latin typeface="Calibri"/>
                <a:cs typeface="Calibri"/>
              </a:rPr>
              <a:t>Yö</a:t>
            </a:r>
            <a:r>
              <a:rPr lang="tr-TR" sz="1800" spc="-13" dirty="0">
                <a:latin typeface="Calibri"/>
                <a:cs typeface="Calibri"/>
              </a:rPr>
              <a:t>n</a:t>
            </a:r>
            <a:r>
              <a:rPr lang="tr-TR" sz="1800" spc="-33" dirty="0">
                <a:latin typeface="Calibri"/>
                <a:cs typeface="Calibri"/>
              </a:rPr>
              <a:t>e</a:t>
            </a:r>
            <a:r>
              <a:rPr lang="tr-TR" sz="1800" spc="-13" dirty="0">
                <a:latin typeface="Calibri"/>
                <a:cs typeface="Calibri"/>
              </a:rPr>
              <a:t>tim</a:t>
            </a:r>
            <a:r>
              <a:rPr lang="tr-TR" sz="1800" spc="7" dirty="0">
                <a:latin typeface="Calibri"/>
                <a:cs typeface="Calibri"/>
              </a:rPr>
              <a:t> </a:t>
            </a:r>
            <a:r>
              <a:rPr lang="tr-TR" sz="1800" spc="-53" dirty="0">
                <a:latin typeface="Calibri"/>
                <a:cs typeface="Calibri"/>
              </a:rPr>
              <a:t>K</a:t>
            </a:r>
            <a:r>
              <a:rPr lang="tr-TR" sz="1800" spc="-13" dirty="0">
                <a:latin typeface="Calibri"/>
                <a:cs typeface="Calibri"/>
              </a:rPr>
              <a:t>urulu</a:t>
            </a:r>
            <a:r>
              <a:rPr lang="tr-TR" sz="1800" spc="7" dirty="0">
                <a:latin typeface="Calibri"/>
                <a:cs typeface="Calibri"/>
              </a:rPr>
              <a:t> </a:t>
            </a:r>
            <a:r>
              <a:rPr lang="tr-TR" sz="1800" spc="-67" dirty="0">
                <a:latin typeface="Calibri"/>
                <a:cs typeface="Calibri"/>
              </a:rPr>
              <a:t>K</a:t>
            </a:r>
            <a:r>
              <a:rPr lang="tr-TR" sz="1800" spc="-13" dirty="0">
                <a:latin typeface="Calibri"/>
                <a:cs typeface="Calibri"/>
              </a:rPr>
              <a:t>a</a:t>
            </a:r>
            <a:r>
              <a:rPr lang="tr-TR" sz="1800" spc="-60" dirty="0">
                <a:latin typeface="Calibri"/>
                <a:cs typeface="Calibri"/>
              </a:rPr>
              <a:t>r</a:t>
            </a:r>
            <a:r>
              <a:rPr lang="tr-TR" sz="1800" spc="-13" dirty="0">
                <a:latin typeface="Calibri"/>
                <a:cs typeface="Calibri"/>
              </a:rPr>
              <a:t>arı</a:t>
            </a:r>
            <a:endParaRPr lang="tr-TR" sz="1800" dirty="0">
              <a:latin typeface="Calibri"/>
              <a:cs typeface="Calibri"/>
            </a:endParaRPr>
          </a:p>
          <a:p>
            <a:pPr marL="931310" lvl="1">
              <a:lnSpc>
                <a:spcPct val="100000"/>
              </a:lnSpc>
              <a:tabLst>
                <a:tab pos="320879" algn="l"/>
              </a:tabLst>
            </a:pPr>
            <a:r>
              <a:rPr lang="tr-TR" sz="1800" spc="-13" dirty="0">
                <a:latin typeface="Calibri"/>
                <a:cs typeface="Calibri"/>
              </a:rPr>
              <a:t>İng</a:t>
            </a:r>
            <a:r>
              <a:rPr lang="tr-TR" sz="1800" spc="-20" dirty="0">
                <a:latin typeface="Calibri"/>
                <a:cs typeface="Calibri"/>
              </a:rPr>
              <a:t>i</a:t>
            </a:r>
            <a:r>
              <a:rPr lang="tr-TR" sz="1800" dirty="0">
                <a:latin typeface="Calibri"/>
                <a:cs typeface="Calibri"/>
              </a:rPr>
              <a:t>l</a:t>
            </a:r>
            <a:r>
              <a:rPr lang="tr-TR" sz="1800" spc="-13" dirty="0">
                <a:latin typeface="Calibri"/>
                <a:cs typeface="Calibri"/>
              </a:rPr>
              <a:t>i</a:t>
            </a:r>
            <a:r>
              <a:rPr lang="tr-TR" sz="1800" spc="-73" dirty="0">
                <a:latin typeface="Calibri"/>
                <a:cs typeface="Calibri"/>
              </a:rPr>
              <a:t>z</a:t>
            </a:r>
            <a:r>
              <a:rPr lang="tr-TR" sz="1800" spc="-13" dirty="0">
                <a:latin typeface="Calibri"/>
                <a:cs typeface="Calibri"/>
              </a:rPr>
              <a:t>ce</a:t>
            </a:r>
            <a:r>
              <a:rPr lang="tr-TR" sz="1800" spc="33" dirty="0">
                <a:latin typeface="Calibri"/>
                <a:cs typeface="Calibri"/>
              </a:rPr>
              <a:t> </a:t>
            </a:r>
            <a:r>
              <a:rPr lang="tr-TR" sz="1800" spc="-173" dirty="0">
                <a:latin typeface="Calibri"/>
                <a:cs typeface="Calibri"/>
              </a:rPr>
              <a:t>T</a:t>
            </a:r>
            <a:r>
              <a:rPr lang="tr-TR" sz="1800" spc="-67" dirty="0">
                <a:latin typeface="Calibri"/>
                <a:cs typeface="Calibri"/>
              </a:rPr>
              <a:t>r</a:t>
            </a:r>
            <a:r>
              <a:rPr lang="tr-TR" sz="1800" spc="-13" dirty="0">
                <a:latin typeface="Calibri"/>
                <a:cs typeface="Calibri"/>
              </a:rPr>
              <a:t>an</a:t>
            </a:r>
            <a:r>
              <a:rPr lang="tr-TR" sz="1800" spc="-7" dirty="0">
                <a:latin typeface="Calibri"/>
                <a:cs typeface="Calibri"/>
              </a:rPr>
              <a:t>s</a:t>
            </a:r>
            <a:r>
              <a:rPr lang="tr-TR" sz="1800" spc="-13" dirty="0">
                <a:latin typeface="Calibri"/>
                <a:cs typeface="Calibri"/>
              </a:rPr>
              <a:t>kri</a:t>
            </a:r>
            <a:r>
              <a:rPr lang="tr-TR" sz="1800" spc="-40" dirty="0">
                <a:latin typeface="Calibri"/>
                <a:cs typeface="Calibri"/>
              </a:rPr>
              <a:t>p</a:t>
            </a:r>
            <a:r>
              <a:rPr lang="tr-TR" sz="1800" spc="-13" dirty="0">
                <a:latin typeface="Calibri"/>
                <a:cs typeface="Calibri"/>
              </a:rPr>
              <a:t>t</a:t>
            </a:r>
            <a:endParaRPr lang="tr-TR" sz="1800" dirty="0">
              <a:latin typeface="Calibri"/>
              <a:cs typeface="Calibri"/>
            </a:endParaRPr>
          </a:p>
          <a:p>
            <a:pPr marL="931310" lvl="1">
              <a:lnSpc>
                <a:spcPct val="100000"/>
              </a:lnSpc>
              <a:tabLst>
                <a:tab pos="320879" algn="l"/>
              </a:tabLst>
            </a:pPr>
            <a:r>
              <a:rPr lang="tr-TR" sz="1800" spc="-160" dirty="0">
                <a:latin typeface="Calibri"/>
                <a:cs typeface="Calibri"/>
              </a:rPr>
              <a:t>V</a:t>
            </a:r>
            <a:r>
              <a:rPr lang="tr-TR" sz="1800" spc="-13" dirty="0">
                <a:latin typeface="Calibri"/>
                <a:cs typeface="Calibri"/>
              </a:rPr>
              <a:t>ad</a:t>
            </a:r>
            <a:r>
              <a:rPr lang="tr-TR" sz="1800" spc="-7" dirty="0">
                <a:latin typeface="Calibri"/>
                <a:cs typeface="Calibri"/>
              </a:rPr>
              <a:t>e</a:t>
            </a:r>
            <a:r>
              <a:rPr lang="tr-TR" sz="1800" spc="-13" dirty="0">
                <a:latin typeface="Calibri"/>
                <a:cs typeface="Calibri"/>
              </a:rPr>
              <a:t>siz Eu</a:t>
            </a:r>
            <a:r>
              <a:rPr lang="tr-TR" sz="1800" spc="-60" dirty="0">
                <a:latin typeface="Calibri"/>
                <a:cs typeface="Calibri"/>
              </a:rPr>
              <a:t>r</a:t>
            </a:r>
            <a:r>
              <a:rPr lang="tr-TR" sz="1800" spc="-13" dirty="0">
                <a:latin typeface="Calibri"/>
                <a:cs typeface="Calibri"/>
              </a:rPr>
              <a:t>o</a:t>
            </a:r>
            <a:r>
              <a:rPr lang="tr-TR" sz="1800" spc="7" dirty="0">
                <a:latin typeface="Calibri"/>
                <a:cs typeface="Calibri"/>
              </a:rPr>
              <a:t> </a:t>
            </a:r>
            <a:r>
              <a:rPr lang="tr-TR" sz="1800" spc="-13" dirty="0">
                <a:latin typeface="Calibri"/>
                <a:cs typeface="Calibri"/>
              </a:rPr>
              <a:t>Hesabı(Aslı</a:t>
            </a:r>
            <a:r>
              <a:rPr lang="tr-TR" sz="1800" spc="20" dirty="0">
                <a:latin typeface="Calibri"/>
                <a:cs typeface="Calibri"/>
              </a:rPr>
              <a:t> </a:t>
            </a:r>
            <a:r>
              <a:rPr lang="tr-TR" sz="1800" spc="-53" dirty="0">
                <a:latin typeface="Calibri"/>
                <a:cs typeface="Calibri"/>
              </a:rPr>
              <a:t>v</a:t>
            </a:r>
            <a:r>
              <a:rPr lang="tr-TR" sz="1800" spc="-13" dirty="0">
                <a:latin typeface="Calibri"/>
                <a:cs typeface="Calibri"/>
              </a:rPr>
              <a:t>e</a:t>
            </a:r>
            <a:r>
              <a:rPr lang="tr-TR" sz="1800" spc="20" dirty="0">
                <a:latin typeface="Calibri"/>
                <a:cs typeface="Calibri"/>
              </a:rPr>
              <a:t> </a:t>
            </a:r>
            <a:r>
              <a:rPr lang="tr-TR" sz="1800" spc="-40" dirty="0">
                <a:latin typeface="Calibri"/>
                <a:cs typeface="Calibri"/>
              </a:rPr>
              <a:t>F</a:t>
            </a:r>
            <a:r>
              <a:rPr lang="tr-TR" sz="1800" spc="-13" dirty="0">
                <a:latin typeface="Calibri"/>
                <a:cs typeface="Calibri"/>
              </a:rPr>
              <a:t>o</a:t>
            </a:r>
            <a:r>
              <a:rPr lang="tr-TR" sz="1800" spc="-53" dirty="0">
                <a:latin typeface="Calibri"/>
                <a:cs typeface="Calibri"/>
              </a:rPr>
              <a:t>t</a:t>
            </a:r>
            <a:r>
              <a:rPr lang="tr-TR" sz="1800" spc="-13" dirty="0">
                <a:latin typeface="Calibri"/>
                <a:cs typeface="Calibri"/>
              </a:rPr>
              <a:t>o</a:t>
            </a:r>
            <a:r>
              <a:rPr lang="tr-TR" sz="1800" spc="-100" dirty="0">
                <a:latin typeface="Calibri"/>
                <a:cs typeface="Calibri"/>
              </a:rPr>
              <a:t>k</a:t>
            </a:r>
            <a:r>
              <a:rPr lang="tr-TR" sz="1800" spc="-13" dirty="0">
                <a:latin typeface="Calibri"/>
                <a:cs typeface="Calibri"/>
              </a:rPr>
              <a:t>op</a:t>
            </a:r>
            <a:r>
              <a:rPr lang="tr-TR" sz="1800" spc="-20" dirty="0">
                <a:latin typeface="Calibri"/>
                <a:cs typeface="Calibri"/>
              </a:rPr>
              <a:t>i</a:t>
            </a:r>
            <a:r>
              <a:rPr lang="tr-TR" sz="1800" spc="-13" dirty="0">
                <a:latin typeface="Calibri"/>
                <a:cs typeface="Calibri"/>
              </a:rPr>
              <a:t>si)*</a:t>
            </a:r>
            <a:endParaRPr lang="tr-TR" sz="1800" dirty="0">
              <a:latin typeface="Calibri"/>
              <a:cs typeface="Calibri"/>
            </a:endParaRPr>
          </a:p>
          <a:p>
            <a:pPr marL="931310" lvl="1">
              <a:lnSpc>
                <a:spcPct val="100000"/>
              </a:lnSpc>
              <a:tabLst>
                <a:tab pos="320879" algn="l"/>
              </a:tabLst>
            </a:pPr>
            <a:r>
              <a:rPr lang="tr-TR" sz="1800" spc="-13" dirty="0">
                <a:latin typeface="Calibri"/>
                <a:cs typeface="Calibri"/>
              </a:rPr>
              <a:t>Vi</a:t>
            </a:r>
            <a:r>
              <a:rPr lang="tr-TR" sz="1800" spc="-87" dirty="0">
                <a:latin typeface="Calibri"/>
                <a:cs typeface="Calibri"/>
              </a:rPr>
              <a:t>z</a:t>
            </a:r>
            <a:r>
              <a:rPr lang="tr-TR" sz="1800" spc="-13" dirty="0">
                <a:latin typeface="Calibri"/>
                <a:cs typeface="Calibri"/>
              </a:rPr>
              <a:t>e</a:t>
            </a:r>
            <a:r>
              <a:rPr lang="tr-TR" sz="1800" spc="13" dirty="0">
                <a:latin typeface="Calibri"/>
                <a:cs typeface="Calibri"/>
              </a:rPr>
              <a:t> </a:t>
            </a:r>
            <a:r>
              <a:rPr lang="tr-TR" sz="1800" spc="-13" dirty="0">
                <a:latin typeface="Calibri"/>
                <a:cs typeface="Calibri"/>
              </a:rPr>
              <a:t>(</a:t>
            </a:r>
            <a:r>
              <a:rPr lang="tr-TR" sz="1800" spc="-33" dirty="0">
                <a:latin typeface="Calibri"/>
                <a:cs typeface="Calibri"/>
              </a:rPr>
              <a:t>A</a:t>
            </a:r>
            <a:r>
              <a:rPr lang="tr-TR" sz="1800" dirty="0">
                <a:latin typeface="Calibri"/>
                <a:cs typeface="Calibri"/>
              </a:rPr>
              <a:t>slı</a:t>
            </a:r>
            <a:r>
              <a:rPr lang="tr-TR" sz="1800" spc="-13" dirty="0">
                <a:latin typeface="Calibri"/>
                <a:cs typeface="Calibri"/>
              </a:rPr>
              <a:t> </a:t>
            </a:r>
            <a:r>
              <a:rPr lang="tr-TR" sz="1800" spc="-53" dirty="0">
                <a:latin typeface="Calibri"/>
                <a:cs typeface="Calibri"/>
              </a:rPr>
              <a:t>v</a:t>
            </a:r>
            <a:r>
              <a:rPr lang="tr-TR" sz="1800" spc="-13" dirty="0">
                <a:latin typeface="Calibri"/>
                <a:cs typeface="Calibri"/>
              </a:rPr>
              <a:t>e</a:t>
            </a:r>
            <a:r>
              <a:rPr lang="tr-TR" sz="1800" spc="13" dirty="0">
                <a:latin typeface="Calibri"/>
                <a:cs typeface="Calibri"/>
              </a:rPr>
              <a:t> </a:t>
            </a:r>
            <a:r>
              <a:rPr lang="tr-TR" sz="1800" spc="-40" dirty="0">
                <a:latin typeface="Calibri"/>
                <a:cs typeface="Calibri"/>
              </a:rPr>
              <a:t>F</a:t>
            </a:r>
            <a:r>
              <a:rPr lang="tr-TR" sz="1800" spc="-13" dirty="0">
                <a:latin typeface="Calibri"/>
                <a:cs typeface="Calibri"/>
              </a:rPr>
              <a:t>o</a:t>
            </a:r>
            <a:r>
              <a:rPr lang="tr-TR" sz="1800" spc="-53" dirty="0">
                <a:latin typeface="Calibri"/>
                <a:cs typeface="Calibri"/>
              </a:rPr>
              <a:t>t</a:t>
            </a:r>
            <a:r>
              <a:rPr lang="tr-TR" sz="1800" spc="-13" dirty="0">
                <a:latin typeface="Calibri"/>
                <a:cs typeface="Calibri"/>
              </a:rPr>
              <a:t>o</a:t>
            </a:r>
            <a:r>
              <a:rPr lang="tr-TR" sz="1800" spc="-100" dirty="0">
                <a:latin typeface="Calibri"/>
                <a:cs typeface="Calibri"/>
              </a:rPr>
              <a:t>k</a:t>
            </a:r>
            <a:r>
              <a:rPr lang="tr-TR" sz="1800" spc="-13" dirty="0">
                <a:latin typeface="Calibri"/>
                <a:cs typeface="Calibri"/>
              </a:rPr>
              <a:t>op</a:t>
            </a:r>
            <a:r>
              <a:rPr lang="tr-TR" sz="1800" spc="-20" dirty="0">
                <a:latin typeface="Calibri"/>
                <a:cs typeface="Calibri"/>
              </a:rPr>
              <a:t>i</a:t>
            </a:r>
            <a:r>
              <a:rPr lang="tr-TR" sz="1800" dirty="0">
                <a:latin typeface="Calibri"/>
                <a:cs typeface="Calibri"/>
              </a:rPr>
              <a:t>si)</a:t>
            </a:r>
          </a:p>
          <a:p>
            <a:pPr marL="931310" lvl="1">
              <a:lnSpc>
                <a:spcPct val="100000"/>
              </a:lnSpc>
              <a:tabLst>
                <a:tab pos="320879" algn="l"/>
              </a:tabLst>
            </a:pPr>
            <a:r>
              <a:rPr lang="tr-TR" sz="1800" spc="-13" dirty="0">
                <a:latin typeface="Calibri"/>
                <a:cs typeface="Calibri"/>
              </a:rPr>
              <a:t>Sağl</a:t>
            </a:r>
            <a:r>
              <a:rPr lang="tr-TR" sz="1800" spc="-20" dirty="0">
                <a:latin typeface="Calibri"/>
                <a:cs typeface="Calibri"/>
              </a:rPr>
              <a:t>ı</a:t>
            </a:r>
            <a:r>
              <a:rPr lang="tr-TR" sz="1800" spc="-13" dirty="0">
                <a:latin typeface="Calibri"/>
                <a:cs typeface="Calibri"/>
              </a:rPr>
              <a:t>k</a:t>
            </a:r>
            <a:r>
              <a:rPr lang="tr-TR" sz="1800" spc="13" dirty="0">
                <a:latin typeface="Calibri"/>
                <a:cs typeface="Calibri"/>
              </a:rPr>
              <a:t> </a:t>
            </a:r>
            <a:r>
              <a:rPr lang="tr-TR" sz="1800" spc="-53" dirty="0">
                <a:latin typeface="Calibri"/>
                <a:cs typeface="Calibri"/>
              </a:rPr>
              <a:t>v</a:t>
            </a:r>
            <a:r>
              <a:rPr lang="tr-TR" sz="1800" spc="-13" dirty="0">
                <a:latin typeface="Calibri"/>
                <a:cs typeface="Calibri"/>
              </a:rPr>
              <a:t>e</a:t>
            </a:r>
            <a:r>
              <a:rPr lang="tr-TR" sz="1800" spc="20" dirty="0">
                <a:latin typeface="Calibri"/>
                <a:cs typeface="Calibri"/>
              </a:rPr>
              <a:t> </a:t>
            </a:r>
            <a:r>
              <a:rPr lang="tr-TR" sz="1800" spc="-13" dirty="0">
                <a:latin typeface="Calibri"/>
                <a:cs typeface="Calibri"/>
              </a:rPr>
              <a:t>S</a:t>
            </a:r>
            <a:r>
              <a:rPr lang="tr-TR" sz="1800" spc="-27" dirty="0">
                <a:latin typeface="Calibri"/>
                <a:cs typeface="Calibri"/>
              </a:rPr>
              <a:t>e</a:t>
            </a:r>
            <a:r>
              <a:rPr lang="tr-TR" sz="1800" spc="-40" dirty="0">
                <a:latin typeface="Calibri"/>
                <a:cs typeface="Calibri"/>
              </a:rPr>
              <a:t>y</a:t>
            </a:r>
            <a:r>
              <a:rPr lang="tr-TR" sz="1800" spc="-13" dirty="0">
                <a:latin typeface="Calibri"/>
                <a:cs typeface="Calibri"/>
              </a:rPr>
              <a:t>ahat</a:t>
            </a:r>
            <a:r>
              <a:rPr lang="tr-TR" sz="1800" spc="-20" dirty="0">
                <a:latin typeface="Calibri"/>
                <a:cs typeface="Calibri"/>
              </a:rPr>
              <a:t> </a:t>
            </a:r>
            <a:r>
              <a:rPr lang="tr-TR" sz="1800" spc="-13" dirty="0">
                <a:latin typeface="Calibri"/>
                <a:cs typeface="Calibri"/>
              </a:rPr>
              <a:t>Si</a:t>
            </a:r>
            <a:r>
              <a:rPr lang="tr-TR" sz="1800" spc="-47" dirty="0">
                <a:latin typeface="Calibri"/>
                <a:cs typeface="Calibri"/>
              </a:rPr>
              <a:t>g</a:t>
            </a:r>
            <a:r>
              <a:rPr lang="tr-TR" sz="1800" spc="-13" dirty="0">
                <a:latin typeface="Calibri"/>
                <a:cs typeface="Calibri"/>
              </a:rPr>
              <a:t>or</a:t>
            </a:r>
            <a:r>
              <a:rPr lang="tr-TR" sz="1800" spc="-53" dirty="0">
                <a:latin typeface="Calibri"/>
                <a:cs typeface="Calibri"/>
              </a:rPr>
              <a:t>t</a:t>
            </a:r>
            <a:r>
              <a:rPr lang="tr-TR" sz="1800" spc="-13" dirty="0">
                <a:latin typeface="Calibri"/>
                <a:cs typeface="Calibri"/>
              </a:rPr>
              <a:t>ası</a:t>
            </a:r>
            <a:r>
              <a:rPr lang="tr-TR" sz="1800" spc="27" dirty="0">
                <a:latin typeface="Calibri"/>
                <a:cs typeface="Calibri"/>
              </a:rPr>
              <a:t> </a:t>
            </a:r>
            <a:r>
              <a:rPr lang="tr-TR" sz="1800" spc="-13" dirty="0">
                <a:latin typeface="Calibri"/>
                <a:cs typeface="Calibri"/>
              </a:rPr>
              <a:t>(Öğ</a:t>
            </a:r>
            <a:r>
              <a:rPr lang="tr-TR" sz="1800" spc="-60" dirty="0">
                <a:latin typeface="Calibri"/>
                <a:cs typeface="Calibri"/>
              </a:rPr>
              <a:t>r</a:t>
            </a:r>
            <a:r>
              <a:rPr lang="tr-TR" sz="1800" spc="-13" dirty="0">
                <a:latin typeface="Calibri"/>
                <a:cs typeface="Calibri"/>
              </a:rPr>
              <a:t>encin</a:t>
            </a:r>
            <a:r>
              <a:rPr lang="tr-TR" sz="1800" spc="-20" dirty="0">
                <a:latin typeface="Calibri"/>
                <a:cs typeface="Calibri"/>
              </a:rPr>
              <a:t>i</a:t>
            </a:r>
            <a:r>
              <a:rPr lang="tr-TR" sz="1800" spc="-13" dirty="0">
                <a:latin typeface="Calibri"/>
                <a:cs typeface="Calibri"/>
              </a:rPr>
              <a:t>n</a:t>
            </a:r>
            <a:r>
              <a:rPr lang="tr-TR" sz="1800" spc="33" dirty="0">
                <a:latin typeface="Calibri"/>
                <a:cs typeface="Calibri"/>
              </a:rPr>
              <a:t> </a:t>
            </a:r>
            <a:r>
              <a:rPr lang="tr-TR" sz="1800" spc="-13" dirty="0">
                <a:latin typeface="Calibri"/>
                <a:cs typeface="Calibri"/>
              </a:rPr>
              <a:t>yur</a:t>
            </a:r>
            <a:r>
              <a:rPr lang="tr-TR" sz="1800" spc="-47" dirty="0">
                <a:latin typeface="Calibri"/>
                <a:cs typeface="Calibri"/>
              </a:rPr>
              <a:t>t</a:t>
            </a:r>
            <a:r>
              <a:rPr lang="tr-TR" sz="1800" spc="-13" dirty="0">
                <a:latin typeface="Calibri"/>
                <a:cs typeface="Calibri"/>
              </a:rPr>
              <a:t>dışında</a:t>
            </a:r>
            <a:r>
              <a:rPr lang="tr-TR" sz="1800" spc="33" dirty="0">
                <a:latin typeface="Calibri"/>
                <a:cs typeface="Calibri"/>
              </a:rPr>
              <a:t> </a:t>
            </a:r>
            <a:r>
              <a:rPr lang="tr-TR" sz="1800" spc="-13" dirty="0">
                <a:latin typeface="Calibri"/>
                <a:cs typeface="Calibri"/>
              </a:rPr>
              <a:t>o</a:t>
            </a:r>
            <a:r>
              <a:rPr lang="tr-TR" sz="1800" spc="-20" dirty="0">
                <a:latin typeface="Calibri"/>
                <a:cs typeface="Calibri"/>
              </a:rPr>
              <a:t>l</a:t>
            </a:r>
            <a:r>
              <a:rPr lang="tr-TR" sz="1800" spc="-13" dirty="0">
                <a:latin typeface="Calibri"/>
                <a:cs typeface="Calibri"/>
              </a:rPr>
              <a:t>duğu</a:t>
            </a:r>
            <a:r>
              <a:rPr lang="tr-TR" sz="1800" spc="27" dirty="0">
                <a:latin typeface="Calibri"/>
                <a:cs typeface="Calibri"/>
              </a:rPr>
              <a:t> </a:t>
            </a:r>
            <a:r>
              <a:rPr lang="tr-TR" sz="1800" spc="-47" dirty="0">
                <a:latin typeface="Calibri"/>
                <a:cs typeface="Calibri"/>
              </a:rPr>
              <a:t>t</a:t>
            </a:r>
            <a:r>
              <a:rPr lang="tr-TR" sz="1800" spc="-13" dirty="0">
                <a:latin typeface="Calibri"/>
                <a:cs typeface="Calibri"/>
              </a:rPr>
              <a:t>arihleri</a:t>
            </a:r>
            <a:r>
              <a:rPr lang="tr-TR" sz="1800" spc="67" dirty="0">
                <a:latin typeface="Calibri"/>
                <a:cs typeface="Calibri"/>
              </a:rPr>
              <a:t> </a:t>
            </a:r>
            <a:r>
              <a:rPr lang="tr-TR" sz="1800" spc="-60" dirty="0">
                <a:latin typeface="Calibri"/>
                <a:cs typeface="Calibri"/>
              </a:rPr>
              <a:t>k</a:t>
            </a:r>
            <a:r>
              <a:rPr lang="tr-TR" sz="1800" spc="-13" dirty="0">
                <a:latin typeface="Calibri"/>
                <a:cs typeface="Calibri"/>
              </a:rPr>
              <a:t>a</a:t>
            </a:r>
            <a:r>
              <a:rPr lang="tr-TR" sz="1800" spc="-27" dirty="0">
                <a:latin typeface="Calibri"/>
                <a:cs typeface="Calibri"/>
              </a:rPr>
              <a:t>p</a:t>
            </a:r>
            <a:r>
              <a:rPr lang="tr-TR" sz="1800" spc="-13" dirty="0">
                <a:latin typeface="Calibri"/>
                <a:cs typeface="Calibri"/>
              </a:rPr>
              <a:t>s</a:t>
            </a:r>
            <a:r>
              <a:rPr lang="tr-TR" sz="1800" spc="-60" dirty="0">
                <a:latin typeface="Calibri"/>
                <a:cs typeface="Calibri"/>
              </a:rPr>
              <a:t>a</a:t>
            </a:r>
            <a:r>
              <a:rPr lang="tr-TR" sz="1800" spc="-40" dirty="0">
                <a:latin typeface="Calibri"/>
                <a:cs typeface="Calibri"/>
              </a:rPr>
              <a:t>y</a:t>
            </a:r>
            <a:r>
              <a:rPr lang="tr-TR" sz="1800" spc="-13" dirty="0">
                <a:latin typeface="Calibri"/>
                <a:cs typeface="Calibri"/>
              </a:rPr>
              <a:t>an/ Min.</a:t>
            </a:r>
            <a:r>
              <a:rPr lang="tr-TR" sz="1800" spc="-7" dirty="0">
                <a:latin typeface="Calibri"/>
                <a:cs typeface="Calibri"/>
              </a:rPr>
              <a:t> </a:t>
            </a:r>
            <a:r>
              <a:rPr lang="tr-TR" sz="1800" spc="-13" dirty="0">
                <a:latin typeface="Calibri"/>
                <a:cs typeface="Calibri"/>
              </a:rPr>
              <a:t>30.000</a:t>
            </a:r>
            <a:r>
              <a:rPr lang="tr-TR" sz="1800" spc="-7" dirty="0">
                <a:latin typeface="Calibri"/>
                <a:cs typeface="Calibri"/>
              </a:rPr>
              <a:t> </a:t>
            </a:r>
            <a:r>
              <a:rPr lang="tr-TR" sz="1800" spc="-13" dirty="0">
                <a:latin typeface="Calibri"/>
                <a:cs typeface="Calibri"/>
              </a:rPr>
              <a:t>Eu</a:t>
            </a:r>
            <a:r>
              <a:rPr lang="tr-TR" sz="1800" spc="-67" dirty="0">
                <a:latin typeface="Calibri"/>
                <a:cs typeface="Calibri"/>
              </a:rPr>
              <a:t>r</a:t>
            </a:r>
            <a:r>
              <a:rPr lang="tr-TR" sz="1800" spc="-13" dirty="0">
                <a:latin typeface="Calibri"/>
                <a:cs typeface="Calibri"/>
              </a:rPr>
              <a:t>o</a:t>
            </a:r>
            <a:r>
              <a:rPr lang="tr-TR" sz="1800" spc="7" dirty="0">
                <a:latin typeface="Calibri"/>
                <a:cs typeface="Calibri"/>
              </a:rPr>
              <a:t> </a:t>
            </a:r>
            <a:r>
              <a:rPr lang="tr-TR" sz="1800" spc="-47" dirty="0">
                <a:latin typeface="Calibri"/>
                <a:cs typeface="Calibri"/>
              </a:rPr>
              <a:t>t</a:t>
            </a:r>
            <a:r>
              <a:rPr lang="tr-TR" sz="1800" spc="-13" dirty="0">
                <a:latin typeface="Calibri"/>
                <a:cs typeface="Calibri"/>
              </a:rPr>
              <a:t>emin</a:t>
            </a:r>
            <a:r>
              <a:rPr lang="tr-TR" sz="1800" spc="-33" dirty="0">
                <a:latin typeface="Calibri"/>
                <a:cs typeface="Calibri"/>
              </a:rPr>
              <a:t>a</a:t>
            </a:r>
            <a:r>
              <a:rPr lang="tr-TR" sz="1800" dirty="0">
                <a:latin typeface="Calibri"/>
                <a:cs typeface="Calibri"/>
              </a:rPr>
              <a:t>tlı)</a:t>
            </a:r>
          </a:p>
          <a:p>
            <a:pPr marL="931310" lvl="1">
              <a:lnSpc>
                <a:spcPct val="100000"/>
              </a:lnSpc>
              <a:tabLst>
                <a:tab pos="320879" algn="l"/>
              </a:tabLst>
            </a:pPr>
            <a:r>
              <a:rPr lang="tr-TR" sz="1800" spc="-13" dirty="0">
                <a:latin typeface="Calibri"/>
                <a:cs typeface="Calibri"/>
              </a:rPr>
              <a:t>Online</a:t>
            </a:r>
            <a:r>
              <a:rPr lang="tr-TR" sz="1800" spc="27" dirty="0">
                <a:latin typeface="Calibri"/>
                <a:cs typeface="Calibri"/>
              </a:rPr>
              <a:t> </a:t>
            </a:r>
            <a:r>
              <a:rPr lang="tr-TR" sz="1800" spc="-20" dirty="0">
                <a:latin typeface="Calibri"/>
                <a:cs typeface="Calibri"/>
              </a:rPr>
              <a:t>Di</a:t>
            </a:r>
            <a:r>
              <a:rPr lang="tr-TR" sz="1800" dirty="0">
                <a:latin typeface="Calibri"/>
                <a:cs typeface="Calibri"/>
              </a:rPr>
              <a:t>l</a:t>
            </a:r>
            <a:r>
              <a:rPr lang="tr-TR" sz="1800" spc="27" dirty="0">
                <a:latin typeface="Calibri"/>
                <a:cs typeface="Calibri"/>
              </a:rPr>
              <a:t> </a:t>
            </a:r>
            <a:r>
              <a:rPr lang="tr-TR" sz="1800" spc="-20" dirty="0">
                <a:latin typeface="Calibri"/>
                <a:cs typeface="Calibri"/>
              </a:rPr>
              <a:t>De</a:t>
            </a:r>
            <a:r>
              <a:rPr lang="tr-TR" sz="1800" spc="-40" dirty="0">
                <a:latin typeface="Calibri"/>
                <a:cs typeface="Calibri"/>
              </a:rPr>
              <a:t>s</a:t>
            </a:r>
            <a:r>
              <a:rPr lang="tr-TR" sz="1800" spc="-47" dirty="0">
                <a:latin typeface="Calibri"/>
                <a:cs typeface="Calibri"/>
              </a:rPr>
              <a:t>t</a:t>
            </a:r>
            <a:r>
              <a:rPr lang="tr-TR" sz="1800" spc="-13" dirty="0">
                <a:latin typeface="Calibri"/>
                <a:cs typeface="Calibri"/>
              </a:rPr>
              <a:t>eği</a:t>
            </a:r>
            <a:r>
              <a:rPr lang="tr-TR" sz="1800" spc="27" dirty="0">
                <a:latin typeface="Calibri"/>
                <a:cs typeface="Calibri"/>
              </a:rPr>
              <a:t> </a:t>
            </a:r>
            <a:r>
              <a:rPr lang="tr-TR" sz="1800" spc="-13" dirty="0">
                <a:latin typeface="Calibri"/>
                <a:cs typeface="Calibri"/>
              </a:rPr>
              <a:t>Gidiş</a:t>
            </a:r>
            <a:r>
              <a:rPr lang="tr-TR" sz="1800" spc="-7" dirty="0">
                <a:latin typeface="Calibri"/>
                <a:cs typeface="Calibri"/>
              </a:rPr>
              <a:t> S</a:t>
            </a:r>
            <a:r>
              <a:rPr lang="tr-TR" sz="1800" spc="-13" dirty="0">
                <a:latin typeface="Calibri"/>
                <a:cs typeface="Calibri"/>
              </a:rPr>
              <a:t>ın</a:t>
            </a:r>
            <a:r>
              <a:rPr lang="tr-TR" sz="1800" spc="-67" dirty="0">
                <a:latin typeface="Calibri"/>
                <a:cs typeface="Calibri"/>
              </a:rPr>
              <a:t>a</a:t>
            </a:r>
            <a:r>
              <a:rPr lang="tr-TR" sz="1800" spc="-13" dirty="0">
                <a:latin typeface="Calibri"/>
                <a:cs typeface="Calibri"/>
              </a:rPr>
              <a:t>vı</a:t>
            </a:r>
            <a:r>
              <a:rPr lang="tr-TR" sz="1800" spc="20" dirty="0">
                <a:latin typeface="Calibri"/>
                <a:cs typeface="Calibri"/>
              </a:rPr>
              <a:t> </a:t>
            </a:r>
            <a:r>
              <a:rPr lang="tr-TR" sz="1800" spc="-13" dirty="0">
                <a:latin typeface="Calibri"/>
                <a:cs typeface="Calibri"/>
              </a:rPr>
              <a:t>Sonucu (OLS 1st </a:t>
            </a:r>
            <a:r>
              <a:rPr lang="tr-TR" sz="1800" spc="-13" dirty="0" err="1">
                <a:latin typeface="Calibri"/>
                <a:cs typeface="Calibri"/>
              </a:rPr>
              <a:t>Assessment</a:t>
            </a:r>
            <a:r>
              <a:rPr lang="tr-TR" sz="1800" spc="-13" dirty="0">
                <a:latin typeface="Calibri"/>
                <a:cs typeface="Calibri"/>
              </a:rPr>
              <a:t>) – (EU ACADEMY)</a:t>
            </a:r>
          </a:p>
        </p:txBody>
      </p:sp>
    </p:spTree>
    <p:extLst>
      <p:ext uri="{BB962C8B-B14F-4D97-AF65-F5344CB8AC3E}">
        <p14:creationId xmlns:p14="http://schemas.microsoft.com/office/powerpoint/2010/main" val="1331664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FF0000"/>
                </a:solidFill>
              </a:rPr>
              <a:t>HAREKETLİLİK SIRASINDA (</a:t>
            </a:r>
            <a:r>
              <a:rPr lang="tr-TR" dirty="0" err="1">
                <a:solidFill>
                  <a:srgbClr val="FF0000"/>
                </a:solidFill>
              </a:rPr>
              <a:t>During</a:t>
            </a:r>
            <a:r>
              <a:rPr lang="tr-TR" dirty="0">
                <a:solidFill>
                  <a:srgbClr val="FF0000"/>
                </a:solidFill>
              </a:rPr>
              <a:t> </a:t>
            </a:r>
            <a:r>
              <a:rPr lang="tr-TR" dirty="0" err="1">
                <a:solidFill>
                  <a:srgbClr val="FF0000"/>
                </a:solidFill>
              </a:rPr>
              <a:t>the</a:t>
            </a:r>
            <a:r>
              <a:rPr lang="tr-TR" dirty="0">
                <a:solidFill>
                  <a:srgbClr val="FF0000"/>
                </a:solidFill>
              </a:rPr>
              <a:t> </a:t>
            </a:r>
            <a:r>
              <a:rPr lang="tr-TR" dirty="0" err="1">
                <a:solidFill>
                  <a:srgbClr val="FF0000"/>
                </a:solidFill>
              </a:rPr>
              <a:t>Mobility</a:t>
            </a:r>
            <a:r>
              <a:rPr lang="tr-TR" dirty="0">
                <a:solidFill>
                  <a:srgbClr val="FF0000"/>
                </a:solidFill>
              </a:rPr>
              <a:t>)</a:t>
            </a:r>
          </a:p>
        </p:txBody>
      </p:sp>
      <p:sp>
        <p:nvSpPr>
          <p:cNvPr id="3" name="İçerik Yer Tutucusu 2"/>
          <p:cNvSpPr>
            <a:spLocks noGrp="1"/>
          </p:cNvSpPr>
          <p:nvPr>
            <p:ph idx="1"/>
          </p:nvPr>
        </p:nvSpPr>
        <p:spPr>
          <a:xfrm>
            <a:off x="0" y="1502737"/>
            <a:ext cx="12192000" cy="4744551"/>
          </a:xfrm>
        </p:spPr>
        <p:txBody>
          <a:bodyPr>
            <a:normAutofit/>
          </a:bodyPr>
          <a:lstStyle/>
          <a:p>
            <a:pPr algn="just"/>
            <a:r>
              <a:rPr lang="tr-TR" sz="1800" dirty="0">
                <a:latin typeface="Arial" panose="020B0604020202020204" pitchFamily="34" charset="0"/>
                <a:cs typeface="Arial" panose="020B0604020202020204" pitchFamily="34" charset="0"/>
              </a:rPr>
              <a:t>Karşı okula gittiğinizde; çeşitli sebepler ile “Learning </a:t>
            </a:r>
            <a:r>
              <a:rPr lang="tr-TR" sz="1800" dirty="0" err="1">
                <a:latin typeface="Arial" panose="020B0604020202020204" pitchFamily="34" charset="0"/>
                <a:cs typeface="Arial" panose="020B0604020202020204" pitchFamily="34" charset="0"/>
              </a:rPr>
              <a:t>Agreement</a:t>
            </a:r>
            <a:r>
              <a:rPr lang="tr-TR" sz="1800" dirty="0">
                <a:latin typeface="Arial" panose="020B0604020202020204" pitchFamily="34" charset="0"/>
                <a:cs typeface="Arial" panose="020B0604020202020204" pitchFamily="34" charset="0"/>
              </a:rPr>
              <a:t> - </a:t>
            </a:r>
            <a:r>
              <a:rPr lang="tr-TR" sz="1800" dirty="0" err="1">
                <a:latin typeface="Arial" panose="020B0604020202020204" pitchFamily="34" charset="0"/>
                <a:cs typeface="Arial" panose="020B0604020202020204" pitchFamily="34" charset="0"/>
              </a:rPr>
              <a:t>Before</a:t>
            </a:r>
            <a:r>
              <a:rPr lang="tr-TR" sz="1800" dirty="0">
                <a:latin typeface="Arial" panose="020B0604020202020204" pitchFamily="34" charset="0"/>
                <a:cs typeface="Arial" panose="020B0604020202020204" pitchFamily="34" charset="0"/>
              </a:rPr>
              <a:t> </a:t>
            </a:r>
            <a:r>
              <a:rPr lang="tr-TR" sz="1800" dirty="0" err="1">
                <a:latin typeface="Arial" panose="020B0604020202020204" pitchFamily="34" charset="0"/>
                <a:cs typeface="Arial" panose="020B0604020202020204" pitchFamily="34" charset="0"/>
              </a:rPr>
              <a:t>the</a:t>
            </a:r>
            <a:r>
              <a:rPr lang="tr-TR" sz="1800" dirty="0">
                <a:latin typeface="Arial" panose="020B0604020202020204" pitchFamily="34" charset="0"/>
                <a:cs typeface="Arial" panose="020B0604020202020204" pitchFamily="34" charset="0"/>
              </a:rPr>
              <a:t> </a:t>
            </a:r>
            <a:r>
              <a:rPr lang="tr-TR" sz="1800" dirty="0" err="1">
                <a:latin typeface="Arial" panose="020B0604020202020204" pitchFamily="34" charset="0"/>
                <a:cs typeface="Arial" panose="020B0604020202020204" pitchFamily="34" charset="0"/>
              </a:rPr>
              <a:t>Mobility</a:t>
            </a:r>
            <a:r>
              <a:rPr lang="tr-TR" sz="1800" dirty="0">
                <a:latin typeface="Arial" panose="020B0604020202020204" pitchFamily="34" charset="0"/>
                <a:cs typeface="Arial" panose="020B0604020202020204" pitchFamily="34" charset="0"/>
              </a:rPr>
              <a:t>” tablolarında belirtilen derslerde ya da bu derslerin kredilerinde (ECTS) değişiklik yapmanız gerekebilir. Bu ders değişiklikleri ile DEÜ’de sayılacak olan derslerde de değişiklik söz konusu olabilir. Bu durumda Learning </a:t>
            </a:r>
            <a:r>
              <a:rPr lang="tr-TR" sz="1800" dirty="0" err="1">
                <a:latin typeface="Arial" panose="020B0604020202020204" pitchFamily="34" charset="0"/>
                <a:cs typeface="Arial" panose="020B0604020202020204" pitchFamily="34" charset="0"/>
              </a:rPr>
              <a:t>Agreement</a:t>
            </a:r>
            <a:r>
              <a:rPr lang="tr-TR" sz="1800" dirty="0">
                <a:latin typeface="Arial" panose="020B0604020202020204" pitchFamily="34" charset="0"/>
                <a:cs typeface="Arial" panose="020B0604020202020204" pitchFamily="34" charset="0"/>
              </a:rPr>
              <a:t> belgesinin ikinci kısmı olan “</a:t>
            </a:r>
            <a:r>
              <a:rPr lang="tr-TR" sz="1800" dirty="0" err="1">
                <a:latin typeface="Arial" panose="020B0604020202020204" pitchFamily="34" charset="0"/>
                <a:cs typeface="Arial" panose="020B0604020202020204" pitchFamily="34" charset="0"/>
              </a:rPr>
              <a:t>During</a:t>
            </a:r>
            <a:r>
              <a:rPr lang="tr-TR" sz="1800" dirty="0">
                <a:latin typeface="Arial" panose="020B0604020202020204" pitchFamily="34" charset="0"/>
                <a:cs typeface="Arial" panose="020B0604020202020204" pitchFamily="34" charset="0"/>
              </a:rPr>
              <a:t> </a:t>
            </a:r>
            <a:r>
              <a:rPr lang="tr-TR" sz="1800" dirty="0" err="1">
                <a:latin typeface="Arial" panose="020B0604020202020204" pitchFamily="34" charset="0"/>
                <a:cs typeface="Arial" panose="020B0604020202020204" pitchFamily="34" charset="0"/>
              </a:rPr>
              <a:t>the</a:t>
            </a:r>
            <a:r>
              <a:rPr lang="tr-TR" sz="1800" dirty="0">
                <a:latin typeface="Arial" panose="020B0604020202020204" pitchFamily="34" charset="0"/>
                <a:cs typeface="Arial" panose="020B0604020202020204" pitchFamily="34" charset="0"/>
              </a:rPr>
              <a:t> </a:t>
            </a:r>
            <a:r>
              <a:rPr lang="tr-TR" sz="1800" dirty="0" err="1">
                <a:latin typeface="Arial" panose="020B0604020202020204" pitchFamily="34" charset="0"/>
                <a:cs typeface="Arial" panose="020B0604020202020204" pitchFamily="34" charset="0"/>
              </a:rPr>
              <a:t>Mobility</a:t>
            </a:r>
            <a:r>
              <a:rPr lang="tr-TR" sz="1800" dirty="0">
                <a:latin typeface="Arial" panose="020B0604020202020204" pitchFamily="34" charset="0"/>
                <a:cs typeface="Arial" panose="020B0604020202020204" pitchFamily="34" charset="0"/>
              </a:rPr>
              <a:t>” kısmını kullanmanız gerekir.</a:t>
            </a:r>
          </a:p>
          <a:p>
            <a:pPr algn="just"/>
            <a:r>
              <a:rPr lang="tr-TR" sz="1800" dirty="0">
                <a:latin typeface="Arial" panose="020B0604020202020204" pitchFamily="34" charset="0"/>
                <a:cs typeface="Arial" panose="020B0604020202020204" pitchFamily="34" charset="0"/>
              </a:rPr>
              <a:t>Karşı kurumda dönem başladıktan sonra en geç 30 gün içinde, yeni derslerin tanınması için “Learning </a:t>
            </a:r>
            <a:r>
              <a:rPr lang="tr-TR" sz="1800" dirty="0" err="1">
                <a:latin typeface="Arial" panose="020B0604020202020204" pitchFamily="34" charset="0"/>
                <a:cs typeface="Arial" panose="020B0604020202020204" pitchFamily="34" charset="0"/>
              </a:rPr>
              <a:t>Agreement</a:t>
            </a:r>
            <a:r>
              <a:rPr lang="tr-TR" sz="1800" dirty="0">
                <a:latin typeface="Arial" panose="020B0604020202020204" pitchFamily="34" charset="0"/>
                <a:cs typeface="Arial" panose="020B0604020202020204" pitchFamily="34" charset="0"/>
              </a:rPr>
              <a:t> - </a:t>
            </a:r>
            <a:r>
              <a:rPr lang="tr-TR" sz="1800" dirty="0" err="1">
                <a:latin typeface="Arial" panose="020B0604020202020204" pitchFamily="34" charset="0"/>
                <a:cs typeface="Arial" panose="020B0604020202020204" pitchFamily="34" charset="0"/>
              </a:rPr>
              <a:t>During</a:t>
            </a:r>
            <a:r>
              <a:rPr lang="tr-TR" sz="1800" dirty="0">
                <a:latin typeface="Arial" panose="020B0604020202020204" pitchFamily="34" charset="0"/>
                <a:cs typeface="Arial" panose="020B0604020202020204" pitchFamily="34" charset="0"/>
              </a:rPr>
              <a:t> </a:t>
            </a:r>
            <a:r>
              <a:rPr lang="tr-TR" sz="1800" dirty="0" err="1">
                <a:latin typeface="Arial" panose="020B0604020202020204" pitchFamily="34" charset="0"/>
                <a:cs typeface="Arial" panose="020B0604020202020204" pitchFamily="34" charset="0"/>
              </a:rPr>
              <a:t>the</a:t>
            </a:r>
            <a:r>
              <a:rPr lang="tr-TR" sz="1800" dirty="0">
                <a:latin typeface="Arial" panose="020B0604020202020204" pitchFamily="34" charset="0"/>
                <a:cs typeface="Arial" panose="020B0604020202020204" pitchFamily="34" charset="0"/>
              </a:rPr>
              <a:t> </a:t>
            </a:r>
            <a:r>
              <a:rPr lang="tr-TR" sz="1800" dirty="0" err="1">
                <a:latin typeface="Arial" panose="020B0604020202020204" pitchFamily="34" charset="0"/>
                <a:cs typeface="Arial" panose="020B0604020202020204" pitchFamily="34" charset="0"/>
              </a:rPr>
              <a:t>Mobility</a:t>
            </a:r>
            <a:r>
              <a:rPr lang="tr-TR" sz="1800" dirty="0">
                <a:latin typeface="Arial" panose="020B0604020202020204" pitchFamily="34" charset="0"/>
                <a:cs typeface="Arial" panose="020B0604020202020204" pitchFamily="34" charset="0"/>
              </a:rPr>
              <a:t>” belgenizi mutlaka DEÜ’deki Erasmus Koordinatörünüze iletmeniz, onun onayını almanız gerekir. Bunu takiben, ders değişikliklerine yönelik yeni bir Yönetim Kurulu Kararı çıkartılmasını sağlamalısınız.*</a:t>
            </a:r>
          </a:p>
          <a:p>
            <a:pPr marL="0" indent="0" algn="just">
              <a:buNone/>
            </a:pPr>
            <a:endParaRPr lang="tr-TR" sz="1800" dirty="0">
              <a:latin typeface="Arial" panose="020B0604020202020204" pitchFamily="34" charset="0"/>
              <a:cs typeface="Arial" panose="020B0604020202020204" pitchFamily="34" charset="0"/>
            </a:endParaRPr>
          </a:p>
          <a:p>
            <a:pPr marL="0" indent="0" algn="just">
              <a:buNone/>
            </a:pPr>
            <a:r>
              <a:rPr lang="tr-TR" sz="1800" dirty="0">
                <a:latin typeface="Arial" panose="020B0604020202020204" pitchFamily="34" charset="0"/>
                <a:cs typeface="Arial" panose="020B0604020202020204" pitchFamily="34" charset="0"/>
              </a:rPr>
              <a:t>*</a:t>
            </a:r>
            <a:r>
              <a:rPr lang="tr-TR" sz="1800" dirty="0">
                <a:solidFill>
                  <a:srgbClr val="FF0000"/>
                </a:solidFill>
                <a:latin typeface="Arial" panose="020B0604020202020204" pitchFamily="34" charset="0"/>
                <a:cs typeface="Arial" panose="020B0604020202020204" pitchFamily="34" charset="0"/>
              </a:rPr>
              <a:t>Edebiyat Fakültesi öğrencilerinin, ders değişikliği durumunda, yeni bir Yönetim Kurulu Kararı çıkartmalarına gerek yoktur.</a:t>
            </a:r>
          </a:p>
        </p:txBody>
      </p:sp>
      <p:sp>
        <p:nvSpPr>
          <p:cNvPr id="5" name="object 3"/>
          <p:cNvSpPr/>
          <p:nvPr/>
        </p:nvSpPr>
        <p:spPr>
          <a:xfrm>
            <a:off x="5701669" y="5807715"/>
            <a:ext cx="902340" cy="910164"/>
          </a:xfrm>
          <a:prstGeom prst="rect">
            <a:avLst/>
          </a:prstGeom>
          <a:blipFill>
            <a:blip r:embed="rId2" cstate="print"/>
            <a:stretch>
              <a:fillRect/>
            </a:stretch>
          </a:blipFill>
        </p:spPr>
        <p:txBody>
          <a:bodyPr wrap="square" lIns="0" tIns="0" rIns="0" bIns="0" rtlCol="0">
            <a:noAutofit/>
          </a:bodyPr>
          <a:lstStyle/>
          <a:p>
            <a:endParaRPr sz="2400"/>
          </a:p>
        </p:txBody>
      </p:sp>
    </p:spTree>
    <p:extLst>
      <p:ext uri="{BB962C8B-B14F-4D97-AF65-F5344CB8AC3E}">
        <p14:creationId xmlns:p14="http://schemas.microsoft.com/office/powerpoint/2010/main" val="1514552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66272" y="550507"/>
            <a:ext cx="11534161" cy="4982546"/>
          </a:xfrm>
          <a:prstGeom prst="rect">
            <a:avLst/>
          </a:prstGeom>
        </p:spPr>
        <p:txBody>
          <a:bodyPr vert="horz" wrap="square" lIns="0" tIns="0" rIns="0" bIns="0" rtlCol="0">
            <a:noAutofit/>
          </a:bodyPr>
          <a:lstStyle/>
          <a:p>
            <a:pPr marL="241294" marR="271773" indent="-228594" algn="just">
              <a:lnSpc>
                <a:spcPts val="3020"/>
              </a:lnSpc>
            </a:pPr>
            <a:endParaRPr lang="tr-TR" sz="1867" spc="-25" dirty="0">
              <a:latin typeface="Wingdings"/>
              <a:cs typeface="Wingdings"/>
            </a:endParaRPr>
          </a:p>
          <a:p>
            <a:pPr marL="241294" marR="271773" indent="-228594" algn="just">
              <a:lnSpc>
                <a:spcPts val="3020"/>
              </a:lnSpc>
            </a:pPr>
            <a:endParaRPr lang="tr-TR" sz="1867" spc="-25" dirty="0">
              <a:latin typeface="Wingdings"/>
              <a:cs typeface="Wingdings"/>
            </a:endParaRPr>
          </a:p>
          <a:p>
            <a:pPr marL="241294" marR="271773" indent="-228594" algn="just">
              <a:lnSpc>
                <a:spcPts val="3020"/>
              </a:lnSpc>
            </a:pPr>
            <a:r>
              <a:rPr sz="1867" spc="-25" dirty="0">
                <a:latin typeface="Wingdings"/>
                <a:cs typeface="Wingdings"/>
              </a:rPr>
              <a:t></a:t>
            </a:r>
            <a:r>
              <a:rPr sz="1500" spc="-15" dirty="0">
                <a:latin typeface="Arial" panose="020B0604020202020204" pitchFamily="34" charset="0"/>
                <a:cs typeface="Arial" panose="020B0604020202020204" pitchFamily="34" charset="0"/>
              </a:rPr>
              <a:t>E-po</a:t>
            </a:r>
            <a:r>
              <a:rPr sz="1500" spc="-60" dirty="0">
                <a:latin typeface="Arial" panose="020B0604020202020204" pitchFamily="34" charset="0"/>
                <a:cs typeface="Arial" panose="020B0604020202020204" pitchFamily="34" charset="0"/>
              </a:rPr>
              <a:t>s</a:t>
            </a:r>
            <a:r>
              <a:rPr sz="1500" spc="-51" dirty="0">
                <a:latin typeface="Arial" panose="020B0604020202020204" pitchFamily="34" charset="0"/>
                <a:cs typeface="Arial" panose="020B0604020202020204" pitchFamily="34" charset="0"/>
              </a:rPr>
              <a:t>t</a:t>
            </a:r>
            <a:r>
              <a:rPr sz="1500" spc="-15" dirty="0">
                <a:latin typeface="Arial" panose="020B0604020202020204" pitchFamily="34" charset="0"/>
                <a:cs typeface="Arial" panose="020B0604020202020204" pitchFamily="34" charset="0"/>
              </a:rPr>
              <a:t>a</a:t>
            </a:r>
            <a:r>
              <a:rPr sz="1500" spc="31" dirty="0">
                <a:latin typeface="Arial" panose="020B0604020202020204" pitchFamily="34" charset="0"/>
                <a:cs typeface="Arial" panose="020B0604020202020204" pitchFamily="34" charset="0"/>
              </a:rPr>
              <a:t> </a:t>
            </a:r>
            <a:r>
              <a:rPr sz="1500" spc="-15" dirty="0">
                <a:latin typeface="Arial" panose="020B0604020202020204" pitchFamily="34" charset="0"/>
                <a:cs typeface="Arial" panose="020B0604020202020204" pitchFamily="34" charset="0"/>
              </a:rPr>
              <a:t>ad</a:t>
            </a:r>
            <a:r>
              <a:rPr sz="1500" spc="-51" dirty="0">
                <a:latin typeface="Arial" panose="020B0604020202020204" pitchFamily="34" charset="0"/>
                <a:cs typeface="Arial" panose="020B0604020202020204" pitchFamily="34" charset="0"/>
              </a:rPr>
              <a:t>r</a:t>
            </a:r>
            <a:r>
              <a:rPr sz="1500" spc="-15" dirty="0">
                <a:latin typeface="Arial" panose="020B0604020202020204" pitchFamily="34" charset="0"/>
                <a:cs typeface="Arial" panose="020B0604020202020204" pitchFamily="34" charset="0"/>
              </a:rPr>
              <a:t>es</a:t>
            </a:r>
            <a:r>
              <a:rPr sz="1500" spc="-20" dirty="0">
                <a:latin typeface="Arial" panose="020B0604020202020204" pitchFamily="34" charset="0"/>
                <a:cs typeface="Arial" panose="020B0604020202020204" pitchFamily="34" charset="0"/>
              </a:rPr>
              <a:t>i</a:t>
            </a:r>
            <a:r>
              <a:rPr sz="1500" spc="-15" dirty="0">
                <a:latin typeface="Arial" panose="020B0604020202020204" pitchFamily="34" charset="0"/>
                <a:cs typeface="Arial" panose="020B0604020202020204" pitchFamily="34" charset="0"/>
              </a:rPr>
              <a:t>n</a:t>
            </a:r>
            <a:r>
              <a:rPr sz="1500" spc="-25" dirty="0">
                <a:latin typeface="Arial" panose="020B0604020202020204" pitchFamily="34" charset="0"/>
                <a:cs typeface="Arial" panose="020B0604020202020204" pitchFamily="34" charset="0"/>
              </a:rPr>
              <a:t>i</a:t>
            </a:r>
            <a:r>
              <a:rPr sz="1500" spc="-80" dirty="0">
                <a:latin typeface="Arial" panose="020B0604020202020204" pitchFamily="34" charset="0"/>
                <a:cs typeface="Arial" panose="020B0604020202020204" pitchFamily="34" charset="0"/>
              </a:rPr>
              <a:t>z</a:t>
            </a:r>
            <a:r>
              <a:rPr sz="1500" spc="-15" dirty="0">
                <a:latin typeface="Arial" panose="020B0604020202020204" pitchFamily="34" charset="0"/>
                <a:cs typeface="Arial" panose="020B0604020202020204" pitchFamily="34" charset="0"/>
              </a:rPr>
              <a:t>e</a:t>
            </a:r>
            <a:r>
              <a:rPr sz="1500" spc="15" dirty="0">
                <a:latin typeface="Arial" panose="020B0604020202020204" pitchFamily="34" charset="0"/>
                <a:cs typeface="Arial" panose="020B0604020202020204" pitchFamily="34" charset="0"/>
              </a:rPr>
              <a:t> </a:t>
            </a:r>
            <a:r>
              <a:rPr sz="1500" spc="-35" dirty="0">
                <a:latin typeface="Arial" panose="020B0604020202020204" pitchFamily="34" charset="0"/>
                <a:cs typeface="Arial" panose="020B0604020202020204" pitchFamily="34" charset="0"/>
              </a:rPr>
              <a:t>g</a:t>
            </a:r>
            <a:r>
              <a:rPr sz="1500" spc="-15" dirty="0">
                <a:latin typeface="Arial" panose="020B0604020202020204" pitchFamily="34" charset="0"/>
                <a:cs typeface="Arial" panose="020B0604020202020204" pitchFamily="34" charset="0"/>
              </a:rPr>
              <a:t>önde</a:t>
            </a:r>
            <a:r>
              <a:rPr sz="1500" spc="-20" dirty="0">
                <a:latin typeface="Arial" panose="020B0604020202020204" pitchFamily="34" charset="0"/>
                <a:cs typeface="Arial" panose="020B0604020202020204" pitchFamily="34" charset="0"/>
              </a:rPr>
              <a:t>r</a:t>
            </a:r>
            <a:r>
              <a:rPr sz="1500" dirty="0">
                <a:latin typeface="Arial" panose="020B0604020202020204" pitchFamily="34" charset="0"/>
                <a:cs typeface="Arial" panose="020B0604020202020204" pitchFamily="34" charset="0"/>
              </a:rPr>
              <a:t>i</a:t>
            </a:r>
            <a:r>
              <a:rPr sz="1500" spc="-15" dirty="0">
                <a:latin typeface="Arial" panose="020B0604020202020204" pitchFamily="34" charset="0"/>
                <a:cs typeface="Arial" panose="020B0604020202020204" pitchFamily="34" charset="0"/>
              </a:rPr>
              <a:t>lecek</a:t>
            </a:r>
            <a:r>
              <a:rPr sz="1500" spc="31" dirty="0">
                <a:latin typeface="Arial" panose="020B0604020202020204" pitchFamily="34" charset="0"/>
                <a:cs typeface="Arial" panose="020B0604020202020204" pitchFamily="34" charset="0"/>
              </a:rPr>
              <a:t> </a:t>
            </a:r>
            <a:r>
              <a:rPr sz="1500" spc="-15" dirty="0">
                <a:latin typeface="Arial" panose="020B0604020202020204" pitchFamily="34" charset="0"/>
                <a:cs typeface="Arial" panose="020B0604020202020204" pitchFamily="34" charset="0"/>
              </a:rPr>
              <a:t>olan</a:t>
            </a:r>
            <a:r>
              <a:rPr sz="1500" spc="-5" dirty="0">
                <a:latin typeface="Arial" panose="020B0604020202020204" pitchFamily="34" charset="0"/>
                <a:cs typeface="Arial" panose="020B0604020202020204" pitchFamily="34" charset="0"/>
              </a:rPr>
              <a:t> </a:t>
            </a:r>
            <a:r>
              <a:rPr sz="1500" spc="-15" dirty="0">
                <a:solidFill>
                  <a:srgbClr val="FF0000"/>
                </a:solidFill>
                <a:latin typeface="Arial" panose="020B0604020202020204" pitchFamily="34" charset="0"/>
                <a:cs typeface="Arial" panose="020B0604020202020204" pitchFamily="34" charset="0"/>
              </a:rPr>
              <a:t>çe</a:t>
            </a:r>
            <a:r>
              <a:rPr sz="1500" spc="-31" dirty="0">
                <a:solidFill>
                  <a:srgbClr val="FF0000"/>
                </a:solidFill>
                <a:latin typeface="Arial" panose="020B0604020202020204" pitchFamily="34" charset="0"/>
                <a:cs typeface="Arial" panose="020B0604020202020204" pitchFamily="34" charset="0"/>
              </a:rPr>
              <a:t>v</a:t>
            </a:r>
            <a:r>
              <a:rPr sz="1500" dirty="0">
                <a:solidFill>
                  <a:srgbClr val="FF0000"/>
                </a:solidFill>
                <a:latin typeface="Arial" panose="020B0604020202020204" pitchFamily="34" charset="0"/>
                <a:cs typeface="Arial" panose="020B0604020202020204" pitchFamily="34" charset="0"/>
              </a:rPr>
              <a:t>r</a:t>
            </a:r>
            <a:r>
              <a:rPr sz="1500" spc="-15" dirty="0">
                <a:solidFill>
                  <a:srgbClr val="FF0000"/>
                </a:solidFill>
                <a:latin typeface="Arial" panose="020B0604020202020204" pitchFamily="34" charset="0"/>
                <a:cs typeface="Arial" panose="020B0604020202020204" pitchFamily="34" charset="0"/>
              </a:rPr>
              <a:t>i</a:t>
            </a:r>
            <a:r>
              <a:rPr sz="1500" spc="-25" dirty="0">
                <a:solidFill>
                  <a:srgbClr val="FF0000"/>
                </a:solidFill>
                <a:latin typeface="Arial" panose="020B0604020202020204" pitchFamily="34" charset="0"/>
                <a:cs typeface="Arial" panose="020B0604020202020204" pitchFamily="34" charset="0"/>
              </a:rPr>
              <a:t>m</a:t>
            </a:r>
            <a:r>
              <a:rPr sz="1500" spc="-20" dirty="0">
                <a:solidFill>
                  <a:srgbClr val="FF0000"/>
                </a:solidFill>
                <a:latin typeface="Arial" panose="020B0604020202020204" pitchFamily="34" charset="0"/>
                <a:cs typeface="Arial" panose="020B0604020202020204" pitchFamily="34" charset="0"/>
              </a:rPr>
              <a:t>i</a:t>
            </a:r>
            <a:r>
              <a:rPr sz="1500" dirty="0">
                <a:solidFill>
                  <a:srgbClr val="FF0000"/>
                </a:solidFill>
                <a:latin typeface="Arial" panose="020B0604020202020204" pitchFamily="34" charset="0"/>
                <a:cs typeface="Arial" panose="020B0604020202020204" pitchFamily="34" charset="0"/>
              </a:rPr>
              <a:t>çi</a:t>
            </a:r>
            <a:r>
              <a:rPr sz="1500" spc="11" dirty="0">
                <a:solidFill>
                  <a:srgbClr val="FF0000"/>
                </a:solidFill>
                <a:latin typeface="Arial" panose="020B0604020202020204" pitchFamily="34" charset="0"/>
                <a:cs typeface="Arial" panose="020B0604020202020204" pitchFamily="34" charset="0"/>
              </a:rPr>
              <a:t> </a:t>
            </a:r>
            <a:r>
              <a:rPr sz="1500" spc="-20" dirty="0">
                <a:solidFill>
                  <a:srgbClr val="FF0000"/>
                </a:solidFill>
                <a:latin typeface="Arial" panose="020B0604020202020204" pitchFamily="34" charset="0"/>
                <a:cs typeface="Arial" panose="020B0604020202020204" pitchFamily="34" charset="0"/>
              </a:rPr>
              <a:t>AB</a:t>
            </a:r>
            <a:r>
              <a:rPr sz="1500" spc="20" dirty="0">
                <a:solidFill>
                  <a:srgbClr val="FF0000"/>
                </a:solidFill>
                <a:latin typeface="Arial" panose="020B0604020202020204" pitchFamily="34" charset="0"/>
                <a:cs typeface="Arial" panose="020B0604020202020204" pitchFamily="34" charset="0"/>
              </a:rPr>
              <a:t> </a:t>
            </a:r>
            <a:r>
              <a:rPr sz="1500" spc="-15" dirty="0" err="1">
                <a:solidFill>
                  <a:srgbClr val="FF0000"/>
                </a:solidFill>
                <a:latin typeface="Arial" panose="020B0604020202020204" pitchFamily="34" charset="0"/>
                <a:cs typeface="Arial" panose="020B0604020202020204" pitchFamily="34" charset="0"/>
              </a:rPr>
              <a:t>an</a:t>
            </a:r>
            <a:r>
              <a:rPr sz="1500" spc="-100" dirty="0" err="1">
                <a:solidFill>
                  <a:srgbClr val="FF0000"/>
                </a:solidFill>
                <a:latin typeface="Arial" panose="020B0604020202020204" pitchFamily="34" charset="0"/>
                <a:cs typeface="Arial" panose="020B0604020202020204" pitchFamily="34" charset="0"/>
              </a:rPr>
              <a:t>k</a:t>
            </a:r>
            <a:r>
              <a:rPr sz="1500" spc="-31" dirty="0" err="1">
                <a:solidFill>
                  <a:srgbClr val="FF0000"/>
                </a:solidFill>
                <a:latin typeface="Arial" panose="020B0604020202020204" pitchFamily="34" charset="0"/>
                <a:cs typeface="Arial" panose="020B0604020202020204" pitchFamily="34" charset="0"/>
              </a:rPr>
              <a:t>e</a:t>
            </a:r>
            <a:r>
              <a:rPr sz="1500" dirty="0" err="1">
                <a:solidFill>
                  <a:srgbClr val="FF0000"/>
                </a:solidFill>
                <a:latin typeface="Arial" panose="020B0604020202020204" pitchFamily="34" charset="0"/>
                <a:cs typeface="Arial" panose="020B0604020202020204" pitchFamily="34" charset="0"/>
              </a:rPr>
              <a:t>t</a:t>
            </a:r>
            <a:r>
              <a:rPr sz="1500" spc="11" dirty="0" err="1">
                <a:solidFill>
                  <a:srgbClr val="FF0000"/>
                </a:solidFill>
                <a:latin typeface="Arial" panose="020B0604020202020204" pitchFamily="34" charset="0"/>
                <a:cs typeface="Arial" panose="020B0604020202020204" pitchFamily="34" charset="0"/>
              </a:rPr>
              <a:t>i</a:t>
            </a:r>
            <a:r>
              <a:rPr sz="1500" spc="-75" dirty="0" err="1">
                <a:solidFill>
                  <a:srgbClr val="FF0000"/>
                </a:solidFill>
                <a:latin typeface="Arial" panose="020B0604020202020204" pitchFamily="34" charset="0"/>
                <a:cs typeface="Arial" panose="020B0604020202020204" pitchFamily="34" charset="0"/>
              </a:rPr>
              <a:t>’</a:t>
            </a:r>
            <a:r>
              <a:rPr sz="1500" spc="-15" dirty="0" err="1">
                <a:solidFill>
                  <a:srgbClr val="FF0000"/>
                </a:solidFill>
                <a:latin typeface="Arial" panose="020B0604020202020204" pitchFamily="34" charset="0"/>
                <a:cs typeface="Arial" panose="020B0604020202020204" pitchFamily="34" charset="0"/>
              </a:rPr>
              <a:t>n</a:t>
            </a:r>
            <a:r>
              <a:rPr sz="1500" spc="-25" dirty="0" err="1">
                <a:solidFill>
                  <a:srgbClr val="FF0000"/>
                </a:solidFill>
                <a:latin typeface="Arial" panose="020B0604020202020204" pitchFamily="34" charset="0"/>
                <a:cs typeface="Arial" panose="020B0604020202020204" pitchFamily="34" charset="0"/>
              </a:rPr>
              <a:t>i</a:t>
            </a:r>
            <a:r>
              <a:rPr sz="1500" spc="-15" dirty="0" err="1">
                <a:solidFill>
                  <a:srgbClr val="FF0000"/>
                </a:solidFill>
                <a:latin typeface="Arial" panose="020B0604020202020204" pitchFamily="34" charset="0"/>
                <a:cs typeface="Arial" panose="020B0604020202020204" pitchFamily="34" charset="0"/>
              </a:rPr>
              <a:t>n</a:t>
            </a:r>
            <a:r>
              <a:rPr lang="tr-TR" sz="1500" spc="-15" dirty="0">
                <a:solidFill>
                  <a:srgbClr val="FF0000"/>
                </a:solidFill>
                <a:latin typeface="Arial" panose="020B0604020202020204" pitchFamily="34" charset="0"/>
                <a:cs typeface="Arial" panose="020B0604020202020204" pitchFamily="34" charset="0"/>
              </a:rPr>
              <a:t> (EU </a:t>
            </a:r>
            <a:r>
              <a:rPr lang="tr-TR" sz="1500" spc="-15" dirty="0" err="1">
                <a:solidFill>
                  <a:srgbClr val="FF0000"/>
                </a:solidFill>
                <a:latin typeface="Arial" panose="020B0604020202020204" pitchFamily="34" charset="0"/>
                <a:cs typeface="Arial" panose="020B0604020202020204" pitchFamily="34" charset="0"/>
              </a:rPr>
              <a:t>Survey</a:t>
            </a:r>
            <a:r>
              <a:rPr lang="tr-TR" sz="1500" spc="-15" dirty="0">
                <a:solidFill>
                  <a:srgbClr val="FF0000"/>
                </a:solidFill>
                <a:latin typeface="Arial" panose="020B0604020202020204" pitchFamily="34" charset="0"/>
                <a:cs typeface="Arial" panose="020B0604020202020204" pitchFamily="34" charset="0"/>
              </a:rPr>
              <a:t>)</a:t>
            </a:r>
            <a:r>
              <a:rPr sz="1500" spc="25" dirty="0">
                <a:solidFill>
                  <a:srgbClr val="FF0000"/>
                </a:solidFill>
                <a:latin typeface="Arial" panose="020B0604020202020204" pitchFamily="34" charset="0"/>
                <a:cs typeface="Arial" panose="020B0604020202020204" pitchFamily="34" charset="0"/>
              </a:rPr>
              <a:t> </a:t>
            </a:r>
            <a:r>
              <a:rPr lang="tr-TR" sz="1500" spc="25" dirty="0" err="1">
                <a:latin typeface="Arial" panose="020B0604020202020204" pitchFamily="34" charset="0"/>
                <a:cs typeface="Arial" panose="020B0604020202020204" pitchFamily="34" charset="0"/>
              </a:rPr>
              <a:t>Erasmus</a:t>
            </a:r>
            <a:r>
              <a:rPr lang="tr-TR" sz="1500" spc="25" dirty="0">
                <a:latin typeface="Arial" panose="020B0604020202020204" pitchFamily="34" charset="0"/>
                <a:cs typeface="Arial" panose="020B0604020202020204" pitchFamily="34" charset="0"/>
              </a:rPr>
              <a:t> dönüş işlemleri için Koordinatörlüğümüzden </a:t>
            </a:r>
            <a:r>
              <a:rPr sz="1500" spc="-75" dirty="0" err="1">
                <a:latin typeface="Arial" panose="020B0604020202020204" pitchFamily="34" charset="0"/>
                <a:cs typeface="Arial" panose="020B0604020202020204" pitchFamily="34" charset="0"/>
              </a:rPr>
              <a:t>r</a:t>
            </a:r>
            <a:r>
              <a:rPr sz="1500" spc="-15" dirty="0" err="1">
                <a:latin typeface="Arial" panose="020B0604020202020204" pitchFamily="34" charset="0"/>
                <a:cs typeface="Arial" panose="020B0604020202020204" pitchFamily="34" charset="0"/>
              </a:rPr>
              <a:t>and</a:t>
            </a:r>
            <a:r>
              <a:rPr sz="1500" spc="-35" dirty="0" err="1">
                <a:latin typeface="Arial" panose="020B0604020202020204" pitchFamily="34" charset="0"/>
                <a:cs typeface="Arial" panose="020B0604020202020204" pitchFamily="34" charset="0"/>
              </a:rPr>
              <a:t>e</a:t>
            </a:r>
            <a:r>
              <a:rPr sz="1500" spc="-15" dirty="0" err="1">
                <a:latin typeface="Arial" panose="020B0604020202020204" pitchFamily="34" charset="0"/>
                <a:cs typeface="Arial" panose="020B0604020202020204" pitchFamily="34" charset="0"/>
              </a:rPr>
              <a:t>vu</a:t>
            </a:r>
            <a:r>
              <a:rPr sz="1500" spc="25" dirty="0">
                <a:latin typeface="Arial" panose="020B0604020202020204" pitchFamily="34" charset="0"/>
                <a:cs typeface="Arial" panose="020B0604020202020204" pitchFamily="34" charset="0"/>
              </a:rPr>
              <a:t> </a:t>
            </a:r>
            <a:r>
              <a:rPr sz="1500" spc="-15" dirty="0">
                <a:latin typeface="Arial" panose="020B0604020202020204" pitchFamily="34" charset="0"/>
                <a:cs typeface="Arial" panose="020B0604020202020204" pitchFamily="34" charset="0"/>
              </a:rPr>
              <a:t>al</a:t>
            </a:r>
            <a:r>
              <a:rPr lang="tr-TR" sz="1500" spc="-15" dirty="0" err="1">
                <a:latin typeface="Arial" panose="020B0604020202020204" pitchFamily="34" charset="0"/>
                <a:cs typeface="Arial" panose="020B0604020202020204" pitchFamily="34" charset="0"/>
              </a:rPr>
              <a:t>ın</a:t>
            </a:r>
            <a:r>
              <a:rPr sz="1500" spc="-15" dirty="0" err="1">
                <a:latin typeface="Arial" panose="020B0604020202020204" pitchFamily="34" charset="0"/>
                <a:cs typeface="Arial" panose="020B0604020202020204" pitchFamily="34" charset="0"/>
              </a:rPr>
              <a:t>madan</a:t>
            </a:r>
            <a:r>
              <a:rPr sz="1500" spc="-11" dirty="0">
                <a:latin typeface="Arial" panose="020B0604020202020204" pitchFamily="34" charset="0"/>
                <a:cs typeface="Arial" panose="020B0604020202020204" pitchFamily="34" charset="0"/>
              </a:rPr>
              <a:t> </a:t>
            </a:r>
            <a:r>
              <a:rPr sz="1500" spc="-15" dirty="0">
                <a:latin typeface="Arial" panose="020B0604020202020204" pitchFamily="34" charset="0"/>
                <a:cs typeface="Arial" panose="020B0604020202020204" pitchFamily="34" charset="0"/>
              </a:rPr>
              <a:t>önce</a:t>
            </a:r>
            <a:r>
              <a:rPr sz="1500" spc="15" dirty="0">
                <a:latin typeface="Arial" panose="020B0604020202020204" pitchFamily="34" charset="0"/>
                <a:cs typeface="Arial" panose="020B0604020202020204" pitchFamily="34" charset="0"/>
              </a:rPr>
              <a:t> </a:t>
            </a:r>
            <a:r>
              <a:rPr sz="1500" spc="-15" dirty="0" err="1">
                <a:latin typeface="Arial" panose="020B0604020202020204" pitchFamily="34" charset="0"/>
                <a:cs typeface="Arial" panose="020B0604020202020204" pitchFamily="34" charset="0"/>
              </a:rPr>
              <a:t>do</a:t>
            </a:r>
            <a:r>
              <a:rPr sz="1500" spc="-20" dirty="0" err="1">
                <a:latin typeface="Arial" panose="020B0604020202020204" pitchFamily="34" charset="0"/>
                <a:cs typeface="Arial" panose="020B0604020202020204" pitchFamily="34" charset="0"/>
              </a:rPr>
              <a:t>l</a:t>
            </a:r>
            <a:r>
              <a:rPr sz="1500" spc="-15" dirty="0" err="1">
                <a:latin typeface="Arial" panose="020B0604020202020204" pitchFamily="34" charset="0"/>
                <a:cs typeface="Arial" panose="020B0604020202020204" pitchFamily="34" charset="0"/>
              </a:rPr>
              <a:t>du</a:t>
            </a:r>
            <a:r>
              <a:rPr sz="1500" spc="-25" dirty="0" err="1">
                <a:latin typeface="Arial" panose="020B0604020202020204" pitchFamily="34" charset="0"/>
                <a:cs typeface="Arial" panose="020B0604020202020204" pitchFamily="34" charset="0"/>
              </a:rPr>
              <a:t>r</a:t>
            </a:r>
            <a:r>
              <a:rPr sz="1500" spc="-15" dirty="0" err="1">
                <a:latin typeface="Arial" panose="020B0604020202020204" pitchFamily="34" charset="0"/>
                <a:cs typeface="Arial" panose="020B0604020202020204" pitchFamily="34" charset="0"/>
              </a:rPr>
              <a:t>u</a:t>
            </a:r>
            <a:r>
              <a:rPr sz="1500" spc="-25" dirty="0" err="1">
                <a:latin typeface="Arial" panose="020B0604020202020204" pitchFamily="34" charset="0"/>
                <a:cs typeface="Arial" panose="020B0604020202020204" pitchFamily="34" charset="0"/>
              </a:rPr>
              <a:t>l</a:t>
            </a:r>
            <a:r>
              <a:rPr sz="1500" spc="-15" dirty="0" err="1">
                <a:latin typeface="Arial" panose="020B0604020202020204" pitchFamily="34" charset="0"/>
                <a:cs typeface="Arial" panose="020B0604020202020204" pitchFamily="34" charset="0"/>
              </a:rPr>
              <a:t>ması</a:t>
            </a:r>
            <a:r>
              <a:rPr sz="1500" spc="40" dirty="0">
                <a:latin typeface="Arial" panose="020B0604020202020204" pitchFamily="34" charset="0"/>
                <a:cs typeface="Arial" panose="020B0604020202020204" pitchFamily="34" charset="0"/>
              </a:rPr>
              <a:t> </a:t>
            </a:r>
            <a:r>
              <a:rPr sz="1500" spc="-35" dirty="0" err="1">
                <a:latin typeface="Arial" panose="020B0604020202020204" pitchFamily="34" charset="0"/>
                <a:cs typeface="Arial" panose="020B0604020202020204" pitchFamily="34" charset="0"/>
              </a:rPr>
              <a:t>g</a:t>
            </a:r>
            <a:r>
              <a:rPr sz="1500" spc="-15" dirty="0" err="1">
                <a:latin typeface="Arial" panose="020B0604020202020204" pitchFamily="34" charset="0"/>
                <a:cs typeface="Arial" panose="020B0604020202020204" pitchFamily="34" charset="0"/>
              </a:rPr>
              <a:t>e</a:t>
            </a:r>
            <a:r>
              <a:rPr sz="1500" spc="-51" dirty="0" err="1">
                <a:latin typeface="Arial" panose="020B0604020202020204" pitchFamily="34" charset="0"/>
                <a:cs typeface="Arial" panose="020B0604020202020204" pitchFamily="34" charset="0"/>
              </a:rPr>
              <a:t>r</a:t>
            </a:r>
            <a:r>
              <a:rPr sz="1500" spc="-20" dirty="0" err="1">
                <a:latin typeface="Arial" panose="020B0604020202020204" pitchFamily="34" charset="0"/>
                <a:cs typeface="Arial" panose="020B0604020202020204" pitchFamily="34" charset="0"/>
              </a:rPr>
              <a:t>ekme</a:t>
            </a:r>
            <a:r>
              <a:rPr sz="1500" spc="-31" dirty="0" err="1">
                <a:latin typeface="Arial" panose="020B0604020202020204" pitchFamily="34" charset="0"/>
                <a:cs typeface="Arial" panose="020B0604020202020204" pitchFamily="34" charset="0"/>
              </a:rPr>
              <a:t>k</a:t>
            </a:r>
            <a:r>
              <a:rPr sz="1500" spc="-40" dirty="0" err="1">
                <a:latin typeface="Arial" panose="020B0604020202020204" pitchFamily="34" charset="0"/>
                <a:cs typeface="Arial" panose="020B0604020202020204" pitchFamily="34" charset="0"/>
              </a:rPr>
              <a:t>t</a:t>
            </a:r>
            <a:r>
              <a:rPr sz="1500" spc="-15" dirty="0" err="1">
                <a:latin typeface="Arial" panose="020B0604020202020204" pitchFamily="34" charset="0"/>
                <a:cs typeface="Arial" panose="020B0604020202020204" pitchFamily="34" charset="0"/>
              </a:rPr>
              <a:t>ed</a:t>
            </a:r>
            <a:r>
              <a:rPr sz="1500" spc="-25" dirty="0" err="1">
                <a:latin typeface="Arial" panose="020B0604020202020204" pitchFamily="34" charset="0"/>
                <a:cs typeface="Arial" panose="020B0604020202020204" pitchFamily="34" charset="0"/>
              </a:rPr>
              <a:t>i</a:t>
            </a:r>
            <a:r>
              <a:rPr sz="1500" spc="-285" dirty="0" err="1">
                <a:latin typeface="Arial" panose="020B0604020202020204" pitchFamily="34" charset="0"/>
                <a:cs typeface="Arial" panose="020B0604020202020204" pitchFamily="34" charset="0"/>
              </a:rPr>
              <a:t>r</a:t>
            </a:r>
            <a:r>
              <a:rPr lang="tr-TR" sz="1500" spc="-285" dirty="0">
                <a:latin typeface="Arial" panose="020B0604020202020204" pitchFamily="34" charset="0"/>
                <a:cs typeface="Arial" panose="020B0604020202020204" pitchFamily="34" charset="0"/>
              </a:rPr>
              <a:t>   </a:t>
            </a:r>
            <a:endParaRPr lang="tr-TR" sz="1500" dirty="0">
              <a:latin typeface="Arial" panose="020B0604020202020204" pitchFamily="34" charset="0"/>
              <a:cs typeface="Arial" panose="020B0604020202020204" pitchFamily="34" charset="0"/>
            </a:endParaRPr>
          </a:p>
          <a:p>
            <a:pPr algn="just">
              <a:lnSpc>
                <a:spcPts val="951"/>
              </a:lnSpc>
              <a:spcBef>
                <a:spcPts val="13"/>
              </a:spcBef>
            </a:pPr>
            <a:endParaRPr sz="1500" dirty="0">
              <a:latin typeface="Arial" panose="020B0604020202020204" pitchFamily="34" charset="0"/>
              <a:cs typeface="Arial" panose="020B0604020202020204" pitchFamily="34" charset="0"/>
            </a:endParaRPr>
          </a:p>
          <a:p>
            <a:pPr marL="241294" marR="12700" indent="-228594" algn="just">
              <a:lnSpc>
                <a:spcPct val="90000"/>
              </a:lnSpc>
              <a:buFont typeface="Wingdings" pitchFamily="2" charset="2"/>
              <a:buChar char="Ø"/>
            </a:pPr>
            <a:r>
              <a:rPr sz="1500" spc="-20" dirty="0" err="1">
                <a:latin typeface="Arial" panose="020B0604020202020204" pitchFamily="34" charset="0"/>
                <a:cs typeface="Arial" panose="020B0604020202020204" pitchFamily="34" charset="0"/>
              </a:rPr>
              <a:t>Dön</a:t>
            </a:r>
            <a:r>
              <a:rPr sz="1500" spc="-25" dirty="0" err="1">
                <a:latin typeface="Arial" panose="020B0604020202020204" pitchFamily="34" charset="0"/>
                <a:cs typeface="Arial" panose="020B0604020202020204" pitchFamily="34" charset="0"/>
              </a:rPr>
              <a:t>ü</a:t>
            </a:r>
            <a:r>
              <a:rPr sz="1500" spc="-15" dirty="0" err="1">
                <a:latin typeface="Arial" panose="020B0604020202020204" pitchFamily="34" charset="0"/>
                <a:cs typeface="Arial" panose="020B0604020202020204" pitchFamily="34" charset="0"/>
              </a:rPr>
              <a:t>ş</a:t>
            </a:r>
            <a:r>
              <a:rPr sz="1500" spc="35" dirty="0">
                <a:latin typeface="Arial" panose="020B0604020202020204" pitchFamily="34" charset="0"/>
                <a:cs typeface="Arial" panose="020B0604020202020204" pitchFamily="34" charset="0"/>
              </a:rPr>
              <a:t> </a:t>
            </a:r>
            <a:r>
              <a:rPr sz="1500" spc="-51" dirty="0">
                <a:latin typeface="Arial" panose="020B0604020202020204" pitchFamily="34" charset="0"/>
                <a:cs typeface="Arial" panose="020B0604020202020204" pitchFamily="34" charset="0"/>
              </a:rPr>
              <a:t>t</a:t>
            </a:r>
            <a:r>
              <a:rPr sz="1500" spc="-11" dirty="0">
                <a:latin typeface="Arial" panose="020B0604020202020204" pitchFamily="34" charset="0"/>
                <a:cs typeface="Arial" panose="020B0604020202020204" pitchFamily="34" charset="0"/>
              </a:rPr>
              <a:t>ari</a:t>
            </a:r>
            <a:r>
              <a:rPr sz="1500" spc="-31" dirty="0">
                <a:latin typeface="Arial" panose="020B0604020202020204" pitchFamily="34" charset="0"/>
                <a:cs typeface="Arial" panose="020B0604020202020204" pitchFamily="34" charset="0"/>
              </a:rPr>
              <a:t>h</a:t>
            </a:r>
            <a:r>
              <a:rPr sz="1500" spc="-11" dirty="0">
                <a:latin typeface="Arial" panose="020B0604020202020204" pitchFamily="34" charset="0"/>
                <a:cs typeface="Arial" panose="020B0604020202020204" pitchFamily="34" charset="0"/>
              </a:rPr>
              <a:t>i</a:t>
            </a:r>
            <a:r>
              <a:rPr sz="1500" spc="-31" dirty="0">
                <a:latin typeface="Arial" panose="020B0604020202020204" pitchFamily="34" charset="0"/>
                <a:cs typeface="Arial" panose="020B0604020202020204" pitchFamily="34" charset="0"/>
              </a:rPr>
              <a:t>n</a:t>
            </a:r>
            <a:r>
              <a:rPr sz="1500" dirty="0">
                <a:latin typeface="Arial" panose="020B0604020202020204" pitchFamily="34" charset="0"/>
                <a:cs typeface="Arial" panose="020B0604020202020204" pitchFamily="34" charset="0"/>
              </a:rPr>
              <a:t>i</a:t>
            </a:r>
            <a:r>
              <a:rPr sz="1500" spc="-71" dirty="0">
                <a:latin typeface="Arial" panose="020B0604020202020204" pitchFamily="34" charset="0"/>
                <a:cs typeface="Arial" panose="020B0604020202020204" pitchFamily="34" charset="0"/>
              </a:rPr>
              <a:t>z</a:t>
            </a:r>
            <a:r>
              <a:rPr sz="1500" spc="-15" dirty="0">
                <a:latin typeface="Arial" panose="020B0604020202020204" pitchFamily="34" charset="0"/>
                <a:cs typeface="Arial" panose="020B0604020202020204" pitchFamily="34" charset="0"/>
              </a:rPr>
              <a:t>den</a:t>
            </a:r>
            <a:r>
              <a:rPr sz="1500" spc="40" dirty="0">
                <a:latin typeface="Arial" panose="020B0604020202020204" pitchFamily="34" charset="0"/>
                <a:cs typeface="Arial" panose="020B0604020202020204" pitchFamily="34" charset="0"/>
              </a:rPr>
              <a:t> </a:t>
            </a:r>
            <a:r>
              <a:rPr sz="1500" spc="-15" dirty="0">
                <a:latin typeface="Arial" panose="020B0604020202020204" pitchFamily="34" charset="0"/>
                <a:cs typeface="Arial" panose="020B0604020202020204" pitchFamily="34" charset="0"/>
              </a:rPr>
              <a:t>son</a:t>
            </a:r>
            <a:r>
              <a:rPr sz="1500" spc="-80" dirty="0">
                <a:latin typeface="Arial" panose="020B0604020202020204" pitchFamily="34" charset="0"/>
                <a:cs typeface="Arial" panose="020B0604020202020204" pitchFamily="34" charset="0"/>
              </a:rPr>
              <a:t>r</a:t>
            </a:r>
            <a:r>
              <a:rPr sz="1500" spc="-15" dirty="0">
                <a:latin typeface="Arial" panose="020B0604020202020204" pitchFamily="34" charset="0"/>
                <a:cs typeface="Arial" panose="020B0604020202020204" pitchFamily="34" charset="0"/>
              </a:rPr>
              <a:t>a</a:t>
            </a:r>
            <a:r>
              <a:rPr sz="1500" spc="31" dirty="0">
                <a:latin typeface="Arial" panose="020B0604020202020204" pitchFamily="34" charset="0"/>
                <a:cs typeface="Arial" panose="020B0604020202020204" pitchFamily="34" charset="0"/>
              </a:rPr>
              <a:t> </a:t>
            </a:r>
            <a:r>
              <a:rPr sz="1500" spc="-15" dirty="0">
                <a:solidFill>
                  <a:srgbClr val="FF0000"/>
                </a:solidFill>
                <a:latin typeface="Arial" panose="020B0604020202020204" pitchFamily="34" charset="0"/>
                <a:cs typeface="Arial" panose="020B0604020202020204" pitchFamily="34" charset="0"/>
              </a:rPr>
              <a:t>en</a:t>
            </a:r>
            <a:r>
              <a:rPr sz="1500" spc="5" dirty="0">
                <a:solidFill>
                  <a:srgbClr val="FF0000"/>
                </a:solidFill>
                <a:latin typeface="Arial" panose="020B0604020202020204" pitchFamily="34" charset="0"/>
                <a:cs typeface="Arial" panose="020B0604020202020204" pitchFamily="34" charset="0"/>
              </a:rPr>
              <a:t> </a:t>
            </a:r>
            <a:r>
              <a:rPr sz="1500" spc="-35" dirty="0">
                <a:solidFill>
                  <a:srgbClr val="FF0000"/>
                </a:solidFill>
                <a:latin typeface="Arial" panose="020B0604020202020204" pitchFamily="34" charset="0"/>
                <a:cs typeface="Arial" panose="020B0604020202020204" pitchFamily="34" charset="0"/>
              </a:rPr>
              <a:t>g</a:t>
            </a:r>
            <a:r>
              <a:rPr sz="1500" spc="-15" dirty="0">
                <a:solidFill>
                  <a:srgbClr val="FF0000"/>
                </a:solidFill>
                <a:latin typeface="Arial" panose="020B0604020202020204" pitchFamily="34" charset="0"/>
                <a:cs typeface="Arial" panose="020B0604020202020204" pitchFamily="34" charset="0"/>
              </a:rPr>
              <a:t>eç</a:t>
            </a:r>
            <a:r>
              <a:rPr sz="1500" spc="-5" dirty="0">
                <a:solidFill>
                  <a:srgbClr val="FF0000"/>
                </a:solidFill>
                <a:latin typeface="Arial" panose="020B0604020202020204" pitchFamily="34" charset="0"/>
                <a:cs typeface="Arial" panose="020B0604020202020204" pitchFamily="34" charset="0"/>
              </a:rPr>
              <a:t> </a:t>
            </a:r>
            <a:r>
              <a:rPr sz="1500" spc="-15" dirty="0">
                <a:solidFill>
                  <a:srgbClr val="FF0000"/>
                </a:solidFill>
                <a:latin typeface="Arial" panose="020B0604020202020204" pitchFamily="34" charset="0"/>
                <a:cs typeface="Arial" panose="020B0604020202020204" pitchFamily="34" charset="0"/>
              </a:rPr>
              <a:t>30</a:t>
            </a:r>
            <a:r>
              <a:rPr sz="1500" spc="15" dirty="0">
                <a:solidFill>
                  <a:srgbClr val="FF0000"/>
                </a:solidFill>
                <a:latin typeface="Arial" panose="020B0604020202020204" pitchFamily="34" charset="0"/>
                <a:cs typeface="Arial" panose="020B0604020202020204" pitchFamily="34" charset="0"/>
              </a:rPr>
              <a:t> </a:t>
            </a:r>
            <a:r>
              <a:rPr sz="1500" spc="-15" dirty="0" err="1">
                <a:solidFill>
                  <a:srgbClr val="FF0000"/>
                </a:solidFill>
                <a:latin typeface="Arial" panose="020B0604020202020204" pitchFamily="34" charset="0"/>
                <a:cs typeface="Arial" panose="020B0604020202020204" pitchFamily="34" charset="0"/>
              </a:rPr>
              <a:t>gün</a:t>
            </a:r>
            <a:r>
              <a:rPr sz="1500" spc="15" dirty="0">
                <a:solidFill>
                  <a:srgbClr val="FF0000"/>
                </a:solidFill>
                <a:latin typeface="Arial" panose="020B0604020202020204" pitchFamily="34" charset="0"/>
                <a:cs typeface="Arial" panose="020B0604020202020204" pitchFamily="34" charset="0"/>
              </a:rPr>
              <a:t> </a:t>
            </a:r>
            <a:r>
              <a:rPr sz="1500" spc="-15" dirty="0" err="1">
                <a:latin typeface="Arial" panose="020B0604020202020204" pitchFamily="34" charset="0"/>
                <a:cs typeface="Arial" panose="020B0604020202020204" pitchFamily="34" charset="0"/>
              </a:rPr>
              <a:t>içer</a:t>
            </a:r>
            <a:r>
              <a:rPr sz="1500" spc="-25" dirty="0" err="1">
                <a:latin typeface="Arial" panose="020B0604020202020204" pitchFamily="34" charset="0"/>
                <a:cs typeface="Arial" panose="020B0604020202020204" pitchFamily="34" charset="0"/>
              </a:rPr>
              <a:t>i</a:t>
            </a:r>
            <a:r>
              <a:rPr sz="1500" spc="-11" dirty="0" err="1">
                <a:latin typeface="Arial" panose="020B0604020202020204" pitchFamily="34" charset="0"/>
                <a:cs typeface="Arial" panose="020B0604020202020204" pitchFamily="34" charset="0"/>
              </a:rPr>
              <a:t>si</a:t>
            </a:r>
            <a:r>
              <a:rPr sz="1500" spc="-31" dirty="0" err="1">
                <a:latin typeface="Arial" panose="020B0604020202020204" pitchFamily="34" charset="0"/>
                <a:cs typeface="Arial" panose="020B0604020202020204" pitchFamily="34" charset="0"/>
              </a:rPr>
              <a:t>n</a:t>
            </a:r>
            <a:r>
              <a:rPr sz="1500" spc="-15" dirty="0" err="1">
                <a:latin typeface="Arial" panose="020B0604020202020204" pitchFamily="34" charset="0"/>
                <a:cs typeface="Arial" panose="020B0604020202020204" pitchFamily="34" charset="0"/>
              </a:rPr>
              <a:t>de</a:t>
            </a:r>
            <a:r>
              <a:rPr lang="tr-TR" sz="1500" spc="-15" dirty="0">
                <a:latin typeface="Arial" panose="020B0604020202020204" pitchFamily="34" charset="0"/>
                <a:cs typeface="Arial" panose="020B0604020202020204" pitchFamily="34" charset="0"/>
              </a:rPr>
              <a:t> (tüm belgelerinizi tamamlayıp)</a:t>
            </a:r>
            <a:r>
              <a:rPr sz="1500" spc="20" dirty="0">
                <a:latin typeface="Arial" panose="020B0604020202020204" pitchFamily="34" charset="0"/>
                <a:cs typeface="Arial" panose="020B0604020202020204" pitchFamily="34" charset="0"/>
              </a:rPr>
              <a:t> </a:t>
            </a:r>
            <a:r>
              <a:rPr lang="tr-TR" sz="1500" spc="-20" dirty="0">
                <a:latin typeface="Arial" panose="020B0604020202020204" pitchFamily="34" charset="0"/>
                <a:cs typeface="Arial" panose="020B0604020202020204" pitchFamily="34" charset="0"/>
              </a:rPr>
              <a:t>Uluslararası Akademik</a:t>
            </a:r>
            <a:r>
              <a:rPr sz="1500" spc="20"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İl</a:t>
            </a:r>
            <a:r>
              <a:rPr sz="1500" spc="-15" dirty="0">
                <a:latin typeface="Arial" panose="020B0604020202020204" pitchFamily="34" charset="0"/>
                <a:cs typeface="Arial" panose="020B0604020202020204" pitchFamily="34" charset="0"/>
              </a:rPr>
              <a:t>işk</a:t>
            </a:r>
            <a:r>
              <a:rPr sz="1500" spc="-20" dirty="0">
                <a:latin typeface="Arial" panose="020B0604020202020204" pitchFamily="34" charset="0"/>
                <a:cs typeface="Arial" panose="020B0604020202020204" pitchFamily="34" charset="0"/>
              </a:rPr>
              <a:t>i</a:t>
            </a:r>
            <a:r>
              <a:rPr sz="1500" spc="-11" dirty="0">
                <a:latin typeface="Arial" panose="020B0604020202020204" pitchFamily="34" charset="0"/>
                <a:cs typeface="Arial" panose="020B0604020202020204" pitchFamily="34" charset="0"/>
              </a:rPr>
              <a:t>ler </a:t>
            </a:r>
            <a:r>
              <a:rPr sz="1500" spc="-71" dirty="0">
                <a:latin typeface="Arial" panose="020B0604020202020204" pitchFamily="34" charset="0"/>
                <a:cs typeface="Arial" panose="020B0604020202020204" pitchFamily="34" charset="0"/>
              </a:rPr>
              <a:t>K</a:t>
            </a:r>
            <a:r>
              <a:rPr sz="1500" spc="-15" dirty="0">
                <a:latin typeface="Arial" panose="020B0604020202020204" pitchFamily="34" charset="0"/>
                <a:cs typeface="Arial" panose="020B0604020202020204" pitchFamily="34" charset="0"/>
              </a:rPr>
              <a:t>oo</a:t>
            </a:r>
            <a:r>
              <a:rPr sz="1500" spc="-45" dirty="0">
                <a:latin typeface="Arial" panose="020B0604020202020204" pitchFamily="34" charset="0"/>
                <a:cs typeface="Arial" panose="020B0604020202020204" pitchFamily="34" charset="0"/>
              </a:rPr>
              <a:t>r</a:t>
            </a:r>
            <a:r>
              <a:rPr sz="1500" spc="-15" dirty="0">
                <a:latin typeface="Arial" panose="020B0604020202020204" pitchFamily="34" charset="0"/>
                <a:cs typeface="Arial" panose="020B0604020202020204" pitchFamily="34" charset="0"/>
              </a:rPr>
              <a:t>d</a:t>
            </a:r>
            <a:r>
              <a:rPr sz="1500" spc="-25" dirty="0">
                <a:latin typeface="Arial" panose="020B0604020202020204" pitchFamily="34" charset="0"/>
                <a:cs typeface="Arial" panose="020B0604020202020204" pitchFamily="34" charset="0"/>
              </a:rPr>
              <a:t>i</a:t>
            </a:r>
            <a:r>
              <a:rPr sz="1500" spc="-15" dirty="0">
                <a:latin typeface="Arial" panose="020B0604020202020204" pitchFamily="34" charset="0"/>
                <a:cs typeface="Arial" panose="020B0604020202020204" pitchFamily="34" charset="0"/>
              </a:rPr>
              <a:t>n</a:t>
            </a:r>
            <a:r>
              <a:rPr sz="1500" spc="-40" dirty="0">
                <a:latin typeface="Arial" panose="020B0604020202020204" pitchFamily="34" charset="0"/>
                <a:cs typeface="Arial" panose="020B0604020202020204" pitchFamily="34" charset="0"/>
              </a:rPr>
              <a:t>at</a:t>
            </a:r>
            <a:r>
              <a:rPr sz="1500" spc="-15" dirty="0">
                <a:latin typeface="Arial" panose="020B0604020202020204" pitchFamily="34" charset="0"/>
                <a:cs typeface="Arial" panose="020B0604020202020204" pitchFamily="34" charset="0"/>
              </a:rPr>
              <a:t>örl</a:t>
            </a:r>
            <a:r>
              <a:rPr sz="1500" spc="-31" dirty="0">
                <a:latin typeface="Arial" panose="020B0604020202020204" pitchFamily="34" charset="0"/>
                <a:cs typeface="Arial" panose="020B0604020202020204" pitchFamily="34" charset="0"/>
              </a:rPr>
              <a:t>ü</a:t>
            </a:r>
            <a:r>
              <a:rPr sz="1500" spc="-15" dirty="0">
                <a:latin typeface="Arial" panose="020B0604020202020204" pitchFamily="34" charset="0"/>
                <a:cs typeface="Arial" panose="020B0604020202020204" pitchFamily="34" charset="0"/>
              </a:rPr>
              <a:t>ğün</a:t>
            </a:r>
            <a:r>
              <a:rPr sz="1500" spc="-25" dirty="0">
                <a:latin typeface="Arial" panose="020B0604020202020204" pitchFamily="34" charset="0"/>
                <a:cs typeface="Arial" panose="020B0604020202020204" pitchFamily="34" charset="0"/>
              </a:rPr>
              <a:t>d</a:t>
            </a:r>
            <a:r>
              <a:rPr sz="1500" spc="-15" dirty="0">
                <a:latin typeface="Arial" panose="020B0604020202020204" pitchFamily="34" charset="0"/>
                <a:cs typeface="Arial" panose="020B0604020202020204" pitchFamily="34" charset="0"/>
              </a:rPr>
              <a:t>en</a:t>
            </a:r>
            <a:r>
              <a:rPr sz="1500" spc="60" dirty="0">
                <a:latin typeface="Arial" panose="020B0604020202020204" pitchFamily="34" charset="0"/>
                <a:cs typeface="Arial" panose="020B0604020202020204" pitchFamily="34" charset="0"/>
              </a:rPr>
              <a:t> </a:t>
            </a:r>
            <a:r>
              <a:rPr sz="1500" u="heavy" spc="-15" dirty="0">
                <a:solidFill>
                  <a:srgbClr val="0462C1"/>
                </a:solidFill>
                <a:latin typeface="Arial" panose="020B0604020202020204" pitchFamily="34" charset="0"/>
                <a:cs typeface="Arial" panose="020B0604020202020204" pitchFamily="34" charset="0"/>
                <a:hlinkClick r:id="rId2"/>
              </a:rPr>
              <a:t>e</a:t>
            </a:r>
            <a:r>
              <a:rPr sz="1500" u="heavy" spc="-75" dirty="0">
                <a:solidFill>
                  <a:srgbClr val="0462C1"/>
                </a:solidFill>
                <a:latin typeface="Arial" panose="020B0604020202020204" pitchFamily="34" charset="0"/>
                <a:cs typeface="Arial" panose="020B0604020202020204" pitchFamily="34" charset="0"/>
                <a:hlinkClick r:id="rId2"/>
              </a:rPr>
              <a:t>r</a:t>
            </a:r>
            <a:r>
              <a:rPr sz="1500" u="heavy" spc="-20" dirty="0">
                <a:solidFill>
                  <a:srgbClr val="0462C1"/>
                </a:solidFill>
                <a:latin typeface="Arial" panose="020B0604020202020204" pitchFamily="34" charset="0"/>
                <a:cs typeface="Arial" panose="020B0604020202020204" pitchFamily="34" charset="0"/>
                <a:hlinkClick r:id="rId2"/>
              </a:rPr>
              <a:t>asmus@</a:t>
            </a:r>
            <a:r>
              <a:rPr sz="1500" u="heavy" spc="-31" dirty="0">
                <a:solidFill>
                  <a:srgbClr val="0462C1"/>
                </a:solidFill>
                <a:latin typeface="Arial" panose="020B0604020202020204" pitchFamily="34" charset="0"/>
                <a:cs typeface="Arial" panose="020B0604020202020204" pitchFamily="34" charset="0"/>
                <a:hlinkClick r:id="rId2"/>
              </a:rPr>
              <a:t>d</a:t>
            </a:r>
            <a:r>
              <a:rPr sz="1500" u="heavy" spc="-15" dirty="0">
                <a:solidFill>
                  <a:srgbClr val="0462C1"/>
                </a:solidFill>
                <a:latin typeface="Arial" panose="020B0604020202020204" pitchFamily="34" charset="0"/>
                <a:cs typeface="Arial" panose="020B0604020202020204" pitchFamily="34" charset="0"/>
                <a:hlinkClick r:id="rId2"/>
              </a:rPr>
              <a:t>eu.edu</a:t>
            </a:r>
            <a:r>
              <a:rPr sz="1500" u="heavy" spc="-71" dirty="0">
                <a:solidFill>
                  <a:srgbClr val="0462C1"/>
                </a:solidFill>
                <a:latin typeface="Arial" panose="020B0604020202020204" pitchFamily="34" charset="0"/>
                <a:cs typeface="Arial" panose="020B0604020202020204" pitchFamily="34" charset="0"/>
                <a:hlinkClick r:id="rId2"/>
              </a:rPr>
              <a:t>.</a:t>
            </a:r>
            <a:r>
              <a:rPr sz="1500" u="heavy" spc="-11" dirty="0">
                <a:solidFill>
                  <a:srgbClr val="0462C1"/>
                </a:solidFill>
                <a:latin typeface="Arial" panose="020B0604020202020204" pitchFamily="34" charset="0"/>
                <a:cs typeface="Arial" panose="020B0604020202020204" pitchFamily="34" charset="0"/>
                <a:hlinkClick r:id="rId2"/>
              </a:rPr>
              <a:t>tr</a:t>
            </a:r>
            <a:r>
              <a:rPr sz="1500" spc="60" dirty="0">
                <a:solidFill>
                  <a:srgbClr val="0462C1"/>
                </a:solidFill>
                <a:latin typeface="Arial" panose="020B0604020202020204" pitchFamily="34" charset="0"/>
                <a:cs typeface="Arial" panose="020B0604020202020204" pitchFamily="34" charset="0"/>
                <a:hlinkClick r:id="rId2"/>
              </a:rPr>
              <a:t> </a:t>
            </a:r>
            <a:r>
              <a:rPr lang="tr-TR" sz="1500" spc="60" dirty="0">
                <a:solidFill>
                  <a:srgbClr val="0462C1"/>
                </a:solidFill>
                <a:latin typeface="Arial" panose="020B0604020202020204" pitchFamily="34" charset="0"/>
                <a:cs typeface="Arial" panose="020B0604020202020204" pitchFamily="34" charset="0"/>
              </a:rPr>
              <a:t> </a:t>
            </a:r>
            <a:r>
              <a:rPr sz="1500" spc="-15" dirty="0" err="1">
                <a:latin typeface="Arial" panose="020B0604020202020204" pitchFamily="34" charset="0"/>
                <a:cs typeface="Arial" panose="020B0604020202020204" pitchFamily="34" charset="0"/>
              </a:rPr>
              <a:t>ad</a:t>
            </a:r>
            <a:r>
              <a:rPr sz="1500" spc="-51" dirty="0" err="1">
                <a:latin typeface="Arial" panose="020B0604020202020204" pitchFamily="34" charset="0"/>
                <a:cs typeface="Arial" panose="020B0604020202020204" pitchFamily="34" charset="0"/>
              </a:rPr>
              <a:t>r</a:t>
            </a:r>
            <a:r>
              <a:rPr sz="1500" spc="-15" dirty="0" err="1">
                <a:latin typeface="Arial" panose="020B0604020202020204" pitchFamily="34" charset="0"/>
                <a:cs typeface="Arial" panose="020B0604020202020204" pitchFamily="34" charset="0"/>
              </a:rPr>
              <a:t>es</a:t>
            </a:r>
            <a:r>
              <a:rPr sz="1500" spc="-20" dirty="0" err="1">
                <a:latin typeface="Arial" panose="020B0604020202020204" pitchFamily="34" charset="0"/>
                <a:cs typeface="Arial" panose="020B0604020202020204" pitchFamily="34" charset="0"/>
              </a:rPr>
              <a:t>i</a:t>
            </a:r>
            <a:r>
              <a:rPr sz="1500" spc="-15" dirty="0" err="1">
                <a:latin typeface="Arial" panose="020B0604020202020204" pitchFamily="34" charset="0"/>
                <a:cs typeface="Arial" panose="020B0604020202020204" pitchFamily="34" charset="0"/>
              </a:rPr>
              <a:t>ne</a:t>
            </a:r>
            <a:r>
              <a:rPr sz="1500" spc="20" dirty="0">
                <a:latin typeface="Arial" panose="020B0604020202020204" pitchFamily="34" charset="0"/>
                <a:cs typeface="Arial" panose="020B0604020202020204" pitchFamily="34" charset="0"/>
              </a:rPr>
              <a:t> </a:t>
            </a:r>
            <a:r>
              <a:rPr sz="1500" spc="-15" dirty="0">
                <a:latin typeface="Arial" panose="020B0604020202020204" pitchFamily="34" charset="0"/>
                <a:cs typeface="Arial" panose="020B0604020202020204" pitchFamily="34" charset="0"/>
              </a:rPr>
              <a:t>e-mail </a:t>
            </a:r>
            <a:r>
              <a:rPr sz="1500" spc="-35" dirty="0">
                <a:latin typeface="Arial" panose="020B0604020202020204" pitchFamily="34" charset="0"/>
                <a:cs typeface="Arial" panose="020B0604020202020204" pitchFamily="34" charset="0"/>
              </a:rPr>
              <a:t>g</a:t>
            </a:r>
            <a:r>
              <a:rPr sz="1500" spc="-15" dirty="0">
                <a:latin typeface="Arial" panose="020B0604020202020204" pitchFamily="34" charset="0"/>
                <a:cs typeface="Arial" panose="020B0604020202020204" pitchFamily="34" charset="0"/>
              </a:rPr>
              <a:t>önde</a:t>
            </a:r>
            <a:r>
              <a:rPr sz="1500" spc="-55" dirty="0">
                <a:latin typeface="Arial" panose="020B0604020202020204" pitchFamily="34" charset="0"/>
                <a:cs typeface="Arial" panose="020B0604020202020204" pitchFamily="34" charset="0"/>
              </a:rPr>
              <a:t>r</a:t>
            </a:r>
            <a:r>
              <a:rPr sz="1500" spc="-15" dirty="0">
                <a:latin typeface="Arial" panose="020B0604020202020204" pitchFamily="34" charset="0"/>
                <a:cs typeface="Arial" panose="020B0604020202020204" pitchFamily="34" charset="0"/>
              </a:rPr>
              <a:t>e</a:t>
            </a:r>
            <a:r>
              <a:rPr sz="1500" spc="-51" dirty="0">
                <a:latin typeface="Arial" panose="020B0604020202020204" pitchFamily="34" charset="0"/>
                <a:cs typeface="Arial" panose="020B0604020202020204" pitchFamily="34" charset="0"/>
              </a:rPr>
              <a:t>r</a:t>
            </a:r>
            <a:r>
              <a:rPr sz="1500" spc="-15" dirty="0">
                <a:latin typeface="Arial" panose="020B0604020202020204" pitchFamily="34" charset="0"/>
                <a:cs typeface="Arial" panose="020B0604020202020204" pitchFamily="34" charset="0"/>
              </a:rPr>
              <a:t>ek</a:t>
            </a:r>
            <a:r>
              <a:rPr sz="1500" spc="11" dirty="0">
                <a:latin typeface="Arial" panose="020B0604020202020204" pitchFamily="34" charset="0"/>
                <a:cs typeface="Arial" panose="020B0604020202020204" pitchFamily="34" charset="0"/>
              </a:rPr>
              <a:t> </a:t>
            </a:r>
            <a:r>
              <a:rPr sz="1500" spc="-75" dirty="0">
                <a:latin typeface="Arial" panose="020B0604020202020204" pitchFamily="34" charset="0"/>
                <a:cs typeface="Arial" panose="020B0604020202020204" pitchFamily="34" charset="0"/>
              </a:rPr>
              <a:t>r</a:t>
            </a:r>
            <a:r>
              <a:rPr sz="1500" spc="-15" dirty="0">
                <a:latin typeface="Arial" panose="020B0604020202020204" pitchFamily="34" charset="0"/>
                <a:cs typeface="Arial" panose="020B0604020202020204" pitchFamily="34" charset="0"/>
              </a:rPr>
              <a:t>and</a:t>
            </a:r>
            <a:r>
              <a:rPr sz="1500" spc="-35" dirty="0">
                <a:latin typeface="Arial" panose="020B0604020202020204" pitchFamily="34" charset="0"/>
                <a:cs typeface="Arial" panose="020B0604020202020204" pitchFamily="34" charset="0"/>
              </a:rPr>
              <a:t>e</a:t>
            </a:r>
            <a:r>
              <a:rPr sz="1500" spc="-15" dirty="0">
                <a:latin typeface="Arial" panose="020B0604020202020204" pitchFamily="34" charset="0"/>
                <a:cs typeface="Arial" panose="020B0604020202020204" pitchFamily="34" charset="0"/>
              </a:rPr>
              <a:t>vu almal</a:t>
            </a:r>
            <a:r>
              <a:rPr sz="1500" spc="-25" dirty="0">
                <a:latin typeface="Arial" panose="020B0604020202020204" pitchFamily="34" charset="0"/>
                <a:cs typeface="Arial" panose="020B0604020202020204" pitchFamily="34" charset="0"/>
              </a:rPr>
              <a:t>ı</a:t>
            </a:r>
            <a:r>
              <a:rPr sz="1500" spc="-11" dirty="0">
                <a:latin typeface="Arial" panose="020B0604020202020204" pitchFamily="34" charset="0"/>
                <a:cs typeface="Arial" panose="020B0604020202020204" pitchFamily="34" charset="0"/>
              </a:rPr>
              <a:t>sı</a:t>
            </a:r>
            <a:r>
              <a:rPr sz="1500" spc="-31" dirty="0">
                <a:latin typeface="Arial" panose="020B0604020202020204" pitchFamily="34" charset="0"/>
                <a:cs typeface="Arial" panose="020B0604020202020204" pitchFamily="34" charset="0"/>
              </a:rPr>
              <a:t>n</a:t>
            </a:r>
            <a:r>
              <a:rPr sz="1500" spc="-11" dirty="0">
                <a:latin typeface="Arial" panose="020B0604020202020204" pitchFamily="34" charset="0"/>
                <a:cs typeface="Arial" panose="020B0604020202020204" pitchFamily="34" charset="0"/>
              </a:rPr>
              <a:t>ız.</a:t>
            </a:r>
            <a:endParaRPr sz="1500" dirty="0">
              <a:latin typeface="Arial" panose="020B0604020202020204" pitchFamily="34" charset="0"/>
              <a:cs typeface="Arial" panose="020B0604020202020204" pitchFamily="34" charset="0"/>
            </a:endParaRPr>
          </a:p>
          <a:p>
            <a:pPr algn="just">
              <a:lnSpc>
                <a:spcPts val="700"/>
              </a:lnSpc>
              <a:spcBef>
                <a:spcPts val="35"/>
              </a:spcBef>
            </a:pPr>
            <a:endParaRPr sz="1500" dirty="0">
              <a:latin typeface="Arial" panose="020B0604020202020204" pitchFamily="34" charset="0"/>
              <a:cs typeface="Arial" panose="020B0604020202020204" pitchFamily="34" charset="0"/>
            </a:endParaRPr>
          </a:p>
          <a:p>
            <a:pPr marL="12700" algn="just">
              <a:buFont typeface="Wingdings" pitchFamily="2" charset="2"/>
              <a:buChar char="Ø"/>
            </a:pPr>
            <a:r>
              <a:rPr sz="1500" dirty="0" err="1">
                <a:latin typeface="Arial" panose="020B0604020202020204" pitchFamily="34" charset="0"/>
                <a:cs typeface="Arial" panose="020B0604020202020204" pitchFamily="34" charset="0"/>
              </a:rPr>
              <a:t>Rand</a:t>
            </a:r>
            <a:r>
              <a:rPr sz="1500" spc="-11" dirty="0" err="1">
                <a:latin typeface="Arial" panose="020B0604020202020204" pitchFamily="34" charset="0"/>
                <a:cs typeface="Arial" panose="020B0604020202020204" pitchFamily="34" charset="0"/>
              </a:rPr>
              <a:t>e</a:t>
            </a:r>
            <a:r>
              <a:rPr sz="1500" dirty="0" err="1">
                <a:latin typeface="Arial" panose="020B0604020202020204" pitchFamily="34" charset="0"/>
                <a:cs typeface="Arial" panose="020B0604020202020204" pitchFamily="34" charset="0"/>
              </a:rPr>
              <a:t>vu</a:t>
            </a:r>
            <a:r>
              <a:rPr sz="1500" spc="-40" dirty="0" err="1">
                <a:latin typeface="Arial" panose="020B0604020202020204" pitchFamily="34" charset="0"/>
                <a:cs typeface="Arial" panose="020B0604020202020204" pitchFamily="34" charset="0"/>
              </a:rPr>
              <a:t>y</a:t>
            </a:r>
            <a:r>
              <a:rPr sz="1500" dirty="0" err="1">
                <a:latin typeface="Arial" panose="020B0604020202020204" pitchFamily="34" charset="0"/>
                <a:cs typeface="Arial" panose="020B0604020202020204" pitchFamily="34" charset="0"/>
              </a:rPr>
              <a:t>a</a:t>
            </a:r>
            <a:r>
              <a:rPr sz="1500" dirty="0">
                <a:latin typeface="Arial" panose="020B0604020202020204" pitchFamily="34" charset="0"/>
                <a:cs typeface="Arial" panose="020B0604020202020204" pitchFamily="34" charset="0"/>
              </a:rPr>
              <a:t> </a:t>
            </a:r>
            <a:r>
              <a:rPr sz="1500" spc="-31" dirty="0" err="1">
                <a:latin typeface="Arial" panose="020B0604020202020204" pitchFamily="34" charset="0"/>
                <a:cs typeface="Arial" panose="020B0604020202020204" pitchFamily="34" charset="0"/>
              </a:rPr>
              <a:t>g</a:t>
            </a:r>
            <a:r>
              <a:rPr sz="1500" dirty="0" err="1">
                <a:latin typeface="Arial" panose="020B0604020202020204" pitchFamily="34" charset="0"/>
                <a:cs typeface="Arial" panose="020B0604020202020204" pitchFamily="34" charset="0"/>
              </a:rPr>
              <a:t>eldiğini</a:t>
            </a:r>
            <a:r>
              <a:rPr sz="1500" spc="-51" dirty="0" err="1">
                <a:latin typeface="Arial" panose="020B0604020202020204" pitchFamily="34" charset="0"/>
                <a:cs typeface="Arial" panose="020B0604020202020204" pitchFamily="34" charset="0"/>
              </a:rPr>
              <a:t>z</a:t>
            </a:r>
            <a:r>
              <a:rPr sz="1500" dirty="0" err="1">
                <a:latin typeface="Arial" panose="020B0604020202020204" pitchFamily="34" charset="0"/>
                <a:cs typeface="Arial" panose="020B0604020202020204" pitchFamily="34" charset="0"/>
              </a:rPr>
              <a:t>de</a:t>
            </a:r>
            <a:r>
              <a:rPr lang="tr-TR" sz="1500" spc="-11" dirty="0">
                <a:latin typeface="Arial" panose="020B0604020202020204" pitchFamily="34" charset="0"/>
                <a:cs typeface="Arial" panose="020B0604020202020204" pitchFamily="34" charset="0"/>
              </a:rPr>
              <a:t> Uluslararası Akademik</a:t>
            </a:r>
            <a:r>
              <a:rPr sz="1500" dirty="0">
                <a:latin typeface="Arial" panose="020B0604020202020204" pitchFamily="34" charset="0"/>
                <a:cs typeface="Arial" panose="020B0604020202020204" pitchFamily="34" charset="0"/>
              </a:rPr>
              <a:t> </a:t>
            </a:r>
            <a:r>
              <a:rPr sz="1500" spc="-11" dirty="0">
                <a:latin typeface="Arial" panose="020B0604020202020204" pitchFamily="34" charset="0"/>
                <a:cs typeface="Arial" panose="020B0604020202020204" pitchFamily="34" charset="0"/>
              </a:rPr>
              <a:t>İ</a:t>
            </a:r>
            <a:r>
              <a:rPr sz="1500" dirty="0">
                <a:latin typeface="Arial" panose="020B0604020202020204" pitchFamily="34" charset="0"/>
                <a:cs typeface="Arial" panose="020B0604020202020204" pitchFamily="34" charset="0"/>
              </a:rPr>
              <a:t>lişkiler</a:t>
            </a:r>
            <a:r>
              <a:rPr sz="1500" spc="-25" dirty="0">
                <a:latin typeface="Arial" panose="020B0604020202020204" pitchFamily="34" charset="0"/>
                <a:cs typeface="Arial" panose="020B0604020202020204" pitchFamily="34" charset="0"/>
              </a:rPr>
              <a:t> </a:t>
            </a:r>
            <a:r>
              <a:rPr sz="1500" spc="-51" dirty="0">
                <a:latin typeface="Arial" panose="020B0604020202020204" pitchFamily="34" charset="0"/>
                <a:cs typeface="Arial" panose="020B0604020202020204" pitchFamily="34" charset="0"/>
              </a:rPr>
              <a:t>K</a:t>
            </a:r>
            <a:r>
              <a:rPr sz="1500" dirty="0">
                <a:latin typeface="Arial" panose="020B0604020202020204" pitchFamily="34" charset="0"/>
                <a:cs typeface="Arial" panose="020B0604020202020204" pitchFamily="34" charset="0"/>
              </a:rPr>
              <a:t>o</a:t>
            </a:r>
            <a:r>
              <a:rPr sz="1500" spc="-11" dirty="0">
                <a:latin typeface="Arial" panose="020B0604020202020204" pitchFamily="34" charset="0"/>
                <a:cs typeface="Arial" panose="020B0604020202020204" pitchFamily="34" charset="0"/>
              </a:rPr>
              <a:t>o</a:t>
            </a:r>
            <a:r>
              <a:rPr sz="1500" spc="-35" dirty="0">
                <a:latin typeface="Arial" panose="020B0604020202020204" pitchFamily="34" charset="0"/>
                <a:cs typeface="Arial" panose="020B0604020202020204" pitchFamily="34" charset="0"/>
              </a:rPr>
              <a:t>r</a:t>
            </a:r>
            <a:r>
              <a:rPr sz="1500" dirty="0">
                <a:latin typeface="Arial" panose="020B0604020202020204" pitchFamily="34" charset="0"/>
                <a:cs typeface="Arial" panose="020B0604020202020204" pitchFamily="34" charset="0"/>
              </a:rPr>
              <a:t>din</a:t>
            </a:r>
            <a:r>
              <a:rPr sz="1500" spc="-25" dirty="0">
                <a:latin typeface="Arial" panose="020B0604020202020204" pitchFamily="34" charset="0"/>
                <a:cs typeface="Arial" panose="020B0604020202020204" pitchFamily="34" charset="0"/>
              </a:rPr>
              <a:t>at</a:t>
            </a:r>
            <a:r>
              <a:rPr sz="1500" dirty="0">
                <a:latin typeface="Arial" panose="020B0604020202020204" pitchFamily="34" charset="0"/>
                <a:cs typeface="Arial" panose="020B0604020202020204" pitchFamily="34" charset="0"/>
              </a:rPr>
              <a:t>örlüğüne</a:t>
            </a:r>
            <a:r>
              <a:rPr sz="1500" spc="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sunmanız </a:t>
            </a:r>
            <a:r>
              <a:rPr sz="1500" spc="-31" dirty="0">
                <a:latin typeface="Arial" panose="020B0604020202020204" pitchFamily="34" charset="0"/>
                <a:cs typeface="Arial" panose="020B0604020202020204" pitchFamily="34" charset="0"/>
              </a:rPr>
              <a:t>g</a:t>
            </a:r>
            <a:r>
              <a:rPr sz="1500" dirty="0">
                <a:latin typeface="Arial" panose="020B0604020202020204" pitchFamily="34" charset="0"/>
                <a:cs typeface="Arial" panose="020B0604020202020204" pitchFamily="34" charset="0"/>
              </a:rPr>
              <a:t>e</a:t>
            </a:r>
            <a:r>
              <a:rPr sz="1500" spc="-31" dirty="0">
                <a:latin typeface="Arial" panose="020B0604020202020204" pitchFamily="34" charset="0"/>
                <a:cs typeface="Arial" panose="020B0604020202020204" pitchFamily="34" charset="0"/>
              </a:rPr>
              <a:t>r</a:t>
            </a:r>
            <a:r>
              <a:rPr sz="1500" dirty="0">
                <a:latin typeface="Arial" panose="020B0604020202020204" pitchFamily="34" charset="0"/>
                <a:cs typeface="Arial" panose="020B0604020202020204" pitchFamily="34" charset="0"/>
              </a:rPr>
              <a:t>e</a:t>
            </a:r>
            <a:r>
              <a:rPr sz="1500" spc="-71" dirty="0">
                <a:latin typeface="Arial" panose="020B0604020202020204" pitchFamily="34" charset="0"/>
                <a:cs typeface="Arial" panose="020B0604020202020204" pitchFamily="34" charset="0"/>
              </a:rPr>
              <a:t>k</a:t>
            </a:r>
            <a:r>
              <a:rPr sz="1500" dirty="0">
                <a:latin typeface="Arial" panose="020B0604020202020204" pitchFamily="34" charset="0"/>
                <a:cs typeface="Arial" panose="020B0604020202020204" pitchFamily="34" charset="0"/>
              </a:rPr>
              <a:t>en</a:t>
            </a:r>
            <a:r>
              <a:rPr sz="1500" spc="-11" dirty="0">
                <a:latin typeface="Arial" panose="020B0604020202020204" pitchFamily="34" charset="0"/>
                <a:cs typeface="Arial" panose="020B0604020202020204" pitchFamily="34" charset="0"/>
              </a:rPr>
              <a:t> </a:t>
            </a:r>
            <a:r>
              <a:rPr sz="1500" dirty="0" err="1">
                <a:latin typeface="Arial" panose="020B0604020202020204" pitchFamily="34" charset="0"/>
                <a:cs typeface="Arial" panose="020B0604020202020204" pitchFamily="34" charset="0"/>
              </a:rPr>
              <a:t>bel</a:t>
            </a:r>
            <a:r>
              <a:rPr sz="1500" spc="-25" dirty="0" err="1">
                <a:latin typeface="Arial" panose="020B0604020202020204" pitchFamily="34" charset="0"/>
                <a:cs typeface="Arial" panose="020B0604020202020204" pitchFamily="34" charset="0"/>
              </a:rPr>
              <a:t>g</a:t>
            </a:r>
            <a:r>
              <a:rPr sz="1500" dirty="0" err="1">
                <a:latin typeface="Arial" panose="020B0604020202020204" pitchFamily="34" charset="0"/>
                <a:cs typeface="Arial" panose="020B0604020202020204" pitchFamily="34" charset="0"/>
              </a:rPr>
              <a:t>el</a:t>
            </a:r>
            <a:r>
              <a:rPr sz="1500" spc="5" dirty="0" err="1">
                <a:latin typeface="Arial" panose="020B0604020202020204" pitchFamily="34" charset="0"/>
                <a:cs typeface="Arial" panose="020B0604020202020204" pitchFamily="34" charset="0"/>
              </a:rPr>
              <a:t>e</a:t>
            </a:r>
            <a:r>
              <a:rPr sz="1500" dirty="0" err="1">
                <a:latin typeface="Arial" panose="020B0604020202020204" pitchFamily="34" charset="0"/>
                <a:cs typeface="Arial" panose="020B0604020202020204" pitchFamily="34" charset="0"/>
              </a:rPr>
              <a:t>r</a:t>
            </a:r>
            <a:r>
              <a:rPr sz="1500" dirty="0">
                <a:latin typeface="Arial" panose="020B0604020202020204" pitchFamily="34" charset="0"/>
                <a:cs typeface="Arial" panose="020B0604020202020204" pitchFamily="34" charset="0"/>
              </a:rPr>
              <a:t>;</a:t>
            </a:r>
            <a:r>
              <a:rPr lang="tr-TR" sz="1500" dirty="0">
                <a:latin typeface="Arial" panose="020B0604020202020204" pitchFamily="34" charset="0"/>
                <a:cs typeface="Arial" panose="020B0604020202020204" pitchFamily="34" charset="0"/>
              </a:rPr>
              <a:t>                     </a:t>
            </a:r>
          </a:p>
          <a:p>
            <a:pPr algn="just">
              <a:lnSpc>
                <a:spcPts val="700"/>
              </a:lnSpc>
              <a:spcBef>
                <a:spcPts val="11"/>
              </a:spcBef>
            </a:pPr>
            <a:endParaRPr sz="1500" dirty="0">
              <a:latin typeface="Arial" panose="020B0604020202020204" pitchFamily="34" charset="0"/>
              <a:cs typeface="Arial" panose="020B0604020202020204" pitchFamily="34" charset="0"/>
            </a:endParaRPr>
          </a:p>
          <a:p>
            <a:pPr marL="919457" lvl="1" indent="-297173" algn="just">
              <a:buSzPct val="120000"/>
              <a:buFont typeface="Arial"/>
              <a:buChar char="•"/>
              <a:tabLst>
                <a:tab pos="309238" algn="l"/>
              </a:tabLst>
            </a:pPr>
            <a:r>
              <a:rPr sz="1500" dirty="0">
                <a:latin typeface="Arial" panose="020B0604020202020204" pitchFamily="34" charset="0"/>
                <a:cs typeface="Arial" panose="020B0604020202020204" pitchFamily="34" charset="0"/>
              </a:rPr>
              <a:t>E</a:t>
            </a:r>
            <a:r>
              <a:rPr sz="1500" spc="-40" dirty="0">
                <a:latin typeface="Arial" panose="020B0604020202020204" pitchFamily="34" charset="0"/>
                <a:cs typeface="Arial" panose="020B0604020202020204" pitchFamily="34" charset="0"/>
              </a:rPr>
              <a:t>r</a:t>
            </a:r>
            <a:r>
              <a:rPr sz="1500" dirty="0">
                <a:latin typeface="Arial" panose="020B0604020202020204" pitchFamily="34" charset="0"/>
                <a:cs typeface="Arial" panose="020B0604020202020204" pitchFamily="34" charset="0"/>
              </a:rPr>
              <a:t>as</a:t>
            </a:r>
            <a:r>
              <a:rPr sz="1500" spc="-11" dirty="0">
                <a:latin typeface="Arial" panose="020B0604020202020204" pitchFamily="34" charset="0"/>
                <a:cs typeface="Arial" panose="020B0604020202020204" pitchFamily="34" charset="0"/>
              </a:rPr>
              <a:t>m</a:t>
            </a:r>
            <a:r>
              <a:rPr sz="1500" dirty="0">
                <a:latin typeface="Arial" panose="020B0604020202020204" pitchFamily="34" charset="0"/>
                <a:cs typeface="Arial" panose="020B0604020202020204" pitchFamily="34" charset="0"/>
              </a:rPr>
              <a:t>us</a:t>
            </a:r>
            <a:r>
              <a:rPr sz="1500" spc="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eğit</a:t>
            </a:r>
            <a:r>
              <a:rPr sz="1500" spc="-11" dirty="0">
                <a:latin typeface="Arial" panose="020B0604020202020204" pitchFamily="34" charset="0"/>
                <a:cs typeface="Arial" panose="020B0604020202020204" pitchFamily="34" charset="0"/>
              </a:rPr>
              <a:t>i</a:t>
            </a:r>
            <a:r>
              <a:rPr sz="1500" dirty="0">
                <a:latin typeface="Arial" panose="020B0604020202020204" pitchFamily="34" charset="0"/>
                <a:cs typeface="Arial" panose="020B0604020202020204" pitchFamily="34" charset="0"/>
              </a:rPr>
              <a:t>m sü</a:t>
            </a:r>
            <a:r>
              <a:rPr sz="1500" spc="-31" dirty="0">
                <a:latin typeface="Arial" panose="020B0604020202020204" pitchFamily="34" charset="0"/>
                <a:cs typeface="Arial" panose="020B0604020202020204" pitchFamily="34" charset="0"/>
              </a:rPr>
              <a:t>r</a:t>
            </a:r>
            <a:r>
              <a:rPr sz="1500" dirty="0">
                <a:latin typeface="Arial" panose="020B0604020202020204" pitchFamily="34" charset="0"/>
                <a:cs typeface="Arial" panose="020B0604020202020204" pitchFamily="34" charset="0"/>
              </a:rPr>
              <a:t>es</a:t>
            </a:r>
            <a:r>
              <a:rPr sz="1500" spc="-11" dirty="0">
                <a:latin typeface="Arial" panose="020B0604020202020204" pitchFamily="34" charset="0"/>
                <a:cs typeface="Arial" panose="020B0604020202020204" pitchFamily="34" charset="0"/>
              </a:rPr>
              <a:t>i</a:t>
            </a:r>
            <a:r>
              <a:rPr sz="1500" dirty="0">
                <a:latin typeface="Arial" panose="020B0604020202020204" pitchFamily="34" charset="0"/>
                <a:cs typeface="Arial" panose="020B0604020202020204" pitchFamily="34" charset="0"/>
              </a:rPr>
              <a:t>ni</a:t>
            </a:r>
            <a:r>
              <a:rPr sz="1500" spc="2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bel</a:t>
            </a:r>
            <a:r>
              <a:rPr sz="1500" spc="-11" dirty="0">
                <a:latin typeface="Arial" panose="020B0604020202020204" pitchFamily="34" charset="0"/>
                <a:cs typeface="Arial" panose="020B0604020202020204" pitchFamily="34" charset="0"/>
              </a:rPr>
              <a:t>i</a:t>
            </a:r>
            <a:r>
              <a:rPr sz="1500" dirty="0">
                <a:latin typeface="Arial" panose="020B0604020202020204" pitchFamily="34" charset="0"/>
                <a:cs typeface="Arial" panose="020B0604020202020204" pitchFamily="34" charset="0"/>
              </a:rPr>
              <a:t>r</a:t>
            </a:r>
            <a:r>
              <a:rPr sz="1500" spc="-31" dirty="0">
                <a:latin typeface="Arial" panose="020B0604020202020204" pitchFamily="34" charset="0"/>
                <a:cs typeface="Arial" panose="020B0604020202020204" pitchFamily="34" charset="0"/>
              </a:rPr>
              <a:t>t</a:t>
            </a:r>
            <a:r>
              <a:rPr sz="1500" dirty="0">
                <a:latin typeface="Arial" panose="020B0604020202020204" pitchFamily="34" charset="0"/>
                <a:cs typeface="Arial" panose="020B0604020202020204" pitchFamily="34" charset="0"/>
              </a:rPr>
              <a:t>en</a:t>
            </a:r>
            <a:r>
              <a:rPr sz="1500" spc="20" dirty="0">
                <a:latin typeface="Arial" panose="020B0604020202020204" pitchFamily="34" charset="0"/>
                <a:cs typeface="Arial" panose="020B0604020202020204" pitchFamily="34" charset="0"/>
              </a:rPr>
              <a:t> </a:t>
            </a:r>
            <a:r>
              <a:rPr sz="1500" u="sng" dirty="0">
                <a:latin typeface="Arial" panose="020B0604020202020204" pitchFamily="34" charset="0"/>
                <a:cs typeface="Arial" panose="020B0604020202020204" pitchFamily="34" charset="0"/>
              </a:rPr>
              <a:t>Co</a:t>
            </a:r>
            <a:r>
              <a:rPr sz="1500" u="sng" spc="-11" dirty="0">
                <a:latin typeface="Arial" panose="020B0604020202020204" pitchFamily="34" charset="0"/>
                <a:cs typeface="Arial" panose="020B0604020202020204" pitchFamily="34" charset="0"/>
              </a:rPr>
              <a:t>n</a:t>
            </a:r>
            <a:r>
              <a:rPr sz="1500" u="sng" dirty="0">
                <a:latin typeface="Arial" panose="020B0604020202020204" pitchFamily="34" charset="0"/>
                <a:cs typeface="Arial" panose="020B0604020202020204" pitchFamily="34" charset="0"/>
              </a:rPr>
              <a:t>fi</a:t>
            </a:r>
            <a:r>
              <a:rPr sz="1500" u="sng" spc="-11" dirty="0">
                <a:latin typeface="Arial" panose="020B0604020202020204" pitchFamily="34" charset="0"/>
                <a:cs typeface="Arial" panose="020B0604020202020204" pitchFamily="34" charset="0"/>
              </a:rPr>
              <a:t>r</a:t>
            </a:r>
            <a:r>
              <a:rPr sz="1500" u="sng" dirty="0">
                <a:latin typeface="Arial" panose="020B0604020202020204" pitchFamily="34" charset="0"/>
                <a:cs typeface="Arial" panose="020B0604020202020204" pitchFamily="34" charset="0"/>
              </a:rPr>
              <a:t>m</a:t>
            </a:r>
            <a:r>
              <a:rPr sz="1500" u="sng" spc="-31" dirty="0">
                <a:latin typeface="Arial" panose="020B0604020202020204" pitchFamily="34" charset="0"/>
                <a:cs typeface="Arial" panose="020B0604020202020204" pitchFamily="34" charset="0"/>
              </a:rPr>
              <a:t>a</a:t>
            </a:r>
            <a:r>
              <a:rPr sz="1500" u="sng" dirty="0">
                <a:latin typeface="Arial" panose="020B0604020202020204" pitchFamily="34" charset="0"/>
                <a:cs typeface="Arial" panose="020B0604020202020204" pitchFamily="34" charset="0"/>
              </a:rPr>
              <a:t>tion </a:t>
            </a:r>
            <a:r>
              <a:rPr lang="tr-TR" sz="1500" u="sng" dirty="0">
                <a:latin typeface="Arial" panose="020B0604020202020204" pitchFamily="34" charset="0"/>
                <a:cs typeface="Arial" panose="020B0604020202020204" pitchFamily="34" charset="0"/>
              </a:rPr>
              <a:t>o</a:t>
            </a:r>
            <a:r>
              <a:rPr sz="1500" u="sng" dirty="0">
                <a:latin typeface="Arial" panose="020B0604020202020204" pitchFamily="34" charset="0"/>
                <a:cs typeface="Arial" panose="020B0604020202020204" pitchFamily="34" charset="0"/>
              </a:rPr>
              <a:t>f</a:t>
            </a:r>
            <a:r>
              <a:rPr sz="1500" u="sng" spc="-20" dirty="0">
                <a:latin typeface="Arial" panose="020B0604020202020204" pitchFamily="34" charset="0"/>
                <a:cs typeface="Arial" panose="020B0604020202020204" pitchFamily="34" charset="0"/>
              </a:rPr>
              <a:t> </a:t>
            </a:r>
            <a:r>
              <a:rPr sz="1500" u="sng" dirty="0">
                <a:latin typeface="Arial" panose="020B0604020202020204" pitchFamily="34" charset="0"/>
                <a:cs typeface="Arial" panose="020B0604020202020204" pitchFamily="34" charset="0"/>
              </a:rPr>
              <a:t>S</a:t>
            </a:r>
            <a:r>
              <a:rPr sz="1500" u="sng" spc="-25" dirty="0">
                <a:latin typeface="Arial" panose="020B0604020202020204" pitchFamily="34" charset="0"/>
                <a:cs typeface="Arial" panose="020B0604020202020204" pitchFamily="34" charset="0"/>
              </a:rPr>
              <a:t>t</a:t>
            </a:r>
            <a:r>
              <a:rPr sz="1500" u="sng" spc="-40" dirty="0">
                <a:latin typeface="Arial" panose="020B0604020202020204" pitchFamily="34" charset="0"/>
                <a:cs typeface="Arial" panose="020B0604020202020204" pitchFamily="34" charset="0"/>
              </a:rPr>
              <a:t>a</a:t>
            </a:r>
            <a:r>
              <a:rPr sz="1500" u="sng" dirty="0">
                <a:latin typeface="Arial" panose="020B0604020202020204" pitchFamily="34" charset="0"/>
                <a:cs typeface="Arial" panose="020B0604020202020204" pitchFamily="34" charset="0"/>
              </a:rPr>
              <a:t>y</a:t>
            </a:r>
            <a:r>
              <a:rPr lang="tr-TR" sz="1500" u="sng" dirty="0">
                <a:latin typeface="Arial" panose="020B0604020202020204" pitchFamily="34" charset="0"/>
                <a:cs typeface="Arial" panose="020B0604020202020204" pitchFamily="34" charset="0"/>
              </a:rPr>
              <a:t>/</a:t>
            </a:r>
            <a:r>
              <a:rPr lang="tr-TR" sz="1500" u="sng" dirty="0" err="1">
                <a:latin typeface="Arial" panose="020B0604020202020204" pitchFamily="34" charset="0"/>
                <a:cs typeface="Arial" panose="020B0604020202020204" pitchFamily="34" charset="0"/>
              </a:rPr>
              <a:t>Certificate</a:t>
            </a:r>
            <a:r>
              <a:rPr lang="tr-TR" sz="1500" u="sng" dirty="0">
                <a:latin typeface="Arial" panose="020B0604020202020204" pitchFamily="34" charset="0"/>
                <a:cs typeface="Arial" panose="020B0604020202020204" pitchFamily="34" charset="0"/>
              </a:rPr>
              <a:t> of </a:t>
            </a:r>
            <a:r>
              <a:rPr lang="tr-TR" sz="1500" u="sng" dirty="0" err="1">
                <a:latin typeface="Arial" panose="020B0604020202020204" pitchFamily="34" charset="0"/>
                <a:cs typeface="Arial" panose="020B0604020202020204" pitchFamily="34" charset="0"/>
              </a:rPr>
              <a:t>Attendance</a:t>
            </a:r>
            <a:r>
              <a:rPr sz="1500" u="sng" spc="-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Bel</a:t>
            </a:r>
            <a:r>
              <a:rPr sz="1500" spc="-11" dirty="0">
                <a:latin typeface="Arial" panose="020B0604020202020204" pitchFamily="34" charset="0"/>
                <a:cs typeface="Arial" panose="020B0604020202020204" pitchFamily="34" charset="0"/>
              </a:rPr>
              <a:t>g</a:t>
            </a:r>
            <a:r>
              <a:rPr sz="1500" dirty="0">
                <a:latin typeface="Arial" panose="020B0604020202020204" pitchFamily="34" charset="0"/>
                <a:cs typeface="Arial" panose="020B0604020202020204" pitchFamily="34" charset="0"/>
              </a:rPr>
              <a:t>es</a:t>
            </a:r>
            <a:r>
              <a:rPr sz="1500" spc="-11" dirty="0">
                <a:latin typeface="Arial" panose="020B0604020202020204" pitchFamily="34" charset="0"/>
                <a:cs typeface="Arial" panose="020B0604020202020204" pitchFamily="34" charset="0"/>
              </a:rPr>
              <a:t>i</a:t>
            </a:r>
            <a:r>
              <a:rPr sz="1500" dirty="0">
                <a:latin typeface="Arial" panose="020B0604020202020204" pitchFamily="34" charset="0"/>
                <a:cs typeface="Arial" panose="020B0604020202020204" pitchFamily="34" charset="0"/>
              </a:rPr>
              <a:t>.</a:t>
            </a:r>
          </a:p>
          <a:p>
            <a:pPr lvl="1" algn="just">
              <a:lnSpc>
                <a:spcPts val="851"/>
              </a:lnSpc>
              <a:spcBef>
                <a:spcPts val="9"/>
              </a:spcBef>
            </a:pPr>
            <a:endParaRPr sz="1500" dirty="0">
              <a:latin typeface="Arial" panose="020B0604020202020204" pitchFamily="34" charset="0"/>
              <a:cs typeface="Arial" panose="020B0604020202020204" pitchFamily="34" charset="0"/>
            </a:endParaRPr>
          </a:p>
          <a:p>
            <a:pPr marL="850879" lvl="1" indent="-228594" algn="just">
              <a:buFont typeface="Arial"/>
              <a:buChar char="•"/>
              <a:tabLst>
                <a:tab pos="240659" algn="l"/>
              </a:tabLst>
            </a:pPr>
            <a:r>
              <a:rPr sz="1500" dirty="0" err="1">
                <a:latin typeface="Arial" panose="020B0604020202020204" pitchFamily="34" charset="0"/>
                <a:cs typeface="Arial" panose="020B0604020202020204" pitchFamily="34" charset="0"/>
              </a:rPr>
              <a:t>Ö</a:t>
            </a:r>
            <a:r>
              <a:rPr sz="1500" spc="5" dirty="0" err="1">
                <a:latin typeface="Arial" panose="020B0604020202020204" pitchFamily="34" charset="0"/>
                <a:cs typeface="Arial" panose="020B0604020202020204" pitchFamily="34" charset="0"/>
              </a:rPr>
              <a:t>ğ</a:t>
            </a:r>
            <a:r>
              <a:rPr sz="1500" spc="-31" dirty="0" err="1">
                <a:latin typeface="Arial" panose="020B0604020202020204" pitchFamily="34" charset="0"/>
                <a:cs typeface="Arial" panose="020B0604020202020204" pitchFamily="34" charset="0"/>
              </a:rPr>
              <a:t>r</a:t>
            </a:r>
            <a:r>
              <a:rPr sz="1500" dirty="0" err="1">
                <a:latin typeface="Arial" panose="020B0604020202020204" pitchFamily="34" charset="0"/>
                <a:cs typeface="Arial" panose="020B0604020202020204" pitchFamily="34" charset="0"/>
              </a:rPr>
              <a:t>enim</a:t>
            </a:r>
            <a:r>
              <a:rPr sz="1500" spc="-15" dirty="0">
                <a:latin typeface="Arial" panose="020B0604020202020204" pitchFamily="34" charset="0"/>
                <a:cs typeface="Arial" panose="020B0604020202020204" pitchFamily="34" charset="0"/>
              </a:rPr>
              <a:t> </a:t>
            </a:r>
            <a:r>
              <a:rPr sz="1500" dirty="0" err="1">
                <a:latin typeface="Arial" panose="020B0604020202020204" pitchFamily="34" charset="0"/>
                <a:cs typeface="Arial" panose="020B0604020202020204" pitchFamily="34" charset="0"/>
              </a:rPr>
              <a:t>A</a:t>
            </a:r>
            <a:r>
              <a:rPr sz="1500" spc="5" dirty="0" err="1">
                <a:latin typeface="Arial" panose="020B0604020202020204" pitchFamily="34" charset="0"/>
                <a:cs typeface="Arial" panose="020B0604020202020204" pitchFamily="34" charset="0"/>
              </a:rPr>
              <a:t>n</a:t>
            </a:r>
            <a:r>
              <a:rPr sz="1500" dirty="0" err="1">
                <a:latin typeface="Arial" panose="020B0604020202020204" pitchFamily="34" charset="0"/>
                <a:cs typeface="Arial" panose="020B0604020202020204" pitchFamily="34" charset="0"/>
              </a:rPr>
              <a:t>la</a:t>
            </a:r>
            <a:r>
              <a:rPr sz="1500" spc="-11" dirty="0" err="1">
                <a:latin typeface="Arial" panose="020B0604020202020204" pitchFamily="34" charset="0"/>
                <a:cs typeface="Arial" panose="020B0604020202020204" pitchFamily="34" charset="0"/>
              </a:rPr>
              <a:t>ş</a:t>
            </a:r>
            <a:r>
              <a:rPr sz="1500" dirty="0" err="1">
                <a:latin typeface="Arial" panose="020B0604020202020204" pitchFamily="34" charset="0"/>
                <a:cs typeface="Arial" panose="020B0604020202020204" pitchFamily="34" charset="0"/>
              </a:rPr>
              <a:t>man</a:t>
            </a:r>
            <a:r>
              <a:rPr sz="1500" spc="-11" dirty="0" err="1">
                <a:latin typeface="Arial" panose="020B0604020202020204" pitchFamily="34" charset="0"/>
                <a:cs typeface="Arial" panose="020B0604020202020204" pitchFamily="34" charset="0"/>
              </a:rPr>
              <a:t>ı</a:t>
            </a:r>
            <a:r>
              <a:rPr sz="1500" dirty="0" err="1">
                <a:latin typeface="Arial" panose="020B0604020202020204" pitchFamily="34" charset="0"/>
                <a:cs typeface="Arial" panose="020B0604020202020204" pitchFamily="34" charset="0"/>
              </a:rPr>
              <a:t>zın</a:t>
            </a:r>
            <a:r>
              <a:rPr lang="tr-TR" sz="1500"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Dur</a:t>
            </a:r>
            <a:r>
              <a:rPr sz="1500" spc="-11" dirty="0">
                <a:latin typeface="Arial" panose="020B0604020202020204" pitchFamily="34" charset="0"/>
                <a:cs typeface="Arial" panose="020B0604020202020204" pitchFamily="34" charset="0"/>
              </a:rPr>
              <a:t>i</a:t>
            </a:r>
            <a:r>
              <a:rPr sz="1500" dirty="0">
                <a:latin typeface="Arial" panose="020B0604020202020204" pitchFamily="34" charset="0"/>
                <a:cs typeface="Arial" panose="020B0604020202020204" pitchFamily="34" charset="0"/>
              </a:rPr>
              <a:t>n</a:t>
            </a:r>
            <a:r>
              <a:rPr sz="1500" spc="5" dirty="0">
                <a:latin typeface="Arial" panose="020B0604020202020204" pitchFamily="34" charset="0"/>
                <a:cs typeface="Arial" panose="020B0604020202020204" pitchFamily="34" charset="0"/>
              </a:rPr>
              <a:t>g</a:t>
            </a:r>
            <a:r>
              <a:rPr lang="tr-TR" sz="1500" spc="5" dirty="0">
                <a:latin typeface="Arial" panose="020B0604020202020204" pitchFamily="34" charset="0"/>
                <a:cs typeface="Arial" panose="020B0604020202020204" pitchFamily="34" charset="0"/>
              </a:rPr>
              <a:t> </a:t>
            </a:r>
            <a:r>
              <a:rPr lang="tr-TR" sz="1500" spc="5" dirty="0" err="1">
                <a:latin typeface="Arial" panose="020B0604020202020204" pitchFamily="34" charset="0"/>
                <a:cs typeface="Arial" panose="020B0604020202020204" pitchFamily="34" charset="0"/>
              </a:rPr>
              <a:t>the</a:t>
            </a:r>
            <a:r>
              <a:rPr lang="tr-TR" sz="1500" spc="5" dirty="0">
                <a:latin typeface="Arial" panose="020B0604020202020204" pitchFamily="34" charset="0"/>
                <a:cs typeface="Arial" panose="020B0604020202020204" pitchFamily="34" charset="0"/>
              </a:rPr>
              <a:t> </a:t>
            </a:r>
            <a:r>
              <a:rPr lang="tr-TR" sz="1500" spc="5" dirty="0" err="1">
                <a:latin typeface="Arial" panose="020B0604020202020204" pitchFamily="34" charset="0"/>
                <a:cs typeface="Arial" panose="020B0604020202020204" pitchFamily="34" charset="0"/>
              </a:rPr>
              <a:t>Mobility</a:t>
            </a:r>
            <a:r>
              <a:rPr lang="tr-TR" sz="1500" spc="5" dirty="0">
                <a:latin typeface="Arial" panose="020B0604020202020204" pitchFamily="34" charset="0"/>
                <a:cs typeface="Arial" panose="020B0604020202020204" pitchFamily="34" charset="0"/>
              </a:rPr>
              <a:t> kısmının tüm taraflarca onaylanmış hali </a:t>
            </a:r>
            <a:r>
              <a:rPr lang="tr-TR" sz="1500" dirty="0">
                <a:latin typeface="Arial" panose="020B0604020202020204" pitchFamily="34" charset="0"/>
                <a:cs typeface="Arial" panose="020B0604020202020204" pitchFamily="34" charset="0"/>
              </a:rPr>
              <a:t>(De</a:t>
            </a:r>
            <a:r>
              <a:rPr lang="tr-TR" sz="1500" spc="-45" dirty="0">
                <a:latin typeface="Arial" panose="020B0604020202020204" pitchFamily="34" charset="0"/>
                <a:cs typeface="Arial" panose="020B0604020202020204" pitchFamily="34" charset="0"/>
              </a:rPr>
              <a:t>r</a:t>
            </a:r>
            <a:r>
              <a:rPr lang="tr-TR" sz="1500" dirty="0">
                <a:latin typeface="Arial" panose="020B0604020202020204" pitchFamily="34" charset="0"/>
                <a:cs typeface="Arial" panose="020B0604020202020204" pitchFamily="34" charset="0"/>
              </a:rPr>
              <a:t>s deği</a:t>
            </a:r>
            <a:r>
              <a:rPr lang="tr-TR" sz="1500" spc="-11" dirty="0">
                <a:latin typeface="Arial" panose="020B0604020202020204" pitchFamily="34" charset="0"/>
                <a:cs typeface="Arial" panose="020B0604020202020204" pitchFamily="34" charset="0"/>
              </a:rPr>
              <a:t>ş</a:t>
            </a:r>
            <a:r>
              <a:rPr lang="tr-TR" sz="1500" dirty="0">
                <a:latin typeface="Arial" panose="020B0604020202020204" pitchFamily="34" charset="0"/>
                <a:cs typeface="Arial" panose="020B0604020202020204" pitchFamily="34" charset="0"/>
              </a:rPr>
              <a:t>i</a:t>
            </a:r>
            <a:r>
              <a:rPr lang="tr-TR" sz="1500" spc="-11" dirty="0">
                <a:latin typeface="Arial" panose="020B0604020202020204" pitchFamily="34" charset="0"/>
                <a:cs typeface="Arial" panose="020B0604020202020204" pitchFamily="34" charset="0"/>
              </a:rPr>
              <a:t>k</a:t>
            </a:r>
            <a:r>
              <a:rPr lang="tr-TR" sz="1500" dirty="0">
                <a:latin typeface="Arial" panose="020B0604020202020204" pitchFamily="34" charset="0"/>
                <a:cs typeface="Arial" panose="020B0604020202020204" pitchFamily="34" charset="0"/>
              </a:rPr>
              <a:t>l</a:t>
            </a:r>
            <a:r>
              <a:rPr lang="tr-TR" sz="1500" spc="-11" dirty="0">
                <a:latin typeface="Arial" panose="020B0604020202020204" pitchFamily="34" charset="0"/>
                <a:cs typeface="Arial" panose="020B0604020202020204" pitchFamily="34" charset="0"/>
              </a:rPr>
              <a:t>i</a:t>
            </a:r>
            <a:r>
              <a:rPr lang="tr-TR" sz="1500" dirty="0">
                <a:latin typeface="Arial" panose="020B0604020202020204" pitchFamily="34" charset="0"/>
                <a:cs typeface="Arial" panose="020B0604020202020204" pitchFamily="34" charset="0"/>
              </a:rPr>
              <a:t>ği</a:t>
            </a:r>
            <a:r>
              <a:rPr lang="tr-TR" sz="1500" spc="11" dirty="0">
                <a:latin typeface="Arial" panose="020B0604020202020204" pitchFamily="34" charset="0"/>
                <a:cs typeface="Arial" panose="020B0604020202020204" pitchFamily="34" charset="0"/>
              </a:rPr>
              <a:t> </a:t>
            </a:r>
            <a:r>
              <a:rPr lang="tr-TR" sz="1500" spc="-31" dirty="0">
                <a:latin typeface="Arial" panose="020B0604020202020204" pitchFamily="34" charset="0"/>
                <a:cs typeface="Arial" panose="020B0604020202020204" pitchFamily="34" charset="0"/>
              </a:rPr>
              <a:t>v</a:t>
            </a:r>
            <a:r>
              <a:rPr lang="tr-TR" sz="1500" dirty="0">
                <a:latin typeface="Arial" panose="020B0604020202020204" pitchFamily="34" charset="0"/>
                <a:cs typeface="Arial" panose="020B0604020202020204" pitchFamily="34" charset="0"/>
              </a:rPr>
              <a:t>a</a:t>
            </a:r>
            <a:r>
              <a:rPr lang="tr-TR" sz="1500" spc="-45" dirty="0">
                <a:latin typeface="Arial" panose="020B0604020202020204" pitchFamily="34" charset="0"/>
                <a:cs typeface="Arial" panose="020B0604020202020204" pitchFamily="34" charset="0"/>
              </a:rPr>
              <a:t>r</a:t>
            </a:r>
            <a:r>
              <a:rPr lang="tr-TR" sz="1500" dirty="0">
                <a:latin typeface="Arial" panose="020B0604020202020204" pitchFamily="34" charset="0"/>
                <a:cs typeface="Arial" panose="020B0604020202020204" pitchFamily="34" charset="0"/>
              </a:rPr>
              <a:t>sa)</a:t>
            </a:r>
            <a:endParaRPr sz="1500" dirty="0">
              <a:latin typeface="Arial" panose="020B0604020202020204" pitchFamily="34" charset="0"/>
              <a:cs typeface="Arial" panose="020B0604020202020204" pitchFamily="34" charset="0"/>
            </a:endParaRPr>
          </a:p>
          <a:p>
            <a:pPr lvl="1" algn="just">
              <a:lnSpc>
                <a:spcPts val="751"/>
              </a:lnSpc>
              <a:spcBef>
                <a:spcPts val="8"/>
              </a:spcBef>
              <a:buFont typeface="Arial"/>
              <a:buChar char="•"/>
            </a:pPr>
            <a:endParaRPr sz="1500" dirty="0">
              <a:latin typeface="Arial" panose="020B0604020202020204" pitchFamily="34" charset="0"/>
              <a:cs typeface="Arial" panose="020B0604020202020204" pitchFamily="34" charset="0"/>
            </a:endParaRPr>
          </a:p>
          <a:p>
            <a:pPr marL="850879" lvl="1" indent="-228594" algn="just">
              <a:buFont typeface="Arial"/>
              <a:buChar char="•"/>
              <a:tabLst>
                <a:tab pos="240659" algn="l"/>
              </a:tabLst>
            </a:pPr>
            <a:r>
              <a:rPr sz="1500" spc="-151" dirty="0">
                <a:latin typeface="Arial" panose="020B0604020202020204" pitchFamily="34" charset="0"/>
                <a:cs typeface="Arial" panose="020B0604020202020204" pitchFamily="34" charset="0"/>
              </a:rPr>
              <a:t>Y</a:t>
            </a:r>
            <a:r>
              <a:rPr sz="1500" dirty="0">
                <a:latin typeface="Arial" panose="020B0604020202020204" pitchFamily="34" charset="0"/>
                <a:cs typeface="Arial" panose="020B0604020202020204" pitchFamily="34" charset="0"/>
              </a:rPr>
              <a:t>ön</a:t>
            </a:r>
            <a:r>
              <a:rPr sz="1500" spc="-15" dirty="0">
                <a:latin typeface="Arial" panose="020B0604020202020204" pitchFamily="34" charset="0"/>
                <a:cs typeface="Arial" panose="020B0604020202020204" pitchFamily="34" charset="0"/>
              </a:rPr>
              <a:t>e</a:t>
            </a:r>
            <a:r>
              <a:rPr sz="1500" dirty="0">
                <a:latin typeface="Arial" panose="020B0604020202020204" pitchFamily="34" charset="0"/>
                <a:cs typeface="Arial" panose="020B0604020202020204" pitchFamily="34" charset="0"/>
              </a:rPr>
              <a:t>tim</a:t>
            </a:r>
            <a:r>
              <a:rPr sz="1500" spc="-15" dirty="0">
                <a:latin typeface="Arial" panose="020B0604020202020204" pitchFamily="34" charset="0"/>
                <a:cs typeface="Arial" panose="020B0604020202020204" pitchFamily="34" charset="0"/>
              </a:rPr>
              <a:t> </a:t>
            </a:r>
            <a:r>
              <a:rPr sz="1500" spc="-35" dirty="0">
                <a:latin typeface="Arial" panose="020B0604020202020204" pitchFamily="34" charset="0"/>
                <a:cs typeface="Arial" panose="020B0604020202020204" pitchFamily="34" charset="0"/>
              </a:rPr>
              <a:t>K</a:t>
            </a:r>
            <a:r>
              <a:rPr sz="1500" dirty="0">
                <a:latin typeface="Arial" panose="020B0604020202020204" pitchFamily="34" charset="0"/>
                <a:cs typeface="Arial" panose="020B0604020202020204" pitchFamily="34" charset="0"/>
              </a:rPr>
              <a:t>urulu</a:t>
            </a:r>
            <a:r>
              <a:rPr sz="1500" spc="-15" dirty="0">
                <a:latin typeface="Arial" panose="020B0604020202020204" pitchFamily="34" charset="0"/>
                <a:cs typeface="Arial" panose="020B0604020202020204" pitchFamily="34" charset="0"/>
              </a:rPr>
              <a:t> </a:t>
            </a:r>
            <a:r>
              <a:rPr sz="1500" spc="-40" dirty="0">
                <a:latin typeface="Arial" panose="020B0604020202020204" pitchFamily="34" charset="0"/>
                <a:cs typeface="Arial" panose="020B0604020202020204" pitchFamily="34" charset="0"/>
              </a:rPr>
              <a:t>K</a:t>
            </a:r>
            <a:r>
              <a:rPr sz="1500" dirty="0">
                <a:latin typeface="Arial" panose="020B0604020202020204" pitchFamily="34" charset="0"/>
                <a:cs typeface="Arial" panose="020B0604020202020204" pitchFamily="34" charset="0"/>
              </a:rPr>
              <a:t>a</a:t>
            </a:r>
            <a:r>
              <a:rPr sz="1500" spc="-45" dirty="0">
                <a:latin typeface="Arial" panose="020B0604020202020204" pitchFamily="34" charset="0"/>
                <a:cs typeface="Arial" panose="020B0604020202020204" pitchFamily="34" charset="0"/>
              </a:rPr>
              <a:t>r</a:t>
            </a:r>
            <a:r>
              <a:rPr sz="1500" dirty="0">
                <a:latin typeface="Arial" panose="020B0604020202020204" pitchFamily="34" charset="0"/>
                <a:cs typeface="Arial" panose="020B0604020202020204" pitchFamily="34" charset="0"/>
              </a:rPr>
              <a:t>arı</a:t>
            </a:r>
            <a:r>
              <a:rPr sz="1500" spc="-11"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(De</a:t>
            </a:r>
            <a:r>
              <a:rPr sz="1500" spc="-45" dirty="0">
                <a:latin typeface="Arial" panose="020B0604020202020204" pitchFamily="34" charset="0"/>
                <a:cs typeface="Arial" panose="020B0604020202020204" pitchFamily="34" charset="0"/>
              </a:rPr>
              <a:t>r</a:t>
            </a:r>
            <a:r>
              <a:rPr sz="1500" dirty="0">
                <a:latin typeface="Arial" panose="020B0604020202020204" pitchFamily="34" charset="0"/>
                <a:cs typeface="Arial" panose="020B0604020202020204" pitchFamily="34" charset="0"/>
              </a:rPr>
              <a:t>s deği</a:t>
            </a:r>
            <a:r>
              <a:rPr sz="1500" spc="-11" dirty="0">
                <a:latin typeface="Arial" panose="020B0604020202020204" pitchFamily="34" charset="0"/>
                <a:cs typeface="Arial" panose="020B0604020202020204" pitchFamily="34" charset="0"/>
              </a:rPr>
              <a:t>ş</a:t>
            </a:r>
            <a:r>
              <a:rPr sz="1500" dirty="0">
                <a:latin typeface="Arial" panose="020B0604020202020204" pitchFamily="34" charset="0"/>
                <a:cs typeface="Arial" panose="020B0604020202020204" pitchFamily="34" charset="0"/>
              </a:rPr>
              <a:t>i</a:t>
            </a:r>
            <a:r>
              <a:rPr sz="1500" spc="-11" dirty="0">
                <a:latin typeface="Arial" panose="020B0604020202020204" pitchFamily="34" charset="0"/>
                <a:cs typeface="Arial" panose="020B0604020202020204" pitchFamily="34" charset="0"/>
              </a:rPr>
              <a:t>k</a:t>
            </a:r>
            <a:r>
              <a:rPr sz="1500" dirty="0">
                <a:latin typeface="Arial" panose="020B0604020202020204" pitchFamily="34" charset="0"/>
                <a:cs typeface="Arial" panose="020B0604020202020204" pitchFamily="34" charset="0"/>
              </a:rPr>
              <a:t>l</a:t>
            </a:r>
            <a:r>
              <a:rPr sz="1500" spc="-11" dirty="0">
                <a:latin typeface="Arial" panose="020B0604020202020204" pitchFamily="34" charset="0"/>
                <a:cs typeface="Arial" panose="020B0604020202020204" pitchFamily="34" charset="0"/>
              </a:rPr>
              <a:t>i</a:t>
            </a:r>
            <a:r>
              <a:rPr sz="1500" dirty="0">
                <a:latin typeface="Arial" panose="020B0604020202020204" pitchFamily="34" charset="0"/>
                <a:cs typeface="Arial" panose="020B0604020202020204" pitchFamily="34" charset="0"/>
              </a:rPr>
              <a:t>ği</a:t>
            </a:r>
            <a:r>
              <a:rPr sz="1500" spc="11" dirty="0">
                <a:latin typeface="Arial" panose="020B0604020202020204" pitchFamily="34" charset="0"/>
                <a:cs typeface="Arial" panose="020B0604020202020204" pitchFamily="34" charset="0"/>
              </a:rPr>
              <a:t> </a:t>
            </a:r>
            <a:r>
              <a:rPr sz="1500" spc="-31" dirty="0">
                <a:latin typeface="Arial" panose="020B0604020202020204" pitchFamily="34" charset="0"/>
                <a:cs typeface="Arial" panose="020B0604020202020204" pitchFamily="34" charset="0"/>
              </a:rPr>
              <a:t>v</a:t>
            </a:r>
            <a:r>
              <a:rPr sz="1500" dirty="0">
                <a:latin typeface="Arial" panose="020B0604020202020204" pitchFamily="34" charset="0"/>
                <a:cs typeface="Arial" panose="020B0604020202020204" pitchFamily="34" charset="0"/>
              </a:rPr>
              <a:t>a</a:t>
            </a:r>
            <a:r>
              <a:rPr sz="1500" spc="-45" dirty="0">
                <a:latin typeface="Arial" panose="020B0604020202020204" pitchFamily="34" charset="0"/>
                <a:cs typeface="Arial" panose="020B0604020202020204" pitchFamily="34" charset="0"/>
              </a:rPr>
              <a:t>r</a:t>
            </a:r>
            <a:r>
              <a:rPr sz="1500" dirty="0">
                <a:latin typeface="Arial" panose="020B0604020202020204" pitchFamily="34" charset="0"/>
                <a:cs typeface="Arial" panose="020B0604020202020204" pitchFamily="34" charset="0"/>
              </a:rPr>
              <a:t>sa)</a:t>
            </a:r>
          </a:p>
          <a:p>
            <a:pPr lvl="1" algn="just">
              <a:lnSpc>
                <a:spcPts val="751"/>
              </a:lnSpc>
              <a:spcBef>
                <a:spcPts val="7"/>
              </a:spcBef>
              <a:buFont typeface="Arial"/>
              <a:buChar char="•"/>
            </a:pPr>
            <a:endParaRPr sz="1500" dirty="0">
              <a:latin typeface="Arial" panose="020B0604020202020204" pitchFamily="34" charset="0"/>
              <a:cs typeface="Arial" panose="020B0604020202020204" pitchFamily="34" charset="0"/>
            </a:endParaRPr>
          </a:p>
          <a:p>
            <a:pPr marL="850879" lvl="1" indent="-228594" algn="just">
              <a:buFont typeface="Arial"/>
              <a:buChar char="•"/>
              <a:tabLst>
                <a:tab pos="240659" algn="l"/>
              </a:tabLst>
            </a:pPr>
            <a:r>
              <a:rPr lang="tr-TR" sz="1500" dirty="0">
                <a:latin typeface="Arial" panose="020B0604020202020204" pitchFamily="34" charset="0"/>
                <a:cs typeface="Arial" panose="020B0604020202020204" pitchFamily="34" charset="0"/>
              </a:rPr>
              <a:t>Karşı kurumdan a</a:t>
            </a:r>
            <a:r>
              <a:rPr sz="1500" dirty="0" err="1">
                <a:latin typeface="Arial" panose="020B0604020202020204" pitchFamily="34" charset="0"/>
                <a:cs typeface="Arial" panose="020B0604020202020204" pitchFamily="34" charset="0"/>
              </a:rPr>
              <a:t>ldığınız</a:t>
            </a:r>
            <a:r>
              <a:rPr lang="tr-TR" sz="1500" dirty="0">
                <a:latin typeface="Arial" panose="020B0604020202020204" pitchFamily="34" charset="0"/>
                <a:cs typeface="Arial" panose="020B0604020202020204" pitchFamily="34" charset="0"/>
              </a:rPr>
              <a:t>, oradaki</a:t>
            </a:r>
            <a:r>
              <a:rPr sz="1500" spc="-1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de</a:t>
            </a:r>
            <a:r>
              <a:rPr sz="1500" spc="-40" dirty="0">
                <a:latin typeface="Arial" panose="020B0604020202020204" pitchFamily="34" charset="0"/>
                <a:cs typeface="Arial" panose="020B0604020202020204" pitchFamily="34" charset="0"/>
              </a:rPr>
              <a:t>r</a:t>
            </a:r>
            <a:r>
              <a:rPr sz="1500" dirty="0">
                <a:latin typeface="Arial" panose="020B0604020202020204" pitchFamily="34" charset="0"/>
                <a:cs typeface="Arial" panose="020B0604020202020204" pitchFamily="34" charset="0"/>
              </a:rPr>
              <a:t>s</a:t>
            </a:r>
            <a:r>
              <a:rPr sz="1500" spc="-11" dirty="0">
                <a:latin typeface="Arial" panose="020B0604020202020204" pitchFamily="34" charset="0"/>
                <a:cs typeface="Arial" panose="020B0604020202020204" pitchFamily="34" charset="0"/>
              </a:rPr>
              <a:t>l</a:t>
            </a:r>
            <a:r>
              <a:rPr sz="1500" dirty="0">
                <a:latin typeface="Arial" panose="020B0604020202020204" pitchFamily="34" charset="0"/>
                <a:cs typeface="Arial" panose="020B0604020202020204" pitchFamily="34" charset="0"/>
              </a:rPr>
              <a:t>e</a:t>
            </a:r>
            <a:r>
              <a:rPr sz="1500" spc="-31" dirty="0">
                <a:latin typeface="Arial" panose="020B0604020202020204" pitchFamily="34" charset="0"/>
                <a:cs typeface="Arial" panose="020B0604020202020204" pitchFamily="34" charset="0"/>
              </a:rPr>
              <a:t>r</a:t>
            </a:r>
            <a:r>
              <a:rPr sz="1500" dirty="0">
                <a:latin typeface="Arial" panose="020B0604020202020204" pitchFamily="34" charset="0"/>
                <a:cs typeface="Arial" panose="020B0604020202020204" pitchFamily="34" charset="0"/>
              </a:rPr>
              <a:t>den</a:t>
            </a:r>
            <a:r>
              <a:rPr sz="1500" spc="1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başarı</a:t>
            </a:r>
            <a:r>
              <a:rPr sz="1500" spc="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d</a:t>
            </a:r>
            <a:r>
              <a:rPr sz="1500" spc="5" dirty="0">
                <a:latin typeface="Arial" panose="020B0604020202020204" pitchFamily="34" charset="0"/>
                <a:cs typeface="Arial" panose="020B0604020202020204" pitchFamily="34" charset="0"/>
              </a:rPr>
              <a:t>u</a:t>
            </a:r>
            <a:r>
              <a:rPr sz="1500" dirty="0">
                <a:latin typeface="Arial" panose="020B0604020202020204" pitchFamily="34" charset="0"/>
                <a:cs typeface="Arial" panose="020B0604020202020204" pitchFamily="34" charset="0"/>
              </a:rPr>
              <a:t>rumunu</a:t>
            </a:r>
            <a:r>
              <a:rPr sz="1500" spc="-15" dirty="0">
                <a:latin typeface="Arial" panose="020B0604020202020204" pitchFamily="34" charset="0"/>
                <a:cs typeface="Arial" panose="020B0604020202020204" pitchFamily="34" charset="0"/>
              </a:rPr>
              <a:t>z</a:t>
            </a:r>
            <a:r>
              <a:rPr sz="1500" dirty="0">
                <a:latin typeface="Arial" panose="020B0604020202020204" pitchFamily="34" charset="0"/>
                <a:cs typeface="Arial" panose="020B0604020202020204" pitchFamily="34" charset="0"/>
              </a:rPr>
              <a:t>u</a:t>
            </a:r>
            <a:r>
              <a:rPr sz="1500" spc="-40" dirty="0">
                <a:latin typeface="Arial" panose="020B0604020202020204" pitchFamily="34" charset="0"/>
                <a:cs typeface="Arial" panose="020B0604020202020204" pitchFamily="34" charset="0"/>
              </a:rPr>
              <a:t> </a:t>
            </a:r>
            <a:r>
              <a:rPr sz="1500" spc="-11" dirty="0">
                <a:latin typeface="Arial" panose="020B0604020202020204" pitchFamily="34" charset="0"/>
                <a:cs typeface="Arial" panose="020B0604020202020204" pitchFamily="34" charset="0"/>
              </a:rPr>
              <a:t>g</a:t>
            </a:r>
            <a:r>
              <a:rPr sz="1500" dirty="0">
                <a:latin typeface="Arial" panose="020B0604020202020204" pitchFamily="34" charset="0"/>
                <a:cs typeface="Arial" panose="020B0604020202020204" pitchFamily="34" charset="0"/>
              </a:rPr>
              <a:t>ö</a:t>
            </a:r>
            <a:r>
              <a:rPr sz="1500" spc="-31" dirty="0">
                <a:latin typeface="Arial" panose="020B0604020202020204" pitchFamily="34" charset="0"/>
                <a:cs typeface="Arial" panose="020B0604020202020204" pitchFamily="34" charset="0"/>
              </a:rPr>
              <a:t>s</a:t>
            </a:r>
            <a:r>
              <a:rPr sz="1500" spc="-25" dirty="0">
                <a:latin typeface="Arial" panose="020B0604020202020204" pitchFamily="34" charset="0"/>
                <a:cs typeface="Arial" panose="020B0604020202020204" pitchFamily="34" charset="0"/>
              </a:rPr>
              <a:t>t</a:t>
            </a:r>
            <a:r>
              <a:rPr sz="1500" dirty="0">
                <a:latin typeface="Arial" panose="020B0604020202020204" pitchFamily="34" charset="0"/>
                <a:cs typeface="Arial" panose="020B0604020202020204" pitchFamily="34" charset="0"/>
              </a:rPr>
              <a:t>er</a:t>
            </a:r>
            <a:r>
              <a:rPr sz="1500" spc="-11" dirty="0">
                <a:latin typeface="Arial" panose="020B0604020202020204" pitchFamily="34" charset="0"/>
                <a:cs typeface="Arial" panose="020B0604020202020204" pitchFamily="34" charset="0"/>
              </a:rPr>
              <a:t>i</a:t>
            </a:r>
            <a:r>
              <a:rPr sz="1500" dirty="0">
                <a:latin typeface="Arial" panose="020B0604020202020204" pitchFamily="34" charset="0"/>
                <a:cs typeface="Arial" panose="020B0604020202020204" pitchFamily="34" charset="0"/>
              </a:rPr>
              <a:t>r</a:t>
            </a:r>
            <a:r>
              <a:rPr sz="1500" spc="11" dirty="0">
                <a:latin typeface="Arial" panose="020B0604020202020204" pitchFamily="34" charset="0"/>
                <a:cs typeface="Arial" panose="020B0604020202020204" pitchFamily="34" charset="0"/>
              </a:rPr>
              <a:t> </a:t>
            </a:r>
            <a:r>
              <a:rPr sz="1500" dirty="0" err="1">
                <a:latin typeface="Arial" panose="020B0604020202020204" pitchFamily="34" charset="0"/>
                <a:cs typeface="Arial" panose="020B0604020202020204" pitchFamily="34" charset="0"/>
              </a:rPr>
              <a:t>t</a:t>
            </a:r>
            <a:r>
              <a:rPr sz="1500" spc="-40" dirty="0" err="1">
                <a:latin typeface="Arial" panose="020B0604020202020204" pitchFamily="34" charset="0"/>
                <a:cs typeface="Arial" panose="020B0604020202020204" pitchFamily="34" charset="0"/>
              </a:rPr>
              <a:t>r</a:t>
            </a:r>
            <a:r>
              <a:rPr sz="1500" dirty="0" err="1">
                <a:latin typeface="Arial" panose="020B0604020202020204" pitchFamily="34" charset="0"/>
                <a:cs typeface="Arial" panose="020B0604020202020204" pitchFamily="34" charset="0"/>
              </a:rPr>
              <a:t>anskr</a:t>
            </a:r>
            <a:r>
              <a:rPr sz="1500" spc="-11" dirty="0" err="1">
                <a:latin typeface="Arial" panose="020B0604020202020204" pitchFamily="34" charset="0"/>
                <a:cs typeface="Arial" panose="020B0604020202020204" pitchFamily="34" charset="0"/>
              </a:rPr>
              <a:t>ip</a:t>
            </a:r>
            <a:r>
              <a:rPr sz="1500" dirty="0" err="1">
                <a:latin typeface="Arial" panose="020B0604020202020204" pitchFamily="34" charset="0"/>
                <a:cs typeface="Arial" panose="020B0604020202020204" pitchFamily="34" charset="0"/>
              </a:rPr>
              <a:t>t</a:t>
            </a:r>
            <a:r>
              <a:rPr sz="1500" spc="31" dirty="0">
                <a:latin typeface="Arial" panose="020B0604020202020204" pitchFamily="34" charset="0"/>
                <a:cs typeface="Arial" panose="020B0604020202020204" pitchFamily="34" charset="0"/>
              </a:rPr>
              <a:t> </a:t>
            </a:r>
            <a:r>
              <a:rPr sz="1500" dirty="0" err="1">
                <a:latin typeface="Arial" panose="020B0604020202020204" pitchFamily="34" charset="0"/>
                <a:cs typeface="Arial" panose="020B0604020202020204" pitchFamily="34" charset="0"/>
              </a:rPr>
              <a:t>bel</a:t>
            </a:r>
            <a:r>
              <a:rPr sz="1500" spc="-11" dirty="0" err="1">
                <a:latin typeface="Arial" panose="020B0604020202020204" pitchFamily="34" charset="0"/>
                <a:cs typeface="Arial" panose="020B0604020202020204" pitchFamily="34" charset="0"/>
              </a:rPr>
              <a:t>g</a:t>
            </a:r>
            <a:r>
              <a:rPr sz="1500" dirty="0" err="1">
                <a:latin typeface="Arial" panose="020B0604020202020204" pitchFamily="34" charset="0"/>
                <a:cs typeface="Arial" panose="020B0604020202020204" pitchFamily="34" charset="0"/>
              </a:rPr>
              <a:t>eniz</a:t>
            </a:r>
            <a:r>
              <a:rPr lang="tr-TR" sz="1500" dirty="0">
                <a:latin typeface="Arial" panose="020B0604020202020204" pitchFamily="34" charset="0"/>
                <a:cs typeface="Arial" panose="020B0604020202020204" pitchFamily="34" charset="0"/>
              </a:rPr>
              <a:t> (transkriptin gecikmesi ya da olmaması durumunda onaylı Learning </a:t>
            </a:r>
            <a:r>
              <a:rPr lang="tr-TR" sz="1500" dirty="0" err="1">
                <a:latin typeface="Arial" panose="020B0604020202020204" pitchFamily="34" charset="0"/>
                <a:cs typeface="Arial" panose="020B0604020202020204" pitchFamily="34" charset="0"/>
              </a:rPr>
              <a:t>Agreement</a:t>
            </a:r>
            <a:r>
              <a:rPr lang="tr-TR" sz="1500" dirty="0">
                <a:latin typeface="Arial" panose="020B0604020202020204" pitchFamily="34" charset="0"/>
                <a:cs typeface="Arial" panose="020B0604020202020204" pitchFamily="34" charset="0"/>
              </a:rPr>
              <a:t> </a:t>
            </a:r>
            <a:r>
              <a:rPr lang="tr-TR" sz="1500" dirty="0" err="1">
                <a:latin typeface="Arial" panose="020B0604020202020204" pitchFamily="34" charset="0"/>
                <a:cs typeface="Arial" panose="020B0604020202020204" pitchFamily="34" charset="0"/>
              </a:rPr>
              <a:t>After</a:t>
            </a:r>
            <a:r>
              <a:rPr lang="tr-TR" sz="1500" dirty="0">
                <a:latin typeface="Arial" panose="020B0604020202020204" pitchFamily="34" charset="0"/>
                <a:cs typeface="Arial" panose="020B0604020202020204" pitchFamily="34" charset="0"/>
              </a:rPr>
              <a:t> </a:t>
            </a:r>
            <a:r>
              <a:rPr lang="tr-TR" sz="1500" dirty="0" err="1">
                <a:latin typeface="Arial" panose="020B0604020202020204" pitchFamily="34" charset="0"/>
                <a:cs typeface="Arial" panose="020B0604020202020204" pitchFamily="34" charset="0"/>
              </a:rPr>
              <a:t>the</a:t>
            </a:r>
            <a:r>
              <a:rPr lang="tr-TR" sz="1500" dirty="0">
                <a:latin typeface="Arial" panose="020B0604020202020204" pitchFamily="34" charset="0"/>
                <a:cs typeface="Arial" panose="020B0604020202020204" pitchFamily="34" charset="0"/>
              </a:rPr>
              <a:t> </a:t>
            </a:r>
            <a:r>
              <a:rPr lang="tr-TR" sz="1500" dirty="0" err="1">
                <a:latin typeface="Arial" panose="020B0604020202020204" pitchFamily="34" charset="0"/>
                <a:cs typeface="Arial" panose="020B0604020202020204" pitchFamily="34" charset="0"/>
              </a:rPr>
              <a:t>Mobility</a:t>
            </a:r>
            <a:r>
              <a:rPr lang="tr-TR" sz="1500" dirty="0">
                <a:latin typeface="Arial" panose="020B0604020202020204" pitchFamily="34" charset="0"/>
                <a:cs typeface="Arial" panose="020B0604020202020204" pitchFamily="34" charset="0"/>
              </a:rPr>
              <a:t> tablosu)</a:t>
            </a:r>
          </a:p>
          <a:p>
            <a:pPr marL="850879" lvl="1" indent="-228594" algn="just">
              <a:buFont typeface="Arial"/>
              <a:buChar char="•"/>
              <a:tabLst>
                <a:tab pos="240659" algn="l"/>
              </a:tabLst>
            </a:pPr>
            <a:r>
              <a:rPr lang="tr-TR" sz="1500" dirty="0">
                <a:latin typeface="Arial" panose="020B0604020202020204" pitchFamily="34" charset="0"/>
                <a:cs typeface="Arial" panose="020B0604020202020204" pitchFamily="34" charset="0"/>
              </a:rPr>
              <a:t>Islak İmzalı/Mühürlü DEÜ Transkripti (</a:t>
            </a:r>
            <a:r>
              <a:rPr lang="tr-TR" sz="1500" dirty="0" err="1">
                <a:latin typeface="Arial" panose="020B0604020202020204" pitchFamily="34" charset="0"/>
                <a:cs typeface="Arial" panose="020B0604020202020204" pitchFamily="34" charset="0"/>
              </a:rPr>
              <a:t>Erasmus</a:t>
            </a:r>
            <a:r>
              <a:rPr lang="tr-TR" sz="1500" dirty="0">
                <a:latin typeface="Arial" panose="020B0604020202020204" pitchFamily="34" charset="0"/>
                <a:cs typeface="Arial" panose="020B0604020202020204" pitchFamily="34" charset="0"/>
              </a:rPr>
              <a:t> kapsamında almış olduğunuz derslerin işlenmiş olduğu)</a:t>
            </a:r>
            <a:endParaRPr sz="1500" dirty="0">
              <a:latin typeface="Arial" panose="020B0604020202020204" pitchFamily="34" charset="0"/>
              <a:cs typeface="Arial" panose="020B0604020202020204" pitchFamily="34" charset="0"/>
            </a:endParaRPr>
          </a:p>
          <a:p>
            <a:pPr lvl="1" algn="just">
              <a:lnSpc>
                <a:spcPts val="751"/>
              </a:lnSpc>
              <a:spcBef>
                <a:spcPts val="19"/>
              </a:spcBef>
              <a:buFont typeface="Arial"/>
              <a:buChar char="•"/>
            </a:pPr>
            <a:endParaRPr sz="1500" dirty="0">
              <a:latin typeface="Arial" panose="020B0604020202020204" pitchFamily="34" charset="0"/>
              <a:cs typeface="Arial" panose="020B0604020202020204" pitchFamily="34" charset="0"/>
            </a:endParaRPr>
          </a:p>
          <a:p>
            <a:pPr marL="850879" lvl="1" indent="-228594" algn="just">
              <a:buFont typeface="Arial"/>
              <a:buChar char="•"/>
              <a:tabLst>
                <a:tab pos="240659" algn="l"/>
              </a:tabLst>
            </a:pPr>
            <a:r>
              <a:rPr sz="1500" spc="-55" dirty="0">
                <a:latin typeface="Arial" panose="020B0604020202020204" pitchFamily="34" charset="0"/>
                <a:cs typeface="Arial" panose="020B0604020202020204" pitchFamily="34" charset="0"/>
              </a:rPr>
              <a:t>P</a:t>
            </a:r>
            <a:r>
              <a:rPr sz="1500" dirty="0">
                <a:latin typeface="Arial" panose="020B0604020202020204" pitchFamily="34" charset="0"/>
                <a:cs typeface="Arial" panose="020B0604020202020204" pitchFamily="34" charset="0"/>
              </a:rPr>
              <a:t>asaportun</a:t>
            </a:r>
            <a:r>
              <a:rPr sz="1500" spc="5" dirty="0">
                <a:latin typeface="Arial" panose="020B0604020202020204" pitchFamily="34" charset="0"/>
                <a:cs typeface="Arial" panose="020B0604020202020204" pitchFamily="34" charset="0"/>
              </a:rPr>
              <a:t>u</a:t>
            </a:r>
            <a:r>
              <a:rPr sz="1500" spc="-15" dirty="0">
                <a:latin typeface="Arial" panose="020B0604020202020204" pitchFamily="34" charset="0"/>
                <a:cs typeface="Arial" panose="020B0604020202020204" pitchFamily="34" charset="0"/>
              </a:rPr>
              <a:t>z</a:t>
            </a:r>
            <a:r>
              <a:rPr sz="1500" dirty="0">
                <a:latin typeface="Arial" panose="020B0604020202020204" pitchFamily="34" charset="0"/>
                <a:cs typeface="Arial" panose="020B0604020202020204" pitchFamily="34" charset="0"/>
              </a:rPr>
              <a:t>un</a:t>
            </a:r>
            <a:r>
              <a:rPr sz="1500" spc="-1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as</a:t>
            </a:r>
            <a:r>
              <a:rPr sz="1500" spc="-11" dirty="0">
                <a:latin typeface="Arial" panose="020B0604020202020204" pitchFamily="34" charset="0"/>
                <a:cs typeface="Arial" panose="020B0604020202020204" pitchFamily="34" charset="0"/>
              </a:rPr>
              <a:t>l</a:t>
            </a:r>
            <a:r>
              <a:rPr sz="1500" dirty="0">
                <a:latin typeface="Arial" panose="020B0604020202020204" pitchFamily="34" charset="0"/>
                <a:cs typeface="Arial" panose="020B0604020202020204" pitchFamily="34" charset="0"/>
              </a:rPr>
              <a:t>ı</a:t>
            </a:r>
            <a:r>
              <a:rPr sz="1500" spc="20" dirty="0">
                <a:latin typeface="Arial" panose="020B0604020202020204" pitchFamily="34" charset="0"/>
                <a:cs typeface="Arial" panose="020B0604020202020204" pitchFamily="34" charset="0"/>
              </a:rPr>
              <a:t> </a:t>
            </a:r>
            <a:r>
              <a:rPr sz="1500" spc="-31" dirty="0">
                <a:latin typeface="Arial" panose="020B0604020202020204" pitchFamily="34" charset="0"/>
                <a:cs typeface="Arial" panose="020B0604020202020204" pitchFamily="34" charset="0"/>
              </a:rPr>
              <a:t>v</a:t>
            </a:r>
            <a:r>
              <a:rPr sz="1500" dirty="0">
                <a:latin typeface="Arial" panose="020B0604020202020204" pitchFamily="34" charset="0"/>
                <a:cs typeface="Arial" panose="020B0604020202020204" pitchFamily="34" charset="0"/>
              </a:rPr>
              <a:t>e</a:t>
            </a:r>
            <a:r>
              <a:rPr sz="1500" spc="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gir</a:t>
            </a:r>
            <a:r>
              <a:rPr sz="1500" spc="-11" dirty="0">
                <a:latin typeface="Arial" panose="020B0604020202020204" pitchFamily="34" charset="0"/>
                <a:cs typeface="Arial" panose="020B0604020202020204" pitchFamily="34" charset="0"/>
              </a:rPr>
              <a:t>i</a:t>
            </a:r>
            <a:r>
              <a:rPr sz="1500" spc="-5" dirty="0">
                <a:latin typeface="Arial" panose="020B0604020202020204" pitchFamily="34" charset="0"/>
                <a:cs typeface="Arial" panose="020B0604020202020204" pitchFamily="34" charset="0"/>
              </a:rPr>
              <a:t>ş-</a:t>
            </a:r>
            <a:r>
              <a:rPr sz="1500" dirty="0">
                <a:latin typeface="Arial" panose="020B0604020202020204" pitchFamily="34" charset="0"/>
                <a:cs typeface="Arial" panose="020B0604020202020204" pitchFamily="34" charset="0"/>
              </a:rPr>
              <a:t>çıkış</a:t>
            </a:r>
            <a:r>
              <a:rPr sz="1500" spc="1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dam</a:t>
            </a:r>
            <a:r>
              <a:rPr sz="1500" spc="-35" dirty="0">
                <a:latin typeface="Arial" panose="020B0604020202020204" pitchFamily="34" charset="0"/>
                <a:cs typeface="Arial" panose="020B0604020202020204" pitchFamily="34" charset="0"/>
              </a:rPr>
              <a:t>g</a:t>
            </a:r>
            <a:r>
              <a:rPr sz="1500" dirty="0">
                <a:latin typeface="Arial" panose="020B0604020202020204" pitchFamily="34" charset="0"/>
                <a:cs typeface="Arial" panose="020B0604020202020204" pitchFamily="34" charset="0"/>
              </a:rPr>
              <a:t>ala</a:t>
            </a:r>
            <a:r>
              <a:rPr sz="1500" spc="-11" dirty="0">
                <a:latin typeface="Arial" panose="020B0604020202020204" pitchFamily="34" charset="0"/>
                <a:cs typeface="Arial" panose="020B0604020202020204" pitchFamily="34" charset="0"/>
              </a:rPr>
              <a:t>r</a:t>
            </a:r>
            <a:r>
              <a:rPr sz="1500" dirty="0">
                <a:latin typeface="Arial" panose="020B0604020202020204" pitchFamily="34" charset="0"/>
                <a:cs typeface="Arial" panose="020B0604020202020204" pitchFamily="34" charset="0"/>
              </a:rPr>
              <a:t>ı</a:t>
            </a:r>
            <a:r>
              <a:rPr sz="1500" spc="5" dirty="0">
                <a:latin typeface="Arial" panose="020B0604020202020204" pitchFamily="34" charset="0"/>
                <a:cs typeface="Arial" panose="020B0604020202020204" pitchFamily="34" charset="0"/>
              </a:rPr>
              <a:t> </a:t>
            </a:r>
            <a:r>
              <a:rPr sz="1500" dirty="0">
                <a:latin typeface="Arial" panose="020B0604020202020204" pitchFamily="34" charset="0"/>
                <a:cs typeface="Arial" panose="020B0604020202020204" pitchFamily="34" charset="0"/>
              </a:rPr>
              <a:t>olan</a:t>
            </a:r>
            <a:r>
              <a:rPr sz="1500" spc="-11" dirty="0">
                <a:latin typeface="Arial" panose="020B0604020202020204" pitchFamily="34" charset="0"/>
                <a:cs typeface="Arial" panose="020B0604020202020204" pitchFamily="34" charset="0"/>
              </a:rPr>
              <a:t> </a:t>
            </a:r>
            <a:r>
              <a:rPr sz="1500" dirty="0" err="1">
                <a:latin typeface="Arial" panose="020B0604020202020204" pitchFamily="34" charset="0"/>
                <a:cs typeface="Arial" panose="020B0604020202020204" pitchFamily="34" charset="0"/>
              </a:rPr>
              <a:t>s</a:t>
            </a:r>
            <a:r>
              <a:rPr sz="1500" spc="-40" dirty="0" err="1">
                <a:latin typeface="Arial" panose="020B0604020202020204" pitchFamily="34" charset="0"/>
                <a:cs typeface="Arial" panose="020B0604020202020204" pitchFamily="34" charset="0"/>
              </a:rPr>
              <a:t>a</a:t>
            </a:r>
            <a:r>
              <a:rPr sz="1500" spc="11" dirty="0" err="1">
                <a:latin typeface="Arial" panose="020B0604020202020204" pitchFamily="34" charset="0"/>
                <a:cs typeface="Arial" panose="020B0604020202020204" pitchFamily="34" charset="0"/>
              </a:rPr>
              <a:t>y</a:t>
            </a:r>
            <a:r>
              <a:rPr sz="1500" spc="-40" dirty="0" err="1">
                <a:latin typeface="Arial" panose="020B0604020202020204" pitchFamily="34" charset="0"/>
                <a:cs typeface="Arial" panose="020B0604020202020204" pitchFamily="34" charset="0"/>
              </a:rPr>
              <a:t>f</a:t>
            </a:r>
            <a:r>
              <a:rPr sz="1500" dirty="0" err="1">
                <a:latin typeface="Arial" panose="020B0604020202020204" pitchFamily="34" charset="0"/>
                <a:cs typeface="Arial" panose="020B0604020202020204" pitchFamily="34" charset="0"/>
              </a:rPr>
              <a:t>ala</a:t>
            </a:r>
            <a:r>
              <a:rPr sz="1500" spc="-11" dirty="0" err="1">
                <a:latin typeface="Arial" panose="020B0604020202020204" pitchFamily="34" charset="0"/>
                <a:cs typeface="Arial" panose="020B0604020202020204" pitchFamily="34" charset="0"/>
              </a:rPr>
              <a:t>r</a:t>
            </a:r>
            <a:r>
              <a:rPr sz="1500" dirty="0" err="1">
                <a:latin typeface="Arial" panose="020B0604020202020204" pitchFamily="34" charset="0"/>
                <a:cs typeface="Arial" panose="020B0604020202020204" pitchFamily="34" charset="0"/>
              </a:rPr>
              <a:t>ın</a:t>
            </a:r>
            <a:r>
              <a:rPr sz="1500" dirty="0">
                <a:latin typeface="Arial" panose="020B0604020202020204" pitchFamily="34" charset="0"/>
                <a:cs typeface="Arial" panose="020B0604020202020204" pitchFamily="34" charset="0"/>
              </a:rPr>
              <a:t> </a:t>
            </a:r>
            <a:r>
              <a:rPr sz="1500" spc="-35" dirty="0" err="1">
                <a:latin typeface="Arial" panose="020B0604020202020204" pitchFamily="34" charset="0"/>
                <a:cs typeface="Arial" panose="020B0604020202020204" pitchFamily="34" charset="0"/>
              </a:rPr>
              <a:t>f</a:t>
            </a:r>
            <a:r>
              <a:rPr sz="1500" dirty="0" err="1">
                <a:latin typeface="Arial" panose="020B0604020202020204" pitchFamily="34" charset="0"/>
                <a:cs typeface="Arial" panose="020B0604020202020204" pitchFamily="34" charset="0"/>
              </a:rPr>
              <a:t>o</a:t>
            </a:r>
            <a:r>
              <a:rPr sz="1500" spc="-25" dirty="0" err="1">
                <a:latin typeface="Arial" panose="020B0604020202020204" pitchFamily="34" charset="0"/>
                <a:cs typeface="Arial" panose="020B0604020202020204" pitchFamily="34" charset="0"/>
              </a:rPr>
              <a:t>t</a:t>
            </a:r>
            <a:r>
              <a:rPr sz="1500" dirty="0" err="1">
                <a:latin typeface="Arial" panose="020B0604020202020204" pitchFamily="34" charset="0"/>
                <a:cs typeface="Arial" panose="020B0604020202020204" pitchFamily="34" charset="0"/>
              </a:rPr>
              <a:t>o</a:t>
            </a:r>
            <a:r>
              <a:rPr sz="1500" spc="-75" dirty="0" err="1">
                <a:latin typeface="Arial" panose="020B0604020202020204" pitchFamily="34" charset="0"/>
                <a:cs typeface="Arial" panose="020B0604020202020204" pitchFamily="34" charset="0"/>
              </a:rPr>
              <a:t>k</a:t>
            </a:r>
            <a:r>
              <a:rPr sz="1500" dirty="0" err="1">
                <a:latin typeface="Arial" panose="020B0604020202020204" pitchFamily="34" charset="0"/>
                <a:cs typeface="Arial" panose="020B0604020202020204" pitchFamily="34" charset="0"/>
              </a:rPr>
              <a:t>opi</a:t>
            </a:r>
            <a:r>
              <a:rPr sz="1500" spc="-11" dirty="0" err="1">
                <a:latin typeface="Arial" panose="020B0604020202020204" pitchFamily="34" charset="0"/>
                <a:cs typeface="Arial" panose="020B0604020202020204" pitchFamily="34" charset="0"/>
              </a:rPr>
              <a:t>l</a:t>
            </a:r>
            <a:r>
              <a:rPr sz="1500" dirty="0" err="1">
                <a:latin typeface="Arial" panose="020B0604020202020204" pitchFamily="34" charset="0"/>
                <a:cs typeface="Arial" panose="020B0604020202020204" pitchFamily="34" charset="0"/>
              </a:rPr>
              <a:t>eri</a:t>
            </a:r>
            <a:endParaRPr lang="tr-TR" sz="1500" dirty="0">
              <a:latin typeface="Arial" panose="020B0604020202020204" pitchFamily="34" charset="0"/>
              <a:cs typeface="Arial" panose="020B0604020202020204" pitchFamily="34" charset="0"/>
            </a:endParaRPr>
          </a:p>
          <a:p>
            <a:pPr marL="850879" lvl="1" indent="-228594" algn="just">
              <a:buFont typeface="Arial"/>
              <a:buChar char="•"/>
              <a:tabLst>
                <a:tab pos="240659" algn="l"/>
              </a:tabLst>
            </a:pPr>
            <a:r>
              <a:rPr lang="tr-TR" sz="1500" dirty="0">
                <a:latin typeface="Arial" panose="020B0604020202020204" pitchFamily="34" charset="0"/>
                <a:cs typeface="Arial" panose="020B0604020202020204" pitchFamily="34" charset="0"/>
              </a:rPr>
              <a:t>AB Anketi (EU </a:t>
            </a:r>
            <a:r>
              <a:rPr lang="tr-TR" sz="1500" dirty="0" err="1">
                <a:latin typeface="Arial" panose="020B0604020202020204" pitchFamily="34" charset="0"/>
                <a:cs typeface="Arial" panose="020B0604020202020204" pitchFamily="34" charset="0"/>
              </a:rPr>
              <a:t>Survey</a:t>
            </a:r>
            <a:r>
              <a:rPr lang="tr-TR" sz="1500" dirty="0">
                <a:latin typeface="Arial" panose="020B0604020202020204" pitchFamily="34" charset="0"/>
                <a:cs typeface="Arial" panose="020B0604020202020204" pitchFamily="34" charset="0"/>
              </a:rPr>
              <a:t>/ </a:t>
            </a:r>
            <a:r>
              <a:rPr lang="tr-TR" sz="1500" dirty="0" err="1">
                <a:latin typeface="Arial" panose="020B0604020202020204" pitchFamily="34" charset="0"/>
                <a:cs typeface="Arial" panose="020B0604020202020204" pitchFamily="34" charset="0"/>
              </a:rPr>
              <a:t>Participant</a:t>
            </a:r>
            <a:r>
              <a:rPr lang="tr-TR" sz="1500" dirty="0">
                <a:latin typeface="Arial" panose="020B0604020202020204" pitchFamily="34" charset="0"/>
                <a:cs typeface="Arial" panose="020B0604020202020204" pitchFamily="34" charset="0"/>
              </a:rPr>
              <a:t> Report)</a:t>
            </a:r>
            <a:endParaRPr sz="1500" dirty="0">
              <a:latin typeface="Arial" panose="020B0604020202020204" pitchFamily="34" charset="0"/>
              <a:cs typeface="Arial" panose="020B0604020202020204" pitchFamily="34" charset="0"/>
            </a:endParaRPr>
          </a:p>
          <a:p>
            <a:pPr lvl="1" algn="just">
              <a:lnSpc>
                <a:spcPts val="751"/>
              </a:lnSpc>
              <a:spcBef>
                <a:spcPts val="8"/>
              </a:spcBef>
              <a:buFont typeface="Arial"/>
              <a:buChar char="•"/>
            </a:pPr>
            <a:endParaRPr sz="1500" dirty="0">
              <a:latin typeface="Arial" panose="020B0604020202020204" pitchFamily="34" charset="0"/>
              <a:cs typeface="Arial" panose="020B0604020202020204" pitchFamily="34" charset="0"/>
            </a:endParaRPr>
          </a:p>
        </p:txBody>
      </p:sp>
      <p:sp>
        <p:nvSpPr>
          <p:cNvPr id="7" name="object 3"/>
          <p:cNvSpPr/>
          <p:nvPr/>
        </p:nvSpPr>
        <p:spPr>
          <a:xfrm>
            <a:off x="5701669" y="5825007"/>
            <a:ext cx="902340" cy="910164"/>
          </a:xfrm>
          <a:prstGeom prst="rect">
            <a:avLst/>
          </a:prstGeom>
          <a:blipFill>
            <a:blip r:embed="rId3" cstate="print"/>
            <a:stretch>
              <a:fillRect/>
            </a:stretch>
          </a:blipFill>
        </p:spPr>
        <p:txBody>
          <a:bodyPr wrap="square" lIns="0" tIns="0" rIns="0" bIns="0" rtlCol="0">
            <a:noAutofit/>
          </a:bodyPr>
          <a:lstStyle/>
          <a:p>
            <a:endParaRPr sz="2400"/>
          </a:p>
        </p:txBody>
      </p:sp>
      <p:sp>
        <p:nvSpPr>
          <p:cNvPr id="8" name="Başlık 1"/>
          <p:cNvSpPr>
            <a:spLocks noGrp="1"/>
          </p:cNvSpPr>
          <p:nvPr>
            <p:ph type="title"/>
          </p:nvPr>
        </p:nvSpPr>
        <p:spPr>
          <a:xfrm>
            <a:off x="560552" y="1"/>
            <a:ext cx="11631448" cy="783770"/>
          </a:xfrm>
        </p:spPr>
        <p:txBody>
          <a:bodyPr>
            <a:normAutofit fontScale="90000"/>
          </a:bodyPr>
          <a:lstStyle/>
          <a:p>
            <a:r>
              <a:rPr lang="tr-TR" sz="4267" dirty="0">
                <a:solidFill>
                  <a:srgbClr val="FF0000"/>
                </a:solidFill>
                <a:latin typeface="Arial" panose="020B0604020202020204" pitchFamily="34" charset="0"/>
                <a:cs typeface="Arial" panose="020B0604020202020204" pitchFamily="34" charset="0"/>
              </a:rPr>
              <a:t>HAREKETLİLİK SONRASINDA (</a:t>
            </a:r>
            <a:r>
              <a:rPr lang="tr-TR" sz="4267" dirty="0" err="1">
                <a:solidFill>
                  <a:srgbClr val="FF0000"/>
                </a:solidFill>
                <a:latin typeface="Arial" panose="020B0604020202020204" pitchFamily="34" charset="0"/>
                <a:cs typeface="Arial" panose="020B0604020202020204" pitchFamily="34" charset="0"/>
              </a:rPr>
              <a:t>After</a:t>
            </a:r>
            <a:r>
              <a:rPr lang="tr-TR" sz="4267" dirty="0">
                <a:solidFill>
                  <a:srgbClr val="FF0000"/>
                </a:solidFill>
                <a:latin typeface="Arial" panose="020B0604020202020204" pitchFamily="34" charset="0"/>
                <a:cs typeface="Arial" panose="020B0604020202020204" pitchFamily="34" charset="0"/>
              </a:rPr>
              <a:t> </a:t>
            </a:r>
            <a:r>
              <a:rPr lang="tr-TR" sz="4267" dirty="0" err="1">
                <a:solidFill>
                  <a:srgbClr val="FF0000"/>
                </a:solidFill>
                <a:latin typeface="Arial" panose="020B0604020202020204" pitchFamily="34" charset="0"/>
                <a:cs typeface="Arial" panose="020B0604020202020204" pitchFamily="34" charset="0"/>
              </a:rPr>
              <a:t>the</a:t>
            </a:r>
            <a:r>
              <a:rPr lang="tr-TR" sz="4267" dirty="0">
                <a:solidFill>
                  <a:srgbClr val="FF0000"/>
                </a:solidFill>
                <a:latin typeface="Arial" panose="020B0604020202020204" pitchFamily="34" charset="0"/>
                <a:cs typeface="Arial" panose="020B0604020202020204" pitchFamily="34" charset="0"/>
              </a:rPr>
              <a:t> </a:t>
            </a:r>
            <a:r>
              <a:rPr lang="tr-TR" sz="4267" dirty="0" err="1">
                <a:solidFill>
                  <a:srgbClr val="FF0000"/>
                </a:solidFill>
                <a:latin typeface="Arial" panose="020B0604020202020204" pitchFamily="34" charset="0"/>
                <a:cs typeface="Arial" panose="020B0604020202020204" pitchFamily="34" charset="0"/>
              </a:rPr>
              <a:t>Mobility</a:t>
            </a:r>
            <a:r>
              <a:rPr lang="tr-TR" sz="4267"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37383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A4C5623-7193-42D7-81A8-AA163CC8C33B}"/>
              </a:ext>
            </a:extLst>
          </p:cNvPr>
          <p:cNvSpPr>
            <a:spLocks noGrp="1"/>
          </p:cNvSpPr>
          <p:nvPr>
            <p:ph type="title"/>
          </p:nvPr>
        </p:nvSpPr>
        <p:spPr/>
        <p:txBody>
          <a:bodyPr/>
          <a:lstStyle/>
          <a:p>
            <a:r>
              <a:rPr lang="tr-TR" spc="-5" dirty="0" err="1">
                <a:solidFill>
                  <a:srgbClr val="FF0000"/>
                </a:solidFill>
                <a:latin typeface="Arial" panose="020B0604020202020204" pitchFamily="34" charset="0"/>
                <a:cs typeface="Arial" panose="020B0604020202020204" pitchFamily="34" charset="0"/>
              </a:rPr>
              <a:t>E</a:t>
            </a:r>
            <a:r>
              <a:rPr lang="tr-TR" spc="-85" dirty="0" err="1">
                <a:solidFill>
                  <a:srgbClr val="FF0000"/>
                </a:solidFill>
                <a:latin typeface="Arial" panose="020B0604020202020204" pitchFamily="34" charset="0"/>
                <a:cs typeface="Arial" panose="020B0604020202020204" pitchFamily="34" charset="0"/>
              </a:rPr>
              <a:t>r</a:t>
            </a:r>
            <a:r>
              <a:rPr lang="tr-TR" spc="-20" dirty="0" err="1">
                <a:solidFill>
                  <a:srgbClr val="FF0000"/>
                </a:solidFill>
                <a:latin typeface="Arial" panose="020B0604020202020204" pitchFamily="34" charset="0"/>
                <a:cs typeface="Arial" panose="020B0604020202020204" pitchFamily="34" charset="0"/>
              </a:rPr>
              <a:t>a</a:t>
            </a:r>
            <a:r>
              <a:rPr lang="tr-TR" spc="15" dirty="0" err="1">
                <a:solidFill>
                  <a:srgbClr val="FF0000"/>
                </a:solidFill>
                <a:latin typeface="Arial" panose="020B0604020202020204" pitchFamily="34" charset="0"/>
                <a:cs typeface="Arial" panose="020B0604020202020204" pitchFamily="34" charset="0"/>
              </a:rPr>
              <a:t>s</a:t>
            </a:r>
            <a:r>
              <a:rPr lang="tr-TR" spc="10" dirty="0" err="1">
                <a:solidFill>
                  <a:srgbClr val="FF0000"/>
                </a:solidFill>
                <a:latin typeface="Arial" panose="020B0604020202020204" pitchFamily="34" charset="0"/>
                <a:cs typeface="Arial" panose="020B0604020202020204" pitchFamily="34" charset="0"/>
              </a:rPr>
              <a:t>m</a:t>
            </a:r>
            <a:r>
              <a:rPr lang="tr-TR" spc="5" dirty="0" err="1">
                <a:solidFill>
                  <a:srgbClr val="FF0000"/>
                </a:solidFill>
                <a:latin typeface="Arial" panose="020B0604020202020204" pitchFamily="34" charset="0"/>
                <a:cs typeface="Arial" panose="020B0604020202020204" pitchFamily="34" charset="0"/>
              </a:rPr>
              <a:t>u</a:t>
            </a:r>
            <a:r>
              <a:rPr lang="tr-TR" spc="15" dirty="0" err="1">
                <a:solidFill>
                  <a:srgbClr val="FF0000"/>
                </a:solidFill>
                <a:latin typeface="Arial" panose="020B0604020202020204" pitchFamily="34" charset="0"/>
                <a:cs typeface="Arial" panose="020B0604020202020204" pitchFamily="34" charset="0"/>
              </a:rPr>
              <a:t>s</a:t>
            </a:r>
            <a:r>
              <a:rPr lang="tr-TR" dirty="0">
                <a:solidFill>
                  <a:srgbClr val="FF0000"/>
                </a:solidFill>
                <a:latin typeface="Arial" panose="020B0604020202020204" pitchFamily="34" charset="0"/>
                <a:cs typeface="Arial" panose="020B0604020202020204" pitchFamily="34" charset="0"/>
              </a:rPr>
              <a:t>+ </a:t>
            </a:r>
            <a:r>
              <a:rPr lang="tr-TR" spc="-25" dirty="0">
                <a:solidFill>
                  <a:srgbClr val="FF0000"/>
                </a:solidFill>
                <a:latin typeface="Arial" panose="020B0604020202020204" pitchFamily="34" charset="0"/>
                <a:cs typeface="Arial" panose="020B0604020202020204" pitchFamily="34" charset="0"/>
              </a:rPr>
              <a:t>H</a:t>
            </a:r>
            <a:r>
              <a:rPr lang="tr-TR" dirty="0">
                <a:solidFill>
                  <a:srgbClr val="FF0000"/>
                </a:solidFill>
                <a:latin typeface="Arial" panose="020B0604020202020204" pitchFamily="34" charset="0"/>
                <a:cs typeface="Arial" panose="020B0604020202020204" pitchFamily="34" charset="0"/>
              </a:rPr>
              <a:t>ib</a:t>
            </a:r>
            <a:r>
              <a:rPr lang="tr-TR" spc="30" dirty="0">
                <a:solidFill>
                  <a:srgbClr val="FF0000"/>
                </a:solidFill>
                <a:latin typeface="Arial" panose="020B0604020202020204" pitchFamily="34" charset="0"/>
                <a:cs typeface="Arial" panose="020B0604020202020204" pitchFamily="34" charset="0"/>
              </a:rPr>
              <a:t>e</a:t>
            </a:r>
            <a:r>
              <a:rPr lang="tr-TR" spc="5" dirty="0">
                <a:solidFill>
                  <a:srgbClr val="FF0000"/>
                </a:solidFill>
                <a:latin typeface="Arial" panose="020B0604020202020204" pitchFamily="34" charset="0"/>
                <a:cs typeface="Arial" panose="020B0604020202020204" pitchFamily="34" charset="0"/>
              </a:rPr>
              <a:t>leri (KA131)</a:t>
            </a:r>
            <a:br>
              <a:rPr lang="tr-TR" spc="5" dirty="0">
                <a:cs typeface="Calibri"/>
              </a:rPr>
            </a:br>
            <a:endParaRPr lang="tr-TR" dirty="0"/>
          </a:p>
        </p:txBody>
      </p:sp>
      <p:sp>
        <p:nvSpPr>
          <p:cNvPr id="7" name="Başlık 1">
            <a:extLst>
              <a:ext uri="{FF2B5EF4-FFF2-40B4-BE49-F238E27FC236}">
                <a16:creationId xmlns:a16="http://schemas.microsoft.com/office/drawing/2014/main" id="{A7F47869-C8D4-4028-BBE3-F445AFA43980}"/>
              </a:ext>
            </a:extLst>
          </p:cNvPr>
          <p:cNvSpPr txBox="1">
            <a:spLocks/>
          </p:cNvSpPr>
          <p:nvPr/>
        </p:nvSpPr>
        <p:spPr>
          <a:xfrm>
            <a:off x="1143000" y="1825625"/>
            <a:ext cx="9144000" cy="946298"/>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algn="ctr"/>
            <a:br>
              <a:rPr lang="tr-TR" sz="2400" spc="-5" dirty="0">
                <a:cs typeface="Calibri"/>
              </a:rPr>
            </a:br>
            <a:br>
              <a:rPr lang="tr-TR" sz="2400" spc="-5" dirty="0">
                <a:cs typeface="Calibri"/>
              </a:rPr>
            </a:br>
            <a:br>
              <a:rPr lang="tr-TR" sz="2400" spc="5" dirty="0">
                <a:cs typeface="Calibri"/>
              </a:rPr>
            </a:br>
            <a:endParaRPr lang="tr-TR" dirty="0"/>
          </a:p>
        </p:txBody>
      </p:sp>
      <p:graphicFrame>
        <p:nvGraphicFramePr>
          <p:cNvPr id="8" name="Tablo 7">
            <a:extLst>
              <a:ext uri="{FF2B5EF4-FFF2-40B4-BE49-F238E27FC236}">
                <a16:creationId xmlns:a16="http://schemas.microsoft.com/office/drawing/2014/main" id="{A663A1B8-E491-4C15-A79D-F5306553C85C}"/>
              </a:ext>
            </a:extLst>
          </p:cNvPr>
          <p:cNvGraphicFramePr>
            <a:graphicFrameLocks noGrp="1"/>
          </p:cNvGraphicFramePr>
          <p:nvPr>
            <p:extLst>
              <p:ext uri="{D42A27DB-BD31-4B8C-83A1-F6EECF244321}">
                <p14:modId xmlns:p14="http://schemas.microsoft.com/office/powerpoint/2010/main" val="932374537"/>
              </p:ext>
            </p:extLst>
          </p:nvPr>
        </p:nvGraphicFramePr>
        <p:xfrm>
          <a:off x="32112" y="1690688"/>
          <a:ext cx="11365775" cy="4062984"/>
        </p:xfrm>
        <a:graphic>
          <a:graphicData uri="http://schemas.openxmlformats.org/drawingml/2006/table">
            <a:tbl>
              <a:tblPr firstRow="1" firstCol="1" bandRow="1">
                <a:tableStyleId>{5DA37D80-6434-44D0-A028-1B22A696006F}</a:tableStyleId>
              </a:tblPr>
              <a:tblGrid>
                <a:gridCol w="2522848">
                  <a:extLst>
                    <a:ext uri="{9D8B030D-6E8A-4147-A177-3AD203B41FA5}">
                      <a16:colId xmlns:a16="http://schemas.microsoft.com/office/drawing/2014/main" val="20000"/>
                    </a:ext>
                  </a:extLst>
                </a:gridCol>
                <a:gridCol w="5856666">
                  <a:extLst>
                    <a:ext uri="{9D8B030D-6E8A-4147-A177-3AD203B41FA5}">
                      <a16:colId xmlns:a16="http://schemas.microsoft.com/office/drawing/2014/main" val="20001"/>
                    </a:ext>
                  </a:extLst>
                </a:gridCol>
                <a:gridCol w="1523224">
                  <a:extLst>
                    <a:ext uri="{9D8B030D-6E8A-4147-A177-3AD203B41FA5}">
                      <a16:colId xmlns:a16="http://schemas.microsoft.com/office/drawing/2014/main" val="20002"/>
                    </a:ext>
                  </a:extLst>
                </a:gridCol>
                <a:gridCol w="1463037">
                  <a:extLst>
                    <a:ext uri="{9D8B030D-6E8A-4147-A177-3AD203B41FA5}">
                      <a16:colId xmlns:a16="http://schemas.microsoft.com/office/drawing/2014/main" val="20003"/>
                    </a:ext>
                  </a:extLst>
                </a:gridCol>
              </a:tblGrid>
              <a:tr h="1093907">
                <a:tc>
                  <a:txBody>
                    <a:bodyPr/>
                    <a:lstStyle/>
                    <a:p>
                      <a:pPr>
                        <a:lnSpc>
                          <a:spcPct val="107000"/>
                        </a:lnSpc>
                        <a:spcAft>
                          <a:spcPts val="0"/>
                        </a:spcAft>
                      </a:pPr>
                      <a:r>
                        <a:rPr lang="tr-TR" sz="2400" dirty="0">
                          <a:effectLst/>
                        </a:rPr>
                        <a:t> </a:t>
                      </a:r>
                      <a:endParaRPr lang="tr-TR" sz="2000" dirty="0">
                        <a:effectLst/>
                      </a:endParaRPr>
                    </a:p>
                    <a:p>
                      <a:pPr algn="ctr">
                        <a:lnSpc>
                          <a:spcPct val="107000"/>
                        </a:lnSpc>
                        <a:spcAft>
                          <a:spcPts val="0"/>
                        </a:spcAft>
                      </a:pPr>
                      <a:r>
                        <a:rPr lang="tr-TR" sz="2400" dirty="0">
                          <a:effectLst/>
                        </a:rPr>
                        <a:t> Hayat Pahalılığına Göre Ülke Türleri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tr-TR" sz="2000" dirty="0">
                        <a:effectLst/>
                      </a:endParaRPr>
                    </a:p>
                    <a:p>
                      <a:pPr algn="ctr">
                        <a:lnSpc>
                          <a:spcPct val="107000"/>
                        </a:lnSpc>
                        <a:spcAft>
                          <a:spcPts val="0"/>
                        </a:spcAft>
                      </a:pPr>
                      <a:endParaRPr lang="tr-TR" sz="2000" dirty="0">
                        <a:effectLst/>
                      </a:endParaRPr>
                    </a:p>
                    <a:p>
                      <a:pPr algn="ctr">
                        <a:lnSpc>
                          <a:spcPct val="107000"/>
                        </a:lnSpc>
                        <a:spcAft>
                          <a:spcPts val="0"/>
                        </a:spcAft>
                      </a:pPr>
                      <a:r>
                        <a:rPr lang="tr-TR" sz="2400" dirty="0">
                          <a:effectLst/>
                        </a:rPr>
                        <a:t>Hareketlilikte Misafir Olunan Ülkeler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tr-TR" sz="2400" dirty="0">
                          <a:effectLst/>
                        </a:rPr>
                        <a:t>Aylık Hibe Öğrenim</a:t>
                      </a:r>
                      <a:r>
                        <a:rPr lang="tr-TR" sz="2400" baseline="0" dirty="0">
                          <a:effectLst/>
                        </a:rPr>
                        <a:t> </a:t>
                      </a:r>
                      <a:r>
                        <a:rPr lang="tr-TR" sz="2400" dirty="0">
                          <a:effectLst/>
                        </a:rPr>
                        <a:t>(Avro)</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tr-TR" sz="2400" dirty="0">
                          <a:effectLst/>
                        </a:rPr>
                        <a:t>Aylık Hibe          Staj </a:t>
                      </a:r>
                    </a:p>
                    <a:p>
                      <a:pPr algn="ctr">
                        <a:lnSpc>
                          <a:spcPct val="107000"/>
                        </a:lnSpc>
                        <a:spcAft>
                          <a:spcPts val="0"/>
                        </a:spcAft>
                      </a:pPr>
                      <a:r>
                        <a:rPr lang="tr-TR" sz="2400" dirty="0">
                          <a:effectLst/>
                        </a:rPr>
                        <a:t>(Avro)</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528442">
                <a:tc>
                  <a:txBody>
                    <a:bodyPr/>
                    <a:lstStyle/>
                    <a:p>
                      <a:pPr>
                        <a:lnSpc>
                          <a:spcPct val="107000"/>
                        </a:lnSpc>
                        <a:spcAft>
                          <a:spcPts val="0"/>
                        </a:spcAft>
                      </a:pPr>
                      <a:r>
                        <a:rPr lang="tr-TR" sz="2000" dirty="0">
                          <a:effectLst/>
                        </a:rPr>
                        <a:t> </a:t>
                      </a:r>
                    </a:p>
                    <a:p>
                      <a:pPr>
                        <a:lnSpc>
                          <a:spcPct val="107000"/>
                        </a:lnSpc>
                        <a:spcAft>
                          <a:spcPts val="0"/>
                        </a:spcAft>
                      </a:pPr>
                      <a:r>
                        <a:rPr lang="tr-TR" sz="2000" dirty="0">
                          <a:effectLst/>
                        </a:rPr>
                        <a:t>1. ve 2. Grup Program Ülkeleri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a:effectLst/>
                        </a:rPr>
                        <a:t>Çek Cumhuriyeti, Danimarka, Estonya, Finlandiya, İrlanda, İsveç, İzlanda, Letonya, Lihtenştayn, Lüksemburg, Norveç, Almanya, Avusturya, Belçika, Fransa, Güney Kıbrıs, Hollanda, İspanya, İtalya, Malta, Portekiz, Slovakya, Slovenya, Yunanistan</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a:effectLst/>
                        </a:rPr>
                        <a:t> </a:t>
                      </a:r>
                    </a:p>
                    <a:p>
                      <a:pPr>
                        <a:lnSpc>
                          <a:spcPct val="107000"/>
                        </a:lnSpc>
                        <a:spcAft>
                          <a:spcPts val="0"/>
                        </a:spcAft>
                      </a:pPr>
                      <a:r>
                        <a:rPr lang="tr-TR" sz="2000" dirty="0">
                          <a:effectLst/>
                        </a:rPr>
                        <a:t>         600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a:effectLst/>
                        </a:rPr>
                        <a:t> </a:t>
                      </a:r>
                    </a:p>
                    <a:p>
                      <a:pPr>
                        <a:lnSpc>
                          <a:spcPct val="107000"/>
                        </a:lnSpc>
                        <a:spcAft>
                          <a:spcPts val="0"/>
                        </a:spcAft>
                      </a:pPr>
                      <a:r>
                        <a:rPr lang="tr-TR" sz="2000" dirty="0">
                          <a:effectLst/>
                        </a:rPr>
                        <a:t>        750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220016">
                <a:tc>
                  <a:txBody>
                    <a:bodyPr/>
                    <a:lstStyle/>
                    <a:p>
                      <a:pPr>
                        <a:lnSpc>
                          <a:spcPct val="107000"/>
                        </a:lnSpc>
                        <a:spcAft>
                          <a:spcPts val="0"/>
                        </a:spcAft>
                      </a:pPr>
                      <a:r>
                        <a:rPr lang="tr-TR" sz="2000" dirty="0">
                          <a:effectLst/>
                        </a:rPr>
                        <a:t>3. Grup Program Ülkeleri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a:effectLst/>
                        </a:rPr>
                        <a:t>Bulgaristan, Hırvatistan, Litvanya, Macaristan, Makedonya, Polonya, Romanya, Sırbistan </a:t>
                      </a:r>
                    </a:p>
                    <a:p>
                      <a:pPr>
                        <a:lnSpc>
                          <a:spcPct val="107000"/>
                        </a:lnSpc>
                        <a:spcAft>
                          <a:spcPts val="0"/>
                        </a:spcAft>
                      </a:pPr>
                      <a:endParaRPr lang="tr-TR" sz="2000" dirty="0">
                        <a:effectLst/>
                      </a:endParaRPr>
                    </a:p>
                    <a:p>
                      <a:pPr>
                        <a:lnSpc>
                          <a:spcPct val="107000"/>
                        </a:lnSpc>
                        <a:spcAft>
                          <a:spcPts val="0"/>
                        </a:spcAft>
                      </a:pPr>
                      <a:endParaRPr lang="tr-TR" sz="2000" dirty="0">
                        <a:effectLst/>
                      </a:endParaRPr>
                    </a:p>
                  </a:txBody>
                  <a:tcPr marL="68580" marR="68580" marT="0" marB="0"/>
                </a:tc>
                <a:tc>
                  <a:txBody>
                    <a:bodyPr/>
                    <a:lstStyle/>
                    <a:p>
                      <a:pPr>
                        <a:lnSpc>
                          <a:spcPct val="107000"/>
                        </a:lnSpc>
                        <a:spcAft>
                          <a:spcPts val="0"/>
                        </a:spcAft>
                      </a:pPr>
                      <a:r>
                        <a:rPr lang="tr-TR" sz="2000" dirty="0">
                          <a:effectLst/>
                        </a:rPr>
                        <a:t> </a:t>
                      </a:r>
                    </a:p>
                    <a:p>
                      <a:pPr>
                        <a:lnSpc>
                          <a:spcPct val="107000"/>
                        </a:lnSpc>
                        <a:spcAft>
                          <a:spcPts val="0"/>
                        </a:spcAft>
                      </a:pPr>
                      <a:r>
                        <a:rPr lang="tr-TR" sz="2000" dirty="0">
                          <a:effectLst/>
                        </a:rPr>
                        <a:t>         450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2000" dirty="0">
                          <a:effectLst/>
                        </a:rPr>
                        <a:t> </a:t>
                      </a:r>
                    </a:p>
                    <a:p>
                      <a:pPr>
                        <a:lnSpc>
                          <a:spcPct val="107000"/>
                        </a:lnSpc>
                        <a:spcAft>
                          <a:spcPts val="0"/>
                        </a:spcAft>
                      </a:pPr>
                      <a:r>
                        <a:rPr lang="tr-TR" sz="2000" dirty="0">
                          <a:effectLst/>
                        </a:rPr>
                        <a:t>        600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39237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335902"/>
            <a:ext cx="12192000" cy="5471813"/>
          </a:xfrm>
        </p:spPr>
        <p:txBody>
          <a:bodyPr/>
          <a:lstStyle/>
          <a:p>
            <a:pPr>
              <a:lnSpc>
                <a:spcPct val="150000"/>
              </a:lnSpc>
            </a:pPr>
            <a:r>
              <a:rPr lang="tr-TR" sz="1600" dirty="0">
                <a:latin typeface="Arial" panose="020B0604020202020204" pitchFamily="34" charset="0"/>
                <a:cs typeface="Arial" panose="020B0604020202020204" pitchFamily="34" charset="0"/>
              </a:rPr>
              <a:t>Erasmus hibeleri Ulusal Ajans tarafından üniversite aracılığıyla karşılıksız olarak verilir.</a:t>
            </a:r>
          </a:p>
          <a:p>
            <a:pPr>
              <a:lnSpc>
                <a:spcPct val="150000"/>
              </a:lnSpc>
            </a:pPr>
            <a:r>
              <a:rPr lang="tr-TR" sz="1600" dirty="0">
                <a:latin typeface="Arial" panose="020B0604020202020204" pitchFamily="34" charset="0"/>
                <a:cs typeface="Arial" panose="020B0604020202020204" pitchFamily="34" charset="0"/>
              </a:rPr>
              <a:t>Hibeler yurtdışındaki masrafların tamamını karşılamaya yönelik değildir. </a:t>
            </a:r>
            <a:r>
              <a:rPr lang="tr-TR" sz="1600" b="1" u="sng" dirty="0">
                <a:solidFill>
                  <a:schemeClr val="tx1"/>
                </a:solidFill>
                <a:latin typeface="Arial" panose="020B0604020202020204" pitchFamily="34" charset="0"/>
                <a:cs typeface="Arial" panose="020B0604020202020204" pitchFamily="34" charset="0"/>
              </a:rPr>
              <a:t>Sadece maddi bir destektir</a:t>
            </a:r>
          </a:p>
          <a:p>
            <a:pPr>
              <a:lnSpc>
                <a:spcPct val="150000"/>
              </a:lnSpc>
            </a:pPr>
            <a:r>
              <a:rPr lang="tr-TR" sz="1600" dirty="0">
                <a:latin typeface="Arial" panose="020B0604020202020204" pitchFamily="34" charset="0"/>
                <a:cs typeface="Arial" panose="020B0604020202020204" pitchFamily="34" charset="0"/>
              </a:rPr>
              <a:t>Alacağınız hibe dışında size harcamalarınız için (uçak bileti, kalacak yer vb.) ödeme yapılmaz.</a:t>
            </a:r>
          </a:p>
          <a:p>
            <a:pPr>
              <a:lnSpc>
                <a:spcPct val="150000"/>
              </a:lnSpc>
            </a:pPr>
            <a:r>
              <a:rPr lang="nn-NO" sz="1600" dirty="0">
                <a:latin typeface="Arial" panose="020B0604020202020204" pitchFamily="34" charset="0"/>
                <a:cs typeface="Arial" panose="020B0604020202020204" pitchFamily="34" charset="0"/>
              </a:rPr>
              <a:t>Hibenin ilk etapta %</a:t>
            </a:r>
            <a:r>
              <a:rPr lang="tr-TR" sz="1600" dirty="0">
                <a:latin typeface="Arial" panose="020B0604020202020204" pitchFamily="34" charset="0"/>
                <a:cs typeface="Arial" panose="020B0604020202020204" pitchFamily="34" charset="0"/>
              </a:rPr>
              <a:t>7</a:t>
            </a:r>
            <a:r>
              <a:rPr lang="nn-NO" sz="1600" dirty="0">
                <a:latin typeface="Arial" panose="020B0604020202020204" pitchFamily="34" charset="0"/>
                <a:cs typeface="Arial" panose="020B0604020202020204" pitchFamily="34" charset="0"/>
              </a:rPr>
              <a:t>0’i ödenir</a:t>
            </a:r>
            <a:r>
              <a:rPr lang="tr-TR" sz="1600" dirty="0">
                <a:latin typeface="Arial" panose="020B0604020202020204" pitchFamily="34" charset="0"/>
                <a:cs typeface="Arial" panose="020B0604020202020204" pitchFamily="34" charset="0"/>
              </a:rPr>
              <a:t>. Ödemeler gidiş dosyanızın tamamlanması ve Erasmus Sözleşmenizin imzalanmasını takiben en geç </a:t>
            </a:r>
            <a:r>
              <a:rPr lang="tr-TR" sz="1600" b="1" dirty="0">
                <a:solidFill>
                  <a:srgbClr val="FF0000"/>
                </a:solidFill>
                <a:latin typeface="Arial" panose="020B0604020202020204" pitchFamily="34" charset="0"/>
                <a:cs typeface="Arial" panose="020B0604020202020204" pitchFamily="34" charset="0"/>
              </a:rPr>
              <a:t>20 iş günü </a:t>
            </a:r>
            <a:r>
              <a:rPr lang="tr-TR" sz="1600" dirty="0">
                <a:latin typeface="Arial" panose="020B0604020202020204" pitchFamily="34" charset="0"/>
                <a:cs typeface="Arial" panose="020B0604020202020204" pitchFamily="34" charset="0"/>
              </a:rPr>
              <a:t>içinde gerçekleştirilir. Erasmus gidiş belgelerinizi tamamlayıp, Koordinatörlüğümüze iletip, Erasmus sözleşmenizi ne kadar erken imzalarsanız, ödemenizi de o kadar erken alabilirsiniz.</a:t>
            </a:r>
          </a:p>
          <a:p>
            <a:pPr>
              <a:lnSpc>
                <a:spcPct val="150000"/>
              </a:lnSpc>
            </a:pPr>
            <a:r>
              <a:rPr lang="tr-TR" sz="1600" dirty="0">
                <a:latin typeface="Arial" panose="020B0604020202020204" pitchFamily="34" charset="0"/>
                <a:cs typeface="Arial" panose="020B0604020202020204" pitchFamily="34" charset="0"/>
              </a:rPr>
              <a:t>Kalan %30’luk hibe, değişim tamamlandıktan sonra dönüş belgelerinin eksiksiz olarak Ofis’e teslim edilmesinden, gerçekleşen öğrenim süreniz, pasaport giriş-çıkış mühürleri gözetilerek yapılacak yeni hesaplama sonrası ödenir. </a:t>
            </a:r>
            <a:r>
              <a:rPr lang="tr-TR" sz="1600" dirty="0">
                <a:solidFill>
                  <a:srgbClr val="FF0000"/>
                </a:solidFill>
                <a:latin typeface="Arial" panose="020B0604020202020204" pitchFamily="34" charset="0"/>
                <a:cs typeface="Arial" panose="020B0604020202020204" pitchFamily="34" charset="0"/>
              </a:rPr>
              <a:t>2/3 Başarı sağlamayan öğrenciye kalan %30’luk ödeme yapılmaz.</a:t>
            </a:r>
          </a:p>
          <a:p>
            <a:pPr>
              <a:lnSpc>
                <a:spcPct val="150000"/>
              </a:lnSpc>
            </a:pPr>
            <a:r>
              <a:rPr lang="tr-TR" sz="1600" dirty="0">
                <a:latin typeface="Arial" panose="020B0604020202020204" pitchFamily="34" charset="0"/>
                <a:cs typeface="Arial" panose="020B0604020202020204" pitchFamily="34" charset="0"/>
              </a:rPr>
              <a:t>Devamsızlık sonucu başarısızlık, ders ve sınavlara katılmama ve buna bağlı olarak karşı kurumdan </a:t>
            </a:r>
            <a:r>
              <a:rPr lang="tr-TR" sz="1600" dirty="0">
                <a:solidFill>
                  <a:srgbClr val="FF0000"/>
                </a:solidFill>
                <a:latin typeface="Arial" panose="020B0604020202020204" pitchFamily="34" charset="0"/>
                <a:cs typeface="Arial" panose="020B0604020202020204" pitchFamily="34" charset="0"/>
              </a:rPr>
              <a:t>dönüşte transkript edinememeniz durumunda</a:t>
            </a:r>
            <a:r>
              <a:rPr lang="tr-TR" sz="1600" dirty="0">
                <a:latin typeface="Arial" panose="020B0604020202020204" pitchFamily="34" charset="0"/>
                <a:cs typeface="Arial" panose="020B0604020202020204" pitchFamily="34" charset="0"/>
              </a:rPr>
              <a:t>, tarafınıza ödenmiş olan hibe tutarının </a:t>
            </a:r>
            <a:r>
              <a:rPr lang="tr-TR" sz="1600" dirty="0">
                <a:solidFill>
                  <a:srgbClr val="FF0000"/>
                </a:solidFill>
                <a:latin typeface="Arial" panose="020B0604020202020204" pitchFamily="34" charset="0"/>
                <a:cs typeface="Arial" panose="020B0604020202020204" pitchFamily="34" charset="0"/>
              </a:rPr>
              <a:t>tamamını iade etmeniz </a:t>
            </a:r>
            <a:r>
              <a:rPr lang="tr-TR" sz="1600" dirty="0">
                <a:latin typeface="Arial" panose="020B0604020202020204" pitchFamily="34" charset="0"/>
                <a:cs typeface="Arial" panose="020B0604020202020204" pitchFamily="34" charset="0"/>
              </a:rPr>
              <a:t>talep edilebilir.</a:t>
            </a:r>
          </a:p>
          <a:p>
            <a:pPr>
              <a:lnSpc>
                <a:spcPct val="150000"/>
              </a:lnSpc>
            </a:pPr>
            <a:endParaRPr lang="tr-TR" sz="1867" b="1" u="sng" dirty="0">
              <a:latin typeface="+mn-lt"/>
            </a:endParaRPr>
          </a:p>
          <a:p>
            <a:pPr marL="0" indent="0">
              <a:buNone/>
            </a:pPr>
            <a:endParaRPr lang="tr-TR" sz="1867" dirty="0"/>
          </a:p>
        </p:txBody>
      </p:sp>
      <p:sp>
        <p:nvSpPr>
          <p:cNvPr id="4" name="object 3"/>
          <p:cNvSpPr/>
          <p:nvPr/>
        </p:nvSpPr>
        <p:spPr>
          <a:xfrm>
            <a:off x="5701669" y="5807715"/>
            <a:ext cx="902340" cy="910164"/>
          </a:xfrm>
          <a:prstGeom prst="rect">
            <a:avLst/>
          </a:prstGeom>
          <a:blipFill>
            <a:blip r:embed="rId2" cstate="print"/>
            <a:stretch>
              <a:fillRect/>
            </a:stretch>
          </a:blipFill>
        </p:spPr>
        <p:txBody>
          <a:bodyPr wrap="square" lIns="0" tIns="0" rIns="0" bIns="0" rtlCol="0">
            <a:noAutofit/>
          </a:bodyPr>
          <a:lstStyle/>
          <a:p>
            <a:endParaRPr sz="2400"/>
          </a:p>
        </p:txBody>
      </p:sp>
    </p:spTree>
    <p:extLst>
      <p:ext uri="{BB962C8B-B14F-4D97-AF65-F5344CB8AC3E}">
        <p14:creationId xmlns:p14="http://schemas.microsoft.com/office/powerpoint/2010/main" val="41992674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8337455-69B9-4EAD-92CB-1A0941B8A377}"/>
              </a:ext>
            </a:extLst>
          </p:cNvPr>
          <p:cNvSpPr>
            <a:spLocks noGrp="1"/>
          </p:cNvSpPr>
          <p:nvPr>
            <p:ph type="title"/>
          </p:nvPr>
        </p:nvSpPr>
        <p:spPr/>
        <p:txBody>
          <a:bodyPr/>
          <a:lstStyle/>
          <a:p>
            <a:r>
              <a:rPr lang="tr-TR" dirty="0">
                <a:solidFill>
                  <a:srgbClr val="FF0000"/>
                </a:solidFill>
                <a:latin typeface="Arial" panose="020B0604020202020204" pitchFamily="34" charset="0"/>
                <a:cs typeface="Arial" panose="020B0604020202020204" pitchFamily="34" charset="0"/>
              </a:rPr>
              <a:t>İLAVE HİBE DESTEĞİ</a:t>
            </a:r>
          </a:p>
        </p:txBody>
      </p:sp>
      <p:sp>
        <p:nvSpPr>
          <p:cNvPr id="3" name="İçerik Yer Tutucusu 2">
            <a:extLst>
              <a:ext uri="{FF2B5EF4-FFF2-40B4-BE49-F238E27FC236}">
                <a16:creationId xmlns:a16="http://schemas.microsoft.com/office/drawing/2014/main" id="{1CC3F020-37B6-4B1D-A383-32B6664C21DB}"/>
              </a:ext>
            </a:extLst>
          </p:cNvPr>
          <p:cNvSpPr>
            <a:spLocks noGrp="1"/>
          </p:cNvSpPr>
          <p:nvPr>
            <p:ph idx="1"/>
          </p:nvPr>
        </p:nvSpPr>
        <p:spPr>
          <a:xfrm>
            <a:off x="838200" y="1825625"/>
            <a:ext cx="10515600" cy="3782073"/>
          </a:xfrm>
        </p:spPr>
        <p:txBody>
          <a:bodyPr>
            <a:normAutofit/>
          </a:bodyPr>
          <a:lstStyle/>
          <a:p>
            <a:pPr marL="0" indent="0">
              <a:buNone/>
            </a:pPr>
            <a:r>
              <a:rPr lang="tr-TR" sz="1800" dirty="0">
                <a:solidFill>
                  <a:schemeClr val="tx1"/>
                </a:solidFill>
                <a:latin typeface="Arial" panose="020B0604020202020204" pitchFamily="34" charset="0"/>
                <a:cs typeface="Arial" panose="020B0604020202020204" pitchFamily="34" charset="0"/>
              </a:rPr>
              <a:t>İlave Hibe Desteği Başvuru ve değerlendirme süreci sonunda gerekli kriterleri sağlayıp </a:t>
            </a:r>
            <a:r>
              <a:rPr lang="tr-TR" sz="1800" dirty="0" err="1">
                <a:solidFill>
                  <a:schemeClr val="tx1"/>
                </a:solidFill>
                <a:latin typeface="Arial" panose="020B0604020202020204" pitchFamily="34" charset="0"/>
                <a:cs typeface="Arial" panose="020B0604020202020204" pitchFamily="34" charset="0"/>
              </a:rPr>
              <a:t>Erasmus</a:t>
            </a:r>
            <a:r>
              <a:rPr lang="tr-TR" sz="1800" dirty="0">
                <a:solidFill>
                  <a:schemeClr val="tx1"/>
                </a:solidFill>
                <a:latin typeface="Arial" panose="020B0604020202020204" pitchFamily="34" charset="0"/>
                <a:cs typeface="Arial" panose="020B0604020202020204" pitchFamily="34" charset="0"/>
              </a:rPr>
              <a:t>+ faaliyetine hak kazanmış dezavantajlı katılımcılara, hak ettikleri hibeye ek olarak İlave Hibe Desteği sağlanabilecektir. Söz konusu hibenin verilebilmesi için, dezavantajlı katılımcı, ekonomik ve sosyal açıdan imkânları kısıtlı olan ve aşağıdaki alt kategorilere uyan birey olarak tanımlanmıştır.</a:t>
            </a:r>
          </a:p>
          <a:p>
            <a:pPr marL="0" indent="0">
              <a:buNone/>
            </a:pPr>
            <a:r>
              <a:rPr lang="tr-TR" sz="1800" dirty="0">
                <a:solidFill>
                  <a:schemeClr val="tx1"/>
                </a:solidFill>
                <a:latin typeface="Arial" panose="020B0604020202020204" pitchFamily="34" charset="0"/>
                <a:cs typeface="Arial" panose="020B0604020202020204" pitchFamily="34" charset="0"/>
              </a:rPr>
              <a:t> 1. 2828 sayılı kanuna tabi olanlar (Aile ve Sosyal Hizmetler Bakanlığı tarafından haklarında 2828 sayılı Kanun uyarınca koruma, bakım veya barınma kararı olanlar)</a:t>
            </a:r>
          </a:p>
          <a:p>
            <a:pPr marL="0" indent="0">
              <a:buNone/>
            </a:pPr>
            <a:r>
              <a:rPr lang="tr-TR" sz="1800" dirty="0">
                <a:solidFill>
                  <a:schemeClr val="tx1"/>
                </a:solidFill>
                <a:latin typeface="Arial" panose="020B0604020202020204" pitchFamily="34" charset="0"/>
                <a:cs typeface="Arial" panose="020B0604020202020204" pitchFamily="34" charset="0"/>
              </a:rPr>
              <a:t> 2. 5395 sayılı Çocuk Koruma Kanunu Kapsamında haklarında korunma, bakım veya barınma kararı alınmış öğrencilere</a:t>
            </a:r>
          </a:p>
          <a:p>
            <a:pPr marL="0" indent="0">
              <a:buNone/>
            </a:pPr>
            <a:r>
              <a:rPr lang="tr-TR" sz="1800" dirty="0">
                <a:solidFill>
                  <a:schemeClr val="tx1"/>
                </a:solidFill>
                <a:latin typeface="Arial" panose="020B0604020202020204" pitchFamily="34" charset="0"/>
                <a:cs typeface="Arial" panose="020B0604020202020204" pitchFamily="34" charset="0"/>
              </a:rPr>
              <a:t>3. Yetim/ölüm aylığı bağlananlar</a:t>
            </a:r>
          </a:p>
          <a:p>
            <a:pPr marL="0" indent="0">
              <a:buNone/>
            </a:pPr>
            <a:r>
              <a:rPr lang="tr-TR" sz="1800" dirty="0">
                <a:solidFill>
                  <a:schemeClr val="tx1"/>
                </a:solidFill>
                <a:latin typeface="Arial" panose="020B0604020202020204" pitchFamily="34" charset="0"/>
                <a:cs typeface="Arial" panose="020B0604020202020204" pitchFamily="34" charset="0"/>
              </a:rPr>
              <a:t>4. Şehit/gazi eş ve çocukları ile gazilerin kendileri</a:t>
            </a:r>
          </a:p>
          <a:p>
            <a:endParaRPr lang="tr-TR" sz="2000" dirty="0"/>
          </a:p>
          <a:p>
            <a:endParaRPr lang="tr-TR" sz="2000" dirty="0"/>
          </a:p>
          <a:p>
            <a:endParaRPr lang="tr-TR" sz="1900" dirty="0"/>
          </a:p>
          <a:p>
            <a:endParaRPr lang="tr-TR" dirty="0"/>
          </a:p>
        </p:txBody>
      </p:sp>
    </p:spTree>
    <p:extLst>
      <p:ext uri="{BB962C8B-B14F-4D97-AF65-F5344CB8AC3E}">
        <p14:creationId xmlns:p14="http://schemas.microsoft.com/office/powerpoint/2010/main" val="2310707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ABCFD63-2121-44FE-80AC-85A09E4883D8}"/>
              </a:ext>
            </a:extLst>
          </p:cNvPr>
          <p:cNvSpPr>
            <a:spLocks noGrp="1"/>
          </p:cNvSpPr>
          <p:nvPr>
            <p:ph type="title"/>
          </p:nvPr>
        </p:nvSpPr>
        <p:spPr/>
        <p:txBody>
          <a:bodyPr/>
          <a:lstStyle/>
          <a:p>
            <a:r>
              <a:rPr lang="tr-TR" dirty="0">
                <a:solidFill>
                  <a:srgbClr val="FF0000"/>
                </a:solidFill>
                <a:latin typeface="Arial" panose="020B0604020202020204" pitchFamily="34" charset="0"/>
                <a:cs typeface="Arial" panose="020B0604020202020204" pitchFamily="34" charset="0"/>
              </a:rPr>
              <a:t>İLAVE HİBE DESTEĞİ</a:t>
            </a:r>
          </a:p>
        </p:txBody>
      </p:sp>
      <p:sp>
        <p:nvSpPr>
          <p:cNvPr id="3" name="İçerik Yer Tutucusu 2">
            <a:extLst>
              <a:ext uri="{FF2B5EF4-FFF2-40B4-BE49-F238E27FC236}">
                <a16:creationId xmlns:a16="http://schemas.microsoft.com/office/drawing/2014/main" id="{FF326825-0F4C-4DDC-BD7F-EA7211C35FF1}"/>
              </a:ext>
            </a:extLst>
          </p:cNvPr>
          <p:cNvSpPr>
            <a:spLocks noGrp="1"/>
          </p:cNvSpPr>
          <p:nvPr>
            <p:ph idx="1"/>
          </p:nvPr>
        </p:nvSpPr>
        <p:spPr/>
        <p:txBody>
          <a:bodyPr/>
          <a:lstStyle/>
          <a:p>
            <a:pPr marL="0" indent="0">
              <a:buNone/>
            </a:pPr>
            <a:r>
              <a:rPr lang="tr-TR" sz="1800" dirty="0">
                <a:solidFill>
                  <a:schemeClr val="tx1"/>
                </a:solidFill>
                <a:latin typeface="Arial" panose="020B0604020202020204" pitchFamily="34" charset="0"/>
                <a:cs typeface="Arial" panose="020B0604020202020204" pitchFamily="34" charset="0"/>
              </a:rPr>
              <a:t>5. Engelli bireyler </a:t>
            </a:r>
          </a:p>
          <a:p>
            <a:pPr marL="0" indent="0">
              <a:buNone/>
            </a:pPr>
            <a:r>
              <a:rPr lang="tr-TR" sz="1800" dirty="0">
                <a:solidFill>
                  <a:schemeClr val="tx1"/>
                </a:solidFill>
                <a:latin typeface="Arial" panose="020B0604020202020204" pitchFamily="34" charset="0"/>
                <a:cs typeface="Arial" panose="020B0604020202020204" pitchFamily="34" charset="0"/>
              </a:rPr>
              <a:t>6. Kendileri veya 1.derece yakınları </a:t>
            </a:r>
            <a:r>
              <a:rPr lang="tr-TR" sz="1800" dirty="0" err="1">
                <a:solidFill>
                  <a:schemeClr val="tx1"/>
                </a:solidFill>
                <a:latin typeface="Arial" panose="020B0604020202020204" pitchFamily="34" charset="0"/>
                <a:cs typeface="Arial" panose="020B0604020202020204" pitchFamily="34" charset="0"/>
              </a:rPr>
              <a:t>AFAD’dan</a:t>
            </a:r>
            <a:r>
              <a:rPr lang="tr-TR" sz="1800" dirty="0">
                <a:solidFill>
                  <a:schemeClr val="tx1"/>
                </a:solidFill>
                <a:latin typeface="Arial" panose="020B0604020202020204" pitchFamily="34" charset="0"/>
                <a:cs typeface="Arial" panose="020B0604020202020204" pitchFamily="34" charset="0"/>
              </a:rPr>
              <a:t> afetzede yardımı alanlar. </a:t>
            </a:r>
          </a:p>
          <a:p>
            <a:pPr marL="0" indent="0">
              <a:buNone/>
            </a:pPr>
            <a:r>
              <a:rPr lang="tr-TR" sz="1800" dirty="0">
                <a:solidFill>
                  <a:schemeClr val="tx1"/>
                </a:solidFill>
                <a:latin typeface="Arial" panose="020B0604020202020204" pitchFamily="34" charset="0"/>
                <a:cs typeface="Arial" panose="020B0604020202020204" pitchFamily="34" charset="0"/>
              </a:rPr>
              <a:t>7. Kendisine veya ailesine muhtaçlığı aylığı bağlananlar(öğrencinin kendisine, anne-babasına veya vasisine Belediyelerden, kamu kurum ve kuruluşlarından (Bakanlıklar, Sosyal Yardımlaşma ve Dayanışma Vakıfları, Vakıflar Genel Müdürlüğü, Kızılay, AFAD gibi kurumlardan </a:t>
            </a:r>
            <a:r>
              <a:rPr lang="tr-TR" sz="1800" dirty="0" err="1">
                <a:solidFill>
                  <a:schemeClr val="tx1"/>
                </a:solidFill>
                <a:latin typeface="Arial" panose="020B0604020202020204" pitchFamily="34" charset="0"/>
                <a:cs typeface="Arial" panose="020B0604020202020204" pitchFamily="34" charset="0"/>
              </a:rPr>
              <a:t>Erasmus</a:t>
            </a:r>
            <a:r>
              <a:rPr lang="tr-TR" sz="1800" dirty="0">
                <a:solidFill>
                  <a:schemeClr val="tx1"/>
                </a:solidFill>
                <a:latin typeface="Arial" panose="020B0604020202020204" pitchFamily="34" charset="0"/>
                <a:cs typeface="Arial" panose="020B0604020202020204" pitchFamily="34" charset="0"/>
              </a:rPr>
              <a:t>+ başvurusunu yaptığı esnada maddi destek aldığını kanıtlayan bir belge ibraz edilmesi yeterlidir.) </a:t>
            </a:r>
          </a:p>
          <a:p>
            <a:pPr marL="0" indent="0">
              <a:buNone/>
            </a:pPr>
            <a:r>
              <a:rPr lang="tr-TR" sz="1800" dirty="0">
                <a:solidFill>
                  <a:schemeClr val="tx1"/>
                </a:solidFill>
                <a:latin typeface="Arial" panose="020B0604020202020204" pitchFamily="34" charset="0"/>
                <a:cs typeface="Arial" panose="020B0604020202020204" pitchFamily="34" charset="0"/>
              </a:rPr>
              <a:t>8. 65 Yaşını Doldurmuş Muhtaç, Güçsüz Ve Kimsesiz Türk Vatandaşları ile Engelli ve Muhtaç Türk Vatandaşlarına Aylık Bağlanması Hakkında 01.07.1976 tarih ve 2022 sayılı Kanun kapsamında ebeveynlerinden biri veya vasisi engelli veya muhtaç aylığı alan öğrenciler </a:t>
            </a:r>
          </a:p>
          <a:p>
            <a:pPr marL="0" indent="0">
              <a:buNone/>
            </a:pPr>
            <a:endParaRPr lang="tr-TR" sz="1800" dirty="0"/>
          </a:p>
          <a:p>
            <a:endParaRPr lang="tr-TR" sz="1800" dirty="0"/>
          </a:p>
          <a:p>
            <a:endParaRPr lang="tr-TR" dirty="0"/>
          </a:p>
        </p:txBody>
      </p:sp>
    </p:spTree>
    <p:extLst>
      <p:ext uri="{BB962C8B-B14F-4D97-AF65-F5344CB8AC3E}">
        <p14:creationId xmlns:p14="http://schemas.microsoft.com/office/powerpoint/2010/main" val="4293677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5A0EC50-7033-4F92-888E-97E922716891}"/>
              </a:ext>
            </a:extLst>
          </p:cNvPr>
          <p:cNvSpPr>
            <a:spLocks noGrp="1"/>
          </p:cNvSpPr>
          <p:nvPr>
            <p:ph type="title"/>
          </p:nvPr>
        </p:nvSpPr>
        <p:spPr/>
        <p:txBody>
          <a:bodyPr/>
          <a:lstStyle/>
          <a:p>
            <a:r>
              <a:rPr lang="tr-TR" dirty="0">
                <a:solidFill>
                  <a:srgbClr val="FF0000"/>
                </a:solidFill>
                <a:latin typeface="Arial" panose="020B0604020202020204" pitchFamily="34" charset="0"/>
                <a:cs typeface="Arial" panose="020B0604020202020204" pitchFamily="34" charset="0"/>
              </a:rPr>
              <a:t>ÖNEMLİ DUYURU</a:t>
            </a:r>
          </a:p>
        </p:txBody>
      </p:sp>
      <p:sp>
        <p:nvSpPr>
          <p:cNvPr id="3" name="İçerik Yer Tutucusu 2">
            <a:extLst>
              <a:ext uri="{FF2B5EF4-FFF2-40B4-BE49-F238E27FC236}">
                <a16:creationId xmlns:a16="http://schemas.microsoft.com/office/drawing/2014/main" id="{E41B1DFF-3475-4A2B-B9EF-B17B515CB320}"/>
              </a:ext>
            </a:extLst>
          </p:cNvPr>
          <p:cNvSpPr>
            <a:spLocks noGrp="1"/>
          </p:cNvSpPr>
          <p:nvPr>
            <p:ph idx="1"/>
          </p:nvPr>
        </p:nvSpPr>
        <p:spPr/>
        <p:txBody>
          <a:bodyPr/>
          <a:lstStyle/>
          <a:p>
            <a:pPr marL="0" lvl="0" indent="0" defTabSz="342892">
              <a:lnSpc>
                <a:spcPct val="100000"/>
              </a:lnSpc>
              <a:spcBef>
                <a:spcPct val="20000"/>
              </a:spcBef>
              <a:buNone/>
            </a:pPr>
            <a:r>
              <a:rPr lang="tr-TR" sz="1800" dirty="0" err="1">
                <a:solidFill>
                  <a:srgbClr val="233244"/>
                </a:solidFill>
                <a:latin typeface="Arial" charset="0"/>
              </a:rPr>
              <a:t>Erasmus</a:t>
            </a:r>
            <a:r>
              <a:rPr lang="tr-TR" sz="1800" dirty="0">
                <a:solidFill>
                  <a:srgbClr val="233244"/>
                </a:solidFill>
                <a:latin typeface="Arial" charset="0"/>
              </a:rPr>
              <a:t> öğrenim hareketliliği yerleştirme listesinde anlaşmalı bir üniversiteye yerleştirilmiş tüm öğrencilerimiz “aday öğrenci” statüsündedirler. Öğrencilerimiz; karşı üniversitenin </a:t>
            </a:r>
            <a:r>
              <a:rPr lang="tr-TR" sz="1800" dirty="0" err="1">
                <a:solidFill>
                  <a:srgbClr val="233244"/>
                </a:solidFill>
                <a:latin typeface="Arial" charset="0"/>
              </a:rPr>
              <a:t>nominasyonlarını</a:t>
            </a:r>
            <a:r>
              <a:rPr lang="tr-TR" sz="1800" dirty="0">
                <a:solidFill>
                  <a:srgbClr val="233244"/>
                </a:solidFill>
                <a:latin typeface="Arial" charset="0"/>
              </a:rPr>
              <a:t> kabul etme ve kabul mektubu gönderme durumuna; ders eşleştirme aşamasındaki ders programı/içerik uygunluğuna, karşı kurumun istediği belgeleri sağlayıp sağlayamamalarına, vize alıp alamamalarına, karşı kurum ya da ülke yetkililerinin alacağı kararlara bağlı olarak programdan yararlanabileceklerdir. Yerleştirme sonucu açıklama duyurusunda da belirtildiği üzere, yukarıda belirtilen durumlardan kaynaklanabilecek mağduriyetlerden kurumumuz sorumlu değildir.</a:t>
            </a:r>
          </a:p>
          <a:p>
            <a:pPr marL="0" lvl="0" indent="0" defTabSz="342892">
              <a:lnSpc>
                <a:spcPct val="100000"/>
              </a:lnSpc>
              <a:spcBef>
                <a:spcPct val="20000"/>
              </a:spcBef>
              <a:buNone/>
            </a:pPr>
            <a:endParaRPr lang="tr-TR" sz="1800" dirty="0">
              <a:solidFill>
                <a:srgbClr val="233244"/>
              </a:solidFill>
              <a:latin typeface="Arial"/>
            </a:endParaRPr>
          </a:p>
          <a:p>
            <a:pPr marL="0" lvl="0" indent="0" defTabSz="342892">
              <a:lnSpc>
                <a:spcPct val="100000"/>
              </a:lnSpc>
              <a:spcBef>
                <a:spcPct val="20000"/>
              </a:spcBef>
              <a:buNone/>
            </a:pPr>
            <a:r>
              <a:rPr lang="tr-TR" sz="1800" dirty="0">
                <a:solidFill>
                  <a:srgbClr val="233244"/>
                </a:solidFill>
                <a:latin typeface="Arial"/>
              </a:rPr>
              <a:t>Öğrencilerimiz, karşı kurumun önümüzdeki Güz ve Bahar dönemleri için belirledikleri son </a:t>
            </a:r>
            <a:r>
              <a:rPr lang="tr-TR" sz="1800" dirty="0" err="1">
                <a:solidFill>
                  <a:srgbClr val="233244"/>
                </a:solidFill>
                <a:latin typeface="Arial"/>
              </a:rPr>
              <a:t>nominasyon</a:t>
            </a:r>
            <a:r>
              <a:rPr lang="tr-TR" sz="1800" dirty="0">
                <a:solidFill>
                  <a:srgbClr val="233244"/>
                </a:solidFill>
                <a:latin typeface="Arial"/>
              </a:rPr>
              <a:t> tarihlerini de öğrenip, karşı kurumda hangi dönemde öğrenim görmek isteyeceklerine karar verebilirler.</a:t>
            </a:r>
          </a:p>
          <a:p>
            <a:pPr marL="0" lvl="0" indent="0" defTabSz="342892">
              <a:lnSpc>
                <a:spcPct val="100000"/>
              </a:lnSpc>
              <a:spcBef>
                <a:spcPct val="20000"/>
              </a:spcBef>
              <a:buNone/>
            </a:pPr>
            <a:r>
              <a:rPr lang="tr-TR" sz="1800" dirty="0" err="1">
                <a:solidFill>
                  <a:srgbClr val="233244"/>
                </a:solidFill>
                <a:latin typeface="Arial"/>
              </a:rPr>
              <a:t>Nominasyon</a:t>
            </a:r>
            <a:r>
              <a:rPr lang="tr-TR" sz="1800" dirty="0">
                <a:solidFill>
                  <a:srgbClr val="233244"/>
                </a:solidFill>
                <a:latin typeface="Arial"/>
              </a:rPr>
              <a:t> (karşı kuruma </a:t>
            </a:r>
            <a:r>
              <a:rPr lang="tr-TR" sz="1800" dirty="0" err="1">
                <a:solidFill>
                  <a:srgbClr val="233244"/>
                </a:solidFill>
                <a:latin typeface="Arial"/>
              </a:rPr>
              <a:t>Erasmus</a:t>
            </a:r>
            <a:r>
              <a:rPr lang="tr-TR" sz="1800" dirty="0">
                <a:solidFill>
                  <a:srgbClr val="233244"/>
                </a:solidFill>
                <a:latin typeface="Arial"/>
              </a:rPr>
              <a:t> öğrencisi olarak orada öğrenim görmek üzere seçildiğinizin resmi olarak bildirilmesi) işlemi </a:t>
            </a:r>
            <a:r>
              <a:rPr lang="tr-TR" sz="1800" dirty="0" err="1">
                <a:solidFill>
                  <a:srgbClr val="233244"/>
                </a:solidFill>
                <a:latin typeface="Arial"/>
              </a:rPr>
              <a:t>Erasmus</a:t>
            </a:r>
            <a:r>
              <a:rPr lang="tr-TR" sz="1800" dirty="0">
                <a:solidFill>
                  <a:srgbClr val="233244"/>
                </a:solidFill>
                <a:latin typeface="Arial"/>
              </a:rPr>
              <a:t> bölüm koordinatörünüzce gerçekleştirilmektedir.</a:t>
            </a:r>
          </a:p>
          <a:p>
            <a:pPr marL="0" lvl="0" indent="0" defTabSz="342892">
              <a:lnSpc>
                <a:spcPct val="100000"/>
              </a:lnSpc>
              <a:spcBef>
                <a:spcPct val="20000"/>
              </a:spcBef>
              <a:buNone/>
            </a:pPr>
            <a:endParaRPr lang="tr-TR" sz="1800" dirty="0">
              <a:solidFill>
                <a:srgbClr val="233244"/>
              </a:solidFill>
              <a:latin typeface="Arial"/>
            </a:endParaRPr>
          </a:p>
          <a:p>
            <a:endParaRPr lang="tr-TR" dirty="0"/>
          </a:p>
        </p:txBody>
      </p:sp>
    </p:spTree>
    <p:extLst>
      <p:ext uri="{BB962C8B-B14F-4D97-AF65-F5344CB8AC3E}">
        <p14:creationId xmlns:p14="http://schemas.microsoft.com/office/powerpoint/2010/main" val="2313196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1693BDF-2A5D-48F8-8AFB-AF4960797908}"/>
              </a:ext>
            </a:extLst>
          </p:cNvPr>
          <p:cNvSpPr>
            <a:spLocks noGrp="1"/>
          </p:cNvSpPr>
          <p:nvPr>
            <p:ph type="title"/>
          </p:nvPr>
        </p:nvSpPr>
        <p:spPr/>
        <p:txBody>
          <a:bodyPr/>
          <a:lstStyle/>
          <a:p>
            <a:r>
              <a:rPr lang="tr-TR" dirty="0">
                <a:solidFill>
                  <a:srgbClr val="FF0000"/>
                </a:solidFill>
                <a:latin typeface="Arial" panose="020B0604020202020204" pitchFamily="34" charset="0"/>
                <a:cs typeface="Arial" panose="020B0604020202020204" pitchFamily="34" charset="0"/>
              </a:rPr>
              <a:t>INCLUSION SUPPORT (İçerme/Kapsayıcılık Desteği)</a:t>
            </a:r>
          </a:p>
        </p:txBody>
      </p:sp>
      <p:sp>
        <p:nvSpPr>
          <p:cNvPr id="3" name="İçerik Yer Tutucusu 2">
            <a:extLst>
              <a:ext uri="{FF2B5EF4-FFF2-40B4-BE49-F238E27FC236}">
                <a16:creationId xmlns:a16="http://schemas.microsoft.com/office/drawing/2014/main" id="{6AC9AACA-EC15-4D68-8445-16EB48A71098}"/>
              </a:ext>
            </a:extLst>
          </p:cNvPr>
          <p:cNvSpPr>
            <a:spLocks noGrp="1"/>
          </p:cNvSpPr>
          <p:nvPr>
            <p:ph idx="1"/>
          </p:nvPr>
        </p:nvSpPr>
        <p:spPr>
          <a:xfrm>
            <a:off x="838200" y="1825625"/>
            <a:ext cx="10515600" cy="3744751"/>
          </a:xfrm>
        </p:spPr>
        <p:txBody>
          <a:bodyPr>
            <a:normAutofit/>
          </a:bodyPr>
          <a:lstStyle/>
          <a:p>
            <a:r>
              <a:rPr lang="tr-TR" sz="1800" dirty="0" err="1">
                <a:solidFill>
                  <a:schemeClr val="tx1"/>
                </a:solidFill>
                <a:latin typeface="Arial" panose="020B0604020202020204" pitchFamily="34" charset="0"/>
                <a:cs typeface="Arial" panose="020B0604020202020204" pitchFamily="34" charset="0"/>
              </a:rPr>
              <a:t>Erasmus</a:t>
            </a:r>
            <a:r>
              <a:rPr lang="tr-TR" sz="1800" dirty="0">
                <a:solidFill>
                  <a:schemeClr val="tx1"/>
                </a:solidFill>
                <a:latin typeface="Arial" panose="020B0604020202020204" pitchFamily="34" charset="0"/>
                <a:cs typeface="Arial" panose="020B0604020202020204" pitchFamily="34" charset="0"/>
              </a:rPr>
              <a:t>+ Programı, özel ihtiyaç sahibi kesimin programa katılımını teşvik etmektedir. Özel ihtiyacı olan kişi, </a:t>
            </a:r>
            <a:r>
              <a:rPr lang="tr-TR" sz="1800" b="1" dirty="0">
                <a:solidFill>
                  <a:schemeClr val="tx1"/>
                </a:solidFill>
                <a:latin typeface="Arial" panose="020B0604020202020204" pitchFamily="34" charset="0"/>
                <a:cs typeface="Arial" panose="020B0604020202020204" pitchFamily="34" charset="0"/>
              </a:rPr>
              <a:t>ek finansal destek olmadığı takdirde kişisel fiziksel durumu, zihinsel durumu veya sağlık durumu, projeye/hareketlilik faaliyetine katılmasına izin vermeyen </a:t>
            </a:r>
            <a:r>
              <a:rPr lang="tr-TR" sz="1800" dirty="0">
                <a:solidFill>
                  <a:schemeClr val="tx1"/>
                </a:solidFill>
                <a:latin typeface="Arial" panose="020B0604020202020204" pitchFamily="34" charset="0"/>
                <a:cs typeface="Arial" panose="020B0604020202020204" pitchFamily="34" charset="0"/>
              </a:rPr>
              <a:t>potansiyel katılımcıdır. İçerme desteğine gereksinim duyan öğrenci ve personele ilave hibe verilebilmesi için yararlanıcı yükseköğretim kurumu tarafından Merkezden ilave hibe talebinde bulunulması gerekmektedir. İçerme Desteği sahibi katılımcı seçildikten sonra, katılımcının ek hibe talebi varsa, yaklaşık ek masrafları belirlenir ve Merkezden ilave hibe talep edilir. İlave hibe talebi sözleşme dönemi içerisinde, ama ancak </a:t>
            </a:r>
            <a:r>
              <a:rPr lang="tr-TR" sz="1800" b="1" dirty="0">
                <a:solidFill>
                  <a:schemeClr val="tx1"/>
                </a:solidFill>
                <a:latin typeface="Arial" panose="020B0604020202020204" pitchFamily="34" charset="0"/>
                <a:cs typeface="Arial" panose="020B0604020202020204" pitchFamily="34" charset="0"/>
              </a:rPr>
              <a:t>sözleşme bitiş tarihinden en az 60 gün öncesine kadar</a:t>
            </a:r>
            <a:r>
              <a:rPr lang="tr-TR" sz="1800" dirty="0">
                <a:solidFill>
                  <a:schemeClr val="tx1"/>
                </a:solidFill>
                <a:latin typeface="Arial" panose="020B0604020202020204" pitchFamily="34" charset="0"/>
                <a:cs typeface="Arial" panose="020B0604020202020204" pitchFamily="34" charset="0"/>
              </a:rPr>
              <a:t> yapılabilir. Katılımcı faaliyeti sona erdikten sonra hibesinde artış talep edilemez.</a:t>
            </a:r>
          </a:p>
          <a:p>
            <a:endParaRPr lang="tr-TR" dirty="0"/>
          </a:p>
        </p:txBody>
      </p:sp>
    </p:spTree>
    <p:extLst>
      <p:ext uri="{BB962C8B-B14F-4D97-AF65-F5344CB8AC3E}">
        <p14:creationId xmlns:p14="http://schemas.microsoft.com/office/powerpoint/2010/main" val="2222367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938440"/>
            <a:ext cx="12192000" cy="3482646"/>
          </a:xfrm>
        </p:spPr>
        <p:txBody>
          <a:bodyPr>
            <a:normAutofit fontScale="47500" lnSpcReduction="20000"/>
          </a:bodyPr>
          <a:lstStyle/>
          <a:p>
            <a:pPr marL="321725" indent="-304792">
              <a:tabLst>
                <a:tab pos="321725" algn="l"/>
              </a:tabLst>
            </a:pPr>
            <a:r>
              <a:rPr lang="tr-TR" sz="3300" spc="-20" dirty="0">
                <a:solidFill>
                  <a:schemeClr val="tx1"/>
                </a:solidFill>
                <a:latin typeface="Arial" panose="020B0604020202020204" pitchFamily="34" charset="0"/>
                <a:cs typeface="Arial" panose="020B0604020202020204" pitchFamily="34" charset="0"/>
              </a:rPr>
              <a:t>Gi</a:t>
            </a:r>
            <a:r>
              <a:rPr lang="tr-TR" sz="3300" spc="-40" dirty="0">
                <a:solidFill>
                  <a:schemeClr val="tx1"/>
                </a:solidFill>
                <a:latin typeface="Arial" panose="020B0604020202020204" pitchFamily="34" charset="0"/>
                <a:cs typeface="Arial" panose="020B0604020202020204" pitchFamily="34" charset="0"/>
              </a:rPr>
              <a:t>d</a:t>
            </a:r>
            <a:r>
              <a:rPr lang="tr-TR" sz="3300" spc="-20" dirty="0">
                <a:solidFill>
                  <a:schemeClr val="tx1"/>
                </a:solidFill>
                <a:latin typeface="Arial" panose="020B0604020202020204" pitchFamily="34" charset="0"/>
                <a:cs typeface="Arial" panose="020B0604020202020204" pitchFamily="34" charset="0"/>
              </a:rPr>
              <a:t>eceğin</a:t>
            </a:r>
            <a:r>
              <a:rPr lang="tr-TR" sz="3300" spc="-33" dirty="0">
                <a:solidFill>
                  <a:schemeClr val="tx1"/>
                </a:solidFill>
                <a:latin typeface="Arial" panose="020B0604020202020204" pitchFamily="34" charset="0"/>
                <a:cs typeface="Arial" panose="020B0604020202020204" pitchFamily="34" charset="0"/>
              </a:rPr>
              <a:t>i</a:t>
            </a:r>
            <a:r>
              <a:rPr lang="tr-TR" sz="3300" spc="-20" dirty="0">
                <a:solidFill>
                  <a:schemeClr val="tx1"/>
                </a:solidFill>
                <a:latin typeface="Arial" panose="020B0604020202020204" pitchFamily="34" charset="0"/>
                <a:cs typeface="Arial" panose="020B0604020202020204" pitchFamily="34" charset="0"/>
              </a:rPr>
              <a:t>z</a:t>
            </a:r>
            <a:r>
              <a:rPr lang="tr-TR" sz="3300" spc="-7" dirty="0">
                <a:solidFill>
                  <a:schemeClr val="tx1"/>
                </a:solidFill>
                <a:latin typeface="Arial" panose="020B0604020202020204" pitchFamily="34" charset="0"/>
                <a:cs typeface="Arial" panose="020B0604020202020204" pitchFamily="34" charset="0"/>
              </a:rPr>
              <a:t> </a:t>
            </a:r>
            <a:r>
              <a:rPr lang="tr-TR" sz="3300" spc="-20" dirty="0">
                <a:solidFill>
                  <a:schemeClr val="tx1"/>
                </a:solidFill>
                <a:latin typeface="Arial" panose="020B0604020202020204" pitchFamily="34" charset="0"/>
                <a:cs typeface="Arial" panose="020B0604020202020204" pitchFamily="34" charset="0"/>
              </a:rPr>
              <a:t>ül</a:t>
            </a:r>
            <a:r>
              <a:rPr lang="tr-TR" sz="3300" spc="-147" dirty="0">
                <a:solidFill>
                  <a:schemeClr val="tx1"/>
                </a:solidFill>
                <a:latin typeface="Arial" panose="020B0604020202020204" pitchFamily="34" charset="0"/>
                <a:cs typeface="Arial" panose="020B0604020202020204" pitchFamily="34" charset="0"/>
              </a:rPr>
              <a:t>k</a:t>
            </a:r>
            <a:r>
              <a:rPr lang="tr-TR" sz="3300" spc="-20" dirty="0">
                <a:solidFill>
                  <a:schemeClr val="tx1"/>
                </a:solidFill>
                <a:latin typeface="Arial" panose="020B0604020202020204" pitchFamily="34" charset="0"/>
                <a:cs typeface="Arial" panose="020B0604020202020204" pitchFamily="34" charset="0"/>
              </a:rPr>
              <a:t>e</a:t>
            </a:r>
            <a:r>
              <a:rPr lang="tr-TR" sz="3300" spc="13" dirty="0">
                <a:solidFill>
                  <a:schemeClr val="tx1"/>
                </a:solidFill>
                <a:latin typeface="Arial" panose="020B0604020202020204" pitchFamily="34" charset="0"/>
                <a:cs typeface="Arial" panose="020B0604020202020204" pitchFamily="34" charset="0"/>
              </a:rPr>
              <a:t> </a:t>
            </a:r>
            <a:r>
              <a:rPr lang="tr-TR" sz="3300" dirty="0">
                <a:solidFill>
                  <a:schemeClr val="tx1"/>
                </a:solidFill>
                <a:latin typeface="Arial" panose="020B0604020202020204" pitchFamily="34" charset="0"/>
                <a:cs typeface="Arial" panose="020B0604020202020204" pitchFamily="34" charset="0"/>
              </a:rPr>
              <a:t>iç</a:t>
            </a:r>
            <a:r>
              <a:rPr lang="tr-TR" sz="3300" spc="-13" dirty="0">
                <a:solidFill>
                  <a:schemeClr val="tx1"/>
                </a:solidFill>
                <a:latin typeface="Arial" panose="020B0604020202020204" pitchFamily="34" charset="0"/>
                <a:cs typeface="Arial" panose="020B0604020202020204" pitchFamily="34" charset="0"/>
              </a:rPr>
              <a:t>i</a:t>
            </a:r>
            <a:r>
              <a:rPr lang="tr-TR" sz="3300" spc="-20" dirty="0">
                <a:solidFill>
                  <a:schemeClr val="tx1"/>
                </a:solidFill>
                <a:latin typeface="Arial" panose="020B0604020202020204" pitchFamily="34" charset="0"/>
                <a:cs typeface="Arial" panose="020B0604020202020204" pitchFamily="34" charset="0"/>
              </a:rPr>
              <a:t>n</a:t>
            </a:r>
            <a:r>
              <a:rPr lang="tr-TR" sz="3300" spc="7" dirty="0">
                <a:solidFill>
                  <a:schemeClr val="tx1"/>
                </a:solidFill>
                <a:latin typeface="Arial" panose="020B0604020202020204" pitchFamily="34" charset="0"/>
                <a:cs typeface="Arial" panose="020B0604020202020204" pitchFamily="34" charset="0"/>
              </a:rPr>
              <a:t> </a:t>
            </a:r>
            <a:r>
              <a:rPr lang="tr-TR" sz="3300" dirty="0">
                <a:solidFill>
                  <a:schemeClr val="tx1"/>
                </a:solidFill>
                <a:latin typeface="Arial" panose="020B0604020202020204" pitchFamily="34" charset="0"/>
                <a:cs typeface="Arial" panose="020B0604020202020204" pitchFamily="34" charset="0"/>
              </a:rPr>
              <a:t>v</a:t>
            </a:r>
            <a:r>
              <a:rPr lang="tr-TR" sz="3300" spc="-20" dirty="0">
                <a:solidFill>
                  <a:schemeClr val="tx1"/>
                </a:solidFill>
                <a:latin typeface="Arial" panose="020B0604020202020204" pitchFamily="34" charset="0"/>
                <a:cs typeface="Arial" panose="020B0604020202020204" pitchFamily="34" charset="0"/>
              </a:rPr>
              <a:t>i</a:t>
            </a:r>
            <a:r>
              <a:rPr lang="tr-TR" sz="3300" spc="-107" dirty="0">
                <a:solidFill>
                  <a:schemeClr val="tx1"/>
                </a:solidFill>
                <a:latin typeface="Arial" panose="020B0604020202020204" pitchFamily="34" charset="0"/>
                <a:cs typeface="Arial" panose="020B0604020202020204" pitchFamily="34" charset="0"/>
              </a:rPr>
              <a:t>z</a:t>
            </a:r>
            <a:r>
              <a:rPr lang="tr-TR" sz="3300" spc="-20" dirty="0">
                <a:solidFill>
                  <a:schemeClr val="tx1"/>
                </a:solidFill>
                <a:latin typeface="Arial" panose="020B0604020202020204" pitchFamily="34" charset="0"/>
                <a:cs typeface="Arial" panose="020B0604020202020204" pitchFamily="34" charset="0"/>
              </a:rPr>
              <a:t>e</a:t>
            </a:r>
            <a:r>
              <a:rPr lang="tr-TR" sz="3300" spc="-7" dirty="0">
                <a:solidFill>
                  <a:schemeClr val="tx1"/>
                </a:solidFill>
                <a:latin typeface="Arial" panose="020B0604020202020204" pitchFamily="34" charset="0"/>
                <a:cs typeface="Arial" panose="020B0604020202020204" pitchFamily="34" charset="0"/>
              </a:rPr>
              <a:t> </a:t>
            </a:r>
            <a:r>
              <a:rPr lang="tr-TR" sz="3300" spc="-20" dirty="0">
                <a:solidFill>
                  <a:schemeClr val="tx1"/>
                </a:solidFill>
                <a:latin typeface="Arial" panose="020B0604020202020204" pitchFamily="34" charset="0"/>
                <a:cs typeface="Arial" panose="020B0604020202020204" pitchFamily="34" charset="0"/>
              </a:rPr>
              <a:t>ba</a:t>
            </a:r>
            <a:r>
              <a:rPr lang="tr-TR" sz="3300" spc="-80" dirty="0">
                <a:solidFill>
                  <a:schemeClr val="tx1"/>
                </a:solidFill>
                <a:latin typeface="Arial" panose="020B0604020202020204" pitchFamily="34" charset="0"/>
                <a:cs typeface="Arial" panose="020B0604020202020204" pitchFamily="34" charset="0"/>
              </a:rPr>
              <a:t>ş</a:t>
            </a:r>
            <a:r>
              <a:rPr lang="tr-TR" sz="3300" spc="-20" dirty="0">
                <a:solidFill>
                  <a:schemeClr val="tx1"/>
                </a:solidFill>
                <a:latin typeface="Arial" panose="020B0604020202020204" pitchFamily="34" charset="0"/>
                <a:cs typeface="Arial" panose="020B0604020202020204" pitchFamily="34" charset="0"/>
              </a:rPr>
              <a:t>vu</a:t>
            </a:r>
            <a:r>
              <a:rPr lang="tr-TR" sz="3300" spc="-33" dirty="0">
                <a:solidFill>
                  <a:schemeClr val="tx1"/>
                </a:solidFill>
                <a:latin typeface="Arial" panose="020B0604020202020204" pitchFamily="34" charset="0"/>
                <a:cs typeface="Arial" panose="020B0604020202020204" pitchFamily="34" charset="0"/>
              </a:rPr>
              <a:t>r</a:t>
            </a:r>
            <a:r>
              <a:rPr lang="tr-TR" sz="3300" spc="-20" dirty="0">
                <a:solidFill>
                  <a:schemeClr val="tx1"/>
                </a:solidFill>
                <a:latin typeface="Arial" panose="020B0604020202020204" pitchFamily="34" charset="0"/>
                <a:cs typeface="Arial" panose="020B0604020202020204" pitchFamily="34" charset="0"/>
              </a:rPr>
              <a:t>usu</a:t>
            </a:r>
            <a:r>
              <a:rPr lang="tr-TR" sz="3300" spc="-13" dirty="0">
                <a:solidFill>
                  <a:schemeClr val="tx1"/>
                </a:solidFill>
                <a:latin typeface="Arial" panose="020B0604020202020204" pitchFamily="34" charset="0"/>
                <a:cs typeface="Arial" panose="020B0604020202020204" pitchFamily="34" charset="0"/>
              </a:rPr>
              <a:t>n</a:t>
            </a:r>
            <a:r>
              <a:rPr lang="tr-TR" sz="3300" spc="-20" dirty="0">
                <a:solidFill>
                  <a:schemeClr val="tx1"/>
                </a:solidFill>
                <a:latin typeface="Arial" panose="020B0604020202020204" pitchFamily="34" charset="0"/>
                <a:cs typeface="Arial" panose="020B0604020202020204" pitchFamily="34" charset="0"/>
              </a:rPr>
              <a:t>u</a:t>
            </a:r>
            <a:r>
              <a:rPr lang="tr-TR" sz="3300" spc="73" dirty="0">
                <a:solidFill>
                  <a:schemeClr val="tx1"/>
                </a:solidFill>
                <a:latin typeface="Arial" panose="020B0604020202020204" pitchFamily="34" charset="0"/>
                <a:cs typeface="Arial" panose="020B0604020202020204" pitchFamily="34" charset="0"/>
              </a:rPr>
              <a:t> </a:t>
            </a:r>
            <a:r>
              <a:rPr lang="tr-TR" sz="3300" spc="-20" dirty="0">
                <a:solidFill>
                  <a:schemeClr val="tx1"/>
                </a:solidFill>
                <a:latin typeface="Arial" panose="020B0604020202020204" pitchFamily="34" charset="0"/>
                <a:cs typeface="Arial" panose="020B0604020202020204" pitchFamily="34" charset="0"/>
              </a:rPr>
              <a:t>son</a:t>
            </a:r>
            <a:r>
              <a:rPr lang="tr-TR" sz="3300" spc="27" dirty="0">
                <a:solidFill>
                  <a:schemeClr val="tx1"/>
                </a:solidFill>
                <a:latin typeface="Arial" panose="020B0604020202020204" pitchFamily="34" charset="0"/>
                <a:cs typeface="Arial" panose="020B0604020202020204" pitchFamily="34" charset="0"/>
              </a:rPr>
              <a:t> </a:t>
            </a:r>
            <a:r>
              <a:rPr lang="tr-TR" sz="3300" spc="-20" dirty="0">
                <a:solidFill>
                  <a:schemeClr val="tx1"/>
                </a:solidFill>
                <a:latin typeface="Arial" panose="020B0604020202020204" pitchFamily="34" charset="0"/>
                <a:cs typeface="Arial" panose="020B0604020202020204" pitchFamily="34" charset="0"/>
              </a:rPr>
              <a:t>ana b</a:t>
            </a:r>
            <a:r>
              <a:rPr lang="tr-TR" sz="3300" spc="-33" dirty="0">
                <a:solidFill>
                  <a:schemeClr val="tx1"/>
                </a:solidFill>
                <a:latin typeface="Arial" panose="020B0604020202020204" pitchFamily="34" charset="0"/>
                <a:cs typeface="Arial" panose="020B0604020202020204" pitchFamily="34" charset="0"/>
              </a:rPr>
              <a:t>ı</a:t>
            </a:r>
            <a:r>
              <a:rPr lang="tr-TR" sz="3300" spc="-100" dirty="0">
                <a:solidFill>
                  <a:schemeClr val="tx1"/>
                </a:solidFill>
                <a:latin typeface="Arial" panose="020B0604020202020204" pitchFamily="34" charset="0"/>
                <a:cs typeface="Arial" panose="020B0604020202020204" pitchFamily="34" charset="0"/>
              </a:rPr>
              <a:t>r</a:t>
            </a:r>
            <a:r>
              <a:rPr lang="tr-TR" sz="3300" spc="-27" dirty="0">
                <a:solidFill>
                  <a:schemeClr val="tx1"/>
                </a:solidFill>
                <a:latin typeface="Arial" panose="020B0604020202020204" pitchFamily="34" charset="0"/>
                <a:cs typeface="Arial" panose="020B0604020202020204" pitchFamily="34" charset="0"/>
              </a:rPr>
              <a:t>akm</a:t>
            </a:r>
            <a:r>
              <a:rPr lang="tr-TR" sz="3300" spc="-80" dirty="0">
                <a:solidFill>
                  <a:schemeClr val="tx1"/>
                </a:solidFill>
                <a:latin typeface="Arial" panose="020B0604020202020204" pitchFamily="34" charset="0"/>
                <a:cs typeface="Arial" panose="020B0604020202020204" pitchFamily="34" charset="0"/>
              </a:rPr>
              <a:t>a</a:t>
            </a:r>
            <a:r>
              <a:rPr lang="tr-TR" sz="3300" dirty="0">
                <a:solidFill>
                  <a:schemeClr val="tx1"/>
                </a:solidFill>
                <a:latin typeface="Arial" panose="020B0604020202020204" pitchFamily="34" charset="0"/>
                <a:cs typeface="Arial" panose="020B0604020202020204" pitchFamily="34" charset="0"/>
              </a:rPr>
              <a:t>y</a:t>
            </a:r>
            <a:r>
              <a:rPr lang="tr-TR" sz="3300" spc="-20" dirty="0">
                <a:solidFill>
                  <a:schemeClr val="tx1"/>
                </a:solidFill>
                <a:latin typeface="Arial" panose="020B0604020202020204" pitchFamily="34" charset="0"/>
                <a:cs typeface="Arial" panose="020B0604020202020204" pitchFamily="34" charset="0"/>
              </a:rPr>
              <a:t>ın</a:t>
            </a:r>
            <a:r>
              <a:rPr lang="tr-TR" sz="3300" spc="-33" dirty="0">
                <a:solidFill>
                  <a:schemeClr val="tx1"/>
                </a:solidFill>
                <a:latin typeface="Arial" panose="020B0604020202020204" pitchFamily="34" charset="0"/>
                <a:cs typeface="Arial" panose="020B0604020202020204" pitchFamily="34" charset="0"/>
              </a:rPr>
              <a:t>ı</a:t>
            </a:r>
            <a:r>
              <a:rPr lang="tr-TR" sz="3300" spc="-13" dirty="0">
                <a:solidFill>
                  <a:schemeClr val="tx1"/>
                </a:solidFill>
                <a:latin typeface="Arial" panose="020B0604020202020204" pitchFamily="34" charset="0"/>
                <a:cs typeface="Arial" panose="020B0604020202020204" pitchFamily="34" charset="0"/>
              </a:rPr>
              <a:t>z.</a:t>
            </a:r>
            <a:r>
              <a:rPr lang="tr-TR" sz="3300" spc="33" dirty="0">
                <a:solidFill>
                  <a:schemeClr val="tx1"/>
                </a:solidFill>
                <a:latin typeface="Arial" panose="020B0604020202020204" pitchFamily="34" charset="0"/>
                <a:cs typeface="Arial" panose="020B0604020202020204" pitchFamily="34" charset="0"/>
              </a:rPr>
              <a:t> Vize işlemleriniz sonuçlanması için gerekli süreyi ve istenen</a:t>
            </a:r>
          </a:p>
          <a:p>
            <a:pPr marL="321725" indent="-304792">
              <a:tabLst>
                <a:tab pos="321725" algn="l"/>
              </a:tabLst>
            </a:pPr>
            <a:r>
              <a:rPr lang="tr-TR" sz="3300" spc="33" dirty="0">
                <a:solidFill>
                  <a:schemeClr val="tx1"/>
                </a:solidFill>
                <a:latin typeface="Arial" panose="020B0604020202020204" pitchFamily="34" charset="0"/>
                <a:cs typeface="Arial" panose="020B0604020202020204" pitchFamily="34" charset="0"/>
              </a:rPr>
              <a:t> belgeleri, randevu yoğunluklarını/vize işlem sürelerini en güncel haliyle öğreniniz.</a:t>
            </a:r>
          </a:p>
          <a:p>
            <a:pPr marL="16933" indent="0">
              <a:buNone/>
              <a:tabLst>
                <a:tab pos="321725" algn="l"/>
              </a:tabLst>
            </a:pPr>
            <a:endParaRPr lang="tr-TR" sz="3300" spc="33" dirty="0">
              <a:solidFill>
                <a:schemeClr val="tx1"/>
              </a:solidFill>
              <a:latin typeface="Arial" panose="020B0604020202020204" pitchFamily="34" charset="0"/>
              <a:cs typeface="Arial" panose="020B0604020202020204" pitchFamily="34" charset="0"/>
            </a:endParaRPr>
          </a:p>
          <a:p>
            <a:pPr marL="321725" indent="-304792">
              <a:tabLst>
                <a:tab pos="321725" algn="l"/>
              </a:tabLst>
            </a:pPr>
            <a:r>
              <a:rPr lang="tr-TR" sz="3300" spc="-13" dirty="0">
                <a:solidFill>
                  <a:schemeClr val="tx1"/>
                </a:solidFill>
                <a:latin typeface="Arial" panose="020B0604020202020204" pitchFamily="34" charset="0"/>
                <a:cs typeface="Arial" panose="020B0604020202020204" pitchFamily="34" charset="0"/>
              </a:rPr>
              <a:t>Vize prosedürleri yıllar içinde ülkelere, dış temsilciliklere ve hatta konsolosluk çalışanlarına göre değişkenlik gösterebilmektedir. </a:t>
            </a:r>
          </a:p>
          <a:p>
            <a:pPr marL="321725" indent="-304792">
              <a:tabLst>
                <a:tab pos="321725" algn="l"/>
              </a:tabLst>
            </a:pPr>
            <a:r>
              <a:rPr lang="tr-TR" sz="3300" spc="-13" dirty="0">
                <a:solidFill>
                  <a:schemeClr val="tx1"/>
                </a:solidFill>
                <a:latin typeface="Arial" panose="020B0604020202020204" pitchFamily="34" charset="0"/>
                <a:cs typeface="Arial" panose="020B0604020202020204" pitchFamily="34" charset="0"/>
              </a:rPr>
              <a:t>Vize başvurusu için gerekli belgeler ve işlemler hakkında en doğru ve güncel bilgiyi güvenilir birinci kaynaklardan öğrenmek öğrencilerimizin sorumluluğundadır.</a:t>
            </a:r>
            <a:endParaRPr lang="tr-TR" sz="3300" dirty="0">
              <a:solidFill>
                <a:schemeClr val="tx1"/>
              </a:solidFill>
              <a:latin typeface="Arial" panose="020B0604020202020204" pitchFamily="34" charset="0"/>
              <a:cs typeface="Arial" panose="020B0604020202020204" pitchFamily="34" charset="0"/>
            </a:endParaRPr>
          </a:p>
          <a:p>
            <a:pPr>
              <a:lnSpc>
                <a:spcPts val="867"/>
              </a:lnSpc>
              <a:spcBef>
                <a:spcPts val="28"/>
              </a:spcBef>
            </a:pPr>
            <a:endParaRPr lang="tr-TR" sz="3300" dirty="0">
              <a:solidFill>
                <a:schemeClr val="tx1"/>
              </a:solidFill>
              <a:latin typeface="Arial" panose="020B0604020202020204" pitchFamily="34" charset="0"/>
              <a:cs typeface="Arial" panose="020B0604020202020204" pitchFamily="34" charset="0"/>
            </a:endParaRPr>
          </a:p>
          <a:p>
            <a:pPr marL="321725" indent="-304792">
              <a:tabLst>
                <a:tab pos="321725" algn="l"/>
              </a:tabLst>
            </a:pPr>
            <a:r>
              <a:rPr lang="tr-TR" sz="3300" spc="47" dirty="0">
                <a:solidFill>
                  <a:srgbClr val="FF0000"/>
                </a:solidFill>
                <a:latin typeface="Arial" panose="020B0604020202020204" pitchFamily="34" charset="0"/>
                <a:cs typeface="Arial" panose="020B0604020202020204" pitchFamily="34" charset="0"/>
              </a:rPr>
              <a:t>Yeşil Pasaportu </a:t>
            </a:r>
            <a:r>
              <a:rPr lang="tr-TR" sz="3300" spc="-20" dirty="0">
                <a:solidFill>
                  <a:srgbClr val="FF0000"/>
                </a:solidFill>
                <a:latin typeface="Arial" panose="020B0604020202020204" pitchFamily="34" charset="0"/>
                <a:cs typeface="Arial" panose="020B0604020202020204" pitchFamily="34" charset="0"/>
              </a:rPr>
              <a:t>olan</a:t>
            </a:r>
            <a:r>
              <a:rPr lang="tr-TR" sz="3300" spc="7" dirty="0">
                <a:solidFill>
                  <a:srgbClr val="FF0000"/>
                </a:solidFill>
                <a:latin typeface="Arial" panose="020B0604020202020204" pitchFamily="34" charset="0"/>
                <a:cs typeface="Arial" panose="020B0604020202020204" pitchFamily="34" charset="0"/>
              </a:rPr>
              <a:t> </a:t>
            </a:r>
            <a:r>
              <a:rPr lang="tr-TR" sz="3300" spc="-20" dirty="0">
                <a:solidFill>
                  <a:srgbClr val="FF0000"/>
                </a:solidFill>
                <a:latin typeface="Arial" panose="020B0604020202020204" pitchFamily="34" charset="0"/>
                <a:cs typeface="Arial" panose="020B0604020202020204" pitchFamily="34" charset="0"/>
              </a:rPr>
              <a:t>öğ</a:t>
            </a:r>
            <a:r>
              <a:rPr lang="tr-TR" sz="3300" spc="-60" dirty="0">
                <a:solidFill>
                  <a:srgbClr val="FF0000"/>
                </a:solidFill>
                <a:latin typeface="Arial" panose="020B0604020202020204" pitchFamily="34" charset="0"/>
                <a:cs typeface="Arial" panose="020B0604020202020204" pitchFamily="34" charset="0"/>
              </a:rPr>
              <a:t>r</a:t>
            </a:r>
            <a:r>
              <a:rPr lang="tr-TR" sz="3300" spc="-20" dirty="0">
                <a:solidFill>
                  <a:srgbClr val="FF0000"/>
                </a:solidFill>
                <a:latin typeface="Arial" panose="020B0604020202020204" pitchFamily="34" charset="0"/>
                <a:cs typeface="Arial" panose="020B0604020202020204" pitchFamily="34" charset="0"/>
              </a:rPr>
              <a:t>enci</a:t>
            </a:r>
            <a:r>
              <a:rPr lang="tr-TR" sz="3300" spc="-33" dirty="0">
                <a:solidFill>
                  <a:srgbClr val="FF0000"/>
                </a:solidFill>
                <a:latin typeface="Arial" panose="020B0604020202020204" pitchFamily="34" charset="0"/>
                <a:cs typeface="Arial" panose="020B0604020202020204" pitchFamily="34" charset="0"/>
              </a:rPr>
              <a:t>l</a:t>
            </a:r>
            <a:r>
              <a:rPr lang="tr-TR" sz="3300" spc="-20" dirty="0">
                <a:solidFill>
                  <a:srgbClr val="FF0000"/>
                </a:solidFill>
                <a:latin typeface="Arial" panose="020B0604020202020204" pitchFamily="34" charset="0"/>
                <a:cs typeface="Arial" panose="020B0604020202020204" pitchFamily="34" charset="0"/>
              </a:rPr>
              <a:t>er</a:t>
            </a:r>
            <a:r>
              <a:rPr lang="tr-TR" sz="3300" spc="-33" dirty="0">
                <a:solidFill>
                  <a:srgbClr val="FF0000"/>
                </a:solidFill>
                <a:latin typeface="Arial" panose="020B0604020202020204" pitchFamily="34" charset="0"/>
                <a:cs typeface="Arial" panose="020B0604020202020204" pitchFamily="34" charset="0"/>
              </a:rPr>
              <a:t>i</a:t>
            </a:r>
            <a:r>
              <a:rPr lang="tr-TR" sz="3300" spc="-20" dirty="0">
                <a:solidFill>
                  <a:srgbClr val="FF0000"/>
                </a:solidFill>
                <a:latin typeface="Arial" panose="020B0604020202020204" pitchFamily="34" charset="0"/>
                <a:cs typeface="Arial" panose="020B0604020202020204" pitchFamily="34" charset="0"/>
              </a:rPr>
              <a:t>n</a:t>
            </a:r>
            <a:r>
              <a:rPr lang="tr-TR" sz="3300" spc="7" dirty="0">
                <a:solidFill>
                  <a:srgbClr val="FF0000"/>
                </a:solidFill>
                <a:latin typeface="Arial" panose="020B0604020202020204" pitchFamily="34" charset="0"/>
                <a:cs typeface="Arial" panose="020B0604020202020204" pitchFamily="34" charset="0"/>
              </a:rPr>
              <a:t> </a:t>
            </a:r>
            <a:r>
              <a:rPr lang="tr-TR" sz="3300" spc="-20" dirty="0">
                <a:solidFill>
                  <a:srgbClr val="FF0000"/>
                </a:solidFill>
                <a:latin typeface="Arial" panose="020B0604020202020204" pitchFamily="34" charset="0"/>
                <a:cs typeface="Arial" panose="020B0604020202020204" pitchFamily="34" charset="0"/>
              </a:rPr>
              <a:t>de</a:t>
            </a:r>
            <a:r>
              <a:rPr lang="tr-TR" sz="3300" spc="7" dirty="0">
                <a:solidFill>
                  <a:srgbClr val="FF0000"/>
                </a:solidFill>
                <a:latin typeface="Arial" panose="020B0604020202020204" pitchFamily="34" charset="0"/>
                <a:cs typeface="Arial" panose="020B0604020202020204" pitchFamily="34" charset="0"/>
              </a:rPr>
              <a:t> </a:t>
            </a:r>
            <a:r>
              <a:rPr lang="tr-TR" sz="3300" dirty="0">
                <a:solidFill>
                  <a:srgbClr val="FF0000"/>
                </a:solidFill>
                <a:latin typeface="Arial" panose="020B0604020202020204" pitchFamily="34" charset="0"/>
                <a:cs typeface="Arial" panose="020B0604020202020204" pitchFamily="34" charset="0"/>
              </a:rPr>
              <a:t>v</a:t>
            </a:r>
            <a:r>
              <a:rPr lang="tr-TR" sz="3300" spc="-20" dirty="0">
                <a:solidFill>
                  <a:srgbClr val="FF0000"/>
                </a:solidFill>
                <a:latin typeface="Arial" panose="020B0604020202020204" pitchFamily="34" charset="0"/>
                <a:cs typeface="Arial" panose="020B0604020202020204" pitchFamily="34" charset="0"/>
              </a:rPr>
              <a:t>i</a:t>
            </a:r>
            <a:r>
              <a:rPr lang="tr-TR" sz="3300" spc="-107" dirty="0">
                <a:solidFill>
                  <a:srgbClr val="FF0000"/>
                </a:solidFill>
                <a:latin typeface="Arial" panose="020B0604020202020204" pitchFamily="34" charset="0"/>
                <a:cs typeface="Arial" panose="020B0604020202020204" pitchFamily="34" charset="0"/>
              </a:rPr>
              <a:t>z</a:t>
            </a:r>
            <a:r>
              <a:rPr lang="tr-TR" sz="3300" spc="-20" dirty="0">
                <a:solidFill>
                  <a:srgbClr val="FF0000"/>
                </a:solidFill>
                <a:latin typeface="Arial" panose="020B0604020202020204" pitchFamily="34" charset="0"/>
                <a:cs typeface="Arial" panose="020B0604020202020204" pitchFamily="34" charset="0"/>
              </a:rPr>
              <a:t>e</a:t>
            </a:r>
            <a:r>
              <a:rPr lang="tr-TR" sz="3300" spc="-7" dirty="0">
                <a:solidFill>
                  <a:srgbClr val="FF0000"/>
                </a:solidFill>
                <a:latin typeface="Arial" panose="020B0604020202020204" pitchFamily="34" charset="0"/>
                <a:cs typeface="Arial" panose="020B0604020202020204" pitchFamily="34" charset="0"/>
              </a:rPr>
              <a:t> </a:t>
            </a:r>
            <a:r>
              <a:rPr lang="tr-TR" sz="3300" spc="-20" dirty="0">
                <a:solidFill>
                  <a:srgbClr val="FF0000"/>
                </a:solidFill>
                <a:latin typeface="Arial" panose="020B0604020202020204" pitchFamily="34" charset="0"/>
                <a:cs typeface="Arial" panose="020B0604020202020204" pitchFamily="34" charset="0"/>
              </a:rPr>
              <a:t>a</a:t>
            </a:r>
            <a:r>
              <a:rPr lang="tr-TR" sz="3300" spc="-33" dirty="0">
                <a:solidFill>
                  <a:srgbClr val="FF0000"/>
                </a:solidFill>
                <a:latin typeface="Arial" panose="020B0604020202020204" pitchFamily="34" charset="0"/>
                <a:cs typeface="Arial" panose="020B0604020202020204" pitchFamily="34" charset="0"/>
              </a:rPr>
              <a:t>l</a:t>
            </a:r>
            <a:r>
              <a:rPr lang="tr-TR" sz="3300" spc="-20" dirty="0">
                <a:solidFill>
                  <a:srgbClr val="FF0000"/>
                </a:solidFill>
                <a:latin typeface="Arial" panose="020B0604020202020204" pitchFamily="34" charset="0"/>
                <a:cs typeface="Arial" panose="020B0604020202020204" pitchFamily="34" charset="0"/>
              </a:rPr>
              <a:t>ması</a:t>
            </a:r>
            <a:r>
              <a:rPr lang="tr-TR" sz="3300" spc="7" dirty="0">
                <a:solidFill>
                  <a:srgbClr val="FF0000"/>
                </a:solidFill>
                <a:latin typeface="Arial" panose="020B0604020202020204" pitchFamily="34" charset="0"/>
                <a:cs typeface="Arial" panose="020B0604020202020204" pitchFamily="34" charset="0"/>
              </a:rPr>
              <a:t> </a:t>
            </a:r>
            <a:r>
              <a:rPr lang="tr-TR" sz="3300" spc="-47" dirty="0">
                <a:solidFill>
                  <a:srgbClr val="FF0000"/>
                </a:solidFill>
                <a:latin typeface="Arial" panose="020B0604020202020204" pitchFamily="34" charset="0"/>
                <a:cs typeface="Arial" panose="020B0604020202020204" pitchFamily="34" charset="0"/>
              </a:rPr>
              <a:t>g</a:t>
            </a:r>
            <a:r>
              <a:rPr lang="tr-TR" sz="3300" spc="-20" dirty="0">
                <a:solidFill>
                  <a:srgbClr val="FF0000"/>
                </a:solidFill>
                <a:latin typeface="Arial" panose="020B0604020202020204" pitchFamily="34" charset="0"/>
                <a:cs typeface="Arial" panose="020B0604020202020204" pitchFamily="34" charset="0"/>
              </a:rPr>
              <a:t>e</a:t>
            </a:r>
            <a:r>
              <a:rPr lang="tr-TR" sz="3300" spc="-67" dirty="0">
                <a:solidFill>
                  <a:srgbClr val="FF0000"/>
                </a:solidFill>
                <a:latin typeface="Arial" panose="020B0604020202020204" pitchFamily="34" charset="0"/>
                <a:cs typeface="Arial" panose="020B0604020202020204" pitchFamily="34" charset="0"/>
              </a:rPr>
              <a:t>r</a:t>
            </a:r>
            <a:r>
              <a:rPr lang="tr-TR" sz="3300" spc="-27" dirty="0">
                <a:solidFill>
                  <a:srgbClr val="FF0000"/>
                </a:solidFill>
                <a:latin typeface="Arial" panose="020B0604020202020204" pitchFamily="34" charset="0"/>
                <a:cs typeface="Arial" panose="020B0604020202020204" pitchFamily="34" charset="0"/>
              </a:rPr>
              <a:t>ekme</a:t>
            </a:r>
            <a:r>
              <a:rPr lang="tr-TR" sz="3300" spc="-40" dirty="0">
                <a:solidFill>
                  <a:srgbClr val="FF0000"/>
                </a:solidFill>
                <a:latin typeface="Arial" panose="020B0604020202020204" pitchFamily="34" charset="0"/>
                <a:cs typeface="Arial" panose="020B0604020202020204" pitchFamily="34" charset="0"/>
              </a:rPr>
              <a:t>k</a:t>
            </a:r>
            <a:r>
              <a:rPr lang="tr-TR" sz="3300" spc="-53" dirty="0">
                <a:solidFill>
                  <a:srgbClr val="FF0000"/>
                </a:solidFill>
                <a:latin typeface="Arial" panose="020B0604020202020204" pitchFamily="34" charset="0"/>
                <a:cs typeface="Arial" panose="020B0604020202020204" pitchFamily="34" charset="0"/>
              </a:rPr>
              <a:t>t</a:t>
            </a:r>
            <a:r>
              <a:rPr lang="tr-TR" sz="3300" spc="-20" dirty="0">
                <a:solidFill>
                  <a:srgbClr val="FF0000"/>
                </a:solidFill>
                <a:latin typeface="Arial" panose="020B0604020202020204" pitchFamily="34" charset="0"/>
                <a:cs typeface="Arial" panose="020B0604020202020204" pitchFamily="34" charset="0"/>
              </a:rPr>
              <a:t>ed</a:t>
            </a:r>
            <a:r>
              <a:rPr lang="tr-TR" sz="3300" spc="-33" dirty="0">
                <a:solidFill>
                  <a:srgbClr val="FF0000"/>
                </a:solidFill>
                <a:latin typeface="Arial" panose="020B0604020202020204" pitchFamily="34" charset="0"/>
                <a:cs typeface="Arial" panose="020B0604020202020204" pitchFamily="34" charset="0"/>
              </a:rPr>
              <a:t>i</a:t>
            </a:r>
            <a:r>
              <a:rPr lang="tr-TR" sz="3300" spc="-387" dirty="0">
                <a:solidFill>
                  <a:srgbClr val="FF0000"/>
                </a:solidFill>
                <a:latin typeface="Arial" panose="020B0604020202020204" pitchFamily="34" charset="0"/>
                <a:cs typeface="Arial" panose="020B0604020202020204" pitchFamily="34" charset="0"/>
              </a:rPr>
              <a:t>r</a:t>
            </a:r>
            <a:r>
              <a:rPr lang="tr-TR" sz="3300" spc="-13" dirty="0">
                <a:solidFill>
                  <a:srgbClr val="FF0000"/>
                </a:solidFill>
                <a:latin typeface="Arial" panose="020B0604020202020204" pitchFamily="34" charset="0"/>
                <a:cs typeface="Arial" panose="020B0604020202020204" pitchFamily="34" charset="0"/>
              </a:rPr>
              <a:t>.</a:t>
            </a:r>
          </a:p>
          <a:p>
            <a:pPr marL="16933" indent="0">
              <a:buNone/>
              <a:tabLst>
                <a:tab pos="321725" algn="l"/>
              </a:tabLst>
            </a:pPr>
            <a:endParaRPr lang="tr-TR" sz="3300" spc="-13" dirty="0">
              <a:solidFill>
                <a:schemeClr val="tx1"/>
              </a:solidFill>
              <a:latin typeface="Arial" panose="020B0604020202020204" pitchFamily="34" charset="0"/>
              <a:cs typeface="Arial" panose="020B0604020202020204" pitchFamily="34" charset="0"/>
            </a:endParaRPr>
          </a:p>
          <a:p>
            <a:pPr marL="321725" indent="-304792">
              <a:tabLst>
                <a:tab pos="321725" algn="l"/>
              </a:tabLst>
            </a:pPr>
            <a:r>
              <a:rPr lang="tr-TR" sz="3300" spc="-13" dirty="0">
                <a:solidFill>
                  <a:schemeClr val="tx1"/>
                </a:solidFill>
                <a:latin typeface="Arial" panose="020B0604020202020204" pitchFamily="34" charset="0"/>
                <a:cs typeface="Arial" panose="020B0604020202020204" pitchFamily="34" charset="0"/>
              </a:rPr>
              <a:t>Erasmus öğrenimi için yurtdışında olacağınız tarih aralığında geçerlilik süresi devam eden bir pasaportunuz yoksa, yeni bir pasaport çıkartmanız gerekecektir. Yeni pasaport başvurusu için gerekli belgeler ve pasaport başvurunuzun sonuçlanması için gerekli süre hakkında en güncel bilgileri edinmeniz önem taşımaktadır.</a:t>
            </a:r>
          </a:p>
          <a:p>
            <a:pPr marL="16933" indent="0">
              <a:buNone/>
              <a:tabLst>
                <a:tab pos="321725" algn="l"/>
              </a:tabLst>
            </a:pPr>
            <a:endParaRPr lang="tr-TR" dirty="0">
              <a:latin typeface="Calibri"/>
              <a:cs typeface="Calibri"/>
            </a:endParaRPr>
          </a:p>
          <a:p>
            <a:endParaRPr lang="tr-TR" dirty="0"/>
          </a:p>
        </p:txBody>
      </p:sp>
      <p:sp>
        <p:nvSpPr>
          <p:cNvPr id="4" name="Başlık 3"/>
          <p:cNvSpPr>
            <a:spLocks noGrp="1"/>
          </p:cNvSpPr>
          <p:nvPr>
            <p:ph type="title"/>
          </p:nvPr>
        </p:nvSpPr>
        <p:spPr>
          <a:xfrm>
            <a:off x="0" y="1322495"/>
            <a:ext cx="12192000" cy="458632"/>
          </a:xfrm>
        </p:spPr>
        <p:txBody>
          <a:bodyPr>
            <a:normAutofit fontScale="90000"/>
          </a:bodyPr>
          <a:lstStyle/>
          <a:p>
            <a:r>
              <a:rPr lang="tr-TR" b="1" dirty="0">
                <a:solidFill>
                  <a:srgbClr val="FF0000"/>
                </a:solidFill>
                <a:latin typeface="Arial" panose="020B0604020202020204" pitchFamily="34" charset="0"/>
                <a:cs typeface="Arial" panose="020B0604020202020204" pitchFamily="34" charset="0"/>
              </a:rPr>
              <a:t>Özellikle Dikkat Edilmesi Gereken Hususlar</a:t>
            </a:r>
            <a:br>
              <a:rPr lang="tr-TR" b="1" dirty="0"/>
            </a:br>
            <a:br>
              <a:rPr lang="tr-TR" b="1" dirty="0"/>
            </a:br>
            <a:endParaRPr lang="tr-TR" b="1" dirty="0">
              <a:solidFill>
                <a:srgbClr val="FF0066"/>
              </a:solidFill>
            </a:endParaRPr>
          </a:p>
        </p:txBody>
      </p:sp>
      <p:sp>
        <p:nvSpPr>
          <p:cNvPr id="5" name="object 3"/>
          <p:cNvSpPr/>
          <p:nvPr/>
        </p:nvSpPr>
        <p:spPr>
          <a:xfrm>
            <a:off x="5701669" y="5807715"/>
            <a:ext cx="902340" cy="910164"/>
          </a:xfrm>
          <a:prstGeom prst="rect">
            <a:avLst/>
          </a:prstGeom>
          <a:blipFill>
            <a:blip r:embed="rId3" cstate="print"/>
            <a:stretch>
              <a:fillRect/>
            </a:stretch>
          </a:blipFill>
        </p:spPr>
        <p:txBody>
          <a:bodyPr wrap="square" lIns="0" tIns="0" rIns="0" bIns="0" rtlCol="0">
            <a:noAutofit/>
          </a:bodyPr>
          <a:lstStyle/>
          <a:p>
            <a:endParaRPr sz="2400"/>
          </a:p>
        </p:txBody>
      </p:sp>
    </p:spTree>
    <p:extLst>
      <p:ext uri="{BB962C8B-B14F-4D97-AF65-F5344CB8AC3E}">
        <p14:creationId xmlns:p14="http://schemas.microsoft.com/office/powerpoint/2010/main" val="32295637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502230"/>
            <a:ext cx="12192000" cy="4068146"/>
          </a:xfrm>
        </p:spPr>
        <p:txBody>
          <a:bodyPr>
            <a:normAutofit/>
          </a:bodyPr>
          <a:lstStyle/>
          <a:p>
            <a:pPr marL="321725" marR="188802" indent="-304792">
              <a:lnSpc>
                <a:spcPts val="4040"/>
              </a:lnSpc>
              <a:tabLst>
                <a:tab pos="321725" algn="l"/>
              </a:tabLst>
            </a:pPr>
            <a:endParaRPr lang="tr-TR" sz="1800" spc="-27" dirty="0">
              <a:solidFill>
                <a:schemeClr val="tx1"/>
              </a:solidFill>
              <a:latin typeface="Arial" panose="020B0604020202020204" pitchFamily="34" charset="0"/>
              <a:cs typeface="Arial" panose="020B0604020202020204" pitchFamily="34" charset="0"/>
            </a:endParaRPr>
          </a:p>
          <a:p>
            <a:pPr marL="321725" marR="188802" indent="-304792">
              <a:lnSpc>
                <a:spcPts val="4040"/>
              </a:lnSpc>
              <a:tabLst>
                <a:tab pos="321725" algn="l"/>
              </a:tabLst>
            </a:pPr>
            <a:r>
              <a:rPr lang="tr-TR" sz="1800" spc="-27" dirty="0">
                <a:solidFill>
                  <a:schemeClr val="tx1"/>
                </a:solidFill>
                <a:latin typeface="Arial" panose="020B0604020202020204" pitchFamily="34" charset="0"/>
                <a:cs typeface="Arial" panose="020B0604020202020204" pitchFamily="34" charset="0"/>
              </a:rPr>
              <a:t>Öğ</a:t>
            </a:r>
            <a:r>
              <a:rPr lang="tr-TR" sz="1800" spc="-67" dirty="0">
                <a:solidFill>
                  <a:schemeClr val="tx1"/>
                </a:solidFill>
                <a:latin typeface="Arial" panose="020B0604020202020204" pitchFamily="34" charset="0"/>
                <a:cs typeface="Arial" panose="020B0604020202020204" pitchFamily="34" charset="0"/>
              </a:rPr>
              <a:t>r</a:t>
            </a:r>
            <a:r>
              <a:rPr lang="tr-TR" sz="1800" spc="-20" dirty="0">
                <a:solidFill>
                  <a:schemeClr val="tx1"/>
                </a:solidFill>
                <a:latin typeface="Arial" panose="020B0604020202020204" pitchFamily="34" charset="0"/>
                <a:cs typeface="Arial" panose="020B0604020202020204" pitchFamily="34" charset="0"/>
              </a:rPr>
              <a:t>enci</a:t>
            </a:r>
            <a:r>
              <a:rPr lang="tr-TR" sz="1800" spc="-33" dirty="0">
                <a:solidFill>
                  <a:schemeClr val="tx1"/>
                </a:solidFill>
                <a:latin typeface="Arial" panose="020B0604020202020204" pitchFamily="34" charset="0"/>
                <a:cs typeface="Arial" panose="020B0604020202020204" pitchFamily="34" charset="0"/>
              </a:rPr>
              <a:t>l</a:t>
            </a:r>
            <a:r>
              <a:rPr lang="tr-TR" sz="1800" spc="-20" dirty="0">
                <a:solidFill>
                  <a:schemeClr val="tx1"/>
                </a:solidFill>
                <a:latin typeface="Arial" panose="020B0604020202020204" pitchFamily="34" charset="0"/>
                <a:cs typeface="Arial" panose="020B0604020202020204" pitchFamily="34" charset="0"/>
              </a:rPr>
              <a:t>er</a:t>
            </a:r>
            <a:r>
              <a:rPr lang="tr-TR" sz="1800" spc="-33" dirty="0">
                <a:solidFill>
                  <a:schemeClr val="tx1"/>
                </a:solidFill>
                <a:latin typeface="Arial" panose="020B0604020202020204" pitchFamily="34" charset="0"/>
                <a:cs typeface="Arial" panose="020B0604020202020204" pitchFamily="34" charset="0"/>
              </a:rPr>
              <a:t>i</a:t>
            </a:r>
            <a:r>
              <a:rPr lang="tr-TR" sz="1800" spc="-20" dirty="0">
                <a:solidFill>
                  <a:schemeClr val="tx1"/>
                </a:solidFill>
                <a:latin typeface="Arial" panose="020B0604020202020204" pitchFamily="34" charset="0"/>
                <a:cs typeface="Arial" panose="020B0604020202020204" pitchFamily="34" charset="0"/>
              </a:rPr>
              <a:t>n</a:t>
            </a:r>
            <a:r>
              <a:rPr lang="tr-TR" sz="1800" spc="33" dirty="0">
                <a:solidFill>
                  <a:schemeClr val="tx1"/>
                </a:solidFill>
                <a:latin typeface="Arial" panose="020B0604020202020204" pitchFamily="34" charset="0"/>
                <a:cs typeface="Arial" panose="020B0604020202020204" pitchFamily="34" charset="0"/>
              </a:rPr>
              <a:t> </a:t>
            </a:r>
            <a:r>
              <a:rPr lang="tr-TR" sz="1800" spc="-27" dirty="0" err="1">
                <a:solidFill>
                  <a:schemeClr val="tx1"/>
                </a:solidFill>
                <a:latin typeface="Arial" panose="020B0604020202020204" pitchFamily="34" charset="0"/>
                <a:cs typeface="Arial" panose="020B0604020202020204" pitchFamily="34" charset="0"/>
              </a:rPr>
              <a:t>nom</a:t>
            </a:r>
            <a:r>
              <a:rPr lang="tr-TR" sz="1800" spc="-33" dirty="0" err="1">
                <a:solidFill>
                  <a:schemeClr val="tx1"/>
                </a:solidFill>
                <a:latin typeface="Arial" panose="020B0604020202020204" pitchFamily="34" charset="0"/>
                <a:cs typeface="Arial" panose="020B0604020202020204" pitchFamily="34" charset="0"/>
              </a:rPr>
              <a:t>i</a:t>
            </a:r>
            <a:r>
              <a:rPr lang="tr-TR" sz="1800" spc="-20" dirty="0" err="1">
                <a:solidFill>
                  <a:schemeClr val="tx1"/>
                </a:solidFill>
                <a:latin typeface="Arial" panose="020B0604020202020204" pitchFamily="34" charset="0"/>
                <a:cs typeface="Arial" panose="020B0604020202020204" pitchFamily="34" charset="0"/>
              </a:rPr>
              <a:t>na</a:t>
            </a:r>
            <a:r>
              <a:rPr lang="tr-TR" sz="1800" spc="-87" dirty="0" err="1">
                <a:solidFill>
                  <a:schemeClr val="tx1"/>
                </a:solidFill>
                <a:latin typeface="Arial" panose="020B0604020202020204" pitchFamily="34" charset="0"/>
                <a:cs typeface="Arial" panose="020B0604020202020204" pitchFamily="34" charset="0"/>
              </a:rPr>
              <a:t>s</a:t>
            </a:r>
            <a:r>
              <a:rPr lang="tr-TR" sz="1800" spc="-80" dirty="0" err="1">
                <a:solidFill>
                  <a:schemeClr val="tx1"/>
                </a:solidFill>
                <a:latin typeface="Arial" panose="020B0604020202020204" pitchFamily="34" charset="0"/>
                <a:cs typeface="Arial" panose="020B0604020202020204" pitchFamily="34" charset="0"/>
              </a:rPr>
              <a:t>y</a:t>
            </a:r>
            <a:r>
              <a:rPr lang="tr-TR" sz="1800" spc="-20" dirty="0" err="1">
                <a:solidFill>
                  <a:schemeClr val="tx1"/>
                </a:solidFill>
                <a:latin typeface="Arial" panose="020B0604020202020204" pitchFamily="34" charset="0"/>
                <a:cs typeface="Arial" panose="020B0604020202020204" pitchFamily="34" charset="0"/>
              </a:rPr>
              <a:t>on</a:t>
            </a:r>
            <a:r>
              <a:rPr lang="tr-TR" sz="1800" spc="47" dirty="0">
                <a:solidFill>
                  <a:schemeClr val="tx1"/>
                </a:solidFill>
                <a:latin typeface="Arial" panose="020B0604020202020204" pitchFamily="34" charset="0"/>
                <a:cs typeface="Arial" panose="020B0604020202020204" pitchFamily="34" charset="0"/>
              </a:rPr>
              <a:t> </a:t>
            </a:r>
            <a:r>
              <a:rPr lang="tr-TR" sz="1800" dirty="0">
                <a:solidFill>
                  <a:schemeClr val="tx1"/>
                </a:solidFill>
                <a:latin typeface="Arial" panose="020B0604020202020204" pitchFamily="34" charset="0"/>
                <a:cs typeface="Arial" panose="020B0604020202020204" pitchFamily="34" charset="0"/>
              </a:rPr>
              <a:t>iş</a:t>
            </a:r>
            <a:r>
              <a:rPr lang="tr-TR" sz="1800" spc="-27" dirty="0">
                <a:solidFill>
                  <a:schemeClr val="tx1"/>
                </a:solidFill>
                <a:latin typeface="Arial" panose="020B0604020202020204" pitchFamily="34" charset="0"/>
                <a:cs typeface="Arial" panose="020B0604020202020204" pitchFamily="34" charset="0"/>
              </a:rPr>
              <a:t>leml</a:t>
            </a:r>
            <a:r>
              <a:rPr lang="tr-TR" sz="1800" spc="-13" dirty="0">
                <a:solidFill>
                  <a:schemeClr val="tx1"/>
                </a:solidFill>
                <a:latin typeface="Arial" panose="020B0604020202020204" pitchFamily="34" charset="0"/>
                <a:cs typeface="Arial" panose="020B0604020202020204" pitchFamily="34" charset="0"/>
              </a:rPr>
              <a:t>eri </a:t>
            </a:r>
            <a:r>
              <a:rPr lang="tr-TR" sz="1800" spc="-27" dirty="0">
                <a:solidFill>
                  <a:schemeClr val="tx1"/>
                </a:solidFill>
                <a:latin typeface="Arial" panose="020B0604020202020204" pitchFamily="34" charset="0"/>
                <a:cs typeface="Arial" panose="020B0604020202020204" pitchFamily="34" charset="0"/>
              </a:rPr>
              <a:t>mut</a:t>
            </a:r>
            <a:r>
              <a:rPr lang="tr-TR" sz="1800" spc="-33" dirty="0">
                <a:solidFill>
                  <a:schemeClr val="tx1"/>
                </a:solidFill>
                <a:latin typeface="Arial" panose="020B0604020202020204" pitchFamily="34" charset="0"/>
                <a:cs typeface="Arial" panose="020B0604020202020204" pitchFamily="34" charset="0"/>
              </a:rPr>
              <a:t>l</a:t>
            </a:r>
            <a:r>
              <a:rPr lang="tr-TR" sz="1800" spc="-20" dirty="0">
                <a:solidFill>
                  <a:schemeClr val="tx1"/>
                </a:solidFill>
                <a:latin typeface="Arial" panose="020B0604020202020204" pitchFamily="34" charset="0"/>
                <a:cs typeface="Arial" panose="020B0604020202020204" pitchFamily="34" charset="0"/>
              </a:rPr>
              <a:t>a</a:t>
            </a:r>
            <a:r>
              <a:rPr lang="tr-TR" sz="1800" spc="-80" dirty="0">
                <a:solidFill>
                  <a:schemeClr val="tx1"/>
                </a:solidFill>
                <a:latin typeface="Arial" panose="020B0604020202020204" pitchFamily="34" charset="0"/>
                <a:cs typeface="Arial" panose="020B0604020202020204" pitchFamily="34" charset="0"/>
              </a:rPr>
              <a:t>k</a:t>
            </a:r>
            <a:r>
              <a:rPr lang="tr-TR" sz="1800" spc="-20" dirty="0">
                <a:solidFill>
                  <a:schemeClr val="tx1"/>
                </a:solidFill>
                <a:latin typeface="Arial" panose="020B0604020202020204" pitchFamily="34" charset="0"/>
                <a:cs typeface="Arial" panose="020B0604020202020204" pitchFamily="34" charset="0"/>
              </a:rPr>
              <a:t>a</a:t>
            </a:r>
            <a:r>
              <a:rPr lang="tr-TR" sz="1800" spc="20" dirty="0">
                <a:solidFill>
                  <a:schemeClr val="tx1"/>
                </a:solidFill>
                <a:latin typeface="Arial" panose="020B0604020202020204" pitchFamily="34" charset="0"/>
                <a:cs typeface="Arial" panose="020B0604020202020204" pitchFamily="34" charset="0"/>
              </a:rPr>
              <a:t> </a:t>
            </a:r>
            <a:r>
              <a:rPr lang="tr-TR" sz="1800" spc="20" dirty="0" err="1">
                <a:solidFill>
                  <a:schemeClr val="tx1"/>
                </a:solidFill>
                <a:latin typeface="Arial" panose="020B0604020202020204" pitchFamily="34" charset="0"/>
                <a:cs typeface="Arial" panose="020B0604020202020204" pitchFamily="34" charset="0"/>
              </a:rPr>
              <a:t>Erasmus</a:t>
            </a:r>
            <a:r>
              <a:rPr lang="tr-TR" sz="1800" spc="20" dirty="0">
                <a:solidFill>
                  <a:schemeClr val="tx1"/>
                </a:solidFill>
                <a:latin typeface="Arial" panose="020B0604020202020204" pitchFamily="34" charset="0"/>
                <a:cs typeface="Arial" panose="020B0604020202020204" pitchFamily="34" charset="0"/>
              </a:rPr>
              <a:t>+ </a:t>
            </a:r>
            <a:r>
              <a:rPr lang="tr-TR" sz="1800" spc="-20" dirty="0">
                <a:solidFill>
                  <a:schemeClr val="tx1"/>
                </a:solidFill>
                <a:latin typeface="Arial" panose="020B0604020202020204" pitchFamily="34" charset="0"/>
                <a:cs typeface="Arial" panose="020B0604020202020204" pitchFamily="34" charset="0"/>
              </a:rPr>
              <a:t>bö</a:t>
            </a:r>
            <a:r>
              <a:rPr lang="tr-TR" sz="1800" spc="-27" dirty="0">
                <a:solidFill>
                  <a:schemeClr val="tx1"/>
                </a:solidFill>
                <a:latin typeface="Arial" panose="020B0604020202020204" pitchFamily="34" charset="0"/>
                <a:cs typeface="Arial" panose="020B0604020202020204" pitchFamily="34" charset="0"/>
              </a:rPr>
              <a:t>lüm</a:t>
            </a:r>
            <a:r>
              <a:rPr lang="tr-TR" sz="1800" spc="33" dirty="0">
                <a:solidFill>
                  <a:schemeClr val="tx1"/>
                </a:solidFill>
                <a:latin typeface="Arial" panose="020B0604020202020204" pitchFamily="34" charset="0"/>
                <a:cs typeface="Arial" panose="020B0604020202020204" pitchFamily="34" charset="0"/>
              </a:rPr>
              <a:t> </a:t>
            </a:r>
            <a:r>
              <a:rPr lang="tr-TR" sz="1800" spc="-147" dirty="0">
                <a:solidFill>
                  <a:schemeClr val="tx1"/>
                </a:solidFill>
                <a:latin typeface="Arial" panose="020B0604020202020204" pitchFamily="34" charset="0"/>
                <a:cs typeface="Arial" panose="020B0604020202020204" pitchFamily="34" charset="0"/>
              </a:rPr>
              <a:t>k</a:t>
            </a:r>
            <a:r>
              <a:rPr lang="tr-TR" sz="1800" spc="-20" dirty="0">
                <a:solidFill>
                  <a:schemeClr val="tx1"/>
                </a:solidFill>
                <a:latin typeface="Arial" panose="020B0604020202020204" pitchFamily="34" charset="0"/>
                <a:cs typeface="Arial" panose="020B0604020202020204" pitchFamily="34" charset="0"/>
              </a:rPr>
              <a:t>oo</a:t>
            </a:r>
            <a:r>
              <a:rPr lang="tr-TR" sz="1800" spc="-60" dirty="0">
                <a:solidFill>
                  <a:schemeClr val="tx1"/>
                </a:solidFill>
                <a:latin typeface="Arial" panose="020B0604020202020204" pitchFamily="34" charset="0"/>
                <a:cs typeface="Arial" panose="020B0604020202020204" pitchFamily="34" charset="0"/>
              </a:rPr>
              <a:t>r</a:t>
            </a:r>
            <a:r>
              <a:rPr lang="tr-TR" sz="1800" spc="-20" dirty="0">
                <a:solidFill>
                  <a:schemeClr val="tx1"/>
                </a:solidFill>
                <a:latin typeface="Arial" panose="020B0604020202020204" pitchFamily="34" charset="0"/>
                <a:cs typeface="Arial" panose="020B0604020202020204" pitchFamily="34" charset="0"/>
              </a:rPr>
              <a:t>d</a:t>
            </a:r>
            <a:r>
              <a:rPr lang="tr-TR" sz="1800" spc="-33" dirty="0">
                <a:solidFill>
                  <a:schemeClr val="tx1"/>
                </a:solidFill>
                <a:latin typeface="Arial" panose="020B0604020202020204" pitchFamily="34" charset="0"/>
                <a:cs typeface="Arial" panose="020B0604020202020204" pitchFamily="34" charset="0"/>
              </a:rPr>
              <a:t>i</a:t>
            </a:r>
            <a:r>
              <a:rPr lang="tr-TR" sz="1800" spc="-20" dirty="0">
                <a:solidFill>
                  <a:schemeClr val="tx1"/>
                </a:solidFill>
                <a:latin typeface="Arial" panose="020B0604020202020204" pitchFamily="34" charset="0"/>
                <a:cs typeface="Arial" panose="020B0604020202020204" pitchFamily="34" charset="0"/>
              </a:rPr>
              <a:t>n</a:t>
            </a:r>
            <a:r>
              <a:rPr lang="tr-TR" sz="1800" spc="-53" dirty="0">
                <a:solidFill>
                  <a:schemeClr val="tx1"/>
                </a:solidFill>
                <a:latin typeface="Arial" panose="020B0604020202020204" pitchFamily="34" charset="0"/>
                <a:cs typeface="Arial" panose="020B0604020202020204" pitchFamily="34" charset="0"/>
              </a:rPr>
              <a:t>at</a:t>
            </a:r>
            <a:r>
              <a:rPr lang="tr-TR" sz="1800" spc="-20" dirty="0">
                <a:solidFill>
                  <a:schemeClr val="tx1"/>
                </a:solidFill>
                <a:latin typeface="Arial" panose="020B0604020202020204" pitchFamily="34" charset="0"/>
                <a:cs typeface="Arial" panose="020B0604020202020204" pitchFamily="34" charset="0"/>
              </a:rPr>
              <a:t>örl</a:t>
            </a:r>
            <a:r>
              <a:rPr lang="tr-TR" sz="1800" spc="-33" dirty="0">
                <a:solidFill>
                  <a:schemeClr val="tx1"/>
                </a:solidFill>
                <a:latin typeface="Arial" panose="020B0604020202020204" pitchFamily="34" charset="0"/>
                <a:cs typeface="Arial" panose="020B0604020202020204" pitchFamily="34" charset="0"/>
              </a:rPr>
              <a:t>e</a:t>
            </a:r>
            <a:r>
              <a:rPr lang="tr-TR" sz="1800" dirty="0">
                <a:solidFill>
                  <a:schemeClr val="tx1"/>
                </a:solidFill>
                <a:latin typeface="Arial" panose="020B0604020202020204" pitchFamily="34" charset="0"/>
                <a:cs typeface="Arial" panose="020B0604020202020204" pitchFamily="34" charset="0"/>
              </a:rPr>
              <a:t>ri</a:t>
            </a:r>
            <a:r>
              <a:rPr lang="tr-TR" sz="1800" spc="13" dirty="0">
                <a:solidFill>
                  <a:schemeClr val="tx1"/>
                </a:solidFill>
                <a:latin typeface="Arial" panose="020B0604020202020204" pitchFamily="34" charset="0"/>
                <a:cs typeface="Arial" panose="020B0604020202020204" pitchFamily="34" charset="0"/>
              </a:rPr>
              <a:t> </a:t>
            </a:r>
            <a:r>
              <a:rPr lang="tr-TR" sz="1800" spc="-67" dirty="0">
                <a:solidFill>
                  <a:schemeClr val="tx1"/>
                </a:solidFill>
                <a:latin typeface="Arial" panose="020B0604020202020204" pitchFamily="34" charset="0"/>
                <a:cs typeface="Arial" panose="020B0604020202020204" pitchFamily="34" charset="0"/>
              </a:rPr>
              <a:t>t</a:t>
            </a:r>
            <a:r>
              <a:rPr lang="tr-TR" sz="1800" spc="-20" dirty="0">
                <a:solidFill>
                  <a:schemeClr val="tx1"/>
                </a:solidFill>
                <a:latin typeface="Arial" panose="020B0604020202020204" pitchFamily="34" charset="0"/>
                <a:cs typeface="Arial" panose="020B0604020202020204" pitchFamily="34" charset="0"/>
              </a:rPr>
              <a:t>a</a:t>
            </a:r>
            <a:r>
              <a:rPr lang="tr-TR" sz="1800" spc="-93" dirty="0">
                <a:solidFill>
                  <a:schemeClr val="tx1"/>
                </a:solidFill>
                <a:latin typeface="Arial" panose="020B0604020202020204" pitchFamily="34" charset="0"/>
                <a:cs typeface="Arial" panose="020B0604020202020204" pitchFamily="34" charset="0"/>
              </a:rPr>
              <a:t>r</a:t>
            </a:r>
            <a:r>
              <a:rPr lang="tr-TR" sz="1800" spc="-20" dirty="0">
                <a:solidFill>
                  <a:schemeClr val="tx1"/>
                </a:solidFill>
                <a:latin typeface="Arial" panose="020B0604020202020204" pitchFamily="34" charset="0"/>
                <a:cs typeface="Arial" panose="020B0604020202020204" pitchFamily="34" charset="0"/>
              </a:rPr>
              <a:t>af</a:t>
            </a:r>
            <a:r>
              <a:rPr lang="tr-TR" sz="1800" spc="-33" dirty="0">
                <a:solidFill>
                  <a:schemeClr val="tx1"/>
                </a:solidFill>
                <a:latin typeface="Arial" panose="020B0604020202020204" pitchFamily="34" charset="0"/>
                <a:cs typeface="Arial" panose="020B0604020202020204" pitchFamily="34" charset="0"/>
              </a:rPr>
              <a:t>ı</a:t>
            </a:r>
            <a:r>
              <a:rPr lang="tr-TR" sz="1800" spc="-20" dirty="0">
                <a:solidFill>
                  <a:schemeClr val="tx1"/>
                </a:solidFill>
                <a:latin typeface="Arial" panose="020B0604020202020204" pitchFamily="34" charset="0"/>
                <a:cs typeface="Arial" panose="020B0604020202020204" pitchFamily="34" charset="0"/>
              </a:rPr>
              <a:t>ndan</a:t>
            </a:r>
            <a:r>
              <a:rPr lang="tr-TR" sz="1800" spc="-13" dirty="0">
                <a:solidFill>
                  <a:schemeClr val="tx1"/>
                </a:solidFill>
                <a:latin typeface="Arial" panose="020B0604020202020204" pitchFamily="34" charset="0"/>
                <a:cs typeface="Arial" panose="020B0604020202020204" pitchFamily="34" charset="0"/>
              </a:rPr>
              <a:t> </a:t>
            </a:r>
            <a:r>
              <a:rPr lang="tr-TR" sz="1800" spc="-100" dirty="0">
                <a:solidFill>
                  <a:schemeClr val="tx1"/>
                </a:solidFill>
                <a:latin typeface="Arial" panose="020B0604020202020204" pitchFamily="34" charset="0"/>
                <a:cs typeface="Arial" panose="020B0604020202020204" pitchFamily="34" charset="0"/>
              </a:rPr>
              <a:t>y</a:t>
            </a:r>
            <a:r>
              <a:rPr lang="tr-TR" sz="1800" dirty="0">
                <a:solidFill>
                  <a:schemeClr val="tx1"/>
                </a:solidFill>
                <a:latin typeface="Arial" panose="020B0604020202020204" pitchFamily="34" charset="0"/>
                <a:cs typeface="Arial" panose="020B0604020202020204" pitchFamily="34" charset="0"/>
              </a:rPr>
              <a:t>ap</a:t>
            </a:r>
            <a:r>
              <a:rPr lang="tr-TR" sz="1800" spc="-13" dirty="0">
                <a:solidFill>
                  <a:schemeClr val="tx1"/>
                </a:solidFill>
                <a:latin typeface="Arial" panose="020B0604020202020204" pitchFamily="34" charset="0"/>
                <a:cs typeface="Arial" panose="020B0604020202020204" pitchFamily="34" charset="0"/>
              </a:rPr>
              <a:t>ı</a:t>
            </a:r>
            <a:r>
              <a:rPr lang="tr-TR" sz="1800" dirty="0">
                <a:solidFill>
                  <a:schemeClr val="tx1"/>
                </a:solidFill>
                <a:latin typeface="Arial" panose="020B0604020202020204" pitchFamily="34" charset="0"/>
                <a:cs typeface="Arial" panose="020B0604020202020204" pitchFamily="34" charset="0"/>
              </a:rPr>
              <a:t>l</a:t>
            </a:r>
            <a:r>
              <a:rPr lang="tr-TR" sz="1800" spc="-20" dirty="0">
                <a:solidFill>
                  <a:schemeClr val="tx1"/>
                </a:solidFill>
                <a:latin typeface="Arial" panose="020B0604020202020204" pitchFamily="34" charset="0"/>
                <a:cs typeface="Arial" panose="020B0604020202020204" pitchFamily="34" charset="0"/>
              </a:rPr>
              <a:t>malıdır. </a:t>
            </a:r>
            <a:r>
              <a:rPr lang="tr-TR" sz="1800" spc="-20" dirty="0" err="1">
                <a:solidFill>
                  <a:schemeClr val="tx1"/>
                </a:solidFill>
                <a:latin typeface="Arial" panose="020B0604020202020204" pitchFamily="34" charset="0"/>
                <a:cs typeface="Arial" panose="020B0604020202020204" pitchFamily="34" charset="0"/>
              </a:rPr>
              <a:t>Nominasyon</a:t>
            </a:r>
            <a:r>
              <a:rPr lang="tr-TR" sz="1800" spc="-20" dirty="0">
                <a:solidFill>
                  <a:schemeClr val="tx1"/>
                </a:solidFill>
                <a:latin typeface="Arial" panose="020B0604020202020204" pitchFamily="34" charset="0"/>
                <a:cs typeface="Arial" panose="020B0604020202020204" pitchFamily="34" charset="0"/>
              </a:rPr>
              <a:t> öncesi, karşı kuruma öğ</a:t>
            </a:r>
            <a:r>
              <a:rPr lang="tr-TR" sz="1800" spc="-67" dirty="0">
                <a:solidFill>
                  <a:schemeClr val="tx1"/>
                </a:solidFill>
                <a:latin typeface="Arial" panose="020B0604020202020204" pitchFamily="34" charset="0"/>
                <a:cs typeface="Arial" panose="020B0604020202020204" pitchFamily="34" charset="0"/>
              </a:rPr>
              <a:t>r</a:t>
            </a:r>
            <a:r>
              <a:rPr lang="tr-TR" sz="1800" dirty="0">
                <a:solidFill>
                  <a:schemeClr val="tx1"/>
                </a:solidFill>
                <a:latin typeface="Arial" panose="020B0604020202020204" pitchFamily="34" charset="0"/>
                <a:cs typeface="Arial" panose="020B0604020202020204" pitchFamily="34" charset="0"/>
              </a:rPr>
              <a:t>enci </a:t>
            </a:r>
            <a:r>
              <a:rPr lang="tr-TR" sz="1800" spc="-67" dirty="0">
                <a:solidFill>
                  <a:schemeClr val="tx1"/>
                </a:solidFill>
                <a:latin typeface="Arial" panose="020B0604020202020204" pitchFamily="34" charset="0"/>
                <a:cs typeface="Arial" panose="020B0604020202020204" pitchFamily="34" charset="0"/>
              </a:rPr>
              <a:t>t</a:t>
            </a:r>
            <a:r>
              <a:rPr lang="tr-TR" sz="1800" spc="-20" dirty="0">
                <a:solidFill>
                  <a:schemeClr val="tx1"/>
                </a:solidFill>
                <a:latin typeface="Arial" panose="020B0604020202020204" pitchFamily="34" charset="0"/>
                <a:cs typeface="Arial" panose="020B0604020202020204" pitchFamily="34" charset="0"/>
              </a:rPr>
              <a:t>a</a:t>
            </a:r>
            <a:r>
              <a:rPr lang="tr-TR" sz="1800" spc="-100" dirty="0">
                <a:solidFill>
                  <a:schemeClr val="tx1"/>
                </a:solidFill>
                <a:latin typeface="Arial" panose="020B0604020202020204" pitchFamily="34" charset="0"/>
                <a:cs typeface="Arial" panose="020B0604020202020204" pitchFamily="34" charset="0"/>
              </a:rPr>
              <a:t>r</a:t>
            </a:r>
            <a:r>
              <a:rPr lang="tr-TR" sz="1800" spc="-33" dirty="0">
                <a:solidFill>
                  <a:schemeClr val="tx1"/>
                </a:solidFill>
                <a:latin typeface="Arial" panose="020B0604020202020204" pitchFamily="34" charset="0"/>
                <a:cs typeface="Arial" panose="020B0604020202020204" pitchFamily="34" charset="0"/>
              </a:rPr>
              <a:t>a</a:t>
            </a:r>
            <a:r>
              <a:rPr lang="tr-TR" sz="1800" dirty="0">
                <a:solidFill>
                  <a:schemeClr val="tx1"/>
                </a:solidFill>
                <a:latin typeface="Arial" panose="020B0604020202020204" pitchFamily="34" charset="0"/>
                <a:cs typeface="Arial" panose="020B0604020202020204" pitchFamily="34" charset="0"/>
              </a:rPr>
              <a:t>f</a:t>
            </a:r>
            <a:r>
              <a:rPr lang="tr-TR" sz="1800" spc="-13" dirty="0">
                <a:solidFill>
                  <a:schemeClr val="tx1"/>
                </a:solidFill>
                <a:latin typeface="Arial" panose="020B0604020202020204" pitchFamily="34" charset="0"/>
                <a:cs typeface="Arial" panose="020B0604020202020204" pitchFamily="34" charset="0"/>
              </a:rPr>
              <a:t>ı</a:t>
            </a:r>
            <a:r>
              <a:rPr lang="tr-TR" sz="1800" spc="-20" dirty="0">
                <a:solidFill>
                  <a:schemeClr val="tx1"/>
                </a:solidFill>
                <a:latin typeface="Arial" panose="020B0604020202020204" pitchFamily="34" charset="0"/>
                <a:cs typeface="Arial" panose="020B0604020202020204" pitchFamily="34" charset="0"/>
              </a:rPr>
              <a:t>n</a:t>
            </a:r>
            <a:r>
              <a:rPr lang="tr-TR" sz="1800" spc="-40" dirty="0">
                <a:solidFill>
                  <a:schemeClr val="tx1"/>
                </a:solidFill>
                <a:latin typeface="Arial" panose="020B0604020202020204" pitchFamily="34" charset="0"/>
                <a:cs typeface="Arial" panose="020B0604020202020204" pitchFamily="34" charset="0"/>
              </a:rPr>
              <a:t>d</a:t>
            </a:r>
            <a:r>
              <a:rPr lang="tr-TR" sz="1800" spc="-20" dirty="0">
                <a:solidFill>
                  <a:schemeClr val="tx1"/>
                </a:solidFill>
                <a:latin typeface="Arial" panose="020B0604020202020204" pitchFamily="34" charset="0"/>
                <a:cs typeface="Arial" panose="020B0604020202020204" pitchFamily="34" charset="0"/>
              </a:rPr>
              <a:t>an</a:t>
            </a:r>
            <a:r>
              <a:rPr lang="tr-TR" sz="1800" spc="13" dirty="0">
                <a:solidFill>
                  <a:schemeClr val="tx1"/>
                </a:solidFill>
                <a:latin typeface="Arial" panose="020B0604020202020204" pitchFamily="34" charset="0"/>
                <a:cs typeface="Arial" panose="020B0604020202020204" pitchFamily="34" charset="0"/>
              </a:rPr>
              <a:t> </a:t>
            </a:r>
            <a:r>
              <a:rPr lang="tr-TR" sz="1800" spc="-47" dirty="0">
                <a:solidFill>
                  <a:schemeClr val="tx1"/>
                </a:solidFill>
                <a:latin typeface="Arial" panose="020B0604020202020204" pitchFamily="34" charset="0"/>
                <a:cs typeface="Arial" panose="020B0604020202020204" pitchFamily="34" charset="0"/>
              </a:rPr>
              <a:t>a</a:t>
            </a:r>
            <a:r>
              <a:rPr lang="tr-TR" sz="1800" dirty="0">
                <a:solidFill>
                  <a:schemeClr val="tx1"/>
                </a:solidFill>
                <a:latin typeface="Arial" panose="020B0604020202020204" pitchFamily="34" charset="0"/>
                <a:cs typeface="Arial" panose="020B0604020202020204" pitchFamily="34" charset="0"/>
              </a:rPr>
              <a:t>t</a:t>
            </a:r>
            <a:r>
              <a:rPr lang="tr-TR" sz="1800" spc="-13" dirty="0">
                <a:solidFill>
                  <a:schemeClr val="tx1"/>
                </a:solidFill>
                <a:latin typeface="Arial" panose="020B0604020202020204" pitchFamily="34" charset="0"/>
                <a:cs typeface="Arial" panose="020B0604020202020204" pitchFamily="34" charset="0"/>
              </a:rPr>
              <a:t>ı</a:t>
            </a:r>
            <a:r>
              <a:rPr lang="tr-TR" sz="1800" dirty="0">
                <a:solidFill>
                  <a:schemeClr val="tx1"/>
                </a:solidFill>
                <a:latin typeface="Arial" panose="020B0604020202020204" pitchFamily="34" charset="0"/>
                <a:cs typeface="Arial" panose="020B0604020202020204" pitchFamily="34" charset="0"/>
              </a:rPr>
              <a:t>lan</a:t>
            </a:r>
            <a:r>
              <a:rPr lang="tr-TR" sz="1800" spc="-13" dirty="0">
                <a:solidFill>
                  <a:schemeClr val="tx1"/>
                </a:solidFill>
                <a:latin typeface="Arial" panose="020B0604020202020204" pitchFamily="34" charset="0"/>
                <a:cs typeface="Arial" panose="020B0604020202020204" pitchFamily="34" charset="0"/>
              </a:rPr>
              <a:t> </a:t>
            </a:r>
            <a:r>
              <a:rPr lang="tr-TR" sz="1800" u="sng" dirty="0">
                <a:solidFill>
                  <a:schemeClr val="tx1"/>
                </a:solidFill>
                <a:latin typeface="Arial" panose="020B0604020202020204" pitchFamily="34" charset="0"/>
                <a:cs typeface="Arial" panose="020B0604020202020204" pitchFamily="34" charset="0"/>
              </a:rPr>
              <a:t>e-postalar</a:t>
            </a:r>
            <a:r>
              <a:rPr lang="tr-TR" sz="1800" u="sng" spc="27" dirty="0">
                <a:solidFill>
                  <a:schemeClr val="tx1"/>
                </a:solidFill>
                <a:latin typeface="Arial" panose="020B0604020202020204" pitchFamily="34" charset="0"/>
                <a:cs typeface="Arial" panose="020B0604020202020204" pitchFamily="34" charset="0"/>
              </a:rPr>
              <a:t> </a:t>
            </a:r>
            <a:r>
              <a:rPr lang="tr-TR" sz="1800" u="sng" spc="-87" dirty="0">
                <a:solidFill>
                  <a:schemeClr val="tx1"/>
                </a:solidFill>
                <a:latin typeface="Arial" panose="020B0604020202020204" pitchFamily="34" charset="0"/>
                <a:cs typeface="Arial" panose="020B0604020202020204" pitchFamily="34" charset="0"/>
              </a:rPr>
              <a:t>k</a:t>
            </a:r>
            <a:r>
              <a:rPr lang="tr-TR" sz="1800" u="sng" dirty="0">
                <a:solidFill>
                  <a:schemeClr val="tx1"/>
                </a:solidFill>
                <a:latin typeface="Arial" panose="020B0604020202020204" pitchFamily="34" charset="0"/>
                <a:cs typeface="Arial" panose="020B0604020202020204" pitchFamily="34" charset="0"/>
              </a:rPr>
              <a:t>abul </a:t>
            </a:r>
            <a:r>
              <a:rPr lang="tr-TR" sz="1800" u="sng" spc="-20" dirty="0">
                <a:solidFill>
                  <a:schemeClr val="tx1"/>
                </a:solidFill>
                <a:latin typeface="Arial" panose="020B0604020202020204" pitchFamily="34" charset="0"/>
                <a:cs typeface="Arial" panose="020B0604020202020204" pitchFamily="34" charset="0"/>
              </a:rPr>
              <a:t>ed</a:t>
            </a:r>
            <a:r>
              <a:rPr lang="tr-TR" sz="1800" u="sng" spc="-27" dirty="0">
                <a:solidFill>
                  <a:schemeClr val="tx1"/>
                </a:solidFill>
                <a:latin typeface="Arial" panose="020B0604020202020204" pitchFamily="34" charset="0"/>
                <a:cs typeface="Arial" panose="020B0604020202020204" pitchFamily="34" charset="0"/>
              </a:rPr>
              <a:t>i</a:t>
            </a:r>
            <a:r>
              <a:rPr lang="tr-TR" sz="1800" u="sng" spc="-13" dirty="0">
                <a:solidFill>
                  <a:schemeClr val="tx1"/>
                </a:solidFill>
                <a:latin typeface="Arial" panose="020B0604020202020204" pitchFamily="34" charset="0"/>
                <a:cs typeface="Arial" panose="020B0604020202020204" pitchFamily="34" charset="0"/>
              </a:rPr>
              <a:t>l</a:t>
            </a:r>
            <a:r>
              <a:rPr lang="tr-TR" sz="1800" u="sng" spc="-47" dirty="0">
                <a:solidFill>
                  <a:schemeClr val="tx1"/>
                </a:solidFill>
                <a:latin typeface="Arial" panose="020B0604020202020204" pitchFamily="34" charset="0"/>
                <a:cs typeface="Arial" panose="020B0604020202020204" pitchFamily="34" charset="0"/>
              </a:rPr>
              <a:t>m</a:t>
            </a:r>
            <a:r>
              <a:rPr lang="tr-TR" sz="1800" u="sng" spc="-27" dirty="0">
                <a:solidFill>
                  <a:schemeClr val="tx1"/>
                </a:solidFill>
                <a:latin typeface="Arial" panose="020B0604020202020204" pitchFamily="34" charset="0"/>
                <a:cs typeface="Arial" panose="020B0604020202020204" pitchFamily="34" charset="0"/>
              </a:rPr>
              <a:t>eme</a:t>
            </a:r>
            <a:r>
              <a:rPr lang="tr-TR" sz="1800" u="sng" spc="-33" dirty="0">
                <a:solidFill>
                  <a:schemeClr val="tx1"/>
                </a:solidFill>
                <a:latin typeface="Arial" panose="020B0604020202020204" pitchFamily="34" charset="0"/>
                <a:cs typeface="Arial" panose="020B0604020202020204" pitchFamily="34" charset="0"/>
              </a:rPr>
              <a:t>k</a:t>
            </a:r>
            <a:r>
              <a:rPr lang="tr-TR" sz="1800" u="sng" spc="-47" dirty="0">
                <a:solidFill>
                  <a:schemeClr val="tx1"/>
                </a:solidFill>
                <a:latin typeface="Arial" panose="020B0604020202020204" pitchFamily="34" charset="0"/>
                <a:cs typeface="Arial" panose="020B0604020202020204" pitchFamily="34" charset="0"/>
              </a:rPr>
              <a:t>t</a:t>
            </a:r>
            <a:r>
              <a:rPr lang="tr-TR" sz="1800" u="sng" spc="-20" dirty="0">
                <a:solidFill>
                  <a:schemeClr val="tx1"/>
                </a:solidFill>
                <a:latin typeface="Arial" panose="020B0604020202020204" pitchFamily="34" charset="0"/>
                <a:cs typeface="Arial" panose="020B0604020202020204" pitchFamily="34" charset="0"/>
              </a:rPr>
              <a:t>edir</a:t>
            </a:r>
            <a:r>
              <a:rPr lang="tr-TR" sz="1800" spc="-20" dirty="0">
                <a:solidFill>
                  <a:schemeClr val="tx1"/>
                </a:solidFill>
                <a:latin typeface="Arial" panose="020B0604020202020204" pitchFamily="34" charset="0"/>
                <a:cs typeface="Arial" panose="020B0604020202020204" pitchFamily="34" charset="0"/>
              </a:rPr>
              <a:t>.</a:t>
            </a:r>
            <a:r>
              <a:rPr lang="tr-TR" sz="1800" u="sng" spc="-20" dirty="0">
                <a:solidFill>
                  <a:schemeClr val="tx1"/>
                </a:solidFill>
                <a:latin typeface="Arial" panose="020B0604020202020204" pitchFamily="34" charset="0"/>
                <a:cs typeface="Arial" panose="020B0604020202020204" pitchFamily="34" charset="0"/>
              </a:rPr>
              <a:t> </a:t>
            </a:r>
            <a:endParaRPr lang="tr-TR" sz="1800" u="sng" dirty="0">
              <a:solidFill>
                <a:schemeClr val="tx1"/>
              </a:solidFill>
              <a:latin typeface="Arial" panose="020B0604020202020204" pitchFamily="34" charset="0"/>
              <a:cs typeface="Arial" panose="020B0604020202020204" pitchFamily="34" charset="0"/>
            </a:endParaRPr>
          </a:p>
          <a:p>
            <a:pPr>
              <a:lnSpc>
                <a:spcPts val="800"/>
              </a:lnSpc>
              <a:spcBef>
                <a:spcPts val="17"/>
              </a:spcBef>
            </a:pPr>
            <a:endParaRPr lang="tr-TR" sz="1800" dirty="0">
              <a:solidFill>
                <a:schemeClr val="tx1"/>
              </a:solidFill>
              <a:latin typeface="Arial" panose="020B0604020202020204" pitchFamily="34" charset="0"/>
              <a:cs typeface="Arial" panose="020B0604020202020204" pitchFamily="34" charset="0"/>
            </a:endParaRPr>
          </a:p>
          <a:p>
            <a:pPr marL="321725" indent="-304792">
              <a:tabLst>
                <a:tab pos="321725" algn="l"/>
              </a:tabLst>
            </a:pPr>
            <a:r>
              <a:rPr lang="tr-TR" sz="1800" spc="-27" dirty="0" err="1">
                <a:solidFill>
                  <a:schemeClr val="tx1"/>
                </a:solidFill>
                <a:latin typeface="Arial" panose="020B0604020202020204" pitchFamily="34" charset="0"/>
                <a:cs typeface="Arial" panose="020B0604020202020204" pitchFamily="34" charset="0"/>
              </a:rPr>
              <a:t>Nom</a:t>
            </a:r>
            <a:r>
              <a:rPr lang="tr-TR" sz="1800" spc="-33" dirty="0" err="1">
                <a:solidFill>
                  <a:schemeClr val="tx1"/>
                </a:solidFill>
                <a:latin typeface="Arial" panose="020B0604020202020204" pitchFamily="34" charset="0"/>
                <a:cs typeface="Arial" panose="020B0604020202020204" pitchFamily="34" charset="0"/>
              </a:rPr>
              <a:t>i</a:t>
            </a:r>
            <a:r>
              <a:rPr lang="tr-TR" sz="1800" spc="-20" dirty="0" err="1">
                <a:solidFill>
                  <a:schemeClr val="tx1"/>
                </a:solidFill>
                <a:latin typeface="Arial" panose="020B0604020202020204" pitchFamily="34" charset="0"/>
                <a:cs typeface="Arial" panose="020B0604020202020204" pitchFamily="34" charset="0"/>
              </a:rPr>
              <a:t>na</a:t>
            </a:r>
            <a:r>
              <a:rPr lang="tr-TR" sz="1800" spc="-87" dirty="0" err="1">
                <a:solidFill>
                  <a:schemeClr val="tx1"/>
                </a:solidFill>
                <a:latin typeface="Arial" panose="020B0604020202020204" pitchFamily="34" charset="0"/>
                <a:cs typeface="Arial" panose="020B0604020202020204" pitchFamily="34" charset="0"/>
              </a:rPr>
              <a:t>s</a:t>
            </a:r>
            <a:r>
              <a:rPr lang="tr-TR" sz="1800" spc="-80" dirty="0" err="1">
                <a:solidFill>
                  <a:schemeClr val="tx1"/>
                </a:solidFill>
                <a:latin typeface="Arial" panose="020B0604020202020204" pitchFamily="34" charset="0"/>
                <a:cs typeface="Arial" panose="020B0604020202020204" pitchFamily="34" charset="0"/>
              </a:rPr>
              <a:t>y</a:t>
            </a:r>
            <a:r>
              <a:rPr lang="tr-TR" sz="1800" spc="-20" dirty="0" err="1">
                <a:solidFill>
                  <a:schemeClr val="tx1"/>
                </a:solidFill>
                <a:latin typeface="Arial" panose="020B0604020202020204" pitchFamily="34" charset="0"/>
                <a:cs typeface="Arial" panose="020B0604020202020204" pitchFamily="34" charset="0"/>
              </a:rPr>
              <a:t>on</a:t>
            </a:r>
            <a:r>
              <a:rPr lang="tr-TR" sz="1800" spc="67" dirty="0">
                <a:solidFill>
                  <a:schemeClr val="tx1"/>
                </a:solidFill>
                <a:latin typeface="Arial" panose="020B0604020202020204" pitchFamily="34" charset="0"/>
                <a:cs typeface="Arial" panose="020B0604020202020204" pitchFamily="34" charset="0"/>
              </a:rPr>
              <a:t> </a:t>
            </a:r>
            <a:r>
              <a:rPr lang="tr-TR" sz="1800" spc="-67" dirty="0">
                <a:solidFill>
                  <a:schemeClr val="tx1"/>
                </a:solidFill>
                <a:latin typeface="Arial" panose="020B0604020202020204" pitchFamily="34" charset="0"/>
                <a:cs typeface="Arial" panose="020B0604020202020204" pitchFamily="34" charset="0"/>
              </a:rPr>
              <a:t>t</a:t>
            </a:r>
            <a:r>
              <a:rPr lang="tr-TR" sz="1800" spc="-13" dirty="0">
                <a:solidFill>
                  <a:schemeClr val="tx1"/>
                </a:solidFill>
                <a:latin typeface="Arial" panose="020B0604020202020204" pitchFamily="34" charset="0"/>
                <a:cs typeface="Arial" panose="020B0604020202020204" pitchFamily="34" charset="0"/>
              </a:rPr>
              <a:t>ari</a:t>
            </a:r>
            <a:r>
              <a:rPr lang="tr-TR" sz="1800" spc="-40" dirty="0">
                <a:solidFill>
                  <a:schemeClr val="tx1"/>
                </a:solidFill>
                <a:latin typeface="Arial" panose="020B0604020202020204" pitchFamily="34" charset="0"/>
                <a:cs typeface="Arial" panose="020B0604020202020204" pitchFamily="34" charset="0"/>
              </a:rPr>
              <a:t>h</a:t>
            </a:r>
            <a:r>
              <a:rPr lang="tr-TR" sz="1800" spc="-20" dirty="0">
                <a:solidFill>
                  <a:schemeClr val="tx1"/>
                </a:solidFill>
                <a:latin typeface="Arial" panose="020B0604020202020204" pitchFamily="34" charset="0"/>
                <a:cs typeface="Arial" panose="020B0604020202020204" pitchFamily="34" charset="0"/>
              </a:rPr>
              <a:t>le</a:t>
            </a:r>
            <a:r>
              <a:rPr lang="tr-TR" sz="1800" spc="-33" dirty="0">
                <a:solidFill>
                  <a:schemeClr val="tx1"/>
                </a:solidFill>
                <a:latin typeface="Arial" panose="020B0604020202020204" pitchFamily="34" charset="0"/>
                <a:cs typeface="Arial" panose="020B0604020202020204" pitchFamily="34" charset="0"/>
              </a:rPr>
              <a:t>r</a:t>
            </a:r>
            <a:r>
              <a:rPr lang="tr-TR" sz="1800" dirty="0">
                <a:solidFill>
                  <a:schemeClr val="tx1"/>
                </a:solidFill>
                <a:latin typeface="Arial" panose="020B0604020202020204" pitchFamily="34" charset="0"/>
                <a:cs typeface="Arial" panose="020B0604020202020204" pitchFamily="34" charset="0"/>
              </a:rPr>
              <a:t>i, </a:t>
            </a:r>
            <a:r>
              <a:rPr lang="tr-TR" sz="1800" spc="-20" dirty="0">
                <a:solidFill>
                  <a:schemeClr val="tx1"/>
                </a:solidFill>
                <a:latin typeface="Arial" panose="020B0604020202020204" pitchFamily="34" charset="0"/>
                <a:cs typeface="Arial" panose="020B0604020202020204" pitchFamily="34" charset="0"/>
              </a:rPr>
              <a:t>son</a:t>
            </a:r>
            <a:r>
              <a:rPr lang="tr-TR" sz="1800" spc="27" dirty="0">
                <a:solidFill>
                  <a:schemeClr val="tx1"/>
                </a:solidFill>
                <a:latin typeface="Arial" panose="020B0604020202020204" pitchFamily="34" charset="0"/>
                <a:cs typeface="Arial" panose="020B0604020202020204" pitchFamily="34" charset="0"/>
              </a:rPr>
              <a:t> </a:t>
            </a:r>
            <a:r>
              <a:rPr lang="tr-TR" sz="1800" spc="-20" dirty="0">
                <a:solidFill>
                  <a:schemeClr val="tx1"/>
                </a:solidFill>
                <a:latin typeface="Arial" panose="020B0604020202020204" pitchFamily="34" charset="0"/>
                <a:cs typeface="Arial" panose="020B0604020202020204" pitchFamily="34" charset="0"/>
              </a:rPr>
              <a:t>ba</a:t>
            </a:r>
            <a:r>
              <a:rPr lang="tr-TR" sz="1800" spc="-87" dirty="0">
                <a:solidFill>
                  <a:schemeClr val="tx1"/>
                </a:solidFill>
                <a:latin typeface="Arial" panose="020B0604020202020204" pitchFamily="34" charset="0"/>
                <a:cs typeface="Arial" panose="020B0604020202020204" pitchFamily="34" charset="0"/>
              </a:rPr>
              <a:t>ş</a:t>
            </a:r>
            <a:r>
              <a:rPr lang="tr-TR" sz="1800" spc="-20" dirty="0">
                <a:solidFill>
                  <a:schemeClr val="tx1"/>
                </a:solidFill>
                <a:latin typeface="Arial" panose="020B0604020202020204" pitchFamily="34" charset="0"/>
                <a:cs typeface="Arial" panose="020B0604020202020204" pitchFamily="34" charset="0"/>
              </a:rPr>
              <a:t>vu</a:t>
            </a:r>
            <a:r>
              <a:rPr lang="tr-TR" sz="1800" spc="-33" dirty="0">
                <a:solidFill>
                  <a:schemeClr val="tx1"/>
                </a:solidFill>
                <a:latin typeface="Arial" panose="020B0604020202020204" pitchFamily="34" charset="0"/>
                <a:cs typeface="Arial" panose="020B0604020202020204" pitchFamily="34" charset="0"/>
              </a:rPr>
              <a:t>r</a:t>
            </a:r>
            <a:r>
              <a:rPr lang="tr-TR" sz="1800" spc="-20" dirty="0">
                <a:solidFill>
                  <a:schemeClr val="tx1"/>
                </a:solidFill>
                <a:latin typeface="Arial" panose="020B0604020202020204" pitchFamily="34" charset="0"/>
                <a:cs typeface="Arial" panose="020B0604020202020204" pitchFamily="34" charset="0"/>
              </a:rPr>
              <a:t>u</a:t>
            </a:r>
            <a:r>
              <a:rPr lang="tr-TR" sz="1800" spc="53" dirty="0">
                <a:solidFill>
                  <a:schemeClr val="tx1"/>
                </a:solidFill>
                <a:latin typeface="Arial" panose="020B0604020202020204" pitchFamily="34" charset="0"/>
                <a:cs typeface="Arial" panose="020B0604020202020204" pitchFamily="34" charset="0"/>
              </a:rPr>
              <a:t> </a:t>
            </a:r>
            <a:r>
              <a:rPr lang="tr-TR" sz="1800" spc="-67" dirty="0">
                <a:solidFill>
                  <a:schemeClr val="tx1"/>
                </a:solidFill>
                <a:latin typeface="Arial" panose="020B0604020202020204" pitchFamily="34" charset="0"/>
                <a:cs typeface="Arial" panose="020B0604020202020204" pitchFamily="34" charset="0"/>
              </a:rPr>
              <a:t>t</a:t>
            </a:r>
            <a:r>
              <a:rPr lang="tr-TR" sz="1800" spc="-13" dirty="0">
                <a:solidFill>
                  <a:schemeClr val="tx1"/>
                </a:solidFill>
                <a:latin typeface="Arial" panose="020B0604020202020204" pitchFamily="34" charset="0"/>
                <a:cs typeface="Arial" panose="020B0604020202020204" pitchFamily="34" charset="0"/>
              </a:rPr>
              <a:t>ari</a:t>
            </a:r>
            <a:r>
              <a:rPr lang="tr-TR" sz="1800" spc="-40" dirty="0">
                <a:solidFill>
                  <a:schemeClr val="tx1"/>
                </a:solidFill>
                <a:latin typeface="Arial" panose="020B0604020202020204" pitchFamily="34" charset="0"/>
                <a:cs typeface="Arial" panose="020B0604020202020204" pitchFamily="34" charset="0"/>
              </a:rPr>
              <a:t>h</a:t>
            </a:r>
            <a:r>
              <a:rPr lang="tr-TR" sz="1800" spc="-20" dirty="0">
                <a:solidFill>
                  <a:schemeClr val="tx1"/>
                </a:solidFill>
                <a:latin typeface="Arial" panose="020B0604020202020204" pitchFamily="34" charset="0"/>
                <a:cs typeface="Arial" panose="020B0604020202020204" pitchFamily="34" charset="0"/>
              </a:rPr>
              <a:t>le</a:t>
            </a:r>
            <a:r>
              <a:rPr lang="tr-TR" sz="1800" spc="-33" dirty="0">
                <a:solidFill>
                  <a:schemeClr val="tx1"/>
                </a:solidFill>
                <a:latin typeface="Arial" panose="020B0604020202020204" pitchFamily="34" charset="0"/>
                <a:cs typeface="Arial" panose="020B0604020202020204" pitchFamily="34" charset="0"/>
              </a:rPr>
              <a:t>r</a:t>
            </a:r>
            <a:r>
              <a:rPr lang="tr-TR" sz="1800" dirty="0">
                <a:solidFill>
                  <a:schemeClr val="tx1"/>
                </a:solidFill>
                <a:latin typeface="Arial" panose="020B0604020202020204" pitchFamily="34" charset="0"/>
                <a:cs typeface="Arial" panose="020B0604020202020204" pitchFamily="34" charset="0"/>
              </a:rPr>
              <a:t>i </a:t>
            </a:r>
            <a:r>
              <a:rPr lang="tr-TR" sz="1800" spc="-20" dirty="0">
                <a:solidFill>
                  <a:schemeClr val="tx1"/>
                </a:solidFill>
                <a:latin typeface="Arial" panose="020B0604020202020204" pitchFamily="34" charset="0"/>
                <a:cs typeface="Arial" panose="020B0604020202020204" pitchFamily="34" charset="0"/>
              </a:rPr>
              <a:t>gibi</a:t>
            </a:r>
            <a:r>
              <a:rPr lang="tr-TR" sz="1800" spc="-7" dirty="0">
                <a:solidFill>
                  <a:schemeClr val="tx1"/>
                </a:solidFill>
                <a:latin typeface="Arial" panose="020B0604020202020204" pitchFamily="34" charset="0"/>
                <a:cs typeface="Arial" panose="020B0604020202020204" pitchFamily="34" charset="0"/>
              </a:rPr>
              <a:t> </a:t>
            </a:r>
            <a:r>
              <a:rPr lang="tr-TR" sz="1800" spc="-27" dirty="0">
                <a:solidFill>
                  <a:schemeClr val="tx1"/>
                </a:solidFill>
                <a:latin typeface="Arial" panose="020B0604020202020204" pitchFamily="34" charset="0"/>
                <a:cs typeface="Arial" panose="020B0604020202020204" pitchFamily="34" charset="0"/>
              </a:rPr>
              <a:t>önem</a:t>
            </a:r>
            <a:r>
              <a:rPr lang="tr-TR" sz="1800" spc="-33" dirty="0">
                <a:solidFill>
                  <a:schemeClr val="tx1"/>
                </a:solidFill>
                <a:latin typeface="Arial" panose="020B0604020202020204" pitchFamily="34" charset="0"/>
                <a:cs typeface="Arial" panose="020B0604020202020204" pitchFamily="34" charset="0"/>
              </a:rPr>
              <a:t>l</a:t>
            </a:r>
            <a:r>
              <a:rPr lang="tr-TR" sz="1800" dirty="0">
                <a:solidFill>
                  <a:schemeClr val="tx1"/>
                </a:solidFill>
                <a:latin typeface="Arial" panose="020B0604020202020204" pitchFamily="34" charset="0"/>
                <a:cs typeface="Arial" panose="020B0604020202020204" pitchFamily="34" charset="0"/>
              </a:rPr>
              <a:t>i </a:t>
            </a:r>
            <a:r>
              <a:rPr lang="tr-TR" sz="1800" spc="-67" dirty="0">
                <a:solidFill>
                  <a:schemeClr val="tx1"/>
                </a:solidFill>
                <a:latin typeface="Arial" panose="020B0604020202020204" pitchFamily="34" charset="0"/>
                <a:cs typeface="Arial" panose="020B0604020202020204" pitchFamily="34" charset="0"/>
              </a:rPr>
              <a:t>t</a:t>
            </a:r>
            <a:r>
              <a:rPr lang="tr-TR" sz="1800" spc="-13" dirty="0">
                <a:solidFill>
                  <a:schemeClr val="tx1"/>
                </a:solidFill>
                <a:latin typeface="Arial" panose="020B0604020202020204" pitchFamily="34" charset="0"/>
                <a:cs typeface="Arial" panose="020B0604020202020204" pitchFamily="34" charset="0"/>
              </a:rPr>
              <a:t>ari</a:t>
            </a:r>
            <a:r>
              <a:rPr lang="tr-TR" sz="1800" spc="-40" dirty="0">
                <a:solidFill>
                  <a:schemeClr val="tx1"/>
                </a:solidFill>
                <a:latin typeface="Arial" panose="020B0604020202020204" pitchFamily="34" charset="0"/>
                <a:cs typeface="Arial" panose="020B0604020202020204" pitchFamily="34" charset="0"/>
              </a:rPr>
              <a:t>h</a:t>
            </a:r>
            <a:r>
              <a:rPr lang="tr-TR" sz="1800" spc="-20" dirty="0">
                <a:solidFill>
                  <a:schemeClr val="tx1"/>
                </a:solidFill>
                <a:latin typeface="Arial" panose="020B0604020202020204" pitchFamily="34" charset="0"/>
                <a:cs typeface="Arial" panose="020B0604020202020204" pitchFamily="34" charset="0"/>
              </a:rPr>
              <a:t>le</a:t>
            </a:r>
            <a:r>
              <a:rPr lang="tr-TR" sz="1800" spc="-33" dirty="0">
                <a:solidFill>
                  <a:schemeClr val="tx1"/>
                </a:solidFill>
                <a:latin typeface="Arial" panose="020B0604020202020204" pitchFamily="34" charset="0"/>
                <a:cs typeface="Arial" panose="020B0604020202020204" pitchFamily="34" charset="0"/>
              </a:rPr>
              <a:t>r</a:t>
            </a:r>
            <a:r>
              <a:rPr lang="tr-TR" sz="1800" dirty="0">
                <a:solidFill>
                  <a:schemeClr val="tx1"/>
                </a:solidFill>
                <a:latin typeface="Arial" panose="020B0604020202020204" pitchFamily="34" charset="0"/>
                <a:cs typeface="Arial" panose="020B0604020202020204" pitchFamily="34" charset="0"/>
              </a:rPr>
              <a:t>i</a:t>
            </a:r>
            <a:r>
              <a:rPr lang="tr-TR" sz="1800" spc="20" dirty="0">
                <a:solidFill>
                  <a:schemeClr val="tx1"/>
                </a:solidFill>
                <a:latin typeface="Arial" panose="020B0604020202020204" pitchFamily="34" charset="0"/>
                <a:cs typeface="Arial" panose="020B0604020202020204" pitchFamily="34" charset="0"/>
              </a:rPr>
              <a:t> </a:t>
            </a:r>
            <a:r>
              <a:rPr lang="tr-TR" sz="1800" spc="-67" dirty="0">
                <a:solidFill>
                  <a:schemeClr val="tx1"/>
                </a:solidFill>
                <a:latin typeface="Arial" panose="020B0604020202020204" pitchFamily="34" charset="0"/>
                <a:cs typeface="Arial" panose="020B0604020202020204" pitchFamily="34" charset="0"/>
              </a:rPr>
              <a:t>t</a:t>
            </a:r>
            <a:r>
              <a:rPr lang="tr-TR" sz="1800" spc="-20" dirty="0">
                <a:solidFill>
                  <a:schemeClr val="tx1"/>
                </a:solidFill>
                <a:latin typeface="Arial" panose="020B0604020202020204" pitchFamily="34" charset="0"/>
                <a:cs typeface="Arial" panose="020B0604020202020204" pitchFamily="34" charset="0"/>
              </a:rPr>
              <a:t>akip </a:t>
            </a:r>
            <a:r>
              <a:rPr lang="tr-TR" sz="1800" spc="-40" dirty="0">
                <a:solidFill>
                  <a:schemeClr val="tx1"/>
                </a:solidFill>
                <a:latin typeface="Arial" panose="020B0604020202020204" pitchFamily="34" charset="0"/>
                <a:cs typeface="Arial" panose="020B0604020202020204" pitchFamily="34" charset="0"/>
              </a:rPr>
              <a:t>e</a:t>
            </a:r>
            <a:r>
              <a:rPr lang="tr-TR" sz="1800" spc="-20" dirty="0">
                <a:solidFill>
                  <a:schemeClr val="tx1"/>
                </a:solidFill>
                <a:latin typeface="Arial" panose="020B0604020202020204" pitchFamily="34" charset="0"/>
                <a:cs typeface="Arial" panose="020B0604020202020204" pitchFamily="34" charset="0"/>
              </a:rPr>
              <a:t>tmek</a:t>
            </a:r>
            <a:r>
              <a:rPr lang="tr-TR" sz="1800" dirty="0">
                <a:solidFill>
                  <a:schemeClr val="tx1"/>
                </a:solidFill>
                <a:latin typeface="Arial" panose="020B0604020202020204" pitchFamily="34" charset="0"/>
                <a:cs typeface="Arial" panose="020B0604020202020204" pitchFamily="34" charset="0"/>
              </a:rPr>
              <a:t> </a:t>
            </a:r>
            <a:r>
              <a:rPr lang="tr-TR" sz="1800" u="sng" spc="-20" dirty="0">
                <a:solidFill>
                  <a:schemeClr val="tx1"/>
                </a:solidFill>
                <a:latin typeface="Arial" panose="020B0604020202020204" pitchFamily="34" charset="0"/>
                <a:cs typeface="Arial" panose="020B0604020202020204" pitchFamily="34" charset="0"/>
              </a:rPr>
              <a:t>öğ</a:t>
            </a:r>
            <a:r>
              <a:rPr lang="tr-TR" sz="1800" u="sng" spc="-67" dirty="0">
                <a:solidFill>
                  <a:schemeClr val="tx1"/>
                </a:solidFill>
                <a:latin typeface="Arial" panose="020B0604020202020204" pitchFamily="34" charset="0"/>
                <a:cs typeface="Arial" panose="020B0604020202020204" pitchFamily="34" charset="0"/>
              </a:rPr>
              <a:t>r</a:t>
            </a:r>
            <a:r>
              <a:rPr lang="tr-TR" sz="1800" u="sng" dirty="0">
                <a:solidFill>
                  <a:schemeClr val="tx1"/>
                </a:solidFill>
                <a:latin typeface="Arial" panose="020B0604020202020204" pitchFamily="34" charset="0"/>
                <a:cs typeface="Arial" panose="020B0604020202020204" pitchFamily="34" charset="0"/>
              </a:rPr>
              <a:t>enci</a:t>
            </a:r>
            <a:r>
              <a:rPr lang="tr-TR" sz="1800" u="sng" spc="-20" dirty="0">
                <a:solidFill>
                  <a:schemeClr val="tx1"/>
                </a:solidFill>
                <a:latin typeface="Arial" panose="020B0604020202020204" pitchFamily="34" charset="0"/>
                <a:cs typeface="Arial" panose="020B0604020202020204" pitchFamily="34" charset="0"/>
              </a:rPr>
              <a:t> soru</a:t>
            </a:r>
            <a:r>
              <a:rPr lang="tr-TR" sz="1800" u="sng" spc="-53" dirty="0">
                <a:solidFill>
                  <a:schemeClr val="tx1"/>
                </a:solidFill>
                <a:latin typeface="Arial" panose="020B0604020202020204" pitchFamily="34" charset="0"/>
                <a:cs typeface="Arial" panose="020B0604020202020204" pitchFamily="34" charset="0"/>
              </a:rPr>
              <a:t>m</a:t>
            </a:r>
            <a:r>
              <a:rPr lang="tr-TR" sz="1800" u="sng" dirty="0">
                <a:solidFill>
                  <a:schemeClr val="tx1"/>
                </a:solidFill>
                <a:latin typeface="Arial" panose="020B0604020202020204" pitchFamily="34" charset="0"/>
                <a:cs typeface="Arial" panose="020B0604020202020204" pitchFamily="34" charset="0"/>
              </a:rPr>
              <a:t>l</a:t>
            </a:r>
            <a:r>
              <a:rPr lang="tr-TR" sz="1800" u="sng" spc="-20" dirty="0">
                <a:solidFill>
                  <a:schemeClr val="tx1"/>
                </a:solidFill>
                <a:latin typeface="Arial" panose="020B0604020202020204" pitchFamily="34" charset="0"/>
                <a:cs typeface="Arial" panose="020B0604020202020204" pitchFamily="34" charset="0"/>
              </a:rPr>
              <a:t>u</a:t>
            </a:r>
            <a:r>
              <a:rPr lang="tr-TR" sz="1800" u="sng" dirty="0">
                <a:solidFill>
                  <a:schemeClr val="tx1"/>
                </a:solidFill>
                <a:latin typeface="Arial" panose="020B0604020202020204" pitchFamily="34" charset="0"/>
                <a:cs typeface="Arial" panose="020B0604020202020204" pitchFamily="34" charset="0"/>
              </a:rPr>
              <a:t>l</a:t>
            </a:r>
            <a:r>
              <a:rPr lang="tr-TR" sz="1800" u="sng" spc="-20" dirty="0">
                <a:solidFill>
                  <a:schemeClr val="tx1"/>
                </a:solidFill>
                <a:latin typeface="Arial" panose="020B0604020202020204" pitchFamily="34" charset="0"/>
                <a:cs typeface="Arial" panose="020B0604020202020204" pitchFamily="34" charset="0"/>
              </a:rPr>
              <a:t>uğ</a:t>
            </a:r>
            <a:r>
              <a:rPr lang="tr-TR" sz="1800" u="sng" spc="-13" dirty="0">
                <a:solidFill>
                  <a:schemeClr val="tx1"/>
                </a:solidFill>
                <a:latin typeface="Arial" panose="020B0604020202020204" pitchFamily="34" charset="0"/>
                <a:cs typeface="Arial" panose="020B0604020202020204" pitchFamily="34" charset="0"/>
              </a:rPr>
              <a:t>u</a:t>
            </a:r>
            <a:r>
              <a:rPr lang="tr-TR" sz="1800" u="sng" spc="-20" dirty="0">
                <a:solidFill>
                  <a:schemeClr val="tx1"/>
                </a:solidFill>
                <a:latin typeface="Arial" panose="020B0604020202020204" pitchFamily="34" charset="0"/>
                <a:cs typeface="Arial" panose="020B0604020202020204" pitchFamily="34" charset="0"/>
              </a:rPr>
              <a:t>ndadı</a:t>
            </a:r>
            <a:r>
              <a:rPr lang="tr-TR" sz="1800" u="sng" spc="-400" dirty="0">
                <a:solidFill>
                  <a:schemeClr val="tx1"/>
                </a:solidFill>
                <a:latin typeface="Arial" panose="020B0604020202020204" pitchFamily="34" charset="0"/>
                <a:cs typeface="Arial" panose="020B0604020202020204" pitchFamily="34" charset="0"/>
              </a:rPr>
              <a:t>r</a:t>
            </a:r>
            <a:r>
              <a:rPr lang="tr-TR" sz="1800" u="sng" spc="-13" dirty="0">
                <a:solidFill>
                  <a:schemeClr val="tx1"/>
                </a:solidFill>
                <a:latin typeface="Arial" panose="020B0604020202020204" pitchFamily="34" charset="0"/>
                <a:cs typeface="Arial" panose="020B0604020202020204" pitchFamily="34" charset="0"/>
              </a:rPr>
              <a:t> .</a:t>
            </a:r>
            <a:endParaRPr lang="tr-TR" sz="1800" dirty="0">
              <a:solidFill>
                <a:schemeClr val="tx1"/>
              </a:solidFill>
              <a:latin typeface="Arial" panose="020B0604020202020204" pitchFamily="34" charset="0"/>
              <a:cs typeface="Arial" panose="020B0604020202020204" pitchFamily="34" charset="0"/>
            </a:endParaRPr>
          </a:p>
          <a:p>
            <a:pPr marL="321725" marR="16933" indent="-304792">
              <a:lnSpc>
                <a:spcPts val="4027"/>
              </a:lnSpc>
              <a:tabLst>
                <a:tab pos="321725" algn="l"/>
              </a:tabLst>
            </a:pPr>
            <a:r>
              <a:rPr lang="tr-TR" sz="1800" spc="-27" dirty="0">
                <a:solidFill>
                  <a:schemeClr val="tx1"/>
                </a:solidFill>
                <a:latin typeface="Arial" panose="020B0604020202020204" pitchFamily="34" charset="0"/>
                <a:cs typeface="Arial" panose="020B0604020202020204" pitchFamily="34" charset="0"/>
              </a:rPr>
              <a:t>Öğ</a:t>
            </a:r>
            <a:r>
              <a:rPr lang="tr-TR" sz="1800" spc="-67" dirty="0">
                <a:solidFill>
                  <a:schemeClr val="tx1"/>
                </a:solidFill>
                <a:latin typeface="Arial" panose="020B0604020202020204" pitchFamily="34" charset="0"/>
                <a:cs typeface="Arial" panose="020B0604020202020204" pitchFamily="34" charset="0"/>
              </a:rPr>
              <a:t>r</a:t>
            </a:r>
            <a:r>
              <a:rPr lang="tr-TR" sz="1800" spc="-20" dirty="0">
                <a:solidFill>
                  <a:schemeClr val="tx1"/>
                </a:solidFill>
                <a:latin typeface="Arial" panose="020B0604020202020204" pitchFamily="34" charset="0"/>
                <a:cs typeface="Arial" panose="020B0604020202020204" pitchFamily="34" charset="0"/>
              </a:rPr>
              <a:t>encinin</a:t>
            </a:r>
            <a:r>
              <a:rPr lang="tr-TR" sz="1800" spc="-7" dirty="0">
                <a:solidFill>
                  <a:schemeClr val="tx1"/>
                </a:solidFill>
                <a:latin typeface="Arial" panose="020B0604020202020204" pitchFamily="34" charset="0"/>
                <a:cs typeface="Arial" panose="020B0604020202020204" pitchFamily="34" charset="0"/>
              </a:rPr>
              <a:t>, </a:t>
            </a:r>
            <a:r>
              <a:rPr lang="tr-TR" sz="1800" spc="-87" dirty="0">
                <a:solidFill>
                  <a:schemeClr val="tx1"/>
                </a:solidFill>
                <a:latin typeface="Arial" panose="020B0604020202020204" pitchFamily="34" charset="0"/>
                <a:cs typeface="Arial" panose="020B0604020202020204" pitchFamily="34" charset="0"/>
              </a:rPr>
              <a:t>k</a:t>
            </a:r>
            <a:r>
              <a:rPr lang="tr-TR" sz="1800" spc="-20" dirty="0">
                <a:solidFill>
                  <a:schemeClr val="tx1"/>
                </a:solidFill>
                <a:latin typeface="Arial" panose="020B0604020202020204" pitchFamily="34" charset="0"/>
                <a:cs typeface="Arial" panose="020B0604020202020204" pitchFamily="34" charset="0"/>
              </a:rPr>
              <a:t>a</a:t>
            </a:r>
            <a:r>
              <a:rPr lang="tr-TR" sz="1800" spc="-80" dirty="0">
                <a:solidFill>
                  <a:schemeClr val="tx1"/>
                </a:solidFill>
                <a:latin typeface="Arial" panose="020B0604020202020204" pitchFamily="34" charset="0"/>
                <a:cs typeface="Arial" panose="020B0604020202020204" pitchFamily="34" charset="0"/>
              </a:rPr>
              <a:t>r</a:t>
            </a:r>
            <a:r>
              <a:rPr lang="tr-TR" sz="1800" dirty="0">
                <a:solidFill>
                  <a:schemeClr val="tx1"/>
                </a:solidFill>
                <a:latin typeface="Arial" panose="020B0604020202020204" pitchFamily="34" charset="0"/>
                <a:cs typeface="Arial" panose="020B0604020202020204" pitchFamily="34" charset="0"/>
              </a:rPr>
              <a:t>şı</a:t>
            </a:r>
            <a:r>
              <a:rPr lang="tr-TR" sz="1800" spc="-7" dirty="0">
                <a:solidFill>
                  <a:schemeClr val="tx1"/>
                </a:solidFill>
                <a:latin typeface="Arial" panose="020B0604020202020204" pitchFamily="34" charset="0"/>
                <a:cs typeface="Arial" panose="020B0604020202020204" pitchFamily="34" charset="0"/>
              </a:rPr>
              <a:t> </a:t>
            </a:r>
            <a:r>
              <a:rPr lang="tr-TR" sz="1800" spc="-73" dirty="0">
                <a:solidFill>
                  <a:schemeClr val="tx1"/>
                </a:solidFill>
                <a:latin typeface="Arial" panose="020B0604020202020204" pitchFamily="34" charset="0"/>
                <a:cs typeface="Arial" panose="020B0604020202020204" pitchFamily="34" charset="0"/>
              </a:rPr>
              <a:t>k</a:t>
            </a:r>
            <a:r>
              <a:rPr lang="tr-TR" sz="1800" spc="-20" dirty="0">
                <a:solidFill>
                  <a:schemeClr val="tx1"/>
                </a:solidFill>
                <a:latin typeface="Arial" panose="020B0604020202020204" pitchFamily="34" charset="0"/>
                <a:cs typeface="Arial" panose="020B0604020202020204" pitchFamily="34" charset="0"/>
              </a:rPr>
              <a:t>ur</a:t>
            </a:r>
            <a:r>
              <a:rPr lang="tr-TR" sz="1800" spc="-40" dirty="0">
                <a:solidFill>
                  <a:schemeClr val="tx1"/>
                </a:solidFill>
                <a:latin typeface="Arial" panose="020B0604020202020204" pitchFamily="34" charset="0"/>
                <a:cs typeface="Arial" panose="020B0604020202020204" pitchFamily="34" charset="0"/>
              </a:rPr>
              <a:t>u</a:t>
            </a:r>
            <a:r>
              <a:rPr lang="tr-TR" sz="1800" spc="-33" dirty="0">
                <a:solidFill>
                  <a:schemeClr val="tx1"/>
                </a:solidFill>
                <a:latin typeface="Arial" panose="020B0604020202020204" pitchFamily="34" charset="0"/>
                <a:cs typeface="Arial" panose="020B0604020202020204" pitchFamily="34" charset="0"/>
              </a:rPr>
              <a:t>m</a:t>
            </a:r>
            <a:r>
              <a:rPr lang="tr-TR" sz="1800" spc="47" dirty="0">
                <a:solidFill>
                  <a:schemeClr val="tx1"/>
                </a:solidFill>
                <a:latin typeface="Arial" panose="020B0604020202020204" pitchFamily="34" charset="0"/>
                <a:cs typeface="Arial" panose="020B0604020202020204" pitchFamily="34" charset="0"/>
              </a:rPr>
              <a:t> hakkında </a:t>
            </a:r>
            <a:r>
              <a:rPr lang="tr-TR" sz="1800" spc="-20" dirty="0">
                <a:solidFill>
                  <a:schemeClr val="tx1"/>
                </a:solidFill>
                <a:latin typeface="Arial" panose="020B0604020202020204" pitchFamily="34" charset="0"/>
                <a:cs typeface="Arial" panose="020B0604020202020204" pitchFamily="34" charset="0"/>
              </a:rPr>
              <a:t>bar</a:t>
            </a:r>
            <a:r>
              <a:rPr lang="tr-TR" sz="1800" spc="-33" dirty="0">
                <a:solidFill>
                  <a:schemeClr val="tx1"/>
                </a:solidFill>
                <a:latin typeface="Arial" panose="020B0604020202020204" pitchFamily="34" charset="0"/>
                <a:cs typeface="Arial" panose="020B0604020202020204" pitchFamily="34" charset="0"/>
              </a:rPr>
              <a:t>ı</a:t>
            </a:r>
            <a:r>
              <a:rPr lang="tr-TR" sz="1800" spc="-27" dirty="0">
                <a:solidFill>
                  <a:schemeClr val="tx1"/>
                </a:solidFill>
                <a:latin typeface="Arial" panose="020B0604020202020204" pitchFamily="34" charset="0"/>
                <a:cs typeface="Arial" panose="020B0604020202020204" pitchFamily="34" charset="0"/>
              </a:rPr>
              <a:t>nma</a:t>
            </a:r>
            <a:r>
              <a:rPr lang="tr-TR" sz="1800" spc="27" dirty="0">
                <a:solidFill>
                  <a:schemeClr val="tx1"/>
                </a:solidFill>
                <a:latin typeface="Arial" panose="020B0604020202020204" pitchFamily="34" charset="0"/>
                <a:cs typeface="Arial" panose="020B0604020202020204" pitchFamily="34" charset="0"/>
              </a:rPr>
              <a:t> </a:t>
            </a:r>
            <a:r>
              <a:rPr lang="tr-TR" sz="1800" spc="-147" dirty="0">
                <a:solidFill>
                  <a:schemeClr val="tx1"/>
                </a:solidFill>
                <a:latin typeface="Arial" panose="020B0604020202020204" pitchFamily="34" charset="0"/>
                <a:cs typeface="Arial" panose="020B0604020202020204" pitchFamily="34" charset="0"/>
              </a:rPr>
              <a:t>k</a:t>
            </a:r>
            <a:r>
              <a:rPr lang="tr-TR" sz="1800" spc="-20" dirty="0">
                <a:solidFill>
                  <a:schemeClr val="tx1"/>
                </a:solidFill>
                <a:latin typeface="Arial" panose="020B0604020202020204" pitchFamily="34" charset="0"/>
                <a:cs typeface="Arial" panose="020B0604020202020204" pitchFamily="34" charset="0"/>
              </a:rPr>
              <a:t>oşu</a:t>
            </a:r>
            <a:r>
              <a:rPr lang="tr-TR" sz="1800" spc="-27" dirty="0">
                <a:solidFill>
                  <a:schemeClr val="tx1"/>
                </a:solidFill>
                <a:latin typeface="Arial" panose="020B0604020202020204" pitchFamily="34" charset="0"/>
                <a:cs typeface="Arial" panose="020B0604020202020204" pitchFamily="34" charset="0"/>
              </a:rPr>
              <a:t>l</a:t>
            </a:r>
            <a:r>
              <a:rPr lang="tr-TR" sz="1800" dirty="0">
                <a:solidFill>
                  <a:schemeClr val="tx1"/>
                </a:solidFill>
                <a:latin typeface="Arial" panose="020B0604020202020204" pitchFamily="34" charset="0"/>
                <a:cs typeface="Arial" panose="020B0604020202020204" pitchFamily="34" charset="0"/>
              </a:rPr>
              <a:t>lar</a:t>
            </a:r>
            <a:r>
              <a:rPr lang="tr-TR" sz="1800" spc="-20" dirty="0">
                <a:solidFill>
                  <a:schemeClr val="tx1"/>
                </a:solidFill>
                <a:latin typeface="Arial" panose="020B0604020202020204" pitchFamily="34" charset="0"/>
                <a:cs typeface="Arial" panose="020B0604020202020204" pitchFamily="34" charset="0"/>
              </a:rPr>
              <a:t>ı/</a:t>
            </a:r>
            <a:r>
              <a:rPr lang="tr-TR" sz="1800" spc="73" dirty="0">
                <a:solidFill>
                  <a:schemeClr val="tx1"/>
                </a:solidFill>
                <a:latin typeface="Arial" panose="020B0604020202020204" pitchFamily="34" charset="0"/>
                <a:cs typeface="Arial" panose="020B0604020202020204" pitchFamily="34" charset="0"/>
              </a:rPr>
              <a:t> </a:t>
            </a:r>
            <a:r>
              <a:rPr lang="tr-TR" sz="1800" spc="-20" dirty="0">
                <a:solidFill>
                  <a:schemeClr val="tx1"/>
                </a:solidFill>
                <a:latin typeface="Arial" panose="020B0604020202020204" pitchFamily="34" charset="0"/>
                <a:cs typeface="Arial" panose="020B0604020202020204" pitchFamily="34" charset="0"/>
              </a:rPr>
              <a:t>depoz</a:t>
            </a:r>
            <a:r>
              <a:rPr lang="tr-TR" sz="1800" spc="-33" dirty="0">
                <a:solidFill>
                  <a:schemeClr val="tx1"/>
                </a:solidFill>
                <a:latin typeface="Arial" panose="020B0604020202020204" pitchFamily="34" charset="0"/>
                <a:cs typeface="Arial" panose="020B0604020202020204" pitchFamily="34" charset="0"/>
              </a:rPr>
              <a:t>i</a:t>
            </a:r>
            <a:r>
              <a:rPr lang="tr-TR" sz="1800" spc="-47" dirty="0">
                <a:solidFill>
                  <a:schemeClr val="tx1"/>
                </a:solidFill>
                <a:latin typeface="Arial" panose="020B0604020202020204" pitchFamily="34" charset="0"/>
                <a:cs typeface="Arial" panose="020B0604020202020204" pitchFamily="34" charset="0"/>
              </a:rPr>
              <a:t>t</a:t>
            </a:r>
            <a:r>
              <a:rPr lang="tr-TR" sz="1800" spc="-20" dirty="0">
                <a:solidFill>
                  <a:schemeClr val="tx1"/>
                </a:solidFill>
                <a:latin typeface="Arial" panose="020B0604020202020204" pitchFamily="34" charset="0"/>
                <a:cs typeface="Arial" panose="020B0604020202020204" pitchFamily="34" charset="0"/>
              </a:rPr>
              <a:t>o</a:t>
            </a:r>
            <a:r>
              <a:rPr lang="tr-TR" sz="1800" spc="40" dirty="0">
                <a:solidFill>
                  <a:schemeClr val="tx1"/>
                </a:solidFill>
                <a:latin typeface="Arial" panose="020B0604020202020204" pitchFamily="34" charset="0"/>
                <a:cs typeface="Arial" panose="020B0604020202020204" pitchFamily="34" charset="0"/>
              </a:rPr>
              <a:t> </a:t>
            </a:r>
            <a:r>
              <a:rPr lang="tr-TR" sz="1800" spc="-60" dirty="0">
                <a:solidFill>
                  <a:schemeClr val="tx1"/>
                </a:solidFill>
                <a:latin typeface="Arial" panose="020B0604020202020204" pitchFamily="34" charset="0"/>
                <a:cs typeface="Arial" panose="020B0604020202020204" pitchFamily="34" charset="0"/>
              </a:rPr>
              <a:t>v</a:t>
            </a:r>
            <a:r>
              <a:rPr lang="tr-TR" sz="1800" spc="-20" dirty="0">
                <a:solidFill>
                  <a:schemeClr val="tx1"/>
                </a:solidFill>
                <a:latin typeface="Arial" panose="020B0604020202020204" pitchFamily="34" charset="0"/>
                <a:cs typeface="Arial" panose="020B0604020202020204" pitchFamily="34" charset="0"/>
              </a:rPr>
              <a:t>e </a:t>
            </a:r>
            <a:r>
              <a:rPr lang="tr-TR" sz="1800" spc="-47" dirty="0">
                <a:solidFill>
                  <a:schemeClr val="tx1"/>
                </a:solidFill>
                <a:latin typeface="Arial" panose="020B0604020202020204" pitchFamily="34" charset="0"/>
                <a:cs typeface="Arial" panose="020B0604020202020204" pitchFamily="34" charset="0"/>
              </a:rPr>
              <a:t>g</a:t>
            </a:r>
            <a:r>
              <a:rPr lang="tr-TR" sz="1800" spc="-20" dirty="0">
                <a:solidFill>
                  <a:schemeClr val="tx1"/>
                </a:solidFill>
                <a:latin typeface="Arial" panose="020B0604020202020204" pitchFamily="34" charset="0"/>
                <a:cs typeface="Arial" panose="020B0604020202020204" pitchFamily="34" charset="0"/>
              </a:rPr>
              <a:t>e</a:t>
            </a:r>
            <a:r>
              <a:rPr lang="tr-TR" sz="1800" spc="-67" dirty="0">
                <a:solidFill>
                  <a:schemeClr val="tx1"/>
                </a:solidFill>
                <a:latin typeface="Arial" panose="020B0604020202020204" pitchFamily="34" charset="0"/>
                <a:cs typeface="Arial" panose="020B0604020202020204" pitchFamily="34" charset="0"/>
              </a:rPr>
              <a:t>r</a:t>
            </a:r>
            <a:r>
              <a:rPr lang="tr-TR" sz="1800" spc="-13" dirty="0">
                <a:solidFill>
                  <a:schemeClr val="tx1"/>
                </a:solidFill>
                <a:latin typeface="Arial" panose="020B0604020202020204" pitchFamily="34" charset="0"/>
                <a:cs typeface="Arial" panose="020B0604020202020204" pitchFamily="34" charset="0"/>
              </a:rPr>
              <a:t>ekli belgeler </a:t>
            </a:r>
            <a:r>
              <a:rPr lang="tr-TR" sz="1800" spc="-20" dirty="0">
                <a:solidFill>
                  <a:schemeClr val="tx1"/>
                </a:solidFill>
                <a:latin typeface="Arial" panose="020B0604020202020204" pitchFamily="34" charset="0"/>
                <a:cs typeface="Arial" panose="020B0604020202020204" pitchFamily="34" charset="0"/>
              </a:rPr>
              <a:t>gibi b</a:t>
            </a:r>
            <a:r>
              <a:rPr lang="tr-TR" sz="1800" spc="-33" dirty="0">
                <a:solidFill>
                  <a:schemeClr val="tx1"/>
                </a:solidFill>
                <a:latin typeface="Arial" panose="020B0604020202020204" pitchFamily="34" charset="0"/>
                <a:cs typeface="Arial" panose="020B0604020202020204" pitchFamily="34" charset="0"/>
              </a:rPr>
              <a:t>i</a:t>
            </a:r>
            <a:r>
              <a:rPr lang="tr-TR" sz="1800" dirty="0">
                <a:solidFill>
                  <a:schemeClr val="tx1"/>
                </a:solidFill>
                <a:latin typeface="Arial" panose="020B0604020202020204" pitchFamily="34" charset="0"/>
                <a:cs typeface="Arial" panose="020B0604020202020204" pitchFamily="34" charset="0"/>
              </a:rPr>
              <a:t>lgileri edinmesi yararlı olacaktır.</a:t>
            </a:r>
          </a:p>
          <a:p>
            <a:endParaRPr lang="tr-TR" dirty="0"/>
          </a:p>
        </p:txBody>
      </p:sp>
      <p:sp>
        <p:nvSpPr>
          <p:cNvPr id="4" name="Başlık 3"/>
          <p:cNvSpPr>
            <a:spLocks noGrp="1"/>
          </p:cNvSpPr>
          <p:nvPr>
            <p:ph type="title"/>
          </p:nvPr>
        </p:nvSpPr>
        <p:spPr>
          <a:xfrm>
            <a:off x="0" y="802434"/>
            <a:ext cx="12192000" cy="251925"/>
          </a:xfrm>
        </p:spPr>
        <p:txBody>
          <a:bodyPr>
            <a:normAutofit fontScale="90000"/>
          </a:bodyPr>
          <a:lstStyle/>
          <a:p>
            <a:r>
              <a:rPr lang="tr-TR" b="1" dirty="0">
                <a:solidFill>
                  <a:srgbClr val="FF0000"/>
                </a:solidFill>
                <a:latin typeface="Arial" panose="020B0604020202020204" pitchFamily="34" charset="0"/>
                <a:cs typeface="Arial" panose="020B0604020202020204" pitchFamily="34" charset="0"/>
              </a:rPr>
              <a:t>Özellikle Dikkat Edilmesi Gereken Hususlar</a:t>
            </a:r>
            <a:br>
              <a:rPr lang="tr-TR" b="1" dirty="0"/>
            </a:br>
            <a:br>
              <a:rPr lang="tr-TR" b="1" dirty="0"/>
            </a:br>
            <a:endParaRPr lang="tr-TR" b="1" dirty="0"/>
          </a:p>
        </p:txBody>
      </p:sp>
      <p:sp>
        <p:nvSpPr>
          <p:cNvPr id="5" name="object 3"/>
          <p:cNvSpPr/>
          <p:nvPr/>
        </p:nvSpPr>
        <p:spPr>
          <a:xfrm>
            <a:off x="5701669" y="5807715"/>
            <a:ext cx="902340" cy="910164"/>
          </a:xfrm>
          <a:prstGeom prst="rect">
            <a:avLst/>
          </a:prstGeom>
          <a:blipFill>
            <a:blip r:embed="rId3" cstate="print"/>
            <a:stretch>
              <a:fillRect/>
            </a:stretch>
          </a:blipFill>
        </p:spPr>
        <p:txBody>
          <a:bodyPr wrap="square" lIns="0" tIns="0" rIns="0" bIns="0" rtlCol="0">
            <a:noAutofit/>
          </a:bodyPr>
          <a:lstStyle/>
          <a:p>
            <a:endParaRPr sz="2400"/>
          </a:p>
        </p:txBody>
      </p:sp>
    </p:spTree>
    <p:extLst>
      <p:ext uri="{BB962C8B-B14F-4D97-AF65-F5344CB8AC3E}">
        <p14:creationId xmlns:p14="http://schemas.microsoft.com/office/powerpoint/2010/main" val="11938333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2995127"/>
            <a:ext cx="12192000" cy="3623198"/>
          </a:xfrm>
        </p:spPr>
        <p:txBody>
          <a:bodyPr/>
          <a:lstStyle/>
          <a:p>
            <a:pPr marL="321725" marR="16933" indent="-304792">
              <a:lnSpc>
                <a:spcPts val="4027"/>
              </a:lnSpc>
              <a:tabLst>
                <a:tab pos="321725" algn="l"/>
              </a:tabLst>
            </a:pPr>
            <a:r>
              <a:rPr lang="tr-TR" sz="1800" spc="-27" dirty="0">
                <a:solidFill>
                  <a:schemeClr val="tx1"/>
                </a:solidFill>
                <a:latin typeface="Arial" panose="020B0604020202020204" pitchFamily="34" charset="0"/>
                <a:cs typeface="Arial" panose="020B0604020202020204" pitchFamily="34" charset="0"/>
              </a:rPr>
              <a:t>Öğ</a:t>
            </a:r>
            <a:r>
              <a:rPr lang="tr-TR" sz="1800" spc="-73" dirty="0">
                <a:solidFill>
                  <a:schemeClr val="tx1"/>
                </a:solidFill>
                <a:latin typeface="Arial" panose="020B0604020202020204" pitchFamily="34" charset="0"/>
                <a:cs typeface="Arial" panose="020B0604020202020204" pitchFamily="34" charset="0"/>
              </a:rPr>
              <a:t>r</a:t>
            </a:r>
            <a:r>
              <a:rPr lang="tr-TR" sz="1800" dirty="0">
                <a:solidFill>
                  <a:schemeClr val="tx1"/>
                </a:solidFill>
                <a:latin typeface="Arial" panose="020B0604020202020204" pitchFamily="34" charset="0"/>
                <a:cs typeface="Arial" panose="020B0604020202020204" pitchFamily="34" charset="0"/>
              </a:rPr>
              <a:t>enc</a:t>
            </a:r>
            <a:r>
              <a:rPr lang="tr-TR" sz="1800" spc="-20" dirty="0">
                <a:solidFill>
                  <a:schemeClr val="tx1"/>
                </a:solidFill>
                <a:latin typeface="Arial" panose="020B0604020202020204" pitchFamily="34" charset="0"/>
                <a:cs typeface="Arial" panose="020B0604020202020204" pitchFamily="34" charset="0"/>
              </a:rPr>
              <a:t>i</a:t>
            </a:r>
            <a:r>
              <a:rPr lang="tr-TR" sz="1800" dirty="0">
                <a:solidFill>
                  <a:schemeClr val="tx1"/>
                </a:solidFill>
                <a:latin typeface="Arial" panose="020B0604020202020204" pitchFamily="34" charset="0"/>
                <a:cs typeface="Arial" panose="020B0604020202020204" pitchFamily="34" charset="0"/>
              </a:rPr>
              <a:t>l</a:t>
            </a:r>
            <a:r>
              <a:rPr lang="tr-TR" sz="1800" spc="-13" dirty="0">
                <a:solidFill>
                  <a:schemeClr val="tx1"/>
                </a:solidFill>
                <a:latin typeface="Arial" panose="020B0604020202020204" pitchFamily="34" charset="0"/>
                <a:cs typeface="Arial" panose="020B0604020202020204" pitchFamily="34" charset="0"/>
              </a:rPr>
              <a:t>e</a:t>
            </a:r>
            <a:r>
              <a:rPr lang="tr-TR" sz="1800" dirty="0">
                <a:solidFill>
                  <a:schemeClr val="tx1"/>
                </a:solidFill>
                <a:latin typeface="Arial" panose="020B0604020202020204" pitchFamily="34" charset="0"/>
                <a:cs typeface="Arial" panose="020B0604020202020204" pitchFamily="34" charset="0"/>
              </a:rPr>
              <a:t>r</a:t>
            </a:r>
            <a:r>
              <a:rPr lang="tr-TR" sz="1800" spc="-20" dirty="0">
                <a:solidFill>
                  <a:schemeClr val="tx1"/>
                </a:solidFill>
                <a:latin typeface="Arial" panose="020B0604020202020204" pitchFamily="34" charset="0"/>
                <a:cs typeface="Arial" panose="020B0604020202020204" pitchFamily="34" charset="0"/>
              </a:rPr>
              <a:t>in</a:t>
            </a:r>
            <a:r>
              <a:rPr lang="tr-TR" sz="1800" spc="20" dirty="0">
                <a:solidFill>
                  <a:schemeClr val="tx1"/>
                </a:solidFill>
                <a:latin typeface="Arial" panose="020B0604020202020204" pitchFamily="34" charset="0"/>
                <a:cs typeface="Arial" panose="020B0604020202020204" pitchFamily="34" charset="0"/>
              </a:rPr>
              <a:t> </a:t>
            </a:r>
            <a:r>
              <a:rPr lang="tr-TR" sz="1800" spc="-20" dirty="0">
                <a:solidFill>
                  <a:schemeClr val="tx1"/>
                </a:solidFill>
                <a:latin typeface="Arial" panose="020B0604020202020204" pitchFamily="34" charset="0"/>
                <a:cs typeface="Arial" panose="020B0604020202020204" pitchFamily="34" charset="0"/>
              </a:rPr>
              <a:t>de</a:t>
            </a:r>
            <a:r>
              <a:rPr lang="tr-TR" sz="1800" spc="-93" dirty="0">
                <a:solidFill>
                  <a:schemeClr val="tx1"/>
                </a:solidFill>
                <a:latin typeface="Arial" panose="020B0604020202020204" pitchFamily="34" charset="0"/>
                <a:cs typeface="Arial" panose="020B0604020202020204" pitchFamily="34" charset="0"/>
              </a:rPr>
              <a:t>r</a:t>
            </a:r>
            <a:r>
              <a:rPr lang="tr-TR" sz="1800" spc="-20" dirty="0">
                <a:solidFill>
                  <a:schemeClr val="tx1"/>
                </a:solidFill>
                <a:latin typeface="Arial" panose="020B0604020202020204" pitchFamily="34" charset="0"/>
                <a:cs typeface="Arial" panose="020B0604020202020204" pitchFamily="34" charset="0"/>
              </a:rPr>
              <a:t>s</a:t>
            </a:r>
            <a:r>
              <a:rPr lang="tr-TR" sz="1800" spc="13" dirty="0">
                <a:solidFill>
                  <a:schemeClr val="tx1"/>
                </a:solidFill>
                <a:latin typeface="Arial" panose="020B0604020202020204" pitchFamily="34" charset="0"/>
                <a:cs typeface="Arial" panose="020B0604020202020204" pitchFamily="34" charset="0"/>
              </a:rPr>
              <a:t> </a:t>
            </a:r>
            <a:r>
              <a:rPr lang="tr-TR" sz="1800" spc="-20" dirty="0">
                <a:solidFill>
                  <a:schemeClr val="tx1"/>
                </a:solidFill>
                <a:latin typeface="Arial" panose="020B0604020202020204" pitchFamily="34" charset="0"/>
                <a:cs typeface="Arial" panose="020B0604020202020204" pitchFamily="34" charset="0"/>
              </a:rPr>
              <a:t>seçi</a:t>
            </a:r>
            <a:r>
              <a:rPr lang="tr-TR" sz="1800" spc="-53" dirty="0">
                <a:solidFill>
                  <a:schemeClr val="tx1"/>
                </a:solidFill>
                <a:latin typeface="Arial" panose="020B0604020202020204" pitchFamily="34" charset="0"/>
                <a:cs typeface="Arial" panose="020B0604020202020204" pitchFamily="34" charset="0"/>
              </a:rPr>
              <a:t>m</a:t>
            </a:r>
            <a:r>
              <a:rPr lang="tr-TR" sz="1800" dirty="0">
                <a:solidFill>
                  <a:schemeClr val="tx1"/>
                </a:solidFill>
                <a:latin typeface="Arial" panose="020B0604020202020204" pitchFamily="34" charset="0"/>
                <a:cs typeface="Arial" panose="020B0604020202020204" pitchFamily="34" charset="0"/>
              </a:rPr>
              <a:t>l</a:t>
            </a:r>
            <a:r>
              <a:rPr lang="tr-TR" sz="1800" spc="-13" dirty="0">
                <a:solidFill>
                  <a:schemeClr val="tx1"/>
                </a:solidFill>
                <a:latin typeface="Arial" panose="020B0604020202020204" pitchFamily="34" charset="0"/>
                <a:cs typeface="Arial" panose="020B0604020202020204" pitchFamily="34" charset="0"/>
              </a:rPr>
              <a:t>e</a:t>
            </a:r>
            <a:r>
              <a:rPr lang="tr-TR" sz="1800" dirty="0">
                <a:solidFill>
                  <a:schemeClr val="tx1"/>
                </a:solidFill>
                <a:latin typeface="Arial" panose="020B0604020202020204" pitchFamily="34" charset="0"/>
                <a:cs typeface="Arial" panose="020B0604020202020204" pitchFamily="34" charset="0"/>
              </a:rPr>
              <a:t>r</a:t>
            </a:r>
            <a:r>
              <a:rPr lang="tr-TR" sz="1800" spc="-20" dirty="0">
                <a:solidFill>
                  <a:schemeClr val="tx1"/>
                </a:solidFill>
                <a:latin typeface="Arial" panose="020B0604020202020204" pitchFamily="34" charset="0"/>
                <a:cs typeface="Arial" panose="020B0604020202020204" pitchFamily="34" charset="0"/>
              </a:rPr>
              <a:t>i</a:t>
            </a:r>
            <a:r>
              <a:rPr lang="tr-TR" sz="1800" dirty="0">
                <a:solidFill>
                  <a:schemeClr val="tx1"/>
                </a:solidFill>
                <a:latin typeface="Arial" panose="020B0604020202020204" pitchFamily="34" charset="0"/>
                <a:cs typeface="Arial" panose="020B0604020202020204" pitchFamily="34" charset="0"/>
              </a:rPr>
              <a:t>ni</a:t>
            </a:r>
            <a:r>
              <a:rPr lang="tr-TR" sz="1800" spc="13" dirty="0">
                <a:solidFill>
                  <a:schemeClr val="tx1"/>
                </a:solidFill>
                <a:latin typeface="Arial" panose="020B0604020202020204" pitchFamily="34" charset="0"/>
                <a:cs typeface="Arial" panose="020B0604020202020204" pitchFamily="34" charset="0"/>
              </a:rPr>
              <a:t> </a:t>
            </a:r>
            <a:r>
              <a:rPr lang="tr-TR" sz="1800" spc="-100" dirty="0">
                <a:solidFill>
                  <a:schemeClr val="tx1"/>
                </a:solidFill>
                <a:latin typeface="Arial" panose="020B0604020202020204" pitchFamily="34" charset="0"/>
                <a:cs typeface="Arial" panose="020B0604020202020204" pitchFamily="34" charset="0"/>
              </a:rPr>
              <a:t>y</a:t>
            </a:r>
            <a:r>
              <a:rPr lang="tr-TR" sz="1800" spc="-27" dirty="0">
                <a:solidFill>
                  <a:schemeClr val="tx1"/>
                </a:solidFill>
                <a:latin typeface="Arial" panose="020B0604020202020204" pitchFamily="34" charset="0"/>
                <a:cs typeface="Arial" panose="020B0604020202020204" pitchFamily="34" charset="0"/>
              </a:rPr>
              <a:t>apmadan</a:t>
            </a:r>
            <a:r>
              <a:rPr lang="tr-TR" sz="1800" spc="33" dirty="0">
                <a:solidFill>
                  <a:schemeClr val="tx1"/>
                </a:solidFill>
                <a:latin typeface="Arial" panose="020B0604020202020204" pitchFamily="34" charset="0"/>
                <a:cs typeface="Arial" panose="020B0604020202020204" pitchFamily="34" charset="0"/>
              </a:rPr>
              <a:t> </a:t>
            </a:r>
            <a:r>
              <a:rPr lang="tr-TR" sz="1800" spc="-20" dirty="0">
                <a:solidFill>
                  <a:schemeClr val="tx1"/>
                </a:solidFill>
                <a:latin typeface="Arial" panose="020B0604020202020204" pitchFamily="34" charset="0"/>
                <a:cs typeface="Arial" panose="020B0604020202020204" pitchFamily="34" charset="0"/>
              </a:rPr>
              <a:t>önce</a:t>
            </a:r>
            <a:r>
              <a:rPr lang="tr-TR" sz="1800" spc="-7" dirty="0">
                <a:solidFill>
                  <a:schemeClr val="tx1"/>
                </a:solidFill>
                <a:latin typeface="Arial" panose="020B0604020202020204" pitchFamily="34" charset="0"/>
                <a:cs typeface="Arial" panose="020B0604020202020204" pitchFamily="34" charset="0"/>
              </a:rPr>
              <a:t> </a:t>
            </a:r>
            <a:r>
              <a:rPr lang="tr-TR" sz="1800" spc="-20" dirty="0">
                <a:solidFill>
                  <a:schemeClr val="tx1"/>
                </a:solidFill>
                <a:latin typeface="Arial" panose="020B0604020202020204" pitchFamily="34" charset="0"/>
                <a:cs typeface="Arial" panose="020B0604020202020204" pitchFamily="34" charset="0"/>
              </a:rPr>
              <a:t>de</a:t>
            </a:r>
            <a:r>
              <a:rPr lang="tr-TR" sz="1800" spc="-93" dirty="0">
                <a:solidFill>
                  <a:schemeClr val="tx1"/>
                </a:solidFill>
                <a:latin typeface="Arial" panose="020B0604020202020204" pitchFamily="34" charset="0"/>
                <a:cs typeface="Arial" panose="020B0604020202020204" pitchFamily="34" charset="0"/>
              </a:rPr>
              <a:t>r</a:t>
            </a:r>
            <a:r>
              <a:rPr lang="tr-TR" sz="1800" spc="-20" dirty="0">
                <a:solidFill>
                  <a:schemeClr val="tx1"/>
                </a:solidFill>
                <a:latin typeface="Arial" panose="020B0604020202020204" pitchFamily="34" charset="0"/>
                <a:cs typeface="Arial" panose="020B0604020202020204" pitchFamily="34" charset="0"/>
              </a:rPr>
              <a:t>s</a:t>
            </a:r>
            <a:r>
              <a:rPr lang="tr-TR" sz="1800" spc="27" dirty="0">
                <a:solidFill>
                  <a:schemeClr val="tx1"/>
                </a:solidFill>
                <a:latin typeface="Arial" panose="020B0604020202020204" pitchFamily="34" charset="0"/>
                <a:cs typeface="Arial" panose="020B0604020202020204" pitchFamily="34" charset="0"/>
              </a:rPr>
              <a:t> </a:t>
            </a:r>
            <a:r>
              <a:rPr lang="tr-TR" sz="1800" dirty="0">
                <a:solidFill>
                  <a:schemeClr val="tx1"/>
                </a:solidFill>
                <a:latin typeface="Arial" panose="020B0604020202020204" pitchFamily="34" charset="0"/>
                <a:cs typeface="Arial" panose="020B0604020202020204" pitchFamily="34" charset="0"/>
              </a:rPr>
              <a:t>içe</a:t>
            </a:r>
            <a:r>
              <a:rPr lang="tr-TR" sz="1800" spc="-13" dirty="0">
                <a:solidFill>
                  <a:schemeClr val="tx1"/>
                </a:solidFill>
                <a:latin typeface="Arial" panose="020B0604020202020204" pitchFamily="34" charset="0"/>
                <a:cs typeface="Arial" panose="020B0604020202020204" pitchFamily="34" charset="0"/>
              </a:rPr>
              <a:t>r</a:t>
            </a:r>
            <a:r>
              <a:rPr lang="tr-TR" sz="1800" dirty="0">
                <a:solidFill>
                  <a:schemeClr val="tx1"/>
                </a:solidFill>
                <a:latin typeface="Arial" panose="020B0604020202020204" pitchFamily="34" charset="0"/>
                <a:cs typeface="Arial" panose="020B0604020202020204" pitchFamily="34" charset="0"/>
              </a:rPr>
              <a:t>i</a:t>
            </a:r>
            <a:r>
              <a:rPr lang="tr-TR" sz="1800" spc="-13" dirty="0">
                <a:solidFill>
                  <a:schemeClr val="tx1"/>
                </a:solidFill>
                <a:latin typeface="Arial" panose="020B0604020202020204" pitchFamily="34" charset="0"/>
                <a:cs typeface="Arial" panose="020B0604020202020204" pitchFamily="34" charset="0"/>
              </a:rPr>
              <a:t>k</a:t>
            </a:r>
            <a:r>
              <a:rPr lang="tr-TR" sz="1800" dirty="0">
                <a:solidFill>
                  <a:schemeClr val="tx1"/>
                </a:solidFill>
                <a:latin typeface="Arial" panose="020B0604020202020204" pitchFamily="34" charset="0"/>
                <a:cs typeface="Arial" panose="020B0604020202020204" pitchFamily="34" charset="0"/>
              </a:rPr>
              <a:t>l</a:t>
            </a:r>
            <a:r>
              <a:rPr lang="tr-TR" sz="1800" spc="-13" dirty="0">
                <a:solidFill>
                  <a:schemeClr val="tx1"/>
                </a:solidFill>
                <a:latin typeface="Arial" panose="020B0604020202020204" pitchFamily="34" charset="0"/>
                <a:cs typeface="Arial" panose="020B0604020202020204" pitchFamily="34" charset="0"/>
              </a:rPr>
              <a:t>e</a:t>
            </a:r>
            <a:r>
              <a:rPr lang="tr-TR" sz="1800" dirty="0">
                <a:solidFill>
                  <a:schemeClr val="tx1"/>
                </a:solidFill>
                <a:latin typeface="Arial" panose="020B0604020202020204" pitchFamily="34" charset="0"/>
                <a:cs typeface="Arial" panose="020B0604020202020204" pitchFamily="34" charset="0"/>
              </a:rPr>
              <a:t>ri</a:t>
            </a:r>
            <a:r>
              <a:rPr lang="tr-TR" sz="1800" spc="-20" dirty="0">
                <a:solidFill>
                  <a:schemeClr val="tx1"/>
                </a:solidFill>
                <a:latin typeface="Arial" panose="020B0604020202020204" pitchFamily="34" charset="0"/>
                <a:cs typeface="Arial" panose="020B0604020202020204" pitchFamily="34" charset="0"/>
              </a:rPr>
              <a:t> </a:t>
            </a:r>
            <a:r>
              <a:rPr lang="tr-TR" sz="1800" spc="-147" dirty="0">
                <a:solidFill>
                  <a:schemeClr val="tx1"/>
                </a:solidFill>
                <a:latin typeface="Arial" panose="020B0604020202020204" pitchFamily="34" charset="0"/>
                <a:cs typeface="Arial" panose="020B0604020202020204" pitchFamily="34" charset="0"/>
              </a:rPr>
              <a:t>k</a:t>
            </a:r>
            <a:r>
              <a:rPr lang="tr-TR" sz="1800" spc="-20" dirty="0">
                <a:solidFill>
                  <a:schemeClr val="tx1"/>
                </a:solidFill>
                <a:latin typeface="Arial" panose="020B0604020202020204" pitchFamily="34" charset="0"/>
                <a:cs typeface="Arial" panose="020B0604020202020204" pitchFamily="34" charset="0"/>
              </a:rPr>
              <a:t>on</a:t>
            </a:r>
            <a:r>
              <a:rPr lang="tr-TR" sz="1800" spc="-33" dirty="0">
                <a:solidFill>
                  <a:schemeClr val="tx1"/>
                </a:solidFill>
                <a:latin typeface="Arial" panose="020B0604020202020204" pitchFamily="34" charset="0"/>
                <a:cs typeface="Arial" panose="020B0604020202020204" pitchFamily="34" charset="0"/>
              </a:rPr>
              <a:t>u</a:t>
            </a:r>
            <a:r>
              <a:rPr lang="tr-TR" sz="1800" spc="-20" dirty="0">
                <a:solidFill>
                  <a:schemeClr val="tx1"/>
                </a:solidFill>
                <a:latin typeface="Arial" panose="020B0604020202020204" pitchFamily="34" charset="0"/>
                <a:cs typeface="Arial" panose="020B0604020202020204" pitchFamily="34" charset="0"/>
              </a:rPr>
              <a:t>sunda</a:t>
            </a:r>
            <a:r>
              <a:rPr lang="tr-TR" sz="1800" spc="-13" dirty="0">
                <a:solidFill>
                  <a:schemeClr val="tx1"/>
                </a:solidFill>
                <a:latin typeface="Arial" panose="020B0604020202020204" pitchFamily="34" charset="0"/>
                <a:cs typeface="Arial" panose="020B0604020202020204" pitchFamily="34" charset="0"/>
              </a:rPr>
              <a:t> a</a:t>
            </a:r>
            <a:r>
              <a:rPr lang="tr-TR" sz="1800" spc="-93" dirty="0">
                <a:solidFill>
                  <a:schemeClr val="tx1"/>
                </a:solidFill>
                <a:latin typeface="Arial" panose="020B0604020202020204" pitchFamily="34" charset="0"/>
                <a:cs typeface="Arial" panose="020B0604020202020204" pitchFamily="34" charset="0"/>
              </a:rPr>
              <a:t>r</a:t>
            </a:r>
            <a:r>
              <a:rPr lang="tr-TR" sz="1800" spc="-20" dirty="0">
                <a:solidFill>
                  <a:schemeClr val="tx1"/>
                </a:solidFill>
                <a:latin typeface="Arial" panose="020B0604020202020204" pitchFamily="34" charset="0"/>
                <a:cs typeface="Arial" panose="020B0604020202020204" pitchFamily="34" charset="0"/>
              </a:rPr>
              <a:t>a</a:t>
            </a:r>
            <a:r>
              <a:rPr lang="tr-TR" sz="1800" spc="-67" dirty="0">
                <a:solidFill>
                  <a:schemeClr val="tx1"/>
                </a:solidFill>
                <a:latin typeface="Arial" panose="020B0604020202020204" pitchFamily="34" charset="0"/>
                <a:cs typeface="Arial" panose="020B0604020202020204" pitchFamily="34" charset="0"/>
              </a:rPr>
              <a:t>ş</a:t>
            </a:r>
            <a:r>
              <a:rPr lang="tr-TR" sz="1800" spc="-13" dirty="0">
                <a:solidFill>
                  <a:schemeClr val="tx1"/>
                </a:solidFill>
                <a:latin typeface="Arial" panose="020B0604020202020204" pitchFamily="34" charset="0"/>
                <a:cs typeface="Arial" panose="020B0604020202020204" pitchFamily="34" charset="0"/>
              </a:rPr>
              <a:t>tı</a:t>
            </a:r>
            <a:r>
              <a:rPr lang="tr-TR" sz="1800" spc="-33" dirty="0">
                <a:solidFill>
                  <a:schemeClr val="tx1"/>
                </a:solidFill>
                <a:latin typeface="Arial" panose="020B0604020202020204" pitchFamily="34" charset="0"/>
                <a:cs typeface="Arial" panose="020B0604020202020204" pitchFamily="34" charset="0"/>
              </a:rPr>
              <a:t>r</a:t>
            </a:r>
            <a:r>
              <a:rPr lang="tr-TR" sz="1800" spc="-27" dirty="0">
                <a:solidFill>
                  <a:schemeClr val="tx1"/>
                </a:solidFill>
                <a:latin typeface="Arial" panose="020B0604020202020204" pitchFamily="34" charset="0"/>
                <a:cs typeface="Arial" panose="020B0604020202020204" pitchFamily="34" charset="0"/>
              </a:rPr>
              <a:t>ma</a:t>
            </a:r>
            <a:r>
              <a:rPr lang="tr-TR" sz="1800" spc="20" dirty="0">
                <a:solidFill>
                  <a:schemeClr val="tx1"/>
                </a:solidFill>
                <a:latin typeface="Arial" panose="020B0604020202020204" pitchFamily="34" charset="0"/>
                <a:cs typeface="Arial" panose="020B0604020202020204" pitchFamily="34" charset="0"/>
              </a:rPr>
              <a:t> </a:t>
            </a:r>
            <a:r>
              <a:rPr lang="tr-TR" sz="1800" spc="-100" dirty="0">
                <a:solidFill>
                  <a:schemeClr val="tx1"/>
                </a:solidFill>
                <a:latin typeface="Arial" panose="020B0604020202020204" pitchFamily="34" charset="0"/>
                <a:cs typeface="Arial" panose="020B0604020202020204" pitchFamily="34" charset="0"/>
              </a:rPr>
              <a:t>y</a:t>
            </a:r>
            <a:r>
              <a:rPr lang="tr-TR" sz="1800" spc="-20" dirty="0">
                <a:solidFill>
                  <a:schemeClr val="tx1"/>
                </a:solidFill>
                <a:latin typeface="Arial" panose="020B0604020202020204" pitchFamily="34" charset="0"/>
                <a:cs typeface="Arial" panose="020B0604020202020204" pitchFamily="34" charset="0"/>
              </a:rPr>
              <a:t>apmaları </a:t>
            </a:r>
            <a:r>
              <a:rPr lang="tr-TR" sz="1800" spc="-60" dirty="0">
                <a:solidFill>
                  <a:schemeClr val="tx1"/>
                </a:solidFill>
                <a:latin typeface="Arial" panose="020B0604020202020204" pitchFamily="34" charset="0"/>
                <a:cs typeface="Arial" panose="020B0604020202020204" pitchFamily="34" charset="0"/>
              </a:rPr>
              <a:t>v</a:t>
            </a:r>
            <a:r>
              <a:rPr lang="tr-TR" sz="1800" spc="-20" dirty="0">
                <a:solidFill>
                  <a:schemeClr val="tx1"/>
                </a:solidFill>
                <a:latin typeface="Arial" panose="020B0604020202020204" pitchFamily="34" charset="0"/>
                <a:cs typeface="Arial" panose="020B0604020202020204" pitchFamily="34" charset="0"/>
              </a:rPr>
              <a:t>e</a:t>
            </a:r>
            <a:r>
              <a:rPr lang="tr-TR" sz="1800" spc="-7" dirty="0">
                <a:solidFill>
                  <a:schemeClr val="tx1"/>
                </a:solidFill>
                <a:latin typeface="Arial" panose="020B0604020202020204" pitchFamily="34" charset="0"/>
                <a:cs typeface="Arial" panose="020B0604020202020204" pitchFamily="34" charset="0"/>
              </a:rPr>
              <a:t> </a:t>
            </a:r>
            <a:r>
              <a:rPr lang="tr-TR" sz="1800" spc="-20" dirty="0">
                <a:solidFill>
                  <a:schemeClr val="tx1"/>
                </a:solidFill>
                <a:latin typeface="Arial" panose="020B0604020202020204" pitchFamily="34" charset="0"/>
                <a:cs typeface="Arial" panose="020B0604020202020204" pitchFamily="34" charset="0"/>
              </a:rPr>
              <a:t>böl</a:t>
            </a:r>
            <a:r>
              <a:rPr lang="tr-TR" sz="1800" spc="-33" dirty="0">
                <a:solidFill>
                  <a:schemeClr val="tx1"/>
                </a:solidFill>
                <a:latin typeface="Arial" panose="020B0604020202020204" pitchFamily="34" charset="0"/>
                <a:cs typeface="Arial" panose="020B0604020202020204" pitchFamily="34" charset="0"/>
              </a:rPr>
              <a:t>üm</a:t>
            </a:r>
            <a:r>
              <a:rPr lang="tr-TR" sz="1800" spc="27" dirty="0">
                <a:solidFill>
                  <a:schemeClr val="tx1"/>
                </a:solidFill>
                <a:latin typeface="Arial" panose="020B0604020202020204" pitchFamily="34" charset="0"/>
                <a:cs typeface="Arial" panose="020B0604020202020204" pitchFamily="34" charset="0"/>
              </a:rPr>
              <a:t> </a:t>
            </a:r>
            <a:r>
              <a:rPr lang="tr-TR" sz="1800" spc="-147" dirty="0">
                <a:solidFill>
                  <a:schemeClr val="tx1"/>
                </a:solidFill>
                <a:latin typeface="Arial" panose="020B0604020202020204" pitchFamily="34" charset="0"/>
                <a:cs typeface="Arial" panose="020B0604020202020204" pitchFamily="34" charset="0"/>
              </a:rPr>
              <a:t>k</a:t>
            </a:r>
            <a:r>
              <a:rPr lang="tr-TR" sz="1800" spc="-20" dirty="0">
                <a:solidFill>
                  <a:schemeClr val="tx1"/>
                </a:solidFill>
                <a:latin typeface="Arial" panose="020B0604020202020204" pitchFamily="34" charset="0"/>
                <a:cs typeface="Arial" panose="020B0604020202020204" pitchFamily="34" charset="0"/>
              </a:rPr>
              <a:t>oo</a:t>
            </a:r>
            <a:r>
              <a:rPr lang="tr-TR" sz="1800" spc="-60" dirty="0">
                <a:solidFill>
                  <a:schemeClr val="tx1"/>
                </a:solidFill>
                <a:latin typeface="Arial" panose="020B0604020202020204" pitchFamily="34" charset="0"/>
                <a:cs typeface="Arial" panose="020B0604020202020204" pitchFamily="34" charset="0"/>
              </a:rPr>
              <a:t>r</a:t>
            </a:r>
            <a:r>
              <a:rPr lang="tr-TR" sz="1800" spc="-20" dirty="0">
                <a:solidFill>
                  <a:schemeClr val="tx1"/>
                </a:solidFill>
                <a:latin typeface="Arial" panose="020B0604020202020204" pitchFamily="34" charset="0"/>
                <a:cs typeface="Arial" panose="020B0604020202020204" pitchFamily="34" charset="0"/>
              </a:rPr>
              <a:t>d</a:t>
            </a:r>
            <a:r>
              <a:rPr lang="tr-TR" sz="1800" spc="-33" dirty="0">
                <a:solidFill>
                  <a:schemeClr val="tx1"/>
                </a:solidFill>
                <a:latin typeface="Arial" panose="020B0604020202020204" pitchFamily="34" charset="0"/>
                <a:cs typeface="Arial" panose="020B0604020202020204" pitchFamily="34" charset="0"/>
              </a:rPr>
              <a:t>i</a:t>
            </a:r>
            <a:r>
              <a:rPr lang="tr-TR" sz="1800" spc="-20" dirty="0">
                <a:solidFill>
                  <a:schemeClr val="tx1"/>
                </a:solidFill>
                <a:latin typeface="Arial" panose="020B0604020202020204" pitchFamily="34" charset="0"/>
                <a:cs typeface="Arial" panose="020B0604020202020204" pitchFamily="34" charset="0"/>
              </a:rPr>
              <a:t>n</a:t>
            </a:r>
            <a:r>
              <a:rPr lang="tr-TR" sz="1800" spc="-53" dirty="0">
                <a:solidFill>
                  <a:schemeClr val="tx1"/>
                </a:solidFill>
                <a:latin typeface="Arial" panose="020B0604020202020204" pitchFamily="34" charset="0"/>
                <a:cs typeface="Arial" panose="020B0604020202020204" pitchFamily="34" charset="0"/>
              </a:rPr>
              <a:t>at</a:t>
            </a:r>
            <a:r>
              <a:rPr lang="tr-TR" sz="1800" spc="-20" dirty="0">
                <a:solidFill>
                  <a:schemeClr val="tx1"/>
                </a:solidFill>
                <a:latin typeface="Arial" panose="020B0604020202020204" pitchFamily="34" charset="0"/>
                <a:cs typeface="Arial" panose="020B0604020202020204" pitchFamily="34" charset="0"/>
              </a:rPr>
              <a:t>örl</a:t>
            </a:r>
            <a:r>
              <a:rPr lang="tr-TR" sz="1800" spc="-33" dirty="0">
                <a:solidFill>
                  <a:schemeClr val="tx1"/>
                </a:solidFill>
                <a:latin typeface="Arial" panose="020B0604020202020204" pitchFamily="34" charset="0"/>
                <a:cs typeface="Arial" panose="020B0604020202020204" pitchFamily="34" charset="0"/>
              </a:rPr>
              <a:t>e</a:t>
            </a:r>
            <a:r>
              <a:rPr lang="tr-TR" sz="1800" dirty="0">
                <a:solidFill>
                  <a:schemeClr val="tx1"/>
                </a:solidFill>
                <a:latin typeface="Arial" panose="020B0604020202020204" pitchFamily="34" charset="0"/>
                <a:cs typeface="Arial" panose="020B0604020202020204" pitchFamily="34" charset="0"/>
              </a:rPr>
              <a:t>r</a:t>
            </a:r>
            <a:r>
              <a:rPr lang="tr-TR" sz="1800" spc="-20" dirty="0">
                <a:solidFill>
                  <a:schemeClr val="tx1"/>
                </a:solidFill>
                <a:latin typeface="Arial" panose="020B0604020202020204" pitchFamily="34" charset="0"/>
                <a:cs typeface="Arial" panose="020B0604020202020204" pitchFamily="34" charset="0"/>
              </a:rPr>
              <a:t>ine</a:t>
            </a:r>
            <a:r>
              <a:rPr lang="tr-TR" sz="1800" spc="27" dirty="0">
                <a:solidFill>
                  <a:schemeClr val="tx1"/>
                </a:solidFill>
                <a:latin typeface="Arial" panose="020B0604020202020204" pitchFamily="34" charset="0"/>
                <a:cs typeface="Arial" panose="020B0604020202020204" pitchFamily="34" charset="0"/>
              </a:rPr>
              <a:t> </a:t>
            </a:r>
            <a:r>
              <a:rPr lang="tr-TR" sz="1800" spc="-20" dirty="0">
                <a:solidFill>
                  <a:schemeClr val="tx1"/>
                </a:solidFill>
                <a:latin typeface="Arial" panose="020B0604020202020204" pitchFamily="34" charset="0"/>
                <a:cs typeface="Arial" panose="020B0604020202020204" pitchFamily="34" charset="0"/>
              </a:rPr>
              <a:t>hazı</a:t>
            </a:r>
            <a:r>
              <a:rPr lang="tr-TR" sz="1800" spc="-33" dirty="0">
                <a:solidFill>
                  <a:schemeClr val="tx1"/>
                </a:solidFill>
                <a:latin typeface="Arial" panose="020B0604020202020204" pitchFamily="34" charset="0"/>
                <a:cs typeface="Arial" panose="020B0604020202020204" pitchFamily="34" charset="0"/>
              </a:rPr>
              <a:t>r</a:t>
            </a:r>
            <a:r>
              <a:rPr lang="tr-TR" sz="1800" dirty="0">
                <a:solidFill>
                  <a:schemeClr val="tx1"/>
                </a:solidFill>
                <a:latin typeface="Arial" panose="020B0604020202020204" pitchFamily="34" charset="0"/>
                <a:cs typeface="Arial" panose="020B0604020202020204" pitchFamily="34" charset="0"/>
              </a:rPr>
              <a:t>l</a:t>
            </a:r>
            <a:r>
              <a:rPr lang="tr-TR" sz="1800" spc="-20" dirty="0">
                <a:solidFill>
                  <a:schemeClr val="tx1"/>
                </a:solidFill>
                <a:latin typeface="Arial" panose="020B0604020202020204" pitchFamily="34" charset="0"/>
                <a:cs typeface="Arial" panose="020B0604020202020204" pitchFamily="34" charset="0"/>
              </a:rPr>
              <a:t>ı</a:t>
            </a:r>
            <a:r>
              <a:rPr lang="tr-TR" sz="1800" dirty="0">
                <a:solidFill>
                  <a:schemeClr val="tx1"/>
                </a:solidFill>
                <a:latin typeface="Arial" panose="020B0604020202020204" pitchFamily="34" charset="0"/>
                <a:cs typeface="Arial" panose="020B0604020202020204" pitchFamily="34" charset="0"/>
              </a:rPr>
              <a:t>klı</a:t>
            </a:r>
            <a:r>
              <a:rPr lang="tr-TR" sz="1800" spc="13" dirty="0">
                <a:solidFill>
                  <a:schemeClr val="tx1"/>
                </a:solidFill>
                <a:latin typeface="Arial" panose="020B0604020202020204" pitchFamily="34" charset="0"/>
                <a:cs typeface="Arial" panose="020B0604020202020204" pitchFamily="34" charset="0"/>
              </a:rPr>
              <a:t> </a:t>
            </a:r>
            <a:r>
              <a:rPr lang="tr-TR" sz="1800" spc="-20" dirty="0">
                <a:solidFill>
                  <a:schemeClr val="tx1"/>
                </a:solidFill>
                <a:latin typeface="Arial" panose="020B0604020202020204" pitchFamily="34" charset="0"/>
                <a:cs typeface="Arial" panose="020B0604020202020204" pitchFamily="34" charset="0"/>
              </a:rPr>
              <a:t>gitme</a:t>
            </a:r>
            <a:r>
              <a:rPr lang="tr-TR" sz="1800" spc="-33" dirty="0">
                <a:solidFill>
                  <a:schemeClr val="tx1"/>
                </a:solidFill>
                <a:latin typeface="Arial" panose="020B0604020202020204" pitchFamily="34" charset="0"/>
                <a:cs typeface="Arial" panose="020B0604020202020204" pitchFamily="34" charset="0"/>
              </a:rPr>
              <a:t>l</a:t>
            </a:r>
            <a:r>
              <a:rPr lang="tr-TR" sz="1800" spc="-13" dirty="0">
                <a:solidFill>
                  <a:schemeClr val="tx1"/>
                </a:solidFill>
                <a:latin typeface="Arial" panose="020B0604020202020204" pitchFamily="34" charset="0"/>
                <a:cs typeface="Arial" panose="020B0604020202020204" pitchFamily="34" charset="0"/>
              </a:rPr>
              <a:t>eri </a:t>
            </a:r>
            <a:r>
              <a:rPr lang="tr-TR" sz="1800" spc="-47" dirty="0">
                <a:solidFill>
                  <a:schemeClr val="tx1"/>
                </a:solidFill>
                <a:latin typeface="Arial" panose="020B0604020202020204" pitchFamily="34" charset="0"/>
                <a:cs typeface="Arial" panose="020B0604020202020204" pitchFamily="34" charset="0"/>
              </a:rPr>
              <a:t>g</a:t>
            </a:r>
            <a:r>
              <a:rPr lang="tr-TR" sz="1800" spc="-20" dirty="0">
                <a:solidFill>
                  <a:schemeClr val="tx1"/>
                </a:solidFill>
                <a:latin typeface="Arial" panose="020B0604020202020204" pitchFamily="34" charset="0"/>
                <a:cs typeface="Arial" panose="020B0604020202020204" pitchFamily="34" charset="0"/>
              </a:rPr>
              <a:t>e</a:t>
            </a:r>
            <a:r>
              <a:rPr lang="tr-TR" sz="1800" spc="-67" dirty="0">
                <a:solidFill>
                  <a:schemeClr val="tx1"/>
                </a:solidFill>
                <a:latin typeface="Arial" panose="020B0604020202020204" pitchFamily="34" charset="0"/>
                <a:cs typeface="Arial" panose="020B0604020202020204" pitchFamily="34" charset="0"/>
              </a:rPr>
              <a:t>r</a:t>
            </a:r>
            <a:r>
              <a:rPr lang="tr-TR" sz="1800" spc="-27" dirty="0">
                <a:solidFill>
                  <a:schemeClr val="tx1"/>
                </a:solidFill>
                <a:latin typeface="Arial" panose="020B0604020202020204" pitchFamily="34" charset="0"/>
                <a:cs typeface="Arial" panose="020B0604020202020204" pitchFamily="34" charset="0"/>
              </a:rPr>
              <a:t>ekme</a:t>
            </a:r>
            <a:r>
              <a:rPr lang="tr-TR" sz="1800" spc="-33" dirty="0">
                <a:solidFill>
                  <a:schemeClr val="tx1"/>
                </a:solidFill>
                <a:latin typeface="Arial" panose="020B0604020202020204" pitchFamily="34" charset="0"/>
                <a:cs typeface="Arial" panose="020B0604020202020204" pitchFamily="34" charset="0"/>
              </a:rPr>
              <a:t>k</a:t>
            </a:r>
            <a:r>
              <a:rPr lang="tr-TR" sz="1800" spc="-47" dirty="0">
                <a:solidFill>
                  <a:schemeClr val="tx1"/>
                </a:solidFill>
                <a:latin typeface="Arial" panose="020B0604020202020204" pitchFamily="34" charset="0"/>
                <a:cs typeface="Arial" panose="020B0604020202020204" pitchFamily="34" charset="0"/>
              </a:rPr>
              <a:t>t</a:t>
            </a:r>
            <a:r>
              <a:rPr lang="tr-TR" sz="1800" spc="-20" dirty="0">
                <a:solidFill>
                  <a:schemeClr val="tx1"/>
                </a:solidFill>
                <a:latin typeface="Arial" panose="020B0604020202020204" pitchFamily="34" charset="0"/>
                <a:cs typeface="Arial" panose="020B0604020202020204" pitchFamily="34" charset="0"/>
              </a:rPr>
              <a:t>ed</a:t>
            </a:r>
            <a:r>
              <a:rPr lang="tr-TR" sz="1800" spc="-27" dirty="0">
                <a:solidFill>
                  <a:schemeClr val="tx1"/>
                </a:solidFill>
                <a:latin typeface="Arial" panose="020B0604020202020204" pitchFamily="34" charset="0"/>
                <a:cs typeface="Arial" panose="020B0604020202020204" pitchFamily="34" charset="0"/>
              </a:rPr>
              <a:t>i</a:t>
            </a:r>
            <a:r>
              <a:rPr lang="tr-TR" sz="1800" spc="-387" dirty="0">
                <a:solidFill>
                  <a:schemeClr val="tx1"/>
                </a:solidFill>
                <a:latin typeface="Arial" panose="020B0604020202020204" pitchFamily="34" charset="0"/>
                <a:cs typeface="Arial" panose="020B0604020202020204" pitchFamily="34" charset="0"/>
              </a:rPr>
              <a:t>r .</a:t>
            </a:r>
            <a:endParaRPr lang="tr-TR" sz="1800" dirty="0">
              <a:solidFill>
                <a:schemeClr val="tx1"/>
              </a:solidFill>
              <a:latin typeface="Arial" panose="020B0604020202020204" pitchFamily="34" charset="0"/>
              <a:cs typeface="Arial" panose="020B0604020202020204" pitchFamily="34" charset="0"/>
            </a:endParaRPr>
          </a:p>
          <a:p>
            <a:pPr marL="321725" indent="-305639">
              <a:tabLst>
                <a:tab pos="321725" algn="l"/>
              </a:tabLst>
            </a:pPr>
            <a:r>
              <a:rPr lang="tr-TR" sz="1800" spc="-13" dirty="0">
                <a:solidFill>
                  <a:schemeClr val="tx1"/>
                </a:solidFill>
                <a:latin typeface="Arial" panose="020B0604020202020204" pitchFamily="34" charset="0"/>
                <a:cs typeface="Arial" panose="020B0604020202020204" pitchFamily="34" charset="0"/>
              </a:rPr>
              <a:t>Öğrenciler karşı kurumda </a:t>
            </a:r>
            <a:r>
              <a:rPr lang="tr-TR" sz="1800" spc="-13" dirty="0">
                <a:solidFill>
                  <a:srgbClr val="FF0000"/>
                </a:solidFill>
                <a:latin typeface="Arial" panose="020B0604020202020204" pitchFamily="34" charset="0"/>
                <a:cs typeface="Arial" panose="020B0604020202020204" pitchFamily="34" charset="0"/>
              </a:rPr>
              <a:t>en az 30 </a:t>
            </a:r>
            <a:r>
              <a:rPr lang="tr-TR" sz="1800" spc="-13" dirty="0" err="1">
                <a:solidFill>
                  <a:srgbClr val="FF0000"/>
                </a:solidFill>
                <a:latin typeface="Arial" panose="020B0604020202020204" pitchFamily="34" charset="0"/>
                <a:cs typeface="Arial" panose="020B0604020202020204" pitchFamily="34" charset="0"/>
              </a:rPr>
              <a:t>AKTS’lik</a:t>
            </a:r>
            <a:r>
              <a:rPr lang="tr-TR" sz="1800" spc="-13" dirty="0">
                <a:solidFill>
                  <a:srgbClr val="FF0000"/>
                </a:solidFill>
                <a:latin typeface="Arial" panose="020B0604020202020204" pitchFamily="34" charset="0"/>
                <a:cs typeface="Arial" panose="020B0604020202020204" pitchFamily="34" charset="0"/>
              </a:rPr>
              <a:t> </a:t>
            </a:r>
            <a:r>
              <a:rPr lang="tr-TR" sz="1800" spc="-13" dirty="0">
                <a:solidFill>
                  <a:schemeClr val="tx1"/>
                </a:solidFill>
                <a:latin typeface="Arial" panose="020B0604020202020204" pitchFamily="34" charset="0"/>
                <a:cs typeface="Arial" panose="020B0604020202020204" pitchFamily="34" charset="0"/>
              </a:rPr>
              <a:t>ders yükü almak zorundadır.</a:t>
            </a:r>
          </a:p>
          <a:p>
            <a:pPr marL="16086" indent="0">
              <a:buNone/>
              <a:tabLst>
                <a:tab pos="321725" algn="l"/>
              </a:tabLst>
            </a:pPr>
            <a:endParaRPr lang="tr-TR" sz="1800" spc="-13" dirty="0">
              <a:solidFill>
                <a:schemeClr val="tx1"/>
              </a:solidFill>
              <a:latin typeface="Arial" panose="020B0604020202020204" pitchFamily="34" charset="0"/>
              <a:cs typeface="Arial" panose="020B0604020202020204" pitchFamily="34" charset="0"/>
            </a:endParaRPr>
          </a:p>
          <a:p>
            <a:pPr marL="16933" indent="0">
              <a:buNone/>
              <a:tabLst>
                <a:tab pos="321725" algn="l"/>
              </a:tabLst>
            </a:pPr>
            <a:endParaRPr lang="tr-TR" dirty="0">
              <a:latin typeface="Calibri"/>
              <a:cs typeface="Calibri"/>
            </a:endParaRPr>
          </a:p>
          <a:p>
            <a:endParaRPr lang="tr-TR" dirty="0"/>
          </a:p>
        </p:txBody>
      </p:sp>
      <p:sp>
        <p:nvSpPr>
          <p:cNvPr id="4" name="Başlık 3"/>
          <p:cNvSpPr>
            <a:spLocks noGrp="1"/>
          </p:cNvSpPr>
          <p:nvPr>
            <p:ph type="title"/>
          </p:nvPr>
        </p:nvSpPr>
        <p:spPr>
          <a:xfrm>
            <a:off x="0" y="905069"/>
            <a:ext cx="12192000" cy="1726164"/>
          </a:xfrm>
        </p:spPr>
        <p:txBody>
          <a:bodyPr>
            <a:normAutofit fontScale="90000"/>
          </a:bodyPr>
          <a:lstStyle/>
          <a:p>
            <a:r>
              <a:rPr lang="tr-TR" b="1" dirty="0">
                <a:solidFill>
                  <a:srgbClr val="FF0000"/>
                </a:solidFill>
                <a:latin typeface="Arial" panose="020B0604020202020204" pitchFamily="34" charset="0"/>
                <a:cs typeface="Arial" panose="020B0604020202020204" pitchFamily="34" charset="0"/>
              </a:rPr>
              <a:t>Özellikle Dikkat Edilmesi Gereken Hususlar</a:t>
            </a:r>
            <a:br>
              <a:rPr lang="tr-TR" b="1" dirty="0">
                <a:solidFill>
                  <a:srgbClr val="FF0000"/>
                </a:solidFill>
                <a:latin typeface="Arial" panose="020B0604020202020204" pitchFamily="34" charset="0"/>
                <a:cs typeface="Arial" panose="020B0604020202020204" pitchFamily="34" charset="0"/>
              </a:rPr>
            </a:br>
            <a:br>
              <a:rPr lang="tr-TR" b="1" dirty="0">
                <a:solidFill>
                  <a:srgbClr val="FF0000"/>
                </a:solidFill>
                <a:latin typeface="Arial" panose="020B0604020202020204" pitchFamily="34" charset="0"/>
                <a:cs typeface="Arial" panose="020B0604020202020204" pitchFamily="34" charset="0"/>
              </a:rPr>
            </a:br>
            <a:r>
              <a:rPr lang="tr-TR" b="1" dirty="0">
                <a:solidFill>
                  <a:srgbClr val="FF0000"/>
                </a:solidFill>
                <a:latin typeface="Arial" panose="020B0604020202020204" pitchFamily="34" charset="0"/>
                <a:cs typeface="Arial" panose="020B0604020202020204" pitchFamily="34" charset="0"/>
              </a:rPr>
              <a:t>DERS SEÇİMİ</a:t>
            </a:r>
          </a:p>
        </p:txBody>
      </p:sp>
      <p:sp>
        <p:nvSpPr>
          <p:cNvPr id="5" name="object 3"/>
          <p:cNvSpPr/>
          <p:nvPr/>
        </p:nvSpPr>
        <p:spPr>
          <a:xfrm>
            <a:off x="5701669" y="5807715"/>
            <a:ext cx="902340" cy="910164"/>
          </a:xfrm>
          <a:prstGeom prst="rect">
            <a:avLst/>
          </a:prstGeom>
          <a:blipFill>
            <a:blip r:embed="rId3" cstate="print"/>
            <a:stretch>
              <a:fillRect/>
            </a:stretch>
          </a:blipFill>
        </p:spPr>
        <p:txBody>
          <a:bodyPr wrap="square" lIns="0" tIns="0" rIns="0" bIns="0" rtlCol="0">
            <a:noAutofit/>
          </a:bodyPr>
          <a:lstStyle/>
          <a:p>
            <a:endParaRPr sz="2400"/>
          </a:p>
        </p:txBody>
      </p:sp>
    </p:spTree>
    <p:extLst>
      <p:ext uri="{BB962C8B-B14F-4D97-AF65-F5344CB8AC3E}">
        <p14:creationId xmlns:p14="http://schemas.microsoft.com/office/powerpoint/2010/main" val="33833330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259632"/>
            <a:ext cx="12192000" cy="4357397"/>
          </a:xfrm>
        </p:spPr>
        <p:txBody>
          <a:bodyPr>
            <a:normAutofit lnSpcReduction="10000"/>
          </a:bodyPr>
          <a:lstStyle/>
          <a:p>
            <a:pPr marL="321725" marR="1754249" indent="-305639">
              <a:lnSpc>
                <a:spcPct val="80000"/>
              </a:lnSpc>
              <a:tabLst>
                <a:tab pos="321725" algn="l"/>
              </a:tabLst>
            </a:pPr>
            <a:r>
              <a:rPr lang="tr-TR" sz="1800" spc="-27" dirty="0">
                <a:solidFill>
                  <a:schemeClr val="tx1"/>
                </a:solidFill>
                <a:latin typeface="Arial" panose="020B0604020202020204" pitchFamily="34" charset="0"/>
                <a:cs typeface="Arial" panose="020B0604020202020204" pitchFamily="34" charset="0"/>
              </a:rPr>
              <a:t>Hibe tutarı, tüm masraflarınızı karşılamanız için kesinlikle yeterli olmayacaktır.</a:t>
            </a:r>
          </a:p>
          <a:p>
            <a:pPr marL="16086" marR="1754249" indent="0">
              <a:lnSpc>
                <a:spcPct val="80000"/>
              </a:lnSpc>
              <a:buNone/>
              <a:tabLst>
                <a:tab pos="321725" algn="l"/>
              </a:tabLst>
            </a:pPr>
            <a:endParaRPr lang="tr-TR" sz="1800" spc="-27" dirty="0">
              <a:solidFill>
                <a:schemeClr val="tx1"/>
              </a:solidFill>
              <a:latin typeface="Arial" panose="020B0604020202020204" pitchFamily="34" charset="0"/>
              <a:cs typeface="Arial" panose="020B0604020202020204" pitchFamily="34" charset="0"/>
            </a:endParaRPr>
          </a:p>
          <a:p>
            <a:pPr marL="321725" marR="1754249" indent="-305639">
              <a:lnSpc>
                <a:spcPct val="80000"/>
              </a:lnSpc>
              <a:tabLst>
                <a:tab pos="321725" algn="l"/>
              </a:tabLst>
            </a:pPr>
            <a:r>
              <a:rPr lang="tr-TR" sz="1800" spc="-27" dirty="0">
                <a:solidFill>
                  <a:schemeClr val="tx1"/>
                </a:solidFill>
                <a:latin typeface="Arial" panose="020B0604020202020204" pitchFamily="34" charset="0"/>
                <a:cs typeface="Arial" panose="020B0604020202020204" pitchFamily="34" charset="0"/>
              </a:rPr>
              <a:t>Hi</a:t>
            </a:r>
            <a:r>
              <a:rPr lang="tr-TR" sz="1800" spc="-20" dirty="0">
                <a:solidFill>
                  <a:schemeClr val="tx1"/>
                </a:solidFill>
                <a:latin typeface="Arial" panose="020B0604020202020204" pitchFamily="34" charset="0"/>
                <a:cs typeface="Arial" panose="020B0604020202020204" pitchFamily="34" charset="0"/>
              </a:rPr>
              <a:t>be</a:t>
            </a:r>
            <a:r>
              <a:rPr lang="tr-TR" sz="1800" spc="27" dirty="0">
                <a:solidFill>
                  <a:schemeClr val="tx1"/>
                </a:solidFill>
                <a:latin typeface="Arial" panose="020B0604020202020204" pitchFamily="34" charset="0"/>
                <a:cs typeface="Arial" panose="020B0604020202020204" pitchFamily="34" charset="0"/>
              </a:rPr>
              <a:t> </a:t>
            </a:r>
            <a:r>
              <a:rPr lang="tr-TR" sz="1800" spc="-20" dirty="0">
                <a:solidFill>
                  <a:schemeClr val="tx1"/>
                </a:solidFill>
                <a:latin typeface="Arial" panose="020B0604020202020204" pitchFamily="34" charset="0"/>
                <a:cs typeface="Arial" panose="020B0604020202020204" pitchFamily="34" charset="0"/>
              </a:rPr>
              <a:t>hesap</a:t>
            </a:r>
            <a:r>
              <a:rPr lang="tr-TR" sz="1800" spc="-33" dirty="0">
                <a:solidFill>
                  <a:schemeClr val="tx1"/>
                </a:solidFill>
                <a:latin typeface="Arial" panose="020B0604020202020204" pitchFamily="34" charset="0"/>
                <a:cs typeface="Arial" panose="020B0604020202020204" pitchFamily="34" charset="0"/>
              </a:rPr>
              <a:t>l</a:t>
            </a:r>
            <a:r>
              <a:rPr lang="tr-TR" sz="1800" spc="-27" dirty="0">
                <a:solidFill>
                  <a:schemeClr val="tx1"/>
                </a:solidFill>
                <a:latin typeface="Arial" panose="020B0604020202020204" pitchFamily="34" charset="0"/>
                <a:cs typeface="Arial" panose="020B0604020202020204" pitchFamily="34" charset="0"/>
              </a:rPr>
              <a:t>am</a:t>
            </a:r>
            <a:r>
              <a:rPr lang="tr-TR" sz="1800" spc="-13" dirty="0">
                <a:solidFill>
                  <a:schemeClr val="tx1"/>
                </a:solidFill>
                <a:latin typeface="Arial" panose="020B0604020202020204" pitchFamily="34" charset="0"/>
                <a:cs typeface="Arial" panose="020B0604020202020204" pitchFamily="34" charset="0"/>
              </a:rPr>
              <a:t>a</a:t>
            </a:r>
            <a:r>
              <a:rPr lang="tr-TR" sz="1800" dirty="0">
                <a:solidFill>
                  <a:schemeClr val="tx1"/>
                </a:solidFill>
                <a:latin typeface="Arial" panose="020B0604020202020204" pitchFamily="34" charset="0"/>
                <a:cs typeface="Arial" panose="020B0604020202020204" pitchFamily="34" charset="0"/>
              </a:rPr>
              <a:t>sı,</a:t>
            </a:r>
            <a:r>
              <a:rPr lang="tr-TR" sz="1800" spc="20" dirty="0">
                <a:solidFill>
                  <a:schemeClr val="tx1"/>
                </a:solidFill>
                <a:latin typeface="Arial" panose="020B0604020202020204" pitchFamily="34" charset="0"/>
                <a:cs typeface="Arial" panose="020B0604020202020204" pitchFamily="34" charset="0"/>
              </a:rPr>
              <a:t> </a:t>
            </a:r>
            <a:r>
              <a:rPr lang="tr-TR" sz="1800" spc="-20" dirty="0">
                <a:solidFill>
                  <a:schemeClr val="tx1"/>
                </a:solidFill>
                <a:latin typeface="Arial" panose="020B0604020202020204" pitchFamily="34" charset="0"/>
                <a:cs typeface="Arial" panose="020B0604020202020204" pitchFamily="34" charset="0"/>
              </a:rPr>
              <a:t>öğ</a:t>
            </a:r>
            <a:r>
              <a:rPr lang="tr-TR" sz="1800" spc="-60" dirty="0">
                <a:solidFill>
                  <a:schemeClr val="tx1"/>
                </a:solidFill>
                <a:latin typeface="Arial" panose="020B0604020202020204" pitchFamily="34" charset="0"/>
                <a:cs typeface="Arial" panose="020B0604020202020204" pitchFamily="34" charset="0"/>
              </a:rPr>
              <a:t>r</a:t>
            </a:r>
            <a:r>
              <a:rPr lang="tr-TR" sz="1800" spc="-20" dirty="0">
                <a:solidFill>
                  <a:schemeClr val="tx1"/>
                </a:solidFill>
                <a:latin typeface="Arial" panose="020B0604020202020204" pitchFamily="34" charset="0"/>
                <a:cs typeface="Arial" panose="020B0604020202020204" pitchFamily="34" charset="0"/>
              </a:rPr>
              <a:t>enci</a:t>
            </a:r>
            <a:r>
              <a:rPr lang="tr-TR" sz="1800" spc="-7" dirty="0">
                <a:solidFill>
                  <a:schemeClr val="tx1"/>
                </a:solidFill>
                <a:latin typeface="Arial" panose="020B0604020202020204" pitchFamily="34" charset="0"/>
                <a:cs typeface="Arial" panose="020B0604020202020204" pitchFamily="34" charset="0"/>
              </a:rPr>
              <a:t> </a:t>
            </a:r>
            <a:r>
              <a:rPr lang="tr-TR" sz="1800" spc="-20" dirty="0">
                <a:solidFill>
                  <a:schemeClr val="tx1"/>
                </a:solidFill>
                <a:latin typeface="Arial" panose="020B0604020202020204" pitchFamily="34" charset="0"/>
                <a:cs typeface="Arial" panose="020B0604020202020204" pitchFamily="34" charset="0"/>
              </a:rPr>
              <a:t>gitme</a:t>
            </a:r>
            <a:r>
              <a:rPr lang="tr-TR" sz="1800" spc="-40" dirty="0">
                <a:solidFill>
                  <a:schemeClr val="tx1"/>
                </a:solidFill>
                <a:latin typeface="Arial" panose="020B0604020202020204" pitchFamily="34" charset="0"/>
                <a:cs typeface="Arial" panose="020B0604020202020204" pitchFamily="34" charset="0"/>
              </a:rPr>
              <a:t>d</a:t>
            </a:r>
            <a:r>
              <a:rPr lang="tr-TR" sz="1800" spc="-20" dirty="0">
                <a:solidFill>
                  <a:schemeClr val="tx1"/>
                </a:solidFill>
                <a:latin typeface="Arial" panose="020B0604020202020204" pitchFamily="34" charset="0"/>
                <a:cs typeface="Arial" panose="020B0604020202020204" pitchFamily="34" charset="0"/>
              </a:rPr>
              <a:t>en</a:t>
            </a:r>
            <a:r>
              <a:rPr lang="tr-TR" sz="1800" spc="7" dirty="0">
                <a:solidFill>
                  <a:schemeClr val="tx1"/>
                </a:solidFill>
                <a:latin typeface="Arial" panose="020B0604020202020204" pitchFamily="34" charset="0"/>
                <a:cs typeface="Arial" panose="020B0604020202020204" pitchFamily="34" charset="0"/>
              </a:rPr>
              <a:t> </a:t>
            </a:r>
            <a:r>
              <a:rPr lang="tr-TR" sz="1800" spc="-20" dirty="0">
                <a:solidFill>
                  <a:schemeClr val="tx1"/>
                </a:solidFill>
                <a:latin typeface="Arial" panose="020B0604020202020204" pitchFamily="34" charset="0"/>
                <a:cs typeface="Arial" panose="020B0604020202020204" pitchFamily="34" charset="0"/>
              </a:rPr>
              <a:t>önce</a:t>
            </a:r>
            <a:r>
              <a:rPr lang="tr-TR" sz="1800" spc="20" dirty="0">
                <a:solidFill>
                  <a:schemeClr val="tx1"/>
                </a:solidFill>
                <a:latin typeface="Arial" panose="020B0604020202020204" pitchFamily="34" charset="0"/>
                <a:cs typeface="Arial" panose="020B0604020202020204" pitchFamily="34" charset="0"/>
              </a:rPr>
              <a:t> </a:t>
            </a:r>
            <a:r>
              <a:rPr lang="tr-TR" sz="1800" spc="-20" dirty="0">
                <a:solidFill>
                  <a:schemeClr val="tx1"/>
                </a:solidFill>
                <a:latin typeface="Arial" panose="020B0604020202020204" pitchFamily="34" charset="0"/>
                <a:cs typeface="Arial" panose="020B0604020202020204" pitchFamily="34" charset="0"/>
              </a:rPr>
              <a:t>d</a:t>
            </a:r>
            <a:r>
              <a:rPr lang="tr-TR" sz="1800" spc="-87" dirty="0">
                <a:solidFill>
                  <a:schemeClr val="tx1"/>
                </a:solidFill>
                <a:latin typeface="Arial" panose="020B0604020202020204" pitchFamily="34" charset="0"/>
                <a:cs typeface="Arial" panose="020B0604020202020204" pitchFamily="34" charset="0"/>
              </a:rPr>
              <a:t>a</a:t>
            </a:r>
            <a:r>
              <a:rPr lang="tr-TR" sz="1800" spc="-60" dirty="0">
                <a:solidFill>
                  <a:schemeClr val="tx1"/>
                </a:solidFill>
                <a:latin typeface="Arial" panose="020B0604020202020204" pitchFamily="34" charset="0"/>
                <a:cs typeface="Arial" panose="020B0604020202020204" pitchFamily="34" charset="0"/>
              </a:rPr>
              <a:t>v</a:t>
            </a:r>
            <a:r>
              <a:rPr lang="tr-TR" sz="1800" spc="-40" dirty="0">
                <a:solidFill>
                  <a:schemeClr val="tx1"/>
                </a:solidFill>
                <a:latin typeface="Arial" panose="020B0604020202020204" pitchFamily="34" charset="0"/>
                <a:cs typeface="Arial" panose="020B0604020202020204" pitchFamily="34" charset="0"/>
              </a:rPr>
              <a:t>e</a:t>
            </a:r>
            <a:r>
              <a:rPr lang="tr-TR" sz="1800" spc="-13" dirty="0">
                <a:solidFill>
                  <a:schemeClr val="tx1"/>
                </a:solidFill>
                <a:latin typeface="Arial" panose="020B0604020202020204" pitchFamily="34" charset="0"/>
                <a:cs typeface="Arial" panose="020B0604020202020204" pitchFamily="34" charset="0"/>
              </a:rPr>
              <a:t>t/kabul</a:t>
            </a:r>
            <a:r>
              <a:rPr lang="tr-TR" sz="1800" spc="-7" dirty="0">
                <a:solidFill>
                  <a:schemeClr val="tx1"/>
                </a:solidFill>
                <a:latin typeface="Arial" panose="020B0604020202020204" pitchFamily="34" charset="0"/>
                <a:cs typeface="Arial" panose="020B0604020202020204" pitchFamily="34" charset="0"/>
              </a:rPr>
              <a:t> </a:t>
            </a:r>
            <a:r>
              <a:rPr lang="tr-TR" sz="1800" spc="-27" dirty="0">
                <a:solidFill>
                  <a:schemeClr val="tx1"/>
                </a:solidFill>
                <a:latin typeface="Arial" panose="020B0604020202020204" pitchFamily="34" charset="0"/>
                <a:cs typeface="Arial" panose="020B0604020202020204" pitchFamily="34" charset="0"/>
              </a:rPr>
              <a:t>me</a:t>
            </a:r>
            <a:r>
              <a:rPr lang="tr-TR" sz="1800" spc="-33" dirty="0">
                <a:solidFill>
                  <a:schemeClr val="tx1"/>
                </a:solidFill>
                <a:latin typeface="Arial" panose="020B0604020202020204" pitchFamily="34" charset="0"/>
                <a:cs typeface="Arial" panose="020B0604020202020204" pitchFamily="34" charset="0"/>
              </a:rPr>
              <a:t>k</a:t>
            </a:r>
            <a:r>
              <a:rPr lang="tr-TR" sz="1800" spc="-20" dirty="0">
                <a:solidFill>
                  <a:schemeClr val="tx1"/>
                </a:solidFill>
                <a:latin typeface="Arial" panose="020B0604020202020204" pitchFamily="34" charset="0"/>
                <a:cs typeface="Arial" panose="020B0604020202020204" pitchFamily="34" charset="0"/>
              </a:rPr>
              <a:t>tu</a:t>
            </a:r>
            <a:r>
              <a:rPr lang="tr-TR" sz="1800" spc="-33" dirty="0">
                <a:solidFill>
                  <a:schemeClr val="tx1"/>
                </a:solidFill>
                <a:latin typeface="Arial" panose="020B0604020202020204" pitchFamily="34" charset="0"/>
                <a:cs typeface="Arial" panose="020B0604020202020204" pitchFamily="34" charset="0"/>
              </a:rPr>
              <a:t>b</a:t>
            </a:r>
            <a:r>
              <a:rPr lang="tr-TR" sz="1800" spc="-20" dirty="0">
                <a:solidFill>
                  <a:schemeClr val="tx1"/>
                </a:solidFill>
                <a:latin typeface="Arial" panose="020B0604020202020204" pitchFamily="34" charset="0"/>
                <a:cs typeface="Arial" panose="020B0604020202020204" pitchFamily="34" charset="0"/>
              </a:rPr>
              <a:t>un</a:t>
            </a:r>
            <a:r>
              <a:rPr lang="tr-TR" sz="1800" spc="-40" dirty="0">
                <a:solidFill>
                  <a:schemeClr val="tx1"/>
                </a:solidFill>
                <a:latin typeface="Arial" panose="020B0604020202020204" pitchFamily="34" charset="0"/>
                <a:cs typeface="Arial" panose="020B0604020202020204" pitchFamily="34" charset="0"/>
              </a:rPr>
              <a:t>d</a:t>
            </a:r>
            <a:r>
              <a:rPr lang="tr-TR" sz="1800" spc="-20" dirty="0">
                <a:solidFill>
                  <a:schemeClr val="tx1"/>
                </a:solidFill>
                <a:latin typeface="Arial" panose="020B0604020202020204" pitchFamily="34" charset="0"/>
                <a:cs typeface="Arial" panose="020B0604020202020204" pitchFamily="34" charset="0"/>
              </a:rPr>
              <a:t>aki</a:t>
            </a:r>
            <a:r>
              <a:rPr lang="tr-TR" sz="1800" spc="73" dirty="0">
                <a:solidFill>
                  <a:schemeClr val="tx1"/>
                </a:solidFill>
                <a:latin typeface="Arial" panose="020B0604020202020204" pitchFamily="34" charset="0"/>
                <a:cs typeface="Arial" panose="020B0604020202020204" pitchFamily="34" charset="0"/>
              </a:rPr>
              <a:t> </a:t>
            </a:r>
            <a:r>
              <a:rPr lang="tr-TR" sz="1800" spc="-67" dirty="0">
                <a:solidFill>
                  <a:schemeClr val="tx1"/>
                </a:solidFill>
                <a:latin typeface="Arial" panose="020B0604020202020204" pitchFamily="34" charset="0"/>
                <a:cs typeface="Arial" panose="020B0604020202020204" pitchFamily="34" charset="0"/>
              </a:rPr>
              <a:t>t</a:t>
            </a:r>
            <a:r>
              <a:rPr lang="tr-TR" sz="1800" spc="-13" dirty="0">
                <a:solidFill>
                  <a:schemeClr val="tx1"/>
                </a:solidFill>
                <a:latin typeface="Arial" panose="020B0604020202020204" pitchFamily="34" charset="0"/>
                <a:cs typeface="Arial" panose="020B0604020202020204" pitchFamily="34" charset="0"/>
              </a:rPr>
              <a:t>ari</a:t>
            </a:r>
            <a:r>
              <a:rPr lang="tr-TR" sz="1800" spc="-40" dirty="0">
                <a:solidFill>
                  <a:schemeClr val="tx1"/>
                </a:solidFill>
                <a:latin typeface="Arial" panose="020B0604020202020204" pitchFamily="34" charset="0"/>
                <a:cs typeface="Arial" panose="020B0604020202020204" pitchFamily="34" charset="0"/>
              </a:rPr>
              <a:t>h</a:t>
            </a:r>
            <a:r>
              <a:rPr lang="tr-TR" sz="1800" spc="-13" dirty="0">
                <a:solidFill>
                  <a:schemeClr val="tx1"/>
                </a:solidFill>
                <a:latin typeface="Arial" panose="020B0604020202020204" pitchFamily="34" charset="0"/>
                <a:cs typeface="Arial" panose="020B0604020202020204" pitchFamily="34" charset="0"/>
              </a:rPr>
              <a:t>ler</a:t>
            </a:r>
            <a:r>
              <a:rPr lang="tr-TR" sz="1800" spc="-20" dirty="0">
                <a:solidFill>
                  <a:schemeClr val="tx1"/>
                </a:solidFill>
                <a:latin typeface="Arial" panose="020B0604020202020204" pitchFamily="34" charset="0"/>
                <a:cs typeface="Arial" panose="020B0604020202020204" pitchFamily="34" charset="0"/>
              </a:rPr>
              <a:t> ü</a:t>
            </a:r>
            <a:r>
              <a:rPr lang="tr-TR" sz="1800" spc="-107" dirty="0">
                <a:solidFill>
                  <a:schemeClr val="tx1"/>
                </a:solidFill>
                <a:latin typeface="Arial" panose="020B0604020202020204" pitchFamily="34" charset="0"/>
                <a:cs typeface="Arial" panose="020B0604020202020204" pitchFamily="34" charset="0"/>
              </a:rPr>
              <a:t>z</a:t>
            </a:r>
            <a:r>
              <a:rPr lang="tr-TR" sz="1800" spc="-20" dirty="0">
                <a:solidFill>
                  <a:schemeClr val="tx1"/>
                </a:solidFill>
                <a:latin typeface="Arial" panose="020B0604020202020204" pitchFamily="34" charset="0"/>
                <a:cs typeface="Arial" panose="020B0604020202020204" pitchFamily="34" charset="0"/>
              </a:rPr>
              <a:t>er</a:t>
            </a:r>
            <a:r>
              <a:rPr lang="tr-TR" sz="1800" spc="-33" dirty="0">
                <a:solidFill>
                  <a:schemeClr val="tx1"/>
                </a:solidFill>
                <a:latin typeface="Arial" panose="020B0604020202020204" pitchFamily="34" charset="0"/>
                <a:cs typeface="Arial" panose="020B0604020202020204" pitchFamily="34" charset="0"/>
              </a:rPr>
              <a:t>i</a:t>
            </a:r>
            <a:r>
              <a:rPr lang="tr-TR" sz="1800" spc="-20" dirty="0">
                <a:solidFill>
                  <a:schemeClr val="tx1"/>
                </a:solidFill>
                <a:latin typeface="Arial" panose="020B0604020202020204" pitchFamily="34" charset="0"/>
                <a:cs typeface="Arial" panose="020B0604020202020204" pitchFamily="34" charset="0"/>
              </a:rPr>
              <a:t>nden</a:t>
            </a:r>
            <a:r>
              <a:rPr lang="tr-TR" sz="1800" spc="27" dirty="0">
                <a:solidFill>
                  <a:schemeClr val="tx1"/>
                </a:solidFill>
                <a:latin typeface="Arial" panose="020B0604020202020204" pitchFamily="34" charset="0"/>
                <a:cs typeface="Arial" panose="020B0604020202020204" pitchFamily="34" charset="0"/>
              </a:rPr>
              <a:t> </a:t>
            </a:r>
            <a:r>
              <a:rPr lang="tr-TR" sz="1800" spc="-20" dirty="0">
                <a:solidFill>
                  <a:schemeClr val="tx1"/>
                </a:solidFill>
                <a:latin typeface="Arial" panose="020B0604020202020204" pitchFamily="34" charset="0"/>
                <a:cs typeface="Arial" panose="020B0604020202020204" pitchFamily="34" charset="0"/>
              </a:rPr>
              <a:t>yapılır. </a:t>
            </a:r>
          </a:p>
          <a:p>
            <a:pPr marL="16086" marR="1754249" indent="0">
              <a:lnSpc>
                <a:spcPct val="80000"/>
              </a:lnSpc>
              <a:buNone/>
              <a:tabLst>
                <a:tab pos="321725" algn="l"/>
              </a:tabLst>
            </a:pPr>
            <a:endParaRPr lang="tr-TR" sz="1800" spc="-20" dirty="0">
              <a:solidFill>
                <a:schemeClr val="tx1"/>
              </a:solidFill>
              <a:latin typeface="Arial" panose="020B0604020202020204" pitchFamily="34" charset="0"/>
              <a:cs typeface="Arial" panose="020B0604020202020204" pitchFamily="34" charset="0"/>
            </a:endParaRPr>
          </a:p>
          <a:p>
            <a:pPr marL="321725" marR="1754249" indent="-305639">
              <a:lnSpc>
                <a:spcPct val="80000"/>
              </a:lnSpc>
              <a:tabLst>
                <a:tab pos="321725" algn="l"/>
              </a:tabLst>
            </a:pPr>
            <a:r>
              <a:rPr lang="tr-TR" sz="1800" spc="-20" dirty="0">
                <a:solidFill>
                  <a:schemeClr val="tx1"/>
                </a:solidFill>
                <a:latin typeface="Arial" panose="020B0604020202020204" pitchFamily="34" charset="0"/>
                <a:cs typeface="Arial" panose="020B0604020202020204" pitchFamily="34" charset="0"/>
              </a:rPr>
              <a:t>Mevcut durumda, 2025 yılı Erasmus projemiz kapsamında hibeli statüdeki öğrencilere yurtdışında öğrenim görecekleri tarih aralığı </a:t>
            </a:r>
            <a:r>
              <a:rPr lang="tr-TR" sz="1800" spc="-20" dirty="0">
                <a:solidFill>
                  <a:srgbClr val="FF0000"/>
                </a:solidFill>
                <a:latin typeface="Arial" panose="020B0604020202020204" pitchFamily="34" charset="0"/>
                <a:cs typeface="Arial" panose="020B0604020202020204" pitchFamily="34" charset="0"/>
              </a:rPr>
              <a:t>(1 dönem) üstünden veya kısmi olarak </a:t>
            </a:r>
            <a:r>
              <a:rPr lang="tr-TR" sz="1800" spc="-20" dirty="0">
                <a:solidFill>
                  <a:schemeClr val="tx1"/>
                </a:solidFill>
                <a:latin typeface="Arial" panose="020B0604020202020204" pitchFamily="34" charset="0"/>
                <a:cs typeface="Arial" panose="020B0604020202020204" pitchFamily="34" charset="0"/>
              </a:rPr>
              <a:t>toplam hibe hesaplaması yapılarak ödeme gerçekleştirilecektir.. Öğrenci, dönemin tamamını ilgili anlaşmalı üniversitenin akademik takvimine uygun olarak yurtdışında Erasmus öğreniminde geçirmelidir.</a:t>
            </a:r>
            <a:endParaRPr lang="tr-TR" sz="1800" dirty="0">
              <a:solidFill>
                <a:schemeClr val="tx1"/>
              </a:solidFill>
              <a:latin typeface="Arial" panose="020B0604020202020204" pitchFamily="34" charset="0"/>
              <a:cs typeface="Arial" panose="020B0604020202020204" pitchFamily="34" charset="0"/>
            </a:endParaRPr>
          </a:p>
          <a:p>
            <a:pPr>
              <a:lnSpc>
                <a:spcPts val="1267"/>
              </a:lnSpc>
              <a:spcBef>
                <a:spcPts val="61"/>
              </a:spcBef>
            </a:pPr>
            <a:endParaRPr lang="tr-TR" sz="1800" dirty="0">
              <a:solidFill>
                <a:schemeClr val="tx1"/>
              </a:solidFill>
              <a:latin typeface="Arial" panose="020B0604020202020204" pitchFamily="34" charset="0"/>
              <a:cs typeface="Arial" panose="020B0604020202020204" pitchFamily="34" charset="0"/>
            </a:endParaRPr>
          </a:p>
          <a:p>
            <a:pPr marL="321725" marR="16933" indent="-305639">
              <a:lnSpc>
                <a:spcPct val="80000"/>
              </a:lnSpc>
              <a:tabLst>
                <a:tab pos="321725" algn="l"/>
              </a:tabLst>
            </a:pPr>
            <a:r>
              <a:rPr lang="tr-TR" sz="1800" spc="-27" dirty="0">
                <a:solidFill>
                  <a:schemeClr val="tx1"/>
                </a:solidFill>
                <a:latin typeface="Arial" panose="020B0604020202020204" pitchFamily="34" charset="0"/>
                <a:cs typeface="Arial" panose="020B0604020202020204" pitchFamily="34" charset="0"/>
              </a:rPr>
              <a:t>Öğ</a:t>
            </a:r>
            <a:r>
              <a:rPr lang="tr-TR" sz="1800" spc="-67" dirty="0">
                <a:solidFill>
                  <a:schemeClr val="tx1"/>
                </a:solidFill>
                <a:latin typeface="Arial" panose="020B0604020202020204" pitchFamily="34" charset="0"/>
                <a:cs typeface="Arial" panose="020B0604020202020204" pitchFamily="34" charset="0"/>
              </a:rPr>
              <a:t>r</a:t>
            </a:r>
            <a:r>
              <a:rPr lang="tr-TR" sz="1800" spc="-20" dirty="0">
                <a:solidFill>
                  <a:schemeClr val="tx1"/>
                </a:solidFill>
                <a:latin typeface="Arial" panose="020B0604020202020204" pitchFamily="34" charset="0"/>
                <a:cs typeface="Arial" panose="020B0604020202020204" pitchFamily="34" charset="0"/>
              </a:rPr>
              <a:t>enci</a:t>
            </a:r>
            <a:r>
              <a:rPr lang="tr-TR" sz="1800" spc="-7" dirty="0">
                <a:solidFill>
                  <a:schemeClr val="tx1"/>
                </a:solidFill>
                <a:latin typeface="Arial" panose="020B0604020202020204" pitchFamily="34" charset="0"/>
                <a:cs typeface="Arial" panose="020B0604020202020204" pitchFamily="34" charset="0"/>
              </a:rPr>
              <a:t> </a:t>
            </a:r>
            <a:r>
              <a:rPr lang="tr-TR" sz="1800" spc="-20" dirty="0">
                <a:solidFill>
                  <a:schemeClr val="tx1"/>
                </a:solidFill>
                <a:latin typeface="Arial" panose="020B0604020202020204" pitchFamily="34" charset="0"/>
                <a:cs typeface="Arial" panose="020B0604020202020204" pitchFamily="34" charset="0"/>
              </a:rPr>
              <a:t>dön</a:t>
            </a:r>
            <a:r>
              <a:rPr lang="tr-TR" sz="1800" spc="-40" dirty="0">
                <a:solidFill>
                  <a:schemeClr val="tx1"/>
                </a:solidFill>
                <a:latin typeface="Arial" panose="020B0604020202020204" pitchFamily="34" charset="0"/>
                <a:cs typeface="Arial" panose="020B0604020202020204" pitchFamily="34" charset="0"/>
              </a:rPr>
              <a:t>d</a:t>
            </a:r>
            <a:r>
              <a:rPr lang="tr-TR" sz="1800" spc="-20" dirty="0">
                <a:solidFill>
                  <a:schemeClr val="tx1"/>
                </a:solidFill>
                <a:latin typeface="Arial" panose="020B0604020202020204" pitchFamily="34" charset="0"/>
                <a:cs typeface="Arial" panose="020B0604020202020204" pitchFamily="34" charset="0"/>
              </a:rPr>
              <a:t>üğünde</a:t>
            </a:r>
            <a:r>
              <a:rPr lang="tr-TR" sz="1800" spc="80" dirty="0">
                <a:solidFill>
                  <a:schemeClr val="tx1"/>
                </a:solidFill>
                <a:latin typeface="Arial" panose="020B0604020202020204" pitchFamily="34" charset="0"/>
                <a:cs typeface="Arial" panose="020B0604020202020204" pitchFamily="34" charset="0"/>
              </a:rPr>
              <a:t> </a:t>
            </a:r>
            <a:r>
              <a:rPr lang="tr-TR" sz="1800" spc="-47" dirty="0">
                <a:solidFill>
                  <a:schemeClr val="tx1"/>
                </a:solidFill>
                <a:latin typeface="Arial" panose="020B0604020202020204" pitchFamily="34" charset="0"/>
                <a:cs typeface="Arial" panose="020B0604020202020204" pitchFamily="34" charset="0"/>
              </a:rPr>
              <a:t>g</a:t>
            </a:r>
            <a:r>
              <a:rPr lang="tr-TR" sz="1800" spc="-40" dirty="0">
                <a:solidFill>
                  <a:schemeClr val="tx1"/>
                </a:solidFill>
                <a:latin typeface="Arial" panose="020B0604020202020204" pitchFamily="34" charset="0"/>
                <a:cs typeface="Arial" panose="020B0604020202020204" pitchFamily="34" charset="0"/>
              </a:rPr>
              <a:t>e</a:t>
            </a:r>
            <a:r>
              <a:rPr lang="tr-TR" sz="1800" spc="-13" dirty="0">
                <a:solidFill>
                  <a:schemeClr val="tx1"/>
                </a:solidFill>
                <a:latin typeface="Arial" panose="020B0604020202020204" pitchFamily="34" charset="0"/>
                <a:cs typeface="Arial" panose="020B0604020202020204" pitchFamily="34" charset="0"/>
              </a:rPr>
              <a:t>ti</a:t>
            </a:r>
            <a:r>
              <a:rPr lang="tr-TR" sz="1800" spc="-80" dirty="0">
                <a:solidFill>
                  <a:schemeClr val="tx1"/>
                </a:solidFill>
                <a:latin typeface="Arial" panose="020B0604020202020204" pitchFamily="34" charset="0"/>
                <a:cs typeface="Arial" panose="020B0604020202020204" pitchFamily="34" charset="0"/>
              </a:rPr>
              <a:t>r</a:t>
            </a:r>
            <a:r>
              <a:rPr lang="tr-TR" sz="1800" spc="-20" dirty="0">
                <a:solidFill>
                  <a:schemeClr val="tx1"/>
                </a:solidFill>
                <a:latin typeface="Arial" panose="020B0604020202020204" pitchFamily="34" charset="0"/>
                <a:cs typeface="Arial" panose="020B0604020202020204" pitchFamily="34" charset="0"/>
              </a:rPr>
              <a:t>d</a:t>
            </a:r>
            <a:r>
              <a:rPr lang="tr-TR" sz="1800" spc="-33" dirty="0">
                <a:solidFill>
                  <a:schemeClr val="tx1"/>
                </a:solidFill>
                <a:latin typeface="Arial" panose="020B0604020202020204" pitchFamily="34" charset="0"/>
                <a:cs typeface="Arial" panose="020B0604020202020204" pitchFamily="34" charset="0"/>
              </a:rPr>
              <a:t>i</a:t>
            </a:r>
            <a:r>
              <a:rPr lang="tr-TR" sz="1800" spc="-13" dirty="0">
                <a:solidFill>
                  <a:schemeClr val="tx1"/>
                </a:solidFill>
                <a:latin typeface="Arial" panose="020B0604020202020204" pitchFamily="34" charset="0"/>
                <a:cs typeface="Arial" panose="020B0604020202020204" pitchFamily="34" charset="0"/>
              </a:rPr>
              <a:t>ği</a:t>
            </a:r>
            <a:r>
              <a:rPr lang="tr-TR" sz="1800" spc="-7" dirty="0">
                <a:solidFill>
                  <a:schemeClr val="tx1"/>
                </a:solidFill>
                <a:latin typeface="Arial" panose="020B0604020202020204" pitchFamily="34" charset="0"/>
                <a:cs typeface="Arial" panose="020B0604020202020204" pitchFamily="34" charset="0"/>
              </a:rPr>
              <a:t> </a:t>
            </a:r>
            <a:r>
              <a:rPr lang="tr-TR" sz="1800" spc="-20" dirty="0" err="1">
                <a:solidFill>
                  <a:schemeClr val="tx1"/>
                </a:solidFill>
                <a:latin typeface="Arial" panose="020B0604020202020204" pitchFamily="34" charset="0"/>
                <a:cs typeface="Arial" panose="020B0604020202020204" pitchFamily="34" charset="0"/>
              </a:rPr>
              <a:t>Co</a:t>
            </a:r>
            <a:r>
              <a:rPr lang="tr-TR" sz="1800" spc="-47" dirty="0" err="1">
                <a:solidFill>
                  <a:schemeClr val="tx1"/>
                </a:solidFill>
                <a:latin typeface="Arial" panose="020B0604020202020204" pitchFamily="34" charset="0"/>
                <a:cs typeface="Arial" panose="020B0604020202020204" pitchFamily="34" charset="0"/>
              </a:rPr>
              <a:t>n</a:t>
            </a:r>
            <a:r>
              <a:rPr lang="tr-TR" sz="1800" spc="-13" dirty="0" err="1">
                <a:solidFill>
                  <a:schemeClr val="tx1"/>
                </a:solidFill>
                <a:latin typeface="Arial" panose="020B0604020202020204" pitchFamily="34" charset="0"/>
                <a:cs typeface="Arial" panose="020B0604020202020204" pitchFamily="34" charset="0"/>
              </a:rPr>
              <a:t>fi</a:t>
            </a:r>
            <a:r>
              <a:rPr lang="tr-TR" sz="1800" spc="-27" dirty="0" err="1">
                <a:solidFill>
                  <a:schemeClr val="tx1"/>
                </a:solidFill>
                <a:latin typeface="Arial" panose="020B0604020202020204" pitchFamily="34" charset="0"/>
                <a:cs typeface="Arial" panose="020B0604020202020204" pitchFamily="34" charset="0"/>
              </a:rPr>
              <a:t>r</a:t>
            </a:r>
            <a:r>
              <a:rPr lang="tr-TR" sz="1800" spc="-33" dirty="0" err="1">
                <a:solidFill>
                  <a:schemeClr val="tx1"/>
                </a:solidFill>
                <a:latin typeface="Arial" panose="020B0604020202020204" pitchFamily="34" charset="0"/>
                <a:cs typeface="Arial" panose="020B0604020202020204" pitchFamily="34" charset="0"/>
              </a:rPr>
              <a:t>m</a:t>
            </a:r>
            <a:r>
              <a:rPr lang="tr-TR" sz="1800" spc="-47" dirty="0" err="1">
                <a:solidFill>
                  <a:schemeClr val="tx1"/>
                </a:solidFill>
                <a:latin typeface="Arial" panose="020B0604020202020204" pitchFamily="34" charset="0"/>
                <a:cs typeface="Arial" panose="020B0604020202020204" pitchFamily="34" charset="0"/>
              </a:rPr>
              <a:t>a</a:t>
            </a:r>
            <a:r>
              <a:rPr lang="tr-TR" sz="1800" spc="-20" dirty="0" err="1">
                <a:solidFill>
                  <a:schemeClr val="tx1"/>
                </a:solidFill>
                <a:latin typeface="Arial" panose="020B0604020202020204" pitchFamily="34" charset="0"/>
                <a:cs typeface="Arial" panose="020B0604020202020204" pitchFamily="34" charset="0"/>
              </a:rPr>
              <a:t>tion</a:t>
            </a:r>
            <a:r>
              <a:rPr lang="tr-TR" sz="1800" spc="7" dirty="0">
                <a:solidFill>
                  <a:schemeClr val="tx1"/>
                </a:solidFill>
                <a:latin typeface="Arial" panose="020B0604020202020204" pitchFamily="34" charset="0"/>
                <a:cs typeface="Arial" panose="020B0604020202020204" pitchFamily="34" charset="0"/>
              </a:rPr>
              <a:t> </a:t>
            </a:r>
            <a:r>
              <a:rPr lang="tr-TR" sz="1800" spc="-20" dirty="0">
                <a:solidFill>
                  <a:schemeClr val="tx1"/>
                </a:solidFill>
                <a:latin typeface="Arial" panose="020B0604020202020204" pitchFamily="34" charset="0"/>
                <a:cs typeface="Arial" panose="020B0604020202020204" pitchFamily="34" charset="0"/>
              </a:rPr>
              <a:t>of </a:t>
            </a:r>
            <a:r>
              <a:rPr lang="tr-TR" sz="1800" spc="-20" dirty="0" err="1">
                <a:solidFill>
                  <a:schemeClr val="tx1"/>
                </a:solidFill>
                <a:latin typeface="Arial" panose="020B0604020202020204" pitchFamily="34" charset="0"/>
                <a:cs typeface="Arial" panose="020B0604020202020204" pitchFamily="34" charset="0"/>
              </a:rPr>
              <a:t>S</a:t>
            </a:r>
            <a:r>
              <a:rPr lang="tr-TR" sz="1800" spc="-67" dirty="0" err="1">
                <a:solidFill>
                  <a:schemeClr val="tx1"/>
                </a:solidFill>
                <a:latin typeface="Arial" panose="020B0604020202020204" pitchFamily="34" charset="0"/>
                <a:cs typeface="Arial" panose="020B0604020202020204" pitchFamily="34" charset="0"/>
              </a:rPr>
              <a:t>t</a:t>
            </a:r>
            <a:r>
              <a:rPr lang="tr-TR" sz="1800" spc="-80" dirty="0" err="1">
                <a:solidFill>
                  <a:schemeClr val="tx1"/>
                </a:solidFill>
                <a:latin typeface="Arial" panose="020B0604020202020204" pitchFamily="34" charset="0"/>
                <a:cs typeface="Arial" panose="020B0604020202020204" pitchFamily="34" charset="0"/>
              </a:rPr>
              <a:t>a</a:t>
            </a:r>
            <a:r>
              <a:rPr lang="tr-TR" sz="1800" spc="-20" dirty="0" err="1">
                <a:solidFill>
                  <a:schemeClr val="tx1"/>
                </a:solidFill>
                <a:latin typeface="Arial" panose="020B0604020202020204" pitchFamily="34" charset="0"/>
                <a:cs typeface="Arial" panose="020B0604020202020204" pitchFamily="34" charset="0"/>
              </a:rPr>
              <a:t>y</a:t>
            </a:r>
            <a:r>
              <a:rPr lang="tr-TR" sz="1800" spc="-20" dirty="0">
                <a:solidFill>
                  <a:schemeClr val="tx1"/>
                </a:solidFill>
                <a:latin typeface="Arial" panose="020B0604020202020204" pitchFamily="34" charset="0"/>
                <a:cs typeface="Arial" panose="020B0604020202020204" pitchFamily="34" charset="0"/>
              </a:rPr>
              <a:t>/</a:t>
            </a:r>
            <a:r>
              <a:rPr lang="tr-TR" sz="1800" spc="-20" dirty="0" err="1">
                <a:solidFill>
                  <a:schemeClr val="tx1"/>
                </a:solidFill>
                <a:latin typeface="Arial" panose="020B0604020202020204" pitchFamily="34" charset="0"/>
                <a:cs typeface="Arial" panose="020B0604020202020204" pitchFamily="34" charset="0"/>
              </a:rPr>
              <a:t>Certificate</a:t>
            </a:r>
            <a:r>
              <a:rPr lang="tr-TR" sz="1800" spc="-20" dirty="0">
                <a:solidFill>
                  <a:schemeClr val="tx1"/>
                </a:solidFill>
                <a:latin typeface="Arial" panose="020B0604020202020204" pitchFamily="34" charset="0"/>
                <a:cs typeface="Arial" panose="020B0604020202020204" pitchFamily="34" charset="0"/>
              </a:rPr>
              <a:t> of </a:t>
            </a:r>
            <a:r>
              <a:rPr lang="tr-TR" sz="1800" spc="-20" dirty="0" err="1">
                <a:solidFill>
                  <a:schemeClr val="tx1"/>
                </a:solidFill>
                <a:latin typeface="Arial" panose="020B0604020202020204" pitchFamily="34" charset="0"/>
                <a:cs typeface="Arial" panose="020B0604020202020204" pitchFamily="34" charset="0"/>
              </a:rPr>
              <a:t>Attendance</a:t>
            </a:r>
            <a:r>
              <a:rPr lang="tr-TR" sz="1800" spc="-7" dirty="0">
                <a:solidFill>
                  <a:schemeClr val="tx1"/>
                </a:solidFill>
                <a:latin typeface="Arial" panose="020B0604020202020204" pitchFamily="34" charset="0"/>
                <a:cs typeface="Arial" panose="020B0604020202020204" pitchFamily="34" charset="0"/>
              </a:rPr>
              <a:t> </a:t>
            </a:r>
            <a:r>
              <a:rPr lang="tr-TR" sz="1800" spc="-20" dirty="0">
                <a:solidFill>
                  <a:schemeClr val="tx1"/>
                </a:solidFill>
                <a:latin typeface="Arial" panose="020B0604020202020204" pitchFamily="34" charset="0"/>
                <a:cs typeface="Arial" panose="020B0604020202020204" pitchFamily="34" charset="0"/>
              </a:rPr>
              <a:t>be</a:t>
            </a:r>
            <a:r>
              <a:rPr lang="tr-TR" sz="1800" spc="-27" dirty="0">
                <a:solidFill>
                  <a:schemeClr val="tx1"/>
                </a:solidFill>
                <a:latin typeface="Arial" panose="020B0604020202020204" pitchFamily="34" charset="0"/>
                <a:cs typeface="Arial" panose="020B0604020202020204" pitchFamily="34" charset="0"/>
              </a:rPr>
              <a:t>l</a:t>
            </a:r>
            <a:r>
              <a:rPr lang="tr-TR" sz="1800" spc="-47" dirty="0">
                <a:solidFill>
                  <a:schemeClr val="tx1"/>
                </a:solidFill>
                <a:latin typeface="Arial" panose="020B0604020202020204" pitchFamily="34" charset="0"/>
                <a:cs typeface="Arial" panose="020B0604020202020204" pitchFamily="34" charset="0"/>
              </a:rPr>
              <a:t>g</a:t>
            </a:r>
            <a:r>
              <a:rPr lang="tr-TR" sz="1800" spc="-20" dirty="0">
                <a:solidFill>
                  <a:schemeClr val="tx1"/>
                </a:solidFill>
                <a:latin typeface="Arial" panose="020B0604020202020204" pitchFamily="34" charset="0"/>
                <a:cs typeface="Arial" panose="020B0604020202020204" pitchFamily="34" charset="0"/>
              </a:rPr>
              <a:t>es</a:t>
            </a:r>
            <a:r>
              <a:rPr lang="tr-TR" sz="1800" spc="-27" dirty="0">
                <a:solidFill>
                  <a:schemeClr val="tx1"/>
                </a:solidFill>
                <a:latin typeface="Arial" panose="020B0604020202020204" pitchFamily="34" charset="0"/>
                <a:cs typeface="Arial" panose="020B0604020202020204" pitchFamily="34" charset="0"/>
              </a:rPr>
              <a:t>i</a:t>
            </a:r>
            <a:r>
              <a:rPr lang="tr-TR" sz="1800" spc="-20" dirty="0">
                <a:solidFill>
                  <a:schemeClr val="tx1"/>
                </a:solidFill>
                <a:latin typeface="Arial" panose="020B0604020202020204" pitchFamily="34" charset="0"/>
                <a:cs typeface="Arial" panose="020B0604020202020204" pitchFamily="34" charset="0"/>
              </a:rPr>
              <a:t>nde</a:t>
            </a:r>
            <a:r>
              <a:rPr lang="tr-TR" sz="1800" spc="20" dirty="0">
                <a:solidFill>
                  <a:schemeClr val="tx1"/>
                </a:solidFill>
                <a:latin typeface="Arial" panose="020B0604020202020204" pitchFamily="34" charset="0"/>
                <a:cs typeface="Arial" panose="020B0604020202020204" pitchFamily="34" charset="0"/>
              </a:rPr>
              <a:t> </a:t>
            </a:r>
            <a:r>
              <a:rPr lang="tr-TR" sz="1800" spc="-93" dirty="0">
                <a:solidFill>
                  <a:schemeClr val="tx1"/>
                </a:solidFill>
                <a:latin typeface="Arial" panose="020B0604020202020204" pitchFamily="34" charset="0"/>
                <a:cs typeface="Arial" panose="020B0604020202020204" pitchFamily="34" charset="0"/>
              </a:rPr>
              <a:t>y</a:t>
            </a:r>
            <a:r>
              <a:rPr lang="tr-TR" sz="1800" spc="-20" dirty="0">
                <a:solidFill>
                  <a:schemeClr val="tx1"/>
                </a:solidFill>
                <a:latin typeface="Arial" panose="020B0604020202020204" pitchFamily="34" charset="0"/>
                <a:cs typeface="Arial" panose="020B0604020202020204" pitchFamily="34" charset="0"/>
              </a:rPr>
              <a:t>a</a:t>
            </a:r>
            <a:r>
              <a:rPr lang="tr-TR" sz="1800" spc="-80" dirty="0">
                <a:solidFill>
                  <a:schemeClr val="tx1"/>
                </a:solidFill>
                <a:latin typeface="Arial" panose="020B0604020202020204" pitchFamily="34" charset="0"/>
                <a:cs typeface="Arial" panose="020B0604020202020204" pitchFamily="34" charset="0"/>
              </a:rPr>
              <a:t>z</a:t>
            </a:r>
            <a:r>
              <a:rPr lang="tr-TR" sz="1800" spc="-20" dirty="0">
                <a:solidFill>
                  <a:schemeClr val="tx1"/>
                </a:solidFill>
                <a:latin typeface="Arial" panose="020B0604020202020204" pitchFamily="34" charset="0"/>
                <a:cs typeface="Arial" panose="020B0604020202020204" pitchFamily="34" charset="0"/>
              </a:rPr>
              <a:t>an</a:t>
            </a:r>
            <a:r>
              <a:rPr lang="tr-TR" sz="1800" spc="13" dirty="0">
                <a:solidFill>
                  <a:schemeClr val="tx1"/>
                </a:solidFill>
                <a:latin typeface="Arial" panose="020B0604020202020204" pitchFamily="34" charset="0"/>
                <a:cs typeface="Arial" panose="020B0604020202020204" pitchFamily="34" charset="0"/>
              </a:rPr>
              <a:t> </a:t>
            </a:r>
            <a:r>
              <a:rPr lang="tr-TR" sz="1800" spc="-67" dirty="0">
                <a:solidFill>
                  <a:schemeClr val="tx1"/>
                </a:solidFill>
                <a:latin typeface="Arial" panose="020B0604020202020204" pitchFamily="34" charset="0"/>
                <a:cs typeface="Arial" panose="020B0604020202020204" pitchFamily="34" charset="0"/>
              </a:rPr>
              <a:t>t</a:t>
            </a:r>
            <a:r>
              <a:rPr lang="tr-TR" sz="1800" spc="-13" dirty="0">
                <a:solidFill>
                  <a:schemeClr val="tx1"/>
                </a:solidFill>
                <a:latin typeface="Arial" panose="020B0604020202020204" pitchFamily="34" charset="0"/>
                <a:cs typeface="Arial" panose="020B0604020202020204" pitchFamily="34" charset="0"/>
              </a:rPr>
              <a:t>ari</a:t>
            </a:r>
            <a:r>
              <a:rPr lang="tr-TR" sz="1800" spc="-33" dirty="0">
                <a:solidFill>
                  <a:schemeClr val="tx1"/>
                </a:solidFill>
                <a:latin typeface="Arial" panose="020B0604020202020204" pitchFamily="34" charset="0"/>
                <a:cs typeface="Arial" panose="020B0604020202020204" pitchFamily="34" charset="0"/>
              </a:rPr>
              <a:t>h</a:t>
            </a:r>
            <a:r>
              <a:rPr lang="tr-TR" sz="1800" spc="-13" dirty="0">
                <a:solidFill>
                  <a:schemeClr val="tx1"/>
                </a:solidFill>
                <a:latin typeface="Arial" panose="020B0604020202020204" pitchFamily="34" charset="0"/>
                <a:cs typeface="Arial" panose="020B0604020202020204" pitchFamily="34" charset="0"/>
              </a:rPr>
              <a:t>ler</a:t>
            </a:r>
            <a:r>
              <a:rPr lang="tr-TR" sz="1800" spc="7" dirty="0">
                <a:solidFill>
                  <a:schemeClr val="tx1"/>
                </a:solidFill>
                <a:latin typeface="Arial" panose="020B0604020202020204" pitchFamily="34" charset="0"/>
                <a:cs typeface="Arial" panose="020B0604020202020204" pitchFamily="34" charset="0"/>
              </a:rPr>
              <a:t> </a:t>
            </a:r>
            <a:r>
              <a:rPr lang="tr-TR" sz="1800" spc="-60" dirty="0">
                <a:solidFill>
                  <a:schemeClr val="tx1"/>
                </a:solidFill>
                <a:latin typeface="Arial" panose="020B0604020202020204" pitchFamily="34" charset="0"/>
                <a:cs typeface="Arial" panose="020B0604020202020204" pitchFamily="34" charset="0"/>
              </a:rPr>
              <a:t>v</a:t>
            </a:r>
            <a:r>
              <a:rPr lang="tr-TR" sz="1800" spc="-20" dirty="0">
                <a:solidFill>
                  <a:schemeClr val="tx1"/>
                </a:solidFill>
                <a:latin typeface="Arial" panose="020B0604020202020204" pitchFamily="34" charset="0"/>
                <a:cs typeface="Arial" panose="020B0604020202020204" pitchFamily="34" charset="0"/>
              </a:rPr>
              <a:t>e</a:t>
            </a:r>
            <a:r>
              <a:rPr lang="tr-TR" sz="1800" spc="-13" dirty="0">
                <a:solidFill>
                  <a:schemeClr val="tx1"/>
                </a:solidFill>
                <a:latin typeface="Arial" panose="020B0604020202020204" pitchFamily="34" charset="0"/>
                <a:cs typeface="Arial" panose="020B0604020202020204" pitchFamily="34" charset="0"/>
              </a:rPr>
              <a:t> </a:t>
            </a:r>
            <a:r>
              <a:rPr lang="tr-TR" sz="1800" spc="-20" dirty="0">
                <a:solidFill>
                  <a:schemeClr val="tx1"/>
                </a:solidFill>
                <a:latin typeface="Arial" panose="020B0604020202020204" pitchFamily="34" charset="0"/>
                <a:cs typeface="Arial" panose="020B0604020202020204" pitchFamily="34" charset="0"/>
              </a:rPr>
              <a:t>pasaportu</a:t>
            </a:r>
            <a:r>
              <a:rPr lang="tr-TR" sz="1800" spc="-33" dirty="0">
                <a:solidFill>
                  <a:schemeClr val="tx1"/>
                </a:solidFill>
                <a:latin typeface="Arial" panose="020B0604020202020204" pitchFamily="34" charset="0"/>
                <a:cs typeface="Arial" panose="020B0604020202020204" pitchFamily="34" charset="0"/>
              </a:rPr>
              <a:t>n</a:t>
            </a:r>
            <a:r>
              <a:rPr lang="tr-TR" sz="1800" spc="-20" dirty="0">
                <a:solidFill>
                  <a:schemeClr val="tx1"/>
                </a:solidFill>
                <a:latin typeface="Arial" panose="020B0604020202020204" pitchFamily="34" charset="0"/>
                <a:cs typeface="Arial" panose="020B0604020202020204" pitchFamily="34" charset="0"/>
              </a:rPr>
              <a:t>daki</a:t>
            </a:r>
            <a:r>
              <a:rPr lang="tr-TR" sz="1800" spc="53" dirty="0">
                <a:solidFill>
                  <a:schemeClr val="tx1"/>
                </a:solidFill>
                <a:latin typeface="Arial" panose="020B0604020202020204" pitchFamily="34" charset="0"/>
                <a:cs typeface="Arial" panose="020B0604020202020204" pitchFamily="34" charset="0"/>
              </a:rPr>
              <a:t> </a:t>
            </a:r>
            <a:r>
              <a:rPr lang="tr-TR" sz="1800" dirty="0">
                <a:solidFill>
                  <a:schemeClr val="tx1"/>
                </a:solidFill>
                <a:latin typeface="Arial" panose="020B0604020202020204" pitchFamily="34" charset="0"/>
                <a:cs typeface="Arial" panose="020B0604020202020204" pitchFamily="34" charset="0"/>
              </a:rPr>
              <a:t>gir</a:t>
            </a:r>
            <a:r>
              <a:rPr lang="tr-TR" sz="1800" spc="-20" dirty="0">
                <a:solidFill>
                  <a:schemeClr val="tx1"/>
                </a:solidFill>
                <a:latin typeface="Arial" panose="020B0604020202020204" pitchFamily="34" charset="0"/>
                <a:cs typeface="Arial" panose="020B0604020202020204" pitchFamily="34" charset="0"/>
              </a:rPr>
              <a:t>iş-</a:t>
            </a:r>
            <a:r>
              <a:rPr lang="tr-TR" sz="1800" dirty="0">
                <a:solidFill>
                  <a:schemeClr val="tx1"/>
                </a:solidFill>
                <a:latin typeface="Arial" panose="020B0604020202020204" pitchFamily="34" charset="0"/>
                <a:cs typeface="Arial" panose="020B0604020202020204" pitchFamily="34" charset="0"/>
              </a:rPr>
              <a:t>çık</a:t>
            </a:r>
            <a:r>
              <a:rPr lang="tr-TR" sz="1800" spc="-13" dirty="0">
                <a:solidFill>
                  <a:schemeClr val="tx1"/>
                </a:solidFill>
                <a:latin typeface="Arial" panose="020B0604020202020204" pitchFamily="34" charset="0"/>
                <a:cs typeface="Arial" panose="020B0604020202020204" pitchFamily="34" charset="0"/>
              </a:rPr>
              <a:t>ı</a:t>
            </a:r>
            <a:r>
              <a:rPr lang="tr-TR" sz="1800" spc="-20" dirty="0">
                <a:solidFill>
                  <a:schemeClr val="tx1"/>
                </a:solidFill>
                <a:latin typeface="Arial" panose="020B0604020202020204" pitchFamily="34" charset="0"/>
                <a:cs typeface="Arial" panose="020B0604020202020204" pitchFamily="34" charset="0"/>
              </a:rPr>
              <a:t>ş</a:t>
            </a:r>
            <a:r>
              <a:rPr lang="tr-TR" sz="1800" spc="47" dirty="0">
                <a:solidFill>
                  <a:schemeClr val="tx1"/>
                </a:solidFill>
                <a:latin typeface="Arial" panose="020B0604020202020204" pitchFamily="34" charset="0"/>
                <a:cs typeface="Arial" panose="020B0604020202020204" pitchFamily="34" charset="0"/>
              </a:rPr>
              <a:t> </a:t>
            </a:r>
            <a:r>
              <a:rPr lang="tr-TR" sz="1800" spc="-27" dirty="0">
                <a:solidFill>
                  <a:schemeClr val="tx1"/>
                </a:solidFill>
                <a:latin typeface="Arial" panose="020B0604020202020204" pitchFamily="34" charset="0"/>
                <a:cs typeface="Arial" panose="020B0604020202020204" pitchFamily="34" charset="0"/>
              </a:rPr>
              <a:t>dam</a:t>
            </a:r>
            <a:r>
              <a:rPr lang="tr-TR" sz="1800" spc="-80" dirty="0">
                <a:solidFill>
                  <a:schemeClr val="tx1"/>
                </a:solidFill>
                <a:latin typeface="Arial" panose="020B0604020202020204" pitchFamily="34" charset="0"/>
                <a:cs typeface="Arial" panose="020B0604020202020204" pitchFamily="34" charset="0"/>
              </a:rPr>
              <a:t>g</a:t>
            </a:r>
            <a:r>
              <a:rPr lang="tr-TR" sz="1800" spc="-13" dirty="0">
                <a:solidFill>
                  <a:schemeClr val="tx1"/>
                </a:solidFill>
                <a:latin typeface="Arial" panose="020B0604020202020204" pitchFamily="34" charset="0"/>
                <a:cs typeface="Arial" panose="020B0604020202020204" pitchFamily="34" charset="0"/>
              </a:rPr>
              <a:t>aları ve başarı durumu </a:t>
            </a:r>
            <a:r>
              <a:rPr lang="tr-TR" sz="1800" spc="-47" dirty="0">
                <a:solidFill>
                  <a:schemeClr val="tx1"/>
                </a:solidFill>
                <a:latin typeface="Arial" panose="020B0604020202020204" pitchFamily="34" charset="0"/>
                <a:cs typeface="Arial" panose="020B0604020202020204" pitchFamily="34" charset="0"/>
              </a:rPr>
              <a:t>g</a:t>
            </a:r>
            <a:r>
              <a:rPr lang="tr-TR" sz="1800" spc="-67" dirty="0">
                <a:solidFill>
                  <a:schemeClr val="tx1"/>
                </a:solidFill>
                <a:latin typeface="Arial" panose="020B0604020202020204" pitchFamily="34" charset="0"/>
                <a:cs typeface="Arial" panose="020B0604020202020204" pitchFamily="34" charset="0"/>
              </a:rPr>
              <a:t>ö</a:t>
            </a:r>
            <a:r>
              <a:rPr lang="tr-TR" sz="1800" spc="-20" dirty="0">
                <a:solidFill>
                  <a:schemeClr val="tx1"/>
                </a:solidFill>
                <a:latin typeface="Arial" panose="020B0604020202020204" pitchFamily="34" charset="0"/>
                <a:cs typeface="Arial" panose="020B0604020202020204" pitchFamily="34" charset="0"/>
              </a:rPr>
              <a:t>z</a:t>
            </a:r>
            <a:r>
              <a:rPr lang="tr-TR" sz="1800" spc="-7" dirty="0">
                <a:solidFill>
                  <a:schemeClr val="tx1"/>
                </a:solidFill>
                <a:latin typeface="Arial" panose="020B0604020202020204" pitchFamily="34" charset="0"/>
                <a:cs typeface="Arial" panose="020B0604020202020204" pitchFamily="34" charset="0"/>
              </a:rPr>
              <a:t> </a:t>
            </a:r>
            <a:r>
              <a:rPr lang="tr-TR" sz="1800" spc="-20" dirty="0">
                <a:solidFill>
                  <a:schemeClr val="tx1"/>
                </a:solidFill>
                <a:latin typeface="Arial" panose="020B0604020202020204" pitchFamily="34" charset="0"/>
                <a:cs typeface="Arial" panose="020B0604020202020204" pitchFamily="34" charset="0"/>
              </a:rPr>
              <a:t>ö</a:t>
            </a:r>
            <a:r>
              <a:rPr lang="tr-TR" sz="1800" spc="-33" dirty="0">
                <a:solidFill>
                  <a:schemeClr val="tx1"/>
                </a:solidFill>
                <a:latin typeface="Arial" panose="020B0604020202020204" pitchFamily="34" charset="0"/>
                <a:cs typeface="Arial" panose="020B0604020202020204" pitchFamily="34" charset="0"/>
              </a:rPr>
              <a:t>n</a:t>
            </a:r>
            <a:r>
              <a:rPr lang="tr-TR" sz="1800" spc="-20" dirty="0">
                <a:solidFill>
                  <a:schemeClr val="tx1"/>
                </a:solidFill>
                <a:latin typeface="Arial" panose="020B0604020202020204" pitchFamily="34" charset="0"/>
                <a:cs typeface="Arial" panose="020B0604020202020204" pitchFamily="34" charset="0"/>
              </a:rPr>
              <a:t>üne</a:t>
            </a:r>
            <a:r>
              <a:rPr lang="tr-TR" sz="1800" spc="20" dirty="0">
                <a:solidFill>
                  <a:schemeClr val="tx1"/>
                </a:solidFill>
                <a:latin typeface="Arial" panose="020B0604020202020204" pitchFamily="34" charset="0"/>
                <a:cs typeface="Arial" panose="020B0604020202020204" pitchFamily="34" charset="0"/>
              </a:rPr>
              <a:t> </a:t>
            </a:r>
            <a:r>
              <a:rPr lang="tr-TR" sz="1800" dirty="0">
                <a:solidFill>
                  <a:schemeClr val="tx1"/>
                </a:solidFill>
                <a:latin typeface="Arial" panose="020B0604020202020204" pitchFamily="34" charset="0"/>
                <a:cs typeface="Arial" panose="020B0604020202020204" pitchFamily="34" charset="0"/>
              </a:rPr>
              <a:t>al</a:t>
            </a:r>
            <a:r>
              <a:rPr lang="tr-TR" sz="1800" spc="-13" dirty="0">
                <a:solidFill>
                  <a:schemeClr val="tx1"/>
                </a:solidFill>
                <a:latin typeface="Arial" panose="020B0604020202020204" pitchFamily="34" charset="0"/>
                <a:cs typeface="Arial" panose="020B0604020202020204" pitchFamily="34" charset="0"/>
              </a:rPr>
              <a:t>ı</a:t>
            </a:r>
            <a:r>
              <a:rPr lang="tr-TR" sz="1800" spc="-20" dirty="0">
                <a:solidFill>
                  <a:schemeClr val="tx1"/>
                </a:solidFill>
                <a:latin typeface="Arial" panose="020B0604020202020204" pitchFamily="34" charset="0"/>
                <a:cs typeface="Arial" panose="020B0604020202020204" pitchFamily="34" charset="0"/>
              </a:rPr>
              <a:t>na</a:t>
            </a:r>
            <a:r>
              <a:rPr lang="tr-TR" sz="1800" spc="-100" dirty="0">
                <a:solidFill>
                  <a:schemeClr val="tx1"/>
                </a:solidFill>
                <a:latin typeface="Arial" panose="020B0604020202020204" pitchFamily="34" charset="0"/>
                <a:cs typeface="Arial" panose="020B0604020202020204" pitchFamily="34" charset="0"/>
              </a:rPr>
              <a:t>r</a:t>
            </a:r>
            <a:r>
              <a:rPr lang="tr-TR" sz="1800" spc="-20" dirty="0">
                <a:solidFill>
                  <a:schemeClr val="tx1"/>
                </a:solidFill>
                <a:latin typeface="Arial" panose="020B0604020202020204" pitchFamily="34" charset="0"/>
                <a:cs typeface="Arial" panose="020B0604020202020204" pitchFamily="34" charset="0"/>
              </a:rPr>
              <a:t>ak</a:t>
            </a:r>
            <a:r>
              <a:rPr lang="tr-TR" sz="1800" spc="20" dirty="0">
                <a:solidFill>
                  <a:schemeClr val="tx1"/>
                </a:solidFill>
                <a:latin typeface="Arial" panose="020B0604020202020204" pitchFamily="34" charset="0"/>
                <a:cs typeface="Arial" panose="020B0604020202020204" pitchFamily="34" charset="0"/>
              </a:rPr>
              <a:t> </a:t>
            </a:r>
            <a:r>
              <a:rPr lang="tr-TR" sz="1800" spc="-53" dirty="0">
                <a:solidFill>
                  <a:schemeClr val="tx1"/>
                </a:solidFill>
                <a:latin typeface="Arial" panose="020B0604020202020204" pitchFamily="34" charset="0"/>
                <a:cs typeface="Arial" panose="020B0604020202020204" pitchFamily="34" charset="0"/>
              </a:rPr>
              <a:t>t</a:t>
            </a:r>
            <a:r>
              <a:rPr lang="tr-TR" sz="1800" spc="-20" dirty="0">
                <a:solidFill>
                  <a:schemeClr val="tx1"/>
                </a:solidFill>
                <a:latin typeface="Arial" panose="020B0604020202020204" pitchFamily="34" charset="0"/>
                <a:cs typeface="Arial" panose="020B0604020202020204" pitchFamily="34" charset="0"/>
              </a:rPr>
              <a:t>op</a:t>
            </a:r>
            <a:r>
              <a:rPr lang="tr-TR" sz="1800" spc="-27" dirty="0">
                <a:solidFill>
                  <a:schemeClr val="tx1"/>
                </a:solidFill>
                <a:latin typeface="Arial" panose="020B0604020202020204" pitchFamily="34" charset="0"/>
                <a:cs typeface="Arial" panose="020B0604020202020204" pitchFamily="34" charset="0"/>
              </a:rPr>
              <a:t>lam</a:t>
            </a:r>
            <a:r>
              <a:rPr lang="tr-TR" sz="1800" spc="20" dirty="0">
                <a:solidFill>
                  <a:schemeClr val="tx1"/>
                </a:solidFill>
                <a:latin typeface="Arial" panose="020B0604020202020204" pitchFamily="34" charset="0"/>
                <a:cs typeface="Arial" panose="020B0604020202020204" pitchFamily="34" charset="0"/>
              </a:rPr>
              <a:t> </a:t>
            </a:r>
            <a:r>
              <a:rPr lang="tr-TR" sz="1800" spc="-20" dirty="0">
                <a:solidFill>
                  <a:schemeClr val="tx1"/>
                </a:solidFill>
                <a:latin typeface="Arial" panose="020B0604020202020204" pitchFamily="34" charset="0"/>
                <a:cs typeface="Arial" panose="020B0604020202020204" pitchFamily="34" charset="0"/>
              </a:rPr>
              <a:t>h</a:t>
            </a:r>
            <a:r>
              <a:rPr lang="tr-TR" sz="1800" spc="-33" dirty="0">
                <a:solidFill>
                  <a:schemeClr val="tx1"/>
                </a:solidFill>
                <a:latin typeface="Arial" panose="020B0604020202020204" pitchFamily="34" charset="0"/>
                <a:cs typeface="Arial" panose="020B0604020202020204" pitchFamily="34" charset="0"/>
              </a:rPr>
              <a:t>i</a:t>
            </a:r>
            <a:r>
              <a:rPr lang="tr-TR" sz="1800" spc="-20" dirty="0">
                <a:solidFill>
                  <a:schemeClr val="tx1"/>
                </a:solidFill>
                <a:latin typeface="Arial" panose="020B0604020202020204" pitchFamily="34" charset="0"/>
                <a:cs typeface="Arial" panose="020B0604020202020204" pitchFamily="34" charset="0"/>
              </a:rPr>
              <a:t>besi</a:t>
            </a:r>
            <a:r>
              <a:rPr lang="tr-TR" sz="1800" spc="13" dirty="0">
                <a:solidFill>
                  <a:schemeClr val="tx1"/>
                </a:solidFill>
                <a:latin typeface="Arial" panose="020B0604020202020204" pitchFamily="34" charset="0"/>
                <a:cs typeface="Arial" panose="020B0604020202020204" pitchFamily="34" charset="0"/>
              </a:rPr>
              <a:t> </a:t>
            </a:r>
            <a:r>
              <a:rPr lang="tr-TR" sz="1800" spc="-80" dirty="0">
                <a:solidFill>
                  <a:schemeClr val="tx1"/>
                </a:solidFill>
                <a:latin typeface="Arial" panose="020B0604020202020204" pitchFamily="34" charset="0"/>
                <a:cs typeface="Arial" panose="020B0604020202020204" pitchFamily="34" charset="0"/>
              </a:rPr>
              <a:t>y</a:t>
            </a:r>
            <a:r>
              <a:rPr lang="tr-TR" sz="1800" spc="-20" dirty="0">
                <a:solidFill>
                  <a:schemeClr val="tx1"/>
                </a:solidFill>
                <a:latin typeface="Arial" panose="020B0604020202020204" pitchFamily="34" charset="0"/>
                <a:cs typeface="Arial" panose="020B0604020202020204" pitchFamily="34" charset="0"/>
              </a:rPr>
              <a:t>en</a:t>
            </a:r>
            <a:r>
              <a:rPr lang="tr-TR" sz="1800" spc="-33" dirty="0">
                <a:solidFill>
                  <a:schemeClr val="tx1"/>
                </a:solidFill>
                <a:latin typeface="Arial" panose="020B0604020202020204" pitchFamily="34" charset="0"/>
                <a:cs typeface="Arial" panose="020B0604020202020204" pitchFamily="34" charset="0"/>
              </a:rPr>
              <a:t>i</a:t>
            </a:r>
            <a:r>
              <a:rPr lang="tr-TR" sz="1800" spc="-20" dirty="0">
                <a:solidFill>
                  <a:schemeClr val="tx1"/>
                </a:solidFill>
                <a:latin typeface="Arial" panose="020B0604020202020204" pitchFamily="34" charset="0"/>
                <a:cs typeface="Arial" panose="020B0604020202020204" pitchFamily="34" charset="0"/>
              </a:rPr>
              <a:t>den he</a:t>
            </a:r>
            <a:r>
              <a:rPr lang="tr-TR" sz="1800" spc="-33" dirty="0">
                <a:solidFill>
                  <a:schemeClr val="tx1"/>
                </a:solidFill>
                <a:latin typeface="Arial" panose="020B0604020202020204" pitchFamily="34" charset="0"/>
                <a:cs typeface="Arial" panose="020B0604020202020204" pitchFamily="34" charset="0"/>
              </a:rPr>
              <a:t>s</a:t>
            </a:r>
            <a:r>
              <a:rPr lang="tr-TR" sz="1800" dirty="0">
                <a:solidFill>
                  <a:schemeClr val="tx1"/>
                </a:solidFill>
                <a:latin typeface="Arial" panose="020B0604020202020204" pitchFamily="34" charset="0"/>
                <a:cs typeface="Arial" panose="020B0604020202020204" pitchFamily="34" charset="0"/>
              </a:rPr>
              <a:t>ap</a:t>
            </a:r>
            <a:r>
              <a:rPr lang="tr-TR" sz="1800" spc="-13" dirty="0">
                <a:solidFill>
                  <a:schemeClr val="tx1"/>
                </a:solidFill>
                <a:latin typeface="Arial" panose="020B0604020202020204" pitchFamily="34" charset="0"/>
                <a:cs typeface="Arial" panose="020B0604020202020204" pitchFamily="34" charset="0"/>
              </a:rPr>
              <a:t>l</a:t>
            </a:r>
            <a:r>
              <a:rPr lang="tr-TR" sz="1800" dirty="0">
                <a:solidFill>
                  <a:schemeClr val="tx1"/>
                </a:solidFill>
                <a:latin typeface="Arial" panose="020B0604020202020204" pitchFamily="34" charset="0"/>
                <a:cs typeface="Arial" panose="020B0604020202020204" pitchFamily="34" charset="0"/>
              </a:rPr>
              <a:t>an</a:t>
            </a:r>
            <a:r>
              <a:rPr lang="tr-TR" sz="1800" spc="-13" dirty="0">
                <a:solidFill>
                  <a:schemeClr val="tx1"/>
                </a:solidFill>
                <a:latin typeface="Arial" panose="020B0604020202020204" pitchFamily="34" charset="0"/>
                <a:cs typeface="Arial" panose="020B0604020202020204" pitchFamily="34" charset="0"/>
              </a:rPr>
              <a:t>ır</a:t>
            </a:r>
            <a:r>
              <a:rPr lang="tr-TR" sz="1800" spc="40" dirty="0">
                <a:solidFill>
                  <a:schemeClr val="tx1"/>
                </a:solidFill>
                <a:latin typeface="Arial" panose="020B0604020202020204" pitchFamily="34" charset="0"/>
                <a:cs typeface="Arial" panose="020B0604020202020204" pitchFamily="34" charset="0"/>
              </a:rPr>
              <a:t> </a:t>
            </a:r>
            <a:r>
              <a:rPr lang="tr-TR" sz="1800" spc="-60" dirty="0">
                <a:solidFill>
                  <a:schemeClr val="tx1"/>
                </a:solidFill>
                <a:latin typeface="Arial" panose="020B0604020202020204" pitchFamily="34" charset="0"/>
                <a:cs typeface="Arial" panose="020B0604020202020204" pitchFamily="34" charset="0"/>
              </a:rPr>
              <a:t>v</a:t>
            </a:r>
            <a:r>
              <a:rPr lang="tr-TR" sz="1800" spc="-20" dirty="0">
                <a:solidFill>
                  <a:schemeClr val="tx1"/>
                </a:solidFill>
                <a:latin typeface="Arial" panose="020B0604020202020204" pitchFamily="34" charset="0"/>
                <a:cs typeface="Arial" panose="020B0604020202020204" pitchFamily="34" charset="0"/>
              </a:rPr>
              <a:t>e </a:t>
            </a:r>
            <a:r>
              <a:rPr lang="tr-TR" sz="1800" spc="-93" dirty="0">
                <a:solidFill>
                  <a:schemeClr val="tx1"/>
                </a:solidFill>
                <a:latin typeface="Arial" panose="020B0604020202020204" pitchFamily="34" charset="0"/>
                <a:cs typeface="Arial" panose="020B0604020202020204" pitchFamily="34" charset="0"/>
              </a:rPr>
              <a:t>k</a:t>
            </a:r>
            <a:r>
              <a:rPr lang="tr-TR" sz="1800" dirty="0">
                <a:solidFill>
                  <a:schemeClr val="tx1"/>
                </a:solidFill>
                <a:latin typeface="Arial" panose="020B0604020202020204" pitchFamily="34" charset="0"/>
                <a:cs typeface="Arial" panose="020B0604020202020204" pitchFamily="34" charset="0"/>
              </a:rPr>
              <a:t>alan</a:t>
            </a:r>
            <a:r>
              <a:rPr lang="tr-TR" sz="1800" spc="7" dirty="0">
                <a:solidFill>
                  <a:schemeClr val="tx1"/>
                </a:solidFill>
                <a:latin typeface="Arial" panose="020B0604020202020204" pitchFamily="34" charset="0"/>
                <a:cs typeface="Arial" panose="020B0604020202020204" pitchFamily="34" charset="0"/>
              </a:rPr>
              <a:t> </a:t>
            </a:r>
            <a:r>
              <a:rPr lang="tr-TR" sz="1800" spc="-20" dirty="0">
                <a:solidFill>
                  <a:schemeClr val="tx1"/>
                </a:solidFill>
                <a:latin typeface="Arial" panose="020B0604020202020204" pitchFamily="34" charset="0"/>
                <a:cs typeface="Arial" panose="020B0604020202020204" pitchFamily="34" charset="0"/>
              </a:rPr>
              <a:t>tu</a:t>
            </a:r>
            <a:r>
              <a:rPr lang="tr-TR" sz="1800" spc="-73" dirty="0">
                <a:solidFill>
                  <a:schemeClr val="tx1"/>
                </a:solidFill>
                <a:latin typeface="Arial" panose="020B0604020202020204" pitchFamily="34" charset="0"/>
                <a:cs typeface="Arial" panose="020B0604020202020204" pitchFamily="34" charset="0"/>
              </a:rPr>
              <a:t>t</a:t>
            </a:r>
            <a:r>
              <a:rPr lang="tr-TR" sz="1800" spc="-20" dirty="0">
                <a:solidFill>
                  <a:schemeClr val="tx1"/>
                </a:solidFill>
                <a:latin typeface="Arial" panose="020B0604020202020204" pitchFamily="34" charset="0"/>
                <a:cs typeface="Arial" panose="020B0604020202020204" pitchFamily="34" charset="0"/>
              </a:rPr>
              <a:t>ar</a:t>
            </a:r>
            <a:r>
              <a:rPr lang="tr-TR" sz="1800" spc="13" dirty="0">
                <a:solidFill>
                  <a:schemeClr val="tx1"/>
                </a:solidFill>
                <a:latin typeface="Arial" panose="020B0604020202020204" pitchFamily="34" charset="0"/>
                <a:cs typeface="Arial" panose="020B0604020202020204" pitchFamily="34" charset="0"/>
              </a:rPr>
              <a:t> </a:t>
            </a:r>
            <a:r>
              <a:rPr lang="tr-TR" sz="1800" spc="-20" dirty="0">
                <a:solidFill>
                  <a:schemeClr val="tx1"/>
                </a:solidFill>
                <a:latin typeface="Arial" panose="020B0604020202020204" pitchFamily="34" charset="0"/>
                <a:cs typeface="Arial" panose="020B0604020202020204" pitchFamily="34" charset="0"/>
              </a:rPr>
              <a:t>da</a:t>
            </a:r>
            <a:r>
              <a:rPr lang="tr-TR" sz="1800" spc="-7" dirty="0">
                <a:solidFill>
                  <a:schemeClr val="tx1"/>
                </a:solidFill>
                <a:latin typeface="Arial" panose="020B0604020202020204" pitchFamily="34" charset="0"/>
                <a:cs typeface="Arial" panose="020B0604020202020204" pitchFamily="34" charset="0"/>
              </a:rPr>
              <a:t> </a:t>
            </a:r>
            <a:r>
              <a:rPr lang="tr-TR" sz="1800" spc="-20" dirty="0">
                <a:solidFill>
                  <a:schemeClr val="tx1"/>
                </a:solidFill>
                <a:latin typeface="Arial" panose="020B0604020202020204" pitchFamily="34" charset="0"/>
                <a:cs typeface="Arial" panose="020B0604020202020204" pitchFamily="34" charset="0"/>
              </a:rPr>
              <a:t>bu</a:t>
            </a:r>
            <a:r>
              <a:rPr lang="tr-TR" sz="1800" spc="20" dirty="0">
                <a:solidFill>
                  <a:schemeClr val="tx1"/>
                </a:solidFill>
                <a:latin typeface="Arial" panose="020B0604020202020204" pitchFamily="34" charset="0"/>
                <a:cs typeface="Arial" panose="020B0604020202020204" pitchFamily="34" charset="0"/>
              </a:rPr>
              <a:t> </a:t>
            </a:r>
            <a:r>
              <a:rPr lang="tr-TR" sz="1800" spc="-20" dirty="0">
                <a:solidFill>
                  <a:schemeClr val="tx1"/>
                </a:solidFill>
                <a:latin typeface="Arial" panose="020B0604020202020204" pitchFamily="34" charset="0"/>
                <a:cs typeface="Arial" panose="020B0604020202020204" pitchFamily="34" charset="0"/>
              </a:rPr>
              <a:t>d</a:t>
            </a:r>
            <a:r>
              <a:rPr lang="tr-TR" sz="1800" spc="-40" dirty="0">
                <a:solidFill>
                  <a:schemeClr val="tx1"/>
                </a:solidFill>
                <a:latin typeface="Arial" panose="020B0604020202020204" pitchFamily="34" charset="0"/>
                <a:cs typeface="Arial" panose="020B0604020202020204" pitchFamily="34" charset="0"/>
              </a:rPr>
              <a:t>u</a:t>
            </a:r>
            <a:r>
              <a:rPr lang="tr-TR" sz="1800" spc="-13" dirty="0">
                <a:solidFill>
                  <a:schemeClr val="tx1"/>
                </a:solidFill>
                <a:latin typeface="Arial" panose="020B0604020202020204" pitchFamily="34" charset="0"/>
                <a:cs typeface="Arial" panose="020B0604020202020204" pitchFamily="34" charset="0"/>
              </a:rPr>
              <a:t>r</a:t>
            </a:r>
            <a:r>
              <a:rPr lang="tr-TR" sz="1800" spc="-40" dirty="0">
                <a:solidFill>
                  <a:schemeClr val="tx1"/>
                </a:solidFill>
                <a:latin typeface="Arial" panose="020B0604020202020204" pitchFamily="34" charset="0"/>
                <a:cs typeface="Arial" panose="020B0604020202020204" pitchFamily="34" charset="0"/>
              </a:rPr>
              <a:t>u</a:t>
            </a:r>
            <a:r>
              <a:rPr lang="tr-TR" sz="1800" spc="-27" dirty="0">
                <a:solidFill>
                  <a:schemeClr val="tx1"/>
                </a:solidFill>
                <a:latin typeface="Arial" panose="020B0604020202020204" pitchFamily="34" charset="0"/>
                <a:cs typeface="Arial" panose="020B0604020202020204" pitchFamily="34" charset="0"/>
              </a:rPr>
              <a:t>ma</a:t>
            </a:r>
            <a:r>
              <a:rPr lang="tr-TR" sz="1800" spc="47" dirty="0">
                <a:solidFill>
                  <a:schemeClr val="tx1"/>
                </a:solidFill>
                <a:latin typeface="Arial" panose="020B0604020202020204" pitchFamily="34" charset="0"/>
                <a:cs typeface="Arial" panose="020B0604020202020204" pitchFamily="34" charset="0"/>
              </a:rPr>
              <a:t> </a:t>
            </a:r>
            <a:r>
              <a:rPr lang="tr-TR" sz="1800" spc="-53" dirty="0">
                <a:solidFill>
                  <a:schemeClr val="tx1"/>
                </a:solidFill>
                <a:latin typeface="Arial" panose="020B0604020202020204" pitchFamily="34" charset="0"/>
                <a:cs typeface="Arial" panose="020B0604020202020204" pitchFamily="34" charset="0"/>
              </a:rPr>
              <a:t>g</a:t>
            </a:r>
            <a:r>
              <a:rPr lang="tr-TR" sz="1800" spc="-20" dirty="0">
                <a:solidFill>
                  <a:schemeClr val="tx1"/>
                </a:solidFill>
                <a:latin typeface="Arial" panose="020B0604020202020204" pitchFamily="34" charset="0"/>
                <a:cs typeface="Arial" panose="020B0604020202020204" pitchFamily="34" charset="0"/>
              </a:rPr>
              <a:t>ö</a:t>
            </a:r>
            <a:r>
              <a:rPr lang="tr-TR" sz="1800" spc="-67" dirty="0">
                <a:solidFill>
                  <a:schemeClr val="tx1"/>
                </a:solidFill>
                <a:latin typeface="Arial" panose="020B0604020202020204" pitchFamily="34" charset="0"/>
                <a:cs typeface="Arial" panose="020B0604020202020204" pitchFamily="34" charset="0"/>
              </a:rPr>
              <a:t>r</a:t>
            </a:r>
            <a:r>
              <a:rPr lang="tr-TR" sz="1800" spc="-20" dirty="0">
                <a:solidFill>
                  <a:schemeClr val="tx1"/>
                </a:solidFill>
                <a:latin typeface="Arial" panose="020B0604020202020204" pitchFamily="34" charset="0"/>
                <a:cs typeface="Arial" panose="020B0604020202020204" pitchFamily="34" charset="0"/>
              </a:rPr>
              <a:t>e</a:t>
            </a:r>
            <a:r>
              <a:rPr lang="tr-TR" sz="1800" spc="-7" dirty="0">
                <a:solidFill>
                  <a:schemeClr val="tx1"/>
                </a:solidFill>
                <a:latin typeface="Arial" panose="020B0604020202020204" pitchFamily="34" charset="0"/>
                <a:cs typeface="Arial" panose="020B0604020202020204" pitchFamily="34" charset="0"/>
              </a:rPr>
              <a:t> </a:t>
            </a:r>
            <a:r>
              <a:rPr lang="tr-TR" sz="1800" dirty="0">
                <a:solidFill>
                  <a:schemeClr val="tx1"/>
                </a:solidFill>
                <a:latin typeface="Arial" panose="020B0604020202020204" pitchFamily="34" charset="0"/>
                <a:cs typeface="Arial" panose="020B0604020202020204" pitchFamily="34" charset="0"/>
              </a:rPr>
              <a:t>değ</a:t>
            </a:r>
            <a:r>
              <a:rPr lang="tr-TR" sz="1800" spc="-20" dirty="0">
                <a:solidFill>
                  <a:schemeClr val="tx1"/>
                </a:solidFill>
                <a:latin typeface="Arial" panose="020B0604020202020204" pitchFamily="34" charset="0"/>
                <a:cs typeface="Arial" panose="020B0604020202020204" pitchFamily="34" charset="0"/>
              </a:rPr>
              <a:t>i</a:t>
            </a:r>
            <a:r>
              <a:rPr lang="tr-TR" sz="1800" dirty="0">
                <a:solidFill>
                  <a:schemeClr val="tx1"/>
                </a:solidFill>
                <a:latin typeface="Arial" panose="020B0604020202020204" pitchFamily="34" charset="0"/>
                <a:cs typeface="Arial" panose="020B0604020202020204" pitchFamily="34" charset="0"/>
              </a:rPr>
              <a:t>ş</a:t>
            </a:r>
            <a:r>
              <a:rPr lang="tr-TR" sz="1800" spc="-20" dirty="0">
                <a:solidFill>
                  <a:schemeClr val="tx1"/>
                </a:solidFill>
                <a:latin typeface="Arial" panose="020B0604020202020204" pitchFamily="34" charset="0"/>
                <a:cs typeface="Arial" panose="020B0604020202020204" pitchFamily="34" charset="0"/>
              </a:rPr>
              <a:t>i</a:t>
            </a:r>
            <a:r>
              <a:rPr lang="tr-TR" sz="1800" dirty="0">
                <a:solidFill>
                  <a:schemeClr val="tx1"/>
                </a:solidFill>
                <a:latin typeface="Arial" panose="020B0604020202020204" pitchFamily="34" charset="0"/>
                <a:cs typeface="Arial" panose="020B0604020202020204" pitchFamily="34" charset="0"/>
              </a:rPr>
              <a:t>k</a:t>
            </a:r>
            <a:r>
              <a:rPr lang="tr-TR" sz="1800" spc="-13" dirty="0">
                <a:solidFill>
                  <a:schemeClr val="tx1"/>
                </a:solidFill>
                <a:latin typeface="Arial" panose="020B0604020202020204" pitchFamily="34" charset="0"/>
                <a:cs typeface="Arial" panose="020B0604020202020204" pitchFamily="34" charset="0"/>
              </a:rPr>
              <a:t>l</a:t>
            </a:r>
            <a:r>
              <a:rPr lang="tr-TR" sz="1800" dirty="0">
                <a:solidFill>
                  <a:schemeClr val="tx1"/>
                </a:solidFill>
                <a:latin typeface="Arial" panose="020B0604020202020204" pitchFamily="34" charset="0"/>
                <a:cs typeface="Arial" panose="020B0604020202020204" pitchFamily="34" charset="0"/>
              </a:rPr>
              <a:t>ik</a:t>
            </a:r>
            <a:r>
              <a:rPr lang="tr-TR" sz="1800" spc="20" dirty="0">
                <a:solidFill>
                  <a:schemeClr val="tx1"/>
                </a:solidFill>
                <a:latin typeface="Arial" panose="020B0604020202020204" pitchFamily="34" charset="0"/>
                <a:cs typeface="Arial" panose="020B0604020202020204" pitchFamily="34" charset="0"/>
              </a:rPr>
              <a:t> </a:t>
            </a:r>
            <a:r>
              <a:rPr lang="tr-TR" sz="1800" spc="-53" dirty="0">
                <a:solidFill>
                  <a:schemeClr val="tx1"/>
                </a:solidFill>
                <a:latin typeface="Arial" panose="020B0604020202020204" pitchFamily="34" charset="0"/>
                <a:cs typeface="Arial" panose="020B0604020202020204" pitchFamily="34" charset="0"/>
              </a:rPr>
              <a:t>g</a:t>
            </a:r>
            <a:r>
              <a:rPr lang="tr-TR" sz="1800" spc="-20" dirty="0">
                <a:solidFill>
                  <a:schemeClr val="tx1"/>
                </a:solidFill>
                <a:latin typeface="Arial" panose="020B0604020202020204" pitchFamily="34" charset="0"/>
                <a:cs typeface="Arial" panose="020B0604020202020204" pitchFamily="34" charset="0"/>
              </a:rPr>
              <a:t>ö</a:t>
            </a:r>
            <a:r>
              <a:rPr lang="tr-TR" sz="1800" spc="-73" dirty="0">
                <a:solidFill>
                  <a:schemeClr val="tx1"/>
                </a:solidFill>
                <a:latin typeface="Arial" panose="020B0604020202020204" pitchFamily="34" charset="0"/>
                <a:cs typeface="Arial" panose="020B0604020202020204" pitchFamily="34" charset="0"/>
              </a:rPr>
              <a:t>s</a:t>
            </a:r>
            <a:r>
              <a:rPr lang="tr-TR" sz="1800" spc="-53" dirty="0">
                <a:solidFill>
                  <a:schemeClr val="tx1"/>
                </a:solidFill>
                <a:latin typeface="Arial" panose="020B0604020202020204" pitchFamily="34" charset="0"/>
                <a:cs typeface="Arial" panose="020B0604020202020204" pitchFamily="34" charset="0"/>
              </a:rPr>
              <a:t>t</a:t>
            </a:r>
            <a:r>
              <a:rPr lang="tr-TR" sz="1800" spc="-20" dirty="0">
                <a:solidFill>
                  <a:schemeClr val="tx1"/>
                </a:solidFill>
                <a:latin typeface="Arial" panose="020B0604020202020204" pitchFamily="34" charset="0"/>
                <a:cs typeface="Arial" panose="020B0604020202020204" pitchFamily="34" charset="0"/>
              </a:rPr>
              <a:t>e</a:t>
            </a:r>
            <a:r>
              <a:rPr lang="tr-TR" sz="1800" spc="-73" dirty="0">
                <a:solidFill>
                  <a:schemeClr val="tx1"/>
                </a:solidFill>
                <a:latin typeface="Arial" panose="020B0604020202020204" pitchFamily="34" charset="0"/>
                <a:cs typeface="Arial" panose="020B0604020202020204" pitchFamily="34" charset="0"/>
              </a:rPr>
              <a:t>r</a:t>
            </a:r>
            <a:r>
              <a:rPr lang="tr-TR" sz="1800" dirty="0">
                <a:solidFill>
                  <a:schemeClr val="tx1"/>
                </a:solidFill>
                <a:latin typeface="Arial" panose="020B0604020202020204" pitchFamily="34" charset="0"/>
                <a:cs typeface="Arial" panose="020B0604020202020204" pitchFamily="34" charset="0"/>
              </a:rPr>
              <a:t>ebilir. </a:t>
            </a:r>
          </a:p>
          <a:p>
            <a:pPr marL="321725" marR="16933" indent="-305639">
              <a:lnSpc>
                <a:spcPct val="80000"/>
              </a:lnSpc>
              <a:tabLst>
                <a:tab pos="321725" algn="l"/>
              </a:tabLst>
            </a:pPr>
            <a:r>
              <a:rPr lang="tr-TR" sz="1800" dirty="0">
                <a:solidFill>
                  <a:schemeClr val="tx1"/>
                </a:solidFill>
                <a:latin typeface="Arial" panose="020B0604020202020204" pitchFamily="34" charset="0"/>
                <a:cs typeface="Arial" panose="020B0604020202020204" pitchFamily="34" charset="0"/>
              </a:rPr>
              <a:t>Erasmus bütçemizin tarafımıza aktarılmış olduğu durumda, belge eksiği bulunmayan bir Erasmus öğrenci dosyası için ödeme sürecinin tamamlanması yaklaşık </a:t>
            </a:r>
            <a:r>
              <a:rPr lang="tr-TR" sz="1800" b="1" dirty="0">
                <a:solidFill>
                  <a:srgbClr val="FF0000"/>
                </a:solidFill>
                <a:latin typeface="Arial" panose="020B0604020202020204" pitchFamily="34" charset="0"/>
                <a:cs typeface="Arial" panose="020B0604020202020204" pitchFamily="34" charset="0"/>
              </a:rPr>
              <a:t>20 iş günü </a:t>
            </a:r>
            <a:r>
              <a:rPr lang="tr-TR" sz="1800" dirty="0">
                <a:solidFill>
                  <a:schemeClr val="tx1"/>
                </a:solidFill>
                <a:latin typeface="Arial" panose="020B0604020202020204" pitchFamily="34" charset="0"/>
                <a:cs typeface="Arial" panose="020B0604020202020204" pitchFamily="34" charset="0"/>
              </a:rPr>
              <a:t>sürmektedir.</a:t>
            </a:r>
          </a:p>
          <a:p>
            <a:pPr marL="321725" indent="-305639">
              <a:spcBef>
                <a:spcPts val="433"/>
              </a:spcBef>
              <a:tabLst>
                <a:tab pos="321725" algn="l"/>
              </a:tabLst>
            </a:pPr>
            <a:r>
              <a:rPr lang="tr-TR" sz="1800" spc="-20" dirty="0">
                <a:solidFill>
                  <a:schemeClr val="tx1"/>
                </a:solidFill>
                <a:latin typeface="Arial" panose="020B0604020202020204" pitchFamily="34" charset="0"/>
                <a:cs typeface="Arial" panose="020B0604020202020204" pitchFamily="34" charset="0"/>
              </a:rPr>
              <a:t>Alma</a:t>
            </a:r>
            <a:r>
              <a:rPr lang="tr-TR" sz="1800" spc="-93" dirty="0">
                <a:solidFill>
                  <a:schemeClr val="tx1"/>
                </a:solidFill>
                <a:latin typeface="Arial" panose="020B0604020202020204" pitchFamily="34" charset="0"/>
                <a:cs typeface="Arial" panose="020B0604020202020204" pitchFamily="34" charset="0"/>
              </a:rPr>
              <a:t>ny</a:t>
            </a:r>
            <a:r>
              <a:rPr lang="tr-TR" sz="1800" spc="-20" dirty="0">
                <a:solidFill>
                  <a:schemeClr val="tx1"/>
                </a:solidFill>
                <a:latin typeface="Arial" panose="020B0604020202020204" pitchFamily="34" charset="0"/>
                <a:cs typeface="Arial" panose="020B0604020202020204" pitchFamily="34" charset="0"/>
              </a:rPr>
              <a:t>a’daki</a:t>
            </a:r>
            <a:r>
              <a:rPr lang="tr-TR" sz="1800" spc="33" dirty="0">
                <a:solidFill>
                  <a:schemeClr val="tx1"/>
                </a:solidFill>
                <a:latin typeface="Arial" panose="020B0604020202020204" pitchFamily="34" charset="0"/>
                <a:cs typeface="Arial" panose="020B0604020202020204" pitchFamily="34" charset="0"/>
              </a:rPr>
              <a:t> </a:t>
            </a:r>
            <a:r>
              <a:rPr lang="tr-TR" sz="1800" spc="-20" dirty="0">
                <a:solidFill>
                  <a:schemeClr val="tx1"/>
                </a:solidFill>
                <a:latin typeface="Arial" panose="020B0604020202020204" pitchFamily="34" charset="0"/>
                <a:cs typeface="Arial" panose="020B0604020202020204" pitchFamily="34" charset="0"/>
              </a:rPr>
              <a:t>ün</a:t>
            </a:r>
            <a:r>
              <a:rPr lang="tr-TR" sz="1800" spc="-33" dirty="0">
                <a:solidFill>
                  <a:schemeClr val="tx1"/>
                </a:solidFill>
                <a:latin typeface="Arial" panose="020B0604020202020204" pitchFamily="34" charset="0"/>
                <a:cs typeface="Arial" panose="020B0604020202020204" pitchFamily="34" charset="0"/>
              </a:rPr>
              <a:t>i</a:t>
            </a:r>
            <a:r>
              <a:rPr lang="tr-TR" sz="1800" spc="-60" dirty="0">
                <a:solidFill>
                  <a:schemeClr val="tx1"/>
                </a:solidFill>
                <a:latin typeface="Arial" panose="020B0604020202020204" pitchFamily="34" charset="0"/>
                <a:cs typeface="Arial" panose="020B0604020202020204" pitchFamily="34" charset="0"/>
              </a:rPr>
              <a:t>v</a:t>
            </a:r>
            <a:r>
              <a:rPr lang="tr-TR" sz="1800" spc="-20" dirty="0">
                <a:solidFill>
                  <a:schemeClr val="tx1"/>
                </a:solidFill>
                <a:latin typeface="Arial" panose="020B0604020202020204" pitchFamily="34" charset="0"/>
                <a:cs typeface="Arial" panose="020B0604020202020204" pitchFamily="34" charset="0"/>
              </a:rPr>
              <a:t>e</a:t>
            </a:r>
            <a:r>
              <a:rPr lang="tr-TR" sz="1800" spc="-87" dirty="0">
                <a:solidFill>
                  <a:schemeClr val="tx1"/>
                </a:solidFill>
                <a:latin typeface="Arial" panose="020B0604020202020204" pitchFamily="34" charset="0"/>
                <a:cs typeface="Arial" panose="020B0604020202020204" pitchFamily="34" charset="0"/>
              </a:rPr>
              <a:t>r</a:t>
            </a:r>
            <a:r>
              <a:rPr lang="tr-TR" sz="1800" spc="-13" dirty="0">
                <a:solidFill>
                  <a:schemeClr val="tx1"/>
                </a:solidFill>
                <a:latin typeface="Arial" panose="020B0604020202020204" pitchFamily="34" charset="0"/>
                <a:cs typeface="Arial" panose="020B0604020202020204" pitchFamily="34" charset="0"/>
              </a:rPr>
              <a:t>si</a:t>
            </a:r>
            <a:r>
              <a:rPr lang="tr-TR" sz="1800" spc="-60" dirty="0">
                <a:solidFill>
                  <a:schemeClr val="tx1"/>
                </a:solidFill>
                <a:latin typeface="Arial" panose="020B0604020202020204" pitchFamily="34" charset="0"/>
                <a:cs typeface="Arial" panose="020B0604020202020204" pitchFamily="34" charset="0"/>
              </a:rPr>
              <a:t>t</a:t>
            </a:r>
            <a:r>
              <a:rPr lang="tr-TR" sz="1800" spc="-20" dirty="0">
                <a:solidFill>
                  <a:schemeClr val="tx1"/>
                </a:solidFill>
                <a:latin typeface="Arial" panose="020B0604020202020204" pitchFamily="34" charset="0"/>
                <a:cs typeface="Arial" panose="020B0604020202020204" pitchFamily="34" charset="0"/>
              </a:rPr>
              <a:t>ele</a:t>
            </a:r>
            <a:r>
              <a:rPr lang="tr-TR" sz="1800" spc="-80" dirty="0">
                <a:solidFill>
                  <a:schemeClr val="tx1"/>
                </a:solidFill>
                <a:latin typeface="Arial" panose="020B0604020202020204" pitchFamily="34" charset="0"/>
                <a:cs typeface="Arial" panose="020B0604020202020204" pitchFamily="34" charset="0"/>
              </a:rPr>
              <a:t>r</a:t>
            </a:r>
            <a:r>
              <a:rPr lang="tr-TR" sz="1800" spc="-20" dirty="0">
                <a:solidFill>
                  <a:schemeClr val="tx1"/>
                </a:solidFill>
                <a:latin typeface="Arial" panose="020B0604020202020204" pitchFamily="34" charset="0"/>
                <a:cs typeface="Arial" panose="020B0604020202020204" pitchFamily="34" charset="0"/>
              </a:rPr>
              <a:t>den</a:t>
            </a:r>
            <a:r>
              <a:rPr lang="tr-TR" sz="1800" spc="33" dirty="0">
                <a:solidFill>
                  <a:schemeClr val="tx1"/>
                </a:solidFill>
                <a:latin typeface="Arial" panose="020B0604020202020204" pitchFamily="34" charset="0"/>
                <a:cs typeface="Arial" panose="020B0604020202020204" pitchFamily="34" charset="0"/>
              </a:rPr>
              <a:t> </a:t>
            </a:r>
            <a:r>
              <a:rPr lang="tr-TR" sz="1800" spc="-47" dirty="0">
                <a:solidFill>
                  <a:schemeClr val="tx1"/>
                </a:solidFill>
                <a:latin typeface="Arial" panose="020B0604020202020204" pitchFamily="34" charset="0"/>
                <a:cs typeface="Arial" panose="020B0604020202020204" pitchFamily="34" charset="0"/>
              </a:rPr>
              <a:t>g</a:t>
            </a:r>
            <a:r>
              <a:rPr lang="tr-TR" sz="1800" spc="-20" dirty="0">
                <a:solidFill>
                  <a:schemeClr val="tx1"/>
                </a:solidFill>
                <a:latin typeface="Arial" panose="020B0604020202020204" pitchFamily="34" charset="0"/>
                <a:cs typeface="Arial" panose="020B0604020202020204" pitchFamily="34" charset="0"/>
              </a:rPr>
              <a:t>elen d</a:t>
            </a:r>
            <a:r>
              <a:rPr lang="tr-TR" sz="1800" spc="-80" dirty="0">
                <a:solidFill>
                  <a:schemeClr val="tx1"/>
                </a:solidFill>
                <a:latin typeface="Arial" panose="020B0604020202020204" pitchFamily="34" charset="0"/>
                <a:cs typeface="Arial" panose="020B0604020202020204" pitchFamily="34" charset="0"/>
              </a:rPr>
              <a:t>a</a:t>
            </a:r>
            <a:r>
              <a:rPr lang="tr-TR" sz="1800" spc="-60" dirty="0">
                <a:solidFill>
                  <a:schemeClr val="tx1"/>
                </a:solidFill>
                <a:latin typeface="Arial" panose="020B0604020202020204" pitchFamily="34" charset="0"/>
                <a:cs typeface="Arial" panose="020B0604020202020204" pitchFamily="34" charset="0"/>
              </a:rPr>
              <a:t>v</a:t>
            </a:r>
            <a:r>
              <a:rPr lang="tr-TR" sz="1800" spc="-40" dirty="0">
                <a:solidFill>
                  <a:schemeClr val="tx1"/>
                </a:solidFill>
                <a:latin typeface="Arial" panose="020B0604020202020204" pitchFamily="34" charset="0"/>
                <a:cs typeface="Arial" panose="020B0604020202020204" pitchFamily="34" charset="0"/>
              </a:rPr>
              <a:t>e</a:t>
            </a:r>
            <a:r>
              <a:rPr lang="tr-TR" sz="1800" spc="-13" dirty="0">
                <a:solidFill>
                  <a:schemeClr val="tx1"/>
                </a:solidFill>
                <a:latin typeface="Arial" panose="020B0604020202020204" pitchFamily="34" charset="0"/>
                <a:cs typeface="Arial" panose="020B0604020202020204" pitchFamily="34" charset="0"/>
              </a:rPr>
              <a:t>t/kabul</a:t>
            </a:r>
            <a:r>
              <a:rPr lang="tr-TR" sz="1800" spc="-7" dirty="0">
                <a:solidFill>
                  <a:schemeClr val="tx1"/>
                </a:solidFill>
                <a:latin typeface="Arial" panose="020B0604020202020204" pitchFamily="34" charset="0"/>
                <a:cs typeface="Arial" panose="020B0604020202020204" pitchFamily="34" charset="0"/>
              </a:rPr>
              <a:t> </a:t>
            </a:r>
            <a:r>
              <a:rPr lang="tr-TR" sz="1800" spc="-27" dirty="0">
                <a:solidFill>
                  <a:schemeClr val="tx1"/>
                </a:solidFill>
                <a:latin typeface="Arial" panose="020B0604020202020204" pitchFamily="34" charset="0"/>
                <a:cs typeface="Arial" panose="020B0604020202020204" pitchFamily="34" charset="0"/>
              </a:rPr>
              <a:t>me</a:t>
            </a:r>
            <a:r>
              <a:rPr lang="tr-TR" sz="1800" spc="-33" dirty="0">
                <a:solidFill>
                  <a:schemeClr val="tx1"/>
                </a:solidFill>
                <a:latin typeface="Arial" panose="020B0604020202020204" pitchFamily="34" charset="0"/>
                <a:cs typeface="Arial" panose="020B0604020202020204" pitchFamily="34" charset="0"/>
              </a:rPr>
              <a:t>k</a:t>
            </a:r>
            <a:r>
              <a:rPr lang="tr-TR" sz="1800" spc="-20" dirty="0">
                <a:solidFill>
                  <a:schemeClr val="tx1"/>
                </a:solidFill>
                <a:latin typeface="Arial" panose="020B0604020202020204" pitchFamily="34" charset="0"/>
                <a:cs typeface="Arial" panose="020B0604020202020204" pitchFamily="34" charset="0"/>
              </a:rPr>
              <a:t>tu</a:t>
            </a:r>
            <a:r>
              <a:rPr lang="tr-TR" sz="1800" spc="-33" dirty="0">
                <a:solidFill>
                  <a:schemeClr val="tx1"/>
                </a:solidFill>
                <a:latin typeface="Arial" panose="020B0604020202020204" pitchFamily="34" charset="0"/>
                <a:cs typeface="Arial" panose="020B0604020202020204" pitchFamily="34" charset="0"/>
              </a:rPr>
              <a:t>plarında</a:t>
            </a:r>
            <a:r>
              <a:rPr lang="tr-TR" sz="1800" spc="40" dirty="0">
                <a:solidFill>
                  <a:schemeClr val="tx1"/>
                </a:solidFill>
                <a:latin typeface="Arial" panose="020B0604020202020204" pitchFamily="34" charset="0"/>
                <a:cs typeface="Arial" panose="020B0604020202020204" pitchFamily="34" charset="0"/>
              </a:rPr>
              <a:t> öğrenim </a:t>
            </a:r>
            <a:r>
              <a:rPr lang="tr-TR" sz="1800" spc="-20" dirty="0">
                <a:solidFill>
                  <a:schemeClr val="tx1"/>
                </a:solidFill>
                <a:latin typeface="Arial" panose="020B0604020202020204" pitchFamily="34" charset="0"/>
                <a:cs typeface="Arial" panose="020B0604020202020204" pitchFamily="34" charset="0"/>
              </a:rPr>
              <a:t>sü</a:t>
            </a:r>
            <a:r>
              <a:rPr lang="tr-TR" sz="1800" spc="-73" dirty="0">
                <a:solidFill>
                  <a:schemeClr val="tx1"/>
                </a:solidFill>
                <a:latin typeface="Arial" panose="020B0604020202020204" pitchFamily="34" charset="0"/>
                <a:cs typeface="Arial" panose="020B0604020202020204" pitchFamily="34" charset="0"/>
              </a:rPr>
              <a:t>r</a:t>
            </a:r>
            <a:r>
              <a:rPr lang="tr-TR" sz="1800" spc="-20" dirty="0">
                <a:solidFill>
                  <a:schemeClr val="tx1"/>
                </a:solidFill>
                <a:latin typeface="Arial" panose="020B0604020202020204" pitchFamily="34" charset="0"/>
                <a:cs typeface="Arial" panose="020B0604020202020204" pitchFamily="34" charset="0"/>
              </a:rPr>
              <a:t>esi</a:t>
            </a:r>
            <a:r>
              <a:rPr lang="tr-TR" sz="1800" spc="33" dirty="0">
                <a:solidFill>
                  <a:schemeClr val="tx1"/>
                </a:solidFill>
                <a:latin typeface="Arial" panose="020B0604020202020204" pitchFamily="34" charset="0"/>
                <a:cs typeface="Arial" panose="020B0604020202020204" pitchFamily="34" charset="0"/>
              </a:rPr>
              <a:t> </a:t>
            </a:r>
            <a:r>
              <a:rPr lang="tr-TR" sz="1800" spc="-47" dirty="0">
                <a:solidFill>
                  <a:schemeClr val="tx1"/>
                </a:solidFill>
                <a:latin typeface="Arial" panose="020B0604020202020204" pitchFamily="34" charset="0"/>
                <a:cs typeface="Arial" panose="020B0604020202020204" pitchFamily="34" charset="0"/>
              </a:rPr>
              <a:t>g</a:t>
            </a:r>
            <a:r>
              <a:rPr lang="tr-TR" sz="1800" spc="-20" dirty="0">
                <a:solidFill>
                  <a:schemeClr val="tx1"/>
                </a:solidFill>
                <a:latin typeface="Arial" panose="020B0604020202020204" pitchFamily="34" charset="0"/>
                <a:cs typeface="Arial" panose="020B0604020202020204" pitchFamily="34" charset="0"/>
              </a:rPr>
              <a:t>ene</a:t>
            </a:r>
            <a:r>
              <a:rPr lang="tr-TR" sz="1800" spc="-33" dirty="0">
                <a:solidFill>
                  <a:schemeClr val="tx1"/>
                </a:solidFill>
                <a:latin typeface="Arial" panose="020B0604020202020204" pitchFamily="34" charset="0"/>
                <a:cs typeface="Arial" panose="020B0604020202020204" pitchFamily="34" charset="0"/>
              </a:rPr>
              <a:t>l</a:t>
            </a:r>
            <a:r>
              <a:rPr lang="tr-TR" sz="1800" spc="-20" dirty="0">
                <a:solidFill>
                  <a:schemeClr val="tx1"/>
                </a:solidFill>
                <a:latin typeface="Arial" panose="020B0604020202020204" pitchFamily="34" charset="0"/>
                <a:cs typeface="Arial" panose="020B0604020202020204" pitchFamily="34" charset="0"/>
              </a:rPr>
              <a:t>de uzundur (6 ay), ancak öğrenim fiilen mektupta belirtilenden daha kısa sürebilmektedir. Alma</a:t>
            </a:r>
            <a:r>
              <a:rPr lang="tr-TR" sz="1800" spc="-93" dirty="0">
                <a:solidFill>
                  <a:schemeClr val="tx1"/>
                </a:solidFill>
                <a:latin typeface="Arial" panose="020B0604020202020204" pitchFamily="34" charset="0"/>
                <a:cs typeface="Arial" panose="020B0604020202020204" pitchFamily="34" charset="0"/>
              </a:rPr>
              <a:t>n</a:t>
            </a:r>
            <a:r>
              <a:rPr lang="tr-TR" sz="1800" spc="-100" dirty="0">
                <a:solidFill>
                  <a:schemeClr val="tx1"/>
                </a:solidFill>
                <a:latin typeface="Arial" panose="020B0604020202020204" pitchFamily="34" charset="0"/>
                <a:cs typeface="Arial" panose="020B0604020202020204" pitchFamily="34" charset="0"/>
              </a:rPr>
              <a:t>y</a:t>
            </a:r>
            <a:r>
              <a:rPr lang="tr-TR" sz="1800" spc="-20" dirty="0">
                <a:solidFill>
                  <a:schemeClr val="tx1"/>
                </a:solidFill>
                <a:latin typeface="Arial" panose="020B0604020202020204" pitchFamily="34" charset="0"/>
                <a:cs typeface="Arial" panose="020B0604020202020204" pitchFamily="34" charset="0"/>
              </a:rPr>
              <a:t>a</a:t>
            </a:r>
            <a:r>
              <a:rPr lang="tr-TR" sz="1800" spc="-93" dirty="0">
                <a:solidFill>
                  <a:schemeClr val="tx1"/>
                </a:solidFill>
                <a:latin typeface="Arial" panose="020B0604020202020204" pitchFamily="34" charset="0"/>
                <a:cs typeface="Arial" panose="020B0604020202020204" pitchFamily="34" charset="0"/>
              </a:rPr>
              <a:t>’</a:t>
            </a:r>
            <a:r>
              <a:rPr lang="tr-TR" sz="1800" spc="-100" dirty="0">
                <a:solidFill>
                  <a:schemeClr val="tx1"/>
                </a:solidFill>
                <a:latin typeface="Arial" panose="020B0604020202020204" pitchFamily="34" charset="0"/>
                <a:cs typeface="Arial" panose="020B0604020202020204" pitchFamily="34" charset="0"/>
              </a:rPr>
              <a:t>y</a:t>
            </a:r>
            <a:r>
              <a:rPr lang="tr-TR" sz="1800" spc="-20" dirty="0">
                <a:solidFill>
                  <a:schemeClr val="tx1"/>
                </a:solidFill>
                <a:latin typeface="Arial" panose="020B0604020202020204" pitchFamily="34" charset="0"/>
                <a:cs typeface="Arial" panose="020B0604020202020204" pitchFamily="34" charset="0"/>
              </a:rPr>
              <a:t>a</a:t>
            </a:r>
            <a:r>
              <a:rPr lang="tr-TR" sz="1800" spc="33" dirty="0">
                <a:solidFill>
                  <a:schemeClr val="tx1"/>
                </a:solidFill>
                <a:latin typeface="Arial" panose="020B0604020202020204" pitchFamily="34" charset="0"/>
                <a:cs typeface="Arial" panose="020B0604020202020204" pitchFamily="34" charset="0"/>
              </a:rPr>
              <a:t> </a:t>
            </a:r>
            <a:r>
              <a:rPr lang="tr-TR" sz="1800" spc="-20" dirty="0">
                <a:solidFill>
                  <a:schemeClr val="tx1"/>
                </a:solidFill>
                <a:latin typeface="Arial" panose="020B0604020202020204" pitchFamily="34" charset="0"/>
                <a:cs typeface="Arial" panose="020B0604020202020204" pitchFamily="34" charset="0"/>
              </a:rPr>
              <a:t>gidecek</a:t>
            </a:r>
            <a:r>
              <a:rPr lang="tr-TR" sz="1800" spc="-7" dirty="0">
                <a:solidFill>
                  <a:schemeClr val="tx1"/>
                </a:solidFill>
                <a:latin typeface="Arial" panose="020B0604020202020204" pitchFamily="34" charset="0"/>
                <a:cs typeface="Arial" panose="020B0604020202020204" pitchFamily="34" charset="0"/>
              </a:rPr>
              <a:t> </a:t>
            </a:r>
            <a:r>
              <a:rPr lang="tr-TR" sz="1800" spc="-20" dirty="0">
                <a:solidFill>
                  <a:schemeClr val="tx1"/>
                </a:solidFill>
                <a:latin typeface="Arial" panose="020B0604020202020204" pitchFamily="34" charset="0"/>
                <a:cs typeface="Arial" panose="020B0604020202020204" pitchFamily="34" charset="0"/>
              </a:rPr>
              <a:t>olan</a:t>
            </a:r>
            <a:r>
              <a:rPr lang="tr-TR" sz="1800" spc="-7" dirty="0">
                <a:solidFill>
                  <a:schemeClr val="tx1"/>
                </a:solidFill>
                <a:latin typeface="Arial" panose="020B0604020202020204" pitchFamily="34" charset="0"/>
                <a:cs typeface="Arial" panose="020B0604020202020204" pitchFamily="34" charset="0"/>
              </a:rPr>
              <a:t> </a:t>
            </a:r>
            <a:r>
              <a:rPr lang="tr-TR" sz="1800" spc="-20" dirty="0">
                <a:solidFill>
                  <a:schemeClr val="tx1"/>
                </a:solidFill>
                <a:latin typeface="Arial" panose="020B0604020202020204" pitchFamily="34" charset="0"/>
                <a:cs typeface="Arial" panose="020B0604020202020204" pitchFamily="34" charset="0"/>
              </a:rPr>
              <a:t>öğ</a:t>
            </a:r>
            <a:r>
              <a:rPr lang="tr-TR" sz="1800" spc="-60" dirty="0">
                <a:solidFill>
                  <a:schemeClr val="tx1"/>
                </a:solidFill>
                <a:latin typeface="Arial" panose="020B0604020202020204" pitchFamily="34" charset="0"/>
                <a:cs typeface="Arial" panose="020B0604020202020204" pitchFamily="34" charset="0"/>
              </a:rPr>
              <a:t>r</a:t>
            </a:r>
            <a:r>
              <a:rPr lang="tr-TR" sz="1800" spc="-20" dirty="0">
                <a:solidFill>
                  <a:schemeClr val="tx1"/>
                </a:solidFill>
                <a:latin typeface="Arial" panose="020B0604020202020204" pitchFamily="34" charset="0"/>
                <a:cs typeface="Arial" panose="020B0604020202020204" pitchFamily="34" charset="0"/>
              </a:rPr>
              <a:t>enci</a:t>
            </a:r>
            <a:r>
              <a:rPr lang="tr-TR" sz="1800" spc="-33" dirty="0">
                <a:solidFill>
                  <a:schemeClr val="tx1"/>
                </a:solidFill>
                <a:latin typeface="Arial" panose="020B0604020202020204" pitchFamily="34" charset="0"/>
                <a:cs typeface="Arial" panose="020B0604020202020204" pitchFamily="34" charset="0"/>
              </a:rPr>
              <a:t>l</a:t>
            </a:r>
            <a:r>
              <a:rPr lang="tr-TR" sz="1800" spc="-20" dirty="0">
                <a:solidFill>
                  <a:schemeClr val="tx1"/>
                </a:solidFill>
                <a:latin typeface="Arial" panose="020B0604020202020204" pitchFamily="34" charset="0"/>
                <a:cs typeface="Arial" panose="020B0604020202020204" pitchFamily="34" charset="0"/>
              </a:rPr>
              <a:t>er</a:t>
            </a:r>
            <a:r>
              <a:rPr lang="tr-TR" sz="1800" spc="-33" dirty="0">
                <a:solidFill>
                  <a:schemeClr val="tx1"/>
                </a:solidFill>
                <a:latin typeface="Arial" panose="020B0604020202020204" pitchFamily="34" charset="0"/>
                <a:cs typeface="Arial" panose="020B0604020202020204" pitchFamily="34" charset="0"/>
              </a:rPr>
              <a:t>i</a:t>
            </a:r>
            <a:r>
              <a:rPr lang="tr-TR" sz="1800" spc="-20" dirty="0">
                <a:solidFill>
                  <a:schemeClr val="tx1"/>
                </a:solidFill>
                <a:latin typeface="Arial" panose="020B0604020202020204" pitchFamily="34" charset="0"/>
                <a:cs typeface="Arial" panose="020B0604020202020204" pitchFamily="34" charset="0"/>
              </a:rPr>
              <a:t>n</a:t>
            </a:r>
            <a:r>
              <a:rPr lang="tr-TR" sz="1800" spc="27" dirty="0">
                <a:solidFill>
                  <a:schemeClr val="tx1"/>
                </a:solidFill>
                <a:latin typeface="Arial" panose="020B0604020202020204" pitchFamily="34" charset="0"/>
                <a:cs typeface="Arial" panose="020B0604020202020204" pitchFamily="34" charset="0"/>
              </a:rPr>
              <a:t> </a:t>
            </a:r>
            <a:r>
              <a:rPr lang="tr-TR" sz="1800" spc="-20" dirty="0">
                <a:solidFill>
                  <a:schemeClr val="tx1"/>
                </a:solidFill>
                <a:latin typeface="Arial" panose="020B0604020202020204" pitchFamily="34" charset="0"/>
                <a:cs typeface="Arial" panose="020B0604020202020204" pitchFamily="34" charset="0"/>
              </a:rPr>
              <a:t>dön</a:t>
            </a:r>
            <a:r>
              <a:rPr lang="tr-TR" sz="1800" spc="-33" dirty="0">
                <a:solidFill>
                  <a:schemeClr val="tx1"/>
                </a:solidFill>
                <a:latin typeface="Arial" panose="020B0604020202020204" pitchFamily="34" charset="0"/>
                <a:cs typeface="Arial" panose="020B0604020202020204" pitchFamily="34" charset="0"/>
              </a:rPr>
              <a:t>ü</a:t>
            </a:r>
            <a:r>
              <a:rPr lang="tr-TR" sz="1800" spc="-20" dirty="0">
                <a:solidFill>
                  <a:schemeClr val="tx1"/>
                </a:solidFill>
                <a:latin typeface="Arial" panose="020B0604020202020204" pitchFamily="34" charset="0"/>
                <a:cs typeface="Arial" panose="020B0604020202020204" pitchFamily="34" charset="0"/>
              </a:rPr>
              <a:t>ş</a:t>
            </a:r>
            <a:r>
              <a:rPr lang="tr-TR" sz="1800" spc="47" dirty="0">
                <a:solidFill>
                  <a:schemeClr val="tx1"/>
                </a:solidFill>
                <a:latin typeface="Arial" panose="020B0604020202020204" pitchFamily="34" charset="0"/>
                <a:cs typeface="Arial" panose="020B0604020202020204" pitchFamily="34" charset="0"/>
              </a:rPr>
              <a:t> </a:t>
            </a:r>
            <a:r>
              <a:rPr lang="tr-TR" sz="1800" spc="-67" dirty="0">
                <a:solidFill>
                  <a:schemeClr val="tx1"/>
                </a:solidFill>
                <a:latin typeface="Arial" panose="020B0604020202020204" pitchFamily="34" charset="0"/>
                <a:cs typeface="Arial" panose="020B0604020202020204" pitchFamily="34" charset="0"/>
              </a:rPr>
              <a:t>t</a:t>
            </a:r>
            <a:r>
              <a:rPr lang="tr-TR" sz="1800" spc="-13" dirty="0">
                <a:solidFill>
                  <a:schemeClr val="tx1"/>
                </a:solidFill>
                <a:latin typeface="Arial" panose="020B0604020202020204" pitchFamily="34" charset="0"/>
                <a:cs typeface="Arial" panose="020B0604020202020204" pitchFamily="34" charset="0"/>
              </a:rPr>
              <a:t>ari</a:t>
            </a:r>
            <a:r>
              <a:rPr lang="tr-TR" sz="1800" spc="-40" dirty="0">
                <a:solidFill>
                  <a:schemeClr val="tx1"/>
                </a:solidFill>
                <a:latin typeface="Arial" panose="020B0604020202020204" pitchFamily="34" charset="0"/>
                <a:cs typeface="Arial" panose="020B0604020202020204" pitchFamily="34" charset="0"/>
              </a:rPr>
              <a:t>h</a:t>
            </a:r>
            <a:r>
              <a:rPr lang="tr-TR" sz="1800" spc="-20" dirty="0">
                <a:solidFill>
                  <a:schemeClr val="tx1"/>
                </a:solidFill>
                <a:latin typeface="Arial" panose="020B0604020202020204" pitchFamily="34" charset="0"/>
                <a:cs typeface="Arial" panose="020B0604020202020204" pitchFamily="34" charset="0"/>
              </a:rPr>
              <a:t>le</a:t>
            </a:r>
            <a:r>
              <a:rPr lang="tr-TR" sz="1800" spc="-33" dirty="0">
                <a:solidFill>
                  <a:schemeClr val="tx1"/>
                </a:solidFill>
                <a:latin typeface="Arial" panose="020B0604020202020204" pitchFamily="34" charset="0"/>
                <a:cs typeface="Arial" panose="020B0604020202020204" pitchFamily="34" charset="0"/>
              </a:rPr>
              <a:t>r</a:t>
            </a:r>
            <a:r>
              <a:rPr lang="tr-TR" sz="1800" spc="-13" dirty="0">
                <a:solidFill>
                  <a:schemeClr val="tx1"/>
                </a:solidFill>
                <a:latin typeface="Arial" panose="020B0604020202020204" pitchFamily="34" charset="0"/>
                <a:cs typeface="Arial" panose="020B0604020202020204" pitchFamily="34" charset="0"/>
              </a:rPr>
              <a:t>i</a:t>
            </a:r>
            <a:r>
              <a:rPr lang="tr-TR" sz="1800" spc="-40" dirty="0">
                <a:solidFill>
                  <a:schemeClr val="tx1"/>
                </a:solidFill>
                <a:latin typeface="Arial" panose="020B0604020202020204" pitchFamily="34" charset="0"/>
                <a:cs typeface="Arial" panose="020B0604020202020204" pitchFamily="34" charset="0"/>
              </a:rPr>
              <a:t>n</a:t>
            </a:r>
            <a:r>
              <a:rPr lang="tr-TR" sz="1800" dirty="0">
                <a:solidFill>
                  <a:schemeClr val="tx1"/>
                </a:solidFill>
                <a:latin typeface="Arial" panose="020B0604020202020204" pitchFamily="34" charset="0"/>
                <a:cs typeface="Arial" panose="020B0604020202020204" pitchFamily="34" charset="0"/>
              </a:rPr>
              <a:t>i</a:t>
            </a:r>
            <a:r>
              <a:rPr lang="tr-TR" sz="1800" spc="20" dirty="0">
                <a:solidFill>
                  <a:schemeClr val="tx1"/>
                </a:solidFill>
                <a:latin typeface="Arial" panose="020B0604020202020204" pitchFamily="34" charset="0"/>
                <a:cs typeface="Arial" panose="020B0604020202020204" pitchFamily="34" charset="0"/>
              </a:rPr>
              <a:t> </a:t>
            </a:r>
            <a:r>
              <a:rPr lang="tr-TR" sz="1800" spc="-20" dirty="0">
                <a:solidFill>
                  <a:schemeClr val="tx1"/>
                </a:solidFill>
                <a:latin typeface="Arial" panose="020B0604020202020204" pitchFamily="34" charset="0"/>
                <a:cs typeface="Arial" panose="020B0604020202020204" pitchFamily="34" charset="0"/>
              </a:rPr>
              <a:t>b</a:t>
            </a:r>
            <a:r>
              <a:rPr lang="tr-TR" sz="1800" spc="-33" dirty="0">
                <a:solidFill>
                  <a:schemeClr val="tx1"/>
                </a:solidFill>
                <a:latin typeface="Arial" panose="020B0604020202020204" pitchFamily="34" charset="0"/>
                <a:cs typeface="Arial" panose="020B0604020202020204" pitchFamily="34" charset="0"/>
              </a:rPr>
              <a:t>i</a:t>
            </a:r>
            <a:r>
              <a:rPr lang="tr-TR" sz="1800" spc="-67" dirty="0">
                <a:solidFill>
                  <a:schemeClr val="tx1"/>
                </a:solidFill>
                <a:latin typeface="Arial" panose="020B0604020202020204" pitchFamily="34" charset="0"/>
                <a:cs typeface="Arial" panose="020B0604020202020204" pitchFamily="34" charset="0"/>
              </a:rPr>
              <a:t>r</a:t>
            </a:r>
            <a:r>
              <a:rPr lang="tr-TR" sz="1800" spc="-20" dirty="0">
                <a:solidFill>
                  <a:schemeClr val="tx1"/>
                </a:solidFill>
                <a:latin typeface="Arial" panose="020B0604020202020204" pitchFamily="34" charset="0"/>
                <a:cs typeface="Arial" panose="020B0604020202020204" pitchFamily="34" charset="0"/>
              </a:rPr>
              <a:t>eb</a:t>
            </a:r>
            <a:r>
              <a:rPr lang="tr-TR" sz="1800" spc="-33" dirty="0">
                <a:solidFill>
                  <a:schemeClr val="tx1"/>
                </a:solidFill>
                <a:latin typeface="Arial" panose="020B0604020202020204" pitchFamily="34" charset="0"/>
                <a:cs typeface="Arial" panose="020B0604020202020204" pitchFamily="34" charset="0"/>
              </a:rPr>
              <a:t>i</a:t>
            </a:r>
            <a:r>
              <a:rPr lang="tr-TR" sz="1800" spc="-13" dirty="0">
                <a:solidFill>
                  <a:schemeClr val="tx1"/>
                </a:solidFill>
                <a:latin typeface="Arial" panose="020B0604020202020204" pitchFamily="34" charset="0"/>
                <a:cs typeface="Arial" panose="020B0604020202020204" pitchFamily="34" charset="0"/>
              </a:rPr>
              <a:t>r</a:t>
            </a:r>
            <a:r>
              <a:rPr lang="tr-TR" sz="1800" spc="40" dirty="0">
                <a:solidFill>
                  <a:schemeClr val="tx1"/>
                </a:solidFill>
                <a:latin typeface="Arial" panose="020B0604020202020204" pitchFamily="34" charset="0"/>
                <a:cs typeface="Arial" panose="020B0604020202020204" pitchFamily="34" charset="0"/>
              </a:rPr>
              <a:t> </a:t>
            </a:r>
            <a:r>
              <a:rPr lang="tr-TR" sz="1800" spc="-87" dirty="0">
                <a:solidFill>
                  <a:schemeClr val="tx1"/>
                </a:solidFill>
                <a:latin typeface="Arial" panose="020B0604020202020204" pitchFamily="34" charset="0"/>
                <a:cs typeface="Arial" panose="020B0604020202020204" pitchFamily="34" charset="0"/>
              </a:rPr>
              <a:t>k</a:t>
            </a:r>
            <a:r>
              <a:rPr lang="tr-TR" sz="1800" spc="-20" dirty="0">
                <a:solidFill>
                  <a:schemeClr val="tx1"/>
                </a:solidFill>
                <a:latin typeface="Arial" panose="020B0604020202020204" pitchFamily="34" charset="0"/>
                <a:cs typeface="Arial" panose="020B0604020202020204" pitchFamily="34" charset="0"/>
              </a:rPr>
              <a:t>a</a:t>
            </a:r>
            <a:r>
              <a:rPr lang="tr-TR" sz="1800" spc="-80" dirty="0">
                <a:solidFill>
                  <a:schemeClr val="tx1"/>
                </a:solidFill>
                <a:latin typeface="Arial" panose="020B0604020202020204" pitchFamily="34" charset="0"/>
                <a:cs typeface="Arial" panose="020B0604020202020204" pitchFamily="34" charset="0"/>
              </a:rPr>
              <a:t>r</a:t>
            </a:r>
            <a:r>
              <a:rPr lang="tr-TR" sz="1800" dirty="0">
                <a:solidFill>
                  <a:schemeClr val="tx1"/>
                </a:solidFill>
                <a:latin typeface="Arial" panose="020B0604020202020204" pitchFamily="34" charset="0"/>
                <a:cs typeface="Arial" panose="020B0604020202020204" pitchFamily="34" charset="0"/>
              </a:rPr>
              <a:t>şı</a:t>
            </a:r>
            <a:r>
              <a:rPr lang="tr-TR" sz="1800" spc="-7" dirty="0">
                <a:solidFill>
                  <a:schemeClr val="tx1"/>
                </a:solidFill>
                <a:latin typeface="Arial" panose="020B0604020202020204" pitchFamily="34" charset="0"/>
                <a:cs typeface="Arial" panose="020B0604020202020204" pitchFamily="34" charset="0"/>
              </a:rPr>
              <a:t> </a:t>
            </a:r>
            <a:r>
              <a:rPr lang="tr-TR" sz="1800" spc="-60" dirty="0">
                <a:solidFill>
                  <a:schemeClr val="tx1"/>
                </a:solidFill>
                <a:latin typeface="Arial" panose="020B0604020202020204" pitchFamily="34" charset="0"/>
                <a:cs typeface="Arial" panose="020B0604020202020204" pitchFamily="34" charset="0"/>
              </a:rPr>
              <a:t>k</a:t>
            </a:r>
            <a:r>
              <a:rPr lang="tr-TR" sz="1800" spc="-20" dirty="0">
                <a:solidFill>
                  <a:schemeClr val="tx1"/>
                </a:solidFill>
                <a:latin typeface="Arial" panose="020B0604020202020204" pitchFamily="34" charset="0"/>
                <a:cs typeface="Arial" panose="020B0604020202020204" pitchFamily="34" charset="0"/>
              </a:rPr>
              <a:t>ur</a:t>
            </a:r>
            <a:r>
              <a:rPr lang="tr-TR" sz="1800" spc="-40" dirty="0">
                <a:solidFill>
                  <a:schemeClr val="tx1"/>
                </a:solidFill>
                <a:latin typeface="Arial" panose="020B0604020202020204" pitchFamily="34" charset="0"/>
                <a:cs typeface="Arial" panose="020B0604020202020204" pitchFamily="34" charset="0"/>
              </a:rPr>
              <a:t>u</a:t>
            </a:r>
            <a:r>
              <a:rPr lang="tr-TR" sz="1800" spc="-33" dirty="0">
                <a:solidFill>
                  <a:schemeClr val="tx1"/>
                </a:solidFill>
                <a:latin typeface="Arial" panose="020B0604020202020204" pitchFamily="34" charset="0"/>
                <a:cs typeface="Arial" panose="020B0604020202020204" pitchFamily="34" charset="0"/>
              </a:rPr>
              <a:t>m</a:t>
            </a:r>
            <a:r>
              <a:rPr lang="tr-TR" sz="1800" dirty="0">
                <a:solidFill>
                  <a:schemeClr val="tx1"/>
                </a:solidFill>
                <a:latin typeface="Arial" panose="020B0604020202020204" pitchFamily="34" charset="0"/>
                <a:cs typeface="Arial" panose="020B0604020202020204" pitchFamily="34" charset="0"/>
              </a:rPr>
              <a:t> </a:t>
            </a:r>
            <a:r>
              <a:rPr lang="tr-TR" sz="1800" spc="-152" dirty="0">
                <a:solidFill>
                  <a:schemeClr val="tx1"/>
                </a:solidFill>
                <a:latin typeface="Arial" panose="020B0604020202020204" pitchFamily="34" charset="0"/>
                <a:cs typeface="Arial" panose="020B0604020202020204" pitchFamily="34" charset="0"/>
              </a:rPr>
              <a:t>k</a:t>
            </a:r>
            <a:r>
              <a:rPr lang="tr-TR" sz="1800" spc="-20" dirty="0">
                <a:solidFill>
                  <a:schemeClr val="tx1"/>
                </a:solidFill>
                <a:latin typeface="Arial" panose="020B0604020202020204" pitchFamily="34" charset="0"/>
                <a:cs typeface="Arial" panose="020B0604020202020204" pitchFamily="34" charset="0"/>
              </a:rPr>
              <a:t>oo</a:t>
            </a:r>
            <a:r>
              <a:rPr lang="tr-TR" sz="1800" spc="-67" dirty="0">
                <a:solidFill>
                  <a:schemeClr val="tx1"/>
                </a:solidFill>
                <a:latin typeface="Arial" panose="020B0604020202020204" pitchFamily="34" charset="0"/>
                <a:cs typeface="Arial" panose="020B0604020202020204" pitchFamily="34" charset="0"/>
              </a:rPr>
              <a:t>r</a:t>
            </a:r>
            <a:r>
              <a:rPr lang="tr-TR" sz="1800" dirty="0">
                <a:solidFill>
                  <a:schemeClr val="tx1"/>
                </a:solidFill>
                <a:latin typeface="Arial" panose="020B0604020202020204" pitchFamily="34" charset="0"/>
                <a:cs typeface="Arial" panose="020B0604020202020204" pitchFamily="34" charset="0"/>
              </a:rPr>
              <a:t>d</a:t>
            </a:r>
            <a:r>
              <a:rPr lang="tr-TR" sz="1800" spc="-20" dirty="0">
                <a:solidFill>
                  <a:schemeClr val="tx1"/>
                </a:solidFill>
                <a:latin typeface="Arial" panose="020B0604020202020204" pitchFamily="34" charset="0"/>
                <a:cs typeface="Arial" panose="020B0604020202020204" pitchFamily="34" charset="0"/>
              </a:rPr>
              <a:t>in</a:t>
            </a:r>
            <a:r>
              <a:rPr lang="tr-TR" sz="1800" spc="-60" dirty="0">
                <a:solidFill>
                  <a:schemeClr val="tx1"/>
                </a:solidFill>
                <a:latin typeface="Arial" panose="020B0604020202020204" pitchFamily="34" charset="0"/>
                <a:cs typeface="Arial" panose="020B0604020202020204" pitchFamily="34" charset="0"/>
              </a:rPr>
              <a:t>a</a:t>
            </a:r>
            <a:r>
              <a:rPr lang="tr-TR" sz="1800" spc="-53" dirty="0">
                <a:solidFill>
                  <a:schemeClr val="tx1"/>
                </a:solidFill>
                <a:latin typeface="Arial" panose="020B0604020202020204" pitchFamily="34" charset="0"/>
                <a:cs typeface="Arial" panose="020B0604020202020204" pitchFamily="34" charset="0"/>
              </a:rPr>
              <a:t>t</a:t>
            </a:r>
            <a:r>
              <a:rPr lang="tr-TR" sz="1800" spc="-20" dirty="0">
                <a:solidFill>
                  <a:schemeClr val="tx1"/>
                </a:solidFill>
                <a:latin typeface="Arial" panose="020B0604020202020204" pitchFamily="34" charset="0"/>
                <a:cs typeface="Arial" panose="020B0604020202020204" pitchFamily="34" charset="0"/>
              </a:rPr>
              <a:t>örü</a:t>
            </a:r>
            <a:r>
              <a:rPr lang="tr-TR" sz="1800" spc="33" dirty="0">
                <a:solidFill>
                  <a:schemeClr val="tx1"/>
                </a:solidFill>
                <a:latin typeface="Arial" panose="020B0604020202020204" pitchFamily="34" charset="0"/>
                <a:cs typeface="Arial" panose="020B0604020202020204" pitchFamily="34" charset="0"/>
              </a:rPr>
              <a:t> </a:t>
            </a:r>
            <a:r>
              <a:rPr lang="tr-TR" sz="1800" dirty="0">
                <a:solidFill>
                  <a:schemeClr val="tx1"/>
                </a:solidFill>
                <a:latin typeface="Arial" panose="020B0604020202020204" pitchFamily="34" charset="0"/>
                <a:cs typeface="Arial" panose="020B0604020202020204" pitchFamily="34" charset="0"/>
              </a:rPr>
              <a:t>i</a:t>
            </a:r>
            <a:r>
              <a:rPr lang="tr-TR" sz="1800" spc="-20" dirty="0">
                <a:solidFill>
                  <a:schemeClr val="tx1"/>
                </a:solidFill>
                <a:latin typeface="Arial" panose="020B0604020202020204" pitchFamily="34" charset="0"/>
                <a:cs typeface="Arial" panose="020B0604020202020204" pitchFamily="34" charset="0"/>
              </a:rPr>
              <a:t>le</a:t>
            </a:r>
            <a:r>
              <a:rPr lang="tr-TR" sz="1800" spc="-7" dirty="0">
                <a:solidFill>
                  <a:schemeClr val="tx1"/>
                </a:solidFill>
                <a:latin typeface="Arial" panose="020B0604020202020204" pitchFamily="34" charset="0"/>
                <a:cs typeface="Arial" panose="020B0604020202020204" pitchFamily="34" charset="0"/>
              </a:rPr>
              <a:t> </a:t>
            </a:r>
            <a:r>
              <a:rPr lang="tr-TR" sz="1800" dirty="0">
                <a:solidFill>
                  <a:schemeClr val="tx1"/>
                </a:solidFill>
                <a:latin typeface="Arial" panose="020B0604020202020204" pitchFamily="34" charset="0"/>
                <a:cs typeface="Arial" panose="020B0604020202020204" pitchFamily="34" charset="0"/>
              </a:rPr>
              <a:t>i</a:t>
            </a:r>
            <a:r>
              <a:rPr lang="tr-TR" sz="1800" spc="-20" dirty="0">
                <a:solidFill>
                  <a:schemeClr val="tx1"/>
                </a:solidFill>
                <a:latin typeface="Arial" panose="020B0604020202020204" pitchFamily="34" charset="0"/>
                <a:cs typeface="Arial" panose="020B0604020202020204" pitchFamily="34" charset="0"/>
              </a:rPr>
              <a:t>r</a:t>
            </a:r>
            <a:r>
              <a:rPr lang="tr-TR" sz="1800" dirty="0">
                <a:solidFill>
                  <a:schemeClr val="tx1"/>
                </a:solidFill>
                <a:latin typeface="Arial" panose="020B0604020202020204" pitchFamily="34" charset="0"/>
                <a:cs typeface="Arial" panose="020B0604020202020204" pitchFamily="34" charset="0"/>
              </a:rPr>
              <a:t>t</a:t>
            </a:r>
            <a:r>
              <a:rPr lang="tr-TR" sz="1800" spc="-13" dirty="0">
                <a:solidFill>
                  <a:schemeClr val="tx1"/>
                </a:solidFill>
                <a:latin typeface="Arial" panose="020B0604020202020204" pitchFamily="34" charset="0"/>
                <a:cs typeface="Arial" panose="020B0604020202020204" pitchFamily="34" charset="0"/>
              </a:rPr>
              <a:t>i</a:t>
            </a:r>
            <a:r>
              <a:rPr lang="tr-TR" sz="1800" spc="-20" dirty="0">
                <a:solidFill>
                  <a:schemeClr val="tx1"/>
                </a:solidFill>
                <a:latin typeface="Arial" panose="020B0604020202020204" pitchFamily="34" charset="0"/>
                <a:cs typeface="Arial" panose="020B0604020202020204" pitchFamily="34" charset="0"/>
              </a:rPr>
              <a:t>b</a:t>
            </a:r>
            <a:r>
              <a:rPr lang="tr-TR" sz="1800" spc="-60" dirty="0">
                <a:solidFill>
                  <a:schemeClr val="tx1"/>
                </a:solidFill>
                <a:latin typeface="Arial" panose="020B0604020202020204" pitchFamily="34" charset="0"/>
                <a:cs typeface="Arial" panose="020B0604020202020204" pitchFamily="34" charset="0"/>
              </a:rPr>
              <a:t>a</a:t>
            </a:r>
            <a:r>
              <a:rPr lang="tr-TR" sz="1800" spc="-67" dirty="0">
                <a:solidFill>
                  <a:schemeClr val="tx1"/>
                </a:solidFill>
                <a:latin typeface="Arial" panose="020B0604020202020204" pitchFamily="34" charset="0"/>
                <a:cs typeface="Arial" panose="020B0604020202020204" pitchFamily="34" charset="0"/>
              </a:rPr>
              <a:t>t</a:t>
            </a:r>
            <a:r>
              <a:rPr lang="tr-TR" sz="1800" spc="-20" dirty="0">
                <a:solidFill>
                  <a:schemeClr val="tx1"/>
                </a:solidFill>
                <a:latin typeface="Arial" panose="020B0604020202020204" pitchFamily="34" charset="0"/>
                <a:cs typeface="Arial" panose="020B0604020202020204" pitchFamily="34" charset="0"/>
              </a:rPr>
              <a:t>a</a:t>
            </a:r>
            <a:r>
              <a:rPr lang="tr-TR" sz="1800" spc="-7" dirty="0">
                <a:solidFill>
                  <a:schemeClr val="tx1"/>
                </a:solidFill>
                <a:latin typeface="Arial" panose="020B0604020202020204" pitchFamily="34" charset="0"/>
                <a:cs typeface="Arial" panose="020B0604020202020204" pitchFamily="34" charset="0"/>
              </a:rPr>
              <a:t> </a:t>
            </a:r>
            <a:r>
              <a:rPr lang="tr-TR" sz="1800" spc="-40" dirty="0">
                <a:solidFill>
                  <a:schemeClr val="tx1"/>
                </a:solidFill>
                <a:latin typeface="Arial" panose="020B0604020202020204" pitchFamily="34" charset="0"/>
                <a:cs typeface="Arial" panose="020B0604020202020204" pitchFamily="34" charset="0"/>
              </a:rPr>
              <a:t>g</a:t>
            </a:r>
            <a:r>
              <a:rPr lang="tr-TR" sz="1800" spc="-20" dirty="0">
                <a:solidFill>
                  <a:schemeClr val="tx1"/>
                </a:solidFill>
                <a:latin typeface="Arial" panose="020B0604020202020204" pitchFamily="34" charset="0"/>
                <a:cs typeface="Arial" panose="020B0604020202020204" pitchFamily="34" charset="0"/>
              </a:rPr>
              <a:t>eçe</a:t>
            </a:r>
            <a:r>
              <a:rPr lang="tr-TR" sz="1800" spc="-67" dirty="0">
                <a:solidFill>
                  <a:schemeClr val="tx1"/>
                </a:solidFill>
                <a:latin typeface="Arial" panose="020B0604020202020204" pitchFamily="34" charset="0"/>
                <a:cs typeface="Arial" panose="020B0604020202020204" pitchFamily="34" charset="0"/>
              </a:rPr>
              <a:t>r</a:t>
            </a:r>
            <a:r>
              <a:rPr lang="tr-TR" sz="1800" spc="-20" dirty="0">
                <a:solidFill>
                  <a:schemeClr val="tx1"/>
                </a:solidFill>
                <a:latin typeface="Arial" panose="020B0604020202020204" pitchFamily="34" charset="0"/>
                <a:cs typeface="Arial" panose="020B0604020202020204" pitchFamily="34" charset="0"/>
              </a:rPr>
              <a:t>ek öğrenim süresi hakkında bilgi almasında yarar vardır. </a:t>
            </a:r>
            <a:endParaRPr lang="tr-TR" sz="1800" spc="-13" dirty="0">
              <a:solidFill>
                <a:schemeClr val="tx1"/>
              </a:solidFill>
              <a:latin typeface="Arial" panose="020B0604020202020204" pitchFamily="34" charset="0"/>
              <a:cs typeface="Arial" panose="020B0604020202020204" pitchFamily="34" charset="0"/>
            </a:endParaRPr>
          </a:p>
          <a:p>
            <a:pPr marL="16933" indent="0">
              <a:buNone/>
              <a:tabLst>
                <a:tab pos="321725" algn="l"/>
              </a:tabLst>
            </a:pPr>
            <a:endParaRPr lang="tr-TR" sz="1800" dirty="0">
              <a:solidFill>
                <a:schemeClr val="tx1"/>
              </a:solidFill>
              <a:latin typeface="Arial" panose="020B0604020202020204" pitchFamily="34" charset="0"/>
              <a:cs typeface="Arial" panose="020B0604020202020204" pitchFamily="34" charset="0"/>
            </a:endParaRPr>
          </a:p>
          <a:p>
            <a:endParaRPr lang="tr-TR" dirty="0"/>
          </a:p>
        </p:txBody>
      </p:sp>
      <p:sp>
        <p:nvSpPr>
          <p:cNvPr id="4" name="Başlık 3"/>
          <p:cNvSpPr>
            <a:spLocks noGrp="1"/>
          </p:cNvSpPr>
          <p:nvPr>
            <p:ph type="title"/>
          </p:nvPr>
        </p:nvSpPr>
        <p:spPr>
          <a:xfrm>
            <a:off x="401217" y="-512324"/>
            <a:ext cx="12192000" cy="1305426"/>
          </a:xfrm>
        </p:spPr>
        <p:txBody>
          <a:bodyPr>
            <a:normAutofit fontScale="90000"/>
          </a:bodyPr>
          <a:lstStyle/>
          <a:p>
            <a:br>
              <a:rPr lang="tr-TR" b="1" dirty="0"/>
            </a:br>
            <a:br>
              <a:rPr lang="tr-TR" b="1" dirty="0"/>
            </a:br>
            <a:r>
              <a:rPr lang="tr-TR" b="1" dirty="0">
                <a:solidFill>
                  <a:srgbClr val="FF0000"/>
                </a:solidFill>
                <a:latin typeface="Arial" panose="020B0604020202020204" pitchFamily="34" charset="0"/>
                <a:cs typeface="Arial" panose="020B0604020202020204" pitchFamily="34" charset="0"/>
              </a:rPr>
              <a:t>HİBE HESAPLAMASI ve ÖDEMESİ</a:t>
            </a:r>
          </a:p>
        </p:txBody>
      </p:sp>
      <p:sp>
        <p:nvSpPr>
          <p:cNvPr id="5" name="object 3"/>
          <p:cNvSpPr/>
          <p:nvPr/>
        </p:nvSpPr>
        <p:spPr>
          <a:xfrm>
            <a:off x="5701669" y="5807715"/>
            <a:ext cx="902340" cy="910164"/>
          </a:xfrm>
          <a:prstGeom prst="rect">
            <a:avLst/>
          </a:prstGeom>
          <a:blipFill>
            <a:blip r:embed="rId3" cstate="print"/>
            <a:stretch>
              <a:fillRect/>
            </a:stretch>
          </a:blipFill>
        </p:spPr>
        <p:txBody>
          <a:bodyPr wrap="square" lIns="0" tIns="0" rIns="0" bIns="0" rtlCol="0">
            <a:noAutofit/>
          </a:bodyPr>
          <a:lstStyle/>
          <a:p>
            <a:endParaRPr sz="2400"/>
          </a:p>
        </p:txBody>
      </p:sp>
    </p:spTree>
    <p:extLst>
      <p:ext uri="{BB962C8B-B14F-4D97-AF65-F5344CB8AC3E}">
        <p14:creationId xmlns:p14="http://schemas.microsoft.com/office/powerpoint/2010/main" val="3511942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365126"/>
            <a:ext cx="8317089" cy="950490"/>
          </a:xfrm>
        </p:spPr>
        <p:txBody>
          <a:bodyPr>
            <a:normAutofit fontScale="90000"/>
          </a:bodyPr>
          <a:lstStyle/>
          <a:p>
            <a:r>
              <a:rPr lang="tr-TR" b="1" dirty="0">
                <a:solidFill>
                  <a:srgbClr val="FF0000"/>
                </a:solidFill>
                <a:latin typeface="Arial" panose="020B0604020202020204" pitchFamily="34" charset="0"/>
                <a:cs typeface="Arial" panose="020B0604020202020204" pitchFamily="34" charset="0"/>
              </a:rPr>
              <a:t>Özellikle Dikkat Edilmesi Gereken Hususlar</a:t>
            </a:r>
            <a:endParaRPr lang="tr-TR" dirty="0">
              <a:solidFill>
                <a:srgbClr val="FF0000"/>
              </a:solidFill>
              <a:latin typeface="Arial" panose="020B0604020202020204" pitchFamily="34" charset="0"/>
              <a:cs typeface="Arial" panose="020B0604020202020204" pitchFamily="34" charset="0"/>
            </a:endParaRPr>
          </a:p>
        </p:txBody>
      </p:sp>
      <p:sp>
        <p:nvSpPr>
          <p:cNvPr id="3" name="2 İçerik Yer Tutucusu"/>
          <p:cNvSpPr>
            <a:spLocks noGrp="1"/>
          </p:cNvSpPr>
          <p:nvPr>
            <p:ph idx="1"/>
          </p:nvPr>
        </p:nvSpPr>
        <p:spPr>
          <a:xfrm>
            <a:off x="0" y="1754155"/>
            <a:ext cx="11088491" cy="3713584"/>
          </a:xfrm>
        </p:spPr>
        <p:txBody>
          <a:bodyPr>
            <a:noAutofit/>
          </a:bodyPr>
          <a:lstStyle/>
          <a:p>
            <a:pPr algn="just">
              <a:lnSpc>
                <a:spcPct val="170000"/>
              </a:lnSpc>
            </a:pPr>
            <a:r>
              <a:rPr lang="tr-TR" sz="1400" dirty="0">
                <a:solidFill>
                  <a:schemeClr val="tx1"/>
                </a:solidFill>
                <a:latin typeface="Arial" panose="020B0604020202020204" pitchFamily="34" charset="0"/>
                <a:cs typeface="Arial" panose="020B0604020202020204" pitchFamily="34" charset="0"/>
              </a:rPr>
              <a:t>Öğrencilerimizin, </a:t>
            </a:r>
            <a:r>
              <a:rPr lang="tr-TR" sz="1400" dirty="0" err="1">
                <a:solidFill>
                  <a:schemeClr val="tx1"/>
                </a:solidFill>
                <a:latin typeface="Arial" panose="020B0604020202020204" pitchFamily="34" charset="0"/>
                <a:cs typeface="Arial" panose="020B0604020202020204" pitchFamily="34" charset="0"/>
              </a:rPr>
              <a:t>Erasmus</a:t>
            </a:r>
            <a:r>
              <a:rPr lang="tr-TR" sz="1400" dirty="0">
                <a:solidFill>
                  <a:schemeClr val="tx1"/>
                </a:solidFill>
                <a:latin typeface="Arial" panose="020B0604020202020204" pitchFamily="34" charset="0"/>
                <a:cs typeface="Arial" panose="020B0604020202020204" pitchFamily="34" charset="0"/>
              </a:rPr>
              <a:t> kapsamında öğrenim için yurtdışına gitmeden önce Koordinatörlüğümüze iletmeleri gereken belgeler arasında (bkz. “</a:t>
            </a:r>
            <a:r>
              <a:rPr lang="tr-TR" sz="1400" dirty="0" err="1">
                <a:solidFill>
                  <a:schemeClr val="tx1"/>
                </a:solidFill>
                <a:latin typeface="Arial" panose="020B0604020202020204" pitchFamily="34" charset="0"/>
                <a:cs typeface="Arial" panose="020B0604020202020204" pitchFamily="34" charset="0"/>
              </a:rPr>
              <a:t>checklist</a:t>
            </a:r>
            <a:r>
              <a:rPr lang="tr-TR" sz="1400" dirty="0">
                <a:solidFill>
                  <a:schemeClr val="tx1"/>
                </a:solidFill>
                <a:latin typeface="Arial" panose="020B0604020202020204" pitchFamily="34" charset="0"/>
                <a:cs typeface="Arial" panose="020B0604020202020204" pitchFamily="34" charset="0"/>
              </a:rPr>
              <a:t>”) vize de yer almaktadır. Koordinatörlük olarak yoğun bir iş programı ve randevu takvimi ile çalışmaktayız. Randevu talebinizin aynı gün ya da aynı hafta içinde karşılanması mümkün olmayabilir. Bu nedenle, </a:t>
            </a:r>
            <a:r>
              <a:rPr lang="tr-TR" sz="1400" u="sng" dirty="0">
                <a:solidFill>
                  <a:schemeClr val="tx1"/>
                </a:solidFill>
                <a:latin typeface="Arial" panose="020B0604020202020204" pitchFamily="34" charset="0"/>
                <a:cs typeface="Arial" panose="020B0604020202020204" pitchFamily="34" charset="0"/>
              </a:rPr>
              <a:t>vize başvurunuzun sonuçlanmasının gecikmesi durumunda</a:t>
            </a:r>
            <a:r>
              <a:rPr lang="tr-TR" sz="1400" dirty="0">
                <a:solidFill>
                  <a:schemeClr val="tx1"/>
                </a:solidFill>
                <a:latin typeface="Arial" panose="020B0604020202020204" pitchFamily="34" charset="0"/>
                <a:cs typeface="Arial" panose="020B0604020202020204" pitchFamily="34" charset="0"/>
              </a:rPr>
              <a:t>, vizeniz henüz tarafınıza </a:t>
            </a:r>
            <a:r>
              <a:rPr lang="tr-TR" sz="1400" dirty="0">
                <a:solidFill>
                  <a:srgbClr val="FF0000"/>
                </a:solidFill>
                <a:latin typeface="Arial" panose="020B0604020202020204" pitchFamily="34" charset="0"/>
                <a:cs typeface="Arial" panose="020B0604020202020204" pitchFamily="34" charset="0"/>
              </a:rPr>
              <a:t>ulaşmamış </a:t>
            </a:r>
            <a:r>
              <a:rPr lang="tr-TR" sz="1400" dirty="0">
                <a:solidFill>
                  <a:schemeClr val="tx1"/>
                </a:solidFill>
                <a:latin typeface="Arial" panose="020B0604020202020204" pitchFamily="34" charset="0"/>
                <a:cs typeface="Arial" panose="020B0604020202020204" pitchFamily="34" charset="0"/>
              </a:rPr>
              <a:t>olsa dahi, Koordinatörlüğümüzden gidiş tarihinizden en az </a:t>
            </a:r>
            <a:r>
              <a:rPr lang="tr-TR" sz="1400" dirty="0">
                <a:solidFill>
                  <a:srgbClr val="FF0000"/>
                </a:solidFill>
                <a:latin typeface="Arial" panose="020B0604020202020204" pitchFamily="34" charset="0"/>
                <a:cs typeface="Arial" panose="020B0604020202020204" pitchFamily="34" charset="0"/>
              </a:rPr>
              <a:t>20-25 gün önce </a:t>
            </a:r>
            <a:r>
              <a:rPr lang="tr-TR" sz="1400" dirty="0">
                <a:solidFill>
                  <a:schemeClr val="tx1"/>
                </a:solidFill>
                <a:latin typeface="Arial" panose="020B0604020202020204" pitchFamily="34" charset="0"/>
                <a:cs typeface="Arial" panose="020B0604020202020204" pitchFamily="34" charset="0"/>
              </a:rPr>
              <a:t>randevu talep edebilir ve verilen randevu tarihinde </a:t>
            </a:r>
            <a:r>
              <a:rPr lang="tr-TR" sz="1400" dirty="0" err="1">
                <a:solidFill>
                  <a:schemeClr val="tx1"/>
                </a:solidFill>
                <a:latin typeface="Arial" panose="020B0604020202020204" pitchFamily="34" charset="0"/>
                <a:cs typeface="Arial" panose="020B0604020202020204" pitchFamily="34" charset="0"/>
              </a:rPr>
              <a:t>Erasmus</a:t>
            </a:r>
            <a:r>
              <a:rPr lang="tr-TR" sz="1400" dirty="0">
                <a:solidFill>
                  <a:schemeClr val="tx1"/>
                </a:solidFill>
                <a:latin typeface="Arial" panose="020B0604020202020204" pitchFamily="34" charset="0"/>
                <a:cs typeface="Arial" panose="020B0604020202020204" pitchFamily="34" charset="0"/>
              </a:rPr>
              <a:t> dosyanızı açtırabilirsiniz. Bu durumda da </a:t>
            </a:r>
            <a:r>
              <a:rPr lang="tr-TR" sz="1400" dirty="0" err="1">
                <a:solidFill>
                  <a:schemeClr val="tx1"/>
                </a:solidFill>
                <a:latin typeface="Arial" panose="020B0604020202020204" pitchFamily="34" charset="0"/>
                <a:cs typeface="Arial" panose="020B0604020202020204" pitchFamily="34" charset="0"/>
              </a:rPr>
              <a:t>Erasmus</a:t>
            </a:r>
            <a:r>
              <a:rPr lang="tr-TR" sz="1400" dirty="0">
                <a:solidFill>
                  <a:schemeClr val="tx1"/>
                </a:solidFill>
                <a:latin typeface="Arial" panose="020B0604020202020204" pitchFamily="34" charset="0"/>
                <a:cs typeface="Arial" panose="020B0604020202020204" pitchFamily="34" charset="0"/>
              </a:rPr>
              <a:t> sözleşmeniz hazırlanır ve tarafınızca imzalanır. Ancak tüm belge eksikliği durumlarında olduğu gibi, vizenizin bir kopyasını randevunuz sonrasında e-posta ile Koordinatörlüğümüze iletmedikçe </a:t>
            </a:r>
            <a:r>
              <a:rPr lang="tr-TR" sz="1400" dirty="0" err="1">
                <a:solidFill>
                  <a:schemeClr val="tx1"/>
                </a:solidFill>
                <a:latin typeface="Arial" panose="020B0604020202020204" pitchFamily="34" charset="0"/>
                <a:cs typeface="Arial" panose="020B0604020202020204" pitchFamily="34" charset="0"/>
              </a:rPr>
              <a:t>Erasmus</a:t>
            </a:r>
            <a:r>
              <a:rPr lang="tr-TR" sz="1400" dirty="0">
                <a:solidFill>
                  <a:schemeClr val="tx1"/>
                </a:solidFill>
                <a:latin typeface="Arial" panose="020B0604020202020204" pitchFamily="34" charset="0"/>
                <a:cs typeface="Arial" panose="020B0604020202020204" pitchFamily="34" charset="0"/>
              </a:rPr>
              <a:t> sözleşmeniz ve dosyanız geçerlilik kazanmayacaktır.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solidFill>
                  <a:srgbClr val="FF0000"/>
                </a:solidFill>
                <a:latin typeface="Arial" panose="020B0604020202020204" pitchFamily="34" charset="0"/>
                <a:cs typeface="Arial" panose="020B0604020202020204" pitchFamily="34" charset="0"/>
              </a:rPr>
              <a:t>Özellikle Dikkat Edilmesi Gereken Hususlar</a:t>
            </a:r>
            <a:endParaRPr lang="tr-TR" sz="4000" dirty="0">
              <a:solidFill>
                <a:srgbClr val="FF000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838200" y="1825625"/>
            <a:ext cx="10515600" cy="3735420"/>
          </a:xfrm>
        </p:spPr>
        <p:txBody>
          <a:bodyPr>
            <a:normAutofit lnSpcReduction="10000"/>
          </a:bodyPr>
          <a:lstStyle/>
          <a:p>
            <a:r>
              <a:rPr lang="tr-TR" sz="1867" dirty="0">
                <a:solidFill>
                  <a:schemeClr val="tx1"/>
                </a:solidFill>
                <a:latin typeface="Arial" panose="020B0604020202020204" pitchFamily="34" charset="0"/>
                <a:cs typeface="Arial" panose="020B0604020202020204" pitchFamily="34" charset="0"/>
              </a:rPr>
              <a:t>Aile üyelerinizi sürecin maddi boyutu konusunda doğru biçimde bilgilendirmeniz önemlidir.</a:t>
            </a:r>
          </a:p>
          <a:p>
            <a:r>
              <a:rPr lang="tr-TR" sz="1867" dirty="0">
                <a:solidFill>
                  <a:schemeClr val="tx1"/>
                </a:solidFill>
                <a:latin typeface="Arial" panose="020B0604020202020204" pitchFamily="34" charset="0"/>
                <a:cs typeface="Arial" panose="020B0604020202020204" pitchFamily="34" charset="0"/>
              </a:rPr>
              <a:t>Erasmus kapsamında gidişiniz öncesinde, özellikle vize başvurusu sürecinde pek çok bürokratik prosedürü yerine getirmeniz gerektiğinin farkında olmalı ve bunun için hazır olmalısınız.</a:t>
            </a:r>
          </a:p>
          <a:p>
            <a:r>
              <a:rPr lang="tr-TR" sz="1867" dirty="0">
                <a:solidFill>
                  <a:schemeClr val="tx1"/>
                </a:solidFill>
                <a:latin typeface="Arial" panose="020B0604020202020204" pitchFamily="34" charset="0"/>
                <a:cs typeface="Arial" panose="020B0604020202020204" pitchFamily="34" charset="0"/>
              </a:rPr>
              <a:t>Gidişiniz öncesinde geçen süreyi yabancı dil becerilerinizi geliştirerek ya da mümkünse, para biriktirerek değerlendirme yoluna gidebilirsiniz.</a:t>
            </a:r>
          </a:p>
          <a:p>
            <a:r>
              <a:rPr lang="tr-TR" sz="1867" dirty="0">
                <a:solidFill>
                  <a:schemeClr val="tx1"/>
                </a:solidFill>
                <a:latin typeface="Arial" panose="020B0604020202020204" pitchFamily="34" charset="0"/>
                <a:cs typeface="Arial" panose="020B0604020202020204" pitchFamily="34" charset="0"/>
              </a:rPr>
              <a:t>Özellikle uçak bileti alımı gibi harcamaları, mümkün olduğunca öğrenim başlangıç tarihinize yakın (mümkünse iadesi alınabilecek biçimde) gerçekleştirmeniz, vize başvurusu reddi vb. kaynaklı ortaya çıkabilecek sorunlar karşısında mağduriyet yaşamanıza engel olacaktır.</a:t>
            </a:r>
          </a:p>
          <a:p>
            <a:r>
              <a:rPr lang="tr-TR" sz="1867" dirty="0">
                <a:solidFill>
                  <a:schemeClr val="tx1"/>
                </a:solidFill>
                <a:latin typeface="Arial" panose="020B0604020202020204" pitchFamily="34" charset="0"/>
                <a:cs typeface="Arial" panose="020B0604020202020204" pitchFamily="34" charset="0"/>
              </a:rPr>
              <a:t>Henüz (29.04.2025 tarihi itibarı ile) bütçe tutarımızın belli olmadığını, başvuru süreci duyurusunda belirtildiği üzere «aday» statüsünde olduğunuzu, ancak bütçemiz kesinleştikten ve üniversitemize aktarıldıktan sonra hibe ödemesi yapabilir duruma gelebileceğimizi önemle vurgular; harcamalarınız ve finansal planlamanızda duyurularda ve bu sunumda belirtilen konuları göz önünde bulundurmanızı önemle hatırlatırız.</a:t>
            </a:r>
          </a:p>
          <a:p>
            <a:endParaRPr lang="tr-TR" dirty="0"/>
          </a:p>
          <a:p>
            <a:pPr marL="0" indent="0">
              <a:buNone/>
            </a:pPr>
            <a:endParaRPr lang="tr-TR" dirty="0"/>
          </a:p>
        </p:txBody>
      </p:sp>
    </p:spTree>
    <p:extLst>
      <p:ext uri="{BB962C8B-B14F-4D97-AF65-F5344CB8AC3E}">
        <p14:creationId xmlns:p14="http://schemas.microsoft.com/office/powerpoint/2010/main" val="42343558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7D3F4EE-BFF3-4984-82EA-E03414BA2540}"/>
              </a:ext>
            </a:extLst>
          </p:cNvPr>
          <p:cNvSpPr>
            <a:spLocks noGrp="1"/>
          </p:cNvSpPr>
          <p:nvPr>
            <p:ph type="title"/>
          </p:nvPr>
        </p:nvSpPr>
        <p:spPr/>
        <p:txBody>
          <a:bodyPr/>
          <a:lstStyle/>
          <a:p>
            <a:r>
              <a:rPr lang="tr-TR" dirty="0">
                <a:solidFill>
                  <a:srgbClr val="FF0000"/>
                </a:solidFill>
                <a:latin typeface="Arial" panose="020B0604020202020204" pitchFamily="34" charset="0"/>
                <a:cs typeface="Arial" panose="020B0604020202020204" pitchFamily="34" charset="0"/>
              </a:rPr>
              <a:t>Seyahat Desteği Tutarları</a:t>
            </a:r>
          </a:p>
        </p:txBody>
      </p:sp>
      <p:pic>
        <p:nvPicPr>
          <p:cNvPr id="4" name="İçerik Yer Tutucusu 3">
            <a:extLst>
              <a:ext uri="{FF2B5EF4-FFF2-40B4-BE49-F238E27FC236}">
                <a16:creationId xmlns:a16="http://schemas.microsoft.com/office/drawing/2014/main" id="{1145C83E-5FB2-4266-8F09-FC3006CD1C7A}"/>
              </a:ext>
            </a:extLst>
          </p:cNvPr>
          <p:cNvPicPr>
            <a:picLocks noGrp="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32848" t="35022" r="20201" b="43562"/>
          <a:stretch/>
        </p:blipFill>
        <p:spPr bwMode="auto">
          <a:xfrm>
            <a:off x="304800" y="1906524"/>
            <a:ext cx="11887200" cy="30449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0199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D81925E-B0E1-49AA-B3B6-861163D48E67}"/>
              </a:ext>
            </a:extLst>
          </p:cNvPr>
          <p:cNvSpPr>
            <a:spLocks noGrp="1"/>
          </p:cNvSpPr>
          <p:nvPr>
            <p:ph type="title"/>
          </p:nvPr>
        </p:nvSpPr>
        <p:spPr/>
        <p:txBody>
          <a:bodyPr/>
          <a:lstStyle/>
          <a:p>
            <a:r>
              <a:rPr lang="tr-TR" dirty="0">
                <a:solidFill>
                  <a:srgbClr val="FF0000"/>
                </a:solidFill>
                <a:latin typeface="Arial" panose="020B0604020202020204" pitchFamily="34" charset="0"/>
                <a:cs typeface="Arial" panose="020B0604020202020204" pitchFamily="34" charset="0"/>
              </a:rPr>
              <a:t>Yeşil Seyahat Hibe Tutarı</a:t>
            </a:r>
          </a:p>
        </p:txBody>
      </p:sp>
      <p:sp>
        <p:nvSpPr>
          <p:cNvPr id="3" name="İçerik Yer Tutucusu 2">
            <a:extLst>
              <a:ext uri="{FF2B5EF4-FFF2-40B4-BE49-F238E27FC236}">
                <a16:creationId xmlns:a16="http://schemas.microsoft.com/office/drawing/2014/main" id="{A875B9C4-BE7F-4276-84F2-4B359C33EEC7}"/>
              </a:ext>
            </a:extLst>
          </p:cNvPr>
          <p:cNvSpPr>
            <a:spLocks noGrp="1"/>
          </p:cNvSpPr>
          <p:nvPr>
            <p:ph idx="1"/>
          </p:nvPr>
        </p:nvSpPr>
        <p:spPr/>
        <p:txBody>
          <a:bodyPr>
            <a:normAutofit/>
          </a:bodyPr>
          <a:lstStyle/>
          <a:p>
            <a:r>
              <a:rPr lang="tr-TR" sz="1800" dirty="0">
                <a:latin typeface="Arial" panose="020B0604020202020204" pitchFamily="34" charset="0"/>
                <a:cs typeface="Arial" panose="020B0604020202020204" pitchFamily="34" charset="0"/>
              </a:rPr>
              <a:t>Seyahatin </a:t>
            </a:r>
            <a:r>
              <a:rPr lang="tr-TR" sz="1800" dirty="0">
                <a:solidFill>
                  <a:srgbClr val="FF0000"/>
                </a:solidFill>
                <a:latin typeface="Arial" panose="020B0604020202020204" pitchFamily="34" charset="0"/>
                <a:cs typeface="Arial" panose="020B0604020202020204" pitchFamily="34" charset="0"/>
              </a:rPr>
              <a:t>düşük karbon </a:t>
            </a:r>
            <a:r>
              <a:rPr lang="tr-TR" sz="1800" dirty="0" err="1">
                <a:solidFill>
                  <a:srgbClr val="FF0000"/>
                </a:solidFill>
                <a:latin typeface="Arial" panose="020B0604020202020204" pitchFamily="34" charset="0"/>
                <a:cs typeface="Arial" panose="020B0604020202020204" pitchFamily="34" charset="0"/>
              </a:rPr>
              <a:t>salımlı</a:t>
            </a:r>
            <a:r>
              <a:rPr lang="tr-TR" sz="1800" dirty="0">
                <a:solidFill>
                  <a:srgbClr val="FF0000"/>
                </a:solidFill>
                <a:latin typeface="Arial" panose="020B0604020202020204" pitchFamily="34" charset="0"/>
                <a:cs typeface="Arial" panose="020B0604020202020204" pitchFamily="34" charset="0"/>
              </a:rPr>
              <a:t> toplu ulaşım araçlarının </a:t>
            </a:r>
            <a:r>
              <a:rPr lang="tr-TR" sz="1800" dirty="0">
                <a:latin typeface="Arial" panose="020B0604020202020204" pitchFamily="34" charset="0"/>
                <a:cs typeface="Arial" panose="020B0604020202020204" pitchFamily="34" charset="0"/>
              </a:rPr>
              <a:t>kullanılarak gerçekleştirilmesidir. </a:t>
            </a:r>
            <a:r>
              <a:rPr lang="tr-TR" sz="1800" dirty="0">
                <a:solidFill>
                  <a:srgbClr val="FF0000"/>
                </a:solidFill>
                <a:latin typeface="Arial" panose="020B0604020202020204" pitchFamily="34" charset="0"/>
                <a:cs typeface="Arial" panose="020B0604020202020204" pitchFamily="34" charset="0"/>
              </a:rPr>
              <a:t>Otobüs, tren </a:t>
            </a:r>
            <a:r>
              <a:rPr lang="tr-TR" sz="1800" dirty="0">
                <a:latin typeface="Arial" panose="020B0604020202020204" pitchFamily="34" charset="0"/>
                <a:cs typeface="Arial" panose="020B0604020202020204" pitchFamily="34" charset="0"/>
              </a:rPr>
              <a:t>kullanımı yeşil seyahat kapsamında yer alır. </a:t>
            </a:r>
          </a:p>
          <a:p>
            <a:r>
              <a:rPr lang="tr-TR" sz="1800" dirty="0">
                <a:latin typeface="Arial" panose="020B0604020202020204" pitchFamily="34" charset="0"/>
                <a:cs typeface="Arial" panose="020B0604020202020204" pitchFamily="34" charset="0"/>
              </a:rPr>
              <a:t>Yeşil seyahat desteği alınabilmesi için </a:t>
            </a:r>
            <a:r>
              <a:rPr lang="tr-TR" sz="1800" dirty="0">
                <a:solidFill>
                  <a:srgbClr val="FF0000"/>
                </a:solidFill>
                <a:latin typeface="Arial" panose="020B0604020202020204" pitchFamily="34" charset="0"/>
                <a:cs typeface="Arial" panose="020B0604020202020204" pitchFamily="34" charset="0"/>
              </a:rPr>
              <a:t>gidişte ve dönüşte </a:t>
            </a:r>
            <a:r>
              <a:rPr lang="tr-TR" sz="1800" dirty="0">
                <a:latin typeface="Arial" panose="020B0604020202020204" pitchFamily="34" charset="0"/>
                <a:cs typeface="Arial" panose="020B0604020202020204" pitchFamily="34" charset="0"/>
              </a:rPr>
              <a:t>yeşil seyahat kullanılması ve </a:t>
            </a:r>
            <a:r>
              <a:rPr lang="tr-TR" sz="1800" dirty="0">
                <a:solidFill>
                  <a:srgbClr val="FF0000"/>
                </a:solidFill>
                <a:latin typeface="Arial" panose="020B0604020202020204" pitchFamily="34" charset="0"/>
                <a:cs typeface="Arial" panose="020B0604020202020204" pitchFamily="34" charset="0"/>
              </a:rPr>
              <a:t>seyahatin tamamının yarısından fazlasının </a:t>
            </a:r>
            <a:r>
              <a:rPr lang="tr-TR" sz="1800" dirty="0">
                <a:latin typeface="Arial" panose="020B0604020202020204" pitchFamily="34" charset="0"/>
                <a:cs typeface="Arial" panose="020B0604020202020204" pitchFamily="34" charset="0"/>
              </a:rPr>
              <a:t>yeşil araçlar kullanılarak yapılması gerekmektedir. </a:t>
            </a:r>
          </a:p>
        </p:txBody>
      </p:sp>
    </p:spTree>
    <p:extLst>
      <p:ext uri="{BB962C8B-B14F-4D97-AF65-F5344CB8AC3E}">
        <p14:creationId xmlns:p14="http://schemas.microsoft.com/office/powerpoint/2010/main" val="38954230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81A574B-5E95-4F65-974A-22849BBD8CE5}"/>
              </a:ext>
            </a:extLst>
          </p:cNvPr>
          <p:cNvSpPr>
            <a:spLocks noGrp="1"/>
          </p:cNvSpPr>
          <p:nvPr>
            <p:ph type="title"/>
          </p:nvPr>
        </p:nvSpPr>
        <p:spPr/>
        <p:txBody>
          <a:bodyPr/>
          <a:lstStyle/>
          <a:p>
            <a:r>
              <a:rPr lang="tr-TR" dirty="0">
                <a:solidFill>
                  <a:srgbClr val="FF0000"/>
                </a:solidFill>
                <a:latin typeface="Arial" panose="020B0604020202020204" pitchFamily="34" charset="0"/>
                <a:cs typeface="Arial" panose="020B0604020202020204" pitchFamily="34" charset="0"/>
              </a:rPr>
              <a:t>KA171 Projesi için Faydalı Bilgiler</a:t>
            </a:r>
          </a:p>
        </p:txBody>
      </p:sp>
      <p:sp>
        <p:nvSpPr>
          <p:cNvPr id="3" name="İçerik Yer Tutucusu 2">
            <a:extLst>
              <a:ext uri="{FF2B5EF4-FFF2-40B4-BE49-F238E27FC236}">
                <a16:creationId xmlns:a16="http://schemas.microsoft.com/office/drawing/2014/main" id="{FB9D359A-0D9E-48C8-8A66-500289D58ECB}"/>
              </a:ext>
            </a:extLst>
          </p:cNvPr>
          <p:cNvSpPr>
            <a:spLocks noGrp="1"/>
          </p:cNvSpPr>
          <p:nvPr>
            <p:ph idx="1"/>
          </p:nvPr>
        </p:nvSpPr>
        <p:spPr/>
        <p:txBody>
          <a:bodyPr/>
          <a:lstStyle/>
          <a:p>
            <a:r>
              <a:rPr lang="tr-TR" dirty="0"/>
              <a:t>Hibe desteği,  aylık 700 </a:t>
            </a:r>
            <a:r>
              <a:rPr lang="tr-TR" dirty="0" err="1"/>
              <a:t>Avro’dur</a:t>
            </a:r>
            <a:r>
              <a:rPr lang="tr-TR" dirty="0"/>
              <a:t>. </a:t>
            </a:r>
          </a:p>
          <a:p>
            <a:r>
              <a:rPr lang="tr-TR" dirty="0"/>
              <a:t>Seyahat Desteği, Toronto </a:t>
            </a:r>
            <a:r>
              <a:rPr lang="tr-TR" dirty="0" err="1"/>
              <a:t>Metropolitan</a:t>
            </a:r>
            <a:r>
              <a:rPr lang="tr-TR" dirty="0"/>
              <a:t> </a:t>
            </a:r>
            <a:r>
              <a:rPr lang="tr-TR" dirty="0" err="1"/>
              <a:t>University</a:t>
            </a:r>
            <a:r>
              <a:rPr lang="tr-TR" dirty="0"/>
              <a:t> (Kanada-2024 projesi) için 1735 Avro, </a:t>
            </a:r>
            <a:r>
              <a:rPr lang="tr-TR" dirty="0" err="1"/>
              <a:t>Universiteti</a:t>
            </a:r>
            <a:r>
              <a:rPr lang="tr-TR" dirty="0"/>
              <a:t> i </a:t>
            </a:r>
            <a:r>
              <a:rPr lang="tr-TR" dirty="0" err="1"/>
              <a:t>Prishtines</a:t>
            </a:r>
            <a:r>
              <a:rPr lang="tr-TR" dirty="0"/>
              <a:t> (Kosova-2023 Projesi) için 275 Avro, </a:t>
            </a:r>
            <a:r>
              <a:rPr lang="tr-TR" dirty="0" err="1"/>
              <a:t>University</a:t>
            </a:r>
            <a:r>
              <a:rPr lang="tr-TR" dirty="0"/>
              <a:t> "</a:t>
            </a:r>
            <a:r>
              <a:rPr lang="tr-TR" dirty="0" err="1"/>
              <a:t>Ukshin</a:t>
            </a:r>
            <a:r>
              <a:rPr lang="tr-TR" dirty="0"/>
              <a:t> </a:t>
            </a:r>
            <a:r>
              <a:rPr lang="tr-TR" dirty="0" err="1"/>
              <a:t>Hoti</a:t>
            </a:r>
            <a:r>
              <a:rPr lang="tr-TR" dirty="0"/>
              <a:t>" </a:t>
            </a:r>
            <a:r>
              <a:rPr lang="tr-TR" dirty="0" err="1"/>
              <a:t>Prizren</a:t>
            </a:r>
            <a:r>
              <a:rPr lang="tr-TR" dirty="0"/>
              <a:t> (Kosova-2024 Projesi) için 309 </a:t>
            </a:r>
            <a:r>
              <a:rPr lang="tr-TR" dirty="0" err="1"/>
              <a:t>Avro’dur</a:t>
            </a:r>
            <a:r>
              <a:rPr lang="tr-TR" dirty="0"/>
              <a:t>.</a:t>
            </a:r>
          </a:p>
          <a:p>
            <a:endParaRPr lang="tr-TR" dirty="0"/>
          </a:p>
        </p:txBody>
      </p:sp>
    </p:spTree>
    <p:extLst>
      <p:ext uri="{BB962C8B-B14F-4D97-AF65-F5344CB8AC3E}">
        <p14:creationId xmlns:p14="http://schemas.microsoft.com/office/powerpoint/2010/main" val="3848697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1A366EE-B03D-44C5-88CE-430CA4BDF757}"/>
              </a:ext>
            </a:extLst>
          </p:cNvPr>
          <p:cNvSpPr>
            <a:spLocks noGrp="1"/>
          </p:cNvSpPr>
          <p:nvPr>
            <p:ph type="title"/>
          </p:nvPr>
        </p:nvSpPr>
        <p:spPr/>
        <p:txBody>
          <a:bodyPr/>
          <a:lstStyle/>
          <a:p>
            <a:r>
              <a:rPr lang="tr-TR" dirty="0" err="1">
                <a:solidFill>
                  <a:srgbClr val="FF0000"/>
                </a:solidFill>
                <a:latin typeface="Arial" panose="020B0604020202020204" pitchFamily="34" charset="0"/>
                <a:cs typeface="Arial" panose="020B0604020202020204" pitchFamily="34" charset="0"/>
              </a:rPr>
              <a:t>Erasmus</a:t>
            </a:r>
            <a:r>
              <a:rPr lang="tr-TR" dirty="0">
                <a:solidFill>
                  <a:srgbClr val="FF0000"/>
                </a:solidFill>
                <a:latin typeface="Arial" panose="020B0604020202020204" pitchFamily="34" charset="0"/>
                <a:cs typeface="Arial" panose="020B0604020202020204" pitchFamily="34" charset="0"/>
              </a:rPr>
              <a:t>+ (KA131) Programı Nedir?</a:t>
            </a:r>
          </a:p>
        </p:txBody>
      </p:sp>
      <p:sp>
        <p:nvSpPr>
          <p:cNvPr id="3" name="İçerik Yer Tutucusu 2">
            <a:extLst>
              <a:ext uri="{FF2B5EF4-FFF2-40B4-BE49-F238E27FC236}">
                <a16:creationId xmlns:a16="http://schemas.microsoft.com/office/drawing/2014/main" id="{693BC6F1-CED7-4137-A68D-33071DA9C282}"/>
              </a:ext>
            </a:extLst>
          </p:cNvPr>
          <p:cNvSpPr>
            <a:spLocks noGrp="1"/>
          </p:cNvSpPr>
          <p:nvPr>
            <p:ph idx="1"/>
          </p:nvPr>
        </p:nvSpPr>
        <p:spPr/>
        <p:txBody>
          <a:bodyPr/>
          <a:lstStyle/>
          <a:p>
            <a:r>
              <a:rPr lang="tr-TR" sz="1800" dirty="0" err="1">
                <a:solidFill>
                  <a:schemeClr val="tx1"/>
                </a:solidFill>
                <a:latin typeface="Arial" panose="020B0604020202020204" pitchFamily="34" charset="0"/>
                <a:cs typeface="Arial" panose="020B0604020202020204" pitchFamily="34" charset="0"/>
              </a:rPr>
              <a:t>Erasmus</a:t>
            </a:r>
            <a:r>
              <a:rPr lang="tr-TR" sz="1800" dirty="0">
                <a:solidFill>
                  <a:schemeClr val="tx1"/>
                </a:solidFill>
                <a:latin typeface="Arial" panose="020B0604020202020204" pitchFamily="34" charset="0"/>
                <a:cs typeface="Arial" panose="020B0604020202020204" pitchFamily="34" charset="0"/>
              </a:rPr>
              <a:t>+ Programı, Avrupa Birliği tarafından desteklenen bir değişim programıdır. Avrupa Birliği ülkeleri ile Türkiye’deki yükseköğretim kurumları arasında kısa süreli öğrenci ve personel değişimi ile yükseköğretim kurumunda kayıtlı öğrencinin yurt dışındaki bir işletmede ya da organizasyonda mesleki eğitim alma / çalışma deneyimi kazanmasını sağlamayı amaçlamaktadır.</a:t>
            </a:r>
          </a:p>
          <a:p>
            <a:r>
              <a:rPr lang="tr-TR" sz="1800" dirty="0">
                <a:solidFill>
                  <a:schemeClr val="tx1"/>
                </a:solidFill>
                <a:latin typeface="Arial" panose="020B0604020202020204" pitchFamily="34" charset="0"/>
                <a:cs typeface="Arial" panose="020B0604020202020204" pitchFamily="34" charset="0"/>
              </a:rPr>
              <a:t>Coğrafi olarak, Avrupa Birliği’ne üye ülkelerin yanı sıra Norveç, İzlanda, Lihtenştayn, Kuzey Makedonya, Sırbistan ve Türkiye’yi de kapsayan bir programdır.</a:t>
            </a:r>
          </a:p>
          <a:p>
            <a:endParaRPr lang="tr-TR" dirty="0"/>
          </a:p>
        </p:txBody>
      </p:sp>
    </p:spTree>
    <p:extLst>
      <p:ext uri="{BB962C8B-B14F-4D97-AF65-F5344CB8AC3E}">
        <p14:creationId xmlns:p14="http://schemas.microsoft.com/office/powerpoint/2010/main" val="9417136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0EF9B7E-9F93-4E2D-991E-8EFCF39D0BB2}"/>
              </a:ext>
            </a:extLst>
          </p:cNvPr>
          <p:cNvSpPr>
            <a:spLocks noGrp="1"/>
          </p:cNvSpPr>
          <p:nvPr>
            <p:ph type="title"/>
          </p:nvPr>
        </p:nvSpPr>
        <p:spPr/>
        <p:txBody>
          <a:bodyPr>
            <a:normAutofit fontScale="90000"/>
          </a:bodyPr>
          <a:lstStyle/>
          <a:p>
            <a:r>
              <a:rPr lang="tr-TR" dirty="0">
                <a:solidFill>
                  <a:srgbClr val="FF0000"/>
                </a:solidFill>
                <a:latin typeface="Arial" panose="020B0604020202020204" pitchFamily="34" charset="0"/>
                <a:cs typeface="Arial" panose="020B0604020202020204" pitchFamily="34" charset="0"/>
              </a:rPr>
              <a:t>DEÜ ULUSLARARASI AKADEMİK İLİŞKİLER KOORDİNATÖRLÜĞÜ</a:t>
            </a:r>
          </a:p>
        </p:txBody>
      </p:sp>
      <p:sp>
        <p:nvSpPr>
          <p:cNvPr id="3" name="İçerik Yer Tutucusu 2">
            <a:extLst>
              <a:ext uri="{FF2B5EF4-FFF2-40B4-BE49-F238E27FC236}">
                <a16:creationId xmlns:a16="http://schemas.microsoft.com/office/drawing/2014/main" id="{CB05F1D5-CBA8-48AC-BB19-C4BBD39FA0E7}"/>
              </a:ext>
            </a:extLst>
          </p:cNvPr>
          <p:cNvSpPr>
            <a:spLocks noGrp="1"/>
          </p:cNvSpPr>
          <p:nvPr>
            <p:ph idx="1"/>
          </p:nvPr>
        </p:nvSpPr>
        <p:spPr>
          <a:xfrm>
            <a:off x="838200" y="1825625"/>
            <a:ext cx="10515600" cy="4351338"/>
          </a:xfrm>
        </p:spPr>
        <p:txBody>
          <a:bodyPr/>
          <a:lstStyle/>
          <a:p>
            <a:pPr marL="0" indent="0" algn="ctr">
              <a:lnSpc>
                <a:spcPts val="1000"/>
              </a:lnSpc>
              <a:buNone/>
            </a:pPr>
            <a:endParaRPr lang="tr-TR" sz="1100" dirty="0"/>
          </a:p>
          <a:p>
            <a:pPr marL="0" indent="0" algn="ctr">
              <a:lnSpc>
                <a:spcPts val="1000"/>
              </a:lnSpc>
              <a:buNone/>
            </a:pPr>
            <a:r>
              <a:rPr lang="tr-TR" dirty="0"/>
              <a:t>E-posta: </a:t>
            </a:r>
            <a:r>
              <a:rPr lang="tr-TR" b="1" dirty="0"/>
              <a:t>erasmus@deu.edu.tr</a:t>
            </a:r>
          </a:p>
          <a:p>
            <a:pPr marL="0" indent="0" algn="ctr">
              <a:lnSpc>
                <a:spcPts val="1000"/>
              </a:lnSpc>
              <a:buNone/>
            </a:pPr>
            <a:r>
              <a:rPr lang="tr-TR" sz="2000" dirty="0"/>
              <a:t>	</a:t>
            </a:r>
          </a:p>
          <a:p>
            <a:pPr marL="0" indent="0" algn="ctr">
              <a:lnSpc>
                <a:spcPts val="1000"/>
              </a:lnSpc>
              <a:buNone/>
            </a:pPr>
            <a:r>
              <a:rPr lang="tr-TR" sz="2000" dirty="0"/>
              <a:t>Uluslararası Akademik İlişkiler Koordinatörlüğü </a:t>
            </a:r>
          </a:p>
          <a:p>
            <a:pPr marL="0" indent="0" algn="ctr">
              <a:lnSpc>
                <a:spcPts val="1000"/>
              </a:lnSpc>
              <a:buNone/>
            </a:pPr>
            <a:r>
              <a:rPr lang="tr-TR" sz="2000" dirty="0"/>
              <a:t>        Öğrenci Danışma Günleri</a:t>
            </a:r>
          </a:p>
          <a:p>
            <a:pPr marL="0" indent="0" algn="ctr">
              <a:lnSpc>
                <a:spcPts val="1000"/>
              </a:lnSpc>
              <a:buNone/>
            </a:pPr>
            <a:r>
              <a:rPr lang="tr-TR" sz="2000" dirty="0"/>
              <a:t>      Salı/Perşembe Saat: 16:00 – 17:00</a:t>
            </a:r>
          </a:p>
          <a:p>
            <a:pPr marL="0" indent="0" algn="ctr">
              <a:lnSpc>
                <a:spcPct val="100000"/>
              </a:lnSpc>
              <a:buNone/>
            </a:pPr>
            <a:r>
              <a:rPr lang="tr-TR" dirty="0">
                <a:cs typeface="Calibri"/>
              </a:rPr>
              <a:t> İ</a:t>
            </a:r>
            <a:r>
              <a:rPr lang="tr-TR" spc="-80" dirty="0">
                <a:cs typeface="Calibri"/>
              </a:rPr>
              <a:t>L</a:t>
            </a:r>
            <a:r>
              <a:rPr lang="tr-TR" dirty="0">
                <a:cs typeface="Calibri"/>
              </a:rPr>
              <a:t>Gİ</a:t>
            </a:r>
            <a:r>
              <a:rPr lang="tr-TR" spc="-20" dirty="0">
                <a:cs typeface="Calibri"/>
              </a:rPr>
              <a:t>N</a:t>
            </a:r>
            <a:r>
              <a:rPr lang="tr-TR" dirty="0">
                <a:cs typeface="Calibri"/>
              </a:rPr>
              <a:t>İZ</a:t>
            </a:r>
            <a:r>
              <a:rPr lang="tr-TR" spc="35" dirty="0">
                <a:cs typeface="Calibri"/>
              </a:rPr>
              <a:t> </a:t>
            </a:r>
            <a:r>
              <a:rPr lang="tr-TR" dirty="0">
                <a:cs typeface="Calibri"/>
              </a:rPr>
              <a:t>İÇ</a:t>
            </a:r>
            <a:r>
              <a:rPr lang="tr-TR" spc="-10" dirty="0">
                <a:cs typeface="Calibri"/>
              </a:rPr>
              <a:t>İ</a:t>
            </a:r>
            <a:r>
              <a:rPr lang="tr-TR" dirty="0">
                <a:cs typeface="Calibri"/>
              </a:rPr>
              <a:t>N</a:t>
            </a:r>
            <a:r>
              <a:rPr lang="tr-TR" spc="10" dirty="0">
                <a:cs typeface="Calibri"/>
              </a:rPr>
              <a:t> </a:t>
            </a:r>
            <a:r>
              <a:rPr lang="tr-TR" dirty="0">
                <a:cs typeface="Calibri"/>
              </a:rPr>
              <a:t>T</a:t>
            </a:r>
            <a:r>
              <a:rPr lang="tr-TR" spc="-40" dirty="0">
                <a:cs typeface="Calibri"/>
              </a:rPr>
              <a:t>E</a:t>
            </a:r>
            <a:r>
              <a:rPr lang="tr-TR" dirty="0">
                <a:cs typeface="Calibri"/>
              </a:rPr>
              <a:t>ŞEK</a:t>
            </a:r>
            <a:r>
              <a:rPr lang="tr-TR" spc="-45" dirty="0">
                <a:cs typeface="Calibri"/>
              </a:rPr>
              <a:t>K</a:t>
            </a:r>
            <a:r>
              <a:rPr lang="tr-TR" dirty="0">
                <a:cs typeface="Calibri"/>
              </a:rPr>
              <a:t>ÜR </a:t>
            </a:r>
            <a:r>
              <a:rPr lang="tr-TR" spc="-15" dirty="0">
                <a:cs typeface="Calibri"/>
              </a:rPr>
              <a:t>E</a:t>
            </a:r>
            <a:r>
              <a:rPr lang="tr-TR" dirty="0">
                <a:cs typeface="Calibri"/>
              </a:rPr>
              <a:t>DERİZ.</a:t>
            </a:r>
          </a:p>
          <a:p>
            <a:pPr marL="0" indent="0" algn="ctr">
              <a:lnSpc>
                <a:spcPct val="100000"/>
              </a:lnSpc>
              <a:buNone/>
            </a:pPr>
            <a:r>
              <a:rPr lang="tr-TR" sz="1400" dirty="0">
                <a:cs typeface="Calibri"/>
              </a:rPr>
              <a:t>*29.04.2025 tarihli bu sunumdaki bilgiler, takip eden tarihlerdeki proje ve ilanlar kapsamında başvurup seçilecek öğrenciler için değişikliğe uğraması muhtemel bilgilerdir.  </a:t>
            </a:r>
          </a:p>
          <a:p>
            <a:endParaRPr lang="tr-TR" dirty="0"/>
          </a:p>
        </p:txBody>
      </p:sp>
      <p:pic>
        <p:nvPicPr>
          <p:cNvPr id="1026" name="Picture 2" descr="a73c51931ac08f93c3257851bd7f2ae7">
            <a:extLst>
              <a:ext uri="{FF2B5EF4-FFF2-40B4-BE49-F238E27FC236}">
                <a16:creationId xmlns:a16="http://schemas.microsoft.com/office/drawing/2014/main" id="{3EAA1998-5B2F-415D-93B9-9987ED223E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362" y="4427473"/>
            <a:ext cx="7153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660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403F791-1C53-4B45-9CCC-B890741A8B0A}"/>
              </a:ext>
            </a:extLst>
          </p:cNvPr>
          <p:cNvSpPr>
            <a:spLocks noGrp="1"/>
          </p:cNvSpPr>
          <p:nvPr>
            <p:ph type="title"/>
          </p:nvPr>
        </p:nvSpPr>
        <p:spPr/>
        <p:txBody>
          <a:bodyPr/>
          <a:lstStyle/>
          <a:p>
            <a:r>
              <a:rPr lang="tr-TR" dirty="0">
                <a:solidFill>
                  <a:srgbClr val="FF0000"/>
                </a:solidFill>
              </a:rPr>
              <a:t>FERAGAT</a:t>
            </a:r>
            <a:endParaRPr lang="tr-TR" dirty="0"/>
          </a:p>
        </p:txBody>
      </p:sp>
      <p:sp>
        <p:nvSpPr>
          <p:cNvPr id="3" name="İçerik Yer Tutucusu 2">
            <a:extLst>
              <a:ext uri="{FF2B5EF4-FFF2-40B4-BE49-F238E27FC236}">
                <a16:creationId xmlns:a16="http://schemas.microsoft.com/office/drawing/2014/main" id="{8732B2E6-E386-4EB2-A423-3A537166CA80}"/>
              </a:ext>
            </a:extLst>
          </p:cNvPr>
          <p:cNvSpPr>
            <a:spLocks noGrp="1"/>
          </p:cNvSpPr>
          <p:nvPr>
            <p:ph idx="1"/>
          </p:nvPr>
        </p:nvSpPr>
        <p:spPr/>
        <p:txBody>
          <a:bodyPr/>
          <a:lstStyle/>
          <a:p>
            <a:pPr marL="241300" marR="12700" lvl="0" indent="-229235" defTabSz="342892">
              <a:lnSpc>
                <a:spcPts val="2590"/>
              </a:lnSpc>
              <a:spcBef>
                <a:spcPct val="20000"/>
              </a:spcBef>
              <a:buFont typeface="Arial"/>
              <a:buChar char="•"/>
            </a:pPr>
            <a:r>
              <a:rPr lang="tr-TR" sz="1600" spc="-15" dirty="0">
                <a:solidFill>
                  <a:srgbClr val="233244"/>
                </a:solidFill>
                <a:cs typeface="Calibri"/>
              </a:rPr>
              <a:t>H</a:t>
            </a:r>
            <a:r>
              <a:rPr lang="tr-TR" sz="1600" spc="-5" dirty="0">
                <a:solidFill>
                  <a:srgbClr val="233244"/>
                </a:solidFill>
                <a:cs typeface="Calibri"/>
              </a:rPr>
              <a:t>e</a:t>
            </a:r>
            <a:r>
              <a:rPr lang="tr-TR" sz="1600" dirty="0">
                <a:solidFill>
                  <a:srgbClr val="233244"/>
                </a:solidFill>
                <a:cs typeface="Calibri"/>
              </a:rPr>
              <a:t>rhangi</a:t>
            </a:r>
            <a:r>
              <a:rPr lang="tr-TR" sz="1600" spc="-25" dirty="0">
                <a:solidFill>
                  <a:srgbClr val="233244"/>
                </a:solidFill>
                <a:cs typeface="Calibri"/>
              </a:rPr>
              <a:t> </a:t>
            </a:r>
            <a:r>
              <a:rPr lang="tr-TR" sz="1600" dirty="0">
                <a:solidFill>
                  <a:srgbClr val="233244"/>
                </a:solidFill>
                <a:cs typeface="Calibri"/>
              </a:rPr>
              <a:t>bir sebe</a:t>
            </a:r>
            <a:r>
              <a:rPr lang="tr-TR" sz="1600" spc="5" dirty="0">
                <a:solidFill>
                  <a:srgbClr val="233244"/>
                </a:solidFill>
                <a:cs typeface="Calibri"/>
              </a:rPr>
              <a:t>p</a:t>
            </a:r>
            <a:r>
              <a:rPr lang="tr-TR" sz="1600" dirty="0">
                <a:solidFill>
                  <a:srgbClr val="233244"/>
                </a:solidFill>
                <a:cs typeface="Calibri"/>
              </a:rPr>
              <a:t>le </a:t>
            </a:r>
            <a:r>
              <a:rPr lang="tr-TR" sz="1600" spc="-50" dirty="0">
                <a:solidFill>
                  <a:srgbClr val="233244"/>
                </a:solidFill>
                <a:cs typeface="Calibri"/>
              </a:rPr>
              <a:t>f</a:t>
            </a:r>
            <a:r>
              <a:rPr lang="tr-TR" sz="1600" dirty="0">
                <a:solidFill>
                  <a:srgbClr val="233244"/>
                </a:solidFill>
                <a:cs typeface="Calibri"/>
              </a:rPr>
              <a:t>a</a:t>
            </a:r>
            <a:r>
              <a:rPr lang="tr-TR" sz="1600" spc="5" dirty="0">
                <a:solidFill>
                  <a:srgbClr val="233244"/>
                </a:solidFill>
                <a:cs typeface="Calibri"/>
              </a:rPr>
              <a:t>a</a:t>
            </a:r>
            <a:r>
              <a:rPr lang="tr-TR" sz="1600" dirty="0">
                <a:solidFill>
                  <a:srgbClr val="233244"/>
                </a:solidFill>
                <a:cs typeface="Calibri"/>
              </a:rPr>
              <a:t>li</a:t>
            </a:r>
            <a:r>
              <a:rPr lang="tr-TR" sz="1600" spc="-20" dirty="0">
                <a:solidFill>
                  <a:srgbClr val="233244"/>
                </a:solidFill>
                <a:cs typeface="Calibri"/>
              </a:rPr>
              <a:t>y</a:t>
            </a:r>
            <a:r>
              <a:rPr lang="tr-TR" sz="1600" dirty="0">
                <a:solidFill>
                  <a:srgbClr val="233244"/>
                </a:solidFill>
                <a:cs typeface="Calibri"/>
              </a:rPr>
              <a:t>etini</a:t>
            </a:r>
            <a:r>
              <a:rPr lang="tr-TR" sz="1600" spc="-15" dirty="0">
                <a:solidFill>
                  <a:srgbClr val="233244"/>
                </a:solidFill>
                <a:cs typeface="Calibri"/>
              </a:rPr>
              <a:t> </a:t>
            </a:r>
            <a:r>
              <a:rPr lang="tr-TR" sz="1600" spc="-25" dirty="0">
                <a:solidFill>
                  <a:srgbClr val="233244"/>
                </a:solidFill>
                <a:cs typeface="Calibri"/>
              </a:rPr>
              <a:t>g</a:t>
            </a:r>
            <a:r>
              <a:rPr lang="tr-TR" sz="1600" dirty="0">
                <a:solidFill>
                  <a:srgbClr val="233244"/>
                </a:solidFill>
                <a:cs typeface="Calibri"/>
              </a:rPr>
              <a:t>e</a:t>
            </a:r>
            <a:r>
              <a:rPr lang="tr-TR" sz="1600" spc="-25" dirty="0">
                <a:solidFill>
                  <a:srgbClr val="233244"/>
                </a:solidFill>
                <a:cs typeface="Calibri"/>
              </a:rPr>
              <a:t>r</a:t>
            </a:r>
            <a:r>
              <a:rPr lang="tr-TR" sz="1600" dirty="0">
                <a:solidFill>
                  <a:srgbClr val="233244"/>
                </a:solidFill>
                <a:cs typeface="Calibri"/>
              </a:rPr>
              <a:t>ç</a:t>
            </a:r>
            <a:r>
              <a:rPr lang="tr-TR" sz="1600" spc="10" dirty="0">
                <a:solidFill>
                  <a:srgbClr val="233244"/>
                </a:solidFill>
                <a:cs typeface="Calibri"/>
              </a:rPr>
              <a:t>e</a:t>
            </a:r>
            <a:r>
              <a:rPr lang="tr-TR" sz="1600" dirty="0">
                <a:solidFill>
                  <a:srgbClr val="233244"/>
                </a:solidFill>
                <a:cs typeface="Calibri"/>
              </a:rPr>
              <a:t>kl</a:t>
            </a:r>
            <a:r>
              <a:rPr lang="tr-TR" sz="1600" spc="5" dirty="0">
                <a:solidFill>
                  <a:srgbClr val="233244"/>
                </a:solidFill>
                <a:cs typeface="Calibri"/>
              </a:rPr>
              <a:t>e</a:t>
            </a:r>
            <a:r>
              <a:rPr lang="tr-TR" sz="1600" spc="-25" dirty="0">
                <a:solidFill>
                  <a:srgbClr val="233244"/>
                </a:solidFill>
                <a:cs typeface="Calibri"/>
              </a:rPr>
              <a:t>ş</a:t>
            </a:r>
            <a:r>
              <a:rPr lang="tr-TR" sz="1600" dirty="0">
                <a:solidFill>
                  <a:srgbClr val="233244"/>
                </a:solidFill>
                <a:cs typeface="Calibri"/>
              </a:rPr>
              <a:t>tir</a:t>
            </a:r>
            <a:r>
              <a:rPr lang="tr-TR" sz="1600" spc="5" dirty="0">
                <a:solidFill>
                  <a:srgbClr val="233244"/>
                </a:solidFill>
                <a:cs typeface="Calibri"/>
              </a:rPr>
              <a:t>m</a:t>
            </a:r>
            <a:r>
              <a:rPr lang="tr-TR" sz="1600" dirty="0">
                <a:solidFill>
                  <a:srgbClr val="233244"/>
                </a:solidFill>
                <a:cs typeface="Calibri"/>
              </a:rPr>
              <a:t>ek</a:t>
            </a:r>
            <a:r>
              <a:rPr lang="tr-TR" sz="1600" spc="-40" dirty="0">
                <a:solidFill>
                  <a:srgbClr val="233244"/>
                </a:solidFill>
                <a:cs typeface="Calibri"/>
              </a:rPr>
              <a:t>t</a:t>
            </a:r>
            <a:r>
              <a:rPr lang="tr-TR" sz="1600" dirty="0">
                <a:solidFill>
                  <a:srgbClr val="233244"/>
                </a:solidFill>
                <a:cs typeface="Calibri"/>
              </a:rPr>
              <a:t>en</a:t>
            </a:r>
            <a:r>
              <a:rPr lang="tr-TR" sz="1600" spc="-35" dirty="0">
                <a:solidFill>
                  <a:srgbClr val="233244"/>
                </a:solidFill>
                <a:cs typeface="Calibri"/>
              </a:rPr>
              <a:t> </a:t>
            </a:r>
            <a:r>
              <a:rPr lang="tr-TR" sz="1600" spc="-40" dirty="0">
                <a:solidFill>
                  <a:srgbClr val="233244"/>
                </a:solidFill>
                <a:cs typeface="Calibri"/>
              </a:rPr>
              <a:t>v</a:t>
            </a:r>
            <a:r>
              <a:rPr lang="tr-TR" sz="1600" dirty="0">
                <a:solidFill>
                  <a:srgbClr val="233244"/>
                </a:solidFill>
                <a:cs typeface="Calibri"/>
              </a:rPr>
              <a:t>a</a:t>
            </a:r>
            <a:r>
              <a:rPr lang="tr-TR" sz="1600" spc="-20" dirty="0">
                <a:solidFill>
                  <a:srgbClr val="233244"/>
                </a:solidFill>
                <a:cs typeface="Calibri"/>
              </a:rPr>
              <a:t>z</a:t>
            </a:r>
            <a:r>
              <a:rPr lang="tr-TR" sz="1600" spc="-25" dirty="0">
                <a:solidFill>
                  <a:srgbClr val="233244"/>
                </a:solidFill>
                <a:cs typeface="Calibri"/>
              </a:rPr>
              <a:t>g</a:t>
            </a:r>
            <a:r>
              <a:rPr lang="tr-TR" sz="1600" dirty="0">
                <a:solidFill>
                  <a:srgbClr val="233244"/>
                </a:solidFill>
                <a:cs typeface="Calibri"/>
              </a:rPr>
              <a:t>e</a:t>
            </a:r>
            <a:r>
              <a:rPr lang="tr-TR" sz="1600" spc="10" dirty="0">
                <a:solidFill>
                  <a:srgbClr val="233244"/>
                </a:solidFill>
                <a:cs typeface="Calibri"/>
              </a:rPr>
              <a:t>ç</a:t>
            </a:r>
            <a:r>
              <a:rPr lang="tr-TR" sz="1600" dirty="0">
                <a:solidFill>
                  <a:srgbClr val="233244"/>
                </a:solidFill>
                <a:cs typeface="Calibri"/>
              </a:rPr>
              <a:t>en</a:t>
            </a:r>
            <a:r>
              <a:rPr lang="tr-TR" sz="1600" spc="10" dirty="0">
                <a:solidFill>
                  <a:srgbClr val="233244"/>
                </a:solidFill>
                <a:cs typeface="Calibri"/>
              </a:rPr>
              <a:t> </a:t>
            </a:r>
            <a:r>
              <a:rPr lang="tr-TR" sz="1600" dirty="0">
                <a:solidFill>
                  <a:srgbClr val="233244"/>
                </a:solidFill>
                <a:cs typeface="Calibri"/>
              </a:rPr>
              <a:t>öğ</a:t>
            </a:r>
            <a:r>
              <a:rPr lang="tr-TR" sz="1600" spc="-35" dirty="0">
                <a:solidFill>
                  <a:srgbClr val="233244"/>
                </a:solidFill>
                <a:cs typeface="Calibri"/>
              </a:rPr>
              <a:t>r</a:t>
            </a:r>
            <a:r>
              <a:rPr lang="tr-TR" sz="1600" dirty="0">
                <a:solidFill>
                  <a:srgbClr val="233244"/>
                </a:solidFill>
                <a:cs typeface="Calibri"/>
              </a:rPr>
              <a:t>e</a:t>
            </a:r>
            <a:r>
              <a:rPr lang="tr-TR" sz="1600" spc="5" dirty="0">
                <a:solidFill>
                  <a:srgbClr val="233244"/>
                </a:solidFill>
                <a:cs typeface="Calibri"/>
              </a:rPr>
              <a:t>n</a:t>
            </a:r>
            <a:r>
              <a:rPr lang="tr-TR" sz="1600" dirty="0">
                <a:solidFill>
                  <a:srgbClr val="233244"/>
                </a:solidFill>
                <a:cs typeface="Calibri"/>
              </a:rPr>
              <a:t>cilerin,</a:t>
            </a:r>
            <a:r>
              <a:rPr lang="tr-TR" sz="1600" spc="-10" dirty="0">
                <a:solidFill>
                  <a:srgbClr val="233244"/>
                </a:solidFill>
                <a:cs typeface="Calibri"/>
              </a:rPr>
              <a:t> </a:t>
            </a:r>
            <a:r>
              <a:rPr lang="tr-TR" sz="1600" spc="-25" dirty="0">
                <a:solidFill>
                  <a:srgbClr val="233244"/>
                </a:solidFill>
                <a:cs typeface="Calibri"/>
              </a:rPr>
              <a:t>internet </a:t>
            </a:r>
            <a:r>
              <a:rPr lang="tr-TR" sz="1600" dirty="0">
                <a:solidFill>
                  <a:srgbClr val="233244"/>
                </a:solidFill>
                <a:cs typeface="Calibri"/>
              </a:rPr>
              <a:t>s</a:t>
            </a:r>
            <a:r>
              <a:rPr lang="tr-TR" sz="1600" spc="-45" dirty="0">
                <a:solidFill>
                  <a:srgbClr val="233244"/>
                </a:solidFill>
                <a:cs typeface="Calibri"/>
              </a:rPr>
              <a:t>a</a:t>
            </a:r>
            <a:r>
              <a:rPr lang="tr-TR" sz="1600" spc="15" dirty="0">
                <a:solidFill>
                  <a:srgbClr val="233244"/>
                </a:solidFill>
                <a:cs typeface="Calibri"/>
              </a:rPr>
              <a:t>y</a:t>
            </a:r>
            <a:r>
              <a:rPr lang="tr-TR" sz="1600" spc="-50" dirty="0">
                <a:solidFill>
                  <a:srgbClr val="233244"/>
                </a:solidFill>
                <a:cs typeface="Calibri"/>
              </a:rPr>
              <a:t>f</a:t>
            </a:r>
            <a:r>
              <a:rPr lang="tr-TR" sz="1600" dirty="0">
                <a:solidFill>
                  <a:srgbClr val="233244"/>
                </a:solidFill>
                <a:cs typeface="Calibri"/>
              </a:rPr>
              <a:t>a</a:t>
            </a:r>
            <a:r>
              <a:rPr lang="tr-TR" sz="1600" spc="5" dirty="0">
                <a:solidFill>
                  <a:srgbClr val="233244"/>
                </a:solidFill>
                <a:cs typeface="Calibri"/>
              </a:rPr>
              <a:t>m</a:t>
            </a:r>
            <a:r>
              <a:rPr lang="tr-TR" sz="1600" dirty="0">
                <a:solidFill>
                  <a:srgbClr val="233244"/>
                </a:solidFill>
                <a:cs typeface="Calibri"/>
              </a:rPr>
              <a:t>ı</a:t>
            </a:r>
            <a:r>
              <a:rPr lang="tr-TR" sz="1600" spc="-50" dirty="0">
                <a:solidFill>
                  <a:srgbClr val="233244"/>
                </a:solidFill>
                <a:cs typeface="Calibri"/>
              </a:rPr>
              <a:t>z</a:t>
            </a:r>
            <a:r>
              <a:rPr lang="tr-TR" sz="1600" dirty="0">
                <a:solidFill>
                  <a:srgbClr val="233244"/>
                </a:solidFill>
                <a:cs typeface="Calibri"/>
              </a:rPr>
              <a:t>daki ilgili duyuruda [2025-2026 AKADEMİK YILI ERASMUS (2025 projesi) ÖĞRENİM HAREKETLİLİĞİ YERLEŞTİRME SONUCU DUYURUSU] yer al</a:t>
            </a:r>
            <a:r>
              <a:rPr lang="tr-TR" sz="1600" spc="5" dirty="0">
                <a:solidFill>
                  <a:srgbClr val="233244"/>
                </a:solidFill>
                <a:cs typeface="Calibri"/>
              </a:rPr>
              <a:t>a</a:t>
            </a:r>
            <a:r>
              <a:rPr lang="tr-TR" sz="1600" dirty="0">
                <a:solidFill>
                  <a:srgbClr val="233244"/>
                </a:solidFill>
                <a:cs typeface="Calibri"/>
              </a:rPr>
              <a:t>n</a:t>
            </a:r>
            <a:r>
              <a:rPr lang="tr-TR" sz="1600" spc="-15" dirty="0">
                <a:solidFill>
                  <a:srgbClr val="233244"/>
                </a:solidFill>
                <a:cs typeface="Calibri"/>
              </a:rPr>
              <a:t> </a:t>
            </a:r>
            <a:r>
              <a:rPr lang="tr-TR" sz="1600" spc="-35" dirty="0">
                <a:solidFill>
                  <a:srgbClr val="233244"/>
                </a:solidFill>
                <a:cs typeface="Calibri"/>
              </a:rPr>
              <a:t>F</a:t>
            </a:r>
            <a:r>
              <a:rPr lang="tr-TR" sz="1600" spc="-15" dirty="0">
                <a:solidFill>
                  <a:srgbClr val="233244"/>
                </a:solidFill>
                <a:cs typeface="Calibri"/>
              </a:rPr>
              <a:t>e</a:t>
            </a:r>
            <a:r>
              <a:rPr lang="tr-TR" sz="1600" spc="-45" dirty="0">
                <a:solidFill>
                  <a:srgbClr val="233244"/>
                </a:solidFill>
                <a:cs typeface="Calibri"/>
              </a:rPr>
              <a:t>r</a:t>
            </a:r>
            <a:r>
              <a:rPr lang="tr-TR" sz="1600" spc="-15" dirty="0">
                <a:solidFill>
                  <a:srgbClr val="233244"/>
                </a:solidFill>
                <a:cs typeface="Calibri"/>
              </a:rPr>
              <a:t>a</a:t>
            </a:r>
            <a:r>
              <a:rPr lang="tr-TR" sz="1600" spc="-60" dirty="0">
                <a:solidFill>
                  <a:srgbClr val="233244"/>
                </a:solidFill>
                <a:cs typeface="Calibri"/>
              </a:rPr>
              <a:t>g</a:t>
            </a:r>
            <a:r>
              <a:rPr lang="tr-TR" sz="1600" spc="-20" dirty="0">
                <a:solidFill>
                  <a:srgbClr val="233244"/>
                </a:solidFill>
                <a:cs typeface="Calibri"/>
              </a:rPr>
              <a:t>a</a:t>
            </a:r>
            <a:r>
              <a:rPr lang="tr-TR" sz="1600" spc="-10" dirty="0">
                <a:solidFill>
                  <a:srgbClr val="233244"/>
                </a:solidFill>
                <a:cs typeface="Calibri"/>
              </a:rPr>
              <a:t>t</a:t>
            </a:r>
            <a:r>
              <a:rPr lang="tr-TR" sz="1600" spc="-40" dirty="0">
                <a:solidFill>
                  <a:srgbClr val="233244"/>
                </a:solidFill>
                <a:cs typeface="Calibri"/>
              </a:rPr>
              <a:t> </a:t>
            </a:r>
            <a:r>
              <a:rPr lang="tr-TR" sz="1600" dirty="0">
                <a:solidFill>
                  <a:srgbClr val="233244"/>
                </a:solidFill>
                <a:cs typeface="Calibri"/>
              </a:rPr>
              <a:t>Dil</a:t>
            </a:r>
            <a:r>
              <a:rPr lang="tr-TR" sz="1600" spc="5" dirty="0">
                <a:solidFill>
                  <a:srgbClr val="233244"/>
                </a:solidFill>
                <a:cs typeface="Calibri"/>
              </a:rPr>
              <a:t>e</a:t>
            </a:r>
            <a:r>
              <a:rPr lang="tr-TR" sz="1600" spc="-60" dirty="0">
                <a:solidFill>
                  <a:srgbClr val="233244"/>
                </a:solidFill>
                <a:cs typeface="Calibri"/>
              </a:rPr>
              <a:t>k</a:t>
            </a:r>
            <a:r>
              <a:rPr lang="tr-TR" sz="1600" dirty="0">
                <a:solidFill>
                  <a:srgbClr val="233244"/>
                </a:solidFill>
                <a:cs typeface="Calibri"/>
              </a:rPr>
              <a:t>ç</a:t>
            </a:r>
            <a:r>
              <a:rPr lang="tr-TR" sz="1600" spc="10" dirty="0">
                <a:solidFill>
                  <a:srgbClr val="233244"/>
                </a:solidFill>
                <a:cs typeface="Calibri"/>
              </a:rPr>
              <a:t>e</a:t>
            </a:r>
            <a:r>
              <a:rPr lang="tr-TR" sz="1600" dirty="0">
                <a:solidFill>
                  <a:srgbClr val="233244"/>
                </a:solidFill>
                <a:cs typeface="Calibri"/>
              </a:rPr>
              <a:t>sini</a:t>
            </a:r>
            <a:r>
              <a:rPr lang="tr-TR" sz="1600" spc="-25" dirty="0">
                <a:solidFill>
                  <a:srgbClr val="233244"/>
                </a:solidFill>
                <a:cs typeface="Calibri"/>
              </a:rPr>
              <a:t> </a:t>
            </a:r>
            <a:r>
              <a:rPr lang="tr-TR" sz="1600" dirty="0">
                <a:solidFill>
                  <a:srgbClr val="233244"/>
                </a:solidFill>
                <a:cs typeface="Calibri"/>
              </a:rPr>
              <a:t>doldu</a:t>
            </a:r>
            <a:r>
              <a:rPr lang="tr-TR" sz="1600" spc="-40" dirty="0">
                <a:solidFill>
                  <a:srgbClr val="233244"/>
                </a:solidFill>
                <a:cs typeface="Calibri"/>
              </a:rPr>
              <a:t>r</a:t>
            </a:r>
            <a:r>
              <a:rPr lang="tr-TR" sz="1600" dirty="0">
                <a:solidFill>
                  <a:srgbClr val="233244"/>
                </a:solidFill>
                <a:cs typeface="Calibri"/>
              </a:rPr>
              <a:t>a</a:t>
            </a:r>
            <a:r>
              <a:rPr lang="tr-TR" sz="1600" spc="-40" dirty="0">
                <a:solidFill>
                  <a:srgbClr val="233244"/>
                </a:solidFill>
                <a:cs typeface="Calibri"/>
              </a:rPr>
              <a:t>r</a:t>
            </a:r>
            <a:r>
              <a:rPr lang="tr-TR" sz="1600" dirty="0">
                <a:solidFill>
                  <a:srgbClr val="233244"/>
                </a:solidFill>
                <a:cs typeface="Calibri"/>
              </a:rPr>
              <a:t>ak</a:t>
            </a:r>
            <a:r>
              <a:rPr lang="tr-TR" sz="1600" spc="-10" dirty="0">
                <a:solidFill>
                  <a:srgbClr val="233244"/>
                </a:solidFill>
                <a:cs typeface="Calibri"/>
              </a:rPr>
              <a:t> Uluslararası Akademik</a:t>
            </a:r>
            <a:r>
              <a:rPr lang="tr-TR" sz="1600" dirty="0">
                <a:solidFill>
                  <a:srgbClr val="233244"/>
                </a:solidFill>
                <a:cs typeface="Calibri"/>
              </a:rPr>
              <a:t> İlişkiler</a:t>
            </a:r>
            <a:r>
              <a:rPr lang="tr-TR" sz="1600" spc="-25" dirty="0">
                <a:solidFill>
                  <a:srgbClr val="233244"/>
                </a:solidFill>
                <a:cs typeface="Calibri"/>
              </a:rPr>
              <a:t> </a:t>
            </a:r>
            <a:r>
              <a:rPr lang="tr-TR" sz="1600" spc="-50" dirty="0">
                <a:solidFill>
                  <a:prstClr val="black"/>
                </a:solidFill>
                <a:cs typeface="Calibri"/>
              </a:rPr>
              <a:t>K</a:t>
            </a:r>
            <a:r>
              <a:rPr lang="tr-TR" sz="1600" dirty="0">
                <a:solidFill>
                  <a:prstClr val="black"/>
                </a:solidFill>
                <a:cs typeface="Calibri"/>
              </a:rPr>
              <a:t>oo</a:t>
            </a:r>
            <a:r>
              <a:rPr lang="tr-TR" sz="1600" spc="-40" dirty="0">
                <a:solidFill>
                  <a:prstClr val="black"/>
                </a:solidFill>
                <a:cs typeface="Calibri"/>
              </a:rPr>
              <a:t>r</a:t>
            </a:r>
            <a:r>
              <a:rPr lang="tr-TR" sz="1600" dirty="0">
                <a:solidFill>
                  <a:prstClr val="black"/>
                </a:solidFill>
                <a:cs typeface="Calibri"/>
              </a:rPr>
              <a:t>din</a:t>
            </a:r>
            <a:r>
              <a:rPr lang="tr-TR" sz="1600" spc="-15" dirty="0">
                <a:solidFill>
                  <a:prstClr val="black"/>
                </a:solidFill>
                <a:cs typeface="Calibri"/>
              </a:rPr>
              <a:t>a</a:t>
            </a:r>
            <a:r>
              <a:rPr lang="tr-TR" sz="1600" spc="-25" dirty="0">
                <a:solidFill>
                  <a:prstClr val="black"/>
                </a:solidFill>
                <a:cs typeface="Calibri"/>
              </a:rPr>
              <a:t>t</a:t>
            </a:r>
            <a:r>
              <a:rPr lang="tr-TR" sz="1600" dirty="0">
                <a:solidFill>
                  <a:prstClr val="black"/>
                </a:solidFill>
                <a:cs typeface="Calibri"/>
              </a:rPr>
              <a:t>örlüğüne</a:t>
            </a:r>
            <a:r>
              <a:rPr lang="tr-TR" sz="1600" spc="10" dirty="0">
                <a:solidFill>
                  <a:prstClr val="black"/>
                </a:solidFill>
                <a:cs typeface="Calibri"/>
              </a:rPr>
              <a:t> ait</a:t>
            </a:r>
            <a:r>
              <a:rPr lang="tr-TR" sz="1600" spc="-25" dirty="0">
                <a:solidFill>
                  <a:prstClr val="black"/>
                </a:solidFill>
                <a:cs typeface="Calibri"/>
              </a:rPr>
              <a:t> </a:t>
            </a:r>
            <a:r>
              <a:rPr lang="tr-TR" sz="1600" spc="-25" dirty="0">
                <a:solidFill>
                  <a:srgbClr val="007BA3"/>
                </a:solidFill>
                <a:cs typeface="Calibri"/>
              </a:rPr>
              <a:t>erasmus@deu.edu.tr</a:t>
            </a:r>
            <a:r>
              <a:rPr lang="tr-TR" sz="1600" spc="-25" dirty="0">
                <a:solidFill>
                  <a:prstClr val="black"/>
                </a:solidFill>
                <a:cs typeface="Calibri"/>
              </a:rPr>
              <a:t> </a:t>
            </a:r>
            <a:r>
              <a:rPr lang="tr-TR" sz="1600" dirty="0">
                <a:solidFill>
                  <a:srgbClr val="233244"/>
                </a:solidFill>
                <a:cs typeface="Calibri"/>
              </a:rPr>
              <a:t> adresine 19 Eylül 2025 tarihine kadar iletmeleri ve bu </a:t>
            </a:r>
            <a:r>
              <a:rPr lang="tr-TR" sz="1600" spc="-85" dirty="0">
                <a:solidFill>
                  <a:srgbClr val="233244"/>
                </a:solidFill>
                <a:cs typeface="Calibri"/>
              </a:rPr>
              <a:t>k</a:t>
            </a:r>
            <a:r>
              <a:rPr lang="tr-TR" sz="1600" dirty="0">
                <a:solidFill>
                  <a:srgbClr val="233244"/>
                </a:solidFill>
                <a:cs typeface="Calibri"/>
              </a:rPr>
              <a:t>onuda ilgili</a:t>
            </a:r>
            <a:r>
              <a:rPr lang="tr-TR" sz="1600" spc="-20" dirty="0">
                <a:solidFill>
                  <a:srgbClr val="233244"/>
                </a:solidFill>
                <a:cs typeface="Calibri"/>
              </a:rPr>
              <a:t> </a:t>
            </a:r>
            <a:r>
              <a:rPr lang="tr-TR" sz="1600" dirty="0">
                <a:solidFill>
                  <a:srgbClr val="233244"/>
                </a:solidFill>
                <a:cs typeface="Calibri"/>
              </a:rPr>
              <a:t>bölüm</a:t>
            </a:r>
            <a:r>
              <a:rPr lang="tr-TR" sz="1600" spc="-30" dirty="0">
                <a:solidFill>
                  <a:srgbClr val="233244"/>
                </a:solidFill>
                <a:cs typeface="Calibri"/>
              </a:rPr>
              <a:t> </a:t>
            </a:r>
            <a:r>
              <a:rPr lang="tr-TR" sz="1600" dirty="0" err="1">
                <a:solidFill>
                  <a:srgbClr val="233244"/>
                </a:solidFill>
                <a:cs typeface="Calibri"/>
              </a:rPr>
              <a:t>E</a:t>
            </a:r>
            <a:r>
              <a:rPr lang="tr-TR" sz="1600" spc="-40" dirty="0" err="1">
                <a:solidFill>
                  <a:srgbClr val="233244"/>
                </a:solidFill>
                <a:cs typeface="Calibri"/>
              </a:rPr>
              <a:t>r</a:t>
            </a:r>
            <a:r>
              <a:rPr lang="tr-TR" sz="1600" dirty="0" err="1">
                <a:solidFill>
                  <a:srgbClr val="233244"/>
                </a:solidFill>
                <a:cs typeface="Calibri"/>
              </a:rPr>
              <a:t>asmus</a:t>
            </a:r>
            <a:r>
              <a:rPr lang="tr-TR" sz="1600" spc="-30" dirty="0">
                <a:solidFill>
                  <a:srgbClr val="233244"/>
                </a:solidFill>
                <a:cs typeface="Calibri"/>
              </a:rPr>
              <a:t> </a:t>
            </a:r>
            <a:r>
              <a:rPr lang="tr-TR" sz="1600" spc="-50" dirty="0">
                <a:solidFill>
                  <a:srgbClr val="233244"/>
                </a:solidFill>
                <a:cs typeface="Calibri"/>
              </a:rPr>
              <a:t>K</a:t>
            </a:r>
            <a:r>
              <a:rPr lang="tr-TR" sz="1600" dirty="0">
                <a:solidFill>
                  <a:srgbClr val="233244"/>
                </a:solidFill>
                <a:cs typeface="Calibri"/>
              </a:rPr>
              <a:t>o</a:t>
            </a:r>
            <a:r>
              <a:rPr lang="tr-TR" sz="1600" spc="-10" dirty="0">
                <a:solidFill>
                  <a:srgbClr val="233244"/>
                </a:solidFill>
                <a:cs typeface="Calibri"/>
              </a:rPr>
              <a:t>o</a:t>
            </a:r>
            <a:r>
              <a:rPr lang="tr-TR" sz="1600" spc="-35" dirty="0">
                <a:solidFill>
                  <a:srgbClr val="233244"/>
                </a:solidFill>
                <a:cs typeface="Calibri"/>
              </a:rPr>
              <a:t>r</a:t>
            </a:r>
            <a:r>
              <a:rPr lang="tr-TR" sz="1600" dirty="0">
                <a:solidFill>
                  <a:srgbClr val="233244"/>
                </a:solidFill>
                <a:cs typeface="Calibri"/>
              </a:rPr>
              <a:t>din</a:t>
            </a:r>
            <a:r>
              <a:rPr lang="tr-TR" sz="1600" spc="-20" dirty="0">
                <a:solidFill>
                  <a:srgbClr val="233244"/>
                </a:solidFill>
                <a:cs typeface="Calibri"/>
              </a:rPr>
              <a:t>a</a:t>
            </a:r>
            <a:r>
              <a:rPr lang="tr-TR" sz="1600" spc="-25" dirty="0">
                <a:solidFill>
                  <a:srgbClr val="233244"/>
                </a:solidFill>
                <a:cs typeface="Calibri"/>
              </a:rPr>
              <a:t>t</a:t>
            </a:r>
            <a:r>
              <a:rPr lang="tr-TR" sz="1600" dirty="0">
                <a:solidFill>
                  <a:srgbClr val="233244"/>
                </a:solidFill>
                <a:cs typeface="Calibri"/>
              </a:rPr>
              <a:t>örünü</a:t>
            </a:r>
            <a:r>
              <a:rPr lang="tr-TR" sz="1600" spc="10" dirty="0">
                <a:solidFill>
                  <a:srgbClr val="233244"/>
                </a:solidFill>
                <a:cs typeface="Calibri"/>
              </a:rPr>
              <a:t> de ayrıca </a:t>
            </a:r>
            <a:r>
              <a:rPr lang="tr-TR" sz="1600" dirty="0">
                <a:solidFill>
                  <a:srgbClr val="233244"/>
                </a:solidFill>
                <a:cs typeface="Calibri"/>
              </a:rPr>
              <a:t>bilgilendi</a:t>
            </a:r>
            <a:r>
              <a:rPr lang="tr-TR" sz="1600" spc="5" dirty="0">
                <a:solidFill>
                  <a:srgbClr val="233244"/>
                </a:solidFill>
                <a:cs typeface="Calibri"/>
              </a:rPr>
              <a:t>r</a:t>
            </a:r>
            <a:r>
              <a:rPr lang="tr-TR" sz="1600" dirty="0">
                <a:solidFill>
                  <a:srgbClr val="233244"/>
                </a:solidFill>
                <a:cs typeface="Calibri"/>
              </a:rPr>
              <a:t>m</a:t>
            </a:r>
            <a:r>
              <a:rPr lang="tr-TR" sz="1600" spc="5" dirty="0">
                <a:solidFill>
                  <a:srgbClr val="233244"/>
                </a:solidFill>
                <a:cs typeface="Calibri"/>
              </a:rPr>
              <a:t>e</a:t>
            </a:r>
            <a:r>
              <a:rPr lang="tr-TR" sz="1600" dirty="0">
                <a:solidFill>
                  <a:srgbClr val="233244"/>
                </a:solidFill>
                <a:cs typeface="Calibri"/>
              </a:rPr>
              <a:t>le</a:t>
            </a:r>
            <a:r>
              <a:rPr lang="tr-TR" sz="1600" spc="5" dirty="0">
                <a:solidFill>
                  <a:srgbClr val="233244"/>
                </a:solidFill>
                <a:cs typeface="Calibri"/>
              </a:rPr>
              <a:t>r</a:t>
            </a:r>
            <a:r>
              <a:rPr lang="tr-TR" sz="1600" dirty="0">
                <a:solidFill>
                  <a:srgbClr val="233244"/>
                </a:solidFill>
                <a:cs typeface="Calibri"/>
              </a:rPr>
              <a:t>i</a:t>
            </a:r>
            <a:r>
              <a:rPr lang="tr-TR" sz="1600" spc="-30" dirty="0">
                <a:solidFill>
                  <a:srgbClr val="233244"/>
                </a:solidFill>
                <a:cs typeface="Calibri"/>
              </a:rPr>
              <a:t> </a:t>
            </a:r>
            <a:r>
              <a:rPr lang="tr-TR" sz="1600" spc="-25" dirty="0">
                <a:solidFill>
                  <a:srgbClr val="233244"/>
                </a:solidFill>
                <a:cs typeface="Calibri"/>
              </a:rPr>
              <a:t>g</a:t>
            </a:r>
            <a:r>
              <a:rPr lang="tr-TR" sz="1600" dirty="0">
                <a:solidFill>
                  <a:srgbClr val="233244"/>
                </a:solidFill>
                <a:cs typeface="Calibri"/>
              </a:rPr>
              <a:t>e</a:t>
            </a:r>
            <a:r>
              <a:rPr lang="tr-TR" sz="1600" spc="-30" dirty="0">
                <a:solidFill>
                  <a:srgbClr val="233244"/>
                </a:solidFill>
                <a:cs typeface="Calibri"/>
              </a:rPr>
              <a:t>r</a:t>
            </a:r>
            <a:r>
              <a:rPr lang="tr-TR" sz="1600" dirty="0">
                <a:solidFill>
                  <a:srgbClr val="233244"/>
                </a:solidFill>
                <a:cs typeface="Calibri"/>
              </a:rPr>
              <a:t>ektiği bildirilmiştir.</a:t>
            </a:r>
          </a:p>
          <a:p>
            <a:pPr marL="257168" lvl="0" indent="-257168" defTabSz="342892">
              <a:lnSpc>
                <a:spcPts val="1000"/>
              </a:lnSpc>
              <a:spcBef>
                <a:spcPts val="0"/>
              </a:spcBef>
              <a:buFont typeface="Arial"/>
              <a:buChar char="•"/>
            </a:pPr>
            <a:endParaRPr lang="tr-TR" sz="700" dirty="0">
              <a:solidFill>
                <a:srgbClr val="233244"/>
              </a:solidFill>
              <a:latin typeface="Arial" charset="0"/>
            </a:endParaRPr>
          </a:p>
          <a:p>
            <a:pPr marL="241300" marR="261620" lvl="0" indent="-229235" defTabSz="342892">
              <a:lnSpc>
                <a:spcPts val="2590"/>
              </a:lnSpc>
              <a:spcBef>
                <a:spcPct val="20000"/>
              </a:spcBef>
              <a:buFont typeface="Arial"/>
              <a:buChar char="•"/>
            </a:pPr>
            <a:r>
              <a:rPr lang="tr-TR" sz="1600" spc="-35" dirty="0">
                <a:solidFill>
                  <a:srgbClr val="233244"/>
                </a:solidFill>
                <a:cs typeface="Calibri"/>
              </a:rPr>
              <a:t>Süreç içinde (19 Eylül 2025’ten sonra) </a:t>
            </a:r>
            <a:r>
              <a:rPr lang="tr-TR" sz="1600" spc="-35" dirty="0" err="1">
                <a:solidFill>
                  <a:srgbClr val="233244"/>
                </a:solidFill>
                <a:cs typeface="Calibri"/>
              </a:rPr>
              <a:t>Erasmus</a:t>
            </a:r>
            <a:r>
              <a:rPr lang="tr-TR" sz="1600" spc="-35" dirty="0">
                <a:solidFill>
                  <a:srgbClr val="233244"/>
                </a:solidFill>
                <a:cs typeface="Calibri"/>
              </a:rPr>
              <a:t> öğrenimi gerçekleştirmekten vazgeçme kararı alan  öğrencilerimiz olursa, söz konusu öğrencilerimizin de bu kararı alır almaz tarafımıza (feragat nedenini de bildirerek) Feragat Dilekçesi iletmelerini önemle rica ederiz.</a:t>
            </a:r>
          </a:p>
          <a:p>
            <a:endParaRPr lang="tr-TR" dirty="0"/>
          </a:p>
        </p:txBody>
      </p:sp>
    </p:spTree>
    <p:extLst>
      <p:ext uri="{BB962C8B-B14F-4D97-AF65-F5344CB8AC3E}">
        <p14:creationId xmlns:p14="http://schemas.microsoft.com/office/powerpoint/2010/main" val="2598445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FC8D63D-4F11-4273-B200-7112048923DA}"/>
              </a:ext>
            </a:extLst>
          </p:cNvPr>
          <p:cNvSpPr>
            <a:spLocks noGrp="1"/>
          </p:cNvSpPr>
          <p:nvPr>
            <p:ph type="title"/>
          </p:nvPr>
        </p:nvSpPr>
        <p:spPr/>
        <p:txBody>
          <a:bodyPr/>
          <a:lstStyle/>
          <a:p>
            <a:r>
              <a:rPr lang="tr-TR" dirty="0">
                <a:solidFill>
                  <a:srgbClr val="FF0000"/>
                </a:solidFill>
                <a:latin typeface="Arial" panose="020B0604020202020204" pitchFamily="34" charset="0"/>
                <a:cs typeface="Arial" panose="020B0604020202020204" pitchFamily="34" charset="0"/>
              </a:rPr>
              <a:t>ADIM ADIM ERASMUS+ ÖĞRENİM HAREKETLİLİĞİ</a:t>
            </a:r>
          </a:p>
        </p:txBody>
      </p:sp>
      <p:graphicFrame>
        <p:nvGraphicFramePr>
          <p:cNvPr id="4" name="İçerik Yer Tutucusu 3">
            <a:extLst>
              <a:ext uri="{FF2B5EF4-FFF2-40B4-BE49-F238E27FC236}">
                <a16:creationId xmlns:a16="http://schemas.microsoft.com/office/drawing/2014/main" id="{3E8D6D66-FB50-4894-B13B-568B35FF4079}"/>
              </a:ext>
            </a:extLst>
          </p:cNvPr>
          <p:cNvGraphicFramePr>
            <a:graphicFrameLocks noGrp="1"/>
          </p:cNvGraphicFramePr>
          <p:nvPr>
            <p:ph idx="1"/>
            <p:extLst/>
          </p:nvPr>
        </p:nvGraphicFramePr>
        <p:xfrm>
          <a:off x="838200" y="1380931"/>
          <a:ext cx="10927702" cy="4198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4487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D2C7C63-AB7C-481E-A386-BF151DC1BC07}"/>
              </a:ext>
            </a:extLst>
          </p:cNvPr>
          <p:cNvSpPr>
            <a:spLocks noGrp="1"/>
          </p:cNvSpPr>
          <p:nvPr>
            <p:ph type="title"/>
          </p:nvPr>
        </p:nvSpPr>
        <p:spPr/>
        <p:txBody>
          <a:bodyPr/>
          <a:lstStyle/>
          <a:p>
            <a:r>
              <a:rPr lang="tr-TR" dirty="0">
                <a:solidFill>
                  <a:srgbClr val="FF0000"/>
                </a:solidFill>
                <a:latin typeface="Arial" panose="020B0604020202020204" pitchFamily="34" charset="0"/>
                <a:cs typeface="Arial" panose="020B0604020202020204" pitchFamily="34" charset="0"/>
              </a:rPr>
              <a:t>Giden Öğrenci İş Akış Şeması</a:t>
            </a:r>
          </a:p>
        </p:txBody>
      </p:sp>
      <p:sp>
        <p:nvSpPr>
          <p:cNvPr id="3" name="İçerik Yer Tutucusu 2">
            <a:extLst>
              <a:ext uri="{FF2B5EF4-FFF2-40B4-BE49-F238E27FC236}">
                <a16:creationId xmlns:a16="http://schemas.microsoft.com/office/drawing/2014/main" id="{1CA5F0B4-56BD-46D1-BBB5-27319959A32F}"/>
              </a:ext>
            </a:extLst>
          </p:cNvPr>
          <p:cNvSpPr>
            <a:spLocks noGrp="1"/>
          </p:cNvSpPr>
          <p:nvPr>
            <p:ph idx="1"/>
          </p:nvPr>
        </p:nvSpPr>
        <p:spPr>
          <a:xfrm>
            <a:off x="838200" y="1825625"/>
            <a:ext cx="10515600" cy="3763412"/>
          </a:xfrm>
        </p:spPr>
        <p:txBody>
          <a:bodyPr>
            <a:normAutofit/>
          </a:bodyPr>
          <a:lstStyle/>
          <a:p>
            <a:pPr marL="12700">
              <a:lnSpc>
                <a:spcPct val="100000"/>
              </a:lnSpc>
            </a:pPr>
            <a:r>
              <a:rPr lang="tr-TR" sz="1800" spc="-15" dirty="0" err="1">
                <a:solidFill>
                  <a:schemeClr val="tx1"/>
                </a:solidFill>
                <a:latin typeface="Arial" pitchFamily="34" charset="0"/>
                <a:cs typeface="Arial" pitchFamily="34" charset="0"/>
              </a:rPr>
              <a:t>E</a:t>
            </a:r>
            <a:r>
              <a:rPr lang="tr-TR" sz="1800" spc="-70" dirty="0" err="1">
                <a:solidFill>
                  <a:schemeClr val="tx1"/>
                </a:solidFill>
                <a:latin typeface="Arial" pitchFamily="34" charset="0"/>
                <a:cs typeface="Arial" pitchFamily="34" charset="0"/>
              </a:rPr>
              <a:t>r</a:t>
            </a:r>
            <a:r>
              <a:rPr lang="tr-TR" sz="1800" spc="-15" dirty="0" err="1">
                <a:solidFill>
                  <a:schemeClr val="tx1"/>
                </a:solidFill>
                <a:latin typeface="Arial" pitchFamily="34" charset="0"/>
                <a:cs typeface="Arial" pitchFamily="34" charset="0"/>
              </a:rPr>
              <a:t>as</a:t>
            </a:r>
            <a:r>
              <a:rPr lang="tr-TR" sz="1800" spc="-20" dirty="0" err="1">
                <a:solidFill>
                  <a:schemeClr val="tx1"/>
                </a:solidFill>
                <a:latin typeface="Arial" pitchFamily="34" charset="0"/>
                <a:cs typeface="Arial" pitchFamily="34" charset="0"/>
              </a:rPr>
              <a:t>m</a:t>
            </a:r>
            <a:r>
              <a:rPr lang="tr-TR" sz="1800" spc="-15" dirty="0" err="1">
                <a:solidFill>
                  <a:schemeClr val="tx1"/>
                </a:solidFill>
                <a:latin typeface="Arial" pitchFamily="34" charset="0"/>
                <a:cs typeface="Arial" pitchFamily="34" charset="0"/>
              </a:rPr>
              <a:t>u</a:t>
            </a:r>
            <a:r>
              <a:rPr lang="tr-TR" sz="1800" spc="-30" dirty="0" err="1">
                <a:solidFill>
                  <a:schemeClr val="tx1"/>
                </a:solidFill>
                <a:latin typeface="Arial" pitchFamily="34" charset="0"/>
                <a:cs typeface="Arial" pitchFamily="34" charset="0"/>
              </a:rPr>
              <a:t>s</a:t>
            </a:r>
            <a:r>
              <a:rPr lang="tr-TR" sz="1800" spc="-15" dirty="0">
                <a:solidFill>
                  <a:schemeClr val="tx1"/>
                </a:solidFill>
                <a:latin typeface="Arial" pitchFamily="34" charset="0"/>
                <a:cs typeface="Arial" pitchFamily="34" charset="0"/>
              </a:rPr>
              <a:t>+</a:t>
            </a:r>
            <a:r>
              <a:rPr lang="tr-TR" sz="1800" spc="40" dirty="0">
                <a:solidFill>
                  <a:schemeClr val="tx1"/>
                </a:solidFill>
                <a:latin typeface="Arial" pitchFamily="34" charset="0"/>
                <a:cs typeface="Arial" pitchFamily="34" charset="0"/>
              </a:rPr>
              <a:t> </a:t>
            </a:r>
            <a:r>
              <a:rPr lang="tr-TR" sz="1800" spc="-15" dirty="0">
                <a:solidFill>
                  <a:schemeClr val="tx1"/>
                </a:solidFill>
                <a:latin typeface="Arial" pitchFamily="34" charset="0"/>
                <a:cs typeface="Arial" pitchFamily="34" charset="0"/>
              </a:rPr>
              <a:t>ha</a:t>
            </a:r>
            <a:r>
              <a:rPr lang="tr-TR" sz="1800" spc="-45" dirty="0">
                <a:solidFill>
                  <a:schemeClr val="tx1"/>
                </a:solidFill>
                <a:latin typeface="Arial" pitchFamily="34" charset="0"/>
                <a:cs typeface="Arial" pitchFamily="34" charset="0"/>
              </a:rPr>
              <a:t>r</a:t>
            </a:r>
            <a:r>
              <a:rPr lang="tr-TR" sz="1800" spc="-15" dirty="0">
                <a:solidFill>
                  <a:schemeClr val="tx1"/>
                </a:solidFill>
                <a:latin typeface="Arial" pitchFamily="34" charset="0"/>
                <a:cs typeface="Arial" pitchFamily="34" charset="0"/>
              </a:rPr>
              <a:t>e</a:t>
            </a:r>
            <a:r>
              <a:rPr lang="tr-TR" sz="1800" spc="-100" dirty="0">
                <a:solidFill>
                  <a:schemeClr val="tx1"/>
                </a:solidFill>
                <a:latin typeface="Arial" pitchFamily="34" charset="0"/>
                <a:cs typeface="Arial" pitchFamily="34" charset="0"/>
              </a:rPr>
              <a:t>k</a:t>
            </a:r>
            <a:r>
              <a:rPr lang="tr-TR" sz="1800" spc="-30" dirty="0">
                <a:solidFill>
                  <a:schemeClr val="tx1"/>
                </a:solidFill>
                <a:latin typeface="Arial" pitchFamily="34" charset="0"/>
                <a:cs typeface="Arial" pitchFamily="34" charset="0"/>
              </a:rPr>
              <a:t>e</a:t>
            </a:r>
            <a:r>
              <a:rPr lang="tr-TR" sz="1800" spc="-10" dirty="0">
                <a:solidFill>
                  <a:schemeClr val="tx1"/>
                </a:solidFill>
                <a:latin typeface="Arial" pitchFamily="34" charset="0"/>
                <a:cs typeface="Arial" pitchFamily="34" charset="0"/>
              </a:rPr>
              <a:t>tli</a:t>
            </a:r>
            <a:r>
              <a:rPr lang="tr-TR" sz="1800" spc="-15" dirty="0">
                <a:solidFill>
                  <a:schemeClr val="tx1"/>
                </a:solidFill>
                <a:latin typeface="Arial" pitchFamily="34" charset="0"/>
                <a:cs typeface="Arial" pitchFamily="34" charset="0"/>
              </a:rPr>
              <a:t>l</a:t>
            </a:r>
            <a:r>
              <a:rPr lang="tr-TR" sz="1800" dirty="0">
                <a:solidFill>
                  <a:schemeClr val="tx1"/>
                </a:solidFill>
                <a:latin typeface="Arial" pitchFamily="34" charset="0"/>
                <a:cs typeface="Arial" pitchFamily="34" charset="0"/>
              </a:rPr>
              <a:t>i</a:t>
            </a:r>
            <a:r>
              <a:rPr lang="tr-TR" sz="1800" spc="-15" dirty="0">
                <a:solidFill>
                  <a:schemeClr val="tx1"/>
                </a:solidFill>
                <a:latin typeface="Arial" pitchFamily="34" charset="0"/>
                <a:cs typeface="Arial" pitchFamily="34" charset="0"/>
              </a:rPr>
              <a:t>ği</a:t>
            </a:r>
            <a:r>
              <a:rPr lang="tr-TR" sz="1800" spc="-35" dirty="0">
                <a:solidFill>
                  <a:schemeClr val="tx1"/>
                </a:solidFill>
                <a:latin typeface="Arial" pitchFamily="34" charset="0"/>
                <a:cs typeface="Arial" pitchFamily="34" charset="0"/>
              </a:rPr>
              <a:t> </a:t>
            </a:r>
            <a:r>
              <a:rPr lang="tr-TR" sz="1800" spc="-1325" dirty="0" err="1">
                <a:solidFill>
                  <a:schemeClr val="tx1"/>
                </a:solidFill>
                <a:latin typeface="Arial" pitchFamily="34" charset="0"/>
                <a:cs typeface="Arial" pitchFamily="34" charset="0"/>
              </a:rPr>
              <a:t>a</a:t>
            </a:r>
            <a:r>
              <a:rPr lang="tr-TR" sz="1800" spc="-15" dirty="0" err="1">
                <a:solidFill>
                  <a:schemeClr val="tx1"/>
                </a:solidFill>
                <a:latin typeface="Arial" pitchFamily="34" charset="0"/>
                <a:cs typeface="Arial" pitchFamily="34" charset="0"/>
              </a:rPr>
              <a:t>ad</a:t>
            </a:r>
            <a:r>
              <a:rPr lang="tr-TR" sz="1800" spc="-55" dirty="0" err="1">
                <a:solidFill>
                  <a:schemeClr val="tx1"/>
                </a:solidFill>
                <a:latin typeface="Arial" pitchFamily="34" charset="0"/>
                <a:cs typeface="Arial" pitchFamily="34" charset="0"/>
              </a:rPr>
              <a:t>a</a:t>
            </a:r>
            <a:r>
              <a:rPr lang="tr-TR" sz="1800" spc="-15" dirty="0" err="1">
                <a:solidFill>
                  <a:schemeClr val="tx1"/>
                </a:solidFill>
                <a:latin typeface="Arial" pitchFamily="34" charset="0"/>
                <a:cs typeface="Arial" pitchFamily="34" charset="0"/>
              </a:rPr>
              <a:t>y</a:t>
            </a:r>
            <a:r>
              <a:rPr lang="tr-TR" sz="1800" spc="-10" dirty="0" err="1">
                <a:solidFill>
                  <a:schemeClr val="tx1"/>
                </a:solidFill>
                <a:latin typeface="Arial" pitchFamily="34" charset="0"/>
                <a:cs typeface="Arial" pitchFamily="34" charset="0"/>
              </a:rPr>
              <a:t>l</a:t>
            </a:r>
            <a:r>
              <a:rPr lang="tr-TR" sz="1800" spc="-15" dirty="0" err="1">
                <a:solidFill>
                  <a:schemeClr val="tx1"/>
                </a:solidFill>
                <a:latin typeface="Arial" pitchFamily="34" charset="0"/>
                <a:cs typeface="Arial" pitchFamily="34" charset="0"/>
              </a:rPr>
              <a:t>arı</a:t>
            </a:r>
            <a:r>
              <a:rPr lang="tr-TR" sz="1800" spc="-5" dirty="0">
                <a:solidFill>
                  <a:schemeClr val="tx1"/>
                </a:solidFill>
                <a:latin typeface="Arial" pitchFamily="34" charset="0"/>
                <a:cs typeface="Arial" pitchFamily="34" charset="0"/>
              </a:rPr>
              <a:t> </a:t>
            </a:r>
            <a:r>
              <a:rPr lang="tr-TR" sz="1800" spc="-40" dirty="0">
                <a:solidFill>
                  <a:schemeClr val="tx1"/>
                </a:solidFill>
                <a:latin typeface="Arial" pitchFamily="34" charset="0"/>
                <a:cs typeface="Arial" pitchFamily="34" charset="0"/>
              </a:rPr>
              <a:t>t</a:t>
            </a:r>
            <a:r>
              <a:rPr lang="tr-TR" sz="1800" spc="-15" dirty="0">
                <a:solidFill>
                  <a:schemeClr val="tx1"/>
                </a:solidFill>
                <a:latin typeface="Arial" pitchFamily="34" charset="0"/>
                <a:cs typeface="Arial" pitchFamily="34" charset="0"/>
              </a:rPr>
              <a:t>a</a:t>
            </a:r>
            <a:r>
              <a:rPr lang="tr-TR" sz="1800" spc="-65" dirty="0">
                <a:solidFill>
                  <a:schemeClr val="tx1"/>
                </a:solidFill>
                <a:latin typeface="Arial" pitchFamily="34" charset="0"/>
                <a:cs typeface="Arial" pitchFamily="34" charset="0"/>
              </a:rPr>
              <a:t>r</a:t>
            </a:r>
            <a:r>
              <a:rPr lang="tr-TR" sz="1800" spc="-15" dirty="0">
                <a:solidFill>
                  <a:schemeClr val="tx1"/>
                </a:solidFill>
                <a:latin typeface="Arial" pitchFamily="34" charset="0"/>
                <a:cs typeface="Arial" pitchFamily="34" charset="0"/>
              </a:rPr>
              <a:t>afı</a:t>
            </a:r>
            <a:r>
              <a:rPr lang="tr-TR" sz="1800" spc="-25" dirty="0">
                <a:solidFill>
                  <a:schemeClr val="tx1"/>
                </a:solidFill>
                <a:latin typeface="Arial" pitchFamily="34" charset="0"/>
                <a:cs typeface="Arial" pitchFamily="34" charset="0"/>
              </a:rPr>
              <a:t>n</a:t>
            </a:r>
            <a:r>
              <a:rPr lang="tr-TR" sz="1800" spc="-15" dirty="0">
                <a:solidFill>
                  <a:schemeClr val="tx1"/>
                </a:solidFill>
                <a:latin typeface="Arial" pitchFamily="34" charset="0"/>
                <a:cs typeface="Arial" pitchFamily="34" charset="0"/>
              </a:rPr>
              <a:t>dan</a:t>
            </a:r>
            <a:r>
              <a:rPr lang="tr-TR" sz="1800" spc="15" dirty="0">
                <a:solidFill>
                  <a:schemeClr val="tx1"/>
                </a:solidFill>
                <a:latin typeface="Arial" pitchFamily="34" charset="0"/>
                <a:cs typeface="Arial" pitchFamily="34" charset="0"/>
              </a:rPr>
              <a:t> </a:t>
            </a:r>
            <a:r>
              <a:rPr lang="tr-TR" sz="1800" spc="-45" dirty="0">
                <a:solidFill>
                  <a:schemeClr val="tx1"/>
                </a:solidFill>
                <a:latin typeface="Arial" pitchFamily="34" charset="0"/>
                <a:cs typeface="Arial" pitchFamily="34" charset="0"/>
              </a:rPr>
              <a:t>t</a:t>
            </a:r>
            <a:r>
              <a:rPr lang="tr-TR" sz="1800" spc="-15" dirty="0">
                <a:solidFill>
                  <a:schemeClr val="tx1"/>
                </a:solidFill>
                <a:latin typeface="Arial" pitchFamily="34" charset="0"/>
                <a:cs typeface="Arial" pitchFamily="34" charset="0"/>
              </a:rPr>
              <a:t>a</a:t>
            </a:r>
            <a:r>
              <a:rPr lang="tr-TR" sz="1800" spc="-10" dirty="0">
                <a:solidFill>
                  <a:schemeClr val="tx1"/>
                </a:solidFill>
                <a:latin typeface="Arial" pitchFamily="34" charset="0"/>
                <a:cs typeface="Arial" pitchFamily="34" charset="0"/>
              </a:rPr>
              <a:t>k</a:t>
            </a:r>
            <a:r>
              <a:rPr lang="tr-TR" sz="1800" dirty="0">
                <a:solidFill>
                  <a:schemeClr val="tx1"/>
                </a:solidFill>
                <a:latin typeface="Arial" pitchFamily="34" charset="0"/>
                <a:cs typeface="Arial" pitchFamily="34" charset="0"/>
              </a:rPr>
              <a:t>i</a:t>
            </a:r>
            <a:r>
              <a:rPr lang="tr-TR" sz="1800" spc="-15" dirty="0">
                <a:solidFill>
                  <a:schemeClr val="tx1"/>
                </a:solidFill>
                <a:latin typeface="Arial" pitchFamily="34" charset="0"/>
                <a:cs typeface="Arial" pitchFamily="34" charset="0"/>
              </a:rPr>
              <a:t>p</a:t>
            </a:r>
            <a:r>
              <a:rPr lang="tr-TR" sz="1800" spc="20" dirty="0">
                <a:solidFill>
                  <a:schemeClr val="tx1"/>
                </a:solidFill>
                <a:latin typeface="Arial" pitchFamily="34" charset="0"/>
                <a:cs typeface="Arial" pitchFamily="34" charset="0"/>
              </a:rPr>
              <a:t> </a:t>
            </a:r>
            <a:r>
              <a:rPr lang="tr-TR" sz="1800" spc="-15" dirty="0">
                <a:solidFill>
                  <a:schemeClr val="tx1"/>
                </a:solidFill>
                <a:latin typeface="Arial" pitchFamily="34" charset="0"/>
                <a:cs typeface="Arial" pitchFamily="34" charset="0"/>
              </a:rPr>
              <a:t>edi</a:t>
            </a:r>
            <a:r>
              <a:rPr lang="tr-TR" sz="1800" spc="-10" dirty="0">
                <a:solidFill>
                  <a:schemeClr val="tx1"/>
                </a:solidFill>
                <a:latin typeface="Arial" pitchFamily="34" charset="0"/>
                <a:cs typeface="Arial" pitchFamily="34" charset="0"/>
              </a:rPr>
              <a:t>l</a:t>
            </a:r>
            <a:r>
              <a:rPr lang="tr-TR" sz="1800" spc="-20" dirty="0">
                <a:solidFill>
                  <a:schemeClr val="tx1"/>
                </a:solidFill>
                <a:latin typeface="Arial" pitchFamily="34" charset="0"/>
                <a:cs typeface="Arial" pitchFamily="34" charset="0"/>
              </a:rPr>
              <a:t>mesi</a:t>
            </a:r>
            <a:r>
              <a:rPr lang="tr-TR" sz="1800" spc="10" dirty="0">
                <a:solidFill>
                  <a:schemeClr val="tx1"/>
                </a:solidFill>
                <a:latin typeface="Arial" pitchFamily="34" charset="0"/>
                <a:cs typeface="Arial" pitchFamily="34" charset="0"/>
              </a:rPr>
              <a:t> </a:t>
            </a:r>
            <a:r>
              <a:rPr lang="tr-TR" sz="1800" spc="-35" dirty="0">
                <a:solidFill>
                  <a:schemeClr val="tx1"/>
                </a:solidFill>
                <a:latin typeface="Arial" pitchFamily="34" charset="0"/>
                <a:cs typeface="Arial" pitchFamily="34" charset="0"/>
              </a:rPr>
              <a:t>g</a:t>
            </a:r>
            <a:r>
              <a:rPr lang="tr-TR" sz="1800" spc="-15" dirty="0">
                <a:solidFill>
                  <a:schemeClr val="tx1"/>
                </a:solidFill>
                <a:latin typeface="Arial" pitchFamily="34" charset="0"/>
                <a:cs typeface="Arial" pitchFamily="34" charset="0"/>
              </a:rPr>
              <a:t>e</a:t>
            </a:r>
            <a:r>
              <a:rPr lang="tr-TR" sz="1800" spc="-50" dirty="0">
                <a:solidFill>
                  <a:schemeClr val="tx1"/>
                </a:solidFill>
                <a:latin typeface="Arial" pitchFamily="34" charset="0"/>
                <a:cs typeface="Arial" pitchFamily="34" charset="0"/>
              </a:rPr>
              <a:t>r</a:t>
            </a:r>
            <a:r>
              <a:rPr lang="tr-TR" sz="1800" spc="-15" dirty="0">
                <a:solidFill>
                  <a:schemeClr val="tx1"/>
                </a:solidFill>
                <a:latin typeface="Arial" pitchFamily="34" charset="0"/>
                <a:cs typeface="Arial" pitchFamily="34" charset="0"/>
              </a:rPr>
              <a:t>e</a:t>
            </a:r>
            <a:r>
              <a:rPr lang="tr-TR" sz="1800" spc="-100" dirty="0">
                <a:solidFill>
                  <a:schemeClr val="tx1"/>
                </a:solidFill>
                <a:latin typeface="Arial" pitchFamily="34" charset="0"/>
                <a:cs typeface="Arial" pitchFamily="34" charset="0"/>
              </a:rPr>
              <a:t>k</a:t>
            </a:r>
            <a:r>
              <a:rPr lang="tr-TR" sz="1800" spc="-15" dirty="0">
                <a:solidFill>
                  <a:schemeClr val="tx1"/>
                </a:solidFill>
                <a:latin typeface="Arial" pitchFamily="34" charset="0"/>
                <a:cs typeface="Arial" pitchFamily="34" charset="0"/>
              </a:rPr>
              <a:t>en</a:t>
            </a:r>
            <a:r>
              <a:rPr lang="tr-TR" sz="1800" spc="-5" dirty="0">
                <a:solidFill>
                  <a:schemeClr val="tx1"/>
                </a:solidFill>
                <a:latin typeface="Arial" pitchFamily="34" charset="0"/>
                <a:cs typeface="Arial" pitchFamily="34" charset="0"/>
              </a:rPr>
              <a:t> temel </a:t>
            </a:r>
            <a:r>
              <a:rPr lang="tr-TR" sz="1800" dirty="0">
                <a:solidFill>
                  <a:schemeClr val="tx1"/>
                </a:solidFill>
                <a:latin typeface="Arial" pitchFamily="34" charset="0"/>
                <a:cs typeface="Arial" pitchFamily="34" charset="0"/>
              </a:rPr>
              <a:t>i</a:t>
            </a:r>
            <a:r>
              <a:rPr lang="tr-TR" sz="1800" spc="-15" dirty="0">
                <a:solidFill>
                  <a:schemeClr val="tx1"/>
                </a:solidFill>
                <a:latin typeface="Arial" pitchFamily="34" charset="0"/>
                <a:cs typeface="Arial" pitchFamily="34" charset="0"/>
              </a:rPr>
              <a:t>ş</a:t>
            </a:r>
            <a:r>
              <a:rPr lang="tr-TR" sz="1800" dirty="0">
                <a:solidFill>
                  <a:schemeClr val="tx1"/>
                </a:solidFill>
                <a:latin typeface="Arial" pitchFamily="34" charset="0"/>
                <a:cs typeface="Arial" pitchFamily="34" charset="0"/>
              </a:rPr>
              <a:t> </a:t>
            </a:r>
            <a:r>
              <a:rPr lang="tr-TR" sz="1800" spc="-15" dirty="0">
                <a:solidFill>
                  <a:schemeClr val="tx1"/>
                </a:solidFill>
                <a:latin typeface="Arial" pitchFamily="34" charset="0"/>
                <a:cs typeface="Arial" pitchFamily="34" charset="0"/>
              </a:rPr>
              <a:t>akış</a:t>
            </a:r>
            <a:r>
              <a:rPr lang="tr-TR" sz="1800" spc="15" dirty="0">
                <a:solidFill>
                  <a:schemeClr val="tx1"/>
                </a:solidFill>
                <a:latin typeface="Arial" pitchFamily="34" charset="0"/>
                <a:cs typeface="Arial" pitchFamily="34" charset="0"/>
              </a:rPr>
              <a:t> </a:t>
            </a:r>
            <a:r>
              <a:rPr lang="tr-TR" sz="1800" spc="-15" dirty="0">
                <a:solidFill>
                  <a:schemeClr val="tx1"/>
                </a:solidFill>
                <a:latin typeface="Arial" pitchFamily="34" charset="0"/>
                <a:cs typeface="Arial" pitchFamily="34" charset="0"/>
              </a:rPr>
              <a:t>şeması</a:t>
            </a:r>
            <a:r>
              <a:rPr lang="tr-TR" sz="1800" spc="-10" dirty="0">
                <a:solidFill>
                  <a:schemeClr val="tx1"/>
                </a:solidFill>
                <a:latin typeface="Arial" pitchFamily="34" charset="0"/>
                <a:cs typeface="Arial" pitchFamily="34" charset="0"/>
              </a:rPr>
              <a:t>dır.</a:t>
            </a:r>
          </a:p>
          <a:p>
            <a:pPr marL="12700">
              <a:lnSpc>
                <a:spcPct val="100000"/>
              </a:lnSpc>
            </a:pPr>
            <a:r>
              <a:rPr lang="tr-TR" sz="1800" spc="-10" dirty="0">
                <a:solidFill>
                  <a:schemeClr val="tx1"/>
                </a:solidFill>
                <a:latin typeface="Arial" pitchFamily="34" charset="0"/>
                <a:cs typeface="Arial" pitchFamily="34" charset="0"/>
              </a:rPr>
              <a:t>Tüm öğrencilerin iş akış şemasına uygun olarak, </a:t>
            </a:r>
            <a:r>
              <a:rPr lang="tr-TR" sz="1800" spc="-10" dirty="0" err="1">
                <a:solidFill>
                  <a:schemeClr val="tx1"/>
                </a:solidFill>
                <a:latin typeface="Arial" pitchFamily="34" charset="0"/>
                <a:cs typeface="Arial" pitchFamily="34" charset="0"/>
              </a:rPr>
              <a:t>Erasmus</a:t>
            </a:r>
            <a:r>
              <a:rPr lang="tr-TR" sz="1800" spc="-10" dirty="0">
                <a:solidFill>
                  <a:schemeClr val="tx1"/>
                </a:solidFill>
                <a:latin typeface="Arial" pitchFamily="34" charset="0"/>
                <a:cs typeface="Arial" pitchFamily="34" charset="0"/>
              </a:rPr>
              <a:t>+ öğrenim hareketliliği öncesinde/sırasında/ sonrasında (</a:t>
            </a:r>
            <a:r>
              <a:rPr lang="tr-TR" sz="1800" spc="-10" dirty="0" err="1">
                <a:solidFill>
                  <a:schemeClr val="tx1"/>
                </a:solidFill>
                <a:latin typeface="Arial" pitchFamily="34" charset="0"/>
                <a:cs typeface="Arial" pitchFamily="34" charset="0"/>
              </a:rPr>
              <a:t>before-during-after</a:t>
            </a:r>
            <a:r>
              <a:rPr lang="tr-TR" sz="1800" spc="-10" dirty="0">
                <a:solidFill>
                  <a:schemeClr val="tx1"/>
                </a:solidFill>
                <a:latin typeface="Arial" pitchFamily="34" charset="0"/>
                <a:cs typeface="Arial" pitchFamily="34" charset="0"/>
              </a:rPr>
              <a:t> </a:t>
            </a:r>
            <a:r>
              <a:rPr lang="tr-TR" sz="1800" spc="-10" dirty="0" err="1">
                <a:solidFill>
                  <a:schemeClr val="tx1"/>
                </a:solidFill>
                <a:latin typeface="Arial" pitchFamily="34" charset="0"/>
                <a:cs typeface="Arial" pitchFamily="34" charset="0"/>
              </a:rPr>
              <a:t>the</a:t>
            </a:r>
            <a:r>
              <a:rPr lang="tr-TR" sz="1800" spc="-10" dirty="0">
                <a:solidFill>
                  <a:schemeClr val="tx1"/>
                </a:solidFill>
                <a:latin typeface="Arial" pitchFamily="34" charset="0"/>
                <a:cs typeface="Arial" pitchFamily="34" charset="0"/>
              </a:rPr>
              <a:t> </a:t>
            </a:r>
            <a:r>
              <a:rPr lang="tr-TR" sz="1800" spc="-10" dirty="0" err="1">
                <a:solidFill>
                  <a:schemeClr val="tx1"/>
                </a:solidFill>
                <a:latin typeface="Arial" pitchFamily="34" charset="0"/>
                <a:cs typeface="Arial" pitchFamily="34" charset="0"/>
              </a:rPr>
              <a:t>mobility</a:t>
            </a:r>
            <a:r>
              <a:rPr lang="tr-TR" sz="1800" spc="-10" dirty="0">
                <a:solidFill>
                  <a:schemeClr val="tx1"/>
                </a:solidFill>
                <a:latin typeface="Arial" pitchFamily="34" charset="0"/>
                <a:cs typeface="Arial" pitchFamily="34" charset="0"/>
              </a:rPr>
              <a:t>) izlenmesi gerekli adımları mutlaka dikkate almaları gerekir.</a:t>
            </a:r>
          </a:p>
          <a:p>
            <a:pPr marL="12700">
              <a:lnSpc>
                <a:spcPct val="100000"/>
              </a:lnSpc>
            </a:pPr>
            <a:r>
              <a:rPr lang="tr-TR" sz="1800" spc="-10" dirty="0">
                <a:solidFill>
                  <a:schemeClr val="tx1"/>
                </a:solidFill>
                <a:latin typeface="Arial" pitchFamily="34" charset="0"/>
                <a:cs typeface="Arial" pitchFamily="34" charset="0"/>
              </a:rPr>
              <a:t>Ulaşılabilecek link: https://international.deu.edu.tr/erasmus/ogrenim-giden-ogrenci-erasmus/</a:t>
            </a:r>
            <a:endParaRPr lang="tr-TR" sz="1800" dirty="0">
              <a:solidFill>
                <a:schemeClr val="tx1"/>
              </a:solidFill>
            </a:endParaRPr>
          </a:p>
        </p:txBody>
      </p:sp>
    </p:spTree>
    <p:extLst>
      <p:ext uri="{BB962C8B-B14F-4D97-AF65-F5344CB8AC3E}">
        <p14:creationId xmlns:p14="http://schemas.microsoft.com/office/powerpoint/2010/main" val="4207521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E72408B-8FB2-45AE-8E91-080F3A5856CE}"/>
              </a:ext>
            </a:extLst>
          </p:cNvPr>
          <p:cNvSpPr>
            <a:spLocks noGrp="1"/>
          </p:cNvSpPr>
          <p:nvPr>
            <p:ph type="title"/>
          </p:nvPr>
        </p:nvSpPr>
        <p:spPr/>
        <p:txBody>
          <a:bodyPr/>
          <a:lstStyle/>
          <a:p>
            <a:r>
              <a:rPr lang="tr-TR" dirty="0" err="1">
                <a:solidFill>
                  <a:srgbClr val="FF0000"/>
                </a:solidFill>
                <a:latin typeface="Arial" panose="020B0604020202020204" pitchFamily="34" charset="0"/>
                <a:cs typeface="Arial" panose="020B0604020202020204" pitchFamily="34" charset="0"/>
              </a:rPr>
              <a:t>Erasmus</a:t>
            </a:r>
            <a:r>
              <a:rPr lang="tr-TR" dirty="0">
                <a:solidFill>
                  <a:srgbClr val="FF0000"/>
                </a:solidFill>
                <a:latin typeface="Arial" panose="020B0604020202020204" pitchFamily="34" charset="0"/>
                <a:cs typeface="Arial" panose="020B0604020202020204" pitchFamily="34" charset="0"/>
              </a:rPr>
              <a:t> Belgeleri için Kontrol Listesi (</a:t>
            </a:r>
            <a:r>
              <a:rPr lang="tr-TR" dirty="0" err="1">
                <a:solidFill>
                  <a:srgbClr val="FF0000"/>
                </a:solidFill>
                <a:latin typeface="Arial" panose="020B0604020202020204" pitchFamily="34" charset="0"/>
                <a:cs typeface="Arial" panose="020B0604020202020204" pitchFamily="34" charset="0"/>
              </a:rPr>
              <a:t>Checklist</a:t>
            </a:r>
            <a:r>
              <a:rPr lang="tr-TR" dirty="0">
                <a:solidFill>
                  <a:srgbClr val="FF0000"/>
                </a:solidFill>
                <a:latin typeface="Arial" panose="020B0604020202020204" pitchFamily="34" charset="0"/>
                <a:cs typeface="Arial" panose="020B0604020202020204" pitchFamily="34" charset="0"/>
              </a:rPr>
              <a:t>)</a:t>
            </a:r>
          </a:p>
        </p:txBody>
      </p:sp>
      <p:sp>
        <p:nvSpPr>
          <p:cNvPr id="3" name="İçerik Yer Tutucusu 2">
            <a:extLst>
              <a:ext uri="{FF2B5EF4-FFF2-40B4-BE49-F238E27FC236}">
                <a16:creationId xmlns:a16="http://schemas.microsoft.com/office/drawing/2014/main" id="{7C81BEDC-5988-4591-BE5A-D0E2FB47ED6D}"/>
              </a:ext>
            </a:extLst>
          </p:cNvPr>
          <p:cNvSpPr>
            <a:spLocks noGrp="1"/>
          </p:cNvSpPr>
          <p:nvPr>
            <p:ph idx="1"/>
          </p:nvPr>
        </p:nvSpPr>
        <p:spPr>
          <a:xfrm>
            <a:off x="838200" y="1825625"/>
            <a:ext cx="10515600" cy="3903371"/>
          </a:xfrm>
        </p:spPr>
        <p:txBody>
          <a:bodyPr>
            <a:normAutofit/>
          </a:bodyPr>
          <a:lstStyle/>
          <a:p>
            <a:pPr algn="just"/>
            <a:r>
              <a:rPr lang="tr-TR" sz="1800" dirty="0" err="1">
                <a:solidFill>
                  <a:schemeClr val="tx1"/>
                </a:solidFill>
                <a:latin typeface="Arial" panose="020B0604020202020204" pitchFamily="34" charset="0"/>
                <a:cs typeface="Arial" panose="020B0604020202020204" pitchFamily="34" charset="0"/>
              </a:rPr>
              <a:t>Erasmus</a:t>
            </a:r>
            <a:r>
              <a:rPr lang="tr-TR" sz="1800" dirty="0">
                <a:solidFill>
                  <a:schemeClr val="tx1"/>
                </a:solidFill>
                <a:latin typeface="Arial" panose="020B0604020202020204" pitchFamily="34" charset="0"/>
                <a:cs typeface="Arial" panose="020B0604020202020204" pitchFamily="34" charset="0"/>
              </a:rPr>
              <a:t> Hareketliliği Öncesinde (</a:t>
            </a:r>
            <a:r>
              <a:rPr lang="tr-TR" sz="1800" b="1" dirty="0" err="1">
                <a:solidFill>
                  <a:schemeClr val="tx1"/>
                </a:solidFill>
                <a:latin typeface="Arial" panose="020B0604020202020204" pitchFamily="34" charset="0"/>
                <a:cs typeface="Arial" panose="020B0604020202020204" pitchFamily="34" charset="0"/>
              </a:rPr>
              <a:t>Before</a:t>
            </a:r>
            <a:r>
              <a:rPr lang="tr-TR" sz="1800" b="1" dirty="0">
                <a:solidFill>
                  <a:schemeClr val="tx1"/>
                </a:solidFill>
                <a:latin typeface="Arial" panose="020B0604020202020204" pitchFamily="34" charset="0"/>
                <a:cs typeface="Arial" panose="020B0604020202020204" pitchFamily="34" charset="0"/>
              </a:rPr>
              <a:t> </a:t>
            </a:r>
            <a:r>
              <a:rPr lang="tr-TR" sz="1800" b="1" dirty="0" err="1">
                <a:solidFill>
                  <a:schemeClr val="tx1"/>
                </a:solidFill>
                <a:latin typeface="Arial" panose="020B0604020202020204" pitchFamily="34" charset="0"/>
                <a:cs typeface="Arial" panose="020B0604020202020204" pitchFamily="34" charset="0"/>
              </a:rPr>
              <a:t>the</a:t>
            </a:r>
            <a:r>
              <a:rPr lang="tr-TR" sz="1800" b="1" dirty="0">
                <a:solidFill>
                  <a:schemeClr val="tx1"/>
                </a:solidFill>
                <a:latin typeface="Arial" panose="020B0604020202020204" pitchFamily="34" charset="0"/>
                <a:cs typeface="Arial" panose="020B0604020202020204" pitchFamily="34" charset="0"/>
              </a:rPr>
              <a:t> </a:t>
            </a:r>
            <a:r>
              <a:rPr lang="tr-TR" sz="1800" b="1" dirty="0" err="1">
                <a:solidFill>
                  <a:schemeClr val="tx1"/>
                </a:solidFill>
                <a:latin typeface="Arial" panose="020B0604020202020204" pitchFamily="34" charset="0"/>
                <a:cs typeface="Arial" panose="020B0604020202020204" pitchFamily="34" charset="0"/>
              </a:rPr>
              <a:t>Mobility</a:t>
            </a:r>
            <a:r>
              <a:rPr lang="tr-TR" sz="1800" dirty="0">
                <a:solidFill>
                  <a:schemeClr val="tx1"/>
                </a:solidFill>
                <a:latin typeface="Arial" panose="020B0604020202020204" pitchFamily="34" charset="0"/>
                <a:cs typeface="Arial" panose="020B0604020202020204" pitchFamily="34" charset="0"/>
              </a:rPr>
              <a:t>), </a:t>
            </a:r>
            <a:r>
              <a:rPr lang="tr-TR" sz="1800" dirty="0" err="1">
                <a:solidFill>
                  <a:schemeClr val="tx1"/>
                </a:solidFill>
                <a:latin typeface="Arial" panose="020B0604020202020204" pitchFamily="34" charset="0"/>
                <a:cs typeface="Arial" panose="020B0604020202020204" pitchFamily="34" charset="0"/>
              </a:rPr>
              <a:t>Erasmus</a:t>
            </a:r>
            <a:r>
              <a:rPr lang="tr-TR" sz="1800" dirty="0">
                <a:solidFill>
                  <a:schemeClr val="tx1"/>
                </a:solidFill>
                <a:latin typeface="Arial" panose="020B0604020202020204" pitchFamily="34" charset="0"/>
                <a:cs typeface="Arial" panose="020B0604020202020204" pitchFamily="34" charset="0"/>
              </a:rPr>
              <a:t> Hareketliliği Sırasında (</a:t>
            </a:r>
            <a:r>
              <a:rPr lang="tr-TR" sz="1800" b="1" dirty="0" err="1">
                <a:solidFill>
                  <a:schemeClr val="tx1"/>
                </a:solidFill>
                <a:latin typeface="Arial" panose="020B0604020202020204" pitchFamily="34" charset="0"/>
                <a:cs typeface="Arial" panose="020B0604020202020204" pitchFamily="34" charset="0"/>
              </a:rPr>
              <a:t>During</a:t>
            </a:r>
            <a:r>
              <a:rPr lang="tr-TR" sz="1800" b="1" dirty="0">
                <a:solidFill>
                  <a:schemeClr val="tx1"/>
                </a:solidFill>
                <a:latin typeface="Arial" panose="020B0604020202020204" pitchFamily="34" charset="0"/>
                <a:cs typeface="Arial" panose="020B0604020202020204" pitchFamily="34" charset="0"/>
              </a:rPr>
              <a:t> </a:t>
            </a:r>
            <a:r>
              <a:rPr lang="tr-TR" sz="1800" b="1" dirty="0" err="1">
                <a:solidFill>
                  <a:schemeClr val="tx1"/>
                </a:solidFill>
                <a:latin typeface="Arial" panose="020B0604020202020204" pitchFamily="34" charset="0"/>
                <a:cs typeface="Arial" panose="020B0604020202020204" pitchFamily="34" charset="0"/>
              </a:rPr>
              <a:t>the</a:t>
            </a:r>
            <a:r>
              <a:rPr lang="tr-TR" sz="1800" b="1" dirty="0">
                <a:solidFill>
                  <a:schemeClr val="tx1"/>
                </a:solidFill>
                <a:latin typeface="Arial" panose="020B0604020202020204" pitchFamily="34" charset="0"/>
                <a:cs typeface="Arial" panose="020B0604020202020204" pitchFamily="34" charset="0"/>
              </a:rPr>
              <a:t> </a:t>
            </a:r>
            <a:r>
              <a:rPr lang="tr-TR" sz="1800" b="1" dirty="0" err="1">
                <a:solidFill>
                  <a:schemeClr val="tx1"/>
                </a:solidFill>
                <a:latin typeface="Arial" panose="020B0604020202020204" pitchFamily="34" charset="0"/>
                <a:cs typeface="Arial" panose="020B0604020202020204" pitchFamily="34" charset="0"/>
              </a:rPr>
              <a:t>Mobility</a:t>
            </a:r>
            <a:r>
              <a:rPr lang="tr-TR" sz="1800" dirty="0">
                <a:solidFill>
                  <a:schemeClr val="tx1"/>
                </a:solidFill>
                <a:latin typeface="Arial" panose="020B0604020202020204" pitchFamily="34" charset="0"/>
                <a:cs typeface="Arial" panose="020B0604020202020204" pitchFamily="34" charset="0"/>
              </a:rPr>
              <a:t>) ve </a:t>
            </a:r>
            <a:r>
              <a:rPr lang="tr-TR" sz="1800" dirty="0" err="1">
                <a:solidFill>
                  <a:schemeClr val="tx1"/>
                </a:solidFill>
                <a:latin typeface="Arial" panose="020B0604020202020204" pitchFamily="34" charset="0"/>
                <a:cs typeface="Arial" panose="020B0604020202020204" pitchFamily="34" charset="0"/>
              </a:rPr>
              <a:t>Erasmus</a:t>
            </a:r>
            <a:r>
              <a:rPr lang="tr-TR" sz="1800" dirty="0">
                <a:solidFill>
                  <a:schemeClr val="tx1"/>
                </a:solidFill>
                <a:latin typeface="Arial" panose="020B0604020202020204" pitchFamily="34" charset="0"/>
                <a:cs typeface="Arial" panose="020B0604020202020204" pitchFamily="34" charset="0"/>
              </a:rPr>
              <a:t> Hareketliliği Sonrasında (</a:t>
            </a:r>
            <a:r>
              <a:rPr lang="tr-TR" sz="1800" b="1" dirty="0" err="1">
                <a:solidFill>
                  <a:schemeClr val="tx1"/>
                </a:solidFill>
                <a:latin typeface="Arial" panose="020B0604020202020204" pitchFamily="34" charset="0"/>
                <a:cs typeface="Arial" panose="020B0604020202020204" pitchFamily="34" charset="0"/>
              </a:rPr>
              <a:t>After</a:t>
            </a:r>
            <a:r>
              <a:rPr lang="tr-TR" sz="1800" b="1" dirty="0">
                <a:solidFill>
                  <a:schemeClr val="tx1"/>
                </a:solidFill>
                <a:latin typeface="Arial" panose="020B0604020202020204" pitchFamily="34" charset="0"/>
                <a:cs typeface="Arial" panose="020B0604020202020204" pitchFamily="34" charset="0"/>
              </a:rPr>
              <a:t> </a:t>
            </a:r>
            <a:r>
              <a:rPr lang="tr-TR" sz="1800" b="1" dirty="0" err="1">
                <a:solidFill>
                  <a:schemeClr val="tx1"/>
                </a:solidFill>
                <a:latin typeface="Arial" panose="020B0604020202020204" pitchFamily="34" charset="0"/>
                <a:cs typeface="Arial" panose="020B0604020202020204" pitchFamily="34" charset="0"/>
              </a:rPr>
              <a:t>the</a:t>
            </a:r>
            <a:r>
              <a:rPr lang="tr-TR" sz="1800" b="1" dirty="0">
                <a:solidFill>
                  <a:schemeClr val="tx1"/>
                </a:solidFill>
                <a:latin typeface="Arial" panose="020B0604020202020204" pitchFamily="34" charset="0"/>
                <a:cs typeface="Arial" panose="020B0604020202020204" pitchFamily="34" charset="0"/>
              </a:rPr>
              <a:t> </a:t>
            </a:r>
            <a:r>
              <a:rPr lang="tr-TR" sz="1800" b="1" dirty="0" err="1">
                <a:solidFill>
                  <a:schemeClr val="tx1"/>
                </a:solidFill>
                <a:latin typeface="Arial" panose="020B0604020202020204" pitchFamily="34" charset="0"/>
                <a:cs typeface="Arial" panose="020B0604020202020204" pitchFamily="34" charset="0"/>
              </a:rPr>
              <a:t>Mobility</a:t>
            </a:r>
            <a:r>
              <a:rPr lang="tr-TR" sz="1800" dirty="0">
                <a:solidFill>
                  <a:schemeClr val="tx1"/>
                </a:solidFill>
                <a:latin typeface="Arial" panose="020B0604020202020204" pitchFamily="34" charset="0"/>
                <a:cs typeface="Arial" panose="020B0604020202020204" pitchFamily="34" charset="0"/>
              </a:rPr>
              <a:t>) tamamlanması gereken belgeleri görebileceğiniz, </a:t>
            </a:r>
            <a:r>
              <a:rPr lang="tr-TR" sz="1800" dirty="0" err="1">
                <a:solidFill>
                  <a:schemeClr val="tx1"/>
                </a:solidFill>
                <a:latin typeface="Arial" panose="020B0604020202020204" pitchFamily="34" charset="0"/>
                <a:cs typeface="Arial" panose="020B0604020202020204" pitchFamily="34" charset="0"/>
              </a:rPr>
              <a:t>Erasmus</a:t>
            </a:r>
            <a:r>
              <a:rPr lang="tr-TR" sz="1800" dirty="0">
                <a:solidFill>
                  <a:schemeClr val="tx1"/>
                </a:solidFill>
                <a:latin typeface="Arial" panose="020B0604020202020204" pitchFamily="34" charset="0"/>
                <a:cs typeface="Arial" panose="020B0604020202020204" pitchFamily="34" charset="0"/>
              </a:rPr>
              <a:t> gidiş işlemleri (dosya açma/</a:t>
            </a:r>
            <a:r>
              <a:rPr lang="tr-TR" sz="1800" dirty="0" err="1">
                <a:solidFill>
                  <a:schemeClr val="tx1"/>
                </a:solidFill>
                <a:latin typeface="Arial" panose="020B0604020202020204" pitchFamily="34" charset="0"/>
                <a:cs typeface="Arial" panose="020B0604020202020204" pitchFamily="34" charset="0"/>
              </a:rPr>
              <a:t>Erasmus</a:t>
            </a:r>
            <a:r>
              <a:rPr lang="tr-TR" sz="1800" dirty="0">
                <a:solidFill>
                  <a:schemeClr val="tx1"/>
                </a:solidFill>
                <a:latin typeface="Arial" panose="020B0604020202020204" pitchFamily="34" charset="0"/>
                <a:cs typeface="Arial" panose="020B0604020202020204" pitchFamily="34" charset="0"/>
              </a:rPr>
              <a:t> hibe sözleşmesi imzalama) ve </a:t>
            </a:r>
            <a:r>
              <a:rPr lang="tr-TR" sz="1800" dirty="0" err="1">
                <a:solidFill>
                  <a:schemeClr val="tx1"/>
                </a:solidFill>
                <a:latin typeface="Arial" panose="020B0604020202020204" pitchFamily="34" charset="0"/>
                <a:cs typeface="Arial" panose="020B0604020202020204" pitchFamily="34" charset="0"/>
              </a:rPr>
              <a:t>Erasmus</a:t>
            </a:r>
            <a:r>
              <a:rPr lang="tr-TR" sz="1800" dirty="0">
                <a:solidFill>
                  <a:schemeClr val="tx1"/>
                </a:solidFill>
                <a:latin typeface="Arial" panose="020B0604020202020204" pitchFamily="34" charset="0"/>
                <a:cs typeface="Arial" panose="020B0604020202020204" pitchFamily="34" charset="0"/>
              </a:rPr>
              <a:t> dönüş işlemleriniz (dosya kapama) için Koordinatörlüğümüzden e-posta ile talep edeceğiniz randevular öncesinde, ilgili işlemlere ait belge eksiğiniz olup olmadığını kontrol etmenizi sağlayacak listedir.</a:t>
            </a:r>
          </a:p>
          <a:p>
            <a:r>
              <a:rPr lang="tr-TR" sz="1800" spc="-10" dirty="0">
                <a:solidFill>
                  <a:schemeClr val="tx1"/>
                </a:solidFill>
                <a:latin typeface="Arial" panose="020B0604020202020204" pitchFamily="34" charset="0"/>
                <a:cs typeface="Arial" panose="020B0604020202020204" pitchFamily="34" charset="0"/>
              </a:rPr>
              <a:t>“</a:t>
            </a:r>
            <a:r>
              <a:rPr lang="tr-TR" sz="1800" spc="-10" dirty="0" err="1">
                <a:solidFill>
                  <a:schemeClr val="tx1"/>
                </a:solidFill>
                <a:latin typeface="Arial" panose="020B0604020202020204" pitchFamily="34" charset="0"/>
                <a:cs typeface="Arial" panose="020B0604020202020204" pitchFamily="34" charset="0"/>
              </a:rPr>
              <a:t>Checklist”e</a:t>
            </a:r>
            <a:r>
              <a:rPr lang="tr-TR" sz="1800" spc="-10" dirty="0">
                <a:solidFill>
                  <a:schemeClr val="tx1"/>
                </a:solidFill>
                <a:latin typeface="Arial" panose="020B0604020202020204" pitchFamily="34" charset="0"/>
                <a:cs typeface="Arial" panose="020B0604020202020204" pitchFamily="34" charset="0"/>
              </a:rPr>
              <a:t> ulaşmak için link:</a:t>
            </a:r>
          </a:p>
          <a:p>
            <a:pPr marL="0" indent="0">
              <a:buNone/>
            </a:pPr>
            <a:r>
              <a:rPr lang="tr-TR" sz="1800" spc="-10" dirty="0">
                <a:solidFill>
                  <a:schemeClr val="tx1"/>
                </a:solidFill>
                <a:latin typeface="Arial" panose="020B0604020202020204" pitchFamily="34" charset="0"/>
                <a:cs typeface="Arial" panose="020B0604020202020204" pitchFamily="34" charset="0"/>
                <a:hlinkClick r:id="rId2"/>
              </a:rPr>
              <a:t>https://international.deu.edu.tr/erasmus/ogrenim-giden-ogrenci-erasmus/</a:t>
            </a:r>
            <a:endParaRPr lang="tr-TR" sz="1800" spc="-10" dirty="0">
              <a:solidFill>
                <a:schemeClr val="tx1"/>
              </a:solidFill>
              <a:latin typeface="Arial" panose="020B0604020202020204" pitchFamily="34" charset="0"/>
              <a:cs typeface="Arial" panose="020B0604020202020204" pitchFamily="34" charset="0"/>
            </a:endParaRPr>
          </a:p>
          <a:p>
            <a:pPr marL="0" indent="0">
              <a:buNone/>
            </a:pPr>
            <a:endParaRPr lang="tr-TR" sz="1800" dirty="0">
              <a:solidFill>
                <a:schemeClr val="bg1"/>
              </a:solidFill>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4164945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3"/>
            <a:ext cx="12192000" cy="574564"/>
          </a:xfrm>
        </p:spPr>
        <p:txBody>
          <a:bodyPr>
            <a:normAutofit/>
          </a:bodyPr>
          <a:lstStyle/>
          <a:p>
            <a:r>
              <a:rPr lang="tr-TR" dirty="0">
                <a:solidFill>
                  <a:srgbClr val="FF0000"/>
                </a:solidFill>
              </a:rPr>
              <a:t>1. Adım – </a:t>
            </a:r>
            <a:r>
              <a:rPr lang="tr-TR" dirty="0" err="1">
                <a:solidFill>
                  <a:srgbClr val="FF0000"/>
                </a:solidFill>
              </a:rPr>
              <a:t>Nominasyon</a:t>
            </a:r>
            <a:r>
              <a:rPr lang="tr-TR" dirty="0">
                <a:solidFill>
                  <a:srgbClr val="FF0000"/>
                </a:solidFill>
              </a:rPr>
              <a:t> </a:t>
            </a:r>
          </a:p>
        </p:txBody>
      </p:sp>
      <p:sp>
        <p:nvSpPr>
          <p:cNvPr id="3" name="İçerik Yer Tutucusu 2"/>
          <p:cNvSpPr>
            <a:spLocks noGrp="1"/>
          </p:cNvSpPr>
          <p:nvPr>
            <p:ph idx="1"/>
          </p:nvPr>
        </p:nvSpPr>
        <p:spPr>
          <a:xfrm>
            <a:off x="0" y="574568"/>
            <a:ext cx="12192000" cy="5109901"/>
          </a:xfrm>
        </p:spPr>
        <p:txBody>
          <a:bodyPr>
            <a:normAutofit/>
          </a:bodyPr>
          <a:lstStyle/>
          <a:p>
            <a:pPr algn="just"/>
            <a:r>
              <a:rPr lang="tr-TR" sz="1800" dirty="0" err="1">
                <a:solidFill>
                  <a:schemeClr val="tx1"/>
                </a:solidFill>
              </a:rPr>
              <a:t>Nominasyon</a:t>
            </a:r>
            <a:r>
              <a:rPr lang="tr-TR" sz="1800" dirty="0">
                <a:solidFill>
                  <a:schemeClr val="tx1"/>
                </a:solidFill>
              </a:rPr>
              <a:t>, Erasmus+ öğrenim hareketliliğine seçilmiş olan öğrencinin karşı kuruma,  Erasmus Bölüm Koordinatörleri tarafından aday gösterilmesi ve bilgilerinin iletilmesidir. </a:t>
            </a:r>
          </a:p>
          <a:p>
            <a:pPr algn="just"/>
            <a:r>
              <a:rPr lang="tr-TR" sz="1800" dirty="0" err="1">
                <a:solidFill>
                  <a:schemeClr val="tx1"/>
                </a:solidFill>
              </a:rPr>
              <a:t>Nominasyon</a:t>
            </a:r>
            <a:r>
              <a:rPr lang="tr-TR" sz="1800" dirty="0">
                <a:solidFill>
                  <a:schemeClr val="tx1"/>
                </a:solidFill>
              </a:rPr>
              <a:t>, tüm öğrenciler için </a:t>
            </a:r>
            <a:r>
              <a:rPr lang="tr-TR" sz="1800" dirty="0" err="1">
                <a:solidFill>
                  <a:schemeClr val="tx1"/>
                </a:solidFill>
              </a:rPr>
              <a:t>Erasmus’un</a:t>
            </a:r>
            <a:r>
              <a:rPr lang="tr-TR" sz="1800" dirty="0">
                <a:solidFill>
                  <a:schemeClr val="tx1"/>
                </a:solidFill>
              </a:rPr>
              <a:t> ilk adımıdır. Karşı kurumun, Güz veya Bahar döneminde gelecek olan değişim öğrencileri için her bir dönem için ayrı ayrı belirlediği </a:t>
            </a:r>
            <a:r>
              <a:rPr lang="tr-TR" sz="1800" dirty="0" err="1">
                <a:solidFill>
                  <a:schemeClr val="tx1"/>
                </a:solidFill>
              </a:rPr>
              <a:t>nominasyon</a:t>
            </a:r>
            <a:r>
              <a:rPr lang="tr-TR" sz="1800" dirty="0">
                <a:solidFill>
                  <a:schemeClr val="tx1"/>
                </a:solidFill>
              </a:rPr>
              <a:t> son tarihleri dikkate alınmalıdır. Güz döneminde veya Bahar döneminde öğrenim görebilmek için, karşı kurumun belirlediği </a:t>
            </a:r>
            <a:r>
              <a:rPr lang="tr-TR" sz="1800" dirty="0" err="1">
                <a:solidFill>
                  <a:schemeClr val="tx1"/>
                </a:solidFill>
              </a:rPr>
              <a:t>nominasyon</a:t>
            </a:r>
            <a:r>
              <a:rPr lang="tr-TR" sz="1800" dirty="0">
                <a:solidFill>
                  <a:schemeClr val="tx1"/>
                </a:solidFill>
              </a:rPr>
              <a:t> son tarihleri genellikle farklılık göstermektedir. Çok yaygın bir uygulama olmamakla birlikte, bazı üniversiteler, Güz ve Bahar dönemlerine yönelik olarak tek bir </a:t>
            </a:r>
            <a:r>
              <a:rPr lang="tr-TR" sz="1800" dirty="0" err="1">
                <a:solidFill>
                  <a:schemeClr val="tx1"/>
                </a:solidFill>
              </a:rPr>
              <a:t>nominasyon</a:t>
            </a:r>
            <a:r>
              <a:rPr lang="tr-TR" sz="1800" dirty="0">
                <a:solidFill>
                  <a:schemeClr val="tx1"/>
                </a:solidFill>
              </a:rPr>
              <a:t> son tarihi belirleyebilmektedir. </a:t>
            </a:r>
          </a:p>
          <a:p>
            <a:pPr algn="just"/>
            <a:r>
              <a:rPr lang="tr-TR" sz="1800" dirty="0" err="1">
                <a:solidFill>
                  <a:srgbClr val="FF0000"/>
                </a:solidFill>
              </a:rPr>
              <a:t>Nominasyon</a:t>
            </a:r>
            <a:r>
              <a:rPr lang="tr-TR" sz="1800" dirty="0">
                <a:solidFill>
                  <a:srgbClr val="FF0000"/>
                </a:solidFill>
              </a:rPr>
              <a:t> işlemi, kesinlikle </a:t>
            </a:r>
            <a:r>
              <a:rPr lang="tr-TR" sz="1800" dirty="0" err="1">
                <a:solidFill>
                  <a:srgbClr val="FF0000"/>
                </a:solidFill>
              </a:rPr>
              <a:t>DEÜ’deki</a:t>
            </a:r>
            <a:r>
              <a:rPr lang="tr-TR" sz="1800" dirty="0">
                <a:solidFill>
                  <a:srgbClr val="FF0000"/>
                </a:solidFill>
              </a:rPr>
              <a:t> ilgili </a:t>
            </a:r>
            <a:r>
              <a:rPr lang="tr-TR" sz="1800" dirty="0" err="1">
                <a:solidFill>
                  <a:srgbClr val="FF0000"/>
                </a:solidFill>
              </a:rPr>
              <a:t>Erasmus</a:t>
            </a:r>
            <a:r>
              <a:rPr lang="tr-TR" sz="1800" dirty="0">
                <a:solidFill>
                  <a:srgbClr val="FF0000"/>
                </a:solidFill>
              </a:rPr>
              <a:t> bölüm koordinatörü tarafından yapılmalıdır.</a:t>
            </a:r>
            <a:r>
              <a:rPr lang="tr-TR" sz="1800" dirty="0">
                <a:solidFill>
                  <a:schemeClr val="bg1"/>
                </a:solidFill>
              </a:rPr>
              <a:t> </a:t>
            </a:r>
            <a:r>
              <a:rPr lang="tr-TR" sz="1800" dirty="0" err="1">
                <a:solidFill>
                  <a:schemeClr val="tx1"/>
                </a:solidFill>
              </a:rPr>
              <a:t>Nominasyon</a:t>
            </a:r>
            <a:r>
              <a:rPr lang="tr-TR" sz="1800" dirty="0">
                <a:solidFill>
                  <a:schemeClr val="tx1"/>
                </a:solidFill>
              </a:rPr>
              <a:t>, koordinatör tarafından karşı kuruma e-posta gönderilerek ya da (varsa) karşı kurumca bu amaçla oluşturulmuş online platform kullanılarak yapılabilir. Öğrenci, </a:t>
            </a:r>
            <a:r>
              <a:rPr lang="tr-TR" sz="1800" dirty="0" err="1">
                <a:solidFill>
                  <a:schemeClr val="tx1"/>
                </a:solidFill>
              </a:rPr>
              <a:t>nominasyon</a:t>
            </a:r>
            <a:r>
              <a:rPr lang="tr-TR" sz="1800" dirty="0">
                <a:solidFill>
                  <a:schemeClr val="tx1"/>
                </a:solidFill>
              </a:rPr>
              <a:t> işlemi öncesinde, karşı kurum ile kendisi temasa geçme girişiminde bulunmamalıdır. İlgili öğrencinin bilgilerinin karşı kuruma eksiksiz olarak ve zamanında (</a:t>
            </a:r>
            <a:r>
              <a:rPr lang="tr-TR" sz="1800" dirty="0" err="1">
                <a:solidFill>
                  <a:schemeClr val="tx1"/>
                </a:solidFill>
              </a:rPr>
              <a:t>nominasyon</a:t>
            </a:r>
            <a:r>
              <a:rPr lang="tr-TR" sz="1800" dirty="0">
                <a:solidFill>
                  <a:schemeClr val="tx1"/>
                </a:solidFill>
              </a:rPr>
              <a:t> son tarihi esnetildiyse, karşı kurumca tanınan ek süre içinde) ulaştığından emin olunmalıdır.</a:t>
            </a:r>
          </a:p>
          <a:p>
            <a:pPr algn="just"/>
            <a:r>
              <a:rPr lang="tr-TR" sz="1800" dirty="0" err="1">
                <a:solidFill>
                  <a:schemeClr val="tx1"/>
                </a:solidFill>
              </a:rPr>
              <a:t>Nominasyon</a:t>
            </a:r>
            <a:r>
              <a:rPr lang="tr-TR" sz="1800" dirty="0">
                <a:solidFill>
                  <a:schemeClr val="tx1"/>
                </a:solidFill>
              </a:rPr>
              <a:t> sonrasında, karşı kurum, öğrenci ile bağlantıya geçer ve gerekli evraklar, son başvuru tarihleri, nasıl başvuru yapılacağı, konaklama seçenekleri, sigorta gereklilikleri gibi bilgileri öğrenci ile paylaşır. </a:t>
            </a:r>
          </a:p>
          <a:p>
            <a:pPr algn="just"/>
            <a:r>
              <a:rPr lang="tr-TR" sz="1800" dirty="0">
                <a:solidFill>
                  <a:schemeClr val="tx1"/>
                </a:solidFill>
              </a:rPr>
              <a:t>Öğrenci karşı kurumdan gelen bilgileri, karşı kurum International Office’inin internet sayfasını dikkatle okumalıdır ve gerekli yönlendirmeleri takip etmelidir.</a:t>
            </a:r>
          </a:p>
        </p:txBody>
      </p:sp>
      <p:sp>
        <p:nvSpPr>
          <p:cNvPr id="4" name="object 3"/>
          <p:cNvSpPr/>
          <p:nvPr/>
        </p:nvSpPr>
        <p:spPr>
          <a:xfrm>
            <a:off x="5701669" y="5807715"/>
            <a:ext cx="902340" cy="910164"/>
          </a:xfrm>
          <a:prstGeom prst="rect">
            <a:avLst/>
          </a:prstGeom>
          <a:blipFill>
            <a:blip r:embed="rId3" cstate="print"/>
            <a:stretch>
              <a:fillRect/>
            </a:stretch>
          </a:blipFill>
        </p:spPr>
        <p:txBody>
          <a:bodyPr wrap="square" lIns="0" tIns="0" rIns="0" bIns="0" rtlCol="0">
            <a:noAutofit/>
          </a:bodyPr>
          <a:lstStyle/>
          <a:p>
            <a:endParaRPr sz="2400"/>
          </a:p>
        </p:txBody>
      </p:sp>
    </p:spTree>
    <p:extLst>
      <p:ext uri="{BB962C8B-B14F-4D97-AF65-F5344CB8AC3E}">
        <p14:creationId xmlns:p14="http://schemas.microsoft.com/office/powerpoint/2010/main" val="3258581999"/>
      </p:ext>
    </p:extLst>
  </p:cSld>
  <p:clrMapOvr>
    <a:masterClrMapping/>
  </p:clrMapOvr>
</p:sld>
</file>

<file path=ppt/theme/theme1.xml><?xml version="1.0" encoding="utf-8"?>
<a:theme xmlns:a="http://schemas.openxmlformats.org/drawingml/2006/main" name="Office Theme">
  <a:themeElements>
    <a:clrScheme name="DEU_1 1">
      <a:dk1>
        <a:srgbClr val="000000"/>
      </a:dk1>
      <a:lt1>
        <a:srgbClr val="FFFFFF"/>
      </a:lt1>
      <a:dk2>
        <a:srgbClr val="44546A"/>
      </a:dk2>
      <a:lt2>
        <a:srgbClr val="E7E6E6"/>
      </a:lt2>
      <a:accent1>
        <a:srgbClr val="015092"/>
      </a:accent1>
      <a:accent2>
        <a:srgbClr val="4470C3"/>
      </a:accent2>
      <a:accent3>
        <a:srgbClr val="2FB2E4"/>
      </a:accent3>
      <a:accent4>
        <a:srgbClr val="70CEF2"/>
      </a:accent4>
      <a:accent5>
        <a:srgbClr val="97D9F5"/>
      </a:accent5>
      <a:accent6>
        <a:srgbClr val="007BAF"/>
      </a:accent6>
      <a:hlink>
        <a:srgbClr val="2252A1"/>
      </a:hlink>
      <a:folHlink>
        <a:srgbClr val="00A8D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1428</TotalTime>
  <Words>4867</Words>
  <Application>Microsoft Office PowerPoint</Application>
  <PresentationFormat>Geniş ekran</PresentationFormat>
  <Paragraphs>291</Paragraphs>
  <Slides>40</Slides>
  <Notes>6</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40</vt:i4>
      </vt:variant>
    </vt:vector>
  </HeadingPairs>
  <TitlesOfParts>
    <vt:vector size="48" baseType="lpstr">
      <vt:lpstr>Arial</vt:lpstr>
      <vt:lpstr>Arial</vt:lpstr>
      <vt:lpstr>Calibri</vt:lpstr>
      <vt:lpstr>Calibri Light</vt:lpstr>
      <vt:lpstr>EC Square Sans Pro Light</vt:lpstr>
      <vt:lpstr>Times New Roman</vt:lpstr>
      <vt:lpstr>Wingdings</vt:lpstr>
      <vt:lpstr>Office Theme</vt:lpstr>
      <vt:lpstr>PowerPoint Sunusu</vt:lpstr>
      <vt:lpstr>PowerPoint Sunusu</vt:lpstr>
      <vt:lpstr>ÖNEMLİ DUYURU</vt:lpstr>
      <vt:lpstr>Erasmus+ (KA131) Programı Nedir?</vt:lpstr>
      <vt:lpstr>FERAGAT</vt:lpstr>
      <vt:lpstr>ADIM ADIM ERASMUS+ ÖĞRENİM HAREKETLİLİĞİ</vt:lpstr>
      <vt:lpstr>Giden Öğrenci İş Akış Şeması</vt:lpstr>
      <vt:lpstr>Erasmus Belgeleri için Kontrol Listesi (Checklist)</vt:lpstr>
      <vt:lpstr>1. Adım – Nominasyon </vt:lpstr>
      <vt:lpstr>2. Adım – Karşı Kurum/Gidilecek Üniversite ile İlgili İşlemler</vt:lpstr>
      <vt:lpstr>Erasmus+ Öğrenim Anlaşması – LA: Learning Agreement  (OLA: Online Learning Agreement)</vt:lpstr>
      <vt:lpstr>*Öğrenim anlaşmasının (Learning Agreement/LA) geçerli olabilmesi için, belge üstünde, öğrencinin ve her iki kurumun koordinatörünün imzası ile her iki kurumun mührünün olması gerekir. Öğrenim anlaşmasında 3 tarafın  imzalarından  biri  eksik  olduğu takdirde , belge  geçerli değildir.   </vt:lpstr>
      <vt:lpstr>Online Learning Agreement (OLA)</vt:lpstr>
      <vt:lpstr>Online Learning Agreement (OLA)</vt:lpstr>
      <vt:lpstr>Yabancı Dil Düzeyinizi Gösterir Belge Nereden Temin Edilir ? </vt:lpstr>
      <vt:lpstr>Davet/Kabul Mektubu Nedir? Nasıl Temin Edilir ? </vt:lpstr>
      <vt:lpstr>PowerPoint Sunusu</vt:lpstr>
      <vt:lpstr>İngilizce Transkript</vt:lpstr>
      <vt:lpstr>PowerPoint Sunusu</vt:lpstr>
      <vt:lpstr>PowerPoint Sunusu</vt:lpstr>
      <vt:lpstr>Vadesiz Euro Hesabı</vt:lpstr>
      <vt:lpstr>OLS (Online Linguistic Support – Çevrimiçi Dil Desteği) EU ACADEMY</vt:lpstr>
      <vt:lpstr>5. Adım – Uluslararası Akademik İlişkiler Koordinatörlüğü ile İlgili İşlemler</vt:lpstr>
      <vt:lpstr>HAREKETLİLİK SIRASINDA (During the Mobility)</vt:lpstr>
      <vt:lpstr>HAREKETLİLİK SONRASINDA (After the Mobility)</vt:lpstr>
      <vt:lpstr>Erasmus+ Hibeleri (KA131) </vt:lpstr>
      <vt:lpstr>PowerPoint Sunusu</vt:lpstr>
      <vt:lpstr>İLAVE HİBE DESTEĞİ</vt:lpstr>
      <vt:lpstr>İLAVE HİBE DESTEĞİ</vt:lpstr>
      <vt:lpstr>INCLUSION SUPPORT (İçerme/Kapsayıcılık Desteği)</vt:lpstr>
      <vt:lpstr>Özellikle Dikkat Edilmesi Gereken Hususlar  </vt:lpstr>
      <vt:lpstr>Özellikle Dikkat Edilmesi Gereken Hususlar  </vt:lpstr>
      <vt:lpstr>Özellikle Dikkat Edilmesi Gereken Hususlar  DERS SEÇİMİ</vt:lpstr>
      <vt:lpstr>  HİBE HESAPLAMASI ve ÖDEMESİ</vt:lpstr>
      <vt:lpstr>Özellikle Dikkat Edilmesi Gereken Hususlar</vt:lpstr>
      <vt:lpstr>Özellikle Dikkat Edilmesi Gereken Hususlar</vt:lpstr>
      <vt:lpstr>Seyahat Desteği Tutarları</vt:lpstr>
      <vt:lpstr>Yeşil Seyahat Hibe Tutarı</vt:lpstr>
      <vt:lpstr>KA171 Projesi için Faydalı Bilgiler</vt:lpstr>
      <vt:lpstr>DEÜ ULUSLARARASI AKADEMİK İLİŞKİLER KOORDİNATÖRLÜĞÜ</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Deniz Kuru</dc:creator>
  <cp:keywords/>
  <dc:description/>
  <cp:lastModifiedBy>Ebru Kuşoğlu</cp:lastModifiedBy>
  <cp:revision>39</cp:revision>
  <cp:lastPrinted>2025-04-29T07:42:01Z</cp:lastPrinted>
  <dcterms:created xsi:type="dcterms:W3CDTF">2019-09-12T13:37:31Z</dcterms:created>
  <dcterms:modified xsi:type="dcterms:W3CDTF">2025-04-29T07:49:43Z</dcterms:modified>
  <cp:category/>
</cp:coreProperties>
</file>