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Lst>
  <p:notesMasterIdLst>
    <p:notesMasterId r:id="rId46"/>
  </p:notesMasterIdLst>
  <p:sldIdLst>
    <p:sldId id="333" r:id="rId3"/>
    <p:sldId id="327" r:id="rId4"/>
    <p:sldId id="257" r:id="rId5"/>
    <p:sldId id="290" r:id="rId6"/>
    <p:sldId id="314" r:id="rId7"/>
    <p:sldId id="259" r:id="rId8"/>
    <p:sldId id="260" r:id="rId9"/>
    <p:sldId id="261" r:id="rId10"/>
    <p:sldId id="262" r:id="rId11"/>
    <p:sldId id="263" r:id="rId12"/>
    <p:sldId id="264" r:id="rId13"/>
    <p:sldId id="265" r:id="rId14"/>
    <p:sldId id="316" r:id="rId15"/>
    <p:sldId id="280" r:id="rId16"/>
    <p:sldId id="281" r:id="rId17"/>
    <p:sldId id="282" r:id="rId18"/>
    <p:sldId id="277" r:id="rId19"/>
    <p:sldId id="312" r:id="rId20"/>
    <p:sldId id="283" r:id="rId21"/>
    <p:sldId id="326" r:id="rId22"/>
    <p:sldId id="284" r:id="rId23"/>
    <p:sldId id="287" r:id="rId24"/>
    <p:sldId id="318" r:id="rId25"/>
    <p:sldId id="329" r:id="rId26"/>
    <p:sldId id="286" r:id="rId27"/>
    <p:sldId id="330" r:id="rId28"/>
    <p:sldId id="288" r:id="rId29"/>
    <p:sldId id="331" r:id="rId30"/>
    <p:sldId id="320" r:id="rId31"/>
    <p:sldId id="300" r:id="rId32"/>
    <p:sldId id="332" r:id="rId33"/>
    <p:sldId id="301" r:id="rId34"/>
    <p:sldId id="306" r:id="rId35"/>
    <p:sldId id="302" r:id="rId36"/>
    <p:sldId id="305" r:id="rId37"/>
    <p:sldId id="268" r:id="rId38"/>
    <p:sldId id="292" r:id="rId39"/>
    <p:sldId id="323" r:id="rId40"/>
    <p:sldId id="285" r:id="rId41"/>
    <p:sldId id="325" r:id="rId42"/>
    <p:sldId id="308" r:id="rId43"/>
    <p:sldId id="304" r:id="rId44"/>
    <p:sldId id="307" r:id="rId45"/>
  </p:sldIdLst>
  <p:sldSz cx="12192000" cy="6858000"/>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46"/>
    <p:restoredTop sz="94694"/>
  </p:normalViewPr>
  <p:slideViewPr>
    <p:cSldViewPr snapToGrid="0" snapToObjects="1">
      <p:cViewPr varScale="1">
        <p:scale>
          <a:sx n="103" d="100"/>
          <a:sy n="103" d="100"/>
        </p:scale>
        <p:origin x="11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9FFBB588-D081-4D81-AFA3-D2E9D0C6AAE1}" type="datetimeFigureOut">
              <a:rPr lang="tr-TR" smtClean="0"/>
              <a:t>22.05.2025</a:t>
            </a:fld>
            <a:endParaRPr lang="tr-TR"/>
          </a:p>
        </p:txBody>
      </p:sp>
      <p:sp>
        <p:nvSpPr>
          <p:cNvPr id="4" name="Slayt Resmi Yer Tutucusu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E4FEDB02-CB76-4F82-8971-BADC0D7F10AC}" type="slidenum">
              <a:rPr lang="tr-TR" smtClean="0"/>
              <a:t>‹#›</a:t>
            </a:fld>
            <a:endParaRPr lang="tr-TR"/>
          </a:p>
        </p:txBody>
      </p:sp>
    </p:spTree>
    <p:extLst>
      <p:ext uri="{BB962C8B-B14F-4D97-AF65-F5344CB8AC3E}">
        <p14:creationId xmlns:p14="http://schemas.microsoft.com/office/powerpoint/2010/main" val="403597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92471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8838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81165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dirty="0"/>
          </a:p>
        </p:txBody>
      </p:sp>
    </p:spTree>
    <p:extLst>
      <p:ext uri="{BB962C8B-B14F-4D97-AF65-F5344CB8AC3E}">
        <p14:creationId xmlns:p14="http://schemas.microsoft.com/office/powerpoint/2010/main" val="111356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75171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9892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8466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17053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3263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2435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2402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96666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8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395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7615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60000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6954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1895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49117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995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22.05.2025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22.05.2025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1982896"/>
      </p:ext>
    </p:extLst>
  </p:cSld>
  <p:clrMap bg1="lt1" tx1="dk1" bg2="lt2" tx2="dk2" accent1="accent1" accent2="accent2" accent3="accent3" accent4="accent4" accent5="accent5" accent6="accent6" hlink="hlink" folHlink="folHlink"/>
  <p:sldLayoutIdLst>
    <p:sldLayoutId id="2147483696"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deuerasmusstaj@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erasmus@deu.edu.tr"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ebgate.ec.europa.eu/erasmus-esc/index/organisations/search-for-an-organisa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erasmus@deu.edu.tr"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erasmus@deu.edu.t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21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E40395-0216-4132-973B-CA72BE534DCC}"/>
              </a:ext>
            </a:extLst>
          </p:cNvPr>
          <p:cNvSpPr>
            <a:spLocks noGrp="1"/>
          </p:cNvSpPr>
          <p:nvPr>
            <p:ph type="title"/>
          </p:nvPr>
        </p:nvSpPr>
        <p:spPr/>
        <p:txBody>
          <a:bodyPr>
            <a:normAutofit/>
          </a:bodyPr>
          <a:lstStyle/>
          <a:p>
            <a:r>
              <a:rPr lang="tr-TR" sz="4000" dirty="0">
                <a:solidFill>
                  <a:srgbClr val="FF0000"/>
                </a:solidFill>
                <a:latin typeface="+mn-lt"/>
              </a:rPr>
              <a:t>Uygun Staj Yeri Örnekleri:</a:t>
            </a:r>
          </a:p>
        </p:txBody>
      </p:sp>
      <p:sp>
        <p:nvSpPr>
          <p:cNvPr id="3" name="İçerik Yer Tutucusu 2">
            <a:extLst>
              <a:ext uri="{FF2B5EF4-FFF2-40B4-BE49-F238E27FC236}">
                <a16:creationId xmlns:a16="http://schemas.microsoft.com/office/drawing/2014/main" id="{4AE0830C-B825-40F7-BA52-CEF75475C3E4}"/>
              </a:ext>
            </a:extLst>
          </p:cNvPr>
          <p:cNvSpPr>
            <a:spLocks noGrp="1"/>
          </p:cNvSpPr>
          <p:nvPr>
            <p:ph idx="1"/>
          </p:nvPr>
        </p:nvSpPr>
        <p:spPr/>
        <p:txBody>
          <a:bodyPr/>
          <a:lstStyle/>
          <a:p>
            <a:r>
              <a:rPr lang="tr-TR" dirty="0"/>
              <a:t>kariyer planlama, profesyonel danışmanlık ve bilgilendirme hizmeti sunan kurumlar </a:t>
            </a:r>
          </a:p>
          <a:p>
            <a:r>
              <a:rPr lang="tr-TR" dirty="0"/>
              <a:t>yükseköğretim kurumları (Programla ilişkili ülkelerde yer alan yükseköğretim kurumları ECHE sahibi olmalı, Programla ilişkili olmayan ülkelerdeki yükseköğretim kurumları kendi ulusal mevzuatları uyarınca yetkili bir merci tarafından tanınmış ve staj faaliyetinden önce gönderen kurumla ikili </a:t>
            </a:r>
            <a:r>
              <a:rPr lang="tr-TR" dirty="0" err="1"/>
              <a:t>kurumlararası</a:t>
            </a:r>
            <a:r>
              <a:rPr lang="tr-TR" dirty="0"/>
              <a:t> anlaşma imzalamış olmalı</a:t>
            </a:r>
          </a:p>
        </p:txBody>
      </p:sp>
    </p:spTree>
    <p:extLst>
      <p:ext uri="{BB962C8B-B14F-4D97-AF65-F5344CB8AC3E}">
        <p14:creationId xmlns:p14="http://schemas.microsoft.com/office/powerpoint/2010/main" val="218732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63924F-FF89-440D-9124-CB3CD6103AEA}"/>
              </a:ext>
            </a:extLst>
          </p:cNvPr>
          <p:cNvSpPr>
            <a:spLocks noGrp="1"/>
          </p:cNvSpPr>
          <p:nvPr>
            <p:ph type="title"/>
          </p:nvPr>
        </p:nvSpPr>
        <p:spPr/>
        <p:txBody>
          <a:bodyPr>
            <a:normAutofit/>
          </a:bodyPr>
          <a:lstStyle/>
          <a:p>
            <a:r>
              <a:rPr lang="tr-TR" sz="4000" dirty="0">
                <a:solidFill>
                  <a:srgbClr val="FF0000"/>
                </a:solidFill>
                <a:latin typeface="+mn-lt"/>
              </a:rPr>
              <a:t>Uygun Olmayan Staj Yerleri:</a:t>
            </a:r>
          </a:p>
        </p:txBody>
      </p:sp>
      <p:sp>
        <p:nvSpPr>
          <p:cNvPr id="3" name="İçerik Yer Tutucusu 2">
            <a:extLst>
              <a:ext uri="{FF2B5EF4-FFF2-40B4-BE49-F238E27FC236}">
                <a16:creationId xmlns:a16="http://schemas.microsoft.com/office/drawing/2014/main" id="{FB111CBD-C101-4D20-B083-B734F16AE826}"/>
              </a:ext>
            </a:extLst>
          </p:cNvPr>
          <p:cNvSpPr>
            <a:spLocks noGrp="1"/>
          </p:cNvSpPr>
          <p:nvPr>
            <p:ph idx="1"/>
          </p:nvPr>
        </p:nvSpPr>
        <p:spPr>
          <a:xfrm>
            <a:off x="838200" y="1825625"/>
            <a:ext cx="10515600" cy="3847387"/>
          </a:xfrm>
        </p:spPr>
        <p:txBody>
          <a:bodyPr/>
          <a:lstStyle/>
          <a:p>
            <a:r>
              <a:rPr lang="tr-TR" dirty="0"/>
              <a:t>Aşağıdaki kuruluşlar </a:t>
            </a:r>
            <a:r>
              <a:rPr lang="tr-TR" dirty="0" err="1"/>
              <a:t>Erasmus</a:t>
            </a:r>
            <a:r>
              <a:rPr lang="tr-TR" dirty="0"/>
              <a:t>+ kapsamında yükseköğretim staj faaliyeti için </a:t>
            </a:r>
            <a:r>
              <a:rPr lang="tr-TR" dirty="0">
                <a:solidFill>
                  <a:srgbClr val="C00000"/>
                </a:solidFill>
              </a:rPr>
              <a:t>uygun değildir: </a:t>
            </a:r>
          </a:p>
          <a:p>
            <a:r>
              <a:rPr lang="tr-TR" dirty="0"/>
              <a:t>Avrupa Birliği kurumları ve AB ajansları </a:t>
            </a:r>
          </a:p>
          <a:p>
            <a:r>
              <a:rPr lang="tr-TR" dirty="0"/>
              <a:t>AB programlarını yürüten Ulusal Ajans vb. kuruluşlar. </a:t>
            </a:r>
          </a:p>
        </p:txBody>
      </p:sp>
    </p:spTree>
    <p:extLst>
      <p:ext uri="{BB962C8B-B14F-4D97-AF65-F5344CB8AC3E}">
        <p14:creationId xmlns:p14="http://schemas.microsoft.com/office/powerpoint/2010/main" val="297294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4644DB-1795-4683-9155-CEB0C25FC456}"/>
              </a:ext>
            </a:extLst>
          </p:cNvPr>
          <p:cNvSpPr>
            <a:spLocks noGrp="1"/>
          </p:cNvSpPr>
          <p:nvPr>
            <p:ph type="title"/>
          </p:nvPr>
        </p:nvSpPr>
        <p:spPr/>
        <p:txBody>
          <a:bodyPr>
            <a:normAutofit fontScale="90000"/>
          </a:bodyPr>
          <a:lstStyle/>
          <a:p>
            <a:r>
              <a:rPr lang="tr-TR" dirty="0" err="1">
                <a:solidFill>
                  <a:srgbClr val="FF0000"/>
                </a:solidFill>
                <a:latin typeface="+mn-lt"/>
              </a:rPr>
              <a:t>Erasmus</a:t>
            </a:r>
            <a:r>
              <a:rPr lang="tr-TR" dirty="0">
                <a:solidFill>
                  <a:srgbClr val="FF0000"/>
                </a:solidFill>
                <a:latin typeface="+mn-lt"/>
              </a:rPr>
              <a:t> Staj Hareketliliği Süreleri Nelerdir?</a:t>
            </a:r>
            <a:br>
              <a:rPr lang="tr-TR" dirty="0"/>
            </a:br>
            <a:endParaRPr lang="tr-TR" dirty="0"/>
          </a:p>
        </p:txBody>
      </p:sp>
      <p:sp>
        <p:nvSpPr>
          <p:cNvPr id="3" name="İçerik Yer Tutucusu 2">
            <a:extLst>
              <a:ext uri="{FF2B5EF4-FFF2-40B4-BE49-F238E27FC236}">
                <a16:creationId xmlns:a16="http://schemas.microsoft.com/office/drawing/2014/main" id="{816B8D29-8916-4F9D-B8F9-5BBDFFA74564}"/>
              </a:ext>
            </a:extLst>
          </p:cNvPr>
          <p:cNvSpPr>
            <a:spLocks noGrp="1"/>
          </p:cNvSpPr>
          <p:nvPr>
            <p:ph idx="1"/>
          </p:nvPr>
        </p:nvSpPr>
        <p:spPr>
          <a:xfrm>
            <a:off x="838200" y="1825625"/>
            <a:ext cx="10515600" cy="3726089"/>
          </a:xfrm>
        </p:spPr>
        <p:txBody>
          <a:bodyPr>
            <a:normAutofit fontScale="77500" lnSpcReduction="20000"/>
          </a:bodyPr>
          <a:lstStyle/>
          <a:p>
            <a:r>
              <a:rPr lang="tr-TR" dirty="0"/>
              <a:t>Her öğrenci  </a:t>
            </a:r>
            <a:r>
              <a:rPr lang="tr-TR" dirty="0" err="1"/>
              <a:t>Erasmus</a:t>
            </a:r>
            <a:r>
              <a:rPr lang="tr-TR" dirty="0"/>
              <a:t>+ Programı kapsamında bulunduğu her öğrenim kademesinde (</a:t>
            </a:r>
            <a:r>
              <a:rPr lang="tr-TR" dirty="0" err="1"/>
              <a:t>önlisans</a:t>
            </a:r>
            <a:r>
              <a:rPr lang="tr-TR" dirty="0"/>
              <a:t>, lisans,  </a:t>
            </a:r>
            <a:r>
              <a:rPr lang="tr-TR" dirty="0" err="1"/>
              <a:t>yükseklisans</a:t>
            </a:r>
            <a:r>
              <a:rPr lang="tr-TR" dirty="0"/>
              <a:t>, doktora) daha  önce  yararlandığı faaliyet  süresi  dahil  hibeli  veya </a:t>
            </a:r>
            <a:r>
              <a:rPr lang="tr-TR" dirty="0" err="1"/>
              <a:t>hibesiz</a:t>
            </a:r>
            <a:r>
              <a:rPr lang="tr-TR" dirty="0"/>
              <a:t> </a:t>
            </a:r>
            <a:r>
              <a:rPr lang="tr-TR" b="1" dirty="0">
                <a:solidFill>
                  <a:srgbClr val="C00000"/>
                </a:solidFill>
              </a:rPr>
              <a:t>en fazla toplam 12 ay </a:t>
            </a:r>
            <a:r>
              <a:rPr lang="tr-TR" dirty="0"/>
              <a:t>öğrenim  ve/veya staj hareketliliğinden  yararlanabilir.</a:t>
            </a:r>
          </a:p>
          <a:p>
            <a:endParaRPr lang="tr-TR" b="1" u="sng" dirty="0"/>
          </a:p>
          <a:p>
            <a:r>
              <a:rPr lang="tr-TR" dirty="0"/>
              <a:t>Her  öğrenim  kademesinde </a:t>
            </a:r>
            <a:r>
              <a:rPr lang="tr-TR" dirty="0" err="1"/>
              <a:t>Erasmus</a:t>
            </a:r>
            <a:r>
              <a:rPr lang="tr-TR" dirty="0"/>
              <a:t>+ Staj Hareketliliğinden </a:t>
            </a:r>
            <a:r>
              <a:rPr lang="tr-TR" b="1" dirty="0">
                <a:solidFill>
                  <a:srgbClr val="C00000"/>
                </a:solidFill>
              </a:rPr>
              <a:t>minimum 2 ay maksimum 12 ay </a:t>
            </a:r>
            <a:r>
              <a:rPr lang="tr-TR" dirty="0" err="1"/>
              <a:t>faydalanılabilinir</a:t>
            </a:r>
            <a:r>
              <a:rPr lang="tr-TR" dirty="0"/>
              <a:t> (Kurumumuzca, bütçe </a:t>
            </a:r>
            <a:r>
              <a:rPr lang="tr-TR" dirty="0" err="1"/>
              <a:t>kısıtı</a:t>
            </a:r>
            <a:r>
              <a:rPr lang="tr-TR" dirty="0"/>
              <a:t> nedeniyle, staj hareketliliğinde hibeli olarak seçilmiş öğrencilere toplam staj süreleri daha uzun olsa bile 60 gün hibe verilebilmektedir).</a:t>
            </a:r>
          </a:p>
          <a:p>
            <a:endParaRPr lang="tr-TR" dirty="0"/>
          </a:p>
          <a:p>
            <a:r>
              <a:rPr lang="tr-TR" dirty="0"/>
              <a:t>Aynı öğrenim kademesinde daha önce Hayat Boyu Öğrenme Programı veya </a:t>
            </a:r>
            <a:r>
              <a:rPr lang="tr-TR" dirty="0" err="1"/>
              <a:t>Erasmus</a:t>
            </a:r>
            <a:r>
              <a:rPr lang="tr-TR" dirty="0"/>
              <a:t>+ puanları hesaplanırken, </a:t>
            </a:r>
            <a:r>
              <a:rPr lang="tr-TR" b="1" dirty="0">
                <a:solidFill>
                  <a:srgbClr val="C00000"/>
                </a:solidFill>
              </a:rPr>
              <a:t>daha önce yararlanılmış her bir faaliyet için (Öğrenim &amp; Staj ayrımı olmaksızın) 10’ar puan azaltma uygulanır.</a:t>
            </a:r>
          </a:p>
          <a:p>
            <a:endParaRPr lang="tr-TR" dirty="0"/>
          </a:p>
        </p:txBody>
      </p:sp>
    </p:spTree>
    <p:extLst>
      <p:ext uri="{BB962C8B-B14F-4D97-AF65-F5344CB8AC3E}">
        <p14:creationId xmlns:p14="http://schemas.microsoft.com/office/powerpoint/2010/main" val="287785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1933" y="2674776"/>
            <a:ext cx="10636250" cy="2508379"/>
          </a:xfrm>
          <a:prstGeom prst="rect">
            <a:avLst/>
          </a:prstGeom>
        </p:spPr>
        <p:txBody>
          <a:bodyPr vert="horz" wrap="square" lIns="0" tIns="0" rIns="0" bIns="0" rtlCol="0">
            <a:spAutoFit/>
          </a:bodyPr>
          <a:lstStyle/>
          <a:p>
            <a:pPr algn="just"/>
            <a:r>
              <a:rPr lang="tr-TR" sz="1900" spc="-20" dirty="0">
                <a:solidFill>
                  <a:srgbClr val="A42F0F"/>
                </a:solidFill>
                <a:latin typeface="Wingdings 3"/>
                <a:cs typeface="Wingdings 3"/>
              </a:rPr>
              <a:t> </a:t>
            </a:r>
            <a:r>
              <a:rPr lang="tr-TR" spc="10" dirty="0">
                <a:solidFill>
                  <a:schemeClr val="accent1">
                    <a:lumMod val="75000"/>
                  </a:schemeClr>
                </a:solidFill>
                <a:cs typeface="Century Gothic"/>
              </a:rPr>
              <a:t>2025-2026 Akademik Yılı ERASMUS+ Staj Hareketliliği Programından yararlanma hakkı elde edip, değişime katılmayacak öğrencilerimizin feragat dilekçelerini </a:t>
            </a:r>
            <a:r>
              <a:rPr lang="tr-TR" b="1" u="sng" spc="10" dirty="0">
                <a:solidFill>
                  <a:schemeClr val="accent1">
                    <a:lumMod val="75000"/>
                  </a:schemeClr>
                </a:solidFill>
                <a:cs typeface="Century Gothic"/>
              </a:rPr>
              <a:t>en geç 1 Aralık 2025 tarihine kadar </a:t>
            </a:r>
            <a:r>
              <a:rPr lang="tr-TR" spc="10" dirty="0">
                <a:solidFill>
                  <a:schemeClr val="accent1">
                    <a:lumMod val="75000"/>
                  </a:schemeClr>
                </a:solidFill>
                <a:cs typeface="Century Gothic"/>
              </a:rPr>
              <a:t>Koordinatörlüğümüze ulaştırmaları gerekmektedir. Feragat kararı alan öğrencimizin, kararı alır almaz bu tarihi beklemeden hemen Koordinatörlüğümüzü bilgilendirmesi önem taşımaktadır.</a:t>
            </a:r>
          </a:p>
          <a:p>
            <a:pPr algn="just"/>
            <a:endParaRPr lang="tr-TR" spc="10" dirty="0">
              <a:solidFill>
                <a:schemeClr val="accent1">
                  <a:lumMod val="75000"/>
                </a:schemeClr>
              </a:solidFill>
              <a:cs typeface="Century Gothic"/>
            </a:endParaRPr>
          </a:p>
          <a:p>
            <a:pPr algn="just"/>
            <a:r>
              <a:rPr lang="tr-TR" spc="10" dirty="0">
                <a:solidFill>
                  <a:schemeClr val="accent1">
                    <a:lumMod val="75000"/>
                  </a:schemeClr>
                </a:solidFill>
                <a:cs typeface="Century Gothic"/>
              </a:rPr>
              <a:t>E</a:t>
            </a:r>
            <a:r>
              <a:rPr spc="-5" dirty="0" err="1">
                <a:solidFill>
                  <a:schemeClr val="accent1">
                    <a:lumMod val="75000"/>
                  </a:schemeClr>
                </a:solidFill>
                <a:cs typeface="Century Gothic"/>
              </a:rPr>
              <a:t>r</a:t>
            </a:r>
            <a:r>
              <a:rPr spc="-20" dirty="0" err="1">
                <a:solidFill>
                  <a:schemeClr val="accent1">
                    <a:lumMod val="75000"/>
                  </a:schemeClr>
                </a:solidFill>
                <a:cs typeface="Century Gothic"/>
              </a:rPr>
              <a:t>asm</a:t>
            </a:r>
            <a:r>
              <a:rPr spc="-25" dirty="0" err="1">
                <a:solidFill>
                  <a:schemeClr val="accent1">
                    <a:lumMod val="75000"/>
                  </a:schemeClr>
                </a:solidFill>
                <a:cs typeface="Century Gothic"/>
              </a:rPr>
              <a:t>u</a:t>
            </a:r>
            <a:r>
              <a:rPr spc="-15" dirty="0" err="1">
                <a:solidFill>
                  <a:schemeClr val="accent1">
                    <a:lumMod val="75000"/>
                  </a:schemeClr>
                </a:solidFill>
                <a:cs typeface="Century Gothic"/>
              </a:rPr>
              <a:t>s</a:t>
            </a:r>
            <a:r>
              <a:rPr spc="-15" dirty="0">
                <a:solidFill>
                  <a:schemeClr val="accent1">
                    <a:lumMod val="75000"/>
                  </a:schemeClr>
                </a:solidFill>
                <a:cs typeface="Century Gothic"/>
              </a:rPr>
              <a:t>+</a:t>
            </a:r>
            <a:r>
              <a:rPr spc="10" dirty="0">
                <a:solidFill>
                  <a:schemeClr val="accent1">
                    <a:lumMod val="75000"/>
                  </a:schemeClr>
                </a:solidFill>
                <a:cs typeface="Century Gothic"/>
              </a:rPr>
              <a:t> </a:t>
            </a:r>
            <a:r>
              <a:rPr lang="tr-TR" spc="10" dirty="0">
                <a:solidFill>
                  <a:schemeClr val="accent1">
                    <a:lumMod val="75000"/>
                  </a:schemeClr>
                </a:solidFill>
                <a:cs typeface="Century Gothic"/>
              </a:rPr>
              <a:t>Staj </a:t>
            </a:r>
            <a:r>
              <a:rPr spc="-15" dirty="0" err="1">
                <a:solidFill>
                  <a:schemeClr val="accent1">
                    <a:lumMod val="75000"/>
                  </a:schemeClr>
                </a:solidFill>
                <a:cs typeface="Century Gothic"/>
              </a:rPr>
              <a:t>Ha</a:t>
            </a:r>
            <a:r>
              <a:rPr spc="-5" dirty="0" err="1">
                <a:solidFill>
                  <a:schemeClr val="accent1">
                    <a:lumMod val="75000"/>
                  </a:schemeClr>
                </a:solidFill>
                <a:cs typeface="Century Gothic"/>
              </a:rPr>
              <a:t>r</a:t>
            </a:r>
            <a:r>
              <a:rPr spc="-15" dirty="0" err="1">
                <a:solidFill>
                  <a:schemeClr val="accent1">
                    <a:lumMod val="75000"/>
                  </a:schemeClr>
                </a:solidFill>
                <a:cs typeface="Century Gothic"/>
              </a:rPr>
              <a:t>eke</a:t>
            </a:r>
            <a:r>
              <a:rPr spc="-5" dirty="0" err="1">
                <a:solidFill>
                  <a:schemeClr val="accent1">
                    <a:lumMod val="75000"/>
                  </a:schemeClr>
                </a:solidFill>
                <a:cs typeface="Century Gothic"/>
              </a:rPr>
              <a:t>t</a:t>
            </a:r>
            <a:r>
              <a:rPr spc="-15" dirty="0" err="1">
                <a:solidFill>
                  <a:schemeClr val="accent1">
                    <a:lumMod val="75000"/>
                  </a:schemeClr>
                </a:solidFill>
                <a:cs typeface="Century Gothic"/>
              </a:rPr>
              <a:t>l</a:t>
            </a:r>
            <a:r>
              <a:rPr spc="5" dirty="0" err="1">
                <a:solidFill>
                  <a:schemeClr val="accent1">
                    <a:lumMod val="75000"/>
                  </a:schemeClr>
                </a:solidFill>
                <a:cs typeface="Century Gothic"/>
              </a:rPr>
              <a:t>i</a:t>
            </a:r>
            <a:r>
              <a:rPr spc="-15" dirty="0" err="1">
                <a:solidFill>
                  <a:schemeClr val="accent1">
                    <a:lumMod val="75000"/>
                  </a:schemeClr>
                </a:solidFill>
                <a:cs typeface="Century Gothic"/>
              </a:rPr>
              <a:t>l</a:t>
            </a:r>
            <a:r>
              <a:rPr spc="5" dirty="0" err="1">
                <a:solidFill>
                  <a:schemeClr val="accent1">
                    <a:lumMod val="75000"/>
                  </a:schemeClr>
                </a:solidFill>
                <a:cs typeface="Century Gothic"/>
              </a:rPr>
              <a:t>i</a:t>
            </a:r>
            <a:r>
              <a:rPr spc="-15" dirty="0" err="1">
                <a:solidFill>
                  <a:schemeClr val="accent1">
                    <a:lumMod val="75000"/>
                  </a:schemeClr>
                </a:solidFill>
                <a:cs typeface="Century Gothic"/>
              </a:rPr>
              <a:t>ğ</a:t>
            </a:r>
            <a:r>
              <a:rPr spc="0" dirty="0" err="1">
                <a:solidFill>
                  <a:schemeClr val="accent1">
                    <a:lumMod val="75000"/>
                  </a:schemeClr>
                </a:solidFill>
                <a:cs typeface="Century Gothic"/>
              </a:rPr>
              <a:t>i</a:t>
            </a:r>
            <a:r>
              <a:rPr spc="-10" dirty="0" err="1">
                <a:solidFill>
                  <a:schemeClr val="accent1">
                    <a:lumMod val="75000"/>
                  </a:schemeClr>
                </a:solidFill>
                <a:cs typeface="Century Gothic"/>
              </a:rPr>
              <a:t>n</a:t>
            </a:r>
            <a:r>
              <a:rPr lang="tr-TR" spc="-10" dirty="0">
                <a:solidFill>
                  <a:schemeClr val="accent1">
                    <a:lumMod val="75000"/>
                  </a:schemeClr>
                </a:solidFill>
                <a:cs typeface="Century Gothic"/>
              </a:rPr>
              <a:t>e</a:t>
            </a:r>
            <a:r>
              <a:rPr spc="-50" dirty="0">
                <a:solidFill>
                  <a:schemeClr val="accent1">
                    <a:lumMod val="75000"/>
                  </a:schemeClr>
                </a:solidFill>
                <a:cs typeface="Century Gothic"/>
              </a:rPr>
              <a:t> </a:t>
            </a:r>
            <a:r>
              <a:rPr spc="-15" dirty="0" err="1">
                <a:solidFill>
                  <a:schemeClr val="accent1">
                    <a:lumMod val="75000"/>
                  </a:schemeClr>
                </a:solidFill>
                <a:cs typeface="Century Gothic"/>
              </a:rPr>
              <a:t>hak</a:t>
            </a:r>
            <a:r>
              <a:rPr dirty="0">
                <a:solidFill>
                  <a:schemeClr val="accent1">
                    <a:lumMod val="75000"/>
                  </a:schemeClr>
                </a:solidFill>
                <a:cs typeface="Century Gothic"/>
              </a:rPr>
              <a:t> </a:t>
            </a:r>
            <a:r>
              <a:rPr spc="-15" dirty="0" err="1">
                <a:solidFill>
                  <a:schemeClr val="accent1">
                    <a:lumMod val="75000"/>
                  </a:schemeClr>
                </a:solidFill>
                <a:cs typeface="Century Gothic"/>
              </a:rPr>
              <a:t>kaza</a:t>
            </a:r>
            <a:r>
              <a:rPr spc="-25" dirty="0" err="1">
                <a:solidFill>
                  <a:schemeClr val="accent1">
                    <a:lumMod val="75000"/>
                  </a:schemeClr>
                </a:solidFill>
                <a:cs typeface="Century Gothic"/>
              </a:rPr>
              <a:t>n</a:t>
            </a:r>
            <a:r>
              <a:rPr spc="-20" dirty="0" err="1">
                <a:solidFill>
                  <a:schemeClr val="accent1">
                    <a:lumMod val="75000"/>
                  </a:schemeClr>
                </a:solidFill>
                <a:cs typeface="Century Gothic"/>
              </a:rPr>
              <a:t>m</a:t>
            </a:r>
            <a:r>
              <a:rPr spc="-15" dirty="0" err="1">
                <a:solidFill>
                  <a:schemeClr val="accent1">
                    <a:lumMod val="75000"/>
                  </a:schemeClr>
                </a:solidFill>
                <a:cs typeface="Century Gothic"/>
              </a:rPr>
              <a:t>ı</a:t>
            </a:r>
            <a:r>
              <a:rPr spc="-10" dirty="0" err="1">
                <a:solidFill>
                  <a:schemeClr val="accent1">
                    <a:lumMod val="75000"/>
                  </a:schemeClr>
                </a:solidFill>
                <a:cs typeface="Century Gothic"/>
              </a:rPr>
              <a:t>ş</a:t>
            </a:r>
            <a:r>
              <a:rPr spc="40" dirty="0">
                <a:solidFill>
                  <a:schemeClr val="accent1">
                    <a:lumMod val="75000"/>
                  </a:schemeClr>
                </a:solidFill>
                <a:cs typeface="Century Gothic"/>
              </a:rPr>
              <a:t> </a:t>
            </a:r>
            <a:r>
              <a:rPr spc="-25" dirty="0" err="1">
                <a:solidFill>
                  <a:schemeClr val="accent1">
                    <a:lumMod val="75000"/>
                  </a:schemeClr>
                </a:solidFill>
                <a:cs typeface="Century Gothic"/>
              </a:rPr>
              <a:t>ö</a:t>
            </a:r>
            <a:r>
              <a:rPr spc="-15" dirty="0" err="1">
                <a:solidFill>
                  <a:schemeClr val="accent1">
                    <a:lumMod val="75000"/>
                  </a:schemeClr>
                </a:solidFill>
                <a:cs typeface="Century Gothic"/>
              </a:rPr>
              <a:t>ğrenc</a:t>
            </a:r>
            <a:r>
              <a:rPr spc="0" dirty="0" err="1">
                <a:solidFill>
                  <a:schemeClr val="accent1">
                    <a:lumMod val="75000"/>
                  </a:schemeClr>
                </a:solidFill>
                <a:cs typeface="Century Gothic"/>
              </a:rPr>
              <a:t>i</a:t>
            </a:r>
            <a:r>
              <a:rPr spc="-15" dirty="0" err="1">
                <a:solidFill>
                  <a:schemeClr val="accent1">
                    <a:lumMod val="75000"/>
                  </a:schemeClr>
                </a:solidFill>
                <a:cs typeface="Century Gothic"/>
              </a:rPr>
              <a:t>le</a:t>
            </a:r>
            <a:r>
              <a:rPr spc="-5" dirty="0" err="1">
                <a:solidFill>
                  <a:schemeClr val="accent1">
                    <a:lumMod val="75000"/>
                  </a:schemeClr>
                </a:solidFill>
                <a:cs typeface="Century Gothic"/>
              </a:rPr>
              <a:t>r</a:t>
            </a:r>
            <a:r>
              <a:rPr lang="tr-TR" spc="5" dirty="0">
                <a:solidFill>
                  <a:schemeClr val="accent1">
                    <a:lumMod val="75000"/>
                  </a:schemeClr>
                </a:solidFill>
                <a:cs typeface="Century Gothic"/>
              </a:rPr>
              <a:t>,</a:t>
            </a:r>
            <a:r>
              <a:rPr spc="-15" dirty="0">
                <a:solidFill>
                  <a:schemeClr val="accent1">
                    <a:lumMod val="75000"/>
                  </a:schemeClr>
                </a:solidFill>
                <a:cs typeface="Century Gothic"/>
              </a:rPr>
              <a:t> </a:t>
            </a:r>
            <a:r>
              <a:rPr u="sng" spc="-15" dirty="0">
                <a:solidFill>
                  <a:schemeClr val="accent1">
                    <a:lumMod val="75000"/>
                  </a:schemeClr>
                </a:solidFill>
                <a:cs typeface="Century Gothic"/>
              </a:rPr>
              <a:t>herhan</a:t>
            </a:r>
            <a:r>
              <a:rPr u="sng" spc="-25" dirty="0">
                <a:solidFill>
                  <a:schemeClr val="accent1">
                    <a:lumMod val="75000"/>
                  </a:schemeClr>
                </a:solidFill>
                <a:cs typeface="Century Gothic"/>
              </a:rPr>
              <a:t>g</a:t>
            </a:r>
            <a:r>
              <a:rPr u="sng" spc="-5" dirty="0">
                <a:solidFill>
                  <a:schemeClr val="accent1">
                    <a:lumMod val="75000"/>
                  </a:schemeClr>
                </a:solidFill>
                <a:cs typeface="Century Gothic"/>
              </a:rPr>
              <a:t>i</a:t>
            </a:r>
            <a:r>
              <a:rPr u="sng" spc="35" dirty="0">
                <a:solidFill>
                  <a:schemeClr val="accent1">
                    <a:lumMod val="75000"/>
                  </a:schemeClr>
                </a:solidFill>
                <a:cs typeface="Century Gothic"/>
              </a:rPr>
              <a:t> </a:t>
            </a:r>
            <a:r>
              <a:rPr u="sng" spc="-15" dirty="0">
                <a:solidFill>
                  <a:schemeClr val="accent1">
                    <a:lumMod val="75000"/>
                  </a:schemeClr>
                </a:solidFill>
                <a:cs typeface="Century Gothic"/>
              </a:rPr>
              <a:t>b</a:t>
            </a:r>
            <a:r>
              <a:rPr u="sng" spc="5" dirty="0">
                <a:solidFill>
                  <a:schemeClr val="accent1">
                    <a:lumMod val="75000"/>
                  </a:schemeClr>
                </a:solidFill>
                <a:cs typeface="Century Gothic"/>
              </a:rPr>
              <a:t>i</a:t>
            </a:r>
            <a:r>
              <a:rPr u="sng" spc="-10" dirty="0">
                <a:solidFill>
                  <a:schemeClr val="accent1">
                    <a:lumMod val="75000"/>
                  </a:schemeClr>
                </a:solidFill>
                <a:cs typeface="Century Gothic"/>
              </a:rPr>
              <a:t>r</a:t>
            </a:r>
            <a:r>
              <a:rPr u="sng" spc="-20" dirty="0">
                <a:solidFill>
                  <a:schemeClr val="accent1">
                    <a:lumMod val="75000"/>
                  </a:schemeClr>
                </a:solidFill>
                <a:cs typeface="Century Gothic"/>
              </a:rPr>
              <a:t> </a:t>
            </a:r>
            <a:r>
              <a:rPr u="sng" spc="-15" dirty="0" err="1">
                <a:solidFill>
                  <a:schemeClr val="accent1">
                    <a:lumMod val="75000"/>
                  </a:schemeClr>
                </a:solidFill>
                <a:cs typeface="Century Gothic"/>
              </a:rPr>
              <a:t>sebeple</a:t>
            </a:r>
            <a:r>
              <a:rPr u="sng" spc="-10" dirty="0">
                <a:solidFill>
                  <a:schemeClr val="accent1">
                    <a:lumMod val="75000"/>
                  </a:schemeClr>
                </a:solidFill>
                <a:cs typeface="Century Gothic"/>
              </a:rPr>
              <a:t> </a:t>
            </a:r>
            <a:r>
              <a:rPr u="sng" spc="-10" dirty="0" err="1">
                <a:solidFill>
                  <a:schemeClr val="accent1">
                    <a:lumMod val="75000"/>
                  </a:schemeClr>
                </a:solidFill>
                <a:cs typeface="Century Gothic"/>
              </a:rPr>
              <a:t>faa</a:t>
            </a:r>
            <a:r>
              <a:rPr u="sng" spc="-15" dirty="0" err="1">
                <a:solidFill>
                  <a:schemeClr val="accent1">
                    <a:lumMod val="75000"/>
                  </a:schemeClr>
                </a:solidFill>
                <a:cs typeface="Century Gothic"/>
              </a:rPr>
              <a:t>l</a:t>
            </a:r>
            <a:r>
              <a:rPr u="sng" spc="5" dirty="0" err="1">
                <a:solidFill>
                  <a:schemeClr val="accent1">
                    <a:lumMod val="75000"/>
                  </a:schemeClr>
                </a:solidFill>
                <a:cs typeface="Century Gothic"/>
              </a:rPr>
              <a:t>i</a:t>
            </a:r>
            <a:r>
              <a:rPr u="sng" spc="-25" dirty="0" err="1">
                <a:solidFill>
                  <a:schemeClr val="accent1">
                    <a:lumMod val="75000"/>
                  </a:schemeClr>
                </a:solidFill>
                <a:cs typeface="Century Gothic"/>
              </a:rPr>
              <a:t>y</a:t>
            </a:r>
            <a:r>
              <a:rPr u="sng" spc="-15" dirty="0" err="1">
                <a:solidFill>
                  <a:schemeClr val="accent1">
                    <a:lumMod val="75000"/>
                  </a:schemeClr>
                </a:solidFill>
                <a:cs typeface="Century Gothic"/>
              </a:rPr>
              <a:t>e</a:t>
            </a:r>
            <a:r>
              <a:rPr u="sng" spc="-5" dirty="0" err="1">
                <a:solidFill>
                  <a:schemeClr val="accent1">
                    <a:lumMod val="75000"/>
                  </a:schemeClr>
                </a:solidFill>
                <a:cs typeface="Century Gothic"/>
              </a:rPr>
              <a:t>t</a:t>
            </a:r>
            <a:r>
              <a:rPr u="sng" spc="-15" dirty="0" err="1">
                <a:solidFill>
                  <a:schemeClr val="accent1">
                    <a:lumMod val="75000"/>
                  </a:schemeClr>
                </a:solidFill>
                <a:cs typeface="Century Gothic"/>
              </a:rPr>
              <a:t>le</a:t>
            </a:r>
            <a:r>
              <a:rPr u="sng" spc="-5" dirty="0" err="1">
                <a:solidFill>
                  <a:schemeClr val="accent1">
                    <a:lumMod val="75000"/>
                  </a:schemeClr>
                </a:solidFill>
                <a:cs typeface="Century Gothic"/>
              </a:rPr>
              <a:t>r</a:t>
            </a:r>
            <a:r>
              <a:rPr u="sng" spc="5" dirty="0" err="1">
                <a:solidFill>
                  <a:schemeClr val="accent1">
                    <a:lumMod val="75000"/>
                  </a:schemeClr>
                </a:solidFill>
                <a:cs typeface="Century Gothic"/>
              </a:rPr>
              <a:t>i</a:t>
            </a:r>
            <a:r>
              <a:rPr u="sng" spc="-10" dirty="0" err="1">
                <a:solidFill>
                  <a:schemeClr val="accent1">
                    <a:lumMod val="75000"/>
                  </a:schemeClr>
                </a:solidFill>
                <a:cs typeface="Century Gothic"/>
              </a:rPr>
              <a:t>ni</a:t>
            </a:r>
            <a:r>
              <a:rPr lang="tr-TR" u="sng" spc="-10" dirty="0">
                <a:solidFill>
                  <a:schemeClr val="accent1">
                    <a:lumMod val="75000"/>
                  </a:schemeClr>
                </a:solidFill>
                <a:cs typeface="Century Gothic"/>
              </a:rPr>
              <a:t> </a:t>
            </a:r>
            <a:r>
              <a:rPr u="sng" spc="-15" dirty="0" err="1">
                <a:solidFill>
                  <a:schemeClr val="accent1">
                    <a:lumMod val="75000"/>
                  </a:schemeClr>
                </a:solidFill>
                <a:cs typeface="Century Gothic"/>
              </a:rPr>
              <a:t>gerçek</a:t>
            </a:r>
            <a:r>
              <a:rPr u="sng" spc="-20" dirty="0" err="1">
                <a:solidFill>
                  <a:schemeClr val="accent1">
                    <a:lumMod val="75000"/>
                  </a:schemeClr>
                </a:solidFill>
                <a:cs typeface="Century Gothic"/>
              </a:rPr>
              <a:t>l</a:t>
            </a:r>
            <a:r>
              <a:rPr u="sng" spc="-10" dirty="0" err="1">
                <a:solidFill>
                  <a:schemeClr val="accent1">
                    <a:lumMod val="75000"/>
                  </a:schemeClr>
                </a:solidFill>
                <a:cs typeface="Century Gothic"/>
              </a:rPr>
              <a:t>eşt</a:t>
            </a:r>
            <a:r>
              <a:rPr u="sng" spc="10" dirty="0" err="1">
                <a:solidFill>
                  <a:schemeClr val="accent1">
                    <a:lumMod val="75000"/>
                  </a:schemeClr>
                </a:solidFill>
                <a:cs typeface="Century Gothic"/>
              </a:rPr>
              <a:t>i</a:t>
            </a:r>
            <a:r>
              <a:rPr u="sng" spc="-15" dirty="0" err="1">
                <a:solidFill>
                  <a:schemeClr val="accent1">
                    <a:lumMod val="75000"/>
                  </a:schemeClr>
                </a:solidFill>
                <a:cs typeface="Century Gothic"/>
              </a:rPr>
              <a:t>rmekten</a:t>
            </a:r>
            <a:r>
              <a:rPr lang="tr-TR" u="sng" spc="20" dirty="0">
                <a:solidFill>
                  <a:schemeClr val="accent1">
                    <a:lumMod val="75000"/>
                  </a:schemeClr>
                </a:solidFill>
                <a:cs typeface="Century Gothic"/>
              </a:rPr>
              <a:t> </a:t>
            </a:r>
            <a:r>
              <a:rPr u="sng" dirty="0" err="1">
                <a:solidFill>
                  <a:schemeClr val="accent1">
                    <a:lumMod val="75000"/>
                  </a:schemeClr>
                </a:solidFill>
                <a:cs typeface="Century Gothic"/>
              </a:rPr>
              <a:t>v</a:t>
            </a:r>
            <a:r>
              <a:rPr u="sng" spc="-15" dirty="0" err="1">
                <a:solidFill>
                  <a:schemeClr val="accent1">
                    <a:lumMod val="75000"/>
                  </a:schemeClr>
                </a:solidFill>
                <a:cs typeface="Century Gothic"/>
              </a:rPr>
              <a:t>azgeç</a:t>
            </a:r>
            <a:r>
              <a:rPr lang="tr-TR" u="sng" spc="-30" dirty="0">
                <a:solidFill>
                  <a:schemeClr val="accent1">
                    <a:lumMod val="75000"/>
                  </a:schemeClr>
                </a:solidFill>
                <a:cs typeface="Century Gothic"/>
              </a:rPr>
              <a:t>ip</a:t>
            </a:r>
            <a:r>
              <a:rPr spc="-10" dirty="0">
                <a:solidFill>
                  <a:schemeClr val="accent1">
                    <a:lumMod val="75000"/>
                  </a:schemeClr>
                </a:solidFill>
                <a:cs typeface="Century Gothic"/>
              </a:rPr>
              <a:t>,</a:t>
            </a:r>
            <a:r>
              <a:rPr lang="tr-TR" spc="15" dirty="0">
                <a:solidFill>
                  <a:schemeClr val="accent1">
                    <a:lumMod val="75000"/>
                  </a:schemeClr>
                </a:solidFill>
                <a:cs typeface="Century Gothic"/>
              </a:rPr>
              <a:t> Uluslararası Akademik</a:t>
            </a:r>
            <a:r>
              <a:rPr spc="5" dirty="0">
                <a:solidFill>
                  <a:schemeClr val="accent1">
                    <a:lumMod val="75000"/>
                  </a:schemeClr>
                </a:solidFill>
                <a:cs typeface="Century Gothic"/>
              </a:rPr>
              <a:t> </a:t>
            </a:r>
            <a:r>
              <a:rPr spc="-15" dirty="0">
                <a:solidFill>
                  <a:schemeClr val="accent1">
                    <a:lumMod val="75000"/>
                  </a:schemeClr>
                </a:solidFill>
                <a:cs typeface="Century Gothic"/>
              </a:rPr>
              <a:t>İl</a:t>
            </a:r>
            <a:r>
              <a:rPr spc="5" dirty="0">
                <a:solidFill>
                  <a:schemeClr val="accent1">
                    <a:lumMod val="75000"/>
                  </a:schemeClr>
                </a:solidFill>
                <a:cs typeface="Century Gothic"/>
              </a:rPr>
              <a:t>i</a:t>
            </a:r>
            <a:r>
              <a:rPr spc="-10" dirty="0">
                <a:solidFill>
                  <a:schemeClr val="accent1">
                    <a:lumMod val="75000"/>
                  </a:schemeClr>
                </a:solidFill>
                <a:cs typeface="Century Gothic"/>
              </a:rPr>
              <a:t>ş</a:t>
            </a:r>
            <a:r>
              <a:rPr spc="-20" dirty="0">
                <a:solidFill>
                  <a:schemeClr val="accent1">
                    <a:lumMod val="75000"/>
                  </a:schemeClr>
                </a:solidFill>
                <a:cs typeface="Century Gothic"/>
              </a:rPr>
              <a:t>k</a:t>
            </a:r>
            <a:r>
              <a:rPr spc="5" dirty="0">
                <a:solidFill>
                  <a:schemeClr val="accent1">
                    <a:lumMod val="75000"/>
                  </a:schemeClr>
                </a:solidFill>
                <a:cs typeface="Century Gothic"/>
              </a:rPr>
              <a:t>i</a:t>
            </a:r>
            <a:r>
              <a:rPr spc="-15" dirty="0">
                <a:solidFill>
                  <a:schemeClr val="accent1">
                    <a:lumMod val="75000"/>
                  </a:schemeClr>
                </a:solidFill>
                <a:cs typeface="Century Gothic"/>
              </a:rPr>
              <a:t>l</a:t>
            </a:r>
            <a:r>
              <a:rPr spc="-10" dirty="0">
                <a:solidFill>
                  <a:schemeClr val="accent1">
                    <a:lumMod val="75000"/>
                  </a:schemeClr>
                </a:solidFill>
                <a:cs typeface="Century Gothic"/>
              </a:rPr>
              <a:t>er</a:t>
            </a:r>
            <a:r>
              <a:rPr spc="-30" dirty="0">
                <a:solidFill>
                  <a:schemeClr val="accent1">
                    <a:lumMod val="75000"/>
                  </a:schemeClr>
                </a:solidFill>
                <a:cs typeface="Century Gothic"/>
              </a:rPr>
              <a:t> </a:t>
            </a:r>
            <a:r>
              <a:rPr spc="-15" dirty="0">
                <a:solidFill>
                  <a:schemeClr val="accent1">
                    <a:lumMod val="75000"/>
                  </a:schemeClr>
                </a:solidFill>
                <a:cs typeface="Century Gothic"/>
              </a:rPr>
              <a:t>K</a:t>
            </a:r>
            <a:r>
              <a:rPr spc="-25" dirty="0">
                <a:solidFill>
                  <a:schemeClr val="accent1">
                    <a:lumMod val="75000"/>
                  </a:schemeClr>
                </a:solidFill>
                <a:cs typeface="Century Gothic"/>
              </a:rPr>
              <a:t>oo</a:t>
            </a:r>
            <a:r>
              <a:rPr spc="-10" dirty="0">
                <a:solidFill>
                  <a:schemeClr val="accent1">
                    <a:lumMod val="75000"/>
                  </a:schemeClr>
                </a:solidFill>
                <a:cs typeface="Century Gothic"/>
              </a:rPr>
              <a:t>rd</a:t>
            </a:r>
            <a:r>
              <a:rPr spc="5" dirty="0">
                <a:solidFill>
                  <a:schemeClr val="accent1">
                    <a:lumMod val="75000"/>
                  </a:schemeClr>
                </a:solidFill>
                <a:cs typeface="Century Gothic"/>
              </a:rPr>
              <a:t>i</a:t>
            </a:r>
            <a:r>
              <a:rPr spc="-10" dirty="0">
                <a:solidFill>
                  <a:schemeClr val="accent1">
                    <a:lumMod val="75000"/>
                  </a:schemeClr>
                </a:solidFill>
                <a:cs typeface="Century Gothic"/>
              </a:rPr>
              <a:t>natör</a:t>
            </a:r>
            <a:r>
              <a:rPr spc="-15" dirty="0">
                <a:solidFill>
                  <a:schemeClr val="accent1">
                    <a:lumMod val="75000"/>
                  </a:schemeClr>
                </a:solidFill>
                <a:cs typeface="Century Gothic"/>
              </a:rPr>
              <a:t>lüğü</a:t>
            </a:r>
            <a:r>
              <a:rPr spc="-10" dirty="0">
                <a:solidFill>
                  <a:schemeClr val="accent1">
                    <a:lumMod val="75000"/>
                  </a:schemeClr>
                </a:solidFill>
                <a:cs typeface="Century Gothic"/>
              </a:rPr>
              <a:t> ta</a:t>
            </a:r>
            <a:r>
              <a:rPr spc="-5" dirty="0">
                <a:solidFill>
                  <a:schemeClr val="accent1">
                    <a:lumMod val="75000"/>
                  </a:schemeClr>
                </a:solidFill>
                <a:cs typeface="Century Gothic"/>
              </a:rPr>
              <a:t>r</a:t>
            </a:r>
            <a:r>
              <a:rPr spc="-10" dirty="0">
                <a:solidFill>
                  <a:schemeClr val="accent1">
                    <a:lumMod val="75000"/>
                  </a:schemeClr>
                </a:solidFill>
                <a:cs typeface="Century Gothic"/>
              </a:rPr>
              <a:t>afı</a:t>
            </a:r>
            <a:r>
              <a:rPr spc="-25" dirty="0">
                <a:solidFill>
                  <a:schemeClr val="accent1">
                    <a:lumMod val="75000"/>
                  </a:schemeClr>
                </a:solidFill>
                <a:cs typeface="Century Gothic"/>
              </a:rPr>
              <a:t>n</a:t>
            </a:r>
            <a:r>
              <a:rPr spc="-15" dirty="0">
                <a:solidFill>
                  <a:schemeClr val="accent1">
                    <a:lumMod val="75000"/>
                  </a:schemeClr>
                </a:solidFill>
                <a:cs typeface="Century Gothic"/>
              </a:rPr>
              <a:t>dan</a:t>
            </a:r>
            <a:r>
              <a:rPr spc="20" dirty="0">
                <a:solidFill>
                  <a:schemeClr val="accent1">
                    <a:lumMod val="75000"/>
                  </a:schemeClr>
                </a:solidFill>
                <a:cs typeface="Century Gothic"/>
              </a:rPr>
              <a:t> </a:t>
            </a:r>
            <a:r>
              <a:rPr spc="-15" dirty="0" err="1">
                <a:solidFill>
                  <a:schemeClr val="accent1">
                    <a:lumMod val="75000"/>
                  </a:schemeClr>
                </a:solidFill>
                <a:cs typeface="Century Gothic"/>
              </a:rPr>
              <a:t>d</a:t>
            </a:r>
            <a:r>
              <a:rPr spc="-25" dirty="0" err="1">
                <a:solidFill>
                  <a:schemeClr val="accent1">
                    <a:lumMod val="75000"/>
                  </a:schemeClr>
                </a:solidFill>
                <a:cs typeface="Century Gothic"/>
              </a:rPr>
              <a:t>uy</a:t>
            </a:r>
            <a:r>
              <a:rPr spc="-10" dirty="0" err="1">
                <a:solidFill>
                  <a:schemeClr val="accent1">
                    <a:lumMod val="75000"/>
                  </a:schemeClr>
                </a:solidFill>
                <a:cs typeface="Century Gothic"/>
              </a:rPr>
              <a:t>uru</a:t>
            </a:r>
            <a:r>
              <a:rPr spc="-15" dirty="0" err="1">
                <a:solidFill>
                  <a:schemeClr val="accent1">
                    <a:lumMod val="75000"/>
                  </a:schemeClr>
                </a:solidFill>
                <a:cs typeface="Century Gothic"/>
              </a:rPr>
              <a:t>lan</a:t>
            </a:r>
            <a:r>
              <a:rPr spc="15" dirty="0">
                <a:solidFill>
                  <a:schemeClr val="accent1">
                    <a:lumMod val="75000"/>
                  </a:schemeClr>
                </a:solidFill>
                <a:cs typeface="Century Gothic"/>
              </a:rPr>
              <a:t> </a:t>
            </a:r>
            <a:r>
              <a:rPr lang="tr-TR" spc="-15" dirty="0">
                <a:solidFill>
                  <a:schemeClr val="accent1">
                    <a:lumMod val="75000"/>
                  </a:schemeClr>
                </a:solidFill>
                <a:cs typeface="Century Gothic"/>
              </a:rPr>
              <a:t>f</a:t>
            </a:r>
            <a:r>
              <a:rPr spc="-15" dirty="0" err="1">
                <a:solidFill>
                  <a:schemeClr val="accent1">
                    <a:lumMod val="75000"/>
                  </a:schemeClr>
                </a:solidFill>
                <a:cs typeface="Century Gothic"/>
              </a:rPr>
              <a:t>e</a:t>
            </a:r>
            <a:r>
              <a:rPr spc="-5" dirty="0" err="1">
                <a:solidFill>
                  <a:schemeClr val="accent1">
                    <a:lumMod val="75000"/>
                  </a:schemeClr>
                </a:solidFill>
                <a:cs typeface="Century Gothic"/>
              </a:rPr>
              <a:t>r</a:t>
            </a:r>
            <a:r>
              <a:rPr spc="-15" dirty="0" err="1">
                <a:solidFill>
                  <a:schemeClr val="accent1">
                    <a:lumMod val="75000"/>
                  </a:schemeClr>
                </a:solidFill>
                <a:cs typeface="Century Gothic"/>
              </a:rPr>
              <a:t>a</a:t>
            </a:r>
            <a:r>
              <a:rPr spc="-25" dirty="0" err="1">
                <a:solidFill>
                  <a:schemeClr val="accent1">
                    <a:lumMod val="75000"/>
                  </a:schemeClr>
                </a:solidFill>
                <a:cs typeface="Century Gothic"/>
              </a:rPr>
              <a:t>g</a:t>
            </a:r>
            <a:r>
              <a:rPr spc="-10" dirty="0" err="1">
                <a:solidFill>
                  <a:schemeClr val="accent1">
                    <a:lumMod val="75000"/>
                  </a:schemeClr>
                </a:solidFill>
                <a:cs typeface="Century Gothic"/>
              </a:rPr>
              <a:t>at</a:t>
            </a:r>
            <a:r>
              <a:rPr dirty="0">
                <a:solidFill>
                  <a:schemeClr val="accent1">
                    <a:lumMod val="75000"/>
                  </a:schemeClr>
                </a:solidFill>
                <a:cs typeface="Century Gothic"/>
              </a:rPr>
              <a:t> </a:t>
            </a:r>
            <a:r>
              <a:rPr spc="-10" dirty="0">
                <a:solidFill>
                  <a:schemeClr val="accent1">
                    <a:lumMod val="75000"/>
                  </a:schemeClr>
                </a:solidFill>
                <a:cs typeface="Century Gothic"/>
              </a:rPr>
              <a:t>ta</a:t>
            </a:r>
            <a:r>
              <a:rPr spc="-5" dirty="0">
                <a:solidFill>
                  <a:schemeClr val="accent1">
                    <a:lumMod val="75000"/>
                  </a:schemeClr>
                </a:solidFill>
                <a:cs typeface="Century Gothic"/>
              </a:rPr>
              <a:t>r</a:t>
            </a:r>
            <a:r>
              <a:rPr spc="5" dirty="0">
                <a:solidFill>
                  <a:schemeClr val="accent1">
                    <a:lumMod val="75000"/>
                  </a:schemeClr>
                </a:solidFill>
                <a:cs typeface="Century Gothic"/>
              </a:rPr>
              <a:t>i</a:t>
            </a:r>
            <a:r>
              <a:rPr spc="-25" dirty="0">
                <a:solidFill>
                  <a:schemeClr val="accent1">
                    <a:lumMod val="75000"/>
                  </a:schemeClr>
                </a:solidFill>
                <a:cs typeface="Century Gothic"/>
              </a:rPr>
              <a:t>h</a:t>
            </a:r>
            <a:r>
              <a:rPr spc="5" dirty="0">
                <a:solidFill>
                  <a:schemeClr val="accent1">
                    <a:lumMod val="75000"/>
                  </a:schemeClr>
                </a:solidFill>
                <a:cs typeface="Century Gothic"/>
              </a:rPr>
              <a:t>i</a:t>
            </a:r>
            <a:r>
              <a:rPr spc="-25" dirty="0">
                <a:solidFill>
                  <a:schemeClr val="accent1">
                    <a:lumMod val="75000"/>
                  </a:schemeClr>
                </a:solidFill>
                <a:cs typeface="Century Gothic"/>
              </a:rPr>
              <a:t>n</a:t>
            </a:r>
            <a:r>
              <a:rPr spc="-15" dirty="0">
                <a:solidFill>
                  <a:schemeClr val="accent1">
                    <a:lumMod val="75000"/>
                  </a:schemeClr>
                </a:solidFill>
                <a:cs typeface="Century Gothic"/>
              </a:rPr>
              <a:t>e</a:t>
            </a:r>
            <a:r>
              <a:rPr spc="-10" dirty="0">
                <a:solidFill>
                  <a:schemeClr val="accent1">
                    <a:lumMod val="75000"/>
                  </a:schemeClr>
                </a:solidFill>
                <a:cs typeface="Century Gothic"/>
              </a:rPr>
              <a:t> </a:t>
            </a:r>
            <a:r>
              <a:rPr spc="-15" dirty="0">
                <a:solidFill>
                  <a:schemeClr val="accent1">
                    <a:lumMod val="75000"/>
                  </a:schemeClr>
                </a:solidFill>
                <a:cs typeface="Century Gothic"/>
              </a:rPr>
              <a:t>ka</a:t>
            </a:r>
            <a:r>
              <a:rPr spc="-25" dirty="0">
                <a:solidFill>
                  <a:schemeClr val="accent1">
                    <a:lumMod val="75000"/>
                  </a:schemeClr>
                </a:solidFill>
                <a:cs typeface="Century Gothic"/>
              </a:rPr>
              <a:t>d</a:t>
            </a:r>
            <a:r>
              <a:rPr spc="-10" dirty="0">
                <a:solidFill>
                  <a:schemeClr val="accent1">
                    <a:lumMod val="75000"/>
                  </a:schemeClr>
                </a:solidFill>
                <a:cs typeface="Century Gothic"/>
              </a:rPr>
              <a:t>ar</a:t>
            </a:r>
            <a:r>
              <a:rPr spc="15" dirty="0">
                <a:solidFill>
                  <a:schemeClr val="accent1">
                    <a:lumMod val="75000"/>
                  </a:schemeClr>
                </a:solidFill>
                <a:cs typeface="Century Gothic"/>
              </a:rPr>
              <a:t> </a:t>
            </a:r>
            <a:r>
              <a:rPr spc="-15" dirty="0">
                <a:solidFill>
                  <a:schemeClr val="accent1">
                    <a:lumMod val="75000"/>
                  </a:schemeClr>
                </a:solidFill>
                <a:cs typeface="Century Gothic"/>
              </a:rPr>
              <a:t>Fe</a:t>
            </a:r>
            <a:r>
              <a:rPr spc="-5" dirty="0">
                <a:solidFill>
                  <a:schemeClr val="accent1">
                    <a:lumMod val="75000"/>
                  </a:schemeClr>
                </a:solidFill>
                <a:cs typeface="Century Gothic"/>
              </a:rPr>
              <a:t>r</a:t>
            </a:r>
            <a:r>
              <a:rPr spc="-15" dirty="0">
                <a:solidFill>
                  <a:schemeClr val="accent1">
                    <a:lumMod val="75000"/>
                  </a:schemeClr>
                </a:solidFill>
                <a:cs typeface="Century Gothic"/>
              </a:rPr>
              <a:t>a</a:t>
            </a:r>
            <a:r>
              <a:rPr spc="-25" dirty="0">
                <a:solidFill>
                  <a:schemeClr val="accent1">
                    <a:lumMod val="75000"/>
                  </a:schemeClr>
                </a:solidFill>
                <a:cs typeface="Century Gothic"/>
              </a:rPr>
              <a:t>g</a:t>
            </a:r>
            <a:r>
              <a:rPr spc="-10" dirty="0">
                <a:solidFill>
                  <a:schemeClr val="accent1">
                    <a:lumMod val="75000"/>
                  </a:schemeClr>
                </a:solidFill>
                <a:cs typeface="Century Gothic"/>
              </a:rPr>
              <a:t>at</a:t>
            </a:r>
            <a:r>
              <a:rPr spc="10" dirty="0">
                <a:solidFill>
                  <a:schemeClr val="accent1">
                    <a:lumMod val="75000"/>
                  </a:schemeClr>
                </a:solidFill>
                <a:cs typeface="Century Gothic"/>
              </a:rPr>
              <a:t> </a:t>
            </a:r>
            <a:r>
              <a:rPr spc="-15" dirty="0" err="1">
                <a:solidFill>
                  <a:schemeClr val="accent1">
                    <a:lumMod val="75000"/>
                  </a:schemeClr>
                </a:solidFill>
                <a:cs typeface="Century Gothic"/>
              </a:rPr>
              <a:t>d</a:t>
            </a:r>
            <a:r>
              <a:rPr dirty="0" err="1">
                <a:solidFill>
                  <a:schemeClr val="accent1">
                    <a:lumMod val="75000"/>
                  </a:schemeClr>
                </a:solidFill>
                <a:cs typeface="Century Gothic"/>
              </a:rPr>
              <a:t>i</a:t>
            </a:r>
            <a:r>
              <a:rPr spc="-15" dirty="0" err="1">
                <a:solidFill>
                  <a:schemeClr val="accent1">
                    <a:lumMod val="75000"/>
                  </a:schemeClr>
                </a:solidFill>
                <a:cs typeface="Century Gothic"/>
              </a:rPr>
              <a:t>lek</a:t>
            </a:r>
            <a:r>
              <a:rPr spc="-25" dirty="0" err="1">
                <a:solidFill>
                  <a:schemeClr val="accent1">
                    <a:lumMod val="75000"/>
                  </a:schemeClr>
                </a:solidFill>
                <a:cs typeface="Century Gothic"/>
              </a:rPr>
              <a:t>ç</a:t>
            </a:r>
            <a:r>
              <a:rPr spc="-10" dirty="0" err="1">
                <a:solidFill>
                  <a:schemeClr val="accent1">
                    <a:lumMod val="75000"/>
                  </a:schemeClr>
                </a:solidFill>
                <a:cs typeface="Century Gothic"/>
              </a:rPr>
              <a:t>eler</a:t>
            </a:r>
            <a:r>
              <a:rPr spc="5" dirty="0" err="1">
                <a:solidFill>
                  <a:schemeClr val="accent1">
                    <a:lumMod val="75000"/>
                  </a:schemeClr>
                </a:solidFill>
                <a:cs typeface="Century Gothic"/>
              </a:rPr>
              <a:t>i</a:t>
            </a:r>
            <a:r>
              <a:rPr spc="-25" dirty="0" err="1">
                <a:solidFill>
                  <a:schemeClr val="accent1">
                    <a:lumMod val="75000"/>
                  </a:schemeClr>
                </a:solidFill>
                <a:cs typeface="Century Gothic"/>
              </a:rPr>
              <a:t>n</a:t>
            </a:r>
            <a:r>
              <a:rPr spc="-5" dirty="0" err="1">
                <a:solidFill>
                  <a:schemeClr val="accent1">
                    <a:lumMod val="75000"/>
                  </a:schemeClr>
                </a:solidFill>
                <a:cs typeface="Century Gothic"/>
              </a:rPr>
              <a:t>i</a:t>
            </a:r>
            <a:r>
              <a:rPr spc="-20" dirty="0">
                <a:solidFill>
                  <a:schemeClr val="accent1">
                    <a:lumMod val="75000"/>
                  </a:schemeClr>
                </a:solidFill>
                <a:cs typeface="Century Gothic"/>
              </a:rPr>
              <a:t> </a:t>
            </a:r>
            <a:r>
              <a:rPr spc="5" dirty="0" err="1">
                <a:solidFill>
                  <a:schemeClr val="accent1">
                    <a:lumMod val="75000"/>
                  </a:schemeClr>
                </a:solidFill>
                <a:cs typeface="Century Gothic"/>
              </a:rPr>
              <a:t>i</a:t>
            </a:r>
            <a:r>
              <a:rPr spc="-15" dirty="0" err="1">
                <a:solidFill>
                  <a:schemeClr val="accent1">
                    <a:lumMod val="75000"/>
                  </a:schemeClr>
                </a:solidFill>
                <a:cs typeface="Century Gothic"/>
              </a:rPr>
              <a:t>letme</a:t>
            </a:r>
            <a:r>
              <a:rPr lang="tr-TR" spc="-15" dirty="0" err="1">
                <a:solidFill>
                  <a:schemeClr val="accent1">
                    <a:lumMod val="75000"/>
                  </a:schemeClr>
                </a:solidFill>
                <a:cs typeface="Century Gothic"/>
              </a:rPr>
              <a:t>zlerse</a:t>
            </a:r>
            <a:r>
              <a:rPr lang="tr-TR" spc="-15" dirty="0">
                <a:solidFill>
                  <a:schemeClr val="accent1">
                    <a:lumMod val="75000"/>
                  </a:schemeClr>
                </a:solidFill>
                <a:cs typeface="Century Gothic"/>
              </a:rPr>
              <a:t>,</a:t>
            </a:r>
            <a:r>
              <a:rPr spc="-10" dirty="0">
                <a:solidFill>
                  <a:schemeClr val="accent1">
                    <a:lumMod val="75000"/>
                  </a:schemeClr>
                </a:solidFill>
                <a:cs typeface="Century Gothic"/>
              </a:rPr>
              <a:t> b</a:t>
            </a:r>
            <a:r>
              <a:rPr spc="5" dirty="0">
                <a:solidFill>
                  <a:schemeClr val="accent1">
                    <a:lumMod val="75000"/>
                  </a:schemeClr>
                </a:solidFill>
                <a:cs typeface="Century Gothic"/>
              </a:rPr>
              <a:t>i</a:t>
            </a:r>
            <a:r>
              <a:rPr spc="-10" dirty="0">
                <a:solidFill>
                  <a:schemeClr val="accent1">
                    <a:lumMod val="75000"/>
                  </a:schemeClr>
                </a:solidFill>
                <a:cs typeface="Century Gothic"/>
              </a:rPr>
              <a:t>r</a:t>
            </a:r>
            <a:r>
              <a:rPr spc="-20" dirty="0">
                <a:solidFill>
                  <a:schemeClr val="accent1">
                    <a:lumMod val="75000"/>
                  </a:schemeClr>
                </a:solidFill>
                <a:cs typeface="Century Gothic"/>
              </a:rPr>
              <a:t> </a:t>
            </a:r>
            <a:r>
              <a:rPr spc="-10" dirty="0">
                <a:solidFill>
                  <a:schemeClr val="accent1">
                    <a:lumMod val="75000"/>
                  </a:schemeClr>
                </a:solidFill>
                <a:cs typeface="Century Gothic"/>
              </a:rPr>
              <a:t>s</a:t>
            </a:r>
            <a:r>
              <a:rPr spc="-25" dirty="0">
                <a:solidFill>
                  <a:schemeClr val="accent1">
                    <a:lumMod val="75000"/>
                  </a:schemeClr>
                </a:solidFill>
                <a:cs typeface="Century Gothic"/>
              </a:rPr>
              <a:t>o</a:t>
            </a:r>
            <a:r>
              <a:rPr spc="-10" dirty="0">
                <a:solidFill>
                  <a:schemeClr val="accent1">
                    <a:lumMod val="75000"/>
                  </a:schemeClr>
                </a:solidFill>
                <a:cs typeface="Century Gothic"/>
              </a:rPr>
              <a:t>nraki</a:t>
            </a:r>
            <a:r>
              <a:rPr spc="25" dirty="0">
                <a:solidFill>
                  <a:schemeClr val="accent1">
                    <a:lumMod val="75000"/>
                  </a:schemeClr>
                </a:solidFill>
                <a:cs typeface="Century Gothic"/>
              </a:rPr>
              <a:t> </a:t>
            </a:r>
            <a:r>
              <a:rPr spc="-15" dirty="0">
                <a:solidFill>
                  <a:schemeClr val="accent1">
                    <a:lumMod val="75000"/>
                  </a:schemeClr>
                </a:solidFill>
                <a:cs typeface="Century Gothic"/>
              </a:rPr>
              <a:t>akadem</a:t>
            </a:r>
            <a:r>
              <a:rPr spc="0" dirty="0">
                <a:solidFill>
                  <a:schemeClr val="accent1">
                    <a:lumMod val="75000"/>
                  </a:schemeClr>
                </a:solidFill>
                <a:cs typeface="Century Gothic"/>
              </a:rPr>
              <a:t>i</a:t>
            </a:r>
            <a:r>
              <a:rPr spc="-10" dirty="0">
                <a:solidFill>
                  <a:schemeClr val="accent1">
                    <a:lumMod val="75000"/>
                  </a:schemeClr>
                </a:solidFill>
                <a:cs typeface="Century Gothic"/>
              </a:rPr>
              <a:t>k</a:t>
            </a:r>
            <a:r>
              <a:rPr spc="5" dirty="0">
                <a:solidFill>
                  <a:schemeClr val="accent1">
                    <a:lumMod val="75000"/>
                  </a:schemeClr>
                </a:solidFill>
                <a:cs typeface="Century Gothic"/>
              </a:rPr>
              <a:t> </a:t>
            </a:r>
            <a:r>
              <a:rPr spc="-20" dirty="0">
                <a:solidFill>
                  <a:schemeClr val="accent1">
                    <a:lumMod val="75000"/>
                  </a:schemeClr>
                </a:solidFill>
                <a:cs typeface="Century Gothic"/>
              </a:rPr>
              <a:t>yı</a:t>
            </a:r>
            <a:r>
              <a:rPr spc="-5" dirty="0">
                <a:solidFill>
                  <a:schemeClr val="accent1">
                    <a:lumMod val="75000"/>
                  </a:schemeClr>
                </a:solidFill>
                <a:cs typeface="Century Gothic"/>
              </a:rPr>
              <a:t>l</a:t>
            </a:r>
            <a:r>
              <a:rPr spc="5" dirty="0">
                <a:solidFill>
                  <a:schemeClr val="accent1">
                    <a:lumMod val="75000"/>
                  </a:schemeClr>
                </a:solidFill>
                <a:cs typeface="Century Gothic"/>
              </a:rPr>
              <a:t> </a:t>
            </a:r>
            <a:r>
              <a:rPr spc="-20" dirty="0">
                <a:solidFill>
                  <a:schemeClr val="accent1">
                    <a:lumMod val="75000"/>
                  </a:schemeClr>
                </a:solidFill>
                <a:cs typeface="Century Gothic"/>
              </a:rPr>
              <a:t>E</a:t>
            </a:r>
            <a:r>
              <a:rPr spc="-5" dirty="0">
                <a:solidFill>
                  <a:schemeClr val="accent1">
                    <a:lumMod val="75000"/>
                  </a:schemeClr>
                </a:solidFill>
                <a:cs typeface="Century Gothic"/>
              </a:rPr>
              <a:t>r</a:t>
            </a:r>
            <a:r>
              <a:rPr spc="-20" dirty="0">
                <a:solidFill>
                  <a:schemeClr val="accent1">
                    <a:lumMod val="75000"/>
                  </a:schemeClr>
                </a:solidFill>
                <a:cs typeface="Century Gothic"/>
              </a:rPr>
              <a:t>asm</a:t>
            </a:r>
            <a:r>
              <a:rPr spc="-25" dirty="0">
                <a:solidFill>
                  <a:schemeClr val="accent1">
                    <a:lumMod val="75000"/>
                  </a:schemeClr>
                </a:solidFill>
                <a:cs typeface="Century Gothic"/>
              </a:rPr>
              <a:t>u</a:t>
            </a:r>
            <a:r>
              <a:rPr spc="-15" dirty="0">
                <a:solidFill>
                  <a:schemeClr val="accent1">
                    <a:lumMod val="75000"/>
                  </a:schemeClr>
                </a:solidFill>
                <a:cs typeface="Century Gothic"/>
              </a:rPr>
              <a:t>s+</a:t>
            </a:r>
            <a:r>
              <a:rPr lang="tr-TR" spc="-15" dirty="0">
                <a:solidFill>
                  <a:schemeClr val="accent1">
                    <a:lumMod val="75000"/>
                  </a:schemeClr>
                </a:solidFill>
                <a:cs typeface="Century Gothic"/>
              </a:rPr>
              <a:t> Staj</a:t>
            </a:r>
            <a:r>
              <a:rPr spc="10" dirty="0">
                <a:solidFill>
                  <a:schemeClr val="accent1">
                    <a:lumMod val="75000"/>
                  </a:schemeClr>
                </a:solidFill>
                <a:cs typeface="Century Gothic"/>
              </a:rPr>
              <a:t> </a:t>
            </a:r>
            <a:r>
              <a:rPr spc="-15" dirty="0" err="1">
                <a:solidFill>
                  <a:schemeClr val="accent1">
                    <a:lumMod val="75000"/>
                  </a:schemeClr>
                </a:solidFill>
                <a:cs typeface="Century Gothic"/>
              </a:rPr>
              <a:t>Ha</a:t>
            </a:r>
            <a:r>
              <a:rPr spc="-5" dirty="0" err="1">
                <a:solidFill>
                  <a:schemeClr val="accent1">
                    <a:lumMod val="75000"/>
                  </a:schemeClr>
                </a:solidFill>
                <a:cs typeface="Century Gothic"/>
              </a:rPr>
              <a:t>r</a:t>
            </a:r>
            <a:r>
              <a:rPr spc="-15" dirty="0" err="1">
                <a:solidFill>
                  <a:schemeClr val="accent1">
                    <a:lumMod val="75000"/>
                  </a:schemeClr>
                </a:solidFill>
                <a:cs typeface="Century Gothic"/>
              </a:rPr>
              <a:t>eke</a:t>
            </a:r>
            <a:r>
              <a:rPr spc="-5" dirty="0" err="1">
                <a:solidFill>
                  <a:schemeClr val="accent1">
                    <a:lumMod val="75000"/>
                  </a:schemeClr>
                </a:solidFill>
                <a:cs typeface="Century Gothic"/>
              </a:rPr>
              <a:t>t</a:t>
            </a:r>
            <a:r>
              <a:rPr spc="-15" dirty="0" err="1">
                <a:solidFill>
                  <a:schemeClr val="accent1">
                    <a:lumMod val="75000"/>
                  </a:schemeClr>
                </a:solidFill>
                <a:cs typeface="Century Gothic"/>
              </a:rPr>
              <a:t>l</a:t>
            </a:r>
            <a:r>
              <a:rPr spc="5" dirty="0" err="1">
                <a:solidFill>
                  <a:schemeClr val="accent1">
                    <a:lumMod val="75000"/>
                  </a:schemeClr>
                </a:solidFill>
                <a:cs typeface="Century Gothic"/>
              </a:rPr>
              <a:t>i</a:t>
            </a:r>
            <a:r>
              <a:rPr spc="-15" dirty="0" err="1">
                <a:solidFill>
                  <a:schemeClr val="accent1">
                    <a:lumMod val="75000"/>
                  </a:schemeClr>
                </a:solidFill>
                <a:cs typeface="Century Gothic"/>
              </a:rPr>
              <a:t>l</a:t>
            </a:r>
            <a:r>
              <a:rPr spc="5" dirty="0" err="1">
                <a:solidFill>
                  <a:schemeClr val="accent1">
                    <a:lumMod val="75000"/>
                  </a:schemeClr>
                </a:solidFill>
                <a:cs typeface="Century Gothic"/>
              </a:rPr>
              <a:t>i</a:t>
            </a:r>
            <a:r>
              <a:rPr spc="-15" dirty="0" err="1">
                <a:solidFill>
                  <a:schemeClr val="accent1">
                    <a:lumMod val="75000"/>
                  </a:schemeClr>
                </a:solidFill>
                <a:cs typeface="Century Gothic"/>
              </a:rPr>
              <a:t>ğ</a:t>
            </a:r>
            <a:r>
              <a:rPr spc="0" dirty="0" err="1">
                <a:solidFill>
                  <a:schemeClr val="accent1">
                    <a:lumMod val="75000"/>
                  </a:schemeClr>
                </a:solidFill>
                <a:cs typeface="Century Gothic"/>
              </a:rPr>
              <a:t>i</a:t>
            </a:r>
            <a:r>
              <a:rPr spc="-15" dirty="0" err="1">
                <a:solidFill>
                  <a:schemeClr val="accent1">
                    <a:lumMod val="75000"/>
                  </a:schemeClr>
                </a:solidFill>
                <a:cs typeface="Century Gothic"/>
              </a:rPr>
              <a:t>ne</a:t>
            </a:r>
            <a:r>
              <a:rPr lang="tr-TR" spc="-15" dirty="0">
                <a:solidFill>
                  <a:schemeClr val="accent1">
                    <a:lumMod val="75000"/>
                  </a:schemeClr>
                </a:solidFill>
                <a:cs typeface="Century Gothic"/>
              </a:rPr>
              <a:t> başvurmaları durumunda </a:t>
            </a:r>
            <a:r>
              <a:rPr spc="-25" dirty="0">
                <a:solidFill>
                  <a:schemeClr val="accent1">
                    <a:lumMod val="75000"/>
                  </a:schemeClr>
                </a:solidFill>
                <a:cs typeface="Century Gothic"/>
              </a:rPr>
              <a:t> </a:t>
            </a:r>
            <a:r>
              <a:rPr lang="tr-TR" spc="-25" dirty="0" err="1">
                <a:solidFill>
                  <a:schemeClr val="accent1">
                    <a:lumMod val="75000"/>
                  </a:schemeClr>
                </a:solidFill>
                <a:cs typeface="Century Gothic"/>
              </a:rPr>
              <a:t>Erasmus</a:t>
            </a:r>
            <a:r>
              <a:rPr lang="tr-TR" spc="-25" dirty="0">
                <a:solidFill>
                  <a:schemeClr val="accent1">
                    <a:lumMod val="75000"/>
                  </a:schemeClr>
                </a:solidFill>
                <a:cs typeface="Century Gothic"/>
              </a:rPr>
              <a:t> puanlarından 10 PUAN düşülecektir</a:t>
            </a:r>
            <a:r>
              <a:rPr spc="-10" dirty="0">
                <a:solidFill>
                  <a:schemeClr val="accent1">
                    <a:lumMod val="75000"/>
                  </a:schemeClr>
                </a:solidFill>
                <a:cs typeface="Century Gothic"/>
              </a:rPr>
              <a:t>.</a:t>
            </a:r>
            <a:endParaRPr dirty="0">
              <a:solidFill>
                <a:schemeClr val="accent1">
                  <a:lumMod val="75000"/>
                </a:schemeClr>
              </a:solidFill>
              <a:cs typeface="Century Gothic"/>
            </a:endParaRPr>
          </a:p>
        </p:txBody>
      </p:sp>
      <p:sp>
        <p:nvSpPr>
          <p:cNvPr id="10" name="object 12"/>
          <p:cNvSpPr txBox="1"/>
          <p:nvPr/>
        </p:nvSpPr>
        <p:spPr>
          <a:xfrm>
            <a:off x="4556761" y="2123515"/>
            <a:ext cx="2225039" cy="430887"/>
          </a:xfrm>
          <a:prstGeom prst="rect">
            <a:avLst/>
          </a:prstGeom>
        </p:spPr>
        <p:txBody>
          <a:bodyPr vert="horz" wrap="square" lIns="0" tIns="0" rIns="0" bIns="0" rtlCol="0">
            <a:spAutoFit/>
          </a:bodyPr>
          <a:lstStyle/>
          <a:p>
            <a:pPr marL="12700">
              <a:lnSpc>
                <a:spcPct val="100000"/>
              </a:lnSpc>
            </a:pPr>
            <a:r>
              <a:rPr lang="tr-TR" sz="2800" b="1" spc="-25" dirty="0">
                <a:solidFill>
                  <a:srgbClr val="FF0000"/>
                </a:solidFill>
                <a:cs typeface="Century Gothic"/>
              </a:rPr>
              <a:t>Feragat </a:t>
            </a:r>
            <a:r>
              <a:rPr sz="2800" b="1" spc="-25" dirty="0" err="1">
                <a:solidFill>
                  <a:srgbClr val="FF0000"/>
                </a:solidFill>
                <a:cs typeface="Century Gothic"/>
              </a:rPr>
              <a:t>N</a:t>
            </a:r>
            <a:r>
              <a:rPr sz="2800" b="1" spc="-35" dirty="0" err="1">
                <a:solidFill>
                  <a:srgbClr val="FF0000"/>
                </a:solidFill>
                <a:cs typeface="Century Gothic"/>
              </a:rPr>
              <a:t>e</a:t>
            </a:r>
            <a:r>
              <a:rPr sz="2800" b="1" spc="-25" dirty="0" err="1">
                <a:solidFill>
                  <a:srgbClr val="FF0000"/>
                </a:solidFill>
                <a:cs typeface="Century Gothic"/>
              </a:rPr>
              <a:t>d</a:t>
            </a:r>
            <a:r>
              <a:rPr sz="2800" b="1" spc="0" dirty="0" err="1">
                <a:solidFill>
                  <a:srgbClr val="FF0000"/>
                </a:solidFill>
                <a:cs typeface="Century Gothic"/>
              </a:rPr>
              <a:t>i</a:t>
            </a:r>
            <a:r>
              <a:rPr sz="2800" b="1" spc="-10" dirty="0" err="1">
                <a:solidFill>
                  <a:srgbClr val="FF0000"/>
                </a:solidFill>
                <a:cs typeface="Century Gothic"/>
              </a:rPr>
              <a:t>r</a:t>
            </a:r>
            <a:r>
              <a:rPr sz="2800" b="1" spc="-20" dirty="0">
                <a:solidFill>
                  <a:srgbClr val="FF0000"/>
                </a:solidFill>
                <a:cs typeface="Century Gothic"/>
              </a:rPr>
              <a:t>?</a:t>
            </a:r>
            <a:endParaRPr sz="2800" b="1" dirty="0">
              <a:solidFill>
                <a:srgbClr val="FF0000"/>
              </a:solidFill>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F81EA381-BBAF-4C22-9F03-202D9152A767}"/>
              </a:ext>
            </a:extLst>
          </p:cNvPr>
          <p:cNvSpPr>
            <a:spLocks noGrp="1"/>
          </p:cNvSpPr>
          <p:nvPr>
            <p:ph type="title"/>
          </p:nvPr>
        </p:nvSpPr>
        <p:spPr/>
        <p:txBody>
          <a:bodyPr>
            <a:normAutofit fontScale="90000"/>
          </a:bodyPr>
          <a:lstStyle/>
          <a:p>
            <a:r>
              <a:rPr lang="tr-TR" spc="-25" dirty="0" err="1">
                <a:solidFill>
                  <a:srgbClr val="FF0000"/>
                </a:solidFill>
                <a:latin typeface="+mn-lt"/>
                <a:cs typeface="Century Gothic"/>
              </a:rPr>
              <a:t>Erasmus</a:t>
            </a:r>
            <a:r>
              <a:rPr lang="tr-TR" spc="-20" dirty="0">
                <a:solidFill>
                  <a:srgbClr val="FF0000"/>
                </a:solidFill>
                <a:latin typeface="+mn-lt"/>
                <a:cs typeface="Century Gothic"/>
              </a:rPr>
              <a:t>+</a:t>
            </a:r>
            <a:r>
              <a:rPr lang="tr-TR" spc="10" dirty="0">
                <a:solidFill>
                  <a:srgbClr val="FF0000"/>
                </a:solidFill>
                <a:latin typeface="+mn-lt"/>
                <a:cs typeface="Century Gothic"/>
              </a:rPr>
              <a:t> S</a:t>
            </a:r>
            <a:r>
              <a:rPr lang="tr-TR" spc="-20" dirty="0">
                <a:solidFill>
                  <a:srgbClr val="FF0000"/>
                </a:solidFill>
                <a:latin typeface="+mn-lt"/>
                <a:cs typeface="Century Gothic"/>
              </a:rPr>
              <a:t>taj</a:t>
            </a:r>
            <a:r>
              <a:rPr lang="tr-TR" spc="55" dirty="0">
                <a:solidFill>
                  <a:srgbClr val="FF0000"/>
                </a:solidFill>
                <a:latin typeface="+mn-lt"/>
                <a:cs typeface="Century Gothic"/>
              </a:rPr>
              <a:t> </a:t>
            </a:r>
            <a:r>
              <a:rPr lang="tr-TR" spc="-20" dirty="0">
                <a:solidFill>
                  <a:srgbClr val="FF0000"/>
                </a:solidFill>
                <a:latin typeface="+mn-lt"/>
                <a:cs typeface="Century Gothic"/>
              </a:rPr>
              <a:t>Har</a:t>
            </a:r>
            <a:r>
              <a:rPr lang="tr-TR" spc="-35" dirty="0">
                <a:solidFill>
                  <a:srgbClr val="FF0000"/>
                </a:solidFill>
                <a:latin typeface="+mn-lt"/>
                <a:cs typeface="Century Gothic"/>
              </a:rPr>
              <a:t>e</a:t>
            </a:r>
            <a:r>
              <a:rPr lang="tr-TR" spc="-15" dirty="0">
                <a:solidFill>
                  <a:srgbClr val="FF0000"/>
                </a:solidFill>
                <a:latin typeface="+mn-lt"/>
                <a:cs typeface="Century Gothic"/>
              </a:rPr>
              <a:t>ketl</a:t>
            </a:r>
            <a:r>
              <a:rPr lang="tr-TR" dirty="0">
                <a:solidFill>
                  <a:srgbClr val="FF0000"/>
                </a:solidFill>
                <a:latin typeface="+mn-lt"/>
                <a:cs typeface="Century Gothic"/>
              </a:rPr>
              <a:t>i</a:t>
            </a:r>
            <a:r>
              <a:rPr lang="tr-TR" spc="-10" dirty="0">
                <a:solidFill>
                  <a:srgbClr val="FF0000"/>
                </a:solidFill>
                <a:latin typeface="+mn-lt"/>
                <a:cs typeface="Century Gothic"/>
              </a:rPr>
              <a:t>l</a:t>
            </a:r>
            <a:r>
              <a:rPr lang="tr-TR" dirty="0">
                <a:solidFill>
                  <a:srgbClr val="FF0000"/>
                </a:solidFill>
                <a:latin typeface="+mn-lt"/>
                <a:cs typeface="Century Gothic"/>
              </a:rPr>
              <a:t>i</a:t>
            </a:r>
            <a:r>
              <a:rPr lang="tr-TR" spc="-15" dirty="0">
                <a:solidFill>
                  <a:srgbClr val="FF0000"/>
                </a:solidFill>
                <a:latin typeface="+mn-lt"/>
                <a:cs typeface="Century Gothic"/>
              </a:rPr>
              <a:t>ği</a:t>
            </a:r>
            <a:r>
              <a:rPr lang="tr-TR" spc="-5" dirty="0">
                <a:solidFill>
                  <a:srgbClr val="FF0000"/>
                </a:solidFill>
                <a:latin typeface="+mn-lt"/>
                <a:cs typeface="Century Gothic"/>
              </a:rPr>
              <a:t> Giden Öğrenci İş Akış Şeması </a:t>
            </a:r>
            <a:br>
              <a:rPr lang="tr-TR" dirty="0">
                <a:cs typeface="Century Gothic"/>
              </a:rPr>
            </a:br>
            <a:endParaRPr lang="tr-TR" dirty="0"/>
          </a:p>
        </p:txBody>
      </p:sp>
      <p:sp>
        <p:nvSpPr>
          <p:cNvPr id="9" name="object 9"/>
          <p:cNvSpPr txBox="1">
            <a:spLocks noGrp="1"/>
          </p:cNvSpPr>
          <p:nvPr>
            <p:ph idx="1"/>
          </p:nvPr>
        </p:nvSpPr>
        <p:spPr>
          <a:xfrm>
            <a:off x="838200" y="1825625"/>
            <a:ext cx="10515600" cy="3134191"/>
          </a:xfrm>
          <a:prstGeom prst="rect">
            <a:avLst/>
          </a:prstGeom>
        </p:spPr>
        <p:txBody>
          <a:bodyPr vert="horz" wrap="square" lIns="0" tIns="0" rIns="0" bIns="0" rtlCol="0">
            <a:spAutoFit/>
          </a:bodyPr>
          <a:lstStyle/>
          <a:p>
            <a:pPr marL="12700" marR="6985" indent="0" algn="just">
              <a:buNone/>
            </a:pPr>
            <a:endParaRPr lang="tr-TR" sz="2400" spc="-10" dirty="0">
              <a:cs typeface="Century Gothic"/>
            </a:endParaRPr>
          </a:p>
          <a:p>
            <a:pPr marL="12700" marR="8890" indent="0" algn="just">
              <a:lnSpc>
                <a:spcPct val="90100"/>
              </a:lnSpc>
              <a:buNone/>
            </a:pPr>
            <a:r>
              <a:rPr lang="tr-TR" sz="2400" spc="-10" dirty="0">
                <a:cs typeface="Century Gothic"/>
              </a:rPr>
              <a:t>Süreç ile ilgili olarak Uluslararası Akademik İlişkiler Koordinatörlüğü web sayfasında </a:t>
            </a:r>
            <a:r>
              <a:rPr lang="tr-TR" sz="2400" b="1" u="sng" spc="-5" dirty="0" err="1">
                <a:cs typeface="Century Gothic"/>
              </a:rPr>
              <a:t>Erasmus</a:t>
            </a:r>
            <a:r>
              <a:rPr lang="tr-TR" sz="2400" b="1" u="sng" spc="-5" dirty="0">
                <a:cs typeface="Century Gothic"/>
              </a:rPr>
              <a:t>+ Öğrenci Hareketliliği</a:t>
            </a:r>
            <a:r>
              <a:rPr lang="tr-TR" sz="2400" b="1" spc="-5" dirty="0">
                <a:cs typeface="Century Gothic"/>
              </a:rPr>
              <a:t> </a:t>
            </a:r>
            <a:r>
              <a:rPr lang="tr-TR" sz="2400" spc="-5" dirty="0">
                <a:cs typeface="Century Gothic"/>
              </a:rPr>
              <a:t>kısmında </a:t>
            </a:r>
            <a:r>
              <a:rPr lang="tr-TR" sz="2400" b="1" u="sng" spc="-5" dirty="0">
                <a:cs typeface="Century Gothic"/>
              </a:rPr>
              <a:t>Staj Giden Öğrenci </a:t>
            </a:r>
            <a:r>
              <a:rPr lang="tr-TR" sz="2400" spc="-5" dirty="0">
                <a:cs typeface="Century Gothic"/>
              </a:rPr>
              <a:t>başlığını tıklayarak </a:t>
            </a:r>
            <a:r>
              <a:rPr lang="tr-TR" sz="2400" b="1" u="sng" spc="-5" dirty="0">
                <a:cs typeface="Century Gothic"/>
              </a:rPr>
              <a:t>Süreç</a:t>
            </a:r>
            <a:r>
              <a:rPr lang="tr-TR" sz="2400" spc="-5" dirty="0">
                <a:cs typeface="Century Gothic"/>
              </a:rPr>
              <a:t> başlığı altında bulunan </a:t>
            </a:r>
            <a:r>
              <a:rPr lang="tr-TR" sz="2400" b="1" u="sng" spc="-5" dirty="0">
                <a:cs typeface="Century Gothic"/>
              </a:rPr>
              <a:t>Gidiş İşlemleri İş Akış Şeması</a:t>
            </a:r>
            <a:r>
              <a:rPr lang="tr-TR" sz="2400" b="1" spc="-5" dirty="0">
                <a:cs typeface="Century Gothic"/>
              </a:rPr>
              <a:t> </a:t>
            </a:r>
            <a:r>
              <a:rPr lang="tr-TR" sz="2400" spc="-5" dirty="0">
                <a:cs typeface="Century Gothic"/>
              </a:rPr>
              <a:t>belgesini inceleyiniz.</a:t>
            </a:r>
          </a:p>
          <a:p>
            <a:pPr marL="12700" marR="8890" indent="0" algn="just">
              <a:lnSpc>
                <a:spcPct val="90100"/>
              </a:lnSpc>
              <a:buNone/>
            </a:pPr>
            <a:endParaRPr lang="tr-TR" sz="2400" spc="-5" dirty="0">
              <a:cs typeface="Century Gothic"/>
            </a:endParaRPr>
          </a:p>
          <a:p>
            <a:pPr marL="12700" marR="8890" indent="0" algn="just">
              <a:lnSpc>
                <a:spcPct val="90100"/>
              </a:lnSpc>
              <a:buNone/>
            </a:pPr>
            <a:r>
              <a:rPr lang="tr-TR" sz="2400" dirty="0">
                <a:cs typeface="Times New Roman"/>
                <a:hlinkClick r:id="rId5"/>
              </a:rPr>
              <a:t>https://international.deu.edu.tr/erasmus/staj-giden-ogrenci/</a:t>
            </a:r>
            <a:endParaRPr lang="tr-TR" sz="24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382915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7AA1454D-258E-4996-A934-DBB2859BA616}"/>
              </a:ext>
            </a:extLst>
          </p:cNvPr>
          <p:cNvSpPr>
            <a:spLocks noGrp="1"/>
          </p:cNvSpPr>
          <p:nvPr>
            <p:ph type="title"/>
          </p:nvPr>
        </p:nvSpPr>
        <p:spPr>
          <a:xfrm>
            <a:off x="838200" y="681037"/>
            <a:ext cx="8317089" cy="1009651"/>
          </a:xfrm>
        </p:spPr>
        <p:txBody>
          <a:bodyPr>
            <a:normAutofit fontScale="90000"/>
          </a:bodyPr>
          <a:lstStyle/>
          <a:p>
            <a:pPr marL="12700">
              <a:lnSpc>
                <a:spcPct val="100000"/>
              </a:lnSpc>
            </a:pPr>
            <a:r>
              <a:rPr lang="tr-TR" spc="-25" dirty="0" err="1">
                <a:solidFill>
                  <a:srgbClr val="FF0000"/>
                </a:solidFill>
                <a:cs typeface="Century Gothic"/>
              </a:rPr>
              <a:t>Erasmus</a:t>
            </a:r>
            <a:r>
              <a:rPr lang="tr-TR" spc="-20" dirty="0">
                <a:solidFill>
                  <a:srgbClr val="FF0000"/>
                </a:solidFill>
                <a:cs typeface="Century Gothic"/>
              </a:rPr>
              <a:t>+</a:t>
            </a:r>
            <a:r>
              <a:rPr lang="tr-TR" spc="10" dirty="0">
                <a:solidFill>
                  <a:srgbClr val="FF0000"/>
                </a:solidFill>
                <a:cs typeface="Century Gothic"/>
              </a:rPr>
              <a:t> S</a:t>
            </a:r>
            <a:r>
              <a:rPr lang="tr-TR" spc="-20" dirty="0">
                <a:solidFill>
                  <a:srgbClr val="FF0000"/>
                </a:solidFill>
                <a:cs typeface="Century Gothic"/>
              </a:rPr>
              <a:t>taj</a:t>
            </a:r>
            <a:r>
              <a:rPr lang="tr-TR" spc="55" dirty="0">
                <a:solidFill>
                  <a:srgbClr val="FF0000"/>
                </a:solidFill>
                <a:cs typeface="Century Gothic"/>
              </a:rPr>
              <a:t> </a:t>
            </a:r>
            <a:r>
              <a:rPr lang="tr-TR" spc="-20" dirty="0">
                <a:solidFill>
                  <a:srgbClr val="FF0000"/>
                </a:solidFill>
                <a:cs typeface="Century Gothic"/>
              </a:rPr>
              <a:t>Har</a:t>
            </a:r>
            <a:r>
              <a:rPr lang="tr-TR" spc="-35" dirty="0">
                <a:solidFill>
                  <a:srgbClr val="FF0000"/>
                </a:solidFill>
                <a:cs typeface="Century Gothic"/>
              </a:rPr>
              <a:t>e</a:t>
            </a:r>
            <a:r>
              <a:rPr lang="tr-TR" spc="-15" dirty="0">
                <a:solidFill>
                  <a:srgbClr val="FF0000"/>
                </a:solidFill>
                <a:cs typeface="Century Gothic"/>
              </a:rPr>
              <a:t>ketl</a:t>
            </a:r>
            <a:r>
              <a:rPr lang="tr-TR" dirty="0">
                <a:solidFill>
                  <a:srgbClr val="FF0000"/>
                </a:solidFill>
                <a:cs typeface="Century Gothic"/>
              </a:rPr>
              <a:t>i</a:t>
            </a:r>
            <a:r>
              <a:rPr lang="tr-TR" spc="-10" dirty="0">
                <a:solidFill>
                  <a:srgbClr val="FF0000"/>
                </a:solidFill>
                <a:cs typeface="Century Gothic"/>
              </a:rPr>
              <a:t>l</a:t>
            </a:r>
            <a:r>
              <a:rPr lang="tr-TR" dirty="0">
                <a:solidFill>
                  <a:srgbClr val="FF0000"/>
                </a:solidFill>
                <a:cs typeface="Century Gothic"/>
              </a:rPr>
              <a:t>i</a:t>
            </a:r>
            <a:r>
              <a:rPr lang="tr-TR" spc="-15" dirty="0">
                <a:solidFill>
                  <a:srgbClr val="FF0000"/>
                </a:solidFill>
                <a:cs typeface="Century Gothic"/>
              </a:rPr>
              <a:t>ği</a:t>
            </a:r>
            <a:r>
              <a:rPr lang="tr-TR" spc="-5" dirty="0">
                <a:solidFill>
                  <a:srgbClr val="FF0000"/>
                </a:solidFill>
                <a:cs typeface="Century Gothic"/>
              </a:rPr>
              <a:t> </a:t>
            </a:r>
            <a:br>
              <a:rPr lang="tr-TR" spc="-5" dirty="0">
                <a:solidFill>
                  <a:srgbClr val="FF0000"/>
                </a:solidFill>
                <a:cs typeface="Century Gothic"/>
              </a:rPr>
            </a:br>
            <a:r>
              <a:rPr lang="tr-TR" spc="-5" dirty="0">
                <a:solidFill>
                  <a:srgbClr val="FF0000"/>
                </a:solidFill>
                <a:cs typeface="Century Gothic"/>
              </a:rPr>
              <a:t>Giden Öğrenci İşlemleri Kontrol Listesi</a:t>
            </a:r>
            <a:br>
              <a:rPr lang="tr-TR" dirty="0">
                <a:cs typeface="Century Gothic"/>
              </a:rPr>
            </a:br>
            <a:endParaRPr lang="tr-TR" dirty="0"/>
          </a:p>
        </p:txBody>
      </p:sp>
      <p:sp>
        <p:nvSpPr>
          <p:cNvPr id="9" name="object 9"/>
          <p:cNvSpPr txBox="1">
            <a:spLocks noGrp="1"/>
          </p:cNvSpPr>
          <p:nvPr>
            <p:ph idx="1"/>
          </p:nvPr>
        </p:nvSpPr>
        <p:spPr>
          <a:xfrm>
            <a:off x="838200" y="1825625"/>
            <a:ext cx="10515600" cy="2884892"/>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12700" marR="8890" indent="0" algn="just">
              <a:lnSpc>
                <a:spcPct val="90100"/>
              </a:lnSpc>
              <a:buNone/>
            </a:pPr>
            <a:r>
              <a:rPr lang="tr-TR" sz="2400" spc="-20" dirty="0">
                <a:cs typeface="Century Gothic"/>
              </a:rPr>
              <a:t>Uluslararası Akademik</a:t>
            </a:r>
            <a:r>
              <a:rPr lang="tr-TR" sz="2400" spc="-10" dirty="0">
                <a:cs typeface="Century Gothic"/>
              </a:rPr>
              <a:t> İlişkiler Koordinatörlüğü web sayfasında </a:t>
            </a:r>
            <a:r>
              <a:rPr lang="tr-TR" sz="2400" b="1" u="sng" spc="-5" dirty="0" err="1">
                <a:cs typeface="Century Gothic"/>
              </a:rPr>
              <a:t>Erasmus</a:t>
            </a:r>
            <a:r>
              <a:rPr lang="tr-TR" sz="2400" b="1" u="sng" spc="-5" dirty="0">
                <a:cs typeface="Century Gothic"/>
              </a:rPr>
              <a:t>+ Öğrenci Hareketliliği</a:t>
            </a:r>
            <a:r>
              <a:rPr lang="tr-TR" sz="2400" b="1" spc="-5" dirty="0">
                <a:cs typeface="Century Gothic"/>
              </a:rPr>
              <a:t> </a:t>
            </a:r>
            <a:r>
              <a:rPr lang="tr-TR" sz="2400" spc="-5" dirty="0">
                <a:cs typeface="Century Gothic"/>
              </a:rPr>
              <a:t>kısmında </a:t>
            </a:r>
            <a:r>
              <a:rPr lang="tr-TR" sz="2400" b="1" u="sng" spc="-5" dirty="0">
                <a:cs typeface="Century Gothic"/>
              </a:rPr>
              <a:t>Staj Giden Öğrenci </a:t>
            </a:r>
            <a:r>
              <a:rPr lang="tr-TR" sz="2400" spc="-5" dirty="0">
                <a:cs typeface="Century Gothic"/>
              </a:rPr>
              <a:t>başlığını tıklayarak </a:t>
            </a:r>
            <a:r>
              <a:rPr lang="tr-TR" sz="2400" b="1" u="sng" spc="-5" dirty="0">
                <a:cs typeface="Century Gothic"/>
              </a:rPr>
              <a:t>Kontrol</a:t>
            </a:r>
            <a:r>
              <a:rPr lang="tr-TR" sz="2400" b="1" spc="-5" dirty="0">
                <a:cs typeface="Century Gothic"/>
              </a:rPr>
              <a:t> </a:t>
            </a:r>
            <a:r>
              <a:rPr lang="tr-TR" sz="2400" spc="-5" dirty="0">
                <a:cs typeface="Century Gothic"/>
              </a:rPr>
              <a:t>başlığı altında bulunan </a:t>
            </a:r>
            <a:r>
              <a:rPr lang="tr-TR" sz="2400" b="1" u="sng" spc="-5" dirty="0" err="1">
                <a:cs typeface="Century Gothic"/>
              </a:rPr>
              <a:t>Erasmus</a:t>
            </a:r>
            <a:r>
              <a:rPr lang="tr-TR" sz="2400" b="1" u="sng" spc="-5" dirty="0">
                <a:cs typeface="Century Gothic"/>
              </a:rPr>
              <a:t>+ Giden Öğrenci İşlemleri </a:t>
            </a:r>
            <a:r>
              <a:rPr lang="tr-TR" sz="2400" b="1" u="sng" spc="-5" dirty="0" err="1">
                <a:cs typeface="Century Gothic"/>
              </a:rPr>
              <a:t>Checklist</a:t>
            </a:r>
            <a:r>
              <a:rPr lang="tr-TR" sz="2400" b="1" u="sng" spc="-5" dirty="0">
                <a:cs typeface="Century Gothic"/>
              </a:rPr>
              <a:t> </a:t>
            </a:r>
            <a:r>
              <a:rPr lang="tr-TR" sz="2400" spc="-5" dirty="0">
                <a:cs typeface="Century Gothic"/>
              </a:rPr>
              <a:t>belgesini inceleyiniz.</a:t>
            </a:r>
          </a:p>
          <a:p>
            <a:pPr marL="298450" marR="8890" indent="-285750" algn="just">
              <a:lnSpc>
                <a:spcPct val="90100"/>
              </a:lnSpc>
              <a:buFont typeface="Wingdings 3" panose="05040102010807070707" pitchFamily="18" charset="2"/>
              <a:buChar char="´"/>
            </a:pPr>
            <a:endParaRPr lang="tr-TR" sz="1800" dirty="0">
              <a:cs typeface="Times New Roman"/>
            </a:endParaRPr>
          </a:p>
          <a:p>
            <a:pPr marL="12700" marR="8890" indent="0" algn="just">
              <a:lnSpc>
                <a:spcPct val="90100"/>
              </a:lnSpc>
              <a:buNone/>
            </a:pPr>
            <a:r>
              <a:rPr lang="tr-TR" sz="1800" dirty="0">
                <a:cs typeface="Times New Roman"/>
                <a:hlinkClick r:id="rId5">
                  <a:extLst>
                    <a:ext uri="{A12FA001-AC4F-418D-AE19-62706E023703}">
                      <ahyp:hlinkClr xmlns:ahyp="http://schemas.microsoft.com/office/drawing/2018/hyperlinkcolor" val="tx"/>
                    </a:ext>
                  </a:extLst>
                </a:hlinkClick>
              </a:rPr>
              <a:t>https://international.deu.edu.tr/erasmus/staj-giden-ogrenci/</a:t>
            </a:r>
            <a:endParaRPr lang="tr-TR" sz="1800" dirty="0">
              <a:cs typeface="Times New Roman"/>
            </a:endParaRPr>
          </a:p>
          <a:p>
            <a:pPr marL="12700" marR="8890" indent="0" algn="just">
              <a:lnSpc>
                <a:spcPct val="90100"/>
              </a:lnSpc>
              <a:buNone/>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5012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838200" y="2647251"/>
            <a:ext cx="10515600" cy="1004378"/>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pic>
        <p:nvPicPr>
          <p:cNvPr id="2" name="Resim 1">
            <a:extLst>
              <a:ext uri="{FF2B5EF4-FFF2-40B4-BE49-F238E27FC236}">
                <a16:creationId xmlns:a16="http://schemas.microsoft.com/office/drawing/2014/main" id="{22ED61C0-6305-4E52-A3E1-EDBEE9A58C3F}"/>
              </a:ext>
            </a:extLst>
          </p:cNvPr>
          <p:cNvPicPr>
            <a:picLocks noChangeAspect="1"/>
          </p:cNvPicPr>
          <p:nvPr/>
        </p:nvPicPr>
        <p:blipFill rotWithShape="1">
          <a:blip r:embed="rId5"/>
          <a:srcRect l="32219" t="16462" r="32730" b="5987"/>
          <a:stretch/>
        </p:blipFill>
        <p:spPr>
          <a:xfrm>
            <a:off x="-195943" y="0"/>
            <a:ext cx="12387943" cy="6858000"/>
          </a:xfrm>
          <a:prstGeom prst="rect">
            <a:avLst/>
          </a:prstGeom>
        </p:spPr>
      </p:pic>
    </p:spTree>
    <p:extLst>
      <p:ext uri="{BB962C8B-B14F-4D97-AF65-F5344CB8AC3E}">
        <p14:creationId xmlns:p14="http://schemas.microsoft.com/office/powerpoint/2010/main" val="138768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73579" y="2246376"/>
            <a:ext cx="649224" cy="902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86355" y="2246376"/>
            <a:ext cx="1213104" cy="9022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93492" y="2311907"/>
            <a:ext cx="1164335" cy="7955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29956" y="2311907"/>
            <a:ext cx="574548" cy="79552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50506" y="596249"/>
            <a:ext cx="8658808" cy="677108"/>
          </a:xfrm>
          <a:prstGeom prst="rect">
            <a:avLst/>
          </a:prstGeom>
        </p:spPr>
        <p:txBody>
          <a:bodyPr vert="horz" wrap="square" lIns="0" tIns="0" rIns="0" bIns="0" rtlCol="0">
            <a:spAutoFit/>
          </a:bodyPr>
          <a:lstStyle/>
          <a:p>
            <a:pPr marL="12700" algn="ctr">
              <a:lnSpc>
                <a:spcPct val="100000"/>
              </a:lnSpc>
            </a:pPr>
            <a:r>
              <a:rPr lang="tr-TR" sz="4400" b="1" dirty="0" err="1">
                <a:solidFill>
                  <a:srgbClr val="015092"/>
                </a:solidFill>
                <a:latin typeface="Calibri Light" panose="020F0302020204030204"/>
                <a:ea typeface="+mj-ea"/>
                <a:cs typeface="+mj-cs"/>
              </a:rPr>
              <a:t>Erasmus</a:t>
            </a:r>
            <a:r>
              <a:rPr lang="tr-TR" sz="4400" b="1" dirty="0">
                <a:solidFill>
                  <a:srgbClr val="015092"/>
                </a:solidFill>
                <a:latin typeface="Calibri Light" panose="020F0302020204030204"/>
                <a:ea typeface="+mj-ea"/>
                <a:cs typeface="+mj-cs"/>
              </a:rPr>
              <a:t>+ Staj Davet/Kabul Mektubu</a:t>
            </a:r>
            <a:endParaRPr sz="2800" b="1" dirty="0">
              <a:solidFill>
                <a:schemeClr val="accent1"/>
              </a:solidFill>
              <a:cs typeface="Century Gothic"/>
            </a:endParaRPr>
          </a:p>
        </p:txBody>
      </p:sp>
      <p:sp>
        <p:nvSpPr>
          <p:cNvPr id="10" name="object 10"/>
          <p:cNvSpPr txBox="1"/>
          <p:nvPr/>
        </p:nvSpPr>
        <p:spPr>
          <a:xfrm>
            <a:off x="1295400" y="2438400"/>
            <a:ext cx="10572750" cy="3339376"/>
          </a:xfrm>
          <a:prstGeom prst="rect">
            <a:avLst/>
          </a:prstGeom>
        </p:spPr>
        <p:txBody>
          <a:bodyPr vert="horz" wrap="square" lIns="0" tIns="0" rIns="0" bIns="0" rtlCol="0">
            <a:spAutoFit/>
          </a:bodyPr>
          <a:lstStyle/>
          <a:p>
            <a:pPr marL="12065" marR="5080" algn="just"/>
            <a:r>
              <a:rPr lang="tr-TR" u="sng" spc="-20" dirty="0">
                <a:solidFill>
                  <a:srgbClr val="FF0000"/>
                </a:solidFill>
                <a:cs typeface="Wingdings 3"/>
              </a:rPr>
              <a:t>Staj Kabul Mektubu’nda </a:t>
            </a:r>
          </a:p>
          <a:p>
            <a:pPr marL="297815" marR="5080" indent="-285750" algn="just">
              <a:buFont typeface="Arial" panose="020B0604020202020204" pitchFamily="34" charset="0"/>
              <a:buChar char="•"/>
            </a:pPr>
            <a:r>
              <a:rPr lang="tr-TR" spc="-160" dirty="0">
                <a:solidFill>
                  <a:schemeClr val="accent1">
                    <a:lumMod val="75000"/>
                  </a:schemeClr>
                </a:solidFill>
                <a:cs typeface="Century Gothic"/>
              </a:rPr>
              <a:t>DEU Enstitü/Fakülte/Yüksekokul Öğrencisi (Adı /Soyadı)</a:t>
            </a:r>
          </a:p>
          <a:p>
            <a:pPr marL="297815" marR="5080" indent="-285750" algn="just">
              <a:buFont typeface="Arial" panose="020B0604020202020204" pitchFamily="34" charset="0"/>
              <a:buChar char="•"/>
            </a:pPr>
            <a:r>
              <a:rPr lang="tr-TR" spc="-160" dirty="0" err="1">
                <a:solidFill>
                  <a:schemeClr val="accent1">
                    <a:lumMod val="75000"/>
                  </a:schemeClr>
                </a:solidFill>
                <a:cs typeface="Century Gothic"/>
              </a:rPr>
              <a:t>Erasmus</a:t>
            </a:r>
            <a:r>
              <a:rPr lang="tr-TR" spc="-160" dirty="0">
                <a:solidFill>
                  <a:schemeClr val="accent1">
                    <a:lumMod val="75000"/>
                  </a:schemeClr>
                </a:solidFill>
                <a:cs typeface="Century Gothic"/>
              </a:rPr>
              <a:t>+ Değişim Programı kapsamında staj faaliyeti gerçekleştirileceği</a:t>
            </a:r>
          </a:p>
          <a:p>
            <a:pPr marL="297815" marR="5080" indent="-285750" algn="just">
              <a:buFont typeface="Arial" panose="020B0604020202020204" pitchFamily="34" charset="0"/>
              <a:buChar char="•"/>
            </a:pPr>
            <a:r>
              <a:rPr lang="tr-TR" spc="-160" dirty="0">
                <a:solidFill>
                  <a:schemeClr val="accent1">
                    <a:lumMod val="75000"/>
                  </a:schemeClr>
                </a:solidFill>
                <a:cs typeface="Century Gothic"/>
              </a:rPr>
              <a:t>Staj kapsamında yürütülecek görevler (Belli ise departman adı)</a:t>
            </a:r>
          </a:p>
          <a:p>
            <a:pPr marL="297815" marR="5080" indent="-285750" algn="just">
              <a:buFont typeface="Arial" panose="020B0604020202020204" pitchFamily="34" charset="0"/>
              <a:buChar char="•"/>
            </a:pPr>
            <a:r>
              <a:rPr lang="tr-TR" spc="-160" dirty="0">
                <a:solidFill>
                  <a:schemeClr val="accent1">
                    <a:lumMod val="75000"/>
                  </a:schemeClr>
                </a:solidFill>
                <a:cs typeface="Century Gothic"/>
              </a:rPr>
              <a:t>Staj Başlangıç ve Bitiş Tarihleri (net tarih aralığı: </a:t>
            </a:r>
            <a:r>
              <a:rPr lang="tr-TR" spc="-160" dirty="0" err="1">
                <a:solidFill>
                  <a:schemeClr val="accent1">
                    <a:lumMod val="75000"/>
                  </a:schemeClr>
                </a:solidFill>
                <a:cs typeface="Century Gothic"/>
              </a:rPr>
              <a:t>gg</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aa</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yyyy</a:t>
            </a:r>
            <a:r>
              <a:rPr lang="tr-TR" spc="-160" dirty="0">
                <a:solidFill>
                  <a:schemeClr val="accent1">
                    <a:lumMod val="75000"/>
                  </a:schemeClr>
                </a:solidFill>
                <a:cs typeface="Century Gothic"/>
              </a:rPr>
              <a:t> – </a:t>
            </a:r>
            <a:r>
              <a:rPr lang="tr-TR" spc="-160" dirty="0" err="1">
                <a:solidFill>
                  <a:schemeClr val="accent1">
                    <a:lumMod val="75000"/>
                  </a:schemeClr>
                </a:solidFill>
                <a:cs typeface="Century Gothic"/>
              </a:rPr>
              <a:t>gg</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aa</a:t>
            </a:r>
            <a:r>
              <a:rPr lang="tr-TR" spc="-160" dirty="0">
                <a:solidFill>
                  <a:schemeClr val="accent1">
                    <a:lumMod val="75000"/>
                  </a:schemeClr>
                </a:solidFill>
                <a:cs typeface="Century Gothic"/>
              </a:rPr>
              <a:t>/</a:t>
            </a:r>
            <a:r>
              <a:rPr lang="tr-TR" spc="-160" dirty="0" err="1">
                <a:solidFill>
                  <a:schemeClr val="accent1">
                    <a:lumMod val="75000"/>
                  </a:schemeClr>
                </a:solidFill>
                <a:cs typeface="Century Gothic"/>
              </a:rPr>
              <a:t>yyyy</a:t>
            </a:r>
            <a:r>
              <a:rPr lang="tr-TR" spc="-160" dirty="0">
                <a:solidFill>
                  <a:schemeClr val="accent1">
                    <a:lumMod val="75000"/>
                  </a:schemeClr>
                </a:solidFill>
                <a:cs typeface="Century Gothic"/>
              </a:rPr>
              <a:t>)</a:t>
            </a:r>
          </a:p>
          <a:p>
            <a:pPr marL="297815" marR="5080" indent="-285750" algn="just">
              <a:buFont typeface="Arial" panose="020B0604020202020204" pitchFamily="34" charset="0"/>
              <a:buChar char="•"/>
            </a:pPr>
            <a:r>
              <a:rPr lang="tr-TR" spc="-160" dirty="0">
                <a:solidFill>
                  <a:schemeClr val="accent1">
                    <a:lumMod val="75000"/>
                  </a:schemeClr>
                </a:solidFill>
                <a:cs typeface="Century Gothic"/>
              </a:rPr>
              <a:t>Kuruluşun İmza ve Mührü </a:t>
            </a:r>
            <a:r>
              <a:rPr lang="tr-TR" u="sng" spc="-20" dirty="0">
                <a:solidFill>
                  <a:srgbClr val="FF0000"/>
                </a:solidFill>
                <a:cs typeface="Century Gothic"/>
              </a:rPr>
              <a:t>b</a:t>
            </a:r>
            <a:r>
              <a:rPr lang="tr-TR" u="sng" spc="-20" dirty="0">
                <a:solidFill>
                  <a:srgbClr val="FF0000"/>
                </a:solidFill>
                <a:cs typeface="Wingdings 3"/>
              </a:rPr>
              <a:t>ulunmalıdır.</a:t>
            </a:r>
            <a:r>
              <a:rPr lang="tr-TR" b="1" spc="-20" dirty="0">
                <a:solidFill>
                  <a:srgbClr val="FF0000"/>
                </a:solidFill>
                <a:cs typeface="Arial"/>
              </a:rPr>
              <a:t>                       </a:t>
            </a:r>
            <a:endParaRPr lang="tr-TR" dirty="0">
              <a:solidFill>
                <a:srgbClr val="FF0000"/>
              </a:solidFill>
              <a:cs typeface="Arial"/>
            </a:endParaRPr>
          </a:p>
          <a:p>
            <a:pPr marL="354965" marR="5080" indent="-342900" algn="just">
              <a:buFont typeface="Wingdings 3"/>
              <a:buChar char="´"/>
            </a:pPr>
            <a:r>
              <a:rPr lang="tr-TR" u="sng" spc="-20" dirty="0">
                <a:solidFill>
                  <a:srgbClr val="FF0000"/>
                </a:solidFill>
                <a:cs typeface="Wingdings 3"/>
              </a:rPr>
              <a:t>Staj Kabul Mektubu, </a:t>
            </a:r>
            <a:r>
              <a:rPr lang="tr-TR" u="sng" spc="-20" dirty="0" err="1">
                <a:solidFill>
                  <a:srgbClr val="FF0000"/>
                </a:solidFill>
                <a:cs typeface="Wingdings 3"/>
              </a:rPr>
              <a:t>Erasmus</a:t>
            </a:r>
            <a:r>
              <a:rPr lang="tr-TR" u="sng" spc="-20" dirty="0">
                <a:solidFill>
                  <a:srgbClr val="FF0000"/>
                </a:solidFill>
                <a:cs typeface="Wingdings 3"/>
              </a:rPr>
              <a:t> Bölüm Koordinatörünüz tarafından kontrol edilip uygun görülmeli, onun imzasını taşımalı ve </a:t>
            </a:r>
            <a:r>
              <a:rPr lang="tr-TR" u="sng" spc="-20" dirty="0" err="1">
                <a:solidFill>
                  <a:srgbClr val="FF0000"/>
                </a:solidFill>
                <a:cs typeface="Wingdings 3"/>
              </a:rPr>
              <a:t>Erasmus</a:t>
            </a:r>
            <a:r>
              <a:rPr lang="tr-TR" u="sng" spc="-20" dirty="0">
                <a:solidFill>
                  <a:srgbClr val="FF0000"/>
                </a:solidFill>
                <a:cs typeface="Wingdings 3"/>
              </a:rPr>
              <a:t> Online Başvuru </a:t>
            </a:r>
            <a:r>
              <a:rPr lang="tr-TR" u="sng" spc="-20" dirty="0" err="1">
                <a:solidFill>
                  <a:srgbClr val="FF0000"/>
                </a:solidFill>
                <a:cs typeface="Wingdings 3"/>
              </a:rPr>
              <a:t>Portalına</a:t>
            </a:r>
            <a:r>
              <a:rPr lang="tr-TR" u="sng" spc="-20" dirty="0">
                <a:solidFill>
                  <a:srgbClr val="FF0000"/>
                </a:solidFill>
                <a:cs typeface="Wingdings 3"/>
              </a:rPr>
              <a:t> yüklenmiş olmalıdır.  </a:t>
            </a:r>
          </a:p>
          <a:p>
            <a:pPr marL="12065" marR="5080" algn="just"/>
            <a:r>
              <a:rPr lang="tr-TR" spc="-20" dirty="0">
                <a:solidFill>
                  <a:schemeClr val="accent1">
                    <a:lumMod val="75000"/>
                  </a:schemeClr>
                </a:solidFill>
                <a:cs typeface="Wingdings 3"/>
              </a:rPr>
              <a:t>Süreç içinde staj yapacağınız kurum ya da stajınızı gerçekleştireceğiniz tarih aralığı değişirse; buna uygun olarak en güncel staj davet mektubunuzu </a:t>
            </a:r>
            <a:r>
              <a:rPr lang="tr-TR" spc="-20" dirty="0" err="1">
                <a:solidFill>
                  <a:schemeClr val="accent1">
                    <a:lumMod val="75000"/>
                  </a:schemeClr>
                </a:solidFill>
                <a:cs typeface="Wingdings 3"/>
              </a:rPr>
              <a:t>Erasmus</a:t>
            </a:r>
            <a:r>
              <a:rPr lang="tr-TR" spc="-20" dirty="0">
                <a:solidFill>
                  <a:schemeClr val="accent1">
                    <a:lumMod val="75000"/>
                  </a:schemeClr>
                </a:solidFill>
                <a:cs typeface="Wingdings 3"/>
              </a:rPr>
              <a:t> bölüm Koordinatörünüze yeniden onaylatmanız ve Koordinatörlüğümüze (e-mail: </a:t>
            </a:r>
            <a:r>
              <a:rPr lang="tr-TR" spc="-20" dirty="0">
                <a:solidFill>
                  <a:srgbClr val="FF0000"/>
                </a:solidFill>
                <a:cs typeface="Wingdings 3"/>
                <a:hlinkClick r:id="rId7">
                  <a:extLst>
                    <a:ext uri="{A12FA001-AC4F-418D-AE19-62706E023703}">
                      <ahyp:hlinkClr xmlns:ahyp="http://schemas.microsoft.com/office/drawing/2018/hyperlinkcolor" val="tx"/>
                    </a:ext>
                  </a:extLst>
                </a:hlinkClick>
              </a:rPr>
              <a:t>deuerasmusstaj@gmail.com</a:t>
            </a:r>
            <a:r>
              <a:rPr lang="tr-TR" spc="-20" dirty="0">
                <a:solidFill>
                  <a:srgbClr val="FF0000"/>
                </a:solidFill>
                <a:cs typeface="Wingdings 3"/>
              </a:rPr>
              <a:t> </a:t>
            </a:r>
            <a:r>
              <a:rPr lang="tr-TR" spc="-20" dirty="0">
                <a:solidFill>
                  <a:schemeClr val="accent1">
                    <a:lumMod val="75000"/>
                  </a:schemeClr>
                </a:solidFill>
                <a:cs typeface="Wingdings 3"/>
              </a:rPr>
              <a:t>adresine) iletmeniz gerekmektedir.</a:t>
            </a:r>
          </a:p>
          <a:p>
            <a:pPr marL="354965" marR="5080" indent="-342900" algn="just">
              <a:lnSpc>
                <a:spcPct val="100000"/>
              </a:lnSpc>
            </a:pPr>
            <a:endParaRPr sz="1900" dirty="0">
              <a:latin typeface="Century Gothic"/>
              <a:cs typeface="Century Gothic"/>
            </a:endParaRPr>
          </a:p>
        </p:txBody>
      </p:sp>
    </p:spTree>
    <p:extLst>
      <p:ext uri="{BB962C8B-B14F-4D97-AF65-F5344CB8AC3E}">
        <p14:creationId xmlns:p14="http://schemas.microsoft.com/office/powerpoint/2010/main" val="229139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60272-B519-4869-AD08-120FD7D25018}"/>
              </a:ext>
            </a:extLst>
          </p:cNvPr>
          <p:cNvSpPr>
            <a:spLocks noGrp="1"/>
          </p:cNvSpPr>
          <p:nvPr>
            <p:ph type="title"/>
          </p:nvPr>
        </p:nvSpPr>
        <p:spPr>
          <a:xfrm>
            <a:off x="838200" y="365125"/>
            <a:ext cx="8317089" cy="713867"/>
          </a:xfrm>
        </p:spPr>
        <p:txBody>
          <a:bodyPr/>
          <a:lstStyle/>
          <a:p>
            <a:r>
              <a:rPr lang="tr-TR" dirty="0" err="1"/>
              <a:t>Erasmus</a:t>
            </a:r>
            <a:r>
              <a:rPr lang="tr-TR" dirty="0"/>
              <a:t>+ Staj Davet/Kabul Mektubu</a:t>
            </a:r>
          </a:p>
        </p:txBody>
      </p:sp>
      <p:sp>
        <p:nvSpPr>
          <p:cNvPr id="3" name="İçerik Yer Tutucusu 2">
            <a:extLst>
              <a:ext uri="{FF2B5EF4-FFF2-40B4-BE49-F238E27FC236}">
                <a16:creationId xmlns:a16="http://schemas.microsoft.com/office/drawing/2014/main" id="{693423B7-49D1-4D19-9870-7A4CF425214B}"/>
              </a:ext>
            </a:extLst>
          </p:cNvPr>
          <p:cNvSpPr>
            <a:spLocks noGrp="1"/>
          </p:cNvSpPr>
          <p:nvPr>
            <p:ph idx="1"/>
          </p:nvPr>
        </p:nvSpPr>
        <p:spPr>
          <a:xfrm>
            <a:off x="838200" y="1825625"/>
            <a:ext cx="10515600" cy="3679436"/>
          </a:xfrm>
        </p:spPr>
        <p:txBody>
          <a:bodyPr>
            <a:normAutofit fontScale="62500" lnSpcReduction="20000"/>
          </a:bodyPr>
          <a:lstStyle/>
          <a:p>
            <a:r>
              <a:rPr lang="tr-TR" b="1" dirty="0">
                <a:solidFill>
                  <a:srgbClr val="FF0000"/>
                </a:solidFill>
              </a:rPr>
              <a:t>Öğrenim alanınızla ilişkili olmak üzere</a:t>
            </a:r>
            <a:r>
              <a:rPr lang="tr-TR" b="1" dirty="0">
                <a:solidFill>
                  <a:srgbClr val="C00000"/>
                </a:solidFill>
              </a:rPr>
              <a:t> </a:t>
            </a:r>
            <a:r>
              <a:rPr lang="tr-TR" dirty="0">
                <a:solidFill>
                  <a:srgbClr val="C00000"/>
                </a:solidFill>
              </a:rPr>
              <a:t> </a:t>
            </a:r>
            <a:r>
              <a:rPr lang="tr-TR" dirty="0"/>
              <a:t>temasa geçmiş olduğunuz staj yapmak istediğiniz kurum/kuruluşun antetli kağıdına basılmış ve üzerinde; </a:t>
            </a:r>
          </a:p>
          <a:p>
            <a:pPr marL="0" indent="0">
              <a:buNone/>
            </a:pPr>
            <a:r>
              <a:rPr lang="tr-TR" dirty="0"/>
              <a:t>*adınız/soyadınız, bölümünüz</a:t>
            </a:r>
          </a:p>
          <a:p>
            <a:pPr marL="0" indent="0">
              <a:buNone/>
            </a:pPr>
            <a:r>
              <a:rPr lang="tr-TR" dirty="0"/>
              <a:t>* Staj tarih aralığı (süre </a:t>
            </a:r>
            <a:r>
              <a:rPr lang="tr-TR" b="1" dirty="0">
                <a:solidFill>
                  <a:srgbClr val="FF0000"/>
                </a:solidFill>
              </a:rPr>
              <a:t>en az 60 gün </a:t>
            </a:r>
            <a:r>
              <a:rPr lang="tr-TR" dirty="0"/>
              <a:t>olmalıdır</a:t>
            </a:r>
            <a:r>
              <a:rPr lang="tr-TR" u="sng" dirty="0"/>
              <a:t>)</a:t>
            </a:r>
            <a:endParaRPr lang="tr-TR" dirty="0"/>
          </a:p>
          <a:p>
            <a:pPr marL="0" indent="0">
              <a:buNone/>
            </a:pPr>
            <a:r>
              <a:rPr lang="tr-TR" dirty="0"/>
              <a:t>* "</a:t>
            </a:r>
            <a:r>
              <a:rPr lang="tr-TR" dirty="0" err="1"/>
              <a:t>Erasmus</a:t>
            </a:r>
            <a:r>
              <a:rPr lang="tr-TR" dirty="0"/>
              <a:t>+ </a:t>
            </a:r>
            <a:r>
              <a:rPr lang="tr-TR" dirty="0" err="1"/>
              <a:t>Traineeship</a:t>
            </a:r>
            <a:r>
              <a:rPr lang="tr-TR" dirty="0"/>
              <a:t> </a:t>
            </a:r>
            <a:r>
              <a:rPr lang="tr-TR" dirty="0" err="1"/>
              <a:t>Mobility</a:t>
            </a:r>
            <a:r>
              <a:rPr lang="tr-TR" dirty="0"/>
              <a:t>" ifadesi</a:t>
            </a:r>
          </a:p>
          <a:p>
            <a:pPr marL="0" indent="0">
              <a:buNone/>
            </a:pPr>
            <a:r>
              <a:rPr lang="tr-TR" dirty="0"/>
              <a:t>*Söz konusu kurum/kuruluşun sizden ne gibi görevler yerine getirmenizi beklediği ve (belli ise) hangi departmanında staj yapacağınız  bilgisi</a:t>
            </a:r>
          </a:p>
          <a:p>
            <a:pPr marL="0" indent="0">
              <a:buNone/>
            </a:pPr>
            <a:r>
              <a:rPr lang="tr-TR" dirty="0"/>
              <a:t>*kurum yetkilisi imzası, kaşe/mühür</a:t>
            </a:r>
          </a:p>
          <a:p>
            <a:pPr marL="0" indent="0">
              <a:buNone/>
            </a:pPr>
            <a:r>
              <a:rPr lang="tr-TR" dirty="0"/>
              <a:t>bulunan bir staj davet/kabul mektubu edinmelisiniz. </a:t>
            </a:r>
          </a:p>
          <a:p>
            <a:r>
              <a:rPr lang="tr-TR" dirty="0"/>
              <a:t>Yurtdışından davet mektubu edinmek öğrencinin sorumluğundadır. Davet mektubu, </a:t>
            </a:r>
            <a:r>
              <a:rPr lang="tr-TR" b="1" dirty="0" err="1">
                <a:solidFill>
                  <a:srgbClr val="FF0000"/>
                </a:solidFill>
              </a:rPr>
              <a:t>Erasmus</a:t>
            </a:r>
            <a:r>
              <a:rPr lang="tr-TR" b="1" dirty="0">
                <a:solidFill>
                  <a:srgbClr val="FF0000"/>
                </a:solidFill>
              </a:rPr>
              <a:t> Bölüm Koordinatörüne </a:t>
            </a:r>
            <a:r>
              <a:rPr lang="tr-TR" dirty="0">
                <a:solidFill>
                  <a:srgbClr val="FF0000"/>
                </a:solidFill>
              </a:rPr>
              <a:t>"</a:t>
            </a:r>
            <a:r>
              <a:rPr lang="tr-TR" b="1" dirty="0">
                <a:solidFill>
                  <a:srgbClr val="FF0000"/>
                </a:solidFill>
              </a:rPr>
              <a:t>Uygundur" ifadesi ile imzalatıldıktan sonra</a:t>
            </a:r>
            <a:r>
              <a:rPr lang="tr-TR" dirty="0"/>
              <a:t>, öğrenci tarafından </a:t>
            </a:r>
            <a:r>
              <a:rPr lang="tr-TR" dirty="0" err="1"/>
              <a:t>TurnaPortal’a</a:t>
            </a:r>
            <a:r>
              <a:rPr lang="tr-TR" dirty="0"/>
              <a:t> yüklenmelidir.</a:t>
            </a:r>
          </a:p>
          <a:p>
            <a:r>
              <a:rPr lang="tr-TR" dirty="0"/>
              <a:t>Davet mektubunuzun içeriğinden, yapacağınız stajın size öğrenim alanınızla ilgili olarak mesleki deneyim kazandıran ve mesleki uygulama içeren bir faaliyet olduğu anlaşılabilmelidir. </a:t>
            </a:r>
          </a:p>
          <a:p>
            <a:endParaRPr lang="tr-TR" dirty="0"/>
          </a:p>
        </p:txBody>
      </p:sp>
    </p:spTree>
    <p:extLst>
      <p:ext uri="{BB962C8B-B14F-4D97-AF65-F5344CB8AC3E}">
        <p14:creationId xmlns:p14="http://schemas.microsoft.com/office/powerpoint/2010/main" val="137033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p:txBody>
          <a:bodyPr>
            <a:normAutofit fontScale="90000"/>
          </a:bodyPr>
          <a:lstStyle/>
          <a:p>
            <a:r>
              <a:rPr lang="en-US" dirty="0" err="1">
                <a:solidFill>
                  <a:srgbClr val="FF0000"/>
                </a:solidFill>
                <a:latin typeface="+mn-lt"/>
                <a:cs typeface="Century Gothic"/>
              </a:rPr>
              <a:t>Öğrenim</a:t>
            </a:r>
            <a:r>
              <a:rPr lang="en-US" dirty="0">
                <a:solidFill>
                  <a:srgbClr val="FF0000"/>
                </a:solidFill>
                <a:latin typeface="+mn-lt"/>
                <a:cs typeface="Century Gothic"/>
              </a:rPr>
              <a:t> </a:t>
            </a:r>
            <a:r>
              <a:rPr lang="en-US" dirty="0" err="1">
                <a:solidFill>
                  <a:srgbClr val="FF0000"/>
                </a:solidFill>
                <a:latin typeface="+mn-lt"/>
                <a:cs typeface="Century Gothic"/>
              </a:rPr>
              <a:t>Anlaşması</a:t>
            </a:r>
            <a:r>
              <a:rPr lang="en-US" dirty="0">
                <a:solidFill>
                  <a:srgbClr val="FF0000"/>
                </a:solidFill>
                <a:latin typeface="+mn-lt"/>
                <a:cs typeface="Century Gothic"/>
              </a:rPr>
              <a:t> (Learning Agreement For Traineeships)</a:t>
            </a:r>
            <a:br>
              <a:rPr lang="en-US" dirty="0">
                <a:solidFill>
                  <a:srgbClr val="FF0000"/>
                </a:solidFill>
                <a:latin typeface="+mn-lt"/>
                <a:cs typeface="Century Gothic"/>
              </a:rPr>
            </a:br>
            <a:endParaRPr lang="tr-TR" dirty="0">
              <a:solidFill>
                <a:srgbClr val="FF0000"/>
              </a:solidFill>
              <a:latin typeface="+mn-lt"/>
            </a:endParaRPr>
          </a:p>
        </p:txBody>
      </p:sp>
      <p:sp>
        <p:nvSpPr>
          <p:cNvPr id="9" name="object 9"/>
          <p:cNvSpPr txBox="1">
            <a:spLocks noGrp="1"/>
          </p:cNvSpPr>
          <p:nvPr>
            <p:ph idx="1"/>
          </p:nvPr>
        </p:nvSpPr>
        <p:spPr>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355600" marR="8890" indent="-342900" algn="just">
              <a:lnSpc>
                <a:spcPct val="90100"/>
              </a:lnSpc>
              <a:buFont typeface="Wingdings 3" panose="05040102010807070707" pitchFamily="18" charset="2"/>
              <a:buChar char="´"/>
            </a:pPr>
            <a:r>
              <a:rPr lang="tr-TR" sz="2000" spc="-10" dirty="0">
                <a:cs typeface="Century Gothic"/>
              </a:rPr>
              <a:t>Uluslararası Akademik İlişkiler Koordinatörlüğü web sayfasından </a:t>
            </a:r>
            <a:r>
              <a:rPr lang="tr-TR" sz="2000" b="1" u="sng" spc="-5" dirty="0">
                <a:cs typeface="Century Gothic"/>
              </a:rPr>
              <a:t>Erasmus+ Öğrenci Hareketliliği</a:t>
            </a:r>
            <a:r>
              <a:rPr lang="tr-TR" sz="2000" b="1" spc="-5" dirty="0">
                <a:cs typeface="Century Gothic"/>
              </a:rPr>
              <a:t> </a:t>
            </a:r>
            <a:r>
              <a:rPr lang="tr-TR" sz="2000" spc="-5" dirty="0">
                <a:cs typeface="Century Gothic"/>
              </a:rPr>
              <a:t>kısmında </a:t>
            </a:r>
            <a:r>
              <a:rPr lang="tr-TR" sz="2000" b="1" u="sng" spc="-5" dirty="0">
                <a:cs typeface="Century Gothic"/>
              </a:rPr>
              <a:t>Staj Giden Öğrenci </a:t>
            </a:r>
            <a:r>
              <a:rPr lang="tr-TR" sz="2000" spc="-5" dirty="0">
                <a:cs typeface="Century Gothic"/>
              </a:rPr>
              <a:t>başlığını tıklayarak </a:t>
            </a:r>
            <a:r>
              <a:rPr lang="tr-TR" sz="2000" b="1" u="sng" spc="-5" dirty="0">
                <a:cs typeface="Century Gothic"/>
              </a:rPr>
              <a:t>Dokümanlar</a:t>
            </a:r>
            <a:r>
              <a:rPr lang="tr-TR" sz="2000" b="1" spc="-5" dirty="0">
                <a:cs typeface="Century Gothic"/>
              </a:rPr>
              <a:t> </a:t>
            </a:r>
            <a:r>
              <a:rPr lang="tr-TR" sz="2000" spc="-5" dirty="0">
                <a:cs typeface="Century Gothic"/>
              </a:rPr>
              <a:t>başlığı altında bulunan </a:t>
            </a:r>
            <a:r>
              <a:rPr lang="tr-TR" sz="2000" b="1" u="sng" spc="-5" dirty="0">
                <a:cs typeface="Century Gothic"/>
              </a:rPr>
              <a:t>Staj Anlaşması (Learning </a:t>
            </a:r>
            <a:r>
              <a:rPr lang="tr-TR" sz="2000" b="1" u="sng" spc="-5" dirty="0" err="1">
                <a:cs typeface="Century Gothic"/>
              </a:rPr>
              <a:t>Agreement</a:t>
            </a:r>
            <a:r>
              <a:rPr lang="tr-TR" sz="2000" b="1" u="sng" spc="-5" dirty="0">
                <a:cs typeface="Century Gothic"/>
              </a:rPr>
              <a:t> </a:t>
            </a:r>
            <a:r>
              <a:rPr lang="tr-TR" sz="2000" b="1" u="sng" spc="-5" dirty="0" err="1">
                <a:cs typeface="Century Gothic"/>
              </a:rPr>
              <a:t>for</a:t>
            </a:r>
            <a:r>
              <a:rPr lang="tr-TR" sz="2000" b="1" u="sng" spc="-5" dirty="0">
                <a:cs typeface="Century Gothic"/>
              </a:rPr>
              <a:t> </a:t>
            </a:r>
            <a:r>
              <a:rPr lang="tr-TR" sz="2000" b="1" u="sng" spc="-5" dirty="0" err="1">
                <a:cs typeface="Century Gothic"/>
              </a:rPr>
              <a:t>Traineeships</a:t>
            </a:r>
            <a:r>
              <a:rPr lang="tr-TR" sz="2000" b="1" u="sng" spc="-5" dirty="0">
                <a:cs typeface="Century Gothic"/>
              </a:rPr>
              <a:t>)</a:t>
            </a:r>
            <a:r>
              <a:rPr lang="tr-TR" sz="2000" b="1" spc="-5" dirty="0">
                <a:cs typeface="Century Gothic"/>
              </a:rPr>
              <a:t> </a:t>
            </a:r>
            <a:r>
              <a:rPr lang="tr-TR" sz="2000" spc="-5" dirty="0">
                <a:cs typeface="Century Gothic"/>
              </a:rPr>
              <a:t>belgesini indirebilirsiniz. Belge bilgisayar ortamında doldurulmalı, üzerindeki onay imzaları tamamlanmış olmalıdır. Belgenin staj kurumunuzdan tarafınıza e-posta ile iletilmiş taranmış kopyası kabul edilebilir. Mezun olmuş öğrencilerimizin Learning </a:t>
            </a:r>
            <a:r>
              <a:rPr lang="tr-TR" sz="2000" spc="-5" dirty="0" err="1">
                <a:cs typeface="Century Gothic"/>
              </a:rPr>
              <a:t>Agreement</a:t>
            </a:r>
            <a:r>
              <a:rPr lang="tr-TR" sz="2000" spc="-5" dirty="0">
                <a:cs typeface="Century Gothic"/>
              </a:rPr>
              <a:t> belgeleri, </a:t>
            </a:r>
            <a:r>
              <a:rPr lang="tr-TR" sz="2000" spc="-5" dirty="0" err="1">
                <a:cs typeface="Century Gothic"/>
              </a:rPr>
              <a:t>Erasmus</a:t>
            </a:r>
            <a:r>
              <a:rPr lang="tr-TR" sz="2000" spc="-5" dirty="0">
                <a:cs typeface="Century Gothic"/>
              </a:rPr>
              <a:t> Bölüm/Program koordinatörü yerine Erasmus Kurum Koordinatörümüze (Uluslararası Akademik İlişkiler Koordinatörümüze) de sunulabilir.</a:t>
            </a:r>
          </a:p>
          <a:p>
            <a:pPr marL="355600" marR="8890" indent="-342900" algn="just">
              <a:lnSpc>
                <a:spcPct val="90100"/>
              </a:lnSpc>
              <a:buFont typeface="Wingdings 3" panose="05040102010807070707" pitchFamily="18" charset="2"/>
              <a:buChar char="´"/>
            </a:pPr>
            <a:endParaRPr lang="tr-TR" sz="2000" spc="-5" dirty="0">
              <a:cs typeface="Times New Roman"/>
            </a:endParaRPr>
          </a:p>
          <a:p>
            <a:pPr marL="12700" marR="8890" indent="0" algn="just">
              <a:lnSpc>
                <a:spcPct val="90100"/>
              </a:lnSpc>
              <a:buNone/>
            </a:pPr>
            <a:r>
              <a:rPr lang="tr-TR" sz="1800" dirty="0">
                <a:cs typeface="Times New Roman"/>
                <a:hlinkClick r:id="rId5"/>
              </a:rPr>
              <a:t>https://international.deu.edu.tr/erasmus/staj-giden-ogrenci/</a:t>
            </a:r>
            <a:endParaRPr lang="tr-TR" sz="1800" dirty="0">
              <a:cs typeface="Times New Roman"/>
            </a:endParaRPr>
          </a:p>
          <a:p>
            <a:pPr marL="12700" marR="8890" indent="0" algn="just">
              <a:lnSpc>
                <a:spcPct val="90100"/>
              </a:lnSpc>
              <a:buNone/>
            </a:pP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53786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B6A54B-FA4D-414E-ADE6-AE0D65705156}"/>
              </a:ext>
            </a:extLst>
          </p:cNvPr>
          <p:cNvSpPr>
            <a:spLocks noGrp="1"/>
          </p:cNvSpPr>
          <p:nvPr>
            <p:ph type="title"/>
          </p:nvPr>
        </p:nvSpPr>
        <p:spPr>
          <a:xfrm>
            <a:off x="838200" y="365125"/>
            <a:ext cx="8317089" cy="1594304"/>
          </a:xfrm>
        </p:spPr>
        <p:txBody>
          <a:bodyPr>
            <a:normAutofit/>
          </a:bodyPr>
          <a:lstStyle/>
          <a:p>
            <a:r>
              <a:rPr lang="tr-TR" sz="3600" dirty="0" err="1">
                <a:solidFill>
                  <a:srgbClr val="FF0000"/>
                </a:solidFill>
                <a:latin typeface="+mn-lt"/>
              </a:rPr>
              <a:t>Erasmus</a:t>
            </a:r>
            <a:r>
              <a:rPr lang="tr-TR" sz="3600" dirty="0">
                <a:solidFill>
                  <a:srgbClr val="FF0000"/>
                </a:solidFill>
                <a:latin typeface="+mn-lt"/>
              </a:rPr>
              <a:t>+ Staj Hareketliliği Giden Öğrenci Oryantasyon Toplantısı (21 Mayıs 2025)</a:t>
            </a:r>
          </a:p>
        </p:txBody>
      </p:sp>
      <p:sp>
        <p:nvSpPr>
          <p:cNvPr id="3" name="İçerik Yer Tutucusu 2">
            <a:extLst>
              <a:ext uri="{FF2B5EF4-FFF2-40B4-BE49-F238E27FC236}">
                <a16:creationId xmlns:a16="http://schemas.microsoft.com/office/drawing/2014/main" id="{1A44CF26-FD02-4B00-AC82-C9B5D6E102E6}"/>
              </a:ext>
            </a:extLst>
          </p:cNvPr>
          <p:cNvSpPr>
            <a:spLocks noGrp="1"/>
          </p:cNvSpPr>
          <p:nvPr>
            <p:ph idx="1"/>
          </p:nvPr>
        </p:nvSpPr>
        <p:spPr>
          <a:xfrm>
            <a:off x="1063690" y="2230016"/>
            <a:ext cx="10290110" cy="3303038"/>
          </a:xfrm>
        </p:spPr>
        <p:txBody>
          <a:bodyPr/>
          <a:lstStyle/>
          <a:p>
            <a:endParaRPr lang="tr-TR" dirty="0"/>
          </a:p>
        </p:txBody>
      </p:sp>
    </p:spTree>
    <p:extLst>
      <p:ext uri="{BB962C8B-B14F-4D97-AF65-F5344CB8AC3E}">
        <p14:creationId xmlns:p14="http://schemas.microsoft.com/office/powerpoint/2010/main" val="296164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p:txBody>
          <a:bodyPr>
            <a:normAutofit fontScale="90000"/>
          </a:bodyPr>
          <a:lstStyle/>
          <a:p>
            <a:r>
              <a:rPr lang="en-US" dirty="0" err="1">
                <a:solidFill>
                  <a:srgbClr val="FF0000"/>
                </a:solidFill>
                <a:latin typeface="+mn-lt"/>
                <a:cs typeface="Century Gothic"/>
              </a:rPr>
              <a:t>Öğrenim</a:t>
            </a:r>
            <a:r>
              <a:rPr lang="en-US" dirty="0">
                <a:solidFill>
                  <a:srgbClr val="FF0000"/>
                </a:solidFill>
                <a:latin typeface="+mn-lt"/>
                <a:cs typeface="Century Gothic"/>
              </a:rPr>
              <a:t> </a:t>
            </a:r>
            <a:r>
              <a:rPr lang="en-US" dirty="0" err="1">
                <a:solidFill>
                  <a:srgbClr val="FF0000"/>
                </a:solidFill>
                <a:latin typeface="+mn-lt"/>
                <a:cs typeface="Century Gothic"/>
              </a:rPr>
              <a:t>Anlaşması</a:t>
            </a:r>
            <a:r>
              <a:rPr lang="en-US" dirty="0">
                <a:solidFill>
                  <a:srgbClr val="FF0000"/>
                </a:solidFill>
                <a:latin typeface="+mn-lt"/>
                <a:cs typeface="Century Gothic"/>
              </a:rPr>
              <a:t> (Learning Agreement For Traineeships)</a:t>
            </a:r>
            <a:br>
              <a:rPr lang="en-US" dirty="0">
                <a:solidFill>
                  <a:srgbClr val="FF0000"/>
                </a:solidFill>
                <a:latin typeface="+mn-lt"/>
                <a:cs typeface="Century Gothic"/>
              </a:rPr>
            </a:br>
            <a:endParaRPr lang="tr-TR" dirty="0">
              <a:solidFill>
                <a:srgbClr val="FF0000"/>
              </a:solidFill>
              <a:latin typeface="+mn-lt"/>
            </a:endParaRPr>
          </a:p>
        </p:txBody>
      </p:sp>
      <p:sp>
        <p:nvSpPr>
          <p:cNvPr id="9" name="object 9"/>
          <p:cNvSpPr txBox="1">
            <a:spLocks noGrp="1"/>
          </p:cNvSpPr>
          <p:nvPr>
            <p:ph idx="1"/>
          </p:nvPr>
        </p:nvSpPr>
        <p:spPr>
          <a:xfrm>
            <a:off x="838200" y="1825625"/>
            <a:ext cx="10515600" cy="4564326"/>
          </a:xfrm>
          <a:prstGeom prst="rect">
            <a:avLst/>
          </a:prstGeom>
        </p:spPr>
        <p:txBody>
          <a:bodyPr vert="horz" wrap="square" lIns="0" tIns="0" rIns="0" bIns="0" rtlCol="0">
            <a:spAutoFit/>
          </a:bodyPr>
          <a:lstStyle/>
          <a:p>
            <a:pPr marL="355600" marR="8890" indent="-342900" algn="just">
              <a:lnSpc>
                <a:spcPct val="90100"/>
              </a:lnSpc>
              <a:buFont typeface="Wingdings 3" panose="05040102010807070707" pitchFamily="18" charset="2"/>
              <a:buChar char="´"/>
            </a:pPr>
            <a:endParaRPr lang="tr-TR" sz="1800" spc="-10" dirty="0">
              <a:cs typeface="Century Gothic"/>
            </a:endParaRPr>
          </a:p>
          <a:p>
            <a:pPr marL="355600" marR="8890" indent="-342900" algn="just">
              <a:lnSpc>
                <a:spcPct val="90100"/>
              </a:lnSpc>
              <a:buFont typeface="Wingdings 3" panose="05040102010807070707" pitchFamily="18" charset="2"/>
              <a:buChar char="´"/>
            </a:pPr>
            <a:r>
              <a:rPr lang="tr-TR" sz="2000" spc="-10" dirty="0">
                <a:cs typeface="Century Gothic"/>
              </a:rPr>
              <a:t>Dokuz Eylül Üniversitesi için «</a:t>
            </a:r>
            <a:r>
              <a:rPr lang="tr-TR" sz="2000" spc="-10" dirty="0" err="1">
                <a:cs typeface="Century Gothic"/>
              </a:rPr>
              <a:t>Erasmus</a:t>
            </a:r>
            <a:r>
              <a:rPr lang="tr-TR" sz="2000" spc="-10" dirty="0">
                <a:cs typeface="Century Gothic"/>
              </a:rPr>
              <a:t> </a:t>
            </a:r>
            <a:r>
              <a:rPr lang="tr-TR" sz="2000" spc="-10" dirty="0" err="1">
                <a:cs typeface="Century Gothic"/>
              </a:rPr>
              <a:t>code</a:t>
            </a:r>
            <a:r>
              <a:rPr lang="tr-TR" sz="2000" spc="-10" dirty="0">
                <a:cs typeface="Century Gothic"/>
              </a:rPr>
              <a:t>» : TR IZMIR01</a:t>
            </a:r>
          </a:p>
          <a:p>
            <a:pPr marL="355600" marR="8890" indent="-342900" algn="just">
              <a:lnSpc>
                <a:spcPct val="90100"/>
              </a:lnSpc>
              <a:buFont typeface="Wingdings 3" panose="05040102010807070707" pitchFamily="18" charset="2"/>
              <a:buChar char="´"/>
            </a:pPr>
            <a:r>
              <a:rPr lang="tr-TR" sz="2000" spc="-10" dirty="0">
                <a:cs typeface="Century Gothic"/>
              </a:rPr>
              <a:t>Learning </a:t>
            </a:r>
            <a:r>
              <a:rPr lang="tr-TR" sz="2000" spc="-10" dirty="0" err="1">
                <a:cs typeface="Century Gothic"/>
              </a:rPr>
              <a:t>Agreement</a:t>
            </a:r>
            <a:r>
              <a:rPr lang="tr-TR" sz="2000" spc="-10" dirty="0">
                <a:cs typeface="Century Gothic"/>
              </a:rPr>
              <a:t> </a:t>
            </a:r>
            <a:r>
              <a:rPr lang="tr-TR" sz="2000" spc="-10" dirty="0" err="1">
                <a:cs typeface="Century Gothic"/>
              </a:rPr>
              <a:t>for</a:t>
            </a:r>
            <a:r>
              <a:rPr lang="tr-TR" sz="2000" spc="-10" dirty="0">
                <a:cs typeface="Century Gothic"/>
              </a:rPr>
              <a:t> </a:t>
            </a:r>
            <a:r>
              <a:rPr lang="tr-TR" sz="2000" spc="-10" dirty="0" err="1">
                <a:cs typeface="Century Gothic"/>
              </a:rPr>
              <a:t>Traineeships</a:t>
            </a:r>
            <a:r>
              <a:rPr lang="tr-TR" sz="2000" spc="-10" dirty="0">
                <a:cs typeface="Century Gothic"/>
              </a:rPr>
              <a:t> belgesi </a:t>
            </a:r>
            <a:r>
              <a:rPr lang="tr-TR" sz="2000" spc="-10" dirty="0" err="1">
                <a:cs typeface="Century Gothic"/>
              </a:rPr>
              <a:t>Before</a:t>
            </a:r>
            <a:r>
              <a:rPr lang="tr-TR" sz="2000" spc="-10" dirty="0">
                <a:cs typeface="Century Gothic"/>
              </a:rPr>
              <a:t> </a:t>
            </a:r>
            <a:r>
              <a:rPr lang="tr-TR" sz="2000" spc="-10" dirty="0" err="1">
                <a:cs typeface="Century Gothic"/>
              </a:rPr>
              <a:t>the</a:t>
            </a:r>
            <a:r>
              <a:rPr lang="tr-TR" sz="2000" spc="-10" dirty="0">
                <a:cs typeface="Century Gothic"/>
              </a:rPr>
              <a:t> </a:t>
            </a:r>
            <a:r>
              <a:rPr lang="tr-TR" sz="2000" spc="-10" dirty="0" err="1">
                <a:cs typeface="Century Gothic"/>
              </a:rPr>
              <a:t>Mobility</a:t>
            </a:r>
            <a:r>
              <a:rPr lang="tr-TR" sz="2000" spc="-10" dirty="0">
                <a:cs typeface="Century Gothic"/>
              </a:rPr>
              <a:t> </a:t>
            </a:r>
            <a:r>
              <a:rPr lang="tr-TR" sz="2000" spc="-10" dirty="0" err="1">
                <a:cs typeface="Century Gothic"/>
              </a:rPr>
              <a:t>kısmındak</a:t>
            </a:r>
            <a:r>
              <a:rPr lang="tr-TR" sz="2000" spc="-10" dirty="0">
                <a:cs typeface="Century Gothic"/>
              </a:rPr>
              <a:t>, </a:t>
            </a:r>
            <a:r>
              <a:rPr lang="tr-TR" sz="2000" spc="-10" dirty="0" err="1">
                <a:cs typeface="Century Gothic"/>
              </a:rPr>
              <a:t>Table</a:t>
            </a:r>
            <a:r>
              <a:rPr lang="tr-TR" sz="2000" spc="-10" dirty="0">
                <a:cs typeface="Century Gothic"/>
              </a:rPr>
              <a:t> B başlığı altındaki 3 seçenekten birini (durumunuza uygun olanı) işaretlemelisiniz: 1- Müfredatınızın parçası olan zorunlu staj yerine sayılacak ve size AKTS kredisi kazandıracak bir staj (</a:t>
            </a:r>
            <a:r>
              <a:rPr lang="tr-TR" sz="2000" spc="-10" dirty="0" err="1">
                <a:cs typeface="Century Gothic"/>
              </a:rPr>
              <a:t>embedded</a:t>
            </a:r>
            <a:r>
              <a:rPr lang="tr-TR" sz="2000" spc="-10" dirty="0">
                <a:cs typeface="Century Gothic"/>
              </a:rPr>
              <a:t> in </a:t>
            </a:r>
            <a:r>
              <a:rPr lang="tr-TR" sz="2000" spc="-10" dirty="0" err="1">
                <a:cs typeface="Century Gothic"/>
              </a:rPr>
              <a:t>the</a:t>
            </a:r>
            <a:r>
              <a:rPr lang="tr-TR" sz="2000" spc="-10" dirty="0">
                <a:cs typeface="Century Gothic"/>
              </a:rPr>
              <a:t> </a:t>
            </a:r>
            <a:r>
              <a:rPr lang="tr-TR" sz="2000" spc="-10" dirty="0" err="1">
                <a:cs typeface="Century Gothic"/>
              </a:rPr>
              <a:t>curriculum</a:t>
            </a:r>
            <a:r>
              <a:rPr lang="tr-TR" sz="2000" spc="-10" dirty="0">
                <a:cs typeface="Century Gothic"/>
              </a:rPr>
              <a:t>), 2- Gönüllü (</a:t>
            </a:r>
            <a:r>
              <a:rPr lang="tr-TR" sz="2000" spc="-10" dirty="0" err="1">
                <a:cs typeface="Century Gothic"/>
              </a:rPr>
              <a:t>voluntary</a:t>
            </a:r>
            <a:r>
              <a:rPr lang="tr-TR" sz="2000" spc="-10" dirty="0">
                <a:cs typeface="Century Gothic"/>
              </a:rPr>
              <a:t>) staj, 3- Yeni mezun (</a:t>
            </a:r>
            <a:r>
              <a:rPr lang="tr-TR" sz="2000" spc="-10" dirty="0" err="1">
                <a:cs typeface="Century Gothic"/>
              </a:rPr>
              <a:t>recent</a:t>
            </a:r>
            <a:r>
              <a:rPr lang="tr-TR" sz="2000" spc="-10" dirty="0">
                <a:cs typeface="Century Gothic"/>
              </a:rPr>
              <a:t> </a:t>
            </a:r>
            <a:r>
              <a:rPr lang="tr-TR" sz="2000" spc="-10" dirty="0" err="1">
                <a:cs typeface="Century Gothic"/>
              </a:rPr>
              <a:t>graduate</a:t>
            </a:r>
            <a:r>
              <a:rPr lang="tr-TR" sz="2000" spc="-10" dirty="0">
                <a:cs typeface="Century Gothic"/>
              </a:rPr>
              <a:t>) statüsünde gerçekleştirilecek staj</a:t>
            </a:r>
          </a:p>
          <a:p>
            <a:pPr marL="355600" marR="8890" indent="-342900" algn="just">
              <a:lnSpc>
                <a:spcPct val="90100"/>
              </a:lnSpc>
              <a:buFont typeface="Wingdings 3" panose="05040102010807070707" pitchFamily="18" charset="2"/>
              <a:buChar char="´"/>
            </a:pPr>
            <a:r>
              <a:rPr lang="tr-TR" sz="2000" spc="-10" dirty="0">
                <a:cs typeface="Times New Roman"/>
              </a:rPr>
              <a:t>Gönderen kurum (</a:t>
            </a:r>
            <a:r>
              <a:rPr lang="tr-TR" sz="2000" spc="-10" dirty="0" err="1">
                <a:cs typeface="Times New Roman"/>
              </a:rPr>
              <a:t>sending</a:t>
            </a:r>
            <a:r>
              <a:rPr lang="tr-TR" sz="2000" spc="-10" dirty="0">
                <a:cs typeface="Times New Roman"/>
              </a:rPr>
              <a:t> </a:t>
            </a:r>
            <a:r>
              <a:rPr lang="tr-TR" sz="2000" spc="-10" dirty="0" err="1">
                <a:cs typeface="Times New Roman"/>
              </a:rPr>
              <a:t>institution</a:t>
            </a:r>
            <a:r>
              <a:rPr lang="tr-TR" sz="2000" spc="-10" dirty="0">
                <a:cs typeface="Times New Roman"/>
              </a:rPr>
              <a:t>) olarak DEÜ tarafından, </a:t>
            </a:r>
            <a:r>
              <a:rPr lang="tr-TR" sz="2000" spc="-10" dirty="0" err="1">
                <a:cs typeface="Times New Roman"/>
              </a:rPr>
              <a:t>Erasmus</a:t>
            </a:r>
            <a:r>
              <a:rPr lang="tr-TR" sz="2000" spc="-10" dirty="0">
                <a:cs typeface="Times New Roman"/>
              </a:rPr>
              <a:t> staj öğrencileri için sigorta poliçesi sağlanmayacaktır. Staj için öğrencimizi kabul eden (</a:t>
            </a:r>
            <a:r>
              <a:rPr lang="tr-TR" sz="2000" spc="-10" dirty="0" err="1">
                <a:cs typeface="Times New Roman"/>
              </a:rPr>
              <a:t>recieving</a:t>
            </a:r>
            <a:r>
              <a:rPr lang="tr-TR" sz="2000" spc="-10" dirty="0">
                <a:cs typeface="Times New Roman"/>
              </a:rPr>
              <a:t> </a:t>
            </a:r>
            <a:r>
              <a:rPr lang="tr-TR" sz="2000" spc="-10" dirty="0" err="1">
                <a:cs typeface="Times New Roman"/>
              </a:rPr>
              <a:t>institution</a:t>
            </a:r>
            <a:r>
              <a:rPr lang="tr-TR" sz="2000" spc="-10" dirty="0">
                <a:cs typeface="Times New Roman"/>
              </a:rPr>
              <a:t>) kurum da sigorta poliçesi </a:t>
            </a:r>
            <a:r>
              <a:rPr lang="tr-TR" sz="2000" spc="-10" dirty="0" err="1">
                <a:cs typeface="Times New Roman"/>
              </a:rPr>
              <a:t>sağlamaycaksa</a:t>
            </a:r>
            <a:r>
              <a:rPr lang="tr-TR" sz="2000" spc="-10" dirty="0">
                <a:cs typeface="Times New Roman"/>
              </a:rPr>
              <a:t>, bu durumda </a:t>
            </a:r>
            <a:r>
              <a:rPr lang="tr-TR" sz="2000" spc="-10" dirty="0">
                <a:cs typeface="Century Gothic"/>
              </a:rPr>
              <a:t>Learning </a:t>
            </a:r>
            <a:r>
              <a:rPr lang="tr-TR" sz="2000" spc="-10" dirty="0" err="1">
                <a:cs typeface="Century Gothic"/>
              </a:rPr>
              <a:t>Agreement</a:t>
            </a:r>
            <a:r>
              <a:rPr lang="tr-TR" sz="2000" spc="-10" dirty="0">
                <a:cs typeface="Century Gothic"/>
              </a:rPr>
              <a:t> </a:t>
            </a:r>
            <a:r>
              <a:rPr lang="tr-TR" sz="2000" spc="-10" dirty="0" err="1">
                <a:cs typeface="Century Gothic"/>
              </a:rPr>
              <a:t>for</a:t>
            </a:r>
            <a:r>
              <a:rPr lang="tr-TR" sz="2000" spc="-10" dirty="0">
                <a:cs typeface="Century Gothic"/>
              </a:rPr>
              <a:t> </a:t>
            </a:r>
            <a:r>
              <a:rPr lang="tr-TR" sz="2000" spc="-10" dirty="0" err="1">
                <a:cs typeface="Century Gothic"/>
              </a:rPr>
              <a:t>Traineeships</a:t>
            </a:r>
            <a:r>
              <a:rPr lang="tr-TR" sz="2000" spc="-10" dirty="0">
                <a:cs typeface="Century Gothic"/>
              </a:rPr>
              <a:t> belgesinde </a:t>
            </a:r>
            <a:r>
              <a:rPr lang="tr-TR" sz="2000" spc="-10" dirty="0">
                <a:cs typeface="Times New Roman"/>
              </a:rPr>
              <a:t>sigorta/</a:t>
            </a:r>
            <a:r>
              <a:rPr lang="tr-TR" sz="2000" spc="-10" dirty="0" err="1">
                <a:cs typeface="Times New Roman"/>
              </a:rPr>
              <a:t>insurance</a:t>
            </a:r>
            <a:r>
              <a:rPr lang="tr-TR" sz="2000" spc="-10" dirty="0">
                <a:cs typeface="Times New Roman"/>
              </a:rPr>
              <a:t> içerikli alanlara öğrenci, «</a:t>
            </a:r>
            <a:r>
              <a:rPr lang="tr-TR" sz="2000" spc="-10" dirty="0" err="1">
                <a:cs typeface="Times New Roman"/>
              </a:rPr>
              <a:t>The</a:t>
            </a:r>
            <a:r>
              <a:rPr lang="tr-TR" sz="2000" spc="-10" dirty="0">
                <a:cs typeface="Times New Roman"/>
              </a:rPr>
              <a:t> </a:t>
            </a:r>
            <a:r>
              <a:rPr lang="tr-TR" sz="2000" spc="-10" dirty="0" err="1">
                <a:cs typeface="Times New Roman"/>
              </a:rPr>
              <a:t>student</a:t>
            </a:r>
            <a:r>
              <a:rPr lang="tr-TR" sz="2000" spc="-10" dirty="0">
                <a:cs typeface="Times New Roman"/>
              </a:rPr>
              <a:t> </a:t>
            </a:r>
            <a:r>
              <a:rPr lang="tr-TR" sz="2000" spc="-10" dirty="0" err="1">
                <a:cs typeface="Times New Roman"/>
              </a:rPr>
              <a:t>will</a:t>
            </a:r>
            <a:r>
              <a:rPr lang="tr-TR" sz="2000" spc="-10" dirty="0">
                <a:cs typeface="Times New Roman"/>
              </a:rPr>
              <a:t> </a:t>
            </a:r>
            <a:r>
              <a:rPr lang="tr-TR" sz="2000" spc="-10" dirty="0" err="1">
                <a:cs typeface="Times New Roman"/>
              </a:rPr>
              <a:t>get</a:t>
            </a:r>
            <a:r>
              <a:rPr lang="tr-TR" sz="2000" spc="-10" dirty="0">
                <a:cs typeface="Times New Roman"/>
              </a:rPr>
              <a:t> an </a:t>
            </a:r>
            <a:r>
              <a:rPr lang="tr-TR" sz="2000" spc="-10" dirty="0" err="1">
                <a:cs typeface="Times New Roman"/>
              </a:rPr>
              <a:t>insurance</a:t>
            </a:r>
            <a:r>
              <a:rPr lang="tr-TR" sz="2000" spc="-10" dirty="0">
                <a:cs typeface="Times New Roman"/>
              </a:rPr>
              <a:t> </a:t>
            </a:r>
            <a:r>
              <a:rPr lang="tr-TR" sz="2000" spc="-10" dirty="0" err="1">
                <a:cs typeface="Times New Roman"/>
              </a:rPr>
              <a:t>policy</a:t>
            </a:r>
            <a:r>
              <a:rPr lang="tr-TR" sz="2000" spc="-10" dirty="0">
                <a:cs typeface="Times New Roman"/>
              </a:rPr>
              <a:t> on his/her </a:t>
            </a:r>
            <a:r>
              <a:rPr lang="tr-TR" sz="2000" spc="-10" dirty="0" err="1">
                <a:cs typeface="Times New Roman"/>
              </a:rPr>
              <a:t>own</a:t>
            </a:r>
            <a:r>
              <a:rPr lang="tr-TR" sz="2000" spc="-10" dirty="0">
                <a:cs typeface="Times New Roman"/>
              </a:rPr>
              <a:t>» ifadesi yazılabilir.</a:t>
            </a:r>
          </a:p>
          <a:p>
            <a:pPr marL="12700" marR="8890" indent="0" algn="just">
              <a:lnSpc>
                <a:spcPct val="90100"/>
              </a:lnSpc>
              <a:buNone/>
            </a:pPr>
            <a:r>
              <a:rPr lang="tr-TR" sz="2000" spc="-10" dirty="0">
                <a:cs typeface="Times New Roman"/>
              </a:rPr>
              <a:t>Bu sunumdaki «Sigortalar» başlıklı </a:t>
            </a:r>
            <a:r>
              <a:rPr lang="tr-TR" sz="2000" spc="-10" dirty="0" err="1">
                <a:cs typeface="Times New Roman"/>
              </a:rPr>
              <a:t>slaytı</a:t>
            </a:r>
            <a:r>
              <a:rPr lang="tr-TR" sz="2000" spc="-10" dirty="0">
                <a:cs typeface="Times New Roman"/>
              </a:rPr>
              <a:t> da inceleyiniz.</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92015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8C8F808-8393-43E6-B7D0-3B2A7C3B61FB}"/>
              </a:ext>
            </a:extLst>
          </p:cNvPr>
          <p:cNvSpPr>
            <a:spLocks noGrp="1"/>
          </p:cNvSpPr>
          <p:nvPr>
            <p:ph type="title"/>
          </p:nvPr>
        </p:nvSpPr>
        <p:spPr/>
        <p:txBody>
          <a:bodyPr/>
          <a:lstStyle/>
          <a:p>
            <a:r>
              <a:rPr lang="tr-TR" sz="4000" dirty="0">
                <a:solidFill>
                  <a:srgbClr val="FF0000"/>
                </a:solidFill>
                <a:latin typeface="+mn-lt"/>
                <a:cs typeface="Century Gothic"/>
              </a:rPr>
              <a:t>Yönetim Kurulu Kararı</a:t>
            </a:r>
            <a:br>
              <a:rPr lang="tr-TR" dirty="0">
                <a:cs typeface="Century Gothic"/>
              </a:rPr>
            </a:br>
            <a:endParaRPr lang="tr-TR" dirty="0"/>
          </a:p>
        </p:txBody>
      </p:sp>
      <p:sp>
        <p:nvSpPr>
          <p:cNvPr id="9" name="object 9"/>
          <p:cNvSpPr txBox="1">
            <a:spLocks noGrp="1"/>
          </p:cNvSpPr>
          <p:nvPr>
            <p:ph idx="1"/>
          </p:nvPr>
        </p:nvSpPr>
        <p:spPr>
          <a:xfrm>
            <a:off x="838200" y="1825625"/>
            <a:ext cx="10515600" cy="4351338"/>
          </a:xfrm>
          <a:prstGeom prst="rect">
            <a:avLst/>
          </a:prstGeom>
        </p:spPr>
        <p:txBody>
          <a:bodyPr vert="horz" wrap="square" lIns="0" tIns="0" rIns="0" bIns="0" rtlCol="0">
            <a:spAutoFit/>
          </a:bodyPr>
          <a:lstStyle/>
          <a:p>
            <a:pPr marL="12700" marR="8890" indent="0" algn="just">
              <a:lnSpc>
                <a:spcPct val="90100"/>
              </a:lnSpc>
            </a:pPr>
            <a:r>
              <a:rPr lang="tr-TR" sz="1800" spc="-10" dirty="0">
                <a:cs typeface="Calibri"/>
              </a:rPr>
              <a:t> </a:t>
            </a:r>
            <a:r>
              <a:rPr lang="tr-TR" sz="2400" spc="-15" dirty="0">
                <a:cs typeface="Calibri"/>
              </a:rPr>
              <a:t>Üni</a:t>
            </a:r>
            <a:r>
              <a:rPr lang="tr-TR" sz="2400" spc="-50" dirty="0">
                <a:cs typeface="Calibri"/>
              </a:rPr>
              <a:t>v</a:t>
            </a:r>
            <a:r>
              <a:rPr lang="tr-TR" sz="2400" spc="-15" dirty="0">
                <a:cs typeface="Calibri"/>
              </a:rPr>
              <a:t>e</a:t>
            </a:r>
            <a:r>
              <a:rPr lang="tr-TR" sz="2400" spc="-65" dirty="0">
                <a:cs typeface="Calibri"/>
              </a:rPr>
              <a:t>r</a:t>
            </a:r>
            <a:r>
              <a:rPr lang="tr-TR" sz="2400" spc="-10" dirty="0">
                <a:cs typeface="Calibri"/>
              </a:rPr>
              <a:t>si</a:t>
            </a:r>
            <a:r>
              <a:rPr lang="tr-TR" sz="2400" spc="-45" dirty="0">
                <a:cs typeface="Calibri"/>
              </a:rPr>
              <a:t>t</a:t>
            </a:r>
            <a:r>
              <a:rPr lang="tr-TR" sz="2400" spc="-15" dirty="0">
                <a:cs typeface="Calibri"/>
              </a:rPr>
              <a:t>emiz </a:t>
            </a:r>
            <a:r>
              <a:rPr lang="tr-TR" sz="2400" spc="-50" dirty="0">
                <a:cs typeface="Calibri"/>
              </a:rPr>
              <a:t>t</a:t>
            </a:r>
            <a:r>
              <a:rPr lang="tr-TR" sz="2400" spc="-15" dirty="0">
                <a:cs typeface="Calibri"/>
              </a:rPr>
              <a:t>a</a:t>
            </a:r>
            <a:r>
              <a:rPr lang="tr-TR" sz="2400" spc="-70" dirty="0">
                <a:cs typeface="Calibri"/>
              </a:rPr>
              <a:t>r</a:t>
            </a:r>
            <a:r>
              <a:rPr lang="tr-TR" sz="2400" spc="-15" dirty="0">
                <a:cs typeface="Calibri"/>
              </a:rPr>
              <a:t>af</a:t>
            </a:r>
            <a:r>
              <a:rPr lang="tr-TR" sz="2400" spc="-25" dirty="0">
                <a:cs typeface="Calibri"/>
              </a:rPr>
              <a:t>ı</a:t>
            </a:r>
            <a:r>
              <a:rPr lang="tr-TR" sz="2400" spc="-15" dirty="0">
                <a:cs typeface="Calibri"/>
              </a:rPr>
              <a:t>ndan</a:t>
            </a:r>
            <a:r>
              <a:rPr lang="tr-TR" sz="2400" spc="15" dirty="0">
                <a:cs typeface="Calibri"/>
              </a:rPr>
              <a:t> </a:t>
            </a:r>
            <a:r>
              <a:rPr lang="tr-TR" sz="2400" spc="-15" dirty="0">
                <a:cs typeface="Calibri"/>
              </a:rPr>
              <a:t>öğ</a:t>
            </a:r>
            <a:r>
              <a:rPr lang="tr-TR" sz="2400" spc="-45" dirty="0">
                <a:cs typeface="Calibri"/>
              </a:rPr>
              <a:t>r</a:t>
            </a:r>
            <a:r>
              <a:rPr lang="tr-TR" sz="2400" spc="-15" dirty="0">
                <a:cs typeface="Calibri"/>
              </a:rPr>
              <a:t>encim</a:t>
            </a:r>
            <a:r>
              <a:rPr lang="tr-TR" sz="2400" spc="-25" dirty="0">
                <a:cs typeface="Calibri"/>
              </a:rPr>
              <a:t>i</a:t>
            </a:r>
            <a:r>
              <a:rPr lang="tr-TR" sz="2400" spc="-15" dirty="0">
                <a:cs typeface="Calibri"/>
              </a:rPr>
              <a:t>zin</a:t>
            </a:r>
            <a:r>
              <a:rPr lang="tr-TR" sz="2400" spc="5" dirty="0">
                <a:cs typeface="Calibri"/>
              </a:rPr>
              <a:t> </a:t>
            </a:r>
            <a:r>
              <a:rPr lang="tr-TR" sz="2400" spc="-15" dirty="0" err="1">
                <a:cs typeface="Calibri"/>
              </a:rPr>
              <a:t>E</a:t>
            </a:r>
            <a:r>
              <a:rPr lang="tr-TR" sz="2400" spc="-75" dirty="0" err="1">
                <a:cs typeface="Calibri"/>
              </a:rPr>
              <a:t>r</a:t>
            </a:r>
            <a:r>
              <a:rPr lang="tr-TR" sz="2400" spc="-15" dirty="0" err="1">
                <a:cs typeface="Calibri"/>
              </a:rPr>
              <a:t>asmus</a:t>
            </a:r>
            <a:r>
              <a:rPr lang="tr-TR" sz="2400" spc="-15" dirty="0">
                <a:cs typeface="Calibri"/>
              </a:rPr>
              <a:t>+ Staj </a:t>
            </a:r>
            <a:r>
              <a:rPr lang="tr-TR" sz="2400" spc="35" dirty="0">
                <a:cs typeface="Calibri"/>
              </a:rPr>
              <a:t> H</a:t>
            </a:r>
            <a:r>
              <a:rPr lang="tr-TR" sz="2400" spc="-15" dirty="0">
                <a:cs typeface="Calibri"/>
              </a:rPr>
              <a:t>a</a:t>
            </a:r>
            <a:r>
              <a:rPr lang="tr-TR" sz="2400" spc="-50" dirty="0">
                <a:cs typeface="Calibri"/>
              </a:rPr>
              <a:t>r</a:t>
            </a:r>
            <a:r>
              <a:rPr lang="tr-TR" sz="2400" spc="-15" dirty="0">
                <a:cs typeface="Calibri"/>
              </a:rPr>
              <a:t>e</a:t>
            </a:r>
            <a:r>
              <a:rPr lang="tr-TR" sz="2400" spc="-100" dirty="0">
                <a:cs typeface="Calibri"/>
              </a:rPr>
              <a:t>k</a:t>
            </a:r>
            <a:r>
              <a:rPr lang="tr-TR" sz="2400" spc="-30" dirty="0">
                <a:cs typeface="Calibri"/>
              </a:rPr>
              <a:t>e</a:t>
            </a:r>
            <a:r>
              <a:rPr lang="tr-TR" sz="2400" dirty="0">
                <a:cs typeface="Calibri"/>
              </a:rPr>
              <a:t>tl</a:t>
            </a:r>
            <a:r>
              <a:rPr lang="tr-TR" sz="2400" spc="-15" dirty="0">
                <a:cs typeface="Calibri"/>
              </a:rPr>
              <a:t>i</a:t>
            </a:r>
            <a:r>
              <a:rPr lang="tr-TR" sz="2400" dirty="0">
                <a:cs typeface="Calibri"/>
              </a:rPr>
              <a:t>l</a:t>
            </a:r>
            <a:r>
              <a:rPr lang="tr-TR" sz="2400" spc="-15" dirty="0">
                <a:cs typeface="Calibri"/>
              </a:rPr>
              <a:t>iğine</a:t>
            </a:r>
            <a:r>
              <a:rPr lang="tr-TR" sz="2400" spc="-10" dirty="0">
                <a:cs typeface="Calibri"/>
              </a:rPr>
              <a:t> </a:t>
            </a:r>
            <a:r>
              <a:rPr lang="tr-TR" sz="2400" spc="-70" dirty="0">
                <a:cs typeface="Calibri"/>
              </a:rPr>
              <a:t>k</a:t>
            </a:r>
            <a:r>
              <a:rPr lang="tr-TR" sz="2400" spc="-35" dirty="0">
                <a:cs typeface="Calibri"/>
              </a:rPr>
              <a:t>a</a:t>
            </a:r>
            <a:r>
              <a:rPr lang="tr-TR" sz="2400" dirty="0">
                <a:cs typeface="Calibri"/>
              </a:rPr>
              <a:t>t</a:t>
            </a:r>
            <a:r>
              <a:rPr lang="tr-TR" sz="2400" spc="-10" dirty="0">
                <a:cs typeface="Calibri"/>
              </a:rPr>
              <a:t>ı</a:t>
            </a:r>
            <a:r>
              <a:rPr lang="tr-TR" sz="2400" dirty="0">
                <a:cs typeface="Calibri"/>
              </a:rPr>
              <a:t>l</a:t>
            </a:r>
            <a:r>
              <a:rPr lang="tr-TR" sz="2400" spc="-10" dirty="0">
                <a:cs typeface="Calibri"/>
              </a:rPr>
              <a:t>m</a:t>
            </a:r>
            <a:r>
              <a:rPr lang="tr-TR" sz="2400" dirty="0">
                <a:cs typeface="Calibri"/>
              </a:rPr>
              <a:t>ası</a:t>
            </a:r>
            <a:r>
              <a:rPr lang="tr-TR" sz="2400" spc="-15" dirty="0">
                <a:cs typeface="Calibri"/>
              </a:rPr>
              <a:t>n</a:t>
            </a:r>
            <a:r>
              <a:rPr lang="tr-TR" sz="2400" dirty="0">
                <a:cs typeface="Calibri"/>
              </a:rPr>
              <a:t>ın</a:t>
            </a:r>
            <a:r>
              <a:rPr lang="tr-TR" sz="2400" spc="20" dirty="0">
                <a:cs typeface="Calibri"/>
              </a:rPr>
              <a:t> </a:t>
            </a:r>
            <a:r>
              <a:rPr lang="tr-TR" sz="2400" spc="-15" dirty="0">
                <a:cs typeface="Calibri"/>
              </a:rPr>
              <a:t>u</a:t>
            </a:r>
            <a:r>
              <a:rPr lang="tr-TR" sz="2400" spc="-65" dirty="0">
                <a:cs typeface="Calibri"/>
              </a:rPr>
              <a:t>y</a:t>
            </a:r>
            <a:r>
              <a:rPr lang="tr-TR" sz="2400" spc="-15" dirty="0">
                <a:cs typeface="Calibri"/>
              </a:rPr>
              <a:t>gun</a:t>
            </a:r>
            <a:r>
              <a:rPr lang="tr-TR" sz="2400" spc="15" dirty="0">
                <a:cs typeface="Calibri"/>
              </a:rPr>
              <a:t> </a:t>
            </a:r>
            <a:r>
              <a:rPr lang="tr-TR" sz="2400" spc="-15" dirty="0">
                <a:cs typeface="Calibri"/>
              </a:rPr>
              <a:t>b</a:t>
            </a:r>
            <a:r>
              <a:rPr lang="tr-TR" sz="2400" spc="-30" dirty="0">
                <a:cs typeface="Calibri"/>
              </a:rPr>
              <a:t>u</a:t>
            </a:r>
            <a:r>
              <a:rPr lang="tr-TR" sz="2400" dirty="0">
                <a:cs typeface="Calibri"/>
              </a:rPr>
              <a:t>l</a:t>
            </a:r>
            <a:r>
              <a:rPr lang="tr-TR" sz="2400" spc="-15" dirty="0">
                <a:cs typeface="Calibri"/>
              </a:rPr>
              <a:t>unduğunu belirten bir belgedir.</a:t>
            </a:r>
          </a:p>
          <a:p>
            <a:pPr marL="12700" marR="8890" indent="0">
              <a:lnSpc>
                <a:spcPct val="90100"/>
              </a:lnSpc>
            </a:pPr>
            <a:r>
              <a:rPr lang="tr-TR" sz="2400" spc="-45" dirty="0">
                <a:cs typeface="Calibri"/>
              </a:rPr>
              <a:t> Bu belgenin hazırlanması için kayıtlı öğrencisi olduğunuz akademik birime başvurmanız gerekmektedir.</a:t>
            </a:r>
          </a:p>
          <a:p>
            <a:pPr marL="12700" marR="8890" indent="0" algn="just">
              <a:lnSpc>
                <a:spcPct val="90100"/>
              </a:lnSpc>
            </a:pPr>
            <a:r>
              <a:rPr lang="tr-TR" sz="2400" spc="-45" dirty="0">
                <a:cs typeface="Calibri"/>
              </a:rPr>
              <a:t> </a:t>
            </a:r>
            <a:r>
              <a:rPr lang="tr-TR" sz="2400" spc="-10" dirty="0">
                <a:cs typeface="Calibri"/>
              </a:rPr>
              <a:t> Mezun olduktan sonra </a:t>
            </a:r>
            <a:r>
              <a:rPr lang="tr-TR" sz="2400" spc="-10" dirty="0" err="1">
                <a:cs typeface="Calibri"/>
              </a:rPr>
              <a:t>Erasmus</a:t>
            </a:r>
            <a:r>
              <a:rPr lang="tr-TR" sz="2400" spc="-10" dirty="0">
                <a:cs typeface="Calibri"/>
              </a:rPr>
              <a:t>+ Staj faaliyetlerine başlayan öğrencilerimiz, okul ile ilişikleri kesilmiş durumda oldukları için Yönetim Kurulu Kararı aldırmak durumunda değildirler.</a:t>
            </a:r>
            <a:endParaRPr lang="tr-TR" sz="2400" spc="-45" dirty="0">
              <a:cs typeface="Calibri"/>
            </a:endParaRPr>
          </a:p>
          <a:p>
            <a:pPr marL="12700" marR="8890" indent="0" algn="just">
              <a:lnSpc>
                <a:spcPct val="90100"/>
              </a:lnSpc>
            </a:pPr>
            <a:r>
              <a:rPr lang="tr-TR" sz="2400" spc="-20" dirty="0">
                <a:cs typeface="Calibri"/>
              </a:rPr>
              <a:t> A</a:t>
            </a:r>
            <a:r>
              <a:rPr lang="tr-TR" sz="2400" spc="-75" dirty="0">
                <a:cs typeface="Calibri"/>
              </a:rPr>
              <a:t>r</a:t>
            </a:r>
            <a:r>
              <a:rPr lang="tr-TR" sz="2400" spc="-15" dirty="0">
                <a:cs typeface="Calibri"/>
              </a:rPr>
              <a:t>a</a:t>
            </a:r>
            <a:r>
              <a:rPr lang="tr-TR" sz="2400" spc="-50" dirty="0">
                <a:cs typeface="Calibri"/>
              </a:rPr>
              <a:t>ş</a:t>
            </a:r>
            <a:r>
              <a:rPr lang="tr-TR" sz="2400" spc="-10" dirty="0">
                <a:cs typeface="Calibri"/>
              </a:rPr>
              <a:t>tı</a:t>
            </a:r>
            <a:r>
              <a:rPr lang="tr-TR" sz="2400" spc="-25" dirty="0">
                <a:cs typeface="Calibri"/>
              </a:rPr>
              <a:t>r</a:t>
            </a:r>
            <a:r>
              <a:rPr lang="tr-TR" sz="2400" spc="-20" dirty="0">
                <a:cs typeface="Calibri"/>
              </a:rPr>
              <a:t>ma</a:t>
            </a:r>
            <a:r>
              <a:rPr lang="tr-TR" sz="2400" spc="25" dirty="0">
                <a:cs typeface="Calibri"/>
              </a:rPr>
              <a:t> </a:t>
            </a:r>
            <a:r>
              <a:rPr lang="tr-TR" sz="2400" spc="-20" dirty="0">
                <a:cs typeface="Calibri"/>
              </a:rPr>
              <a:t>Gö</a:t>
            </a:r>
            <a:r>
              <a:rPr lang="tr-TR" sz="2400" spc="-50" dirty="0">
                <a:cs typeface="Calibri"/>
              </a:rPr>
              <a:t>r</a:t>
            </a:r>
            <a:r>
              <a:rPr lang="tr-TR" sz="2400" spc="-30" dirty="0">
                <a:cs typeface="Calibri"/>
              </a:rPr>
              <a:t>e</a:t>
            </a:r>
            <a:r>
              <a:rPr lang="tr-TR" sz="2400" dirty="0">
                <a:cs typeface="Calibri"/>
              </a:rPr>
              <a:t>v</a:t>
            </a:r>
            <a:r>
              <a:rPr lang="tr-TR" sz="2400" spc="-15" dirty="0">
                <a:cs typeface="Calibri"/>
              </a:rPr>
              <a:t>l</a:t>
            </a:r>
            <a:r>
              <a:rPr lang="tr-TR" sz="2400" dirty="0">
                <a:cs typeface="Calibri"/>
              </a:rPr>
              <a:t>isi</a:t>
            </a:r>
            <a:r>
              <a:rPr lang="tr-TR" sz="2400" spc="-5" dirty="0">
                <a:cs typeface="Calibri"/>
              </a:rPr>
              <a:t> </a:t>
            </a:r>
            <a:r>
              <a:rPr lang="tr-TR" sz="2400" spc="-10" dirty="0">
                <a:cs typeface="Calibri"/>
              </a:rPr>
              <a:t>is</a:t>
            </a:r>
            <a:r>
              <a:rPr lang="tr-TR" sz="2400" spc="-25" dirty="0">
                <a:cs typeface="Calibri"/>
              </a:rPr>
              <a:t>e</a:t>
            </a:r>
            <a:r>
              <a:rPr lang="tr-TR" sz="2400" spc="-15" dirty="0">
                <a:cs typeface="Calibri"/>
              </a:rPr>
              <a:t>n</a:t>
            </a:r>
            <a:r>
              <a:rPr lang="tr-TR" sz="2400" spc="-25" dirty="0">
                <a:cs typeface="Calibri"/>
              </a:rPr>
              <a:t>i</a:t>
            </a:r>
            <a:r>
              <a:rPr lang="tr-TR" sz="2400" spc="-10" dirty="0">
                <a:cs typeface="Calibri"/>
              </a:rPr>
              <a:t>z,</a:t>
            </a:r>
            <a:r>
              <a:rPr lang="tr-TR" sz="2400" spc="15" dirty="0">
                <a:cs typeface="Calibri"/>
              </a:rPr>
              <a:t> </a:t>
            </a:r>
            <a:r>
              <a:rPr lang="tr-TR" sz="2400" u="heavy" spc="-20" dirty="0">
                <a:cs typeface="Calibri"/>
              </a:rPr>
              <a:t>hem</a:t>
            </a:r>
            <a:r>
              <a:rPr lang="tr-TR" sz="2400" u="heavy" spc="-5" dirty="0">
                <a:cs typeface="Calibri"/>
              </a:rPr>
              <a:t> </a:t>
            </a:r>
            <a:r>
              <a:rPr lang="tr-TR" sz="2400" u="heavy" spc="-15" dirty="0">
                <a:cs typeface="Calibri"/>
              </a:rPr>
              <a:t>pe</a:t>
            </a:r>
            <a:r>
              <a:rPr lang="tr-TR" sz="2400" u="heavy" spc="-65" dirty="0">
                <a:cs typeface="Calibri"/>
              </a:rPr>
              <a:t>r</a:t>
            </a:r>
            <a:r>
              <a:rPr lang="tr-TR" sz="2400" u="heavy" spc="-15" dirty="0">
                <a:cs typeface="Calibri"/>
              </a:rPr>
              <a:t>sonel</a:t>
            </a:r>
            <a:r>
              <a:rPr lang="tr-TR" sz="2400" u="heavy" spc="20" dirty="0">
                <a:cs typeface="Calibri"/>
              </a:rPr>
              <a:t> </a:t>
            </a:r>
            <a:r>
              <a:rPr lang="tr-TR" sz="2400" spc="-15" dirty="0">
                <a:cs typeface="Calibri"/>
              </a:rPr>
              <a:t>ola</a:t>
            </a:r>
            <a:r>
              <a:rPr lang="tr-TR" sz="2400" spc="-75" dirty="0">
                <a:cs typeface="Calibri"/>
              </a:rPr>
              <a:t>r</a:t>
            </a:r>
            <a:r>
              <a:rPr lang="tr-TR" sz="2400" spc="-15" dirty="0">
                <a:cs typeface="Calibri"/>
              </a:rPr>
              <a:t>ak</a:t>
            </a:r>
            <a:r>
              <a:rPr lang="tr-TR" sz="2400" spc="-5" dirty="0">
                <a:cs typeface="Calibri"/>
              </a:rPr>
              <a:t> </a:t>
            </a:r>
            <a:r>
              <a:rPr lang="tr-TR" sz="2400" u="heavy" spc="-20" dirty="0">
                <a:cs typeface="Calibri"/>
              </a:rPr>
              <a:t>hem</a:t>
            </a:r>
            <a:r>
              <a:rPr lang="tr-TR" sz="2400" u="heavy" spc="10" dirty="0">
                <a:cs typeface="Calibri"/>
              </a:rPr>
              <a:t> </a:t>
            </a:r>
            <a:r>
              <a:rPr lang="tr-TR" sz="2400" u="heavy" spc="-15" dirty="0">
                <a:cs typeface="Calibri"/>
              </a:rPr>
              <a:t>de</a:t>
            </a:r>
            <a:r>
              <a:rPr lang="tr-TR" sz="2400" u="heavy" spc="-10" dirty="0">
                <a:cs typeface="Calibri"/>
              </a:rPr>
              <a:t> </a:t>
            </a:r>
            <a:r>
              <a:rPr lang="tr-TR" sz="2400" u="heavy" spc="-15" dirty="0">
                <a:cs typeface="Calibri"/>
              </a:rPr>
              <a:t>öğ</a:t>
            </a:r>
            <a:r>
              <a:rPr lang="tr-TR" sz="2400" u="heavy" spc="-45" dirty="0">
                <a:cs typeface="Calibri"/>
              </a:rPr>
              <a:t>r</a:t>
            </a:r>
            <a:r>
              <a:rPr lang="tr-TR" sz="2400" u="heavy" spc="-15" dirty="0">
                <a:cs typeface="Calibri"/>
              </a:rPr>
              <a:t>enci</a:t>
            </a:r>
            <a:r>
              <a:rPr lang="tr-TR" sz="2400" spc="-10" dirty="0">
                <a:cs typeface="Calibri"/>
              </a:rPr>
              <a:t> </a:t>
            </a:r>
            <a:r>
              <a:rPr lang="tr-TR" sz="2400" spc="-15" dirty="0">
                <a:cs typeface="Calibri"/>
              </a:rPr>
              <a:t> ola</a:t>
            </a:r>
            <a:r>
              <a:rPr lang="tr-TR" sz="2400" spc="-75" dirty="0">
                <a:cs typeface="Calibri"/>
              </a:rPr>
              <a:t>r</a:t>
            </a:r>
            <a:r>
              <a:rPr lang="tr-TR" sz="2400" spc="-15" dirty="0">
                <a:cs typeface="Calibri"/>
              </a:rPr>
              <a:t>ak</a:t>
            </a:r>
            <a:r>
              <a:rPr lang="tr-TR" sz="2400" spc="-10" dirty="0">
                <a:cs typeface="Calibri"/>
              </a:rPr>
              <a:t> </a:t>
            </a:r>
            <a:r>
              <a:rPr lang="tr-TR" sz="2400" spc="-215" dirty="0">
                <a:cs typeface="Calibri"/>
              </a:rPr>
              <a:t>Y</a:t>
            </a:r>
            <a:r>
              <a:rPr lang="tr-TR" sz="2400" spc="-15" dirty="0">
                <a:cs typeface="Calibri"/>
              </a:rPr>
              <a:t>ön</a:t>
            </a:r>
            <a:r>
              <a:rPr lang="tr-TR" sz="2400" spc="-30" dirty="0">
                <a:cs typeface="Calibri"/>
              </a:rPr>
              <a:t>e</a:t>
            </a:r>
            <a:r>
              <a:rPr lang="tr-TR" sz="2400" spc="-15" dirty="0">
                <a:cs typeface="Calibri"/>
              </a:rPr>
              <a:t>tim</a:t>
            </a:r>
            <a:r>
              <a:rPr lang="tr-TR" sz="2400" spc="-5" dirty="0">
                <a:cs typeface="Calibri"/>
              </a:rPr>
              <a:t> </a:t>
            </a:r>
            <a:r>
              <a:rPr lang="tr-TR" sz="2400" spc="-70" dirty="0">
                <a:cs typeface="Calibri"/>
              </a:rPr>
              <a:t>K</a:t>
            </a:r>
            <a:r>
              <a:rPr lang="tr-TR" sz="2400" spc="-15" dirty="0">
                <a:cs typeface="Calibri"/>
              </a:rPr>
              <a:t>ur</a:t>
            </a:r>
            <a:r>
              <a:rPr lang="tr-TR" sz="2400" spc="-30" dirty="0">
                <a:cs typeface="Calibri"/>
              </a:rPr>
              <a:t>u</a:t>
            </a:r>
            <a:r>
              <a:rPr lang="tr-TR" sz="2400" spc="-15" dirty="0">
                <a:cs typeface="Calibri"/>
              </a:rPr>
              <a:t>lu</a:t>
            </a:r>
            <a:r>
              <a:rPr lang="tr-TR" sz="2400" spc="35" dirty="0">
                <a:cs typeface="Calibri"/>
              </a:rPr>
              <a:t> </a:t>
            </a:r>
            <a:r>
              <a:rPr lang="tr-TR" sz="2400" spc="-70" dirty="0">
                <a:cs typeface="Calibri"/>
              </a:rPr>
              <a:t>K</a:t>
            </a:r>
            <a:r>
              <a:rPr lang="tr-TR" sz="2400" spc="-15" dirty="0">
                <a:cs typeface="Calibri"/>
              </a:rPr>
              <a:t>a</a:t>
            </a:r>
            <a:r>
              <a:rPr lang="tr-TR" sz="2400" spc="-70" dirty="0">
                <a:cs typeface="Calibri"/>
              </a:rPr>
              <a:t>r</a:t>
            </a:r>
            <a:r>
              <a:rPr lang="tr-TR" sz="2400" spc="-10" dirty="0">
                <a:cs typeface="Calibri"/>
              </a:rPr>
              <a:t>arı</a:t>
            </a:r>
            <a:r>
              <a:rPr lang="tr-TR" sz="2400" spc="-15" dirty="0">
                <a:cs typeface="Calibri"/>
              </a:rPr>
              <a:t> </a:t>
            </a:r>
            <a:r>
              <a:rPr lang="tr-TR" sz="2400" spc="-10" dirty="0">
                <a:cs typeface="Calibri"/>
              </a:rPr>
              <a:t>çı</a:t>
            </a:r>
            <a:r>
              <a:rPr lang="tr-TR" sz="2400" spc="-70" dirty="0">
                <a:cs typeface="Calibri"/>
              </a:rPr>
              <a:t>k</a:t>
            </a:r>
            <a:r>
              <a:rPr lang="tr-TR" sz="2400" dirty="0">
                <a:cs typeface="Calibri"/>
              </a:rPr>
              <a:t>arı</a:t>
            </a:r>
            <a:r>
              <a:rPr lang="tr-TR" sz="2400" spc="-15" dirty="0">
                <a:cs typeface="Calibri"/>
              </a:rPr>
              <a:t>lması</a:t>
            </a:r>
            <a:r>
              <a:rPr lang="tr-TR" sz="2400" spc="20" dirty="0">
                <a:cs typeface="Calibri"/>
              </a:rPr>
              <a:t> </a:t>
            </a:r>
            <a:r>
              <a:rPr lang="tr-TR" sz="2400" spc="-35"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a:cs typeface="Calibri"/>
              </a:rPr>
              <a:t>.</a:t>
            </a:r>
          </a:p>
          <a:p>
            <a:pPr marL="12700" marR="8890" indent="0" algn="just">
              <a:lnSpc>
                <a:spcPct val="90100"/>
              </a:lnSpc>
              <a:buNone/>
            </a:pPr>
            <a:endParaRPr lang="tr-TR" sz="2400" dirty="0">
              <a:cs typeface="Calibri"/>
            </a:endParaRPr>
          </a:p>
          <a:p>
            <a:pPr marL="298450" marR="8890" indent="-285750" algn="just">
              <a:lnSpc>
                <a:spcPct val="90100"/>
              </a:lnSpc>
              <a:buFont typeface="Wingdings 3" panose="05040102010807070707" pitchFamily="18" charset="2"/>
              <a:buChar char="´"/>
            </a:pPr>
            <a:endParaRPr lang="tr-TR" sz="1800" spc="-45" dirty="0">
              <a:cs typeface="Calibri"/>
            </a:endParaRPr>
          </a:p>
          <a:p>
            <a:pPr marL="12700" marR="8890" indent="0" algn="just">
              <a:lnSpc>
                <a:spcPct val="90100"/>
              </a:lnSpc>
              <a:buNone/>
            </a:pPr>
            <a:endParaRPr lang="tr-TR" sz="1800" spc="-5" dirty="0">
              <a:cs typeface="Century Gothic"/>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350461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B0D9E1DA-EA94-457F-8B27-CC60E9552DEC}"/>
              </a:ext>
            </a:extLst>
          </p:cNvPr>
          <p:cNvSpPr>
            <a:spLocks noGrp="1"/>
          </p:cNvSpPr>
          <p:nvPr>
            <p:ph type="title"/>
          </p:nvPr>
        </p:nvSpPr>
        <p:spPr/>
        <p:txBody>
          <a:bodyPr/>
          <a:lstStyle/>
          <a:p>
            <a:r>
              <a:rPr lang="tr-TR" sz="4000" dirty="0">
                <a:solidFill>
                  <a:srgbClr val="FF0000"/>
                </a:solidFill>
                <a:latin typeface="+mn-lt"/>
                <a:cs typeface="Century Gothic"/>
              </a:rPr>
              <a:t>İngilizce Transkript </a:t>
            </a:r>
            <a:br>
              <a:rPr lang="tr-TR" dirty="0">
                <a:cs typeface="Century Gothic"/>
              </a:rPr>
            </a:br>
            <a:endParaRPr lang="tr-TR" dirty="0"/>
          </a:p>
        </p:txBody>
      </p:sp>
      <p:sp>
        <p:nvSpPr>
          <p:cNvPr id="9" name="object 9"/>
          <p:cNvSpPr txBox="1">
            <a:spLocks noGrp="1"/>
          </p:cNvSpPr>
          <p:nvPr>
            <p:ph idx="1"/>
          </p:nvPr>
        </p:nvSpPr>
        <p:spPr>
          <a:xfrm>
            <a:off x="838200" y="1825625"/>
            <a:ext cx="10515600" cy="5615896"/>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2400" spc="-20" dirty="0">
                <a:cs typeface="Calibri"/>
              </a:rPr>
              <a:t>Öğ</a:t>
            </a:r>
            <a:r>
              <a:rPr lang="tr-TR" sz="2400" spc="-55" dirty="0">
                <a:cs typeface="Calibri"/>
              </a:rPr>
              <a:t>r</a:t>
            </a:r>
            <a:r>
              <a:rPr lang="tr-TR" sz="2400" dirty="0">
                <a:cs typeface="Calibri"/>
              </a:rPr>
              <a:t>enc</a:t>
            </a:r>
            <a:r>
              <a:rPr lang="tr-TR" sz="2400" spc="-15" dirty="0">
                <a:cs typeface="Calibri"/>
              </a:rPr>
              <a:t>i</a:t>
            </a:r>
            <a:r>
              <a:rPr lang="tr-TR" sz="2400" dirty="0">
                <a:cs typeface="Calibri"/>
              </a:rPr>
              <a:t>n</a:t>
            </a:r>
            <a:r>
              <a:rPr lang="tr-TR" sz="2400" spc="-15" dirty="0">
                <a:cs typeface="Calibri"/>
              </a:rPr>
              <a:t>in</a:t>
            </a:r>
            <a:r>
              <a:rPr lang="tr-TR" sz="2400" spc="20" dirty="0">
                <a:cs typeface="Calibri"/>
              </a:rPr>
              <a:t> </a:t>
            </a:r>
            <a:r>
              <a:rPr lang="tr-TR" sz="2400" dirty="0">
                <a:cs typeface="Calibri"/>
              </a:rPr>
              <a:t>al</a:t>
            </a:r>
            <a:r>
              <a:rPr lang="tr-TR" sz="2400" spc="-10" dirty="0">
                <a:cs typeface="Calibri"/>
              </a:rPr>
              <a:t>d</a:t>
            </a:r>
            <a:r>
              <a:rPr lang="tr-TR" sz="2400" dirty="0">
                <a:cs typeface="Calibri"/>
              </a:rPr>
              <a:t>ığı</a:t>
            </a:r>
            <a:r>
              <a:rPr lang="tr-TR" sz="2400" spc="-5" dirty="0">
                <a:cs typeface="Calibri"/>
              </a:rPr>
              <a:t> </a:t>
            </a:r>
            <a:r>
              <a:rPr lang="tr-TR" sz="2400" spc="-45" dirty="0">
                <a:cs typeface="Calibri"/>
              </a:rPr>
              <a:t>v</a:t>
            </a:r>
            <a:r>
              <a:rPr lang="tr-TR" sz="2400" spc="-15" dirty="0">
                <a:cs typeface="Calibri"/>
              </a:rPr>
              <a:t>e </a:t>
            </a:r>
            <a:r>
              <a:rPr lang="tr-TR" sz="2400" dirty="0">
                <a:cs typeface="Calibri"/>
              </a:rPr>
              <a:t>ha</a:t>
            </a:r>
            <a:r>
              <a:rPr lang="tr-TR" sz="2400" spc="-10" dirty="0">
                <a:cs typeface="Calibri"/>
              </a:rPr>
              <a:t>l</a:t>
            </a:r>
            <a:r>
              <a:rPr lang="tr-TR" sz="2400" spc="-15" dirty="0">
                <a:cs typeface="Calibri"/>
              </a:rPr>
              <a:t>en</a:t>
            </a:r>
            <a:r>
              <a:rPr lang="tr-TR" sz="2400" spc="15" dirty="0">
                <a:cs typeface="Calibri"/>
              </a:rPr>
              <a:t> </a:t>
            </a:r>
            <a:r>
              <a:rPr lang="tr-TR" sz="2400" spc="-70" dirty="0">
                <a:cs typeface="Calibri"/>
              </a:rPr>
              <a:t>k</a:t>
            </a:r>
            <a:r>
              <a:rPr lang="tr-TR" sz="2400" spc="-60" dirty="0">
                <a:cs typeface="Calibri"/>
              </a:rPr>
              <a:t>a</a:t>
            </a:r>
            <a:r>
              <a:rPr lang="tr-TR" sz="2400" dirty="0">
                <a:cs typeface="Calibri"/>
              </a:rPr>
              <a:t>y</a:t>
            </a:r>
            <a:r>
              <a:rPr lang="tr-TR" sz="2400" spc="-15" dirty="0">
                <a:cs typeface="Calibri"/>
              </a:rPr>
              <a:t>ı</a:t>
            </a:r>
            <a:r>
              <a:rPr lang="tr-TR" sz="2400" dirty="0">
                <a:cs typeface="Calibri"/>
              </a:rPr>
              <a:t>t</a:t>
            </a:r>
            <a:r>
              <a:rPr lang="tr-TR" sz="2400" spc="-10" dirty="0">
                <a:cs typeface="Calibri"/>
              </a:rPr>
              <a:t>l</a:t>
            </a:r>
            <a:r>
              <a:rPr lang="tr-TR" sz="2400" dirty="0">
                <a:cs typeface="Calibri"/>
              </a:rPr>
              <a:t>ı</a:t>
            </a:r>
            <a:r>
              <a:rPr lang="tr-TR" sz="2400" spc="-5" dirty="0">
                <a:cs typeface="Calibri"/>
              </a:rPr>
              <a:t> </a:t>
            </a:r>
            <a:r>
              <a:rPr lang="tr-TR" sz="2400" dirty="0">
                <a:cs typeface="Calibri"/>
              </a:rPr>
              <a:t>o</a:t>
            </a:r>
            <a:r>
              <a:rPr lang="tr-TR" sz="2400" spc="-15" dirty="0">
                <a:cs typeface="Calibri"/>
              </a:rPr>
              <a:t>ld</a:t>
            </a:r>
            <a:r>
              <a:rPr lang="tr-TR" sz="2400" spc="-30" dirty="0">
                <a:cs typeface="Calibri"/>
              </a:rPr>
              <a:t>u</a:t>
            </a:r>
            <a:r>
              <a:rPr lang="tr-TR" sz="2400" spc="-15" dirty="0">
                <a:cs typeface="Calibri"/>
              </a:rPr>
              <a:t>ğu</a:t>
            </a:r>
            <a:r>
              <a:rPr lang="tr-TR" sz="2400" spc="20" dirty="0">
                <a:cs typeface="Calibri"/>
              </a:rPr>
              <a:t> </a:t>
            </a:r>
            <a:r>
              <a:rPr lang="tr-TR" sz="2400" spc="-20" dirty="0">
                <a:cs typeface="Calibri"/>
              </a:rPr>
              <a:t>tüm</a:t>
            </a:r>
            <a:r>
              <a:rPr lang="tr-TR" sz="2400" spc="15"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25" dirty="0">
                <a:cs typeface="Calibri"/>
              </a:rPr>
              <a:t> </a:t>
            </a:r>
            <a:r>
              <a:rPr lang="tr-TR" sz="2400" spc="-15" dirty="0">
                <a:cs typeface="Calibri"/>
              </a:rPr>
              <a:t>bu</a:t>
            </a:r>
            <a:r>
              <a:rPr lang="tr-TR" sz="2400" spc="10"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10" dirty="0">
                <a:cs typeface="Calibri"/>
              </a:rPr>
              <a:t> k</a:t>
            </a:r>
            <a:r>
              <a:rPr lang="tr-TR" sz="2400" spc="-50" dirty="0">
                <a:cs typeface="Calibri"/>
              </a:rPr>
              <a:t>r</a:t>
            </a:r>
            <a:r>
              <a:rPr lang="tr-TR" sz="2400" spc="-15" dirty="0">
                <a:cs typeface="Calibri"/>
              </a:rPr>
              <a:t>edi mi</a:t>
            </a:r>
            <a:r>
              <a:rPr lang="tr-TR" sz="2400" spc="-35" dirty="0">
                <a:cs typeface="Calibri"/>
              </a:rPr>
              <a:t>k</a:t>
            </a:r>
            <a:r>
              <a:rPr lang="tr-TR" sz="2400" spc="-50" dirty="0">
                <a:cs typeface="Calibri"/>
              </a:rPr>
              <a:t>t</a:t>
            </a:r>
            <a:r>
              <a:rPr lang="tr-TR" sz="2400" spc="-15" dirty="0">
                <a:cs typeface="Calibri"/>
              </a:rPr>
              <a:t>arlar</a:t>
            </a:r>
            <a:r>
              <a:rPr lang="tr-TR" sz="2400" spc="-25" dirty="0">
                <a:cs typeface="Calibri"/>
              </a:rPr>
              <a:t>ı</a:t>
            </a:r>
            <a:r>
              <a:rPr lang="tr-TR" sz="2400" spc="-15" dirty="0">
                <a:cs typeface="Calibri"/>
              </a:rPr>
              <a:t>n</a:t>
            </a:r>
            <a:r>
              <a:rPr lang="tr-TR" sz="2400" spc="-25" dirty="0">
                <a:cs typeface="Calibri"/>
              </a:rPr>
              <a:t>ı</a:t>
            </a:r>
            <a:r>
              <a:rPr lang="tr-TR" sz="2400" spc="-10" dirty="0">
                <a:cs typeface="Calibri"/>
              </a:rPr>
              <a:t>,</a:t>
            </a:r>
            <a:r>
              <a:rPr lang="tr-TR" sz="2400" spc="25" dirty="0">
                <a:cs typeface="Calibri"/>
              </a:rPr>
              <a:t> </a:t>
            </a:r>
            <a:r>
              <a:rPr lang="tr-TR" sz="2400" spc="-15" dirty="0">
                <a:cs typeface="Calibri"/>
              </a:rPr>
              <a:t>son</a:t>
            </a:r>
            <a:r>
              <a:rPr lang="tr-TR" sz="2400" spc="20" dirty="0">
                <a:cs typeface="Calibri"/>
              </a:rPr>
              <a:t> </a:t>
            </a:r>
            <a:r>
              <a:rPr lang="tr-TR" sz="2400" spc="-15" dirty="0">
                <a:cs typeface="Calibri"/>
              </a:rPr>
              <a:t>başarı du</a:t>
            </a:r>
            <a:r>
              <a:rPr lang="tr-TR" sz="2400" spc="-25" dirty="0">
                <a:cs typeface="Calibri"/>
              </a:rPr>
              <a:t>r</a:t>
            </a:r>
            <a:r>
              <a:rPr lang="tr-TR" sz="2400" spc="-20" dirty="0">
                <a:cs typeface="Calibri"/>
              </a:rPr>
              <a:t>um</a:t>
            </a:r>
            <a:r>
              <a:rPr lang="tr-TR" sz="2400" spc="-25" dirty="0">
                <a:cs typeface="Calibri"/>
              </a:rPr>
              <a:t>l</a:t>
            </a:r>
            <a:r>
              <a:rPr lang="tr-TR" sz="2400" spc="-10" dirty="0">
                <a:cs typeface="Calibri"/>
              </a:rPr>
              <a:t>arı</a:t>
            </a:r>
            <a:r>
              <a:rPr lang="tr-TR" sz="2400" spc="40" dirty="0">
                <a:cs typeface="Calibri"/>
              </a:rPr>
              <a:t> </a:t>
            </a:r>
            <a:r>
              <a:rPr lang="tr-TR" sz="2400" spc="-45" dirty="0">
                <a:cs typeface="Calibri"/>
              </a:rPr>
              <a:t>v</a:t>
            </a:r>
            <a:r>
              <a:rPr lang="tr-TR" sz="2400" spc="-15" dirty="0">
                <a:cs typeface="Calibri"/>
              </a:rPr>
              <a:t>e</a:t>
            </a:r>
            <a:r>
              <a:rPr lang="tr-TR" sz="2400" spc="-5" dirty="0">
                <a:cs typeface="Calibri"/>
              </a:rPr>
              <a:t> </a:t>
            </a:r>
            <a:r>
              <a:rPr lang="tr-TR" sz="2400" spc="-15" dirty="0">
                <a:cs typeface="Calibri"/>
              </a:rPr>
              <a:t>ağı</a:t>
            </a:r>
            <a:r>
              <a:rPr lang="tr-TR" sz="2400" spc="-25" dirty="0">
                <a:cs typeface="Calibri"/>
              </a:rPr>
              <a:t>r</a:t>
            </a:r>
            <a:r>
              <a:rPr lang="tr-TR" sz="2400" dirty="0">
                <a:cs typeface="Calibri"/>
              </a:rPr>
              <a:t>l</a:t>
            </a:r>
            <a:r>
              <a:rPr lang="tr-TR" sz="2400" spc="-15" dirty="0">
                <a:cs typeface="Calibri"/>
              </a:rPr>
              <a:t>ı</a:t>
            </a:r>
            <a:r>
              <a:rPr lang="tr-TR" sz="2400" dirty="0">
                <a:cs typeface="Calibri"/>
              </a:rPr>
              <a:t>klı</a:t>
            </a:r>
            <a:r>
              <a:rPr lang="tr-TR" sz="2400" spc="-15" dirty="0">
                <a:cs typeface="Calibri"/>
              </a:rPr>
              <a:t> or</a:t>
            </a:r>
            <a:r>
              <a:rPr lang="tr-TR" sz="2400" spc="-45" dirty="0">
                <a:cs typeface="Calibri"/>
              </a:rPr>
              <a:t>t</a:t>
            </a:r>
            <a:r>
              <a:rPr lang="tr-TR" sz="2400" spc="-15" dirty="0">
                <a:cs typeface="Calibri"/>
              </a:rPr>
              <a:t>alamaların </a:t>
            </a:r>
            <a:r>
              <a:rPr lang="tr-TR" sz="2400" spc="-60" dirty="0">
                <a:cs typeface="Calibri"/>
              </a:rPr>
              <a:t>y</a:t>
            </a:r>
            <a:r>
              <a:rPr lang="tr-TR" sz="2400" spc="-15" dirty="0">
                <a:cs typeface="Calibri"/>
              </a:rPr>
              <a:t>er ald</a:t>
            </a:r>
            <a:r>
              <a:rPr lang="tr-TR" sz="2400" spc="-25" dirty="0">
                <a:cs typeface="Calibri"/>
              </a:rPr>
              <a:t>ı</a:t>
            </a:r>
            <a:r>
              <a:rPr lang="tr-TR" sz="2400" spc="-10" dirty="0">
                <a:cs typeface="Calibri"/>
              </a:rPr>
              <a:t>ğı</a:t>
            </a:r>
            <a:r>
              <a:rPr lang="tr-TR" sz="2400" spc="-5" dirty="0">
                <a:cs typeface="Calibri"/>
              </a:rPr>
              <a:t> </a:t>
            </a:r>
            <a:r>
              <a:rPr lang="tr-TR" sz="2400" spc="-15" dirty="0">
                <a:cs typeface="Calibri"/>
              </a:rPr>
              <a:t>be</a:t>
            </a:r>
            <a:r>
              <a:rPr lang="tr-TR" sz="2400" spc="-20" dirty="0">
                <a:cs typeface="Calibri"/>
              </a:rPr>
              <a:t>l</a:t>
            </a:r>
            <a:r>
              <a:rPr lang="tr-TR" sz="2400" spc="-35" dirty="0">
                <a:cs typeface="Calibri"/>
              </a:rPr>
              <a:t>g</a:t>
            </a:r>
            <a:r>
              <a:rPr lang="tr-TR" sz="2400" spc="-15" dirty="0">
                <a:cs typeface="Calibri"/>
              </a:rPr>
              <a:t>ed</a:t>
            </a:r>
            <a:r>
              <a:rPr lang="tr-TR" sz="2400" spc="-20" dirty="0">
                <a:cs typeface="Calibri"/>
              </a:rPr>
              <a:t>i</a:t>
            </a:r>
            <a:r>
              <a:rPr lang="tr-TR" sz="2400" spc="-290" dirty="0">
                <a:cs typeface="Calibri"/>
              </a:rPr>
              <a:t>r</a:t>
            </a:r>
            <a:r>
              <a:rPr lang="tr-TR" sz="2400" dirty="0">
                <a:cs typeface="Calibri"/>
              </a:rPr>
              <a:t>.</a:t>
            </a:r>
          </a:p>
          <a:p>
            <a:pPr marL="12065" marR="12700" indent="0" algn="just">
              <a:lnSpc>
                <a:spcPts val="3020"/>
              </a:lnSpc>
              <a:buNone/>
              <a:tabLst>
                <a:tab pos="241300" algn="l"/>
              </a:tabLst>
            </a:pPr>
            <a:endParaRPr lang="tr-TR" sz="2400" dirty="0">
              <a:cs typeface="Calibri"/>
            </a:endParaRPr>
          </a:p>
          <a:p>
            <a:pPr marL="12065" marR="114935" indent="0">
              <a:lnSpc>
                <a:spcPts val="3020"/>
              </a:lnSpc>
              <a:buNone/>
              <a:tabLst>
                <a:tab pos="241300" algn="l"/>
              </a:tabLst>
            </a:pPr>
            <a:r>
              <a:rPr lang="tr-TR" sz="2400" spc="-20" dirty="0">
                <a:cs typeface="Wingdings 3"/>
              </a:rPr>
              <a:t>Uluslararası Akademik</a:t>
            </a:r>
            <a:r>
              <a:rPr lang="tr-TR" sz="2400" spc="20" dirty="0">
                <a:cs typeface="Calibri"/>
              </a:rPr>
              <a:t> </a:t>
            </a:r>
            <a:r>
              <a:rPr lang="tr-TR" sz="2400" dirty="0">
                <a:cs typeface="Calibri"/>
              </a:rPr>
              <a:t>İl</a:t>
            </a:r>
            <a:r>
              <a:rPr lang="tr-TR" sz="2400" spc="-15" dirty="0">
                <a:cs typeface="Calibri"/>
              </a:rPr>
              <a:t>işk</a:t>
            </a:r>
            <a:r>
              <a:rPr lang="tr-TR" sz="2400" spc="-20" dirty="0">
                <a:cs typeface="Calibri"/>
              </a:rPr>
              <a:t>i</a:t>
            </a:r>
            <a:r>
              <a:rPr lang="tr-TR" sz="2400" spc="-10" dirty="0">
                <a:cs typeface="Calibri"/>
              </a:rPr>
              <a:t>ler</a:t>
            </a:r>
            <a:r>
              <a:rPr lang="tr-TR" sz="2400" spc="-15" dirty="0">
                <a:cs typeface="Calibri"/>
              </a:rPr>
              <a:t> </a:t>
            </a:r>
            <a:r>
              <a:rPr lang="tr-TR" sz="2400" spc="-60" dirty="0">
                <a:cs typeface="Calibri"/>
              </a:rPr>
              <a:t>K</a:t>
            </a:r>
            <a:r>
              <a:rPr lang="tr-TR" sz="2400" spc="-15" dirty="0">
                <a:cs typeface="Calibri"/>
              </a:rPr>
              <a:t>oo</a:t>
            </a:r>
            <a:r>
              <a:rPr lang="tr-TR" sz="2400" spc="-45" dirty="0">
                <a:cs typeface="Calibri"/>
              </a:rPr>
              <a:t>r</a:t>
            </a:r>
            <a:r>
              <a:rPr lang="tr-TR" sz="2400" spc="-15" dirty="0">
                <a:cs typeface="Calibri"/>
              </a:rPr>
              <a:t>d</a:t>
            </a:r>
            <a:r>
              <a:rPr lang="tr-TR" sz="2400" spc="-25" dirty="0">
                <a:cs typeface="Calibri"/>
              </a:rPr>
              <a:t>i</a:t>
            </a:r>
            <a:r>
              <a:rPr lang="tr-TR" sz="2400" spc="-15" dirty="0">
                <a:cs typeface="Calibri"/>
              </a:rPr>
              <a:t>n</a:t>
            </a:r>
            <a:r>
              <a:rPr lang="tr-TR" sz="2400" spc="-40" dirty="0">
                <a:cs typeface="Calibri"/>
              </a:rPr>
              <a:t>at</a:t>
            </a:r>
            <a:r>
              <a:rPr lang="tr-TR" sz="2400" spc="-15" dirty="0">
                <a:cs typeface="Calibri"/>
              </a:rPr>
              <a:t>örl</a:t>
            </a:r>
            <a:r>
              <a:rPr lang="tr-TR" sz="2400" spc="-30" dirty="0">
                <a:cs typeface="Calibri"/>
              </a:rPr>
              <a:t>ü</a:t>
            </a:r>
            <a:r>
              <a:rPr lang="tr-TR" sz="2400" spc="-15" dirty="0">
                <a:cs typeface="Calibri"/>
              </a:rPr>
              <a:t>ğüne</a:t>
            </a:r>
            <a:r>
              <a:rPr lang="tr-TR" sz="2400" spc="30" dirty="0">
                <a:cs typeface="Calibri"/>
              </a:rPr>
              <a:t> </a:t>
            </a:r>
            <a:r>
              <a:rPr lang="tr-TR" sz="2400" spc="-40" dirty="0">
                <a:cs typeface="Calibri"/>
              </a:rPr>
              <a:t>t</a:t>
            </a:r>
            <a:r>
              <a:rPr lang="tr-TR" sz="2400" spc="-15" dirty="0">
                <a:cs typeface="Calibri"/>
              </a:rPr>
              <a:t>es</a:t>
            </a:r>
            <a:r>
              <a:rPr lang="tr-TR" sz="2400" spc="-20" dirty="0">
                <a:cs typeface="Calibri"/>
              </a:rPr>
              <a:t>l</a:t>
            </a:r>
            <a:r>
              <a:rPr lang="tr-TR" sz="2400" spc="-15" dirty="0">
                <a:cs typeface="Calibri"/>
              </a:rPr>
              <a:t>im edeceğin</a:t>
            </a:r>
            <a:r>
              <a:rPr lang="tr-TR" sz="2400" spc="-25" dirty="0">
                <a:cs typeface="Calibri"/>
              </a:rPr>
              <a:t>i</a:t>
            </a:r>
            <a:r>
              <a:rPr lang="tr-TR" sz="2400" spc="-15" dirty="0">
                <a:cs typeface="Calibri"/>
              </a:rPr>
              <a:t>z</a:t>
            </a:r>
            <a:r>
              <a:rPr lang="tr-TR" sz="2400" spc="-5" dirty="0">
                <a:cs typeface="Calibri"/>
              </a:rPr>
              <a:t> </a:t>
            </a:r>
            <a:r>
              <a:rPr lang="tr-TR" sz="2400" dirty="0">
                <a:cs typeface="Calibri"/>
              </a:rPr>
              <a:t>İngil</a:t>
            </a:r>
            <a:r>
              <a:rPr lang="tr-TR" sz="2400" spc="-15" dirty="0">
                <a:cs typeface="Calibri"/>
              </a:rPr>
              <a:t>i</a:t>
            </a:r>
            <a:r>
              <a:rPr lang="tr-TR" sz="2400" spc="-80" dirty="0">
                <a:cs typeface="Calibri"/>
              </a:rPr>
              <a:t>z</a:t>
            </a:r>
            <a:r>
              <a:rPr lang="tr-TR" sz="2400" spc="-15" dirty="0">
                <a:cs typeface="Calibri"/>
              </a:rPr>
              <a:t>ce</a:t>
            </a:r>
            <a:r>
              <a:rPr lang="tr-TR" sz="2400" spc="-5" dirty="0">
                <a:cs typeface="Calibri"/>
              </a:rPr>
              <a:t> </a:t>
            </a:r>
            <a:r>
              <a:rPr lang="tr-TR" sz="2400" spc="-10" dirty="0">
                <a:cs typeface="Calibri"/>
              </a:rPr>
              <a:t>t</a:t>
            </a:r>
            <a:r>
              <a:rPr lang="tr-TR" sz="2400" spc="-80" dirty="0">
                <a:cs typeface="Calibri"/>
              </a:rPr>
              <a:t>r</a:t>
            </a:r>
            <a:r>
              <a:rPr lang="tr-TR" sz="2400" spc="-15" dirty="0">
                <a:cs typeface="Calibri"/>
              </a:rPr>
              <a:t>anskr</a:t>
            </a:r>
            <a:r>
              <a:rPr lang="tr-TR" sz="2400" spc="-25" dirty="0">
                <a:cs typeface="Calibri"/>
              </a:rPr>
              <a:t>i</a:t>
            </a:r>
            <a:r>
              <a:rPr lang="tr-TR" sz="2400" spc="-35" dirty="0">
                <a:cs typeface="Calibri"/>
              </a:rPr>
              <a:t>p</a:t>
            </a:r>
            <a:r>
              <a:rPr lang="tr-TR" sz="2400" spc="-10" dirty="0">
                <a:cs typeface="Calibri"/>
              </a:rPr>
              <a:t>t</a:t>
            </a:r>
            <a:r>
              <a:rPr lang="tr-TR" sz="2400" spc="-15" dirty="0">
                <a:cs typeface="Calibri"/>
              </a:rPr>
              <a:t> be</a:t>
            </a:r>
            <a:r>
              <a:rPr lang="tr-TR" sz="2400" spc="-25" dirty="0">
                <a:cs typeface="Calibri"/>
              </a:rPr>
              <a:t>l</a:t>
            </a:r>
            <a:r>
              <a:rPr lang="tr-TR" sz="2400" spc="-35" dirty="0">
                <a:cs typeface="Calibri"/>
              </a:rPr>
              <a:t>g</a:t>
            </a:r>
            <a:r>
              <a:rPr lang="tr-TR" sz="2400" spc="-15" dirty="0">
                <a:cs typeface="Calibri"/>
              </a:rPr>
              <a:t>en</a:t>
            </a:r>
            <a:r>
              <a:rPr lang="tr-TR" sz="2400" spc="-25" dirty="0">
                <a:cs typeface="Calibri"/>
              </a:rPr>
              <a:t>i</a:t>
            </a:r>
            <a:r>
              <a:rPr lang="tr-TR" sz="2400" spc="-15" dirty="0">
                <a:cs typeface="Calibri"/>
              </a:rPr>
              <a:t>zin</a:t>
            </a:r>
            <a:r>
              <a:rPr lang="tr-TR" sz="2400" spc="10" dirty="0">
                <a:cs typeface="Calibri"/>
              </a:rPr>
              <a:t> </a:t>
            </a:r>
            <a:r>
              <a:rPr lang="tr-TR" sz="2400" spc="-15" dirty="0">
                <a:cs typeface="Calibri"/>
              </a:rPr>
              <a:t>güncel olması (yakın tarihte edinilmiş olması)</a:t>
            </a:r>
            <a:r>
              <a:rPr lang="tr-TR" sz="2400" spc="-5" dirty="0">
                <a:cs typeface="Calibri"/>
              </a:rPr>
              <a:t> </a:t>
            </a:r>
            <a:r>
              <a:rPr lang="tr-TR" sz="2400" spc="-30"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a:cs typeface="Calibri"/>
              </a:rPr>
              <a:t>. </a:t>
            </a:r>
          </a:p>
          <a:p>
            <a:pPr marL="12065" marR="114935" indent="0">
              <a:lnSpc>
                <a:spcPts val="3020"/>
              </a:lnSpc>
              <a:buNone/>
              <a:tabLst>
                <a:tab pos="241300" algn="l"/>
              </a:tabLst>
            </a:pPr>
            <a:r>
              <a:rPr lang="tr-TR" sz="2400" dirty="0">
                <a:cs typeface="Calibri"/>
              </a:rPr>
              <a:t>Uluslararası Akademik İlişkiler Koordinatörlüğüne teslim edeceğiniz İngilizce transkript belgenizin güncel tarihli olması gerekmektedir. </a:t>
            </a:r>
            <a:r>
              <a:rPr lang="tr-TR" sz="2400" dirty="0">
                <a:solidFill>
                  <a:srgbClr val="FF0000"/>
                </a:solidFill>
                <a:cs typeface="Calibri"/>
              </a:rPr>
              <a:t>Not ortalamanız 1,80/4,00 altına düştüyse, </a:t>
            </a:r>
            <a:r>
              <a:rPr lang="tr-TR" sz="2400" dirty="0" err="1">
                <a:solidFill>
                  <a:srgbClr val="FF0000"/>
                </a:solidFill>
                <a:cs typeface="Calibri"/>
              </a:rPr>
              <a:t>Erasmus</a:t>
            </a:r>
            <a:r>
              <a:rPr lang="tr-TR" sz="2400" dirty="0">
                <a:solidFill>
                  <a:srgbClr val="FF0000"/>
                </a:solidFill>
                <a:cs typeface="Calibri"/>
              </a:rPr>
              <a:t> staj faaliyeti gerçekleştirilmesi mümkün değildir.</a:t>
            </a:r>
          </a:p>
          <a:p>
            <a:pPr marL="12065" marR="114935" indent="0">
              <a:lnSpc>
                <a:spcPts val="3020"/>
              </a:lnSpc>
              <a:buNone/>
              <a:tabLst>
                <a:tab pos="241300" algn="l"/>
              </a:tabLst>
            </a:pPr>
            <a:endParaRPr lang="tr-TR" sz="2400" dirty="0">
              <a:cs typeface="Calibri"/>
            </a:endParaRPr>
          </a:p>
          <a:p>
            <a:pPr>
              <a:lnSpc>
                <a:spcPts val="750"/>
              </a:lnSpc>
              <a:spcBef>
                <a:spcPts val="19"/>
              </a:spcBef>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2937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EF38631-54FC-458E-A1C6-540C8C230395}"/>
              </a:ext>
            </a:extLst>
          </p:cNvPr>
          <p:cNvSpPr>
            <a:spLocks noGrp="1"/>
          </p:cNvSpPr>
          <p:nvPr>
            <p:ph type="title"/>
          </p:nvPr>
        </p:nvSpPr>
        <p:spPr/>
        <p:txBody>
          <a:bodyPr/>
          <a:lstStyle/>
          <a:p>
            <a:r>
              <a:rPr lang="tr-TR" sz="4000" dirty="0">
                <a:solidFill>
                  <a:srgbClr val="FF0000"/>
                </a:solidFill>
                <a:latin typeface="+mn-lt"/>
                <a:cs typeface="Century Gothic"/>
              </a:rPr>
              <a:t>Vadesiz Euro Hesabı </a:t>
            </a:r>
            <a:br>
              <a:rPr lang="tr-TR" dirty="0">
                <a:cs typeface="Century Gothic"/>
              </a:rPr>
            </a:br>
            <a:endParaRPr lang="tr-TR" dirty="0"/>
          </a:p>
        </p:txBody>
      </p:sp>
      <p:sp>
        <p:nvSpPr>
          <p:cNvPr id="9" name="object 9"/>
          <p:cNvSpPr txBox="1">
            <a:spLocks noGrp="1"/>
          </p:cNvSpPr>
          <p:nvPr>
            <p:ph idx="1"/>
          </p:nvPr>
        </p:nvSpPr>
        <p:spPr>
          <a:xfrm>
            <a:off x="838200" y="1825625"/>
            <a:ext cx="10515600" cy="3925177"/>
          </a:xfrm>
          <a:prstGeom prst="rect">
            <a:avLst/>
          </a:prstGeom>
        </p:spPr>
        <p:txBody>
          <a:bodyPr vert="horz" wrap="square" lIns="0" tIns="0" rIns="0" bIns="0" rtlCol="0">
            <a:spAutoFit/>
          </a:bodyPr>
          <a:lstStyle/>
          <a:p>
            <a:pPr>
              <a:lnSpc>
                <a:spcPct val="100000"/>
              </a:lnSpc>
              <a:spcBef>
                <a:spcPts val="0"/>
              </a:spcBef>
            </a:pPr>
            <a:r>
              <a:rPr lang="tr-TR" sz="2400" dirty="0">
                <a:cs typeface="Calibri"/>
              </a:rPr>
              <a:t>Hibeniz Ziraat Bankası hesabımızdan tarafınıza aktarılacaktır. Hibenin, komisyon vb.</a:t>
            </a:r>
            <a:r>
              <a:rPr lang="tr-TR" sz="2400" spc="-5" dirty="0">
                <a:cs typeface="Calibri"/>
              </a:rPr>
              <a:t> nedenlerle </a:t>
            </a:r>
            <a:r>
              <a:rPr lang="tr-TR" sz="2400" spc="-75" dirty="0">
                <a:cs typeface="Calibri"/>
              </a:rPr>
              <a:t>k</a:t>
            </a:r>
            <a:r>
              <a:rPr lang="tr-TR" sz="2400" dirty="0">
                <a:cs typeface="Calibri"/>
              </a:rPr>
              <a:t>esi</a:t>
            </a:r>
            <a:r>
              <a:rPr lang="tr-TR" sz="2400" spc="-30" dirty="0">
                <a:cs typeface="Calibri"/>
              </a:rPr>
              <a:t>n</a:t>
            </a:r>
            <a:r>
              <a:rPr lang="tr-TR" sz="2400" dirty="0">
                <a:cs typeface="Calibri"/>
              </a:rPr>
              <a:t>ti</a:t>
            </a:r>
            <a:r>
              <a:rPr lang="tr-TR" sz="2400" spc="-25" dirty="0">
                <a:cs typeface="Calibri"/>
              </a:rPr>
              <a:t>y</a:t>
            </a:r>
            <a:r>
              <a:rPr lang="tr-TR" sz="2400" dirty="0">
                <a:cs typeface="Calibri"/>
              </a:rPr>
              <a:t>e</a:t>
            </a:r>
            <a:r>
              <a:rPr lang="tr-TR" sz="2400" spc="-25" dirty="0">
                <a:cs typeface="Calibri"/>
              </a:rPr>
              <a:t> </a:t>
            </a:r>
            <a:r>
              <a:rPr lang="tr-TR" sz="2400" dirty="0">
                <a:cs typeface="Calibri"/>
              </a:rPr>
              <a:t>uğ</a:t>
            </a:r>
            <a:r>
              <a:rPr lang="tr-TR" sz="2400" spc="-55" dirty="0">
                <a:cs typeface="Calibri"/>
              </a:rPr>
              <a:t>r</a:t>
            </a:r>
            <a:r>
              <a:rPr lang="tr-TR" sz="2400" dirty="0">
                <a:cs typeface="Calibri"/>
              </a:rPr>
              <a:t>amadan</a:t>
            </a:r>
            <a:r>
              <a:rPr lang="tr-TR" sz="2400" spc="-15" dirty="0">
                <a:cs typeface="Calibri"/>
              </a:rPr>
              <a:t> </a:t>
            </a:r>
            <a:r>
              <a:rPr lang="tr-TR" sz="2400" spc="-35" dirty="0">
                <a:cs typeface="Calibri"/>
              </a:rPr>
              <a:t>aktarılabilmesi</a:t>
            </a:r>
            <a:r>
              <a:rPr lang="tr-TR" sz="2400" spc="-45" dirty="0">
                <a:cs typeface="Calibri"/>
              </a:rPr>
              <a:t> </a:t>
            </a:r>
            <a:r>
              <a:rPr lang="tr-TR" sz="2400" dirty="0">
                <a:cs typeface="Calibri"/>
              </a:rPr>
              <a:t>için</a:t>
            </a:r>
            <a:r>
              <a:rPr lang="tr-TR" sz="2400" spc="-15" dirty="0">
                <a:cs typeface="Calibri"/>
              </a:rPr>
              <a:t> </a:t>
            </a:r>
            <a:r>
              <a:rPr lang="tr-TR" sz="2400" dirty="0">
                <a:cs typeface="Calibri"/>
              </a:rPr>
              <a:t>Zi</a:t>
            </a:r>
            <a:r>
              <a:rPr lang="tr-TR" sz="2400" spc="-45" dirty="0">
                <a:cs typeface="Calibri"/>
              </a:rPr>
              <a:t>r</a:t>
            </a:r>
            <a:r>
              <a:rPr lang="tr-TR" sz="2400" dirty="0">
                <a:cs typeface="Calibri"/>
              </a:rPr>
              <a:t>a</a:t>
            </a:r>
            <a:r>
              <a:rPr lang="tr-TR" sz="2400" spc="-25" dirty="0">
                <a:cs typeface="Calibri"/>
              </a:rPr>
              <a:t>a</a:t>
            </a:r>
            <a:r>
              <a:rPr lang="tr-TR" sz="2400" dirty="0">
                <a:cs typeface="Calibri"/>
              </a:rPr>
              <a:t>t</a:t>
            </a:r>
            <a:r>
              <a:rPr lang="tr-TR" sz="2400" spc="-20" dirty="0">
                <a:cs typeface="Calibri"/>
              </a:rPr>
              <a:t> </a:t>
            </a:r>
            <a:r>
              <a:rPr lang="tr-TR" sz="2400" dirty="0">
                <a:cs typeface="Calibri"/>
              </a:rPr>
              <a:t>Ban</a:t>
            </a:r>
            <a:r>
              <a:rPr lang="tr-TR" sz="2400" spc="-40" dirty="0">
                <a:cs typeface="Calibri"/>
              </a:rPr>
              <a:t>k</a:t>
            </a:r>
            <a:r>
              <a:rPr lang="tr-TR" sz="2400" dirty="0">
                <a:cs typeface="Calibri"/>
              </a:rPr>
              <a:t>ası</a:t>
            </a:r>
            <a:r>
              <a:rPr lang="tr-TR" sz="2400" spc="-55" dirty="0">
                <a:cs typeface="Calibri"/>
              </a:rPr>
              <a:t>’</a:t>
            </a:r>
            <a:r>
              <a:rPr lang="tr-TR" sz="2400" dirty="0">
                <a:cs typeface="Calibri"/>
              </a:rPr>
              <a:t>ndan </a:t>
            </a:r>
            <a:r>
              <a:rPr lang="tr-TR" sz="2400" u="sng" spc="-140" dirty="0">
                <a:cs typeface="Calibri"/>
              </a:rPr>
              <a:t>V</a:t>
            </a:r>
            <a:r>
              <a:rPr lang="tr-TR" sz="2400" u="sng" dirty="0">
                <a:cs typeface="Calibri"/>
              </a:rPr>
              <a:t>adesiz  Eu</a:t>
            </a:r>
            <a:r>
              <a:rPr lang="tr-TR" sz="2400" u="sng" spc="-35" dirty="0">
                <a:cs typeface="Calibri"/>
              </a:rPr>
              <a:t>r</a:t>
            </a:r>
            <a:r>
              <a:rPr lang="tr-TR" sz="2400" u="sng" dirty="0">
                <a:cs typeface="Calibri"/>
              </a:rPr>
              <a:t>o </a:t>
            </a:r>
            <a:r>
              <a:rPr lang="tr-TR" sz="2400" u="sng" spc="-10" dirty="0">
                <a:cs typeface="Calibri"/>
              </a:rPr>
              <a:t> </a:t>
            </a:r>
            <a:r>
              <a:rPr lang="tr-TR" sz="2400" u="sng" dirty="0">
                <a:cs typeface="Calibri"/>
              </a:rPr>
              <a:t>Hesabı</a:t>
            </a:r>
            <a:r>
              <a:rPr lang="tr-TR" sz="2400" dirty="0">
                <a:cs typeface="Calibri"/>
              </a:rPr>
              <a:t>  açılması</a:t>
            </a:r>
            <a:r>
              <a:rPr lang="tr-TR" sz="2400" spc="-25" dirty="0">
                <a:cs typeface="Calibri"/>
              </a:rPr>
              <a:t> t</a:t>
            </a:r>
            <a:r>
              <a:rPr lang="tr-TR" sz="2400" spc="-35" dirty="0">
                <a:cs typeface="Calibri"/>
              </a:rPr>
              <a:t>a</a:t>
            </a:r>
            <a:r>
              <a:rPr lang="tr-TR" sz="2400" spc="-20" dirty="0">
                <a:cs typeface="Calibri"/>
              </a:rPr>
              <a:t>v</a:t>
            </a:r>
            <a:r>
              <a:rPr lang="tr-TR" sz="2400" dirty="0">
                <a:cs typeface="Calibri"/>
              </a:rPr>
              <a:t>si</a:t>
            </a:r>
            <a:r>
              <a:rPr lang="tr-TR" sz="2400" spc="-25" dirty="0">
                <a:cs typeface="Calibri"/>
              </a:rPr>
              <a:t>y</a:t>
            </a:r>
            <a:r>
              <a:rPr lang="tr-TR" sz="2400" dirty="0">
                <a:cs typeface="Calibri"/>
              </a:rPr>
              <a:t>e</a:t>
            </a:r>
            <a:r>
              <a:rPr lang="tr-TR" sz="2400" spc="-25" dirty="0">
                <a:cs typeface="Calibri"/>
              </a:rPr>
              <a:t> </a:t>
            </a:r>
            <a:r>
              <a:rPr lang="tr-TR" sz="2400" dirty="0">
                <a:cs typeface="Calibri"/>
              </a:rPr>
              <a:t>edilmek</a:t>
            </a:r>
            <a:r>
              <a:rPr lang="tr-TR" sz="2400" spc="-35" dirty="0">
                <a:cs typeface="Calibri"/>
              </a:rPr>
              <a:t>t</a:t>
            </a:r>
            <a:r>
              <a:rPr lang="tr-TR" sz="2400" dirty="0">
                <a:cs typeface="Calibri"/>
              </a:rPr>
              <a:t>edi</a:t>
            </a:r>
            <a:r>
              <a:rPr lang="tr-TR" sz="2400" spc="-235" dirty="0">
                <a:cs typeface="Calibri"/>
              </a:rPr>
              <a:t>r</a:t>
            </a:r>
            <a:r>
              <a:rPr lang="tr-TR" sz="2400" dirty="0">
                <a:cs typeface="Calibri"/>
              </a:rPr>
              <a:t> . Ancak bazı farklı bankalar da kesinti olmadan para transferi olanağı sağlamaktadır.</a:t>
            </a:r>
          </a:p>
          <a:p>
            <a:pPr marL="0" indent="0">
              <a:lnSpc>
                <a:spcPct val="100000"/>
              </a:lnSpc>
              <a:spcBef>
                <a:spcPts val="0"/>
              </a:spcBef>
              <a:buNone/>
            </a:pPr>
            <a:endParaRPr lang="tr-TR" sz="2400" dirty="0"/>
          </a:p>
          <a:p>
            <a:pPr marL="298450" marR="718820" indent="-285750">
              <a:lnSpc>
                <a:spcPct val="100000"/>
              </a:lnSpc>
              <a:spcBef>
                <a:spcPts val="0"/>
              </a:spcBef>
            </a:pPr>
            <a:r>
              <a:rPr lang="tr-TR" sz="2400" dirty="0">
                <a:cs typeface="Calibri"/>
              </a:rPr>
              <a:t>Hesap açtırdığınız bankanın, gideceğiniz ülkede/şehirde şubesi ya da ortak çalıştığı yaygın başka bir banka </a:t>
            </a:r>
            <a:r>
              <a:rPr lang="tr-TR" sz="2400" spc="-10" dirty="0">
                <a:cs typeface="Calibri"/>
              </a:rPr>
              <a:t>o</a:t>
            </a:r>
            <a:r>
              <a:rPr lang="tr-TR" sz="2400" dirty="0">
                <a:cs typeface="Calibri"/>
              </a:rPr>
              <a:t>lup</a:t>
            </a:r>
            <a:r>
              <a:rPr lang="tr-TR" sz="2400" spc="5" dirty="0">
                <a:cs typeface="Calibri"/>
              </a:rPr>
              <a:t> </a:t>
            </a:r>
            <a:r>
              <a:rPr lang="tr-TR" sz="2400" dirty="0">
                <a:cs typeface="Calibri"/>
              </a:rPr>
              <a:t>olmadığını</a:t>
            </a:r>
            <a:r>
              <a:rPr lang="tr-TR" sz="2400" spc="-30" dirty="0">
                <a:cs typeface="Calibri"/>
              </a:rPr>
              <a:t> </a:t>
            </a:r>
            <a:r>
              <a:rPr lang="tr-TR" sz="2400" dirty="0">
                <a:cs typeface="Calibri"/>
              </a:rPr>
              <a:t>a</a:t>
            </a:r>
            <a:r>
              <a:rPr lang="tr-TR" sz="2400" spc="-45" dirty="0">
                <a:cs typeface="Calibri"/>
              </a:rPr>
              <a:t>r</a:t>
            </a:r>
            <a:r>
              <a:rPr lang="tr-TR" sz="2400" dirty="0">
                <a:cs typeface="Calibri"/>
              </a:rPr>
              <a:t>a</a:t>
            </a:r>
            <a:r>
              <a:rPr lang="tr-TR" sz="2400" spc="-25" dirty="0">
                <a:cs typeface="Calibri"/>
              </a:rPr>
              <a:t>ş</a:t>
            </a:r>
            <a:r>
              <a:rPr lang="tr-TR" sz="2400" dirty="0">
                <a:cs typeface="Calibri"/>
              </a:rPr>
              <a:t>tırın</a:t>
            </a:r>
            <a:r>
              <a:rPr lang="tr-TR" sz="2400" spc="-15" dirty="0">
                <a:cs typeface="Calibri"/>
              </a:rPr>
              <a:t> </a:t>
            </a:r>
            <a:r>
              <a:rPr lang="tr-TR" sz="2400" spc="-30" dirty="0">
                <a:cs typeface="Calibri"/>
              </a:rPr>
              <a:t>v</a:t>
            </a:r>
            <a:r>
              <a:rPr lang="tr-TR" sz="2400" dirty="0">
                <a:cs typeface="Calibri"/>
              </a:rPr>
              <a:t>e pa</a:t>
            </a:r>
            <a:r>
              <a:rPr lang="tr-TR" sz="2400" spc="-45" dirty="0">
                <a:cs typeface="Calibri"/>
              </a:rPr>
              <a:t>r</a:t>
            </a:r>
            <a:r>
              <a:rPr lang="tr-TR" sz="2400" dirty="0">
                <a:cs typeface="Calibri"/>
              </a:rPr>
              <a:t>a t</a:t>
            </a:r>
            <a:r>
              <a:rPr lang="tr-TR" sz="2400" spc="-50" dirty="0">
                <a:cs typeface="Calibri"/>
              </a:rPr>
              <a:t>r</a:t>
            </a:r>
            <a:r>
              <a:rPr lang="tr-TR" sz="2400" dirty="0">
                <a:cs typeface="Calibri"/>
              </a:rPr>
              <a:t>an</a:t>
            </a:r>
            <a:r>
              <a:rPr lang="tr-TR" sz="2400" spc="-25" dirty="0">
                <a:cs typeface="Calibri"/>
              </a:rPr>
              <a:t>s</a:t>
            </a:r>
            <a:r>
              <a:rPr lang="tr-TR" sz="2400" spc="-60" dirty="0">
                <a:cs typeface="Calibri"/>
              </a:rPr>
              <a:t>f</a:t>
            </a:r>
            <a:r>
              <a:rPr lang="tr-TR" sz="2400" dirty="0">
                <a:cs typeface="Calibri"/>
              </a:rPr>
              <a:t>er işlem</a:t>
            </a:r>
            <a:r>
              <a:rPr lang="tr-TR" sz="2400" spc="-15" dirty="0">
                <a:cs typeface="Calibri"/>
              </a:rPr>
              <a:t> </a:t>
            </a:r>
            <a:r>
              <a:rPr lang="tr-TR" sz="2400" dirty="0">
                <a:cs typeface="Calibri"/>
              </a:rPr>
              <a:t>üc</a:t>
            </a:r>
            <a:r>
              <a:rPr lang="tr-TR" sz="2400" spc="-30" dirty="0">
                <a:cs typeface="Calibri"/>
              </a:rPr>
              <a:t>r</a:t>
            </a:r>
            <a:r>
              <a:rPr lang="tr-TR" sz="2400" dirty="0">
                <a:cs typeface="Calibri"/>
              </a:rPr>
              <a:t>eti</a:t>
            </a:r>
            <a:r>
              <a:rPr lang="tr-TR" sz="2400" spc="-25" dirty="0">
                <a:cs typeface="Calibri"/>
              </a:rPr>
              <a:t> </a:t>
            </a:r>
            <a:r>
              <a:rPr lang="tr-TR" sz="2400" spc="-30" dirty="0">
                <a:cs typeface="Calibri"/>
              </a:rPr>
              <a:t>v</a:t>
            </a:r>
            <a:r>
              <a:rPr lang="tr-TR" sz="2400" dirty="0">
                <a:cs typeface="Calibri"/>
              </a:rPr>
              <a:t>e sü</a:t>
            </a:r>
            <a:r>
              <a:rPr lang="tr-TR" sz="2400" spc="-35" dirty="0">
                <a:cs typeface="Calibri"/>
              </a:rPr>
              <a:t>r</a:t>
            </a:r>
            <a:r>
              <a:rPr lang="tr-TR" sz="2400" dirty="0">
                <a:cs typeface="Calibri"/>
              </a:rPr>
              <a:t>el</a:t>
            </a:r>
            <a:r>
              <a:rPr lang="tr-TR" sz="2400" spc="5" dirty="0">
                <a:cs typeface="Calibri"/>
              </a:rPr>
              <a:t>e</a:t>
            </a:r>
            <a:r>
              <a:rPr lang="tr-TR" sz="2400" dirty="0">
                <a:cs typeface="Calibri"/>
              </a:rPr>
              <a:t>rini öğ</a:t>
            </a:r>
            <a:r>
              <a:rPr lang="tr-TR" sz="2400" spc="-45" dirty="0">
                <a:cs typeface="Calibri"/>
              </a:rPr>
              <a:t>r</a:t>
            </a:r>
            <a:r>
              <a:rPr lang="tr-TR" sz="2400" dirty="0">
                <a:cs typeface="Calibri"/>
              </a:rPr>
              <a:t>enin.</a:t>
            </a:r>
            <a:endParaRPr lang="tr-TR" sz="2400" dirty="0"/>
          </a:p>
          <a:p>
            <a:pPr marL="0" indent="0">
              <a:lnSpc>
                <a:spcPct val="100000"/>
              </a:lnSpc>
              <a:spcBef>
                <a:spcPts val="0"/>
              </a:spcBef>
              <a:buNone/>
            </a:pPr>
            <a:endParaRPr lang="tr-TR" sz="1400" dirty="0">
              <a:cs typeface="Calibri"/>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60775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7CB017-AA91-43CC-A323-DB08C4D2A81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DDA4FE1-C888-4B24-9DED-A9FFC7DB82AF}"/>
              </a:ext>
            </a:extLst>
          </p:cNvPr>
          <p:cNvSpPr>
            <a:spLocks noGrp="1"/>
          </p:cNvSpPr>
          <p:nvPr>
            <p:ph idx="1"/>
          </p:nvPr>
        </p:nvSpPr>
        <p:spPr/>
        <p:txBody>
          <a:bodyPr>
            <a:normAutofit lnSpcReduction="10000"/>
          </a:bodyPr>
          <a:lstStyle/>
          <a:p>
            <a:pPr lvl="0">
              <a:lnSpc>
                <a:spcPct val="100000"/>
              </a:lnSpc>
              <a:spcBef>
                <a:spcPts val="0"/>
              </a:spcBef>
            </a:pPr>
            <a:r>
              <a:rPr lang="tr-TR" sz="2000" dirty="0">
                <a:solidFill>
                  <a:srgbClr val="015092"/>
                </a:solidFill>
                <a:cs typeface="Calibri"/>
              </a:rPr>
              <a:t>Banka hesabı mutla</a:t>
            </a:r>
            <a:r>
              <a:rPr lang="tr-TR" sz="2000" spc="-45" dirty="0">
                <a:solidFill>
                  <a:srgbClr val="015092"/>
                </a:solidFill>
                <a:cs typeface="Calibri"/>
              </a:rPr>
              <a:t>k</a:t>
            </a:r>
            <a:r>
              <a:rPr lang="tr-TR" sz="2000" dirty="0">
                <a:solidFill>
                  <a:srgbClr val="015092"/>
                </a:solidFill>
                <a:cs typeface="Calibri"/>
              </a:rPr>
              <a:t>a</a:t>
            </a:r>
            <a:r>
              <a:rPr lang="tr-TR" sz="2000" spc="-30" dirty="0">
                <a:solidFill>
                  <a:srgbClr val="015092"/>
                </a:solidFill>
                <a:cs typeface="Calibri"/>
              </a:rPr>
              <a:t> </a:t>
            </a:r>
            <a:r>
              <a:rPr lang="tr-TR" sz="2000" spc="-75" dirty="0">
                <a:solidFill>
                  <a:srgbClr val="015092"/>
                </a:solidFill>
                <a:cs typeface="Calibri"/>
              </a:rPr>
              <a:t>k</a:t>
            </a:r>
            <a:r>
              <a:rPr lang="tr-TR" sz="2000" dirty="0">
                <a:solidFill>
                  <a:srgbClr val="015092"/>
                </a:solidFill>
                <a:cs typeface="Calibri"/>
              </a:rPr>
              <a:t>endi</a:t>
            </a:r>
            <a:r>
              <a:rPr lang="tr-TR" sz="2000" spc="-15" dirty="0">
                <a:solidFill>
                  <a:srgbClr val="015092"/>
                </a:solidFill>
                <a:cs typeface="Calibri"/>
              </a:rPr>
              <a:t> </a:t>
            </a:r>
            <a:r>
              <a:rPr lang="tr-TR" sz="2000" dirty="0">
                <a:solidFill>
                  <a:srgbClr val="015092"/>
                </a:solidFill>
                <a:cs typeface="Calibri"/>
              </a:rPr>
              <a:t>adını</a:t>
            </a:r>
            <a:r>
              <a:rPr lang="tr-TR" sz="2000" spc="-40" dirty="0">
                <a:solidFill>
                  <a:srgbClr val="015092"/>
                </a:solidFill>
                <a:cs typeface="Calibri"/>
              </a:rPr>
              <a:t>z</a:t>
            </a:r>
            <a:r>
              <a:rPr lang="tr-TR" sz="2000" dirty="0">
                <a:solidFill>
                  <a:srgbClr val="015092"/>
                </a:solidFill>
                <a:cs typeface="Calibri"/>
              </a:rPr>
              <a:t>a ve Türkiye’deki bir bankada açılmış olmalıdır. Or</a:t>
            </a:r>
            <a:r>
              <a:rPr lang="tr-TR" sz="2000" spc="-30" dirty="0">
                <a:solidFill>
                  <a:srgbClr val="015092"/>
                </a:solidFill>
                <a:cs typeface="Calibri"/>
              </a:rPr>
              <a:t>t</a:t>
            </a:r>
            <a:r>
              <a:rPr lang="tr-TR" sz="2000" dirty="0">
                <a:solidFill>
                  <a:srgbClr val="015092"/>
                </a:solidFill>
                <a:cs typeface="Calibri"/>
              </a:rPr>
              <a:t>ak</a:t>
            </a:r>
            <a:r>
              <a:rPr lang="tr-TR" sz="2000" spc="-15" dirty="0">
                <a:solidFill>
                  <a:srgbClr val="015092"/>
                </a:solidFill>
                <a:cs typeface="Calibri"/>
              </a:rPr>
              <a:t> </a:t>
            </a:r>
            <a:r>
              <a:rPr lang="tr-TR" sz="2000" dirty="0">
                <a:solidFill>
                  <a:srgbClr val="015092"/>
                </a:solidFill>
                <a:cs typeface="Calibri"/>
              </a:rPr>
              <a:t>hesap</a:t>
            </a:r>
            <a:r>
              <a:rPr lang="tr-TR" sz="2000" spc="-5" dirty="0">
                <a:solidFill>
                  <a:srgbClr val="015092"/>
                </a:solidFill>
                <a:cs typeface="Calibri"/>
              </a:rPr>
              <a:t> </a:t>
            </a:r>
            <a:r>
              <a:rPr lang="tr-TR" sz="2000" dirty="0">
                <a:solidFill>
                  <a:srgbClr val="015092"/>
                </a:solidFill>
                <a:cs typeface="Calibri"/>
              </a:rPr>
              <a:t>açtırmanızı</a:t>
            </a:r>
            <a:r>
              <a:rPr lang="tr-TR" sz="2000" spc="-40" dirty="0">
                <a:solidFill>
                  <a:srgbClr val="015092"/>
                </a:solidFill>
                <a:cs typeface="Calibri"/>
              </a:rPr>
              <a:t> da </a:t>
            </a:r>
            <a:r>
              <a:rPr lang="tr-TR" sz="2000" spc="-25" dirty="0">
                <a:solidFill>
                  <a:srgbClr val="015092"/>
                </a:solidFill>
                <a:cs typeface="Calibri"/>
              </a:rPr>
              <a:t>t</a:t>
            </a:r>
            <a:r>
              <a:rPr lang="tr-TR" sz="2000" spc="-35" dirty="0">
                <a:solidFill>
                  <a:srgbClr val="015092"/>
                </a:solidFill>
                <a:cs typeface="Calibri"/>
              </a:rPr>
              <a:t>a</a:t>
            </a:r>
            <a:r>
              <a:rPr lang="tr-TR" sz="2000" spc="-20" dirty="0">
                <a:solidFill>
                  <a:srgbClr val="015092"/>
                </a:solidFill>
                <a:cs typeface="Calibri"/>
              </a:rPr>
              <a:t>v</a:t>
            </a:r>
            <a:r>
              <a:rPr lang="tr-TR" sz="2000" dirty="0">
                <a:solidFill>
                  <a:srgbClr val="015092"/>
                </a:solidFill>
                <a:cs typeface="Calibri"/>
              </a:rPr>
              <a:t>si</a:t>
            </a:r>
            <a:r>
              <a:rPr lang="tr-TR" sz="2000" spc="-25" dirty="0">
                <a:solidFill>
                  <a:srgbClr val="015092"/>
                </a:solidFill>
                <a:cs typeface="Calibri"/>
              </a:rPr>
              <a:t>y</a:t>
            </a:r>
            <a:r>
              <a:rPr lang="tr-TR" sz="2000" dirty="0">
                <a:solidFill>
                  <a:srgbClr val="015092"/>
                </a:solidFill>
                <a:cs typeface="Calibri"/>
              </a:rPr>
              <a:t>e </a:t>
            </a:r>
            <a:r>
              <a:rPr lang="tr-TR" sz="2000" spc="-15" dirty="0">
                <a:solidFill>
                  <a:srgbClr val="015092"/>
                </a:solidFill>
                <a:cs typeface="Calibri"/>
              </a:rPr>
              <a:t>ed</a:t>
            </a:r>
            <a:r>
              <a:rPr lang="tr-TR" sz="2000" spc="-10" dirty="0">
                <a:solidFill>
                  <a:srgbClr val="015092"/>
                </a:solidFill>
                <a:cs typeface="Calibri"/>
              </a:rPr>
              <a:t>e</a:t>
            </a:r>
            <a:r>
              <a:rPr lang="tr-TR" sz="2000" dirty="0">
                <a:solidFill>
                  <a:srgbClr val="015092"/>
                </a:solidFill>
                <a:cs typeface="Calibri"/>
              </a:rPr>
              <a:t>riz. </a:t>
            </a:r>
            <a:r>
              <a:rPr lang="tr-TR" sz="2000" u="sng" spc="-75" dirty="0">
                <a:solidFill>
                  <a:srgbClr val="015092"/>
                </a:solidFill>
                <a:cs typeface="Calibri"/>
              </a:rPr>
              <a:t>Bu durumda, hesap cüzdanınızda birinci sırada  kendi  ad-soyadınızınız, ikinci sırada hesaba erişebilmesini istediğiniz yakınınızın/aile üyenizin ad-soyadı yazılı olmalıdır.</a:t>
            </a:r>
            <a:r>
              <a:rPr lang="tr-TR" sz="2000" spc="-75" dirty="0">
                <a:solidFill>
                  <a:srgbClr val="015092"/>
                </a:solidFill>
                <a:cs typeface="Calibri"/>
              </a:rPr>
              <a:t> Ortak hesap açılması durumunda, hesabın adlarına açıldığı her iki kişi için de hesaptaki tutara erişim mümkündür.</a:t>
            </a:r>
            <a:endParaRPr lang="tr-TR" sz="2000" u="sng" spc="-75" dirty="0">
              <a:solidFill>
                <a:srgbClr val="015092"/>
              </a:solidFill>
              <a:cs typeface="Calibri"/>
            </a:endParaRPr>
          </a:p>
          <a:p>
            <a:pPr lvl="0">
              <a:lnSpc>
                <a:spcPct val="100000"/>
              </a:lnSpc>
              <a:spcBef>
                <a:spcPts val="0"/>
              </a:spcBef>
            </a:pPr>
            <a:endParaRPr lang="tr-TR" sz="2000" u="sng" dirty="0">
              <a:solidFill>
                <a:srgbClr val="015092"/>
              </a:solidFill>
              <a:cs typeface="Calibri"/>
            </a:endParaRPr>
          </a:p>
          <a:p>
            <a:pPr lvl="0">
              <a:lnSpc>
                <a:spcPct val="100000"/>
              </a:lnSpc>
              <a:spcBef>
                <a:spcPts val="0"/>
              </a:spcBef>
            </a:pPr>
            <a:r>
              <a:rPr lang="tr-TR" sz="2000" dirty="0">
                <a:solidFill>
                  <a:srgbClr val="015092"/>
                </a:solidFill>
                <a:cs typeface="Calibri"/>
              </a:rPr>
              <a:t>Hangi bankada vadesiz Euro hesabı açtırmanızın daha avantajlı olacağı konusunda, Koordinatörlüğümüzce size hibe tutarınız aktarılırken ilgili banka tarafından kesinti yapıp yapmayacağı önemlidir. Ancak bununun yanında, gittiğiniz ülkede hesabınızda bulunan Euro cinsinden tutarı çekmek istediğinizde, hangi bankada açılmış hesabın size bu tutar için kolay ve masrafsız  erişim sağlayacağı ayrıntısı da önem taşır. Bu durum ülkeden ülkeye değişiklik gösterebilir ve bu konuda gerekli araştırmayı öğrencilerimizin yapması beklenmektedir.</a:t>
            </a:r>
          </a:p>
          <a:p>
            <a:pPr lvl="0">
              <a:lnSpc>
                <a:spcPts val="750"/>
              </a:lnSpc>
              <a:spcBef>
                <a:spcPts val="19"/>
              </a:spcBef>
            </a:pPr>
            <a:endParaRPr lang="tr-TR" sz="2000" dirty="0">
              <a:solidFill>
                <a:srgbClr val="015092"/>
              </a:solidFill>
            </a:endParaRPr>
          </a:p>
          <a:p>
            <a:pPr marL="12700" lvl="0" indent="0">
              <a:lnSpc>
                <a:spcPct val="100000"/>
              </a:lnSpc>
              <a:buNone/>
            </a:pPr>
            <a:endParaRPr lang="tr-TR" sz="2000" dirty="0">
              <a:solidFill>
                <a:srgbClr val="015092"/>
              </a:solidFill>
              <a:cs typeface="Calibri"/>
            </a:endParaRPr>
          </a:p>
          <a:p>
            <a:pPr marL="12700" marR="8890" lvl="0" indent="0" algn="ctr">
              <a:lnSpc>
                <a:spcPct val="90100"/>
              </a:lnSpc>
              <a:buNone/>
            </a:pPr>
            <a:r>
              <a:rPr lang="tr-TR" sz="2000" spc="-5" dirty="0">
                <a:solidFill>
                  <a:srgbClr val="015092"/>
                </a:solidFill>
                <a:cs typeface="Century Gothic"/>
              </a:rPr>
              <a:t> </a:t>
            </a:r>
            <a:endParaRPr lang="tr-TR" sz="2000" dirty="0">
              <a:solidFill>
                <a:srgbClr val="015092"/>
              </a:solidFill>
              <a:cs typeface="Times New Roman"/>
            </a:endParaRPr>
          </a:p>
          <a:p>
            <a:endParaRPr lang="tr-TR" dirty="0"/>
          </a:p>
        </p:txBody>
      </p:sp>
    </p:spTree>
    <p:extLst>
      <p:ext uri="{BB962C8B-B14F-4D97-AF65-F5344CB8AC3E}">
        <p14:creationId xmlns:p14="http://schemas.microsoft.com/office/powerpoint/2010/main" val="57437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711959" y="569167"/>
            <a:ext cx="3324808" cy="559837"/>
          </a:xfrm>
          <a:prstGeom prst="rect">
            <a:avLst/>
          </a:prstGeom>
          <a:blipFill>
            <a:blip r:embed="rId3" cstate="print"/>
            <a:stretch>
              <a:fillRect/>
            </a:stretch>
          </a:blipFill>
        </p:spPr>
        <p:txBody>
          <a:bodyPr wrap="square" lIns="0" tIns="0" rIns="0" bIns="0" rtlCol="0"/>
          <a:lstStyle/>
          <a:p>
            <a:r>
              <a:rPr lang="tr-TR" sz="4000" dirty="0">
                <a:solidFill>
                  <a:srgbClr val="FF0000"/>
                </a:solidFill>
              </a:rPr>
              <a:t>VİZE</a:t>
            </a:r>
            <a:endParaRPr sz="4000" dirty="0">
              <a:solidFill>
                <a:srgbClr val="FF0000"/>
              </a:solidFill>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291734" y="2399894"/>
            <a:ext cx="11296885" cy="3984681"/>
          </a:xfrm>
          <a:prstGeom prst="rect">
            <a:avLst/>
          </a:prstGeom>
        </p:spPr>
        <p:txBody>
          <a:bodyPr vert="horz" wrap="square" lIns="0" tIns="0" rIns="0" bIns="0" rtlCol="0">
            <a:spAutoFit/>
          </a:bodyPr>
          <a:lstStyle/>
          <a:p>
            <a:pPr marL="12065" indent="0">
              <a:lnSpc>
                <a:spcPts val="2745"/>
              </a:lnSpc>
              <a:buNone/>
              <a:tabLst>
                <a:tab pos="241300" algn="l"/>
              </a:tabLst>
            </a:pPr>
            <a:r>
              <a:rPr lang="tr-TR" sz="1400" spc="-20" dirty="0">
                <a:solidFill>
                  <a:srgbClr val="A42F0F"/>
                </a:solidFill>
                <a:latin typeface="Wingdings 3"/>
                <a:cs typeface="Wingdings 3"/>
              </a:rPr>
              <a:t> </a:t>
            </a:r>
            <a:r>
              <a:rPr lang="tr-TR" sz="2000" spc="-175" dirty="0">
                <a:cs typeface="Calibri"/>
              </a:rPr>
              <a:t>Y</a:t>
            </a:r>
            <a:r>
              <a:rPr lang="tr-TR" sz="2000" dirty="0">
                <a:cs typeface="Calibri"/>
              </a:rPr>
              <a:t>eni pasaport çı</a:t>
            </a:r>
            <a:r>
              <a:rPr lang="tr-TR" sz="2000" spc="-35" dirty="0">
                <a:cs typeface="Calibri"/>
              </a:rPr>
              <a:t>k</a:t>
            </a:r>
            <a:r>
              <a:rPr lang="tr-TR" sz="2000" dirty="0">
                <a:cs typeface="Calibri"/>
              </a:rPr>
              <a:t>art</a:t>
            </a:r>
            <a:r>
              <a:rPr lang="tr-TR" sz="2000" spc="5" dirty="0">
                <a:cs typeface="Calibri"/>
              </a:rPr>
              <a:t>m</a:t>
            </a:r>
            <a:r>
              <a:rPr lang="tr-TR" sz="2000" dirty="0">
                <a:cs typeface="Calibri"/>
              </a:rPr>
              <a:t>ak</a:t>
            </a:r>
            <a:r>
              <a:rPr lang="tr-TR" sz="2000" spc="-50" dirty="0">
                <a:cs typeface="Calibri"/>
              </a:rPr>
              <a:t> </a:t>
            </a:r>
            <a:r>
              <a:rPr lang="tr-TR" sz="2000" dirty="0">
                <a:cs typeface="Calibri"/>
              </a:rPr>
              <a:t>için</a:t>
            </a:r>
            <a:r>
              <a:rPr lang="tr-TR" sz="2000" spc="-10" dirty="0">
                <a:cs typeface="Calibri"/>
              </a:rPr>
              <a:t> </a:t>
            </a:r>
            <a:r>
              <a:rPr lang="tr-TR" sz="2000" spc="-60" dirty="0">
                <a:cs typeface="Calibri"/>
              </a:rPr>
              <a:t>F</a:t>
            </a:r>
            <a:r>
              <a:rPr lang="tr-TR" sz="2000" dirty="0">
                <a:cs typeface="Calibri"/>
              </a:rPr>
              <a:t>akül</a:t>
            </a:r>
            <a:r>
              <a:rPr lang="tr-TR" sz="2000" spc="-25" dirty="0">
                <a:cs typeface="Calibri"/>
              </a:rPr>
              <a:t>t</a:t>
            </a:r>
            <a:r>
              <a:rPr lang="tr-TR" sz="2000" dirty="0">
                <a:cs typeface="Calibri"/>
              </a:rPr>
              <a:t>e/</a:t>
            </a:r>
            <a:r>
              <a:rPr lang="tr-TR" sz="2000" spc="-114" dirty="0">
                <a:cs typeface="Calibri"/>
              </a:rPr>
              <a:t>Y</a:t>
            </a:r>
            <a:r>
              <a:rPr lang="tr-TR" sz="2000" dirty="0">
                <a:cs typeface="Calibri"/>
              </a:rPr>
              <a:t>ü</a:t>
            </a:r>
            <a:r>
              <a:rPr lang="tr-TR" sz="2000" spc="-25" dirty="0">
                <a:cs typeface="Calibri"/>
              </a:rPr>
              <a:t>k</a:t>
            </a:r>
            <a:r>
              <a:rPr lang="tr-TR" sz="2000" dirty="0">
                <a:cs typeface="Calibri"/>
              </a:rPr>
              <a:t>se</a:t>
            </a:r>
            <a:r>
              <a:rPr lang="tr-TR" sz="2000" spc="-85" dirty="0">
                <a:cs typeface="Calibri"/>
              </a:rPr>
              <a:t>k</a:t>
            </a:r>
            <a:r>
              <a:rPr lang="tr-TR" sz="2000" dirty="0">
                <a:cs typeface="Calibri"/>
              </a:rPr>
              <a:t>o</a:t>
            </a:r>
            <a:r>
              <a:rPr lang="tr-TR" sz="2000" spc="-45" dirty="0">
                <a:cs typeface="Calibri"/>
              </a:rPr>
              <a:t>k</a:t>
            </a:r>
            <a:r>
              <a:rPr lang="tr-TR" sz="2000" dirty="0">
                <a:cs typeface="Calibri"/>
              </a:rPr>
              <a:t>ul/En</a:t>
            </a:r>
            <a:r>
              <a:rPr lang="tr-TR" sz="2000" spc="-25" dirty="0">
                <a:cs typeface="Calibri"/>
              </a:rPr>
              <a:t>s</a:t>
            </a:r>
            <a:r>
              <a:rPr lang="tr-TR" sz="2000" dirty="0">
                <a:cs typeface="Calibri"/>
              </a:rPr>
              <a:t>titü</a:t>
            </a:r>
            <a:r>
              <a:rPr lang="tr-TR" sz="2000" spc="-15" dirty="0">
                <a:cs typeface="Calibri"/>
              </a:rPr>
              <a:t> </a:t>
            </a:r>
            <a:r>
              <a:rPr lang="tr-TR" sz="2000" dirty="0">
                <a:cs typeface="Calibri"/>
              </a:rPr>
              <a:t>ö</a:t>
            </a:r>
            <a:r>
              <a:rPr lang="tr-TR" sz="2000" spc="-10" dirty="0">
                <a:cs typeface="Calibri"/>
              </a:rPr>
              <a:t>ğ</a:t>
            </a:r>
            <a:r>
              <a:rPr lang="tr-TR" sz="2000" spc="-35" dirty="0">
                <a:cs typeface="Calibri"/>
              </a:rPr>
              <a:t>r</a:t>
            </a:r>
            <a:r>
              <a:rPr lang="tr-TR" sz="2000" dirty="0">
                <a:cs typeface="Calibri"/>
              </a:rPr>
              <a:t>en</a:t>
            </a:r>
            <a:r>
              <a:rPr lang="tr-TR" sz="2000" spc="5" dirty="0">
                <a:cs typeface="Calibri"/>
              </a:rPr>
              <a:t>c</a:t>
            </a:r>
            <a:r>
              <a:rPr lang="tr-TR" sz="2000" dirty="0">
                <a:cs typeface="Calibri"/>
              </a:rPr>
              <a:t>i</a:t>
            </a:r>
            <a:r>
              <a:rPr lang="tr-TR" sz="2000" spc="-15" dirty="0">
                <a:cs typeface="Calibri"/>
              </a:rPr>
              <a:t> </a:t>
            </a:r>
            <a:r>
              <a:rPr lang="tr-TR" sz="2000" dirty="0">
                <a:cs typeface="Calibri"/>
              </a:rPr>
              <a:t>işlerind</a:t>
            </a:r>
            <a:r>
              <a:rPr lang="tr-TR" sz="2000" spc="5" dirty="0">
                <a:cs typeface="Calibri"/>
              </a:rPr>
              <a:t>e</a:t>
            </a:r>
            <a:r>
              <a:rPr lang="tr-TR" sz="2000" dirty="0">
                <a:cs typeface="Calibri"/>
              </a:rPr>
              <a:t>n ‘‘</a:t>
            </a:r>
            <a:r>
              <a:rPr lang="tr-TR" sz="2000" spc="-60" dirty="0">
                <a:cs typeface="Calibri"/>
              </a:rPr>
              <a:t>Öğrenci  </a:t>
            </a:r>
            <a:r>
              <a:rPr lang="tr-TR" sz="2000" dirty="0">
                <a:cs typeface="Calibri"/>
              </a:rPr>
              <a:t>Bel</a:t>
            </a:r>
            <a:r>
              <a:rPr lang="tr-TR" sz="2000" spc="-25" dirty="0">
                <a:cs typeface="Calibri"/>
              </a:rPr>
              <a:t>g</a:t>
            </a:r>
            <a:r>
              <a:rPr lang="tr-TR" sz="2000" dirty="0">
                <a:cs typeface="Calibri"/>
              </a:rPr>
              <a:t>es</a:t>
            </a:r>
            <a:r>
              <a:rPr lang="tr-TR" sz="2000" spc="20" dirty="0">
                <a:cs typeface="Calibri"/>
              </a:rPr>
              <a:t>i</a:t>
            </a:r>
            <a:r>
              <a:rPr lang="tr-TR" sz="2000" dirty="0">
                <a:cs typeface="Calibri"/>
              </a:rPr>
              <a:t>’’</a:t>
            </a:r>
            <a:r>
              <a:rPr lang="tr-TR" sz="2000" spc="-20" dirty="0">
                <a:cs typeface="Calibri"/>
              </a:rPr>
              <a:t> </a:t>
            </a:r>
            <a:r>
              <a:rPr lang="tr-TR" sz="2000" dirty="0">
                <a:cs typeface="Calibri"/>
              </a:rPr>
              <a:t>alınmalıdı</a:t>
            </a:r>
            <a:r>
              <a:rPr lang="tr-TR" sz="2000" spc="-240" dirty="0">
                <a:cs typeface="Calibri"/>
              </a:rPr>
              <a:t>r</a:t>
            </a:r>
            <a:r>
              <a:rPr lang="tr-TR" sz="2000" dirty="0">
                <a:cs typeface="Calibri"/>
              </a:rPr>
              <a:t>. 26 yaşından gün almamış öğrenciler, harçsız pasaport alabilmektedirler. 26 yaşından gün almış öğrenciler için Koordinatörlüğümüzce öğrencinin </a:t>
            </a:r>
            <a:r>
              <a:rPr lang="tr-TR" sz="2000" dirty="0" err="1">
                <a:cs typeface="Calibri"/>
              </a:rPr>
              <a:t>Erasmus</a:t>
            </a:r>
            <a:r>
              <a:rPr lang="tr-TR" sz="2000" dirty="0">
                <a:cs typeface="Calibri"/>
              </a:rPr>
              <a:t> kapsamında staj gerçekleştirmeye hak kazandığını belirten bir yazı hazırlanabilir.</a:t>
            </a:r>
          </a:p>
          <a:p>
            <a:pPr marL="0" indent="0">
              <a:lnSpc>
                <a:spcPct val="100000"/>
              </a:lnSpc>
              <a:buNone/>
            </a:pPr>
            <a:r>
              <a:rPr lang="tr-TR" sz="2000" spc="-20" dirty="0">
                <a:solidFill>
                  <a:srgbClr val="A42F0F"/>
                </a:solidFill>
                <a:latin typeface="Wingdings 3"/>
                <a:cs typeface="Times New Roman" panose="02020603050405020304" pitchFamily="18" charset="0"/>
              </a:rPr>
              <a:t> </a:t>
            </a:r>
            <a:r>
              <a:rPr lang="tr-TR" sz="2000" b="1" u="heavy" spc="-15" dirty="0">
                <a:cs typeface="Calibri"/>
              </a:rPr>
              <a:t>Hi</a:t>
            </a:r>
            <a:r>
              <a:rPr lang="tr-TR" sz="2000" b="1" u="heavy" spc="-25" dirty="0">
                <a:cs typeface="Calibri"/>
              </a:rPr>
              <a:t>b</a:t>
            </a:r>
            <a:r>
              <a:rPr lang="tr-TR" sz="2000" b="1" u="heavy" dirty="0">
                <a:cs typeface="Calibri"/>
              </a:rPr>
              <a:t>e </a:t>
            </a:r>
            <a:r>
              <a:rPr lang="tr-TR" sz="2000" b="1" u="heavy" spc="-170" dirty="0">
                <a:cs typeface="Calibri"/>
              </a:rPr>
              <a:t>Y</a:t>
            </a:r>
            <a:r>
              <a:rPr lang="tr-TR" sz="2000" b="1" u="heavy" dirty="0">
                <a:cs typeface="Calibri"/>
              </a:rPr>
              <a:t>azısı  </a:t>
            </a:r>
            <a:r>
              <a:rPr lang="tr-TR" sz="2000" b="1" u="heavy" spc="-10" dirty="0">
                <a:cs typeface="Calibri"/>
              </a:rPr>
              <a:t>(</a:t>
            </a:r>
            <a:r>
              <a:rPr lang="tr-TR" sz="2000" b="1" u="heavy" spc="-15" dirty="0" err="1">
                <a:cs typeface="Calibri"/>
              </a:rPr>
              <a:t>Le</a:t>
            </a:r>
            <a:r>
              <a:rPr lang="tr-TR" sz="2000" b="1" u="heavy" spc="-45" dirty="0" err="1">
                <a:cs typeface="Calibri"/>
              </a:rPr>
              <a:t>t</a:t>
            </a:r>
            <a:r>
              <a:rPr lang="tr-TR" sz="2000" b="1" u="heavy" spc="-40" dirty="0" err="1">
                <a:cs typeface="Calibri"/>
              </a:rPr>
              <a:t>t</a:t>
            </a:r>
            <a:r>
              <a:rPr lang="tr-TR" sz="2000" b="1" u="heavy" dirty="0" err="1">
                <a:cs typeface="Calibri"/>
              </a:rPr>
              <a:t>er</a:t>
            </a:r>
            <a:r>
              <a:rPr lang="tr-TR" sz="2000" b="1" u="heavy" dirty="0">
                <a:cs typeface="Calibri"/>
              </a:rPr>
              <a:t> of</a:t>
            </a:r>
            <a:r>
              <a:rPr lang="tr-TR" sz="2000" b="1" u="heavy" spc="-10" dirty="0">
                <a:cs typeface="Calibri"/>
              </a:rPr>
              <a:t> </a:t>
            </a:r>
            <a:r>
              <a:rPr lang="tr-TR" sz="2000" b="1" u="heavy" spc="-125" dirty="0" err="1">
                <a:cs typeface="Calibri"/>
              </a:rPr>
              <a:t>V</a:t>
            </a:r>
            <a:r>
              <a:rPr lang="tr-TR" sz="2000" b="1" u="heavy" dirty="0" err="1">
                <a:cs typeface="Calibri"/>
              </a:rPr>
              <a:t>erifi</a:t>
            </a:r>
            <a:r>
              <a:rPr lang="tr-TR" sz="2000" b="1" u="heavy" spc="-15" dirty="0" err="1">
                <a:cs typeface="Calibri"/>
              </a:rPr>
              <a:t>c</a:t>
            </a:r>
            <a:r>
              <a:rPr lang="tr-TR" sz="2000" b="1" u="heavy" spc="-40" dirty="0" err="1">
                <a:cs typeface="Calibri"/>
              </a:rPr>
              <a:t>a</a:t>
            </a:r>
            <a:r>
              <a:rPr lang="tr-TR" sz="2000" b="1" u="heavy" spc="-10" dirty="0" err="1">
                <a:cs typeface="Calibri"/>
              </a:rPr>
              <a:t>t</a:t>
            </a:r>
            <a:r>
              <a:rPr lang="tr-TR" sz="2000" b="1" u="heavy" spc="-20" dirty="0" err="1">
                <a:cs typeface="Calibri"/>
              </a:rPr>
              <a:t>i</a:t>
            </a:r>
            <a:r>
              <a:rPr lang="tr-TR" sz="2000" b="1" u="heavy" spc="-15" dirty="0" err="1">
                <a:cs typeface="Calibri"/>
              </a:rPr>
              <a:t>on</a:t>
            </a:r>
            <a:r>
              <a:rPr lang="tr-TR" sz="2000" b="1" u="heavy" spc="-10" dirty="0">
                <a:cs typeface="Calibri"/>
              </a:rPr>
              <a:t>):</a:t>
            </a:r>
            <a:endParaRPr lang="tr-TR" sz="2000" dirty="0">
              <a:cs typeface="Calibri"/>
            </a:endParaRPr>
          </a:p>
          <a:p>
            <a:pPr>
              <a:lnSpc>
                <a:spcPts val="950"/>
              </a:lnSpc>
              <a:spcBef>
                <a:spcPts val="46"/>
              </a:spcBef>
            </a:pPr>
            <a:endParaRPr lang="tr-TR" sz="2000" dirty="0"/>
          </a:p>
          <a:p>
            <a:pPr marL="12700" marR="12700">
              <a:lnSpc>
                <a:spcPct val="70000"/>
              </a:lnSpc>
            </a:pPr>
            <a:r>
              <a:rPr lang="tr-TR" sz="2000" spc="-5" dirty="0">
                <a:cs typeface="Calibri"/>
              </a:rPr>
              <a:t>Uluslararası Akademik </a:t>
            </a:r>
            <a:r>
              <a:rPr lang="tr-TR" sz="2000" dirty="0">
                <a:cs typeface="Calibri"/>
              </a:rPr>
              <a:t>İli</a:t>
            </a:r>
            <a:r>
              <a:rPr lang="tr-TR" sz="2000" spc="-10" dirty="0">
                <a:cs typeface="Calibri"/>
              </a:rPr>
              <a:t>ş</a:t>
            </a:r>
            <a:r>
              <a:rPr lang="tr-TR" sz="2000" dirty="0">
                <a:cs typeface="Calibri"/>
              </a:rPr>
              <a:t>kiler</a:t>
            </a:r>
            <a:r>
              <a:rPr lang="tr-TR" sz="2000" spc="-25" dirty="0">
                <a:cs typeface="Calibri"/>
              </a:rPr>
              <a:t> </a:t>
            </a:r>
            <a:r>
              <a:rPr lang="tr-TR" sz="2000" spc="-50" dirty="0">
                <a:cs typeface="Calibri"/>
              </a:rPr>
              <a:t>K</a:t>
            </a:r>
            <a:r>
              <a:rPr lang="tr-TR" sz="2000" dirty="0">
                <a:cs typeface="Calibri"/>
              </a:rPr>
              <a:t>o</a:t>
            </a:r>
            <a:r>
              <a:rPr lang="tr-TR" sz="2000" spc="-10" dirty="0">
                <a:cs typeface="Calibri"/>
              </a:rPr>
              <a:t>o</a:t>
            </a:r>
            <a:r>
              <a:rPr lang="tr-TR" sz="2000" spc="-35" dirty="0">
                <a:cs typeface="Calibri"/>
              </a:rPr>
              <a:t>r</a:t>
            </a:r>
            <a:r>
              <a:rPr lang="tr-TR" sz="2000" dirty="0">
                <a:cs typeface="Calibri"/>
              </a:rPr>
              <a:t>din</a:t>
            </a:r>
            <a:r>
              <a:rPr lang="tr-TR" sz="2000" spc="-25" dirty="0">
                <a:cs typeface="Calibri"/>
              </a:rPr>
              <a:t>at</a:t>
            </a:r>
            <a:r>
              <a:rPr lang="tr-TR" sz="2000" dirty="0">
                <a:cs typeface="Calibri"/>
              </a:rPr>
              <a:t>örlüğü </a:t>
            </a:r>
            <a:r>
              <a:rPr lang="tr-TR" sz="2000" spc="-20" dirty="0">
                <a:cs typeface="Calibri"/>
              </a:rPr>
              <a:t>t</a:t>
            </a:r>
            <a:r>
              <a:rPr lang="tr-TR" sz="2000" dirty="0">
                <a:cs typeface="Calibri"/>
              </a:rPr>
              <a:t>a</a:t>
            </a:r>
            <a:r>
              <a:rPr lang="tr-TR" sz="2000" spc="-45" dirty="0">
                <a:cs typeface="Calibri"/>
              </a:rPr>
              <a:t>r</a:t>
            </a:r>
            <a:r>
              <a:rPr lang="tr-TR" sz="2000" spc="-10" dirty="0">
                <a:cs typeface="Calibri"/>
              </a:rPr>
              <a:t>a</a:t>
            </a:r>
            <a:r>
              <a:rPr lang="tr-TR" sz="2000" dirty="0">
                <a:cs typeface="Calibri"/>
              </a:rPr>
              <a:t>fından</a:t>
            </a:r>
            <a:r>
              <a:rPr lang="tr-TR" sz="2000" spc="-15" dirty="0">
                <a:cs typeface="Calibri"/>
              </a:rPr>
              <a:t> </a:t>
            </a:r>
            <a:r>
              <a:rPr lang="tr-TR" sz="2000" dirty="0">
                <a:cs typeface="Calibri"/>
              </a:rPr>
              <a:t>dü</a:t>
            </a:r>
            <a:r>
              <a:rPr lang="tr-TR" sz="2000" spc="-50" dirty="0">
                <a:cs typeface="Calibri"/>
              </a:rPr>
              <a:t>z</a:t>
            </a:r>
            <a:r>
              <a:rPr lang="tr-TR" sz="2000" dirty="0">
                <a:cs typeface="Calibri"/>
              </a:rPr>
              <a:t>enl</a:t>
            </a:r>
            <a:r>
              <a:rPr lang="tr-TR" sz="2000" spc="5" dirty="0">
                <a:cs typeface="Calibri"/>
              </a:rPr>
              <a:t>e</a:t>
            </a:r>
            <a:r>
              <a:rPr lang="tr-TR" sz="2000" dirty="0">
                <a:cs typeface="Calibri"/>
              </a:rPr>
              <a:t>ni</a:t>
            </a:r>
            <a:r>
              <a:rPr lang="tr-TR" sz="2000" spc="-240" dirty="0">
                <a:cs typeface="Calibri"/>
              </a:rPr>
              <a:t>r</a:t>
            </a:r>
            <a:r>
              <a:rPr lang="tr-TR" sz="2000" dirty="0">
                <a:cs typeface="Calibri"/>
              </a:rPr>
              <a:t>. Bu</a:t>
            </a:r>
            <a:r>
              <a:rPr lang="tr-TR" sz="2000" spc="-20" dirty="0">
                <a:cs typeface="Calibri"/>
              </a:rPr>
              <a:t> </a:t>
            </a:r>
            <a:r>
              <a:rPr lang="tr-TR" sz="2000" spc="-35" dirty="0">
                <a:cs typeface="Calibri"/>
              </a:rPr>
              <a:t>y</a:t>
            </a:r>
            <a:r>
              <a:rPr lang="tr-TR" sz="2000" dirty="0">
                <a:cs typeface="Calibri"/>
              </a:rPr>
              <a:t>azıyı</a:t>
            </a:r>
            <a:r>
              <a:rPr lang="tr-TR" sz="2000" spc="-15" dirty="0">
                <a:cs typeface="Calibri"/>
              </a:rPr>
              <a:t> </a:t>
            </a:r>
            <a:r>
              <a:rPr lang="tr-TR" sz="2000" dirty="0">
                <a:cs typeface="Calibri"/>
              </a:rPr>
              <a:t>alabil</a:t>
            </a:r>
            <a:r>
              <a:rPr lang="tr-TR" sz="2000" spc="5" dirty="0">
                <a:cs typeface="Calibri"/>
              </a:rPr>
              <a:t>m</a:t>
            </a:r>
            <a:r>
              <a:rPr lang="tr-TR" sz="2000" dirty="0">
                <a:cs typeface="Calibri"/>
              </a:rPr>
              <a:t>ek</a:t>
            </a:r>
            <a:r>
              <a:rPr lang="tr-TR" sz="2000" spc="-10" dirty="0">
                <a:cs typeface="Calibri"/>
              </a:rPr>
              <a:t> </a:t>
            </a:r>
            <a:r>
              <a:rPr lang="tr-TR" sz="2000" dirty="0">
                <a:cs typeface="Calibri"/>
              </a:rPr>
              <a:t>için içeriğinde</a:t>
            </a:r>
            <a:r>
              <a:rPr lang="tr-TR" sz="2000" spc="-20" dirty="0">
                <a:cs typeface="Calibri"/>
              </a:rPr>
              <a:t> </a:t>
            </a:r>
            <a:r>
              <a:rPr lang="tr-TR" sz="2000" dirty="0">
                <a:cs typeface="Calibri"/>
              </a:rPr>
              <a:t>yurt</a:t>
            </a:r>
            <a:r>
              <a:rPr lang="tr-TR" sz="2000" spc="-15" dirty="0">
                <a:cs typeface="Calibri"/>
              </a:rPr>
              <a:t> </a:t>
            </a:r>
            <a:r>
              <a:rPr lang="tr-TR" sz="2000" dirty="0">
                <a:cs typeface="Calibri"/>
              </a:rPr>
              <a:t>dışın</a:t>
            </a:r>
            <a:r>
              <a:rPr lang="tr-TR" sz="2000" spc="-10" dirty="0">
                <a:cs typeface="Calibri"/>
              </a:rPr>
              <a:t>d</a:t>
            </a:r>
            <a:r>
              <a:rPr lang="tr-TR" sz="2000" dirty="0">
                <a:cs typeface="Calibri"/>
              </a:rPr>
              <a:t>a </a:t>
            </a:r>
            <a:r>
              <a:rPr lang="tr-TR" sz="2000" dirty="0" err="1">
                <a:cs typeface="Calibri"/>
              </a:rPr>
              <a:t>Erasmus</a:t>
            </a:r>
            <a:r>
              <a:rPr lang="tr-TR" sz="2000" dirty="0">
                <a:cs typeface="Calibri"/>
              </a:rPr>
              <a:t>+</a:t>
            </a:r>
            <a:r>
              <a:rPr lang="tr-TR" sz="2000" spc="-30" dirty="0">
                <a:cs typeface="Calibri"/>
              </a:rPr>
              <a:t> </a:t>
            </a:r>
            <a:r>
              <a:rPr lang="tr-TR" sz="2000" dirty="0">
                <a:cs typeface="Calibri"/>
              </a:rPr>
              <a:t>stajı yapacağınız </a:t>
            </a:r>
            <a:r>
              <a:rPr lang="tr-TR" sz="2000" spc="-25" dirty="0">
                <a:cs typeface="Calibri"/>
              </a:rPr>
              <a:t>t</a:t>
            </a:r>
            <a:r>
              <a:rPr lang="tr-TR" sz="2000" dirty="0">
                <a:cs typeface="Calibri"/>
              </a:rPr>
              <a:t>arih</a:t>
            </a:r>
            <a:r>
              <a:rPr lang="tr-TR" sz="2000" spc="-15" dirty="0">
                <a:cs typeface="Calibri"/>
              </a:rPr>
              <a:t> </a:t>
            </a:r>
            <a:r>
              <a:rPr lang="tr-TR" sz="2000" dirty="0">
                <a:cs typeface="Calibri"/>
              </a:rPr>
              <a:t>a</a:t>
            </a:r>
            <a:r>
              <a:rPr lang="tr-TR" sz="2000" spc="-50" dirty="0">
                <a:cs typeface="Calibri"/>
              </a:rPr>
              <a:t>r</a:t>
            </a:r>
            <a:r>
              <a:rPr lang="tr-TR" sz="2000" dirty="0">
                <a:cs typeface="Calibri"/>
              </a:rPr>
              <a:t>alığını</a:t>
            </a:r>
            <a:r>
              <a:rPr lang="tr-TR" sz="2000" spc="-35" dirty="0">
                <a:cs typeface="Calibri"/>
              </a:rPr>
              <a:t> (örn: 15/09/2024-15/11/2024) </a:t>
            </a:r>
            <a:r>
              <a:rPr lang="tr-TR" sz="2000" dirty="0">
                <a:cs typeface="Calibri"/>
              </a:rPr>
              <a:t>içe</a:t>
            </a:r>
            <a:r>
              <a:rPr lang="tr-TR" sz="2000" spc="-30" dirty="0">
                <a:cs typeface="Calibri"/>
              </a:rPr>
              <a:t>r</a:t>
            </a:r>
            <a:r>
              <a:rPr lang="tr-TR" sz="2000" dirty="0">
                <a:cs typeface="Calibri"/>
              </a:rPr>
              <a:t>en </a:t>
            </a:r>
            <a:r>
              <a:rPr lang="tr-TR" sz="2000" spc="-40" dirty="0">
                <a:cs typeface="Calibri"/>
              </a:rPr>
              <a:t>K</a:t>
            </a:r>
            <a:r>
              <a:rPr lang="tr-TR" sz="2000" dirty="0">
                <a:cs typeface="Calibri"/>
              </a:rPr>
              <a:t>abul Mektubunu</a:t>
            </a:r>
            <a:r>
              <a:rPr lang="tr-TR" sz="2000" spc="-20" dirty="0">
                <a:cs typeface="Calibri"/>
              </a:rPr>
              <a:t>z</a:t>
            </a:r>
            <a:r>
              <a:rPr lang="tr-TR" sz="2000" dirty="0">
                <a:cs typeface="Calibri"/>
              </a:rPr>
              <a:t>u</a:t>
            </a:r>
            <a:r>
              <a:rPr lang="tr-TR" sz="2000" spc="-5" dirty="0">
                <a:cs typeface="Calibri"/>
              </a:rPr>
              <a:t> </a:t>
            </a:r>
            <a:r>
              <a:rPr lang="tr-TR" sz="2000" b="1" dirty="0">
                <a:cs typeface="Calibri"/>
                <a:hlinkClick r:id="rId5"/>
              </a:rPr>
              <a:t>deuerasmusstaj@gmail.com</a:t>
            </a:r>
            <a:r>
              <a:rPr lang="tr-TR" sz="2000" b="1" spc="15" dirty="0">
                <a:cs typeface="Calibri"/>
                <a:hlinkClick r:id="rId5"/>
              </a:rPr>
              <a:t> </a:t>
            </a:r>
            <a:r>
              <a:rPr lang="tr-TR" sz="2000" dirty="0">
                <a:cs typeface="Calibri"/>
              </a:rPr>
              <a:t>ad</a:t>
            </a:r>
            <a:r>
              <a:rPr lang="tr-TR" sz="2000" spc="-35" dirty="0">
                <a:cs typeface="Calibri"/>
              </a:rPr>
              <a:t>r</a:t>
            </a:r>
            <a:r>
              <a:rPr lang="tr-TR" sz="2000" dirty="0">
                <a:cs typeface="Calibri"/>
              </a:rPr>
              <a:t>esine</a:t>
            </a:r>
            <a:r>
              <a:rPr lang="tr-TR" sz="2000" spc="10" dirty="0">
                <a:cs typeface="Calibri"/>
              </a:rPr>
              <a:t> </a:t>
            </a:r>
            <a:r>
              <a:rPr lang="tr-TR" sz="2000" dirty="0">
                <a:cs typeface="Calibri"/>
              </a:rPr>
              <a:t>ile</a:t>
            </a:r>
            <a:r>
              <a:rPr lang="tr-TR" sz="2000" spc="-30" dirty="0">
                <a:cs typeface="Calibri"/>
              </a:rPr>
              <a:t>t</a:t>
            </a:r>
            <a:r>
              <a:rPr lang="tr-TR" sz="2000" spc="-15" dirty="0">
                <a:cs typeface="Calibri"/>
              </a:rPr>
              <a:t>e</a:t>
            </a:r>
            <a:r>
              <a:rPr lang="tr-TR" sz="2000" spc="-40" dirty="0">
                <a:cs typeface="Calibri"/>
              </a:rPr>
              <a:t>r</a:t>
            </a:r>
            <a:r>
              <a:rPr lang="tr-TR" sz="2000" spc="-15" dirty="0">
                <a:cs typeface="Calibri"/>
              </a:rPr>
              <a:t>ek</a:t>
            </a:r>
            <a:r>
              <a:rPr lang="tr-TR" sz="2000" spc="-20" dirty="0">
                <a:cs typeface="Calibri"/>
              </a:rPr>
              <a:t> </a:t>
            </a:r>
            <a:r>
              <a:rPr lang="tr-TR" sz="2000" spc="-35" dirty="0">
                <a:cs typeface="Calibri"/>
              </a:rPr>
              <a:t>t</a:t>
            </a:r>
            <a:r>
              <a:rPr lang="tr-TR" sz="2000" dirty="0">
                <a:cs typeface="Calibri"/>
              </a:rPr>
              <a:t>al</a:t>
            </a:r>
            <a:r>
              <a:rPr lang="tr-TR" sz="2000" spc="5" dirty="0">
                <a:cs typeface="Calibri"/>
              </a:rPr>
              <a:t>e</a:t>
            </a:r>
            <a:r>
              <a:rPr lang="tr-TR" sz="2000" dirty="0">
                <a:cs typeface="Calibri"/>
              </a:rPr>
              <a:t>binizi</a:t>
            </a:r>
            <a:r>
              <a:rPr lang="tr-TR" sz="2000" spc="-15" dirty="0">
                <a:cs typeface="Calibri"/>
              </a:rPr>
              <a:t> </a:t>
            </a:r>
            <a:r>
              <a:rPr lang="tr-TR" sz="2000" dirty="0">
                <a:cs typeface="Calibri"/>
              </a:rPr>
              <a:t>bildirm</a:t>
            </a:r>
            <a:r>
              <a:rPr lang="tr-TR" sz="2000" spc="10" dirty="0">
                <a:cs typeface="Calibri"/>
              </a:rPr>
              <a:t>e</a:t>
            </a:r>
            <a:r>
              <a:rPr lang="tr-TR" sz="2000" dirty="0">
                <a:cs typeface="Calibri"/>
              </a:rPr>
              <a:t>niz</a:t>
            </a:r>
            <a:r>
              <a:rPr lang="tr-TR" sz="2000" spc="-15" dirty="0">
                <a:cs typeface="Calibri"/>
              </a:rPr>
              <a:t> </a:t>
            </a:r>
            <a:r>
              <a:rPr lang="tr-TR" sz="2000" spc="-45" dirty="0">
                <a:cs typeface="Calibri"/>
              </a:rPr>
              <a:t>g</a:t>
            </a:r>
            <a:r>
              <a:rPr lang="tr-TR" sz="2000" spc="-15" dirty="0">
                <a:cs typeface="Calibri"/>
              </a:rPr>
              <a:t>e</a:t>
            </a:r>
            <a:r>
              <a:rPr lang="tr-TR" sz="2000" spc="-40" dirty="0">
                <a:cs typeface="Calibri"/>
              </a:rPr>
              <a:t>r</a:t>
            </a:r>
            <a:r>
              <a:rPr lang="tr-TR" sz="2000" spc="-10" dirty="0">
                <a:cs typeface="Calibri"/>
              </a:rPr>
              <a:t>eki</a:t>
            </a:r>
            <a:r>
              <a:rPr lang="tr-TR" sz="2000" spc="-245" dirty="0">
                <a:cs typeface="Calibri"/>
              </a:rPr>
              <a:t>r</a:t>
            </a:r>
            <a:r>
              <a:rPr lang="tr-TR" sz="2000" dirty="0">
                <a:cs typeface="Calibri"/>
              </a:rPr>
              <a:t>.</a:t>
            </a:r>
          </a:p>
          <a:p>
            <a:pPr>
              <a:lnSpc>
                <a:spcPts val="950"/>
              </a:lnSpc>
              <a:spcBef>
                <a:spcPts val="46"/>
              </a:spcBef>
            </a:pPr>
            <a:endParaRPr lang="tr-TR" sz="1400" dirty="0"/>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45569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590FB1-CEFE-48C6-9711-BD215E9B79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0660CD3-291F-4909-BC87-8CF5DE8B738E}"/>
              </a:ext>
            </a:extLst>
          </p:cNvPr>
          <p:cNvSpPr>
            <a:spLocks noGrp="1"/>
          </p:cNvSpPr>
          <p:nvPr>
            <p:ph idx="1"/>
          </p:nvPr>
        </p:nvSpPr>
        <p:spPr/>
        <p:txBody>
          <a:bodyPr/>
          <a:lstStyle/>
          <a:p>
            <a:pPr marL="12700" marR="676910" algn="just">
              <a:lnSpc>
                <a:spcPct val="70000"/>
              </a:lnSpc>
            </a:pPr>
            <a:r>
              <a:rPr lang="tr-TR" spc="-165" dirty="0">
                <a:cs typeface="Calibri"/>
              </a:rPr>
              <a:t>Hibe yazınızın </a:t>
            </a:r>
            <a:r>
              <a:rPr lang="tr-TR" spc="10" dirty="0">
                <a:cs typeface="Calibri"/>
              </a:rPr>
              <a:t> hazırlanıp </a:t>
            </a:r>
            <a:r>
              <a:rPr lang="tr-TR" spc="-30" dirty="0">
                <a:cs typeface="Calibri"/>
              </a:rPr>
              <a:t>imza/mühür sürecinin</a:t>
            </a:r>
            <a:r>
              <a:rPr lang="tr-TR" dirty="0">
                <a:cs typeface="Calibri"/>
              </a:rPr>
              <a:t> tamamlanmasından s</a:t>
            </a:r>
            <a:r>
              <a:rPr lang="tr-TR" spc="-10" dirty="0">
                <a:cs typeface="Calibri"/>
              </a:rPr>
              <a:t>o</a:t>
            </a:r>
            <a:r>
              <a:rPr lang="tr-TR" dirty="0">
                <a:cs typeface="Calibri"/>
              </a:rPr>
              <a:t>n</a:t>
            </a:r>
            <a:r>
              <a:rPr lang="tr-TR" spc="-50" dirty="0">
                <a:cs typeface="Calibri"/>
              </a:rPr>
              <a:t>r</a:t>
            </a:r>
            <a:r>
              <a:rPr lang="tr-TR" dirty="0">
                <a:cs typeface="Calibri"/>
              </a:rPr>
              <a:t>a si</a:t>
            </a:r>
            <a:r>
              <a:rPr lang="tr-TR" spc="-55" dirty="0">
                <a:cs typeface="Calibri"/>
              </a:rPr>
              <a:t>z</a:t>
            </a:r>
            <a:r>
              <a:rPr lang="tr-TR" dirty="0">
                <a:cs typeface="Calibri"/>
              </a:rPr>
              <a:t>e</a:t>
            </a:r>
            <a:r>
              <a:rPr lang="tr-TR" spc="-10" dirty="0">
                <a:cs typeface="Calibri"/>
              </a:rPr>
              <a:t> </a:t>
            </a:r>
            <a:r>
              <a:rPr lang="tr-TR" spc="15" dirty="0">
                <a:cs typeface="Calibri"/>
              </a:rPr>
              <a:t>e</a:t>
            </a:r>
            <a:r>
              <a:rPr lang="tr-TR" spc="-5" dirty="0">
                <a:cs typeface="Calibri"/>
              </a:rPr>
              <a:t>-posta </a:t>
            </a:r>
            <a:r>
              <a:rPr lang="tr-TR" dirty="0">
                <a:cs typeface="Calibri"/>
              </a:rPr>
              <a:t>ile </a:t>
            </a:r>
            <a:r>
              <a:rPr lang="tr-TR" spc="-35" dirty="0">
                <a:cs typeface="Calibri"/>
              </a:rPr>
              <a:t>y</a:t>
            </a:r>
            <a:r>
              <a:rPr lang="tr-TR" dirty="0">
                <a:cs typeface="Calibri"/>
              </a:rPr>
              <a:t>azının</a:t>
            </a:r>
            <a:r>
              <a:rPr lang="tr-TR" spc="-15" dirty="0">
                <a:cs typeface="Calibri"/>
              </a:rPr>
              <a:t> </a:t>
            </a:r>
            <a:r>
              <a:rPr lang="tr-TR" dirty="0">
                <a:cs typeface="Calibri"/>
              </a:rPr>
              <a:t>hazır olduğu</a:t>
            </a:r>
            <a:r>
              <a:rPr lang="tr-TR" spc="-10" dirty="0">
                <a:cs typeface="Calibri"/>
              </a:rPr>
              <a:t> </a:t>
            </a:r>
            <a:r>
              <a:rPr lang="tr-TR" spc="-30" dirty="0">
                <a:cs typeface="Calibri"/>
              </a:rPr>
              <a:t>v</a:t>
            </a:r>
            <a:r>
              <a:rPr lang="tr-TR" dirty="0">
                <a:cs typeface="Calibri"/>
              </a:rPr>
              <a:t>e</a:t>
            </a:r>
            <a:r>
              <a:rPr lang="tr-TR" spc="10" dirty="0">
                <a:cs typeface="Calibri"/>
              </a:rPr>
              <a:t> Koordinatörlüğümüzden </a:t>
            </a:r>
            <a:r>
              <a:rPr lang="tr-TR" spc="-25" dirty="0">
                <a:cs typeface="Calibri"/>
              </a:rPr>
              <a:t>t</a:t>
            </a:r>
            <a:r>
              <a:rPr lang="tr-TR" dirty="0">
                <a:cs typeface="Calibri"/>
              </a:rPr>
              <a:t>eslim</a:t>
            </a:r>
            <a:r>
              <a:rPr lang="tr-TR" spc="-25" dirty="0">
                <a:cs typeface="Calibri"/>
              </a:rPr>
              <a:t> </a:t>
            </a:r>
            <a:r>
              <a:rPr lang="tr-TR" dirty="0">
                <a:cs typeface="Calibri"/>
              </a:rPr>
              <a:t>alabil</a:t>
            </a:r>
            <a:r>
              <a:rPr lang="tr-TR" spc="5" dirty="0">
                <a:cs typeface="Calibri"/>
              </a:rPr>
              <a:t>e</a:t>
            </a:r>
            <a:r>
              <a:rPr lang="tr-TR" dirty="0">
                <a:cs typeface="Calibri"/>
              </a:rPr>
              <a:t>c</a:t>
            </a:r>
            <a:r>
              <a:rPr lang="tr-TR" spc="5" dirty="0">
                <a:cs typeface="Calibri"/>
              </a:rPr>
              <a:t>e</a:t>
            </a:r>
            <a:r>
              <a:rPr lang="tr-TR" dirty="0">
                <a:cs typeface="Calibri"/>
              </a:rPr>
              <a:t>ğiniz</a:t>
            </a:r>
            <a:r>
              <a:rPr lang="tr-TR" spc="-20" dirty="0">
                <a:cs typeface="Calibri"/>
              </a:rPr>
              <a:t> </a:t>
            </a:r>
            <a:r>
              <a:rPr lang="tr-TR" dirty="0">
                <a:cs typeface="Calibri"/>
              </a:rPr>
              <a:t>bilgisi</a:t>
            </a:r>
            <a:r>
              <a:rPr lang="tr-TR" spc="-20" dirty="0">
                <a:cs typeface="Calibri"/>
              </a:rPr>
              <a:t> </a:t>
            </a:r>
            <a:r>
              <a:rPr lang="tr-TR" spc="-30" dirty="0">
                <a:cs typeface="Calibri"/>
              </a:rPr>
              <a:t>v</a:t>
            </a:r>
            <a:r>
              <a:rPr lang="tr-TR" dirty="0">
                <a:cs typeface="Calibri"/>
              </a:rPr>
              <a:t>erili</a:t>
            </a:r>
            <a:r>
              <a:rPr lang="tr-TR" spc="-240" dirty="0">
                <a:cs typeface="Calibri"/>
              </a:rPr>
              <a:t>r</a:t>
            </a:r>
            <a:r>
              <a:rPr lang="tr-TR" dirty="0">
                <a:cs typeface="Calibri"/>
              </a:rPr>
              <a:t>. </a:t>
            </a:r>
            <a:r>
              <a:rPr lang="tr-TR" dirty="0" err="1">
                <a:cs typeface="Calibri"/>
              </a:rPr>
              <a:t>Hibesiz</a:t>
            </a:r>
            <a:r>
              <a:rPr lang="tr-TR" dirty="0">
                <a:cs typeface="Calibri"/>
              </a:rPr>
              <a:t> öğrenciler için de herhangi bir hibe vurgusu yapılmadan, </a:t>
            </a:r>
            <a:r>
              <a:rPr lang="tr-TR" dirty="0" err="1">
                <a:cs typeface="Calibri"/>
              </a:rPr>
              <a:t>Erasmus</a:t>
            </a:r>
            <a:r>
              <a:rPr lang="tr-TR" dirty="0">
                <a:cs typeface="Calibri"/>
              </a:rPr>
              <a:t> stajı için seçildiklerini belirten ve vize başvurusu için kullanabilecekleri bir yazı hazırlayabilmekteyiz.</a:t>
            </a:r>
          </a:p>
          <a:p>
            <a:pPr marL="12700" marR="676910" algn="just">
              <a:lnSpc>
                <a:spcPct val="70000"/>
              </a:lnSpc>
            </a:pPr>
            <a:r>
              <a:rPr lang="tr-TR" dirty="0">
                <a:cs typeface="Calibri"/>
              </a:rPr>
              <a:t>Bu</a:t>
            </a:r>
            <a:r>
              <a:rPr lang="tr-TR" spc="-15" dirty="0">
                <a:cs typeface="Calibri"/>
              </a:rPr>
              <a:t> </a:t>
            </a:r>
            <a:r>
              <a:rPr lang="tr-TR" dirty="0">
                <a:cs typeface="Calibri"/>
              </a:rPr>
              <a:t>sü</a:t>
            </a:r>
            <a:r>
              <a:rPr lang="tr-TR" spc="-40" dirty="0">
                <a:cs typeface="Calibri"/>
              </a:rPr>
              <a:t>r</a:t>
            </a:r>
            <a:r>
              <a:rPr lang="tr-TR" dirty="0">
                <a:cs typeface="Calibri"/>
              </a:rPr>
              <a:t>e</a:t>
            </a:r>
            <a:r>
              <a:rPr lang="tr-TR" spc="10" dirty="0">
                <a:cs typeface="Calibri"/>
              </a:rPr>
              <a:t> </a:t>
            </a:r>
            <a:r>
              <a:rPr lang="tr-TR" dirty="0">
                <a:cs typeface="Calibri"/>
              </a:rPr>
              <a:t>n</a:t>
            </a:r>
            <a:r>
              <a:rPr lang="tr-TR" spc="-10" dirty="0">
                <a:cs typeface="Calibri"/>
              </a:rPr>
              <a:t>o</a:t>
            </a:r>
            <a:r>
              <a:rPr lang="tr-TR" dirty="0">
                <a:cs typeface="Calibri"/>
              </a:rPr>
              <a:t>rmal</a:t>
            </a:r>
            <a:r>
              <a:rPr lang="tr-TR" spc="-10" dirty="0">
                <a:cs typeface="Calibri"/>
              </a:rPr>
              <a:t> </a:t>
            </a:r>
            <a:r>
              <a:rPr lang="tr-TR" spc="-85" dirty="0">
                <a:cs typeface="Calibri"/>
              </a:rPr>
              <a:t>k</a:t>
            </a:r>
            <a:r>
              <a:rPr lang="tr-TR" dirty="0">
                <a:cs typeface="Calibri"/>
              </a:rPr>
              <a:t>o</a:t>
            </a:r>
            <a:r>
              <a:rPr lang="tr-TR" spc="-10" dirty="0">
                <a:cs typeface="Calibri"/>
              </a:rPr>
              <a:t>ş</a:t>
            </a:r>
            <a:r>
              <a:rPr lang="tr-TR" dirty="0">
                <a:cs typeface="Calibri"/>
              </a:rPr>
              <a:t>ulla</a:t>
            </a:r>
            <a:r>
              <a:rPr lang="tr-TR" spc="-40" dirty="0">
                <a:cs typeface="Calibri"/>
              </a:rPr>
              <a:t>r</a:t>
            </a:r>
            <a:r>
              <a:rPr lang="tr-TR" dirty="0">
                <a:cs typeface="Calibri"/>
              </a:rPr>
              <a:t>da</a:t>
            </a:r>
            <a:r>
              <a:rPr lang="tr-TR" spc="-15" dirty="0">
                <a:cs typeface="Calibri"/>
              </a:rPr>
              <a:t> </a:t>
            </a:r>
            <a:r>
              <a:rPr lang="tr-TR" dirty="0">
                <a:cs typeface="Calibri"/>
              </a:rPr>
              <a:t>ma</a:t>
            </a:r>
            <a:r>
              <a:rPr lang="tr-TR" spc="-25" dirty="0">
                <a:cs typeface="Calibri"/>
              </a:rPr>
              <a:t>k</a:t>
            </a:r>
            <a:r>
              <a:rPr lang="tr-TR" dirty="0">
                <a:cs typeface="Calibri"/>
              </a:rPr>
              <a:t>simum</a:t>
            </a:r>
            <a:r>
              <a:rPr lang="tr-TR" spc="-35" dirty="0">
                <a:cs typeface="Calibri"/>
              </a:rPr>
              <a:t> </a:t>
            </a:r>
            <a:r>
              <a:rPr lang="tr-TR" dirty="0">
                <a:cs typeface="Calibri"/>
              </a:rPr>
              <a:t>5</a:t>
            </a:r>
            <a:r>
              <a:rPr lang="tr-TR" spc="-10" dirty="0">
                <a:cs typeface="Calibri"/>
              </a:rPr>
              <a:t> </a:t>
            </a:r>
            <a:r>
              <a:rPr lang="tr-TR" dirty="0">
                <a:cs typeface="Calibri"/>
              </a:rPr>
              <a:t>iş </a:t>
            </a:r>
            <a:r>
              <a:rPr lang="tr-TR" spc="-10" dirty="0">
                <a:cs typeface="Calibri"/>
              </a:rPr>
              <a:t>g</a:t>
            </a:r>
            <a:r>
              <a:rPr lang="tr-TR" dirty="0">
                <a:cs typeface="Calibri"/>
              </a:rPr>
              <a:t>ünüdü</a:t>
            </a:r>
            <a:r>
              <a:rPr lang="tr-TR" spc="-210" dirty="0">
                <a:cs typeface="Calibri"/>
              </a:rPr>
              <a:t>r</a:t>
            </a:r>
            <a:r>
              <a:rPr lang="tr-TR" spc="-10" dirty="0">
                <a:cs typeface="Calibri"/>
              </a:rPr>
              <a:t>, bu</a:t>
            </a:r>
            <a:r>
              <a:rPr lang="tr-TR" spc="-5" dirty="0">
                <a:cs typeface="Calibri"/>
              </a:rPr>
              <a:t> </a:t>
            </a:r>
            <a:r>
              <a:rPr lang="tr-TR" dirty="0">
                <a:cs typeface="Calibri"/>
              </a:rPr>
              <a:t>sü</a:t>
            </a:r>
            <a:r>
              <a:rPr lang="tr-TR" spc="-40" dirty="0">
                <a:cs typeface="Calibri"/>
              </a:rPr>
              <a:t>r</a:t>
            </a:r>
            <a:r>
              <a:rPr lang="tr-TR" dirty="0">
                <a:cs typeface="Calibri"/>
              </a:rPr>
              <a:t>eyi </a:t>
            </a:r>
            <a:r>
              <a:rPr lang="tr-TR" spc="-20" dirty="0">
                <a:cs typeface="Calibri"/>
              </a:rPr>
              <a:t>g</a:t>
            </a:r>
            <a:r>
              <a:rPr lang="tr-TR" spc="-45" dirty="0">
                <a:cs typeface="Calibri"/>
              </a:rPr>
              <a:t>ö</a:t>
            </a:r>
            <a:r>
              <a:rPr lang="tr-TR" dirty="0">
                <a:cs typeface="Calibri"/>
              </a:rPr>
              <a:t>z </a:t>
            </a:r>
            <a:r>
              <a:rPr lang="tr-TR" spc="-10" dirty="0">
                <a:cs typeface="Calibri"/>
              </a:rPr>
              <a:t>ö</a:t>
            </a:r>
            <a:r>
              <a:rPr lang="tr-TR" dirty="0">
                <a:cs typeface="Calibri"/>
              </a:rPr>
              <a:t>nünde bulundu</a:t>
            </a:r>
            <a:r>
              <a:rPr lang="tr-TR" spc="-45" dirty="0">
                <a:cs typeface="Calibri"/>
              </a:rPr>
              <a:t>r</a:t>
            </a:r>
            <a:r>
              <a:rPr lang="tr-TR" dirty="0">
                <a:cs typeface="Calibri"/>
              </a:rPr>
              <a:t>a</a:t>
            </a:r>
            <a:r>
              <a:rPr lang="tr-TR" spc="-45" dirty="0">
                <a:cs typeface="Calibri"/>
              </a:rPr>
              <a:t>r</a:t>
            </a:r>
            <a:r>
              <a:rPr lang="tr-TR" dirty="0">
                <a:cs typeface="Calibri"/>
              </a:rPr>
              <a:t>ak ba</a:t>
            </a:r>
            <a:r>
              <a:rPr lang="tr-TR" spc="-40" dirty="0">
                <a:cs typeface="Calibri"/>
              </a:rPr>
              <a:t>ş</a:t>
            </a:r>
            <a:r>
              <a:rPr lang="tr-TR" dirty="0">
                <a:cs typeface="Calibri"/>
              </a:rPr>
              <a:t>vurmanız </a:t>
            </a:r>
            <a:r>
              <a:rPr lang="tr-TR" spc="-30" dirty="0">
                <a:cs typeface="Calibri"/>
              </a:rPr>
              <a:t>v</a:t>
            </a:r>
            <a:r>
              <a:rPr lang="tr-TR" dirty="0">
                <a:cs typeface="Calibri"/>
              </a:rPr>
              <a:t>e </a:t>
            </a:r>
            <a:r>
              <a:rPr lang="tr-TR" spc="-10" dirty="0">
                <a:cs typeface="Calibri"/>
              </a:rPr>
              <a:t>e</a:t>
            </a:r>
            <a:r>
              <a:rPr lang="tr-TR" spc="-5" dirty="0">
                <a:cs typeface="Calibri"/>
              </a:rPr>
              <a:t>-postalarınızı </a:t>
            </a:r>
            <a:r>
              <a:rPr lang="tr-TR" dirty="0">
                <a:cs typeface="Calibri"/>
              </a:rPr>
              <a:t>bilgilendir</a:t>
            </a:r>
            <a:r>
              <a:rPr lang="tr-TR" spc="5" dirty="0">
                <a:cs typeface="Calibri"/>
              </a:rPr>
              <a:t>m</a:t>
            </a:r>
            <a:r>
              <a:rPr lang="tr-TR" dirty="0">
                <a:cs typeface="Calibri"/>
              </a:rPr>
              <a:t>eyi</a:t>
            </a:r>
            <a:r>
              <a:rPr lang="tr-TR" spc="-30" dirty="0">
                <a:cs typeface="Calibri"/>
              </a:rPr>
              <a:t> </a:t>
            </a:r>
            <a:r>
              <a:rPr lang="tr-TR" spc="-25" dirty="0">
                <a:cs typeface="Calibri"/>
              </a:rPr>
              <a:t>t</a:t>
            </a:r>
            <a:r>
              <a:rPr lang="tr-TR" dirty="0">
                <a:cs typeface="Calibri"/>
              </a:rPr>
              <a:t>akip</a:t>
            </a:r>
            <a:r>
              <a:rPr lang="tr-TR" spc="-25" dirty="0">
                <a:cs typeface="Calibri"/>
              </a:rPr>
              <a:t> </a:t>
            </a:r>
            <a:r>
              <a:rPr lang="tr-TR" dirty="0">
                <a:cs typeface="Calibri"/>
              </a:rPr>
              <a:t>etmek</a:t>
            </a:r>
            <a:r>
              <a:rPr lang="tr-TR" spc="-15" dirty="0">
                <a:cs typeface="Calibri"/>
              </a:rPr>
              <a:t> </a:t>
            </a:r>
            <a:r>
              <a:rPr lang="tr-TR" dirty="0">
                <a:cs typeface="Calibri"/>
              </a:rPr>
              <a:t>ü</a:t>
            </a:r>
            <a:r>
              <a:rPr lang="tr-TR" spc="-50" dirty="0">
                <a:cs typeface="Calibri"/>
              </a:rPr>
              <a:t>z</a:t>
            </a:r>
            <a:r>
              <a:rPr lang="tr-TR" dirty="0">
                <a:cs typeface="Calibri"/>
              </a:rPr>
              <a:t>e</a:t>
            </a:r>
            <a:r>
              <a:rPr lang="tr-TR" spc="-30" dirty="0">
                <a:cs typeface="Calibri"/>
              </a:rPr>
              <a:t>r</a:t>
            </a:r>
            <a:r>
              <a:rPr lang="tr-TR" dirty="0">
                <a:cs typeface="Calibri"/>
              </a:rPr>
              <a:t>e </a:t>
            </a:r>
            <a:r>
              <a:rPr lang="tr-TR" spc="-100" dirty="0">
                <a:cs typeface="Calibri"/>
              </a:rPr>
              <a:t>k</a:t>
            </a:r>
            <a:r>
              <a:rPr lang="tr-TR" dirty="0">
                <a:cs typeface="Calibri"/>
              </a:rPr>
              <a:t>o</a:t>
            </a:r>
            <a:r>
              <a:rPr lang="tr-TR" spc="-35" dirty="0">
                <a:cs typeface="Calibri"/>
              </a:rPr>
              <a:t>n</a:t>
            </a:r>
            <a:r>
              <a:rPr lang="tr-TR" spc="-10" dirty="0">
                <a:cs typeface="Calibri"/>
              </a:rPr>
              <a:t>t</a:t>
            </a:r>
            <a:r>
              <a:rPr lang="tr-TR" spc="-45" dirty="0">
                <a:cs typeface="Calibri"/>
              </a:rPr>
              <a:t>r</a:t>
            </a:r>
            <a:r>
              <a:rPr lang="tr-TR" dirty="0">
                <a:cs typeface="Calibri"/>
              </a:rPr>
              <a:t>ol</a:t>
            </a:r>
            <a:r>
              <a:rPr lang="tr-TR" spc="-20" dirty="0">
                <a:cs typeface="Calibri"/>
              </a:rPr>
              <a:t> </a:t>
            </a:r>
            <a:r>
              <a:rPr lang="tr-TR" spc="-15" dirty="0">
                <a:cs typeface="Calibri"/>
              </a:rPr>
              <a:t>etmeniz</a:t>
            </a:r>
            <a:r>
              <a:rPr lang="tr-TR" spc="-10" dirty="0">
                <a:cs typeface="Calibri"/>
              </a:rPr>
              <a:t> </a:t>
            </a:r>
            <a:r>
              <a:rPr lang="tr-TR" spc="-45" dirty="0">
                <a:cs typeface="Calibri"/>
              </a:rPr>
              <a:t>g</a:t>
            </a:r>
            <a:r>
              <a:rPr lang="tr-TR" spc="-15" dirty="0">
                <a:cs typeface="Calibri"/>
              </a:rPr>
              <a:t>e</a:t>
            </a:r>
            <a:r>
              <a:rPr lang="tr-TR" spc="-40" dirty="0">
                <a:cs typeface="Calibri"/>
              </a:rPr>
              <a:t>r</a:t>
            </a:r>
            <a:r>
              <a:rPr lang="tr-TR" spc="-10" dirty="0">
                <a:cs typeface="Calibri"/>
              </a:rPr>
              <a:t>eki</a:t>
            </a:r>
            <a:r>
              <a:rPr lang="tr-TR" spc="-245" dirty="0">
                <a:cs typeface="Calibri"/>
              </a:rPr>
              <a:t>r.</a:t>
            </a:r>
            <a:endParaRPr lang="tr-TR" sz="3600" dirty="0">
              <a:cs typeface="Calibri"/>
            </a:endParaRPr>
          </a:p>
          <a:p>
            <a:endParaRPr lang="tr-TR" dirty="0"/>
          </a:p>
        </p:txBody>
      </p:sp>
    </p:spTree>
    <p:extLst>
      <p:ext uri="{BB962C8B-B14F-4D97-AF65-F5344CB8AC3E}">
        <p14:creationId xmlns:p14="http://schemas.microsoft.com/office/powerpoint/2010/main" val="1304940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52EFC465-216A-418A-B826-BE1549EBFD2A}"/>
              </a:ext>
            </a:extLst>
          </p:cNvPr>
          <p:cNvSpPr>
            <a:spLocks noGrp="1"/>
          </p:cNvSpPr>
          <p:nvPr>
            <p:ph type="title"/>
          </p:nvPr>
        </p:nvSpPr>
        <p:spPr>
          <a:xfrm>
            <a:off x="838200" y="365125"/>
            <a:ext cx="8317089" cy="978483"/>
          </a:xfrm>
        </p:spPr>
        <p:txBody>
          <a:bodyPr/>
          <a:lstStyle/>
          <a:p>
            <a:r>
              <a:rPr lang="tr-TR" dirty="0"/>
              <a:t>	</a:t>
            </a:r>
            <a:r>
              <a:rPr lang="tr-TR" sz="4000" dirty="0">
                <a:solidFill>
                  <a:srgbClr val="FF0000"/>
                </a:solidFill>
                <a:latin typeface="+mn-lt"/>
              </a:rPr>
              <a:t>SİGORTALAR</a:t>
            </a:r>
          </a:p>
        </p:txBody>
      </p:sp>
      <p:sp>
        <p:nvSpPr>
          <p:cNvPr id="9" name="object 9"/>
          <p:cNvSpPr txBox="1">
            <a:spLocks noGrp="1"/>
          </p:cNvSpPr>
          <p:nvPr>
            <p:ph idx="1"/>
          </p:nvPr>
        </p:nvSpPr>
        <p:spPr>
          <a:xfrm>
            <a:off x="838200" y="1825625"/>
            <a:ext cx="10515600" cy="5133713"/>
          </a:xfrm>
          <a:prstGeom prst="rect">
            <a:avLst/>
          </a:prstGeom>
        </p:spPr>
        <p:txBody>
          <a:bodyPr vert="horz" wrap="square" lIns="0" tIns="0" rIns="0" bIns="0" rtlCol="0">
            <a:spAutoFit/>
          </a:bodyPr>
          <a:lstStyle/>
          <a:p>
            <a:pPr marL="12065" marR="12700" indent="0" algn="just">
              <a:lnSpc>
                <a:spcPct val="100000"/>
              </a:lnSpc>
              <a:buNone/>
              <a:tabLst>
                <a:tab pos="241300" algn="l"/>
              </a:tabLst>
            </a:pPr>
            <a:r>
              <a:rPr lang="tr-TR" sz="1200" spc="-20" dirty="0">
                <a:solidFill>
                  <a:srgbClr val="A42F0F"/>
                </a:solidFill>
                <a:latin typeface="Wingdings 3"/>
                <a:cs typeface="Wingdings 3"/>
              </a:rPr>
              <a:t> </a:t>
            </a:r>
            <a:r>
              <a:rPr lang="tr-TR" sz="1600" spc="-15" dirty="0" err="1">
                <a:cs typeface="Calibri"/>
              </a:rPr>
              <a:t>E</a:t>
            </a:r>
            <a:r>
              <a:rPr lang="tr-TR" sz="1600" spc="-55" dirty="0" err="1">
                <a:cs typeface="Calibri"/>
              </a:rPr>
              <a:t>r</a:t>
            </a:r>
            <a:r>
              <a:rPr lang="tr-TR" sz="1600" dirty="0" err="1">
                <a:cs typeface="Calibri"/>
              </a:rPr>
              <a:t>asmus</a:t>
            </a:r>
            <a:r>
              <a:rPr lang="tr-TR" sz="1600" spc="-20" dirty="0">
                <a:cs typeface="Calibri"/>
              </a:rPr>
              <a:t> </a:t>
            </a:r>
            <a:r>
              <a:rPr lang="tr-TR" sz="1600" dirty="0">
                <a:cs typeface="Calibri"/>
              </a:rPr>
              <a:t>ha</a:t>
            </a:r>
            <a:r>
              <a:rPr lang="tr-TR" sz="1600" spc="-35" dirty="0">
                <a:cs typeface="Calibri"/>
              </a:rPr>
              <a:t>r</a:t>
            </a:r>
            <a:r>
              <a:rPr lang="tr-TR" sz="1600" dirty="0">
                <a:cs typeface="Calibri"/>
              </a:rPr>
              <a:t>e</a:t>
            </a:r>
            <a:r>
              <a:rPr lang="tr-TR" sz="1600" spc="-70" dirty="0">
                <a:cs typeface="Calibri"/>
              </a:rPr>
              <a:t>k</a:t>
            </a:r>
            <a:r>
              <a:rPr lang="tr-TR" sz="1600" dirty="0">
                <a:cs typeface="Calibri"/>
              </a:rPr>
              <a:t>etlili</a:t>
            </a:r>
            <a:r>
              <a:rPr lang="tr-TR" sz="1600" spc="-10" dirty="0">
                <a:cs typeface="Calibri"/>
              </a:rPr>
              <a:t>ğ</a:t>
            </a:r>
            <a:r>
              <a:rPr lang="tr-TR" sz="1600" dirty="0">
                <a:cs typeface="Calibri"/>
              </a:rPr>
              <a:t>iniz</a:t>
            </a:r>
            <a:r>
              <a:rPr lang="tr-TR" sz="1600" spc="-25" dirty="0">
                <a:cs typeface="Calibri"/>
              </a:rPr>
              <a:t> </a:t>
            </a:r>
            <a:r>
              <a:rPr lang="tr-TR" sz="1600" dirty="0">
                <a:cs typeface="Calibri"/>
              </a:rPr>
              <a:t>b</a:t>
            </a:r>
            <a:r>
              <a:rPr lang="tr-TR" sz="1600" spc="-20" dirty="0">
                <a:cs typeface="Calibri"/>
              </a:rPr>
              <a:t>o</a:t>
            </a:r>
            <a:r>
              <a:rPr lang="tr-TR" sz="1600" dirty="0">
                <a:cs typeface="Calibri"/>
              </a:rPr>
              <a:t>yun</a:t>
            </a:r>
            <a:r>
              <a:rPr lang="tr-TR" sz="1600" spc="-15" dirty="0">
                <a:cs typeface="Calibri"/>
              </a:rPr>
              <a:t>c</a:t>
            </a:r>
            <a:r>
              <a:rPr lang="tr-TR" sz="1600" dirty="0">
                <a:cs typeface="Calibri"/>
              </a:rPr>
              <a:t>a başını</a:t>
            </a:r>
            <a:r>
              <a:rPr lang="tr-TR" sz="1600" spc="-40" dirty="0">
                <a:cs typeface="Calibri"/>
              </a:rPr>
              <a:t>z</a:t>
            </a:r>
            <a:r>
              <a:rPr lang="tr-TR" sz="1600" dirty="0">
                <a:cs typeface="Calibri"/>
              </a:rPr>
              <a:t>a</a:t>
            </a:r>
            <a:r>
              <a:rPr lang="tr-TR" sz="1600" spc="-15" dirty="0">
                <a:cs typeface="Calibri"/>
              </a:rPr>
              <a:t> </a:t>
            </a:r>
            <a:r>
              <a:rPr lang="tr-TR" sz="1600" spc="-30" dirty="0">
                <a:cs typeface="Calibri"/>
              </a:rPr>
              <a:t>g</a:t>
            </a:r>
            <a:r>
              <a:rPr lang="tr-TR" sz="1600" dirty="0">
                <a:cs typeface="Calibri"/>
              </a:rPr>
              <a:t>el</a:t>
            </a:r>
            <a:r>
              <a:rPr lang="tr-TR" sz="1600" spc="5" dirty="0">
                <a:cs typeface="Calibri"/>
              </a:rPr>
              <a:t>e</a:t>
            </a:r>
            <a:r>
              <a:rPr lang="tr-TR" sz="1600" dirty="0">
                <a:cs typeface="Calibri"/>
              </a:rPr>
              <a:t>bile</a:t>
            </a:r>
            <a:r>
              <a:rPr lang="tr-TR" sz="1600" spc="5" dirty="0">
                <a:cs typeface="Calibri"/>
              </a:rPr>
              <a:t>c</a:t>
            </a:r>
            <a:r>
              <a:rPr lang="tr-TR" sz="1600" dirty="0">
                <a:cs typeface="Calibri"/>
              </a:rPr>
              <a:t>ek</a:t>
            </a:r>
            <a:r>
              <a:rPr lang="tr-TR" sz="1600" spc="-10" dirty="0">
                <a:cs typeface="Calibri"/>
              </a:rPr>
              <a:t> </a:t>
            </a:r>
            <a:r>
              <a:rPr lang="tr-TR" sz="1600" dirty="0">
                <a:cs typeface="Calibri"/>
              </a:rPr>
              <a:t>herhangi</a:t>
            </a:r>
            <a:r>
              <a:rPr lang="tr-TR" sz="1600" spc="-15" dirty="0">
                <a:cs typeface="Calibri"/>
              </a:rPr>
              <a:t> </a:t>
            </a:r>
            <a:r>
              <a:rPr lang="tr-TR" sz="1600" spc="-40" dirty="0">
                <a:cs typeface="Calibri"/>
              </a:rPr>
              <a:t>k</a:t>
            </a:r>
            <a:r>
              <a:rPr lang="tr-TR" sz="1600" dirty="0">
                <a:cs typeface="Calibri"/>
              </a:rPr>
              <a:t>a</a:t>
            </a:r>
            <a:r>
              <a:rPr lang="tr-TR" sz="1600" spc="-35" dirty="0">
                <a:cs typeface="Calibri"/>
              </a:rPr>
              <a:t>z</a:t>
            </a:r>
            <a:r>
              <a:rPr lang="tr-TR" sz="1600" spc="10" dirty="0">
                <a:cs typeface="Calibri"/>
              </a:rPr>
              <a:t>a</a:t>
            </a:r>
            <a:r>
              <a:rPr lang="tr-TR" sz="1600" dirty="0">
                <a:cs typeface="Calibri"/>
              </a:rPr>
              <a:t>,</a:t>
            </a:r>
            <a:r>
              <a:rPr lang="tr-TR" sz="1600" spc="-15" dirty="0">
                <a:cs typeface="Calibri"/>
              </a:rPr>
              <a:t> </a:t>
            </a:r>
            <a:r>
              <a:rPr lang="tr-TR" sz="1600" dirty="0">
                <a:cs typeface="Calibri"/>
              </a:rPr>
              <a:t>ha</a:t>
            </a:r>
            <a:r>
              <a:rPr lang="tr-TR" sz="1600" spc="-25" dirty="0">
                <a:cs typeface="Calibri"/>
              </a:rPr>
              <a:t>st</a:t>
            </a:r>
            <a:r>
              <a:rPr lang="tr-TR" sz="1600" dirty="0">
                <a:cs typeface="Calibri"/>
              </a:rPr>
              <a:t>alık</a:t>
            </a:r>
            <a:r>
              <a:rPr lang="tr-TR" sz="1600" spc="-25" dirty="0">
                <a:cs typeface="Calibri"/>
              </a:rPr>
              <a:t> </a:t>
            </a:r>
            <a:r>
              <a:rPr lang="tr-TR" sz="1600" dirty="0">
                <a:cs typeface="Calibri"/>
              </a:rPr>
              <a:t>vb. durumdan</a:t>
            </a:r>
            <a:r>
              <a:rPr lang="tr-TR" sz="1600" spc="-10" dirty="0">
                <a:cs typeface="Calibri"/>
              </a:rPr>
              <a:t> </a:t>
            </a:r>
            <a:r>
              <a:rPr lang="tr-TR" sz="1600" dirty="0">
                <a:cs typeface="Calibri"/>
              </a:rPr>
              <a:t>D</a:t>
            </a:r>
            <a:r>
              <a:rPr lang="tr-TR" sz="1600" spc="-10" dirty="0">
                <a:cs typeface="Calibri"/>
              </a:rPr>
              <a:t>o</a:t>
            </a:r>
            <a:r>
              <a:rPr lang="tr-TR" sz="1600" spc="-40" dirty="0">
                <a:cs typeface="Calibri"/>
              </a:rPr>
              <a:t>k</a:t>
            </a:r>
            <a:r>
              <a:rPr lang="tr-TR" sz="1600" dirty="0">
                <a:cs typeface="Calibri"/>
              </a:rPr>
              <a:t>uz </a:t>
            </a:r>
            <a:r>
              <a:rPr lang="tr-TR" sz="1600" spc="-65" dirty="0">
                <a:cs typeface="Calibri"/>
              </a:rPr>
              <a:t>E</a:t>
            </a:r>
            <a:r>
              <a:rPr lang="tr-TR" sz="1600" dirty="0">
                <a:cs typeface="Calibri"/>
              </a:rPr>
              <a:t>ylül </a:t>
            </a:r>
            <a:r>
              <a:rPr lang="tr-TR" sz="1600" spc="-10" dirty="0">
                <a:cs typeface="Calibri"/>
              </a:rPr>
              <a:t>Ü</a:t>
            </a:r>
            <a:r>
              <a:rPr lang="tr-TR" sz="1600" dirty="0">
                <a:cs typeface="Calibri"/>
              </a:rPr>
              <a:t>ni</a:t>
            </a:r>
            <a:r>
              <a:rPr lang="tr-TR" sz="1600" spc="-35" dirty="0">
                <a:cs typeface="Calibri"/>
              </a:rPr>
              <a:t>v</a:t>
            </a:r>
            <a:r>
              <a:rPr lang="tr-TR" sz="1600" dirty="0">
                <a:cs typeface="Calibri"/>
              </a:rPr>
              <a:t>e</a:t>
            </a:r>
            <a:r>
              <a:rPr lang="tr-TR" sz="1600" spc="-35" dirty="0">
                <a:cs typeface="Calibri"/>
              </a:rPr>
              <a:t>r</a:t>
            </a:r>
            <a:r>
              <a:rPr lang="tr-TR" sz="1600" dirty="0">
                <a:cs typeface="Calibri"/>
              </a:rPr>
              <a:t>si</a:t>
            </a:r>
            <a:r>
              <a:rPr lang="tr-TR" sz="1600" spc="-30" dirty="0">
                <a:cs typeface="Calibri"/>
              </a:rPr>
              <a:t>t</a:t>
            </a:r>
            <a:r>
              <a:rPr lang="tr-TR" sz="1600" dirty="0">
                <a:cs typeface="Calibri"/>
              </a:rPr>
              <a:t>esi</a:t>
            </a:r>
            <a:r>
              <a:rPr lang="tr-TR" sz="1600" spc="-15" dirty="0">
                <a:cs typeface="Calibri"/>
              </a:rPr>
              <a:t> </a:t>
            </a:r>
            <a:r>
              <a:rPr lang="tr-TR" sz="1600" dirty="0">
                <a:cs typeface="Calibri"/>
              </a:rPr>
              <a:t>/ </a:t>
            </a:r>
            <a:r>
              <a:rPr lang="tr-TR" sz="1600" spc="-15" dirty="0">
                <a:cs typeface="Calibri"/>
              </a:rPr>
              <a:t>U</a:t>
            </a:r>
            <a:r>
              <a:rPr lang="tr-TR" sz="1600" dirty="0">
                <a:cs typeface="Calibri"/>
              </a:rPr>
              <a:t>lusal</a:t>
            </a:r>
            <a:r>
              <a:rPr lang="tr-TR" sz="1600" spc="-10" dirty="0">
                <a:cs typeface="Calibri"/>
              </a:rPr>
              <a:t> </a:t>
            </a:r>
            <a:r>
              <a:rPr lang="tr-TR" sz="1600" dirty="0">
                <a:cs typeface="Calibri"/>
              </a:rPr>
              <a:t>Ajans</a:t>
            </a:r>
            <a:r>
              <a:rPr lang="tr-TR" sz="1600" spc="-15" dirty="0">
                <a:cs typeface="Calibri"/>
              </a:rPr>
              <a:t> </a:t>
            </a:r>
            <a:r>
              <a:rPr lang="tr-TR" sz="1600" spc="-35" dirty="0">
                <a:cs typeface="Calibri"/>
              </a:rPr>
              <a:t>y</a:t>
            </a:r>
            <a:r>
              <a:rPr lang="tr-TR" sz="1600" dirty="0">
                <a:cs typeface="Calibri"/>
              </a:rPr>
              <a:t>a</a:t>
            </a:r>
            <a:r>
              <a:rPr lang="tr-TR" sz="1600" spc="-15" dirty="0">
                <a:cs typeface="Calibri"/>
              </a:rPr>
              <a:t> </a:t>
            </a:r>
            <a:r>
              <a:rPr lang="tr-TR" sz="1600" dirty="0">
                <a:cs typeface="Calibri"/>
              </a:rPr>
              <a:t>da gi</a:t>
            </a:r>
            <a:r>
              <a:rPr lang="tr-TR" sz="1600" spc="-10" dirty="0">
                <a:cs typeface="Calibri"/>
              </a:rPr>
              <a:t>d</a:t>
            </a:r>
            <a:r>
              <a:rPr lang="tr-TR" sz="1600" dirty="0">
                <a:cs typeface="Calibri"/>
              </a:rPr>
              <a:t>eceğiniz</a:t>
            </a:r>
            <a:r>
              <a:rPr lang="tr-TR" sz="1600" spc="-20" dirty="0">
                <a:cs typeface="Calibri"/>
              </a:rPr>
              <a:t> kurum</a:t>
            </a:r>
            <a:r>
              <a:rPr lang="tr-TR" sz="1600" dirty="0">
                <a:cs typeface="Calibri"/>
              </a:rPr>
              <a:t> </a:t>
            </a:r>
            <a:r>
              <a:rPr lang="tr-TR" sz="1600" spc="-20" dirty="0">
                <a:cs typeface="Calibri"/>
              </a:rPr>
              <a:t>sorumlu </a:t>
            </a:r>
            <a:r>
              <a:rPr lang="tr-TR" sz="1600" dirty="0">
                <a:cs typeface="Calibri"/>
              </a:rPr>
              <a:t>değildi</a:t>
            </a:r>
            <a:r>
              <a:rPr lang="tr-TR" sz="1600" spc="-240" dirty="0">
                <a:cs typeface="Calibri"/>
              </a:rPr>
              <a:t>r</a:t>
            </a:r>
            <a:r>
              <a:rPr lang="tr-TR" sz="1600" dirty="0">
                <a:cs typeface="Calibri"/>
              </a:rPr>
              <a:t>. </a:t>
            </a:r>
            <a:r>
              <a:rPr lang="tr-TR" sz="1600" dirty="0" err="1">
                <a:cs typeface="Calibri"/>
              </a:rPr>
              <a:t>Erasmus</a:t>
            </a:r>
            <a:r>
              <a:rPr lang="tr-TR" sz="1600" dirty="0">
                <a:cs typeface="Calibri"/>
              </a:rPr>
              <a:t>+ Öğrenim ve </a:t>
            </a:r>
            <a:r>
              <a:rPr lang="tr-TR" sz="1600" dirty="0" err="1">
                <a:cs typeface="Calibri"/>
              </a:rPr>
              <a:t>Erasmus</a:t>
            </a:r>
            <a:r>
              <a:rPr lang="tr-TR" sz="1600" dirty="0">
                <a:cs typeface="Calibri"/>
              </a:rPr>
              <a:t>+ Staj için edinmeniz gereken sigorta türleri farklıdır.</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dirty="0">
                <a:cs typeface="Calibri"/>
              </a:rPr>
              <a:t>Si</a:t>
            </a:r>
            <a:r>
              <a:rPr lang="tr-TR" sz="1600" spc="-15" dirty="0">
                <a:cs typeface="Calibri"/>
              </a:rPr>
              <a:t>gor</a:t>
            </a:r>
            <a:r>
              <a:rPr lang="tr-TR" sz="1600" spc="-40" dirty="0">
                <a:cs typeface="Calibri"/>
              </a:rPr>
              <a:t>t</a:t>
            </a:r>
            <a:r>
              <a:rPr lang="tr-TR" sz="1600" dirty="0">
                <a:cs typeface="Calibri"/>
              </a:rPr>
              <a:t>a</a:t>
            </a:r>
            <a:r>
              <a:rPr lang="tr-TR" sz="1600" spc="-25" dirty="0">
                <a:cs typeface="Calibri"/>
              </a:rPr>
              <a:t> </a:t>
            </a:r>
            <a:r>
              <a:rPr lang="tr-TR" sz="1600" dirty="0">
                <a:cs typeface="Calibri"/>
              </a:rPr>
              <a:t>poliçesi</a:t>
            </a:r>
            <a:r>
              <a:rPr lang="tr-TR" sz="1600" spc="-15" dirty="0">
                <a:cs typeface="Calibri"/>
              </a:rPr>
              <a:t> </a:t>
            </a:r>
            <a:r>
              <a:rPr lang="tr-TR" sz="1600" u="heavy" dirty="0">
                <a:cs typeface="Calibri"/>
              </a:rPr>
              <a:t> yurtdışında  </a:t>
            </a:r>
            <a:r>
              <a:rPr lang="tr-TR" sz="1600" u="heavy" spc="-10" dirty="0">
                <a:cs typeface="Calibri"/>
              </a:rPr>
              <a:t>o</a:t>
            </a:r>
            <a:r>
              <a:rPr lang="tr-TR" sz="1600" u="heavy" dirty="0">
                <a:cs typeface="Calibri"/>
              </a:rPr>
              <a:t>la</a:t>
            </a:r>
            <a:r>
              <a:rPr lang="tr-TR" sz="1600" u="heavy" spc="-20" dirty="0">
                <a:cs typeface="Calibri"/>
              </a:rPr>
              <a:t>c</a:t>
            </a:r>
            <a:r>
              <a:rPr lang="tr-TR" sz="1600" u="heavy" dirty="0">
                <a:cs typeface="Calibri"/>
              </a:rPr>
              <a:t>ağınız </a:t>
            </a:r>
            <a:r>
              <a:rPr lang="tr-TR" sz="1600" u="heavy" spc="-15" dirty="0">
                <a:cs typeface="Calibri"/>
              </a:rPr>
              <a:t> </a:t>
            </a:r>
            <a:r>
              <a:rPr lang="tr-TR" sz="1600" u="heavy" spc="-25" dirty="0">
                <a:cs typeface="Calibri"/>
              </a:rPr>
              <a:t>t</a:t>
            </a:r>
            <a:r>
              <a:rPr lang="tr-TR" sz="1600" u="heavy" dirty="0">
                <a:cs typeface="Calibri"/>
              </a:rPr>
              <a:t>arih </a:t>
            </a:r>
            <a:r>
              <a:rPr lang="tr-TR" sz="1600" u="heavy" spc="-10" dirty="0">
                <a:cs typeface="Calibri"/>
              </a:rPr>
              <a:t> </a:t>
            </a:r>
            <a:r>
              <a:rPr lang="tr-TR" sz="1600" u="heavy" dirty="0">
                <a:cs typeface="Calibri"/>
              </a:rPr>
              <a:t>a</a:t>
            </a:r>
            <a:r>
              <a:rPr lang="tr-TR" sz="1600" u="heavy" spc="-45" dirty="0">
                <a:cs typeface="Calibri"/>
              </a:rPr>
              <a:t>r</a:t>
            </a:r>
            <a:r>
              <a:rPr lang="tr-TR" sz="1600" u="heavy" dirty="0">
                <a:cs typeface="Calibri"/>
              </a:rPr>
              <a:t>alığını </a:t>
            </a:r>
            <a:r>
              <a:rPr lang="tr-TR" sz="1600" u="heavy" spc="-20" dirty="0">
                <a:cs typeface="Calibri"/>
              </a:rPr>
              <a:t> </a:t>
            </a:r>
            <a:r>
              <a:rPr lang="tr-TR" sz="1600" u="heavy" spc="-50" dirty="0">
                <a:cs typeface="Calibri"/>
              </a:rPr>
              <a:t>k</a:t>
            </a:r>
            <a:r>
              <a:rPr lang="tr-TR" sz="1600" u="heavy" dirty="0">
                <a:cs typeface="Calibri"/>
              </a:rPr>
              <a:t>a</a:t>
            </a:r>
            <a:r>
              <a:rPr lang="tr-TR" sz="1600" u="heavy" spc="-15" dirty="0">
                <a:cs typeface="Calibri"/>
              </a:rPr>
              <a:t>p</a:t>
            </a:r>
            <a:r>
              <a:rPr lang="tr-TR" sz="1600" u="heavy" dirty="0">
                <a:cs typeface="Calibri"/>
              </a:rPr>
              <a:t>s</a:t>
            </a:r>
            <a:r>
              <a:rPr lang="tr-TR" sz="1600" u="heavy" spc="-50" dirty="0">
                <a:cs typeface="Calibri"/>
              </a:rPr>
              <a:t>ay</a:t>
            </a:r>
            <a:r>
              <a:rPr lang="tr-TR" sz="1600" u="heavy" spc="-15" dirty="0">
                <a:cs typeface="Calibri"/>
              </a:rPr>
              <a:t>a</a:t>
            </a:r>
            <a:r>
              <a:rPr lang="tr-TR" sz="1600" u="heavy" spc="-30" dirty="0">
                <a:cs typeface="Calibri"/>
              </a:rPr>
              <a:t>c</a:t>
            </a:r>
            <a:r>
              <a:rPr lang="tr-TR" sz="1600" u="heavy" spc="-15" dirty="0">
                <a:cs typeface="Calibri"/>
              </a:rPr>
              <a:t>ak</a:t>
            </a:r>
            <a:r>
              <a:rPr lang="tr-TR" sz="1600" spc="-20" dirty="0">
                <a:cs typeface="Calibri"/>
              </a:rPr>
              <a:t> </a:t>
            </a:r>
            <a:r>
              <a:rPr lang="tr-TR" sz="1600" dirty="0">
                <a:cs typeface="Calibri"/>
              </a:rPr>
              <a:t>şekilde dü</a:t>
            </a:r>
            <a:r>
              <a:rPr lang="tr-TR" sz="1600" spc="-50" dirty="0">
                <a:cs typeface="Calibri"/>
              </a:rPr>
              <a:t>z</a:t>
            </a:r>
            <a:r>
              <a:rPr lang="tr-TR" sz="1600" dirty="0">
                <a:cs typeface="Calibri"/>
              </a:rPr>
              <a:t>enl</a:t>
            </a:r>
            <a:r>
              <a:rPr lang="tr-TR" sz="1600" spc="5" dirty="0">
                <a:cs typeface="Calibri"/>
              </a:rPr>
              <a:t>e</a:t>
            </a:r>
            <a:r>
              <a:rPr lang="tr-TR" sz="1600" dirty="0">
                <a:cs typeface="Calibri"/>
              </a:rPr>
              <a:t>nm</a:t>
            </a:r>
            <a:r>
              <a:rPr lang="tr-TR" sz="1600" spc="5" dirty="0">
                <a:cs typeface="Calibri"/>
              </a:rPr>
              <a:t>e</a:t>
            </a:r>
            <a:r>
              <a:rPr lang="tr-TR" sz="1600" dirty="0">
                <a:cs typeface="Calibri"/>
              </a:rPr>
              <a:t>lidi</a:t>
            </a:r>
            <a:r>
              <a:rPr lang="tr-TR" sz="1600" spc="-240" dirty="0">
                <a:cs typeface="Calibri"/>
              </a:rPr>
              <a:t>r</a:t>
            </a:r>
            <a:r>
              <a:rPr lang="tr-TR" sz="1600" dirty="0">
                <a:cs typeface="Calibri"/>
              </a:rPr>
              <a:t>. Poliçenizin İngilizce imzalı kopyalarına sahip olmalısınız, mümkünse Türkçe kopyalarını da edininiz. </a:t>
            </a:r>
            <a:r>
              <a:rPr lang="tr-TR" sz="1600" dirty="0" err="1">
                <a:cs typeface="Calibri"/>
              </a:rPr>
              <a:t>Erasmus</a:t>
            </a:r>
            <a:r>
              <a:rPr lang="tr-TR" sz="1600" dirty="0">
                <a:cs typeface="Calibri"/>
              </a:rPr>
              <a:t>+ Staj kapsamında edineceğiniz poliçe aşağıda belirtilen 3 alanda öğrencimize güvence sağlıyor olmalıdır.</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dirty="0"/>
              <a:t>SEYAHAT VE SAĞLIK SİGORTASI </a:t>
            </a:r>
            <a:r>
              <a:rPr lang="tr-TR" sz="1600" dirty="0"/>
              <a:t>(Minimum 30.000 Euro teminatlı ve “Ayakta ve Yatarak Tedavi”yi kapsayan) </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dirty="0"/>
              <a:t>KAZA SİGORTASI </a:t>
            </a:r>
            <a:r>
              <a:rPr lang="tr-TR" sz="1600" dirty="0"/>
              <a:t>(Öğrencinin iş yerinde uğrayabileceği kazalara yönelik sigorta teminatı)</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dirty="0"/>
              <a:t>MESULİYET SİGORTASI  </a:t>
            </a:r>
            <a:r>
              <a:rPr lang="tr-TR" sz="1600" dirty="0"/>
              <a:t>(Öğrenci tarafından iş yerine verilebilecek zararlara yönelik sigorta teminatı)</a:t>
            </a:r>
          </a:p>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600" b="1" u="heavy" dirty="0">
                <a:solidFill>
                  <a:srgbClr val="FF0000"/>
                </a:solidFill>
                <a:cs typeface="Calibri"/>
              </a:rPr>
              <a:t>ÖRNEK SİGORTA ŞİRKETİ: </a:t>
            </a:r>
            <a:r>
              <a:rPr lang="tr-TR" sz="1600" dirty="0">
                <a:cs typeface="Calibri"/>
              </a:rPr>
              <a:t>(Yukarıda belirtilen </a:t>
            </a:r>
            <a:r>
              <a:rPr lang="tr-TR" sz="1600" b="1" u="sng" dirty="0">
                <a:cs typeface="Calibri"/>
              </a:rPr>
              <a:t>üç farklı sigorta teminatının üçünü de kapsayan </a:t>
            </a:r>
            <a:r>
              <a:rPr lang="tr-TR" sz="1600" dirty="0">
                <a:cs typeface="Calibri"/>
              </a:rPr>
              <a:t>ve araştırıp edindiğiniz tüm sigorta şirketi poliçeleri geçerlidir. Bu sigorta türlerinin tek bir poliçe altında toplandığı seçenekler sınırlıdır, ancak daha ekonomiktir. )</a:t>
            </a:r>
            <a:endParaRPr lang="tr-TR" sz="1600" u="heavy" dirty="0">
              <a:solidFill>
                <a:srgbClr val="FF0000"/>
              </a:solidFill>
              <a:cs typeface="Calibri"/>
            </a:endParaRPr>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385350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5DDFA2-146C-4496-907E-587CBB63A4E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6967BC8-A1AF-4FE8-90CD-1B357A1E57B0}"/>
              </a:ext>
            </a:extLst>
          </p:cNvPr>
          <p:cNvSpPr>
            <a:spLocks noGrp="1"/>
          </p:cNvSpPr>
          <p:nvPr>
            <p:ph idx="1"/>
          </p:nvPr>
        </p:nvSpPr>
        <p:spPr/>
        <p:txBody>
          <a:bodyPr/>
          <a:lstStyle/>
          <a:p>
            <a:pPr marL="241300">
              <a:lnSpc>
                <a:spcPct val="100000"/>
              </a:lnSpc>
            </a:pPr>
            <a:r>
              <a:rPr lang="tr-TR" b="1" dirty="0">
                <a:cs typeface="Calibri"/>
              </a:rPr>
              <a:t>AON ICS </a:t>
            </a:r>
            <a:r>
              <a:rPr lang="tr-TR" b="1" dirty="0" err="1">
                <a:cs typeface="Calibri"/>
              </a:rPr>
              <a:t>Student</a:t>
            </a:r>
            <a:r>
              <a:rPr lang="tr-TR" b="1" dirty="0">
                <a:cs typeface="Calibri"/>
              </a:rPr>
              <a:t> </a:t>
            </a:r>
            <a:r>
              <a:rPr lang="tr-TR" b="1" dirty="0" err="1">
                <a:cs typeface="Calibri"/>
              </a:rPr>
              <a:t>Insurance</a:t>
            </a:r>
            <a:r>
              <a:rPr lang="tr-TR" b="1" dirty="0">
                <a:cs typeface="Calibri"/>
              </a:rPr>
              <a:t> </a:t>
            </a:r>
            <a:r>
              <a:rPr lang="tr-TR" dirty="0">
                <a:cs typeface="Calibri"/>
              </a:rPr>
              <a:t>(AON COMPLETE ve AON Start sigorta ürünlerinden </a:t>
            </a:r>
            <a:r>
              <a:rPr lang="tr-TR" b="1" u="sng" dirty="0">
                <a:cs typeface="Calibri"/>
              </a:rPr>
              <a:t>AON </a:t>
            </a:r>
            <a:r>
              <a:rPr lang="tr-TR" b="1" u="sng" dirty="0" err="1">
                <a:cs typeface="Calibri"/>
              </a:rPr>
              <a:t>COMPLETE’i</a:t>
            </a:r>
            <a:r>
              <a:rPr lang="tr-TR" b="1" u="sng" dirty="0">
                <a:cs typeface="Calibri"/>
              </a:rPr>
              <a:t> </a:t>
            </a:r>
            <a:r>
              <a:rPr lang="tr-TR" dirty="0">
                <a:cs typeface="Calibri"/>
              </a:rPr>
              <a:t>seçmelisiniz)</a:t>
            </a:r>
          </a:p>
          <a:p>
            <a:pPr marL="241300">
              <a:lnSpc>
                <a:spcPct val="100000"/>
              </a:lnSpc>
            </a:pPr>
            <a:r>
              <a:rPr lang="tr-TR" b="1" dirty="0">
                <a:cs typeface="Calibri"/>
              </a:rPr>
              <a:t>GULF SİGORTA (eski: AIG INSURANCE) </a:t>
            </a:r>
          </a:p>
          <a:p>
            <a:pPr marL="241300">
              <a:lnSpc>
                <a:spcPct val="100000"/>
              </a:lnSpc>
            </a:pPr>
            <a:r>
              <a:rPr lang="tr-TR" b="1" dirty="0">
                <a:cs typeface="Calibri"/>
              </a:rPr>
              <a:t>AXA SİGORTA (TR-ENG poliçe: GENİŞ KAPSAMLI SEYAHAT SAĞLIK SİGORTASI- COMPREHENSIVE TRAVEL HEALTH INSURANCE)</a:t>
            </a:r>
          </a:p>
          <a:p>
            <a:pPr marL="241300">
              <a:lnSpc>
                <a:spcPct val="100000"/>
              </a:lnSpc>
            </a:pPr>
            <a:r>
              <a:rPr lang="tr-TR" b="1" dirty="0">
                <a:cs typeface="Calibri"/>
              </a:rPr>
              <a:t>SWISSCARE INSURANCE(</a:t>
            </a:r>
            <a:r>
              <a:rPr lang="tr-TR" b="1" dirty="0" err="1">
                <a:cs typeface="Calibri"/>
              </a:rPr>
              <a:t>Student</a:t>
            </a:r>
            <a:r>
              <a:rPr lang="tr-TR" b="1" dirty="0">
                <a:cs typeface="Calibri"/>
              </a:rPr>
              <a:t> </a:t>
            </a:r>
            <a:r>
              <a:rPr lang="tr-TR" b="1" dirty="0" err="1">
                <a:cs typeface="Calibri"/>
              </a:rPr>
              <a:t>Pass</a:t>
            </a:r>
            <a:r>
              <a:rPr lang="tr-TR" b="1" dirty="0">
                <a:cs typeface="Calibri"/>
              </a:rPr>
              <a:t> International Standard)</a:t>
            </a:r>
          </a:p>
          <a:p>
            <a:pPr marL="241300">
              <a:lnSpc>
                <a:spcPct val="100000"/>
              </a:lnSpc>
            </a:pPr>
            <a:r>
              <a:rPr lang="tr-TR" b="1" dirty="0"/>
              <a:t>SOMPO  SİGORTA, KORU SİGORTA, QUICK SIGORTA ve diğerleri…</a:t>
            </a:r>
            <a:endParaRPr lang="tr-TR" dirty="0"/>
          </a:p>
          <a:p>
            <a:endParaRPr lang="tr-TR" dirty="0"/>
          </a:p>
        </p:txBody>
      </p:sp>
    </p:spTree>
    <p:extLst>
      <p:ext uri="{BB962C8B-B14F-4D97-AF65-F5344CB8AC3E}">
        <p14:creationId xmlns:p14="http://schemas.microsoft.com/office/powerpoint/2010/main" val="350772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763A7A9-EE96-4E8D-9117-B9A22B28EF5A}"/>
              </a:ext>
            </a:extLst>
          </p:cNvPr>
          <p:cNvSpPr>
            <a:spLocks noGrp="1"/>
          </p:cNvSpPr>
          <p:nvPr>
            <p:ph type="title"/>
          </p:nvPr>
        </p:nvSpPr>
        <p:spPr/>
        <p:txBody>
          <a:bodyPr>
            <a:normAutofit fontScale="90000"/>
          </a:bodyPr>
          <a:lstStyle/>
          <a:p>
            <a:r>
              <a:rPr lang="tr-TR" dirty="0">
                <a:solidFill>
                  <a:srgbClr val="FF0000"/>
                </a:solidFill>
                <a:latin typeface="+mn-lt"/>
              </a:rPr>
              <a:t>OLS (Online </a:t>
            </a:r>
            <a:r>
              <a:rPr lang="tr-TR" dirty="0" err="1">
                <a:solidFill>
                  <a:srgbClr val="FF0000"/>
                </a:solidFill>
                <a:latin typeface="+mn-lt"/>
              </a:rPr>
              <a:t>Linguistic</a:t>
            </a:r>
            <a:r>
              <a:rPr lang="tr-TR" dirty="0">
                <a:solidFill>
                  <a:srgbClr val="FF0000"/>
                </a:solidFill>
                <a:latin typeface="+mn-lt"/>
              </a:rPr>
              <a:t> </a:t>
            </a:r>
            <a:r>
              <a:rPr lang="tr-TR" dirty="0" err="1">
                <a:solidFill>
                  <a:srgbClr val="FF0000"/>
                </a:solidFill>
                <a:latin typeface="+mn-lt"/>
              </a:rPr>
              <a:t>Support</a:t>
            </a:r>
            <a:r>
              <a:rPr lang="tr-TR" dirty="0">
                <a:solidFill>
                  <a:srgbClr val="FF0000"/>
                </a:solidFill>
                <a:latin typeface="+mn-lt"/>
              </a:rPr>
              <a:t> – Çevrimiçi Dil Desteği)</a:t>
            </a:r>
            <a:br>
              <a:rPr lang="tr-TR" dirty="0">
                <a:solidFill>
                  <a:srgbClr val="FF0000"/>
                </a:solidFill>
                <a:latin typeface="+mn-lt"/>
              </a:rPr>
            </a:br>
            <a:r>
              <a:rPr lang="tr-TR" dirty="0">
                <a:solidFill>
                  <a:srgbClr val="FF0000"/>
                </a:solidFill>
                <a:latin typeface="+mn-lt"/>
              </a:rPr>
              <a:t>EU ACADEMY</a:t>
            </a:r>
            <a:br>
              <a:rPr lang="tr-TR" dirty="0">
                <a:cs typeface="Century Gothic"/>
              </a:rPr>
            </a:br>
            <a:endParaRPr lang="tr-TR" dirty="0"/>
          </a:p>
        </p:txBody>
      </p:sp>
      <p:sp>
        <p:nvSpPr>
          <p:cNvPr id="9" name="object 9"/>
          <p:cNvSpPr txBox="1">
            <a:spLocks noGrp="1"/>
          </p:cNvSpPr>
          <p:nvPr>
            <p:ph idx="1"/>
          </p:nvPr>
        </p:nvSpPr>
        <p:spPr>
          <a:xfrm>
            <a:off x="838200" y="1825625"/>
            <a:ext cx="10515600" cy="5953425"/>
          </a:xfrm>
          <a:prstGeom prst="rect">
            <a:avLst/>
          </a:prstGeom>
        </p:spPr>
        <p:txBody>
          <a:bodyPr vert="horz" wrap="square" lIns="0" tIns="0" rIns="0" bIns="0" rtlCol="0">
            <a:spAutoFit/>
          </a:bodyPr>
          <a:lstStyle/>
          <a:p>
            <a:pPr algn="just"/>
            <a:endParaRPr lang="tr-TR" sz="1800" dirty="0"/>
          </a:p>
          <a:p>
            <a:pPr algn="just"/>
            <a:r>
              <a:rPr lang="tr-TR" sz="1800" dirty="0"/>
              <a:t>Öğrencilerin dil yeterliğinin geliştirilmesine destek amacı ile oluşturulmuştur.</a:t>
            </a:r>
          </a:p>
          <a:p>
            <a:pPr algn="just"/>
            <a:r>
              <a:rPr lang="tr-TR" sz="1800" dirty="0"/>
              <a:t>Öğrenciler gidiş işlemleri için belgelerini tamamlayıp, Koordinatörlüğümüzden e-posta ile randevu talebinde bulunurken, aynı zamanda hangi dilde (İngilizce/Almanca/Fransızca) sınava girmek istediklerini belirterek OLS sınavı için Koordinatörlüğümüzden talepte bulunabilirler. Öğrencimize sınavı uygulayabilmesi için gerekli bilgilendirme e-posta ile gönderilecektir.</a:t>
            </a:r>
          </a:p>
          <a:p>
            <a:pPr algn="just"/>
            <a:r>
              <a:rPr lang="tr-TR" sz="1800" dirty="0"/>
              <a:t>Öğrenciler, </a:t>
            </a:r>
            <a:r>
              <a:rPr lang="tr-TR" sz="1800" dirty="0" err="1"/>
              <a:t>Erasmus</a:t>
            </a:r>
            <a:r>
              <a:rPr lang="tr-TR" sz="1800" dirty="0"/>
              <a:t>+ hareketliliği başlamadan önce online dil sınavı (OLS-First </a:t>
            </a:r>
            <a:r>
              <a:rPr lang="tr-TR" sz="1800" dirty="0" err="1"/>
              <a:t>Assessment</a:t>
            </a:r>
            <a:r>
              <a:rPr lang="tr-TR" sz="1800" dirty="0"/>
              <a:t>) uygularlar. Hareketlilik bitimindeki (OLS-Second </a:t>
            </a:r>
            <a:r>
              <a:rPr lang="tr-TR" sz="1800" dirty="0" err="1"/>
              <a:t>Assessment</a:t>
            </a:r>
            <a:r>
              <a:rPr lang="tr-TR" sz="1800" dirty="0"/>
              <a:t>) online dil sınavını uygulamak zorunlu olmaktan çıkarılmıştır.</a:t>
            </a:r>
          </a:p>
          <a:p>
            <a:pPr algn="just"/>
            <a:r>
              <a:rPr lang="tr-TR" sz="1800" dirty="0"/>
              <a:t>Online dil sınavı sonucunda ortaya çıkan dil yeterlik düzeyi hiç bir şekilde öğrencinin öğrenim hareketliliğini etkilememektedir, ancak sınavın tüm öğrenciler tarafından dikkatli biçimde uygulanması tavsiye edilmektedir.</a:t>
            </a:r>
          </a:p>
          <a:p>
            <a:pPr algn="just"/>
            <a:r>
              <a:rPr lang="tr-TR" sz="1800" dirty="0" err="1"/>
              <a:t>Checklist’te</a:t>
            </a:r>
            <a:r>
              <a:rPr lang="tr-TR" sz="1800" dirty="0"/>
              <a:t> belirtilen diğer belgeler gibi OLS sonucu çıktısını da gidiş öncesi </a:t>
            </a:r>
            <a:r>
              <a:rPr lang="tr-TR" sz="1800" dirty="0" err="1"/>
              <a:t>Erasmus</a:t>
            </a:r>
            <a:r>
              <a:rPr lang="tr-TR" sz="1800" dirty="0"/>
              <a:t> dosya açtırma işlemi için Koordinatörlüğümüzden alacağınız randevuda yanınızda bulundurmalısınız.</a:t>
            </a:r>
          </a:p>
          <a:p>
            <a:pPr algn="just"/>
            <a:endParaRPr lang="tr-TR" sz="1800" dirty="0"/>
          </a:p>
          <a:p>
            <a:pPr marL="12700" indent="0">
              <a:lnSpc>
                <a:spcPct val="100000"/>
              </a:lnSpc>
              <a:buNone/>
            </a:pPr>
            <a:endParaRPr lang="tr-TR" sz="1800" dirty="0">
              <a:cs typeface="Calibri"/>
            </a:endParaRPr>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38065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F9D568-6E07-485A-B6D0-3A03B077B6CC}"/>
              </a:ext>
            </a:extLst>
          </p:cNvPr>
          <p:cNvSpPr>
            <a:spLocks noGrp="1"/>
          </p:cNvSpPr>
          <p:nvPr>
            <p:ph type="title"/>
          </p:nvPr>
        </p:nvSpPr>
        <p:spPr/>
        <p:txBody>
          <a:bodyPr>
            <a:normAutofit/>
          </a:bodyPr>
          <a:lstStyle/>
          <a:p>
            <a:r>
              <a:rPr lang="tr-TR" sz="4000" dirty="0" err="1">
                <a:solidFill>
                  <a:srgbClr val="FF0000"/>
                </a:solidFill>
                <a:latin typeface="+mn-lt"/>
              </a:rPr>
              <a:t>Erasmus</a:t>
            </a:r>
            <a:r>
              <a:rPr lang="tr-TR" sz="4000" dirty="0">
                <a:solidFill>
                  <a:srgbClr val="FF0000"/>
                </a:solidFill>
                <a:latin typeface="+mn-lt"/>
              </a:rPr>
              <a:t>+(KA131) Programı Nedir?</a:t>
            </a:r>
          </a:p>
        </p:txBody>
      </p:sp>
      <p:sp>
        <p:nvSpPr>
          <p:cNvPr id="3" name="İçerik Yer Tutucusu 2">
            <a:extLst>
              <a:ext uri="{FF2B5EF4-FFF2-40B4-BE49-F238E27FC236}">
                <a16:creationId xmlns:a16="http://schemas.microsoft.com/office/drawing/2014/main" id="{5D8AB4C1-19B9-4F92-852D-B981F73A6D7A}"/>
              </a:ext>
            </a:extLst>
          </p:cNvPr>
          <p:cNvSpPr>
            <a:spLocks noGrp="1"/>
          </p:cNvSpPr>
          <p:nvPr>
            <p:ph idx="1"/>
          </p:nvPr>
        </p:nvSpPr>
        <p:spPr>
          <a:xfrm>
            <a:off x="838200" y="1825625"/>
            <a:ext cx="10515600" cy="3810065"/>
          </a:xfrm>
        </p:spPr>
        <p:txBody>
          <a:bodyPr>
            <a:normAutofit lnSpcReduction="10000"/>
          </a:bodyPr>
          <a:lstStyle/>
          <a:p>
            <a:r>
              <a:rPr lang="tr-TR" dirty="0" err="1"/>
              <a:t>Erasmus</a:t>
            </a:r>
            <a:r>
              <a:rPr lang="tr-TR" dirty="0"/>
              <a:t> Programı, Avrupa Birliği tarafından desteklenen bir değişim programıdır. Avrupa Birliği ülkeleri ile Türkiye’deki yükseköğretim kurumları arasında kısa süreli öğrenci ve personel değişimi ile yükseköğretim kurumunda kayıtlı öğrencinin yurt dışındaki bir işletmede ya da organizasyonda mesleki eğitim alma deneyimi kazanmasını sağlamayı amaçlamaktadır.</a:t>
            </a:r>
          </a:p>
          <a:p>
            <a:endParaRPr lang="tr-TR" dirty="0"/>
          </a:p>
          <a:p>
            <a:r>
              <a:rPr lang="tr-TR" dirty="0"/>
              <a:t>Coğrafi olarak, Avrupa Birliği’ne üye ülkelerin yanı sıra Norveç, İzlanda, Lihtenştayn, Makedonya, Sırbistan ve Türkiye’yi de kapsayan bir programdır.</a:t>
            </a:r>
          </a:p>
          <a:p>
            <a:endParaRPr lang="tr-TR" dirty="0"/>
          </a:p>
        </p:txBody>
      </p:sp>
    </p:spTree>
    <p:extLst>
      <p:ext uri="{BB962C8B-B14F-4D97-AF65-F5344CB8AC3E}">
        <p14:creationId xmlns:p14="http://schemas.microsoft.com/office/powerpoint/2010/main" val="169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1C10FC75-F084-4176-8E7C-BE5BDF0441E5}"/>
              </a:ext>
            </a:extLst>
          </p:cNvPr>
          <p:cNvSpPr>
            <a:spLocks noGrp="1"/>
          </p:cNvSpPr>
          <p:nvPr>
            <p:ph type="title"/>
          </p:nvPr>
        </p:nvSpPr>
        <p:spPr/>
        <p:txBody>
          <a:bodyPr/>
          <a:lstStyle/>
          <a:p>
            <a:r>
              <a:rPr lang="tr-TR" sz="4000" dirty="0">
                <a:solidFill>
                  <a:srgbClr val="FF0000"/>
                </a:solidFill>
                <a:latin typeface="+mn-lt"/>
                <a:cs typeface="Century Gothic"/>
              </a:rPr>
              <a:t>EOID (</a:t>
            </a:r>
            <a:r>
              <a:rPr lang="tr-TR" sz="4000" dirty="0" err="1">
                <a:solidFill>
                  <a:srgbClr val="FF0000"/>
                </a:solidFill>
                <a:latin typeface="+mn-lt"/>
                <a:cs typeface="Century Gothic"/>
              </a:rPr>
              <a:t>Erasmus</a:t>
            </a:r>
            <a:r>
              <a:rPr lang="tr-TR" sz="4000" dirty="0">
                <a:solidFill>
                  <a:srgbClr val="FF0000"/>
                </a:solidFill>
                <a:latin typeface="+mn-lt"/>
                <a:cs typeface="Century Gothic"/>
              </a:rPr>
              <a:t> </a:t>
            </a:r>
            <a:r>
              <a:rPr lang="tr-TR" sz="4000" dirty="0" err="1">
                <a:solidFill>
                  <a:srgbClr val="FF0000"/>
                </a:solidFill>
                <a:latin typeface="+mn-lt"/>
                <a:cs typeface="Century Gothic"/>
              </a:rPr>
              <a:t>Organization</a:t>
            </a:r>
            <a:r>
              <a:rPr lang="tr-TR" sz="4000" dirty="0">
                <a:solidFill>
                  <a:srgbClr val="FF0000"/>
                </a:solidFill>
                <a:latin typeface="+mn-lt"/>
                <a:cs typeface="Century Gothic"/>
              </a:rPr>
              <a:t> ID) </a:t>
            </a:r>
            <a:br>
              <a:rPr lang="tr-TR" dirty="0">
                <a:cs typeface="Century Gothic"/>
              </a:rPr>
            </a:br>
            <a:endParaRPr lang="tr-TR" dirty="0"/>
          </a:p>
        </p:txBody>
      </p:sp>
      <p:sp>
        <p:nvSpPr>
          <p:cNvPr id="9" name="object 9"/>
          <p:cNvSpPr txBox="1">
            <a:spLocks noGrp="1"/>
          </p:cNvSpPr>
          <p:nvPr>
            <p:ph idx="1"/>
          </p:nvPr>
        </p:nvSpPr>
        <p:spPr>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1800" spc="-20" dirty="0">
                <a:latin typeface="Wingdings 3"/>
                <a:cs typeface="Wingdings 3"/>
              </a:rPr>
              <a:t></a:t>
            </a:r>
            <a:r>
              <a:rPr lang="tr-TR" sz="1800" spc="-20" dirty="0">
                <a:solidFill>
                  <a:srgbClr val="A42F0F"/>
                </a:solidFill>
                <a:latin typeface="Wingdings 3"/>
                <a:cs typeface="Wingdings 3"/>
              </a:rPr>
              <a:t> </a:t>
            </a:r>
            <a:r>
              <a:rPr lang="tr-TR" sz="1800" spc="-15" dirty="0">
                <a:cs typeface="Calibri"/>
              </a:rPr>
              <a:t>Gidilen Kuruluşun/İşletmenin Avrupa </a:t>
            </a:r>
            <a:r>
              <a:rPr lang="tr-TR" sz="1800" spc="-15" dirty="0" err="1">
                <a:cs typeface="Calibri"/>
              </a:rPr>
              <a:t>Beneficiary</a:t>
            </a:r>
            <a:r>
              <a:rPr lang="tr-TR" sz="1800" spc="-15" dirty="0">
                <a:cs typeface="Calibri"/>
              </a:rPr>
              <a:t> </a:t>
            </a:r>
            <a:r>
              <a:rPr lang="tr-TR" sz="1800" spc="-15" dirty="0" err="1">
                <a:cs typeface="Calibri"/>
              </a:rPr>
              <a:t>Mobility</a:t>
            </a:r>
            <a:r>
              <a:rPr lang="tr-TR" sz="1800" spc="-15" dirty="0">
                <a:cs typeface="Calibri"/>
              </a:rPr>
              <a:t> </a:t>
            </a:r>
            <a:r>
              <a:rPr lang="tr-TR" sz="1800" spc="-15" dirty="0" err="1">
                <a:cs typeface="Calibri"/>
              </a:rPr>
              <a:t>veritabanına</a:t>
            </a:r>
            <a:r>
              <a:rPr lang="tr-TR" sz="1800" spc="-15" dirty="0">
                <a:cs typeface="Calibri"/>
              </a:rPr>
              <a:t> kayıtlı olması gerekmektedir. </a:t>
            </a:r>
          </a:p>
          <a:p>
            <a:pPr marL="354965" marR="12700" indent="-342900" algn="just">
              <a:lnSpc>
                <a:spcPts val="3020"/>
              </a:lnSpc>
              <a:buFont typeface="Wingdings 3" panose="05040102010807070707" pitchFamily="18" charset="2"/>
              <a:buChar char="´"/>
              <a:tabLst>
                <a:tab pos="241300" algn="l"/>
              </a:tabLst>
            </a:pPr>
            <a:r>
              <a:rPr lang="tr-TR" sz="1800" spc="-15" dirty="0">
                <a:cs typeface="Calibri"/>
              </a:rPr>
              <a:t>Öğrenci, Dış İlişkiler gideceği Staj Kurumundan, daha önce almamışlarsa, EOID numarası almalarını talep etmelidir. Staj kurumunun öğrenci EOID numarası Uluslararası Akademik İlişkiler Koordinatörlüğüne bildirmelidir. </a:t>
            </a:r>
            <a:r>
              <a:rPr lang="tr-TR" sz="1800" dirty="0"/>
              <a:t>EOID (Erasmus </a:t>
            </a:r>
            <a:r>
              <a:rPr lang="tr-TR" sz="1800" dirty="0" err="1"/>
              <a:t>Organisation</a:t>
            </a:r>
            <a:r>
              <a:rPr lang="tr-TR" sz="1800" dirty="0"/>
              <a:t> ID) edinmek için </a:t>
            </a:r>
            <a:r>
              <a:rPr lang="nn-NO" sz="1800" dirty="0"/>
              <a:t>yukarıdaki linke girip, karşınıza çıkan "Register my organisation" düğmesine tıklanabilir.</a:t>
            </a:r>
            <a:r>
              <a:rPr lang="tr-TR" sz="1800" spc="-15" dirty="0"/>
              <a:t> </a:t>
            </a:r>
            <a:r>
              <a:rPr lang="tr-TR" sz="1800" dirty="0"/>
              <a:t>Öncelikle staj kurumunun zaten EOID (Erasmus </a:t>
            </a:r>
            <a:r>
              <a:rPr lang="tr-TR" sz="1800" dirty="0" err="1"/>
              <a:t>Organisation</a:t>
            </a:r>
            <a:r>
              <a:rPr lang="tr-TR" sz="1800" dirty="0"/>
              <a:t> ID) sahip olup olmadığını kontrol etmek doğru olacaktır.</a:t>
            </a:r>
          </a:p>
          <a:p>
            <a:pPr marL="12065" marR="12700" indent="0" algn="just">
              <a:lnSpc>
                <a:spcPts val="3020"/>
              </a:lnSpc>
              <a:buNone/>
              <a:tabLst>
                <a:tab pos="241300" algn="l"/>
              </a:tabLst>
            </a:pPr>
            <a:r>
              <a:rPr lang="tr-TR" sz="1800" spc="-5" dirty="0">
                <a:cs typeface="Century Gothic"/>
                <a:hlinkClick r:id="rId4"/>
              </a:rPr>
              <a:t>https://webgate.ec.europa.eu/erasmus-esc/index/organisations/search-for-an-organisation</a:t>
            </a:r>
            <a:endParaRPr lang="tr-TR" sz="1800" spc="-5" dirty="0">
              <a:cs typeface="Century Gothic"/>
            </a:endParaRPr>
          </a:p>
          <a:p>
            <a:pPr marL="12065" marR="12700" indent="0" algn="just">
              <a:lnSpc>
                <a:spcPts val="3020"/>
              </a:lnSpc>
              <a:buNone/>
              <a:tabLst>
                <a:tab pos="241300" algn="l"/>
              </a:tabLst>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25356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AE36B3-852A-4777-9F3E-3CB6CD2134F6}"/>
              </a:ext>
            </a:extLst>
          </p:cNvPr>
          <p:cNvSpPr>
            <a:spLocks noGrp="1"/>
          </p:cNvSpPr>
          <p:nvPr>
            <p:ph type="title"/>
          </p:nvPr>
        </p:nvSpPr>
        <p:spPr/>
        <p:txBody>
          <a:bodyPr>
            <a:normAutofit/>
          </a:bodyPr>
          <a:lstStyle/>
          <a:p>
            <a:r>
              <a:rPr lang="tr-TR" sz="4000" dirty="0">
                <a:solidFill>
                  <a:srgbClr val="FF0000"/>
                </a:solidFill>
                <a:latin typeface="+mn-lt"/>
              </a:rPr>
              <a:t>Hibe Ödemesi</a:t>
            </a:r>
          </a:p>
        </p:txBody>
      </p:sp>
      <p:sp>
        <p:nvSpPr>
          <p:cNvPr id="3" name="İçerik Yer Tutucusu 2">
            <a:extLst>
              <a:ext uri="{FF2B5EF4-FFF2-40B4-BE49-F238E27FC236}">
                <a16:creationId xmlns:a16="http://schemas.microsoft.com/office/drawing/2014/main" id="{C35885A6-F131-4423-B825-44906C6BC1B0}"/>
              </a:ext>
            </a:extLst>
          </p:cNvPr>
          <p:cNvSpPr>
            <a:spLocks noGrp="1"/>
          </p:cNvSpPr>
          <p:nvPr>
            <p:ph idx="1"/>
          </p:nvPr>
        </p:nvSpPr>
        <p:spPr>
          <a:xfrm>
            <a:off x="838200" y="1825625"/>
            <a:ext cx="10515600" cy="3847387"/>
          </a:xfrm>
        </p:spPr>
        <p:txBody>
          <a:bodyPr>
            <a:normAutofit lnSpcReduction="10000"/>
          </a:bodyPr>
          <a:lstStyle/>
          <a:p>
            <a:r>
              <a:rPr lang="tr-TR" sz="1900" dirty="0"/>
              <a:t>Hibeler yurtdışındaki masrafların tamamını karşılamaya yönelik değildir. Sadece maddi bir destektir.</a:t>
            </a:r>
          </a:p>
          <a:p>
            <a:r>
              <a:rPr lang="tr-TR" sz="1900" dirty="0"/>
              <a:t>Alacağınız hibe dışında size harcamalarınız için (kalacak yer, sigorta vb.) ayrı ödeme yapılmaz.</a:t>
            </a:r>
          </a:p>
          <a:p>
            <a:r>
              <a:rPr lang="tr-TR" sz="1900" dirty="0"/>
              <a:t>Staj  süreniz ne olursa olsun 2024-2025 akademik yılında </a:t>
            </a:r>
            <a:r>
              <a:rPr lang="tr-TR" sz="1900" dirty="0" err="1"/>
              <a:t>Erasmus</a:t>
            </a:r>
            <a:r>
              <a:rPr lang="tr-TR" sz="1900" dirty="0"/>
              <a:t>+ stajınız için 2 aylık hibe ödemesi yapılabilecektir. Hibenin ilk etapta  %70’i ödenir. </a:t>
            </a:r>
          </a:p>
          <a:p>
            <a:r>
              <a:rPr lang="tr-TR" sz="1900" dirty="0"/>
              <a:t>Kalan %30’luk tutar, değişim tamamlandıktan sonra dönüş belgelerinin eksiksiz olarak Koordinatörlüğe teslim edilmesini takiben ödenir. Staj hareketliliğinde başarı sağlayamayan öğrenciye kalan %30 ödeme kesinlikle yapılmaz.</a:t>
            </a:r>
          </a:p>
          <a:p>
            <a:r>
              <a:rPr lang="tr-TR" sz="1900" dirty="0"/>
              <a:t>Kalan tutar, öğrencinin gittiği kuruluştan alacağı katılım belgesinde (Staj Başarı Belgesi) belirtilen staj başarı durumu ve gerçekleşme süresi ile pasaportundaki giriş-çıkış mühürlerindeki tarihler dikkate alınarak yapılır.</a:t>
            </a:r>
          </a:p>
          <a:p>
            <a:r>
              <a:rPr lang="tr-TR" sz="1900" dirty="0"/>
              <a:t>Gerek staj davet mektubunuz, gerek dönüş öncesi staj kurumundan alacağınız staj başarı belgesi, gerekse pasaportunuz üzerindeki giriş-çıkış mühürleri, fiili (gerçekleşen) staj sürenizin en az 2 ay (60 gün) olduğunu kanıtlar nitelikte olmalıdır.</a:t>
            </a:r>
          </a:p>
          <a:p>
            <a:endParaRPr lang="tr-TR" dirty="0"/>
          </a:p>
        </p:txBody>
      </p:sp>
    </p:spTree>
    <p:extLst>
      <p:ext uri="{BB962C8B-B14F-4D97-AF65-F5344CB8AC3E}">
        <p14:creationId xmlns:p14="http://schemas.microsoft.com/office/powerpoint/2010/main" val="164384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z="4000" spc="-5" dirty="0" err="1">
                <a:solidFill>
                  <a:srgbClr val="FF0000"/>
                </a:solidFill>
                <a:latin typeface="+mn-lt"/>
                <a:cs typeface="Calibri"/>
              </a:rPr>
              <a:t>E</a:t>
            </a:r>
            <a:r>
              <a:rPr lang="tr-TR" sz="4000" spc="-85" dirty="0" err="1">
                <a:solidFill>
                  <a:srgbClr val="FF0000"/>
                </a:solidFill>
                <a:latin typeface="+mn-lt"/>
                <a:cs typeface="Calibri"/>
              </a:rPr>
              <a:t>r</a:t>
            </a:r>
            <a:r>
              <a:rPr lang="tr-TR" sz="4000" spc="-20" dirty="0" err="1">
                <a:solidFill>
                  <a:srgbClr val="FF0000"/>
                </a:solidFill>
                <a:latin typeface="+mn-lt"/>
                <a:cs typeface="Calibri"/>
              </a:rPr>
              <a:t>a</a:t>
            </a:r>
            <a:r>
              <a:rPr lang="tr-TR" sz="4000" spc="15" dirty="0" err="1">
                <a:solidFill>
                  <a:srgbClr val="FF0000"/>
                </a:solidFill>
                <a:latin typeface="+mn-lt"/>
                <a:cs typeface="Calibri"/>
              </a:rPr>
              <a:t>s</a:t>
            </a:r>
            <a:r>
              <a:rPr lang="tr-TR" sz="4000" spc="10" dirty="0" err="1">
                <a:solidFill>
                  <a:srgbClr val="FF0000"/>
                </a:solidFill>
                <a:latin typeface="+mn-lt"/>
                <a:cs typeface="Calibri"/>
              </a:rPr>
              <a:t>m</a:t>
            </a:r>
            <a:r>
              <a:rPr lang="tr-TR" sz="4000" spc="5" dirty="0" err="1">
                <a:solidFill>
                  <a:srgbClr val="FF0000"/>
                </a:solidFill>
                <a:latin typeface="+mn-lt"/>
                <a:cs typeface="Calibri"/>
              </a:rPr>
              <a:t>u</a:t>
            </a:r>
            <a:r>
              <a:rPr lang="tr-TR" sz="4000" spc="15" dirty="0" err="1">
                <a:solidFill>
                  <a:srgbClr val="FF0000"/>
                </a:solidFill>
                <a:latin typeface="+mn-lt"/>
                <a:cs typeface="Calibri"/>
              </a:rPr>
              <a:t>s</a:t>
            </a:r>
            <a:r>
              <a:rPr lang="tr-TR" sz="4000" dirty="0">
                <a:solidFill>
                  <a:srgbClr val="FF0000"/>
                </a:solidFill>
                <a:latin typeface="+mn-lt"/>
                <a:cs typeface="Calibri"/>
              </a:rPr>
              <a:t>+ </a:t>
            </a:r>
            <a:r>
              <a:rPr lang="tr-TR" sz="4000" spc="-25" dirty="0">
                <a:solidFill>
                  <a:srgbClr val="FF0000"/>
                </a:solidFill>
                <a:latin typeface="+mn-lt"/>
                <a:cs typeface="Calibri"/>
              </a:rPr>
              <a:t>H</a:t>
            </a:r>
            <a:r>
              <a:rPr lang="tr-TR" sz="4000" dirty="0">
                <a:solidFill>
                  <a:srgbClr val="FF0000"/>
                </a:solidFill>
                <a:latin typeface="+mn-lt"/>
                <a:cs typeface="Calibri"/>
              </a:rPr>
              <a:t>ib</a:t>
            </a:r>
            <a:r>
              <a:rPr lang="tr-TR" sz="4000" spc="30" dirty="0">
                <a:solidFill>
                  <a:srgbClr val="FF0000"/>
                </a:solidFill>
                <a:latin typeface="+mn-lt"/>
                <a:cs typeface="Calibri"/>
              </a:rPr>
              <a:t>e</a:t>
            </a:r>
            <a:r>
              <a:rPr lang="tr-TR" sz="4000" spc="5" dirty="0">
                <a:solidFill>
                  <a:srgbClr val="FF0000"/>
                </a:solidFill>
                <a:latin typeface="+mn-lt"/>
                <a:cs typeface="Calibri"/>
              </a:rPr>
              <a:t>leri</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endParaRPr kumimoji="0" lang="tr-TR" sz="4400" b="1" i="0" u="none" strike="noStrike" kern="1200" cap="none" spc="0" normalizeH="0" baseline="0" noProof="0" dirty="0">
              <a:ln>
                <a:noFill/>
              </a:ln>
              <a:solidFill>
                <a:srgbClr val="015092"/>
              </a:solidFill>
              <a:effectLst/>
              <a:uLnTx/>
              <a:uFillTx/>
              <a:latin typeface="Calibri Light" panose="020F0302020204030204"/>
              <a:ea typeface="+mj-ea"/>
              <a:cs typeface="+mj-cs"/>
            </a:endParaRPr>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3040320456"/>
              </p:ext>
            </p:extLst>
          </p:nvPr>
        </p:nvGraphicFramePr>
        <p:xfrm>
          <a:off x="32112" y="1825625"/>
          <a:ext cx="9842551" cy="4062984"/>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463037">
                  <a:extLst>
                    <a:ext uri="{9D8B030D-6E8A-4147-A177-3AD203B41FA5}">
                      <a16:colId xmlns:a16="http://schemas.microsoft.com/office/drawing/2014/main" val="20003"/>
                    </a:ext>
                  </a:extLst>
                </a:gridCol>
              </a:tblGrid>
              <a:tr h="676959">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400" dirty="0">
                          <a:effectLst/>
                        </a:rPr>
                        <a:t> Hayat Pahalılığına Göre Ülke Türleri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Hareketlilikte Misafir Olunan Ülkeler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Staj </a:t>
                      </a:r>
                    </a:p>
                    <a:p>
                      <a:pPr algn="ctr">
                        <a:lnSpc>
                          <a:spcPct val="107000"/>
                        </a:lnSpc>
                        <a:spcAft>
                          <a:spcPts val="0"/>
                        </a:spcAft>
                      </a:pP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5057">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ve 2.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Çek Cumhuriyeti, Danimarka, Estonya, Finlandiya, İrlanda, İsveç, İzlanda, Letonya, Lihtenştayn, Lüksemburg, Norveç, Almanya, Avusturya, Belçika, Fransa, Güney Kıbrıs, Hollanda, İspanya, İtalya, Malta, Portekiz, Slovakya, Slovenya, Yunanistan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0408">
                <a:tc>
                  <a:txBody>
                    <a:bodyPr/>
                    <a:lstStyle/>
                    <a:p>
                      <a:pPr>
                        <a:lnSpc>
                          <a:spcPct val="107000"/>
                        </a:lnSpc>
                        <a:spcAft>
                          <a:spcPts val="0"/>
                        </a:spcAft>
                      </a:pPr>
                      <a:r>
                        <a:rPr lang="tr-TR" sz="2000" dirty="0">
                          <a:effectLst/>
                        </a:rPr>
                        <a:t>3.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Bulgaristan, Hırvatistan, Litvanya, Macaristan, Makedonya, Polonya, Romanya, Sırbistan </a:t>
                      </a: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normAutofit/>
          </a:bodyPr>
          <a:lstStyle/>
          <a:p>
            <a:r>
              <a:rPr lang="tr-TR" sz="4000" dirty="0">
                <a:solidFill>
                  <a:srgbClr val="FF0000"/>
                </a:solidFill>
                <a:latin typeface="+mn-lt"/>
              </a:rPr>
              <a:t>Seyahat Desteği Tutarları</a:t>
            </a: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40280"/>
            <a:ext cx="11887200" cy="3044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199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normAutofit/>
          </a:bodyPr>
          <a:lstStyle/>
          <a:p>
            <a:r>
              <a:rPr lang="tr-TR" sz="4000" dirty="0">
                <a:solidFill>
                  <a:srgbClr val="FF0000"/>
                </a:solidFill>
                <a:latin typeface="+mn-lt"/>
              </a:rPr>
              <a:t>İLAVE HİBE DESTEĞİ</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38200" y="1825625"/>
            <a:ext cx="10515600" cy="3782073"/>
          </a:xfrm>
        </p:spPr>
        <p:txBody>
          <a:bodyPr>
            <a:normAutofit lnSpcReduction="10000"/>
          </a:bodyPr>
          <a:lstStyle/>
          <a:p>
            <a:pPr marL="0" indent="0">
              <a:buNone/>
            </a:pPr>
            <a:r>
              <a:rPr lang="tr-TR" sz="2200" dirty="0" err="1"/>
              <a:t>Erasmus</a:t>
            </a:r>
            <a:r>
              <a:rPr lang="tr-TR" sz="2200" dirty="0"/>
              <a:t>+ başvuru ve değerlendirme süreci sonunda gerekli kriterleri sağlayıp </a:t>
            </a:r>
            <a:r>
              <a:rPr lang="tr-TR" sz="2200" dirty="0" err="1"/>
              <a:t>Erasmus</a:t>
            </a:r>
            <a:r>
              <a:rPr lang="tr-TR" sz="2200" dirty="0"/>
              <a:t>+ faaliyetine hibeli olarak hak kazanmış dezavantajlı katılımcılara, hak ettikleri hibeye ek olarak İlave Hibe Desteği sağlanabilecektir. Söz konusu hibenin verilebilmesi için, dezavantajlı katılımcı, ekonomik ve sosyal açıdan imkânları kısıtlı olan ve aşağıdaki alt kategorilere uyan birey olarak tanımlanmıştır.</a:t>
            </a:r>
          </a:p>
          <a:p>
            <a:pPr marL="0" indent="0">
              <a:buNone/>
            </a:pPr>
            <a:r>
              <a:rPr lang="tr-TR" sz="2200" dirty="0"/>
              <a:t> 1. </a:t>
            </a:r>
            <a:r>
              <a:rPr lang="tr-TR" sz="2200" dirty="0">
                <a:solidFill>
                  <a:srgbClr val="C00000"/>
                </a:solidFill>
              </a:rPr>
              <a:t>2828 sayılı kanuna </a:t>
            </a:r>
            <a:r>
              <a:rPr lang="tr-TR" sz="2200" dirty="0"/>
              <a:t>tabi olanlar (Aile ve Sosyal Hizmetler Bakanlığı tarafından haklarında 2828 sayılı Kanun uyarınca koruma, bakım veya barınma kararı olanlar)</a:t>
            </a:r>
          </a:p>
          <a:p>
            <a:pPr marL="0" indent="0">
              <a:buNone/>
            </a:pPr>
            <a:r>
              <a:rPr lang="tr-TR" sz="2200" dirty="0"/>
              <a:t> 2. </a:t>
            </a:r>
            <a:r>
              <a:rPr lang="tr-TR" sz="2200" dirty="0">
                <a:solidFill>
                  <a:srgbClr val="C00000"/>
                </a:solidFill>
              </a:rPr>
              <a:t>5395 sayılı Çocuk Koruma Kanunu </a:t>
            </a:r>
            <a:r>
              <a:rPr lang="tr-TR" sz="2200" dirty="0">
                <a:solidFill>
                  <a:schemeClr val="accent2">
                    <a:lumMod val="75000"/>
                  </a:schemeClr>
                </a:solidFill>
              </a:rPr>
              <a:t>k</a:t>
            </a:r>
            <a:r>
              <a:rPr lang="tr-TR" sz="2200" dirty="0"/>
              <a:t>apsamında; haklarında korunma, bakım veya barınma kararı alınmış öğrencilere</a:t>
            </a:r>
          </a:p>
          <a:p>
            <a:pPr marL="0" indent="0">
              <a:buNone/>
            </a:pPr>
            <a:r>
              <a:rPr lang="tr-TR" sz="2200" dirty="0"/>
              <a:t>3. </a:t>
            </a:r>
            <a:r>
              <a:rPr lang="tr-TR" sz="2200" dirty="0">
                <a:solidFill>
                  <a:srgbClr val="C00000"/>
                </a:solidFill>
              </a:rPr>
              <a:t>Yetim/ölüm aylığı </a:t>
            </a:r>
            <a:r>
              <a:rPr lang="tr-TR" sz="2200" dirty="0"/>
              <a:t>bağlananlar</a:t>
            </a:r>
          </a:p>
          <a:p>
            <a:pPr marL="0" indent="0">
              <a:buNone/>
            </a:pPr>
            <a:r>
              <a:rPr lang="tr-TR" sz="2200" dirty="0"/>
              <a:t>4. </a:t>
            </a:r>
            <a:r>
              <a:rPr lang="tr-TR" sz="2200" dirty="0">
                <a:solidFill>
                  <a:srgbClr val="C00000"/>
                </a:solidFill>
              </a:rPr>
              <a:t>Şehit/gazi </a:t>
            </a:r>
            <a:r>
              <a:rPr lang="tr-TR" sz="2200" dirty="0"/>
              <a:t>eş ve çocukları ile gazilerin kendileri</a:t>
            </a:r>
          </a:p>
          <a:p>
            <a:endParaRPr lang="tr-TR" sz="2000" dirty="0"/>
          </a:p>
          <a:p>
            <a:endParaRPr lang="tr-TR" sz="2000" dirty="0"/>
          </a:p>
          <a:p>
            <a:endParaRPr lang="tr-TR" sz="1900" dirty="0"/>
          </a:p>
          <a:p>
            <a:endParaRPr lang="tr-TR" dirty="0"/>
          </a:p>
        </p:txBody>
      </p:sp>
    </p:spTree>
    <p:extLst>
      <p:ext uri="{BB962C8B-B14F-4D97-AF65-F5344CB8AC3E}">
        <p14:creationId xmlns:p14="http://schemas.microsoft.com/office/powerpoint/2010/main" val="231070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normAutofit/>
          </a:bodyPr>
          <a:lstStyle/>
          <a:p>
            <a:r>
              <a:rPr lang="tr-TR" sz="4000" dirty="0">
                <a:solidFill>
                  <a:srgbClr val="FF0000"/>
                </a:solidFill>
                <a:latin typeface="+mn-lt"/>
              </a:rPr>
              <a:t>İLAVE HİBE DESTEĞİ</a:t>
            </a: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p:txBody>
          <a:bodyPr/>
          <a:lstStyle/>
          <a:p>
            <a:pPr marL="0" indent="0">
              <a:buNone/>
            </a:pPr>
            <a:r>
              <a:rPr lang="tr-TR" sz="2200" dirty="0"/>
              <a:t>5. </a:t>
            </a:r>
            <a:r>
              <a:rPr lang="tr-TR" sz="2200" dirty="0">
                <a:solidFill>
                  <a:srgbClr val="C00000"/>
                </a:solidFill>
              </a:rPr>
              <a:t>Engelli</a:t>
            </a:r>
            <a:r>
              <a:rPr lang="tr-TR" sz="2200" dirty="0"/>
              <a:t> bireyler </a:t>
            </a:r>
          </a:p>
          <a:p>
            <a:pPr marL="0" indent="0">
              <a:buNone/>
            </a:pPr>
            <a:r>
              <a:rPr lang="tr-TR" sz="2200" dirty="0"/>
              <a:t>6. Kendileri veya 1.derece yakınları </a:t>
            </a:r>
            <a:r>
              <a:rPr lang="tr-TR" sz="2200" dirty="0" err="1"/>
              <a:t>AFAD’dan</a:t>
            </a:r>
            <a:r>
              <a:rPr lang="tr-TR" sz="2200" dirty="0"/>
              <a:t> </a:t>
            </a:r>
            <a:r>
              <a:rPr lang="tr-TR" sz="2200" dirty="0">
                <a:solidFill>
                  <a:srgbClr val="C00000"/>
                </a:solidFill>
              </a:rPr>
              <a:t>afetzede</a:t>
            </a:r>
            <a:r>
              <a:rPr lang="tr-TR" sz="2200" dirty="0"/>
              <a:t> yardımı alanlar. </a:t>
            </a:r>
          </a:p>
          <a:p>
            <a:pPr marL="0" indent="0">
              <a:buNone/>
            </a:pPr>
            <a:r>
              <a:rPr lang="tr-TR" sz="2200" dirty="0"/>
              <a:t>7. Kendisine veya ailesine </a:t>
            </a:r>
            <a:r>
              <a:rPr lang="tr-TR" sz="2200" dirty="0">
                <a:solidFill>
                  <a:srgbClr val="C00000"/>
                </a:solidFill>
              </a:rPr>
              <a:t>muhtaçlığı aylığı </a:t>
            </a:r>
            <a:r>
              <a:rPr lang="tr-TR" sz="2200" dirty="0"/>
              <a:t>bağlananlar(öğrencinin kendisine, anne-babasına veya vasisine Belediyelerden, kamu kurum ve kuruluşlarından (Bakanlıklar, Sosyal Yardımlaşma ve Dayanışma Vakıfları, Vakıflar Genel Müdürlüğü, Kızılay, AFAD gibi kurumlardan </a:t>
            </a:r>
            <a:r>
              <a:rPr lang="tr-TR" sz="2200" dirty="0" err="1"/>
              <a:t>Erasmus</a:t>
            </a:r>
            <a:r>
              <a:rPr lang="tr-TR" sz="2200" dirty="0"/>
              <a:t>+ başvurusunu yaptığı esnada maddi destek aldığını kanıtlayan bir belge ibraz edilmesi yeterlidir.) </a:t>
            </a:r>
          </a:p>
          <a:p>
            <a:pPr marL="0" indent="0">
              <a:buNone/>
            </a:pPr>
            <a:r>
              <a:rPr lang="tr-TR" sz="2200" dirty="0"/>
              <a:t>8. 65 Yaşını Doldurmuş Muhtaç, Güçsüz Ve Kimsesiz Türk Vatandaşları ile Engelli ve Muhtaç Türk Vatandaşlarına Aylık Bağlanması Hakkında 01.07.1976 tarih ve 2022 sayılı Kanun kapsamında ebeveynlerinden biri veya vasisi </a:t>
            </a:r>
            <a:r>
              <a:rPr lang="tr-TR" sz="2200" dirty="0">
                <a:solidFill>
                  <a:srgbClr val="C00000"/>
                </a:solidFill>
              </a:rPr>
              <a:t>engelli veya muhtaç aylığı </a:t>
            </a:r>
            <a:r>
              <a:rPr lang="tr-TR" sz="2200" dirty="0"/>
              <a:t>alan öğrenciler </a:t>
            </a:r>
          </a:p>
          <a:p>
            <a:pPr marL="0" indent="0">
              <a:buNone/>
            </a:pPr>
            <a:endParaRPr lang="tr-TR" sz="1800" dirty="0"/>
          </a:p>
          <a:p>
            <a:endParaRPr lang="tr-TR" sz="1800" dirty="0"/>
          </a:p>
          <a:p>
            <a:endParaRPr lang="tr-TR" dirty="0"/>
          </a:p>
        </p:txBody>
      </p:sp>
    </p:spTree>
    <p:extLst>
      <p:ext uri="{BB962C8B-B14F-4D97-AF65-F5344CB8AC3E}">
        <p14:creationId xmlns:p14="http://schemas.microsoft.com/office/powerpoint/2010/main" val="429367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8EF476-2226-40D6-A5EE-0C8322DAFB57}"/>
              </a:ext>
            </a:extLst>
          </p:cNvPr>
          <p:cNvSpPr>
            <a:spLocks noGrp="1"/>
          </p:cNvSpPr>
          <p:nvPr>
            <p:ph type="title"/>
          </p:nvPr>
        </p:nvSpPr>
        <p:spPr/>
        <p:txBody>
          <a:bodyPr>
            <a:normAutofit/>
          </a:bodyPr>
          <a:lstStyle/>
          <a:p>
            <a:r>
              <a:rPr lang="tr-TR" sz="4000" dirty="0">
                <a:solidFill>
                  <a:srgbClr val="FF0000"/>
                </a:solidFill>
                <a:latin typeface="+mn-lt"/>
              </a:rPr>
              <a:t>INCLUSION SUPPORT (İçerme/Kapsayıcılık Desteği)</a:t>
            </a:r>
          </a:p>
        </p:txBody>
      </p:sp>
      <p:sp>
        <p:nvSpPr>
          <p:cNvPr id="3" name="İçerik Yer Tutucusu 2">
            <a:extLst>
              <a:ext uri="{FF2B5EF4-FFF2-40B4-BE49-F238E27FC236}">
                <a16:creationId xmlns:a16="http://schemas.microsoft.com/office/drawing/2014/main" id="{DBA4666E-2AED-41D7-B257-180AF702A65F}"/>
              </a:ext>
            </a:extLst>
          </p:cNvPr>
          <p:cNvSpPr>
            <a:spLocks noGrp="1"/>
          </p:cNvSpPr>
          <p:nvPr>
            <p:ph idx="1"/>
          </p:nvPr>
        </p:nvSpPr>
        <p:spPr>
          <a:xfrm>
            <a:off x="838200" y="1825625"/>
            <a:ext cx="10515600" cy="3642114"/>
          </a:xfrm>
        </p:spPr>
        <p:txBody>
          <a:bodyPr>
            <a:normAutofit fontScale="92500" lnSpcReduction="20000"/>
          </a:bodyPr>
          <a:lstStyle/>
          <a:p>
            <a:r>
              <a:rPr lang="tr-TR" dirty="0" err="1"/>
              <a:t>Erasmus</a:t>
            </a:r>
            <a:r>
              <a:rPr lang="tr-TR" dirty="0"/>
              <a:t>+ Programı, özel ihtiyaç sahibi kesimin programa katılımını teşvik etmektedir. Özel ihtiyacı olan kişi, </a:t>
            </a:r>
            <a:r>
              <a:rPr lang="tr-TR" b="1" dirty="0">
                <a:solidFill>
                  <a:srgbClr val="C00000"/>
                </a:solidFill>
              </a:rPr>
              <a:t>ek finansal destek olmadığı takdirde kişisel fiziksel durumu, zihinsel durumu veya sağlık durumu, projeye/hareketlilik faaliyetine katılmasına izin vermeyen </a:t>
            </a:r>
            <a:r>
              <a:rPr lang="tr-TR" dirty="0"/>
              <a:t>potansiyel katılımcıdır. İçerme desteğine gereksinim duyan öğrenci ve personele ilave hibe verilebilmesi için yararlanıcı yükseköğretim kurumu tarafından Merkezden ilave hibe talebinde bulunulması gerekmektedir. İçerme Desteği sahibi katılımcı seçildikten sonra, katılımcının ek hibe talebi varsa, yaklaşık ek masrafları belirlenir ve Merkezden ilave hibe talep edilir. İlave hibe talebi sözleşme dönemi içerisinde, ama her hal ve durumda</a:t>
            </a:r>
            <a:r>
              <a:rPr lang="tr-TR" b="1" dirty="0">
                <a:solidFill>
                  <a:srgbClr val="C00000"/>
                </a:solidFill>
              </a:rPr>
              <a:t> sözleşme bitiş tarihinden 60 gün öncesine kadar</a:t>
            </a:r>
            <a:r>
              <a:rPr lang="tr-TR" dirty="0"/>
              <a:t> yapılabilir. Katılımcı faaliyeti sona erdikten sonra hibesinde artış talep edilemez.</a:t>
            </a:r>
          </a:p>
          <a:p>
            <a:endParaRPr lang="tr-TR" dirty="0"/>
          </a:p>
        </p:txBody>
      </p:sp>
    </p:spTree>
    <p:extLst>
      <p:ext uri="{BB962C8B-B14F-4D97-AF65-F5344CB8AC3E}">
        <p14:creationId xmlns:p14="http://schemas.microsoft.com/office/powerpoint/2010/main" val="2161800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63B7313F-3698-48D4-9BD0-598CF92A8B14}"/>
              </a:ext>
            </a:extLst>
          </p:cNvPr>
          <p:cNvSpPr>
            <a:spLocks noGrp="1"/>
          </p:cNvSpPr>
          <p:nvPr>
            <p:ph type="title"/>
          </p:nvPr>
        </p:nvSpPr>
        <p:spPr/>
        <p:txBody>
          <a:bodyPr/>
          <a:lstStyle/>
          <a:p>
            <a:r>
              <a:rPr lang="tr-TR" sz="4000" dirty="0">
                <a:solidFill>
                  <a:srgbClr val="FF0000"/>
                </a:solidFill>
                <a:latin typeface="+mn-lt"/>
                <a:cs typeface="Century Gothic"/>
              </a:rPr>
              <a:t>Değişime Gitmeden Önce </a:t>
            </a:r>
            <a:br>
              <a:rPr lang="tr-TR" dirty="0">
                <a:cs typeface="Century Gothic"/>
              </a:rPr>
            </a:br>
            <a:endParaRPr lang="tr-TR" dirty="0"/>
          </a:p>
        </p:txBody>
      </p:sp>
      <p:sp>
        <p:nvSpPr>
          <p:cNvPr id="9" name="object 9"/>
          <p:cNvSpPr txBox="1">
            <a:spLocks noGrp="1"/>
          </p:cNvSpPr>
          <p:nvPr>
            <p:ph idx="1"/>
          </p:nvPr>
        </p:nvSpPr>
        <p:spPr>
          <a:xfrm>
            <a:off x="838200" y="1825625"/>
            <a:ext cx="10515600" cy="5482527"/>
          </a:xfrm>
          <a:prstGeom prst="rect">
            <a:avLst/>
          </a:prstGeom>
        </p:spPr>
        <p:txBody>
          <a:bodyPr vert="horz" wrap="square" lIns="0" tIns="0" rIns="0" bIns="0" rtlCol="0">
            <a:spAutoFit/>
          </a:bodyPr>
          <a:lstStyle/>
          <a:p>
            <a:pPr marL="0" indent="0">
              <a:lnSpc>
                <a:spcPct val="100000"/>
              </a:lnSpc>
              <a:buNone/>
            </a:pPr>
            <a:r>
              <a:rPr lang="tr-TR" sz="1400" spc="-20" dirty="0">
                <a:solidFill>
                  <a:srgbClr val="A42F0F"/>
                </a:solidFill>
                <a:latin typeface="Wingdings 3"/>
                <a:cs typeface="Wingdings 3"/>
              </a:rPr>
              <a:t> </a:t>
            </a:r>
            <a:r>
              <a:rPr lang="tr-TR" sz="1400" spc="-20" dirty="0">
                <a:cs typeface="Calibri"/>
              </a:rPr>
              <a:t>Uluslararası Akademik</a:t>
            </a:r>
            <a:r>
              <a:rPr lang="tr-TR" sz="1400" dirty="0">
                <a:cs typeface="Calibri"/>
              </a:rPr>
              <a:t> </a:t>
            </a:r>
            <a:r>
              <a:rPr lang="tr-TR" sz="1400" spc="-10" dirty="0">
                <a:cs typeface="Calibri"/>
              </a:rPr>
              <a:t>İ</a:t>
            </a:r>
            <a:r>
              <a:rPr lang="tr-TR" sz="1400" dirty="0">
                <a:cs typeface="Calibri"/>
              </a:rPr>
              <a:t>lişkiler</a:t>
            </a:r>
            <a:r>
              <a:rPr lang="tr-TR" sz="1400" spc="-25" dirty="0">
                <a:cs typeface="Calibri"/>
              </a:rPr>
              <a:t> </a:t>
            </a:r>
            <a:r>
              <a:rPr lang="tr-TR" sz="1400" spc="-50" dirty="0">
                <a:cs typeface="Calibri"/>
              </a:rPr>
              <a:t>K</a:t>
            </a:r>
            <a:r>
              <a:rPr lang="tr-TR" sz="1400" dirty="0">
                <a:cs typeface="Calibri"/>
              </a:rPr>
              <a:t>o</a:t>
            </a:r>
            <a:r>
              <a:rPr lang="tr-TR" sz="1400" spc="-10" dirty="0">
                <a:cs typeface="Calibri"/>
              </a:rPr>
              <a:t>o</a:t>
            </a:r>
            <a:r>
              <a:rPr lang="tr-TR" sz="1400" spc="-35" dirty="0">
                <a:cs typeface="Calibri"/>
              </a:rPr>
              <a:t>r</a:t>
            </a:r>
            <a:r>
              <a:rPr lang="tr-TR" sz="1400" dirty="0">
                <a:cs typeface="Calibri"/>
              </a:rPr>
              <a:t>din</a:t>
            </a:r>
            <a:r>
              <a:rPr lang="tr-TR" sz="1400" spc="-25" dirty="0">
                <a:cs typeface="Calibri"/>
              </a:rPr>
              <a:t>at</a:t>
            </a:r>
            <a:r>
              <a:rPr lang="tr-TR" sz="1400" dirty="0">
                <a:cs typeface="Calibri"/>
              </a:rPr>
              <a:t>örlüğüne</a:t>
            </a:r>
            <a:r>
              <a:rPr lang="tr-TR" sz="1400" spc="5" dirty="0">
                <a:cs typeface="Calibri"/>
              </a:rPr>
              <a:t> </a:t>
            </a:r>
            <a:r>
              <a:rPr lang="tr-TR" sz="1400" spc="-30" dirty="0">
                <a:cs typeface="Calibri"/>
              </a:rPr>
              <a:t>g</a:t>
            </a:r>
            <a:r>
              <a:rPr lang="tr-TR" sz="1400" dirty="0">
                <a:cs typeface="Calibri"/>
              </a:rPr>
              <a:t>elmed</a:t>
            </a:r>
            <a:r>
              <a:rPr lang="tr-TR" sz="1400" spc="5" dirty="0">
                <a:cs typeface="Calibri"/>
              </a:rPr>
              <a:t>e</a:t>
            </a:r>
            <a:r>
              <a:rPr lang="tr-TR" sz="1400" dirty="0">
                <a:cs typeface="Calibri"/>
              </a:rPr>
              <a:t>n </a:t>
            </a:r>
            <a:r>
              <a:rPr lang="tr-TR" sz="1400" spc="-10" dirty="0">
                <a:cs typeface="Calibri"/>
              </a:rPr>
              <a:t>ö</a:t>
            </a:r>
            <a:r>
              <a:rPr lang="tr-TR" sz="1400" dirty="0">
                <a:cs typeface="Calibri"/>
              </a:rPr>
              <a:t>nce</a:t>
            </a:r>
            <a:r>
              <a:rPr lang="tr-TR" sz="1400" spc="-10" dirty="0">
                <a:cs typeface="Calibri"/>
              </a:rPr>
              <a:t> </a:t>
            </a:r>
            <a:r>
              <a:rPr lang="tr-TR" sz="1400" b="1" dirty="0">
                <a:solidFill>
                  <a:srgbClr val="FF0000"/>
                </a:solidFill>
                <a:cs typeface="Calibri"/>
              </a:rPr>
              <a:t>en </a:t>
            </a:r>
            <a:r>
              <a:rPr lang="tr-TR" sz="1400" b="1" spc="-25" dirty="0">
                <a:solidFill>
                  <a:srgbClr val="FF0000"/>
                </a:solidFill>
                <a:cs typeface="Calibri"/>
              </a:rPr>
              <a:t>g</a:t>
            </a:r>
            <a:r>
              <a:rPr lang="tr-TR" sz="1400" b="1" dirty="0">
                <a:solidFill>
                  <a:srgbClr val="FF0000"/>
                </a:solidFill>
                <a:cs typeface="Calibri"/>
              </a:rPr>
              <a:t>eç</a:t>
            </a:r>
            <a:r>
              <a:rPr lang="tr-TR" sz="1400" b="1" spc="5" dirty="0">
                <a:solidFill>
                  <a:srgbClr val="FF0000"/>
                </a:solidFill>
                <a:cs typeface="Calibri"/>
              </a:rPr>
              <a:t> </a:t>
            </a:r>
            <a:r>
              <a:rPr lang="tr-TR" sz="1400" b="1" spc="-10" dirty="0">
                <a:solidFill>
                  <a:srgbClr val="FF0000"/>
                </a:solidFill>
                <a:cs typeface="Calibri"/>
              </a:rPr>
              <a:t>20-25</a:t>
            </a:r>
            <a:r>
              <a:rPr lang="tr-TR" sz="1400" b="1" spc="-20" dirty="0">
                <a:solidFill>
                  <a:srgbClr val="FF0000"/>
                </a:solidFill>
                <a:cs typeface="Calibri"/>
              </a:rPr>
              <a:t> </a:t>
            </a:r>
            <a:r>
              <a:rPr lang="tr-TR" sz="1400" b="1" dirty="0">
                <a:solidFill>
                  <a:srgbClr val="FF0000"/>
                </a:solidFill>
                <a:cs typeface="Calibri"/>
              </a:rPr>
              <a:t>gün </a:t>
            </a:r>
            <a:r>
              <a:rPr lang="tr-TR" sz="1400" b="1" spc="-10" dirty="0">
                <a:solidFill>
                  <a:srgbClr val="FF0000"/>
                </a:solidFill>
                <a:cs typeface="Calibri"/>
              </a:rPr>
              <a:t>ö</a:t>
            </a:r>
            <a:r>
              <a:rPr lang="tr-TR" sz="1400" b="1" dirty="0">
                <a:solidFill>
                  <a:srgbClr val="FF0000"/>
                </a:solidFill>
                <a:cs typeface="Calibri"/>
              </a:rPr>
              <a:t>nce (sadece vizeniz eksik olsa bile)</a:t>
            </a:r>
            <a:r>
              <a:rPr lang="tr-TR" sz="1400" b="1" spc="25" dirty="0">
                <a:solidFill>
                  <a:srgbClr val="FF0000"/>
                </a:solidFill>
                <a:cs typeface="Calibri"/>
              </a:rPr>
              <a:t> </a:t>
            </a:r>
            <a:r>
              <a:rPr lang="tr-TR" sz="1400" b="1" dirty="0">
                <a:cs typeface="Calibri"/>
                <a:hlinkClick r:id="rId5"/>
              </a:rPr>
              <a:t>deuerasmusstaj@gmail.com</a:t>
            </a:r>
            <a:r>
              <a:rPr lang="tr-TR" sz="1400" spc="-10" dirty="0">
                <a:solidFill>
                  <a:srgbClr val="0462C1"/>
                </a:solidFill>
                <a:cs typeface="Calibri"/>
              </a:rPr>
              <a:t> </a:t>
            </a:r>
            <a:r>
              <a:rPr lang="tr-TR" sz="1400" dirty="0">
                <a:cs typeface="Calibri"/>
              </a:rPr>
              <a:t>ad</a:t>
            </a:r>
            <a:r>
              <a:rPr lang="tr-TR" sz="1400" spc="-35" dirty="0">
                <a:cs typeface="Calibri"/>
              </a:rPr>
              <a:t>r</a:t>
            </a:r>
            <a:r>
              <a:rPr lang="tr-TR" sz="1400" dirty="0">
                <a:cs typeface="Calibri"/>
              </a:rPr>
              <a:t>esine mail</a:t>
            </a:r>
            <a:r>
              <a:rPr lang="tr-TR" sz="1400" spc="-15" dirty="0">
                <a:cs typeface="Calibri"/>
              </a:rPr>
              <a:t> g</a:t>
            </a:r>
            <a:r>
              <a:rPr lang="tr-TR" sz="1400" dirty="0">
                <a:cs typeface="Calibri"/>
              </a:rPr>
              <a:t>önde</a:t>
            </a:r>
            <a:r>
              <a:rPr lang="tr-TR" sz="1400" spc="-35" dirty="0">
                <a:cs typeface="Calibri"/>
              </a:rPr>
              <a:t>r</a:t>
            </a:r>
            <a:r>
              <a:rPr lang="tr-TR" sz="1400" dirty="0">
                <a:cs typeface="Calibri"/>
              </a:rPr>
              <a:t>e</a:t>
            </a:r>
            <a:r>
              <a:rPr lang="tr-TR" sz="1400" spc="-30" dirty="0">
                <a:cs typeface="Calibri"/>
              </a:rPr>
              <a:t>r</a:t>
            </a:r>
            <a:r>
              <a:rPr lang="tr-TR" sz="1400" dirty="0">
                <a:cs typeface="Calibri"/>
              </a:rPr>
              <a:t>ek </a:t>
            </a:r>
            <a:r>
              <a:rPr lang="tr-TR" sz="1400" spc="-45" dirty="0">
                <a:cs typeface="Calibri"/>
              </a:rPr>
              <a:t>r</a:t>
            </a:r>
            <a:r>
              <a:rPr lang="tr-TR" sz="1400" dirty="0">
                <a:cs typeface="Calibri"/>
              </a:rPr>
              <a:t>ande</a:t>
            </a:r>
            <a:r>
              <a:rPr lang="tr-TR" sz="1400" spc="-10" dirty="0">
                <a:cs typeface="Calibri"/>
              </a:rPr>
              <a:t>v</a:t>
            </a:r>
            <a:r>
              <a:rPr lang="tr-TR" sz="1400" dirty="0">
                <a:cs typeface="Calibri"/>
              </a:rPr>
              <a:t>u </a:t>
            </a:r>
            <a:r>
              <a:rPr lang="tr-TR" sz="1400" spc="-30" dirty="0">
                <a:cs typeface="Calibri"/>
              </a:rPr>
              <a:t>t</a:t>
            </a:r>
            <a:r>
              <a:rPr lang="tr-TR" sz="1400" dirty="0">
                <a:cs typeface="Calibri"/>
              </a:rPr>
              <a:t>alep</a:t>
            </a:r>
            <a:r>
              <a:rPr lang="tr-TR" sz="1400" spc="-15" dirty="0">
                <a:cs typeface="Calibri"/>
              </a:rPr>
              <a:t> </a:t>
            </a:r>
            <a:r>
              <a:rPr lang="tr-TR" sz="1400" dirty="0">
                <a:cs typeface="Calibri"/>
              </a:rPr>
              <a:t>ediniz. Hibe</a:t>
            </a:r>
            <a:r>
              <a:rPr lang="tr-TR" sz="1400" spc="5" dirty="0">
                <a:cs typeface="Calibri"/>
              </a:rPr>
              <a:t> </a:t>
            </a:r>
            <a:r>
              <a:rPr lang="tr-TR" sz="1400" dirty="0">
                <a:cs typeface="Calibri"/>
              </a:rPr>
              <a:t>s</a:t>
            </a:r>
            <a:r>
              <a:rPr lang="tr-TR" sz="1400" spc="-50" dirty="0">
                <a:cs typeface="Calibri"/>
              </a:rPr>
              <a:t>ö</a:t>
            </a:r>
            <a:r>
              <a:rPr lang="tr-TR" sz="1400" dirty="0">
                <a:cs typeface="Calibri"/>
              </a:rPr>
              <a:t>zleşm</a:t>
            </a:r>
            <a:r>
              <a:rPr lang="tr-TR" sz="1400" spc="5" dirty="0">
                <a:cs typeface="Calibri"/>
              </a:rPr>
              <a:t>e</a:t>
            </a:r>
            <a:r>
              <a:rPr lang="tr-TR" sz="1400" dirty="0">
                <a:cs typeface="Calibri"/>
              </a:rPr>
              <a:t>si dü</a:t>
            </a:r>
            <a:r>
              <a:rPr lang="tr-TR" sz="1400" spc="-55" dirty="0">
                <a:cs typeface="Calibri"/>
              </a:rPr>
              <a:t>z</a:t>
            </a:r>
            <a:r>
              <a:rPr lang="tr-TR" sz="1400" dirty="0">
                <a:cs typeface="Calibri"/>
              </a:rPr>
              <a:t>enl</a:t>
            </a:r>
            <a:r>
              <a:rPr lang="tr-TR" sz="1400" spc="5" dirty="0">
                <a:cs typeface="Calibri"/>
              </a:rPr>
              <a:t>e</a:t>
            </a:r>
            <a:r>
              <a:rPr lang="tr-TR" sz="1400" dirty="0">
                <a:cs typeface="Calibri"/>
              </a:rPr>
              <a:t>nmesi</a:t>
            </a:r>
            <a:r>
              <a:rPr lang="tr-TR" sz="1400" spc="-20" dirty="0">
                <a:cs typeface="Calibri"/>
              </a:rPr>
              <a:t> </a:t>
            </a:r>
            <a:r>
              <a:rPr lang="tr-TR" sz="1400" dirty="0">
                <a:cs typeface="Calibri"/>
              </a:rPr>
              <a:t>için</a:t>
            </a:r>
            <a:r>
              <a:rPr lang="tr-TR" sz="1400" spc="-10" dirty="0">
                <a:cs typeface="Calibri"/>
              </a:rPr>
              <a:t> Uluslararası Akademik</a:t>
            </a:r>
            <a:r>
              <a:rPr lang="tr-TR" sz="1400" dirty="0">
                <a:cs typeface="Calibri"/>
              </a:rPr>
              <a:t> </a:t>
            </a:r>
            <a:r>
              <a:rPr lang="tr-TR" sz="1400" spc="-10" dirty="0">
                <a:cs typeface="Calibri"/>
              </a:rPr>
              <a:t>İ</a:t>
            </a:r>
            <a:r>
              <a:rPr lang="tr-TR" sz="1400" dirty="0">
                <a:cs typeface="Calibri"/>
              </a:rPr>
              <a:t>lişkiler</a:t>
            </a:r>
            <a:r>
              <a:rPr lang="tr-TR" sz="1400" spc="-10" dirty="0">
                <a:cs typeface="Calibri"/>
              </a:rPr>
              <a:t> </a:t>
            </a:r>
            <a:r>
              <a:rPr lang="tr-TR" sz="1400" spc="-50" dirty="0">
                <a:cs typeface="Calibri"/>
              </a:rPr>
              <a:t>K</a:t>
            </a:r>
            <a:r>
              <a:rPr lang="tr-TR" sz="1400" dirty="0">
                <a:cs typeface="Calibri"/>
              </a:rPr>
              <a:t>o</a:t>
            </a:r>
            <a:r>
              <a:rPr lang="tr-TR" sz="1400" spc="-10" dirty="0">
                <a:cs typeface="Calibri"/>
              </a:rPr>
              <a:t>o</a:t>
            </a:r>
            <a:r>
              <a:rPr lang="tr-TR" sz="1400" spc="-35" dirty="0">
                <a:cs typeface="Calibri"/>
              </a:rPr>
              <a:t>r</a:t>
            </a:r>
            <a:r>
              <a:rPr lang="tr-TR" sz="1400" dirty="0">
                <a:cs typeface="Calibri"/>
              </a:rPr>
              <a:t>din</a:t>
            </a:r>
            <a:r>
              <a:rPr lang="tr-TR" sz="1400" spc="-25" dirty="0">
                <a:cs typeface="Calibri"/>
              </a:rPr>
              <a:t>at</a:t>
            </a:r>
            <a:r>
              <a:rPr lang="tr-TR" sz="1400" dirty="0">
                <a:cs typeface="Calibri"/>
              </a:rPr>
              <a:t>örlüğüne</a:t>
            </a:r>
            <a:r>
              <a:rPr lang="tr-TR" sz="1400" spc="5" dirty="0">
                <a:cs typeface="Calibri"/>
              </a:rPr>
              <a:t> </a:t>
            </a:r>
            <a:r>
              <a:rPr lang="tr-TR" sz="1400" spc="-25" dirty="0">
                <a:cs typeface="Calibri"/>
              </a:rPr>
              <a:t>t</a:t>
            </a:r>
            <a:r>
              <a:rPr lang="tr-TR" sz="1400" dirty="0">
                <a:cs typeface="Calibri"/>
              </a:rPr>
              <a:t>eslim</a:t>
            </a:r>
            <a:r>
              <a:rPr lang="tr-TR" sz="1400" spc="-25" dirty="0">
                <a:cs typeface="Calibri"/>
              </a:rPr>
              <a:t> </a:t>
            </a:r>
            <a:r>
              <a:rPr lang="tr-TR" sz="1400" dirty="0">
                <a:cs typeface="Calibri"/>
              </a:rPr>
              <a:t>edilmesi</a:t>
            </a:r>
            <a:r>
              <a:rPr lang="tr-TR" sz="1400" spc="-15" dirty="0">
                <a:cs typeface="Calibri"/>
              </a:rPr>
              <a:t> </a:t>
            </a:r>
            <a:r>
              <a:rPr lang="tr-TR" sz="1400" spc="-30" dirty="0">
                <a:cs typeface="Calibri"/>
              </a:rPr>
              <a:t>g</a:t>
            </a:r>
            <a:r>
              <a:rPr lang="tr-TR" sz="1400" dirty="0">
                <a:cs typeface="Calibri"/>
              </a:rPr>
              <a:t>e</a:t>
            </a:r>
            <a:r>
              <a:rPr lang="tr-TR" sz="1400" spc="-30" dirty="0">
                <a:cs typeface="Calibri"/>
              </a:rPr>
              <a:t>r</a:t>
            </a:r>
            <a:r>
              <a:rPr lang="tr-TR" sz="1400" dirty="0">
                <a:cs typeface="Calibri"/>
              </a:rPr>
              <a:t>e</a:t>
            </a:r>
            <a:r>
              <a:rPr lang="tr-TR" sz="1400" spc="-70" dirty="0">
                <a:cs typeface="Calibri"/>
              </a:rPr>
              <a:t>k</a:t>
            </a:r>
            <a:r>
              <a:rPr lang="tr-TR" sz="1400" dirty="0">
                <a:cs typeface="Calibri"/>
              </a:rPr>
              <a:t>en </a:t>
            </a:r>
            <a:r>
              <a:rPr lang="tr-TR" sz="1400" spc="-10" dirty="0">
                <a:cs typeface="Calibri"/>
              </a:rPr>
              <a:t>belgeler ve tamamlanması gereken işlemler</a:t>
            </a:r>
            <a:r>
              <a:rPr lang="tr-TR" sz="1400" dirty="0">
                <a:cs typeface="Calibri"/>
              </a:rPr>
              <a:t>;</a:t>
            </a:r>
          </a:p>
          <a:p>
            <a:pPr>
              <a:lnSpc>
                <a:spcPct val="100000"/>
              </a:lnSpc>
            </a:pPr>
            <a:r>
              <a:rPr lang="tr-TR" sz="1400" dirty="0"/>
              <a:t>DAVET MEKTUBU </a:t>
            </a:r>
          </a:p>
          <a:p>
            <a:pPr>
              <a:lnSpc>
                <a:spcPct val="100000"/>
              </a:lnSpc>
            </a:pPr>
            <a:r>
              <a:rPr lang="tr-TR" sz="1400" dirty="0"/>
              <a:t>ÖĞRENİM ANLAŞMASI (LEARNING AGREEMENT FOR TRAINEESHIPS) </a:t>
            </a:r>
          </a:p>
          <a:p>
            <a:pPr>
              <a:lnSpc>
                <a:spcPct val="100000"/>
              </a:lnSpc>
            </a:pPr>
            <a:r>
              <a:rPr lang="tr-TR" sz="1400" dirty="0"/>
              <a:t>YÖNETİM KURULU KARARI </a:t>
            </a:r>
          </a:p>
          <a:p>
            <a:pPr>
              <a:lnSpc>
                <a:spcPct val="100000"/>
              </a:lnSpc>
            </a:pPr>
            <a:r>
              <a:rPr lang="tr-TR" sz="1400" dirty="0"/>
              <a:t>İNGİLİZCE TRANSKRIPT </a:t>
            </a:r>
          </a:p>
          <a:p>
            <a:pPr>
              <a:lnSpc>
                <a:spcPct val="100000"/>
              </a:lnSpc>
            </a:pPr>
            <a:r>
              <a:rPr lang="tr-TR" sz="1400" dirty="0"/>
              <a:t>VADESİZ EURO HESABI (ASLI VE FOTOKOPİSİ) </a:t>
            </a:r>
          </a:p>
          <a:p>
            <a:pPr>
              <a:lnSpc>
                <a:spcPct val="100000"/>
              </a:lnSpc>
            </a:pPr>
            <a:r>
              <a:rPr lang="tr-TR" sz="1400" dirty="0"/>
              <a:t>VİZE (ASLI VE FOTOKOPİSİ) </a:t>
            </a:r>
          </a:p>
          <a:p>
            <a:pPr>
              <a:lnSpc>
                <a:spcPct val="100000"/>
              </a:lnSpc>
            </a:pPr>
            <a:r>
              <a:rPr lang="tr-TR" sz="1400" dirty="0"/>
              <a:t>SEYAHAT VE SAĞLIK (Minimum 30.000 Euro teminatlı) + KAZA + KİŞİSEL SORUMLULUK teminatlarını içeren SİGORTA POLİÇESİ</a:t>
            </a:r>
          </a:p>
          <a:p>
            <a:pPr>
              <a:lnSpc>
                <a:spcPct val="100000"/>
              </a:lnSpc>
            </a:pPr>
            <a:r>
              <a:rPr lang="tr-TR" sz="1400" dirty="0"/>
              <a:t>EOID (ERASMUS ORGANIZATION ID) NUMARASI</a:t>
            </a:r>
          </a:p>
          <a:p>
            <a:pPr>
              <a:lnSpc>
                <a:spcPct val="100000"/>
              </a:lnSpc>
            </a:pPr>
            <a:r>
              <a:rPr lang="tr-TR" sz="1400" dirty="0"/>
              <a:t>ÇEVRİMİÇİ DİL DESTEĞİ SINAV SONUCU (OLS / EU ACADEMY) </a:t>
            </a:r>
          </a:p>
          <a:p>
            <a:pPr>
              <a:lnSpc>
                <a:spcPct val="100000"/>
              </a:lnSpc>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603824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A2DFF03E-944D-427E-B5FE-478CB8FCCE91}"/>
              </a:ext>
            </a:extLst>
          </p:cNvPr>
          <p:cNvSpPr>
            <a:spLocks noGrp="1"/>
          </p:cNvSpPr>
          <p:nvPr>
            <p:ph type="title"/>
          </p:nvPr>
        </p:nvSpPr>
        <p:spPr/>
        <p:txBody>
          <a:bodyPr/>
          <a:lstStyle/>
          <a:p>
            <a:r>
              <a:rPr lang="tr-TR" sz="4000" dirty="0">
                <a:solidFill>
                  <a:srgbClr val="FF0000"/>
                </a:solidFill>
                <a:latin typeface="+mn-lt"/>
                <a:cs typeface="Century Gothic"/>
              </a:rPr>
              <a:t>Değişimden Sonra</a:t>
            </a:r>
            <a:br>
              <a:rPr lang="tr-TR" dirty="0">
                <a:cs typeface="Century Gothic"/>
              </a:rPr>
            </a:br>
            <a:endParaRPr lang="tr-TR" dirty="0"/>
          </a:p>
        </p:txBody>
      </p:sp>
      <p:sp>
        <p:nvSpPr>
          <p:cNvPr id="9" name="object 9"/>
          <p:cNvSpPr txBox="1">
            <a:spLocks noGrp="1"/>
          </p:cNvSpPr>
          <p:nvPr>
            <p:ph idx="1"/>
          </p:nvPr>
        </p:nvSpPr>
        <p:spPr>
          <a:xfrm>
            <a:off x="838200" y="1825625"/>
            <a:ext cx="10515600" cy="4273991"/>
          </a:xfrm>
          <a:prstGeom prst="rect">
            <a:avLst/>
          </a:prstGeom>
        </p:spPr>
        <p:txBody>
          <a:bodyPr vert="horz" wrap="square" lIns="0" tIns="0" rIns="0" bIns="0" rtlCol="0">
            <a:spAutoFit/>
          </a:bodyPr>
          <a:lstStyle/>
          <a:p>
            <a:pPr marL="12700" marR="271780" indent="0">
              <a:lnSpc>
                <a:spcPts val="3020"/>
              </a:lnSpc>
              <a:buNone/>
            </a:pPr>
            <a:r>
              <a:rPr lang="tr-TR" sz="1800" spc="-20" dirty="0">
                <a:solidFill>
                  <a:srgbClr val="A42F0F"/>
                </a:solidFill>
                <a:latin typeface="Wingdings 3"/>
                <a:cs typeface="Wingdings 3"/>
              </a:rPr>
              <a:t> </a:t>
            </a:r>
            <a:r>
              <a:rPr lang="tr-TR" sz="1400" spc="-15" dirty="0">
                <a:cs typeface="Calibri"/>
              </a:rPr>
              <a:t>E-po</a:t>
            </a:r>
            <a:r>
              <a:rPr lang="tr-TR" sz="1400" spc="-60" dirty="0">
                <a:cs typeface="Calibri"/>
              </a:rPr>
              <a:t>s</a:t>
            </a:r>
            <a:r>
              <a:rPr lang="tr-TR" sz="1400" spc="-50" dirty="0">
                <a:cs typeface="Calibri"/>
              </a:rPr>
              <a:t>t</a:t>
            </a:r>
            <a:r>
              <a:rPr lang="tr-TR" sz="1400" spc="-15" dirty="0">
                <a:cs typeface="Calibri"/>
              </a:rPr>
              <a:t>a</a:t>
            </a:r>
            <a:r>
              <a:rPr lang="tr-TR" sz="1400" spc="30" dirty="0">
                <a:cs typeface="Calibri"/>
              </a:rPr>
              <a:t> </a:t>
            </a:r>
            <a:r>
              <a:rPr lang="tr-TR" sz="1400" spc="-15" dirty="0">
                <a:cs typeface="Calibri"/>
              </a:rPr>
              <a:t>ad</a:t>
            </a:r>
            <a:r>
              <a:rPr lang="tr-TR" sz="1400" spc="-50" dirty="0">
                <a:cs typeface="Calibri"/>
              </a:rPr>
              <a:t>r</a:t>
            </a:r>
            <a:r>
              <a:rPr lang="tr-TR" sz="1400" spc="-15" dirty="0">
                <a:cs typeface="Calibri"/>
              </a:rPr>
              <a:t>es</a:t>
            </a:r>
            <a:r>
              <a:rPr lang="tr-TR" sz="1400" spc="-20" dirty="0">
                <a:cs typeface="Calibri"/>
              </a:rPr>
              <a:t>i</a:t>
            </a:r>
            <a:r>
              <a:rPr lang="tr-TR" sz="1400" spc="-15" dirty="0">
                <a:cs typeface="Calibri"/>
              </a:rPr>
              <a:t>n</a:t>
            </a:r>
            <a:r>
              <a:rPr lang="tr-TR" sz="1400" spc="-25" dirty="0">
                <a:cs typeface="Calibri"/>
              </a:rPr>
              <a:t>i</a:t>
            </a:r>
            <a:r>
              <a:rPr lang="tr-TR" sz="1400" spc="-80" dirty="0">
                <a:cs typeface="Calibri"/>
              </a:rPr>
              <a:t>z</a:t>
            </a:r>
            <a:r>
              <a:rPr lang="tr-TR" sz="1400" spc="-15" dirty="0">
                <a:cs typeface="Calibri"/>
              </a:rPr>
              <a:t>e</a:t>
            </a:r>
            <a:r>
              <a:rPr lang="tr-TR" sz="1400" spc="15" dirty="0">
                <a:cs typeface="Calibri"/>
              </a:rPr>
              <a:t> </a:t>
            </a:r>
            <a:r>
              <a:rPr lang="tr-TR" sz="1400" spc="-35" dirty="0">
                <a:cs typeface="Calibri"/>
              </a:rPr>
              <a:t>g</a:t>
            </a:r>
            <a:r>
              <a:rPr lang="tr-TR" sz="1400" spc="-15" dirty="0">
                <a:cs typeface="Calibri"/>
              </a:rPr>
              <a:t>önde</a:t>
            </a:r>
            <a:r>
              <a:rPr lang="tr-TR" sz="1400" spc="-20" dirty="0">
                <a:cs typeface="Calibri"/>
              </a:rPr>
              <a:t>r</a:t>
            </a:r>
            <a:r>
              <a:rPr lang="tr-TR" sz="1400" dirty="0">
                <a:cs typeface="Calibri"/>
              </a:rPr>
              <a:t>i</a:t>
            </a:r>
            <a:r>
              <a:rPr lang="tr-TR" sz="1400" spc="-15" dirty="0">
                <a:cs typeface="Calibri"/>
              </a:rPr>
              <a:t>lecek</a:t>
            </a:r>
            <a:r>
              <a:rPr lang="tr-TR" sz="1400" spc="30" dirty="0">
                <a:cs typeface="Calibri"/>
              </a:rPr>
              <a:t> </a:t>
            </a:r>
            <a:r>
              <a:rPr lang="tr-TR" sz="1400" spc="-15" dirty="0">
                <a:cs typeface="Calibri"/>
              </a:rPr>
              <a:t>olan</a:t>
            </a:r>
            <a:r>
              <a:rPr lang="tr-TR" sz="1400" spc="-5" dirty="0">
                <a:cs typeface="Calibri"/>
              </a:rPr>
              <a:t> </a:t>
            </a:r>
            <a:r>
              <a:rPr lang="tr-TR" sz="1400" spc="-15" dirty="0">
                <a:solidFill>
                  <a:srgbClr val="FF0000"/>
                </a:solidFill>
                <a:cs typeface="Calibri"/>
              </a:rPr>
              <a:t>çe</a:t>
            </a:r>
            <a:r>
              <a:rPr lang="tr-TR" sz="1400" spc="-30" dirty="0">
                <a:solidFill>
                  <a:srgbClr val="FF0000"/>
                </a:solidFill>
                <a:cs typeface="Calibri"/>
              </a:rPr>
              <a:t>v</a:t>
            </a:r>
            <a:r>
              <a:rPr lang="tr-TR" sz="1400" dirty="0">
                <a:solidFill>
                  <a:srgbClr val="FF0000"/>
                </a:solidFill>
                <a:cs typeface="Calibri"/>
              </a:rPr>
              <a:t>r</a:t>
            </a:r>
            <a:r>
              <a:rPr lang="tr-TR" sz="1400" spc="-15" dirty="0">
                <a:solidFill>
                  <a:srgbClr val="FF0000"/>
                </a:solidFill>
                <a:cs typeface="Calibri"/>
              </a:rPr>
              <a:t>i</a:t>
            </a:r>
            <a:r>
              <a:rPr lang="tr-TR" sz="1400" spc="-25" dirty="0">
                <a:solidFill>
                  <a:srgbClr val="FF0000"/>
                </a:solidFill>
                <a:cs typeface="Calibri"/>
              </a:rPr>
              <a:t>m</a:t>
            </a:r>
            <a:r>
              <a:rPr lang="tr-TR" sz="1400" spc="-20" dirty="0">
                <a:solidFill>
                  <a:srgbClr val="FF0000"/>
                </a:solidFill>
                <a:cs typeface="Calibri"/>
              </a:rPr>
              <a:t>i</a:t>
            </a:r>
            <a:r>
              <a:rPr lang="tr-TR" sz="1400" dirty="0">
                <a:solidFill>
                  <a:srgbClr val="FF0000"/>
                </a:solidFill>
                <a:cs typeface="Calibri"/>
              </a:rPr>
              <a:t>çi</a:t>
            </a:r>
            <a:r>
              <a:rPr lang="tr-TR" sz="1400" spc="10" dirty="0">
                <a:solidFill>
                  <a:srgbClr val="FF0000"/>
                </a:solidFill>
                <a:cs typeface="Calibri"/>
              </a:rPr>
              <a:t> </a:t>
            </a:r>
            <a:r>
              <a:rPr lang="tr-TR" sz="1400" spc="-20" dirty="0">
                <a:solidFill>
                  <a:srgbClr val="FF0000"/>
                </a:solidFill>
                <a:cs typeface="Calibri"/>
              </a:rPr>
              <a:t>AB</a:t>
            </a:r>
            <a:r>
              <a:rPr lang="tr-TR" sz="1400" spc="20" dirty="0">
                <a:solidFill>
                  <a:srgbClr val="FF0000"/>
                </a:solidFill>
                <a:cs typeface="Calibri"/>
              </a:rPr>
              <a:t> </a:t>
            </a:r>
            <a:r>
              <a:rPr lang="tr-TR" sz="1400" spc="-15" dirty="0">
                <a:solidFill>
                  <a:srgbClr val="FF0000"/>
                </a:solidFill>
                <a:cs typeface="Calibri"/>
              </a:rPr>
              <a:t>an</a:t>
            </a:r>
            <a:r>
              <a:rPr lang="tr-TR" sz="1400" spc="-100" dirty="0">
                <a:solidFill>
                  <a:srgbClr val="FF0000"/>
                </a:solidFill>
                <a:cs typeface="Calibri"/>
              </a:rPr>
              <a:t>k</a:t>
            </a:r>
            <a:r>
              <a:rPr lang="tr-TR" sz="1400" spc="-30" dirty="0">
                <a:solidFill>
                  <a:srgbClr val="FF0000"/>
                </a:solidFill>
                <a:cs typeface="Calibri"/>
              </a:rPr>
              <a:t>e</a:t>
            </a:r>
            <a:r>
              <a:rPr lang="tr-TR" sz="1400" dirty="0">
                <a:solidFill>
                  <a:srgbClr val="FF0000"/>
                </a:solidFill>
                <a:cs typeface="Calibri"/>
              </a:rPr>
              <a:t>t</a:t>
            </a:r>
            <a:r>
              <a:rPr lang="tr-TR" sz="1400" spc="10" dirty="0">
                <a:solidFill>
                  <a:srgbClr val="FF0000"/>
                </a:solidFill>
                <a:cs typeface="Calibri"/>
              </a:rPr>
              <a:t>i</a:t>
            </a:r>
            <a:r>
              <a:rPr lang="tr-TR" sz="1400" spc="-15" dirty="0">
                <a:solidFill>
                  <a:srgbClr val="FF0000"/>
                </a:solidFill>
                <a:cs typeface="Calibri"/>
              </a:rPr>
              <a:t>n</a:t>
            </a:r>
            <a:r>
              <a:rPr lang="tr-TR" sz="1400" spc="-25" dirty="0">
                <a:solidFill>
                  <a:srgbClr val="FF0000"/>
                </a:solidFill>
                <a:cs typeface="Calibri"/>
              </a:rPr>
              <a:t>i</a:t>
            </a:r>
            <a:r>
              <a:rPr lang="tr-TR" sz="1400" spc="-15" dirty="0">
                <a:solidFill>
                  <a:srgbClr val="FF0000"/>
                </a:solidFill>
                <a:cs typeface="Calibri"/>
              </a:rPr>
              <a:t>n</a:t>
            </a:r>
            <a:r>
              <a:rPr lang="tr-TR" sz="1400" spc="25" dirty="0">
                <a:solidFill>
                  <a:srgbClr val="FF0000"/>
                </a:solidFill>
                <a:cs typeface="Calibri"/>
              </a:rPr>
              <a:t> </a:t>
            </a:r>
            <a:r>
              <a:rPr lang="tr-TR" sz="1400" spc="-75" dirty="0">
                <a:cs typeface="Calibri"/>
              </a:rPr>
              <a:t>r</a:t>
            </a:r>
            <a:r>
              <a:rPr lang="tr-TR" sz="1400" spc="-15" dirty="0">
                <a:cs typeface="Calibri"/>
              </a:rPr>
              <a:t>and</a:t>
            </a:r>
            <a:r>
              <a:rPr lang="tr-TR" sz="1400" spc="-35" dirty="0">
                <a:cs typeface="Calibri"/>
              </a:rPr>
              <a:t>e</a:t>
            </a:r>
            <a:r>
              <a:rPr lang="tr-TR" sz="1400" spc="-15" dirty="0">
                <a:cs typeface="Calibri"/>
              </a:rPr>
              <a:t>vu</a:t>
            </a:r>
            <a:r>
              <a:rPr lang="tr-TR" sz="1400" spc="25" dirty="0">
                <a:cs typeface="Calibri"/>
              </a:rPr>
              <a:t> </a:t>
            </a:r>
            <a:r>
              <a:rPr lang="tr-TR" sz="1400" spc="-15" dirty="0">
                <a:cs typeface="Calibri"/>
              </a:rPr>
              <a:t>almadan</a:t>
            </a:r>
            <a:r>
              <a:rPr lang="tr-TR" sz="1400" spc="-10" dirty="0">
                <a:cs typeface="Calibri"/>
              </a:rPr>
              <a:t> </a:t>
            </a:r>
            <a:r>
              <a:rPr lang="tr-TR" sz="1400" spc="-15" dirty="0">
                <a:cs typeface="Calibri"/>
              </a:rPr>
              <a:t>önce</a:t>
            </a:r>
            <a:r>
              <a:rPr lang="tr-TR" sz="1400" spc="15" dirty="0">
                <a:cs typeface="Calibri"/>
              </a:rPr>
              <a:t> </a:t>
            </a:r>
            <a:r>
              <a:rPr lang="tr-TR" sz="1400" spc="-15" dirty="0">
                <a:cs typeface="Calibri"/>
              </a:rPr>
              <a:t>do</a:t>
            </a:r>
            <a:r>
              <a:rPr lang="tr-TR" sz="1400" spc="-20" dirty="0">
                <a:cs typeface="Calibri"/>
              </a:rPr>
              <a:t>l</a:t>
            </a:r>
            <a:r>
              <a:rPr lang="tr-TR" sz="1400" spc="-15" dirty="0">
                <a:cs typeface="Calibri"/>
              </a:rPr>
              <a:t>du</a:t>
            </a:r>
            <a:r>
              <a:rPr lang="tr-TR" sz="1400" spc="-25" dirty="0">
                <a:cs typeface="Calibri"/>
              </a:rPr>
              <a:t>r</a:t>
            </a:r>
            <a:r>
              <a:rPr lang="tr-TR" sz="1400" spc="-15" dirty="0">
                <a:cs typeface="Calibri"/>
              </a:rPr>
              <a:t>u</a:t>
            </a:r>
            <a:r>
              <a:rPr lang="tr-TR" sz="1400" spc="-25" dirty="0">
                <a:cs typeface="Calibri"/>
              </a:rPr>
              <a:t>l</a:t>
            </a:r>
            <a:r>
              <a:rPr lang="tr-TR" sz="1400" spc="-15" dirty="0">
                <a:cs typeface="Calibri"/>
              </a:rPr>
              <a:t>ması</a:t>
            </a:r>
            <a:r>
              <a:rPr lang="tr-TR" sz="1400" spc="40" dirty="0">
                <a:cs typeface="Calibri"/>
              </a:rPr>
              <a:t> </a:t>
            </a:r>
            <a:r>
              <a:rPr lang="tr-TR" sz="1400" spc="-35" dirty="0">
                <a:cs typeface="Calibri"/>
              </a:rPr>
              <a:t>g</a:t>
            </a:r>
            <a:r>
              <a:rPr lang="tr-TR" sz="1400" spc="-15" dirty="0">
                <a:cs typeface="Calibri"/>
              </a:rPr>
              <a:t>e</a:t>
            </a:r>
            <a:r>
              <a:rPr lang="tr-TR" sz="1400" spc="-50" dirty="0">
                <a:cs typeface="Calibri"/>
              </a:rPr>
              <a:t>r</a:t>
            </a:r>
            <a:r>
              <a:rPr lang="tr-TR" sz="1400" spc="-20" dirty="0">
                <a:cs typeface="Calibri"/>
              </a:rPr>
              <a:t>ekme</a:t>
            </a:r>
            <a:r>
              <a:rPr lang="tr-TR" sz="1400" spc="-30" dirty="0">
                <a:cs typeface="Calibri"/>
              </a:rPr>
              <a:t>k</a:t>
            </a:r>
            <a:r>
              <a:rPr lang="tr-TR" sz="1400" spc="-40" dirty="0">
                <a:cs typeface="Calibri"/>
              </a:rPr>
              <a:t>t</a:t>
            </a:r>
            <a:r>
              <a:rPr lang="tr-TR" sz="1400" spc="-15" dirty="0">
                <a:cs typeface="Calibri"/>
              </a:rPr>
              <a:t>ed</a:t>
            </a:r>
            <a:r>
              <a:rPr lang="tr-TR" sz="1400" spc="-25" dirty="0">
                <a:cs typeface="Calibri"/>
              </a:rPr>
              <a:t>i</a:t>
            </a:r>
            <a:r>
              <a:rPr lang="tr-TR" sz="1400" spc="-285" dirty="0">
                <a:cs typeface="Calibri"/>
              </a:rPr>
              <a:t>r</a:t>
            </a:r>
            <a:r>
              <a:rPr lang="tr-TR" sz="1400" dirty="0">
                <a:cs typeface="Calibri"/>
              </a:rPr>
              <a:t>.</a:t>
            </a:r>
          </a:p>
          <a:p>
            <a:pPr marL="12700" marR="12700" indent="0">
              <a:buNone/>
            </a:pPr>
            <a:r>
              <a:rPr lang="tr-TR" sz="1400" spc="-20" dirty="0">
                <a:solidFill>
                  <a:srgbClr val="A42F0F"/>
                </a:solidFill>
                <a:latin typeface="Wingdings 3"/>
                <a:cs typeface="Wingdings 3"/>
              </a:rPr>
              <a:t> </a:t>
            </a:r>
            <a:r>
              <a:rPr lang="tr-TR" sz="1400" spc="-20" dirty="0">
                <a:cs typeface="Calibri"/>
              </a:rPr>
              <a:t>Dön</a:t>
            </a:r>
            <a:r>
              <a:rPr lang="tr-TR" sz="1400" spc="-25" dirty="0">
                <a:cs typeface="Calibri"/>
              </a:rPr>
              <a:t>ü</a:t>
            </a:r>
            <a:r>
              <a:rPr lang="tr-TR" sz="1400" spc="-15" dirty="0">
                <a:cs typeface="Calibri"/>
              </a:rPr>
              <a:t>ş</a:t>
            </a:r>
            <a:r>
              <a:rPr lang="tr-TR" sz="1400" spc="35" dirty="0">
                <a:cs typeface="Calibri"/>
              </a:rPr>
              <a:t> </a:t>
            </a:r>
            <a:r>
              <a:rPr lang="tr-TR" sz="1400" spc="-50" dirty="0">
                <a:cs typeface="Calibri"/>
              </a:rPr>
              <a:t>t</a:t>
            </a:r>
            <a:r>
              <a:rPr lang="tr-TR" sz="1400" spc="-10" dirty="0">
                <a:cs typeface="Calibri"/>
              </a:rPr>
              <a:t>ari</a:t>
            </a:r>
            <a:r>
              <a:rPr lang="tr-TR" sz="1400" spc="-30" dirty="0">
                <a:cs typeface="Calibri"/>
              </a:rPr>
              <a:t>h</a:t>
            </a:r>
            <a:r>
              <a:rPr lang="tr-TR" sz="1400" spc="-10" dirty="0">
                <a:cs typeface="Calibri"/>
              </a:rPr>
              <a:t>i</a:t>
            </a:r>
            <a:r>
              <a:rPr lang="tr-TR" sz="1400" spc="-30" dirty="0">
                <a:cs typeface="Calibri"/>
              </a:rPr>
              <a:t>n</a:t>
            </a:r>
            <a:r>
              <a:rPr lang="tr-TR" sz="1400" dirty="0">
                <a:cs typeface="Calibri"/>
              </a:rPr>
              <a:t>i</a:t>
            </a:r>
            <a:r>
              <a:rPr lang="tr-TR" sz="1400" spc="-70" dirty="0">
                <a:cs typeface="Calibri"/>
              </a:rPr>
              <a:t>z</a:t>
            </a:r>
            <a:r>
              <a:rPr lang="tr-TR" sz="1400" spc="-15" dirty="0">
                <a:cs typeface="Calibri"/>
              </a:rPr>
              <a:t>den</a:t>
            </a:r>
            <a:r>
              <a:rPr lang="tr-TR" sz="1400" spc="40" dirty="0">
                <a:cs typeface="Calibri"/>
              </a:rPr>
              <a:t> </a:t>
            </a:r>
            <a:r>
              <a:rPr lang="tr-TR" sz="1400" spc="-15" dirty="0">
                <a:cs typeface="Calibri"/>
              </a:rPr>
              <a:t>son</a:t>
            </a:r>
            <a:r>
              <a:rPr lang="tr-TR" sz="1400" spc="-80" dirty="0">
                <a:cs typeface="Calibri"/>
              </a:rPr>
              <a:t>r</a:t>
            </a:r>
            <a:r>
              <a:rPr lang="tr-TR" sz="1400" spc="-15" dirty="0">
                <a:cs typeface="Calibri"/>
              </a:rPr>
              <a:t>a</a:t>
            </a:r>
            <a:r>
              <a:rPr lang="tr-TR" sz="1400" spc="30" dirty="0">
                <a:cs typeface="Calibri"/>
              </a:rPr>
              <a:t> </a:t>
            </a:r>
            <a:r>
              <a:rPr lang="tr-TR" sz="1400" spc="-15" dirty="0">
                <a:solidFill>
                  <a:srgbClr val="FF0000"/>
                </a:solidFill>
                <a:cs typeface="Calibri"/>
              </a:rPr>
              <a:t>en</a:t>
            </a:r>
            <a:r>
              <a:rPr lang="tr-TR" sz="1400" spc="5" dirty="0">
                <a:solidFill>
                  <a:srgbClr val="FF0000"/>
                </a:solidFill>
                <a:cs typeface="Calibri"/>
              </a:rPr>
              <a:t> </a:t>
            </a:r>
            <a:r>
              <a:rPr lang="tr-TR" sz="1400" spc="-35" dirty="0">
                <a:solidFill>
                  <a:srgbClr val="FF0000"/>
                </a:solidFill>
                <a:cs typeface="Calibri"/>
              </a:rPr>
              <a:t>g</a:t>
            </a:r>
            <a:r>
              <a:rPr lang="tr-TR" sz="1400" spc="-15" dirty="0">
                <a:solidFill>
                  <a:srgbClr val="FF0000"/>
                </a:solidFill>
                <a:cs typeface="Calibri"/>
              </a:rPr>
              <a:t>eç</a:t>
            </a:r>
            <a:r>
              <a:rPr lang="tr-TR" sz="1400" spc="-5" dirty="0">
                <a:solidFill>
                  <a:srgbClr val="FF0000"/>
                </a:solidFill>
                <a:cs typeface="Calibri"/>
              </a:rPr>
              <a:t> </a:t>
            </a:r>
            <a:r>
              <a:rPr lang="tr-TR" sz="1400" spc="-15" dirty="0">
                <a:solidFill>
                  <a:srgbClr val="FF0000"/>
                </a:solidFill>
                <a:cs typeface="Calibri"/>
              </a:rPr>
              <a:t>30</a:t>
            </a:r>
            <a:r>
              <a:rPr lang="tr-TR" sz="1400" spc="15" dirty="0">
                <a:solidFill>
                  <a:srgbClr val="FF0000"/>
                </a:solidFill>
                <a:cs typeface="Calibri"/>
              </a:rPr>
              <a:t> </a:t>
            </a:r>
            <a:r>
              <a:rPr lang="tr-TR" sz="1400" spc="-15" dirty="0">
                <a:solidFill>
                  <a:srgbClr val="FF0000"/>
                </a:solidFill>
                <a:cs typeface="Calibri"/>
              </a:rPr>
              <a:t>gün</a:t>
            </a:r>
            <a:r>
              <a:rPr lang="tr-TR" sz="1400" spc="15" dirty="0">
                <a:solidFill>
                  <a:srgbClr val="FF0000"/>
                </a:solidFill>
                <a:cs typeface="Calibri"/>
              </a:rPr>
              <a:t> </a:t>
            </a:r>
            <a:r>
              <a:rPr lang="tr-TR" sz="1400" spc="-15" dirty="0">
                <a:cs typeface="Calibri"/>
              </a:rPr>
              <a:t>içer</a:t>
            </a:r>
            <a:r>
              <a:rPr lang="tr-TR" sz="1400" spc="-25" dirty="0">
                <a:cs typeface="Calibri"/>
              </a:rPr>
              <a:t>i</a:t>
            </a:r>
            <a:r>
              <a:rPr lang="tr-TR" sz="1400" spc="-10" dirty="0">
                <a:cs typeface="Calibri"/>
              </a:rPr>
              <a:t>si</a:t>
            </a:r>
            <a:r>
              <a:rPr lang="tr-TR" sz="1400" spc="-30" dirty="0">
                <a:cs typeface="Calibri"/>
              </a:rPr>
              <a:t>n</a:t>
            </a:r>
            <a:r>
              <a:rPr lang="tr-TR" sz="1400" spc="-15" dirty="0">
                <a:cs typeface="Calibri"/>
              </a:rPr>
              <a:t>de</a:t>
            </a:r>
            <a:r>
              <a:rPr lang="tr-TR" sz="1400" spc="20" dirty="0">
                <a:cs typeface="Calibri"/>
              </a:rPr>
              <a:t> Uluslararası Akademik </a:t>
            </a:r>
            <a:r>
              <a:rPr lang="tr-TR" sz="1400" dirty="0">
                <a:cs typeface="Calibri"/>
              </a:rPr>
              <a:t>İl</a:t>
            </a:r>
            <a:r>
              <a:rPr lang="tr-TR" sz="1400" spc="-15" dirty="0">
                <a:cs typeface="Calibri"/>
              </a:rPr>
              <a:t>işk</a:t>
            </a:r>
            <a:r>
              <a:rPr lang="tr-TR" sz="1400" spc="-20" dirty="0">
                <a:cs typeface="Calibri"/>
              </a:rPr>
              <a:t>i</a:t>
            </a:r>
            <a:r>
              <a:rPr lang="tr-TR" sz="1400" spc="-10" dirty="0">
                <a:cs typeface="Calibri"/>
              </a:rPr>
              <a:t>ler </a:t>
            </a:r>
            <a:r>
              <a:rPr lang="tr-TR" sz="1400" spc="-70" dirty="0">
                <a:cs typeface="Calibri"/>
              </a:rPr>
              <a:t>K</a:t>
            </a:r>
            <a:r>
              <a:rPr lang="tr-TR" sz="1400" spc="-15" dirty="0">
                <a:cs typeface="Calibri"/>
              </a:rPr>
              <a:t>oo</a:t>
            </a:r>
            <a:r>
              <a:rPr lang="tr-TR" sz="1400" spc="-45" dirty="0">
                <a:cs typeface="Calibri"/>
              </a:rPr>
              <a:t>r</a:t>
            </a:r>
            <a:r>
              <a:rPr lang="tr-TR" sz="1400" spc="-15" dirty="0">
                <a:cs typeface="Calibri"/>
              </a:rPr>
              <a:t>d</a:t>
            </a:r>
            <a:r>
              <a:rPr lang="tr-TR" sz="1400" spc="-25" dirty="0">
                <a:cs typeface="Calibri"/>
              </a:rPr>
              <a:t>i</a:t>
            </a:r>
            <a:r>
              <a:rPr lang="tr-TR" sz="1400" spc="-15" dirty="0">
                <a:cs typeface="Calibri"/>
              </a:rPr>
              <a:t>n</a:t>
            </a:r>
            <a:r>
              <a:rPr lang="tr-TR" sz="1400" spc="-40" dirty="0">
                <a:cs typeface="Calibri"/>
              </a:rPr>
              <a:t>at</a:t>
            </a:r>
            <a:r>
              <a:rPr lang="tr-TR" sz="1400" spc="-15" dirty="0">
                <a:cs typeface="Calibri"/>
              </a:rPr>
              <a:t>örl</a:t>
            </a:r>
            <a:r>
              <a:rPr lang="tr-TR" sz="1400" spc="-30" dirty="0">
                <a:cs typeface="Calibri"/>
              </a:rPr>
              <a:t>ü</a:t>
            </a:r>
            <a:r>
              <a:rPr lang="tr-TR" sz="1400" spc="-15" dirty="0">
                <a:cs typeface="Calibri"/>
              </a:rPr>
              <a:t>ğün</a:t>
            </a:r>
            <a:r>
              <a:rPr lang="tr-TR" sz="1400" spc="-25" dirty="0">
                <a:cs typeface="Calibri"/>
              </a:rPr>
              <a:t>d</a:t>
            </a:r>
            <a:r>
              <a:rPr lang="tr-TR" sz="1400" spc="-15" dirty="0">
                <a:cs typeface="Calibri"/>
              </a:rPr>
              <a:t>en</a:t>
            </a:r>
            <a:r>
              <a:rPr lang="tr-TR" sz="1400" spc="60" dirty="0">
                <a:cs typeface="Calibri"/>
              </a:rPr>
              <a:t> </a:t>
            </a:r>
            <a:r>
              <a:rPr lang="tr-TR" sz="1400" b="1" dirty="0">
                <a:cs typeface="Calibri"/>
                <a:hlinkClick r:id="rId4"/>
              </a:rPr>
              <a:t>deuerasmusstaj@gmail.com </a:t>
            </a:r>
            <a:r>
              <a:rPr lang="tr-TR" sz="1400" b="1" dirty="0">
                <a:cs typeface="Calibri"/>
              </a:rPr>
              <a:t> </a:t>
            </a:r>
            <a:r>
              <a:rPr lang="tr-TR" sz="1400" spc="-15" dirty="0">
                <a:cs typeface="Calibri"/>
              </a:rPr>
              <a:t>ad</a:t>
            </a:r>
            <a:r>
              <a:rPr lang="tr-TR" sz="1400" spc="-50" dirty="0">
                <a:cs typeface="Calibri"/>
              </a:rPr>
              <a:t>r</a:t>
            </a:r>
            <a:r>
              <a:rPr lang="tr-TR" sz="1400" spc="-15" dirty="0">
                <a:cs typeface="Calibri"/>
              </a:rPr>
              <a:t>es</a:t>
            </a:r>
            <a:r>
              <a:rPr lang="tr-TR" sz="1400" spc="-20" dirty="0">
                <a:cs typeface="Calibri"/>
              </a:rPr>
              <a:t>i</a:t>
            </a:r>
            <a:r>
              <a:rPr lang="tr-TR" sz="1400" spc="-15" dirty="0">
                <a:cs typeface="Calibri"/>
              </a:rPr>
              <a:t>ne</a:t>
            </a:r>
            <a:r>
              <a:rPr lang="tr-TR" sz="1400" spc="20" dirty="0">
                <a:cs typeface="Calibri"/>
              </a:rPr>
              <a:t> </a:t>
            </a:r>
            <a:r>
              <a:rPr lang="tr-TR" sz="1400" spc="-15" dirty="0">
                <a:cs typeface="Calibri"/>
              </a:rPr>
              <a:t>e-mail </a:t>
            </a:r>
            <a:r>
              <a:rPr lang="tr-TR" sz="1400" spc="-35" dirty="0">
                <a:cs typeface="Calibri"/>
              </a:rPr>
              <a:t>g</a:t>
            </a:r>
            <a:r>
              <a:rPr lang="tr-TR" sz="1400" spc="-15" dirty="0">
                <a:cs typeface="Calibri"/>
              </a:rPr>
              <a:t>önde</a:t>
            </a:r>
            <a:r>
              <a:rPr lang="tr-TR" sz="1400" spc="-55" dirty="0">
                <a:cs typeface="Calibri"/>
              </a:rPr>
              <a:t>r</a:t>
            </a:r>
            <a:r>
              <a:rPr lang="tr-TR" sz="1400" spc="-15" dirty="0">
                <a:cs typeface="Calibri"/>
              </a:rPr>
              <a:t>e</a:t>
            </a:r>
            <a:r>
              <a:rPr lang="tr-TR" sz="1400" spc="-50" dirty="0">
                <a:cs typeface="Calibri"/>
              </a:rPr>
              <a:t>r</a:t>
            </a:r>
            <a:r>
              <a:rPr lang="tr-TR" sz="1400" spc="-15" dirty="0">
                <a:cs typeface="Calibri"/>
              </a:rPr>
              <a:t>ek</a:t>
            </a:r>
            <a:r>
              <a:rPr lang="tr-TR" sz="1400" spc="10" dirty="0">
                <a:cs typeface="Calibri"/>
              </a:rPr>
              <a:t> </a:t>
            </a:r>
            <a:r>
              <a:rPr lang="tr-TR" sz="1400" spc="-75" dirty="0">
                <a:cs typeface="Calibri"/>
              </a:rPr>
              <a:t>r</a:t>
            </a:r>
            <a:r>
              <a:rPr lang="tr-TR" sz="1400" spc="-15" dirty="0">
                <a:cs typeface="Calibri"/>
              </a:rPr>
              <a:t>and</a:t>
            </a:r>
            <a:r>
              <a:rPr lang="tr-TR" sz="1400" spc="-35" dirty="0">
                <a:cs typeface="Calibri"/>
              </a:rPr>
              <a:t>e</a:t>
            </a:r>
            <a:r>
              <a:rPr lang="tr-TR" sz="1400" spc="-15" dirty="0">
                <a:cs typeface="Calibri"/>
              </a:rPr>
              <a:t>vu almal</a:t>
            </a:r>
            <a:r>
              <a:rPr lang="tr-TR" sz="1400" spc="-25" dirty="0">
                <a:cs typeface="Calibri"/>
              </a:rPr>
              <a:t>ı</a:t>
            </a:r>
            <a:r>
              <a:rPr lang="tr-TR" sz="1400" spc="-10" dirty="0">
                <a:cs typeface="Calibri"/>
              </a:rPr>
              <a:t>sı</a:t>
            </a:r>
            <a:r>
              <a:rPr lang="tr-TR" sz="1400" spc="-30" dirty="0">
                <a:cs typeface="Calibri"/>
              </a:rPr>
              <a:t>n</a:t>
            </a:r>
            <a:r>
              <a:rPr lang="tr-TR" sz="1400" spc="-10" dirty="0">
                <a:cs typeface="Calibri"/>
              </a:rPr>
              <a:t>ız.</a:t>
            </a:r>
            <a:endParaRPr lang="tr-TR" sz="1400" dirty="0">
              <a:cs typeface="Calibri"/>
            </a:endParaRPr>
          </a:p>
          <a:p>
            <a:pPr>
              <a:lnSpc>
                <a:spcPts val="750"/>
              </a:lnSpc>
              <a:spcBef>
                <a:spcPts val="19"/>
              </a:spcBef>
            </a:pPr>
            <a:endParaRPr lang="tr-TR" sz="1400" dirty="0"/>
          </a:p>
          <a:p>
            <a:pPr marL="241300">
              <a:lnSpc>
                <a:spcPct val="100000"/>
              </a:lnSpc>
            </a:pPr>
            <a:r>
              <a:rPr lang="tr-TR" sz="1400" dirty="0">
                <a:cs typeface="Calibri"/>
              </a:rPr>
              <a:t>Randevuya geldiğinizde</a:t>
            </a:r>
            <a:r>
              <a:rPr lang="tr-TR" sz="1400" spc="20" dirty="0">
                <a:cs typeface="Calibri"/>
              </a:rPr>
              <a:t> Uluslararası Akademik</a:t>
            </a:r>
            <a:r>
              <a:rPr lang="tr-TR" sz="1400" dirty="0">
                <a:cs typeface="Calibri"/>
              </a:rPr>
              <a:t> İlişkiler Koordinatörlüğüne sunmanız gereken belgeler;</a:t>
            </a:r>
          </a:p>
          <a:p>
            <a:pPr marL="0" indent="0">
              <a:lnSpc>
                <a:spcPts val="1000"/>
              </a:lnSpc>
              <a:spcBef>
                <a:spcPts val="27"/>
              </a:spcBef>
              <a:buNone/>
            </a:pPr>
            <a:endParaRPr lang="tr-TR" sz="1400" dirty="0"/>
          </a:p>
          <a:p>
            <a:pPr lvl="0" eaLnBrk="0" hangingPunct="0"/>
            <a:r>
              <a:rPr lang="tr-TR" sz="1400" dirty="0"/>
              <a:t>LEARNING AGREEMENT FOR TRAINEESHIPS TAMAMLANMIŞ HALİNİ (</a:t>
            </a:r>
            <a:r>
              <a:rPr lang="tr-TR" sz="1400" b="1" dirty="0"/>
              <a:t>AFTER</a:t>
            </a:r>
            <a:r>
              <a:rPr lang="tr-TR" sz="1400" dirty="0"/>
              <a:t> MOBILITY BÖLÜMLERİ)</a:t>
            </a:r>
          </a:p>
          <a:p>
            <a:pPr lvl="0" eaLnBrk="0" hangingPunct="0"/>
            <a:r>
              <a:rPr lang="tr-TR" sz="1400" dirty="0"/>
              <a:t>STAJ BAŞARISINI VE DÖNEMİNİ GÖSTERİR BELGE (KARŞI KURUMUN ANTETLİ KAĞIDINA, İMZALI VE MÜHÜRLÜ)</a:t>
            </a:r>
          </a:p>
          <a:p>
            <a:pPr eaLnBrk="0" hangingPunct="0"/>
            <a:r>
              <a:rPr lang="tr-TR" sz="1400" dirty="0"/>
              <a:t>PASAPORTUN ASLI VE GİRİŞ-ÇIKIŞ MÜHÜRLERİNİN BULUNDUĞU SAYFALARIN FOTOKOPİSİ</a:t>
            </a:r>
          </a:p>
          <a:p>
            <a:pPr eaLnBrk="0" hangingPunct="0"/>
            <a:r>
              <a:rPr lang="tr-TR" sz="1400" dirty="0"/>
              <a:t>ÇEVRİMİÇİ DİL DESTEĞİ (OLS / EU ACADEMY) (Zorunlu değil)</a:t>
            </a:r>
          </a:p>
          <a:p>
            <a:pPr eaLnBrk="0" hangingPunct="0"/>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596161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F31E138-11BE-40BE-91C5-CCA0715C4C23}"/>
              </a:ext>
            </a:extLst>
          </p:cNvPr>
          <p:cNvSpPr>
            <a:spLocks noGrp="1"/>
          </p:cNvSpPr>
          <p:nvPr>
            <p:ph type="title"/>
          </p:nvPr>
        </p:nvSpPr>
        <p:spPr>
          <a:xfrm>
            <a:off x="838200" y="365125"/>
            <a:ext cx="8317089" cy="1460500"/>
          </a:xfrm>
        </p:spPr>
        <p:txBody>
          <a:bodyPr>
            <a:normAutofit fontScale="90000"/>
          </a:bodyPr>
          <a:lstStyle/>
          <a:p>
            <a:pPr marL="12700"/>
            <a:r>
              <a:rPr lang="tr-TR" u="sng" dirty="0">
                <a:cs typeface="Century Gothic"/>
              </a:rPr>
              <a:t>Özellikle Dikkat Edilmesi Gereken Hususlar</a:t>
            </a:r>
            <a:r>
              <a:rPr lang="tr-TR" dirty="0">
                <a:cs typeface="Century Gothic"/>
              </a:rPr>
              <a:t> </a:t>
            </a:r>
            <a:r>
              <a:rPr lang="tr-TR" dirty="0">
                <a:solidFill>
                  <a:srgbClr val="FF0000"/>
                </a:solidFill>
                <a:cs typeface="Century Gothic"/>
              </a:rPr>
              <a:t>(Ulaşım ve Konaklama vb.)</a:t>
            </a:r>
            <a:br>
              <a:rPr lang="tr-TR" dirty="0">
                <a:solidFill>
                  <a:srgbClr val="FF0000"/>
                </a:solidFill>
                <a:cs typeface="Century Gothic"/>
              </a:rPr>
            </a:br>
            <a:endParaRPr lang="tr-TR" dirty="0"/>
          </a:p>
        </p:txBody>
      </p:sp>
      <p:sp>
        <p:nvSpPr>
          <p:cNvPr id="9" name="object 9"/>
          <p:cNvSpPr txBox="1">
            <a:spLocks noGrp="1"/>
          </p:cNvSpPr>
          <p:nvPr>
            <p:ph idx="1"/>
          </p:nvPr>
        </p:nvSpPr>
        <p:spPr>
          <a:xfrm>
            <a:off x="838200" y="1825625"/>
            <a:ext cx="10515600" cy="3865674"/>
          </a:xfrm>
          <a:prstGeom prst="rect">
            <a:avLst/>
          </a:prstGeom>
        </p:spPr>
        <p:txBody>
          <a:bodyPr vert="horz" wrap="square" lIns="0" tIns="0" rIns="0" bIns="0" rtlCol="0">
            <a:spAutoFit/>
          </a:bodyPr>
          <a:lstStyle/>
          <a:p>
            <a:pPr marL="12065" marR="461009" indent="0">
              <a:lnSpc>
                <a:spcPts val="3020"/>
              </a:lnSpc>
              <a:buNone/>
              <a:tabLst>
                <a:tab pos="241300" algn="l"/>
              </a:tabLst>
            </a:pPr>
            <a:r>
              <a:rPr lang="tr-TR" sz="2400" spc="-20" dirty="0">
                <a:solidFill>
                  <a:srgbClr val="A42F0F"/>
                </a:solidFill>
                <a:latin typeface="Wingdings 3"/>
                <a:cs typeface="Wingdings 3"/>
              </a:rPr>
              <a:t> </a:t>
            </a:r>
            <a:r>
              <a:rPr lang="tr-TR" sz="2400" spc="-15" dirty="0">
                <a:cs typeface="Calibri"/>
              </a:rPr>
              <a:t>Ulaşım</a:t>
            </a:r>
            <a:r>
              <a:rPr lang="tr-TR" sz="2400" spc="5" dirty="0">
                <a:cs typeface="Calibri"/>
              </a:rPr>
              <a:t> ya da konaklama </a:t>
            </a:r>
            <a:r>
              <a:rPr lang="tr-TR" sz="2400" spc="-15" dirty="0">
                <a:cs typeface="Calibri"/>
              </a:rPr>
              <a:t>o</a:t>
            </a:r>
            <a:r>
              <a:rPr lang="tr-TR" sz="2400" spc="-50" dirty="0">
                <a:cs typeface="Calibri"/>
              </a:rPr>
              <a:t>r</a:t>
            </a:r>
            <a:r>
              <a:rPr lang="tr-TR" sz="2400" spc="-60" dirty="0">
                <a:cs typeface="Calibri"/>
              </a:rPr>
              <a:t>g</a:t>
            </a:r>
            <a:r>
              <a:rPr lang="tr-TR" sz="2400" spc="-15" dirty="0">
                <a:cs typeface="Calibri"/>
              </a:rPr>
              <a:t>ani</a:t>
            </a:r>
            <a:r>
              <a:rPr lang="tr-TR" sz="2400" spc="-75" dirty="0">
                <a:cs typeface="Calibri"/>
              </a:rPr>
              <a:t>z</a:t>
            </a:r>
            <a:r>
              <a:rPr lang="tr-TR" sz="2400" spc="-15" dirty="0">
                <a:cs typeface="Calibri"/>
              </a:rPr>
              <a:t>a</a:t>
            </a:r>
            <a:r>
              <a:rPr lang="tr-TR" sz="2400" spc="-60" dirty="0">
                <a:cs typeface="Calibri"/>
              </a:rPr>
              <a:t>sy</a:t>
            </a:r>
            <a:r>
              <a:rPr lang="tr-TR" sz="2400" spc="-15" dirty="0">
                <a:cs typeface="Calibri"/>
              </a:rPr>
              <a:t>onu</a:t>
            </a:r>
            <a:r>
              <a:rPr lang="tr-TR" sz="2400" spc="-25" dirty="0">
                <a:cs typeface="Calibri"/>
              </a:rPr>
              <a:t>n</a:t>
            </a:r>
            <a:r>
              <a:rPr lang="tr-TR" sz="2400" spc="-15" dirty="0">
                <a:cs typeface="Calibri"/>
              </a:rPr>
              <a:t>u</a:t>
            </a:r>
            <a:r>
              <a:rPr lang="tr-TR" sz="2400" spc="-35" dirty="0">
                <a:cs typeface="Calibri"/>
              </a:rPr>
              <a:t>z</a:t>
            </a:r>
            <a:r>
              <a:rPr lang="tr-TR" sz="2400" spc="-15" dirty="0">
                <a:cs typeface="Calibri"/>
              </a:rPr>
              <a:t>u</a:t>
            </a:r>
            <a:r>
              <a:rPr lang="tr-TR" sz="2400" spc="40" dirty="0">
                <a:cs typeface="Calibri"/>
              </a:rPr>
              <a:t> </a:t>
            </a:r>
            <a:r>
              <a:rPr lang="tr-TR" sz="2400" spc="-15" dirty="0">
                <a:cs typeface="Calibri"/>
              </a:rPr>
              <a:t>önceden</a:t>
            </a:r>
            <a:r>
              <a:rPr lang="tr-TR" sz="2400" spc="15" dirty="0">
                <a:cs typeface="Calibri"/>
              </a:rPr>
              <a:t> </a:t>
            </a:r>
            <a:r>
              <a:rPr lang="tr-TR" sz="2400" spc="-75" dirty="0">
                <a:cs typeface="Calibri"/>
              </a:rPr>
              <a:t>y</a:t>
            </a:r>
            <a:r>
              <a:rPr lang="tr-TR" sz="2400" spc="-20" dirty="0">
                <a:cs typeface="Calibri"/>
              </a:rPr>
              <a:t>apmak</a:t>
            </a:r>
            <a:r>
              <a:rPr lang="tr-TR" sz="2400" spc="15" dirty="0">
                <a:cs typeface="Calibri"/>
              </a:rPr>
              <a:t> </a:t>
            </a:r>
            <a:r>
              <a:rPr lang="tr-TR" sz="2400" spc="-10" dirty="0">
                <a:cs typeface="Calibri"/>
              </a:rPr>
              <a:t>si</a:t>
            </a:r>
            <a:r>
              <a:rPr lang="tr-TR" sz="2400" spc="-85" dirty="0">
                <a:cs typeface="Calibri"/>
              </a:rPr>
              <a:t>z</a:t>
            </a:r>
            <a:r>
              <a:rPr lang="tr-TR" sz="2400" spc="-15" dirty="0">
                <a:cs typeface="Calibri"/>
              </a:rPr>
              <a:t>e</a:t>
            </a:r>
            <a:r>
              <a:rPr lang="tr-TR" sz="2400" spc="-5" dirty="0">
                <a:cs typeface="Calibri"/>
              </a:rPr>
              <a:t> </a:t>
            </a:r>
            <a:r>
              <a:rPr lang="tr-TR" sz="2400" spc="-20" dirty="0">
                <a:cs typeface="Calibri"/>
              </a:rPr>
              <a:t>hem</a:t>
            </a:r>
            <a:r>
              <a:rPr lang="tr-TR" sz="2400" spc="10" dirty="0">
                <a:cs typeface="Calibri"/>
              </a:rPr>
              <a:t> </a:t>
            </a:r>
            <a:r>
              <a:rPr lang="tr-TR" sz="2400" spc="-10" dirty="0">
                <a:cs typeface="Calibri"/>
              </a:rPr>
              <a:t>fi</a:t>
            </a:r>
            <a:r>
              <a:rPr lang="tr-TR" sz="2400" spc="-80" dirty="0">
                <a:cs typeface="Calibri"/>
              </a:rPr>
              <a:t>y</a:t>
            </a:r>
            <a:r>
              <a:rPr lang="tr-TR" sz="2400" spc="-35" dirty="0">
                <a:cs typeface="Calibri"/>
              </a:rPr>
              <a:t>a</a:t>
            </a:r>
            <a:r>
              <a:rPr lang="tr-TR" sz="2400" spc="-10" dirty="0">
                <a:cs typeface="Calibri"/>
              </a:rPr>
              <a:t>t</a:t>
            </a:r>
            <a:r>
              <a:rPr lang="tr-TR" sz="2400" spc="-5" dirty="0">
                <a:cs typeface="Calibri"/>
              </a:rPr>
              <a:t> </a:t>
            </a:r>
            <a:r>
              <a:rPr lang="tr-TR" sz="2400" spc="-55" dirty="0">
                <a:cs typeface="Calibri"/>
              </a:rPr>
              <a:t>av</a:t>
            </a:r>
            <a:r>
              <a:rPr lang="tr-TR" sz="2400" spc="-15" dirty="0">
                <a:cs typeface="Calibri"/>
              </a:rPr>
              <a:t>a</a:t>
            </a:r>
            <a:r>
              <a:rPr lang="tr-TR" sz="2400" spc="-40" dirty="0">
                <a:cs typeface="Calibri"/>
              </a:rPr>
              <a:t>n</a:t>
            </a:r>
            <a:r>
              <a:rPr lang="tr-TR" sz="2400" spc="-50" dirty="0">
                <a:cs typeface="Calibri"/>
              </a:rPr>
              <a:t>t</a:t>
            </a:r>
            <a:r>
              <a:rPr lang="tr-TR" sz="2400" spc="-15" dirty="0">
                <a:cs typeface="Calibri"/>
              </a:rPr>
              <a:t>a</a:t>
            </a:r>
            <a:r>
              <a:rPr lang="tr-TR" sz="2400" spc="-5" dirty="0">
                <a:cs typeface="Calibri"/>
              </a:rPr>
              <a:t>j</a:t>
            </a:r>
            <a:r>
              <a:rPr lang="tr-TR" sz="2400" dirty="0">
                <a:cs typeface="Calibri"/>
              </a:rPr>
              <a:t>ı </a:t>
            </a:r>
            <a:r>
              <a:rPr lang="tr-TR" sz="2400" spc="-15" dirty="0">
                <a:cs typeface="Calibri"/>
              </a:rPr>
              <a:t>sağl</a:t>
            </a:r>
            <a:r>
              <a:rPr lang="tr-TR" sz="2400" spc="-60" dirty="0">
                <a:cs typeface="Calibri"/>
              </a:rPr>
              <a:t>a</a:t>
            </a:r>
            <a:r>
              <a:rPr lang="tr-TR" sz="2400" spc="-75" dirty="0">
                <a:cs typeface="Calibri"/>
              </a:rPr>
              <a:t>y</a:t>
            </a:r>
            <a:r>
              <a:rPr lang="tr-TR" sz="2400" spc="-15" dirty="0">
                <a:cs typeface="Calibri"/>
              </a:rPr>
              <a:t>a</a:t>
            </a:r>
            <a:r>
              <a:rPr lang="tr-TR" sz="2400" spc="-30" dirty="0">
                <a:cs typeface="Calibri"/>
              </a:rPr>
              <a:t>c</a:t>
            </a:r>
            <a:r>
              <a:rPr lang="tr-TR" sz="2400" spc="-15" dirty="0">
                <a:cs typeface="Calibri"/>
              </a:rPr>
              <a:t>ak</a:t>
            </a:r>
            <a:r>
              <a:rPr lang="tr-TR" sz="2400" spc="-5" dirty="0">
                <a:cs typeface="Calibri"/>
              </a:rPr>
              <a:t> </a:t>
            </a:r>
            <a:r>
              <a:rPr lang="tr-TR" sz="2400" spc="-20" dirty="0">
                <a:cs typeface="Calibri"/>
              </a:rPr>
              <a:t>hem </a:t>
            </a:r>
            <a:r>
              <a:rPr lang="tr-TR" sz="2400" spc="-15" dirty="0">
                <a:cs typeface="Calibri"/>
              </a:rPr>
              <a:t>de</a:t>
            </a:r>
            <a:r>
              <a:rPr lang="tr-TR" sz="2400" spc="5" dirty="0">
                <a:cs typeface="Calibri"/>
              </a:rPr>
              <a:t> </a:t>
            </a:r>
            <a:r>
              <a:rPr lang="tr-TR" sz="2400" spc="-65" dirty="0">
                <a:cs typeface="Calibri"/>
              </a:rPr>
              <a:t>z</a:t>
            </a:r>
            <a:r>
              <a:rPr lang="tr-TR" sz="2400" spc="-20" dirty="0">
                <a:cs typeface="Calibri"/>
              </a:rPr>
              <a:t>am</a:t>
            </a:r>
            <a:r>
              <a:rPr lang="tr-TR" sz="2400" spc="-10" dirty="0">
                <a:cs typeface="Calibri"/>
              </a:rPr>
              <a:t>a</a:t>
            </a:r>
            <a:r>
              <a:rPr lang="tr-TR" sz="2400" spc="-15" dirty="0">
                <a:cs typeface="Calibri"/>
              </a:rPr>
              <a:t>n</a:t>
            </a:r>
            <a:r>
              <a:rPr lang="tr-TR" sz="2400" spc="-5" dirty="0">
                <a:cs typeface="Calibri"/>
              </a:rPr>
              <a:t> </a:t>
            </a:r>
            <a:r>
              <a:rPr lang="tr-TR" sz="2400" spc="-65" dirty="0">
                <a:cs typeface="Calibri"/>
              </a:rPr>
              <a:t>k</a:t>
            </a:r>
            <a:r>
              <a:rPr lang="tr-TR" sz="2400" spc="-15" dirty="0">
                <a:cs typeface="Calibri"/>
              </a:rPr>
              <a:t>a</a:t>
            </a:r>
            <a:r>
              <a:rPr lang="tr-TR" sz="2400" spc="-60" dirty="0">
                <a:cs typeface="Calibri"/>
              </a:rPr>
              <a:t>z</a:t>
            </a:r>
            <a:r>
              <a:rPr lang="tr-TR" sz="2400" spc="-15" dirty="0">
                <a:cs typeface="Calibri"/>
              </a:rPr>
              <a:t>and</a:t>
            </a:r>
            <a:r>
              <a:rPr lang="tr-TR" sz="2400" spc="-25" dirty="0">
                <a:cs typeface="Calibri"/>
              </a:rPr>
              <a:t>ı</a:t>
            </a:r>
            <a:r>
              <a:rPr lang="tr-TR" sz="2400" spc="-75" dirty="0">
                <a:cs typeface="Calibri"/>
              </a:rPr>
              <a:t>r</a:t>
            </a:r>
            <a:r>
              <a:rPr lang="tr-TR" sz="2400" spc="-15" dirty="0">
                <a:cs typeface="Calibri"/>
              </a:rPr>
              <a:t>a</a:t>
            </a:r>
            <a:r>
              <a:rPr lang="tr-TR" sz="2400" spc="-30" dirty="0">
                <a:cs typeface="Calibri"/>
              </a:rPr>
              <a:t>c</a:t>
            </a:r>
            <a:r>
              <a:rPr lang="tr-TR" sz="2400" spc="-15" dirty="0">
                <a:cs typeface="Calibri"/>
              </a:rPr>
              <a:t>akt</a:t>
            </a:r>
            <a:r>
              <a:rPr lang="tr-TR" sz="2400" spc="-25" dirty="0">
                <a:cs typeface="Calibri"/>
              </a:rPr>
              <a:t>ı</a:t>
            </a:r>
            <a:r>
              <a:rPr lang="tr-TR" sz="2400" spc="-290" dirty="0">
                <a:cs typeface="Calibri"/>
              </a:rPr>
              <a:t>r</a:t>
            </a:r>
            <a:r>
              <a:rPr lang="tr-TR" sz="2400" spc="-10" dirty="0">
                <a:cs typeface="Calibri"/>
              </a:rPr>
              <a:t>. Ancak vize alamama vb. sorunlara karşı, bilet satın alma işlemi ya da konaklama için depozito ödeme konusunda temkinli olmanız tavsiye edilir. Vize alamamanız durumunda, yaptığınız ödemenin size iade edilip edilemeyeceği konusunda bilgi sahibi olduğunuzdan emin olunuz.</a:t>
            </a:r>
            <a:endParaRPr lang="tr-TR" sz="2400" dirty="0">
              <a:cs typeface="Calibri"/>
            </a:endParaRPr>
          </a:p>
          <a:p>
            <a:pPr>
              <a:lnSpc>
                <a:spcPts val="750"/>
              </a:lnSpc>
              <a:spcBef>
                <a:spcPts val="19"/>
              </a:spcBef>
            </a:pPr>
            <a:endParaRPr lang="tr-TR" sz="2400" dirty="0"/>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76857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F49291-B0ED-4661-8F0C-52BE23CF6B63}"/>
              </a:ext>
            </a:extLst>
          </p:cNvPr>
          <p:cNvSpPr>
            <a:spLocks noGrp="1"/>
          </p:cNvSpPr>
          <p:nvPr>
            <p:ph type="title"/>
          </p:nvPr>
        </p:nvSpPr>
        <p:spPr/>
        <p:txBody>
          <a:bodyPr>
            <a:normAutofit/>
          </a:bodyPr>
          <a:lstStyle/>
          <a:p>
            <a:r>
              <a:rPr lang="tr-TR" sz="4000" dirty="0">
                <a:solidFill>
                  <a:srgbClr val="FF0000"/>
                </a:solidFill>
                <a:latin typeface="+mn-lt"/>
              </a:rPr>
              <a:t>Coğrafi Kapsam</a:t>
            </a:r>
          </a:p>
        </p:txBody>
      </p:sp>
      <p:pic>
        <p:nvPicPr>
          <p:cNvPr id="4" name="Picture 2" descr="C:\Users\GOZDE~1.GEC\AppData\Local\Temp\Rar$DI00.981\erasmus-info-2016-09-07_tr.jpg">
            <a:extLst>
              <a:ext uri="{FF2B5EF4-FFF2-40B4-BE49-F238E27FC236}">
                <a16:creationId xmlns:a16="http://schemas.microsoft.com/office/drawing/2014/main" id="{300A156E-32ED-43DA-AFF9-87722F5921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48256"/>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1CEC5F73-BD28-45E3-841E-7FF4C51419D1}"/>
              </a:ext>
            </a:extLst>
          </p:cNvPr>
          <p:cNvSpPr/>
          <p:nvPr/>
        </p:nvSpPr>
        <p:spPr>
          <a:xfrm>
            <a:off x="8248260" y="2407298"/>
            <a:ext cx="3657601"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7BAF"/>
                </a:solidFill>
                <a:effectLst/>
                <a:uLnTx/>
                <a:uFillTx/>
                <a:latin typeface="Calibri" panose="020F0502020204030204"/>
                <a:ea typeface="+mn-ea"/>
                <a:cs typeface="Segoe UI" panose="020B0502040204020203" pitchFamily="34" charset="0"/>
              </a:rPr>
              <a:t>*</a:t>
            </a:r>
            <a:r>
              <a:rPr kumimoji="0" lang="tr-TR" sz="1800" b="1" i="0" u="none" strike="noStrike" kern="1200" cap="none" spc="0" normalizeH="0" baseline="0" noProof="0" dirty="0">
                <a:ln>
                  <a:noFill/>
                </a:ln>
                <a:solidFill>
                  <a:srgbClr val="015092">
                    <a:lumMod val="75000"/>
                  </a:srgbClr>
                </a:solidFill>
                <a:effectLst/>
                <a:uLnTx/>
                <a:uFillTx/>
                <a:latin typeface="Calibri" panose="020F0502020204030204"/>
                <a:ea typeface="+mn-ea"/>
                <a:cs typeface="Segoe UI" panose="020B0502040204020203" pitchFamily="34" charset="0"/>
              </a:rPr>
              <a:t>Birleşik Krallık, </a:t>
            </a:r>
            <a:r>
              <a:rPr kumimoji="0" lang="tr-TR" sz="1800" b="1" i="0" u="none" strike="noStrike" kern="1200" cap="none" spc="0" normalizeH="0" baseline="0" noProof="0" dirty="0" err="1">
                <a:ln>
                  <a:noFill/>
                </a:ln>
                <a:solidFill>
                  <a:srgbClr val="015092">
                    <a:lumMod val="75000"/>
                  </a:srgbClr>
                </a:solidFill>
                <a:effectLst/>
                <a:uLnTx/>
                <a:uFillTx/>
                <a:latin typeface="Calibri" panose="020F0502020204030204"/>
                <a:ea typeface="+mn-ea"/>
                <a:cs typeface="Segoe UI" panose="020B0502040204020203" pitchFamily="34" charset="0"/>
              </a:rPr>
              <a:t>Erasmus</a:t>
            </a:r>
            <a:r>
              <a:rPr kumimoji="0" lang="tr-TR" sz="1800" b="1" i="0" u="none" strike="noStrike" kern="1200" cap="none" spc="0" normalizeH="0" baseline="0" noProof="0" dirty="0">
                <a:ln>
                  <a:noFill/>
                </a:ln>
                <a:solidFill>
                  <a:srgbClr val="015092">
                    <a:lumMod val="75000"/>
                  </a:srgbClr>
                </a:solidFill>
                <a:effectLst/>
                <a:uLnTx/>
                <a:uFillTx/>
                <a:latin typeface="Calibri" panose="020F0502020204030204"/>
                <a:ea typeface="+mn-ea"/>
                <a:cs typeface="Segoe UI" panose="020B0502040204020203" pitchFamily="34" charset="0"/>
              </a:rPr>
              <a:t> kapsamı dışına çıkmıştır. Sırbistan, </a:t>
            </a:r>
            <a:r>
              <a:rPr kumimoji="0" lang="tr-TR" sz="1800" b="1" i="0" u="none" strike="noStrike" kern="1200" cap="none" spc="0" normalizeH="0" baseline="0" noProof="0" dirty="0" err="1">
                <a:ln>
                  <a:noFill/>
                </a:ln>
                <a:solidFill>
                  <a:srgbClr val="015092">
                    <a:lumMod val="75000"/>
                  </a:srgbClr>
                </a:solidFill>
                <a:effectLst/>
                <a:uLnTx/>
                <a:uFillTx/>
                <a:latin typeface="Calibri" panose="020F0502020204030204"/>
                <a:ea typeface="+mn-ea"/>
                <a:cs typeface="Segoe UI" panose="020B0502040204020203" pitchFamily="34" charset="0"/>
              </a:rPr>
              <a:t>Erasmus</a:t>
            </a:r>
            <a:r>
              <a:rPr kumimoji="0" lang="tr-TR" sz="1800" b="1" i="0" u="none" strike="noStrike" kern="1200" cap="none" spc="0" normalizeH="0" baseline="0" noProof="0" dirty="0">
                <a:ln>
                  <a:noFill/>
                </a:ln>
                <a:solidFill>
                  <a:srgbClr val="015092">
                    <a:lumMod val="75000"/>
                  </a:srgbClr>
                </a:solidFill>
                <a:effectLst/>
                <a:uLnTx/>
                <a:uFillTx/>
                <a:latin typeface="Calibri" panose="020F0502020204030204"/>
                <a:ea typeface="+mn-ea"/>
                <a:cs typeface="Segoe UI" panose="020B0502040204020203" pitchFamily="34" charset="0"/>
              </a:rPr>
              <a:t> kapsamına girmiştir.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15092">
                  <a:lumMod val="75000"/>
                </a:srgbClr>
              </a:solidFill>
              <a:effectLst/>
              <a:uLnTx/>
              <a:uFillTx/>
              <a:latin typeface="Calibri" panose="020F0502020204030204"/>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15092">
                    <a:lumMod val="75000"/>
                  </a:srgbClr>
                </a:solidFill>
                <a:effectLst/>
                <a:uLnTx/>
                <a:uFillTx/>
                <a:latin typeface="Calibri" panose="020F0502020204030204"/>
                <a:ea typeface="+mn-ea"/>
                <a:cs typeface="Segoe UI" panose="020B0502040204020203" pitchFamily="34" charset="0"/>
              </a:rPr>
              <a:t>** Üniversitemiz 2004-2005 akademik yılından bu yana aktif bir biçimde </a:t>
            </a:r>
            <a:r>
              <a:rPr kumimoji="0" lang="tr-TR" sz="1800" b="1" i="0" u="none" strike="noStrike" kern="1200" cap="none" spc="0" normalizeH="0" baseline="0" noProof="0" dirty="0" err="1">
                <a:ln>
                  <a:noFill/>
                </a:ln>
                <a:solidFill>
                  <a:srgbClr val="015092">
                    <a:lumMod val="75000"/>
                  </a:srgbClr>
                </a:solidFill>
                <a:effectLst/>
                <a:uLnTx/>
                <a:uFillTx/>
                <a:latin typeface="Calibri" panose="020F0502020204030204"/>
                <a:ea typeface="+mn-ea"/>
                <a:cs typeface="Segoe UI" panose="020B0502040204020203" pitchFamily="34" charset="0"/>
              </a:rPr>
              <a:t>Erasmus</a:t>
            </a:r>
            <a:r>
              <a:rPr kumimoji="0" lang="tr-TR" sz="1800" b="1" i="0" u="none" strike="noStrike" kern="1200" cap="none" spc="0" normalizeH="0" baseline="0" noProof="0" dirty="0">
                <a:ln>
                  <a:noFill/>
                </a:ln>
                <a:solidFill>
                  <a:srgbClr val="015092">
                    <a:lumMod val="75000"/>
                  </a:srgbClr>
                </a:solidFill>
                <a:effectLst/>
                <a:uLnTx/>
                <a:uFillTx/>
                <a:latin typeface="Calibri" panose="020F0502020204030204"/>
                <a:ea typeface="+mn-ea"/>
                <a:cs typeface="Segoe UI" panose="020B0502040204020203" pitchFamily="34" charset="0"/>
              </a:rPr>
              <a:t> Değişim Programı’nın bir parçasıdır.</a:t>
            </a:r>
          </a:p>
        </p:txBody>
      </p:sp>
    </p:spTree>
    <p:extLst>
      <p:ext uri="{BB962C8B-B14F-4D97-AF65-F5344CB8AC3E}">
        <p14:creationId xmlns:p14="http://schemas.microsoft.com/office/powerpoint/2010/main" val="1551002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39B9178A-B266-4BD1-8588-598D78AA0329}"/>
              </a:ext>
            </a:extLst>
          </p:cNvPr>
          <p:cNvSpPr>
            <a:spLocks noGrp="1"/>
          </p:cNvSpPr>
          <p:nvPr>
            <p:ph type="title"/>
          </p:nvPr>
        </p:nvSpPr>
        <p:spPr>
          <a:xfrm>
            <a:off x="838200" y="365126"/>
            <a:ext cx="8317089" cy="1015806"/>
          </a:xfrm>
        </p:spPr>
        <p:txBody>
          <a:bodyPr>
            <a:normAutofit fontScale="90000"/>
          </a:bodyPr>
          <a:lstStyle/>
          <a:p>
            <a:pPr marL="12700">
              <a:lnSpc>
                <a:spcPct val="100000"/>
              </a:lnSpc>
            </a:pPr>
            <a:r>
              <a:rPr lang="tr-TR" u="sng" dirty="0">
                <a:cs typeface="Century Gothic"/>
              </a:rPr>
              <a:t>Özellikle Dikkat Edilmesi Gereken Hususlar</a:t>
            </a:r>
            <a:r>
              <a:rPr lang="tr-TR" dirty="0">
                <a:cs typeface="Century Gothic"/>
              </a:rPr>
              <a:t> </a:t>
            </a:r>
            <a:r>
              <a:rPr lang="tr-TR" dirty="0">
                <a:solidFill>
                  <a:srgbClr val="FF0000"/>
                </a:solidFill>
                <a:cs typeface="Century Gothic"/>
              </a:rPr>
              <a:t>(Vize İşlemleri) </a:t>
            </a:r>
            <a:br>
              <a:rPr lang="tr-TR" u="sng" dirty="0">
                <a:solidFill>
                  <a:srgbClr val="FF0000"/>
                </a:solidFill>
                <a:cs typeface="Century Gothic"/>
              </a:rPr>
            </a:br>
            <a:endParaRPr lang="tr-TR" dirty="0"/>
          </a:p>
        </p:txBody>
      </p:sp>
      <p:sp>
        <p:nvSpPr>
          <p:cNvPr id="9" name="object 9"/>
          <p:cNvSpPr txBox="1">
            <a:spLocks noGrp="1"/>
          </p:cNvSpPr>
          <p:nvPr>
            <p:ph idx="1"/>
          </p:nvPr>
        </p:nvSpPr>
        <p:spPr>
          <a:prstGeom prst="rect">
            <a:avLst/>
          </a:prstGeom>
        </p:spPr>
        <p:txBody>
          <a:bodyPr vert="horz" wrap="square" lIns="0" tIns="0" rIns="0" bIns="0" rtlCol="0">
            <a:spAutoFit/>
          </a:bodyPr>
          <a:lstStyle/>
          <a:p>
            <a:pPr marL="355600" indent="-342900" algn="just">
              <a:lnSpc>
                <a:spcPct val="100000"/>
              </a:lnSpc>
              <a:tabLst>
                <a:tab pos="241300" algn="l"/>
              </a:tabLst>
            </a:pPr>
            <a:r>
              <a:rPr lang="tr-TR" sz="2000" spc="-15" dirty="0">
                <a:cs typeface="Calibri"/>
              </a:rPr>
              <a:t>Gi</a:t>
            </a:r>
            <a:r>
              <a:rPr lang="tr-TR" sz="2000" spc="-30" dirty="0">
                <a:cs typeface="Calibri"/>
              </a:rPr>
              <a:t>d</a:t>
            </a:r>
            <a:r>
              <a:rPr lang="tr-TR" sz="2000" spc="-15" dirty="0">
                <a:cs typeface="Calibri"/>
              </a:rPr>
              <a:t>eceğin</a:t>
            </a:r>
            <a:r>
              <a:rPr lang="tr-TR" sz="2000" spc="-25" dirty="0">
                <a:cs typeface="Calibri"/>
              </a:rPr>
              <a:t>i</a:t>
            </a:r>
            <a:r>
              <a:rPr lang="tr-TR" sz="2000" spc="-15" dirty="0">
                <a:cs typeface="Calibri"/>
              </a:rPr>
              <a:t>z</a:t>
            </a:r>
            <a:r>
              <a:rPr lang="tr-TR" sz="2000" spc="-5" dirty="0">
                <a:cs typeface="Calibri"/>
              </a:rPr>
              <a:t> </a:t>
            </a:r>
            <a:r>
              <a:rPr lang="tr-TR" sz="2000" spc="-15" dirty="0">
                <a:cs typeface="Calibri"/>
              </a:rPr>
              <a:t>ül</a:t>
            </a:r>
            <a:r>
              <a:rPr lang="tr-TR" sz="2000" spc="-110" dirty="0">
                <a:cs typeface="Calibri"/>
              </a:rPr>
              <a:t>k</a:t>
            </a:r>
            <a:r>
              <a:rPr lang="tr-TR" sz="2000" spc="-15" dirty="0">
                <a:cs typeface="Calibri"/>
              </a:rPr>
              <a:t>e</a:t>
            </a:r>
            <a:r>
              <a:rPr lang="tr-TR" sz="2000" spc="10" dirty="0">
                <a:cs typeface="Calibri"/>
              </a:rPr>
              <a:t> </a:t>
            </a:r>
            <a:r>
              <a:rPr lang="tr-TR" sz="2000" dirty="0">
                <a:cs typeface="Calibri"/>
              </a:rPr>
              <a:t>iç</a:t>
            </a:r>
            <a:r>
              <a:rPr lang="tr-TR" sz="2000" spc="-10" dirty="0">
                <a:cs typeface="Calibri"/>
              </a:rPr>
              <a:t>i</a:t>
            </a:r>
            <a:r>
              <a:rPr lang="tr-TR" sz="2000" spc="-15" dirty="0">
                <a:cs typeface="Calibri"/>
              </a:rPr>
              <a:t>n</a:t>
            </a:r>
            <a:r>
              <a:rPr lang="tr-TR" sz="2000" spc="5" dirty="0">
                <a:cs typeface="Calibri"/>
              </a:rPr>
              <a:t> </a:t>
            </a:r>
            <a:r>
              <a:rPr lang="tr-TR" sz="2000" dirty="0">
                <a:cs typeface="Calibri"/>
              </a:rPr>
              <a:t>v</a:t>
            </a:r>
            <a:r>
              <a:rPr lang="tr-TR" sz="2000" spc="-15" dirty="0">
                <a:cs typeface="Calibri"/>
              </a:rPr>
              <a:t>i</a:t>
            </a:r>
            <a:r>
              <a:rPr lang="tr-TR" sz="2000" spc="-80" dirty="0">
                <a:cs typeface="Calibri"/>
              </a:rPr>
              <a:t>z</a:t>
            </a:r>
            <a:r>
              <a:rPr lang="tr-TR" sz="2000" spc="-15" dirty="0">
                <a:cs typeface="Calibri"/>
              </a:rPr>
              <a:t>e</a:t>
            </a:r>
            <a:r>
              <a:rPr lang="tr-TR" sz="2000" spc="-5" dirty="0">
                <a:cs typeface="Calibri"/>
              </a:rPr>
              <a:t> </a:t>
            </a:r>
            <a:r>
              <a:rPr lang="tr-TR" sz="2000" spc="-15" dirty="0">
                <a:cs typeface="Calibri"/>
              </a:rPr>
              <a:t>ba</a:t>
            </a:r>
            <a:r>
              <a:rPr lang="tr-TR" sz="2000" spc="-60" dirty="0">
                <a:cs typeface="Calibri"/>
              </a:rPr>
              <a:t>ş</a:t>
            </a:r>
            <a:r>
              <a:rPr lang="tr-TR" sz="2000" spc="-15" dirty="0">
                <a:cs typeface="Calibri"/>
              </a:rPr>
              <a:t>vu</a:t>
            </a:r>
            <a:r>
              <a:rPr lang="tr-TR" sz="2000" spc="-25" dirty="0">
                <a:cs typeface="Calibri"/>
              </a:rPr>
              <a:t>r</a:t>
            </a:r>
            <a:r>
              <a:rPr lang="tr-TR" sz="2000" spc="-15" dirty="0">
                <a:cs typeface="Calibri"/>
              </a:rPr>
              <a:t>usu</a:t>
            </a:r>
            <a:r>
              <a:rPr lang="tr-TR" sz="2000" spc="-10" dirty="0">
                <a:cs typeface="Calibri"/>
              </a:rPr>
              <a:t> belgelerini tamamlamayı</a:t>
            </a:r>
            <a:r>
              <a:rPr lang="tr-TR" sz="2000" spc="-15" dirty="0">
                <a:cs typeface="Calibri"/>
              </a:rPr>
              <a:t> ve vize başvurusu için randevu talebinde bulunmayı geciktirmeyin.</a:t>
            </a:r>
            <a:endParaRPr lang="tr-TR" sz="2000" spc="25" dirty="0">
              <a:cs typeface="Calibri"/>
            </a:endParaRPr>
          </a:p>
          <a:p>
            <a:pPr marL="355600" indent="-342900" algn="just">
              <a:lnSpc>
                <a:spcPct val="100000"/>
              </a:lnSpc>
              <a:tabLst>
                <a:tab pos="241300" algn="l"/>
              </a:tabLst>
            </a:pPr>
            <a:r>
              <a:rPr lang="tr-TR" sz="2000" spc="-10" dirty="0">
                <a:cs typeface="Calibri"/>
              </a:rPr>
              <a:t>Koordinatörlük olarak, vize başvurularında kullanılmak üzere, </a:t>
            </a:r>
            <a:r>
              <a:rPr lang="tr-TR" sz="2000" spc="-10" dirty="0" err="1">
                <a:cs typeface="Calibri"/>
              </a:rPr>
              <a:t>hibesiz</a:t>
            </a:r>
            <a:r>
              <a:rPr lang="tr-TR" sz="2000" spc="-10" dirty="0">
                <a:cs typeface="Calibri"/>
              </a:rPr>
              <a:t> olarak seçilmiş öğrencilerimize Erasmus öğrencisi olduklarına dair belge; hibeli olarak seçilmiş öğrencilerimize de (alacakları toplam hibe tutarını da belirten) </a:t>
            </a:r>
            <a:r>
              <a:rPr lang="tr-TR" sz="2000" b="1" spc="-10" dirty="0">
                <a:solidFill>
                  <a:srgbClr val="FF0000"/>
                </a:solidFill>
                <a:cs typeface="Calibri"/>
              </a:rPr>
              <a:t>Hibe Destek Yazısı </a:t>
            </a:r>
            <a:r>
              <a:rPr lang="tr-TR" sz="2000" spc="-10" dirty="0">
                <a:cs typeface="Calibri"/>
              </a:rPr>
              <a:t>hazırlayabilmekteyiz. Bu belgeleri, ekine staj tarih aralığınızı gösteren Staj Kabul/Davet mektubunu eklediğiniz bir e-posta ile talep edebilirsiniz.</a:t>
            </a:r>
          </a:p>
          <a:p>
            <a:pPr marL="355600" marR="12700" indent="-342900" algn="just">
              <a:tabLst>
                <a:tab pos="241300" algn="l"/>
              </a:tabLst>
            </a:pPr>
            <a:r>
              <a:rPr lang="tr-TR" sz="2000" spc="-215" dirty="0">
                <a:cs typeface="Calibri"/>
              </a:rPr>
              <a:t>Y</a:t>
            </a:r>
            <a:r>
              <a:rPr lang="tr-TR" sz="2000" spc="-15" dirty="0">
                <a:cs typeface="Calibri"/>
              </a:rPr>
              <a:t>eş</a:t>
            </a:r>
            <a:r>
              <a:rPr lang="tr-TR" sz="2000" spc="-20" dirty="0">
                <a:cs typeface="Calibri"/>
              </a:rPr>
              <a:t>i</a:t>
            </a:r>
            <a:r>
              <a:rPr lang="tr-TR" sz="2000" dirty="0">
                <a:cs typeface="Calibri"/>
              </a:rPr>
              <a:t>l</a:t>
            </a:r>
            <a:r>
              <a:rPr lang="tr-TR" sz="2000" spc="-5" dirty="0">
                <a:cs typeface="Calibri"/>
              </a:rPr>
              <a:t> </a:t>
            </a:r>
            <a:r>
              <a:rPr lang="tr-TR" sz="2000" spc="-80" dirty="0">
                <a:cs typeface="Calibri"/>
              </a:rPr>
              <a:t>P</a:t>
            </a:r>
            <a:r>
              <a:rPr lang="tr-TR" sz="2000" spc="-15" dirty="0">
                <a:cs typeface="Calibri"/>
              </a:rPr>
              <a:t>asapor</a:t>
            </a:r>
            <a:r>
              <a:rPr lang="tr-TR" sz="2000" spc="85" dirty="0">
                <a:cs typeface="Calibri"/>
              </a:rPr>
              <a:t>t</a:t>
            </a:r>
            <a:r>
              <a:rPr lang="tr-TR" sz="2000" spc="-15" dirty="0">
                <a:cs typeface="Calibri"/>
              </a:rPr>
              <a:t>u</a:t>
            </a:r>
            <a:r>
              <a:rPr lang="tr-TR" sz="2000" spc="35" dirty="0">
                <a:cs typeface="Calibri"/>
              </a:rPr>
              <a:t> </a:t>
            </a:r>
            <a:r>
              <a:rPr lang="tr-TR" sz="2000" spc="-15" dirty="0">
                <a:cs typeface="Calibri"/>
              </a:rPr>
              <a:t>olan</a:t>
            </a:r>
            <a:r>
              <a:rPr lang="tr-TR" sz="2000" spc="5" dirty="0">
                <a:cs typeface="Calibri"/>
              </a:rPr>
              <a:t> </a:t>
            </a:r>
            <a:r>
              <a:rPr lang="tr-TR" sz="2000" spc="-15" dirty="0">
                <a:cs typeface="Calibri"/>
              </a:rPr>
              <a:t>öğ</a:t>
            </a:r>
            <a:r>
              <a:rPr lang="tr-TR" sz="2000" spc="-45" dirty="0">
                <a:cs typeface="Calibri"/>
              </a:rPr>
              <a:t>r</a:t>
            </a:r>
            <a:r>
              <a:rPr lang="tr-TR" sz="2000" spc="-15" dirty="0">
                <a:cs typeface="Calibri"/>
              </a:rPr>
              <a:t>enci</a:t>
            </a:r>
            <a:r>
              <a:rPr lang="tr-TR" sz="2000" spc="-25" dirty="0">
                <a:cs typeface="Calibri"/>
              </a:rPr>
              <a:t>l</a:t>
            </a:r>
            <a:r>
              <a:rPr lang="tr-TR" sz="2000" spc="-15" dirty="0">
                <a:cs typeface="Calibri"/>
              </a:rPr>
              <a:t>er</a:t>
            </a:r>
            <a:r>
              <a:rPr lang="tr-TR" sz="2000" spc="-25" dirty="0">
                <a:cs typeface="Calibri"/>
              </a:rPr>
              <a:t>i</a:t>
            </a:r>
            <a:r>
              <a:rPr lang="tr-TR" sz="2000" spc="-15" dirty="0">
                <a:cs typeface="Calibri"/>
              </a:rPr>
              <a:t>n</a:t>
            </a:r>
            <a:r>
              <a:rPr lang="tr-TR" sz="2000" spc="5" dirty="0">
                <a:cs typeface="Calibri"/>
              </a:rPr>
              <a:t> </a:t>
            </a:r>
            <a:r>
              <a:rPr lang="tr-TR" sz="2000" spc="-15" dirty="0">
                <a:cs typeface="Calibri"/>
              </a:rPr>
              <a:t>de</a:t>
            </a:r>
            <a:r>
              <a:rPr lang="tr-TR" sz="2000" spc="5" dirty="0">
                <a:cs typeface="Calibri"/>
              </a:rPr>
              <a:t> </a:t>
            </a:r>
            <a:r>
              <a:rPr lang="tr-TR" sz="2000" dirty="0">
                <a:cs typeface="Calibri"/>
              </a:rPr>
              <a:t>v</a:t>
            </a:r>
            <a:r>
              <a:rPr lang="tr-TR" sz="2000" spc="-15" dirty="0">
                <a:cs typeface="Calibri"/>
              </a:rPr>
              <a:t>i</a:t>
            </a:r>
            <a:r>
              <a:rPr lang="tr-TR" sz="2000" spc="-80" dirty="0">
                <a:cs typeface="Calibri"/>
              </a:rPr>
              <a:t>z</a:t>
            </a:r>
            <a:r>
              <a:rPr lang="tr-TR" sz="2000" spc="-15" dirty="0">
                <a:cs typeface="Calibri"/>
              </a:rPr>
              <a:t>e</a:t>
            </a:r>
            <a:r>
              <a:rPr lang="tr-TR" sz="2000" spc="-5" dirty="0">
                <a:cs typeface="Calibri"/>
              </a:rPr>
              <a:t> </a:t>
            </a:r>
            <a:r>
              <a:rPr lang="tr-TR" sz="2000" spc="-15" dirty="0">
                <a:cs typeface="Calibri"/>
              </a:rPr>
              <a:t>a</a:t>
            </a:r>
            <a:r>
              <a:rPr lang="tr-TR" sz="2000" spc="-25" dirty="0">
                <a:cs typeface="Calibri"/>
              </a:rPr>
              <a:t>l</a:t>
            </a:r>
            <a:r>
              <a:rPr lang="tr-TR" sz="2000" spc="-15" dirty="0">
                <a:cs typeface="Calibri"/>
              </a:rPr>
              <a:t>ması</a:t>
            </a:r>
            <a:r>
              <a:rPr lang="tr-TR" sz="2000" spc="5" dirty="0">
                <a:cs typeface="Calibri"/>
              </a:rPr>
              <a:t> </a:t>
            </a:r>
            <a:r>
              <a:rPr lang="tr-TR" sz="2000" spc="-35" dirty="0">
                <a:cs typeface="Calibri"/>
              </a:rPr>
              <a:t>g</a:t>
            </a:r>
            <a:r>
              <a:rPr lang="tr-TR" sz="2000" spc="-15" dirty="0">
                <a:cs typeface="Calibri"/>
              </a:rPr>
              <a:t>e</a:t>
            </a:r>
            <a:r>
              <a:rPr lang="tr-TR" sz="2000" spc="-50" dirty="0">
                <a:cs typeface="Calibri"/>
              </a:rPr>
              <a:t>r</a:t>
            </a:r>
            <a:r>
              <a:rPr lang="tr-TR" sz="2000" spc="-20" dirty="0">
                <a:cs typeface="Calibri"/>
              </a:rPr>
              <a:t>ekebilmektedi</a:t>
            </a:r>
            <a:r>
              <a:rPr lang="tr-TR" sz="2000" spc="-290" dirty="0">
                <a:cs typeface="Calibri"/>
              </a:rPr>
              <a:t>r</a:t>
            </a:r>
            <a:r>
              <a:rPr lang="tr-TR" sz="2000" spc="-10" dirty="0">
                <a:cs typeface="Calibri"/>
              </a:rPr>
              <a:t>. Özellikle staj için yurtdışında kalış süreleri 90 günden uzun olan öğrenciler için, yeşil pasaportun sağladığı vizesiz kalış süresi kesinlikle yetersizdir.</a:t>
            </a:r>
          </a:p>
          <a:p>
            <a:pPr marL="355600" marR="12700" indent="-342900" algn="just">
              <a:tabLst>
                <a:tab pos="241300" algn="l"/>
              </a:tabLst>
            </a:pPr>
            <a:r>
              <a:rPr lang="tr-TR" sz="2000" dirty="0"/>
              <a:t>Staj yapmak üzere yurtdışına gidecek olan öğrencilerimiz, durumlarına uygun vize tipi, vize için gerekli belgeler ve işlem süreleri vb. hakkındaki bilgileri gideceği ülkenin Konsolosluğundan ya da ilgili aracı kurumdan edinmeli ve bu bilgilere göre hareket etmelidir.</a:t>
            </a:r>
            <a:endParaRPr lang="tr-TR" sz="2000" dirty="0">
              <a:cs typeface="Calibri"/>
            </a:endParaRPr>
          </a:p>
          <a:p>
            <a:pPr marL="12700" marR="676910">
              <a:lnSpc>
                <a:spcPct val="70000"/>
              </a:lnSpc>
            </a:pPr>
            <a:endParaRPr lang="tr-TR" sz="2000" dirty="0">
              <a:cs typeface="Calibri"/>
            </a:endParaRPr>
          </a:p>
          <a:p>
            <a:pPr marL="12700" marR="8890" indent="0" algn="ctr">
              <a:lnSpc>
                <a:spcPct val="90100"/>
              </a:lnSpc>
              <a:buNone/>
            </a:pPr>
            <a:r>
              <a:rPr lang="tr-TR" sz="2000" spc="-5" dirty="0">
                <a:cs typeface="Century Gothic"/>
              </a:rPr>
              <a:t> </a:t>
            </a:r>
            <a:endParaRPr lang="tr-TR" sz="2000" dirty="0">
              <a:cs typeface="Times New Roman"/>
            </a:endParaRPr>
          </a:p>
          <a:p>
            <a:pPr marL="298450" marR="8890" indent="-285750" algn="just">
              <a:lnSpc>
                <a:spcPct val="90100"/>
              </a:lnSpc>
              <a:buFont typeface="Wingdings 3" panose="05040102010807070707" pitchFamily="18" charset="2"/>
              <a:buChar char="´"/>
            </a:pPr>
            <a:endParaRPr sz="2000" dirty="0">
              <a:cs typeface="Times New Roman"/>
            </a:endParaRPr>
          </a:p>
          <a:p>
            <a:pPr marL="12700" marR="5080" indent="0" algn="just">
              <a:buNone/>
            </a:pPr>
            <a:endParaRPr sz="2000" u="sng" dirty="0">
              <a:cs typeface="Century Gothic"/>
            </a:endParaRPr>
          </a:p>
        </p:txBody>
      </p:sp>
    </p:spTree>
    <p:extLst>
      <p:ext uri="{BB962C8B-B14F-4D97-AF65-F5344CB8AC3E}">
        <p14:creationId xmlns:p14="http://schemas.microsoft.com/office/powerpoint/2010/main" val="85823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3635"/>
          </a:xfrm>
        </p:spPr>
        <p:txBody>
          <a:bodyPr>
            <a:normAutofit fontScale="90000"/>
          </a:bodyPr>
          <a:lstStyle/>
          <a:p>
            <a:r>
              <a:rPr lang="tr-TR" b="1" dirty="0">
                <a:solidFill>
                  <a:srgbClr val="FF0000"/>
                </a:solidFill>
                <a:latin typeface="+mn-lt"/>
                <a:cs typeface="Century Gothic"/>
              </a:rPr>
              <a:t>Özellikle Dikkat Edilmesi Gereken Hususlar</a:t>
            </a:r>
            <a:br>
              <a:rPr lang="tr-TR" b="1" u="sng" dirty="0">
                <a:cs typeface="Century Gothic"/>
              </a:rPr>
            </a:br>
            <a:endParaRPr lang="tr-TR" dirty="0"/>
          </a:p>
        </p:txBody>
      </p:sp>
      <p:sp>
        <p:nvSpPr>
          <p:cNvPr id="3" name="İçerik Yer Tutucusu 2"/>
          <p:cNvSpPr>
            <a:spLocks noGrp="1"/>
          </p:cNvSpPr>
          <p:nvPr>
            <p:ph idx="1"/>
          </p:nvPr>
        </p:nvSpPr>
        <p:spPr>
          <a:xfrm>
            <a:off x="838200" y="1825625"/>
            <a:ext cx="10515600" cy="3838057"/>
          </a:xfrm>
        </p:spPr>
        <p:txBody>
          <a:bodyPr>
            <a:normAutofit/>
          </a:bodyPr>
          <a:lstStyle/>
          <a:p>
            <a:r>
              <a:rPr lang="tr-TR" sz="1800" dirty="0">
                <a:cs typeface="Calibri"/>
              </a:rPr>
              <a:t>Hibeli veya </a:t>
            </a:r>
            <a:r>
              <a:rPr lang="tr-TR" sz="1800" dirty="0" err="1">
                <a:cs typeface="Calibri"/>
              </a:rPr>
              <a:t>hibesiz</a:t>
            </a:r>
            <a:r>
              <a:rPr lang="tr-TR" sz="1800" dirty="0">
                <a:cs typeface="Calibri"/>
              </a:rPr>
              <a:t> gidecek tüm öğrenciler, aynı belgeleri hazırlayıp tamamlamak ve aynı kurallara uymakla yükümlüdür.</a:t>
            </a:r>
          </a:p>
          <a:p>
            <a:r>
              <a:rPr lang="tr-TR" sz="1800" dirty="0"/>
              <a:t>Ailenizle gerek sürecin maddi boyutu gerekse gideceğiniz ülkede salgının seyrini gözeterek birlikte karar vermeniz ve aile üyelerinizi de doğru biçimde bilgilendirmeniz önemlidir.</a:t>
            </a:r>
          </a:p>
          <a:p>
            <a:r>
              <a:rPr lang="tr-TR" sz="1800" dirty="0"/>
              <a:t>Erasmus kapsamında gidişiniz öncesinde, özellikle vize başvurusu sürecinde pek çok bürokratik prosedürü yerine getirmeniz gerektiğinin farkında olmalı ve bunun için hazır olmamalısınız.</a:t>
            </a:r>
          </a:p>
          <a:p>
            <a:r>
              <a:rPr lang="tr-TR" sz="1800" dirty="0"/>
              <a:t>Gidişiniz öncesinde geçen süreyi yabancı dil becerilerinizi geliştirerek ya da mümkünse, para biriktirerek değerlendirme yoluna gidebilirsiniz.</a:t>
            </a:r>
          </a:p>
          <a:p>
            <a:endParaRPr lang="tr-TR" dirty="0"/>
          </a:p>
        </p:txBody>
      </p:sp>
    </p:spTree>
    <p:extLst>
      <p:ext uri="{BB962C8B-B14F-4D97-AF65-F5344CB8AC3E}">
        <p14:creationId xmlns:p14="http://schemas.microsoft.com/office/powerpoint/2010/main" val="146013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0BDE31C7-3C82-4834-A5FB-E6E8F1763070}"/>
              </a:ext>
            </a:extLst>
          </p:cNvPr>
          <p:cNvSpPr>
            <a:spLocks noGrp="1"/>
          </p:cNvSpPr>
          <p:nvPr>
            <p:ph type="title"/>
          </p:nvPr>
        </p:nvSpPr>
        <p:spPr/>
        <p:txBody>
          <a:bodyPr>
            <a:normAutofit fontScale="90000"/>
          </a:bodyPr>
          <a:lstStyle/>
          <a:p>
            <a:pPr marL="12700" lvl="0">
              <a:lnSpc>
                <a:spcPct val="100000"/>
              </a:lnSpc>
              <a:spcBef>
                <a:spcPts val="0"/>
              </a:spcBef>
            </a:pPr>
            <a:r>
              <a:rPr lang="tr-TR" sz="4000" u="sng" dirty="0">
                <a:solidFill>
                  <a:srgbClr val="FF0000"/>
                </a:solidFill>
                <a:latin typeface="+mn-lt"/>
                <a:cs typeface="Century Gothic"/>
              </a:rPr>
              <a:t>Özellikle Dikkat Edilmesi Gereken Hususlar</a:t>
            </a:r>
            <a:br>
              <a:rPr lang="tr-TR" sz="2800" u="sng" dirty="0">
                <a:solidFill>
                  <a:srgbClr val="000000"/>
                </a:solidFill>
                <a:latin typeface="Calibri" panose="020F0502020204030204"/>
                <a:ea typeface="+mn-ea"/>
                <a:cs typeface="Century Gothic"/>
              </a:rPr>
            </a:br>
            <a:endParaRPr lang="tr-TR" dirty="0"/>
          </a:p>
        </p:txBody>
      </p:sp>
      <p:sp>
        <p:nvSpPr>
          <p:cNvPr id="9" name="object 9"/>
          <p:cNvSpPr txBox="1">
            <a:spLocks noGrp="1"/>
          </p:cNvSpPr>
          <p:nvPr>
            <p:ph idx="1"/>
          </p:nvPr>
        </p:nvSpPr>
        <p:spPr>
          <a:xfrm>
            <a:off x="838200" y="1825625"/>
            <a:ext cx="10515600" cy="6153479"/>
          </a:xfrm>
          <a:prstGeom prst="rect">
            <a:avLst/>
          </a:prstGeom>
        </p:spPr>
        <p:txBody>
          <a:bodyPr vert="horz" wrap="square" lIns="0" tIns="0" rIns="0" bIns="0" rtlCol="0">
            <a:spAutoFit/>
          </a:bodyPr>
          <a:lstStyle/>
          <a:p>
            <a:pPr marL="12065" indent="0" algn="just">
              <a:lnSpc>
                <a:spcPct val="100000"/>
              </a:lnSpc>
              <a:tabLst>
                <a:tab pos="241300" algn="l"/>
              </a:tabLst>
            </a:pPr>
            <a:r>
              <a:rPr lang="tr-TR" sz="1600" dirty="0">
                <a:latin typeface="Arial" charset="0"/>
              </a:rPr>
              <a:t>Öğrencilerimizin, Erasmus kapsamında öğrenim için yurtdışına gitmeden önce Koordinatörlüğümüze iletmeleri gereken belgeler arasında (bkz. “</a:t>
            </a:r>
            <a:r>
              <a:rPr lang="tr-TR" sz="1600" dirty="0" err="1">
                <a:latin typeface="Arial" charset="0"/>
              </a:rPr>
              <a:t>checklist</a:t>
            </a:r>
            <a:r>
              <a:rPr lang="tr-TR" sz="1600" dirty="0">
                <a:latin typeface="Arial" charset="0"/>
              </a:rPr>
              <a:t>”) vize de yer almaktadır. Öğrencilerimizin, ilgili konsolosluk tarafından vizelerinin planlanan yurtdışına çıkış tarihlerinden birkaç gün önce verilebileceği yönünde bilgilendirilmeleri durumunda, vizelerinin henüz eksik olması nedeniyle, Koordinatörlüğümüzden gidiş işlemleri için randevu almak üzere vizelerinin ulaşmasını beklememeleri gerekmektedir. Koordinatörlük olarak yoğun bir iş programı ve randevu takvimi ile çalışmaktayız. Randevu talebinizin aynı gün ya da aynı hafta içinde karşılanması mümkün olmayabilir. Bu nedenle, </a:t>
            </a:r>
            <a:r>
              <a:rPr lang="tr-TR" sz="1600" u="sng" dirty="0">
                <a:latin typeface="Arial" charset="0"/>
              </a:rPr>
              <a:t>vize başvurunuzun sonuçlanmasının gecikmesi durumunda</a:t>
            </a:r>
            <a:r>
              <a:rPr lang="tr-TR" sz="1600" dirty="0">
                <a:latin typeface="Arial" charset="0"/>
              </a:rPr>
              <a:t>, vizeniz henüz tarafınıza ulaşmamış olsa da, Koordinatörlüğümüzden randevu talep edebilir ve Erasmus dosyanızı açtırabilirsiniz. Bu durumda da Erasmus sözleşmeniz hazırlanabilir ve tarafınızca imzalanabilir. Ancak tüm belge eksikliği durumlarında olduğu gibi, vizenizin bir kopyasını randevunuz sonrasında Koordinatörlüğümüze iletmedikçe Erasmus sözleşmeniz ve dosyanız geçerlilik kazanmayacaktır. Randevu sonrasında, dosyanızda eksik olan vize kopyanızı e-posta ile de gönderebilirsiniz</a:t>
            </a:r>
            <a:endParaRPr lang="tr-TR" sz="1600" dirty="0">
              <a:cs typeface="Calibri"/>
            </a:endParaRPr>
          </a:p>
          <a:p>
            <a:pPr marL="12065" indent="0">
              <a:lnSpc>
                <a:spcPct val="100000"/>
              </a:lnSpc>
              <a:tabLst>
                <a:tab pos="241300" algn="l"/>
              </a:tabLst>
            </a:pPr>
            <a:endParaRPr lang="tr-TR" sz="2400" dirty="0">
              <a:cs typeface="Calibri"/>
            </a:endParaRPr>
          </a:p>
          <a:p>
            <a:pPr marL="12065" indent="0">
              <a:lnSpc>
                <a:spcPct val="100000"/>
              </a:lnSpc>
              <a:buNone/>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694928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normAutofit/>
          </a:bodyPr>
          <a:lstStyle/>
          <a:p>
            <a:r>
              <a:rPr lang="tr-TR" sz="4000" dirty="0">
                <a:solidFill>
                  <a:srgbClr val="FF0000"/>
                </a:solidFill>
                <a:latin typeface="+mn-lt"/>
              </a:rPr>
              <a:t>DEÜ ULUSLARARASI AKADEMİK İLİŞKİLER KOORDİNATÖRLÜĞÜ</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E-posta: </a:t>
            </a:r>
            <a:r>
              <a:rPr lang="tr-TR" b="1" dirty="0">
                <a:solidFill>
                  <a:srgbClr val="FF0000"/>
                </a:solidFill>
              </a:rPr>
              <a:t>deuerasmusstaj@gmail.com</a:t>
            </a:r>
          </a:p>
          <a:p>
            <a:pPr marL="0" indent="0" algn="ctr">
              <a:lnSpc>
                <a:spcPts val="1000"/>
              </a:lnSpc>
              <a:buNone/>
            </a:pPr>
            <a:r>
              <a:rPr lang="tr-TR" sz="2000" dirty="0">
                <a:solidFill>
                  <a:srgbClr val="C00000"/>
                </a:solidFill>
              </a:rPr>
              <a:t>	</a:t>
            </a:r>
          </a:p>
          <a:p>
            <a:pPr marL="0" indent="0" algn="ctr">
              <a:lnSpc>
                <a:spcPts val="1000"/>
              </a:lnSpc>
              <a:buNone/>
            </a:pPr>
            <a:r>
              <a:rPr lang="tr-TR" sz="2000" dirty="0"/>
              <a:t>Uluslararası Akademik İlişkiler Koordinatörlüğü </a:t>
            </a:r>
          </a:p>
          <a:p>
            <a:pPr marL="0" indent="0" algn="ctr">
              <a:lnSpc>
                <a:spcPts val="1000"/>
              </a:lnSpc>
              <a:buNone/>
            </a:pPr>
            <a:r>
              <a:rPr lang="tr-TR" sz="2000" dirty="0"/>
              <a:t>        Öğrenci Danışma Günleri</a:t>
            </a:r>
          </a:p>
          <a:p>
            <a:pPr marL="0" indent="0" algn="ctr">
              <a:lnSpc>
                <a:spcPts val="1000"/>
              </a:lnSpc>
              <a:buNone/>
            </a:pPr>
            <a:r>
              <a:rPr lang="tr-TR" sz="2000" dirty="0"/>
              <a:t>      </a:t>
            </a:r>
            <a:r>
              <a:rPr lang="tr-TR" sz="2000" b="1" dirty="0">
                <a:solidFill>
                  <a:srgbClr val="C00000"/>
                </a:solidFill>
              </a:rPr>
              <a:t>Salı/Perşembe Saat: 16:00 – 17:00</a:t>
            </a:r>
          </a:p>
          <a:p>
            <a:pPr marL="0" indent="0" algn="ctr">
              <a:lnSpc>
                <a:spcPts val="1000"/>
              </a:lnSpc>
              <a:buNone/>
            </a:pPr>
            <a:endParaRPr lang="tr-TR" sz="1100" dirty="0">
              <a:solidFill>
                <a:srgbClr val="FF0000"/>
              </a:solidFill>
              <a:cs typeface="Calibri"/>
            </a:endParaRPr>
          </a:p>
          <a:p>
            <a:pPr marL="0" indent="0" algn="ctr">
              <a:lnSpc>
                <a:spcPct val="100000"/>
              </a:lnSpc>
              <a:buNone/>
            </a:pPr>
            <a:r>
              <a:rPr lang="tr-TR" dirty="0">
                <a:cs typeface="Calibri"/>
              </a:rPr>
              <a:t> İ</a:t>
            </a:r>
            <a:r>
              <a:rPr lang="tr-TR" spc="-80" dirty="0">
                <a:cs typeface="Calibri"/>
              </a:rPr>
              <a:t>L</a:t>
            </a:r>
            <a:r>
              <a:rPr lang="tr-TR" dirty="0">
                <a:cs typeface="Calibri"/>
              </a:rPr>
              <a:t>Gİ</a:t>
            </a:r>
            <a:r>
              <a:rPr lang="tr-TR" spc="-20" dirty="0">
                <a:cs typeface="Calibri"/>
              </a:rPr>
              <a:t>N</a:t>
            </a:r>
            <a:r>
              <a:rPr lang="tr-TR" dirty="0">
                <a:cs typeface="Calibri"/>
              </a:rPr>
              <a:t>İZ</a:t>
            </a:r>
            <a:r>
              <a:rPr lang="tr-TR" spc="35" dirty="0">
                <a:cs typeface="Calibri"/>
              </a:rPr>
              <a:t> </a:t>
            </a:r>
            <a:r>
              <a:rPr lang="tr-TR" dirty="0">
                <a:cs typeface="Calibri"/>
              </a:rPr>
              <a:t>İÇ</a:t>
            </a:r>
            <a:r>
              <a:rPr lang="tr-TR" spc="-10" dirty="0">
                <a:cs typeface="Calibri"/>
              </a:rPr>
              <a:t>İ</a:t>
            </a:r>
            <a:r>
              <a:rPr lang="tr-TR" dirty="0">
                <a:cs typeface="Calibri"/>
              </a:rPr>
              <a:t>N</a:t>
            </a:r>
            <a:r>
              <a:rPr lang="tr-TR" spc="10" dirty="0">
                <a:cs typeface="Calibri"/>
              </a:rPr>
              <a:t> </a:t>
            </a:r>
            <a:r>
              <a:rPr lang="tr-TR" dirty="0">
                <a:cs typeface="Calibri"/>
              </a:rPr>
              <a:t>T</a:t>
            </a:r>
            <a:r>
              <a:rPr lang="tr-TR" spc="-40" dirty="0">
                <a:cs typeface="Calibri"/>
              </a:rPr>
              <a:t>E</a:t>
            </a:r>
            <a:r>
              <a:rPr lang="tr-TR" dirty="0">
                <a:cs typeface="Calibri"/>
              </a:rPr>
              <a:t>ŞEK</a:t>
            </a:r>
            <a:r>
              <a:rPr lang="tr-TR" spc="-45" dirty="0">
                <a:cs typeface="Calibri"/>
              </a:rPr>
              <a:t>K</a:t>
            </a:r>
            <a:r>
              <a:rPr lang="tr-TR" dirty="0">
                <a:cs typeface="Calibri"/>
              </a:rPr>
              <a:t>ÜR </a:t>
            </a:r>
            <a:r>
              <a:rPr lang="tr-TR" spc="-15" dirty="0">
                <a:cs typeface="Calibri"/>
              </a:rPr>
              <a:t>E</a:t>
            </a:r>
            <a:r>
              <a:rPr lang="tr-TR" dirty="0">
                <a:cs typeface="Calibri"/>
              </a:rPr>
              <a:t>DERİZ.</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solidFill>
                  <a:srgbClr val="FF0000"/>
                </a:solidFill>
                <a:latin typeface="+mn-lt"/>
              </a:rPr>
              <a:t>ÖNEMLİ DUYURU</a:t>
            </a:r>
            <a:endParaRPr lang="tr-TR" sz="4000" dirty="0">
              <a:latin typeface="+mn-lt"/>
            </a:endParaRPr>
          </a:p>
        </p:txBody>
      </p:sp>
      <p:sp>
        <p:nvSpPr>
          <p:cNvPr id="3" name="İçerik Yer Tutucusu 2"/>
          <p:cNvSpPr>
            <a:spLocks noGrp="1"/>
          </p:cNvSpPr>
          <p:nvPr>
            <p:ph idx="1"/>
          </p:nvPr>
        </p:nvSpPr>
        <p:spPr/>
        <p:txBody>
          <a:bodyPr>
            <a:normAutofit/>
          </a:bodyPr>
          <a:lstStyle/>
          <a:p>
            <a:pPr marL="0" indent="0">
              <a:buNone/>
            </a:pPr>
            <a:r>
              <a:rPr lang="tr-TR" dirty="0"/>
              <a:t>Değerli Öğrencilerimiz, </a:t>
            </a:r>
          </a:p>
          <a:p>
            <a:pPr marL="0" indent="0" algn="just">
              <a:buNone/>
            </a:pPr>
            <a:r>
              <a:rPr lang="tr-TR" dirty="0"/>
              <a:t>Staj yapacağınız kurumlara gidişlerinizde ilgili ülke makamları ile staj kurumların kararlarının belirleyici olacağını göz önünde bulundurmanız gerekmektedir. Vize başvurunuzun olumlu sonuçlanması için konsoloslukça talep edilen belge ve işlemleri eksiksiz olarak tamamlamanız önem taşımaktadır.</a:t>
            </a:r>
          </a:p>
          <a:p>
            <a:pPr marL="0" indent="0" algn="just">
              <a:buNone/>
            </a:pPr>
            <a:endParaRPr lang="tr-TR" dirty="0"/>
          </a:p>
          <a:p>
            <a:pPr marL="0" indent="0" algn="just">
              <a:buNone/>
            </a:pPr>
            <a:r>
              <a:rPr lang="tr-TR" dirty="0"/>
              <a:t>	</a:t>
            </a:r>
          </a:p>
        </p:txBody>
      </p:sp>
    </p:spTree>
    <p:extLst>
      <p:ext uri="{BB962C8B-B14F-4D97-AF65-F5344CB8AC3E}">
        <p14:creationId xmlns:p14="http://schemas.microsoft.com/office/powerpoint/2010/main" val="418776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EF94E3-1F2D-48D5-BB5D-2983B9516F7F}"/>
              </a:ext>
            </a:extLst>
          </p:cNvPr>
          <p:cNvSpPr>
            <a:spLocks noGrp="1"/>
          </p:cNvSpPr>
          <p:nvPr>
            <p:ph type="title"/>
          </p:nvPr>
        </p:nvSpPr>
        <p:spPr/>
        <p:txBody>
          <a:bodyPr/>
          <a:lstStyle/>
          <a:p>
            <a:r>
              <a:rPr lang="tr-TR" dirty="0" err="1">
                <a:solidFill>
                  <a:srgbClr val="FF0000"/>
                </a:solidFill>
                <a:latin typeface="+mn-lt"/>
              </a:rPr>
              <a:t>Erasmus</a:t>
            </a:r>
            <a:r>
              <a:rPr lang="tr-TR" dirty="0">
                <a:solidFill>
                  <a:srgbClr val="FF0000"/>
                </a:solidFill>
                <a:latin typeface="+mn-lt"/>
              </a:rPr>
              <a:t>+ Staj Hareketliliği</a:t>
            </a:r>
          </a:p>
        </p:txBody>
      </p:sp>
      <p:sp>
        <p:nvSpPr>
          <p:cNvPr id="3" name="İçerik Yer Tutucusu 2">
            <a:extLst>
              <a:ext uri="{FF2B5EF4-FFF2-40B4-BE49-F238E27FC236}">
                <a16:creationId xmlns:a16="http://schemas.microsoft.com/office/drawing/2014/main" id="{7F738986-2070-494C-A31B-A02151C73960}"/>
              </a:ext>
            </a:extLst>
          </p:cNvPr>
          <p:cNvSpPr>
            <a:spLocks noGrp="1"/>
          </p:cNvSpPr>
          <p:nvPr>
            <p:ph idx="1"/>
          </p:nvPr>
        </p:nvSpPr>
        <p:spPr/>
        <p:txBody>
          <a:bodyPr/>
          <a:lstStyle/>
          <a:p>
            <a:pPr marL="0" indent="0">
              <a:buNone/>
            </a:pPr>
            <a:r>
              <a:rPr lang="tr-TR" dirty="0" err="1"/>
              <a:t>Erasmus</a:t>
            </a:r>
            <a:r>
              <a:rPr lang="tr-TR" dirty="0"/>
              <a:t> Staj Hareketliliği için ise önceden imzalanmış bir </a:t>
            </a:r>
            <a:r>
              <a:rPr lang="tr-TR" dirty="0" err="1">
                <a:solidFill>
                  <a:srgbClr val="C00000"/>
                </a:solidFill>
              </a:rPr>
              <a:t>kurumlararası</a:t>
            </a:r>
            <a:r>
              <a:rPr lang="tr-TR" dirty="0">
                <a:solidFill>
                  <a:srgbClr val="C00000"/>
                </a:solidFill>
              </a:rPr>
              <a:t> anlaşma olması şartı yoktur.</a:t>
            </a:r>
            <a:r>
              <a:rPr lang="tr-TR" dirty="0"/>
              <a:t> Staj faaliyetine başvuracak öğrencilerin staj yapacakları kurumu kendilerinin bulmaları gerekmektedir. </a:t>
            </a:r>
          </a:p>
          <a:p>
            <a:pPr marL="0" indent="0">
              <a:buNone/>
            </a:pPr>
            <a:r>
              <a:rPr lang="tr-TR" dirty="0"/>
              <a:t>Staja ev sahipliği yapacak kuruluşlar; işletmeler, eğitim </a:t>
            </a:r>
            <a:r>
              <a:rPr lang="tr-TR" dirty="0" err="1"/>
              <a:t>merkezleri,yükseköğretim</a:t>
            </a:r>
            <a:r>
              <a:rPr lang="tr-TR" dirty="0"/>
              <a:t> kurumları, araştırma merkezleri ve işletme tanımına uygun diğer kuruluşlar olabilir. </a:t>
            </a:r>
            <a:r>
              <a:rPr lang="tr-TR" dirty="0">
                <a:solidFill>
                  <a:srgbClr val="C00000"/>
                </a:solidFill>
              </a:rPr>
              <a:t>Ancak; Avrupa Birliği Kurumları ile Avrupa Birliği (Topluluk) Programlarını yürüten kuruluşlar bu faaliyet kapsamında ev sahipliği yapamazlar.</a:t>
            </a:r>
          </a:p>
          <a:p>
            <a:endParaRPr lang="tr-TR" dirty="0"/>
          </a:p>
        </p:txBody>
      </p:sp>
    </p:spTree>
    <p:extLst>
      <p:ext uri="{BB962C8B-B14F-4D97-AF65-F5344CB8AC3E}">
        <p14:creationId xmlns:p14="http://schemas.microsoft.com/office/powerpoint/2010/main" val="200198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81327C-D2B9-4E08-BC33-3D4F7DF6CD63}"/>
              </a:ext>
            </a:extLst>
          </p:cNvPr>
          <p:cNvSpPr>
            <a:spLocks noGrp="1"/>
          </p:cNvSpPr>
          <p:nvPr>
            <p:ph type="title"/>
          </p:nvPr>
        </p:nvSpPr>
        <p:spPr/>
        <p:txBody>
          <a:bodyPr>
            <a:normAutofit fontScale="90000"/>
          </a:bodyPr>
          <a:lstStyle/>
          <a:p>
            <a:r>
              <a:rPr lang="tr-TR" spc="10" dirty="0" err="1">
                <a:solidFill>
                  <a:srgbClr val="FF0000"/>
                </a:solidFill>
                <a:latin typeface="+mn-lt"/>
                <a:cs typeface="Calibri"/>
              </a:rPr>
              <a:t>E</a:t>
            </a:r>
            <a:r>
              <a:rPr lang="tr-TR" spc="-95" dirty="0" err="1">
                <a:solidFill>
                  <a:srgbClr val="FF0000"/>
                </a:solidFill>
                <a:latin typeface="+mn-lt"/>
                <a:cs typeface="Calibri"/>
              </a:rPr>
              <a:t>r</a:t>
            </a:r>
            <a:r>
              <a:rPr lang="tr-TR" spc="-15" dirty="0" err="1">
                <a:solidFill>
                  <a:srgbClr val="FF0000"/>
                </a:solidFill>
                <a:latin typeface="+mn-lt"/>
                <a:cs typeface="Calibri"/>
              </a:rPr>
              <a:t>a</a:t>
            </a:r>
            <a:r>
              <a:rPr lang="tr-TR" spc="20" dirty="0" err="1">
                <a:solidFill>
                  <a:srgbClr val="FF0000"/>
                </a:solidFill>
                <a:latin typeface="+mn-lt"/>
                <a:cs typeface="Calibri"/>
              </a:rPr>
              <a:t>s</a:t>
            </a:r>
            <a:r>
              <a:rPr lang="tr-TR" spc="15" dirty="0" err="1">
                <a:solidFill>
                  <a:srgbClr val="FF0000"/>
                </a:solidFill>
                <a:latin typeface="+mn-lt"/>
                <a:cs typeface="Calibri"/>
              </a:rPr>
              <a:t>mus</a:t>
            </a:r>
            <a:r>
              <a:rPr lang="tr-TR" spc="-5" dirty="0">
                <a:solidFill>
                  <a:srgbClr val="FF0000"/>
                </a:solidFill>
                <a:latin typeface="+mn-lt"/>
                <a:cs typeface="Calibri"/>
              </a:rPr>
              <a:t> </a:t>
            </a:r>
            <a:r>
              <a:rPr lang="tr-TR" spc="10" dirty="0">
                <a:solidFill>
                  <a:srgbClr val="FF0000"/>
                </a:solidFill>
                <a:latin typeface="+mn-lt"/>
                <a:cs typeface="Calibri"/>
              </a:rPr>
              <a:t>+</a:t>
            </a:r>
            <a:r>
              <a:rPr lang="tr-TR" spc="20" dirty="0">
                <a:solidFill>
                  <a:srgbClr val="FF0000"/>
                </a:solidFill>
                <a:latin typeface="+mn-lt"/>
                <a:cs typeface="Calibri"/>
              </a:rPr>
              <a:t> </a:t>
            </a:r>
            <a:r>
              <a:rPr lang="tr-TR" spc="-30" dirty="0">
                <a:solidFill>
                  <a:srgbClr val="FF0000"/>
                </a:solidFill>
                <a:latin typeface="+mn-lt"/>
                <a:cs typeface="Calibri"/>
              </a:rPr>
              <a:t>S</a:t>
            </a:r>
            <a:r>
              <a:rPr lang="tr-TR" spc="5" dirty="0">
                <a:solidFill>
                  <a:srgbClr val="FF0000"/>
                </a:solidFill>
                <a:latin typeface="+mn-lt"/>
                <a:cs typeface="Calibri"/>
              </a:rPr>
              <a:t>t</a:t>
            </a:r>
            <a:r>
              <a:rPr lang="tr-TR" spc="-10" dirty="0">
                <a:solidFill>
                  <a:srgbClr val="FF0000"/>
                </a:solidFill>
                <a:latin typeface="+mn-lt"/>
                <a:cs typeface="Calibri"/>
              </a:rPr>
              <a:t>a</a:t>
            </a:r>
            <a:r>
              <a:rPr lang="tr-TR" spc="5" dirty="0">
                <a:solidFill>
                  <a:srgbClr val="FF0000"/>
                </a:solidFill>
                <a:latin typeface="+mn-lt"/>
                <a:cs typeface="Calibri"/>
              </a:rPr>
              <a:t>j</a:t>
            </a:r>
            <a:r>
              <a:rPr lang="tr-TR" spc="-135" dirty="0">
                <a:solidFill>
                  <a:srgbClr val="FF0000"/>
                </a:solidFill>
                <a:latin typeface="+mn-lt"/>
                <a:cs typeface="Calibri"/>
              </a:rPr>
              <a:t> </a:t>
            </a:r>
            <a:r>
              <a:rPr lang="tr-TR" spc="-15" dirty="0">
                <a:solidFill>
                  <a:srgbClr val="FF0000"/>
                </a:solidFill>
                <a:latin typeface="+mn-lt"/>
                <a:cs typeface="Calibri"/>
              </a:rPr>
              <a:t>Ha</a:t>
            </a:r>
            <a:r>
              <a:rPr lang="tr-TR" spc="-10" dirty="0">
                <a:solidFill>
                  <a:srgbClr val="FF0000"/>
                </a:solidFill>
                <a:latin typeface="+mn-lt"/>
                <a:cs typeface="Calibri"/>
              </a:rPr>
              <a:t>r</a:t>
            </a:r>
            <a:r>
              <a:rPr lang="tr-TR" spc="35" dirty="0">
                <a:solidFill>
                  <a:srgbClr val="FF0000"/>
                </a:solidFill>
                <a:latin typeface="+mn-lt"/>
                <a:cs typeface="Calibri"/>
              </a:rPr>
              <a:t>e</a:t>
            </a:r>
            <a:r>
              <a:rPr lang="tr-TR" spc="-50" dirty="0">
                <a:solidFill>
                  <a:srgbClr val="FF0000"/>
                </a:solidFill>
                <a:latin typeface="+mn-lt"/>
                <a:cs typeface="Calibri"/>
              </a:rPr>
              <a:t>k</a:t>
            </a:r>
            <a:r>
              <a:rPr lang="tr-TR" spc="30" dirty="0">
                <a:solidFill>
                  <a:srgbClr val="FF0000"/>
                </a:solidFill>
                <a:latin typeface="+mn-lt"/>
                <a:cs typeface="Calibri"/>
              </a:rPr>
              <a:t>e</a:t>
            </a:r>
            <a:r>
              <a:rPr lang="tr-TR" spc="5" dirty="0">
                <a:solidFill>
                  <a:srgbClr val="FF0000"/>
                </a:solidFill>
                <a:latin typeface="+mn-lt"/>
                <a:cs typeface="Calibri"/>
              </a:rPr>
              <a:t>t</a:t>
            </a:r>
            <a:r>
              <a:rPr lang="tr-TR" spc="-5" dirty="0">
                <a:solidFill>
                  <a:srgbClr val="FF0000"/>
                </a:solidFill>
                <a:latin typeface="+mn-lt"/>
                <a:cs typeface="Calibri"/>
              </a:rPr>
              <a:t>l</a:t>
            </a:r>
            <a:r>
              <a:rPr lang="tr-TR" spc="-10" dirty="0">
                <a:solidFill>
                  <a:srgbClr val="FF0000"/>
                </a:solidFill>
                <a:latin typeface="+mn-lt"/>
                <a:cs typeface="Calibri"/>
              </a:rPr>
              <a:t>il</a:t>
            </a:r>
            <a:r>
              <a:rPr lang="tr-TR" spc="-5" dirty="0">
                <a:solidFill>
                  <a:srgbClr val="FF0000"/>
                </a:solidFill>
                <a:latin typeface="+mn-lt"/>
                <a:cs typeface="Calibri"/>
              </a:rPr>
              <a:t>i</a:t>
            </a:r>
            <a:r>
              <a:rPr lang="tr-TR" spc="40" dirty="0">
                <a:solidFill>
                  <a:srgbClr val="FF0000"/>
                </a:solidFill>
                <a:latin typeface="+mn-lt"/>
                <a:cs typeface="Calibri"/>
              </a:rPr>
              <a:t>ğ</a:t>
            </a:r>
            <a:r>
              <a:rPr lang="tr-TR" spc="-10" dirty="0">
                <a:solidFill>
                  <a:srgbClr val="FF0000"/>
                </a:solidFill>
                <a:latin typeface="+mn-lt"/>
                <a:cs typeface="Calibri"/>
              </a:rPr>
              <a:t>i</a:t>
            </a:r>
            <a:r>
              <a:rPr lang="tr-TR" spc="15" dirty="0">
                <a:solidFill>
                  <a:srgbClr val="FF0000"/>
                </a:solidFill>
                <a:latin typeface="+mn-lt"/>
                <a:cs typeface="Calibri"/>
              </a:rPr>
              <a:t>nd</a:t>
            </a:r>
            <a:r>
              <a:rPr lang="tr-TR" spc="30" dirty="0">
                <a:solidFill>
                  <a:srgbClr val="FF0000"/>
                </a:solidFill>
                <a:latin typeface="+mn-lt"/>
                <a:cs typeface="Calibri"/>
              </a:rPr>
              <a:t>e</a:t>
            </a:r>
            <a:r>
              <a:rPr lang="tr-TR" spc="10" dirty="0">
                <a:solidFill>
                  <a:srgbClr val="FF0000"/>
                </a:solidFill>
                <a:latin typeface="+mn-lt"/>
                <a:cs typeface="Calibri"/>
              </a:rPr>
              <a:t>n</a:t>
            </a:r>
            <a:r>
              <a:rPr lang="tr-TR" spc="-155" dirty="0">
                <a:solidFill>
                  <a:srgbClr val="FF0000"/>
                </a:solidFill>
                <a:latin typeface="+mn-lt"/>
                <a:cs typeface="Calibri"/>
              </a:rPr>
              <a:t> </a:t>
            </a:r>
            <a:r>
              <a:rPr lang="tr-TR" spc="-5" dirty="0">
                <a:solidFill>
                  <a:srgbClr val="FF0000"/>
                </a:solidFill>
                <a:latin typeface="+mn-lt"/>
                <a:cs typeface="Calibri"/>
              </a:rPr>
              <a:t>K</a:t>
            </a:r>
            <a:r>
              <a:rPr lang="tr-TR" spc="-10" dirty="0">
                <a:solidFill>
                  <a:srgbClr val="FF0000"/>
                </a:solidFill>
                <a:latin typeface="+mn-lt"/>
                <a:cs typeface="Calibri"/>
              </a:rPr>
              <a:t>i</a:t>
            </a:r>
            <a:r>
              <a:rPr lang="tr-TR" spc="10" dirty="0">
                <a:solidFill>
                  <a:srgbClr val="FF0000"/>
                </a:solidFill>
                <a:latin typeface="+mn-lt"/>
                <a:cs typeface="Calibri"/>
              </a:rPr>
              <a:t>m</a:t>
            </a:r>
            <a:r>
              <a:rPr lang="tr-TR" spc="-10" dirty="0">
                <a:solidFill>
                  <a:srgbClr val="FF0000"/>
                </a:solidFill>
                <a:latin typeface="+mn-lt"/>
                <a:cs typeface="Calibri"/>
              </a:rPr>
              <a:t>l</a:t>
            </a:r>
            <a:r>
              <a:rPr lang="tr-TR" spc="30" dirty="0">
                <a:solidFill>
                  <a:srgbClr val="FF0000"/>
                </a:solidFill>
                <a:latin typeface="+mn-lt"/>
                <a:cs typeface="Calibri"/>
              </a:rPr>
              <a:t>e</a:t>
            </a:r>
            <a:r>
              <a:rPr lang="tr-TR" spc="5" dirty="0">
                <a:solidFill>
                  <a:srgbClr val="FF0000"/>
                </a:solidFill>
                <a:latin typeface="+mn-lt"/>
                <a:cs typeface="Calibri"/>
              </a:rPr>
              <a:t>r</a:t>
            </a:r>
            <a:r>
              <a:rPr lang="tr-TR" spc="40" dirty="0">
                <a:solidFill>
                  <a:srgbClr val="FF0000"/>
                </a:solidFill>
                <a:latin typeface="+mn-lt"/>
                <a:cs typeface="Calibri"/>
              </a:rPr>
              <a:t> </a:t>
            </a:r>
            <a:r>
              <a:rPr lang="tr-TR" spc="-65" dirty="0">
                <a:solidFill>
                  <a:srgbClr val="FF0000"/>
                </a:solidFill>
                <a:latin typeface="+mn-lt"/>
                <a:cs typeface="Calibri"/>
              </a:rPr>
              <a:t>F</a:t>
            </a:r>
            <a:r>
              <a:rPr lang="tr-TR" spc="-90" dirty="0">
                <a:solidFill>
                  <a:srgbClr val="FF0000"/>
                </a:solidFill>
                <a:latin typeface="+mn-lt"/>
                <a:cs typeface="Calibri"/>
              </a:rPr>
              <a:t>a</a:t>
            </a:r>
            <a:r>
              <a:rPr lang="tr-TR" spc="40" dirty="0">
                <a:solidFill>
                  <a:srgbClr val="FF0000"/>
                </a:solidFill>
                <a:latin typeface="+mn-lt"/>
                <a:cs typeface="Calibri"/>
              </a:rPr>
              <a:t>y</a:t>
            </a:r>
            <a:r>
              <a:rPr lang="tr-TR" spc="15" dirty="0">
                <a:solidFill>
                  <a:srgbClr val="FF0000"/>
                </a:solidFill>
                <a:latin typeface="+mn-lt"/>
                <a:cs typeface="Calibri"/>
              </a:rPr>
              <a:t>d</a:t>
            </a:r>
            <a:r>
              <a:rPr lang="tr-TR" spc="-15" dirty="0">
                <a:solidFill>
                  <a:srgbClr val="FF0000"/>
                </a:solidFill>
                <a:latin typeface="+mn-lt"/>
                <a:cs typeface="Calibri"/>
              </a:rPr>
              <a:t>a</a:t>
            </a:r>
            <a:r>
              <a:rPr lang="tr-TR" spc="-10" dirty="0">
                <a:solidFill>
                  <a:srgbClr val="FF0000"/>
                </a:solidFill>
                <a:latin typeface="+mn-lt"/>
                <a:cs typeface="Calibri"/>
              </a:rPr>
              <a:t>l</a:t>
            </a:r>
            <a:r>
              <a:rPr lang="tr-TR" spc="-15" dirty="0">
                <a:solidFill>
                  <a:srgbClr val="FF0000"/>
                </a:solidFill>
                <a:latin typeface="+mn-lt"/>
                <a:cs typeface="Calibri"/>
              </a:rPr>
              <a:t>a</a:t>
            </a:r>
            <a:r>
              <a:rPr lang="tr-TR" spc="15" dirty="0">
                <a:solidFill>
                  <a:srgbClr val="FF0000"/>
                </a:solidFill>
                <a:latin typeface="+mn-lt"/>
                <a:cs typeface="Calibri"/>
              </a:rPr>
              <a:t>n</a:t>
            </a:r>
            <a:r>
              <a:rPr lang="tr-TR" spc="-15" dirty="0">
                <a:solidFill>
                  <a:srgbClr val="FF0000"/>
                </a:solidFill>
                <a:latin typeface="+mn-lt"/>
                <a:cs typeface="Calibri"/>
              </a:rPr>
              <a:t>a</a:t>
            </a:r>
            <a:r>
              <a:rPr lang="tr-TR" spc="25" dirty="0">
                <a:solidFill>
                  <a:srgbClr val="FF0000"/>
                </a:solidFill>
                <a:latin typeface="+mn-lt"/>
                <a:cs typeface="Calibri"/>
              </a:rPr>
              <a:t>b</a:t>
            </a:r>
            <a:r>
              <a:rPr lang="tr-TR" spc="-10" dirty="0">
                <a:solidFill>
                  <a:srgbClr val="FF0000"/>
                </a:solidFill>
                <a:latin typeface="+mn-lt"/>
                <a:cs typeface="Calibri"/>
              </a:rPr>
              <a:t>il</a:t>
            </a:r>
            <a:r>
              <a:rPr lang="tr-TR" spc="-5" dirty="0">
                <a:solidFill>
                  <a:srgbClr val="FF0000"/>
                </a:solidFill>
                <a:latin typeface="+mn-lt"/>
                <a:cs typeface="Calibri"/>
              </a:rPr>
              <a:t>i</a:t>
            </a:r>
            <a:r>
              <a:rPr lang="tr-TR" spc="5" dirty="0">
                <a:solidFill>
                  <a:srgbClr val="FF0000"/>
                </a:solidFill>
                <a:latin typeface="+mn-lt"/>
                <a:cs typeface="Calibri"/>
              </a:rPr>
              <a:t>r</a:t>
            </a:r>
            <a:r>
              <a:rPr lang="tr-TR" spc="-35" dirty="0">
                <a:solidFill>
                  <a:srgbClr val="FF0000"/>
                </a:solidFill>
                <a:latin typeface="+mn-lt"/>
                <a:cs typeface="Calibri"/>
              </a:rPr>
              <a:t> </a:t>
            </a:r>
            <a:r>
              <a:rPr lang="tr-TR" spc="10" dirty="0">
                <a:solidFill>
                  <a:srgbClr val="FF0000"/>
                </a:solidFill>
                <a:latin typeface="+mn-lt"/>
                <a:cs typeface="Calibri"/>
              </a:rPr>
              <a:t>?</a:t>
            </a:r>
            <a:br>
              <a:rPr lang="tr-TR" dirty="0"/>
            </a:br>
            <a:endParaRPr lang="tr-TR" dirty="0"/>
          </a:p>
        </p:txBody>
      </p:sp>
      <p:sp>
        <p:nvSpPr>
          <p:cNvPr id="3" name="İçerik Yer Tutucusu 2">
            <a:extLst>
              <a:ext uri="{FF2B5EF4-FFF2-40B4-BE49-F238E27FC236}">
                <a16:creationId xmlns:a16="http://schemas.microsoft.com/office/drawing/2014/main" id="{94936B47-5CEF-4B6F-9176-F849DE39D54A}"/>
              </a:ext>
            </a:extLst>
          </p:cNvPr>
          <p:cNvSpPr>
            <a:spLocks noGrp="1"/>
          </p:cNvSpPr>
          <p:nvPr>
            <p:ph idx="1"/>
          </p:nvPr>
        </p:nvSpPr>
        <p:spPr>
          <a:xfrm>
            <a:off x="838200" y="1825625"/>
            <a:ext cx="10515600" cy="3735420"/>
          </a:xfrm>
        </p:spPr>
        <p:txBody>
          <a:bodyPr>
            <a:normAutofit fontScale="85000" lnSpcReduction="20000"/>
          </a:bodyPr>
          <a:lstStyle/>
          <a:p>
            <a:r>
              <a:rPr lang="tr-TR" dirty="0">
                <a:cs typeface="Calibri"/>
              </a:rPr>
              <a:t>Türkiye Cumhuriyeti vatandaşı ya da başka ülkelerin vatandaşı olmakla beraber Dokuz Eylül Üniversitesi bünyesinde örgün eğitim/ikinci öğretim kademelerinin herhangi birinde </a:t>
            </a:r>
            <a:r>
              <a:rPr lang="tr-TR" dirty="0">
                <a:solidFill>
                  <a:srgbClr val="C00000"/>
                </a:solidFill>
                <a:cs typeface="Calibri"/>
              </a:rPr>
              <a:t>(</a:t>
            </a:r>
            <a:r>
              <a:rPr lang="tr-TR" dirty="0" err="1">
                <a:solidFill>
                  <a:srgbClr val="C00000"/>
                </a:solidFill>
                <a:cs typeface="Calibri"/>
              </a:rPr>
              <a:t>önlisans</a:t>
            </a:r>
            <a:r>
              <a:rPr lang="tr-TR" dirty="0">
                <a:solidFill>
                  <a:srgbClr val="C00000"/>
                </a:solidFill>
                <a:cs typeface="Calibri"/>
              </a:rPr>
              <a:t>, lisans veya lisansüstü)</a:t>
            </a:r>
            <a:r>
              <a:rPr lang="tr-TR" dirty="0">
                <a:cs typeface="Calibri"/>
              </a:rPr>
              <a:t> bir yükseköğretim programına kayıtlı</a:t>
            </a:r>
            <a:r>
              <a:rPr lang="tr-TR" dirty="0">
                <a:solidFill>
                  <a:srgbClr val="C00000"/>
                </a:solidFill>
                <a:cs typeface="Calibri"/>
              </a:rPr>
              <a:t>, tam zamanlı </a:t>
            </a:r>
            <a:r>
              <a:rPr lang="tr-TR" dirty="0">
                <a:cs typeface="Calibri"/>
              </a:rPr>
              <a:t>öğrenci olmalıdır.</a:t>
            </a:r>
          </a:p>
          <a:p>
            <a:pPr marL="0" indent="0">
              <a:buNone/>
            </a:pPr>
            <a:endParaRPr lang="tr-TR" dirty="0">
              <a:cs typeface="Calibri"/>
            </a:endParaRPr>
          </a:p>
          <a:p>
            <a:r>
              <a:rPr lang="tr-TR" dirty="0">
                <a:cs typeface="Calibri"/>
              </a:rPr>
              <a:t>Staj hareketliliğine başvuracak öğrencilerin seçildikleri dönemde üzerlerinde </a:t>
            </a:r>
            <a:r>
              <a:rPr lang="tr-TR" dirty="0">
                <a:solidFill>
                  <a:srgbClr val="C00000"/>
                </a:solidFill>
                <a:cs typeface="Calibri"/>
              </a:rPr>
              <a:t>30 </a:t>
            </a:r>
            <a:r>
              <a:rPr lang="tr-TR" dirty="0" err="1">
                <a:solidFill>
                  <a:srgbClr val="C00000"/>
                </a:solidFill>
                <a:cs typeface="Calibri"/>
              </a:rPr>
              <a:t>AKTS’lik</a:t>
            </a:r>
            <a:r>
              <a:rPr lang="tr-TR" dirty="0">
                <a:solidFill>
                  <a:srgbClr val="C00000"/>
                </a:solidFill>
                <a:cs typeface="Calibri"/>
              </a:rPr>
              <a:t> ders yükü </a:t>
            </a:r>
            <a:r>
              <a:rPr lang="tr-TR" dirty="0">
                <a:cs typeface="Calibri"/>
              </a:rPr>
              <a:t>olması şartı </a:t>
            </a:r>
            <a:r>
              <a:rPr lang="tr-TR" dirty="0">
                <a:solidFill>
                  <a:srgbClr val="C00000"/>
                </a:solidFill>
                <a:cs typeface="Calibri"/>
              </a:rPr>
              <a:t>aranmaz. </a:t>
            </a:r>
          </a:p>
          <a:p>
            <a:pPr marL="0" indent="0">
              <a:buNone/>
            </a:pPr>
            <a:endParaRPr lang="tr-TR" dirty="0">
              <a:cs typeface="Calibri"/>
            </a:endParaRPr>
          </a:p>
          <a:p>
            <a:r>
              <a:rPr lang="tr-TR" dirty="0">
                <a:cs typeface="Calibri"/>
              </a:rPr>
              <a:t>Alttan dersinin kalmış olması, okulu uzatmış olması ya da disiplin cezası olması gibi durumlar öğrencinin </a:t>
            </a:r>
            <a:r>
              <a:rPr lang="tr-TR" dirty="0" err="1">
                <a:cs typeface="Calibri"/>
              </a:rPr>
              <a:t>Erasmus</a:t>
            </a:r>
            <a:r>
              <a:rPr lang="tr-TR" dirty="0">
                <a:cs typeface="Calibri"/>
              </a:rPr>
              <a:t>+ Staj Faaliyetine başvurmasına </a:t>
            </a:r>
            <a:r>
              <a:rPr lang="tr-TR" dirty="0">
                <a:solidFill>
                  <a:srgbClr val="C00000"/>
                </a:solidFill>
                <a:cs typeface="Calibri"/>
              </a:rPr>
              <a:t>engel teşkil etmez. </a:t>
            </a:r>
          </a:p>
          <a:p>
            <a:endParaRPr lang="tr-TR" dirty="0"/>
          </a:p>
        </p:txBody>
      </p:sp>
    </p:spTree>
    <p:extLst>
      <p:ext uri="{BB962C8B-B14F-4D97-AF65-F5344CB8AC3E}">
        <p14:creationId xmlns:p14="http://schemas.microsoft.com/office/powerpoint/2010/main" val="396916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0CBD23-E9DD-4A9A-A64A-C2F4708E39B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F4EAF8D-DF43-4784-A290-915F1675E9E9}"/>
              </a:ext>
            </a:extLst>
          </p:cNvPr>
          <p:cNvSpPr>
            <a:spLocks noGrp="1"/>
          </p:cNvSpPr>
          <p:nvPr>
            <p:ph idx="1"/>
          </p:nvPr>
        </p:nvSpPr>
        <p:spPr>
          <a:xfrm>
            <a:off x="838200" y="1825625"/>
            <a:ext cx="10515600" cy="3763412"/>
          </a:xfrm>
        </p:spPr>
        <p:txBody>
          <a:bodyPr>
            <a:normAutofit fontScale="77500" lnSpcReduction="20000"/>
          </a:bodyPr>
          <a:lstStyle/>
          <a:p>
            <a:pPr>
              <a:lnSpc>
                <a:spcPct val="100000"/>
              </a:lnSpc>
            </a:pPr>
            <a:r>
              <a:rPr lang="tr-TR" dirty="0" err="1"/>
              <a:t>Erasmus</a:t>
            </a:r>
            <a:r>
              <a:rPr lang="tr-TR" dirty="0"/>
              <a:t> Staj Hareketliliğine başvuru yapacak </a:t>
            </a:r>
            <a:r>
              <a:rPr lang="tr-TR" dirty="0" err="1"/>
              <a:t>Önlisans</a:t>
            </a:r>
            <a:r>
              <a:rPr lang="tr-TR" dirty="0"/>
              <a:t>/Lisans Öğrencileri için akademik başarı ortalaması en az</a:t>
            </a:r>
            <a:r>
              <a:rPr lang="tr-TR" dirty="0">
                <a:solidFill>
                  <a:srgbClr val="C00000"/>
                </a:solidFill>
              </a:rPr>
              <a:t> </a:t>
            </a:r>
            <a:r>
              <a:rPr lang="tr-TR" b="1" dirty="0">
                <a:solidFill>
                  <a:srgbClr val="C00000"/>
                </a:solidFill>
              </a:rPr>
              <a:t>2.20/4.00 </a:t>
            </a:r>
            <a:r>
              <a:rPr lang="tr-TR" dirty="0">
                <a:solidFill>
                  <a:srgbClr val="C00000"/>
                </a:solidFill>
              </a:rPr>
              <a:t>(58/100) </a:t>
            </a:r>
            <a:r>
              <a:rPr lang="tr-TR" dirty="0"/>
              <a:t>olmalıdır.</a:t>
            </a:r>
          </a:p>
          <a:p>
            <a:pPr>
              <a:lnSpc>
                <a:spcPct val="100000"/>
              </a:lnSpc>
            </a:pPr>
            <a:r>
              <a:rPr lang="tr-TR" dirty="0"/>
              <a:t>Yüksek Lisans ve doktora öğrencileri için ise akademik başarı ortalaması en az </a:t>
            </a:r>
            <a:r>
              <a:rPr lang="tr-TR" b="1" dirty="0">
                <a:solidFill>
                  <a:srgbClr val="C00000"/>
                </a:solidFill>
              </a:rPr>
              <a:t>2.50/4.00</a:t>
            </a:r>
            <a:r>
              <a:rPr lang="tr-TR" b="1" dirty="0">
                <a:solidFill>
                  <a:schemeClr val="bg1"/>
                </a:solidFill>
              </a:rPr>
              <a:t> </a:t>
            </a:r>
            <a:r>
              <a:rPr lang="tr-TR" dirty="0">
                <a:solidFill>
                  <a:srgbClr val="C00000"/>
                </a:solidFill>
              </a:rPr>
              <a:t>(65/100) </a:t>
            </a:r>
            <a:r>
              <a:rPr lang="tr-TR" dirty="0"/>
              <a:t>olmalıdır.</a:t>
            </a:r>
          </a:p>
          <a:p>
            <a:pPr>
              <a:lnSpc>
                <a:spcPct val="100000"/>
              </a:lnSpc>
            </a:pPr>
            <a:r>
              <a:rPr lang="tr-TR" dirty="0"/>
              <a:t>Öğrencinin seçilmesi halinde, hareketlilikten faydalanacağı dönem itibariyle kümülatif not ortalamasının en az </a:t>
            </a:r>
            <a:r>
              <a:rPr lang="tr-TR" b="1" dirty="0">
                <a:solidFill>
                  <a:srgbClr val="C00000"/>
                </a:solidFill>
              </a:rPr>
              <a:t>1.80/4.00 </a:t>
            </a:r>
            <a:r>
              <a:rPr lang="tr-TR" dirty="0"/>
              <a:t>olması gerekmektedir. Aksi takdirde hareketlilikten faydalanamayacaktır.</a:t>
            </a:r>
          </a:p>
          <a:p>
            <a:pPr>
              <a:lnSpc>
                <a:spcPct val="100000"/>
              </a:lnSpc>
            </a:pPr>
            <a:r>
              <a:rPr lang="tr-TR" dirty="0"/>
              <a:t>Hazırlık sınıfında okuyan öğrenciler ve</a:t>
            </a:r>
            <a:r>
              <a:rPr lang="tr-TR" dirty="0">
                <a:solidFill>
                  <a:srgbClr val="C00000"/>
                </a:solidFill>
              </a:rPr>
              <a:t> mezun olmuş öğrenciler </a:t>
            </a:r>
            <a:r>
              <a:rPr lang="tr-TR" dirty="0"/>
              <a:t>başvuru yapamaz. </a:t>
            </a:r>
          </a:p>
          <a:p>
            <a:pPr>
              <a:lnSpc>
                <a:spcPct val="100000"/>
              </a:lnSpc>
            </a:pPr>
            <a:r>
              <a:rPr lang="tr-TR" dirty="0"/>
              <a:t>Mezuniyet aşamasındaki öğrenciler, </a:t>
            </a:r>
            <a:r>
              <a:rPr lang="tr-TR" dirty="0" err="1"/>
              <a:t>Erasmus</a:t>
            </a:r>
            <a:r>
              <a:rPr lang="tr-TR" dirty="0"/>
              <a:t>+ Staj Hareketliliği kapsamında seçilmeleri halinde, </a:t>
            </a:r>
            <a:r>
              <a:rPr lang="tr-TR" dirty="0">
                <a:solidFill>
                  <a:srgbClr val="C00000"/>
                </a:solidFill>
              </a:rPr>
              <a:t>mezuniyetleri sonrasında </a:t>
            </a:r>
            <a:r>
              <a:rPr lang="tr-TR" dirty="0"/>
              <a:t>faaliyetleri </a:t>
            </a:r>
            <a:r>
              <a:rPr lang="tr-TR" dirty="0">
                <a:solidFill>
                  <a:srgbClr val="C00000"/>
                </a:solidFill>
              </a:rPr>
              <a:t>mezuniyet tarihinden itibaren 12 ay </a:t>
            </a:r>
            <a:r>
              <a:rPr lang="tr-TR" dirty="0"/>
              <a:t>içerisinde tamamlamış olmaları gerekmektedir. </a:t>
            </a:r>
            <a:endParaRPr lang="tr-TR" dirty="0">
              <a:solidFill>
                <a:srgbClr val="FF0000"/>
              </a:solidFill>
            </a:endParaRPr>
          </a:p>
          <a:p>
            <a:endParaRPr lang="tr-TR" dirty="0"/>
          </a:p>
        </p:txBody>
      </p:sp>
    </p:spTree>
    <p:extLst>
      <p:ext uri="{BB962C8B-B14F-4D97-AF65-F5344CB8AC3E}">
        <p14:creationId xmlns:p14="http://schemas.microsoft.com/office/powerpoint/2010/main" val="355375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495612-A0D6-47F4-9EE6-A8CB812B1365}"/>
              </a:ext>
            </a:extLst>
          </p:cNvPr>
          <p:cNvSpPr>
            <a:spLocks noGrp="1"/>
          </p:cNvSpPr>
          <p:nvPr>
            <p:ph type="title"/>
          </p:nvPr>
        </p:nvSpPr>
        <p:spPr>
          <a:xfrm>
            <a:off x="670249" y="281150"/>
            <a:ext cx="8317089" cy="1325563"/>
          </a:xfrm>
        </p:spPr>
        <p:txBody>
          <a:bodyPr/>
          <a:lstStyle/>
          <a:p>
            <a:r>
              <a:rPr lang="tr-TR" dirty="0">
                <a:solidFill>
                  <a:srgbClr val="FF0000"/>
                </a:solidFill>
                <a:latin typeface="+mn-lt"/>
              </a:rPr>
              <a:t>Uygun Staj Yeri Örnekleri:</a:t>
            </a:r>
          </a:p>
        </p:txBody>
      </p:sp>
      <p:sp>
        <p:nvSpPr>
          <p:cNvPr id="3" name="İçerik Yer Tutucusu 2">
            <a:extLst>
              <a:ext uri="{FF2B5EF4-FFF2-40B4-BE49-F238E27FC236}">
                <a16:creationId xmlns:a16="http://schemas.microsoft.com/office/drawing/2014/main" id="{D19E2DD6-C126-437F-8E5F-67EFB63CF08D}"/>
              </a:ext>
            </a:extLst>
          </p:cNvPr>
          <p:cNvSpPr>
            <a:spLocks noGrp="1"/>
          </p:cNvSpPr>
          <p:nvPr>
            <p:ph idx="1"/>
          </p:nvPr>
        </p:nvSpPr>
        <p:spPr>
          <a:xfrm>
            <a:off x="838200" y="1825625"/>
            <a:ext cx="10515600" cy="3856718"/>
          </a:xfrm>
        </p:spPr>
        <p:txBody>
          <a:bodyPr>
            <a:normAutofit fontScale="85000" lnSpcReduction="20000"/>
          </a:bodyPr>
          <a:lstStyle/>
          <a:p>
            <a:r>
              <a:rPr lang="tr-TR" dirty="0"/>
              <a:t> bir kamu ya da özel sektöre ait küçük, ortak veya büyük ölçekli işletmeler </a:t>
            </a:r>
          </a:p>
          <a:p>
            <a:r>
              <a:rPr lang="tr-TR" dirty="0"/>
              <a:t> yerel, bölgesel ya da ulusal kamu kurumları</a:t>
            </a:r>
          </a:p>
          <a:p>
            <a:r>
              <a:rPr lang="tr-TR" dirty="0"/>
              <a:t> gönderen ülkenin yurt dışındaki büyükelçilikleri veya konsoloslukları </a:t>
            </a:r>
          </a:p>
          <a:p>
            <a:r>
              <a:rPr lang="tr-TR" dirty="0"/>
              <a:t>ticaret odaları, esnaf-zanaatkâr birlikleri, borsalar ve sendika gibi iş dünyasına ait her türlü oluşum/birlik </a:t>
            </a:r>
          </a:p>
          <a:p>
            <a:r>
              <a:rPr lang="tr-TR" dirty="0"/>
              <a:t>araştırma enstitüleri </a:t>
            </a:r>
          </a:p>
          <a:p>
            <a:r>
              <a:rPr lang="tr-TR" dirty="0"/>
              <a:t>vakıflar </a:t>
            </a:r>
          </a:p>
          <a:p>
            <a:r>
              <a:rPr lang="tr-TR" dirty="0"/>
              <a:t>okul/enstitü/eğitim merkezi (mesleki eğitim veya yetişkin eğitim dâhil olmak üzere okul öncesinden lise eğitimine kadar her türlü eğitim kurumu olabilir) </a:t>
            </a:r>
          </a:p>
          <a:p>
            <a:r>
              <a:rPr lang="tr-TR" dirty="0"/>
              <a:t>kar amacı gütmeyen kurumlar, dernekler, STK’lar</a:t>
            </a:r>
          </a:p>
        </p:txBody>
      </p:sp>
    </p:spTree>
    <p:extLst>
      <p:ext uri="{BB962C8B-B14F-4D97-AF65-F5344CB8AC3E}">
        <p14:creationId xmlns:p14="http://schemas.microsoft.com/office/powerpoint/2010/main" val="223677062"/>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1733</TotalTime>
  <Words>3838</Words>
  <Application>Microsoft Office PowerPoint</Application>
  <PresentationFormat>Geniş ekran</PresentationFormat>
  <Paragraphs>266</Paragraphs>
  <Slides>43</Slides>
  <Notes>19</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43</vt:i4>
      </vt:variant>
    </vt:vector>
  </HeadingPairs>
  <TitlesOfParts>
    <vt:vector size="52" baseType="lpstr">
      <vt:lpstr>Arial</vt:lpstr>
      <vt:lpstr>Calibri</vt:lpstr>
      <vt:lpstr>Calibri Light</vt:lpstr>
      <vt:lpstr>Century Gothic</vt:lpstr>
      <vt:lpstr>Segoe UI</vt:lpstr>
      <vt:lpstr>Times New Roman</vt:lpstr>
      <vt:lpstr>Wingdings 3</vt:lpstr>
      <vt:lpstr>Office Theme</vt:lpstr>
      <vt:lpstr>Conception personnalisée</vt:lpstr>
      <vt:lpstr>PowerPoint Sunusu</vt:lpstr>
      <vt:lpstr>Erasmus+ Staj Hareketliliği Giden Öğrenci Oryantasyon Toplantısı (21 Mayıs 2025)</vt:lpstr>
      <vt:lpstr>Erasmus+(KA131) Programı Nedir?</vt:lpstr>
      <vt:lpstr>Coğrafi Kapsam</vt:lpstr>
      <vt:lpstr>ÖNEMLİ DUYURU</vt:lpstr>
      <vt:lpstr>Erasmus+ Staj Hareketliliği</vt:lpstr>
      <vt:lpstr>Erasmus + Staj Hareketliliğinden Kimler Faydalanabilir ? </vt:lpstr>
      <vt:lpstr>PowerPoint Sunusu</vt:lpstr>
      <vt:lpstr>Uygun Staj Yeri Örnekleri:</vt:lpstr>
      <vt:lpstr>Uygun Staj Yeri Örnekleri:</vt:lpstr>
      <vt:lpstr>Uygun Olmayan Staj Yerleri:</vt:lpstr>
      <vt:lpstr>Erasmus Staj Hareketliliği Süreleri Nelerdir? </vt:lpstr>
      <vt:lpstr>PowerPoint Sunusu</vt:lpstr>
      <vt:lpstr>Erasmus+ Staj Hareketliliği Giden Öğrenci İş Akış Şeması  </vt:lpstr>
      <vt:lpstr>Erasmus+ Staj Hareketliliği  Giden Öğrenci İşlemleri Kontrol Listesi </vt:lpstr>
      <vt:lpstr>PowerPoint Sunusu</vt:lpstr>
      <vt:lpstr>PowerPoint Sunusu</vt:lpstr>
      <vt:lpstr>Erasmus+ Staj Davet/Kabul Mektubu</vt:lpstr>
      <vt:lpstr>Öğrenim Anlaşması (Learning Agreement For Traineeships) </vt:lpstr>
      <vt:lpstr>Öğrenim Anlaşması (Learning Agreement For Traineeships) </vt:lpstr>
      <vt:lpstr>Yönetim Kurulu Kararı </vt:lpstr>
      <vt:lpstr>İngilizce Transkript  </vt:lpstr>
      <vt:lpstr>Vadesiz Euro Hesabı  </vt:lpstr>
      <vt:lpstr>PowerPoint Sunusu</vt:lpstr>
      <vt:lpstr>PowerPoint Sunusu</vt:lpstr>
      <vt:lpstr>PowerPoint Sunusu</vt:lpstr>
      <vt:lpstr> SİGORTALAR</vt:lpstr>
      <vt:lpstr>PowerPoint Sunusu</vt:lpstr>
      <vt:lpstr>OLS (Online Linguistic Support – Çevrimiçi Dil Desteği) EU ACADEMY </vt:lpstr>
      <vt:lpstr>EOID (Erasmus Organization ID)  </vt:lpstr>
      <vt:lpstr>Hibe Ödemesi</vt:lpstr>
      <vt:lpstr>Erasmus+ Hibeleri </vt:lpstr>
      <vt:lpstr>Seyahat Desteği Tutarları</vt:lpstr>
      <vt:lpstr>İLAVE HİBE DESTEĞİ</vt:lpstr>
      <vt:lpstr>İLAVE HİBE DESTEĞİ</vt:lpstr>
      <vt:lpstr>INCLUSION SUPPORT (İçerme/Kapsayıcılık Desteği)</vt:lpstr>
      <vt:lpstr>Değişime Gitmeden Önce  </vt:lpstr>
      <vt:lpstr>Değişimden Sonra </vt:lpstr>
      <vt:lpstr>Özellikle Dikkat Edilmesi Gereken Hususlar (Ulaşım ve Konaklama vb.) </vt:lpstr>
      <vt:lpstr>Özellikle Dikkat Edilmesi Gereken Hususlar (Vize İşlemleri)  </vt:lpstr>
      <vt:lpstr>Özellikle Dikkat Edilmesi Gereken Hususlar </vt:lpstr>
      <vt:lpstr>Özellikle Dikkat Edilmesi Gereken Hususlar </vt:lpstr>
      <vt:lpstr>DEÜ ULUSLARARASI AKADEMİK İLİŞKİLER KOORDİNATÖRLÜĞÜ</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Ozan Oşafoğlu</cp:lastModifiedBy>
  <cp:revision>67</cp:revision>
  <cp:lastPrinted>2025-01-15T12:33:16Z</cp:lastPrinted>
  <dcterms:created xsi:type="dcterms:W3CDTF">2019-09-12T13:37:31Z</dcterms:created>
  <dcterms:modified xsi:type="dcterms:W3CDTF">2025-05-22T07:10:17Z</dcterms:modified>
  <cp:category/>
</cp:coreProperties>
</file>