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Lst>
  <p:notesMasterIdLst>
    <p:notesMasterId r:id="rId44"/>
  </p:notesMasterIdLst>
  <p:sldIdLst>
    <p:sldId id="333" r:id="rId3"/>
    <p:sldId id="257" r:id="rId4"/>
    <p:sldId id="290" r:id="rId5"/>
    <p:sldId id="314" r:id="rId6"/>
    <p:sldId id="259" r:id="rId7"/>
    <p:sldId id="260" r:id="rId8"/>
    <p:sldId id="261" r:id="rId9"/>
    <p:sldId id="262" r:id="rId10"/>
    <p:sldId id="263" r:id="rId11"/>
    <p:sldId id="264" r:id="rId12"/>
    <p:sldId id="334" r:id="rId13"/>
    <p:sldId id="335" r:id="rId14"/>
    <p:sldId id="336" r:id="rId15"/>
    <p:sldId id="337" r:id="rId16"/>
    <p:sldId id="339" r:id="rId17"/>
    <p:sldId id="340" r:id="rId18"/>
    <p:sldId id="341" r:id="rId19"/>
    <p:sldId id="342" r:id="rId20"/>
    <p:sldId id="343" r:id="rId21"/>
    <p:sldId id="287" r:id="rId22"/>
    <p:sldId id="318" r:id="rId23"/>
    <p:sldId id="329" r:id="rId24"/>
    <p:sldId id="286" r:id="rId25"/>
    <p:sldId id="330" r:id="rId26"/>
    <p:sldId id="288" r:id="rId27"/>
    <p:sldId id="331" r:id="rId28"/>
    <p:sldId id="320" r:id="rId29"/>
    <p:sldId id="300" r:id="rId30"/>
    <p:sldId id="332" r:id="rId31"/>
    <p:sldId id="301" r:id="rId32"/>
    <p:sldId id="306" r:id="rId33"/>
    <p:sldId id="302" r:id="rId34"/>
    <p:sldId id="305" r:id="rId35"/>
    <p:sldId id="268" r:id="rId36"/>
    <p:sldId id="292" r:id="rId37"/>
    <p:sldId id="323" r:id="rId38"/>
    <p:sldId id="285" r:id="rId39"/>
    <p:sldId id="325" r:id="rId40"/>
    <p:sldId id="308" r:id="rId41"/>
    <p:sldId id="304" r:id="rId42"/>
    <p:sldId id="307" r:id="rId43"/>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8" autoAdjust="0"/>
    <p:restoredTop sz="94694"/>
  </p:normalViewPr>
  <p:slideViewPr>
    <p:cSldViewPr snapToGrid="0" snapToObjects="1">
      <p:cViewPr varScale="1">
        <p:scale>
          <a:sx n="107" d="100"/>
          <a:sy n="107" d="100"/>
        </p:scale>
        <p:origin x="13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9FFBB588-D081-4D81-AFA3-D2E9D0C6AAE1}" type="datetimeFigureOut">
              <a:rPr lang="tr-TR" smtClean="0"/>
              <a:t>31.07.2025</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E4FEDB02-CB76-4F82-8971-BADC0D7F10AC}" type="slidenum">
              <a:rPr lang="tr-TR" smtClean="0"/>
              <a:t>‹#›</a:t>
            </a:fld>
            <a:endParaRPr lang="tr-TR"/>
          </a:p>
        </p:txBody>
      </p:sp>
    </p:spTree>
    <p:extLst>
      <p:ext uri="{BB962C8B-B14F-4D97-AF65-F5344CB8AC3E}">
        <p14:creationId xmlns:p14="http://schemas.microsoft.com/office/powerpoint/2010/main" val="403597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9247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81165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96666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27615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6954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144911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a:bodyPr>
          <a:lstStyle/>
          <a:p>
            <a:endParaRPr/>
          </a:p>
        </p:txBody>
      </p:sp>
    </p:spTree>
    <p:extLst>
      <p:ext uri="{BB962C8B-B14F-4D97-AF65-F5344CB8AC3E}">
        <p14:creationId xmlns:p14="http://schemas.microsoft.com/office/powerpoint/2010/main" val="388381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995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31.07.2025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31.07.2025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1982896"/>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nternational.deu.edu.tr/erasmus/staj-giden-ogrenci/"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ebgate.ec.europa.eu/erasmus-esc/index/organisations/search-for-an-organis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erasmus@deu.edu.t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2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63924F-FF89-440D-9124-CB3CD6103AEA}"/>
              </a:ext>
            </a:extLst>
          </p:cNvPr>
          <p:cNvSpPr>
            <a:spLocks noGrp="1"/>
          </p:cNvSpPr>
          <p:nvPr>
            <p:ph type="title"/>
          </p:nvPr>
        </p:nvSpPr>
        <p:spPr/>
        <p:txBody>
          <a:bodyPr>
            <a:normAutofit/>
          </a:bodyPr>
          <a:lstStyle/>
          <a:p>
            <a:r>
              <a:rPr lang="tr-TR" sz="4000" dirty="0">
                <a:solidFill>
                  <a:srgbClr val="FF0000"/>
                </a:solidFill>
                <a:latin typeface="+mn-lt"/>
              </a:rPr>
              <a:t>INELIGIBLE TRAINEESHIP PLACES:</a:t>
            </a:r>
          </a:p>
        </p:txBody>
      </p:sp>
      <p:sp>
        <p:nvSpPr>
          <p:cNvPr id="3" name="İçerik Yer Tutucusu 2">
            <a:extLst>
              <a:ext uri="{FF2B5EF4-FFF2-40B4-BE49-F238E27FC236}">
                <a16:creationId xmlns:a16="http://schemas.microsoft.com/office/drawing/2014/main" id="{FB111CBD-C101-4D20-B083-B734F16AE826}"/>
              </a:ext>
            </a:extLst>
          </p:cNvPr>
          <p:cNvSpPr>
            <a:spLocks noGrp="1"/>
          </p:cNvSpPr>
          <p:nvPr>
            <p:ph idx="1"/>
          </p:nvPr>
        </p:nvSpPr>
        <p:spPr>
          <a:xfrm>
            <a:off x="838200" y="1825625"/>
            <a:ext cx="10515600" cy="3847387"/>
          </a:xfrm>
        </p:spPr>
        <p:txBody>
          <a:bodyPr/>
          <a:lstStyle/>
          <a:p>
            <a:r>
              <a:rPr lang="tr-TR" dirty="0" err="1"/>
              <a:t>Following</a:t>
            </a:r>
            <a:r>
              <a:rPr lang="tr-TR" dirty="0"/>
              <a:t> </a:t>
            </a:r>
            <a:r>
              <a:rPr lang="tr-TR" dirty="0" err="1"/>
              <a:t>institutions</a:t>
            </a:r>
            <a:r>
              <a:rPr lang="tr-TR" dirty="0"/>
              <a:t> </a:t>
            </a:r>
            <a:r>
              <a:rPr lang="tr-TR" dirty="0" err="1"/>
              <a:t>are</a:t>
            </a:r>
            <a:r>
              <a:rPr lang="tr-TR" dirty="0"/>
              <a:t> </a:t>
            </a:r>
            <a:r>
              <a:rPr lang="tr-TR" dirty="0">
                <a:solidFill>
                  <a:srgbClr val="C00000"/>
                </a:solidFill>
              </a:rPr>
              <a:t>not</a:t>
            </a:r>
            <a:r>
              <a:rPr lang="tr-TR" dirty="0"/>
              <a:t> </a:t>
            </a:r>
            <a:r>
              <a:rPr lang="tr-TR" dirty="0" err="1"/>
              <a:t>eligible</a:t>
            </a:r>
            <a:r>
              <a:rPr lang="tr-TR" dirty="0"/>
              <a:t> </a:t>
            </a:r>
            <a:r>
              <a:rPr lang="tr-TR" dirty="0" err="1"/>
              <a:t>for</a:t>
            </a:r>
            <a:r>
              <a:rPr lang="tr-TR" dirty="0"/>
              <a:t> </a:t>
            </a:r>
            <a:r>
              <a:rPr lang="tr-TR" dirty="0" err="1"/>
              <a:t>traineeship</a:t>
            </a:r>
            <a:r>
              <a:rPr lang="tr-TR" dirty="0"/>
              <a:t> </a:t>
            </a:r>
            <a:r>
              <a:rPr lang="tr-TR" dirty="0" err="1"/>
              <a:t>mobility</a:t>
            </a:r>
            <a:r>
              <a:rPr lang="tr-TR" dirty="0"/>
              <a:t> in </a:t>
            </a:r>
            <a:r>
              <a:rPr lang="tr-TR" dirty="0" err="1"/>
              <a:t>the</a:t>
            </a:r>
            <a:r>
              <a:rPr lang="tr-TR" dirty="0"/>
              <a:t> </a:t>
            </a:r>
            <a:r>
              <a:rPr lang="tr-TR" dirty="0" err="1"/>
              <a:t>scope</a:t>
            </a:r>
            <a:r>
              <a:rPr lang="tr-TR" dirty="0"/>
              <a:t> of </a:t>
            </a:r>
            <a:r>
              <a:rPr lang="tr-TR" dirty="0" err="1"/>
              <a:t>Erasmus</a:t>
            </a:r>
            <a:r>
              <a:rPr lang="tr-TR" dirty="0"/>
              <a:t>+ :</a:t>
            </a:r>
            <a:endParaRPr lang="tr-TR" dirty="0">
              <a:solidFill>
                <a:srgbClr val="C00000"/>
              </a:solidFill>
            </a:endParaRPr>
          </a:p>
          <a:p>
            <a:r>
              <a:rPr lang="tr-TR" dirty="0" err="1"/>
              <a:t>European</a:t>
            </a:r>
            <a:r>
              <a:rPr lang="tr-TR" dirty="0"/>
              <a:t> </a:t>
            </a:r>
            <a:r>
              <a:rPr lang="tr-TR" dirty="0" err="1"/>
              <a:t>Union</a:t>
            </a:r>
            <a:r>
              <a:rPr lang="tr-TR" dirty="0"/>
              <a:t> </a:t>
            </a:r>
            <a:r>
              <a:rPr lang="tr-TR" dirty="0" err="1"/>
              <a:t>organizations</a:t>
            </a:r>
            <a:r>
              <a:rPr lang="tr-TR" dirty="0"/>
              <a:t> </a:t>
            </a:r>
            <a:r>
              <a:rPr lang="tr-TR" dirty="0" err="1"/>
              <a:t>and</a:t>
            </a:r>
            <a:r>
              <a:rPr lang="tr-TR" dirty="0"/>
              <a:t> EU </a:t>
            </a:r>
            <a:r>
              <a:rPr lang="tr-TR" dirty="0" err="1"/>
              <a:t>agencies</a:t>
            </a:r>
            <a:endParaRPr lang="tr-TR" dirty="0"/>
          </a:p>
          <a:p>
            <a:r>
              <a:rPr lang="tr-TR" dirty="0" err="1"/>
              <a:t>Foundations</a:t>
            </a:r>
            <a:r>
              <a:rPr lang="tr-TR" dirty="0"/>
              <a:t> </a:t>
            </a:r>
            <a:r>
              <a:rPr lang="tr-TR" dirty="0" err="1"/>
              <a:t>conducting</a:t>
            </a:r>
            <a:r>
              <a:rPr lang="tr-TR" dirty="0"/>
              <a:t> EU </a:t>
            </a:r>
            <a:r>
              <a:rPr lang="tr-TR" dirty="0" err="1"/>
              <a:t>programs</a:t>
            </a:r>
            <a:r>
              <a:rPr lang="tr-TR" dirty="0"/>
              <a:t> </a:t>
            </a:r>
            <a:r>
              <a:rPr lang="tr-TR" dirty="0" err="1"/>
              <a:t>like</a:t>
            </a:r>
            <a:r>
              <a:rPr lang="tr-TR" dirty="0"/>
              <a:t> </a:t>
            </a:r>
            <a:r>
              <a:rPr lang="tr-TR" dirty="0" err="1"/>
              <a:t>National</a:t>
            </a:r>
            <a:r>
              <a:rPr lang="tr-TR" dirty="0"/>
              <a:t> </a:t>
            </a:r>
            <a:r>
              <a:rPr lang="tr-TR" dirty="0" err="1"/>
              <a:t>Agency</a:t>
            </a:r>
            <a:r>
              <a:rPr lang="tr-TR" dirty="0"/>
              <a:t> </a:t>
            </a:r>
            <a:r>
              <a:rPr lang="tr-TR" dirty="0" err="1"/>
              <a:t>etc</a:t>
            </a:r>
            <a:r>
              <a:rPr lang="tr-TR" dirty="0"/>
              <a:t>. </a:t>
            </a:r>
          </a:p>
        </p:txBody>
      </p:sp>
    </p:spTree>
    <p:extLst>
      <p:ext uri="{BB962C8B-B14F-4D97-AF65-F5344CB8AC3E}">
        <p14:creationId xmlns:p14="http://schemas.microsoft.com/office/powerpoint/2010/main" val="297294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4644DB-1795-4683-9155-CEB0C25FC456}"/>
              </a:ext>
            </a:extLst>
          </p:cNvPr>
          <p:cNvSpPr>
            <a:spLocks noGrp="1"/>
          </p:cNvSpPr>
          <p:nvPr>
            <p:ph type="title"/>
          </p:nvPr>
        </p:nvSpPr>
        <p:spPr>
          <a:xfrm>
            <a:off x="838200" y="500062"/>
            <a:ext cx="8317089" cy="1325563"/>
          </a:xfrm>
        </p:spPr>
        <p:txBody>
          <a:bodyPr>
            <a:normAutofit/>
          </a:bodyPr>
          <a:lstStyle/>
          <a:p>
            <a:r>
              <a:rPr lang="tr-TR" dirty="0" err="1">
                <a:solidFill>
                  <a:srgbClr val="FF0000"/>
                </a:solidFill>
                <a:latin typeface="+mn-lt"/>
              </a:rPr>
              <a:t>Mobility</a:t>
            </a:r>
            <a:r>
              <a:rPr lang="tr-TR" dirty="0">
                <a:solidFill>
                  <a:srgbClr val="FF0000"/>
                </a:solidFill>
                <a:latin typeface="+mn-lt"/>
              </a:rPr>
              <a:t> </a:t>
            </a:r>
            <a:r>
              <a:rPr lang="tr-TR" dirty="0" err="1">
                <a:solidFill>
                  <a:srgbClr val="FF0000"/>
                </a:solidFill>
                <a:latin typeface="+mn-lt"/>
              </a:rPr>
              <a:t>Durations</a:t>
            </a:r>
            <a:r>
              <a:rPr lang="tr-TR" dirty="0"/>
              <a:t/>
            </a:r>
            <a:br>
              <a:rPr lang="tr-TR" dirty="0"/>
            </a:br>
            <a:endParaRPr lang="tr-TR" dirty="0"/>
          </a:p>
        </p:txBody>
      </p:sp>
      <p:sp>
        <p:nvSpPr>
          <p:cNvPr id="3" name="İçerik Yer Tutucusu 2">
            <a:extLst>
              <a:ext uri="{FF2B5EF4-FFF2-40B4-BE49-F238E27FC236}">
                <a16:creationId xmlns:a16="http://schemas.microsoft.com/office/drawing/2014/main" id="{816B8D29-8916-4F9D-B8F9-5BBDFFA74564}"/>
              </a:ext>
            </a:extLst>
          </p:cNvPr>
          <p:cNvSpPr>
            <a:spLocks noGrp="1"/>
          </p:cNvSpPr>
          <p:nvPr>
            <p:ph idx="1"/>
          </p:nvPr>
        </p:nvSpPr>
        <p:spPr>
          <a:xfrm>
            <a:off x="838200" y="1825625"/>
            <a:ext cx="10515600" cy="3726089"/>
          </a:xfrm>
        </p:spPr>
        <p:txBody>
          <a:bodyPr>
            <a:normAutofit fontScale="85000" lnSpcReduction="20000"/>
          </a:bodyPr>
          <a:lstStyle/>
          <a:p>
            <a:r>
              <a:rPr lang="en-GB" dirty="0"/>
              <a:t>Each student may benefit from a </a:t>
            </a:r>
            <a:r>
              <a:rPr lang="en-GB" b="1" dirty="0"/>
              <a:t>maximum of 12 months</a:t>
            </a:r>
            <a:r>
              <a:rPr lang="en-GB" dirty="0"/>
              <a:t> of Erasmus+ mobility (for study and/or traineeship), </a:t>
            </a:r>
            <a:r>
              <a:rPr lang="en-GB" b="1" dirty="0"/>
              <a:t>with or without a grant</a:t>
            </a:r>
            <a:r>
              <a:rPr lang="en-GB" dirty="0"/>
              <a:t>, </a:t>
            </a:r>
            <a:r>
              <a:rPr lang="en-GB" b="1" dirty="0"/>
              <a:t>per education cycle</a:t>
            </a:r>
            <a:r>
              <a:rPr lang="en-GB" dirty="0"/>
              <a:t> (Associate, Bachelor's, Master's, or Doctorate). This includes the duration of any </a:t>
            </a:r>
            <a:r>
              <a:rPr lang="en-GB" b="1" dirty="0"/>
              <a:t>previous </a:t>
            </a:r>
            <a:r>
              <a:rPr lang="en-GB" b="1" dirty="0" err="1"/>
              <a:t>mobilities</a:t>
            </a:r>
            <a:r>
              <a:rPr lang="en-GB" dirty="0"/>
              <a:t> carried out within the same cycle.</a:t>
            </a:r>
          </a:p>
          <a:p>
            <a:r>
              <a:rPr lang="en-GB" dirty="0"/>
              <a:t>Erasmus+ Traineeship Mobility can be carried out for a </a:t>
            </a:r>
            <a:r>
              <a:rPr lang="en-GB" b="1" dirty="0"/>
              <a:t>minimum of 2 months</a:t>
            </a:r>
            <a:r>
              <a:rPr lang="en-GB" dirty="0"/>
              <a:t> and a </a:t>
            </a:r>
            <a:r>
              <a:rPr lang="en-GB" b="1" dirty="0"/>
              <a:t>maximum of 12 months</a:t>
            </a:r>
            <a:r>
              <a:rPr lang="en-GB" dirty="0"/>
              <a:t> at any education level.</a:t>
            </a:r>
          </a:p>
          <a:p>
            <a:pPr lvl="1"/>
            <a:r>
              <a:rPr lang="en-GB" b="1" dirty="0"/>
              <a:t>Due to budget limitations</a:t>
            </a:r>
            <a:r>
              <a:rPr lang="en-GB" dirty="0"/>
              <a:t>, our institution can provide financial support (grant) for </a:t>
            </a:r>
            <a:r>
              <a:rPr lang="en-GB" b="1" dirty="0"/>
              <a:t>only 60 days</a:t>
            </a:r>
            <a:r>
              <a:rPr lang="en-GB" dirty="0"/>
              <a:t>, even if the traineeship duration exceeds this period.</a:t>
            </a:r>
          </a:p>
          <a:p>
            <a:r>
              <a:rPr lang="en-GB" dirty="0"/>
              <a:t>During the Erasmus+ selection process, </a:t>
            </a:r>
            <a:r>
              <a:rPr lang="en-GB" b="1" dirty="0"/>
              <a:t>10 points will be deducted</a:t>
            </a:r>
            <a:r>
              <a:rPr lang="en-GB" dirty="0"/>
              <a:t> from the applicant's total score </a:t>
            </a:r>
            <a:r>
              <a:rPr lang="en-GB" b="1" dirty="0"/>
              <a:t>for each previous Erasmus+ or Lifelong Learning mobility</a:t>
            </a:r>
            <a:r>
              <a:rPr lang="en-GB" dirty="0"/>
              <a:t> undertaken at the same level of education, regardless of whether it was for study or traineeship.</a:t>
            </a:r>
          </a:p>
        </p:txBody>
      </p:sp>
    </p:spTree>
    <p:extLst>
      <p:ext uri="{BB962C8B-B14F-4D97-AF65-F5344CB8AC3E}">
        <p14:creationId xmlns:p14="http://schemas.microsoft.com/office/powerpoint/2010/main" val="423236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273" y="1841058"/>
            <a:ext cx="11521785" cy="3077766"/>
          </a:xfrm>
          <a:prstGeom prst="rect">
            <a:avLst/>
          </a:prstGeom>
        </p:spPr>
        <p:txBody>
          <a:bodyPr vert="horz" wrap="square" lIns="0" tIns="0" rIns="0" bIns="0" rtlCol="0">
            <a:spAutoFit/>
          </a:bodyPr>
          <a:lstStyle/>
          <a:p>
            <a:r>
              <a:rPr lang="en-GB" sz="2000" b="1" dirty="0"/>
              <a:t>Important Notice for Students Selected for Erasmus+ Internship Mobility (2025–2026 Academic Year):</a:t>
            </a:r>
            <a:endParaRPr lang="en-GB" sz="2000" dirty="0"/>
          </a:p>
          <a:p>
            <a:r>
              <a:rPr lang="en-GB" sz="2000" dirty="0"/>
              <a:t>Students who are </a:t>
            </a:r>
            <a:r>
              <a:rPr lang="en-GB" sz="2000" b="1" dirty="0"/>
              <a:t>entitled to participate</a:t>
            </a:r>
            <a:r>
              <a:rPr lang="en-GB" sz="2000" dirty="0"/>
              <a:t> in the Erasmus+ Internship Mobility Program for the </a:t>
            </a:r>
            <a:r>
              <a:rPr lang="en-GB" sz="2000" b="1" dirty="0"/>
              <a:t>2025–2026 academic year</a:t>
            </a:r>
            <a:r>
              <a:rPr lang="en-GB" sz="2000" dirty="0"/>
              <a:t> but </a:t>
            </a:r>
            <a:r>
              <a:rPr lang="en-GB" sz="2000" b="1" dirty="0"/>
              <a:t>choose not to participate</a:t>
            </a:r>
            <a:r>
              <a:rPr lang="en-GB" sz="2000" dirty="0"/>
              <a:t> must submit their </a:t>
            </a:r>
            <a:r>
              <a:rPr lang="en-GB" sz="2000" b="1" dirty="0"/>
              <a:t>official waiver petition</a:t>
            </a:r>
            <a:r>
              <a:rPr lang="en-GB" sz="2000" dirty="0"/>
              <a:t> to our </a:t>
            </a:r>
            <a:r>
              <a:rPr lang="en-GB" sz="2000" dirty="0" err="1"/>
              <a:t>Coordinatorship</a:t>
            </a:r>
            <a:r>
              <a:rPr lang="en-GB" sz="2000" dirty="0"/>
              <a:t> </a:t>
            </a:r>
            <a:r>
              <a:rPr lang="en-GB" sz="2000" b="1" dirty="0"/>
              <a:t>no later than December 1, 2025</a:t>
            </a:r>
            <a:r>
              <a:rPr lang="en-GB" sz="2000" dirty="0"/>
              <a:t>.</a:t>
            </a:r>
          </a:p>
          <a:p>
            <a:r>
              <a:rPr lang="en-GB" sz="2000" dirty="0"/>
              <a:t>Students who decide to withdraw are </a:t>
            </a:r>
            <a:r>
              <a:rPr lang="en-GB" sz="2000" b="1" dirty="0"/>
              <a:t>strongly advised to inform the </a:t>
            </a:r>
            <a:r>
              <a:rPr lang="tr-TR" sz="2000" b="1" dirty="0" smtClean="0"/>
              <a:t>Office</a:t>
            </a:r>
            <a:r>
              <a:rPr lang="en-GB" sz="2000" b="1" dirty="0" smtClean="0"/>
              <a:t> </a:t>
            </a:r>
            <a:r>
              <a:rPr lang="en-GB" sz="2000" b="1" dirty="0"/>
              <a:t>immediately</a:t>
            </a:r>
            <a:r>
              <a:rPr lang="en-GB" sz="2000" dirty="0"/>
              <a:t> upon making their decision, without waiting for the deadline.</a:t>
            </a:r>
          </a:p>
          <a:p>
            <a:r>
              <a:rPr lang="en-GB" sz="2000" dirty="0"/>
              <a:t>Please note:</a:t>
            </a:r>
            <a:br>
              <a:rPr lang="en-GB" sz="2000" dirty="0"/>
            </a:br>
            <a:r>
              <a:rPr lang="en-GB" sz="2000" dirty="0"/>
              <a:t>If a student </a:t>
            </a:r>
            <a:r>
              <a:rPr lang="en-GB" sz="2000" b="1" dirty="0"/>
              <a:t>fails to submit</a:t>
            </a:r>
            <a:r>
              <a:rPr lang="en-GB" sz="2000" dirty="0"/>
              <a:t> their waiver petition by the deadline announced by the </a:t>
            </a:r>
            <a:r>
              <a:rPr lang="en-GB" sz="2000" b="1" dirty="0"/>
              <a:t>International Academic Relations </a:t>
            </a:r>
            <a:r>
              <a:rPr lang="tr-TR" sz="2000" b="1" dirty="0" smtClean="0"/>
              <a:t>Office</a:t>
            </a:r>
            <a:r>
              <a:rPr lang="en-GB" sz="2000" dirty="0" smtClean="0"/>
              <a:t> </a:t>
            </a:r>
            <a:r>
              <a:rPr lang="en-GB" sz="2000" dirty="0"/>
              <a:t>and </a:t>
            </a:r>
            <a:r>
              <a:rPr lang="en-GB" sz="2000" b="1" dirty="0"/>
              <a:t>does not participate</a:t>
            </a:r>
            <a:r>
              <a:rPr lang="en-GB" sz="2000" dirty="0"/>
              <a:t> in the program </a:t>
            </a:r>
            <a:r>
              <a:rPr lang="en-GB" sz="2000" b="1" dirty="0"/>
              <a:t>without a valid excuse</a:t>
            </a:r>
            <a:r>
              <a:rPr lang="en-GB" sz="2000" dirty="0"/>
              <a:t>, </a:t>
            </a:r>
            <a:r>
              <a:rPr lang="en-GB" sz="2000" b="1" dirty="0"/>
              <a:t>10 points will be deducted</a:t>
            </a:r>
            <a:r>
              <a:rPr lang="en-GB" sz="2000" dirty="0"/>
              <a:t> from their Erasmus+ score in future </a:t>
            </a:r>
            <a:r>
              <a:rPr lang="en-GB" sz="2000" b="1" dirty="0"/>
              <a:t>Erasmus+ Internship Mobility</a:t>
            </a:r>
            <a:r>
              <a:rPr lang="en-GB" sz="2000" dirty="0"/>
              <a:t> applications.</a:t>
            </a:r>
          </a:p>
        </p:txBody>
      </p:sp>
      <p:sp>
        <p:nvSpPr>
          <p:cNvPr id="10" name="object 12"/>
          <p:cNvSpPr txBox="1"/>
          <p:nvPr/>
        </p:nvSpPr>
        <p:spPr>
          <a:xfrm>
            <a:off x="4540540" y="670941"/>
            <a:ext cx="3039035" cy="430887"/>
          </a:xfrm>
          <a:prstGeom prst="rect">
            <a:avLst/>
          </a:prstGeom>
        </p:spPr>
        <p:txBody>
          <a:bodyPr vert="horz" wrap="square" lIns="0" tIns="0" rIns="0" bIns="0" rtlCol="0">
            <a:spAutoFit/>
          </a:bodyPr>
          <a:lstStyle/>
          <a:p>
            <a:pPr marL="12700">
              <a:lnSpc>
                <a:spcPct val="100000"/>
              </a:lnSpc>
            </a:pPr>
            <a:r>
              <a:rPr lang="tr-TR" sz="2800" b="1" spc="-25" dirty="0" err="1">
                <a:solidFill>
                  <a:srgbClr val="FF0000"/>
                </a:solidFill>
                <a:cs typeface="Century Gothic"/>
              </a:rPr>
              <a:t>What</a:t>
            </a:r>
            <a:r>
              <a:rPr lang="tr-TR" sz="2800" b="1" spc="-25" dirty="0">
                <a:solidFill>
                  <a:srgbClr val="FF0000"/>
                </a:solidFill>
                <a:cs typeface="Century Gothic"/>
              </a:rPr>
              <a:t> is a </a:t>
            </a:r>
            <a:r>
              <a:rPr lang="tr-TR" sz="2800" b="1" spc="-25" dirty="0" err="1">
                <a:solidFill>
                  <a:srgbClr val="FF0000"/>
                </a:solidFill>
                <a:cs typeface="Century Gothic"/>
              </a:rPr>
              <a:t>Waiver</a:t>
            </a:r>
            <a:r>
              <a:rPr sz="2800" b="1" spc="-20" dirty="0">
                <a:solidFill>
                  <a:srgbClr val="FF0000"/>
                </a:solidFill>
                <a:cs typeface="Century Gothic"/>
              </a:rPr>
              <a:t>?</a:t>
            </a:r>
            <a:endParaRPr sz="2800" b="1" dirty="0">
              <a:solidFill>
                <a:srgbClr val="FF0000"/>
              </a:solidFill>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F81EA381-BBAF-4C22-9F03-202D9152A767}"/>
              </a:ext>
            </a:extLst>
          </p:cNvPr>
          <p:cNvSpPr>
            <a:spLocks noGrp="1"/>
          </p:cNvSpPr>
          <p:nvPr>
            <p:ph type="title"/>
          </p:nvPr>
        </p:nvSpPr>
        <p:spPr/>
        <p:txBody>
          <a:bodyPr>
            <a:normAutofit/>
          </a:bodyPr>
          <a:lstStyle/>
          <a:p>
            <a:r>
              <a:rPr lang="tr-TR" spc="10" dirty="0">
                <a:solidFill>
                  <a:srgbClr val="FF0000"/>
                </a:solidFill>
                <a:latin typeface="+mn-lt"/>
                <a:cs typeface="Century Gothic"/>
              </a:rPr>
              <a:t> </a:t>
            </a:r>
            <a:r>
              <a:rPr lang="tr-TR" spc="-5" dirty="0" err="1">
                <a:solidFill>
                  <a:srgbClr val="FF0000"/>
                </a:solidFill>
                <a:latin typeface="+mn-lt"/>
                <a:cs typeface="Century Gothic"/>
              </a:rPr>
              <a:t>Outgoing</a:t>
            </a:r>
            <a:r>
              <a:rPr lang="tr-TR" spc="-5" dirty="0">
                <a:solidFill>
                  <a:srgbClr val="FF0000"/>
                </a:solidFill>
                <a:latin typeface="+mn-lt"/>
                <a:cs typeface="Century Gothic"/>
              </a:rPr>
              <a:t> </a:t>
            </a:r>
            <a:r>
              <a:rPr lang="tr-TR" spc="-5" dirty="0" err="1">
                <a:solidFill>
                  <a:srgbClr val="FF0000"/>
                </a:solidFill>
                <a:latin typeface="+mn-lt"/>
                <a:cs typeface="Century Gothic"/>
              </a:rPr>
              <a:t>Student</a:t>
            </a:r>
            <a:r>
              <a:rPr lang="tr-TR" spc="-5" dirty="0">
                <a:solidFill>
                  <a:srgbClr val="FF0000"/>
                </a:solidFill>
                <a:latin typeface="+mn-lt"/>
                <a:cs typeface="Century Gothic"/>
              </a:rPr>
              <a:t> </a:t>
            </a:r>
            <a:r>
              <a:rPr lang="tr-TR" spc="-5" dirty="0" err="1">
                <a:solidFill>
                  <a:srgbClr val="FF0000"/>
                </a:solidFill>
                <a:latin typeface="+mn-lt"/>
                <a:cs typeface="Century Gothic"/>
              </a:rPr>
              <a:t>Workflow</a:t>
            </a:r>
            <a:r>
              <a:rPr lang="tr-TR" spc="-5" dirty="0">
                <a:solidFill>
                  <a:srgbClr val="FF0000"/>
                </a:solidFill>
                <a:latin typeface="+mn-lt"/>
                <a:cs typeface="Century Gothic"/>
              </a:rPr>
              <a:t> Chart</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838200" y="1825625"/>
            <a:ext cx="10515600" cy="300595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10" dirty="0" err="1">
                <a:cs typeface="Century Gothic"/>
              </a:rPr>
              <a:t>If</a:t>
            </a:r>
            <a:r>
              <a:rPr lang="tr-TR" sz="2400" spc="-10" dirty="0">
                <a:cs typeface="Century Gothic"/>
              </a:rPr>
              <a:t> </a:t>
            </a:r>
            <a:r>
              <a:rPr lang="tr-TR" sz="2400" spc="-10" dirty="0" err="1">
                <a:cs typeface="Century Gothic"/>
              </a:rPr>
              <a:t>you</a:t>
            </a:r>
            <a:r>
              <a:rPr lang="tr-TR" sz="2400" spc="-10" dirty="0">
                <a:cs typeface="Century Gothic"/>
              </a:rPr>
              <a:t> </a:t>
            </a:r>
            <a:r>
              <a:rPr lang="tr-TR" sz="2400" spc="-10" dirty="0" err="1">
                <a:cs typeface="Century Gothic"/>
              </a:rPr>
              <a:t>want</a:t>
            </a:r>
            <a:r>
              <a:rPr lang="tr-TR" sz="2400" spc="-10" dirty="0">
                <a:cs typeface="Century Gothic"/>
              </a:rPr>
              <a:t> </a:t>
            </a:r>
            <a:r>
              <a:rPr lang="tr-TR" sz="2400" spc="-10" dirty="0" err="1">
                <a:cs typeface="Century Gothic"/>
              </a:rPr>
              <a:t>to</a:t>
            </a:r>
            <a:r>
              <a:rPr lang="tr-TR" sz="2400" spc="-10" dirty="0">
                <a:cs typeface="Century Gothic"/>
              </a:rPr>
              <a:t> </a:t>
            </a:r>
            <a:r>
              <a:rPr lang="tr-TR" sz="2400" spc="-10" dirty="0" err="1">
                <a:cs typeface="Century Gothic"/>
              </a:rPr>
              <a:t>learn</a:t>
            </a:r>
            <a:r>
              <a:rPr lang="tr-TR" sz="2400" spc="-10" dirty="0">
                <a:cs typeface="Century Gothic"/>
              </a:rPr>
              <a:t> </a:t>
            </a:r>
            <a:r>
              <a:rPr lang="tr-TR" sz="2400" spc="-10" dirty="0" err="1">
                <a:cs typeface="Century Gothic"/>
              </a:rPr>
              <a:t>more</a:t>
            </a:r>
            <a:r>
              <a:rPr lang="tr-TR" sz="2400" spc="-10" dirty="0">
                <a:cs typeface="Century Gothic"/>
              </a:rPr>
              <a:t> </a:t>
            </a:r>
            <a:r>
              <a:rPr lang="tr-TR" sz="2400" spc="-10" dirty="0" err="1">
                <a:cs typeface="Century Gothic"/>
              </a:rPr>
              <a:t>about</a:t>
            </a:r>
            <a:r>
              <a:rPr lang="tr-TR" sz="2400" spc="-10" dirty="0">
                <a:cs typeface="Century Gothic"/>
              </a:rPr>
              <a:t> </a:t>
            </a:r>
            <a:r>
              <a:rPr lang="tr-TR" sz="2400" spc="-10" dirty="0" err="1">
                <a:cs typeface="Century Gothic"/>
              </a:rPr>
              <a:t>the</a:t>
            </a:r>
            <a:r>
              <a:rPr lang="tr-TR" sz="2400" spc="-10" dirty="0">
                <a:cs typeface="Century Gothic"/>
              </a:rPr>
              <a:t> </a:t>
            </a:r>
            <a:r>
              <a:rPr lang="tr-TR" sz="2400" spc="-10" dirty="0" err="1">
                <a:cs typeface="Century Gothic"/>
              </a:rPr>
              <a:t>process</a:t>
            </a:r>
            <a:r>
              <a:rPr lang="tr-TR" sz="2400" spc="-10" dirty="0">
                <a:cs typeface="Century Gothic"/>
              </a:rPr>
              <a:t> </a:t>
            </a:r>
            <a:r>
              <a:rPr lang="tr-TR" sz="2400" spc="-10" dirty="0" err="1">
                <a:cs typeface="Century Gothic"/>
              </a:rPr>
              <a:t>you</a:t>
            </a:r>
            <a:r>
              <a:rPr lang="tr-TR" sz="2400" spc="-10" dirty="0">
                <a:cs typeface="Century Gothic"/>
              </a:rPr>
              <a:t> can </a:t>
            </a:r>
            <a:r>
              <a:rPr lang="tr-TR" sz="2400" spc="-10" dirty="0" err="1">
                <a:cs typeface="Century Gothic"/>
              </a:rPr>
              <a:t>view</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5" dirty="0" err="1">
                <a:cs typeface="Century Gothic"/>
              </a:rPr>
              <a:t>Outgoing</a:t>
            </a:r>
            <a:r>
              <a:rPr lang="tr-TR" sz="2400" b="1" u="sng" spc="-5" dirty="0">
                <a:cs typeface="Century Gothic"/>
              </a:rPr>
              <a:t> </a:t>
            </a:r>
            <a:r>
              <a:rPr lang="tr-TR" sz="2400" b="1" u="sng" spc="-5" dirty="0" err="1">
                <a:cs typeface="Century Gothic"/>
              </a:rPr>
              <a:t>Processes</a:t>
            </a:r>
            <a:r>
              <a:rPr lang="tr-TR" sz="2400" b="1" u="sng" spc="-5" dirty="0">
                <a:cs typeface="Century Gothic"/>
              </a:rPr>
              <a:t> </a:t>
            </a:r>
            <a:r>
              <a:rPr lang="tr-TR" sz="2400" b="1" u="sng" spc="-5" dirty="0" err="1">
                <a:cs typeface="Century Gothic"/>
              </a:rPr>
              <a:t>Work</a:t>
            </a:r>
            <a:r>
              <a:rPr lang="tr-TR" sz="2400" b="1" u="sng" spc="-5" dirty="0">
                <a:cs typeface="Century Gothic"/>
              </a:rPr>
              <a:t> Chart</a:t>
            </a:r>
            <a:r>
              <a:rPr lang="tr-TR" sz="2400" b="1" spc="-5" dirty="0">
                <a:cs typeface="Century Gothic"/>
              </a:rPr>
              <a:t> </a:t>
            </a:r>
            <a:r>
              <a:rPr lang="tr-TR" sz="2400" spc="-10" dirty="0" err="1">
                <a:cs typeface="Century Gothic"/>
              </a:rPr>
              <a:t>document</a:t>
            </a:r>
            <a:r>
              <a:rPr lang="tr-TR" sz="2400" spc="-10" dirty="0">
                <a:cs typeface="Century Gothic"/>
              </a:rPr>
              <a:t> </a:t>
            </a:r>
            <a:r>
              <a:rPr lang="tr-TR" sz="2400" spc="-10" dirty="0" err="1">
                <a:cs typeface="Century Gothic"/>
              </a:rPr>
              <a:t>under</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10" dirty="0" err="1">
                <a:cs typeface="Century Gothic"/>
              </a:rPr>
              <a:t>Process</a:t>
            </a:r>
            <a:r>
              <a:rPr lang="tr-TR" sz="2400" spc="-10" dirty="0">
                <a:cs typeface="Century Gothic"/>
              </a:rPr>
              <a:t> </a:t>
            </a:r>
            <a:r>
              <a:rPr lang="tr-TR" sz="2400" spc="-10" dirty="0" err="1">
                <a:cs typeface="Century Gothic"/>
              </a:rPr>
              <a:t>title</a:t>
            </a:r>
            <a:r>
              <a:rPr lang="tr-TR" sz="2400" spc="-10" dirty="0">
                <a:cs typeface="Century Gothic"/>
              </a:rPr>
              <a:t> </a:t>
            </a:r>
            <a:r>
              <a:rPr lang="tr-TR" sz="2400" spc="-10" dirty="0" err="1">
                <a:cs typeface="Century Gothic"/>
              </a:rPr>
              <a:t>by</a:t>
            </a:r>
            <a:r>
              <a:rPr lang="tr-TR" sz="2400" spc="-10" dirty="0">
                <a:cs typeface="Century Gothic"/>
              </a:rPr>
              <a:t> </a:t>
            </a:r>
            <a:r>
              <a:rPr lang="tr-TR" sz="2400" spc="-10" dirty="0" err="1">
                <a:cs typeface="Century Gothic"/>
              </a:rPr>
              <a:t>clicking</a:t>
            </a:r>
            <a:r>
              <a:rPr lang="tr-TR" sz="2400" spc="-10" dirty="0">
                <a:cs typeface="Century Gothic"/>
              </a:rPr>
              <a:t> </a:t>
            </a:r>
            <a:r>
              <a:rPr lang="tr-TR" sz="2400" spc="-10" dirty="0" err="1">
                <a:cs typeface="Century Gothic"/>
              </a:rPr>
              <a:t>the</a:t>
            </a:r>
            <a:r>
              <a:rPr lang="tr-TR" sz="2400" spc="-10" dirty="0">
                <a:cs typeface="Century Gothic"/>
              </a:rPr>
              <a:t> </a:t>
            </a:r>
            <a:r>
              <a:rPr lang="tr-TR" sz="2400" b="1" u="sng" spc="-10" dirty="0" err="1">
                <a:cs typeface="Century Gothic"/>
              </a:rPr>
              <a:t>Outgoing</a:t>
            </a:r>
            <a:r>
              <a:rPr lang="tr-TR" sz="2400" b="1" u="sng" spc="-10" dirty="0">
                <a:cs typeface="Century Gothic"/>
              </a:rPr>
              <a:t> </a:t>
            </a:r>
            <a:r>
              <a:rPr lang="tr-TR" sz="2400" b="1" u="sng" spc="-10" dirty="0" err="1">
                <a:cs typeface="Century Gothic"/>
              </a:rPr>
              <a:t>Student</a:t>
            </a:r>
            <a:r>
              <a:rPr lang="tr-TR" sz="2400" b="1" u="sng" spc="-10" dirty="0">
                <a:cs typeface="Century Gothic"/>
              </a:rPr>
              <a:t> </a:t>
            </a:r>
            <a:r>
              <a:rPr lang="tr-TR" sz="2400" spc="-10" dirty="0">
                <a:cs typeface="Century Gothic"/>
              </a:rPr>
              <a:t>at </a:t>
            </a:r>
            <a:r>
              <a:rPr lang="tr-TR" sz="2400" spc="-10" dirty="0" err="1">
                <a:cs typeface="Century Gothic"/>
              </a:rPr>
              <a:t>the</a:t>
            </a:r>
            <a:r>
              <a:rPr lang="tr-TR" sz="2400" spc="-10" dirty="0">
                <a:cs typeface="Century Gothic"/>
              </a:rPr>
              <a:t> </a:t>
            </a:r>
            <a:r>
              <a:rPr lang="tr-TR" sz="2400" b="1" u="sng" spc="-10" dirty="0" err="1">
                <a:cs typeface="Century Gothic"/>
              </a:rPr>
              <a:t>Erasmus</a:t>
            </a:r>
            <a:r>
              <a:rPr lang="tr-TR" sz="2400" b="1" u="sng" spc="-10" dirty="0">
                <a:cs typeface="Century Gothic"/>
              </a:rPr>
              <a:t>+ </a:t>
            </a:r>
            <a:r>
              <a:rPr lang="tr-TR" sz="2400" b="1" u="sng" spc="-10" dirty="0" err="1">
                <a:cs typeface="Century Gothic"/>
              </a:rPr>
              <a:t>Student</a:t>
            </a:r>
            <a:r>
              <a:rPr lang="tr-TR" sz="2400" b="1" u="sng" spc="-10" dirty="0">
                <a:cs typeface="Century Gothic"/>
              </a:rPr>
              <a:t> </a:t>
            </a:r>
            <a:r>
              <a:rPr lang="tr-TR" sz="2400" b="1" u="sng" spc="-10" dirty="0" err="1">
                <a:cs typeface="Century Gothic"/>
              </a:rPr>
              <a:t>Mobility</a:t>
            </a:r>
            <a:r>
              <a:rPr lang="tr-TR" sz="2400" b="1" u="sng" spc="-10" dirty="0">
                <a:cs typeface="Century Gothic"/>
              </a:rPr>
              <a:t> </a:t>
            </a:r>
            <a:r>
              <a:rPr lang="tr-TR" sz="2400" spc="-10" dirty="0" err="1">
                <a:cs typeface="Century Gothic"/>
              </a:rPr>
              <a:t>section</a:t>
            </a:r>
            <a:r>
              <a:rPr lang="tr-TR" sz="2400" spc="-10" dirty="0">
                <a:cs typeface="Century Gothic"/>
              </a:rPr>
              <a:t> at </a:t>
            </a:r>
            <a:r>
              <a:rPr lang="tr-TR" sz="2400" spc="-10" dirty="0" err="1">
                <a:cs typeface="Century Gothic"/>
              </a:rPr>
              <a:t>the</a:t>
            </a:r>
            <a:r>
              <a:rPr lang="tr-TR" sz="2400" spc="-10" dirty="0">
                <a:cs typeface="Century Gothic"/>
              </a:rPr>
              <a:t> International </a:t>
            </a:r>
            <a:r>
              <a:rPr lang="tr-TR" sz="2400" spc="-10" dirty="0" err="1">
                <a:cs typeface="Century Gothic"/>
              </a:rPr>
              <a:t>Academic</a:t>
            </a:r>
            <a:r>
              <a:rPr lang="tr-TR" sz="2400" spc="-10" dirty="0">
                <a:cs typeface="Century Gothic"/>
              </a:rPr>
              <a:t> </a:t>
            </a:r>
            <a:r>
              <a:rPr lang="tr-TR" sz="2400" spc="-10" dirty="0" err="1">
                <a:cs typeface="Century Gothic"/>
              </a:rPr>
              <a:t>Relations</a:t>
            </a:r>
            <a:r>
              <a:rPr lang="tr-TR" sz="2400" spc="-10" dirty="0">
                <a:cs typeface="Century Gothic"/>
              </a:rPr>
              <a:t> </a:t>
            </a:r>
            <a:r>
              <a:rPr lang="tr-TR" sz="2400" spc="-10" dirty="0" err="1">
                <a:cs typeface="Century Gothic"/>
              </a:rPr>
              <a:t>Coordinatorship</a:t>
            </a:r>
            <a:r>
              <a:rPr lang="tr-TR" sz="2400" spc="-10" dirty="0">
                <a:cs typeface="Century Gothic"/>
              </a:rPr>
              <a:t> </a:t>
            </a:r>
            <a:r>
              <a:rPr lang="tr-TR" sz="2400" spc="-10" dirty="0" err="1">
                <a:cs typeface="Century Gothic"/>
              </a:rPr>
              <a:t>website</a:t>
            </a:r>
            <a:r>
              <a:rPr lang="tr-TR" sz="2400" spc="-10" dirty="0">
                <a:cs typeface="Century Gothic"/>
              </a:rPr>
              <a:t>. </a:t>
            </a:r>
            <a:endParaRPr lang="tr-TR" sz="2400" spc="-5" dirty="0">
              <a:cs typeface="Century Gothic"/>
            </a:endParaRPr>
          </a:p>
          <a:p>
            <a:pPr marL="12700" marR="8890" indent="0" algn="just">
              <a:lnSpc>
                <a:spcPct val="90100"/>
              </a:lnSpc>
              <a:buNone/>
            </a:pPr>
            <a:r>
              <a:rPr lang="tr-TR" sz="2400" dirty="0">
                <a:cs typeface="Times New Roman"/>
                <a:hlinkClick r:id="rId5"/>
              </a:rPr>
              <a:t>https://international.deu.edu.tr/erasmus/staj-giden-ogrenci/</a:t>
            </a:r>
            <a:endParaRPr lang="tr-TR" sz="2400" dirty="0">
              <a:cs typeface="Times New Roman"/>
            </a:endParaRPr>
          </a:p>
          <a:p>
            <a:pPr marL="298450" marR="8890" indent="-285750" algn="just">
              <a:lnSpc>
                <a:spcPct val="90100"/>
              </a:lnSpc>
              <a:buFont typeface="Wingdings 3" panose="05040102010807070707" pitchFamily="18" charset="2"/>
              <a:buChar char="´"/>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275121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7AA1454D-258E-4996-A934-DBB2859BA616}"/>
              </a:ext>
            </a:extLst>
          </p:cNvPr>
          <p:cNvSpPr>
            <a:spLocks noGrp="1"/>
          </p:cNvSpPr>
          <p:nvPr>
            <p:ph type="title"/>
          </p:nvPr>
        </p:nvSpPr>
        <p:spPr>
          <a:xfrm>
            <a:off x="838200" y="681037"/>
            <a:ext cx="8317089" cy="1009651"/>
          </a:xfrm>
        </p:spPr>
        <p:txBody>
          <a:bodyPr>
            <a:normAutofit fontScale="90000"/>
          </a:bodyPr>
          <a:lstStyle/>
          <a:p>
            <a:pPr marL="12700">
              <a:lnSpc>
                <a:spcPct val="100000"/>
              </a:lnSpc>
            </a:pPr>
            <a:r>
              <a:rPr lang="tr-TR" spc="-5" dirty="0">
                <a:solidFill>
                  <a:srgbClr val="FF0000"/>
                </a:solidFill>
                <a:cs typeface="Century Gothic"/>
              </a:rPr>
              <a:t/>
            </a:r>
            <a:br>
              <a:rPr lang="tr-TR" spc="-5" dirty="0">
                <a:solidFill>
                  <a:srgbClr val="FF0000"/>
                </a:solidFill>
                <a:cs typeface="Century Gothic"/>
              </a:rPr>
            </a:br>
            <a:r>
              <a:rPr lang="tr-TR" spc="-5" dirty="0" err="1">
                <a:solidFill>
                  <a:srgbClr val="FF0000"/>
                </a:solidFill>
                <a:cs typeface="Century Gothic"/>
              </a:rPr>
              <a:t>Outgoing</a:t>
            </a:r>
            <a:r>
              <a:rPr lang="tr-TR" spc="-5" dirty="0">
                <a:solidFill>
                  <a:srgbClr val="FF0000"/>
                </a:solidFill>
                <a:cs typeface="Century Gothic"/>
              </a:rPr>
              <a:t> </a:t>
            </a:r>
            <a:r>
              <a:rPr lang="tr-TR" spc="-5" dirty="0" err="1">
                <a:solidFill>
                  <a:srgbClr val="FF0000"/>
                </a:solidFill>
                <a:cs typeface="Century Gothic"/>
              </a:rPr>
              <a:t>Student</a:t>
            </a:r>
            <a:r>
              <a:rPr lang="tr-TR" spc="-5" dirty="0">
                <a:solidFill>
                  <a:srgbClr val="FF0000"/>
                </a:solidFill>
                <a:cs typeface="Century Gothic"/>
              </a:rPr>
              <a:t> </a:t>
            </a:r>
            <a:r>
              <a:rPr lang="tr-TR" spc="-5" dirty="0" err="1">
                <a:solidFill>
                  <a:srgbClr val="FF0000"/>
                </a:solidFill>
                <a:cs typeface="Century Gothic"/>
              </a:rPr>
              <a:t>Procedures</a:t>
            </a:r>
            <a:r>
              <a:rPr lang="tr-TR" spc="-5" dirty="0">
                <a:solidFill>
                  <a:srgbClr val="FF0000"/>
                </a:solidFill>
                <a:cs typeface="Century Gothic"/>
              </a:rPr>
              <a:t> </a:t>
            </a:r>
            <a:r>
              <a:rPr lang="tr-TR" spc="-5" dirty="0" err="1">
                <a:solidFill>
                  <a:srgbClr val="FF0000"/>
                </a:solidFill>
                <a:cs typeface="Century Gothic"/>
              </a:rPr>
              <a:t>Checklist</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838200" y="1825625"/>
            <a:ext cx="10515600" cy="2507353"/>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err="1">
                <a:cs typeface="Century Gothic"/>
              </a:rPr>
              <a:t>Please</a:t>
            </a:r>
            <a:r>
              <a:rPr lang="tr-TR" sz="2400" spc="-20" dirty="0">
                <a:cs typeface="Century Gothic"/>
              </a:rPr>
              <a:t> </a:t>
            </a:r>
            <a:r>
              <a:rPr lang="tr-TR" sz="2400" spc="-20" dirty="0" err="1">
                <a:cs typeface="Century Gothic"/>
              </a:rPr>
              <a:t>view</a:t>
            </a:r>
            <a:r>
              <a:rPr lang="tr-TR" sz="2400" spc="-20" dirty="0">
                <a:cs typeface="Century Gothic"/>
              </a:rPr>
              <a:t> </a:t>
            </a:r>
            <a:r>
              <a:rPr lang="tr-TR" sz="2400" spc="-20" dirty="0" err="1">
                <a:cs typeface="Century Gothic"/>
              </a:rPr>
              <a:t>the</a:t>
            </a:r>
            <a:r>
              <a:rPr lang="tr-TR" sz="2400" spc="-20" dirty="0">
                <a:cs typeface="Century Gothic"/>
              </a:rPr>
              <a:t> </a:t>
            </a:r>
            <a:r>
              <a:rPr lang="tr-TR" sz="2400" b="1" u="sng" spc="-5" dirty="0" err="1">
                <a:cs typeface="Century Gothic"/>
              </a:rPr>
              <a:t>Erasmus</a:t>
            </a:r>
            <a:r>
              <a:rPr lang="tr-TR" sz="2400" b="1" u="sng" spc="-5" dirty="0">
                <a:cs typeface="Century Gothic"/>
              </a:rPr>
              <a:t>+ </a:t>
            </a:r>
            <a:r>
              <a:rPr lang="tr-TR" sz="2400" b="1" u="sng" spc="-5" dirty="0" err="1">
                <a:cs typeface="Century Gothic"/>
              </a:rPr>
              <a:t>Outgoing</a:t>
            </a:r>
            <a:r>
              <a:rPr lang="tr-TR" sz="2400" b="1" u="sng" spc="-5" dirty="0">
                <a:cs typeface="Century Gothic"/>
              </a:rPr>
              <a:t> </a:t>
            </a:r>
            <a:r>
              <a:rPr lang="tr-TR" sz="2400" b="1" u="sng" spc="-5" dirty="0" err="1">
                <a:cs typeface="Century Gothic"/>
              </a:rPr>
              <a:t>Student</a:t>
            </a:r>
            <a:r>
              <a:rPr lang="tr-TR" sz="2400" b="1" u="sng" spc="-5" dirty="0">
                <a:cs typeface="Century Gothic"/>
              </a:rPr>
              <a:t> </a:t>
            </a:r>
            <a:r>
              <a:rPr lang="tr-TR" sz="2400" b="1" u="sng" spc="-5" dirty="0" err="1">
                <a:cs typeface="Century Gothic"/>
              </a:rPr>
              <a:t>Procedures</a:t>
            </a:r>
            <a:r>
              <a:rPr lang="tr-TR" sz="2400" b="1" u="sng" spc="-5" dirty="0">
                <a:cs typeface="Century Gothic"/>
              </a:rPr>
              <a:t> </a:t>
            </a:r>
            <a:r>
              <a:rPr lang="tr-TR" sz="2400" b="1" u="sng" spc="-5" dirty="0" err="1">
                <a:cs typeface="Century Gothic"/>
              </a:rPr>
              <a:t>Checklist</a:t>
            </a:r>
            <a:r>
              <a:rPr lang="tr-TR" sz="2400" spc="-5" dirty="0">
                <a:cs typeface="Century Gothic"/>
              </a:rPr>
              <a:t> </a:t>
            </a:r>
            <a:r>
              <a:rPr lang="tr-TR" sz="2400" spc="-20" dirty="0" err="1">
                <a:cs typeface="Century Gothic"/>
              </a:rPr>
              <a:t>document</a:t>
            </a:r>
            <a:r>
              <a:rPr lang="tr-TR" sz="2400" spc="-20" dirty="0">
                <a:cs typeface="Century Gothic"/>
              </a:rPr>
              <a:t> </a:t>
            </a:r>
            <a:r>
              <a:rPr lang="tr-TR" sz="2400" spc="-20" dirty="0" err="1">
                <a:cs typeface="Century Gothic"/>
              </a:rPr>
              <a:t>under</a:t>
            </a:r>
            <a:r>
              <a:rPr lang="tr-TR" sz="2400" spc="-20" dirty="0">
                <a:cs typeface="Century Gothic"/>
              </a:rPr>
              <a:t> </a:t>
            </a:r>
            <a:r>
              <a:rPr lang="tr-TR" sz="2400" spc="-20" dirty="0" err="1">
                <a:cs typeface="Century Gothic"/>
              </a:rPr>
              <a:t>the</a:t>
            </a:r>
            <a:r>
              <a:rPr lang="tr-TR" sz="2400" spc="-20" dirty="0">
                <a:cs typeface="Century Gothic"/>
              </a:rPr>
              <a:t> </a:t>
            </a:r>
            <a:r>
              <a:rPr lang="tr-TR" sz="2400" b="1" u="sng" spc="-20" dirty="0">
                <a:cs typeface="Century Gothic"/>
              </a:rPr>
              <a:t>Control</a:t>
            </a:r>
            <a:r>
              <a:rPr lang="tr-TR" sz="2400" spc="-20" dirty="0">
                <a:cs typeface="Century Gothic"/>
              </a:rPr>
              <a:t> </a:t>
            </a:r>
            <a:r>
              <a:rPr lang="tr-TR" sz="2400" spc="-20" dirty="0" err="1">
                <a:cs typeface="Century Gothic"/>
              </a:rPr>
              <a:t>title</a:t>
            </a:r>
            <a:r>
              <a:rPr lang="tr-TR" sz="2400" spc="-20" dirty="0">
                <a:cs typeface="Century Gothic"/>
              </a:rPr>
              <a:t> </a:t>
            </a:r>
            <a:r>
              <a:rPr lang="tr-TR" sz="2400" spc="-20" dirty="0" err="1">
                <a:cs typeface="Century Gothic"/>
              </a:rPr>
              <a:t>by</a:t>
            </a:r>
            <a:r>
              <a:rPr lang="tr-TR" sz="2400" spc="-20" dirty="0">
                <a:cs typeface="Century Gothic"/>
              </a:rPr>
              <a:t> </a:t>
            </a:r>
            <a:r>
              <a:rPr lang="tr-TR" sz="2400" spc="-20" dirty="0" err="1">
                <a:cs typeface="Century Gothic"/>
              </a:rPr>
              <a:t>clicking</a:t>
            </a:r>
            <a:r>
              <a:rPr lang="tr-TR" sz="2400" spc="-20" dirty="0">
                <a:cs typeface="Century Gothic"/>
              </a:rPr>
              <a:t> </a:t>
            </a:r>
            <a:r>
              <a:rPr lang="tr-TR" sz="2400" b="1" u="sng" spc="-20" dirty="0" err="1">
                <a:cs typeface="Century Gothic"/>
              </a:rPr>
              <a:t>Outgoing</a:t>
            </a:r>
            <a:r>
              <a:rPr lang="tr-TR" sz="2400" b="1" u="sng" spc="-20" dirty="0">
                <a:cs typeface="Century Gothic"/>
              </a:rPr>
              <a:t> </a:t>
            </a:r>
            <a:r>
              <a:rPr lang="tr-TR" sz="2400" b="1" u="sng" spc="-20" dirty="0" err="1">
                <a:cs typeface="Century Gothic"/>
              </a:rPr>
              <a:t>Student</a:t>
            </a:r>
            <a:r>
              <a:rPr lang="tr-TR" sz="2400" b="1" u="sng" spc="-20" dirty="0">
                <a:cs typeface="Century Gothic"/>
              </a:rPr>
              <a:t> </a:t>
            </a:r>
            <a:r>
              <a:rPr lang="tr-TR" sz="2400" spc="-20" dirty="0">
                <a:cs typeface="Century Gothic"/>
              </a:rPr>
              <a:t>at </a:t>
            </a:r>
            <a:r>
              <a:rPr lang="tr-TR" sz="2400" spc="-20" dirty="0" err="1">
                <a:cs typeface="Century Gothic"/>
              </a:rPr>
              <a:t>the</a:t>
            </a:r>
            <a:r>
              <a:rPr lang="tr-TR" sz="2400" spc="-20" dirty="0">
                <a:cs typeface="Century Gothic"/>
              </a:rPr>
              <a:t> </a:t>
            </a:r>
            <a:r>
              <a:rPr lang="tr-TR" sz="2400" b="1" u="sng" spc="-20" dirty="0" err="1">
                <a:cs typeface="Century Gothic"/>
              </a:rPr>
              <a:t>Erasmus</a:t>
            </a:r>
            <a:r>
              <a:rPr lang="tr-TR" sz="2400" b="1" u="sng" spc="-20" dirty="0">
                <a:cs typeface="Century Gothic"/>
              </a:rPr>
              <a:t>+ </a:t>
            </a:r>
            <a:r>
              <a:rPr lang="tr-TR" sz="2400" b="1" u="sng" spc="-20" dirty="0" err="1">
                <a:cs typeface="Century Gothic"/>
              </a:rPr>
              <a:t>Student</a:t>
            </a:r>
            <a:r>
              <a:rPr lang="tr-TR" sz="2400" b="1" u="sng" spc="-20" dirty="0">
                <a:cs typeface="Century Gothic"/>
              </a:rPr>
              <a:t> </a:t>
            </a:r>
            <a:r>
              <a:rPr lang="tr-TR" sz="2400" b="1" u="sng" spc="-20" dirty="0" err="1">
                <a:cs typeface="Century Gothic"/>
              </a:rPr>
              <a:t>Mobility</a:t>
            </a:r>
            <a:r>
              <a:rPr lang="tr-TR" sz="2400" b="1" u="sng" spc="-20" dirty="0">
                <a:cs typeface="Century Gothic"/>
              </a:rPr>
              <a:t> </a:t>
            </a:r>
            <a:r>
              <a:rPr lang="tr-TR" sz="2400" spc="-20" dirty="0" err="1">
                <a:cs typeface="Century Gothic"/>
              </a:rPr>
              <a:t>section</a:t>
            </a:r>
            <a:r>
              <a:rPr lang="tr-TR" sz="2400" spc="-20" dirty="0">
                <a:cs typeface="Century Gothic"/>
              </a:rPr>
              <a:t> at </a:t>
            </a:r>
            <a:r>
              <a:rPr lang="tr-TR" sz="2400" spc="-20" dirty="0" err="1">
                <a:cs typeface="Century Gothic"/>
              </a:rPr>
              <a:t>the</a:t>
            </a:r>
            <a:r>
              <a:rPr lang="tr-TR" sz="2400" spc="-20" dirty="0">
                <a:cs typeface="Century Gothic"/>
              </a:rPr>
              <a:t> International </a:t>
            </a:r>
            <a:r>
              <a:rPr lang="tr-TR" sz="2400" spc="-20" dirty="0" err="1">
                <a:cs typeface="Century Gothic"/>
              </a:rPr>
              <a:t>Academic</a:t>
            </a:r>
            <a:r>
              <a:rPr lang="tr-TR" sz="2400" spc="-20" dirty="0">
                <a:cs typeface="Century Gothic"/>
              </a:rPr>
              <a:t> </a:t>
            </a:r>
            <a:r>
              <a:rPr lang="tr-TR" sz="2400" spc="-20" dirty="0" err="1">
                <a:cs typeface="Century Gothic"/>
              </a:rPr>
              <a:t>Relations</a:t>
            </a:r>
            <a:r>
              <a:rPr lang="tr-TR" sz="2400" spc="-20" dirty="0">
                <a:cs typeface="Century Gothic"/>
              </a:rPr>
              <a:t> </a:t>
            </a:r>
            <a:r>
              <a:rPr lang="tr-TR" sz="2400" spc="-20" dirty="0" err="1">
                <a:cs typeface="Century Gothic"/>
              </a:rPr>
              <a:t>Coordinatorship</a:t>
            </a:r>
            <a:r>
              <a:rPr lang="tr-TR" sz="2400" spc="-20" dirty="0">
                <a:cs typeface="Century Gothic"/>
              </a:rPr>
              <a:t> </a:t>
            </a:r>
            <a:r>
              <a:rPr lang="tr-TR" sz="2400" spc="-20" dirty="0" err="1">
                <a:cs typeface="Century Gothic"/>
              </a:rPr>
              <a:t>website</a:t>
            </a:r>
            <a:r>
              <a:rPr lang="tr-TR" sz="2400" spc="-20" dirty="0">
                <a:cs typeface="Century Gothic"/>
              </a:rPr>
              <a:t>.</a:t>
            </a:r>
            <a:endParaRPr lang="tr-TR" sz="1800" dirty="0">
              <a:cs typeface="Times New Roman"/>
            </a:endParaRPr>
          </a:p>
          <a:p>
            <a:pPr marL="12700" marR="8890" indent="0" algn="just">
              <a:lnSpc>
                <a:spcPct val="90100"/>
              </a:lnSpc>
              <a:buNone/>
            </a:pPr>
            <a:r>
              <a:rPr lang="tr-TR" sz="1800" dirty="0">
                <a:cs typeface="Times New Roman"/>
                <a:hlinkClick r:id="rId5">
                  <a:extLst>
                    <a:ext uri="{A12FA001-AC4F-418D-AE19-62706E023703}">
                      <ahyp:hlinkClr xmlns="" xmlns:ahyp="http://schemas.microsoft.com/office/drawing/2018/hyperlinkcolor" val="tx"/>
                    </a:ext>
                  </a:extLst>
                </a:hlinkClick>
              </a:rPr>
              <a:t>https://international.deu.edu.tr/erasmus/staj-giden-ogrenci/</a:t>
            </a:r>
            <a:endParaRPr lang="tr-TR" sz="1800" dirty="0">
              <a:cs typeface="Times New Roman"/>
            </a:endParaRPr>
          </a:p>
          <a:p>
            <a:pPr marL="12700" marR="8890" indent="0" algn="just">
              <a:lnSpc>
                <a:spcPct val="90100"/>
              </a:lnSpc>
              <a:buNone/>
            </a:pPr>
            <a:endParaRPr sz="1800" dirty="0">
              <a:cs typeface="Times New Roman"/>
            </a:endParaRPr>
          </a:p>
          <a:p>
            <a:pPr marL="12700" marR="5080" indent="0" algn="just">
              <a:buNone/>
            </a:pPr>
            <a:endParaRPr sz="1800" u="sng" dirty="0">
              <a:cs typeface="Century Gothic"/>
            </a:endParaRPr>
          </a:p>
        </p:txBody>
      </p:sp>
    </p:spTree>
    <p:extLst>
      <p:ext uri="{BB962C8B-B14F-4D97-AF65-F5344CB8AC3E}">
        <p14:creationId xmlns:p14="http://schemas.microsoft.com/office/powerpoint/2010/main" val="191166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0506" y="182285"/>
            <a:ext cx="8658808" cy="1354217"/>
          </a:xfrm>
          <a:prstGeom prst="rect">
            <a:avLst/>
          </a:prstGeom>
        </p:spPr>
        <p:txBody>
          <a:bodyPr vert="horz" wrap="square" lIns="0" tIns="0" rIns="0" bIns="0" rtlCol="0">
            <a:spAutoFit/>
          </a:bodyPr>
          <a:lstStyle/>
          <a:p>
            <a:pPr marL="12700" algn="ctr">
              <a:lnSpc>
                <a:spcPct val="100000"/>
              </a:lnSpc>
            </a:pPr>
            <a:r>
              <a:rPr lang="tr-TR" sz="4400" b="1" dirty="0" err="1">
                <a:solidFill>
                  <a:srgbClr val="015092"/>
                </a:solidFill>
                <a:latin typeface="Calibri Light" panose="020F0302020204030204"/>
                <a:ea typeface="+mj-ea"/>
                <a:cs typeface="+mj-cs"/>
              </a:rPr>
              <a:t>Erasmus</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Traineeship</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Invitation</a:t>
            </a:r>
            <a:r>
              <a:rPr lang="tr-TR" sz="4400" b="1" dirty="0">
                <a:solidFill>
                  <a:srgbClr val="015092"/>
                </a:solidFill>
                <a:latin typeface="Calibri Light" panose="020F0302020204030204"/>
                <a:ea typeface="+mj-ea"/>
                <a:cs typeface="+mj-cs"/>
              </a:rPr>
              <a:t>/</a:t>
            </a:r>
            <a:r>
              <a:rPr lang="tr-TR" sz="4400" b="1" dirty="0" err="1">
                <a:solidFill>
                  <a:srgbClr val="015092"/>
                </a:solidFill>
                <a:latin typeface="Calibri Light" panose="020F0302020204030204"/>
                <a:ea typeface="+mj-ea"/>
                <a:cs typeface="+mj-cs"/>
              </a:rPr>
              <a:t>Acceptance</a:t>
            </a:r>
            <a:r>
              <a:rPr lang="tr-TR" sz="4400" b="1" dirty="0">
                <a:solidFill>
                  <a:srgbClr val="015092"/>
                </a:solidFill>
                <a:latin typeface="Calibri Light" panose="020F0302020204030204"/>
                <a:ea typeface="+mj-ea"/>
                <a:cs typeface="+mj-cs"/>
              </a:rPr>
              <a:t> </a:t>
            </a:r>
            <a:r>
              <a:rPr lang="tr-TR" sz="4400" b="1" dirty="0" err="1">
                <a:solidFill>
                  <a:srgbClr val="015092"/>
                </a:solidFill>
                <a:latin typeface="Calibri Light" panose="020F0302020204030204"/>
                <a:ea typeface="+mj-ea"/>
                <a:cs typeface="+mj-cs"/>
              </a:rPr>
              <a:t>Letter</a:t>
            </a:r>
            <a:endParaRPr sz="2800" b="1" dirty="0">
              <a:solidFill>
                <a:schemeClr val="accent1"/>
              </a:solidFill>
              <a:cs typeface="Century Gothic"/>
            </a:endParaRPr>
          </a:p>
        </p:txBody>
      </p:sp>
      <p:sp>
        <p:nvSpPr>
          <p:cNvPr id="10" name="object 10"/>
          <p:cNvSpPr txBox="1"/>
          <p:nvPr/>
        </p:nvSpPr>
        <p:spPr>
          <a:xfrm>
            <a:off x="255493" y="1792942"/>
            <a:ext cx="11802036" cy="3877985"/>
          </a:xfrm>
          <a:prstGeom prst="rect">
            <a:avLst/>
          </a:prstGeom>
        </p:spPr>
        <p:txBody>
          <a:bodyPr vert="horz" wrap="square" lIns="0" tIns="0" rIns="0" bIns="0" rtlCol="0">
            <a:spAutoFit/>
          </a:bodyPr>
          <a:lstStyle/>
          <a:p>
            <a:r>
              <a:rPr lang="en-GB" b="1" dirty="0"/>
              <a:t>Internship Acceptance Letter Guidelines</a:t>
            </a:r>
          </a:p>
          <a:p>
            <a:r>
              <a:rPr lang="en-GB" dirty="0"/>
              <a:t>The letter must be issued by the </a:t>
            </a:r>
            <a:r>
              <a:rPr lang="en-GB" b="1" dirty="0"/>
              <a:t>host institution</a:t>
            </a:r>
            <a:r>
              <a:rPr lang="en-GB" dirty="0"/>
              <a:t>.</a:t>
            </a:r>
          </a:p>
          <a:p>
            <a:r>
              <a:rPr lang="en-GB" dirty="0"/>
              <a:t>It must include the following details:</a:t>
            </a:r>
          </a:p>
          <a:p>
            <a:pPr lvl="1"/>
            <a:r>
              <a:rPr lang="en-GB" dirty="0"/>
              <a:t>Full name and surname of the </a:t>
            </a:r>
            <a:r>
              <a:rPr lang="en-GB" b="1" dirty="0"/>
              <a:t>undergraduate student</a:t>
            </a:r>
            <a:r>
              <a:rPr lang="en-GB" dirty="0"/>
              <a:t> from the </a:t>
            </a:r>
            <a:r>
              <a:rPr lang="en-GB" b="1" dirty="0"/>
              <a:t>Institute/Faculty of </a:t>
            </a:r>
            <a:r>
              <a:rPr lang="en-GB" b="1" dirty="0" err="1"/>
              <a:t>Dokuz</a:t>
            </a:r>
            <a:r>
              <a:rPr lang="en-GB" b="1" dirty="0"/>
              <a:t> </a:t>
            </a:r>
            <a:r>
              <a:rPr lang="en-GB" b="1" dirty="0" err="1"/>
              <a:t>Eylül</a:t>
            </a:r>
            <a:r>
              <a:rPr lang="en-GB" b="1" dirty="0"/>
              <a:t> University</a:t>
            </a:r>
            <a:r>
              <a:rPr lang="en-GB" dirty="0"/>
              <a:t>.</a:t>
            </a:r>
          </a:p>
          <a:p>
            <a:pPr lvl="1"/>
            <a:r>
              <a:rPr lang="en-GB" dirty="0"/>
              <a:t>A statement confirming that the internship will be carried out within the scope of the </a:t>
            </a:r>
            <a:r>
              <a:rPr lang="en-GB" b="1" dirty="0"/>
              <a:t>Erasmus+ Exchange Program</a:t>
            </a:r>
            <a:r>
              <a:rPr lang="en-GB" dirty="0"/>
              <a:t>.</a:t>
            </a:r>
          </a:p>
          <a:p>
            <a:pPr lvl="1"/>
            <a:r>
              <a:rPr lang="en-GB" dirty="0"/>
              <a:t>A brief description of the </a:t>
            </a:r>
            <a:r>
              <a:rPr lang="en-GB" b="1" dirty="0"/>
              <a:t>internship duties</a:t>
            </a:r>
            <a:r>
              <a:rPr lang="en-GB" dirty="0"/>
              <a:t>.</a:t>
            </a:r>
          </a:p>
          <a:p>
            <a:pPr lvl="1"/>
            <a:r>
              <a:rPr lang="en-GB" dirty="0"/>
              <a:t>The </a:t>
            </a:r>
            <a:r>
              <a:rPr lang="en-GB" b="1" dirty="0"/>
              <a:t>name of the host institution</a:t>
            </a:r>
            <a:r>
              <a:rPr lang="en-GB" dirty="0"/>
              <a:t> (if finalized).</a:t>
            </a:r>
          </a:p>
          <a:p>
            <a:pPr lvl="1"/>
            <a:r>
              <a:rPr lang="en-GB" dirty="0"/>
              <a:t>The </a:t>
            </a:r>
            <a:r>
              <a:rPr lang="en-GB" b="1" dirty="0"/>
              <a:t>exact start and end dates</a:t>
            </a:r>
            <a:r>
              <a:rPr lang="en-GB" dirty="0"/>
              <a:t> of the internship (format: </a:t>
            </a:r>
            <a:r>
              <a:rPr lang="en-GB" b="1" dirty="0" err="1"/>
              <a:t>dd</a:t>
            </a:r>
            <a:r>
              <a:rPr lang="en-GB" b="1" dirty="0"/>
              <a:t>/mm/</a:t>
            </a:r>
            <a:r>
              <a:rPr lang="en-GB" b="1" dirty="0" err="1"/>
              <a:t>yyyy</a:t>
            </a:r>
            <a:r>
              <a:rPr lang="en-GB" b="1" dirty="0"/>
              <a:t> – </a:t>
            </a:r>
            <a:r>
              <a:rPr lang="en-GB" b="1" dirty="0" err="1"/>
              <a:t>dd</a:t>
            </a:r>
            <a:r>
              <a:rPr lang="en-GB" b="1" dirty="0"/>
              <a:t>/mm/</a:t>
            </a:r>
            <a:r>
              <a:rPr lang="en-GB" b="1" dirty="0" err="1"/>
              <a:t>yyyy</a:t>
            </a:r>
            <a:r>
              <a:rPr lang="en-GB" dirty="0"/>
              <a:t>).</a:t>
            </a:r>
          </a:p>
          <a:p>
            <a:r>
              <a:rPr lang="en-GB" dirty="0"/>
              <a:t>The letter must bear the </a:t>
            </a:r>
            <a:r>
              <a:rPr lang="en-GB" b="1" dirty="0"/>
              <a:t>signature and official stamp</a:t>
            </a:r>
            <a:r>
              <a:rPr lang="en-GB" dirty="0"/>
              <a:t> of the host institution.</a:t>
            </a:r>
          </a:p>
          <a:p>
            <a:r>
              <a:rPr lang="en-GB" b="1" dirty="0"/>
              <a:t>Important Notes:</a:t>
            </a:r>
          </a:p>
          <a:p>
            <a:r>
              <a:rPr lang="en-GB" dirty="0"/>
              <a:t>The </a:t>
            </a:r>
            <a:r>
              <a:rPr lang="en-GB" b="1" dirty="0"/>
              <a:t>Internship Acceptance Letter</a:t>
            </a:r>
            <a:r>
              <a:rPr lang="en-GB" dirty="0"/>
              <a:t> must be </a:t>
            </a:r>
            <a:r>
              <a:rPr lang="en-GB" b="1" dirty="0"/>
              <a:t>checked and approved</a:t>
            </a:r>
            <a:r>
              <a:rPr lang="en-GB" dirty="0"/>
              <a:t> by the relevant </a:t>
            </a:r>
            <a:r>
              <a:rPr lang="en-GB" b="1" dirty="0"/>
              <a:t>Erasmus Department </a:t>
            </a:r>
            <a:r>
              <a:rPr lang="en-GB" b="1" dirty="0" err="1"/>
              <a:t>Coordinatorship</a:t>
            </a:r>
            <a:r>
              <a:rPr lang="en-GB" dirty="0"/>
              <a:t>, signed, and then </a:t>
            </a:r>
            <a:r>
              <a:rPr lang="en-GB" b="1" dirty="0"/>
              <a:t>uploaded to the Erasmus Online Application Portal</a:t>
            </a:r>
            <a:r>
              <a:rPr lang="en-GB" dirty="0"/>
              <a:t>.</a:t>
            </a:r>
          </a:p>
          <a:p>
            <a:r>
              <a:rPr lang="en-GB" b="1" dirty="0"/>
              <a:t>If there are any changes</a:t>
            </a:r>
            <a:r>
              <a:rPr lang="en-GB" dirty="0"/>
              <a:t> to the </a:t>
            </a:r>
            <a:r>
              <a:rPr lang="en-GB" b="1" dirty="0"/>
              <a:t>host institution</a:t>
            </a:r>
            <a:r>
              <a:rPr lang="en-GB" dirty="0"/>
              <a:t> or the </a:t>
            </a:r>
            <a:r>
              <a:rPr lang="en-GB" b="1" dirty="0"/>
              <a:t>internship date range</a:t>
            </a:r>
            <a:r>
              <a:rPr lang="en-GB" dirty="0"/>
              <a:t>, the updated </a:t>
            </a:r>
            <a:r>
              <a:rPr lang="en-GB" b="1" dirty="0"/>
              <a:t>Internship Acceptance Letter</a:t>
            </a:r>
            <a:r>
              <a:rPr lang="en-GB" dirty="0"/>
              <a:t> must be </a:t>
            </a:r>
            <a:r>
              <a:rPr lang="en-GB" b="1" dirty="0"/>
              <a:t>re-approved</a:t>
            </a:r>
            <a:r>
              <a:rPr lang="en-GB" dirty="0"/>
              <a:t> by the Erasmus Department </a:t>
            </a:r>
            <a:r>
              <a:rPr lang="en-GB" dirty="0" err="1"/>
              <a:t>Coordinatorship</a:t>
            </a:r>
            <a:r>
              <a:rPr lang="en-GB" dirty="0"/>
              <a:t> and sent to our office via email: </a:t>
            </a:r>
            <a:r>
              <a:rPr lang="en-GB" b="1" dirty="0"/>
              <a:t>deuerasmusstaj@gmail.com</a:t>
            </a:r>
            <a:r>
              <a:rPr lang="en-GB" dirty="0"/>
              <a:t>.</a:t>
            </a:r>
          </a:p>
        </p:txBody>
      </p:sp>
    </p:spTree>
    <p:extLst>
      <p:ext uri="{BB962C8B-B14F-4D97-AF65-F5344CB8AC3E}">
        <p14:creationId xmlns:p14="http://schemas.microsoft.com/office/powerpoint/2010/main" val="277798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526490"/>
            <a:ext cx="8317089" cy="713867"/>
          </a:xfrm>
        </p:spPr>
        <p:txBody>
          <a:bodyPr>
            <a:normAutofit fontScale="90000"/>
          </a:bodyPr>
          <a:lstStyle/>
          <a:p>
            <a:r>
              <a:rPr lang="tr-TR" dirty="0" err="1"/>
              <a:t>Erasmus</a:t>
            </a:r>
            <a:r>
              <a:rPr lang="tr-TR" dirty="0"/>
              <a:t>+ </a:t>
            </a:r>
            <a:r>
              <a:rPr lang="tr-TR" dirty="0" err="1"/>
              <a:t>Internship</a:t>
            </a:r>
            <a:r>
              <a:rPr lang="tr-TR" dirty="0"/>
              <a:t> </a:t>
            </a:r>
            <a:r>
              <a:rPr lang="tr-TR" dirty="0" err="1"/>
              <a:t>Invitation</a:t>
            </a:r>
            <a:r>
              <a:rPr lang="tr-TR" dirty="0"/>
              <a:t>/</a:t>
            </a:r>
            <a:r>
              <a:rPr lang="tr-TR" dirty="0" err="1"/>
              <a:t>Acceptance</a:t>
            </a:r>
            <a:r>
              <a:rPr lang="tr-TR" dirty="0"/>
              <a:t> </a:t>
            </a:r>
            <a:r>
              <a:rPr lang="tr-TR" dirty="0" err="1"/>
              <a:t>Letter</a:t>
            </a:r>
            <a:endParaRPr lang="tr-TR" dirty="0"/>
          </a:p>
        </p:txBody>
      </p:sp>
      <p:sp>
        <p:nvSpPr>
          <p:cNvPr id="5" name="Rectangle 2"/>
          <p:cNvSpPr>
            <a:spLocks noGrp="1" noChangeArrowheads="1"/>
          </p:cNvSpPr>
          <p:nvPr>
            <p:ph idx="1"/>
          </p:nvPr>
        </p:nvSpPr>
        <p:spPr bwMode="auto">
          <a:xfrm>
            <a:off x="246529" y="1932518"/>
            <a:ext cx="1176617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Guidelines for the Erasmus+ Internship Invitation/Acceptance Letter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You must obtain an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invitation/acceptance letter</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from the institution or organization abroad where you intend to carry out your internship. This institution should be relevant to your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field of study</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The letter must be: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Printed on the official letterhead</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of the host institution/organization, and it must include the following details: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Your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name and surname</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and your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department</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internship start and end dates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(Note: the internship duration must be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least 60 days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clear reference to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“Erasmus+ Internship Mobility”</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If known, details of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department/unit</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where you will carry out your internship and a brief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description of your expected duties</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signature of an authorized official</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and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institution’s stamp/seal</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It is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student’s responsibility</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to obtain the invitation/acceptance letter from the host institution abroad.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After obtaining the letter, it must be submitted to your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Erasmus Department Coordinator</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for review. Once the coordinator signs the letter with the statement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“Complies”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you must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upload it to the </a:t>
            </a:r>
            <a:r>
              <a:rPr kumimoji="0" lang="en-US" altLang="en-US"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Turna</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Portal</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yourself.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Please ensure that the content of your invitation letter clearly indicates that the internship will provide you with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professional experience and practical training in your field of study</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636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p:txBody>
          <a:bodyPr>
            <a:normAutofit/>
          </a:bodyPr>
          <a:lstStyle/>
          <a:p>
            <a:r>
              <a:rPr lang="en-US" dirty="0">
                <a:solidFill>
                  <a:srgbClr val="FF0000"/>
                </a:solidFill>
                <a:latin typeface="+mn-lt"/>
                <a:cs typeface="Century Gothic"/>
              </a:rPr>
              <a:t>Learning Agreement For </a:t>
            </a:r>
            <a:r>
              <a:rPr lang="tr-TR" dirty="0" err="1">
                <a:solidFill>
                  <a:srgbClr val="FF0000"/>
                </a:solidFill>
                <a:latin typeface="+mn-lt"/>
                <a:cs typeface="Century Gothic"/>
              </a:rPr>
              <a:t>Internship</a:t>
            </a:r>
            <a:endParaRPr lang="tr-TR" dirty="0">
              <a:solidFill>
                <a:srgbClr val="FF0000"/>
              </a:solidFill>
              <a:latin typeface="+mn-lt"/>
            </a:endParaRPr>
          </a:p>
        </p:txBody>
      </p:sp>
      <p:sp>
        <p:nvSpPr>
          <p:cNvPr id="9" name="object 9"/>
          <p:cNvSpPr txBox="1">
            <a:spLocks noGrp="1"/>
          </p:cNvSpPr>
          <p:nvPr>
            <p:ph idx="1"/>
          </p:nvPr>
        </p:nvSpPr>
        <p:spPr>
          <a:xfrm>
            <a:off x="282388" y="1825625"/>
            <a:ext cx="11533094" cy="3511731"/>
          </a:xfrm>
          <a:prstGeom prst="rect">
            <a:avLst/>
          </a:prstGeom>
        </p:spPr>
        <p:txBody>
          <a:bodyPr vert="horz" wrap="square" lIns="0" tIns="0" rIns="0" bIns="0" rtlCol="0">
            <a:spAutoFit/>
          </a:bodyPr>
          <a:lstStyle/>
          <a:p>
            <a:r>
              <a:rPr lang="en-GB" sz="1800" b="1" dirty="0">
                <a:solidFill>
                  <a:schemeClr val="tx1"/>
                </a:solidFill>
              </a:rPr>
              <a:t>Learning Agreement for Traineeships</a:t>
            </a:r>
          </a:p>
          <a:p>
            <a:r>
              <a:rPr lang="en-GB" sz="1800" dirty="0">
                <a:solidFill>
                  <a:schemeClr val="tx1"/>
                </a:solidFill>
              </a:rPr>
              <a:t>You can download the </a:t>
            </a:r>
            <a:r>
              <a:rPr lang="en-GB" sz="1800" b="1" dirty="0">
                <a:solidFill>
                  <a:schemeClr val="tx1"/>
                </a:solidFill>
              </a:rPr>
              <a:t>Learning Agreement for Traineeships</a:t>
            </a:r>
            <a:r>
              <a:rPr lang="en-GB" sz="1800" dirty="0">
                <a:solidFill>
                  <a:schemeClr val="tx1"/>
                </a:solidFill>
              </a:rPr>
              <a:t> document under the </a:t>
            </a:r>
            <a:r>
              <a:rPr lang="en-GB" sz="1800" b="1" dirty="0">
                <a:solidFill>
                  <a:schemeClr val="tx1"/>
                </a:solidFill>
              </a:rPr>
              <a:t>Documents</a:t>
            </a:r>
            <a:r>
              <a:rPr lang="en-GB" sz="1800" dirty="0">
                <a:solidFill>
                  <a:schemeClr val="tx1"/>
                </a:solidFill>
              </a:rPr>
              <a:t> section by clicking on </a:t>
            </a:r>
            <a:r>
              <a:rPr lang="en-GB" sz="1800" b="1" dirty="0">
                <a:solidFill>
                  <a:schemeClr val="tx1"/>
                </a:solidFill>
              </a:rPr>
              <a:t>“Internship Outgoing Student”</a:t>
            </a:r>
            <a:r>
              <a:rPr lang="en-GB" sz="1800" dirty="0">
                <a:solidFill>
                  <a:schemeClr val="tx1"/>
                </a:solidFill>
              </a:rPr>
              <a:t> within the </a:t>
            </a:r>
            <a:r>
              <a:rPr lang="en-GB" sz="1800" b="1" dirty="0">
                <a:solidFill>
                  <a:schemeClr val="tx1"/>
                </a:solidFill>
              </a:rPr>
              <a:t>Erasmus+ Student Mobility</a:t>
            </a:r>
            <a:r>
              <a:rPr lang="en-GB" sz="1800" dirty="0">
                <a:solidFill>
                  <a:schemeClr val="tx1"/>
                </a:solidFill>
              </a:rPr>
              <a:t> menu on the website of the </a:t>
            </a:r>
            <a:r>
              <a:rPr lang="en-GB" sz="1800" b="1" dirty="0">
                <a:solidFill>
                  <a:schemeClr val="tx1"/>
                </a:solidFill>
              </a:rPr>
              <a:t>International Academic Relations Coordination Office</a:t>
            </a:r>
            <a:r>
              <a:rPr lang="en-GB" sz="1800" dirty="0">
                <a:solidFill>
                  <a:schemeClr val="tx1"/>
                </a:solidFill>
              </a:rPr>
              <a:t>:</a:t>
            </a:r>
          </a:p>
          <a:p>
            <a:r>
              <a:rPr lang="en-GB" sz="1800" dirty="0" smtClean="0">
                <a:solidFill>
                  <a:schemeClr val="tx1"/>
                </a:solidFill>
              </a:rPr>
              <a:t> </a:t>
            </a:r>
            <a:r>
              <a:rPr lang="en-GB" sz="1800" dirty="0">
                <a:solidFill>
                  <a:schemeClr val="tx1"/>
                </a:solidFill>
                <a:hlinkClick r:id="rId5"/>
              </a:rPr>
              <a:t>https://international.deu.edu.tr/erasmus/staj-giden-ogrenci/</a:t>
            </a:r>
            <a:endParaRPr lang="en-GB" sz="1800" dirty="0">
              <a:solidFill>
                <a:schemeClr val="tx1"/>
              </a:solidFill>
            </a:endParaRPr>
          </a:p>
          <a:p>
            <a:r>
              <a:rPr lang="en-GB" sz="1800" dirty="0">
                <a:solidFill>
                  <a:schemeClr val="tx1"/>
                </a:solidFill>
              </a:rPr>
              <a:t>The document must be </a:t>
            </a:r>
            <a:r>
              <a:rPr lang="en-GB" sz="1800" b="1" dirty="0">
                <a:solidFill>
                  <a:schemeClr val="tx1"/>
                </a:solidFill>
              </a:rPr>
              <a:t>filled out electronically</a:t>
            </a:r>
            <a:r>
              <a:rPr lang="en-GB" sz="1800" dirty="0">
                <a:solidFill>
                  <a:schemeClr val="tx1"/>
                </a:solidFill>
              </a:rPr>
              <a:t> (in a computer environment), and </a:t>
            </a:r>
            <a:r>
              <a:rPr lang="en-GB" sz="1800" b="1" dirty="0">
                <a:solidFill>
                  <a:schemeClr val="tx1"/>
                </a:solidFill>
              </a:rPr>
              <a:t>all required signatures</a:t>
            </a:r>
            <a:r>
              <a:rPr lang="en-GB" sz="1800" dirty="0">
                <a:solidFill>
                  <a:schemeClr val="tx1"/>
                </a:solidFill>
              </a:rPr>
              <a:t> must be obtained.</a:t>
            </a:r>
          </a:p>
          <a:p>
            <a:r>
              <a:rPr lang="en-GB" sz="1800" dirty="0">
                <a:solidFill>
                  <a:schemeClr val="tx1"/>
                </a:solidFill>
              </a:rPr>
              <a:t>A </a:t>
            </a:r>
            <a:r>
              <a:rPr lang="en-GB" sz="1800" b="1" dirty="0">
                <a:solidFill>
                  <a:schemeClr val="tx1"/>
                </a:solidFill>
              </a:rPr>
              <a:t>scanned version</a:t>
            </a:r>
            <a:r>
              <a:rPr lang="en-GB" sz="1800" dirty="0">
                <a:solidFill>
                  <a:schemeClr val="tx1"/>
                </a:solidFill>
              </a:rPr>
              <a:t> of the Learning Agreement </a:t>
            </a:r>
            <a:r>
              <a:rPr lang="en-GB" sz="1800" b="1" dirty="0">
                <a:solidFill>
                  <a:schemeClr val="tx1"/>
                </a:solidFill>
              </a:rPr>
              <a:t>sent to you via email by your host institution</a:t>
            </a:r>
            <a:r>
              <a:rPr lang="en-GB" sz="1800" dirty="0">
                <a:solidFill>
                  <a:schemeClr val="tx1"/>
                </a:solidFill>
              </a:rPr>
              <a:t> may be accepted.</a:t>
            </a:r>
          </a:p>
          <a:p>
            <a:r>
              <a:rPr lang="en-GB" sz="1800" dirty="0">
                <a:solidFill>
                  <a:schemeClr val="tx1"/>
                </a:solidFill>
              </a:rPr>
              <a:t>For </a:t>
            </a:r>
            <a:r>
              <a:rPr lang="en-GB" sz="1800" b="1" dirty="0">
                <a:solidFill>
                  <a:schemeClr val="tx1"/>
                </a:solidFill>
              </a:rPr>
              <a:t>graduated students</a:t>
            </a:r>
            <a:r>
              <a:rPr lang="en-GB" sz="1800" dirty="0">
                <a:solidFill>
                  <a:schemeClr val="tx1"/>
                </a:solidFill>
              </a:rPr>
              <a:t>, the signed Learning Agreement can be submitted directly to the </a:t>
            </a:r>
            <a:r>
              <a:rPr lang="en-GB" sz="1800" b="1" dirty="0">
                <a:solidFill>
                  <a:schemeClr val="tx1"/>
                </a:solidFill>
              </a:rPr>
              <a:t>Erasmus Institutional Coordinator</a:t>
            </a:r>
            <a:r>
              <a:rPr lang="en-GB" sz="1800" dirty="0">
                <a:solidFill>
                  <a:schemeClr val="tx1"/>
                </a:solidFill>
              </a:rPr>
              <a:t> (International Academic Relations Coordinator), </a:t>
            </a:r>
            <a:r>
              <a:rPr lang="en-GB" sz="1800" b="1" dirty="0">
                <a:solidFill>
                  <a:schemeClr val="tx1"/>
                </a:solidFill>
              </a:rPr>
              <a:t>instead of the Erasmus Department/Program Coordinator</a:t>
            </a:r>
            <a:r>
              <a:rPr lang="en-GB" sz="1800" dirty="0">
                <a:solidFill>
                  <a:schemeClr val="tx1"/>
                </a:solidFill>
              </a:rPr>
              <a:t>.</a:t>
            </a: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164539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1030761C-D3A8-46A5-855A-436B60488AD0}"/>
              </a:ext>
            </a:extLst>
          </p:cNvPr>
          <p:cNvSpPr>
            <a:spLocks noGrp="1"/>
          </p:cNvSpPr>
          <p:nvPr>
            <p:ph type="title"/>
          </p:nvPr>
        </p:nvSpPr>
        <p:spPr>
          <a:xfrm>
            <a:off x="838200" y="550786"/>
            <a:ext cx="8317089" cy="1325563"/>
          </a:xfrm>
        </p:spPr>
        <p:txBody>
          <a:bodyPr>
            <a:normAutofit/>
          </a:bodyPr>
          <a:lstStyle/>
          <a:p>
            <a:r>
              <a:rPr lang="en-US" dirty="0" smtClean="0">
                <a:solidFill>
                  <a:srgbClr val="FF0000"/>
                </a:solidFill>
                <a:latin typeface="+mn-lt"/>
                <a:cs typeface="Century Gothic"/>
              </a:rPr>
              <a:t>Learning Agreement For </a:t>
            </a:r>
            <a:r>
              <a:rPr lang="tr-TR" dirty="0" err="1" smtClean="0">
                <a:solidFill>
                  <a:srgbClr val="FF0000"/>
                </a:solidFill>
                <a:latin typeface="+mn-lt"/>
              </a:rPr>
              <a:t>Internship</a:t>
            </a:r>
            <a:r>
              <a:rPr lang="en-US" dirty="0" smtClean="0">
                <a:solidFill>
                  <a:srgbClr val="FF0000"/>
                </a:solidFill>
                <a:latin typeface="+mn-lt"/>
                <a:cs typeface="Century Gothic"/>
              </a:rPr>
              <a:t/>
            </a:r>
            <a:br>
              <a:rPr lang="en-US" dirty="0" smtClean="0">
                <a:solidFill>
                  <a:srgbClr val="FF0000"/>
                </a:solidFill>
                <a:latin typeface="+mn-lt"/>
                <a:cs typeface="Century Gothic"/>
              </a:rPr>
            </a:br>
            <a:endParaRPr lang="tr-TR" dirty="0">
              <a:solidFill>
                <a:srgbClr val="FF0000"/>
              </a:solidFill>
              <a:latin typeface="+mn-lt"/>
            </a:endParaRPr>
          </a:p>
        </p:txBody>
      </p:sp>
      <p:sp>
        <p:nvSpPr>
          <p:cNvPr id="4" name="Rectangle 2"/>
          <p:cNvSpPr>
            <a:spLocks noChangeArrowheads="1"/>
          </p:cNvSpPr>
          <p:nvPr/>
        </p:nvSpPr>
        <p:spPr bwMode="auto">
          <a:xfrm>
            <a:off x="88033" y="1890588"/>
            <a:ext cx="1180813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Additional Notes for the Learning Agreement for Traineeships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Erasmus Code of </a:t>
            </a:r>
            <a:r>
              <a:rPr kumimoji="0" lang="en-US" altLang="en-US"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Dokuz</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Eylul</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University</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 IZMIR01</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“Before the Mobility”</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section of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Learning Agreement for Traineeships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document, under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Table B – “Recognition at the Sending Institution”</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heading, you must select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one of the three B3 options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that best fits your situation:</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 internship that will be awarded ECTS credits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and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recognized as a compulsory internship</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within your study program.</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Voluntary internship</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(not counted towards curriculum requirements).</a:t>
            </a: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Recent graduate internship</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Insurance</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Dokuz</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Eylul</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University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sending institution</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does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not provide insurance coverage</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for Erasmus+ Internship students.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If the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receiving institution also does not provide insurance</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you may write the following statement in the relevant </a:t>
            </a:r>
            <a:r>
              <a:rPr kumimoji="0" lang="en-US" altLang="en-US"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insuranc</a:t>
            </a:r>
            <a:r>
              <a:rPr kumimoji="0" lang="tr-TR"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fields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of the Learning Agreement: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student will get an insurance policy on his/her own.”</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Please also review the slide titled </a:t>
            </a:r>
            <a:r>
              <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“Insurances”</a:t>
            </a:r>
            <a:r>
              <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for further details.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78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8C8F808-8393-43E6-B7D0-3B2A7C3B61FB}"/>
              </a:ext>
            </a:extLst>
          </p:cNvPr>
          <p:cNvSpPr>
            <a:spLocks noGrp="1"/>
          </p:cNvSpPr>
          <p:nvPr>
            <p:ph type="title"/>
          </p:nvPr>
        </p:nvSpPr>
        <p:spPr/>
        <p:txBody>
          <a:bodyPr/>
          <a:lstStyle/>
          <a:p>
            <a:r>
              <a:rPr lang="en-US" sz="4000" dirty="0">
                <a:solidFill>
                  <a:srgbClr val="FF0000"/>
                </a:solidFill>
                <a:latin typeface="+mn-lt"/>
                <a:cs typeface="Century Gothic"/>
              </a:rPr>
              <a:t>Decision of the Board of Directors</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443753" y="1969007"/>
            <a:ext cx="10515600" cy="3134191"/>
          </a:xfrm>
          <a:prstGeom prst="rect">
            <a:avLst/>
          </a:prstGeom>
        </p:spPr>
        <p:txBody>
          <a:bodyPr vert="horz" wrap="square" lIns="0" tIns="0" rIns="0" bIns="0" rtlCol="0">
            <a:spAutoFit/>
          </a:bodyPr>
          <a:lstStyle/>
          <a:p>
            <a:r>
              <a:rPr lang="tr-TR" sz="1800" spc="-10" dirty="0">
                <a:solidFill>
                  <a:schemeClr val="tx1"/>
                </a:solidFill>
                <a:cs typeface="Calibri"/>
              </a:rPr>
              <a:t> </a:t>
            </a:r>
            <a:r>
              <a:rPr lang="en-GB" sz="1800" b="1" dirty="0">
                <a:solidFill>
                  <a:schemeClr val="tx1"/>
                </a:solidFill>
              </a:rPr>
              <a:t>Board Decision (Senate/Faculty/Institute Decision)</a:t>
            </a:r>
          </a:p>
          <a:p>
            <a:r>
              <a:rPr lang="en-GB" sz="1800" dirty="0">
                <a:solidFill>
                  <a:schemeClr val="tx1"/>
                </a:solidFill>
              </a:rPr>
              <a:t>This is an official document issued by </a:t>
            </a:r>
            <a:r>
              <a:rPr lang="en-GB" sz="1800" dirty="0" err="1">
                <a:solidFill>
                  <a:schemeClr val="tx1"/>
                </a:solidFill>
              </a:rPr>
              <a:t>Dokuz</a:t>
            </a:r>
            <a:r>
              <a:rPr lang="en-GB" sz="1800" dirty="0">
                <a:solidFill>
                  <a:schemeClr val="tx1"/>
                </a:solidFill>
              </a:rPr>
              <a:t> </a:t>
            </a:r>
            <a:r>
              <a:rPr lang="en-GB" sz="1800" dirty="0" err="1">
                <a:solidFill>
                  <a:schemeClr val="tx1"/>
                </a:solidFill>
              </a:rPr>
              <a:t>Eylul</a:t>
            </a:r>
            <a:r>
              <a:rPr lang="en-GB" sz="1800" dirty="0">
                <a:solidFill>
                  <a:schemeClr val="tx1"/>
                </a:solidFill>
              </a:rPr>
              <a:t> University indicating that it is appropriate for the student to participate in the </a:t>
            </a:r>
            <a:r>
              <a:rPr lang="en-GB" sz="1800" b="1" dirty="0">
                <a:solidFill>
                  <a:schemeClr val="tx1"/>
                </a:solidFill>
              </a:rPr>
              <a:t>Erasmus+ Internship Mobility</a:t>
            </a:r>
            <a:r>
              <a:rPr lang="en-GB" sz="1800" dirty="0">
                <a:solidFill>
                  <a:schemeClr val="tx1"/>
                </a:solidFill>
              </a:rPr>
              <a:t>.</a:t>
            </a:r>
          </a:p>
          <a:p>
            <a:r>
              <a:rPr lang="en-GB" sz="1800" dirty="0">
                <a:solidFill>
                  <a:schemeClr val="tx1"/>
                </a:solidFill>
              </a:rPr>
              <a:t>In order for this document to be prepared, you must apply to the </a:t>
            </a:r>
            <a:r>
              <a:rPr lang="en-GB" sz="1800" b="1" dirty="0">
                <a:solidFill>
                  <a:schemeClr val="tx1"/>
                </a:solidFill>
              </a:rPr>
              <a:t>academic unit</a:t>
            </a:r>
            <a:r>
              <a:rPr lang="en-GB" sz="1800" dirty="0">
                <a:solidFill>
                  <a:schemeClr val="tx1"/>
                </a:solidFill>
              </a:rPr>
              <a:t> (faculty/institute) where you are currently </a:t>
            </a:r>
            <a:r>
              <a:rPr lang="en-GB" sz="1800" b="1" dirty="0">
                <a:solidFill>
                  <a:schemeClr val="tx1"/>
                </a:solidFill>
              </a:rPr>
              <a:t>registered as a student</a:t>
            </a:r>
            <a:r>
              <a:rPr lang="en-GB" sz="1800" dirty="0">
                <a:solidFill>
                  <a:schemeClr val="tx1"/>
                </a:solidFill>
              </a:rPr>
              <a:t>.</a:t>
            </a:r>
          </a:p>
          <a:p>
            <a:r>
              <a:rPr lang="en-GB" sz="1800" b="1" dirty="0">
                <a:solidFill>
                  <a:schemeClr val="tx1"/>
                </a:solidFill>
              </a:rPr>
              <a:t>Students who begin their Erasmus+ Internship after graduation</a:t>
            </a:r>
            <a:r>
              <a:rPr lang="en-GB" sz="1800" dirty="0">
                <a:solidFill>
                  <a:schemeClr val="tx1"/>
                </a:solidFill>
              </a:rPr>
              <a:t> are </a:t>
            </a:r>
            <a:r>
              <a:rPr lang="en-GB" sz="1800" b="1" dirty="0">
                <a:solidFill>
                  <a:schemeClr val="tx1"/>
                </a:solidFill>
              </a:rPr>
              <a:t>not required</a:t>
            </a:r>
            <a:r>
              <a:rPr lang="en-GB" sz="1800" dirty="0">
                <a:solidFill>
                  <a:schemeClr val="tx1"/>
                </a:solidFill>
              </a:rPr>
              <a:t> to obtain a Board Decision, as they are no longer enrolled at the university.</a:t>
            </a:r>
          </a:p>
          <a:p>
            <a:r>
              <a:rPr lang="en-GB" sz="1800" dirty="0">
                <a:solidFill>
                  <a:schemeClr val="tx1"/>
                </a:solidFill>
              </a:rPr>
              <a:t>However, if you are a </a:t>
            </a:r>
            <a:r>
              <a:rPr lang="en-GB" sz="1800" b="1" dirty="0">
                <a:solidFill>
                  <a:schemeClr val="tx1"/>
                </a:solidFill>
              </a:rPr>
              <a:t>Research Assistant</a:t>
            </a:r>
            <a:r>
              <a:rPr lang="en-GB" sz="1800" dirty="0">
                <a:solidFill>
                  <a:schemeClr val="tx1"/>
                </a:solidFill>
              </a:rPr>
              <a:t>, a </a:t>
            </a:r>
            <a:r>
              <a:rPr lang="en-GB" sz="1800" b="1" dirty="0">
                <a:solidFill>
                  <a:schemeClr val="tx1"/>
                </a:solidFill>
              </a:rPr>
              <a:t>Board Decision is mandatory</a:t>
            </a:r>
            <a:r>
              <a:rPr lang="en-GB" sz="1800" dirty="0">
                <a:solidFill>
                  <a:schemeClr val="tx1"/>
                </a:solidFill>
              </a:rPr>
              <a:t>—both in your capacity as a </a:t>
            </a:r>
            <a:r>
              <a:rPr lang="en-GB" sz="1800" b="1" dirty="0">
                <a:solidFill>
                  <a:schemeClr val="tx1"/>
                </a:solidFill>
              </a:rPr>
              <a:t>staff member</a:t>
            </a:r>
            <a:r>
              <a:rPr lang="en-GB" sz="1800" dirty="0">
                <a:solidFill>
                  <a:schemeClr val="tx1"/>
                </a:solidFill>
              </a:rPr>
              <a:t> and as a </a:t>
            </a:r>
            <a:r>
              <a:rPr lang="en-GB" sz="1800" b="1" dirty="0">
                <a:solidFill>
                  <a:schemeClr val="tx1"/>
                </a:solidFill>
              </a:rPr>
              <a:t>student</a:t>
            </a:r>
            <a:r>
              <a:rPr lang="en-GB" sz="1800" dirty="0">
                <a:solidFill>
                  <a:schemeClr val="tx1"/>
                </a:solidFill>
              </a:rPr>
              <a:t>.</a:t>
            </a:r>
          </a:p>
          <a:p>
            <a:pPr marL="12700" marR="8890" indent="0" algn="just">
              <a:lnSpc>
                <a:spcPct val="90100"/>
              </a:lnSpc>
            </a:pPr>
            <a:endParaRPr sz="1800" u="sng" dirty="0">
              <a:solidFill>
                <a:schemeClr val="tx1"/>
              </a:solidFill>
              <a:cs typeface="Century Gothic"/>
            </a:endParaRPr>
          </a:p>
        </p:txBody>
      </p:sp>
    </p:spTree>
    <p:extLst>
      <p:ext uri="{BB962C8B-B14F-4D97-AF65-F5344CB8AC3E}">
        <p14:creationId xmlns:p14="http://schemas.microsoft.com/office/powerpoint/2010/main" val="129455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F9D568-6E07-485A-B6D0-3A03B077B6CC}"/>
              </a:ext>
            </a:extLst>
          </p:cNvPr>
          <p:cNvSpPr>
            <a:spLocks noGrp="1"/>
          </p:cNvSpPr>
          <p:nvPr>
            <p:ph type="title"/>
          </p:nvPr>
        </p:nvSpPr>
        <p:spPr/>
        <p:txBody>
          <a:bodyPr>
            <a:normAutofit/>
          </a:bodyPr>
          <a:lstStyle/>
          <a:p>
            <a:r>
              <a:rPr lang="tr-TR" sz="4000" dirty="0" err="1">
                <a:solidFill>
                  <a:srgbClr val="FF0000"/>
                </a:solidFill>
                <a:latin typeface="+mn-lt"/>
              </a:rPr>
              <a:t>What</a:t>
            </a:r>
            <a:r>
              <a:rPr lang="tr-TR" sz="4000" dirty="0">
                <a:solidFill>
                  <a:srgbClr val="FF0000"/>
                </a:solidFill>
                <a:latin typeface="+mn-lt"/>
              </a:rPr>
              <a:t> is </a:t>
            </a:r>
            <a:r>
              <a:rPr lang="tr-TR" sz="4000" dirty="0" err="1">
                <a:solidFill>
                  <a:srgbClr val="FF0000"/>
                </a:solidFill>
                <a:latin typeface="+mn-lt"/>
              </a:rPr>
              <a:t>Erasmus</a:t>
            </a:r>
            <a:r>
              <a:rPr lang="tr-TR" sz="4000" dirty="0">
                <a:solidFill>
                  <a:srgbClr val="FF0000"/>
                </a:solidFill>
                <a:latin typeface="+mn-lt"/>
              </a:rPr>
              <a:t>+(KA131) Program?</a:t>
            </a:r>
          </a:p>
        </p:txBody>
      </p:sp>
      <p:sp>
        <p:nvSpPr>
          <p:cNvPr id="3" name="İçerik Yer Tutucusu 2">
            <a:extLst>
              <a:ext uri="{FF2B5EF4-FFF2-40B4-BE49-F238E27FC236}">
                <a16:creationId xmlns:a16="http://schemas.microsoft.com/office/drawing/2014/main" id="{5D8AB4C1-19B9-4F92-852D-B981F73A6D7A}"/>
              </a:ext>
            </a:extLst>
          </p:cNvPr>
          <p:cNvSpPr>
            <a:spLocks noGrp="1"/>
          </p:cNvSpPr>
          <p:nvPr>
            <p:ph idx="1"/>
          </p:nvPr>
        </p:nvSpPr>
        <p:spPr>
          <a:xfrm>
            <a:off x="838200" y="1825625"/>
            <a:ext cx="10515600" cy="3810065"/>
          </a:xfrm>
        </p:spPr>
        <p:txBody>
          <a:bodyPr>
            <a:normAutofit/>
          </a:bodyPr>
          <a:lstStyle/>
          <a:p>
            <a:r>
              <a:rPr lang="tr-TR" dirty="0" err="1"/>
              <a:t>Erasmus</a:t>
            </a:r>
            <a:r>
              <a:rPr lang="tr-TR" dirty="0"/>
              <a:t> Program is an </a:t>
            </a:r>
            <a:r>
              <a:rPr lang="tr-TR" dirty="0" err="1"/>
              <a:t>exchange</a:t>
            </a:r>
            <a:r>
              <a:rPr lang="tr-TR" dirty="0"/>
              <a:t> program </a:t>
            </a:r>
            <a:r>
              <a:rPr lang="tr-TR" dirty="0" err="1"/>
              <a:t>supported</a:t>
            </a:r>
            <a:r>
              <a:rPr lang="tr-TR" dirty="0"/>
              <a:t> </a:t>
            </a:r>
            <a:r>
              <a:rPr lang="tr-TR" dirty="0" err="1"/>
              <a:t>by</a:t>
            </a:r>
            <a:r>
              <a:rPr lang="tr-TR" dirty="0"/>
              <a:t> </a:t>
            </a:r>
            <a:r>
              <a:rPr lang="tr-TR" dirty="0" err="1"/>
              <a:t>European</a:t>
            </a:r>
            <a:r>
              <a:rPr lang="tr-TR" dirty="0"/>
              <a:t> </a:t>
            </a:r>
            <a:r>
              <a:rPr lang="tr-TR" dirty="0" err="1"/>
              <a:t>Union</a:t>
            </a:r>
            <a:r>
              <a:rPr lang="tr-TR" dirty="0"/>
              <a:t>. </a:t>
            </a:r>
            <a:r>
              <a:rPr lang="en-US" dirty="0">
                <a:solidFill>
                  <a:schemeClr val="accent6">
                    <a:lumMod val="75000"/>
                  </a:schemeClr>
                </a:solidFill>
              </a:rPr>
              <a:t>It aims to provide short-term student and staff exchange between higher education institutions in the European Union countries and </a:t>
            </a:r>
            <a:r>
              <a:rPr lang="en-US" dirty="0" err="1">
                <a:solidFill>
                  <a:schemeClr val="accent6">
                    <a:lumMod val="75000"/>
                  </a:schemeClr>
                </a:solidFill>
              </a:rPr>
              <a:t>Türkiye</a:t>
            </a:r>
            <a:r>
              <a:rPr lang="en-US" dirty="0">
                <a:solidFill>
                  <a:schemeClr val="accent6">
                    <a:lumMod val="75000"/>
                  </a:schemeClr>
                </a:solidFill>
              </a:rPr>
              <a:t> </a:t>
            </a:r>
            <a:r>
              <a:rPr lang="tr-TR" dirty="0" err="1">
                <a:solidFill>
                  <a:schemeClr val="accent6">
                    <a:lumMod val="75000"/>
                  </a:schemeClr>
                </a:solidFill>
              </a:rPr>
              <a:t>for</a:t>
            </a:r>
            <a:r>
              <a:rPr lang="en-US" dirty="0">
                <a:solidFill>
                  <a:schemeClr val="accent6">
                    <a:lumMod val="75000"/>
                  </a:schemeClr>
                </a:solidFill>
              </a:rPr>
              <a:t> </a:t>
            </a:r>
            <a:r>
              <a:rPr lang="en-US" dirty="0" smtClean="0">
                <a:solidFill>
                  <a:schemeClr val="accent6">
                    <a:lumMod val="75000"/>
                  </a:schemeClr>
                </a:solidFill>
              </a:rPr>
              <a:t>vocational </a:t>
            </a:r>
            <a:r>
              <a:rPr lang="en-US" dirty="0">
                <a:solidFill>
                  <a:schemeClr val="accent6">
                    <a:lumMod val="75000"/>
                  </a:schemeClr>
                </a:solidFill>
              </a:rPr>
              <a:t>training / work </a:t>
            </a:r>
            <a:r>
              <a:rPr lang="en-US" dirty="0" smtClean="0">
                <a:solidFill>
                  <a:schemeClr val="accent6">
                    <a:lumMod val="75000"/>
                  </a:schemeClr>
                </a:solidFill>
              </a:rPr>
              <a:t>experience</a:t>
            </a:r>
            <a:r>
              <a:rPr lang="tr-TR" dirty="0" smtClean="0">
                <a:solidFill>
                  <a:schemeClr val="accent6">
                    <a:lumMod val="75000"/>
                  </a:schemeClr>
                </a:solidFill>
              </a:rPr>
              <a:t>. </a:t>
            </a:r>
            <a:r>
              <a:rPr lang="tr-TR" dirty="0" err="1" smtClean="0">
                <a:solidFill>
                  <a:schemeClr val="accent6">
                    <a:lumMod val="75000"/>
                  </a:schemeClr>
                </a:solidFill>
              </a:rPr>
              <a:t>The</a:t>
            </a:r>
            <a:r>
              <a:rPr lang="en-US" dirty="0" smtClean="0">
                <a:solidFill>
                  <a:schemeClr val="accent6">
                    <a:lumMod val="75000"/>
                  </a:schemeClr>
                </a:solidFill>
              </a:rPr>
              <a:t> </a:t>
            </a:r>
            <a:r>
              <a:rPr lang="en-US" dirty="0" err="1">
                <a:solidFill>
                  <a:schemeClr val="accent6">
                    <a:lumMod val="75000"/>
                  </a:schemeClr>
                </a:solidFill>
              </a:rPr>
              <a:t>programme</a:t>
            </a:r>
            <a:r>
              <a:rPr lang="tr-TR" dirty="0">
                <a:solidFill>
                  <a:schemeClr val="accent6">
                    <a:lumMod val="75000"/>
                  </a:schemeClr>
                </a:solidFill>
              </a:rPr>
              <a:t> </a:t>
            </a:r>
            <a:r>
              <a:rPr lang="en-US" dirty="0">
                <a:solidFill>
                  <a:schemeClr val="accent6">
                    <a:lumMod val="75000"/>
                  </a:schemeClr>
                </a:solidFill>
              </a:rPr>
              <a:t>covers</a:t>
            </a:r>
            <a:r>
              <a:rPr lang="tr-TR" dirty="0">
                <a:solidFill>
                  <a:schemeClr val="accent6">
                    <a:lumMod val="75000"/>
                  </a:schemeClr>
                </a:solidFill>
              </a:rPr>
              <a:t> </a:t>
            </a:r>
            <a:r>
              <a:rPr lang="en-US" dirty="0">
                <a:solidFill>
                  <a:schemeClr val="accent6">
                    <a:lumMod val="75000"/>
                  </a:schemeClr>
                </a:solidFill>
              </a:rPr>
              <a:t>the European Union as well as Norway, Iceland, Liechtenstein, Macedonia, Serbia and </a:t>
            </a:r>
            <a:r>
              <a:rPr lang="en-US" dirty="0" err="1">
                <a:solidFill>
                  <a:schemeClr val="accent6">
                    <a:lumMod val="75000"/>
                  </a:schemeClr>
                </a:solidFill>
              </a:rPr>
              <a:t>Türkiye</a:t>
            </a:r>
            <a:r>
              <a:rPr lang="en-US" dirty="0">
                <a:solidFill>
                  <a:schemeClr val="accent6">
                    <a:lumMod val="75000"/>
                  </a:schemeClr>
                </a:solidFill>
              </a:rPr>
              <a:t>. </a:t>
            </a:r>
            <a:endParaRPr lang="tr-TR" dirty="0">
              <a:solidFill>
                <a:schemeClr val="accent6">
                  <a:lumMod val="75000"/>
                </a:schemeClr>
              </a:solidFill>
            </a:endParaRPr>
          </a:p>
        </p:txBody>
      </p:sp>
    </p:spTree>
    <p:extLst>
      <p:ext uri="{BB962C8B-B14F-4D97-AF65-F5344CB8AC3E}">
        <p14:creationId xmlns:p14="http://schemas.microsoft.com/office/powerpoint/2010/main" val="169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B0D9E1DA-EA94-457F-8B27-CC60E9552DEC}"/>
              </a:ext>
            </a:extLst>
          </p:cNvPr>
          <p:cNvSpPr>
            <a:spLocks noGrp="1"/>
          </p:cNvSpPr>
          <p:nvPr>
            <p:ph type="title"/>
          </p:nvPr>
        </p:nvSpPr>
        <p:spPr/>
        <p:txBody>
          <a:bodyPr/>
          <a:lstStyle/>
          <a:p>
            <a:r>
              <a:rPr lang="tr-TR" sz="4000" dirty="0">
                <a:solidFill>
                  <a:srgbClr val="FF0000"/>
                </a:solidFill>
                <a:latin typeface="+mn-lt"/>
                <a:cs typeface="Century Gothic"/>
              </a:rPr>
              <a:t>English </a:t>
            </a:r>
            <a:r>
              <a:rPr lang="tr-TR" sz="4000" dirty="0" err="1">
                <a:solidFill>
                  <a:srgbClr val="FF0000"/>
                </a:solidFill>
                <a:latin typeface="+mn-lt"/>
                <a:cs typeface="Century Gothic"/>
              </a:rPr>
              <a:t>Transcript</a:t>
            </a:r>
            <a:r>
              <a:rPr lang="tr-TR" sz="4000" dirty="0">
                <a:solidFill>
                  <a:srgbClr val="FF0000"/>
                </a:solidFill>
                <a:latin typeface="+mn-lt"/>
                <a:cs typeface="Century Gothic"/>
              </a:rPr>
              <a:t> </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416858" y="1825625"/>
            <a:ext cx="11416553" cy="5615896"/>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en-GB" sz="2400" dirty="0">
                <a:solidFill>
                  <a:schemeClr val="tx1"/>
                </a:solidFill>
              </a:rPr>
              <a:t>This document lists all the courses you have completed or are currently </a:t>
            </a:r>
            <a:r>
              <a:rPr lang="tr-TR" sz="2400" dirty="0" err="1" smtClean="0">
                <a:solidFill>
                  <a:schemeClr val="tx1"/>
                </a:solidFill>
              </a:rPr>
              <a:t>responsible</a:t>
            </a:r>
            <a:r>
              <a:rPr lang="tr-TR" sz="2400" dirty="0" smtClean="0">
                <a:solidFill>
                  <a:schemeClr val="tx1"/>
                </a:solidFill>
              </a:rPr>
              <a:t> </a:t>
            </a:r>
            <a:r>
              <a:rPr lang="tr-TR" sz="2400" dirty="0" err="1" smtClean="0">
                <a:solidFill>
                  <a:schemeClr val="tx1"/>
                </a:solidFill>
              </a:rPr>
              <a:t>for</a:t>
            </a:r>
            <a:r>
              <a:rPr lang="en-GB" sz="2400" dirty="0" smtClean="0">
                <a:solidFill>
                  <a:schemeClr val="tx1"/>
                </a:solidFill>
              </a:rPr>
              <a:t>, </a:t>
            </a:r>
            <a:r>
              <a:rPr lang="en-GB" sz="2400" dirty="0">
                <a:solidFill>
                  <a:schemeClr val="tx1"/>
                </a:solidFill>
              </a:rPr>
              <a:t>along with their ECTS credits, final grades, and your cumulative GPA.</a:t>
            </a:r>
            <a:endParaRPr lang="tr-TR" sz="2400" dirty="0">
              <a:solidFill>
                <a:schemeClr val="tx1"/>
              </a:solidFill>
            </a:endParaRPr>
          </a:p>
          <a:p>
            <a:pPr marL="12065" marR="12700" indent="0" algn="just">
              <a:lnSpc>
                <a:spcPts val="3020"/>
              </a:lnSpc>
              <a:buNone/>
              <a:tabLst>
                <a:tab pos="241300" algn="l"/>
              </a:tabLst>
            </a:pPr>
            <a:endParaRPr lang="tr-TR" sz="2400" dirty="0">
              <a:solidFill>
                <a:schemeClr val="tx1"/>
              </a:solidFill>
              <a:cs typeface="Calibri"/>
            </a:endParaRPr>
          </a:p>
          <a:p>
            <a:pPr marL="12065" marR="114935" indent="0">
              <a:lnSpc>
                <a:spcPts val="3020"/>
              </a:lnSpc>
              <a:buNone/>
              <a:tabLst>
                <a:tab pos="241300" algn="l"/>
              </a:tabLst>
            </a:pPr>
            <a:r>
              <a:rPr lang="en-GB" sz="2400" dirty="0">
                <a:solidFill>
                  <a:schemeClr val="tx1"/>
                </a:solidFill>
              </a:rPr>
              <a:t>The </a:t>
            </a:r>
            <a:r>
              <a:rPr lang="en-GB" sz="2400" b="1" dirty="0">
                <a:solidFill>
                  <a:schemeClr val="tx1"/>
                </a:solidFill>
              </a:rPr>
              <a:t>English transcript</a:t>
            </a:r>
            <a:r>
              <a:rPr lang="en-GB" sz="2400" dirty="0">
                <a:solidFill>
                  <a:schemeClr val="tx1"/>
                </a:solidFill>
              </a:rPr>
              <a:t> you submit to the International Academic Relations </a:t>
            </a:r>
            <a:r>
              <a:rPr lang="en-GB" sz="2400" dirty="0" smtClean="0">
                <a:solidFill>
                  <a:schemeClr val="tx1"/>
                </a:solidFill>
              </a:rPr>
              <a:t>Office </a:t>
            </a:r>
            <a:r>
              <a:rPr lang="en-GB" sz="2400" dirty="0">
                <a:solidFill>
                  <a:schemeClr val="tx1"/>
                </a:solidFill>
              </a:rPr>
              <a:t>must be </a:t>
            </a:r>
            <a:r>
              <a:rPr lang="en-GB" sz="2400" b="1" dirty="0">
                <a:solidFill>
                  <a:schemeClr val="tx1"/>
                </a:solidFill>
              </a:rPr>
              <a:t>up to date</a:t>
            </a:r>
            <a:r>
              <a:rPr lang="en-GB" sz="2400" dirty="0">
                <a:solidFill>
                  <a:schemeClr val="tx1"/>
                </a:solidFill>
              </a:rPr>
              <a:t>.</a:t>
            </a:r>
            <a:endParaRPr lang="tr-TR" sz="2400" dirty="0">
              <a:solidFill>
                <a:schemeClr val="tx1"/>
              </a:solidFill>
            </a:endParaRPr>
          </a:p>
          <a:p>
            <a:pPr marL="12065" marR="114935" indent="0">
              <a:lnSpc>
                <a:spcPts val="3020"/>
              </a:lnSpc>
              <a:buNone/>
              <a:tabLst>
                <a:tab pos="241300" algn="l"/>
              </a:tabLst>
            </a:pPr>
            <a:r>
              <a:rPr lang="en-GB" sz="2400" dirty="0">
                <a:solidFill>
                  <a:schemeClr val="tx1"/>
                </a:solidFill>
              </a:rPr>
              <a:t/>
            </a:r>
            <a:br>
              <a:rPr lang="en-GB" sz="2400" dirty="0">
                <a:solidFill>
                  <a:schemeClr val="tx1"/>
                </a:solidFill>
              </a:rPr>
            </a:br>
            <a:r>
              <a:rPr lang="en-GB" sz="2400" dirty="0">
                <a:solidFill>
                  <a:schemeClr val="tx1"/>
                </a:solidFill>
              </a:rPr>
              <a:t>Please note that if your </a:t>
            </a:r>
            <a:r>
              <a:rPr lang="en-GB" sz="2400" b="1" dirty="0">
                <a:solidFill>
                  <a:schemeClr val="tx1"/>
                </a:solidFill>
              </a:rPr>
              <a:t>GPA is below 1.80/4.00</a:t>
            </a:r>
            <a:r>
              <a:rPr lang="en-GB" sz="2400" dirty="0">
                <a:solidFill>
                  <a:schemeClr val="tx1"/>
                </a:solidFill>
              </a:rPr>
              <a:t>, you are </a:t>
            </a:r>
            <a:r>
              <a:rPr lang="en-GB" sz="2400" b="1" dirty="0">
                <a:solidFill>
                  <a:schemeClr val="tx1"/>
                </a:solidFill>
              </a:rPr>
              <a:t>not eligible</a:t>
            </a:r>
            <a:r>
              <a:rPr lang="en-GB" sz="2400" dirty="0">
                <a:solidFill>
                  <a:schemeClr val="tx1"/>
                </a:solidFill>
              </a:rPr>
              <a:t> to participate in Erasmus </a:t>
            </a:r>
            <a:r>
              <a:rPr lang="tr-TR" sz="2400" dirty="0" err="1">
                <a:solidFill>
                  <a:schemeClr val="tx1"/>
                </a:solidFill>
              </a:rPr>
              <a:t>traineeship</a:t>
            </a:r>
            <a:r>
              <a:rPr lang="en-GB" sz="2400" dirty="0">
                <a:solidFill>
                  <a:schemeClr val="tx1"/>
                </a:solidFill>
              </a:rPr>
              <a:t> mobility.</a:t>
            </a:r>
          </a:p>
          <a:p>
            <a:pPr marL="12065" marR="114935" indent="0">
              <a:lnSpc>
                <a:spcPts val="3020"/>
              </a:lnSpc>
              <a:buNone/>
              <a:tabLst>
                <a:tab pos="241300" algn="l"/>
              </a:tabLst>
            </a:pPr>
            <a:endParaRPr lang="tr-TR" sz="2400" dirty="0">
              <a:solidFill>
                <a:schemeClr val="tx1"/>
              </a:solidFill>
              <a:cs typeface="Calibri"/>
            </a:endParaRPr>
          </a:p>
          <a:p>
            <a:pPr>
              <a:lnSpc>
                <a:spcPts val="750"/>
              </a:lnSpc>
              <a:spcBef>
                <a:spcPts val="19"/>
              </a:spcBef>
            </a:pPr>
            <a:endParaRPr lang="tr-TR" sz="500" dirty="0">
              <a:solidFill>
                <a:schemeClr val="tx1"/>
              </a:solidFill>
            </a:endParaRPr>
          </a:p>
          <a:p>
            <a:pPr marL="12700" indent="0">
              <a:lnSpc>
                <a:spcPct val="100000"/>
              </a:lnSpc>
              <a:buNone/>
            </a:pP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242937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EF38631-54FC-458E-A1C6-540C8C230395}"/>
              </a:ext>
            </a:extLst>
          </p:cNvPr>
          <p:cNvSpPr>
            <a:spLocks noGrp="1"/>
          </p:cNvSpPr>
          <p:nvPr>
            <p:ph type="title"/>
          </p:nvPr>
        </p:nvSpPr>
        <p:spPr/>
        <p:txBody>
          <a:bodyPr/>
          <a:lstStyle/>
          <a:p>
            <a:r>
              <a:rPr lang="tr-TR" sz="4000" dirty="0" smtClean="0">
                <a:solidFill>
                  <a:srgbClr val="FF0000"/>
                </a:solidFill>
                <a:latin typeface="+mn-lt"/>
                <a:cs typeface="Century Gothic"/>
              </a:rPr>
              <a:t>Euro </a:t>
            </a:r>
            <a:r>
              <a:rPr lang="tr-TR" sz="4000" dirty="0" err="1">
                <a:solidFill>
                  <a:srgbClr val="FF0000"/>
                </a:solidFill>
                <a:latin typeface="+mn-lt"/>
                <a:cs typeface="Century Gothic"/>
              </a:rPr>
              <a:t>Account</a:t>
            </a:r>
            <a:r>
              <a:rPr lang="tr-TR" sz="4000" dirty="0">
                <a:solidFill>
                  <a:srgbClr val="FF0000"/>
                </a:solidFill>
                <a:latin typeface="+mn-lt"/>
                <a:cs typeface="Century Gothic"/>
              </a:rPr>
              <a:t> </a:t>
            </a:r>
            <a:endParaRPr lang="tr-TR" dirty="0"/>
          </a:p>
        </p:txBody>
      </p:sp>
      <p:sp>
        <p:nvSpPr>
          <p:cNvPr id="9" name="object 9"/>
          <p:cNvSpPr txBox="1">
            <a:spLocks noGrp="1"/>
          </p:cNvSpPr>
          <p:nvPr>
            <p:ph idx="1"/>
          </p:nvPr>
        </p:nvSpPr>
        <p:spPr>
          <a:xfrm>
            <a:off x="412376" y="1825625"/>
            <a:ext cx="10941424" cy="3340402"/>
          </a:xfrm>
          <a:prstGeom prst="rect">
            <a:avLst/>
          </a:prstGeom>
        </p:spPr>
        <p:txBody>
          <a:bodyPr vert="horz" wrap="square" lIns="0" tIns="0" rIns="0" bIns="0" rtlCol="0">
            <a:spAutoFit/>
          </a:bodyPr>
          <a:lstStyle/>
          <a:p>
            <a:pPr>
              <a:lnSpc>
                <a:spcPct val="100000"/>
              </a:lnSpc>
              <a:spcBef>
                <a:spcPts val="0"/>
              </a:spcBef>
            </a:pPr>
            <a:r>
              <a:rPr lang="en-GB" sz="2400" dirty="0">
                <a:solidFill>
                  <a:schemeClr val="tx1"/>
                </a:solidFill>
              </a:rPr>
              <a:t>Your Erasmus grant will be transferred from our </a:t>
            </a:r>
            <a:r>
              <a:rPr lang="en-GB" sz="2400" dirty="0" err="1">
                <a:solidFill>
                  <a:schemeClr val="tx1"/>
                </a:solidFill>
              </a:rPr>
              <a:t>Ziraat</a:t>
            </a:r>
            <a:r>
              <a:rPr lang="en-GB" sz="2400" dirty="0">
                <a:solidFill>
                  <a:schemeClr val="tx1"/>
                </a:solidFill>
              </a:rPr>
              <a:t> Bank account. It is recommended to open a </a:t>
            </a:r>
            <a:r>
              <a:rPr lang="en-GB" sz="2400" b="1" dirty="0" smtClean="0">
                <a:solidFill>
                  <a:schemeClr val="tx1"/>
                </a:solidFill>
              </a:rPr>
              <a:t>Euro </a:t>
            </a:r>
            <a:r>
              <a:rPr lang="en-GB" sz="2400" b="1" dirty="0">
                <a:solidFill>
                  <a:schemeClr val="tx1"/>
                </a:solidFill>
              </a:rPr>
              <a:t>account at </a:t>
            </a:r>
            <a:r>
              <a:rPr lang="en-GB" sz="2400" b="1" dirty="0" err="1">
                <a:solidFill>
                  <a:schemeClr val="tx1"/>
                </a:solidFill>
              </a:rPr>
              <a:t>Ziraat</a:t>
            </a:r>
            <a:r>
              <a:rPr lang="en-GB" sz="2400" b="1" dirty="0">
                <a:solidFill>
                  <a:schemeClr val="tx1"/>
                </a:solidFill>
              </a:rPr>
              <a:t> Bank</a:t>
            </a:r>
            <a:r>
              <a:rPr lang="en-GB" sz="2400" dirty="0">
                <a:solidFill>
                  <a:schemeClr val="tx1"/>
                </a:solidFill>
              </a:rPr>
              <a:t> to avoid interruptions or commission fees. However, other banks may also offer seamless transfer options.</a:t>
            </a:r>
          </a:p>
          <a:p>
            <a:pPr marL="0" indent="0">
              <a:lnSpc>
                <a:spcPct val="100000"/>
              </a:lnSpc>
              <a:spcBef>
                <a:spcPts val="0"/>
              </a:spcBef>
              <a:buNone/>
            </a:pPr>
            <a:endParaRPr lang="tr-TR" sz="2400" dirty="0">
              <a:solidFill>
                <a:schemeClr val="tx1"/>
              </a:solidFill>
            </a:endParaRPr>
          </a:p>
          <a:p>
            <a:pPr marL="298450" marR="718820" indent="-285750">
              <a:lnSpc>
                <a:spcPct val="100000"/>
              </a:lnSpc>
              <a:spcBef>
                <a:spcPts val="0"/>
              </a:spcBef>
            </a:pPr>
            <a:r>
              <a:rPr lang="en-GB" sz="2400" dirty="0">
                <a:solidFill>
                  <a:schemeClr val="tx1"/>
                </a:solidFill>
              </a:rPr>
              <a:t>Before opening an account, research whether your chosen bank has a branch or partner bank in the city or country you will be going to. Also, check the transfer fees and processing times. </a:t>
            </a:r>
            <a:endParaRPr lang="tr-TR" sz="1400" dirty="0">
              <a:solidFill>
                <a:schemeClr val="tx1"/>
              </a:solidFill>
              <a:cs typeface="Calibri"/>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260775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7CB017-AA91-43CC-A323-DB08C4D2A81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DDA4FE1-C888-4B24-9DED-A9FFC7DB82AF}"/>
              </a:ext>
            </a:extLst>
          </p:cNvPr>
          <p:cNvSpPr>
            <a:spLocks noGrp="1"/>
          </p:cNvSpPr>
          <p:nvPr>
            <p:ph idx="1"/>
          </p:nvPr>
        </p:nvSpPr>
        <p:spPr/>
        <p:txBody>
          <a:bodyPr>
            <a:normAutofit/>
          </a:bodyPr>
          <a:lstStyle/>
          <a:p>
            <a:r>
              <a:rPr lang="en-GB" sz="2000" dirty="0">
                <a:solidFill>
                  <a:schemeClr val="tx1"/>
                </a:solidFill>
              </a:rPr>
              <a:t>Your bank account must be:</a:t>
            </a:r>
          </a:p>
          <a:p>
            <a:r>
              <a:rPr lang="en-GB" sz="2000" dirty="0">
                <a:solidFill>
                  <a:schemeClr val="tx1"/>
                </a:solidFill>
              </a:rPr>
              <a:t>Opened in your </a:t>
            </a:r>
            <a:r>
              <a:rPr lang="en-GB" sz="2000" b="1" dirty="0">
                <a:solidFill>
                  <a:schemeClr val="tx1"/>
                </a:solidFill>
              </a:rPr>
              <a:t>own name</a:t>
            </a:r>
            <a:r>
              <a:rPr lang="en-GB" sz="2000" dirty="0">
                <a:solidFill>
                  <a:schemeClr val="tx1"/>
                </a:solidFill>
              </a:rPr>
              <a:t> at a bank in Turkey.</a:t>
            </a:r>
          </a:p>
          <a:p>
            <a:r>
              <a:rPr lang="en-GB" sz="2000" dirty="0">
                <a:solidFill>
                  <a:schemeClr val="tx1"/>
                </a:solidFill>
              </a:rPr>
              <a:t>You may also consider opening a </a:t>
            </a:r>
            <a:r>
              <a:rPr lang="en-GB" sz="2000" b="1" dirty="0">
                <a:solidFill>
                  <a:schemeClr val="tx1"/>
                </a:solidFill>
              </a:rPr>
              <a:t>joint account</a:t>
            </a:r>
            <a:r>
              <a:rPr lang="en-GB" sz="2000" dirty="0">
                <a:solidFill>
                  <a:schemeClr val="tx1"/>
                </a:solidFill>
              </a:rPr>
              <a:t>. In this case, your name should be listed first, followed by your relative’s or family member’s name. Both parties will have access to the funds in a joint account.</a:t>
            </a:r>
          </a:p>
          <a:p>
            <a:r>
              <a:rPr lang="en-GB" sz="2000" dirty="0">
                <a:solidFill>
                  <a:schemeClr val="tx1"/>
                </a:solidFill>
              </a:rPr>
              <a:t>When choosing a bank, consider:</a:t>
            </a:r>
          </a:p>
          <a:p>
            <a:r>
              <a:rPr lang="en-GB" sz="2000" dirty="0">
                <a:solidFill>
                  <a:schemeClr val="tx1"/>
                </a:solidFill>
              </a:rPr>
              <a:t>Whether the bank will deduct fees when receiving your grant transfer.</a:t>
            </a:r>
          </a:p>
          <a:p>
            <a:r>
              <a:rPr lang="en-GB" sz="2000" dirty="0">
                <a:solidFill>
                  <a:schemeClr val="tx1"/>
                </a:solidFill>
              </a:rPr>
              <a:t>Which bank will provide </a:t>
            </a:r>
            <a:r>
              <a:rPr lang="en-GB" sz="2000" b="1" dirty="0">
                <a:solidFill>
                  <a:schemeClr val="tx1"/>
                </a:solidFill>
              </a:rPr>
              <a:t>easy and low-cost access</a:t>
            </a:r>
            <a:r>
              <a:rPr lang="en-GB" sz="2000" dirty="0">
                <a:solidFill>
                  <a:schemeClr val="tx1"/>
                </a:solidFill>
              </a:rPr>
              <a:t> to your funds in Euros while you are abroad.</a:t>
            </a:r>
          </a:p>
          <a:p>
            <a:r>
              <a:rPr lang="en-GB" sz="2000" dirty="0">
                <a:solidFill>
                  <a:schemeClr val="tx1"/>
                </a:solidFill>
              </a:rPr>
              <a:t>Since banking conditions vary by country, you are encouraged to research and choose the best option for your situation.</a:t>
            </a:r>
          </a:p>
          <a:p>
            <a:pPr marL="12700" marR="8890" lvl="0" indent="0" algn="ctr">
              <a:lnSpc>
                <a:spcPct val="90100"/>
              </a:lnSpc>
              <a:buNone/>
            </a:pPr>
            <a:r>
              <a:rPr lang="tr-TR" sz="2000" spc="-5" dirty="0">
                <a:solidFill>
                  <a:schemeClr val="tx1"/>
                </a:solidFill>
                <a:cs typeface="Century Gothic"/>
              </a:rPr>
              <a:t> </a:t>
            </a:r>
            <a:endParaRPr lang="tr-TR" sz="2000" dirty="0">
              <a:solidFill>
                <a:schemeClr val="tx1"/>
              </a:solidFill>
              <a:cs typeface="Times New Roman"/>
            </a:endParaRPr>
          </a:p>
          <a:p>
            <a:endParaRPr lang="tr-TR" dirty="0">
              <a:solidFill>
                <a:schemeClr val="tx1"/>
              </a:solidFill>
            </a:endParaRPr>
          </a:p>
        </p:txBody>
      </p:sp>
    </p:spTree>
    <p:extLst>
      <p:ext uri="{BB962C8B-B14F-4D97-AF65-F5344CB8AC3E}">
        <p14:creationId xmlns:p14="http://schemas.microsoft.com/office/powerpoint/2010/main" val="57437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711959" y="569167"/>
            <a:ext cx="3324808" cy="559837"/>
          </a:xfrm>
          <a:prstGeom prst="rect">
            <a:avLst/>
          </a:prstGeom>
          <a:blipFill>
            <a:blip r:embed="rId3" cstate="print"/>
            <a:stretch>
              <a:fillRect/>
            </a:stretch>
          </a:blipFill>
        </p:spPr>
        <p:txBody>
          <a:bodyPr wrap="square" lIns="0" tIns="0" rIns="0" bIns="0" rtlCol="0"/>
          <a:lstStyle/>
          <a:p>
            <a:r>
              <a:rPr lang="tr-TR" sz="4000" dirty="0">
                <a:solidFill>
                  <a:srgbClr val="FF0000"/>
                </a:solidFill>
              </a:rPr>
              <a:t>VISA</a:t>
            </a:r>
            <a:endParaRPr sz="4000" dirty="0">
              <a:solidFill>
                <a:srgbClr val="FF0000"/>
              </a:solidFill>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284151" y="2428516"/>
            <a:ext cx="11296885" cy="3573799"/>
          </a:xfrm>
          <a:prstGeom prst="rect">
            <a:avLst/>
          </a:prstGeom>
        </p:spPr>
        <p:txBody>
          <a:bodyPr vert="horz" wrap="square" lIns="0" tIns="0" rIns="0" bIns="0" rtlCol="0">
            <a:spAutoFit/>
          </a:bodyPr>
          <a:lstStyle/>
          <a:p>
            <a:pPr marL="12065" indent="0">
              <a:lnSpc>
                <a:spcPts val="2745"/>
              </a:lnSpc>
              <a:buNone/>
              <a:tabLst>
                <a:tab pos="241300" algn="l"/>
              </a:tabLst>
            </a:pPr>
            <a:r>
              <a:rPr lang="tr-TR" sz="1400" spc="-20" dirty="0">
                <a:solidFill>
                  <a:schemeClr val="tx1"/>
                </a:solidFill>
                <a:latin typeface="Wingdings 3"/>
                <a:cs typeface="Wingdings 3"/>
              </a:rPr>
              <a:t> </a:t>
            </a:r>
            <a:r>
              <a:rPr lang="tr-TR" sz="2000" dirty="0">
                <a:solidFill>
                  <a:schemeClr val="tx1"/>
                </a:solidFill>
                <a:cs typeface="Calibri"/>
              </a:rPr>
              <a:t> </a:t>
            </a:r>
            <a:r>
              <a:rPr lang="tr-TR" sz="2000" dirty="0" err="1">
                <a:solidFill>
                  <a:schemeClr val="tx1"/>
                </a:solidFill>
                <a:cs typeface="Calibri"/>
              </a:rPr>
              <a:t>In</a:t>
            </a:r>
            <a:r>
              <a:rPr lang="tr-TR" sz="2000" dirty="0">
                <a:solidFill>
                  <a:schemeClr val="tx1"/>
                </a:solidFill>
                <a:cs typeface="Calibri"/>
              </a:rPr>
              <a:t> </a:t>
            </a:r>
            <a:r>
              <a:rPr lang="tr-TR" sz="2000" dirty="0" err="1">
                <a:solidFill>
                  <a:schemeClr val="tx1"/>
                </a:solidFill>
                <a:cs typeface="Calibri"/>
              </a:rPr>
              <a:t>order</a:t>
            </a:r>
            <a:r>
              <a:rPr lang="tr-TR" sz="2000" dirty="0">
                <a:solidFill>
                  <a:schemeClr val="tx1"/>
                </a:solidFill>
                <a:cs typeface="Calibri"/>
              </a:rPr>
              <a:t> </a:t>
            </a:r>
            <a:r>
              <a:rPr lang="tr-TR" sz="2000" dirty="0" err="1">
                <a:solidFill>
                  <a:schemeClr val="tx1"/>
                </a:solidFill>
                <a:cs typeface="Calibri"/>
              </a:rPr>
              <a:t>to</a:t>
            </a:r>
            <a:r>
              <a:rPr lang="tr-TR" sz="2000" dirty="0">
                <a:solidFill>
                  <a:schemeClr val="tx1"/>
                </a:solidFill>
                <a:cs typeface="Calibri"/>
              </a:rPr>
              <a:t> </a:t>
            </a:r>
            <a:r>
              <a:rPr lang="tr-TR" sz="2000" dirty="0" err="1">
                <a:solidFill>
                  <a:schemeClr val="tx1"/>
                </a:solidFill>
                <a:cs typeface="Calibri"/>
              </a:rPr>
              <a:t>apply</a:t>
            </a:r>
            <a:r>
              <a:rPr lang="tr-TR" sz="2000" dirty="0">
                <a:solidFill>
                  <a:schemeClr val="tx1"/>
                </a:solidFill>
                <a:cs typeface="Calibri"/>
              </a:rPr>
              <a:t> </a:t>
            </a:r>
            <a:r>
              <a:rPr lang="tr-TR" sz="2000" dirty="0" err="1">
                <a:solidFill>
                  <a:schemeClr val="tx1"/>
                </a:solidFill>
                <a:cs typeface="Calibri"/>
              </a:rPr>
              <a:t>for</a:t>
            </a:r>
            <a:r>
              <a:rPr lang="tr-TR" sz="2000" dirty="0">
                <a:solidFill>
                  <a:schemeClr val="tx1"/>
                </a:solidFill>
                <a:cs typeface="Calibri"/>
              </a:rPr>
              <a:t> a </a:t>
            </a:r>
            <a:r>
              <a:rPr lang="tr-TR" sz="2000" dirty="0" err="1">
                <a:solidFill>
                  <a:schemeClr val="tx1"/>
                </a:solidFill>
                <a:cs typeface="Calibri"/>
              </a:rPr>
              <a:t>new</a:t>
            </a:r>
            <a:r>
              <a:rPr lang="tr-TR" sz="2000" dirty="0">
                <a:solidFill>
                  <a:schemeClr val="tx1"/>
                </a:solidFill>
                <a:cs typeface="Calibri"/>
              </a:rPr>
              <a:t> </a:t>
            </a:r>
            <a:r>
              <a:rPr lang="tr-TR" sz="2000" dirty="0" err="1">
                <a:solidFill>
                  <a:schemeClr val="tx1"/>
                </a:solidFill>
                <a:cs typeface="Calibri"/>
              </a:rPr>
              <a:t>passport</a:t>
            </a:r>
            <a:r>
              <a:rPr lang="tr-TR" sz="2000" dirty="0">
                <a:solidFill>
                  <a:schemeClr val="tx1"/>
                </a:solidFill>
                <a:cs typeface="Calibri"/>
              </a:rPr>
              <a:t> </a:t>
            </a:r>
            <a:r>
              <a:rPr lang="tr-TR" sz="2000" dirty="0" err="1">
                <a:solidFill>
                  <a:schemeClr val="tx1"/>
                </a:solidFill>
                <a:cs typeface="Calibri"/>
              </a:rPr>
              <a:t>you</a:t>
            </a:r>
            <a:r>
              <a:rPr lang="tr-TR" sz="2000" dirty="0">
                <a:solidFill>
                  <a:schemeClr val="tx1"/>
                </a:solidFill>
                <a:cs typeface="Calibri"/>
              </a:rPr>
              <a:t> </a:t>
            </a:r>
            <a:r>
              <a:rPr lang="tr-TR" sz="2000" dirty="0" err="1">
                <a:solidFill>
                  <a:schemeClr val="tx1"/>
                </a:solidFill>
                <a:cs typeface="Calibri"/>
              </a:rPr>
              <a:t>must</a:t>
            </a:r>
            <a:r>
              <a:rPr lang="tr-TR" sz="2000" dirty="0">
                <a:solidFill>
                  <a:schemeClr val="tx1"/>
                </a:solidFill>
                <a:cs typeface="Calibri"/>
              </a:rPr>
              <a:t> </a:t>
            </a:r>
            <a:r>
              <a:rPr lang="tr-TR" sz="2000" dirty="0" err="1">
                <a:solidFill>
                  <a:schemeClr val="tx1"/>
                </a:solidFill>
                <a:cs typeface="Calibri"/>
              </a:rPr>
              <a:t>get</a:t>
            </a:r>
            <a:r>
              <a:rPr lang="tr-TR" sz="2000" dirty="0">
                <a:solidFill>
                  <a:schemeClr val="tx1"/>
                </a:solidFill>
                <a:cs typeface="Calibri"/>
              </a:rPr>
              <a:t> a </a:t>
            </a:r>
            <a:r>
              <a:rPr lang="tr-TR" sz="2000" dirty="0" err="1">
                <a:solidFill>
                  <a:schemeClr val="tx1"/>
                </a:solidFill>
                <a:cs typeface="Calibri"/>
              </a:rPr>
              <a:t>student</a:t>
            </a:r>
            <a:r>
              <a:rPr lang="tr-TR" sz="2000" dirty="0">
                <a:solidFill>
                  <a:schemeClr val="tx1"/>
                </a:solidFill>
                <a:cs typeface="Calibri"/>
              </a:rPr>
              <a:t> </a:t>
            </a:r>
            <a:r>
              <a:rPr lang="tr-TR" sz="2000" dirty="0" err="1">
                <a:solidFill>
                  <a:schemeClr val="tx1"/>
                </a:solidFill>
                <a:cs typeface="Calibri"/>
              </a:rPr>
              <a:t>certificate</a:t>
            </a:r>
            <a:r>
              <a:rPr lang="tr-TR" sz="2000" dirty="0">
                <a:solidFill>
                  <a:schemeClr val="tx1"/>
                </a:solidFill>
                <a:cs typeface="Calibri"/>
              </a:rPr>
              <a:t> </a:t>
            </a:r>
            <a:r>
              <a:rPr lang="tr-TR" sz="2000" dirty="0" err="1">
                <a:solidFill>
                  <a:schemeClr val="tx1"/>
                </a:solidFill>
                <a:cs typeface="Calibri"/>
              </a:rPr>
              <a:t>from</a:t>
            </a:r>
            <a:r>
              <a:rPr lang="tr-TR" sz="2000" dirty="0">
                <a:solidFill>
                  <a:schemeClr val="tx1"/>
                </a:solidFill>
                <a:cs typeface="Calibri"/>
              </a:rPr>
              <a:t> </a:t>
            </a:r>
            <a:r>
              <a:rPr lang="tr-TR" sz="2000" dirty="0" err="1">
                <a:solidFill>
                  <a:schemeClr val="tx1"/>
                </a:solidFill>
                <a:cs typeface="Calibri"/>
              </a:rPr>
              <a:t>Faculty</a:t>
            </a:r>
            <a:r>
              <a:rPr lang="tr-TR" sz="2000" dirty="0">
                <a:solidFill>
                  <a:schemeClr val="tx1"/>
                </a:solidFill>
                <a:cs typeface="Calibri"/>
              </a:rPr>
              <a:t>/ School/ </a:t>
            </a:r>
            <a:r>
              <a:rPr lang="tr-TR" sz="2000" dirty="0" err="1">
                <a:solidFill>
                  <a:schemeClr val="tx1"/>
                </a:solidFill>
                <a:cs typeface="Calibri"/>
              </a:rPr>
              <a:t>Institute’s</a:t>
            </a:r>
            <a:r>
              <a:rPr lang="tr-TR" sz="2000" dirty="0">
                <a:solidFill>
                  <a:schemeClr val="tx1"/>
                </a:solidFill>
                <a:cs typeface="Calibri"/>
              </a:rPr>
              <a:t> </a:t>
            </a:r>
            <a:r>
              <a:rPr lang="tr-TR" sz="2000" dirty="0" err="1">
                <a:solidFill>
                  <a:schemeClr val="tx1"/>
                </a:solidFill>
                <a:cs typeface="Calibri"/>
              </a:rPr>
              <a:t>student</a:t>
            </a:r>
            <a:r>
              <a:rPr lang="tr-TR" sz="2000" dirty="0">
                <a:solidFill>
                  <a:schemeClr val="tx1"/>
                </a:solidFill>
                <a:cs typeface="Calibri"/>
              </a:rPr>
              <a:t> </a:t>
            </a:r>
            <a:r>
              <a:rPr lang="tr-TR" sz="2000" dirty="0" err="1">
                <a:solidFill>
                  <a:schemeClr val="tx1"/>
                </a:solidFill>
                <a:cs typeface="Calibri"/>
              </a:rPr>
              <a:t>affairs</a:t>
            </a:r>
            <a:r>
              <a:rPr lang="tr-TR" sz="2000" dirty="0">
                <a:solidFill>
                  <a:schemeClr val="tx1"/>
                </a:solidFill>
                <a:cs typeface="Calibri"/>
              </a:rPr>
              <a:t>. </a:t>
            </a:r>
            <a:r>
              <a:rPr lang="tr-TR" sz="2000" dirty="0" err="1">
                <a:solidFill>
                  <a:schemeClr val="tx1"/>
                </a:solidFill>
                <a:cs typeface="Calibri"/>
              </a:rPr>
              <a:t>Students</a:t>
            </a:r>
            <a:r>
              <a:rPr lang="tr-TR" sz="2000" dirty="0">
                <a:solidFill>
                  <a:schemeClr val="tx1"/>
                </a:solidFill>
                <a:cs typeface="Calibri"/>
              </a:rPr>
              <a:t> </a:t>
            </a:r>
            <a:r>
              <a:rPr lang="tr-TR" sz="2000" dirty="0" err="1">
                <a:solidFill>
                  <a:schemeClr val="tx1"/>
                </a:solidFill>
                <a:cs typeface="Calibri"/>
              </a:rPr>
              <a:t>who</a:t>
            </a:r>
            <a:r>
              <a:rPr lang="tr-TR" sz="2000" dirty="0">
                <a:solidFill>
                  <a:schemeClr val="tx1"/>
                </a:solidFill>
                <a:cs typeface="Calibri"/>
              </a:rPr>
              <a:t> </a:t>
            </a:r>
            <a:r>
              <a:rPr lang="tr-TR" sz="2000" dirty="0" err="1">
                <a:solidFill>
                  <a:schemeClr val="tx1"/>
                </a:solidFill>
                <a:cs typeface="Calibri"/>
              </a:rPr>
              <a:t>are</a:t>
            </a:r>
            <a:r>
              <a:rPr lang="tr-TR" sz="2000" dirty="0">
                <a:solidFill>
                  <a:schemeClr val="tx1"/>
                </a:solidFill>
                <a:cs typeface="Calibri"/>
              </a:rPr>
              <a:t> </a:t>
            </a:r>
            <a:r>
              <a:rPr lang="tr-TR" sz="2000" dirty="0" err="1">
                <a:solidFill>
                  <a:schemeClr val="tx1"/>
                </a:solidFill>
                <a:cs typeface="Calibri"/>
              </a:rPr>
              <a:t>below</a:t>
            </a:r>
            <a:r>
              <a:rPr lang="tr-TR" sz="2000" dirty="0">
                <a:solidFill>
                  <a:schemeClr val="tx1"/>
                </a:solidFill>
                <a:cs typeface="Calibri"/>
              </a:rPr>
              <a:t> </a:t>
            </a:r>
            <a:r>
              <a:rPr lang="tr-TR" sz="2000" dirty="0" err="1">
                <a:solidFill>
                  <a:schemeClr val="tx1"/>
                </a:solidFill>
                <a:cs typeface="Calibri"/>
              </a:rPr>
              <a:t>the</a:t>
            </a:r>
            <a:r>
              <a:rPr lang="tr-TR" sz="2000" dirty="0">
                <a:solidFill>
                  <a:schemeClr val="tx1"/>
                </a:solidFill>
                <a:cs typeface="Calibri"/>
              </a:rPr>
              <a:t> </a:t>
            </a:r>
            <a:r>
              <a:rPr lang="tr-TR" sz="2000" dirty="0" err="1">
                <a:solidFill>
                  <a:schemeClr val="tx1"/>
                </a:solidFill>
                <a:cs typeface="Calibri"/>
              </a:rPr>
              <a:t>age</a:t>
            </a:r>
            <a:r>
              <a:rPr lang="tr-TR" sz="2000" dirty="0">
                <a:solidFill>
                  <a:schemeClr val="tx1"/>
                </a:solidFill>
                <a:cs typeface="Calibri"/>
              </a:rPr>
              <a:t> of 26 can </a:t>
            </a:r>
            <a:r>
              <a:rPr lang="tr-TR" sz="2000" dirty="0" err="1">
                <a:solidFill>
                  <a:schemeClr val="tx1"/>
                </a:solidFill>
                <a:cs typeface="Calibri"/>
              </a:rPr>
              <a:t>get</a:t>
            </a:r>
            <a:r>
              <a:rPr lang="tr-TR" sz="2000" dirty="0">
                <a:solidFill>
                  <a:schemeClr val="tx1"/>
                </a:solidFill>
                <a:cs typeface="Calibri"/>
              </a:rPr>
              <a:t> </a:t>
            </a:r>
            <a:r>
              <a:rPr lang="tr-TR" sz="2000" dirty="0" err="1">
                <a:solidFill>
                  <a:schemeClr val="tx1"/>
                </a:solidFill>
                <a:cs typeface="Calibri"/>
              </a:rPr>
              <a:t>free</a:t>
            </a:r>
            <a:r>
              <a:rPr lang="tr-TR" sz="2000" dirty="0">
                <a:solidFill>
                  <a:schemeClr val="tx1"/>
                </a:solidFill>
                <a:cs typeface="Calibri"/>
              </a:rPr>
              <a:t> of </a:t>
            </a:r>
            <a:r>
              <a:rPr lang="tr-TR" sz="2000" dirty="0" err="1">
                <a:solidFill>
                  <a:schemeClr val="tx1"/>
                </a:solidFill>
                <a:cs typeface="Calibri"/>
              </a:rPr>
              <a:t>fee</a:t>
            </a:r>
            <a:r>
              <a:rPr lang="tr-TR" sz="2000" dirty="0">
                <a:solidFill>
                  <a:schemeClr val="tx1"/>
                </a:solidFill>
                <a:cs typeface="Calibri"/>
              </a:rPr>
              <a:t> </a:t>
            </a:r>
            <a:r>
              <a:rPr lang="tr-TR" sz="2000" dirty="0" err="1">
                <a:solidFill>
                  <a:schemeClr val="tx1"/>
                </a:solidFill>
                <a:cs typeface="Calibri"/>
              </a:rPr>
              <a:t>passport</a:t>
            </a:r>
            <a:r>
              <a:rPr lang="tr-TR" sz="2000" dirty="0">
                <a:solidFill>
                  <a:schemeClr val="tx1"/>
                </a:solidFill>
                <a:cs typeface="Calibri"/>
              </a:rPr>
              <a:t> . </a:t>
            </a:r>
            <a:r>
              <a:rPr lang="tr-TR" sz="2000" dirty="0" err="1">
                <a:solidFill>
                  <a:schemeClr val="tx1"/>
                </a:solidFill>
                <a:cs typeface="Calibri"/>
              </a:rPr>
              <a:t>For</a:t>
            </a:r>
            <a:r>
              <a:rPr lang="tr-TR" sz="2000" dirty="0">
                <a:solidFill>
                  <a:schemeClr val="tx1"/>
                </a:solidFill>
                <a:cs typeface="Calibri"/>
              </a:rPr>
              <a:t> </a:t>
            </a:r>
            <a:r>
              <a:rPr lang="tr-TR" sz="2000" dirty="0" err="1">
                <a:solidFill>
                  <a:schemeClr val="tx1"/>
                </a:solidFill>
                <a:cs typeface="Calibri"/>
              </a:rPr>
              <a:t>students</a:t>
            </a:r>
            <a:r>
              <a:rPr lang="tr-TR" sz="2000" dirty="0">
                <a:solidFill>
                  <a:schemeClr val="tx1"/>
                </a:solidFill>
                <a:cs typeface="Calibri"/>
              </a:rPr>
              <a:t> </a:t>
            </a:r>
            <a:r>
              <a:rPr lang="tr-TR" sz="2000" dirty="0" err="1">
                <a:solidFill>
                  <a:schemeClr val="tx1"/>
                </a:solidFill>
                <a:cs typeface="Calibri"/>
              </a:rPr>
              <a:t>who</a:t>
            </a:r>
            <a:r>
              <a:rPr lang="tr-TR" sz="2000" dirty="0">
                <a:solidFill>
                  <a:schemeClr val="tx1"/>
                </a:solidFill>
                <a:cs typeface="Calibri"/>
              </a:rPr>
              <a:t> </a:t>
            </a:r>
            <a:r>
              <a:rPr lang="tr-TR" sz="2000" dirty="0" err="1">
                <a:solidFill>
                  <a:schemeClr val="tx1"/>
                </a:solidFill>
                <a:cs typeface="Calibri"/>
              </a:rPr>
              <a:t>are</a:t>
            </a:r>
            <a:r>
              <a:rPr lang="tr-TR" sz="2000" dirty="0">
                <a:solidFill>
                  <a:schemeClr val="tx1"/>
                </a:solidFill>
                <a:cs typeface="Calibri"/>
              </a:rPr>
              <a:t> 26 </a:t>
            </a:r>
            <a:r>
              <a:rPr lang="tr-TR" sz="2000" dirty="0" err="1">
                <a:solidFill>
                  <a:schemeClr val="tx1"/>
                </a:solidFill>
                <a:cs typeface="Calibri"/>
              </a:rPr>
              <a:t>and</a:t>
            </a:r>
            <a:r>
              <a:rPr lang="tr-TR" sz="2000" dirty="0">
                <a:solidFill>
                  <a:schemeClr val="tx1"/>
                </a:solidFill>
                <a:cs typeface="Calibri"/>
              </a:rPr>
              <a:t> </a:t>
            </a:r>
            <a:r>
              <a:rPr lang="tr-TR" sz="2000" dirty="0" err="1">
                <a:solidFill>
                  <a:schemeClr val="tx1"/>
                </a:solidFill>
                <a:cs typeface="Calibri"/>
              </a:rPr>
              <a:t>above</a:t>
            </a:r>
            <a:r>
              <a:rPr lang="tr-TR" sz="2000" dirty="0">
                <a:solidFill>
                  <a:schemeClr val="tx1"/>
                </a:solidFill>
                <a:cs typeface="Calibri"/>
              </a:rPr>
              <a:t>, a </a:t>
            </a:r>
            <a:r>
              <a:rPr lang="tr-TR" sz="2000" dirty="0" err="1">
                <a:solidFill>
                  <a:schemeClr val="tx1"/>
                </a:solidFill>
                <a:cs typeface="Calibri"/>
              </a:rPr>
              <a:t>letter</a:t>
            </a:r>
            <a:r>
              <a:rPr lang="tr-TR" sz="2000" dirty="0">
                <a:solidFill>
                  <a:schemeClr val="tx1"/>
                </a:solidFill>
                <a:cs typeface="Calibri"/>
              </a:rPr>
              <a:t> </a:t>
            </a:r>
            <a:r>
              <a:rPr lang="tr-TR" sz="2000" dirty="0" err="1">
                <a:solidFill>
                  <a:schemeClr val="tx1"/>
                </a:solidFill>
                <a:cs typeface="Calibri"/>
              </a:rPr>
              <a:t>stating</a:t>
            </a:r>
            <a:r>
              <a:rPr lang="tr-TR" sz="2000" dirty="0">
                <a:solidFill>
                  <a:schemeClr val="tx1"/>
                </a:solidFill>
                <a:cs typeface="Calibri"/>
              </a:rPr>
              <a:t> </a:t>
            </a:r>
            <a:r>
              <a:rPr lang="tr-TR" sz="2000" dirty="0" err="1">
                <a:solidFill>
                  <a:schemeClr val="tx1"/>
                </a:solidFill>
                <a:cs typeface="Calibri"/>
              </a:rPr>
              <a:t>that</a:t>
            </a:r>
            <a:r>
              <a:rPr lang="tr-TR" sz="2000" dirty="0">
                <a:solidFill>
                  <a:schemeClr val="tx1"/>
                </a:solidFill>
                <a:cs typeface="Calibri"/>
              </a:rPr>
              <a:t> </a:t>
            </a:r>
            <a:r>
              <a:rPr lang="tr-TR" sz="2000" dirty="0" err="1">
                <a:solidFill>
                  <a:schemeClr val="tx1"/>
                </a:solidFill>
                <a:cs typeface="Calibri"/>
              </a:rPr>
              <a:t>the</a:t>
            </a:r>
            <a:r>
              <a:rPr lang="tr-TR" sz="2000" dirty="0">
                <a:solidFill>
                  <a:schemeClr val="tx1"/>
                </a:solidFill>
                <a:cs typeface="Calibri"/>
              </a:rPr>
              <a:t> </a:t>
            </a:r>
            <a:r>
              <a:rPr lang="tr-TR" sz="2000" dirty="0" err="1">
                <a:solidFill>
                  <a:schemeClr val="tx1"/>
                </a:solidFill>
                <a:cs typeface="Calibri"/>
              </a:rPr>
              <a:t>student</a:t>
            </a:r>
            <a:r>
              <a:rPr lang="tr-TR" sz="2000" dirty="0">
                <a:solidFill>
                  <a:schemeClr val="tx1"/>
                </a:solidFill>
                <a:cs typeface="Calibri"/>
              </a:rPr>
              <a:t> is </a:t>
            </a:r>
            <a:r>
              <a:rPr lang="tr-TR" sz="2000" dirty="0" err="1">
                <a:solidFill>
                  <a:schemeClr val="tx1"/>
                </a:solidFill>
                <a:cs typeface="Calibri"/>
              </a:rPr>
              <a:t>qualified</a:t>
            </a:r>
            <a:r>
              <a:rPr lang="tr-TR" sz="2000" dirty="0">
                <a:solidFill>
                  <a:schemeClr val="tx1"/>
                </a:solidFill>
                <a:cs typeface="Calibri"/>
              </a:rPr>
              <a:t> </a:t>
            </a:r>
            <a:r>
              <a:rPr lang="tr-TR" sz="2000" dirty="0" err="1">
                <a:solidFill>
                  <a:schemeClr val="tx1"/>
                </a:solidFill>
                <a:cs typeface="Calibri"/>
              </a:rPr>
              <a:t>to</a:t>
            </a:r>
            <a:r>
              <a:rPr lang="tr-TR" sz="2000" dirty="0">
                <a:solidFill>
                  <a:schemeClr val="tx1"/>
                </a:solidFill>
                <a:cs typeface="Calibri"/>
              </a:rPr>
              <a:t> do </a:t>
            </a:r>
            <a:r>
              <a:rPr lang="tr-TR" sz="2000" dirty="0" err="1">
                <a:solidFill>
                  <a:schemeClr val="tx1"/>
                </a:solidFill>
                <a:cs typeface="Calibri"/>
              </a:rPr>
              <a:t>traineeship</a:t>
            </a:r>
            <a:r>
              <a:rPr lang="tr-TR" sz="2000" dirty="0">
                <a:solidFill>
                  <a:schemeClr val="tx1"/>
                </a:solidFill>
                <a:cs typeface="Calibri"/>
              </a:rPr>
              <a:t> can be </a:t>
            </a:r>
            <a:r>
              <a:rPr lang="tr-TR" sz="2000" dirty="0" err="1">
                <a:solidFill>
                  <a:schemeClr val="tx1"/>
                </a:solidFill>
                <a:cs typeface="Calibri"/>
              </a:rPr>
              <a:t>issued</a:t>
            </a:r>
            <a:r>
              <a:rPr lang="tr-TR" sz="2000" dirty="0">
                <a:solidFill>
                  <a:schemeClr val="tx1"/>
                </a:solidFill>
                <a:cs typeface="Calibri"/>
              </a:rPr>
              <a:t> </a:t>
            </a:r>
            <a:r>
              <a:rPr lang="tr-TR" sz="2000" dirty="0" err="1">
                <a:solidFill>
                  <a:schemeClr val="tx1"/>
                </a:solidFill>
                <a:cs typeface="Calibri"/>
              </a:rPr>
              <a:t>by</a:t>
            </a:r>
            <a:r>
              <a:rPr lang="tr-TR" sz="2000" dirty="0">
                <a:solidFill>
                  <a:schemeClr val="tx1"/>
                </a:solidFill>
                <a:cs typeface="Calibri"/>
              </a:rPr>
              <a:t> </a:t>
            </a:r>
            <a:r>
              <a:rPr lang="tr-TR" sz="2000" dirty="0" err="1">
                <a:solidFill>
                  <a:schemeClr val="tx1"/>
                </a:solidFill>
                <a:cs typeface="Calibri"/>
              </a:rPr>
              <a:t>our</a:t>
            </a:r>
            <a:r>
              <a:rPr lang="tr-TR" sz="2000" dirty="0">
                <a:solidFill>
                  <a:schemeClr val="tx1"/>
                </a:solidFill>
                <a:cs typeface="Calibri"/>
              </a:rPr>
              <a:t> </a:t>
            </a:r>
            <a:r>
              <a:rPr lang="tr-TR" sz="2000" dirty="0" smtClean="0">
                <a:solidFill>
                  <a:schemeClr val="tx1"/>
                </a:solidFill>
                <a:cs typeface="Calibri"/>
              </a:rPr>
              <a:t>Office. </a:t>
            </a:r>
            <a:endParaRPr lang="tr-TR" sz="2000" dirty="0">
              <a:solidFill>
                <a:schemeClr val="tx1"/>
              </a:solidFill>
              <a:cs typeface="Calibri"/>
            </a:endParaRPr>
          </a:p>
          <a:p>
            <a:pPr marL="0" indent="0">
              <a:lnSpc>
                <a:spcPct val="100000"/>
              </a:lnSpc>
              <a:buNone/>
            </a:pPr>
            <a:r>
              <a:rPr lang="tr-TR" sz="2000" spc="-20" dirty="0">
                <a:solidFill>
                  <a:schemeClr val="tx1"/>
                </a:solidFill>
                <a:latin typeface="Wingdings 3"/>
                <a:cs typeface="Times New Roman" panose="02020603050405020304" pitchFamily="18" charset="0"/>
              </a:rPr>
              <a:t> </a:t>
            </a:r>
            <a:r>
              <a:rPr lang="tr-TR" sz="2000" b="1" u="heavy" spc="-15" dirty="0" err="1">
                <a:solidFill>
                  <a:schemeClr val="tx1"/>
                </a:solidFill>
                <a:cs typeface="Calibri"/>
              </a:rPr>
              <a:t>Le</a:t>
            </a:r>
            <a:r>
              <a:rPr lang="tr-TR" sz="2000" b="1" u="heavy" spc="-45" dirty="0" err="1">
                <a:solidFill>
                  <a:schemeClr val="tx1"/>
                </a:solidFill>
                <a:cs typeface="Calibri"/>
              </a:rPr>
              <a:t>t</a:t>
            </a:r>
            <a:r>
              <a:rPr lang="tr-TR" sz="2000" b="1" u="heavy" spc="-40" dirty="0" err="1">
                <a:solidFill>
                  <a:schemeClr val="tx1"/>
                </a:solidFill>
                <a:cs typeface="Calibri"/>
              </a:rPr>
              <a:t>t</a:t>
            </a:r>
            <a:r>
              <a:rPr lang="tr-TR" sz="2000" b="1" u="heavy" dirty="0" err="1">
                <a:solidFill>
                  <a:schemeClr val="tx1"/>
                </a:solidFill>
                <a:cs typeface="Calibri"/>
              </a:rPr>
              <a:t>er</a:t>
            </a:r>
            <a:r>
              <a:rPr lang="tr-TR" sz="2000" b="1" u="heavy" dirty="0">
                <a:solidFill>
                  <a:schemeClr val="tx1"/>
                </a:solidFill>
                <a:cs typeface="Calibri"/>
              </a:rPr>
              <a:t> of</a:t>
            </a:r>
            <a:r>
              <a:rPr lang="tr-TR" sz="2000" b="1" u="heavy" spc="-10" dirty="0">
                <a:solidFill>
                  <a:schemeClr val="tx1"/>
                </a:solidFill>
                <a:cs typeface="Calibri"/>
              </a:rPr>
              <a:t> </a:t>
            </a:r>
            <a:r>
              <a:rPr lang="tr-TR" sz="2000" b="1" u="heavy" spc="-125" dirty="0" err="1">
                <a:solidFill>
                  <a:schemeClr val="tx1"/>
                </a:solidFill>
                <a:cs typeface="Calibri"/>
              </a:rPr>
              <a:t>V</a:t>
            </a:r>
            <a:r>
              <a:rPr lang="tr-TR" sz="2000" b="1" u="heavy" dirty="0" err="1">
                <a:solidFill>
                  <a:schemeClr val="tx1"/>
                </a:solidFill>
                <a:cs typeface="Calibri"/>
              </a:rPr>
              <a:t>erifi</a:t>
            </a:r>
            <a:r>
              <a:rPr lang="tr-TR" sz="2000" b="1" u="heavy" spc="-15" dirty="0" err="1">
                <a:solidFill>
                  <a:schemeClr val="tx1"/>
                </a:solidFill>
                <a:cs typeface="Calibri"/>
              </a:rPr>
              <a:t>c</a:t>
            </a:r>
            <a:r>
              <a:rPr lang="tr-TR" sz="2000" b="1" u="heavy" spc="-40" dirty="0" err="1">
                <a:solidFill>
                  <a:schemeClr val="tx1"/>
                </a:solidFill>
                <a:cs typeface="Calibri"/>
              </a:rPr>
              <a:t>a</a:t>
            </a:r>
            <a:r>
              <a:rPr lang="tr-TR" sz="2000" b="1" u="heavy" spc="-10" dirty="0" err="1">
                <a:solidFill>
                  <a:schemeClr val="tx1"/>
                </a:solidFill>
                <a:cs typeface="Calibri"/>
              </a:rPr>
              <a:t>t</a:t>
            </a:r>
            <a:r>
              <a:rPr lang="tr-TR" sz="2000" b="1" u="heavy" spc="-20" dirty="0" err="1">
                <a:solidFill>
                  <a:schemeClr val="tx1"/>
                </a:solidFill>
                <a:cs typeface="Calibri"/>
              </a:rPr>
              <a:t>i</a:t>
            </a:r>
            <a:r>
              <a:rPr lang="tr-TR" sz="2000" b="1" u="heavy" spc="-15" dirty="0" err="1">
                <a:solidFill>
                  <a:schemeClr val="tx1"/>
                </a:solidFill>
                <a:cs typeface="Calibri"/>
              </a:rPr>
              <a:t>on</a:t>
            </a:r>
            <a:r>
              <a:rPr lang="tr-TR" sz="2000" b="1" u="heavy" spc="-10" dirty="0">
                <a:solidFill>
                  <a:schemeClr val="tx1"/>
                </a:solidFill>
                <a:cs typeface="Calibri"/>
              </a:rPr>
              <a:t>:</a:t>
            </a:r>
            <a:endParaRPr lang="tr-TR" sz="2000" dirty="0">
              <a:solidFill>
                <a:schemeClr val="tx1"/>
              </a:solidFill>
              <a:cs typeface="Calibri"/>
            </a:endParaRPr>
          </a:p>
          <a:p>
            <a:pPr>
              <a:lnSpc>
                <a:spcPts val="950"/>
              </a:lnSpc>
              <a:spcBef>
                <a:spcPts val="46"/>
              </a:spcBef>
            </a:pPr>
            <a:endParaRPr lang="tr-TR" sz="2000" dirty="0">
              <a:solidFill>
                <a:schemeClr val="tx1"/>
              </a:solidFill>
            </a:endParaRPr>
          </a:p>
          <a:p>
            <a:pPr marL="12700" marR="12700">
              <a:lnSpc>
                <a:spcPct val="70000"/>
              </a:lnSpc>
            </a:pPr>
            <a:r>
              <a:rPr lang="en-GB" sz="2000" dirty="0">
                <a:solidFill>
                  <a:schemeClr val="tx1"/>
                </a:solidFill>
              </a:rPr>
              <a:t>This letter is issued by the </a:t>
            </a:r>
            <a:r>
              <a:rPr lang="en-GB" sz="2000" b="1" dirty="0">
                <a:solidFill>
                  <a:schemeClr val="tx1"/>
                </a:solidFill>
              </a:rPr>
              <a:t>International Academic Relations Coordination Office</a:t>
            </a:r>
            <a:r>
              <a:rPr lang="tr-TR" sz="2000" b="1" dirty="0">
                <a:solidFill>
                  <a:schemeClr val="tx1"/>
                </a:solidFill>
              </a:rPr>
              <a:t>.</a:t>
            </a:r>
            <a:r>
              <a:rPr lang="en-GB" sz="2000" dirty="0">
                <a:solidFill>
                  <a:schemeClr val="tx1"/>
                </a:solidFill>
              </a:rPr>
              <a:t> To request it, send your </a:t>
            </a:r>
            <a:r>
              <a:rPr lang="en-GB" sz="2000" b="1" dirty="0">
                <a:solidFill>
                  <a:schemeClr val="tx1"/>
                </a:solidFill>
              </a:rPr>
              <a:t>Acceptance/Invitation Letter</a:t>
            </a:r>
            <a:r>
              <a:rPr lang="en-GB" sz="2000" dirty="0">
                <a:solidFill>
                  <a:schemeClr val="tx1"/>
                </a:solidFill>
              </a:rPr>
              <a:t>—which must include your </a:t>
            </a:r>
            <a:r>
              <a:rPr lang="tr-TR" sz="2000" dirty="0" err="1">
                <a:solidFill>
                  <a:schemeClr val="tx1"/>
                </a:solidFill>
              </a:rPr>
              <a:t>traineeship</a:t>
            </a:r>
            <a:r>
              <a:rPr lang="en-GB" sz="2000" dirty="0">
                <a:solidFill>
                  <a:schemeClr val="tx1"/>
                </a:solidFill>
              </a:rPr>
              <a:t> dates—to </a:t>
            </a:r>
            <a:r>
              <a:rPr lang="tr-TR" sz="2000" b="1" dirty="0" err="1">
                <a:solidFill>
                  <a:schemeClr val="tx1"/>
                </a:solidFill>
              </a:rPr>
              <a:t>deuerasmusstaj</a:t>
            </a:r>
            <a:r>
              <a:rPr lang="en-GB" sz="2000" b="1" dirty="0">
                <a:solidFill>
                  <a:schemeClr val="tx1"/>
                </a:solidFill>
              </a:rPr>
              <a:t>@</a:t>
            </a:r>
            <a:r>
              <a:rPr lang="tr-TR" sz="2000" b="1" dirty="0">
                <a:solidFill>
                  <a:schemeClr val="tx1"/>
                </a:solidFill>
              </a:rPr>
              <a:t>gmail.com</a:t>
            </a:r>
            <a:endParaRPr lang="en-GB" sz="2000" dirty="0">
              <a:solidFill>
                <a:schemeClr val="tx1"/>
              </a:solidFill>
            </a:endParaRPr>
          </a:p>
          <a:p>
            <a:pPr marL="0" marR="12700" indent="0">
              <a:lnSpc>
                <a:spcPct val="70000"/>
              </a:lnSpc>
              <a:buNone/>
            </a:pPr>
            <a:endParaRPr lang="tr-TR" sz="1400" dirty="0">
              <a:solidFill>
                <a:schemeClr val="tx1"/>
              </a:solidFill>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245569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590FB1-CEFE-48C6-9711-BD215E9B79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0660CD3-291F-4909-BC87-8CF5DE8B738E}"/>
              </a:ext>
            </a:extLst>
          </p:cNvPr>
          <p:cNvSpPr>
            <a:spLocks noGrp="1"/>
          </p:cNvSpPr>
          <p:nvPr>
            <p:ph idx="1"/>
          </p:nvPr>
        </p:nvSpPr>
        <p:spPr>
          <a:xfrm>
            <a:off x="255493" y="2148354"/>
            <a:ext cx="11443447" cy="4351338"/>
          </a:xfrm>
        </p:spPr>
        <p:txBody>
          <a:bodyPr/>
          <a:lstStyle/>
          <a:p>
            <a:pPr marL="12700" marR="676910" algn="just">
              <a:lnSpc>
                <a:spcPct val="70000"/>
              </a:lnSpc>
            </a:pPr>
            <a:r>
              <a:rPr lang="tr-TR" spc="-165" dirty="0" err="1">
                <a:solidFill>
                  <a:schemeClr val="tx1"/>
                </a:solidFill>
                <a:cs typeface="Calibri"/>
              </a:rPr>
              <a:t>Once</a:t>
            </a:r>
            <a:r>
              <a:rPr lang="tr-TR" spc="-165" dirty="0">
                <a:solidFill>
                  <a:schemeClr val="tx1"/>
                </a:solidFill>
                <a:cs typeface="Calibri"/>
              </a:rPr>
              <a:t> </a:t>
            </a:r>
            <a:r>
              <a:rPr lang="tr-TR" spc="-165" dirty="0" err="1">
                <a:solidFill>
                  <a:schemeClr val="tx1"/>
                </a:solidFill>
                <a:cs typeface="Calibri"/>
              </a:rPr>
              <a:t>your</a:t>
            </a:r>
            <a:r>
              <a:rPr lang="tr-TR" spc="-165" dirty="0">
                <a:solidFill>
                  <a:schemeClr val="tx1"/>
                </a:solidFill>
                <a:cs typeface="Calibri"/>
              </a:rPr>
              <a:t> </a:t>
            </a:r>
            <a:r>
              <a:rPr lang="tr-TR" spc="-165" dirty="0" err="1">
                <a:solidFill>
                  <a:schemeClr val="tx1"/>
                </a:solidFill>
                <a:cs typeface="Calibri"/>
              </a:rPr>
              <a:t>grant</a:t>
            </a:r>
            <a:r>
              <a:rPr lang="tr-TR" spc="-165" dirty="0">
                <a:solidFill>
                  <a:schemeClr val="tx1"/>
                </a:solidFill>
                <a:cs typeface="Calibri"/>
              </a:rPr>
              <a:t> </a:t>
            </a:r>
            <a:r>
              <a:rPr lang="tr-TR" spc="-165" dirty="0" err="1">
                <a:solidFill>
                  <a:schemeClr val="tx1"/>
                </a:solidFill>
                <a:cs typeface="Calibri"/>
              </a:rPr>
              <a:t>letter</a:t>
            </a:r>
            <a:r>
              <a:rPr lang="tr-TR" spc="-165" dirty="0">
                <a:solidFill>
                  <a:schemeClr val="tx1"/>
                </a:solidFill>
                <a:cs typeface="Calibri"/>
              </a:rPr>
              <a:t> is </a:t>
            </a:r>
            <a:r>
              <a:rPr lang="tr-TR" spc="-165" dirty="0" err="1">
                <a:solidFill>
                  <a:schemeClr val="tx1"/>
                </a:solidFill>
                <a:cs typeface="Calibri"/>
              </a:rPr>
              <a:t>signed</a:t>
            </a:r>
            <a:r>
              <a:rPr lang="tr-TR" spc="-165" dirty="0">
                <a:solidFill>
                  <a:schemeClr val="tx1"/>
                </a:solidFill>
                <a:cs typeface="Calibri"/>
              </a:rPr>
              <a:t> </a:t>
            </a:r>
            <a:r>
              <a:rPr lang="tr-TR" spc="-165" dirty="0" err="1">
                <a:solidFill>
                  <a:schemeClr val="tx1"/>
                </a:solidFill>
                <a:cs typeface="Calibri"/>
              </a:rPr>
              <a:t>and</a:t>
            </a:r>
            <a:r>
              <a:rPr lang="tr-TR" spc="-165" dirty="0">
                <a:solidFill>
                  <a:schemeClr val="tx1"/>
                </a:solidFill>
                <a:cs typeface="Calibri"/>
              </a:rPr>
              <a:t> </a:t>
            </a:r>
            <a:r>
              <a:rPr lang="tr-TR" spc="-165" dirty="0" err="1">
                <a:solidFill>
                  <a:schemeClr val="tx1"/>
                </a:solidFill>
                <a:cs typeface="Calibri"/>
              </a:rPr>
              <a:t>sealed</a:t>
            </a:r>
            <a:r>
              <a:rPr lang="tr-TR" spc="-165" dirty="0">
                <a:solidFill>
                  <a:schemeClr val="tx1"/>
                </a:solidFill>
                <a:cs typeface="Calibri"/>
              </a:rPr>
              <a:t>, </a:t>
            </a:r>
            <a:r>
              <a:rPr lang="tr-TR" spc="-165" dirty="0" err="1">
                <a:solidFill>
                  <a:schemeClr val="tx1"/>
                </a:solidFill>
                <a:cs typeface="Calibri"/>
              </a:rPr>
              <a:t>you</a:t>
            </a:r>
            <a:r>
              <a:rPr lang="tr-TR" spc="-165" dirty="0">
                <a:solidFill>
                  <a:schemeClr val="tx1"/>
                </a:solidFill>
                <a:cs typeface="Calibri"/>
              </a:rPr>
              <a:t> </a:t>
            </a:r>
            <a:r>
              <a:rPr lang="tr-TR" spc="-165" dirty="0" err="1">
                <a:solidFill>
                  <a:schemeClr val="tx1"/>
                </a:solidFill>
                <a:cs typeface="Calibri"/>
              </a:rPr>
              <a:t>will</a:t>
            </a:r>
            <a:r>
              <a:rPr lang="tr-TR" spc="-165" dirty="0">
                <a:solidFill>
                  <a:schemeClr val="tx1"/>
                </a:solidFill>
                <a:cs typeface="Calibri"/>
              </a:rPr>
              <a:t> be </a:t>
            </a:r>
            <a:r>
              <a:rPr lang="tr-TR" spc="-165" dirty="0" err="1">
                <a:solidFill>
                  <a:schemeClr val="tx1"/>
                </a:solidFill>
                <a:cs typeface="Calibri"/>
              </a:rPr>
              <a:t>notified</a:t>
            </a:r>
            <a:r>
              <a:rPr lang="tr-TR" spc="-165" dirty="0">
                <a:solidFill>
                  <a:schemeClr val="tx1"/>
                </a:solidFill>
                <a:cs typeface="Calibri"/>
              </a:rPr>
              <a:t> </a:t>
            </a:r>
            <a:r>
              <a:rPr lang="tr-TR" spc="-165" dirty="0" err="1">
                <a:solidFill>
                  <a:schemeClr val="tx1"/>
                </a:solidFill>
                <a:cs typeface="Calibri"/>
              </a:rPr>
              <a:t>with</a:t>
            </a:r>
            <a:r>
              <a:rPr lang="tr-TR" spc="-165" dirty="0">
                <a:solidFill>
                  <a:schemeClr val="tx1"/>
                </a:solidFill>
                <a:cs typeface="Calibri"/>
              </a:rPr>
              <a:t> an </a:t>
            </a:r>
            <a:r>
              <a:rPr lang="tr-TR" spc="-165" dirty="0" err="1">
                <a:solidFill>
                  <a:schemeClr val="tx1"/>
                </a:solidFill>
                <a:cs typeface="Calibri"/>
              </a:rPr>
              <a:t>information</a:t>
            </a:r>
            <a:r>
              <a:rPr lang="tr-TR" spc="-165" dirty="0">
                <a:solidFill>
                  <a:schemeClr val="tx1"/>
                </a:solidFill>
                <a:cs typeface="Calibri"/>
              </a:rPr>
              <a:t> e-mail </a:t>
            </a:r>
            <a:r>
              <a:rPr lang="tr-TR" spc="-165" dirty="0" err="1">
                <a:solidFill>
                  <a:schemeClr val="tx1"/>
                </a:solidFill>
                <a:cs typeface="Calibri"/>
              </a:rPr>
              <a:t>by</a:t>
            </a:r>
            <a:r>
              <a:rPr lang="tr-TR" spc="-165" dirty="0">
                <a:solidFill>
                  <a:schemeClr val="tx1"/>
                </a:solidFill>
                <a:cs typeface="Calibri"/>
              </a:rPr>
              <a:t> </a:t>
            </a:r>
            <a:r>
              <a:rPr lang="tr-TR" spc="-165" dirty="0" err="1" smtClean="0">
                <a:solidFill>
                  <a:schemeClr val="tx1"/>
                </a:solidFill>
                <a:cs typeface="Calibri"/>
              </a:rPr>
              <a:t>our</a:t>
            </a:r>
            <a:r>
              <a:rPr lang="tr-TR" spc="-165" dirty="0" smtClean="0">
                <a:solidFill>
                  <a:schemeClr val="tx1"/>
                </a:solidFill>
                <a:cs typeface="Calibri"/>
              </a:rPr>
              <a:t> </a:t>
            </a:r>
            <a:r>
              <a:rPr lang="tr-TR" spc="-165" dirty="0" err="1" smtClean="0">
                <a:solidFill>
                  <a:schemeClr val="tx1"/>
                </a:solidFill>
                <a:cs typeface="Calibri"/>
              </a:rPr>
              <a:t>office</a:t>
            </a:r>
            <a:r>
              <a:rPr lang="tr-TR" spc="-165" dirty="0" smtClean="0">
                <a:solidFill>
                  <a:schemeClr val="tx1"/>
                </a:solidFill>
                <a:cs typeface="Calibri"/>
              </a:rPr>
              <a:t>. </a:t>
            </a:r>
            <a:r>
              <a:rPr lang="tr-TR" spc="-165" dirty="0" err="1">
                <a:solidFill>
                  <a:schemeClr val="tx1"/>
                </a:solidFill>
                <a:cs typeface="Calibri"/>
              </a:rPr>
              <a:t>For</a:t>
            </a:r>
            <a:r>
              <a:rPr lang="tr-TR" spc="-165" dirty="0">
                <a:solidFill>
                  <a:schemeClr val="tx1"/>
                </a:solidFill>
                <a:cs typeface="Calibri"/>
              </a:rPr>
              <a:t> </a:t>
            </a:r>
            <a:r>
              <a:rPr lang="tr-TR" spc="-165" dirty="0" err="1">
                <a:solidFill>
                  <a:schemeClr val="tx1"/>
                </a:solidFill>
                <a:cs typeface="Calibri"/>
              </a:rPr>
              <a:t>non-granted</a:t>
            </a:r>
            <a:r>
              <a:rPr lang="tr-TR" spc="-165" dirty="0">
                <a:solidFill>
                  <a:schemeClr val="tx1"/>
                </a:solidFill>
                <a:cs typeface="Calibri"/>
              </a:rPr>
              <a:t> </a:t>
            </a:r>
            <a:r>
              <a:rPr lang="tr-TR" spc="-165" dirty="0" err="1">
                <a:solidFill>
                  <a:schemeClr val="tx1"/>
                </a:solidFill>
                <a:cs typeface="Calibri"/>
              </a:rPr>
              <a:t>students</a:t>
            </a:r>
            <a:r>
              <a:rPr lang="tr-TR" spc="-165" dirty="0">
                <a:solidFill>
                  <a:schemeClr val="tx1"/>
                </a:solidFill>
                <a:cs typeface="Calibri"/>
              </a:rPr>
              <a:t>, a </a:t>
            </a:r>
            <a:r>
              <a:rPr lang="tr-TR" spc="-165" dirty="0" err="1">
                <a:solidFill>
                  <a:schemeClr val="tx1"/>
                </a:solidFill>
                <a:cs typeface="Calibri"/>
              </a:rPr>
              <a:t>letter</a:t>
            </a:r>
            <a:r>
              <a:rPr lang="tr-TR" spc="-165" dirty="0">
                <a:solidFill>
                  <a:schemeClr val="tx1"/>
                </a:solidFill>
                <a:cs typeface="Calibri"/>
              </a:rPr>
              <a:t> is </a:t>
            </a:r>
            <a:r>
              <a:rPr lang="tr-TR" spc="-165" dirty="0" err="1">
                <a:solidFill>
                  <a:schemeClr val="tx1"/>
                </a:solidFill>
                <a:cs typeface="Calibri"/>
              </a:rPr>
              <a:t>issued</a:t>
            </a:r>
            <a:r>
              <a:rPr lang="tr-TR" spc="-165" dirty="0">
                <a:solidFill>
                  <a:schemeClr val="tx1"/>
                </a:solidFill>
                <a:cs typeface="Calibri"/>
              </a:rPr>
              <a:t>  </a:t>
            </a:r>
            <a:r>
              <a:rPr lang="tr-TR" spc="-165" dirty="0" err="1">
                <a:solidFill>
                  <a:schemeClr val="tx1"/>
                </a:solidFill>
                <a:cs typeface="Calibri"/>
              </a:rPr>
              <a:t>and</a:t>
            </a:r>
            <a:r>
              <a:rPr lang="tr-TR" spc="-165" dirty="0">
                <a:solidFill>
                  <a:schemeClr val="tx1"/>
                </a:solidFill>
                <a:cs typeface="Calibri"/>
              </a:rPr>
              <a:t> </a:t>
            </a:r>
            <a:r>
              <a:rPr lang="tr-TR" spc="-165" dirty="0" err="1">
                <a:solidFill>
                  <a:schemeClr val="tx1"/>
                </a:solidFill>
                <a:cs typeface="Calibri"/>
              </a:rPr>
              <a:t>they</a:t>
            </a:r>
            <a:r>
              <a:rPr lang="tr-TR" spc="-165" dirty="0">
                <a:solidFill>
                  <a:schemeClr val="tx1"/>
                </a:solidFill>
                <a:cs typeface="Calibri"/>
              </a:rPr>
              <a:t> can </a:t>
            </a:r>
            <a:r>
              <a:rPr lang="tr-TR" spc="-165" dirty="0" err="1">
                <a:solidFill>
                  <a:schemeClr val="tx1"/>
                </a:solidFill>
                <a:cs typeface="Calibri"/>
              </a:rPr>
              <a:t>use</a:t>
            </a:r>
            <a:r>
              <a:rPr lang="tr-TR" spc="-165" dirty="0">
                <a:solidFill>
                  <a:schemeClr val="tx1"/>
                </a:solidFill>
                <a:cs typeface="Calibri"/>
              </a:rPr>
              <a:t> it </a:t>
            </a:r>
            <a:r>
              <a:rPr lang="tr-TR" spc="-165" dirty="0" err="1">
                <a:solidFill>
                  <a:schemeClr val="tx1"/>
                </a:solidFill>
                <a:cs typeface="Calibri"/>
              </a:rPr>
              <a:t>for</a:t>
            </a:r>
            <a:r>
              <a:rPr lang="tr-TR" spc="-165" dirty="0">
                <a:solidFill>
                  <a:schemeClr val="tx1"/>
                </a:solidFill>
                <a:cs typeface="Calibri"/>
              </a:rPr>
              <a:t> </a:t>
            </a:r>
            <a:r>
              <a:rPr lang="tr-TR" spc="-165" dirty="0" err="1">
                <a:solidFill>
                  <a:schemeClr val="tx1"/>
                </a:solidFill>
                <a:cs typeface="Calibri"/>
              </a:rPr>
              <a:t>visa</a:t>
            </a:r>
            <a:r>
              <a:rPr lang="tr-TR" spc="-165" dirty="0">
                <a:solidFill>
                  <a:schemeClr val="tx1"/>
                </a:solidFill>
                <a:cs typeface="Calibri"/>
              </a:rPr>
              <a:t> </a:t>
            </a:r>
            <a:r>
              <a:rPr lang="tr-TR" spc="-165" dirty="0" err="1">
                <a:solidFill>
                  <a:schemeClr val="tx1"/>
                </a:solidFill>
                <a:cs typeface="Calibri"/>
              </a:rPr>
              <a:t>application</a:t>
            </a:r>
            <a:r>
              <a:rPr lang="tr-TR" spc="-165" dirty="0">
                <a:solidFill>
                  <a:schemeClr val="tx1"/>
                </a:solidFill>
                <a:cs typeface="Calibri"/>
              </a:rPr>
              <a:t>. ( </a:t>
            </a:r>
            <a:r>
              <a:rPr lang="tr-TR" spc="-165" dirty="0" err="1">
                <a:solidFill>
                  <a:schemeClr val="tx1"/>
                </a:solidFill>
                <a:cs typeface="Calibri"/>
              </a:rPr>
              <a:t>There</a:t>
            </a:r>
            <a:r>
              <a:rPr lang="tr-TR" spc="-165" dirty="0">
                <a:solidFill>
                  <a:schemeClr val="tx1"/>
                </a:solidFill>
                <a:cs typeface="Calibri"/>
              </a:rPr>
              <a:t> </a:t>
            </a:r>
            <a:r>
              <a:rPr lang="tr-TR" spc="-165" dirty="0" err="1">
                <a:solidFill>
                  <a:schemeClr val="tx1"/>
                </a:solidFill>
                <a:cs typeface="Calibri"/>
              </a:rPr>
              <a:t>will</a:t>
            </a:r>
            <a:r>
              <a:rPr lang="tr-TR" spc="-165" dirty="0">
                <a:solidFill>
                  <a:schemeClr val="tx1"/>
                </a:solidFill>
                <a:cs typeface="Calibri"/>
              </a:rPr>
              <a:t> be </a:t>
            </a:r>
            <a:r>
              <a:rPr lang="tr-TR" spc="-165" dirty="0" err="1">
                <a:solidFill>
                  <a:schemeClr val="tx1"/>
                </a:solidFill>
                <a:cs typeface="Calibri"/>
              </a:rPr>
              <a:t>no</a:t>
            </a:r>
            <a:r>
              <a:rPr lang="tr-TR" spc="-165" dirty="0">
                <a:solidFill>
                  <a:schemeClr val="tx1"/>
                </a:solidFill>
                <a:cs typeface="Calibri"/>
              </a:rPr>
              <a:t> </a:t>
            </a:r>
            <a:r>
              <a:rPr lang="tr-TR" spc="-165" dirty="0" err="1">
                <a:solidFill>
                  <a:schemeClr val="tx1"/>
                </a:solidFill>
                <a:cs typeface="Calibri"/>
              </a:rPr>
              <a:t>reference</a:t>
            </a:r>
            <a:r>
              <a:rPr lang="tr-TR" spc="-165" dirty="0">
                <a:solidFill>
                  <a:schemeClr val="tx1"/>
                </a:solidFill>
                <a:cs typeface="Calibri"/>
              </a:rPr>
              <a:t> </a:t>
            </a:r>
            <a:r>
              <a:rPr lang="tr-TR" spc="-165" dirty="0" err="1">
                <a:solidFill>
                  <a:schemeClr val="tx1"/>
                </a:solidFill>
                <a:cs typeface="Calibri"/>
              </a:rPr>
              <a:t>to</a:t>
            </a:r>
            <a:r>
              <a:rPr lang="tr-TR" spc="-165" dirty="0">
                <a:solidFill>
                  <a:schemeClr val="tx1"/>
                </a:solidFill>
                <a:cs typeface="Calibri"/>
              </a:rPr>
              <a:t> </a:t>
            </a:r>
            <a:r>
              <a:rPr lang="tr-TR" spc="-165" dirty="0" err="1">
                <a:solidFill>
                  <a:schemeClr val="tx1"/>
                </a:solidFill>
                <a:cs typeface="Calibri"/>
              </a:rPr>
              <a:t>grant</a:t>
            </a:r>
            <a:r>
              <a:rPr lang="tr-TR" spc="-165" dirty="0">
                <a:solidFill>
                  <a:schemeClr val="tx1"/>
                </a:solidFill>
                <a:cs typeface="Calibri"/>
              </a:rPr>
              <a:t> in </a:t>
            </a:r>
            <a:r>
              <a:rPr lang="tr-TR" spc="-165" dirty="0" err="1">
                <a:solidFill>
                  <a:schemeClr val="tx1"/>
                </a:solidFill>
                <a:cs typeface="Calibri"/>
              </a:rPr>
              <a:t>letter</a:t>
            </a:r>
            <a:r>
              <a:rPr lang="tr-TR" spc="-165" dirty="0">
                <a:solidFill>
                  <a:schemeClr val="tx1"/>
                </a:solidFill>
                <a:cs typeface="Calibri"/>
              </a:rPr>
              <a:t>.) </a:t>
            </a:r>
            <a:endParaRPr lang="tr-TR" dirty="0">
              <a:solidFill>
                <a:schemeClr val="tx1"/>
              </a:solidFill>
              <a:cs typeface="Calibri"/>
            </a:endParaRPr>
          </a:p>
          <a:p>
            <a:pPr marL="12700" marR="676910" algn="just">
              <a:lnSpc>
                <a:spcPct val="70000"/>
              </a:lnSpc>
            </a:pPr>
            <a:r>
              <a:rPr lang="tr-TR" dirty="0" err="1">
                <a:solidFill>
                  <a:schemeClr val="tx1"/>
                </a:solidFill>
                <a:cs typeface="Calibri"/>
              </a:rPr>
              <a:t>Normally</a:t>
            </a:r>
            <a:r>
              <a:rPr lang="tr-TR" dirty="0">
                <a:solidFill>
                  <a:schemeClr val="tx1"/>
                </a:solidFill>
                <a:cs typeface="Calibri"/>
              </a:rPr>
              <a:t>, </a:t>
            </a:r>
            <a:r>
              <a:rPr lang="tr-TR" dirty="0" err="1">
                <a:solidFill>
                  <a:schemeClr val="tx1"/>
                </a:solidFill>
                <a:cs typeface="Calibri"/>
              </a:rPr>
              <a:t>this</a:t>
            </a:r>
            <a:r>
              <a:rPr lang="tr-TR" dirty="0">
                <a:solidFill>
                  <a:schemeClr val="tx1"/>
                </a:solidFill>
                <a:cs typeface="Calibri"/>
              </a:rPr>
              <a:t> </a:t>
            </a:r>
            <a:r>
              <a:rPr lang="tr-TR" dirty="0" err="1">
                <a:solidFill>
                  <a:schemeClr val="tx1"/>
                </a:solidFill>
                <a:cs typeface="Calibri"/>
              </a:rPr>
              <a:t>process</a:t>
            </a:r>
            <a:r>
              <a:rPr lang="tr-TR" dirty="0">
                <a:solidFill>
                  <a:schemeClr val="tx1"/>
                </a:solidFill>
                <a:cs typeface="Calibri"/>
              </a:rPr>
              <a:t> </a:t>
            </a:r>
            <a:r>
              <a:rPr lang="tr-TR" dirty="0" err="1">
                <a:solidFill>
                  <a:schemeClr val="tx1"/>
                </a:solidFill>
                <a:cs typeface="Calibri"/>
              </a:rPr>
              <a:t>takes</a:t>
            </a:r>
            <a:r>
              <a:rPr lang="tr-TR" dirty="0">
                <a:solidFill>
                  <a:schemeClr val="tx1"/>
                </a:solidFill>
                <a:cs typeface="Calibri"/>
              </a:rPr>
              <a:t> at </a:t>
            </a:r>
            <a:r>
              <a:rPr lang="tr-TR" dirty="0" err="1">
                <a:solidFill>
                  <a:schemeClr val="tx1"/>
                </a:solidFill>
                <a:cs typeface="Calibri"/>
              </a:rPr>
              <a:t>most</a:t>
            </a:r>
            <a:r>
              <a:rPr lang="tr-TR" dirty="0">
                <a:solidFill>
                  <a:schemeClr val="tx1"/>
                </a:solidFill>
                <a:cs typeface="Calibri"/>
              </a:rPr>
              <a:t> 5 </a:t>
            </a:r>
            <a:r>
              <a:rPr lang="tr-TR" dirty="0" err="1">
                <a:solidFill>
                  <a:schemeClr val="tx1"/>
                </a:solidFill>
                <a:cs typeface="Calibri"/>
              </a:rPr>
              <a:t>workdays</a:t>
            </a:r>
            <a:r>
              <a:rPr lang="tr-TR" dirty="0">
                <a:solidFill>
                  <a:schemeClr val="tx1"/>
                </a:solidFill>
                <a:cs typeface="Calibri"/>
              </a:rPr>
              <a:t>, </a:t>
            </a:r>
            <a:r>
              <a:rPr lang="tr-TR" dirty="0" err="1">
                <a:solidFill>
                  <a:schemeClr val="tx1"/>
                </a:solidFill>
                <a:cs typeface="Calibri"/>
              </a:rPr>
              <a:t>you</a:t>
            </a:r>
            <a:r>
              <a:rPr lang="tr-TR" dirty="0">
                <a:solidFill>
                  <a:schemeClr val="tx1"/>
                </a:solidFill>
                <a:cs typeface="Calibri"/>
              </a:rPr>
              <a:t> </a:t>
            </a:r>
            <a:r>
              <a:rPr lang="tr-TR" dirty="0" err="1">
                <a:solidFill>
                  <a:schemeClr val="tx1"/>
                </a:solidFill>
                <a:cs typeface="Calibri"/>
              </a:rPr>
              <a:t>are</a:t>
            </a:r>
            <a:r>
              <a:rPr lang="tr-TR" dirty="0">
                <a:solidFill>
                  <a:schemeClr val="tx1"/>
                </a:solidFill>
                <a:cs typeface="Calibri"/>
              </a:rPr>
              <a:t> </a:t>
            </a:r>
            <a:r>
              <a:rPr lang="tr-TR" dirty="0" err="1">
                <a:solidFill>
                  <a:schemeClr val="tx1"/>
                </a:solidFill>
                <a:cs typeface="Calibri"/>
              </a:rPr>
              <a:t>required</a:t>
            </a:r>
            <a:r>
              <a:rPr lang="tr-TR" dirty="0">
                <a:solidFill>
                  <a:schemeClr val="tx1"/>
                </a:solidFill>
                <a:cs typeface="Calibri"/>
              </a:rPr>
              <a:t> </a:t>
            </a:r>
            <a:r>
              <a:rPr lang="tr-TR" dirty="0" err="1">
                <a:solidFill>
                  <a:schemeClr val="tx1"/>
                </a:solidFill>
                <a:cs typeface="Calibri"/>
              </a:rPr>
              <a:t>to</a:t>
            </a:r>
            <a:r>
              <a:rPr lang="tr-TR" dirty="0">
                <a:solidFill>
                  <a:schemeClr val="tx1"/>
                </a:solidFill>
                <a:cs typeface="Calibri"/>
              </a:rPr>
              <a:t> </a:t>
            </a:r>
            <a:r>
              <a:rPr lang="tr-TR" dirty="0" err="1">
                <a:solidFill>
                  <a:schemeClr val="tx1"/>
                </a:solidFill>
                <a:cs typeface="Calibri"/>
              </a:rPr>
              <a:t>apply</a:t>
            </a:r>
            <a:r>
              <a:rPr lang="tr-TR" dirty="0">
                <a:solidFill>
                  <a:schemeClr val="tx1"/>
                </a:solidFill>
                <a:cs typeface="Calibri"/>
              </a:rPr>
              <a:t> </a:t>
            </a:r>
            <a:r>
              <a:rPr lang="tr-TR" dirty="0" err="1">
                <a:solidFill>
                  <a:schemeClr val="tx1"/>
                </a:solidFill>
                <a:cs typeface="Calibri"/>
              </a:rPr>
              <a:t>considering</a:t>
            </a:r>
            <a:r>
              <a:rPr lang="tr-TR" dirty="0">
                <a:solidFill>
                  <a:schemeClr val="tx1"/>
                </a:solidFill>
                <a:cs typeface="Calibri"/>
              </a:rPr>
              <a:t> </a:t>
            </a:r>
            <a:r>
              <a:rPr lang="tr-TR" dirty="0" err="1">
                <a:solidFill>
                  <a:schemeClr val="tx1"/>
                </a:solidFill>
                <a:cs typeface="Calibri"/>
              </a:rPr>
              <a:t>this</a:t>
            </a:r>
            <a:r>
              <a:rPr lang="tr-TR" dirty="0">
                <a:solidFill>
                  <a:schemeClr val="tx1"/>
                </a:solidFill>
                <a:cs typeface="Calibri"/>
              </a:rPr>
              <a:t> </a:t>
            </a:r>
            <a:r>
              <a:rPr lang="tr-TR" dirty="0" err="1">
                <a:solidFill>
                  <a:schemeClr val="tx1"/>
                </a:solidFill>
                <a:cs typeface="Calibri"/>
              </a:rPr>
              <a:t>duration</a:t>
            </a:r>
            <a:r>
              <a:rPr lang="tr-TR" dirty="0">
                <a:solidFill>
                  <a:schemeClr val="tx1"/>
                </a:solidFill>
                <a:cs typeface="Calibri"/>
              </a:rPr>
              <a:t> </a:t>
            </a:r>
            <a:r>
              <a:rPr lang="tr-TR" dirty="0" err="1">
                <a:solidFill>
                  <a:schemeClr val="tx1"/>
                </a:solidFill>
                <a:cs typeface="Calibri"/>
              </a:rPr>
              <a:t>and</a:t>
            </a:r>
            <a:r>
              <a:rPr lang="tr-TR" dirty="0">
                <a:solidFill>
                  <a:schemeClr val="tx1"/>
                </a:solidFill>
                <a:cs typeface="Calibri"/>
              </a:rPr>
              <a:t> </a:t>
            </a:r>
            <a:r>
              <a:rPr lang="tr-TR" dirty="0" err="1">
                <a:solidFill>
                  <a:schemeClr val="tx1"/>
                </a:solidFill>
                <a:cs typeface="Calibri"/>
              </a:rPr>
              <a:t>to</a:t>
            </a:r>
            <a:r>
              <a:rPr lang="tr-TR" dirty="0">
                <a:solidFill>
                  <a:schemeClr val="tx1"/>
                </a:solidFill>
                <a:cs typeface="Calibri"/>
              </a:rPr>
              <a:t> </a:t>
            </a:r>
            <a:r>
              <a:rPr lang="tr-TR" dirty="0" err="1">
                <a:solidFill>
                  <a:schemeClr val="tx1"/>
                </a:solidFill>
                <a:cs typeface="Calibri"/>
              </a:rPr>
              <a:t>check</a:t>
            </a:r>
            <a:r>
              <a:rPr lang="tr-TR" dirty="0">
                <a:solidFill>
                  <a:schemeClr val="tx1"/>
                </a:solidFill>
                <a:cs typeface="Calibri"/>
              </a:rPr>
              <a:t> </a:t>
            </a:r>
            <a:r>
              <a:rPr lang="tr-TR" dirty="0" err="1">
                <a:solidFill>
                  <a:schemeClr val="tx1"/>
                </a:solidFill>
                <a:cs typeface="Calibri"/>
              </a:rPr>
              <a:t>your</a:t>
            </a:r>
            <a:r>
              <a:rPr lang="tr-TR" dirty="0">
                <a:solidFill>
                  <a:schemeClr val="tx1"/>
                </a:solidFill>
                <a:cs typeface="Calibri"/>
              </a:rPr>
              <a:t> e-</a:t>
            </a:r>
            <a:r>
              <a:rPr lang="tr-TR" dirty="0" err="1">
                <a:solidFill>
                  <a:schemeClr val="tx1"/>
                </a:solidFill>
                <a:cs typeface="Calibri"/>
              </a:rPr>
              <a:t>mails</a:t>
            </a:r>
            <a:r>
              <a:rPr lang="tr-TR" dirty="0">
                <a:solidFill>
                  <a:schemeClr val="tx1"/>
                </a:solidFill>
                <a:cs typeface="Calibri"/>
              </a:rPr>
              <a:t>.</a:t>
            </a:r>
            <a:endParaRPr lang="tr-TR" dirty="0">
              <a:solidFill>
                <a:schemeClr val="tx1"/>
              </a:solidFill>
            </a:endParaRPr>
          </a:p>
        </p:txBody>
      </p:sp>
    </p:spTree>
    <p:extLst>
      <p:ext uri="{BB962C8B-B14F-4D97-AF65-F5344CB8AC3E}">
        <p14:creationId xmlns:p14="http://schemas.microsoft.com/office/powerpoint/2010/main" val="130494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52EFC465-216A-418A-B826-BE1549EBFD2A}"/>
              </a:ext>
            </a:extLst>
          </p:cNvPr>
          <p:cNvSpPr>
            <a:spLocks noGrp="1"/>
          </p:cNvSpPr>
          <p:nvPr>
            <p:ph type="title"/>
          </p:nvPr>
        </p:nvSpPr>
        <p:spPr>
          <a:xfrm>
            <a:off x="739140" y="365125"/>
            <a:ext cx="8317089" cy="978483"/>
          </a:xfrm>
        </p:spPr>
        <p:txBody>
          <a:bodyPr/>
          <a:lstStyle/>
          <a:p>
            <a:r>
              <a:rPr lang="tr-TR" dirty="0"/>
              <a:t>	</a:t>
            </a:r>
            <a:r>
              <a:rPr lang="tr-TR" sz="4000" dirty="0">
                <a:solidFill>
                  <a:srgbClr val="FF0000"/>
                </a:solidFill>
                <a:latin typeface="+mn-lt"/>
              </a:rPr>
              <a:t>INSURANCES</a:t>
            </a:r>
          </a:p>
        </p:txBody>
      </p:sp>
      <p:sp>
        <p:nvSpPr>
          <p:cNvPr id="9" name="object 9"/>
          <p:cNvSpPr txBox="1">
            <a:spLocks noGrp="1"/>
          </p:cNvSpPr>
          <p:nvPr>
            <p:ph idx="1"/>
          </p:nvPr>
        </p:nvSpPr>
        <p:spPr>
          <a:xfrm>
            <a:off x="291352" y="1888378"/>
            <a:ext cx="11210365" cy="4641271"/>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1200" spc="-20" dirty="0">
                <a:solidFill>
                  <a:schemeClr val="tx1"/>
                </a:solidFill>
                <a:latin typeface="Wingdings 3"/>
                <a:cs typeface="Wingdings 3"/>
              </a:rPr>
              <a:t> </a:t>
            </a:r>
            <a:r>
              <a:rPr lang="tr-TR" sz="1600" dirty="0">
                <a:solidFill>
                  <a:schemeClr val="tx1"/>
                </a:solidFill>
                <a:cs typeface="Calibri"/>
              </a:rPr>
              <a:t>Dokuz </a:t>
            </a:r>
            <a:r>
              <a:rPr lang="tr-TR" sz="1600" dirty="0" err="1">
                <a:solidFill>
                  <a:schemeClr val="tx1"/>
                </a:solidFill>
                <a:cs typeface="Calibri"/>
              </a:rPr>
              <a:t>Eylul</a:t>
            </a:r>
            <a:r>
              <a:rPr lang="tr-TR" sz="1600" dirty="0">
                <a:solidFill>
                  <a:schemeClr val="tx1"/>
                </a:solidFill>
                <a:cs typeface="Calibri"/>
              </a:rPr>
              <a:t> </a:t>
            </a:r>
            <a:r>
              <a:rPr lang="tr-TR" sz="1600" dirty="0" err="1">
                <a:solidFill>
                  <a:schemeClr val="tx1"/>
                </a:solidFill>
                <a:cs typeface="Calibri"/>
              </a:rPr>
              <a:t>University</a:t>
            </a:r>
            <a:r>
              <a:rPr lang="tr-TR" sz="1600" dirty="0">
                <a:solidFill>
                  <a:schemeClr val="tx1"/>
                </a:solidFill>
                <a:cs typeface="Calibri"/>
              </a:rPr>
              <a:t>/ </a:t>
            </a:r>
            <a:r>
              <a:rPr lang="tr-TR" sz="1600" dirty="0" err="1">
                <a:solidFill>
                  <a:schemeClr val="tx1"/>
                </a:solidFill>
                <a:cs typeface="Calibri"/>
              </a:rPr>
              <a:t>National</a:t>
            </a:r>
            <a:r>
              <a:rPr lang="tr-TR" sz="1600" dirty="0">
                <a:solidFill>
                  <a:schemeClr val="tx1"/>
                </a:solidFill>
                <a:cs typeface="Calibri"/>
              </a:rPr>
              <a:t> </a:t>
            </a:r>
            <a:r>
              <a:rPr lang="tr-TR" sz="1600" dirty="0" err="1">
                <a:solidFill>
                  <a:schemeClr val="tx1"/>
                </a:solidFill>
                <a:cs typeface="Calibri"/>
              </a:rPr>
              <a:t>Agency</a:t>
            </a:r>
            <a:r>
              <a:rPr lang="tr-TR" sz="1600" dirty="0">
                <a:solidFill>
                  <a:schemeClr val="tx1"/>
                </a:solidFill>
                <a:cs typeface="Calibri"/>
              </a:rPr>
              <a:t> </a:t>
            </a:r>
            <a:r>
              <a:rPr lang="tr-TR" sz="1600" dirty="0" err="1">
                <a:solidFill>
                  <a:schemeClr val="tx1"/>
                </a:solidFill>
                <a:cs typeface="Calibri"/>
              </a:rPr>
              <a:t>or</a:t>
            </a:r>
            <a:r>
              <a:rPr lang="tr-TR" sz="1600" dirty="0">
                <a:solidFill>
                  <a:schemeClr val="tx1"/>
                </a:solidFill>
                <a:cs typeface="Calibri"/>
              </a:rPr>
              <a:t> </a:t>
            </a:r>
            <a:r>
              <a:rPr lang="tr-TR" sz="1600" dirty="0" err="1">
                <a:solidFill>
                  <a:schemeClr val="tx1"/>
                </a:solidFill>
                <a:cs typeface="Calibri"/>
              </a:rPr>
              <a:t>host</a:t>
            </a:r>
            <a:r>
              <a:rPr lang="tr-TR" sz="1600" dirty="0">
                <a:solidFill>
                  <a:schemeClr val="tx1"/>
                </a:solidFill>
                <a:cs typeface="Calibri"/>
              </a:rPr>
              <a:t> </a:t>
            </a:r>
            <a:r>
              <a:rPr lang="tr-TR" sz="1600" dirty="0" err="1">
                <a:solidFill>
                  <a:schemeClr val="tx1"/>
                </a:solidFill>
                <a:cs typeface="Calibri"/>
              </a:rPr>
              <a:t>institution</a:t>
            </a:r>
            <a:r>
              <a:rPr lang="tr-TR" sz="1600" dirty="0">
                <a:solidFill>
                  <a:schemeClr val="tx1"/>
                </a:solidFill>
                <a:cs typeface="Calibri"/>
              </a:rPr>
              <a:t> is not </a:t>
            </a:r>
            <a:r>
              <a:rPr lang="tr-TR" sz="1600" dirty="0" err="1">
                <a:solidFill>
                  <a:schemeClr val="tx1"/>
                </a:solidFill>
                <a:cs typeface="Calibri"/>
              </a:rPr>
              <a:t>responsible</a:t>
            </a:r>
            <a:r>
              <a:rPr lang="tr-TR" sz="1600" dirty="0">
                <a:solidFill>
                  <a:schemeClr val="tx1"/>
                </a:solidFill>
                <a:cs typeface="Calibri"/>
              </a:rPr>
              <a:t> </a:t>
            </a:r>
            <a:r>
              <a:rPr lang="tr-TR" sz="1600" dirty="0" err="1">
                <a:solidFill>
                  <a:schemeClr val="tx1"/>
                </a:solidFill>
                <a:cs typeface="Calibri"/>
              </a:rPr>
              <a:t>for</a:t>
            </a:r>
            <a:r>
              <a:rPr lang="tr-TR" sz="1600" dirty="0">
                <a:solidFill>
                  <a:schemeClr val="tx1"/>
                </a:solidFill>
                <a:cs typeface="Calibri"/>
              </a:rPr>
              <a:t> </a:t>
            </a:r>
            <a:r>
              <a:rPr lang="tr-TR" sz="1600" dirty="0" err="1">
                <a:solidFill>
                  <a:schemeClr val="tx1"/>
                </a:solidFill>
                <a:cs typeface="Calibri"/>
              </a:rPr>
              <a:t>any</a:t>
            </a:r>
            <a:r>
              <a:rPr lang="tr-TR" sz="1600" dirty="0">
                <a:solidFill>
                  <a:schemeClr val="tx1"/>
                </a:solidFill>
                <a:cs typeface="Calibri"/>
              </a:rPr>
              <a:t> </a:t>
            </a:r>
            <a:r>
              <a:rPr lang="tr-TR" sz="1600" dirty="0" err="1">
                <a:solidFill>
                  <a:schemeClr val="tx1"/>
                </a:solidFill>
                <a:cs typeface="Calibri"/>
              </a:rPr>
              <a:t>circumstances</a:t>
            </a:r>
            <a:r>
              <a:rPr lang="tr-TR" sz="1600" dirty="0">
                <a:solidFill>
                  <a:schemeClr val="tx1"/>
                </a:solidFill>
                <a:cs typeface="Calibri"/>
              </a:rPr>
              <a:t> </a:t>
            </a:r>
            <a:r>
              <a:rPr lang="tr-TR" sz="1600" dirty="0" err="1">
                <a:solidFill>
                  <a:schemeClr val="tx1"/>
                </a:solidFill>
                <a:cs typeface="Calibri"/>
              </a:rPr>
              <a:t>such</a:t>
            </a:r>
            <a:r>
              <a:rPr lang="tr-TR" sz="1600" dirty="0">
                <a:solidFill>
                  <a:schemeClr val="tx1"/>
                </a:solidFill>
                <a:cs typeface="Calibri"/>
              </a:rPr>
              <a:t> as </a:t>
            </a:r>
            <a:r>
              <a:rPr lang="tr-TR" sz="1600" dirty="0" err="1">
                <a:solidFill>
                  <a:schemeClr val="tx1"/>
                </a:solidFill>
                <a:cs typeface="Calibri"/>
              </a:rPr>
              <a:t>accident</a:t>
            </a:r>
            <a:r>
              <a:rPr lang="tr-TR" sz="1600" dirty="0">
                <a:solidFill>
                  <a:schemeClr val="tx1"/>
                </a:solidFill>
                <a:cs typeface="Calibri"/>
              </a:rPr>
              <a:t>, </a:t>
            </a:r>
            <a:r>
              <a:rPr lang="tr-TR" sz="1600" dirty="0" err="1">
                <a:solidFill>
                  <a:schemeClr val="tx1"/>
                </a:solidFill>
                <a:cs typeface="Calibri"/>
              </a:rPr>
              <a:t>illness</a:t>
            </a:r>
            <a:r>
              <a:rPr lang="tr-TR" sz="1600" dirty="0">
                <a:solidFill>
                  <a:schemeClr val="tx1"/>
                </a:solidFill>
                <a:cs typeface="Calibri"/>
              </a:rPr>
              <a:t> </a:t>
            </a:r>
            <a:r>
              <a:rPr lang="tr-TR" sz="1600" dirty="0" err="1">
                <a:solidFill>
                  <a:schemeClr val="tx1"/>
                </a:solidFill>
                <a:cs typeface="Calibri"/>
              </a:rPr>
              <a:t>etc</a:t>
            </a:r>
            <a:r>
              <a:rPr lang="tr-TR" sz="1600" dirty="0">
                <a:solidFill>
                  <a:schemeClr val="tx1"/>
                </a:solidFill>
                <a:cs typeface="Calibri"/>
              </a:rPr>
              <a:t>. </a:t>
            </a:r>
            <a:r>
              <a:rPr lang="tr-TR" sz="1600" dirty="0" err="1">
                <a:solidFill>
                  <a:schemeClr val="tx1"/>
                </a:solidFill>
                <a:cs typeface="Calibri"/>
              </a:rPr>
              <a:t>during</a:t>
            </a:r>
            <a:r>
              <a:rPr lang="tr-TR" sz="1600" dirty="0">
                <a:solidFill>
                  <a:schemeClr val="tx1"/>
                </a:solidFill>
                <a:cs typeface="Calibri"/>
              </a:rPr>
              <a:t> </a:t>
            </a:r>
            <a:r>
              <a:rPr lang="tr-TR" sz="1600" dirty="0" err="1">
                <a:solidFill>
                  <a:schemeClr val="tx1"/>
                </a:solidFill>
                <a:cs typeface="Calibri"/>
              </a:rPr>
              <a:t>your</a:t>
            </a:r>
            <a:r>
              <a:rPr lang="tr-TR" sz="1600" dirty="0">
                <a:solidFill>
                  <a:schemeClr val="tx1"/>
                </a:solidFill>
                <a:cs typeface="Calibri"/>
              </a:rPr>
              <a:t> </a:t>
            </a:r>
            <a:r>
              <a:rPr lang="tr-TR" sz="1600" dirty="0" err="1">
                <a:solidFill>
                  <a:schemeClr val="tx1"/>
                </a:solidFill>
                <a:cs typeface="Calibri"/>
              </a:rPr>
              <a:t>Erasmus</a:t>
            </a:r>
            <a:r>
              <a:rPr lang="tr-TR" sz="1600" dirty="0">
                <a:solidFill>
                  <a:schemeClr val="tx1"/>
                </a:solidFill>
                <a:cs typeface="Calibri"/>
              </a:rPr>
              <a:t> </a:t>
            </a:r>
            <a:r>
              <a:rPr lang="tr-TR" sz="1600" dirty="0" err="1">
                <a:solidFill>
                  <a:schemeClr val="tx1"/>
                </a:solidFill>
                <a:cs typeface="Calibri"/>
              </a:rPr>
              <a:t>Mobility</a:t>
            </a:r>
            <a:r>
              <a:rPr lang="tr-TR" sz="1600" dirty="0">
                <a:solidFill>
                  <a:schemeClr val="tx1"/>
                </a:solidFill>
                <a:cs typeface="Calibri"/>
              </a:rPr>
              <a:t>. Insurance </a:t>
            </a:r>
            <a:r>
              <a:rPr lang="tr-TR" sz="1600" dirty="0" err="1">
                <a:solidFill>
                  <a:schemeClr val="tx1"/>
                </a:solidFill>
                <a:cs typeface="Calibri"/>
              </a:rPr>
              <a:t>types</a:t>
            </a:r>
            <a:r>
              <a:rPr lang="tr-TR" sz="1600" dirty="0">
                <a:solidFill>
                  <a:schemeClr val="tx1"/>
                </a:solidFill>
                <a:cs typeface="Calibri"/>
              </a:rPr>
              <a:t> </a:t>
            </a:r>
            <a:r>
              <a:rPr lang="tr-TR" sz="1600" dirty="0" err="1">
                <a:solidFill>
                  <a:schemeClr val="tx1"/>
                </a:solidFill>
                <a:cs typeface="Calibri"/>
              </a:rPr>
              <a:t>you</a:t>
            </a:r>
            <a:r>
              <a:rPr lang="tr-TR" sz="1600" dirty="0">
                <a:solidFill>
                  <a:schemeClr val="tx1"/>
                </a:solidFill>
                <a:cs typeface="Calibri"/>
              </a:rPr>
              <a:t> </a:t>
            </a:r>
            <a:r>
              <a:rPr lang="tr-TR" sz="1600" dirty="0" err="1">
                <a:solidFill>
                  <a:schemeClr val="tx1"/>
                </a:solidFill>
                <a:cs typeface="Calibri"/>
              </a:rPr>
              <a:t>need</a:t>
            </a:r>
            <a:r>
              <a:rPr lang="tr-TR" sz="1600" dirty="0">
                <a:solidFill>
                  <a:schemeClr val="tx1"/>
                </a:solidFill>
                <a:cs typeface="Calibri"/>
              </a:rPr>
              <a:t> </a:t>
            </a:r>
            <a:r>
              <a:rPr lang="tr-TR" sz="1600" dirty="0" err="1">
                <a:solidFill>
                  <a:schemeClr val="tx1"/>
                </a:solidFill>
                <a:cs typeface="Calibri"/>
              </a:rPr>
              <a:t>to</a:t>
            </a:r>
            <a:r>
              <a:rPr lang="tr-TR" sz="1600" dirty="0">
                <a:solidFill>
                  <a:schemeClr val="tx1"/>
                </a:solidFill>
                <a:cs typeface="Calibri"/>
              </a:rPr>
              <a:t> </a:t>
            </a:r>
            <a:r>
              <a:rPr lang="tr-TR" sz="1600" dirty="0" err="1">
                <a:solidFill>
                  <a:schemeClr val="tx1"/>
                </a:solidFill>
                <a:cs typeface="Calibri"/>
              </a:rPr>
              <a:t>get</a:t>
            </a:r>
            <a:r>
              <a:rPr lang="tr-TR" sz="1600" dirty="0">
                <a:solidFill>
                  <a:schemeClr val="tx1"/>
                </a:solidFill>
                <a:cs typeface="Calibri"/>
              </a:rPr>
              <a:t> </a:t>
            </a:r>
            <a:r>
              <a:rPr lang="tr-TR" sz="1600" dirty="0" err="1">
                <a:solidFill>
                  <a:schemeClr val="tx1"/>
                </a:solidFill>
                <a:cs typeface="Calibri"/>
              </a:rPr>
              <a:t>for</a:t>
            </a:r>
            <a:r>
              <a:rPr lang="tr-TR" sz="1600" dirty="0">
                <a:solidFill>
                  <a:schemeClr val="tx1"/>
                </a:solidFill>
                <a:cs typeface="Calibri"/>
              </a:rPr>
              <a:t> </a:t>
            </a:r>
            <a:r>
              <a:rPr lang="tr-TR" sz="1600" dirty="0" err="1">
                <a:solidFill>
                  <a:schemeClr val="tx1"/>
                </a:solidFill>
                <a:cs typeface="Calibri"/>
              </a:rPr>
              <a:t>Erasmus</a:t>
            </a:r>
            <a:r>
              <a:rPr lang="tr-TR" sz="1600" dirty="0">
                <a:solidFill>
                  <a:schemeClr val="tx1"/>
                </a:solidFill>
                <a:cs typeface="Calibri"/>
              </a:rPr>
              <a:t>+ Learning </a:t>
            </a:r>
            <a:r>
              <a:rPr lang="tr-TR" sz="1600" dirty="0" err="1">
                <a:solidFill>
                  <a:schemeClr val="tx1"/>
                </a:solidFill>
                <a:cs typeface="Calibri"/>
              </a:rPr>
              <a:t>and</a:t>
            </a:r>
            <a:r>
              <a:rPr lang="tr-TR" sz="1600" dirty="0">
                <a:solidFill>
                  <a:schemeClr val="tx1"/>
                </a:solidFill>
                <a:cs typeface="Calibri"/>
              </a:rPr>
              <a:t> </a:t>
            </a:r>
            <a:r>
              <a:rPr lang="tr-TR" sz="1600" dirty="0" err="1">
                <a:solidFill>
                  <a:schemeClr val="tx1"/>
                </a:solidFill>
                <a:cs typeface="Calibri"/>
              </a:rPr>
              <a:t>Erasmus</a:t>
            </a:r>
            <a:r>
              <a:rPr lang="tr-TR" sz="1600" dirty="0">
                <a:solidFill>
                  <a:schemeClr val="tx1"/>
                </a:solidFill>
                <a:cs typeface="Calibri"/>
              </a:rPr>
              <a:t>+ </a:t>
            </a:r>
            <a:r>
              <a:rPr lang="tr-TR" sz="1600" dirty="0" err="1">
                <a:solidFill>
                  <a:schemeClr val="tx1"/>
                </a:solidFill>
                <a:cs typeface="Calibri"/>
              </a:rPr>
              <a:t>Traineeship</a:t>
            </a:r>
            <a:r>
              <a:rPr lang="tr-TR" sz="1600" dirty="0">
                <a:solidFill>
                  <a:schemeClr val="tx1"/>
                </a:solidFill>
                <a:cs typeface="Calibri"/>
              </a:rPr>
              <a:t> </a:t>
            </a:r>
            <a:r>
              <a:rPr lang="tr-TR" sz="1600" dirty="0" err="1">
                <a:solidFill>
                  <a:schemeClr val="tx1"/>
                </a:solidFill>
                <a:cs typeface="Calibri"/>
              </a:rPr>
              <a:t>are</a:t>
            </a:r>
            <a:r>
              <a:rPr lang="tr-TR" sz="1600" dirty="0">
                <a:solidFill>
                  <a:schemeClr val="tx1"/>
                </a:solidFill>
                <a:cs typeface="Calibri"/>
              </a:rPr>
              <a:t> </a:t>
            </a:r>
            <a:r>
              <a:rPr lang="tr-TR" sz="1600" dirty="0" err="1">
                <a:solidFill>
                  <a:schemeClr val="tx1"/>
                </a:solidFill>
                <a:cs typeface="Calibri"/>
              </a:rPr>
              <a:t>different</a:t>
            </a:r>
            <a:r>
              <a:rPr lang="tr-TR" sz="1600" dirty="0">
                <a:solidFill>
                  <a:schemeClr val="tx1"/>
                </a:solidFill>
                <a:cs typeface="Calibri"/>
              </a:rPr>
              <a:t> </a:t>
            </a:r>
            <a:r>
              <a:rPr lang="tr-TR" sz="1600" dirty="0" err="1">
                <a:solidFill>
                  <a:schemeClr val="tx1"/>
                </a:solidFill>
                <a:cs typeface="Calibri"/>
              </a:rPr>
              <a:t>from</a:t>
            </a:r>
            <a:r>
              <a:rPr lang="tr-TR" sz="1600" dirty="0">
                <a:solidFill>
                  <a:schemeClr val="tx1"/>
                </a:solidFill>
                <a:cs typeface="Calibri"/>
              </a:rPr>
              <a:t> </a:t>
            </a:r>
            <a:r>
              <a:rPr lang="tr-TR" sz="1600" dirty="0" err="1">
                <a:solidFill>
                  <a:schemeClr val="tx1"/>
                </a:solidFill>
                <a:cs typeface="Calibri"/>
              </a:rPr>
              <a:t>each</a:t>
            </a:r>
            <a:r>
              <a:rPr lang="tr-TR" sz="1600" dirty="0">
                <a:solidFill>
                  <a:schemeClr val="tx1"/>
                </a:solidFill>
                <a:cs typeface="Calibri"/>
              </a:rPr>
              <a:t> </a:t>
            </a:r>
            <a:r>
              <a:rPr lang="tr-TR" sz="1600" dirty="0" err="1">
                <a:solidFill>
                  <a:schemeClr val="tx1"/>
                </a:solidFill>
                <a:cs typeface="Calibri"/>
              </a:rPr>
              <a:t>other</a:t>
            </a:r>
            <a:r>
              <a:rPr lang="tr-TR" sz="1600" dirty="0">
                <a:solidFill>
                  <a:schemeClr val="tx1"/>
                </a:solidFill>
                <a:cs typeface="Calibri"/>
              </a:rPr>
              <a:t>. </a:t>
            </a:r>
          </a:p>
          <a:p>
            <a:pPr marL="12065" marR="12700" indent="0" algn="just">
              <a:lnSpc>
                <a:spcPct val="100000"/>
              </a:lnSpc>
              <a:buNone/>
              <a:tabLst>
                <a:tab pos="241300" algn="l"/>
              </a:tabLst>
            </a:pPr>
            <a:r>
              <a:rPr lang="tr-TR" sz="1600" spc="-20" dirty="0">
                <a:solidFill>
                  <a:schemeClr val="tx1"/>
                </a:solidFill>
                <a:latin typeface="Wingdings 3"/>
                <a:cs typeface="Wingdings 3"/>
              </a:rPr>
              <a:t> </a:t>
            </a:r>
            <a:r>
              <a:rPr lang="tr-TR" sz="1600" dirty="0" err="1">
                <a:solidFill>
                  <a:schemeClr val="tx1"/>
                </a:solidFill>
                <a:cs typeface="Calibri"/>
              </a:rPr>
              <a:t>Insurance</a:t>
            </a:r>
            <a:r>
              <a:rPr lang="tr-TR" sz="1600" dirty="0">
                <a:solidFill>
                  <a:schemeClr val="tx1"/>
                </a:solidFill>
                <a:cs typeface="Calibri"/>
              </a:rPr>
              <a:t> </a:t>
            </a:r>
            <a:r>
              <a:rPr lang="tr-TR" sz="1600" dirty="0" err="1">
                <a:solidFill>
                  <a:schemeClr val="tx1"/>
                </a:solidFill>
                <a:cs typeface="Calibri"/>
              </a:rPr>
              <a:t>policy</a:t>
            </a:r>
            <a:r>
              <a:rPr lang="tr-TR" sz="1600" dirty="0">
                <a:solidFill>
                  <a:schemeClr val="tx1"/>
                </a:solidFill>
                <a:cs typeface="Calibri"/>
              </a:rPr>
              <a:t> </a:t>
            </a:r>
            <a:r>
              <a:rPr lang="tr-TR" sz="1600" dirty="0" err="1">
                <a:solidFill>
                  <a:schemeClr val="tx1"/>
                </a:solidFill>
                <a:cs typeface="Calibri"/>
              </a:rPr>
              <a:t>must</a:t>
            </a:r>
            <a:r>
              <a:rPr lang="tr-TR" sz="1600" dirty="0">
                <a:solidFill>
                  <a:schemeClr val="tx1"/>
                </a:solidFill>
                <a:cs typeface="Calibri"/>
              </a:rPr>
              <a:t> </a:t>
            </a:r>
            <a:r>
              <a:rPr lang="tr-TR" sz="1600" dirty="0" err="1">
                <a:solidFill>
                  <a:schemeClr val="tx1"/>
                </a:solidFill>
                <a:cs typeface="Calibri"/>
              </a:rPr>
              <a:t>include</a:t>
            </a:r>
            <a:r>
              <a:rPr lang="tr-TR" sz="1600" dirty="0">
                <a:solidFill>
                  <a:schemeClr val="tx1"/>
                </a:solidFill>
                <a:cs typeface="Calibri"/>
              </a:rPr>
              <a:t> </a:t>
            </a:r>
            <a:r>
              <a:rPr lang="tr-TR" sz="1600" dirty="0" err="1">
                <a:solidFill>
                  <a:schemeClr val="tx1"/>
                </a:solidFill>
                <a:cs typeface="Calibri"/>
              </a:rPr>
              <a:t>the</a:t>
            </a:r>
            <a:r>
              <a:rPr lang="tr-TR" sz="1600" dirty="0">
                <a:solidFill>
                  <a:schemeClr val="tx1"/>
                </a:solidFill>
                <a:cs typeface="Calibri"/>
              </a:rPr>
              <a:t> time </a:t>
            </a:r>
            <a:r>
              <a:rPr lang="tr-TR" sz="1600" dirty="0" err="1">
                <a:solidFill>
                  <a:schemeClr val="tx1"/>
                </a:solidFill>
                <a:cs typeface="Calibri"/>
              </a:rPr>
              <a:t>period</a:t>
            </a:r>
            <a:r>
              <a:rPr lang="tr-TR" sz="1600" dirty="0">
                <a:solidFill>
                  <a:schemeClr val="tx1"/>
                </a:solidFill>
                <a:cs typeface="Calibri"/>
              </a:rPr>
              <a:t> in </a:t>
            </a:r>
            <a:r>
              <a:rPr lang="tr-TR" sz="1600" dirty="0" err="1">
                <a:solidFill>
                  <a:schemeClr val="tx1"/>
                </a:solidFill>
                <a:cs typeface="Calibri"/>
              </a:rPr>
              <a:t>which</a:t>
            </a:r>
            <a:r>
              <a:rPr lang="tr-TR" sz="1600" dirty="0">
                <a:solidFill>
                  <a:schemeClr val="tx1"/>
                </a:solidFill>
                <a:cs typeface="Calibri"/>
              </a:rPr>
              <a:t> </a:t>
            </a:r>
            <a:r>
              <a:rPr lang="tr-TR" sz="1600" dirty="0" err="1">
                <a:solidFill>
                  <a:schemeClr val="tx1"/>
                </a:solidFill>
                <a:cs typeface="Calibri"/>
              </a:rPr>
              <a:t>you</a:t>
            </a:r>
            <a:r>
              <a:rPr lang="tr-TR" sz="1600" dirty="0">
                <a:solidFill>
                  <a:schemeClr val="tx1"/>
                </a:solidFill>
                <a:cs typeface="Calibri"/>
              </a:rPr>
              <a:t> </a:t>
            </a:r>
            <a:r>
              <a:rPr lang="tr-TR" sz="1600" dirty="0" err="1">
                <a:solidFill>
                  <a:schemeClr val="tx1"/>
                </a:solidFill>
                <a:cs typeface="Calibri"/>
              </a:rPr>
              <a:t>will</a:t>
            </a:r>
            <a:r>
              <a:rPr lang="tr-TR" sz="1600" dirty="0">
                <a:solidFill>
                  <a:schemeClr val="tx1"/>
                </a:solidFill>
                <a:cs typeface="Calibri"/>
              </a:rPr>
              <a:t> be </a:t>
            </a:r>
            <a:r>
              <a:rPr lang="tr-TR" sz="1600" dirty="0" err="1">
                <a:solidFill>
                  <a:schemeClr val="tx1"/>
                </a:solidFill>
                <a:cs typeface="Calibri"/>
              </a:rPr>
              <a:t>abroad</a:t>
            </a:r>
            <a:r>
              <a:rPr lang="tr-TR" sz="1600" dirty="0">
                <a:solidFill>
                  <a:schemeClr val="tx1"/>
                </a:solidFill>
                <a:cs typeface="Calibri"/>
              </a:rPr>
              <a:t>. </a:t>
            </a:r>
            <a:r>
              <a:rPr lang="tr-TR" sz="1600" dirty="0" err="1">
                <a:solidFill>
                  <a:schemeClr val="tx1"/>
                </a:solidFill>
                <a:cs typeface="Calibri"/>
              </a:rPr>
              <a:t>You</a:t>
            </a:r>
            <a:r>
              <a:rPr lang="tr-TR" sz="1600" dirty="0">
                <a:solidFill>
                  <a:schemeClr val="tx1"/>
                </a:solidFill>
                <a:cs typeface="Calibri"/>
              </a:rPr>
              <a:t> </a:t>
            </a:r>
            <a:r>
              <a:rPr lang="tr-TR" sz="1600" dirty="0" err="1">
                <a:solidFill>
                  <a:schemeClr val="tx1"/>
                </a:solidFill>
                <a:cs typeface="Calibri"/>
              </a:rPr>
              <a:t>must</a:t>
            </a:r>
            <a:r>
              <a:rPr lang="tr-TR" sz="1600" dirty="0">
                <a:solidFill>
                  <a:schemeClr val="tx1"/>
                </a:solidFill>
                <a:cs typeface="Calibri"/>
              </a:rPr>
              <a:t> </a:t>
            </a:r>
            <a:r>
              <a:rPr lang="tr-TR" sz="1600" dirty="0" err="1">
                <a:solidFill>
                  <a:schemeClr val="tx1"/>
                </a:solidFill>
                <a:cs typeface="Calibri"/>
              </a:rPr>
              <a:t>have</a:t>
            </a:r>
            <a:r>
              <a:rPr lang="tr-TR" sz="1600" dirty="0">
                <a:solidFill>
                  <a:schemeClr val="tx1"/>
                </a:solidFill>
                <a:cs typeface="Calibri"/>
              </a:rPr>
              <a:t> </a:t>
            </a:r>
            <a:r>
              <a:rPr lang="tr-TR" sz="1600" dirty="0" err="1">
                <a:solidFill>
                  <a:schemeClr val="tx1"/>
                </a:solidFill>
                <a:cs typeface="Calibri"/>
              </a:rPr>
              <a:t>signed</a:t>
            </a:r>
            <a:r>
              <a:rPr lang="tr-TR" sz="1600" dirty="0">
                <a:solidFill>
                  <a:schemeClr val="tx1"/>
                </a:solidFill>
                <a:cs typeface="Calibri"/>
              </a:rPr>
              <a:t> </a:t>
            </a:r>
            <a:r>
              <a:rPr lang="tr-TR" sz="1600" dirty="0" err="1">
                <a:solidFill>
                  <a:schemeClr val="tx1"/>
                </a:solidFill>
                <a:cs typeface="Calibri"/>
              </a:rPr>
              <a:t>copies</a:t>
            </a:r>
            <a:r>
              <a:rPr lang="tr-TR" sz="1600" dirty="0">
                <a:solidFill>
                  <a:schemeClr val="tx1"/>
                </a:solidFill>
                <a:cs typeface="Calibri"/>
              </a:rPr>
              <a:t> in English, </a:t>
            </a:r>
            <a:r>
              <a:rPr lang="tr-TR" sz="1600" dirty="0" err="1">
                <a:solidFill>
                  <a:schemeClr val="tx1"/>
                </a:solidFill>
                <a:cs typeface="Calibri"/>
              </a:rPr>
              <a:t>acquire</a:t>
            </a:r>
            <a:r>
              <a:rPr lang="tr-TR" sz="1600" dirty="0">
                <a:solidFill>
                  <a:schemeClr val="tx1"/>
                </a:solidFill>
                <a:cs typeface="Calibri"/>
              </a:rPr>
              <a:t> </a:t>
            </a:r>
            <a:r>
              <a:rPr lang="tr-TR" sz="1600" dirty="0" err="1">
                <a:solidFill>
                  <a:schemeClr val="tx1"/>
                </a:solidFill>
                <a:cs typeface="Calibri"/>
              </a:rPr>
              <a:t>Turkish</a:t>
            </a:r>
            <a:r>
              <a:rPr lang="tr-TR" sz="1600" dirty="0">
                <a:solidFill>
                  <a:schemeClr val="tx1"/>
                </a:solidFill>
                <a:cs typeface="Calibri"/>
              </a:rPr>
              <a:t> </a:t>
            </a:r>
            <a:r>
              <a:rPr lang="tr-TR" sz="1600" dirty="0" err="1">
                <a:solidFill>
                  <a:schemeClr val="tx1"/>
                </a:solidFill>
                <a:cs typeface="Calibri"/>
              </a:rPr>
              <a:t>copies</a:t>
            </a:r>
            <a:r>
              <a:rPr lang="tr-TR" sz="1600" dirty="0">
                <a:solidFill>
                  <a:schemeClr val="tx1"/>
                </a:solidFill>
                <a:cs typeface="Calibri"/>
              </a:rPr>
              <a:t> </a:t>
            </a:r>
            <a:r>
              <a:rPr lang="tr-TR" sz="1600" dirty="0" err="1">
                <a:solidFill>
                  <a:schemeClr val="tx1"/>
                </a:solidFill>
                <a:cs typeface="Calibri"/>
              </a:rPr>
              <a:t>too</a:t>
            </a:r>
            <a:r>
              <a:rPr lang="tr-TR" sz="1600" dirty="0">
                <a:solidFill>
                  <a:schemeClr val="tx1"/>
                </a:solidFill>
                <a:cs typeface="Calibri"/>
              </a:rPr>
              <a:t> </a:t>
            </a:r>
            <a:r>
              <a:rPr lang="tr-TR" sz="1600" dirty="0" err="1">
                <a:solidFill>
                  <a:schemeClr val="tx1"/>
                </a:solidFill>
                <a:cs typeface="Calibri"/>
              </a:rPr>
              <a:t>if</a:t>
            </a:r>
            <a:r>
              <a:rPr lang="tr-TR" sz="1600" dirty="0">
                <a:solidFill>
                  <a:schemeClr val="tx1"/>
                </a:solidFill>
                <a:cs typeface="Calibri"/>
              </a:rPr>
              <a:t> </a:t>
            </a:r>
            <a:r>
              <a:rPr lang="tr-TR" sz="1600" dirty="0" err="1">
                <a:solidFill>
                  <a:schemeClr val="tx1"/>
                </a:solidFill>
                <a:cs typeface="Calibri"/>
              </a:rPr>
              <a:t>possible</a:t>
            </a:r>
            <a:r>
              <a:rPr lang="tr-TR" sz="1600" dirty="0">
                <a:solidFill>
                  <a:schemeClr val="tx1"/>
                </a:solidFill>
                <a:cs typeface="Calibri"/>
              </a:rPr>
              <a:t>. </a:t>
            </a:r>
            <a:r>
              <a:rPr lang="tr-TR" sz="1600" dirty="0" err="1">
                <a:solidFill>
                  <a:schemeClr val="tx1"/>
                </a:solidFill>
                <a:cs typeface="Calibri"/>
              </a:rPr>
              <a:t>The</a:t>
            </a:r>
            <a:r>
              <a:rPr lang="tr-TR" sz="1600" dirty="0">
                <a:solidFill>
                  <a:schemeClr val="tx1"/>
                </a:solidFill>
                <a:cs typeface="Calibri"/>
              </a:rPr>
              <a:t> </a:t>
            </a:r>
            <a:r>
              <a:rPr lang="tr-TR" sz="1600" dirty="0" err="1">
                <a:solidFill>
                  <a:schemeClr val="tx1"/>
                </a:solidFill>
                <a:cs typeface="Calibri"/>
              </a:rPr>
              <a:t>policy</a:t>
            </a:r>
            <a:r>
              <a:rPr lang="tr-TR" sz="1600" dirty="0">
                <a:solidFill>
                  <a:schemeClr val="tx1"/>
                </a:solidFill>
                <a:cs typeface="Calibri"/>
              </a:rPr>
              <a:t> </a:t>
            </a:r>
            <a:r>
              <a:rPr lang="tr-TR" sz="1600" dirty="0" err="1">
                <a:solidFill>
                  <a:schemeClr val="tx1"/>
                </a:solidFill>
                <a:cs typeface="Calibri"/>
              </a:rPr>
              <a:t>you</a:t>
            </a:r>
            <a:r>
              <a:rPr lang="tr-TR" sz="1600" dirty="0">
                <a:solidFill>
                  <a:schemeClr val="tx1"/>
                </a:solidFill>
                <a:cs typeface="Calibri"/>
              </a:rPr>
              <a:t> </a:t>
            </a:r>
            <a:r>
              <a:rPr lang="tr-TR" sz="1600" dirty="0" err="1">
                <a:solidFill>
                  <a:schemeClr val="tx1"/>
                </a:solidFill>
                <a:cs typeface="Calibri"/>
              </a:rPr>
              <a:t>will</a:t>
            </a:r>
            <a:r>
              <a:rPr lang="tr-TR" sz="1600" dirty="0">
                <a:solidFill>
                  <a:schemeClr val="tx1"/>
                </a:solidFill>
                <a:cs typeface="Calibri"/>
              </a:rPr>
              <a:t> </a:t>
            </a:r>
            <a:r>
              <a:rPr lang="tr-TR" sz="1600" dirty="0" err="1">
                <a:solidFill>
                  <a:schemeClr val="tx1"/>
                </a:solidFill>
                <a:cs typeface="Calibri"/>
              </a:rPr>
              <a:t>get</a:t>
            </a:r>
            <a:r>
              <a:rPr lang="tr-TR" sz="1600" dirty="0">
                <a:solidFill>
                  <a:schemeClr val="tx1"/>
                </a:solidFill>
                <a:cs typeface="Calibri"/>
              </a:rPr>
              <a:t> </a:t>
            </a:r>
            <a:r>
              <a:rPr lang="tr-TR" sz="1600" dirty="0" err="1">
                <a:solidFill>
                  <a:schemeClr val="tx1"/>
                </a:solidFill>
                <a:cs typeface="Calibri"/>
              </a:rPr>
              <a:t>under</a:t>
            </a:r>
            <a:r>
              <a:rPr lang="tr-TR" sz="1600" dirty="0">
                <a:solidFill>
                  <a:schemeClr val="tx1"/>
                </a:solidFill>
                <a:cs typeface="Calibri"/>
              </a:rPr>
              <a:t> </a:t>
            </a:r>
            <a:r>
              <a:rPr lang="tr-TR" sz="1600" dirty="0" err="1">
                <a:solidFill>
                  <a:schemeClr val="tx1"/>
                </a:solidFill>
                <a:cs typeface="Calibri"/>
              </a:rPr>
              <a:t>Erasmus</a:t>
            </a:r>
            <a:r>
              <a:rPr lang="tr-TR" sz="1600" dirty="0">
                <a:solidFill>
                  <a:schemeClr val="tx1"/>
                </a:solidFill>
                <a:cs typeface="Calibri"/>
              </a:rPr>
              <a:t>+ </a:t>
            </a:r>
            <a:r>
              <a:rPr lang="tr-TR" sz="1600" dirty="0" err="1">
                <a:solidFill>
                  <a:schemeClr val="tx1"/>
                </a:solidFill>
                <a:cs typeface="Calibri"/>
              </a:rPr>
              <a:t>Traineeship</a:t>
            </a:r>
            <a:r>
              <a:rPr lang="tr-TR" sz="1600" dirty="0">
                <a:solidFill>
                  <a:schemeClr val="tx1"/>
                </a:solidFill>
                <a:cs typeface="Calibri"/>
              </a:rPr>
              <a:t> </a:t>
            </a:r>
            <a:r>
              <a:rPr lang="tr-TR" sz="1600" dirty="0" err="1">
                <a:solidFill>
                  <a:schemeClr val="tx1"/>
                </a:solidFill>
                <a:cs typeface="Calibri"/>
              </a:rPr>
              <a:t>must</a:t>
            </a:r>
            <a:r>
              <a:rPr lang="tr-TR" sz="1600" dirty="0">
                <a:solidFill>
                  <a:schemeClr val="tx1"/>
                </a:solidFill>
                <a:cs typeface="Calibri"/>
              </a:rPr>
              <a:t> </a:t>
            </a:r>
            <a:r>
              <a:rPr lang="tr-TR" sz="1600" dirty="0" err="1">
                <a:solidFill>
                  <a:schemeClr val="tx1"/>
                </a:solidFill>
                <a:cs typeface="Calibri"/>
              </a:rPr>
              <a:t>cover</a:t>
            </a:r>
            <a:r>
              <a:rPr lang="tr-TR" sz="1600" dirty="0">
                <a:solidFill>
                  <a:schemeClr val="tx1"/>
                </a:solidFill>
                <a:cs typeface="Calibri"/>
              </a:rPr>
              <a:t> </a:t>
            </a:r>
            <a:r>
              <a:rPr lang="tr-TR" sz="1600" dirty="0" err="1">
                <a:solidFill>
                  <a:schemeClr val="tx1"/>
                </a:solidFill>
                <a:cs typeface="Calibri"/>
              </a:rPr>
              <a:t>the</a:t>
            </a:r>
            <a:r>
              <a:rPr lang="tr-TR" sz="1600" dirty="0">
                <a:solidFill>
                  <a:schemeClr val="tx1"/>
                </a:solidFill>
                <a:cs typeface="Calibri"/>
              </a:rPr>
              <a:t> </a:t>
            </a:r>
            <a:r>
              <a:rPr lang="tr-TR" sz="1600" dirty="0" err="1">
                <a:solidFill>
                  <a:schemeClr val="tx1"/>
                </a:solidFill>
                <a:cs typeface="Calibri"/>
              </a:rPr>
              <a:t>following</a:t>
            </a:r>
            <a:r>
              <a:rPr lang="tr-TR" sz="1600" dirty="0">
                <a:solidFill>
                  <a:schemeClr val="tx1"/>
                </a:solidFill>
                <a:cs typeface="Calibri"/>
              </a:rPr>
              <a:t> 3 </a:t>
            </a:r>
            <a:r>
              <a:rPr lang="tr-TR" sz="1600" dirty="0" err="1">
                <a:solidFill>
                  <a:schemeClr val="tx1"/>
                </a:solidFill>
                <a:cs typeface="Calibri"/>
              </a:rPr>
              <a:t>fields</a:t>
            </a:r>
            <a:r>
              <a:rPr lang="tr-TR" sz="1600" dirty="0">
                <a:solidFill>
                  <a:schemeClr val="tx1"/>
                </a:solidFill>
                <a:cs typeface="Calibri"/>
              </a:rPr>
              <a:t>:</a:t>
            </a:r>
          </a:p>
          <a:p>
            <a:pPr marL="12065" marR="12700" indent="0" algn="just">
              <a:lnSpc>
                <a:spcPct val="100000"/>
              </a:lnSpc>
              <a:buNone/>
              <a:tabLst>
                <a:tab pos="241300" algn="l"/>
              </a:tabLst>
            </a:pPr>
            <a:r>
              <a:rPr lang="tr-TR" sz="1600" spc="-20" dirty="0">
                <a:solidFill>
                  <a:schemeClr val="tx1"/>
                </a:solidFill>
                <a:latin typeface="Wingdings 3"/>
                <a:cs typeface="Wingdings 3"/>
              </a:rPr>
              <a:t> </a:t>
            </a:r>
            <a:r>
              <a:rPr lang="tr-TR" sz="1600" b="1" dirty="0">
                <a:solidFill>
                  <a:schemeClr val="tx1"/>
                </a:solidFill>
              </a:rPr>
              <a:t>TRAVEL AND HEALTH INSURANCE </a:t>
            </a:r>
            <a:r>
              <a:rPr lang="tr-TR" sz="1600" dirty="0">
                <a:solidFill>
                  <a:schemeClr val="tx1"/>
                </a:solidFill>
              </a:rPr>
              <a:t>(</a:t>
            </a:r>
            <a:r>
              <a:rPr lang="tr-TR" sz="1600" dirty="0" err="1">
                <a:solidFill>
                  <a:schemeClr val="tx1"/>
                </a:solidFill>
              </a:rPr>
              <a:t>Guarantees</a:t>
            </a:r>
            <a:r>
              <a:rPr lang="tr-TR" sz="1600" dirty="0">
                <a:solidFill>
                  <a:schemeClr val="tx1"/>
                </a:solidFill>
              </a:rPr>
              <a:t> minimum 30.000 </a:t>
            </a:r>
            <a:r>
              <a:rPr lang="tr-TR" sz="1600" dirty="0" err="1">
                <a:solidFill>
                  <a:schemeClr val="tx1"/>
                </a:solidFill>
              </a:rPr>
              <a:t>Euros</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covers</a:t>
            </a:r>
            <a:r>
              <a:rPr lang="tr-TR" sz="1600" dirty="0">
                <a:solidFill>
                  <a:schemeClr val="tx1"/>
                </a:solidFill>
              </a:rPr>
              <a:t> ‘’</a:t>
            </a:r>
            <a:r>
              <a:rPr lang="tr-TR" sz="1600" dirty="0" err="1">
                <a:solidFill>
                  <a:schemeClr val="tx1"/>
                </a:solidFill>
              </a:rPr>
              <a:t>outpatient</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inpatient</a:t>
            </a:r>
            <a:r>
              <a:rPr lang="tr-TR" sz="1600" dirty="0">
                <a:solidFill>
                  <a:schemeClr val="tx1"/>
                </a:solidFill>
              </a:rPr>
              <a:t> </a:t>
            </a:r>
            <a:r>
              <a:rPr lang="tr-TR" sz="1600" dirty="0" err="1">
                <a:solidFill>
                  <a:schemeClr val="tx1"/>
                </a:solidFill>
              </a:rPr>
              <a:t>care</a:t>
            </a:r>
            <a:r>
              <a:rPr lang="tr-TR" sz="1600" dirty="0">
                <a:solidFill>
                  <a:schemeClr val="tx1"/>
                </a:solidFill>
              </a:rPr>
              <a:t>’’ ) </a:t>
            </a:r>
          </a:p>
          <a:p>
            <a:pPr marL="12065" marR="12700" indent="0" algn="just">
              <a:lnSpc>
                <a:spcPct val="100000"/>
              </a:lnSpc>
              <a:buNone/>
              <a:tabLst>
                <a:tab pos="241300" algn="l"/>
              </a:tabLst>
            </a:pPr>
            <a:r>
              <a:rPr lang="tr-TR" sz="1600" spc="-20" dirty="0">
                <a:solidFill>
                  <a:schemeClr val="tx1"/>
                </a:solidFill>
                <a:latin typeface="Wingdings 3"/>
                <a:cs typeface="Wingdings 3"/>
              </a:rPr>
              <a:t> </a:t>
            </a:r>
            <a:r>
              <a:rPr lang="tr-TR" sz="1600" b="1" dirty="0">
                <a:solidFill>
                  <a:schemeClr val="tx1"/>
                </a:solidFill>
              </a:rPr>
              <a:t>ACCIDENT INSURANCE </a:t>
            </a:r>
            <a:r>
              <a:rPr lang="tr-TR" sz="1600" dirty="0">
                <a:solidFill>
                  <a:schemeClr val="tx1"/>
                </a:solidFill>
              </a:rPr>
              <a:t>(</a:t>
            </a:r>
            <a:r>
              <a:rPr lang="tr-TR" sz="1600" dirty="0" err="1">
                <a:solidFill>
                  <a:schemeClr val="tx1"/>
                </a:solidFill>
              </a:rPr>
              <a:t>Covering</a:t>
            </a:r>
            <a:r>
              <a:rPr lang="tr-TR" sz="1600" dirty="0">
                <a:solidFill>
                  <a:schemeClr val="tx1"/>
                </a:solidFill>
              </a:rPr>
              <a:t> </a:t>
            </a:r>
            <a:r>
              <a:rPr lang="tr-TR" sz="1600" dirty="0" err="1">
                <a:solidFill>
                  <a:schemeClr val="tx1"/>
                </a:solidFill>
              </a:rPr>
              <a:t>accidents</a:t>
            </a:r>
            <a:r>
              <a:rPr lang="tr-TR" sz="1600" dirty="0">
                <a:solidFill>
                  <a:schemeClr val="tx1"/>
                </a:solidFill>
              </a:rPr>
              <a:t> at </a:t>
            </a:r>
            <a:r>
              <a:rPr lang="tr-TR" sz="1600" dirty="0" err="1">
                <a:solidFill>
                  <a:schemeClr val="tx1"/>
                </a:solidFill>
              </a:rPr>
              <a:t>work</a:t>
            </a:r>
            <a:r>
              <a:rPr lang="tr-TR" sz="1600" dirty="0">
                <a:solidFill>
                  <a:schemeClr val="tx1"/>
                </a:solidFill>
              </a:rPr>
              <a:t>)</a:t>
            </a:r>
          </a:p>
          <a:p>
            <a:pPr marL="12065" marR="12700" indent="0" algn="just">
              <a:lnSpc>
                <a:spcPct val="100000"/>
              </a:lnSpc>
              <a:buNone/>
              <a:tabLst>
                <a:tab pos="241300" algn="l"/>
              </a:tabLst>
            </a:pPr>
            <a:r>
              <a:rPr lang="tr-TR" sz="1600" spc="-20" dirty="0">
                <a:solidFill>
                  <a:schemeClr val="tx1"/>
                </a:solidFill>
                <a:latin typeface="Wingdings 3"/>
                <a:cs typeface="Wingdings 3"/>
              </a:rPr>
              <a:t> </a:t>
            </a:r>
            <a:r>
              <a:rPr lang="tr-TR" sz="1600" b="1" dirty="0">
                <a:solidFill>
                  <a:schemeClr val="tx1"/>
                </a:solidFill>
              </a:rPr>
              <a:t>LIABILITY INSURANCE  </a:t>
            </a:r>
            <a:r>
              <a:rPr lang="tr-TR" sz="1600" dirty="0">
                <a:solidFill>
                  <a:schemeClr val="tx1"/>
                </a:solidFill>
              </a:rPr>
              <a:t>(</a:t>
            </a:r>
            <a:r>
              <a:rPr lang="tr-TR" sz="1600" dirty="0" err="1">
                <a:solidFill>
                  <a:schemeClr val="tx1"/>
                </a:solidFill>
              </a:rPr>
              <a:t>Covering</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damage</a:t>
            </a:r>
            <a:r>
              <a:rPr lang="tr-TR" sz="1600" dirty="0">
                <a:solidFill>
                  <a:schemeClr val="tx1"/>
                </a:solidFill>
              </a:rPr>
              <a:t> done </a:t>
            </a:r>
            <a:r>
              <a:rPr lang="tr-TR" sz="1600" dirty="0" err="1">
                <a:solidFill>
                  <a:schemeClr val="tx1"/>
                </a:solidFill>
              </a:rPr>
              <a:t>by</a:t>
            </a:r>
            <a:r>
              <a:rPr lang="tr-TR" sz="1600" dirty="0">
                <a:solidFill>
                  <a:schemeClr val="tx1"/>
                </a:solidFill>
              </a:rPr>
              <a:t> </a:t>
            </a:r>
            <a:r>
              <a:rPr lang="tr-TR" sz="1600" dirty="0" err="1">
                <a:solidFill>
                  <a:schemeClr val="tx1"/>
                </a:solidFill>
              </a:rPr>
              <a:t>student</a:t>
            </a:r>
            <a:r>
              <a:rPr lang="tr-TR" sz="1600" dirty="0">
                <a:solidFill>
                  <a:schemeClr val="tx1"/>
                </a:solidFill>
              </a:rPr>
              <a:t>)</a:t>
            </a:r>
          </a:p>
          <a:p>
            <a:pPr marL="12065" marR="12700" indent="0" algn="just">
              <a:lnSpc>
                <a:spcPct val="100000"/>
              </a:lnSpc>
              <a:buNone/>
              <a:tabLst>
                <a:tab pos="241300" algn="l"/>
              </a:tabLst>
            </a:pPr>
            <a:r>
              <a:rPr lang="tr-TR" sz="1600" spc="-20" dirty="0">
                <a:solidFill>
                  <a:schemeClr val="tx1"/>
                </a:solidFill>
                <a:latin typeface="Wingdings 3"/>
                <a:cs typeface="Wingdings 3"/>
              </a:rPr>
              <a:t> </a:t>
            </a:r>
            <a:r>
              <a:rPr lang="tr-TR" sz="1600" b="1" u="heavy" dirty="0">
                <a:solidFill>
                  <a:schemeClr val="tx1"/>
                </a:solidFill>
                <a:cs typeface="Calibri"/>
              </a:rPr>
              <a:t> EXAMPLE INSURANCE COMPANY:  </a:t>
            </a:r>
            <a:r>
              <a:rPr lang="tr-TR" sz="1600" dirty="0">
                <a:solidFill>
                  <a:schemeClr val="tx1"/>
                </a:solidFill>
                <a:cs typeface="Calibri"/>
              </a:rPr>
              <a:t>( </a:t>
            </a:r>
            <a:r>
              <a:rPr lang="tr-TR" sz="1600" dirty="0" err="1">
                <a:solidFill>
                  <a:schemeClr val="tx1"/>
                </a:solidFill>
                <a:cs typeface="Calibri"/>
              </a:rPr>
              <a:t>All</a:t>
            </a:r>
            <a:r>
              <a:rPr lang="tr-TR" sz="1600" dirty="0">
                <a:solidFill>
                  <a:schemeClr val="tx1"/>
                </a:solidFill>
                <a:cs typeface="Calibri"/>
              </a:rPr>
              <a:t> </a:t>
            </a:r>
            <a:r>
              <a:rPr lang="tr-TR" sz="1600" dirty="0" err="1">
                <a:solidFill>
                  <a:schemeClr val="tx1"/>
                </a:solidFill>
                <a:cs typeface="Calibri"/>
              </a:rPr>
              <a:t>types</a:t>
            </a:r>
            <a:r>
              <a:rPr lang="tr-TR" sz="1600" dirty="0">
                <a:solidFill>
                  <a:schemeClr val="tx1"/>
                </a:solidFill>
                <a:cs typeface="Calibri"/>
              </a:rPr>
              <a:t> of </a:t>
            </a:r>
            <a:r>
              <a:rPr lang="tr-TR" sz="1600" dirty="0" err="1">
                <a:solidFill>
                  <a:schemeClr val="tx1"/>
                </a:solidFill>
                <a:cs typeface="Calibri"/>
              </a:rPr>
              <a:t>policies</a:t>
            </a:r>
            <a:r>
              <a:rPr lang="tr-TR" sz="1600" dirty="0">
                <a:solidFill>
                  <a:schemeClr val="tx1"/>
                </a:solidFill>
                <a:cs typeface="Calibri"/>
              </a:rPr>
              <a:t> </a:t>
            </a:r>
            <a:r>
              <a:rPr lang="tr-TR" sz="1600" dirty="0" err="1">
                <a:solidFill>
                  <a:schemeClr val="tx1"/>
                </a:solidFill>
                <a:cs typeface="Calibri"/>
              </a:rPr>
              <a:t>mentioned</a:t>
            </a:r>
            <a:r>
              <a:rPr lang="tr-TR" sz="1600" dirty="0">
                <a:solidFill>
                  <a:schemeClr val="tx1"/>
                </a:solidFill>
                <a:cs typeface="Calibri"/>
              </a:rPr>
              <a:t> </a:t>
            </a:r>
            <a:r>
              <a:rPr lang="tr-TR" sz="1600" dirty="0" err="1">
                <a:solidFill>
                  <a:schemeClr val="tx1"/>
                </a:solidFill>
                <a:cs typeface="Calibri"/>
              </a:rPr>
              <a:t>above</a:t>
            </a:r>
            <a:r>
              <a:rPr lang="tr-TR" sz="1600" dirty="0">
                <a:solidFill>
                  <a:schemeClr val="tx1"/>
                </a:solidFill>
                <a:cs typeface="Calibri"/>
              </a:rPr>
              <a:t> </a:t>
            </a:r>
            <a:r>
              <a:rPr lang="tr-TR" sz="1600" dirty="0" err="1">
                <a:solidFill>
                  <a:schemeClr val="tx1"/>
                </a:solidFill>
                <a:cs typeface="Calibri"/>
              </a:rPr>
              <a:t>are</a:t>
            </a:r>
            <a:r>
              <a:rPr lang="tr-TR" sz="1600" dirty="0">
                <a:solidFill>
                  <a:schemeClr val="tx1"/>
                </a:solidFill>
                <a:cs typeface="Calibri"/>
              </a:rPr>
              <a:t> </a:t>
            </a:r>
            <a:r>
              <a:rPr lang="tr-TR" sz="1600" dirty="0" err="1">
                <a:solidFill>
                  <a:schemeClr val="tx1"/>
                </a:solidFill>
                <a:cs typeface="Calibri"/>
              </a:rPr>
              <a:t>included</a:t>
            </a:r>
            <a:r>
              <a:rPr lang="tr-TR" sz="1600" dirty="0">
                <a:solidFill>
                  <a:schemeClr val="tx1"/>
                </a:solidFill>
                <a:cs typeface="Calibri"/>
              </a:rPr>
              <a:t>.  </a:t>
            </a:r>
            <a:r>
              <a:rPr lang="tr-TR" sz="1600" dirty="0" err="1">
                <a:solidFill>
                  <a:schemeClr val="tx1"/>
                </a:solidFill>
                <a:cs typeface="Calibri"/>
              </a:rPr>
              <a:t>Alternatives</a:t>
            </a:r>
            <a:r>
              <a:rPr lang="tr-TR" sz="1600" dirty="0">
                <a:solidFill>
                  <a:schemeClr val="tx1"/>
                </a:solidFill>
                <a:cs typeface="Calibri"/>
              </a:rPr>
              <a:t> </a:t>
            </a:r>
            <a:r>
              <a:rPr lang="tr-TR" sz="1600" dirty="0" err="1">
                <a:solidFill>
                  <a:schemeClr val="tx1"/>
                </a:solidFill>
                <a:cs typeface="Calibri"/>
              </a:rPr>
              <a:t>encompassing</a:t>
            </a:r>
            <a:r>
              <a:rPr lang="tr-TR" sz="1600" dirty="0">
                <a:solidFill>
                  <a:schemeClr val="tx1"/>
                </a:solidFill>
                <a:cs typeface="Calibri"/>
              </a:rPr>
              <a:t> </a:t>
            </a:r>
            <a:r>
              <a:rPr lang="tr-TR" sz="1600" dirty="0" err="1">
                <a:solidFill>
                  <a:schemeClr val="tx1"/>
                </a:solidFill>
                <a:cs typeface="Calibri"/>
              </a:rPr>
              <a:t>these</a:t>
            </a:r>
            <a:r>
              <a:rPr lang="tr-TR" sz="1600" dirty="0">
                <a:solidFill>
                  <a:schemeClr val="tx1"/>
                </a:solidFill>
                <a:cs typeface="Calibri"/>
              </a:rPr>
              <a:t> </a:t>
            </a:r>
            <a:r>
              <a:rPr lang="tr-TR" sz="1600" dirty="0" err="1">
                <a:solidFill>
                  <a:schemeClr val="tx1"/>
                </a:solidFill>
                <a:cs typeface="Calibri"/>
              </a:rPr>
              <a:t>insurance</a:t>
            </a:r>
            <a:r>
              <a:rPr lang="tr-TR" sz="1600" dirty="0">
                <a:solidFill>
                  <a:schemeClr val="tx1"/>
                </a:solidFill>
                <a:cs typeface="Calibri"/>
              </a:rPr>
              <a:t> </a:t>
            </a:r>
            <a:r>
              <a:rPr lang="tr-TR" sz="1600" dirty="0" err="1">
                <a:solidFill>
                  <a:schemeClr val="tx1"/>
                </a:solidFill>
                <a:cs typeface="Calibri"/>
              </a:rPr>
              <a:t>types</a:t>
            </a:r>
            <a:r>
              <a:rPr lang="tr-TR" sz="1600" dirty="0">
                <a:solidFill>
                  <a:schemeClr val="tx1"/>
                </a:solidFill>
                <a:cs typeface="Calibri"/>
              </a:rPr>
              <a:t> </a:t>
            </a:r>
            <a:r>
              <a:rPr lang="tr-TR" sz="1600" dirty="0" err="1">
                <a:solidFill>
                  <a:schemeClr val="tx1"/>
                </a:solidFill>
                <a:cs typeface="Calibri"/>
              </a:rPr>
              <a:t>are</a:t>
            </a:r>
            <a:r>
              <a:rPr lang="tr-TR" sz="1600" dirty="0">
                <a:solidFill>
                  <a:schemeClr val="tx1"/>
                </a:solidFill>
                <a:cs typeface="Calibri"/>
              </a:rPr>
              <a:t> </a:t>
            </a:r>
            <a:r>
              <a:rPr lang="tr-TR" sz="1600" dirty="0" err="1">
                <a:solidFill>
                  <a:schemeClr val="tx1"/>
                </a:solidFill>
                <a:cs typeface="Calibri"/>
              </a:rPr>
              <a:t>limited</a:t>
            </a:r>
            <a:r>
              <a:rPr lang="tr-TR" sz="1600" dirty="0">
                <a:solidFill>
                  <a:schemeClr val="tx1"/>
                </a:solidFill>
                <a:cs typeface="Calibri"/>
              </a:rPr>
              <a:t> but </a:t>
            </a:r>
            <a:r>
              <a:rPr lang="tr-TR" sz="1600" dirty="0" err="1">
                <a:solidFill>
                  <a:schemeClr val="tx1"/>
                </a:solidFill>
                <a:cs typeface="Calibri"/>
              </a:rPr>
              <a:t>affordable</a:t>
            </a:r>
            <a:r>
              <a:rPr lang="tr-TR" sz="1600" dirty="0">
                <a:solidFill>
                  <a:schemeClr val="tx1"/>
                </a:solidFill>
                <a:cs typeface="Calibri"/>
              </a:rPr>
              <a:t>.)</a:t>
            </a:r>
            <a:endParaRPr lang="tr-TR" sz="1600" u="heavy" dirty="0">
              <a:solidFill>
                <a:schemeClr val="tx1"/>
              </a:solidFill>
              <a:cs typeface="Calibri"/>
            </a:endParaRPr>
          </a:p>
          <a:p>
            <a:pPr marL="12700" indent="0">
              <a:lnSpc>
                <a:spcPct val="100000"/>
              </a:lnSpc>
              <a:buNone/>
            </a:pP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38535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DDFA2-146C-4496-907E-587CBB63A4E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6967BC8-A1AF-4FE8-90CD-1B357A1E57B0}"/>
              </a:ext>
            </a:extLst>
          </p:cNvPr>
          <p:cNvSpPr>
            <a:spLocks noGrp="1"/>
          </p:cNvSpPr>
          <p:nvPr>
            <p:ph idx="1"/>
          </p:nvPr>
        </p:nvSpPr>
        <p:spPr>
          <a:xfrm>
            <a:off x="170329" y="1825625"/>
            <a:ext cx="12021671" cy="4351338"/>
          </a:xfrm>
        </p:spPr>
        <p:txBody>
          <a:bodyPr/>
          <a:lstStyle/>
          <a:p>
            <a:pPr marL="241300">
              <a:lnSpc>
                <a:spcPct val="100000"/>
              </a:lnSpc>
            </a:pPr>
            <a:r>
              <a:rPr lang="tr-TR" b="1" dirty="0">
                <a:solidFill>
                  <a:schemeClr val="tx1"/>
                </a:solidFill>
                <a:cs typeface="Calibri"/>
              </a:rPr>
              <a:t>AON ICS </a:t>
            </a:r>
            <a:r>
              <a:rPr lang="tr-TR" b="1" dirty="0" err="1">
                <a:solidFill>
                  <a:schemeClr val="tx1"/>
                </a:solidFill>
                <a:cs typeface="Calibri"/>
              </a:rPr>
              <a:t>Student</a:t>
            </a:r>
            <a:r>
              <a:rPr lang="tr-TR" b="1" dirty="0">
                <a:solidFill>
                  <a:schemeClr val="tx1"/>
                </a:solidFill>
                <a:cs typeface="Calibri"/>
              </a:rPr>
              <a:t> Insurance </a:t>
            </a:r>
            <a:r>
              <a:rPr lang="tr-TR" dirty="0">
                <a:solidFill>
                  <a:schemeClr val="tx1"/>
                </a:solidFill>
                <a:cs typeface="Calibri"/>
              </a:rPr>
              <a:t>(</a:t>
            </a:r>
            <a:r>
              <a:rPr lang="tr-TR" dirty="0" err="1">
                <a:solidFill>
                  <a:schemeClr val="tx1"/>
                </a:solidFill>
                <a:cs typeface="Calibri"/>
              </a:rPr>
              <a:t>between</a:t>
            </a:r>
            <a:r>
              <a:rPr lang="tr-TR" dirty="0">
                <a:solidFill>
                  <a:schemeClr val="tx1"/>
                </a:solidFill>
                <a:cs typeface="Calibri"/>
              </a:rPr>
              <a:t> AON COMPLETE </a:t>
            </a:r>
            <a:r>
              <a:rPr lang="tr-TR" dirty="0" err="1">
                <a:solidFill>
                  <a:schemeClr val="tx1"/>
                </a:solidFill>
                <a:cs typeface="Calibri"/>
              </a:rPr>
              <a:t>and</a:t>
            </a:r>
            <a:r>
              <a:rPr lang="tr-TR" dirty="0">
                <a:solidFill>
                  <a:schemeClr val="tx1"/>
                </a:solidFill>
                <a:cs typeface="Calibri"/>
              </a:rPr>
              <a:t> AON Start </a:t>
            </a:r>
            <a:r>
              <a:rPr lang="tr-TR" dirty="0" err="1">
                <a:solidFill>
                  <a:schemeClr val="tx1"/>
                </a:solidFill>
                <a:cs typeface="Calibri"/>
              </a:rPr>
              <a:t>insurance</a:t>
            </a:r>
            <a:r>
              <a:rPr lang="tr-TR" dirty="0">
                <a:solidFill>
                  <a:schemeClr val="tx1"/>
                </a:solidFill>
                <a:cs typeface="Calibri"/>
              </a:rPr>
              <a:t> </a:t>
            </a:r>
            <a:r>
              <a:rPr lang="tr-TR" dirty="0" err="1">
                <a:solidFill>
                  <a:schemeClr val="tx1"/>
                </a:solidFill>
                <a:cs typeface="Calibri"/>
              </a:rPr>
              <a:t>policies</a:t>
            </a:r>
            <a:r>
              <a:rPr lang="tr-TR" dirty="0">
                <a:solidFill>
                  <a:schemeClr val="tx1"/>
                </a:solidFill>
                <a:cs typeface="Calibri"/>
              </a:rPr>
              <a:t>, </a:t>
            </a:r>
            <a:r>
              <a:rPr lang="tr-TR" dirty="0" err="1">
                <a:solidFill>
                  <a:schemeClr val="tx1"/>
                </a:solidFill>
                <a:cs typeface="Calibri"/>
              </a:rPr>
              <a:t>you</a:t>
            </a:r>
            <a:r>
              <a:rPr lang="tr-TR" dirty="0">
                <a:solidFill>
                  <a:schemeClr val="tx1"/>
                </a:solidFill>
                <a:cs typeface="Calibri"/>
              </a:rPr>
              <a:t> </a:t>
            </a:r>
            <a:r>
              <a:rPr lang="tr-TR" dirty="0" err="1">
                <a:solidFill>
                  <a:schemeClr val="tx1"/>
                </a:solidFill>
                <a:cs typeface="Calibri"/>
              </a:rPr>
              <a:t>should</a:t>
            </a:r>
            <a:r>
              <a:rPr lang="tr-TR" dirty="0">
                <a:solidFill>
                  <a:schemeClr val="tx1"/>
                </a:solidFill>
                <a:cs typeface="Calibri"/>
              </a:rPr>
              <a:t> opt </a:t>
            </a:r>
            <a:r>
              <a:rPr lang="tr-TR" dirty="0" err="1">
                <a:solidFill>
                  <a:schemeClr val="tx1"/>
                </a:solidFill>
                <a:cs typeface="Calibri"/>
              </a:rPr>
              <a:t>for</a:t>
            </a:r>
            <a:r>
              <a:rPr lang="tr-TR" dirty="0">
                <a:solidFill>
                  <a:schemeClr val="tx1"/>
                </a:solidFill>
                <a:cs typeface="Calibri"/>
              </a:rPr>
              <a:t> </a:t>
            </a:r>
            <a:r>
              <a:rPr lang="tr-TR" b="1" u="sng" dirty="0">
                <a:solidFill>
                  <a:schemeClr val="tx1"/>
                </a:solidFill>
                <a:cs typeface="Calibri"/>
              </a:rPr>
              <a:t>AON COMPLETE</a:t>
            </a:r>
            <a:r>
              <a:rPr lang="tr-TR" dirty="0">
                <a:solidFill>
                  <a:schemeClr val="tx1"/>
                </a:solidFill>
                <a:cs typeface="Calibri"/>
              </a:rPr>
              <a:t>)</a:t>
            </a:r>
          </a:p>
          <a:p>
            <a:pPr marL="241300">
              <a:lnSpc>
                <a:spcPct val="100000"/>
              </a:lnSpc>
            </a:pPr>
            <a:r>
              <a:rPr lang="tr-TR" b="1" dirty="0">
                <a:solidFill>
                  <a:schemeClr val="tx1"/>
                </a:solidFill>
                <a:cs typeface="Calibri"/>
              </a:rPr>
              <a:t>GULF INSURANCE (</a:t>
            </a:r>
            <a:r>
              <a:rPr lang="tr-TR" b="1" dirty="0" err="1">
                <a:solidFill>
                  <a:schemeClr val="tx1"/>
                </a:solidFill>
                <a:cs typeface="Calibri"/>
              </a:rPr>
              <a:t>former</a:t>
            </a:r>
            <a:r>
              <a:rPr lang="tr-TR" b="1" dirty="0">
                <a:solidFill>
                  <a:schemeClr val="tx1"/>
                </a:solidFill>
                <a:cs typeface="Calibri"/>
              </a:rPr>
              <a:t>: AIG INSURANCE) </a:t>
            </a:r>
          </a:p>
          <a:p>
            <a:pPr marL="241300">
              <a:lnSpc>
                <a:spcPct val="100000"/>
              </a:lnSpc>
            </a:pPr>
            <a:r>
              <a:rPr lang="tr-TR" b="1" dirty="0">
                <a:solidFill>
                  <a:schemeClr val="tx1"/>
                </a:solidFill>
                <a:cs typeface="Calibri"/>
              </a:rPr>
              <a:t>AXA INSURANCE (COMPREHENSIVE TRAVEL HEALTH INSURANCE)</a:t>
            </a:r>
          </a:p>
          <a:p>
            <a:pPr marL="241300">
              <a:lnSpc>
                <a:spcPct val="100000"/>
              </a:lnSpc>
            </a:pPr>
            <a:r>
              <a:rPr lang="tr-TR" b="1" dirty="0">
                <a:solidFill>
                  <a:schemeClr val="tx1"/>
                </a:solidFill>
                <a:cs typeface="Calibri"/>
              </a:rPr>
              <a:t>SWISSCARE INSURANCE(</a:t>
            </a:r>
            <a:r>
              <a:rPr lang="tr-TR" b="1" dirty="0" err="1">
                <a:solidFill>
                  <a:schemeClr val="tx1"/>
                </a:solidFill>
                <a:cs typeface="Calibri"/>
              </a:rPr>
              <a:t>Student</a:t>
            </a:r>
            <a:r>
              <a:rPr lang="tr-TR" b="1" dirty="0">
                <a:solidFill>
                  <a:schemeClr val="tx1"/>
                </a:solidFill>
                <a:cs typeface="Calibri"/>
              </a:rPr>
              <a:t> </a:t>
            </a:r>
            <a:r>
              <a:rPr lang="tr-TR" b="1" dirty="0" err="1">
                <a:solidFill>
                  <a:schemeClr val="tx1"/>
                </a:solidFill>
                <a:cs typeface="Calibri"/>
              </a:rPr>
              <a:t>Pass</a:t>
            </a:r>
            <a:r>
              <a:rPr lang="tr-TR" b="1" dirty="0">
                <a:solidFill>
                  <a:schemeClr val="tx1"/>
                </a:solidFill>
                <a:cs typeface="Calibri"/>
              </a:rPr>
              <a:t> International Standard)</a:t>
            </a:r>
          </a:p>
          <a:p>
            <a:pPr marL="241300">
              <a:lnSpc>
                <a:spcPct val="100000"/>
              </a:lnSpc>
            </a:pPr>
            <a:r>
              <a:rPr lang="tr-TR" b="1" dirty="0">
                <a:solidFill>
                  <a:schemeClr val="tx1"/>
                </a:solidFill>
              </a:rPr>
              <a:t>SOMPO  INSURANCE, KORU INSURANCE, QUICK INSURANCE </a:t>
            </a:r>
            <a:r>
              <a:rPr lang="tr-TR" b="1" dirty="0" err="1">
                <a:solidFill>
                  <a:schemeClr val="tx1"/>
                </a:solidFill>
              </a:rPr>
              <a:t>and</a:t>
            </a:r>
            <a:r>
              <a:rPr lang="tr-TR" b="1" dirty="0">
                <a:solidFill>
                  <a:schemeClr val="tx1"/>
                </a:solidFill>
              </a:rPr>
              <a:t> </a:t>
            </a:r>
            <a:r>
              <a:rPr lang="tr-TR" b="1" dirty="0" err="1">
                <a:solidFill>
                  <a:schemeClr val="tx1"/>
                </a:solidFill>
              </a:rPr>
              <a:t>others</a:t>
            </a:r>
            <a:r>
              <a:rPr lang="tr-TR" b="1" dirty="0">
                <a:solidFill>
                  <a:schemeClr val="tx1"/>
                </a:solidFill>
              </a:rPr>
              <a:t>…</a:t>
            </a:r>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350772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3" name="Unvan 2">
            <a:extLst>
              <a:ext uri="{FF2B5EF4-FFF2-40B4-BE49-F238E27FC236}">
                <a16:creationId xmlns:a16="http://schemas.microsoft.com/office/drawing/2014/main" id="{4763A7A9-EE96-4E8D-9117-B9A22B28EF5A}"/>
              </a:ext>
            </a:extLst>
          </p:cNvPr>
          <p:cNvSpPr>
            <a:spLocks noGrp="1"/>
          </p:cNvSpPr>
          <p:nvPr>
            <p:ph type="title"/>
          </p:nvPr>
        </p:nvSpPr>
        <p:spPr/>
        <p:txBody>
          <a:bodyPr>
            <a:normAutofit fontScale="90000"/>
          </a:bodyPr>
          <a:lstStyle/>
          <a:p>
            <a:r>
              <a:rPr lang="tr-TR" dirty="0">
                <a:solidFill>
                  <a:srgbClr val="FF0000"/>
                </a:solidFill>
                <a:latin typeface="+mn-lt"/>
              </a:rPr>
              <a:t>OLS (Online </a:t>
            </a:r>
            <a:r>
              <a:rPr lang="tr-TR" dirty="0" err="1">
                <a:solidFill>
                  <a:srgbClr val="FF0000"/>
                </a:solidFill>
                <a:latin typeface="+mn-lt"/>
              </a:rPr>
              <a:t>Linguistic</a:t>
            </a:r>
            <a:r>
              <a:rPr lang="tr-TR" dirty="0">
                <a:solidFill>
                  <a:srgbClr val="FF0000"/>
                </a:solidFill>
                <a:latin typeface="+mn-lt"/>
              </a:rPr>
              <a:t> </a:t>
            </a:r>
            <a:r>
              <a:rPr lang="tr-TR" dirty="0" err="1">
                <a:solidFill>
                  <a:srgbClr val="FF0000"/>
                </a:solidFill>
                <a:latin typeface="+mn-lt"/>
              </a:rPr>
              <a:t>Support</a:t>
            </a:r>
            <a:r>
              <a:rPr lang="tr-TR" dirty="0">
                <a:solidFill>
                  <a:srgbClr val="FF0000"/>
                </a:solidFill>
                <a:latin typeface="+mn-lt"/>
              </a:rPr>
              <a:t>)</a:t>
            </a:r>
            <a:br>
              <a:rPr lang="tr-TR" dirty="0">
                <a:solidFill>
                  <a:srgbClr val="FF0000"/>
                </a:solidFill>
                <a:latin typeface="+mn-lt"/>
              </a:rPr>
            </a:br>
            <a:r>
              <a:rPr lang="tr-TR" dirty="0">
                <a:solidFill>
                  <a:srgbClr val="FF0000"/>
                </a:solidFill>
                <a:latin typeface="+mn-lt"/>
              </a:rPr>
              <a:t>EU ACADEMY</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192740" y="2079198"/>
            <a:ext cx="11748247" cy="2507353"/>
          </a:xfrm>
          <a:prstGeom prst="rect">
            <a:avLst/>
          </a:prstGeom>
        </p:spPr>
        <p:txBody>
          <a:bodyPr vert="horz" wrap="square" lIns="0" tIns="0" rIns="0" bIns="0" rtlCol="0">
            <a:spAutoFit/>
          </a:bodyPr>
          <a:lstStyle/>
          <a:p>
            <a:pPr algn="just"/>
            <a:r>
              <a:rPr lang="tr-TR" sz="1800" dirty="0" err="1" smtClean="0">
                <a:solidFill>
                  <a:schemeClr val="tx1"/>
                </a:solidFill>
              </a:rPr>
              <a:t>It</a:t>
            </a:r>
            <a:r>
              <a:rPr lang="tr-TR" sz="1800" dirty="0" smtClean="0">
                <a:solidFill>
                  <a:schemeClr val="tx1"/>
                </a:solidFill>
              </a:rPr>
              <a:t> </a:t>
            </a:r>
            <a:r>
              <a:rPr lang="tr-TR" sz="1800" dirty="0" err="1">
                <a:solidFill>
                  <a:schemeClr val="tx1"/>
                </a:solidFill>
              </a:rPr>
              <a:t>supports</a:t>
            </a:r>
            <a:r>
              <a:rPr lang="tr-TR" sz="1800" dirty="0">
                <a:solidFill>
                  <a:schemeClr val="tx1"/>
                </a:solidFill>
              </a:rPr>
              <a:t> </a:t>
            </a:r>
            <a:r>
              <a:rPr lang="tr-TR" sz="1800" dirty="0" err="1">
                <a:solidFill>
                  <a:schemeClr val="tx1"/>
                </a:solidFill>
              </a:rPr>
              <a:t>improvement</a:t>
            </a:r>
            <a:r>
              <a:rPr lang="tr-TR" sz="1800" dirty="0">
                <a:solidFill>
                  <a:schemeClr val="tx1"/>
                </a:solidFill>
              </a:rPr>
              <a:t> of </a:t>
            </a:r>
            <a:r>
              <a:rPr lang="tr-TR" sz="1800" dirty="0" err="1">
                <a:solidFill>
                  <a:schemeClr val="tx1"/>
                </a:solidFill>
              </a:rPr>
              <a:t>students</a:t>
            </a:r>
            <a:r>
              <a:rPr lang="tr-TR" sz="1800" dirty="0">
                <a:solidFill>
                  <a:schemeClr val="tx1"/>
                </a:solidFill>
              </a:rPr>
              <a:t>’ </a:t>
            </a:r>
            <a:r>
              <a:rPr lang="tr-TR" sz="1800" dirty="0" err="1">
                <a:solidFill>
                  <a:schemeClr val="tx1"/>
                </a:solidFill>
              </a:rPr>
              <a:t>language</a:t>
            </a:r>
            <a:r>
              <a:rPr lang="tr-TR" sz="1800" dirty="0">
                <a:solidFill>
                  <a:schemeClr val="tx1"/>
                </a:solidFill>
              </a:rPr>
              <a:t> </a:t>
            </a:r>
            <a:r>
              <a:rPr lang="tr-TR" sz="1800" dirty="0" err="1">
                <a:solidFill>
                  <a:schemeClr val="tx1"/>
                </a:solidFill>
              </a:rPr>
              <a:t>proficiency</a:t>
            </a:r>
            <a:r>
              <a:rPr lang="tr-TR" sz="1800" dirty="0">
                <a:solidFill>
                  <a:schemeClr val="tx1"/>
                </a:solidFill>
              </a:rPr>
              <a:t>.</a:t>
            </a:r>
          </a:p>
          <a:p>
            <a:pPr algn="just"/>
            <a:r>
              <a:rPr lang="tr-TR" sz="1800" dirty="0" err="1">
                <a:solidFill>
                  <a:schemeClr val="tx1"/>
                </a:solidFill>
              </a:rPr>
              <a:t>Students</a:t>
            </a:r>
            <a:r>
              <a:rPr lang="tr-TR" sz="1800" dirty="0">
                <a:solidFill>
                  <a:schemeClr val="tx1"/>
                </a:solidFill>
              </a:rPr>
              <a:t> </a:t>
            </a:r>
            <a:r>
              <a:rPr lang="tr-TR" sz="1800" dirty="0" err="1">
                <a:solidFill>
                  <a:schemeClr val="tx1"/>
                </a:solidFill>
              </a:rPr>
              <a:t>should</a:t>
            </a:r>
            <a:r>
              <a:rPr lang="tr-TR" sz="1800" dirty="0">
                <a:solidFill>
                  <a:schemeClr val="tx1"/>
                </a:solidFill>
              </a:rPr>
              <a:t> </a:t>
            </a:r>
            <a:r>
              <a:rPr lang="tr-TR" sz="1800" dirty="0" err="1">
                <a:solidFill>
                  <a:schemeClr val="tx1"/>
                </a:solidFill>
              </a:rPr>
              <a:t>make</a:t>
            </a:r>
            <a:r>
              <a:rPr lang="tr-TR" sz="1800" dirty="0">
                <a:solidFill>
                  <a:schemeClr val="tx1"/>
                </a:solidFill>
              </a:rPr>
              <a:t> an </a:t>
            </a:r>
            <a:r>
              <a:rPr lang="tr-TR" sz="1800" dirty="0" err="1">
                <a:solidFill>
                  <a:schemeClr val="tx1"/>
                </a:solidFill>
              </a:rPr>
              <a:t>appointment</a:t>
            </a:r>
            <a:r>
              <a:rPr lang="tr-TR" sz="1800" dirty="0">
                <a:solidFill>
                  <a:schemeClr val="tx1"/>
                </a:solidFill>
              </a:rPr>
              <a:t> </a:t>
            </a:r>
            <a:r>
              <a:rPr lang="tr-TR" sz="1800" dirty="0" err="1">
                <a:solidFill>
                  <a:schemeClr val="tx1"/>
                </a:solidFill>
              </a:rPr>
              <a:t>to</a:t>
            </a:r>
            <a:r>
              <a:rPr lang="tr-TR" sz="1800" dirty="0">
                <a:solidFill>
                  <a:schemeClr val="tx1"/>
                </a:solidFill>
              </a:rPr>
              <a:t> </a:t>
            </a:r>
            <a:r>
              <a:rPr lang="tr-TR" sz="1800" dirty="0" err="1">
                <a:solidFill>
                  <a:schemeClr val="tx1"/>
                </a:solidFill>
              </a:rPr>
              <a:t>complete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documents</a:t>
            </a:r>
            <a:r>
              <a:rPr lang="tr-TR" sz="1800" dirty="0">
                <a:solidFill>
                  <a:schemeClr val="tx1"/>
                </a:solidFill>
              </a:rPr>
              <a:t> </a:t>
            </a:r>
            <a:r>
              <a:rPr lang="tr-TR" sz="1800" dirty="0" err="1" smtClean="0">
                <a:solidFill>
                  <a:schemeClr val="tx1"/>
                </a:solidFill>
              </a:rPr>
              <a:t>before</a:t>
            </a:r>
            <a:r>
              <a:rPr lang="tr-TR" sz="1800" dirty="0" smtClean="0">
                <a:solidFill>
                  <a:schemeClr val="tx1"/>
                </a:solidFill>
              </a:rPr>
              <a:t> </a:t>
            </a:r>
            <a:r>
              <a:rPr lang="tr-TR" sz="1800" dirty="0" err="1">
                <a:solidFill>
                  <a:schemeClr val="tx1"/>
                </a:solidFill>
              </a:rPr>
              <a:t>applying</a:t>
            </a:r>
            <a:r>
              <a:rPr lang="tr-TR" sz="1800" dirty="0">
                <a:solidFill>
                  <a:schemeClr val="tx1"/>
                </a:solidFill>
              </a:rPr>
              <a:t> </a:t>
            </a:r>
            <a:r>
              <a:rPr lang="tr-TR" sz="1800" dirty="0" err="1">
                <a:solidFill>
                  <a:schemeClr val="tx1"/>
                </a:solidFill>
              </a:rPr>
              <a:t>for</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exam</a:t>
            </a:r>
            <a:r>
              <a:rPr lang="tr-TR" sz="1800" dirty="0">
                <a:solidFill>
                  <a:schemeClr val="tx1"/>
                </a:solidFill>
              </a:rPr>
              <a:t>. </a:t>
            </a:r>
            <a:r>
              <a:rPr lang="tr-TR" sz="1800" dirty="0" err="1">
                <a:solidFill>
                  <a:schemeClr val="tx1"/>
                </a:solidFill>
              </a:rPr>
              <a:t>Also</a:t>
            </a:r>
            <a:r>
              <a:rPr lang="tr-TR" sz="1800" dirty="0">
                <a:solidFill>
                  <a:schemeClr val="tx1"/>
                </a:solidFill>
              </a:rPr>
              <a:t> in </a:t>
            </a:r>
            <a:r>
              <a:rPr lang="tr-TR" sz="1800" dirty="0" err="1">
                <a:solidFill>
                  <a:schemeClr val="tx1"/>
                </a:solidFill>
              </a:rPr>
              <a:t>which</a:t>
            </a:r>
            <a:r>
              <a:rPr lang="tr-TR" sz="1800" dirty="0">
                <a:solidFill>
                  <a:schemeClr val="tx1"/>
                </a:solidFill>
              </a:rPr>
              <a:t> </a:t>
            </a:r>
            <a:r>
              <a:rPr lang="tr-TR" sz="1800" dirty="0" err="1">
                <a:solidFill>
                  <a:schemeClr val="tx1"/>
                </a:solidFill>
              </a:rPr>
              <a:t>language</a:t>
            </a:r>
            <a:r>
              <a:rPr lang="tr-TR" sz="1800" dirty="0">
                <a:solidFill>
                  <a:schemeClr val="tx1"/>
                </a:solidFill>
              </a:rPr>
              <a:t> </a:t>
            </a:r>
            <a:r>
              <a:rPr lang="tr-TR" sz="1800" dirty="0" err="1">
                <a:solidFill>
                  <a:schemeClr val="tx1"/>
                </a:solidFill>
              </a:rPr>
              <a:t>to</a:t>
            </a:r>
            <a:r>
              <a:rPr lang="tr-TR" sz="1800" dirty="0">
                <a:solidFill>
                  <a:schemeClr val="tx1"/>
                </a:solidFill>
              </a:rPr>
              <a:t> </a:t>
            </a:r>
            <a:r>
              <a:rPr lang="tr-TR" sz="1800" dirty="0" err="1">
                <a:solidFill>
                  <a:schemeClr val="tx1"/>
                </a:solidFill>
              </a:rPr>
              <a:t>take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exam</a:t>
            </a:r>
            <a:r>
              <a:rPr lang="tr-TR" sz="1800" dirty="0">
                <a:solidFill>
                  <a:schemeClr val="tx1"/>
                </a:solidFill>
              </a:rPr>
              <a:t> </a:t>
            </a:r>
            <a:r>
              <a:rPr lang="tr-TR" sz="1800" dirty="0" err="1">
                <a:solidFill>
                  <a:schemeClr val="tx1"/>
                </a:solidFill>
              </a:rPr>
              <a:t>should</a:t>
            </a:r>
            <a:r>
              <a:rPr lang="tr-TR" sz="1800" dirty="0">
                <a:solidFill>
                  <a:schemeClr val="tx1"/>
                </a:solidFill>
              </a:rPr>
              <a:t> be </a:t>
            </a:r>
            <a:r>
              <a:rPr lang="tr-TR" sz="1800" dirty="0" err="1">
                <a:solidFill>
                  <a:schemeClr val="tx1"/>
                </a:solidFill>
              </a:rPr>
              <a:t>specified</a:t>
            </a:r>
            <a:r>
              <a:rPr lang="tr-TR" sz="1800" dirty="0">
                <a:solidFill>
                  <a:schemeClr val="tx1"/>
                </a:solidFill>
              </a:rPr>
              <a:t> (English/</a:t>
            </a:r>
            <a:r>
              <a:rPr lang="tr-TR" sz="1800" dirty="0" err="1">
                <a:solidFill>
                  <a:schemeClr val="tx1"/>
                </a:solidFill>
              </a:rPr>
              <a:t>German</a:t>
            </a:r>
            <a:r>
              <a:rPr lang="tr-TR" sz="1800" dirty="0">
                <a:solidFill>
                  <a:schemeClr val="tx1"/>
                </a:solidFill>
              </a:rPr>
              <a:t>/French). </a:t>
            </a:r>
            <a:r>
              <a:rPr lang="tr-TR" sz="1800" dirty="0" err="1">
                <a:solidFill>
                  <a:schemeClr val="tx1"/>
                </a:solidFill>
              </a:rPr>
              <a:t>Required</a:t>
            </a:r>
            <a:r>
              <a:rPr lang="tr-TR" sz="1800" dirty="0">
                <a:solidFill>
                  <a:schemeClr val="tx1"/>
                </a:solidFill>
              </a:rPr>
              <a:t> </a:t>
            </a:r>
            <a:r>
              <a:rPr lang="tr-TR" sz="1800" dirty="0" err="1">
                <a:solidFill>
                  <a:schemeClr val="tx1"/>
                </a:solidFill>
              </a:rPr>
              <a:t>information</a:t>
            </a:r>
            <a:r>
              <a:rPr lang="tr-TR" sz="1800" dirty="0">
                <a:solidFill>
                  <a:schemeClr val="tx1"/>
                </a:solidFill>
              </a:rPr>
              <a:t> e-mail </a:t>
            </a:r>
            <a:r>
              <a:rPr lang="tr-TR" sz="1800" dirty="0" err="1">
                <a:solidFill>
                  <a:schemeClr val="tx1"/>
                </a:solidFill>
              </a:rPr>
              <a:t>will</a:t>
            </a:r>
            <a:r>
              <a:rPr lang="tr-TR" sz="1800" dirty="0">
                <a:solidFill>
                  <a:schemeClr val="tx1"/>
                </a:solidFill>
              </a:rPr>
              <a:t> be sent. </a:t>
            </a:r>
          </a:p>
          <a:p>
            <a:pPr algn="just"/>
            <a:r>
              <a:rPr lang="tr-TR" sz="1800" dirty="0" err="1">
                <a:solidFill>
                  <a:schemeClr val="tx1"/>
                </a:solidFill>
              </a:rPr>
              <a:t>Students</a:t>
            </a:r>
            <a:r>
              <a:rPr lang="tr-TR" sz="1800" dirty="0">
                <a:solidFill>
                  <a:schemeClr val="tx1"/>
                </a:solidFill>
              </a:rPr>
              <a:t> </a:t>
            </a:r>
            <a:r>
              <a:rPr lang="tr-TR" sz="1800" dirty="0" err="1">
                <a:solidFill>
                  <a:schemeClr val="tx1"/>
                </a:solidFill>
              </a:rPr>
              <a:t>take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exam</a:t>
            </a:r>
            <a:r>
              <a:rPr lang="tr-TR" sz="1800" dirty="0">
                <a:solidFill>
                  <a:schemeClr val="tx1"/>
                </a:solidFill>
              </a:rPr>
              <a:t> (OLS-First </a:t>
            </a:r>
            <a:r>
              <a:rPr lang="tr-TR" sz="1800" dirty="0" err="1">
                <a:solidFill>
                  <a:schemeClr val="tx1"/>
                </a:solidFill>
              </a:rPr>
              <a:t>Assessment</a:t>
            </a:r>
            <a:r>
              <a:rPr lang="tr-TR" sz="1800" dirty="0">
                <a:solidFill>
                  <a:schemeClr val="tx1"/>
                </a:solidFill>
              </a:rPr>
              <a:t>) </a:t>
            </a:r>
            <a:r>
              <a:rPr lang="tr-TR" sz="1800" dirty="0" err="1">
                <a:solidFill>
                  <a:schemeClr val="tx1"/>
                </a:solidFill>
              </a:rPr>
              <a:t>before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mobility</a:t>
            </a:r>
            <a:r>
              <a:rPr lang="tr-TR" sz="1800" dirty="0">
                <a:solidFill>
                  <a:schemeClr val="tx1"/>
                </a:solidFill>
              </a:rPr>
              <a:t>. Online Language </a:t>
            </a:r>
            <a:r>
              <a:rPr lang="tr-TR" sz="1800" dirty="0" err="1">
                <a:solidFill>
                  <a:schemeClr val="tx1"/>
                </a:solidFill>
              </a:rPr>
              <a:t>exam</a:t>
            </a:r>
            <a:r>
              <a:rPr lang="tr-TR" sz="1800" dirty="0">
                <a:solidFill>
                  <a:schemeClr val="tx1"/>
                </a:solidFill>
              </a:rPr>
              <a:t> at </a:t>
            </a:r>
            <a:r>
              <a:rPr lang="tr-TR" sz="1800" dirty="0" err="1">
                <a:solidFill>
                  <a:schemeClr val="tx1"/>
                </a:solidFill>
              </a:rPr>
              <a:t>the</a:t>
            </a:r>
            <a:r>
              <a:rPr lang="tr-TR" sz="1800" dirty="0">
                <a:solidFill>
                  <a:schemeClr val="tx1"/>
                </a:solidFill>
              </a:rPr>
              <a:t> </a:t>
            </a:r>
            <a:r>
              <a:rPr lang="tr-TR" sz="1800" dirty="0" err="1">
                <a:solidFill>
                  <a:schemeClr val="tx1"/>
                </a:solidFill>
              </a:rPr>
              <a:t>end</a:t>
            </a:r>
            <a:r>
              <a:rPr lang="tr-TR" sz="1800" dirty="0">
                <a:solidFill>
                  <a:schemeClr val="tx1"/>
                </a:solidFill>
              </a:rPr>
              <a:t> of </a:t>
            </a:r>
            <a:r>
              <a:rPr lang="tr-TR" sz="1800" dirty="0" err="1">
                <a:solidFill>
                  <a:schemeClr val="tx1"/>
                </a:solidFill>
              </a:rPr>
              <a:t>the</a:t>
            </a:r>
            <a:r>
              <a:rPr lang="tr-TR" sz="1800" dirty="0">
                <a:solidFill>
                  <a:schemeClr val="tx1"/>
                </a:solidFill>
              </a:rPr>
              <a:t> </a:t>
            </a:r>
            <a:r>
              <a:rPr lang="tr-TR" sz="1800" dirty="0" err="1">
                <a:solidFill>
                  <a:schemeClr val="tx1"/>
                </a:solidFill>
              </a:rPr>
              <a:t>mobility</a:t>
            </a:r>
            <a:r>
              <a:rPr lang="tr-TR" sz="1800" dirty="0">
                <a:solidFill>
                  <a:schemeClr val="tx1"/>
                </a:solidFill>
              </a:rPr>
              <a:t> (OLS-Second </a:t>
            </a:r>
            <a:r>
              <a:rPr lang="tr-TR" sz="1800" dirty="0" err="1">
                <a:solidFill>
                  <a:schemeClr val="tx1"/>
                </a:solidFill>
              </a:rPr>
              <a:t>Assessment</a:t>
            </a:r>
            <a:r>
              <a:rPr lang="tr-TR" sz="1800" dirty="0">
                <a:solidFill>
                  <a:schemeClr val="tx1"/>
                </a:solidFill>
              </a:rPr>
              <a:t>) is not </a:t>
            </a:r>
            <a:r>
              <a:rPr lang="tr-TR" sz="1800" dirty="0" err="1">
                <a:solidFill>
                  <a:schemeClr val="tx1"/>
                </a:solidFill>
              </a:rPr>
              <a:t>mandatory</a:t>
            </a:r>
            <a:r>
              <a:rPr lang="tr-TR" sz="1800" dirty="0">
                <a:solidFill>
                  <a:schemeClr val="tx1"/>
                </a:solidFill>
              </a:rPr>
              <a:t>. </a:t>
            </a:r>
          </a:p>
          <a:p>
            <a:pPr algn="just"/>
            <a:r>
              <a:rPr lang="tr-TR" sz="1800" dirty="0">
                <a:solidFill>
                  <a:schemeClr val="tx1"/>
                </a:solidFill>
              </a:rPr>
              <a:t>Online </a:t>
            </a:r>
            <a:r>
              <a:rPr lang="tr-TR" sz="1800" dirty="0" err="1">
                <a:solidFill>
                  <a:schemeClr val="tx1"/>
                </a:solidFill>
              </a:rPr>
              <a:t>language</a:t>
            </a:r>
            <a:r>
              <a:rPr lang="tr-TR" sz="1800" dirty="0">
                <a:solidFill>
                  <a:schemeClr val="tx1"/>
                </a:solidFill>
              </a:rPr>
              <a:t> </a:t>
            </a:r>
            <a:r>
              <a:rPr lang="tr-TR" sz="1800" dirty="0" err="1">
                <a:solidFill>
                  <a:schemeClr val="tx1"/>
                </a:solidFill>
              </a:rPr>
              <a:t>exam</a:t>
            </a:r>
            <a:r>
              <a:rPr lang="tr-TR" sz="1800" dirty="0">
                <a:solidFill>
                  <a:schemeClr val="tx1"/>
                </a:solidFill>
              </a:rPr>
              <a:t> </a:t>
            </a:r>
            <a:r>
              <a:rPr lang="tr-TR" sz="1800" dirty="0" err="1">
                <a:solidFill>
                  <a:schemeClr val="tx1"/>
                </a:solidFill>
              </a:rPr>
              <a:t>results</a:t>
            </a:r>
            <a:r>
              <a:rPr lang="tr-TR" sz="1800" dirty="0">
                <a:solidFill>
                  <a:schemeClr val="tx1"/>
                </a:solidFill>
              </a:rPr>
              <a:t> do not </a:t>
            </a:r>
            <a:r>
              <a:rPr lang="tr-TR" sz="1800" dirty="0" err="1">
                <a:solidFill>
                  <a:schemeClr val="tx1"/>
                </a:solidFill>
              </a:rPr>
              <a:t>affect</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mobility</a:t>
            </a:r>
            <a:r>
              <a:rPr lang="tr-TR" sz="1800" dirty="0">
                <a:solidFill>
                  <a:schemeClr val="tx1"/>
                </a:solidFill>
              </a:rPr>
              <a:t>, </a:t>
            </a:r>
            <a:r>
              <a:rPr lang="tr-TR" sz="1800" dirty="0" err="1">
                <a:solidFill>
                  <a:schemeClr val="tx1"/>
                </a:solidFill>
              </a:rPr>
              <a:t>however</a:t>
            </a:r>
            <a:r>
              <a:rPr lang="tr-TR" sz="1800" dirty="0">
                <a:solidFill>
                  <a:schemeClr val="tx1"/>
                </a:solidFill>
              </a:rPr>
              <a:t> it is </a:t>
            </a:r>
            <a:r>
              <a:rPr lang="tr-TR" sz="1800" dirty="0" err="1">
                <a:solidFill>
                  <a:schemeClr val="tx1"/>
                </a:solidFill>
              </a:rPr>
              <a:t>recommended</a:t>
            </a:r>
            <a:r>
              <a:rPr lang="tr-TR" sz="1800" dirty="0">
                <a:solidFill>
                  <a:schemeClr val="tx1"/>
                </a:solidFill>
              </a:rPr>
              <a:t> </a:t>
            </a:r>
            <a:r>
              <a:rPr lang="tr-TR" sz="1800" dirty="0" err="1">
                <a:solidFill>
                  <a:schemeClr val="tx1"/>
                </a:solidFill>
              </a:rPr>
              <a:t>to</a:t>
            </a:r>
            <a:r>
              <a:rPr lang="tr-TR" sz="1800" dirty="0">
                <a:solidFill>
                  <a:schemeClr val="tx1"/>
                </a:solidFill>
              </a:rPr>
              <a:t> </a:t>
            </a:r>
            <a:r>
              <a:rPr lang="tr-TR" sz="1800" dirty="0" err="1">
                <a:solidFill>
                  <a:schemeClr val="tx1"/>
                </a:solidFill>
              </a:rPr>
              <a:t>take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exam</a:t>
            </a:r>
            <a:r>
              <a:rPr lang="tr-TR" sz="1800" dirty="0">
                <a:solidFill>
                  <a:schemeClr val="tx1"/>
                </a:solidFill>
              </a:rPr>
              <a:t> </a:t>
            </a:r>
            <a:r>
              <a:rPr lang="tr-TR" sz="1800" dirty="0" err="1">
                <a:solidFill>
                  <a:schemeClr val="tx1"/>
                </a:solidFill>
              </a:rPr>
              <a:t>carefully</a:t>
            </a:r>
            <a:r>
              <a:rPr lang="tr-TR" sz="1800" dirty="0">
                <a:solidFill>
                  <a:schemeClr val="tx1"/>
                </a:solidFill>
              </a:rPr>
              <a:t>. </a:t>
            </a:r>
          </a:p>
          <a:p>
            <a:pPr algn="just"/>
            <a:r>
              <a:rPr lang="tr-TR" sz="1800" dirty="0" err="1">
                <a:solidFill>
                  <a:schemeClr val="tx1"/>
                </a:solidFill>
              </a:rPr>
              <a:t>Like</a:t>
            </a:r>
            <a:r>
              <a:rPr lang="tr-TR" sz="1800" dirty="0">
                <a:solidFill>
                  <a:schemeClr val="tx1"/>
                </a:solidFill>
              </a:rPr>
              <a:t> </a:t>
            </a:r>
            <a:r>
              <a:rPr lang="tr-TR" sz="1800" dirty="0" err="1">
                <a:solidFill>
                  <a:schemeClr val="tx1"/>
                </a:solidFill>
              </a:rPr>
              <a:t>the</a:t>
            </a:r>
            <a:r>
              <a:rPr lang="tr-TR" sz="1800" dirty="0">
                <a:solidFill>
                  <a:schemeClr val="tx1"/>
                </a:solidFill>
              </a:rPr>
              <a:t> </a:t>
            </a:r>
            <a:r>
              <a:rPr lang="tr-TR" sz="1800" dirty="0" err="1">
                <a:solidFill>
                  <a:schemeClr val="tx1"/>
                </a:solidFill>
              </a:rPr>
              <a:t>other</a:t>
            </a:r>
            <a:r>
              <a:rPr lang="tr-TR" sz="1800" dirty="0">
                <a:solidFill>
                  <a:schemeClr val="tx1"/>
                </a:solidFill>
              </a:rPr>
              <a:t> </a:t>
            </a:r>
            <a:r>
              <a:rPr lang="tr-TR" sz="1800" dirty="0" err="1">
                <a:solidFill>
                  <a:schemeClr val="tx1"/>
                </a:solidFill>
              </a:rPr>
              <a:t>documents</a:t>
            </a:r>
            <a:r>
              <a:rPr lang="tr-TR" sz="1800" dirty="0">
                <a:solidFill>
                  <a:schemeClr val="tx1"/>
                </a:solidFill>
              </a:rPr>
              <a:t> </a:t>
            </a:r>
            <a:r>
              <a:rPr lang="tr-TR" sz="1800" dirty="0" err="1">
                <a:solidFill>
                  <a:schemeClr val="tx1"/>
                </a:solidFill>
              </a:rPr>
              <a:t>mentioned</a:t>
            </a:r>
            <a:r>
              <a:rPr lang="tr-TR" sz="1800" dirty="0">
                <a:solidFill>
                  <a:schemeClr val="tx1"/>
                </a:solidFill>
              </a:rPr>
              <a:t> in </a:t>
            </a:r>
            <a:r>
              <a:rPr lang="tr-TR" sz="1800" dirty="0" err="1">
                <a:solidFill>
                  <a:schemeClr val="tx1"/>
                </a:solidFill>
              </a:rPr>
              <a:t>the</a:t>
            </a:r>
            <a:r>
              <a:rPr lang="tr-TR" sz="1800" dirty="0">
                <a:solidFill>
                  <a:schemeClr val="tx1"/>
                </a:solidFill>
              </a:rPr>
              <a:t> </a:t>
            </a:r>
            <a:r>
              <a:rPr lang="tr-TR" sz="1800" dirty="0" err="1">
                <a:solidFill>
                  <a:schemeClr val="tx1"/>
                </a:solidFill>
              </a:rPr>
              <a:t>checklist</a:t>
            </a:r>
            <a:r>
              <a:rPr lang="tr-TR" sz="1800" dirty="0">
                <a:solidFill>
                  <a:schemeClr val="tx1"/>
                </a:solidFill>
              </a:rPr>
              <a:t>, OLS </a:t>
            </a:r>
            <a:r>
              <a:rPr lang="tr-TR" sz="1800" dirty="0" err="1">
                <a:solidFill>
                  <a:schemeClr val="tx1"/>
                </a:solidFill>
              </a:rPr>
              <a:t>results</a:t>
            </a:r>
            <a:r>
              <a:rPr lang="tr-TR" sz="1800" dirty="0">
                <a:solidFill>
                  <a:schemeClr val="tx1"/>
                </a:solidFill>
              </a:rPr>
              <a:t>  belirtilen diğer belgeler gibi OLS sonucu çıktısını da gidiş öncesi </a:t>
            </a:r>
            <a:r>
              <a:rPr lang="tr-TR" sz="1800" dirty="0" err="1">
                <a:solidFill>
                  <a:schemeClr val="tx1"/>
                </a:solidFill>
              </a:rPr>
              <a:t>Erasmus</a:t>
            </a:r>
            <a:r>
              <a:rPr lang="tr-TR" sz="1800" dirty="0">
                <a:solidFill>
                  <a:schemeClr val="tx1"/>
                </a:solidFill>
              </a:rPr>
              <a:t> dosya açtırma işlemi için Koordinatörlüğümüzden alacağınız randevuda yanınızda bulundurmalısınız</a:t>
            </a:r>
            <a:r>
              <a:rPr lang="tr-TR" sz="1800" dirty="0" smtClean="0">
                <a:solidFill>
                  <a:schemeClr val="tx1"/>
                </a:solidFill>
              </a:rPr>
              <a:t>.</a:t>
            </a:r>
            <a:r>
              <a:rPr lang="tr-TR" sz="1800" spc="-5" dirty="0" smtClean="0">
                <a:solidFill>
                  <a:schemeClr val="tx1"/>
                </a:solidFill>
                <a:cs typeface="Century Gothic"/>
              </a:rPr>
              <a:t> </a:t>
            </a:r>
            <a:endParaRPr sz="1800" dirty="0">
              <a:solidFill>
                <a:schemeClr val="tx1"/>
              </a:solidFill>
              <a:cs typeface="Times New Roman"/>
            </a:endParaRPr>
          </a:p>
        </p:txBody>
      </p:sp>
    </p:spTree>
    <p:extLst>
      <p:ext uri="{BB962C8B-B14F-4D97-AF65-F5344CB8AC3E}">
        <p14:creationId xmlns:p14="http://schemas.microsoft.com/office/powerpoint/2010/main" val="238065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1C10FC75-F084-4176-8E7C-BE5BDF0441E5}"/>
              </a:ext>
            </a:extLst>
          </p:cNvPr>
          <p:cNvSpPr>
            <a:spLocks noGrp="1"/>
          </p:cNvSpPr>
          <p:nvPr>
            <p:ph type="title"/>
          </p:nvPr>
        </p:nvSpPr>
        <p:spPr/>
        <p:txBody>
          <a:bodyPr/>
          <a:lstStyle/>
          <a:p>
            <a:r>
              <a:rPr lang="tr-TR" sz="4000" dirty="0">
                <a:solidFill>
                  <a:srgbClr val="FF0000"/>
                </a:solidFill>
                <a:latin typeface="+mn-lt"/>
                <a:cs typeface="Century Gothic"/>
              </a:rPr>
              <a:t>EOID (</a:t>
            </a:r>
            <a:r>
              <a:rPr lang="tr-TR" sz="4000" dirty="0" err="1">
                <a:solidFill>
                  <a:srgbClr val="FF0000"/>
                </a:solidFill>
                <a:latin typeface="+mn-lt"/>
                <a:cs typeface="Century Gothic"/>
              </a:rPr>
              <a:t>Erasmus</a:t>
            </a:r>
            <a:r>
              <a:rPr lang="tr-TR" sz="4000" dirty="0">
                <a:solidFill>
                  <a:srgbClr val="FF0000"/>
                </a:solidFill>
                <a:latin typeface="+mn-lt"/>
                <a:cs typeface="Century Gothic"/>
              </a:rPr>
              <a:t> </a:t>
            </a:r>
            <a:r>
              <a:rPr lang="tr-TR" sz="4000" dirty="0" err="1">
                <a:solidFill>
                  <a:srgbClr val="FF0000"/>
                </a:solidFill>
                <a:latin typeface="+mn-lt"/>
                <a:cs typeface="Century Gothic"/>
              </a:rPr>
              <a:t>Organization</a:t>
            </a:r>
            <a:r>
              <a:rPr lang="tr-TR" sz="4000" dirty="0">
                <a:solidFill>
                  <a:srgbClr val="FF0000"/>
                </a:solidFill>
                <a:latin typeface="+mn-lt"/>
                <a:cs typeface="Century Gothic"/>
              </a:rPr>
              <a:t> ID) </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156882" y="2103531"/>
            <a:ext cx="12035117" cy="3832844"/>
          </a:xfrm>
          <a:prstGeom prst="rect">
            <a:avLst/>
          </a:prstGeom>
        </p:spPr>
        <p:txBody>
          <a:bodyPr vert="horz" wrap="square" lIns="0" tIns="0" rIns="0" bIns="0" rtlCol="0">
            <a:spAutoFit/>
          </a:bodyPr>
          <a:lstStyle/>
          <a:p>
            <a:pPr marL="297815" marR="12700" indent="-285750" algn="just">
              <a:lnSpc>
                <a:spcPts val="3020"/>
              </a:lnSpc>
              <a:buFont typeface="Wingdings 3" panose="05040102010807070707" pitchFamily="18" charset="2"/>
              <a:buChar char="´"/>
              <a:tabLst>
                <a:tab pos="241300" algn="l"/>
              </a:tabLst>
            </a:pPr>
            <a:r>
              <a:rPr lang="tr-TR" sz="1800" spc="-15" dirty="0">
                <a:solidFill>
                  <a:schemeClr val="tx1"/>
                </a:solidFill>
                <a:cs typeface="Calibri"/>
              </a:rPr>
              <a:t>Host </a:t>
            </a:r>
            <a:r>
              <a:rPr lang="tr-TR" sz="1800" spc="-15" dirty="0" err="1">
                <a:solidFill>
                  <a:schemeClr val="tx1"/>
                </a:solidFill>
                <a:cs typeface="Calibri"/>
              </a:rPr>
              <a:t>organisation</a:t>
            </a:r>
            <a:r>
              <a:rPr lang="tr-TR" sz="1800" spc="-15" dirty="0">
                <a:solidFill>
                  <a:schemeClr val="tx1"/>
                </a:solidFill>
                <a:cs typeface="Calibri"/>
              </a:rPr>
              <a:t>/</a:t>
            </a:r>
            <a:r>
              <a:rPr lang="tr-TR" sz="1800" spc="-15" dirty="0" err="1">
                <a:solidFill>
                  <a:schemeClr val="tx1"/>
                </a:solidFill>
                <a:cs typeface="Calibri"/>
              </a:rPr>
              <a:t>company</a:t>
            </a:r>
            <a:r>
              <a:rPr lang="tr-TR" sz="1800" spc="-15" dirty="0">
                <a:solidFill>
                  <a:schemeClr val="tx1"/>
                </a:solidFill>
                <a:cs typeface="Calibri"/>
              </a:rPr>
              <a:t> </a:t>
            </a:r>
            <a:r>
              <a:rPr lang="tr-TR" sz="1800" spc="-15" dirty="0" err="1">
                <a:solidFill>
                  <a:schemeClr val="tx1"/>
                </a:solidFill>
                <a:cs typeface="Calibri"/>
              </a:rPr>
              <a:t>should</a:t>
            </a:r>
            <a:r>
              <a:rPr lang="tr-TR" sz="1800" spc="-15" dirty="0">
                <a:solidFill>
                  <a:schemeClr val="tx1"/>
                </a:solidFill>
                <a:cs typeface="Calibri"/>
              </a:rPr>
              <a:t> be </a:t>
            </a:r>
            <a:r>
              <a:rPr lang="tr-TR" sz="1800" spc="-15" dirty="0" err="1">
                <a:solidFill>
                  <a:schemeClr val="tx1"/>
                </a:solidFill>
                <a:cs typeface="Calibri"/>
              </a:rPr>
              <a:t>registered</a:t>
            </a:r>
            <a:r>
              <a:rPr lang="tr-TR" sz="1800" spc="-15" dirty="0">
                <a:solidFill>
                  <a:schemeClr val="tx1"/>
                </a:solidFill>
                <a:cs typeface="Calibri"/>
              </a:rPr>
              <a:t> </a:t>
            </a:r>
            <a:r>
              <a:rPr lang="tr-TR" sz="1800" spc="-15" dirty="0" err="1">
                <a:solidFill>
                  <a:schemeClr val="tx1"/>
                </a:solidFill>
                <a:cs typeface="Calibri"/>
              </a:rPr>
              <a:t>to</a:t>
            </a:r>
            <a:r>
              <a:rPr lang="tr-TR" sz="1800" spc="-15" dirty="0">
                <a:solidFill>
                  <a:schemeClr val="tx1"/>
                </a:solidFill>
                <a:cs typeface="Calibri"/>
              </a:rPr>
              <a:t> Europe </a:t>
            </a:r>
            <a:r>
              <a:rPr lang="tr-TR" sz="1800" spc="-15" dirty="0" err="1">
                <a:solidFill>
                  <a:schemeClr val="tx1"/>
                </a:solidFill>
                <a:cs typeface="Calibri"/>
              </a:rPr>
              <a:t>Beneficiary</a:t>
            </a:r>
            <a:r>
              <a:rPr lang="tr-TR" sz="1800" spc="-15" dirty="0">
                <a:solidFill>
                  <a:schemeClr val="tx1"/>
                </a:solidFill>
                <a:cs typeface="Calibri"/>
              </a:rPr>
              <a:t> </a:t>
            </a:r>
            <a:r>
              <a:rPr lang="tr-TR" sz="1800" spc="-15" dirty="0" err="1">
                <a:solidFill>
                  <a:schemeClr val="tx1"/>
                </a:solidFill>
                <a:cs typeface="Calibri"/>
              </a:rPr>
              <a:t>Mobility</a:t>
            </a:r>
            <a:r>
              <a:rPr lang="tr-TR" sz="1800" spc="-15" dirty="0">
                <a:solidFill>
                  <a:schemeClr val="tx1"/>
                </a:solidFill>
                <a:cs typeface="Calibri"/>
              </a:rPr>
              <a:t> </a:t>
            </a:r>
            <a:r>
              <a:rPr lang="tr-TR" sz="1800" spc="-15" dirty="0" err="1">
                <a:solidFill>
                  <a:schemeClr val="tx1"/>
                </a:solidFill>
                <a:cs typeface="Calibri"/>
              </a:rPr>
              <a:t>database</a:t>
            </a:r>
            <a:r>
              <a:rPr lang="tr-TR" sz="1800" spc="-15" dirty="0">
                <a:solidFill>
                  <a:schemeClr val="tx1"/>
                </a:solidFill>
                <a:cs typeface="Calibri"/>
              </a:rPr>
              <a:t>.</a:t>
            </a:r>
          </a:p>
          <a:p>
            <a:pPr marL="297815" marR="12700" indent="-285750" algn="just">
              <a:lnSpc>
                <a:spcPts val="3020"/>
              </a:lnSpc>
              <a:buFont typeface="Wingdings 3" panose="05040102010807070707" pitchFamily="18" charset="2"/>
              <a:buChar char="´"/>
              <a:tabLst>
                <a:tab pos="241300" algn="l"/>
              </a:tabLst>
            </a:pPr>
            <a:r>
              <a:rPr lang="tr-TR" sz="1800" spc="-15" dirty="0">
                <a:solidFill>
                  <a:schemeClr val="tx1"/>
                </a:solidFill>
                <a:cs typeface="Calibri"/>
              </a:rPr>
              <a:t> </a:t>
            </a:r>
            <a:r>
              <a:rPr lang="tr-TR" sz="1800" spc="-15" dirty="0" err="1">
                <a:solidFill>
                  <a:schemeClr val="tx1"/>
                </a:solidFill>
                <a:cs typeface="Calibri"/>
              </a:rPr>
              <a:t>Student</a:t>
            </a:r>
            <a:r>
              <a:rPr lang="tr-TR" sz="1800" spc="-15" dirty="0">
                <a:solidFill>
                  <a:schemeClr val="tx1"/>
                </a:solidFill>
                <a:cs typeface="Calibri"/>
              </a:rPr>
              <a:t> </a:t>
            </a:r>
            <a:r>
              <a:rPr lang="tr-TR" sz="1800" spc="-15" dirty="0" err="1">
                <a:solidFill>
                  <a:schemeClr val="tx1"/>
                </a:solidFill>
                <a:cs typeface="Calibri"/>
              </a:rPr>
              <a:t>should</a:t>
            </a:r>
            <a:r>
              <a:rPr lang="tr-TR" sz="1800" spc="-15" dirty="0">
                <a:solidFill>
                  <a:schemeClr val="tx1"/>
                </a:solidFill>
                <a:cs typeface="Calibri"/>
              </a:rPr>
              <a:t> </a:t>
            </a:r>
            <a:r>
              <a:rPr lang="tr-TR" sz="1800" spc="-15" dirty="0" err="1">
                <a:solidFill>
                  <a:schemeClr val="tx1"/>
                </a:solidFill>
                <a:cs typeface="Calibri"/>
              </a:rPr>
              <a:t>demand</a:t>
            </a:r>
            <a:r>
              <a:rPr lang="tr-TR" sz="1800" spc="-15" dirty="0">
                <a:solidFill>
                  <a:schemeClr val="tx1"/>
                </a:solidFill>
                <a:cs typeface="Calibri"/>
              </a:rPr>
              <a:t> EOID </a:t>
            </a:r>
            <a:r>
              <a:rPr lang="tr-TR" sz="1800" spc="-15" dirty="0" err="1">
                <a:solidFill>
                  <a:schemeClr val="tx1"/>
                </a:solidFill>
                <a:cs typeface="Calibri"/>
              </a:rPr>
              <a:t>number</a:t>
            </a:r>
            <a:r>
              <a:rPr lang="tr-TR" sz="1800" spc="-15" dirty="0">
                <a:solidFill>
                  <a:schemeClr val="tx1"/>
                </a:solidFill>
                <a:cs typeface="Calibri"/>
              </a:rPr>
              <a:t> (</a:t>
            </a:r>
            <a:r>
              <a:rPr lang="tr-TR" sz="1800" spc="-15" dirty="0" err="1">
                <a:solidFill>
                  <a:schemeClr val="tx1"/>
                </a:solidFill>
                <a:cs typeface="Calibri"/>
              </a:rPr>
              <a:t>if</a:t>
            </a:r>
            <a:r>
              <a:rPr lang="tr-TR" sz="1800" spc="-15" dirty="0">
                <a:solidFill>
                  <a:schemeClr val="tx1"/>
                </a:solidFill>
                <a:cs typeface="Calibri"/>
              </a:rPr>
              <a:t> it is not </a:t>
            </a:r>
            <a:r>
              <a:rPr lang="tr-TR" sz="1800" spc="-15" dirty="0" err="1">
                <a:solidFill>
                  <a:schemeClr val="tx1"/>
                </a:solidFill>
                <a:cs typeface="Calibri"/>
              </a:rPr>
              <a:t>already</a:t>
            </a:r>
            <a:r>
              <a:rPr lang="tr-TR" sz="1800" spc="-15" dirty="0">
                <a:solidFill>
                  <a:schemeClr val="tx1"/>
                </a:solidFill>
                <a:cs typeface="Calibri"/>
              </a:rPr>
              <a:t> </a:t>
            </a:r>
            <a:r>
              <a:rPr lang="tr-TR" sz="1800" spc="-15" dirty="0" err="1">
                <a:solidFill>
                  <a:schemeClr val="tx1"/>
                </a:solidFill>
                <a:cs typeface="Calibri"/>
              </a:rPr>
              <a:t>available</a:t>
            </a:r>
            <a:r>
              <a:rPr lang="tr-TR" sz="1800" spc="-15" dirty="0">
                <a:solidFill>
                  <a:schemeClr val="tx1"/>
                </a:solidFill>
                <a:cs typeface="Calibri"/>
              </a:rPr>
              <a:t>) </a:t>
            </a:r>
            <a:r>
              <a:rPr lang="tr-TR" sz="1800" spc="-15" dirty="0" err="1">
                <a:solidFill>
                  <a:schemeClr val="tx1"/>
                </a:solidFill>
                <a:cs typeface="Calibri"/>
              </a:rPr>
              <a:t>from</a:t>
            </a:r>
            <a:r>
              <a:rPr lang="tr-TR" sz="1800" spc="-15" dirty="0">
                <a:solidFill>
                  <a:schemeClr val="tx1"/>
                </a:solidFill>
                <a:cs typeface="Calibri"/>
              </a:rPr>
              <a:t> </a:t>
            </a:r>
            <a:r>
              <a:rPr lang="tr-TR" sz="1800" spc="-15" dirty="0" err="1">
                <a:solidFill>
                  <a:schemeClr val="tx1"/>
                </a:solidFill>
                <a:cs typeface="Calibri"/>
              </a:rPr>
              <a:t>international</a:t>
            </a:r>
            <a:r>
              <a:rPr lang="tr-TR" sz="1800" spc="-15" dirty="0">
                <a:solidFill>
                  <a:schemeClr val="tx1"/>
                </a:solidFill>
                <a:cs typeface="Calibri"/>
              </a:rPr>
              <a:t> </a:t>
            </a:r>
            <a:r>
              <a:rPr lang="tr-TR" sz="1800" spc="-15" dirty="0" err="1">
                <a:solidFill>
                  <a:schemeClr val="tx1"/>
                </a:solidFill>
                <a:cs typeface="Calibri"/>
              </a:rPr>
              <a:t>relations</a:t>
            </a:r>
            <a:r>
              <a:rPr lang="tr-TR" sz="1800" spc="-15" dirty="0">
                <a:solidFill>
                  <a:schemeClr val="tx1"/>
                </a:solidFill>
                <a:cs typeface="Calibri"/>
              </a:rPr>
              <a:t> of </a:t>
            </a:r>
            <a:r>
              <a:rPr lang="tr-TR" sz="1800" spc="-15" dirty="0" err="1">
                <a:solidFill>
                  <a:schemeClr val="tx1"/>
                </a:solidFill>
                <a:cs typeface="Calibri"/>
              </a:rPr>
              <a:t>the</a:t>
            </a:r>
            <a:r>
              <a:rPr lang="tr-TR" sz="1800" spc="-15" dirty="0">
                <a:solidFill>
                  <a:schemeClr val="tx1"/>
                </a:solidFill>
                <a:cs typeface="Calibri"/>
              </a:rPr>
              <a:t> </a:t>
            </a:r>
            <a:r>
              <a:rPr lang="tr-TR" sz="1800" spc="-15" dirty="0" err="1">
                <a:solidFill>
                  <a:schemeClr val="tx1"/>
                </a:solidFill>
                <a:cs typeface="Calibri"/>
              </a:rPr>
              <a:t>organisation</a:t>
            </a:r>
            <a:r>
              <a:rPr lang="tr-TR" sz="1800" spc="-15" dirty="0">
                <a:solidFill>
                  <a:schemeClr val="tx1"/>
                </a:solidFill>
                <a:cs typeface="Calibri"/>
              </a:rPr>
              <a:t>. </a:t>
            </a:r>
            <a:r>
              <a:rPr lang="tr-TR" sz="1800" spc="-15" dirty="0" err="1">
                <a:solidFill>
                  <a:schemeClr val="tx1"/>
                </a:solidFill>
                <a:cs typeface="Calibri"/>
              </a:rPr>
              <a:t>Organisation’s</a:t>
            </a:r>
            <a:r>
              <a:rPr lang="tr-TR" sz="1800" spc="-15" dirty="0">
                <a:solidFill>
                  <a:schemeClr val="tx1"/>
                </a:solidFill>
                <a:cs typeface="Calibri"/>
              </a:rPr>
              <a:t> </a:t>
            </a:r>
            <a:r>
              <a:rPr lang="tr-TR" sz="1800" spc="-15" dirty="0" err="1">
                <a:solidFill>
                  <a:schemeClr val="tx1"/>
                </a:solidFill>
                <a:cs typeface="Calibri"/>
              </a:rPr>
              <a:t>student</a:t>
            </a:r>
            <a:r>
              <a:rPr lang="tr-TR" sz="1800" spc="-15" dirty="0">
                <a:solidFill>
                  <a:schemeClr val="tx1"/>
                </a:solidFill>
                <a:cs typeface="Calibri"/>
              </a:rPr>
              <a:t> EOID </a:t>
            </a:r>
            <a:r>
              <a:rPr lang="tr-TR" sz="1800" spc="-15" dirty="0" err="1">
                <a:solidFill>
                  <a:schemeClr val="tx1"/>
                </a:solidFill>
                <a:cs typeface="Calibri"/>
              </a:rPr>
              <a:t>number</a:t>
            </a:r>
            <a:r>
              <a:rPr lang="tr-TR" sz="1800" spc="-15" dirty="0">
                <a:solidFill>
                  <a:schemeClr val="tx1"/>
                </a:solidFill>
                <a:cs typeface="Calibri"/>
              </a:rPr>
              <a:t> </a:t>
            </a:r>
            <a:r>
              <a:rPr lang="tr-TR" sz="1800" spc="-15" dirty="0" err="1">
                <a:solidFill>
                  <a:schemeClr val="tx1"/>
                </a:solidFill>
                <a:cs typeface="Calibri"/>
              </a:rPr>
              <a:t>should</a:t>
            </a:r>
            <a:r>
              <a:rPr lang="tr-TR" sz="1800" spc="-15" dirty="0">
                <a:solidFill>
                  <a:schemeClr val="tx1"/>
                </a:solidFill>
                <a:cs typeface="Calibri"/>
              </a:rPr>
              <a:t> be </a:t>
            </a:r>
            <a:r>
              <a:rPr lang="tr-TR" sz="1800" spc="-15" dirty="0" err="1">
                <a:solidFill>
                  <a:schemeClr val="tx1"/>
                </a:solidFill>
                <a:cs typeface="Calibri"/>
              </a:rPr>
              <a:t>submitted</a:t>
            </a:r>
            <a:r>
              <a:rPr lang="tr-TR" sz="1800" spc="-15" dirty="0">
                <a:solidFill>
                  <a:schemeClr val="tx1"/>
                </a:solidFill>
                <a:cs typeface="Calibri"/>
              </a:rPr>
              <a:t> </a:t>
            </a:r>
            <a:r>
              <a:rPr lang="tr-TR" sz="1800" spc="-15" dirty="0" err="1">
                <a:solidFill>
                  <a:schemeClr val="tx1"/>
                </a:solidFill>
                <a:cs typeface="Calibri"/>
              </a:rPr>
              <a:t>to</a:t>
            </a:r>
            <a:r>
              <a:rPr lang="tr-TR" sz="1800" spc="-15" dirty="0">
                <a:solidFill>
                  <a:schemeClr val="tx1"/>
                </a:solidFill>
                <a:cs typeface="Calibri"/>
              </a:rPr>
              <a:t> International </a:t>
            </a:r>
            <a:r>
              <a:rPr lang="tr-TR" sz="1800" spc="-15" dirty="0" err="1">
                <a:solidFill>
                  <a:schemeClr val="tx1"/>
                </a:solidFill>
                <a:cs typeface="Calibri"/>
              </a:rPr>
              <a:t>Academic</a:t>
            </a:r>
            <a:r>
              <a:rPr lang="tr-TR" sz="1800" spc="-15" dirty="0">
                <a:solidFill>
                  <a:schemeClr val="tx1"/>
                </a:solidFill>
                <a:cs typeface="Calibri"/>
              </a:rPr>
              <a:t> </a:t>
            </a:r>
            <a:r>
              <a:rPr lang="tr-TR" sz="1800" spc="-15" dirty="0" err="1">
                <a:solidFill>
                  <a:schemeClr val="tx1"/>
                </a:solidFill>
                <a:cs typeface="Calibri"/>
              </a:rPr>
              <a:t>Relations</a:t>
            </a:r>
            <a:r>
              <a:rPr lang="tr-TR" sz="1800" spc="-15" dirty="0">
                <a:solidFill>
                  <a:schemeClr val="tx1"/>
                </a:solidFill>
                <a:cs typeface="Calibri"/>
              </a:rPr>
              <a:t> Office. EOID (</a:t>
            </a:r>
            <a:r>
              <a:rPr lang="tr-TR" sz="1800" spc="-15" dirty="0" err="1">
                <a:solidFill>
                  <a:schemeClr val="tx1"/>
                </a:solidFill>
                <a:cs typeface="Calibri"/>
              </a:rPr>
              <a:t>Erasmus</a:t>
            </a:r>
            <a:r>
              <a:rPr lang="tr-TR" sz="1800" spc="-15" dirty="0">
                <a:solidFill>
                  <a:schemeClr val="tx1"/>
                </a:solidFill>
                <a:cs typeface="Calibri"/>
              </a:rPr>
              <a:t> </a:t>
            </a:r>
            <a:r>
              <a:rPr lang="tr-TR" sz="1800" spc="-15" dirty="0" err="1">
                <a:solidFill>
                  <a:schemeClr val="tx1"/>
                </a:solidFill>
                <a:cs typeface="Calibri"/>
              </a:rPr>
              <a:t>Organisation</a:t>
            </a:r>
            <a:r>
              <a:rPr lang="tr-TR" sz="1800" spc="-15" dirty="0">
                <a:solidFill>
                  <a:schemeClr val="tx1"/>
                </a:solidFill>
                <a:cs typeface="Calibri"/>
              </a:rPr>
              <a:t> ID) can be </a:t>
            </a:r>
            <a:r>
              <a:rPr lang="tr-TR" sz="1800" spc="-15" dirty="0" err="1">
                <a:solidFill>
                  <a:schemeClr val="tx1"/>
                </a:solidFill>
                <a:cs typeface="Calibri"/>
              </a:rPr>
              <a:t>obtained</a:t>
            </a:r>
            <a:r>
              <a:rPr lang="tr-TR" sz="1800" spc="-15" dirty="0">
                <a:solidFill>
                  <a:schemeClr val="tx1"/>
                </a:solidFill>
                <a:cs typeface="Calibri"/>
              </a:rPr>
              <a:t> </a:t>
            </a:r>
            <a:r>
              <a:rPr lang="tr-TR" sz="1800" spc="-15" dirty="0" err="1">
                <a:solidFill>
                  <a:schemeClr val="tx1"/>
                </a:solidFill>
                <a:cs typeface="Calibri"/>
              </a:rPr>
              <a:t>by</a:t>
            </a:r>
            <a:r>
              <a:rPr lang="tr-TR" sz="1800" spc="-15" dirty="0">
                <a:solidFill>
                  <a:schemeClr val="tx1"/>
                </a:solidFill>
                <a:cs typeface="Calibri"/>
              </a:rPr>
              <a:t> </a:t>
            </a:r>
            <a:r>
              <a:rPr lang="tr-TR" sz="1800" spc="-15" dirty="0" err="1">
                <a:solidFill>
                  <a:schemeClr val="tx1"/>
                </a:solidFill>
                <a:cs typeface="Calibri"/>
              </a:rPr>
              <a:t>clicking</a:t>
            </a:r>
            <a:r>
              <a:rPr lang="tr-TR" sz="1800" spc="-15" dirty="0">
                <a:solidFill>
                  <a:schemeClr val="tx1"/>
                </a:solidFill>
                <a:cs typeface="Calibri"/>
              </a:rPr>
              <a:t> ‘’</a:t>
            </a:r>
            <a:r>
              <a:rPr lang="tr-TR" sz="1800" spc="-15" dirty="0" err="1">
                <a:solidFill>
                  <a:schemeClr val="tx1"/>
                </a:solidFill>
                <a:cs typeface="Calibri"/>
              </a:rPr>
              <a:t>Register</a:t>
            </a:r>
            <a:r>
              <a:rPr lang="tr-TR" sz="1800" spc="-15" dirty="0">
                <a:solidFill>
                  <a:schemeClr val="tx1"/>
                </a:solidFill>
                <a:cs typeface="Calibri"/>
              </a:rPr>
              <a:t> </a:t>
            </a:r>
            <a:r>
              <a:rPr lang="tr-TR" sz="1800" spc="-15" dirty="0" err="1">
                <a:solidFill>
                  <a:schemeClr val="tx1"/>
                </a:solidFill>
                <a:cs typeface="Calibri"/>
              </a:rPr>
              <a:t>my</a:t>
            </a:r>
            <a:r>
              <a:rPr lang="tr-TR" sz="1800" spc="-15" dirty="0">
                <a:solidFill>
                  <a:schemeClr val="tx1"/>
                </a:solidFill>
                <a:cs typeface="Calibri"/>
              </a:rPr>
              <a:t> </a:t>
            </a:r>
            <a:r>
              <a:rPr lang="tr-TR" sz="1800" spc="-15" dirty="0" err="1">
                <a:solidFill>
                  <a:schemeClr val="tx1"/>
                </a:solidFill>
                <a:cs typeface="Calibri"/>
              </a:rPr>
              <a:t>organisation</a:t>
            </a:r>
            <a:r>
              <a:rPr lang="tr-TR" sz="1800" spc="-15" dirty="0">
                <a:solidFill>
                  <a:schemeClr val="tx1"/>
                </a:solidFill>
                <a:cs typeface="Calibri"/>
              </a:rPr>
              <a:t>’’ </a:t>
            </a:r>
            <a:r>
              <a:rPr lang="tr-TR" sz="1800" spc="-15" dirty="0" err="1">
                <a:solidFill>
                  <a:schemeClr val="tx1"/>
                </a:solidFill>
                <a:cs typeface="Calibri"/>
              </a:rPr>
              <a:t>option</a:t>
            </a:r>
            <a:r>
              <a:rPr lang="tr-TR" sz="1800" spc="-15" dirty="0">
                <a:solidFill>
                  <a:schemeClr val="tx1"/>
                </a:solidFill>
                <a:cs typeface="Calibri"/>
              </a:rPr>
              <a:t> in </a:t>
            </a:r>
            <a:r>
              <a:rPr lang="tr-TR" sz="1800" spc="-15" dirty="0" err="1">
                <a:solidFill>
                  <a:schemeClr val="tx1"/>
                </a:solidFill>
                <a:cs typeface="Calibri"/>
              </a:rPr>
              <a:t>the</a:t>
            </a:r>
            <a:r>
              <a:rPr lang="tr-TR" sz="1800" spc="-15" dirty="0">
                <a:solidFill>
                  <a:schemeClr val="tx1"/>
                </a:solidFill>
                <a:cs typeface="Calibri"/>
              </a:rPr>
              <a:t> link </a:t>
            </a:r>
            <a:r>
              <a:rPr lang="tr-TR" sz="1800" spc="-15" dirty="0" err="1">
                <a:solidFill>
                  <a:schemeClr val="tx1"/>
                </a:solidFill>
                <a:cs typeface="Calibri"/>
              </a:rPr>
              <a:t>above</a:t>
            </a:r>
            <a:r>
              <a:rPr lang="tr-TR" sz="1800" spc="-15" dirty="0">
                <a:solidFill>
                  <a:schemeClr val="tx1"/>
                </a:solidFill>
                <a:cs typeface="Calibri"/>
              </a:rPr>
              <a:t>. First, </a:t>
            </a:r>
            <a:r>
              <a:rPr lang="tr-TR" sz="1800" spc="-15" dirty="0" err="1">
                <a:solidFill>
                  <a:schemeClr val="tx1"/>
                </a:solidFill>
                <a:cs typeface="Calibri"/>
              </a:rPr>
              <a:t>checking</a:t>
            </a:r>
            <a:r>
              <a:rPr lang="tr-TR" sz="1800" spc="-15" dirty="0">
                <a:solidFill>
                  <a:schemeClr val="tx1"/>
                </a:solidFill>
                <a:cs typeface="Calibri"/>
              </a:rPr>
              <a:t> </a:t>
            </a:r>
            <a:r>
              <a:rPr lang="tr-TR" sz="1800" spc="-15" dirty="0" err="1">
                <a:solidFill>
                  <a:schemeClr val="tx1"/>
                </a:solidFill>
                <a:cs typeface="Calibri"/>
              </a:rPr>
              <a:t>if</a:t>
            </a:r>
            <a:r>
              <a:rPr lang="tr-TR" sz="1800" spc="-15" dirty="0">
                <a:solidFill>
                  <a:schemeClr val="tx1"/>
                </a:solidFill>
                <a:cs typeface="Calibri"/>
              </a:rPr>
              <a:t> </a:t>
            </a:r>
            <a:r>
              <a:rPr lang="tr-TR" sz="1800" spc="-15" dirty="0" err="1">
                <a:solidFill>
                  <a:schemeClr val="tx1"/>
                </a:solidFill>
                <a:cs typeface="Calibri"/>
              </a:rPr>
              <a:t>the</a:t>
            </a:r>
            <a:r>
              <a:rPr lang="tr-TR" sz="1800" spc="-15" dirty="0">
                <a:solidFill>
                  <a:schemeClr val="tx1"/>
                </a:solidFill>
                <a:cs typeface="Calibri"/>
              </a:rPr>
              <a:t> </a:t>
            </a:r>
            <a:r>
              <a:rPr lang="tr-TR" sz="1800" spc="-15" dirty="0" err="1">
                <a:solidFill>
                  <a:schemeClr val="tx1"/>
                </a:solidFill>
                <a:cs typeface="Calibri"/>
              </a:rPr>
              <a:t>organisation</a:t>
            </a:r>
            <a:r>
              <a:rPr lang="tr-TR" sz="1800" spc="-15" dirty="0">
                <a:solidFill>
                  <a:schemeClr val="tx1"/>
                </a:solidFill>
                <a:cs typeface="Calibri"/>
              </a:rPr>
              <a:t> has </a:t>
            </a:r>
            <a:r>
              <a:rPr lang="tr-TR" sz="1800" spc="-15" dirty="0" err="1">
                <a:solidFill>
                  <a:schemeClr val="tx1"/>
                </a:solidFill>
                <a:cs typeface="Calibri"/>
              </a:rPr>
              <a:t>already</a:t>
            </a:r>
            <a:r>
              <a:rPr lang="tr-TR" sz="1800" spc="-15" dirty="0">
                <a:solidFill>
                  <a:schemeClr val="tx1"/>
                </a:solidFill>
                <a:cs typeface="Calibri"/>
              </a:rPr>
              <a:t> </a:t>
            </a:r>
            <a:r>
              <a:rPr lang="tr-TR" sz="1800" spc="-15" dirty="0" err="1">
                <a:solidFill>
                  <a:schemeClr val="tx1"/>
                </a:solidFill>
                <a:cs typeface="Calibri"/>
              </a:rPr>
              <a:t>have</a:t>
            </a:r>
            <a:r>
              <a:rPr lang="tr-TR" sz="1800" spc="-15" dirty="0">
                <a:solidFill>
                  <a:schemeClr val="tx1"/>
                </a:solidFill>
                <a:cs typeface="Calibri"/>
              </a:rPr>
              <a:t> EOID is </a:t>
            </a:r>
            <a:r>
              <a:rPr lang="tr-TR" sz="1800" spc="-15" dirty="0" err="1">
                <a:solidFill>
                  <a:schemeClr val="tx1"/>
                </a:solidFill>
                <a:cs typeface="Calibri"/>
              </a:rPr>
              <a:t>recommended</a:t>
            </a:r>
            <a:r>
              <a:rPr lang="tr-TR" sz="1800" dirty="0">
                <a:solidFill>
                  <a:schemeClr val="tx1"/>
                </a:solidFill>
              </a:rPr>
              <a:t>.</a:t>
            </a:r>
          </a:p>
          <a:p>
            <a:pPr marL="12065" marR="12700" indent="0" algn="just">
              <a:lnSpc>
                <a:spcPts val="3020"/>
              </a:lnSpc>
              <a:buNone/>
              <a:tabLst>
                <a:tab pos="241300" algn="l"/>
              </a:tabLst>
            </a:pPr>
            <a:r>
              <a:rPr lang="tr-TR" sz="1800" spc="-5" dirty="0">
                <a:solidFill>
                  <a:schemeClr val="tx1"/>
                </a:solidFill>
                <a:cs typeface="Century Gothic"/>
                <a:hlinkClick r:id="rId4"/>
              </a:rPr>
              <a:t>https://webgate.ec.europa.eu/erasmus-esc/index/organisations/search-for-an-organisation</a:t>
            </a:r>
            <a:endParaRPr lang="tr-TR" sz="1800" spc="-5" dirty="0">
              <a:solidFill>
                <a:schemeClr val="tx1"/>
              </a:solidFill>
              <a:cs typeface="Century Gothic"/>
            </a:endParaRPr>
          </a:p>
          <a:p>
            <a:pPr marL="12065" marR="12700" indent="0" algn="just">
              <a:lnSpc>
                <a:spcPts val="3020"/>
              </a:lnSpc>
              <a:buNone/>
              <a:tabLst>
                <a:tab pos="241300" algn="l"/>
              </a:tabLst>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225356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AE36B3-852A-4777-9F3E-3CB6CD2134F6}"/>
              </a:ext>
            </a:extLst>
          </p:cNvPr>
          <p:cNvSpPr>
            <a:spLocks noGrp="1"/>
          </p:cNvSpPr>
          <p:nvPr>
            <p:ph type="title"/>
          </p:nvPr>
        </p:nvSpPr>
        <p:spPr/>
        <p:txBody>
          <a:bodyPr>
            <a:normAutofit/>
          </a:bodyPr>
          <a:lstStyle/>
          <a:p>
            <a:r>
              <a:rPr lang="tr-TR" sz="4000" dirty="0">
                <a:solidFill>
                  <a:srgbClr val="FF0000"/>
                </a:solidFill>
                <a:latin typeface="+mn-lt"/>
              </a:rPr>
              <a:t>Grant </a:t>
            </a:r>
            <a:r>
              <a:rPr lang="tr-TR" sz="4000" dirty="0" err="1">
                <a:solidFill>
                  <a:srgbClr val="FF0000"/>
                </a:solidFill>
                <a:latin typeface="+mn-lt"/>
              </a:rPr>
              <a:t>Payment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C35885A6-F131-4423-B825-44906C6BC1B0}"/>
              </a:ext>
            </a:extLst>
          </p:cNvPr>
          <p:cNvSpPr>
            <a:spLocks noGrp="1"/>
          </p:cNvSpPr>
          <p:nvPr>
            <p:ph idx="1"/>
          </p:nvPr>
        </p:nvSpPr>
        <p:spPr>
          <a:xfrm>
            <a:off x="125506" y="2067672"/>
            <a:ext cx="11958918" cy="3847387"/>
          </a:xfrm>
        </p:spPr>
        <p:txBody>
          <a:bodyPr>
            <a:normAutofit/>
          </a:bodyPr>
          <a:lstStyle/>
          <a:p>
            <a:r>
              <a:rPr lang="tr-TR" sz="1900" dirty="0" err="1">
                <a:solidFill>
                  <a:schemeClr val="tx1"/>
                </a:solidFill>
              </a:rPr>
              <a:t>Grants</a:t>
            </a:r>
            <a:r>
              <a:rPr lang="tr-TR" sz="1900" dirty="0">
                <a:solidFill>
                  <a:schemeClr val="tx1"/>
                </a:solidFill>
              </a:rPr>
              <a:t> do not </a:t>
            </a:r>
            <a:r>
              <a:rPr lang="tr-TR" sz="1900" dirty="0" err="1">
                <a:solidFill>
                  <a:schemeClr val="tx1"/>
                </a:solidFill>
              </a:rPr>
              <a:t>necessarily</a:t>
            </a:r>
            <a:r>
              <a:rPr lang="tr-TR" sz="1900" dirty="0">
                <a:solidFill>
                  <a:schemeClr val="tx1"/>
                </a:solidFill>
              </a:rPr>
              <a:t> </a:t>
            </a:r>
            <a:r>
              <a:rPr lang="tr-TR" sz="1900" dirty="0" err="1">
                <a:solidFill>
                  <a:schemeClr val="tx1"/>
                </a:solidFill>
              </a:rPr>
              <a:t>cover</a:t>
            </a:r>
            <a:r>
              <a:rPr lang="tr-TR" sz="1900" dirty="0">
                <a:solidFill>
                  <a:schemeClr val="tx1"/>
                </a:solidFill>
              </a:rPr>
              <a:t> </a:t>
            </a:r>
            <a:r>
              <a:rPr lang="tr-TR" sz="1900" dirty="0" err="1">
                <a:solidFill>
                  <a:schemeClr val="tx1"/>
                </a:solidFill>
              </a:rPr>
              <a:t>all</a:t>
            </a:r>
            <a:r>
              <a:rPr lang="tr-TR" sz="1900" dirty="0">
                <a:solidFill>
                  <a:schemeClr val="tx1"/>
                </a:solidFill>
              </a:rPr>
              <a:t> </a:t>
            </a:r>
            <a:r>
              <a:rPr lang="tr-TR" sz="1900" dirty="0" err="1">
                <a:solidFill>
                  <a:schemeClr val="tx1"/>
                </a:solidFill>
              </a:rPr>
              <a:t>the</a:t>
            </a:r>
            <a:r>
              <a:rPr lang="tr-TR" sz="1900" dirty="0">
                <a:solidFill>
                  <a:schemeClr val="tx1"/>
                </a:solidFill>
              </a:rPr>
              <a:t> </a:t>
            </a:r>
            <a:r>
              <a:rPr lang="tr-TR" sz="1900" dirty="0" err="1">
                <a:solidFill>
                  <a:schemeClr val="tx1"/>
                </a:solidFill>
              </a:rPr>
              <a:t>expenses</a:t>
            </a:r>
            <a:r>
              <a:rPr lang="tr-TR" sz="1900" dirty="0">
                <a:solidFill>
                  <a:schemeClr val="tx1"/>
                </a:solidFill>
              </a:rPr>
              <a:t>. </a:t>
            </a:r>
            <a:r>
              <a:rPr lang="tr-TR" sz="1900" dirty="0" err="1">
                <a:solidFill>
                  <a:schemeClr val="tx1"/>
                </a:solidFill>
              </a:rPr>
              <a:t>It</a:t>
            </a:r>
            <a:r>
              <a:rPr lang="tr-TR" sz="1900" dirty="0">
                <a:solidFill>
                  <a:schemeClr val="tx1"/>
                </a:solidFill>
              </a:rPr>
              <a:t> is </a:t>
            </a:r>
            <a:r>
              <a:rPr lang="tr-TR" sz="1900" dirty="0" err="1">
                <a:solidFill>
                  <a:schemeClr val="tx1"/>
                </a:solidFill>
              </a:rPr>
              <a:t>only</a:t>
            </a:r>
            <a:r>
              <a:rPr lang="tr-TR" sz="1900" dirty="0">
                <a:solidFill>
                  <a:schemeClr val="tx1"/>
                </a:solidFill>
              </a:rPr>
              <a:t> a </a:t>
            </a:r>
            <a:r>
              <a:rPr lang="tr-TR" sz="1900" dirty="0" err="1">
                <a:solidFill>
                  <a:schemeClr val="tx1"/>
                </a:solidFill>
              </a:rPr>
              <a:t>financial</a:t>
            </a:r>
            <a:r>
              <a:rPr lang="tr-TR" sz="1900" dirty="0">
                <a:solidFill>
                  <a:schemeClr val="tx1"/>
                </a:solidFill>
              </a:rPr>
              <a:t> </a:t>
            </a:r>
            <a:r>
              <a:rPr lang="tr-TR" sz="1900" dirty="0" err="1">
                <a:solidFill>
                  <a:schemeClr val="tx1"/>
                </a:solidFill>
              </a:rPr>
              <a:t>support</a:t>
            </a:r>
            <a:r>
              <a:rPr lang="tr-TR" sz="1900" dirty="0">
                <a:solidFill>
                  <a:schemeClr val="tx1"/>
                </a:solidFill>
              </a:rPr>
              <a:t>. </a:t>
            </a:r>
          </a:p>
          <a:p>
            <a:r>
              <a:rPr lang="tr-TR" sz="1900" dirty="0">
                <a:solidFill>
                  <a:schemeClr val="tx1"/>
                </a:solidFill>
              </a:rPr>
              <a:t>No </a:t>
            </a:r>
            <a:r>
              <a:rPr lang="tr-TR" sz="1900" dirty="0" err="1">
                <a:solidFill>
                  <a:schemeClr val="tx1"/>
                </a:solidFill>
              </a:rPr>
              <a:t>payment</a:t>
            </a:r>
            <a:r>
              <a:rPr lang="tr-TR" sz="1900" dirty="0">
                <a:solidFill>
                  <a:schemeClr val="tx1"/>
                </a:solidFill>
              </a:rPr>
              <a:t> </a:t>
            </a:r>
            <a:r>
              <a:rPr lang="tr-TR" sz="1900" dirty="0" err="1">
                <a:solidFill>
                  <a:schemeClr val="tx1"/>
                </a:solidFill>
              </a:rPr>
              <a:t>will</a:t>
            </a:r>
            <a:r>
              <a:rPr lang="tr-TR" sz="1900" dirty="0">
                <a:solidFill>
                  <a:schemeClr val="tx1"/>
                </a:solidFill>
              </a:rPr>
              <a:t> be </a:t>
            </a:r>
            <a:r>
              <a:rPr lang="tr-TR" sz="1900" dirty="0" err="1">
                <a:solidFill>
                  <a:schemeClr val="tx1"/>
                </a:solidFill>
              </a:rPr>
              <a:t>made</a:t>
            </a:r>
            <a:r>
              <a:rPr lang="tr-TR" sz="1900" dirty="0">
                <a:solidFill>
                  <a:schemeClr val="tx1"/>
                </a:solidFill>
              </a:rPr>
              <a:t> apart </a:t>
            </a:r>
            <a:r>
              <a:rPr lang="tr-TR" sz="1900" dirty="0" err="1">
                <a:solidFill>
                  <a:schemeClr val="tx1"/>
                </a:solidFill>
              </a:rPr>
              <a:t>from</a:t>
            </a:r>
            <a:r>
              <a:rPr lang="tr-TR" sz="1900" dirty="0">
                <a:solidFill>
                  <a:schemeClr val="tx1"/>
                </a:solidFill>
              </a:rPr>
              <a:t> </a:t>
            </a:r>
            <a:r>
              <a:rPr lang="tr-TR" sz="1900" dirty="0" err="1">
                <a:solidFill>
                  <a:schemeClr val="tx1"/>
                </a:solidFill>
              </a:rPr>
              <a:t>the</a:t>
            </a:r>
            <a:r>
              <a:rPr lang="tr-TR" sz="1900" dirty="0">
                <a:solidFill>
                  <a:schemeClr val="tx1"/>
                </a:solidFill>
              </a:rPr>
              <a:t> </a:t>
            </a:r>
            <a:r>
              <a:rPr lang="tr-TR" sz="1900" dirty="0" err="1">
                <a:solidFill>
                  <a:schemeClr val="tx1"/>
                </a:solidFill>
              </a:rPr>
              <a:t>grant</a:t>
            </a:r>
            <a:r>
              <a:rPr lang="tr-TR" sz="1900" dirty="0">
                <a:solidFill>
                  <a:schemeClr val="tx1"/>
                </a:solidFill>
              </a:rPr>
              <a:t> </a:t>
            </a:r>
            <a:r>
              <a:rPr lang="tr-TR" sz="1900" dirty="0" err="1">
                <a:solidFill>
                  <a:schemeClr val="tx1"/>
                </a:solidFill>
              </a:rPr>
              <a:t>for</a:t>
            </a:r>
            <a:r>
              <a:rPr lang="tr-TR" sz="1900" dirty="0">
                <a:solidFill>
                  <a:schemeClr val="tx1"/>
                </a:solidFill>
              </a:rPr>
              <a:t> </a:t>
            </a:r>
            <a:r>
              <a:rPr lang="tr-TR" sz="1900" dirty="0" err="1">
                <a:solidFill>
                  <a:schemeClr val="tx1"/>
                </a:solidFill>
              </a:rPr>
              <a:t>your</a:t>
            </a:r>
            <a:r>
              <a:rPr lang="tr-TR" sz="1900" dirty="0">
                <a:solidFill>
                  <a:schemeClr val="tx1"/>
                </a:solidFill>
              </a:rPr>
              <a:t> </a:t>
            </a:r>
            <a:r>
              <a:rPr lang="tr-TR" sz="1900" dirty="0" err="1">
                <a:solidFill>
                  <a:schemeClr val="tx1"/>
                </a:solidFill>
              </a:rPr>
              <a:t>expenditures</a:t>
            </a:r>
            <a:r>
              <a:rPr lang="tr-TR" sz="1900" dirty="0">
                <a:solidFill>
                  <a:schemeClr val="tx1"/>
                </a:solidFill>
              </a:rPr>
              <a:t> (</a:t>
            </a:r>
            <a:r>
              <a:rPr lang="tr-TR" sz="1900" dirty="0" err="1">
                <a:solidFill>
                  <a:schemeClr val="tx1"/>
                </a:solidFill>
              </a:rPr>
              <a:t>accommodation</a:t>
            </a:r>
            <a:r>
              <a:rPr lang="tr-TR" sz="1900" dirty="0">
                <a:solidFill>
                  <a:schemeClr val="tx1"/>
                </a:solidFill>
              </a:rPr>
              <a:t>, </a:t>
            </a:r>
            <a:r>
              <a:rPr lang="tr-TR" sz="1900" dirty="0" err="1">
                <a:solidFill>
                  <a:schemeClr val="tx1"/>
                </a:solidFill>
              </a:rPr>
              <a:t>insurance</a:t>
            </a:r>
            <a:r>
              <a:rPr lang="tr-TR" sz="1900" dirty="0">
                <a:solidFill>
                  <a:schemeClr val="tx1"/>
                </a:solidFill>
              </a:rPr>
              <a:t> </a:t>
            </a:r>
            <a:r>
              <a:rPr lang="tr-TR" sz="1900" dirty="0" err="1">
                <a:solidFill>
                  <a:schemeClr val="tx1"/>
                </a:solidFill>
              </a:rPr>
              <a:t>etc</a:t>
            </a:r>
            <a:r>
              <a:rPr lang="tr-TR" sz="1900" dirty="0">
                <a:solidFill>
                  <a:schemeClr val="tx1"/>
                </a:solidFill>
              </a:rPr>
              <a:t>.) </a:t>
            </a:r>
          </a:p>
          <a:p>
            <a:r>
              <a:rPr lang="tr-TR" sz="1900" dirty="0" err="1">
                <a:solidFill>
                  <a:schemeClr val="tx1"/>
                </a:solidFill>
              </a:rPr>
              <a:t>Regardless</a:t>
            </a:r>
            <a:r>
              <a:rPr lang="tr-TR" sz="1900" dirty="0">
                <a:solidFill>
                  <a:schemeClr val="tx1"/>
                </a:solidFill>
              </a:rPr>
              <a:t> of </a:t>
            </a:r>
            <a:r>
              <a:rPr lang="tr-TR" sz="1900" dirty="0" err="1">
                <a:solidFill>
                  <a:schemeClr val="tx1"/>
                </a:solidFill>
              </a:rPr>
              <a:t>your</a:t>
            </a:r>
            <a:r>
              <a:rPr lang="tr-TR" sz="1900" dirty="0">
                <a:solidFill>
                  <a:schemeClr val="tx1"/>
                </a:solidFill>
              </a:rPr>
              <a:t> </a:t>
            </a:r>
            <a:r>
              <a:rPr lang="tr-TR" sz="1900" dirty="0" err="1">
                <a:solidFill>
                  <a:schemeClr val="tx1"/>
                </a:solidFill>
              </a:rPr>
              <a:t>traineeship</a:t>
            </a:r>
            <a:r>
              <a:rPr lang="tr-TR" sz="1900" dirty="0">
                <a:solidFill>
                  <a:schemeClr val="tx1"/>
                </a:solidFill>
              </a:rPr>
              <a:t> </a:t>
            </a:r>
            <a:r>
              <a:rPr lang="tr-TR" sz="1900" dirty="0" err="1">
                <a:solidFill>
                  <a:schemeClr val="tx1"/>
                </a:solidFill>
              </a:rPr>
              <a:t>duration</a:t>
            </a:r>
            <a:r>
              <a:rPr lang="tr-TR" sz="1900" dirty="0">
                <a:solidFill>
                  <a:schemeClr val="tx1"/>
                </a:solidFill>
              </a:rPr>
              <a:t>, in 2024-2025 </a:t>
            </a:r>
            <a:r>
              <a:rPr lang="tr-TR" sz="1900" dirty="0" err="1">
                <a:solidFill>
                  <a:schemeClr val="tx1"/>
                </a:solidFill>
              </a:rPr>
              <a:t>academic</a:t>
            </a:r>
            <a:r>
              <a:rPr lang="tr-TR" sz="1900" dirty="0">
                <a:solidFill>
                  <a:schemeClr val="tx1"/>
                </a:solidFill>
              </a:rPr>
              <a:t> </a:t>
            </a:r>
            <a:r>
              <a:rPr lang="tr-TR" sz="1900" dirty="0" err="1">
                <a:solidFill>
                  <a:schemeClr val="tx1"/>
                </a:solidFill>
              </a:rPr>
              <a:t>year</a:t>
            </a:r>
            <a:r>
              <a:rPr lang="tr-TR" sz="1900" dirty="0">
                <a:solidFill>
                  <a:schemeClr val="tx1"/>
                </a:solidFill>
              </a:rPr>
              <a:t>, </a:t>
            </a:r>
            <a:r>
              <a:rPr lang="tr-TR" sz="1900" dirty="0" err="1">
                <a:solidFill>
                  <a:schemeClr val="tx1"/>
                </a:solidFill>
              </a:rPr>
              <a:t>two-month</a:t>
            </a:r>
            <a:r>
              <a:rPr lang="tr-TR" sz="1900" dirty="0">
                <a:solidFill>
                  <a:schemeClr val="tx1"/>
                </a:solidFill>
              </a:rPr>
              <a:t> </a:t>
            </a:r>
            <a:r>
              <a:rPr lang="tr-TR" sz="1900" dirty="0" err="1">
                <a:solidFill>
                  <a:schemeClr val="tx1"/>
                </a:solidFill>
              </a:rPr>
              <a:t>grant</a:t>
            </a:r>
            <a:r>
              <a:rPr lang="tr-TR" sz="1900" dirty="0">
                <a:solidFill>
                  <a:schemeClr val="tx1"/>
                </a:solidFill>
              </a:rPr>
              <a:t> </a:t>
            </a:r>
            <a:r>
              <a:rPr lang="tr-TR" sz="1900" dirty="0" err="1">
                <a:solidFill>
                  <a:schemeClr val="tx1"/>
                </a:solidFill>
              </a:rPr>
              <a:t>payment</a:t>
            </a:r>
            <a:r>
              <a:rPr lang="tr-TR" sz="1900" dirty="0">
                <a:solidFill>
                  <a:schemeClr val="tx1"/>
                </a:solidFill>
              </a:rPr>
              <a:t> </a:t>
            </a:r>
            <a:r>
              <a:rPr lang="tr-TR" sz="1900" dirty="0" err="1">
                <a:solidFill>
                  <a:schemeClr val="tx1"/>
                </a:solidFill>
              </a:rPr>
              <a:t>will</a:t>
            </a:r>
            <a:r>
              <a:rPr lang="tr-TR" sz="1900" dirty="0">
                <a:solidFill>
                  <a:schemeClr val="tx1"/>
                </a:solidFill>
              </a:rPr>
              <a:t> be </a:t>
            </a:r>
            <a:r>
              <a:rPr lang="tr-TR" sz="1900" dirty="0" err="1">
                <a:solidFill>
                  <a:schemeClr val="tx1"/>
                </a:solidFill>
              </a:rPr>
              <a:t>made</a:t>
            </a:r>
            <a:r>
              <a:rPr lang="tr-TR" sz="1900" dirty="0">
                <a:solidFill>
                  <a:schemeClr val="tx1"/>
                </a:solidFill>
              </a:rPr>
              <a:t>. First, </a:t>
            </a:r>
            <a:r>
              <a:rPr lang="tr-TR" sz="1900" dirty="0" err="1">
                <a:solidFill>
                  <a:schemeClr val="tx1"/>
                </a:solidFill>
              </a:rPr>
              <a:t>grant’s</a:t>
            </a:r>
            <a:r>
              <a:rPr lang="tr-TR" sz="1900" dirty="0">
                <a:solidFill>
                  <a:schemeClr val="tx1"/>
                </a:solidFill>
              </a:rPr>
              <a:t> %70 is </a:t>
            </a:r>
            <a:r>
              <a:rPr lang="tr-TR" sz="1900" dirty="0" err="1">
                <a:solidFill>
                  <a:schemeClr val="tx1"/>
                </a:solidFill>
              </a:rPr>
              <a:t>paid</a:t>
            </a:r>
            <a:r>
              <a:rPr lang="tr-TR" sz="1900" dirty="0">
                <a:solidFill>
                  <a:schemeClr val="tx1"/>
                </a:solidFill>
              </a:rPr>
              <a:t>. </a:t>
            </a:r>
          </a:p>
          <a:p>
            <a:r>
              <a:rPr lang="en-GB" sz="1800" dirty="0">
                <a:solidFill>
                  <a:schemeClr val="tx1"/>
                </a:solidFill>
              </a:rPr>
              <a:t>The remaining </a:t>
            </a:r>
            <a:r>
              <a:rPr lang="en-GB" sz="1800" b="1" dirty="0">
                <a:solidFill>
                  <a:schemeClr val="tx1"/>
                </a:solidFill>
              </a:rPr>
              <a:t>30%</a:t>
            </a:r>
            <a:r>
              <a:rPr lang="en-GB" sz="1800" dirty="0">
                <a:solidFill>
                  <a:schemeClr val="tx1"/>
                </a:solidFill>
              </a:rPr>
              <a:t> is paid after </a:t>
            </a:r>
            <a:r>
              <a:rPr lang="tr-TR" sz="1800" dirty="0" err="1">
                <a:solidFill>
                  <a:schemeClr val="tx1"/>
                </a:solidFill>
              </a:rPr>
              <a:t>delivery</a:t>
            </a:r>
            <a:r>
              <a:rPr lang="tr-TR" sz="1800" dirty="0">
                <a:solidFill>
                  <a:schemeClr val="tx1"/>
                </a:solidFill>
              </a:rPr>
              <a:t> of </a:t>
            </a:r>
            <a:r>
              <a:rPr lang="en-GB" sz="1800" dirty="0">
                <a:solidFill>
                  <a:schemeClr val="tx1"/>
                </a:solidFill>
              </a:rPr>
              <a:t>return documents and </a:t>
            </a:r>
            <a:r>
              <a:rPr lang="tr-TR" sz="1800" dirty="0" err="1">
                <a:solidFill>
                  <a:schemeClr val="tx1"/>
                </a:solidFill>
              </a:rPr>
              <a:t>confirmation</a:t>
            </a:r>
            <a:r>
              <a:rPr lang="tr-TR" sz="1800" dirty="0">
                <a:solidFill>
                  <a:schemeClr val="tx1"/>
                </a:solidFill>
              </a:rPr>
              <a:t> of </a:t>
            </a:r>
            <a:r>
              <a:rPr lang="tr-TR" sz="1800" dirty="0" err="1">
                <a:solidFill>
                  <a:schemeClr val="tx1"/>
                </a:solidFill>
              </a:rPr>
              <a:t>your</a:t>
            </a:r>
            <a:r>
              <a:rPr lang="tr-TR" sz="1800" dirty="0">
                <a:solidFill>
                  <a:schemeClr val="tx1"/>
                </a:solidFill>
              </a:rPr>
              <a:t> </a:t>
            </a:r>
            <a:r>
              <a:rPr lang="en-GB" sz="1800" dirty="0">
                <a:solidFill>
                  <a:schemeClr val="tx1"/>
                </a:solidFill>
              </a:rPr>
              <a:t>study period based on passport entry-exit stamps</a:t>
            </a:r>
            <a:r>
              <a:rPr lang="tr-TR" sz="1800" dirty="0">
                <a:solidFill>
                  <a:schemeClr val="tx1"/>
                </a:solidFill>
              </a:rPr>
              <a:t> (</a:t>
            </a:r>
            <a:r>
              <a:rPr lang="tr-TR" sz="1800" dirty="0" err="1">
                <a:solidFill>
                  <a:schemeClr val="tx1"/>
                </a:solidFill>
              </a:rPr>
              <a:t>which</a:t>
            </a:r>
            <a:r>
              <a:rPr lang="tr-TR" sz="1800" dirty="0">
                <a:solidFill>
                  <a:schemeClr val="tx1"/>
                </a:solidFill>
              </a:rPr>
              <a:t> </a:t>
            </a:r>
            <a:r>
              <a:rPr lang="tr-TR" sz="1800" dirty="0" err="1">
                <a:solidFill>
                  <a:schemeClr val="tx1"/>
                </a:solidFill>
              </a:rPr>
              <a:t>must</a:t>
            </a:r>
            <a:r>
              <a:rPr lang="tr-TR" sz="1800" dirty="0">
                <a:solidFill>
                  <a:schemeClr val="tx1"/>
                </a:solidFill>
              </a:rPr>
              <a:t> </a:t>
            </a:r>
            <a:r>
              <a:rPr lang="tr-TR" sz="1800" dirty="0" err="1">
                <a:solidFill>
                  <a:schemeClr val="tx1"/>
                </a:solidFill>
              </a:rPr>
              <a:t>confirm</a:t>
            </a:r>
            <a:r>
              <a:rPr lang="tr-TR" sz="1800" dirty="0">
                <a:solidFill>
                  <a:schemeClr val="tx1"/>
                </a:solidFill>
              </a:rPr>
              <a:t> </a:t>
            </a:r>
            <a:r>
              <a:rPr lang="tr-TR" sz="1800" dirty="0" err="1">
                <a:solidFill>
                  <a:schemeClr val="tx1"/>
                </a:solidFill>
              </a:rPr>
              <a:t>that</a:t>
            </a:r>
            <a:r>
              <a:rPr lang="tr-TR" sz="1800" dirty="0">
                <a:solidFill>
                  <a:schemeClr val="tx1"/>
                </a:solidFill>
              </a:rPr>
              <a:t> </a:t>
            </a:r>
            <a:r>
              <a:rPr lang="tr-TR" sz="1800" dirty="0" err="1">
                <a:solidFill>
                  <a:schemeClr val="tx1"/>
                </a:solidFill>
              </a:rPr>
              <a:t>your</a:t>
            </a:r>
            <a:r>
              <a:rPr lang="tr-TR" sz="1800" dirty="0">
                <a:solidFill>
                  <a:schemeClr val="tx1"/>
                </a:solidFill>
              </a:rPr>
              <a:t> </a:t>
            </a:r>
            <a:r>
              <a:rPr lang="tr-TR" sz="1800" dirty="0" err="1">
                <a:solidFill>
                  <a:schemeClr val="tx1"/>
                </a:solidFill>
              </a:rPr>
              <a:t>mobility</a:t>
            </a:r>
            <a:r>
              <a:rPr lang="tr-TR" sz="1800" dirty="0">
                <a:solidFill>
                  <a:schemeClr val="tx1"/>
                </a:solidFill>
              </a:rPr>
              <a:t> </a:t>
            </a:r>
            <a:r>
              <a:rPr lang="tr-TR" sz="1800" dirty="0" err="1">
                <a:solidFill>
                  <a:schemeClr val="tx1"/>
                </a:solidFill>
              </a:rPr>
              <a:t>duration</a:t>
            </a:r>
            <a:r>
              <a:rPr lang="tr-TR" sz="1800" dirty="0">
                <a:solidFill>
                  <a:schemeClr val="tx1"/>
                </a:solidFill>
              </a:rPr>
              <a:t> is at </a:t>
            </a:r>
            <a:r>
              <a:rPr lang="tr-TR" sz="1800" dirty="0" err="1">
                <a:solidFill>
                  <a:schemeClr val="tx1"/>
                </a:solidFill>
              </a:rPr>
              <a:t>least</a:t>
            </a:r>
            <a:r>
              <a:rPr lang="tr-TR" sz="1800" dirty="0">
                <a:solidFill>
                  <a:schemeClr val="tx1"/>
                </a:solidFill>
              </a:rPr>
              <a:t> 2 </a:t>
            </a:r>
            <a:r>
              <a:rPr lang="tr-TR" sz="1800" dirty="0" err="1">
                <a:solidFill>
                  <a:schemeClr val="tx1"/>
                </a:solidFill>
              </a:rPr>
              <a:t>months</a:t>
            </a:r>
            <a:r>
              <a:rPr lang="tr-TR" sz="1800" dirty="0">
                <a:solidFill>
                  <a:schemeClr val="tx1"/>
                </a:solidFill>
              </a:rPr>
              <a:t>.) </a:t>
            </a:r>
            <a:r>
              <a:rPr lang="en-GB" sz="1800" dirty="0">
                <a:solidFill>
                  <a:schemeClr val="tx1"/>
                </a:solidFill>
              </a:rPr>
              <a:t>If you do not successfully complete your mobility, you will </a:t>
            </a:r>
            <a:r>
              <a:rPr lang="en-GB" sz="1800" b="1" dirty="0">
                <a:solidFill>
                  <a:schemeClr val="tx1"/>
                </a:solidFill>
              </a:rPr>
              <a:t>not receive the remaining 30%</a:t>
            </a:r>
            <a:r>
              <a:rPr lang="en-GB" sz="1800" dirty="0">
                <a:solidFill>
                  <a:schemeClr val="tx1"/>
                </a:solidFill>
              </a:rPr>
              <a:t>.</a:t>
            </a:r>
            <a:r>
              <a:rPr lang="tr-TR" sz="1800" dirty="0">
                <a:solidFill>
                  <a:schemeClr val="tx1"/>
                </a:solidFill>
              </a:rPr>
              <a:t> </a:t>
            </a:r>
          </a:p>
          <a:p>
            <a:pPr marL="0" indent="0">
              <a:buNone/>
            </a:pPr>
            <a:endParaRPr lang="tr-TR" dirty="0">
              <a:solidFill>
                <a:schemeClr val="tx1"/>
              </a:solidFill>
            </a:endParaRPr>
          </a:p>
        </p:txBody>
      </p:sp>
    </p:spTree>
    <p:extLst>
      <p:ext uri="{BB962C8B-B14F-4D97-AF65-F5344CB8AC3E}">
        <p14:creationId xmlns:p14="http://schemas.microsoft.com/office/powerpoint/2010/main" val="164384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normAutofit/>
          </a:bodyPr>
          <a:lstStyle/>
          <a:p>
            <a:r>
              <a:rPr lang="tr-TR" sz="4000" dirty="0" err="1">
                <a:solidFill>
                  <a:srgbClr val="FF0000"/>
                </a:solidFill>
                <a:latin typeface="+mn-lt"/>
              </a:rPr>
              <a:t>Geographic</a:t>
            </a:r>
            <a:r>
              <a:rPr lang="tr-TR" sz="4000" dirty="0">
                <a:solidFill>
                  <a:srgbClr val="FF0000"/>
                </a:solidFill>
                <a:latin typeface="+mn-lt"/>
              </a:rPr>
              <a:t> </a:t>
            </a:r>
            <a:r>
              <a:rPr lang="tr-TR" sz="4000" dirty="0" err="1">
                <a:solidFill>
                  <a:srgbClr val="FF0000"/>
                </a:solidFill>
                <a:latin typeface="+mn-lt"/>
              </a:rPr>
              <a:t>Extent</a:t>
            </a:r>
            <a:endParaRPr lang="tr-TR" sz="4000" dirty="0">
              <a:solidFill>
                <a:srgbClr val="FF0000"/>
              </a:solidFill>
              <a:latin typeface="+mn-lt"/>
            </a:endParaRPr>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48256"/>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CE8FC7D3-FA8F-4A0E-9F7B-DF47A00CEE08}"/>
              </a:ext>
            </a:extLst>
          </p:cNvPr>
          <p:cNvSpPr/>
          <p:nvPr/>
        </p:nvSpPr>
        <p:spPr>
          <a:xfrm>
            <a:off x="2311893" y="2043313"/>
            <a:ext cx="3910613" cy="363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1400" dirty="0" err="1">
                <a:solidFill>
                  <a:schemeClr val="tx1"/>
                </a:solidFill>
              </a:rPr>
              <a:t>When</a:t>
            </a:r>
            <a:r>
              <a:rPr lang="tr-TR" sz="1400" dirty="0">
                <a:solidFill>
                  <a:schemeClr val="tx1"/>
                </a:solidFill>
              </a:rPr>
              <a:t> </a:t>
            </a:r>
            <a:r>
              <a:rPr lang="tr-TR" sz="1400" dirty="0" err="1">
                <a:solidFill>
                  <a:schemeClr val="tx1"/>
                </a:solidFill>
              </a:rPr>
              <a:t>did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first</a:t>
            </a:r>
            <a:r>
              <a:rPr lang="tr-TR" sz="1400" dirty="0">
                <a:solidFill>
                  <a:schemeClr val="tx1"/>
                </a:solidFill>
              </a:rPr>
              <a:t> </a:t>
            </a:r>
            <a:r>
              <a:rPr lang="tr-TR" sz="1400" dirty="0" err="1">
                <a:solidFill>
                  <a:schemeClr val="tx1"/>
                </a:solidFill>
              </a:rPr>
              <a:t>Erasmus</a:t>
            </a:r>
            <a:r>
              <a:rPr lang="tr-TR" sz="1400" dirty="0">
                <a:solidFill>
                  <a:schemeClr val="tx1"/>
                </a:solidFill>
              </a:rPr>
              <a:t> </a:t>
            </a:r>
            <a:r>
              <a:rPr lang="tr-TR" sz="1400" dirty="0" err="1">
                <a:solidFill>
                  <a:schemeClr val="tx1"/>
                </a:solidFill>
              </a:rPr>
              <a:t>student</a:t>
            </a:r>
            <a:r>
              <a:rPr lang="tr-TR" sz="1400" dirty="0">
                <a:solidFill>
                  <a:schemeClr val="tx1"/>
                </a:solidFill>
              </a:rPr>
              <a:t> </a:t>
            </a:r>
            <a:r>
              <a:rPr lang="tr-TR" sz="1400" dirty="0" err="1">
                <a:solidFill>
                  <a:schemeClr val="tx1"/>
                </a:solidFill>
              </a:rPr>
              <a:t>go</a:t>
            </a:r>
            <a:r>
              <a:rPr lang="tr-TR" sz="1400" dirty="0">
                <a:solidFill>
                  <a:schemeClr val="tx1"/>
                </a:solidFill>
              </a:rPr>
              <a:t> </a:t>
            </a:r>
            <a:r>
              <a:rPr lang="tr-TR" sz="1400" dirty="0" err="1">
                <a:solidFill>
                  <a:schemeClr val="tx1"/>
                </a:solidFill>
              </a:rPr>
              <a:t>abroad</a:t>
            </a:r>
            <a:r>
              <a:rPr lang="tr-TR" sz="1400" dirty="0">
                <a:solidFill>
                  <a:schemeClr val="tx1"/>
                </a:solidFill>
              </a:rPr>
              <a:t>?</a:t>
            </a:r>
          </a:p>
        </p:txBody>
      </p:sp>
      <p:sp>
        <p:nvSpPr>
          <p:cNvPr id="8" name="Dikdörtgen 7">
            <a:extLst>
              <a:ext uri="{FF2B5EF4-FFF2-40B4-BE49-F238E27FC236}">
                <a16:creationId xmlns:a16="http://schemas.microsoft.com/office/drawing/2014/main" id="{ABF8D02E-60AA-488B-84AE-C0D2E8A98051}"/>
              </a:ext>
            </a:extLst>
          </p:cNvPr>
          <p:cNvSpPr/>
          <p:nvPr/>
        </p:nvSpPr>
        <p:spPr>
          <a:xfrm>
            <a:off x="1376312" y="2498103"/>
            <a:ext cx="4846194" cy="2524629"/>
          </a:xfrm>
          <a:prstGeom prst="rect">
            <a:avLst/>
          </a:prstGeom>
          <a:solidFill>
            <a:srgbClr val="58E8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err="1">
                <a:solidFill>
                  <a:schemeClr val="bg1">
                    <a:lumMod val="95000"/>
                  </a:schemeClr>
                </a:solidFill>
              </a:rPr>
              <a:t>Belgium</a:t>
            </a:r>
            <a:r>
              <a:rPr lang="tr-TR" sz="1200" dirty="0">
                <a:solidFill>
                  <a:schemeClr val="bg1">
                    <a:lumMod val="95000"/>
                  </a:schemeClr>
                </a:solidFill>
              </a:rPr>
              <a:t>, </a:t>
            </a:r>
            <a:r>
              <a:rPr lang="tr-TR" sz="1200" dirty="0" err="1">
                <a:solidFill>
                  <a:schemeClr val="bg1">
                    <a:lumMod val="95000"/>
                  </a:schemeClr>
                </a:solidFill>
              </a:rPr>
              <a:t>Denmark</a:t>
            </a:r>
            <a:r>
              <a:rPr lang="tr-TR" sz="1200" dirty="0">
                <a:solidFill>
                  <a:schemeClr val="bg1">
                    <a:lumMod val="95000"/>
                  </a:schemeClr>
                </a:solidFill>
              </a:rPr>
              <a:t>, Germany, </a:t>
            </a:r>
            <a:r>
              <a:rPr lang="tr-TR" sz="1200" dirty="0" err="1">
                <a:solidFill>
                  <a:schemeClr val="bg1">
                    <a:lumMod val="95000"/>
                  </a:schemeClr>
                </a:solidFill>
              </a:rPr>
              <a:t>Greece</a:t>
            </a:r>
            <a:r>
              <a:rPr lang="tr-TR" sz="1200" dirty="0">
                <a:solidFill>
                  <a:schemeClr val="bg1">
                    <a:lumMod val="95000"/>
                  </a:schemeClr>
                </a:solidFill>
              </a:rPr>
              <a:t>, France, </a:t>
            </a:r>
            <a:r>
              <a:rPr lang="tr-TR" sz="1200" dirty="0" err="1">
                <a:solidFill>
                  <a:schemeClr val="bg1">
                    <a:lumMod val="95000"/>
                  </a:schemeClr>
                </a:solidFill>
              </a:rPr>
              <a:t>Ireland</a:t>
            </a:r>
            <a:r>
              <a:rPr lang="tr-TR" sz="1200" dirty="0">
                <a:solidFill>
                  <a:schemeClr val="bg1">
                    <a:lumMod val="95000"/>
                  </a:schemeClr>
                </a:solidFill>
              </a:rPr>
              <a:t>, </a:t>
            </a:r>
            <a:r>
              <a:rPr lang="tr-TR" sz="1200" dirty="0" err="1">
                <a:solidFill>
                  <a:schemeClr val="bg1">
                    <a:lumMod val="95000"/>
                  </a:schemeClr>
                </a:solidFill>
              </a:rPr>
              <a:t>Italy</a:t>
            </a:r>
            <a:r>
              <a:rPr lang="tr-TR" sz="1200" dirty="0">
                <a:solidFill>
                  <a:schemeClr val="bg1">
                    <a:lumMod val="95000"/>
                  </a:schemeClr>
                </a:solidFill>
              </a:rPr>
              <a:t>, </a:t>
            </a:r>
            <a:r>
              <a:rPr lang="tr-TR" sz="1200" dirty="0" err="1">
                <a:solidFill>
                  <a:schemeClr val="bg1">
                    <a:lumMod val="95000"/>
                  </a:schemeClr>
                </a:solidFill>
              </a:rPr>
              <a:t>Holland</a:t>
            </a:r>
            <a:r>
              <a:rPr lang="tr-TR" sz="1200" dirty="0">
                <a:solidFill>
                  <a:schemeClr val="bg1">
                    <a:lumMod val="95000"/>
                  </a:schemeClr>
                </a:solidFill>
              </a:rPr>
              <a:t>, </a:t>
            </a:r>
            <a:r>
              <a:rPr lang="tr-TR" sz="1200" dirty="0" err="1">
                <a:solidFill>
                  <a:schemeClr val="bg1">
                    <a:lumMod val="95000"/>
                  </a:schemeClr>
                </a:solidFill>
              </a:rPr>
              <a:t>Portugal</a:t>
            </a:r>
            <a:r>
              <a:rPr lang="tr-TR" sz="1200" dirty="0">
                <a:solidFill>
                  <a:schemeClr val="bg1">
                    <a:lumMod val="95000"/>
                  </a:schemeClr>
                </a:solidFill>
              </a:rPr>
              <a:t>, </a:t>
            </a:r>
            <a:r>
              <a:rPr lang="tr-TR" sz="1200" dirty="0" err="1">
                <a:solidFill>
                  <a:schemeClr val="bg1">
                    <a:lumMod val="95000"/>
                  </a:schemeClr>
                </a:solidFill>
              </a:rPr>
              <a:t>Spain</a:t>
            </a:r>
            <a:r>
              <a:rPr lang="tr-TR" sz="1200" dirty="0">
                <a:solidFill>
                  <a:schemeClr val="bg1">
                    <a:lumMod val="95000"/>
                  </a:schemeClr>
                </a:solidFill>
              </a:rPr>
              <a:t>, </a:t>
            </a:r>
            <a:r>
              <a:rPr lang="tr-TR" sz="1200" dirty="0" err="1">
                <a:solidFill>
                  <a:schemeClr val="bg1">
                    <a:lumMod val="95000"/>
                  </a:schemeClr>
                </a:solidFill>
              </a:rPr>
              <a:t>England</a:t>
            </a:r>
            <a:endParaRPr lang="tr-TR" sz="1200" dirty="0">
              <a:solidFill>
                <a:schemeClr val="bg1">
                  <a:lumMod val="95000"/>
                </a:schemeClr>
              </a:solidFill>
            </a:endParaRPr>
          </a:p>
          <a:p>
            <a:r>
              <a:rPr lang="tr-TR" sz="1200" dirty="0" err="1">
                <a:solidFill>
                  <a:schemeClr val="bg1">
                    <a:lumMod val="95000"/>
                  </a:schemeClr>
                </a:solidFill>
              </a:rPr>
              <a:t>Luxembourg</a:t>
            </a:r>
            <a:endParaRPr lang="tr-TR" sz="1200" dirty="0">
              <a:solidFill>
                <a:schemeClr val="bg1">
                  <a:lumMod val="95000"/>
                </a:schemeClr>
              </a:solidFill>
            </a:endParaRPr>
          </a:p>
          <a:p>
            <a:r>
              <a:rPr lang="tr-TR" sz="1200" dirty="0" err="1">
                <a:solidFill>
                  <a:schemeClr val="bg1">
                    <a:lumMod val="95000"/>
                  </a:schemeClr>
                </a:solidFill>
              </a:rPr>
              <a:t>Austria</a:t>
            </a:r>
            <a:r>
              <a:rPr lang="tr-TR" sz="1200" dirty="0">
                <a:solidFill>
                  <a:schemeClr val="bg1">
                    <a:lumMod val="95000"/>
                  </a:schemeClr>
                </a:solidFill>
              </a:rPr>
              <a:t>, </a:t>
            </a:r>
            <a:r>
              <a:rPr lang="tr-TR" sz="1200" dirty="0" err="1">
                <a:solidFill>
                  <a:schemeClr val="bg1">
                    <a:lumMod val="95000"/>
                  </a:schemeClr>
                </a:solidFill>
              </a:rPr>
              <a:t>Finland</a:t>
            </a:r>
            <a:r>
              <a:rPr lang="tr-TR" sz="1200" dirty="0">
                <a:solidFill>
                  <a:schemeClr val="bg1">
                    <a:lumMod val="95000"/>
                  </a:schemeClr>
                </a:solidFill>
              </a:rPr>
              <a:t>, </a:t>
            </a:r>
            <a:r>
              <a:rPr lang="tr-TR" sz="1200" dirty="0" err="1">
                <a:solidFill>
                  <a:schemeClr val="bg1">
                    <a:lumMod val="95000"/>
                  </a:schemeClr>
                </a:solidFill>
              </a:rPr>
              <a:t>Iceland</a:t>
            </a:r>
            <a:r>
              <a:rPr lang="tr-TR" sz="1200" dirty="0">
                <a:solidFill>
                  <a:schemeClr val="bg1">
                    <a:lumMod val="95000"/>
                  </a:schemeClr>
                </a:solidFill>
              </a:rPr>
              <a:t>, </a:t>
            </a:r>
            <a:r>
              <a:rPr lang="tr-TR" sz="1200" dirty="0" err="1">
                <a:solidFill>
                  <a:schemeClr val="bg1">
                    <a:lumMod val="95000"/>
                  </a:schemeClr>
                </a:solidFill>
              </a:rPr>
              <a:t>Norway</a:t>
            </a:r>
            <a:r>
              <a:rPr lang="tr-TR" sz="1200" dirty="0">
                <a:solidFill>
                  <a:schemeClr val="bg1">
                    <a:lumMod val="95000"/>
                  </a:schemeClr>
                </a:solidFill>
              </a:rPr>
              <a:t>, </a:t>
            </a:r>
            <a:r>
              <a:rPr lang="tr-TR" sz="1200" dirty="0" err="1">
                <a:solidFill>
                  <a:schemeClr val="bg1">
                    <a:lumMod val="95000"/>
                  </a:schemeClr>
                </a:solidFill>
              </a:rPr>
              <a:t>Switzerland</a:t>
            </a:r>
            <a:endParaRPr lang="tr-TR" sz="1200" dirty="0">
              <a:solidFill>
                <a:schemeClr val="bg1">
                  <a:lumMod val="95000"/>
                </a:schemeClr>
              </a:solidFill>
            </a:endParaRPr>
          </a:p>
          <a:p>
            <a:r>
              <a:rPr lang="tr-TR" sz="1200" dirty="0" err="1">
                <a:solidFill>
                  <a:schemeClr val="bg1">
                    <a:lumMod val="95000"/>
                  </a:schemeClr>
                </a:solidFill>
              </a:rPr>
              <a:t>Liechtenstein</a:t>
            </a:r>
            <a:endParaRPr lang="tr-TR" sz="1200" dirty="0">
              <a:solidFill>
                <a:schemeClr val="bg1">
                  <a:lumMod val="95000"/>
                </a:schemeClr>
              </a:solidFill>
            </a:endParaRPr>
          </a:p>
          <a:p>
            <a:r>
              <a:rPr lang="tr-TR" sz="1200" dirty="0" err="1">
                <a:solidFill>
                  <a:schemeClr val="bg1">
                    <a:lumMod val="95000"/>
                  </a:schemeClr>
                </a:solidFill>
              </a:rPr>
              <a:t>Czech</a:t>
            </a:r>
            <a:r>
              <a:rPr lang="tr-TR" sz="1200" dirty="0">
                <a:solidFill>
                  <a:schemeClr val="bg1">
                    <a:lumMod val="95000"/>
                  </a:schemeClr>
                </a:solidFill>
              </a:rPr>
              <a:t> </a:t>
            </a:r>
            <a:r>
              <a:rPr lang="tr-TR" sz="1200" dirty="0" err="1">
                <a:solidFill>
                  <a:schemeClr val="bg1">
                    <a:lumMod val="95000"/>
                  </a:schemeClr>
                </a:solidFill>
              </a:rPr>
              <a:t>Republic</a:t>
            </a:r>
            <a:r>
              <a:rPr lang="tr-TR" sz="1200" dirty="0">
                <a:solidFill>
                  <a:schemeClr val="bg1">
                    <a:lumMod val="95000"/>
                  </a:schemeClr>
                </a:solidFill>
              </a:rPr>
              <a:t>, </a:t>
            </a:r>
            <a:r>
              <a:rPr lang="tr-TR" sz="1200" dirty="0" err="1">
                <a:solidFill>
                  <a:schemeClr val="bg1">
                    <a:lumMod val="95000"/>
                  </a:schemeClr>
                </a:solidFill>
              </a:rPr>
              <a:t>Hungary</a:t>
            </a:r>
            <a:r>
              <a:rPr lang="tr-TR" sz="1200" dirty="0">
                <a:solidFill>
                  <a:schemeClr val="bg1">
                    <a:lumMod val="95000"/>
                  </a:schemeClr>
                </a:solidFill>
              </a:rPr>
              <a:t>, Poland, </a:t>
            </a:r>
          </a:p>
          <a:p>
            <a:r>
              <a:rPr lang="tr-TR" sz="1200" dirty="0" err="1">
                <a:solidFill>
                  <a:schemeClr val="bg1">
                    <a:lumMod val="95000"/>
                  </a:schemeClr>
                </a:solidFill>
              </a:rPr>
              <a:t>Romania</a:t>
            </a:r>
            <a:r>
              <a:rPr lang="tr-TR" sz="1200" dirty="0">
                <a:solidFill>
                  <a:schemeClr val="bg1">
                    <a:lumMod val="95000"/>
                  </a:schemeClr>
                </a:solidFill>
              </a:rPr>
              <a:t>, </a:t>
            </a:r>
            <a:r>
              <a:rPr lang="tr-TR" sz="1200" dirty="0" err="1">
                <a:solidFill>
                  <a:schemeClr val="bg1">
                    <a:lumMod val="95000"/>
                  </a:schemeClr>
                </a:solidFill>
              </a:rPr>
              <a:t>Slovakia</a:t>
            </a:r>
            <a:endParaRPr lang="tr-TR" sz="1200" dirty="0">
              <a:solidFill>
                <a:schemeClr val="bg1">
                  <a:lumMod val="95000"/>
                </a:schemeClr>
              </a:solidFill>
            </a:endParaRPr>
          </a:p>
          <a:p>
            <a:r>
              <a:rPr lang="tr-TR" sz="1200" dirty="0" err="1">
                <a:solidFill>
                  <a:schemeClr val="bg1">
                    <a:lumMod val="95000"/>
                  </a:schemeClr>
                </a:solidFill>
              </a:rPr>
              <a:t>Bulgaria</a:t>
            </a:r>
            <a:r>
              <a:rPr lang="tr-TR" sz="1200" dirty="0">
                <a:solidFill>
                  <a:schemeClr val="bg1">
                    <a:lumMod val="95000"/>
                  </a:schemeClr>
                </a:solidFill>
              </a:rPr>
              <a:t>, </a:t>
            </a:r>
            <a:r>
              <a:rPr lang="tr-TR" sz="1200" dirty="0" err="1">
                <a:solidFill>
                  <a:schemeClr val="bg1">
                    <a:lumMod val="95000"/>
                  </a:schemeClr>
                </a:solidFill>
              </a:rPr>
              <a:t>Estonia</a:t>
            </a:r>
            <a:r>
              <a:rPr lang="tr-TR" sz="1200" dirty="0">
                <a:solidFill>
                  <a:schemeClr val="bg1">
                    <a:lumMod val="95000"/>
                  </a:schemeClr>
                </a:solidFill>
              </a:rPr>
              <a:t>, </a:t>
            </a:r>
            <a:r>
              <a:rPr lang="tr-TR" sz="1200" dirty="0" err="1">
                <a:solidFill>
                  <a:schemeClr val="bg1">
                    <a:lumMod val="95000"/>
                  </a:schemeClr>
                </a:solidFill>
              </a:rPr>
              <a:t>Latvia</a:t>
            </a:r>
            <a:r>
              <a:rPr lang="tr-TR" sz="1200" dirty="0">
                <a:solidFill>
                  <a:schemeClr val="bg1">
                    <a:lumMod val="95000"/>
                  </a:schemeClr>
                </a:solidFill>
              </a:rPr>
              <a:t>, </a:t>
            </a:r>
            <a:r>
              <a:rPr lang="tr-TR" sz="1200" dirty="0" err="1">
                <a:solidFill>
                  <a:schemeClr val="bg1">
                    <a:lumMod val="95000"/>
                  </a:schemeClr>
                </a:solidFill>
              </a:rPr>
              <a:t>Slovenia</a:t>
            </a:r>
            <a:endParaRPr lang="tr-TR" sz="1200" dirty="0">
              <a:solidFill>
                <a:schemeClr val="bg1">
                  <a:lumMod val="95000"/>
                </a:schemeClr>
              </a:solidFill>
            </a:endParaRPr>
          </a:p>
          <a:p>
            <a:r>
              <a:rPr lang="tr-TR" sz="1200" dirty="0">
                <a:solidFill>
                  <a:schemeClr val="bg1">
                    <a:lumMod val="95000"/>
                  </a:schemeClr>
                </a:solidFill>
              </a:rPr>
              <a:t>Malta</a:t>
            </a:r>
          </a:p>
          <a:p>
            <a:r>
              <a:rPr lang="tr-TR" sz="1200" dirty="0">
                <a:solidFill>
                  <a:schemeClr val="bg1">
                    <a:lumMod val="95000"/>
                  </a:schemeClr>
                </a:solidFill>
              </a:rPr>
              <a:t>Türkiye</a:t>
            </a:r>
          </a:p>
          <a:p>
            <a:r>
              <a:rPr lang="tr-TR" sz="1200" dirty="0" err="1">
                <a:solidFill>
                  <a:schemeClr val="bg1">
                    <a:lumMod val="95000"/>
                  </a:schemeClr>
                </a:solidFill>
              </a:rPr>
              <a:t>Croatia</a:t>
            </a:r>
            <a:endParaRPr lang="tr-TR" sz="1200" dirty="0">
              <a:solidFill>
                <a:schemeClr val="bg1">
                  <a:lumMod val="95000"/>
                </a:schemeClr>
              </a:solidFill>
            </a:endParaRPr>
          </a:p>
          <a:p>
            <a:r>
              <a:rPr lang="tr-TR" sz="1200" dirty="0" err="1">
                <a:solidFill>
                  <a:schemeClr val="bg1">
                    <a:lumMod val="95000"/>
                  </a:schemeClr>
                </a:solidFill>
              </a:rPr>
              <a:t>Macedonia</a:t>
            </a:r>
            <a:endParaRPr lang="tr-TR" sz="1200" dirty="0">
              <a:solidFill>
                <a:schemeClr val="bg1">
                  <a:lumMod val="95000"/>
                </a:schemeClr>
              </a:solidFill>
            </a:endParaRPr>
          </a:p>
          <a:p>
            <a:r>
              <a:rPr lang="tr-TR" sz="1200" dirty="0" err="1">
                <a:solidFill>
                  <a:schemeClr val="bg1">
                    <a:lumMod val="95000"/>
                  </a:schemeClr>
                </a:solidFill>
              </a:rPr>
              <a:t>Erasmus</a:t>
            </a:r>
            <a:r>
              <a:rPr lang="tr-TR" sz="1200" dirty="0">
                <a:solidFill>
                  <a:schemeClr val="bg1">
                    <a:lumMod val="95000"/>
                  </a:schemeClr>
                </a:solidFill>
              </a:rPr>
              <a:t>+ </a:t>
            </a:r>
            <a:r>
              <a:rPr lang="tr-TR" sz="1200" dirty="0" err="1">
                <a:solidFill>
                  <a:schemeClr val="bg1">
                    <a:lumMod val="95000"/>
                  </a:schemeClr>
                </a:solidFill>
              </a:rPr>
              <a:t>opens</a:t>
            </a:r>
            <a:r>
              <a:rPr lang="tr-TR" sz="1200" dirty="0">
                <a:solidFill>
                  <a:schemeClr val="bg1">
                    <a:lumMod val="95000"/>
                  </a:schemeClr>
                </a:solidFill>
              </a:rPr>
              <a:t> </a:t>
            </a:r>
            <a:r>
              <a:rPr lang="tr-TR" sz="1200" dirty="0" err="1">
                <a:solidFill>
                  <a:schemeClr val="bg1">
                    <a:lumMod val="95000"/>
                  </a:schemeClr>
                </a:solidFill>
              </a:rPr>
              <a:t>to</a:t>
            </a:r>
            <a:r>
              <a:rPr lang="tr-TR" sz="1200" dirty="0">
                <a:solidFill>
                  <a:schemeClr val="bg1">
                    <a:lumMod val="95000"/>
                  </a:schemeClr>
                </a:solidFill>
              </a:rPr>
              <a:t> </a:t>
            </a:r>
            <a:r>
              <a:rPr lang="tr-TR" sz="1200" dirty="0" err="1">
                <a:solidFill>
                  <a:schemeClr val="bg1">
                    <a:lumMod val="95000"/>
                  </a:schemeClr>
                </a:solidFill>
              </a:rPr>
              <a:t>the</a:t>
            </a:r>
            <a:r>
              <a:rPr lang="tr-TR" sz="1200" dirty="0">
                <a:solidFill>
                  <a:schemeClr val="bg1">
                    <a:lumMod val="95000"/>
                  </a:schemeClr>
                </a:solidFill>
              </a:rPr>
              <a:t> </a:t>
            </a:r>
            <a:r>
              <a:rPr lang="tr-TR" sz="1200" dirty="0" err="1">
                <a:solidFill>
                  <a:schemeClr val="bg1">
                    <a:lumMod val="95000"/>
                  </a:schemeClr>
                </a:solidFill>
              </a:rPr>
              <a:t>world</a:t>
            </a:r>
            <a:endParaRPr lang="tr-TR" sz="1200" dirty="0">
              <a:solidFill>
                <a:schemeClr val="bg1">
                  <a:lumMod val="95000"/>
                </a:schemeClr>
              </a:solidFill>
            </a:endParaRPr>
          </a:p>
        </p:txBody>
      </p:sp>
    </p:spTree>
    <p:extLst>
      <p:ext uri="{BB962C8B-B14F-4D97-AF65-F5344CB8AC3E}">
        <p14:creationId xmlns:p14="http://schemas.microsoft.com/office/powerpoint/2010/main" val="155100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z="4000" spc="-5" dirty="0" err="1">
                <a:solidFill>
                  <a:srgbClr val="FF0000"/>
                </a:solidFill>
                <a:latin typeface="+mn-lt"/>
                <a:cs typeface="Calibri"/>
              </a:rPr>
              <a:t>E</a:t>
            </a:r>
            <a:r>
              <a:rPr lang="tr-TR" sz="4000" spc="-85" dirty="0" err="1">
                <a:solidFill>
                  <a:srgbClr val="FF0000"/>
                </a:solidFill>
                <a:latin typeface="+mn-lt"/>
                <a:cs typeface="Calibri"/>
              </a:rPr>
              <a:t>r</a:t>
            </a:r>
            <a:r>
              <a:rPr lang="tr-TR" sz="4000" spc="-20" dirty="0" err="1">
                <a:solidFill>
                  <a:srgbClr val="FF0000"/>
                </a:solidFill>
                <a:latin typeface="+mn-lt"/>
                <a:cs typeface="Calibri"/>
              </a:rPr>
              <a:t>a</a:t>
            </a:r>
            <a:r>
              <a:rPr lang="tr-TR" sz="4000" spc="15" dirty="0" err="1">
                <a:solidFill>
                  <a:srgbClr val="FF0000"/>
                </a:solidFill>
                <a:latin typeface="+mn-lt"/>
                <a:cs typeface="Calibri"/>
              </a:rPr>
              <a:t>s</a:t>
            </a:r>
            <a:r>
              <a:rPr lang="tr-TR" sz="4000" spc="10" dirty="0" err="1">
                <a:solidFill>
                  <a:srgbClr val="FF0000"/>
                </a:solidFill>
                <a:latin typeface="+mn-lt"/>
                <a:cs typeface="Calibri"/>
              </a:rPr>
              <a:t>m</a:t>
            </a:r>
            <a:r>
              <a:rPr lang="tr-TR" sz="4000" spc="5" dirty="0" err="1">
                <a:solidFill>
                  <a:srgbClr val="FF0000"/>
                </a:solidFill>
                <a:latin typeface="+mn-lt"/>
                <a:cs typeface="Calibri"/>
              </a:rPr>
              <a:t>u</a:t>
            </a:r>
            <a:r>
              <a:rPr lang="tr-TR" sz="4000" spc="15" dirty="0" err="1">
                <a:solidFill>
                  <a:srgbClr val="FF0000"/>
                </a:solidFill>
                <a:latin typeface="+mn-lt"/>
                <a:cs typeface="Calibri"/>
              </a:rPr>
              <a:t>s</a:t>
            </a:r>
            <a:r>
              <a:rPr lang="tr-TR" sz="4000" dirty="0">
                <a:solidFill>
                  <a:srgbClr val="FF0000"/>
                </a:solidFill>
                <a:latin typeface="+mn-lt"/>
                <a:cs typeface="Calibri"/>
              </a:rPr>
              <a:t>+ </a:t>
            </a:r>
            <a:r>
              <a:rPr lang="tr-TR" sz="4000" spc="-25" dirty="0" err="1">
                <a:solidFill>
                  <a:srgbClr val="FF0000"/>
                </a:solidFill>
                <a:latin typeface="+mn-lt"/>
                <a:cs typeface="Calibri"/>
              </a:rPr>
              <a:t>Grants</a:t>
            </a:r>
            <a:r>
              <a:rPr lang="tr-TR" spc="5" dirty="0">
                <a:cs typeface="Calibri"/>
              </a:rPr>
              <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t/>
            </a: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t/>
            </a: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t/>
            </a:r>
            <a:br>
              <a:rPr kumimoji="0" lang="tr-TR" sz="2400" b="1" i="0" u="none" strike="noStrike" kern="1200" cap="none" spc="5" normalizeH="0" baseline="0" noProof="0" dirty="0">
                <a:ln>
                  <a:noFill/>
                </a:ln>
                <a:solidFill>
                  <a:srgbClr val="015092"/>
                </a:solidFill>
                <a:effectLst/>
                <a:uLnTx/>
                <a:uFillTx/>
                <a:latin typeface="Calibri Light" panose="020F0302020204030204"/>
                <a:ea typeface="+mj-ea"/>
                <a:cs typeface="Calibri"/>
              </a:rPr>
            </a:br>
            <a:endParaRPr kumimoji="0" lang="tr-TR" sz="4400" b="1" i="0" u="none" strike="noStrike" kern="1200" cap="none" spc="0" normalizeH="0" baseline="0" noProof="0" dirty="0">
              <a:ln>
                <a:noFill/>
              </a:ln>
              <a:solidFill>
                <a:srgbClr val="015092"/>
              </a:solidFill>
              <a:effectLst/>
              <a:uLnTx/>
              <a:uFillTx/>
              <a:latin typeface="Calibri Light" panose="020F0302020204030204"/>
              <a:ea typeface="+mj-ea"/>
              <a:cs typeface="+mj-cs"/>
            </a:endParaRPr>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622518449"/>
              </p:ext>
            </p:extLst>
          </p:nvPr>
        </p:nvGraphicFramePr>
        <p:xfrm>
          <a:off x="838200" y="1523784"/>
          <a:ext cx="9842551" cy="3978847"/>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000" dirty="0" err="1">
                          <a:effectLst/>
                        </a:rPr>
                        <a:t>Countries</a:t>
                      </a:r>
                      <a:r>
                        <a:rPr lang="tr-TR" sz="2000" dirty="0">
                          <a:effectLst/>
                        </a:rPr>
                        <a:t> </a:t>
                      </a:r>
                      <a:r>
                        <a:rPr lang="tr-TR" sz="2000" dirty="0" err="1">
                          <a:effectLst/>
                        </a:rPr>
                        <a:t>According</a:t>
                      </a:r>
                      <a:r>
                        <a:rPr lang="tr-TR" sz="2000" dirty="0">
                          <a:effectLst/>
                        </a:rPr>
                        <a:t> </a:t>
                      </a:r>
                      <a:r>
                        <a:rPr lang="tr-TR" sz="2000" dirty="0" err="1">
                          <a:effectLst/>
                        </a:rPr>
                        <a:t>to</a:t>
                      </a:r>
                      <a:r>
                        <a:rPr lang="tr-TR" sz="2000" dirty="0">
                          <a:effectLst/>
                        </a:rPr>
                        <a:t> </a:t>
                      </a:r>
                      <a:r>
                        <a:rPr lang="tr-TR" sz="2000" dirty="0" err="1">
                          <a:effectLst/>
                        </a:rPr>
                        <a:t>Cost</a:t>
                      </a:r>
                      <a:r>
                        <a:rPr lang="tr-TR" sz="2000" dirty="0">
                          <a:effectLst/>
                        </a:rPr>
                        <a:t> of </a:t>
                      </a:r>
                      <a:r>
                        <a:rPr lang="tr-TR" sz="2000" dirty="0" err="1">
                          <a:effectLst/>
                        </a:rPr>
                        <a:t>Living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Host </a:t>
                      </a:r>
                      <a:r>
                        <a:rPr lang="tr-TR" sz="24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dirty="0" err="1">
                          <a:effectLst/>
                        </a:rPr>
                        <a:t>Monthly</a:t>
                      </a:r>
                      <a:r>
                        <a:rPr lang="tr-TR" sz="2000" dirty="0">
                          <a:effectLst/>
                        </a:rPr>
                        <a:t> Grant</a:t>
                      </a:r>
                    </a:p>
                    <a:p>
                      <a:pPr algn="ctr">
                        <a:lnSpc>
                          <a:spcPct val="107000"/>
                        </a:lnSpc>
                        <a:spcAft>
                          <a:spcPts val="0"/>
                        </a:spcAft>
                      </a:pPr>
                      <a:r>
                        <a:rPr lang="tr-TR" sz="2000" dirty="0">
                          <a:effectLst/>
                        </a:rPr>
                        <a:t>(Euro)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a:t>
                      </a:r>
                      <a:r>
                        <a:rPr lang="tr-TR" sz="2000" dirty="0" err="1">
                          <a:effectLst/>
                        </a:rPr>
                        <a:t>and</a:t>
                      </a:r>
                      <a:r>
                        <a:rPr lang="tr-TR" sz="2000" dirty="0">
                          <a:effectLst/>
                        </a:rPr>
                        <a:t> 2.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Czech</a:t>
                      </a:r>
                      <a:r>
                        <a:rPr lang="tr-TR" sz="2000" dirty="0">
                          <a:effectLst/>
                        </a:rPr>
                        <a:t> </a:t>
                      </a:r>
                      <a:r>
                        <a:rPr lang="tr-TR" sz="2000" dirty="0" err="1">
                          <a:effectLst/>
                        </a:rPr>
                        <a:t>Republic</a:t>
                      </a:r>
                      <a:r>
                        <a:rPr lang="tr-TR" sz="2000" dirty="0">
                          <a:effectLst/>
                        </a:rPr>
                        <a:t>, </a:t>
                      </a:r>
                      <a:r>
                        <a:rPr lang="tr-TR" sz="2000" dirty="0" err="1">
                          <a:effectLst/>
                        </a:rPr>
                        <a:t>Denmark</a:t>
                      </a:r>
                      <a:r>
                        <a:rPr lang="tr-TR" sz="2000" dirty="0">
                          <a:effectLst/>
                        </a:rPr>
                        <a:t>, </a:t>
                      </a:r>
                      <a:r>
                        <a:rPr lang="tr-TR" sz="2000" dirty="0" err="1">
                          <a:effectLst/>
                        </a:rPr>
                        <a:t>Estonia</a:t>
                      </a:r>
                      <a:r>
                        <a:rPr lang="tr-TR" sz="2000" dirty="0">
                          <a:effectLst/>
                        </a:rPr>
                        <a:t>, </a:t>
                      </a:r>
                      <a:r>
                        <a:rPr lang="tr-TR" sz="2000" dirty="0" err="1">
                          <a:effectLst/>
                        </a:rPr>
                        <a:t>Finland</a:t>
                      </a:r>
                      <a:r>
                        <a:rPr lang="tr-TR" sz="2000" dirty="0">
                          <a:effectLst/>
                        </a:rPr>
                        <a:t>, </a:t>
                      </a:r>
                      <a:r>
                        <a:rPr lang="tr-TR" sz="2000" dirty="0" err="1">
                          <a:effectLst/>
                        </a:rPr>
                        <a:t>Ireland</a:t>
                      </a:r>
                      <a:r>
                        <a:rPr lang="tr-TR" sz="2000" dirty="0">
                          <a:effectLst/>
                        </a:rPr>
                        <a:t>, </a:t>
                      </a:r>
                      <a:r>
                        <a:rPr lang="tr-TR" sz="2000" dirty="0" err="1">
                          <a:effectLst/>
                        </a:rPr>
                        <a:t>Sweden</a:t>
                      </a:r>
                      <a:r>
                        <a:rPr lang="tr-TR" sz="2000" dirty="0">
                          <a:effectLst/>
                        </a:rPr>
                        <a:t>, </a:t>
                      </a:r>
                      <a:r>
                        <a:rPr lang="tr-TR" sz="2000" dirty="0" err="1">
                          <a:effectLst/>
                        </a:rPr>
                        <a:t>Iceland</a:t>
                      </a:r>
                      <a:r>
                        <a:rPr lang="tr-TR" sz="2000" dirty="0">
                          <a:effectLst/>
                        </a:rPr>
                        <a:t>, </a:t>
                      </a:r>
                      <a:r>
                        <a:rPr lang="tr-TR" sz="2000" dirty="0" err="1">
                          <a:effectLst/>
                        </a:rPr>
                        <a:t>Latvia</a:t>
                      </a:r>
                      <a:r>
                        <a:rPr lang="tr-TR" sz="2000" dirty="0">
                          <a:effectLst/>
                        </a:rPr>
                        <a:t>, </a:t>
                      </a:r>
                      <a:r>
                        <a:rPr lang="tr-TR" sz="2000" dirty="0" err="1">
                          <a:effectLst/>
                        </a:rPr>
                        <a:t>Liechtenstein</a:t>
                      </a:r>
                      <a:r>
                        <a:rPr lang="tr-TR" sz="2000" dirty="0">
                          <a:effectLst/>
                        </a:rPr>
                        <a:t>, </a:t>
                      </a:r>
                      <a:r>
                        <a:rPr lang="tr-TR" sz="2000" dirty="0" err="1">
                          <a:effectLst/>
                        </a:rPr>
                        <a:t>Luxembourg</a:t>
                      </a:r>
                      <a:r>
                        <a:rPr lang="tr-TR" sz="2000" dirty="0">
                          <a:effectLst/>
                        </a:rPr>
                        <a:t>, </a:t>
                      </a:r>
                      <a:r>
                        <a:rPr lang="tr-TR" sz="2000" dirty="0" err="1">
                          <a:effectLst/>
                        </a:rPr>
                        <a:t>Norway</a:t>
                      </a:r>
                      <a:r>
                        <a:rPr lang="tr-TR" sz="2000" dirty="0">
                          <a:effectLst/>
                        </a:rPr>
                        <a:t>, Germany, </a:t>
                      </a:r>
                      <a:r>
                        <a:rPr lang="tr-TR" sz="2000" dirty="0" err="1">
                          <a:effectLst/>
                        </a:rPr>
                        <a:t>Austria</a:t>
                      </a:r>
                      <a:r>
                        <a:rPr lang="tr-TR" sz="2000" dirty="0">
                          <a:effectLst/>
                        </a:rPr>
                        <a:t>, </a:t>
                      </a:r>
                      <a:r>
                        <a:rPr lang="tr-TR" sz="2000" dirty="0" err="1">
                          <a:effectLst/>
                        </a:rPr>
                        <a:t>Belgium</a:t>
                      </a:r>
                      <a:r>
                        <a:rPr lang="tr-TR" sz="2000" dirty="0">
                          <a:effectLst/>
                        </a:rPr>
                        <a:t>, France, South </a:t>
                      </a:r>
                      <a:r>
                        <a:rPr lang="tr-TR" sz="2000" dirty="0" err="1">
                          <a:effectLst/>
                        </a:rPr>
                        <a:t>Cyprus</a:t>
                      </a:r>
                      <a:r>
                        <a:rPr lang="tr-TR" sz="2000" dirty="0">
                          <a:effectLst/>
                        </a:rPr>
                        <a:t>, </a:t>
                      </a:r>
                      <a:r>
                        <a:rPr lang="tr-TR" sz="2000" dirty="0" err="1">
                          <a:effectLst/>
                        </a:rPr>
                        <a:t>Holland</a:t>
                      </a:r>
                      <a:r>
                        <a:rPr lang="tr-TR" sz="2000" dirty="0">
                          <a:effectLst/>
                        </a:rPr>
                        <a:t>, </a:t>
                      </a:r>
                      <a:r>
                        <a:rPr lang="tr-TR" sz="2000" dirty="0" err="1">
                          <a:effectLst/>
                        </a:rPr>
                        <a:t>Spain</a:t>
                      </a:r>
                      <a:r>
                        <a:rPr lang="tr-TR" sz="2000" dirty="0">
                          <a:effectLst/>
                        </a:rPr>
                        <a:t>, </a:t>
                      </a:r>
                      <a:r>
                        <a:rPr lang="tr-TR" sz="2000" dirty="0" err="1">
                          <a:effectLst/>
                        </a:rPr>
                        <a:t>Italy</a:t>
                      </a:r>
                      <a:r>
                        <a:rPr lang="tr-TR" sz="2000" dirty="0">
                          <a:effectLst/>
                        </a:rPr>
                        <a:t>, Malta, </a:t>
                      </a:r>
                      <a:r>
                        <a:rPr lang="tr-TR" sz="2000" dirty="0" err="1">
                          <a:effectLst/>
                        </a:rPr>
                        <a:t>Portugal</a:t>
                      </a:r>
                      <a:r>
                        <a:rPr lang="tr-TR" sz="2000" dirty="0">
                          <a:effectLst/>
                        </a:rPr>
                        <a:t>, </a:t>
                      </a:r>
                      <a:r>
                        <a:rPr lang="tr-TR" sz="2000" dirty="0" err="1">
                          <a:effectLst/>
                        </a:rPr>
                        <a:t>Slovakia</a:t>
                      </a:r>
                      <a:r>
                        <a:rPr lang="tr-TR" sz="2000" dirty="0">
                          <a:effectLst/>
                        </a:rPr>
                        <a:t>, </a:t>
                      </a:r>
                      <a:r>
                        <a:rPr lang="tr-TR" sz="2000" dirty="0" err="1">
                          <a:effectLst/>
                        </a:rPr>
                        <a:t>Slovenia</a:t>
                      </a:r>
                      <a:r>
                        <a:rPr lang="tr-TR" sz="2000" dirty="0">
                          <a:effectLst/>
                        </a:rPr>
                        <a:t>, </a:t>
                      </a:r>
                      <a:r>
                        <a:rPr lang="tr-TR" sz="2000" dirty="0" err="1">
                          <a:effectLst/>
                        </a:rPr>
                        <a:t>Greece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Bulgaria</a:t>
                      </a:r>
                      <a:r>
                        <a:rPr lang="tr-TR" sz="2000" dirty="0">
                          <a:effectLst/>
                        </a:rPr>
                        <a:t>, </a:t>
                      </a:r>
                      <a:r>
                        <a:rPr lang="tr-TR" sz="2000" dirty="0" err="1">
                          <a:effectLst/>
                        </a:rPr>
                        <a:t>Croatia</a:t>
                      </a:r>
                      <a:r>
                        <a:rPr lang="tr-TR" sz="2000" dirty="0">
                          <a:effectLst/>
                        </a:rPr>
                        <a:t>, </a:t>
                      </a:r>
                      <a:r>
                        <a:rPr lang="tr-TR" sz="2000" dirty="0" err="1">
                          <a:effectLst/>
                        </a:rPr>
                        <a:t>Lithuania</a:t>
                      </a:r>
                      <a:r>
                        <a:rPr lang="tr-TR" sz="2000" dirty="0">
                          <a:effectLst/>
                        </a:rPr>
                        <a:t>, </a:t>
                      </a:r>
                      <a:r>
                        <a:rPr lang="tr-TR" sz="2000" dirty="0" err="1">
                          <a:effectLst/>
                        </a:rPr>
                        <a:t>Hungary</a:t>
                      </a:r>
                      <a:r>
                        <a:rPr lang="tr-TR" sz="2000" dirty="0">
                          <a:effectLst/>
                        </a:rPr>
                        <a:t>, </a:t>
                      </a:r>
                      <a:r>
                        <a:rPr lang="tr-TR" sz="2000" dirty="0" err="1">
                          <a:effectLst/>
                        </a:rPr>
                        <a:t>Macedonia</a:t>
                      </a:r>
                      <a:r>
                        <a:rPr lang="tr-TR" sz="2000" dirty="0">
                          <a:effectLst/>
                        </a:rPr>
                        <a:t>, Poland, </a:t>
                      </a:r>
                      <a:r>
                        <a:rPr lang="tr-TR" sz="2000" dirty="0" err="1">
                          <a:effectLst/>
                        </a:rPr>
                        <a:t>Romania</a:t>
                      </a:r>
                      <a:r>
                        <a:rPr lang="tr-TR" sz="2000" dirty="0">
                          <a:effectLst/>
                        </a:rPr>
                        <a:t>, </a:t>
                      </a:r>
                      <a:r>
                        <a:rPr lang="tr-TR" sz="2000" dirty="0" err="1">
                          <a:effectLst/>
                        </a:rPr>
                        <a:t>Serbia</a:t>
                      </a:r>
                      <a:endParaRPr lang="tr-TR" sz="2000" dirty="0">
                        <a:effectLst/>
                      </a:endParaRP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normAutofit/>
          </a:bodyPr>
          <a:lstStyle/>
          <a:p>
            <a:r>
              <a:rPr lang="tr-TR" sz="4000" dirty="0">
                <a:solidFill>
                  <a:srgbClr val="FF0000"/>
                </a:solidFill>
                <a:latin typeface="+mn-lt"/>
              </a:rPr>
              <a:t>Travel </a:t>
            </a:r>
            <a:r>
              <a:rPr lang="tr-TR" sz="4000" dirty="0" err="1">
                <a:solidFill>
                  <a:srgbClr val="FF0000"/>
                </a:solidFill>
                <a:latin typeface="+mn-lt"/>
              </a:rPr>
              <a:t>Support</a:t>
            </a:r>
            <a:r>
              <a:rPr lang="tr-TR" sz="4000" dirty="0">
                <a:solidFill>
                  <a:srgbClr val="FF0000"/>
                </a:solidFill>
                <a:latin typeface="+mn-lt"/>
              </a:rPr>
              <a:t> </a:t>
            </a:r>
            <a:r>
              <a:rPr lang="tr-TR" sz="4000" dirty="0" err="1">
                <a:solidFill>
                  <a:srgbClr val="FF0000"/>
                </a:solidFill>
                <a:latin typeface="+mn-lt"/>
              </a:rPr>
              <a:t>Amounts</a:t>
            </a:r>
            <a:endParaRPr lang="tr-TR" sz="4000" dirty="0">
              <a:solidFill>
                <a:srgbClr val="FF0000"/>
              </a:solidFill>
              <a:latin typeface="+mn-lt"/>
            </a:endParaRP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
        <p:nvSpPr>
          <p:cNvPr id="3" name="Dikdörtgen 2">
            <a:extLst>
              <a:ext uri="{FF2B5EF4-FFF2-40B4-BE49-F238E27FC236}">
                <a16:creationId xmlns:a16="http://schemas.microsoft.com/office/drawing/2014/main" id="{2B04418A-8E84-4710-8049-6506FA468A9E}"/>
              </a:ext>
            </a:extLst>
          </p:cNvPr>
          <p:cNvSpPr/>
          <p:nvPr/>
        </p:nvSpPr>
        <p:spPr>
          <a:xfrm>
            <a:off x="683580" y="2006353"/>
            <a:ext cx="2246051" cy="101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TRAVEL DISTANCE</a:t>
            </a:r>
          </a:p>
        </p:txBody>
      </p:sp>
      <p:sp>
        <p:nvSpPr>
          <p:cNvPr id="5" name="Dikdörtgen 4">
            <a:extLst>
              <a:ext uri="{FF2B5EF4-FFF2-40B4-BE49-F238E27FC236}">
                <a16:creationId xmlns:a16="http://schemas.microsoft.com/office/drawing/2014/main" id="{640C5793-23F5-4C6D-B27C-37C66F03478B}"/>
              </a:ext>
            </a:extLst>
          </p:cNvPr>
          <p:cNvSpPr/>
          <p:nvPr/>
        </p:nvSpPr>
        <p:spPr>
          <a:xfrm>
            <a:off x="3719744" y="2055180"/>
            <a:ext cx="3107184"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n>
                  <a:solidFill>
                    <a:schemeClr val="tx1"/>
                  </a:solidFill>
                </a:ln>
                <a:solidFill>
                  <a:schemeClr val="tx1"/>
                </a:solidFill>
              </a:rPr>
              <a:t>STANDARD TRAVEL GRANT AMOUNT (EURO)</a:t>
            </a:r>
          </a:p>
        </p:txBody>
      </p:sp>
      <p:sp>
        <p:nvSpPr>
          <p:cNvPr id="6" name="Dikdörtgen 5">
            <a:extLst>
              <a:ext uri="{FF2B5EF4-FFF2-40B4-BE49-F238E27FC236}">
                <a16:creationId xmlns:a16="http://schemas.microsoft.com/office/drawing/2014/main" id="{40F5E3B6-B7AC-4574-B227-4CC66569E5B1}"/>
              </a:ext>
            </a:extLst>
          </p:cNvPr>
          <p:cNvSpPr/>
          <p:nvPr/>
        </p:nvSpPr>
        <p:spPr>
          <a:xfrm>
            <a:off x="6968969" y="1958286"/>
            <a:ext cx="3497804" cy="1096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a:solidFill>
                    <a:schemeClr val="tx1"/>
                  </a:solidFill>
                </a:ln>
                <a:solidFill>
                  <a:schemeClr val="tx1"/>
                </a:solidFill>
              </a:rPr>
              <a:t>GREEN TRAVEL GRANT AMOUNT (EURO)</a:t>
            </a:r>
          </a:p>
        </p:txBody>
      </p:sp>
      <p:sp>
        <p:nvSpPr>
          <p:cNvPr id="7" name="Dikdörtgen 6">
            <a:extLst>
              <a:ext uri="{FF2B5EF4-FFF2-40B4-BE49-F238E27FC236}">
                <a16:creationId xmlns:a16="http://schemas.microsoft.com/office/drawing/2014/main" id="{620EC228-51A1-4A60-A89A-C916E6C3D6B8}"/>
              </a:ext>
            </a:extLst>
          </p:cNvPr>
          <p:cNvSpPr/>
          <p:nvPr/>
        </p:nvSpPr>
        <p:spPr>
          <a:xfrm>
            <a:off x="1393790" y="4859105"/>
            <a:ext cx="1296144" cy="346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a:solidFill>
                    <a:schemeClr val="bg1"/>
                  </a:solidFill>
                </a:ln>
                <a:solidFill>
                  <a:schemeClr val="tx1"/>
                </a:solidFill>
              </a:rPr>
              <a:t>km+</a:t>
            </a:r>
          </a:p>
        </p:txBody>
      </p:sp>
    </p:spTree>
    <p:extLst>
      <p:ext uri="{BB962C8B-B14F-4D97-AF65-F5344CB8AC3E}">
        <p14:creationId xmlns:p14="http://schemas.microsoft.com/office/powerpoint/2010/main" val="253019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normAutofit/>
          </a:bodyPr>
          <a:lstStyle/>
          <a:p>
            <a:r>
              <a:rPr lang="tr-TR" sz="4000" dirty="0" err="1">
                <a:solidFill>
                  <a:srgbClr val="FF0000"/>
                </a:solidFill>
                <a:latin typeface="+mn-lt"/>
              </a:rPr>
              <a:t>Additional</a:t>
            </a:r>
            <a:r>
              <a:rPr lang="tr-TR" sz="4000" dirty="0">
                <a:solidFill>
                  <a:srgbClr val="FF0000"/>
                </a:solidFill>
                <a:latin typeface="+mn-lt"/>
              </a:rPr>
              <a:t> Grant </a:t>
            </a:r>
            <a:r>
              <a:rPr lang="tr-TR" sz="4000" dirty="0" err="1">
                <a:solidFill>
                  <a:srgbClr val="FF0000"/>
                </a:solidFill>
                <a:latin typeface="+mn-lt"/>
              </a:rPr>
              <a:t>Support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286871" y="1981200"/>
            <a:ext cx="11645153" cy="3626498"/>
          </a:xfrm>
        </p:spPr>
        <p:txBody>
          <a:bodyPr>
            <a:normAutofit/>
          </a:bodyPr>
          <a:lstStyle/>
          <a:p>
            <a:pPr marL="0" indent="0">
              <a:buNone/>
            </a:pPr>
            <a:r>
              <a:rPr lang="en-GB" sz="2000" dirty="0">
                <a:solidFill>
                  <a:schemeClr val="tx1"/>
                </a:solidFill>
              </a:rPr>
              <a:t>Disadvantaged participants who are eligible after the application and evaluation process will receive </a:t>
            </a:r>
            <a:r>
              <a:rPr lang="en-GB" sz="2000" b="1" dirty="0">
                <a:solidFill>
                  <a:schemeClr val="tx1"/>
                </a:solidFill>
              </a:rPr>
              <a:t>additional grant support</a:t>
            </a:r>
            <a:r>
              <a:rPr lang="en-GB" sz="2000" dirty="0">
                <a:solidFill>
                  <a:schemeClr val="tx1"/>
                </a:solidFill>
              </a:rPr>
              <a:t> on top of their regular Erasmus+ grant.</a:t>
            </a:r>
            <a:r>
              <a:rPr lang="tr-TR" sz="2000" dirty="0">
                <a:solidFill>
                  <a:schemeClr val="tx1"/>
                </a:solidFill>
              </a:rPr>
              <a:t> </a:t>
            </a:r>
            <a:r>
              <a:rPr lang="en-GB" sz="2000" dirty="0">
                <a:solidFill>
                  <a:schemeClr val="tx1"/>
                </a:solidFill>
              </a:rPr>
              <a:t>A disadvantaged participant is defined as someone with limited economic and social opportunities who falls into one of the following categories:</a:t>
            </a:r>
          </a:p>
          <a:p>
            <a:pPr marL="457200" indent="-457200">
              <a:buFont typeface="+mj-lt"/>
              <a:buAutoNum type="arabicPeriod"/>
            </a:pPr>
            <a:r>
              <a:rPr lang="en-GB" sz="2000" dirty="0">
                <a:solidFill>
                  <a:schemeClr val="tx1"/>
                </a:solidFill>
              </a:rPr>
              <a:t>Individuals covered by Law No. 2828 (those under protection, care, or housing by the Ministry of Family and Social Services).</a:t>
            </a:r>
          </a:p>
          <a:p>
            <a:pPr marL="457200" indent="-457200">
              <a:buFont typeface="+mj-lt"/>
              <a:buAutoNum type="arabicPeriod"/>
            </a:pPr>
            <a:r>
              <a:rPr lang="en-GB" sz="2000" dirty="0">
                <a:solidFill>
                  <a:schemeClr val="tx1"/>
                </a:solidFill>
              </a:rPr>
              <a:t>Students who have received protection, care, or accommodation under the Child Protection Law No. 5395.</a:t>
            </a:r>
          </a:p>
          <a:p>
            <a:pPr marL="457200" indent="-457200">
              <a:buFont typeface="+mj-lt"/>
              <a:buAutoNum type="arabicPeriod"/>
            </a:pPr>
            <a:r>
              <a:rPr lang="en-GB" sz="2000" dirty="0">
                <a:solidFill>
                  <a:schemeClr val="tx1"/>
                </a:solidFill>
              </a:rPr>
              <a:t>Individuals receiving orphan or death pensions.</a:t>
            </a:r>
          </a:p>
          <a:p>
            <a:pPr marL="457200" indent="-457200">
              <a:buFont typeface="+mj-lt"/>
              <a:buAutoNum type="arabicPeriod"/>
            </a:pPr>
            <a:r>
              <a:rPr lang="en-GB" sz="2000" dirty="0">
                <a:solidFill>
                  <a:schemeClr val="tx1"/>
                </a:solidFill>
              </a:rPr>
              <a:t>Spouses and children of martyrs/veterans, as well as the veterans themselves.</a:t>
            </a:r>
            <a:endParaRPr lang="tr-TR" sz="2000" dirty="0">
              <a:solidFill>
                <a:schemeClr val="tx1"/>
              </a:solidFill>
            </a:endParaRPr>
          </a:p>
          <a:p>
            <a:endParaRPr lang="tr-TR" sz="2000" dirty="0">
              <a:solidFill>
                <a:schemeClr val="tx1"/>
              </a:solidFill>
            </a:endParaRPr>
          </a:p>
          <a:p>
            <a:endParaRPr lang="tr-TR" sz="1900"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2310707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normAutofit/>
          </a:bodyPr>
          <a:lstStyle/>
          <a:p>
            <a:r>
              <a:rPr lang="tr-TR" sz="4000" dirty="0" err="1">
                <a:solidFill>
                  <a:srgbClr val="FF0000"/>
                </a:solidFill>
                <a:latin typeface="+mn-lt"/>
              </a:rPr>
              <a:t>Additional</a:t>
            </a:r>
            <a:r>
              <a:rPr lang="tr-TR" sz="4000" dirty="0">
                <a:solidFill>
                  <a:srgbClr val="FF0000"/>
                </a:solidFill>
                <a:latin typeface="+mn-lt"/>
              </a:rPr>
              <a:t> Grant </a:t>
            </a:r>
            <a:r>
              <a:rPr lang="tr-TR" sz="4000" dirty="0" err="1">
                <a:solidFill>
                  <a:srgbClr val="FF0000"/>
                </a:solidFill>
                <a:latin typeface="+mn-lt"/>
              </a:rPr>
              <a:t>Support</a:t>
            </a:r>
            <a:endParaRPr lang="tr-TR" sz="4000" dirty="0">
              <a:solidFill>
                <a:srgbClr val="FF0000"/>
              </a:solidFill>
              <a:latin typeface="+mn-lt"/>
            </a:endParaRP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a:xfrm>
            <a:off x="206188" y="1825625"/>
            <a:ext cx="11985812" cy="4351338"/>
          </a:xfrm>
        </p:spPr>
        <p:txBody>
          <a:bodyPr>
            <a:normAutofit/>
          </a:bodyPr>
          <a:lstStyle/>
          <a:p>
            <a:pPr marL="0" indent="0">
              <a:buNone/>
            </a:pPr>
            <a:r>
              <a:rPr lang="tr-TR" sz="2200" dirty="0">
                <a:solidFill>
                  <a:schemeClr val="tx1"/>
                </a:solidFill>
              </a:rPr>
              <a:t>5.</a:t>
            </a:r>
            <a:r>
              <a:rPr lang="en-US" sz="2200" dirty="0">
                <a:solidFill>
                  <a:schemeClr val="tx1"/>
                </a:solidFill>
              </a:rPr>
              <a:t> Disabled individuals</a:t>
            </a:r>
            <a:endParaRPr lang="tr-TR" sz="2200" dirty="0">
              <a:solidFill>
                <a:schemeClr val="tx1"/>
              </a:solidFill>
            </a:endParaRPr>
          </a:p>
          <a:p>
            <a:pPr marL="0" indent="0">
              <a:buNone/>
            </a:pPr>
            <a:r>
              <a:rPr lang="en-US" sz="2200" dirty="0">
                <a:solidFill>
                  <a:schemeClr val="tx1"/>
                </a:solidFill>
              </a:rPr>
              <a:t>6. </a:t>
            </a:r>
            <a:r>
              <a:rPr lang="en-GB" sz="2200" dirty="0">
                <a:solidFill>
                  <a:schemeClr val="tx1"/>
                </a:solidFill>
              </a:rPr>
              <a:t>Those who, or whose first-degree relatives, receive disaster assistance from AFAD.</a:t>
            </a:r>
            <a:endParaRPr lang="tr-TR" sz="2200" dirty="0">
              <a:solidFill>
                <a:schemeClr val="tx1"/>
              </a:solidFill>
            </a:endParaRPr>
          </a:p>
          <a:p>
            <a:pPr marL="0" indent="0">
              <a:buNone/>
            </a:pPr>
            <a:r>
              <a:rPr lang="en-US" sz="2200" dirty="0">
                <a:solidFill>
                  <a:schemeClr val="tx1"/>
                </a:solidFill>
              </a:rPr>
              <a:t>7. </a:t>
            </a:r>
            <a:r>
              <a:rPr lang="en-GB" sz="2200" dirty="0">
                <a:solidFill>
                  <a:schemeClr val="tx1"/>
                </a:solidFill>
              </a:rPr>
              <a:t>Individuals who have been assigned a need-based pension for themselves or their family. It is sufficient to submit a document showing that the student, their parents, or guardians receive financial support from municipalities, public institutions (such as Ministries, Social Assistance and Solidarity Foundations, General Directorate of Foundations, Red Crescent, AFAD) when applying for Erasmus+.</a:t>
            </a:r>
            <a:endParaRPr lang="tr-TR" sz="2200" dirty="0">
              <a:solidFill>
                <a:schemeClr val="tx1"/>
              </a:solidFill>
            </a:endParaRPr>
          </a:p>
          <a:p>
            <a:pPr marL="0" indent="0">
              <a:buNone/>
            </a:pPr>
            <a:r>
              <a:rPr lang="en-US" sz="2200" dirty="0">
                <a:solidFill>
                  <a:schemeClr val="tx1"/>
                </a:solidFill>
              </a:rPr>
              <a:t>8. </a:t>
            </a:r>
            <a:r>
              <a:rPr lang="en-GB" sz="2200" dirty="0">
                <a:solidFill>
                  <a:schemeClr val="tx1"/>
                </a:solidFill>
              </a:rPr>
              <a:t>Students who receive a pension under Law No. 2022 dated 01.07.1976 concerning needy, weak, and orphan Turkish citizens aged 65 or older, or disabled and needy Turkish citizens, if their parent or guardian is a recipient of such a pension.</a:t>
            </a:r>
            <a:endParaRPr lang="tr-TR" sz="2200" dirty="0">
              <a:solidFill>
                <a:schemeClr val="tx1"/>
              </a:solidFill>
            </a:endParaRPr>
          </a:p>
          <a:p>
            <a:pPr marL="0" indent="0">
              <a:buNone/>
            </a:pPr>
            <a:endParaRPr lang="tr-TR" dirty="0">
              <a:solidFill>
                <a:schemeClr val="tx1"/>
              </a:solidFill>
            </a:endParaRPr>
          </a:p>
        </p:txBody>
      </p:sp>
    </p:spTree>
    <p:extLst>
      <p:ext uri="{BB962C8B-B14F-4D97-AF65-F5344CB8AC3E}">
        <p14:creationId xmlns:p14="http://schemas.microsoft.com/office/powerpoint/2010/main" val="429367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8EF476-2226-40D6-A5EE-0C8322DAFB57}"/>
              </a:ext>
            </a:extLst>
          </p:cNvPr>
          <p:cNvSpPr>
            <a:spLocks noGrp="1"/>
          </p:cNvSpPr>
          <p:nvPr>
            <p:ph type="title"/>
          </p:nvPr>
        </p:nvSpPr>
        <p:spPr/>
        <p:txBody>
          <a:bodyPr>
            <a:normAutofit/>
          </a:bodyPr>
          <a:lstStyle/>
          <a:p>
            <a:r>
              <a:rPr lang="tr-TR" sz="4000" dirty="0">
                <a:solidFill>
                  <a:srgbClr val="FF0000"/>
                </a:solidFill>
                <a:latin typeface="+mn-lt"/>
              </a:rPr>
              <a:t>INCLUSION SUPPORT</a:t>
            </a:r>
          </a:p>
        </p:txBody>
      </p:sp>
      <p:sp>
        <p:nvSpPr>
          <p:cNvPr id="3" name="İçerik Yer Tutucusu 2">
            <a:extLst>
              <a:ext uri="{FF2B5EF4-FFF2-40B4-BE49-F238E27FC236}">
                <a16:creationId xmlns:a16="http://schemas.microsoft.com/office/drawing/2014/main" id="{DBA4666E-2AED-41D7-B257-180AF702A65F}"/>
              </a:ext>
            </a:extLst>
          </p:cNvPr>
          <p:cNvSpPr>
            <a:spLocks noGrp="1"/>
          </p:cNvSpPr>
          <p:nvPr>
            <p:ph idx="1"/>
          </p:nvPr>
        </p:nvSpPr>
        <p:spPr>
          <a:xfrm>
            <a:off x="179294" y="1825625"/>
            <a:ext cx="11815482" cy="3642114"/>
          </a:xfrm>
        </p:spPr>
        <p:txBody>
          <a:bodyPr>
            <a:normAutofit fontScale="92500" lnSpcReduction="20000"/>
          </a:bodyPr>
          <a:lstStyle/>
          <a:p>
            <a:r>
              <a:rPr lang="en-GB" sz="2800" dirty="0">
                <a:solidFill>
                  <a:schemeClr val="tx1"/>
                </a:solidFill>
              </a:rPr>
              <a:t>The Erasmus+ Program encourages the participation of individuals with special needs. A person with special needs is defined as a participant who would be unable to take part in the mobility or project activity without additional financial support due to physical, mental, or health-related conditions.</a:t>
            </a:r>
          </a:p>
          <a:p>
            <a:r>
              <a:rPr lang="en-GB" sz="2800" dirty="0">
                <a:solidFill>
                  <a:schemeClr val="tx1"/>
                </a:solidFill>
              </a:rPr>
              <a:t>To provide additional grants for students or staff requiring inclusion support, the beneficiary higher education institution must submit a request to the National Agency. Once the participant is selected, the estimated additional costs are calculated, and the additional grant is requested accordingly.</a:t>
            </a:r>
          </a:p>
          <a:p>
            <a:r>
              <a:rPr lang="en-GB" sz="2800" dirty="0">
                <a:solidFill>
                  <a:schemeClr val="tx1"/>
                </a:solidFill>
              </a:rPr>
              <a:t>Additional grant requests can be made during the contract period but must be submitted </a:t>
            </a:r>
            <a:r>
              <a:rPr lang="en-GB" sz="2800" b="1" dirty="0">
                <a:solidFill>
                  <a:schemeClr val="tx1"/>
                </a:solidFill>
              </a:rPr>
              <a:t>at least 60 days before the contract end date</a:t>
            </a:r>
            <a:r>
              <a:rPr lang="en-GB" sz="2800" dirty="0">
                <a:solidFill>
                  <a:schemeClr val="tx1"/>
                </a:solidFill>
              </a:rPr>
              <a:t>. No increase in the grant can be requested after the participant’s activity has ended.</a:t>
            </a:r>
          </a:p>
          <a:p>
            <a:endParaRPr lang="tr-TR" dirty="0">
              <a:solidFill>
                <a:schemeClr val="tx1"/>
              </a:solidFill>
            </a:endParaRPr>
          </a:p>
        </p:txBody>
      </p:sp>
    </p:spTree>
    <p:extLst>
      <p:ext uri="{BB962C8B-B14F-4D97-AF65-F5344CB8AC3E}">
        <p14:creationId xmlns:p14="http://schemas.microsoft.com/office/powerpoint/2010/main" val="21618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63B7313F-3698-48D4-9BD0-598CF92A8B14}"/>
              </a:ext>
            </a:extLst>
          </p:cNvPr>
          <p:cNvSpPr>
            <a:spLocks noGrp="1"/>
          </p:cNvSpPr>
          <p:nvPr>
            <p:ph type="title"/>
          </p:nvPr>
        </p:nvSpPr>
        <p:spPr/>
        <p:txBody>
          <a:bodyPr/>
          <a:lstStyle/>
          <a:p>
            <a:r>
              <a:rPr lang="tr-TR" sz="4000" dirty="0" err="1">
                <a:solidFill>
                  <a:srgbClr val="FF0000"/>
                </a:solidFill>
                <a:latin typeface="+mn-lt"/>
                <a:cs typeface="Century Gothic"/>
              </a:rPr>
              <a:t>Before</a:t>
            </a:r>
            <a:r>
              <a:rPr lang="tr-TR" sz="4000" dirty="0">
                <a:solidFill>
                  <a:srgbClr val="FF0000"/>
                </a:solidFill>
                <a:latin typeface="+mn-lt"/>
                <a:cs typeface="Century Gothic"/>
              </a:rPr>
              <a:t> </a:t>
            </a:r>
            <a:r>
              <a:rPr lang="tr-TR" sz="4000" dirty="0" err="1">
                <a:solidFill>
                  <a:srgbClr val="FF0000"/>
                </a:solidFill>
                <a:latin typeface="+mn-lt"/>
                <a:cs typeface="Century Gothic"/>
              </a:rPr>
              <a:t>the</a:t>
            </a:r>
            <a:r>
              <a:rPr lang="tr-TR" sz="4000" dirty="0">
                <a:solidFill>
                  <a:srgbClr val="FF0000"/>
                </a:solidFill>
                <a:latin typeface="+mn-lt"/>
                <a:cs typeface="Century Gothic"/>
              </a:rPr>
              <a:t> Exchange</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322729" y="1825625"/>
            <a:ext cx="11716871" cy="5697970"/>
          </a:xfrm>
          <a:prstGeom prst="rect">
            <a:avLst/>
          </a:prstGeom>
        </p:spPr>
        <p:txBody>
          <a:bodyPr vert="horz" wrap="square" lIns="0" tIns="0" rIns="0" bIns="0" rtlCol="0">
            <a:spAutoFit/>
          </a:bodyPr>
          <a:lstStyle/>
          <a:p>
            <a:pPr>
              <a:lnSpc>
                <a:spcPct val="100000"/>
              </a:lnSpc>
              <a:buFont typeface="Wingdings 3" panose="05040102010807070707" pitchFamily="18" charset="2"/>
              <a:buChar char="´"/>
            </a:pPr>
            <a:r>
              <a:rPr lang="en-US" sz="1400" spc="-20" dirty="0">
                <a:solidFill>
                  <a:schemeClr val="tx1"/>
                </a:solidFill>
                <a:cs typeface="Calibri"/>
              </a:rPr>
              <a:t>Request an appointment by sending an e-mail to deuerasmusstaj@gmail.com </a:t>
            </a:r>
            <a:r>
              <a:rPr lang="en-US" sz="1400" b="1" spc="-20" dirty="0">
                <a:solidFill>
                  <a:schemeClr val="tx1"/>
                </a:solidFill>
                <a:cs typeface="Calibri"/>
              </a:rPr>
              <a:t>at the latest 20-25 days </a:t>
            </a:r>
            <a:r>
              <a:rPr lang="en-US" sz="1400" spc="-20" dirty="0">
                <a:solidFill>
                  <a:schemeClr val="tx1"/>
                </a:solidFill>
                <a:cs typeface="Calibri"/>
              </a:rPr>
              <a:t>before you come to the International Academic Relations Coordinator </a:t>
            </a:r>
            <a:r>
              <a:rPr lang="en-US" sz="1400" b="1" spc="-20" dirty="0">
                <a:solidFill>
                  <a:schemeClr val="tx1"/>
                </a:solidFill>
                <a:cs typeface="Calibri"/>
              </a:rPr>
              <a:t>(even if only your visa is missing). </a:t>
            </a:r>
            <a:r>
              <a:rPr lang="en-US" sz="1400" dirty="0">
                <a:solidFill>
                  <a:schemeClr val="tx1"/>
                </a:solidFill>
                <a:cs typeface="Calibri"/>
              </a:rPr>
              <a:t>Documents to be submitted to the International Academic </a:t>
            </a:r>
            <a:r>
              <a:rPr lang="en-US" sz="1400" dirty="0" smtClean="0">
                <a:solidFill>
                  <a:schemeClr val="tx1"/>
                </a:solidFill>
                <a:cs typeface="Calibri"/>
              </a:rPr>
              <a:t>Relations </a:t>
            </a:r>
            <a:r>
              <a:rPr lang="en-US" sz="1400" dirty="0">
                <a:solidFill>
                  <a:schemeClr val="tx1"/>
                </a:solidFill>
                <a:cs typeface="Calibri"/>
              </a:rPr>
              <a:t>Office for the issuance of a grant contract and the procedures to be completed;</a:t>
            </a:r>
            <a:endParaRPr lang="tr-TR" sz="1400" dirty="0">
              <a:solidFill>
                <a:schemeClr val="tx1"/>
              </a:solidFill>
              <a:cs typeface="Calibri"/>
            </a:endParaRPr>
          </a:p>
          <a:p>
            <a:pPr>
              <a:lnSpc>
                <a:spcPct val="100000"/>
              </a:lnSpc>
              <a:buFont typeface="Wingdings 3" panose="05040102010807070707" pitchFamily="18" charset="2"/>
              <a:buChar char="´"/>
            </a:pPr>
            <a:r>
              <a:rPr lang="tr-TR" sz="1400" dirty="0" err="1">
                <a:solidFill>
                  <a:schemeClr val="tx1"/>
                </a:solidFill>
              </a:rPr>
              <a:t>Invitation</a:t>
            </a:r>
            <a:r>
              <a:rPr lang="tr-TR" sz="1400" dirty="0">
                <a:solidFill>
                  <a:schemeClr val="tx1"/>
                </a:solidFill>
              </a:rPr>
              <a:t> </a:t>
            </a:r>
            <a:r>
              <a:rPr lang="tr-TR" sz="1400" dirty="0" err="1">
                <a:solidFill>
                  <a:schemeClr val="tx1"/>
                </a:solidFill>
              </a:rPr>
              <a:t>letter</a:t>
            </a:r>
            <a:endParaRPr lang="tr-TR" sz="1400" dirty="0">
              <a:solidFill>
                <a:schemeClr val="tx1"/>
              </a:solidFill>
            </a:endParaRPr>
          </a:p>
          <a:p>
            <a:pPr>
              <a:lnSpc>
                <a:spcPct val="100000"/>
              </a:lnSpc>
            </a:pPr>
            <a:r>
              <a:rPr lang="tr-TR" sz="1400" dirty="0">
                <a:solidFill>
                  <a:schemeClr val="tx1"/>
                </a:solidFill>
              </a:rPr>
              <a:t>LEARNING AGREEMENT FOR INTERNSHIPS</a:t>
            </a:r>
          </a:p>
          <a:p>
            <a:pPr>
              <a:lnSpc>
                <a:spcPct val="100000"/>
              </a:lnSpc>
            </a:pPr>
            <a:r>
              <a:rPr lang="tr-TR" sz="1400" dirty="0">
                <a:solidFill>
                  <a:schemeClr val="tx1"/>
                </a:solidFill>
              </a:rPr>
              <a:t>DECISION OF BOARD OF DIRECTORS</a:t>
            </a:r>
          </a:p>
          <a:p>
            <a:pPr>
              <a:lnSpc>
                <a:spcPct val="100000"/>
              </a:lnSpc>
            </a:pPr>
            <a:r>
              <a:rPr lang="tr-TR" sz="1400" dirty="0">
                <a:solidFill>
                  <a:schemeClr val="tx1"/>
                </a:solidFill>
              </a:rPr>
              <a:t>ENGLISH TRANSCRIPT</a:t>
            </a:r>
          </a:p>
          <a:p>
            <a:pPr>
              <a:lnSpc>
                <a:spcPct val="100000"/>
              </a:lnSpc>
            </a:pPr>
            <a:r>
              <a:rPr lang="tr-TR" sz="1400" dirty="0">
                <a:solidFill>
                  <a:schemeClr val="tx1"/>
                </a:solidFill>
              </a:rPr>
              <a:t>CURRENT EURO ACCOUNT ((THE ORIGINAL AND ITS COPY) </a:t>
            </a:r>
          </a:p>
          <a:p>
            <a:pPr>
              <a:lnSpc>
                <a:spcPct val="100000"/>
              </a:lnSpc>
            </a:pPr>
            <a:r>
              <a:rPr lang="tr-TR" sz="1400" dirty="0">
                <a:solidFill>
                  <a:schemeClr val="tx1"/>
                </a:solidFill>
              </a:rPr>
              <a:t>VISA (THE ORIGINAL AND ITS COPY) </a:t>
            </a:r>
          </a:p>
          <a:p>
            <a:pPr>
              <a:lnSpc>
                <a:spcPct val="100000"/>
              </a:lnSpc>
            </a:pPr>
            <a:r>
              <a:rPr lang="tr-TR" sz="1400" dirty="0">
                <a:solidFill>
                  <a:schemeClr val="tx1"/>
                </a:solidFill>
              </a:rPr>
              <a:t>INSURANCE POLICY </a:t>
            </a:r>
            <a:r>
              <a:rPr lang="tr-TR" sz="1400" dirty="0" err="1">
                <a:solidFill>
                  <a:schemeClr val="tx1"/>
                </a:solidFill>
              </a:rPr>
              <a:t>that</a:t>
            </a:r>
            <a:r>
              <a:rPr lang="tr-TR" sz="1400" dirty="0">
                <a:solidFill>
                  <a:schemeClr val="tx1"/>
                </a:solidFill>
              </a:rPr>
              <a:t> </a:t>
            </a:r>
            <a:r>
              <a:rPr lang="tr-TR" sz="1400" dirty="0" err="1">
                <a:solidFill>
                  <a:schemeClr val="tx1"/>
                </a:solidFill>
              </a:rPr>
              <a:t>guarantees</a:t>
            </a:r>
            <a:r>
              <a:rPr lang="tr-TR" sz="1400" dirty="0">
                <a:solidFill>
                  <a:schemeClr val="tx1"/>
                </a:solidFill>
              </a:rPr>
              <a:t> JOURNEY AND HEALTH (</a:t>
            </a:r>
            <a:r>
              <a:rPr lang="tr-TR" sz="1400" dirty="0" err="1">
                <a:solidFill>
                  <a:schemeClr val="tx1"/>
                </a:solidFill>
              </a:rPr>
              <a:t>Guarantees</a:t>
            </a:r>
            <a:r>
              <a:rPr lang="tr-TR" sz="1400" dirty="0">
                <a:solidFill>
                  <a:schemeClr val="tx1"/>
                </a:solidFill>
              </a:rPr>
              <a:t> minimum of 30.000) + ACCIDENT + PERSONAL RESPONSIBILITY </a:t>
            </a:r>
          </a:p>
          <a:p>
            <a:pPr>
              <a:lnSpc>
                <a:spcPct val="100000"/>
              </a:lnSpc>
            </a:pPr>
            <a:r>
              <a:rPr lang="tr-TR" sz="1400" dirty="0">
                <a:solidFill>
                  <a:schemeClr val="tx1"/>
                </a:solidFill>
              </a:rPr>
              <a:t>EOID (ERASMUS ORGANIZATION ID) NUMBER</a:t>
            </a:r>
          </a:p>
          <a:p>
            <a:pPr>
              <a:lnSpc>
                <a:spcPct val="100000"/>
              </a:lnSpc>
            </a:pPr>
            <a:r>
              <a:rPr lang="tr-TR" sz="1400" dirty="0">
                <a:solidFill>
                  <a:schemeClr val="tx1"/>
                </a:solidFill>
              </a:rPr>
              <a:t>ONLINE LANGUAGE SUPPORT EXAM RESULTS (OLS / EU ACADEMY) </a:t>
            </a:r>
          </a:p>
          <a:p>
            <a:pPr>
              <a:lnSpc>
                <a:spcPct val="100000"/>
              </a:lnSpc>
            </a:pPr>
            <a:endParaRPr lang="tr-TR" sz="500" dirty="0">
              <a:solidFill>
                <a:schemeClr val="tx1"/>
              </a:solidFill>
            </a:endParaRPr>
          </a:p>
          <a:p>
            <a:pPr marL="12700" indent="0">
              <a:lnSpc>
                <a:spcPct val="100000"/>
              </a:lnSpc>
              <a:buNone/>
            </a:pP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603824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A2DFF03E-944D-427E-B5FE-478CB8FCCE91}"/>
              </a:ext>
            </a:extLst>
          </p:cNvPr>
          <p:cNvSpPr>
            <a:spLocks noGrp="1"/>
          </p:cNvSpPr>
          <p:nvPr>
            <p:ph type="title"/>
          </p:nvPr>
        </p:nvSpPr>
        <p:spPr/>
        <p:txBody>
          <a:bodyPr/>
          <a:lstStyle/>
          <a:p>
            <a:r>
              <a:rPr lang="tr-TR" sz="4000" dirty="0" err="1">
                <a:solidFill>
                  <a:srgbClr val="FF0000"/>
                </a:solidFill>
                <a:latin typeface="+mn-lt"/>
                <a:cs typeface="Century Gothic"/>
              </a:rPr>
              <a:t>After</a:t>
            </a:r>
            <a:r>
              <a:rPr lang="tr-TR" sz="4000" dirty="0">
                <a:solidFill>
                  <a:srgbClr val="FF0000"/>
                </a:solidFill>
                <a:latin typeface="+mn-lt"/>
                <a:cs typeface="Century Gothic"/>
              </a:rPr>
              <a:t> </a:t>
            </a:r>
            <a:r>
              <a:rPr lang="tr-TR" sz="4000" dirty="0" err="1">
                <a:solidFill>
                  <a:srgbClr val="FF0000"/>
                </a:solidFill>
                <a:latin typeface="+mn-lt"/>
                <a:cs typeface="Century Gothic"/>
              </a:rPr>
              <a:t>the</a:t>
            </a:r>
            <a:r>
              <a:rPr lang="tr-TR" sz="4000" dirty="0">
                <a:solidFill>
                  <a:srgbClr val="FF0000"/>
                </a:solidFill>
                <a:latin typeface="+mn-lt"/>
                <a:cs typeface="Century Gothic"/>
              </a:rPr>
              <a:t> Exchange</a:t>
            </a:r>
            <a:r>
              <a:rPr lang="tr-TR" dirty="0">
                <a:cs typeface="Century Gothic"/>
              </a:rPr>
              <a:t/>
            </a:r>
            <a:br>
              <a:rPr lang="tr-TR" dirty="0">
                <a:cs typeface="Century Gothic"/>
              </a:rPr>
            </a:br>
            <a:endParaRPr lang="tr-TR" dirty="0"/>
          </a:p>
        </p:txBody>
      </p:sp>
      <p:sp>
        <p:nvSpPr>
          <p:cNvPr id="9" name="object 9"/>
          <p:cNvSpPr txBox="1">
            <a:spLocks noGrp="1"/>
          </p:cNvSpPr>
          <p:nvPr>
            <p:ph idx="1"/>
          </p:nvPr>
        </p:nvSpPr>
        <p:spPr>
          <a:xfrm>
            <a:off x="224118" y="1825625"/>
            <a:ext cx="11761694" cy="4047262"/>
          </a:xfrm>
          <a:prstGeom prst="rect">
            <a:avLst/>
          </a:prstGeom>
        </p:spPr>
        <p:txBody>
          <a:bodyPr vert="horz" wrap="square" lIns="0" tIns="0" rIns="0" bIns="0" rtlCol="0">
            <a:spAutoFit/>
          </a:bodyPr>
          <a:lstStyle/>
          <a:p>
            <a:pPr marL="12700" marR="271780" indent="0">
              <a:lnSpc>
                <a:spcPts val="3020"/>
              </a:lnSpc>
              <a:buNone/>
            </a:pPr>
            <a:r>
              <a:rPr lang="tr-TR" sz="1800" spc="-20" dirty="0">
                <a:solidFill>
                  <a:schemeClr val="tx1"/>
                </a:solidFill>
                <a:latin typeface="Wingdings 3"/>
                <a:cs typeface="Wingdings 3"/>
              </a:rPr>
              <a:t> </a:t>
            </a:r>
            <a:r>
              <a:rPr lang="tr-TR" sz="1400" spc="-15" dirty="0">
                <a:solidFill>
                  <a:schemeClr val="tx1"/>
                </a:solidFill>
                <a:cs typeface="Calibri"/>
              </a:rPr>
              <a:t>An Online AB </a:t>
            </a:r>
            <a:r>
              <a:rPr lang="tr-TR" sz="1400" spc="-15" dirty="0" err="1">
                <a:solidFill>
                  <a:schemeClr val="tx1"/>
                </a:solidFill>
                <a:cs typeface="Calibri"/>
              </a:rPr>
              <a:t>survey</a:t>
            </a:r>
            <a:r>
              <a:rPr lang="tr-TR" sz="1400" spc="-15" dirty="0">
                <a:solidFill>
                  <a:schemeClr val="tx1"/>
                </a:solidFill>
                <a:cs typeface="Calibri"/>
              </a:rPr>
              <a:t> </a:t>
            </a:r>
            <a:r>
              <a:rPr lang="tr-TR" sz="1400" spc="-15" dirty="0" err="1">
                <a:solidFill>
                  <a:schemeClr val="tx1"/>
                </a:solidFill>
                <a:cs typeface="Calibri"/>
              </a:rPr>
              <a:t>that</a:t>
            </a:r>
            <a:r>
              <a:rPr lang="tr-TR" sz="1400" spc="-15" dirty="0">
                <a:solidFill>
                  <a:schemeClr val="tx1"/>
                </a:solidFill>
                <a:cs typeface="Calibri"/>
              </a:rPr>
              <a:t> </a:t>
            </a:r>
            <a:r>
              <a:rPr lang="tr-TR" sz="1400" spc="-15" dirty="0" err="1">
                <a:solidFill>
                  <a:schemeClr val="tx1"/>
                </a:solidFill>
                <a:cs typeface="Calibri"/>
              </a:rPr>
              <a:t>will</a:t>
            </a:r>
            <a:r>
              <a:rPr lang="tr-TR" sz="1400" spc="-15" dirty="0">
                <a:solidFill>
                  <a:schemeClr val="tx1"/>
                </a:solidFill>
                <a:cs typeface="Calibri"/>
              </a:rPr>
              <a:t> be sent </a:t>
            </a:r>
            <a:r>
              <a:rPr lang="tr-TR" sz="1400" spc="-15" dirty="0" err="1">
                <a:solidFill>
                  <a:schemeClr val="tx1"/>
                </a:solidFill>
                <a:cs typeface="Calibri"/>
              </a:rPr>
              <a:t>to</a:t>
            </a:r>
            <a:r>
              <a:rPr lang="tr-TR" sz="1400" spc="-15" dirty="0">
                <a:solidFill>
                  <a:schemeClr val="tx1"/>
                </a:solidFill>
                <a:cs typeface="Calibri"/>
              </a:rPr>
              <a:t> </a:t>
            </a:r>
            <a:r>
              <a:rPr lang="tr-TR" sz="1400" spc="-15" dirty="0" err="1">
                <a:solidFill>
                  <a:schemeClr val="tx1"/>
                </a:solidFill>
                <a:cs typeface="Calibri"/>
              </a:rPr>
              <a:t>your</a:t>
            </a:r>
            <a:r>
              <a:rPr lang="tr-TR" sz="1400" spc="-15" dirty="0">
                <a:solidFill>
                  <a:schemeClr val="tx1"/>
                </a:solidFill>
                <a:cs typeface="Calibri"/>
              </a:rPr>
              <a:t> e-mail </a:t>
            </a:r>
            <a:r>
              <a:rPr lang="tr-TR" sz="1400" spc="-15" dirty="0" err="1">
                <a:solidFill>
                  <a:schemeClr val="tx1"/>
                </a:solidFill>
                <a:cs typeface="Calibri"/>
              </a:rPr>
              <a:t>adress</a:t>
            </a:r>
            <a:r>
              <a:rPr lang="tr-TR" sz="1400" spc="-15" dirty="0">
                <a:solidFill>
                  <a:schemeClr val="tx1"/>
                </a:solidFill>
                <a:cs typeface="Calibri"/>
              </a:rPr>
              <a:t> </a:t>
            </a:r>
            <a:r>
              <a:rPr lang="tr-TR" sz="1400" spc="-15" dirty="0" err="1">
                <a:solidFill>
                  <a:schemeClr val="tx1"/>
                </a:solidFill>
                <a:cs typeface="Calibri"/>
              </a:rPr>
              <a:t>must</a:t>
            </a:r>
            <a:r>
              <a:rPr lang="tr-TR" sz="1400" spc="-15" dirty="0">
                <a:solidFill>
                  <a:schemeClr val="tx1"/>
                </a:solidFill>
                <a:cs typeface="Calibri"/>
              </a:rPr>
              <a:t> be </a:t>
            </a:r>
            <a:r>
              <a:rPr lang="tr-TR" sz="1400" spc="-15" dirty="0" err="1">
                <a:solidFill>
                  <a:schemeClr val="tx1"/>
                </a:solidFill>
                <a:cs typeface="Calibri"/>
              </a:rPr>
              <a:t>filled</a:t>
            </a:r>
            <a:r>
              <a:rPr lang="tr-TR" sz="1400" spc="-15" dirty="0">
                <a:solidFill>
                  <a:schemeClr val="tx1"/>
                </a:solidFill>
                <a:cs typeface="Calibri"/>
              </a:rPr>
              <a:t> </a:t>
            </a:r>
            <a:r>
              <a:rPr lang="tr-TR" sz="1400" spc="-15" dirty="0" err="1">
                <a:solidFill>
                  <a:schemeClr val="tx1"/>
                </a:solidFill>
                <a:cs typeface="Calibri"/>
              </a:rPr>
              <a:t>before</a:t>
            </a:r>
            <a:r>
              <a:rPr lang="tr-TR" sz="1400" spc="-15" dirty="0">
                <a:solidFill>
                  <a:schemeClr val="tx1"/>
                </a:solidFill>
                <a:cs typeface="Calibri"/>
              </a:rPr>
              <a:t> </a:t>
            </a:r>
            <a:r>
              <a:rPr lang="tr-TR" sz="1400" spc="-15" dirty="0" err="1">
                <a:solidFill>
                  <a:schemeClr val="tx1"/>
                </a:solidFill>
                <a:cs typeface="Calibri"/>
              </a:rPr>
              <a:t>making</a:t>
            </a:r>
            <a:r>
              <a:rPr lang="tr-TR" sz="1400" spc="-15" dirty="0">
                <a:solidFill>
                  <a:schemeClr val="tx1"/>
                </a:solidFill>
                <a:cs typeface="Calibri"/>
              </a:rPr>
              <a:t> an </a:t>
            </a:r>
            <a:r>
              <a:rPr lang="tr-TR" sz="1400" spc="-15" dirty="0" err="1">
                <a:solidFill>
                  <a:schemeClr val="tx1"/>
                </a:solidFill>
                <a:cs typeface="Calibri"/>
              </a:rPr>
              <a:t>appointment</a:t>
            </a:r>
            <a:r>
              <a:rPr lang="tr-TR" sz="1400" spc="-15" dirty="0">
                <a:solidFill>
                  <a:schemeClr val="tx1"/>
                </a:solidFill>
                <a:cs typeface="Calibri"/>
              </a:rPr>
              <a:t>. </a:t>
            </a:r>
          </a:p>
          <a:p>
            <a:pPr marL="12700" marR="271780" indent="0">
              <a:lnSpc>
                <a:spcPts val="3020"/>
              </a:lnSpc>
              <a:buNone/>
            </a:pPr>
            <a:r>
              <a:rPr lang="tr-TR" sz="1400" spc="-20" dirty="0">
                <a:solidFill>
                  <a:schemeClr val="tx1"/>
                </a:solidFill>
                <a:latin typeface="Wingdings 3"/>
                <a:cs typeface="Wingdings 3"/>
              </a:rPr>
              <a:t> </a:t>
            </a:r>
            <a:r>
              <a:rPr lang="tr-TR" sz="1400" spc="-20" dirty="0" err="1">
                <a:solidFill>
                  <a:schemeClr val="tx1"/>
                </a:solidFill>
                <a:cs typeface="Calibri"/>
              </a:rPr>
              <a:t>Appointment</a:t>
            </a:r>
            <a:r>
              <a:rPr lang="tr-TR" sz="1400" spc="-20" dirty="0">
                <a:solidFill>
                  <a:schemeClr val="tx1"/>
                </a:solidFill>
                <a:cs typeface="Calibri"/>
              </a:rPr>
              <a:t> </a:t>
            </a:r>
            <a:r>
              <a:rPr lang="tr-TR" sz="1400" spc="-20" dirty="0" err="1">
                <a:solidFill>
                  <a:schemeClr val="tx1"/>
                </a:solidFill>
                <a:cs typeface="Calibri"/>
              </a:rPr>
              <a:t>must</a:t>
            </a:r>
            <a:r>
              <a:rPr lang="tr-TR" sz="1400" spc="-20" dirty="0">
                <a:solidFill>
                  <a:schemeClr val="tx1"/>
                </a:solidFill>
                <a:cs typeface="Calibri"/>
              </a:rPr>
              <a:t> be </a:t>
            </a:r>
            <a:r>
              <a:rPr lang="tr-TR" sz="1400" spc="-20" dirty="0" err="1">
                <a:solidFill>
                  <a:schemeClr val="tx1"/>
                </a:solidFill>
                <a:cs typeface="Calibri"/>
              </a:rPr>
              <a:t>made</a:t>
            </a:r>
            <a:r>
              <a:rPr lang="tr-TR" sz="1400" spc="-20" dirty="0">
                <a:solidFill>
                  <a:schemeClr val="tx1"/>
                </a:solidFill>
                <a:cs typeface="Calibri"/>
              </a:rPr>
              <a:t> </a:t>
            </a:r>
            <a:r>
              <a:rPr lang="tr-TR" sz="1400" spc="-20" dirty="0" err="1">
                <a:solidFill>
                  <a:schemeClr val="tx1"/>
                </a:solidFill>
                <a:cs typeface="Calibri"/>
              </a:rPr>
              <a:t>by</a:t>
            </a:r>
            <a:r>
              <a:rPr lang="tr-TR" sz="1400" spc="-20" dirty="0">
                <a:solidFill>
                  <a:schemeClr val="tx1"/>
                </a:solidFill>
                <a:cs typeface="Calibri"/>
              </a:rPr>
              <a:t> </a:t>
            </a:r>
            <a:r>
              <a:rPr lang="tr-TR" sz="1400" spc="-20" dirty="0" err="1">
                <a:solidFill>
                  <a:schemeClr val="tx1"/>
                </a:solidFill>
                <a:cs typeface="Calibri"/>
              </a:rPr>
              <a:t>sending</a:t>
            </a:r>
            <a:r>
              <a:rPr lang="tr-TR" sz="1400" spc="-20" dirty="0">
                <a:solidFill>
                  <a:schemeClr val="tx1"/>
                </a:solidFill>
                <a:cs typeface="Calibri"/>
              </a:rPr>
              <a:t> an e-mail </a:t>
            </a:r>
            <a:r>
              <a:rPr lang="tr-TR" sz="1400" spc="-20" dirty="0" err="1">
                <a:solidFill>
                  <a:schemeClr val="tx1"/>
                </a:solidFill>
                <a:cs typeface="Calibri"/>
              </a:rPr>
              <a:t>to</a:t>
            </a:r>
            <a:r>
              <a:rPr lang="tr-TR" sz="1400" spc="-20" dirty="0">
                <a:solidFill>
                  <a:schemeClr val="tx1"/>
                </a:solidFill>
                <a:cs typeface="Calibri"/>
              </a:rPr>
              <a:t> </a:t>
            </a:r>
            <a:r>
              <a:rPr lang="tr-TR" sz="1400" b="1" dirty="0">
                <a:solidFill>
                  <a:schemeClr val="tx1"/>
                </a:solidFill>
                <a:cs typeface="Calibri"/>
                <a:hlinkClick r:id="rId4"/>
              </a:rPr>
              <a:t>deuerasmusstaj@gmail.com </a:t>
            </a:r>
            <a:r>
              <a:rPr lang="tr-TR" sz="1400" b="1" dirty="0">
                <a:solidFill>
                  <a:schemeClr val="tx1"/>
                </a:solidFill>
                <a:cs typeface="Calibri"/>
              </a:rPr>
              <a:t>(International </a:t>
            </a:r>
            <a:r>
              <a:rPr lang="tr-TR" sz="1400" b="1" dirty="0" err="1">
                <a:solidFill>
                  <a:schemeClr val="tx1"/>
                </a:solidFill>
                <a:cs typeface="Calibri"/>
              </a:rPr>
              <a:t>Academic</a:t>
            </a:r>
            <a:r>
              <a:rPr lang="tr-TR" sz="1400" b="1" dirty="0">
                <a:solidFill>
                  <a:schemeClr val="tx1"/>
                </a:solidFill>
                <a:cs typeface="Calibri"/>
              </a:rPr>
              <a:t> </a:t>
            </a:r>
            <a:r>
              <a:rPr lang="tr-TR" sz="1400" b="1" dirty="0" err="1">
                <a:solidFill>
                  <a:schemeClr val="tx1"/>
                </a:solidFill>
                <a:cs typeface="Calibri"/>
              </a:rPr>
              <a:t>Relations</a:t>
            </a:r>
            <a:r>
              <a:rPr lang="tr-TR" sz="1400" b="1" dirty="0">
                <a:solidFill>
                  <a:schemeClr val="tx1"/>
                </a:solidFill>
                <a:cs typeface="Calibri"/>
              </a:rPr>
              <a:t> </a:t>
            </a:r>
            <a:r>
              <a:rPr lang="tr-TR" sz="1400" b="1" dirty="0" smtClean="0">
                <a:solidFill>
                  <a:schemeClr val="tx1"/>
                </a:solidFill>
                <a:cs typeface="Calibri"/>
              </a:rPr>
              <a:t>Office) </a:t>
            </a:r>
            <a:r>
              <a:rPr lang="tr-TR" sz="1400" dirty="0">
                <a:solidFill>
                  <a:schemeClr val="tx1"/>
                </a:solidFill>
                <a:cs typeface="Calibri"/>
              </a:rPr>
              <a:t>30 </a:t>
            </a:r>
            <a:r>
              <a:rPr lang="tr-TR" sz="1400" dirty="0" err="1">
                <a:solidFill>
                  <a:schemeClr val="tx1"/>
                </a:solidFill>
                <a:cs typeface="Calibri"/>
              </a:rPr>
              <a:t>days</a:t>
            </a:r>
            <a:r>
              <a:rPr lang="tr-TR" sz="1400" dirty="0">
                <a:solidFill>
                  <a:schemeClr val="tx1"/>
                </a:solidFill>
                <a:cs typeface="Calibri"/>
              </a:rPr>
              <a:t> at </a:t>
            </a:r>
            <a:r>
              <a:rPr lang="tr-TR" sz="1400" dirty="0" err="1">
                <a:solidFill>
                  <a:schemeClr val="tx1"/>
                </a:solidFill>
                <a:cs typeface="Calibri"/>
              </a:rPr>
              <a:t>the</a:t>
            </a:r>
            <a:r>
              <a:rPr lang="tr-TR" sz="1400" dirty="0">
                <a:solidFill>
                  <a:schemeClr val="tx1"/>
                </a:solidFill>
                <a:cs typeface="Calibri"/>
              </a:rPr>
              <a:t> </a:t>
            </a:r>
            <a:r>
              <a:rPr lang="tr-TR" sz="1400" dirty="0" err="1">
                <a:solidFill>
                  <a:schemeClr val="tx1"/>
                </a:solidFill>
                <a:cs typeface="Calibri"/>
              </a:rPr>
              <a:t>most</a:t>
            </a:r>
            <a:r>
              <a:rPr lang="tr-TR" sz="1400" dirty="0">
                <a:solidFill>
                  <a:schemeClr val="tx1"/>
                </a:solidFill>
                <a:cs typeface="Calibri"/>
              </a:rPr>
              <a:t> </a:t>
            </a:r>
            <a:r>
              <a:rPr lang="tr-TR" sz="1400" dirty="0" err="1">
                <a:solidFill>
                  <a:schemeClr val="tx1"/>
                </a:solidFill>
                <a:cs typeface="Calibri"/>
              </a:rPr>
              <a:t>after</a:t>
            </a:r>
            <a:r>
              <a:rPr lang="tr-TR" sz="1400" dirty="0">
                <a:solidFill>
                  <a:schemeClr val="tx1"/>
                </a:solidFill>
                <a:cs typeface="Calibri"/>
              </a:rPr>
              <a:t> </a:t>
            </a:r>
            <a:r>
              <a:rPr lang="tr-TR" sz="1400" dirty="0" err="1">
                <a:solidFill>
                  <a:schemeClr val="tx1"/>
                </a:solidFill>
                <a:cs typeface="Calibri"/>
              </a:rPr>
              <a:t>the</a:t>
            </a:r>
            <a:r>
              <a:rPr lang="tr-TR" sz="1400" dirty="0">
                <a:solidFill>
                  <a:schemeClr val="tx1"/>
                </a:solidFill>
                <a:cs typeface="Calibri"/>
              </a:rPr>
              <a:t> </a:t>
            </a:r>
            <a:r>
              <a:rPr lang="tr-TR" sz="1400" dirty="0" err="1">
                <a:solidFill>
                  <a:schemeClr val="tx1"/>
                </a:solidFill>
                <a:cs typeface="Calibri"/>
              </a:rPr>
              <a:t>arrival</a:t>
            </a:r>
            <a:r>
              <a:rPr lang="tr-TR" sz="1400" dirty="0">
                <a:solidFill>
                  <a:schemeClr val="tx1"/>
                </a:solidFill>
                <a:cs typeface="Calibri"/>
              </a:rPr>
              <a:t> </a:t>
            </a:r>
            <a:r>
              <a:rPr lang="tr-TR" sz="1400" dirty="0" err="1">
                <a:solidFill>
                  <a:schemeClr val="tx1"/>
                </a:solidFill>
                <a:cs typeface="Calibri"/>
              </a:rPr>
              <a:t>date</a:t>
            </a:r>
            <a:r>
              <a:rPr lang="tr-TR" sz="1400" dirty="0">
                <a:solidFill>
                  <a:schemeClr val="tx1"/>
                </a:solidFill>
                <a:cs typeface="Calibri"/>
              </a:rPr>
              <a:t>. </a:t>
            </a:r>
            <a:endParaRPr lang="tr-TR" sz="1400" dirty="0">
              <a:solidFill>
                <a:schemeClr val="tx1"/>
              </a:solidFill>
            </a:endParaRPr>
          </a:p>
          <a:p>
            <a:pPr marL="241300">
              <a:lnSpc>
                <a:spcPct val="100000"/>
              </a:lnSpc>
            </a:pPr>
            <a:r>
              <a:rPr lang="tr-TR" sz="1400" dirty="0" err="1">
                <a:solidFill>
                  <a:schemeClr val="tx1"/>
                </a:solidFill>
                <a:cs typeface="Calibri"/>
              </a:rPr>
              <a:t>Documents</a:t>
            </a:r>
            <a:r>
              <a:rPr lang="tr-TR" sz="1400" dirty="0">
                <a:solidFill>
                  <a:schemeClr val="tx1"/>
                </a:solidFill>
                <a:cs typeface="Calibri"/>
              </a:rPr>
              <a:t> </a:t>
            </a:r>
            <a:r>
              <a:rPr lang="tr-TR" sz="1400" dirty="0" err="1">
                <a:solidFill>
                  <a:schemeClr val="tx1"/>
                </a:solidFill>
                <a:cs typeface="Calibri"/>
              </a:rPr>
              <a:t>need</a:t>
            </a:r>
            <a:r>
              <a:rPr lang="tr-TR" sz="1400" dirty="0">
                <a:solidFill>
                  <a:schemeClr val="tx1"/>
                </a:solidFill>
                <a:cs typeface="Calibri"/>
              </a:rPr>
              <a:t> </a:t>
            </a:r>
            <a:r>
              <a:rPr lang="tr-TR" sz="1400" dirty="0" err="1">
                <a:solidFill>
                  <a:schemeClr val="tx1"/>
                </a:solidFill>
                <a:cs typeface="Calibri"/>
              </a:rPr>
              <a:t>to</a:t>
            </a:r>
            <a:r>
              <a:rPr lang="tr-TR" sz="1400" dirty="0">
                <a:solidFill>
                  <a:schemeClr val="tx1"/>
                </a:solidFill>
                <a:cs typeface="Calibri"/>
              </a:rPr>
              <a:t> be </a:t>
            </a:r>
            <a:r>
              <a:rPr lang="tr-TR" sz="1400" dirty="0" err="1">
                <a:solidFill>
                  <a:schemeClr val="tx1"/>
                </a:solidFill>
                <a:cs typeface="Calibri"/>
              </a:rPr>
              <a:t>submitted</a:t>
            </a:r>
            <a:r>
              <a:rPr lang="tr-TR" sz="1400" dirty="0">
                <a:solidFill>
                  <a:schemeClr val="tx1"/>
                </a:solidFill>
                <a:cs typeface="Calibri"/>
              </a:rPr>
              <a:t> </a:t>
            </a:r>
            <a:r>
              <a:rPr lang="tr-TR" sz="1400" dirty="0" err="1">
                <a:solidFill>
                  <a:schemeClr val="tx1"/>
                </a:solidFill>
                <a:cs typeface="Calibri"/>
              </a:rPr>
              <a:t>to</a:t>
            </a:r>
            <a:r>
              <a:rPr lang="tr-TR" sz="1400" dirty="0">
                <a:solidFill>
                  <a:schemeClr val="tx1"/>
                </a:solidFill>
                <a:cs typeface="Calibri"/>
              </a:rPr>
              <a:t> International </a:t>
            </a:r>
            <a:r>
              <a:rPr lang="tr-TR" sz="1400" dirty="0" err="1">
                <a:solidFill>
                  <a:schemeClr val="tx1"/>
                </a:solidFill>
                <a:cs typeface="Calibri"/>
              </a:rPr>
              <a:t>Academic</a:t>
            </a:r>
            <a:r>
              <a:rPr lang="tr-TR" sz="1400" dirty="0">
                <a:solidFill>
                  <a:schemeClr val="tx1"/>
                </a:solidFill>
                <a:cs typeface="Calibri"/>
              </a:rPr>
              <a:t> </a:t>
            </a:r>
            <a:r>
              <a:rPr lang="tr-TR" sz="1400" dirty="0" err="1">
                <a:solidFill>
                  <a:schemeClr val="tx1"/>
                </a:solidFill>
                <a:cs typeface="Calibri"/>
              </a:rPr>
              <a:t>Relations</a:t>
            </a:r>
            <a:r>
              <a:rPr lang="tr-TR" sz="1400" dirty="0">
                <a:solidFill>
                  <a:schemeClr val="tx1"/>
                </a:solidFill>
                <a:cs typeface="Calibri"/>
              </a:rPr>
              <a:t> </a:t>
            </a:r>
            <a:r>
              <a:rPr lang="tr-TR" sz="1400" dirty="0" err="1">
                <a:solidFill>
                  <a:schemeClr val="tx1"/>
                </a:solidFill>
                <a:cs typeface="Calibri"/>
              </a:rPr>
              <a:t>Coordinatorship</a:t>
            </a:r>
            <a:r>
              <a:rPr lang="tr-TR" sz="1400" dirty="0">
                <a:solidFill>
                  <a:schemeClr val="tx1"/>
                </a:solidFill>
                <a:cs typeface="Calibri"/>
              </a:rPr>
              <a:t> </a:t>
            </a:r>
            <a:r>
              <a:rPr lang="tr-TR" sz="1400" dirty="0" err="1">
                <a:solidFill>
                  <a:schemeClr val="tx1"/>
                </a:solidFill>
                <a:cs typeface="Calibri"/>
              </a:rPr>
              <a:t>when</a:t>
            </a:r>
            <a:r>
              <a:rPr lang="tr-TR" sz="1400" dirty="0">
                <a:solidFill>
                  <a:schemeClr val="tx1"/>
                </a:solidFill>
                <a:cs typeface="Calibri"/>
              </a:rPr>
              <a:t> </a:t>
            </a:r>
            <a:r>
              <a:rPr lang="tr-TR" sz="1400" dirty="0" err="1">
                <a:solidFill>
                  <a:schemeClr val="tx1"/>
                </a:solidFill>
                <a:cs typeface="Calibri"/>
              </a:rPr>
              <a:t>individuals</a:t>
            </a:r>
            <a:r>
              <a:rPr lang="tr-TR" sz="1400" dirty="0">
                <a:solidFill>
                  <a:schemeClr val="tx1"/>
                </a:solidFill>
                <a:cs typeface="Calibri"/>
              </a:rPr>
              <a:t> </a:t>
            </a:r>
            <a:r>
              <a:rPr lang="tr-TR" sz="1400" dirty="0" err="1">
                <a:solidFill>
                  <a:schemeClr val="tx1"/>
                </a:solidFill>
                <a:cs typeface="Calibri"/>
              </a:rPr>
              <a:t>come</a:t>
            </a:r>
            <a:r>
              <a:rPr lang="tr-TR" sz="1400" dirty="0">
                <a:solidFill>
                  <a:schemeClr val="tx1"/>
                </a:solidFill>
                <a:cs typeface="Calibri"/>
              </a:rPr>
              <a:t> </a:t>
            </a:r>
            <a:r>
              <a:rPr lang="tr-TR" sz="1400" dirty="0" err="1">
                <a:solidFill>
                  <a:schemeClr val="tx1"/>
                </a:solidFill>
                <a:cs typeface="Calibri"/>
              </a:rPr>
              <a:t>to</a:t>
            </a:r>
            <a:r>
              <a:rPr lang="tr-TR" sz="1400" dirty="0">
                <a:solidFill>
                  <a:schemeClr val="tx1"/>
                </a:solidFill>
                <a:cs typeface="Calibri"/>
              </a:rPr>
              <a:t> </a:t>
            </a:r>
            <a:r>
              <a:rPr lang="tr-TR" sz="1400" dirty="0" err="1">
                <a:solidFill>
                  <a:schemeClr val="tx1"/>
                </a:solidFill>
                <a:cs typeface="Calibri"/>
              </a:rPr>
              <a:t>the</a:t>
            </a:r>
            <a:r>
              <a:rPr lang="tr-TR" sz="1400" dirty="0">
                <a:solidFill>
                  <a:schemeClr val="tx1"/>
                </a:solidFill>
                <a:cs typeface="Calibri"/>
              </a:rPr>
              <a:t> </a:t>
            </a:r>
            <a:r>
              <a:rPr lang="tr-TR" sz="1400" dirty="0" err="1">
                <a:solidFill>
                  <a:schemeClr val="tx1"/>
                </a:solidFill>
                <a:cs typeface="Calibri"/>
              </a:rPr>
              <a:t>appointment</a:t>
            </a:r>
            <a:r>
              <a:rPr lang="tr-TR" sz="1400" dirty="0">
                <a:solidFill>
                  <a:schemeClr val="tx1"/>
                </a:solidFill>
                <a:cs typeface="Calibri"/>
              </a:rPr>
              <a:t>;</a:t>
            </a:r>
            <a:endParaRPr lang="tr-TR" sz="1400" dirty="0">
              <a:solidFill>
                <a:schemeClr val="tx1"/>
              </a:solidFill>
            </a:endParaRPr>
          </a:p>
          <a:p>
            <a:pPr lvl="0" eaLnBrk="0" hangingPunct="0"/>
            <a:r>
              <a:rPr lang="tr-TR" sz="1400" dirty="0">
                <a:solidFill>
                  <a:schemeClr val="tx1"/>
                </a:solidFill>
              </a:rPr>
              <a:t>FULL VERSION OF LEARNING AGREEMENT FOR TRAINEESHIPS (</a:t>
            </a:r>
            <a:r>
              <a:rPr lang="tr-TR" sz="1400" b="1" dirty="0">
                <a:solidFill>
                  <a:schemeClr val="tx1"/>
                </a:solidFill>
              </a:rPr>
              <a:t>AFTER</a:t>
            </a:r>
            <a:r>
              <a:rPr lang="tr-TR" sz="1400" dirty="0">
                <a:solidFill>
                  <a:schemeClr val="tx1"/>
                </a:solidFill>
              </a:rPr>
              <a:t> MOBILITY PARTS)</a:t>
            </a:r>
          </a:p>
          <a:p>
            <a:pPr lvl="0" eaLnBrk="0" hangingPunct="0"/>
            <a:r>
              <a:rPr lang="tr-TR" sz="1400" dirty="0">
                <a:solidFill>
                  <a:schemeClr val="tx1"/>
                </a:solidFill>
              </a:rPr>
              <a:t>DOCUMENT THAT ISSUES THE SUCCESS AND SEMESTER OF THE INTERNSHIP </a:t>
            </a:r>
            <a:r>
              <a:rPr lang="en-US" sz="1400" dirty="0">
                <a:solidFill>
                  <a:schemeClr val="tx1"/>
                </a:solidFill>
              </a:rPr>
              <a:t>(ON THE LETTERHEAD OF THE OTHER INSTITUTION, SIGNED AND SEALED) </a:t>
            </a:r>
            <a:endParaRPr lang="tr-TR" sz="1400" dirty="0">
              <a:solidFill>
                <a:schemeClr val="tx1"/>
              </a:solidFill>
            </a:endParaRPr>
          </a:p>
          <a:p>
            <a:pPr lvl="0" eaLnBrk="0" hangingPunct="0"/>
            <a:r>
              <a:rPr lang="en-US" sz="1400" dirty="0">
                <a:solidFill>
                  <a:schemeClr val="tx1"/>
                </a:solidFill>
              </a:rPr>
              <a:t>ORIGINAL OF THE PASSPORT AND COPY OF THE PAGES WITH ENTRY-EXIT SEALS </a:t>
            </a:r>
            <a:endParaRPr lang="tr-TR" sz="1400" dirty="0">
              <a:solidFill>
                <a:schemeClr val="tx1"/>
              </a:solidFill>
            </a:endParaRPr>
          </a:p>
          <a:p>
            <a:pPr lvl="0" eaLnBrk="0" hangingPunct="0"/>
            <a:r>
              <a:rPr lang="en-US" sz="1400" dirty="0">
                <a:solidFill>
                  <a:schemeClr val="tx1"/>
                </a:solidFill>
              </a:rPr>
              <a:t>ONLINE LANGUAGE SUPPORT (OLS / EU ACADEMY) (Not compulsory)</a:t>
            </a: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1596161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8F31E138-11BE-40BE-91C5-CCA0715C4C23}"/>
              </a:ext>
            </a:extLst>
          </p:cNvPr>
          <p:cNvSpPr>
            <a:spLocks noGrp="1"/>
          </p:cNvSpPr>
          <p:nvPr>
            <p:ph type="title"/>
          </p:nvPr>
        </p:nvSpPr>
        <p:spPr>
          <a:xfrm>
            <a:off x="838200" y="365125"/>
            <a:ext cx="8796130" cy="1460500"/>
          </a:xfrm>
        </p:spPr>
        <p:txBody>
          <a:bodyPr>
            <a:normAutofit fontScale="90000"/>
          </a:bodyPr>
          <a:lstStyle/>
          <a:p>
            <a:pPr marL="12700"/>
            <a:r>
              <a:rPr lang="tr-TR" u="sng" dirty="0" err="1">
                <a:cs typeface="Century Gothic"/>
              </a:rPr>
              <a:t>Particular</a:t>
            </a:r>
            <a:r>
              <a:rPr lang="tr-TR" u="sng" dirty="0">
                <a:cs typeface="Century Gothic"/>
              </a:rPr>
              <a:t> </a:t>
            </a:r>
            <a:r>
              <a:rPr lang="tr-TR" u="sng" dirty="0" err="1">
                <a:cs typeface="Century Gothic"/>
              </a:rPr>
              <a:t>Considerations</a:t>
            </a:r>
            <a:r>
              <a:rPr lang="tr-TR" u="sng" dirty="0">
                <a:cs typeface="Century Gothic"/>
              </a:rPr>
              <a:t> </a:t>
            </a:r>
            <a:r>
              <a:rPr lang="tr-TR" u="sng" dirty="0">
                <a:solidFill>
                  <a:srgbClr val="FF0000"/>
                </a:solidFill>
                <a:cs typeface="Century Gothic"/>
              </a:rPr>
              <a:t>(</a:t>
            </a:r>
            <a:r>
              <a:rPr lang="tr-TR" u="sng" dirty="0" err="1">
                <a:solidFill>
                  <a:srgbClr val="FF0000"/>
                </a:solidFill>
                <a:cs typeface="Century Gothic"/>
              </a:rPr>
              <a:t>Transportation</a:t>
            </a:r>
            <a:r>
              <a:rPr lang="tr-TR" u="sng" dirty="0">
                <a:solidFill>
                  <a:srgbClr val="FF0000"/>
                </a:solidFill>
                <a:cs typeface="Century Gothic"/>
              </a:rPr>
              <a:t> </a:t>
            </a:r>
            <a:r>
              <a:rPr lang="tr-TR" u="sng" dirty="0" err="1">
                <a:solidFill>
                  <a:srgbClr val="FF0000"/>
                </a:solidFill>
                <a:cs typeface="Century Gothic"/>
              </a:rPr>
              <a:t>and</a:t>
            </a:r>
            <a:r>
              <a:rPr lang="tr-TR" u="sng" dirty="0">
                <a:solidFill>
                  <a:srgbClr val="FF0000"/>
                </a:solidFill>
                <a:cs typeface="Century Gothic"/>
              </a:rPr>
              <a:t> </a:t>
            </a:r>
            <a:r>
              <a:rPr lang="tr-TR" u="sng" dirty="0" err="1">
                <a:solidFill>
                  <a:srgbClr val="FF0000"/>
                </a:solidFill>
                <a:cs typeface="Century Gothic"/>
              </a:rPr>
              <a:t>Accommodation</a:t>
            </a:r>
            <a:r>
              <a:rPr lang="tr-TR" u="sng" dirty="0">
                <a:solidFill>
                  <a:srgbClr val="FF0000"/>
                </a:solidFill>
                <a:cs typeface="Century Gothic"/>
              </a:rPr>
              <a:t>, </a:t>
            </a:r>
            <a:r>
              <a:rPr lang="tr-TR" u="sng" dirty="0" err="1">
                <a:solidFill>
                  <a:srgbClr val="FF0000"/>
                </a:solidFill>
                <a:cs typeface="Century Gothic"/>
              </a:rPr>
              <a:t>etc</a:t>
            </a:r>
            <a:r>
              <a:rPr lang="tr-TR" u="sng" dirty="0">
                <a:solidFill>
                  <a:srgbClr val="FF0000"/>
                </a:solidFill>
                <a:cs typeface="Century Gothic"/>
              </a:rPr>
              <a:t>.)</a:t>
            </a:r>
            <a:r>
              <a:rPr lang="tr-TR" dirty="0">
                <a:solidFill>
                  <a:srgbClr val="FF0000"/>
                </a:solidFill>
                <a:cs typeface="Century Gothic"/>
              </a:rPr>
              <a:t/>
            </a:r>
            <a:br>
              <a:rPr lang="tr-TR" dirty="0">
                <a:solidFill>
                  <a:srgbClr val="FF0000"/>
                </a:solidFill>
                <a:cs typeface="Century Gothic"/>
              </a:rPr>
            </a:br>
            <a:endParaRPr lang="tr-TR" dirty="0">
              <a:solidFill>
                <a:srgbClr val="FF0000"/>
              </a:solidFill>
            </a:endParaRPr>
          </a:p>
        </p:txBody>
      </p:sp>
      <p:sp>
        <p:nvSpPr>
          <p:cNvPr id="9" name="object 9"/>
          <p:cNvSpPr txBox="1">
            <a:spLocks noGrp="1"/>
          </p:cNvSpPr>
          <p:nvPr>
            <p:ph idx="1"/>
          </p:nvPr>
        </p:nvSpPr>
        <p:spPr>
          <a:xfrm>
            <a:off x="154147" y="2279651"/>
            <a:ext cx="11985812" cy="3378361"/>
          </a:xfrm>
          <a:prstGeom prst="rect">
            <a:avLst/>
          </a:prstGeom>
        </p:spPr>
        <p:txBody>
          <a:bodyPr vert="horz" wrap="square" lIns="0" tIns="0" rIns="0" bIns="0" rtlCol="0">
            <a:spAutoFit/>
          </a:bodyPr>
          <a:lstStyle/>
          <a:p>
            <a:pPr marL="12065" marR="461009" indent="0">
              <a:lnSpc>
                <a:spcPts val="3020"/>
              </a:lnSpc>
              <a:buNone/>
              <a:tabLst>
                <a:tab pos="241300" algn="l"/>
              </a:tabLst>
            </a:pPr>
            <a:r>
              <a:rPr lang="tr-TR" sz="2400" spc="-20" dirty="0">
                <a:solidFill>
                  <a:schemeClr val="tx1"/>
                </a:solidFill>
                <a:latin typeface="Wingdings 3"/>
                <a:cs typeface="Wingdings 3"/>
              </a:rPr>
              <a:t> </a:t>
            </a:r>
            <a:r>
              <a:rPr lang="en-US" sz="2400" spc="-15" dirty="0">
                <a:solidFill>
                  <a:schemeClr val="tx1"/>
                </a:solidFill>
                <a:cs typeface="Calibri"/>
              </a:rPr>
              <a:t>Organizing your transportation or accommodation in advance will both provide you with a price advantage and save you time</a:t>
            </a:r>
            <a:r>
              <a:rPr lang="tr-TR" sz="2400" spc="-10" dirty="0">
                <a:solidFill>
                  <a:schemeClr val="tx1"/>
                </a:solidFill>
                <a:cs typeface="Calibri"/>
              </a:rPr>
              <a:t>. </a:t>
            </a:r>
            <a:r>
              <a:rPr lang="en-US" sz="2400" spc="-10" dirty="0">
                <a:solidFill>
                  <a:schemeClr val="tx1"/>
                </a:solidFill>
                <a:cs typeface="Calibri"/>
              </a:rPr>
              <a:t>However, you are advised to be cautious about paying a deposit for the purchase of tickets or accommodation in case of problems such as not being able to get a visa, </a:t>
            </a:r>
            <a:r>
              <a:rPr lang="en-US" sz="2400" spc="-10" dirty="0" err="1">
                <a:solidFill>
                  <a:schemeClr val="tx1"/>
                </a:solidFill>
                <a:cs typeface="Calibri"/>
              </a:rPr>
              <a:t>etc</a:t>
            </a:r>
            <a:r>
              <a:rPr lang="tr-TR" sz="2400" spc="-10" dirty="0">
                <a:solidFill>
                  <a:schemeClr val="tx1"/>
                </a:solidFill>
                <a:cs typeface="Calibri"/>
              </a:rPr>
              <a:t>. </a:t>
            </a:r>
            <a:r>
              <a:rPr lang="en-US" sz="2400" spc="-10" dirty="0">
                <a:solidFill>
                  <a:schemeClr val="tx1"/>
                </a:solidFill>
                <a:cs typeface="Calibri"/>
              </a:rPr>
              <a:t>If you are unable to obtain a visa, make sure you are aware of whether your payment can be refunded to you.</a:t>
            </a:r>
            <a:endParaRPr lang="tr-TR" sz="2400" dirty="0">
              <a:solidFill>
                <a:schemeClr val="tx1"/>
              </a:solidFill>
            </a:endParaRPr>
          </a:p>
          <a:p>
            <a:pPr marL="12700" marR="676910">
              <a:lnSpc>
                <a:spcPct val="70000"/>
              </a:lnSpc>
            </a:pP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176857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39B9178A-B266-4BD1-8588-598D78AA0329}"/>
              </a:ext>
            </a:extLst>
          </p:cNvPr>
          <p:cNvSpPr>
            <a:spLocks noGrp="1"/>
          </p:cNvSpPr>
          <p:nvPr>
            <p:ph type="title"/>
          </p:nvPr>
        </p:nvSpPr>
        <p:spPr>
          <a:xfrm>
            <a:off x="838200" y="681037"/>
            <a:ext cx="8994913" cy="1015806"/>
          </a:xfrm>
        </p:spPr>
        <p:txBody>
          <a:bodyPr>
            <a:normAutofit fontScale="90000"/>
          </a:bodyPr>
          <a:lstStyle/>
          <a:p>
            <a:pPr marL="12700">
              <a:lnSpc>
                <a:spcPct val="100000"/>
              </a:lnSpc>
            </a:pPr>
            <a:r>
              <a:rPr lang="tr-TR" u="sng" dirty="0" err="1">
                <a:cs typeface="Century Gothic"/>
              </a:rPr>
              <a:t>Particular</a:t>
            </a:r>
            <a:r>
              <a:rPr lang="tr-TR" u="sng" dirty="0">
                <a:cs typeface="Century Gothic"/>
              </a:rPr>
              <a:t> </a:t>
            </a:r>
            <a:r>
              <a:rPr lang="tr-TR" u="sng" dirty="0" err="1">
                <a:cs typeface="Century Gothic"/>
              </a:rPr>
              <a:t>Considerations</a:t>
            </a:r>
            <a:r>
              <a:rPr lang="tr-TR" u="sng" dirty="0">
                <a:cs typeface="Century Gothic"/>
              </a:rPr>
              <a:t> </a:t>
            </a:r>
            <a:r>
              <a:rPr lang="tr-TR" u="sng" dirty="0">
                <a:solidFill>
                  <a:srgbClr val="FF0000"/>
                </a:solidFill>
                <a:cs typeface="Century Gothic"/>
              </a:rPr>
              <a:t>(Visa </a:t>
            </a:r>
            <a:r>
              <a:rPr lang="tr-TR" u="sng" dirty="0" err="1">
                <a:solidFill>
                  <a:srgbClr val="FF0000"/>
                </a:solidFill>
                <a:cs typeface="Century Gothic"/>
              </a:rPr>
              <a:t>Procedures</a:t>
            </a:r>
            <a:r>
              <a:rPr lang="tr-TR" u="sng" dirty="0">
                <a:solidFill>
                  <a:srgbClr val="FF0000"/>
                </a:solidFill>
                <a:cs typeface="Century Gothic"/>
              </a:rPr>
              <a:t>)</a:t>
            </a:r>
            <a:br>
              <a:rPr lang="tr-TR" u="sng" dirty="0">
                <a:solidFill>
                  <a:srgbClr val="FF0000"/>
                </a:solidFill>
                <a:cs typeface="Century Gothic"/>
              </a:rPr>
            </a:br>
            <a:endParaRPr lang="tr-TR" dirty="0"/>
          </a:p>
        </p:txBody>
      </p:sp>
      <p:sp>
        <p:nvSpPr>
          <p:cNvPr id="9" name="object 9"/>
          <p:cNvSpPr txBox="1">
            <a:spLocks noGrp="1"/>
          </p:cNvSpPr>
          <p:nvPr>
            <p:ph idx="1"/>
          </p:nvPr>
        </p:nvSpPr>
        <p:spPr>
          <a:xfrm>
            <a:off x="0" y="1706920"/>
            <a:ext cx="12084424" cy="4626908"/>
          </a:xfrm>
          <a:prstGeom prst="rect">
            <a:avLst/>
          </a:prstGeom>
        </p:spPr>
        <p:txBody>
          <a:bodyPr vert="horz" wrap="square" lIns="0" tIns="0" rIns="0" bIns="0" rtlCol="0">
            <a:spAutoFit/>
          </a:bodyPr>
          <a:lstStyle/>
          <a:p>
            <a:pPr marL="355600" indent="-342900" algn="just">
              <a:lnSpc>
                <a:spcPct val="100000"/>
              </a:lnSpc>
              <a:tabLst>
                <a:tab pos="241300" algn="l"/>
              </a:tabLst>
            </a:pPr>
            <a:r>
              <a:rPr lang="tr-TR" sz="2000" spc="-15" dirty="0">
                <a:solidFill>
                  <a:schemeClr val="tx1"/>
                </a:solidFill>
                <a:cs typeface="Calibri"/>
              </a:rPr>
              <a:t>Do not </a:t>
            </a:r>
            <a:r>
              <a:rPr lang="tr-TR" sz="2000" spc="-15" dirty="0" err="1">
                <a:solidFill>
                  <a:schemeClr val="tx1"/>
                </a:solidFill>
                <a:cs typeface="Calibri"/>
              </a:rPr>
              <a:t>delay</a:t>
            </a:r>
            <a:r>
              <a:rPr lang="tr-TR" sz="2000" spc="-15" dirty="0">
                <a:solidFill>
                  <a:schemeClr val="tx1"/>
                </a:solidFill>
                <a:cs typeface="Calibri"/>
              </a:rPr>
              <a:t> </a:t>
            </a:r>
            <a:r>
              <a:rPr lang="tr-TR" sz="2000" spc="-15" dirty="0" err="1">
                <a:solidFill>
                  <a:schemeClr val="tx1"/>
                </a:solidFill>
                <a:cs typeface="Calibri"/>
              </a:rPr>
              <a:t>making</a:t>
            </a:r>
            <a:r>
              <a:rPr lang="tr-TR" sz="2000" spc="-15" dirty="0">
                <a:solidFill>
                  <a:schemeClr val="tx1"/>
                </a:solidFill>
                <a:cs typeface="Calibri"/>
              </a:rPr>
              <a:t> </a:t>
            </a:r>
            <a:r>
              <a:rPr lang="tr-TR" sz="2000" spc="-15" dirty="0" err="1">
                <a:solidFill>
                  <a:schemeClr val="tx1"/>
                </a:solidFill>
                <a:cs typeface="Calibri"/>
              </a:rPr>
              <a:t>appointment</a:t>
            </a:r>
            <a:r>
              <a:rPr lang="tr-TR" sz="2000" spc="-15" dirty="0">
                <a:solidFill>
                  <a:schemeClr val="tx1"/>
                </a:solidFill>
                <a:cs typeface="Calibri"/>
              </a:rPr>
              <a:t> </a:t>
            </a:r>
            <a:r>
              <a:rPr lang="tr-TR" sz="2000" spc="-15" dirty="0" err="1">
                <a:solidFill>
                  <a:schemeClr val="tx1"/>
                </a:solidFill>
                <a:cs typeface="Calibri"/>
              </a:rPr>
              <a:t>for</a:t>
            </a:r>
            <a:r>
              <a:rPr lang="tr-TR" sz="2000" spc="-15" dirty="0">
                <a:solidFill>
                  <a:schemeClr val="tx1"/>
                </a:solidFill>
                <a:cs typeface="Calibri"/>
              </a:rPr>
              <a:t> </a:t>
            </a:r>
            <a:r>
              <a:rPr lang="tr-TR" sz="2000" spc="-15" dirty="0" err="1">
                <a:solidFill>
                  <a:schemeClr val="tx1"/>
                </a:solidFill>
                <a:cs typeface="Calibri"/>
              </a:rPr>
              <a:t>visa</a:t>
            </a:r>
            <a:r>
              <a:rPr lang="tr-TR" sz="2000" spc="-15" dirty="0">
                <a:solidFill>
                  <a:schemeClr val="tx1"/>
                </a:solidFill>
                <a:cs typeface="Calibri"/>
              </a:rPr>
              <a:t> </a:t>
            </a:r>
            <a:r>
              <a:rPr lang="tr-TR" sz="2000" spc="-15" dirty="0" err="1">
                <a:solidFill>
                  <a:schemeClr val="tx1"/>
                </a:solidFill>
                <a:cs typeface="Calibri"/>
              </a:rPr>
              <a:t>application</a:t>
            </a:r>
            <a:r>
              <a:rPr lang="tr-TR" sz="2000" spc="-15" dirty="0">
                <a:solidFill>
                  <a:schemeClr val="tx1"/>
                </a:solidFill>
                <a:cs typeface="Calibri"/>
              </a:rPr>
              <a:t> </a:t>
            </a:r>
            <a:r>
              <a:rPr lang="tr-TR" sz="2000" spc="-15" dirty="0" err="1">
                <a:solidFill>
                  <a:schemeClr val="tx1"/>
                </a:solidFill>
                <a:cs typeface="Calibri"/>
              </a:rPr>
              <a:t>and</a:t>
            </a:r>
            <a:r>
              <a:rPr lang="tr-TR" sz="2000" spc="-15" dirty="0">
                <a:solidFill>
                  <a:schemeClr val="tx1"/>
                </a:solidFill>
                <a:cs typeface="Calibri"/>
              </a:rPr>
              <a:t> </a:t>
            </a:r>
            <a:r>
              <a:rPr lang="tr-TR" sz="2000" spc="-15" dirty="0" err="1">
                <a:solidFill>
                  <a:schemeClr val="tx1"/>
                </a:solidFill>
                <a:cs typeface="Calibri"/>
              </a:rPr>
              <a:t>completing</a:t>
            </a:r>
            <a:r>
              <a:rPr lang="tr-TR" sz="2000" spc="-15" dirty="0">
                <a:solidFill>
                  <a:schemeClr val="tx1"/>
                </a:solidFill>
                <a:cs typeface="Calibri"/>
              </a:rPr>
              <a:t> </a:t>
            </a:r>
            <a:r>
              <a:rPr lang="tr-TR" sz="2000" spc="-15" dirty="0" err="1">
                <a:solidFill>
                  <a:schemeClr val="tx1"/>
                </a:solidFill>
                <a:cs typeface="Calibri"/>
              </a:rPr>
              <a:t>the</a:t>
            </a:r>
            <a:r>
              <a:rPr lang="tr-TR" sz="2000" spc="-15" dirty="0">
                <a:solidFill>
                  <a:schemeClr val="tx1"/>
                </a:solidFill>
                <a:cs typeface="Calibri"/>
              </a:rPr>
              <a:t> </a:t>
            </a:r>
            <a:r>
              <a:rPr lang="tr-TR" sz="2000" spc="-15" dirty="0" err="1">
                <a:solidFill>
                  <a:schemeClr val="tx1"/>
                </a:solidFill>
                <a:cs typeface="Calibri"/>
              </a:rPr>
              <a:t>documents</a:t>
            </a:r>
            <a:r>
              <a:rPr lang="tr-TR" sz="2000" spc="-15" dirty="0">
                <a:solidFill>
                  <a:schemeClr val="tx1"/>
                </a:solidFill>
                <a:cs typeface="Calibri"/>
              </a:rPr>
              <a:t> </a:t>
            </a:r>
            <a:r>
              <a:rPr lang="tr-TR" sz="2000" spc="-15" dirty="0" err="1">
                <a:solidFill>
                  <a:schemeClr val="tx1"/>
                </a:solidFill>
                <a:cs typeface="Calibri"/>
              </a:rPr>
              <a:t>for</a:t>
            </a:r>
            <a:r>
              <a:rPr lang="tr-TR" sz="2000" spc="-15" dirty="0">
                <a:solidFill>
                  <a:schemeClr val="tx1"/>
                </a:solidFill>
                <a:cs typeface="Calibri"/>
              </a:rPr>
              <a:t> </a:t>
            </a:r>
            <a:r>
              <a:rPr lang="tr-TR" sz="2000" spc="-15" dirty="0" err="1">
                <a:solidFill>
                  <a:schemeClr val="tx1"/>
                </a:solidFill>
                <a:cs typeface="Calibri"/>
              </a:rPr>
              <a:t>your</a:t>
            </a:r>
            <a:r>
              <a:rPr lang="tr-TR" sz="2000" spc="-15" dirty="0">
                <a:solidFill>
                  <a:schemeClr val="tx1"/>
                </a:solidFill>
                <a:cs typeface="Calibri"/>
              </a:rPr>
              <a:t> </a:t>
            </a:r>
            <a:r>
              <a:rPr lang="tr-TR" sz="2000" spc="-15" dirty="0" err="1">
                <a:solidFill>
                  <a:schemeClr val="tx1"/>
                </a:solidFill>
                <a:cs typeface="Calibri"/>
              </a:rPr>
              <a:t>destination</a:t>
            </a:r>
            <a:r>
              <a:rPr lang="tr-TR" sz="2000" spc="-15" dirty="0">
                <a:solidFill>
                  <a:schemeClr val="tx1"/>
                </a:solidFill>
                <a:cs typeface="Calibri"/>
              </a:rPr>
              <a:t> </a:t>
            </a:r>
            <a:r>
              <a:rPr lang="tr-TR" sz="2000" spc="-15" dirty="0" err="1">
                <a:solidFill>
                  <a:schemeClr val="tx1"/>
                </a:solidFill>
                <a:cs typeface="Calibri"/>
              </a:rPr>
              <a:t>country</a:t>
            </a:r>
            <a:r>
              <a:rPr lang="tr-TR" sz="2000" spc="-15" dirty="0">
                <a:solidFill>
                  <a:schemeClr val="tx1"/>
                </a:solidFill>
                <a:cs typeface="Calibri"/>
              </a:rPr>
              <a:t>. </a:t>
            </a:r>
          </a:p>
          <a:p>
            <a:pPr marL="355600" indent="-342900" algn="just">
              <a:lnSpc>
                <a:spcPct val="100000"/>
              </a:lnSpc>
              <a:tabLst>
                <a:tab pos="241300" algn="l"/>
              </a:tabLst>
            </a:pPr>
            <a:r>
              <a:rPr lang="tr-TR" sz="2000" spc="-10" dirty="0">
                <a:solidFill>
                  <a:schemeClr val="tx1"/>
                </a:solidFill>
                <a:cs typeface="Calibri"/>
              </a:rPr>
              <a:t>As a </a:t>
            </a:r>
            <a:r>
              <a:rPr lang="tr-TR" sz="2000" spc="-10" dirty="0" smtClean="0">
                <a:solidFill>
                  <a:schemeClr val="tx1"/>
                </a:solidFill>
                <a:cs typeface="Calibri"/>
              </a:rPr>
              <a:t>International </a:t>
            </a:r>
            <a:r>
              <a:rPr lang="tr-TR" sz="2000" spc="-10" dirty="0" err="1" smtClean="0">
                <a:solidFill>
                  <a:schemeClr val="tx1"/>
                </a:solidFill>
                <a:cs typeface="Calibri"/>
              </a:rPr>
              <a:t>Academic</a:t>
            </a:r>
            <a:r>
              <a:rPr lang="tr-TR" sz="2000" spc="-10" dirty="0" smtClean="0">
                <a:solidFill>
                  <a:schemeClr val="tx1"/>
                </a:solidFill>
                <a:cs typeface="Calibri"/>
              </a:rPr>
              <a:t> </a:t>
            </a:r>
            <a:r>
              <a:rPr lang="tr-TR" sz="2000" spc="-10" dirty="0" err="1" smtClean="0">
                <a:solidFill>
                  <a:schemeClr val="tx1"/>
                </a:solidFill>
                <a:cs typeface="Calibri"/>
              </a:rPr>
              <a:t>Relations</a:t>
            </a:r>
            <a:r>
              <a:rPr lang="tr-TR" sz="2000" spc="-10" dirty="0" smtClean="0">
                <a:solidFill>
                  <a:schemeClr val="tx1"/>
                </a:solidFill>
                <a:cs typeface="Calibri"/>
              </a:rPr>
              <a:t> Office </a:t>
            </a:r>
            <a:r>
              <a:rPr lang="tr-TR" sz="2000" spc="-10" dirty="0" err="1">
                <a:solidFill>
                  <a:schemeClr val="tx1"/>
                </a:solidFill>
                <a:cs typeface="Calibri"/>
              </a:rPr>
              <a:t>we</a:t>
            </a:r>
            <a:r>
              <a:rPr lang="tr-TR" sz="2000" spc="-10" dirty="0">
                <a:solidFill>
                  <a:schemeClr val="tx1"/>
                </a:solidFill>
                <a:cs typeface="Calibri"/>
              </a:rPr>
              <a:t> can </a:t>
            </a:r>
            <a:r>
              <a:rPr lang="tr-TR" sz="2000" spc="-10" dirty="0" err="1">
                <a:solidFill>
                  <a:schemeClr val="tx1"/>
                </a:solidFill>
                <a:cs typeface="Calibri"/>
              </a:rPr>
              <a:t>prepare</a:t>
            </a:r>
            <a:r>
              <a:rPr lang="tr-TR" sz="2000" spc="-10" dirty="0">
                <a:solidFill>
                  <a:schemeClr val="tx1"/>
                </a:solidFill>
                <a:cs typeface="Calibri"/>
              </a:rPr>
              <a:t> Grant </a:t>
            </a:r>
            <a:r>
              <a:rPr lang="tr-TR" sz="2000" spc="-10" dirty="0" err="1">
                <a:solidFill>
                  <a:schemeClr val="tx1"/>
                </a:solidFill>
                <a:cs typeface="Calibri"/>
              </a:rPr>
              <a:t>Support</a:t>
            </a:r>
            <a:r>
              <a:rPr lang="tr-TR" sz="2000" spc="-10" dirty="0">
                <a:solidFill>
                  <a:schemeClr val="tx1"/>
                </a:solidFill>
                <a:cs typeface="Calibri"/>
              </a:rPr>
              <a:t> </a:t>
            </a:r>
            <a:r>
              <a:rPr lang="tr-TR" sz="2000" spc="-10" dirty="0" err="1" smtClean="0">
                <a:solidFill>
                  <a:schemeClr val="tx1"/>
                </a:solidFill>
                <a:cs typeface="Calibri"/>
              </a:rPr>
              <a:t>Document</a:t>
            </a:r>
            <a:r>
              <a:rPr lang="tr-TR" sz="2000" spc="-10" dirty="0" smtClean="0">
                <a:solidFill>
                  <a:schemeClr val="tx1"/>
                </a:solidFill>
                <a:cs typeface="Calibri"/>
              </a:rPr>
              <a:t> </a:t>
            </a:r>
            <a:r>
              <a:rPr lang="tr-TR" sz="2000" spc="-10" dirty="0" err="1">
                <a:solidFill>
                  <a:schemeClr val="tx1"/>
                </a:solidFill>
                <a:cs typeface="Calibri"/>
              </a:rPr>
              <a:t>for</a:t>
            </a:r>
            <a:r>
              <a:rPr lang="tr-TR" sz="2000" spc="-10" dirty="0">
                <a:solidFill>
                  <a:schemeClr val="tx1"/>
                </a:solidFill>
                <a:cs typeface="Calibri"/>
              </a:rPr>
              <a:t> </a:t>
            </a:r>
            <a:r>
              <a:rPr lang="tr-TR" sz="2000" spc="-10" dirty="0" err="1">
                <a:solidFill>
                  <a:schemeClr val="tx1"/>
                </a:solidFill>
                <a:cs typeface="Calibri"/>
              </a:rPr>
              <a:t>students</a:t>
            </a:r>
            <a:r>
              <a:rPr lang="tr-TR" sz="2000" spc="-10" dirty="0">
                <a:solidFill>
                  <a:schemeClr val="tx1"/>
                </a:solidFill>
                <a:cs typeface="Calibri"/>
              </a:rPr>
              <a:t> </a:t>
            </a:r>
            <a:r>
              <a:rPr lang="tr-TR" sz="2000" spc="-10" dirty="0" err="1">
                <a:solidFill>
                  <a:schemeClr val="tx1"/>
                </a:solidFill>
                <a:cs typeface="Calibri"/>
              </a:rPr>
              <a:t>awarded</a:t>
            </a:r>
            <a:r>
              <a:rPr lang="tr-TR" sz="2000" spc="-10" dirty="0">
                <a:solidFill>
                  <a:schemeClr val="tx1"/>
                </a:solidFill>
                <a:cs typeface="Calibri"/>
              </a:rPr>
              <a:t> </a:t>
            </a:r>
            <a:r>
              <a:rPr lang="tr-TR" sz="2000" spc="-10" dirty="0" err="1">
                <a:solidFill>
                  <a:schemeClr val="tx1"/>
                </a:solidFill>
                <a:cs typeface="Calibri"/>
              </a:rPr>
              <a:t>with</a:t>
            </a:r>
            <a:r>
              <a:rPr lang="tr-TR" sz="2000" spc="-10" dirty="0">
                <a:solidFill>
                  <a:schemeClr val="tx1"/>
                </a:solidFill>
                <a:cs typeface="Calibri"/>
              </a:rPr>
              <a:t> </a:t>
            </a:r>
            <a:r>
              <a:rPr lang="tr-TR" sz="2000" spc="-10" dirty="0" err="1">
                <a:solidFill>
                  <a:schemeClr val="tx1"/>
                </a:solidFill>
                <a:cs typeface="Calibri"/>
              </a:rPr>
              <a:t>grant</a:t>
            </a:r>
            <a:r>
              <a:rPr lang="tr-TR" sz="2000" spc="-10" dirty="0">
                <a:solidFill>
                  <a:schemeClr val="tx1"/>
                </a:solidFill>
                <a:cs typeface="Calibri"/>
              </a:rPr>
              <a:t> </a:t>
            </a:r>
            <a:r>
              <a:rPr lang="tr-TR" sz="2000" spc="-10" dirty="0" err="1">
                <a:solidFill>
                  <a:schemeClr val="tx1"/>
                </a:solidFill>
                <a:cs typeface="Calibri"/>
              </a:rPr>
              <a:t>support</a:t>
            </a:r>
            <a:r>
              <a:rPr lang="tr-TR" sz="2000" spc="-10" dirty="0">
                <a:solidFill>
                  <a:schemeClr val="tx1"/>
                </a:solidFill>
                <a:cs typeface="Calibri"/>
              </a:rPr>
              <a:t> (</a:t>
            </a:r>
            <a:r>
              <a:rPr lang="tr-TR" sz="2000" spc="-10" dirty="0" err="1">
                <a:solidFill>
                  <a:schemeClr val="tx1"/>
                </a:solidFill>
                <a:cs typeface="Calibri"/>
              </a:rPr>
              <a:t>Also</a:t>
            </a:r>
            <a:r>
              <a:rPr lang="tr-TR" sz="2000" spc="-10" dirty="0">
                <a:solidFill>
                  <a:schemeClr val="tx1"/>
                </a:solidFill>
                <a:cs typeface="Calibri"/>
              </a:rPr>
              <a:t> </a:t>
            </a:r>
            <a:r>
              <a:rPr lang="tr-TR" sz="2000" spc="-10" dirty="0" err="1">
                <a:solidFill>
                  <a:schemeClr val="tx1"/>
                </a:solidFill>
                <a:cs typeface="Calibri"/>
              </a:rPr>
              <a:t>indicating</a:t>
            </a:r>
            <a:r>
              <a:rPr lang="tr-TR" sz="2000" spc="-10" dirty="0">
                <a:solidFill>
                  <a:schemeClr val="tx1"/>
                </a:solidFill>
                <a:cs typeface="Calibri"/>
              </a:rPr>
              <a:t> </a:t>
            </a:r>
            <a:r>
              <a:rPr lang="tr-TR" sz="2000" spc="-10" dirty="0" err="1">
                <a:solidFill>
                  <a:schemeClr val="tx1"/>
                </a:solidFill>
                <a:cs typeface="Calibri"/>
              </a:rPr>
              <a:t>the</a:t>
            </a:r>
            <a:r>
              <a:rPr lang="tr-TR" sz="2000" spc="-10" dirty="0">
                <a:solidFill>
                  <a:schemeClr val="tx1"/>
                </a:solidFill>
                <a:cs typeface="Calibri"/>
              </a:rPr>
              <a:t> total </a:t>
            </a:r>
            <a:r>
              <a:rPr lang="tr-TR" sz="2000" spc="-10" dirty="0" err="1">
                <a:solidFill>
                  <a:schemeClr val="tx1"/>
                </a:solidFill>
                <a:cs typeface="Calibri"/>
              </a:rPr>
              <a:t>grant</a:t>
            </a:r>
            <a:r>
              <a:rPr lang="tr-TR" sz="2000" spc="-10" dirty="0">
                <a:solidFill>
                  <a:schemeClr val="tx1"/>
                </a:solidFill>
                <a:cs typeface="Calibri"/>
              </a:rPr>
              <a:t> </a:t>
            </a:r>
            <a:r>
              <a:rPr lang="tr-TR" sz="2000" spc="-10" dirty="0" err="1">
                <a:solidFill>
                  <a:schemeClr val="tx1"/>
                </a:solidFill>
                <a:cs typeface="Calibri"/>
              </a:rPr>
              <a:t>amount</a:t>
            </a:r>
            <a:r>
              <a:rPr lang="tr-TR" sz="2000" spc="-10" dirty="0">
                <a:solidFill>
                  <a:schemeClr val="tx1"/>
                </a:solidFill>
                <a:cs typeface="Calibri"/>
              </a:rPr>
              <a:t>); </a:t>
            </a:r>
            <a:r>
              <a:rPr lang="tr-TR" sz="2000" spc="-10" dirty="0" err="1">
                <a:solidFill>
                  <a:schemeClr val="tx1"/>
                </a:solidFill>
                <a:cs typeface="Calibri"/>
              </a:rPr>
              <a:t>and</a:t>
            </a:r>
            <a:r>
              <a:rPr lang="tr-TR" sz="2000" spc="-10" dirty="0">
                <a:solidFill>
                  <a:schemeClr val="tx1"/>
                </a:solidFill>
                <a:cs typeface="Calibri"/>
              </a:rPr>
              <a:t> a </a:t>
            </a:r>
            <a:r>
              <a:rPr lang="tr-TR" sz="2000" spc="-10" dirty="0" err="1">
                <a:solidFill>
                  <a:schemeClr val="tx1"/>
                </a:solidFill>
                <a:cs typeface="Calibri"/>
              </a:rPr>
              <a:t>document</a:t>
            </a:r>
            <a:r>
              <a:rPr lang="tr-TR" sz="2000" spc="-10" dirty="0">
                <a:solidFill>
                  <a:schemeClr val="tx1"/>
                </a:solidFill>
                <a:cs typeface="Calibri"/>
              </a:rPr>
              <a:t> </a:t>
            </a:r>
            <a:r>
              <a:rPr lang="tr-TR" sz="2000" spc="-10" dirty="0" err="1">
                <a:solidFill>
                  <a:schemeClr val="tx1"/>
                </a:solidFill>
                <a:cs typeface="Calibri"/>
              </a:rPr>
              <a:t>for</a:t>
            </a:r>
            <a:r>
              <a:rPr lang="tr-TR" sz="2000" spc="-10" dirty="0">
                <a:solidFill>
                  <a:schemeClr val="tx1"/>
                </a:solidFill>
                <a:cs typeface="Calibri"/>
              </a:rPr>
              <a:t> </a:t>
            </a:r>
            <a:r>
              <a:rPr lang="tr-TR" sz="2000" spc="-10" dirty="0" err="1">
                <a:solidFill>
                  <a:schemeClr val="tx1"/>
                </a:solidFill>
                <a:cs typeface="Calibri"/>
              </a:rPr>
              <a:t>students</a:t>
            </a:r>
            <a:r>
              <a:rPr lang="tr-TR" sz="2000" spc="-10" dirty="0">
                <a:solidFill>
                  <a:schemeClr val="tx1"/>
                </a:solidFill>
                <a:cs typeface="Calibri"/>
              </a:rPr>
              <a:t> </a:t>
            </a:r>
            <a:r>
              <a:rPr lang="tr-TR" sz="2000" spc="-10" dirty="0" err="1">
                <a:solidFill>
                  <a:schemeClr val="tx1"/>
                </a:solidFill>
                <a:cs typeface="Calibri"/>
              </a:rPr>
              <a:t>chosen</a:t>
            </a:r>
            <a:r>
              <a:rPr lang="tr-TR" sz="2000" spc="-10" dirty="0">
                <a:solidFill>
                  <a:schemeClr val="tx1"/>
                </a:solidFill>
                <a:cs typeface="Calibri"/>
              </a:rPr>
              <a:t> </a:t>
            </a:r>
            <a:r>
              <a:rPr lang="tr-TR" sz="2000" spc="-10" dirty="0" err="1">
                <a:solidFill>
                  <a:schemeClr val="tx1"/>
                </a:solidFill>
                <a:cs typeface="Calibri"/>
              </a:rPr>
              <a:t>without</a:t>
            </a:r>
            <a:r>
              <a:rPr lang="tr-TR" sz="2000" spc="-10" dirty="0">
                <a:solidFill>
                  <a:schemeClr val="tx1"/>
                </a:solidFill>
                <a:cs typeface="Calibri"/>
              </a:rPr>
              <a:t> </a:t>
            </a:r>
            <a:r>
              <a:rPr lang="tr-TR" sz="2000" spc="-10" dirty="0" err="1">
                <a:solidFill>
                  <a:schemeClr val="tx1"/>
                </a:solidFill>
                <a:cs typeface="Calibri"/>
              </a:rPr>
              <a:t>grant</a:t>
            </a:r>
            <a:r>
              <a:rPr lang="tr-TR" sz="2000" spc="-10" dirty="0">
                <a:solidFill>
                  <a:schemeClr val="tx1"/>
                </a:solidFill>
                <a:cs typeface="Calibri"/>
              </a:rPr>
              <a:t> </a:t>
            </a:r>
            <a:r>
              <a:rPr lang="tr-TR" sz="2000" spc="-10" dirty="0" err="1">
                <a:solidFill>
                  <a:schemeClr val="tx1"/>
                </a:solidFill>
                <a:cs typeface="Calibri"/>
              </a:rPr>
              <a:t>to</a:t>
            </a:r>
            <a:r>
              <a:rPr lang="tr-TR" sz="2000" spc="-10" dirty="0">
                <a:solidFill>
                  <a:schemeClr val="tx1"/>
                </a:solidFill>
                <a:cs typeface="Calibri"/>
              </a:rPr>
              <a:t> be </a:t>
            </a:r>
            <a:r>
              <a:rPr lang="tr-TR" sz="2000" spc="-10" dirty="0" err="1">
                <a:solidFill>
                  <a:schemeClr val="tx1"/>
                </a:solidFill>
                <a:cs typeface="Calibri"/>
              </a:rPr>
              <a:t>used</a:t>
            </a:r>
            <a:r>
              <a:rPr lang="tr-TR" sz="2000" spc="-10" dirty="0">
                <a:solidFill>
                  <a:schemeClr val="tx1"/>
                </a:solidFill>
                <a:cs typeface="Calibri"/>
              </a:rPr>
              <a:t> in </a:t>
            </a:r>
            <a:r>
              <a:rPr lang="tr-TR" sz="2000" spc="-10" dirty="0" err="1">
                <a:solidFill>
                  <a:schemeClr val="tx1"/>
                </a:solidFill>
                <a:cs typeface="Calibri"/>
              </a:rPr>
              <a:t>visa</a:t>
            </a:r>
            <a:r>
              <a:rPr lang="tr-TR" sz="2000" spc="-10" dirty="0">
                <a:solidFill>
                  <a:schemeClr val="tx1"/>
                </a:solidFill>
                <a:cs typeface="Calibri"/>
              </a:rPr>
              <a:t> </a:t>
            </a:r>
            <a:r>
              <a:rPr lang="tr-TR" sz="2000" spc="-10" dirty="0" err="1">
                <a:solidFill>
                  <a:schemeClr val="tx1"/>
                </a:solidFill>
                <a:cs typeface="Calibri"/>
              </a:rPr>
              <a:t>applications</a:t>
            </a:r>
            <a:r>
              <a:rPr lang="tr-TR" sz="2000" spc="-10" dirty="0">
                <a:solidFill>
                  <a:schemeClr val="tx1"/>
                </a:solidFill>
                <a:cs typeface="Calibri"/>
              </a:rPr>
              <a:t>, </a:t>
            </a:r>
            <a:r>
              <a:rPr lang="tr-TR" sz="2000" spc="-10" dirty="0" err="1">
                <a:solidFill>
                  <a:schemeClr val="tx1"/>
                </a:solidFill>
                <a:cs typeface="Calibri"/>
              </a:rPr>
              <a:t>indicating</a:t>
            </a:r>
            <a:r>
              <a:rPr lang="tr-TR" sz="2000" spc="-10" dirty="0">
                <a:solidFill>
                  <a:schemeClr val="tx1"/>
                </a:solidFill>
                <a:cs typeface="Calibri"/>
              </a:rPr>
              <a:t> </a:t>
            </a:r>
            <a:r>
              <a:rPr lang="tr-TR" sz="2000" spc="-10" dirty="0" err="1">
                <a:solidFill>
                  <a:schemeClr val="tx1"/>
                </a:solidFill>
                <a:cs typeface="Calibri"/>
              </a:rPr>
              <a:t>that</a:t>
            </a:r>
            <a:r>
              <a:rPr lang="tr-TR" sz="2000" spc="-10" dirty="0">
                <a:solidFill>
                  <a:schemeClr val="tx1"/>
                </a:solidFill>
                <a:cs typeface="Calibri"/>
              </a:rPr>
              <a:t> </a:t>
            </a:r>
            <a:r>
              <a:rPr lang="tr-TR" sz="2000" spc="-10" dirty="0" err="1">
                <a:solidFill>
                  <a:schemeClr val="tx1"/>
                </a:solidFill>
                <a:cs typeface="Calibri"/>
              </a:rPr>
              <a:t>they</a:t>
            </a:r>
            <a:r>
              <a:rPr lang="tr-TR" sz="2000" spc="-10" dirty="0">
                <a:solidFill>
                  <a:schemeClr val="tx1"/>
                </a:solidFill>
                <a:cs typeface="Calibri"/>
              </a:rPr>
              <a:t> </a:t>
            </a:r>
            <a:r>
              <a:rPr lang="tr-TR" sz="2000" spc="-10" dirty="0" err="1">
                <a:solidFill>
                  <a:schemeClr val="tx1"/>
                </a:solidFill>
                <a:cs typeface="Calibri"/>
              </a:rPr>
              <a:t>are</a:t>
            </a:r>
            <a:r>
              <a:rPr lang="tr-TR" sz="2000" spc="-10" dirty="0">
                <a:solidFill>
                  <a:schemeClr val="tx1"/>
                </a:solidFill>
                <a:cs typeface="Calibri"/>
              </a:rPr>
              <a:t> a </a:t>
            </a:r>
            <a:r>
              <a:rPr lang="tr-TR" sz="2000" spc="-10" dirty="0" err="1">
                <a:solidFill>
                  <a:schemeClr val="tx1"/>
                </a:solidFill>
                <a:cs typeface="Calibri"/>
              </a:rPr>
              <a:t>student</a:t>
            </a:r>
            <a:r>
              <a:rPr lang="tr-TR" sz="2000" spc="-10" dirty="0">
                <a:solidFill>
                  <a:schemeClr val="tx1"/>
                </a:solidFill>
                <a:cs typeface="Calibri"/>
              </a:rPr>
              <a:t> of </a:t>
            </a:r>
            <a:r>
              <a:rPr lang="tr-TR" sz="2000" spc="-10" dirty="0" err="1">
                <a:solidFill>
                  <a:schemeClr val="tx1"/>
                </a:solidFill>
                <a:cs typeface="Calibri"/>
              </a:rPr>
              <a:t>Erasmus</a:t>
            </a:r>
            <a:r>
              <a:rPr lang="tr-TR" sz="2000" spc="-10" dirty="0">
                <a:solidFill>
                  <a:schemeClr val="tx1"/>
                </a:solidFill>
                <a:cs typeface="Calibri"/>
              </a:rPr>
              <a:t>. </a:t>
            </a:r>
            <a:r>
              <a:rPr lang="tr-TR" sz="2000" spc="-10" dirty="0" err="1">
                <a:solidFill>
                  <a:schemeClr val="tx1"/>
                </a:solidFill>
                <a:cs typeface="Calibri"/>
              </a:rPr>
              <a:t>These</a:t>
            </a:r>
            <a:r>
              <a:rPr lang="tr-TR" sz="2000" spc="-10" dirty="0">
                <a:solidFill>
                  <a:schemeClr val="tx1"/>
                </a:solidFill>
                <a:cs typeface="Calibri"/>
              </a:rPr>
              <a:t> </a:t>
            </a:r>
            <a:r>
              <a:rPr lang="tr-TR" sz="2000" spc="-10" dirty="0" err="1">
                <a:solidFill>
                  <a:schemeClr val="tx1"/>
                </a:solidFill>
                <a:cs typeface="Calibri"/>
              </a:rPr>
              <a:t>documents</a:t>
            </a:r>
            <a:r>
              <a:rPr lang="tr-TR" sz="2000" spc="-10" dirty="0">
                <a:solidFill>
                  <a:schemeClr val="tx1"/>
                </a:solidFill>
                <a:cs typeface="Calibri"/>
              </a:rPr>
              <a:t> can be </a:t>
            </a:r>
            <a:r>
              <a:rPr lang="tr-TR" sz="2000" spc="-10" dirty="0" err="1">
                <a:solidFill>
                  <a:schemeClr val="tx1"/>
                </a:solidFill>
                <a:cs typeface="Calibri"/>
              </a:rPr>
              <a:t>requested</a:t>
            </a:r>
            <a:r>
              <a:rPr lang="tr-TR" sz="2000" spc="-10" dirty="0">
                <a:solidFill>
                  <a:schemeClr val="tx1"/>
                </a:solidFill>
                <a:cs typeface="Calibri"/>
              </a:rPr>
              <a:t> </a:t>
            </a:r>
            <a:r>
              <a:rPr lang="tr-TR" sz="2000" spc="-10" dirty="0" err="1">
                <a:solidFill>
                  <a:schemeClr val="tx1"/>
                </a:solidFill>
                <a:cs typeface="Calibri"/>
              </a:rPr>
              <a:t>through</a:t>
            </a:r>
            <a:r>
              <a:rPr lang="tr-TR" sz="2000" spc="-10" dirty="0">
                <a:solidFill>
                  <a:schemeClr val="tx1"/>
                </a:solidFill>
                <a:cs typeface="Calibri"/>
              </a:rPr>
              <a:t> an e-mail </a:t>
            </a:r>
            <a:r>
              <a:rPr lang="tr-TR" sz="2000" spc="-10" dirty="0" err="1">
                <a:solidFill>
                  <a:schemeClr val="tx1"/>
                </a:solidFill>
                <a:cs typeface="Calibri"/>
              </a:rPr>
              <a:t>showing</a:t>
            </a:r>
            <a:r>
              <a:rPr lang="tr-TR" sz="2000" spc="-10" dirty="0">
                <a:solidFill>
                  <a:schemeClr val="tx1"/>
                </a:solidFill>
                <a:cs typeface="Calibri"/>
              </a:rPr>
              <a:t> </a:t>
            </a:r>
            <a:r>
              <a:rPr lang="tr-TR" sz="2000" spc="-10" dirty="0" err="1">
                <a:solidFill>
                  <a:schemeClr val="tx1"/>
                </a:solidFill>
                <a:cs typeface="Calibri"/>
              </a:rPr>
              <a:t>the</a:t>
            </a:r>
            <a:r>
              <a:rPr lang="tr-TR" sz="2000" spc="-10" dirty="0">
                <a:solidFill>
                  <a:schemeClr val="tx1"/>
                </a:solidFill>
                <a:cs typeface="Calibri"/>
              </a:rPr>
              <a:t> </a:t>
            </a:r>
            <a:r>
              <a:rPr lang="tr-TR" sz="2000" spc="-10" dirty="0" err="1">
                <a:solidFill>
                  <a:schemeClr val="tx1"/>
                </a:solidFill>
                <a:cs typeface="Calibri"/>
              </a:rPr>
              <a:t>Internship</a:t>
            </a:r>
            <a:r>
              <a:rPr lang="tr-TR" sz="2000" spc="-10" dirty="0">
                <a:solidFill>
                  <a:schemeClr val="tx1"/>
                </a:solidFill>
                <a:cs typeface="Calibri"/>
              </a:rPr>
              <a:t> </a:t>
            </a:r>
            <a:r>
              <a:rPr lang="tr-TR" sz="2000" spc="-10" dirty="0" err="1">
                <a:solidFill>
                  <a:schemeClr val="tx1"/>
                </a:solidFill>
                <a:cs typeface="Calibri"/>
              </a:rPr>
              <a:t>duration</a:t>
            </a:r>
            <a:r>
              <a:rPr lang="tr-TR" sz="2000" spc="-10" dirty="0">
                <a:solidFill>
                  <a:schemeClr val="tx1"/>
                </a:solidFill>
                <a:cs typeface="Calibri"/>
              </a:rPr>
              <a:t>. </a:t>
            </a:r>
          </a:p>
          <a:p>
            <a:pPr marL="355600" indent="-342900" algn="just">
              <a:lnSpc>
                <a:spcPct val="100000"/>
              </a:lnSpc>
              <a:tabLst>
                <a:tab pos="241300" algn="l"/>
              </a:tabLst>
            </a:pPr>
            <a:r>
              <a:rPr lang="tr-TR" sz="2000" spc="-215" dirty="0" err="1">
                <a:solidFill>
                  <a:schemeClr val="tx1"/>
                </a:solidFill>
                <a:cs typeface="Calibri"/>
              </a:rPr>
              <a:t>Students</a:t>
            </a:r>
            <a:r>
              <a:rPr lang="tr-TR" sz="2000" spc="-215" dirty="0">
                <a:solidFill>
                  <a:schemeClr val="tx1"/>
                </a:solidFill>
                <a:cs typeface="Calibri"/>
              </a:rPr>
              <a:t> </a:t>
            </a:r>
            <a:r>
              <a:rPr lang="tr-TR" sz="2000" spc="-215" dirty="0" err="1">
                <a:solidFill>
                  <a:schemeClr val="tx1"/>
                </a:solidFill>
                <a:cs typeface="Calibri"/>
              </a:rPr>
              <a:t>with</a:t>
            </a:r>
            <a:r>
              <a:rPr lang="tr-TR" sz="2000" spc="-215" dirty="0">
                <a:solidFill>
                  <a:schemeClr val="tx1"/>
                </a:solidFill>
                <a:cs typeface="Calibri"/>
              </a:rPr>
              <a:t> </a:t>
            </a:r>
            <a:r>
              <a:rPr lang="tr-TR" sz="2000" spc="-215" dirty="0" err="1">
                <a:solidFill>
                  <a:schemeClr val="tx1"/>
                </a:solidFill>
                <a:cs typeface="Calibri"/>
              </a:rPr>
              <a:t>Green</a:t>
            </a:r>
            <a:r>
              <a:rPr lang="tr-TR" sz="2000" spc="-215" dirty="0">
                <a:solidFill>
                  <a:schemeClr val="tx1"/>
                </a:solidFill>
                <a:cs typeface="Calibri"/>
              </a:rPr>
              <a:t> Passport </a:t>
            </a:r>
            <a:r>
              <a:rPr lang="tr-TR" sz="2000" spc="-215" dirty="0" err="1">
                <a:solidFill>
                  <a:schemeClr val="tx1"/>
                </a:solidFill>
                <a:cs typeface="Calibri"/>
              </a:rPr>
              <a:t>might</a:t>
            </a:r>
            <a:r>
              <a:rPr lang="tr-TR" sz="2000" spc="-215" dirty="0">
                <a:solidFill>
                  <a:schemeClr val="tx1"/>
                </a:solidFill>
                <a:cs typeface="Calibri"/>
              </a:rPr>
              <a:t> </a:t>
            </a:r>
            <a:r>
              <a:rPr lang="tr-TR" sz="2000" spc="-215" dirty="0" err="1">
                <a:solidFill>
                  <a:schemeClr val="tx1"/>
                </a:solidFill>
                <a:cs typeface="Calibri"/>
              </a:rPr>
              <a:t>need</a:t>
            </a:r>
            <a:r>
              <a:rPr lang="tr-TR" sz="2000" spc="-215" dirty="0">
                <a:solidFill>
                  <a:schemeClr val="tx1"/>
                </a:solidFill>
                <a:cs typeface="Calibri"/>
              </a:rPr>
              <a:t> </a:t>
            </a:r>
            <a:r>
              <a:rPr lang="tr-TR" sz="2000" spc="-215" dirty="0" err="1">
                <a:solidFill>
                  <a:schemeClr val="tx1"/>
                </a:solidFill>
                <a:cs typeface="Calibri"/>
              </a:rPr>
              <a:t>to</a:t>
            </a:r>
            <a:r>
              <a:rPr lang="tr-TR" sz="2000" spc="-215" dirty="0">
                <a:solidFill>
                  <a:schemeClr val="tx1"/>
                </a:solidFill>
                <a:cs typeface="Calibri"/>
              </a:rPr>
              <a:t> </a:t>
            </a:r>
            <a:r>
              <a:rPr lang="tr-TR" sz="2000" spc="-215" dirty="0" err="1">
                <a:solidFill>
                  <a:schemeClr val="tx1"/>
                </a:solidFill>
                <a:cs typeface="Calibri"/>
              </a:rPr>
              <a:t>obtain</a:t>
            </a:r>
            <a:r>
              <a:rPr lang="tr-TR" sz="2000" spc="-215" dirty="0">
                <a:solidFill>
                  <a:schemeClr val="tx1"/>
                </a:solidFill>
                <a:cs typeface="Calibri"/>
              </a:rPr>
              <a:t> </a:t>
            </a:r>
            <a:r>
              <a:rPr lang="tr-TR" sz="2000" spc="-215" dirty="0" err="1">
                <a:solidFill>
                  <a:schemeClr val="tx1"/>
                </a:solidFill>
                <a:cs typeface="Calibri"/>
              </a:rPr>
              <a:t>visa</a:t>
            </a:r>
            <a:r>
              <a:rPr lang="tr-TR" sz="2000" spc="-215" dirty="0">
                <a:solidFill>
                  <a:schemeClr val="tx1"/>
                </a:solidFill>
                <a:cs typeface="Calibri"/>
              </a:rPr>
              <a:t> </a:t>
            </a:r>
            <a:r>
              <a:rPr lang="tr-TR" sz="2000" spc="-215" dirty="0" err="1">
                <a:solidFill>
                  <a:schemeClr val="tx1"/>
                </a:solidFill>
                <a:cs typeface="Calibri"/>
              </a:rPr>
              <a:t>aswell</a:t>
            </a:r>
            <a:r>
              <a:rPr lang="tr-TR" sz="2000" spc="-215" dirty="0">
                <a:solidFill>
                  <a:schemeClr val="tx1"/>
                </a:solidFill>
                <a:cs typeface="Calibri"/>
              </a:rPr>
              <a:t>. </a:t>
            </a:r>
            <a:r>
              <a:rPr lang="tr-TR" sz="2000" spc="-215" dirty="0" err="1">
                <a:solidFill>
                  <a:schemeClr val="tx1"/>
                </a:solidFill>
                <a:cs typeface="Calibri"/>
              </a:rPr>
              <a:t>Especially</a:t>
            </a:r>
            <a:r>
              <a:rPr lang="tr-TR" sz="2000" spc="-215" dirty="0">
                <a:solidFill>
                  <a:schemeClr val="tx1"/>
                </a:solidFill>
                <a:cs typeface="Calibri"/>
              </a:rPr>
              <a:t> </a:t>
            </a:r>
            <a:r>
              <a:rPr lang="tr-TR" sz="2000" spc="-215" dirty="0" err="1">
                <a:solidFill>
                  <a:schemeClr val="tx1"/>
                </a:solidFill>
                <a:cs typeface="Calibri"/>
              </a:rPr>
              <a:t>for</a:t>
            </a:r>
            <a:r>
              <a:rPr lang="tr-TR" sz="2000" spc="-215" dirty="0">
                <a:solidFill>
                  <a:schemeClr val="tx1"/>
                </a:solidFill>
                <a:cs typeface="Calibri"/>
              </a:rPr>
              <a:t> </a:t>
            </a:r>
            <a:r>
              <a:rPr lang="tr-TR" sz="2000" spc="-215" dirty="0" err="1">
                <a:solidFill>
                  <a:schemeClr val="tx1"/>
                </a:solidFill>
                <a:cs typeface="Calibri"/>
              </a:rPr>
              <a:t>the</a:t>
            </a:r>
            <a:r>
              <a:rPr lang="tr-TR" sz="2000" spc="-215" dirty="0">
                <a:solidFill>
                  <a:schemeClr val="tx1"/>
                </a:solidFill>
                <a:cs typeface="Calibri"/>
              </a:rPr>
              <a:t> </a:t>
            </a:r>
            <a:r>
              <a:rPr lang="tr-TR" sz="2000" spc="-215" dirty="0" err="1">
                <a:solidFill>
                  <a:schemeClr val="tx1"/>
                </a:solidFill>
                <a:cs typeface="Calibri"/>
              </a:rPr>
              <a:t>students</a:t>
            </a:r>
            <a:r>
              <a:rPr lang="tr-TR" sz="2000" spc="-215" dirty="0">
                <a:solidFill>
                  <a:schemeClr val="tx1"/>
                </a:solidFill>
                <a:cs typeface="Calibri"/>
              </a:rPr>
              <a:t> </a:t>
            </a:r>
            <a:r>
              <a:rPr lang="tr-TR" sz="2000" spc="-215" dirty="0" err="1">
                <a:solidFill>
                  <a:schemeClr val="tx1"/>
                </a:solidFill>
                <a:cs typeface="Calibri"/>
              </a:rPr>
              <a:t>whose</a:t>
            </a:r>
            <a:r>
              <a:rPr lang="tr-TR" sz="2000" spc="-215" dirty="0">
                <a:solidFill>
                  <a:schemeClr val="tx1"/>
                </a:solidFill>
                <a:cs typeface="Calibri"/>
              </a:rPr>
              <a:t> </a:t>
            </a:r>
            <a:r>
              <a:rPr lang="tr-TR" sz="2000" spc="-215" dirty="0" err="1">
                <a:solidFill>
                  <a:schemeClr val="tx1"/>
                </a:solidFill>
                <a:cs typeface="Calibri"/>
              </a:rPr>
              <a:t>accomodation</a:t>
            </a:r>
            <a:r>
              <a:rPr lang="tr-TR" sz="2000" spc="-215" dirty="0">
                <a:solidFill>
                  <a:schemeClr val="tx1"/>
                </a:solidFill>
                <a:cs typeface="Calibri"/>
              </a:rPr>
              <a:t> </a:t>
            </a:r>
            <a:r>
              <a:rPr lang="tr-TR" sz="2000" spc="-215" dirty="0" err="1">
                <a:solidFill>
                  <a:schemeClr val="tx1"/>
                </a:solidFill>
                <a:cs typeface="Calibri"/>
              </a:rPr>
              <a:t>duration</a:t>
            </a:r>
            <a:r>
              <a:rPr lang="tr-TR" sz="2000" spc="-215" dirty="0">
                <a:solidFill>
                  <a:schemeClr val="tx1"/>
                </a:solidFill>
                <a:cs typeface="Calibri"/>
              </a:rPr>
              <a:t> </a:t>
            </a:r>
            <a:r>
              <a:rPr lang="tr-TR" sz="2000" spc="-215" dirty="0" err="1">
                <a:solidFill>
                  <a:schemeClr val="tx1"/>
                </a:solidFill>
                <a:cs typeface="Calibri"/>
              </a:rPr>
              <a:t>abroad</a:t>
            </a:r>
            <a:r>
              <a:rPr lang="tr-TR" sz="2000" spc="-215" dirty="0">
                <a:solidFill>
                  <a:schemeClr val="tx1"/>
                </a:solidFill>
                <a:cs typeface="Calibri"/>
              </a:rPr>
              <a:t> </a:t>
            </a:r>
            <a:r>
              <a:rPr lang="tr-TR" sz="2000" spc="-215" dirty="0" err="1">
                <a:solidFill>
                  <a:schemeClr val="tx1"/>
                </a:solidFill>
                <a:cs typeface="Calibri"/>
              </a:rPr>
              <a:t>for</a:t>
            </a:r>
            <a:r>
              <a:rPr lang="tr-TR" sz="2000" spc="-215" dirty="0">
                <a:solidFill>
                  <a:schemeClr val="tx1"/>
                </a:solidFill>
                <a:cs typeface="Calibri"/>
              </a:rPr>
              <a:t> </a:t>
            </a:r>
            <a:r>
              <a:rPr lang="tr-TR" sz="2000" spc="-215" dirty="0" err="1">
                <a:solidFill>
                  <a:schemeClr val="tx1"/>
                </a:solidFill>
                <a:cs typeface="Calibri"/>
              </a:rPr>
              <a:t>internship</a:t>
            </a:r>
            <a:r>
              <a:rPr lang="tr-TR" sz="2000" spc="-215" dirty="0">
                <a:solidFill>
                  <a:schemeClr val="tx1"/>
                </a:solidFill>
                <a:cs typeface="Calibri"/>
              </a:rPr>
              <a:t> </a:t>
            </a:r>
            <a:r>
              <a:rPr lang="tr-TR" sz="2000" spc="-215" dirty="0" err="1">
                <a:solidFill>
                  <a:schemeClr val="tx1"/>
                </a:solidFill>
                <a:cs typeface="Calibri"/>
              </a:rPr>
              <a:t>more</a:t>
            </a:r>
            <a:r>
              <a:rPr lang="tr-TR" sz="2000" spc="-215" dirty="0">
                <a:solidFill>
                  <a:schemeClr val="tx1"/>
                </a:solidFill>
                <a:cs typeface="Calibri"/>
              </a:rPr>
              <a:t> </a:t>
            </a:r>
            <a:r>
              <a:rPr lang="tr-TR" sz="2000" spc="-215" dirty="0" err="1">
                <a:solidFill>
                  <a:schemeClr val="tx1"/>
                </a:solidFill>
                <a:cs typeface="Calibri"/>
              </a:rPr>
              <a:t>than</a:t>
            </a:r>
            <a:r>
              <a:rPr lang="tr-TR" sz="2000" spc="-215" dirty="0">
                <a:solidFill>
                  <a:schemeClr val="tx1"/>
                </a:solidFill>
                <a:cs typeface="Calibri"/>
              </a:rPr>
              <a:t> 90 </a:t>
            </a:r>
            <a:r>
              <a:rPr lang="tr-TR" sz="2000" spc="-215" dirty="0" err="1">
                <a:solidFill>
                  <a:schemeClr val="tx1"/>
                </a:solidFill>
                <a:cs typeface="Calibri"/>
              </a:rPr>
              <a:t>days</a:t>
            </a:r>
            <a:r>
              <a:rPr lang="tr-TR" sz="2000" spc="-215" dirty="0">
                <a:solidFill>
                  <a:schemeClr val="tx1"/>
                </a:solidFill>
                <a:cs typeface="Calibri"/>
              </a:rPr>
              <a:t>, </a:t>
            </a:r>
            <a:r>
              <a:rPr lang="tr-TR" sz="2000" spc="-215" dirty="0" err="1">
                <a:solidFill>
                  <a:schemeClr val="tx1"/>
                </a:solidFill>
                <a:cs typeface="Calibri"/>
              </a:rPr>
              <a:t>accomodation</a:t>
            </a:r>
            <a:r>
              <a:rPr lang="tr-TR" sz="2000" spc="-215" dirty="0">
                <a:solidFill>
                  <a:schemeClr val="tx1"/>
                </a:solidFill>
                <a:cs typeface="Calibri"/>
              </a:rPr>
              <a:t> </a:t>
            </a:r>
            <a:r>
              <a:rPr lang="tr-TR" sz="2000" spc="-215" dirty="0" err="1">
                <a:solidFill>
                  <a:schemeClr val="tx1"/>
                </a:solidFill>
                <a:cs typeface="Calibri"/>
              </a:rPr>
              <a:t>duration</a:t>
            </a:r>
            <a:r>
              <a:rPr lang="tr-TR" sz="2000" spc="-215" dirty="0">
                <a:solidFill>
                  <a:schemeClr val="tx1"/>
                </a:solidFill>
                <a:cs typeface="Calibri"/>
              </a:rPr>
              <a:t> </a:t>
            </a:r>
            <a:r>
              <a:rPr lang="tr-TR" sz="2000" spc="-215" dirty="0" err="1">
                <a:solidFill>
                  <a:schemeClr val="tx1"/>
                </a:solidFill>
                <a:cs typeface="Calibri"/>
              </a:rPr>
              <a:t>provided</a:t>
            </a:r>
            <a:r>
              <a:rPr lang="tr-TR" sz="2000" spc="-215" dirty="0">
                <a:solidFill>
                  <a:schemeClr val="tx1"/>
                </a:solidFill>
                <a:cs typeface="Calibri"/>
              </a:rPr>
              <a:t> </a:t>
            </a:r>
            <a:r>
              <a:rPr lang="tr-TR" sz="2000" spc="-215" dirty="0" err="1">
                <a:solidFill>
                  <a:schemeClr val="tx1"/>
                </a:solidFill>
                <a:cs typeface="Calibri"/>
              </a:rPr>
              <a:t>by</a:t>
            </a:r>
            <a:r>
              <a:rPr lang="tr-TR" sz="2000" spc="-215" dirty="0">
                <a:solidFill>
                  <a:schemeClr val="tx1"/>
                </a:solidFill>
                <a:cs typeface="Calibri"/>
              </a:rPr>
              <a:t> </a:t>
            </a:r>
            <a:r>
              <a:rPr lang="tr-TR" sz="2000" spc="-215" dirty="0" err="1">
                <a:solidFill>
                  <a:schemeClr val="tx1"/>
                </a:solidFill>
                <a:cs typeface="Calibri"/>
              </a:rPr>
              <a:t>green</a:t>
            </a:r>
            <a:r>
              <a:rPr lang="tr-TR" sz="2000" spc="-215" dirty="0">
                <a:solidFill>
                  <a:schemeClr val="tx1"/>
                </a:solidFill>
                <a:cs typeface="Calibri"/>
              </a:rPr>
              <a:t> </a:t>
            </a:r>
            <a:r>
              <a:rPr lang="tr-TR" sz="2000" spc="-215" dirty="0" err="1">
                <a:solidFill>
                  <a:schemeClr val="tx1"/>
                </a:solidFill>
                <a:cs typeface="Calibri"/>
              </a:rPr>
              <a:t>passport</a:t>
            </a:r>
            <a:r>
              <a:rPr lang="tr-TR" sz="2000" spc="-215" dirty="0">
                <a:solidFill>
                  <a:schemeClr val="tx1"/>
                </a:solidFill>
                <a:cs typeface="Calibri"/>
              </a:rPr>
              <a:t> is not </a:t>
            </a:r>
            <a:r>
              <a:rPr lang="tr-TR" sz="2000" spc="-215" dirty="0" err="1">
                <a:solidFill>
                  <a:schemeClr val="tx1"/>
                </a:solidFill>
                <a:cs typeface="Calibri"/>
              </a:rPr>
              <a:t>sufficient</a:t>
            </a:r>
            <a:r>
              <a:rPr lang="tr-TR" sz="2000" spc="-215" dirty="0">
                <a:solidFill>
                  <a:schemeClr val="tx1"/>
                </a:solidFill>
                <a:cs typeface="Calibri"/>
              </a:rPr>
              <a:t>. </a:t>
            </a:r>
          </a:p>
          <a:p>
            <a:pPr marL="324000" indent="-342900" algn="just">
              <a:lnSpc>
                <a:spcPct val="100000"/>
              </a:lnSpc>
              <a:spcBef>
                <a:spcPts val="600"/>
              </a:spcBef>
              <a:tabLst>
                <a:tab pos="241300" algn="l"/>
              </a:tabLst>
            </a:pPr>
            <a:r>
              <a:rPr lang="tr-TR" sz="2000" dirty="0">
                <a:solidFill>
                  <a:schemeClr val="tx1"/>
                </a:solidFill>
              </a:rPr>
              <a:t>S</a:t>
            </a:r>
            <a:r>
              <a:rPr lang="en-US" sz="2000" dirty="0" err="1">
                <a:solidFill>
                  <a:schemeClr val="tx1"/>
                </a:solidFill>
              </a:rPr>
              <a:t>tudents</a:t>
            </a:r>
            <a:r>
              <a:rPr lang="en-US" sz="2000" dirty="0">
                <a:solidFill>
                  <a:schemeClr val="tx1"/>
                </a:solidFill>
              </a:rPr>
              <a:t> who will go abroad for an internship should obtain information about the appropriate visa type, documents required for the visa and processing times, etc. from the Consulate of the country to which they will go or from the relevant intermediary institution and act according to this information.</a:t>
            </a:r>
            <a:endParaRPr lang="tr-TR" sz="2000" dirty="0">
              <a:solidFill>
                <a:schemeClr val="tx1"/>
              </a:solidFill>
              <a:cs typeface="Calibri"/>
            </a:endParaRPr>
          </a:p>
          <a:p>
            <a:pPr marL="12700" marR="8890" indent="0" algn="ctr">
              <a:lnSpc>
                <a:spcPct val="90100"/>
              </a:lnSpc>
              <a:buNone/>
            </a:pPr>
            <a:r>
              <a:rPr lang="tr-TR" sz="2000" spc="-5" dirty="0">
                <a:solidFill>
                  <a:schemeClr val="tx1"/>
                </a:solidFill>
                <a:cs typeface="Century Gothic"/>
              </a:rPr>
              <a:t> </a:t>
            </a:r>
            <a:endParaRPr lang="tr-TR" sz="20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2000" dirty="0">
              <a:solidFill>
                <a:schemeClr val="tx1"/>
              </a:solidFill>
              <a:cs typeface="Times New Roman"/>
            </a:endParaRPr>
          </a:p>
          <a:p>
            <a:pPr marL="12700" marR="5080" indent="0" algn="just">
              <a:buNone/>
            </a:pPr>
            <a:endParaRPr sz="2000" u="sng" dirty="0">
              <a:solidFill>
                <a:schemeClr val="tx1"/>
              </a:solidFill>
              <a:cs typeface="Century Gothic"/>
            </a:endParaRPr>
          </a:p>
        </p:txBody>
      </p:sp>
    </p:spTree>
    <p:extLst>
      <p:ext uri="{BB962C8B-B14F-4D97-AF65-F5344CB8AC3E}">
        <p14:creationId xmlns:p14="http://schemas.microsoft.com/office/powerpoint/2010/main" val="85823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42500"/>
            <a:ext cx="10515600" cy="903635"/>
          </a:xfrm>
        </p:spPr>
        <p:txBody>
          <a:bodyPr>
            <a:normAutofit fontScale="90000"/>
          </a:bodyPr>
          <a:lstStyle/>
          <a:p>
            <a:r>
              <a:rPr lang="tr-TR" u="sng" dirty="0" err="1">
                <a:solidFill>
                  <a:srgbClr val="FF0000"/>
                </a:solidFill>
                <a:cs typeface="Century Gothic"/>
              </a:rPr>
              <a:t>Particular</a:t>
            </a:r>
            <a:r>
              <a:rPr lang="tr-TR" u="sng" dirty="0">
                <a:solidFill>
                  <a:srgbClr val="FF0000"/>
                </a:solidFill>
                <a:cs typeface="Century Gothic"/>
              </a:rPr>
              <a:t> </a:t>
            </a:r>
            <a:r>
              <a:rPr lang="tr-TR" u="sng" dirty="0" err="1">
                <a:solidFill>
                  <a:srgbClr val="FF0000"/>
                </a:solidFill>
                <a:cs typeface="Century Gothic"/>
              </a:rPr>
              <a:t>Considerations</a:t>
            </a:r>
            <a:r>
              <a:rPr lang="tr-TR" b="1" u="sng" dirty="0">
                <a:cs typeface="Century Gothic"/>
              </a:rPr>
              <a:t/>
            </a:r>
            <a:br>
              <a:rPr lang="tr-TR" b="1" u="sng" dirty="0">
                <a:cs typeface="Century Gothic"/>
              </a:rPr>
            </a:br>
            <a:endParaRPr lang="tr-TR" dirty="0"/>
          </a:p>
        </p:txBody>
      </p:sp>
      <p:sp>
        <p:nvSpPr>
          <p:cNvPr id="3" name="İçerik Yer Tutucusu 2"/>
          <p:cNvSpPr>
            <a:spLocks noGrp="1"/>
          </p:cNvSpPr>
          <p:nvPr>
            <p:ph idx="1"/>
          </p:nvPr>
        </p:nvSpPr>
        <p:spPr>
          <a:xfrm>
            <a:off x="251011" y="2103530"/>
            <a:ext cx="11824447" cy="3838057"/>
          </a:xfrm>
        </p:spPr>
        <p:txBody>
          <a:bodyPr>
            <a:normAutofit/>
          </a:bodyPr>
          <a:lstStyle/>
          <a:p>
            <a:r>
              <a:rPr lang="en-US" sz="1800" dirty="0">
                <a:solidFill>
                  <a:schemeClr val="tx1"/>
                </a:solidFill>
                <a:cs typeface="Calibri"/>
              </a:rPr>
              <a:t>All students who will go with or without a grant are obliged to prepare and complete the same documents and follow the same rules. </a:t>
            </a:r>
            <a:endParaRPr lang="tr-TR" sz="1800" dirty="0">
              <a:solidFill>
                <a:schemeClr val="tx1"/>
              </a:solidFill>
              <a:cs typeface="Calibri"/>
            </a:endParaRPr>
          </a:p>
          <a:p>
            <a:r>
              <a:rPr lang="en-US" sz="1800" dirty="0">
                <a:solidFill>
                  <a:schemeClr val="tx1"/>
                </a:solidFill>
              </a:rPr>
              <a:t>It is important that you make a decision together with your family, taking into account both the financial dimension of the process and the course of the epidemic in the country you will go to, and that you inform your family members correctly. </a:t>
            </a:r>
            <a:endParaRPr lang="tr-TR" sz="1800" dirty="0">
              <a:solidFill>
                <a:schemeClr val="tx1"/>
              </a:solidFill>
            </a:endParaRPr>
          </a:p>
          <a:p>
            <a:r>
              <a:rPr lang="en-US" sz="1800" dirty="0">
                <a:solidFill>
                  <a:schemeClr val="tx1"/>
                </a:solidFill>
              </a:rPr>
              <a:t>You should be aware of the fact that you need to carry out many bureaucratic procedures before your departure within the scope of Erasmus, especially during the visa application process, and you should not be ready for this. </a:t>
            </a:r>
            <a:endParaRPr lang="tr-TR" sz="1800" dirty="0">
              <a:solidFill>
                <a:schemeClr val="tx1"/>
              </a:solidFill>
            </a:endParaRPr>
          </a:p>
          <a:p>
            <a:r>
              <a:rPr lang="en-US" sz="1800" dirty="0">
                <a:solidFill>
                  <a:schemeClr val="tx1"/>
                </a:solidFill>
              </a:rPr>
              <a:t>You can make use of the time before your departure by improving your foreign language skills or, if possible, by saving money.</a:t>
            </a:r>
            <a:endParaRPr lang="tr-TR" dirty="0">
              <a:solidFill>
                <a:schemeClr val="tx1"/>
              </a:solidFill>
            </a:endParaRPr>
          </a:p>
        </p:txBody>
      </p:sp>
    </p:spTree>
    <p:extLst>
      <p:ext uri="{BB962C8B-B14F-4D97-AF65-F5344CB8AC3E}">
        <p14:creationId xmlns:p14="http://schemas.microsoft.com/office/powerpoint/2010/main" val="146013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solidFill>
                  <a:srgbClr val="FF0000"/>
                </a:solidFill>
                <a:latin typeface="+mn-lt"/>
              </a:rPr>
              <a:t>IMPORTANT ANNOUNCEMENT</a:t>
            </a:r>
            <a:endParaRPr lang="tr-TR" sz="4000" dirty="0">
              <a:latin typeface="+mn-lt"/>
            </a:endParaRPr>
          </a:p>
        </p:txBody>
      </p:sp>
      <p:sp>
        <p:nvSpPr>
          <p:cNvPr id="3" name="İçerik Yer Tutucusu 2"/>
          <p:cNvSpPr>
            <a:spLocks noGrp="1"/>
          </p:cNvSpPr>
          <p:nvPr>
            <p:ph idx="1"/>
          </p:nvPr>
        </p:nvSpPr>
        <p:spPr>
          <a:xfrm>
            <a:off x="838200" y="1825625"/>
            <a:ext cx="10515600" cy="3283703"/>
          </a:xfrm>
        </p:spPr>
        <p:txBody>
          <a:bodyPr>
            <a:normAutofit/>
          </a:bodyPr>
          <a:lstStyle/>
          <a:p>
            <a:pPr marL="0" indent="0">
              <a:buNone/>
            </a:pPr>
            <a:r>
              <a:rPr lang="en-GB" b="1" dirty="0"/>
              <a:t>Dear Students,</a:t>
            </a:r>
            <a:r>
              <a:rPr lang="en-GB" dirty="0"/>
              <a:t/>
            </a:r>
            <a:br>
              <a:rPr lang="en-GB" dirty="0"/>
            </a:br>
            <a:r>
              <a:rPr lang="en-GB" dirty="0"/>
              <a:t>You must take into consideration that the decisions of the relevant country’s authorities and institutions will be decisive. In order for your visa application to be accepted, it is important to complete all documents and procedures required by the consulate.</a:t>
            </a:r>
            <a:endParaRPr lang="tr-TR" dirty="0"/>
          </a:p>
        </p:txBody>
      </p:sp>
    </p:spTree>
    <p:extLst>
      <p:ext uri="{BB962C8B-B14F-4D97-AF65-F5344CB8AC3E}">
        <p14:creationId xmlns:p14="http://schemas.microsoft.com/office/powerpoint/2010/main" val="4187764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2" name="Unvan 1">
            <a:extLst>
              <a:ext uri="{FF2B5EF4-FFF2-40B4-BE49-F238E27FC236}">
                <a16:creationId xmlns:a16="http://schemas.microsoft.com/office/drawing/2014/main" id="{0BDE31C7-3C82-4834-A5FB-E6E8F1763070}"/>
              </a:ext>
            </a:extLst>
          </p:cNvPr>
          <p:cNvSpPr>
            <a:spLocks noGrp="1"/>
          </p:cNvSpPr>
          <p:nvPr>
            <p:ph type="title"/>
          </p:nvPr>
        </p:nvSpPr>
        <p:spPr>
          <a:xfrm>
            <a:off x="838200" y="571753"/>
            <a:ext cx="8317089" cy="1325563"/>
          </a:xfrm>
        </p:spPr>
        <p:txBody>
          <a:bodyPr>
            <a:normAutofit fontScale="90000"/>
          </a:bodyPr>
          <a:lstStyle/>
          <a:p>
            <a:pPr marL="12700" lvl="0">
              <a:lnSpc>
                <a:spcPct val="100000"/>
              </a:lnSpc>
              <a:spcBef>
                <a:spcPts val="0"/>
              </a:spcBef>
            </a:pPr>
            <a:r>
              <a:rPr lang="tr-TR" sz="4000" u="sng" dirty="0" err="1">
                <a:solidFill>
                  <a:srgbClr val="FF0000"/>
                </a:solidFill>
                <a:cs typeface="Century Gothic"/>
              </a:rPr>
              <a:t>Particular</a:t>
            </a:r>
            <a:r>
              <a:rPr lang="tr-TR" sz="4000" u="sng" dirty="0">
                <a:solidFill>
                  <a:srgbClr val="FF0000"/>
                </a:solidFill>
                <a:cs typeface="Century Gothic"/>
              </a:rPr>
              <a:t> </a:t>
            </a:r>
            <a:r>
              <a:rPr lang="tr-TR" sz="4000" u="sng" dirty="0" err="1">
                <a:solidFill>
                  <a:srgbClr val="FF0000"/>
                </a:solidFill>
                <a:cs typeface="Century Gothic"/>
              </a:rPr>
              <a:t>Considerations</a:t>
            </a:r>
            <a:r>
              <a:rPr lang="tr-TR" sz="2800" u="sng" dirty="0">
                <a:solidFill>
                  <a:srgbClr val="FF0000"/>
                </a:solidFill>
                <a:latin typeface="Calibri" panose="020F0502020204030204"/>
                <a:ea typeface="+mn-ea"/>
                <a:cs typeface="Century Gothic"/>
              </a:rPr>
              <a:t/>
            </a:r>
            <a:br>
              <a:rPr lang="tr-TR" sz="2800" u="sng" dirty="0">
                <a:solidFill>
                  <a:srgbClr val="FF0000"/>
                </a:solidFill>
                <a:latin typeface="Calibri" panose="020F0502020204030204"/>
                <a:ea typeface="+mn-ea"/>
                <a:cs typeface="Century Gothic"/>
              </a:rPr>
            </a:br>
            <a:endParaRPr lang="tr-TR" dirty="0">
              <a:solidFill>
                <a:srgbClr val="FF0000"/>
              </a:solidFill>
            </a:endParaRPr>
          </a:p>
        </p:txBody>
      </p:sp>
      <p:sp>
        <p:nvSpPr>
          <p:cNvPr id="9" name="object 9"/>
          <p:cNvSpPr txBox="1">
            <a:spLocks noGrp="1"/>
          </p:cNvSpPr>
          <p:nvPr>
            <p:ph idx="1"/>
          </p:nvPr>
        </p:nvSpPr>
        <p:spPr>
          <a:xfrm>
            <a:off x="152400" y="1825625"/>
            <a:ext cx="11860306" cy="5666167"/>
          </a:xfrm>
          <a:prstGeom prst="rect">
            <a:avLst/>
          </a:prstGeom>
        </p:spPr>
        <p:txBody>
          <a:bodyPr vert="horz" wrap="square" lIns="0" tIns="0" rIns="0" bIns="0" rtlCol="0">
            <a:spAutoFit/>
          </a:bodyPr>
          <a:lstStyle/>
          <a:p>
            <a:pPr marL="12065" indent="0" algn="just">
              <a:lnSpc>
                <a:spcPct val="100000"/>
              </a:lnSpc>
              <a:tabLst>
                <a:tab pos="241300" algn="l"/>
              </a:tabLst>
            </a:pPr>
            <a:r>
              <a:rPr lang="en-US" sz="1600" dirty="0">
                <a:solidFill>
                  <a:schemeClr val="tx1"/>
                </a:solidFill>
                <a:latin typeface="Arial" charset="0"/>
              </a:rPr>
              <a:t>Among the documents that our students must submit to our </a:t>
            </a:r>
            <a:r>
              <a:rPr lang="tr-TR" sz="1600" dirty="0" smtClean="0">
                <a:solidFill>
                  <a:schemeClr val="tx1"/>
                </a:solidFill>
                <a:latin typeface="Arial" charset="0"/>
              </a:rPr>
              <a:t>Office</a:t>
            </a:r>
            <a:r>
              <a:rPr lang="en-US" sz="1600" dirty="0" smtClean="0">
                <a:solidFill>
                  <a:schemeClr val="tx1"/>
                </a:solidFill>
                <a:latin typeface="Arial" charset="0"/>
              </a:rPr>
              <a:t> </a:t>
            </a:r>
            <a:r>
              <a:rPr lang="en-US" sz="1600" dirty="0">
                <a:solidFill>
                  <a:schemeClr val="tx1"/>
                </a:solidFill>
                <a:latin typeface="Arial" charset="0"/>
              </a:rPr>
              <a:t>before going abroad to study under Erasmus (see “checklist”), there is also a visa</a:t>
            </a:r>
            <a:r>
              <a:rPr lang="tr-TR" sz="1600" dirty="0">
                <a:solidFill>
                  <a:schemeClr val="tx1"/>
                </a:solidFill>
                <a:latin typeface="Arial" charset="0"/>
              </a:rPr>
              <a:t>. </a:t>
            </a:r>
            <a:r>
              <a:rPr lang="en-US" sz="1600" dirty="0">
                <a:solidFill>
                  <a:schemeClr val="tx1"/>
                </a:solidFill>
                <a:latin typeface="Arial" charset="0"/>
              </a:rPr>
              <a:t>If our students are informed by the relevant consulate that their visas can be issued a few days before the planned departure dates, they should not wait for their visas to arrive to make an appointment for departure from our </a:t>
            </a:r>
            <a:r>
              <a:rPr lang="tr-TR" sz="1600" dirty="0" smtClean="0">
                <a:solidFill>
                  <a:schemeClr val="tx1"/>
                </a:solidFill>
                <a:latin typeface="Arial" charset="0"/>
              </a:rPr>
              <a:t>Office</a:t>
            </a:r>
            <a:r>
              <a:rPr lang="en-US" sz="1600" dirty="0" smtClean="0">
                <a:solidFill>
                  <a:schemeClr val="tx1"/>
                </a:solidFill>
                <a:latin typeface="Arial" charset="0"/>
              </a:rPr>
              <a:t> </a:t>
            </a:r>
            <a:r>
              <a:rPr lang="en-US" sz="1600" dirty="0">
                <a:solidFill>
                  <a:schemeClr val="tx1"/>
                </a:solidFill>
                <a:latin typeface="Arial" charset="0"/>
              </a:rPr>
              <a:t>due to the fact that their visas are missing yet. As a coordinator, we work with a busy work schedule and appointment schedule. </a:t>
            </a:r>
            <a:endParaRPr lang="tr-TR" sz="1600" dirty="0" smtClean="0">
              <a:solidFill>
                <a:schemeClr val="tx1"/>
              </a:solidFill>
              <a:latin typeface="Arial" charset="0"/>
            </a:endParaRPr>
          </a:p>
          <a:p>
            <a:pPr marL="12065" indent="0" algn="just">
              <a:lnSpc>
                <a:spcPct val="100000"/>
              </a:lnSpc>
              <a:tabLst>
                <a:tab pos="241300" algn="l"/>
              </a:tabLst>
            </a:pPr>
            <a:r>
              <a:rPr lang="en-US" sz="1600" dirty="0" smtClean="0">
                <a:solidFill>
                  <a:schemeClr val="tx1"/>
                </a:solidFill>
                <a:latin typeface="Arial" charset="0"/>
              </a:rPr>
              <a:t>It </a:t>
            </a:r>
            <a:r>
              <a:rPr lang="en-US" sz="1600" dirty="0">
                <a:solidFill>
                  <a:schemeClr val="tx1"/>
                </a:solidFill>
                <a:latin typeface="Arial" charset="0"/>
              </a:rPr>
              <a:t>may not be possible for your appointment request to be met on the same day or within the same week.</a:t>
            </a:r>
            <a:r>
              <a:rPr lang="tr-TR" sz="1600" dirty="0">
                <a:solidFill>
                  <a:schemeClr val="tx1"/>
                </a:solidFill>
                <a:latin typeface="Arial" charset="0"/>
              </a:rPr>
              <a:t> </a:t>
            </a:r>
            <a:r>
              <a:rPr lang="en-US" sz="1600" dirty="0">
                <a:solidFill>
                  <a:schemeClr val="tx1"/>
                </a:solidFill>
                <a:latin typeface="Arial" charset="0"/>
              </a:rPr>
              <a:t>Therefore, </a:t>
            </a:r>
            <a:r>
              <a:rPr lang="en-US" sz="1600" u="sng" dirty="0">
                <a:solidFill>
                  <a:schemeClr val="tx1"/>
                </a:solidFill>
                <a:latin typeface="Arial" charset="0"/>
              </a:rPr>
              <a:t>in the event that the conclusion of your visa application is delayed</a:t>
            </a:r>
            <a:r>
              <a:rPr lang="en-US" sz="1600" dirty="0">
                <a:solidFill>
                  <a:schemeClr val="tx1"/>
                </a:solidFill>
                <a:latin typeface="Arial" charset="0"/>
              </a:rPr>
              <a:t>, you can request an appointment with our </a:t>
            </a:r>
            <a:r>
              <a:rPr lang="tr-TR" sz="1600" dirty="0" smtClean="0">
                <a:solidFill>
                  <a:schemeClr val="tx1"/>
                </a:solidFill>
                <a:latin typeface="Arial" charset="0"/>
              </a:rPr>
              <a:t>Office</a:t>
            </a:r>
            <a:r>
              <a:rPr lang="en-US" sz="1600" dirty="0" smtClean="0">
                <a:solidFill>
                  <a:schemeClr val="tx1"/>
                </a:solidFill>
                <a:latin typeface="Arial" charset="0"/>
              </a:rPr>
              <a:t> </a:t>
            </a:r>
            <a:r>
              <a:rPr lang="en-US" sz="1600" dirty="0">
                <a:solidFill>
                  <a:schemeClr val="tx1"/>
                </a:solidFill>
                <a:latin typeface="Arial" charset="0"/>
              </a:rPr>
              <a:t>and have your Erasmus file opened, even if your visa has not yet been received. In this case, your Erasmus contract can be prepared and signed by you. </a:t>
            </a:r>
            <a:endParaRPr lang="tr-TR" sz="1600" dirty="0" smtClean="0">
              <a:solidFill>
                <a:schemeClr val="tx1"/>
              </a:solidFill>
              <a:latin typeface="Arial" charset="0"/>
            </a:endParaRPr>
          </a:p>
          <a:p>
            <a:pPr marL="12065" indent="0" algn="just">
              <a:lnSpc>
                <a:spcPct val="100000"/>
              </a:lnSpc>
              <a:tabLst>
                <a:tab pos="241300" algn="l"/>
              </a:tabLst>
            </a:pPr>
            <a:r>
              <a:rPr lang="en-US" sz="1600" dirty="0" smtClean="0">
                <a:solidFill>
                  <a:schemeClr val="tx1"/>
                </a:solidFill>
                <a:latin typeface="Arial" charset="0"/>
              </a:rPr>
              <a:t>However</a:t>
            </a:r>
            <a:r>
              <a:rPr lang="en-US" sz="1600" dirty="0">
                <a:solidFill>
                  <a:schemeClr val="tx1"/>
                </a:solidFill>
                <a:latin typeface="Arial" charset="0"/>
              </a:rPr>
              <a:t>, as in all cases of lack of documentation, your Erasmus contract and file will not be valid unless you forward a copy of your visa to our </a:t>
            </a:r>
            <a:r>
              <a:rPr lang="tr-TR" sz="1600" dirty="0" smtClean="0">
                <a:solidFill>
                  <a:schemeClr val="tx1"/>
                </a:solidFill>
                <a:latin typeface="Arial" charset="0"/>
              </a:rPr>
              <a:t>Office</a:t>
            </a:r>
            <a:r>
              <a:rPr lang="en-US" sz="1600" dirty="0" smtClean="0">
                <a:solidFill>
                  <a:schemeClr val="tx1"/>
                </a:solidFill>
                <a:latin typeface="Arial" charset="0"/>
              </a:rPr>
              <a:t> </a:t>
            </a:r>
            <a:r>
              <a:rPr lang="en-US" sz="1600" dirty="0">
                <a:solidFill>
                  <a:schemeClr val="tx1"/>
                </a:solidFill>
                <a:latin typeface="Arial" charset="0"/>
              </a:rPr>
              <a:t>after your appointment. After the appointment you can also send your visa copy</a:t>
            </a:r>
            <a:r>
              <a:rPr lang="tr-TR" sz="1600" dirty="0">
                <a:solidFill>
                  <a:schemeClr val="tx1"/>
                </a:solidFill>
                <a:latin typeface="Arial" charset="0"/>
              </a:rPr>
              <a:t> </a:t>
            </a:r>
            <a:r>
              <a:rPr lang="en-US" sz="1600" dirty="0">
                <a:solidFill>
                  <a:schemeClr val="tx1"/>
                </a:solidFill>
                <a:latin typeface="Arial" charset="0"/>
              </a:rPr>
              <a:t>which is missing from your file by email</a:t>
            </a:r>
            <a:r>
              <a:rPr lang="tr-TR" sz="1600" dirty="0">
                <a:solidFill>
                  <a:schemeClr val="tx1"/>
                </a:solidFill>
                <a:latin typeface="Arial" charset="0"/>
              </a:rPr>
              <a:t>.</a:t>
            </a:r>
            <a:endParaRPr lang="tr-TR" sz="2400" dirty="0">
              <a:solidFill>
                <a:schemeClr val="tx1"/>
              </a:solidFill>
              <a:cs typeface="Calibri"/>
            </a:endParaRPr>
          </a:p>
          <a:p>
            <a:pPr marL="12065" indent="0">
              <a:lnSpc>
                <a:spcPct val="100000"/>
              </a:lnSpc>
              <a:buNone/>
              <a:tabLst>
                <a:tab pos="241300" algn="l"/>
              </a:tabLst>
            </a:pPr>
            <a:endParaRPr lang="tr-TR" sz="2400" dirty="0">
              <a:solidFill>
                <a:schemeClr val="tx1"/>
              </a:solidFill>
              <a:cs typeface="Calibri"/>
            </a:endParaRPr>
          </a:p>
          <a:p>
            <a:pPr marL="12065" indent="0">
              <a:lnSpc>
                <a:spcPct val="100000"/>
              </a:lnSpc>
              <a:tabLst>
                <a:tab pos="241300" algn="l"/>
              </a:tabLst>
            </a:pPr>
            <a:endParaRPr lang="tr-TR" sz="2400" dirty="0">
              <a:solidFill>
                <a:schemeClr val="tx1"/>
              </a:solidFill>
              <a:cs typeface="Calibri"/>
            </a:endParaRPr>
          </a:p>
          <a:p>
            <a:pPr marL="12065" indent="0">
              <a:lnSpc>
                <a:spcPct val="100000"/>
              </a:lnSpc>
              <a:tabLst>
                <a:tab pos="241300" algn="l"/>
              </a:tabLst>
            </a:pPr>
            <a:endParaRPr lang="tr-TR" sz="2400" dirty="0">
              <a:solidFill>
                <a:schemeClr val="tx1"/>
              </a:solidFill>
              <a:cs typeface="Calibri"/>
            </a:endParaRPr>
          </a:p>
          <a:p>
            <a:pPr marL="12700" marR="676910">
              <a:lnSpc>
                <a:spcPct val="70000"/>
              </a:lnSpc>
            </a:pPr>
            <a:endParaRPr lang="tr-TR" sz="1800" dirty="0">
              <a:solidFill>
                <a:schemeClr val="tx1"/>
              </a:solidFill>
              <a:cs typeface="Calibri"/>
            </a:endParaRPr>
          </a:p>
          <a:p>
            <a:pPr marL="12700" marR="8890" indent="0" algn="ctr">
              <a:lnSpc>
                <a:spcPct val="90100"/>
              </a:lnSpc>
              <a:buNone/>
            </a:pPr>
            <a:r>
              <a:rPr lang="tr-TR" sz="1800" spc="-5" dirty="0">
                <a:solidFill>
                  <a:schemeClr val="tx1"/>
                </a:solidFill>
                <a:cs typeface="Century Gothic"/>
              </a:rPr>
              <a:t> </a:t>
            </a:r>
            <a:endParaRPr lang="tr-TR" sz="1800" dirty="0">
              <a:solidFill>
                <a:schemeClr val="tx1"/>
              </a:solidFill>
              <a:cs typeface="Times New Roman"/>
            </a:endParaRPr>
          </a:p>
          <a:p>
            <a:pPr marL="298450" marR="8890" indent="-285750" algn="just">
              <a:lnSpc>
                <a:spcPct val="90100"/>
              </a:lnSpc>
              <a:buFont typeface="Wingdings 3" panose="05040102010807070707" pitchFamily="18" charset="2"/>
              <a:buChar char="´"/>
            </a:pPr>
            <a:endParaRPr sz="1800" dirty="0">
              <a:solidFill>
                <a:schemeClr val="tx1"/>
              </a:solidFill>
              <a:cs typeface="Times New Roman"/>
            </a:endParaRPr>
          </a:p>
          <a:p>
            <a:pPr marL="12700" marR="5080" indent="0" algn="just">
              <a:buNone/>
            </a:pPr>
            <a:endParaRPr sz="1800" u="sng" dirty="0">
              <a:solidFill>
                <a:schemeClr val="tx1"/>
              </a:solidFill>
              <a:cs typeface="Century Gothic"/>
            </a:endParaRPr>
          </a:p>
        </p:txBody>
      </p:sp>
    </p:spTree>
    <p:extLst>
      <p:ext uri="{BB962C8B-B14F-4D97-AF65-F5344CB8AC3E}">
        <p14:creationId xmlns:p14="http://schemas.microsoft.com/office/powerpoint/2010/main" val="69492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a:bodyPr>
          <a:lstStyle/>
          <a:p>
            <a:r>
              <a:rPr lang="tr-TR" sz="4000" dirty="0">
                <a:solidFill>
                  <a:srgbClr val="FF0000"/>
                </a:solidFill>
                <a:latin typeface="+mn-lt"/>
              </a:rPr>
              <a:t>DEU INTERNATIONAL ACADEMIC RELATIONS COORDINATORSHIP</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E-mail: </a:t>
            </a:r>
            <a:r>
              <a:rPr lang="tr-TR" b="1" dirty="0">
                <a:solidFill>
                  <a:srgbClr val="FF0000"/>
                </a:solidFill>
              </a:rPr>
              <a:t>deuerasmusstaj@gmail.com</a:t>
            </a:r>
          </a:p>
          <a:p>
            <a:pPr marL="0" indent="0" algn="ctr">
              <a:lnSpc>
                <a:spcPts val="1000"/>
              </a:lnSpc>
              <a:buNone/>
            </a:pPr>
            <a:r>
              <a:rPr lang="tr-TR" sz="2000" dirty="0">
                <a:solidFill>
                  <a:srgbClr val="C00000"/>
                </a:solidFill>
              </a:rPr>
              <a:t>	</a:t>
            </a:r>
          </a:p>
          <a:p>
            <a:pPr marL="0" indent="0" algn="ctr">
              <a:lnSpc>
                <a:spcPts val="1000"/>
              </a:lnSpc>
              <a:buNone/>
            </a:pPr>
            <a:r>
              <a:rPr lang="tr-TR" sz="2000" dirty="0"/>
              <a:t>International </a:t>
            </a:r>
            <a:r>
              <a:rPr lang="tr-TR" sz="2000" dirty="0" err="1"/>
              <a:t>Academic</a:t>
            </a:r>
            <a:r>
              <a:rPr lang="tr-TR" sz="2000" dirty="0"/>
              <a:t> </a:t>
            </a:r>
            <a:r>
              <a:rPr lang="tr-TR" sz="2000" dirty="0" err="1"/>
              <a:t>Relations</a:t>
            </a:r>
            <a:r>
              <a:rPr lang="tr-TR" sz="2000" dirty="0"/>
              <a:t> Office</a:t>
            </a:r>
          </a:p>
          <a:p>
            <a:pPr marL="0" indent="0" algn="ctr">
              <a:lnSpc>
                <a:spcPts val="1000"/>
              </a:lnSpc>
              <a:buNone/>
            </a:pPr>
            <a:r>
              <a:rPr lang="tr-TR" sz="2000" dirty="0" err="1"/>
              <a:t>Student</a:t>
            </a:r>
            <a:r>
              <a:rPr lang="tr-TR" sz="2000" dirty="0"/>
              <a:t> </a:t>
            </a:r>
            <a:r>
              <a:rPr lang="tr-TR" sz="2000" dirty="0" err="1"/>
              <a:t>Consultation</a:t>
            </a:r>
            <a:r>
              <a:rPr lang="tr-TR" sz="2000" dirty="0"/>
              <a:t> </a:t>
            </a:r>
            <a:r>
              <a:rPr lang="tr-TR" sz="2000" dirty="0" err="1"/>
              <a:t>Days</a:t>
            </a:r>
            <a:r>
              <a:rPr lang="tr-TR" sz="2000" dirty="0"/>
              <a:t>:</a:t>
            </a:r>
          </a:p>
          <a:p>
            <a:pPr marL="0" indent="0" algn="ctr">
              <a:lnSpc>
                <a:spcPts val="1000"/>
              </a:lnSpc>
              <a:buNone/>
            </a:pPr>
            <a:r>
              <a:rPr lang="tr-TR" sz="2000" dirty="0"/>
              <a:t>      </a:t>
            </a:r>
            <a:r>
              <a:rPr lang="tr-TR" sz="2000" b="1" dirty="0" err="1">
                <a:solidFill>
                  <a:srgbClr val="C00000"/>
                </a:solidFill>
              </a:rPr>
              <a:t>Tuesday</a:t>
            </a:r>
            <a:r>
              <a:rPr lang="tr-TR" sz="2000" b="1" dirty="0">
                <a:solidFill>
                  <a:srgbClr val="C00000"/>
                </a:solidFill>
              </a:rPr>
              <a:t>/</a:t>
            </a:r>
            <a:r>
              <a:rPr lang="tr-TR" sz="2000" b="1" dirty="0" err="1">
                <a:solidFill>
                  <a:srgbClr val="C00000"/>
                </a:solidFill>
              </a:rPr>
              <a:t>Thursday</a:t>
            </a:r>
            <a:r>
              <a:rPr lang="tr-TR" sz="2000" b="1" dirty="0">
                <a:solidFill>
                  <a:srgbClr val="C00000"/>
                </a:solidFill>
              </a:rPr>
              <a:t> Time: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THANK YOU FOR YOUR INTEREST</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EF94E3-1F2D-48D5-BB5D-2983B9516F7F}"/>
              </a:ext>
            </a:extLst>
          </p:cNvPr>
          <p:cNvSpPr>
            <a:spLocks noGrp="1"/>
          </p:cNvSpPr>
          <p:nvPr>
            <p:ph type="title"/>
          </p:nvPr>
        </p:nvSpPr>
        <p:spPr/>
        <p:txBody>
          <a:bodyPr/>
          <a:lstStyle/>
          <a:p>
            <a:r>
              <a:rPr lang="tr-TR" dirty="0" err="1">
                <a:solidFill>
                  <a:srgbClr val="FF0000"/>
                </a:solidFill>
                <a:latin typeface="+mn-lt"/>
              </a:rPr>
              <a:t>Erasmus</a:t>
            </a:r>
            <a:r>
              <a:rPr lang="tr-TR" dirty="0">
                <a:solidFill>
                  <a:srgbClr val="FF0000"/>
                </a:solidFill>
                <a:latin typeface="+mn-lt"/>
              </a:rPr>
              <a:t>+ </a:t>
            </a:r>
            <a:r>
              <a:rPr lang="tr-TR" dirty="0" err="1">
                <a:solidFill>
                  <a:srgbClr val="FF0000"/>
                </a:solidFill>
                <a:latin typeface="+mn-lt"/>
              </a:rPr>
              <a:t>Traineeship</a:t>
            </a:r>
            <a:r>
              <a:rPr lang="tr-TR" dirty="0">
                <a:solidFill>
                  <a:srgbClr val="FF0000"/>
                </a:solidFill>
                <a:latin typeface="+mn-lt"/>
              </a:rPr>
              <a:t> </a:t>
            </a:r>
            <a:r>
              <a:rPr lang="tr-TR" dirty="0" err="1">
                <a:solidFill>
                  <a:srgbClr val="FF0000"/>
                </a:solidFill>
                <a:latin typeface="+mn-lt"/>
              </a:rPr>
              <a:t>Mobility</a:t>
            </a:r>
            <a:r>
              <a:rPr lang="tr-TR" dirty="0">
                <a:solidFill>
                  <a:srgbClr val="FF0000"/>
                </a:solidFill>
                <a:latin typeface="+mn-lt"/>
              </a:rPr>
              <a:t> </a:t>
            </a:r>
          </a:p>
        </p:txBody>
      </p:sp>
      <p:sp>
        <p:nvSpPr>
          <p:cNvPr id="3" name="İçerik Yer Tutucusu 2">
            <a:extLst>
              <a:ext uri="{FF2B5EF4-FFF2-40B4-BE49-F238E27FC236}">
                <a16:creationId xmlns:a16="http://schemas.microsoft.com/office/drawing/2014/main" id="{7F738986-2070-494C-A31B-A02151C73960}"/>
              </a:ext>
            </a:extLst>
          </p:cNvPr>
          <p:cNvSpPr>
            <a:spLocks noGrp="1"/>
          </p:cNvSpPr>
          <p:nvPr>
            <p:ph idx="1"/>
          </p:nvPr>
        </p:nvSpPr>
        <p:spPr>
          <a:xfrm>
            <a:off x="838200" y="1825625"/>
            <a:ext cx="10515600" cy="3896445"/>
          </a:xfrm>
        </p:spPr>
        <p:txBody>
          <a:bodyPr/>
          <a:lstStyle/>
          <a:p>
            <a:r>
              <a:rPr lang="en-GB" dirty="0"/>
              <a:t>There is </a:t>
            </a:r>
            <a:r>
              <a:rPr lang="en-GB" b="1" dirty="0"/>
              <a:t>no requirement</a:t>
            </a:r>
            <a:r>
              <a:rPr lang="en-GB" dirty="0"/>
              <a:t> for an inter-institutional agreement for Erasmus+ Traineeship Mobility. However, </a:t>
            </a:r>
            <a:r>
              <a:rPr lang="en-GB" b="1" dirty="0"/>
              <a:t>students are responsible for finding a suitable host institution on their own</a:t>
            </a:r>
            <a:r>
              <a:rPr lang="en-GB" dirty="0"/>
              <a:t>.</a:t>
            </a:r>
          </a:p>
          <a:p>
            <a:r>
              <a:rPr lang="en-GB" dirty="0"/>
              <a:t>Eligible host institutions may include businesses, training </a:t>
            </a:r>
            <a:r>
              <a:rPr lang="en-GB" dirty="0" err="1"/>
              <a:t>centers</a:t>
            </a:r>
            <a:r>
              <a:rPr lang="en-GB" dirty="0"/>
              <a:t>, research institutes, and other organizations that meet the definition of a business. However, </a:t>
            </a:r>
            <a:r>
              <a:rPr lang="en-GB" b="1" dirty="0"/>
              <a:t>EU institutions and organizations managing EU (Community) programs are not eligible to host trainees under this mobility scheme</a:t>
            </a:r>
            <a:r>
              <a:rPr lang="en-GB" dirty="0"/>
              <a:t>.</a:t>
            </a:r>
          </a:p>
        </p:txBody>
      </p:sp>
    </p:spTree>
    <p:extLst>
      <p:ext uri="{BB962C8B-B14F-4D97-AF65-F5344CB8AC3E}">
        <p14:creationId xmlns:p14="http://schemas.microsoft.com/office/powerpoint/2010/main" val="200198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1327C-D2B9-4E08-BC33-3D4F7DF6CD63}"/>
              </a:ext>
            </a:extLst>
          </p:cNvPr>
          <p:cNvSpPr>
            <a:spLocks noGrp="1"/>
          </p:cNvSpPr>
          <p:nvPr>
            <p:ph type="title"/>
          </p:nvPr>
        </p:nvSpPr>
        <p:spPr>
          <a:xfrm>
            <a:off x="838200" y="634173"/>
            <a:ext cx="8317089" cy="1325563"/>
          </a:xfrm>
        </p:spPr>
        <p:txBody>
          <a:bodyPr>
            <a:normAutofit fontScale="90000"/>
          </a:bodyPr>
          <a:lstStyle/>
          <a:p>
            <a:r>
              <a:rPr lang="tr-TR" spc="10" dirty="0" err="1">
                <a:solidFill>
                  <a:srgbClr val="FF0000"/>
                </a:solidFill>
                <a:latin typeface="+mn-lt"/>
                <a:cs typeface="Calibri"/>
              </a:rPr>
              <a:t>Who</a:t>
            </a:r>
            <a:r>
              <a:rPr lang="tr-TR" spc="10" dirty="0">
                <a:solidFill>
                  <a:srgbClr val="FF0000"/>
                </a:solidFill>
                <a:latin typeface="+mn-lt"/>
                <a:cs typeface="Calibri"/>
              </a:rPr>
              <a:t> can </a:t>
            </a:r>
            <a:r>
              <a:rPr lang="tr-TR" spc="10" dirty="0" err="1">
                <a:solidFill>
                  <a:srgbClr val="FF0000"/>
                </a:solidFill>
                <a:latin typeface="+mn-lt"/>
                <a:cs typeface="Calibri"/>
              </a:rPr>
              <a:t>benefit</a:t>
            </a:r>
            <a:r>
              <a:rPr lang="tr-TR" spc="10" dirty="0">
                <a:solidFill>
                  <a:srgbClr val="FF0000"/>
                </a:solidFill>
                <a:latin typeface="+mn-lt"/>
                <a:cs typeface="Calibri"/>
              </a:rPr>
              <a:t> </a:t>
            </a:r>
            <a:r>
              <a:rPr lang="tr-TR" spc="10" dirty="0" err="1">
                <a:solidFill>
                  <a:srgbClr val="FF0000"/>
                </a:solidFill>
                <a:latin typeface="+mn-lt"/>
                <a:cs typeface="Calibri"/>
              </a:rPr>
              <a:t>from</a:t>
            </a:r>
            <a:r>
              <a:rPr lang="tr-TR" spc="10" dirty="0">
                <a:solidFill>
                  <a:srgbClr val="FF0000"/>
                </a:solidFill>
                <a:latin typeface="+mn-lt"/>
                <a:cs typeface="Calibri"/>
              </a:rPr>
              <a:t> </a:t>
            </a:r>
            <a:r>
              <a:rPr lang="tr-TR" spc="10" dirty="0" err="1">
                <a:solidFill>
                  <a:srgbClr val="FF0000"/>
                </a:solidFill>
                <a:latin typeface="+mn-lt"/>
                <a:cs typeface="Calibri"/>
              </a:rPr>
              <a:t>E</a:t>
            </a:r>
            <a:r>
              <a:rPr lang="tr-TR" spc="-95" dirty="0" err="1">
                <a:solidFill>
                  <a:srgbClr val="FF0000"/>
                </a:solidFill>
                <a:latin typeface="+mn-lt"/>
                <a:cs typeface="Calibri"/>
              </a:rPr>
              <a:t>r</a:t>
            </a:r>
            <a:r>
              <a:rPr lang="tr-TR" spc="-15" dirty="0" err="1">
                <a:solidFill>
                  <a:srgbClr val="FF0000"/>
                </a:solidFill>
                <a:latin typeface="+mn-lt"/>
                <a:cs typeface="Calibri"/>
              </a:rPr>
              <a:t>a</a:t>
            </a:r>
            <a:r>
              <a:rPr lang="tr-TR" spc="20" dirty="0" err="1">
                <a:solidFill>
                  <a:srgbClr val="FF0000"/>
                </a:solidFill>
                <a:latin typeface="+mn-lt"/>
                <a:cs typeface="Calibri"/>
              </a:rPr>
              <a:t>s</a:t>
            </a:r>
            <a:r>
              <a:rPr lang="tr-TR" spc="15" dirty="0" err="1">
                <a:solidFill>
                  <a:srgbClr val="FF0000"/>
                </a:solidFill>
                <a:latin typeface="+mn-lt"/>
                <a:cs typeface="Calibri"/>
              </a:rPr>
              <a:t>mus</a:t>
            </a:r>
            <a:r>
              <a:rPr lang="tr-TR" spc="-5" dirty="0">
                <a:solidFill>
                  <a:srgbClr val="FF0000"/>
                </a:solidFill>
                <a:latin typeface="+mn-lt"/>
                <a:cs typeface="Calibri"/>
              </a:rPr>
              <a:t> </a:t>
            </a:r>
            <a:r>
              <a:rPr lang="tr-TR" spc="10" dirty="0">
                <a:solidFill>
                  <a:srgbClr val="FF0000"/>
                </a:solidFill>
                <a:latin typeface="+mn-lt"/>
                <a:cs typeface="Calibri"/>
              </a:rPr>
              <a:t>+</a:t>
            </a:r>
            <a:r>
              <a:rPr lang="tr-TR" spc="20" dirty="0">
                <a:solidFill>
                  <a:srgbClr val="FF0000"/>
                </a:solidFill>
                <a:latin typeface="+mn-lt"/>
                <a:cs typeface="Calibri"/>
              </a:rPr>
              <a:t> </a:t>
            </a:r>
            <a:r>
              <a:rPr lang="tr-TR" spc="-30" dirty="0" err="1">
                <a:solidFill>
                  <a:srgbClr val="FF0000"/>
                </a:solidFill>
                <a:latin typeface="+mn-lt"/>
                <a:cs typeface="Calibri"/>
              </a:rPr>
              <a:t>Traineeship</a:t>
            </a:r>
            <a:r>
              <a:rPr lang="tr-TR" spc="-30" dirty="0">
                <a:solidFill>
                  <a:srgbClr val="FF0000"/>
                </a:solidFill>
                <a:latin typeface="+mn-lt"/>
                <a:cs typeface="Calibri"/>
              </a:rPr>
              <a:t> </a:t>
            </a:r>
            <a:r>
              <a:rPr lang="tr-TR" spc="-30" dirty="0" err="1">
                <a:solidFill>
                  <a:srgbClr val="FF0000"/>
                </a:solidFill>
                <a:latin typeface="+mn-lt"/>
                <a:cs typeface="Calibri"/>
              </a:rPr>
              <a:t>Mobility</a:t>
            </a:r>
            <a:r>
              <a:rPr lang="tr-TR" spc="10" dirty="0">
                <a:solidFill>
                  <a:srgbClr val="FF0000"/>
                </a:solidFill>
                <a:latin typeface="+mn-lt"/>
                <a:cs typeface="Calibri"/>
              </a:rPr>
              <a:t>?</a:t>
            </a:r>
            <a:r>
              <a:rPr lang="tr-TR" dirty="0"/>
              <a:t/>
            </a:r>
            <a:br>
              <a:rPr lang="tr-TR" dirty="0"/>
            </a:br>
            <a:endParaRPr lang="tr-TR" dirty="0"/>
          </a:p>
        </p:txBody>
      </p:sp>
      <p:sp>
        <p:nvSpPr>
          <p:cNvPr id="3" name="İçerik Yer Tutucusu 2">
            <a:extLst>
              <a:ext uri="{FF2B5EF4-FFF2-40B4-BE49-F238E27FC236}">
                <a16:creationId xmlns:a16="http://schemas.microsoft.com/office/drawing/2014/main" id="{94936B47-5CEF-4B6F-9176-F849DE39D54A}"/>
              </a:ext>
            </a:extLst>
          </p:cNvPr>
          <p:cNvSpPr>
            <a:spLocks noGrp="1"/>
          </p:cNvSpPr>
          <p:nvPr>
            <p:ph idx="1"/>
          </p:nvPr>
        </p:nvSpPr>
        <p:spPr>
          <a:xfrm>
            <a:off x="838200" y="1825625"/>
            <a:ext cx="10515600" cy="3735420"/>
          </a:xfrm>
        </p:spPr>
        <p:txBody>
          <a:bodyPr>
            <a:normAutofit/>
          </a:bodyPr>
          <a:lstStyle/>
          <a:p>
            <a:r>
              <a:rPr lang="en-GB" dirty="0"/>
              <a:t>Applicants must be students enrolled at </a:t>
            </a:r>
            <a:r>
              <a:rPr lang="en-GB" b="1" dirty="0" err="1"/>
              <a:t>Dokuz</a:t>
            </a:r>
            <a:r>
              <a:rPr lang="en-GB" b="1" dirty="0"/>
              <a:t> </a:t>
            </a:r>
            <a:r>
              <a:rPr lang="en-GB" b="1" dirty="0" err="1"/>
              <a:t>Eylül</a:t>
            </a:r>
            <a:r>
              <a:rPr lang="en-GB" b="1" dirty="0"/>
              <a:t> University</a:t>
            </a:r>
            <a:r>
              <a:rPr lang="en-GB" dirty="0"/>
              <a:t>.</a:t>
            </a:r>
          </a:p>
          <a:p>
            <a:r>
              <a:rPr lang="en-GB" dirty="0"/>
              <a:t>For Erasmus+ Traineeship Mobility, </a:t>
            </a:r>
            <a:r>
              <a:rPr lang="en-GB" b="1" dirty="0"/>
              <a:t>there is no requirement to have a course load of 30 ECTS during the selected mobility period</a:t>
            </a:r>
            <a:r>
              <a:rPr lang="en-GB" dirty="0"/>
              <a:t>.</a:t>
            </a:r>
          </a:p>
          <a:p>
            <a:r>
              <a:rPr lang="en-GB" dirty="0"/>
              <a:t>Situations such as </a:t>
            </a:r>
            <a:r>
              <a:rPr lang="en-GB" b="1" dirty="0"/>
              <a:t>retaking failed courses, postponing graduation, or having a disciplinary record</a:t>
            </a:r>
            <a:r>
              <a:rPr lang="en-GB" dirty="0"/>
              <a:t> do </a:t>
            </a:r>
            <a:r>
              <a:rPr lang="en-GB" b="1" dirty="0"/>
              <a:t>not</a:t>
            </a:r>
            <a:r>
              <a:rPr lang="en-GB" dirty="0"/>
              <a:t> prevent students from applying for the mobility.</a:t>
            </a:r>
          </a:p>
        </p:txBody>
      </p:sp>
    </p:spTree>
    <p:extLst>
      <p:ext uri="{BB962C8B-B14F-4D97-AF65-F5344CB8AC3E}">
        <p14:creationId xmlns:p14="http://schemas.microsoft.com/office/powerpoint/2010/main" val="39691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0CBD23-E9DD-4A9A-A64A-C2F4708E39B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F4EAF8D-DF43-4784-A290-915F1675E9E9}"/>
              </a:ext>
            </a:extLst>
          </p:cNvPr>
          <p:cNvSpPr>
            <a:spLocks noGrp="1"/>
          </p:cNvSpPr>
          <p:nvPr>
            <p:ph idx="1"/>
          </p:nvPr>
        </p:nvSpPr>
        <p:spPr>
          <a:xfrm>
            <a:off x="838200" y="1825625"/>
            <a:ext cx="10515600" cy="3763412"/>
          </a:xfrm>
        </p:spPr>
        <p:txBody>
          <a:bodyPr>
            <a:normAutofit fontScale="77500" lnSpcReduction="20000"/>
          </a:bodyPr>
          <a:lstStyle/>
          <a:p>
            <a:pPr>
              <a:lnSpc>
                <a:spcPct val="100000"/>
              </a:lnSpc>
            </a:pPr>
            <a:r>
              <a:rPr lang="en-GB" dirty="0"/>
              <a:t>Undergraduate students must have a minimum GPA of 2.20/4.00 (58/100</a:t>
            </a:r>
            <a:r>
              <a:rPr lang="en-GB" dirty="0" smtClean="0"/>
              <a:t>).</a:t>
            </a:r>
            <a:endParaRPr lang="tr-TR" dirty="0" smtClean="0"/>
          </a:p>
          <a:p>
            <a:pPr>
              <a:lnSpc>
                <a:spcPct val="100000"/>
              </a:lnSpc>
            </a:pPr>
            <a:r>
              <a:rPr lang="en-GB" dirty="0" smtClean="0"/>
              <a:t>Master’s </a:t>
            </a:r>
            <a:r>
              <a:rPr lang="en-GB" dirty="0"/>
              <a:t>and Doctorate students must have a minimum GPA of 2.50/4.00 (65/100</a:t>
            </a:r>
            <a:r>
              <a:rPr lang="en-GB" dirty="0" smtClean="0"/>
              <a:t>).</a:t>
            </a:r>
            <a:endParaRPr lang="tr-TR" dirty="0" smtClean="0"/>
          </a:p>
          <a:p>
            <a:pPr>
              <a:lnSpc>
                <a:spcPct val="100000"/>
              </a:lnSpc>
            </a:pPr>
            <a:r>
              <a:rPr lang="en-GB" dirty="0" smtClean="0"/>
              <a:t>During </a:t>
            </a:r>
            <a:r>
              <a:rPr lang="en-GB" dirty="0"/>
              <a:t>the mobility period, all students must maintain a GPA of at least 1.80/4.00 (48.66/100). </a:t>
            </a:r>
            <a:endParaRPr lang="tr-TR" dirty="0" smtClean="0"/>
          </a:p>
          <a:p>
            <a:pPr>
              <a:lnSpc>
                <a:spcPct val="100000"/>
              </a:lnSpc>
            </a:pPr>
            <a:r>
              <a:rPr lang="en-GB" dirty="0" smtClean="0"/>
              <a:t>Students </a:t>
            </a:r>
            <a:r>
              <a:rPr lang="en-GB" dirty="0"/>
              <a:t>who fall below this threshold will not be eligible to benefit from the mobility</a:t>
            </a:r>
            <a:r>
              <a:rPr lang="en-GB" dirty="0" smtClean="0"/>
              <a:t>.</a:t>
            </a:r>
            <a:endParaRPr lang="tr-TR" dirty="0" smtClean="0"/>
          </a:p>
          <a:p>
            <a:pPr>
              <a:lnSpc>
                <a:spcPct val="100000"/>
              </a:lnSpc>
            </a:pPr>
            <a:r>
              <a:rPr lang="en-GB" dirty="0" smtClean="0"/>
              <a:t>Language </a:t>
            </a:r>
            <a:r>
              <a:rPr lang="en-GB" dirty="0"/>
              <a:t>preparatory class students and graduates are not eligible to apply for the program</a:t>
            </a:r>
            <a:r>
              <a:rPr lang="en-GB" dirty="0" smtClean="0"/>
              <a:t>.</a:t>
            </a:r>
            <a:endParaRPr lang="tr-TR" dirty="0" smtClean="0"/>
          </a:p>
          <a:p>
            <a:pPr>
              <a:lnSpc>
                <a:spcPct val="100000"/>
              </a:lnSpc>
            </a:pPr>
            <a:r>
              <a:rPr lang="en-GB" dirty="0" smtClean="0"/>
              <a:t>Students </a:t>
            </a:r>
            <a:r>
              <a:rPr lang="en-GB" dirty="0"/>
              <a:t>who are in their graduation process must complete all mobility activities within 12 months following their graduation date.</a:t>
            </a:r>
            <a:endParaRPr lang="tr-TR" dirty="0"/>
          </a:p>
        </p:txBody>
      </p:sp>
    </p:spTree>
    <p:extLst>
      <p:ext uri="{BB962C8B-B14F-4D97-AF65-F5344CB8AC3E}">
        <p14:creationId xmlns:p14="http://schemas.microsoft.com/office/powerpoint/2010/main" val="355375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495612-A0D6-47F4-9EE6-A8CB812B1365}"/>
              </a:ext>
            </a:extLst>
          </p:cNvPr>
          <p:cNvSpPr>
            <a:spLocks noGrp="1"/>
          </p:cNvSpPr>
          <p:nvPr>
            <p:ph type="title"/>
          </p:nvPr>
        </p:nvSpPr>
        <p:spPr>
          <a:xfrm>
            <a:off x="670249" y="281150"/>
            <a:ext cx="8317089" cy="1325563"/>
          </a:xfrm>
        </p:spPr>
        <p:txBody>
          <a:bodyPr>
            <a:normAutofit/>
          </a:bodyPr>
          <a:lstStyle/>
          <a:p>
            <a:r>
              <a:rPr lang="tr-TR" dirty="0">
                <a:solidFill>
                  <a:srgbClr val="FF0000"/>
                </a:solidFill>
                <a:latin typeface="+mn-lt"/>
              </a:rPr>
              <a:t>ELIGIBLE TRAINEESHIP PLACES:</a:t>
            </a:r>
          </a:p>
        </p:txBody>
      </p:sp>
      <p:sp>
        <p:nvSpPr>
          <p:cNvPr id="3" name="İçerik Yer Tutucusu 2">
            <a:extLst>
              <a:ext uri="{FF2B5EF4-FFF2-40B4-BE49-F238E27FC236}">
                <a16:creationId xmlns:a16="http://schemas.microsoft.com/office/drawing/2014/main" id="{D19E2DD6-C126-437F-8E5F-67EFB63CF08D}"/>
              </a:ext>
            </a:extLst>
          </p:cNvPr>
          <p:cNvSpPr>
            <a:spLocks noGrp="1"/>
          </p:cNvSpPr>
          <p:nvPr>
            <p:ph idx="1"/>
          </p:nvPr>
        </p:nvSpPr>
        <p:spPr>
          <a:xfrm>
            <a:off x="838200" y="1825625"/>
            <a:ext cx="10515600" cy="3415678"/>
          </a:xfrm>
        </p:spPr>
        <p:txBody>
          <a:bodyPr>
            <a:normAutofit fontScale="62500" lnSpcReduction="20000"/>
          </a:bodyPr>
          <a:lstStyle/>
          <a:p>
            <a:r>
              <a:rPr lang="en-GB" b="1" dirty="0"/>
              <a:t>Eligible host institutions for Erasmus+ Traineeship Mobility may include:</a:t>
            </a:r>
            <a:endParaRPr lang="en-GB" dirty="0"/>
          </a:p>
          <a:p>
            <a:r>
              <a:rPr lang="en-GB" dirty="0"/>
              <a:t>Small, medium, or large-sized enterprises in the public or private sector</a:t>
            </a:r>
          </a:p>
          <a:p>
            <a:r>
              <a:rPr lang="en-GB" dirty="0"/>
              <a:t>Local, regional, or national public institutions</a:t>
            </a:r>
          </a:p>
          <a:p>
            <a:r>
              <a:rPr lang="en-GB" dirty="0"/>
              <a:t>Consulates or embassies of the student's home country located in the host country</a:t>
            </a:r>
          </a:p>
          <a:p>
            <a:r>
              <a:rPr lang="en-GB" dirty="0"/>
              <a:t>All business-related entities, such as chambers of commerce, unions of merchants and craftsmen, stock exchanges, and professional associations</a:t>
            </a:r>
          </a:p>
          <a:p>
            <a:r>
              <a:rPr lang="en-GB" dirty="0"/>
              <a:t>Research institutes</a:t>
            </a:r>
          </a:p>
          <a:p>
            <a:r>
              <a:rPr lang="en-GB" dirty="0"/>
              <a:t>Foundations</a:t>
            </a:r>
          </a:p>
          <a:p>
            <a:r>
              <a:rPr lang="en-GB" dirty="0"/>
              <a:t>Schools, institutes, or educational </a:t>
            </a:r>
            <a:r>
              <a:rPr lang="en-GB" dirty="0" err="1"/>
              <a:t>centers</a:t>
            </a:r>
            <a:r>
              <a:rPr lang="en-GB" dirty="0"/>
              <a:t> — including all types of institutions from preschool to high school, as well as vocational or adult education </a:t>
            </a:r>
            <a:r>
              <a:rPr lang="en-GB" dirty="0" err="1"/>
              <a:t>centers</a:t>
            </a:r>
            <a:endParaRPr lang="en-GB" dirty="0"/>
          </a:p>
          <a:p>
            <a:r>
              <a:rPr lang="en-GB" dirty="0"/>
              <a:t>Non-profit organizations and non-governmental organizations (NGOs)</a:t>
            </a:r>
          </a:p>
        </p:txBody>
      </p:sp>
    </p:spTree>
    <p:extLst>
      <p:ext uri="{BB962C8B-B14F-4D97-AF65-F5344CB8AC3E}">
        <p14:creationId xmlns:p14="http://schemas.microsoft.com/office/powerpoint/2010/main" val="22367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AE40395-0216-4132-973B-CA72BE534DCC}"/>
              </a:ext>
            </a:extLst>
          </p:cNvPr>
          <p:cNvSpPr>
            <a:spLocks noGrp="1"/>
          </p:cNvSpPr>
          <p:nvPr>
            <p:ph type="title"/>
          </p:nvPr>
        </p:nvSpPr>
        <p:spPr/>
        <p:txBody>
          <a:bodyPr>
            <a:normAutofit/>
          </a:bodyPr>
          <a:lstStyle/>
          <a:p>
            <a:r>
              <a:rPr lang="tr-TR" sz="4000" dirty="0">
                <a:solidFill>
                  <a:srgbClr val="FF0000"/>
                </a:solidFill>
                <a:latin typeface="+mn-lt"/>
              </a:rPr>
              <a:t>ELIGIBLE TRAINEESHIP PLACES:</a:t>
            </a:r>
          </a:p>
        </p:txBody>
      </p:sp>
      <p:sp>
        <p:nvSpPr>
          <p:cNvPr id="3" name="İçerik Yer Tutucusu 2">
            <a:extLst>
              <a:ext uri="{FF2B5EF4-FFF2-40B4-BE49-F238E27FC236}">
                <a16:creationId xmlns:a16="http://schemas.microsoft.com/office/drawing/2014/main" id="{4AE0830C-B825-40F7-BA52-CEF75475C3E4}"/>
              </a:ext>
            </a:extLst>
          </p:cNvPr>
          <p:cNvSpPr>
            <a:spLocks noGrp="1"/>
          </p:cNvSpPr>
          <p:nvPr>
            <p:ph idx="1"/>
          </p:nvPr>
        </p:nvSpPr>
        <p:spPr>
          <a:xfrm>
            <a:off x="838200" y="1961160"/>
            <a:ext cx="10515600" cy="3808045"/>
          </a:xfrm>
        </p:spPr>
        <p:txBody>
          <a:bodyPr>
            <a:normAutofit/>
          </a:bodyPr>
          <a:lstStyle/>
          <a:p>
            <a:r>
              <a:rPr lang="en-GB" b="1" dirty="0"/>
              <a:t>Additional eligible host institutions include:</a:t>
            </a:r>
            <a:endParaRPr lang="en-GB" dirty="0"/>
          </a:p>
          <a:p>
            <a:r>
              <a:rPr lang="en-GB" dirty="0"/>
              <a:t>Organizations that provide </a:t>
            </a:r>
            <a:r>
              <a:rPr lang="en-GB" b="1" dirty="0"/>
              <a:t>career planning</a:t>
            </a:r>
            <a:r>
              <a:rPr lang="en-GB" dirty="0"/>
              <a:t>, </a:t>
            </a:r>
            <a:r>
              <a:rPr lang="en-GB" b="1" dirty="0"/>
              <a:t>professional consultancy</a:t>
            </a:r>
            <a:r>
              <a:rPr lang="en-GB" dirty="0"/>
              <a:t>, and </a:t>
            </a:r>
            <a:r>
              <a:rPr lang="en-GB" b="1" dirty="0"/>
              <a:t>information services</a:t>
            </a:r>
            <a:endParaRPr lang="en-GB" dirty="0"/>
          </a:p>
          <a:p>
            <a:r>
              <a:rPr lang="en-GB" b="1" dirty="0"/>
              <a:t>Higher Education Institutions (HEIs)</a:t>
            </a:r>
            <a:endParaRPr lang="en-GB" dirty="0"/>
          </a:p>
          <a:p>
            <a:pPr lvl="1"/>
            <a:r>
              <a:rPr lang="en-GB" dirty="0"/>
              <a:t>HEIs located in </a:t>
            </a:r>
            <a:r>
              <a:rPr lang="en-GB" b="1" dirty="0"/>
              <a:t>Programme Countries</a:t>
            </a:r>
            <a:r>
              <a:rPr lang="en-GB" dirty="0"/>
              <a:t> must hold a valid </a:t>
            </a:r>
            <a:r>
              <a:rPr lang="en-GB" b="1" dirty="0"/>
              <a:t>Erasmus Charter for Higher Education (ECHE)</a:t>
            </a:r>
            <a:r>
              <a:rPr lang="en-GB" dirty="0"/>
              <a:t>.</a:t>
            </a:r>
          </a:p>
          <a:p>
            <a:pPr lvl="1"/>
            <a:r>
              <a:rPr lang="en-GB" dirty="0"/>
              <a:t>HEIs located in </a:t>
            </a:r>
            <a:r>
              <a:rPr lang="en-GB" b="1" dirty="0"/>
              <a:t>non-Programme Countries</a:t>
            </a:r>
            <a:r>
              <a:rPr lang="en-GB" dirty="0"/>
              <a:t> must have a </a:t>
            </a:r>
            <a:r>
              <a:rPr lang="en-GB" b="1" dirty="0"/>
              <a:t>bilateral inter-institutional agreement</a:t>
            </a:r>
            <a:r>
              <a:rPr lang="en-GB" dirty="0"/>
              <a:t>, recognized by a competent authority in accordance with national regulations, </a:t>
            </a:r>
            <a:r>
              <a:rPr lang="en-GB" b="1" dirty="0"/>
              <a:t>signed before the start of the traineeship mobility</a:t>
            </a:r>
            <a:r>
              <a:rPr lang="en-GB" dirty="0"/>
              <a:t>.</a:t>
            </a:r>
          </a:p>
        </p:txBody>
      </p:sp>
    </p:spTree>
    <p:extLst>
      <p:ext uri="{BB962C8B-B14F-4D97-AF65-F5344CB8AC3E}">
        <p14:creationId xmlns:p14="http://schemas.microsoft.com/office/powerpoint/2010/main" val="2187326233"/>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TotalTime>
  <Words>4299</Words>
  <Application>Microsoft Office PowerPoint</Application>
  <PresentationFormat>Geniş ekran</PresentationFormat>
  <Paragraphs>273</Paragraphs>
  <Slides>41</Slides>
  <Notes>18</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41</vt:i4>
      </vt:variant>
    </vt:vector>
  </HeadingPairs>
  <TitlesOfParts>
    <vt:vector size="49" baseType="lpstr">
      <vt:lpstr>Arial</vt:lpstr>
      <vt:lpstr>Calibri</vt:lpstr>
      <vt:lpstr>Calibri Light</vt:lpstr>
      <vt:lpstr>Century Gothic</vt:lpstr>
      <vt:lpstr>Times New Roman</vt:lpstr>
      <vt:lpstr>Wingdings 3</vt:lpstr>
      <vt:lpstr>Office Theme</vt:lpstr>
      <vt:lpstr>Conception personnalisée</vt:lpstr>
      <vt:lpstr>PowerPoint Sunusu</vt:lpstr>
      <vt:lpstr>What is Erasmus+(KA131) Program?</vt:lpstr>
      <vt:lpstr>Geographic Extent</vt:lpstr>
      <vt:lpstr>IMPORTANT ANNOUNCEMENT</vt:lpstr>
      <vt:lpstr>Erasmus+ Traineeship Mobility </vt:lpstr>
      <vt:lpstr>Who can benefit from Erasmus + Traineeship Mobility? </vt:lpstr>
      <vt:lpstr>PowerPoint Sunusu</vt:lpstr>
      <vt:lpstr>ELIGIBLE TRAINEESHIP PLACES:</vt:lpstr>
      <vt:lpstr>ELIGIBLE TRAINEESHIP PLACES:</vt:lpstr>
      <vt:lpstr>INELIGIBLE TRAINEESHIP PLACES:</vt:lpstr>
      <vt:lpstr>Mobility Durations </vt:lpstr>
      <vt:lpstr>PowerPoint Sunusu</vt:lpstr>
      <vt:lpstr> Outgoing Student Workflow Chart </vt:lpstr>
      <vt:lpstr> Outgoing Student Procedures Checklist </vt:lpstr>
      <vt:lpstr>PowerPoint Sunusu</vt:lpstr>
      <vt:lpstr>Erasmus+ Internship Invitation/Acceptance Letter</vt:lpstr>
      <vt:lpstr>Learning Agreement For Internship</vt:lpstr>
      <vt:lpstr>Learning Agreement For Internship </vt:lpstr>
      <vt:lpstr>Decision of the Board of Directors </vt:lpstr>
      <vt:lpstr>English Transcript  </vt:lpstr>
      <vt:lpstr>Euro Account </vt:lpstr>
      <vt:lpstr>PowerPoint Sunusu</vt:lpstr>
      <vt:lpstr>PowerPoint Sunusu</vt:lpstr>
      <vt:lpstr>PowerPoint Sunusu</vt:lpstr>
      <vt:lpstr> INSURANCES</vt:lpstr>
      <vt:lpstr>PowerPoint Sunusu</vt:lpstr>
      <vt:lpstr>OLS (Online Linguistic Support) EU ACADEMY </vt:lpstr>
      <vt:lpstr>EOID (Erasmus Organization ID)  </vt:lpstr>
      <vt:lpstr>Grant Payment</vt:lpstr>
      <vt:lpstr>Erasmus+ Grants </vt:lpstr>
      <vt:lpstr>Travel Support Amounts</vt:lpstr>
      <vt:lpstr>Additional Grant Support</vt:lpstr>
      <vt:lpstr>Additional Grant Support</vt:lpstr>
      <vt:lpstr>INCLUSION SUPPORT</vt:lpstr>
      <vt:lpstr>Before the Exchange </vt:lpstr>
      <vt:lpstr>After the Exchange </vt:lpstr>
      <vt:lpstr>Particular Considerations (Transportation and Accommodation, etc.) </vt:lpstr>
      <vt:lpstr>Particular Considerations (Visa Procedures) </vt:lpstr>
      <vt:lpstr>Particular Considerations </vt:lpstr>
      <vt:lpstr>Particular Considerations </vt:lpstr>
      <vt:lpstr>DEU INTERNATIONAL ACADEMIC RELATIONS COORDINATORSHIP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Arif Selçuk Güzelay</cp:lastModifiedBy>
  <cp:revision>131</cp:revision>
  <cp:lastPrinted>2025-01-15T12:33:16Z</cp:lastPrinted>
  <dcterms:created xsi:type="dcterms:W3CDTF">2019-09-12T13:37:31Z</dcterms:created>
  <dcterms:modified xsi:type="dcterms:W3CDTF">2025-07-31T13:22:12Z</dcterms:modified>
  <cp:category/>
</cp:coreProperties>
</file>