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5" r:id="rId2"/>
  </p:sldMasterIdLst>
  <p:notesMasterIdLst>
    <p:notesMasterId r:id="rId46"/>
  </p:notesMasterIdLst>
  <p:sldIdLst>
    <p:sldId id="333" r:id="rId3"/>
    <p:sldId id="327" r:id="rId4"/>
    <p:sldId id="257" r:id="rId5"/>
    <p:sldId id="290" r:id="rId6"/>
    <p:sldId id="314" r:id="rId7"/>
    <p:sldId id="259" r:id="rId8"/>
    <p:sldId id="260" r:id="rId9"/>
    <p:sldId id="261" r:id="rId10"/>
    <p:sldId id="262" r:id="rId11"/>
    <p:sldId id="263" r:id="rId12"/>
    <p:sldId id="264" r:id="rId13"/>
    <p:sldId id="334" r:id="rId14"/>
    <p:sldId id="335" r:id="rId15"/>
    <p:sldId id="336" r:id="rId16"/>
    <p:sldId id="337" r:id="rId17"/>
    <p:sldId id="338" r:id="rId18"/>
    <p:sldId id="339" r:id="rId19"/>
    <p:sldId id="340" r:id="rId20"/>
    <p:sldId id="341" r:id="rId21"/>
    <p:sldId id="342" r:id="rId22"/>
    <p:sldId id="343" r:id="rId23"/>
    <p:sldId id="287" r:id="rId24"/>
    <p:sldId id="318" r:id="rId25"/>
    <p:sldId id="329" r:id="rId26"/>
    <p:sldId id="286" r:id="rId27"/>
    <p:sldId id="330" r:id="rId28"/>
    <p:sldId id="288" r:id="rId29"/>
    <p:sldId id="331" r:id="rId30"/>
    <p:sldId id="320" r:id="rId31"/>
    <p:sldId id="300" r:id="rId32"/>
    <p:sldId id="332" r:id="rId33"/>
    <p:sldId id="301" r:id="rId34"/>
    <p:sldId id="306" r:id="rId35"/>
    <p:sldId id="302" r:id="rId36"/>
    <p:sldId id="305" r:id="rId37"/>
    <p:sldId id="268" r:id="rId38"/>
    <p:sldId id="292" r:id="rId39"/>
    <p:sldId id="323" r:id="rId40"/>
    <p:sldId id="285" r:id="rId41"/>
    <p:sldId id="325" r:id="rId42"/>
    <p:sldId id="308" r:id="rId43"/>
    <p:sldId id="304" r:id="rId44"/>
    <p:sldId id="307" r:id="rId45"/>
  </p:sldIdLst>
  <p:sldSz cx="12192000" cy="6858000"/>
  <p:notesSz cx="6742113"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E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58" autoAdjust="0"/>
    <p:restoredTop sz="94694"/>
  </p:normalViewPr>
  <p:slideViewPr>
    <p:cSldViewPr snapToGrid="0" snapToObjects="1">
      <p:cViewPr varScale="1">
        <p:scale>
          <a:sx n="86" d="100"/>
          <a:sy n="86" d="100"/>
        </p:scale>
        <p:origin x="6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9FFBB588-D081-4D81-AFA3-D2E9D0C6AAE1}" type="datetimeFigureOut">
              <a:rPr lang="tr-TR" smtClean="0"/>
              <a:t>10.07.2025</a:t>
            </a:fld>
            <a:endParaRPr lang="tr-TR"/>
          </a:p>
        </p:txBody>
      </p:sp>
      <p:sp>
        <p:nvSpPr>
          <p:cNvPr id="4" name="Slayt Resmi Yer Tutucusu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E4FEDB02-CB76-4F82-8971-BADC0D7F10AC}" type="slidenum">
              <a:rPr lang="tr-TR" smtClean="0"/>
              <a:t>‹#›</a:t>
            </a:fld>
            <a:endParaRPr lang="tr-TR"/>
          </a:p>
        </p:txBody>
      </p:sp>
    </p:spTree>
    <p:extLst>
      <p:ext uri="{BB962C8B-B14F-4D97-AF65-F5344CB8AC3E}">
        <p14:creationId xmlns:p14="http://schemas.microsoft.com/office/powerpoint/2010/main" val="403597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924716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388381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81165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dirty="0"/>
          </a:p>
        </p:txBody>
      </p:sp>
    </p:spTree>
    <p:extLst>
      <p:ext uri="{BB962C8B-B14F-4D97-AF65-F5344CB8AC3E}">
        <p14:creationId xmlns:p14="http://schemas.microsoft.com/office/powerpoint/2010/main" val="1113569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75171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498925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484663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4170535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213263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2124352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224029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96666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28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3395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27615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3600008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369544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31895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449117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155461"/>
            <a:ext cx="9144000" cy="1323439"/>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BEC1AA8F-9CB5-7545-9CF5-6B12F805CB74}" type="datetimeFigureOut">
              <a:rPr lang="tr-TR" smtClean="0"/>
              <a:t>10.07.2025</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CF8EA236-263A-8E4B-A919-97FD95326A6F}" type="slidenum">
              <a:rPr lang="tr-TR" smtClean="0"/>
              <a:t>‹#›</a:t>
            </a:fld>
            <a:endParaRPr lang="tr-TR"/>
          </a:p>
        </p:txBody>
      </p:sp>
      <p:cxnSp>
        <p:nvCxnSpPr>
          <p:cNvPr id="7" name="Straight Connector 6">
            <a:extLst>
              <a:ext uri="{FF2B5EF4-FFF2-40B4-BE49-F238E27FC236}">
                <a16:creationId xmlns:a16="http://schemas.microsoft.com/office/drawing/2014/main" id="{28AFF16D-A428-EE42-B763-96EEF8ED0D2B}"/>
              </a:ext>
            </a:extLst>
          </p:cNvPr>
          <p:cNvCxnSpPr/>
          <p:nvPr userDrawn="1"/>
        </p:nvCxnSpPr>
        <p:spPr>
          <a:xfrm>
            <a:off x="5339645" y="936978"/>
            <a:ext cx="0" cy="1531584"/>
          </a:xfrm>
          <a:prstGeom prst="line">
            <a:avLst/>
          </a:prstGeom>
          <a:ln w="5080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C3F09AE-0498-644B-A566-B7CF9EA97055}"/>
              </a:ext>
            </a:extLst>
          </p:cNvPr>
          <p:cNvSpPr txBox="1"/>
          <p:nvPr userDrawn="1"/>
        </p:nvSpPr>
        <p:spPr>
          <a:xfrm>
            <a:off x="5420362" y="1024007"/>
            <a:ext cx="3265310" cy="1323439"/>
          </a:xfrm>
          <a:prstGeom prst="rect">
            <a:avLst/>
          </a:prstGeom>
          <a:noFill/>
        </p:spPr>
        <p:txBody>
          <a:bodyPr wrap="square" rtlCol="0">
            <a:noAutofit/>
          </a:bodyPr>
          <a:lstStyle/>
          <a:p>
            <a:r>
              <a:rPr lang="tr-TR" sz="4000" b="1" dirty="0">
                <a:solidFill>
                  <a:schemeClr val="bg2">
                    <a:lumMod val="50000"/>
                  </a:schemeClr>
                </a:solidFill>
              </a:rPr>
              <a:t>DOKUZ EYLÜL</a:t>
            </a:r>
          </a:p>
          <a:p>
            <a:r>
              <a:rPr lang="tr-TR" sz="4000" b="1" dirty="0">
                <a:solidFill>
                  <a:schemeClr val="bg2">
                    <a:lumMod val="50000"/>
                  </a:schemeClr>
                </a:solidFill>
              </a:rPr>
              <a:t>ÜNİVERSİTESİ</a:t>
            </a:r>
            <a:endParaRPr lang="tr-TR" b="1" dirty="0">
              <a:solidFill>
                <a:schemeClr val="bg2">
                  <a:lumMod val="50000"/>
                </a:schemeClr>
              </a:solidFill>
            </a:endParaRPr>
          </a:p>
        </p:txBody>
      </p:sp>
      <p:pic>
        <p:nvPicPr>
          <p:cNvPr id="9" name="Picture 8">
            <a:extLst>
              <a:ext uri="{FF2B5EF4-FFF2-40B4-BE49-F238E27FC236}">
                <a16:creationId xmlns:a16="http://schemas.microsoft.com/office/drawing/2014/main" id="{3D65E5B7-A235-F04F-B1DB-D6D20DDD4092}"/>
              </a:ext>
            </a:extLst>
          </p:cNvPr>
          <p:cNvPicPr>
            <a:picLocks noChangeAspect="1"/>
          </p:cNvPicPr>
          <p:nvPr userDrawn="1"/>
        </p:nvPicPr>
        <p:blipFill>
          <a:blip r:embed="rId2"/>
          <a:stretch>
            <a:fillRect/>
          </a:stretch>
        </p:blipFill>
        <p:spPr>
          <a:xfrm>
            <a:off x="3398520" y="807402"/>
            <a:ext cx="1661160" cy="1661160"/>
          </a:xfrm>
          <a:prstGeom prst="rect">
            <a:avLst/>
          </a:prstGeom>
        </p:spPr>
      </p:pic>
    </p:spTree>
    <p:extLst>
      <p:ext uri="{BB962C8B-B14F-4D97-AF65-F5344CB8AC3E}">
        <p14:creationId xmlns:p14="http://schemas.microsoft.com/office/powerpoint/2010/main" val="855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BEC1AA8F-9CB5-7545-9CF5-6B12F805CB74}" type="datetimeFigureOut">
              <a:rPr lang="tr-TR" smtClean="0"/>
              <a:t>10.07.2025</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BEC1AA8F-9CB5-7545-9CF5-6B12F805CB74}" type="datetimeFigureOut">
              <a:rPr lang="tr-TR" smtClean="0"/>
              <a:t>10.07.2025</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2061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995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BEC1AA8F-9CB5-7545-9CF5-6B12F805CB74}" type="datetimeFigureOut">
              <a:rPr lang="tr-TR" smtClean="0"/>
              <a:t>10.07.2025</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12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BEC1AA8F-9CB5-7545-9CF5-6B12F805CB74}" type="datetimeFigureOut">
              <a:rPr lang="tr-TR" smtClean="0"/>
              <a:t>10.07.2025</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875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BEC1AA8F-9CB5-7545-9CF5-6B12F805CB74}" type="datetimeFigureOut">
              <a:rPr lang="tr-TR" smtClean="0"/>
              <a:t>10.07.2025</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BEC1AA8F-9CB5-7545-9CF5-6B12F805CB74}" type="datetimeFigureOut">
              <a:rPr lang="tr-TR" smtClean="0"/>
              <a:t>10.07.2025</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5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en-US" dirty="0"/>
              <a:t>Click to edit Master title style</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BEC1AA8F-9CB5-7545-9CF5-6B12F805CB74}" type="datetimeFigureOut">
              <a:rPr lang="tr-TR" smtClean="0"/>
              <a:t>10.07.2025</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4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BEC1AA8F-9CB5-7545-9CF5-6B12F805CB74}" type="datetimeFigureOut">
              <a:rPr lang="tr-TR" smtClean="0"/>
              <a:t>10.07.2025</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7600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BEC1AA8F-9CB5-7545-9CF5-6B12F805CB74}" type="datetimeFigureOut">
              <a:rPr lang="tr-TR" smtClean="0"/>
              <a:t>10.07.2025</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37442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BEC1AA8F-9CB5-7545-9CF5-6B12F805CB74}" type="datetimeFigureOut">
              <a:rPr lang="tr-TR" smtClean="0"/>
              <a:t>10.07.2025</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237931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1AA8F-9CB5-7545-9CF5-6B12F805CB74}" type="datetimeFigureOut">
              <a:rPr lang="tr-TR" smtClean="0"/>
              <a:t>10.07.2025</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A236-263A-8E4B-A919-97FD95326A6F}" type="slidenum">
              <a:rPr lang="tr-TR" smtClean="0"/>
              <a:t>‹#›</a:t>
            </a:fld>
            <a:endParaRPr lang="tr-TR"/>
          </a:p>
        </p:txBody>
      </p:sp>
    </p:spTree>
    <p:extLst>
      <p:ext uri="{BB962C8B-B14F-4D97-AF65-F5344CB8AC3E}">
        <p14:creationId xmlns:p14="http://schemas.microsoft.com/office/powerpoint/2010/main" val="997423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1982896"/>
      </p:ext>
    </p:extLst>
  </p:cSld>
  <p:clrMap bg1="lt1" tx1="dk1" bg2="lt2" tx2="dk2" accent1="accent1" accent2="accent2" accent3="accent3" accent4="accent4" accent5="accent5" accent6="accent6" hlink="hlink" folHlink="folHlink"/>
  <p:sldLayoutIdLst>
    <p:sldLayoutId id="2147483696"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fr-FR"/>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international.deu.edu.tr/erasmus/staj-giden-ogrenci/"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international.deu.edu.tr/erasmus/staj-giden-ogrenci/"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international.deu.edu.tr/erasmus/staj-giden-ogrenci/"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ebgate.ec.europa.eu/erasmus-esc/index/organisations/search-for-an-organisatio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erasmus@deu.edu.t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21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AE40395-0216-4132-973B-CA72BE534DCC}"/>
              </a:ext>
            </a:extLst>
          </p:cNvPr>
          <p:cNvSpPr>
            <a:spLocks noGrp="1"/>
          </p:cNvSpPr>
          <p:nvPr>
            <p:ph type="title"/>
          </p:nvPr>
        </p:nvSpPr>
        <p:spPr/>
        <p:txBody>
          <a:bodyPr>
            <a:normAutofit/>
          </a:bodyPr>
          <a:lstStyle/>
          <a:p>
            <a:r>
              <a:rPr lang="tr-TR" sz="4000" dirty="0">
                <a:solidFill>
                  <a:srgbClr val="FF0000"/>
                </a:solidFill>
                <a:latin typeface="+mn-lt"/>
              </a:rPr>
              <a:t>ELIGIBLE TRAINEESHIP PLACES:</a:t>
            </a:r>
          </a:p>
        </p:txBody>
      </p:sp>
      <p:sp>
        <p:nvSpPr>
          <p:cNvPr id="3" name="İçerik Yer Tutucusu 2">
            <a:extLst>
              <a:ext uri="{FF2B5EF4-FFF2-40B4-BE49-F238E27FC236}">
                <a16:creationId xmlns:a16="http://schemas.microsoft.com/office/drawing/2014/main" id="{4AE0830C-B825-40F7-BA52-CEF75475C3E4}"/>
              </a:ext>
            </a:extLst>
          </p:cNvPr>
          <p:cNvSpPr>
            <a:spLocks noGrp="1"/>
          </p:cNvSpPr>
          <p:nvPr>
            <p:ph idx="1"/>
          </p:nvPr>
        </p:nvSpPr>
        <p:spPr>
          <a:xfrm>
            <a:off x="838200" y="1961160"/>
            <a:ext cx="10515600" cy="3808045"/>
          </a:xfrm>
        </p:spPr>
        <p:txBody>
          <a:bodyPr>
            <a:normAutofit/>
          </a:bodyPr>
          <a:lstStyle/>
          <a:p>
            <a:r>
              <a:rPr lang="tr-TR" dirty="0" err="1"/>
              <a:t>Organizations</a:t>
            </a:r>
            <a:r>
              <a:rPr lang="tr-TR" dirty="0"/>
              <a:t> </a:t>
            </a:r>
            <a:r>
              <a:rPr lang="tr-TR" dirty="0" err="1"/>
              <a:t>providing</a:t>
            </a:r>
            <a:r>
              <a:rPr lang="tr-TR" dirty="0"/>
              <a:t> </a:t>
            </a:r>
            <a:r>
              <a:rPr lang="tr-TR" dirty="0" err="1"/>
              <a:t>career</a:t>
            </a:r>
            <a:r>
              <a:rPr lang="tr-TR" dirty="0"/>
              <a:t> </a:t>
            </a:r>
            <a:r>
              <a:rPr lang="tr-TR" dirty="0" err="1"/>
              <a:t>planning</a:t>
            </a:r>
            <a:r>
              <a:rPr lang="tr-TR" dirty="0"/>
              <a:t>, </a:t>
            </a:r>
            <a:r>
              <a:rPr lang="tr-TR" dirty="0" err="1"/>
              <a:t>professional</a:t>
            </a:r>
            <a:r>
              <a:rPr lang="tr-TR" dirty="0"/>
              <a:t> </a:t>
            </a:r>
            <a:r>
              <a:rPr lang="tr-TR" dirty="0" err="1"/>
              <a:t>consultation</a:t>
            </a:r>
            <a:r>
              <a:rPr lang="tr-TR" dirty="0"/>
              <a:t> </a:t>
            </a:r>
            <a:r>
              <a:rPr lang="tr-TR" dirty="0" err="1"/>
              <a:t>and</a:t>
            </a:r>
            <a:r>
              <a:rPr lang="tr-TR" dirty="0"/>
              <a:t> </a:t>
            </a:r>
            <a:r>
              <a:rPr lang="tr-TR" dirty="0" err="1"/>
              <a:t>information</a:t>
            </a:r>
            <a:r>
              <a:rPr lang="tr-TR" dirty="0"/>
              <a:t> </a:t>
            </a:r>
            <a:r>
              <a:rPr lang="tr-TR" dirty="0" err="1"/>
              <a:t>services</a:t>
            </a:r>
            <a:r>
              <a:rPr lang="tr-TR" dirty="0"/>
              <a:t>.</a:t>
            </a:r>
          </a:p>
          <a:p>
            <a:r>
              <a:rPr lang="tr-TR" dirty="0" err="1"/>
              <a:t>Higher</a:t>
            </a:r>
            <a:r>
              <a:rPr lang="tr-TR" dirty="0"/>
              <a:t> </a:t>
            </a:r>
            <a:r>
              <a:rPr lang="tr-TR" dirty="0" err="1"/>
              <a:t>education</a:t>
            </a:r>
            <a:r>
              <a:rPr lang="tr-TR" dirty="0"/>
              <a:t> </a:t>
            </a:r>
            <a:r>
              <a:rPr lang="tr-TR" dirty="0" err="1"/>
              <a:t>institutes</a:t>
            </a:r>
            <a:r>
              <a:rPr lang="tr-TR" dirty="0"/>
              <a:t> (</a:t>
            </a:r>
            <a:r>
              <a:rPr lang="tr-TR" dirty="0" err="1"/>
              <a:t>Higher</a:t>
            </a:r>
            <a:r>
              <a:rPr lang="tr-TR" dirty="0"/>
              <a:t> </a:t>
            </a:r>
            <a:r>
              <a:rPr lang="tr-TR" dirty="0" err="1"/>
              <a:t>education</a:t>
            </a:r>
            <a:r>
              <a:rPr lang="tr-TR" dirty="0"/>
              <a:t> </a:t>
            </a:r>
            <a:r>
              <a:rPr lang="tr-TR" dirty="0" err="1"/>
              <a:t>institutes</a:t>
            </a:r>
            <a:r>
              <a:rPr lang="tr-TR" dirty="0"/>
              <a:t> in </a:t>
            </a:r>
            <a:r>
              <a:rPr lang="tr-TR" dirty="0" err="1"/>
              <a:t>countries</a:t>
            </a:r>
            <a:r>
              <a:rPr lang="tr-TR" dirty="0"/>
              <a:t> </a:t>
            </a:r>
            <a:r>
              <a:rPr lang="tr-TR" dirty="0" err="1"/>
              <a:t>related</a:t>
            </a:r>
            <a:r>
              <a:rPr lang="tr-TR" dirty="0"/>
              <a:t> </a:t>
            </a:r>
            <a:r>
              <a:rPr lang="tr-TR" dirty="0" err="1"/>
              <a:t>to</a:t>
            </a:r>
            <a:r>
              <a:rPr lang="tr-TR" dirty="0"/>
              <a:t> </a:t>
            </a:r>
            <a:r>
              <a:rPr lang="tr-TR" dirty="0" err="1"/>
              <a:t>the</a:t>
            </a:r>
            <a:r>
              <a:rPr lang="tr-TR" dirty="0"/>
              <a:t> program </a:t>
            </a:r>
            <a:r>
              <a:rPr lang="tr-TR" dirty="0" err="1"/>
              <a:t>must</a:t>
            </a:r>
            <a:r>
              <a:rPr lang="tr-TR" dirty="0"/>
              <a:t> </a:t>
            </a:r>
            <a:r>
              <a:rPr lang="tr-TR" dirty="0" err="1"/>
              <a:t>have</a:t>
            </a:r>
            <a:r>
              <a:rPr lang="tr-TR" dirty="0"/>
              <a:t> ECHE. </a:t>
            </a:r>
            <a:r>
              <a:rPr lang="tr-TR" dirty="0" err="1"/>
              <a:t>Higher</a:t>
            </a:r>
            <a:r>
              <a:rPr lang="tr-TR" dirty="0"/>
              <a:t> </a:t>
            </a:r>
            <a:r>
              <a:rPr lang="tr-TR" dirty="0" err="1"/>
              <a:t>education</a:t>
            </a:r>
            <a:r>
              <a:rPr lang="tr-TR" dirty="0"/>
              <a:t> </a:t>
            </a:r>
            <a:r>
              <a:rPr lang="tr-TR" dirty="0" err="1"/>
              <a:t>institutes</a:t>
            </a:r>
            <a:r>
              <a:rPr lang="tr-TR" dirty="0"/>
              <a:t> in </a:t>
            </a:r>
            <a:r>
              <a:rPr lang="tr-TR" dirty="0" err="1"/>
              <a:t>countries</a:t>
            </a:r>
            <a:r>
              <a:rPr lang="tr-TR" dirty="0"/>
              <a:t> </a:t>
            </a:r>
            <a:r>
              <a:rPr lang="tr-TR" dirty="0" err="1"/>
              <a:t>irrelated</a:t>
            </a:r>
            <a:r>
              <a:rPr lang="tr-TR" dirty="0"/>
              <a:t> </a:t>
            </a:r>
            <a:r>
              <a:rPr lang="tr-TR" dirty="0" err="1"/>
              <a:t>to</a:t>
            </a:r>
            <a:r>
              <a:rPr lang="tr-TR" dirty="0"/>
              <a:t> </a:t>
            </a:r>
            <a:r>
              <a:rPr lang="tr-TR" dirty="0" err="1"/>
              <a:t>the</a:t>
            </a:r>
            <a:r>
              <a:rPr lang="tr-TR" dirty="0"/>
              <a:t> program, </a:t>
            </a:r>
            <a:r>
              <a:rPr lang="tr-TR" dirty="0" err="1"/>
              <a:t>must</a:t>
            </a:r>
            <a:r>
              <a:rPr lang="tr-TR" dirty="0"/>
              <a:t> </a:t>
            </a:r>
            <a:r>
              <a:rPr lang="tr-TR" dirty="0" err="1"/>
              <a:t>have</a:t>
            </a:r>
            <a:r>
              <a:rPr lang="tr-TR" dirty="0"/>
              <a:t> </a:t>
            </a:r>
            <a:r>
              <a:rPr lang="tr-TR" dirty="0" err="1"/>
              <a:t>signed</a:t>
            </a:r>
            <a:r>
              <a:rPr lang="tr-TR" dirty="0"/>
              <a:t> </a:t>
            </a:r>
            <a:r>
              <a:rPr lang="tr-TR" dirty="0" err="1"/>
              <a:t>bilateral</a:t>
            </a:r>
            <a:r>
              <a:rPr lang="tr-TR" dirty="0"/>
              <a:t> </a:t>
            </a:r>
            <a:r>
              <a:rPr lang="tr-TR" dirty="0" err="1"/>
              <a:t>inter-institutional</a:t>
            </a:r>
            <a:r>
              <a:rPr lang="tr-TR" dirty="0"/>
              <a:t> </a:t>
            </a:r>
            <a:r>
              <a:rPr lang="tr-TR" dirty="0" err="1"/>
              <a:t>agreement</a:t>
            </a:r>
            <a:r>
              <a:rPr lang="tr-TR" dirty="0"/>
              <a:t> </a:t>
            </a:r>
            <a:r>
              <a:rPr lang="tr-TR" dirty="0" err="1"/>
              <a:t>which</a:t>
            </a:r>
            <a:r>
              <a:rPr lang="tr-TR" dirty="0"/>
              <a:t> is </a:t>
            </a:r>
            <a:r>
              <a:rPr lang="tr-TR" dirty="0" err="1"/>
              <a:t>recognized</a:t>
            </a:r>
            <a:r>
              <a:rPr lang="tr-TR" dirty="0"/>
              <a:t> </a:t>
            </a:r>
            <a:r>
              <a:rPr lang="tr-TR" dirty="0" err="1"/>
              <a:t>by</a:t>
            </a:r>
            <a:r>
              <a:rPr lang="tr-TR" dirty="0"/>
              <a:t> an </a:t>
            </a:r>
            <a:r>
              <a:rPr lang="tr-TR" dirty="0" err="1"/>
              <a:t>authority</a:t>
            </a:r>
            <a:r>
              <a:rPr lang="tr-TR" dirty="0"/>
              <a:t> </a:t>
            </a:r>
            <a:r>
              <a:rPr lang="tr-TR" dirty="0" err="1"/>
              <a:t>according</a:t>
            </a:r>
            <a:r>
              <a:rPr lang="tr-TR" dirty="0"/>
              <a:t> </a:t>
            </a:r>
            <a:r>
              <a:rPr lang="tr-TR" dirty="0" err="1"/>
              <a:t>to</a:t>
            </a:r>
            <a:r>
              <a:rPr lang="tr-TR" dirty="0"/>
              <a:t> </a:t>
            </a:r>
            <a:r>
              <a:rPr lang="tr-TR" dirty="0" err="1"/>
              <a:t>their</a:t>
            </a:r>
            <a:r>
              <a:rPr lang="tr-TR" dirty="0"/>
              <a:t> </a:t>
            </a:r>
            <a:r>
              <a:rPr lang="tr-TR" dirty="0" err="1"/>
              <a:t>regulations</a:t>
            </a:r>
            <a:r>
              <a:rPr lang="tr-TR" dirty="0"/>
              <a:t>, </a:t>
            </a:r>
            <a:r>
              <a:rPr lang="tr-TR" dirty="0" err="1"/>
              <a:t>before</a:t>
            </a:r>
            <a:r>
              <a:rPr lang="tr-TR" dirty="0"/>
              <a:t> </a:t>
            </a:r>
            <a:r>
              <a:rPr lang="tr-TR" dirty="0" err="1"/>
              <a:t>the</a:t>
            </a:r>
            <a:r>
              <a:rPr lang="tr-TR" dirty="0"/>
              <a:t> </a:t>
            </a:r>
            <a:r>
              <a:rPr lang="tr-TR" dirty="0" err="1"/>
              <a:t>traineeship</a:t>
            </a:r>
            <a:r>
              <a:rPr lang="tr-TR" dirty="0"/>
              <a:t> </a:t>
            </a:r>
            <a:r>
              <a:rPr lang="tr-TR" dirty="0" err="1"/>
              <a:t>mobility</a:t>
            </a:r>
            <a:endParaRPr lang="tr-TR" dirty="0"/>
          </a:p>
        </p:txBody>
      </p:sp>
    </p:spTree>
    <p:extLst>
      <p:ext uri="{BB962C8B-B14F-4D97-AF65-F5344CB8AC3E}">
        <p14:creationId xmlns:p14="http://schemas.microsoft.com/office/powerpoint/2010/main" val="218732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63924F-FF89-440D-9124-CB3CD6103AEA}"/>
              </a:ext>
            </a:extLst>
          </p:cNvPr>
          <p:cNvSpPr>
            <a:spLocks noGrp="1"/>
          </p:cNvSpPr>
          <p:nvPr>
            <p:ph type="title"/>
          </p:nvPr>
        </p:nvSpPr>
        <p:spPr/>
        <p:txBody>
          <a:bodyPr>
            <a:normAutofit/>
          </a:bodyPr>
          <a:lstStyle/>
          <a:p>
            <a:r>
              <a:rPr lang="tr-TR" sz="4000" dirty="0">
                <a:solidFill>
                  <a:srgbClr val="FF0000"/>
                </a:solidFill>
                <a:latin typeface="+mn-lt"/>
              </a:rPr>
              <a:t>INELIGIBLE TRAINEESHIP PLACES:</a:t>
            </a:r>
          </a:p>
        </p:txBody>
      </p:sp>
      <p:sp>
        <p:nvSpPr>
          <p:cNvPr id="3" name="İçerik Yer Tutucusu 2">
            <a:extLst>
              <a:ext uri="{FF2B5EF4-FFF2-40B4-BE49-F238E27FC236}">
                <a16:creationId xmlns:a16="http://schemas.microsoft.com/office/drawing/2014/main" id="{FB111CBD-C101-4D20-B083-B734F16AE826}"/>
              </a:ext>
            </a:extLst>
          </p:cNvPr>
          <p:cNvSpPr>
            <a:spLocks noGrp="1"/>
          </p:cNvSpPr>
          <p:nvPr>
            <p:ph idx="1"/>
          </p:nvPr>
        </p:nvSpPr>
        <p:spPr>
          <a:xfrm>
            <a:off x="838200" y="1825625"/>
            <a:ext cx="10515600" cy="3847387"/>
          </a:xfrm>
        </p:spPr>
        <p:txBody>
          <a:bodyPr/>
          <a:lstStyle/>
          <a:p>
            <a:r>
              <a:rPr lang="tr-TR" dirty="0" err="1"/>
              <a:t>Following</a:t>
            </a:r>
            <a:r>
              <a:rPr lang="tr-TR" dirty="0"/>
              <a:t> </a:t>
            </a:r>
            <a:r>
              <a:rPr lang="tr-TR" dirty="0" err="1"/>
              <a:t>institutions</a:t>
            </a:r>
            <a:r>
              <a:rPr lang="tr-TR" dirty="0"/>
              <a:t> </a:t>
            </a:r>
            <a:r>
              <a:rPr lang="tr-TR" dirty="0" err="1"/>
              <a:t>are</a:t>
            </a:r>
            <a:r>
              <a:rPr lang="tr-TR" dirty="0"/>
              <a:t> </a:t>
            </a:r>
            <a:r>
              <a:rPr lang="tr-TR" dirty="0">
                <a:solidFill>
                  <a:srgbClr val="C00000"/>
                </a:solidFill>
              </a:rPr>
              <a:t>not</a:t>
            </a:r>
            <a:r>
              <a:rPr lang="tr-TR" dirty="0"/>
              <a:t> </a:t>
            </a:r>
            <a:r>
              <a:rPr lang="tr-TR" dirty="0" err="1"/>
              <a:t>eligible</a:t>
            </a:r>
            <a:r>
              <a:rPr lang="tr-TR" dirty="0"/>
              <a:t> </a:t>
            </a:r>
            <a:r>
              <a:rPr lang="tr-TR" dirty="0" err="1"/>
              <a:t>for</a:t>
            </a:r>
            <a:r>
              <a:rPr lang="tr-TR" dirty="0"/>
              <a:t> </a:t>
            </a:r>
            <a:r>
              <a:rPr lang="tr-TR" dirty="0" err="1"/>
              <a:t>traineeship</a:t>
            </a:r>
            <a:r>
              <a:rPr lang="tr-TR" dirty="0"/>
              <a:t> </a:t>
            </a:r>
            <a:r>
              <a:rPr lang="tr-TR" dirty="0" err="1"/>
              <a:t>mobility</a:t>
            </a:r>
            <a:r>
              <a:rPr lang="tr-TR" dirty="0"/>
              <a:t> in </a:t>
            </a:r>
            <a:r>
              <a:rPr lang="tr-TR" dirty="0" err="1"/>
              <a:t>the</a:t>
            </a:r>
            <a:r>
              <a:rPr lang="tr-TR" dirty="0"/>
              <a:t> </a:t>
            </a:r>
            <a:r>
              <a:rPr lang="tr-TR" dirty="0" err="1"/>
              <a:t>scope</a:t>
            </a:r>
            <a:r>
              <a:rPr lang="tr-TR" dirty="0"/>
              <a:t> of </a:t>
            </a:r>
            <a:r>
              <a:rPr lang="tr-TR" dirty="0" err="1"/>
              <a:t>Erasmus</a:t>
            </a:r>
            <a:r>
              <a:rPr lang="tr-TR" dirty="0"/>
              <a:t>+ :</a:t>
            </a:r>
            <a:endParaRPr lang="tr-TR" dirty="0">
              <a:solidFill>
                <a:srgbClr val="C00000"/>
              </a:solidFill>
            </a:endParaRPr>
          </a:p>
          <a:p>
            <a:r>
              <a:rPr lang="tr-TR" dirty="0" err="1"/>
              <a:t>European</a:t>
            </a:r>
            <a:r>
              <a:rPr lang="tr-TR" dirty="0"/>
              <a:t> </a:t>
            </a:r>
            <a:r>
              <a:rPr lang="tr-TR" dirty="0" err="1"/>
              <a:t>Union</a:t>
            </a:r>
            <a:r>
              <a:rPr lang="tr-TR" dirty="0"/>
              <a:t> </a:t>
            </a:r>
            <a:r>
              <a:rPr lang="tr-TR" dirty="0" err="1"/>
              <a:t>organizations</a:t>
            </a:r>
            <a:r>
              <a:rPr lang="tr-TR" dirty="0"/>
              <a:t> </a:t>
            </a:r>
            <a:r>
              <a:rPr lang="tr-TR" dirty="0" err="1"/>
              <a:t>and</a:t>
            </a:r>
            <a:r>
              <a:rPr lang="tr-TR" dirty="0"/>
              <a:t> EU </a:t>
            </a:r>
            <a:r>
              <a:rPr lang="tr-TR" dirty="0" err="1"/>
              <a:t>agencies</a:t>
            </a:r>
            <a:endParaRPr lang="tr-TR" dirty="0"/>
          </a:p>
          <a:p>
            <a:r>
              <a:rPr lang="tr-TR" dirty="0" err="1"/>
              <a:t>Foundations</a:t>
            </a:r>
            <a:r>
              <a:rPr lang="tr-TR" dirty="0"/>
              <a:t> </a:t>
            </a:r>
            <a:r>
              <a:rPr lang="tr-TR" dirty="0" err="1"/>
              <a:t>conducting</a:t>
            </a:r>
            <a:r>
              <a:rPr lang="tr-TR" dirty="0"/>
              <a:t> EU </a:t>
            </a:r>
            <a:r>
              <a:rPr lang="tr-TR" dirty="0" err="1"/>
              <a:t>programs</a:t>
            </a:r>
            <a:r>
              <a:rPr lang="tr-TR" dirty="0"/>
              <a:t> </a:t>
            </a:r>
            <a:r>
              <a:rPr lang="tr-TR" dirty="0" err="1"/>
              <a:t>like</a:t>
            </a:r>
            <a:r>
              <a:rPr lang="tr-TR" dirty="0"/>
              <a:t> </a:t>
            </a:r>
            <a:r>
              <a:rPr lang="tr-TR" dirty="0" err="1"/>
              <a:t>National</a:t>
            </a:r>
            <a:r>
              <a:rPr lang="tr-TR" dirty="0"/>
              <a:t> </a:t>
            </a:r>
            <a:r>
              <a:rPr lang="tr-TR" dirty="0" err="1"/>
              <a:t>Agency</a:t>
            </a:r>
            <a:r>
              <a:rPr lang="tr-TR" dirty="0"/>
              <a:t> </a:t>
            </a:r>
            <a:r>
              <a:rPr lang="tr-TR" dirty="0" err="1"/>
              <a:t>etc</a:t>
            </a:r>
            <a:r>
              <a:rPr lang="tr-TR" dirty="0"/>
              <a:t>. </a:t>
            </a:r>
          </a:p>
        </p:txBody>
      </p:sp>
    </p:spTree>
    <p:extLst>
      <p:ext uri="{BB962C8B-B14F-4D97-AF65-F5344CB8AC3E}">
        <p14:creationId xmlns:p14="http://schemas.microsoft.com/office/powerpoint/2010/main" val="297294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4644DB-1795-4683-9155-CEB0C25FC456}"/>
              </a:ext>
            </a:extLst>
          </p:cNvPr>
          <p:cNvSpPr>
            <a:spLocks noGrp="1"/>
          </p:cNvSpPr>
          <p:nvPr>
            <p:ph type="title"/>
          </p:nvPr>
        </p:nvSpPr>
        <p:spPr>
          <a:xfrm>
            <a:off x="838200" y="500062"/>
            <a:ext cx="8317089" cy="1325563"/>
          </a:xfrm>
        </p:spPr>
        <p:txBody>
          <a:bodyPr>
            <a:normAutofit/>
          </a:bodyPr>
          <a:lstStyle/>
          <a:p>
            <a:r>
              <a:rPr lang="tr-TR" dirty="0" err="1">
                <a:solidFill>
                  <a:srgbClr val="FF0000"/>
                </a:solidFill>
                <a:latin typeface="+mn-lt"/>
              </a:rPr>
              <a:t>Mobility</a:t>
            </a:r>
            <a:r>
              <a:rPr lang="tr-TR" dirty="0">
                <a:solidFill>
                  <a:srgbClr val="FF0000"/>
                </a:solidFill>
                <a:latin typeface="+mn-lt"/>
              </a:rPr>
              <a:t> </a:t>
            </a:r>
            <a:r>
              <a:rPr lang="tr-TR" dirty="0" err="1">
                <a:solidFill>
                  <a:srgbClr val="FF0000"/>
                </a:solidFill>
                <a:latin typeface="+mn-lt"/>
              </a:rPr>
              <a:t>Durations</a:t>
            </a:r>
            <a:br>
              <a:rPr lang="tr-TR" dirty="0"/>
            </a:br>
            <a:endParaRPr lang="tr-TR" dirty="0"/>
          </a:p>
        </p:txBody>
      </p:sp>
      <p:sp>
        <p:nvSpPr>
          <p:cNvPr id="3" name="İçerik Yer Tutucusu 2">
            <a:extLst>
              <a:ext uri="{FF2B5EF4-FFF2-40B4-BE49-F238E27FC236}">
                <a16:creationId xmlns:a16="http://schemas.microsoft.com/office/drawing/2014/main" id="{816B8D29-8916-4F9D-B8F9-5BBDFFA74564}"/>
              </a:ext>
            </a:extLst>
          </p:cNvPr>
          <p:cNvSpPr>
            <a:spLocks noGrp="1"/>
          </p:cNvSpPr>
          <p:nvPr>
            <p:ph idx="1"/>
          </p:nvPr>
        </p:nvSpPr>
        <p:spPr>
          <a:xfrm>
            <a:off x="838200" y="1825625"/>
            <a:ext cx="10515600" cy="3726089"/>
          </a:xfrm>
        </p:spPr>
        <p:txBody>
          <a:bodyPr>
            <a:normAutofit fontScale="85000" lnSpcReduction="20000"/>
          </a:bodyPr>
          <a:lstStyle/>
          <a:p>
            <a:r>
              <a:rPr lang="en-US" dirty="0"/>
              <a:t>Each student can benefit from a maximum of 12 months of study and/or internship mobility with  or without a grant, including the duration of the activity they have previously  benefited from, at each level of education (associate degree, bachelor's degree, master's degree, doctorate) within the scope of the Erasmus+ Program.</a:t>
            </a:r>
            <a:endParaRPr lang="tr-TR" b="1" u="sng" dirty="0"/>
          </a:p>
          <a:p>
            <a:r>
              <a:rPr lang="tr-TR" dirty="0" err="1"/>
              <a:t>Erasmus</a:t>
            </a:r>
            <a:r>
              <a:rPr lang="tr-TR" dirty="0"/>
              <a:t>+ </a:t>
            </a:r>
            <a:r>
              <a:rPr lang="tr-TR" dirty="0" err="1"/>
              <a:t>Internship</a:t>
            </a:r>
            <a:r>
              <a:rPr lang="tr-TR" dirty="0"/>
              <a:t> </a:t>
            </a:r>
            <a:r>
              <a:rPr lang="tr-TR" dirty="0" err="1"/>
              <a:t>Mobility</a:t>
            </a:r>
            <a:r>
              <a:rPr lang="tr-TR" dirty="0"/>
              <a:t> can be </a:t>
            </a:r>
            <a:r>
              <a:rPr lang="tr-TR" dirty="0" err="1"/>
              <a:t>benefitted</a:t>
            </a:r>
            <a:r>
              <a:rPr lang="tr-TR" dirty="0"/>
              <a:t> </a:t>
            </a:r>
            <a:r>
              <a:rPr lang="tr-TR" dirty="0" err="1"/>
              <a:t>from</a:t>
            </a:r>
            <a:r>
              <a:rPr lang="tr-TR" dirty="0"/>
              <a:t> </a:t>
            </a:r>
            <a:r>
              <a:rPr lang="tr-TR" dirty="0" err="1"/>
              <a:t>for</a:t>
            </a:r>
            <a:r>
              <a:rPr lang="tr-TR" dirty="0"/>
              <a:t> a </a:t>
            </a:r>
            <a:r>
              <a:rPr lang="tr-TR" b="1" dirty="0">
                <a:solidFill>
                  <a:srgbClr val="C00000"/>
                </a:solidFill>
              </a:rPr>
              <a:t>minimum of 2 </a:t>
            </a:r>
            <a:r>
              <a:rPr lang="tr-TR" b="1" dirty="0" err="1">
                <a:solidFill>
                  <a:srgbClr val="C00000"/>
                </a:solidFill>
              </a:rPr>
              <a:t>and</a:t>
            </a:r>
            <a:r>
              <a:rPr lang="tr-TR" b="1" dirty="0">
                <a:solidFill>
                  <a:srgbClr val="C00000"/>
                </a:solidFill>
              </a:rPr>
              <a:t> </a:t>
            </a:r>
            <a:r>
              <a:rPr lang="tr-TR" b="1" dirty="0" err="1">
                <a:solidFill>
                  <a:srgbClr val="C00000"/>
                </a:solidFill>
              </a:rPr>
              <a:t>maximum</a:t>
            </a:r>
            <a:r>
              <a:rPr lang="tr-TR" b="1" dirty="0">
                <a:solidFill>
                  <a:srgbClr val="C00000"/>
                </a:solidFill>
              </a:rPr>
              <a:t> of 12 </a:t>
            </a:r>
            <a:r>
              <a:rPr lang="tr-TR" b="1" dirty="0" err="1">
                <a:solidFill>
                  <a:srgbClr val="C00000"/>
                </a:solidFill>
              </a:rPr>
              <a:t>months</a:t>
            </a:r>
            <a:r>
              <a:rPr lang="tr-TR" b="1" dirty="0">
                <a:solidFill>
                  <a:srgbClr val="C00000"/>
                </a:solidFill>
              </a:rPr>
              <a:t> </a:t>
            </a:r>
            <a:r>
              <a:rPr lang="tr-TR" dirty="0"/>
              <a:t>at </a:t>
            </a:r>
            <a:r>
              <a:rPr lang="tr-TR" dirty="0" err="1"/>
              <a:t>any</a:t>
            </a:r>
            <a:r>
              <a:rPr lang="tr-TR" dirty="0"/>
              <a:t> </a:t>
            </a:r>
            <a:r>
              <a:rPr lang="tr-TR" dirty="0" err="1"/>
              <a:t>level</a:t>
            </a:r>
            <a:r>
              <a:rPr lang="tr-TR" dirty="0"/>
              <a:t> of </a:t>
            </a:r>
            <a:r>
              <a:rPr lang="tr-TR" dirty="0" err="1"/>
              <a:t>education</a:t>
            </a:r>
            <a:r>
              <a:rPr lang="tr-TR" dirty="0"/>
              <a:t>. (</a:t>
            </a:r>
            <a:r>
              <a:rPr lang="tr-TR" dirty="0" err="1"/>
              <a:t>Our</a:t>
            </a:r>
            <a:r>
              <a:rPr lang="tr-TR" dirty="0"/>
              <a:t> </a:t>
            </a:r>
            <a:r>
              <a:rPr lang="tr-TR" dirty="0" err="1"/>
              <a:t>Institution</a:t>
            </a:r>
            <a:r>
              <a:rPr lang="tr-TR" dirty="0"/>
              <a:t> can </a:t>
            </a:r>
            <a:r>
              <a:rPr lang="tr-TR" dirty="0" err="1"/>
              <a:t>only</a:t>
            </a:r>
            <a:r>
              <a:rPr lang="tr-TR" dirty="0"/>
              <a:t> </a:t>
            </a:r>
            <a:r>
              <a:rPr lang="tr-TR" dirty="0" err="1"/>
              <a:t>give</a:t>
            </a:r>
            <a:r>
              <a:rPr lang="tr-TR" dirty="0"/>
              <a:t> 60 </a:t>
            </a:r>
            <a:r>
              <a:rPr lang="tr-TR" dirty="0" err="1"/>
              <a:t>days</a:t>
            </a:r>
            <a:r>
              <a:rPr lang="tr-TR" dirty="0"/>
              <a:t> of </a:t>
            </a:r>
            <a:r>
              <a:rPr lang="tr-TR" dirty="0" err="1"/>
              <a:t>grant</a:t>
            </a:r>
            <a:r>
              <a:rPr lang="tr-TR" dirty="0"/>
              <a:t> </a:t>
            </a:r>
            <a:r>
              <a:rPr lang="tr-TR" dirty="0" err="1"/>
              <a:t>to</a:t>
            </a:r>
            <a:r>
              <a:rPr lang="tr-TR" dirty="0"/>
              <a:t> </a:t>
            </a:r>
            <a:r>
              <a:rPr lang="tr-TR" dirty="0" err="1"/>
              <a:t>the</a:t>
            </a:r>
            <a:r>
              <a:rPr lang="tr-TR" dirty="0"/>
              <a:t> </a:t>
            </a:r>
            <a:r>
              <a:rPr lang="tr-TR" dirty="0" err="1"/>
              <a:t>students</a:t>
            </a:r>
            <a:r>
              <a:rPr lang="tr-TR" dirty="0"/>
              <a:t> </a:t>
            </a:r>
            <a:r>
              <a:rPr lang="tr-TR" dirty="0" err="1"/>
              <a:t>chosen</a:t>
            </a:r>
            <a:r>
              <a:rPr lang="tr-TR" dirty="0"/>
              <a:t> </a:t>
            </a:r>
            <a:r>
              <a:rPr lang="tr-TR" dirty="0" err="1"/>
              <a:t>by</a:t>
            </a:r>
            <a:r>
              <a:rPr lang="tr-TR" dirty="0"/>
              <a:t> </a:t>
            </a:r>
            <a:r>
              <a:rPr lang="tr-TR" dirty="0" err="1"/>
              <a:t>the</a:t>
            </a:r>
            <a:r>
              <a:rPr lang="tr-TR" dirty="0"/>
              <a:t> </a:t>
            </a:r>
            <a:r>
              <a:rPr lang="tr-TR" dirty="0" err="1"/>
              <a:t>internship</a:t>
            </a:r>
            <a:r>
              <a:rPr lang="tr-TR" dirty="0"/>
              <a:t> </a:t>
            </a:r>
            <a:r>
              <a:rPr lang="tr-TR" dirty="0" err="1"/>
              <a:t>mobility</a:t>
            </a:r>
            <a:r>
              <a:rPr lang="tr-TR" dirty="0"/>
              <a:t> </a:t>
            </a:r>
            <a:r>
              <a:rPr lang="tr-TR" dirty="0" err="1"/>
              <a:t>due</a:t>
            </a:r>
            <a:r>
              <a:rPr lang="tr-TR" dirty="0"/>
              <a:t> </a:t>
            </a:r>
            <a:r>
              <a:rPr lang="tr-TR" dirty="0" err="1"/>
              <a:t>to</a:t>
            </a:r>
            <a:r>
              <a:rPr lang="tr-TR" dirty="0"/>
              <a:t> </a:t>
            </a:r>
            <a:r>
              <a:rPr lang="tr-TR" dirty="0" err="1"/>
              <a:t>budget</a:t>
            </a:r>
            <a:r>
              <a:rPr lang="tr-TR" dirty="0"/>
              <a:t> </a:t>
            </a:r>
            <a:r>
              <a:rPr lang="tr-TR" dirty="0" err="1"/>
              <a:t>constraints</a:t>
            </a:r>
            <a:r>
              <a:rPr lang="tr-TR" dirty="0"/>
              <a:t>, </a:t>
            </a:r>
            <a:r>
              <a:rPr lang="tr-TR" dirty="0" err="1"/>
              <a:t>even</a:t>
            </a:r>
            <a:r>
              <a:rPr lang="tr-TR" dirty="0"/>
              <a:t> </a:t>
            </a:r>
            <a:r>
              <a:rPr lang="tr-TR" dirty="0" err="1"/>
              <a:t>if</a:t>
            </a:r>
            <a:r>
              <a:rPr lang="tr-TR" dirty="0"/>
              <a:t> </a:t>
            </a:r>
            <a:r>
              <a:rPr lang="tr-TR" dirty="0" err="1"/>
              <a:t>their</a:t>
            </a:r>
            <a:r>
              <a:rPr lang="tr-TR" dirty="0"/>
              <a:t> total </a:t>
            </a:r>
            <a:r>
              <a:rPr lang="tr-TR" dirty="0" err="1"/>
              <a:t>internship</a:t>
            </a:r>
            <a:r>
              <a:rPr lang="tr-TR" dirty="0"/>
              <a:t> </a:t>
            </a:r>
            <a:r>
              <a:rPr lang="tr-TR" dirty="0" err="1"/>
              <a:t>period</a:t>
            </a:r>
            <a:r>
              <a:rPr lang="tr-TR" dirty="0"/>
              <a:t> is </a:t>
            </a:r>
            <a:r>
              <a:rPr lang="tr-TR" dirty="0" err="1"/>
              <a:t>longer</a:t>
            </a:r>
            <a:r>
              <a:rPr lang="tr-TR" dirty="0"/>
              <a:t>.)</a:t>
            </a:r>
          </a:p>
          <a:p>
            <a:r>
              <a:rPr lang="tr-TR" b="1" dirty="0">
                <a:solidFill>
                  <a:srgbClr val="C00000"/>
                </a:solidFill>
              </a:rPr>
              <a:t>10 </a:t>
            </a:r>
            <a:r>
              <a:rPr lang="tr-TR" b="1" dirty="0" err="1">
                <a:solidFill>
                  <a:srgbClr val="C00000"/>
                </a:solidFill>
              </a:rPr>
              <a:t>point</a:t>
            </a:r>
            <a:r>
              <a:rPr lang="tr-TR" b="1" dirty="0">
                <a:solidFill>
                  <a:srgbClr val="C00000"/>
                </a:solidFill>
              </a:rPr>
              <a:t> is </a:t>
            </a:r>
            <a:r>
              <a:rPr lang="tr-TR" b="1" dirty="0" err="1">
                <a:solidFill>
                  <a:srgbClr val="C00000"/>
                </a:solidFill>
              </a:rPr>
              <a:t>deducted</a:t>
            </a:r>
            <a:r>
              <a:rPr lang="tr-TR" b="1" dirty="0">
                <a:solidFill>
                  <a:srgbClr val="C00000"/>
                </a:solidFill>
              </a:rPr>
              <a:t> </a:t>
            </a:r>
            <a:r>
              <a:rPr lang="tr-TR" b="1" dirty="0" err="1">
                <a:solidFill>
                  <a:srgbClr val="C00000"/>
                </a:solidFill>
              </a:rPr>
              <a:t>for</a:t>
            </a:r>
            <a:r>
              <a:rPr lang="tr-TR" b="1" dirty="0">
                <a:solidFill>
                  <a:srgbClr val="C00000"/>
                </a:solidFill>
              </a:rPr>
              <a:t> </a:t>
            </a:r>
            <a:r>
              <a:rPr lang="tr-TR" b="1" dirty="0" err="1">
                <a:solidFill>
                  <a:srgbClr val="C00000"/>
                </a:solidFill>
              </a:rPr>
              <a:t>every</a:t>
            </a:r>
            <a:r>
              <a:rPr lang="tr-TR" b="1" dirty="0">
                <a:solidFill>
                  <a:srgbClr val="C00000"/>
                </a:solidFill>
              </a:rPr>
              <a:t> </a:t>
            </a:r>
            <a:r>
              <a:rPr lang="tr-TR" b="1" dirty="0" err="1">
                <a:solidFill>
                  <a:srgbClr val="C00000"/>
                </a:solidFill>
              </a:rPr>
              <a:t>mobility</a:t>
            </a:r>
            <a:r>
              <a:rPr lang="tr-TR" b="1" dirty="0">
                <a:solidFill>
                  <a:srgbClr val="C00000"/>
                </a:solidFill>
              </a:rPr>
              <a:t> </a:t>
            </a:r>
            <a:r>
              <a:rPr lang="tr-TR" b="1" dirty="0" err="1">
                <a:solidFill>
                  <a:srgbClr val="C00000"/>
                </a:solidFill>
              </a:rPr>
              <a:t>that</a:t>
            </a:r>
            <a:r>
              <a:rPr lang="tr-TR" b="1" dirty="0">
                <a:solidFill>
                  <a:srgbClr val="C00000"/>
                </a:solidFill>
              </a:rPr>
              <a:t> is </a:t>
            </a:r>
            <a:r>
              <a:rPr lang="tr-TR" b="1" dirty="0" err="1">
                <a:solidFill>
                  <a:srgbClr val="C00000"/>
                </a:solidFill>
              </a:rPr>
              <a:t>benefitted</a:t>
            </a:r>
            <a:r>
              <a:rPr lang="tr-TR" b="1" dirty="0">
                <a:solidFill>
                  <a:srgbClr val="C00000"/>
                </a:solidFill>
              </a:rPr>
              <a:t> </a:t>
            </a:r>
            <a:r>
              <a:rPr lang="tr-TR" b="1" dirty="0" err="1">
                <a:solidFill>
                  <a:srgbClr val="C00000"/>
                </a:solidFill>
              </a:rPr>
              <a:t>previously</a:t>
            </a:r>
            <a:r>
              <a:rPr lang="tr-TR" b="1" dirty="0">
                <a:solidFill>
                  <a:srgbClr val="C00000"/>
                </a:solidFill>
              </a:rPr>
              <a:t> (</a:t>
            </a:r>
            <a:r>
              <a:rPr lang="tr-TR" b="1" dirty="0" err="1">
                <a:solidFill>
                  <a:srgbClr val="C00000"/>
                </a:solidFill>
              </a:rPr>
              <a:t>regardless</a:t>
            </a:r>
            <a:r>
              <a:rPr lang="tr-TR" b="1" dirty="0">
                <a:solidFill>
                  <a:srgbClr val="C00000"/>
                </a:solidFill>
              </a:rPr>
              <a:t> of </a:t>
            </a:r>
            <a:r>
              <a:rPr lang="tr-TR" b="1" dirty="0" err="1">
                <a:solidFill>
                  <a:srgbClr val="C00000"/>
                </a:solidFill>
              </a:rPr>
              <a:t>the</a:t>
            </a:r>
            <a:r>
              <a:rPr lang="tr-TR" b="1" dirty="0">
                <a:solidFill>
                  <a:srgbClr val="C00000"/>
                </a:solidFill>
              </a:rPr>
              <a:t> Learning &amp; </a:t>
            </a:r>
            <a:r>
              <a:rPr lang="tr-TR" b="1" dirty="0" err="1">
                <a:solidFill>
                  <a:srgbClr val="C00000"/>
                </a:solidFill>
              </a:rPr>
              <a:t>Internship</a:t>
            </a:r>
            <a:r>
              <a:rPr lang="tr-TR" b="1" dirty="0">
                <a:solidFill>
                  <a:srgbClr val="C00000"/>
                </a:solidFill>
              </a:rPr>
              <a:t> </a:t>
            </a:r>
            <a:r>
              <a:rPr lang="tr-TR" b="1" dirty="0" err="1">
                <a:solidFill>
                  <a:srgbClr val="C00000"/>
                </a:solidFill>
              </a:rPr>
              <a:t>Mobility</a:t>
            </a:r>
            <a:r>
              <a:rPr lang="tr-TR" b="1" dirty="0">
                <a:solidFill>
                  <a:srgbClr val="C00000"/>
                </a:solidFill>
              </a:rPr>
              <a:t>) </a:t>
            </a:r>
            <a:r>
              <a:rPr lang="tr-TR" dirty="0" err="1"/>
              <a:t>during</a:t>
            </a:r>
            <a:r>
              <a:rPr lang="tr-TR" dirty="0"/>
              <a:t> </a:t>
            </a:r>
            <a:r>
              <a:rPr lang="tr-TR" dirty="0" err="1"/>
              <a:t>the</a:t>
            </a:r>
            <a:r>
              <a:rPr lang="tr-TR" dirty="0"/>
              <a:t> </a:t>
            </a:r>
            <a:r>
              <a:rPr lang="tr-TR" dirty="0" err="1"/>
              <a:t>calculation</a:t>
            </a:r>
            <a:r>
              <a:rPr lang="tr-TR" dirty="0"/>
              <a:t> </a:t>
            </a:r>
            <a:r>
              <a:rPr lang="tr-TR" dirty="0" err="1"/>
              <a:t>process</a:t>
            </a:r>
            <a:r>
              <a:rPr lang="tr-TR" dirty="0"/>
              <a:t> of </a:t>
            </a:r>
            <a:r>
              <a:rPr lang="tr-TR" dirty="0" err="1"/>
              <a:t>previous</a:t>
            </a:r>
            <a:r>
              <a:rPr lang="tr-TR" dirty="0"/>
              <a:t> </a:t>
            </a:r>
            <a:r>
              <a:rPr lang="tr-TR" dirty="0" err="1"/>
              <a:t>Erasmus</a:t>
            </a:r>
            <a:r>
              <a:rPr lang="tr-TR" dirty="0"/>
              <a:t>+ </a:t>
            </a:r>
            <a:r>
              <a:rPr lang="tr-TR" dirty="0" err="1"/>
              <a:t>points</a:t>
            </a:r>
            <a:r>
              <a:rPr lang="tr-TR" dirty="0"/>
              <a:t> </a:t>
            </a:r>
            <a:r>
              <a:rPr lang="tr-TR" dirty="0" err="1"/>
              <a:t>and</a:t>
            </a:r>
            <a:r>
              <a:rPr lang="tr-TR" dirty="0"/>
              <a:t> Life </a:t>
            </a:r>
            <a:r>
              <a:rPr lang="tr-TR" dirty="0" err="1"/>
              <a:t>Long</a:t>
            </a:r>
            <a:r>
              <a:rPr lang="tr-TR" dirty="0"/>
              <a:t> Learning Program at </a:t>
            </a:r>
            <a:r>
              <a:rPr lang="tr-TR" dirty="0" err="1"/>
              <a:t>the</a:t>
            </a:r>
            <a:r>
              <a:rPr lang="tr-TR" dirty="0"/>
              <a:t> </a:t>
            </a:r>
            <a:r>
              <a:rPr lang="tr-TR" dirty="0" err="1"/>
              <a:t>same</a:t>
            </a:r>
            <a:r>
              <a:rPr lang="tr-TR" dirty="0"/>
              <a:t> </a:t>
            </a:r>
            <a:r>
              <a:rPr lang="tr-TR" dirty="0" err="1"/>
              <a:t>level</a:t>
            </a:r>
            <a:r>
              <a:rPr lang="tr-TR" dirty="0"/>
              <a:t> </a:t>
            </a:r>
            <a:r>
              <a:rPr lang="tr-TR" dirty="0" err="1"/>
              <a:t>education</a:t>
            </a:r>
            <a:r>
              <a:rPr lang="tr-TR" dirty="0"/>
              <a:t> </a:t>
            </a:r>
            <a:r>
              <a:rPr lang="tr-TR" dirty="0" err="1"/>
              <a:t>level</a:t>
            </a:r>
            <a:r>
              <a:rPr lang="tr-TR" dirty="0"/>
              <a:t>.</a:t>
            </a:r>
          </a:p>
        </p:txBody>
      </p:sp>
    </p:spTree>
    <p:extLst>
      <p:ext uri="{BB962C8B-B14F-4D97-AF65-F5344CB8AC3E}">
        <p14:creationId xmlns:p14="http://schemas.microsoft.com/office/powerpoint/2010/main" val="423236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1933" y="2674776"/>
            <a:ext cx="10636250" cy="2508379"/>
          </a:xfrm>
          <a:prstGeom prst="rect">
            <a:avLst/>
          </a:prstGeom>
        </p:spPr>
        <p:txBody>
          <a:bodyPr vert="horz" wrap="square" lIns="0" tIns="0" rIns="0" bIns="0" rtlCol="0">
            <a:spAutoFit/>
          </a:bodyPr>
          <a:lstStyle/>
          <a:p>
            <a:pPr algn="just"/>
            <a:r>
              <a:rPr lang="tr-TR" sz="1900" spc="-20" dirty="0">
                <a:solidFill>
                  <a:srgbClr val="A42F0F"/>
                </a:solidFill>
                <a:latin typeface="Wingdings 3"/>
                <a:cs typeface="Wingdings 3"/>
              </a:rPr>
              <a:t> </a:t>
            </a:r>
            <a:r>
              <a:rPr lang="en-US" spc="10" dirty="0">
                <a:solidFill>
                  <a:schemeClr val="accent1">
                    <a:lumMod val="75000"/>
                  </a:schemeClr>
                </a:solidFill>
                <a:cs typeface="Century Gothic"/>
              </a:rPr>
              <a:t>Students who</a:t>
            </a:r>
            <a:r>
              <a:rPr lang="tr-TR" spc="10" dirty="0">
                <a:solidFill>
                  <a:schemeClr val="accent1">
                    <a:lumMod val="75000"/>
                  </a:schemeClr>
                </a:solidFill>
                <a:cs typeface="Century Gothic"/>
              </a:rPr>
              <a:t> </a:t>
            </a:r>
            <a:r>
              <a:rPr lang="en-US" spc="10" dirty="0">
                <a:solidFill>
                  <a:schemeClr val="accent1">
                    <a:lumMod val="75000"/>
                  </a:schemeClr>
                </a:solidFill>
                <a:cs typeface="Century Gothic"/>
              </a:rPr>
              <a:t>have the right to benefit from the ERASMUS+ Internship Mobility Program for the Academic Year 2025-2026 and will not participate in the exchange must submit their waiver petitions to our </a:t>
            </a:r>
            <a:r>
              <a:rPr lang="en-US" spc="10" dirty="0" err="1">
                <a:solidFill>
                  <a:schemeClr val="accent1">
                    <a:lumMod val="75000"/>
                  </a:schemeClr>
                </a:solidFill>
                <a:cs typeface="Century Gothic"/>
              </a:rPr>
              <a:t>Coordinatorship</a:t>
            </a:r>
            <a:r>
              <a:rPr lang="en-US" spc="10" dirty="0">
                <a:solidFill>
                  <a:schemeClr val="accent1">
                    <a:lumMod val="75000"/>
                  </a:schemeClr>
                </a:solidFill>
                <a:cs typeface="Century Gothic"/>
              </a:rPr>
              <a:t> by December 1, 2025 at the latest</a:t>
            </a:r>
            <a:r>
              <a:rPr lang="tr-TR" spc="10" dirty="0">
                <a:solidFill>
                  <a:schemeClr val="accent1">
                    <a:lumMod val="75000"/>
                  </a:schemeClr>
                </a:solidFill>
                <a:cs typeface="Century Gothic"/>
              </a:rPr>
              <a:t>. </a:t>
            </a:r>
            <a:r>
              <a:rPr lang="en-US" spc="10" dirty="0">
                <a:solidFill>
                  <a:schemeClr val="accent1">
                    <a:lumMod val="75000"/>
                  </a:schemeClr>
                </a:solidFill>
                <a:cs typeface="Century Gothic"/>
              </a:rPr>
              <a:t>It is important that our student who has taken a waiver decision, informs our </a:t>
            </a:r>
            <a:r>
              <a:rPr lang="en-US" spc="10" dirty="0" err="1">
                <a:solidFill>
                  <a:schemeClr val="accent1">
                    <a:lumMod val="75000"/>
                  </a:schemeClr>
                </a:solidFill>
                <a:cs typeface="Century Gothic"/>
              </a:rPr>
              <a:t>Coordinatorship</a:t>
            </a:r>
            <a:r>
              <a:rPr lang="en-US" spc="10" dirty="0">
                <a:solidFill>
                  <a:schemeClr val="accent1">
                    <a:lumMod val="75000"/>
                  </a:schemeClr>
                </a:solidFill>
                <a:cs typeface="Century Gothic"/>
              </a:rPr>
              <a:t> immediately as soon as he/she takes the decision without waiting for this date.</a:t>
            </a:r>
            <a:endParaRPr lang="tr-TR" spc="10" dirty="0">
              <a:solidFill>
                <a:schemeClr val="accent1">
                  <a:lumMod val="75000"/>
                </a:schemeClr>
              </a:solidFill>
              <a:cs typeface="Century Gothic"/>
            </a:endParaRPr>
          </a:p>
          <a:p>
            <a:pPr algn="just"/>
            <a:r>
              <a:rPr lang="en-US" spc="10" dirty="0">
                <a:solidFill>
                  <a:schemeClr val="accent1">
                    <a:lumMod val="75000"/>
                  </a:schemeClr>
                </a:solidFill>
                <a:cs typeface="Century Gothic"/>
              </a:rPr>
              <a:t>If the students who are entitled to Erasmus+ Internship Mobility do not give up their activities for any reason and do not submit their waiver petitions until the waiver date announced by the International Academic Relations Coordinator, 10 points will be deducted from the Erasmus scores if they apply for Erasmus + Internship Mobility in the next academic year.</a:t>
            </a:r>
            <a:endParaRPr dirty="0">
              <a:solidFill>
                <a:schemeClr val="accent1">
                  <a:lumMod val="75000"/>
                </a:schemeClr>
              </a:solidFill>
              <a:cs typeface="Century Gothic"/>
            </a:endParaRPr>
          </a:p>
        </p:txBody>
      </p:sp>
      <p:sp>
        <p:nvSpPr>
          <p:cNvPr id="10" name="object 12"/>
          <p:cNvSpPr txBox="1"/>
          <p:nvPr/>
        </p:nvSpPr>
        <p:spPr>
          <a:xfrm>
            <a:off x="4540540" y="1908071"/>
            <a:ext cx="3039035" cy="430887"/>
          </a:xfrm>
          <a:prstGeom prst="rect">
            <a:avLst/>
          </a:prstGeom>
        </p:spPr>
        <p:txBody>
          <a:bodyPr vert="horz" wrap="square" lIns="0" tIns="0" rIns="0" bIns="0" rtlCol="0">
            <a:spAutoFit/>
          </a:bodyPr>
          <a:lstStyle/>
          <a:p>
            <a:pPr marL="12700">
              <a:lnSpc>
                <a:spcPct val="100000"/>
              </a:lnSpc>
            </a:pPr>
            <a:r>
              <a:rPr lang="tr-TR" sz="2800" b="1" spc="-25" dirty="0" err="1">
                <a:solidFill>
                  <a:srgbClr val="FF0000"/>
                </a:solidFill>
                <a:cs typeface="Century Gothic"/>
              </a:rPr>
              <a:t>What</a:t>
            </a:r>
            <a:r>
              <a:rPr lang="tr-TR" sz="2800" b="1" spc="-25" dirty="0">
                <a:solidFill>
                  <a:srgbClr val="FF0000"/>
                </a:solidFill>
                <a:cs typeface="Century Gothic"/>
              </a:rPr>
              <a:t> is a </a:t>
            </a:r>
            <a:r>
              <a:rPr lang="tr-TR" sz="2800" b="1" spc="-25" dirty="0" err="1">
                <a:solidFill>
                  <a:srgbClr val="FF0000"/>
                </a:solidFill>
                <a:cs typeface="Century Gothic"/>
              </a:rPr>
              <a:t>Waiver</a:t>
            </a:r>
            <a:r>
              <a:rPr sz="2800" b="1" spc="-20" dirty="0">
                <a:solidFill>
                  <a:srgbClr val="FF0000"/>
                </a:solidFill>
                <a:cs typeface="Century Gothic"/>
              </a:rPr>
              <a:t>?</a:t>
            </a:r>
            <a:endParaRPr sz="2800" b="1" dirty="0">
              <a:solidFill>
                <a:srgbClr val="FF0000"/>
              </a:solidFill>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F81EA381-BBAF-4C22-9F03-202D9152A767}"/>
              </a:ext>
            </a:extLst>
          </p:cNvPr>
          <p:cNvSpPr>
            <a:spLocks noGrp="1"/>
          </p:cNvSpPr>
          <p:nvPr>
            <p:ph type="title"/>
          </p:nvPr>
        </p:nvSpPr>
        <p:spPr/>
        <p:txBody>
          <a:bodyPr>
            <a:normAutofit/>
          </a:bodyPr>
          <a:lstStyle/>
          <a:p>
            <a:r>
              <a:rPr lang="tr-TR" spc="10" dirty="0">
                <a:solidFill>
                  <a:srgbClr val="FF0000"/>
                </a:solidFill>
                <a:latin typeface="+mn-lt"/>
                <a:cs typeface="Century Gothic"/>
              </a:rPr>
              <a:t> </a:t>
            </a:r>
            <a:r>
              <a:rPr lang="tr-TR" spc="-5" dirty="0" err="1">
                <a:solidFill>
                  <a:srgbClr val="FF0000"/>
                </a:solidFill>
                <a:latin typeface="+mn-lt"/>
                <a:cs typeface="Century Gothic"/>
              </a:rPr>
              <a:t>Outgoing</a:t>
            </a:r>
            <a:r>
              <a:rPr lang="tr-TR" spc="-5" dirty="0">
                <a:solidFill>
                  <a:srgbClr val="FF0000"/>
                </a:solidFill>
                <a:latin typeface="+mn-lt"/>
                <a:cs typeface="Century Gothic"/>
              </a:rPr>
              <a:t> </a:t>
            </a:r>
            <a:r>
              <a:rPr lang="tr-TR" spc="-5" dirty="0" err="1">
                <a:solidFill>
                  <a:srgbClr val="FF0000"/>
                </a:solidFill>
                <a:latin typeface="+mn-lt"/>
                <a:cs typeface="Century Gothic"/>
              </a:rPr>
              <a:t>Student</a:t>
            </a:r>
            <a:r>
              <a:rPr lang="tr-TR" spc="-5" dirty="0">
                <a:solidFill>
                  <a:srgbClr val="FF0000"/>
                </a:solidFill>
                <a:latin typeface="+mn-lt"/>
                <a:cs typeface="Century Gothic"/>
              </a:rPr>
              <a:t> </a:t>
            </a:r>
            <a:r>
              <a:rPr lang="tr-TR" spc="-5" dirty="0" err="1">
                <a:solidFill>
                  <a:srgbClr val="FF0000"/>
                </a:solidFill>
                <a:latin typeface="+mn-lt"/>
                <a:cs typeface="Century Gothic"/>
              </a:rPr>
              <a:t>Workflow</a:t>
            </a:r>
            <a:r>
              <a:rPr lang="tr-TR" spc="-5" dirty="0">
                <a:solidFill>
                  <a:srgbClr val="FF0000"/>
                </a:solidFill>
                <a:latin typeface="+mn-lt"/>
                <a:cs typeface="Century Gothic"/>
              </a:rPr>
              <a:t> Chart</a:t>
            </a:r>
            <a:br>
              <a:rPr lang="tr-TR" dirty="0">
                <a:cs typeface="Century Gothic"/>
              </a:rPr>
            </a:br>
            <a:endParaRPr lang="tr-TR" dirty="0"/>
          </a:p>
        </p:txBody>
      </p:sp>
      <p:sp>
        <p:nvSpPr>
          <p:cNvPr id="9" name="object 9"/>
          <p:cNvSpPr txBox="1">
            <a:spLocks noGrp="1"/>
          </p:cNvSpPr>
          <p:nvPr>
            <p:ph idx="1"/>
          </p:nvPr>
        </p:nvSpPr>
        <p:spPr>
          <a:xfrm>
            <a:off x="838200" y="1825625"/>
            <a:ext cx="10515600" cy="3005951"/>
          </a:xfrm>
          <a:prstGeom prst="rect">
            <a:avLst/>
          </a:prstGeom>
        </p:spPr>
        <p:txBody>
          <a:bodyPr vert="horz" wrap="square" lIns="0" tIns="0" rIns="0" bIns="0" rtlCol="0">
            <a:spAutoFit/>
          </a:bodyPr>
          <a:lstStyle/>
          <a:p>
            <a:pPr marL="12700" marR="6985" indent="0" algn="just">
              <a:buNone/>
            </a:pPr>
            <a:endParaRPr lang="tr-TR" sz="2400" spc="-10" dirty="0">
              <a:cs typeface="Century Gothic"/>
            </a:endParaRPr>
          </a:p>
          <a:p>
            <a:pPr marL="12700" marR="8890" indent="0" algn="just">
              <a:lnSpc>
                <a:spcPct val="90100"/>
              </a:lnSpc>
              <a:buNone/>
            </a:pPr>
            <a:r>
              <a:rPr lang="tr-TR" sz="2400" spc="-10" dirty="0" err="1">
                <a:cs typeface="Century Gothic"/>
              </a:rPr>
              <a:t>If</a:t>
            </a:r>
            <a:r>
              <a:rPr lang="tr-TR" sz="2400" spc="-10" dirty="0">
                <a:cs typeface="Century Gothic"/>
              </a:rPr>
              <a:t> </a:t>
            </a:r>
            <a:r>
              <a:rPr lang="tr-TR" sz="2400" spc="-10" dirty="0" err="1">
                <a:cs typeface="Century Gothic"/>
              </a:rPr>
              <a:t>you</a:t>
            </a:r>
            <a:r>
              <a:rPr lang="tr-TR" sz="2400" spc="-10" dirty="0">
                <a:cs typeface="Century Gothic"/>
              </a:rPr>
              <a:t> </a:t>
            </a:r>
            <a:r>
              <a:rPr lang="tr-TR" sz="2400" spc="-10" dirty="0" err="1">
                <a:cs typeface="Century Gothic"/>
              </a:rPr>
              <a:t>want</a:t>
            </a:r>
            <a:r>
              <a:rPr lang="tr-TR" sz="2400" spc="-10" dirty="0">
                <a:cs typeface="Century Gothic"/>
              </a:rPr>
              <a:t> </a:t>
            </a:r>
            <a:r>
              <a:rPr lang="tr-TR" sz="2400" spc="-10" dirty="0" err="1">
                <a:cs typeface="Century Gothic"/>
              </a:rPr>
              <a:t>to</a:t>
            </a:r>
            <a:r>
              <a:rPr lang="tr-TR" sz="2400" spc="-10" dirty="0">
                <a:cs typeface="Century Gothic"/>
              </a:rPr>
              <a:t> </a:t>
            </a:r>
            <a:r>
              <a:rPr lang="tr-TR" sz="2400" spc="-10" dirty="0" err="1">
                <a:cs typeface="Century Gothic"/>
              </a:rPr>
              <a:t>learn</a:t>
            </a:r>
            <a:r>
              <a:rPr lang="tr-TR" sz="2400" spc="-10" dirty="0">
                <a:cs typeface="Century Gothic"/>
              </a:rPr>
              <a:t> </a:t>
            </a:r>
            <a:r>
              <a:rPr lang="tr-TR" sz="2400" spc="-10" dirty="0" err="1">
                <a:cs typeface="Century Gothic"/>
              </a:rPr>
              <a:t>more</a:t>
            </a:r>
            <a:r>
              <a:rPr lang="tr-TR" sz="2400" spc="-10" dirty="0">
                <a:cs typeface="Century Gothic"/>
              </a:rPr>
              <a:t> </a:t>
            </a:r>
            <a:r>
              <a:rPr lang="tr-TR" sz="2400" spc="-10" dirty="0" err="1">
                <a:cs typeface="Century Gothic"/>
              </a:rPr>
              <a:t>about</a:t>
            </a:r>
            <a:r>
              <a:rPr lang="tr-TR" sz="2400" spc="-10" dirty="0">
                <a:cs typeface="Century Gothic"/>
              </a:rPr>
              <a:t> </a:t>
            </a:r>
            <a:r>
              <a:rPr lang="tr-TR" sz="2400" spc="-10" dirty="0" err="1">
                <a:cs typeface="Century Gothic"/>
              </a:rPr>
              <a:t>the</a:t>
            </a:r>
            <a:r>
              <a:rPr lang="tr-TR" sz="2400" spc="-10" dirty="0">
                <a:cs typeface="Century Gothic"/>
              </a:rPr>
              <a:t> </a:t>
            </a:r>
            <a:r>
              <a:rPr lang="tr-TR" sz="2400" spc="-10" dirty="0" err="1">
                <a:cs typeface="Century Gothic"/>
              </a:rPr>
              <a:t>process</a:t>
            </a:r>
            <a:r>
              <a:rPr lang="tr-TR" sz="2400" spc="-10" dirty="0">
                <a:cs typeface="Century Gothic"/>
              </a:rPr>
              <a:t> </a:t>
            </a:r>
            <a:r>
              <a:rPr lang="tr-TR" sz="2400" spc="-10" dirty="0" err="1">
                <a:cs typeface="Century Gothic"/>
              </a:rPr>
              <a:t>you</a:t>
            </a:r>
            <a:r>
              <a:rPr lang="tr-TR" sz="2400" spc="-10" dirty="0">
                <a:cs typeface="Century Gothic"/>
              </a:rPr>
              <a:t> can </a:t>
            </a:r>
            <a:r>
              <a:rPr lang="tr-TR" sz="2400" spc="-10" dirty="0" err="1">
                <a:cs typeface="Century Gothic"/>
              </a:rPr>
              <a:t>view</a:t>
            </a:r>
            <a:r>
              <a:rPr lang="tr-TR" sz="2400" spc="-10" dirty="0">
                <a:cs typeface="Century Gothic"/>
              </a:rPr>
              <a:t> </a:t>
            </a:r>
            <a:r>
              <a:rPr lang="tr-TR" sz="2400" spc="-10" dirty="0" err="1">
                <a:cs typeface="Century Gothic"/>
              </a:rPr>
              <a:t>the</a:t>
            </a:r>
            <a:r>
              <a:rPr lang="tr-TR" sz="2400" spc="-10" dirty="0">
                <a:cs typeface="Century Gothic"/>
              </a:rPr>
              <a:t> </a:t>
            </a:r>
            <a:r>
              <a:rPr lang="tr-TR" sz="2400" b="1" u="sng" spc="-5" dirty="0" err="1">
                <a:cs typeface="Century Gothic"/>
              </a:rPr>
              <a:t>Outgoing</a:t>
            </a:r>
            <a:r>
              <a:rPr lang="tr-TR" sz="2400" b="1" u="sng" spc="-5" dirty="0">
                <a:cs typeface="Century Gothic"/>
              </a:rPr>
              <a:t> </a:t>
            </a:r>
            <a:r>
              <a:rPr lang="tr-TR" sz="2400" b="1" u="sng" spc="-5" dirty="0" err="1">
                <a:cs typeface="Century Gothic"/>
              </a:rPr>
              <a:t>Processes</a:t>
            </a:r>
            <a:r>
              <a:rPr lang="tr-TR" sz="2400" b="1" u="sng" spc="-5" dirty="0">
                <a:cs typeface="Century Gothic"/>
              </a:rPr>
              <a:t> </a:t>
            </a:r>
            <a:r>
              <a:rPr lang="tr-TR" sz="2400" b="1" u="sng" spc="-5" dirty="0" err="1">
                <a:cs typeface="Century Gothic"/>
              </a:rPr>
              <a:t>Work</a:t>
            </a:r>
            <a:r>
              <a:rPr lang="tr-TR" sz="2400" b="1" u="sng" spc="-5" dirty="0">
                <a:cs typeface="Century Gothic"/>
              </a:rPr>
              <a:t> Chart</a:t>
            </a:r>
            <a:r>
              <a:rPr lang="tr-TR" sz="2400" b="1" spc="-5" dirty="0">
                <a:cs typeface="Century Gothic"/>
              </a:rPr>
              <a:t> </a:t>
            </a:r>
            <a:r>
              <a:rPr lang="tr-TR" sz="2400" spc="-10" dirty="0" err="1">
                <a:cs typeface="Century Gothic"/>
              </a:rPr>
              <a:t>document</a:t>
            </a:r>
            <a:r>
              <a:rPr lang="tr-TR" sz="2400" spc="-10" dirty="0">
                <a:cs typeface="Century Gothic"/>
              </a:rPr>
              <a:t> </a:t>
            </a:r>
            <a:r>
              <a:rPr lang="tr-TR" sz="2400" spc="-10" dirty="0" err="1">
                <a:cs typeface="Century Gothic"/>
              </a:rPr>
              <a:t>under</a:t>
            </a:r>
            <a:r>
              <a:rPr lang="tr-TR" sz="2400" spc="-10" dirty="0">
                <a:cs typeface="Century Gothic"/>
              </a:rPr>
              <a:t> </a:t>
            </a:r>
            <a:r>
              <a:rPr lang="tr-TR" sz="2400" spc="-10" dirty="0" err="1">
                <a:cs typeface="Century Gothic"/>
              </a:rPr>
              <a:t>the</a:t>
            </a:r>
            <a:r>
              <a:rPr lang="tr-TR" sz="2400" spc="-10" dirty="0">
                <a:cs typeface="Century Gothic"/>
              </a:rPr>
              <a:t> </a:t>
            </a:r>
            <a:r>
              <a:rPr lang="tr-TR" sz="2400" b="1" u="sng" spc="-10" dirty="0" err="1">
                <a:cs typeface="Century Gothic"/>
              </a:rPr>
              <a:t>Process</a:t>
            </a:r>
            <a:r>
              <a:rPr lang="tr-TR" sz="2400" spc="-10" dirty="0">
                <a:cs typeface="Century Gothic"/>
              </a:rPr>
              <a:t> </a:t>
            </a:r>
            <a:r>
              <a:rPr lang="tr-TR" sz="2400" spc="-10" dirty="0" err="1">
                <a:cs typeface="Century Gothic"/>
              </a:rPr>
              <a:t>title</a:t>
            </a:r>
            <a:r>
              <a:rPr lang="tr-TR" sz="2400" spc="-10" dirty="0">
                <a:cs typeface="Century Gothic"/>
              </a:rPr>
              <a:t> </a:t>
            </a:r>
            <a:r>
              <a:rPr lang="tr-TR" sz="2400" spc="-10" dirty="0" err="1">
                <a:cs typeface="Century Gothic"/>
              </a:rPr>
              <a:t>by</a:t>
            </a:r>
            <a:r>
              <a:rPr lang="tr-TR" sz="2400" spc="-10" dirty="0">
                <a:cs typeface="Century Gothic"/>
              </a:rPr>
              <a:t> </a:t>
            </a:r>
            <a:r>
              <a:rPr lang="tr-TR" sz="2400" spc="-10" dirty="0" err="1">
                <a:cs typeface="Century Gothic"/>
              </a:rPr>
              <a:t>clicking</a:t>
            </a:r>
            <a:r>
              <a:rPr lang="tr-TR" sz="2400" spc="-10" dirty="0">
                <a:cs typeface="Century Gothic"/>
              </a:rPr>
              <a:t> </a:t>
            </a:r>
            <a:r>
              <a:rPr lang="tr-TR" sz="2400" spc="-10" dirty="0" err="1">
                <a:cs typeface="Century Gothic"/>
              </a:rPr>
              <a:t>the</a:t>
            </a:r>
            <a:r>
              <a:rPr lang="tr-TR" sz="2400" spc="-10" dirty="0">
                <a:cs typeface="Century Gothic"/>
              </a:rPr>
              <a:t> </a:t>
            </a:r>
            <a:r>
              <a:rPr lang="tr-TR" sz="2400" b="1" u="sng" spc="-10" dirty="0" err="1">
                <a:cs typeface="Century Gothic"/>
              </a:rPr>
              <a:t>Outgoing</a:t>
            </a:r>
            <a:r>
              <a:rPr lang="tr-TR" sz="2400" b="1" u="sng" spc="-10" dirty="0">
                <a:cs typeface="Century Gothic"/>
              </a:rPr>
              <a:t> </a:t>
            </a:r>
            <a:r>
              <a:rPr lang="tr-TR" sz="2400" b="1" u="sng" spc="-10" dirty="0" err="1">
                <a:cs typeface="Century Gothic"/>
              </a:rPr>
              <a:t>Student</a:t>
            </a:r>
            <a:r>
              <a:rPr lang="tr-TR" sz="2400" b="1" u="sng" spc="-10" dirty="0">
                <a:cs typeface="Century Gothic"/>
              </a:rPr>
              <a:t> </a:t>
            </a:r>
            <a:r>
              <a:rPr lang="tr-TR" sz="2400" spc="-10" dirty="0">
                <a:cs typeface="Century Gothic"/>
              </a:rPr>
              <a:t>at </a:t>
            </a:r>
            <a:r>
              <a:rPr lang="tr-TR" sz="2400" spc="-10" dirty="0" err="1">
                <a:cs typeface="Century Gothic"/>
              </a:rPr>
              <a:t>the</a:t>
            </a:r>
            <a:r>
              <a:rPr lang="tr-TR" sz="2400" spc="-10" dirty="0">
                <a:cs typeface="Century Gothic"/>
              </a:rPr>
              <a:t> </a:t>
            </a:r>
            <a:r>
              <a:rPr lang="tr-TR" sz="2400" b="1" u="sng" spc="-10" dirty="0" err="1">
                <a:cs typeface="Century Gothic"/>
              </a:rPr>
              <a:t>Erasmus</a:t>
            </a:r>
            <a:r>
              <a:rPr lang="tr-TR" sz="2400" b="1" u="sng" spc="-10" dirty="0">
                <a:cs typeface="Century Gothic"/>
              </a:rPr>
              <a:t>+ </a:t>
            </a:r>
            <a:r>
              <a:rPr lang="tr-TR" sz="2400" b="1" u="sng" spc="-10" dirty="0" err="1">
                <a:cs typeface="Century Gothic"/>
              </a:rPr>
              <a:t>Student</a:t>
            </a:r>
            <a:r>
              <a:rPr lang="tr-TR" sz="2400" b="1" u="sng" spc="-10" dirty="0">
                <a:cs typeface="Century Gothic"/>
              </a:rPr>
              <a:t> </a:t>
            </a:r>
            <a:r>
              <a:rPr lang="tr-TR" sz="2400" b="1" u="sng" spc="-10" dirty="0" err="1">
                <a:cs typeface="Century Gothic"/>
              </a:rPr>
              <a:t>Mobility</a:t>
            </a:r>
            <a:r>
              <a:rPr lang="tr-TR" sz="2400" b="1" u="sng" spc="-10" dirty="0">
                <a:cs typeface="Century Gothic"/>
              </a:rPr>
              <a:t> </a:t>
            </a:r>
            <a:r>
              <a:rPr lang="tr-TR" sz="2400" spc="-10" dirty="0" err="1">
                <a:cs typeface="Century Gothic"/>
              </a:rPr>
              <a:t>section</a:t>
            </a:r>
            <a:r>
              <a:rPr lang="tr-TR" sz="2400" spc="-10" dirty="0">
                <a:cs typeface="Century Gothic"/>
              </a:rPr>
              <a:t> at </a:t>
            </a:r>
            <a:r>
              <a:rPr lang="tr-TR" sz="2400" spc="-10" dirty="0" err="1">
                <a:cs typeface="Century Gothic"/>
              </a:rPr>
              <a:t>the</a:t>
            </a:r>
            <a:r>
              <a:rPr lang="tr-TR" sz="2400" spc="-10" dirty="0">
                <a:cs typeface="Century Gothic"/>
              </a:rPr>
              <a:t> International </a:t>
            </a:r>
            <a:r>
              <a:rPr lang="tr-TR" sz="2400" spc="-10" dirty="0" err="1">
                <a:cs typeface="Century Gothic"/>
              </a:rPr>
              <a:t>Academic</a:t>
            </a:r>
            <a:r>
              <a:rPr lang="tr-TR" sz="2400" spc="-10" dirty="0">
                <a:cs typeface="Century Gothic"/>
              </a:rPr>
              <a:t> </a:t>
            </a:r>
            <a:r>
              <a:rPr lang="tr-TR" sz="2400" spc="-10" dirty="0" err="1">
                <a:cs typeface="Century Gothic"/>
              </a:rPr>
              <a:t>Relations</a:t>
            </a:r>
            <a:r>
              <a:rPr lang="tr-TR" sz="2400" spc="-10" dirty="0">
                <a:cs typeface="Century Gothic"/>
              </a:rPr>
              <a:t> </a:t>
            </a:r>
            <a:r>
              <a:rPr lang="tr-TR" sz="2400" spc="-10" dirty="0" err="1">
                <a:cs typeface="Century Gothic"/>
              </a:rPr>
              <a:t>Coordinatorship</a:t>
            </a:r>
            <a:r>
              <a:rPr lang="tr-TR" sz="2400" spc="-10" dirty="0">
                <a:cs typeface="Century Gothic"/>
              </a:rPr>
              <a:t> </a:t>
            </a:r>
            <a:r>
              <a:rPr lang="tr-TR" sz="2400" spc="-10" dirty="0" err="1">
                <a:cs typeface="Century Gothic"/>
              </a:rPr>
              <a:t>website</a:t>
            </a:r>
            <a:r>
              <a:rPr lang="tr-TR" sz="2400" spc="-10" dirty="0">
                <a:cs typeface="Century Gothic"/>
              </a:rPr>
              <a:t>. </a:t>
            </a:r>
            <a:endParaRPr lang="tr-TR" sz="2400" spc="-5" dirty="0">
              <a:cs typeface="Century Gothic"/>
            </a:endParaRPr>
          </a:p>
          <a:p>
            <a:pPr marL="12700" marR="8890" indent="0" algn="just">
              <a:lnSpc>
                <a:spcPct val="90100"/>
              </a:lnSpc>
              <a:buNone/>
            </a:pPr>
            <a:r>
              <a:rPr lang="tr-TR" sz="2400" dirty="0">
                <a:cs typeface="Times New Roman"/>
                <a:hlinkClick r:id="rId5"/>
              </a:rPr>
              <a:t>https://international.deu.edu.tr/erasmus/staj-giden-ogrenci/</a:t>
            </a:r>
            <a:endParaRPr lang="tr-TR" sz="24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75121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7AA1454D-258E-4996-A934-DBB2859BA616}"/>
              </a:ext>
            </a:extLst>
          </p:cNvPr>
          <p:cNvSpPr>
            <a:spLocks noGrp="1"/>
          </p:cNvSpPr>
          <p:nvPr>
            <p:ph type="title"/>
          </p:nvPr>
        </p:nvSpPr>
        <p:spPr>
          <a:xfrm>
            <a:off x="838200" y="681037"/>
            <a:ext cx="8317089" cy="1009651"/>
          </a:xfrm>
        </p:spPr>
        <p:txBody>
          <a:bodyPr>
            <a:normAutofit fontScale="90000"/>
          </a:bodyPr>
          <a:lstStyle/>
          <a:p>
            <a:pPr marL="12700">
              <a:lnSpc>
                <a:spcPct val="100000"/>
              </a:lnSpc>
            </a:pPr>
            <a:br>
              <a:rPr lang="tr-TR" spc="-5" dirty="0">
                <a:solidFill>
                  <a:srgbClr val="FF0000"/>
                </a:solidFill>
                <a:cs typeface="Century Gothic"/>
              </a:rPr>
            </a:br>
            <a:r>
              <a:rPr lang="tr-TR" spc="-5" dirty="0" err="1">
                <a:solidFill>
                  <a:srgbClr val="FF0000"/>
                </a:solidFill>
                <a:cs typeface="Century Gothic"/>
              </a:rPr>
              <a:t>Outgoing</a:t>
            </a:r>
            <a:r>
              <a:rPr lang="tr-TR" spc="-5" dirty="0">
                <a:solidFill>
                  <a:srgbClr val="FF0000"/>
                </a:solidFill>
                <a:cs typeface="Century Gothic"/>
              </a:rPr>
              <a:t> </a:t>
            </a:r>
            <a:r>
              <a:rPr lang="tr-TR" spc="-5" dirty="0" err="1">
                <a:solidFill>
                  <a:srgbClr val="FF0000"/>
                </a:solidFill>
                <a:cs typeface="Century Gothic"/>
              </a:rPr>
              <a:t>Student</a:t>
            </a:r>
            <a:r>
              <a:rPr lang="tr-TR" spc="-5" dirty="0">
                <a:solidFill>
                  <a:srgbClr val="FF0000"/>
                </a:solidFill>
                <a:cs typeface="Century Gothic"/>
              </a:rPr>
              <a:t> </a:t>
            </a:r>
            <a:r>
              <a:rPr lang="tr-TR" spc="-5" dirty="0" err="1">
                <a:solidFill>
                  <a:srgbClr val="FF0000"/>
                </a:solidFill>
                <a:cs typeface="Century Gothic"/>
              </a:rPr>
              <a:t>Procedures</a:t>
            </a:r>
            <a:r>
              <a:rPr lang="tr-TR" spc="-5" dirty="0">
                <a:solidFill>
                  <a:srgbClr val="FF0000"/>
                </a:solidFill>
                <a:cs typeface="Century Gothic"/>
              </a:rPr>
              <a:t> </a:t>
            </a:r>
            <a:r>
              <a:rPr lang="tr-TR" spc="-5" dirty="0" err="1">
                <a:solidFill>
                  <a:srgbClr val="FF0000"/>
                </a:solidFill>
                <a:cs typeface="Century Gothic"/>
              </a:rPr>
              <a:t>Checklist</a:t>
            </a:r>
            <a:br>
              <a:rPr lang="tr-TR" dirty="0">
                <a:cs typeface="Century Gothic"/>
              </a:rPr>
            </a:br>
            <a:endParaRPr lang="tr-TR" dirty="0"/>
          </a:p>
        </p:txBody>
      </p:sp>
      <p:sp>
        <p:nvSpPr>
          <p:cNvPr id="9" name="object 9"/>
          <p:cNvSpPr txBox="1">
            <a:spLocks noGrp="1"/>
          </p:cNvSpPr>
          <p:nvPr>
            <p:ph idx="1"/>
          </p:nvPr>
        </p:nvSpPr>
        <p:spPr>
          <a:xfrm>
            <a:off x="838200" y="1825625"/>
            <a:ext cx="10515600" cy="2507353"/>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12700" marR="8890" indent="0" algn="just">
              <a:lnSpc>
                <a:spcPct val="90100"/>
              </a:lnSpc>
              <a:buNone/>
            </a:pPr>
            <a:r>
              <a:rPr lang="tr-TR" sz="2400" spc="-20" dirty="0" err="1">
                <a:cs typeface="Century Gothic"/>
              </a:rPr>
              <a:t>Please</a:t>
            </a:r>
            <a:r>
              <a:rPr lang="tr-TR" sz="2400" spc="-20" dirty="0">
                <a:cs typeface="Century Gothic"/>
              </a:rPr>
              <a:t> </a:t>
            </a:r>
            <a:r>
              <a:rPr lang="tr-TR" sz="2400" spc="-20" dirty="0" err="1">
                <a:cs typeface="Century Gothic"/>
              </a:rPr>
              <a:t>view</a:t>
            </a:r>
            <a:r>
              <a:rPr lang="tr-TR" sz="2400" spc="-20" dirty="0">
                <a:cs typeface="Century Gothic"/>
              </a:rPr>
              <a:t> </a:t>
            </a:r>
            <a:r>
              <a:rPr lang="tr-TR" sz="2400" spc="-20" dirty="0" err="1">
                <a:cs typeface="Century Gothic"/>
              </a:rPr>
              <a:t>the</a:t>
            </a:r>
            <a:r>
              <a:rPr lang="tr-TR" sz="2400" spc="-20" dirty="0">
                <a:cs typeface="Century Gothic"/>
              </a:rPr>
              <a:t> </a:t>
            </a:r>
            <a:r>
              <a:rPr lang="tr-TR" sz="2400" b="1" u="sng" spc="-5" dirty="0" err="1">
                <a:cs typeface="Century Gothic"/>
              </a:rPr>
              <a:t>Erasmus</a:t>
            </a:r>
            <a:r>
              <a:rPr lang="tr-TR" sz="2400" b="1" u="sng" spc="-5" dirty="0">
                <a:cs typeface="Century Gothic"/>
              </a:rPr>
              <a:t>+ </a:t>
            </a:r>
            <a:r>
              <a:rPr lang="tr-TR" sz="2400" b="1" u="sng" spc="-5" dirty="0" err="1">
                <a:cs typeface="Century Gothic"/>
              </a:rPr>
              <a:t>Outgoing</a:t>
            </a:r>
            <a:r>
              <a:rPr lang="tr-TR" sz="2400" b="1" u="sng" spc="-5" dirty="0">
                <a:cs typeface="Century Gothic"/>
              </a:rPr>
              <a:t> </a:t>
            </a:r>
            <a:r>
              <a:rPr lang="tr-TR" sz="2400" b="1" u="sng" spc="-5" dirty="0" err="1">
                <a:cs typeface="Century Gothic"/>
              </a:rPr>
              <a:t>Student</a:t>
            </a:r>
            <a:r>
              <a:rPr lang="tr-TR" sz="2400" b="1" u="sng" spc="-5" dirty="0">
                <a:cs typeface="Century Gothic"/>
              </a:rPr>
              <a:t> </a:t>
            </a:r>
            <a:r>
              <a:rPr lang="tr-TR" sz="2400" b="1" u="sng" spc="-5" dirty="0" err="1">
                <a:cs typeface="Century Gothic"/>
              </a:rPr>
              <a:t>Procedures</a:t>
            </a:r>
            <a:r>
              <a:rPr lang="tr-TR" sz="2400" b="1" u="sng" spc="-5" dirty="0">
                <a:cs typeface="Century Gothic"/>
              </a:rPr>
              <a:t> </a:t>
            </a:r>
            <a:r>
              <a:rPr lang="tr-TR" sz="2400" b="1" u="sng" spc="-5" dirty="0" err="1">
                <a:cs typeface="Century Gothic"/>
              </a:rPr>
              <a:t>Checklist</a:t>
            </a:r>
            <a:r>
              <a:rPr lang="tr-TR" sz="2400" spc="-5" dirty="0">
                <a:cs typeface="Century Gothic"/>
              </a:rPr>
              <a:t> </a:t>
            </a:r>
            <a:r>
              <a:rPr lang="tr-TR" sz="2400" spc="-20" dirty="0" err="1">
                <a:cs typeface="Century Gothic"/>
              </a:rPr>
              <a:t>document</a:t>
            </a:r>
            <a:r>
              <a:rPr lang="tr-TR" sz="2400" spc="-20" dirty="0">
                <a:cs typeface="Century Gothic"/>
              </a:rPr>
              <a:t> </a:t>
            </a:r>
            <a:r>
              <a:rPr lang="tr-TR" sz="2400" spc="-20" dirty="0" err="1">
                <a:cs typeface="Century Gothic"/>
              </a:rPr>
              <a:t>under</a:t>
            </a:r>
            <a:r>
              <a:rPr lang="tr-TR" sz="2400" spc="-20" dirty="0">
                <a:cs typeface="Century Gothic"/>
              </a:rPr>
              <a:t> </a:t>
            </a:r>
            <a:r>
              <a:rPr lang="tr-TR" sz="2400" spc="-20" dirty="0" err="1">
                <a:cs typeface="Century Gothic"/>
              </a:rPr>
              <a:t>the</a:t>
            </a:r>
            <a:r>
              <a:rPr lang="tr-TR" sz="2400" spc="-20" dirty="0">
                <a:cs typeface="Century Gothic"/>
              </a:rPr>
              <a:t> </a:t>
            </a:r>
            <a:r>
              <a:rPr lang="tr-TR" sz="2400" b="1" u="sng" spc="-20" dirty="0">
                <a:cs typeface="Century Gothic"/>
              </a:rPr>
              <a:t>Control</a:t>
            </a:r>
            <a:r>
              <a:rPr lang="tr-TR" sz="2400" spc="-20" dirty="0">
                <a:cs typeface="Century Gothic"/>
              </a:rPr>
              <a:t> </a:t>
            </a:r>
            <a:r>
              <a:rPr lang="tr-TR" sz="2400" spc="-20" dirty="0" err="1">
                <a:cs typeface="Century Gothic"/>
              </a:rPr>
              <a:t>title</a:t>
            </a:r>
            <a:r>
              <a:rPr lang="tr-TR" sz="2400" spc="-20" dirty="0">
                <a:cs typeface="Century Gothic"/>
              </a:rPr>
              <a:t> </a:t>
            </a:r>
            <a:r>
              <a:rPr lang="tr-TR" sz="2400" spc="-20" dirty="0" err="1">
                <a:cs typeface="Century Gothic"/>
              </a:rPr>
              <a:t>by</a:t>
            </a:r>
            <a:r>
              <a:rPr lang="tr-TR" sz="2400" spc="-20" dirty="0">
                <a:cs typeface="Century Gothic"/>
              </a:rPr>
              <a:t> </a:t>
            </a:r>
            <a:r>
              <a:rPr lang="tr-TR" sz="2400" spc="-20" dirty="0" err="1">
                <a:cs typeface="Century Gothic"/>
              </a:rPr>
              <a:t>clicking</a:t>
            </a:r>
            <a:r>
              <a:rPr lang="tr-TR" sz="2400" spc="-20" dirty="0">
                <a:cs typeface="Century Gothic"/>
              </a:rPr>
              <a:t> </a:t>
            </a:r>
            <a:r>
              <a:rPr lang="tr-TR" sz="2400" b="1" u="sng" spc="-20" dirty="0" err="1">
                <a:cs typeface="Century Gothic"/>
              </a:rPr>
              <a:t>Outgoing</a:t>
            </a:r>
            <a:r>
              <a:rPr lang="tr-TR" sz="2400" b="1" u="sng" spc="-20" dirty="0">
                <a:cs typeface="Century Gothic"/>
              </a:rPr>
              <a:t> </a:t>
            </a:r>
            <a:r>
              <a:rPr lang="tr-TR" sz="2400" b="1" u="sng" spc="-20" dirty="0" err="1">
                <a:cs typeface="Century Gothic"/>
              </a:rPr>
              <a:t>Student</a:t>
            </a:r>
            <a:r>
              <a:rPr lang="tr-TR" sz="2400" b="1" u="sng" spc="-20" dirty="0">
                <a:cs typeface="Century Gothic"/>
              </a:rPr>
              <a:t> </a:t>
            </a:r>
            <a:r>
              <a:rPr lang="tr-TR" sz="2400" spc="-20" dirty="0">
                <a:cs typeface="Century Gothic"/>
              </a:rPr>
              <a:t>at </a:t>
            </a:r>
            <a:r>
              <a:rPr lang="tr-TR" sz="2400" spc="-20" dirty="0" err="1">
                <a:cs typeface="Century Gothic"/>
              </a:rPr>
              <a:t>the</a:t>
            </a:r>
            <a:r>
              <a:rPr lang="tr-TR" sz="2400" spc="-20" dirty="0">
                <a:cs typeface="Century Gothic"/>
              </a:rPr>
              <a:t> </a:t>
            </a:r>
            <a:r>
              <a:rPr lang="tr-TR" sz="2400" b="1" u="sng" spc="-20" dirty="0" err="1">
                <a:cs typeface="Century Gothic"/>
              </a:rPr>
              <a:t>Erasmus</a:t>
            </a:r>
            <a:r>
              <a:rPr lang="tr-TR" sz="2400" b="1" u="sng" spc="-20" dirty="0">
                <a:cs typeface="Century Gothic"/>
              </a:rPr>
              <a:t>+ </a:t>
            </a:r>
            <a:r>
              <a:rPr lang="tr-TR" sz="2400" b="1" u="sng" spc="-20" dirty="0" err="1">
                <a:cs typeface="Century Gothic"/>
              </a:rPr>
              <a:t>Student</a:t>
            </a:r>
            <a:r>
              <a:rPr lang="tr-TR" sz="2400" b="1" u="sng" spc="-20" dirty="0">
                <a:cs typeface="Century Gothic"/>
              </a:rPr>
              <a:t> </a:t>
            </a:r>
            <a:r>
              <a:rPr lang="tr-TR" sz="2400" b="1" u="sng" spc="-20" dirty="0" err="1">
                <a:cs typeface="Century Gothic"/>
              </a:rPr>
              <a:t>Mobility</a:t>
            </a:r>
            <a:r>
              <a:rPr lang="tr-TR" sz="2400" b="1" u="sng" spc="-20" dirty="0">
                <a:cs typeface="Century Gothic"/>
              </a:rPr>
              <a:t> </a:t>
            </a:r>
            <a:r>
              <a:rPr lang="tr-TR" sz="2400" spc="-20" dirty="0" err="1">
                <a:cs typeface="Century Gothic"/>
              </a:rPr>
              <a:t>section</a:t>
            </a:r>
            <a:r>
              <a:rPr lang="tr-TR" sz="2400" spc="-20" dirty="0">
                <a:cs typeface="Century Gothic"/>
              </a:rPr>
              <a:t> at </a:t>
            </a:r>
            <a:r>
              <a:rPr lang="tr-TR" sz="2400" spc="-20" dirty="0" err="1">
                <a:cs typeface="Century Gothic"/>
              </a:rPr>
              <a:t>the</a:t>
            </a:r>
            <a:r>
              <a:rPr lang="tr-TR" sz="2400" spc="-20" dirty="0">
                <a:cs typeface="Century Gothic"/>
              </a:rPr>
              <a:t> International </a:t>
            </a:r>
            <a:r>
              <a:rPr lang="tr-TR" sz="2400" spc="-20" dirty="0" err="1">
                <a:cs typeface="Century Gothic"/>
              </a:rPr>
              <a:t>Academic</a:t>
            </a:r>
            <a:r>
              <a:rPr lang="tr-TR" sz="2400" spc="-20" dirty="0">
                <a:cs typeface="Century Gothic"/>
              </a:rPr>
              <a:t> </a:t>
            </a:r>
            <a:r>
              <a:rPr lang="tr-TR" sz="2400" spc="-20" dirty="0" err="1">
                <a:cs typeface="Century Gothic"/>
              </a:rPr>
              <a:t>Relations</a:t>
            </a:r>
            <a:r>
              <a:rPr lang="tr-TR" sz="2400" spc="-20" dirty="0">
                <a:cs typeface="Century Gothic"/>
              </a:rPr>
              <a:t> </a:t>
            </a:r>
            <a:r>
              <a:rPr lang="tr-TR" sz="2400" spc="-20" dirty="0" err="1">
                <a:cs typeface="Century Gothic"/>
              </a:rPr>
              <a:t>Coordinatorship</a:t>
            </a:r>
            <a:r>
              <a:rPr lang="tr-TR" sz="2400" spc="-20" dirty="0">
                <a:cs typeface="Century Gothic"/>
              </a:rPr>
              <a:t> </a:t>
            </a:r>
            <a:r>
              <a:rPr lang="tr-TR" sz="2400" spc="-20" dirty="0" err="1">
                <a:cs typeface="Century Gothic"/>
              </a:rPr>
              <a:t>website</a:t>
            </a:r>
            <a:r>
              <a:rPr lang="tr-TR" sz="2400" spc="-20" dirty="0">
                <a:cs typeface="Century Gothic"/>
              </a:rPr>
              <a:t>.</a:t>
            </a:r>
            <a:endParaRPr lang="tr-TR" sz="1800" dirty="0">
              <a:cs typeface="Times New Roman"/>
            </a:endParaRPr>
          </a:p>
          <a:p>
            <a:pPr marL="12700" marR="8890" indent="0" algn="just">
              <a:lnSpc>
                <a:spcPct val="90100"/>
              </a:lnSpc>
              <a:buNone/>
            </a:pPr>
            <a:r>
              <a:rPr lang="tr-TR" sz="1800" dirty="0">
                <a:cs typeface="Times New Roman"/>
                <a:hlinkClick r:id="rId5">
                  <a:extLst>
                    <a:ext uri="{A12FA001-AC4F-418D-AE19-62706E023703}">
                      <ahyp:hlinkClr xmlns:ahyp="http://schemas.microsoft.com/office/drawing/2018/hyperlinkcolor" val="tx"/>
                    </a:ext>
                  </a:extLst>
                </a:hlinkClick>
              </a:rPr>
              <a:t>https://international.deu.edu.tr/erasmus/staj-giden-ogrenci/</a:t>
            </a:r>
            <a:endParaRPr lang="tr-TR" sz="1800" dirty="0">
              <a:cs typeface="Times New Roman"/>
            </a:endParaRPr>
          </a:p>
          <a:p>
            <a:pPr marL="12700" marR="8890" indent="0" algn="just">
              <a:lnSpc>
                <a:spcPct val="90100"/>
              </a:lnSpc>
              <a:buNone/>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1911666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idx="1"/>
          </p:nvPr>
        </p:nvSpPr>
        <p:spPr>
          <a:xfrm>
            <a:off x="838200" y="2647251"/>
            <a:ext cx="10515600" cy="1004378"/>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pic>
        <p:nvPicPr>
          <p:cNvPr id="2" name="Resim 1">
            <a:extLst>
              <a:ext uri="{FF2B5EF4-FFF2-40B4-BE49-F238E27FC236}">
                <a16:creationId xmlns:a16="http://schemas.microsoft.com/office/drawing/2014/main" id="{22ED61C0-6305-4E52-A3E1-EDBEE9A58C3F}"/>
              </a:ext>
            </a:extLst>
          </p:cNvPr>
          <p:cNvPicPr>
            <a:picLocks noChangeAspect="1"/>
          </p:cNvPicPr>
          <p:nvPr/>
        </p:nvPicPr>
        <p:blipFill rotWithShape="1">
          <a:blip r:embed="rId5"/>
          <a:srcRect l="32219" t="16462" r="32730" b="5987"/>
          <a:stretch/>
        </p:blipFill>
        <p:spPr>
          <a:xfrm>
            <a:off x="-97972" y="0"/>
            <a:ext cx="12387943" cy="6858000"/>
          </a:xfrm>
          <a:prstGeom prst="rect">
            <a:avLst/>
          </a:prstGeom>
        </p:spPr>
      </p:pic>
    </p:spTree>
    <p:extLst>
      <p:ext uri="{BB962C8B-B14F-4D97-AF65-F5344CB8AC3E}">
        <p14:creationId xmlns:p14="http://schemas.microsoft.com/office/powerpoint/2010/main" val="223825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73579" y="2246376"/>
            <a:ext cx="649224" cy="9022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86355" y="2246376"/>
            <a:ext cx="1213104" cy="90220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793492" y="2311907"/>
            <a:ext cx="1164335" cy="79552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029956" y="2311907"/>
            <a:ext cx="574548" cy="795527"/>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50506" y="182285"/>
            <a:ext cx="8658808" cy="1354217"/>
          </a:xfrm>
          <a:prstGeom prst="rect">
            <a:avLst/>
          </a:prstGeom>
        </p:spPr>
        <p:txBody>
          <a:bodyPr vert="horz" wrap="square" lIns="0" tIns="0" rIns="0" bIns="0" rtlCol="0">
            <a:spAutoFit/>
          </a:bodyPr>
          <a:lstStyle/>
          <a:p>
            <a:pPr marL="12700" algn="ctr">
              <a:lnSpc>
                <a:spcPct val="100000"/>
              </a:lnSpc>
            </a:pPr>
            <a:r>
              <a:rPr lang="tr-TR" sz="4400" b="1" dirty="0" err="1">
                <a:solidFill>
                  <a:srgbClr val="015092"/>
                </a:solidFill>
                <a:latin typeface="Calibri Light" panose="020F0302020204030204"/>
                <a:ea typeface="+mj-ea"/>
                <a:cs typeface="+mj-cs"/>
              </a:rPr>
              <a:t>Erasmus</a:t>
            </a:r>
            <a:r>
              <a:rPr lang="tr-TR" sz="4400" b="1" dirty="0">
                <a:solidFill>
                  <a:srgbClr val="015092"/>
                </a:solidFill>
                <a:latin typeface="Calibri Light" panose="020F0302020204030204"/>
                <a:ea typeface="+mj-ea"/>
                <a:cs typeface="+mj-cs"/>
              </a:rPr>
              <a:t>+ </a:t>
            </a:r>
            <a:r>
              <a:rPr lang="tr-TR" sz="4400" b="1" dirty="0" err="1">
                <a:solidFill>
                  <a:srgbClr val="015092"/>
                </a:solidFill>
                <a:latin typeface="Calibri Light" panose="020F0302020204030204"/>
                <a:ea typeface="+mj-ea"/>
                <a:cs typeface="+mj-cs"/>
              </a:rPr>
              <a:t>Traineeship</a:t>
            </a:r>
            <a:r>
              <a:rPr lang="tr-TR" sz="4400" b="1" dirty="0">
                <a:solidFill>
                  <a:srgbClr val="015092"/>
                </a:solidFill>
                <a:latin typeface="Calibri Light" panose="020F0302020204030204"/>
                <a:ea typeface="+mj-ea"/>
                <a:cs typeface="+mj-cs"/>
              </a:rPr>
              <a:t> </a:t>
            </a:r>
            <a:r>
              <a:rPr lang="tr-TR" sz="4400" b="1" dirty="0" err="1">
                <a:solidFill>
                  <a:srgbClr val="015092"/>
                </a:solidFill>
                <a:latin typeface="Calibri Light" panose="020F0302020204030204"/>
                <a:ea typeface="+mj-ea"/>
                <a:cs typeface="+mj-cs"/>
              </a:rPr>
              <a:t>Invitation</a:t>
            </a:r>
            <a:r>
              <a:rPr lang="tr-TR" sz="4400" b="1" dirty="0">
                <a:solidFill>
                  <a:srgbClr val="015092"/>
                </a:solidFill>
                <a:latin typeface="Calibri Light" panose="020F0302020204030204"/>
                <a:ea typeface="+mj-ea"/>
                <a:cs typeface="+mj-cs"/>
              </a:rPr>
              <a:t>/</a:t>
            </a:r>
            <a:r>
              <a:rPr lang="tr-TR" sz="4400" b="1" dirty="0" err="1">
                <a:solidFill>
                  <a:srgbClr val="015092"/>
                </a:solidFill>
                <a:latin typeface="Calibri Light" panose="020F0302020204030204"/>
                <a:ea typeface="+mj-ea"/>
                <a:cs typeface="+mj-cs"/>
              </a:rPr>
              <a:t>Acceptance</a:t>
            </a:r>
            <a:r>
              <a:rPr lang="tr-TR" sz="4400" b="1" dirty="0">
                <a:solidFill>
                  <a:srgbClr val="015092"/>
                </a:solidFill>
                <a:latin typeface="Calibri Light" panose="020F0302020204030204"/>
                <a:ea typeface="+mj-ea"/>
                <a:cs typeface="+mj-cs"/>
              </a:rPr>
              <a:t> </a:t>
            </a:r>
            <a:r>
              <a:rPr lang="tr-TR" sz="4400" b="1" dirty="0" err="1">
                <a:solidFill>
                  <a:srgbClr val="015092"/>
                </a:solidFill>
                <a:latin typeface="Calibri Light" panose="020F0302020204030204"/>
                <a:ea typeface="+mj-ea"/>
                <a:cs typeface="+mj-cs"/>
              </a:rPr>
              <a:t>Letter</a:t>
            </a:r>
            <a:endParaRPr sz="2800" b="1" dirty="0">
              <a:solidFill>
                <a:schemeClr val="accent1"/>
              </a:solidFill>
              <a:cs typeface="Century Gothic"/>
            </a:endParaRPr>
          </a:p>
        </p:txBody>
      </p:sp>
      <p:sp>
        <p:nvSpPr>
          <p:cNvPr id="10" name="object 10"/>
          <p:cNvSpPr txBox="1"/>
          <p:nvPr/>
        </p:nvSpPr>
        <p:spPr>
          <a:xfrm>
            <a:off x="1295400" y="2438400"/>
            <a:ext cx="10572750" cy="3046988"/>
          </a:xfrm>
          <a:prstGeom prst="rect">
            <a:avLst/>
          </a:prstGeom>
        </p:spPr>
        <p:txBody>
          <a:bodyPr vert="horz" wrap="square" lIns="0" tIns="0" rIns="0" bIns="0" rtlCol="0">
            <a:spAutoFit/>
          </a:bodyPr>
          <a:lstStyle/>
          <a:p>
            <a:pPr marL="12065" marR="5080" algn="just"/>
            <a:r>
              <a:rPr lang="tr-TR" u="sng" spc="-20" dirty="0">
                <a:solidFill>
                  <a:srgbClr val="FF0000"/>
                </a:solidFill>
                <a:cs typeface="Wingdings 3"/>
              </a:rPr>
              <a:t>At </a:t>
            </a:r>
            <a:r>
              <a:rPr lang="tr-TR" u="sng" spc="-20" dirty="0" err="1">
                <a:solidFill>
                  <a:srgbClr val="FF0000"/>
                </a:solidFill>
                <a:cs typeface="Wingdings 3"/>
              </a:rPr>
              <a:t>Internship</a:t>
            </a:r>
            <a:r>
              <a:rPr lang="tr-TR" u="sng" spc="-20" dirty="0">
                <a:solidFill>
                  <a:srgbClr val="FF0000"/>
                </a:solidFill>
                <a:cs typeface="Wingdings 3"/>
              </a:rPr>
              <a:t> </a:t>
            </a:r>
            <a:r>
              <a:rPr lang="tr-TR" u="sng" spc="-20" dirty="0" err="1">
                <a:solidFill>
                  <a:srgbClr val="FF0000"/>
                </a:solidFill>
                <a:cs typeface="Wingdings 3"/>
              </a:rPr>
              <a:t>Acceptence</a:t>
            </a:r>
            <a:r>
              <a:rPr lang="tr-TR" u="sng" spc="-20" dirty="0">
                <a:solidFill>
                  <a:srgbClr val="FF0000"/>
                </a:solidFill>
                <a:cs typeface="Wingdings 3"/>
              </a:rPr>
              <a:t> </a:t>
            </a:r>
            <a:r>
              <a:rPr lang="tr-TR" u="sng" spc="-20" dirty="0" err="1">
                <a:solidFill>
                  <a:srgbClr val="FF0000"/>
                </a:solidFill>
                <a:cs typeface="Wingdings 3"/>
              </a:rPr>
              <a:t>Letter</a:t>
            </a:r>
            <a:r>
              <a:rPr lang="tr-TR" u="sng" spc="-20" dirty="0">
                <a:solidFill>
                  <a:srgbClr val="FF0000"/>
                </a:solidFill>
                <a:cs typeface="Wingdings 3"/>
              </a:rPr>
              <a:t>;</a:t>
            </a:r>
          </a:p>
          <a:p>
            <a:pPr marL="297815" marR="5080" indent="-285750" algn="just">
              <a:buFont typeface="Arial" panose="020B0604020202020204" pitchFamily="34" charset="0"/>
              <a:buChar char="•"/>
            </a:pPr>
            <a:r>
              <a:rPr lang="tr-TR" spc="-160" dirty="0" err="1">
                <a:solidFill>
                  <a:schemeClr val="accent1">
                    <a:lumMod val="75000"/>
                  </a:schemeClr>
                </a:solidFill>
                <a:cs typeface="Century Gothic"/>
              </a:rPr>
              <a:t>Institutite</a:t>
            </a:r>
            <a:r>
              <a:rPr lang="tr-TR" spc="-160" dirty="0">
                <a:solidFill>
                  <a:schemeClr val="accent1">
                    <a:lumMod val="75000"/>
                  </a:schemeClr>
                </a:solidFill>
                <a:cs typeface="Century Gothic"/>
              </a:rPr>
              <a:t> of DEU/</a:t>
            </a:r>
            <a:r>
              <a:rPr lang="tr-TR" spc="-160" dirty="0" err="1">
                <a:solidFill>
                  <a:schemeClr val="accent1">
                    <a:lumMod val="75000"/>
                  </a:schemeClr>
                </a:solidFill>
                <a:cs typeface="Century Gothic"/>
              </a:rPr>
              <a:t>Faculty</a:t>
            </a:r>
            <a:r>
              <a:rPr lang="tr-TR" spc="-160" dirty="0">
                <a:solidFill>
                  <a:schemeClr val="accent1">
                    <a:lumMod val="75000"/>
                  </a:schemeClr>
                </a:solidFill>
                <a:cs typeface="Century Gothic"/>
              </a:rPr>
              <a:t>/</a:t>
            </a:r>
            <a:r>
              <a:rPr lang="tr-TR" spc="-160" dirty="0" err="1">
                <a:solidFill>
                  <a:schemeClr val="accent1">
                    <a:lumMod val="75000"/>
                  </a:schemeClr>
                </a:solidFill>
                <a:cs typeface="Century Gothic"/>
              </a:rPr>
              <a:t>Undergraduate</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Student</a:t>
            </a:r>
            <a:r>
              <a:rPr lang="tr-TR" spc="-160" dirty="0">
                <a:solidFill>
                  <a:schemeClr val="accent1">
                    <a:lumMod val="75000"/>
                  </a:schemeClr>
                </a:solidFill>
                <a:cs typeface="Century Gothic"/>
              </a:rPr>
              <a:t> (Name/</a:t>
            </a:r>
            <a:r>
              <a:rPr lang="tr-TR" spc="-160" dirty="0" err="1">
                <a:solidFill>
                  <a:schemeClr val="accent1">
                    <a:lumMod val="75000"/>
                  </a:schemeClr>
                </a:solidFill>
                <a:cs typeface="Century Gothic"/>
              </a:rPr>
              <a:t>Surname</a:t>
            </a:r>
            <a:r>
              <a:rPr lang="tr-TR" spc="-160" dirty="0">
                <a:solidFill>
                  <a:schemeClr val="accent1">
                    <a:lumMod val="75000"/>
                  </a:schemeClr>
                </a:solidFill>
                <a:cs typeface="Century Gothic"/>
              </a:rPr>
              <a:t>)</a:t>
            </a:r>
          </a:p>
          <a:p>
            <a:pPr marL="297815" marR="5080" indent="-285750" algn="just">
              <a:buFont typeface="Arial" panose="020B0604020202020204" pitchFamily="34" charset="0"/>
              <a:buChar char="•"/>
            </a:pPr>
            <a:r>
              <a:rPr lang="tr-TR" spc="-160" dirty="0" err="1">
                <a:solidFill>
                  <a:schemeClr val="accent1">
                    <a:lumMod val="75000"/>
                  </a:schemeClr>
                </a:solidFill>
                <a:cs typeface="Century Gothic"/>
              </a:rPr>
              <a:t>Than</a:t>
            </a:r>
            <a:r>
              <a:rPr lang="tr-TR" spc="-160" dirty="0">
                <a:solidFill>
                  <a:schemeClr val="accent1">
                    <a:lumMod val="75000"/>
                  </a:schemeClr>
                </a:solidFill>
                <a:cs typeface="Century Gothic"/>
              </a:rPr>
              <a:t> an </a:t>
            </a:r>
            <a:r>
              <a:rPr lang="tr-TR" spc="-160" dirty="0" err="1">
                <a:solidFill>
                  <a:schemeClr val="accent1">
                    <a:lumMod val="75000"/>
                  </a:schemeClr>
                </a:solidFill>
                <a:cs typeface="Century Gothic"/>
              </a:rPr>
              <a:t>internship</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activity</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will</a:t>
            </a:r>
            <a:r>
              <a:rPr lang="tr-TR" spc="-160" dirty="0">
                <a:solidFill>
                  <a:schemeClr val="accent1">
                    <a:lumMod val="75000"/>
                  </a:schemeClr>
                </a:solidFill>
                <a:cs typeface="Century Gothic"/>
              </a:rPr>
              <a:t> be </a:t>
            </a:r>
            <a:r>
              <a:rPr lang="tr-TR" spc="-160" dirty="0" err="1">
                <a:solidFill>
                  <a:schemeClr val="accent1">
                    <a:lumMod val="75000"/>
                  </a:schemeClr>
                </a:solidFill>
                <a:cs typeface="Century Gothic"/>
              </a:rPr>
              <a:t>carried</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out</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within</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the</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scope</a:t>
            </a:r>
            <a:r>
              <a:rPr lang="tr-TR" spc="-160" dirty="0">
                <a:solidFill>
                  <a:schemeClr val="accent1">
                    <a:lumMod val="75000"/>
                  </a:schemeClr>
                </a:solidFill>
                <a:cs typeface="Century Gothic"/>
              </a:rPr>
              <a:t> of </a:t>
            </a:r>
            <a:r>
              <a:rPr lang="tr-TR" spc="-160" dirty="0" err="1">
                <a:solidFill>
                  <a:schemeClr val="accent1">
                    <a:lumMod val="75000"/>
                  </a:schemeClr>
                </a:solidFill>
                <a:cs typeface="Century Gothic"/>
              </a:rPr>
              <a:t>the</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Erasmus</a:t>
            </a:r>
            <a:r>
              <a:rPr lang="tr-TR" spc="-160" dirty="0">
                <a:solidFill>
                  <a:schemeClr val="accent1">
                    <a:lumMod val="75000"/>
                  </a:schemeClr>
                </a:solidFill>
                <a:cs typeface="Century Gothic"/>
              </a:rPr>
              <a:t>+ Exchange Program.</a:t>
            </a:r>
          </a:p>
          <a:p>
            <a:pPr marL="297815" marR="5080" indent="-285750" algn="just">
              <a:buFont typeface="Arial" panose="020B0604020202020204" pitchFamily="34" charset="0"/>
              <a:buChar char="•"/>
            </a:pPr>
            <a:r>
              <a:rPr lang="tr-TR" spc="-160" dirty="0" err="1">
                <a:solidFill>
                  <a:schemeClr val="accent1">
                    <a:lumMod val="75000"/>
                  </a:schemeClr>
                </a:solidFill>
                <a:cs typeface="Century Gothic"/>
              </a:rPr>
              <a:t>Duties</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will</a:t>
            </a:r>
            <a:r>
              <a:rPr lang="tr-TR" spc="-160" dirty="0">
                <a:solidFill>
                  <a:schemeClr val="accent1">
                    <a:lumMod val="75000"/>
                  </a:schemeClr>
                </a:solidFill>
                <a:cs typeface="Century Gothic"/>
              </a:rPr>
              <a:t> be </a:t>
            </a:r>
            <a:r>
              <a:rPr lang="tr-TR" spc="-160" dirty="0" err="1">
                <a:solidFill>
                  <a:schemeClr val="accent1">
                    <a:lumMod val="75000"/>
                  </a:schemeClr>
                </a:solidFill>
                <a:cs typeface="Century Gothic"/>
              </a:rPr>
              <a:t>carried</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out</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within</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the</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scope</a:t>
            </a:r>
            <a:r>
              <a:rPr lang="tr-TR" spc="-160" dirty="0">
                <a:solidFill>
                  <a:schemeClr val="accent1">
                    <a:lumMod val="75000"/>
                  </a:schemeClr>
                </a:solidFill>
                <a:cs typeface="Century Gothic"/>
              </a:rPr>
              <a:t> of </a:t>
            </a:r>
            <a:r>
              <a:rPr lang="tr-TR" spc="-160" dirty="0" err="1">
                <a:solidFill>
                  <a:schemeClr val="accent1">
                    <a:lumMod val="75000"/>
                  </a:schemeClr>
                </a:solidFill>
                <a:cs typeface="Century Gothic"/>
              </a:rPr>
              <a:t>Internship</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Institution</a:t>
            </a:r>
            <a:r>
              <a:rPr lang="tr-TR" spc="-160" dirty="0">
                <a:solidFill>
                  <a:schemeClr val="accent1">
                    <a:lumMod val="75000"/>
                  </a:schemeClr>
                </a:solidFill>
                <a:cs typeface="Century Gothic"/>
              </a:rPr>
              <a:t> name </a:t>
            </a:r>
            <a:r>
              <a:rPr lang="tr-TR" spc="-160" dirty="0" err="1">
                <a:solidFill>
                  <a:schemeClr val="accent1">
                    <a:lumMod val="75000"/>
                  </a:schemeClr>
                </a:solidFill>
                <a:cs typeface="Century Gothic"/>
              </a:rPr>
              <a:t>if</a:t>
            </a:r>
            <a:r>
              <a:rPr lang="tr-TR" spc="-160" dirty="0">
                <a:solidFill>
                  <a:schemeClr val="accent1">
                    <a:lumMod val="75000"/>
                  </a:schemeClr>
                </a:solidFill>
                <a:cs typeface="Century Gothic"/>
              </a:rPr>
              <a:t> it is </a:t>
            </a:r>
            <a:r>
              <a:rPr lang="tr-TR" spc="-160" dirty="0" err="1">
                <a:solidFill>
                  <a:schemeClr val="accent1">
                    <a:lumMod val="75000"/>
                  </a:schemeClr>
                </a:solidFill>
                <a:cs typeface="Century Gothic"/>
              </a:rPr>
              <a:t>certain</a:t>
            </a:r>
            <a:r>
              <a:rPr lang="tr-TR" spc="-160" dirty="0">
                <a:solidFill>
                  <a:schemeClr val="accent1">
                    <a:lumMod val="75000"/>
                  </a:schemeClr>
                </a:solidFill>
                <a:cs typeface="Century Gothic"/>
              </a:rPr>
              <a:t>)</a:t>
            </a:r>
          </a:p>
          <a:p>
            <a:pPr marL="297815" marR="5080" indent="-285750" algn="just">
              <a:buFont typeface="Arial" panose="020B0604020202020204" pitchFamily="34" charset="0"/>
              <a:buChar char="•"/>
            </a:pPr>
            <a:r>
              <a:rPr lang="tr-TR" spc="-160" dirty="0">
                <a:solidFill>
                  <a:schemeClr val="accent1">
                    <a:lumMod val="75000"/>
                  </a:schemeClr>
                </a:solidFill>
                <a:cs typeface="Century Gothic"/>
              </a:rPr>
              <a:t>Start </a:t>
            </a:r>
            <a:r>
              <a:rPr lang="tr-TR" spc="-160" dirty="0" err="1">
                <a:solidFill>
                  <a:schemeClr val="accent1">
                    <a:lumMod val="75000"/>
                  </a:schemeClr>
                </a:solidFill>
                <a:cs typeface="Century Gothic"/>
              </a:rPr>
              <a:t>and</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ending</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date</a:t>
            </a:r>
            <a:r>
              <a:rPr lang="tr-TR" spc="-160" dirty="0">
                <a:solidFill>
                  <a:schemeClr val="accent1">
                    <a:lumMod val="75000"/>
                  </a:schemeClr>
                </a:solidFill>
                <a:cs typeface="Century Gothic"/>
              </a:rPr>
              <a:t> of </a:t>
            </a:r>
            <a:r>
              <a:rPr lang="tr-TR" spc="-160" dirty="0" err="1">
                <a:solidFill>
                  <a:schemeClr val="accent1">
                    <a:lumMod val="75000"/>
                  </a:schemeClr>
                </a:solidFill>
                <a:cs typeface="Century Gothic"/>
              </a:rPr>
              <a:t>Internship</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exact</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date</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range</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gg</a:t>
            </a:r>
            <a:r>
              <a:rPr lang="tr-TR" spc="-160" dirty="0">
                <a:solidFill>
                  <a:schemeClr val="accent1">
                    <a:lumMod val="75000"/>
                  </a:schemeClr>
                </a:solidFill>
                <a:cs typeface="Century Gothic"/>
              </a:rPr>
              <a:t>/</a:t>
            </a:r>
            <a:r>
              <a:rPr lang="tr-TR" spc="-160" dirty="0" err="1">
                <a:solidFill>
                  <a:schemeClr val="accent1">
                    <a:lumMod val="75000"/>
                  </a:schemeClr>
                </a:solidFill>
                <a:cs typeface="Century Gothic"/>
              </a:rPr>
              <a:t>aa</a:t>
            </a:r>
            <a:r>
              <a:rPr lang="tr-TR" spc="-160" dirty="0">
                <a:solidFill>
                  <a:schemeClr val="accent1">
                    <a:lumMod val="75000"/>
                  </a:schemeClr>
                </a:solidFill>
                <a:cs typeface="Century Gothic"/>
              </a:rPr>
              <a:t>/</a:t>
            </a:r>
            <a:r>
              <a:rPr lang="tr-TR" spc="-160" dirty="0" err="1">
                <a:solidFill>
                  <a:schemeClr val="accent1">
                    <a:lumMod val="75000"/>
                  </a:schemeClr>
                </a:solidFill>
                <a:cs typeface="Century Gothic"/>
              </a:rPr>
              <a:t>yyyy</a:t>
            </a:r>
            <a:r>
              <a:rPr lang="tr-TR" spc="-160" dirty="0">
                <a:solidFill>
                  <a:schemeClr val="accent1">
                    <a:lumMod val="75000"/>
                  </a:schemeClr>
                </a:solidFill>
                <a:cs typeface="Century Gothic"/>
              </a:rPr>
              <a:t> – </a:t>
            </a:r>
            <a:r>
              <a:rPr lang="tr-TR" spc="-160" dirty="0" err="1">
                <a:solidFill>
                  <a:schemeClr val="accent1">
                    <a:lumMod val="75000"/>
                  </a:schemeClr>
                </a:solidFill>
                <a:cs typeface="Century Gothic"/>
              </a:rPr>
              <a:t>gg</a:t>
            </a:r>
            <a:r>
              <a:rPr lang="tr-TR" spc="-160" dirty="0">
                <a:solidFill>
                  <a:schemeClr val="accent1">
                    <a:lumMod val="75000"/>
                  </a:schemeClr>
                </a:solidFill>
                <a:cs typeface="Century Gothic"/>
              </a:rPr>
              <a:t>/</a:t>
            </a:r>
            <a:r>
              <a:rPr lang="tr-TR" spc="-160" dirty="0" err="1">
                <a:solidFill>
                  <a:schemeClr val="accent1">
                    <a:lumMod val="75000"/>
                  </a:schemeClr>
                </a:solidFill>
                <a:cs typeface="Century Gothic"/>
              </a:rPr>
              <a:t>aa</a:t>
            </a:r>
            <a:r>
              <a:rPr lang="tr-TR" spc="-160" dirty="0">
                <a:solidFill>
                  <a:schemeClr val="accent1">
                    <a:lumMod val="75000"/>
                  </a:schemeClr>
                </a:solidFill>
                <a:cs typeface="Century Gothic"/>
              </a:rPr>
              <a:t>/</a:t>
            </a:r>
            <a:r>
              <a:rPr lang="tr-TR" spc="-160" dirty="0" err="1">
                <a:solidFill>
                  <a:schemeClr val="accent1">
                    <a:lumMod val="75000"/>
                  </a:schemeClr>
                </a:solidFill>
                <a:cs typeface="Century Gothic"/>
              </a:rPr>
              <a:t>yyyy</a:t>
            </a:r>
            <a:r>
              <a:rPr lang="tr-TR" spc="-160" dirty="0">
                <a:solidFill>
                  <a:schemeClr val="accent1">
                    <a:lumMod val="75000"/>
                  </a:schemeClr>
                </a:solidFill>
                <a:cs typeface="Century Gothic"/>
              </a:rPr>
              <a:t>)</a:t>
            </a:r>
          </a:p>
          <a:p>
            <a:pPr marL="297815" marR="5080" indent="-285750" algn="just">
              <a:buFont typeface="Arial" panose="020B0604020202020204" pitchFamily="34" charset="0"/>
              <a:buChar char="•"/>
            </a:pPr>
            <a:r>
              <a:rPr lang="tr-TR" spc="-160" dirty="0" err="1">
                <a:solidFill>
                  <a:schemeClr val="accent1">
                    <a:lumMod val="75000"/>
                  </a:schemeClr>
                </a:solidFill>
                <a:cs typeface="Century Gothic"/>
              </a:rPr>
              <a:t>The</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institution’s</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signature</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and</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stamp</a:t>
            </a:r>
            <a:r>
              <a:rPr lang="tr-TR" spc="-160" dirty="0">
                <a:solidFill>
                  <a:schemeClr val="accent1">
                    <a:lumMod val="75000"/>
                  </a:schemeClr>
                </a:solidFill>
                <a:cs typeface="Century Gothic"/>
              </a:rPr>
              <a:t> </a:t>
            </a:r>
            <a:r>
              <a:rPr lang="tr-TR" spc="-160" dirty="0" err="1">
                <a:solidFill>
                  <a:schemeClr val="accent1">
                    <a:lumMod val="75000"/>
                  </a:schemeClr>
                </a:solidFill>
                <a:cs typeface="Century Gothic"/>
              </a:rPr>
              <a:t>must</a:t>
            </a:r>
            <a:r>
              <a:rPr lang="tr-TR" spc="-160" dirty="0">
                <a:solidFill>
                  <a:schemeClr val="accent1">
                    <a:lumMod val="75000"/>
                  </a:schemeClr>
                </a:solidFill>
                <a:cs typeface="Century Gothic"/>
              </a:rPr>
              <a:t> be </a:t>
            </a:r>
            <a:r>
              <a:rPr lang="tr-TR" u="sng" spc="-20" dirty="0" err="1">
                <a:solidFill>
                  <a:srgbClr val="FF0000"/>
                </a:solidFill>
                <a:cs typeface="Century Gothic"/>
              </a:rPr>
              <a:t>present</a:t>
            </a:r>
            <a:r>
              <a:rPr lang="tr-TR" u="sng" spc="-20" dirty="0">
                <a:solidFill>
                  <a:srgbClr val="FF0000"/>
                </a:solidFill>
                <a:cs typeface="Wingdings 3"/>
              </a:rPr>
              <a:t>.</a:t>
            </a:r>
            <a:r>
              <a:rPr lang="tr-TR" b="1" spc="-20" dirty="0">
                <a:solidFill>
                  <a:srgbClr val="FF0000"/>
                </a:solidFill>
                <a:cs typeface="Arial"/>
              </a:rPr>
              <a:t>                       </a:t>
            </a:r>
            <a:endParaRPr lang="tr-TR" dirty="0">
              <a:solidFill>
                <a:srgbClr val="FF0000"/>
              </a:solidFill>
              <a:cs typeface="Arial"/>
            </a:endParaRPr>
          </a:p>
          <a:p>
            <a:pPr marL="354965" marR="5080" indent="-342900" algn="just">
              <a:buFont typeface="Wingdings 3"/>
              <a:buChar char="´"/>
            </a:pPr>
            <a:r>
              <a:rPr lang="tr-TR" u="sng" spc="-20" dirty="0" err="1">
                <a:solidFill>
                  <a:srgbClr val="FF0000"/>
                </a:solidFill>
                <a:cs typeface="Wingdings 3"/>
              </a:rPr>
              <a:t>The</a:t>
            </a:r>
            <a:r>
              <a:rPr lang="tr-TR" u="sng" spc="-20" dirty="0">
                <a:solidFill>
                  <a:srgbClr val="FF0000"/>
                </a:solidFill>
                <a:cs typeface="Wingdings 3"/>
              </a:rPr>
              <a:t> </a:t>
            </a:r>
            <a:r>
              <a:rPr lang="tr-TR" u="sng" spc="-20" dirty="0" err="1">
                <a:solidFill>
                  <a:srgbClr val="FF0000"/>
                </a:solidFill>
                <a:cs typeface="Wingdings 3"/>
              </a:rPr>
              <a:t>Internship</a:t>
            </a:r>
            <a:r>
              <a:rPr lang="tr-TR" u="sng" spc="-20" dirty="0">
                <a:solidFill>
                  <a:srgbClr val="FF0000"/>
                </a:solidFill>
                <a:cs typeface="Wingdings 3"/>
              </a:rPr>
              <a:t> </a:t>
            </a:r>
            <a:r>
              <a:rPr lang="tr-TR" u="sng" spc="-20" dirty="0" err="1">
                <a:solidFill>
                  <a:srgbClr val="FF0000"/>
                </a:solidFill>
                <a:cs typeface="Wingdings 3"/>
              </a:rPr>
              <a:t>Acceptance</a:t>
            </a:r>
            <a:r>
              <a:rPr lang="tr-TR" u="sng" spc="-20" dirty="0">
                <a:solidFill>
                  <a:srgbClr val="FF0000"/>
                </a:solidFill>
                <a:cs typeface="Wingdings 3"/>
              </a:rPr>
              <a:t> </a:t>
            </a:r>
            <a:r>
              <a:rPr lang="tr-TR" u="sng" spc="-20" dirty="0" err="1">
                <a:solidFill>
                  <a:srgbClr val="FF0000"/>
                </a:solidFill>
                <a:cs typeface="Wingdings 3"/>
              </a:rPr>
              <a:t>Letter</a:t>
            </a:r>
            <a:r>
              <a:rPr lang="tr-TR" u="sng" spc="-20" dirty="0">
                <a:solidFill>
                  <a:srgbClr val="FF0000"/>
                </a:solidFill>
                <a:cs typeface="Wingdings 3"/>
              </a:rPr>
              <a:t> </a:t>
            </a:r>
            <a:r>
              <a:rPr lang="tr-TR" u="sng" spc="-20" dirty="0" err="1">
                <a:solidFill>
                  <a:srgbClr val="FF0000"/>
                </a:solidFill>
                <a:cs typeface="Wingdings 3"/>
              </a:rPr>
              <a:t>must</a:t>
            </a:r>
            <a:r>
              <a:rPr lang="tr-TR" u="sng" spc="-20" dirty="0">
                <a:solidFill>
                  <a:srgbClr val="FF0000"/>
                </a:solidFill>
                <a:cs typeface="Wingdings 3"/>
              </a:rPr>
              <a:t> be </a:t>
            </a:r>
            <a:r>
              <a:rPr lang="tr-TR" u="sng" spc="-20" dirty="0" err="1">
                <a:solidFill>
                  <a:srgbClr val="FF0000"/>
                </a:solidFill>
                <a:cs typeface="Wingdings 3"/>
              </a:rPr>
              <a:t>checked</a:t>
            </a:r>
            <a:r>
              <a:rPr lang="tr-TR" u="sng" spc="-20" dirty="0">
                <a:solidFill>
                  <a:srgbClr val="FF0000"/>
                </a:solidFill>
                <a:cs typeface="Wingdings 3"/>
              </a:rPr>
              <a:t> </a:t>
            </a:r>
            <a:r>
              <a:rPr lang="tr-TR" u="sng" spc="-20" dirty="0" err="1">
                <a:solidFill>
                  <a:srgbClr val="FF0000"/>
                </a:solidFill>
                <a:cs typeface="Wingdings 3"/>
              </a:rPr>
              <a:t>and</a:t>
            </a:r>
            <a:r>
              <a:rPr lang="tr-TR" u="sng" spc="-20" dirty="0">
                <a:solidFill>
                  <a:srgbClr val="FF0000"/>
                </a:solidFill>
                <a:cs typeface="Wingdings 3"/>
              </a:rPr>
              <a:t> </a:t>
            </a:r>
            <a:r>
              <a:rPr lang="tr-TR" u="sng" spc="-20" dirty="0" err="1">
                <a:solidFill>
                  <a:srgbClr val="FF0000"/>
                </a:solidFill>
                <a:cs typeface="Wingdings 3"/>
              </a:rPr>
              <a:t>approved</a:t>
            </a:r>
            <a:r>
              <a:rPr lang="tr-TR" u="sng" spc="-20" dirty="0">
                <a:solidFill>
                  <a:srgbClr val="FF0000"/>
                </a:solidFill>
                <a:cs typeface="Wingdings 3"/>
              </a:rPr>
              <a:t> </a:t>
            </a:r>
            <a:r>
              <a:rPr lang="tr-TR" u="sng" spc="-20" dirty="0" err="1">
                <a:solidFill>
                  <a:srgbClr val="FF0000"/>
                </a:solidFill>
                <a:cs typeface="Wingdings 3"/>
              </a:rPr>
              <a:t>by</a:t>
            </a:r>
            <a:r>
              <a:rPr lang="tr-TR" u="sng" spc="-20" dirty="0">
                <a:solidFill>
                  <a:srgbClr val="FF0000"/>
                </a:solidFill>
                <a:cs typeface="Wingdings 3"/>
              </a:rPr>
              <a:t> </a:t>
            </a:r>
            <a:r>
              <a:rPr lang="tr-TR" u="sng" spc="-20" dirty="0" err="1">
                <a:solidFill>
                  <a:srgbClr val="FF0000"/>
                </a:solidFill>
                <a:cs typeface="Wingdings 3"/>
              </a:rPr>
              <a:t>Erasmus</a:t>
            </a:r>
            <a:r>
              <a:rPr lang="tr-TR" u="sng" spc="-20" dirty="0">
                <a:solidFill>
                  <a:srgbClr val="FF0000"/>
                </a:solidFill>
                <a:cs typeface="Wingdings 3"/>
              </a:rPr>
              <a:t> </a:t>
            </a:r>
            <a:r>
              <a:rPr lang="tr-TR" u="sng" spc="-20" dirty="0" err="1">
                <a:solidFill>
                  <a:srgbClr val="FF0000"/>
                </a:solidFill>
                <a:cs typeface="Wingdings 3"/>
              </a:rPr>
              <a:t>Department</a:t>
            </a:r>
            <a:r>
              <a:rPr lang="tr-TR" u="sng" spc="-20" dirty="0">
                <a:solidFill>
                  <a:srgbClr val="FF0000"/>
                </a:solidFill>
                <a:cs typeface="Wingdings 3"/>
              </a:rPr>
              <a:t> </a:t>
            </a:r>
            <a:r>
              <a:rPr lang="tr-TR" u="sng" spc="-20" dirty="0" err="1">
                <a:solidFill>
                  <a:srgbClr val="FF0000"/>
                </a:solidFill>
                <a:cs typeface="Wingdings 3"/>
              </a:rPr>
              <a:t>Coordinatorship</a:t>
            </a:r>
            <a:r>
              <a:rPr lang="tr-TR" u="sng" spc="-20" dirty="0">
                <a:solidFill>
                  <a:srgbClr val="FF0000"/>
                </a:solidFill>
                <a:cs typeface="Wingdings 3"/>
              </a:rPr>
              <a:t>, </a:t>
            </a:r>
            <a:r>
              <a:rPr lang="tr-TR" u="sng" spc="-20" dirty="0" err="1">
                <a:solidFill>
                  <a:srgbClr val="FF0000"/>
                </a:solidFill>
                <a:cs typeface="Wingdings 3"/>
              </a:rPr>
              <a:t>must</a:t>
            </a:r>
            <a:r>
              <a:rPr lang="tr-TR" u="sng" spc="-20" dirty="0">
                <a:solidFill>
                  <a:srgbClr val="FF0000"/>
                </a:solidFill>
                <a:cs typeface="Wingdings 3"/>
              </a:rPr>
              <a:t> </a:t>
            </a:r>
            <a:r>
              <a:rPr lang="tr-TR" u="sng" spc="-20" dirty="0" err="1">
                <a:solidFill>
                  <a:srgbClr val="FF0000"/>
                </a:solidFill>
                <a:cs typeface="Wingdings 3"/>
              </a:rPr>
              <a:t>carry</a:t>
            </a:r>
            <a:r>
              <a:rPr lang="tr-TR" u="sng" spc="-20" dirty="0">
                <a:solidFill>
                  <a:srgbClr val="FF0000"/>
                </a:solidFill>
                <a:cs typeface="Wingdings 3"/>
              </a:rPr>
              <a:t> </a:t>
            </a:r>
            <a:r>
              <a:rPr lang="tr-TR" u="sng" spc="-20" dirty="0" err="1">
                <a:solidFill>
                  <a:srgbClr val="FF0000"/>
                </a:solidFill>
                <a:cs typeface="Wingdings 3"/>
              </a:rPr>
              <a:t>it’s</a:t>
            </a:r>
            <a:r>
              <a:rPr lang="tr-TR" u="sng" spc="-20" dirty="0">
                <a:solidFill>
                  <a:srgbClr val="FF0000"/>
                </a:solidFill>
                <a:cs typeface="Wingdings 3"/>
              </a:rPr>
              <a:t> </a:t>
            </a:r>
            <a:r>
              <a:rPr lang="tr-TR" u="sng" spc="-20" dirty="0" err="1">
                <a:solidFill>
                  <a:srgbClr val="FF0000"/>
                </a:solidFill>
                <a:cs typeface="Wingdings 3"/>
              </a:rPr>
              <a:t>signature</a:t>
            </a:r>
            <a:r>
              <a:rPr lang="tr-TR" u="sng" spc="-20" dirty="0">
                <a:solidFill>
                  <a:srgbClr val="FF0000"/>
                </a:solidFill>
                <a:cs typeface="Wingdings 3"/>
              </a:rPr>
              <a:t> </a:t>
            </a:r>
            <a:r>
              <a:rPr lang="tr-TR" u="sng" spc="-20" dirty="0" err="1">
                <a:solidFill>
                  <a:srgbClr val="FF0000"/>
                </a:solidFill>
                <a:cs typeface="Wingdings 3"/>
              </a:rPr>
              <a:t>and</a:t>
            </a:r>
            <a:r>
              <a:rPr lang="tr-TR" u="sng" spc="-20" dirty="0">
                <a:solidFill>
                  <a:srgbClr val="FF0000"/>
                </a:solidFill>
                <a:cs typeface="Wingdings 3"/>
              </a:rPr>
              <a:t> </a:t>
            </a:r>
            <a:r>
              <a:rPr lang="tr-TR" u="sng" spc="-20" dirty="0" err="1">
                <a:solidFill>
                  <a:srgbClr val="FF0000"/>
                </a:solidFill>
                <a:cs typeface="Wingdings 3"/>
              </a:rPr>
              <a:t>must</a:t>
            </a:r>
            <a:r>
              <a:rPr lang="tr-TR" u="sng" spc="-20" dirty="0">
                <a:solidFill>
                  <a:srgbClr val="FF0000"/>
                </a:solidFill>
                <a:cs typeface="Wingdings 3"/>
              </a:rPr>
              <a:t> be </a:t>
            </a:r>
            <a:r>
              <a:rPr lang="tr-TR" u="sng" spc="-20" dirty="0" err="1">
                <a:solidFill>
                  <a:srgbClr val="FF0000"/>
                </a:solidFill>
                <a:cs typeface="Wingdings 3"/>
              </a:rPr>
              <a:t>uploaded</a:t>
            </a:r>
            <a:r>
              <a:rPr lang="tr-TR" u="sng" spc="-20" dirty="0">
                <a:solidFill>
                  <a:srgbClr val="FF0000"/>
                </a:solidFill>
                <a:cs typeface="Wingdings 3"/>
              </a:rPr>
              <a:t> </a:t>
            </a:r>
            <a:r>
              <a:rPr lang="tr-TR" u="sng" spc="-20" dirty="0" err="1">
                <a:solidFill>
                  <a:srgbClr val="FF0000"/>
                </a:solidFill>
                <a:cs typeface="Wingdings 3"/>
              </a:rPr>
              <a:t>to</a:t>
            </a:r>
            <a:r>
              <a:rPr lang="tr-TR" u="sng" spc="-20" dirty="0">
                <a:solidFill>
                  <a:srgbClr val="FF0000"/>
                </a:solidFill>
                <a:cs typeface="Wingdings 3"/>
              </a:rPr>
              <a:t> </a:t>
            </a:r>
            <a:r>
              <a:rPr lang="tr-TR" u="sng" spc="-20" dirty="0" err="1">
                <a:solidFill>
                  <a:srgbClr val="FF0000"/>
                </a:solidFill>
                <a:cs typeface="Wingdings 3"/>
              </a:rPr>
              <a:t>Erasmus</a:t>
            </a:r>
            <a:r>
              <a:rPr lang="tr-TR" u="sng" spc="-20" dirty="0">
                <a:solidFill>
                  <a:srgbClr val="FF0000"/>
                </a:solidFill>
                <a:cs typeface="Wingdings 3"/>
              </a:rPr>
              <a:t> Online Application Portal.</a:t>
            </a:r>
          </a:p>
          <a:p>
            <a:pPr marL="354965" marR="5080" indent="-342900" algn="just">
              <a:buFont typeface="Wingdings 3"/>
              <a:buChar char="´"/>
            </a:pPr>
            <a:r>
              <a:rPr lang="tr-TR" spc="-20" dirty="0" err="1">
                <a:solidFill>
                  <a:schemeClr val="accent1">
                    <a:lumMod val="75000"/>
                  </a:schemeClr>
                </a:solidFill>
                <a:cs typeface="Wingdings 3"/>
              </a:rPr>
              <a:t>If</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the</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institution</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that</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internship</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will</a:t>
            </a:r>
            <a:r>
              <a:rPr lang="tr-TR" spc="-20" dirty="0">
                <a:solidFill>
                  <a:schemeClr val="accent1">
                    <a:lumMod val="75000"/>
                  </a:schemeClr>
                </a:solidFill>
                <a:cs typeface="Wingdings 3"/>
              </a:rPr>
              <a:t> be </a:t>
            </a:r>
            <a:r>
              <a:rPr lang="tr-TR" spc="-20" dirty="0" err="1">
                <a:solidFill>
                  <a:schemeClr val="accent1">
                    <a:lumMod val="75000"/>
                  </a:schemeClr>
                </a:solidFill>
                <a:cs typeface="Wingdings 3"/>
              </a:rPr>
              <a:t>carried</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out</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or</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the</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date</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range</a:t>
            </a:r>
            <a:r>
              <a:rPr lang="tr-TR" spc="-20" dirty="0">
                <a:solidFill>
                  <a:schemeClr val="accent1">
                    <a:lumMod val="75000"/>
                  </a:schemeClr>
                </a:solidFill>
                <a:cs typeface="Wingdings 3"/>
              </a:rPr>
              <a:t> of </a:t>
            </a:r>
            <a:r>
              <a:rPr lang="tr-TR" spc="-20" dirty="0" err="1">
                <a:solidFill>
                  <a:schemeClr val="accent1">
                    <a:lumMod val="75000"/>
                  </a:schemeClr>
                </a:solidFill>
                <a:cs typeface="Wingdings 3"/>
              </a:rPr>
              <a:t>internship</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change</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the</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most</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recent</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internship</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invitation</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letter</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must</a:t>
            </a:r>
            <a:r>
              <a:rPr lang="tr-TR" spc="-20" dirty="0">
                <a:solidFill>
                  <a:schemeClr val="accent1">
                    <a:lumMod val="75000"/>
                  </a:schemeClr>
                </a:solidFill>
                <a:cs typeface="Wingdings 3"/>
              </a:rPr>
              <a:t> be re-</a:t>
            </a:r>
            <a:r>
              <a:rPr lang="tr-TR" spc="-20" dirty="0" err="1">
                <a:solidFill>
                  <a:schemeClr val="accent1">
                    <a:lumMod val="75000"/>
                  </a:schemeClr>
                </a:solidFill>
                <a:cs typeface="Wingdings 3"/>
              </a:rPr>
              <a:t>approved</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by</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Erasmus</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Department</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Coordinatorship</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and</a:t>
            </a:r>
            <a:r>
              <a:rPr lang="tr-TR" spc="-20" dirty="0">
                <a:solidFill>
                  <a:schemeClr val="accent1">
                    <a:lumMod val="75000"/>
                  </a:schemeClr>
                </a:solidFill>
                <a:cs typeface="Wingdings 3"/>
              </a:rPr>
              <a:t> sent </a:t>
            </a:r>
            <a:r>
              <a:rPr lang="tr-TR" spc="-20" dirty="0" err="1">
                <a:solidFill>
                  <a:schemeClr val="accent1">
                    <a:lumMod val="75000"/>
                  </a:schemeClr>
                </a:solidFill>
                <a:cs typeface="Wingdings 3"/>
              </a:rPr>
              <a:t>to</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our</a:t>
            </a:r>
            <a:r>
              <a:rPr lang="tr-TR" spc="-20" dirty="0">
                <a:solidFill>
                  <a:schemeClr val="accent1">
                    <a:lumMod val="75000"/>
                  </a:schemeClr>
                </a:solidFill>
                <a:cs typeface="Wingdings 3"/>
              </a:rPr>
              <a:t> </a:t>
            </a:r>
            <a:r>
              <a:rPr lang="tr-TR" spc="-20" dirty="0" err="1">
                <a:solidFill>
                  <a:schemeClr val="accent1">
                    <a:lumMod val="75000"/>
                  </a:schemeClr>
                </a:solidFill>
                <a:cs typeface="Wingdings 3"/>
              </a:rPr>
              <a:t>Coordinator</a:t>
            </a:r>
            <a:r>
              <a:rPr lang="tr-TR" spc="-20" dirty="0">
                <a:solidFill>
                  <a:schemeClr val="accent1">
                    <a:lumMod val="75000"/>
                  </a:schemeClr>
                </a:solidFill>
                <a:cs typeface="Wingdings 3"/>
              </a:rPr>
              <a:t> (e-mail: </a:t>
            </a:r>
            <a:r>
              <a:rPr lang="tr-TR" spc="-20" dirty="0">
                <a:solidFill>
                  <a:srgbClr val="FF0000"/>
                </a:solidFill>
                <a:cs typeface="Wingdings 3"/>
              </a:rPr>
              <a:t>deuerasmusstaj@gmail.com</a:t>
            </a:r>
            <a:r>
              <a:rPr lang="tr-TR" spc="-20" dirty="0">
                <a:solidFill>
                  <a:schemeClr val="accent1">
                    <a:lumMod val="50000"/>
                  </a:schemeClr>
                </a:solidFill>
                <a:cs typeface="Wingdings 3"/>
              </a:rPr>
              <a:t>).</a:t>
            </a:r>
            <a:r>
              <a:rPr lang="tr-TR" spc="-20" dirty="0">
                <a:solidFill>
                  <a:srgbClr val="FF0000"/>
                </a:solidFill>
                <a:cs typeface="Wingdings 3"/>
              </a:rPr>
              <a:t> </a:t>
            </a:r>
            <a:endParaRPr sz="1900" dirty="0">
              <a:latin typeface="Century Gothic"/>
              <a:cs typeface="Century Gothic"/>
            </a:endParaRPr>
          </a:p>
        </p:txBody>
      </p:sp>
    </p:spTree>
    <p:extLst>
      <p:ext uri="{BB962C8B-B14F-4D97-AF65-F5344CB8AC3E}">
        <p14:creationId xmlns:p14="http://schemas.microsoft.com/office/powerpoint/2010/main" val="277798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060272-B519-4869-AD08-120FD7D25018}"/>
              </a:ext>
            </a:extLst>
          </p:cNvPr>
          <p:cNvSpPr>
            <a:spLocks noGrp="1"/>
          </p:cNvSpPr>
          <p:nvPr>
            <p:ph type="title"/>
          </p:nvPr>
        </p:nvSpPr>
        <p:spPr>
          <a:xfrm>
            <a:off x="838200" y="526490"/>
            <a:ext cx="8317089" cy="713867"/>
          </a:xfrm>
        </p:spPr>
        <p:txBody>
          <a:bodyPr>
            <a:normAutofit fontScale="90000"/>
          </a:bodyPr>
          <a:lstStyle/>
          <a:p>
            <a:r>
              <a:rPr lang="tr-TR" dirty="0" err="1"/>
              <a:t>Erasmus</a:t>
            </a:r>
            <a:r>
              <a:rPr lang="tr-TR" dirty="0"/>
              <a:t>+ </a:t>
            </a:r>
            <a:r>
              <a:rPr lang="tr-TR" dirty="0" err="1"/>
              <a:t>Internship</a:t>
            </a:r>
            <a:r>
              <a:rPr lang="tr-TR" dirty="0"/>
              <a:t> </a:t>
            </a:r>
            <a:r>
              <a:rPr lang="tr-TR" dirty="0" err="1"/>
              <a:t>Invitation</a:t>
            </a:r>
            <a:r>
              <a:rPr lang="tr-TR" dirty="0"/>
              <a:t>/</a:t>
            </a:r>
            <a:r>
              <a:rPr lang="tr-TR" dirty="0" err="1"/>
              <a:t>Acceptance</a:t>
            </a:r>
            <a:r>
              <a:rPr lang="tr-TR" dirty="0"/>
              <a:t> </a:t>
            </a:r>
            <a:r>
              <a:rPr lang="tr-TR" dirty="0" err="1"/>
              <a:t>Letter</a:t>
            </a:r>
            <a:endParaRPr lang="tr-TR" dirty="0"/>
          </a:p>
        </p:txBody>
      </p:sp>
      <p:sp>
        <p:nvSpPr>
          <p:cNvPr id="3" name="İçerik Yer Tutucusu 2">
            <a:extLst>
              <a:ext uri="{FF2B5EF4-FFF2-40B4-BE49-F238E27FC236}">
                <a16:creationId xmlns:a16="http://schemas.microsoft.com/office/drawing/2014/main" id="{693423B7-49D1-4D19-9870-7A4CF425214B}"/>
              </a:ext>
            </a:extLst>
          </p:cNvPr>
          <p:cNvSpPr>
            <a:spLocks noGrp="1"/>
          </p:cNvSpPr>
          <p:nvPr>
            <p:ph idx="1"/>
          </p:nvPr>
        </p:nvSpPr>
        <p:spPr>
          <a:xfrm>
            <a:off x="838200" y="1825625"/>
            <a:ext cx="10515600" cy="4010400"/>
          </a:xfrm>
        </p:spPr>
        <p:txBody>
          <a:bodyPr>
            <a:normAutofit fontScale="62500" lnSpcReduction="20000"/>
          </a:bodyPr>
          <a:lstStyle/>
          <a:p>
            <a:pPr marL="0" indent="0">
              <a:buNone/>
            </a:pPr>
            <a:r>
              <a:rPr lang="tr-TR" dirty="0" err="1"/>
              <a:t>You</a:t>
            </a:r>
            <a:r>
              <a:rPr lang="tr-TR" dirty="0"/>
              <a:t> </a:t>
            </a:r>
            <a:r>
              <a:rPr lang="tr-TR" dirty="0" err="1"/>
              <a:t>must</a:t>
            </a:r>
            <a:r>
              <a:rPr lang="tr-TR" dirty="0"/>
              <a:t> </a:t>
            </a:r>
            <a:r>
              <a:rPr lang="tr-TR" dirty="0" err="1"/>
              <a:t>obtain</a:t>
            </a:r>
            <a:r>
              <a:rPr lang="tr-TR" dirty="0"/>
              <a:t> an </a:t>
            </a:r>
            <a:r>
              <a:rPr lang="tr-TR" dirty="0" err="1"/>
              <a:t>invitation</a:t>
            </a:r>
            <a:r>
              <a:rPr lang="tr-TR" dirty="0"/>
              <a:t>/</a:t>
            </a:r>
            <a:r>
              <a:rPr lang="tr-TR" dirty="0" err="1"/>
              <a:t>acceptance</a:t>
            </a:r>
            <a:r>
              <a:rPr lang="tr-TR" dirty="0"/>
              <a:t> </a:t>
            </a:r>
            <a:r>
              <a:rPr lang="tr-TR" dirty="0" err="1"/>
              <a:t>letter</a:t>
            </a:r>
            <a:r>
              <a:rPr lang="tr-TR" dirty="0"/>
              <a:t> </a:t>
            </a:r>
            <a:r>
              <a:rPr lang="tr-TR" dirty="0" err="1"/>
              <a:t>that</a:t>
            </a:r>
            <a:r>
              <a:rPr lang="tr-TR" dirty="0"/>
              <a:t> is </a:t>
            </a:r>
            <a:r>
              <a:rPr lang="tr-TR" dirty="0" err="1"/>
              <a:t>printed</a:t>
            </a:r>
            <a:r>
              <a:rPr lang="tr-TR" dirty="0"/>
              <a:t> </a:t>
            </a:r>
            <a:r>
              <a:rPr lang="tr-TR" dirty="0" err="1"/>
              <a:t>with</a:t>
            </a:r>
            <a:r>
              <a:rPr lang="tr-TR" dirty="0"/>
              <a:t> </a:t>
            </a:r>
            <a:r>
              <a:rPr lang="tr-TR" dirty="0" err="1"/>
              <a:t>the</a:t>
            </a:r>
            <a:r>
              <a:rPr lang="en-US" dirty="0"/>
              <a:t> letterhead of the institution/organization you want to do the internship you have contacted </a:t>
            </a:r>
            <a:r>
              <a:rPr lang="en-US" b="1" dirty="0">
                <a:solidFill>
                  <a:srgbClr val="C00000"/>
                </a:solidFill>
              </a:rPr>
              <a:t>in relation to your field of study</a:t>
            </a:r>
            <a:r>
              <a:rPr lang="tr-TR" b="1" dirty="0">
                <a:solidFill>
                  <a:srgbClr val="C00000"/>
                </a:solidFill>
              </a:rPr>
              <a:t> </a:t>
            </a:r>
            <a:r>
              <a:rPr lang="tr-TR" dirty="0" err="1"/>
              <a:t>and</a:t>
            </a:r>
            <a:r>
              <a:rPr lang="tr-TR" dirty="0"/>
              <a:t> on it </a:t>
            </a:r>
            <a:r>
              <a:rPr lang="tr-TR" dirty="0" err="1"/>
              <a:t>there</a:t>
            </a:r>
            <a:r>
              <a:rPr lang="tr-TR" dirty="0"/>
              <a:t> </a:t>
            </a:r>
            <a:r>
              <a:rPr lang="tr-TR" dirty="0" err="1"/>
              <a:t>must</a:t>
            </a:r>
            <a:r>
              <a:rPr lang="tr-TR" dirty="0"/>
              <a:t> be;</a:t>
            </a:r>
          </a:p>
          <a:p>
            <a:pPr marL="0" indent="0">
              <a:buNone/>
            </a:pPr>
            <a:r>
              <a:rPr lang="tr-TR" dirty="0"/>
              <a:t>*name/</a:t>
            </a:r>
            <a:r>
              <a:rPr lang="tr-TR" dirty="0" err="1"/>
              <a:t>surname</a:t>
            </a:r>
            <a:r>
              <a:rPr lang="tr-TR" dirty="0"/>
              <a:t>, </a:t>
            </a:r>
            <a:r>
              <a:rPr lang="tr-TR" dirty="0" err="1"/>
              <a:t>department</a:t>
            </a:r>
            <a:endParaRPr lang="tr-TR" dirty="0"/>
          </a:p>
          <a:p>
            <a:pPr marL="0" indent="0">
              <a:buNone/>
            </a:pPr>
            <a:r>
              <a:rPr lang="tr-TR" dirty="0"/>
              <a:t>* </a:t>
            </a:r>
            <a:r>
              <a:rPr lang="tr-TR" dirty="0" err="1"/>
              <a:t>Internship</a:t>
            </a:r>
            <a:r>
              <a:rPr lang="tr-TR" dirty="0"/>
              <a:t> </a:t>
            </a:r>
            <a:r>
              <a:rPr lang="tr-TR" dirty="0" err="1"/>
              <a:t>date</a:t>
            </a:r>
            <a:r>
              <a:rPr lang="tr-TR" dirty="0"/>
              <a:t> </a:t>
            </a:r>
            <a:r>
              <a:rPr lang="tr-TR" dirty="0" err="1"/>
              <a:t>range</a:t>
            </a:r>
            <a:r>
              <a:rPr lang="tr-TR" dirty="0"/>
              <a:t> (</a:t>
            </a:r>
            <a:r>
              <a:rPr lang="tr-TR" dirty="0" err="1"/>
              <a:t>duration</a:t>
            </a:r>
            <a:r>
              <a:rPr lang="tr-TR" dirty="0"/>
              <a:t> </a:t>
            </a:r>
            <a:r>
              <a:rPr lang="tr-TR" dirty="0" err="1"/>
              <a:t>must</a:t>
            </a:r>
            <a:r>
              <a:rPr lang="tr-TR" dirty="0"/>
              <a:t> at </a:t>
            </a:r>
            <a:r>
              <a:rPr lang="tr-TR" dirty="0" err="1"/>
              <a:t>least</a:t>
            </a:r>
            <a:r>
              <a:rPr lang="tr-TR" dirty="0"/>
              <a:t> be </a:t>
            </a:r>
            <a:r>
              <a:rPr lang="tr-TR" b="1" dirty="0">
                <a:solidFill>
                  <a:srgbClr val="C00000"/>
                </a:solidFill>
              </a:rPr>
              <a:t>60 </a:t>
            </a:r>
            <a:r>
              <a:rPr lang="tr-TR" b="1" dirty="0" err="1">
                <a:solidFill>
                  <a:srgbClr val="C00000"/>
                </a:solidFill>
              </a:rPr>
              <a:t>days</a:t>
            </a:r>
            <a:r>
              <a:rPr lang="tr-TR" u="sng" dirty="0"/>
              <a:t>)</a:t>
            </a:r>
            <a:endParaRPr lang="tr-TR" dirty="0"/>
          </a:p>
          <a:p>
            <a:pPr marL="0" indent="0">
              <a:buNone/>
            </a:pPr>
            <a:r>
              <a:rPr lang="tr-TR" dirty="0"/>
              <a:t>* "</a:t>
            </a:r>
            <a:r>
              <a:rPr lang="tr-TR" dirty="0" err="1"/>
              <a:t>Erasmus</a:t>
            </a:r>
            <a:r>
              <a:rPr lang="tr-TR" dirty="0"/>
              <a:t>+ </a:t>
            </a:r>
            <a:r>
              <a:rPr lang="tr-TR" dirty="0" err="1"/>
              <a:t>Internship</a:t>
            </a:r>
            <a:r>
              <a:rPr lang="tr-TR" dirty="0"/>
              <a:t> </a:t>
            </a:r>
            <a:r>
              <a:rPr lang="tr-TR" dirty="0" err="1"/>
              <a:t>Mobility</a:t>
            </a:r>
            <a:r>
              <a:rPr lang="tr-TR" dirty="0"/>
              <a:t>" </a:t>
            </a:r>
            <a:r>
              <a:rPr lang="tr-TR" dirty="0" err="1"/>
              <a:t>statement</a:t>
            </a:r>
            <a:endParaRPr lang="tr-TR" dirty="0"/>
          </a:p>
          <a:p>
            <a:pPr marL="0" indent="0">
              <a:buNone/>
            </a:pPr>
            <a:r>
              <a:rPr lang="tr-TR" dirty="0"/>
              <a:t>*Information of </a:t>
            </a:r>
            <a:r>
              <a:rPr lang="tr-TR" dirty="0" err="1"/>
              <a:t>which</a:t>
            </a:r>
            <a:r>
              <a:rPr lang="tr-TR" dirty="0"/>
              <a:t> </a:t>
            </a:r>
            <a:r>
              <a:rPr lang="tr-TR" dirty="0" err="1"/>
              <a:t>department</a:t>
            </a:r>
            <a:r>
              <a:rPr lang="tr-TR" dirty="0"/>
              <a:t> </a:t>
            </a:r>
            <a:r>
              <a:rPr lang="tr-TR" dirty="0" err="1"/>
              <a:t>trusteeship</a:t>
            </a:r>
            <a:r>
              <a:rPr lang="tr-TR" dirty="0"/>
              <a:t> </a:t>
            </a:r>
            <a:r>
              <a:rPr lang="tr-TR" dirty="0" err="1"/>
              <a:t>will</a:t>
            </a:r>
            <a:r>
              <a:rPr lang="tr-TR" dirty="0"/>
              <a:t> be </a:t>
            </a:r>
            <a:r>
              <a:rPr lang="tr-TR" dirty="0" err="1"/>
              <a:t>carried</a:t>
            </a:r>
            <a:r>
              <a:rPr lang="tr-TR" dirty="0"/>
              <a:t> </a:t>
            </a:r>
            <a:r>
              <a:rPr lang="tr-TR" dirty="0" err="1"/>
              <a:t>out</a:t>
            </a:r>
            <a:r>
              <a:rPr lang="tr-TR" dirty="0"/>
              <a:t> (</a:t>
            </a:r>
            <a:r>
              <a:rPr lang="tr-TR" dirty="0" err="1"/>
              <a:t>if</a:t>
            </a:r>
            <a:r>
              <a:rPr lang="tr-TR" dirty="0"/>
              <a:t> </a:t>
            </a:r>
            <a:r>
              <a:rPr lang="tr-TR" dirty="0" err="1"/>
              <a:t>certain</a:t>
            </a:r>
            <a:r>
              <a:rPr lang="tr-TR" dirty="0"/>
              <a:t>) </a:t>
            </a:r>
            <a:r>
              <a:rPr lang="tr-TR" dirty="0" err="1"/>
              <a:t>and</a:t>
            </a:r>
            <a:r>
              <a:rPr lang="tr-TR" dirty="0"/>
              <a:t> </a:t>
            </a:r>
            <a:r>
              <a:rPr lang="tr-TR" dirty="0" err="1"/>
              <a:t>what</a:t>
            </a:r>
            <a:r>
              <a:rPr lang="tr-TR" dirty="0"/>
              <a:t> </a:t>
            </a:r>
            <a:r>
              <a:rPr lang="tr-TR" dirty="0" err="1"/>
              <a:t>kind</a:t>
            </a:r>
            <a:r>
              <a:rPr lang="tr-TR" dirty="0"/>
              <a:t> of </a:t>
            </a:r>
            <a:r>
              <a:rPr lang="tr-TR" dirty="0" err="1"/>
              <a:t>duties</a:t>
            </a:r>
            <a:r>
              <a:rPr lang="tr-TR" dirty="0"/>
              <a:t> </a:t>
            </a:r>
            <a:r>
              <a:rPr lang="tr-TR" dirty="0" err="1"/>
              <a:t>expected</a:t>
            </a:r>
            <a:r>
              <a:rPr lang="tr-TR" dirty="0"/>
              <a:t> of </a:t>
            </a:r>
            <a:r>
              <a:rPr lang="tr-TR" dirty="0" err="1"/>
              <a:t>you</a:t>
            </a:r>
            <a:r>
              <a:rPr lang="tr-TR" dirty="0"/>
              <a:t> </a:t>
            </a:r>
          </a:p>
          <a:p>
            <a:pPr marL="0" indent="0">
              <a:buNone/>
            </a:pPr>
            <a:r>
              <a:rPr lang="tr-TR" dirty="0"/>
              <a:t>*</a:t>
            </a:r>
            <a:r>
              <a:rPr lang="en-US" dirty="0"/>
              <a:t>signature of institution official, stamp/seal</a:t>
            </a:r>
            <a:endParaRPr lang="tr-TR" dirty="0"/>
          </a:p>
          <a:p>
            <a:pPr marL="0" indent="0">
              <a:buNone/>
            </a:pPr>
            <a:r>
              <a:rPr lang="en-US" dirty="0"/>
              <a:t>It is the responsibility of the student to obtain an invitation letter from abroad. The invitation letter must be uploaded to </a:t>
            </a:r>
            <a:r>
              <a:rPr lang="en-US" dirty="0" err="1"/>
              <a:t>TurnaPortal</a:t>
            </a:r>
            <a:r>
              <a:rPr lang="en-US" dirty="0"/>
              <a:t> by the student after being </a:t>
            </a:r>
            <a:r>
              <a:rPr lang="en-US" b="1" dirty="0">
                <a:solidFill>
                  <a:srgbClr val="C00000"/>
                </a:solidFill>
              </a:rPr>
              <a:t>signed by the Erasmus Department Coordinator with the statement "Complies".</a:t>
            </a:r>
            <a:endParaRPr lang="tr-TR" b="1" dirty="0">
              <a:solidFill>
                <a:srgbClr val="C00000"/>
              </a:solidFill>
            </a:endParaRPr>
          </a:p>
          <a:p>
            <a:pPr marL="0" indent="0">
              <a:buNone/>
            </a:pPr>
            <a:r>
              <a:rPr lang="en-US" dirty="0"/>
              <a:t>From the content of your invitation letter, it should be understood that the internship you will do is an activity that gives you professional experience and includes professional practice in your field of study. </a:t>
            </a:r>
            <a:endParaRPr lang="tr-TR" dirty="0"/>
          </a:p>
        </p:txBody>
      </p:sp>
    </p:spTree>
    <p:extLst>
      <p:ext uri="{BB962C8B-B14F-4D97-AF65-F5344CB8AC3E}">
        <p14:creationId xmlns:p14="http://schemas.microsoft.com/office/powerpoint/2010/main" val="1506360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1030761C-D3A8-46A5-855A-436B60488AD0}"/>
              </a:ext>
            </a:extLst>
          </p:cNvPr>
          <p:cNvSpPr>
            <a:spLocks noGrp="1"/>
          </p:cNvSpPr>
          <p:nvPr>
            <p:ph type="title"/>
          </p:nvPr>
        </p:nvSpPr>
        <p:spPr/>
        <p:txBody>
          <a:bodyPr>
            <a:normAutofit/>
          </a:bodyPr>
          <a:lstStyle/>
          <a:p>
            <a:r>
              <a:rPr lang="en-US" dirty="0">
                <a:solidFill>
                  <a:srgbClr val="FF0000"/>
                </a:solidFill>
                <a:latin typeface="+mn-lt"/>
                <a:cs typeface="Century Gothic"/>
              </a:rPr>
              <a:t>Learning Agreement For </a:t>
            </a:r>
            <a:r>
              <a:rPr lang="tr-TR" dirty="0" err="1">
                <a:solidFill>
                  <a:srgbClr val="FF0000"/>
                </a:solidFill>
                <a:latin typeface="+mn-lt"/>
                <a:cs typeface="Century Gothic"/>
              </a:rPr>
              <a:t>Internship</a:t>
            </a:r>
            <a:endParaRPr lang="tr-TR" dirty="0">
              <a:solidFill>
                <a:srgbClr val="FF0000"/>
              </a:solidFill>
              <a:latin typeface="+mn-lt"/>
            </a:endParaRPr>
          </a:p>
        </p:txBody>
      </p:sp>
      <p:sp>
        <p:nvSpPr>
          <p:cNvPr id="9" name="object 9"/>
          <p:cNvSpPr txBox="1">
            <a:spLocks noGrp="1"/>
          </p:cNvSpPr>
          <p:nvPr>
            <p:ph idx="1"/>
          </p:nvPr>
        </p:nvSpPr>
        <p:spPr>
          <a:xfrm>
            <a:off x="838200" y="1825625"/>
            <a:ext cx="10515600" cy="4103688"/>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355600" marR="8890" indent="-342900" algn="just">
              <a:lnSpc>
                <a:spcPct val="90100"/>
              </a:lnSpc>
              <a:buFont typeface="Wingdings 3" panose="05040102010807070707" pitchFamily="18" charset="2"/>
              <a:buChar char="´"/>
            </a:pPr>
            <a:r>
              <a:rPr lang="en-US" sz="2000" spc="-10" dirty="0">
                <a:cs typeface="Century Gothic"/>
              </a:rPr>
              <a:t>You can download the </a:t>
            </a:r>
            <a:r>
              <a:rPr lang="en-US" sz="2000" b="1" u="sng" spc="-10" dirty="0">
                <a:cs typeface="Century Gothic"/>
              </a:rPr>
              <a:t>Learning Agreement for Traineeships </a:t>
            </a:r>
            <a:r>
              <a:rPr lang="en-US" sz="2000" spc="-10" dirty="0">
                <a:cs typeface="Century Gothic"/>
              </a:rPr>
              <a:t>document under the </a:t>
            </a:r>
            <a:r>
              <a:rPr lang="en-US" sz="2000" b="1" u="sng" spc="-10" dirty="0">
                <a:cs typeface="Century Gothic"/>
              </a:rPr>
              <a:t>Documents</a:t>
            </a:r>
            <a:r>
              <a:rPr lang="en-US" sz="2000" spc="-10" dirty="0">
                <a:cs typeface="Century Gothic"/>
              </a:rPr>
              <a:t> by clicking on the </a:t>
            </a:r>
            <a:r>
              <a:rPr lang="en-US" sz="2000" b="1" u="sng" spc="-10" dirty="0">
                <a:cs typeface="Century Gothic"/>
              </a:rPr>
              <a:t>Internship Outgoing Student</a:t>
            </a:r>
            <a:r>
              <a:rPr lang="en-US" sz="2000" spc="-10" dirty="0">
                <a:cs typeface="Century Gothic"/>
              </a:rPr>
              <a:t> at the </a:t>
            </a:r>
            <a:r>
              <a:rPr lang="en-US" sz="2000" b="1" u="sng" spc="-10" dirty="0">
                <a:cs typeface="Century Gothic"/>
              </a:rPr>
              <a:t>Erasmus+ Student Mobility </a:t>
            </a:r>
            <a:r>
              <a:rPr lang="en-US" sz="2000" spc="-10" dirty="0">
                <a:cs typeface="Century Gothic"/>
              </a:rPr>
              <a:t>section of the International Academic Relations Coordination website. </a:t>
            </a:r>
            <a:r>
              <a:rPr lang="en-US" sz="2000" spc="-5" dirty="0">
                <a:cs typeface="Century Gothic"/>
              </a:rPr>
              <a:t>The document must be filled in computer environment and the approval signatures must be completed</a:t>
            </a:r>
            <a:r>
              <a:rPr lang="tr-TR" sz="2000" spc="-5" dirty="0">
                <a:cs typeface="Century Gothic"/>
              </a:rPr>
              <a:t>. </a:t>
            </a:r>
            <a:r>
              <a:rPr lang="en-US" sz="2000" spc="-5" dirty="0">
                <a:cs typeface="Century Gothic"/>
              </a:rPr>
              <a:t>A scanned copy of the document sent to you by e-mail from your internship institution may be accepted</a:t>
            </a:r>
            <a:r>
              <a:rPr lang="tr-TR" sz="2000" spc="-5" dirty="0">
                <a:cs typeface="Century Gothic"/>
              </a:rPr>
              <a:t>. </a:t>
            </a:r>
            <a:r>
              <a:rPr lang="en-US" sz="2000" spc="-5" dirty="0">
                <a:cs typeface="Century Gothic"/>
              </a:rPr>
              <a:t>The Learning Agreement documents of our graduated students can also be submitted to our Erasmus Institution Coordinator (International Academic Relations Coordinator) instead of the Erasmus Department/Program coordinator.</a:t>
            </a:r>
            <a:endParaRPr lang="tr-TR" sz="2000" spc="-5" dirty="0">
              <a:cs typeface="Times New Roman"/>
            </a:endParaRPr>
          </a:p>
          <a:p>
            <a:pPr marL="12700" marR="8890" indent="0" algn="just">
              <a:lnSpc>
                <a:spcPct val="90100"/>
              </a:lnSpc>
              <a:buNone/>
            </a:pPr>
            <a:r>
              <a:rPr lang="tr-TR" sz="1800" dirty="0">
                <a:cs typeface="Times New Roman"/>
                <a:hlinkClick r:id="rId5"/>
              </a:rPr>
              <a:t>https://international.deu.edu.tr/erasmus/staj-giden-ogrenci/</a:t>
            </a:r>
            <a:endParaRPr lang="tr-TR" sz="1800" dirty="0">
              <a:cs typeface="Times New Roman"/>
            </a:endParaRPr>
          </a:p>
          <a:p>
            <a:pPr marL="12700" marR="8890" indent="0" algn="just">
              <a:lnSpc>
                <a:spcPct val="90100"/>
              </a:lnSpc>
              <a:buNone/>
            </a:pP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164539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1B6A54B-FA4D-414E-ADE6-AE0D65705156}"/>
              </a:ext>
            </a:extLst>
          </p:cNvPr>
          <p:cNvSpPr>
            <a:spLocks noGrp="1"/>
          </p:cNvSpPr>
          <p:nvPr>
            <p:ph type="title"/>
          </p:nvPr>
        </p:nvSpPr>
        <p:spPr>
          <a:xfrm>
            <a:off x="838200" y="365125"/>
            <a:ext cx="8890262" cy="1341127"/>
          </a:xfrm>
        </p:spPr>
        <p:txBody>
          <a:bodyPr>
            <a:normAutofit/>
          </a:bodyPr>
          <a:lstStyle/>
          <a:p>
            <a:r>
              <a:rPr lang="tr-TR" sz="3600" dirty="0" err="1">
                <a:solidFill>
                  <a:srgbClr val="FF0000"/>
                </a:solidFill>
                <a:latin typeface="+mn-lt"/>
              </a:rPr>
              <a:t>Erasmus</a:t>
            </a:r>
            <a:r>
              <a:rPr lang="tr-TR" sz="3600" dirty="0">
                <a:solidFill>
                  <a:srgbClr val="FF0000"/>
                </a:solidFill>
                <a:latin typeface="+mn-lt"/>
              </a:rPr>
              <a:t>+ </a:t>
            </a:r>
            <a:r>
              <a:rPr lang="tr-TR" sz="3600" dirty="0" err="1">
                <a:solidFill>
                  <a:srgbClr val="FF0000"/>
                </a:solidFill>
                <a:latin typeface="+mn-lt"/>
              </a:rPr>
              <a:t>Traineeship</a:t>
            </a:r>
            <a:r>
              <a:rPr lang="tr-TR" sz="3600" dirty="0">
                <a:solidFill>
                  <a:srgbClr val="FF0000"/>
                </a:solidFill>
                <a:latin typeface="+mn-lt"/>
              </a:rPr>
              <a:t> </a:t>
            </a:r>
            <a:r>
              <a:rPr lang="tr-TR" sz="3600" dirty="0" err="1">
                <a:solidFill>
                  <a:srgbClr val="FF0000"/>
                </a:solidFill>
                <a:latin typeface="+mn-lt"/>
              </a:rPr>
              <a:t>Mobility</a:t>
            </a:r>
            <a:r>
              <a:rPr lang="tr-TR" sz="3600" dirty="0">
                <a:solidFill>
                  <a:srgbClr val="FF0000"/>
                </a:solidFill>
                <a:latin typeface="+mn-lt"/>
              </a:rPr>
              <a:t> </a:t>
            </a:r>
            <a:r>
              <a:rPr lang="tr-TR" sz="3600" dirty="0" err="1">
                <a:solidFill>
                  <a:srgbClr val="FF0000"/>
                </a:solidFill>
                <a:latin typeface="+mn-lt"/>
              </a:rPr>
              <a:t>Outgoing</a:t>
            </a:r>
            <a:r>
              <a:rPr lang="tr-TR" sz="3600" dirty="0">
                <a:solidFill>
                  <a:srgbClr val="FF0000"/>
                </a:solidFill>
                <a:latin typeface="+mn-lt"/>
              </a:rPr>
              <a:t> </a:t>
            </a:r>
            <a:r>
              <a:rPr lang="tr-TR" sz="3600" dirty="0" err="1">
                <a:solidFill>
                  <a:srgbClr val="FF0000"/>
                </a:solidFill>
                <a:latin typeface="+mn-lt"/>
              </a:rPr>
              <a:t>Student</a:t>
            </a:r>
            <a:r>
              <a:rPr lang="tr-TR" sz="3600" dirty="0">
                <a:solidFill>
                  <a:srgbClr val="FF0000"/>
                </a:solidFill>
                <a:latin typeface="+mn-lt"/>
              </a:rPr>
              <a:t> </a:t>
            </a:r>
            <a:r>
              <a:rPr lang="tr-TR" sz="3600" dirty="0" err="1">
                <a:solidFill>
                  <a:srgbClr val="FF0000"/>
                </a:solidFill>
                <a:latin typeface="+mn-lt"/>
              </a:rPr>
              <a:t>Orientation</a:t>
            </a:r>
            <a:r>
              <a:rPr lang="tr-TR" sz="3600" dirty="0">
                <a:solidFill>
                  <a:srgbClr val="FF0000"/>
                </a:solidFill>
                <a:latin typeface="+mn-lt"/>
              </a:rPr>
              <a:t> Meeting (21 May 2025) </a:t>
            </a:r>
          </a:p>
        </p:txBody>
      </p:sp>
      <p:sp>
        <p:nvSpPr>
          <p:cNvPr id="3" name="İçerik Yer Tutucusu 2">
            <a:extLst>
              <a:ext uri="{FF2B5EF4-FFF2-40B4-BE49-F238E27FC236}">
                <a16:creationId xmlns:a16="http://schemas.microsoft.com/office/drawing/2014/main" id="{1A44CF26-FD02-4B00-AC82-C9B5D6E102E6}"/>
              </a:ext>
            </a:extLst>
          </p:cNvPr>
          <p:cNvSpPr>
            <a:spLocks noGrp="1"/>
          </p:cNvSpPr>
          <p:nvPr>
            <p:ph idx="1"/>
          </p:nvPr>
        </p:nvSpPr>
        <p:spPr>
          <a:xfrm>
            <a:off x="1063690" y="2230016"/>
            <a:ext cx="10290110" cy="3303038"/>
          </a:xfrm>
        </p:spPr>
        <p:txBody>
          <a:bodyPr/>
          <a:lstStyle/>
          <a:p>
            <a:endParaRPr lang="tr-TR" dirty="0"/>
          </a:p>
        </p:txBody>
      </p:sp>
    </p:spTree>
    <p:extLst>
      <p:ext uri="{BB962C8B-B14F-4D97-AF65-F5344CB8AC3E}">
        <p14:creationId xmlns:p14="http://schemas.microsoft.com/office/powerpoint/2010/main" val="2961644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1030761C-D3A8-46A5-855A-436B60488AD0}"/>
              </a:ext>
            </a:extLst>
          </p:cNvPr>
          <p:cNvSpPr>
            <a:spLocks noGrp="1"/>
          </p:cNvSpPr>
          <p:nvPr>
            <p:ph type="title"/>
          </p:nvPr>
        </p:nvSpPr>
        <p:spPr>
          <a:xfrm>
            <a:off x="838200" y="550786"/>
            <a:ext cx="8317089" cy="1325563"/>
          </a:xfrm>
        </p:spPr>
        <p:txBody>
          <a:bodyPr>
            <a:normAutofit/>
          </a:bodyPr>
          <a:lstStyle/>
          <a:p>
            <a:r>
              <a:rPr lang="en-US" dirty="0">
                <a:solidFill>
                  <a:srgbClr val="FF0000"/>
                </a:solidFill>
                <a:latin typeface="+mn-lt"/>
                <a:cs typeface="Century Gothic"/>
              </a:rPr>
              <a:t>Learning Agreement For </a:t>
            </a:r>
            <a:r>
              <a:rPr lang="tr-TR" dirty="0" err="1">
                <a:solidFill>
                  <a:srgbClr val="FF0000"/>
                </a:solidFill>
                <a:latin typeface="+mn-lt"/>
              </a:rPr>
              <a:t>Internship</a:t>
            </a:r>
            <a:br>
              <a:rPr lang="en-US" dirty="0">
                <a:solidFill>
                  <a:srgbClr val="FF0000"/>
                </a:solidFill>
                <a:latin typeface="+mn-lt"/>
                <a:cs typeface="Century Gothic"/>
              </a:rPr>
            </a:br>
            <a:endParaRPr lang="tr-TR" dirty="0">
              <a:solidFill>
                <a:srgbClr val="FF0000"/>
              </a:solidFill>
              <a:latin typeface="+mn-lt"/>
            </a:endParaRPr>
          </a:p>
        </p:txBody>
      </p:sp>
      <p:sp>
        <p:nvSpPr>
          <p:cNvPr id="9" name="object 9"/>
          <p:cNvSpPr txBox="1">
            <a:spLocks noGrp="1"/>
          </p:cNvSpPr>
          <p:nvPr>
            <p:ph idx="1"/>
          </p:nvPr>
        </p:nvSpPr>
        <p:spPr>
          <a:xfrm>
            <a:off x="838200" y="1825625"/>
            <a:ext cx="10515600" cy="3909788"/>
          </a:xfrm>
          <a:prstGeom prst="rect">
            <a:avLst/>
          </a:prstGeom>
        </p:spPr>
        <p:txBody>
          <a:bodyPr vert="horz" wrap="square" lIns="0" tIns="0" rIns="0" bIns="0" rtlCol="0">
            <a:spAutoFit/>
          </a:bodyPr>
          <a:lstStyle/>
          <a:p>
            <a:pPr marL="355600" marR="8890" indent="-342900" algn="just">
              <a:lnSpc>
                <a:spcPct val="90100"/>
              </a:lnSpc>
              <a:buFont typeface="Wingdings 3" panose="05040102010807070707" pitchFamily="18" charset="2"/>
              <a:buChar char="´"/>
            </a:pPr>
            <a:endParaRPr lang="tr-TR" sz="1800" spc="-10" dirty="0">
              <a:cs typeface="Century Gothic"/>
            </a:endParaRPr>
          </a:p>
          <a:p>
            <a:pPr marL="355600" marR="8890" indent="-342900" algn="just">
              <a:lnSpc>
                <a:spcPct val="90100"/>
              </a:lnSpc>
              <a:buFont typeface="Wingdings 3" panose="05040102010807070707" pitchFamily="18" charset="2"/>
              <a:buChar char="´"/>
            </a:pPr>
            <a:r>
              <a:rPr lang="tr-TR" sz="2000" spc="-10" dirty="0" err="1">
                <a:cs typeface="Century Gothic"/>
              </a:rPr>
              <a:t>For</a:t>
            </a:r>
            <a:r>
              <a:rPr lang="tr-TR" sz="2000" spc="-10" dirty="0">
                <a:cs typeface="Century Gothic"/>
              </a:rPr>
              <a:t> Dokuz </a:t>
            </a:r>
            <a:r>
              <a:rPr lang="tr-TR" sz="2000" spc="-10" dirty="0" err="1">
                <a:cs typeface="Century Gothic"/>
              </a:rPr>
              <a:t>Eylul</a:t>
            </a:r>
            <a:r>
              <a:rPr lang="tr-TR" sz="2000" spc="-10" dirty="0">
                <a:cs typeface="Century Gothic"/>
              </a:rPr>
              <a:t> </a:t>
            </a:r>
            <a:r>
              <a:rPr lang="tr-TR" sz="2000" spc="-10" dirty="0" err="1">
                <a:cs typeface="Century Gothic"/>
              </a:rPr>
              <a:t>University</a:t>
            </a:r>
            <a:r>
              <a:rPr lang="tr-TR" sz="2000" spc="-10" dirty="0">
                <a:cs typeface="Century Gothic"/>
              </a:rPr>
              <a:t> «</a:t>
            </a:r>
            <a:r>
              <a:rPr lang="tr-TR" sz="2000" spc="-10" dirty="0" err="1">
                <a:cs typeface="Century Gothic"/>
              </a:rPr>
              <a:t>Erasmus</a:t>
            </a:r>
            <a:r>
              <a:rPr lang="tr-TR" sz="2000" spc="-10" dirty="0">
                <a:cs typeface="Century Gothic"/>
              </a:rPr>
              <a:t> </a:t>
            </a:r>
            <a:r>
              <a:rPr lang="tr-TR" sz="2000" spc="-10" dirty="0" err="1">
                <a:cs typeface="Century Gothic"/>
              </a:rPr>
              <a:t>code</a:t>
            </a:r>
            <a:r>
              <a:rPr lang="tr-TR" sz="2000" spc="-10" dirty="0">
                <a:cs typeface="Century Gothic"/>
              </a:rPr>
              <a:t>» : TR IZMIR01</a:t>
            </a:r>
          </a:p>
          <a:p>
            <a:pPr marL="355600" marR="8890" indent="-342900" algn="just">
              <a:lnSpc>
                <a:spcPct val="90100"/>
              </a:lnSpc>
              <a:buFont typeface="Wingdings 3" panose="05040102010807070707" pitchFamily="18" charset="2"/>
              <a:buChar char="´"/>
            </a:pPr>
            <a:r>
              <a:rPr lang="tr-TR" sz="2000" spc="-10" dirty="0" err="1">
                <a:cs typeface="Century Gothic"/>
              </a:rPr>
              <a:t>One</a:t>
            </a:r>
            <a:r>
              <a:rPr lang="tr-TR" sz="2000" spc="-10" dirty="0">
                <a:cs typeface="Century Gothic"/>
              </a:rPr>
              <a:t> of </a:t>
            </a:r>
            <a:r>
              <a:rPr lang="tr-TR" sz="2000" spc="-10" dirty="0" err="1">
                <a:cs typeface="Century Gothic"/>
              </a:rPr>
              <a:t>the</a:t>
            </a:r>
            <a:r>
              <a:rPr lang="tr-TR" sz="2000" spc="-10" dirty="0">
                <a:cs typeface="Century Gothic"/>
              </a:rPr>
              <a:t> </a:t>
            </a:r>
            <a:r>
              <a:rPr lang="tr-TR" sz="2000" spc="-10" dirty="0" err="1">
                <a:cs typeface="Century Gothic"/>
              </a:rPr>
              <a:t>three</a:t>
            </a:r>
            <a:r>
              <a:rPr lang="tr-TR" sz="2000" spc="-10" dirty="0">
                <a:cs typeface="Century Gothic"/>
              </a:rPr>
              <a:t> B3 </a:t>
            </a:r>
            <a:r>
              <a:rPr lang="tr-TR" sz="2000" spc="-10" dirty="0" err="1">
                <a:cs typeface="Century Gothic"/>
              </a:rPr>
              <a:t>choices</a:t>
            </a:r>
            <a:r>
              <a:rPr lang="tr-TR" sz="2000" spc="-10" dirty="0">
                <a:cs typeface="Century Gothic"/>
              </a:rPr>
              <a:t> (</a:t>
            </a:r>
            <a:r>
              <a:rPr lang="tr-TR" sz="2000" spc="-10" dirty="0" err="1">
                <a:cs typeface="Century Gothic"/>
              </a:rPr>
              <a:t>appropriate</a:t>
            </a:r>
            <a:r>
              <a:rPr lang="tr-TR" sz="2000" spc="-10" dirty="0">
                <a:cs typeface="Century Gothic"/>
              </a:rPr>
              <a:t> </a:t>
            </a:r>
            <a:r>
              <a:rPr lang="tr-TR" sz="2000" spc="-10" dirty="0" err="1">
                <a:cs typeface="Century Gothic"/>
              </a:rPr>
              <a:t>for</a:t>
            </a:r>
            <a:r>
              <a:rPr lang="tr-TR" sz="2000" spc="-10" dirty="0">
                <a:cs typeface="Century Gothic"/>
              </a:rPr>
              <a:t> </a:t>
            </a:r>
            <a:r>
              <a:rPr lang="tr-TR" sz="2000" spc="-10" dirty="0" err="1">
                <a:cs typeface="Century Gothic"/>
              </a:rPr>
              <a:t>your</a:t>
            </a:r>
            <a:r>
              <a:rPr lang="tr-TR" sz="2000" spc="-10" dirty="0">
                <a:cs typeface="Century Gothic"/>
              </a:rPr>
              <a:t> </a:t>
            </a:r>
            <a:r>
              <a:rPr lang="tr-TR" sz="2000" spc="-10" dirty="0" err="1">
                <a:cs typeface="Century Gothic"/>
              </a:rPr>
              <a:t>situation</a:t>
            </a:r>
            <a:r>
              <a:rPr lang="tr-TR" sz="2000" spc="-10" dirty="0">
                <a:cs typeface="Century Gothic"/>
              </a:rPr>
              <a:t>) </a:t>
            </a:r>
            <a:r>
              <a:rPr lang="tr-TR" sz="2000" spc="-10" dirty="0" err="1">
                <a:cs typeface="Century Gothic"/>
              </a:rPr>
              <a:t>under</a:t>
            </a:r>
            <a:r>
              <a:rPr lang="tr-TR" sz="2000" spc="-10" dirty="0">
                <a:cs typeface="Century Gothic"/>
              </a:rPr>
              <a:t> </a:t>
            </a:r>
            <a:r>
              <a:rPr lang="tr-TR" sz="2000" spc="-10" dirty="0" err="1">
                <a:cs typeface="Century Gothic"/>
              </a:rPr>
              <a:t>the</a:t>
            </a:r>
            <a:r>
              <a:rPr lang="tr-TR" sz="2000" spc="-10" dirty="0">
                <a:cs typeface="Century Gothic"/>
              </a:rPr>
              <a:t> </a:t>
            </a:r>
            <a:r>
              <a:rPr lang="tr-TR" sz="2000" spc="-10" dirty="0" err="1">
                <a:cs typeface="Century Gothic"/>
              </a:rPr>
              <a:t>title</a:t>
            </a:r>
            <a:r>
              <a:rPr lang="tr-TR" sz="2000" spc="-10" dirty="0">
                <a:cs typeface="Century Gothic"/>
              </a:rPr>
              <a:t> </a:t>
            </a:r>
            <a:r>
              <a:rPr lang="tr-TR" sz="2000" b="1" u="sng" spc="-10" dirty="0" err="1">
                <a:cs typeface="Century Gothic"/>
              </a:rPr>
              <a:t>Table</a:t>
            </a:r>
            <a:r>
              <a:rPr lang="tr-TR" sz="2000" spc="-10" dirty="0">
                <a:cs typeface="Century Gothic"/>
              </a:rPr>
              <a:t> at </a:t>
            </a:r>
            <a:r>
              <a:rPr lang="tr-TR" sz="2000" b="1" u="sng" spc="-10" dirty="0">
                <a:cs typeface="Century Gothic"/>
              </a:rPr>
              <a:t>Learning </a:t>
            </a:r>
            <a:r>
              <a:rPr lang="tr-TR" sz="2000" b="1" u="sng" spc="-10" dirty="0" err="1">
                <a:cs typeface="Century Gothic"/>
              </a:rPr>
              <a:t>Agreement</a:t>
            </a:r>
            <a:r>
              <a:rPr lang="tr-TR" sz="2000" b="1" u="sng" spc="-10" dirty="0">
                <a:cs typeface="Century Gothic"/>
              </a:rPr>
              <a:t> </a:t>
            </a:r>
            <a:r>
              <a:rPr lang="tr-TR" sz="2000" b="1" u="sng" spc="-10" dirty="0" err="1">
                <a:cs typeface="Century Gothic"/>
              </a:rPr>
              <a:t>for</a:t>
            </a:r>
            <a:r>
              <a:rPr lang="tr-TR" sz="2000" b="1" u="sng" spc="-10" dirty="0">
                <a:cs typeface="Century Gothic"/>
              </a:rPr>
              <a:t> </a:t>
            </a:r>
            <a:r>
              <a:rPr lang="tr-TR" sz="2000" b="1" u="sng" spc="-10" dirty="0" err="1">
                <a:cs typeface="Century Gothic"/>
              </a:rPr>
              <a:t>Internships</a:t>
            </a:r>
            <a:r>
              <a:rPr lang="tr-TR" sz="2000" b="1" u="sng" spc="-10" dirty="0">
                <a:cs typeface="Century Gothic"/>
              </a:rPr>
              <a:t> </a:t>
            </a:r>
            <a:r>
              <a:rPr lang="tr-TR" sz="2000" spc="-10" dirty="0" err="1">
                <a:cs typeface="Century Gothic"/>
              </a:rPr>
              <a:t>document</a:t>
            </a:r>
            <a:r>
              <a:rPr lang="tr-TR" sz="2000" spc="-10" dirty="0">
                <a:cs typeface="Century Gothic"/>
              </a:rPr>
              <a:t> at </a:t>
            </a:r>
            <a:r>
              <a:rPr lang="tr-TR" sz="2000" spc="-10" dirty="0" err="1">
                <a:cs typeface="Century Gothic"/>
              </a:rPr>
              <a:t>the</a:t>
            </a:r>
            <a:r>
              <a:rPr lang="tr-TR" sz="2000" spc="-10" dirty="0">
                <a:cs typeface="Century Gothic"/>
              </a:rPr>
              <a:t> </a:t>
            </a:r>
            <a:r>
              <a:rPr lang="tr-TR" sz="2000" b="1" u="sng" spc="-10" dirty="0" err="1">
                <a:cs typeface="Century Gothic"/>
              </a:rPr>
              <a:t>Before</a:t>
            </a:r>
            <a:r>
              <a:rPr lang="tr-TR" sz="2000" b="1" u="sng" spc="-10" dirty="0">
                <a:cs typeface="Century Gothic"/>
              </a:rPr>
              <a:t> </a:t>
            </a:r>
            <a:r>
              <a:rPr lang="tr-TR" sz="2000" b="1" u="sng" spc="-10" dirty="0" err="1">
                <a:cs typeface="Century Gothic"/>
              </a:rPr>
              <a:t>the</a:t>
            </a:r>
            <a:r>
              <a:rPr lang="tr-TR" sz="2000" b="1" u="sng" spc="-10" dirty="0">
                <a:cs typeface="Century Gothic"/>
              </a:rPr>
              <a:t> </a:t>
            </a:r>
            <a:r>
              <a:rPr lang="tr-TR" sz="2000" b="1" u="sng" spc="-10" dirty="0" err="1">
                <a:cs typeface="Century Gothic"/>
              </a:rPr>
              <a:t>Mobility</a:t>
            </a:r>
            <a:r>
              <a:rPr lang="tr-TR" sz="2000" spc="-10" dirty="0">
                <a:cs typeface="Century Gothic"/>
              </a:rPr>
              <a:t> </a:t>
            </a:r>
            <a:r>
              <a:rPr lang="tr-TR" sz="2000" spc="-10" dirty="0" err="1">
                <a:cs typeface="Century Gothic"/>
              </a:rPr>
              <a:t>section</a:t>
            </a:r>
            <a:r>
              <a:rPr lang="tr-TR" sz="2000" spc="-10" dirty="0">
                <a:cs typeface="Century Gothic"/>
              </a:rPr>
              <a:t> </a:t>
            </a:r>
            <a:r>
              <a:rPr lang="tr-TR" sz="2000" spc="-10" dirty="0" err="1">
                <a:cs typeface="Century Gothic"/>
              </a:rPr>
              <a:t>must</a:t>
            </a:r>
            <a:r>
              <a:rPr lang="tr-TR" sz="2000" spc="-10" dirty="0">
                <a:cs typeface="Century Gothic"/>
              </a:rPr>
              <a:t> be </a:t>
            </a:r>
            <a:r>
              <a:rPr lang="tr-TR" sz="2000" spc="-10" dirty="0" err="1">
                <a:cs typeface="Century Gothic"/>
              </a:rPr>
              <a:t>marked</a:t>
            </a:r>
            <a:r>
              <a:rPr lang="tr-TR" sz="2000" spc="-10" dirty="0">
                <a:cs typeface="Century Gothic"/>
              </a:rPr>
              <a:t>: 1- A </a:t>
            </a:r>
            <a:r>
              <a:rPr lang="tr-TR" sz="2000" spc="-10" dirty="0" err="1">
                <a:cs typeface="Century Gothic"/>
              </a:rPr>
              <a:t>internship</a:t>
            </a:r>
            <a:r>
              <a:rPr lang="tr-TR" sz="2000" spc="-10" dirty="0">
                <a:cs typeface="Century Gothic"/>
              </a:rPr>
              <a:t> </a:t>
            </a:r>
            <a:r>
              <a:rPr lang="tr-TR" sz="2000" spc="-10" dirty="0" err="1">
                <a:cs typeface="Century Gothic"/>
              </a:rPr>
              <a:t>that</a:t>
            </a:r>
            <a:r>
              <a:rPr lang="tr-TR" sz="2000" spc="-10" dirty="0">
                <a:cs typeface="Century Gothic"/>
              </a:rPr>
              <a:t> </a:t>
            </a:r>
            <a:r>
              <a:rPr lang="tr-TR" sz="2000" spc="-10" dirty="0" err="1">
                <a:cs typeface="Century Gothic"/>
              </a:rPr>
              <a:t>will</a:t>
            </a:r>
            <a:r>
              <a:rPr lang="tr-TR" sz="2000" spc="-10" dirty="0">
                <a:cs typeface="Century Gothic"/>
              </a:rPr>
              <a:t> </a:t>
            </a:r>
            <a:r>
              <a:rPr lang="tr-TR" sz="2000" spc="-10" dirty="0" err="1">
                <a:cs typeface="Century Gothic"/>
              </a:rPr>
              <a:t>gain</a:t>
            </a:r>
            <a:r>
              <a:rPr lang="tr-TR" sz="2000" spc="-10" dirty="0">
                <a:cs typeface="Century Gothic"/>
              </a:rPr>
              <a:t> </a:t>
            </a:r>
            <a:r>
              <a:rPr lang="tr-TR" sz="2000" spc="-10" dirty="0" err="1">
                <a:cs typeface="Century Gothic"/>
              </a:rPr>
              <a:t>you</a:t>
            </a:r>
            <a:r>
              <a:rPr lang="tr-TR" sz="2000" spc="-10" dirty="0">
                <a:cs typeface="Century Gothic"/>
              </a:rPr>
              <a:t> ECTS </a:t>
            </a:r>
            <a:r>
              <a:rPr lang="tr-TR" sz="2000" spc="-10" dirty="0" err="1">
                <a:cs typeface="Century Gothic"/>
              </a:rPr>
              <a:t>credits</a:t>
            </a:r>
            <a:r>
              <a:rPr lang="tr-TR" sz="2000" spc="-10" dirty="0">
                <a:cs typeface="Century Gothic"/>
              </a:rPr>
              <a:t> </a:t>
            </a:r>
            <a:r>
              <a:rPr lang="tr-TR" sz="2000" spc="-10" dirty="0" err="1">
                <a:cs typeface="Century Gothic"/>
              </a:rPr>
              <a:t>and</a:t>
            </a:r>
            <a:r>
              <a:rPr lang="tr-TR" sz="2000" spc="-10" dirty="0">
                <a:cs typeface="Century Gothic"/>
              </a:rPr>
              <a:t> </a:t>
            </a:r>
            <a:r>
              <a:rPr lang="tr-TR" sz="2000" spc="-10" dirty="0" err="1">
                <a:cs typeface="Century Gothic"/>
              </a:rPr>
              <a:t>counted</a:t>
            </a:r>
            <a:r>
              <a:rPr lang="tr-TR" sz="2000" spc="-10" dirty="0">
                <a:cs typeface="Century Gothic"/>
              </a:rPr>
              <a:t> </a:t>
            </a:r>
            <a:r>
              <a:rPr lang="tr-TR" sz="2000" spc="-10" dirty="0" err="1">
                <a:cs typeface="Century Gothic"/>
              </a:rPr>
              <a:t>instead</a:t>
            </a:r>
            <a:r>
              <a:rPr lang="tr-TR" sz="2000" spc="-10" dirty="0">
                <a:cs typeface="Century Gothic"/>
              </a:rPr>
              <a:t> of </a:t>
            </a:r>
            <a:r>
              <a:rPr lang="tr-TR" sz="2000" spc="-10" dirty="0" err="1">
                <a:cs typeface="Century Gothic"/>
              </a:rPr>
              <a:t>the</a:t>
            </a:r>
            <a:r>
              <a:rPr lang="tr-TR" sz="2000" spc="-10" dirty="0">
                <a:cs typeface="Century Gothic"/>
              </a:rPr>
              <a:t> </a:t>
            </a:r>
            <a:r>
              <a:rPr lang="tr-TR" sz="2000" spc="-10" dirty="0" err="1">
                <a:cs typeface="Century Gothic"/>
              </a:rPr>
              <a:t>compulsory</a:t>
            </a:r>
            <a:r>
              <a:rPr lang="tr-TR" sz="2000" spc="-10" dirty="0">
                <a:cs typeface="Century Gothic"/>
              </a:rPr>
              <a:t> </a:t>
            </a:r>
            <a:r>
              <a:rPr lang="tr-TR" sz="2000" spc="-10" dirty="0" err="1">
                <a:cs typeface="Century Gothic"/>
              </a:rPr>
              <a:t>internship</a:t>
            </a:r>
            <a:r>
              <a:rPr lang="tr-TR" sz="2000" spc="-10" dirty="0">
                <a:cs typeface="Century Gothic"/>
              </a:rPr>
              <a:t> </a:t>
            </a:r>
            <a:r>
              <a:rPr lang="tr-TR" sz="2000" spc="-10" dirty="0" err="1">
                <a:cs typeface="Century Gothic"/>
              </a:rPr>
              <a:t>that</a:t>
            </a:r>
            <a:r>
              <a:rPr lang="tr-TR" sz="2000" spc="-10" dirty="0">
                <a:cs typeface="Century Gothic"/>
              </a:rPr>
              <a:t> is a </a:t>
            </a:r>
            <a:r>
              <a:rPr lang="tr-TR" sz="2000" spc="-10" dirty="0" err="1">
                <a:cs typeface="Century Gothic"/>
              </a:rPr>
              <a:t>part</a:t>
            </a:r>
            <a:r>
              <a:rPr lang="tr-TR" sz="2000" spc="-10" dirty="0">
                <a:cs typeface="Century Gothic"/>
              </a:rPr>
              <a:t> of </a:t>
            </a:r>
            <a:r>
              <a:rPr lang="tr-TR" sz="2000" spc="-10" dirty="0" err="1">
                <a:cs typeface="Century Gothic"/>
              </a:rPr>
              <a:t>your</a:t>
            </a:r>
            <a:r>
              <a:rPr lang="tr-TR" sz="2000" spc="-10" dirty="0">
                <a:cs typeface="Century Gothic"/>
              </a:rPr>
              <a:t> </a:t>
            </a:r>
            <a:r>
              <a:rPr lang="tr-TR" sz="2000" spc="-10" dirty="0" err="1">
                <a:cs typeface="Century Gothic"/>
              </a:rPr>
              <a:t>curriculum</a:t>
            </a:r>
            <a:r>
              <a:rPr lang="tr-TR" sz="2000" spc="-10" dirty="0">
                <a:cs typeface="Century Gothic"/>
              </a:rPr>
              <a:t>. 2- </a:t>
            </a:r>
            <a:r>
              <a:rPr lang="tr-TR" sz="2000" spc="-10" dirty="0" err="1">
                <a:cs typeface="Century Gothic"/>
              </a:rPr>
              <a:t>Voluntary</a:t>
            </a:r>
            <a:r>
              <a:rPr lang="tr-TR" sz="2000" spc="-10" dirty="0">
                <a:cs typeface="Century Gothic"/>
              </a:rPr>
              <a:t> </a:t>
            </a:r>
            <a:r>
              <a:rPr lang="tr-TR" sz="2000" spc="-10" dirty="0" err="1">
                <a:cs typeface="Century Gothic"/>
              </a:rPr>
              <a:t>Internship</a:t>
            </a:r>
            <a:r>
              <a:rPr lang="tr-TR" sz="2000" spc="-10" dirty="0">
                <a:cs typeface="Century Gothic"/>
              </a:rPr>
              <a:t>, 3- </a:t>
            </a:r>
            <a:r>
              <a:rPr lang="tr-TR" sz="2000" spc="-10" dirty="0" err="1">
                <a:cs typeface="Century Gothic"/>
              </a:rPr>
              <a:t>Recent</a:t>
            </a:r>
            <a:r>
              <a:rPr lang="tr-TR" sz="2000" spc="-10" dirty="0">
                <a:cs typeface="Century Gothic"/>
              </a:rPr>
              <a:t> </a:t>
            </a:r>
            <a:r>
              <a:rPr lang="tr-TR" sz="2000" spc="-10" dirty="0" err="1">
                <a:cs typeface="Century Gothic"/>
              </a:rPr>
              <a:t>Graduate</a:t>
            </a:r>
            <a:r>
              <a:rPr lang="tr-TR" sz="2000" spc="-10" dirty="0">
                <a:cs typeface="Century Gothic"/>
              </a:rPr>
              <a:t> </a:t>
            </a:r>
            <a:r>
              <a:rPr lang="tr-TR" sz="2000" spc="-10" dirty="0" err="1">
                <a:cs typeface="Century Gothic"/>
              </a:rPr>
              <a:t>Internship</a:t>
            </a:r>
            <a:endParaRPr lang="tr-TR" sz="2000" spc="-10" dirty="0">
              <a:cs typeface="Century Gothic"/>
            </a:endParaRPr>
          </a:p>
          <a:p>
            <a:pPr marL="355600" marR="8890" indent="-342900" algn="just">
              <a:lnSpc>
                <a:spcPct val="90100"/>
              </a:lnSpc>
              <a:buFont typeface="Wingdings 3" panose="05040102010807070707" pitchFamily="18" charset="2"/>
              <a:buChar char="´"/>
            </a:pPr>
            <a:r>
              <a:rPr lang="tr-TR" sz="2000" spc="-10" dirty="0" err="1">
                <a:cs typeface="Times New Roman"/>
              </a:rPr>
              <a:t>Insurance</a:t>
            </a:r>
            <a:r>
              <a:rPr lang="tr-TR" sz="2000" spc="-10" dirty="0">
                <a:cs typeface="Times New Roman"/>
              </a:rPr>
              <a:t> </a:t>
            </a:r>
            <a:r>
              <a:rPr lang="tr-TR" sz="2000" spc="-10" dirty="0" err="1">
                <a:cs typeface="Times New Roman"/>
              </a:rPr>
              <a:t>policy</a:t>
            </a:r>
            <a:r>
              <a:rPr lang="tr-TR" sz="2000" spc="-10" dirty="0">
                <a:cs typeface="Times New Roman"/>
              </a:rPr>
              <a:t> </a:t>
            </a:r>
            <a:r>
              <a:rPr lang="tr-TR" sz="2000" spc="-10" dirty="0" err="1">
                <a:cs typeface="Times New Roman"/>
              </a:rPr>
              <a:t>will</a:t>
            </a:r>
            <a:r>
              <a:rPr lang="tr-TR" sz="2000" spc="-10" dirty="0">
                <a:cs typeface="Times New Roman"/>
              </a:rPr>
              <a:t> not be </a:t>
            </a:r>
            <a:r>
              <a:rPr lang="tr-TR" sz="2000" spc="-10" dirty="0" err="1">
                <a:cs typeface="Times New Roman"/>
              </a:rPr>
              <a:t>provided</a:t>
            </a:r>
            <a:r>
              <a:rPr lang="tr-TR" sz="2000" spc="-10" dirty="0">
                <a:cs typeface="Times New Roman"/>
              </a:rPr>
              <a:t> </a:t>
            </a:r>
            <a:r>
              <a:rPr lang="tr-TR" sz="2000" spc="-10" dirty="0" err="1">
                <a:cs typeface="Times New Roman"/>
              </a:rPr>
              <a:t>by</a:t>
            </a:r>
            <a:r>
              <a:rPr lang="tr-TR" sz="2000" spc="-10" dirty="0">
                <a:cs typeface="Times New Roman"/>
              </a:rPr>
              <a:t> DEU (</a:t>
            </a:r>
            <a:r>
              <a:rPr lang="tr-TR" sz="2000" spc="-10" dirty="0" err="1">
                <a:cs typeface="Times New Roman"/>
              </a:rPr>
              <a:t>sending</a:t>
            </a:r>
            <a:r>
              <a:rPr lang="tr-TR" sz="2000" spc="-10" dirty="0">
                <a:cs typeface="Times New Roman"/>
              </a:rPr>
              <a:t> </a:t>
            </a:r>
            <a:r>
              <a:rPr lang="tr-TR" sz="2000" spc="-10" dirty="0" err="1">
                <a:cs typeface="Times New Roman"/>
              </a:rPr>
              <a:t>institution</a:t>
            </a:r>
            <a:r>
              <a:rPr lang="tr-TR" sz="2000" spc="-10" dirty="0">
                <a:cs typeface="Times New Roman"/>
              </a:rPr>
              <a:t>) </a:t>
            </a:r>
            <a:r>
              <a:rPr lang="tr-TR" sz="2000" spc="-10" dirty="0" err="1">
                <a:cs typeface="Times New Roman"/>
              </a:rPr>
              <a:t>for</a:t>
            </a:r>
            <a:r>
              <a:rPr lang="tr-TR" sz="2000" spc="-10" dirty="0">
                <a:cs typeface="Times New Roman"/>
              </a:rPr>
              <a:t> </a:t>
            </a:r>
            <a:r>
              <a:rPr lang="tr-TR" sz="2000" spc="-10" dirty="0" err="1">
                <a:cs typeface="Times New Roman"/>
              </a:rPr>
              <a:t>the</a:t>
            </a:r>
            <a:r>
              <a:rPr lang="tr-TR" sz="2000" spc="-10" dirty="0">
                <a:cs typeface="Times New Roman"/>
              </a:rPr>
              <a:t> </a:t>
            </a:r>
            <a:r>
              <a:rPr lang="tr-TR" sz="2000" spc="-10" dirty="0" err="1">
                <a:cs typeface="Times New Roman"/>
              </a:rPr>
              <a:t>Erasmus</a:t>
            </a:r>
            <a:r>
              <a:rPr lang="tr-TR" sz="2000" spc="-10" dirty="0">
                <a:cs typeface="Times New Roman"/>
              </a:rPr>
              <a:t> </a:t>
            </a:r>
            <a:r>
              <a:rPr lang="tr-TR" sz="2000" spc="-10" dirty="0" err="1">
                <a:cs typeface="Times New Roman"/>
              </a:rPr>
              <a:t>Internship</a:t>
            </a:r>
            <a:r>
              <a:rPr lang="tr-TR" sz="2000" spc="-10" dirty="0">
                <a:cs typeface="Times New Roman"/>
              </a:rPr>
              <a:t> </a:t>
            </a:r>
            <a:r>
              <a:rPr lang="tr-TR" sz="2000" spc="-10" dirty="0" err="1">
                <a:cs typeface="Times New Roman"/>
              </a:rPr>
              <a:t>students</a:t>
            </a:r>
            <a:r>
              <a:rPr lang="tr-TR" sz="2000" spc="-10" dirty="0">
                <a:cs typeface="Times New Roman"/>
              </a:rPr>
              <a:t>. </a:t>
            </a:r>
            <a:r>
              <a:rPr lang="tr-TR" sz="2000" spc="-10" dirty="0" err="1">
                <a:cs typeface="Times New Roman"/>
              </a:rPr>
              <a:t>If</a:t>
            </a:r>
            <a:r>
              <a:rPr lang="tr-TR" sz="2000" spc="-10" dirty="0">
                <a:cs typeface="Times New Roman"/>
              </a:rPr>
              <a:t> </a:t>
            </a:r>
            <a:r>
              <a:rPr lang="tr-TR" sz="2000" spc="-10" dirty="0" err="1">
                <a:cs typeface="Times New Roman"/>
              </a:rPr>
              <a:t>the</a:t>
            </a:r>
            <a:r>
              <a:rPr lang="tr-TR" sz="2000" spc="-10" dirty="0">
                <a:cs typeface="Times New Roman"/>
              </a:rPr>
              <a:t> </a:t>
            </a:r>
            <a:r>
              <a:rPr lang="tr-TR" sz="2000" spc="-10" dirty="0" err="1">
                <a:cs typeface="Times New Roman"/>
              </a:rPr>
              <a:t>recieving</a:t>
            </a:r>
            <a:r>
              <a:rPr lang="tr-TR" sz="2000" spc="-10" dirty="0">
                <a:cs typeface="Times New Roman"/>
              </a:rPr>
              <a:t> </a:t>
            </a:r>
            <a:r>
              <a:rPr lang="tr-TR" sz="2000" spc="-10" dirty="0" err="1">
                <a:cs typeface="Times New Roman"/>
              </a:rPr>
              <a:t>institution</a:t>
            </a:r>
            <a:r>
              <a:rPr lang="tr-TR" sz="2000" spc="-10" dirty="0">
                <a:cs typeface="Times New Roman"/>
              </a:rPr>
              <a:t> </a:t>
            </a:r>
            <a:r>
              <a:rPr lang="tr-TR" sz="2000" spc="-10" dirty="0" err="1">
                <a:cs typeface="Times New Roman"/>
              </a:rPr>
              <a:t>also</a:t>
            </a:r>
            <a:r>
              <a:rPr lang="tr-TR" sz="2000" spc="-10" dirty="0">
                <a:cs typeface="Times New Roman"/>
              </a:rPr>
              <a:t> </a:t>
            </a:r>
            <a:r>
              <a:rPr lang="tr-TR" sz="2000" spc="-10" dirty="0" err="1">
                <a:cs typeface="Times New Roman"/>
              </a:rPr>
              <a:t>doesn’t</a:t>
            </a:r>
            <a:r>
              <a:rPr lang="tr-TR" sz="2000" spc="-10" dirty="0">
                <a:cs typeface="Times New Roman"/>
              </a:rPr>
              <a:t> </a:t>
            </a:r>
            <a:r>
              <a:rPr lang="tr-TR" sz="2000" spc="-10" dirty="0" err="1">
                <a:cs typeface="Times New Roman"/>
              </a:rPr>
              <a:t>provide</a:t>
            </a:r>
            <a:r>
              <a:rPr lang="tr-TR" sz="2000" spc="-10" dirty="0">
                <a:cs typeface="Times New Roman"/>
              </a:rPr>
              <a:t> </a:t>
            </a:r>
            <a:r>
              <a:rPr lang="tr-TR" sz="2000" spc="-10" dirty="0" err="1">
                <a:cs typeface="Times New Roman"/>
              </a:rPr>
              <a:t>insurances</a:t>
            </a:r>
            <a:r>
              <a:rPr lang="tr-TR" sz="2000" spc="-10" dirty="0">
                <a:cs typeface="Times New Roman"/>
              </a:rPr>
              <a:t>, in </a:t>
            </a:r>
            <a:r>
              <a:rPr lang="tr-TR" sz="2000" spc="-10" dirty="0" err="1">
                <a:cs typeface="Times New Roman"/>
              </a:rPr>
              <a:t>that</a:t>
            </a:r>
            <a:r>
              <a:rPr lang="tr-TR" sz="2000" spc="-10" dirty="0">
                <a:cs typeface="Times New Roman"/>
              </a:rPr>
              <a:t> </a:t>
            </a:r>
            <a:r>
              <a:rPr lang="tr-TR" sz="2000" spc="-10" dirty="0" err="1">
                <a:cs typeface="Times New Roman"/>
              </a:rPr>
              <a:t>case</a:t>
            </a:r>
            <a:r>
              <a:rPr lang="tr-TR" sz="2000" spc="-10" dirty="0">
                <a:cs typeface="Times New Roman"/>
              </a:rPr>
              <a:t> </a:t>
            </a:r>
            <a:r>
              <a:rPr lang="tr-TR" sz="2000" spc="-10" dirty="0" err="1">
                <a:cs typeface="Times New Roman"/>
              </a:rPr>
              <a:t>student</a:t>
            </a:r>
            <a:r>
              <a:rPr lang="tr-TR" sz="2000" spc="-10" dirty="0">
                <a:cs typeface="Times New Roman"/>
              </a:rPr>
              <a:t> can </a:t>
            </a:r>
            <a:r>
              <a:rPr lang="tr-TR" sz="2000" spc="-10" dirty="0" err="1">
                <a:cs typeface="Times New Roman"/>
              </a:rPr>
              <a:t>write</a:t>
            </a:r>
            <a:r>
              <a:rPr lang="tr-TR" sz="2000" spc="-10" dirty="0">
                <a:cs typeface="Times New Roman"/>
              </a:rPr>
              <a:t> </a:t>
            </a:r>
            <a:r>
              <a:rPr lang="tr-TR" sz="2000" spc="-10" dirty="0" err="1">
                <a:cs typeface="Times New Roman"/>
              </a:rPr>
              <a:t>the</a:t>
            </a:r>
            <a:r>
              <a:rPr lang="tr-TR" sz="2000" spc="-10" dirty="0">
                <a:cs typeface="Times New Roman"/>
              </a:rPr>
              <a:t> «</a:t>
            </a:r>
            <a:r>
              <a:rPr lang="tr-TR" sz="2000" spc="-10" dirty="0" err="1">
                <a:cs typeface="Times New Roman"/>
              </a:rPr>
              <a:t>The</a:t>
            </a:r>
            <a:r>
              <a:rPr lang="tr-TR" sz="2000" spc="-10" dirty="0">
                <a:cs typeface="Times New Roman"/>
              </a:rPr>
              <a:t> </a:t>
            </a:r>
            <a:r>
              <a:rPr lang="tr-TR" sz="2000" spc="-10" dirty="0" err="1">
                <a:cs typeface="Times New Roman"/>
              </a:rPr>
              <a:t>student</a:t>
            </a:r>
            <a:r>
              <a:rPr lang="tr-TR" sz="2000" spc="-10" dirty="0">
                <a:cs typeface="Times New Roman"/>
              </a:rPr>
              <a:t> </a:t>
            </a:r>
            <a:r>
              <a:rPr lang="tr-TR" sz="2000" spc="-10" dirty="0" err="1">
                <a:cs typeface="Times New Roman"/>
              </a:rPr>
              <a:t>will</a:t>
            </a:r>
            <a:r>
              <a:rPr lang="tr-TR" sz="2000" spc="-10" dirty="0">
                <a:cs typeface="Times New Roman"/>
              </a:rPr>
              <a:t> </a:t>
            </a:r>
            <a:r>
              <a:rPr lang="tr-TR" sz="2000" spc="-10" dirty="0" err="1">
                <a:cs typeface="Times New Roman"/>
              </a:rPr>
              <a:t>get</a:t>
            </a:r>
            <a:r>
              <a:rPr lang="tr-TR" sz="2000" spc="-10" dirty="0">
                <a:cs typeface="Times New Roman"/>
              </a:rPr>
              <a:t> an </a:t>
            </a:r>
            <a:r>
              <a:rPr lang="tr-TR" sz="2000" spc="-10" dirty="0" err="1">
                <a:cs typeface="Times New Roman"/>
              </a:rPr>
              <a:t>insurance</a:t>
            </a:r>
            <a:r>
              <a:rPr lang="tr-TR" sz="2000" spc="-10" dirty="0">
                <a:cs typeface="Times New Roman"/>
              </a:rPr>
              <a:t> </a:t>
            </a:r>
            <a:r>
              <a:rPr lang="tr-TR" sz="2000" spc="-10" dirty="0" err="1">
                <a:cs typeface="Times New Roman"/>
              </a:rPr>
              <a:t>policy</a:t>
            </a:r>
            <a:r>
              <a:rPr lang="tr-TR" sz="2000" spc="-10" dirty="0">
                <a:cs typeface="Times New Roman"/>
              </a:rPr>
              <a:t> on his/her </a:t>
            </a:r>
            <a:r>
              <a:rPr lang="tr-TR" sz="2000" spc="-10" dirty="0" err="1">
                <a:cs typeface="Times New Roman"/>
              </a:rPr>
              <a:t>own</a:t>
            </a:r>
            <a:r>
              <a:rPr lang="tr-TR" sz="2000" spc="-10" dirty="0">
                <a:cs typeface="Times New Roman"/>
              </a:rPr>
              <a:t>» </a:t>
            </a:r>
            <a:r>
              <a:rPr lang="tr-TR" sz="2000" spc="-10" dirty="0" err="1">
                <a:cs typeface="Times New Roman"/>
              </a:rPr>
              <a:t>statement</a:t>
            </a:r>
            <a:r>
              <a:rPr lang="tr-TR" sz="2000" spc="-10" dirty="0">
                <a:cs typeface="Times New Roman"/>
              </a:rPr>
              <a:t> </a:t>
            </a:r>
            <a:r>
              <a:rPr lang="tr-TR" sz="2000" spc="-10" dirty="0" err="1">
                <a:cs typeface="Times New Roman"/>
              </a:rPr>
              <a:t>to</a:t>
            </a:r>
            <a:r>
              <a:rPr lang="tr-TR" sz="2000" spc="-10" dirty="0">
                <a:cs typeface="Times New Roman"/>
              </a:rPr>
              <a:t> </a:t>
            </a:r>
            <a:r>
              <a:rPr lang="tr-TR" sz="2000" spc="-10" dirty="0" err="1">
                <a:cs typeface="Times New Roman"/>
              </a:rPr>
              <a:t>the</a:t>
            </a:r>
            <a:r>
              <a:rPr lang="tr-TR" sz="2000" spc="-10" dirty="0">
                <a:cs typeface="Times New Roman"/>
              </a:rPr>
              <a:t> </a:t>
            </a:r>
            <a:r>
              <a:rPr lang="tr-TR" sz="2000" spc="-10" dirty="0" err="1">
                <a:cs typeface="Times New Roman"/>
              </a:rPr>
              <a:t>insurance</a:t>
            </a:r>
            <a:r>
              <a:rPr lang="tr-TR" sz="2000" spc="-10" dirty="0">
                <a:cs typeface="Times New Roman"/>
              </a:rPr>
              <a:t> </a:t>
            </a:r>
            <a:r>
              <a:rPr lang="tr-TR" sz="2000" spc="-10" dirty="0" err="1">
                <a:cs typeface="Times New Roman"/>
              </a:rPr>
              <a:t>sections</a:t>
            </a:r>
            <a:r>
              <a:rPr lang="tr-TR" sz="2000" spc="-10" dirty="0">
                <a:cs typeface="Times New Roman"/>
              </a:rPr>
              <a:t> at </a:t>
            </a:r>
            <a:r>
              <a:rPr lang="tr-TR" sz="2000" spc="-10" dirty="0" err="1">
                <a:cs typeface="Times New Roman"/>
              </a:rPr>
              <a:t>the</a:t>
            </a:r>
            <a:r>
              <a:rPr lang="tr-TR" sz="2000" spc="-10" dirty="0">
                <a:cs typeface="Times New Roman"/>
              </a:rPr>
              <a:t> </a:t>
            </a:r>
            <a:r>
              <a:rPr lang="tr-TR" sz="2000" spc="-10" dirty="0" err="1">
                <a:cs typeface="Times New Roman"/>
              </a:rPr>
              <a:t>document</a:t>
            </a:r>
            <a:r>
              <a:rPr lang="tr-TR" sz="2000" spc="-10" dirty="0">
                <a:cs typeface="Times New Roman"/>
              </a:rPr>
              <a:t> </a:t>
            </a:r>
            <a:r>
              <a:rPr lang="tr-TR" sz="2000" b="1" u="sng" spc="-10" dirty="0">
                <a:cs typeface="Century Gothic"/>
              </a:rPr>
              <a:t>Learning </a:t>
            </a:r>
            <a:r>
              <a:rPr lang="tr-TR" sz="2000" b="1" u="sng" spc="-10" dirty="0" err="1">
                <a:cs typeface="Century Gothic"/>
              </a:rPr>
              <a:t>Agreement</a:t>
            </a:r>
            <a:r>
              <a:rPr lang="tr-TR" sz="2000" b="1" u="sng" spc="-10" dirty="0">
                <a:cs typeface="Century Gothic"/>
              </a:rPr>
              <a:t> </a:t>
            </a:r>
            <a:r>
              <a:rPr lang="tr-TR" sz="2000" b="1" u="sng" spc="-10" dirty="0" err="1">
                <a:cs typeface="Century Gothic"/>
              </a:rPr>
              <a:t>for</a:t>
            </a:r>
            <a:r>
              <a:rPr lang="tr-TR" sz="2000" b="1" u="sng" spc="-10" dirty="0">
                <a:cs typeface="Century Gothic"/>
              </a:rPr>
              <a:t> </a:t>
            </a:r>
            <a:r>
              <a:rPr lang="tr-TR" sz="2000" b="1" u="sng" spc="-10" dirty="0" err="1">
                <a:cs typeface="Century Gothic"/>
              </a:rPr>
              <a:t>Internship</a:t>
            </a:r>
            <a:r>
              <a:rPr lang="tr-TR" sz="2000" spc="-10" dirty="0">
                <a:cs typeface="Century Gothic"/>
              </a:rPr>
              <a:t>.</a:t>
            </a:r>
          </a:p>
          <a:p>
            <a:pPr marL="355600" marR="8890" indent="-342900" algn="just">
              <a:lnSpc>
                <a:spcPct val="90100"/>
              </a:lnSpc>
              <a:buFont typeface="Wingdings 3" panose="05040102010807070707" pitchFamily="18" charset="2"/>
              <a:buChar char="´"/>
            </a:pPr>
            <a:r>
              <a:rPr lang="tr-TR" sz="2000" spc="-10" dirty="0" err="1">
                <a:cs typeface="Times New Roman"/>
              </a:rPr>
              <a:t>Please</a:t>
            </a:r>
            <a:r>
              <a:rPr lang="tr-TR" sz="2000" spc="-10" dirty="0">
                <a:cs typeface="Times New Roman"/>
              </a:rPr>
              <a:t> </a:t>
            </a:r>
            <a:r>
              <a:rPr lang="tr-TR" sz="2000" spc="-10" dirty="0" err="1">
                <a:cs typeface="Times New Roman"/>
              </a:rPr>
              <a:t>also</a:t>
            </a:r>
            <a:r>
              <a:rPr lang="tr-TR" sz="2000" spc="-10" dirty="0">
                <a:cs typeface="Times New Roman"/>
              </a:rPr>
              <a:t> </a:t>
            </a:r>
            <a:r>
              <a:rPr lang="tr-TR" sz="2000" spc="-10" dirty="0" err="1">
                <a:cs typeface="Times New Roman"/>
              </a:rPr>
              <a:t>review</a:t>
            </a:r>
            <a:r>
              <a:rPr lang="tr-TR" sz="2000" spc="-10" dirty="0">
                <a:cs typeface="Times New Roman"/>
              </a:rPr>
              <a:t> </a:t>
            </a:r>
            <a:r>
              <a:rPr lang="tr-TR" sz="2000" spc="-10" dirty="0" err="1">
                <a:cs typeface="Times New Roman"/>
              </a:rPr>
              <a:t>the</a:t>
            </a:r>
            <a:r>
              <a:rPr lang="tr-TR" sz="2000" spc="-10" dirty="0">
                <a:cs typeface="Times New Roman"/>
              </a:rPr>
              <a:t> </a:t>
            </a:r>
            <a:r>
              <a:rPr lang="tr-TR" sz="2000" spc="-10" dirty="0" err="1">
                <a:cs typeface="Times New Roman"/>
              </a:rPr>
              <a:t>slide</a:t>
            </a:r>
            <a:r>
              <a:rPr lang="tr-TR" sz="2000" spc="-10" dirty="0">
                <a:cs typeface="Times New Roman"/>
              </a:rPr>
              <a:t> </a:t>
            </a:r>
            <a:r>
              <a:rPr lang="tr-TR" sz="2000" spc="-10" dirty="0" err="1">
                <a:cs typeface="Times New Roman"/>
              </a:rPr>
              <a:t>titled</a:t>
            </a:r>
            <a:r>
              <a:rPr lang="tr-TR" sz="2000" spc="-10" dirty="0">
                <a:cs typeface="Times New Roman"/>
              </a:rPr>
              <a:t> «</a:t>
            </a:r>
            <a:r>
              <a:rPr lang="tr-TR" sz="2000" spc="-10" dirty="0" err="1">
                <a:cs typeface="Times New Roman"/>
              </a:rPr>
              <a:t>Insurances</a:t>
            </a:r>
            <a:r>
              <a:rPr lang="tr-TR" sz="2000" spc="-10" dirty="0">
                <a:cs typeface="Times New Roman"/>
              </a:rPr>
              <a:t>».</a:t>
            </a: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41178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48C8F808-8393-43E6-B7D0-3B2A7C3B61FB}"/>
              </a:ext>
            </a:extLst>
          </p:cNvPr>
          <p:cNvSpPr>
            <a:spLocks noGrp="1"/>
          </p:cNvSpPr>
          <p:nvPr>
            <p:ph type="title"/>
          </p:nvPr>
        </p:nvSpPr>
        <p:spPr/>
        <p:txBody>
          <a:bodyPr/>
          <a:lstStyle/>
          <a:p>
            <a:r>
              <a:rPr lang="en-US" sz="4000" dirty="0">
                <a:solidFill>
                  <a:srgbClr val="FF0000"/>
                </a:solidFill>
                <a:latin typeface="+mn-lt"/>
                <a:cs typeface="Century Gothic"/>
              </a:rPr>
              <a:t>Decision of the Board of Directors</a:t>
            </a:r>
            <a:br>
              <a:rPr lang="tr-TR" dirty="0">
                <a:cs typeface="Century Gothic"/>
              </a:rPr>
            </a:br>
            <a:endParaRPr lang="tr-TR" dirty="0"/>
          </a:p>
        </p:txBody>
      </p:sp>
      <p:sp>
        <p:nvSpPr>
          <p:cNvPr id="9" name="object 9"/>
          <p:cNvSpPr txBox="1">
            <a:spLocks noGrp="1"/>
          </p:cNvSpPr>
          <p:nvPr>
            <p:ph idx="1"/>
          </p:nvPr>
        </p:nvSpPr>
        <p:spPr>
          <a:xfrm>
            <a:off x="838200" y="1825625"/>
            <a:ext cx="10515600" cy="4470968"/>
          </a:xfrm>
          <a:prstGeom prst="rect">
            <a:avLst/>
          </a:prstGeom>
        </p:spPr>
        <p:txBody>
          <a:bodyPr vert="horz" wrap="square" lIns="0" tIns="0" rIns="0" bIns="0" rtlCol="0">
            <a:spAutoFit/>
          </a:bodyPr>
          <a:lstStyle/>
          <a:p>
            <a:pPr marL="12700" marR="8890" indent="0" algn="just">
              <a:lnSpc>
                <a:spcPct val="90100"/>
              </a:lnSpc>
            </a:pPr>
            <a:r>
              <a:rPr lang="tr-TR" sz="1800" spc="-10" dirty="0">
                <a:cs typeface="Calibri"/>
              </a:rPr>
              <a:t> </a:t>
            </a:r>
            <a:r>
              <a:rPr lang="en-US" sz="2400" spc="-15" dirty="0">
                <a:cs typeface="Calibri"/>
              </a:rPr>
              <a:t>It is a document issued by our university stating that it is appropriate for our student to participate in Erasmus+ Internship  Mobility.</a:t>
            </a:r>
            <a:r>
              <a:rPr lang="tr-TR" sz="2400" spc="-45" dirty="0">
                <a:cs typeface="Calibri"/>
              </a:rPr>
              <a:t> </a:t>
            </a:r>
            <a:r>
              <a:rPr lang="en-US" sz="2400" spc="-45" dirty="0">
                <a:cs typeface="Calibri"/>
              </a:rPr>
              <a:t>In order to prepare this document, you need to apply to the academic unit where you are a registered student.</a:t>
            </a:r>
            <a:endParaRPr lang="tr-TR" sz="2400" spc="-45" dirty="0">
              <a:cs typeface="Calibri"/>
            </a:endParaRPr>
          </a:p>
          <a:p>
            <a:pPr marL="12700" marR="8890" indent="0" algn="just">
              <a:lnSpc>
                <a:spcPct val="90100"/>
              </a:lnSpc>
            </a:pPr>
            <a:r>
              <a:rPr lang="tr-TR" sz="2400" spc="-45" dirty="0">
                <a:cs typeface="Calibri"/>
              </a:rPr>
              <a:t> </a:t>
            </a:r>
            <a:r>
              <a:rPr lang="en-US" sz="2400" spc="-10" dirty="0">
                <a:cs typeface="Calibri"/>
              </a:rPr>
              <a:t>Our students who start Erasmus+ Internship activities after graduation do not have to take a Board Decision because they have been dismissed from the school.</a:t>
            </a:r>
            <a:endParaRPr lang="tr-TR" sz="2400" spc="-10" dirty="0">
              <a:cs typeface="Calibri"/>
            </a:endParaRPr>
          </a:p>
          <a:p>
            <a:pPr marL="12700" marR="8890" indent="0" algn="just">
              <a:lnSpc>
                <a:spcPct val="90100"/>
              </a:lnSpc>
            </a:pPr>
            <a:r>
              <a:rPr lang="tr-TR" sz="2400" spc="-20" dirty="0">
                <a:cs typeface="Calibri"/>
              </a:rPr>
              <a:t> </a:t>
            </a:r>
            <a:r>
              <a:rPr lang="en-US" sz="2400" spc="-20" dirty="0">
                <a:cs typeface="Calibri"/>
              </a:rPr>
              <a:t>If you are a Research Assistant, a Board Resolution is required, </a:t>
            </a:r>
            <a:r>
              <a:rPr lang="en-US" sz="2400" b="1" u="sng" spc="-20" dirty="0">
                <a:cs typeface="Calibri"/>
              </a:rPr>
              <a:t>both as a staff member and as a student </a:t>
            </a:r>
            <a:r>
              <a:rPr lang="en-US" sz="2400" spc="-20" dirty="0">
                <a:cs typeface="Calibri"/>
              </a:rPr>
              <a:t>.</a:t>
            </a:r>
            <a:endParaRPr lang="tr-TR" sz="2400" dirty="0">
              <a:cs typeface="Calibri"/>
            </a:endParaRPr>
          </a:p>
          <a:p>
            <a:pPr marL="298450" marR="8890" indent="-285750" algn="just">
              <a:lnSpc>
                <a:spcPct val="90100"/>
              </a:lnSpc>
              <a:buFont typeface="Wingdings 3" panose="05040102010807070707" pitchFamily="18" charset="2"/>
              <a:buChar char="´"/>
            </a:pPr>
            <a:endParaRPr lang="tr-TR" sz="1800" spc="-45" dirty="0">
              <a:cs typeface="Calibri"/>
            </a:endParaRPr>
          </a:p>
          <a:p>
            <a:pPr marL="12700" marR="8890" indent="0" algn="just">
              <a:lnSpc>
                <a:spcPct val="90100"/>
              </a:lnSpc>
              <a:buNone/>
            </a:pPr>
            <a:endParaRPr lang="tr-TR" sz="1800" spc="-5" dirty="0">
              <a:cs typeface="Century Gothic"/>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129455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B0D9E1DA-EA94-457F-8B27-CC60E9552DEC}"/>
              </a:ext>
            </a:extLst>
          </p:cNvPr>
          <p:cNvSpPr>
            <a:spLocks noGrp="1"/>
          </p:cNvSpPr>
          <p:nvPr>
            <p:ph type="title"/>
          </p:nvPr>
        </p:nvSpPr>
        <p:spPr/>
        <p:txBody>
          <a:bodyPr/>
          <a:lstStyle/>
          <a:p>
            <a:r>
              <a:rPr lang="tr-TR" sz="4000" dirty="0">
                <a:solidFill>
                  <a:srgbClr val="FF0000"/>
                </a:solidFill>
                <a:latin typeface="+mn-lt"/>
                <a:cs typeface="Century Gothic"/>
              </a:rPr>
              <a:t>English </a:t>
            </a:r>
            <a:r>
              <a:rPr lang="tr-TR" sz="4000" dirty="0" err="1">
                <a:solidFill>
                  <a:srgbClr val="FF0000"/>
                </a:solidFill>
                <a:latin typeface="+mn-lt"/>
                <a:cs typeface="Century Gothic"/>
              </a:rPr>
              <a:t>Transcript</a:t>
            </a:r>
            <a:r>
              <a:rPr lang="tr-TR" sz="4000" dirty="0">
                <a:solidFill>
                  <a:srgbClr val="FF0000"/>
                </a:solidFill>
                <a:latin typeface="+mn-lt"/>
                <a:cs typeface="Century Gothic"/>
              </a:rPr>
              <a:t> </a:t>
            </a:r>
            <a:br>
              <a:rPr lang="tr-TR" dirty="0">
                <a:cs typeface="Century Gothic"/>
              </a:rPr>
            </a:br>
            <a:endParaRPr lang="tr-TR" dirty="0"/>
          </a:p>
        </p:txBody>
      </p:sp>
      <p:sp>
        <p:nvSpPr>
          <p:cNvPr id="9" name="object 9"/>
          <p:cNvSpPr txBox="1">
            <a:spLocks noGrp="1"/>
          </p:cNvSpPr>
          <p:nvPr>
            <p:ph idx="1"/>
          </p:nvPr>
        </p:nvSpPr>
        <p:spPr>
          <a:xfrm>
            <a:off x="838200" y="1825625"/>
            <a:ext cx="10515600" cy="5615896"/>
          </a:xfrm>
          <a:prstGeom prst="rect">
            <a:avLst/>
          </a:prstGeom>
        </p:spPr>
        <p:txBody>
          <a:bodyPr vert="horz" wrap="square" lIns="0" tIns="0" rIns="0" bIns="0" rtlCol="0">
            <a:spAutoFit/>
          </a:bodyPr>
          <a:lstStyle/>
          <a:p>
            <a:pPr marL="12065" marR="12700" indent="0" algn="just">
              <a:lnSpc>
                <a:spcPts val="3020"/>
              </a:lnSpc>
              <a:buNone/>
              <a:tabLst>
                <a:tab pos="241300" algn="l"/>
              </a:tabLst>
            </a:pPr>
            <a:r>
              <a:rPr lang="en-GB" sz="2400" dirty="0"/>
              <a:t>This document lists all the courses you have completed or are currently enrolled in, along with their ECTS credits, final grades, and your cumulative GPA.</a:t>
            </a:r>
            <a:endParaRPr lang="tr-TR" sz="2400" dirty="0"/>
          </a:p>
          <a:p>
            <a:pPr marL="12065" marR="12700" indent="0" algn="just">
              <a:lnSpc>
                <a:spcPts val="3020"/>
              </a:lnSpc>
              <a:buNone/>
              <a:tabLst>
                <a:tab pos="241300" algn="l"/>
              </a:tabLst>
            </a:pPr>
            <a:endParaRPr lang="tr-TR" sz="2400" dirty="0">
              <a:cs typeface="Calibri"/>
            </a:endParaRPr>
          </a:p>
          <a:p>
            <a:pPr marL="12065" marR="114935" indent="0">
              <a:lnSpc>
                <a:spcPts val="3020"/>
              </a:lnSpc>
              <a:buNone/>
              <a:tabLst>
                <a:tab pos="241300" algn="l"/>
              </a:tabLst>
            </a:pPr>
            <a:r>
              <a:rPr lang="en-GB" sz="2400" dirty="0"/>
              <a:t>The </a:t>
            </a:r>
            <a:r>
              <a:rPr lang="en-GB" sz="2400" b="1" dirty="0"/>
              <a:t>English transcript</a:t>
            </a:r>
            <a:r>
              <a:rPr lang="en-GB" sz="2400" dirty="0"/>
              <a:t> you submit to the International Academic Relations Coordination Office must be </a:t>
            </a:r>
            <a:r>
              <a:rPr lang="en-GB" sz="2400" b="1" dirty="0"/>
              <a:t>up to date</a:t>
            </a:r>
            <a:r>
              <a:rPr lang="en-GB" sz="2400" dirty="0"/>
              <a:t>.</a:t>
            </a:r>
            <a:endParaRPr lang="tr-TR" sz="2400" dirty="0"/>
          </a:p>
          <a:p>
            <a:pPr marL="12065" marR="114935" indent="0">
              <a:lnSpc>
                <a:spcPts val="3020"/>
              </a:lnSpc>
              <a:buNone/>
              <a:tabLst>
                <a:tab pos="241300" algn="l"/>
              </a:tabLst>
            </a:pPr>
            <a:br>
              <a:rPr lang="en-GB" sz="2400" dirty="0"/>
            </a:br>
            <a:r>
              <a:rPr lang="en-GB" sz="2400" dirty="0"/>
              <a:t>Please note that if your </a:t>
            </a:r>
            <a:r>
              <a:rPr lang="en-GB" sz="2400" b="1" dirty="0"/>
              <a:t>GPA is below 1.80/4.00</a:t>
            </a:r>
            <a:r>
              <a:rPr lang="en-GB" sz="2400" dirty="0"/>
              <a:t>, you are </a:t>
            </a:r>
            <a:r>
              <a:rPr lang="en-GB" sz="2400" b="1" dirty="0"/>
              <a:t>not eligible</a:t>
            </a:r>
            <a:r>
              <a:rPr lang="en-GB" sz="2400" dirty="0"/>
              <a:t> to participate in Erasmus </a:t>
            </a:r>
            <a:r>
              <a:rPr lang="tr-TR" sz="2400" dirty="0" err="1"/>
              <a:t>traineeship</a:t>
            </a:r>
            <a:r>
              <a:rPr lang="en-GB" sz="2400" dirty="0"/>
              <a:t> mobility.</a:t>
            </a:r>
          </a:p>
          <a:p>
            <a:pPr marL="12065" marR="114935" indent="0">
              <a:lnSpc>
                <a:spcPts val="3020"/>
              </a:lnSpc>
              <a:buNone/>
              <a:tabLst>
                <a:tab pos="241300" algn="l"/>
              </a:tabLst>
            </a:pPr>
            <a:endParaRPr lang="tr-TR" sz="2400" dirty="0">
              <a:cs typeface="Calibri"/>
            </a:endParaRPr>
          </a:p>
          <a:p>
            <a:pPr>
              <a:lnSpc>
                <a:spcPts val="750"/>
              </a:lnSpc>
              <a:spcBef>
                <a:spcPts val="19"/>
              </a:spcBef>
            </a:pPr>
            <a:endParaRPr lang="tr-TR" sz="500" dirty="0"/>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42937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8EF38631-54FC-458E-A1C6-540C8C230395}"/>
              </a:ext>
            </a:extLst>
          </p:cNvPr>
          <p:cNvSpPr>
            <a:spLocks noGrp="1"/>
          </p:cNvSpPr>
          <p:nvPr>
            <p:ph type="title"/>
          </p:nvPr>
        </p:nvSpPr>
        <p:spPr/>
        <p:txBody>
          <a:bodyPr/>
          <a:lstStyle/>
          <a:p>
            <a:r>
              <a:rPr lang="tr-TR" sz="4000" dirty="0" err="1">
                <a:solidFill>
                  <a:srgbClr val="FF0000"/>
                </a:solidFill>
                <a:latin typeface="+mn-lt"/>
                <a:cs typeface="Century Gothic"/>
              </a:rPr>
              <a:t>Current</a:t>
            </a:r>
            <a:r>
              <a:rPr lang="tr-TR" sz="4000" dirty="0">
                <a:solidFill>
                  <a:srgbClr val="FF0000"/>
                </a:solidFill>
                <a:latin typeface="+mn-lt"/>
                <a:cs typeface="Century Gothic"/>
              </a:rPr>
              <a:t> Euro </a:t>
            </a:r>
            <a:r>
              <a:rPr lang="tr-TR" sz="4000" dirty="0" err="1">
                <a:solidFill>
                  <a:srgbClr val="FF0000"/>
                </a:solidFill>
                <a:latin typeface="+mn-lt"/>
                <a:cs typeface="Century Gothic"/>
              </a:rPr>
              <a:t>Account</a:t>
            </a:r>
            <a:r>
              <a:rPr lang="tr-TR" sz="4000" dirty="0">
                <a:solidFill>
                  <a:srgbClr val="FF0000"/>
                </a:solidFill>
                <a:latin typeface="+mn-lt"/>
                <a:cs typeface="Century Gothic"/>
              </a:rPr>
              <a:t> </a:t>
            </a:r>
            <a:endParaRPr lang="tr-TR" dirty="0"/>
          </a:p>
        </p:txBody>
      </p:sp>
      <p:sp>
        <p:nvSpPr>
          <p:cNvPr id="9" name="object 9"/>
          <p:cNvSpPr txBox="1">
            <a:spLocks noGrp="1"/>
          </p:cNvSpPr>
          <p:nvPr>
            <p:ph idx="1"/>
          </p:nvPr>
        </p:nvSpPr>
        <p:spPr>
          <a:xfrm>
            <a:off x="838200" y="1825625"/>
            <a:ext cx="10515600" cy="3709734"/>
          </a:xfrm>
          <a:prstGeom prst="rect">
            <a:avLst/>
          </a:prstGeom>
        </p:spPr>
        <p:txBody>
          <a:bodyPr vert="horz" wrap="square" lIns="0" tIns="0" rIns="0" bIns="0" rtlCol="0">
            <a:spAutoFit/>
          </a:bodyPr>
          <a:lstStyle/>
          <a:p>
            <a:pPr>
              <a:lnSpc>
                <a:spcPct val="100000"/>
              </a:lnSpc>
              <a:spcBef>
                <a:spcPts val="0"/>
              </a:spcBef>
            </a:pPr>
            <a:r>
              <a:rPr lang="en-GB" sz="2400" dirty="0"/>
              <a:t>Your Erasmus grant will be transferred from our </a:t>
            </a:r>
            <a:r>
              <a:rPr lang="en-GB" sz="2400" dirty="0" err="1"/>
              <a:t>Ziraat</a:t>
            </a:r>
            <a:r>
              <a:rPr lang="en-GB" sz="2400" dirty="0"/>
              <a:t> Bank account. It is recommended to open a </a:t>
            </a:r>
            <a:r>
              <a:rPr lang="en-GB" sz="2400" b="1" dirty="0"/>
              <a:t>current Euro account at </a:t>
            </a:r>
            <a:r>
              <a:rPr lang="en-GB" sz="2400" b="1" dirty="0" err="1"/>
              <a:t>Ziraat</a:t>
            </a:r>
            <a:r>
              <a:rPr lang="en-GB" sz="2400" b="1" dirty="0"/>
              <a:t> Bank</a:t>
            </a:r>
            <a:r>
              <a:rPr lang="en-GB" sz="2400" dirty="0"/>
              <a:t> to avoid interruptions or commission fees. However, other banks may also offer seamless transfer options.</a:t>
            </a:r>
          </a:p>
          <a:p>
            <a:pPr marL="0" indent="0">
              <a:lnSpc>
                <a:spcPct val="100000"/>
              </a:lnSpc>
              <a:spcBef>
                <a:spcPts val="0"/>
              </a:spcBef>
              <a:buNone/>
            </a:pPr>
            <a:endParaRPr lang="tr-TR" sz="2400" dirty="0"/>
          </a:p>
          <a:p>
            <a:pPr marL="298450" marR="718820" indent="-285750">
              <a:lnSpc>
                <a:spcPct val="100000"/>
              </a:lnSpc>
              <a:spcBef>
                <a:spcPts val="0"/>
              </a:spcBef>
            </a:pPr>
            <a:r>
              <a:rPr lang="en-GB" sz="2400" dirty="0"/>
              <a:t>Before opening an account, research whether your chosen bank has a branch or partner bank in the city or country you will be going to. Also, check the transfer fees and processing times. </a:t>
            </a:r>
            <a:endParaRPr lang="tr-TR" sz="1400" dirty="0">
              <a:cs typeface="Calibri"/>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60775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7CB017-AA91-43CC-A323-DB08C4D2A81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DDA4FE1-C888-4B24-9DED-A9FFC7DB82AF}"/>
              </a:ext>
            </a:extLst>
          </p:cNvPr>
          <p:cNvSpPr>
            <a:spLocks noGrp="1"/>
          </p:cNvSpPr>
          <p:nvPr>
            <p:ph idx="1"/>
          </p:nvPr>
        </p:nvSpPr>
        <p:spPr/>
        <p:txBody>
          <a:bodyPr>
            <a:normAutofit/>
          </a:bodyPr>
          <a:lstStyle/>
          <a:p>
            <a:r>
              <a:rPr lang="en-GB" sz="2000" dirty="0"/>
              <a:t>Your bank account must be:</a:t>
            </a:r>
          </a:p>
          <a:p>
            <a:r>
              <a:rPr lang="en-GB" sz="2000" dirty="0"/>
              <a:t>Opened in your </a:t>
            </a:r>
            <a:r>
              <a:rPr lang="en-GB" sz="2000" b="1" dirty="0"/>
              <a:t>own name</a:t>
            </a:r>
            <a:r>
              <a:rPr lang="en-GB" sz="2000" dirty="0"/>
              <a:t> at a bank in Turkey.</a:t>
            </a:r>
          </a:p>
          <a:p>
            <a:r>
              <a:rPr lang="en-GB" sz="2000" dirty="0"/>
              <a:t>You may also consider opening a </a:t>
            </a:r>
            <a:r>
              <a:rPr lang="en-GB" sz="2000" b="1" dirty="0"/>
              <a:t>joint account</a:t>
            </a:r>
            <a:r>
              <a:rPr lang="en-GB" sz="2000" dirty="0"/>
              <a:t>. In this case, your name should be listed first, followed by your relative’s or family member’s name. Both parties will have access to the funds in a joint account.</a:t>
            </a:r>
          </a:p>
          <a:p>
            <a:r>
              <a:rPr lang="en-GB" sz="2000" dirty="0"/>
              <a:t>When choosing a bank, consider:</a:t>
            </a:r>
          </a:p>
          <a:p>
            <a:r>
              <a:rPr lang="en-GB" sz="2000" dirty="0"/>
              <a:t>Whether the bank will deduct fees when receiving your grant transfer.</a:t>
            </a:r>
          </a:p>
          <a:p>
            <a:r>
              <a:rPr lang="en-GB" sz="2000" dirty="0"/>
              <a:t>Which bank will provide </a:t>
            </a:r>
            <a:r>
              <a:rPr lang="en-GB" sz="2000" b="1" dirty="0"/>
              <a:t>easy and low-cost access</a:t>
            </a:r>
            <a:r>
              <a:rPr lang="en-GB" sz="2000" dirty="0"/>
              <a:t> to your funds in Euros while you are abroad.</a:t>
            </a:r>
          </a:p>
          <a:p>
            <a:r>
              <a:rPr lang="en-GB" sz="2000" dirty="0"/>
              <a:t>Since banking conditions vary by country, you are encouraged to research and choose the best option for your situation.</a:t>
            </a:r>
          </a:p>
          <a:p>
            <a:pPr marL="12700" marR="8890" lvl="0" indent="0" algn="ctr">
              <a:lnSpc>
                <a:spcPct val="90100"/>
              </a:lnSpc>
              <a:buNone/>
            </a:pPr>
            <a:r>
              <a:rPr lang="tr-TR" sz="2000" spc="-5" dirty="0">
                <a:solidFill>
                  <a:srgbClr val="015092"/>
                </a:solidFill>
                <a:cs typeface="Century Gothic"/>
              </a:rPr>
              <a:t> </a:t>
            </a:r>
            <a:endParaRPr lang="tr-TR" sz="2000" dirty="0">
              <a:solidFill>
                <a:srgbClr val="015092"/>
              </a:solidFill>
              <a:cs typeface="Times New Roman"/>
            </a:endParaRPr>
          </a:p>
          <a:p>
            <a:endParaRPr lang="tr-TR" dirty="0"/>
          </a:p>
        </p:txBody>
      </p:sp>
    </p:spTree>
    <p:extLst>
      <p:ext uri="{BB962C8B-B14F-4D97-AF65-F5344CB8AC3E}">
        <p14:creationId xmlns:p14="http://schemas.microsoft.com/office/powerpoint/2010/main" val="574372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711959" y="569167"/>
            <a:ext cx="3324808" cy="559837"/>
          </a:xfrm>
          <a:prstGeom prst="rect">
            <a:avLst/>
          </a:prstGeom>
          <a:blipFill>
            <a:blip r:embed="rId3" cstate="print"/>
            <a:stretch>
              <a:fillRect/>
            </a:stretch>
          </a:blipFill>
        </p:spPr>
        <p:txBody>
          <a:bodyPr wrap="square" lIns="0" tIns="0" rIns="0" bIns="0" rtlCol="0"/>
          <a:lstStyle/>
          <a:p>
            <a:r>
              <a:rPr lang="tr-TR" sz="4000" dirty="0">
                <a:solidFill>
                  <a:srgbClr val="FF0000"/>
                </a:solidFill>
              </a:rPr>
              <a:t>VISA</a:t>
            </a:r>
            <a:endParaRPr sz="4000" dirty="0">
              <a:solidFill>
                <a:srgbClr val="FF0000"/>
              </a:solidFill>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idx="1"/>
          </p:nvPr>
        </p:nvSpPr>
        <p:spPr>
          <a:xfrm>
            <a:off x="284151" y="2428516"/>
            <a:ext cx="11296885" cy="3920047"/>
          </a:xfrm>
          <a:prstGeom prst="rect">
            <a:avLst/>
          </a:prstGeom>
        </p:spPr>
        <p:txBody>
          <a:bodyPr vert="horz" wrap="square" lIns="0" tIns="0" rIns="0" bIns="0" rtlCol="0">
            <a:spAutoFit/>
          </a:bodyPr>
          <a:lstStyle/>
          <a:p>
            <a:pPr marL="12065" indent="0">
              <a:lnSpc>
                <a:spcPts val="2745"/>
              </a:lnSpc>
              <a:buNone/>
              <a:tabLst>
                <a:tab pos="241300" algn="l"/>
              </a:tabLst>
            </a:pPr>
            <a:r>
              <a:rPr lang="tr-TR" sz="1400" spc="-20" dirty="0">
                <a:solidFill>
                  <a:srgbClr val="A42F0F"/>
                </a:solidFill>
                <a:latin typeface="Wingdings 3"/>
                <a:cs typeface="Wingdings 3"/>
              </a:rPr>
              <a:t> </a:t>
            </a:r>
            <a:r>
              <a:rPr lang="tr-TR" sz="2000" dirty="0">
                <a:cs typeface="Calibri"/>
              </a:rPr>
              <a:t> </a:t>
            </a:r>
            <a:r>
              <a:rPr lang="tr-TR" sz="2000" dirty="0" err="1">
                <a:cs typeface="Calibri"/>
              </a:rPr>
              <a:t>In</a:t>
            </a:r>
            <a:r>
              <a:rPr lang="tr-TR" sz="2000" dirty="0">
                <a:cs typeface="Calibri"/>
              </a:rPr>
              <a:t> </a:t>
            </a:r>
            <a:r>
              <a:rPr lang="tr-TR" sz="2000" dirty="0" err="1">
                <a:cs typeface="Calibri"/>
              </a:rPr>
              <a:t>order</a:t>
            </a:r>
            <a:r>
              <a:rPr lang="tr-TR" sz="2000" dirty="0">
                <a:cs typeface="Calibri"/>
              </a:rPr>
              <a:t> </a:t>
            </a:r>
            <a:r>
              <a:rPr lang="tr-TR" sz="2000" dirty="0" err="1">
                <a:cs typeface="Calibri"/>
              </a:rPr>
              <a:t>to</a:t>
            </a:r>
            <a:r>
              <a:rPr lang="tr-TR" sz="2000" dirty="0">
                <a:cs typeface="Calibri"/>
              </a:rPr>
              <a:t> </a:t>
            </a:r>
            <a:r>
              <a:rPr lang="tr-TR" sz="2000" dirty="0" err="1">
                <a:cs typeface="Calibri"/>
              </a:rPr>
              <a:t>apply</a:t>
            </a:r>
            <a:r>
              <a:rPr lang="tr-TR" sz="2000" dirty="0">
                <a:cs typeface="Calibri"/>
              </a:rPr>
              <a:t> </a:t>
            </a:r>
            <a:r>
              <a:rPr lang="tr-TR" sz="2000" dirty="0" err="1">
                <a:cs typeface="Calibri"/>
              </a:rPr>
              <a:t>for</a:t>
            </a:r>
            <a:r>
              <a:rPr lang="tr-TR" sz="2000" dirty="0">
                <a:cs typeface="Calibri"/>
              </a:rPr>
              <a:t> a </a:t>
            </a:r>
            <a:r>
              <a:rPr lang="tr-TR" sz="2000" dirty="0" err="1">
                <a:cs typeface="Calibri"/>
              </a:rPr>
              <a:t>new</a:t>
            </a:r>
            <a:r>
              <a:rPr lang="tr-TR" sz="2000" dirty="0">
                <a:cs typeface="Calibri"/>
              </a:rPr>
              <a:t> </a:t>
            </a:r>
            <a:r>
              <a:rPr lang="tr-TR" sz="2000" dirty="0" err="1">
                <a:cs typeface="Calibri"/>
              </a:rPr>
              <a:t>passport</a:t>
            </a:r>
            <a:r>
              <a:rPr lang="tr-TR" sz="2000" dirty="0">
                <a:cs typeface="Calibri"/>
              </a:rPr>
              <a:t> </a:t>
            </a:r>
            <a:r>
              <a:rPr lang="tr-TR" sz="2000" dirty="0" err="1">
                <a:cs typeface="Calibri"/>
              </a:rPr>
              <a:t>you</a:t>
            </a:r>
            <a:r>
              <a:rPr lang="tr-TR" sz="2000" dirty="0">
                <a:cs typeface="Calibri"/>
              </a:rPr>
              <a:t> </a:t>
            </a:r>
            <a:r>
              <a:rPr lang="tr-TR" sz="2000" dirty="0" err="1">
                <a:cs typeface="Calibri"/>
              </a:rPr>
              <a:t>must</a:t>
            </a:r>
            <a:r>
              <a:rPr lang="tr-TR" sz="2000" dirty="0">
                <a:cs typeface="Calibri"/>
              </a:rPr>
              <a:t> </a:t>
            </a:r>
            <a:r>
              <a:rPr lang="tr-TR" sz="2000" dirty="0" err="1">
                <a:cs typeface="Calibri"/>
              </a:rPr>
              <a:t>get</a:t>
            </a:r>
            <a:r>
              <a:rPr lang="tr-TR" sz="2000" dirty="0">
                <a:cs typeface="Calibri"/>
              </a:rPr>
              <a:t> a </a:t>
            </a:r>
            <a:r>
              <a:rPr lang="tr-TR" sz="2000" dirty="0" err="1">
                <a:cs typeface="Calibri"/>
              </a:rPr>
              <a:t>student</a:t>
            </a:r>
            <a:r>
              <a:rPr lang="tr-TR" sz="2000" dirty="0">
                <a:cs typeface="Calibri"/>
              </a:rPr>
              <a:t> </a:t>
            </a:r>
            <a:r>
              <a:rPr lang="tr-TR" sz="2000" dirty="0" err="1">
                <a:cs typeface="Calibri"/>
              </a:rPr>
              <a:t>certificate</a:t>
            </a:r>
            <a:r>
              <a:rPr lang="tr-TR" sz="2000" dirty="0">
                <a:cs typeface="Calibri"/>
              </a:rPr>
              <a:t> </a:t>
            </a:r>
            <a:r>
              <a:rPr lang="tr-TR" sz="2000" dirty="0" err="1">
                <a:cs typeface="Calibri"/>
              </a:rPr>
              <a:t>from</a:t>
            </a:r>
            <a:r>
              <a:rPr lang="tr-TR" sz="2000" dirty="0">
                <a:cs typeface="Calibri"/>
              </a:rPr>
              <a:t> </a:t>
            </a:r>
            <a:r>
              <a:rPr lang="tr-TR" sz="2000" dirty="0" err="1">
                <a:cs typeface="Calibri"/>
              </a:rPr>
              <a:t>Faculty</a:t>
            </a:r>
            <a:r>
              <a:rPr lang="tr-TR" sz="2000" dirty="0">
                <a:cs typeface="Calibri"/>
              </a:rPr>
              <a:t>/ School/ </a:t>
            </a:r>
            <a:r>
              <a:rPr lang="tr-TR" sz="2000" dirty="0" err="1">
                <a:cs typeface="Calibri"/>
              </a:rPr>
              <a:t>Institute’s</a:t>
            </a:r>
            <a:r>
              <a:rPr lang="tr-TR" sz="2000" dirty="0">
                <a:cs typeface="Calibri"/>
              </a:rPr>
              <a:t> </a:t>
            </a:r>
            <a:r>
              <a:rPr lang="tr-TR" sz="2000" dirty="0" err="1">
                <a:cs typeface="Calibri"/>
              </a:rPr>
              <a:t>student</a:t>
            </a:r>
            <a:r>
              <a:rPr lang="tr-TR" sz="2000" dirty="0">
                <a:cs typeface="Calibri"/>
              </a:rPr>
              <a:t> </a:t>
            </a:r>
            <a:r>
              <a:rPr lang="tr-TR" sz="2000" dirty="0" err="1">
                <a:cs typeface="Calibri"/>
              </a:rPr>
              <a:t>affairs</a:t>
            </a:r>
            <a:r>
              <a:rPr lang="tr-TR" sz="2000" dirty="0">
                <a:cs typeface="Calibri"/>
              </a:rPr>
              <a:t>. </a:t>
            </a:r>
            <a:r>
              <a:rPr lang="tr-TR" sz="2000" dirty="0" err="1">
                <a:cs typeface="Calibri"/>
              </a:rPr>
              <a:t>Students</a:t>
            </a:r>
            <a:r>
              <a:rPr lang="tr-TR" sz="2000" dirty="0">
                <a:cs typeface="Calibri"/>
              </a:rPr>
              <a:t> </a:t>
            </a:r>
            <a:r>
              <a:rPr lang="tr-TR" sz="2000" dirty="0" err="1">
                <a:cs typeface="Calibri"/>
              </a:rPr>
              <a:t>who</a:t>
            </a:r>
            <a:r>
              <a:rPr lang="tr-TR" sz="2000" dirty="0">
                <a:cs typeface="Calibri"/>
              </a:rPr>
              <a:t> </a:t>
            </a:r>
            <a:r>
              <a:rPr lang="tr-TR" sz="2000" dirty="0" err="1">
                <a:cs typeface="Calibri"/>
              </a:rPr>
              <a:t>are</a:t>
            </a:r>
            <a:r>
              <a:rPr lang="tr-TR" sz="2000" dirty="0">
                <a:cs typeface="Calibri"/>
              </a:rPr>
              <a:t> </a:t>
            </a:r>
            <a:r>
              <a:rPr lang="tr-TR" sz="2000" dirty="0" err="1">
                <a:cs typeface="Calibri"/>
              </a:rPr>
              <a:t>below</a:t>
            </a:r>
            <a:r>
              <a:rPr lang="tr-TR" sz="2000" dirty="0">
                <a:cs typeface="Calibri"/>
              </a:rPr>
              <a:t> </a:t>
            </a:r>
            <a:r>
              <a:rPr lang="tr-TR" sz="2000" dirty="0" err="1">
                <a:cs typeface="Calibri"/>
              </a:rPr>
              <a:t>the</a:t>
            </a:r>
            <a:r>
              <a:rPr lang="tr-TR" sz="2000" dirty="0">
                <a:cs typeface="Calibri"/>
              </a:rPr>
              <a:t> </a:t>
            </a:r>
            <a:r>
              <a:rPr lang="tr-TR" sz="2000" dirty="0" err="1">
                <a:cs typeface="Calibri"/>
              </a:rPr>
              <a:t>age</a:t>
            </a:r>
            <a:r>
              <a:rPr lang="tr-TR" sz="2000" dirty="0">
                <a:cs typeface="Calibri"/>
              </a:rPr>
              <a:t> of 26 can </a:t>
            </a:r>
            <a:r>
              <a:rPr lang="tr-TR" sz="2000" dirty="0" err="1">
                <a:cs typeface="Calibri"/>
              </a:rPr>
              <a:t>get</a:t>
            </a:r>
            <a:r>
              <a:rPr lang="tr-TR" sz="2000" dirty="0">
                <a:cs typeface="Calibri"/>
              </a:rPr>
              <a:t> </a:t>
            </a:r>
            <a:r>
              <a:rPr lang="tr-TR" sz="2000" dirty="0" err="1">
                <a:cs typeface="Calibri"/>
              </a:rPr>
              <a:t>free</a:t>
            </a:r>
            <a:r>
              <a:rPr lang="tr-TR" sz="2000" dirty="0">
                <a:cs typeface="Calibri"/>
              </a:rPr>
              <a:t> of </a:t>
            </a:r>
            <a:r>
              <a:rPr lang="tr-TR" sz="2000" dirty="0" err="1">
                <a:cs typeface="Calibri"/>
              </a:rPr>
              <a:t>fee</a:t>
            </a:r>
            <a:r>
              <a:rPr lang="tr-TR" sz="2000" dirty="0">
                <a:cs typeface="Calibri"/>
              </a:rPr>
              <a:t> </a:t>
            </a:r>
            <a:r>
              <a:rPr lang="tr-TR" sz="2000" dirty="0" err="1">
                <a:cs typeface="Calibri"/>
              </a:rPr>
              <a:t>passport</a:t>
            </a:r>
            <a:r>
              <a:rPr lang="tr-TR" sz="2000" dirty="0">
                <a:cs typeface="Calibri"/>
              </a:rPr>
              <a:t> . </a:t>
            </a:r>
            <a:r>
              <a:rPr lang="tr-TR" sz="2000" dirty="0" err="1">
                <a:cs typeface="Calibri"/>
              </a:rPr>
              <a:t>For</a:t>
            </a:r>
            <a:r>
              <a:rPr lang="tr-TR" sz="2000" dirty="0">
                <a:cs typeface="Calibri"/>
              </a:rPr>
              <a:t> </a:t>
            </a:r>
            <a:r>
              <a:rPr lang="tr-TR" sz="2000" dirty="0" err="1">
                <a:cs typeface="Calibri"/>
              </a:rPr>
              <a:t>students</a:t>
            </a:r>
            <a:r>
              <a:rPr lang="tr-TR" sz="2000" dirty="0">
                <a:cs typeface="Calibri"/>
              </a:rPr>
              <a:t> </a:t>
            </a:r>
            <a:r>
              <a:rPr lang="tr-TR" sz="2000" dirty="0" err="1">
                <a:cs typeface="Calibri"/>
              </a:rPr>
              <a:t>who</a:t>
            </a:r>
            <a:r>
              <a:rPr lang="tr-TR" sz="2000" dirty="0">
                <a:cs typeface="Calibri"/>
              </a:rPr>
              <a:t> </a:t>
            </a:r>
            <a:r>
              <a:rPr lang="tr-TR" sz="2000" dirty="0" err="1">
                <a:cs typeface="Calibri"/>
              </a:rPr>
              <a:t>are</a:t>
            </a:r>
            <a:r>
              <a:rPr lang="tr-TR" sz="2000" dirty="0">
                <a:cs typeface="Calibri"/>
              </a:rPr>
              <a:t> 26 </a:t>
            </a:r>
            <a:r>
              <a:rPr lang="tr-TR" sz="2000" dirty="0" err="1">
                <a:cs typeface="Calibri"/>
              </a:rPr>
              <a:t>and</a:t>
            </a:r>
            <a:r>
              <a:rPr lang="tr-TR" sz="2000" dirty="0">
                <a:cs typeface="Calibri"/>
              </a:rPr>
              <a:t> </a:t>
            </a:r>
            <a:r>
              <a:rPr lang="tr-TR" sz="2000" dirty="0" err="1">
                <a:cs typeface="Calibri"/>
              </a:rPr>
              <a:t>above</a:t>
            </a:r>
            <a:r>
              <a:rPr lang="tr-TR" sz="2000" dirty="0">
                <a:cs typeface="Calibri"/>
              </a:rPr>
              <a:t>, a </a:t>
            </a:r>
            <a:r>
              <a:rPr lang="tr-TR" sz="2000" dirty="0" err="1">
                <a:cs typeface="Calibri"/>
              </a:rPr>
              <a:t>letter</a:t>
            </a:r>
            <a:r>
              <a:rPr lang="tr-TR" sz="2000" dirty="0">
                <a:cs typeface="Calibri"/>
              </a:rPr>
              <a:t> </a:t>
            </a:r>
            <a:r>
              <a:rPr lang="tr-TR" sz="2000" dirty="0" err="1">
                <a:cs typeface="Calibri"/>
              </a:rPr>
              <a:t>stating</a:t>
            </a:r>
            <a:r>
              <a:rPr lang="tr-TR" sz="2000" dirty="0">
                <a:cs typeface="Calibri"/>
              </a:rPr>
              <a:t> </a:t>
            </a:r>
            <a:r>
              <a:rPr lang="tr-TR" sz="2000" dirty="0" err="1">
                <a:cs typeface="Calibri"/>
              </a:rPr>
              <a:t>that</a:t>
            </a:r>
            <a:r>
              <a:rPr lang="tr-TR" sz="2000" dirty="0">
                <a:cs typeface="Calibri"/>
              </a:rPr>
              <a:t> </a:t>
            </a:r>
            <a:r>
              <a:rPr lang="tr-TR" sz="2000" dirty="0" err="1">
                <a:cs typeface="Calibri"/>
              </a:rPr>
              <a:t>the</a:t>
            </a:r>
            <a:r>
              <a:rPr lang="tr-TR" sz="2000" dirty="0">
                <a:cs typeface="Calibri"/>
              </a:rPr>
              <a:t> </a:t>
            </a:r>
            <a:r>
              <a:rPr lang="tr-TR" sz="2000" dirty="0" err="1">
                <a:cs typeface="Calibri"/>
              </a:rPr>
              <a:t>student</a:t>
            </a:r>
            <a:r>
              <a:rPr lang="tr-TR" sz="2000" dirty="0">
                <a:cs typeface="Calibri"/>
              </a:rPr>
              <a:t> is </a:t>
            </a:r>
            <a:r>
              <a:rPr lang="tr-TR" sz="2000" dirty="0" err="1">
                <a:cs typeface="Calibri"/>
              </a:rPr>
              <a:t>qualified</a:t>
            </a:r>
            <a:r>
              <a:rPr lang="tr-TR" sz="2000" dirty="0">
                <a:cs typeface="Calibri"/>
              </a:rPr>
              <a:t> </a:t>
            </a:r>
            <a:r>
              <a:rPr lang="tr-TR" sz="2000" dirty="0" err="1">
                <a:cs typeface="Calibri"/>
              </a:rPr>
              <a:t>to</a:t>
            </a:r>
            <a:r>
              <a:rPr lang="tr-TR" sz="2000" dirty="0">
                <a:cs typeface="Calibri"/>
              </a:rPr>
              <a:t> do </a:t>
            </a:r>
            <a:r>
              <a:rPr lang="tr-TR" sz="2000" dirty="0" err="1">
                <a:cs typeface="Calibri"/>
              </a:rPr>
              <a:t>traineeship</a:t>
            </a:r>
            <a:r>
              <a:rPr lang="tr-TR" sz="2000" dirty="0">
                <a:cs typeface="Calibri"/>
              </a:rPr>
              <a:t> can be </a:t>
            </a:r>
            <a:r>
              <a:rPr lang="tr-TR" sz="2000" dirty="0" err="1">
                <a:cs typeface="Calibri"/>
              </a:rPr>
              <a:t>issued</a:t>
            </a:r>
            <a:r>
              <a:rPr lang="tr-TR" sz="2000" dirty="0">
                <a:cs typeface="Calibri"/>
              </a:rPr>
              <a:t> </a:t>
            </a:r>
            <a:r>
              <a:rPr lang="tr-TR" sz="2000" dirty="0" err="1">
                <a:cs typeface="Calibri"/>
              </a:rPr>
              <a:t>by</a:t>
            </a:r>
            <a:r>
              <a:rPr lang="tr-TR" sz="2000" dirty="0">
                <a:cs typeface="Calibri"/>
              </a:rPr>
              <a:t> </a:t>
            </a:r>
            <a:r>
              <a:rPr lang="tr-TR" sz="2000" dirty="0" err="1">
                <a:cs typeface="Calibri"/>
              </a:rPr>
              <a:t>our</a:t>
            </a:r>
            <a:r>
              <a:rPr lang="tr-TR" sz="2000" dirty="0">
                <a:cs typeface="Calibri"/>
              </a:rPr>
              <a:t> </a:t>
            </a:r>
            <a:r>
              <a:rPr lang="tr-TR" sz="2000" dirty="0" err="1">
                <a:cs typeface="Calibri"/>
              </a:rPr>
              <a:t>Coordinatorship</a:t>
            </a:r>
            <a:r>
              <a:rPr lang="tr-TR" sz="2000" dirty="0">
                <a:cs typeface="Calibri"/>
              </a:rPr>
              <a:t>. </a:t>
            </a:r>
          </a:p>
          <a:p>
            <a:pPr marL="0" indent="0">
              <a:lnSpc>
                <a:spcPct val="100000"/>
              </a:lnSpc>
              <a:buNone/>
            </a:pPr>
            <a:r>
              <a:rPr lang="tr-TR" sz="2000" spc="-20" dirty="0">
                <a:solidFill>
                  <a:srgbClr val="A42F0F"/>
                </a:solidFill>
                <a:latin typeface="Wingdings 3"/>
                <a:cs typeface="Times New Roman" panose="02020603050405020304" pitchFamily="18" charset="0"/>
              </a:rPr>
              <a:t> </a:t>
            </a:r>
            <a:r>
              <a:rPr lang="tr-TR" sz="2000" b="1" u="heavy" spc="-15" dirty="0" err="1">
                <a:cs typeface="Calibri"/>
              </a:rPr>
              <a:t>Le</a:t>
            </a:r>
            <a:r>
              <a:rPr lang="tr-TR" sz="2000" b="1" u="heavy" spc="-45" dirty="0" err="1">
                <a:cs typeface="Calibri"/>
              </a:rPr>
              <a:t>t</a:t>
            </a:r>
            <a:r>
              <a:rPr lang="tr-TR" sz="2000" b="1" u="heavy" spc="-40" dirty="0" err="1">
                <a:cs typeface="Calibri"/>
              </a:rPr>
              <a:t>t</a:t>
            </a:r>
            <a:r>
              <a:rPr lang="tr-TR" sz="2000" b="1" u="heavy" dirty="0" err="1">
                <a:cs typeface="Calibri"/>
              </a:rPr>
              <a:t>er</a:t>
            </a:r>
            <a:r>
              <a:rPr lang="tr-TR" sz="2000" b="1" u="heavy" dirty="0">
                <a:cs typeface="Calibri"/>
              </a:rPr>
              <a:t> of</a:t>
            </a:r>
            <a:r>
              <a:rPr lang="tr-TR" sz="2000" b="1" u="heavy" spc="-10" dirty="0">
                <a:cs typeface="Calibri"/>
              </a:rPr>
              <a:t> </a:t>
            </a:r>
            <a:r>
              <a:rPr lang="tr-TR" sz="2000" b="1" u="heavy" spc="-125" dirty="0" err="1">
                <a:cs typeface="Calibri"/>
              </a:rPr>
              <a:t>V</a:t>
            </a:r>
            <a:r>
              <a:rPr lang="tr-TR" sz="2000" b="1" u="heavy" dirty="0" err="1">
                <a:cs typeface="Calibri"/>
              </a:rPr>
              <a:t>erifi</a:t>
            </a:r>
            <a:r>
              <a:rPr lang="tr-TR" sz="2000" b="1" u="heavy" spc="-15" dirty="0" err="1">
                <a:cs typeface="Calibri"/>
              </a:rPr>
              <a:t>c</a:t>
            </a:r>
            <a:r>
              <a:rPr lang="tr-TR" sz="2000" b="1" u="heavy" spc="-40" dirty="0" err="1">
                <a:cs typeface="Calibri"/>
              </a:rPr>
              <a:t>a</a:t>
            </a:r>
            <a:r>
              <a:rPr lang="tr-TR" sz="2000" b="1" u="heavy" spc="-10" dirty="0" err="1">
                <a:cs typeface="Calibri"/>
              </a:rPr>
              <a:t>t</a:t>
            </a:r>
            <a:r>
              <a:rPr lang="tr-TR" sz="2000" b="1" u="heavy" spc="-20" dirty="0" err="1">
                <a:cs typeface="Calibri"/>
              </a:rPr>
              <a:t>i</a:t>
            </a:r>
            <a:r>
              <a:rPr lang="tr-TR" sz="2000" b="1" u="heavy" spc="-15" dirty="0" err="1">
                <a:cs typeface="Calibri"/>
              </a:rPr>
              <a:t>on</a:t>
            </a:r>
            <a:r>
              <a:rPr lang="tr-TR" sz="2000" b="1" u="heavy" spc="-10" dirty="0">
                <a:cs typeface="Calibri"/>
              </a:rPr>
              <a:t>:</a:t>
            </a:r>
            <a:endParaRPr lang="tr-TR" sz="2000" dirty="0">
              <a:cs typeface="Calibri"/>
            </a:endParaRPr>
          </a:p>
          <a:p>
            <a:pPr>
              <a:lnSpc>
                <a:spcPts val="950"/>
              </a:lnSpc>
              <a:spcBef>
                <a:spcPts val="46"/>
              </a:spcBef>
            </a:pPr>
            <a:endParaRPr lang="tr-TR" sz="2000" dirty="0"/>
          </a:p>
          <a:p>
            <a:pPr marL="12700" marR="12700">
              <a:lnSpc>
                <a:spcPct val="70000"/>
              </a:lnSpc>
            </a:pPr>
            <a:r>
              <a:rPr lang="en-GB" sz="2000" dirty="0"/>
              <a:t>This letter is issued by the </a:t>
            </a:r>
            <a:r>
              <a:rPr lang="en-GB" sz="2000" b="1" dirty="0"/>
              <a:t>International Academic Relations Coordination Office</a:t>
            </a:r>
            <a:r>
              <a:rPr lang="tr-TR" sz="2000" b="1" dirty="0"/>
              <a:t>.</a:t>
            </a:r>
            <a:r>
              <a:rPr lang="en-GB" sz="2000" dirty="0"/>
              <a:t> To request it, send your </a:t>
            </a:r>
            <a:r>
              <a:rPr lang="en-GB" sz="2000" b="1" dirty="0"/>
              <a:t>Acceptance/Invitation Letter</a:t>
            </a:r>
            <a:r>
              <a:rPr lang="en-GB" sz="2000" dirty="0"/>
              <a:t>—which must include your </a:t>
            </a:r>
            <a:r>
              <a:rPr lang="tr-TR" sz="2000" dirty="0" err="1"/>
              <a:t>traineeship</a:t>
            </a:r>
            <a:r>
              <a:rPr lang="en-GB" sz="2000" dirty="0"/>
              <a:t> dates—to </a:t>
            </a:r>
            <a:r>
              <a:rPr lang="tr-TR" sz="2000" b="1" dirty="0" err="1"/>
              <a:t>deuerasmusstaj</a:t>
            </a:r>
            <a:r>
              <a:rPr lang="en-GB" sz="2000" b="1" dirty="0"/>
              <a:t>@</a:t>
            </a:r>
            <a:r>
              <a:rPr lang="tr-TR" sz="2000" b="1" dirty="0"/>
              <a:t>gmail.com</a:t>
            </a:r>
            <a:endParaRPr lang="en-GB" sz="2000" dirty="0"/>
          </a:p>
          <a:p>
            <a:pPr marL="0" marR="12700" indent="0">
              <a:lnSpc>
                <a:spcPct val="70000"/>
              </a:lnSpc>
              <a:buNone/>
            </a:pPr>
            <a:endParaRPr lang="tr-TR" sz="1400" dirty="0"/>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45569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590FB1-CEFE-48C6-9711-BD215E9B79C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0660CD3-291F-4909-BC87-8CF5DE8B738E}"/>
              </a:ext>
            </a:extLst>
          </p:cNvPr>
          <p:cNvSpPr>
            <a:spLocks noGrp="1"/>
          </p:cNvSpPr>
          <p:nvPr>
            <p:ph idx="1"/>
          </p:nvPr>
        </p:nvSpPr>
        <p:spPr/>
        <p:txBody>
          <a:bodyPr/>
          <a:lstStyle/>
          <a:p>
            <a:pPr marL="12700" marR="676910" algn="just">
              <a:lnSpc>
                <a:spcPct val="70000"/>
              </a:lnSpc>
            </a:pPr>
            <a:r>
              <a:rPr lang="tr-TR" spc="-165" dirty="0" err="1">
                <a:cs typeface="Calibri"/>
              </a:rPr>
              <a:t>Once</a:t>
            </a:r>
            <a:r>
              <a:rPr lang="tr-TR" spc="-165" dirty="0">
                <a:cs typeface="Calibri"/>
              </a:rPr>
              <a:t> </a:t>
            </a:r>
            <a:r>
              <a:rPr lang="tr-TR" spc="-165" dirty="0" err="1">
                <a:cs typeface="Calibri"/>
              </a:rPr>
              <a:t>your</a:t>
            </a:r>
            <a:r>
              <a:rPr lang="tr-TR" spc="-165" dirty="0">
                <a:cs typeface="Calibri"/>
              </a:rPr>
              <a:t> </a:t>
            </a:r>
            <a:r>
              <a:rPr lang="tr-TR" spc="-165" dirty="0" err="1">
                <a:cs typeface="Calibri"/>
              </a:rPr>
              <a:t>grant</a:t>
            </a:r>
            <a:r>
              <a:rPr lang="tr-TR" spc="-165" dirty="0">
                <a:cs typeface="Calibri"/>
              </a:rPr>
              <a:t> </a:t>
            </a:r>
            <a:r>
              <a:rPr lang="tr-TR" spc="-165" dirty="0" err="1">
                <a:cs typeface="Calibri"/>
              </a:rPr>
              <a:t>letter</a:t>
            </a:r>
            <a:r>
              <a:rPr lang="tr-TR" spc="-165" dirty="0">
                <a:cs typeface="Calibri"/>
              </a:rPr>
              <a:t> is </a:t>
            </a:r>
            <a:r>
              <a:rPr lang="tr-TR" spc="-165" dirty="0" err="1">
                <a:cs typeface="Calibri"/>
              </a:rPr>
              <a:t>signed</a:t>
            </a:r>
            <a:r>
              <a:rPr lang="tr-TR" spc="-165" dirty="0">
                <a:cs typeface="Calibri"/>
              </a:rPr>
              <a:t> </a:t>
            </a:r>
            <a:r>
              <a:rPr lang="tr-TR" spc="-165" dirty="0" err="1">
                <a:cs typeface="Calibri"/>
              </a:rPr>
              <a:t>and</a:t>
            </a:r>
            <a:r>
              <a:rPr lang="tr-TR" spc="-165" dirty="0">
                <a:cs typeface="Calibri"/>
              </a:rPr>
              <a:t> </a:t>
            </a:r>
            <a:r>
              <a:rPr lang="tr-TR" spc="-165" dirty="0" err="1">
                <a:cs typeface="Calibri"/>
              </a:rPr>
              <a:t>sealed</a:t>
            </a:r>
            <a:r>
              <a:rPr lang="tr-TR" spc="-165" dirty="0">
                <a:cs typeface="Calibri"/>
              </a:rPr>
              <a:t>, </a:t>
            </a:r>
            <a:r>
              <a:rPr lang="tr-TR" spc="-165" dirty="0" err="1">
                <a:cs typeface="Calibri"/>
              </a:rPr>
              <a:t>you</a:t>
            </a:r>
            <a:r>
              <a:rPr lang="tr-TR" spc="-165" dirty="0">
                <a:cs typeface="Calibri"/>
              </a:rPr>
              <a:t> </a:t>
            </a:r>
            <a:r>
              <a:rPr lang="tr-TR" spc="-165" dirty="0" err="1">
                <a:cs typeface="Calibri"/>
              </a:rPr>
              <a:t>will</a:t>
            </a:r>
            <a:r>
              <a:rPr lang="tr-TR" spc="-165" dirty="0">
                <a:cs typeface="Calibri"/>
              </a:rPr>
              <a:t> be </a:t>
            </a:r>
            <a:r>
              <a:rPr lang="tr-TR" spc="-165" dirty="0" err="1">
                <a:cs typeface="Calibri"/>
              </a:rPr>
              <a:t>notified</a:t>
            </a:r>
            <a:r>
              <a:rPr lang="tr-TR" spc="-165" dirty="0">
                <a:cs typeface="Calibri"/>
              </a:rPr>
              <a:t> </a:t>
            </a:r>
            <a:r>
              <a:rPr lang="tr-TR" spc="-165" dirty="0" err="1">
                <a:cs typeface="Calibri"/>
              </a:rPr>
              <a:t>with</a:t>
            </a:r>
            <a:r>
              <a:rPr lang="tr-TR" spc="-165" dirty="0">
                <a:cs typeface="Calibri"/>
              </a:rPr>
              <a:t> an </a:t>
            </a:r>
            <a:r>
              <a:rPr lang="tr-TR" spc="-165" dirty="0" err="1">
                <a:cs typeface="Calibri"/>
              </a:rPr>
              <a:t>information</a:t>
            </a:r>
            <a:r>
              <a:rPr lang="tr-TR" spc="-165" dirty="0">
                <a:cs typeface="Calibri"/>
              </a:rPr>
              <a:t> e-mail </a:t>
            </a:r>
            <a:r>
              <a:rPr lang="tr-TR" spc="-165" dirty="0" err="1">
                <a:cs typeface="Calibri"/>
              </a:rPr>
              <a:t>by</a:t>
            </a:r>
            <a:r>
              <a:rPr lang="tr-TR" spc="-165" dirty="0">
                <a:cs typeface="Calibri"/>
              </a:rPr>
              <a:t> DEU </a:t>
            </a:r>
            <a:r>
              <a:rPr lang="tr-TR" spc="-165" dirty="0" err="1">
                <a:cs typeface="Calibri"/>
              </a:rPr>
              <a:t>Coordinatorship</a:t>
            </a:r>
            <a:r>
              <a:rPr lang="tr-TR" spc="-165" dirty="0">
                <a:cs typeface="Calibri"/>
              </a:rPr>
              <a:t>. </a:t>
            </a:r>
            <a:r>
              <a:rPr lang="tr-TR" spc="-165" dirty="0" err="1">
                <a:cs typeface="Calibri"/>
              </a:rPr>
              <a:t>For</a:t>
            </a:r>
            <a:r>
              <a:rPr lang="tr-TR" spc="-165" dirty="0">
                <a:cs typeface="Calibri"/>
              </a:rPr>
              <a:t> </a:t>
            </a:r>
            <a:r>
              <a:rPr lang="tr-TR" spc="-165" dirty="0" err="1">
                <a:cs typeface="Calibri"/>
              </a:rPr>
              <a:t>non-granted</a:t>
            </a:r>
            <a:r>
              <a:rPr lang="tr-TR" spc="-165" dirty="0">
                <a:cs typeface="Calibri"/>
              </a:rPr>
              <a:t> </a:t>
            </a:r>
            <a:r>
              <a:rPr lang="tr-TR" spc="-165" dirty="0" err="1">
                <a:cs typeface="Calibri"/>
              </a:rPr>
              <a:t>students</a:t>
            </a:r>
            <a:r>
              <a:rPr lang="tr-TR" spc="-165" dirty="0">
                <a:cs typeface="Calibri"/>
              </a:rPr>
              <a:t>, a </a:t>
            </a:r>
            <a:r>
              <a:rPr lang="tr-TR" spc="-165" dirty="0" err="1">
                <a:cs typeface="Calibri"/>
              </a:rPr>
              <a:t>letter</a:t>
            </a:r>
            <a:r>
              <a:rPr lang="tr-TR" spc="-165" dirty="0">
                <a:cs typeface="Calibri"/>
              </a:rPr>
              <a:t> is </a:t>
            </a:r>
            <a:r>
              <a:rPr lang="tr-TR" spc="-165" dirty="0" err="1">
                <a:cs typeface="Calibri"/>
              </a:rPr>
              <a:t>issued</a:t>
            </a:r>
            <a:r>
              <a:rPr lang="tr-TR" spc="-165" dirty="0">
                <a:cs typeface="Calibri"/>
              </a:rPr>
              <a:t>  </a:t>
            </a:r>
            <a:r>
              <a:rPr lang="tr-TR" spc="-165" dirty="0" err="1">
                <a:cs typeface="Calibri"/>
              </a:rPr>
              <a:t>and</a:t>
            </a:r>
            <a:r>
              <a:rPr lang="tr-TR" spc="-165" dirty="0">
                <a:cs typeface="Calibri"/>
              </a:rPr>
              <a:t> </a:t>
            </a:r>
            <a:r>
              <a:rPr lang="tr-TR" spc="-165" dirty="0" err="1">
                <a:cs typeface="Calibri"/>
              </a:rPr>
              <a:t>they</a:t>
            </a:r>
            <a:r>
              <a:rPr lang="tr-TR" spc="-165" dirty="0">
                <a:cs typeface="Calibri"/>
              </a:rPr>
              <a:t> can </a:t>
            </a:r>
            <a:r>
              <a:rPr lang="tr-TR" spc="-165" dirty="0" err="1">
                <a:cs typeface="Calibri"/>
              </a:rPr>
              <a:t>use</a:t>
            </a:r>
            <a:r>
              <a:rPr lang="tr-TR" spc="-165" dirty="0">
                <a:cs typeface="Calibri"/>
              </a:rPr>
              <a:t> it </a:t>
            </a:r>
            <a:r>
              <a:rPr lang="tr-TR" spc="-165" dirty="0" err="1">
                <a:cs typeface="Calibri"/>
              </a:rPr>
              <a:t>for</a:t>
            </a:r>
            <a:r>
              <a:rPr lang="tr-TR" spc="-165" dirty="0">
                <a:cs typeface="Calibri"/>
              </a:rPr>
              <a:t> </a:t>
            </a:r>
            <a:r>
              <a:rPr lang="tr-TR" spc="-165" dirty="0" err="1">
                <a:cs typeface="Calibri"/>
              </a:rPr>
              <a:t>visa</a:t>
            </a:r>
            <a:r>
              <a:rPr lang="tr-TR" spc="-165" dirty="0">
                <a:cs typeface="Calibri"/>
              </a:rPr>
              <a:t> </a:t>
            </a:r>
            <a:r>
              <a:rPr lang="tr-TR" spc="-165" dirty="0" err="1">
                <a:cs typeface="Calibri"/>
              </a:rPr>
              <a:t>application</a:t>
            </a:r>
            <a:r>
              <a:rPr lang="tr-TR" spc="-165" dirty="0">
                <a:cs typeface="Calibri"/>
              </a:rPr>
              <a:t>. ( </a:t>
            </a:r>
            <a:r>
              <a:rPr lang="tr-TR" spc="-165" dirty="0" err="1">
                <a:cs typeface="Calibri"/>
              </a:rPr>
              <a:t>There</a:t>
            </a:r>
            <a:r>
              <a:rPr lang="tr-TR" spc="-165" dirty="0">
                <a:cs typeface="Calibri"/>
              </a:rPr>
              <a:t> </a:t>
            </a:r>
            <a:r>
              <a:rPr lang="tr-TR" spc="-165" dirty="0" err="1">
                <a:cs typeface="Calibri"/>
              </a:rPr>
              <a:t>will</a:t>
            </a:r>
            <a:r>
              <a:rPr lang="tr-TR" spc="-165" dirty="0">
                <a:cs typeface="Calibri"/>
              </a:rPr>
              <a:t> be </a:t>
            </a:r>
            <a:r>
              <a:rPr lang="tr-TR" spc="-165" dirty="0" err="1">
                <a:cs typeface="Calibri"/>
              </a:rPr>
              <a:t>no</a:t>
            </a:r>
            <a:r>
              <a:rPr lang="tr-TR" spc="-165" dirty="0">
                <a:cs typeface="Calibri"/>
              </a:rPr>
              <a:t> </a:t>
            </a:r>
            <a:r>
              <a:rPr lang="tr-TR" spc="-165" dirty="0" err="1">
                <a:cs typeface="Calibri"/>
              </a:rPr>
              <a:t>reference</a:t>
            </a:r>
            <a:r>
              <a:rPr lang="tr-TR" spc="-165" dirty="0">
                <a:cs typeface="Calibri"/>
              </a:rPr>
              <a:t> </a:t>
            </a:r>
            <a:r>
              <a:rPr lang="tr-TR" spc="-165" dirty="0" err="1">
                <a:cs typeface="Calibri"/>
              </a:rPr>
              <a:t>to</a:t>
            </a:r>
            <a:r>
              <a:rPr lang="tr-TR" spc="-165" dirty="0">
                <a:cs typeface="Calibri"/>
              </a:rPr>
              <a:t> </a:t>
            </a:r>
            <a:r>
              <a:rPr lang="tr-TR" spc="-165" dirty="0" err="1">
                <a:cs typeface="Calibri"/>
              </a:rPr>
              <a:t>grant</a:t>
            </a:r>
            <a:r>
              <a:rPr lang="tr-TR" spc="-165" dirty="0">
                <a:cs typeface="Calibri"/>
              </a:rPr>
              <a:t> in </a:t>
            </a:r>
            <a:r>
              <a:rPr lang="tr-TR" spc="-165" dirty="0" err="1">
                <a:cs typeface="Calibri"/>
              </a:rPr>
              <a:t>letter</a:t>
            </a:r>
            <a:r>
              <a:rPr lang="tr-TR" spc="-165" dirty="0">
                <a:cs typeface="Calibri"/>
              </a:rPr>
              <a:t>.) </a:t>
            </a:r>
            <a:endParaRPr lang="tr-TR" dirty="0">
              <a:cs typeface="Calibri"/>
            </a:endParaRPr>
          </a:p>
          <a:p>
            <a:pPr marL="12700" marR="676910" algn="just">
              <a:lnSpc>
                <a:spcPct val="70000"/>
              </a:lnSpc>
            </a:pPr>
            <a:r>
              <a:rPr lang="tr-TR" dirty="0" err="1">
                <a:cs typeface="Calibri"/>
              </a:rPr>
              <a:t>Normally</a:t>
            </a:r>
            <a:r>
              <a:rPr lang="tr-TR" dirty="0">
                <a:cs typeface="Calibri"/>
              </a:rPr>
              <a:t>, </a:t>
            </a:r>
            <a:r>
              <a:rPr lang="tr-TR" dirty="0" err="1">
                <a:cs typeface="Calibri"/>
              </a:rPr>
              <a:t>this</a:t>
            </a:r>
            <a:r>
              <a:rPr lang="tr-TR" dirty="0">
                <a:cs typeface="Calibri"/>
              </a:rPr>
              <a:t> </a:t>
            </a:r>
            <a:r>
              <a:rPr lang="tr-TR" dirty="0" err="1">
                <a:cs typeface="Calibri"/>
              </a:rPr>
              <a:t>process</a:t>
            </a:r>
            <a:r>
              <a:rPr lang="tr-TR" dirty="0">
                <a:cs typeface="Calibri"/>
              </a:rPr>
              <a:t> </a:t>
            </a:r>
            <a:r>
              <a:rPr lang="tr-TR" dirty="0" err="1">
                <a:cs typeface="Calibri"/>
              </a:rPr>
              <a:t>takes</a:t>
            </a:r>
            <a:r>
              <a:rPr lang="tr-TR" dirty="0">
                <a:cs typeface="Calibri"/>
              </a:rPr>
              <a:t> at </a:t>
            </a:r>
            <a:r>
              <a:rPr lang="tr-TR" dirty="0" err="1">
                <a:cs typeface="Calibri"/>
              </a:rPr>
              <a:t>most</a:t>
            </a:r>
            <a:r>
              <a:rPr lang="tr-TR" dirty="0">
                <a:cs typeface="Calibri"/>
              </a:rPr>
              <a:t> 5 </a:t>
            </a:r>
            <a:r>
              <a:rPr lang="tr-TR" dirty="0" err="1">
                <a:cs typeface="Calibri"/>
              </a:rPr>
              <a:t>workdays</a:t>
            </a:r>
            <a:r>
              <a:rPr lang="tr-TR" dirty="0">
                <a:cs typeface="Calibri"/>
              </a:rPr>
              <a:t>, </a:t>
            </a:r>
            <a:r>
              <a:rPr lang="tr-TR" dirty="0" err="1">
                <a:cs typeface="Calibri"/>
              </a:rPr>
              <a:t>you</a:t>
            </a:r>
            <a:r>
              <a:rPr lang="tr-TR" dirty="0">
                <a:cs typeface="Calibri"/>
              </a:rPr>
              <a:t> </a:t>
            </a:r>
            <a:r>
              <a:rPr lang="tr-TR" dirty="0" err="1">
                <a:cs typeface="Calibri"/>
              </a:rPr>
              <a:t>are</a:t>
            </a:r>
            <a:r>
              <a:rPr lang="tr-TR" dirty="0">
                <a:cs typeface="Calibri"/>
              </a:rPr>
              <a:t> </a:t>
            </a:r>
            <a:r>
              <a:rPr lang="tr-TR" dirty="0" err="1">
                <a:cs typeface="Calibri"/>
              </a:rPr>
              <a:t>required</a:t>
            </a:r>
            <a:r>
              <a:rPr lang="tr-TR" dirty="0">
                <a:cs typeface="Calibri"/>
              </a:rPr>
              <a:t> </a:t>
            </a:r>
            <a:r>
              <a:rPr lang="tr-TR" dirty="0" err="1">
                <a:cs typeface="Calibri"/>
              </a:rPr>
              <a:t>to</a:t>
            </a:r>
            <a:r>
              <a:rPr lang="tr-TR" dirty="0">
                <a:cs typeface="Calibri"/>
              </a:rPr>
              <a:t> </a:t>
            </a:r>
            <a:r>
              <a:rPr lang="tr-TR" dirty="0" err="1">
                <a:cs typeface="Calibri"/>
              </a:rPr>
              <a:t>apply</a:t>
            </a:r>
            <a:r>
              <a:rPr lang="tr-TR" dirty="0">
                <a:cs typeface="Calibri"/>
              </a:rPr>
              <a:t> </a:t>
            </a:r>
            <a:r>
              <a:rPr lang="tr-TR" dirty="0" err="1">
                <a:cs typeface="Calibri"/>
              </a:rPr>
              <a:t>considering</a:t>
            </a:r>
            <a:r>
              <a:rPr lang="tr-TR" dirty="0">
                <a:cs typeface="Calibri"/>
              </a:rPr>
              <a:t> </a:t>
            </a:r>
            <a:r>
              <a:rPr lang="tr-TR" dirty="0" err="1">
                <a:cs typeface="Calibri"/>
              </a:rPr>
              <a:t>this</a:t>
            </a:r>
            <a:r>
              <a:rPr lang="tr-TR" dirty="0">
                <a:cs typeface="Calibri"/>
              </a:rPr>
              <a:t> </a:t>
            </a:r>
            <a:r>
              <a:rPr lang="tr-TR" dirty="0" err="1">
                <a:cs typeface="Calibri"/>
              </a:rPr>
              <a:t>duration</a:t>
            </a:r>
            <a:r>
              <a:rPr lang="tr-TR" dirty="0">
                <a:cs typeface="Calibri"/>
              </a:rPr>
              <a:t> </a:t>
            </a:r>
            <a:r>
              <a:rPr lang="tr-TR" dirty="0" err="1">
                <a:cs typeface="Calibri"/>
              </a:rPr>
              <a:t>and</a:t>
            </a:r>
            <a:r>
              <a:rPr lang="tr-TR" dirty="0">
                <a:cs typeface="Calibri"/>
              </a:rPr>
              <a:t> </a:t>
            </a:r>
            <a:r>
              <a:rPr lang="tr-TR" dirty="0" err="1">
                <a:cs typeface="Calibri"/>
              </a:rPr>
              <a:t>to</a:t>
            </a:r>
            <a:r>
              <a:rPr lang="tr-TR" dirty="0">
                <a:cs typeface="Calibri"/>
              </a:rPr>
              <a:t> </a:t>
            </a:r>
            <a:r>
              <a:rPr lang="tr-TR" dirty="0" err="1">
                <a:cs typeface="Calibri"/>
              </a:rPr>
              <a:t>check</a:t>
            </a:r>
            <a:r>
              <a:rPr lang="tr-TR" dirty="0">
                <a:cs typeface="Calibri"/>
              </a:rPr>
              <a:t> </a:t>
            </a:r>
            <a:r>
              <a:rPr lang="tr-TR" dirty="0" err="1">
                <a:cs typeface="Calibri"/>
              </a:rPr>
              <a:t>your</a:t>
            </a:r>
            <a:r>
              <a:rPr lang="tr-TR" dirty="0">
                <a:cs typeface="Calibri"/>
              </a:rPr>
              <a:t> e-</a:t>
            </a:r>
            <a:r>
              <a:rPr lang="tr-TR" dirty="0" err="1">
                <a:cs typeface="Calibri"/>
              </a:rPr>
              <a:t>mails</a:t>
            </a:r>
            <a:r>
              <a:rPr lang="tr-TR" dirty="0">
                <a:cs typeface="Calibri"/>
              </a:rPr>
              <a:t>.</a:t>
            </a:r>
            <a:endParaRPr lang="tr-TR" dirty="0"/>
          </a:p>
        </p:txBody>
      </p:sp>
    </p:spTree>
    <p:extLst>
      <p:ext uri="{BB962C8B-B14F-4D97-AF65-F5344CB8AC3E}">
        <p14:creationId xmlns:p14="http://schemas.microsoft.com/office/powerpoint/2010/main" val="1304940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52EFC465-216A-418A-B826-BE1549EBFD2A}"/>
              </a:ext>
            </a:extLst>
          </p:cNvPr>
          <p:cNvSpPr>
            <a:spLocks noGrp="1"/>
          </p:cNvSpPr>
          <p:nvPr>
            <p:ph type="title"/>
          </p:nvPr>
        </p:nvSpPr>
        <p:spPr>
          <a:xfrm>
            <a:off x="739140" y="365125"/>
            <a:ext cx="8317089" cy="978483"/>
          </a:xfrm>
        </p:spPr>
        <p:txBody>
          <a:bodyPr/>
          <a:lstStyle/>
          <a:p>
            <a:r>
              <a:rPr lang="tr-TR" dirty="0"/>
              <a:t>	</a:t>
            </a:r>
            <a:r>
              <a:rPr lang="tr-TR" sz="4000" dirty="0">
                <a:solidFill>
                  <a:srgbClr val="FF0000"/>
                </a:solidFill>
                <a:latin typeface="+mn-lt"/>
              </a:rPr>
              <a:t>INSURANCES</a:t>
            </a:r>
          </a:p>
        </p:txBody>
      </p:sp>
      <p:sp>
        <p:nvSpPr>
          <p:cNvPr id="9" name="object 9"/>
          <p:cNvSpPr txBox="1">
            <a:spLocks noGrp="1"/>
          </p:cNvSpPr>
          <p:nvPr>
            <p:ph idx="1"/>
          </p:nvPr>
        </p:nvSpPr>
        <p:spPr>
          <a:xfrm>
            <a:off x="838200" y="1825625"/>
            <a:ext cx="10515600" cy="4641271"/>
          </a:xfrm>
          <a:prstGeom prst="rect">
            <a:avLst/>
          </a:prstGeom>
        </p:spPr>
        <p:txBody>
          <a:bodyPr vert="horz" wrap="square" lIns="0" tIns="0" rIns="0" bIns="0" rtlCol="0">
            <a:spAutoFit/>
          </a:bodyPr>
          <a:lstStyle/>
          <a:p>
            <a:pPr marL="12065" marR="12700" indent="0" algn="just">
              <a:lnSpc>
                <a:spcPct val="100000"/>
              </a:lnSpc>
              <a:buNone/>
              <a:tabLst>
                <a:tab pos="241300" algn="l"/>
              </a:tabLst>
            </a:pPr>
            <a:r>
              <a:rPr lang="tr-TR" sz="1200" spc="-20" dirty="0">
                <a:solidFill>
                  <a:srgbClr val="A42F0F"/>
                </a:solidFill>
                <a:latin typeface="Wingdings 3"/>
                <a:cs typeface="Wingdings 3"/>
              </a:rPr>
              <a:t> </a:t>
            </a:r>
            <a:r>
              <a:rPr lang="tr-TR" sz="1600" dirty="0">
                <a:cs typeface="Calibri"/>
              </a:rPr>
              <a:t>Dokuz </a:t>
            </a:r>
            <a:r>
              <a:rPr lang="tr-TR" sz="1600" dirty="0" err="1">
                <a:cs typeface="Calibri"/>
              </a:rPr>
              <a:t>Eylul</a:t>
            </a:r>
            <a:r>
              <a:rPr lang="tr-TR" sz="1600" dirty="0">
                <a:cs typeface="Calibri"/>
              </a:rPr>
              <a:t> </a:t>
            </a:r>
            <a:r>
              <a:rPr lang="tr-TR" sz="1600" dirty="0" err="1">
                <a:cs typeface="Calibri"/>
              </a:rPr>
              <a:t>University</a:t>
            </a:r>
            <a:r>
              <a:rPr lang="tr-TR" sz="1600" dirty="0">
                <a:cs typeface="Calibri"/>
              </a:rPr>
              <a:t>/ </a:t>
            </a:r>
            <a:r>
              <a:rPr lang="tr-TR" sz="1600" dirty="0" err="1">
                <a:cs typeface="Calibri"/>
              </a:rPr>
              <a:t>National</a:t>
            </a:r>
            <a:r>
              <a:rPr lang="tr-TR" sz="1600" dirty="0">
                <a:cs typeface="Calibri"/>
              </a:rPr>
              <a:t> </a:t>
            </a:r>
            <a:r>
              <a:rPr lang="tr-TR" sz="1600" dirty="0" err="1">
                <a:cs typeface="Calibri"/>
              </a:rPr>
              <a:t>Agency</a:t>
            </a:r>
            <a:r>
              <a:rPr lang="tr-TR" sz="1600" dirty="0">
                <a:cs typeface="Calibri"/>
              </a:rPr>
              <a:t> </a:t>
            </a:r>
            <a:r>
              <a:rPr lang="tr-TR" sz="1600" dirty="0" err="1">
                <a:cs typeface="Calibri"/>
              </a:rPr>
              <a:t>or</a:t>
            </a:r>
            <a:r>
              <a:rPr lang="tr-TR" sz="1600" dirty="0">
                <a:cs typeface="Calibri"/>
              </a:rPr>
              <a:t> </a:t>
            </a:r>
            <a:r>
              <a:rPr lang="tr-TR" sz="1600" dirty="0" err="1">
                <a:cs typeface="Calibri"/>
              </a:rPr>
              <a:t>host</a:t>
            </a:r>
            <a:r>
              <a:rPr lang="tr-TR" sz="1600" dirty="0">
                <a:cs typeface="Calibri"/>
              </a:rPr>
              <a:t> </a:t>
            </a:r>
            <a:r>
              <a:rPr lang="tr-TR" sz="1600" dirty="0" err="1">
                <a:cs typeface="Calibri"/>
              </a:rPr>
              <a:t>institution</a:t>
            </a:r>
            <a:r>
              <a:rPr lang="tr-TR" sz="1600" dirty="0">
                <a:cs typeface="Calibri"/>
              </a:rPr>
              <a:t> is not </a:t>
            </a:r>
            <a:r>
              <a:rPr lang="tr-TR" sz="1600" dirty="0" err="1">
                <a:cs typeface="Calibri"/>
              </a:rPr>
              <a:t>responsible</a:t>
            </a:r>
            <a:r>
              <a:rPr lang="tr-TR" sz="1600" dirty="0">
                <a:cs typeface="Calibri"/>
              </a:rPr>
              <a:t> </a:t>
            </a:r>
            <a:r>
              <a:rPr lang="tr-TR" sz="1600" dirty="0" err="1">
                <a:cs typeface="Calibri"/>
              </a:rPr>
              <a:t>for</a:t>
            </a:r>
            <a:r>
              <a:rPr lang="tr-TR" sz="1600" dirty="0">
                <a:cs typeface="Calibri"/>
              </a:rPr>
              <a:t> </a:t>
            </a:r>
            <a:r>
              <a:rPr lang="tr-TR" sz="1600" dirty="0" err="1">
                <a:cs typeface="Calibri"/>
              </a:rPr>
              <a:t>any</a:t>
            </a:r>
            <a:r>
              <a:rPr lang="tr-TR" sz="1600" dirty="0">
                <a:cs typeface="Calibri"/>
              </a:rPr>
              <a:t> </a:t>
            </a:r>
            <a:r>
              <a:rPr lang="tr-TR" sz="1600" dirty="0" err="1">
                <a:cs typeface="Calibri"/>
              </a:rPr>
              <a:t>circumstances</a:t>
            </a:r>
            <a:r>
              <a:rPr lang="tr-TR" sz="1600" dirty="0">
                <a:cs typeface="Calibri"/>
              </a:rPr>
              <a:t> </a:t>
            </a:r>
            <a:r>
              <a:rPr lang="tr-TR" sz="1600" dirty="0" err="1">
                <a:cs typeface="Calibri"/>
              </a:rPr>
              <a:t>such</a:t>
            </a:r>
            <a:r>
              <a:rPr lang="tr-TR" sz="1600" dirty="0">
                <a:cs typeface="Calibri"/>
              </a:rPr>
              <a:t> as </a:t>
            </a:r>
            <a:r>
              <a:rPr lang="tr-TR" sz="1600" dirty="0" err="1">
                <a:cs typeface="Calibri"/>
              </a:rPr>
              <a:t>accident</a:t>
            </a:r>
            <a:r>
              <a:rPr lang="tr-TR" sz="1600" dirty="0">
                <a:cs typeface="Calibri"/>
              </a:rPr>
              <a:t>, </a:t>
            </a:r>
            <a:r>
              <a:rPr lang="tr-TR" sz="1600" dirty="0" err="1">
                <a:cs typeface="Calibri"/>
              </a:rPr>
              <a:t>illness</a:t>
            </a:r>
            <a:r>
              <a:rPr lang="tr-TR" sz="1600" dirty="0">
                <a:cs typeface="Calibri"/>
              </a:rPr>
              <a:t> </a:t>
            </a:r>
            <a:r>
              <a:rPr lang="tr-TR" sz="1600" dirty="0" err="1">
                <a:cs typeface="Calibri"/>
              </a:rPr>
              <a:t>etc</a:t>
            </a:r>
            <a:r>
              <a:rPr lang="tr-TR" sz="1600" dirty="0">
                <a:cs typeface="Calibri"/>
              </a:rPr>
              <a:t>. </a:t>
            </a:r>
            <a:r>
              <a:rPr lang="tr-TR" sz="1600" dirty="0" err="1">
                <a:cs typeface="Calibri"/>
              </a:rPr>
              <a:t>during</a:t>
            </a:r>
            <a:r>
              <a:rPr lang="tr-TR" sz="1600" dirty="0">
                <a:cs typeface="Calibri"/>
              </a:rPr>
              <a:t> </a:t>
            </a:r>
            <a:r>
              <a:rPr lang="tr-TR" sz="1600" dirty="0" err="1">
                <a:cs typeface="Calibri"/>
              </a:rPr>
              <a:t>your</a:t>
            </a:r>
            <a:r>
              <a:rPr lang="tr-TR" sz="1600" dirty="0">
                <a:cs typeface="Calibri"/>
              </a:rPr>
              <a:t> </a:t>
            </a:r>
            <a:r>
              <a:rPr lang="tr-TR" sz="1600" dirty="0" err="1">
                <a:cs typeface="Calibri"/>
              </a:rPr>
              <a:t>Erasmus</a:t>
            </a:r>
            <a:r>
              <a:rPr lang="tr-TR" sz="1600" dirty="0">
                <a:cs typeface="Calibri"/>
              </a:rPr>
              <a:t> </a:t>
            </a:r>
            <a:r>
              <a:rPr lang="tr-TR" sz="1600" dirty="0" err="1">
                <a:cs typeface="Calibri"/>
              </a:rPr>
              <a:t>Mobility</a:t>
            </a:r>
            <a:r>
              <a:rPr lang="tr-TR" sz="1600" dirty="0">
                <a:cs typeface="Calibri"/>
              </a:rPr>
              <a:t>. Insurance </a:t>
            </a:r>
            <a:r>
              <a:rPr lang="tr-TR" sz="1600" dirty="0" err="1">
                <a:cs typeface="Calibri"/>
              </a:rPr>
              <a:t>types</a:t>
            </a:r>
            <a:r>
              <a:rPr lang="tr-TR" sz="1600" dirty="0">
                <a:cs typeface="Calibri"/>
              </a:rPr>
              <a:t> </a:t>
            </a:r>
            <a:r>
              <a:rPr lang="tr-TR" sz="1600" dirty="0" err="1">
                <a:cs typeface="Calibri"/>
              </a:rPr>
              <a:t>you</a:t>
            </a:r>
            <a:r>
              <a:rPr lang="tr-TR" sz="1600" dirty="0">
                <a:cs typeface="Calibri"/>
              </a:rPr>
              <a:t> </a:t>
            </a:r>
            <a:r>
              <a:rPr lang="tr-TR" sz="1600" dirty="0" err="1">
                <a:cs typeface="Calibri"/>
              </a:rPr>
              <a:t>need</a:t>
            </a:r>
            <a:r>
              <a:rPr lang="tr-TR" sz="1600" dirty="0">
                <a:cs typeface="Calibri"/>
              </a:rPr>
              <a:t> </a:t>
            </a:r>
            <a:r>
              <a:rPr lang="tr-TR" sz="1600" dirty="0" err="1">
                <a:cs typeface="Calibri"/>
              </a:rPr>
              <a:t>to</a:t>
            </a:r>
            <a:r>
              <a:rPr lang="tr-TR" sz="1600" dirty="0">
                <a:cs typeface="Calibri"/>
              </a:rPr>
              <a:t> </a:t>
            </a:r>
            <a:r>
              <a:rPr lang="tr-TR" sz="1600" dirty="0" err="1">
                <a:cs typeface="Calibri"/>
              </a:rPr>
              <a:t>get</a:t>
            </a:r>
            <a:r>
              <a:rPr lang="tr-TR" sz="1600" dirty="0">
                <a:cs typeface="Calibri"/>
              </a:rPr>
              <a:t> </a:t>
            </a:r>
            <a:r>
              <a:rPr lang="tr-TR" sz="1600" dirty="0" err="1">
                <a:cs typeface="Calibri"/>
              </a:rPr>
              <a:t>for</a:t>
            </a:r>
            <a:r>
              <a:rPr lang="tr-TR" sz="1600" dirty="0">
                <a:cs typeface="Calibri"/>
              </a:rPr>
              <a:t> </a:t>
            </a:r>
            <a:r>
              <a:rPr lang="tr-TR" sz="1600" dirty="0" err="1">
                <a:cs typeface="Calibri"/>
              </a:rPr>
              <a:t>Erasmus</a:t>
            </a:r>
            <a:r>
              <a:rPr lang="tr-TR" sz="1600" dirty="0">
                <a:cs typeface="Calibri"/>
              </a:rPr>
              <a:t>+ Learning </a:t>
            </a:r>
            <a:r>
              <a:rPr lang="tr-TR" sz="1600" dirty="0" err="1">
                <a:cs typeface="Calibri"/>
              </a:rPr>
              <a:t>and</a:t>
            </a:r>
            <a:r>
              <a:rPr lang="tr-TR" sz="1600" dirty="0">
                <a:cs typeface="Calibri"/>
              </a:rPr>
              <a:t> </a:t>
            </a:r>
            <a:r>
              <a:rPr lang="tr-TR" sz="1600" dirty="0" err="1">
                <a:cs typeface="Calibri"/>
              </a:rPr>
              <a:t>Erasmus</a:t>
            </a:r>
            <a:r>
              <a:rPr lang="tr-TR" sz="1600" dirty="0">
                <a:cs typeface="Calibri"/>
              </a:rPr>
              <a:t>+ </a:t>
            </a:r>
            <a:r>
              <a:rPr lang="tr-TR" sz="1600" dirty="0" err="1">
                <a:cs typeface="Calibri"/>
              </a:rPr>
              <a:t>Traineeship</a:t>
            </a:r>
            <a:r>
              <a:rPr lang="tr-TR" sz="1600" dirty="0">
                <a:cs typeface="Calibri"/>
              </a:rPr>
              <a:t> </a:t>
            </a:r>
            <a:r>
              <a:rPr lang="tr-TR" sz="1600" dirty="0" err="1">
                <a:cs typeface="Calibri"/>
              </a:rPr>
              <a:t>are</a:t>
            </a:r>
            <a:r>
              <a:rPr lang="tr-TR" sz="1600" dirty="0">
                <a:cs typeface="Calibri"/>
              </a:rPr>
              <a:t> </a:t>
            </a:r>
            <a:r>
              <a:rPr lang="tr-TR" sz="1600" dirty="0" err="1">
                <a:cs typeface="Calibri"/>
              </a:rPr>
              <a:t>different</a:t>
            </a:r>
            <a:r>
              <a:rPr lang="tr-TR" sz="1600" dirty="0">
                <a:cs typeface="Calibri"/>
              </a:rPr>
              <a:t> </a:t>
            </a:r>
            <a:r>
              <a:rPr lang="tr-TR" sz="1600" dirty="0" err="1">
                <a:cs typeface="Calibri"/>
              </a:rPr>
              <a:t>from</a:t>
            </a:r>
            <a:r>
              <a:rPr lang="tr-TR" sz="1600" dirty="0">
                <a:cs typeface="Calibri"/>
              </a:rPr>
              <a:t> </a:t>
            </a:r>
            <a:r>
              <a:rPr lang="tr-TR" sz="1600" dirty="0" err="1">
                <a:cs typeface="Calibri"/>
              </a:rPr>
              <a:t>each</a:t>
            </a:r>
            <a:r>
              <a:rPr lang="tr-TR" sz="1600" dirty="0">
                <a:cs typeface="Calibri"/>
              </a:rPr>
              <a:t> </a:t>
            </a:r>
            <a:r>
              <a:rPr lang="tr-TR" sz="1600" dirty="0" err="1">
                <a:cs typeface="Calibri"/>
              </a:rPr>
              <a:t>other</a:t>
            </a:r>
            <a:r>
              <a:rPr lang="tr-TR" sz="1600" dirty="0">
                <a:cs typeface="Calibri"/>
              </a:rPr>
              <a:t>. </a:t>
            </a:r>
          </a:p>
          <a:p>
            <a:pPr marL="12065" marR="12700" indent="0" algn="just">
              <a:lnSpc>
                <a:spcPct val="100000"/>
              </a:lnSpc>
              <a:buNone/>
              <a:tabLst>
                <a:tab pos="241300" algn="l"/>
              </a:tabLst>
            </a:pPr>
            <a:r>
              <a:rPr lang="tr-TR" sz="1600" spc="-20" dirty="0">
                <a:solidFill>
                  <a:srgbClr val="A42F0F"/>
                </a:solidFill>
                <a:latin typeface="Wingdings 3"/>
                <a:cs typeface="Wingdings 3"/>
              </a:rPr>
              <a:t> </a:t>
            </a:r>
            <a:r>
              <a:rPr lang="tr-TR" sz="1600" dirty="0" err="1">
                <a:cs typeface="Calibri"/>
              </a:rPr>
              <a:t>Insurance</a:t>
            </a:r>
            <a:r>
              <a:rPr lang="tr-TR" sz="1600" dirty="0">
                <a:cs typeface="Calibri"/>
              </a:rPr>
              <a:t> </a:t>
            </a:r>
            <a:r>
              <a:rPr lang="tr-TR" sz="1600" dirty="0" err="1">
                <a:cs typeface="Calibri"/>
              </a:rPr>
              <a:t>policy</a:t>
            </a:r>
            <a:r>
              <a:rPr lang="tr-TR" sz="1600" dirty="0">
                <a:cs typeface="Calibri"/>
              </a:rPr>
              <a:t> </a:t>
            </a:r>
            <a:r>
              <a:rPr lang="tr-TR" sz="1600" dirty="0" err="1">
                <a:cs typeface="Calibri"/>
              </a:rPr>
              <a:t>must</a:t>
            </a:r>
            <a:r>
              <a:rPr lang="tr-TR" sz="1600" dirty="0">
                <a:cs typeface="Calibri"/>
              </a:rPr>
              <a:t> </a:t>
            </a:r>
            <a:r>
              <a:rPr lang="tr-TR" sz="1600" dirty="0" err="1">
                <a:cs typeface="Calibri"/>
              </a:rPr>
              <a:t>include</a:t>
            </a:r>
            <a:r>
              <a:rPr lang="tr-TR" sz="1600" dirty="0">
                <a:cs typeface="Calibri"/>
              </a:rPr>
              <a:t> </a:t>
            </a:r>
            <a:r>
              <a:rPr lang="tr-TR" sz="1600" dirty="0" err="1">
                <a:cs typeface="Calibri"/>
              </a:rPr>
              <a:t>the</a:t>
            </a:r>
            <a:r>
              <a:rPr lang="tr-TR" sz="1600" dirty="0">
                <a:cs typeface="Calibri"/>
              </a:rPr>
              <a:t> time </a:t>
            </a:r>
            <a:r>
              <a:rPr lang="tr-TR" sz="1600" dirty="0" err="1">
                <a:cs typeface="Calibri"/>
              </a:rPr>
              <a:t>period</a:t>
            </a:r>
            <a:r>
              <a:rPr lang="tr-TR" sz="1600" dirty="0">
                <a:cs typeface="Calibri"/>
              </a:rPr>
              <a:t> in </a:t>
            </a:r>
            <a:r>
              <a:rPr lang="tr-TR" sz="1600" dirty="0" err="1">
                <a:cs typeface="Calibri"/>
              </a:rPr>
              <a:t>which</a:t>
            </a:r>
            <a:r>
              <a:rPr lang="tr-TR" sz="1600" dirty="0">
                <a:cs typeface="Calibri"/>
              </a:rPr>
              <a:t> </a:t>
            </a:r>
            <a:r>
              <a:rPr lang="tr-TR" sz="1600" dirty="0" err="1">
                <a:cs typeface="Calibri"/>
              </a:rPr>
              <a:t>you</a:t>
            </a:r>
            <a:r>
              <a:rPr lang="tr-TR" sz="1600" dirty="0">
                <a:cs typeface="Calibri"/>
              </a:rPr>
              <a:t> </a:t>
            </a:r>
            <a:r>
              <a:rPr lang="tr-TR" sz="1600" dirty="0" err="1">
                <a:cs typeface="Calibri"/>
              </a:rPr>
              <a:t>will</a:t>
            </a:r>
            <a:r>
              <a:rPr lang="tr-TR" sz="1600" dirty="0">
                <a:cs typeface="Calibri"/>
              </a:rPr>
              <a:t> be </a:t>
            </a:r>
            <a:r>
              <a:rPr lang="tr-TR" sz="1600" dirty="0" err="1">
                <a:cs typeface="Calibri"/>
              </a:rPr>
              <a:t>abroad</a:t>
            </a:r>
            <a:r>
              <a:rPr lang="tr-TR" sz="1600" dirty="0">
                <a:cs typeface="Calibri"/>
              </a:rPr>
              <a:t>. </a:t>
            </a:r>
            <a:r>
              <a:rPr lang="tr-TR" sz="1600" dirty="0" err="1">
                <a:cs typeface="Calibri"/>
              </a:rPr>
              <a:t>You</a:t>
            </a:r>
            <a:r>
              <a:rPr lang="tr-TR" sz="1600" dirty="0">
                <a:cs typeface="Calibri"/>
              </a:rPr>
              <a:t> </a:t>
            </a:r>
            <a:r>
              <a:rPr lang="tr-TR" sz="1600" dirty="0" err="1">
                <a:cs typeface="Calibri"/>
              </a:rPr>
              <a:t>must</a:t>
            </a:r>
            <a:r>
              <a:rPr lang="tr-TR" sz="1600" dirty="0">
                <a:cs typeface="Calibri"/>
              </a:rPr>
              <a:t> </a:t>
            </a:r>
            <a:r>
              <a:rPr lang="tr-TR" sz="1600" dirty="0" err="1">
                <a:cs typeface="Calibri"/>
              </a:rPr>
              <a:t>have</a:t>
            </a:r>
            <a:r>
              <a:rPr lang="tr-TR" sz="1600" dirty="0">
                <a:cs typeface="Calibri"/>
              </a:rPr>
              <a:t> </a:t>
            </a:r>
            <a:r>
              <a:rPr lang="tr-TR" sz="1600" dirty="0" err="1">
                <a:cs typeface="Calibri"/>
              </a:rPr>
              <a:t>signed</a:t>
            </a:r>
            <a:r>
              <a:rPr lang="tr-TR" sz="1600" dirty="0">
                <a:cs typeface="Calibri"/>
              </a:rPr>
              <a:t> </a:t>
            </a:r>
            <a:r>
              <a:rPr lang="tr-TR" sz="1600" dirty="0" err="1">
                <a:cs typeface="Calibri"/>
              </a:rPr>
              <a:t>copies</a:t>
            </a:r>
            <a:r>
              <a:rPr lang="tr-TR" sz="1600" dirty="0">
                <a:cs typeface="Calibri"/>
              </a:rPr>
              <a:t> in English, </a:t>
            </a:r>
            <a:r>
              <a:rPr lang="tr-TR" sz="1600" dirty="0" err="1">
                <a:cs typeface="Calibri"/>
              </a:rPr>
              <a:t>acquire</a:t>
            </a:r>
            <a:r>
              <a:rPr lang="tr-TR" sz="1600" dirty="0">
                <a:cs typeface="Calibri"/>
              </a:rPr>
              <a:t> </a:t>
            </a:r>
            <a:r>
              <a:rPr lang="tr-TR" sz="1600" dirty="0" err="1">
                <a:cs typeface="Calibri"/>
              </a:rPr>
              <a:t>Turkish</a:t>
            </a:r>
            <a:r>
              <a:rPr lang="tr-TR" sz="1600" dirty="0">
                <a:cs typeface="Calibri"/>
              </a:rPr>
              <a:t> </a:t>
            </a:r>
            <a:r>
              <a:rPr lang="tr-TR" sz="1600" dirty="0" err="1">
                <a:cs typeface="Calibri"/>
              </a:rPr>
              <a:t>copies</a:t>
            </a:r>
            <a:r>
              <a:rPr lang="tr-TR" sz="1600" dirty="0">
                <a:cs typeface="Calibri"/>
              </a:rPr>
              <a:t> </a:t>
            </a:r>
            <a:r>
              <a:rPr lang="tr-TR" sz="1600" dirty="0" err="1">
                <a:cs typeface="Calibri"/>
              </a:rPr>
              <a:t>too</a:t>
            </a:r>
            <a:r>
              <a:rPr lang="tr-TR" sz="1600" dirty="0">
                <a:cs typeface="Calibri"/>
              </a:rPr>
              <a:t> </a:t>
            </a:r>
            <a:r>
              <a:rPr lang="tr-TR" sz="1600" dirty="0" err="1">
                <a:cs typeface="Calibri"/>
              </a:rPr>
              <a:t>if</a:t>
            </a:r>
            <a:r>
              <a:rPr lang="tr-TR" sz="1600" dirty="0">
                <a:cs typeface="Calibri"/>
              </a:rPr>
              <a:t> </a:t>
            </a:r>
            <a:r>
              <a:rPr lang="tr-TR" sz="1600" dirty="0" err="1">
                <a:cs typeface="Calibri"/>
              </a:rPr>
              <a:t>possible</a:t>
            </a:r>
            <a:r>
              <a:rPr lang="tr-TR" sz="1600" dirty="0">
                <a:cs typeface="Calibri"/>
              </a:rPr>
              <a:t>. </a:t>
            </a:r>
            <a:r>
              <a:rPr lang="tr-TR" sz="1600" dirty="0" err="1">
                <a:cs typeface="Calibri"/>
              </a:rPr>
              <a:t>The</a:t>
            </a:r>
            <a:r>
              <a:rPr lang="tr-TR" sz="1600" dirty="0">
                <a:cs typeface="Calibri"/>
              </a:rPr>
              <a:t> </a:t>
            </a:r>
            <a:r>
              <a:rPr lang="tr-TR" sz="1600" dirty="0" err="1">
                <a:cs typeface="Calibri"/>
              </a:rPr>
              <a:t>policy</a:t>
            </a:r>
            <a:r>
              <a:rPr lang="tr-TR" sz="1600" dirty="0">
                <a:cs typeface="Calibri"/>
              </a:rPr>
              <a:t> </a:t>
            </a:r>
            <a:r>
              <a:rPr lang="tr-TR" sz="1600" dirty="0" err="1">
                <a:cs typeface="Calibri"/>
              </a:rPr>
              <a:t>you</a:t>
            </a:r>
            <a:r>
              <a:rPr lang="tr-TR" sz="1600" dirty="0">
                <a:cs typeface="Calibri"/>
              </a:rPr>
              <a:t> </a:t>
            </a:r>
            <a:r>
              <a:rPr lang="tr-TR" sz="1600" dirty="0" err="1">
                <a:cs typeface="Calibri"/>
              </a:rPr>
              <a:t>will</a:t>
            </a:r>
            <a:r>
              <a:rPr lang="tr-TR" sz="1600" dirty="0">
                <a:cs typeface="Calibri"/>
              </a:rPr>
              <a:t> </a:t>
            </a:r>
            <a:r>
              <a:rPr lang="tr-TR" sz="1600" dirty="0" err="1">
                <a:cs typeface="Calibri"/>
              </a:rPr>
              <a:t>get</a:t>
            </a:r>
            <a:r>
              <a:rPr lang="tr-TR" sz="1600" dirty="0">
                <a:cs typeface="Calibri"/>
              </a:rPr>
              <a:t> </a:t>
            </a:r>
            <a:r>
              <a:rPr lang="tr-TR" sz="1600" dirty="0" err="1">
                <a:cs typeface="Calibri"/>
              </a:rPr>
              <a:t>under</a:t>
            </a:r>
            <a:r>
              <a:rPr lang="tr-TR" sz="1600" dirty="0">
                <a:cs typeface="Calibri"/>
              </a:rPr>
              <a:t> </a:t>
            </a:r>
            <a:r>
              <a:rPr lang="tr-TR" sz="1600" dirty="0" err="1">
                <a:cs typeface="Calibri"/>
              </a:rPr>
              <a:t>Erasmus</a:t>
            </a:r>
            <a:r>
              <a:rPr lang="tr-TR" sz="1600" dirty="0">
                <a:cs typeface="Calibri"/>
              </a:rPr>
              <a:t>+ </a:t>
            </a:r>
            <a:r>
              <a:rPr lang="tr-TR" sz="1600" dirty="0" err="1">
                <a:cs typeface="Calibri"/>
              </a:rPr>
              <a:t>Traineeship</a:t>
            </a:r>
            <a:r>
              <a:rPr lang="tr-TR" sz="1600" dirty="0">
                <a:cs typeface="Calibri"/>
              </a:rPr>
              <a:t> </a:t>
            </a:r>
            <a:r>
              <a:rPr lang="tr-TR" sz="1600" dirty="0" err="1">
                <a:cs typeface="Calibri"/>
              </a:rPr>
              <a:t>must</a:t>
            </a:r>
            <a:r>
              <a:rPr lang="tr-TR" sz="1600" dirty="0">
                <a:cs typeface="Calibri"/>
              </a:rPr>
              <a:t> </a:t>
            </a:r>
            <a:r>
              <a:rPr lang="tr-TR" sz="1600" dirty="0" err="1">
                <a:cs typeface="Calibri"/>
              </a:rPr>
              <a:t>cover</a:t>
            </a:r>
            <a:r>
              <a:rPr lang="tr-TR" sz="1600" dirty="0">
                <a:cs typeface="Calibri"/>
              </a:rPr>
              <a:t> </a:t>
            </a:r>
            <a:r>
              <a:rPr lang="tr-TR" sz="1600" dirty="0" err="1">
                <a:cs typeface="Calibri"/>
              </a:rPr>
              <a:t>the</a:t>
            </a:r>
            <a:r>
              <a:rPr lang="tr-TR" sz="1600" dirty="0">
                <a:cs typeface="Calibri"/>
              </a:rPr>
              <a:t> </a:t>
            </a:r>
            <a:r>
              <a:rPr lang="tr-TR" sz="1600" dirty="0" err="1">
                <a:cs typeface="Calibri"/>
              </a:rPr>
              <a:t>following</a:t>
            </a:r>
            <a:r>
              <a:rPr lang="tr-TR" sz="1600" dirty="0">
                <a:cs typeface="Calibri"/>
              </a:rPr>
              <a:t> 3 </a:t>
            </a:r>
            <a:r>
              <a:rPr lang="tr-TR" sz="1600" dirty="0" err="1">
                <a:cs typeface="Calibri"/>
              </a:rPr>
              <a:t>fields</a:t>
            </a:r>
            <a:r>
              <a:rPr lang="tr-TR" sz="1600" dirty="0">
                <a:cs typeface="Calibri"/>
              </a:rPr>
              <a:t>:</a:t>
            </a:r>
          </a:p>
          <a:p>
            <a:pPr marL="12065" marR="12700" indent="0" algn="just">
              <a:lnSpc>
                <a:spcPct val="100000"/>
              </a:lnSpc>
              <a:buNone/>
              <a:tabLst>
                <a:tab pos="241300" algn="l"/>
              </a:tabLst>
            </a:pPr>
            <a:r>
              <a:rPr lang="tr-TR" sz="1600" spc="-20" dirty="0">
                <a:solidFill>
                  <a:srgbClr val="A42F0F"/>
                </a:solidFill>
                <a:latin typeface="Wingdings 3"/>
                <a:cs typeface="Wingdings 3"/>
              </a:rPr>
              <a:t> </a:t>
            </a:r>
            <a:r>
              <a:rPr lang="tr-TR" sz="1600" b="1" dirty="0"/>
              <a:t>TRAVEL AND HEALTH INSURANCE </a:t>
            </a:r>
            <a:r>
              <a:rPr lang="tr-TR" sz="1600" dirty="0"/>
              <a:t>(</a:t>
            </a:r>
            <a:r>
              <a:rPr lang="tr-TR" sz="1600" dirty="0" err="1"/>
              <a:t>Guarantees</a:t>
            </a:r>
            <a:r>
              <a:rPr lang="tr-TR" sz="1600" dirty="0"/>
              <a:t> minimum 30.000 </a:t>
            </a:r>
            <a:r>
              <a:rPr lang="tr-TR" sz="1600" dirty="0" err="1"/>
              <a:t>Euros</a:t>
            </a:r>
            <a:r>
              <a:rPr lang="tr-TR" sz="1600" dirty="0"/>
              <a:t> </a:t>
            </a:r>
            <a:r>
              <a:rPr lang="tr-TR" sz="1600" dirty="0" err="1"/>
              <a:t>and</a:t>
            </a:r>
            <a:r>
              <a:rPr lang="tr-TR" sz="1600" dirty="0"/>
              <a:t> </a:t>
            </a:r>
            <a:r>
              <a:rPr lang="tr-TR" sz="1600" dirty="0" err="1"/>
              <a:t>covers</a:t>
            </a:r>
            <a:r>
              <a:rPr lang="tr-TR" sz="1600" dirty="0"/>
              <a:t> ‘’</a:t>
            </a:r>
            <a:r>
              <a:rPr lang="tr-TR" sz="1600" dirty="0" err="1"/>
              <a:t>outpatient</a:t>
            </a:r>
            <a:r>
              <a:rPr lang="tr-TR" sz="1600" dirty="0"/>
              <a:t> </a:t>
            </a:r>
            <a:r>
              <a:rPr lang="tr-TR" sz="1600" dirty="0" err="1"/>
              <a:t>and</a:t>
            </a:r>
            <a:r>
              <a:rPr lang="tr-TR" sz="1600" dirty="0"/>
              <a:t> </a:t>
            </a:r>
            <a:r>
              <a:rPr lang="tr-TR" sz="1600" dirty="0" err="1"/>
              <a:t>inpatient</a:t>
            </a:r>
            <a:r>
              <a:rPr lang="tr-TR" sz="1600" dirty="0"/>
              <a:t> </a:t>
            </a:r>
            <a:r>
              <a:rPr lang="tr-TR" sz="1600" dirty="0" err="1"/>
              <a:t>care</a:t>
            </a:r>
            <a:r>
              <a:rPr lang="tr-TR" sz="1600" dirty="0"/>
              <a:t>’’ ) </a:t>
            </a:r>
          </a:p>
          <a:p>
            <a:pPr marL="12065" marR="12700" indent="0" algn="just">
              <a:lnSpc>
                <a:spcPct val="100000"/>
              </a:lnSpc>
              <a:buNone/>
              <a:tabLst>
                <a:tab pos="241300" algn="l"/>
              </a:tabLst>
            </a:pPr>
            <a:r>
              <a:rPr lang="tr-TR" sz="1600" spc="-20" dirty="0">
                <a:solidFill>
                  <a:srgbClr val="A42F0F"/>
                </a:solidFill>
                <a:latin typeface="Wingdings 3"/>
                <a:cs typeface="Wingdings 3"/>
              </a:rPr>
              <a:t> </a:t>
            </a:r>
            <a:r>
              <a:rPr lang="tr-TR" sz="1600" b="1" dirty="0"/>
              <a:t>ACCIDENT INSURANCE </a:t>
            </a:r>
            <a:r>
              <a:rPr lang="tr-TR" sz="1600" dirty="0"/>
              <a:t>(</a:t>
            </a:r>
            <a:r>
              <a:rPr lang="tr-TR" sz="1600" dirty="0" err="1"/>
              <a:t>Covering</a:t>
            </a:r>
            <a:r>
              <a:rPr lang="tr-TR" sz="1600" dirty="0"/>
              <a:t> </a:t>
            </a:r>
            <a:r>
              <a:rPr lang="tr-TR" sz="1600" dirty="0" err="1"/>
              <a:t>accidents</a:t>
            </a:r>
            <a:r>
              <a:rPr lang="tr-TR" sz="1600" dirty="0"/>
              <a:t> at </a:t>
            </a:r>
            <a:r>
              <a:rPr lang="tr-TR" sz="1600" dirty="0" err="1"/>
              <a:t>work</a:t>
            </a:r>
            <a:r>
              <a:rPr lang="tr-TR" sz="1600" dirty="0"/>
              <a:t>)</a:t>
            </a:r>
          </a:p>
          <a:p>
            <a:pPr marL="12065" marR="12700" indent="0" algn="just">
              <a:lnSpc>
                <a:spcPct val="100000"/>
              </a:lnSpc>
              <a:buNone/>
              <a:tabLst>
                <a:tab pos="241300" algn="l"/>
              </a:tabLst>
            </a:pPr>
            <a:r>
              <a:rPr lang="tr-TR" sz="1600" spc="-20" dirty="0">
                <a:solidFill>
                  <a:srgbClr val="A42F0F"/>
                </a:solidFill>
                <a:latin typeface="Wingdings 3"/>
                <a:cs typeface="Wingdings 3"/>
              </a:rPr>
              <a:t> </a:t>
            </a:r>
            <a:r>
              <a:rPr lang="tr-TR" sz="1600" b="1" dirty="0"/>
              <a:t>LIABILITY INSURANCE  </a:t>
            </a:r>
            <a:r>
              <a:rPr lang="tr-TR" sz="1600" dirty="0"/>
              <a:t>(</a:t>
            </a:r>
            <a:r>
              <a:rPr lang="tr-TR" sz="1600" dirty="0" err="1"/>
              <a:t>Covering</a:t>
            </a:r>
            <a:r>
              <a:rPr lang="tr-TR" sz="1600" dirty="0"/>
              <a:t> </a:t>
            </a:r>
            <a:r>
              <a:rPr lang="tr-TR" sz="1600" dirty="0" err="1"/>
              <a:t>the</a:t>
            </a:r>
            <a:r>
              <a:rPr lang="tr-TR" sz="1600" dirty="0"/>
              <a:t> </a:t>
            </a:r>
            <a:r>
              <a:rPr lang="tr-TR" sz="1600" dirty="0" err="1"/>
              <a:t>damage</a:t>
            </a:r>
            <a:r>
              <a:rPr lang="tr-TR" sz="1600" dirty="0"/>
              <a:t> done </a:t>
            </a:r>
            <a:r>
              <a:rPr lang="tr-TR" sz="1600" dirty="0" err="1"/>
              <a:t>by</a:t>
            </a:r>
            <a:r>
              <a:rPr lang="tr-TR" sz="1600" dirty="0"/>
              <a:t> </a:t>
            </a:r>
            <a:r>
              <a:rPr lang="tr-TR" sz="1600" dirty="0" err="1"/>
              <a:t>student</a:t>
            </a:r>
            <a:r>
              <a:rPr lang="tr-TR" sz="1600" dirty="0"/>
              <a:t>)</a:t>
            </a:r>
          </a:p>
          <a:p>
            <a:pPr marL="12065" marR="12700" indent="0" algn="just">
              <a:lnSpc>
                <a:spcPct val="100000"/>
              </a:lnSpc>
              <a:buNone/>
              <a:tabLst>
                <a:tab pos="241300" algn="l"/>
              </a:tabLst>
            </a:pPr>
            <a:r>
              <a:rPr lang="tr-TR" sz="1600" spc="-20" dirty="0">
                <a:solidFill>
                  <a:srgbClr val="A42F0F"/>
                </a:solidFill>
                <a:latin typeface="Wingdings 3"/>
                <a:cs typeface="Wingdings 3"/>
              </a:rPr>
              <a:t> </a:t>
            </a:r>
            <a:r>
              <a:rPr lang="tr-TR" sz="1600" b="1" u="heavy" dirty="0">
                <a:solidFill>
                  <a:srgbClr val="FF0000"/>
                </a:solidFill>
                <a:cs typeface="Calibri"/>
              </a:rPr>
              <a:t> EXAMPLE INSURANCE COMPANY:  </a:t>
            </a:r>
            <a:r>
              <a:rPr lang="tr-TR" sz="1600" dirty="0">
                <a:cs typeface="Calibri"/>
              </a:rPr>
              <a:t>( </a:t>
            </a:r>
            <a:r>
              <a:rPr lang="tr-TR" sz="1600" dirty="0" err="1">
                <a:cs typeface="Calibri"/>
              </a:rPr>
              <a:t>All</a:t>
            </a:r>
            <a:r>
              <a:rPr lang="tr-TR" sz="1600" dirty="0">
                <a:cs typeface="Calibri"/>
              </a:rPr>
              <a:t> </a:t>
            </a:r>
            <a:r>
              <a:rPr lang="tr-TR" sz="1600" dirty="0" err="1">
                <a:cs typeface="Calibri"/>
              </a:rPr>
              <a:t>types</a:t>
            </a:r>
            <a:r>
              <a:rPr lang="tr-TR" sz="1600" dirty="0">
                <a:cs typeface="Calibri"/>
              </a:rPr>
              <a:t> of </a:t>
            </a:r>
            <a:r>
              <a:rPr lang="tr-TR" sz="1600" dirty="0" err="1">
                <a:cs typeface="Calibri"/>
              </a:rPr>
              <a:t>policies</a:t>
            </a:r>
            <a:r>
              <a:rPr lang="tr-TR" sz="1600" dirty="0">
                <a:cs typeface="Calibri"/>
              </a:rPr>
              <a:t> </a:t>
            </a:r>
            <a:r>
              <a:rPr lang="tr-TR" sz="1600" dirty="0" err="1">
                <a:cs typeface="Calibri"/>
              </a:rPr>
              <a:t>mentioned</a:t>
            </a:r>
            <a:r>
              <a:rPr lang="tr-TR" sz="1600" dirty="0">
                <a:cs typeface="Calibri"/>
              </a:rPr>
              <a:t> </a:t>
            </a:r>
            <a:r>
              <a:rPr lang="tr-TR" sz="1600" dirty="0" err="1">
                <a:cs typeface="Calibri"/>
              </a:rPr>
              <a:t>above</a:t>
            </a:r>
            <a:r>
              <a:rPr lang="tr-TR" sz="1600" dirty="0">
                <a:cs typeface="Calibri"/>
              </a:rPr>
              <a:t> </a:t>
            </a:r>
            <a:r>
              <a:rPr lang="tr-TR" sz="1600" dirty="0" err="1">
                <a:cs typeface="Calibri"/>
              </a:rPr>
              <a:t>are</a:t>
            </a:r>
            <a:r>
              <a:rPr lang="tr-TR" sz="1600" dirty="0">
                <a:cs typeface="Calibri"/>
              </a:rPr>
              <a:t> </a:t>
            </a:r>
            <a:r>
              <a:rPr lang="tr-TR" sz="1600" dirty="0" err="1">
                <a:cs typeface="Calibri"/>
              </a:rPr>
              <a:t>included</a:t>
            </a:r>
            <a:r>
              <a:rPr lang="tr-TR" sz="1600" dirty="0">
                <a:cs typeface="Calibri"/>
              </a:rPr>
              <a:t>.  </a:t>
            </a:r>
            <a:r>
              <a:rPr lang="tr-TR" sz="1600" dirty="0" err="1">
                <a:cs typeface="Calibri"/>
              </a:rPr>
              <a:t>Alternatives</a:t>
            </a:r>
            <a:r>
              <a:rPr lang="tr-TR" sz="1600" dirty="0">
                <a:cs typeface="Calibri"/>
              </a:rPr>
              <a:t> </a:t>
            </a:r>
            <a:r>
              <a:rPr lang="tr-TR" sz="1600" dirty="0" err="1">
                <a:cs typeface="Calibri"/>
              </a:rPr>
              <a:t>encompassing</a:t>
            </a:r>
            <a:r>
              <a:rPr lang="tr-TR" sz="1600" dirty="0">
                <a:cs typeface="Calibri"/>
              </a:rPr>
              <a:t> </a:t>
            </a:r>
            <a:r>
              <a:rPr lang="tr-TR" sz="1600" dirty="0" err="1">
                <a:cs typeface="Calibri"/>
              </a:rPr>
              <a:t>these</a:t>
            </a:r>
            <a:r>
              <a:rPr lang="tr-TR" sz="1600" dirty="0">
                <a:cs typeface="Calibri"/>
              </a:rPr>
              <a:t> </a:t>
            </a:r>
            <a:r>
              <a:rPr lang="tr-TR" sz="1600" dirty="0" err="1">
                <a:cs typeface="Calibri"/>
              </a:rPr>
              <a:t>insurance</a:t>
            </a:r>
            <a:r>
              <a:rPr lang="tr-TR" sz="1600" dirty="0">
                <a:cs typeface="Calibri"/>
              </a:rPr>
              <a:t> </a:t>
            </a:r>
            <a:r>
              <a:rPr lang="tr-TR" sz="1600" dirty="0" err="1">
                <a:cs typeface="Calibri"/>
              </a:rPr>
              <a:t>types</a:t>
            </a:r>
            <a:r>
              <a:rPr lang="tr-TR" sz="1600" dirty="0">
                <a:cs typeface="Calibri"/>
              </a:rPr>
              <a:t> </a:t>
            </a:r>
            <a:r>
              <a:rPr lang="tr-TR" sz="1600" dirty="0" err="1">
                <a:cs typeface="Calibri"/>
              </a:rPr>
              <a:t>are</a:t>
            </a:r>
            <a:r>
              <a:rPr lang="tr-TR" sz="1600" dirty="0">
                <a:cs typeface="Calibri"/>
              </a:rPr>
              <a:t> </a:t>
            </a:r>
            <a:r>
              <a:rPr lang="tr-TR" sz="1600" dirty="0" err="1">
                <a:cs typeface="Calibri"/>
              </a:rPr>
              <a:t>limited</a:t>
            </a:r>
            <a:r>
              <a:rPr lang="tr-TR" sz="1600" dirty="0">
                <a:cs typeface="Calibri"/>
              </a:rPr>
              <a:t> but </a:t>
            </a:r>
            <a:r>
              <a:rPr lang="tr-TR" sz="1600" dirty="0" err="1">
                <a:cs typeface="Calibri"/>
              </a:rPr>
              <a:t>affordable</a:t>
            </a:r>
            <a:r>
              <a:rPr lang="tr-TR" sz="1600" dirty="0">
                <a:cs typeface="Calibri"/>
              </a:rPr>
              <a:t>.)</a:t>
            </a:r>
            <a:endParaRPr lang="tr-TR" sz="1600" u="heavy" dirty="0">
              <a:solidFill>
                <a:srgbClr val="FF0000"/>
              </a:solidFill>
              <a:cs typeface="Calibri"/>
            </a:endParaRPr>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385350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5DDFA2-146C-4496-907E-587CBB63A4E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26967BC8-A1AF-4FE8-90CD-1B357A1E57B0}"/>
              </a:ext>
            </a:extLst>
          </p:cNvPr>
          <p:cNvSpPr>
            <a:spLocks noGrp="1"/>
          </p:cNvSpPr>
          <p:nvPr>
            <p:ph idx="1"/>
          </p:nvPr>
        </p:nvSpPr>
        <p:spPr/>
        <p:txBody>
          <a:bodyPr/>
          <a:lstStyle/>
          <a:p>
            <a:pPr marL="241300">
              <a:lnSpc>
                <a:spcPct val="100000"/>
              </a:lnSpc>
            </a:pPr>
            <a:r>
              <a:rPr lang="tr-TR" b="1" dirty="0">
                <a:cs typeface="Calibri"/>
              </a:rPr>
              <a:t>AON ICS </a:t>
            </a:r>
            <a:r>
              <a:rPr lang="tr-TR" b="1" dirty="0" err="1">
                <a:cs typeface="Calibri"/>
              </a:rPr>
              <a:t>Student</a:t>
            </a:r>
            <a:r>
              <a:rPr lang="tr-TR" b="1" dirty="0">
                <a:cs typeface="Calibri"/>
              </a:rPr>
              <a:t> Insurance </a:t>
            </a:r>
            <a:r>
              <a:rPr lang="tr-TR" dirty="0">
                <a:cs typeface="Calibri"/>
              </a:rPr>
              <a:t>(</a:t>
            </a:r>
            <a:r>
              <a:rPr lang="tr-TR" dirty="0" err="1">
                <a:cs typeface="Calibri"/>
              </a:rPr>
              <a:t>between</a:t>
            </a:r>
            <a:r>
              <a:rPr lang="tr-TR" dirty="0">
                <a:cs typeface="Calibri"/>
              </a:rPr>
              <a:t> AON COMPLETE </a:t>
            </a:r>
            <a:r>
              <a:rPr lang="tr-TR" dirty="0" err="1">
                <a:cs typeface="Calibri"/>
              </a:rPr>
              <a:t>and</a:t>
            </a:r>
            <a:r>
              <a:rPr lang="tr-TR" dirty="0">
                <a:cs typeface="Calibri"/>
              </a:rPr>
              <a:t> AON Start </a:t>
            </a:r>
            <a:r>
              <a:rPr lang="tr-TR" dirty="0" err="1">
                <a:cs typeface="Calibri"/>
              </a:rPr>
              <a:t>insurance</a:t>
            </a:r>
            <a:r>
              <a:rPr lang="tr-TR" dirty="0">
                <a:cs typeface="Calibri"/>
              </a:rPr>
              <a:t> </a:t>
            </a:r>
            <a:r>
              <a:rPr lang="tr-TR" dirty="0" err="1">
                <a:cs typeface="Calibri"/>
              </a:rPr>
              <a:t>policies</a:t>
            </a:r>
            <a:r>
              <a:rPr lang="tr-TR" dirty="0">
                <a:cs typeface="Calibri"/>
              </a:rPr>
              <a:t>, </a:t>
            </a:r>
            <a:r>
              <a:rPr lang="tr-TR" dirty="0" err="1">
                <a:cs typeface="Calibri"/>
              </a:rPr>
              <a:t>you</a:t>
            </a:r>
            <a:r>
              <a:rPr lang="tr-TR" dirty="0">
                <a:cs typeface="Calibri"/>
              </a:rPr>
              <a:t> </a:t>
            </a:r>
            <a:r>
              <a:rPr lang="tr-TR" dirty="0" err="1">
                <a:cs typeface="Calibri"/>
              </a:rPr>
              <a:t>should</a:t>
            </a:r>
            <a:r>
              <a:rPr lang="tr-TR" dirty="0">
                <a:cs typeface="Calibri"/>
              </a:rPr>
              <a:t> opt </a:t>
            </a:r>
            <a:r>
              <a:rPr lang="tr-TR" dirty="0" err="1">
                <a:cs typeface="Calibri"/>
              </a:rPr>
              <a:t>for</a:t>
            </a:r>
            <a:r>
              <a:rPr lang="tr-TR" dirty="0">
                <a:cs typeface="Calibri"/>
              </a:rPr>
              <a:t> </a:t>
            </a:r>
            <a:r>
              <a:rPr lang="tr-TR" b="1" u="sng" dirty="0">
                <a:cs typeface="Calibri"/>
              </a:rPr>
              <a:t>AON COMPLETE</a:t>
            </a:r>
            <a:r>
              <a:rPr lang="tr-TR" dirty="0">
                <a:cs typeface="Calibri"/>
              </a:rPr>
              <a:t>)</a:t>
            </a:r>
          </a:p>
          <a:p>
            <a:pPr marL="241300">
              <a:lnSpc>
                <a:spcPct val="100000"/>
              </a:lnSpc>
            </a:pPr>
            <a:r>
              <a:rPr lang="tr-TR" b="1" dirty="0">
                <a:cs typeface="Calibri"/>
              </a:rPr>
              <a:t>GULF INSURANCE (</a:t>
            </a:r>
            <a:r>
              <a:rPr lang="tr-TR" b="1" dirty="0" err="1">
                <a:cs typeface="Calibri"/>
              </a:rPr>
              <a:t>former</a:t>
            </a:r>
            <a:r>
              <a:rPr lang="tr-TR" b="1" dirty="0">
                <a:cs typeface="Calibri"/>
              </a:rPr>
              <a:t>: AIG INSURANCE) </a:t>
            </a:r>
          </a:p>
          <a:p>
            <a:pPr marL="241300">
              <a:lnSpc>
                <a:spcPct val="100000"/>
              </a:lnSpc>
            </a:pPr>
            <a:r>
              <a:rPr lang="tr-TR" b="1" dirty="0">
                <a:cs typeface="Calibri"/>
              </a:rPr>
              <a:t>AXA INSURANCE (COMPREHENSIVE TRAVEL HEALTH INSURANCE)</a:t>
            </a:r>
          </a:p>
          <a:p>
            <a:pPr marL="241300">
              <a:lnSpc>
                <a:spcPct val="100000"/>
              </a:lnSpc>
            </a:pPr>
            <a:r>
              <a:rPr lang="tr-TR" b="1" dirty="0">
                <a:cs typeface="Calibri"/>
              </a:rPr>
              <a:t>SWISSCARE INSURANCE(</a:t>
            </a:r>
            <a:r>
              <a:rPr lang="tr-TR" b="1" dirty="0" err="1">
                <a:cs typeface="Calibri"/>
              </a:rPr>
              <a:t>Student</a:t>
            </a:r>
            <a:r>
              <a:rPr lang="tr-TR" b="1" dirty="0">
                <a:cs typeface="Calibri"/>
              </a:rPr>
              <a:t> </a:t>
            </a:r>
            <a:r>
              <a:rPr lang="tr-TR" b="1" dirty="0" err="1">
                <a:cs typeface="Calibri"/>
              </a:rPr>
              <a:t>Pass</a:t>
            </a:r>
            <a:r>
              <a:rPr lang="tr-TR" b="1" dirty="0">
                <a:cs typeface="Calibri"/>
              </a:rPr>
              <a:t> International Standard)</a:t>
            </a:r>
          </a:p>
          <a:p>
            <a:pPr marL="241300">
              <a:lnSpc>
                <a:spcPct val="100000"/>
              </a:lnSpc>
            </a:pPr>
            <a:r>
              <a:rPr lang="tr-TR" b="1" dirty="0"/>
              <a:t>SOMPO  INSURANCE, KORU INSURANCE, QUICK INSURANCE </a:t>
            </a:r>
            <a:r>
              <a:rPr lang="tr-TR" b="1" dirty="0" err="1"/>
              <a:t>and</a:t>
            </a:r>
            <a:r>
              <a:rPr lang="tr-TR" b="1" dirty="0"/>
              <a:t> </a:t>
            </a:r>
            <a:r>
              <a:rPr lang="tr-TR" b="1" dirty="0" err="1"/>
              <a:t>others</a:t>
            </a:r>
            <a:r>
              <a:rPr lang="tr-TR" b="1" dirty="0"/>
              <a:t>…</a:t>
            </a:r>
            <a:endParaRPr lang="tr-TR" dirty="0"/>
          </a:p>
          <a:p>
            <a:endParaRPr lang="tr-TR" dirty="0"/>
          </a:p>
        </p:txBody>
      </p:sp>
    </p:spTree>
    <p:extLst>
      <p:ext uri="{BB962C8B-B14F-4D97-AF65-F5344CB8AC3E}">
        <p14:creationId xmlns:p14="http://schemas.microsoft.com/office/powerpoint/2010/main" val="3507726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236964" y="1969007"/>
            <a:ext cx="568451" cy="789432"/>
          </a:xfrm>
          <a:prstGeom prst="rect">
            <a:avLst/>
          </a:prstGeom>
          <a:blipFill>
            <a:blip r:embed="rId3"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4763A7A9-EE96-4E8D-9117-B9A22B28EF5A}"/>
              </a:ext>
            </a:extLst>
          </p:cNvPr>
          <p:cNvSpPr>
            <a:spLocks noGrp="1"/>
          </p:cNvSpPr>
          <p:nvPr>
            <p:ph type="title"/>
          </p:nvPr>
        </p:nvSpPr>
        <p:spPr/>
        <p:txBody>
          <a:bodyPr>
            <a:normAutofit fontScale="90000"/>
          </a:bodyPr>
          <a:lstStyle/>
          <a:p>
            <a:r>
              <a:rPr lang="tr-TR" dirty="0">
                <a:solidFill>
                  <a:srgbClr val="FF0000"/>
                </a:solidFill>
                <a:latin typeface="+mn-lt"/>
              </a:rPr>
              <a:t>OLS (Online </a:t>
            </a:r>
            <a:r>
              <a:rPr lang="tr-TR" dirty="0" err="1">
                <a:solidFill>
                  <a:srgbClr val="FF0000"/>
                </a:solidFill>
                <a:latin typeface="+mn-lt"/>
              </a:rPr>
              <a:t>Linguistic</a:t>
            </a:r>
            <a:r>
              <a:rPr lang="tr-TR" dirty="0">
                <a:solidFill>
                  <a:srgbClr val="FF0000"/>
                </a:solidFill>
                <a:latin typeface="+mn-lt"/>
              </a:rPr>
              <a:t> </a:t>
            </a:r>
            <a:r>
              <a:rPr lang="tr-TR" dirty="0" err="1">
                <a:solidFill>
                  <a:srgbClr val="FF0000"/>
                </a:solidFill>
                <a:latin typeface="+mn-lt"/>
              </a:rPr>
              <a:t>Support</a:t>
            </a:r>
            <a:r>
              <a:rPr lang="tr-TR" dirty="0">
                <a:solidFill>
                  <a:srgbClr val="FF0000"/>
                </a:solidFill>
                <a:latin typeface="+mn-lt"/>
              </a:rPr>
              <a:t>)</a:t>
            </a:r>
            <a:br>
              <a:rPr lang="tr-TR" dirty="0">
                <a:solidFill>
                  <a:srgbClr val="FF0000"/>
                </a:solidFill>
                <a:latin typeface="+mn-lt"/>
              </a:rPr>
            </a:br>
            <a:r>
              <a:rPr lang="tr-TR" dirty="0">
                <a:solidFill>
                  <a:srgbClr val="FF0000"/>
                </a:solidFill>
                <a:latin typeface="+mn-lt"/>
              </a:rPr>
              <a:t>EU ACADEMY</a:t>
            </a:r>
            <a:br>
              <a:rPr lang="tr-TR" dirty="0">
                <a:cs typeface="Century Gothic"/>
              </a:rPr>
            </a:br>
            <a:endParaRPr lang="tr-TR" dirty="0"/>
          </a:p>
        </p:txBody>
      </p:sp>
      <p:sp>
        <p:nvSpPr>
          <p:cNvPr id="9" name="object 9"/>
          <p:cNvSpPr txBox="1">
            <a:spLocks noGrp="1"/>
          </p:cNvSpPr>
          <p:nvPr>
            <p:ph idx="1"/>
          </p:nvPr>
        </p:nvSpPr>
        <p:spPr>
          <a:xfrm>
            <a:off x="838200" y="1825625"/>
            <a:ext cx="10515600" cy="5953425"/>
          </a:xfrm>
          <a:prstGeom prst="rect">
            <a:avLst/>
          </a:prstGeom>
        </p:spPr>
        <p:txBody>
          <a:bodyPr vert="horz" wrap="square" lIns="0" tIns="0" rIns="0" bIns="0" rtlCol="0">
            <a:spAutoFit/>
          </a:bodyPr>
          <a:lstStyle/>
          <a:p>
            <a:pPr algn="just"/>
            <a:endParaRPr lang="tr-TR" sz="1800" dirty="0"/>
          </a:p>
          <a:p>
            <a:pPr algn="just"/>
            <a:r>
              <a:rPr lang="tr-TR" sz="1800" dirty="0" err="1"/>
              <a:t>It</a:t>
            </a:r>
            <a:r>
              <a:rPr lang="tr-TR" sz="1800" dirty="0"/>
              <a:t> </a:t>
            </a:r>
            <a:r>
              <a:rPr lang="tr-TR" sz="1800" dirty="0" err="1"/>
              <a:t>supports</a:t>
            </a:r>
            <a:r>
              <a:rPr lang="tr-TR" sz="1800" dirty="0"/>
              <a:t> </a:t>
            </a:r>
            <a:r>
              <a:rPr lang="tr-TR" sz="1800" dirty="0" err="1"/>
              <a:t>improvement</a:t>
            </a:r>
            <a:r>
              <a:rPr lang="tr-TR" sz="1800" dirty="0"/>
              <a:t> of </a:t>
            </a:r>
            <a:r>
              <a:rPr lang="tr-TR" sz="1800" dirty="0" err="1"/>
              <a:t>students</a:t>
            </a:r>
            <a:r>
              <a:rPr lang="tr-TR" sz="1800" dirty="0"/>
              <a:t>’ </a:t>
            </a:r>
            <a:r>
              <a:rPr lang="tr-TR" sz="1800" dirty="0" err="1"/>
              <a:t>language</a:t>
            </a:r>
            <a:r>
              <a:rPr lang="tr-TR" sz="1800" dirty="0"/>
              <a:t> </a:t>
            </a:r>
            <a:r>
              <a:rPr lang="tr-TR" sz="1800" dirty="0" err="1"/>
              <a:t>proficiency</a:t>
            </a:r>
            <a:r>
              <a:rPr lang="tr-TR" sz="1800" dirty="0"/>
              <a:t>.</a:t>
            </a:r>
          </a:p>
          <a:p>
            <a:pPr algn="just"/>
            <a:r>
              <a:rPr lang="tr-TR" sz="1800" dirty="0" err="1"/>
              <a:t>Students</a:t>
            </a:r>
            <a:r>
              <a:rPr lang="tr-TR" sz="1800" dirty="0"/>
              <a:t> </a:t>
            </a:r>
            <a:r>
              <a:rPr lang="tr-TR" sz="1800" dirty="0" err="1"/>
              <a:t>should</a:t>
            </a:r>
            <a:r>
              <a:rPr lang="tr-TR" sz="1800" dirty="0"/>
              <a:t> </a:t>
            </a:r>
            <a:r>
              <a:rPr lang="tr-TR" sz="1800" dirty="0" err="1"/>
              <a:t>make</a:t>
            </a:r>
            <a:r>
              <a:rPr lang="tr-TR" sz="1800" dirty="0"/>
              <a:t> an </a:t>
            </a:r>
            <a:r>
              <a:rPr lang="tr-TR" sz="1800" dirty="0" err="1"/>
              <a:t>appointment</a:t>
            </a:r>
            <a:r>
              <a:rPr lang="tr-TR" sz="1800" dirty="0"/>
              <a:t> </a:t>
            </a:r>
            <a:r>
              <a:rPr lang="tr-TR" sz="1800" dirty="0" err="1"/>
              <a:t>to</a:t>
            </a:r>
            <a:r>
              <a:rPr lang="tr-TR" sz="1800" dirty="0"/>
              <a:t> </a:t>
            </a:r>
            <a:r>
              <a:rPr lang="tr-TR" sz="1800" dirty="0" err="1"/>
              <a:t>complete</a:t>
            </a:r>
            <a:r>
              <a:rPr lang="tr-TR" sz="1800" dirty="0"/>
              <a:t> </a:t>
            </a:r>
            <a:r>
              <a:rPr lang="tr-TR" sz="1800" dirty="0" err="1"/>
              <a:t>the</a:t>
            </a:r>
            <a:r>
              <a:rPr lang="tr-TR" sz="1800" dirty="0"/>
              <a:t> </a:t>
            </a:r>
            <a:r>
              <a:rPr lang="tr-TR" sz="1800" dirty="0" err="1"/>
              <a:t>documents</a:t>
            </a:r>
            <a:r>
              <a:rPr lang="tr-TR" sz="1800" dirty="0"/>
              <a:t> in DEU </a:t>
            </a:r>
            <a:r>
              <a:rPr lang="tr-TR" sz="1800" dirty="0" err="1"/>
              <a:t>Coordinatorship</a:t>
            </a:r>
            <a:r>
              <a:rPr lang="tr-TR" sz="1800" dirty="0"/>
              <a:t> </a:t>
            </a:r>
            <a:r>
              <a:rPr lang="tr-TR" sz="1800" dirty="0" err="1"/>
              <a:t>before</a:t>
            </a:r>
            <a:r>
              <a:rPr lang="tr-TR" sz="1800" dirty="0"/>
              <a:t> </a:t>
            </a:r>
            <a:r>
              <a:rPr lang="tr-TR" sz="1800" dirty="0" err="1"/>
              <a:t>applying</a:t>
            </a:r>
            <a:r>
              <a:rPr lang="tr-TR" sz="1800" dirty="0"/>
              <a:t> </a:t>
            </a:r>
            <a:r>
              <a:rPr lang="tr-TR" sz="1800" dirty="0" err="1"/>
              <a:t>for</a:t>
            </a:r>
            <a:r>
              <a:rPr lang="tr-TR" sz="1800" dirty="0"/>
              <a:t> </a:t>
            </a:r>
            <a:r>
              <a:rPr lang="tr-TR" sz="1800" dirty="0" err="1"/>
              <a:t>the</a:t>
            </a:r>
            <a:r>
              <a:rPr lang="tr-TR" sz="1800" dirty="0"/>
              <a:t> </a:t>
            </a:r>
            <a:r>
              <a:rPr lang="tr-TR" sz="1800" dirty="0" err="1"/>
              <a:t>exam</a:t>
            </a:r>
            <a:r>
              <a:rPr lang="tr-TR" sz="1800" dirty="0"/>
              <a:t>. </a:t>
            </a:r>
            <a:r>
              <a:rPr lang="tr-TR" sz="1800" dirty="0" err="1"/>
              <a:t>Also</a:t>
            </a:r>
            <a:r>
              <a:rPr lang="tr-TR" sz="1800" dirty="0"/>
              <a:t> in </a:t>
            </a:r>
            <a:r>
              <a:rPr lang="tr-TR" sz="1800" dirty="0" err="1"/>
              <a:t>which</a:t>
            </a:r>
            <a:r>
              <a:rPr lang="tr-TR" sz="1800" dirty="0"/>
              <a:t> </a:t>
            </a:r>
            <a:r>
              <a:rPr lang="tr-TR" sz="1800" dirty="0" err="1"/>
              <a:t>language</a:t>
            </a:r>
            <a:r>
              <a:rPr lang="tr-TR" sz="1800" dirty="0"/>
              <a:t> </a:t>
            </a:r>
            <a:r>
              <a:rPr lang="tr-TR" sz="1800" dirty="0" err="1"/>
              <a:t>to</a:t>
            </a:r>
            <a:r>
              <a:rPr lang="tr-TR" sz="1800" dirty="0"/>
              <a:t> </a:t>
            </a:r>
            <a:r>
              <a:rPr lang="tr-TR" sz="1800" dirty="0" err="1"/>
              <a:t>take</a:t>
            </a:r>
            <a:r>
              <a:rPr lang="tr-TR" sz="1800" dirty="0"/>
              <a:t> </a:t>
            </a:r>
            <a:r>
              <a:rPr lang="tr-TR" sz="1800" dirty="0" err="1"/>
              <a:t>the</a:t>
            </a:r>
            <a:r>
              <a:rPr lang="tr-TR" sz="1800" dirty="0"/>
              <a:t> </a:t>
            </a:r>
            <a:r>
              <a:rPr lang="tr-TR" sz="1800" dirty="0" err="1"/>
              <a:t>exam</a:t>
            </a:r>
            <a:r>
              <a:rPr lang="tr-TR" sz="1800" dirty="0"/>
              <a:t> </a:t>
            </a:r>
            <a:r>
              <a:rPr lang="tr-TR" sz="1800" dirty="0" err="1"/>
              <a:t>should</a:t>
            </a:r>
            <a:r>
              <a:rPr lang="tr-TR" sz="1800" dirty="0"/>
              <a:t> be </a:t>
            </a:r>
            <a:r>
              <a:rPr lang="tr-TR" sz="1800" dirty="0" err="1"/>
              <a:t>specified</a:t>
            </a:r>
            <a:r>
              <a:rPr lang="tr-TR" sz="1800" dirty="0"/>
              <a:t> (English/</a:t>
            </a:r>
            <a:r>
              <a:rPr lang="tr-TR" sz="1800" dirty="0" err="1"/>
              <a:t>German</a:t>
            </a:r>
            <a:r>
              <a:rPr lang="tr-TR" sz="1800" dirty="0"/>
              <a:t>/French). </a:t>
            </a:r>
            <a:r>
              <a:rPr lang="tr-TR" sz="1800" dirty="0" err="1"/>
              <a:t>Required</a:t>
            </a:r>
            <a:r>
              <a:rPr lang="tr-TR" sz="1800" dirty="0"/>
              <a:t> </a:t>
            </a:r>
            <a:r>
              <a:rPr lang="tr-TR" sz="1800" dirty="0" err="1"/>
              <a:t>information</a:t>
            </a:r>
            <a:r>
              <a:rPr lang="tr-TR" sz="1800" dirty="0"/>
              <a:t> e-mail </a:t>
            </a:r>
            <a:r>
              <a:rPr lang="tr-TR" sz="1800" dirty="0" err="1"/>
              <a:t>will</a:t>
            </a:r>
            <a:r>
              <a:rPr lang="tr-TR" sz="1800" dirty="0"/>
              <a:t> be sent. </a:t>
            </a:r>
          </a:p>
          <a:p>
            <a:pPr algn="just"/>
            <a:r>
              <a:rPr lang="tr-TR" sz="1800" dirty="0" err="1"/>
              <a:t>Students</a:t>
            </a:r>
            <a:r>
              <a:rPr lang="tr-TR" sz="1800" dirty="0"/>
              <a:t> </a:t>
            </a:r>
            <a:r>
              <a:rPr lang="tr-TR" sz="1800" dirty="0" err="1"/>
              <a:t>take</a:t>
            </a:r>
            <a:r>
              <a:rPr lang="tr-TR" sz="1800" dirty="0"/>
              <a:t> </a:t>
            </a:r>
            <a:r>
              <a:rPr lang="tr-TR" sz="1800" dirty="0" err="1"/>
              <a:t>the</a:t>
            </a:r>
            <a:r>
              <a:rPr lang="tr-TR" sz="1800" dirty="0"/>
              <a:t> </a:t>
            </a:r>
            <a:r>
              <a:rPr lang="tr-TR" sz="1800" dirty="0" err="1"/>
              <a:t>exam</a:t>
            </a:r>
            <a:r>
              <a:rPr lang="tr-TR" sz="1800" dirty="0"/>
              <a:t> (OLS-First </a:t>
            </a:r>
            <a:r>
              <a:rPr lang="tr-TR" sz="1800" dirty="0" err="1"/>
              <a:t>Assessment</a:t>
            </a:r>
            <a:r>
              <a:rPr lang="tr-TR" sz="1800" dirty="0"/>
              <a:t>) </a:t>
            </a:r>
            <a:r>
              <a:rPr lang="tr-TR" sz="1800" dirty="0" err="1"/>
              <a:t>before</a:t>
            </a:r>
            <a:r>
              <a:rPr lang="tr-TR" sz="1800" dirty="0"/>
              <a:t> </a:t>
            </a:r>
            <a:r>
              <a:rPr lang="tr-TR" sz="1800" dirty="0" err="1"/>
              <a:t>the</a:t>
            </a:r>
            <a:r>
              <a:rPr lang="tr-TR" sz="1800" dirty="0"/>
              <a:t> </a:t>
            </a:r>
            <a:r>
              <a:rPr lang="tr-TR" sz="1800" dirty="0" err="1"/>
              <a:t>mobility</a:t>
            </a:r>
            <a:r>
              <a:rPr lang="tr-TR" sz="1800" dirty="0"/>
              <a:t>. Online Language </a:t>
            </a:r>
            <a:r>
              <a:rPr lang="tr-TR" sz="1800" dirty="0" err="1"/>
              <a:t>exam</a:t>
            </a:r>
            <a:r>
              <a:rPr lang="tr-TR" sz="1800" dirty="0"/>
              <a:t> at </a:t>
            </a:r>
            <a:r>
              <a:rPr lang="tr-TR" sz="1800" dirty="0" err="1"/>
              <a:t>the</a:t>
            </a:r>
            <a:r>
              <a:rPr lang="tr-TR" sz="1800" dirty="0"/>
              <a:t> </a:t>
            </a:r>
            <a:r>
              <a:rPr lang="tr-TR" sz="1800" dirty="0" err="1"/>
              <a:t>end</a:t>
            </a:r>
            <a:r>
              <a:rPr lang="tr-TR" sz="1800" dirty="0"/>
              <a:t> of </a:t>
            </a:r>
            <a:r>
              <a:rPr lang="tr-TR" sz="1800" dirty="0" err="1"/>
              <a:t>the</a:t>
            </a:r>
            <a:r>
              <a:rPr lang="tr-TR" sz="1800" dirty="0"/>
              <a:t> </a:t>
            </a:r>
            <a:r>
              <a:rPr lang="tr-TR" sz="1800" dirty="0" err="1"/>
              <a:t>mobility</a:t>
            </a:r>
            <a:r>
              <a:rPr lang="tr-TR" sz="1800" dirty="0"/>
              <a:t> (OLS-Second </a:t>
            </a:r>
            <a:r>
              <a:rPr lang="tr-TR" sz="1800" dirty="0" err="1"/>
              <a:t>Assessment</a:t>
            </a:r>
            <a:r>
              <a:rPr lang="tr-TR" sz="1800" dirty="0"/>
              <a:t>) is not </a:t>
            </a:r>
            <a:r>
              <a:rPr lang="tr-TR" sz="1800" dirty="0" err="1"/>
              <a:t>mandatory</a:t>
            </a:r>
            <a:r>
              <a:rPr lang="tr-TR" sz="1800" dirty="0"/>
              <a:t>. </a:t>
            </a:r>
          </a:p>
          <a:p>
            <a:pPr algn="just"/>
            <a:r>
              <a:rPr lang="tr-TR" sz="1800" dirty="0"/>
              <a:t>Online </a:t>
            </a:r>
            <a:r>
              <a:rPr lang="tr-TR" sz="1800" dirty="0" err="1"/>
              <a:t>language</a:t>
            </a:r>
            <a:r>
              <a:rPr lang="tr-TR" sz="1800" dirty="0"/>
              <a:t> </a:t>
            </a:r>
            <a:r>
              <a:rPr lang="tr-TR" sz="1800" dirty="0" err="1"/>
              <a:t>exam</a:t>
            </a:r>
            <a:r>
              <a:rPr lang="tr-TR" sz="1800" dirty="0"/>
              <a:t> </a:t>
            </a:r>
            <a:r>
              <a:rPr lang="tr-TR" sz="1800" dirty="0" err="1"/>
              <a:t>results</a:t>
            </a:r>
            <a:r>
              <a:rPr lang="tr-TR" sz="1800" dirty="0"/>
              <a:t> do not </a:t>
            </a:r>
            <a:r>
              <a:rPr lang="tr-TR" sz="1800" dirty="0" err="1"/>
              <a:t>affect</a:t>
            </a:r>
            <a:r>
              <a:rPr lang="tr-TR" sz="1800" dirty="0"/>
              <a:t> </a:t>
            </a:r>
            <a:r>
              <a:rPr lang="tr-TR" sz="1800" dirty="0" err="1"/>
              <a:t>the</a:t>
            </a:r>
            <a:r>
              <a:rPr lang="tr-TR" sz="1800" dirty="0"/>
              <a:t> </a:t>
            </a:r>
            <a:r>
              <a:rPr lang="tr-TR" sz="1800" dirty="0" err="1"/>
              <a:t>mobility</a:t>
            </a:r>
            <a:r>
              <a:rPr lang="tr-TR" sz="1800" dirty="0"/>
              <a:t>, </a:t>
            </a:r>
            <a:r>
              <a:rPr lang="tr-TR" sz="1800" dirty="0" err="1"/>
              <a:t>however</a:t>
            </a:r>
            <a:r>
              <a:rPr lang="tr-TR" sz="1800" dirty="0"/>
              <a:t> it is </a:t>
            </a:r>
            <a:r>
              <a:rPr lang="tr-TR" sz="1800" dirty="0" err="1"/>
              <a:t>recommended</a:t>
            </a:r>
            <a:r>
              <a:rPr lang="tr-TR" sz="1800" dirty="0"/>
              <a:t> </a:t>
            </a:r>
            <a:r>
              <a:rPr lang="tr-TR" sz="1800" dirty="0" err="1"/>
              <a:t>to</a:t>
            </a:r>
            <a:r>
              <a:rPr lang="tr-TR" sz="1800" dirty="0"/>
              <a:t> </a:t>
            </a:r>
            <a:r>
              <a:rPr lang="tr-TR" sz="1800" dirty="0" err="1"/>
              <a:t>take</a:t>
            </a:r>
            <a:r>
              <a:rPr lang="tr-TR" sz="1800" dirty="0"/>
              <a:t> </a:t>
            </a:r>
            <a:r>
              <a:rPr lang="tr-TR" sz="1800" dirty="0" err="1"/>
              <a:t>the</a:t>
            </a:r>
            <a:r>
              <a:rPr lang="tr-TR" sz="1800" dirty="0"/>
              <a:t> </a:t>
            </a:r>
            <a:r>
              <a:rPr lang="tr-TR" sz="1800" dirty="0" err="1"/>
              <a:t>exam</a:t>
            </a:r>
            <a:r>
              <a:rPr lang="tr-TR" sz="1800" dirty="0"/>
              <a:t> </a:t>
            </a:r>
            <a:r>
              <a:rPr lang="tr-TR" sz="1800" dirty="0" err="1"/>
              <a:t>carefully</a:t>
            </a:r>
            <a:r>
              <a:rPr lang="tr-TR" sz="1800" dirty="0"/>
              <a:t>. </a:t>
            </a:r>
          </a:p>
          <a:p>
            <a:pPr algn="just"/>
            <a:r>
              <a:rPr lang="tr-TR" sz="1800" dirty="0" err="1"/>
              <a:t>Like</a:t>
            </a:r>
            <a:r>
              <a:rPr lang="tr-TR" sz="1800" dirty="0"/>
              <a:t> </a:t>
            </a:r>
            <a:r>
              <a:rPr lang="tr-TR" sz="1800" dirty="0" err="1"/>
              <a:t>the</a:t>
            </a:r>
            <a:r>
              <a:rPr lang="tr-TR" sz="1800" dirty="0"/>
              <a:t> </a:t>
            </a:r>
            <a:r>
              <a:rPr lang="tr-TR" sz="1800" dirty="0" err="1"/>
              <a:t>other</a:t>
            </a:r>
            <a:r>
              <a:rPr lang="tr-TR" sz="1800" dirty="0"/>
              <a:t> </a:t>
            </a:r>
            <a:r>
              <a:rPr lang="tr-TR" sz="1800" dirty="0" err="1"/>
              <a:t>documents</a:t>
            </a:r>
            <a:r>
              <a:rPr lang="tr-TR" sz="1800" dirty="0"/>
              <a:t> </a:t>
            </a:r>
            <a:r>
              <a:rPr lang="tr-TR" sz="1800" dirty="0" err="1"/>
              <a:t>mentioned</a:t>
            </a:r>
            <a:r>
              <a:rPr lang="tr-TR" sz="1800" dirty="0"/>
              <a:t> in </a:t>
            </a:r>
            <a:r>
              <a:rPr lang="tr-TR" sz="1800" dirty="0" err="1"/>
              <a:t>the</a:t>
            </a:r>
            <a:r>
              <a:rPr lang="tr-TR" sz="1800" dirty="0"/>
              <a:t> </a:t>
            </a:r>
            <a:r>
              <a:rPr lang="tr-TR" sz="1800" dirty="0" err="1"/>
              <a:t>checklist</a:t>
            </a:r>
            <a:r>
              <a:rPr lang="tr-TR" sz="1800" dirty="0"/>
              <a:t>, OLS </a:t>
            </a:r>
            <a:r>
              <a:rPr lang="tr-TR" sz="1800" dirty="0" err="1"/>
              <a:t>results</a:t>
            </a:r>
            <a:r>
              <a:rPr lang="tr-TR" sz="1800" dirty="0"/>
              <a:t>  belirtilen diğer belgeler gibi OLS sonucu çıktısını da gidiş öncesi </a:t>
            </a:r>
            <a:r>
              <a:rPr lang="tr-TR" sz="1800" dirty="0" err="1"/>
              <a:t>Erasmus</a:t>
            </a:r>
            <a:r>
              <a:rPr lang="tr-TR" sz="1800" dirty="0"/>
              <a:t> dosya açtırma işlemi için Koordinatörlüğümüzden alacağınız randevuda yanınızda bulundurmalısınız.</a:t>
            </a:r>
          </a:p>
          <a:p>
            <a:pPr algn="just"/>
            <a:endParaRPr lang="tr-TR" sz="1800" dirty="0"/>
          </a:p>
          <a:p>
            <a:pPr marL="12700" indent="0">
              <a:lnSpc>
                <a:spcPct val="100000"/>
              </a:lnSpc>
              <a:buNone/>
            </a:pPr>
            <a:endParaRPr lang="tr-TR" sz="1800" dirty="0">
              <a:cs typeface="Calibri"/>
            </a:endParaRPr>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38065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3F9D568-6E07-485A-B6D0-3A03B077B6CC}"/>
              </a:ext>
            </a:extLst>
          </p:cNvPr>
          <p:cNvSpPr>
            <a:spLocks noGrp="1"/>
          </p:cNvSpPr>
          <p:nvPr>
            <p:ph type="title"/>
          </p:nvPr>
        </p:nvSpPr>
        <p:spPr/>
        <p:txBody>
          <a:bodyPr>
            <a:normAutofit/>
          </a:bodyPr>
          <a:lstStyle/>
          <a:p>
            <a:r>
              <a:rPr lang="tr-TR" sz="4000" dirty="0" err="1">
                <a:solidFill>
                  <a:srgbClr val="FF0000"/>
                </a:solidFill>
                <a:latin typeface="+mn-lt"/>
              </a:rPr>
              <a:t>What</a:t>
            </a:r>
            <a:r>
              <a:rPr lang="tr-TR" sz="4000" dirty="0">
                <a:solidFill>
                  <a:srgbClr val="FF0000"/>
                </a:solidFill>
                <a:latin typeface="+mn-lt"/>
              </a:rPr>
              <a:t> is </a:t>
            </a:r>
            <a:r>
              <a:rPr lang="tr-TR" sz="4000" dirty="0" err="1">
                <a:solidFill>
                  <a:srgbClr val="FF0000"/>
                </a:solidFill>
                <a:latin typeface="+mn-lt"/>
              </a:rPr>
              <a:t>Erasmus</a:t>
            </a:r>
            <a:r>
              <a:rPr lang="tr-TR" sz="4000" dirty="0">
                <a:solidFill>
                  <a:srgbClr val="FF0000"/>
                </a:solidFill>
                <a:latin typeface="+mn-lt"/>
              </a:rPr>
              <a:t>+(KA131) Program?</a:t>
            </a:r>
          </a:p>
        </p:txBody>
      </p:sp>
      <p:sp>
        <p:nvSpPr>
          <p:cNvPr id="3" name="İçerik Yer Tutucusu 2">
            <a:extLst>
              <a:ext uri="{FF2B5EF4-FFF2-40B4-BE49-F238E27FC236}">
                <a16:creationId xmlns:a16="http://schemas.microsoft.com/office/drawing/2014/main" id="{5D8AB4C1-19B9-4F92-852D-B981F73A6D7A}"/>
              </a:ext>
            </a:extLst>
          </p:cNvPr>
          <p:cNvSpPr>
            <a:spLocks noGrp="1"/>
          </p:cNvSpPr>
          <p:nvPr>
            <p:ph idx="1"/>
          </p:nvPr>
        </p:nvSpPr>
        <p:spPr>
          <a:xfrm>
            <a:off x="838200" y="1825625"/>
            <a:ext cx="10515600" cy="3810065"/>
          </a:xfrm>
        </p:spPr>
        <p:txBody>
          <a:bodyPr>
            <a:normAutofit/>
          </a:bodyPr>
          <a:lstStyle/>
          <a:p>
            <a:r>
              <a:rPr lang="tr-TR" dirty="0" err="1"/>
              <a:t>Erasmus</a:t>
            </a:r>
            <a:r>
              <a:rPr lang="tr-TR" dirty="0"/>
              <a:t> Program is an </a:t>
            </a:r>
            <a:r>
              <a:rPr lang="tr-TR" dirty="0" err="1"/>
              <a:t>exchange</a:t>
            </a:r>
            <a:r>
              <a:rPr lang="tr-TR" dirty="0"/>
              <a:t> program </a:t>
            </a:r>
            <a:r>
              <a:rPr lang="tr-TR" dirty="0" err="1"/>
              <a:t>supported</a:t>
            </a:r>
            <a:r>
              <a:rPr lang="tr-TR" dirty="0"/>
              <a:t> </a:t>
            </a:r>
            <a:r>
              <a:rPr lang="tr-TR" dirty="0" err="1"/>
              <a:t>by</a:t>
            </a:r>
            <a:r>
              <a:rPr lang="tr-TR" dirty="0"/>
              <a:t> </a:t>
            </a:r>
            <a:r>
              <a:rPr lang="tr-TR" dirty="0" err="1"/>
              <a:t>European</a:t>
            </a:r>
            <a:r>
              <a:rPr lang="tr-TR" dirty="0"/>
              <a:t> </a:t>
            </a:r>
            <a:r>
              <a:rPr lang="tr-TR" dirty="0" err="1"/>
              <a:t>Union</a:t>
            </a:r>
            <a:r>
              <a:rPr lang="tr-TR" dirty="0"/>
              <a:t>. </a:t>
            </a:r>
            <a:r>
              <a:rPr lang="en-US" dirty="0">
                <a:solidFill>
                  <a:schemeClr val="accent6">
                    <a:lumMod val="75000"/>
                  </a:schemeClr>
                </a:solidFill>
              </a:rPr>
              <a:t>It aims to provide short-term student and staff exchange between higher education institutions in the European Union countries and </a:t>
            </a:r>
            <a:r>
              <a:rPr lang="en-US" dirty="0" err="1">
                <a:solidFill>
                  <a:schemeClr val="accent6">
                    <a:lumMod val="75000"/>
                  </a:schemeClr>
                </a:solidFill>
              </a:rPr>
              <a:t>Türkiye</a:t>
            </a:r>
            <a:r>
              <a:rPr lang="en-US" dirty="0">
                <a:solidFill>
                  <a:schemeClr val="accent6">
                    <a:lumMod val="75000"/>
                  </a:schemeClr>
                </a:solidFill>
              </a:rPr>
              <a:t> </a:t>
            </a:r>
            <a:r>
              <a:rPr lang="tr-TR" dirty="0" err="1">
                <a:solidFill>
                  <a:schemeClr val="accent6">
                    <a:lumMod val="75000"/>
                  </a:schemeClr>
                </a:solidFill>
              </a:rPr>
              <a:t>for</a:t>
            </a:r>
            <a:r>
              <a:rPr lang="en-US" dirty="0">
                <a:solidFill>
                  <a:schemeClr val="accent6">
                    <a:lumMod val="75000"/>
                  </a:schemeClr>
                </a:solidFill>
              </a:rPr>
              <a:t> students </a:t>
            </a:r>
            <a:r>
              <a:rPr lang="tr-TR" dirty="0" err="1">
                <a:solidFill>
                  <a:schemeClr val="accent6">
                    <a:lumMod val="75000"/>
                  </a:schemeClr>
                </a:solidFill>
              </a:rPr>
              <a:t>whom</a:t>
            </a:r>
            <a:r>
              <a:rPr lang="tr-TR" dirty="0">
                <a:solidFill>
                  <a:schemeClr val="accent6">
                    <a:lumMod val="75000"/>
                  </a:schemeClr>
                </a:solidFill>
              </a:rPr>
              <a:t> </a:t>
            </a:r>
            <a:r>
              <a:rPr lang="tr-TR" dirty="0" err="1">
                <a:solidFill>
                  <a:schemeClr val="accent6">
                    <a:lumMod val="75000"/>
                  </a:schemeClr>
                </a:solidFill>
              </a:rPr>
              <a:t>are</a:t>
            </a:r>
            <a:r>
              <a:rPr lang="tr-TR" dirty="0">
                <a:solidFill>
                  <a:schemeClr val="accent6">
                    <a:lumMod val="75000"/>
                  </a:schemeClr>
                </a:solidFill>
              </a:rPr>
              <a:t> </a:t>
            </a:r>
            <a:r>
              <a:rPr lang="en-US" dirty="0">
                <a:solidFill>
                  <a:schemeClr val="accent6">
                    <a:lumMod val="75000"/>
                  </a:schemeClr>
                </a:solidFill>
              </a:rPr>
              <a:t>in a higher education institution to gain vocational training / work experience in a business or </a:t>
            </a:r>
            <a:r>
              <a:rPr lang="en-US" dirty="0" err="1">
                <a:solidFill>
                  <a:schemeClr val="accent6">
                    <a:lumMod val="75000"/>
                  </a:schemeClr>
                </a:solidFill>
              </a:rPr>
              <a:t>organisation</a:t>
            </a:r>
            <a:r>
              <a:rPr lang="en-US" dirty="0">
                <a:solidFill>
                  <a:schemeClr val="accent6">
                    <a:lumMod val="75000"/>
                  </a:schemeClr>
                </a:solidFill>
              </a:rPr>
              <a:t> </a:t>
            </a:r>
            <a:r>
              <a:rPr lang="tr-TR" dirty="0">
                <a:solidFill>
                  <a:schemeClr val="accent6">
                    <a:lumMod val="75000"/>
                  </a:schemeClr>
                </a:solidFill>
              </a:rPr>
              <a:t>in a </a:t>
            </a:r>
            <a:r>
              <a:rPr lang="tr-TR" dirty="0" err="1">
                <a:solidFill>
                  <a:schemeClr val="accent6">
                    <a:lumMod val="75000"/>
                  </a:schemeClr>
                </a:solidFill>
              </a:rPr>
              <a:t>different</a:t>
            </a:r>
            <a:r>
              <a:rPr lang="tr-TR" dirty="0">
                <a:solidFill>
                  <a:schemeClr val="accent6">
                    <a:lumMod val="75000"/>
                  </a:schemeClr>
                </a:solidFill>
              </a:rPr>
              <a:t> </a:t>
            </a:r>
            <a:r>
              <a:rPr lang="tr-TR" dirty="0" err="1">
                <a:solidFill>
                  <a:schemeClr val="accent6">
                    <a:lumMod val="75000"/>
                  </a:schemeClr>
                </a:solidFill>
              </a:rPr>
              <a:t>country</a:t>
            </a:r>
            <a:r>
              <a:rPr lang="en-US" dirty="0">
                <a:solidFill>
                  <a:schemeClr val="accent6">
                    <a:lumMod val="75000"/>
                  </a:schemeClr>
                </a:solidFill>
              </a:rPr>
              <a:t>.</a:t>
            </a:r>
            <a:r>
              <a:rPr lang="tr-TR" dirty="0">
                <a:solidFill>
                  <a:schemeClr val="accent6">
                    <a:lumMod val="75000"/>
                  </a:schemeClr>
                </a:solidFill>
              </a:rPr>
              <a:t> </a:t>
            </a:r>
            <a:endParaRPr lang="tr-TR" dirty="0"/>
          </a:p>
          <a:p>
            <a:r>
              <a:rPr lang="tr-TR" dirty="0" err="1">
                <a:solidFill>
                  <a:schemeClr val="accent6">
                    <a:lumMod val="75000"/>
                  </a:schemeClr>
                </a:solidFill>
              </a:rPr>
              <a:t>The</a:t>
            </a:r>
            <a:r>
              <a:rPr lang="en-US" dirty="0">
                <a:solidFill>
                  <a:schemeClr val="accent6">
                    <a:lumMod val="75000"/>
                  </a:schemeClr>
                </a:solidFill>
              </a:rPr>
              <a:t> </a:t>
            </a:r>
            <a:r>
              <a:rPr lang="en-US" dirty="0" err="1">
                <a:solidFill>
                  <a:schemeClr val="accent6">
                    <a:lumMod val="75000"/>
                  </a:schemeClr>
                </a:solidFill>
              </a:rPr>
              <a:t>programme</a:t>
            </a:r>
            <a:r>
              <a:rPr lang="tr-TR" dirty="0">
                <a:solidFill>
                  <a:schemeClr val="accent6">
                    <a:lumMod val="75000"/>
                  </a:schemeClr>
                </a:solidFill>
              </a:rPr>
              <a:t> </a:t>
            </a:r>
            <a:r>
              <a:rPr lang="en-US" dirty="0">
                <a:solidFill>
                  <a:schemeClr val="accent6">
                    <a:lumMod val="75000"/>
                  </a:schemeClr>
                </a:solidFill>
              </a:rPr>
              <a:t>covers</a:t>
            </a:r>
            <a:r>
              <a:rPr lang="tr-TR" dirty="0">
                <a:solidFill>
                  <a:schemeClr val="accent6">
                    <a:lumMod val="75000"/>
                  </a:schemeClr>
                </a:solidFill>
              </a:rPr>
              <a:t> </a:t>
            </a:r>
            <a:r>
              <a:rPr lang="en-US" dirty="0">
                <a:solidFill>
                  <a:schemeClr val="accent6">
                    <a:lumMod val="75000"/>
                  </a:schemeClr>
                </a:solidFill>
              </a:rPr>
              <a:t>the European Union as well as Norway, Iceland, Liechtenstein, Macedonia, Serbia and </a:t>
            </a:r>
            <a:r>
              <a:rPr lang="en-US" dirty="0" err="1">
                <a:solidFill>
                  <a:schemeClr val="accent6">
                    <a:lumMod val="75000"/>
                  </a:schemeClr>
                </a:solidFill>
              </a:rPr>
              <a:t>Türkiye</a:t>
            </a:r>
            <a:r>
              <a:rPr lang="en-US" dirty="0">
                <a:solidFill>
                  <a:schemeClr val="accent6">
                    <a:lumMod val="75000"/>
                  </a:schemeClr>
                </a:solidFill>
              </a:rPr>
              <a:t>. </a:t>
            </a:r>
            <a:endParaRPr lang="tr-TR" dirty="0">
              <a:solidFill>
                <a:schemeClr val="accent6">
                  <a:lumMod val="75000"/>
                </a:schemeClr>
              </a:solidFill>
            </a:endParaRPr>
          </a:p>
        </p:txBody>
      </p:sp>
    </p:spTree>
    <p:extLst>
      <p:ext uri="{BB962C8B-B14F-4D97-AF65-F5344CB8AC3E}">
        <p14:creationId xmlns:p14="http://schemas.microsoft.com/office/powerpoint/2010/main" val="1691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236964" y="1969007"/>
            <a:ext cx="568451"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1C10FC75-F084-4176-8E7C-BE5BDF0441E5}"/>
              </a:ext>
            </a:extLst>
          </p:cNvPr>
          <p:cNvSpPr>
            <a:spLocks noGrp="1"/>
          </p:cNvSpPr>
          <p:nvPr>
            <p:ph type="title"/>
          </p:nvPr>
        </p:nvSpPr>
        <p:spPr/>
        <p:txBody>
          <a:bodyPr/>
          <a:lstStyle/>
          <a:p>
            <a:r>
              <a:rPr lang="tr-TR" sz="4000" dirty="0">
                <a:solidFill>
                  <a:srgbClr val="FF0000"/>
                </a:solidFill>
                <a:latin typeface="+mn-lt"/>
                <a:cs typeface="Century Gothic"/>
              </a:rPr>
              <a:t>EOID (</a:t>
            </a:r>
            <a:r>
              <a:rPr lang="tr-TR" sz="4000" dirty="0" err="1">
                <a:solidFill>
                  <a:srgbClr val="FF0000"/>
                </a:solidFill>
                <a:latin typeface="+mn-lt"/>
                <a:cs typeface="Century Gothic"/>
              </a:rPr>
              <a:t>Erasmus</a:t>
            </a:r>
            <a:r>
              <a:rPr lang="tr-TR" sz="4000" dirty="0">
                <a:solidFill>
                  <a:srgbClr val="FF0000"/>
                </a:solidFill>
                <a:latin typeface="+mn-lt"/>
                <a:cs typeface="Century Gothic"/>
              </a:rPr>
              <a:t> </a:t>
            </a:r>
            <a:r>
              <a:rPr lang="tr-TR" sz="4000" dirty="0" err="1">
                <a:solidFill>
                  <a:srgbClr val="FF0000"/>
                </a:solidFill>
                <a:latin typeface="+mn-lt"/>
                <a:cs typeface="Century Gothic"/>
              </a:rPr>
              <a:t>Organization</a:t>
            </a:r>
            <a:r>
              <a:rPr lang="tr-TR" sz="4000" dirty="0">
                <a:solidFill>
                  <a:srgbClr val="FF0000"/>
                </a:solidFill>
                <a:latin typeface="+mn-lt"/>
                <a:cs typeface="Century Gothic"/>
              </a:rPr>
              <a:t> ID) </a:t>
            </a:r>
            <a:br>
              <a:rPr lang="tr-TR" dirty="0">
                <a:cs typeface="Century Gothic"/>
              </a:rPr>
            </a:br>
            <a:endParaRPr lang="tr-TR" dirty="0"/>
          </a:p>
        </p:txBody>
      </p:sp>
      <p:sp>
        <p:nvSpPr>
          <p:cNvPr id="9" name="object 9"/>
          <p:cNvSpPr txBox="1">
            <a:spLocks noGrp="1"/>
          </p:cNvSpPr>
          <p:nvPr>
            <p:ph idx="1"/>
          </p:nvPr>
        </p:nvSpPr>
        <p:spPr>
          <a:xfrm>
            <a:off x="838200" y="1825625"/>
            <a:ext cx="10515600" cy="3832844"/>
          </a:xfrm>
          <a:prstGeom prst="rect">
            <a:avLst/>
          </a:prstGeom>
        </p:spPr>
        <p:txBody>
          <a:bodyPr vert="horz" wrap="square" lIns="0" tIns="0" rIns="0" bIns="0" rtlCol="0">
            <a:spAutoFit/>
          </a:bodyPr>
          <a:lstStyle/>
          <a:p>
            <a:pPr marL="297815" marR="12700" indent="-285750" algn="just">
              <a:lnSpc>
                <a:spcPts val="3020"/>
              </a:lnSpc>
              <a:buFont typeface="Wingdings 3" panose="05040102010807070707" pitchFamily="18" charset="2"/>
              <a:buChar char="´"/>
              <a:tabLst>
                <a:tab pos="241300" algn="l"/>
              </a:tabLst>
            </a:pPr>
            <a:r>
              <a:rPr lang="tr-TR" sz="1800" spc="-15" dirty="0">
                <a:cs typeface="Calibri"/>
              </a:rPr>
              <a:t>Host </a:t>
            </a:r>
            <a:r>
              <a:rPr lang="tr-TR" sz="1800" spc="-15" dirty="0" err="1">
                <a:cs typeface="Calibri"/>
              </a:rPr>
              <a:t>organisation</a:t>
            </a:r>
            <a:r>
              <a:rPr lang="tr-TR" sz="1800" spc="-15" dirty="0">
                <a:cs typeface="Calibri"/>
              </a:rPr>
              <a:t>/</a:t>
            </a:r>
            <a:r>
              <a:rPr lang="tr-TR" sz="1800" spc="-15" dirty="0" err="1">
                <a:cs typeface="Calibri"/>
              </a:rPr>
              <a:t>company</a:t>
            </a:r>
            <a:r>
              <a:rPr lang="tr-TR" sz="1800" spc="-15" dirty="0">
                <a:cs typeface="Calibri"/>
              </a:rPr>
              <a:t> </a:t>
            </a:r>
            <a:r>
              <a:rPr lang="tr-TR" sz="1800" spc="-15" dirty="0" err="1">
                <a:cs typeface="Calibri"/>
              </a:rPr>
              <a:t>should</a:t>
            </a:r>
            <a:r>
              <a:rPr lang="tr-TR" sz="1800" spc="-15" dirty="0">
                <a:cs typeface="Calibri"/>
              </a:rPr>
              <a:t> be </a:t>
            </a:r>
            <a:r>
              <a:rPr lang="tr-TR" sz="1800" spc="-15" dirty="0" err="1">
                <a:cs typeface="Calibri"/>
              </a:rPr>
              <a:t>registered</a:t>
            </a:r>
            <a:r>
              <a:rPr lang="tr-TR" sz="1800" spc="-15" dirty="0">
                <a:cs typeface="Calibri"/>
              </a:rPr>
              <a:t> </a:t>
            </a:r>
            <a:r>
              <a:rPr lang="tr-TR" sz="1800" spc="-15" dirty="0" err="1">
                <a:cs typeface="Calibri"/>
              </a:rPr>
              <a:t>to</a:t>
            </a:r>
            <a:r>
              <a:rPr lang="tr-TR" sz="1800" spc="-15" dirty="0">
                <a:cs typeface="Calibri"/>
              </a:rPr>
              <a:t> Europe </a:t>
            </a:r>
            <a:r>
              <a:rPr lang="tr-TR" sz="1800" spc="-15" dirty="0" err="1">
                <a:cs typeface="Calibri"/>
              </a:rPr>
              <a:t>Beneficiary</a:t>
            </a:r>
            <a:r>
              <a:rPr lang="tr-TR" sz="1800" spc="-15" dirty="0">
                <a:cs typeface="Calibri"/>
              </a:rPr>
              <a:t> </a:t>
            </a:r>
            <a:r>
              <a:rPr lang="tr-TR" sz="1800" spc="-15" dirty="0" err="1">
                <a:cs typeface="Calibri"/>
              </a:rPr>
              <a:t>Mobility</a:t>
            </a:r>
            <a:r>
              <a:rPr lang="tr-TR" sz="1800" spc="-15" dirty="0">
                <a:cs typeface="Calibri"/>
              </a:rPr>
              <a:t> </a:t>
            </a:r>
            <a:r>
              <a:rPr lang="tr-TR" sz="1800" spc="-15" dirty="0" err="1">
                <a:cs typeface="Calibri"/>
              </a:rPr>
              <a:t>database</a:t>
            </a:r>
            <a:r>
              <a:rPr lang="tr-TR" sz="1800" spc="-15" dirty="0">
                <a:cs typeface="Calibri"/>
              </a:rPr>
              <a:t>.</a:t>
            </a:r>
          </a:p>
          <a:p>
            <a:pPr marL="297815" marR="12700" indent="-285750" algn="just">
              <a:lnSpc>
                <a:spcPts val="3020"/>
              </a:lnSpc>
              <a:buFont typeface="Wingdings 3" panose="05040102010807070707" pitchFamily="18" charset="2"/>
              <a:buChar char="´"/>
              <a:tabLst>
                <a:tab pos="241300" algn="l"/>
              </a:tabLst>
            </a:pPr>
            <a:r>
              <a:rPr lang="tr-TR" sz="1800" spc="-15" dirty="0">
                <a:cs typeface="Calibri"/>
              </a:rPr>
              <a:t> </a:t>
            </a:r>
            <a:r>
              <a:rPr lang="tr-TR" sz="1800" spc="-15" dirty="0" err="1">
                <a:cs typeface="Calibri"/>
              </a:rPr>
              <a:t>Student</a:t>
            </a:r>
            <a:r>
              <a:rPr lang="tr-TR" sz="1800" spc="-15" dirty="0">
                <a:cs typeface="Calibri"/>
              </a:rPr>
              <a:t> </a:t>
            </a:r>
            <a:r>
              <a:rPr lang="tr-TR" sz="1800" spc="-15" dirty="0" err="1">
                <a:cs typeface="Calibri"/>
              </a:rPr>
              <a:t>should</a:t>
            </a:r>
            <a:r>
              <a:rPr lang="tr-TR" sz="1800" spc="-15" dirty="0">
                <a:cs typeface="Calibri"/>
              </a:rPr>
              <a:t> </a:t>
            </a:r>
            <a:r>
              <a:rPr lang="tr-TR" sz="1800" spc="-15" dirty="0" err="1">
                <a:cs typeface="Calibri"/>
              </a:rPr>
              <a:t>demand</a:t>
            </a:r>
            <a:r>
              <a:rPr lang="tr-TR" sz="1800" spc="-15" dirty="0">
                <a:cs typeface="Calibri"/>
              </a:rPr>
              <a:t> EOID </a:t>
            </a:r>
            <a:r>
              <a:rPr lang="tr-TR" sz="1800" spc="-15" dirty="0" err="1">
                <a:cs typeface="Calibri"/>
              </a:rPr>
              <a:t>number</a:t>
            </a:r>
            <a:r>
              <a:rPr lang="tr-TR" sz="1800" spc="-15" dirty="0">
                <a:cs typeface="Calibri"/>
              </a:rPr>
              <a:t> (</a:t>
            </a:r>
            <a:r>
              <a:rPr lang="tr-TR" sz="1800" spc="-15" dirty="0" err="1">
                <a:cs typeface="Calibri"/>
              </a:rPr>
              <a:t>if</a:t>
            </a:r>
            <a:r>
              <a:rPr lang="tr-TR" sz="1800" spc="-15" dirty="0">
                <a:cs typeface="Calibri"/>
              </a:rPr>
              <a:t> it is not </a:t>
            </a:r>
            <a:r>
              <a:rPr lang="tr-TR" sz="1800" spc="-15" dirty="0" err="1">
                <a:cs typeface="Calibri"/>
              </a:rPr>
              <a:t>already</a:t>
            </a:r>
            <a:r>
              <a:rPr lang="tr-TR" sz="1800" spc="-15" dirty="0">
                <a:cs typeface="Calibri"/>
              </a:rPr>
              <a:t> </a:t>
            </a:r>
            <a:r>
              <a:rPr lang="tr-TR" sz="1800" spc="-15" dirty="0" err="1">
                <a:cs typeface="Calibri"/>
              </a:rPr>
              <a:t>available</a:t>
            </a:r>
            <a:r>
              <a:rPr lang="tr-TR" sz="1800" spc="-15" dirty="0">
                <a:cs typeface="Calibri"/>
              </a:rPr>
              <a:t>) </a:t>
            </a:r>
            <a:r>
              <a:rPr lang="tr-TR" sz="1800" spc="-15" dirty="0" err="1">
                <a:cs typeface="Calibri"/>
              </a:rPr>
              <a:t>from</a:t>
            </a:r>
            <a:r>
              <a:rPr lang="tr-TR" sz="1800" spc="-15" dirty="0">
                <a:cs typeface="Calibri"/>
              </a:rPr>
              <a:t> </a:t>
            </a:r>
            <a:r>
              <a:rPr lang="tr-TR" sz="1800" spc="-15" dirty="0" err="1">
                <a:cs typeface="Calibri"/>
              </a:rPr>
              <a:t>international</a:t>
            </a:r>
            <a:r>
              <a:rPr lang="tr-TR" sz="1800" spc="-15" dirty="0">
                <a:cs typeface="Calibri"/>
              </a:rPr>
              <a:t> </a:t>
            </a:r>
            <a:r>
              <a:rPr lang="tr-TR" sz="1800" spc="-15" dirty="0" err="1">
                <a:cs typeface="Calibri"/>
              </a:rPr>
              <a:t>relations</a:t>
            </a:r>
            <a:r>
              <a:rPr lang="tr-TR" sz="1800" spc="-15" dirty="0">
                <a:cs typeface="Calibri"/>
              </a:rPr>
              <a:t> of </a:t>
            </a:r>
            <a:r>
              <a:rPr lang="tr-TR" sz="1800" spc="-15" dirty="0" err="1">
                <a:cs typeface="Calibri"/>
              </a:rPr>
              <a:t>the</a:t>
            </a:r>
            <a:r>
              <a:rPr lang="tr-TR" sz="1800" spc="-15" dirty="0">
                <a:cs typeface="Calibri"/>
              </a:rPr>
              <a:t> </a:t>
            </a:r>
            <a:r>
              <a:rPr lang="tr-TR" sz="1800" spc="-15" dirty="0" err="1">
                <a:cs typeface="Calibri"/>
              </a:rPr>
              <a:t>organisation</a:t>
            </a:r>
            <a:r>
              <a:rPr lang="tr-TR" sz="1800" spc="-15" dirty="0">
                <a:cs typeface="Calibri"/>
              </a:rPr>
              <a:t>. </a:t>
            </a:r>
            <a:r>
              <a:rPr lang="tr-TR" sz="1800" spc="-15" dirty="0" err="1">
                <a:cs typeface="Calibri"/>
              </a:rPr>
              <a:t>Organisation’s</a:t>
            </a:r>
            <a:r>
              <a:rPr lang="tr-TR" sz="1800" spc="-15" dirty="0">
                <a:cs typeface="Calibri"/>
              </a:rPr>
              <a:t> </a:t>
            </a:r>
            <a:r>
              <a:rPr lang="tr-TR" sz="1800" spc="-15" dirty="0" err="1">
                <a:cs typeface="Calibri"/>
              </a:rPr>
              <a:t>student</a:t>
            </a:r>
            <a:r>
              <a:rPr lang="tr-TR" sz="1800" spc="-15" dirty="0">
                <a:cs typeface="Calibri"/>
              </a:rPr>
              <a:t> EOID </a:t>
            </a:r>
            <a:r>
              <a:rPr lang="tr-TR" sz="1800" spc="-15" dirty="0" err="1">
                <a:cs typeface="Calibri"/>
              </a:rPr>
              <a:t>number</a:t>
            </a:r>
            <a:r>
              <a:rPr lang="tr-TR" sz="1800" spc="-15" dirty="0">
                <a:cs typeface="Calibri"/>
              </a:rPr>
              <a:t> </a:t>
            </a:r>
            <a:r>
              <a:rPr lang="tr-TR" sz="1800" spc="-15" dirty="0" err="1">
                <a:cs typeface="Calibri"/>
              </a:rPr>
              <a:t>should</a:t>
            </a:r>
            <a:r>
              <a:rPr lang="tr-TR" sz="1800" spc="-15" dirty="0">
                <a:cs typeface="Calibri"/>
              </a:rPr>
              <a:t> be </a:t>
            </a:r>
            <a:r>
              <a:rPr lang="tr-TR" sz="1800" spc="-15" dirty="0" err="1">
                <a:cs typeface="Calibri"/>
              </a:rPr>
              <a:t>submitted</a:t>
            </a:r>
            <a:r>
              <a:rPr lang="tr-TR" sz="1800" spc="-15" dirty="0">
                <a:cs typeface="Calibri"/>
              </a:rPr>
              <a:t> </a:t>
            </a:r>
            <a:r>
              <a:rPr lang="tr-TR" sz="1800" spc="-15" dirty="0" err="1">
                <a:cs typeface="Calibri"/>
              </a:rPr>
              <a:t>to</a:t>
            </a:r>
            <a:r>
              <a:rPr lang="tr-TR" sz="1800" spc="-15" dirty="0">
                <a:cs typeface="Calibri"/>
              </a:rPr>
              <a:t> International </a:t>
            </a:r>
            <a:r>
              <a:rPr lang="tr-TR" sz="1800" spc="-15" dirty="0" err="1">
                <a:cs typeface="Calibri"/>
              </a:rPr>
              <a:t>Academic</a:t>
            </a:r>
            <a:r>
              <a:rPr lang="tr-TR" sz="1800" spc="-15" dirty="0">
                <a:cs typeface="Calibri"/>
              </a:rPr>
              <a:t> </a:t>
            </a:r>
            <a:r>
              <a:rPr lang="tr-TR" sz="1800" spc="-15" dirty="0" err="1">
                <a:cs typeface="Calibri"/>
              </a:rPr>
              <a:t>Relations</a:t>
            </a:r>
            <a:r>
              <a:rPr lang="tr-TR" sz="1800" spc="-15" dirty="0">
                <a:cs typeface="Calibri"/>
              </a:rPr>
              <a:t> Office. EOID (</a:t>
            </a:r>
            <a:r>
              <a:rPr lang="tr-TR" sz="1800" spc="-15" dirty="0" err="1">
                <a:cs typeface="Calibri"/>
              </a:rPr>
              <a:t>Erasmus</a:t>
            </a:r>
            <a:r>
              <a:rPr lang="tr-TR" sz="1800" spc="-15" dirty="0">
                <a:cs typeface="Calibri"/>
              </a:rPr>
              <a:t> </a:t>
            </a:r>
            <a:r>
              <a:rPr lang="tr-TR" sz="1800" spc="-15" dirty="0" err="1">
                <a:cs typeface="Calibri"/>
              </a:rPr>
              <a:t>Organisation</a:t>
            </a:r>
            <a:r>
              <a:rPr lang="tr-TR" sz="1800" spc="-15" dirty="0">
                <a:cs typeface="Calibri"/>
              </a:rPr>
              <a:t> ID) can be </a:t>
            </a:r>
            <a:r>
              <a:rPr lang="tr-TR" sz="1800" spc="-15" dirty="0" err="1">
                <a:cs typeface="Calibri"/>
              </a:rPr>
              <a:t>obtained</a:t>
            </a:r>
            <a:r>
              <a:rPr lang="tr-TR" sz="1800" spc="-15" dirty="0">
                <a:cs typeface="Calibri"/>
              </a:rPr>
              <a:t> </a:t>
            </a:r>
            <a:r>
              <a:rPr lang="tr-TR" sz="1800" spc="-15" dirty="0" err="1">
                <a:cs typeface="Calibri"/>
              </a:rPr>
              <a:t>by</a:t>
            </a:r>
            <a:r>
              <a:rPr lang="tr-TR" sz="1800" spc="-15" dirty="0">
                <a:cs typeface="Calibri"/>
              </a:rPr>
              <a:t> </a:t>
            </a:r>
            <a:r>
              <a:rPr lang="tr-TR" sz="1800" spc="-15" dirty="0" err="1">
                <a:cs typeface="Calibri"/>
              </a:rPr>
              <a:t>clicking</a:t>
            </a:r>
            <a:r>
              <a:rPr lang="tr-TR" sz="1800" spc="-15" dirty="0">
                <a:cs typeface="Calibri"/>
              </a:rPr>
              <a:t> ‘’</a:t>
            </a:r>
            <a:r>
              <a:rPr lang="tr-TR" sz="1800" spc="-15" dirty="0" err="1">
                <a:cs typeface="Calibri"/>
              </a:rPr>
              <a:t>Register</a:t>
            </a:r>
            <a:r>
              <a:rPr lang="tr-TR" sz="1800" spc="-15" dirty="0">
                <a:cs typeface="Calibri"/>
              </a:rPr>
              <a:t> </a:t>
            </a:r>
            <a:r>
              <a:rPr lang="tr-TR" sz="1800" spc="-15" dirty="0" err="1">
                <a:cs typeface="Calibri"/>
              </a:rPr>
              <a:t>my</a:t>
            </a:r>
            <a:r>
              <a:rPr lang="tr-TR" sz="1800" spc="-15" dirty="0">
                <a:cs typeface="Calibri"/>
              </a:rPr>
              <a:t> </a:t>
            </a:r>
            <a:r>
              <a:rPr lang="tr-TR" sz="1800" spc="-15" dirty="0" err="1">
                <a:cs typeface="Calibri"/>
              </a:rPr>
              <a:t>organisation</a:t>
            </a:r>
            <a:r>
              <a:rPr lang="tr-TR" sz="1800" spc="-15" dirty="0">
                <a:cs typeface="Calibri"/>
              </a:rPr>
              <a:t>’’ </a:t>
            </a:r>
            <a:r>
              <a:rPr lang="tr-TR" sz="1800" spc="-15" dirty="0" err="1">
                <a:cs typeface="Calibri"/>
              </a:rPr>
              <a:t>option</a:t>
            </a:r>
            <a:r>
              <a:rPr lang="tr-TR" sz="1800" spc="-15" dirty="0">
                <a:cs typeface="Calibri"/>
              </a:rPr>
              <a:t> in </a:t>
            </a:r>
            <a:r>
              <a:rPr lang="tr-TR" sz="1800" spc="-15" dirty="0" err="1">
                <a:cs typeface="Calibri"/>
              </a:rPr>
              <a:t>the</a:t>
            </a:r>
            <a:r>
              <a:rPr lang="tr-TR" sz="1800" spc="-15" dirty="0">
                <a:cs typeface="Calibri"/>
              </a:rPr>
              <a:t> link </a:t>
            </a:r>
            <a:r>
              <a:rPr lang="tr-TR" sz="1800" spc="-15" dirty="0" err="1">
                <a:cs typeface="Calibri"/>
              </a:rPr>
              <a:t>above</a:t>
            </a:r>
            <a:r>
              <a:rPr lang="tr-TR" sz="1800" spc="-15" dirty="0">
                <a:cs typeface="Calibri"/>
              </a:rPr>
              <a:t>. First, </a:t>
            </a:r>
            <a:r>
              <a:rPr lang="tr-TR" sz="1800" spc="-15" dirty="0" err="1">
                <a:cs typeface="Calibri"/>
              </a:rPr>
              <a:t>checking</a:t>
            </a:r>
            <a:r>
              <a:rPr lang="tr-TR" sz="1800" spc="-15" dirty="0">
                <a:cs typeface="Calibri"/>
              </a:rPr>
              <a:t> </a:t>
            </a:r>
            <a:r>
              <a:rPr lang="tr-TR" sz="1800" spc="-15" dirty="0" err="1">
                <a:cs typeface="Calibri"/>
              </a:rPr>
              <a:t>if</a:t>
            </a:r>
            <a:r>
              <a:rPr lang="tr-TR" sz="1800" spc="-15" dirty="0">
                <a:cs typeface="Calibri"/>
              </a:rPr>
              <a:t> </a:t>
            </a:r>
            <a:r>
              <a:rPr lang="tr-TR" sz="1800" spc="-15" dirty="0" err="1">
                <a:cs typeface="Calibri"/>
              </a:rPr>
              <a:t>the</a:t>
            </a:r>
            <a:r>
              <a:rPr lang="tr-TR" sz="1800" spc="-15" dirty="0">
                <a:cs typeface="Calibri"/>
              </a:rPr>
              <a:t> </a:t>
            </a:r>
            <a:r>
              <a:rPr lang="tr-TR" sz="1800" spc="-15" dirty="0" err="1">
                <a:cs typeface="Calibri"/>
              </a:rPr>
              <a:t>organisation</a:t>
            </a:r>
            <a:r>
              <a:rPr lang="tr-TR" sz="1800" spc="-15" dirty="0">
                <a:cs typeface="Calibri"/>
              </a:rPr>
              <a:t> has </a:t>
            </a:r>
            <a:r>
              <a:rPr lang="tr-TR" sz="1800" spc="-15" dirty="0" err="1">
                <a:cs typeface="Calibri"/>
              </a:rPr>
              <a:t>already</a:t>
            </a:r>
            <a:r>
              <a:rPr lang="tr-TR" sz="1800" spc="-15" dirty="0">
                <a:cs typeface="Calibri"/>
              </a:rPr>
              <a:t> </a:t>
            </a:r>
            <a:r>
              <a:rPr lang="tr-TR" sz="1800" spc="-15" dirty="0" err="1">
                <a:cs typeface="Calibri"/>
              </a:rPr>
              <a:t>have</a:t>
            </a:r>
            <a:r>
              <a:rPr lang="tr-TR" sz="1800" spc="-15" dirty="0">
                <a:cs typeface="Calibri"/>
              </a:rPr>
              <a:t> EOID is </a:t>
            </a:r>
            <a:r>
              <a:rPr lang="tr-TR" sz="1800" spc="-15" dirty="0" err="1">
                <a:cs typeface="Calibri"/>
              </a:rPr>
              <a:t>recommended</a:t>
            </a:r>
            <a:r>
              <a:rPr lang="tr-TR" sz="1800" dirty="0"/>
              <a:t>.</a:t>
            </a:r>
          </a:p>
          <a:p>
            <a:pPr marL="12065" marR="12700" indent="0" algn="just">
              <a:lnSpc>
                <a:spcPts val="3020"/>
              </a:lnSpc>
              <a:buNone/>
              <a:tabLst>
                <a:tab pos="241300" algn="l"/>
              </a:tabLst>
            </a:pPr>
            <a:r>
              <a:rPr lang="tr-TR" sz="1800" spc="-5" dirty="0">
                <a:cs typeface="Century Gothic"/>
                <a:hlinkClick r:id="rId4"/>
              </a:rPr>
              <a:t>https://webgate.ec.europa.eu/erasmus-esc/index/organisations/search-for-an-organisation</a:t>
            </a:r>
            <a:endParaRPr lang="tr-TR" sz="1800" spc="-5" dirty="0">
              <a:cs typeface="Century Gothic"/>
            </a:endParaRPr>
          </a:p>
          <a:p>
            <a:pPr marL="12065" marR="12700" indent="0" algn="just">
              <a:lnSpc>
                <a:spcPts val="3020"/>
              </a:lnSpc>
              <a:buNone/>
              <a:tabLst>
                <a:tab pos="241300" algn="l"/>
              </a:tabLst>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253569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AE36B3-852A-4777-9F3E-3CB6CD2134F6}"/>
              </a:ext>
            </a:extLst>
          </p:cNvPr>
          <p:cNvSpPr>
            <a:spLocks noGrp="1"/>
          </p:cNvSpPr>
          <p:nvPr>
            <p:ph type="title"/>
          </p:nvPr>
        </p:nvSpPr>
        <p:spPr/>
        <p:txBody>
          <a:bodyPr>
            <a:normAutofit/>
          </a:bodyPr>
          <a:lstStyle/>
          <a:p>
            <a:r>
              <a:rPr lang="tr-TR" sz="4000" dirty="0">
                <a:solidFill>
                  <a:srgbClr val="FF0000"/>
                </a:solidFill>
                <a:latin typeface="+mn-lt"/>
              </a:rPr>
              <a:t>Grant </a:t>
            </a:r>
            <a:r>
              <a:rPr lang="tr-TR" sz="4000" dirty="0" err="1">
                <a:solidFill>
                  <a:srgbClr val="FF0000"/>
                </a:solidFill>
                <a:latin typeface="+mn-lt"/>
              </a:rPr>
              <a:t>Payment</a:t>
            </a:r>
            <a:endParaRPr lang="tr-TR" sz="4000" dirty="0">
              <a:solidFill>
                <a:srgbClr val="FF0000"/>
              </a:solidFill>
              <a:latin typeface="+mn-lt"/>
            </a:endParaRPr>
          </a:p>
        </p:txBody>
      </p:sp>
      <p:sp>
        <p:nvSpPr>
          <p:cNvPr id="3" name="İçerik Yer Tutucusu 2">
            <a:extLst>
              <a:ext uri="{FF2B5EF4-FFF2-40B4-BE49-F238E27FC236}">
                <a16:creationId xmlns:a16="http://schemas.microsoft.com/office/drawing/2014/main" id="{C35885A6-F131-4423-B825-44906C6BC1B0}"/>
              </a:ext>
            </a:extLst>
          </p:cNvPr>
          <p:cNvSpPr>
            <a:spLocks noGrp="1"/>
          </p:cNvSpPr>
          <p:nvPr>
            <p:ph idx="1"/>
          </p:nvPr>
        </p:nvSpPr>
        <p:spPr>
          <a:xfrm>
            <a:off x="838200" y="1825625"/>
            <a:ext cx="10515600" cy="3847387"/>
          </a:xfrm>
        </p:spPr>
        <p:txBody>
          <a:bodyPr>
            <a:normAutofit/>
          </a:bodyPr>
          <a:lstStyle/>
          <a:p>
            <a:r>
              <a:rPr lang="tr-TR" sz="1900" dirty="0" err="1"/>
              <a:t>Grants</a:t>
            </a:r>
            <a:r>
              <a:rPr lang="tr-TR" sz="1900" dirty="0"/>
              <a:t> do not </a:t>
            </a:r>
            <a:r>
              <a:rPr lang="tr-TR" sz="1900" dirty="0" err="1"/>
              <a:t>necessarily</a:t>
            </a:r>
            <a:r>
              <a:rPr lang="tr-TR" sz="1900" dirty="0"/>
              <a:t> </a:t>
            </a:r>
            <a:r>
              <a:rPr lang="tr-TR" sz="1900" dirty="0" err="1"/>
              <a:t>cover</a:t>
            </a:r>
            <a:r>
              <a:rPr lang="tr-TR" sz="1900" dirty="0"/>
              <a:t> </a:t>
            </a:r>
            <a:r>
              <a:rPr lang="tr-TR" sz="1900" dirty="0" err="1"/>
              <a:t>all</a:t>
            </a:r>
            <a:r>
              <a:rPr lang="tr-TR" sz="1900" dirty="0"/>
              <a:t> </a:t>
            </a:r>
            <a:r>
              <a:rPr lang="tr-TR" sz="1900" dirty="0" err="1"/>
              <a:t>the</a:t>
            </a:r>
            <a:r>
              <a:rPr lang="tr-TR" sz="1900" dirty="0"/>
              <a:t> </a:t>
            </a:r>
            <a:r>
              <a:rPr lang="tr-TR" sz="1900" dirty="0" err="1"/>
              <a:t>expenses</a:t>
            </a:r>
            <a:r>
              <a:rPr lang="tr-TR" sz="1900" dirty="0"/>
              <a:t>. </a:t>
            </a:r>
            <a:r>
              <a:rPr lang="tr-TR" sz="1900" dirty="0" err="1"/>
              <a:t>It</a:t>
            </a:r>
            <a:r>
              <a:rPr lang="tr-TR" sz="1900" dirty="0"/>
              <a:t> is </a:t>
            </a:r>
            <a:r>
              <a:rPr lang="tr-TR" sz="1900" dirty="0" err="1"/>
              <a:t>only</a:t>
            </a:r>
            <a:r>
              <a:rPr lang="tr-TR" sz="1900" dirty="0"/>
              <a:t> a </a:t>
            </a:r>
            <a:r>
              <a:rPr lang="tr-TR" sz="1900" dirty="0" err="1"/>
              <a:t>financial</a:t>
            </a:r>
            <a:r>
              <a:rPr lang="tr-TR" sz="1900" dirty="0"/>
              <a:t> </a:t>
            </a:r>
            <a:r>
              <a:rPr lang="tr-TR" sz="1900" dirty="0" err="1"/>
              <a:t>support</a:t>
            </a:r>
            <a:r>
              <a:rPr lang="tr-TR" sz="1900" dirty="0"/>
              <a:t>. </a:t>
            </a:r>
          </a:p>
          <a:p>
            <a:r>
              <a:rPr lang="tr-TR" sz="1900" dirty="0"/>
              <a:t>No </a:t>
            </a:r>
            <a:r>
              <a:rPr lang="tr-TR" sz="1900" dirty="0" err="1"/>
              <a:t>payment</a:t>
            </a:r>
            <a:r>
              <a:rPr lang="tr-TR" sz="1900" dirty="0"/>
              <a:t> </a:t>
            </a:r>
            <a:r>
              <a:rPr lang="tr-TR" sz="1900" dirty="0" err="1"/>
              <a:t>will</a:t>
            </a:r>
            <a:r>
              <a:rPr lang="tr-TR" sz="1900" dirty="0"/>
              <a:t> be </a:t>
            </a:r>
            <a:r>
              <a:rPr lang="tr-TR" sz="1900" dirty="0" err="1"/>
              <a:t>made</a:t>
            </a:r>
            <a:r>
              <a:rPr lang="tr-TR" sz="1900" dirty="0"/>
              <a:t> apart </a:t>
            </a:r>
            <a:r>
              <a:rPr lang="tr-TR" sz="1900" dirty="0" err="1"/>
              <a:t>from</a:t>
            </a:r>
            <a:r>
              <a:rPr lang="tr-TR" sz="1900" dirty="0"/>
              <a:t> </a:t>
            </a:r>
            <a:r>
              <a:rPr lang="tr-TR" sz="1900" dirty="0" err="1"/>
              <a:t>the</a:t>
            </a:r>
            <a:r>
              <a:rPr lang="tr-TR" sz="1900" dirty="0"/>
              <a:t> </a:t>
            </a:r>
            <a:r>
              <a:rPr lang="tr-TR" sz="1900" dirty="0" err="1"/>
              <a:t>grant</a:t>
            </a:r>
            <a:r>
              <a:rPr lang="tr-TR" sz="1900" dirty="0"/>
              <a:t> </a:t>
            </a:r>
            <a:r>
              <a:rPr lang="tr-TR" sz="1900" dirty="0" err="1"/>
              <a:t>for</a:t>
            </a:r>
            <a:r>
              <a:rPr lang="tr-TR" sz="1900" dirty="0"/>
              <a:t> </a:t>
            </a:r>
            <a:r>
              <a:rPr lang="tr-TR" sz="1900" dirty="0" err="1"/>
              <a:t>your</a:t>
            </a:r>
            <a:r>
              <a:rPr lang="tr-TR" sz="1900" dirty="0"/>
              <a:t> </a:t>
            </a:r>
            <a:r>
              <a:rPr lang="tr-TR" sz="1900" dirty="0" err="1"/>
              <a:t>expenditures</a:t>
            </a:r>
            <a:r>
              <a:rPr lang="tr-TR" sz="1900" dirty="0"/>
              <a:t> (</a:t>
            </a:r>
            <a:r>
              <a:rPr lang="tr-TR" sz="1900" dirty="0" err="1"/>
              <a:t>accommodation</a:t>
            </a:r>
            <a:r>
              <a:rPr lang="tr-TR" sz="1900" dirty="0"/>
              <a:t>, </a:t>
            </a:r>
            <a:r>
              <a:rPr lang="tr-TR" sz="1900" dirty="0" err="1"/>
              <a:t>insurance</a:t>
            </a:r>
            <a:r>
              <a:rPr lang="tr-TR" sz="1900" dirty="0"/>
              <a:t> </a:t>
            </a:r>
            <a:r>
              <a:rPr lang="tr-TR" sz="1900" dirty="0" err="1"/>
              <a:t>etc</a:t>
            </a:r>
            <a:r>
              <a:rPr lang="tr-TR" sz="1900" dirty="0"/>
              <a:t>.) </a:t>
            </a:r>
          </a:p>
          <a:p>
            <a:r>
              <a:rPr lang="tr-TR" sz="1900" dirty="0" err="1"/>
              <a:t>Regardless</a:t>
            </a:r>
            <a:r>
              <a:rPr lang="tr-TR" sz="1900" dirty="0"/>
              <a:t> of </a:t>
            </a:r>
            <a:r>
              <a:rPr lang="tr-TR" sz="1900" dirty="0" err="1"/>
              <a:t>your</a:t>
            </a:r>
            <a:r>
              <a:rPr lang="tr-TR" sz="1900" dirty="0"/>
              <a:t> </a:t>
            </a:r>
            <a:r>
              <a:rPr lang="tr-TR" sz="1900" dirty="0" err="1"/>
              <a:t>traineeship</a:t>
            </a:r>
            <a:r>
              <a:rPr lang="tr-TR" sz="1900" dirty="0"/>
              <a:t> </a:t>
            </a:r>
            <a:r>
              <a:rPr lang="tr-TR" sz="1900" dirty="0" err="1"/>
              <a:t>duration</a:t>
            </a:r>
            <a:r>
              <a:rPr lang="tr-TR" sz="1900" dirty="0"/>
              <a:t>, in 2024-2025 </a:t>
            </a:r>
            <a:r>
              <a:rPr lang="tr-TR" sz="1900" dirty="0" err="1"/>
              <a:t>academic</a:t>
            </a:r>
            <a:r>
              <a:rPr lang="tr-TR" sz="1900" dirty="0"/>
              <a:t> </a:t>
            </a:r>
            <a:r>
              <a:rPr lang="tr-TR" sz="1900" dirty="0" err="1"/>
              <a:t>year</a:t>
            </a:r>
            <a:r>
              <a:rPr lang="tr-TR" sz="1900" dirty="0"/>
              <a:t>, </a:t>
            </a:r>
            <a:r>
              <a:rPr lang="tr-TR" sz="1900" dirty="0" err="1"/>
              <a:t>two-month</a:t>
            </a:r>
            <a:r>
              <a:rPr lang="tr-TR" sz="1900" dirty="0"/>
              <a:t> </a:t>
            </a:r>
            <a:r>
              <a:rPr lang="tr-TR" sz="1900" dirty="0" err="1"/>
              <a:t>grant</a:t>
            </a:r>
            <a:r>
              <a:rPr lang="tr-TR" sz="1900" dirty="0"/>
              <a:t> </a:t>
            </a:r>
            <a:r>
              <a:rPr lang="tr-TR" sz="1900" dirty="0" err="1"/>
              <a:t>payment</a:t>
            </a:r>
            <a:r>
              <a:rPr lang="tr-TR" sz="1900" dirty="0"/>
              <a:t> </a:t>
            </a:r>
            <a:r>
              <a:rPr lang="tr-TR" sz="1900" dirty="0" err="1"/>
              <a:t>will</a:t>
            </a:r>
            <a:r>
              <a:rPr lang="tr-TR" sz="1900" dirty="0"/>
              <a:t> be </a:t>
            </a:r>
            <a:r>
              <a:rPr lang="tr-TR" sz="1900" dirty="0" err="1"/>
              <a:t>made</a:t>
            </a:r>
            <a:r>
              <a:rPr lang="tr-TR" sz="1900" dirty="0"/>
              <a:t>. First, </a:t>
            </a:r>
            <a:r>
              <a:rPr lang="tr-TR" sz="1900" dirty="0" err="1"/>
              <a:t>grant’s</a:t>
            </a:r>
            <a:r>
              <a:rPr lang="tr-TR" sz="1900" dirty="0"/>
              <a:t> %70 is </a:t>
            </a:r>
            <a:r>
              <a:rPr lang="tr-TR" sz="1900" dirty="0" err="1"/>
              <a:t>paid</a:t>
            </a:r>
            <a:r>
              <a:rPr lang="tr-TR" sz="1900" dirty="0"/>
              <a:t>. </a:t>
            </a:r>
          </a:p>
          <a:p>
            <a:r>
              <a:rPr lang="en-GB" sz="1800" dirty="0"/>
              <a:t>The remaining </a:t>
            </a:r>
            <a:r>
              <a:rPr lang="en-GB" sz="1800" b="1" dirty="0"/>
              <a:t>30%</a:t>
            </a:r>
            <a:r>
              <a:rPr lang="en-GB" sz="1800" dirty="0"/>
              <a:t> is paid after </a:t>
            </a:r>
            <a:r>
              <a:rPr lang="tr-TR" sz="1800" dirty="0" err="1"/>
              <a:t>delivery</a:t>
            </a:r>
            <a:r>
              <a:rPr lang="tr-TR" sz="1800" dirty="0"/>
              <a:t> of </a:t>
            </a:r>
            <a:r>
              <a:rPr lang="en-GB" sz="1800" dirty="0"/>
              <a:t>return documents and </a:t>
            </a:r>
            <a:r>
              <a:rPr lang="tr-TR" sz="1800" dirty="0" err="1"/>
              <a:t>confirmation</a:t>
            </a:r>
            <a:r>
              <a:rPr lang="tr-TR" sz="1800" dirty="0"/>
              <a:t> of </a:t>
            </a:r>
            <a:r>
              <a:rPr lang="tr-TR" sz="1800" dirty="0" err="1"/>
              <a:t>your</a:t>
            </a:r>
            <a:r>
              <a:rPr lang="tr-TR" sz="1800" dirty="0"/>
              <a:t> </a:t>
            </a:r>
            <a:r>
              <a:rPr lang="en-GB" sz="1800" dirty="0"/>
              <a:t>study period based on passport entry-exit stamps</a:t>
            </a:r>
            <a:r>
              <a:rPr lang="tr-TR" sz="1800" dirty="0"/>
              <a:t> (</a:t>
            </a:r>
            <a:r>
              <a:rPr lang="tr-TR" sz="1800" dirty="0" err="1"/>
              <a:t>which</a:t>
            </a:r>
            <a:r>
              <a:rPr lang="tr-TR" sz="1800" dirty="0"/>
              <a:t> </a:t>
            </a:r>
            <a:r>
              <a:rPr lang="tr-TR" sz="1800" dirty="0" err="1"/>
              <a:t>must</a:t>
            </a:r>
            <a:r>
              <a:rPr lang="tr-TR" sz="1800" dirty="0"/>
              <a:t> </a:t>
            </a:r>
            <a:r>
              <a:rPr lang="tr-TR" sz="1800" dirty="0" err="1"/>
              <a:t>confirm</a:t>
            </a:r>
            <a:r>
              <a:rPr lang="tr-TR" sz="1800" dirty="0"/>
              <a:t> </a:t>
            </a:r>
            <a:r>
              <a:rPr lang="tr-TR" sz="1800" dirty="0" err="1"/>
              <a:t>that</a:t>
            </a:r>
            <a:r>
              <a:rPr lang="tr-TR" sz="1800" dirty="0"/>
              <a:t> </a:t>
            </a:r>
            <a:r>
              <a:rPr lang="tr-TR" sz="1800" dirty="0" err="1"/>
              <a:t>your</a:t>
            </a:r>
            <a:r>
              <a:rPr lang="tr-TR" sz="1800" dirty="0"/>
              <a:t> </a:t>
            </a:r>
            <a:r>
              <a:rPr lang="tr-TR" sz="1800" dirty="0" err="1"/>
              <a:t>mobility</a:t>
            </a:r>
            <a:r>
              <a:rPr lang="tr-TR" sz="1800" dirty="0"/>
              <a:t> </a:t>
            </a:r>
            <a:r>
              <a:rPr lang="tr-TR" sz="1800" dirty="0" err="1"/>
              <a:t>duration</a:t>
            </a:r>
            <a:r>
              <a:rPr lang="tr-TR" sz="1800" dirty="0"/>
              <a:t> is at </a:t>
            </a:r>
            <a:r>
              <a:rPr lang="tr-TR" sz="1800" dirty="0" err="1"/>
              <a:t>least</a:t>
            </a:r>
            <a:r>
              <a:rPr lang="tr-TR" sz="1800" dirty="0"/>
              <a:t> 2 </a:t>
            </a:r>
            <a:r>
              <a:rPr lang="tr-TR" sz="1800" dirty="0" err="1"/>
              <a:t>months</a:t>
            </a:r>
            <a:r>
              <a:rPr lang="tr-TR" sz="1800" dirty="0"/>
              <a:t>.) </a:t>
            </a:r>
            <a:r>
              <a:rPr lang="en-GB" sz="1800" dirty="0"/>
              <a:t>If you do not successfully complete your mobility, you will </a:t>
            </a:r>
            <a:r>
              <a:rPr lang="en-GB" sz="1800" b="1" dirty="0"/>
              <a:t>not receive the remaining 30%</a:t>
            </a:r>
            <a:r>
              <a:rPr lang="en-GB" sz="1800" dirty="0"/>
              <a:t>.</a:t>
            </a:r>
            <a:r>
              <a:rPr lang="tr-TR" sz="1800" dirty="0"/>
              <a:t> </a:t>
            </a:r>
          </a:p>
          <a:p>
            <a:pPr marL="0" indent="0">
              <a:buNone/>
            </a:pPr>
            <a:endParaRPr lang="tr-TR" dirty="0"/>
          </a:p>
        </p:txBody>
      </p:sp>
    </p:spTree>
    <p:extLst>
      <p:ext uri="{BB962C8B-B14F-4D97-AF65-F5344CB8AC3E}">
        <p14:creationId xmlns:p14="http://schemas.microsoft.com/office/powerpoint/2010/main" val="1643847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4C5623-7193-42D7-81A8-AA163CC8C33B}"/>
              </a:ext>
            </a:extLst>
          </p:cNvPr>
          <p:cNvSpPr>
            <a:spLocks noGrp="1"/>
          </p:cNvSpPr>
          <p:nvPr>
            <p:ph type="title"/>
          </p:nvPr>
        </p:nvSpPr>
        <p:spPr/>
        <p:txBody>
          <a:bodyPr/>
          <a:lstStyle/>
          <a:p>
            <a:r>
              <a:rPr lang="tr-TR" sz="4000" spc="-5" dirty="0" err="1">
                <a:solidFill>
                  <a:srgbClr val="FF0000"/>
                </a:solidFill>
                <a:latin typeface="+mn-lt"/>
                <a:cs typeface="Calibri"/>
              </a:rPr>
              <a:t>E</a:t>
            </a:r>
            <a:r>
              <a:rPr lang="tr-TR" sz="4000" spc="-85" dirty="0" err="1">
                <a:solidFill>
                  <a:srgbClr val="FF0000"/>
                </a:solidFill>
                <a:latin typeface="+mn-lt"/>
                <a:cs typeface="Calibri"/>
              </a:rPr>
              <a:t>r</a:t>
            </a:r>
            <a:r>
              <a:rPr lang="tr-TR" sz="4000" spc="-20" dirty="0" err="1">
                <a:solidFill>
                  <a:srgbClr val="FF0000"/>
                </a:solidFill>
                <a:latin typeface="+mn-lt"/>
                <a:cs typeface="Calibri"/>
              </a:rPr>
              <a:t>a</a:t>
            </a:r>
            <a:r>
              <a:rPr lang="tr-TR" sz="4000" spc="15" dirty="0" err="1">
                <a:solidFill>
                  <a:srgbClr val="FF0000"/>
                </a:solidFill>
                <a:latin typeface="+mn-lt"/>
                <a:cs typeface="Calibri"/>
              </a:rPr>
              <a:t>s</a:t>
            </a:r>
            <a:r>
              <a:rPr lang="tr-TR" sz="4000" spc="10" dirty="0" err="1">
                <a:solidFill>
                  <a:srgbClr val="FF0000"/>
                </a:solidFill>
                <a:latin typeface="+mn-lt"/>
                <a:cs typeface="Calibri"/>
              </a:rPr>
              <a:t>m</a:t>
            </a:r>
            <a:r>
              <a:rPr lang="tr-TR" sz="4000" spc="5" dirty="0" err="1">
                <a:solidFill>
                  <a:srgbClr val="FF0000"/>
                </a:solidFill>
                <a:latin typeface="+mn-lt"/>
                <a:cs typeface="Calibri"/>
              </a:rPr>
              <a:t>u</a:t>
            </a:r>
            <a:r>
              <a:rPr lang="tr-TR" sz="4000" spc="15" dirty="0" err="1">
                <a:solidFill>
                  <a:srgbClr val="FF0000"/>
                </a:solidFill>
                <a:latin typeface="+mn-lt"/>
                <a:cs typeface="Calibri"/>
              </a:rPr>
              <a:t>s</a:t>
            </a:r>
            <a:r>
              <a:rPr lang="tr-TR" sz="4000" dirty="0">
                <a:solidFill>
                  <a:srgbClr val="FF0000"/>
                </a:solidFill>
                <a:latin typeface="+mn-lt"/>
                <a:cs typeface="Calibri"/>
              </a:rPr>
              <a:t>+ </a:t>
            </a:r>
            <a:r>
              <a:rPr lang="tr-TR" sz="4000" spc="-25" dirty="0" err="1">
                <a:solidFill>
                  <a:srgbClr val="FF0000"/>
                </a:solidFill>
                <a:latin typeface="+mn-lt"/>
                <a:cs typeface="Calibri"/>
              </a:rPr>
              <a:t>Grants</a:t>
            </a:r>
            <a:br>
              <a:rPr lang="tr-TR" spc="5" dirty="0">
                <a:cs typeface="Calibri"/>
              </a:rPr>
            </a:br>
            <a:endParaRPr lang="tr-TR" dirty="0"/>
          </a:p>
        </p:txBody>
      </p:sp>
      <p:sp>
        <p:nvSpPr>
          <p:cNvPr id="7" name="Başlık 1">
            <a:extLst>
              <a:ext uri="{FF2B5EF4-FFF2-40B4-BE49-F238E27FC236}">
                <a16:creationId xmlns:a16="http://schemas.microsoft.com/office/drawing/2014/main" id="{A7F47869-C8D4-4028-BBE3-F445AFA43980}"/>
              </a:ext>
            </a:extLst>
          </p:cNvPr>
          <p:cNvSpPr txBox="1">
            <a:spLocks/>
          </p:cNvSpPr>
          <p:nvPr/>
        </p:nvSpPr>
        <p:spPr>
          <a:xfrm>
            <a:off x="1143000" y="1825625"/>
            <a:ext cx="9144000" cy="94629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br>
            <a:b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br>
            <a:b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br>
            <a:endParaRPr kumimoji="0" lang="tr-TR" sz="4400" b="1" i="0" u="none" strike="noStrike" kern="1200" cap="none" spc="0" normalizeH="0" baseline="0" noProof="0" dirty="0">
              <a:ln>
                <a:noFill/>
              </a:ln>
              <a:solidFill>
                <a:srgbClr val="015092"/>
              </a:solidFill>
              <a:effectLst/>
              <a:uLnTx/>
              <a:uFillTx/>
              <a:latin typeface="Calibri Light" panose="020F0302020204030204"/>
              <a:ea typeface="+mj-ea"/>
              <a:cs typeface="+mj-cs"/>
            </a:endParaRPr>
          </a:p>
        </p:txBody>
      </p:sp>
      <p:graphicFrame>
        <p:nvGraphicFramePr>
          <p:cNvPr id="8" name="Tablo 7">
            <a:extLst>
              <a:ext uri="{FF2B5EF4-FFF2-40B4-BE49-F238E27FC236}">
                <a16:creationId xmlns:a16="http://schemas.microsoft.com/office/drawing/2014/main" id="{A663A1B8-E491-4C15-A79D-F5306553C85C}"/>
              </a:ext>
            </a:extLst>
          </p:cNvPr>
          <p:cNvGraphicFramePr>
            <a:graphicFrameLocks noGrp="1"/>
          </p:cNvGraphicFramePr>
          <p:nvPr>
            <p:extLst>
              <p:ext uri="{D42A27DB-BD31-4B8C-83A1-F6EECF244321}">
                <p14:modId xmlns:p14="http://schemas.microsoft.com/office/powerpoint/2010/main" val="622518449"/>
              </p:ext>
            </p:extLst>
          </p:nvPr>
        </p:nvGraphicFramePr>
        <p:xfrm>
          <a:off x="838200" y="1523784"/>
          <a:ext cx="9842551" cy="3935413"/>
        </p:xfrm>
        <a:graphic>
          <a:graphicData uri="http://schemas.openxmlformats.org/drawingml/2006/table">
            <a:tbl>
              <a:tblPr firstRow="1" firstCol="1" bandRow="1">
                <a:tableStyleId>{5DA37D80-6434-44D0-A028-1B22A696006F}</a:tableStyleId>
              </a:tblPr>
              <a:tblGrid>
                <a:gridCol w="2522848">
                  <a:extLst>
                    <a:ext uri="{9D8B030D-6E8A-4147-A177-3AD203B41FA5}">
                      <a16:colId xmlns:a16="http://schemas.microsoft.com/office/drawing/2014/main" val="20000"/>
                    </a:ext>
                  </a:extLst>
                </a:gridCol>
                <a:gridCol w="5856666">
                  <a:extLst>
                    <a:ext uri="{9D8B030D-6E8A-4147-A177-3AD203B41FA5}">
                      <a16:colId xmlns:a16="http://schemas.microsoft.com/office/drawing/2014/main" val="20001"/>
                    </a:ext>
                  </a:extLst>
                </a:gridCol>
                <a:gridCol w="1463037">
                  <a:extLst>
                    <a:ext uri="{9D8B030D-6E8A-4147-A177-3AD203B41FA5}">
                      <a16:colId xmlns:a16="http://schemas.microsoft.com/office/drawing/2014/main" val="20003"/>
                    </a:ext>
                  </a:extLst>
                </a:gridCol>
              </a:tblGrid>
              <a:tr h="676959">
                <a:tc>
                  <a:txBody>
                    <a:bodyPr/>
                    <a:lstStyle/>
                    <a:p>
                      <a:pPr>
                        <a:lnSpc>
                          <a:spcPct val="107000"/>
                        </a:lnSpc>
                        <a:spcAft>
                          <a:spcPts val="0"/>
                        </a:spcAft>
                      </a:pPr>
                      <a:r>
                        <a:rPr lang="tr-TR" sz="2400" dirty="0">
                          <a:effectLst/>
                        </a:rPr>
                        <a:t> </a:t>
                      </a:r>
                      <a:endParaRPr lang="tr-TR" sz="2000" dirty="0">
                        <a:effectLst/>
                      </a:endParaRPr>
                    </a:p>
                    <a:p>
                      <a:pPr algn="ctr">
                        <a:lnSpc>
                          <a:spcPct val="107000"/>
                        </a:lnSpc>
                        <a:spcAft>
                          <a:spcPts val="0"/>
                        </a:spcAft>
                      </a:pPr>
                      <a:r>
                        <a:rPr lang="tr-TR" sz="2000" dirty="0" err="1">
                          <a:effectLst/>
                        </a:rPr>
                        <a:t>Countries</a:t>
                      </a:r>
                      <a:r>
                        <a:rPr lang="tr-TR" sz="2000" dirty="0">
                          <a:effectLst/>
                        </a:rPr>
                        <a:t> </a:t>
                      </a:r>
                      <a:r>
                        <a:rPr lang="tr-TR" sz="2000" dirty="0" err="1">
                          <a:effectLst/>
                        </a:rPr>
                        <a:t>According</a:t>
                      </a:r>
                      <a:r>
                        <a:rPr lang="tr-TR" sz="2000" dirty="0">
                          <a:effectLst/>
                        </a:rPr>
                        <a:t> </a:t>
                      </a:r>
                      <a:r>
                        <a:rPr lang="tr-TR" sz="2000" dirty="0" err="1">
                          <a:effectLst/>
                        </a:rPr>
                        <a:t>to</a:t>
                      </a:r>
                      <a:r>
                        <a:rPr lang="tr-TR" sz="2000" dirty="0">
                          <a:effectLst/>
                        </a:rPr>
                        <a:t> </a:t>
                      </a:r>
                      <a:r>
                        <a:rPr lang="tr-TR" sz="2000" dirty="0" err="1">
                          <a:effectLst/>
                        </a:rPr>
                        <a:t>Cost</a:t>
                      </a:r>
                      <a:r>
                        <a:rPr lang="tr-TR" sz="2000" dirty="0">
                          <a:effectLst/>
                        </a:rPr>
                        <a:t> of </a:t>
                      </a:r>
                      <a:r>
                        <a:rPr lang="tr-TR" sz="2000" dirty="0" err="1">
                          <a:effectLst/>
                        </a:rPr>
                        <a:t>Living</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tr-TR" sz="2000" dirty="0">
                        <a:effectLst/>
                      </a:endParaRPr>
                    </a:p>
                    <a:p>
                      <a:pPr algn="ctr">
                        <a:lnSpc>
                          <a:spcPct val="107000"/>
                        </a:lnSpc>
                        <a:spcAft>
                          <a:spcPts val="0"/>
                        </a:spcAft>
                      </a:pPr>
                      <a:endParaRPr lang="tr-TR" sz="2000" dirty="0">
                        <a:effectLst/>
                      </a:endParaRPr>
                    </a:p>
                    <a:p>
                      <a:pPr algn="ctr">
                        <a:lnSpc>
                          <a:spcPct val="107000"/>
                        </a:lnSpc>
                        <a:spcAft>
                          <a:spcPts val="0"/>
                        </a:spcAft>
                      </a:pPr>
                      <a:r>
                        <a:rPr lang="tr-TR" sz="2400" dirty="0">
                          <a:effectLst/>
                        </a:rPr>
                        <a:t>Host </a:t>
                      </a:r>
                      <a:r>
                        <a:rPr lang="tr-TR" sz="2400" dirty="0" err="1">
                          <a:effectLst/>
                        </a:rPr>
                        <a:t>Countries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dirty="0" err="1">
                          <a:effectLst/>
                        </a:rPr>
                        <a:t>Monthly</a:t>
                      </a:r>
                      <a:r>
                        <a:rPr lang="tr-TR" sz="2000" dirty="0">
                          <a:effectLst/>
                        </a:rPr>
                        <a:t> Grant</a:t>
                      </a:r>
                    </a:p>
                    <a:p>
                      <a:pPr algn="ctr">
                        <a:lnSpc>
                          <a:spcPct val="107000"/>
                        </a:lnSpc>
                        <a:spcAft>
                          <a:spcPts val="0"/>
                        </a:spcAft>
                      </a:pPr>
                      <a:r>
                        <a:rPr lang="tr-TR" sz="2000" dirty="0">
                          <a:effectLst/>
                        </a:rPr>
                        <a:t>(Euro)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95057">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1. </a:t>
                      </a:r>
                      <a:r>
                        <a:rPr lang="tr-TR" sz="2000" dirty="0" err="1">
                          <a:effectLst/>
                        </a:rPr>
                        <a:t>and</a:t>
                      </a:r>
                      <a:r>
                        <a:rPr lang="tr-TR" sz="2000" dirty="0">
                          <a:effectLst/>
                        </a:rPr>
                        <a:t> 2. </a:t>
                      </a:r>
                      <a:r>
                        <a:rPr lang="tr-TR" sz="2000" dirty="0" err="1">
                          <a:effectLst/>
                        </a:rPr>
                        <a:t>Group</a:t>
                      </a:r>
                      <a:r>
                        <a:rPr lang="tr-TR" sz="2000" dirty="0">
                          <a:effectLst/>
                        </a:rPr>
                        <a:t> Program </a:t>
                      </a:r>
                      <a:r>
                        <a:rPr lang="tr-TR" sz="2000" dirty="0" err="1">
                          <a:effectLst/>
                        </a:rPr>
                        <a:t>Countries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err="1">
                          <a:effectLst/>
                        </a:rPr>
                        <a:t>Czech</a:t>
                      </a:r>
                      <a:r>
                        <a:rPr lang="tr-TR" sz="2000" dirty="0">
                          <a:effectLst/>
                        </a:rPr>
                        <a:t> </a:t>
                      </a:r>
                      <a:r>
                        <a:rPr lang="tr-TR" sz="2000" dirty="0" err="1">
                          <a:effectLst/>
                        </a:rPr>
                        <a:t>Republic</a:t>
                      </a:r>
                      <a:r>
                        <a:rPr lang="tr-TR" sz="2000" dirty="0">
                          <a:effectLst/>
                        </a:rPr>
                        <a:t>, </a:t>
                      </a:r>
                      <a:r>
                        <a:rPr lang="tr-TR" sz="2000" dirty="0" err="1">
                          <a:effectLst/>
                        </a:rPr>
                        <a:t>Denmark</a:t>
                      </a:r>
                      <a:r>
                        <a:rPr lang="tr-TR" sz="2000" dirty="0">
                          <a:effectLst/>
                        </a:rPr>
                        <a:t>, </a:t>
                      </a:r>
                      <a:r>
                        <a:rPr lang="tr-TR" sz="2000" dirty="0" err="1">
                          <a:effectLst/>
                        </a:rPr>
                        <a:t>Estonia</a:t>
                      </a:r>
                      <a:r>
                        <a:rPr lang="tr-TR" sz="2000" dirty="0">
                          <a:effectLst/>
                        </a:rPr>
                        <a:t>, </a:t>
                      </a:r>
                      <a:r>
                        <a:rPr lang="tr-TR" sz="2000" dirty="0" err="1">
                          <a:effectLst/>
                        </a:rPr>
                        <a:t>Finland</a:t>
                      </a:r>
                      <a:r>
                        <a:rPr lang="tr-TR" sz="2000" dirty="0">
                          <a:effectLst/>
                        </a:rPr>
                        <a:t>, </a:t>
                      </a:r>
                      <a:r>
                        <a:rPr lang="tr-TR" sz="2000" dirty="0" err="1">
                          <a:effectLst/>
                        </a:rPr>
                        <a:t>Ireland</a:t>
                      </a:r>
                      <a:r>
                        <a:rPr lang="tr-TR" sz="2000" dirty="0">
                          <a:effectLst/>
                        </a:rPr>
                        <a:t>, </a:t>
                      </a:r>
                      <a:r>
                        <a:rPr lang="tr-TR" sz="2000" dirty="0" err="1">
                          <a:effectLst/>
                        </a:rPr>
                        <a:t>Sweden</a:t>
                      </a:r>
                      <a:r>
                        <a:rPr lang="tr-TR" sz="2000" dirty="0">
                          <a:effectLst/>
                        </a:rPr>
                        <a:t>, </a:t>
                      </a:r>
                      <a:r>
                        <a:rPr lang="tr-TR" sz="2000" dirty="0" err="1">
                          <a:effectLst/>
                        </a:rPr>
                        <a:t>Iceland</a:t>
                      </a:r>
                      <a:r>
                        <a:rPr lang="tr-TR" sz="2000" dirty="0">
                          <a:effectLst/>
                        </a:rPr>
                        <a:t>, </a:t>
                      </a:r>
                      <a:r>
                        <a:rPr lang="tr-TR" sz="2000" dirty="0" err="1">
                          <a:effectLst/>
                        </a:rPr>
                        <a:t>Latvia</a:t>
                      </a:r>
                      <a:r>
                        <a:rPr lang="tr-TR" sz="2000" dirty="0">
                          <a:effectLst/>
                        </a:rPr>
                        <a:t>, </a:t>
                      </a:r>
                      <a:r>
                        <a:rPr lang="tr-TR" sz="2000" dirty="0" err="1">
                          <a:effectLst/>
                        </a:rPr>
                        <a:t>Liechtenstein</a:t>
                      </a:r>
                      <a:r>
                        <a:rPr lang="tr-TR" sz="2000" dirty="0">
                          <a:effectLst/>
                        </a:rPr>
                        <a:t>, </a:t>
                      </a:r>
                      <a:r>
                        <a:rPr lang="tr-TR" sz="2000" dirty="0" err="1">
                          <a:effectLst/>
                        </a:rPr>
                        <a:t>Luxembourg</a:t>
                      </a:r>
                      <a:r>
                        <a:rPr lang="tr-TR" sz="2000" dirty="0">
                          <a:effectLst/>
                        </a:rPr>
                        <a:t>, </a:t>
                      </a:r>
                      <a:r>
                        <a:rPr lang="tr-TR" sz="2000" dirty="0" err="1">
                          <a:effectLst/>
                        </a:rPr>
                        <a:t>Norway</a:t>
                      </a:r>
                      <a:r>
                        <a:rPr lang="tr-TR" sz="2000" dirty="0">
                          <a:effectLst/>
                        </a:rPr>
                        <a:t>, Germany, </a:t>
                      </a:r>
                      <a:r>
                        <a:rPr lang="tr-TR" sz="2000" dirty="0" err="1">
                          <a:effectLst/>
                        </a:rPr>
                        <a:t>Austria</a:t>
                      </a:r>
                      <a:r>
                        <a:rPr lang="tr-TR" sz="2000" dirty="0">
                          <a:effectLst/>
                        </a:rPr>
                        <a:t>, </a:t>
                      </a:r>
                      <a:r>
                        <a:rPr lang="tr-TR" sz="2000" dirty="0" err="1">
                          <a:effectLst/>
                        </a:rPr>
                        <a:t>Belgium</a:t>
                      </a:r>
                      <a:r>
                        <a:rPr lang="tr-TR" sz="2000" dirty="0">
                          <a:effectLst/>
                        </a:rPr>
                        <a:t>, France, South </a:t>
                      </a:r>
                      <a:r>
                        <a:rPr lang="tr-TR" sz="2000" dirty="0" err="1">
                          <a:effectLst/>
                        </a:rPr>
                        <a:t>Cyprus</a:t>
                      </a:r>
                      <a:r>
                        <a:rPr lang="tr-TR" sz="2000" dirty="0">
                          <a:effectLst/>
                        </a:rPr>
                        <a:t>, </a:t>
                      </a:r>
                      <a:r>
                        <a:rPr lang="tr-TR" sz="2000" dirty="0" err="1">
                          <a:effectLst/>
                        </a:rPr>
                        <a:t>Holland</a:t>
                      </a:r>
                      <a:r>
                        <a:rPr lang="tr-TR" sz="2000" dirty="0">
                          <a:effectLst/>
                        </a:rPr>
                        <a:t>, </a:t>
                      </a:r>
                      <a:r>
                        <a:rPr lang="tr-TR" sz="2000" dirty="0" err="1">
                          <a:effectLst/>
                        </a:rPr>
                        <a:t>Spain</a:t>
                      </a:r>
                      <a:r>
                        <a:rPr lang="tr-TR" sz="2000" dirty="0">
                          <a:effectLst/>
                        </a:rPr>
                        <a:t>, </a:t>
                      </a:r>
                      <a:r>
                        <a:rPr lang="tr-TR" sz="2000" dirty="0" err="1">
                          <a:effectLst/>
                        </a:rPr>
                        <a:t>Italy</a:t>
                      </a:r>
                      <a:r>
                        <a:rPr lang="tr-TR" sz="2000" dirty="0">
                          <a:effectLst/>
                        </a:rPr>
                        <a:t>, Malta, </a:t>
                      </a:r>
                      <a:r>
                        <a:rPr lang="tr-TR" sz="2000" dirty="0" err="1">
                          <a:effectLst/>
                        </a:rPr>
                        <a:t>Portugal</a:t>
                      </a:r>
                      <a:r>
                        <a:rPr lang="tr-TR" sz="2000" dirty="0">
                          <a:effectLst/>
                        </a:rPr>
                        <a:t>, </a:t>
                      </a:r>
                      <a:r>
                        <a:rPr lang="tr-TR" sz="2000" dirty="0" err="1">
                          <a:effectLst/>
                        </a:rPr>
                        <a:t>Slovakia</a:t>
                      </a:r>
                      <a:r>
                        <a:rPr lang="tr-TR" sz="2000" dirty="0">
                          <a:effectLst/>
                        </a:rPr>
                        <a:t>, </a:t>
                      </a:r>
                      <a:r>
                        <a:rPr lang="tr-TR" sz="2000" dirty="0" err="1">
                          <a:effectLst/>
                        </a:rPr>
                        <a:t>Slovenia</a:t>
                      </a:r>
                      <a:r>
                        <a:rPr lang="tr-TR" sz="2000" dirty="0">
                          <a:effectLst/>
                        </a:rPr>
                        <a:t>, </a:t>
                      </a:r>
                      <a:r>
                        <a:rPr lang="tr-TR" sz="2000" dirty="0" err="1">
                          <a:effectLst/>
                        </a:rPr>
                        <a:t>Greece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750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30408">
                <a:tc>
                  <a:txBody>
                    <a:bodyPr/>
                    <a:lstStyle/>
                    <a:p>
                      <a:pPr>
                        <a:lnSpc>
                          <a:spcPct val="107000"/>
                        </a:lnSpc>
                        <a:spcAft>
                          <a:spcPts val="0"/>
                        </a:spcAft>
                      </a:pPr>
                      <a:r>
                        <a:rPr lang="tr-TR" sz="2000" dirty="0">
                          <a:effectLst/>
                        </a:rPr>
                        <a:t>3. </a:t>
                      </a:r>
                      <a:r>
                        <a:rPr lang="tr-TR" sz="2000" dirty="0" err="1">
                          <a:effectLst/>
                        </a:rPr>
                        <a:t>Group</a:t>
                      </a:r>
                      <a:r>
                        <a:rPr lang="tr-TR" sz="2000" dirty="0">
                          <a:effectLst/>
                        </a:rPr>
                        <a:t> Program </a:t>
                      </a:r>
                      <a:r>
                        <a:rPr lang="tr-TR" sz="2000" dirty="0" err="1">
                          <a:effectLst/>
                        </a:rPr>
                        <a:t>Countries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err="1">
                          <a:effectLst/>
                        </a:rPr>
                        <a:t>Bulgaria</a:t>
                      </a:r>
                      <a:r>
                        <a:rPr lang="tr-TR" sz="2000" dirty="0">
                          <a:effectLst/>
                        </a:rPr>
                        <a:t>, </a:t>
                      </a:r>
                      <a:r>
                        <a:rPr lang="tr-TR" sz="2000" dirty="0" err="1">
                          <a:effectLst/>
                        </a:rPr>
                        <a:t>Croatia</a:t>
                      </a:r>
                      <a:r>
                        <a:rPr lang="tr-TR" sz="2000" dirty="0">
                          <a:effectLst/>
                        </a:rPr>
                        <a:t>, </a:t>
                      </a:r>
                      <a:r>
                        <a:rPr lang="tr-TR" sz="2000" dirty="0" err="1">
                          <a:effectLst/>
                        </a:rPr>
                        <a:t>Lithuania</a:t>
                      </a:r>
                      <a:r>
                        <a:rPr lang="tr-TR" sz="2000" dirty="0">
                          <a:effectLst/>
                        </a:rPr>
                        <a:t>, </a:t>
                      </a:r>
                      <a:r>
                        <a:rPr lang="tr-TR" sz="2000" dirty="0" err="1">
                          <a:effectLst/>
                        </a:rPr>
                        <a:t>Hungary</a:t>
                      </a:r>
                      <a:r>
                        <a:rPr lang="tr-TR" sz="2000" dirty="0">
                          <a:effectLst/>
                        </a:rPr>
                        <a:t>, </a:t>
                      </a:r>
                      <a:r>
                        <a:rPr lang="tr-TR" sz="2000" dirty="0" err="1">
                          <a:effectLst/>
                        </a:rPr>
                        <a:t>Macedonia</a:t>
                      </a:r>
                      <a:r>
                        <a:rPr lang="tr-TR" sz="2000" dirty="0">
                          <a:effectLst/>
                        </a:rPr>
                        <a:t>, Poland, </a:t>
                      </a:r>
                      <a:r>
                        <a:rPr lang="tr-TR" sz="2000" dirty="0" err="1">
                          <a:effectLst/>
                        </a:rPr>
                        <a:t>Romania</a:t>
                      </a:r>
                      <a:r>
                        <a:rPr lang="tr-TR" sz="2000" dirty="0">
                          <a:effectLst/>
                        </a:rPr>
                        <a:t>, </a:t>
                      </a:r>
                      <a:r>
                        <a:rPr lang="tr-TR" sz="2000" dirty="0" err="1">
                          <a:effectLst/>
                        </a:rPr>
                        <a:t>Serbia</a:t>
                      </a:r>
                      <a:endParaRPr lang="tr-TR" sz="2000" dirty="0">
                        <a:effectLst/>
                      </a:endParaRPr>
                    </a:p>
                    <a:p>
                      <a:pPr>
                        <a:lnSpc>
                          <a:spcPct val="107000"/>
                        </a:lnSpc>
                        <a:spcAft>
                          <a:spcPts val="0"/>
                        </a:spcAft>
                      </a:pPr>
                      <a:endParaRPr lang="tr-TR" sz="2000" dirty="0">
                        <a:effectLst/>
                      </a:endParaRPr>
                    </a:p>
                    <a:p>
                      <a:pPr>
                        <a:lnSpc>
                          <a:spcPct val="107000"/>
                        </a:lnSpc>
                        <a:spcAft>
                          <a:spcPts val="0"/>
                        </a:spcAft>
                      </a:pPr>
                      <a:endParaRPr lang="tr-TR" sz="2000" dirty="0">
                        <a:effectLst/>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9237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D3F4EE-BFF3-4984-82EA-E03414BA2540}"/>
              </a:ext>
            </a:extLst>
          </p:cNvPr>
          <p:cNvSpPr>
            <a:spLocks noGrp="1"/>
          </p:cNvSpPr>
          <p:nvPr>
            <p:ph type="title"/>
          </p:nvPr>
        </p:nvSpPr>
        <p:spPr/>
        <p:txBody>
          <a:bodyPr>
            <a:normAutofit/>
          </a:bodyPr>
          <a:lstStyle/>
          <a:p>
            <a:r>
              <a:rPr lang="tr-TR" sz="4000" dirty="0">
                <a:solidFill>
                  <a:srgbClr val="FF0000"/>
                </a:solidFill>
                <a:latin typeface="+mn-lt"/>
              </a:rPr>
              <a:t>Travel </a:t>
            </a:r>
            <a:r>
              <a:rPr lang="tr-TR" sz="4000" dirty="0" err="1">
                <a:solidFill>
                  <a:srgbClr val="FF0000"/>
                </a:solidFill>
                <a:latin typeface="+mn-lt"/>
              </a:rPr>
              <a:t>Support</a:t>
            </a:r>
            <a:r>
              <a:rPr lang="tr-TR" sz="4000" dirty="0">
                <a:solidFill>
                  <a:srgbClr val="FF0000"/>
                </a:solidFill>
                <a:latin typeface="+mn-lt"/>
              </a:rPr>
              <a:t> </a:t>
            </a:r>
            <a:r>
              <a:rPr lang="tr-TR" sz="4000" dirty="0" err="1">
                <a:solidFill>
                  <a:srgbClr val="FF0000"/>
                </a:solidFill>
                <a:latin typeface="+mn-lt"/>
              </a:rPr>
              <a:t>Amounts</a:t>
            </a:r>
            <a:endParaRPr lang="tr-TR" sz="4000" dirty="0">
              <a:solidFill>
                <a:srgbClr val="FF0000"/>
              </a:solidFill>
              <a:latin typeface="+mn-lt"/>
            </a:endParaRPr>
          </a:p>
        </p:txBody>
      </p:sp>
      <p:pic>
        <p:nvPicPr>
          <p:cNvPr id="4" name="İçerik Yer Tutucusu 3">
            <a:extLst>
              <a:ext uri="{FF2B5EF4-FFF2-40B4-BE49-F238E27FC236}">
                <a16:creationId xmlns:a16="http://schemas.microsoft.com/office/drawing/2014/main" id="{1145C83E-5FB2-4266-8F09-FC3006CD1C7A}"/>
              </a:ext>
            </a:extLst>
          </p:cNvPr>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2848" t="35022" r="20201" b="43562"/>
          <a:stretch/>
        </p:blipFill>
        <p:spPr bwMode="auto">
          <a:xfrm>
            <a:off x="304800" y="2240280"/>
            <a:ext cx="11887200" cy="3044952"/>
          </a:xfrm>
          <a:prstGeom prst="rect">
            <a:avLst/>
          </a:prstGeom>
          <a:ln>
            <a:noFill/>
          </a:ln>
          <a:extLst>
            <a:ext uri="{53640926-AAD7-44D8-BBD7-CCE9431645EC}">
              <a14:shadowObscured xmlns:a14="http://schemas.microsoft.com/office/drawing/2010/main"/>
            </a:ext>
          </a:extLst>
        </p:spPr>
      </p:pic>
      <p:sp>
        <p:nvSpPr>
          <p:cNvPr id="3" name="Dikdörtgen 2">
            <a:extLst>
              <a:ext uri="{FF2B5EF4-FFF2-40B4-BE49-F238E27FC236}">
                <a16:creationId xmlns:a16="http://schemas.microsoft.com/office/drawing/2014/main" id="{2B04418A-8E84-4710-8049-6506FA468A9E}"/>
              </a:ext>
            </a:extLst>
          </p:cNvPr>
          <p:cNvSpPr/>
          <p:nvPr/>
        </p:nvSpPr>
        <p:spPr>
          <a:xfrm>
            <a:off x="683580" y="2006353"/>
            <a:ext cx="2246051" cy="101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TRAVEL DISTANCE</a:t>
            </a:r>
          </a:p>
        </p:txBody>
      </p:sp>
      <p:sp>
        <p:nvSpPr>
          <p:cNvPr id="5" name="Dikdörtgen 4">
            <a:extLst>
              <a:ext uri="{FF2B5EF4-FFF2-40B4-BE49-F238E27FC236}">
                <a16:creationId xmlns:a16="http://schemas.microsoft.com/office/drawing/2014/main" id="{640C5793-23F5-4C6D-B27C-37C66F03478B}"/>
              </a:ext>
            </a:extLst>
          </p:cNvPr>
          <p:cNvSpPr/>
          <p:nvPr/>
        </p:nvSpPr>
        <p:spPr>
          <a:xfrm>
            <a:off x="3719744" y="2055180"/>
            <a:ext cx="3107184"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ln>
                  <a:solidFill>
                    <a:schemeClr val="tx1"/>
                  </a:solidFill>
                </a:ln>
                <a:solidFill>
                  <a:schemeClr val="tx1"/>
                </a:solidFill>
              </a:rPr>
              <a:t>STANDARD TRAVEL GRANT AMOUNT (EURO)</a:t>
            </a:r>
          </a:p>
        </p:txBody>
      </p:sp>
      <p:sp>
        <p:nvSpPr>
          <p:cNvPr id="6" name="Dikdörtgen 5">
            <a:extLst>
              <a:ext uri="{FF2B5EF4-FFF2-40B4-BE49-F238E27FC236}">
                <a16:creationId xmlns:a16="http://schemas.microsoft.com/office/drawing/2014/main" id="{40F5E3B6-B7AC-4574-B227-4CC66569E5B1}"/>
              </a:ext>
            </a:extLst>
          </p:cNvPr>
          <p:cNvSpPr/>
          <p:nvPr/>
        </p:nvSpPr>
        <p:spPr>
          <a:xfrm>
            <a:off x="6968969" y="1958286"/>
            <a:ext cx="3497804" cy="1096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n>
                  <a:solidFill>
                    <a:schemeClr val="tx1"/>
                  </a:solidFill>
                </a:ln>
                <a:solidFill>
                  <a:schemeClr val="tx1"/>
                </a:solidFill>
              </a:rPr>
              <a:t>GREEN TRAVEL GRANT AMOUNT (EURO)</a:t>
            </a:r>
          </a:p>
        </p:txBody>
      </p:sp>
      <p:sp>
        <p:nvSpPr>
          <p:cNvPr id="7" name="Dikdörtgen 6">
            <a:extLst>
              <a:ext uri="{FF2B5EF4-FFF2-40B4-BE49-F238E27FC236}">
                <a16:creationId xmlns:a16="http://schemas.microsoft.com/office/drawing/2014/main" id="{620EC228-51A1-4A60-A89A-C916E6C3D6B8}"/>
              </a:ext>
            </a:extLst>
          </p:cNvPr>
          <p:cNvSpPr/>
          <p:nvPr/>
        </p:nvSpPr>
        <p:spPr>
          <a:xfrm>
            <a:off x="1393790" y="4859105"/>
            <a:ext cx="1296144" cy="34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n>
                  <a:solidFill>
                    <a:schemeClr val="bg1"/>
                  </a:solidFill>
                </a:ln>
                <a:solidFill>
                  <a:schemeClr val="tx1"/>
                </a:solidFill>
              </a:rPr>
              <a:t>km+</a:t>
            </a:r>
          </a:p>
        </p:txBody>
      </p:sp>
    </p:spTree>
    <p:extLst>
      <p:ext uri="{BB962C8B-B14F-4D97-AF65-F5344CB8AC3E}">
        <p14:creationId xmlns:p14="http://schemas.microsoft.com/office/powerpoint/2010/main" val="2530199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337455-69B9-4EAD-92CB-1A0941B8A377}"/>
              </a:ext>
            </a:extLst>
          </p:cNvPr>
          <p:cNvSpPr>
            <a:spLocks noGrp="1"/>
          </p:cNvSpPr>
          <p:nvPr>
            <p:ph type="title"/>
          </p:nvPr>
        </p:nvSpPr>
        <p:spPr/>
        <p:txBody>
          <a:bodyPr>
            <a:normAutofit/>
          </a:bodyPr>
          <a:lstStyle/>
          <a:p>
            <a:r>
              <a:rPr lang="tr-TR" sz="4000" dirty="0" err="1">
                <a:solidFill>
                  <a:srgbClr val="FF0000"/>
                </a:solidFill>
                <a:latin typeface="+mn-lt"/>
              </a:rPr>
              <a:t>Additional</a:t>
            </a:r>
            <a:r>
              <a:rPr lang="tr-TR" sz="4000" dirty="0">
                <a:solidFill>
                  <a:srgbClr val="FF0000"/>
                </a:solidFill>
                <a:latin typeface="+mn-lt"/>
              </a:rPr>
              <a:t> Grant </a:t>
            </a:r>
            <a:r>
              <a:rPr lang="tr-TR" sz="4000" dirty="0" err="1">
                <a:solidFill>
                  <a:srgbClr val="FF0000"/>
                </a:solidFill>
                <a:latin typeface="+mn-lt"/>
              </a:rPr>
              <a:t>Support</a:t>
            </a:r>
            <a:endParaRPr lang="tr-TR" sz="4000" dirty="0">
              <a:solidFill>
                <a:srgbClr val="FF0000"/>
              </a:solidFill>
              <a:latin typeface="+mn-lt"/>
            </a:endParaRPr>
          </a:p>
        </p:txBody>
      </p:sp>
      <p:sp>
        <p:nvSpPr>
          <p:cNvPr id="3" name="İçerik Yer Tutucusu 2">
            <a:extLst>
              <a:ext uri="{FF2B5EF4-FFF2-40B4-BE49-F238E27FC236}">
                <a16:creationId xmlns:a16="http://schemas.microsoft.com/office/drawing/2014/main" id="{1CC3F020-37B6-4B1D-A383-32B6664C21DB}"/>
              </a:ext>
            </a:extLst>
          </p:cNvPr>
          <p:cNvSpPr>
            <a:spLocks noGrp="1"/>
          </p:cNvSpPr>
          <p:nvPr>
            <p:ph idx="1"/>
          </p:nvPr>
        </p:nvSpPr>
        <p:spPr>
          <a:xfrm>
            <a:off x="838200" y="1825625"/>
            <a:ext cx="10515600" cy="3782073"/>
          </a:xfrm>
        </p:spPr>
        <p:txBody>
          <a:bodyPr>
            <a:normAutofit/>
          </a:bodyPr>
          <a:lstStyle/>
          <a:p>
            <a:pPr marL="0" indent="0">
              <a:buNone/>
            </a:pPr>
            <a:r>
              <a:rPr lang="en-GB" sz="2000" dirty="0">
                <a:solidFill>
                  <a:schemeClr val="accent6">
                    <a:lumMod val="75000"/>
                  </a:schemeClr>
                </a:solidFill>
              </a:rPr>
              <a:t>Disadvantaged participants who are eligible after the application and evaluation process will receive </a:t>
            </a:r>
            <a:r>
              <a:rPr lang="en-GB" sz="2000" b="1" dirty="0">
                <a:solidFill>
                  <a:schemeClr val="accent6">
                    <a:lumMod val="75000"/>
                  </a:schemeClr>
                </a:solidFill>
              </a:rPr>
              <a:t>additional grant support</a:t>
            </a:r>
            <a:r>
              <a:rPr lang="en-GB" sz="2000" dirty="0">
                <a:solidFill>
                  <a:schemeClr val="accent6">
                    <a:lumMod val="75000"/>
                  </a:schemeClr>
                </a:solidFill>
              </a:rPr>
              <a:t> on top of their regular Erasmus+ grant.</a:t>
            </a:r>
            <a:r>
              <a:rPr lang="tr-TR" sz="2000" dirty="0">
                <a:solidFill>
                  <a:schemeClr val="accent6">
                    <a:lumMod val="75000"/>
                  </a:schemeClr>
                </a:solidFill>
              </a:rPr>
              <a:t> </a:t>
            </a:r>
            <a:r>
              <a:rPr lang="en-GB" sz="2000" dirty="0">
                <a:solidFill>
                  <a:schemeClr val="accent6">
                    <a:lumMod val="75000"/>
                  </a:schemeClr>
                </a:solidFill>
              </a:rPr>
              <a:t>A disadvantaged participant is defined as someone with limited economic and social opportunities who falls into one of the following categories:</a:t>
            </a:r>
          </a:p>
          <a:p>
            <a:pPr marL="457200" indent="-457200">
              <a:buFont typeface="+mj-lt"/>
              <a:buAutoNum type="arabicPeriod"/>
            </a:pPr>
            <a:r>
              <a:rPr lang="en-GB" sz="2000" dirty="0">
                <a:solidFill>
                  <a:schemeClr val="accent6">
                    <a:lumMod val="75000"/>
                  </a:schemeClr>
                </a:solidFill>
              </a:rPr>
              <a:t>Individuals covered by Law No. 2828 (those under protection, care, or housing by the Ministry of Family and Social Services).</a:t>
            </a:r>
          </a:p>
          <a:p>
            <a:pPr marL="457200" indent="-457200">
              <a:buFont typeface="+mj-lt"/>
              <a:buAutoNum type="arabicPeriod"/>
            </a:pPr>
            <a:r>
              <a:rPr lang="en-GB" sz="2000" dirty="0">
                <a:solidFill>
                  <a:schemeClr val="accent6">
                    <a:lumMod val="75000"/>
                  </a:schemeClr>
                </a:solidFill>
              </a:rPr>
              <a:t>Students who have received protection, care, or accommodation under the Child Protection Law No. 5395.</a:t>
            </a:r>
          </a:p>
          <a:p>
            <a:pPr marL="457200" indent="-457200">
              <a:buFont typeface="+mj-lt"/>
              <a:buAutoNum type="arabicPeriod"/>
            </a:pPr>
            <a:r>
              <a:rPr lang="en-GB" sz="2000" dirty="0">
                <a:solidFill>
                  <a:schemeClr val="accent6">
                    <a:lumMod val="75000"/>
                  </a:schemeClr>
                </a:solidFill>
              </a:rPr>
              <a:t>Individuals receiving orphan or death pensions.</a:t>
            </a:r>
          </a:p>
          <a:p>
            <a:pPr marL="457200" indent="-457200">
              <a:buFont typeface="+mj-lt"/>
              <a:buAutoNum type="arabicPeriod"/>
            </a:pPr>
            <a:r>
              <a:rPr lang="en-GB" sz="2000" dirty="0">
                <a:solidFill>
                  <a:schemeClr val="accent6">
                    <a:lumMod val="75000"/>
                  </a:schemeClr>
                </a:solidFill>
              </a:rPr>
              <a:t>Spouses and children of martyrs/veterans, as well as the veterans themselves.</a:t>
            </a:r>
            <a:endParaRPr lang="tr-TR" sz="2000" dirty="0">
              <a:solidFill>
                <a:schemeClr val="accent6">
                  <a:lumMod val="75000"/>
                </a:schemeClr>
              </a:solidFill>
            </a:endParaRPr>
          </a:p>
          <a:p>
            <a:endParaRPr lang="tr-TR" sz="2000" dirty="0"/>
          </a:p>
          <a:p>
            <a:endParaRPr lang="tr-TR" sz="1900" dirty="0"/>
          </a:p>
          <a:p>
            <a:endParaRPr lang="tr-TR" dirty="0"/>
          </a:p>
        </p:txBody>
      </p:sp>
    </p:spTree>
    <p:extLst>
      <p:ext uri="{BB962C8B-B14F-4D97-AF65-F5344CB8AC3E}">
        <p14:creationId xmlns:p14="http://schemas.microsoft.com/office/powerpoint/2010/main" val="2310707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BCFD63-2121-44FE-80AC-85A09E4883D8}"/>
              </a:ext>
            </a:extLst>
          </p:cNvPr>
          <p:cNvSpPr>
            <a:spLocks noGrp="1"/>
          </p:cNvSpPr>
          <p:nvPr>
            <p:ph type="title"/>
          </p:nvPr>
        </p:nvSpPr>
        <p:spPr/>
        <p:txBody>
          <a:bodyPr>
            <a:normAutofit/>
          </a:bodyPr>
          <a:lstStyle/>
          <a:p>
            <a:r>
              <a:rPr lang="tr-TR" sz="4000" dirty="0" err="1">
                <a:solidFill>
                  <a:srgbClr val="FF0000"/>
                </a:solidFill>
                <a:latin typeface="+mn-lt"/>
              </a:rPr>
              <a:t>Additional</a:t>
            </a:r>
            <a:r>
              <a:rPr lang="tr-TR" sz="4000" dirty="0">
                <a:solidFill>
                  <a:srgbClr val="FF0000"/>
                </a:solidFill>
                <a:latin typeface="+mn-lt"/>
              </a:rPr>
              <a:t> Grant </a:t>
            </a:r>
            <a:r>
              <a:rPr lang="tr-TR" sz="4000" dirty="0" err="1">
                <a:solidFill>
                  <a:srgbClr val="FF0000"/>
                </a:solidFill>
                <a:latin typeface="+mn-lt"/>
              </a:rPr>
              <a:t>Support</a:t>
            </a:r>
            <a:endParaRPr lang="tr-TR" sz="4000" dirty="0">
              <a:solidFill>
                <a:srgbClr val="FF0000"/>
              </a:solidFill>
              <a:latin typeface="+mn-lt"/>
            </a:endParaRPr>
          </a:p>
        </p:txBody>
      </p:sp>
      <p:sp>
        <p:nvSpPr>
          <p:cNvPr id="3" name="İçerik Yer Tutucusu 2">
            <a:extLst>
              <a:ext uri="{FF2B5EF4-FFF2-40B4-BE49-F238E27FC236}">
                <a16:creationId xmlns:a16="http://schemas.microsoft.com/office/drawing/2014/main" id="{FF326825-0F4C-4DDC-BD7F-EA7211C35FF1}"/>
              </a:ext>
            </a:extLst>
          </p:cNvPr>
          <p:cNvSpPr>
            <a:spLocks noGrp="1"/>
          </p:cNvSpPr>
          <p:nvPr>
            <p:ph idx="1"/>
          </p:nvPr>
        </p:nvSpPr>
        <p:spPr/>
        <p:txBody>
          <a:bodyPr>
            <a:normAutofit/>
          </a:bodyPr>
          <a:lstStyle/>
          <a:p>
            <a:pPr marL="0" indent="0">
              <a:buNone/>
            </a:pPr>
            <a:r>
              <a:rPr lang="tr-TR" sz="2200" dirty="0">
                <a:solidFill>
                  <a:schemeClr val="accent6">
                    <a:lumMod val="75000"/>
                  </a:schemeClr>
                </a:solidFill>
              </a:rPr>
              <a:t>5.</a:t>
            </a:r>
            <a:r>
              <a:rPr lang="en-US" sz="2200" dirty="0">
                <a:solidFill>
                  <a:schemeClr val="accent6">
                    <a:lumMod val="75000"/>
                  </a:schemeClr>
                </a:solidFill>
              </a:rPr>
              <a:t> Disabled individuals</a:t>
            </a:r>
            <a:endParaRPr lang="tr-TR" sz="2200" dirty="0">
              <a:solidFill>
                <a:schemeClr val="accent6">
                  <a:lumMod val="75000"/>
                </a:schemeClr>
              </a:solidFill>
            </a:endParaRPr>
          </a:p>
          <a:p>
            <a:pPr marL="0" indent="0">
              <a:buNone/>
            </a:pPr>
            <a:r>
              <a:rPr lang="en-US" sz="2200" dirty="0">
                <a:solidFill>
                  <a:schemeClr val="accent6">
                    <a:lumMod val="75000"/>
                  </a:schemeClr>
                </a:solidFill>
              </a:rPr>
              <a:t>6. </a:t>
            </a:r>
            <a:r>
              <a:rPr lang="en-GB" sz="2200" dirty="0">
                <a:solidFill>
                  <a:schemeClr val="accent6">
                    <a:lumMod val="75000"/>
                  </a:schemeClr>
                </a:solidFill>
              </a:rPr>
              <a:t>Those who, or whose first-degree relatives, receive disaster assistance from AFAD.</a:t>
            </a:r>
            <a:endParaRPr lang="tr-TR" sz="2200" dirty="0">
              <a:solidFill>
                <a:schemeClr val="accent6">
                  <a:lumMod val="75000"/>
                </a:schemeClr>
              </a:solidFill>
            </a:endParaRPr>
          </a:p>
          <a:p>
            <a:pPr marL="0" indent="0">
              <a:buNone/>
            </a:pPr>
            <a:r>
              <a:rPr lang="en-US" sz="2200" dirty="0">
                <a:solidFill>
                  <a:schemeClr val="accent6">
                    <a:lumMod val="75000"/>
                  </a:schemeClr>
                </a:solidFill>
              </a:rPr>
              <a:t>7. </a:t>
            </a:r>
            <a:r>
              <a:rPr lang="en-GB" sz="2200" dirty="0">
                <a:solidFill>
                  <a:schemeClr val="accent6">
                    <a:lumMod val="75000"/>
                  </a:schemeClr>
                </a:solidFill>
              </a:rPr>
              <a:t>Individuals who have been assigned a need-based pension for themselves or their family. It is sufficient to submit a document showing that the student, their parents, or guardians receive financial support from municipalities, public institutions (such as Ministries, Social Assistance and Solidarity Foundations, General Directorate of Foundations, Red Crescent, AFAD) when applying for Erasmus+.</a:t>
            </a:r>
            <a:endParaRPr lang="tr-TR" sz="2200" dirty="0">
              <a:solidFill>
                <a:schemeClr val="accent6">
                  <a:lumMod val="75000"/>
                </a:schemeClr>
              </a:solidFill>
            </a:endParaRPr>
          </a:p>
          <a:p>
            <a:pPr marL="0" indent="0">
              <a:buNone/>
            </a:pPr>
            <a:r>
              <a:rPr lang="en-US" sz="2200" dirty="0">
                <a:solidFill>
                  <a:schemeClr val="accent6">
                    <a:lumMod val="75000"/>
                  </a:schemeClr>
                </a:solidFill>
              </a:rPr>
              <a:t>8. </a:t>
            </a:r>
            <a:r>
              <a:rPr lang="en-GB" sz="2200" dirty="0">
                <a:solidFill>
                  <a:schemeClr val="accent6">
                    <a:lumMod val="75000"/>
                  </a:schemeClr>
                </a:solidFill>
              </a:rPr>
              <a:t>Students who receive a pension under Law No. 2022 dated 01.07.1976 concerning needy, weak, and orphan Turkish citizens aged 65 or older, or disabled and needy Turkish citizens, if their parent or guardian is a recipient of such a pension.</a:t>
            </a:r>
            <a:endParaRPr lang="tr-TR" sz="2200" dirty="0">
              <a:solidFill>
                <a:schemeClr val="accent6">
                  <a:lumMod val="75000"/>
                </a:schemeClr>
              </a:solidFill>
            </a:endParaRPr>
          </a:p>
          <a:p>
            <a:pPr marL="0" indent="0">
              <a:buNone/>
            </a:pPr>
            <a:endParaRPr lang="tr-TR" dirty="0"/>
          </a:p>
        </p:txBody>
      </p:sp>
    </p:spTree>
    <p:extLst>
      <p:ext uri="{BB962C8B-B14F-4D97-AF65-F5344CB8AC3E}">
        <p14:creationId xmlns:p14="http://schemas.microsoft.com/office/powerpoint/2010/main" val="4293677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8EF476-2226-40D6-A5EE-0C8322DAFB57}"/>
              </a:ext>
            </a:extLst>
          </p:cNvPr>
          <p:cNvSpPr>
            <a:spLocks noGrp="1"/>
          </p:cNvSpPr>
          <p:nvPr>
            <p:ph type="title"/>
          </p:nvPr>
        </p:nvSpPr>
        <p:spPr/>
        <p:txBody>
          <a:bodyPr>
            <a:normAutofit/>
          </a:bodyPr>
          <a:lstStyle/>
          <a:p>
            <a:r>
              <a:rPr lang="tr-TR" sz="4000" dirty="0">
                <a:solidFill>
                  <a:srgbClr val="FF0000"/>
                </a:solidFill>
                <a:latin typeface="+mn-lt"/>
              </a:rPr>
              <a:t>INCLUSION SUPPORT</a:t>
            </a:r>
          </a:p>
        </p:txBody>
      </p:sp>
      <p:sp>
        <p:nvSpPr>
          <p:cNvPr id="3" name="İçerik Yer Tutucusu 2">
            <a:extLst>
              <a:ext uri="{FF2B5EF4-FFF2-40B4-BE49-F238E27FC236}">
                <a16:creationId xmlns:a16="http://schemas.microsoft.com/office/drawing/2014/main" id="{DBA4666E-2AED-41D7-B257-180AF702A65F}"/>
              </a:ext>
            </a:extLst>
          </p:cNvPr>
          <p:cNvSpPr>
            <a:spLocks noGrp="1"/>
          </p:cNvSpPr>
          <p:nvPr>
            <p:ph idx="1"/>
          </p:nvPr>
        </p:nvSpPr>
        <p:spPr>
          <a:xfrm>
            <a:off x="838200" y="1825625"/>
            <a:ext cx="10515600" cy="3642114"/>
          </a:xfrm>
        </p:spPr>
        <p:txBody>
          <a:bodyPr>
            <a:normAutofit fontScale="85000" lnSpcReduction="10000"/>
          </a:bodyPr>
          <a:lstStyle/>
          <a:p>
            <a:r>
              <a:rPr lang="en-GB" sz="2800" dirty="0">
                <a:solidFill>
                  <a:schemeClr val="accent6">
                    <a:lumMod val="75000"/>
                  </a:schemeClr>
                </a:solidFill>
              </a:rPr>
              <a:t>The Erasmus+ Program encourages the participation of individuals with special needs. A person with special needs is defined as a participant who would be unable to take part in the mobility or project activity without additional financial support due to physical, mental, or health-related conditions.</a:t>
            </a:r>
          </a:p>
          <a:p>
            <a:r>
              <a:rPr lang="en-GB" sz="2800" dirty="0">
                <a:solidFill>
                  <a:schemeClr val="accent6">
                    <a:lumMod val="75000"/>
                  </a:schemeClr>
                </a:solidFill>
              </a:rPr>
              <a:t>To provide additional grants for students or staff requiring inclusion support, the beneficiary higher education institution must submit a request to the National Agency. Once the participant is selected, the estimated additional costs are calculated, and the additional grant is requested accordingly.</a:t>
            </a:r>
          </a:p>
          <a:p>
            <a:r>
              <a:rPr lang="en-GB" sz="2800" dirty="0">
                <a:solidFill>
                  <a:schemeClr val="accent6">
                    <a:lumMod val="75000"/>
                  </a:schemeClr>
                </a:solidFill>
              </a:rPr>
              <a:t>Additional grant requests can be made during the contract period but must be submitted </a:t>
            </a:r>
            <a:r>
              <a:rPr lang="en-GB" sz="2800" b="1" dirty="0">
                <a:solidFill>
                  <a:schemeClr val="accent6">
                    <a:lumMod val="75000"/>
                  </a:schemeClr>
                </a:solidFill>
              </a:rPr>
              <a:t>at least 60 days before the contract end date</a:t>
            </a:r>
            <a:r>
              <a:rPr lang="en-GB" sz="2800" dirty="0">
                <a:solidFill>
                  <a:schemeClr val="accent6">
                    <a:lumMod val="75000"/>
                  </a:schemeClr>
                </a:solidFill>
              </a:rPr>
              <a:t>. No increase in the grant can be requested after the participant’s activity has ended.</a:t>
            </a:r>
          </a:p>
          <a:p>
            <a:endParaRPr lang="tr-TR" dirty="0"/>
          </a:p>
        </p:txBody>
      </p:sp>
    </p:spTree>
    <p:extLst>
      <p:ext uri="{BB962C8B-B14F-4D97-AF65-F5344CB8AC3E}">
        <p14:creationId xmlns:p14="http://schemas.microsoft.com/office/powerpoint/2010/main" val="2161800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63B7313F-3698-48D4-9BD0-598CF92A8B14}"/>
              </a:ext>
            </a:extLst>
          </p:cNvPr>
          <p:cNvSpPr>
            <a:spLocks noGrp="1"/>
          </p:cNvSpPr>
          <p:nvPr>
            <p:ph type="title"/>
          </p:nvPr>
        </p:nvSpPr>
        <p:spPr/>
        <p:txBody>
          <a:bodyPr/>
          <a:lstStyle/>
          <a:p>
            <a:r>
              <a:rPr lang="tr-TR" sz="4000" dirty="0" err="1">
                <a:solidFill>
                  <a:srgbClr val="FF0000"/>
                </a:solidFill>
                <a:latin typeface="+mn-lt"/>
                <a:cs typeface="Century Gothic"/>
              </a:rPr>
              <a:t>Before</a:t>
            </a:r>
            <a:r>
              <a:rPr lang="tr-TR" sz="4000" dirty="0">
                <a:solidFill>
                  <a:srgbClr val="FF0000"/>
                </a:solidFill>
                <a:latin typeface="+mn-lt"/>
                <a:cs typeface="Century Gothic"/>
              </a:rPr>
              <a:t> </a:t>
            </a:r>
            <a:r>
              <a:rPr lang="tr-TR" sz="4000" dirty="0" err="1">
                <a:solidFill>
                  <a:srgbClr val="FF0000"/>
                </a:solidFill>
                <a:latin typeface="+mn-lt"/>
                <a:cs typeface="Century Gothic"/>
              </a:rPr>
              <a:t>the</a:t>
            </a:r>
            <a:r>
              <a:rPr lang="tr-TR" sz="4000" dirty="0">
                <a:solidFill>
                  <a:srgbClr val="FF0000"/>
                </a:solidFill>
                <a:latin typeface="+mn-lt"/>
                <a:cs typeface="Century Gothic"/>
              </a:rPr>
              <a:t> Exchange</a:t>
            </a:r>
            <a:br>
              <a:rPr lang="tr-TR" dirty="0">
                <a:cs typeface="Century Gothic"/>
              </a:rPr>
            </a:br>
            <a:endParaRPr lang="tr-TR" dirty="0"/>
          </a:p>
        </p:txBody>
      </p:sp>
      <p:sp>
        <p:nvSpPr>
          <p:cNvPr id="9" name="object 9"/>
          <p:cNvSpPr txBox="1">
            <a:spLocks noGrp="1"/>
          </p:cNvSpPr>
          <p:nvPr>
            <p:ph idx="1"/>
          </p:nvPr>
        </p:nvSpPr>
        <p:spPr>
          <a:xfrm>
            <a:off x="838200" y="1825625"/>
            <a:ext cx="10515600" cy="5697970"/>
          </a:xfrm>
          <a:prstGeom prst="rect">
            <a:avLst/>
          </a:prstGeom>
        </p:spPr>
        <p:txBody>
          <a:bodyPr vert="horz" wrap="square" lIns="0" tIns="0" rIns="0" bIns="0" rtlCol="0">
            <a:spAutoFit/>
          </a:bodyPr>
          <a:lstStyle/>
          <a:p>
            <a:pPr>
              <a:lnSpc>
                <a:spcPct val="100000"/>
              </a:lnSpc>
              <a:buFont typeface="Wingdings 3" panose="05040102010807070707" pitchFamily="18" charset="2"/>
              <a:buChar char="´"/>
            </a:pPr>
            <a:r>
              <a:rPr lang="en-US" sz="1400" spc="-20" dirty="0">
                <a:cs typeface="Calibri"/>
              </a:rPr>
              <a:t>Request an appointment by sending an e-mail to deuerasmusstaj@gmail.com </a:t>
            </a:r>
            <a:r>
              <a:rPr lang="en-US" sz="1400" b="1" spc="-20" dirty="0">
                <a:solidFill>
                  <a:srgbClr val="C00000"/>
                </a:solidFill>
                <a:cs typeface="Calibri"/>
              </a:rPr>
              <a:t>at the latest 20-25 days </a:t>
            </a:r>
            <a:r>
              <a:rPr lang="en-US" sz="1400" spc="-20" dirty="0">
                <a:cs typeface="Calibri"/>
              </a:rPr>
              <a:t>before you come to the International Academic Relations Coordinator </a:t>
            </a:r>
            <a:r>
              <a:rPr lang="en-US" sz="1400" b="1" spc="-20" dirty="0">
                <a:solidFill>
                  <a:srgbClr val="C00000"/>
                </a:solidFill>
                <a:cs typeface="Calibri"/>
              </a:rPr>
              <a:t>(even if only your visa is missing). </a:t>
            </a:r>
            <a:r>
              <a:rPr lang="en-US" sz="1400" dirty="0">
                <a:cs typeface="Calibri"/>
              </a:rPr>
              <a:t>Documents to be submitted to the International Academic Relations Coordination Office for the issuance of a grant contract and the procedures to be completed;</a:t>
            </a:r>
            <a:endParaRPr lang="tr-TR" sz="1400" dirty="0">
              <a:cs typeface="Calibri"/>
            </a:endParaRPr>
          </a:p>
          <a:p>
            <a:pPr>
              <a:lnSpc>
                <a:spcPct val="100000"/>
              </a:lnSpc>
              <a:buFont typeface="Wingdings 3" panose="05040102010807070707" pitchFamily="18" charset="2"/>
              <a:buChar char="´"/>
            </a:pPr>
            <a:r>
              <a:rPr lang="tr-TR" sz="1400" dirty="0" err="1"/>
              <a:t>Invitation</a:t>
            </a:r>
            <a:r>
              <a:rPr lang="tr-TR" sz="1400" dirty="0"/>
              <a:t> </a:t>
            </a:r>
            <a:r>
              <a:rPr lang="tr-TR" sz="1400" dirty="0" err="1"/>
              <a:t>letter</a:t>
            </a:r>
            <a:endParaRPr lang="tr-TR" sz="1400" dirty="0"/>
          </a:p>
          <a:p>
            <a:pPr>
              <a:lnSpc>
                <a:spcPct val="100000"/>
              </a:lnSpc>
            </a:pPr>
            <a:r>
              <a:rPr lang="tr-TR" sz="1400" dirty="0"/>
              <a:t>LEARNING AGREEMENT FOR INTERNSHIPS</a:t>
            </a:r>
          </a:p>
          <a:p>
            <a:pPr>
              <a:lnSpc>
                <a:spcPct val="100000"/>
              </a:lnSpc>
            </a:pPr>
            <a:r>
              <a:rPr lang="tr-TR" sz="1400" dirty="0"/>
              <a:t>DECISION OF BOARD OF DIRECTORS</a:t>
            </a:r>
          </a:p>
          <a:p>
            <a:pPr>
              <a:lnSpc>
                <a:spcPct val="100000"/>
              </a:lnSpc>
            </a:pPr>
            <a:r>
              <a:rPr lang="tr-TR" sz="1400" dirty="0"/>
              <a:t>ENGLISH TRANSCRIPT</a:t>
            </a:r>
          </a:p>
          <a:p>
            <a:pPr>
              <a:lnSpc>
                <a:spcPct val="100000"/>
              </a:lnSpc>
            </a:pPr>
            <a:r>
              <a:rPr lang="tr-TR" sz="1400" dirty="0"/>
              <a:t>CURRENT EURO ACCOUNT ((THE ORIGINAL AND ITS COPY) </a:t>
            </a:r>
          </a:p>
          <a:p>
            <a:pPr>
              <a:lnSpc>
                <a:spcPct val="100000"/>
              </a:lnSpc>
            </a:pPr>
            <a:r>
              <a:rPr lang="tr-TR" sz="1400" dirty="0"/>
              <a:t>VISA (THE ORIGINAL AND ITS COPY) </a:t>
            </a:r>
          </a:p>
          <a:p>
            <a:pPr>
              <a:lnSpc>
                <a:spcPct val="100000"/>
              </a:lnSpc>
            </a:pPr>
            <a:r>
              <a:rPr lang="tr-TR" sz="1400" dirty="0"/>
              <a:t>INSURANCE POLICY </a:t>
            </a:r>
            <a:r>
              <a:rPr lang="tr-TR" sz="1400" dirty="0" err="1"/>
              <a:t>that</a:t>
            </a:r>
            <a:r>
              <a:rPr lang="tr-TR" sz="1400" dirty="0"/>
              <a:t> </a:t>
            </a:r>
            <a:r>
              <a:rPr lang="tr-TR" sz="1400" dirty="0" err="1"/>
              <a:t>guarantees</a:t>
            </a:r>
            <a:r>
              <a:rPr lang="tr-TR" sz="1400" dirty="0"/>
              <a:t> JOURNEY AND HEALTH (</a:t>
            </a:r>
            <a:r>
              <a:rPr lang="tr-TR" sz="1400" dirty="0" err="1"/>
              <a:t>Guarantees</a:t>
            </a:r>
            <a:r>
              <a:rPr lang="tr-TR" sz="1400" dirty="0"/>
              <a:t> minimum of 30.000) + ACCIDENT + PERSONAL RESPONSIBILITY </a:t>
            </a:r>
          </a:p>
          <a:p>
            <a:pPr>
              <a:lnSpc>
                <a:spcPct val="100000"/>
              </a:lnSpc>
            </a:pPr>
            <a:r>
              <a:rPr lang="tr-TR" sz="1400" dirty="0"/>
              <a:t>EOID (ERASMUS ORGANIZATION ID) NUMBER</a:t>
            </a:r>
          </a:p>
          <a:p>
            <a:pPr>
              <a:lnSpc>
                <a:spcPct val="100000"/>
              </a:lnSpc>
            </a:pPr>
            <a:r>
              <a:rPr lang="tr-TR" sz="1400" dirty="0"/>
              <a:t>ONLINE LANGUAGE SUPPORT EXAM RESULTS (OLS / EU ACADEMY) </a:t>
            </a:r>
          </a:p>
          <a:p>
            <a:pPr>
              <a:lnSpc>
                <a:spcPct val="100000"/>
              </a:lnSpc>
            </a:pPr>
            <a:endParaRPr lang="tr-TR" sz="500" dirty="0"/>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603824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A2DFF03E-944D-427E-B5FE-478CB8FCCE91}"/>
              </a:ext>
            </a:extLst>
          </p:cNvPr>
          <p:cNvSpPr>
            <a:spLocks noGrp="1"/>
          </p:cNvSpPr>
          <p:nvPr>
            <p:ph type="title"/>
          </p:nvPr>
        </p:nvSpPr>
        <p:spPr/>
        <p:txBody>
          <a:bodyPr/>
          <a:lstStyle/>
          <a:p>
            <a:r>
              <a:rPr lang="tr-TR" sz="4000" dirty="0" err="1">
                <a:solidFill>
                  <a:srgbClr val="FF0000"/>
                </a:solidFill>
                <a:latin typeface="+mn-lt"/>
                <a:cs typeface="Century Gothic"/>
              </a:rPr>
              <a:t>After</a:t>
            </a:r>
            <a:r>
              <a:rPr lang="tr-TR" sz="4000" dirty="0">
                <a:solidFill>
                  <a:srgbClr val="FF0000"/>
                </a:solidFill>
                <a:latin typeface="+mn-lt"/>
                <a:cs typeface="Century Gothic"/>
              </a:rPr>
              <a:t> </a:t>
            </a:r>
            <a:r>
              <a:rPr lang="tr-TR" sz="4000" dirty="0" err="1">
                <a:solidFill>
                  <a:srgbClr val="FF0000"/>
                </a:solidFill>
                <a:latin typeface="+mn-lt"/>
                <a:cs typeface="Century Gothic"/>
              </a:rPr>
              <a:t>the</a:t>
            </a:r>
            <a:r>
              <a:rPr lang="tr-TR" sz="4000" dirty="0">
                <a:solidFill>
                  <a:srgbClr val="FF0000"/>
                </a:solidFill>
                <a:latin typeface="+mn-lt"/>
                <a:cs typeface="Century Gothic"/>
              </a:rPr>
              <a:t> Exchange</a:t>
            </a:r>
            <a:br>
              <a:rPr lang="tr-TR" dirty="0">
                <a:cs typeface="Century Gothic"/>
              </a:rPr>
            </a:br>
            <a:endParaRPr lang="tr-TR" dirty="0"/>
          </a:p>
        </p:txBody>
      </p:sp>
      <p:sp>
        <p:nvSpPr>
          <p:cNvPr id="9" name="object 9"/>
          <p:cNvSpPr txBox="1">
            <a:spLocks noGrp="1"/>
          </p:cNvSpPr>
          <p:nvPr>
            <p:ph idx="1"/>
          </p:nvPr>
        </p:nvSpPr>
        <p:spPr>
          <a:xfrm>
            <a:off x="838200" y="1825625"/>
            <a:ext cx="10515600" cy="4241161"/>
          </a:xfrm>
          <a:prstGeom prst="rect">
            <a:avLst/>
          </a:prstGeom>
        </p:spPr>
        <p:txBody>
          <a:bodyPr vert="horz" wrap="square" lIns="0" tIns="0" rIns="0" bIns="0" rtlCol="0">
            <a:spAutoFit/>
          </a:bodyPr>
          <a:lstStyle/>
          <a:p>
            <a:pPr marL="12700" marR="271780" indent="0">
              <a:lnSpc>
                <a:spcPts val="3020"/>
              </a:lnSpc>
              <a:buNone/>
            </a:pPr>
            <a:r>
              <a:rPr lang="tr-TR" sz="1800" spc="-20" dirty="0">
                <a:solidFill>
                  <a:srgbClr val="A42F0F"/>
                </a:solidFill>
                <a:latin typeface="Wingdings 3"/>
                <a:cs typeface="Wingdings 3"/>
              </a:rPr>
              <a:t> </a:t>
            </a:r>
            <a:r>
              <a:rPr lang="tr-TR" sz="1400" spc="-15" dirty="0">
                <a:solidFill>
                  <a:srgbClr val="FF0000"/>
                </a:solidFill>
                <a:cs typeface="Calibri"/>
              </a:rPr>
              <a:t>An Online AB </a:t>
            </a:r>
            <a:r>
              <a:rPr lang="tr-TR" sz="1400" spc="-15" dirty="0" err="1">
                <a:solidFill>
                  <a:srgbClr val="FF0000"/>
                </a:solidFill>
                <a:cs typeface="Calibri"/>
              </a:rPr>
              <a:t>survey</a:t>
            </a:r>
            <a:r>
              <a:rPr lang="tr-TR" sz="1400" spc="-15" dirty="0">
                <a:solidFill>
                  <a:srgbClr val="FF0000"/>
                </a:solidFill>
                <a:cs typeface="Calibri"/>
              </a:rPr>
              <a:t> </a:t>
            </a:r>
            <a:r>
              <a:rPr lang="tr-TR" sz="1400" spc="-15" dirty="0" err="1">
                <a:cs typeface="Calibri"/>
              </a:rPr>
              <a:t>that</a:t>
            </a:r>
            <a:r>
              <a:rPr lang="tr-TR" sz="1400" spc="-15" dirty="0">
                <a:cs typeface="Calibri"/>
              </a:rPr>
              <a:t> </a:t>
            </a:r>
            <a:r>
              <a:rPr lang="tr-TR" sz="1400" spc="-15" dirty="0" err="1">
                <a:cs typeface="Calibri"/>
              </a:rPr>
              <a:t>will</a:t>
            </a:r>
            <a:r>
              <a:rPr lang="tr-TR" sz="1400" spc="-15" dirty="0">
                <a:cs typeface="Calibri"/>
              </a:rPr>
              <a:t> be sent </a:t>
            </a:r>
            <a:r>
              <a:rPr lang="tr-TR" sz="1400" spc="-15" dirty="0" err="1">
                <a:cs typeface="Calibri"/>
              </a:rPr>
              <a:t>to</a:t>
            </a:r>
            <a:r>
              <a:rPr lang="tr-TR" sz="1400" spc="-15" dirty="0">
                <a:cs typeface="Calibri"/>
              </a:rPr>
              <a:t> </a:t>
            </a:r>
            <a:r>
              <a:rPr lang="tr-TR" sz="1400" spc="-15" dirty="0" err="1">
                <a:cs typeface="Calibri"/>
              </a:rPr>
              <a:t>your</a:t>
            </a:r>
            <a:r>
              <a:rPr lang="tr-TR" sz="1400" spc="-15" dirty="0">
                <a:cs typeface="Calibri"/>
              </a:rPr>
              <a:t> e-mail </a:t>
            </a:r>
            <a:r>
              <a:rPr lang="tr-TR" sz="1400" spc="-15" dirty="0" err="1">
                <a:cs typeface="Calibri"/>
              </a:rPr>
              <a:t>adress</a:t>
            </a:r>
            <a:r>
              <a:rPr lang="tr-TR" sz="1400" spc="-15" dirty="0">
                <a:cs typeface="Calibri"/>
              </a:rPr>
              <a:t> </a:t>
            </a:r>
            <a:r>
              <a:rPr lang="tr-TR" sz="1400" spc="-15" dirty="0" err="1">
                <a:cs typeface="Calibri"/>
              </a:rPr>
              <a:t>must</a:t>
            </a:r>
            <a:r>
              <a:rPr lang="tr-TR" sz="1400" spc="-15" dirty="0">
                <a:cs typeface="Calibri"/>
              </a:rPr>
              <a:t> be </a:t>
            </a:r>
            <a:r>
              <a:rPr lang="tr-TR" sz="1400" spc="-15" dirty="0" err="1">
                <a:cs typeface="Calibri"/>
              </a:rPr>
              <a:t>filled</a:t>
            </a:r>
            <a:r>
              <a:rPr lang="tr-TR" sz="1400" spc="-15" dirty="0">
                <a:cs typeface="Calibri"/>
              </a:rPr>
              <a:t> </a:t>
            </a:r>
            <a:r>
              <a:rPr lang="tr-TR" sz="1400" spc="-15" dirty="0" err="1">
                <a:cs typeface="Calibri"/>
              </a:rPr>
              <a:t>before</a:t>
            </a:r>
            <a:r>
              <a:rPr lang="tr-TR" sz="1400" spc="-15" dirty="0">
                <a:cs typeface="Calibri"/>
              </a:rPr>
              <a:t> </a:t>
            </a:r>
            <a:r>
              <a:rPr lang="tr-TR" sz="1400" spc="-15" dirty="0" err="1">
                <a:cs typeface="Calibri"/>
              </a:rPr>
              <a:t>making</a:t>
            </a:r>
            <a:r>
              <a:rPr lang="tr-TR" sz="1400" spc="-15" dirty="0">
                <a:cs typeface="Calibri"/>
              </a:rPr>
              <a:t> an </a:t>
            </a:r>
            <a:r>
              <a:rPr lang="tr-TR" sz="1400" spc="-15" dirty="0" err="1">
                <a:cs typeface="Calibri"/>
              </a:rPr>
              <a:t>appointment</a:t>
            </a:r>
            <a:r>
              <a:rPr lang="tr-TR" sz="1400" spc="-15" dirty="0">
                <a:cs typeface="Calibri"/>
              </a:rPr>
              <a:t>. </a:t>
            </a:r>
          </a:p>
          <a:p>
            <a:pPr marL="12700" marR="271780" indent="0">
              <a:lnSpc>
                <a:spcPts val="3020"/>
              </a:lnSpc>
              <a:buNone/>
            </a:pPr>
            <a:r>
              <a:rPr lang="tr-TR" sz="1400" spc="-20" dirty="0">
                <a:solidFill>
                  <a:srgbClr val="A42F0F"/>
                </a:solidFill>
                <a:latin typeface="Wingdings 3"/>
                <a:cs typeface="Wingdings 3"/>
              </a:rPr>
              <a:t> </a:t>
            </a:r>
            <a:r>
              <a:rPr lang="tr-TR" sz="1400" spc="-20" dirty="0" err="1">
                <a:cs typeface="Calibri"/>
              </a:rPr>
              <a:t>Appointment</a:t>
            </a:r>
            <a:r>
              <a:rPr lang="tr-TR" sz="1400" spc="-20" dirty="0">
                <a:cs typeface="Calibri"/>
              </a:rPr>
              <a:t> </a:t>
            </a:r>
            <a:r>
              <a:rPr lang="tr-TR" sz="1400" spc="-20" dirty="0" err="1">
                <a:cs typeface="Calibri"/>
              </a:rPr>
              <a:t>must</a:t>
            </a:r>
            <a:r>
              <a:rPr lang="tr-TR" sz="1400" spc="-20" dirty="0">
                <a:cs typeface="Calibri"/>
              </a:rPr>
              <a:t> be </a:t>
            </a:r>
            <a:r>
              <a:rPr lang="tr-TR" sz="1400" spc="-20" dirty="0" err="1">
                <a:cs typeface="Calibri"/>
              </a:rPr>
              <a:t>made</a:t>
            </a:r>
            <a:r>
              <a:rPr lang="tr-TR" sz="1400" spc="-20" dirty="0">
                <a:cs typeface="Calibri"/>
              </a:rPr>
              <a:t> </a:t>
            </a:r>
            <a:r>
              <a:rPr lang="tr-TR" sz="1400" spc="-20" dirty="0" err="1">
                <a:cs typeface="Calibri"/>
              </a:rPr>
              <a:t>by</a:t>
            </a:r>
            <a:r>
              <a:rPr lang="tr-TR" sz="1400" spc="-20" dirty="0">
                <a:cs typeface="Calibri"/>
              </a:rPr>
              <a:t> </a:t>
            </a:r>
            <a:r>
              <a:rPr lang="tr-TR" sz="1400" spc="-20" dirty="0" err="1">
                <a:cs typeface="Calibri"/>
              </a:rPr>
              <a:t>sending</a:t>
            </a:r>
            <a:r>
              <a:rPr lang="tr-TR" sz="1400" spc="-20" dirty="0">
                <a:cs typeface="Calibri"/>
              </a:rPr>
              <a:t> an e-mail </a:t>
            </a:r>
            <a:r>
              <a:rPr lang="tr-TR" sz="1400" spc="-20" dirty="0" err="1">
                <a:cs typeface="Calibri"/>
              </a:rPr>
              <a:t>to</a:t>
            </a:r>
            <a:r>
              <a:rPr lang="tr-TR" sz="1400" spc="-20" dirty="0">
                <a:cs typeface="Calibri"/>
              </a:rPr>
              <a:t> </a:t>
            </a:r>
            <a:r>
              <a:rPr lang="tr-TR" sz="1400" b="1" dirty="0">
                <a:cs typeface="Calibri"/>
                <a:hlinkClick r:id="rId4"/>
              </a:rPr>
              <a:t>deuerasmusstaj@gmail.com </a:t>
            </a:r>
            <a:r>
              <a:rPr lang="tr-TR" sz="1400" b="1" dirty="0">
                <a:cs typeface="Calibri"/>
              </a:rPr>
              <a:t>(International </a:t>
            </a:r>
            <a:r>
              <a:rPr lang="tr-TR" sz="1400" b="1" dirty="0" err="1">
                <a:cs typeface="Calibri"/>
              </a:rPr>
              <a:t>Academic</a:t>
            </a:r>
            <a:r>
              <a:rPr lang="tr-TR" sz="1400" b="1" dirty="0">
                <a:cs typeface="Calibri"/>
              </a:rPr>
              <a:t> </a:t>
            </a:r>
            <a:r>
              <a:rPr lang="tr-TR" sz="1400" b="1" dirty="0" err="1">
                <a:cs typeface="Calibri"/>
              </a:rPr>
              <a:t>Relations</a:t>
            </a:r>
            <a:r>
              <a:rPr lang="tr-TR" sz="1400" b="1" dirty="0">
                <a:cs typeface="Calibri"/>
              </a:rPr>
              <a:t> </a:t>
            </a:r>
            <a:r>
              <a:rPr lang="tr-TR" sz="1400" b="1" dirty="0" err="1">
                <a:cs typeface="Calibri"/>
              </a:rPr>
              <a:t>Coordinatorship</a:t>
            </a:r>
            <a:r>
              <a:rPr lang="tr-TR" sz="1400" b="1" dirty="0">
                <a:cs typeface="Calibri"/>
              </a:rPr>
              <a:t>) </a:t>
            </a:r>
            <a:r>
              <a:rPr lang="tr-TR" sz="1400" dirty="0">
                <a:solidFill>
                  <a:srgbClr val="FF0000"/>
                </a:solidFill>
                <a:cs typeface="Calibri"/>
              </a:rPr>
              <a:t>30 </a:t>
            </a:r>
            <a:r>
              <a:rPr lang="tr-TR" sz="1400" dirty="0" err="1">
                <a:solidFill>
                  <a:srgbClr val="FF0000"/>
                </a:solidFill>
                <a:cs typeface="Calibri"/>
              </a:rPr>
              <a:t>days</a:t>
            </a:r>
            <a:r>
              <a:rPr lang="tr-TR" sz="1400" dirty="0">
                <a:cs typeface="Calibri"/>
              </a:rPr>
              <a:t> at </a:t>
            </a:r>
            <a:r>
              <a:rPr lang="tr-TR" sz="1400" dirty="0" err="1">
                <a:cs typeface="Calibri"/>
              </a:rPr>
              <a:t>the</a:t>
            </a:r>
            <a:r>
              <a:rPr lang="tr-TR" sz="1400" dirty="0">
                <a:cs typeface="Calibri"/>
              </a:rPr>
              <a:t> </a:t>
            </a:r>
            <a:r>
              <a:rPr lang="tr-TR" sz="1400" dirty="0" err="1">
                <a:cs typeface="Calibri"/>
              </a:rPr>
              <a:t>most</a:t>
            </a:r>
            <a:r>
              <a:rPr lang="tr-TR" sz="1400" dirty="0">
                <a:cs typeface="Calibri"/>
              </a:rPr>
              <a:t> </a:t>
            </a:r>
            <a:r>
              <a:rPr lang="tr-TR" sz="1400" dirty="0" err="1">
                <a:cs typeface="Calibri"/>
              </a:rPr>
              <a:t>after</a:t>
            </a:r>
            <a:r>
              <a:rPr lang="tr-TR" sz="1400" dirty="0">
                <a:cs typeface="Calibri"/>
              </a:rPr>
              <a:t> </a:t>
            </a:r>
            <a:r>
              <a:rPr lang="tr-TR" sz="1400" dirty="0" err="1">
                <a:cs typeface="Calibri"/>
              </a:rPr>
              <a:t>the</a:t>
            </a:r>
            <a:r>
              <a:rPr lang="tr-TR" sz="1400" dirty="0">
                <a:cs typeface="Calibri"/>
              </a:rPr>
              <a:t> </a:t>
            </a:r>
            <a:r>
              <a:rPr lang="tr-TR" sz="1400" dirty="0" err="1">
                <a:cs typeface="Calibri"/>
              </a:rPr>
              <a:t>arrival</a:t>
            </a:r>
            <a:r>
              <a:rPr lang="tr-TR" sz="1400" dirty="0">
                <a:cs typeface="Calibri"/>
              </a:rPr>
              <a:t> </a:t>
            </a:r>
            <a:r>
              <a:rPr lang="tr-TR" sz="1400" dirty="0" err="1">
                <a:cs typeface="Calibri"/>
              </a:rPr>
              <a:t>date</a:t>
            </a:r>
            <a:r>
              <a:rPr lang="tr-TR" sz="1400" dirty="0">
                <a:cs typeface="Calibri"/>
              </a:rPr>
              <a:t>. </a:t>
            </a:r>
            <a:endParaRPr lang="tr-TR" sz="1400" dirty="0"/>
          </a:p>
          <a:p>
            <a:pPr marL="241300">
              <a:lnSpc>
                <a:spcPct val="100000"/>
              </a:lnSpc>
            </a:pPr>
            <a:r>
              <a:rPr lang="tr-TR" sz="1400" dirty="0" err="1">
                <a:cs typeface="Calibri"/>
              </a:rPr>
              <a:t>Documents</a:t>
            </a:r>
            <a:r>
              <a:rPr lang="tr-TR" sz="1400" dirty="0">
                <a:cs typeface="Calibri"/>
              </a:rPr>
              <a:t> </a:t>
            </a:r>
            <a:r>
              <a:rPr lang="tr-TR" sz="1400" dirty="0" err="1">
                <a:cs typeface="Calibri"/>
              </a:rPr>
              <a:t>need</a:t>
            </a:r>
            <a:r>
              <a:rPr lang="tr-TR" sz="1400" dirty="0">
                <a:cs typeface="Calibri"/>
              </a:rPr>
              <a:t> </a:t>
            </a:r>
            <a:r>
              <a:rPr lang="tr-TR" sz="1400" dirty="0" err="1">
                <a:cs typeface="Calibri"/>
              </a:rPr>
              <a:t>to</a:t>
            </a:r>
            <a:r>
              <a:rPr lang="tr-TR" sz="1400" dirty="0">
                <a:cs typeface="Calibri"/>
              </a:rPr>
              <a:t> be </a:t>
            </a:r>
            <a:r>
              <a:rPr lang="tr-TR" sz="1400" dirty="0" err="1">
                <a:cs typeface="Calibri"/>
              </a:rPr>
              <a:t>submitted</a:t>
            </a:r>
            <a:r>
              <a:rPr lang="tr-TR" sz="1400" dirty="0">
                <a:cs typeface="Calibri"/>
              </a:rPr>
              <a:t> </a:t>
            </a:r>
            <a:r>
              <a:rPr lang="tr-TR" sz="1400" dirty="0" err="1">
                <a:cs typeface="Calibri"/>
              </a:rPr>
              <a:t>to</a:t>
            </a:r>
            <a:r>
              <a:rPr lang="tr-TR" sz="1400" dirty="0">
                <a:cs typeface="Calibri"/>
              </a:rPr>
              <a:t> International </a:t>
            </a:r>
            <a:r>
              <a:rPr lang="tr-TR" sz="1400" dirty="0" err="1">
                <a:cs typeface="Calibri"/>
              </a:rPr>
              <a:t>Academic</a:t>
            </a:r>
            <a:r>
              <a:rPr lang="tr-TR" sz="1400" dirty="0">
                <a:cs typeface="Calibri"/>
              </a:rPr>
              <a:t> </a:t>
            </a:r>
            <a:r>
              <a:rPr lang="tr-TR" sz="1400" dirty="0" err="1">
                <a:cs typeface="Calibri"/>
              </a:rPr>
              <a:t>Relations</a:t>
            </a:r>
            <a:r>
              <a:rPr lang="tr-TR" sz="1400" dirty="0">
                <a:cs typeface="Calibri"/>
              </a:rPr>
              <a:t> </a:t>
            </a:r>
            <a:r>
              <a:rPr lang="tr-TR" sz="1400" dirty="0" err="1">
                <a:cs typeface="Calibri"/>
              </a:rPr>
              <a:t>Coordinatorship</a:t>
            </a:r>
            <a:r>
              <a:rPr lang="tr-TR" sz="1400" dirty="0">
                <a:cs typeface="Calibri"/>
              </a:rPr>
              <a:t> </a:t>
            </a:r>
            <a:r>
              <a:rPr lang="tr-TR" sz="1400" dirty="0" err="1">
                <a:cs typeface="Calibri"/>
              </a:rPr>
              <a:t>when</a:t>
            </a:r>
            <a:r>
              <a:rPr lang="tr-TR" sz="1400" dirty="0">
                <a:cs typeface="Calibri"/>
              </a:rPr>
              <a:t> </a:t>
            </a:r>
            <a:r>
              <a:rPr lang="tr-TR" sz="1400" dirty="0" err="1">
                <a:cs typeface="Calibri"/>
              </a:rPr>
              <a:t>individuals</a:t>
            </a:r>
            <a:r>
              <a:rPr lang="tr-TR" sz="1400" dirty="0">
                <a:cs typeface="Calibri"/>
              </a:rPr>
              <a:t> </a:t>
            </a:r>
            <a:r>
              <a:rPr lang="tr-TR" sz="1400" dirty="0" err="1">
                <a:cs typeface="Calibri"/>
              </a:rPr>
              <a:t>come</a:t>
            </a:r>
            <a:r>
              <a:rPr lang="tr-TR" sz="1400" dirty="0">
                <a:cs typeface="Calibri"/>
              </a:rPr>
              <a:t> </a:t>
            </a:r>
            <a:r>
              <a:rPr lang="tr-TR" sz="1400" dirty="0" err="1">
                <a:cs typeface="Calibri"/>
              </a:rPr>
              <a:t>to</a:t>
            </a:r>
            <a:r>
              <a:rPr lang="tr-TR" sz="1400" dirty="0">
                <a:cs typeface="Calibri"/>
              </a:rPr>
              <a:t> </a:t>
            </a:r>
            <a:r>
              <a:rPr lang="tr-TR" sz="1400" dirty="0" err="1">
                <a:cs typeface="Calibri"/>
              </a:rPr>
              <a:t>the</a:t>
            </a:r>
            <a:r>
              <a:rPr lang="tr-TR" sz="1400" dirty="0">
                <a:cs typeface="Calibri"/>
              </a:rPr>
              <a:t> </a:t>
            </a:r>
            <a:r>
              <a:rPr lang="tr-TR" sz="1400" dirty="0" err="1">
                <a:cs typeface="Calibri"/>
              </a:rPr>
              <a:t>appointment</a:t>
            </a:r>
            <a:r>
              <a:rPr lang="tr-TR" sz="1400" dirty="0">
                <a:cs typeface="Calibri"/>
              </a:rPr>
              <a:t>;</a:t>
            </a:r>
            <a:endParaRPr lang="tr-TR" sz="1400" dirty="0"/>
          </a:p>
          <a:p>
            <a:pPr lvl="0" eaLnBrk="0" hangingPunct="0"/>
            <a:r>
              <a:rPr lang="tr-TR" sz="1400" dirty="0"/>
              <a:t>FULL VERSION OF LEARNING AGREEMENT FOR TRAINEESHIPS (</a:t>
            </a:r>
            <a:r>
              <a:rPr lang="tr-TR" sz="1400" b="1" dirty="0"/>
              <a:t>AFTER</a:t>
            </a:r>
            <a:r>
              <a:rPr lang="tr-TR" sz="1400" dirty="0"/>
              <a:t> MOBILITY PARTS)</a:t>
            </a:r>
          </a:p>
          <a:p>
            <a:pPr lvl="0" eaLnBrk="0" hangingPunct="0"/>
            <a:r>
              <a:rPr lang="tr-TR" sz="1400" dirty="0"/>
              <a:t>DOCUMENT THAT ISSUES THE SUCCESS AND SEMESTER OF THE INTERNSHIP </a:t>
            </a:r>
            <a:r>
              <a:rPr lang="en-US" sz="1400" dirty="0"/>
              <a:t>(ON THE LETTERHEAD OF THE OTHER INSTITUTION, SIGNED AND SEALED) </a:t>
            </a:r>
            <a:endParaRPr lang="tr-TR" sz="1400" dirty="0"/>
          </a:p>
          <a:p>
            <a:pPr lvl="0" eaLnBrk="0" hangingPunct="0"/>
            <a:r>
              <a:rPr lang="en-US" sz="1400" dirty="0"/>
              <a:t>ORIGINAL OF THE PASSPORT AND COPY OF THE PAGES WITH ENTRY-EXIT SEALS </a:t>
            </a:r>
            <a:endParaRPr lang="tr-TR" sz="1400" dirty="0"/>
          </a:p>
          <a:p>
            <a:pPr lvl="0" eaLnBrk="0" hangingPunct="0"/>
            <a:r>
              <a:rPr lang="en-US" sz="1400" dirty="0"/>
              <a:t>ONLINE LANGUAGE SUPPORT (OLS / EU ACADEMY) (Not compulsory)</a:t>
            </a: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1596161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8F31E138-11BE-40BE-91C5-CCA0715C4C23}"/>
              </a:ext>
            </a:extLst>
          </p:cNvPr>
          <p:cNvSpPr>
            <a:spLocks noGrp="1"/>
          </p:cNvSpPr>
          <p:nvPr>
            <p:ph type="title"/>
          </p:nvPr>
        </p:nvSpPr>
        <p:spPr>
          <a:xfrm>
            <a:off x="838200" y="365125"/>
            <a:ext cx="8796130" cy="1460500"/>
          </a:xfrm>
        </p:spPr>
        <p:txBody>
          <a:bodyPr>
            <a:normAutofit fontScale="90000"/>
          </a:bodyPr>
          <a:lstStyle/>
          <a:p>
            <a:pPr marL="12700"/>
            <a:r>
              <a:rPr lang="tr-TR" u="sng" dirty="0" err="1">
                <a:cs typeface="Century Gothic"/>
              </a:rPr>
              <a:t>Particular</a:t>
            </a:r>
            <a:r>
              <a:rPr lang="tr-TR" u="sng" dirty="0">
                <a:cs typeface="Century Gothic"/>
              </a:rPr>
              <a:t> </a:t>
            </a:r>
            <a:r>
              <a:rPr lang="tr-TR" u="sng" dirty="0" err="1">
                <a:cs typeface="Century Gothic"/>
              </a:rPr>
              <a:t>Considerations</a:t>
            </a:r>
            <a:r>
              <a:rPr lang="tr-TR" u="sng" dirty="0">
                <a:cs typeface="Century Gothic"/>
              </a:rPr>
              <a:t> </a:t>
            </a:r>
            <a:r>
              <a:rPr lang="tr-TR" u="sng" dirty="0">
                <a:solidFill>
                  <a:srgbClr val="FF0000"/>
                </a:solidFill>
                <a:cs typeface="Century Gothic"/>
              </a:rPr>
              <a:t>(</a:t>
            </a:r>
            <a:r>
              <a:rPr lang="tr-TR" u="sng" dirty="0" err="1">
                <a:solidFill>
                  <a:srgbClr val="FF0000"/>
                </a:solidFill>
                <a:cs typeface="Century Gothic"/>
              </a:rPr>
              <a:t>Transportation</a:t>
            </a:r>
            <a:r>
              <a:rPr lang="tr-TR" u="sng" dirty="0">
                <a:solidFill>
                  <a:srgbClr val="FF0000"/>
                </a:solidFill>
                <a:cs typeface="Century Gothic"/>
              </a:rPr>
              <a:t> </a:t>
            </a:r>
            <a:r>
              <a:rPr lang="tr-TR" u="sng" dirty="0" err="1">
                <a:solidFill>
                  <a:srgbClr val="FF0000"/>
                </a:solidFill>
                <a:cs typeface="Century Gothic"/>
              </a:rPr>
              <a:t>and</a:t>
            </a:r>
            <a:r>
              <a:rPr lang="tr-TR" u="sng" dirty="0">
                <a:solidFill>
                  <a:srgbClr val="FF0000"/>
                </a:solidFill>
                <a:cs typeface="Century Gothic"/>
              </a:rPr>
              <a:t> </a:t>
            </a:r>
            <a:r>
              <a:rPr lang="tr-TR" u="sng" dirty="0" err="1">
                <a:solidFill>
                  <a:srgbClr val="FF0000"/>
                </a:solidFill>
                <a:cs typeface="Century Gothic"/>
              </a:rPr>
              <a:t>Accommodation</a:t>
            </a:r>
            <a:r>
              <a:rPr lang="tr-TR" u="sng" dirty="0">
                <a:solidFill>
                  <a:srgbClr val="FF0000"/>
                </a:solidFill>
                <a:cs typeface="Century Gothic"/>
              </a:rPr>
              <a:t>, </a:t>
            </a:r>
            <a:r>
              <a:rPr lang="tr-TR" u="sng" dirty="0" err="1">
                <a:solidFill>
                  <a:srgbClr val="FF0000"/>
                </a:solidFill>
                <a:cs typeface="Century Gothic"/>
              </a:rPr>
              <a:t>etc</a:t>
            </a:r>
            <a:r>
              <a:rPr lang="tr-TR" u="sng" dirty="0">
                <a:solidFill>
                  <a:srgbClr val="FF0000"/>
                </a:solidFill>
                <a:cs typeface="Century Gothic"/>
              </a:rPr>
              <a:t>.)</a:t>
            </a:r>
            <a:br>
              <a:rPr lang="tr-TR" dirty="0">
                <a:solidFill>
                  <a:srgbClr val="FF0000"/>
                </a:solidFill>
                <a:cs typeface="Century Gothic"/>
              </a:rPr>
            </a:br>
            <a:endParaRPr lang="tr-TR" dirty="0">
              <a:solidFill>
                <a:srgbClr val="FF0000"/>
              </a:solidFill>
            </a:endParaRPr>
          </a:p>
        </p:txBody>
      </p:sp>
      <p:sp>
        <p:nvSpPr>
          <p:cNvPr id="9" name="object 9"/>
          <p:cNvSpPr txBox="1">
            <a:spLocks noGrp="1"/>
          </p:cNvSpPr>
          <p:nvPr>
            <p:ph idx="1"/>
          </p:nvPr>
        </p:nvSpPr>
        <p:spPr>
          <a:xfrm>
            <a:off x="838200" y="1825625"/>
            <a:ext cx="10515600" cy="3865674"/>
          </a:xfrm>
          <a:prstGeom prst="rect">
            <a:avLst/>
          </a:prstGeom>
        </p:spPr>
        <p:txBody>
          <a:bodyPr vert="horz" wrap="square" lIns="0" tIns="0" rIns="0" bIns="0" rtlCol="0">
            <a:spAutoFit/>
          </a:bodyPr>
          <a:lstStyle/>
          <a:p>
            <a:pPr marL="12065" marR="461009" indent="0">
              <a:lnSpc>
                <a:spcPts val="3020"/>
              </a:lnSpc>
              <a:buNone/>
              <a:tabLst>
                <a:tab pos="241300" algn="l"/>
              </a:tabLst>
            </a:pPr>
            <a:r>
              <a:rPr lang="tr-TR" sz="2400" spc="-20" dirty="0">
                <a:solidFill>
                  <a:srgbClr val="A42F0F"/>
                </a:solidFill>
                <a:latin typeface="Wingdings 3"/>
                <a:cs typeface="Wingdings 3"/>
              </a:rPr>
              <a:t> </a:t>
            </a:r>
            <a:r>
              <a:rPr lang="en-US" sz="2400" spc="-15" dirty="0">
                <a:cs typeface="Calibri"/>
              </a:rPr>
              <a:t>Organizing your transportation or accommodation in advance will both provide you with a price advantage and save you time</a:t>
            </a:r>
            <a:r>
              <a:rPr lang="tr-TR" sz="2400" spc="-10" dirty="0">
                <a:cs typeface="Calibri"/>
              </a:rPr>
              <a:t>. </a:t>
            </a:r>
            <a:r>
              <a:rPr lang="en-US" sz="2400" spc="-10" dirty="0">
                <a:cs typeface="Calibri"/>
              </a:rPr>
              <a:t>However, you are advised to be cautious about paying a deposit for the purchase of tickets or accommodation in case of problems such as not being able to get a visa, </a:t>
            </a:r>
            <a:r>
              <a:rPr lang="en-US" sz="2400" spc="-10" dirty="0" err="1">
                <a:cs typeface="Calibri"/>
              </a:rPr>
              <a:t>etc</a:t>
            </a:r>
            <a:r>
              <a:rPr lang="tr-TR" sz="2400" spc="-10" dirty="0">
                <a:cs typeface="Calibri"/>
              </a:rPr>
              <a:t>. </a:t>
            </a:r>
            <a:r>
              <a:rPr lang="en-US" sz="2400" spc="-10" dirty="0">
                <a:cs typeface="Calibri"/>
              </a:rPr>
              <a:t>If you are unable to obtain a visa, make sure you are aware of whether your payment can be refunded to you.</a:t>
            </a:r>
            <a:endParaRPr lang="tr-TR" sz="2400" dirty="0"/>
          </a:p>
          <a:p>
            <a:pPr marL="12700" marR="676910">
              <a:lnSpc>
                <a:spcPct val="70000"/>
              </a:lnSpc>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176857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F49291-B0ED-4661-8F0C-52BE23CF6B63}"/>
              </a:ext>
            </a:extLst>
          </p:cNvPr>
          <p:cNvSpPr>
            <a:spLocks noGrp="1"/>
          </p:cNvSpPr>
          <p:nvPr>
            <p:ph type="title"/>
          </p:nvPr>
        </p:nvSpPr>
        <p:spPr/>
        <p:txBody>
          <a:bodyPr>
            <a:normAutofit/>
          </a:bodyPr>
          <a:lstStyle/>
          <a:p>
            <a:r>
              <a:rPr lang="tr-TR" sz="4000" dirty="0" err="1">
                <a:solidFill>
                  <a:srgbClr val="FF0000"/>
                </a:solidFill>
                <a:latin typeface="+mn-lt"/>
              </a:rPr>
              <a:t>Geographic</a:t>
            </a:r>
            <a:r>
              <a:rPr lang="tr-TR" sz="4000" dirty="0">
                <a:solidFill>
                  <a:srgbClr val="FF0000"/>
                </a:solidFill>
                <a:latin typeface="+mn-lt"/>
              </a:rPr>
              <a:t> </a:t>
            </a:r>
            <a:r>
              <a:rPr lang="tr-TR" sz="4000" dirty="0" err="1">
                <a:solidFill>
                  <a:srgbClr val="FF0000"/>
                </a:solidFill>
                <a:latin typeface="+mn-lt"/>
              </a:rPr>
              <a:t>Extent</a:t>
            </a:r>
            <a:endParaRPr lang="tr-TR" sz="4000" dirty="0">
              <a:solidFill>
                <a:srgbClr val="FF0000"/>
              </a:solidFill>
              <a:latin typeface="+mn-lt"/>
            </a:endParaRPr>
          </a:p>
        </p:txBody>
      </p:sp>
      <p:pic>
        <p:nvPicPr>
          <p:cNvPr id="4" name="Picture 2" descr="C:\Users\GOZDE~1.GEC\AppData\Local\Temp\Rar$DI00.981\erasmus-info-2016-09-07_tr.jpg">
            <a:extLst>
              <a:ext uri="{FF2B5EF4-FFF2-40B4-BE49-F238E27FC236}">
                <a16:creationId xmlns:a16="http://schemas.microsoft.com/office/drawing/2014/main" id="{300A156E-32ED-43DA-AFF9-87722F5921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48256"/>
            <a:ext cx="6858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CE8FC7D3-FA8F-4A0E-9F7B-DF47A00CEE08}"/>
              </a:ext>
            </a:extLst>
          </p:cNvPr>
          <p:cNvSpPr/>
          <p:nvPr/>
        </p:nvSpPr>
        <p:spPr>
          <a:xfrm>
            <a:off x="2311893" y="2043313"/>
            <a:ext cx="3910613" cy="363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tr-TR" sz="1400" dirty="0" err="1">
                <a:solidFill>
                  <a:schemeClr val="tx1"/>
                </a:solidFill>
              </a:rPr>
              <a:t>When</a:t>
            </a:r>
            <a:r>
              <a:rPr lang="tr-TR" sz="1400" dirty="0">
                <a:solidFill>
                  <a:schemeClr val="tx1"/>
                </a:solidFill>
              </a:rPr>
              <a:t> </a:t>
            </a:r>
            <a:r>
              <a:rPr lang="tr-TR" sz="1400" dirty="0" err="1">
                <a:solidFill>
                  <a:schemeClr val="tx1"/>
                </a:solidFill>
              </a:rPr>
              <a:t>did</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first</a:t>
            </a:r>
            <a:r>
              <a:rPr lang="tr-TR" sz="1400" dirty="0">
                <a:solidFill>
                  <a:schemeClr val="tx1"/>
                </a:solidFill>
              </a:rPr>
              <a:t> </a:t>
            </a:r>
            <a:r>
              <a:rPr lang="tr-TR" sz="1400" dirty="0" err="1">
                <a:solidFill>
                  <a:schemeClr val="tx1"/>
                </a:solidFill>
              </a:rPr>
              <a:t>Erasmus</a:t>
            </a:r>
            <a:r>
              <a:rPr lang="tr-TR" sz="1400" dirty="0">
                <a:solidFill>
                  <a:schemeClr val="tx1"/>
                </a:solidFill>
              </a:rPr>
              <a:t> </a:t>
            </a:r>
            <a:r>
              <a:rPr lang="tr-TR" sz="1400" dirty="0" err="1">
                <a:solidFill>
                  <a:schemeClr val="tx1"/>
                </a:solidFill>
              </a:rPr>
              <a:t>student</a:t>
            </a:r>
            <a:r>
              <a:rPr lang="tr-TR" sz="1400" dirty="0">
                <a:solidFill>
                  <a:schemeClr val="tx1"/>
                </a:solidFill>
              </a:rPr>
              <a:t> </a:t>
            </a:r>
            <a:r>
              <a:rPr lang="tr-TR" sz="1400" dirty="0" err="1">
                <a:solidFill>
                  <a:schemeClr val="tx1"/>
                </a:solidFill>
              </a:rPr>
              <a:t>go</a:t>
            </a:r>
            <a:r>
              <a:rPr lang="tr-TR" sz="1400" dirty="0">
                <a:solidFill>
                  <a:schemeClr val="tx1"/>
                </a:solidFill>
              </a:rPr>
              <a:t> </a:t>
            </a:r>
            <a:r>
              <a:rPr lang="tr-TR" sz="1400" dirty="0" err="1">
                <a:solidFill>
                  <a:schemeClr val="tx1"/>
                </a:solidFill>
              </a:rPr>
              <a:t>abroad</a:t>
            </a:r>
            <a:r>
              <a:rPr lang="tr-TR" sz="1400" dirty="0">
                <a:solidFill>
                  <a:schemeClr val="tx1"/>
                </a:solidFill>
              </a:rPr>
              <a:t>?</a:t>
            </a:r>
          </a:p>
        </p:txBody>
      </p:sp>
      <p:sp>
        <p:nvSpPr>
          <p:cNvPr id="8" name="Dikdörtgen 7">
            <a:extLst>
              <a:ext uri="{FF2B5EF4-FFF2-40B4-BE49-F238E27FC236}">
                <a16:creationId xmlns:a16="http://schemas.microsoft.com/office/drawing/2014/main" id="{ABF8D02E-60AA-488B-84AE-C0D2E8A98051}"/>
              </a:ext>
            </a:extLst>
          </p:cNvPr>
          <p:cNvSpPr/>
          <p:nvPr/>
        </p:nvSpPr>
        <p:spPr>
          <a:xfrm>
            <a:off x="1376312" y="2498103"/>
            <a:ext cx="4846194" cy="2524629"/>
          </a:xfrm>
          <a:prstGeom prst="rect">
            <a:avLst/>
          </a:prstGeom>
          <a:solidFill>
            <a:srgbClr val="58E8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err="1">
                <a:solidFill>
                  <a:schemeClr val="bg1">
                    <a:lumMod val="95000"/>
                  </a:schemeClr>
                </a:solidFill>
              </a:rPr>
              <a:t>Belgium</a:t>
            </a:r>
            <a:r>
              <a:rPr lang="tr-TR" sz="1200" dirty="0">
                <a:solidFill>
                  <a:schemeClr val="bg1">
                    <a:lumMod val="95000"/>
                  </a:schemeClr>
                </a:solidFill>
              </a:rPr>
              <a:t>, </a:t>
            </a:r>
            <a:r>
              <a:rPr lang="tr-TR" sz="1200" dirty="0" err="1">
                <a:solidFill>
                  <a:schemeClr val="bg1">
                    <a:lumMod val="95000"/>
                  </a:schemeClr>
                </a:solidFill>
              </a:rPr>
              <a:t>Denmark</a:t>
            </a:r>
            <a:r>
              <a:rPr lang="tr-TR" sz="1200" dirty="0">
                <a:solidFill>
                  <a:schemeClr val="bg1">
                    <a:lumMod val="95000"/>
                  </a:schemeClr>
                </a:solidFill>
              </a:rPr>
              <a:t>, Germany, </a:t>
            </a:r>
            <a:r>
              <a:rPr lang="tr-TR" sz="1200" dirty="0" err="1">
                <a:solidFill>
                  <a:schemeClr val="bg1">
                    <a:lumMod val="95000"/>
                  </a:schemeClr>
                </a:solidFill>
              </a:rPr>
              <a:t>Greece</a:t>
            </a:r>
            <a:r>
              <a:rPr lang="tr-TR" sz="1200" dirty="0">
                <a:solidFill>
                  <a:schemeClr val="bg1">
                    <a:lumMod val="95000"/>
                  </a:schemeClr>
                </a:solidFill>
              </a:rPr>
              <a:t>, France, </a:t>
            </a:r>
            <a:r>
              <a:rPr lang="tr-TR" sz="1200" dirty="0" err="1">
                <a:solidFill>
                  <a:schemeClr val="bg1">
                    <a:lumMod val="95000"/>
                  </a:schemeClr>
                </a:solidFill>
              </a:rPr>
              <a:t>Ireland</a:t>
            </a:r>
            <a:r>
              <a:rPr lang="tr-TR" sz="1200" dirty="0">
                <a:solidFill>
                  <a:schemeClr val="bg1">
                    <a:lumMod val="95000"/>
                  </a:schemeClr>
                </a:solidFill>
              </a:rPr>
              <a:t>, </a:t>
            </a:r>
            <a:r>
              <a:rPr lang="tr-TR" sz="1200" dirty="0" err="1">
                <a:solidFill>
                  <a:schemeClr val="bg1">
                    <a:lumMod val="95000"/>
                  </a:schemeClr>
                </a:solidFill>
              </a:rPr>
              <a:t>Italy</a:t>
            </a:r>
            <a:r>
              <a:rPr lang="tr-TR" sz="1200" dirty="0">
                <a:solidFill>
                  <a:schemeClr val="bg1">
                    <a:lumMod val="95000"/>
                  </a:schemeClr>
                </a:solidFill>
              </a:rPr>
              <a:t>, </a:t>
            </a:r>
            <a:r>
              <a:rPr lang="tr-TR" sz="1200" dirty="0" err="1">
                <a:solidFill>
                  <a:schemeClr val="bg1">
                    <a:lumMod val="95000"/>
                  </a:schemeClr>
                </a:solidFill>
              </a:rPr>
              <a:t>Holland</a:t>
            </a:r>
            <a:r>
              <a:rPr lang="tr-TR" sz="1200" dirty="0">
                <a:solidFill>
                  <a:schemeClr val="bg1">
                    <a:lumMod val="95000"/>
                  </a:schemeClr>
                </a:solidFill>
              </a:rPr>
              <a:t>, </a:t>
            </a:r>
            <a:r>
              <a:rPr lang="tr-TR" sz="1200" dirty="0" err="1">
                <a:solidFill>
                  <a:schemeClr val="bg1">
                    <a:lumMod val="95000"/>
                  </a:schemeClr>
                </a:solidFill>
              </a:rPr>
              <a:t>Portugal</a:t>
            </a:r>
            <a:r>
              <a:rPr lang="tr-TR" sz="1200" dirty="0">
                <a:solidFill>
                  <a:schemeClr val="bg1">
                    <a:lumMod val="95000"/>
                  </a:schemeClr>
                </a:solidFill>
              </a:rPr>
              <a:t>, </a:t>
            </a:r>
            <a:r>
              <a:rPr lang="tr-TR" sz="1200" dirty="0" err="1">
                <a:solidFill>
                  <a:schemeClr val="bg1">
                    <a:lumMod val="95000"/>
                  </a:schemeClr>
                </a:solidFill>
              </a:rPr>
              <a:t>Spain</a:t>
            </a:r>
            <a:r>
              <a:rPr lang="tr-TR" sz="1200" dirty="0">
                <a:solidFill>
                  <a:schemeClr val="bg1">
                    <a:lumMod val="95000"/>
                  </a:schemeClr>
                </a:solidFill>
              </a:rPr>
              <a:t>, </a:t>
            </a:r>
            <a:r>
              <a:rPr lang="tr-TR" sz="1200" dirty="0" err="1">
                <a:solidFill>
                  <a:schemeClr val="bg1">
                    <a:lumMod val="95000"/>
                  </a:schemeClr>
                </a:solidFill>
              </a:rPr>
              <a:t>England</a:t>
            </a:r>
            <a:endParaRPr lang="tr-TR" sz="1200" dirty="0">
              <a:solidFill>
                <a:schemeClr val="bg1">
                  <a:lumMod val="95000"/>
                </a:schemeClr>
              </a:solidFill>
            </a:endParaRPr>
          </a:p>
          <a:p>
            <a:r>
              <a:rPr lang="tr-TR" sz="1200" dirty="0" err="1">
                <a:solidFill>
                  <a:schemeClr val="bg1">
                    <a:lumMod val="95000"/>
                  </a:schemeClr>
                </a:solidFill>
              </a:rPr>
              <a:t>Luxembourg</a:t>
            </a:r>
            <a:endParaRPr lang="tr-TR" sz="1200" dirty="0">
              <a:solidFill>
                <a:schemeClr val="bg1">
                  <a:lumMod val="95000"/>
                </a:schemeClr>
              </a:solidFill>
            </a:endParaRPr>
          </a:p>
          <a:p>
            <a:r>
              <a:rPr lang="tr-TR" sz="1200" dirty="0" err="1">
                <a:solidFill>
                  <a:schemeClr val="bg1">
                    <a:lumMod val="95000"/>
                  </a:schemeClr>
                </a:solidFill>
              </a:rPr>
              <a:t>Austria</a:t>
            </a:r>
            <a:r>
              <a:rPr lang="tr-TR" sz="1200" dirty="0">
                <a:solidFill>
                  <a:schemeClr val="bg1">
                    <a:lumMod val="95000"/>
                  </a:schemeClr>
                </a:solidFill>
              </a:rPr>
              <a:t>, </a:t>
            </a:r>
            <a:r>
              <a:rPr lang="tr-TR" sz="1200" dirty="0" err="1">
                <a:solidFill>
                  <a:schemeClr val="bg1">
                    <a:lumMod val="95000"/>
                  </a:schemeClr>
                </a:solidFill>
              </a:rPr>
              <a:t>Finland</a:t>
            </a:r>
            <a:r>
              <a:rPr lang="tr-TR" sz="1200" dirty="0">
                <a:solidFill>
                  <a:schemeClr val="bg1">
                    <a:lumMod val="95000"/>
                  </a:schemeClr>
                </a:solidFill>
              </a:rPr>
              <a:t>, </a:t>
            </a:r>
            <a:r>
              <a:rPr lang="tr-TR" sz="1200" dirty="0" err="1">
                <a:solidFill>
                  <a:schemeClr val="bg1">
                    <a:lumMod val="95000"/>
                  </a:schemeClr>
                </a:solidFill>
              </a:rPr>
              <a:t>Iceland</a:t>
            </a:r>
            <a:r>
              <a:rPr lang="tr-TR" sz="1200" dirty="0">
                <a:solidFill>
                  <a:schemeClr val="bg1">
                    <a:lumMod val="95000"/>
                  </a:schemeClr>
                </a:solidFill>
              </a:rPr>
              <a:t>, </a:t>
            </a:r>
            <a:r>
              <a:rPr lang="tr-TR" sz="1200" dirty="0" err="1">
                <a:solidFill>
                  <a:schemeClr val="bg1">
                    <a:lumMod val="95000"/>
                  </a:schemeClr>
                </a:solidFill>
              </a:rPr>
              <a:t>Norway</a:t>
            </a:r>
            <a:r>
              <a:rPr lang="tr-TR" sz="1200" dirty="0">
                <a:solidFill>
                  <a:schemeClr val="bg1">
                    <a:lumMod val="95000"/>
                  </a:schemeClr>
                </a:solidFill>
              </a:rPr>
              <a:t>, </a:t>
            </a:r>
            <a:r>
              <a:rPr lang="tr-TR" sz="1200" dirty="0" err="1">
                <a:solidFill>
                  <a:schemeClr val="bg1">
                    <a:lumMod val="95000"/>
                  </a:schemeClr>
                </a:solidFill>
              </a:rPr>
              <a:t>Switzerland</a:t>
            </a:r>
            <a:endParaRPr lang="tr-TR" sz="1200" dirty="0">
              <a:solidFill>
                <a:schemeClr val="bg1">
                  <a:lumMod val="95000"/>
                </a:schemeClr>
              </a:solidFill>
            </a:endParaRPr>
          </a:p>
          <a:p>
            <a:r>
              <a:rPr lang="tr-TR" sz="1200" dirty="0" err="1">
                <a:solidFill>
                  <a:schemeClr val="bg1">
                    <a:lumMod val="95000"/>
                  </a:schemeClr>
                </a:solidFill>
              </a:rPr>
              <a:t>Liechtenstein</a:t>
            </a:r>
            <a:endParaRPr lang="tr-TR" sz="1200" dirty="0">
              <a:solidFill>
                <a:schemeClr val="bg1">
                  <a:lumMod val="95000"/>
                </a:schemeClr>
              </a:solidFill>
            </a:endParaRPr>
          </a:p>
          <a:p>
            <a:r>
              <a:rPr lang="tr-TR" sz="1200" dirty="0" err="1">
                <a:solidFill>
                  <a:schemeClr val="bg1">
                    <a:lumMod val="95000"/>
                  </a:schemeClr>
                </a:solidFill>
              </a:rPr>
              <a:t>Czech</a:t>
            </a:r>
            <a:r>
              <a:rPr lang="tr-TR" sz="1200" dirty="0">
                <a:solidFill>
                  <a:schemeClr val="bg1">
                    <a:lumMod val="95000"/>
                  </a:schemeClr>
                </a:solidFill>
              </a:rPr>
              <a:t> </a:t>
            </a:r>
            <a:r>
              <a:rPr lang="tr-TR" sz="1200" dirty="0" err="1">
                <a:solidFill>
                  <a:schemeClr val="bg1">
                    <a:lumMod val="95000"/>
                  </a:schemeClr>
                </a:solidFill>
              </a:rPr>
              <a:t>Republic</a:t>
            </a:r>
            <a:r>
              <a:rPr lang="tr-TR" sz="1200" dirty="0">
                <a:solidFill>
                  <a:schemeClr val="bg1">
                    <a:lumMod val="95000"/>
                  </a:schemeClr>
                </a:solidFill>
              </a:rPr>
              <a:t>, </a:t>
            </a:r>
            <a:r>
              <a:rPr lang="tr-TR" sz="1200" dirty="0" err="1">
                <a:solidFill>
                  <a:schemeClr val="bg1">
                    <a:lumMod val="95000"/>
                  </a:schemeClr>
                </a:solidFill>
              </a:rPr>
              <a:t>Hungary</a:t>
            </a:r>
            <a:r>
              <a:rPr lang="tr-TR" sz="1200" dirty="0">
                <a:solidFill>
                  <a:schemeClr val="bg1">
                    <a:lumMod val="95000"/>
                  </a:schemeClr>
                </a:solidFill>
              </a:rPr>
              <a:t>, Poland, </a:t>
            </a:r>
          </a:p>
          <a:p>
            <a:r>
              <a:rPr lang="tr-TR" sz="1200" dirty="0" err="1">
                <a:solidFill>
                  <a:schemeClr val="bg1">
                    <a:lumMod val="95000"/>
                  </a:schemeClr>
                </a:solidFill>
              </a:rPr>
              <a:t>Romania</a:t>
            </a:r>
            <a:r>
              <a:rPr lang="tr-TR" sz="1200" dirty="0">
                <a:solidFill>
                  <a:schemeClr val="bg1">
                    <a:lumMod val="95000"/>
                  </a:schemeClr>
                </a:solidFill>
              </a:rPr>
              <a:t>, </a:t>
            </a:r>
            <a:r>
              <a:rPr lang="tr-TR" sz="1200" dirty="0" err="1">
                <a:solidFill>
                  <a:schemeClr val="bg1">
                    <a:lumMod val="95000"/>
                  </a:schemeClr>
                </a:solidFill>
              </a:rPr>
              <a:t>Slovakia</a:t>
            </a:r>
            <a:endParaRPr lang="tr-TR" sz="1200" dirty="0">
              <a:solidFill>
                <a:schemeClr val="bg1">
                  <a:lumMod val="95000"/>
                </a:schemeClr>
              </a:solidFill>
            </a:endParaRPr>
          </a:p>
          <a:p>
            <a:r>
              <a:rPr lang="tr-TR" sz="1200" dirty="0" err="1">
                <a:solidFill>
                  <a:schemeClr val="bg1">
                    <a:lumMod val="95000"/>
                  </a:schemeClr>
                </a:solidFill>
              </a:rPr>
              <a:t>Bulgaria</a:t>
            </a:r>
            <a:r>
              <a:rPr lang="tr-TR" sz="1200" dirty="0">
                <a:solidFill>
                  <a:schemeClr val="bg1">
                    <a:lumMod val="95000"/>
                  </a:schemeClr>
                </a:solidFill>
              </a:rPr>
              <a:t>, </a:t>
            </a:r>
            <a:r>
              <a:rPr lang="tr-TR" sz="1200" dirty="0" err="1">
                <a:solidFill>
                  <a:schemeClr val="bg1">
                    <a:lumMod val="95000"/>
                  </a:schemeClr>
                </a:solidFill>
              </a:rPr>
              <a:t>Estonia</a:t>
            </a:r>
            <a:r>
              <a:rPr lang="tr-TR" sz="1200" dirty="0">
                <a:solidFill>
                  <a:schemeClr val="bg1">
                    <a:lumMod val="95000"/>
                  </a:schemeClr>
                </a:solidFill>
              </a:rPr>
              <a:t>, </a:t>
            </a:r>
            <a:r>
              <a:rPr lang="tr-TR" sz="1200" dirty="0" err="1">
                <a:solidFill>
                  <a:schemeClr val="bg1">
                    <a:lumMod val="95000"/>
                  </a:schemeClr>
                </a:solidFill>
              </a:rPr>
              <a:t>Latvia</a:t>
            </a:r>
            <a:r>
              <a:rPr lang="tr-TR" sz="1200" dirty="0">
                <a:solidFill>
                  <a:schemeClr val="bg1">
                    <a:lumMod val="95000"/>
                  </a:schemeClr>
                </a:solidFill>
              </a:rPr>
              <a:t>, </a:t>
            </a:r>
            <a:r>
              <a:rPr lang="tr-TR" sz="1200" dirty="0" err="1">
                <a:solidFill>
                  <a:schemeClr val="bg1">
                    <a:lumMod val="95000"/>
                  </a:schemeClr>
                </a:solidFill>
              </a:rPr>
              <a:t>Slovenia</a:t>
            </a:r>
            <a:endParaRPr lang="tr-TR" sz="1200" dirty="0">
              <a:solidFill>
                <a:schemeClr val="bg1">
                  <a:lumMod val="95000"/>
                </a:schemeClr>
              </a:solidFill>
            </a:endParaRPr>
          </a:p>
          <a:p>
            <a:r>
              <a:rPr lang="tr-TR" sz="1200" dirty="0">
                <a:solidFill>
                  <a:schemeClr val="bg1">
                    <a:lumMod val="95000"/>
                  </a:schemeClr>
                </a:solidFill>
              </a:rPr>
              <a:t>Malta</a:t>
            </a:r>
          </a:p>
          <a:p>
            <a:r>
              <a:rPr lang="tr-TR" sz="1200" dirty="0">
                <a:solidFill>
                  <a:schemeClr val="bg1">
                    <a:lumMod val="95000"/>
                  </a:schemeClr>
                </a:solidFill>
              </a:rPr>
              <a:t>Türkiye</a:t>
            </a:r>
          </a:p>
          <a:p>
            <a:r>
              <a:rPr lang="tr-TR" sz="1200" dirty="0" err="1">
                <a:solidFill>
                  <a:schemeClr val="bg1">
                    <a:lumMod val="95000"/>
                  </a:schemeClr>
                </a:solidFill>
              </a:rPr>
              <a:t>Croatia</a:t>
            </a:r>
            <a:endParaRPr lang="tr-TR" sz="1200" dirty="0">
              <a:solidFill>
                <a:schemeClr val="bg1">
                  <a:lumMod val="95000"/>
                </a:schemeClr>
              </a:solidFill>
            </a:endParaRPr>
          </a:p>
          <a:p>
            <a:r>
              <a:rPr lang="tr-TR" sz="1200" dirty="0" err="1">
                <a:solidFill>
                  <a:schemeClr val="bg1">
                    <a:lumMod val="95000"/>
                  </a:schemeClr>
                </a:solidFill>
              </a:rPr>
              <a:t>Macedonia</a:t>
            </a:r>
            <a:endParaRPr lang="tr-TR" sz="1200" dirty="0">
              <a:solidFill>
                <a:schemeClr val="bg1">
                  <a:lumMod val="95000"/>
                </a:schemeClr>
              </a:solidFill>
            </a:endParaRPr>
          </a:p>
          <a:p>
            <a:r>
              <a:rPr lang="tr-TR" sz="1200" dirty="0" err="1">
                <a:solidFill>
                  <a:schemeClr val="bg1">
                    <a:lumMod val="95000"/>
                  </a:schemeClr>
                </a:solidFill>
              </a:rPr>
              <a:t>Erasmus</a:t>
            </a:r>
            <a:r>
              <a:rPr lang="tr-TR" sz="1200" dirty="0">
                <a:solidFill>
                  <a:schemeClr val="bg1">
                    <a:lumMod val="95000"/>
                  </a:schemeClr>
                </a:solidFill>
              </a:rPr>
              <a:t>+ </a:t>
            </a:r>
            <a:r>
              <a:rPr lang="tr-TR" sz="1200" dirty="0" err="1">
                <a:solidFill>
                  <a:schemeClr val="bg1">
                    <a:lumMod val="95000"/>
                  </a:schemeClr>
                </a:solidFill>
              </a:rPr>
              <a:t>opens</a:t>
            </a:r>
            <a:r>
              <a:rPr lang="tr-TR" sz="1200" dirty="0">
                <a:solidFill>
                  <a:schemeClr val="bg1">
                    <a:lumMod val="95000"/>
                  </a:schemeClr>
                </a:solidFill>
              </a:rPr>
              <a:t> </a:t>
            </a:r>
            <a:r>
              <a:rPr lang="tr-TR" sz="1200" dirty="0" err="1">
                <a:solidFill>
                  <a:schemeClr val="bg1">
                    <a:lumMod val="95000"/>
                  </a:schemeClr>
                </a:solidFill>
              </a:rPr>
              <a:t>to</a:t>
            </a:r>
            <a:r>
              <a:rPr lang="tr-TR" sz="1200" dirty="0">
                <a:solidFill>
                  <a:schemeClr val="bg1">
                    <a:lumMod val="95000"/>
                  </a:schemeClr>
                </a:solidFill>
              </a:rPr>
              <a:t> </a:t>
            </a:r>
            <a:r>
              <a:rPr lang="tr-TR" sz="1200" dirty="0" err="1">
                <a:solidFill>
                  <a:schemeClr val="bg1">
                    <a:lumMod val="95000"/>
                  </a:schemeClr>
                </a:solidFill>
              </a:rPr>
              <a:t>the</a:t>
            </a:r>
            <a:r>
              <a:rPr lang="tr-TR" sz="1200" dirty="0">
                <a:solidFill>
                  <a:schemeClr val="bg1">
                    <a:lumMod val="95000"/>
                  </a:schemeClr>
                </a:solidFill>
              </a:rPr>
              <a:t> </a:t>
            </a:r>
            <a:r>
              <a:rPr lang="tr-TR" sz="1200" dirty="0" err="1">
                <a:solidFill>
                  <a:schemeClr val="bg1">
                    <a:lumMod val="95000"/>
                  </a:schemeClr>
                </a:solidFill>
              </a:rPr>
              <a:t>world</a:t>
            </a:r>
            <a:endParaRPr lang="tr-TR" sz="1200" dirty="0">
              <a:solidFill>
                <a:schemeClr val="bg1">
                  <a:lumMod val="95000"/>
                </a:schemeClr>
              </a:solidFill>
            </a:endParaRPr>
          </a:p>
        </p:txBody>
      </p:sp>
    </p:spTree>
    <p:extLst>
      <p:ext uri="{BB962C8B-B14F-4D97-AF65-F5344CB8AC3E}">
        <p14:creationId xmlns:p14="http://schemas.microsoft.com/office/powerpoint/2010/main" val="1551002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39B9178A-B266-4BD1-8588-598D78AA0329}"/>
              </a:ext>
            </a:extLst>
          </p:cNvPr>
          <p:cNvSpPr>
            <a:spLocks noGrp="1"/>
          </p:cNvSpPr>
          <p:nvPr>
            <p:ph type="title"/>
          </p:nvPr>
        </p:nvSpPr>
        <p:spPr>
          <a:xfrm>
            <a:off x="838200" y="681037"/>
            <a:ext cx="8994913" cy="1015806"/>
          </a:xfrm>
        </p:spPr>
        <p:txBody>
          <a:bodyPr>
            <a:normAutofit fontScale="90000"/>
          </a:bodyPr>
          <a:lstStyle/>
          <a:p>
            <a:pPr marL="12700">
              <a:lnSpc>
                <a:spcPct val="100000"/>
              </a:lnSpc>
            </a:pPr>
            <a:r>
              <a:rPr lang="tr-TR" u="sng" dirty="0" err="1">
                <a:cs typeface="Century Gothic"/>
              </a:rPr>
              <a:t>Particular</a:t>
            </a:r>
            <a:r>
              <a:rPr lang="tr-TR" u="sng" dirty="0">
                <a:cs typeface="Century Gothic"/>
              </a:rPr>
              <a:t> </a:t>
            </a:r>
            <a:r>
              <a:rPr lang="tr-TR" u="sng" dirty="0" err="1">
                <a:cs typeface="Century Gothic"/>
              </a:rPr>
              <a:t>Considerations</a:t>
            </a:r>
            <a:r>
              <a:rPr lang="tr-TR" u="sng" dirty="0">
                <a:cs typeface="Century Gothic"/>
              </a:rPr>
              <a:t> </a:t>
            </a:r>
            <a:r>
              <a:rPr lang="tr-TR" u="sng" dirty="0">
                <a:solidFill>
                  <a:srgbClr val="FF0000"/>
                </a:solidFill>
                <a:cs typeface="Century Gothic"/>
              </a:rPr>
              <a:t>(Visa </a:t>
            </a:r>
            <a:r>
              <a:rPr lang="tr-TR" u="sng" dirty="0" err="1">
                <a:solidFill>
                  <a:srgbClr val="FF0000"/>
                </a:solidFill>
                <a:cs typeface="Century Gothic"/>
              </a:rPr>
              <a:t>Procedures</a:t>
            </a:r>
            <a:r>
              <a:rPr lang="tr-TR" u="sng" dirty="0">
                <a:solidFill>
                  <a:srgbClr val="FF0000"/>
                </a:solidFill>
                <a:cs typeface="Century Gothic"/>
              </a:rPr>
              <a:t>)</a:t>
            </a:r>
            <a:br>
              <a:rPr lang="tr-TR" u="sng" dirty="0">
                <a:solidFill>
                  <a:srgbClr val="FF0000"/>
                </a:solidFill>
                <a:cs typeface="Century Gothic"/>
              </a:rPr>
            </a:br>
            <a:endParaRPr lang="tr-TR" dirty="0"/>
          </a:p>
        </p:txBody>
      </p:sp>
      <p:sp>
        <p:nvSpPr>
          <p:cNvPr id="9" name="object 9"/>
          <p:cNvSpPr txBox="1">
            <a:spLocks noGrp="1"/>
          </p:cNvSpPr>
          <p:nvPr>
            <p:ph idx="1"/>
          </p:nvPr>
        </p:nvSpPr>
        <p:spPr>
          <a:xfrm>
            <a:off x="838200" y="1706920"/>
            <a:ext cx="10515600" cy="5329664"/>
          </a:xfrm>
          <a:prstGeom prst="rect">
            <a:avLst/>
          </a:prstGeom>
        </p:spPr>
        <p:txBody>
          <a:bodyPr vert="horz" wrap="square" lIns="0" tIns="0" rIns="0" bIns="0" rtlCol="0">
            <a:spAutoFit/>
          </a:bodyPr>
          <a:lstStyle/>
          <a:p>
            <a:pPr marL="355600" indent="-342900" algn="just">
              <a:lnSpc>
                <a:spcPct val="100000"/>
              </a:lnSpc>
              <a:tabLst>
                <a:tab pos="241300" algn="l"/>
              </a:tabLst>
            </a:pPr>
            <a:r>
              <a:rPr lang="tr-TR" sz="2000" spc="-15" dirty="0">
                <a:cs typeface="Calibri"/>
              </a:rPr>
              <a:t>Do not </a:t>
            </a:r>
            <a:r>
              <a:rPr lang="tr-TR" sz="2000" spc="-15" dirty="0" err="1">
                <a:cs typeface="Calibri"/>
              </a:rPr>
              <a:t>delay</a:t>
            </a:r>
            <a:r>
              <a:rPr lang="tr-TR" sz="2000" spc="-15" dirty="0">
                <a:cs typeface="Calibri"/>
              </a:rPr>
              <a:t> </a:t>
            </a:r>
            <a:r>
              <a:rPr lang="tr-TR" sz="2000" spc="-15" dirty="0" err="1">
                <a:cs typeface="Calibri"/>
              </a:rPr>
              <a:t>making</a:t>
            </a:r>
            <a:r>
              <a:rPr lang="tr-TR" sz="2000" spc="-15" dirty="0">
                <a:cs typeface="Calibri"/>
              </a:rPr>
              <a:t> </a:t>
            </a:r>
            <a:r>
              <a:rPr lang="tr-TR" sz="2000" spc="-15" dirty="0" err="1">
                <a:cs typeface="Calibri"/>
              </a:rPr>
              <a:t>appointment</a:t>
            </a:r>
            <a:r>
              <a:rPr lang="tr-TR" sz="2000" spc="-15" dirty="0">
                <a:cs typeface="Calibri"/>
              </a:rPr>
              <a:t> </a:t>
            </a:r>
            <a:r>
              <a:rPr lang="tr-TR" sz="2000" spc="-15" dirty="0" err="1">
                <a:cs typeface="Calibri"/>
              </a:rPr>
              <a:t>for</a:t>
            </a:r>
            <a:r>
              <a:rPr lang="tr-TR" sz="2000" spc="-15" dirty="0">
                <a:cs typeface="Calibri"/>
              </a:rPr>
              <a:t> </a:t>
            </a:r>
            <a:r>
              <a:rPr lang="tr-TR" sz="2000" spc="-15" dirty="0" err="1">
                <a:cs typeface="Calibri"/>
              </a:rPr>
              <a:t>visa</a:t>
            </a:r>
            <a:r>
              <a:rPr lang="tr-TR" sz="2000" spc="-15" dirty="0">
                <a:cs typeface="Calibri"/>
              </a:rPr>
              <a:t> </a:t>
            </a:r>
            <a:r>
              <a:rPr lang="tr-TR" sz="2000" spc="-15" dirty="0" err="1">
                <a:cs typeface="Calibri"/>
              </a:rPr>
              <a:t>application</a:t>
            </a:r>
            <a:r>
              <a:rPr lang="tr-TR" sz="2000" spc="-15" dirty="0">
                <a:cs typeface="Calibri"/>
              </a:rPr>
              <a:t> </a:t>
            </a:r>
            <a:r>
              <a:rPr lang="tr-TR" sz="2000" spc="-15" dirty="0" err="1">
                <a:cs typeface="Calibri"/>
              </a:rPr>
              <a:t>and</a:t>
            </a:r>
            <a:r>
              <a:rPr lang="tr-TR" sz="2000" spc="-15" dirty="0">
                <a:cs typeface="Calibri"/>
              </a:rPr>
              <a:t> </a:t>
            </a:r>
            <a:r>
              <a:rPr lang="tr-TR" sz="2000" spc="-15" dirty="0" err="1">
                <a:cs typeface="Calibri"/>
              </a:rPr>
              <a:t>completing</a:t>
            </a:r>
            <a:r>
              <a:rPr lang="tr-TR" sz="2000" spc="-15" dirty="0">
                <a:cs typeface="Calibri"/>
              </a:rPr>
              <a:t> </a:t>
            </a:r>
            <a:r>
              <a:rPr lang="tr-TR" sz="2000" spc="-15" dirty="0" err="1">
                <a:cs typeface="Calibri"/>
              </a:rPr>
              <a:t>the</a:t>
            </a:r>
            <a:r>
              <a:rPr lang="tr-TR" sz="2000" spc="-15" dirty="0">
                <a:cs typeface="Calibri"/>
              </a:rPr>
              <a:t> </a:t>
            </a:r>
            <a:r>
              <a:rPr lang="tr-TR" sz="2000" spc="-15" dirty="0" err="1">
                <a:cs typeface="Calibri"/>
              </a:rPr>
              <a:t>documents</a:t>
            </a:r>
            <a:r>
              <a:rPr lang="tr-TR" sz="2000" spc="-15" dirty="0">
                <a:cs typeface="Calibri"/>
              </a:rPr>
              <a:t> </a:t>
            </a:r>
            <a:r>
              <a:rPr lang="tr-TR" sz="2000" spc="-15" dirty="0" err="1">
                <a:cs typeface="Calibri"/>
              </a:rPr>
              <a:t>for</a:t>
            </a:r>
            <a:r>
              <a:rPr lang="tr-TR" sz="2000" spc="-15" dirty="0">
                <a:cs typeface="Calibri"/>
              </a:rPr>
              <a:t> </a:t>
            </a:r>
            <a:r>
              <a:rPr lang="tr-TR" sz="2000" spc="-15" dirty="0" err="1">
                <a:cs typeface="Calibri"/>
              </a:rPr>
              <a:t>your</a:t>
            </a:r>
            <a:r>
              <a:rPr lang="tr-TR" sz="2000" spc="-15" dirty="0">
                <a:cs typeface="Calibri"/>
              </a:rPr>
              <a:t> </a:t>
            </a:r>
            <a:r>
              <a:rPr lang="tr-TR" sz="2000" spc="-15" dirty="0" err="1">
                <a:cs typeface="Calibri"/>
              </a:rPr>
              <a:t>destination</a:t>
            </a:r>
            <a:r>
              <a:rPr lang="tr-TR" sz="2000" spc="-15" dirty="0">
                <a:cs typeface="Calibri"/>
              </a:rPr>
              <a:t> </a:t>
            </a:r>
            <a:r>
              <a:rPr lang="tr-TR" sz="2000" spc="-15" dirty="0" err="1">
                <a:cs typeface="Calibri"/>
              </a:rPr>
              <a:t>country</a:t>
            </a:r>
            <a:r>
              <a:rPr lang="tr-TR" sz="2000" spc="-15" dirty="0">
                <a:cs typeface="Calibri"/>
              </a:rPr>
              <a:t>. </a:t>
            </a:r>
          </a:p>
          <a:p>
            <a:pPr marL="355600" indent="-342900" algn="just">
              <a:lnSpc>
                <a:spcPct val="100000"/>
              </a:lnSpc>
              <a:tabLst>
                <a:tab pos="241300" algn="l"/>
              </a:tabLst>
            </a:pPr>
            <a:r>
              <a:rPr lang="tr-TR" sz="2000" spc="-10" dirty="0">
                <a:cs typeface="Calibri"/>
              </a:rPr>
              <a:t>As a </a:t>
            </a:r>
            <a:r>
              <a:rPr lang="tr-TR" sz="2000" spc="-10" dirty="0" err="1">
                <a:cs typeface="Calibri"/>
              </a:rPr>
              <a:t>Coordinatorship</a:t>
            </a:r>
            <a:r>
              <a:rPr lang="tr-TR" sz="2000" spc="-10" dirty="0">
                <a:cs typeface="Calibri"/>
              </a:rPr>
              <a:t> </a:t>
            </a:r>
            <a:r>
              <a:rPr lang="tr-TR" sz="2000" spc="-10" dirty="0" err="1">
                <a:cs typeface="Calibri"/>
              </a:rPr>
              <a:t>we</a:t>
            </a:r>
            <a:r>
              <a:rPr lang="tr-TR" sz="2000" spc="-10" dirty="0">
                <a:cs typeface="Calibri"/>
              </a:rPr>
              <a:t> can </a:t>
            </a:r>
            <a:r>
              <a:rPr lang="tr-TR" sz="2000" spc="-10" dirty="0" err="1">
                <a:cs typeface="Calibri"/>
              </a:rPr>
              <a:t>prepare</a:t>
            </a:r>
            <a:r>
              <a:rPr lang="tr-TR" sz="2000" spc="-10" dirty="0">
                <a:cs typeface="Calibri"/>
              </a:rPr>
              <a:t> </a:t>
            </a:r>
            <a:r>
              <a:rPr lang="tr-TR" sz="2000" b="1" spc="-10" dirty="0">
                <a:solidFill>
                  <a:srgbClr val="FF0000"/>
                </a:solidFill>
                <a:cs typeface="Calibri"/>
              </a:rPr>
              <a:t>Grant </a:t>
            </a:r>
            <a:r>
              <a:rPr lang="tr-TR" sz="2000" b="1" spc="-10" dirty="0" err="1">
                <a:solidFill>
                  <a:srgbClr val="FF0000"/>
                </a:solidFill>
                <a:cs typeface="Calibri"/>
              </a:rPr>
              <a:t>Support</a:t>
            </a:r>
            <a:r>
              <a:rPr lang="tr-TR" sz="2000" b="1" spc="-10" dirty="0">
                <a:solidFill>
                  <a:srgbClr val="FF0000"/>
                </a:solidFill>
                <a:cs typeface="Calibri"/>
              </a:rPr>
              <a:t> </a:t>
            </a:r>
            <a:r>
              <a:rPr lang="tr-TR" sz="2000" b="1" spc="-10" dirty="0" err="1">
                <a:solidFill>
                  <a:srgbClr val="FF0000"/>
                </a:solidFill>
                <a:cs typeface="Calibri"/>
              </a:rPr>
              <a:t>Writing</a:t>
            </a:r>
            <a:r>
              <a:rPr lang="tr-TR" sz="2000" b="1" spc="-10" dirty="0">
                <a:solidFill>
                  <a:srgbClr val="FF0000"/>
                </a:solidFill>
                <a:cs typeface="Calibri"/>
              </a:rPr>
              <a:t> </a:t>
            </a:r>
            <a:r>
              <a:rPr lang="tr-TR" sz="2000" spc="-10" dirty="0" err="1">
                <a:cs typeface="Calibri"/>
              </a:rPr>
              <a:t>for</a:t>
            </a:r>
            <a:r>
              <a:rPr lang="tr-TR" sz="2000" spc="-10" dirty="0">
                <a:cs typeface="Calibri"/>
              </a:rPr>
              <a:t> </a:t>
            </a:r>
            <a:r>
              <a:rPr lang="tr-TR" sz="2000" spc="-10" dirty="0" err="1">
                <a:cs typeface="Calibri"/>
              </a:rPr>
              <a:t>students</a:t>
            </a:r>
            <a:r>
              <a:rPr lang="tr-TR" sz="2000" spc="-10" dirty="0">
                <a:cs typeface="Calibri"/>
              </a:rPr>
              <a:t> </a:t>
            </a:r>
            <a:r>
              <a:rPr lang="tr-TR" sz="2000" spc="-10" dirty="0" err="1">
                <a:cs typeface="Calibri"/>
              </a:rPr>
              <a:t>awarded</a:t>
            </a:r>
            <a:r>
              <a:rPr lang="tr-TR" sz="2000" spc="-10" dirty="0">
                <a:cs typeface="Calibri"/>
              </a:rPr>
              <a:t> </a:t>
            </a:r>
            <a:r>
              <a:rPr lang="tr-TR" sz="2000" spc="-10" dirty="0" err="1">
                <a:cs typeface="Calibri"/>
              </a:rPr>
              <a:t>with</a:t>
            </a:r>
            <a:r>
              <a:rPr lang="tr-TR" sz="2000" spc="-10" dirty="0">
                <a:cs typeface="Calibri"/>
              </a:rPr>
              <a:t> </a:t>
            </a:r>
            <a:r>
              <a:rPr lang="tr-TR" sz="2000" spc="-10" dirty="0" err="1">
                <a:cs typeface="Calibri"/>
              </a:rPr>
              <a:t>grant</a:t>
            </a:r>
            <a:r>
              <a:rPr lang="tr-TR" sz="2000" spc="-10" dirty="0">
                <a:cs typeface="Calibri"/>
              </a:rPr>
              <a:t> </a:t>
            </a:r>
            <a:r>
              <a:rPr lang="tr-TR" sz="2000" spc="-10" dirty="0" err="1">
                <a:cs typeface="Calibri"/>
              </a:rPr>
              <a:t>support</a:t>
            </a:r>
            <a:r>
              <a:rPr lang="tr-TR" sz="2000" spc="-10" dirty="0">
                <a:cs typeface="Calibri"/>
              </a:rPr>
              <a:t> (</a:t>
            </a:r>
            <a:r>
              <a:rPr lang="tr-TR" sz="2000" spc="-10" dirty="0" err="1">
                <a:cs typeface="Calibri"/>
              </a:rPr>
              <a:t>Also</a:t>
            </a:r>
            <a:r>
              <a:rPr lang="tr-TR" sz="2000" spc="-10" dirty="0">
                <a:cs typeface="Calibri"/>
              </a:rPr>
              <a:t> </a:t>
            </a:r>
            <a:r>
              <a:rPr lang="tr-TR" sz="2000" spc="-10" dirty="0" err="1">
                <a:cs typeface="Calibri"/>
              </a:rPr>
              <a:t>indicating</a:t>
            </a:r>
            <a:r>
              <a:rPr lang="tr-TR" sz="2000" spc="-10" dirty="0">
                <a:cs typeface="Calibri"/>
              </a:rPr>
              <a:t> </a:t>
            </a:r>
            <a:r>
              <a:rPr lang="tr-TR" sz="2000" spc="-10" dirty="0" err="1">
                <a:cs typeface="Calibri"/>
              </a:rPr>
              <a:t>the</a:t>
            </a:r>
            <a:r>
              <a:rPr lang="tr-TR" sz="2000" spc="-10" dirty="0">
                <a:cs typeface="Calibri"/>
              </a:rPr>
              <a:t> total </a:t>
            </a:r>
            <a:r>
              <a:rPr lang="tr-TR" sz="2000" spc="-10" dirty="0" err="1">
                <a:cs typeface="Calibri"/>
              </a:rPr>
              <a:t>grant</a:t>
            </a:r>
            <a:r>
              <a:rPr lang="tr-TR" sz="2000" spc="-10" dirty="0">
                <a:cs typeface="Calibri"/>
              </a:rPr>
              <a:t> </a:t>
            </a:r>
            <a:r>
              <a:rPr lang="tr-TR" sz="2000" spc="-10" dirty="0" err="1">
                <a:cs typeface="Calibri"/>
              </a:rPr>
              <a:t>amount</a:t>
            </a:r>
            <a:r>
              <a:rPr lang="tr-TR" sz="2000" spc="-10" dirty="0">
                <a:cs typeface="Calibri"/>
              </a:rPr>
              <a:t>); </a:t>
            </a:r>
            <a:r>
              <a:rPr lang="tr-TR" sz="2000" spc="-10" dirty="0" err="1">
                <a:cs typeface="Calibri"/>
              </a:rPr>
              <a:t>and</a:t>
            </a:r>
            <a:r>
              <a:rPr lang="tr-TR" sz="2000" spc="-10" dirty="0">
                <a:cs typeface="Calibri"/>
              </a:rPr>
              <a:t> a </a:t>
            </a:r>
            <a:r>
              <a:rPr lang="tr-TR" sz="2000" spc="-10" dirty="0" err="1">
                <a:cs typeface="Calibri"/>
              </a:rPr>
              <a:t>document</a:t>
            </a:r>
            <a:r>
              <a:rPr lang="tr-TR" sz="2000" spc="-10" dirty="0">
                <a:cs typeface="Calibri"/>
              </a:rPr>
              <a:t> </a:t>
            </a:r>
            <a:r>
              <a:rPr lang="tr-TR" sz="2000" spc="-10" dirty="0" err="1">
                <a:cs typeface="Calibri"/>
              </a:rPr>
              <a:t>for</a:t>
            </a:r>
            <a:r>
              <a:rPr lang="tr-TR" sz="2000" spc="-10" dirty="0">
                <a:cs typeface="Calibri"/>
              </a:rPr>
              <a:t> </a:t>
            </a:r>
            <a:r>
              <a:rPr lang="tr-TR" sz="2000" spc="-10" dirty="0" err="1">
                <a:cs typeface="Calibri"/>
              </a:rPr>
              <a:t>students</a:t>
            </a:r>
            <a:r>
              <a:rPr lang="tr-TR" sz="2000" spc="-10" dirty="0">
                <a:cs typeface="Calibri"/>
              </a:rPr>
              <a:t> </a:t>
            </a:r>
            <a:r>
              <a:rPr lang="tr-TR" sz="2000" spc="-10" dirty="0" err="1">
                <a:cs typeface="Calibri"/>
              </a:rPr>
              <a:t>chosen</a:t>
            </a:r>
            <a:r>
              <a:rPr lang="tr-TR" sz="2000" spc="-10" dirty="0">
                <a:cs typeface="Calibri"/>
              </a:rPr>
              <a:t> </a:t>
            </a:r>
            <a:r>
              <a:rPr lang="tr-TR" sz="2000" spc="-10" dirty="0" err="1">
                <a:cs typeface="Calibri"/>
              </a:rPr>
              <a:t>without</a:t>
            </a:r>
            <a:r>
              <a:rPr lang="tr-TR" sz="2000" spc="-10" dirty="0">
                <a:cs typeface="Calibri"/>
              </a:rPr>
              <a:t> </a:t>
            </a:r>
            <a:r>
              <a:rPr lang="tr-TR" sz="2000" spc="-10" dirty="0" err="1">
                <a:cs typeface="Calibri"/>
              </a:rPr>
              <a:t>grant</a:t>
            </a:r>
            <a:r>
              <a:rPr lang="tr-TR" sz="2000" spc="-10" dirty="0">
                <a:cs typeface="Calibri"/>
              </a:rPr>
              <a:t> </a:t>
            </a:r>
            <a:r>
              <a:rPr lang="tr-TR" sz="2000" spc="-10" dirty="0" err="1">
                <a:cs typeface="Calibri"/>
              </a:rPr>
              <a:t>to</a:t>
            </a:r>
            <a:r>
              <a:rPr lang="tr-TR" sz="2000" spc="-10" dirty="0">
                <a:cs typeface="Calibri"/>
              </a:rPr>
              <a:t> be </a:t>
            </a:r>
            <a:r>
              <a:rPr lang="tr-TR" sz="2000" spc="-10" dirty="0" err="1">
                <a:cs typeface="Calibri"/>
              </a:rPr>
              <a:t>used</a:t>
            </a:r>
            <a:r>
              <a:rPr lang="tr-TR" sz="2000" spc="-10" dirty="0">
                <a:cs typeface="Calibri"/>
              </a:rPr>
              <a:t> in </a:t>
            </a:r>
            <a:r>
              <a:rPr lang="tr-TR" sz="2000" spc="-10" dirty="0" err="1">
                <a:cs typeface="Calibri"/>
              </a:rPr>
              <a:t>visa</a:t>
            </a:r>
            <a:r>
              <a:rPr lang="tr-TR" sz="2000" spc="-10" dirty="0">
                <a:cs typeface="Calibri"/>
              </a:rPr>
              <a:t> </a:t>
            </a:r>
            <a:r>
              <a:rPr lang="tr-TR" sz="2000" spc="-10" dirty="0" err="1">
                <a:cs typeface="Calibri"/>
              </a:rPr>
              <a:t>applications</a:t>
            </a:r>
            <a:r>
              <a:rPr lang="tr-TR" sz="2000" spc="-10" dirty="0">
                <a:cs typeface="Calibri"/>
              </a:rPr>
              <a:t>, </a:t>
            </a:r>
            <a:r>
              <a:rPr lang="tr-TR" sz="2000" spc="-10" dirty="0" err="1">
                <a:cs typeface="Calibri"/>
              </a:rPr>
              <a:t>indicating</a:t>
            </a:r>
            <a:r>
              <a:rPr lang="tr-TR" sz="2000" spc="-10" dirty="0">
                <a:cs typeface="Calibri"/>
              </a:rPr>
              <a:t> </a:t>
            </a:r>
            <a:r>
              <a:rPr lang="tr-TR" sz="2000" spc="-10" dirty="0" err="1">
                <a:cs typeface="Calibri"/>
              </a:rPr>
              <a:t>that</a:t>
            </a:r>
            <a:r>
              <a:rPr lang="tr-TR" sz="2000" spc="-10" dirty="0">
                <a:cs typeface="Calibri"/>
              </a:rPr>
              <a:t> </a:t>
            </a:r>
            <a:r>
              <a:rPr lang="tr-TR" sz="2000" spc="-10" dirty="0" err="1">
                <a:cs typeface="Calibri"/>
              </a:rPr>
              <a:t>they</a:t>
            </a:r>
            <a:r>
              <a:rPr lang="tr-TR" sz="2000" spc="-10" dirty="0">
                <a:cs typeface="Calibri"/>
              </a:rPr>
              <a:t> </a:t>
            </a:r>
            <a:r>
              <a:rPr lang="tr-TR" sz="2000" spc="-10" dirty="0" err="1">
                <a:cs typeface="Calibri"/>
              </a:rPr>
              <a:t>are</a:t>
            </a:r>
            <a:r>
              <a:rPr lang="tr-TR" sz="2000" spc="-10" dirty="0">
                <a:cs typeface="Calibri"/>
              </a:rPr>
              <a:t> a </a:t>
            </a:r>
            <a:r>
              <a:rPr lang="tr-TR" sz="2000" spc="-10" dirty="0" err="1">
                <a:cs typeface="Calibri"/>
              </a:rPr>
              <a:t>student</a:t>
            </a:r>
            <a:r>
              <a:rPr lang="tr-TR" sz="2000" spc="-10" dirty="0">
                <a:cs typeface="Calibri"/>
              </a:rPr>
              <a:t> of </a:t>
            </a:r>
            <a:r>
              <a:rPr lang="tr-TR" sz="2000" spc="-10" dirty="0" err="1">
                <a:cs typeface="Calibri"/>
              </a:rPr>
              <a:t>Erasmus</a:t>
            </a:r>
            <a:r>
              <a:rPr lang="tr-TR" sz="2000" spc="-10" dirty="0">
                <a:cs typeface="Calibri"/>
              </a:rPr>
              <a:t>. </a:t>
            </a:r>
            <a:r>
              <a:rPr lang="tr-TR" sz="2000" spc="-10" dirty="0" err="1">
                <a:cs typeface="Calibri"/>
              </a:rPr>
              <a:t>These</a:t>
            </a:r>
            <a:r>
              <a:rPr lang="tr-TR" sz="2000" spc="-10" dirty="0">
                <a:cs typeface="Calibri"/>
              </a:rPr>
              <a:t> </a:t>
            </a:r>
            <a:r>
              <a:rPr lang="tr-TR" sz="2000" spc="-10" dirty="0" err="1">
                <a:cs typeface="Calibri"/>
              </a:rPr>
              <a:t>documents</a:t>
            </a:r>
            <a:r>
              <a:rPr lang="tr-TR" sz="2000" spc="-10" dirty="0">
                <a:cs typeface="Calibri"/>
              </a:rPr>
              <a:t> can be </a:t>
            </a:r>
            <a:r>
              <a:rPr lang="tr-TR" sz="2000" spc="-10" dirty="0" err="1">
                <a:cs typeface="Calibri"/>
              </a:rPr>
              <a:t>requested</a:t>
            </a:r>
            <a:r>
              <a:rPr lang="tr-TR" sz="2000" spc="-10" dirty="0">
                <a:cs typeface="Calibri"/>
              </a:rPr>
              <a:t> </a:t>
            </a:r>
            <a:r>
              <a:rPr lang="tr-TR" sz="2000" spc="-10" dirty="0" err="1">
                <a:cs typeface="Calibri"/>
              </a:rPr>
              <a:t>through</a:t>
            </a:r>
            <a:r>
              <a:rPr lang="tr-TR" sz="2000" spc="-10" dirty="0">
                <a:cs typeface="Calibri"/>
              </a:rPr>
              <a:t> an e-mail </a:t>
            </a:r>
            <a:r>
              <a:rPr lang="tr-TR" sz="2000" spc="-10" dirty="0" err="1">
                <a:cs typeface="Calibri"/>
              </a:rPr>
              <a:t>showing</a:t>
            </a:r>
            <a:r>
              <a:rPr lang="tr-TR" sz="2000" spc="-10" dirty="0">
                <a:cs typeface="Calibri"/>
              </a:rPr>
              <a:t> </a:t>
            </a:r>
            <a:r>
              <a:rPr lang="tr-TR" sz="2000" spc="-10" dirty="0" err="1">
                <a:cs typeface="Calibri"/>
              </a:rPr>
              <a:t>the</a:t>
            </a:r>
            <a:r>
              <a:rPr lang="tr-TR" sz="2000" spc="-10" dirty="0">
                <a:cs typeface="Calibri"/>
              </a:rPr>
              <a:t> </a:t>
            </a:r>
            <a:r>
              <a:rPr lang="tr-TR" sz="2000" spc="-10" dirty="0" err="1">
                <a:cs typeface="Calibri"/>
              </a:rPr>
              <a:t>Internship</a:t>
            </a:r>
            <a:r>
              <a:rPr lang="tr-TR" sz="2000" spc="-10" dirty="0">
                <a:cs typeface="Calibri"/>
              </a:rPr>
              <a:t> </a:t>
            </a:r>
            <a:r>
              <a:rPr lang="tr-TR" sz="2000" spc="-10" dirty="0" err="1">
                <a:cs typeface="Calibri"/>
              </a:rPr>
              <a:t>duration</a:t>
            </a:r>
            <a:r>
              <a:rPr lang="tr-TR" sz="2000" spc="-10" dirty="0">
                <a:cs typeface="Calibri"/>
              </a:rPr>
              <a:t>. </a:t>
            </a:r>
          </a:p>
          <a:p>
            <a:pPr marL="355600" indent="-342900" algn="just">
              <a:lnSpc>
                <a:spcPct val="100000"/>
              </a:lnSpc>
              <a:tabLst>
                <a:tab pos="241300" algn="l"/>
              </a:tabLst>
            </a:pPr>
            <a:r>
              <a:rPr lang="tr-TR" sz="2000" spc="-215" dirty="0" err="1">
                <a:cs typeface="Calibri"/>
              </a:rPr>
              <a:t>Students</a:t>
            </a:r>
            <a:r>
              <a:rPr lang="tr-TR" sz="2000" spc="-215" dirty="0">
                <a:cs typeface="Calibri"/>
              </a:rPr>
              <a:t> </a:t>
            </a:r>
            <a:r>
              <a:rPr lang="tr-TR" sz="2000" spc="-215" dirty="0" err="1">
                <a:cs typeface="Calibri"/>
              </a:rPr>
              <a:t>with</a:t>
            </a:r>
            <a:r>
              <a:rPr lang="tr-TR" sz="2000" spc="-215" dirty="0">
                <a:cs typeface="Calibri"/>
              </a:rPr>
              <a:t> </a:t>
            </a:r>
            <a:r>
              <a:rPr lang="tr-TR" sz="2000" spc="-215" dirty="0" err="1">
                <a:cs typeface="Calibri"/>
              </a:rPr>
              <a:t>Green</a:t>
            </a:r>
            <a:r>
              <a:rPr lang="tr-TR" sz="2000" spc="-215" dirty="0">
                <a:cs typeface="Calibri"/>
              </a:rPr>
              <a:t> Passport </a:t>
            </a:r>
            <a:r>
              <a:rPr lang="tr-TR" sz="2000" spc="-215" dirty="0" err="1">
                <a:cs typeface="Calibri"/>
              </a:rPr>
              <a:t>might</a:t>
            </a:r>
            <a:r>
              <a:rPr lang="tr-TR" sz="2000" spc="-215" dirty="0">
                <a:cs typeface="Calibri"/>
              </a:rPr>
              <a:t> </a:t>
            </a:r>
            <a:r>
              <a:rPr lang="tr-TR" sz="2000" spc="-215" dirty="0" err="1">
                <a:cs typeface="Calibri"/>
              </a:rPr>
              <a:t>need</a:t>
            </a:r>
            <a:r>
              <a:rPr lang="tr-TR" sz="2000" spc="-215" dirty="0">
                <a:cs typeface="Calibri"/>
              </a:rPr>
              <a:t> </a:t>
            </a:r>
            <a:r>
              <a:rPr lang="tr-TR" sz="2000" spc="-215" dirty="0" err="1">
                <a:cs typeface="Calibri"/>
              </a:rPr>
              <a:t>to</a:t>
            </a:r>
            <a:r>
              <a:rPr lang="tr-TR" sz="2000" spc="-215" dirty="0">
                <a:cs typeface="Calibri"/>
              </a:rPr>
              <a:t> </a:t>
            </a:r>
            <a:r>
              <a:rPr lang="tr-TR" sz="2000" spc="-215" dirty="0" err="1">
                <a:cs typeface="Calibri"/>
              </a:rPr>
              <a:t>obtain</a:t>
            </a:r>
            <a:r>
              <a:rPr lang="tr-TR" sz="2000" spc="-215" dirty="0">
                <a:cs typeface="Calibri"/>
              </a:rPr>
              <a:t> </a:t>
            </a:r>
            <a:r>
              <a:rPr lang="tr-TR" sz="2000" spc="-215" dirty="0" err="1">
                <a:cs typeface="Calibri"/>
              </a:rPr>
              <a:t>visa</a:t>
            </a:r>
            <a:r>
              <a:rPr lang="tr-TR" sz="2000" spc="-215" dirty="0">
                <a:cs typeface="Calibri"/>
              </a:rPr>
              <a:t> </a:t>
            </a:r>
            <a:r>
              <a:rPr lang="tr-TR" sz="2000" spc="-215" dirty="0" err="1">
                <a:cs typeface="Calibri"/>
              </a:rPr>
              <a:t>aswell</a:t>
            </a:r>
            <a:r>
              <a:rPr lang="tr-TR" sz="2000" spc="-215" dirty="0">
                <a:cs typeface="Calibri"/>
              </a:rPr>
              <a:t>. </a:t>
            </a:r>
            <a:r>
              <a:rPr lang="tr-TR" sz="2000" spc="-215" dirty="0" err="1">
                <a:cs typeface="Calibri"/>
              </a:rPr>
              <a:t>Especially</a:t>
            </a:r>
            <a:r>
              <a:rPr lang="tr-TR" sz="2000" spc="-215" dirty="0">
                <a:cs typeface="Calibri"/>
              </a:rPr>
              <a:t> </a:t>
            </a:r>
            <a:r>
              <a:rPr lang="tr-TR" sz="2000" spc="-215" dirty="0" err="1">
                <a:cs typeface="Calibri"/>
              </a:rPr>
              <a:t>for</a:t>
            </a:r>
            <a:r>
              <a:rPr lang="tr-TR" sz="2000" spc="-215" dirty="0">
                <a:cs typeface="Calibri"/>
              </a:rPr>
              <a:t> </a:t>
            </a:r>
            <a:r>
              <a:rPr lang="tr-TR" sz="2000" spc="-215" dirty="0" err="1">
                <a:cs typeface="Calibri"/>
              </a:rPr>
              <a:t>the</a:t>
            </a:r>
            <a:r>
              <a:rPr lang="tr-TR" sz="2000" spc="-215" dirty="0">
                <a:cs typeface="Calibri"/>
              </a:rPr>
              <a:t> </a:t>
            </a:r>
            <a:r>
              <a:rPr lang="tr-TR" sz="2000" spc="-215" dirty="0" err="1">
                <a:cs typeface="Calibri"/>
              </a:rPr>
              <a:t>students</a:t>
            </a:r>
            <a:r>
              <a:rPr lang="tr-TR" sz="2000" spc="-215" dirty="0">
                <a:cs typeface="Calibri"/>
              </a:rPr>
              <a:t> </a:t>
            </a:r>
            <a:r>
              <a:rPr lang="tr-TR" sz="2000" spc="-215" dirty="0" err="1">
                <a:cs typeface="Calibri"/>
              </a:rPr>
              <a:t>whose</a:t>
            </a:r>
            <a:r>
              <a:rPr lang="tr-TR" sz="2000" spc="-215" dirty="0">
                <a:cs typeface="Calibri"/>
              </a:rPr>
              <a:t> </a:t>
            </a:r>
            <a:r>
              <a:rPr lang="tr-TR" sz="2000" spc="-215" dirty="0" err="1">
                <a:cs typeface="Calibri"/>
              </a:rPr>
              <a:t>accomodation</a:t>
            </a:r>
            <a:r>
              <a:rPr lang="tr-TR" sz="2000" spc="-215" dirty="0">
                <a:cs typeface="Calibri"/>
              </a:rPr>
              <a:t> </a:t>
            </a:r>
            <a:r>
              <a:rPr lang="tr-TR" sz="2000" spc="-215" dirty="0" err="1">
                <a:cs typeface="Calibri"/>
              </a:rPr>
              <a:t>duration</a:t>
            </a:r>
            <a:r>
              <a:rPr lang="tr-TR" sz="2000" spc="-215" dirty="0">
                <a:cs typeface="Calibri"/>
              </a:rPr>
              <a:t> </a:t>
            </a:r>
            <a:r>
              <a:rPr lang="tr-TR" sz="2000" spc="-215" dirty="0" err="1">
                <a:cs typeface="Calibri"/>
              </a:rPr>
              <a:t>abroad</a:t>
            </a:r>
            <a:r>
              <a:rPr lang="tr-TR" sz="2000" spc="-215" dirty="0">
                <a:cs typeface="Calibri"/>
              </a:rPr>
              <a:t> </a:t>
            </a:r>
            <a:r>
              <a:rPr lang="tr-TR" sz="2000" spc="-215" dirty="0" err="1">
                <a:cs typeface="Calibri"/>
              </a:rPr>
              <a:t>for</a:t>
            </a:r>
            <a:r>
              <a:rPr lang="tr-TR" sz="2000" spc="-215" dirty="0">
                <a:cs typeface="Calibri"/>
              </a:rPr>
              <a:t> </a:t>
            </a:r>
            <a:r>
              <a:rPr lang="tr-TR" sz="2000" spc="-215" dirty="0" err="1">
                <a:cs typeface="Calibri"/>
              </a:rPr>
              <a:t>internship</a:t>
            </a:r>
            <a:r>
              <a:rPr lang="tr-TR" sz="2000" spc="-215" dirty="0">
                <a:cs typeface="Calibri"/>
              </a:rPr>
              <a:t> </a:t>
            </a:r>
            <a:r>
              <a:rPr lang="tr-TR" sz="2000" spc="-215" dirty="0" err="1">
                <a:cs typeface="Calibri"/>
              </a:rPr>
              <a:t>more</a:t>
            </a:r>
            <a:r>
              <a:rPr lang="tr-TR" sz="2000" spc="-215" dirty="0">
                <a:cs typeface="Calibri"/>
              </a:rPr>
              <a:t> </a:t>
            </a:r>
            <a:r>
              <a:rPr lang="tr-TR" sz="2000" spc="-215" dirty="0" err="1">
                <a:cs typeface="Calibri"/>
              </a:rPr>
              <a:t>than</a:t>
            </a:r>
            <a:r>
              <a:rPr lang="tr-TR" sz="2000" spc="-215" dirty="0">
                <a:cs typeface="Calibri"/>
              </a:rPr>
              <a:t> 90 </a:t>
            </a:r>
            <a:r>
              <a:rPr lang="tr-TR" sz="2000" spc="-215" dirty="0" err="1">
                <a:cs typeface="Calibri"/>
              </a:rPr>
              <a:t>days</a:t>
            </a:r>
            <a:r>
              <a:rPr lang="tr-TR" sz="2000" spc="-215" dirty="0">
                <a:cs typeface="Calibri"/>
              </a:rPr>
              <a:t>, </a:t>
            </a:r>
            <a:r>
              <a:rPr lang="tr-TR" sz="2000" spc="-215" dirty="0" err="1">
                <a:cs typeface="Calibri"/>
              </a:rPr>
              <a:t>accomodation</a:t>
            </a:r>
            <a:r>
              <a:rPr lang="tr-TR" sz="2000" spc="-215" dirty="0">
                <a:cs typeface="Calibri"/>
              </a:rPr>
              <a:t> </a:t>
            </a:r>
            <a:r>
              <a:rPr lang="tr-TR" sz="2000" spc="-215" dirty="0" err="1">
                <a:cs typeface="Calibri"/>
              </a:rPr>
              <a:t>duration</a:t>
            </a:r>
            <a:r>
              <a:rPr lang="tr-TR" sz="2000" spc="-215" dirty="0">
                <a:cs typeface="Calibri"/>
              </a:rPr>
              <a:t> </a:t>
            </a:r>
            <a:r>
              <a:rPr lang="tr-TR" sz="2000" spc="-215" dirty="0" err="1">
                <a:cs typeface="Calibri"/>
              </a:rPr>
              <a:t>provided</a:t>
            </a:r>
            <a:r>
              <a:rPr lang="tr-TR" sz="2000" spc="-215" dirty="0">
                <a:cs typeface="Calibri"/>
              </a:rPr>
              <a:t> </a:t>
            </a:r>
            <a:r>
              <a:rPr lang="tr-TR" sz="2000" spc="-215" dirty="0" err="1">
                <a:cs typeface="Calibri"/>
              </a:rPr>
              <a:t>by</a:t>
            </a:r>
            <a:r>
              <a:rPr lang="tr-TR" sz="2000" spc="-215" dirty="0">
                <a:cs typeface="Calibri"/>
              </a:rPr>
              <a:t> </a:t>
            </a:r>
            <a:r>
              <a:rPr lang="tr-TR" sz="2000" spc="-215" dirty="0" err="1">
                <a:cs typeface="Calibri"/>
              </a:rPr>
              <a:t>green</a:t>
            </a:r>
            <a:r>
              <a:rPr lang="tr-TR" sz="2000" spc="-215" dirty="0">
                <a:cs typeface="Calibri"/>
              </a:rPr>
              <a:t> </a:t>
            </a:r>
            <a:r>
              <a:rPr lang="tr-TR" sz="2000" spc="-215" dirty="0" err="1">
                <a:cs typeface="Calibri"/>
              </a:rPr>
              <a:t>passport</a:t>
            </a:r>
            <a:r>
              <a:rPr lang="tr-TR" sz="2000" spc="-215" dirty="0">
                <a:cs typeface="Calibri"/>
              </a:rPr>
              <a:t> is not </a:t>
            </a:r>
            <a:r>
              <a:rPr lang="tr-TR" sz="2000" spc="-215" dirty="0" err="1">
                <a:cs typeface="Calibri"/>
              </a:rPr>
              <a:t>sufficient</a:t>
            </a:r>
            <a:r>
              <a:rPr lang="tr-TR" sz="2000" spc="-215" dirty="0">
                <a:cs typeface="Calibri"/>
              </a:rPr>
              <a:t>. </a:t>
            </a:r>
          </a:p>
          <a:p>
            <a:pPr marL="324000" indent="-342900" algn="just">
              <a:lnSpc>
                <a:spcPct val="100000"/>
              </a:lnSpc>
              <a:spcBef>
                <a:spcPts val="600"/>
              </a:spcBef>
              <a:tabLst>
                <a:tab pos="241300" algn="l"/>
              </a:tabLst>
            </a:pPr>
            <a:r>
              <a:rPr lang="tr-TR" sz="2000" dirty="0"/>
              <a:t>S</a:t>
            </a:r>
            <a:r>
              <a:rPr lang="en-US" sz="2000" dirty="0" err="1"/>
              <a:t>tudents</a:t>
            </a:r>
            <a:r>
              <a:rPr lang="en-US" sz="2000" dirty="0"/>
              <a:t> who will go abroad for an internship should obtain information about the appropriate visa type, documents required for the visa and processing times, etc. from the Consulate of the country to which they will go or from the relevant intermediary institution and act according to this information.</a:t>
            </a:r>
            <a:endParaRPr lang="tr-TR" sz="2000" dirty="0">
              <a:cs typeface="Calibri"/>
            </a:endParaRPr>
          </a:p>
          <a:p>
            <a:pPr marL="12700" marR="8890" indent="0" algn="ctr">
              <a:lnSpc>
                <a:spcPct val="90100"/>
              </a:lnSpc>
              <a:buNone/>
            </a:pPr>
            <a:r>
              <a:rPr lang="tr-TR" sz="2000" spc="-5" dirty="0">
                <a:cs typeface="Century Gothic"/>
              </a:rPr>
              <a:t> </a:t>
            </a:r>
            <a:endParaRPr lang="tr-TR" sz="2000" dirty="0">
              <a:cs typeface="Times New Roman"/>
            </a:endParaRPr>
          </a:p>
          <a:p>
            <a:pPr marL="298450" marR="8890" indent="-285750" algn="just">
              <a:lnSpc>
                <a:spcPct val="90100"/>
              </a:lnSpc>
              <a:buFont typeface="Wingdings 3" panose="05040102010807070707" pitchFamily="18" charset="2"/>
              <a:buChar char="´"/>
            </a:pPr>
            <a:endParaRPr sz="2000" dirty="0">
              <a:cs typeface="Times New Roman"/>
            </a:endParaRPr>
          </a:p>
          <a:p>
            <a:pPr marL="12700" marR="5080" indent="0" algn="just">
              <a:buNone/>
            </a:pPr>
            <a:endParaRPr sz="2000" u="sng" dirty="0">
              <a:cs typeface="Century Gothic"/>
            </a:endParaRPr>
          </a:p>
        </p:txBody>
      </p:sp>
    </p:spTree>
    <p:extLst>
      <p:ext uri="{BB962C8B-B14F-4D97-AF65-F5344CB8AC3E}">
        <p14:creationId xmlns:p14="http://schemas.microsoft.com/office/powerpoint/2010/main" val="85823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42500"/>
            <a:ext cx="10515600" cy="903635"/>
          </a:xfrm>
        </p:spPr>
        <p:txBody>
          <a:bodyPr>
            <a:normAutofit fontScale="90000"/>
          </a:bodyPr>
          <a:lstStyle/>
          <a:p>
            <a:r>
              <a:rPr lang="tr-TR" u="sng" dirty="0" err="1">
                <a:solidFill>
                  <a:srgbClr val="FF0000"/>
                </a:solidFill>
                <a:cs typeface="Century Gothic"/>
              </a:rPr>
              <a:t>Particular</a:t>
            </a:r>
            <a:r>
              <a:rPr lang="tr-TR" u="sng" dirty="0">
                <a:solidFill>
                  <a:srgbClr val="FF0000"/>
                </a:solidFill>
                <a:cs typeface="Century Gothic"/>
              </a:rPr>
              <a:t> </a:t>
            </a:r>
            <a:r>
              <a:rPr lang="tr-TR" u="sng" dirty="0" err="1">
                <a:solidFill>
                  <a:srgbClr val="FF0000"/>
                </a:solidFill>
                <a:cs typeface="Century Gothic"/>
              </a:rPr>
              <a:t>Considerations</a:t>
            </a:r>
            <a:br>
              <a:rPr lang="tr-TR" b="1" u="sng" dirty="0">
                <a:cs typeface="Century Gothic"/>
              </a:rPr>
            </a:br>
            <a:endParaRPr lang="tr-TR" dirty="0"/>
          </a:p>
        </p:txBody>
      </p:sp>
      <p:sp>
        <p:nvSpPr>
          <p:cNvPr id="3" name="İçerik Yer Tutucusu 2"/>
          <p:cNvSpPr>
            <a:spLocks noGrp="1"/>
          </p:cNvSpPr>
          <p:nvPr>
            <p:ph idx="1"/>
          </p:nvPr>
        </p:nvSpPr>
        <p:spPr>
          <a:xfrm>
            <a:off x="838200" y="1825625"/>
            <a:ext cx="10515600" cy="3838057"/>
          </a:xfrm>
        </p:spPr>
        <p:txBody>
          <a:bodyPr>
            <a:normAutofit/>
          </a:bodyPr>
          <a:lstStyle/>
          <a:p>
            <a:r>
              <a:rPr lang="en-US" sz="1800" dirty="0">
                <a:cs typeface="Calibri"/>
              </a:rPr>
              <a:t>All students who will go with or without a grant are obliged to prepare and complete the same documents and follow the same rules. </a:t>
            </a:r>
            <a:endParaRPr lang="tr-TR" sz="1800" dirty="0">
              <a:cs typeface="Calibri"/>
            </a:endParaRPr>
          </a:p>
          <a:p>
            <a:r>
              <a:rPr lang="en-US" sz="1800" dirty="0"/>
              <a:t>It is important that you make a decision together with your family, taking into account both the financial dimension of the process and the course of the epidemic in the country you will go to, and that you inform your family members correctly. </a:t>
            </a:r>
            <a:endParaRPr lang="tr-TR" sz="1800" dirty="0"/>
          </a:p>
          <a:p>
            <a:r>
              <a:rPr lang="en-US" sz="1800" dirty="0"/>
              <a:t>You should be aware of the fact that you need to carry out many bureaucratic procedures before your departure within the scope of Erasmus, especially during the visa application process, and you should not be ready for this. </a:t>
            </a:r>
            <a:endParaRPr lang="tr-TR" sz="1800" dirty="0"/>
          </a:p>
          <a:p>
            <a:r>
              <a:rPr lang="en-US" sz="1800" dirty="0"/>
              <a:t>You can make use of the time before your departure by improving your foreign language skills or, if possible, by saving money.</a:t>
            </a:r>
            <a:endParaRPr lang="tr-TR" dirty="0"/>
          </a:p>
        </p:txBody>
      </p:sp>
    </p:spTree>
    <p:extLst>
      <p:ext uri="{BB962C8B-B14F-4D97-AF65-F5344CB8AC3E}">
        <p14:creationId xmlns:p14="http://schemas.microsoft.com/office/powerpoint/2010/main" val="1460137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0BDE31C7-3C82-4834-A5FB-E6E8F1763070}"/>
              </a:ext>
            </a:extLst>
          </p:cNvPr>
          <p:cNvSpPr>
            <a:spLocks noGrp="1"/>
          </p:cNvSpPr>
          <p:nvPr>
            <p:ph type="title"/>
          </p:nvPr>
        </p:nvSpPr>
        <p:spPr>
          <a:xfrm>
            <a:off x="838200" y="571753"/>
            <a:ext cx="8317089" cy="1325563"/>
          </a:xfrm>
        </p:spPr>
        <p:txBody>
          <a:bodyPr>
            <a:normAutofit fontScale="90000"/>
          </a:bodyPr>
          <a:lstStyle/>
          <a:p>
            <a:pPr marL="12700" lvl="0">
              <a:lnSpc>
                <a:spcPct val="100000"/>
              </a:lnSpc>
              <a:spcBef>
                <a:spcPts val="0"/>
              </a:spcBef>
            </a:pPr>
            <a:r>
              <a:rPr lang="tr-TR" sz="4000" u="sng" dirty="0" err="1">
                <a:solidFill>
                  <a:srgbClr val="FF0000"/>
                </a:solidFill>
                <a:cs typeface="Century Gothic"/>
              </a:rPr>
              <a:t>Particular</a:t>
            </a:r>
            <a:r>
              <a:rPr lang="tr-TR" sz="4000" u="sng" dirty="0">
                <a:solidFill>
                  <a:srgbClr val="FF0000"/>
                </a:solidFill>
                <a:cs typeface="Century Gothic"/>
              </a:rPr>
              <a:t> </a:t>
            </a:r>
            <a:r>
              <a:rPr lang="tr-TR" sz="4000" u="sng" dirty="0" err="1">
                <a:solidFill>
                  <a:srgbClr val="FF0000"/>
                </a:solidFill>
                <a:cs typeface="Century Gothic"/>
              </a:rPr>
              <a:t>Considerations</a:t>
            </a:r>
            <a:br>
              <a:rPr lang="tr-TR" sz="2800" u="sng" dirty="0">
                <a:solidFill>
                  <a:srgbClr val="FF0000"/>
                </a:solidFill>
                <a:latin typeface="Calibri" panose="020F0502020204030204"/>
                <a:ea typeface="+mn-ea"/>
                <a:cs typeface="Century Gothic"/>
              </a:rPr>
            </a:br>
            <a:endParaRPr lang="tr-TR" dirty="0">
              <a:solidFill>
                <a:srgbClr val="FF0000"/>
              </a:solidFill>
            </a:endParaRPr>
          </a:p>
        </p:txBody>
      </p:sp>
      <p:sp>
        <p:nvSpPr>
          <p:cNvPr id="9" name="object 9"/>
          <p:cNvSpPr txBox="1">
            <a:spLocks noGrp="1"/>
          </p:cNvSpPr>
          <p:nvPr>
            <p:ph idx="1"/>
          </p:nvPr>
        </p:nvSpPr>
        <p:spPr>
          <a:xfrm>
            <a:off x="838200" y="1825625"/>
            <a:ext cx="10515600" cy="5655907"/>
          </a:xfrm>
          <a:prstGeom prst="rect">
            <a:avLst/>
          </a:prstGeom>
        </p:spPr>
        <p:txBody>
          <a:bodyPr vert="horz" wrap="square" lIns="0" tIns="0" rIns="0" bIns="0" rtlCol="0">
            <a:spAutoFit/>
          </a:bodyPr>
          <a:lstStyle/>
          <a:p>
            <a:pPr marL="12065" indent="0" algn="just">
              <a:lnSpc>
                <a:spcPct val="100000"/>
              </a:lnSpc>
              <a:tabLst>
                <a:tab pos="241300" algn="l"/>
              </a:tabLst>
            </a:pPr>
            <a:r>
              <a:rPr lang="en-US" sz="1600" dirty="0">
                <a:latin typeface="Arial" charset="0"/>
              </a:rPr>
              <a:t>Among the documents that our students must submit to our </a:t>
            </a:r>
            <a:r>
              <a:rPr lang="en-US" sz="1600" dirty="0" err="1">
                <a:latin typeface="Arial" charset="0"/>
              </a:rPr>
              <a:t>Coordinatorship</a:t>
            </a:r>
            <a:r>
              <a:rPr lang="en-US" sz="1600" dirty="0">
                <a:latin typeface="Arial" charset="0"/>
              </a:rPr>
              <a:t> before going abroad to study under Erasmus (see “checklist”), there is also a visa</a:t>
            </a:r>
            <a:r>
              <a:rPr lang="tr-TR" sz="1600" dirty="0">
                <a:latin typeface="Arial" charset="0"/>
              </a:rPr>
              <a:t>. </a:t>
            </a:r>
            <a:r>
              <a:rPr lang="en-US" sz="1600" dirty="0">
                <a:latin typeface="Arial" charset="0"/>
              </a:rPr>
              <a:t>If our students are informed by the relevant consulate that their visas can be issued a few days before the planned departure dates, they should not wait for their visas to arrive to make an appointment for departure from our </a:t>
            </a:r>
            <a:r>
              <a:rPr lang="en-US" sz="1600" dirty="0" err="1">
                <a:latin typeface="Arial" charset="0"/>
              </a:rPr>
              <a:t>Coordinatorship</a:t>
            </a:r>
            <a:r>
              <a:rPr lang="en-US" sz="1600" dirty="0">
                <a:latin typeface="Arial" charset="0"/>
              </a:rPr>
              <a:t> due to the fact that their visas are missing yet. As a coordinator, we work with a busy work schedule and appointment schedule. It may not be possible for your appointment request to be met on the same day or within the same week.</a:t>
            </a:r>
            <a:r>
              <a:rPr lang="tr-TR" sz="1600" dirty="0">
                <a:latin typeface="Arial" charset="0"/>
              </a:rPr>
              <a:t> </a:t>
            </a:r>
            <a:r>
              <a:rPr lang="en-US" sz="1600" dirty="0">
                <a:latin typeface="Arial" charset="0"/>
              </a:rPr>
              <a:t>Therefore, </a:t>
            </a:r>
            <a:r>
              <a:rPr lang="en-US" sz="1600" u="sng" dirty="0">
                <a:latin typeface="Arial" charset="0"/>
              </a:rPr>
              <a:t>in the event that the conclusion of your visa application is delayed</a:t>
            </a:r>
            <a:r>
              <a:rPr lang="en-US" sz="1600" dirty="0">
                <a:latin typeface="Arial" charset="0"/>
              </a:rPr>
              <a:t>, you can request an appointment with our </a:t>
            </a:r>
            <a:r>
              <a:rPr lang="en-US" sz="1600" dirty="0" err="1">
                <a:latin typeface="Arial" charset="0"/>
              </a:rPr>
              <a:t>Coordinatorship</a:t>
            </a:r>
            <a:r>
              <a:rPr lang="en-US" sz="1600" dirty="0">
                <a:latin typeface="Arial" charset="0"/>
              </a:rPr>
              <a:t> and have your Erasmus file opened, even if your visa has not yet been received. In this case, your Erasmus contract can be prepared and signed by you. However, as in all cases of lack of documentation, your Erasmus contract and file will not be valid unless you forward a copy of your visa to our </a:t>
            </a:r>
            <a:r>
              <a:rPr lang="en-US" sz="1600" dirty="0" err="1">
                <a:latin typeface="Arial" charset="0"/>
              </a:rPr>
              <a:t>Coordinatorship</a:t>
            </a:r>
            <a:r>
              <a:rPr lang="en-US" sz="1600" dirty="0">
                <a:latin typeface="Arial" charset="0"/>
              </a:rPr>
              <a:t> after your appointment. After the appointment you can also send your visa copy</a:t>
            </a:r>
            <a:r>
              <a:rPr lang="tr-TR" sz="1600" dirty="0">
                <a:latin typeface="Arial" charset="0"/>
              </a:rPr>
              <a:t> </a:t>
            </a:r>
            <a:r>
              <a:rPr lang="en-US" sz="1600" dirty="0">
                <a:latin typeface="Arial" charset="0"/>
              </a:rPr>
              <a:t>which is missing from </a:t>
            </a:r>
            <a:r>
              <a:rPr lang="en-US" sz="1600">
                <a:latin typeface="Arial" charset="0"/>
              </a:rPr>
              <a:t>your file </a:t>
            </a:r>
            <a:r>
              <a:rPr lang="en-US" sz="1600" dirty="0">
                <a:latin typeface="Arial" charset="0"/>
              </a:rPr>
              <a:t>by email</a:t>
            </a:r>
            <a:r>
              <a:rPr lang="tr-TR" sz="1600" dirty="0">
                <a:latin typeface="Arial" charset="0"/>
              </a:rPr>
              <a:t>.</a:t>
            </a:r>
            <a:endParaRPr lang="tr-TR" sz="2400" dirty="0">
              <a:cs typeface="Calibri"/>
            </a:endParaRPr>
          </a:p>
          <a:p>
            <a:pPr marL="12065" indent="0">
              <a:lnSpc>
                <a:spcPct val="100000"/>
              </a:lnSpc>
              <a:buNone/>
              <a:tabLst>
                <a:tab pos="241300" algn="l"/>
              </a:tabLst>
            </a:pPr>
            <a:endParaRPr lang="tr-TR" sz="2400" dirty="0">
              <a:cs typeface="Calibri"/>
            </a:endParaRPr>
          </a:p>
          <a:p>
            <a:pPr marL="12065" indent="0">
              <a:lnSpc>
                <a:spcPct val="100000"/>
              </a:lnSpc>
              <a:tabLst>
                <a:tab pos="241300" algn="l"/>
              </a:tabLst>
            </a:pPr>
            <a:endParaRPr lang="tr-TR" sz="2400" dirty="0">
              <a:cs typeface="Calibri"/>
            </a:endParaRPr>
          </a:p>
          <a:p>
            <a:pPr marL="12065" indent="0">
              <a:lnSpc>
                <a:spcPct val="100000"/>
              </a:lnSpc>
              <a:tabLst>
                <a:tab pos="241300" algn="l"/>
              </a:tabLst>
            </a:pPr>
            <a:endParaRPr lang="tr-TR" sz="2400" dirty="0">
              <a:cs typeface="Calibri"/>
            </a:endParaRPr>
          </a:p>
          <a:p>
            <a:pPr marL="12700" marR="676910">
              <a:lnSpc>
                <a:spcPct val="70000"/>
              </a:lnSpc>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694928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EF9B7E-9F93-4E2D-991E-8EFCF39D0BB2}"/>
              </a:ext>
            </a:extLst>
          </p:cNvPr>
          <p:cNvSpPr>
            <a:spLocks noGrp="1"/>
          </p:cNvSpPr>
          <p:nvPr>
            <p:ph type="title"/>
          </p:nvPr>
        </p:nvSpPr>
        <p:spPr/>
        <p:txBody>
          <a:bodyPr>
            <a:normAutofit/>
          </a:bodyPr>
          <a:lstStyle/>
          <a:p>
            <a:r>
              <a:rPr lang="tr-TR" sz="4000" dirty="0">
                <a:solidFill>
                  <a:srgbClr val="FF0000"/>
                </a:solidFill>
                <a:latin typeface="+mn-lt"/>
              </a:rPr>
              <a:t>DEU INTERNATIONAL ACADEMIC RELATIONS COORDINATORSHIP</a:t>
            </a:r>
          </a:p>
        </p:txBody>
      </p:sp>
      <p:sp>
        <p:nvSpPr>
          <p:cNvPr id="3" name="İçerik Yer Tutucusu 2">
            <a:extLst>
              <a:ext uri="{FF2B5EF4-FFF2-40B4-BE49-F238E27FC236}">
                <a16:creationId xmlns:a16="http://schemas.microsoft.com/office/drawing/2014/main" id="{CB05F1D5-CBA8-48AC-BB19-C4BBD39FA0E7}"/>
              </a:ext>
            </a:extLst>
          </p:cNvPr>
          <p:cNvSpPr>
            <a:spLocks noGrp="1"/>
          </p:cNvSpPr>
          <p:nvPr>
            <p:ph idx="1"/>
          </p:nvPr>
        </p:nvSpPr>
        <p:spPr>
          <a:xfrm>
            <a:off x="838200" y="1825625"/>
            <a:ext cx="10515600" cy="4351338"/>
          </a:xfrm>
        </p:spPr>
        <p:txBody>
          <a:bodyPr/>
          <a:lstStyle/>
          <a:p>
            <a:pPr marL="0" indent="0" algn="ctr">
              <a:lnSpc>
                <a:spcPts val="1000"/>
              </a:lnSpc>
              <a:buNone/>
            </a:pPr>
            <a:endParaRPr lang="tr-TR" sz="1100" dirty="0"/>
          </a:p>
          <a:p>
            <a:pPr marL="0" indent="0" algn="ctr">
              <a:lnSpc>
                <a:spcPts val="1000"/>
              </a:lnSpc>
              <a:buNone/>
            </a:pPr>
            <a:r>
              <a:rPr lang="tr-TR" dirty="0"/>
              <a:t>E-mail: </a:t>
            </a:r>
            <a:r>
              <a:rPr lang="tr-TR" b="1" dirty="0">
                <a:solidFill>
                  <a:srgbClr val="FF0000"/>
                </a:solidFill>
              </a:rPr>
              <a:t>deuerasmusstaj@gmail.com</a:t>
            </a:r>
          </a:p>
          <a:p>
            <a:pPr marL="0" indent="0" algn="ctr">
              <a:lnSpc>
                <a:spcPts val="1000"/>
              </a:lnSpc>
              <a:buNone/>
            </a:pPr>
            <a:r>
              <a:rPr lang="tr-TR" sz="2000" dirty="0">
                <a:solidFill>
                  <a:srgbClr val="C00000"/>
                </a:solidFill>
              </a:rPr>
              <a:t>	</a:t>
            </a:r>
          </a:p>
          <a:p>
            <a:pPr marL="0" indent="0" algn="ctr">
              <a:lnSpc>
                <a:spcPts val="1000"/>
              </a:lnSpc>
              <a:buNone/>
            </a:pPr>
            <a:r>
              <a:rPr lang="tr-TR" sz="2000" dirty="0"/>
              <a:t>International </a:t>
            </a:r>
            <a:r>
              <a:rPr lang="tr-TR" sz="2000" dirty="0" err="1"/>
              <a:t>Academic</a:t>
            </a:r>
            <a:r>
              <a:rPr lang="tr-TR" sz="2000" dirty="0"/>
              <a:t> </a:t>
            </a:r>
            <a:r>
              <a:rPr lang="tr-TR" sz="2000" dirty="0" err="1"/>
              <a:t>Relations</a:t>
            </a:r>
            <a:r>
              <a:rPr lang="tr-TR" sz="2000" dirty="0"/>
              <a:t> Office</a:t>
            </a:r>
          </a:p>
          <a:p>
            <a:pPr marL="0" indent="0" algn="ctr">
              <a:lnSpc>
                <a:spcPts val="1000"/>
              </a:lnSpc>
              <a:buNone/>
            </a:pPr>
            <a:r>
              <a:rPr lang="tr-TR" sz="2000" dirty="0" err="1"/>
              <a:t>Student</a:t>
            </a:r>
            <a:r>
              <a:rPr lang="tr-TR" sz="2000" dirty="0"/>
              <a:t> </a:t>
            </a:r>
            <a:r>
              <a:rPr lang="tr-TR" sz="2000" dirty="0" err="1"/>
              <a:t>Consultation</a:t>
            </a:r>
            <a:r>
              <a:rPr lang="tr-TR" sz="2000" dirty="0"/>
              <a:t> </a:t>
            </a:r>
            <a:r>
              <a:rPr lang="tr-TR" sz="2000" dirty="0" err="1"/>
              <a:t>Days</a:t>
            </a:r>
            <a:r>
              <a:rPr lang="tr-TR" sz="2000" dirty="0"/>
              <a:t>:</a:t>
            </a:r>
          </a:p>
          <a:p>
            <a:pPr marL="0" indent="0" algn="ctr">
              <a:lnSpc>
                <a:spcPts val="1000"/>
              </a:lnSpc>
              <a:buNone/>
            </a:pPr>
            <a:r>
              <a:rPr lang="tr-TR" sz="2000" dirty="0"/>
              <a:t>      </a:t>
            </a:r>
            <a:r>
              <a:rPr lang="tr-TR" sz="2000" b="1" dirty="0" err="1">
                <a:solidFill>
                  <a:srgbClr val="C00000"/>
                </a:solidFill>
              </a:rPr>
              <a:t>Tuesday</a:t>
            </a:r>
            <a:r>
              <a:rPr lang="tr-TR" sz="2000" b="1" dirty="0">
                <a:solidFill>
                  <a:srgbClr val="C00000"/>
                </a:solidFill>
              </a:rPr>
              <a:t>/</a:t>
            </a:r>
            <a:r>
              <a:rPr lang="tr-TR" sz="2000" b="1" dirty="0" err="1">
                <a:solidFill>
                  <a:srgbClr val="C00000"/>
                </a:solidFill>
              </a:rPr>
              <a:t>Thursday</a:t>
            </a:r>
            <a:r>
              <a:rPr lang="tr-TR" sz="2000" b="1" dirty="0">
                <a:solidFill>
                  <a:srgbClr val="C00000"/>
                </a:solidFill>
              </a:rPr>
              <a:t> Time: 16:00 – 17:00</a:t>
            </a:r>
          </a:p>
          <a:p>
            <a:pPr marL="0" indent="0" algn="ctr">
              <a:lnSpc>
                <a:spcPts val="1000"/>
              </a:lnSpc>
              <a:buNone/>
            </a:pPr>
            <a:endParaRPr lang="tr-TR" sz="1100" dirty="0">
              <a:solidFill>
                <a:srgbClr val="FF0000"/>
              </a:solidFill>
              <a:cs typeface="Calibri"/>
            </a:endParaRPr>
          </a:p>
          <a:p>
            <a:pPr marL="0" indent="0" algn="ctr">
              <a:lnSpc>
                <a:spcPct val="100000"/>
              </a:lnSpc>
              <a:buNone/>
            </a:pPr>
            <a:r>
              <a:rPr lang="tr-TR" dirty="0">
                <a:cs typeface="Calibri"/>
              </a:rPr>
              <a:t>THANK YOU FOR YOUR INTEREST</a:t>
            </a:r>
          </a:p>
          <a:p>
            <a:endParaRPr lang="tr-TR" dirty="0"/>
          </a:p>
        </p:txBody>
      </p:sp>
      <p:pic>
        <p:nvPicPr>
          <p:cNvPr id="1026" name="Picture 2" descr="a73c51931ac08f93c3257851bd7f2ae7">
            <a:extLst>
              <a:ext uri="{FF2B5EF4-FFF2-40B4-BE49-F238E27FC236}">
                <a16:creationId xmlns:a16="http://schemas.microsoft.com/office/drawing/2014/main" id="{3EAA1998-5B2F-415D-93B9-9987ED22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2" y="4427473"/>
            <a:ext cx="715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66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solidFill>
                  <a:srgbClr val="FF0000"/>
                </a:solidFill>
                <a:latin typeface="+mn-lt"/>
              </a:rPr>
              <a:t>IMPORTANT ANNOUNCEMENT</a:t>
            </a:r>
            <a:endParaRPr lang="tr-TR" sz="4000" dirty="0">
              <a:latin typeface="+mn-lt"/>
            </a:endParaRPr>
          </a:p>
        </p:txBody>
      </p:sp>
      <p:sp>
        <p:nvSpPr>
          <p:cNvPr id="3" name="İçerik Yer Tutucusu 2"/>
          <p:cNvSpPr>
            <a:spLocks noGrp="1"/>
          </p:cNvSpPr>
          <p:nvPr>
            <p:ph idx="1"/>
          </p:nvPr>
        </p:nvSpPr>
        <p:spPr>
          <a:xfrm>
            <a:off x="838200" y="1825625"/>
            <a:ext cx="10515600" cy="3283703"/>
          </a:xfrm>
        </p:spPr>
        <p:txBody>
          <a:bodyPr>
            <a:normAutofit/>
          </a:bodyPr>
          <a:lstStyle/>
          <a:p>
            <a:pPr marL="0" indent="0">
              <a:buNone/>
            </a:pPr>
            <a:r>
              <a:rPr lang="tr-TR" dirty="0" err="1"/>
              <a:t>Dear</a:t>
            </a:r>
            <a:r>
              <a:rPr lang="tr-TR" dirty="0"/>
              <a:t> </a:t>
            </a:r>
            <a:r>
              <a:rPr lang="tr-TR" dirty="0" err="1"/>
              <a:t>Students</a:t>
            </a:r>
            <a:r>
              <a:rPr lang="tr-TR" dirty="0"/>
              <a:t>,  </a:t>
            </a:r>
          </a:p>
          <a:p>
            <a:pPr marL="0" indent="0" algn="just">
              <a:buNone/>
            </a:pPr>
            <a:r>
              <a:rPr lang="tr-TR" dirty="0" err="1"/>
              <a:t>You</a:t>
            </a:r>
            <a:r>
              <a:rPr lang="tr-TR" dirty="0"/>
              <a:t> </a:t>
            </a:r>
            <a:r>
              <a:rPr lang="tr-TR" dirty="0" err="1"/>
              <a:t>must</a:t>
            </a:r>
            <a:r>
              <a:rPr lang="tr-TR" dirty="0"/>
              <a:t> </a:t>
            </a:r>
            <a:r>
              <a:rPr lang="tr-TR" dirty="0" err="1"/>
              <a:t>take</a:t>
            </a:r>
            <a:r>
              <a:rPr lang="tr-TR" dirty="0"/>
              <a:t> </a:t>
            </a:r>
            <a:r>
              <a:rPr lang="tr-TR" dirty="0" err="1"/>
              <a:t>into</a:t>
            </a:r>
            <a:r>
              <a:rPr lang="tr-TR" dirty="0"/>
              <a:t> </a:t>
            </a:r>
            <a:r>
              <a:rPr lang="tr-TR" dirty="0" err="1"/>
              <a:t>consideration</a:t>
            </a:r>
            <a:r>
              <a:rPr lang="tr-TR" dirty="0"/>
              <a:t> </a:t>
            </a:r>
            <a:r>
              <a:rPr lang="tr-TR" dirty="0" err="1"/>
              <a:t>that</a:t>
            </a:r>
            <a:r>
              <a:rPr lang="tr-TR" dirty="0"/>
              <a:t> </a:t>
            </a:r>
            <a:r>
              <a:rPr lang="tr-TR" dirty="0" err="1"/>
              <a:t>decisions</a:t>
            </a:r>
            <a:r>
              <a:rPr lang="tr-TR" dirty="0"/>
              <a:t> of </a:t>
            </a:r>
            <a:r>
              <a:rPr lang="tr-TR" dirty="0" err="1"/>
              <a:t>relevant</a:t>
            </a:r>
            <a:r>
              <a:rPr lang="tr-TR" dirty="0"/>
              <a:t> </a:t>
            </a:r>
            <a:r>
              <a:rPr lang="tr-TR" dirty="0" err="1"/>
              <a:t>country</a:t>
            </a:r>
            <a:r>
              <a:rPr lang="tr-TR" dirty="0"/>
              <a:t> </a:t>
            </a:r>
            <a:r>
              <a:rPr lang="tr-TR" dirty="0" err="1"/>
              <a:t>administrations</a:t>
            </a:r>
            <a:r>
              <a:rPr lang="tr-TR" dirty="0"/>
              <a:t> </a:t>
            </a:r>
            <a:r>
              <a:rPr lang="tr-TR" dirty="0" err="1"/>
              <a:t>and</a:t>
            </a:r>
            <a:r>
              <a:rPr lang="tr-TR" dirty="0"/>
              <a:t> </a:t>
            </a:r>
            <a:r>
              <a:rPr lang="tr-TR" dirty="0" err="1"/>
              <a:t>institutions</a:t>
            </a:r>
            <a:r>
              <a:rPr lang="tr-TR" dirty="0"/>
              <a:t> </a:t>
            </a:r>
            <a:r>
              <a:rPr lang="tr-TR" dirty="0" err="1"/>
              <a:t>will</a:t>
            </a:r>
            <a:r>
              <a:rPr lang="tr-TR" dirty="0"/>
              <a:t> be determinant. </a:t>
            </a:r>
            <a:r>
              <a:rPr lang="tr-TR" dirty="0" err="1"/>
              <a:t>In</a:t>
            </a:r>
            <a:r>
              <a:rPr lang="tr-TR" dirty="0"/>
              <a:t> </a:t>
            </a:r>
            <a:r>
              <a:rPr lang="tr-TR" dirty="0" err="1"/>
              <a:t>order</a:t>
            </a:r>
            <a:r>
              <a:rPr lang="tr-TR" dirty="0"/>
              <a:t> </a:t>
            </a:r>
            <a:r>
              <a:rPr lang="tr-TR" dirty="0" err="1"/>
              <a:t>your</a:t>
            </a:r>
            <a:r>
              <a:rPr lang="tr-TR" dirty="0"/>
              <a:t> </a:t>
            </a:r>
            <a:r>
              <a:rPr lang="tr-TR" dirty="0" err="1"/>
              <a:t>visa</a:t>
            </a:r>
            <a:r>
              <a:rPr lang="tr-TR" dirty="0"/>
              <a:t> </a:t>
            </a:r>
            <a:r>
              <a:rPr lang="tr-TR" dirty="0" err="1"/>
              <a:t>application</a:t>
            </a:r>
            <a:r>
              <a:rPr lang="tr-TR" dirty="0"/>
              <a:t> </a:t>
            </a:r>
            <a:r>
              <a:rPr lang="tr-TR" dirty="0" err="1"/>
              <a:t>to</a:t>
            </a:r>
            <a:r>
              <a:rPr lang="tr-TR" dirty="0"/>
              <a:t> be </a:t>
            </a:r>
            <a:r>
              <a:rPr lang="tr-TR" dirty="0" err="1"/>
              <a:t>accepted</a:t>
            </a:r>
            <a:r>
              <a:rPr lang="tr-TR" dirty="0"/>
              <a:t> it is </a:t>
            </a:r>
            <a:r>
              <a:rPr lang="tr-TR" dirty="0" err="1"/>
              <a:t>important</a:t>
            </a:r>
            <a:r>
              <a:rPr lang="tr-TR" dirty="0"/>
              <a:t> </a:t>
            </a:r>
            <a:r>
              <a:rPr lang="tr-TR" dirty="0" err="1"/>
              <a:t>to</a:t>
            </a:r>
            <a:r>
              <a:rPr lang="tr-TR" dirty="0"/>
              <a:t> </a:t>
            </a:r>
            <a:r>
              <a:rPr lang="tr-TR" dirty="0" err="1"/>
              <a:t>complete</a:t>
            </a:r>
            <a:r>
              <a:rPr lang="tr-TR" dirty="0"/>
              <a:t> </a:t>
            </a:r>
            <a:r>
              <a:rPr lang="tr-TR" dirty="0" err="1"/>
              <a:t>documents</a:t>
            </a:r>
            <a:r>
              <a:rPr lang="tr-TR" dirty="0"/>
              <a:t> </a:t>
            </a:r>
            <a:r>
              <a:rPr lang="tr-TR" dirty="0" err="1"/>
              <a:t>and</a:t>
            </a:r>
            <a:r>
              <a:rPr lang="tr-TR" dirty="0"/>
              <a:t> </a:t>
            </a:r>
            <a:r>
              <a:rPr lang="tr-TR" dirty="0" err="1"/>
              <a:t>procedures</a:t>
            </a:r>
            <a:r>
              <a:rPr lang="tr-TR" dirty="0"/>
              <a:t> </a:t>
            </a:r>
            <a:r>
              <a:rPr lang="tr-TR" dirty="0" err="1"/>
              <a:t>demanded</a:t>
            </a:r>
            <a:r>
              <a:rPr lang="tr-TR" dirty="0"/>
              <a:t> </a:t>
            </a:r>
            <a:r>
              <a:rPr lang="tr-TR" dirty="0" err="1"/>
              <a:t>by</a:t>
            </a:r>
            <a:r>
              <a:rPr lang="tr-TR" dirty="0"/>
              <a:t> </a:t>
            </a:r>
            <a:r>
              <a:rPr lang="tr-TR" dirty="0" err="1"/>
              <a:t>consulate</a:t>
            </a:r>
            <a:r>
              <a:rPr lang="tr-TR" dirty="0"/>
              <a:t>.</a:t>
            </a:r>
          </a:p>
        </p:txBody>
      </p:sp>
    </p:spTree>
    <p:extLst>
      <p:ext uri="{BB962C8B-B14F-4D97-AF65-F5344CB8AC3E}">
        <p14:creationId xmlns:p14="http://schemas.microsoft.com/office/powerpoint/2010/main" val="418776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EF94E3-1F2D-48D5-BB5D-2983B9516F7F}"/>
              </a:ext>
            </a:extLst>
          </p:cNvPr>
          <p:cNvSpPr>
            <a:spLocks noGrp="1"/>
          </p:cNvSpPr>
          <p:nvPr>
            <p:ph type="title"/>
          </p:nvPr>
        </p:nvSpPr>
        <p:spPr/>
        <p:txBody>
          <a:bodyPr/>
          <a:lstStyle/>
          <a:p>
            <a:r>
              <a:rPr lang="tr-TR" dirty="0" err="1">
                <a:solidFill>
                  <a:srgbClr val="FF0000"/>
                </a:solidFill>
                <a:latin typeface="+mn-lt"/>
              </a:rPr>
              <a:t>Erasmus</a:t>
            </a:r>
            <a:r>
              <a:rPr lang="tr-TR" dirty="0">
                <a:solidFill>
                  <a:srgbClr val="FF0000"/>
                </a:solidFill>
                <a:latin typeface="+mn-lt"/>
              </a:rPr>
              <a:t>+ </a:t>
            </a:r>
            <a:r>
              <a:rPr lang="tr-TR" dirty="0" err="1">
                <a:solidFill>
                  <a:srgbClr val="FF0000"/>
                </a:solidFill>
                <a:latin typeface="+mn-lt"/>
              </a:rPr>
              <a:t>Traineeship</a:t>
            </a:r>
            <a:r>
              <a:rPr lang="tr-TR" dirty="0">
                <a:solidFill>
                  <a:srgbClr val="FF0000"/>
                </a:solidFill>
                <a:latin typeface="+mn-lt"/>
              </a:rPr>
              <a:t> </a:t>
            </a:r>
            <a:r>
              <a:rPr lang="tr-TR" dirty="0" err="1">
                <a:solidFill>
                  <a:srgbClr val="FF0000"/>
                </a:solidFill>
                <a:latin typeface="+mn-lt"/>
              </a:rPr>
              <a:t>Mobility</a:t>
            </a:r>
            <a:r>
              <a:rPr lang="tr-TR" dirty="0">
                <a:solidFill>
                  <a:srgbClr val="FF0000"/>
                </a:solidFill>
                <a:latin typeface="+mn-lt"/>
              </a:rPr>
              <a:t> </a:t>
            </a:r>
          </a:p>
        </p:txBody>
      </p:sp>
      <p:sp>
        <p:nvSpPr>
          <p:cNvPr id="3" name="İçerik Yer Tutucusu 2">
            <a:extLst>
              <a:ext uri="{FF2B5EF4-FFF2-40B4-BE49-F238E27FC236}">
                <a16:creationId xmlns:a16="http://schemas.microsoft.com/office/drawing/2014/main" id="{7F738986-2070-494C-A31B-A02151C73960}"/>
              </a:ext>
            </a:extLst>
          </p:cNvPr>
          <p:cNvSpPr>
            <a:spLocks noGrp="1"/>
          </p:cNvSpPr>
          <p:nvPr>
            <p:ph idx="1"/>
          </p:nvPr>
        </p:nvSpPr>
        <p:spPr>
          <a:xfrm>
            <a:off x="838200" y="1825625"/>
            <a:ext cx="10515600" cy="3896445"/>
          </a:xfrm>
        </p:spPr>
        <p:txBody>
          <a:bodyPr/>
          <a:lstStyle/>
          <a:p>
            <a:pPr marL="0" indent="0">
              <a:buNone/>
            </a:pPr>
            <a:r>
              <a:rPr lang="tr-TR" dirty="0" err="1"/>
              <a:t>There</a:t>
            </a:r>
            <a:r>
              <a:rPr lang="tr-TR" dirty="0"/>
              <a:t> is </a:t>
            </a:r>
            <a:r>
              <a:rPr lang="tr-TR" dirty="0" err="1"/>
              <a:t>no</a:t>
            </a:r>
            <a:r>
              <a:rPr lang="tr-TR" dirty="0"/>
              <a:t> </a:t>
            </a:r>
            <a:r>
              <a:rPr lang="tr-TR" dirty="0" err="1"/>
              <a:t>obligation</a:t>
            </a:r>
            <a:r>
              <a:rPr lang="tr-TR" dirty="0"/>
              <a:t> </a:t>
            </a:r>
            <a:r>
              <a:rPr lang="tr-TR" dirty="0" err="1"/>
              <a:t>to</a:t>
            </a:r>
            <a:r>
              <a:rPr lang="tr-TR" dirty="0"/>
              <a:t> </a:t>
            </a:r>
            <a:r>
              <a:rPr lang="tr-TR" dirty="0" err="1"/>
              <a:t>have</a:t>
            </a:r>
            <a:r>
              <a:rPr lang="tr-TR" dirty="0"/>
              <a:t> an </a:t>
            </a:r>
            <a:r>
              <a:rPr lang="tr-TR" dirty="0" err="1"/>
              <a:t>inter-institutional</a:t>
            </a:r>
            <a:r>
              <a:rPr lang="tr-TR" dirty="0"/>
              <a:t> </a:t>
            </a:r>
            <a:r>
              <a:rPr lang="tr-TR" dirty="0" err="1"/>
              <a:t>agreement</a:t>
            </a:r>
            <a:r>
              <a:rPr lang="tr-TR" dirty="0"/>
              <a:t> </a:t>
            </a:r>
            <a:r>
              <a:rPr lang="tr-TR" dirty="0" err="1"/>
              <a:t>for</a:t>
            </a:r>
            <a:r>
              <a:rPr lang="tr-TR" dirty="0"/>
              <a:t> </a:t>
            </a:r>
            <a:r>
              <a:rPr lang="tr-TR" dirty="0" err="1"/>
              <a:t>Erasmus</a:t>
            </a:r>
            <a:r>
              <a:rPr lang="tr-TR" dirty="0"/>
              <a:t>+ </a:t>
            </a:r>
            <a:r>
              <a:rPr lang="tr-TR" dirty="0" err="1"/>
              <a:t>Traineeship</a:t>
            </a:r>
            <a:r>
              <a:rPr lang="tr-TR" dirty="0"/>
              <a:t> </a:t>
            </a:r>
            <a:r>
              <a:rPr lang="tr-TR" dirty="0" err="1"/>
              <a:t>Mobility</a:t>
            </a:r>
            <a:r>
              <a:rPr lang="tr-TR" dirty="0">
                <a:solidFill>
                  <a:srgbClr val="C00000"/>
                </a:solidFill>
              </a:rPr>
              <a:t>. </a:t>
            </a:r>
            <a:r>
              <a:rPr lang="tr-TR" dirty="0" err="1">
                <a:solidFill>
                  <a:schemeClr val="accent6">
                    <a:lumMod val="75000"/>
                  </a:schemeClr>
                </a:solidFill>
              </a:rPr>
              <a:t>Students</a:t>
            </a:r>
            <a:r>
              <a:rPr lang="tr-TR" dirty="0">
                <a:solidFill>
                  <a:schemeClr val="accent6">
                    <a:lumMod val="75000"/>
                  </a:schemeClr>
                </a:solidFill>
              </a:rPr>
              <a:t> </a:t>
            </a:r>
            <a:r>
              <a:rPr lang="tr-TR" dirty="0" err="1">
                <a:solidFill>
                  <a:schemeClr val="accent6">
                    <a:lumMod val="75000"/>
                  </a:schemeClr>
                </a:solidFill>
              </a:rPr>
              <a:t>are</a:t>
            </a:r>
            <a:r>
              <a:rPr lang="tr-TR" dirty="0">
                <a:solidFill>
                  <a:schemeClr val="accent6">
                    <a:lumMod val="75000"/>
                  </a:schemeClr>
                </a:solidFill>
              </a:rPr>
              <a:t> </a:t>
            </a:r>
            <a:r>
              <a:rPr lang="tr-TR" dirty="0" err="1">
                <a:solidFill>
                  <a:schemeClr val="accent6">
                    <a:lumMod val="75000"/>
                  </a:schemeClr>
                </a:solidFill>
              </a:rPr>
              <a:t>required</a:t>
            </a:r>
            <a:r>
              <a:rPr lang="tr-TR" dirty="0">
                <a:solidFill>
                  <a:schemeClr val="accent6">
                    <a:lumMod val="75000"/>
                  </a:schemeClr>
                </a:solidFill>
              </a:rPr>
              <a:t> </a:t>
            </a:r>
            <a:r>
              <a:rPr lang="tr-TR" dirty="0" err="1">
                <a:solidFill>
                  <a:schemeClr val="accent6">
                    <a:lumMod val="75000"/>
                  </a:schemeClr>
                </a:solidFill>
              </a:rPr>
              <a:t>to</a:t>
            </a:r>
            <a:r>
              <a:rPr lang="tr-TR" dirty="0">
                <a:solidFill>
                  <a:schemeClr val="accent6">
                    <a:lumMod val="75000"/>
                  </a:schemeClr>
                </a:solidFill>
              </a:rPr>
              <a:t> </a:t>
            </a:r>
            <a:r>
              <a:rPr lang="tr-TR" dirty="0" err="1">
                <a:solidFill>
                  <a:schemeClr val="accent6">
                    <a:lumMod val="75000"/>
                  </a:schemeClr>
                </a:solidFill>
              </a:rPr>
              <a:t>find</a:t>
            </a:r>
            <a:r>
              <a:rPr lang="tr-TR" dirty="0">
                <a:solidFill>
                  <a:schemeClr val="accent6">
                    <a:lumMod val="75000"/>
                  </a:schemeClr>
                </a:solidFill>
              </a:rPr>
              <a:t> </a:t>
            </a:r>
            <a:r>
              <a:rPr lang="tr-TR" dirty="0" err="1">
                <a:solidFill>
                  <a:schemeClr val="accent6">
                    <a:lumMod val="75000"/>
                  </a:schemeClr>
                </a:solidFill>
              </a:rPr>
              <a:t>the</a:t>
            </a:r>
            <a:r>
              <a:rPr lang="tr-TR" dirty="0">
                <a:solidFill>
                  <a:schemeClr val="accent6">
                    <a:lumMod val="75000"/>
                  </a:schemeClr>
                </a:solidFill>
              </a:rPr>
              <a:t> </a:t>
            </a:r>
            <a:r>
              <a:rPr lang="tr-TR" dirty="0" err="1">
                <a:solidFill>
                  <a:schemeClr val="accent6">
                    <a:lumMod val="75000"/>
                  </a:schemeClr>
                </a:solidFill>
              </a:rPr>
              <a:t>institution</a:t>
            </a:r>
            <a:r>
              <a:rPr lang="tr-TR" dirty="0">
                <a:solidFill>
                  <a:schemeClr val="accent6">
                    <a:lumMod val="75000"/>
                  </a:schemeClr>
                </a:solidFill>
              </a:rPr>
              <a:t> </a:t>
            </a:r>
            <a:r>
              <a:rPr lang="tr-TR" dirty="0" err="1">
                <a:solidFill>
                  <a:schemeClr val="accent6">
                    <a:lumMod val="75000"/>
                  </a:schemeClr>
                </a:solidFill>
              </a:rPr>
              <a:t>themselves</a:t>
            </a:r>
            <a:r>
              <a:rPr lang="tr-TR" dirty="0">
                <a:solidFill>
                  <a:schemeClr val="accent6">
                    <a:lumMod val="75000"/>
                  </a:schemeClr>
                </a:solidFill>
              </a:rPr>
              <a:t>.</a:t>
            </a:r>
            <a:endParaRPr lang="tr-TR" dirty="0"/>
          </a:p>
          <a:p>
            <a:pPr marL="0" indent="0">
              <a:buNone/>
            </a:pPr>
            <a:r>
              <a:rPr lang="tr-TR" dirty="0">
                <a:solidFill>
                  <a:schemeClr val="accent6">
                    <a:lumMod val="75000"/>
                  </a:schemeClr>
                </a:solidFill>
              </a:rPr>
              <a:t>Host </a:t>
            </a:r>
            <a:r>
              <a:rPr lang="tr-TR" dirty="0" err="1">
                <a:solidFill>
                  <a:schemeClr val="accent6">
                    <a:lumMod val="75000"/>
                  </a:schemeClr>
                </a:solidFill>
              </a:rPr>
              <a:t>institutions</a:t>
            </a:r>
            <a:r>
              <a:rPr lang="tr-TR" dirty="0">
                <a:solidFill>
                  <a:schemeClr val="accent6">
                    <a:lumMod val="75000"/>
                  </a:schemeClr>
                </a:solidFill>
              </a:rPr>
              <a:t> </a:t>
            </a:r>
            <a:r>
              <a:rPr lang="tr-TR" dirty="0" err="1">
                <a:solidFill>
                  <a:schemeClr val="accent6">
                    <a:lumMod val="75000"/>
                  </a:schemeClr>
                </a:solidFill>
              </a:rPr>
              <a:t>for</a:t>
            </a:r>
            <a:r>
              <a:rPr lang="tr-TR" dirty="0">
                <a:solidFill>
                  <a:schemeClr val="accent6">
                    <a:lumMod val="75000"/>
                  </a:schemeClr>
                </a:solidFill>
              </a:rPr>
              <a:t> </a:t>
            </a:r>
            <a:r>
              <a:rPr lang="tr-TR" dirty="0" err="1">
                <a:solidFill>
                  <a:schemeClr val="accent6">
                    <a:lumMod val="75000"/>
                  </a:schemeClr>
                </a:solidFill>
              </a:rPr>
              <a:t>traineeship</a:t>
            </a:r>
            <a:r>
              <a:rPr lang="tr-TR" dirty="0">
                <a:solidFill>
                  <a:schemeClr val="accent6">
                    <a:lumMod val="75000"/>
                  </a:schemeClr>
                </a:solidFill>
              </a:rPr>
              <a:t> can be; </a:t>
            </a:r>
            <a:r>
              <a:rPr lang="tr-TR" dirty="0" err="1">
                <a:solidFill>
                  <a:schemeClr val="accent6">
                    <a:lumMod val="75000"/>
                  </a:schemeClr>
                </a:solidFill>
              </a:rPr>
              <a:t>businesses</a:t>
            </a:r>
            <a:r>
              <a:rPr lang="tr-TR" dirty="0">
                <a:solidFill>
                  <a:schemeClr val="accent6">
                    <a:lumMod val="75000"/>
                  </a:schemeClr>
                </a:solidFill>
              </a:rPr>
              <a:t>, </a:t>
            </a:r>
            <a:r>
              <a:rPr lang="tr-TR" dirty="0" err="1">
                <a:solidFill>
                  <a:schemeClr val="accent6">
                    <a:lumMod val="75000"/>
                  </a:schemeClr>
                </a:solidFill>
              </a:rPr>
              <a:t>training</a:t>
            </a:r>
            <a:r>
              <a:rPr lang="tr-TR" dirty="0">
                <a:solidFill>
                  <a:schemeClr val="accent6">
                    <a:lumMod val="75000"/>
                  </a:schemeClr>
                </a:solidFill>
              </a:rPr>
              <a:t> </a:t>
            </a:r>
            <a:r>
              <a:rPr lang="tr-TR" dirty="0" err="1">
                <a:solidFill>
                  <a:schemeClr val="accent6">
                    <a:lumMod val="75000"/>
                  </a:schemeClr>
                </a:solidFill>
              </a:rPr>
              <a:t>centers</a:t>
            </a:r>
            <a:r>
              <a:rPr lang="tr-TR" dirty="0">
                <a:solidFill>
                  <a:schemeClr val="accent6">
                    <a:lumMod val="75000"/>
                  </a:schemeClr>
                </a:solidFill>
              </a:rPr>
              <a:t>, </a:t>
            </a:r>
            <a:r>
              <a:rPr lang="tr-TR" dirty="0" err="1">
                <a:solidFill>
                  <a:schemeClr val="accent6">
                    <a:lumMod val="75000"/>
                  </a:schemeClr>
                </a:solidFill>
              </a:rPr>
              <a:t>research</a:t>
            </a:r>
            <a:r>
              <a:rPr lang="tr-TR" dirty="0">
                <a:solidFill>
                  <a:schemeClr val="accent6">
                    <a:lumMod val="75000"/>
                  </a:schemeClr>
                </a:solidFill>
              </a:rPr>
              <a:t> </a:t>
            </a:r>
            <a:r>
              <a:rPr lang="tr-TR" dirty="0" err="1">
                <a:solidFill>
                  <a:schemeClr val="accent6">
                    <a:lumMod val="75000"/>
                  </a:schemeClr>
                </a:solidFill>
              </a:rPr>
              <a:t>centers</a:t>
            </a:r>
            <a:r>
              <a:rPr lang="tr-TR" dirty="0">
                <a:solidFill>
                  <a:schemeClr val="accent6">
                    <a:lumMod val="75000"/>
                  </a:schemeClr>
                </a:solidFill>
              </a:rPr>
              <a:t> </a:t>
            </a:r>
            <a:r>
              <a:rPr lang="tr-TR" dirty="0" err="1">
                <a:solidFill>
                  <a:schemeClr val="accent6">
                    <a:lumMod val="75000"/>
                  </a:schemeClr>
                </a:solidFill>
              </a:rPr>
              <a:t>and</a:t>
            </a:r>
            <a:r>
              <a:rPr lang="tr-TR" dirty="0">
                <a:solidFill>
                  <a:schemeClr val="accent6">
                    <a:lumMod val="75000"/>
                  </a:schemeClr>
                </a:solidFill>
              </a:rPr>
              <a:t> </a:t>
            </a:r>
            <a:r>
              <a:rPr lang="tr-TR" dirty="0" err="1">
                <a:solidFill>
                  <a:schemeClr val="accent6">
                    <a:lumMod val="75000"/>
                  </a:schemeClr>
                </a:solidFill>
              </a:rPr>
              <a:t>other</a:t>
            </a:r>
            <a:r>
              <a:rPr lang="tr-TR" dirty="0">
                <a:solidFill>
                  <a:schemeClr val="accent6">
                    <a:lumMod val="75000"/>
                  </a:schemeClr>
                </a:solidFill>
              </a:rPr>
              <a:t> </a:t>
            </a:r>
            <a:r>
              <a:rPr lang="tr-TR" dirty="0" err="1">
                <a:solidFill>
                  <a:schemeClr val="accent6">
                    <a:lumMod val="75000"/>
                  </a:schemeClr>
                </a:solidFill>
              </a:rPr>
              <a:t>institutions</a:t>
            </a:r>
            <a:r>
              <a:rPr lang="tr-TR" dirty="0">
                <a:solidFill>
                  <a:schemeClr val="accent6">
                    <a:lumMod val="75000"/>
                  </a:schemeClr>
                </a:solidFill>
              </a:rPr>
              <a:t> </a:t>
            </a:r>
            <a:r>
              <a:rPr lang="tr-TR" dirty="0" err="1">
                <a:solidFill>
                  <a:schemeClr val="accent6">
                    <a:lumMod val="75000"/>
                  </a:schemeClr>
                </a:solidFill>
              </a:rPr>
              <a:t>aligned</a:t>
            </a:r>
            <a:r>
              <a:rPr lang="tr-TR" dirty="0">
                <a:solidFill>
                  <a:schemeClr val="accent6">
                    <a:lumMod val="75000"/>
                  </a:schemeClr>
                </a:solidFill>
              </a:rPr>
              <a:t> </a:t>
            </a:r>
            <a:r>
              <a:rPr lang="tr-TR" dirty="0" err="1">
                <a:solidFill>
                  <a:schemeClr val="accent6">
                    <a:lumMod val="75000"/>
                  </a:schemeClr>
                </a:solidFill>
              </a:rPr>
              <a:t>with</a:t>
            </a:r>
            <a:r>
              <a:rPr lang="tr-TR" dirty="0">
                <a:solidFill>
                  <a:schemeClr val="accent6">
                    <a:lumMod val="75000"/>
                  </a:schemeClr>
                </a:solidFill>
              </a:rPr>
              <a:t> </a:t>
            </a:r>
            <a:r>
              <a:rPr lang="tr-TR" dirty="0" err="1">
                <a:solidFill>
                  <a:schemeClr val="accent6">
                    <a:lumMod val="75000"/>
                  </a:schemeClr>
                </a:solidFill>
              </a:rPr>
              <a:t>the</a:t>
            </a:r>
            <a:r>
              <a:rPr lang="tr-TR" dirty="0">
                <a:solidFill>
                  <a:schemeClr val="accent6">
                    <a:lumMod val="75000"/>
                  </a:schemeClr>
                </a:solidFill>
              </a:rPr>
              <a:t> </a:t>
            </a:r>
            <a:r>
              <a:rPr lang="tr-TR" dirty="0" err="1">
                <a:solidFill>
                  <a:schemeClr val="accent6">
                    <a:lumMod val="75000"/>
                  </a:schemeClr>
                </a:solidFill>
              </a:rPr>
              <a:t>definition</a:t>
            </a:r>
            <a:r>
              <a:rPr lang="tr-TR" dirty="0">
                <a:solidFill>
                  <a:schemeClr val="accent6">
                    <a:lumMod val="75000"/>
                  </a:schemeClr>
                </a:solidFill>
              </a:rPr>
              <a:t> of </a:t>
            </a:r>
            <a:r>
              <a:rPr lang="tr-TR" dirty="0" err="1">
                <a:solidFill>
                  <a:schemeClr val="accent6">
                    <a:lumMod val="75000"/>
                  </a:schemeClr>
                </a:solidFill>
              </a:rPr>
              <a:t>business</a:t>
            </a:r>
            <a:r>
              <a:rPr lang="tr-TR" dirty="0">
                <a:solidFill>
                  <a:schemeClr val="accent6">
                    <a:lumMod val="75000"/>
                  </a:schemeClr>
                </a:solidFill>
              </a:rPr>
              <a:t>. </a:t>
            </a:r>
            <a:r>
              <a:rPr lang="tr-TR" dirty="0" err="1">
                <a:solidFill>
                  <a:schemeClr val="accent6">
                    <a:lumMod val="75000"/>
                  </a:schemeClr>
                </a:solidFill>
              </a:rPr>
              <a:t>However</a:t>
            </a:r>
            <a:r>
              <a:rPr lang="tr-TR" dirty="0">
                <a:solidFill>
                  <a:schemeClr val="accent6">
                    <a:lumMod val="75000"/>
                  </a:schemeClr>
                </a:solidFill>
              </a:rPr>
              <a:t>; EU </a:t>
            </a:r>
            <a:r>
              <a:rPr lang="tr-TR" dirty="0" err="1">
                <a:solidFill>
                  <a:schemeClr val="accent6">
                    <a:lumMod val="75000"/>
                  </a:schemeClr>
                </a:solidFill>
              </a:rPr>
              <a:t>Institutions</a:t>
            </a:r>
            <a:r>
              <a:rPr lang="tr-TR" dirty="0">
                <a:solidFill>
                  <a:schemeClr val="accent6">
                    <a:lumMod val="75000"/>
                  </a:schemeClr>
                </a:solidFill>
              </a:rPr>
              <a:t> </a:t>
            </a:r>
            <a:r>
              <a:rPr lang="tr-TR" dirty="0" err="1">
                <a:solidFill>
                  <a:schemeClr val="accent6">
                    <a:lumMod val="75000"/>
                  </a:schemeClr>
                </a:solidFill>
              </a:rPr>
              <a:t>and</a:t>
            </a:r>
            <a:r>
              <a:rPr lang="tr-TR" dirty="0">
                <a:solidFill>
                  <a:schemeClr val="accent6">
                    <a:lumMod val="75000"/>
                  </a:schemeClr>
                </a:solidFill>
              </a:rPr>
              <a:t> </a:t>
            </a:r>
            <a:r>
              <a:rPr lang="tr-TR" dirty="0" err="1">
                <a:solidFill>
                  <a:schemeClr val="accent6">
                    <a:lumMod val="75000"/>
                  </a:schemeClr>
                </a:solidFill>
              </a:rPr>
              <a:t>organizations</a:t>
            </a:r>
            <a:r>
              <a:rPr lang="tr-TR" dirty="0">
                <a:solidFill>
                  <a:schemeClr val="accent6">
                    <a:lumMod val="75000"/>
                  </a:schemeClr>
                </a:solidFill>
              </a:rPr>
              <a:t> </a:t>
            </a:r>
            <a:r>
              <a:rPr lang="tr-TR" dirty="0" err="1">
                <a:solidFill>
                  <a:schemeClr val="accent6">
                    <a:lumMod val="75000"/>
                  </a:schemeClr>
                </a:solidFill>
              </a:rPr>
              <a:t>that</a:t>
            </a:r>
            <a:r>
              <a:rPr lang="tr-TR" dirty="0">
                <a:solidFill>
                  <a:schemeClr val="accent6">
                    <a:lumMod val="75000"/>
                  </a:schemeClr>
                </a:solidFill>
              </a:rPr>
              <a:t> </a:t>
            </a:r>
            <a:r>
              <a:rPr lang="tr-TR" dirty="0" err="1">
                <a:solidFill>
                  <a:schemeClr val="accent6">
                    <a:lumMod val="75000"/>
                  </a:schemeClr>
                </a:solidFill>
              </a:rPr>
              <a:t>carry</a:t>
            </a:r>
            <a:r>
              <a:rPr lang="tr-TR" dirty="0">
                <a:solidFill>
                  <a:schemeClr val="accent6">
                    <a:lumMod val="75000"/>
                  </a:schemeClr>
                </a:solidFill>
              </a:rPr>
              <a:t> </a:t>
            </a:r>
            <a:r>
              <a:rPr lang="tr-TR" dirty="0" err="1">
                <a:solidFill>
                  <a:schemeClr val="accent6">
                    <a:lumMod val="75000"/>
                  </a:schemeClr>
                </a:solidFill>
              </a:rPr>
              <a:t>out</a:t>
            </a:r>
            <a:r>
              <a:rPr lang="tr-TR" dirty="0">
                <a:solidFill>
                  <a:schemeClr val="accent6">
                    <a:lumMod val="75000"/>
                  </a:schemeClr>
                </a:solidFill>
              </a:rPr>
              <a:t> EU (</a:t>
            </a:r>
            <a:r>
              <a:rPr lang="tr-TR" dirty="0" err="1">
                <a:solidFill>
                  <a:schemeClr val="accent6">
                    <a:lumMod val="75000"/>
                  </a:schemeClr>
                </a:solidFill>
              </a:rPr>
              <a:t>community</a:t>
            </a:r>
            <a:r>
              <a:rPr lang="tr-TR" dirty="0">
                <a:solidFill>
                  <a:schemeClr val="accent6">
                    <a:lumMod val="75000"/>
                  </a:schemeClr>
                </a:solidFill>
              </a:rPr>
              <a:t>) </a:t>
            </a:r>
            <a:r>
              <a:rPr lang="tr-TR" dirty="0" err="1">
                <a:solidFill>
                  <a:schemeClr val="accent6">
                    <a:lumMod val="75000"/>
                  </a:schemeClr>
                </a:solidFill>
              </a:rPr>
              <a:t>programs</a:t>
            </a:r>
            <a:r>
              <a:rPr lang="tr-TR" dirty="0">
                <a:solidFill>
                  <a:schemeClr val="accent6">
                    <a:lumMod val="75000"/>
                  </a:schemeClr>
                </a:solidFill>
              </a:rPr>
              <a:t> can not </a:t>
            </a:r>
            <a:r>
              <a:rPr lang="tr-TR" dirty="0" err="1">
                <a:solidFill>
                  <a:schemeClr val="accent6">
                    <a:lumMod val="75000"/>
                  </a:schemeClr>
                </a:solidFill>
              </a:rPr>
              <a:t>host</a:t>
            </a:r>
            <a:r>
              <a:rPr lang="tr-TR" dirty="0">
                <a:solidFill>
                  <a:schemeClr val="accent6">
                    <a:lumMod val="75000"/>
                  </a:schemeClr>
                </a:solidFill>
              </a:rPr>
              <a:t> </a:t>
            </a:r>
            <a:r>
              <a:rPr lang="tr-TR" dirty="0" err="1">
                <a:solidFill>
                  <a:schemeClr val="accent6">
                    <a:lumMod val="75000"/>
                  </a:schemeClr>
                </a:solidFill>
              </a:rPr>
              <a:t>within</a:t>
            </a:r>
            <a:r>
              <a:rPr lang="tr-TR" dirty="0">
                <a:solidFill>
                  <a:schemeClr val="accent6">
                    <a:lumMod val="75000"/>
                  </a:schemeClr>
                </a:solidFill>
              </a:rPr>
              <a:t> </a:t>
            </a:r>
            <a:r>
              <a:rPr lang="tr-TR" dirty="0" err="1">
                <a:solidFill>
                  <a:schemeClr val="accent6">
                    <a:lumMod val="75000"/>
                  </a:schemeClr>
                </a:solidFill>
              </a:rPr>
              <a:t>the</a:t>
            </a:r>
            <a:r>
              <a:rPr lang="tr-TR" dirty="0">
                <a:solidFill>
                  <a:schemeClr val="accent6">
                    <a:lumMod val="75000"/>
                  </a:schemeClr>
                </a:solidFill>
              </a:rPr>
              <a:t> </a:t>
            </a:r>
            <a:r>
              <a:rPr lang="tr-TR" dirty="0" err="1">
                <a:solidFill>
                  <a:schemeClr val="accent6">
                    <a:lumMod val="75000"/>
                  </a:schemeClr>
                </a:solidFill>
              </a:rPr>
              <a:t>scope</a:t>
            </a:r>
            <a:r>
              <a:rPr lang="tr-TR" dirty="0">
                <a:solidFill>
                  <a:schemeClr val="accent6">
                    <a:lumMod val="75000"/>
                  </a:schemeClr>
                </a:solidFill>
              </a:rPr>
              <a:t> of </a:t>
            </a:r>
            <a:r>
              <a:rPr lang="tr-TR" dirty="0" err="1">
                <a:solidFill>
                  <a:schemeClr val="accent6">
                    <a:lumMod val="75000"/>
                  </a:schemeClr>
                </a:solidFill>
              </a:rPr>
              <a:t>this</a:t>
            </a:r>
            <a:r>
              <a:rPr lang="tr-TR" dirty="0">
                <a:solidFill>
                  <a:schemeClr val="accent6">
                    <a:lumMod val="75000"/>
                  </a:schemeClr>
                </a:solidFill>
              </a:rPr>
              <a:t> </a:t>
            </a:r>
            <a:r>
              <a:rPr lang="tr-TR" dirty="0" err="1">
                <a:solidFill>
                  <a:schemeClr val="accent6">
                    <a:lumMod val="75000"/>
                  </a:schemeClr>
                </a:solidFill>
              </a:rPr>
              <a:t>mobility</a:t>
            </a:r>
            <a:r>
              <a:rPr lang="tr-TR" dirty="0">
                <a:solidFill>
                  <a:schemeClr val="accent6">
                    <a:lumMod val="75000"/>
                  </a:schemeClr>
                </a:solidFill>
              </a:rPr>
              <a:t>.</a:t>
            </a:r>
          </a:p>
        </p:txBody>
      </p:sp>
    </p:spTree>
    <p:extLst>
      <p:ext uri="{BB962C8B-B14F-4D97-AF65-F5344CB8AC3E}">
        <p14:creationId xmlns:p14="http://schemas.microsoft.com/office/powerpoint/2010/main" val="200198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81327C-D2B9-4E08-BC33-3D4F7DF6CD63}"/>
              </a:ext>
            </a:extLst>
          </p:cNvPr>
          <p:cNvSpPr>
            <a:spLocks noGrp="1"/>
          </p:cNvSpPr>
          <p:nvPr>
            <p:ph type="title"/>
          </p:nvPr>
        </p:nvSpPr>
        <p:spPr>
          <a:xfrm>
            <a:off x="838200" y="634173"/>
            <a:ext cx="8317089" cy="1325563"/>
          </a:xfrm>
        </p:spPr>
        <p:txBody>
          <a:bodyPr>
            <a:normAutofit fontScale="90000"/>
          </a:bodyPr>
          <a:lstStyle/>
          <a:p>
            <a:r>
              <a:rPr lang="tr-TR" spc="10" dirty="0" err="1">
                <a:solidFill>
                  <a:srgbClr val="FF0000"/>
                </a:solidFill>
                <a:latin typeface="+mn-lt"/>
                <a:cs typeface="Calibri"/>
              </a:rPr>
              <a:t>Who</a:t>
            </a:r>
            <a:r>
              <a:rPr lang="tr-TR" spc="10" dirty="0">
                <a:solidFill>
                  <a:srgbClr val="FF0000"/>
                </a:solidFill>
                <a:latin typeface="+mn-lt"/>
                <a:cs typeface="Calibri"/>
              </a:rPr>
              <a:t> can </a:t>
            </a:r>
            <a:r>
              <a:rPr lang="tr-TR" spc="10" dirty="0" err="1">
                <a:solidFill>
                  <a:srgbClr val="FF0000"/>
                </a:solidFill>
                <a:latin typeface="+mn-lt"/>
                <a:cs typeface="Calibri"/>
              </a:rPr>
              <a:t>benefit</a:t>
            </a:r>
            <a:r>
              <a:rPr lang="tr-TR" spc="10" dirty="0">
                <a:solidFill>
                  <a:srgbClr val="FF0000"/>
                </a:solidFill>
                <a:latin typeface="+mn-lt"/>
                <a:cs typeface="Calibri"/>
              </a:rPr>
              <a:t> </a:t>
            </a:r>
            <a:r>
              <a:rPr lang="tr-TR" spc="10" dirty="0" err="1">
                <a:solidFill>
                  <a:srgbClr val="FF0000"/>
                </a:solidFill>
                <a:latin typeface="+mn-lt"/>
                <a:cs typeface="Calibri"/>
              </a:rPr>
              <a:t>from</a:t>
            </a:r>
            <a:r>
              <a:rPr lang="tr-TR" spc="10" dirty="0">
                <a:solidFill>
                  <a:srgbClr val="FF0000"/>
                </a:solidFill>
                <a:latin typeface="+mn-lt"/>
                <a:cs typeface="Calibri"/>
              </a:rPr>
              <a:t> </a:t>
            </a:r>
            <a:r>
              <a:rPr lang="tr-TR" spc="10" dirty="0" err="1">
                <a:solidFill>
                  <a:srgbClr val="FF0000"/>
                </a:solidFill>
                <a:latin typeface="+mn-lt"/>
                <a:cs typeface="Calibri"/>
              </a:rPr>
              <a:t>E</a:t>
            </a:r>
            <a:r>
              <a:rPr lang="tr-TR" spc="-95" dirty="0" err="1">
                <a:solidFill>
                  <a:srgbClr val="FF0000"/>
                </a:solidFill>
                <a:latin typeface="+mn-lt"/>
                <a:cs typeface="Calibri"/>
              </a:rPr>
              <a:t>r</a:t>
            </a:r>
            <a:r>
              <a:rPr lang="tr-TR" spc="-15" dirty="0" err="1">
                <a:solidFill>
                  <a:srgbClr val="FF0000"/>
                </a:solidFill>
                <a:latin typeface="+mn-lt"/>
                <a:cs typeface="Calibri"/>
              </a:rPr>
              <a:t>a</a:t>
            </a:r>
            <a:r>
              <a:rPr lang="tr-TR" spc="20" dirty="0" err="1">
                <a:solidFill>
                  <a:srgbClr val="FF0000"/>
                </a:solidFill>
                <a:latin typeface="+mn-lt"/>
                <a:cs typeface="Calibri"/>
              </a:rPr>
              <a:t>s</a:t>
            </a:r>
            <a:r>
              <a:rPr lang="tr-TR" spc="15" dirty="0" err="1">
                <a:solidFill>
                  <a:srgbClr val="FF0000"/>
                </a:solidFill>
                <a:latin typeface="+mn-lt"/>
                <a:cs typeface="Calibri"/>
              </a:rPr>
              <a:t>mus</a:t>
            </a:r>
            <a:r>
              <a:rPr lang="tr-TR" spc="-5" dirty="0">
                <a:solidFill>
                  <a:srgbClr val="FF0000"/>
                </a:solidFill>
                <a:latin typeface="+mn-lt"/>
                <a:cs typeface="Calibri"/>
              </a:rPr>
              <a:t> </a:t>
            </a:r>
            <a:r>
              <a:rPr lang="tr-TR" spc="10" dirty="0">
                <a:solidFill>
                  <a:srgbClr val="FF0000"/>
                </a:solidFill>
                <a:latin typeface="+mn-lt"/>
                <a:cs typeface="Calibri"/>
              </a:rPr>
              <a:t>+</a:t>
            </a:r>
            <a:r>
              <a:rPr lang="tr-TR" spc="20" dirty="0">
                <a:solidFill>
                  <a:srgbClr val="FF0000"/>
                </a:solidFill>
                <a:latin typeface="+mn-lt"/>
                <a:cs typeface="Calibri"/>
              </a:rPr>
              <a:t> </a:t>
            </a:r>
            <a:r>
              <a:rPr lang="tr-TR" spc="-30" dirty="0" err="1">
                <a:solidFill>
                  <a:srgbClr val="FF0000"/>
                </a:solidFill>
                <a:latin typeface="+mn-lt"/>
                <a:cs typeface="Calibri"/>
              </a:rPr>
              <a:t>Traineeship</a:t>
            </a:r>
            <a:r>
              <a:rPr lang="tr-TR" spc="-30" dirty="0">
                <a:solidFill>
                  <a:srgbClr val="FF0000"/>
                </a:solidFill>
                <a:latin typeface="+mn-lt"/>
                <a:cs typeface="Calibri"/>
              </a:rPr>
              <a:t> </a:t>
            </a:r>
            <a:r>
              <a:rPr lang="tr-TR" spc="-30" dirty="0" err="1">
                <a:solidFill>
                  <a:srgbClr val="FF0000"/>
                </a:solidFill>
                <a:latin typeface="+mn-lt"/>
                <a:cs typeface="Calibri"/>
              </a:rPr>
              <a:t>Mobility</a:t>
            </a:r>
            <a:r>
              <a:rPr lang="tr-TR" spc="10" dirty="0">
                <a:solidFill>
                  <a:srgbClr val="FF0000"/>
                </a:solidFill>
                <a:latin typeface="+mn-lt"/>
                <a:cs typeface="Calibri"/>
              </a:rPr>
              <a:t>?</a:t>
            </a:r>
            <a:br>
              <a:rPr lang="tr-TR" dirty="0"/>
            </a:br>
            <a:endParaRPr lang="tr-TR" dirty="0"/>
          </a:p>
        </p:txBody>
      </p:sp>
      <p:sp>
        <p:nvSpPr>
          <p:cNvPr id="3" name="İçerik Yer Tutucusu 2">
            <a:extLst>
              <a:ext uri="{FF2B5EF4-FFF2-40B4-BE49-F238E27FC236}">
                <a16:creationId xmlns:a16="http://schemas.microsoft.com/office/drawing/2014/main" id="{94936B47-5CEF-4B6F-9176-F849DE39D54A}"/>
              </a:ext>
            </a:extLst>
          </p:cNvPr>
          <p:cNvSpPr>
            <a:spLocks noGrp="1"/>
          </p:cNvSpPr>
          <p:nvPr>
            <p:ph idx="1"/>
          </p:nvPr>
        </p:nvSpPr>
        <p:spPr>
          <a:xfrm>
            <a:off x="838200" y="1825625"/>
            <a:ext cx="10515600" cy="3735420"/>
          </a:xfrm>
        </p:spPr>
        <p:txBody>
          <a:bodyPr>
            <a:normAutofit/>
          </a:bodyPr>
          <a:lstStyle/>
          <a:p>
            <a:pPr>
              <a:lnSpc>
                <a:spcPct val="120000"/>
              </a:lnSpc>
              <a:spcAft>
                <a:spcPts val="750"/>
              </a:spcAft>
            </a:pPr>
            <a:r>
              <a:rPr lang="tr-TR" sz="2800" dirty="0" err="1">
                <a:solidFill>
                  <a:schemeClr val="accent6">
                    <a:lumMod val="75000"/>
                  </a:schemeClr>
                </a:solidFill>
                <a:effectLst/>
                <a:ea typeface="Times New Roman" panose="02020603050405020304" pitchFamily="18" charset="0"/>
                <a:cs typeface="Times New Roman" panose="02020603050405020304" pitchFamily="18" charset="0"/>
              </a:rPr>
              <a:t>Shoul</a:t>
            </a:r>
            <a:r>
              <a:rPr lang="tr-TR" sz="2800" dirty="0">
                <a:solidFill>
                  <a:schemeClr val="accent6">
                    <a:lumMod val="75000"/>
                  </a:schemeClr>
                </a:solidFill>
                <a:effectLst/>
                <a:ea typeface="Times New Roman" panose="02020603050405020304" pitchFamily="18" charset="0"/>
                <a:cs typeface="Times New Roman" panose="02020603050405020304" pitchFamily="18" charset="0"/>
              </a:rPr>
              <a:t> be Dokuz Eylül </a:t>
            </a:r>
            <a:r>
              <a:rPr lang="tr-TR" sz="2800" dirty="0" err="1">
                <a:solidFill>
                  <a:schemeClr val="accent6">
                    <a:lumMod val="75000"/>
                  </a:schemeClr>
                </a:solidFill>
                <a:effectLst/>
                <a:ea typeface="Times New Roman" panose="02020603050405020304" pitchFamily="18" charset="0"/>
                <a:cs typeface="Times New Roman" panose="02020603050405020304" pitchFamily="18" charset="0"/>
              </a:rPr>
              <a:t>University</a:t>
            </a:r>
            <a:r>
              <a:rPr lang="tr-TR" sz="28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800" dirty="0" err="1">
                <a:solidFill>
                  <a:schemeClr val="accent6">
                    <a:lumMod val="75000"/>
                  </a:schemeClr>
                </a:solidFill>
                <a:effectLst/>
                <a:ea typeface="Times New Roman" panose="02020603050405020304" pitchFamily="18" charset="0"/>
                <a:cs typeface="Times New Roman" panose="02020603050405020304" pitchFamily="18" charset="0"/>
              </a:rPr>
              <a:t>student</a:t>
            </a:r>
            <a:r>
              <a:rPr lang="tr-TR" sz="2800" dirty="0">
                <a:solidFill>
                  <a:schemeClr val="accent6">
                    <a:lumMod val="75000"/>
                  </a:schemeClr>
                </a:solidFill>
                <a:effectLst/>
                <a:ea typeface="Times New Roman" panose="02020603050405020304" pitchFamily="18" charset="0"/>
                <a:cs typeface="Times New Roman" panose="02020603050405020304" pitchFamily="18" charset="0"/>
              </a:rPr>
              <a:t>. </a:t>
            </a:r>
          </a:p>
          <a:p>
            <a:r>
              <a:rPr lang="tr-TR" dirty="0" err="1">
                <a:cs typeface="Calibri"/>
              </a:rPr>
              <a:t>There</a:t>
            </a:r>
            <a:r>
              <a:rPr lang="tr-TR" dirty="0">
                <a:cs typeface="Calibri"/>
              </a:rPr>
              <a:t> is </a:t>
            </a:r>
            <a:r>
              <a:rPr lang="tr-TR" dirty="0" err="1">
                <a:solidFill>
                  <a:srgbClr val="C00000"/>
                </a:solidFill>
                <a:cs typeface="Calibri"/>
              </a:rPr>
              <a:t>no</a:t>
            </a:r>
            <a:r>
              <a:rPr lang="tr-TR" dirty="0">
                <a:cs typeface="Calibri"/>
              </a:rPr>
              <a:t> </a:t>
            </a:r>
            <a:r>
              <a:rPr lang="tr-TR" dirty="0" err="1">
                <a:cs typeface="Calibri"/>
              </a:rPr>
              <a:t>obligation</a:t>
            </a:r>
            <a:r>
              <a:rPr lang="tr-TR" dirty="0">
                <a:cs typeface="Calibri"/>
              </a:rPr>
              <a:t> </a:t>
            </a:r>
            <a:r>
              <a:rPr lang="tr-TR" dirty="0" err="1">
                <a:cs typeface="Calibri"/>
              </a:rPr>
              <a:t>to</a:t>
            </a:r>
            <a:r>
              <a:rPr lang="tr-TR" dirty="0">
                <a:cs typeface="Calibri"/>
              </a:rPr>
              <a:t> </a:t>
            </a:r>
            <a:r>
              <a:rPr lang="tr-TR" dirty="0" err="1">
                <a:cs typeface="Calibri"/>
              </a:rPr>
              <a:t>have</a:t>
            </a:r>
            <a:r>
              <a:rPr lang="tr-TR" dirty="0">
                <a:cs typeface="Calibri"/>
              </a:rPr>
              <a:t> </a:t>
            </a:r>
            <a:r>
              <a:rPr lang="tr-TR" dirty="0">
                <a:solidFill>
                  <a:srgbClr val="C00000"/>
                </a:solidFill>
                <a:cs typeface="Calibri"/>
              </a:rPr>
              <a:t>30 ECTS </a:t>
            </a:r>
            <a:r>
              <a:rPr lang="tr-TR" dirty="0" err="1">
                <a:solidFill>
                  <a:srgbClr val="C00000"/>
                </a:solidFill>
                <a:cs typeface="Calibri"/>
              </a:rPr>
              <a:t>responsibility</a:t>
            </a:r>
            <a:r>
              <a:rPr lang="tr-TR" dirty="0">
                <a:solidFill>
                  <a:srgbClr val="C00000"/>
                </a:solidFill>
                <a:cs typeface="Calibri"/>
              </a:rPr>
              <a:t> </a:t>
            </a:r>
            <a:r>
              <a:rPr lang="tr-TR" dirty="0">
                <a:cs typeface="Calibri"/>
              </a:rPr>
              <a:t>in </a:t>
            </a:r>
            <a:r>
              <a:rPr lang="tr-TR" dirty="0" err="1">
                <a:cs typeface="Calibri"/>
              </a:rPr>
              <a:t>the</a:t>
            </a:r>
            <a:r>
              <a:rPr lang="tr-TR" dirty="0">
                <a:cs typeface="Calibri"/>
              </a:rPr>
              <a:t> </a:t>
            </a:r>
            <a:r>
              <a:rPr lang="tr-TR" dirty="0" err="1">
                <a:cs typeface="Calibri"/>
              </a:rPr>
              <a:t>period</a:t>
            </a:r>
            <a:r>
              <a:rPr lang="tr-TR" dirty="0">
                <a:cs typeface="Calibri"/>
              </a:rPr>
              <a:t> </a:t>
            </a:r>
            <a:r>
              <a:rPr lang="tr-TR" dirty="0" err="1">
                <a:cs typeface="Calibri"/>
              </a:rPr>
              <a:t>they</a:t>
            </a:r>
            <a:r>
              <a:rPr lang="tr-TR" dirty="0">
                <a:cs typeface="Calibri"/>
              </a:rPr>
              <a:t> </a:t>
            </a:r>
            <a:r>
              <a:rPr lang="tr-TR" dirty="0" err="1">
                <a:cs typeface="Calibri"/>
              </a:rPr>
              <a:t>have</a:t>
            </a:r>
            <a:r>
              <a:rPr lang="tr-TR" dirty="0">
                <a:cs typeface="Calibri"/>
              </a:rPr>
              <a:t> </a:t>
            </a:r>
            <a:r>
              <a:rPr lang="tr-TR" dirty="0" err="1">
                <a:cs typeface="Calibri"/>
              </a:rPr>
              <a:t>been</a:t>
            </a:r>
            <a:r>
              <a:rPr lang="tr-TR" dirty="0">
                <a:cs typeface="Calibri"/>
              </a:rPr>
              <a:t> </a:t>
            </a:r>
            <a:r>
              <a:rPr lang="tr-TR" dirty="0" err="1">
                <a:cs typeface="Calibri"/>
              </a:rPr>
              <a:t>selected</a:t>
            </a:r>
            <a:r>
              <a:rPr lang="tr-TR" dirty="0">
                <a:cs typeface="Calibri"/>
              </a:rPr>
              <a:t>, </a:t>
            </a:r>
            <a:r>
              <a:rPr lang="tr-TR" dirty="0" err="1">
                <a:cs typeface="Calibri"/>
              </a:rPr>
              <a:t>for</a:t>
            </a:r>
            <a:r>
              <a:rPr lang="tr-TR" dirty="0">
                <a:cs typeface="Calibri"/>
              </a:rPr>
              <a:t> </a:t>
            </a:r>
            <a:r>
              <a:rPr lang="tr-TR" dirty="0" err="1">
                <a:cs typeface="Calibri"/>
              </a:rPr>
              <a:t>students</a:t>
            </a:r>
            <a:r>
              <a:rPr lang="tr-TR" dirty="0">
                <a:cs typeface="Calibri"/>
              </a:rPr>
              <a:t> </a:t>
            </a:r>
            <a:r>
              <a:rPr lang="tr-TR" dirty="0" err="1">
                <a:cs typeface="Calibri"/>
              </a:rPr>
              <a:t>that</a:t>
            </a:r>
            <a:r>
              <a:rPr lang="tr-TR" dirty="0">
                <a:cs typeface="Calibri"/>
              </a:rPr>
              <a:t> </a:t>
            </a:r>
            <a:r>
              <a:rPr lang="tr-TR" dirty="0" err="1">
                <a:cs typeface="Calibri"/>
              </a:rPr>
              <a:t>will</a:t>
            </a:r>
            <a:r>
              <a:rPr lang="tr-TR" dirty="0">
                <a:cs typeface="Calibri"/>
              </a:rPr>
              <a:t> </a:t>
            </a:r>
            <a:r>
              <a:rPr lang="tr-TR" dirty="0" err="1">
                <a:cs typeface="Calibri"/>
              </a:rPr>
              <a:t>apply</a:t>
            </a:r>
            <a:r>
              <a:rPr lang="tr-TR" dirty="0">
                <a:cs typeface="Calibri"/>
              </a:rPr>
              <a:t> </a:t>
            </a:r>
            <a:r>
              <a:rPr lang="tr-TR" dirty="0" err="1">
                <a:cs typeface="Calibri"/>
              </a:rPr>
              <a:t>to</a:t>
            </a:r>
            <a:r>
              <a:rPr lang="tr-TR" dirty="0">
                <a:cs typeface="Calibri"/>
              </a:rPr>
              <a:t> </a:t>
            </a:r>
            <a:r>
              <a:rPr lang="tr-TR" dirty="0" err="1">
                <a:cs typeface="Calibri"/>
              </a:rPr>
              <a:t>the</a:t>
            </a:r>
            <a:r>
              <a:rPr lang="tr-TR" dirty="0">
                <a:cs typeface="Calibri"/>
              </a:rPr>
              <a:t> </a:t>
            </a:r>
            <a:r>
              <a:rPr lang="tr-TR" dirty="0" err="1">
                <a:cs typeface="Calibri"/>
              </a:rPr>
              <a:t>Traineeship</a:t>
            </a:r>
            <a:r>
              <a:rPr lang="tr-TR" dirty="0">
                <a:cs typeface="Calibri"/>
              </a:rPr>
              <a:t> </a:t>
            </a:r>
            <a:r>
              <a:rPr lang="tr-TR" dirty="0" err="1">
                <a:cs typeface="Calibri"/>
              </a:rPr>
              <a:t>Mobility</a:t>
            </a:r>
            <a:r>
              <a:rPr lang="tr-TR" dirty="0">
                <a:cs typeface="Calibri"/>
              </a:rPr>
              <a:t>. </a:t>
            </a:r>
          </a:p>
          <a:p>
            <a:r>
              <a:rPr lang="tr-TR" dirty="0" err="1">
                <a:cs typeface="Calibri"/>
              </a:rPr>
              <a:t>Situations</a:t>
            </a:r>
            <a:r>
              <a:rPr lang="tr-TR" dirty="0">
                <a:cs typeface="Calibri"/>
              </a:rPr>
              <a:t> </a:t>
            </a:r>
            <a:r>
              <a:rPr lang="tr-TR" dirty="0" err="1">
                <a:cs typeface="Calibri"/>
              </a:rPr>
              <a:t>such</a:t>
            </a:r>
            <a:r>
              <a:rPr lang="tr-TR" dirty="0">
                <a:cs typeface="Calibri"/>
              </a:rPr>
              <a:t> as </a:t>
            </a:r>
            <a:r>
              <a:rPr lang="tr-TR" dirty="0" err="1">
                <a:cs typeface="Calibri"/>
              </a:rPr>
              <a:t>retaking</a:t>
            </a:r>
            <a:r>
              <a:rPr lang="tr-TR" dirty="0">
                <a:cs typeface="Calibri"/>
              </a:rPr>
              <a:t> </a:t>
            </a:r>
            <a:r>
              <a:rPr lang="tr-TR" dirty="0" err="1">
                <a:cs typeface="Calibri"/>
              </a:rPr>
              <a:t>failed</a:t>
            </a:r>
            <a:r>
              <a:rPr lang="tr-TR" dirty="0">
                <a:cs typeface="Calibri"/>
              </a:rPr>
              <a:t> </a:t>
            </a:r>
            <a:r>
              <a:rPr lang="tr-TR" dirty="0" err="1">
                <a:cs typeface="Calibri"/>
              </a:rPr>
              <a:t>course</a:t>
            </a:r>
            <a:r>
              <a:rPr lang="tr-TR" dirty="0">
                <a:cs typeface="Calibri"/>
              </a:rPr>
              <a:t>, </a:t>
            </a:r>
            <a:r>
              <a:rPr lang="tr-TR" dirty="0" err="1">
                <a:cs typeface="Calibri"/>
              </a:rPr>
              <a:t>postponing</a:t>
            </a:r>
            <a:r>
              <a:rPr lang="tr-TR" dirty="0">
                <a:cs typeface="Calibri"/>
              </a:rPr>
              <a:t> </a:t>
            </a:r>
            <a:r>
              <a:rPr lang="tr-TR" dirty="0" err="1">
                <a:cs typeface="Calibri"/>
              </a:rPr>
              <a:t>graduation</a:t>
            </a:r>
            <a:r>
              <a:rPr lang="tr-TR" dirty="0">
                <a:cs typeface="Calibri"/>
              </a:rPr>
              <a:t> </a:t>
            </a:r>
            <a:r>
              <a:rPr lang="tr-TR" dirty="0" err="1">
                <a:cs typeface="Calibri"/>
              </a:rPr>
              <a:t>or</a:t>
            </a:r>
            <a:r>
              <a:rPr lang="tr-TR" dirty="0">
                <a:cs typeface="Calibri"/>
              </a:rPr>
              <a:t> </a:t>
            </a:r>
            <a:r>
              <a:rPr lang="tr-TR" dirty="0" err="1">
                <a:cs typeface="Calibri"/>
              </a:rPr>
              <a:t>disciplinary</a:t>
            </a:r>
            <a:r>
              <a:rPr lang="tr-TR" dirty="0">
                <a:cs typeface="Calibri"/>
              </a:rPr>
              <a:t> </a:t>
            </a:r>
            <a:r>
              <a:rPr lang="tr-TR" dirty="0" err="1">
                <a:cs typeface="Calibri"/>
              </a:rPr>
              <a:t>penalty</a:t>
            </a:r>
            <a:r>
              <a:rPr lang="tr-TR" dirty="0">
                <a:cs typeface="Calibri"/>
              </a:rPr>
              <a:t>, </a:t>
            </a:r>
            <a:r>
              <a:rPr lang="tr-TR" dirty="0">
                <a:solidFill>
                  <a:srgbClr val="C00000"/>
                </a:solidFill>
                <a:cs typeface="Calibri"/>
              </a:rPr>
              <a:t>do not </a:t>
            </a:r>
            <a:r>
              <a:rPr lang="tr-TR" dirty="0" err="1">
                <a:solidFill>
                  <a:srgbClr val="C00000"/>
                </a:solidFill>
                <a:cs typeface="Calibri"/>
              </a:rPr>
              <a:t>prevent</a:t>
            </a:r>
            <a:r>
              <a:rPr lang="tr-TR" dirty="0">
                <a:solidFill>
                  <a:srgbClr val="C00000"/>
                </a:solidFill>
                <a:cs typeface="Calibri"/>
              </a:rPr>
              <a:t> </a:t>
            </a:r>
            <a:r>
              <a:rPr lang="tr-TR" dirty="0" err="1">
                <a:cs typeface="Calibri"/>
              </a:rPr>
              <a:t>the</a:t>
            </a:r>
            <a:r>
              <a:rPr lang="tr-TR" dirty="0">
                <a:cs typeface="Calibri"/>
              </a:rPr>
              <a:t> </a:t>
            </a:r>
            <a:r>
              <a:rPr lang="tr-TR" dirty="0" err="1">
                <a:cs typeface="Calibri"/>
              </a:rPr>
              <a:t>student</a:t>
            </a:r>
            <a:r>
              <a:rPr lang="tr-TR" dirty="0">
                <a:cs typeface="Calibri"/>
              </a:rPr>
              <a:t> </a:t>
            </a:r>
            <a:r>
              <a:rPr lang="tr-TR" dirty="0" err="1">
                <a:cs typeface="Calibri"/>
              </a:rPr>
              <a:t>from</a:t>
            </a:r>
            <a:r>
              <a:rPr lang="tr-TR" dirty="0">
                <a:cs typeface="Calibri"/>
              </a:rPr>
              <a:t> </a:t>
            </a:r>
            <a:r>
              <a:rPr lang="tr-TR" dirty="0" err="1">
                <a:cs typeface="Calibri"/>
              </a:rPr>
              <a:t>applying</a:t>
            </a:r>
            <a:r>
              <a:rPr lang="tr-TR" dirty="0">
                <a:cs typeface="Calibri"/>
              </a:rPr>
              <a:t> </a:t>
            </a:r>
            <a:r>
              <a:rPr lang="tr-TR" dirty="0" err="1">
                <a:cs typeface="Calibri"/>
              </a:rPr>
              <a:t>for</a:t>
            </a:r>
            <a:r>
              <a:rPr lang="tr-TR" dirty="0">
                <a:cs typeface="Calibri"/>
              </a:rPr>
              <a:t> </a:t>
            </a:r>
            <a:r>
              <a:rPr lang="tr-TR" dirty="0" err="1">
                <a:cs typeface="Calibri"/>
              </a:rPr>
              <a:t>the</a:t>
            </a:r>
            <a:r>
              <a:rPr lang="tr-TR" dirty="0">
                <a:cs typeface="Calibri"/>
              </a:rPr>
              <a:t> </a:t>
            </a:r>
            <a:r>
              <a:rPr lang="tr-TR" dirty="0" err="1">
                <a:cs typeface="Calibri"/>
              </a:rPr>
              <a:t>Mobility</a:t>
            </a:r>
            <a:r>
              <a:rPr lang="tr-TR" dirty="0">
                <a:cs typeface="Calibri"/>
              </a:rPr>
              <a:t>. </a:t>
            </a:r>
            <a:endParaRPr lang="tr-TR" dirty="0"/>
          </a:p>
        </p:txBody>
      </p:sp>
    </p:spTree>
    <p:extLst>
      <p:ext uri="{BB962C8B-B14F-4D97-AF65-F5344CB8AC3E}">
        <p14:creationId xmlns:p14="http://schemas.microsoft.com/office/powerpoint/2010/main" val="396916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30CBD23-E9DD-4A9A-A64A-C2F4708E39B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F4EAF8D-DF43-4784-A290-915F1675E9E9}"/>
              </a:ext>
            </a:extLst>
          </p:cNvPr>
          <p:cNvSpPr>
            <a:spLocks noGrp="1"/>
          </p:cNvSpPr>
          <p:nvPr>
            <p:ph idx="1"/>
          </p:nvPr>
        </p:nvSpPr>
        <p:spPr>
          <a:xfrm>
            <a:off x="838200" y="1825625"/>
            <a:ext cx="10515600" cy="3763412"/>
          </a:xfrm>
        </p:spPr>
        <p:txBody>
          <a:bodyPr>
            <a:normAutofit fontScale="92500" lnSpcReduction="20000"/>
          </a:bodyPr>
          <a:lstStyle/>
          <a:p>
            <a:pPr>
              <a:lnSpc>
                <a:spcPct val="100000"/>
              </a:lnSpc>
            </a:pPr>
            <a:r>
              <a:rPr lang="tr-TR" dirty="0" err="1"/>
              <a:t>Students</a:t>
            </a:r>
            <a:r>
              <a:rPr lang="tr-TR" dirty="0"/>
              <a:t> </a:t>
            </a:r>
            <a:r>
              <a:rPr lang="tr-TR" dirty="0" err="1"/>
              <a:t>must</a:t>
            </a:r>
            <a:r>
              <a:rPr lang="tr-TR" dirty="0"/>
              <a:t> </a:t>
            </a:r>
            <a:r>
              <a:rPr lang="tr-TR" dirty="0" err="1"/>
              <a:t>have</a:t>
            </a:r>
            <a:r>
              <a:rPr lang="tr-TR" dirty="0"/>
              <a:t> at </a:t>
            </a:r>
            <a:r>
              <a:rPr lang="tr-TR" dirty="0" err="1"/>
              <a:t>least</a:t>
            </a:r>
            <a:r>
              <a:rPr lang="tr-TR" dirty="0"/>
              <a:t> </a:t>
            </a:r>
            <a:r>
              <a:rPr lang="tr-TR" b="1" dirty="0">
                <a:solidFill>
                  <a:srgbClr val="C00000"/>
                </a:solidFill>
              </a:rPr>
              <a:t>2.20/4.00 (58/100) GPA.</a:t>
            </a:r>
          </a:p>
          <a:p>
            <a:pPr>
              <a:lnSpc>
                <a:spcPct val="100000"/>
              </a:lnSpc>
            </a:pPr>
            <a:r>
              <a:rPr lang="tr-TR" dirty="0" err="1">
                <a:solidFill>
                  <a:schemeClr val="accent6">
                    <a:lumMod val="75000"/>
                  </a:schemeClr>
                </a:solidFill>
              </a:rPr>
              <a:t>For</a:t>
            </a:r>
            <a:r>
              <a:rPr lang="tr-TR" dirty="0">
                <a:solidFill>
                  <a:schemeClr val="accent6">
                    <a:lumMod val="75000"/>
                  </a:schemeClr>
                </a:solidFill>
              </a:rPr>
              <a:t> Master </a:t>
            </a:r>
            <a:r>
              <a:rPr lang="tr-TR" dirty="0" err="1">
                <a:solidFill>
                  <a:schemeClr val="accent6">
                    <a:lumMod val="75000"/>
                  </a:schemeClr>
                </a:solidFill>
              </a:rPr>
              <a:t>and</a:t>
            </a:r>
            <a:r>
              <a:rPr lang="tr-TR" dirty="0">
                <a:solidFill>
                  <a:schemeClr val="accent6">
                    <a:lumMod val="75000"/>
                  </a:schemeClr>
                </a:solidFill>
              </a:rPr>
              <a:t> </a:t>
            </a:r>
            <a:r>
              <a:rPr lang="tr-TR" dirty="0" err="1">
                <a:solidFill>
                  <a:schemeClr val="accent6">
                    <a:lumMod val="75000"/>
                  </a:schemeClr>
                </a:solidFill>
              </a:rPr>
              <a:t>Doctorate</a:t>
            </a:r>
            <a:r>
              <a:rPr lang="tr-TR" dirty="0">
                <a:solidFill>
                  <a:schemeClr val="accent6">
                    <a:lumMod val="75000"/>
                  </a:schemeClr>
                </a:solidFill>
              </a:rPr>
              <a:t> </a:t>
            </a:r>
            <a:r>
              <a:rPr lang="tr-TR" dirty="0" err="1">
                <a:solidFill>
                  <a:schemeClr val="accent6">
                    <a:lumMod val="75000"/>
                  </a:schemeClr>
                </a:solidFill>
              </a:rPr>
              <a:t>students</a:t>
            </a:r>
            <a:r>
              <a:rPr lang="tr-TR" dirty="0">
                <a:solidFill>
                  <a:schemeClr val="accent6">
                    <a:lumMod val="75000"/>
                  </a:schemeClr>
                </a:solidFill>
              </a:rPr>
              <a:t>, GPA </a:t>
            </a:r>
            <a:r>
              <a:rPr lang="tr-TR" dirty="0" err="1">
                <a:solidFill>
                  <a:schemeClr val="accent6">
                    <a:lumMod val="75000"/>
                  </a:schemeClr>
                </a:solidFill>
              </a:rPr>
              <a:t>must</a:t>
            </a:r>
            <a:r>
              <a:rPr lang="tr-TR" dirty="0">
                <a:solidFill>
                  <a:schemeClr val="accent6">
                    <a:lumMod val="75000"/>
                  </a:schemeClr>
                </a:solidFill>
              </a:rPr>
              <a:t> be at </a:t>
            </a:r>
            <a:r>
              <a:rPr lang="tr-TR" dirty="0" err="1">
                <a:solidFill>
                  <a:schemeClr val="accent6">
                    <a:lumMod val="75000"/>
                  </a:schemeClr>
                </a:solidFill>
              </a:rPr>
              <a:t>least</a:t>
            </a:r>
            <a:r>
              <a:rPr lang="tr-TR" dirty="0">
                <a:solidFill>
                  <a:schemeClr val="accent6">
                    <a:lumMod val="75000"/>
                  </a:schemeClr>
                </a:solidFill>
              </a:rPr>
              <a:t> </a:t>
            </a:r>
            <a:r>
              <a:rPr lang="tr-TR" b="1" dirty="0">
                <a:solidFill>
                  <a:srgbClr val="C00000"/>
                </a:solidFill>
              </a:rPr>
              <a:t>2.50/4.00 (65/100).</a:t>
            </a:r>
            <a:endParaRPr lang="tr-TR" dirty="0"/>
          </a:p>
          <a:p>
            <a:pPr>
              <a:lnSpc>
                <a:spcPct val="100000"/>
              </a:lnSpc>
            </a:pPr>
            <a:r>
              <a:rPr lang="tr-TR" dirty="0" err="1"/>
              <a:t>Student’s</a:t>
            </a:r>
            <a:r>
              <a:rPr lang="tr-TR" dirty="0"/>
              <a:t> GPA </a:t>
            </a:r>
            <a:r>
              <a:rPr lang="tr-TR" dirty="0" err="1"/>
              <a:t>must</a:t>
            </a:r>
            <a:r>
              <a:rPr lang="tr-TR" dirty="0"/>
              <a:t> be at </a:t>
            </a:r>
            <a:r>
              <a:rPr lang="tr-TR" dirty="0" err="1"/>
              <a:t>least</a:t>
            </a:r>
            <a:r>
              <a:rPr lang="tr-TR" dirty="0"/>
              <a:t> </a:t>
            </a:r>
            <a:r>
              <a:rPr lang="tr-TR" b="1" dirty="0">
                <a:solidFill>
                  <a:srgbClr val="C00000"/>
                </a:solidFill>
              </a:rPr>
              <a:t>1.80/4.00 (48,66/100) </a:t>
            </a:r>
            <a:r>
              <a:rPr lang="tr-TR" b="1" dirty="0" err="1">
                <a:solidFill>
                  <a:schemeClr val="accent6">
                    <a:lumMod val="75000"/>
                  </a:schemeClr>
                </a:solidFill>
              </a:rPr>
              <a:t>during</a:t>
            </a:r>
            <a:r>
              <a:rPr lang="tr-TR" dirty="0">
                <a:solidFill>
                  <a:schemeClr val="accent6">
                    <a:lumMod val="75000"/>
                  </a:schemeClr>
                </a:solidFill>
              </a:rPr>
              <a:t> </a:t>
            </a:r>
            <a:r>
              <a:rPr lang="tr-TR" dirty="0" err="1">
                <a:solidFill>
                  <a:schemeClr val="accent6">
                    <a:lumMod val="75000"/>
                  </a:schemeClr>
                </a:solidFill>
              </a:rPr>
              <a:t>the</a:t>
            </a:r>
            <a:r>
              <a:rPr lang="tr-TR" dirty="0">
                <a:solidFill>
                  <a:schemeClr val="accent6">
                    <a:lumMod val="75000"/>
                  </a:schemeClr>
                </a:solidFill>
              </a:rPr>
              <a:t> </a:t>
            </a:r>
            <a:r>
              <a:rPr lang="tr-TR" dirty="0" err="1">
                <a:solidFill>
                  <a:schemeClr val="accent6">
                    <a:lumMod val="75000"/>
                  </a:schemeClr>
                </a:solidFill>
              </a:rPr>
              <a:t>mobility</a:t>
            </a:r>
            <a:r>
              <a:rPr lang="tr-TR" dirty="0">
                <a:solidFill>
                  <a:schemeClr val="accent6">
                    <a:lumMod val="75000"/>
                  </a:schemeClr>
                </a:solidFill>
              </a:rPr>
              <a:t> </a:t>
            </a:r>
            <a:r>
              <a:rPr lang="tr-TR" dirty="0" err="1">
                <a:solidFill>
                  <a:schemeClr val="accent6">
                    <a:lumMod val="75000"/>
                  </a:schemeClr>
                </a:solidFill>
              </a:rPr>
              <a:t>period</a:t>
            </a:r>
            <a:r>
              <a:rPr lang="tr-TR" dirty="0">
                <a:solidFill>
                  <a:schemeClr val="accent6">
                    <a:lumMod val="75000"/>
                  </a:schemeClr>
                </a:solidFill>
              </a:rPr>
              <a:t>. </a:t>
            </a:r>
            <a:r>
              <a:rPr lang="tr-TR" dirty="0" err="1">
                <a:solidFill>
                  <a:schemeClr val="accent6">
                    <a:lumMod val="75000"/>
                  </a:schemeClr>
                </a:solidFill>
              </a:rPr>
              <a:t>Otherwise</a:t>
            </a:r>
            <a:r>
              <a:rPr lang="tr-TR" dirty="0">
                <a:solidFill>
                  <a:schemeClr val="accent6">
                    <a:lumMod val="75000"/>
                  </a:schemeClr>
                </a:solidFill>
              </a:rPr>
              <a:t>, </a:t>
            </a:r>
            <a:r>
              <a:rPr lang="tr-TR" dirty="0" err="1">
                <a:solidFill>
                  <a:schemeClr val="accent6">
                    <a:lumMod val="75000"/>
                  </a:schemeClr>
                </a:solidFill>
              </a:rPr>
              <a:t>student</a:t>
            </a:r>
            <a:r>
              <a:rPr lang="tr-TR" dirty="0">
                <a:solidFill>
                  <a:schemeClr val="accent6">
                    <a:lumMod val="75000"/>
                  </a:schemeClr>
                </a:solidFill>
              </a:rPr>
              <a:t> can not </a:t>
            </a:r>
            <a:r>
              <a:rPr lang="tr-TR" dirty="0" err="1">
                <a:solidFill>
                  <a:schemeClr val="accent6">
                    <a:lumMod val="75000"/>
                  </a:schemeClr>
                </a:solidFill>
              </a:rPr>
              <a:t>benefit</a:t>
            </a:r>
            <a:r>
              <a:rPr lang="tr-TR" dirty="0">
                <a:solidFill>
                  <a:schemeClr val="accent6">
                    <a:lumMod val="75000"/>
                  </a:schemeClr>
                </a:solidFill>
              </a:rPr>
              <a:t> </a:t>
            </a:r>
            <a:r>
              <a:rPr lang="tr-TR" dirty="0" err="1">
                <a:solidFill>
                  <a:schemeClr val="accent6">
                    <a:lumMod val="75000"/>
                  </a:schemeClr>
                </a:solidFill>
              </a:rPr>
              <a:t>from</a:t>
            </a:r>
            <a:r>
              <a:rPr lang="tr-TR" dirty="0">
                <a:solidFill>
                  <a:schemeClr val="accent6">
                    <a:lumMod val="75000"/>
                  </a:schemeClr>
                </a:solidFill>
              </a:rPr>
              <a:t> </a:t>
            </a:r>
            <a:r>
              <a:rPr lang="tr-TR" dirty="0" err="1">
                <a:solidFill>
                  <a:schemeClr val="accent6">
                    <a:lumMod val="75000"/>
                  </a:schemeClr>
                </a:solidFill>
              </a:rPr>
              <a:t>the</a:t>
            </a:r>
            <a:r>
              <a:rPr lang="tr-TR" dirty="0">
                <a:solidFill>
                  <a:schemeClr val="accent6">
                    <a:lumMod val="75000"/>
                  </a:schemeClr>
                </a:solidFill>
              </a:rPr>
              <a:t> </a:t>
            </a:r>
            <a:r>
              <a:rPr lang="tr-TR" dirty="0" err="1">
                <a:solidFill>
                  <a:schemeClr val="accent6">
                    <a:lumMod val="75000"/>
                  </a:schemeClr>
                </a:solidFill>
              </a:rPr>
              <a:t>mobility</a:t>
            </a:r>
            <a:r>
              <a:rPr lang="tr-TR" dirty="0">
                <a:solidFill>
                  <a:schemeClr val="accent6">
                    <a:lumMod val="75000"/>
                  </a:schemeClr>
                </a:solidFill>
              </a:rPr>
              <a:t>.</a:t>
            </a:r>
            <a:r>
              <a:rPr lang="tr-TR" b="1" dirty="0">
                <a:solidFill>
                  <a:srgbClr val="C00000"/>
                </a:solidFill>
              </a:rPr>
              <a:t> </a:t>
            </a:r>
            <a:endParaRPr lang="tr-TR" dirty="0"/>
          </a:p>
          <a:p>
            <a:pPr>
              <a:lnSpc>
                <a:spcPct val="100000"/>
              </a:lnSpc>
            </a:pPr>
            <a:r>
              <a:rPr lang="tr-TR" dirty="0"/>
              <a:t>Language </a:t>
            </a:r>
            <a:r>
              <a:rPr lang="tr-TR" dirty="0" err="1"/>
              <a:t>Preparatory</a:t>
            </a:r>
            <a:r>
              <a:rPr lang="tr-TR" dirty="0"/>
              <a:t> </a:t>
            </a:r>
            <a:r>
              <a:rPr lang="tr-TR" dirty="0" err="1"/>
              <a:t>class</a:t>
            </a:r>
            <a:r>
              <a:rPr lang="tr-TR" dirty="0"/>
              <a:t> </a:t>
            </a:r>
            <a:r>
              <a:rPr lang="tr-TR" dirty="0" err="1"/>
              <a:t>students</a:t>
            </a:r>
            <a:r>
              <a:rPr lang="tr-TR" dirty="0"/>
              <a:t> </a:t>
            </a:r>
            <a:r>
              <a:rPr lang="tr-TR" dirty="0" err="1"/>
              <a:t>and</a:t>
            </a:r>
            <a:r>
              <a:rPr lang="tr-TR" dirty="0"/>
              <a:t> </a:t>
            </a:r>
            <a:r>
              <a:rPr lang="tr-TR" dirty="0" err="1"/>
              <a:t>graduated</a:t>
            </a:r>
            <a:r>
              <a:rPr lang="tr-TR" dirty="0"/>
              <a:t> </a:t>
            </a:r>
            <a:r>
              <a:rPr lang="tr-TR" dirty="0" err="1"/>
              <a:t>students</a:t>
            </a:r>
            <a:r>
              <a:rPr lang="tr-TR" dirty="0"/>
              <a:t> </a:t>
            </a:r>
            <a:r>
              <a:rPr lang="tr-TR" dirty="0">
                <a:solidFill>
                  <a:srgbClr val="C00000"/>
                </a:solidFill>
              </a:rPr>
              <a:t>can not</a:t>
            </a:r>
            <a:r>
              <a:rPr lang="tr-TR" dirty="0"/>
              <a:t> </a:t>
            </a:r>
            <a:r>
              <a:rPr lang="tr-TR" dirty="0" err="1"/>
              <a:t>apply</a:t>
            </a:r>
            <a:r>
              <a:rPr lang="tr-TR" dirty="0"/>
              <a:t> </a:t>
            </a:r>
            <a:r>
              <a:rPr lang="tr-TR" dirty="0" err="1"/>
              <a:t>for</a:t>
            </a:r>
            <a:r>
              <a:rPr lang="tr-TR" dirty="0"/>
              <a:t> </a:t>
            </a:r>
            <a:r>
              <a:rPr lang="tr-TR" dirty="0" err="1"/>
              <a:t>the</a:t>
            </a:r>
            <a:r>
              <a:rPr lang="tr-TR" dirty="0"/>
              <a:t> program.</a:t>
            </a:r>
          </a:p>
          <a:p>
            <a:pPr>
              <a:lnSpc>
                <a:spcPct val="100000"/>
              </a:lnSpc>
            </a:pPr>
            <a:r>
              <a:rPr lang="tr-TR" dirty="0" err="1"/>
              <a:t>Students</a:t>
            </a:r>
            <a:r>
              <a:rPr lang="tr-TR" dirty="0"/>
              <a:t> in </a:t>
            </a:r>
            <a:r>
              <a:rPr lang="tr-TR" dirty="0" err="1"/>
              <a:t>their</a:t>
            </a:r>
            <a:r>
              <a:rPr lang="tr-TR" dirty="0"/>
              <a:t> </a:t>
            </a:r>
            <a:r>
              <a:rPr lang="tr-TR" dirty="0" err="1"/>
              <a:t>graduation</a:t>
            </a:r>
            <a:r>
              <a:rPr lang="tr-TR" dirty="0"/>
              <a:t> </a:t>
            </a:r>
            <a:r>
              <a:rPr lang="tr-TR" dirty="0" err="1"/>
              <a:t>procedure</a:t>
            </a:r>
            <a:r>
              <a:rPr lang="tr-TR" dirty="0"/>
              <a:t> </a:t>
            </a:r>
            <a:r>
              <a:rPr lang="tr-TR" dirty="0" err="1"/>
              <a:t>should</a:t>
            </a:r>
            <a:r>
              <a:rPr lang="tr-TR" dirty="0"/>
              <a:t> </a:t>
            </a:r>
            <a:r>
              <a:rPr lang="tr-TR" dirty="0" err="1"/>
              <a:t>complete</a:t>
            </a:r>
            <a:r>
              <a:rPr lang="tr-TR" dirty="0"/>
              <a:t> </a:t>
            </a:r>
            <a:r>
              <a:rPr lang="tr-TR" dirty="0" err="1"/>
              <a:t>activities</a:t>
            </a:r>
            <a:r>
              <a:rPr lang="tr-TR" dirty="0"/>
              <a:t> </a:t>
            </a:r>
            <a:r>
              <a:rPr lang="tr-TR" dirty="0" err="1"/>
              <a:t>within</a:t>
            </a:r>
            <a:r>
              <a:rPr lang="tr-TR" dirty="0"/>
              <a:t> </a:t>
            </a:r>
            <a:r>
              <a:rPr lang="tr-TR" b="1" dirty="0">
                <a:solidFill>
                  <a:srgbClr val="C00000"/>
                </a:solidFill>
              </a:rPr>
              <a:t>12 </a:t>
            </a:r>
            <a:r>
              <a:rPr lang="tr-TR" b="1" dirty="0" err="1">
                <a:solidFill>
                  <a:srgbClr val="C00000"/>
                </a:solidFill>
              </a:rPr>
              <a:t>months</a:t>
            </a:r>
            <a:r>
              <a:rPr lang="tr-TR" b="1" dirty="0">
                <a:solidFill>
                  <a:srgbClr val="C00000"/>
                </a:solidFill>
              </a:rPr>
              <a:t> </a:t>
            </a:r>
            <a:r>
              <a:rPr lang="tr-TR" dirty="0" err="1"/>
              <a:t>from</a:t>
            </a:r>
            <a:r>
              <a:rPr lang="tr-TR" dirty="0"/>
              <a:t> </a:t>
            </a:r>
            <a:r>
              <a:rPr lang="tr-TR" dirty="0" err="1"/>
              <a:t>their</a:t>
            </a:r>
            <a:r>
              <a:rPr lang="tr-TR" dirty="0"/>
              <a:t> </a:t>
            </a:r>
            <a:r>
              <a:rPr lang="tr-TR" dirty="0" err="1"/>
              <a:t>graduation</a:t>
            </a:r>
            <a:r>
              <a:rPr lang="tr-TR" dirty="0"/>
              <a:t> </a:t>
            </a:r>
            <a:r>
              <a:rPr lang="tr-TR" dirty="0" err="1"/>
              <a:t>date</a:t>
            </a:r>
            <a:r>
              <a:rPr lang="tr-TR" dirty="0"/>
              <a:t>.  </a:t>
            </a:r>
          </a:p>
        </p:txBody>
      </p:sp>
    </p:spTree>
    <p:extLst>
      <p:ext uri="{BB962C8B-B14F-4D97-AF65-F5344CB8AC3E}">
        <p14:creationId xmlns:p14="http://schemas.microsoft.com/office/powerpoint/2010/main" val="355375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8495612-A0D6-47F4-9EE6-A8CB812B1365}"/>
              </a:ext>
            </a:extLst>
          </p:cNvPr>
          <p:cNvSpPr>
            <a:spLocks noGrp="1"/>
          </p:cNvSpPr>
          <p:nvPr>
            <p:ph type="title"/>
          </p:nvPr>
        </p:nvSpPr>
        <p:spPr>
          <a:xfrm>
            <a:off x="670249" y="281150"/>
            <a:ext cx="8317089" cy="1325563"/>
          </a:xfrm>
        </p:spPr>
        <p:txBody>
          <a:bodyPr>
            <a:normAutofit/>
          </a:bodyPr>
          <a:lstStyle/>
          <a:p>
            <a:r>
              <a:rPr lang="tr-TR" dirty="0">
                <a:solidFill>
                  <a:srgbClr val="FF0000"/>
                </a:solidFill>
                <a:latin typeface="+mn-lt"/>
              </a:rPr>
              <a:t>ELIGIBLE TRAINEESHIP PLACES:</a:t>
            </a:r>
          </a:p>
        </p:txBody>
      </p:sp>
      <p:sp>
        <p:nvSpPr>
          <p:cNvPr id="3" name="İçerik Yer Tutucusu 2">
            <a:extLst>
              <a:ext uri="{FF2B5EF4-FFF2-40B4-BE49-F238E27FC236}">
                <a16:creationId xmlns:a16="http://schemas.microsoft.com/office/drawing/2014/main" id="{D19E2DD6-C126-437F-8E5F-67EFB63CF08D}"/>
              </a:ext>
            </a:extLst>
          </p:cNvPr>
          <p:cNvSpPr>
            <a:spLocks noGrp="1"/>
          </p:cNvSpPr>
          <p:nvPr>
            <p:ph idx="1"/>
          </p:nvPr>
        </p:nvSpPr>
        <p:spPr>
          <a:xfrm>
            <a:off x="838200" y="1825625"/>
            <a:ext cx="10515600" cy="3415678"/>
          </a:xfrm>
        </p:spPr>
        <p:txBody>
          <a:bodyPr>
            <a:normAutofit fontScale="77500" lnSpcReduction="20000"/>
          </a:bodyPr>
          <a:lstStyle/>
          <a:p>
            <a:r>
              <a:rPr lang="tr-TR" dirty="0"/>
              <a:t>Small, </a:t>
            </a:r>
            <a:r>
              <a:rPr lang="tr-TR" dirty="0" err="1"/>
              <a:t>medium</a:t>
            </a:r>
            <a:r>
              <a:rPr lang="tr-TR" dirty="0"/>
              <a:t> </a:t>
            </a:r>
            <a:r>
              <a:rPr lang="tr-TR" dirty="0" err="1"/>
              <a:t>or</a:t>
            </a:r>
            <a:r>
              <a:rPr lang="tr-TR" dirty="0"/>
              <a:t> </a:t>
            </a:r>
            <a:r>
              <a:rPr lang="tr-TR" dirty="0" err="1"/>
              <a:t>large-sized</a:t>
            </a:r>
            <a:r>
              <a:rPr lang="tr-TR" dirty="0"/>
              <a:t> </a:t>
            </a:r>
            <a:r>
              <a:rPr lang="tr-TR" dirty="0" err="1"/>
              <a:t>enterprises</a:t>
            </a:r>
            <a:r>
              <a:rPr lang="tr-TR" dirty="0"/>
              <a:t> </a:t>
            </a:r>
            <a:r>
              <a:rPr lang="tr-TR" dirty="0" err="1"/>
              <a:t>that</a:t>
            </a:r>
            <a:r>
              <a:rPr lang="tr-TR" dirty="0"/>
              <a:t> </a:t>
            </a:r>
            <a:r>
              <a:rPr lang="tr-TR" dirty="0" err="1"/>
              <a:t>belong</a:t>
            </a:r>
            <a:r>
              <a:rPr lang="tr-TR" dirty="0"/>
              <a:t> </a:t>
            </a:r>
            <a:r>
              <a:rPr lang="tr-TR" dirty="0" err="1"/>
              <a:t>to</a:t>
            </a:r>
            <a:r>
              <a:rPr lang="tr-TR" dirty="0"/>
              <a:t> an </a:t>
            </a:r>
            <a:r>
              <a:rPr lang="tr-TR" dirty="0" err="1"/>
              <a:t>institution</a:t>
            </a:r>
            <a:r>
              <a:rPr lang="tr-TR" dirty="0"/>
              <a:t> </a:t>
            </a:r>
            <a:r>
              <a:rPr lang="tr-TR" dirty="0" err="1"/>
              <a:t>or</a:t>
            </a:r>
            <a:r>
              <a:rPr lang="tr-TR" dirty="0"/>
              <a:t> </a:t>
            </a:r>
            <a:r>
              <a:rPr lang="tr-TR" dirty="0" err="1"/>
              <a:t>private</a:t>
            </a:r>
            <a:r>
              <a:rPr lang="tr-TR" dirty="0"/>
              <a:t> </a:t>
            </a:r>
            <a:r>
              <a:rPr lang="tr-TR" dirty="0" err="1"/>
              <a:t>sector</a:t>
            </a:r>
            <a:r>
              <a:rPr lang="tr-TR" dirty="0"/>
              <a:t>. </a:t>
            </a:r>
          </a:p>
          <a:p>
            <a:r>
              <a:rPr lang="tr-TR" dirty="0" err="1"/>
              <a:t>Local</a:t>
            </a:r>
            <a:r>
              <a:rPr lang="tr-TR" dirty="0"/>
              <a:t>, </a:t>
            </a:r>
            <a:r>
              <a:rPr lang="tr-TR" dirty="0" err="1"/>
              <a:t>regional</a:t>
            </a:r>
            <a:r>
              <a:rPr lang="tr-TR" dirty="0"/>
              <a:t> </a:t>
            </a:r>
            <a:r>
              <a:rPr lang="tr-TR" dirty="0" err="1"/>
              <a:t>or</a:t>
            </a:r>
            <a:r>
              <a:rPr lang="tr-TR" dirty="0"/>
              <a:t> </a:t>
            </a:r>
            <a:r>
              <a:rPr lang="tr-TR" dirty="0" err="1"/>
              <a:t>national</a:t>
            </a:r>
            <a:r>
              <a:rPr lang="tr-TR" dirty="0"/>
              <a:t> </a:t>
            </a:r>
            <a:r>
              <a:rPr lang="tr-TR" dirty="0" err="1"/>
              <a:t>public</a:t>
            </a:r>
            <a:r>
              <a:rPr lang="tr-TR" dirty="0"/>
              <a:t> </a:t>
            </a:r>
            <a:r>
              <a:rPr lang="tr-TR" dirty="0" err="1"/>
              <a:t>institutions</a:t>
            </a:r>
            <a:endParaRPr lang="tr-TR" dirty="0"/>
          </a:p>
          <a:p>
            <a:r>
              <a:rPr lang="tr-TR" dirty="0"/>
              <a:t>Home </a:t>
            </a:r>
            <a:r>
              <a:rPr lang="tr-TR" dirty="0" err="1"/>
              <a:t>country’s</a:t>
            </a:r>
            <a:r>
              <a:rPr lang="tr-TR" dirty="0"/>
              <a:t> </a:t>
            </a:r>
            <a:r>
              <a:rPr lang="tr-TR" dirty="0" err="1"/>
              <a:t>consulates</a:t>
            </a:r>
            <a:r>
              <a:rPr lang="tr-TR" dirty="0"/>
              <a:t> </a:t>
            </a:r>
            <a:r>
              <a:rPr lang="tr-TR" dirty="0" err="1"/>
              <a:t>or</a:t>
            </a:r>
            <a:r>
              <a:rPr lang="tr-TR" dirty="0"/>
              <a:t> </a:t>
            </a:r>
            <a:r>
              <a:rPr lang="tr-TR" dirty="0" err="1"/>
              <a:t>embassies</a:t>
            </a:r>
            <a:r>
              <a:rPr lang="tr-TR" dirty="0"/>
              <a:t> in </a:t>
            </a:r>
            <a:r>
              <a:rPr lang="tr-TR" dirty="0" err="1"/>
              <a:t>host</a:t>
            </a:r>
            <a:r>
              <a:rPr lang="tr-TR" dirty="0"/>
              <a:t> </a:t>
            </a:r>
            <a:r>
              <a:rPr lang="tr-TR" dirty="0" err="1"/>
              <a:t>country</a:t>
            </a:r>
            <a:r>
              <a:rPr lang="tr-TR" dirty="0"/>
              <a:t>. </a:t>
            </a:r>
          </a:p>
          <a:p>
            <a:r>
              <a:rPr lang="tr-TR" dirty="0" err="1"/>
              <a:t>All</a:t>
            </a:r>
            <a:r>
              <a:rPr lang="tr-TR" dirty="0"/>
              <a:t> </a:t>
            </a:r>
            <a:r>
              <a:rPr lang="tr-TR" dirty="0" err="1"/>
              <a:t>constitutions</a:t>
            </a:r>
            <a:r>
              <a:rPr lang="tr-TR" dirty="0"/>
              <a:t> </a:t>
            </a:r>
            <a:r>
              <a:rPr lang="tr-TR" dirty="0" err="1"/>
              <a:t>related</a:t>
            </a:r>
            <a:r>
              <a:rPr lang="tr-TR" dirty="0"/>
              <a:t> </a:t>
            </a:r>
            <a:r>
              <a:rPr lang="tr-TR" dirty="0" err="1"/>
              <a:t>to</a:t>
            </a:r>
            <a:r>
              <a:rPr lang="tr-TR" dirty="0"/>
              <a:t> </a:t>
            </a:r>
            <a:r>
              <a:rPr lang="tr-TR" dirty="0" err="1"/>
              <a:t>business</a:t>
            </a:r>
            <a:r>
              <a:rPr lang="tr-TR" dirty="0"/>
              <a:t> </a:t>
            </a:r>
            <a:r>
              <a:rPr lang="tr-TR" dirty="0" err="1"/>
              <a:t>such</a:t>
            </a:r>
            <a:r>
              <a:rPr lang="tr-TR" dirty="0"/>
              <a:t> as </a:t>
            </a:r>
            <a:r>
              <a:rPr lang="tr-TR" dirty="0" err="1"/>
              <a:t>chamber</a:t>
            </a:r>
            <a:r>
              <a:rPr lang="tr-TR" dirty="0"/>
              <a:t> of </a:t>
            </a:r>
            <a:r>
              <a:rPr lang="tr-TR" dirty="0" err="1"/>
              <a:t>commerce</a:t>
            </a:r>
            <a:r>
              <a:rPr lang="tr-TR" dirty="0"/>
              <a:t>, </a:t>
            </a:r>
            <a:r>
              <a:rPr lang="tr-TR" dirty="0" err="1"/>
              <a:t>union</a:t>
            </a:r>
            <a:r>
              <a:rPr lang="tr-TR" dirty="0"/>
              <a:t> of </a:t>
            </a:r>
            <a:r>
              <a:rPr lang="tr-TR" dirty="0" err="1"/>
              <a:t>merchants</a:t>
            </a:r>
            <a:r>
              <a:rPr lang="tr-TR" dirty="0"/>
              <a:t> </a:t>
            </a:r>
            <a:r>
              <a:rPr lang="tr-TR" dirty="0" err="1"/>
              <a:t>and</a:t>
            </a:r>
            <a:r>
              <a:rPr lang="tr-TR" dirty="0"/>
              <a:t> </a:t>
            </a:r>
            <a:r>
              <a:rPr lang="tr-TR" dirty="0" err="1"/>
              <a:t>craftsmen</a:t>
            </a:r>
            <a:r>
              <a:rPr lang="tr-TR" dirty="0"/>
              <a:t>, </a:t>
            </a:r>
            <a:r>
              <a:rPr lang="tr-TR" dirty="0" err="1"/>
              <a:t>stock</a:t>
            </a:r>
            <a:r>
              <a:rPr lang="tr-TR" dirty="0"/>
              <a:t> market </a:t>
            </a:r>
            <a:r>
              <a:rPr lang="tr-TR" dirty="0" err="1"/>
              <a:t>and</a:t>
            </a:r>
            <a:r>
              <a:rPr lang="tr-TR" dirty="0"/>
              <a:t> </a:t>
            </a:r>
            <a:r>
              <a:rPr lang="tr-TR" dirty="0" err="1"/>
              <a:t>unions</a:t>
            </a:r>
            <a:r>
              <a:rPr lang="tr-TR" dirty="0"/>
              <a:t>. </a:t>
            </a:r>
          </a:p>
          <a:p>
            <a:r>
              <a:rPr lang="tr-TR" dirty="0" err="1"/>
              <a:t>Research</a:t>
            </a:r>
            <a:r>
              <a:rPr lang="tr-TR" dirty="0"/>
              <a:t> </a:t>
            </a:r>
            <a:r>
              <a:rPr lang="tr-TR" dirty="0" err="1"/>
              <a:t>institutes</a:t>
            </a:r>
            <a:endParaRPr lang="tr-TR" dirty="0"/>
          </a:p>
          <a:p>
            <a:r>
              <a:rPr lang="tr-TR" dirty="0" err="1"/>
              <a:t>Foundations</a:t>
            </a:r>
            <a:endParaRPr lang="tr-TR" dirty="0"/>
          </a:p>
          <a:p>
            <a:r>
              <a:rPr lang="tr-TR" dirty="0"/>
              <a:t>School/ </a:t>
            </a:r>
            <a:r>
              <a:rPr lang="tr-TR" dirty="0" err="1"/>
              <a:t>institute</a:t>
            </a:r>
            <a:r>
              <a:rPr lang="tr-TR" dirty="0"/>
              <a:t>/</a:t>
            </a:r>
            <a:r>
              <a:rPr lang="tr-TR" dirty="0" err="1"/>
              <a:t>education</a:t>
            </a:r>
            <a:r>
              <a:rPr lang="tr-TR" dirty="0"/>
              <a:t> </a:t>
            </a:r>
            <a:r>
              <a:rPr lang="tr-TR" dirty="0" err="1"/>
              <a:t>center</a:t>
            </a:r>
            <a:r>
              <a:rPr lang="tr-TR" dirty="0"/>
              <a:t> ( </a:t>
            </a:r>
            <a:r>
              <a:rPr lang="tr-TR" dirty="0" err="1"/>
              <a:t>It</a:t>
            </a:r>
            <a:r>
              <a:rPr lang="tr-TR" dirty="0"/>
              <a:t> can be </a:t>
            </a:r>
            <a:r>
              <a:rPr lang="tr-TR" dirty="0" err="1"/>
              <a:t>all</a:t>
            </a:r>
            <a:r>
              <a:rPr lang="tr-TR" dirty="0"/>
              <a:t> </a:t>
            </a:r>
            <a:r>
              <a:rPr lang="tr-TR" dirty="0" err="1"/>
              <a:t>types</a:t>
            </a:r>
            <a:r>
              <a:rPr lang="tr-TR" dirty="0"/>
              <a:t> of </a:t>
            </a:r>
            <a:r>
              <a:rPr lang="tr-TR" dirty="0" err="1"/>
              <a:t>education</a:t>
            </a:r>
            <a:r>
              <a:rPr lang="tr-TR" dirty="0"/>
              <a:t> </a:t>
            </a:r>
            <a:r>
              <a:rPr lang="tr-TR" dirty="0" err="1"/>
              <a:t>centers</a:t>
            </a:r>
            <a:r>
              <a:rPr lang="tr-TR" dirty="0"/>
              <a:t> </a:t>
            </a:r>
            <a:r>
              <a:rPr lang="tr-TR" dirty="0" err="1"/>
              <a:t>from</a:t>
            </a:r>
            <a:r>
              <a:rPr lang="tr-TR" dirty="0"/>
              <a:t> </a:t>
            </a:r>
            <a:r>
              <a:rPr lang="tr-TR" dirty="0" err="1"/>
              <a:t>preschool</a:t>
            </a:r>
            <a:r>
              <a:rPr lang="tr-TR" dirty="0"/>
              <a:t> </a:t>
            </a:r>
            <a:r>
              <a:rPr lang="tr-TR" dirty="0" err="1"/>
              <a:t>education</a:t>
            </a:r>
            <a:r>
              <a:rPr lang="tr-TR" dirty="0"/>
              <a:t> </a:t>
            </a:r>
            <a:r>
              <a:rPr lang="tr-TR" dirty="0" err="1"/>
              <a:t>to</a:t>
            </a:r>
            <a:r>
              <a:rPr lang="tr-TR" dirty="0"/>
              <a:t> </a:t>
            </a:r>
            <a:r>
              <a:rPr lang="tr-TR" dirty="0" err="1"/>
              <a:t>highschool</a:t>
            </a:r>
            <a:r>
              <a:rPr lang="tr-TR" dirty="0"/>
              <a:t> </a:t>
            </a:r>
            <a:r>
              <a:rPr lang="tr-TR" dirty="0" err="1"/>
              <a:t>education</a:t>
            </a:r>
            <a:r>
              <a:rPr lang="tr-TR" dirty="0"/>
              <a:t> </a:t>
            </a:r>
            <a:r>
              <a:rPr lang="tr-TR" dirty="0" err="1"/>
              <a:t>including</a:t>
            </a:r>
            <a:r>
              <a:rPr lang="tr-TR" dirty="0"/>
              <a:t> </a:t>
            </a:r>
            <a:r>
              <a:rPr lang="tr-TR" dirty="0" err="1"/>
              <a:t>vocational</a:t>
            </a:r>
            <a:r>
              <a:rPr lang="tr-TR" dirty="0"/>
              <a:t> </a:t>
            </a:r>
            <a:r>
              <a:rPr lang="tr-TR" dirty="0" err="1"/>
              <a:t>or</a:t>
            </a:r>
            <a:r>
              <a:rPr lang="tr-TR" dirty="0"/>
              <a:t> </a:t>
            </a:r>
            <a:r>
              <a:rPr lang="tr-TR" dirty="0" err="1"/>
              <a:t>adult</a:t>
            </a:r>
            <a:r>
              <a:rPr lang="tr-TR" dirty="0"/>
              <a:t> </a:t>
            </a:r>
            <a:r>
              <a:rPr lang="tr-TR" dirty="0" err="1"/>
              <a:t>education</a:t>
            </a:r>
            <a:r>
              <a:rPr lang="tr-TR" dirty="0"/>
              <a:t> ) </a:t>
            </a:r>
          </a:p>
          <a:p>
            <a:r>
              <a:rPr lang="tr-TR" dirty="0" err="1"/>
              <a:t>Non-profit</a:t>
            </a:r>
            <a:r>
              <a:rPr lang="tr-TR" dirty="0"/>
              <a:t> </a:t>
            </a:r>
            <a:r>
              <a:rPr lang="tr-TR" dirty="0" err="1"/>
              <a:t>organizations</a:t>
            </a:r>
            <a:r>
              <a:rPr lang="tr-TR" dirty="0"/>
              <a:t> </a:t>
            </a:r>
            <a:r>
              <a:rPr lang="tr-TR" dirty="0" err="1"/>
              <a:t>and</a:t>
            </a:r>
            <a:r>
              <a:rPr lang="tr-TR" dirty="0"/>
              <a:t> </a:t>
            </a:r>
            <a:r>
              <a:rPr lang="tr-TR" dirty="0" err="1"/>
              <a:t>NGO’s</a:t>
            </a:r>
            <a:endParaRPr lang="tr-TR" dirty="0"/>
          </a:p>
        </p:txBody>
      </p:sp>
    </p:spTree>
    <p:extLst>
      <p:ext uri="{BB962C8B-B14F-4D97-AF65-F5344CB8AC3E}">
        <p14:creationId xmlns:p14="http://schemas.microsoft.com/office/powerpoint/2010/main" val="223677062"/>
      </p:ext>
    </p:extLst>
  </p:cSld>
  <p:clrMapOvr>
    <a:masterClrMapping/>
  </p:clrMapOvr>
</p:sld>
</file>

<file path=ppt/theme/theme1.xml><?xml version="1.0" encoding="utf-8"?>
<a:theme xmlns:a="http://schemas.openxmlformats.org/drawingml/2006/main" name="Office Theme">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2295</TotalTime>
  <Words>4261</Words>
  <Application>Microsoft Office PowerPoint</Application>
  <PresentationFormat>Geniş ekran</PresentationFormat>
  <Paragraphs>259</Paragraphs>
  <Slides>43</Slides>
  <Notes>19</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43</vt:i4>
      </vt:variant>
    </vt:vector>
  </HeadingPairs>
  <TitlesOfParts>
    <vt:vector size="50" baseType="lpstr">
      <vt:lpstr>Arial</vt:lpstr>
      <vt:lpstr>Calibri</vt:lpstr>
      <vt:lpstr>Calibri Light</vt:lpstr>
      <vt:lpstr>Century Gothic</vt:lpstr>
      <vt:lpstr>Wingdings 3</vt:lpstr>
      <vt:lpstr>Office Theme</vt:lpstr>
      <vt:lpstr>Conception personnalisée</vt:lpstr>
      <vt:lpstr>PowerPoint Sunusu</vt:lpstr>
      <vt:lpstr>Erasmus+ Traineeship Mobility Outgoing Student Orientation Meeting (21 May 2025) </vt:lpstr>
      <vt:lpstr>What is Erasmus+(KA131) Program?</vt:lpstr>
      <vt:lpstr>Geographic Extent</vt:lpstr>
      <vt:lpstr>IMPORTANT ANNOUNCEMENT</vt:lpstr>
      <vt:lpstr>Erasmus+ Traineeship Mobility </vt:lpstr>
      <vt:lpstr>Who can benefit from Erasmus + Traineeship Mobility? </vt:lpstr>
      <vt:lpstr>PowerPoint Sunusu</vt:lpstr>
      <vt:lpstr>ELIGIBLE TRAINEESHIP PLACES:</vt:lpstr>
      <vt:lpstr>ELIGIBLE TRAINEESHIP PLACES:</vt:lpstr>
      <vt:lpstr>INELIGIBLE TRAINEESHIP PLACES:</vt:lpstr>
      <vt:lpstr>Mobility Durations </vt:lpstr>
      <vt:lpstr>PowerPoint Sunusu</vt:lpstr>
      <vt:lpstr> Outgoing Student Workflow Chart </vt:lpstr>
      <vt:lpstr> Outgoing Student Procedures Checklist </vt:lpstr>
      <vt:lpstr>PowerPoint Sunusu</vt:lpstr>
      <vt:lpstr>PowerPoint Sunusu</vt:lpstr>
      <vt:lpstr>Erasmus+ Internship Invitation/Acceptance Letter</vt:lpstr>
      <vt:lpstr>Learning Agreement For Internship</vt:lpstr>
      <vt:lpstr>Learning Agreement For Internship </vt:lpstr>
      <vt:lpstr>Decision of the Board of Directors </vt:lpstr>
      <vt:lpstr>English Transcript  </vt:lpstr>
      <vt:lpstr>Current Euro Account </vt:lpstr>
      <vt:lpstr>PowerPoint Sunusu</vt:lpstr>
      <vt:lpstr>PowerPoint Sunusu</vt:lpstr>
      <vt:lpstr>PowerPoint Sunusu</vt:lpstr>
      <vt:lpstr> INSURANCES</vt:lpstr>
      <vt:lpstr>PowerPoint Sunusu</vt:lpstr>
      <vt:lpstr>OLS (Online Linguistic Support) EU ACADEMY </vt:lpstr>
      <vt:lpstr>EOID (Erasmus Organization ID)  </vt:lpstr>
      <vt:lpstr>Grant Payment</vt:lpstr>
      <vt:lpstr>Erasmus+ Grants </vt:lpstr>
      <vt:lpstr>Travel Support Amounts</vt:lpstr>
      <vt:lpstr>Additional Grant Support</vt:lpstr>
      <vt:lpstr>Additional Grant Support</vt:lpstr>
      <vt:lpstr>INCLUSION SUPPORT</vt:lpstr>
      <vt:lpstr>Before the Exchange </vt:lpstr>
      <vt:lpstr>After the Exchange </vt:lpstr>
      <vt:lpstr>Particular Considerations (Transportation and Accommodation, etc.) </vt:lpstr>
      <vt:lpstr>Particular Considerations (Visa Procedures) </vt:lpstr>
      <vt:lpstr>Particular Considerations </vt:lpstr>
      <vt:lpstr>Particular Considerations </vt:lpstr>
      <vt:lpstr>DEU INTERNATIONAL ACADEMIC RELATIONS COORDINATORSHIP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Deniz Kuru</dc:creator>
  <cp:keywords/>
  <dc:description/>
  <cp:lastModifiedBy>IARO</cp:lastModifiedBy>
  <cp:revision>115</cp:revision>
  <cp:lastPrinted>2025-01-15T12:33:16Z</cp:lastPrinted>
  <dcterms:created xsi:type="dcterms:W3CDTF">2019-09-12T13:37:31Z</dcterms:created>
  <dcterms:modified xsi:type="dcterms:W3CDTF">2025-07-10T08:39:45Z</dcterms:modified>
  <cp:category/>
</cp:coreProperties>
</file>