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3" r:id="rId1"/>
  </p:sldMasterIdLst>
  <p:notesMasterIdLst>
    <p:notesMasterId r:id="rId40"/>
  </p:notesMasterIdLst>
  <p:sldIdLst>
    <p:sldId id="262" r:id="rId2"/>
    <p:sldId id="257" r:id="rId3"/>
    <p:sldId id="258" r:id="rId4"/>
    <p:sldId id="320" r:id="rId5"/>
    <p:sldId id="323" r:id="rId6"/>
    <p:sldId id="261" r:id="rId7"/>
    <p:sldId id="263" r:id="rId8"/>
    <p:sldId id="324" r:id="rId9"/>
    <p:sldId id="325" r:id="rId10"/>
    <p:sldId id="281" r:id="rId11"/>
    <p:sldId id="285" r:id="rId12"/>
    <p:sldId id="312" r:id="rId13"/>
    <p:sldId id="318" r:id="rId14"/>
    <p:sldId id="267" r:id="rId15"/>
    <p:sldId id="272" r:id="rId16"/>
    <p:sldId id="268" r:id="rId17"/>
    <p:sldId id="269" r:id="rId18"/>
    <p:sldId id="270" r:id="rId19"/>
    <p:sldId id="271" r:id="rId20"/>
    <p:sldId id="291" r:id="rId21"/>
    <p:sldId id="304" r:id="rId22"/>
    <p:sldId id="290" r:id="rId23"/>
    <p:sldId id="302" r:id="rId24"/>
    <p:sldId id="292" r:id="rId25"/>
    <p:sldId id="301" r:id="rId26"/>
    <p:sldId id="275" r:id="rId27"/>
    <p:sldId id="313" r:id="rId28"/>
    <p:sldId id="305" r:id="rId29"/>
    <p:sldId id="298" r:id="rId30"/>
    <p:sldId id="293" r:id="rId31"/>
    <p:sldId id="294" r:id="rId32"/>
    <p:sldId id="314" r:id="rId33"/>
    <p:sldId id="306" r:id="rId34"/>
    <p:sldId id="307" r:id="rId35"/>
    <p:sldId id="315" r:id="rId36"/>
    <p:sldId id="316" r:id="rId37"/>
    <p:sldId id="322" r:id="rId38"/>
    <p:sldId id="317" r:id="rId39"/>
  </p:sldIdLst>
  <p:sldSz cx="12192000" cy="6858000"/>
  <p:notesSz cx="6742113" cy="9872663"/>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946"/>
    <p:restoredTop sz="94694"/>
  </p:normalViewPr>
  <p:slideViewPr>
    <p:cSldViewPr snapToGrid="0" snapToObjects="1">
      <p:cViewPr varScale="1">
        <p:scale>
          <a:sx n="103" d="100"/>
          <a:sy n="103" d="100"/>
        </p:scale>
        <p:origin x="138" y="3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48"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ökay Yildiz" userId="9a1551c4-4f1f-4ab7-8180-9317058fda1a" providerId="ADAL" clId="{69160D25-FE36-4E2A-8532-BA4BBB2279CF}"/>
    <pc:docChg chg="modSld">
      <pc:chgData name="Gökay Yildiz" userId="9a1551c4-4f1f-4ab7-8180-9317058fda1a" providerId="ADAL" clId="{69160D25-FE36-4E2A-8532-BA4BBB2279CF}" dt="2025-07-03T18:57:52.780" v="44" actId="20577"/>
      <pc:docMkLst>
        <pc:docMk/>
      </pc:docMkLst>
      <pc:sldChg chg="modSp mod">
        <pc:chgData name="Gökay Yildiz" userId="9a1551c4-4f1f-4ab7-8180-9317058fda1a" providerId="ADAL" clId="{69160D25-FE36-4E2A-8532-BA4BBB2279CF}" dt="2025-07-03T18:57:52.780" v="44" actId="20577"/>
        <pc:sldMkLst>
          <pc:docMk/>
          <pc:sldMk cId="3229563743" sldId="293"/>
        </pc:sldMkLst>
        <pc:spChg chg="mod">
          <ac:chgData name="Gökay Yildiz" userId="9a1551c4-4f1f-4ab7-8180-9317058fda1a" providerId="ADAL" clId="{69160D25-FE36-4E2A-8532-BA4BBB2279CF}" dt="2025-07-03T18:57:52.780" v="44" actId="20577"/>
          <ac:spMkLst>
            <pc:docMk/>
            <pc:sldMk cId="3229563743" sldId="293"/>
            <ac:spMk id="4"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536D40-E57F-4DE3-87D9-741EB3672580}" type="doc">
      <dgm:prSet loTypeId="urn:microsoft.com/office/officeart/2009/3/layout/RandomtoResultProcess" loCatId="process" qsTypeId="urn:microsoft.com/office/officeart/2005/8/quickstyle/simple5" qsCatId="simple" csTypeId="urn:microsoft.com/office/officeart/2005/8/colors/colorful5" csCatId="colorful" phldr="1"/>
      <dgm:spPr/>
      <dgm:t>
        <a:bodyPr/>
        <a:lstStyle/>
        <a:p>
          <a:endParaRPr lang="tr-TR"/>
        </a:p>
      </dgm:t>
    </dgm:pt>
    <dgm:pt modelId="{9A1D2418-CAAB-447E-BCAF-65FEB0C4121A}">
      <dgm:prSet phldrT="[Metin]" custT="1"/>
      <dgm:spPr/>
      <dgm:t>
        <a:bodyPr/>
        <a:lstStyle/>
        <a:p>
          <a:r>
            <a:rPr lang="tr-TR" sz="900" b="1" smtClean="0">
              <a:latin typeface="+mj-lt"/>
            </a:rPr>
            <a:t>STEP 1 </a:t>
          </a:r>
        </a:p>
        <a:p>
          <a:r>
            <a:rPr lang="tr-TR" sz="900" b="1" smtClean="0">
              <a:latin typeface="+mj-lt"/>
            </a:rPr>
            <a:t>Nominatıon</a:t>
          </a:r>
          <a:endParaRPr lang="tr-TR" sz="900" b="1" dirty="0">
            <a:latin typeface="+mj-lt"/>
          </a:endParaRPr>
        </a:p>
      </dgm:t>
    </dgm:pt>
    <dgm:pt modelId="{F149CC59-0EFD-427E-B66B-373F66472A00}" type="parTrans" cxnId="{80D1C23E-894C-47FD-A0C1-7EBA1B353C8B}">
      <dgm:prSet/>
      <dgm:spPr/>
      <dgm:t>
        <a:bodyPr/>
        <a:lstStyle/>
        <a:p>
          <a:endParaRPr lang="tr-TR">
            <a:latin typeface="+mj-lt"/>
          </a:endParaRPr>
        </a:p>
      </dgm:t>
    </dgm:pt>
    <dgm:pt modelId="{6482C4E0-2A28-4BE2-962C-0139020564E8}" type="sibTrans" cxnId="{80D1C23E-894C-47FD-A0C1-7EBA1B353C8B}">
      <dgm:prSet/>
      <dgm:spPr/>
      <dgm:t>
        <a:bodyPr/>
        <a:lstStyle/>
        <a:p>
          <a:endParaRPr lang="tr-TR">
            <a:latin typeface="+mj-lt"/>
          </a:endParaRPr>
        </a:p>
      </dgm:t>
    </dgm:pt>
    <dgm:pt modelId="{D873FD1E-60D9-4E26-A885-C9A62F1860A6}">
      <dgm:prSet phldrT="[Metin]"/>
      <dgm:spPr/>
      <dgm:t>
        <a:bodyPr/>
        <a:lstStyle/>
        <a:p>
          <a:r>
            <a:rPr lang="en-GB" sz="700" dirty="0" smtClean="0"/>
            <a:t>The student is officially </a:t>
          </a:r>
          <a:r>
            <a:rPr lang="en-GB" sz="700" b="1" dirty="0" smtClean="0"/>
            <a:t>nominated to the host institution</a:t>
          </a:r>
          <a:r>
            <a:rPr lang="en-GB" sz="700" dirty="0" smtClean="0"/>
            <a:t> by the relevant </a:t>
          </a:r>
          <a:r>
            <a:rPr lang="en-GB" sz="700" b="1" dirty="0" smtClean="0"/>
            <a:t>Erasmus department coordinator</a:t>
          </a:r>
          <a:r>
            <a:rPr lang="en-GB" sz="700" dirty="0" smtClean="0"/>
            <a:t>.</a:t>
          </a:r>
          <a:endParaRPr lang="tr-TR" sz="700" dirty="0">
            <a:latin typeface="+mj-lt"/>
          </a:endParaRPr>
        </a:p>
      </dgm:t>
    </dgm:pt>
    <dgm:pt modelId="{DA1F910C-FFD3-4D31-B0F3-E5C8F11BF98F}" type="sibTrans" cxnId="{5B754667-BB32-45B3-A6BA-4DC1996D0121}">
      <dgm:prSet/>
      <dgm:spPr/>
      <dgm:t>
        <a:bodyPr/>
        <a:lstStyle/>
        <a:p>
          <a:endParaRPr lang="tr-TR">
            <a:latin typeface="+mj-lt"/>
          </a:endParaRPr>
        </a:p>
      </dgm:t>
    </dgm:pt>
    <dgm:pt modelId="{D8CC347A-8D4D-408A-952D-665916A135A3}" type="parTrans" cxnId="{5B754667-BB32-45B3-A6BA-4DC1996D0121}">
      <dgm:prSet/>
      <dgm:spPr/>
      <dgm:t>
        <a:bodyPr/>
        <a:lstStyle/>
        <a:p>
          <a:endParaRPr lang="tr-TR">
            <a:latin typeface="+mj-lt"/>
          </a:endParaRPr>
        </a:p>
      </dgm:t>
    </dgm:pt>
    <dgm:pt modelId="{9D8CBF50-A544-4178-AB61-A93B95454DB3}">
      <dgm:prSet phldrT="[Metin]" custT="1"/>
      <dgm:spPr/>
      <dgm:t>
        <a:bodyPr/>
        <a:lstStyle/>
        <a:p>
          <a:r>
            <a:rPr lang="tr-TR" sz="900" b="1" dirty="0">
              <a:latin typeface="+mj-lt"/>
            </a:rPr>
            <a:t>STEP 2</a:t>
          </a:r>
        </a:p>
        <a:p>
          <a:r>
            <a:rPr lang="tr-TR" sz="900" b="1" dirty="0" err="1" smtClean="0">
              <a:latin typeface="+mj-lt"/>
            </a:rPr>
            <a:t>Procedures</a:t>
          </a:r>
          <a:r>
            <a:rPr lang="tr-TR" sz="900" b="1" dirty="0" smtClean="0">
              <a:latin typeface="+mj-lt"/>
            </a:rPr>
            <a:t> </a:t>
          </a:r>
          <a:r>
            <a:rPr lang="tr-TR" sz="900" b="1" dirty="0" err="1" smtClean="0">
              <a:latin typeface="+mj-lt"/>
            </a:rPr>
            <a:t>with</a:t>
          </a:r>
          <a:r>
            <a:rPr lang="tr-TR" sz="900" b="1" dirty="0" smtClean="0">
              <a:latin typeface="+mj-lt"/>
            </a:rPr>
            <a:t> </a:t>
          </a:r>
          <a:r>
            <a:rPr lang="tr-TR" sz="900" b="1" dirty="0" err="1" smtClean="0">
              <a:latin typeface="+mj-lt"/>
            </a:rPr>
            <a:t>the</a:t>
          </a:r>
          <a:r>
            <a:rPr lang="tr-TR" sz="900" b="1" dirty="0" smtClean="0">
              <a:latin typeface="+mj-lt"/>
            </a:rPr>
            <a:t> Host </a:t>
          </a:r>
          <a:r>
            <a:rPr lang="tr-TR" sz="900" b="1" dirty="0" err="1" smtClean="0">
              <a:latin typeface="+mj-lt"/>
            </a:rPr>
            <a:t>Institution</a:t>
          </a:r>
          <a:endParaRPr lang="tr-TR" sz="900" b="1" dirty="0">
            <a:latin typeface="+mj-lt"/>
          </a:endParaRPr>
        </a:p>
      </dgm:t>
    </dgm:pt>
    <dgm:pt modelId="{70F7C9EB-5202-4F73-B21C-2CE64AF379A2}" type="sibTrans" cxnId="{DD780448-4377-40A0-B34F-A159967D3437}">
      <dgm:prSet/>
      <dgm:spPr/>
      <dgm:t>
        <a:bodyPr/>
        <a:lstStyle/>
        <a:p>
          <a:endParaRPr lang="tr-TR">
            <a:latin typeface="+mj-lt"/>
          </a:endParaRPr>
        </a:p>
      </dgm:t>
    </dgm:pt>
    <dgm:pt modelId="{350E4475-8642-4A48-91F9-700CE056838E}" type="parTrans" cxnId="{DD780448-4377-40A0-B34F-A159967D3437}">
      <dgm:prSet/>
      <dgm:spPr/>
      <dgm:t>
        <a:bodyPr/>
        <a:lstStyle/>
        <a:p>
          <a:endParaRPr lang="tr-TR">
            <a:latin typeface="+mj-lt"/>
          </a:endParaRPr>
        </a:p>
      </dgm:t>
    </dgm:pt>
    <dgm:pt modelId="{5590C6BD-DE64-4D57-89F3-D8260164F9D7}">
      <dgm:prSet phldrT="[Metin]" custT="1"/>
      <dgm:spPr/>
      <dgm:t>
        <a:bodyPr/>
        <a:lstStyle/>
        <a:p>
          <a:r>
            <a:rPr lang="tr-TR" sz="900" b="1" dirty="0">
              <a:latin typeface="+mj-lt"/>
            </a:rPr>
            <a:t>LEARNING</a:t>
          </a:r>
          <a:r>
            <a:rPr lang="tr-TR" sz="900" b="1" baseline="0" dirty="0">
              <a:latin typeface="+mj-lt"/>
            </a:rPr>
            <a:t> </a:t>
          </a:r>
          <a:r>
            <a:rPr lang="tr-TR" sz="900" b="1" baseline="0" dirty="0" smtClean="0">
              <a:latin typeface="+mj-lt"/>
            </a:rPr>
            <a:t>AGREEMENT</a:t>
          </a:r>
          <a:endParaRPr lang="tr-TR" sz="900" b="0" dirty="0">
            <a:latin typeface="+mj-lt"/>
          </a:endParaRPr>
        </a:p>
      </dgm:t>
    </dgm:pt>
    <dgm:pt modelId="{FE36FEB3-F58F-4061-AEBC-596F7B3F9B32}" type="sibTrans" cxnId="{E1860DFB-240B-4CCF-8E29-11B967B56CA8}">
      <dgm:prSet/>
      <dgm:spPr/>
      <dgm:t>
        <a:bodyPr/>
        <a:lstStyle/>
        <a:p>
          <a:endParaRPr lang="tr-TR">
            <a:latin typeface="+mj-lt"/>
          </a:endParaRPr>
        </a:p>
      </dgm:t>
    </dgm:pt>
    <dgm:pt modelId="{598DC280-DA94-4823-B50F-13B1A55F0485}" type="parTrans" cxnId="{E1860DFB-240B-4CCF-8E29-11B967B56CA8}">
      <dgm:prSet/>
      <dgm:spPr/>
      <dgm:t>
        <a:bodyPr/>
        <a:lstStyle/>
        <a:p>
          <a:endParaRPr lang="tr-TR">
            <a:latin typeface="+mj-lt"/>
          </a:endParaRPr>
        </a:p>
      </dgm:t>
    </dgm:pt>
    <dgm:pt modelId="{5EEE0E41-916D-403E-878B-AF5374B26116}">
      <dgm:prSet phldrT="[Metin]" custT="1"/>
      <dgm:spPr/>
      <dgm:t>
        <a:bodyPr/>
        <a:lstStyle/>
        <a:p>
          <a:r>
            <a:rPr lang="tr-TR" sz="900" b="1" dirty="0">
              <a:latin typeface="+mj-lt"/>
            </a:rPr>
            <a:t>STEP 3</a:t>
          </a:r>
        </a:p>
        <a:p>
          <a:r>
            <a:rPr lang="tr-TR" sz="900" b="1" dirty="0" err="1" smtClean="0">
              <a:latin typeface="+mj-lt"/>
            </a:rPr>
            <a:t>Procedures</a:t>
          </a:r>
          <a:r>
            <a:rPr lang="tr-TR" sz="900" b="1" dirty="0" smtClean="0">
              <a:latin typeface="+mj-lt"/>
            </a:rPr>
            <a:t> </a:t>
          </a:r>
          <a:r>
            <a:rPr lang="tr-TR" sz="900" b="1" dirty="0" err="1" smtClean="0">
              <a:latin typeface="+mj-lt"/>
            </a:rPr>
            <a:t>with</a:t>
          </a:r>
          <a:r>
            <a:rPr lang="tr-TR" sz="900" b="1" dirty="0" smtClean="0">
              <a:latin typeface="+mj-lt"/>
            </a:rPr>
            <a:t> Home </a:t>
          </a:r>
          <a:r>
            <a:rPr lang="tr-TR" sz="900" b="1" dirty="0" err="1" smtClean="0">
              <a:latin typeface="+mj-lt"/>
            </a:rPr>
            <a:t>Institution</a:t>
          </a:r>
          <a:endParaRPr lang="tr-TR" sz="900" b="1" dirty="0">
            <a:latin typeface="+mj-lt"/>
          </a:endParaRPr>
        </a:p>
      </dgm:t>
    </dgm:pt>
    <dgm:pt modelId="{F98A3387-10F3-4E3F-848A-D4C9079E142A}" type="sibTrans" cxnId="{E3DB8D73-162B-4A43-85FC-A904F2CCC8D6}">
      <dgm:prSet/>
      <dgm:spPr/>
      <dgm:t>
        <a:bodyPr/>
        <a:lstStyle/>
        <a:p>
          <a:endParaRPr lang="tr-TR">
            <a:latin typeface="+mj-lt"/>
          </a:endParaRPr>
        </a:p>
      </dgm:t>
    </dgm:pt>
    <dgm:pt modelId="{AC7F5C57-B263-4FEB-A0B0-37D02FC94E13}" type="parTrans" cxnId="{E3DB8D73-162B-4A43-85FC-A904F2CCC8D6}">
      <dgm:prSet/>
      <dgm:spPr/>
      <dgm:t>
        <a:bodyPr/>
        <a:lstStyle/>
        <a:p>
          <a:endParaRPr lang="tr-TR">
            <a:latin typeface="+mj-lt"/>
          </a:endParaRPr>
        </a:p>
      </dgm:t>
    </dgm:pt>
    <dgm:pt modelId="{A97B0318-2A4E-45E6-90DD-2BC5FA889160}">
      <dgm:prSet phldrT="[Metin]" custT="1"/>
      <dgm:spPr/>
      <dgm:t>
        <a:bodyPr/>
        <a:lstStyle/>
        <a:p>
          <a:r>
            <a:rPr lang="tr-TR" sz="900" b="1" dirty="0">
              <a:latin typeface="+mj-lt"/>
            </a:rPr>
            <a:t>STEP 4 </a:t>
          </a:r>
        </a:p>
        <a:p>
          <a:r>
            <a:rPr lang="tr-TR" sz="900" b="1" dirty="0">
              <a:latin typeface="+mj-lt"/>
            </a:rPr>
            <a:t>TRAVEL PLANNING </a:t>
          </a:r>
        </a:p>
      </dgm:t>
    </dgm:pt>
    <dgm:pt modelId="{4D73FDDE-25FD-43B9-AEEB-0D59B586D0B3}" type="sibTrans" cxnId="{54C327FD-5BB6-4561-B791-873176B51AEE}">
      <dgm:prSet/>
      <dgm:spPr/>
      <dgm:t>
        <a:bodyPr/>
        <a:lstStyle/>
        <a:p>
          <a:endParaRPr lang="tr-TR">
            <a:latin typeface="+mj-lt"/>
          </a:endParaRPr>
        </a:p>
      </dgm:t>
    </dgm:pt>
    <dgm:pt modelId="{48F0608F-97CB-49F3-8628-D660EC133300}" type="parTrans" cxnId="{54C327FD-5BB6-4561-B791-873176B51AEE}">
      <dgm:prSet/>
      <dgm:spPr/>
      <dgm:t>
        <a:bodyPr/>
        <a:lstStyle/>
        <a:p>
          <a:endParaRPr lang="tr-TR">
            <a:latin typeface="+mj-lt"/>
          </a:endParaRPr>
        </a:p>
      </dgm:t>
    </dgm:pt>
    <dgm:pt modelId="{951A033E-AE9F-4125-9F52-3591A99D78A1}">
      <dgm:prSet phldrT="[Metin]" custT="1"/>
      <dgm:spPr/>
      <dgm:t>
        <a:bodyPr/>
        <a:lstStyle/>
        <a:p>
          <a:r>
            <a:rPr lang="en-GB" sz="900" b="1" dirty="0" smtClean="0"/>
            <a:t>Visa application procedures</a:t>
          </a:r>
          <a:r>
            <a:rPr lang="en-GB" sz="900" dirty="0" smtClean="0"/>
            <a:t>.</a:t>
          </a:r>
          <a:endParaRPr lang="tr-TR" sz="900" dirty="0">
            <a:latin typeface="+mj-lt"/>
          </a:endParaRPr>
        </a:p>
      </dgm:t>
    </dgm:pt>
    <dgm:pt modelId="{E02AE125-741A-4129-808F-BC6A42BC4D34}" type="sibTrans" cxnId="{11F551B9-C51A-480F-9AFE-EE7FA7B72D1F}">
      <dgm:prSet/>
      <dgm:spPr/>
      <dgm:t>
        <a:bodyPr/>
        <a:lstStyle/>
        <a:p>
          <a:endParaRPr lang="tr-TR">
            <a:latin typeface="+mj-lt"/>
          </a:endParaRPr>
        </a:p>
      </dgm:t>
    </dgm:pt>
    <dgm:pt modelId="{5AC698E6-9E92-476F-9139-47986527B8B7}" type="parTrans" cxnId="{11F551B9-C51A-480F-9AFE-EE7FA7B72D1F}">
      <dgm:prSet/>
      <dgm:spPr/>
      <dgm:t>
        <a:bodyPr/>
        <a:lstStyle/>
        <a:p>
          <a:endParaRPr lang="tr-TR">
            <a:latin typeface="+mj-lt"/>
          </a:endParaRPr>
        </a:p>
      </dgm:t>
    </dgm:pt>
    <dgm:pt modelId="{260AF45E-0710-4564-AAC2-294011FC0EBB}">
      <dgm:prSet phldrT="[Metin]" custT="1"/>
      <dgm:spPr/>
      <dgm:t>
        <a:bodyPr/>
        <a:lstStyle/>
        <a:p>
          <a:pPr algn="l"/>
          <a:r>
            <a:rPr lang="tr-TR" sz="900" b="1" dirty="0">
              <a:latin typeface="+mj-lt"/>
            </a:rPr>
            <a:t>STEP 5</a:t>
          </a:r>
        </a:p>
        <a:p>
          <a:pPr algn="l"/>
          <a:r>
            <a:rPr lang="tr-TR" sz="900" b="1" dirty="0" smtClean="0">
              <a:latin typeface="+mj-lt"/>
            </a:rPr>
            <a:t>BEFORE </a:t>
          </a:r>
          <a:r>
            <a:rPr lang="tr-TR" sz="900" b="1" dirty="0">
              <a:latin typeface="+mj-lt"/>
            </a:rPr>
            <a:t>DEPARTURE </a:t>
          </a:r>
        </a:p>
      </dgm:t>
    </dgm:pt>
    <dgm:pt modelId="{B81204EC-DCE6-4B37-A1A6-1C15BEA47226}" type="sibTrans" cxnId="{A13D83E4-82D8-48BA-8386-93BED9811907}">
      <dgm:prSet/>
      <dgm:spPr/>
      <dgm:t>
        <a:bodyPr/>
        <a:lstStyle/>
        <a:p>
          <a:endParaRPr lang="tr-TR"/>
        </a:p>
      </dgm:t>
    </dgm:pt>
    <dgm:pt modelId="{79829B4B-FDA0-4274-B48C-2248BFBDFCF9}" type="parTrans" cxnId="{A13D83E4-82D8-48BA-8386-93BED9811907}">
      <dgm:prSet/>
      <dgm:spPr/>
      <dgm:t>
        <a:bodyPr/>
        <a:lstStyle/>
        <a:p>
          <a:endParaRPr lang="tr-TR"/>
        </a:p>
      </dgm:t>
    </dgm:pt>
    <dgm:pt modelId="{8E3AE549-A8C9-45F3-A3A3-1F9E5E011848}">
      <dgm:prSet phldrT="[Metin]" custT="1"/>
      <dgm:spPr/>
      <dgm:t>
        <a:bodyPr/>
        <a:lstStyle/>
        <a:p>
          <a:r>
            <a:rPr lang="en-US" sz="900" dirty="0">
              <a:latin typeface="+mj-lt"/>
            </a:rPr>
            <a:t>- Letter of Acceptance/Invitation
-Learning Agreement
-Decision of the Board of Directors
-English Transcript
-Demand Deposit Euro Account
-Visa
-Travel Health Insurance
-Online Language Test Result (EU Academy)</a:t>
          </a:r>
          <a:endParaRPr lang="tr-TR" sz="900" dirty="0">
            <a:latin typeface="+mj-lt"/>
          </a:endParaRPr>
        </a:p>
      </dgm:t>
    </dgm:pt>
    <dgm:pt modelId="{ED993E78-1C65-4BF6-BFF9-FC7009D2BC8F}" type="sibTrans" cxnId="{D5C75205-F0EE-49C6-9AFD-0BEC6B342145}">
      <dgm:prSet/>
      <dgm:spPr/>
      <dgm:t>
        <a:bodyPr/>
        <a:lstStyle/>
        <a:p>
          <a:endParaRPr lang="tr-TR"/>
        </a:p>
      </dgm:t>
    </dgm:pt>
    <dgm:pt modelId="{4E1B792F-CBC4-4CD4-BF05-EB57EC5C957F}" type="parTrans" cxnId="{D5C75205-F0EE-49C6-9AFD-0BEC6B342145}">
      <dgm:prSet/>
      <dgm:spPr/>
      <dgm:t>
        <a:bodyPr/>
        <a:lstStyle/>
        <a:p>
          <a:endParaRPr lang="tr-TR"/>
        </a:p>
      </dgm:t>
    </dgm:pt>
    <dgm:pt modelId="{F410D31F-E614-4CD2-BA17-0868B7A76642}">
      <dgm:prSet phldrT="[Metin]" custT="1"/>
      <dgm:spPr/>
      <dgm:t>
        <a:bodyPr/>
        <a:lstStyle/>
        <a:p>
          <a:endParaRPr lang="tr-TR" sz="900" dirty="0">
            <a:latin typeface="+mj-lt"/>
          </a:endParaRPr>
        </a:p>
      </dgm:t>
    </dgm:pt>
    <dgm:pt modelId="{8F0E59A9-1E40-45CC-B62F-882479361FC3}" type="sibTrans" cxnId="{AF68E599-F6F3-414E-8A73-3304D2D8C175}">
      <dgm:prSet/>
      <dgm:spPr/>
      <dgm:t>
        <a:bodyPr/>
        <a:lstStyle/>
        <a:p>
          <a:endParaRPr lang="tr-TR"/>
        </a:p>
      </dgm:t>
    </dgm:pt>
    <dgm:pt modelId="{9D86F013-4199-406C-A243-D764CEE7D421}" type="parTrans" cxnId="{AF68E599-F6F3-414E-8A73-3304D2D8C175}">
      <dgm:prSet/>
      <dgm:spPr/>
      <dgm:t>
        <a:bodyPr/>
        <a:lstStyle/>
        <a:p>
          <a:endParaRPr lang="tr-TR"/>
        </a:p>
      </dgm:t>
    </dgm:pt>
    <dgm:pt modelId="{642F3165-3C38-47BA-A097-3F1CAC1F5E16}">
      <dgm:prSet phldrT="[Metin]" custT="1"/>
      <dgm:spPr/>
      <dgm:t>
        <a:bodyPr/>
        <a:lstStyle/>
        <a:p>
          <a:r>
            <a:rPr lang="tr-TR" sz="900" b="1" dirty="0">
              <a:latin typeface="+mj-lt"/>
            </a:rPr>
            <a:t>Start</a:t>
          </a:r>
          <a:r>
            <a:rPr lang="tr-TR" sz="900" b="1" baseline="0" dirty="0">
              <a:latin typeface="+mj-lt"/>
            </a:rPr>
            <a:t> of ERASMUS+ Learning </a:t>
          </a:r>
          <a:r>
            <a:rPr lang="tr-TR" sz="900" b="1" baseline="0" dirty="0" err="1">
              <a:latin typeface="+mj-lt"/>
            </a:rPr>
            <a:t>Mobility</a:t>
          </a:r>
          <a:endParaRPr lang="tr-TR" sz="900" b="1" dirty="0">
            <a:latin typeface="+mj-lt"/>
          </a:endParaRPr>
        </a:p>
      </dgm:t>
    </dgm:pt>
    <dgm:pt modelId="{21478962-E491-491C-AA5B-5F0F9A70B26E}" type="sibTrans" cxnId="{D598B52B-7DDB-49D2-906A-D6DBAE8C586D}">
      <dgm:prSet/>
      <dgm:spPr/>
      <dgm:t>
        <a:bodyPr/>
        <a:lstStyle/>
        <a:p>
          <a:endParaRPr lang="tr-TR">
            <a:latin typeface="+mj-lt"/>
          </a:endParaRPr>
        </a:p>
      </dgm:t>
    </dgm:pt>
    <dgm:pt modelId="{C47D4E94-AE63-414C-AE0E-98EFA71C5FE9}" type="parTrans" cxnId="{D598B52B-7DDB-49D2-906A-D6DBAE8C586D}">
      <dgm:prSet/>
      <dgm:spPr/>
      <dgm:t>
        <a:bodyPr/>
        <a:lstStyle/>
        <a:p>
          <a:endParaRPr lang="tr-TR">
            <a:latin typeface="+mj-lt"/>
          </a:endParaRPr>
        </a:p>
      </dgm:t>
    </dgm:pt>
    <dgm:pt modelId="{066D4DC9-A95C-47AD-B832-4B94ADAB6B80}">
      <dgm:prSet phldrT="[Metin]"/>
      <dgm:spPr/>
      <dgm:t>
        <a:bodyPr/>
        <a:lstStyle/>
        <a:p>
          <a:r>
            <a:rPr lang="en-GB" dirty="0" smtClean="0"/>
            <a:t>The student must then </a:t>
          </a:r>
          <a:r>
            <a:rPr lang="en-GB" b="1" dirty="0" smtClean="0"/>
            <a:t>complete the application process</a:t>
          </a:r>
          <a:r>
            <a:rPr lang="en-GB" dirty="0" smtClean="0"/>
            <a:t> of the host institution by submitting the </a:t>
          </a:r>
          <a:r>
            <a:rPr lang="en-GB" b="1" dirty="0" smtClean="0"/>
            <a:t>required documents and information</a:t>
          </a:r>
          <a:r>
            <a:rPr lang="en-GB" dirty="0" smtClean="0"/>
            <a:t> (e.g., online application) in line with the guidance provided by the host institution.</a:t>
          </a:r>
          <a:endParaRPr lang="en-GB" dirty="0"/>
        </a:p>
      </dgm:t>
    </dgm:pt>
    <dgm:pt modelId="{4ABA4B9B-BC88-427E-80E2-32A9AE03A633}" type="parTrans" cxnId="{F5C77DFA-27B9-440A-AA13-1CEC7722ABCD}">
      <dgm:prSet/>
      <dgm:spPr/>
      <dgm:t>
        <a:bodyPr/>
        <a:lstStyle/>
        <a:p>
          <a:endParaRPr lang="tr-TR"/>
        </a:p>
      </dgm:t>
    </dgm:pt>
    <dgm:pt modelId="{B41CCED8-5D6A-4022-ABBA-0AEC15DE2E7F}" type="sibTrans" cxnId="{F5C77DFA-27B9-440A-AA13-1CEC7722ABCD}">
      <dgm:prSet/>
      <dgm:spPr/>
      <dgm:t>
        <a:bodyPr/>
        <a:lstStyle/>
        <a:p>
          <a:endParaRPr lang="tr-TR"/>
        </a:p>
      </dgm:t>
    </dgm:pt>
    <dgm:pt modelId="{A902332A-DC50-4721-90B7-242A0BF1C23C}">
      <dgm:prSet custT="1"/>
      <dgm:spPr/>
      <dgm:t>
        <a:bodyPr/>
        <a:lstStyle/>
        <a:p>
          <a:r>
            <a:rPr lang="en-GB" sz="900" b="1" dirty="0" smtClean="0"/>
            <a:t>Other documents</a:t>
          </a:r>
          <a:r>
            <a:rPr lang="en-GB" sz="900" dirty="0" smtClean="0"/>
            <a:t> as requested by the host institution.</a:t>
          </a:r>
          <a:endParaRPr lang="en-GB" sz="900" dirty="0"/>
        </a:p>
      </dgm:t>
    </dgm:pt>
    <dgm:pt modelId="{C0721FDF-4DB2-4247-BA93-34E7E4035D66}" type="parTrans" cxnId="{81175744-9075-4146-99F4-F1A03772B532}">
      <dgm:prSet/>
      <dgm:spPr/>
      <dgm:t>
        <a:bodyPr/>
        <a:lstStyle/>
        <a:p>
          <a:endParaRPr lang="tr-TR"/>
        </a:p>
      </dgm:t>
    </dgm:pt>
    <dgm:pt modelId="{856D8874-703B-4960-ACB2-598ECEDA984C}" type="sibTrans" cxnId="{81175744-9075-4146-99F4-F1A03772B532}">
      <dgm:prSet/>
      <dgm:spPr/>
      <dgm:t>
        <a:bodyPr/>
        <a:lstStyle/>
        <a:p>
          <a:endParaRPr lang="tr-TR"/>
        </a:p>
      </dgm:t>
    </dgm:pt>
    <dgm:pt modelId="{0C61E7D3-EE15-4B83-BCBD-D555CC61091B}">
      <dgm:prSet phldrT="[Metin]" custT="1"/>
      <dgm:spPr/>
      <dgm:t>
        <a:bodyPr/>
        <a:lstStyle/>
        <a:p>
          <a:r>
            <a:rPr lang="en-GB" sz="900" b="1" dirty="0" smtClean="0"/>
            <a:t>Language certificate</a:t>
          </a:r>
          <a:r>
            <a:rPr lang="en-GB" sz="900" dirty="0" smtClean="0"/>
            <a:t> (can be obtained from our International Academic Relations Coordination Office to be sent to the host institution).</a:t>
          </a:r>
          <a:endParaRPr lang="tr-TR" sz="900" b="0" dirty="0">
            <a:latin typeface="+mj-lt"/>
          </a:endParaRPr>
        </a:p>
      </dgm:t>
    </dgm:pt>
    <dgm:pt modelId="{413FE90A-3FE9-41A2-B9DB-2697F76C6E50}" type="parTrans" cxnId="{9D769914-12B6-4BC1-A7F7-C4850F194EB0}">
      <dgm:prSet/>
      <dgm:spPr/>
      <dgm:t>
        <a:bodyPr/>
        <a:lstStyle/>
        <a:p>
          <a:endParaRPr lang="tr-TR"/>
        </a:p>
      </dgm:t>
    </dgm:pt>
    <dgm:pt modelId="{F5A9C5BD-6CBD-4163-BDB8-719F9D07B633}" type="sibTrans" cxnId="{9D769914-12B6-4BC1-A7F7-C4850F194EB0}">
      <dgm:prSet/>
      <dgm:spPr/>
      <dgm:t>
        <a:bodyPr/>
        <a:lstStyle/>
        <a:p>
          <a:endParaRPr lang="tr-TR"/>
        </a:p>
      </dgm:t>
    </dgm:pt>
    <dgm:pt modelId="{07E95872-A63D-471D-B675-6967E08EC7DA}">
      <dgm:prSet phldrT="[Metin]" custT="1"/>
      <dgm:spPr/>
      <dgm:t>
        <a:bodyPr/>
        <a:lstStyle/>
        <a:p>
          <a:r>
            <a:rPr lang="en-GB" sz="900" b="1" dirty="0" smtClean="0"/>
            <a:t>Learning Agreement</a:t>
          </a:r>
          <a:r>
            <a:rPr lang="en-GB" sz="900" dirty="0" smtClean="0"/>
            <a:t>: After it is signed by all parties (student, sending institution, and receiving institution), you must apply to your academic unit for the </a:t>
          </a:r>
          <a:r>
            <a:rPr lang="en-GB" sz="900" b="1" dirty="0" smtClean="0"/>
            <a:t>Board Decision</a:t>
          </a:r>
          <a:r>
            <a:rPr lang="en-GB" sz="900" dirty="0" smtClean="0"/>
            <a:t>.</a:t>
          </a:r>
          <a:endParaRPr lang="tr-TR" sz="900" b="1" dirty="0">
            <a:latin typeface="+mj-lt"/>
          </a:endParaRPr>
        </a:p>
      </dgm:t>
    </dgm:pt>
    <dgm:pt modelId="{5DB398B5-569A-4854-A878-FF8768B3926C}" type="sibTrans" cxnId="{99697E65-8B07-4DA6-BE85-49EF75A2865B}">
      <dgm:prSet/>
      <dgm:spPr/>
      <dgm:t>
        <a:bodyPr/>
        <a:lstStyle/>
        <a:p>
          <a:endParaRPr lang="tr-TR"/>
        </a:p>
      </dgm:t>
    </dgm:pt>
    <dgm:pt modelId="{AEBBED0A-675A-4730-8F15-26416D9EAC6F}" type="parTrans" cxnId="{99697E65-8B07-4DA6-BE85-49EF75A2865B}">
      <dgm:prSet/>
      <dgm:spPr/>
      <dgm:t>
        <a:bodyPr/>
        <a:lstStyle/>
        <a:p>
          <a:endParaRPr lang="tr-TR"/>
        </a:p>
      </dgm:t>
    </dgm:pt>
    <dgm:pt modelId="{5A1D64E0-CBC3-4BC9-9697-9662ABDBBFC8}">
      <dgm:prSet phldrT="[Metin]" custT="1"/>
      <dgm:spPr/>
      <dgm:t>
        <a:bodyPr/>
        <a:lstStyle/>
        <a:p>
          <a:r>
            <a:rPr lang="en-GB" sz="900" b="1" dirty="0" smtClean="0"/>
            <a:t>English transcript</a:t>
          </a:r>
          <a:r>
            <a:rPr lang="en-GB" sz="900" dirty="0" smtClean="0"/>
            <a:t>: Obtain an up-to-date English transcript from your student affairs office.</a:t>
          </a:r>
          <a:endParaRPr lang="en-GB" sz="900" dirty="0"/>
        </a:p>
      </dgm:t>
    </dgm:pt>
    <dgm:pt modelId="{25C60D4D-C46C-4BA5-B1BD-B43F30A37515}" type="parTrans" cxnId="{D415DD10-5BD4-4057-B68B-1C42F95D53B6}">
      <dgm:prSet/>
      <dgm:spPr/>
      <dgm:t>
        <a:bodyPr/>
        <a:lstStyle/>
        <a:p>
          <a:endParaRPr lang="tr-TR"/>
        </a:p>
      </dgm:t>
    </dgm:pt>
    <dgm:pt modelId="{A0B8F56E-E648-49E3-870A-D76DF2FB886A}" type="sibTrans" cxnId="{D415DD10-5BD4-4057-B68B-1C42F95D53B6}">
      <dgm:prSet/>
      <dgm:spPr/>
      <dgm:t>
        <a:bodyPr/>
        <a:lstStyle/>
        <a:p>
          <a:endParaRPr lang="tr-TR"/>
        </a:p>
      </dgm:t>
    </dgm:pt>
    <dgm:pt modelId="{9512AA93-8A5B-4707-8650-2FDD89639BF8}">
      <dgm:prSet custT="1"/>
      <dgm:spPr/>
      <dgm:t>
        <a:bodyPr/>
        <a:lstStyle/>
        <a:p>
          <a:r>
            <a:rPr lang="en-GB" sz="900" b="1" dirty="0" smtClean="0"/>
            <a:t>Travel health insurance</a:t>
          </a:r>
          <a:r>
            <a:rPr lang="en-GB" sz="900" dirty="0" smtClean="0"/>
            <a:t> coverage for the full duration of your mobility.</a:t>
          </a:r>
          <a:endParaRPr lang="en-GB" sz="900" dirty="0"/>
        </a:p>
      </dgm:t>
    </dgm:pt>
    <dgm:pt modelId="{1306066E-BCD0-4A71-9D89-F64BF81B2270}" type="parTrans" cxnId="{044417B3-BADA-40E6-A961-12C8ABFBB381}">
      <dgm:prSet/>
      <dgm:spPr/>
      <dgm:t>
        <a:bodyPr/>
        <a:lstStyle/>
        <a:p>
          <a:endParaRPr lang="tr-TR"/>
        </a:p>
      </dgm:t>
    </dgm:pt>
    <dgm:pt modelId="{F3823487-9F6C-4D92-A130-4F197221D748}" type="sibTrans" cxnId="{044417B3-BADA-40E6-A961-12C8ABFBB381}">
      <dgm:prSet/>
      <dgm:spPr/>
      <dgm:t>
        <a:bodyPr/>
        <a:lstStyle/>
        <a:p>
          <a:endParaRPr lang="tr-TR"/>
        </a:p>
      </dgm:t>
    </dgm:pt>
    <dgm:pt modelId="{97A0320B-D940-4034-886A-C23761FA2150}">
      <dgm:prSet custT="1"/>
      <dgm:spPr/>
      <dgm:t>
        <a:bodyPr/>
        <a:lstStyle/>
        <a:p>
          <a:r>
            <a:rPr lang="en-GB" sz="900" b="1" dirty="0" smtClean="0"/>
            <a:t>Opening a Euro </a:t>
          </a:r>
          <a:r>
            <a:rPr lang="tr-TR" sz="900" b="1" dirty="0" smtClean="0"/>
            <a:t>Grant</a:t>
          </a:r>
          <a:r>
            <a:rPr lang="en-GB" sz="900" b="1" dirty="0" smtClean="0"/>
            <a:t> deposit bank account</a:t>
          </a:r>
          <a:r>
            <a:rPr lang="en-GB" sz="900" dirty="0" smtClean="0"/>
            <a:t> (IBAN required).</a:t>
          </a:r>
          <a:endParaRPr lang="en-GB" sz="900" dirty="0"/>
        </a:p>
      </dgm:t>
    </dgm:pt>
    <dgm:pt modelId="{8DCD4A97-72A0-4311-95EC-4805B5679967}" type="parTrans" cxnId="{9F77A898-B425-4EA2-88C8-D95E1FFA1B3D}">
      <dgm:prSet/>
      <dgm:spPr/>
      <dgm:t>
        <a:bodyPr/>
        <a:lstStyle/>
        <a:p>
          <a:endParaRPr lang="tr-TR"/>
        </a:p>
      </dgm:t>
    </dgm:pt>
    <dgm:pt modelId="{24B282AF-4A3F-4697-B77B-FF31FBF6E27B}" type="sibTrans" cxnId="{9F77A898-B425-4EA2-88C8-D95E1FFA1B3D}">
      <dgm:prSet/>
      <dgm:spPr/>
      <dgm:t>
        <a:bodyPr/>
        <a:lstStyle/>
        <a:p>
          <a:endParaRPr lang="tr-TR"/>
        </a:p>
      </dgm:t>
    </dgm:pt>
    <dgm:pt modelId="{8777C4D6-5612-4874-BA40-146F16A1A35C}">
      <dgm:prSet custT="1"/>
      <dgm:spPr/>
      <dgm:t>
        <a:bodyPr/>
        <a:lstStyle/>
        <a:p>
          <a:r>
            <a:rPr lang="en-GB" sz="900" b="1" dirty="0" smtClean="0"/>
            <a:t>Accommodation arrangements</a:t>
          </a:r>
          <a:r>
            <a:rPr lang="en-GB" sz="900" dirty="0" smtClean="0"/>
            <a:t> in the host country.</a:t>
          </a:r>
          <a:endParaRPr lang="en-GB" sz="900" dirty="0"/>
        </a:p>
      </dgm:t>
    </dgm:pt>
    <dgm:pt modelId="{F4727F0F-E639-40D9-8CC7-BBF1F08704CA}" type="parTrans" cxnId="{4576C5E6-1963-4A1C-AEDB-FB2C4C06BE83}">
      <dgm:prSet/>
      <dgm:spPr/>
      <dgm:t>
        <a:bodyPr/>
        <a:lstStyle/>
        <a:p>
          <a:endParaRPr lang="tr-TR"/>
        </a:p>
      </dgm:t>
    </dgm:pt>
    <dgm:pt modelId="{4362C2A9-48A7-4C79-A299-0D398882138E}" type="sibTrans" cxnId="{4576C5E6-1963-4A1C-AEDB-FB2C4C06BE83}">
      <dgm:prSet/>
      <dgm:spPr/>
      <dgm:t>
        <a:bodyPr/>
        <a:lstStyle/>
        <a:p>
          <a:endParaRPr lang="tr-TR"/>
        </a:p>
      </dgm:t>
    </dgm:pt>
    <dgm:pt modelId="{45BDC175-D6DC-4D8D-8453-3663E5456A2D}">
      <dgm:prSet phldrT="[Metin]" custT="1"/>
      <dgm:spPr/>
      <dgm:t>
        <a:bodyPr/>
        <a:lstStyle/>
        <a:p>
          <a:r>
            <a:rPr lang="tr-TR" sz="900" b="1" dirty="0" err="1" smtClean="0">
              <a:latin typeface="+mj-lt"/>
            </a:rPr>
            <a:t>Documents</a:t>
          </a:r>
          <a:r>
            <a:rPr lang="tr-TR" sz="900" b="1" dirty="0" smtClean="0">
              <a:latin typeface="+mj-lt"/>
            </a:rPr>
            <a:t> </a:t>
          </a:r>
          <a:r>
            <a:rPr lang="tr-TR" sz="900" b="1" dirty="0" err="1" smtClean="0">
              <a:latin typeface="+mj-lt"/>
            </a:rPr>
            <a:t>that</a:t>
          </a:r>
          <a:r>
            <a:rPr lang="tr-TR" sz="900" b="1" dirty="0" smtClean="0">
              <a:latin typeface="+mj-lt"/>
            </a:rPr>
            <a:t> </a:t>
          </a:r>
          <a:r>
            <a:rPr lang="tr-TR" sz="900" b="1" dirty="0" err="1" smtClean="0">
              <a:latin typeface="+mj-lt"/>
            </a:rPr>
            <a:t>need</a:t>
          </a:r>
          <a:r>
            <a:rPr lang="tr-TR" sz="900" b="1" dirty="0" smtClean="0">
              <a:latin typeface="+mj-lt"/>
            </a:rPr>
            <a:t> </a:t>
          </a:r>
          <a:r>
            <a:rPr lang="tr-TR" sz="900" b="1" dirty="0" err="1" smtClean="0">
              <a:latin typeface="+mj-lt"/>
            </a:rPr>
            <a:t>to</a:t>
          </a:r>
          <a:r>
            <a:rPr lang="tr-TR" sz="900" b="1" dirty="0" smtClean="0">
              <a:latin typeface="+mj-lt"/>
            </a:rPr>
            <a:t> be </a:t>
          </a:r>
          <a:r>
            <a:rPr lang="tr-TR" sz="900" b="1" dirty="0" err="1" smtClean="0">
              <a:latin typeface="+mj-lt"/>
            </a:rPr>
            <a:t>submitted</a:t>
          </a:r>
          <a:r>
            <a:rPr lang="tr-TR" sz="900" b="1" dirty="0" smtClean="0">
              <a:latin typeface="+mj-lt"/>
            </a:rPr>
            <a:t> </a:t>
          </a:r>
          <a:r>
            <a:rPr lang="tr-TR" sz="900" b="1" dirty="0" err="1" smtClean="0">
              <a:latin typeface="+mj-lt"/>
            </a:rPr>
            <a:t>to</a:t>
          </a:r>
          <a:r>
            <a:rPr lang="tr-TR" sz="900" b="1" dirty="0" smtClean="0">
              <a:latin typeface="+mj-lt"/>
            </a:rPr>
            <a:t> </a:t>
          </a:r>
          <a:r>
            <a:rPr lang="tr-TR" sz="900" b="1" dirty="0" err="1" smtClean="0">
              <a:latin typeface="+mj-lt"/>
            </a:rPr>
            <a:t>the</a:t>
          </a:r>
          <a:r>
            <a:rPr lang="tr-TR" sz="900" b="1" dirty="0" smtClean="0">
              <a:latin typeface="+mj-lt"/>
            </a:rPr>
            <a:t> International </a:t>
          </a:r>
          <a:r>
            <a:rPr lang="tr-TR" sz="900" b="1" dirty="0" err="1" smtClean="0">
              <a:latin typeface="+mj-lt"/>
            </a:rPr>
            <a:t>Academic</a:t>
          </a:r>
          <a:r>
            <a:rPr lang="tr-TR" sz="900" b="1" dirty="0" smtClean="0">
              <a:latin typeface="+mj-lt"/>
            </a:rPr>
            <a:t> </a:t>
          </a:r>
          <a:r>
            <a:rPr lang="tr-TR" sz="900" b="1" dirty="0" err="1" smtClean="0">
              <a:latin typeface="+mj-lt"/>
            </a:rPr>
            <a:t>Relations</a:t>
          </a:r>
          <a:r>
            <a:rPr lang="tr-TR" sz="900" b="1" dirty="0" smtClean="0">
              <a:latin typeface="+mj-lt"/>
            </a:rPr>
            <a:t> Office;</a:t>
          </a:r>
          <a:endParaRPr lang="tr-TR" sz="900" b="1" dirty="0">
            <a:latin typeface="+mj-lt"/>
          </a:endParaRPr>
        </a:p>
      </dgm:t>
    </dgm:pt>
    <dgm:pt modelId="{07E63929-47DD-473E-B308-E23434FBBDF4}" type="parTrans" cxnId="{710A5186-9D97-46C6-AD1D-EF60B196054F}">
      <dgm:prSet/>
      <dgm:spPr/>
      <dgm:t>
        <a:bodyPr/>
        <a:lstStyle/>
        <a:p>
          <a:endParaRPr lang="tr-TR"/>
        </a:p>
      </dgm:t>
    </dgm:pt>
    <dgm:pt modelId="{3DEFDE1B-BE90-461C-8773-24A08DF3B81C}" type="sibTrans" cxnId="{710A5186-9D97-46C6-AD1D-EF60B196054F}">
      <dgm:prSet/>
      <dgm:spPr/>
      <dgm:t>
        <a:bodyPr/>
        <a:lstStyle/>
        <a:p>
          <a:endParaRPr lang="tr-TR"/>
        </a:p>
      </dgm:t>
    </dgm:pt>
    <dgm:pt modelId="{4EFFC944-CC91-4FB0-A6FC-4A835411DFA8}" type="pres">
      <dgm:prSet presAssocID="{2C536D40-E57F-4DE3-87D9-741EB3672580}" presName="Name0" presStyleCnt="0">
        <dgm:presLayoutVars>
          <dgm:dir/>
          <dgm:animOne val="branch"/>
          <dgm:animLvl val="lvl"/>
        </dgm:presLayoutVars>
      </dgm:prSet>
      <dgm:spPr/>
      <dgm:t>
        <a:bodyPr/>
        <a:lstStyle/>
        <a:p>
          <a:endParaRPr lang="tr-TR"/>
        </a:p>
      </dgm:t>
    </dgm:pt>
    <dgm:pt modelId="{9C34D429-A0E2-463C-B61D-AF5EEEE105E1}" type="pres">
      <dgm:prSet presAssocID="{9A1D2418-CAAB-447E-BCAF-65FEB0C4121A}" presName="chaos" presStyleCnt="0"/>
      <dgm:spPr/>
    </dgm:pt>
    <dgm:pt modelId="{7FA9216A-50A5-4C43-9BF4-4BDB5F724A2E}" type="pres">
      <dgm:prSet presAssocID="{9A1D2418-CAAB-447E-BCAF-65FEB0C4121A}" presName="parTx1" presStyleLbl="revTx" presStyleIdx="0" presStyleCnt="10" custScaleX="115913"/>
      <dgm:spPr/>
      <dgm:t>
        <a:bodyPr/>
        <a:lstStyle/>
        <a:p>
          <a:endParaRPr lang="tr-TR"/>
        </a:p>
      </dgm:t>
    </dgm:pt>
    <dgm:pt modelId="{BE325B8C-EA27-4B5D-A109-942D1019B772}" type="pres">
      <dgm:prSet presAssocID="{9A1D2418-CAAB-447E-BCAF-65FEB0C4121A}" presName="desTx1" presStyleLbl="revTx" presStyleIdx="1" presStyleCnt="10" custScaleX="158160" custScaleY="244598" custLinFactNeighborX="5234" custLinFactNeighborY="63111">
        <dgm:presLayoutVars>
          <dgm:bulletEnabled val="1"/>
        </dgm:presLayoutVars>
      </dgm:prSet>
      <dgm:spPr/>
      <dgm:t>
        <a:bodyPr/>
        <a:lstStyle/>
        <a:p>
          <a:endParaRPr lang="tr-TR"/>
        </a:p>
      </dgm:t>
    </dgm:pt>
    <dgm:pt modelId="{47DDD60A-10F6-4D8F-8E22-6EAA35CBD04E}" type="pres">
      <dgm:prSet presAssocID="{9A1D2418-CAAB-447E-BCAF-65FEB0C4121A}" presName="c1" presStyleLbl="node1" presStyleIdx="0" presStyleCnt="19"/>
      <dgm:spPr/>
    </dgm:pt>
    <dgm:pt modelId="{5CFD0D28-341C-421C-8810-182DE5028DA0}" type="pres">
      <dgm:prSet presAssocID="{9A1D2418-CAAB-447E-BCAF-65FEB0C4121A}" presName="c2" presStyleLbl="node1" presStyleIdx="1" presStyleCnt="19"/>
      <dgm:spPr/>
    </dgm:pt>
    <dgm:pt modelId="{B3CFD1BF-2189-4C01-8F35-ABE7E182934C}" type="pres">
      <dgm:prSet presAssocID="{9A1D2418-CAAB-447E-BCAF-65FEB0C4121A}" presName="c3" presStyleLbl="node1" presStyleIdx="2" presStyleCnt="19"/>
      <dgm:spPr/>
    </dgm:pt>
    <dgm:pt modelId="{C18D7487-F608-4274-B42B-82A3A5CD58FF}" type="pres">
      <dgm:prSet presAssocID="{9A1D2418-CAAB-447E-BCAF-65FEB0C4121A}" presName="c4" presStyleLbl="node1" presStyleIdx="3" presStyleCnt="19"/>
      <dgm:spPr/>
    </dgm:pt>
    <dgm:pt modelId="{D207E0B8-9824-4E09-82A1-75AB52A20D94}" type="pres">
      <dgm:prSet presAssocID="{9A1D2418-CAAB-447E-BCAF-65FEB0C4121A}" presName="c5" presStyleLbl="node1" presStyleIdx="4" presStyleCnt="19"/>
      <dgm:spPr/>
    </dgm:pt>
    <dgm:pt modelId="{C2E00934-1D8F-42FB-99A4-D71446A47074}" type="pres">
      <dgm:prSet presAssocID="{9A1D2418-CAAB-447E-BCAF-65FEB0C4121A}" presName="c6" presStyleLbl="node1" presStyleIdx="5" presStyleCnt="19"/>
      <dgm:spPr/>
    </dgm:pt>
    <dgm:pt modelId="{D731F879-2CFF-4271-B628-B497EB9A163D}" type="pres">
      <dgm:prSet presAssocID="{9A1D2418-CAAB-447E-BCAF-65FEB0C4121A}" presName="c7" presStyleLbl="node1" presStyleIdx="6" presStyleCnt="19"/>
      <dgm:spPr/>
    </dgm:pt>
    <dgm:pt modelId="{EA9472F0-395D-42C7-80F3-9FF88A092470}" type="pres">
      <dgm:prSet presAssocID="{9A1D2418-CAAB-447E-BCAF-65FEB0C4121A}" presName="c8" presStyleLbl="node1" presStyleIdx="7" presStyleCnt="19"/>
      <dgm:spPr/>
    </dgm:pt>
    <dgm:pt modelId="{D4711567-0548-4E37-8CC0-364F82FFD7CD}" type="pres">
      <dgm:prSet presAssocID="{9A1D2418-CAAB-447E-BCAF-65FEB0C4121A}" presName="c9" presStyleLbl="node1" presStyleIdx="8" presStyleCnt="19"/>
      <dgm:spPr/>
    </dgm:pt>
    <dgm:pt modelId="{98F43D41-60D8-4F3D-9B33-E504182EA59D}" type="pres">
      <dgm:prSet presAssocID="{9A1D2418-CAAB-447E-BCAF-65FEB0C4121A}" presName="c10" presStyleLbl="node1" presStyleIdx="9" presStyleCnt="19" custScaleX="375507" custLinFactY="-24009" custLinFactNeighborX="8223" custLinFactNeighborY="-100000"/>
      <dgm:spPr/>
    </dgm:pt>
    <dgm:pt modelId="{BEE17FF7-926F-4684-BB6F-AADB867BE948}" type="pres">
      <dgm:prSet presAssocID="{9A1D2418-CAAB-447E-BCAF-65FEB0C4121A}" presName="c11" presStyleLbl="node1" presStyleIdx="10" presStyleCnt="19"/>
      <dgm:spPr/>
    </dgm:pt>
    <dgm:pt modelId="{2844BFA1-1A18-40D8-B636-42B33D2A996B}" type="pres">
      <dgm:prSet presAssocID="{9A1D2418-CAAB-447E-BCAF-65FEB0C4121A}" presName="c12" presStyleLbl="node1" presStyleIdx="11" presStyleCnt="19"/>
      <dgm:spPr/>
    </dgm:pt>
    <dgm:pt modelId="{864699A4-57ED-453E-AB53-96C433C11D9D}" type="pres">
      <dgm:prSet presAssocID="{9A1D2418-CAAB-447E-BCAF-65FEB0C4121A}" presName="c13" presStyleLbl="node1" presStyleIdx="12" presStyleCnt="19"/>
      <dgm:spPr/>
    </dgm:pt>
    <dgm:pt modelId="{9DE0090A-196A-4A49-B65F-1CCE7AD4E312}" type="pres">
      <dgm:prSet presAssocID="{9A1D2418-CAAB-447E-BCAF-65FEB0C4121A}" presName="c14" presStyleLbl="node1" presStyleIdx="13" presStyleCnt="19"/>
      <dgm:spPr/>
    </dgm:pt>
    <dgm:pt modelId="{26BE8D8D-AF98-4911-8F43-9D2503251664}" type="pres">
      <dgm:prSet presAssocID="{9A1D2418-CAAB-447E-BCAF-65FEB0C4121A}" presName="c15" presStyleLbl="node1" presStyleIdx="14" presStyleCnt="19"/>
      <dgm:spPr/>
    </dgm:pt>
    <dgm:pt modelId="{A4DDC878-8DC3-4626-A1D4-1F780A6356C7}" type="pres">
      <dgm:prSet presAssocID="{9A1D2418-CAAB-447E-BCAF-65FEB0C4121A}" presName="c16" presStyleLbl="node1" presStyleIdx="15" presStyleCnt="19"/>
      <dgm:spPr/>
    </dgm:pt>
    <dgm:pt modelId="{085E866C-D61B-4769-9CDE-21F1D24E49E8}" type="pres">
      <dgm:prSet presAssocID="{9A1D2418-CAAB-447E-BCAF-65FEB0C4121A}" presName="c17" presStyleLbl="node1" presStyleIdx="16" presStyleCnt="19"/>
      <dgm:spPr/>
    </dgm:pt>
    <dgm:pt modelId="{302D6EBE-927B-4BCD-B8BC-1A4B6D73F87C}" type="pres">
      <dgm:prSet presAssocID="{9A1D2418-CAAB-447E-BCAF-65FEB0C4121A}" presName="c18" presStyleLbl="node1" presStyleIdx="17" presStyleCnt="19"/>
      <dgm:spPr/>
    </dgm:pt>
    <dgm:pt modelId="{50AF21CF-B83A-48E2-90D4-6F17F1B613E4}" type="pres">
      <dgm:prSet presAssocID="{6482C4E0-2A28-4BE2-962C-0139020564E8}" presName="chevronComposite1" presStyleCnt="0"/>
      <dgm:spPr/>
    </dgm:pt>
    <dgm:pt modelId="{AD7369F0-E525-4E7D-866A-B2384D379F48}" type="pres">
      <dgm:prSet presAssocID="{6482C4E0-2A28-4BE2-962C-0139020564E8}" presName="chevron1" presStyleLbl="sibTrans2D1" presStyleIdx="0" presStyleCnt="5"/>
      <dgm:spPr/>
    </dgm:pt>
    <dgm:pt modelId="{CCF87198-B60F-4C4E-9E00-B9941149D962}" type="pres">
      <dgm:prSet presAssocID="{6482C4E0-2A28-4BE2-962C-0139020564E8}" presName="spChevron1" presStyleCnt="0"/>
      <dgm:spPr/>
    </dgm:pt>
    <dgm:pt modelId="{9217BE93-14A6-4075-904C-233F9ECA623D}" type="pres">
      <dgm:prSet presAssocID="{9D8CBF50-A544-4178-AB61-A93B95454DB3}" presName="middle" presStyleCnt="0"/>
      <dgm:spPr/>
    </dgm:pt>
    <dgm:pt modelId="{22D1A09C-9FDE-4DD7-8C99-A9F3D00D6601}" type="pres">
      <dgm:prSet presAssocID="{9D8CBF50-A544-4178-AB61-A93B95454DB3}" presName="parTxMid" presStyleLbl="revTx" presStyleIdx="2" presStyleCnt="10"/>
      <dgm:spPr/>
      <dgm:t>
        <a:bodyPr/>
        <a:lstStyle/>
        <a:p>
          <a:endParaRPr lang="tr-TR"/>
        </a:p>
      </dgm:t>
    </dgm:pt>
    <dgm:pt modelId="{0D9B9149-A38F-48B7-9C06-50D9DD80926D}" type="pres">
      <dgm:prSet presAssocID="{9D8CBF50-A544-4178-AB61-A93B95454DB3}" presName="desTxMid" presStyleLbl="revTx" presStyleIdx="3" presStyleCnt="10" custScaleX="165196" custScaleY="139724" custLinFactNeighborX="581" custLinFactNeighborY="31085">
        <dgm:presLayoutVars>
          <dgm:bulletEnabled val="1"/>
        </dgm:presLayoutVars>
      </dgm:prSet>
      <dgm:spPr/>
      <dgm:t>
        <a:bodyPr/>
        <a:lstStyle/>
        <a:p>
          <a:endParaRPr lang="tr-TR"/>
        </a:p>
      </dgm:t>
    </dgm:pt>
    <dgm:pt modelId="{DA7EA2B2-EC74-4CFC-89E4-44EC42AD3981}" type="pres">
      <dgm:prSet presAssocID="{9D8CBF50-A544-4178-AB61-A93B95454DB3}" presName="spMid" presStyleCnt="0"/>
      <dgm:spPr/>
    </dgm:pt>
    <dgm:pt modelId="{46D7B06E-1E3E-4CA8-8840-4F854BA93214}" type="pres">
      <dgm:prSet presAssocID="{70F7C9EB-5202-4F73-B21C-2CE64AF379A2}" presName="chevronComposite1" presStyleCnt="0"/>
      <dgm:spPr/>
    </dgm:pt>
    <dgm:pt modelId="{8C2C401E-274F-43E7-B7F1-4E200F75CF76}" type="pres">
      <dgm:prSet presAssocID="{70F7C9EB-5202-4F73-B21C-2CE64AF379A2}" presName="chevron1" presStyleLbl="sibTrans2D1" presStyleIdx="1" presStyleCnt="5"/>
      <dgm:spPr/>
    </dgm:pt>
    <dgm:pt modelId="{6624962E-C0BC-4168-8625-1511819F0501}" type="pres">
      <dgm:prSet presAssocID="{70F7C9EB-5202-4F73-B21C-2CE64AF379A2}" presName="spChevron1" presStyleCnt="0"/>
      <dgm:spPr/>
    </dgm:pt>
    <dgm:pt modelId="{4EB24494-5519-45F4-8EBE-93E656675724}" type="pres">
      <dgm:prSet presAssocID="{5EEE0E41-916D-403E-878B-AF5374B26116}" presName="middle" presStyleCnt="0"/>
      <dgm:spPr/>
    </dgm:pt>
    <dgm:pt modelId="{7A82CFA0-765A-4F2C-A5AA-755AA8DA7A3B}" type="pres">
      <dgm:prSet presAssocID="{5EEE0E41-916D-403E-878B-AF5374B26116}" presName="parTxMid" presStyleLbl="revTx" presStyleIdx="4" presStyleCnt="10"/>
      <dgm:spPr/>
      <dgm:t>
        <a:bodyPr/>
        <a:lstStyle/>
        <a:p>
          <a:endParaRPr lang="tr-TR"/>
        </a:p>
      </dgm:t>
    </dgm:pt>
    <dgm:pt modelId="{20F32021-ABBC-481C-BDD2-1EEF7253DD62}" type="pres">
      <dgm:prSet presAssocID="{5EEE0E41-916D-403E-878B-AF5374B26116}" presName="desTxMid" presStyleLbl="revTx" presStyleIdx="5" presStyleCnt="10" custScaleX="163417" custLinFactNeighborX="-11410" custLinFactNeighborY="46695">
        <dgm:presLayoutVars>
          <dgm:bulletEnabled val="1"/>
        </dgm:presLayoutVars>
      </dgm:prSet>
      <dgm:spPr/>
      <dgm:t>
        <a:bodyPr/>
        <a:lstStyle/>
        <a:p>
          <a:endParaRPr lang="tr-TR"/>
        </a:p>
      </dgm:t>
    </dgm:pt>
    <dgm:pt modelId="{5CE76C6D-14AD-421A-B5FA-D2E65DE1A774}" type="pres">
      <dgm:prSet presAssocID="{5EEE0E41-916D-403E-878B-AF5374B26116}" presName="spMid" presStyleCnt="0"/>
      <dgm:spPr/>
    </dgm:pt>
    <dgm:pt modelId="{1DBEE38C-860B-4B8C-9BBC-99ABACB26AF6}" type="pres">
      <dgm:prSet presAssocID="{F98A3387-10F3-4E3F-848A-D4C9079E142A}" presName="chevronComposite1" presStyleCnt="0"/>
      <dgm:spPr/>
    </dgm:pt>
    <dgm:pt modelId="{935A7AD4-DE09-486B-BEFE-BAAC9B804134}" type="pres">
      <dgm:prSet presAssocID="{F98A3387-10F3-4E3F-848A-D4C9079E142A}" presName="chevron1" presStyleLbl="sibTrans2D1" presStyleIdx="2" presStyleCnt="5"/>
      <dgm:spPr/>
    </dgm:pt>
    <dgm:pt modelId="{2164F862-2C14-4035-BC1F-000CB0FAE430}" type="pres">
      <dgm:prSet presAssocID="{F98A3387-10F3-4E3F-848A-D4C9079E142A}" presName="spChevron1" presStyleCnt="0"/>
      <dgm:spPr/>
    </dgm:pt>
    <dgm:pt modelId="{9C9F492D-2A24-4C0F-8A13-9E059C9A2D73}" type="pres">
      <dgm:prSet presAssocID="{A97B0318-2A4E-45E6-90DD-2BC5FA889160}" presName="middle" presStyleCnt="0"/>
      <dgm:spPr/>
    </dgm:pt>
    <dgm:pt modelId="{819AB1D3-A6DC-4625-910A-418C097CA3B2}" type="pres">
      <dgm:prSet presAssocID="{A97B0318-2A4E-45E6-90DD-2BC5FA889160}" presName="parTxMid" presStyleLbl="revTx" presStyleIdx="6" presStyleCnt="10"/>
      <dgm:spPr/>
      <dgm:t>
        <a:bodyPr/>
        <a:lstStyle/>
        <a:p>
          <a:endParaRPr lang="tr-TR"/>
        </a:p>
      </dgm:t>
    </dgm:pt>
    <dgm:pt modelId="{E7FDA739-D921-41AE-A3CE-ACA5B7EFEECB}" type="pres">
      <dgm:prSet presAssocID="{A97B0318-2A4E-45E6-90DD-2BC5FA889160}" presName="desTxMid" presStyleLbl="revTx" presStyleIdx="7" presStyleCnt="10" custScaleX="114105" custScaleY="137274" custLinFactNeighborY="23549">
        <dgm:presLayoutVars>
          <dgm:bulletEnabled val="1"/>
        </dgm:presLayoutVars>
      </dgm:prSet>
      <dgm:spPr/>
      <dgm:t>
        <a:bodyPr/>
        <a:lstStyle/>
        <a:p>
          <a:endParaRPr lang="tr-TR"/>
        </a:p>
      </dgm:t>
    </dgm:pt>
    <dgm:pt modelId="{F3C5B427-3122-44FA-8353-D41FB29D38D2}" type="pres">
      <dgm:prSet presAssocID="{A97B0318-2A4E-45E6-90DD-2BC5FA889160}" presName="spMid" presStyleCnt="0"/>
      <dgm:spPr/>
    </dgm:pt>
    <dgm:pt modelId="{B1005790-E5E8-4210-9246-7EDA6A931CC9}" type="pres">
      <dgm:prSet presAssocID="{4D73FDDE-25FD-43B9-AEEB-0D59B586D0B3}" presName="chevronComposite1" presStyleCnt="0"/>
      <dgm:spPr/>
    </dgm:pt>
    <dgm:pt modelId="{589A8906-5813-4009-9E37-C4E53B49A99F}" type="pres">
      <dgm:prSet presAssocID="{4D73FDDE-25FD-43B9-AEEB-0D59B586D0B3}" presName="chevron1" presStyleLbl="sibTrans2D1" presStyleIdx="3" presStyleCnt="5" custLinFactNeighborX="-8585"/>
      <dgm:spPr/>
    </dgm:pt>
    <dgm:pt modelId="{B3B362B8-90E5-4F7D-8001-57573A737B40}" type="pres">
      <dgm:prSet presAssocID="{4D73FDDE-25FD-43B9-AEEB-0D59B586D0B3}" presName="spChevron1" presStyleCnt="0"/>
      <dgm:spPr/>
    </dgm:pt>
    <dgm:pt modelId="{E4BF5A63-055C-43A5-A784-DABCC1B8591F}" type="pres">
      <dgm:prSet presAssocID="{260AF45E-0710-4564-AAC2-294011FC0EBB}" presName="middle" presStyleCnt="0"/>
      <dgm:spPr/>
    </dgm:pt>
    <dgm:pt modelId="{1071106D-3DC7-4458-BBC0-C4507E48ACBC}" type="pres">
      <dgm:prSet presAssocID="{260AF45E-0710-4564-AAC2-294011FC0EBB}" presName="parTxMid" presStyleLbl="revTx" presStyleIdx="8" presStyleCnt="10" custScaleX="154912" custScaleY="164805" custLinFactNeighborX="-1890" custLinFactNeighborY="-9452"/>
      <dgm:spPr/>
      <dgm:t>
        <a:bodyPr/>
        <a:lstStyle/>
        <a:p>
          <a:endParaRPr lang="tr-TR"/>
        </a:p>
      </dgm:t>
    </dgm:pt>
    <dgm:pt modelId="{C8F712B7-EC01-47BD-9E01-63A3A8D36907}" type="pres">
      <dgm:prSet presAssocID="{260AF45E-0710-4564-AAC2-294011FC0EBB}" presName="desTxMid" presStyleLbl="revTx" presStyleIdx="9" presStyleCnt="10" custScaleX="178297" custScaleY="184806" custLinFactNeighborX="-1162" custLinFactNeighborY="33911">
        <dgm:presLayoutVars>
          <dgm:bulletEnabled val="1"/>
        </dgm:presLayoutVars>
      </dgm:prSet>
      <dgm:spPr/>
      <dgm:t>
        <a:bodyPr/>
        <a:lstStyle/>
        <a:p>
          <a:endParaRPr lang="tr-TR"/>
        </a:p>
      </dgm:t>
    </dgm:pt>
    <dgm:pt modelId="{3F0B4513-8785-4AEE-8A89-5DF03E9831E8}" type="pres">
      <dgm:prSet presAssocID="{260AF45E-0710-4564-AAC2-294011FC0EBB}" presName="spMid" presStyleCnt="0"/>
      <dgm:spPr/>
    </dgm:pt>
    <dgm:pt modelId="{85CF3ADB-A4C7-4AD8-A24C-2AB6F6BF9D0E}" type="pres">
      <dgm:prSet presAssocID="{B81204EC-DCE6-4B37-A1A6-1C15BEA47226}" presName="chevronComposite1" presStyleCnt="0"/>
      <dgm:spPr/>
    </dgm:pt>
    <dgm:pt modelId="{E0CFDDE2-EEE5-47E7-940A-E9D0A1111B7A}" type="pres">
      <dgm:prSet presAssocID="{B81204EC-DCE6-4B37-A1A6-1C15BEA47226}" presName="chevron1" presStyleLbl="sibTrans2D1" presStyleIdx="4" presStyleCnt="5" custLinFactNeighborX="-26139" custLinFactNeighborY="1752"/>
      <dgm:spPr/>
    </dgm:pt>
    <dgm:pt modelId="{A94C5423-2098-432F-8A8F-195880DCD46A}" type="pres">
      <dgm:prSet presAssocID="{B81204EC-DCE6-4B37-A1A6-1C15BEA47226}" presName="spChevron1" presStyleCnt="0"/>
      <dgm:spPr/>
    </dgm:pt>
    <dgm:pt modelId="{E60B2D87-92D7-488B-A2BD-2C9424760D51}" type="pres">
      <dgm:prSet presAssocID="{642F3165-3C38-47BA-A097-3F1CAC1F5E16}" presName="last" presStyleCnt="0"/>
      <dgm:spPr/>
    </dgm:pt>
    <dgm:pt modelId="{CA13C5B3-27A6-4EE6-A8CF-603E2054828F}" type="pres">
      <dgm:prSet presAssocID="{642F3165-3C38-47BA-A097-3F1CAC1F5E16}" presName="circleTx" presStyleLbl="node1" presStyleIdx="18" presStyleCnt="19" custScaleX="169078" custScaleY="138857" custLinFactNeighborX="-8465" custLinFactNeighborY="-721"/>
      <dgm:spPr/>
      <dgm:t>
        <a:bodyPr/>
        <a:lstStyle/>
        <a:p>
          <a:endParaRPr lang="tr-TR"/>
        </a:p>
      </dgm:t>
    </dgm:pt>
    <dgm:pt modelId="{32631F89-06CD-4EC9-B48F-6028E1E2C832}" type="pres">
      <dgm:prSet presAssocID="{642F3165-3C38-47BA-A097-3F1CAC1F5E16}" presName="spN" presStyleCnt="0"/>
      <dgm:spPr/>
    </dgm:pt>
  </dgm:ptLst>
  <dgm:cxnLst>
    <dgm:cxn modelId="{044417B3-BADA-40E6-A961-12C8ABFBB381}" srcId="{A97B0318-2A4E-45E6-90DD-2BC5FA889160}" destId="{9512AA93-8A5B-4707-8650-2FDD89639BF8}" srcOrd="1" destOrd="0" parTransId="{1306066E-BCD0-4A71-9D89-F64BF81B2270}" sibTransId="{F3823487-9F6C-4D92-A130-4F197221D748}"/>
    <dgm:cxn modelId="{488D5093-292D-4866-9886-1950863435CC}" type="presOf" srcId="{260AF45E-0710-4564-AAC2-294011FC0EBB}" destId="{1071106D-3DC7-4458-BBC0-C4507E48ACBC}" srcOrd="0" destOrd="0" presId="urn:microsoft.com/office/officeart/2009/3/layout/RandomtoResultProcess"/>
    <dgm:cxn modelId="{84950191-E6BE-46AF-B68A-FF38B3355EA1}" type="presOf" srcId="{9512AA93-8A5B-4707-8650-2FDD89639BF8}" destId="{E7FDA739-D921-41AE-A3CE-ACA5B7EFEECB}" srcOrd="0" destOrd="1" presId="urn:microsoft.com/office/officeart/2009/3/layout/RandomtoResultProcess"/>
    <dgm:cxn modelId="{08801146-C873-4FEC-A682-C609BA5DA634}" type="presOf" srcId="{97A0320B-D940-4034-886A-C23761FA2150}" destId="{E7FDA739-D921-41AE-A3CE-ACA5B7EFEECB}" srcOrd="0" destOrd="2" presId="urn:microsoft.com/office/officeart/2009/3/layout/RandomtoResultProcess"/>
    <dgm:cxn modelId="{9328C280-5F6A-4C56-BC97-DCE59735AD74}" type="presOf" srcId="{642F3165-3C38-47BA-A097-3F1CAC1F5E16}" destId="{CA13C5B3-27A6-4EE6-A8CF-603E2054828F}" srcOrd="0" destOrd="0" presId="urn:microsoft.com/office/officeart/2009/3/layout/RandomtoResultProcess"/>
    <dgm:cxn modelId="{99697E65-8B07-4DA6-BE85-49EF75A2865B}" srcId="{5EEE0E41-916D-403E-878B-AF5374B26116}" destId="{07E95872-A63D-471D-B675-6967E08EC7DA}" srcOrd="0" destOrd="0" parTransId="{AEBBED0A-675A-4730-8F15-26416D9EAC6F}" sibTransId="{5DB398B5-569A-4854-A878-FF8768B3926C}"/>
    <dgm:cxn modelId="{FBC91832-A2D5-467F-9D8D-852E167F3B4B}" type="presOf" srcId="{A97B0318-2A4E-45E6-90DD-2BC5FA889160}" destId="{819AB1D3-A6DC-4625-910A-418C097CA3B2}" srcOrd="0" destOrd="0" presId="urn:microsoft.com/office/officeart/2009/3/layout/RandomtoResultProcess"/>
    <dgm:cxn modelId="{F5C77DFA-27B9-440A-AA13-1CEC7722ABCD}" srcId="{9A1D2418-CAAB-447E-BCAF-65FEB0C4121A}" destId="{066D4DC9-A95C-47AD-B832-4B94ADAB6B80}" srcOrd="1" destOrd="0" parTransId="{4ABA4B9B-BC88-427E-80E2-32A9AE03A633}" sibTransId="{B41CCED8-5D6A-4022-ABBA-0AEC15DE2E7F}"/>
    <dgm:cxn modelId="{7CEF0EBB-7392-42CE-8E71-90425A328F8B}" type="presOf" srcId="{A902332A-DC50-4721-90B7-242A0BF1C23C}" destId="{0D9B9149-A38F-48B7-9C06-50D9DD80926D}" srcOrd="0" destOrd="2" presId="urn:microsoft.com/office/officeart/2009/3/layout/RandomtoResultProcess"/>
    <dgm:cxn modelId="{5910B91D-425D-4947-976F-9E31D921B6D5}" type="presOf" srcId="{45BDC175-D6DC-4D8D-8453-3663E5456A2D}" destId="{C8F712B7-EC01-47BD-9E01-63A3A8D36907}" srcOrd="0" destOrd="0" presId="urn:microsoft.com/office/officeart/2009/3/layout/RandomtoResultProcess"/>
    <dgm:cxn modelId="{710A5186-9D97-46C6-AD1D-EF60B196054F}" srcId="{260AF45E-0710-4564-AAC2-294011FC0EBB}" destId="{45BDC175-D6DC-4D8D-8453-3663E5456A2D}" srcOrd="0" destOrd="0" parTransId="{07E63929-47DD-473E-B308-E23434FBBDF4}" sibTransId="{3DEFDE1B-BE90-461C-8773-24A08DF3B81C}"/>
    <dgm:cxn modelId="{4B1C7B2C-A1AB-4086-9656-A3EA9E661B7F}" type="presOf" srcId="{951A033E-AE9F-4125-9F52-3591A99D78A1}" destId="{E7FDA739-D921-41AE-A3CE-ACA5B7EFEECB}" srcOrd="0" destOrd="0" presId="urn:microsoft.com/office/officeart/2009/3/layout/RandomtoResultProcess"/>
    <dgm:cxn modelId="{11F551B9-C51A-480F-9AFE-EE7FA7B72D1F}" srcId="{A97B0318-2A4E-45E6-90DD-2BC5FA889160}" destId="{951A033E-AE9F-4125-9F52-3591A99D78A1}" srcOrd="0" destOrd="0" parTransId="{5AC698E6-9E92-476F-9139-47986527B8B7}" sibTransId="{E02AE125-741A-4129-808F-BC6A42BC4D34}"/>
    <dgm:cxn modelId="{FC6855F9-92E6-42F9-8CE8-54A9BEA2479C}" type="presOf" srcId="{D873FD1E-60D9-4E26-A885-C9A62F1860A6}" destId="{BE325B8C-EA27-4B5D-A109-942D1019B772}" srcOrd="0" destOrd="0" presId="urn:microsoft.com/office/officeart/2009/3/layout/RandomtoResultProcess"/>
    <dgm:cxn modelId="{54C327FD-5BB6-4561-B791-873176B51AEE}" srcId="{2C536D40-E57F-4DE3-87D9-741EB3672580}" destId="{A97B0318-2A4E-45E6-90DD-2BC5FA889160}" srcOrd="3" destOrd="0" parTransId="{48F0608F-97CB-49F3-8628-D660EC133300}" sibTransId="{4D73FDDE-25FD-43B9-AEEB-0D59B586D0B3}"/>
    <dgm:cxn modelId="{A6E85136-EF7C-4FF4-B484-A8633D03659E}" type="presOf" srcId="{5590C6BD-DE64-4D57-89F3-D8260164F9D7}" destId="{0D9B9149-A38F-48B7-9C06-50D9DD80926D}" srcOrd="0" destOrd="0" presId="urn:microsoft.com/office/officeart/2009/3/layout/RandomtoResultProcess"/>
    <dgm:cxn modelId="{865AED09-0F22-4717-AB8E-B4891E8FD345}" type="presOf" srcId="{5A1D64E0-CBC3-4BC9-9697-9662ABDBBFC8}" destId="{20F32021-ABBC-481C-BDD2-1EEF7253DD62}" srcOrd="0" destOrd="1" presId="urn:microsoft.com/office/officeart/2009/3/layout/RandomtoResultProcess"/>
    <dgm:cxn modelId="{D5C75205-F0EE-49C6-9AFD-0BEC6B342145}" srcId="{260AF45E-0710-4564-AAC2-294011FC0EBB}" destId="{8E3AE549-A8C9-45F3-A3A3-1F9E5E011848}" srcOrd="1" destOrd="0" parTransId="{4E1B792F-CBC4-4CD4-BF05-EB57EC5C957F}" sibTransId="{ED993E78-1C65-4BF6-BFF9-FC7009D2BC8F}"/>
    <dgm:cxn modelId="{AF68E599-F6F3-414E-8A73-3304D2D8C175}" srcId="{260AF45E-0710-4564-AAC2-294011FC0EBB}" destId="{F410D31F-E614-4CD2-BA17-0868B7A76642}" srcOrd="2" destOrd="0" parTransId="{9D86F013-4199-406C-A243-D764CEE7D421}" sibTransId="{8F0E59A9-1E40-45CC-B62F-882479361FC3}"/>
    <dgm:cxn modelId="{E3DB8D73-162B-4A43-85FC-A904F2CCC8D6}" srcId="{2C536D40-E57F-4DE3-87D9-741EB3672580}" destId="{5EEE0E41-916D-403E-878B-AF5374B26116}" srcOrd="2" destOrd="0" parTransId="{AC7F5C57-B263-4FEB-A0B0-37D02FC94E13}" sibTransId="{F98A3387-10F3-4E3F-848A-D4C9079E142A}"/>
    <dgm:cxn modelId="{DFE265BB-552A-497B-85C5-65B3313E6683}" type="presOf" srcId="{2C536D40-E57F-4DE3-87D9-741EB3672580}" destId="{4EFFC944-CC91-4FB0-A6FC-4A835411DFA8}" srcOrd="0" destOrd="0" presId="urn:microsoft.com/office/officeart/2009/3/layout/RandomtoResultProcess"/>
    <dgm:cxn modelId="{A13D83E4-82D8-48BA-8386-93BED9811907}" srcId="{2C536D40-E57F-4DE3-87D9-741EB3672580}" destId="{260AF45E-0710-4564-AAC2-294011FC0EBB}" srcOrd="4" destOrd="0" parTransId="{79829B4B-FDA0-4274-B48C-2248BFBDFCF9}" sibTransId="{B81204EC-DCE6-4B37-A1A6-1C15BEA47226}"/>
    <dgm:cxn modelId="{5B754667-BB32-45B3-A6BA-4DC1996D0121}" srcId="{9A1D2418-CAAB-447E-BCAF-65FEB0C4121A}" destId="{D873FD1E-60D9-4E26-A885-C9A62F1860A6}" srcOrd="0" destOrd="0" parTransId="{D8CC347A-8D4D-408A-952D-665916A135A3}" sibTransId="{DA1F910C-FFD3-4D31-B0F3-E5C8F11BF98F}"/>
    <dgm:cxn modelId="{80D1C23E-894C-47FD-A0C1-7EBA1B353C8B}" srcId="{2C536D40-E57F-4DE3-87D9-741EB3672580}" destId="{9A1D2418-CAAB-447E-BCAF-65FEB0C4121A}" srcOrd="0" destOrd="0" parTransId="{F149CC59-0EFD-427E-B66B-373F66472A00}" sibTransId="{6482C4E0-2A28-4BE2-962C-0139020564E8}"/>
    <dgm:cxn modelId="{EBA1536E-8415-444D-AEA5-1E821BB898AE}" type="presOf" srcId="{0C61E7D3-EE15-4B83-BCBD-D555CC61091B}" destId="{0D9B9149-A38F-48B7-9C06-50D9DD80926D}" srcOrd="0" destOrd="1" presId="urn:microsoft.com/office/officeart/2009/3/layout/RandomtoResultProcess"/>
    <dgm:cxn modelId="{DD780448-4377-40A0-B34F-A159967D3437}" srcId="{2C536D40-E57F-4DE3-87D9-741EB3672580}" destId="{9D8CBF50-A544-4178-AB61-A93B95454DB3}" srcOrd="1" destOrd="0" parTransId="{350E4475-8642-4A48-91F9-700CE056838E}" sibTransId="{70F7C9EB-5202-4F73-B21C-2CE64AF379A2}"/>
    <dgm:cxn modelId="{CB00A1B8-E190-425E-89E9-AB6E6F753E16}" type="presOf" srcId="{8E3AE549-A8C9-45F3-A3A3-1F9E5E011848}" destId="{C8F712B7-EC01-47BD-9E01-63A3A8D36907}" srcOrd="0" destOrd="1" presId="urn:microsoft.com/office/officeart/2009/3/layout/RandomtoResultProcess"/>
    <dgm:cxn modelId="{EFD3FC16-3379-46DC-86C1-3EC490573EEF}" type="presOf" srcId="{066D4DC9-A95C-47AD-B832-4B94ADAB6B80}" destId="{BE325B8C-EA27-4B5D-A109-942D1019B772}" srcOrd="0" destOrd="1" presId="urn:microsoft.com/office/officeart/2009/3/layout/RandomtoResultProcess"/>
    <dgm:cxn modelId="{D598B52B-7DDB-49D2-906A-D6DBAE8C586D}" srcId="{2C536D40-E57F-4DE3-87D9-741EB3672580}" destId="{642F3165-3C38-47BA-A097-3F1CAC1F5E16}" srcOrd="5" destOrd="0" parTransId="{C47D4E94-AE63-414C-AE0E-98EFA71C5FE9}" sibTransId="{21478962-E491-491C-AA5B-5F0F9A70B26E}"/>
    <dgm:cxn modelId="{55F9CBE8-9AE2-4615-8CF4-B48081B9D7A6}" type="presOf" srcId="{07E95872-A63D-471D-B675-6967E08EC7DA}" destId="{20F32021-ABBC-481C-BDD2-1EEF7253DD62}" srcOrd="0" destOrd="0" presId="urn:microsoft.com/office/officeart/2009/3/layout/RandomtoResultProcess"/>
    <dgm:cxn modelId="{4576C5E6-1963-4A1C-AEDB-FB2C4C06BE83}" srcId="{A97B0318-2A4E-45E6-90DD-2BC5FA889160}" destId="{8777C4D6-5612-4874-BA40-146F16A1A35C}" srcOrd="3" destOrd="0" parTransId="{F4727F0F-E639-40D9-8CC7-BBF1F08704CA}" sibTransId="{4362C2A9-48A7-4C79-A299-0D398882138E}"/>
    <dgm:cxn modelId="{9F77A898-B425-4EA2-88C8-D95E1FFA1B3D}" srcId="{A97B0318-2A4E-45E6-90DD-2BC5FA889160}" destId="{97A0320B-D940-4034-886A-C23761FA2150}" srcOrd="2" destOrd="0" parTransId="{8DCD4A97-72A0-4311-95EC-4805B5679967}" sibTransId="{24B282AF-4A3F-4697-B77B-FF31FBF6E27B}"/>
    <dgm:cxn modelId="{81175744-9075-4146-99F4-F1A03772B532}" srcId="{9D8CBF50-A544-4178-AB61-A93B95454DB3}" destId="{A902332A-DC50-4721-90B7-242A0BF1C23C}" srcOrd="2" destOrd="0" parTransId="{C0721FDF-4DB2-4247-BA93-34E7E4035D66}" sibTransId="{856D8874-703B-4960-ACB2-598ECEDA984C}"/>
    <dgm:cxn modelId="{9D769914-12B6-4BC1-A7F7-C4850F194EB0}" srcId="{9D8CBF50-A544-4178-AB61-A93B95454DB3}" destId="{0C61E7D3-EE15-4B83-BCBD-D555CC61091B}" srcOrd="1" destOrd="0" parTransId="{413FE90A-3FE9-41A2-B9DB-2697F76C6E50}" sibTransId="{F5A9C5BD-6CBD-4163-BDB8-719F9D07B633}"/>
    <dgm:cxn modelId="{903FDA88-0DAF-4FF7-9B77-82FD0CD57909}" type="presOf" srcId="{5EEE0E41-916D-403E-878B-AF5374B26116}" destId="{7A82CFA0-765A-4F2C-A5AA-755AA8DA7A3B}" srcOrd="0" destOrd="0" presId="urn:microsoft.com/office/officeart/2009/3/layout/RandomtoResultProcess"/>
    <dgm:cxn modelId="{D415DD10-5BD4-4057-B68B-1C42F95D53B6}" srcId="{5EEE0E41-916D-403E-878B-AF5374B26116}" destId="{5A1D64E0-CBC3-4BC9-9697-9662ABDBBFC8}" srcOrd="1" destOrd="0" parTransId="{25C60D4D-C46C-4BA5-B1BD-B43F30A37515}" sibTransId="{A0B8F56E-E648-49E3-870A-D76DF2FB886A}"/>
    <dgm:cxn modelId="{A0B22526-7643-43C7-9941-FFE97152B117}" type="presOf" srcId="{F410D31F-E614-4CD2-BA17-0868B7A76642}" destId="{C8F712B7-EC01-47BD-9E01-63A3A8D36907}" srcOrd="0" destOrd="2" presId="urn:microsoft.com/office/officeart/2009/3/layout/RandomtoResultProcess"/>
    <dgm:cxn modelId="{938CA11E-FAF0-4884-ACFA-64C2EA63C143}" type="presOf" srcId="{9D8CBF50-A544-4178-AB61-A93B95454DB3}" destId="{22D1A09C-9FDE-4DD7-8C99-A9F3D00D6601}" srcOrd="0" destOrd="0" presId="urn:microsoft.com/office/officeart/2009/3/layout/RandomtoResultProcess"/>
    <dgm:cxn modelId="{BDD21295-E33A-451C-810B-77573FF32FE8}" type="presOf" srcId="{9A1D2418-CAAB-447E-BCAF-65FEB0C4121A}" destId="{7FA9216A-50A5-4C43-9BF4-4BDB5F724A2E}" srcOrd="0" destOrd="0" presId="urn:microsoft.com/office/officeart/2009/3/layout/RandomtoResultProcess"/>
    <dgm:cxn modelId="{E7D6D20A-6F83-4FD1-A4A3-06A3B69A7ECE}" type="presOf" srcId="{8777C4D6-5612-4874-BA40-146F16A1A35C}" destId="{E7FDA739-D921-41AE-A3CE-ACA5B7EFEECB}" srcOrd="0" destOrd="3" presId="urn:microsoft.com/office/officeart/2009/3/layout/RandomtoResultProcess"/>
    <dgm:cxn modelId="{E1860DFB-240B-4CCF-8E29-11B967B56CA8}" srcId="{9D8CBF50-A544-4178-AB61-A93B95454DB3}" destId="{5590C6BD-DE64-4D57-89F3-D8260164F9D7}" srcOrd="0" destOrd="0" parTransId="{598DC280-DA94-4823-B50F-13B1A55F0485}" sibTransId="{FE36FEB3-F58F-4061-AEBC-596F7B3F9B32}"/>
    <dgm:cxn modelId="{7C2E3858-44C7-4AF5-BC80-DD00D3320790}" type="presParOf" srcId="{4EFFC944-CC91-4FB0-A6FC-4A835411DFA8}" destId="{9C34D429-A0E2-463C-B61D-AF5EEEE105E1}" srcOrd="0" destOrd="0" presId="urn:microsoft.com/office/officeart/2009/3/layout/RandomtoResultProcess"/>
    <dgm:cxn modelId="{6CF09E63-3CF2-4D80-9230-79ACACE2BFAA}" type="presParOf" srcId="{9C34D429-A0E2-463C-B61D-AF5EEEE105E1}" destId="{7FA9216A-50A5-4C43-9BF4-4BDB5F724A2E}" srcOrd="0" destOrd="0" presId="urn:microsoft.com/office/officeart/2009/3/layout/RandomtoResultProcess"/>
    <dgm:cxn modelId="{84A7B0C8-3850-47C3-A656-04307D5E9F64}" type="presParOf" srcId="{9C34D429-A0E2-463C-B61D-AF5EEEE105E1}" destId="{BE325B8C-EA27-4B5D-A109-942D1019B772}" srcOrd="1" destOrd="0" presId="urn:microsoft.com/office/officeart/2009/3/layout/RandomtoResultProcess"/>
    <dgm:cxn modelId="{1C3F72B7-ACD3-4596-B6EF-B3ABC71A7374}" type="presParOf" srcId="{9C34D429-A0E2-463C-B61D-AF5EEEE105E1}" destId="{47DDD60A-10F6-4D8F-8E22-6EAA35CBD04E}" srcOrd="2" destOrd="0" presId="urn:microsoft.com/office/officeart/2009/3/layout/RandomtoResultProcess"/>
    <dgm:cxn modelId="{1B13D2B5-FE57-421F-9DFE-1E152CCEB831}" type="presParOf" srcId="{9C34D429-A0E2-463C-B61D-AF5EEEE105E1}" destId="{5CFD0D28-341C-421C-8810-182DE5028DA0}" srcOrd="3" destOrd="0" presId="urn:microsoft.com/office/officeart/2009/3/layout/RandomtoResultProcess"/>
    <dgm:cxn modelId="{1DCA797F-98E6-4069-BD5F-CCC55CE95C2F}" type="presParOf" srcId="{9C34D429-A0E2-463C-B61D-AF5EEEE105E1}" destId="{B3CFD1BF-2189-4C01-8F35-ABE7E182934C}" srcOrd="4" destOrd="0" presId="urn:microsoft.com/office/officeart/2009/3/layout/RandomtoResultProcess"/>
    <dgm:cxn modelId="{89F02D1D-D56F-4BD1-99FA-A56F4B761B9B}" type="presParOf" srcId="{9C34D429-A0E2-463C-B61D-AF5EEEE105E1}" destId="{C18D7487-F608-4274-B42B-82A3A5CD58FF}" srcOrd="5" destOrd="0" presId="urn:microsoft.com/office/officeart/2009/3/layout/RandomtoResultProcess"/>
    <dgm:cxn modelId="{751A0FC9-68E5-474B-BC48-ACE307DC5428}" type="presParOf" srcId="{9C34D429-A0E2-463C-B61D-AF5EEEE105E1}" destId="{D207E0B8-9824-4E09-82A1-75AB52A20D94}" srcOrd="6" destOrd="0" presId="urn:microsoft.com/office/officeart/2009/3/layout/RandomtoResultProcess"/>
    <dgm:cxn modelId="{6FEB9511-D4EE-41E4-A8A7-413BF580ADFD}" type="presParOf" srcId="{9C34D429-A0E2-463C-B61D-AF5EEEE105E1}" destId="{C2E00934-1D8F-42FB-99A4-D71446A47074}" srcOrd="7" destOrd="0" presId="urn:microsoft.com/office/officeart/2009/3/layout/RandomtoResultProcess"/>
    <dgm:cxn modelId="{EFA55B0A-D8CD-467D-9B4D-E33720C2A481}" type="presParOf" srcId="{9C34D429-A0E2-463C-B61D-AF5EEEE105E1}" destId="{D731F879-2CFF-4271-B628-B497EB9A163D}" srcOrd="8" destOrd="0" presId="urn:microsoft.com/office/officeart/2009/3/layout/RandomtoResultProcess"/>
    <dgm:cxn modelId="{8DF505BB-9107-4949-B969-3D4FCAFE36C2}" type="presParOf" srcId="{9C34D429-A0E2-463C-B61D-AF5EEEE105E1}" destId="{EA9472F0-395D-42C7-80F3-9FF88A092470}" srcOrd="9" destOrd="0" presId="urn:microsoft.com/office/officeart/2009/3/layout/RandomtoResultProcess"/>
    <dgm:cxn modelId="{7A856312-D458-4585-AB6C-E0B8AB389CA7}" type="presParOf" srcId="{9C34D429-A0E2-463C-B61D-AF5EEEE105E1}" destId="{D4711567-0548-4E37-8CC0-364F82FFD7CD}" srcOrd="10" destOrd="0" presId="urn:microsoft.com/office/officeart/2009/3/layout/RandomtoResultProcess"/>
    <dgm:cxn modelId="{6E66ABD3-3B94-42AC-A82D-20912EDFCB0A}" type="presParOf" srcId="{9C34D429-A0E2-463C-B61D-AF5EEEE105E1}" destId="{98F43D41-60D8-4F3D-9B33-E504182EA59D}" srcOrd="11" destOrd="0" presId="urn:microsoft.com/office/officeart/2009/3/layout/RandomtoResultProcess"/>
    <dgm:cxn modelId="{4B143792-3648-4305-A749-4875CC2FCEE9}" type="presParOf" srcId="{9C34D429-A0E2-463C-B61D-AF5EEEE105E1}" destId="{BEE17FF7-926F-4684-BB6F-AADB867BE948}" srcOrd="12" destOrd="0" presId="urn:microsoft.com/office/officeart/2009/3/layout/RandomtoResultProcess"/>
    <dgm:cxn modelId="{6E0BF5DB-C98A-4B3A-86B0-E713EF4DEDDE}" type="presParOf" srcId="{9C34D429-A0E2-463C-B61D-AF5EEEE105E1}" destId="{2844BFA1-1A18-40D8-B636-42B33D2A996B}" srcOrd="13" destOrd="0" presId="urn:microsoft.com/office/officeart/2009/3/layout/RandomtoResultProcess"/>
    <dgm:cxn modelId="{1E4C5B5F-AE05-4D71-9C86-EBE8ABF6F247}" type="presParOf" srcId="{9C34D429-A0E2-463C-B61D-AF5EEEE105E1}" destId="{864699A4-57ED-453E-AB53-96C433C11D9D}" srcOrd="14" destOrd="0" presId="urn:microsoft.com/office/officeart/2009/3/layout/RandomtoResultProcess"/>
    <dgm:cxn modelId="{C03A3E43-FE9A-402F-B299-009B8CCDE125}" type="presParOf" srcId="{9C34D429-A0E2-463C-B61D-AF5EEEE105E1}" destId="{9DE0090A-196A-4A49-B65F-1CCE7AD4E312}" srcOrd="15" destOrd="0" presId="urn:microsoft.com/office/officeart/2009/3/layout/RandomtoResultProcess"/>
    <dgm:cxn modelId="{40887885-5B65-43F0-BAB2-750DB115C3BD}" type="presParOf" srcId="{9C34D429-A0E2-463C-B61D-AF5EEEE105E1}" destId="{26BE8D8D-AF98-4911-8F43-9D2503251664}" srcOrd="16" destOrd="0" presId="urn:microsoft.com/office/officeart/2009/3/layout/RandomtoResultProcess"/>
    <dgm:cxn modelId="{D9A3D9AF-648D-49E1-80A1-7379A72FB80F}" type="presParOf" srcId="{9C34D429-A0E2-463C-B61D-AF5EEEE105E1}" destId="{A4DDC878-8DC3-4626-A1D4-1F780A6356C7}" srcOrd="17" destOrd="0" presId="urn:microsoft.com/office/officeart/2009/3/layout/RandomtoResultProcess"/>
    <dgm:cxn modelId="{5D34AC23-8EDF-4BBF-BB83-747C8104F65A}" type="presParOf" srcId="{9C34D429-A0E2-463C-B61D-AF5EEEE105E1}" destId="{085E866C-D61B-4769-9CDE-21F1D24E49E8}" srcOrd="18" destOrd="0" presId="urn:microsoft.com/office/officeart/2009/3/layout/RandomtoResultProcess"/>
    <dgm:cxn modelId="{A155BFC1-FDBE-44D4-BEE1-E7DABE4B7773}" type="presParOf" srcId="{9C34D429-A0E2-463C-B61D-AF5EEEE105E1}" destId="{302D6EBE-927B-4BCD-B8BC-1A4B6D73F87C}" srcOrd="19" destOrd="0" presId="urn:microsoft.com/office/officeart/2009/3/layout/RandomtoResultProcess"/>
    <dgm:cxn modelId="{92D7BEBB-11EA-4388-A744-21D5BCE8A305}" type="presParOf" srcId="{4EFFC944-CC91-4FB0-A6FC-4A835411DFA8}" destId="{50AF21CF-B83A-48E2-90D4-6F17F1B613E4}" srcOrd="1" destOrd="0" presId="urn:microsoft.com/office/officeart/2009/3/layout/RandomtoResultProcess"/>
    <dgm:cxn modelId="{BF7D52F1-0447-4ACA-A435-8A39ECCA994A}" type="presParOf" srcId="{50AF21CF-B83A-48E2-90D4-6F17F1B613E4}" destId="{AD7369F0-E525-4E7D-866A-B2384D379F48}" srcOrd="0" destOrd="0" presId="urn:microsoft.com/office/officeart/2009/3/layout/RandomtoResultProcess"/>
    <dgm:cxn modelId="{0452A779-4078-4743-9F82-7E040C80CCD4}" type="presParOf" srcId="{50AF21CF-B83A-48E2-90D4-6F17F1B613E4}" destId="{CCF87198-B60F-4C4E-9E00-B9941149D962}" srcOrd="1" destOrd="0" presId="urn:microsoft.com/office/officeart/2009/3/layout/RandomtoResultProcess"/>
    <dgm:cxn modelId="{1E1C62E5-77B4-4C1F-A288-02250B274B1F}" type="presParOf" srcId="{4EFFC944-CC91-4FB0-A6FC-4A835411DFA8}" destId="{9217BE93-14A6-4075-904C-233F9ECA623D}" srcOrd="2" destOrd="0" presId="urn:microsoft.com/office/officeart/2009/3/layout/RandomtoResultProcess"/>
    <dgm:cxn modelId="{A9A464FE-B0CF-43F3-99D9-1E6C0CC2B376}" type="presParOf" srcId="{9217BE93-14A6-4075-904C-233F9ECA623D}" destId="{22D1A09C-9FDE-4DD7-8C99-A9F3D00D6601}" srcOrd="0" destOrd="0" presId="urn:microsoft.com/office/officeart/2009/3/layout/RandomtoResultProcess"/>
    <dgm:cxn modelId="{C0546769-C959-42B1-9890-E4F334D1B60F}" type="presParOf" srcId="{9217BE93-14A6-4075-904C-233F9ECA623D}" destId="{0D9B9149-A38F-48B7-9C06-50D9DD80926D}" srcOrd="1" destOrd="0" presId="urn:microsoft.com/office/officeart/2009/3/layout/RandomtoResultProcess"/>
    <dgm:cxn modelId="{1ACB002A-0088-4EF4-9AEF-90FF39965BC0}" type="presParOf" srcId="{9217BE93-14A6-4075-904C-233F9ECA623D}" destId="{DA7EA2B2-EC74-4CFC-89E4-44EC42AD3981}" srcOrd="2" destOrd="0" presId="urn:microsoft.com/office/officeart/2009/3/layout/RandomtoResultProcess"/>
    <dgm:cxn modelId="{74C2A340-FC9F-43C8-B813-9606B607AE1C}" type="presParOf" srcId="{4EFFC944-CC91-4FB0-A6FC-4A835411DFA8}" destId="{46D7B06E-1E3E-4CA8-8840-4F854BA93214}" srcOrd="3" destOrd="0" presId="urn:microsoft.com/office/officeart/2009/3/layout/RandomtoResultProcess"/>
    <dgm:cxn modelId="{8A655A5E-6E93-49EB-8C95-B8B58E78211B}" type="presParOf" srcId="{46D7B06E-1E3E-4CA8-8840-4F854BA93214}" destId="{8C2C401E-274F-43E7-B7F1-4E200F75CF76}" srcOrd="0" destOrd="0" presId="urn:microsoft.com/office/officeart/2009/3/layout/RandomtoResultProcess"/>
    <dgm:cxn modelId="{5627EB0F-73DA-4583-A488-D69A0D7044CD}" type="presParOf" srcId="{46D7B06E-1E3E-4CA8-8840-4F854BA93214}" destId="{6624962E-C0BC-4168-8625-1511819F0501}" srcOrd="1" destOrd="0" presId="urn:microsoft.com/office/officeart/2009/3/layout/RandomtoResultProcess"/>
    <dgm:cxn modelId="{77BA1773-1240-4219-806A-27EE27C2E950}" type="presParOf" srcId="{4EFFC944-CC91-4FB0-A6FC-4A835411DFA8}" destId="{4EB24494-5519-45F4-8EBE-93E656675724}" srcOrd="4" destOrd="0" presId="urn:microsoft.com/office/officeart/2009/3/layout/RandomtoResultProcess"/>
    <dgm:cxn modelId="{3049599B-AF89-4FA9-967E-959A7D99662B}" type="presParOf" srcId="{4EB24494-5519-45F4-8EBE-93E656675724}" destId="{7A82CFA0-765A-4F2C-A5AA-755AA8DA7A3B}" srcOrd="0" destOrd="0" presId="urn:microsoft.com/office/officeart/2009/3/layout/RandomtoResultProcess"/>
    <dgm:cxn modelId="{47CBBF03-F123-4800-A3A0-527B0F149FE5}" type="presParOf" srcId="{4EB24494-5519-45F4-8EBE-93E656675724}" destId="{20F32021-ABBC-481C-BDD2-1EEF7253DD62}" srcOrd="1" destOrd="0" presId="urn:microsoft.com/office/officeart/2009/3/layout/RandomtoResultProcess"/>
    <dgm:cxn modelId="{73AAF438-688C-4A5D-8A49-D0FF3E5D3324}" type="presParOf" srcId="{4EB24494-5519-45F4-8EBE-93E656675724}" destId="{5CE76C6D-14AD-421A-B5FA-D2E65DE1A774}" srcOrd="2" destOrd="0" presId="urn:microsoft.com/office/officeart/2009/3/layout/RandomtoResultProcess"/>
    <dgm:cxn modelId="{C0DAA323-7F39-4F53-8502-85D521F14E9A}" type="presParOf" srcId="{4EFFC944-CC91-4FB0-A6FC-4A835411DFA8}" destId="{1DBEE38C-860B-4B8C-9BBC-99ABACB26AF6}" srcOrd="5" destOrd="0" presId="urn:microsoft.com/office/officeart/2009/3/layout/RandomtoResultProcess"/>
    <dgm:cxn modelId="{AB0E7D75-0CEF-4E7D-8559-F85AE23A0AE9}" type="presParOf" srcId="{1DBEE38C-860B-4B8C-9BBC-99ABACB26AF6}" destId="{935A7AD4-DE09-486B-BEFE-BAAC9B804134}" srcOrd="0" destOrd="0" presId="urn:microsoft.com/office/officeart/2009/3/layout/RandomtoResultProcess"/>
    <dgm:cxn modelId="{3C5E8251-5936-4532-BFBF-1F08BB5F6B19}" type="presParOf" srcId="{1DBEE38C-860B-4B8C-9BBC-99ABACB26AF6}" destId="{2164F862-2C14-4035-BC1F-000CB0FAE430}" srcOrd="1" destOrd="0" presId="urn:microsoft.com/office/officeart/2009/3/layout/RandomtoResultProcess"/>
    <dgm:cxn modelId="{A8CEC99A-131C-485B-BD7E-BC6FC06B4681}" type="presParOf" srcId="{4EFFC944-CC91-4FB0-A6FC-4A835411DFA8}" destId="{9C9F492D-2A24-4C0F-8A13-9E059C9A2D73}" srcOrd="6" destOrd="0" presId="urn:microsoft.com/office/officeart/2009/3/layout/RandomtoResultProcess"/>
    <dgm:cxn modelId="{710FAB40-401E-448C-BCBF-61C97D9810A6}" type="presParOf" srcId="{9C9F492D-2A24-4C0F-8A13-9E059C9A2D73}" destId="{819AB1D3-A6DC-4625-910A-418C097CA3B2}" srcOrd="0" destOrd="0" presId="urn:microsoft.com/office/officeart/2009/3/layout/RandomtoResultProcess"/>
    <dgm:cxn modelId="{C542BE94-C247-4D62-A008-59F32048E425}" type="presParOf" srcId="{9C9F492D-2A24-4C0F-8A13-9E059C9A2D73}" destId="{E7FDA739-D921-41AE-A3CE-ACA5B7EFEECB}" srcOrd="1" destOrd="0" presId="urn:microsoft.com/office/officeart/2009/3/layout/RandomtoResultProcess"/>
    <dgm:cxn modelId="{080CB680-39E7-4D5A-BA41-1326020D5468}" type="presParOf" srcId="{9C9F492D-2A24-4C0F-8A13-9E059C9A2D73}" destId="{F3C5B427-3122-44FA-8353-D41FB29D38D2}" srcOrd="2" destOrd="0" presId="urn:microsoft.com/office/officeart/2009/3/layout/RandomtoResultProcess"/>
    <dgm:cxn modelId="{C3B92ECA-906F-4F7A-9FBE-D88EB684BA26}" type="presParOf" srcId="{4EFFC944-CC91-4FB0-A6FC-4A835411DFA8}" destId="{B1005790-E5E8-4210-9246-7EDA6A931CC9}" srcOrd="7" destOrd="0" presId="urn:microsoft.com/office/officeart/2009/3/layout/RandomtoResultProcess"/>
    <dgm:cxn modelId="{21224D1D-6611-4464-8D50-C84111A8651E}" type="presParOf" srcId="{B1005790-E5E8-4210-9246-7EDA6A931CC9}" destId="{589A8906-5813-4009-9E37-C4E53B49A99F}" srcOrd="0" destOrd="0" presId="urn:microsoft.com/office/officeart/2009/3/layout/RandomtoResultProcess"/>
    <dgm:cxn modelId="{592BAC8E-4BB3-4D1D-A51E-194043BAD693}" type="presParOf" srcId="{B1005790-E5E8-4210-9246-7EDA6A931CC9}" destId="{B3B362B8-90E5-4F7D-8001-57573A737B40}" srcOrd="1" destOrd="0" presId="urn:microsoft.com/office/officeart/2009/3/layout/RandomtoResultProcess"/>
    <dgm:cxn modelId="{CA216F01-358C-4753-91B7-5790F477C24A}" type="presParOf" srcId="{4EFFC944-CC91-4FB0-A6FC-4A835411DFA8}" destId="{E4BF5A63-055C-43A5-A784-DABCC1B8591F}" srcOrd="8" destOrd="0" presId="urn:microsoft.com/office/officeart/2009/3/layout/RandomtoResultProcess"/>
    <dgm:cxn modelId="{DC7C5DC2-0B23-40C1-BDE5-4493947679E0}" type="presParOf" srcId="{E4BF5A63-055C-43A5-A784-DABCC1B8591F}" destId="{1071106D-3DC7-4458-BBC0-C4507E48ACBC}" srcOrd="0" destOrd="0" presId="urn:microsoft.com/office/officeart/2009/3/layout/RandomtoResultProcess"/>
    <dgm:cxn modelId="{BD1860DE-B5F1-41E4-92C4-9FB1119AB1EE}" type="presParOf" srcId="{E4BF5A63-055C-43A5-A784-DABCC1B8591F}" destId="{C8F712B7-EC01-47BD-9E01-63A3A8D36907}" srcOrd="1" destOrd="0" presId="urn:microsoft.com/office/officeart/2009/3/layout/RandomtoResultProcess"/>
    <dgm:cxn modelId="{57391ED9-F0A9-4E3B-9019-2DC98E705A84}" type="presParOf" srcId="{E4BF5A63-055C-43A5-A784-DABCC1B8591F}" destId="{3F0B4513-8785-4AEE-8A89-5DF03E9831E8}" srcOrd="2" destOrd="0" presId="urn:microsoft.com/office/officeart/2009/3/layout/RandomtoResultProcess"/>
    <dgm:cxn modelId="{33E0A1F4-A682-45C0-B6AE-7C7A82D2622F}" type="presParOf" srcId="{4EFFC944-CC91-4FB0-A6FC-4A835411DFA8}" destId="{85CF3ADB-A4C7-4AD8-A24C-2AB6F6BF9D0E}" srcOrd="9" destOrd="0" presId="urn:microsoft.com/office/officeart/2009/3/layout/RandomtoResultProcess"/>
    <dgm:cxn modelId="{D3DC54FD-E604-4926-8C90-E1856CBE529F}" type="presParOf" srcId="{85CF3ADB-A4C7-4AD8-A24C-2AB6F6BF9D0E}" destId="{E0CFDDE2-EEE5-47E7-940A-E9D0A1111B7A}" srcOrd="0" destOrd="0" presId="urn:microsoft.com/office/officeart/2009/3/layout/RandomtoResultProcess"/>
    <dgm:cxn modelId="{E74A5D0C-81E6-4E81-B949-D0C2B5A68D1F}" type="presParOf" srcId="{85CF3ADB-A4C7-4AD8-A24C-2AB6F6BF9D0E}" destId="{A94C5423-2098-432F-8A8F-195880DCD46A}" srcOrd="1" destOrd="0" presId="urn:microsoft.com/office/officeart/2009/3/layout/RandomtoResultProcess"/>
    <dgm:cxn modelId="{353EF1CD-FB7F-48CB-A473-D7BC881F8706}" type="presParOf" srcId="{4EFFC944-CC91-4FB0-A6FC-4A835411DFA8}" destId="{E60B2D87-92D7-488B-A2BD-2C9424760D51}" srcOrd="10" destOrd="0" presId="urn:microsoft.com/office/officeart/2009/3/layout/RandomtoResultProcess"/>
    <dgm:cxn modelId="{A4782D53-8A2D-470C-B813-BF865FD66F29}" type="presParOf" srcId="{E60B2D87-92D7-488B-A2BD-2C9424760D51}" destId="{CA13C5B3-27A6-4EE6-A8CF-603E2054828F}" srcOrd="0" destOrd="0" presId="urn:microsoft.com/office/officeart/2009/3/layout/RandomtoResultProcess"/>
    <dgm:cxn modelId="{C11D7564-A648-4969-9754-B694113C09FF}" type="presParOf" srcId="{E60B2D87-92D7-488B-A2BD-2C9424760D51}" destId="{32631F89-06CD-4EC9-B48F-6028E1E2C832}" srcOrd="1" destOrd="0" presId="urn:microsoft.com/office/officeart/2009/3/layout/RandomtoResultProcess"/>
  </dgm:cxnLst>
  <dgm:bg>
    <a:noFill/>
  </dgm:bg>
  <dgm:whole>
    <a:ln>
      <a:noFill/>
    </a:ln>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A9216A-50A5-4C43-9BF4-4BDB5F724A2E}">
      <dsp:nvSpPr>
        <dsp:cNvPr id="0" name=""/>
        <dsp:cNvSpPr/>
      </dsp:nvSpPr>
      <dsp:spPr>
        <a:xfrm>
          <a:off x="213160" y="1632406"/>
          <a:ext cx="1142829" cy="324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tr-TR" sz="900" b="1" kern="1200" smtClean="0">
              <a:latin typeface="+mj-lt"/>
            </a:rPr>
            <a:t>STEP 1 </a:t>
          </a:r>
        </a:p>
        <a:p>
          <a:pPr lvl="0" algn="ctr" defTabSz="400050">
            <a:lnSpc>
              <a:spcPct val="90000"/>
            </a:lnSpc>
            <a:spcBef>
              <a:spcPct val="0"/>
            </a:spcBef>
            <a:spcAft>
              <a:spcPct val="35000"/>
            </a:spcAft>
          </a:pPr>
          <a:r>
            <a:rPr lang="tr-TR" sz="900" b="1" kern="1200" smtClean="0">
              <a:latin typeface="+mj-lt"/>
            </a:rPr>
            <a:t>Nominatıon</a:t>
          </a:r>
          <a:endParaRPr lang="tr-TR" sz="900" b="1" kern="1200" dirty="0">
            <a:latin typeface="+mj-lt"/>
          </a:endParaRPr>
        </a:p>
      </dsp:txBody>
      <dsp:txXfrm>
        <a:off x="213160" y="1632406"/>
        <a:ext cx="1142829" cy="324911"/>
      </dsp:txXfrm>
    </dsp:sp>
    <dsp:sp modelId="{BE325B8C-EA27-4B5D-A109-942D1019B772}">
      <dsp:nvSpPr>
        <dsp:cNvPr id="0" name=""/>
        <dsp:cNvSpPr/>
      </dsp:nvSpPr>
      <dsp:spPr>
        <a:xfrm>
          <a:off x="56500" y="2261602"/>
          <a:ext cx="1559358" cy="1488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t" anchorCtr="0">
          <a:noAutofit/>
        </a:bodyPr>
        <a:lstStyle/>
        <a:p>
          <a:pPr marL="57150" lvl="1" indent="-57150" algn="l" defTabSz="355600">
            <a:lnSpc>
              <a:spcPct val="90000"/>
            </a:lnSpc>
            <a:spcBef>
              <a:spcPct val="0"/>
            </a:spcBef>
            <a:spcAft>
              <a:spcPct val="15000"/>
            </a:spcAft>
            <a:buChar char="••"/>
          </a:pPr>
          <a:r>
            <a:rPr lang="en-GB" sz="800" kern="1200" dirty="0" smtClean="0"/>
            <a:t>The student is officially </a:t>
          </a:r>
          <a:r>
            <a:rPr lang="en-GB" sz="800" b="1" kern="1200" dirty="0" smtClean="0"/>
            <a:t>nominated to the host institution</a:t>
          </a:r>
          <a:r>
            <a:rPr lang="en-GB" sz="800" kern="1200" dirty="0" smtClean="0"/>
            <a:t> by the relevant </a:t>
          </a:r>
          <a:r>
            <a:rPr lang="en-GB" sz="800" b="1" kern="1200" dirty="0" smtClean="0"/>
            <a:t>Erasmus department coordinator</a:t>
          </a:r>
          <a:r>
            <a:rPr lang="en-GB" sz="800" kern="1200" dirty="0" smtClean="0"/>
            <a:t>.</a:t>
          </a:r>
          <a:endParaRPr lang="tr-TR" sz="800" kern="1200" dirty="0">
            <a:latin typeface="+mj-lt"/>
          </a:endParaRPr>
        </a:p>
        <a:p>
          <a:pPr marL="57150" lvl="1" indent="-57150" algn="l" defTabSz="355600">
            <a:lnSpc>
              <a:spcPct val="90000"/>
            </a:lnSpc>
            <a:spcBef>
              <a:spcPct val="0"/>
            </a:spcBef>
            <a:spcAft>
              <a:spcPct val="15000"/>
            </a:spcAft>
            <a:buChar char="••"/>
          </a:pPr>
          <a:r>
            <a:rPr lang="en-GB" sz="800" kern="1200" dirty="0" smtClean="0"/>
            <a:t>The student must then </a:t>
          </a:r>
          <a:r>
            <a:rPr lang="en-GB" sz="800" b="1" kern="1200" dirty="0" smtClean="0"/>
            <a:t>complete the application process</a:t>
          </a:r>
          <a:r>
            <a:rPr lang="en-GB" sz="800" kern="1200" dirty="0" smtClean="0"/>
            <a:t> of the host institution by submitting the </a:t>
          </a:r>
          <a:r>
            <a:rPr lang="en-GB" sz="800" b="1" kern="1200" dirty="0" smtClean="0"/>
            <a:t>required documents and information</a:t>
          </a:r>
          <a:r>
            <a:rPr lang="en-GB" sz="800" kern="1200" dirty="0" smtClean="0"/>
            <a:t> (e.g., online application) in line with the guidance provided by the host institution.</a:t>
          </a:r>
          <a:endParaRPr lang="en-GB" sz="800" kern="1200" dirty="0"/>
        </a:p>
      </dsp:txBody>
      <dsp:txXfrm>
        <a:off x="56500" y="2261602"/>
        <a:ext cx="1559358" cy="1488929"/>
      </dsp:txXfrm>
    </dsp:sp>
    <dsp:sp modelId="{47DDD60A-10F6-4D8F-8E22-6EAA35CBD04E}">
      <dsp:nvSpPr>
        <dsp:cNvPr id="0" name=""/>
        <dsp:cNvSpPr/>
      </dsp:nvSpPr>
      <dsp:spPr>
        <a:xfrm>
          <a:off x="290486" y="1533588"/>
          <a:ext cx="78426" cy="78426"/>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CFD0D28-341C-421C-8810-182DE5028DA0}">
      <dsp:nvSpPr>
        <dsp:cNvPr id="0" name=""/>
        <dsp:cNvSpPr/>
      </dsp:nvSpPr>
      <dsp:spPr>
        <a:xfrm>
          <a:off x="345385" y="1423791"/>
          <a:ext cx="78426" cy="78426"/>
        </a:xfrm>
        <a:prstGeom prst="ellipse">
          <a:avLst/>
        </a:prstGeom>
        <a:gradFill rotWithShape="0">
          <a:gsLst>
            <a:gs pos="0">
              <a:schemeClr val="accent5">
                <a:hueOff val="-147"/>
                <a:satOff val="975"/>
                <a:lumOff val="-2407"/>
                <a:alphaOff val="0"/>
                <a:satMod val="103000"/>
                <a:lumMod val="102000"/>
                <a:tint val="94000"/>
              </a:schemeClr>
            </a:gs>
            <a:gs pos="50000">
              <a:schemeClr val="accent5">
                <a:hueOff val="-147"/>
                <a:satOff val="975"/>
                <a:lumOff val="-2407"/>
                <a:alphaOff val="0"/>
                <a:satMod val="110000"/>
                <a:lumMod val="100000"/>
                <a:shade val="100000"/>
              </a:schemeClr>
            </a:gs>
            <a:gs pos="100000">
              <a:schemeClr val="accent5">
                <a:hueOff val="-147"/>
                <a:satOff val="975"/>
                <a:lumOff val="-240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3CFD1BF-2189-4C01-8F35-ABE7E182934C}">
      <dsp:nvSpPr>
        <dsp:cNvPr id="0" name=""/>
        <dsp:cNvSpPr/>
      </dsp:nvSpPr>
      <dsp:spPr>
        <a:xfrm>
          <a:off x="477142" y="1445750"/>
          <a:ext cx="123242" cy="123242"/>
        </a:xfrm>
        <a:prstGeom prst="ellipse">
          <a:avLst/>
        </a:prstGeom>
        <a:gradFill rotWithShape="0">
          <a:gsLst>
            <a:gs pos="0">
              <a:schemeClr val="accent5">
                <a:hueOff val="-294"/>
                <a:satOff val="1949"/>
                <a:lumOff val="-4815"/>
                <a:alphaOff val="0"/>
                <a:satMod val="103000"/>
                <a:lumMod val="102000"/>
                <a:tint val="94000"/>
              </a:schemeClr>
            </a:gs>
            <a:gs pos="50000">
              <a:schemeClr val="accent5">
                <a:hueOff val="-294"/>
                <a:satOff val="1949"/>
                <a:lumOff val="-4815"/>
                <a:alphaOff val="0"/>
                <a:satMod val="110000"/>
                <a:lumMod val="100000"/>
                <a:shade val="100000"/>
              </a:schemeClr>
            </a:gs>
            <a:gs pos="100000">
              <a:schemeClr val="accent5">
                <a:hueOff val="-294"/>
                <a:satOff val="1949"/>
                <a:lumOff val="-481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18D7487-F608-4274-B42B-82A3A5CD58FF}">
      <dsp:nvSpPr>
        <dsp:cNvPr id="0" name=""/>
        <dsp:cNvSpPr/>
      </dsp:nvSpPr>
      <dsp:spPr>
        <a:xfrm>
          <a:off x="586939" y="1324973"/>
          <a:ext cx="78426" cy="78426"/>
        </a:xfrm>
        <a:prstGeom prst="ellipse">
          <a:avLst/>
        </a:prstGeom>
        <a:gradFill rotWithShape="0">
          <a:gsLst>
            <a:gs pos="0">
              <a:schemeClr val="accent5">
                <a:hueOff val="-441"/>
                <a:satOff val="2924"/>
                <a:lumOff val="-7222"/>
                <a:alphaOff val="0"/>
                <a:satMod val="103000"/>
                <a:lumMod val="102000"/>
                <a:tint val="94000"/>
              </a:schemeClr>
            </a:gs>
            <a:gs pos="50000">
              <a:schemeClr val="accent5">
                <a:hueOff val="-441"/>
                <a:satOff val="2924"/>
                <a:lumOff val="-7222"/>
                <a:alphaOff val="0"/>
                <a:satMod val="110000"/>
                <a:lumMod val="100000"/>
                <a:shade val="100000"/>
              </a:schemeClr>
            </a:gs>
            <a:gs pos="100000">
              <a:schemeClr val="accent5">
                <a:hueOff val="-441"/>
                <a:satOff val="2924"/>
                <a:lumOff val="-72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207E0B8-9824-4E09-82A1-75AB52A20D94}">
      <dsp:nvSpPr>
        <dsp:cNvPr id="0" name=""/>
        <dsp:cNvSpPr/>
      </dsp:nvSpPr>
      <dsp:spPr>
        <a:xfrm>
          <a:off x="729676" y="1281054"/>
          <a:ext cx="78426" cy="78426"/>
        </a:xfrm>
        <a:prstGeom prst="ellipse">
          <a:avLst/>
        </a:prstGeom>
        <a:gradFill rotWithShape="0">
          <a:gsLst>
            <a:gs pos="0">
              <a:schemeClr val="accent5">
                <a:hueOff val="-588"/>
                <a:satOff val="3899"/>
                <a:lumOff val="-9630"/>
                <a:alphaOff val="0"/>
                <a:satMod val="103000"/>
                <a:lumMod val="102000"/>
                <a:tint val="94000"/>
              </a:schemeClr>
            </a:gs>
            <a:gs pos="50000">
              <a:schemeClr val="accent5">
                <a:hueOff val="-588"/>
                <a:satOff val="3899"/>
                <a:lumOff val="-9630"/>
                <a:alphaOff val="0"/>
                <a:satMod val="110000"/>
                <a:lumMod val="100000"/>
                <a:shade val="100000"/>
              </a:schemeClr>
            </a:gs>
            <a:gs pos="100000">
              <a:schemeClr val="accent5">
                <a:hueOff val="-588"/>
                <a:satOff val="3899"/>
                <a:lumOff val="-963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2E00934-1D8F-42FB-99A4-D71446A47074}">
      <dsp:nvSpPr>
        <dsp:cNvPr id="0" name=""/>
        <dsp:cNvSpPr/>
      </dsp:nvSpPr>
      <dsp:spPr>
        <a:xfrm>
          <a:off x="905352" y="1357912"/>
          <a:ext cx="78426" cy="78426"/>
        </a:xfrm>
        <a:prstGeom prst="ellipse">
          <a:avLst/>
        </a:prstGeom>
        <a:gradFill rotWithShape="0">
          <a:gsLst>
            <a:gs pos="0">
              <a:schemeClr val="accent5">
                <a:hueOff val="-735"/>
                <a:satOff val="4873"/>
                <a:lumOff val="-12037"/>
                <a:alphaOff val="0"/>
                <a:satMod val="103000"/>
                <a:lumMod val="102000"/>
                <a:tint val="94000"/>
              </a:schemeClr>
            </a:gs>
            <a:gs pos="50000">
              <a:schemeClr val="accent5">
                <a:hueOff val="-735"/>
                <a:satOff val="4873"/>
                <a:lumOff val="-12037"/>
                <a:alphaOff val="0"/>
                <a:satMod val="110000"/>
                <a:lumMod val="100000"/>
                <a:shade val="100000"/>
              </a:schemeClr>
            </a:gs>
            <a:gs pos="100000">
              <a:schemeClr val="accent5">
                <a:hueOff val="-735"/>
                <a:satOff val="4873"/>
                <a:lumOff val="-1203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731F879-2CFF-4271-B628-B497EB9A163D}">
      <dsp:nvSpPr>
        <dsp:cNvPr id="0" name=""/>
        <dsp:cNvSpPr/>
      </dsp:nvSpPr>
      <dsp:spPr>
        <a:xfrm>
          <a:off x="1015150" y="1412811"/>
          <a:ext cx="123242" cy="123242"/>
        </a:xfrm>
        <a:prstGeom prst="ellipse">
          <a:avLst/>
        </a:prstGeom>
        <a:gradFill rotWithShape="0">
          <a:gsLst>
            <a:gs pos="0">
              <a:schemeClr val="accent5">
                <a:hueOff val="-883"/>
                <a:satOff val="5848"/>
                <a:lumOff val="-14444"/>
                <a:alphaOff val="0"/>
                <a:satMod val="103000"/>
                <a:lumMod val="102000"/>
                <a:tint val="94000"/>
              </a:schemeClr>
            </a:gs>
            <a:gs pos="50000">
              <a:schemeClr val="accent5">
                <a:hueOff val="-883"/>
                <a:satOff val="5848"/>
                <a:lumOff val="-14444"/>
                <a:alphaOff val="0"/>
                <a:satMod val="110000"/>
                <a:lumMod val="100000"/>
                <a:shade val="100000"/>
              </a:schemeClr>
            </a:gs>
            <a:gs pos="100000">
              <a:schemeClr val="accent5">
                <a:hueOff val="-883"/>
                <a:satOff val="5848"/>
                <a:lumOff val="-1444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A9472F0-395D-42C7-80F3-9FF88A092470}">
      <dsp:nvSpPr>
        <dsp:cNvPr id="0" name=""/>
        <dsp:cNvSpPr/>
      </dsp:nvSpPr>
      <dsp:spPr>
        <a:xfrm>
          <a:off x="1168866" y="1533588"/>
          <a:ext cx="78426" cy="78426"/>
        </a:xfrm>
        <a:prstGeom prst="ellipse">
          <a:avLst/>
        </a:prstGeom>
        <a:gradFill rotWithShape="0">
          <a:gsLst>
            <a:gs pos="0">
              <a:schemeClr val="accent5">
                <a:hueOff val="-1030"/>
                <a:satOff val="6823"/>
                <a:lumOff val="-16852"/>
                <a:alphaOff val="0"/>
                <a:satMod val="103000"/>
                <a:lumMod val="102000"/>
                <a:tint val="94000"/>
              </a:schemeClr>
            </a:gs>
            <a:gs pos="50000">
              <a:schemeClr val="accent5">
                <a:hueOff val="-1030"/>
                <a:satOff val="6823"/>
                <a:lumOff val="-16852"/>
                <a:alphaOff val="0"/>
                <a:satMod val="110000"/>
                <a:lumMod val="100000"/>
                <a:shade val="100000"/>
              </a:schemeClr>
            </a:gs>
            <a:gs pos="100000">
              <a:schemeClr val="accent5">
                <a:hueOff val="-1030"/>
                <a:satOff val="6823"/>
                <a:lumOff val="-1685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4711567-0548-4E37-8CC0-364F82FFD7CD}">
      <dsp:nvSpPr>
        <dsp:cNvPr id="0" name=""/>
        <dsp:cNvSpPr/>
      </dsp:nvSpPr>
      <dsp:spPr>
        <a:xfrm>
          <a:off x="1234745" y="1654366"/>
          <a:ext cx="78426" cy="78426"/>
        </a:xfrm>
        <a:prstGeom prst="ellipse">
          <a:avLst/>
        </a:prstGeom>
        <a:gradFill rotWithShape="0">
          <a:gsLst>
            <a:gs pos="0">
              <a:schemeClr val="accent5">
                <a:hueOff val="-1177"/>
                <a:satOff val="7797"/>
                <a:lumOff val="-19259"/>
                <a:alphaOff val="0"/>
                <a:satMod val="103000"/>
                <a:lumMod val="102000"/>
                <a:tint val="94000"/>
              </a:schemeClr>
            </a:gs>
            <a:gs pos="50000">
              <a:schemeClr val="accent5">
                <a:hueOff val="-1177"/>
                <a:satOff val="7797"/>
                <a:lumOff val="-19259"/>
                <a:alphaOff val="0"/>
                <a:satMod val="110000"/>
                <a:lumMod val="100000"/>
                <a:shade val="100000"/>
              </a:schemeClr>
            </a:gs>
            <a:gs pos="100000">
              <a:schemeClr val="accent5">
                <a:hueOff val="-1177"/>
                <a:satOff val="7797"/>
                <a:lumOff val="-1925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8F43D41-60D8-4F3D-9B33-E504182EA59D}">
      <dsp:nvSpPr>
        <dsp:cNvPr id="0" name=""/>
        <dsp:cNvSpPr/>
      </dsp:nvSpPr>
      <dsp:spPr>
        <a:xfrm>
          <a:off x="402575" y="1173703"/>
          <a:ext cx="757281" cy="201668"/>
        </a:xfrm>
        <a:prstGeom prst="ellipse">
          <a:avLst/>
        </a:prstGeom>
        <a:gradFill rotWithShape="0">
          <a:gsLst>
            <a:gs pos="0">
              <a:schemeClr val="accent5">
                <a:hueOff val="-1324"/>
                <a:satOff val="8772"/>
                <a:lumOff val="-21666"/>
                <a:alphaOff val="0"/>
                <a:satMod val="103000"/>
                <a:lumMod val="102000"/>
                <a:tint val="94000"/>
              </a:schemeClr>
            </a:gs>
            <a:gs pos="50000">
              <a:schemeClr val="accent5">
                <a:hueOff val="-1324"/>
                <a:satOff val="8772"/>
                <a:lumOff val="-21666"/>
                <a:alphaOff val="0"/>
                <a:satMod val="110000"/>
                <a:lumMod val="100000"/>
                <a:shade val="100000"/>
              </a:schemeClr>
            </a:gs>
            <a:gs pos="100000">
              <a:schemeClr val="accent5">
                <a:hueOff val="-1324"/>
                <a:satOff val="8772"/>
                <a:lumOff val="-2166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EE17FF7-926F-4684-BB6F-AADB867BE948}">
      <dsp:nvSpPr>
        <dsp:cNvPr id="0" name=""/>
        <dsp:cNvSpPr/>
      </dsp:nvSpPr>
      <dsp:spPr>
        <a:xfrm>
          <a:off x="235587" y="1841022"/>
          <a:ext cx="78426" cy="78426"/>
        </a:xfrm>
        <a:prstGeom prst="ellipse">
          <a:avLst/>
        </a:prstGeom>
        <a:gradFill rotWithShape="0">
          <a:gsLst>
            <a:gs pos="0">
              <a:schemeClr val="accent5">
                <a:hueOff val="-1471"/>
                <a:satOff val="9747"/>
                <a:lumOff val="-24074"/>
                <a:alphaOff val="0"/>
                <a:satMod val="103000"/>
                <a:lumMod val="102000"/>
                <a:tint val="94000"/>
              </a:schemeClr>
            </a:gs>
            <a:gs pos="50000">
              <a:schemeClr val="accent5">
                <a:hueOff val="-1471"/>
                <a:satOff val="9747"/>
                <a:lumOff val="-24074"/>
                <a:alphaOff val="0"/>
                <a:satMod val="110000"/>
                <a:lumMod val="100000"/>
                <a:shade val="100000"/>
              </a:schemeClr>
            </a:gs>
            <a:gs pos="100000">
              <a:schemeClr val="accent5">
                <a:hueOff val="-1471"/>
                <a:satOff val="9747"/>
                <a:lumOff val="-2407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844BFA1-1A18-40D8-B636-42B33D2A996B}">
      <dsp:nvSpPr>
        <dsp:cNvPr id="0" name=""/>
        <dsp:cNvSpPr/>
      </dsp:nvSpPr>
      <dsp:spPr>
        <a:xfrm>
          <a:off x="301466" y="1939839"/>
          <a:ext cx="123242" cy="123242"/>
        </a:xfrm>
        <a:prstGeom prst="ellipse">
          <a:avLst/>
        </a:prstGeom>
        <a:gradFill rotWithShape="0">
          <a:gsLst>
            <a:gs pos="0">
              <a:schemeClr val="accent5">
                <a:hueOff val="-1618"/>
                <a:satOff val="10721"/>
                <a:lumOff val="-26481"/>
                <a:alphaOff val="0"/>
                <a:satMod val="103000"/>
                <a:lumMod val="102000"/>
                <a:tint val="94000"/>
              </a:schemeClr>
            </a:gs>
            <a:gs pos="50000">
              <a:schemeClr val="accent5">
                <a:hueOff val="-1618"/>
                <a:satOff val="10721"/>
                <a:lumOff val="-26481"/>
                <a:alphaOff val="0"/>
                <a:satMod val="110000"/>
                <a:lumMod val="100000"/>
                <a:shade val="100000"/>
              </a:schemeClr>
            </a:gs>
            <a:gs pos="100000">
              <a:schemeClr val="accent5">
                <a:hueOff val="-1618"/>
                <a:satOff val="10721"/>
                <a:lumOff val="-2648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64699A4-57ED-453E-AB53-96C433C11D9D}">
      <dsp:nvSpPr>
        <dsp:cNvPr id="0" name=""/>
        <dsp:cNvSpPr/>
      </dsp:nvSpPr>
      <dsp:spPr>
        <a:xfrm>
          <a:off x="466162" y="2027677"/>
          <a:ext cx="179261" cy="179261"/>
        </a:xfrm>
        <a:prstGeom prst="ellipse">
          <a:avLst/>
        </a:prstGeom>
        <a:gradFill rotWithShape="0">
          <a:gsLst>
            <a:gs pos="0">
              <a:schemeClr val="accent5">
                <a:hueOff val="-1765"/>
                <a:satOff val="11696"/>
                <a:lumOff val="-28889"/>
                <a:alphaOff val="0"/>
                <a:satMod val="103000"/>
                <a:lumMod val="102000"/>
                <a:tint val="94000"/>
              </a:schemeClr>
            </a:gs>
            <a:gs pos="50000">
              <a:schemeClr val="accent5">
                <a:hueOff val="-1765"/>
                <a:satOff val="11696"/>
                <a:lumOff val="-28889"/>
                <a:alphaOff val="0"/>
                <a:satMod val="110000"/>
                <a:lumMod val="100000"/>
                <a:shade val="100000"/>
              </a:schemeClr>
            </a:gs>
            <a:gs pos="100000">
              <a:schemeClr val="accent5">
                <a:hueOff val="-1765"/>
                <a:satOff val="11696"/>
                <a:lumOff val="-2888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DE0090A-196A-4A49-B65F-1CCE7AD4E312}">
      <dsp:nvSpPr>
        <dsp:cNvPr id="0" name=""/>
        <dsp:cNvSpPr/>
      </dsp:nvSpPr>
      <dsp:spPr>
        <a:xfrm>
          <a:off x="696737" y="2170414"/>
          <a:ext cx="78426" cy="78426"/>
        </a:xfrm>
        <a:prstGeom prst="ellipse">
          <a:avLst/>
        </a:prstGeom>
        <a:gradFill rotWithShape="0">
          <a:gsLst>
            <a:gs pos="0">
              <a:schemeClr val="accent5">
                <a:hueOff val="-1912"/>
                <a:satOff val="12671"/>
                <a:lumOff val="-31296"/>
                <a:alphaOff val="0"/>
                <a:satMod val="103000"/>
                <a:lumMod val="102000"/>
                <a:tint val="94000"/>
              </a:schemeClr>
            </a:gs>
            <a:gs pos="50000">
              <a:schemeClr val="accent5">
                <a:hueOff val="-1912"/>
                <a:satOff val="12671"/>
                <a:lumOff val="-31296"/>
                <a:alphaOff val="0"/>
                <a:satMod val="110000"/>
                <a:lumMod val="100000"/>
                <a:shade val="100000"/>
              </a:schemeClr>
            </a:gs>
            <a:gs pos="100000">
              <a:schemeClr val="accent5">
                <a:hueOff val="-1912"/>
                <a:satOff val="12671"/>
                <a:lumOff val="-3129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6BE8D8D-AF98-4911-8F43-9D2503251664}">
      <dsp:nvSpPr>
        <dsp:cNvPr id="0" name=""/>
        <dsp:cNvSpPr/>
      </dsp:nvSpPr>
      <dsp:spPr>
        <a:xfrm>
          <a:off x="740656" y="2027677"/>
          <a:ext cx="123242" cy="123242"/>
        </a:xfrm>
        <a:prstGeom prst="ellipse">
          <a:avLst/>
        </a:prstGeom>
        <a:gradFill rotWithShape="0">
          <a:gsLst>
            <a:gs pos="0">
              <a:schemeClr val="accent5">
                <a:hueOff val="-2059"/>
                <a:satOff val="13645"/>
                <a:lumOff val="-33703"/>
                <a:alphaOff val="0"/>
                <a:satMod val="103000"/>
                <a:lumMod val="102000"/>
                <a:tint val="94000"/>
              </a:schemeClr>
            </a:gs>
            <a:gs pos="50000">
              <a:schemeClr val="accent5">
                <a:hueOff val="-2059"/>
                <a:satOff val="13645"/>
                <a:lumOff val="-33703"/>
                <a:alphaOff val="0"/>
                <a:satMod val="110000"/>
                <a:lumMod val="100000"/>
                <a:shade val="100000"/>
              </a:schemeClr>
            </a:gs>
            <a:gs pos="100000">
              <a:schemeClr val="accent5">
                <a:hueOff val="-2059"/>
                <a:satOff val="13645"/>
                <a:lumOff val="-3370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4DDC878-8DC3-4626-A1D4-1F780A6356C7}">
      <dsp:nvSpPr>
        <dsp:cNvPr id="0" name=""/>
        <dsp:cNvSpPr/>
      </dsp:nvSpPr>
      <dsp:spPr>
        <a:xfrm>
          <a:off x="850454" y="2181394"/>
          <a:ext cx="78426" cy="78426"/>
        </a:xfrm>
        <a:prstGeom prst="ellipse">
          <a:avLst/>
        </a:prstGeom>
        <a:gradFill rotWithShape="0">
          <a:gsLst>
            <a:gs pos="0">
              <a:schemeClr val="accent5">
                <a:hueOff val="-2206"/>
                <a:satOff val="14620"/>
                <a:lumOff val="-36111"/>
                <a:alphaOff val="0"/>
                <a:satMod val="103000"/>
                <a:lumMod val="102000"/>
                <a:tint val="94000"/>
              </a:schemeClr>
            </a:gs>
            <a:gs pos="50000">
              <a:schemeClr val="accent5">
                <a:hueOff val="-2206"/>
                <a:satOff val="14620"/>
                <a:lumOff val="-36111"/>
                <a:alphaOff val="0"/>
                <a:satMod val="110000"/>
                <a:lumMod val="100000"/>
                <a:shade val="100000"/>
              </a:schemeClr>
            </a:gs>
            <a:gs pos="100000">
              <a:schemeClr val="accent5">
                <a:hueOff val="-2206"/>
                <a:satOff val="14620"/>
                <a:lumOff val="-3611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85E866C-D61B-4769-9CDE-21F1D24E49E8}">
      <dsp:nvSpPr>
        <dsp:cNvPr id="0" name=""/>
        <dsp:cNvSpPr/>
      </dsp:nvSpPr>
      <dsp:spPr>
        <a:xfrm>
          <a:off x="949271" y="2005718"/>
          <a:ext cx="179261" cy="179261"/>
        </a:xfrm>
        <a:prstGeom prst="ellipse">
          <a:avLst/>
        </a:prstGeom>
        <a:gradFill rotWithShape="0">
          <a:gsLst>
            <a:gs pos="0">
              <a:schemeClr val="accent5">
                <a:hueOff val="-2354"/>
                <a:satOff val="15595"/>
                <a:lumOff val="-38518"/>
                <a:alphaOff val="0"/>
                <a:satMod val="103000"/>
                <a:lumMod val="102000"/>
                <a:tint val="94000"/>
              </a:schemeClr>
            </a:gs>
            <a:gs pos="50000">
              <a:schemeClr val="accent5">
                <a:hueOff val="-2354"/>
                <a:satOff val="15595"/>
                <a:lumOff val="-38518"/>
                <a:alphaOff val="0"/>
                <a:satMod val="110000"/>
                <a:lumMod val="100000"/>
                <a:shade val="100000"/>
              </a:schemeClr>
            </a:gs>
            <a:gs pos="100000">
              <a:schemeClr val="accent5">
                <a:hueOff val="-2354"/>
                <a:satOff val="15595"/>
                <a:lumOff val="-3851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02D6EBE-927B-4BCD-B8BC-1A4B6D73F87C}">
      <dsp:nvSpPr>
        <dsp:cNvPr id="0" name=""/>
        <dsp:cNvSpPr/>
      </dsp:nvSpPr>
      <dsp:spPr>
        <a:xfrm>
          <a:off x="1190826" y="1961799"/>
          <a:ext cx="123242" cy="123242"/>
        </a:xfrm>
        <a:prstGeom prst="ellipse">
          <a:avLst/>
        </a:prstGeom>
        <a:gradFill rotWithShape="0">
          <a:gsLst>
            <a:gs pos="0">
              <a:schemeClr val="accent5">
                <a:hueOff val="-2501"/>
                <a:satOff val="16569"/>
                <a:lumOff val="-40926"/>
                <a:alphaOff val="0"/>
                <a:satMod val="103000"/>
                <a:lumMod val="102000"/>
                <a:tint val="94000"/>
              </a:schemeClr>
            </a:gs>
            <a:gs pos="50000">
              <a:schemeClr val="accent5">
                <a:hueOff val="-2501"/>
                <a:satOff val="16569"/>
                <a:lumOff val="-40926"/>
                <a:alphaOff val="0"/>
                <a:satMod val="110000"/>
                <a:lumMod val="100000"/>
                <a:shade val="100000"/>
              </a:schemeClr>
            </a:gs>
            <a:gs pos="100000">
              <a:schemeClr val="accent5">
                <a:hueOff val="-2501"/>
                <a:satOff val="16569"/>
                <a:lumOff val="-4092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D7369F0-E525-4E7D-866A-B2384D379F48}">
      <dsp:nvSpPr>
        <dsp:cNvPr id="0" name=""/>
        <dsp:cNvSpPr/>
      </dsp:nvSpPr>
      <dsp:spPr>
        <a:xfrm>
          <a:off x="1564254" y="1445568"/>
          <a:ext cx="361944" cy="690991"/>
        </a:xfrm>
        <a:prstGeom prst="chevron">
          <a:avLst>
            <a:gd name="adj" fmla="val 6231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2D1A09C-9FDE-4DD7-8C99-A9F3D00D6601}">
      <dsp:nvSpPr>
        <dsp:cNvPr id="0" name=""/>
        <dsp:cNvSpPr/>
      </dsp:nvSpPr>
      <dsp:spPr>
        <a:xfrm>
          <a:off x="2247981" y="1445903"/>
          <a:ext cx="987121" cy="690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tr-TR" sz="900" b="1" kern="1200" dirty="0">
              <a:latin typeface="+mj-lt"/>
            </a:rPr>
            <a:t>STEP 2</a:t>
          </a:r>
        </a:p>
        <a:p>
          <a:pPr lvl="0" algn="ctr" defTabSz="400050">
            <a:lnSpc>
              <a:spcPct val="90000"/>
            </a:lnSpc>
            <a:spcBef>
              <a:spcPct val="0"/>
            </a:spcBef>
            <a:spcAft>
              <a:spcPct val="35000"/>
            </a:spcAft>
          </a:pPr>
          <a:r>
            <a:rPr lang="tr-TR" sz="900" b="1" kern="1200" dirty="0" err="1" smtClean="0">
              <a:latin typeface="+mj-lt"/>
            </a:rPr>
            <a:t>Procedures</a:t>
          </a:r>
          <a:r>
            <a:rPr lang="tr-TR" sz="900" b="1" kern="1200" dirty="0" smtClean="0">
              <a:latin typeface="+mj-lt"/>
            </a:rPr>
            <a:t> </a:t>
          </a:r>
          <a:r>
            <a:rPr lang="tr-TR" sz="900" b="1" kern="1200" dirty="0" err="1" smtClean="0">
              <a:latin typeface="+mj-lt"/>
            </a:rPr>
            <a:t>with</a:t>
          </a:r>
          <a:r>
            <a:rPr lang="tr-TR" sz="900" b="1" kern="1200" dirty="0" smtClean="0">
              <a:latin typeface="+mj-lt"/>
            </a:rPr>
            <a:t> </a:t>
          </a:r>
          <a:r>
            <a:rPr lang="tr-TR" sz="900" b="1" kern="1200" dirty="0" err="1" smtClean="0">
              <a:latin typeface="+mj-lt"/>
            </a:rPr>
            <a:t>the</a:t>
          </a:r>
          <a:r>
            <a:rPr lang="tr-TR" sz="900" b="1" kern="1200" dirty="0" smtClean="0">
              <a:latin typeface="+mj-lt"/>
            </a:rPr>
            <a:t> Host </a:t>
          </a:r>
          <a:r>
            <a:rPr lang="tr-TR" sz="900" b="1" kern="1200" dirty="0" err="1" smtClean="0">
              <a:latin typeface="+mj-lt"/>
            </a:rPr>
            <a:t>Institution</a:t>
          </a:r>
          <a:endParaRPr lang="tr-TR" sz="900" b="1" kern="1200" dirty="0">
            <a:latin typeface="+mj-lt"/>
          </a:endParaRPr>
        </a:p>
      </dsp:txBody>
      <dsp:txXfrm>
        <a:off x="2247981" y="1445903"/>
        <a:ext cx="987121" cy="690985"/>
      </dsp:txXfrm>
    </dsp:sp>
    <dsp:sp modelId="{0D9B9149-A38F-48B7-9C06-50D9DD80926D}">
      <dsp:nvSpPr>
        <dsp:cNvPr id="0" name=""/>
        <dsp:cNvSpPr/>
      </dsp:nvSpPr>
      <dsp:spPr>
        <a:xfrm>
          <a:off x="1931934" y="2385849"/>
          <a:ext cx="1630685" cy="8505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t" anchorCtr="0">
          <a:noAutofit/>
        </a:bodyPr>
        <a:lstStyle/>
        <a:p>
          <a:pPr marL="57150" lvl="1" indent="-57150" algn="l" defTabSz="400050">
            <a:lnSpc>
              <a:spcPct val="90000"/>
            </a:lnSpc>
            <a:spcBef>
              <a:spcPct val="0"/>
            </a:spcBef>
            <a:spcAft>
              <a:spcPct val="15000"/>
            </a:spcAft>
            <a:buChar char="••"/>
          </a:pPr>
          <a:r>
            <a:rPr lang="tr-TR" sz="900" b="1" kern="1200" dirty="0">
              <a:latin typeface="+mj-lt"/>
            </a:rPr>
            <a:t>LEARNING</a:t>
          </a:r>
          <a:r>
            <a:rPr lang="tr-TR" sz="900" b="1" kern="1200" baseline="0" dirty="0">
              <a:latin typeface="+mj-lt"/>
            </a:rPr>
            <a:t> </a:t>
          </a:r>
          <a:r>
            <a:rPr lang="tr-TR" sz="900" b="1" kern="1200" baseline="0" dirty="0" smtClean="0">
              <a:latin typeface="+mj-lt"/>
            </a:rPr>
            <a:t>AGREEMENT</a:t>
          </a:r>
          <a:endParaRPr lang="tr-TR" sz="900" b="0" kern="1200" dirty="0">
            <a:latin typeface="+mj-lt"/>
          </a:endParaRPr>
        </a:p>
        <a:p>
          <a:pPr marL="57150" lvl="1" indent="-57150" algn="l" defTabSz="400050">
            <a:lnSpc>
              <a:spcPct val="90000"/>
            </a:lnSpc>
            <a:spcBef>
              <a:spcPct val="0"/>
            </a:spcBef>
            <a:spcAft>
              <a:spcPct val="15000"/>
            </a:spcAft>
            <a:buChar char="••"/>
          </a:pPr>
          <a:r>
            <a:rPr lang="en-GB" sz="900" b="1" kern="1200" dirty="0" smtClean="0"/>
            <a:t>Language certificate</a:t>
          </a:r>
          <a:r>
            <a:rPr lang="en-GB" sz="900" kern="1200" dirty="0" smtClean="0"/>
            <a:t> (can be obtained from our International Academic Relations Coordination Office to be sent to the host institution).</a:t>
          </a:r>
          <a:endParaRPr lang="tr-TR" sz="900" b="0" kern="1200" dirty="0">
            <a:latin typeface="+mj-lt"/>
          </a:endParaRPr>
        </a:p>
        <a:p>
          <a:pPr marL="57150" lvl="1" indent="-57150" algn="l" defTabSz="400050">
            <a:lnSpc>
              <a:spcPct val="90000"/>
            </a:lnSpc>
            <a:spcBef>
              <a:spcPct val="0"/>
            </a:spcBef>
            <a:spcAft>
              <a:spcPct val="15000"/>
            </a:spcAft>
            <a:buChar char="••"/>
          </a:pPr>
          <a:r>
            <a:rPr lang="en-GB" sz="900" b="1" kern="1200" dirty="0" smtClean="0"/>
            <a:t>Other documents</a:t>
          </a:r>
          <a:r>
            <a:rPr lang="en-GB" sz="900" kern="1200" dirty="0" smtClean="0"/>
            <a:t> as requested by the host institution.</a:t>
          </a:r>
          <a:endParaRPr lang="en-GB" sz="900" kern="1200" dirty="0"/>
        </a:p>
      </dsp:txBody>
      <dsp:txXfrm>
        <a:off x="1931934" y="2385849"/>
        <a:ext cx="1630685" cy="850534"/>
      </dsp:txXfrm>
    </dsp:sp>
    <dsp:sp modelId="{8C2C401E-274F-43E7-B7F1-4E200F75CF76}">
      <dsp:nvSpPr>
        <dsp:cNvPr id="0" name=""/>
        <dsp:cNvSpPr/>
      </dsp:nvSpPr>
      <dsp:spPr>
        <a:xfrm>
          <a:off x="3556884" y="1445568"/>
          <a:ext cx="361944" cy="690991"/>
        </a:xfrm>
        <a:prstGeom prst="chevron">
          <a:avLst>
            <a:gd name="adj" fmla="val 62310"/>
          </a:avLst>
        </a:prstGeom>
        <a:gradFill rotWithShape="0">
          <a:gsLst>
            <a:gs pos="0">
              <a:schemeClr val="accent5">
                <a:hueOff val="-662"/>
                <a:satOff val="4386"/>
                <a:lumOff val="-10833"/>
                <a:alphaOff val="0"/>
                <a:satMod val="103000"/>
                <a:lumMod val="102000"/>
                <a:tint val="94000"/>
              </a:schemeClr>
            </a:gs>
            <a:gs pos="50000">
              <a:schemeClr val="accent5">
                <a:hueOff val="-662"/>
                <a:satOff val="4386"/>
                <a:lumOff val="-10833"/>
                <a:alphaOff val="0"/>
                <a:satMod val="110000"/>
                <a:lumMod val="100000"/>
                <a:shade val="100000"/>
              </a:schemeClr>
            </a:gs>
            <a:gs pos="100000">
              <a:schemeClr val="accent5">
                <a:hueOff val="-662"/>
                <a:satOff val="4386"/>
                <a:lumOff val="-1083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A82CFA0-765A-4F2C-A5AA-755AA8DA7A3B}">
      <dsp:nvSpPr>
        <dsp:cNvPr id="0" name=""/>
        <dsp:cNvSpPr/>
      </dsp:nvSpPr>
      <dsp:spPr>
        <a:xfrm>
          <a:off x="4231830" y="1445903"/>
          <a:ext cx="987121" cy="690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tr-TR" sz="900" b="1" kern="1200" dirty="0">
              <a:latin typeface="+mj-lt"/>
            </a:rPr>
            <a:t>STEP 3</a:t>
          </a:r>
        </a:p>
        <a:p>
          <a:pPr lvl="0" algn="ctr" defTabSz="400050">
            <a:lnSpc>
              <a:spcPct val="90000"/>
            </a:lnSpc>
            <a:spcBef>
              <a:spcPct val="0"/>
            </a:spcBef>
            <a:spcAft>
              <a:spcPct val="35000"/>
            </a:spcAft>
          </a:pPr>
          <a:r>
            <a:rPr lang="tr-TR" sz="900" b="1" kern="1200" dirty="0" err="1" smtClean="0">
              <a:latin typeface="+mj-lt"/>
            </a:rPr>
            <a:t>Procedures</a:t>
          </a:r>
          <a:r>
            <a:rPr lang="tr-TR" sz="900" b="1" kern="1200" dirty="0" smtClean="0">
              <a:latin typeface="+mj-lt"/>
            </a:rPr>
            <a:t> </a:t>
          </a:r>
          <a:r>
            <a:rPr lang="tr-TR" sz="900" b="1" kern="1200" dirty="0" err="1" smtClean="0">
              <a:latin typeface="+mj-lt"/>
            </a:rPr>
            <a:t>with</a:t>
          </a:r>
          <a:r>
            <a:rPr lang="tr-TR" sz="900" b="1" kern="1200" dirty="0" smtClean="0">
              <a:latin typeface="+mj-lt"/>
            </a:rPr>
            <a:t> Home </a:t>
          </a:r>
          <a:r>
            <a:rPr lang="tr-TR" sz="900" b="1" kern="1200" dirty="0" err="1" smtClean="0">
              <a:latin typeface="+mj-lt"/>
            </a:rPr>
            <a:t>Institution</a:t>
          </a:r>
          <a:endParaRPr lang="tr-TR" sz="900" b="1" kern="1200" dirty="0">
            <a:latin typeface="+mj-lt"/>
          </a:endParaRPr>
        </a:p>
      </dsp:txBody>
      <dsp:txXfrm>
        <a:off x="4231830" y="1445903"/>
        <a:ext cx="987121" cy="690985"/>
      </dsp:txXfrm>
    </dsp:sp>
    <dsp:sp modelId="{20F32021-ABBC-481C-BDD2-1EEF7253DD62}">
      <dsp:nvSpPr>
        <dsp:cNvPr id="0" name=""/>
        <dsp:cNvSpPr/>
      </dsp:nvSpPr>
      <dsp:spPr>
        <a:xfrm>
          <a:off x="3806198" y="2601776"/>
          <a:ext cx="1613124" cy="608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t" anchorCtr="0">
          <a:noAutofit/>
        </a:bodyPr>
        <a:lstStyle/>
        <a:p>
          <a:pPr marL="57150" lvl="1" indent="-57150" algn="l" defTabSz="400050">
            <a:lnSpc>
              <a:spcPct val="90000"/>
            </a:lnSpc>
            <a:spcBef>
              <a:spcPct val="0"/>
            </a:spcBef>
            <a:spcAft>
              <a:spcPct val="15000"/>
            </a:spcAft>
            <a:buChar char="••"/>
          </a:pPr>
          <a:r>
            <a:rPr lang="en-GB" sz="900" b="1" kern="1200" dirty="0" smtClean="0"/>
            <a:t>Learning Agreement</a:t>
          </a:r>
          <a:r>
            <a:rPr lang="en-GB" sz="900" kern="1200" dirty="0" smtClean="0"/>
            <a:t>: After it is signed by all parties (student, sending institution, and receiving institution), you must apply to your academic unit for the </a:t>
          </a:r>
          <a:r>
            <a:rPr lang="en-GB" sz="900" b="1" kern="1200" dirty="0" smtClean="0"/>
            <a:t>Board Decision</a:t>
          </a:r>
          <a:r>
            <a:rPr lang="en-GB" sz="900" kern="1200" dirty="0" smtClean="0"/>
            <a:t>.</a:t>
          </a:r>
          <a:endParaRPr lang="tr-TR" sz="900" b="1" kern="1200" dirty="0">
            <a:latin typeface="+mj-lt"/>
          </a:endParaRPr>
        </a:p>
        <a:p>
          <a:pPr marL="57150" lvl="1" indent="-57150" algn="l" defTabSz="400050">
            <a:lnSpc>
              <a:spcPct val="90000"/>
            </a:lnSpc>
            <a:spcBef>
              <a:spcPct val="0"/>
            </a:spcBef>
            <a:spcAft>
              <a:spcPct val="15000"/>
            </a:spcAft>
            <a:buChar char="••"/>
          </a:pPr>
          <a:r>
            <a:rPr lang="en-GB" sz="900" b="1" kern="1200" dirty="0" smtClean="0"/>
            <a:t>English transcript</a:t>
          </a:r>
          <a:r>
            <a:rPr lang="en-GB" sz="900" kern="1200" dirty="0" smtClean="0"/>
            <a:t>: Obtain an up-to-date English transcript from your student affairs office.</a:t>
          </a:r>
          <a:endParaRPr lang="en-GB" sz="900" kern="1200" dirty="0"/>
        </a:p>
      </dsp:txBody>
      <dsp:txXfrm>
        <a:off x="3806198" y="2601776"/>
        <a:ext cx="1613124" cy="608725"/>
      </dsp:txXfrm>
    </dsp:sp>
    <dsp:sp modelId="{935A7AD4-DE09-486B-BEFE-BAAC9B804134}">
      <dsp:nvSpPr>
        <dsp:cNvPr id="0" name=""/>
        <dsp:cNvSpPr/>
      </dsp:nvSpPr>
      <dsp:spPr>
        <a:xfrm>
          <a:off x="5531953" y="1445568"/>
          <a:ext cx="361944" cy="690991"/>
        </a:xfrm>
        <a:prstGeom prst="chevron">
          <a:avLst>
            <a:gd name="adj" fmla="val 62310"/>
          </a:avLst>
        </a:prstGeom>
        <a:gradFill rotWithShape="0">
          <a:gsLst>
            <a:gs pos="0">
              <a:schemeClr val="accent5">
                <a:hueOff val="-1324"/>
                <a:satOff val="8772"/>
                <a:lumOff val="-21666"/>
                <a:alphaOff val="0"/>
                <a:satMod val="103000"/>
                <a:lumMod val="102000"/>
                <a:tint val="94000"/>
              </a:schemeClr>
            </a:gs>
            <a:gs pos="50000">
              <a:schemeClr val="accent5">
                <a:hueOff val="-1324"/>
                <a:satOff val="8772"/>
                <a:lumOff val="-21666"/>
                <a:alphaOff val="0"/>
                <a:satMod val="110000"/>
                <a:lumMod val="100000"/>
                <a:shade val="100000"/>
              </a:schemeClr>
            </a:gs>
            <a:gs pos="100000">
              <a:schemeClr val="accent5">
                <a:hueOff val="-1324"/>
                <a:satOff val="8772"/>
                <a:lumOff val="-2166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19AB1D3-A6DC-4625-910A-418C097CA3B2}">
      <dsp:nvSpPr>
        <dsp:cNvPr id="0" name=""/>
        <dsp:cNvSpPr/>
      </dsp:nvSpPr>
      <dsp:spPr>
        <a:xfrm>
          <a:off x="5963515" y="1445903"/>
          <a:ext cx="987121" cy="690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tr-TR" sz="900" b="1" kern="1200" dirty="0">
              <a:latin typeface="+mj-lt"/>
            </a:rPr>
            <a:t>STEP 4 </a:t>
          </a:r>
        </a:p>
        <a:p>
          <a:pPr lvl="0" algn="ctr" defTabSz="400050">
            <a:lnSpc>
              <a:spcPct val="90000"/>
            </a:lnSpc>
            <a:spcBef>
              <a:spcPct val="0"/>
            </a:spcBef>
            <a:spcAft>
              <a:spcPct val="35000"/>
            </a:spcAft>
          </a:pPr>
          <a:r>
            <a:rPr lang="tr-TR" sz="900" b="1" kern="1200" dirty="0">
              <a:latin typeface="+mj-lt"/>
            </a:rPr>
            <a:t>TRAVEL PLANNING </a:t>
          </a:r>
        </a:p>
      </dsp:txBody>
      <dsp:txXfrm>
        <a:off x="5963515" y="1445903"/>
        <a:ext cx="987121" cy="690985"/>
      </dsp:txXfrm>
    </dsp:sp>
    <dsp:sp modelId="{E7FDA739-D921-41AE-A3CE-ACA5B7EFEECB}">
      <dsp:nvSpPr>
        <dsp:cNvPr id="0" name=""/>
        <dsp:cNvSpPr/>
      </dsp:nvSpPr>
      <dsp:spPr>
        <a:xfrm>
          <a:off x="5893898" y="2347432"/>
          <a:ext cx="1126355" cy="8356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t" anchorCtr="0">
          <a:noAutofit/>
        </a:bodyPr>
        <a:lstStyle/>
        <a:p>
          <a:pPr marL="57150" lvl="1" indent="-57150" algn="l" defTabSz="400050">
            <a:lnSpc>
              <a:spcPct val="90000"/>
            </a:lnSpc>
            <a:spcBef>
              <a:spcPct val="0"/>
            </a:spcBef>
            <a:spcAft>
              <a:spcPct val="15000"/>
            </a:spcAft>
            <a:buChar char="••"/>
          </a:pPr>
          <a:r>
            <a:rPr lang="en-GB" sz="900" b="1" kern="1200" dirty="0" smtClean="0"/>
            <a:t>Visa application procedures</a:t>
          </a:r>
          <a:r>
            <a:rPr lang="en-GB" sz="900" kern="1200" dirty="0" smtClean="0"/>
            <a:t>.</a:t>
          </a:r>
          <a:endParaRPr lang="tr-TR" sz="900" kern="1200" dirty="0">
            <a:latin typeface="+mj-lt"/>
          </a:endParaRPr>
        </a:p>
        <a:p>
          <a:pPr marL="57150" lvl="1" indent="-57150" algn="l" defTabSz="400050">
            <a:lnSpc>
              <a:spcPct val="90000"/>
            </a:lnSpc>
            <a:spcBef>
              <a:spcPct val="0"/>
            </a:spcBef>
            <a:spcAft>
              <a:spcPct val="15000"/>
            </a:spcAft>
            <a:buChar char="••"/>
          </a:pPr>
          <a:r>
            <a:rPr lang="en-GB" sz="900" b="1" kern="1200" dirty="0" smtClean="0"/>
            <a:t>Travel health insurance</a:t>
          </a:r>
          <a:r>
            <a:rPr lang="en-GB" sz="900" kern="1200" dirty="0" smtClean="0"/>
            <a:t> coverage for the full duration of your mobility.</a:t>
          </a:r>
          <a:endParaRPr lang="en-GB" sz="900" kern="1200" dirty="0"/>
        </a:p>
        <a:p>
          <a:pPr marL="57150" lvl="1" indent="-57150" algn="l" defTabSz="400050">
            <a:lnSpc>
              <a:spcPct val="90000"/>
            </a:lnSpc>
            <a:spcBef>
              <a:spcPct val="0"/>
            </a:spcBef>
            <a:spcAft>
              <a:spcPct val="15000"/>
            </a:spcAft>
            <a:buChar char="••"/>
          </a:pPr>
          <a:r>
            <a:rPr lang="en-GB" sz="900" b="1" kern="1200" dirty="0" smtClean="0"/>
            <a:t>Opening a Euro </a:t>
          </a:r>
          <a:r>
            <a:rPr lang="tr-TR" sz="900" b="1" kern="1200" dirty="0" smtClean="0"/>
            <a:t>Grant</a:t>
          </a:r>
          <a:r>
            <a:rPr lang="en-GB" sz="900" b="1" kern="1200" dirty="0" smtClean="0"/>
            <a:t> deposit bank account</a:t>
          </a:r>
          <a:r>
            <a:rPr lang="en-GB" sz="900" kern="1200" dirty="0" smtClean="0"/>
            <a:t> (IBAN required).</a:t>
          </a:r>
          <a:endParaRPr lang="en-GB" sz="900" kern="1200" dirty="0"/>
        </a:p>
        <a:p>
          <a:pPr marL="57150" lvl="1" indent="-57150" algn="l" defTabSz="400050">
            <a:lnSpc>
              <a:spcPct val="90000"/>
            </a:lnSpc>
            <a:spcBef>
              <a:spcPct val="0"/>
            </a:spcBef>
            <a:spcAft>
              <a:spcPct val="15000"/>
            </a:spcAft>
            <a:buChar char="••"/>
          </a:pPr>
          <a:r>
            <a:rPr lang="en-GB" sz="900" b="1" kern="1200" dirty="0" smtClean="0"/>
            <a:t>Accommodation arrangements</a:t>
          </a:r>
          <a:r>
            <a:rPr lang="en-GB" sz="900" kern="1200" dirty="0" smtClean="0"/>
            <a:t> in the host country.</a:t>
          </a:r>
          <a:endParaRPr lang="en-GB" sz="900" kern="1200" dirty="0"/>
        </a:p>
      </dsp:txBody>
      <dsp:txXfrm>
        <a:off x="5893898" y="2347432"/>
        <a:ext cx="1126355" cy="835621"/>
      </dsp:txXfrm>
    </dsp:sp>
    <dsp:sp modelId="{589A8906-5813-4009-9E37-C4E53B49A99F}">
      <dsp:nvSpPr>
        <dsp:cNvPr id="0" name=""/>
        <dsp:cNvSpPr/>
      </dsp:nvSpPr>
      <dsp:spPr>
        <a:xfrm>
          <a:off x="6989180" y="1445568"/>
          <a:ext cx="361944" cy="690991"/>
        </a:xfrm>
        <a:prstGeom prst="chevron">
          <a:avLst>
            <a:gd name="adj" fmla="val 62310"/>
          </a:avLst>
        </a:prstGeom>
        <a:gradFill rotWithShape="0">
          <a:gsLst>
            <a:gs pos="0">
              <a:schemeClr val="accent5">
                <a:hueOff val="-1986"/>
                <a:satOff val="13158"/>
                <a:lumOff val="-32500"/>
                <a:alphaOff val="0"/>
                <a:satMod val="103000"/>
                <a:lumMod val="102000"/>
                <a:tint val="94000"/>
              </a:schemeClr>
            </a:gs>
            <a:gs pos="50000">
              <a:schemeClr val="accent5">
                <a:hueOff val="-1986"/>
                <a:satOff val="13158"/>
                <a:lumOff val="-32500"/>
                <a:alphaOff val="0"/>
                <a:satMod val="110000"/>
                <a:lumMod val="100000"/>
                <a:shade val="100000"/>
              </a:schemeClr>
            </a:gs>
            <a:gs pos="100000">
              <a:schemeClr val="accent5">
                <a:hueOff val="-1986"/>
                <a:satOff val="13158"/>
                <a:lumOff val="-3250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071106D-3DC7-4458-BBC0-C4507E48ACBC}">
      <dsp:nvSpPr>
        <dsp:cNvPr id="0" name=""/>
        <dsp:cNvSpPr/>
      </dsp:nvSpPr>
      <dsp:spPr>
        <a:xfrm>
          <a:off x="7478960" y="1215742"/>
          <a:ext cx="1529169" cy="1138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l" defTabSz="400050">
            <a:lnSpc>
              <a:spcPct val="90000"/>
            </a:lnSpc>
            <a:spcBef>
              <a:spcPct val="0"/>
            </a:spcBef>
            <a:spcAft>
              <a:spcPct val="35000"/>
            </a:spcAft>
          </a:pPr>
          <a:r>
            <a:rPr lang="tr-TR" sz="900" b="1" kern="1200" dirty="0">
              <a:latin typeface="+mj-lt"/>
            </a:rPr>
            <a:t>STEP 5</a:t>
          </a:r>
        </a:p>
        <a:p>
          <a:pPr lvl="0" algn="l" defTabSz="400050">
            <a:lnSpc>
              <a:spcPct val="90000"/>
            </a:lnSpc>
            <a:spcBef>
              <a:spcPct val="0"/>
            </a:spcBef>
            <a:spcAft>
              <a:spcPct val="35000"/>
            </a:spcAft>
          </a:pPr>
          <a:r>
            <a:rPr lang="tr-TR" sz="900" b="1" kern="1200" dirty="0" smtClean="0">
              <a:latin typeface="+mj-lt"/>
            </a:rPr>
            <a:t>BEFORE </a:t>
          </a:r>
          <a:r>
            <a:rPr lang="tr-TR" sz="900" b="1" kern="1200" dirty="0">
              <a:latin typeface="+mj-lt"/>
            </a:rPr>
            <a:t>DEPARTURE </a:t>
          </a:r>
        </a:p>
      </dsp:txBody>
      <dsp:txXfrm>
        <a:off x="7478960" y="1215742"/>
        <a:ext cx="1529169" cy="1138778"/>
      </dsp:txXfrm>
    </dsp:sp>
    <dsp:sp modelId="{C8F712B7-EC01-47BD-9E01-63A3A8D36907}">
      <dsp:nvSpPr>
        <dsp:cNvPr id="0" name=""/>
        <dsp:cNvSpPr/>
      </dsp:nvSpPr>
      <dsp:spPr>
        <a:xfrm>
          <a:off x="7370727" y="2324886"/>
          <a:ext cx="1760008" cy="112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t" anchorCtr="0">
          <a:noAutofit/>
        </a:bodyPr>
        <a:lstStyle/>
        <a:p>
          <a:pPr marL="57150" lvl="1" indent="-57150" algn="l" defTabSz="400050">
            <a:lnSpc>
              <a:spcPct val="90000"/>
            </a:lnSpc>
            <a:spcBef>
              <a:spcPct val="0"/>
            </a:spcBef>
            <a:spcAft>
              <a:spcPct val="15000"/>
            </a:spcAft>
            <a:buChar char="••"/>
          </a:pPr>
          <a:r>
            <a:rPr lang="tr-TR" sz="900" b="1" kern="1200" dirty="0" err="1" smtClean="0">
              <a:latin typeface="+mj-lt"/>
            </a:rPr>
            <a:t>Documents</a:t>
          </a:r>
          <a:r>
            <a:rPr lang="tr-TR" sz="900" b="1" kern="1200" dirty="0" smtClean="0">
              <a:latin typeface="+mj-lt"/>
            </a:rPr>
            <a:t> </a:t>
          </a:r>
          <a:r>
            <a:rPr lang="tr-TR" sz="900" b="1" kern="1200" dirty="0" err="1" smtClean="0">
              <a:latin typeface="+mj-lt"/>
            </a:rPr>
            <a:t>that</a:t>
          </a:r>
          <a:r>
            <a:rPr lang="tr-TR" sz="900" b="1" kern="1200" dirty="0" smtClean="0">
              <a:latin typeface="+mj-lt"/>
            </a:rPr>
            <a:t> </a:t>
          </a:r>
          <a:r>
            <a:rPr lang="tr-TR" sz="900" b="1" kern="1200" dirty="0" err="1" smtClean="0">
              <a:latin typeface="+mj-lt"/>
            </a:rPr>
            <a:t>need</a:t>
          </a:r>
          <a:r>
            <a:rPr lang="tr-TR" sz="900" b="1" kern="1200" dirty="0" smtClean="0">
              <a:latin typeface="+mj-lt"/>
            </a:rPr>
            <a:t> </a:t>
          </a:r>
          <a:r>
            <a:rPr lang="tr-TR" sz="900" b="1" kern="1200" dirty="0" err="1" smtClean="0">
              <a:latin typeface="+mj-lt"/>
            </a:rPr>
            <a:t>to</a:t>
          </a:r>
          <a:r>
            <a:rPr lang="tr-TR" sz="900" b="1" kern="1200" dirty="0" smtClean="0">
              <a:latin typeface="+mj-lt"/>
            </a:rPr>
            <a:t> be </a:t>
          </a:r>
          <a:r>
            <a:rPr lang="tr-TR" sz="900" b="1" kern="1200" dirty="0" err="1" smtClean="0">
              <a:latin typeface="+mj-lt"/>
            </a:rPr>
            <a:t>submitted</a:t>
          </a:r>
          <a:r>
            <a:rPr lang="tr-TR" sz="900" b="1" kern="1200" dirty="0" smtClean="0">
              <a:latin typeface="+mj-lt"/>
            </a:rPr>
            <a:t> </a:t>
          </a:r>
          <a:r>
            <a:rPr lang="tr-TR" sz="900" b="1" kern="1200" dirty="0" err="1" smtClean="0">
              <a:latin typeface="+mj-lt"/>
            </a:rPr>
            <a:t>to</a:t>
          </a:r>
          <a:r>
            <a:rPr lang="tr-TR" sz="900" b="1" kern="1200" dirty="0" smtClean="0">
              <a:latin typeface="+mj-lt"/>
            </a:rPr>
            <a:t> </a:t>
          </a:r>
          <a:r>
            <a:rPr lang="tr-TR" sz="900" b="1" kern="1200" dirty="0" err="1" smtClean="0">
              <a:latin typeface="+mj-lt"/>
            </a:rPr>
            <a:t>the</a:t>
          </a:r>
          <a:r>
            <a:rPr lang="tr-TR" sz="900" b="1" kern="1200" dirty="0" smtClean="0">
              <a:latin typeface="+mj-lt"/>
            </a:rPr>
            <a:t> International </a:t>
          </a:r>
          <a:r>
            <a:rPr lang="tr-TR" sz="900" b="1" kern="1200" dirty="0" err="1" smtClean="0">
              <a:latin typeface="+mj-lt"/>
            </a:rPr>
            <a:t>Academic</a:t>
          </a:r>
          <a:r>
            <a:rPr lang="tr-TR" sz="900" b="1" kern="1200" dirty="0" smtClean="0">
              <a:latin typeface="+mj-lt"/>
            </a:rPr>
            <a:t> </a:t>
          </a:r>
          <a:r>
            <a:rPr lang="tr-TR" sz="900" b="1" kern="1200" dirty="0" err="1" smtClean="0">
              <a:latin typeface="+mj-lt"/>
            </a:rPr>
            <a:t>Relations</a:t>
          </a:r>
          <a:r>
            <a:rPr lang="tr-TR" sz="900" b="1" kern="1200" dirty="0" smtClean="0">
              <a:latin typeface="+mj-lt"/>
            </a:rPr>
            <a:t> Office;</a:t>
          </a:r>
          <a:endParaRPr lang="tr-TR" sz="900" b="1" kern="1200" dirty="0">
            <a:latin typeface="+mj-lt"/>
          </a:endParaRPr>
        </a:p>
        <a:p>
          <a:pPr marL="57150" lvl="1" indent="-57150" algn="l" defTabSz="400050">
            <a:lnSpc>
              <a:spcPct val="90000"/>
            </a:lnSpc>
            <a:spcBef>
              <a:spcPct val="0"/>
            </a:spcBef>
            <a:spcAft>
              <a:spcPct val="15000"/>
            </a:spcAft>
            <a:buChar char="••"/>
          </a:pPr>
          <a:r>
            <a:rPr lang="en-US" sz="900" kern="1200" dirty="0">
              <a:latin typeface="+mj-lt"/>
            </a:rPr>
            <a:t>- Letter of Acceptance/Invitation
-Learning Agreement
-Decision of the Board of Directors
-English Transcript
-Demand Deposit Euro Account
-Visa
-Travel Health Insurance
-Online Language Test Result (EU Academy)</a:t>
          </a:r>
          <a:endParaRPr lang="tr-TR" sz="900" kern="1200" dirty="0">
            <a:latin typeface="+mj-lt"/>
          </a:endParaRPr>
        </a:p>
        <a:p>
          <a:pPr marL="57150" lvl="1" indent="-57150" algn="l" defTabSz="400050">
            <a:lnSpc>
              <a:spcPct val="90000"/>
            </a:lnSpc>
            <a:spcBef>
              <a:spcPct val="0"/>
            </a:spcBef>
            <a:spcAft>
              <a:spcPct val="15000"/>
            </a:spcAft>
            <a:buChar char="••"/>
          </a:pPr>
          <a:endParaRPr lang="tr-TR" sz="900" kern="1200" dirty="0">
            <a:latin typeface="+mj-lt"/>
          </a:endParaRPr>
        </a:p>
      </dsp:txBody>
      <dsp:txXfrm>
        <a:off x="7370727" y="2324886"/>
        <a:ext cx="1760008" cy="1124960"/>
      </dsp:txXfrm>
    </dsp:sp>
    <dsp:sp modelId="{E0CFDDE2-EEE5-47E7-940A-E9D0A1111B7A}">
      <dsp:nvSpPr>
        <dsp:cNvPr id="0" name=""/>
        <dsp:cNvSpPr/>
      </dsp:nvSpPr>
      <dsp:spPr>
        <a:xfrm>
          <a:off x="9047597" y="1457674"/>
          <a:ext cx="361944" cy="690991"/>
        </a:xfrm>
        <a:prstGeom prst="chevron">
          <a:avLst>
            <a:gd name="adj" fmla="val 62310"/>
          </a:avLst>
        </a:prstGeom>
        <a:gradFill rotWithShape="0">
          <a:gsLst>
            <a:gs pos="0">
              <a:schemeClr val="accent5">
                <a:hueOff val="-2648"/>
                <a:satOff val="17544"/>
                <a:lumOff val="-43333"/>
                <a:alphaOff val="0"/>
                <a:satMod val="103000"/>
                <a:lumMod val="102000"/>
                <a:tint val="94000"/>
              </a:schemeClr>
            </a:gs>
            <a:gs pos="50000">
              <a:schemeClr val="accent5">
                <a:hueOff val="-2648"/>
                <a:satOff val="17544"/>
                <a:lumOff val="-43333"/>
                <a:alphaOff val="0"/>
                <a:satMod val="110000"/>
                <a:lumMod val="100000"/>
                <a:shade val="100000"/>
              </a:schemeClr>
            </a:gs>
            <a:gs pos="100000">
              <a:schemeClr val="accent5">
                <a:hueOff val="-2648"/>
                <a:satOff val="17544"/>
                <a:lumOff val="-4333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A13C5B3-27A6-4EE6-A8CF-603E2054828F}">
      <dsp:nvSpPr>
        <dsp:cNvPr id="0" name=""/>
        <dsp:cNvSpPr/>
      </dsp:nvSpPr>
      <dsp:spPr>
        <a:xfrm>
          <a:off x="9433125" y="1275005"/>
          <a:ext cx="1418654" cy="1165084"/>
        </a:xfrm>
        <a:prstGeom prst="ellipse">
          <a:avLst/>
        </a:prstGeom>
        <a:gradFill rotWithShape="0">
          <a:gsLst>
            <a:gs pos="0">
              <a:schemeClr val="accent5">
                <a:hueOff val="-2648"/>
                <a:satOff val="17544"/>
                <a:lumOff val="-43333"/>
                <a:alphaOff val="0"/>
                <a:satMod val="103000"/>
                <a:lumMod val="102000"/>
                <a:tint val="94000"/>
              </a:schemeClr>
            </a:gs>
            <a:gs pos="50000">
              <a:schemeClr val="accent5">
                <a:hueOff val="-2648"/>
                <a:satOff val="17544"/>
                <a:lumOff val="-43333"/>
                <a:alphaOff val="0"/>
                <a:satMod val="110000"/>
                <a:lumMod val="100000"/>
                <a:shade val="100000"/>
              </a:schemeClr>
            </a:gs>
            <a:gs pos="100000">
              <a:schemeClr val="accent5">
                <a:hueOff val="-2648"/>
                <a:satOff val="17544"/>
                <a:lumOff val="-4333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r>
            <a:rPr lang="tr-TR" sz="900" b="1" kern="1200" dirty="0">
              <a:latin typeface="+mj-lt"/>
            </a:rPr>
            <a:t>Start</a:t>
          </a:r>
          <a:r>
            <a:rPr lang="tr-TR" sz="900" b="1" kern="1200" baseline="0" dirty="0">
              <a:latin typeface="+mj-lt"/>
            </a:rPr>
            <a:t> of ERASMUS+ Learning </a:t>
          </a:r>
          <a:r>
            <a:rPr lang="tr-TR" sz="900" b="1" kern="1200" baseline="0" dirty="0" err="1">
              <a:latin typeface="+mj-lt"/>
            </a:rPr>
            <a:t>Mobility</a:t>
          </a:r>
          <a:endParaRPr lang="tr-TR" sz="900" b="1" kern="1200" dirty="0">
            <a:latin typeface="+mj-lt"/>
          </a:endParaRPr>
        </a:p>
      </dsp:txBody>
      <dsp:txXfrm>
        <a:off x="9640882" y="1445628"/>
        <a:ext cx="1003140" cy="823838"/>
      </dsp:txXfrm>
    </dsp:sp>
  </dsp:spTree>
</dsp:drawing>
</file>

<file path=ppt/diagrams/layout1.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1"/>
            <a:ext cx="2921582" cy="49534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18971" y="1"/>
            <a:ext cx="2921582" cy="495348"/>
          </a:xfrm>
          <a:prstGeom prst="rect">
            <a:avLst/>
          </a:prstGeom>
        </p:spPr>
        <p:txBody>
          <a:bodyPr vert="horz" lIns="91440" tIns="45720" rIns="91440" bIns="45720" rtlCol="0"/>
          <a:lstStyle>
            <a:lvl1pPr algn="r">
              <a:defRPr sz="1200"/>
            </a:lvl1pPr>
          </a:lstStyle>
          <a:p>
            <a:fld id="{CDEE52E3-6DC2-4554-AEF5-91C9311B1599}" type="datetimeFigureOut">
              <a:rPr lang="tr-TR" smtClean="0"/>
              <a:t>7.07.2025</a:t>
            </a:fld>
            <a:endParaRPr lang="tr-TR"/>
          </a:p>
        </p:txBody>
      </p:sp>
      <p:sp>
        <p:nvSpPr>
          <p:cNvPr id="4" name="Slayt Resmi Yer Tutucusu 3"/>
          <p:cNvSpPr>
            <a:spLocks noGrp="1" noRot="1" noChangeAspect="1"/>
          </p:cNvSpPr>
          <p:nvPr>
            <p:ph type="sldImg" idx="2"/>
          </p:nvPr>
        </p:nvSpPr>
        <p:spPr>
          <a:xfrm>
            <a:off x="409575" y="1233488"/>
            <a:ext cx="5922963" cy="3332162"/>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4212" y="4751219"/>
            <a:ext cx="5393690" cy="3887362"/>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9377317"/>
            <a:ext cx="2921582" cy="49534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18971" y="9377317"/>
            <a:ext cx="2921582" cy="495347"/>
          </a:xfrm>
          <a:prstGeom prst="rect">
            <a:avLst/>
          </a:prstGeom>
        </p:spPr>
        <p:txBody>
          <a:bodyPr vert="horz" lIns="91440" tIns="45720" rIns="91440" bIns="45720" rtlCol="0" anchor="b"/>
          <a:lstStyle>
            <a:lvl1pPr algn="r">
              <a:defRPr sz="1200"/>
            </a:lvl1pPr>
          </a:lstStyle>
          <a:p>
            <a:fld id="{B2DA637F-E891-4255-A42E-E9815098D57C}" type="slidenum">
              <a:rPr lang="tr-TR" smtClean="0"/>
              <a:t>‹#›</a:t>
            </a:fld>
            <a:endParaRPr lang="tr-TR"/>
          </a:p>
        </p:txBody>
      </p:sp>
    </p:spTree>
    <p:extLst>
      <p:ext uri="{BB962C8B-B14F-4D97-AF65-F5344CB8AC3E}">
        <p14:creationId xmlns:p14="http://schemas.microsoft.com/office/powerpoint/2010/main" val="403945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651125" y="917575"/>
            <a:ext cx="4405313" cy="2478088"/>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F23AE30-D024-F048-B6A0-908E9004EA31}" type="slidenum">
              <a:rPr lang="fr-FR" smtClean="0"/>
              <a:pPr/>
              <a:t>8</a:t>
            </a:fld>
            <a:endParaRPr lang="fr-FR"/>
          </a:p>
        </p:txBody>
      </p:sp>
    </p:spTree>
    <p:extLst>
      <p:ext uri="{BB962C8B-B14F-4D97-AF65-F5344CB8AC3E}">
        <p14:creationId xmlns:p14="http://schemas.microsoft.com/office/powerpoint/2010/main" val="1940841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fld id="{AF23AE30-D024-F048-B6A0-908E9004EA31}" type="slidenum">
              <a:rPr lang="fr-FR" smtClean="0"/>
              <a:pPr/>
              <a:t>21</a:t>
            </a:fld>
            <a:endParaRPr lang="fr-FR"/>
          </a:p>
        </p:txBody>
      </p:sp>
    </p:spTree>
    <p:extLst>
      <p:ext uri="{BB962C8B-B14F-4D97-AF65-F5344CB8AC3E}">
        <p14:creationId xmlns:p14="http://schemas.microsoft.com/office/powerpoint/2010/main" val="1443420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651125" y="917575"/>
            <a:ext cx="4405313" cy="2478088"/>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F23AE30-D024-F048-B6A0-908E9004EA31}" type="slidenum">
              <a:rPr lang="fr-FR" smtClean="0"/>
              <a:pPr/>
              <a:t>30</a:t>
            </a:fld>
            <a:endParaRPr lang="fr-FR"/>
          </a:p>
        </p:txBody>
      </p:sp>
    </p:spTree>
    <p:extLst>
      <p:ext uri="{BB962C8B-B14F-4D97-AF65-F5344CB8AC3E}">
        <p14:creationId xmlns:p14="http://schemas.microsoft.com/office/powerpoint/2010/main" val="3943832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651125" y="917575"/>
            <a:ext cx="4405313" cy="2478088"/>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F23AE30-D024-F048-B6A0-908E9004EA31}" type="slidenum">
              <a:rPr lang="fr-FR" smtClean="0"/>
              <a:pPr/>
              <a:t>31</a:t>
            </a:fld>
            <a:endParaRPr lang="fr-FR"/>
          </a:p>
        </p:txBody>
      </p:sp>
    </p:spTree>
    <p:extLst>
      <p:ext uri="{BB962C8B-B14F-4D97-AF65-F5344CB8AC3E}">
        <p14:creationId xmlns:p14="http://schemas.microsoft.com/office/powerpoint/2010/main" val="3943832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651125" y="917575"/>
            <a:ext cx="4405313" cy="2478088"/>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F23AE30-D024-F048-B6A0-908E9004EA31}" type="slidenum">
              <a:rPr lang="fr-FR" smtClean="0"/>
              <a:pPr/>
              <a:t>32</a:t>
            </a:fld>
            <a:endParaRPr lang="fr-FR"/>
          </a:p>
        </p:txBody>
      </p:sp>
    </p:spTree>
    <p:extLst>
      <p:ext uri="{BB962C8B-B14F-4D97-AF65-F5344CB8AC3E}">
        <p14:creationId xmlns:p14="http://schemas.microsoft.com/office/powerpoint/2010/main" val="39438327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040A0-3282-AF46-A25B-94B11FCF7462}"/>
              </a:ext>
            </a:extLst>
          </p:cNvPr>
          <p:cNvSpPr>
            <a:spLocks noGrp="1"/>
          </p:cNvSpPr>
          <p:nvPr>
            <p:ph type="ctrTitle"/>
          </p:nvPr>
        </p:nvSpPr>
        <p:spPr>
          <a:xfrm>
            <a:off x="1524000" y="3155461"/>
            <a:ext cx="9144000" cy="1323439"/>
          </a:xfrm>
        </p:spPr>
        <p:txBody>
          <a:bodyPr anchor="ctr"/>
          <a:lstStyle>
            <a:lvl1pPr algn="ctr">
              <a:defRPr sz="6000" b="1">
                <a:solidFill>
                  <a:schemeClr val="accent1"/>
                </a:solidFill>
              </a:defRPr>
            </a:lvl1pPr>
          </a:lstStyle>
          <a:p>
            <a:r>
              <a:rPr lang="en-US" dirty="0"/>
              <a:t>Click to edit Master title style</a:t>
            </a:r>
            <a:endParaRPr lang="tr-TR" dirty="0"/>
          </a:p>
        </p:txBody>
      </p:sp>
      <p:sp>
        <p:nvSpPr>
          <p:cNvPr id="3" name="Subtitle 2">
            <a:extLst>
              <a:ext uri="{FF2B5EF4-FFF2-40B4-BE49-F238E27FC236}">
                <a16:creationId xmlns:a16="http://schemas.microsoft.com/office/drawing/2014/main" id="{A380FFB2-0C5B-FE4F-B47B-13D16207EB8B}"/>
              </a:ext>
            </a:extLst>
          </p:cNvPr>
          <p:cNvSpPr>
            <a:spLocks noGrp="1"/>
          </p:cNvSpPr>
          <p:nvPr>
            <p:ph type="subTitle" idx="1"/>
          </p:nvPr>
        </p:nvSpPr>
        <p:spPr>
          <a:xfrm>
            <a:off x="1524000" y="4809781"/>
            <a:ext cx="9144000" cy="738554"/>
          </a:xfrm>
        </p:spPr>
        <p:txBody>
          <a:bodyPr/>
          <a:lstStyle>
            <a:lvl1pPr marL="0" indent="0" algn="ctr">
              <a:buNone/>
              <a:defRPr sz="24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tr-TR" dirty="0"/>
          </a:p>
        </p:txBody>
      </p:sp>
      <p:sp>
        <p:nvSpPr>
          <p:cNvPr id="4" name="Date Placeholder 3">
            <a:extLst>
              <a:ext uri="{FF2B5EF4-FFF2-40B4-BE49-F238E27FC236}">
                <a16:creationId xmlns:a16="http://schemas.microsoft.com/office/drawing/2014/main" id="{FA817364-C444-104A-8004-96E50289CBDB}"/>
              </a:ext>
            </a:extLst>
          </p:cNvPr>
          <p:cNvSpPr>
            <a:spLocks noGrp="1"/>
          </p:cNvSpPr>
          <p:nvPr>
            <p:ph type="dt" sz="half" idx="10"/>
          </p:nvPr>
        </p:nvSpPr>
        <p:spPr/>
        <p:txBody>
          <a:bodyPr/>
          <a:lstStyle/>
          <a:p>
            <a:fld id="{BEC1AA8F-9CB5-7545-9CF5-6B12F805CB74}" type="datetimeFigureOut">
              <a:rPr lang="tr-TR" smtClean="0"/>
              <a:t>7.07.2025</a:t>
            </a:fld>
            <a:endParaRPr lang="tr-TR"/>
          </a:p>
        </p:txBody>
      </p:sp>
      <p:sp>
        <p:nvSpPr>
          <p:cNvPr id="5" name="Footer Placeholder 4">
            <a:extLst>
              <a:ext uri="{FF2B5EF4-FFF2-40B4-BE49-F238E27FC236}">
                <a16:creationId xmlns:a16="http://schemas.microsoft.com/office/drawing/2014/main" id="{1005EEF5-0DFB-2B45-9BC6-B549F2EAEC29}"/>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04680340-C9EB-BC40-8416-F3FAB1397EAC}"/>
              </a:ext>
            </a:extLst>
          </p:cNvPr>
          <p:cNvSpPr>
            <a:spLocks noGrp="1"/>
          </p:cNvSpPr>
          <p:nvPr>
            <p:ph type="sldNum" sz="quarter" idx="12"/>
          </p:nvPr>
        </p:nvSpPr>
        <p:spPr/>
        <p:txBody>
          <a:bodyPr/>
          <a:lstStyle/>
          <a:p>
            <a:fld id="{CF8EA236-263A-8E4B-A919-97FD95326A6F}" type="slidenum">
              <a:rPr lang="tr-TR" smtClean="0"/>
              <a:t>‹#›</a:t>
            </a:fld>
            <a:endParaRPr lang="tr-TR"/>
          </a:p>
        </p:txBody>
      </p:sp>
      <p:cxnSp>
        <p:nvCxnSpPr>
          <p:cNvPr id="7" name="Straight Connector 6">
            <a:extLst>
              <a:ext uri="{FF2B5EF4-FFF2-40B4-BE49-F238E27FC236}">
                <a16:creationId xmlns:a16="http://schemas.microsoft.com/office/drawing/2014/main" id="{28AFF16D-A428-EE42-B763-96EEF8ED0D2B}"/>
              </a:ext>
            </a:extLst>
          </p:cNvPr>
          <p:cNvCxnSpPr/>
          <p:nvPr userDrawn="1"/>
        </p:nvCxnSpPr>
        <p:spPr>
          <a:xfrm>
            <a:off x="5339645" y="936978"/>
            <a:ext cx="0" cy="1531584"/>
          </a:xfrm>
          <a:prstGeom prst="line">
            <a:avLst/>
          </a:prstGeom>
          <a:ln w="50800"/>
        </p:spPr>
        <p:style>
          <a:lnRef idx="3">
            <a:schemeClr val="accent1"/>
          </a:lnRef>
          <a:fillRef idx="0">
            <a:schemeClr val="accent1"/>
          </a:fillRef>
          <a:effectRef idx="2">
            <a:schemeClr val="accent1"/>
          </a:effectRef>
          <a:fontRef idx="minor">
            <a:schemeClr val="tx1"/>
          </a:fontRef>
        </p:style>
      </p:cxnSp>
      <p:sp>
        <p:nvSpPr>
          <p:cNvPr id="8" name="TextBox 7">
            <a:extLst>
              <a:ext uri="{FF2B5EF4-FFF2-40B4-BE49-F238E27FC236}">
                <a16:creationId xmlns:a16="http://schemas.microsoft.com/office/drawing/2014/main" id="{EC3F09AE-0498-644B-A566-B7CF9EA97055}"/>
              </a:ext>
            </a:extLst>
          </p:cNvPr>
          <p:cNvSpPr txBox="1"/>
          <p:nvPr userDrawn="1"/>
        </p:nvSpPr>
        <p:spPr>
          <a:xfrm>
            <a:off x="5420362" y="1024007"/>
            <a:ext cx="3265310" cy="1323439"/>
          </a:xfrm>
          <a:prstGeom prst="rect">
            <a:avLst/>
          </a:prstGeom>
          <a:noFill/>
        </p:spPr>
        <p:txBody>
          <a:bodyPr wrap="square" rtlCol="0">
            <a:noAutofit/>
          </a:bodyPr>
          <a:lstStyle/>
          <a:p>
            <a:r>
              <a:rPr lang="tr-TR" sz="4000" b="1" dirty="0">
                <a:solidFill>
                  <a:schemeClr val="bg2">
                    <a:lumMod val="50000"/>
                  </a:schemeClr>
                </a:solidFill>
              </a:rPr>
              <a:t>DOKUZ EYLÜL</a:t>
            </a:r>
          </a:p>
          <a:p>
            <a:r>
              <a:rPr lang="tr-TR" sz="4000" b="1" dirty="0">
                <a:solidFill>
                  <a:schemeClr val="bg2">
                    <a:lumMod val="50000"/>
                  </a:schemeClr>
                </a:solidFill>
              </a:rPr>
              <a:t>ÜNİVERSİTESİ</a:t>
            </a:r>
            <a:endParaRPr lang="tr-TR" b="1" dirty="0">
              <a:solidFill>
                <a:schemeClr val="bg2">
                  <a:lumMod val="50000"/>
                </a:schemeClr>
              </a:solidFill>
            </a:endParaRPr>
          </a:p>
        </p:txBody>
      </p:sp>
      <p:pic>
        <p:nvPicPr>
          <p:cNvPr id="9" name="Picture 8">
            <a:extLst>
              <a:ext uri="{FF2B5EF4-FFF2-40B4-BE49-F238E27FC236}">
                <a16:creationId xmlns:a16="http://schemas.microsoft.com/office/drawing/2014/main" id="{3D65E5B7-A235-F04F-B1DB-D6D20DDD4092}"/>
              </a:ext>
            </a:extLst>
          </p:cNvPr>
          <p:cNvPicPr>
            <a:picLocks noChangeAspect="1"/>
          </p:cNvPicPr>
          <p:nvPr userDrawn="1"/>
        </p:nvPicPr>
        <p:blipFill>
          <a:blip r:embed="rId2"/>
          <a:stretch>
            <a:fillRect/>
          </a:stretch>
        </p:blipFill>
        <p:spPr>
          <a:xfrm>
            <a:off x="3398520" y="807402"/>
            <a:ext cx="1661160" cy="1661160"/>
          </a:xfrm>
          <a:prstGeom prst="rect">
            <a:avLst/>
          </a:prstGeom>
        </p:spPr>
      </p:pic>
    </p:spTree>
    <p:extLst>
      <p:ext uri="{BB962C8B-B14F-4D97-AF65-F5344CB8AC3E}">
        <p14:creationId xmlns:p14="http://schemas.microsoft.com/office/powerpoint/2010/main" val="855806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2B7E1-F47F-BE43-BB2D-F88350C7A09F}"/>
              </a:ext>
            </a:extLst>
          </p:cNvPr>
          <p:cNvSpPr>
            <a:spLocks noGrp="1"/>
          </p:cNvSpPr>
          <p:nvPr>
            <p:ph type="title"/>
          </p:nvPr>
        </p:nvSpPr>
        <p:spPr>
          <a:xfrm>
            <a:off x="838200" y="365125"/>
            <a:ext cx="8317089" cy="1325563"/>
          </a:xfrm>
        </p:spPr>
        <p:txBody>
          <a:bodyPr/>
          <a:lstStyle>
            <a:lvl1pPr>
              <a:defRPr b="1">
                <a:solidFill>
                  <a:schemeClr val="accent1"/>
                </a:solidFill>
              </a:defRPr>
            </a:lvl1pPr>
          </a:lstStyle>
          <a:p>
            <a:r>
              <a:rPr lang="en-US" dirty="0"/>
              <a:t>Click to edit Master title style</a:t>
            </a:r>
            <a:endParaRPr lang="tr-TR" dirty="0"/>
          </a:p>
        </p:txBody>
      </p:sp>
      <p:sp>
        <p:nvSpPr>
          <p:cNvPr id="3" name="Vertical Text Placeholder 2">
            <a:extLst>
              <a:ext uri="{FF2B5EF4-FFF2-40B4-BE49-F238E27FC236}">
                <a16:creationId xmlns:a16="http://schemas.microsoft.com/office/drawing/2014/main" id="{5185E205-529D-6D44-B715-68A3CBA6762E}"/>
              </a:ext>
            </a:extLst>
          </p:cNvPr>
          <p:cNvSpPr>
            <a:spLocks noGrp="1"/>
          </p:cNvSpPr>
          <p:nvPr>
            <p:ph type="body" orient="vert" idx="1"/>
          </p:nvPr>
        </p:nvSpPr>
        <p:spPr>
          <a:xfrm>
            <a:off x="838200" y="2110153"/>
            <a:ext cx="10515600" cy="4066809"/>
          </a:xfrm>
        </p:spPr>
        <p:txBody>
          <a:bodyPr vert="horz"/>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r-TR" dirty="0"/>
          </a:p>
        </p:txBody>
      </p:sp>
      <p:sp>
        <p:nvSpPr>
          <p:cNvPr id="4" name="Date Placeholder 3">
            <a:extLst>
              <a:ext uri="{FF2B5EF4-FFF2-40B4-BE49-F238E27FC236}">
                <a16:creationId xmlns:a16="http://schemas.microsoft.com/office/drawing/2014/main" id="{2A1475E5-9EF6-6340-B2BB-1C1124058016}"/>
              </a:ext>
            </a:extLst>
          </p:cNvPr>
          <p:cNvSpPr>
            <a:spLocks noGrp="1"/>
          </p:cNvSpPr>
          <p:nvPr>
            <p:ph type="dt" sz="half" idx="10"/>
          </p:nvPr>
        </p:nvSpPr>
        <p:spPr/>
        <p:txBody>
          <a:bodyPr/>
          <a:lstStyle/>
          <a:p>
            <a:fld id="{BEC1AA8F-9CB5-7545-9CF5-6B12F805CB74}" type="datetimeFigureOut">
              <a:rPr lang="tr-TR" smtClean="0"/>
              <a:t>7.07.2025</a:t>
            </a:fld>
            <a:endParaRPr lang="tr-TR"/>
          </a:p>
        </p:txBody>
      </p:sp>
      <p:sp>
        <p:nvSpPr>
          <p:cNvPr id="5" name="Footer Placeholder 4">
            <a:extLst>
              <a:ext uri="{FF2B5EF4-FFF2-40B4-BE49-F238E27FC236}">
                <a16:creationId xmlns:a16="http://schemas.microsoft.com/office/drawing/2014/main" id="{6AA2DCEA-F13E-6F40-B62A-84CC2BD923ED}"/>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20847AD2-9758-3C4F-A7A2-D0BB8CF362E5}"/>
              </a:ext>
            </a:extLst>
          </p:cNvPr>
          <p:cNvSpPr>
            <a:spLocks noGrp="1"/>
          </p:cNvSpPr>
          <p:nvPr>
            <p:ph type="sldNum" sz="quarter" idx="12"/>
          </p:nvPr>
        </p:nvSpPr>
        <p:spPr/>
        <p:txBody>
          <a:bodyPr/>
          <a:lstStyle/>
          <a:p>
            <a:fld id="{CF8EA236-263A-8E4B-A919-97FD95326A6F}" type="slidenum">
              <a:rPr lang="tr-TR" smtClean="0"/>
              <a:t>‹#›</a:t>
            </a:fld>
            <a:endParaRPr lang="tr-TR"/>
          </a:p>
        </p:txBody>
      </p:sp>
      <p:pic>
        <p:nvPicPr>
          <p:cNvPr id="7" name="Picture 6">
            <a:extLst>
              <a:ext uri="{FF2B5EF4-FFF2-40B4-BE49-F238E27FC236}">
                <a16:creationId xmlns:a16="http://schemas.microsoft.com/office/drawing/2014/main" id="{75BECF59-36E7-5946-A383-1A5CC57CB5F0}"/>
              </a:ext>
            </a:extLst>
          </p:cNvPr>
          <p:cNvPicPr>
            <a:picLocks noChangeAspect="1"/>
          </p:cNvPicPr>
          <p:nvPr userDrawn="1"/>
        </p:nvPicPr>
        <p:blipFill>
          <a:blip r:embed="rId2"/>
          <a:stretch>
            <a:fillRect/>
          </a:stretch>
        </p:blipFill>
        <p:spPr>
          <a:xfrm>
            <a:off x="9905365" y="280828"/>
            <a:ext cx="1494155" cy="1494155"/>
          </a:xfrm>
          <a:prstGeom prst="rect">
            <a:avLst/>
          </a:prstGeom>
        </p:spPr>
      </p:pic>
      <p:cxnSp>
        <p:nvCxnSpPr>
          <p:cNvPr id="8" name="Straight Connector 7">
            <a:extLst>
              <a:ext uri="{FF2B5EF4-FFF2-40B4-BE49-F238E27FC236}">
                <a16:creationId xmlns:a16="http://schemas.microsoft.com/office/drawing/2014/main" id="{D0DB7F8D-0D72-964A-B72F-C7DB9A9D921F}"/>
              </a:ext>
            </a:extLst>
          </p:cNvPr>
          <p:cNvCxnSpPr/>
          <p:nvPr userDrawn="1"/>
        </p:nvCxnSpPr>
        <p:spPr>
          <a:xfrm>
            <a:off x="838200" y="1690688"/>
            <a:ext cx="8317089" cy="0"/>
          </a:xfrm>
          <a:prstGeom prst="line">
            <a:avLst/>
          </a:prstGeom>
          <a:ln w="7620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10760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31972A-06B9-8E4D-81B8-3FC29839DCE6}"/>
              </a:ext>
            </a:extLst>
          </p:cNvPr>
          <p:cNvSpPr>
            <a:spLocks noGrp="1"/>
          </p:cNvSpPr>
          <p:nvPr>
            <p:ph type="title" orient="vert"/>
          </p:nvPr>
        </p:nvSpPr>
        <p:spPr>
          <a:xfrm>
            <a:off x="838200" y="422031"/>
            <a:ext cx="2628900" cy="5754932"/>
          </a:xfrm>
        </p:spPr>
        <p:txBody>
          <a:bodyPr vert="horz"/>
          <a:lstStyle>
            <a:lvl1pPr>
              <a:defRPr b="1">
                <a:solidFill>
                  <a:schemeClr val="accent1"/>
                </a:solidFill>
              </a:defRPr>
            </a:lvl1pPr>
          </a:lstStyle>
          <a:p>
            <a:r>
              <a:rPr lang="en-US" dirty="0"/>
              <a:t>Click to edit Master title style</a:t>
            </a:r>
            <a:endParaRPr lang="tr-TR" dirty="0"/>
          </a:p>
        </p:txBody>
      </p:sp>
      <p:sp>
        <p:nvSpPr>
          <p:cNvPr id="3" name="Vertical Text Placeholder 2">
            <a:extLst>
              <a:ext uri="{FF2B5EF4-FFF2-40B4-BE49-F238E27FC236}">
                <a16:creationId xmlns:a16="http://schemas.microsoft.com/office/drawing/2014/main" id="{594E875F-6BB8-2B41-A85E-C5CCDF5FB509}"/>
              </a:ext>
            </a:extLst>
          </p:cNvPr>
          <p:cNvSpPr>
            <a:spLocks noGrp="1"/>
          </p:cNvSpPr>
          <p:nvPr>
            <p:ph type="body" orient="vert" idx="1"/>
          </p:nvPr>
        </p:nvSpPr>
        <p:spPr>
          <a:xfrm>
            <a:off x="3619500" y="1811215"/>
            <a:ext cx="7734300" cy="4365748"/>
          </a:xfrm>
        </p:spPr>
        <p:txBody>
          <a:bodyPr vert="horz"/>
          <a:lstStyle>
            <a:lvl1pPr>
              <a:defRPr>
                <a:solidFill>
                  <a:schemeClr val="accent1"/>
                </a:solidFill>
              </a:defRPr>
            </a:lvl1pPr>
            <a:lvl2pPr>
              <a:defRPr>
                <a:solidFill>
                  <a:schemeClr val="accent6"/>
                </a:solidFill>
              </a:defRPr>
            </a:lvl2pPr>
            <a:lvl3pPr>
              <a:defRPr>
                <a:solidFill>
                  <a:schemeClr val="accent3"/>
                </a:solidFill>
              </a:defRPr>
            </a:lvl3pPr>
            <a:lvl4pPr>
              <a:defRPr>
                <a:solidFill>
                  <a:schemeClr val="accent5"/>
                </a:solidFill>
              </a:defRPr>
            </a:lvl4pPr>
            <a:lvl5pPr>
              <a:defRPr>
                <a:solidFill>
                  <a:schemeClr val="bg1">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r-TR" dirty="0"/>
          </a:p>
        </p:txBody>
      </p:sp>
      <p:sp>
        <p:nvSpPr>
          <p:cNvPr id="4" name="Date Placeholder 3">
            <a:extLst>
              <a:ext uri="{FF2B5EF4-FFF2-40B4-BE49-F238E27FC236}">
                <a16:creationId xmlns:a16="http://schemas.microsoft.com/office/drawing/2014/main" id="{2F23AFD9-119B-AF4E-83CD-2AB4717723CB}"/>
              </a:ext>
            </a:extLst>
          </p:cNvPr>
          <p:cNvSpPr>
            <a:spLocks noGrp="1"/>
          </p:cNvSpPr>
          <p:nvPr>
            <p:ph type="dt" sz="half" idx="10"/>
          </p:nvPr>
        </p:nvSpPr>
        <p:spPr/>
        <p:txBody>
          <a:bodyPr/>
          <a:lstStyle/>
          <a:p>
            <a:fld id="{BEC1AA8F-9CB5-7545-9CF5-6B12F805CB74}" type="datetimeFigureOut">
              <a:rPr lang="tr-TR" smtClean="0"/>
              <a:t>7.07.2025</a:t>
            </a:fld>
            <a:endParaRPr lang="tr-TR"/>
          </a:p>
        </p:txBody>
      </p:sp>
      <p:sp>
        <p:nvSpPr>
          <p:cNvPr id="5" name="Footer Placeholder 4">
            <a:extLst>
              <a:ext uri="{FF2B5EF4-FFF2-40B4-BE49-F238E27FC236}">
                <a16:creationId xmlns:a16="http://schemas.microsoft.com/office/drawing/2014/main" id="{2B01E618-DA17-1942-BE61-C786F2DA9803}"/>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12AA7508-CAB6-F24D-BC15-39E3E6028F18}"/>
              </a:ext>
            </a:extLst>
          </p:cNvPr>
          <p:cNvSpPr>
            <a:spLocks noGrp="1"/>
          </p:cNvSpPr>
          <p:nvPr>
            <p:ph type="sldNum" sz="quarter" idx="12"/>
          </p:nvPr>
        </p:nvSpPr>
        <p:spPr/>
        <p:txBody>
          <a:bodyPr/>
          <a:lstStyle/>
          <a:p>
            <a:fld id="{CF8EA236-263A-8E4B-A919-97FD95326A6F}" type="slidenum">
              <a:rPr lang="tr-TR" smtClean="0"/>
              <a:t>‹#›</a:t>
            </a:fld>
            <a:endParaRPr lang="tr-TR"/>
          </a:p>
        </p:txBody>
      </p:sp>
      <p:pic>
        <p:nvPicPr>
          <p:cNvPr id="7" name="Picture 6">
            <a:extLst>
              <a:ext uri="{FF2B5EF4-FFF2-40B4-BE49-F238E27FC236}">
                <a16:creationId xmlns:a16="http://schemas.microsoft.com/office/drawing/2014/main" id="{83A62F18-C391-694B-BC24-89E886683A64}"/>
              </a:ext>
            </a:extLst>
          </p:cNvPr>
          <p:cNvPicPr>
            <a:picLocks noChangeAspect="1"/>
          </p:cNvPicPr>
          <p:nvPr userDrawn="1"/>
        </p:nvPicPr>
        <p:blipFill>
          <a:blip r:embed="rId2"/>
          <a:stretch>
            <a:fillRect/>
          </a:stretch>
        </p:blipFill>
        <p:spPr>
          <a:xfrm>
            <a:off x="9905365" y="280828"/>
            <a:ext cx="1494155" cy="1494155"/>
          </a:xfrm>
          <a:prstGeom prst="rect">
            <a:avLst/>
          </a:prstGeom>
        </p:spPr>
      </p:pic>
    </p:spTree>
    <p:extLst>
      <p:ext uri="{BB962C8B-B14F-4D97-AF65-F5344CB8AC3E}">
        <p14:creationId xmlns:p14="http://schemas.microsoft.com/office/powerpoint/2010/main" val="3206114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0" y="1"/>
            <a:ext cx="12192000" cy="1261731"/>
          </a:xfrm>
          <a:prstGeom prst="rect">
            <a:avLst/>
          </a:prstGeom>
        </p:spPr>
        <p:txBody>
          <a:bodyPr lIns="720000" anchor="b" anchorCtr="0">
            <a:normAutofit/>
          </a:bodyPr>
          <a:lstStyle>
            <a:lvl1pPr>
              <a:defRPr sz="3000" baseline="0">
                <a:solidFill>
                  <a:schemeClr val="bg1"/>
                </a:solidFill>
                <a:latin typeface="arial" charset="0"/>
              </a:defRPr>
            </a:lvl1pPr>
          </a:lstStyle>
          <a:p>
            <a:r>
              <a:rPr lang="nl-BE" dirty="0"/>
              <a:t>Insert title</a:t>
            </a:r>
            <a:endParaRPr lang="en-US" dirty="0"/>
          </a:p>
        </p:txBody>
      </p:sp>
      <p:sp>
        <p:nvSpPr>
          <p:cNvPr id="4" name="Content Placeholder 2"/>
          <p:cNvSpPr>
            <a:spLocks noGrp="1"/>
          </p:cNvSpPr>
          <p:nvPr>
            <p:ph idx="1" hasCustomPrompt="1"/>
          </p:nvPr>
        </p:nvSpPr>
        <p:spPr>
          <a:xfrm>
            <a:off x="0" y="1502737"/>
            <a:ext cx="12192000" cy="4181731"/>
          </a:xfrm>
          <a:prstGeom prst="rect">
            <a:avLst/>
          </a:prstGeom>
        </p:spPr>
        <p:txBody>
          <a:bodyPr lIns="720000"/>
          <a:lstStyle>
            <a:lvl1pPr>
              <a:defRPr sz="2667" baseline="0">
                <a:solidFill>
                  <a:srgbClr val="233244"/>
                </a:solidFill>
                <a:latin typeface="arial" charset="0"/>
              </a:defRPr>
            </a:lvl1pPr>
            <a:lvl2pPr>
              <a:defRPr sz="2400" baseline="0">
                <a:solidFill>
                  <a:srgbClr val="233244"/>
                </a:solidFill>
                <a:latin typeface="arial" charset="0"/>
              </a:defRPr>
            </a:lvl2pPr>
            <a:lvl3pPr>
              <a:defRPr sz="2133" baseline="0">
                <a:solidFill>
                  <a:srgbClr val="233244"/>
                </a:solidFill>
                <a:latin typeface="arial" charset="0"/>
              </a:defRPr>
            </a:lvl3pPr>
            <a:lvl4pPr>
              <a:defRPr baseline="0">
                <a:solidFill>
                  <a:srgbClr val="233244"/>
                </a:solidFill>
              </a:defRPr>
            </a:lvl4pPr>
            <a:lvl5pPr>
              <a:defRPr baseline="0">
                <a:solidFill>
                  <a:srgbClr val="233244"/>
                </a:solidFill>
              </a:defRPr>
            </a:lvl5pPr>
          </a:lstStyle>
          <a:p>
            <a:pPr lvl="0"/>
            <a:r>
              <a:rPr lang="nl-BE" dirty="0"/>
              <a:t>Insert text</a:t>
            </a:r>
          </a:p>
          <a:p>
            <a:pPr lvl="1"/>
            <a:r>
              <a:rPr lang="nl-BE" dirty="0"/>
              <a:t>Second level</a:t>
            </a:r>
          </a:p>
          <a:p>
            <a:pPr lvl="2"/>
            <a:r>
              <a:rPr lang="nl-BE" dirty="0"/>
              <a:t>Third level</a:t>
            </a:r>
            <a:endParaRPr lang="en-US" dirty="0"/>
          </a:p>
        </p:txBody>
      </p:sp>
    </p:spTree>
    <p:extLst>
      <p:ext uri="{BB962C8B-B14F-4D97-AF65-F5344CB8AC3E}">
        <p14:creationId xmlns:p14="http://schemas.microsoft.com/office/powerpoint/2010/main" val="1357499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
            <a:ext cx="12192000" cy="1261731"/>
          </a:xfrm>
          <a:prstGeom prst="rect">
            <a:avLst/>
          </a:prstGeom>
        </p:spPr>
        <p:txBody>
          <a:bodyPr lIns="720000" anchor="b" anchorCtr="0">
            <a:normAutofit/>
          </a:bodyPr>
          <a:lstStyle>
            <a:lvl1pPr>
              <a:defRPr sz="3000" baseline="0">
                <a:solidFill>
                  <a:schemeClr val="bg1"/>
                </a:solidFill>
                <a:latin typeface="arial" charset="0"/>
              </a:defRPr>
            </a:lvl1pPr>
          </a:lstStyle>
          <a:p>
            <a:r>
              <a:rPr lang="nl-BE" dirty="0"/>
              <a:t>Insert title</a:t>
            </a:r>
            <a:endParaRPr lang="en-US" dirty="0"/>
          </a:p>
        </p:txBody>
      </p:sp>
      <p:sp>
        <p:nvSpPr>
          <p:cNvPr id="8" name="Content Placeholder 2"/>
          <p:cNvSpPr>
            <a:spLocks noGrp="1"/>
          </p:cNvSpPr>
          <p:nvPr>
            <p:ph idx="1" hasCustomPrompt="1"/>
          </p:nvPr>
        </p:nvSpPr>
        <p:spPr>
          <a:xfrm>
            <a:off x="0" y="1502737"/>
            <a:ext cx="12192000" cy="4181731"/>
          </a:xfrm>
          <a:prstGeom prst="rect">
            <a:avLst/>
          </a:prstGeom>
        </p:spPr>
        <p:txBody>
          <a:bodyPr lIns="720000"/>
          <a:lstStyle>
            <a:lvl1pPr>
              <a:defRPr sz="2667" baseline="0">
                <a:solidFill>
                  <a:srgbClr val="233244"/>
                </a:solidFill>
                <a:latin typeface="arial" charset="0"/>
              </a:defRPr>
            </a:lvl1pPr>
            <a:lvl2pPr>
              <a:defRPr sz="2400" baseline="0">
                <a:solidFill>
                  <a:srgbClr val="233244"/>
                </a:solidFill>
                <a:latin typeface="arial" charset="0"/>
              </a:defRPr>
            </a:lvl2pPr>
            <a:lvl3pPr>
              <a:defRPr sz="2133" baseline="0">
                <a:solidFill>
                  <a:srgbClr val="233244"/>
                </a:solidFill>
                <a:latin typeface="arial" charset="0"/>
              </a:defRPr>
            </a:lvl3pPr>
            <a:lvl4pPr>
              <a:defRPr baseline="0">
                <a:solidFill>
                  <a:srgbClr val="233244"/>
                </a:solidFill>
              </a:defRPr>
            </a:lvl4pPr>
            <a:lvl5pPr>
              <a:defRPr baseline="0">
                <a:solidFill>
                  <a:srgbClr val="233244"/>
                </a:solidFill>
              </a:defRPr>
            </a:lvl5pPr>
          </a:lstStyle>
          <a:p>
            <a:pPr lvl="0"/>
            <a:r>
              <a:rPr lang="nl-BE" dirty="0"/>
              <a:t>Insert text</a:t>
            </a:r>
          </a:p>
          <a:p>
            <a:pPr lvl="1"/>
            <a:r>
              <a:rPr lang="nl-BE" dirty="0"/>
              <a:t>Second level</a:t>
            </a:r>
          </a:p>
          <a:p>
            <a:pPr lvl="2"/>
            <a:r>
              <a:rPr lang="nl-BE" dirty="0"/>
              <a:t>Third level</a:t>
            </a:r>
            <a:endParaRPr lang="en-US" dirty="0"/>
          </a:p>
        </p:txBody>
      </p:sp>
    </p:spTree>
    <p:extLst>
      <p:ext uri="{BB962C8B-B14F-4D97-AF65-F5344CB8AC3E}">
        <p14:creationId xmlns:p14="http://schemas.microsoft.com/office/powerpoint/2010/main" val="11304494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0" y="1247557"/>
            <a:ext cx="12192000" cy="1715387"/>
          </a:xfrm>
          <a:prstGeom prst="rect">
            <a:avLst/>
          </a:prstGeom>
        </p:spPr>
        <p:txBody>
          <a:bodyPr anchor="b" anchorCtr="0">
            <a:normAutofit/>
          </a:bodyPr>
          <a:lstStyle>
            <a:lvl1pPr algn="ctr">
              <a:defRPr sz="3200" baseline="0">
                <a:solidFill>
                  <a:schemeClr val="bg1"/>
                </a:solidFill>
                <a:latin typeface="arial" charset="0"/>
                <a:cs typeface="EC Square Sans Pro Light"/>
              </a:defRPr>
            </a:lvl1pPr>
          </a:lstStyle>
          <a:p>
            <a:r>
              <a:rPr lang="en-US" dirty="0"/>
              <a:t>Insert title</a:t>
            </a:r>
          </a:p>
        </p:txBody>
      </p:sp>
      <p:sp>
        <p:nvSpPr>
          <p:cNvPr id="10" name="Subtitle 2"/>
          <p:cNvSpPr>
            <a:spLocks noGrp="1"/>
          </p:cNvSpPr>
          <p:nvPr>
            <p:ph type="subTitle" idx="1" hasCustomPrompt="1"/>
          </p:nvPr>
        </p:nvSpPr>
        <p:spPr>
          <a:xfrm>
            <a:off x="0" y="3189768"/>
            <a:ext cx="12192000" cy="2057421"/>
          </a:xfrm>
          <a:prstGeom prst="rect">
            <a:avLst/>
          </a:prstGeom>
        </p:spPr>
        <p:txBody>
          <a:bodyPr/>
          <a:lstStyle>
            <a:lvl1pPr marL="0" indent="0" algn="ctr">
              <a:buNone/>
              <a:defRPr sz="2400" baseline="0">
                <a:solidFill>
                  <a:srgbClr val="233244"/>
                </a:solidFill>
                <a:latin typeface="arial" charset="0"/>
                <a:cs typeface="EC Square Sans Pro Light"/>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dirty="0"/>
              <a:t>Insert subtitle</a:t>
            </a:r>
          </a:p>
        </p:txBody>
      </p:sp>
    </p:spTree>
    <p:extLst>
      <p:ext uri="{BB962C8B-B14F-4D97-AF65-F5344CB8AC3E}">
        <p14:creationId xmlns:p14="http://schemas.microsoft.com/office/powerpoint/2010/main" val="2599698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2BBF1-9179-C64D-AD1E-E3603236546C}"/>
              </a:ext>
            </a:extLst>
          </p:cNvPr>
          <p:cNvSpPr>
            <a:spLocks noGrp="1"/>
          </p:cNvSpPr>
          <p:nvPr>
            <p:ph type="title"/>
          </p:nvPr>
        </p:nvSpPr>
        <p:spPr>
          <a:xfrm>
            <a:off x="838200" y="365125"/>
            <a:ext cx="8317089" cy="1325563"/>
          </a:xfrm>
        </p:spPr>
        <p:txBody>
          <a:bodyPr/>
          <a:lstStyle>
            <a:lvl1pPr>
              <a:defRPr b="1">
                <a:solidFill>
                  <a:schemeClr val="accent1"/>
                </a:solidFill>
              </a:defRPr>
            </a:lvl1pPr>
          </a:lstStyle>
          <a:p>
            <a:r>
              <a:rPr lang="en-US" dirty="0"/>
              <a:t>Click to edit Master title style</a:t>
            </a:r>
            <a:endParaRPr lang="tr-TR" dirty="0"/>
          </a:p>
        </p:txBody>
      </p:sp>
      <p:sp>
        <p:nvSpPr>
          <p:cNvPr id="3" name="Content Placeholder 2">
            <a:extLst>
              <a:ext uri="{FF2B5EF4-FFF2-40B4-BE49-F238E27FC236}">
                <a16:creationId xmlns:a16="http://schemas.microsoft.com/office/drawing/2014/main" id="{D0DA4818-42BE-9341-8813-D6ECEB7820AF}"/>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r-TR" dirty="0"/>
          </a:p>
        </p:txBody>
      </p:sp>
      <p:sp>
        <p:nvSpPr>
          <p:cNvPr id="4" name="Date Placeholder 3">
            <a:extLst>
              <a:ext uri="{FF2B5EF4-FFF2-40B4-BE49-F238E27FC236}">
                <a16:creationId xmlns:a16="http://schemas.microsoft.com/office/drawing/2014/main" id="{490A67FF-9A55-354D-9FC4-C4F3767D9DD4}"/>
              </a:ext>
            </a:extLst>
          </p:cNvPr>
          <p:cNvSpPr>
            <a:spLocks noGrp="1"/>
          </p:cNvSpPr>
          <p:nvPr>
            <p:ph type="dt" sz="half" idx="10"/>
          </p:nvPr>
        </p:nvSpPr>
        <p:spPr/>
        <p:txBody>
          <a:bodyPr/>
          <a:lstStyle/>
          <a:p>
            <a:fld id="{BEC1AA8F-9CB5-7545-9CF5-6B12F805CB74}" type="datetimeFigureOut">
              <a:rPr lang="tr-TR" smtClean="0"/>
              <a:t>7.07.2025</a:t>
            </a:fld>
            <a:endParaRPr lang="tr-TR"/>
          </a:p>
        </p:txBody>
      </p:sp>
      <p:sp>
        <p:nvSpPr>
          <p:cNvPr id="5" name="Footer Placeholder 4">
            <a:extLst>
              <a:ext uri="{FF2B5EF4-FFF2-40B4-BE49-F238E27FC236}">
                <a16:creationId xmlns:a16="http://schemas.microsoft.com/office/drawing/2014/main" id="{258FF7C3-785A-9C4B-842F-7EF422427400}"/>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E5632753-824F-0841-B974-E1357F2B37E8}"/>
              </a:ext>
            </a:extLst>
          </p:cNvPr>
          <p:cNvSpPr>
            <a:spLocks noGrp="1"/>
          </p:cNvSpPr>
          <p:nvPr>
            <p:ph type="sldNum" sz="quarter" idx="12"/>
          </p:nvPr>
        </p:nvSpPr>
        <p:spPr/>
        <p:txBody>
          <a:bodyPr/>
          <a:lstStyle/>
          <a:p>
            <a:fld id="{CF8EA236-263A-8E4B-A919-97FD95326A6F}" type="slidenum">
              <a:rPr lang="tr-TR" smtClean="0"/>
              <a:t>‹#›</a:t>
            </a:fld>
            <a:endParaRPr lang="tr-TR"/>
          </a:p>
        </p:txBody>
      </p:sp>
      <p:pic>
        <p:nvPicPr>
          <p:cNvPr id="7" name="Picture 6">
            <a:extLst>
              <a:ext uri="{FF2B5EF4-FFF2-40B4-BE49-F238E27FC236}">
                <a16:creationId xmlns:a16="http://schemas.microsoft.com/office/drawing/2014/main" id="{C4CB2650-91C2-9148-AE66-579AABFF5D33}"/>
              </a:ext>
            </a:extLst>
          </p:cNvPr>
          <p:cNvPicPr>
            <a:picLocks noChangeAspect="1"/>
          </p:cNvPicPr>
          <p:nvPr userDrawn="1"/>
        </p:nvPicPr>
        <p:blipFill>
          <a:blip r:embed="rId2"/>
          <a:stretch>
            <a:fillRect/>
          </a:stretch>
        </p:blipFill>
        <p:spPr>
          <a:xfrm>
            <a:off x="9905365" y="280828"/>
            <a:ext cx="1494155" cy="1494155"/>
          </a:xfrm>
          <a:prstGeom prst="rect">
            <a:avLst/>
          </a:prstGeom>
        </p:spPr>
      </p:pic>
      <p:cxnSp>
        <p:nvCxnSpPr>
          <p:cNvPr id="8" name="Straight Connector 7">
            <a:extLst>
              <a:ext uri="{FF2B5EF4-FFF2-40B4-BE49-F238E27FC236}">
                <a16:creationId xmlns:a16="http://schemas.microsoft.com/office/drawing/2014/main" id="{F62B41ED-2589-E148-8857-F5F401EFAA28}"/>
              </a:ext>
            </a:extLst>
          </p:cNvPr>
          <p:cNvCxnSpPr/>
          <p:nvPr userDrawn="1"/>
        </p:nvCxnSpPr>
        <p:spPr>
          <a:xfrm>
            <a:off x="838200" y="1690688"/>
            <a:ext cx="8317089" cy="0"/>
          </a:xfrm>
          <a:prstGeom prst="line">
            <a:avLst/>
          </a:prstGeom>
          <a:ln w="7620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21126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3A97B-AA58-9F4D-B4CF-89DAC6E0823A}"/>
              </a:ext>
            </a:extLst>
          </p:cNvPr>
          <p:cNvSpPr>
            <a:spLocks noGrp="1"/>
          </p:cNvSpPr>
          <p:nvPr>
            <p:ph type="title"/>
          </p:nvPr>
        </p:nvSpPr>
        <p:spPr>
          <a:xfrm>
            <a:off x="831850" y="1916723"/>
            <a:ext cx="10515600" cy="2645752"/>
          </a:xfrm>
        </p:spPr>
        <p:txBody>
          <a:bodyPr anchor="ctr"/>
          <a:lstStyle>
            <a:lvl1pPr algn="ctr">
              <a:defRPr sz="6000" b="1">
                <a:solidFill>
                  <a:schemeClr val="accent1"/>
                </a:solidFill>
              </a:defRPr>
            </a:lvl1pPr>
          </a:lstStyle>
          <a:p>
            <a:r>
              <a:rPr lang="en-US" dirty="0"/>
              <a:t>Click to edit Master title style</a:t>
            </a:r>
            <a:endParaRPr lang="tr-TR" dirty="0"/>
          </a:p>
        </p:txBody>
      </p:sp>
      <p:sp>
        <p:nvSpPr>
          <p:cNvPr id="3" name="Text Placeholder 2">
            <a:extLst>
              <a:ext uri="{FF2B5EF4-FFF2-40B4-BE49-F238E27FC236}">
                <a16:creationId xmlns:a16="http://schemas.microsoft.com/office/drawing/2014/main" id="{281A2AAE-1413-7147-BC0D-C5870301AB1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AC220B95-3291-8442-AC39-14FA4362E6AE}"/>
              </a:ext>
            </a:extLst>
          </p:cNvPr>
          <p:cNvSpPr>
            <a:spLocks noGrp="1"/>
          </p:cNvSpPr>
          <p:nvPr>
            <p:ph type="dt" sz="half" idx="10"/>
          </p:nvPr>
        </p:nvSpPr>
        <p:spPr/>
        <p:txBody>
          <a:bodyPr/>
          <a:lstStyle/>
          <a:p>
            <a:fld id="{BEC1AA8F-9CB5-7545-9CF5-6B12F805CB74}" type="datetimeFigureOut">
              <a:rPr lang="tr-TR" smtClean="0"/>
              <a:t>7.07.2025</a:t>
            </a:fld>
            <a:endParaRPr lang="tr-TR"/>
          </a:p>
        </p:txBody>
      </p:sp>
      <p:sp>
        <p:nvSpPr>
          <p:cNvPr id="5" name="Footer Placeholder 4">
            <a:extLst>
              <a:ext uri="{FF2B5EF4-FFF2-40B4-BE49-F238E27FC236}">
                <a16:creationId xmlns:a16="http://schemas.microsoft.com/office/drawing/2014/main" id="{7A58CE5B-1EC9-684D-9C78-FB6DF8D4C53C}"/>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937F7736-F360-1440-8D79-731BE5C3DCBB}"/>
              </a:ext>
            </a:extLst>
          </p:cNvPr>
          <p:cNvSpPr>
            <a:spLocks noGrp="1"/>
          </p:cNvSpPr>
          <p:nvPr>
            <p:ph type="sldNum" sz="quarter" idx="12"/>
          </p:nvPr>
        </p:nvSpPr>
        <p:spPr/>
        <p:txBody>
          <a:bodyPr/>
          <a:lstStyle/>
          <a:p>
            <a:fld id="{CF8EA236-263A-8E4B-A919-97FD95326A6F}" type="slidenum">
              <a:rPr lang="tr-TR" smtClean="0"/>
              <a:t>‹#›</a:t>
            </a:fld>
            <a:endParaRPr lang="tr-TR"/>
          </a:p>
        </p:txBody>
      </p:sp>
      <p:pic>
        <p:nvPicPr>
          <p:cNvPr id="7" name="Picture 6">
            <a:extLst>
              <a:ext uri="{FF2B5EF4-FFF2-40B4-BE49-F238E27FC236}">
                <a16:creationId xmlns:a16="http://schemas.microsoft.com/office/drawing/2014/main" id="{F969DAAC-1ADA-3B40-89B1-396D76A08773}"/>
              </a:ext>
            </a:extLst>
          </p:cNvPr>
          <p:cNvPicPr>
            <a:picLocks noChangeAspect="1"/>
          </p:cNvPicPr>
          <p:nvPr userDrawn="1"/>
        </p:nvPicPr>
        <p:blipFill>
          <a:blip r:embed="rId2"/>
          <a:stretch>
            <a:fillRect/>
          </a:stretch>
        </p:blipFill>
        <p:spPr>
          <a:xfrm>
            <a:off x="9905365" y="280828"/>
            <a:ext cx="1494155" cy="1494155"/>
          </a:xfrm>
          <a:prstGeom prst="rect">
            <a:avLst/>
          </a:prstGeom>
        </p:spPr>
      </p:pic>
    </p:spTree>
    <p:extLst>
      <p:ext uri="{BB962C8B-B14F-4D97-AF65-F5344CB8AC3E}">
        <p14:creationId xmlns:p14="http://schemas.microsoft.com/office/powerpoint/2010/main" val="387508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D6985-B0BA-624C-99C9-5E0852F89E02}"/>
              </a:ext>
            </a:extLst>
          </p:cNvPr>
          <p:cNvSpPr>
            <a:spLocks noGrp="1"/>
          </p:cNvSpPr>
          <p:nvPr>
            <p:ph type="title"/>
          </p:nvPr>
        </p:nvSpPr>
        <p:spPr>
          <a:xfrm>
            <a:off x="838200" y="365125"/>
            <a:ext cx="8317089" cy="1325563"/>
          </a:xfrm>
        </p:spPr>
        <p:txBody>
          <a:bodyPr/>
          <a:lstStyle>
            <a:lvl1pPr>
              <a:defRPr b="1">
                <a:solidFill>
                  <a:schemeClr val="accent1"/>
                </a:solidFill>
              </a:defRPr>
            </a:lvl1pPr>
          </a:lstStyle>
          <a:p>
            <a:r>
              <a:rPr lang="en-US" dirty="0"/>
              <a:t>Click to edit Master title style</a:t>
            </a:r>
            <a:endParaRPr lang="tr-TR" dirty="0"/>
          </a:p>
        </p:txBody>
      </p:sp>
      <p:sp>
        <p:nvSpPr>
          <p:cNvPr id="3" name="Content Placeholder 2">
            <a:extLst>
              <a:ext uri="{FF2B5EF4-FFF2-40B4-BE49-F238E27FC236}">
                <a16:creationId xmlns:a16="http://schemas.microsoft.com/office/drawing/2014/main" id="{F84E806C-3D3C-BF4E-BB89-1485488E53C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a:extLst>
              <a:ext uri="{FF2B5EF4-FFF2-40B4-BE49-F238E27FC236}">
                <a16:creationId xmlns:a16="http://schemas.microsoft.com/office/drawing/2014/main" id="{0398EA71-6ED8-3042-9B9E-763FB2C5C7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Date Placeholder 4">
            <a:extLst>
              <a:ext uri="{FF2B5EF4-FFF2-40B4-BE49-F238E27FC236}">
                <a16:creationId xmlns:a16="http://schemas.microsoft.com/office/drawing/2014/main" id="{34973093-8BFC-544C-BAAF-60372441C201}"/>
              </a:ext>
            </a:extLst>
          </p:cNvPr>
          <p:cNvSpPr>
            <a:spLocks noGrp="1"/>
          </p:cNvSpPr>
          <p:nvPr>
            <p:ph type="dt" sz="half" idx="10"/>
          </p:nvPr>
        </p:nvSpPr>
        <p:spPr/>
        <p:txBody>
          <a:bodyPr/>
          <a:lstStyle/>
          <a:p>
            <a:fld id="{BEC1AA8F-9CB5-7545-9CF5-6B12F805CB74}" type="datetimeFigureOut">
              <a:rPr lang="tr-TR" smtClean="0"/>
              <a:t>7.07.2025</a:t>
            </a:fld>
            <a:endParaRPr lang="tr-TR"/>
          </a:p>
        </p:txBody>
      </p:sp>
      <p:sp>
        <p:nvSpPr>
          <p:cNvPr id="6" name="Footer Placeholder 5">
            <a:extLst>
              <a:ext uri="{FF2B5EF4-FFF2-40B4-BE49-F238E27FC236}">
                <a16:creationId xmlns:a16="http://schemas.microsoft.com/office/drawing/2014/main" id="{88DE5CCB-ECE1-5542-A539-A9EEDA88F4AD}"/>
              </a:ext>
            </a:extLst>
          </p:cNvPr>
          <p:cNvSpPr>
            <a:spLocks noGrp="1"/>
          </p:cNvSpPr>
          <p:nvPr>
            <p:ph type="ftr" sz="quarter" idx="11"/>
          </p:nvPr>
        </p:nvSpPr>
        <p:spPr/>
        <p:txBody>
          <a:bodyPr/>
          <a:lstStyle/>
          <a:p>
            <a:endParaRPr lang="tr-TR"/>
          </a:p>
        </p:txBody>
      </p:sp>
      <p:sp>
        <p:nvSpPr>
          <p:cNvPr id="7" name="Slide Number Placeholder 6">
            <a:extLst>
              <a:ext uri="{FF2B5EF4-FFF2-40B4-BE49-F238E27FC236}">
                <a16:creationId xmlns:a16="http://schemas.microsoft.com/office/drawing/2014/main" id="{BA34B792-505E-EE44-864D-7335BDD64F7F}"/>
              </a:ext>
            </a:extLst>
          </p:cNvPr>
          <p:cNvSpPr>
            <a:spLocks noGrp="1"/>
          </p:cNvSpPr>
          <p:nvPr>
            <p:ph type="sldNum" sz="quarter" idx="12"/>
          </p:nvPr>
        </p:nvSpPr>
        <p:spPr/>
        <p:txBody>
          <a:bodyPr/>
          <a:lstStyle/>
          <a:p>
            <a:fld id="{CF8EA236-263A-8E4B-A919-97FD95326A6F}" type="slidenum">
              <a:rPr lang="tr-TR" smtClean="0"/>
              <a:t>‹#›</a:t>
            </a:fld>
            <a:endParaRPr lang="tr-TR"/>
          </a:p>
        </p:txBody>
      </p:sp>
      <p:pic>
        <p:nvPicPr>
          <p:cNvPr id="8" name="Picture 7">
            <a:extLst>
              <a:ext uri="{FF2B5EF4-FFF2-40B4-BE49-F238E27FC236}">
                <a16:creationId xmlns:a16="http://schemas.microsoft.com/office/drawing/2014/main" id="{88211388-D12A-9846-82CD-B4C20FD508BB}"/>
              </a:ext>
            </a:extLst>
          </p:cNvPr>
          <p:cNvPicPr>
            <a:picLocks noChangeAspect="1"/>
          </p:cNvPicPr>
          <p:nvPr userDrawn="1"/>
        </p:nvPicPr>
        <p:blipFill>
          <a:blip r:embed="rId2"/>
          <a:stretch>
            <a:fillRect/>
          </a:stretch>
        </p:blipFill>
        <p:spPr>
          <a:xfrm>
            <a:off x="9905365" y="280828"/>
            <a:ext cx="1494155" cy="1494155"/>
          </a:xfrm>
          <a:prstGeom prst="rect">
            <a:avLst/>
          </a:prstGeom>
        </p:spPr>
      </p:pic>
      <p:cxnSp>
        <p:nvCxnSpPr>
          <p:cNvPr id="9" name="Straight Connector 8">
            <a:extLst>
              <a:ext uri="{FF2B5EF4-FFF2-40B4-BE49-F238E27FC236}">
                <a16:creationId xmlns:a16="http://schemas.microsoft.com/office/drawing/2014/main" id="{0E8F2509-A11E-F44A-88BF-A7BDEE5F022E}"/>
              </a:ext>
            </a:extLst>
          </p:cNvPr>
          <p:cNvCxnSpPr/>
          <p:nvPr userDrawn="1"/>
        </p:nvCxnSpPr>
        <p:spPr>
          <a:xfrm>
            <a:off x="838200" y="1690688"/>
            <a:ext cx="8317089" cy="0"/>
          </a:xfrm>
          <a:prstGeom prst="line">
            <a:avLst/>
          </a:prstGeom>
          <a:ln w="7620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30752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825C2-63D1-9C48-8F8C-551687CFA4B3}"/>
              </a:ext>
            </a:extLst>
          </p:cNvPr>
          <p:cNvSpPr>
            <a:spLocks noGrp="1"/>
          </p:cNvSpPr>
          <p:nvPr>
            <p:ph type="title"/>
          </p:nvPr>
        </p:nvSpPr>
        <p:spPr>
          <a:xfrm>
            <a:off x="839788" y="365125"/>
            <a:ext cx="8831750" cy="1325563"/>
          </a:xfrm>
        </p:spPr>
        <p:txBody>
          <a:bodyPr/>
          <a:lstStyle>
            <a:lvl1pPr>
              <a:defRPr b="1">
                <a:solidFill>
                  <a:schemeClr val="accent1"/>
                </a:solidFill>
              </a:defRPr>
            </a:lvl1pPr>
          </a:lstStyle>
          <a:p>
            <a:r>
              <a:rPr lang="en-US" dirty="0"/>
              <a:t>Click to edit Master title style</a:t>
            </a:r>
            <a:endParaRPr lang="tr-TR" dirty="0"/>
          </a:p>
        </p:txBody>
      </p:sp>
      <p:sp>
        <p:nvSpPr>
          <p:cNvPr id="3" name="Text Placeholder 2">
            <a:extLst>
              <a:ext uri="{FF2B5EF4-FFF2-40B4-BE49-F238E27FC236}">
                <a16:creationId xmlns:a16="http://schemas.microsoft.com/office/drawing/2014/main" id="{AB6D7FC5-9A58-884C-90A6-52103D565105}"/>
              </a:ext>
            </a:extLst>
          </p:cNvPr>
          <p:cNvSpPr>
            <a:spLocks noGrp="1"/>
          </p:cNvSpPr>
          <p:nvPr>
            <p:ph type="body" idx="1"/>
          </p:nvPr>
        </p:nvSpPr>
        <p:spPr>
          <a:xfrm>
            <a:off x="839788" y="1857375"/>
            <a:ext cx="5157787"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697F6CA-ECF4-4B46-8007-AAEC1B66C7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a:extLst>
              <a:ext uri="{FF2B5EF4-FFF2-40B4-BE49-F238E27FC236}">
                <a16:creationId xmlns:a16="http://schemas.microsoft.com/office/drawing/2014/main" id="{23A23999-1912-4C4A-82CF-B29D2B7FC16D}"/>
              </a:ext>
            </a:extLst>
          </p:cNvPr>
          <p:cNvSpPr>
            <a:spLocks noGrp="1"/>
          </p:cNvSpPr>
          <p:nvPr>
            <p:ph type="body" sz="quarter" idx="3"/>
          </p:nvPr>
        </p:nvSpPr>
        <p:spPr>
          <a:xfrm>
            <a:off x="6172200" y="1857375"/>
            <a:ext cx="5183188"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772123-82A7-2B46-9E5C-8F23A086911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Date Placeholder 6">
            <a:extLst>
              <a:ext uri="{FF2B5EF4-FFF2-40B4-BE49-F238E27FC236}">
                <a16:creationId xmlns:a16="http://schemas.microsoft.com/office/drawing/2014/main" id="{D66BAAAF-AC55-224A-92F4-65104BF233E4}"/>
              </a:ext>
            </a:extLst>
          </p:cNvPr>
          <p:cNvSpPr>
            <a:spLocks noGrp="1"/>
          </p:cNvSpPr>
          <p:nvPr>
            <p:ph type="dt" sz="half" idx="10"/>
          </p:nvPr>
        </p:nvSpPr>
        <p:spPr/>
        <p:txBody>
          <a:bodyPr/>
          <a:lstStyle/>
          <a:p>
            <a:fld id="{BEC1AA8F-9CB5-7545-9CF5-6B12F805CB74}" type="datetimeFigureOut">
              <a:rPr lang="tr-TR" smtClean="0"/>
              <a:t>7.07.2025</a:t>
            </a:fld>
            <a:endParaRPr lang="tr-TR"/>
          </a:p>
        </p:txBody>
      </p:sp>
      <p:sp>
        <p:nvSpPr>
          <p:cNvPr id="8" name="Footer Placeholder 7">
            <a:extLst>
              <a:ext uri="{FF2B5EF4-FFF2-40B4-BE49-F238E27FC236}">
                <a16:creationId xmlns:a16="http://schemas.microsoft.com/office/drawing/2014/main" id="{7DBD44B3-474E-E64E-8FA6-86138245A02C}"/>
              </a:ext>
            </a:extLst>
          </p:cNvPr>
          <p:cNvSpPr>
            <a:spLocks noGrp="1"/>
          </p:cNvSpPr>
          <p:nvPr>
            <p:ph type="ftr" sz="quarter" idx="11"/>
          </p:nvPr>
        </p:nvSpPr>
        <p:spPr/>
        <p:txBody>
          <a:bodyPr/>
          <a:lstStyle/>
          <a:p>
            <a:endParaRPr lang="tr-TR"/>
          </a:p>
        </p:txBody>
      </p:sp>
      <p:sp>
        <p:nvSpPr>
          <p:cNvPr id="9" name="Slide Number Placeholder 8">
            <a:extLst>
              <a:ext uri="{FF2B5EF4-FFF2-40B4-BE49-F238E27FC236}">
                <a16:creationId xmlns:a16="http://schemas.microsoft.com/office/drawing/2014/main" id="{A7CC0F39-9008-1F4E-B9D1-5ABF118E8211}"/>
              </a:ext>
            </a:extLst>
          </p:cNvPr>
          <p:cNvSpPr>
            <a:spLocks noGrp="1"/>
          </p:cNvSpPr>
          <p:nvPr>
            <p:ph type="sldNum" sz="quarter" idx="12"/>
          </p:nvPr>
        </p:nvSpPr>
        <p:spPr/>
        <p:txBody>
          <a:bodyPr/>
          <a:lstStyle/>
          <a:p>
            <a:fld id="{CF8EA236-263A-8E4B-A919-97FD95326A6F}" type="slidenum">
              <a:rPr lang="tr-TR" smtClean="0"/>
              <a:t>‹#›</a:t>
            </a:fld>
            <a:endParaRPr lang="tr-TR"/>
          </a:p>
        </p:txBody>
      </p:sp>
      <p:pic>
        <p:nvPicPr>
          <p:cNvPr id="10" name="Picture 9">
            <a:extLst>
              <a:ext uri="{FF2B5EF4-FFF2-40B4-BE49-F238E27FC236}">
                <a16:creationId xmlns:a16="http://schemas.microsoft.com/office/drawing/2014/main" id="{65267E69-6855-3A41-A6E9-05EB5A35EA5B}"/>
              </a:ext>
            </a:extLst>
          </p:cNvPr>
          <p:cNvPicPr>
            <a:picLocks noChangeAspect="1"/>
          </p:cNvPicPr>
          <p:nvPr userDrawn="1"/>
        </p:nvPicPr>
        <p:blipFill>
          <a:blip r:embed="rId2"/>
          <a:stretch>
            <a:fillRect/>
          </a:stretch>
        </p:blipFill>
        <p:spPr>
          <a:xfrm>
            <a:off x="9905365" y="280828"/>
            <a:ext cx="1494155" cy="1494155"/>
          </a:xfrm>
          <a:prstGeom prst="rect">
            <a:avLst/>
          </a:prstGeom>
        </p:spPr>
      </p:pic>
      <p:cxnSp>
        <p:nvCxnSpPr>
          <p:cNvPr id="11" name="Straight Connector 10">
            <a:extLst>
              <a:ext uri="{FF2B5EF4-FFF2-40B4-BE49-F238E27FC236}">
                <a16:creationId xmlns:a16="http://schemas.microsoft.com/office/drawing/2014/main" id="{CFD0EFED-E962-8045-ABE7-ADCBB37222FF}"/>
              </a:ext>
            </a:extLst>
          </p:cNvPr>
          <p:cNvCxnSpPr/>
          <p:nvPr userDrawn="1"/>
        </p:nvCxnSpPr>
        <p:spPr>
          <a:xfrm>
            <a:off x="838200" y="1690688"/>
            <a:ext cx="8317089" cy="0"/>
          </a:xfrm>
          <a:prstGeom prst="line">
            <a:avLst/>
          </a:prstGeom>
          <a:ln w="7620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5951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D097A-E315-A040-824D-70336870BCD2}"/>
              </a:ext>
            </a:extLst>
          </p:cNvPr>
          <p:cNvSpPr>
            <a:spLocks noGrp="1"/>
          </p:cNvSpPr>
          <p:nvPr>
            <p:ph type="title"/>
          </p:nvPr>
        </p:nvSpPr>
        <p:spPr>
          <a:xfrm>
            <a:off x="838200" y="365125"/>
            <a:ext cx="8569569" cy="1325563"/>
          </a:xfrm>
        </p:spPr>
        <p:txBody>
          <a:bodyPr/>
          <a:lstStyle>
            <a:lvl1pPr>
              <a:defRPr b="1">
                <a:solidFill>
                  <a:schemeClr val="accent1"/>
                </a:solidFill>
              </a:defRPr>
            </a:lvl1pPr>
          </a:lstStyle>
          <a:p>
            <a:r>
              <a:rPr lang="en-US" dirty="0"/>
              <a:t>Click to edit Master title style</a:t>
            </a:r>
            <a:endParaRPr lang="tr-TR" dirty="0"/>
          </a:p>
        </p:txBody>
      </p:sp>
      <p:sp>
        <p:nvSpPr>
          <p:cNvPr id="3" name="Date Placeholder 2">
            <a:extLst>
              <a:ext uri="{FF2B5EF4-FFF2-40B4-BE49-F238E27FC236}">
                <a16:creationId xmlns:a16="http://schemas.microsoft.com/office/drawing/2014/main" id="{996D9908-7A0E-954F-B461-C7D68BB08B89}"/>
              </a:ext>
            </a:extLst>
          </p:cNvPr>
          <p:cNvSpPr>
            <a:spLocks noGrp="1"/>
          </p:cNvSpPr>
          <p:nvPr>
            <p:ph type="dt" sz="half" idx="10"/>
          </p:nvPr>
        </p:nvSpPr>
        <p:spPr/>
        <p:txBody>
          <a:bodyPr/>
          <a:lstStyle/>
          <a:p>
            <a:fld id="{BEC1AA8F-9CB5-7545-9CF5-6B12F805CB74}" type="datetimeFigureOut">
              <a:rPr lang="tr-TR" smtClean="0"/>
              <a:t>7.07.2025</a:t>
            </a:fld>
            <a:endParaRPr lang="tr-TR"/>
          </a:p>
        </p:txBody>
      </p:sp>
      <p:sp>
        <p:nvSpPr>
          <p:cNvPr id="4" name="Footer Placeholder 3">
            <a:extLst>
              <a:ext uri="{FF2B5EF4-FFF2-40B4-BE49-F238E27FC236}">
                <a16:creationId xmlns:a16="http://schemas.microsoft.com/office/drawing/2014/main" id="{D19733D9-4D69-B749-94EB-5A4170585182}"/>
              </a:ext>
            </a:extLst>
          </p:cNvPr>
          <p:cNvSpPr>
            <a:spLocks noGrp="1"/>
          </p:cNvSpPr>
          <p:nvPr>
            <p:ph type="ftr" sz="quarter" idx="11"/>
          </p:nvPr>
        </p:nvSpPr>
        <p:spPr/>
        <p:txBody>
          <a:bodyPr/>
          <a:lstStyle/>
          <a:p>
            <a:endParaRPr lang="tr-TR"/>
          </a:p>
        </p:txBody>
      </p:sp>
      <p:sp>
        <p:nvSpPr>
          <p:cNvPr id="5" name="Slide Number Placeholder 4">
            <a:extLst>
              <a:ext uri="{FF2B5EF4-FFF2-40B4-BE49-F238E27FC236}">
                <a16:creationId xmlns:a16="http://schemas.microsoft.com/office/drawing/2014/main" id="{F77FFF3D-C0F7-8A41-A9D4-A889A1CE0119}"/>
              </a:ext>
            </a:extLst>
          </p:cNvPr>
          <p:cNvSpPr>
            <a:spLocks noGrp="1"/>
          </p:cNvSpPr>
          <p:nvPr>
            <p:ph type="sldNum" sz="quarter" idx="12"/>
          </p:nvPr>
        </p:nvSpPr>
        <p:spPr/>
        <p:txBody>
          <a:bodyPr/>
          <a:lstStyle/>
          <a:p>
            <a:fld id="{CF8EA236-263A-8E4B-A919-97FD95326A6F}" type="slidenum">
              <a:rPr lang="tr-TR" smtClean="0"/>
              <a:t>‹#›</a:t>
            </a:fld>
            <a:endParaRPr lang="tr-TR"/>
          </a:p>
        </p:txBody>
      </p:sp>
      <p:pic>
        <p:nvPicPr>
          <p:cNvPr id="6" name="Picture 5">
            <a:extLst>
              <a:ext uri="{FF2B5EF4-FFF2-40B4-BE49-F238E27FC236}">
                <a16:creationId xmlns:a16="http://schemas.microsoft.com/office/drawing/2014/main" id="{3AAA6EE4-60C8-6341-B482-2C803D53A700}"/>
              </a:ext>
            </a:extLst>
          </p:cNvPr>
          <p:cNvPicPr>
            <a:picLocks noChangeAspect="1"/>
          </p:cNvPicPr>
          <p:nvPr userDrawn="1"/>
        </p:nvPicPr>
        <p:blipFill>
          <a:blip r:embed="rId2"/>
          <a:stretch>
            <a:fillRect/>
          </a:stretch>
        </p:blipFill>
        <p:spPr>
          <a:xfrm>
            <a:off x="9905365" y="280828"/>
            <a:ext cx="1494155" cy="1494155"/>
          </a:xfrm>
          <a:prstGeom prst="rect">
            <a:avLst/>
          </a:prstGeom>
        </p:spPr>
      </p:pic>
      <p:cxnSp>
        <p:nvCxnSpPr>
          <p:cNvPr id="7" name="Straight Connector 6">
            <a:extLst>
              <a:ext uri="{FF2B5EF4-FFF2-40B4-BE49-F238E27FC236}">
                <a16:creationId xmlns:a16="http://schemas.microsoft.com/office/drawing/2014/main" id="{55C50710-4690-A74E-82B3-D4C92CE5903E}"/>
              </a:ext>
            </a:extLst>
          </p:cNvPr>
          <p:cNvCxnSpPr/>
          <p:nvPr userDrawn="1"/>
        </p:nvCxnSpPr>
        <p:spPr>
          <a:xfrm>
            <a:off x="838200" y="1690688"/>
            <a:ext cx="8317089" cy="0"/>
          </a:xfrm>
          <a:prstGeom prst="line">
            <a:avLst/>
          </a:prstGeom>
          <a:ln w="7620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51436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D2E811-1EA2-7A43-85EC-595D4033C4EE}"/>
              </a:ext>
            </a:extLst>
          </p:cNvPr>
          <p:cNvSpPr>
            <a:spLocks noGrp="1"/>
          </p:cNvSpPr>
          <p:nvPr>
            <p:ph type="dt" sz="half" idx="10"/>
          </p:nvPr>
        </p:nvSpPr>
        <p:spPr/>
        <p:txBody>
          <a:bodyPr/>
          <a:lstStyle/>
          <a:p>
            <a:fld id="{BEC1AA8F-9CB5-7545-9CF5-6B12F805CB74}" type="datetimeFigureOut">
              <a:rPr lang="tr-TR" smtClean="0"/>
              <a:t>7.07.2025</a:t>
            </a:fld>
            <a:endParaRPr lang="tr-TR"/>
          </a:p>
        </p:txBody>
      </p:sp>
      <p:sp>
        <p:nvSpPr>
          <p:cNvPr id="3" name="Footer Placeholder 2">
            <a:extLst>
              <a:ext uri="{FF2B5EF4-FFF2-40B4-BE49-F238E27FC236}">
                <a16:creationId xmlns:a16="http://schemas.microsoft.com/office/drawing/2014/main" id="{90603825-2867-604A-8EE3-160CF382565A}"/>
              </a:ext>
            </a:extLst>
          </p:cNvPr>
          <p:cNvSpPr>
            <a:spLocks noGrp="1"/>
          </p:cNvSpPr>
          <p:nvPr>
            <p:ph type="ftr" sz="quarter" idx="11"/>
          </p:nvPr>
        </p:nvSpPr>
        <p:spPr/>
        <p:txBody>
          <a:bodyPr/>
          <a:lstStyle/>
          <a:p>
            <a:endParaRPr lang="tr-TR"/>
          </a:p>
        </p:txBody>
      </p:sp>
      <p:sp>
        <p:nvSpPr>
          <p:cNvPr id="4" name="Slide Number Placeholder 3">
            <a:extLst>
              <a:ext uri="{FF2B5EF4-FFF2-40B4-BE49-F238E27FC236}">
                <a16:creationId xmlns:a16="http://schemas.microsoft.com/office/drawing/2014/main" id="{17A84306-E8EB-C24D-A62A-09EE0AC251DF}"/>
              </a:ext>
            </a:extLst>
          </p:cNvPr>
          <p:cNvSpPr>
            <a:spLocks noGrp="1"/>
          </p:cNvSpPr>
          <p:nvPr>
            <p:ph type="sldNum" sz="quarter" idx="12"/>
          </p:nvPr>
        </p:nvSpPr>
        <p:spPr/>
        <p:txBody>
          <a:bodyPr/>
          <a:lstStyle/>
          <a:p>
            <a:fld id="{CF8EA236-263A-8E4B-A919-97FD95326A6F}" type="slidenum">
              <a:rPr lang="tr-TR" smtClean="0"/>
              <a:t>‹#›</a:t>
            </a:fld>
            <a:endParaRPr lang="tr-TR"/>
          </a:p>
        </p:txBody>
      </p:sp>
      <p:pic>
        <p:nvPicPr>
          <p:cNvPr id="5" name="Picture 4">
            <a:extLst>
              <a:ext uri="{FF2B5EF4-FFF2-40B4-BE49-F238E27FC236}">
                <a16:creationId xmlns:a16="http://schemas.microsoft.com/office/drawing/2014/main" id="{80690F9A-CB4A-1D40-9619-68310C063665}"/>
              </a:ext>
            </a:extLst>
          </p:cNvPr>
          <p:cNvPicPr>
            <a:picLocks noChangeAspect="1"/>
          </p:cNvPicPr>
          <p:nvPr userDrawn="1"/>
        </p:nvPicPr>
        <p:blipFill>
          <a:blip r:embed="rId2"/>
          <a:stretch>
            <a:fillRect/>
          </a:stretch>
        </p:blipFill>
        <p:spPr>
          <a:xfrm>
            <a:off x="9905365" y="280828"/>
            <a:ext cx="1494155" cy="1494155"/>
          </a:xfrm>
          <a:prstGeom prst="rect">
            <a:avLst/>
          </a:prstGeom>
        </p:spPr>
      </p:pic>
    </p:spTree>
    <p:extLst>
      <p:ext uri="{BB962C8B-B14F-4D97-AF65-F5344CB8AC3E}">
        <p14:creationId xmlns:p14="http://schemas.microsoft.com/office/powerpoint/2010/main" val="3760047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9BBE2-61F4-514C-93A0-BCB8A37DF4C0}"/>
              </a:ext>
            </a:extLst>
          </p:cNvPr>
          <p:cNvSpPr>
            <a:spLocks noGrp="1"/>
          </p:cNvSpPr>
          <p:nvPr>
            <p:ph type="title"/>
          </p:nvPr>
        </p:nvSpPr>
        <p:spPr>
          <a:xfrm>
            <a:off x="839788" y="457200"/>
            <a:ext cx="3932237" cy="1317783"/>
          </a:xfrm>
        </p:spPr>
        <p:txBody>
          <a:bodyPr anchor="ctr"/>
          <a:lstStyle>
            <a:lvl1pPr>
              <a:defRPr sz="3200" b="1">
                <a:solidFill>
                  <a:schemeClr val="accent1"/>
                </a:solidFill>
              </a:defRPr>
            </a:lvl1pPr>
          </a:lstStyle>
          <a:p>
            <a:r>
              <a:rPr lang="en-US" dirty="0"/>
              <a:t>Click to edit Master title style</a:t>
            </a:r>
            <a:endParaRPr lang="tr-TR" dirty="0"/>
          </a:p>
        </p:txBody>
      </p:sp>
      <p:sp>
        <p:nvSpPr>
          <p:cNvPr id="3" name="Content Placeholder 2">
            <a:extLst>
              <a:ext uri="{FF2B5EF4-FFF2-40B4-BE49-F238E27FC236}">
                <a16:creationId xmlns:a16="http://schemas.microsoft.com/office/drawing/2014/main" id="{8E5E552B-B880-5648-9CFD-713E4EEA3AF3}"/>
              </a:ext>
            </a:extLst>
          </p:cNvPr>
          <p:cNvSpPr>
            <a:spLocks noGrp="1"/>
          </p:cNvSpPr>
          <p:nvPr>
            <p:ph idx="1"/>
          </p:nvPr>
        </p:nvSpPr>
        <p:spPr>
          <a:xfrm>
            <a:off x="5183188" y="2049462"/>
            <a:ext cx="6172200" cy="3811588"/>
          </a:xfrm>
        </p:spPr>
        <p:txBody>
          <a:bodyPr/>
          <a:lstStyle>
            <a:lvl1pPr>
              <a:defRPr sz="3200">
                <a:solidFill>
                  <a:schemeClr val="accent1"/>
                </a:solidFill>
              </a:defRPr>
            </a:lvl1pPr>
            <a:lvl2pPr>
              <a:defRPr sz="2800">
                <a:solidFill>
                  <a:schemeClr val="accent6"/>
                </a:solidFill>
              </a:defRPr>
            </a:lvl2pPr>
            <a:lvl3pPr>
              <a:defRPr sz="2400">
                <a:solidFill>
                  <a:schemeClr val="accent2"/>
                </a:solidFill>
              </a:defRPr>
            </a:lvl3pPr>
            <a:lvl4pPr>
              <a:defRPr sz="2000">
                <a:solidFill>
                  <a:schemeClr val="accent3"/>
                </a:solidFill>
              </a:defRPr>
            </a:lvl4pPr>
            <a:lvl5pPr>
              <a:defRPr sz="2000">
                <a:solidFill>
                  <a:schemeClr val="accent4"/>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r-TR" dirty="0"/>
          </a:p>
        </p:txBody>
      </p:sp>
      <p:sp>
        <p:nvSpPr>
          <p:cNvPr id="4" name="Text Placeholder 3">
            <a:extLst>
              <a:ext uri="{FF2B5EF4-FFF2-40B4-BE49-F238E27FC236}">
                <a16:creationId xmlns:a16="http://schemas.microsoft.com/office/drawing/2014/main" id="{FC71F44D-0FF1-6343-862F-79609757DEE6}"/>
              </a:ext>
            </a:extLst>
          </p:cNvPr>
          <p:cNvSpPr>
            <a:spLocks noGrp="1"/>
          </p:cNvSpPr>
          <p:nvPr>
            <p:ph type="body" sz="half" idx="2"/>
          </p:nvPr>
        </p:nvSpPr>
        <p:spPr>
          <a:xfrm>
            <a:off x="839788" y="2057400"/>
            <a:ext cx="3932237" cy="3811588"/>
          </a:xfrm>
        </p:spPr>
        <p:txBody>
          <a:bodyPr vert="horz"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D9B0EA9-FBF1-4548-B691-25A1FC778BE2}"/>
              </a:ext>
            </a:extLst>
          </p:cNvPr>
          <p:cNvSpPr>
            <a:spLocks noGrp="1"/>
          </p:cNvSpPr>
          <p:nvPr>
            <p:ph type="dt" sz="half" idx="10"/>
          </p:nvPr>
        </p:nvSpPr>
        <p:spPr/>
        <p:txBody>
          <a:bodyPr/>
          <a:lstStyle/>
          <a:p>
            <a:fld id="{BEC1AA8F-9CB5-7545-9CF5-6B12F805CB74}" type="datetimeFigureOut">
              <a:rPr lang="tr-TR" smtClean="0"/>
              <a:t>7.07.2025</a:t>
            </a:fld>
            <a:endParaRPr lang="tr-TR"/>
          </a:p>
        </p:txBody>
      </p:sp>
      <p:sp>
        <p:nvSpPr>
          <p:cNvPr id="6" name="Footer Placeholder 5">
            <a:extLst>
              <a:ext uri="{FF2B5EF4-FFF2-40B4-BE49-F238E27FC236}">
                <a16:creationId xmlns:a16="http://schemas.microsoft.com/office/drawing/2014/main" id="{2A13AD51-C086-8241-9678-E19D04DDB855}"/>
              </a:ext>
            </a:extLst>
          </p:cNvPr>
          <p:cNvSpPr>
            <a:spLocks noGrp="1"/>
          </p:cNvSpPr>
          <p:nvPr>
            <p:ph type="ftr" sz="quarter" idx="11"/>
          </p:nvPr>
        </p:nvSpPr>
        <p:spPr/>
        <p:txBody>
          <a:bodyPr/>
          <a:lstStyle/>
          <a:p>
            <a:endParaRPr lang="tr-TR"/>
          </a:p>
        </p:txBody>
      </p:sp>
      <p:sp>
        <p:nvSpPr>
          <p:cNvPr id="7" name="Slide Number Placeholder 6">
            <a:extLst>
              <a:ext uri="{FF2B5EF4-FFF2-40B4-BE49-F238E27FC236}">
                <a16:creationId xmlns:a16="http://schemas.microsoft.com/office/drawing/2014/main" id="{87807373-8DC3-5440-B4F7-DC78B3CEBF15}"/>
              </a:ext>
            </a:extLst>
          </p:cNvPr>
          <p:cNvSpPr>
            <a:spLocks noGrp="1"/>
          </p:cNvSpPr>
          <p:nvPr>
            <p:ph type="sldNum" sz="quarter" idx="12"/>
          </p:nvPr>
        </p:nvSpPr>
        <p:spPr/>
        <p:txBody>
          <a:bodyPr/>
          <a:lstStyle/>
          <a:p>
            <a:fld id="{CF8EA236-263A-8E4B-A919-97FD95326A6F}" type="slidenum">
              <a:rPr lang="tr-TR" smtClean="0"/>
              <a:t>‹#›</a:t>
            </a:fld>
            <a:endParaRPr lang="tr-TR"/>
          </a:p>
        </p:txBody>
      </p:sp>
      <p:pic>
        <p:nvPicPr>
          <p:cNvPr id="8" name="Picture 7">
            <a:extLst>
              <a:ext uri="{FF2B5EF4-FFF2-40B4-BE49-F238E27FC236}">
                <a16:creationId xmlns:a16="http://schemas.microsoft.com/office/drawing/2014/main" id="{46487D4C-C123-B24E-B9E3-AE6FDDDF16F0}"/>
              </a:ext>
            </a:extLst>
          </p:cNvPr>
          <p:cNvPicPr>
            <a:picLocks noChangeAspect="1"/>
          </p:cNvPicPr>
          <p:nvPr userDrawn="1"/>
        </p:nvPicPr>
        <p:blipFill>
          <a:blip r:embed="rId2"/>
          <a:stretch>
            <a:fillRect/>
          </a:stretch>
        </p:blipFill>
        <p:spPr>
          <a:xfrm>
            <a:off x="9905365" y="280828"/>
            <a:ext cx="1494155" cy="1494155"/>
          </a:xfrm>
          <a:prstGeom prst="rect">
            <a:avLst/>
          </a:prstGeom>
        </p:spPr>
      </p:pic>
    </p:spTree>
    <p:extLst>
      <p:ext uri="{BB962C8B-B14F-4D97-AF65-F5344CB8AC3E}">
        <p14:creationId xmlns:p14="http://schemas.microsoft.com/office/powerpoint/2010/main" val="3374420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50034-BBF6-3640-8B7E-B9041DF98BD7}"/>
              </a:ext>
            </a:extLst>
          </p:cNvPr>
          <p:cNvSpPr>
            <a:spLocks noGrp="1"/>
          </p:cNvSpPr>
          <p:nvPr>
            <p:ph type="title"/>
          </p:nvPr>
        </p:nvSpPr>
        <p:spPr>
          <a:xfrm>
            <a:off x="839788" y="457200"/>
            <a:ext cx="3932237" cy="1600200"/>
          </a:xfrm>
        </p:spPr>
        <p:txBody>
          <a:bodyPr anchor="ctr"/>
          <a:lstStyle>
            <a:lvl1pPr>
              <a:defRPr sz="3200" b="1">
                <a:solidFill>
                  <a:schemeClr val="accent1"/>
                </a:solidFill>
              </a:defRPr>
            </a:lvl1pPr>
          </a:lstStyle>
          <a:p>
            <a:r>
              <a:rPr lang="en-US" dirty="0"/>
              <a:t>Click to edit Master title style</a:t>
            </a:r>
            <a:endParaRPr lang="tr-TR" dirty="0"/>
          </a:p>
        </p:txBody>
      </p:sp>
      <p:sp>
        <p:nvSpPr>
          <p:cNvPr id="3" name="Picture Placeholder 2">
            <a:extLst>
              <a:ext uri="{FF2B5EF4-FFF2-40B4-BE49-F238E27FC236}">
                <a16:creationId xmlns:a16="http://schemas.microsoft.com/office/drawing/2014/main" id="{A88F47FA-956F-9A41-9193-BF8A98A27D5F}"/>
              </a:ext>
            </a:extLst>
          </p:cNvPr>
          <p:cNvSpPr>
            <a:spLocks noGrp="1"/>
          </p:cNvSpPr>
          <p:nvPr>
            <p:ph type="pic" idx="1"/>
          </p:nvPr>
        </p:nvSpPr>
        <p:spPr>
          <a:xfrm>
            <a:off x="5183188" y="2049462"/>
            <a:ext cx="6172200" cy="38115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dirty="0"/>
          </a:p>
        </p:txBody>
      </p:sp>
      <p:sp>
        <p:nvSpPr>
          <p:cNvPr id="4" name="Text Placeholder 3">
            <a:extLst>
              <a:ext uri="{FF2B5EF4-FFF2-40B4-BE49-F238E27FC236}">
                <a16:creationId xmlns:a16="http://schemas.microsoft.com/office/drawing/2014/main" id="{29CFD012-0284-E14D-B467-2A24391410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9620D87C-547E-9540-9596-1751CEE0FA67}"/>
              </a:ext>
            </a:extLst>
          </p:cNvPr>
          <p:cNvSpPr>
            <a:spLocks noGrp="1"/>
          </p:cNvSpPr>
          <p:nvPr>
            <p:ph type="dt" sz="half" idx="10"/>
          </p:nvPr>
        </p:nvSpPr>
        <p:spPr/>
        <p:txBody>
          <a:bodyPr/>
          <a:lstStyle/>
          <a:p>
            <a:fld id="{BEC1AA8F-9CB5-7545-9CF5-6B12F805CB74}" type="datetimeFigureOut">
              <a:rPr lang="tr-TR" smtClean="0"/>
              <a:t>7.07.2025</a:t>
            </a:fld>
            <a:endParaRPr lang="tr-TR"/>
          </a:p>
        </p:txBody>
      </p:sp>
      <p:sp>
        <p:nvSpPr>
          <p:cNvPr id="6" name="Footer Placeholder 5">
            <a:extLst>
              <a:ext uri="{FF2B5EF4-FFF2-40B4-BE49-F238E27FC236}">
                <a16:creationId xmlns:a16="http://schemas.microsoft.com/office/drawing/2014/main" id="{C4A16966-30AE-7E43-B333-FB1A2A0EDE36}"/>
              </a:ext>
            </a:extLst>
          </p:cNvPr>
          <p:cNvSpPr>
            <a:spLocks noGrp="1"/>
          </p:cNvSpPr>
          <p:nvPr>
            <p:ph type="ftr" sz="quarter" idx="11"/>
          </p:nvPr>
        </p:nvSpPr>
        <p:spPr/>
        <p:txBody>
          <a:bodyPr/>
          <a:lstStyle/>
          <a:p>
            <a:endParaRPr lang="tr-TR"/>
          </a:p>
        </p:txBody>
      </p:sp>
      <p:sp>
        <p:nvSpPr>
          <p:cNvPr id="7" name="Slide Number Placeholder 6">
            <a:extLst>
              <a:ext uri="{FF2B5EF4-FFF2-40B4-BE49-F238E27FC236}">
                <a16:creationId xmlns:a16="http://schemas.microsoft.com/office/drawing/2014/main" id="{CDA0B83D-8359-BD45-AB73-0607B441BC89}"/>
              </a:ext>
            </a:extLst>
          </p:cNvPr>
          <p:cNvSpPr>
            <a:spLocks noGrp="1"/>
          </p:cNvSpPr>
          <p:nvPr>
            <p:ph type="sldNum" sz="quarter" idx="12"/>
          </p:nvPr>
        </p:nvSpPr>
        <p:spPr/>
        <p:txBody>
          <a:bodyPr/>
          <a:lstStyle/>
          <a:p>
            <a:fld id="{CF8EA236-263A-8E4B-A919-97FD95326A6F}" type="slidenum">
              <a:rPr lang="tr-TR" smtClean="0"/>
              <a:t>‹#›</a:t>
            </a:fld>
            <a:endParaRPr lang="tr-TR"/>
          </a:p>
        </p:txBody>
      </p:sp>
      <p:pic>
        <p:nvPicPr>
          <p:cNvPr id="8" name="Picture 7">
            <a:extLst>
              <a:ext uri="{FF2B5EF4-FFF2-40B4-BE49-F238E27FC236}">
                <a16:creationId xmlns:a16="http://schemas.microsoft.com/office/drawing/2014/main" id="{180DC743-7B7A-6B43-ABEF-92FF317BC819}"/>
              </a:ext>
            </a:extLst>
          </p:cNvPr>
          <p:cNvPicPr>
            <a:picLocks noChangeAspect="1"/>
          </p:cNvPicPr>
          <p:nvPr userDrawn="1"/>
        </p:nvPicPr>
        <p:blipFill>
          <a:blip r:embed="rId2"/>
          <a:stretch>
            <a:fillRect/>
          </a:stretch>
        </p:blipFill>
        <p:spPr>
          <a:xfrm>
            <a:off x="9905365" y="280828"/>
            <a:ext cx="1494155" cy="1494155"/>
          </a:xfrm>
          <a:prstGeom prst="rect">
            <a:avLst/>
          </a:prstGeom>
        </p:spPr>
      </p:pic>
    </p:spTree>
    <p:extLst>
      <p:ext uri="{BB962C8B-B14F-4D97-AF65-F5344CB8AC3E}">
        <p14:creationId xmlns:p14="http://schemas.microsoft.com/office/powerpoint/2010/main" val="2379318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38B552-DE9A-0A42-846C-A124200FE0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tr-TR" dirty="0"/>
          </a:p>
        </p:txBody>
      </p:sp>
      <p:sp>
        <p:nvSpPr>
          <p:cNvPr id="3" name="Text Placeholder 2">
            <a:extLst>
              <a:ext uri="{FF2B5EF4-FFF2-40B4-BE49-F238E27FC236}">
                <a16:creationId xmlns:a16="http://schemas.microsoft.com/office/drawing/2014/main" id="{6E890266-3BB0-194B-A97F-DD74C67DB5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r-TR" dirty="0"/>
          </a:p>
        </p:txBody>
      </p:sp>
      <p:sp>
        <p:nvSpPr>
          <p:cNvPr id="4" name="Date Placeholder 3">
            <a:extLst>
              <a:ext uri="{FF2B5EF4-FFF2-40B4-BE49-F238E27FC236}">
                <a16:creationId xmlns:a16="http://schemas.microsoft.com/office/drawing/2014/main" id="{190DF918-DEC2-D04E-9E68-C5E8EAF3EE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C1AA8F-9CB5-7545-9CF5-6B12F805CB74}" type="datetimeFigureOut">
              <a:rPr lang="tr-TR" smtClean="0"/>
              <a:t>7.07.2025</a:t>
            </a:fld>
            <a:endParaRPr lang="tr-TR"/>
          </a:p>
        </p:txBody>
      </p:sp>
      <p:sp>
        <p:nvSpPr>
          <p:cNvPr id="5" name="Footer Placeholder 4">
            <a:extLst>
              <a:ext uri="{FF2B5EF4-FFF2-40B4-BE49-F238E27FC236}">
                <a16:creationId xmlns:a16="http://schemas.microsoft.com/office/drawing/2014/main" id="{3ECC97D7-E5EC-A14C-9A83-9041449E42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a:extLst>
              <a:ext uri="{FF2B5EF4-FFF2-40B4-BE49-F238E27FC236}">
                <a16:creationId xmlns:a16="http://schemas.microsoft.com/office/drawing/2014/main" id="{C7D011EC-3CEA-364C-BAC2-129A0AD1A1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8EA236-263A-8E4B-A919-97FD95326A6F}" type="slidenum">
              <a:rPr lang="tr-TR" smtClean="0"/>
              <a:t>‹#›</a:t>
            </a:fld>
            <a:endParaRPr lang="tr-TR"/>
          </a:p>
        </p:txBody>
      </p:sp>
    </p:spTree>
    <p:extLst>
      <p:ext uri="{BB962C8B-B14F-4D97-AF65-F5344CB8AC3E}">
        <p14:creationId xmlns:p14="http://schemas.microsoft.com/office/powerpoint/2010/main" val="997423932"/>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Lst>
  <p:txStyles>
    <p:title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international.deu.edu.tr/erasmus/ogrenim-giden-ogrenci-erasmus/" TargetMode="Externa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hyperlink" Target="https://learning-agreement.eu/user/login" TargetMode="Externa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hyperlink" Target="https://international.deu.edu.tr/erasmus/ogrenim-giden-ogrenci-erasmu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international.deu.edu.tr/erasmus/ogrenim-giden-ogrenci-erasmu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7CD43A6-5709-4133-A2BD-1FBDFC451870}"/>
              </a:ext>
            </a:extLst>
          </p:cNvPr>
          <p:cNvSpPr>
            <a:spLocks noGrp="1"/>
          </p:cNvSpPr>
          <p:nvPr>
            <p:ph type="title"/>
          </p:nvPr>
        </p:nvSpPr>
        <p:spPr/>
        <p:txBody>
          <a:bodyPr/>
          <a:lstStyle/>
          <a:p>
            <a:endParaRPr lang="tr-TR"/>
          </a:p>
        </p:txBody>
      </p:sp>
      <p:pic>
        <p:nvPicPr>
          <p:cNvPr id="4" name="İçerik Yer Tutucusu 3">
            <a:extLst>
              <a:ext uri="{FF2B5EF4-FFF2-40B4-BE49-F238E27FC236}">
                <a16:creationId xmlns:a16="http://schemas.microsoft.com/office/drawing/2014/main" id="{08BA6352-376B-4939-B70B-8B492FCE2597}"/>
              </a:ext>
            </a:extLst>
          </p:cNvPr>
          <p:cNvPicPr>
            <a:picLocks noGrp="1" noChangeAspect="1"/>
          </p:cNvPicPr>
          <p:nvPr>
            <p:ph idx="1"/>
          </p:nvPr>
        </p:nvPicPr>
        <p:blipFill>
          <a:blip r:embed="rId2"/>
          <a:stretch>
            <a:fillRect/>
          </a:stretch>
        </p:blipFill>
        <p:spPr>
          <a:xfrm>
            <a:off x="-65313" y="-93305"/>
            <a:ext cx="12257313" cy="6951306"/>
          </a:xfrm>
          <a:prstGeom prst="rect">
            <a:avLst/>
          </a:prstGeom>
        </p:spPr>
      </p:pic>
      <p:sp>
        <p:nvSpPr>
          <p:cNvPr id="3" name="Dikdörtgen 2">
            <a:extLst>
              <a:ext uri="{FF2B5EF4-FFF2-40B4-BE49-F238E27FC236}">
                <a16:creationId xmlns:a16="http://schemas.microsoft.com/office/drawing/2014/main" id="{A4E3D838-F41B-D02E-D424-63EFEA0E7D14}"/>
              </a:ext>
            </a:extLst>
          </p:cNvPr>
          <p:cNvSpPr/>
          <p:nvPr/>
        </p:nvSpPr>
        <p:spPr>
          <a:xfrm>
            <a:off x="2619375" y="116682"/>
            <a:ext cx="7315200" cy="102631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2025-2026 ERASMUS+ KA131 AND KA171 LEARNING MOBILITY ORIENTATION MEETING</a:t>
            </a:r>
          </a:p>
        </p:txBody>
      </p:sp>
      <p:sp>
        <p:nvSpPr>
          <p:cNvPr id="5" name="Dikdörtgen 4">
            <a:extLst>
              <a:ext uri="{FF2B5EF4-FFF2-40B4-BE49-F238E27FC236}">
                <a16:creationId xmlns:a16="http://schemas.microsoft.com/office/drawing/2014/main" id="{609A7E3E-637D-B319-8FA9-B8A7758122DF}"/>
              </a:ext>
            </a:extLst>
          </p:cNvPr>
          <p:cNvSpPr/>
          <p:nvPr/>
        </p:nvSpPr>
        <p:spPr>
          <a:xfrm>
            <a:off x="966787" y="5943600"/>
            <a:ext cx="10258425"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PLACE: Prof. Dr. Fuat Sezgin Central Library Conference </a:t>
            </a:r>
            <a:r>
              <a:rPr lang="tr-TR" dirty="0" err="1"/>
              <a:t>Hall</a:t>
            </a:r>
            <a:endParaRPr lang="tr-TR" dirty="0"/>
          </a:p>
          <a:p>
            <a:pPr algn="ctr"/>
            <a:r>
              <a:rPr lang="tr-TR" dirty="0" err="1"/>
              <a:t>Date</a:t>
            </a:r>
            <a:r>
              <a:rPr lang="tr-TR" dirty="0"/>
              <a:t>: 29.04.2025</a:t>
            </a:r>
          </a:p>
          <a:p>
            <a:pPr algn="ctr"/>
            <a:r>
              <a:rPr lang="tr-TR" dirty="0"/>
              <a:t>Time: 15.30-17.30</a:t>
            </a:r>
          </a:p>
        </p:txBody>
      </p:sp>
    </p:spTree>
    <p:extLst>
      <p:ext uri="{BB962C8B-B14F-4D97-AF65-F5344CB8AC3E}">
        <p14:creationId xmlns:p14="http://schemas.microsoft.com/office/powerpoint/2010/main" val="22390760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6839" y="-24805"/>
            <a:ext cx="12192000" cy="658647"/>
          </a:xfrm>
        </p:spPr>
        <p:txBody>
          <a:bodyPr>
            <a:noAutofit/>
          </a:bodyPr>
          <a:lstStyle/>
          <a:p>
            <a:r>
              <a:rPr lang="en-US" sz="2133" dirty="0">
                <a:solidFill>
                  <a:srgbClr val="FF0000"/>
                </a:solidFill>
              </a:rPr>
              <a:t>Erasmus+ Learning Agreement </a:t>
            </a:r>
            <a:r>
              <a:rPr lang="en-US" sz="2133" dirty="0" smtClean="0">
                <a:solidFill>
                  <a:srgbClr val="FF0000"/>
                </a:solidFill>
              </a:rPr>
              <a:t>-</a:t>
            </a:r>
            <a:r>
              <a:rPr lang="tr-TR" sz="2133" dirty="0" smtClean="0">
                <a:solidFill>
                  <a:srgbClr val="FF0000"/>
                </a:solidFill>
              </a:rPr>
              <a:t> </a:t>
            </a:r>
            <a:r>
              <a:rPr lang="en-US" sz="2133" dirty="0" smtClean="0">
                <a:solidFill>
                  <a:srgbClr val="FF0000"/>
                </a:solidFill>
              </a:rPr>
              <a:t>(</a:t>
            </a:r>
            <a:r>
              <a:rPr lang="en-US" sz="2133" dirty="0">
                <a:solidFill>
                  <a:srgbClr val="FF0000"/>
                </a:solidFill>
              </a:rPr>
              <a:t>OLA: Online Learning Agreement)</a:t>
            </a:r>
            <a:endParaRPr lang="tr-TR" sz="2133" dirty="0">
              <a:solidFill>
                <a:srgbClr val="FF0000"/>
              </a:solidFill>
            </a:endParaRPr>
          </a:p>
        </p:txBody>
      </p:sp>
      <p:sp>
        <p:nvSpPr>
          <p:cNvPr id="3" name="İçerik Yer Tutucusu 2"/>
          <p:cNvSpPr>
            <a:spLocks noGrp="1"/>
          </p:cNvSpPr>
          <p:nvPr>
            <p:ph idx="1"/>
          </p:nvPr>
        </p:nvSpPr>
        <p:spPr>
          <a:xfrm>
            <a:off x="-123825" y="633842"/>
            <a:ext cx="12192000" cy="5820747"/>
          </a:xfrm>
        </p:spPr>
        <p:txBody>
          <a:bodyPr>
            <a:noAutofit/>
          </a:bodyPr>
          <a:lstStyle/>
          <a:p>
            <a:r>
              <a:rPr lang="en-GB" sz="1800" dirty="0"/>
              <a:t>The Learning Agreement is a document that outlines the courses you will take at the host institution, approved by your home university, and the courses that will be credited at DEU in return.</a:t>
            </a:r>
          </a:p>
          <a:p>
            <a:r>
              <a:rPr lang="en-GB" sz="1800" dirty="0"/>
              <a:t>After your nomination, review the course catalogue on the host university’s website to select the courses you wish to take. </a:t>
            </a:r>
            <a:r>
              <a:rPr lang="en-GB" sz="1800" dirty="0" smtClean="0"/>
              <a:t>You </a:t>
            </a:r>
            <a:r>
              <a:rPr lang="en-GB" sz="1800" dirty="0"/>
              <a:t>should gather all necessary information about the courses to present to your Erasmus Department Coordinator at DEU. This includes details such as the language of instruction and the number of ECTS credits </a:t>
            </a:r>
            <a:r>
              <a:rPr lang="tr-TR" sz="1800" dirty="0" smtClean="0"/>
              <a:t>of </a:t>
            </a:r>
            <a:r>
              <a:rPr lang="tr-TR" sz="1800" dirty="0" err="1" smtClean="0"/>
              <a:t>each</a:t>
            </a:r>
            <a:r>
              <a:rPr lang="tr-TR" sz="1800" dirty="0" smtClean="0"/>
              <a:t> </a:t>
            </a:r>
            <a:r>
              <a:rPr lang="tr-TR" sz="1800" dirty="0" err="1" smtClean="0"/>
              <a:t>course</a:t>
            </a:r>
            <a:r>
              <a:rPr lang="en-GB" sz="1800" dirty="0" smtClean="0"/>
              <a:t>.</a:t>
            </a:r>
            <a:endParaRPr lang="en-GB" sz="1800" dirty="0"/>
          </a:p>
          <a:p>
            <a:r>
              <a:rPr lang="en-GB" sz="1800" dirty="0"/>
              <a:t>During the course selection and matching process, consult your department coordinator for assistance in preparing the Learning Agreement.</a:t>
            </a:r>
          </a:p>
          <a:p>
            <a:r>
              <a:rPr lang="en-GB" sz="1800" dirty="0"/>
              <a:t>Students must have a minimum </a:t>
            </a:r>
            <a:r>
              <a:rPr lang="tr-TR" sz="1800" dirty="0" smtClean="0"/>
              <a:t>of </a:t>
            </a:r>
            <a:r>
              <a:rPr lang="en-GB" sz="1800" b="1" dirty="0" smtClean="0"/>
              <a:t>30 ECTS</a:t>
            </a:r>
            <a:r>
              <a:rPr lang="tr-TR" sz="1800" b="1" dirty="0" smtClean="0"/>
              <a:t> </a:t>
            </a:r>
            <a:r>
              <a:rPr lang="tr-TR" sz="1800" dirty="0" err="1" smtClean="0"/>
              <a:t>whether</a:t>
            </a:r>
            <a:r>
              <a:rPr lang="tr-TR" sz="1800" dirty="0" smtClean="0"/>
              <a:t> </a:t>
            </a:r>
            <a:r>
              <a:rPr lang="tr-TR" sz="1800" dirty="0" err="1" smtClean="0"/>
              <a:t>its</a:t>
            </a:r>
            <a:r>
              <a:rPr lang="tr-TR" sz="1800" dirty="0" smtClean="0"/>
              <a:t> </a:t>
            </a:r>
            <a:r>
              <a:rPr lang="en-GB" sz="1800" dirty="0"/>
              <a:t>total </a:t>
            </a:r>
            <a:r>
              <a:rPr lang="en-GB" sz="1800" dirty="0" smtClean="0"/>
              <a:t>course</a:t>
            </a:r>
            <a:r>
              <a:rPr lang="tr-TR" sz="1800" dirty="0" smtClean="0"/>
              <a:t> </a:t>
            </a:r>
            <a:r>
              <a:rPr lang="tr-TR" sz="1800" dirty="0" err="1" smtClean="0"/>
              <a:t>credits</a:t>
            </a:r>
            <a:r>
              <a:rPr lang="en-GB" sz="1800" dirty="0" smtClean="0"/>
              <a:t> </a:t>
            </a:r>
            <a:r>
              <a:rPr lang="en-GB" sz="1800" dirty="0"/>
              <a:t>or </a:t>
            </a:r>
            <a:r>
              <a:rPr lang="en-GB" sz="1800" dirty="0" smtClean="0"/>
              <a:t>thesis</a:t>
            </a:r>
            <a:r>
              <a:rPr lang="tr-TR" sz="1800" dirty="0" smtClean="0"/>
              <a:t> </a:t>
            </a:r>
            <a:r>
              <a:rPr lang="tr-TR" sz="1800" dirty="0" err="1" smtClean="0"/>
              <a:t>responsibiltiy</a:t>
            </a:r>
            <a:r>
              <a:rPr lang="tr-TR" sz="1800" dirty="0" smtClean="0"/>
              <a:t> in</a:t>
            </a:r>
            <a:r>
              <a:rPr lang="en-GB" sz="1800" dirty="0" smtClean="0"/>
              <a:t> </a:t>
            </a:r>
            <a:r>
              <a:rPr lang="en-GB" sz="1800" dirty="0"/>
              <a:t>DEU for the semester they will study abroad. Correspondingly, you are required to take </a:t>
            </a:r>
            <a:r>
              <a:rPr lang="en-GB" sz="1800" b="1" dirty="0"/>
              <a:t>30 ECTS credits</a:t>
            </a:r>
            <a:r>
              <a:rPr lang="en-GB" sz="1800" dirty="0"/>
              <a:t> at the host institution in one semester, which will be </a:t>
            </a:r>
            <a:r>
              <a:rPr lang="tr-TR" sz="1800" dirty="0" err="1" smtClean="0"/>
              <a:t>accreditated</a:t>
            </a:r>
            <a:r>
              <a:rPr lang="en-GB" sz="1800" dirty="0" smtClean="0"/>
              <a:t> </a:t>
            </a:r>
            <a:r>
              <a:rPr lang="en-GB" sz="1800" dirty="0"/>
              <a:t>with your courses at DEU.</a:t>
            </a:r>
          </a:p>
          <a:p>
            <a:r>
              <a:rPr lang="en-GB" sz="1800" dirty="0"/>
              <a:t>You can find instructions on how to complete the Learning Agreement and the template itself under the </a:t>
            </a:r>
            <a:r>
              <a:rPr lang="en-GB" sz="1800" b="1" dirty="0"/>
              <a:t>“Documents”</a:t>
            </a:r>
            <a:r>
              <a:rPr lang="en-GB" sz="1800" dirty="0"/>
              <a:t> section at the following link:</a:t>
            </a:r>
            <a:br>
              <a:rPr lang="en-GB" sz="1800" dirty="0"/>
            </a:br>
            <a:r>
              <a:rPr lang="en-GB" sz="1800" dirty="0">
                <a:hlinkClick r:id="rId2"/>
              </a:rPr>
              <a:t>https://international.deu.edu.tr/erasmus/ogrenim-giden-ogrenci-erasmus/</a:t>
            </a:r>
            <a:endParaRPr lang="en-GB" sz="1800" dirty="0"/>
          </a:p>
        </p:txBody>
      </p:sp>
      <p:sp>
        <p:nvSpPr>
          <p:cNvPr id="4" name="object 3"/>
          <p:cNvSpPr/>
          <p:nvPr/>
        </p:nvSpPr>
        <p:spPr>
          <a:xfrm>
            <a:off x="5701669" y="5807715"/>
            <a:ext cx="902340" cy="910164"/>
          </a:xfrm>
          <a:prstGeom prst="rect">
            <a:avLst/>
          </a:prstGeom>
          <a:blipFill>
            <a:blip r:embed="rId3" cstate="print"/>
            <a:stretch>
              <a:fillRect/>
            </a:stretch>
          </a:blipFill>
        </p:spPr>
        <p:txBody>
          <a:bodyPr wrap="square" lIns="0" tIns="0" rIns="0" bIns="0" rtlCol="0">
            <a:noAutofit/>
          </a:bodyPr>
          <a:lstStyle/>
          <a:p>
            <a:endParaRPr sz="2400"/>
          </a:p>
        </p:txBody>
      </p:sp>
    </p:spTree>
    <p:extLst>
      <p:ext uri="{BB962C8B-B14F-4D97-AF65-F5344CB8AC3E}">
        <p14:creationId xmlns:p14="http://schemas.microsoft.com/office/powerpoint/2010/main" val="37649540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01737"/>
            <a:ext cx="12192000" cy="1817563"/>
          </a:xfrm>
        </p:spPr>
        <p:txBody>
          <a:bodyPr>
            <a:normAutofit/>
          </a:bodyPr>
          <a:lstStyle/>
          <a:p>
            <a:r>
              <a:rPr lang="en-GB" sz="2000" dirty="0">
                <a:solidFill>
                  <a:schemeClr val="tx1"/>
                </a:solidFill>
              </a:rPr>
              <a:t>In order for the Learning Agreement (LA) to be valid, it must include the signatures of the student and the coordinators from both institutions, as well as the official seals of both institutions. If any of these three required signatures or seals are missing, the Learning Agreement will be considered invalid.</a:t>
            </a:r>
            <a:endParaRPr lang="tr-TR" sz="1867" dirty="0">
              <a:solidFill>
                <a:schemeClr val="tx1"/>
              </a:solidFill>
            </a:endParaRPr>
          </a:p>
        </p:txBody>
      </p:sp>
      <p:pic>
        <p:nvPicPr>
          <p:cNvPr id="4" name="İçerik Yer Tutucusu 3"/>
          <p:cNvPicPr>
            <a:picLocks noGrp="1" noChangeAspect="1"/>
          </p:cNvPicPr>
          <p:nvPr>
            <p:ph idx="1"/>
          </p:nvPr>
        </p:nvPicPr>
        <p:blipFill>
          <a:blip r:embed="rId2"/>
          <a:stretch>
            <a:fillRect/>
          </a:stretch>
        </p:blipFill>
        <p:spPr>
          <a:xfrm>
            <a:off x="936422" y="2498438"/>
            <a:ext cx="9512300" cy="2447847"/>
          </a:xfrm>
          <a:prstGeom prst="rect">
            <a:avLst/>
          </a:prstGeom>
        </p:spPr>
      </p:pic>
      <p:sp>
        <p:nvSpPr>
          <p:cNvPr id="5" name="Oval 4"/>
          <p:cNvSpPr/>
          <p:nvPr/>
        </p:nvSpPr>
        <p:spPr>
          <a:xfrm>
            <a:off x="0" y="3498358"/>
            <a:ext cx="3357123" cy="1447927"/>
          </a:xfrm>
          <a:prstGeom prst="ellipse">
            <a:avLst/>
          </a:prstGeom>
          <a:noFill/>
          <a:ln w="41275" cmpd="sng">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400"/>
          </a:p>
        </p:txBody>
      </p:sp>
    </p:spTree>
    <p:extLst>
      <p:ext uri="{BB962C8B-B14F-4D97-AF65-F5344CB8AC3E}">
        <p14:creationId xmlns:p14="http://schemas.microsoft.com/office/powerpoint/2010/main" val="15153994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3200" dirty="0">
                <a:solidFill>
                  <a:srgbClr val="FF0000"/>
                </a:solidFill>
                <a:latin typeface="Arial" pitchFamily="34" charset="0"/>
                <a:cs typeface="Arial" pitchFamily="34" charset="0"/>
              </a:rPr>
              <a:t>Online Learning </a:t>
            </a:r>
            <a:r>
              <a:rPr lang="tr-TR" sz="3200" dirty="0" err="1">
                <a:solidFill>
                  <a:srgbClr val="FF0000"/>
                </a:solidFill>
                <a:latin typeface="Arial" pitchFamily="34" charset="0"/>
                <a:cs typeface="Arial" pitchFamily="34" charset="0"/>
              </a:rPr>
              <a:t>Agreement</a:t>
            </a:r>
            <a:r>
              <a:rPr lang="tr-TR" sz="3200" dirty="0">
                <a:solidFill>
                  <a:srgbClr val="FF0000"/>
                </a:solidFill>
                <a:latin typeface="Arial" pitchFamily="34" charset="0"/>
                <a:cs typeface="Arial" pitchFamily="34" charset="0"/>
              </a:rPr>
              <a:t> (OLA)</a:t>
            </a:r>
            <a:endParaRPr lang="tr-TR" dirty="0">
              <a:solidFill>
                <a:srgbClr val="FF0000"/>
              </a:solidFill>
            </a:endParaRPr>
          </a:p>
        </p:txBody>
      </p:sp>
      <p:sp>
        <p:nvSpPr>
          <p:cNvPr id="3" name="İçerik Yer Tutucusu 2"/>
          <p:cNvSpPr>
            <a:spLocks noGrp="1"/>
          </p:cNvSpPr>
          <p:nvPr>
            <p:ph idx="1"/>
          </p:nvPr>
        </p:nvSpPr>
        <p:spPr/>
        <p:txBody>
          <a:bodyPr>
            <a:normAutofit/>
          </a:bodyPr>
          <a:lstStyle/>
          <a:p>
            <a:r>
              <a:rPr lang="en-GB" sz="1800" dirty="0"/>
              <a:t>The Learning Agreement (in Word format) must be signed by the student, DEU, and the host institution, and then shared as a scanned copy via e-mail. This method has been commonly used for years. However, many universities have recently started to adopt the </a:t>
            </a:r>
            <a:r>
              <a:rPr lang="en-GB" sz="1800" b="1" dirty="0"/>
              <a:t>Online Learning Agreement (OLA)</a:t>
            </a:r>
            <a:r>
              <a:rPr lang="en-GB" sz="1800" dirty="0"/>
              <a:t> system, where students prepare their course matching tables on an online platform and all approvals and notifications are completed digitally.</a:t>
            </a:r>
          </a:p>
          <a:p>
            <a:r>
              <a:rPr lang="en-GB" sz="1800" dirty="0"/>
              <a:t>If your host university requires the use of OLA instead of the traditional LA, you or your Erasmus department coordinator can contact our Coordination Office for guidance and assistance in creating your OLA.</a:t>
            </a:r>
          </a:p>
          <a:p>
            <a:r>
              <a:rPr lang="en-GB" sz="1800" dirty="0"/>
              <a:t>At present, while some European universities have fully adopted OLA, others are still developing the necessary infrastructure. Therefore, technical issues may occur during the transition period.</a:t>
            </a:r>
          </a:p>
          <a:p>
            <a:r>
              <a:rPr lang="en-GB" sz="1800" dirty="0"/>
              <a:t>OLA, like the traditional LA, includes tables showing the courses to be taken abroad, their ECTS credits, and the corresponding courses at DEU. These tables must be approved by all three parties: the student, the Erasmus coordinator at DEU, and the responsible person at the host institution. If any course changes occur during the mobility period, they can also be updated and approved via OLA.</a:t>
            </a:r>
          </a:p>
        </p:txBody>
      </p:sp>
    </p:spTree>
    <p:extLst>
      <p:ext uri="{BB962C8B-B14F-4D97-AF65-F5344CB8AC3E}">
        <p14:creationId xmlns:p14="http://schemas.microsoft.com/office/powerpoint/2010/main" val="33465087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8E42EE2-5A9C-41DF-A6F1-0F750C9674CF}"/>
              </a:ext>
            </a:extLst>
          </p:cNvPr>
          <p:cNvSpPr>
            <a:spLocks noGrp="1"/>
          </p:cNvSpPr>
          <p:nvPr>
            <p:ph type="title"/>
          </p:nvPr>
        </p:nvSpPr>
        <p:spPr>
          <a:xfrm>
            <a:off x="0" y="1"/>
            <a:ext cx="12192000" cy="1261731"/>
          </a:xfrm>
        </p:spPr>
        <p:txBody>
          <a:bodyPr>
            <a:normAutofit/>
          </a:bodyPr>
          <a:lstStyle/>
          <a:p>
            <a:r>
              <a:rPr lang="tr-TR" sz="3600" dirty="0">
                <a:solidFill>
                  <a:srgbClr val="FF0000"/>
                </a:solidFill>
                <a:latin typeface="Arial" pitchFamily="34" charset="0"/>
                <a:cs typeface="Arial" pitchFamily="34" charset="0"/>
              </a:rPr>
              <a:t>Online Learning </a:t>
            </a:r>
            <a:r>
              <a:rPr lang="tr-TR" sz="3600" dirty="0" err="1">
                <a:solidFill>
                  <a:srgbClr val="FF0000"/>
                </a:solidFill>
                <a:latin typeface="Arial" pitchFamily="34" charset="0"/>
                <a:cs typeface="Arial" pitchFamily="34" charset="0"/>
              </a:rPr>
              <a:t>Agreement</a:t>
            </a:r>
            <a:r>
              <a:rPr lang="tr-TR" sz="3600" dirty="0">
                <a:solidFill>
                  <a:srgbClr val="FF0000"/>
                </a:solidFill>
                <a:latin typeface="Arial" pitchFamily="34" charset="0"/>
                <a:cs typeface="Arial" pitchFamily="34" charset="0"/>
              </a:rPr>
              <a:t> (OLA)</a:t>
            </a:r>
            <a:endParaRPr lang="tr-TR" sz="3600" dirty="0">
              <a:solidFill>
                <a:srgbClr val="FF0000"/>
              </a:solidFill>
            </a:endParaRPr>
          </a:p>
        </p:txBody>
      </p:sp>
      <p:sp>
        <p:nvSpPr>
          <p:cNvPr id="5" name="İçerik Yer Tutucusu 2"/>
          <p:cNvSpPr txBox="1">
            <a:spLocks/>
          </p:cNvSpPr>
          <p:nvPr/>
        </p:nvSpPr>
        <p:spPr>
          <a:xfrm>
            <a:off x="-354563" y="1502737"/>
            <a:ext cx="12192000" cy="4181731"/>
          </a:xfrm>
          <a:prstGeom prst="rect">
            <a:avLst/>
          </a:prstGeom>
        </p:spPr>
        <p:txBody>
          <a:bodyPr vert="horz" lIns="72000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667" kern="1200" baseline="0">
                <a:solidFill>
                  <a:srgbClr val="233244"/>
                </a:solidFill>
                <a:latin typeface="arial"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233244"/>
                </a:solidFill>
                <a:latin typeface="arial"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133" kern="1200" baseline="0">
                <a:solidFill>
                  <a:srgbClr val="233244"/>
                </a:solidFill>
                <a:latin typeface="arial"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23324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23324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b="1" dirty="0"/>
              <a:t>How to Complete Your Online Learning Agreement (OLA)</a:t>
            </a:r>
            <a:endParaRPr lang="en-GB" sz="1400" dirty="0"/>
          </a:p>
          <a:p>
            <a:r>
              <a:rPr lang="en-GB" sz="1400" dirty="0"/>
              <a:t>To create your OLA, visit:</a:t>
            </a:r>
            <a:br>
              <a:rPr lang="en-GB" sz="1400" dirty="0"/>
            </a:br>
            <a:r>
              <a:rPr lang="en-GB" sz="1400" dirty="0" smtClean="0">
                <a:hlinkClick r:id="rId2"/>
              </a:rPr>
              <a:t>https</a:t>
            </a:r>
            <a:r>
              <a:rPr lang="en-GB" sz="1400" dirty="0">
                <a:hlinkClick r:id="rId2"/>
              </a:rPr>
              <a:t>://learning-agreement.eu/user/login</a:t>
            </a:r>
            <a:endParaRPr lang="en-GB" sz="1400" dirty="0"/>
          </a:p>
          <a:p>
            <a:r>
              <a:rPr lang="en-GB" sz="1400" b="1" dirty="0"/>
              <a:t>Steps:</a:t>
            </a:r>
            <a:endParaRPr lang="en-GB" sz="1400" dirty="0"/>
          </a:p>
          <a:p>
            <a:r>
              <a:rPr lang="en-GB" sz="1400" dirty="0"/>
              <a:t>Click </a:t>
            </a:r>
            <a:r>
              <a:rPr lang="en-GB" sz="1400" b="1" dirty="0"/>
              <a:t>"Log in with </a:t>
            </a:r>
            <a:r>
              <a:rPr lang="en-GB" sz="1400" b="1" dirty="0" err="1"/>
              <a:t>MyAcademicID</a:t>
            </a:r>
            <a:r>
              <a:rPr lang="en-GB" sz="1400" b="1" dirty="0"/>
              <a:t>"</a:t>
            </a:r>
            <a:r>
              <a:rPr lang="en-GB" sz="1400" dirty="0"/>
              <a:t>.</a:t>
            </a:r>
          </a:p>
          <a:p>
            <a:r>
              <a:rPr lang="en-GB" sz="1400" dirty="0"/>
              <a:t>Log in with your </a:t>
            </a:r>
            <a:r>
              <a:rPr lang="en-GB" sz="1400" b="1" dirty="0"/>
              <a:t>Google account</a:t>
            </a:r>
            <a:r>
              <a:rPr lang="en-GB" sz="1400" dirty="0"/>
              <a:t>.</a:t>
            </a:r>
          </a:p>
          <a:p>
            <a:r>
              <a:rPr lang="en-GB" sz="1400" dirty="0"/>
              <a:t>Create your profile.</a:t>
            </a:r>
          </a:p>
          <a:p>
            <a:r>
              <a:rPr lang="en-GB" sz="1400" dirty="0"/>
              <a:t>Fill in the tables with:</a:t>
            </a:r>
          </a:p>
          <a:p>
            <a:pPr lvl="1"/>
            <a:r>
              <a:rPr lang="en-GB" sz="1400" dirty="0"/>
              <a:t>Courses you will take at the host institution.</a:t>
            </a:r>
          </a:p>
          <a:p>
            <a:pPr lvl="1"/>
            <a:r>
              <a:rPr lang="en-GB" sz="1400" dirty="0"/>
              <a:t>Equivalent courses at DEU.</a:t>
            </a:r>
          </a:p>
          <a:p>
            <a:r>
              <a:rPr lang="en-GB" sz="1400" dirty="0"/>
              <a:t>Enter your Erasmus department coordinator's details under </a:t>
            </a:r>
            <a:r>
              <a:rPr lang="en-GB" sz="1400" b="1" dirty="0"/>
              <a:t>"Responsible Person at the Sending Institution"</a:t>
            </a:r>
            <a:r>
              <a:rPr lang="en-GB" sz="1400" dirty="0"/>
              <a:t>. Once submitted:</a:t>
            </a:r>
          </a:p>
          <a:p>
            <a:r>
              <a:rPr lang="en-GB" sz="1400" dirty="0"/>
              <a:t>Your coordinator may </a:t>
            </a:r>
            <a:r>
              <a:rPr lang="en-GB" sz="1400" b="1" dirty="0"/>
              <a:t>approve</a:t>
            </a:r>
            <a:r>
              <a:rPr lang="en-GB" sz="1400" dirty="0"/>
              <a:t> and sign it online.</a:t>
            </a:r>
          </a:p>
          <a:p>
            <a:r>
              <a:rPr lang="en-GB" sz="1400" dirty="0"/>
              <a:t>Or </a:t>
            </a:r>
            <a:r>
              <a:rPr lang="en-GB" sz="1400" b="1" dirty="0"/>
              <a:t>reject</a:t>
            </a:r>
            <a:r>
              <a:rPr lang="en-GB" sz="1400" dirty="0"/>
              <a:t> it if changes are needed, allowing you to revise and resubmit.</a:t>
            </a:r>
          </a:p>
          <a:p>
            <a:r>
              <a:rPr lang="en-GB" sz="1400" dirty="0"/>
              <a:t>After DEU approval, the OLA is forwarded to the host university. Be sure to enter the correct details of the </a:t>
            </a:r>
            <a:r>
              <a:rPr lang="en-GB" sz="1400" b="1" dirty="0"/>
              <a:t>Responsible Person at the Receiving Institution</a:t>
            </a:r>
            <a:r>
              <a:rPr lang="en-GB" sz="1400" dirty="0"/>
              <a:t> (usually the incoming student contact at their International Office).</a:t>
            </a:r>
          </a:p>
          <a:p>
            <a:r>
              <a:rPr lang="en-GB" sz="1400" dirty="0"/>
              <a:t>Since not all institutions fully use the OLA system yet, technical issues may occur. If needed and agreed upon by the host university, the Learning Agreement can still be completed using the Word format.</a:t>
            </a:r>
          </a:p>
        </p:txBody>
      </p:sp>
    </p:spTree>
    <p:extLst>
      <p:ext uri="{BB962C8B-B14F-4D97-AF65-F5344CB8AC3E}">
        <p14:creationId xmlns:p14="http://schemas.microsoft.com/office/powerpoint/2010/main" val="11697850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32737"/>
            <a:ext cx="12192000" cy="1261731"/>
          </a:xfrm>
        </p:spPr>
        <p:txBody>
          <a:bodyPr>
            <a:normAutofit/>
          </a:bodyPr>
          <a:lstStyle/>
          <a:p>
            <a:r>
              <a:rPr lang="tr-TR" dirty="0" smtClean="0">
                <a:solidFill>
                  <a:srgbClr val="FF0000"/>
                </a:solidFill>
              </a:rPr>
              <a:t>Language </a:t>
            </a:r>
            <a:r>
              <a:rPr lang="tr-TR" dirty="0" err="1" smtClean="0">
                <a:solidFill>
                  <a:srgbClr val="FF0000"/>
                </a:solidFill>
              </a:rPr>
              <a:t>Proficiency</a:t>
            </a:r>
            <a:r>
              <a:rPr lang="tr-TR" dirty="0" smtClean="0">
                <a:solidFill>
                  <a:srgbClr val="FF0000"/>
                </a:solidFill>
              </a:rPr>
              <a:t> </a:t>
            </a:r>
            <a:r>
              <a:rPr lang="tr-TR" dirty="0" err="1" smtClean="0">
                <a:solidFill>
                  <a:srgbClr val="FF0000"/>
                </a:solidFill>
              </a:rPr>
              <a:t>Document</a:t>
            </a:r>
            <a:endParaRPr lang="fr-FR" dirty="0">
              <a:solidFill>
                <a:srgbClr val="FF0000"/>
              </a:solidFill>
            </a:endParaRPr>
          </a:p>
        </p:txBody>
      </p:sp>
      <p:sp>
        <p:nvSpPr>
          <p:cNvPr id="3" name="Espace réservé du contenu 2"/>
          <p:cNvSpPr>
            <a:spLocks noGrp="1"/>
          </p:cNvSpPr>
          <p:nvPr>
            <p:ph idx="1"/>
          </p:nvPr>
        </p:nvSpPr>
        <p:spPr>
          <a:xfrm>
            <a:off x="0" y="1943723"/>
            <a:ext cx="12192000" cy="3417300"/>
          </a:xfrm>
        </p:spPr>
        <p:txBody>
          <a:bodyPr>
            <a:normAutofit/>
          </a:bodyPr>
          <a:lstStyle/>
          <a:p>
            <a:r>
              <a:rPr lang="en-GB" sz="2400" dirty="0"/>
              <a:t>The </a:t>
            </a:r>
            <a:r>
              <a:rPr lang="en-GB" sz="2400" b="1" dirty="0"/>
              <a:t>host university</a:t>
            </a:r>
            <a:r>
              <a:rPr lang="en-GB" sz="2400" dirty="0"/>
              <a:t> may require proof of your language proficiency. This document is issued by the International Academic Relations Office. To request it, please send an e-mail to </a:t>
            </a:r>
            <a:r>
              <a:rPr lang="en-GB" sz="2400" b="1" dirty="0"/>
              <a:t>erasmus@deu.edu.tr</a:t>
            </a:r>
            <a:r>
              <a:rPr lang="en-GB" sz="2400" dirty="0"/>
              <a:t>.</a:t>
            </a:r>
          </a:p>
          <a:p>
            <a:r>
              <a:rPr lang="en-GB" sz="2400" dirty="0"/>
              <a:t>Please note that it may take up to </a:t>
            </a:r>
            <a:r>
              <a:rPr lang="en-GB" sz="2400" b="1" dirty="0"/>
              <a:t>5 working days</a:t>
            </a:r>
            <a:r>
              <a:rPr lang="en-GB" sz="2400" dirty="0"/>
              <a:t> to prepare and approve the document, so make sure to submit your request in advance.</a:t>
            </a:r>
          </a:p>
        </p:txBody>
      </p:sp>
      <p:sp>
        <p:nvSpPr>
          <p:cNvPr id="4" name="object 3"/>
          <p:cNvSpPr/>
          <p:nvPr/>
        </p:nvSpPr>
        <p:spPr>
          <a:xfrm>
            <a:off x="5701669" y="5807715"/>
            <a:ext cx="902340" cy="910164"/>
          </a:xfrm>
          <a:prstGeom prst="rect">
            <a:avLst/>
          </a:prstGeom>
          <a:blipFill>
            <a:blip r:embed="rId2" cstate="print"/>
            <a:stretch>
              <a:fillRect/>
            </a:stretch>
          </a:blipFill>
        </p:spPr>
        <p:txBody>
          <a:bodyPr wrap="square" lIns="0" tIns="0" rIns="0" bIns="0" rtlCol="0">
            <a:noAutofit/>
          </a:bodyPr>
          <a:lstStyle/>
          <a:p>
            <a:endParaRPr sz="2400"/>
          </a:p>
        </p:txBody>
      </p:sp>
    </p:spTree>
    <p:extLst>
      <p:ext uri="{BB962C8B-B14F-4D97-AF65-F5344CB8AC3E}">
        <p14:creationId xmlns:p14="http://schemas.microsoft.com/office/powerpoint/2010/main" val="15635430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0" y="0"/>
            <a:ext cx="12192000" cy="882869"/>
          </a:xfrm>
        </p:spPr>
        <p:txBody>
          <a:bodyPr>
            <a:normAutofit/>
          </a:bodyPr>
          <a:lstStyle/>
          <a:p>
            <a:r>
              <a:rPr lang="en-US" dirty="0" smtClean="0">
                <a:solidFill>
                  <a:srgbClr val="FF0000"/>
                </a:solidFill>
              </a:rPr>
              <a:t>Invitation/Acceptance Letter</a:t>
            </a:r>
            <a:endParaRPr lang="fr-FR" dirty="0">
              <a:solidFill>
                <a:srgbClr val="FF0000"/>
              </a:solidFill>
            </a:endParaRPr>
          </a:p>
        </p:txBody>
      </p:sp>
      <p:sp>
        <p:nvSpPr>
          <p:cNvPr id="3" name="Espace réservé du contenu 2"/>
          <p:cNvSpPr>
            <a:spLocks noGrp="1"/>
          </p:cNvSpPr>
          <p:nvPr>
            <p:ph idx="1"/>
          </p:nvPr>
        </p:nvSpPr>
        <p:spPr>
          <a:xfrm>
            <a:off x="0" y="882871"/>
            <a:ext cx="12192000" cy="5195331"/>
          </a:xfrm>
        </p:spPr>
        <p:txBody>
          <a:bodyPr>
            <a:normAutofit/>
          </a:bodyPr>
          <a:lstStyle/>
          <a:p>
            <a:pPr>
              <a:lnSpc>
                <a:spcPct val="150000"/>
              </a:lnSpc>
            </a:pPr>
            <a:r>
              <a:rPr lang="en-GB" sz="1800" dirty="0"/>
              <a:t>Once you complete your Erasmus application (by submitting or uploading the required documents), the </a:t>
            </a:r>
            <a:r>
              <a:rPr lang="en-GB" sz="1800" b="1" dirty="0"/>
              <a:t>host university</a:t>
            </a:r>
            <a:r>
              <a:rPr lang="en-GB" sz="1800" dirty="0"/>
              <a:t> will send you an </a:t>
            </a:r>
            <a:r>
              <a:rPr lang="en-GB" sz="1800" b="1" dirty="0"/>
              <a:t>Acceptance/Admission Letter</a:t>
            </a:r>
            <a:r>
              <a:rPr lang="en-GB" sz="1800" dirty="0"/>
              <a:t> or </a:t>
            </a:r>
            <a:r>
              <a:rPr lang="en-GB" sz="1800" b="1" dirty="0"/>
              <a:t>Invitation Letter</a:t>
            </a:r>
            <a:r>
              <a:rPr lang="en-GB" sz="1800" dirty="0"/>
              <a:t>. This document includes your personal information and the dates of your study period at the host institution.</a:t>
            </a:r>
          </a:p>
          <a:p>
            <a:pPr>
              <a:lnSpc>
                <a:spcPct val="150000"/>
              </a:lnSpc>
            </a:pPr>
            <a:r>
              <a:rPr lang="en-GB" sz="1800" dirty="0"/>
              <a:t>This letter is required for your </a:t>
            </a:r>
            <a:r>
              <a:rPr lang="en-GB" sz="1800" b="1" dirty="0"/>
              <a:t>visa application</a:t>
            </a:r>
            <a:r>
              <a:rPr lang="en-GB" sz="1800" dirty="0"/>
              <a:t>.</a:t>
            </a:r>
          </a:p>
          <a:p>
            <a:pPr>
              <a:lnSpc>
                <a:spcPct val="150000"/>
              </a:lnSpc>
            </a:pPr>
            <a:r>
              <a:rPr lang="en-GB" sz="1800" dirty="0"/>
              <a:t>The dates in the letter are also used by our </a:t>
            </a:r>
            <a:r>
              <a:rPr lang="en-GB" sz="1800" b="1" dirty="0"/>
              <a:t>Coordination Office</a:t>
            </a:r>
            <a:r>
              <a:rPr lang="en-GB" sz="1800" dirty="0"/>
              <a:t> to calculate your Erasmus grant.</a:t>
            </a:r>
          </a:p>
          <a:p>
            <a:pPr>
              <a:lnSpc>
                <a:spcPct val="150000"/>
              </a:lnSpc>
            </a:pPr>
            <a:r>
              <a:rPr lang="en-GB" sz="1800" dirty="0"/>
              <a:t>The letter must be on the </a:t>
            </a:r>
            <a:r>
              <a:rPr lang="en-GB" sz="1800" b="1" dirty="0"/>
              <a:t>official letterhead</a:t>
            </a:r>
            <a:r>
              <a:rPr lang="en-GB" sz="1800" dirty="0"/>
              <a:t> of the host university, </a:t>
            </a:r>
            <a:r>
              <a:rPr lang="en-GB" sz="1800" b="1" dirty="0"/>
              <a:t>signed and stamped</a:t>
            </a:r>
            <a:r>
              <a:rPr lang="en-GB" sz="1800" dirty="0"/>
              <a:t> by an authorized official. Alternatively, it can be </a:t>
            </a:r>
            <a:r>
              <a:rPr lang="en-GB" sz="1800" b="1" dirty="0"/>
              <a:t>electronically signed or barcoded</a:t>
            </a:r>
            <a:r>
              <a:rPr lang="en-GB" sz="1800" dirty="0"/>
              <a:t>.</a:t>
            </a:r>
          </a:p>
          <a:p>
            <a:pPr>
              <a:lnSpc>
                <a:spcPct val="150000"/>
              </a:lnSpc>
            </a:pPr>
            <a:r>
              <a:rPr lang="en-GB" sz="1800" dirty="0"/>
              <a:t>A scanned copy sent to you by e-mail is usually sufficient for Erasmus procedures. However, please check whether the </a:t>
            </a:r>
            <a:r>
              <a:rPr lang="en-GB" sz="1800" b="1" dirty="0"/>
              <a:t>consulate</a:t>
            </a:r>
            <a:r>
              <a:rPr lang="en-GB" sz="1800" dirty="0"/>
              <a:t> of the country you are applying to requires the </a:t>
            </a:r>
            <a:r>
              <a:rPr lang="en-GB" sz="1800" b="1" dirty="0"/>
              <a:t>original hard copy</a:t>
            </a:r>
            <a:r>
              <a:rPr lang="en-GB" sz="1800" dirty="0"/>
              <a:t> sent by post.</a:t>
            </a:r>
          </a:p>
          <a:p>
            <a:pPr>
              <a:lnSpc>
                <a:spcPct val="150000"/>
              </a:lnSpc>
            </a:pPr>
            <a:r>
              <a:rPr lang="en-GB" sz="1800" dirty="0"/>
              <a:t>When you receive the letter, make sure to </a:t>
            </a:r>
            <a:r>
              <a:rPr lang="en-GB" sz="1800" b="1" dirty="0"/>
              <a:t>verify that all information is correct</a:t>
            </a:r>
            <a:r>
              <a:rPr lang="en-GB" sz="1800" dirty="0"/>
              <a:t>.</a:t>
            </a:r>
          </a:p>
        </p:txBody>
      </p:sp>
      <p:sp>
        <p:nvSpPr>
          <p:cNvPr id="4" name="object 3"/>
          <p:cNvSpPr/>
          <p:nvPr/>
        </p:nvSpPr>
        <p:spPr>
          <a:xfrm>
            <a:off x="5701669" y="5807715"/>
            <a:ext cx="902340" cy="910164"/>
          </a:xfrm>
          <a:prstGeom prst="rect">
            <a:avLst/>
          </a:prstGeom>
          <a:blipFill>
            <a:blip r:embed="rId2" cstate="print"/>
            <a:stretch>
              <a:fillRect/>
            </a:stretch>
          </a:blipFill>
        </p:spPr>
        <p:txBody>
          <a:bodyPr wrap="square" lIns="0" tIns="0" rIns="0" bIns="0" rtlCol="0">
            <a:noAutofit/>
          </a:bodyPr>
          <a:lstStyle/>
          <a:p>
            <a:endParaRPr sz="2400"/>
          </a:p>
        </p:txBody>
      </p:sp>
    </p:spTree>
    <p:extLst>
      <p:ext uri="{BB962C8B-B14F-4D97-AF65-F5344CB8AC3E}">
        <p14:creationId xmlns:p14="http://schemas.microsoft.com/office/powerpoint/2010/main" val="33900562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
          <p:cNvSpPr/>
          <p:nvPr/>
        </p:nvSpPr>
        <p:spPr>
          <a:xfrm>
            <a:off x="5701669" y="5807715"/>
            <a:ext cx="902340" cy="910164"/>
          </a:xfrm>
          <a:prstGeom prst="rect">
            <a:avLst/>
          </a:prstGeom>
          <a:blipFill>
            <a:blip r:embed="rId2" cstate="print"/>
            <a:stretch>
              <a:fillRect/>
            </a:stretch>
          </a:blipFill>
        </p:spPr>
        <p:txBody>
          <a:bodyPr wrap="square" lIns="0" tIns="0" rIns="0" bIns="0" rtlCol="0">
            <a:noAutofit/>
          </a:bodyPr>
          <a:lstStyle/>
          <a:p>
            <a:endParaRPr sz="2400"/>
          </a:p>
        </p:txBody>
      </p:sp>
      <p:sp>
        <p:nvSpPr>
          <p:cNvPr id="8" name="Başlık 1"/>
          <p:cNvSpPr txBox="1">
            <a:spLocks/>
          </p:cNvSpPr>
          <p:nvPr/>
        </p:nvSpPr>
        <p:spPr>
          <a:xfrm>
            <a:off x="0" y="1"/>
            <a:ext cx="12192000" cy="979713"/>
          </a:xfrm>
          <a:prstGeom prst="rect">
            <a:avLst/>
          </a:prstGeom>
        </p:spPr>
        <p:txBody>
          <a:bodyPr anchor="b" anchorCtr="0">
            <a:normAutofit/>
          </a:bodyPr>
          <a:lstStyle>
            <a:lvl1pPr algn="ctr" defTabSz="914400" rtl="0" eaLnBrk="1" latinLnBrk="0" hangingPunct="1">
              <a:lnSpc>
                <a:spcPct val="90000"/>
              </a:lnSpc>
              <a:spcBef>
                <a:spcPct val="0"/>
              </a:spcBef>
              <a:buNone/>
              <a:defRPr sz="2400" kern="1200" baseline="0">
                <a:solidFill>
                  <a:schemeClr val="bg1"/>
                </a:solidFill>
                <a:latin typeface="arial" charset="0"/>
                <a:ea typeface="+mj-ea"/>
                <a:cs typeface="EC Square Sans Pro Light"/>
              </a:defRPr>
            </a:lvl1pPr>
          </a:lstStyle>
          <a:p>
            <a:pPr algn="l"/>
            <a:endParaRPr lang="tr-TR" sz="3200" dirty="0">
              <a:solidFill>
                <a:srgbClr val="FF0000"/>
              </a:solidFill>
            </a:endParaRPr>
          </a:p>
        </p:txBody>
      </p:sp>
      <p:sp>
        <p:nvSpPr>
          <p:cNvPr id="9" name="Espace réservé du contenu 2"/>
          <p:cNvSpPr txBox="1">
            <a:spLocks/>
          </p:cNvSpPr>
          <p:nvPr/>
        </p:nvSpPr>
        <p:spPr>
          <a:xfrm>
            <a:off x="0" y="1295543"/>
            <a:ext cx="11526196" cy="4768318"/>
          </a:xfrm>
          <a:prstGeom prst="rect">
            <a:avLst/>
          </a:prstGeom>
        </p:spPr>
        <p:txBody>
          <a:bodyPr/>
          <a:lstStyle>
            <a:lvl1pPr marL="0" indent="0" algn="ctr" defTabSz="914400" rtl="0" eaLnBrk="1" latinLnBrk="0" hangingPunct="1">
              <a:lnSpc>
                <a:spcPct val="90000"/>
              </a:lnSpc>
              <a:spcBef>
                <a:spcPts val="1000"/>
              </a:spcBef>
              <a:buFont typeface="Arial"/>
              <a:buNone/>
              <a:defRPr sz="1800" kern="1200" baseline="0">
                <a:solidFill>
                  <a:srgbClr val="233244"/>
                </a:solidFill>
                <a:latin typeface="arial" charset="0"/>
                <a:ea typeface="+mn-ea"/>
                <a:cs typeface="EC Square Sans Pro Light"/>
              </a:defRPr>
            </a:lvl1pPr>
            <a:lvl2pPr marL="342892" indent="0" algn="ctr" defTabSz="914400" rtl="0" eaLnBrk="1" latinLnBrk="0" hangingPunct="1">
              <a:lnSpc>
                <a:spcPct val="90000"/>
              </a:lnSpc>
              <a:spcBef>
                <a:spcPts val="500"/>
              </a:spcBef>
              <a:buFont typeface="Arial"/>
              <a:buNone/>
              <a:defRPr sz="2400" kern="1200">
                <a:solidFill>
                  <a:schemeClr val="tx1">
                    <a:tint val="75000"/>
                  </a:schemeClr>
                </a:solidFill>
                <a:latin typeface="+mn-lt"/>
                <a:ea typeface="+mn-ea"/>
                <a:cs typeface="+mn-cs"/>
              </a:defRPr>
            </a:lvl2pPr>
            <a:lvl3pPr marL="685783" indent="0" algn="ctr"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3pPr>
            <a:lvl4pPr marL="1028675"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4pPr>
            <a:lvl5pPr marL="1371566"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5pPr>
            <a:lvl6pPr marL="1714457"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6pPr>
            <a:lvl7pPr marL="2057348"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7pPr>
            <a:lvl8pPr marL="2400240"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8pPr>
            <a:lvl9pPr marL="2743132"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9pPr>
          </a:lstStyle>
          <a:p>
            <a:r>
              <a:rPr lang="en-GB" b="1" dirty="0"/>
              <a:t>Board of Directors Decision</a:t>
            </a:r>
            <a:endParaRPr lang="en-GB" dirty="0"/>
          </a:p>
          <a:p>
            <a:pPr algn="l"/>
            <a:r>
              <a:rPr lang="en-GB" dirty="0"/>
              <a:t>This is an official approval issued by your academic unit (Faculty / Institute / School) confirming that:</a:t>
            </a:r>
          </a:p>
          <a:p>
            <a:pPr marL="285750" indent="-285750" algn="l">
              <a:buFont typeface="Arial" panose="020B0604020202020204" pitchFamily="34" charset="0"/>
              <a:buChar char="•"/>
            </a:pPr>
            <a:r>
              <a:rPr lang="en-GB" dirty="0"/>
              <a:t>You are eligible to participate in Erasmus mobility,</a:t>
            </a:r>
          </a:p>
          <a:p>
            <a:pPr marL="285750" indent="-285750" algn="l">
              <a:buFont typeface="Arial" panose="020B0604020202020204" pitchFamily="34" charset="0"/>
              <a:buChar char="•"/>
            </a:pPr>
            <a:r>
              <a:rPr lang="en-GB" dirty="0"/>
              <a:t>You will be considered on academic leave during your exchange period, and</a:t>
            </a:r>
          </a:p>
          <a:p>
            <a:pPr marL="285750" indent="-285750" algn="l">
              <a:buFont typeface="Arial" panose="020B0604020202020204" pitchFamily="34" charset="0"/>
              <a:buChar char="•"/>
            </a:pPr>
            <a:r>
              <a:rPr lang="en-GB" dirty="0"/>
              <a:t>Your courses will be recognized upon your return.</a:t>
            </a:r>
          </a:p>
          <a:p>
            <a:pPr algn="l"/>
            <a:r>
              <a:rPr lang="en-GB" dirty="0"/>
              <a:t>The Board of Directors Decision must be obtained </a:t>
            </a:r>
            <a:r>
              <a:rPr lang="en-GB" b="1" dirty="0"/>
              <a:t>before</a:t>
            </a:r>
            <a:r>
              <a:rPr lang="en-GB" dirty="0"/>
              <a:t> the Learning Agreement is finalized and approved.</a:t>
            </a:r>
          </a:p>
          <a:p>
            <a:pPr algn="l"/>
            <a:r>
              <a:rPr lang="en-GB" dirty="0"/>
              <a:t>If you are a </a:t>
            </a:r>
            <a:r>
              <a:rPr lang="en-GB" b="1" dirty="0"/>
              <a:t>Research Assistant</a:t>
            </a:r>
            <a:r>
              <a:rPr lang="en-GB" dirty="0"/>
              <a:t>, two separate Board decisions must be issued:</a:t>
            </a:r>
          </a:p>
          <a:p>
            <a:pPr marL="285750" indent="-285750" algn="l">
              <a:buFont typeface="Arial" panose="020B0604020202020204" pitchFamily="34" charset="0"/>
              <a:buChar char="•"/>
            </a:pPr>
            <a:r>
              <a:rPr lang="en-GB" dirty="0"/>
              <a:t>One as </a:t>
            </a:r>
            <a:r>
              <a:rPr lang="en-GB" b="1" dirty="0"/>
              <a:t>staff</a:t>
            </a:r>
            <a:r>
              <a:rPr lang="en-GB" dirty="0"/>
              <a:t> (regarding your personal rights),</a:t>
            </a:r>
          </a:p>
          <a:p>
            <a:pPr marL="285750" indent="-285750" algn="l">
              <a:buFont typeface="Arial" panose="020B0604020202020204" pitchFamily="34" charset="0"/>
              <a:buChar char="•"/>
            </a:pPr>
            <a:r>
              <a:rPr lang="en-GB" dirty="0"/>
              <a:t>One as a </a:t>
            </a:r>
            <a:r>
              <a:rPr lang="en-GB" b="1" dirty="0"/>
              <a:t>student</a:t>
            </a:r>
            <a:r>
              <a:rPr lang="en-GB" dirty="0"/>
              <a:t> (for participation in the Erasmus program).</a:t>
            </a:r>
          </a:p>
          <a:p>
            <a:pPr algn="l"/>
            <a:r>
              <a:rPr lang="en-GB" dirty="0"/>
              <a:t>If any changes are made to the planned courses or credits in your Learning Agreement </a:t>
            </a:r>
            <a:r>
              <a:rPr lang="en-GB" b="1" dirty="0"/>
              <a:t>after mobility begins</a:t>
            </a:r>
            <a:r>
              <a:rPr lang="en-GB" dirty="0"/>
              <a:t>, a new Board Decision is required.</a:t>
            </a:r>
            <a:br>
              <a:rPr lang="en-GB" dirty="0"/>
            </a:br>
            <a:r>
              <a:rPr lang="en-GB" i="1" dirty="0"/>
              <a:t>(Exception: This does not apply to students from the Faculty of Literature.)</a:t>
            </a:r>
            <a:endParaRPr lang="en-GB" dirty="0"/>
          </a:p>
        </p:txBody>
      </p:sp>
      <p:sp>
        <p:nvSpPr>
          <p:cNvPr id="3" name="Metin kutusu 2">
            <a:extLst>
              <a:ext uri="{FF2B5EF4-FFF2-40B4-BE49-F238E27FC236}">
                <a16:creationId xmlns:a16="http://schemas.microsoft.com/office/drawing/2014/main" id="{2A1C5A9A-3D7F-607C-651B-B1FF1693E1D4}"/>
              </a:ext>
            </a:extLst>
          </p:cNvPr>
          <p:cNvSpPr txBox="1"/>
          <p:nvPr/>
        </p:nvSpPr>
        <p:spPr>
          <a:xfrm>
            <a:off x="383007" y="386162"/>
            <a:ext cx="9618832" cy="523220"/>
          </a:xfrm>
          <a:prstGeom prst="rect">
            <a:avLst/>
          </a:prstGeom>
          <a:noFill/>
        </p:spPr>
        <p:txBody>
          <a:bodyPr wrap="square">
            <a:spAutoFit/>
          </a:bodyPr>
          <a:lstStyle/>
          <a:p>
            <a:r>
              <a:rPr lang="en-US" sz="2800" b="1" dirty="0">
                <a:solidFill>
                  <a:srgbClr val="FF0000"/>
                </a:solidFill>
              </a:rPr>
              <a:t>Step 3 - Procedures related to your Academic</a:t>
            </a:r>
            <a:r>
              <a:rPr lang="tr-TR" sz="2800" b="1" dirty="0">
                <a:solidFill>
                  <a:srgbClr val="FF0000"/>
                </a:solidFill>
              </a:rPr>
              <a:t> </a:t>
            </a:r>
            <a:r>
              <a:rPr lang="tr-TR" sz="2800" b="1" dirty="0" err="1">
                <a:solidFill>
                  <a:srgbClr val="FF0000"/>
                </a:solidFill>
              </a:rPr>
              <a:t>Unit</a:t>
            </a:r>
            <a:r>
              <a:rPr lang="tr-TR" sz="2800" b="1" dirty="0">
                <a:solidFill>
                  <a:srgbClr val="FF0000"/>
                </a:solidFill>
              </a:rPr>
              <a:t> </a:t>
            </a:r>
          </a:p>
        </p:txBody>
      </p:sp>
    </p:spTree>
    <p:extLst>
      <p:ext uri="{BB962C8B-B14F-4D97-AF65-F5344CB8AC3E}">
        <p14:creationId xmlns:p14="http://schemas.microsoft.com/office/powerpoint/2010/main" val="6008227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tr-TR" b="1" dirty="0">
                <a:solidFill>
                  <a:srgbClr val="FF0000"/>
                </a:solidFill>
              </a:rPr>
              <a:t>English </a:t>
            </a:r>
            <a:r>
              <a:rPr lang="tr-TR" b="1" dirty="0" err="1">
                <a:solidFill>
                  <a:srgbClr val="FF0000"/>
                </a:solidFill>
              </a:rPr>
              <a:t>Transcript</a:t>
            </a:r>
            <a:r>
              <a:rPr lang="tr-TR" b="1" dirty="0">
                <a:solidFill>
                  <a:srgbClr val="FF0000"/>
                </a:solidFill>
              </a:rPr>
              <a:t> </a:t>
            </a:r>
          </a:p>
        </p:txBody>
      </p:sp>
      <p:sp>
        <p:nvSpPr>
          <p:cNvPr id="3" name="Espace réservé du contenu 2"/>
          <p:cNvSpPr>
            <a:spLocks noGrp="1"/>
          </p:cNvSpPr>
          <p:nvPr>
            <p:ph idx="1"/>
          </p:nvPr>
        </p:nvSpPr>
        <p:spPr/>
        <p:txBody>
          <a:bodyPr/>
          <a:lstStyle/>
          <a:p>
            <a:r>
              <a:rPr lang="en-GB" sz="2400" b="1" dirty="0"/>
              <a:t>Transcript of Records</a:t>
            </a:r>
            <a:endParaRPr lang="en-GB" sz="2400" dirty="0"/>
          </a:p>
          <a:p>
            <a:r>
              <a:rPr lang="en-GB" sz="2400" dirty="0"/>
              <a:t>This document lists all the courses you have completed or are currently enrolled in, along with their ECTS credits, final grades, and your cumulative GPA.</a:t>
            </a:r>
          </a:p>
          <a:p>
            <a:r>
              <a:rPr lang="en-GB" sz="2400" dirty="0"/>
              <a:t>The </a:t>
            </a:r>
            <a:r>
              <a:rPr lang="en-GB" sz="2400" b="1" dirty="0"/>
              <a:t>English transcript</a:t>
            </a:r>
            <a:r>
              <a:rPr lang="en-GB" sz="2400" dirty="0"/>
              <a:t> you submit to the International Academic Relations Coordination Office must be </a:t>
            </a:r>
            <a:r>
              <a:rPr lang="en-GB" sz="2400" b="1" dirty="0"/>
              <a:t>up to date</a:t>
            </a:r>
            <a:r>
              <a:rPr lang="en-GB" sz="2400" dirty="0"/>
              <a:t>.</a:t>
            </a:r>
            <a:br>
              <a:rPr lang="en-GB" sz="2400" dirty="0"/>
            </a:br>
            <a:r>
              <a:rPr lang="en-GB" sz="2400" dirty="0"/>
              <a:t>Please note that if your </a:t>
            </a:r>
            <a:r>
              <a:rPr lang="en-GB" sz="2400" b="1" dirty="0"/>
              <a:t>GPA is below 1.80/4.00</a:t>
            </a:r>
            <a:r>
              <a:rPr lang="en-GB" sz="2400" dirty="0"/>
              <a:t>, you are </a:t>
            </a:r>
            <a:r>
              <a:rPr lang="en-GB" sz="2400" b="1" dirty="0"/>
              <a:t>not eligible</a:t>
            </a:r>
            <a:r>
              <a:rPr lang="en-GB" sz="2400" dirty="0"/>
              <a:t> to participate in Erasmus study mobility.</a:t>
            </a:r>
          </a:p>
        </p:txBody>
      </p:sp>
      <p:sp>
        <p:nvSpPr>
          <p:cNvPr id="4" name="object 3"/>
          <p:cNvSpPr/>
          <p:nvPr/>
        </p:nvSpPr>
        <p:spPr>
          <a:xfrm>
            <a:off x="5701669" y="5807715"/>
            <a:ext cx="902340" cy="910164"/>
          </a:xfrm>
          <a:prstGeom prst="rect">
            <a:avLst/>
          </a:prstGeom>
          <a:blipFill>
            <a:blip r:embed="rId2" cstate="print"/>
            <a:stretch>
              <a:fillRect/>
            </a:stretch>
          </a:blipFill>
        </p:spPr>
        <p:txBody>
          <a:bodyPr wrap="square" lIns="0" tIns="0" rIns="0" bIns="0" rtlCol="0">
            <a:noAutofit/>
          </a:bodyPr>
          <a:lstStyle/>
          <a:p>
            <a:endParaRPr sz="2400"/>
          </a:p>
        </p:txBody>
      </p:sp>
    </p:spTree>
    <p:extLst>
      <p:ext uri="{BB962C8B-B14F-4D97-AF65-F5344CB8AC3E}">
        <p14:creationId xmlns:p14="http://schemas.microsoft.com/office/powerpoint/2010/main" val="486213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
          <p:cNvSpPr/>
          <p:nvPr/>
        </p:nvSpPr>
        <p:spPr>
          <a:xfrm>
            <a:off x="5701669" y="5807715"/>
            <a:ext cx="902340" cy="910164"/>
          </a:xfrm>
          <a:prstGeom prst="rect">
            <a:avLst/>
          </a:prstGeom>
          <a:blipFill>
            <a:blip r:embed="rId2" cstate="print"/>
            <a:stretch>
              <a:fillRect/>
            </a:stretch>
          </a:blipFill>
        </p:spPr>
        <p:txBody>
          <a:bodyPr wrap="square" lIns="0" tIns="0" rIns="0" bIns="0" rtlCol="0">
            <a:noAutofit/>
          </a:bodyPr>
          <a:lstStyle/>
          <a:p>
            <a:endParaRPr sz="2400"/>
          </a:p>
        </p:txBody>
      </p:sp>
      <p:sp>
        <p:nvSpPr>
          <p:cNvPr id="7" name="Başlık 1"/>
          <p:cNvSpPr txBox="1">
            <a:spLocks/>
          </p:cNvSpPr>
          <p:nvPr/>
        </p:nvSpPr>
        <p:spPr>
          <a:xfrm>
            <a:off x="0" y="1"/>
            <a:ext cx="12192000" cy="1261731"/>
          </a:xfrm>
          <a:prstGeom prst="rect">
            <a:avLst/>
          </a:prstGeom>
        </p:spPr>
        <p:txBody>
          <a:bodyPr anchor="b" anchorCtr="0">
            <a:normAutofit/>
          </a:bodyPr>
          <a:lstStyle>
            <a:lvl1pPr algn="ctr" defTabSz="914400" rtl="0" eaLnBrk="1" latinLnBrk="0" hangingPunct="1">
              <a:lnSpc>
                <a:spcPct val="90000"/>
              </a:lnSpc>
              <a:spcBef>
                <a:spcPct val="0"/>
              </a:spcBef>
              <a:buNone/>
              <a:defRPr sz="2400" kern="1200" baseline="0">
                <a:solidFill>
                  <a:schemeClr val="bg1"/>
                </a:solidFill>
                <a:latin typeface="arial" charset="0"/>
                <a:ea typeface="+mj-ea"/>
                <a:cs typeface="EC Square Sans Pro Light"/>
              </a:defRPr>
            </a:lvl1pPr>
          </a:lstStyle>
          <a:p>
            <a:pPr algn="l"/>
            <a:r>
              <a:rPr lang="tr-TR" sz="3200" dirty="0">
                <a:solidFill>
                  <a:srgbClr val="FF0000"/>
                </a:solidFill>
              </a:rPr>
              <a:t>      </a:t>
            </a:r>
          </a:p>
        </p:txBody>
      </p:sp>
      <p:sp>
        <p:nvSpPr>
          <p:cNvPr id="8" name="Espace réservé du contenu 2"/>
          <p:cNvSpPr txBox="1">
            <a:spLocks/>
          </p:cNvSpPr>
          <p:nvPr/>
        </p:nvSpPr>
        <p:spPr>
          <a:xfrm>
            <a:off x="180619" y="1594377"/>
            <a:ext cx="11526196" cy="3880692"/>
          </a:xfrm>
          <a:prstGeom prst="rect">
            <a:avLst/>
          </a:prstGeom>
        </p:spPr>
        <p:txBody>
          <a:bodyPr/>
          <a:lstStyle>
            <a:lvl1pPr marL="0" indent="0" algn="ctr" defTabSz="914400" rtl="0" eaLnBrk="1" latinLnBrk="0" hangingPunct="1">
              <a:lnSpc>
                <a:spcPct val="90000"/>
              </a:lnSpc>
              <a:spcBef>
                <a:spcPts val="1000"/>
              </a:spcBef>
              <a:buFont typeface="Arial"/>
              <a:buNone/>
              <a:defRPr sz="1800" kern="1200" baseline="0">
                <a:solidFill>
                  <a:srgbClr val="233244"/>
                </a:solidFill>
                <a:latin typeface="arial" charset="0"/>
                <a:ea typeface="+mn-ea"/>
                <a:cs typeface="EC Square Sans Pro Light"/>
              </a:defRPr>
            </a:lvl1pPr>
            <a:lvl2pPr marL="342892" indent="0" algn="ctr" defTabSz="914400" rtl="0" eaLnBrk="1" latinLnBrk="0" hangingPunct="1">
              <a:lnSpc>
                <a:spcPct val="90000"/>
              </a:lnSpc>
              <a:spcBef>
                <a:spcPts val="500"/>
              </a:spcBef>
              <a:buFont typeface="Arial"/>
              <a:buNone/>
              <a:defRPr sz="2400" kern="1200">
                <a:solidFill>
                  <a:schemeClr val="tx1">
                    <a:tint val="75000"/>
                  </a:schemeClr>
                </a:solidFill>
                <a:latin typeface="+mn-lt"/>
                <a:ea typeface="+mn-ea"/>
                <a:cs typeface="+mn-cs"/>
              </a:defRPr>
            </a:lvl2pPr>
            <a:lvl3pPr marL="685783" indent="0" algn="ctr"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3pPr>
            <a:lvl4pPr marL="1028675"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4pPr>
            <a:lvl5pPr marL="1371566"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5pPr>
            <a:lvl6pPr marL="1714457"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6pPr>
            <a:lvl7pPr marL="2057348"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7pPr>
            <a:lvl8pPr marL="2400240"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8pPr>
            <a:lvl9pPr marL="2743132"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9pPr>
          </a:lstStyle>
          <a:p>
            <a:pPr algn="l"/>
            <a:r>
              <a:rPr lang="en-GB" sz="2400" b="1" dirty="0"/>
              <a:t>Visa Procedures – Grant Letter (Letter of Verification)</a:t>
            </a:r>
            <a:endParaRPr lang="en-GB" sz="2400" dirty="0"/>
          </a:p>
          <a:p>
            <a:pPr algn="l"/>
            <a:r>
              <a:rPr lang="en-GB" sz="2400" dirty="0"/>
              <a:t>This letter is issued by the </a:t>
            </a:r>
            <a:r>
              <a:rPr lang="en-GB" sz="2400" b="1" dirty="0"/>
              <a:t>International Academic Relations Coordination Office</a:t>
            </a:r>
            <a:r>
              <a:rPr lang="en-GB" sz="2400" dirty="0"/>
              <a:t> to support your visa application.</a:t>
            </a:r>
          </a:p>
          <a:p>
            <a:pPr algn="l"/>
            <a:r>
              <a:rPr lang="en-GB" sz="2400" dirty="0"/>
              <a:t>To request it, send your </a:t>
            </a:r>
            <a:r>
              <a:rPr lang="en-GB" sz="2400" b="1" dirty="0"/>
              <a:t>Acceptance/Invitation Letter</a:t>
            </a:r>
            <a:r>
              <a:rPr lang="en-GB" sz="2400" dirty="0"/>
              <a:t>—which must include your study dates or academic calendar—from the host institution to </a:t>
            </a:r>
            <a:r>
              <a:rPr lang="en-GB" sz="2400" b="1" dirty="0"/>
              <a:t>erasmus@deu.edu.tr</a:t>
            </a:r>
            <a:r>
              <a:rPr lang="en-GB" sz="2400" dirty="0"/>
              <a:t>.</a:t>
            </a:r>
          </a:p>
          <a:p>
            <a:pPr algn="l"/>
            <a:r>
              <a:rPr lang="en-GB" sz="2400" dirty="0"/>
              <a:t>Please </a:t>
            </a:r>
            <a:r>
              <a:rPr lang="tr-TR" sz="2400" dirty="0" err="1" smtClean="0"/>
              <a:t>note</a:t>
            </a:r>
            <a:r>
              <a:rPr lang="tr-TR" sz="2400" dirty="0" smtClean="0"/>
              <a:t> </a:t>
            </a:r>
            <a:r>
              <a:rPr lang="tr-TR" sz="2400" dirty="0" err="1" smtClean="0"/>
              <a:t>that</a:t>
            </a:r>
            <a:r>
              <a:rPr lang="tr-TR" sz="2400" dirty="0" smtClean="0"/>
              <a:t> it </a:t>
            </a:r>
            <a:r>
              <a:rPr lang="tr-TR" sz="2400" dirty="0" err="1" smtClean="0"/>
              <a:t>may</a:t>
            </a:r>
            <a:r>
              <a:rPr lang="tr-TR" sz="2400" dirty="0" smtClean="0"/>
              <a:t> </a:t>
            </a:r>
            <a:r>
              <a:rPr lang="tr-TR" sz="2400" dirty="0" err="1" smtClean="0"/>
              <a:t>take</a:t>
            </a:r>
            <a:r>
              <a:rPr lang="tr-TR" sz="2400" dirty="0" smtClean="0"/>
              <a:t> </a:t>
            </a:r>
            <a:r>
              <a:rPr lang="tr-TR" sz="2400" dirty="0" err="1" smtClean="0"/>
              <a:t>up</a:t>
            </a:r>
            <a:r>
              <a:rPr lang="tr-TR" sz="2400" dirty="0" smtClean="0"/>
              <a:t> </a:t>
            </a:r>
            <a:r>
              <a:rPr lang="tr-TR" sz="2400" dirty="0" err="1" smtClean="0"/>
              <a:t>to</a:t>
            </a:r>
            <a:r>
              <a:rPr lang="tr-TR" sz="2400" dirty="0" smtClean="0"/>
              <a:t> </a:t>
            </a:r>
            <a:r>
              <a:rPr lang="en-GB" sz="2400" b="1" dirty="0" smtClean="0"/>
              <a:t>5 </a:t>
            </a:r>
            <a:r>
              <a:rPr lang="en-GB" sz="2400" b="1" dirty="0"/>
              <a:t>working days</a:t>
            </a:r>
            <a:r>
              <a:rPr lang="en-GB" sz="2400" dirty="0"/>
              <a:t> for the document to be prepared. Make sure to apply in advance and regularly check your e-mail for updates.</a:t>
            </a:r>
          </a:p>
        </p:txBody>
      </p:sp>
      <p:sp>
        <p:nvSpPr>
          <p:cNvPr id="6" name="Metin kutusu 5">
            <a:extLst>
              <a:ext uri="{FF2B5EF4-FFF2-40B4-BE49-F238E27FC236}">
                <a16:creationId xmlns:a16="http://schemas.microsoft.com/office/drawing/2014/main" id="{3D2BDBD8-3973-94A8-1076-738FFDFF25CC}"/>
              </a:ext>
            </a:extLst>
          </p:cNvPr>
          <p:cNvSpPr txBox="1"/>
          <p:nvPr/>
        </p:nvSpPr>
        <p:spPr>
          <a:xfrm>
            <a:off x="741226" y="630866"/>
            <a:ext cx="6094428" cy="584775"/>
          </a:xfrm>
          <a:prstGeom prst="rect">
            <a:avLst/>
          </a:prstGeom>
          <a:noFill/>
        </p:spPr>
        <p:txBody>
          <a:bodyPr wrap="square">
            <a:spAutoFit/>
          </a:bodyPr>
          <a:lstStyle/>
          <a:p>
            <a:r>
              <a:rPr lang="tr-TR" sz="3200" dirty="0">
                <a:solidFill>
                  <a:srgbClr val="FF0000"/>
                </a:solidFill>
              </a:rPr>
              <a:t>Step 4 - Travel Planning</a:t>
            </a:r>
          </a:p>
        </p:txBody>
      </p:sp>
    </p:spTree>
    <p:extLst>
      <p:ext uri="{BB962C8B-B14F-4D97-AF65-F5344CB8AC3E}">
        <p14:creationId xmlns:p14="http://schemas.microsoft.com/office/powerpoint/2010/main" val="994456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
          <p:cNvSpPr/>
          <p:nvPr/>
        </p:nvSpPr>
        <p:spPr>
          <a:xfrm>
            <a:off x="5701669" y="5807715"/>
            <a:ext cx="902340" cy="910164"/>
          </a:xfrm>
          <a:prstGeom prst="rect">
            <a:avLst/>
          </a:prstGeom>
          <a:blipFill>
            <a:blip r:embed="rId2" cstate="print"/>
            <a:stretch>
              <a:fillRect/>
            </a:stretch>
          </a:blipFill>
        </p:spPr>
        <p:txBody>
          <a:bodyPr wrap="square" lIns="0" tIns="0" rIns="0" bIns="0" rtlCol="0">
            <a:noAutofit/>
          </a:bodyPr>
          <a:lstStyle/>
          <a:p>
            <a:endParaRPr sz="2400"/>
          </a:p>
        </p:txBody>
      </p:sp>
      <p:sp>
        <p:nvSpPr>
          <p:cNvPr id="5" name="Espace réservé du contenu 2"/>
          <p:cNvSpPr txBox="1">
            <a:spLocks/>
          </p:cNvSpPr>
          <p:nvPr/>
        </p:nvSpPr>
        <p:spPr>
          <a:xfrm>
            <a:off x="285344" y="168167"/>
            <a:ext cx="11655899" cy="6088020"/>
          </a:xfrm>
          <a:prstGeom prst="rect">
            <a:avLst/>
          </a:prstGeom>
        </p:spPr>
        <p:txBody>
          <a:bodyPr/>
          <a:lstStyle>
            <a:lvl1pPr marL="0" indent="0" algn="ctr" defTabSz="914400" rtl="0" eaLnBrk="1" latinLnBrk="0" hangingPunct="1">
              <a:lnSpc>
                <a:spcPct val="90000"/>
              </a:lnSpc>
              <a:spcBef>
                <a:spcPts val="1000"/>
              </a:spcBef>
              <a:buFont typeface="Arial"/>
              <a:buNone/>
              <a:defRPr sz="1800" kern="1200" baseline="0">
                <a:solidFill>
                  <a:srgbClr val="233244"/>
                </a:solidFill>
                <a:latin typeface="arial" charset="0"/>
                <a:ea typeface="+mn-ea"/>
                <a:cs typeface="EC Square Sans Pro Light"/>
              </a:defRPr>
            </a:lvl1pPr>
            <a:lvl2pPr marL="342892" indent="0" algn="ctr" defTabSz="914400" rtl="0" eaLnBrk="1" latinLnBrk="0" hangingPunct="1">
              <a:lnSpc>
                <a:spcPct val="90000"/>
              </a:lnSpc>
              <a:spcBef>
                <a:spcPts val="500"/>
              </a:spcBef>
              <a:buFont typeface="Arial"/>
              <a:buNone/>
              <a:defRPr sz="2400" kern="1200">
                <a:solidFill>
                  <a:schemeClr val="tx1">
                    <a:tint val="75000"/>
                  </a:schemeClr>
                </a:solidFill>
                <a:latin typeface="+mn-lt"/>
                <a:ea typeface="+mn-ea"/>
                <a:cs typeface="+mn-cs"/>
              </a:defRPr>
            </a:lvl2pPr>
            <a:lvl3pPr marL="685783" indent="0" algn="ctr"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3pPr>
            <a:lvl4pPr marL="1028675"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4pPr>
            <a:lvl5pPr marL="1371566"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5pPr>
            <a:lvl6pPr marL="1714457"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6pPr>
            <a:lvl7pPr marL="2057348"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7pPr>
            <a:lvl8pPr marL="2400240"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8pPr>
            <a:lvl9pPr marL="2743132"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9pPr>
          </a:lstStyle>
          <a:p>
            <a:pPr algn="l"/>
            <a:r>
              <a:rPr lang="en-GB" b="1" dirty="0">
                <a:solidFill>
                  <a:srgbClr val="FF0000"/>
                </a:solidFill>
              </a:rPr>
              <a:t>Travel and Health Insurance</a:t>
            </a:r>
            <a:endParaRPr lang="en-GB" dirty="0">
              <a:solidFill>
                <a:srgbClr val="FF0000"/>
              </a:solidFill>
            </a:endParaRPr>
          </a:p>
          <a:p>
            <a:pPr algn="l"/>
            <a:r>
              <a:rPr lang="en-GB" dirty="0" err="1"/>
              <a:t>Dokuz</a:t>
            </a:r>
            <a:r>
              <a:rPr lang="en-GB" dirty="0"/>
              <a:t> </a:t>
            </a:r>
            <a:r>
              <a:rPr lang="en-GB" dirty="0" err="1"/>
              <a:t>Eylül</a:t>
            </a:r>
            <a:r>
              <a:rPr lang="en-GB" dirty="0"/>
              <a:t> University, the National Agency, or the host university is </a:t>
            </a:r>
            <a:r>
              <a:rPr lang="en-GB" b="1" dirty="0"/>
              <a:t>not responsible</a:t>
            </a:r>
            <a:r>
              <a:rPr lang="en-GB" dirty="0"/>
              <a:t> for any expenses arising from accidents, illnesses, or other incidents during your Erasmus mobility.</a:t>
            </a:r>
          </a:p>
          <a:p>
            <a:pPr algn="l"/>
            <a:r>
              <a:rPr lang="en-GB" dirty="0"/>
              <a:t>You </a:t>
            </a:r>
            <a:r>
              <a:rPr lang="en-GB" b="1" dirty="0"/>
              <a:t>must have travel and health insurance</a:t>
            </a:r>
            <a:r>
              <a:rPr lang="en-GB" dirty="0"/>
              <a:t>. Even if you obtain a “health benefit document in case of emergency” from the Social Security Institution (SSI) based on bilateral agreements (e.g., TR-CZ111 for Czech Republic, AT/11 for Germany, HR/TR3 for Croatia), this document only covers emergency treatment in public hospitals </a:t>
            </a:r>
            <a:r>
              <a:rPr lang="en-GB" b="1" dirty="0"/>
              <a:t>within the borders of that specific country</a:t>
            </a:r>
            <a:r>
              <a:rPr lang="en-GB" dirty="0"/>
              <a:t> and is </a:t>
            </a:r>
            <a:r>
              <a:rPr lang="en-GB" b="1" dirty="0"/>
              <a:t>not valid elsewhere</a:t>
            </a:r>
            <a:r>
              <a:rPr lang="en-GB" dirty="0"/>
              <a:t>.</a:t>
            </a:r>
          </a:p>
          <a:p>
            <a:pPr algn="l"/>
            <a:r>
              <a:rPr lang="en-GB" dirty="0"/>
              <a:t>You should consult SSI to check if there is an agreement between Turkey and your host country, and if you qualify for these documents.</a:t>
            </a:r>
          </a:p>
          <a:p>
            <a:pPr algn="l"/>
            <a:r>
              <a:rPr lang="en-GB" dirty="0"/>
              <a:t>Your travel health insurance policy must:</a:t>
            </a:r>
          </a:p>
          <a:p>
            <a:pPr marL="285750" indent="-285750" algn="l">
              <a:buFont typeface="Arial" panose="020B0604020202020204" pitchFamily="34" charset="0"/>
              <a:buChar char="•"/>
            </a:pPr>
            <a:r>
              <a:rPr lang="en-GB" dirty="0"/>
              <a:t>Cover the entire duration of your stay abroad.</a:t>
            </a:r>
          </a:p>
          <a:p>
            <a:pPr marL="285750" indent="-285750" algn="l">
              <a:buFont typeface="Arial" panose="020B0604020202020204" pitchFamily="34" charset="0"/>
              <a:buChar char="•"/>
            </a:pPr>
            <a:r>
              <a:rPr lang="en-GB" dirty="0"/>
              <a:t>Provide a minimum coverage of </a:t>
            </a:r>
            <a:r>
              <a:rPr lang="en-GB" b="1" dirty="0"/>
              <a:t>€30,000</a:t>
            </a:r>
            <a:r>
              <a:rPr lang="en-GB" dirty="0"/>
              <a:t>.</a:t>
            </a:r>
          </a:p>
          <a:p>
            <a:pPr marL="285750" indent="-285750" algn="l">
              <a:buFont typeface="Arial" panose="020B0604020202020204" pitchFamily="34" charset="0"/>
              <a:buChar char="•"/>
            </a:pPr>
            <a:r>
              <a:rPr lang="en-GB" dirty="0"/>
              <a:t>Meet the specific requirements of the host country and/or university, especially for visa purposes.</a:t>
            </a:r>
          </a:p>
          <a:p>
            <a:pPr marL="285750" indent="-285750" algn="l">
              <a:buFont typeface="Arial" panose="020B0604020202020204" pitchFamily="34" charset="0"/>
              <a:buChar char="•"/>
            </a:pPr>
            <a:r>
              <a:rPr lang="en-GB" dirty="0"/>
              <a:t>Sometimes, consulates require insurance purchased from a local company in their country.</a:t>
            </a:r>
          </a:p>
          <a:p>
            <a:pPr algn="l"/>
            <a:r>
              <a:rPr lang="en-GB" dirty="0"/>
              <a:t>We strongly recommend purchasing insurance </a:t>
            </a:r>
            <a:r>
              <a:rPr lang="en-GB" b="1" dirty="0"/>
              <a:t>after confirming</a:t>
            </a:r>
            <a:r>
              <a:rPr lang="en-GB" dirty="0"/>
              <a:t> the coverage details, especially regarding epidemic or pandemic diseases.</a:t>
            </a:r>
          </a:p>
        </p:txBody>
      </p:sp>
    </p:spTree>
    <p:extLst>
      <p:ext uri="{BB962C8B-B14F-4D97-AF65-F5344CB8AC3E}">
        <p14:creationId xmlns:p14="http://schemas.microsoft.com/office/powerpoint/2010/main" val="18036616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5A0EC50-7033-4F92-888E-97E922716891}"/>
              </a:ext>
            </a:extLst>
          </p:cNvPr>
          <p:cNvSpPr>
            <a:spLocks noGrp="1"/>
          </p:cNvSpPr>
          <p:nvPr>
            <p:ph type="title"/>
          </p:nvPr>
        </p:nvSpPr>
        <p:spPr>
          <a:xfrm>
            <a:off x="838200" y="365125"/>
            <a:ext cx="8317089" cy="1177925"/>
          </a:xfrm>
        </p:spPr>
        <p:txBody>
          <a:bodyPr>
            <a:normAutofit fontScale="90000"/>
          </a:bodyPr>
          <a:lstStyle/>
          <a:p>
            <a:r>
              <a:rPr lang="tr-TR" dirty="0">
                <a:solidFill>
                  <a:srgbClr val="FF0000"/>
                </a:solidFill>
                <a:latin typeface="Arial" panose="020B0604020202020204" pitchFamily="34" charset="0"/>
                <a:cs typeface="Arial" panose="020B0604020202020204" pitchFamily="34" charset="0"/>
              </a:rPr>
              <a:t>IMPORTANT ANNOUNCEMENT</a:t>
            </a:r>
          </a:p>
        </p:txBody>
      </p:sp>
      <p:sp>
        <p:nvSpPr>
          <p:cNvPr id="3" name="İçerik Yer Tutucusu 2">
            <a:extLst>
              <a:ext uri="{FF2B5EF4-FFF2-40B4-BE49-F238E27FC236}">
                <a16:creationId xmlns:a16="http://schemas.microsoft.com/office/drawing/2014/main" id="{E41B1DFF-3475-4A2B-B9EF-B17B515CB320}"/>
              </a:ext>
            </a:extLst>
          </p:cNvPr>
          <p:cNvSpPr>
            <a:spLocks noGrp="1"/>
          </p:cNvSpPr>
          <p:nvPr>
            <p:ph idx="1"/>
          </p:nvPr>
        </p:nvSpPr>
        <p:spPr>
          <a:xfrm>
            <a:off x="259702" y="1825625"/>
            <a:ext cx="11932298" cy="4351338"/>
          </a:xfrm>
        </p:spPr>
        <p:txBody>
          <a:bodyPr>
            <a:normAutofit/>
          </a:bodyPr>
          <a:lstStyle/>
          <a:p>
            <a:r>
              <a:rPr lang="en-GB" sz="2000" dirty="0" smtClean="0">
                <a:solidFill>
                  <a:schemeClr val="tx1"/>
                </a:solidFill>
              </a:rPr>
              <a:t>All </a:t>
            </a:r>
            <a:r>
              <a:rPr lang="en-GB" sz="2000" dirty="0">
                <a:solidFill>
                  <a:schemeClr val="tx1"/>
                </a:solidFill>
              </a:rPr>
              <a:t>students placed at a partner university under the Erasmus+ study mobility programme are currently considered "candidate students." Participation in the programme is contingent upon several factors, including acceptance of the nomination by the partner university, issuance of an acceptance letter, submission of the required documents, successful visa application (if applicable), and the decisions of the relevant authorities at the host institution or in the host country. As stated in the placement results announcement, our institution cannot be held responsible for any issues that may arise from these circumstances.</a:t>
            </a:r>
          </a:p>
          <a:p>
            <a:r>
              <a:rPr lang="en-GB" sz="2000" dirty="0">
                <a:solidFill>
                  <a:schemeClr val="tx1"/>
                </a:solidFill>
              </a:rPr>
              <a:t>Students are encouraged to check the nomination deadlines of the partner institution for the upcoming autumn and spring semesters and decide which semester they prefer to study abroad. The nomination process—formally notifying the host institution that a student has been selected for Erasmus+ mobility—is carried out by the Erasmus coordinator of the relevant department.</a:t>
            </a:r>
          </a:p>
          <a:p>
            <a:endParaRPr lang="tr-TR" sz="4400" dirty="0">
              <a:solidFill>
                <a:schemeClr val="tx1"/>
              </a:solidFill>
            </a:endParaRPr>
          </a:p>
        </p:txBody>
      </p:sp>
    </p:spTree>
    <p:extLst>
      <p:ext uri="{BB962C8B-B14F-4D97-AF65-F5344CB8AC3E}">
        <p14:creationId xmlns:p14="http://schemas.microsoft.com/office/powerpoint/2010/main" val="23131964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3"/>
            <a:ext cx="12192000" cy="756744"/>
          </a:xfrm>
        </p:spPr>
        <p:txBody>
          <a:bodyPr/>
          <a:lstStyle/>
          <a:p>
            <a:r>
              <a:rPr lang="tr-TR" dirty="0" smtClean="0">
                <a:solidFill>
                  <a:srgbClr val="FF0000"/>
                </a:solidFill>
              </a:rPr>
              <a:t>Grant </a:t>
            </a:r>
            <a:r>
              <a:rPr lang="tr-TR" dirty="0" err="1" smtClean="0">
                <a:solidFill>
                  <a:srgbClr val="FF0000"/>
                </a:solidFill>
              </a:rPr>
              <a:t>Payment</a:t>
            </a:r>
            <a:r>
              <a:rPr lang="tr-TR" dirty="0" smtClean="0">
                <a:solidFill>
                  <a:srgbClr val="FF0000"/>
                </a:solidFill>
              </a:rPr>
              <a:t> </a:t>
            </a:r>
            <a:r>
              <a:rPr lang="tr-TR" dirty="0" err="1" smtClean="0">
                <a:solidFill>
                  <a:srgbClr val="FF0000"/>
                </a:solidFill>
              </a:rPr>
              <a:t>and</a:t>
            </a:r>
            <a:r>
              <a:rPr lang="tr-TR" dirty="0" smtClean="0">
                <a:solidFill>
                  <a:srgbClr val="FF0000"/>
                </a:solidFill>
              </a:rPr>
              <a:t> </a:t>
            </a:r>
            <a:r>
              <a:rPr lang="tr-TR" dirty="0" err="1" smtClean="0">
                <a:solidFill>
                  <a:srgbClr val="FF0000"/>
                </a:solidFill>
              </a:rPr>
              <a:t>Account</a:t>
            </a:r>
            <a:r>
              <a:rPr lang="tr-TR" dirty="0" smtClean="0">
                <a:solidFill>
                  <a:srgbClr val="FF0000"/>
                </a:solidFill>
              </a:rPr>
              <a:t> </a:t>
            </a:r>
            <a:r>
              <a:rPr lang="tr-TR" dirty="0" err="1" smtClean="0">
                <a:solidFill>
                  <a:srgbClr val="FF0000"/>
                </a:solidFill>
              </a:rPr>
              <a:t>Details</a:t>
            </a:r>
            <a:endParaRPr lang="tr-TR" dirty="0">
              <a:solidFill>
                <a:srgbClr val="FF0000"/>
              </a:solidFill>
            </a:endParaRPr>
          </a:p>
        </p:txBody>
      </p:sp>
      <p:sp>
        <p:nvSpPr>
          <p:cNvPr id="3" name="İçerik Yer Tutucusu 2"/>
          <p:cNvSpPr>
            <a:spLocks noGrp="1"/>
          </p:cNvSpPr>
          <p:nvPr>
            <p:ph idx="1"/>
          </p:nvPr>
        </p:nvSpPr>
        <p:spPr>
          <a:xfrm>
            <a:off x="-223935" y="999347"/>
            <a:ext cx="12192000" cy="4927719"/>
          </a:xfrm>
        </p:spPr>
        <p:txBody>
          <a:bodyPr>
            <a:normAutofit/>
          </a:bodyPr>
          <a:lstStyle/>
          <a:p>
            <a:r>
              <a:rPr lang="en-GB" sz="1800" dirty="0"/>
              <a:t>Your Erasmus grant will be transferred from our </a:t>
            </a:r>
            <a:r>
              <a:rPr lang="en-GB" sz="1800" dirty="0" err="1"/>
              <a:t>Ziraat</a:t>
            </a:r>
            <a:r>
              <a:rPr lang="en-GB" sz="1800" dirty="0"/>
              <a:t> Bank account. It is recommended to open a </a:t>
            </a:r>
            <a:r>
              <a:rPr lang="en-GB" sz="1800" b="1" dirty="0"/>
              <a:t>current Euro account at </a:t>
            </a:r>
            <a:r>
              <a:rPr lang="en-GB" sz="1800" b="1" dirty="0" err="1"/>
              <a:t>Ziraat</a:t>
            </a:r>
            <a:r>
              <a:rPr lang="en-GB" sz="1800" b="1" dirty="0"/>
              <a:t> Bank</a:t>
            </a:r>
            <a:r>
              <a:rPr lang="en-GB" sz="1800" dirty="0"/>
              <a:t> to avoid interruptions or commission fees. However, other banks may also offer seamless transfer options.</a:t>
            </a:r>
          </a:p>
          <a:p>
            <a:r>
              <a:rPr lang="en-GB" sz="1800" dirty="0"/>
              <a:t>Before opening an account, research whether your chosen bank has a branch or partner bank in the city or country you will be going to. Also, check the transfer fees and processing times.</a:t>
            </a:r>
          </a:p>
          <a:p>
            <a:r>
              <a:rPr lang="en-GB" sz="1800" dirty="0"/>
              <a:t>Your bank account must be:</a:t>
            </a:r>
          </a:p>
          <a:p>
            <a:r>
              <a:rPr lang="en-GB" sz="1800" dirty="0"/>
              <a:t>Opened in your </a:t>
            </a:r>
            <a:r>
              <a:rPr lang="en-GB" sz="1800" b="1" dirty="0"/>
              <a:t>own name</a:t>
            </a:r>
            <a:r>
              <a:rPr lang="en-GB" sz="1800" dirty="0"/>
              <a:t> at a bank in Turkey.</a:t>
            </a:r>
          </a:p>
          <a:p>
            <a:r>
              <a:rPr lang="en-GB" sz="1800" dirty="0"/>
              <a:t>You may also consider opening a </a:t>
            </a:r>
            <a:r>
              <a:rPr lang="en-GB" sz="1800" b="1" dirty="0"/>
              <a:t>joint account</a:t>
            </a:r>
            <a:r>
              <a:rPr lang="en-GB" sz="1800" dirty="0"/>
              <a:t>. In this case, your name should be listed first, followed by your relative’s or family member’s name. Both parties will have access to the funds in a joint account.</a:t>
            </a:r>
          </a:p>
          <a:p>
            <a:r>
              <a:rPr lang="en-GB" sz="1800" dirty="0"/>
              <a:t>When choosing a bank, consider:</a:t>
            </a:r>
          </a:p>
          <a:p>
            <a:r>
              <a:rPr lang="en-GB" sz="1800" dirty="0"/>
              <a:t>Whether the bank will deduct fees when receiving your grant transfer.</a:t>
            </a:r>
          </a:p>
          <a:p>
            <a:r>
              <a:rPr lang="en-GB" sz="1800" dirty="0"/>
              <a:t>Which bank will provide </a:t>
            </a:r>
            <a:r>
              <a:rPr lang="en-GB" sz="1800" b="1" dirty="0"/>
              <a:t>easy and low-cost access</a:t>
            </a:r>
            <a:r>
              <a:rPr lang="en-GB" sz="1800" dirty="0"/>
              <a:t> to your funds in Euros while you are abroad.</a:t>
            </a:r>
          </a:p>
          <a:p>
            <a:r>
              <a:rPr lang="en-GB" sz="1800" dirty="0"/>
              <a:t>Since banking conditions vary by country, you are encouraged to research and choose the best option for your situation.</a:t>
            </a:r>
          </a:p>
        </p:txBody>
      </p:sp>
      <p:sp>
        <p:nvSpPr>
          <p:cNvPr id="4" name="object 3"/>
          <p:cNvSpPr/>
          <p:nvPr/>
        </p:nvSpPr>
        <p:spPr>
          <a:xfrm>
            <a:off x="5701669" y="5807715"/>
            <a:ext cx="902340" cy="910164"/>
          </a:xfrm>
          <a:prstGeom prst="rect">
            <a:avLst/>
          </a:prstGeom>
          <a:blipFill>
            <a:blip r:embed="rId2" cstate="print"/>
            <a:stretch>
              <a:fillRect/>
            </a:stretch>
          </a:blipFill>
        </p:spPr>
        <p:txBody>
          <a:bodyPr wrap="square" lIns="0" tIns="0" rIns="0" bIns="0" rtlCol="0">
            <a:noAutofit/>
          </a:bodyPr>
          <a:lstStyle/>
          <a:p>
            <a:endParaRPr sz="2400"/>
          </a:p>
        </p:txBody>
      </p:sp>
    </p:spTree>
    <p:extLst>
      <p:ext uri="{BB962C8B-B14F-4D97-AF65-F5344CB8AC3E}">
        <p14:creationId xmlns:p14="http://schemas.microsoft.com/office/powerpoint/2010/main" val="31112918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671805"/>
            <a:ext cx="12192000" cy="784771"/>
          </a:xfrm>
        </p:spPr>
        <p:txBody>
          <a:bodyPr>
            <a:normAutofit/>
          </a:bodyPr>
          <a:lstStyle/>
          <a:p>
            <a:r>
              <a:rPr lang="tr-TR" dirty="0">
                <a:solidFill>
                  <a:srgbClr val="FF0000"/>
                </a:solidFill>
              </a:rPr>
              <a:t>OLS (Online </a:t>
            </a:r>
            <a:r>
              <a:rPr lang="tr-TR" dirty="0" err="1">
                <a:solidFill>
                  <a:srgbClr val="FF0000"/>
                </a:solidFill>
              </a:rPr>
              <a:t>Linguistic</a:t>
            </a:r>
            <a:r>
              <a:rPr lang="tr-TR" dirty="0">
                <a:solidFill>
                  <a:srgbClr val="FF0000"/>
                </a:solidFill>
              </a:rPr>
              <a:t> </a:t>
            </a:r>
            <a:r>
              <a:rPr lang="tr-TR" dirty="0" err="1" smtClean="0">
                <a:solidFill>
                  <a:srgbClr val="FF0000"/>
                </a:solidFill>
              </a:rPr>
              <a:t>Support</a:t>
            </a:r>
            <a:r>
              <a:rPr lang="tr-TR" dirty="0" smtClean="0">
                <a:solidFill>
                  <a:srgbClr val="FF0000"/>
                </a:solidFill>
              </a:rPr>
              <a:t>) EU </a:t>
            </a:r>
            <a:r>
              <a:rPr lang="tr-TR" dirty="0">
                <a:solidFill>
                  <a:srgbClr val="FF0000"/>
                </a:solidFill>
              </a:rPr>
              <a:t>ACADEMY</a:t>
            </a:r>
          </a:p>
        </p:txBody>
      </p:sp>
      <p:sp>
        <p:nvSpPr>
          <p:cNvPr id="3" name="İçerik Yer Tutucusu 2"/>
          <p:cNvSpPr>
            <a:spLocks noGrp="1"/>
          </p:cNvSpPr>
          <p:nvPr>
            <p:ph idx="1"/>
          </p:nvPr>
        </p:nvSpPr>
        <p:spPr>
          <a:xfrm>
            <a:off x="-254524" y="1867440"/>
            <a:ext cx="12192000" cy="5195533"/>
          </a:xfrm>
        </p:spPr>
        <p:txBody>
          <a:bodyPr/>
          <a:lstStyle/>
          <a:p>
            <a:r>
              <a:rPr lang="en-GB" sz="2000" dirty="0"/>
              <a:t>The program was established to support the improvement of students’ language proficiency.</a:t>
            </a:r>
          </a:p>
          <a:p>
            <a:r>
              <a:rPr lang="en-GB" sz="2000" dirty="0"/>
              <a:t>When preparing their departure documents, students should email our Coordination Office to request an appointment and specify the language in which they wish to take the OLS exam (English, German, or French). The necessary exam information will then be sent via e-mail.</a:t>
            </a:r>
          </a:p>
          <a:p>
            <a:r>
              <a:rPr lang="en-GB" sz="2000" dirty="0"/>
              <a:t>Students must take the </a:t>
            </a:r>
            <a:r>
              <a:rPr lang="en-GB" sz="2000" b="1" dirty="0"/>
              <a:t>online OLS First Assessment</a:t>
            </a:r>
            <a:r>
              <a:rPr lang="en-GB" sz="2000" dirty="0"/>
              <a:t> before starting their Erasmus+ mobility. The </a:t>
            </a:r>
            <a:r>
              <a:rPr lang="en-GB" sz="2000" b="1" dirty="0"/>
              <a:t>OLS Second Assessment at the end of mobility</a:t>
            </a:r>
            <a:r>
              <a:rPr lang="en-GB" sz="2000" dirty="0"/>
              <a:t> is no longer mandatory.</a:t>
            </a:r>
          </a:p>
          <a:p>
            <a:r>
              <a:rPr lang="en-GB" sz="2000" dirty="0"/>
              <a:t>The exam results do not affect your eligibility for Erasmus mobility, but all students are encouraged to complete it carefully.</a:t>
            </a:r>
            <a:br>
              <a:rPr lang="en-GB" sz="2000" dirty="0"/>
            </a:br>
            <a:r>
              <a:rPr lang="en-GB" sz="2000" dirty="0"/>
              <a:t>Students who score </a:t>
            </a:r>
            <a:r>
              <a:rPr lang="en-GB" sz="2000" b="1" dirty="0"/>
              <a:t>B2 or above</a:t>
            </a:r>
            <a:r>
              <a:rPr lang="en-GB" sz="2000" dirty="0"/>
              <a:t> on the OLS exam can access various online language courses available through the system.</a:t>
            </a:r>
          </a:p>
        </p:txBody>
      </p:sp>
      <p:sp>
        <p:nvSpPr>
          <p:cNvPr id="4" name="object 3"/>
          <p:cNvSpPr/>
          <p:nvPr/>
        </p:nvSpPr>
        <p:spPr>
          <a:xfrm>
            <a:off x="5701669" y="5807715"/>
            <a:ext cx="902340" cy="910164"/>
          </a:xfrm>
          <a:prstGeom prst="rect">
            <a:avLst/>
          </a:prstGeom>
          <a:blipFill>
            <a:blip r:embed="rId3" cstate="print"/>
            <a:stretch>
              <a:fillRect/>
            </a:stretch>
          </a:blipFill>
        </p:spPr>
        <p:txBody>
          <a:bodyPr wrap="square" lIns="0" tIns="0" rIns="0" bIns="0" rtlCol="0">
            <a:noAutofit/>
          </a:bodyPr>
          <a:lstStyle/>
          <a:p>
            <a:endParaRPr sz="2400"/>
          </a:p>
        </p:txBody>
      </p:sp>
    </p:spTree>
    <p:extLst>
      <p:ext uri="{BB962C8B-B14F-4D97-AF65-F5344CB8AC3E}">
        <p14:creationId xmlns:p14="http://schemas.microsoft.com/office/powerpoint/2010/main" val="30375040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606493"/>
            <a:ext cx="12192000" cy="756744"/>
          </a:xfrm>
        </p:spPr>
        <p:txBody>
          <a:bodyPr>
            <a:normAutofit fontScale="90000"/>
          </a:bodyPr>
          <a:lstStyle/>
          <a:p>
            <a:r>
              <a:rPr lang="tr-TR" dirty="0">
                <a:solidFill>
                  <a:srgbClr val="FF0000"/>
                </a:solidFill>
              </a:rPr>
              <a:t>Step 5 – </a:t>
            </a:r>
            <a:r>
              <a:rPr lang="tr-TR" dirty="0" err="1">
                <a:solidFill>
                  <a:srgbClr val="FF0000"/>
                </a:solidFill>
              </a:rPr>
              <a:t>Procedures</a:t>
            </a:r>
            <a:r>
              <a:rPr lang="tr-TR" dirty="0">
                <a:solidFill>
                  <a:srgbClr val="FF0000"/>
                </a:solidFill>
              </a:rPr>
              <a:t> </a:t>
            </a:r>
            <a:r>
              <a:rPr lang="tr-TR" dirty="0" err="1">
                <a:solidFill>
                  <a:srgbClr val="FF0000"/>
                </a:solidFill>
              </a:rPr>
              <a:t>Related</a:t>
            </a:r>
            <a:r>
              <a:rPr lang="tr-TR" dirty="0">
                <a:solidFill>
                  <a:srgbClr val="FF0000"/>
                </a:solidFill>
              </a:rPr>
              <a:t> </a:t>
            </a:r>
            <a:r>
              <a:rPr lang="tr-TR" dirty="0" err="1">
                <a:solidFill>
                  <a:srgbClr val="FF0000"/>
                </a:solidFill>
              </a:rPr>
              <a:t>to</a:t>
            </a:r>
            <a:r>
              <a:rPr lang="tr-TR" dirty="0">
                <a:solidFill>
                  <a:srgbClr val="FF0000"/>
                </a:solidFill>
              </a:rPr>
              <a:t> International </a:t>
            </a:r>
            <a:r>
              <a:rPr lang="tr-TR" dirty="0" err="1">
                <a:solidFill>
                  <a:srgbClr val="FF0000"/>
                </a:solidFill>
              </a:rPr>
              <a:t>Academic</a:t>
            </a:r>
            <a:r>
              <a:rPr lang="tr-TR" dirty="0">
                <a:solidFill>
                  <a:srgbClr val="FF0000"/>
                </a:solidFill>
              </a:rPr>
              <a:t> </a:t>
            </a:r>
            <a:r>
              <a:rPr lang="tr-TR" dirty="0" err="1">
                <a:solidFill>
                  <a:srgbClr val="FF0000"/>
                </a:solidFill>
              </a:rPr>
              <a:t>Relations</a:t>
            </a:r>
            <a:r>
              <a:rPr lang="tr-TR" dirty="0">
                <a:solidFill>
                  <a:srgbClr val="FF0000"/>
                </a:solidFill>
              </a:rPr>
              <a:t> </a:t>
            </a:r>
            <a:r>
              <a:rPr lang="tr-TR" dirty="0" smtClean="0">
                <a:solidFill>
                  <a:srgbClr val="FF0000"/>
                </a:solidFill>
              </a:rPr>
              <a:t>Office</a:t>
            </a:r>
            <a:endParaRPr lang="tr-TR" dirty="0">
              <a:solidFill>
                <a:srgbClr val="FF0000"/>
              </a:solidFill>
            </a:endParaRPr>
          </a:p>
        </p:txBody>
      </p:sp>
      <p:sp>
        <p:nvSpPr>
          <p:cNvPr id="3" name="İçerik Yer Tutucusu 2"/>
          <p:cNvSpPr>
            <a:spLocks noGrp="1"/>
          </p:cNvSpPr>
          <p:nvPr>
            <p:ph idx="1"/>
          </p:nvPr>
        </p:nvSpPr>
        <p:spPr>
          <a:xfrm>
            <a:off x="-102637" y="1717804"/>
            <a:ext cx="12192000" cy="5508336"/>
          </a:xfrm>
        </p:spPr>
        <p:txBody>
          <a:bodyPr>
            <a:normAutofit/>
          </a:bodyPr>
          <a:lstStyle/>
          <a:p>
            <a:r>
              <a:rPr lang="en-GB" sz="2000" dirty="0"/>
              <a:t>Please contact our </a:t>
            </a:r>
            <a:r>
              <a:rPr lang="tr-TR" sz="2000" dirty="0" err="1" smtClean="0"/>
              <a:t>office</a:t>
            </a:r>
            <a:r>
              <a:rPr lang="en-GB" sz="2000" dirty="0" smtClean="0"/>
              <a:t> </a:t>
            </a:r>
            <a:r>
              <a:rPr lang="en-GB" sz="2000" dirty="0"/>
              <a:t>at least </a:t>
            </a:r>
            <a:r>
              <a:rPr lang="en-GB" sz="2000" b="1" dirty="0"/>
              <a:t>20–25 days before your departure</a:t>
            </a:r>
            <a:r>
              <a:rPr lang="en-GB" sz="2000" dirty="0"/>
              <a:t> (if only your visa is pending). Except for urgent cases, all procedures will be conducted via </a:t>
            </a:r>
            <a:r>
              <a:rPr lang="en-GB" sz="2000" b="1" dirty="0"/>
              <a:t>face-to-face appointments at our office</a:t>
            </a:r>
            <a:r>
              <a:rPr lang="en-GB" sz="2000" dirty="0"/>
              <a:t>, where your Erasmus grant agreement will be prepared.</a:t>
            </a:r>
          </a:p>
          <a:p>
            <a:r>
              <a:rPr lang="en-GB" sz="2000" dirty="0"/>
              <a:t>You </a:t>
            </a:r>
            <a:r>
              <a:rPr lang="en-GB" sz="2000" b="1" dirty="0"/>
              <a:t>must complete your Pre-Departure Erasmus File</a:t>
            </a:r>
            <a:r>
              <a:rPr lang="en-GB" sz="2000" dirty="0"/>
              <a:t> (submit required documents and sign the Erasmus Contract) </a:t>
            </a:r>
            <a:r>
              <a:rPr lang="en-GB" sz="2000" b="1" dirty="0"/>
              <a:t>before starting your mobility abroad</a:t>
            </a:r>
            <a:r>
              <a:rPr lang="en-GB" sz="2000" dirty="0"/>
              <a:t>. Without these documents and a signed Erasmus Agreement, your Erasmus activity will be considered invalid.</a:t>
            </a:r>
          </a:p>
          <a:p>
            <a:r>
              <a:rPr lang="en-GB" sz="2000" b="1" dirty="0"/>
              <a:t>Documents </a:t>
            </a:r>
            <a:r>
              <a:rPr lang="en-GB" sz="2000" b="1" dirty="0" smtClean="0"/>
              <a:t>t</a:t>
            </a:r>
            <a:r>
              <a:rPr lang="tr-TR" sz="2000" b="1" dirty="0" smtClean="0"/>
              <a:t>hat </a:t>
            </a:r>
            <a:r>
              <a:rPr lang="tr-TR" sz="2000" b="1" dirty="0" err="1" smtClean="0"/>
              <a:t>needs</a:t>
            </a:r>
            <a:r>
              <a:rPr lang="tr-TR" sz="2000" b="1" dirty="0" smtClean="0"/>
              <a:t> </a:t>
            </a:r>
            <a:r>
              <a:rPr lang="tr-TR" sz="2000" b="1" dirty="0" err="1" smtClean="0"/>
              <a:t>to</a:t>
            </a:r>
            <a:r>
              <a:rPr lang="tr-TR" sz="2000" b="1" dirty="0" smtClean="0"/>
              <a:t> be</a:t>
            </a:r>
            <a:r>
              <a:rPr lang="en-GB" sz="2000" b="1" dirty="0" smtClean="0"/>
              <a:t> submit</a:t>
            </a:r>
            <a:r>
              <a:rPr lang="tr-TR" sz="2000" b="1" dirty="0" err="1" smtClean="0"/>
              <a:t>ted</a:t>
            </a:r>
            <a:r>
              <a:rPr lang="en-GB" sz="2000" b="1" dirty="0" smtClean="0"/>
              <a:t> </a:t>
            </a:r>
            <a:r>
              <a:rPr lang="en-GB" sz="2000" b="1" dirty="0"/>
              <a:t>to the International Academic Relations Coordinator for your Erasmus Agreement:</a:t>
            </a:r>
            <a:endParaRPr lang="en-GB" sz="2000" dirty="0"/>
          </a:p>
          <a:p>
            <a:r>
              <a:rPr lang="en-GB" sz="2000" dirty="0"/>
              <a:t>Invitation letter</a:t>
            </a:r>
          </a:p>
          <a:p>
            <a:r>
              <a:rPr lang="en-GB" sz="2000" dirty="0"/>
              <a:t>Learning Agreement for Studies</a:t>
            </a:r>
          </a:p>
        </p:txBody>
      </p:sp>
    </p:spTree>
    <p:extLst>
      <p:ext uri="{BB962C8B-B14F-4D97-AF65-F5344CB8AC3E}">
        <p14:creationId xmlns:p14="http://schemas.microsoft.com/office/powerpoint/2010/main" val="13316643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a:solidFill>
                  <a:srgbClr val="FF0000"/>
                </a:solidFill>
              </a:rPr>
              <a:t>During</a:t>
            </a:r>
            <a:r>
              <a:rPr lang="tr-TR" dirty="0">
                <a:solidFill>
                  <a:srgbClr val="FF0000"/>
                </a:solidFill>
              </a:rPr>
              <a:t> </a:t>
            </a:r>
            <a:r>
              <a:rPr lang="tr-TR" dirty="0" err="1">
                <a:solidFill>
                  <a:srgbClr val="FF0000"/>
                </a:solidFill>
              </a:rPr>
              <a:t>the</a:t>
            </a:r>
            <a:r>
              <a:rPr lang="tr-TR" dirty="0">
                <a:solidFill>
                  <a:srgbClr val="FF0000"/>
                </a:solidFill>
              </a:rPr>
              <a:t> </a:t>
            </a:r>
            <a:r>
              <a:rPr lang="tr-TR" dirty="0" err="1">
                <a:solidFill>
                  <a:srgbClr val="FF0000"/>
                </a:solidFill>
              </a:rPr>
              <a:t>Mobility</a:t>
            </a:r>
            <a:endParaRPr lang="tr-TR" dirty="0">
              <a:solidFill>
                <a:srgbClr val="FF0000"/>
              </a:solidFill>
            </a:endParaRPr>
          </a:p>
        </p:txBody>
      </p:sp>
      <p:sp>
        <p:nvSpPr>
          <p:cNvPr id="3" name="İçerik Yer Tutucusu 2"/>
          <p:cNvSpPr>
            <a:spLocks noGrp="1"/>
          </p:cNvSpPr>
          <p:nvPr>
            <p:ph idx="1"/>
          </p:nvPr>
        </p:nvSpPr>
        <p:spPr>
          <a:xfrm>
            <a:off x="0" y="1502737"/>
            <a:ext cx="12192000" cy="4744551"/>
          </a:xfrm>
        </p:spPr>
        <p:txBody>
          <a:bodyPr>
            <a:normAutofit/>
          </a:bodyPr>
          <a:lstStyle/>
          <a:p>
            <a:pPr marL="0" indent="0" algn="just">
              <a:buNone/>
            </a:pPr>
            <a:r>
              <a:rPr lang="en-US" sz="2000" dirty="0" smtClean="0">
                <a:solidFill>
                  <a:srgbClr val="002060"/>
                </a:solidFill>
                <a:latin typeface="Arial" panose="020B0604020202020204" pitchFamily="34" charset="0"/>
                <a:cs typeface="Arial" panose="020B0604020202020204" pitchFamily="34" charset="0"/>
              </a:rPr>
              <a:t>•When you </a:t>
            </a:r>
            <a:r>
              <a:rPr lang="tr-TR" sz="2000" dirty="0" err="1" smtClean="0">
                <a:solidFill>
                  <a:srgbClr val="002060"/>
                </a:solidFill>
                <a:latin typeface="Arial" panose="020B0604020202020204" pitchFamily="34" charset="0"/>
                <a:cs typeface="Arial" panose="020B0604020202020204" pitchFamily="34" charset="0"/>
              </a:rPr>
              <a:t>are</a:t>
            </a:r>
            <a:r>
              <a:rPr lang="tr-TR" sz="2000" dirty="0" smtClean="0">
                <a:solidFill>
                  <a:srgbClr val="002060"/>
                </a:solidFill>
                <a:latin typeface="Arial" panose="020B0604020202020204" pitchFamily="34" charset="0"/>
                <a:cs typeface="Arial" panose="020B0604020202020204" pitchFamily="34" charset="0"/>
              </a:rPr>
              <a:t> in</a:t>
            </a:r>
            <a:r>
              <a:rPr lang="en-US" sz="2000" dirty="0" smtClean="0">
                <a:solidFill>
                  <a:srgbClr val="002060"/>
                </a:solidFill>
                <a:latin typeface="Arial" panose="020B0604020202020204" pitchFamily="34" charset="0"/>
                <a:cs typeface="Arial" panose="020B0604020202020204" pitchFamily="34" charset="0"/>
              </a:rPr>
              <a:t> the </a:t>
            </a:r>
            <a:r>
              <a:rPr lang="tr-TR" sz="2000" dirty="0" err="1" smtClean="0">
                <a:solidFill>
                  <a:srgbClr val="002060"/>
                </a:solidFill>
                <a:latin typeface="Arial" panose="020B0604020202020204" pitchFamily="34" charset="0"/>
                <a:cs typeface="Arial" panose="020B0604020202020204" pitchFamily="34" charset="0"/>
              </a:rPr>
              <a:t>host</a:t>
            </a:r>
            <a:r>
              <a:rPr lang="tr-TR" sz="2000" dirty="0" smtClean="0">
                <a:solidFill>
                  <a:srgbClr val="002060"/>
                </a:solidFill>
                <a:latin typeface="Arial" panose="020B0604020202020204" pitchFamily="34" charset="0"/>
                <a:cs typeface="Arial" panose="020B0604020202020204" pitchFamily="34" charset="0"/>
              </a:rPr>
              <a:t> </a:t>
            </a:r>
            <a:r>
              <a:rPr lang="tr-TR" sz="2000" dirty="0" err="1" smtClean="0">
                <a:solidFill>
                  <a:srgbClr val="002060"/>
                </a:solidFill>
                <a:latin typeface="Arial" panose="020B0604020202020204" pitchFamily="34" charset="0"/>
                <a:cs typeface="Arial" panose="020B0604020202020204" pitchFamily="34" charset="0"/>
              </a:rPr>
              <a:t>institution</a:t>
            </a:r>
            <a:r>
              <a:rPr lang="en-US" sz="2000" dirty="0" smtClean="0">
                <a:solidFill>
                  <a:srgbClr val="002060"/>
                </a:solidFill>
                <a:latin typeface="Arial" panose="020B0604020202020204" pitchFamily="34" charset="0"/>
                <a:cs typeface="Arial" panose="020B0604020202020204" pitchFamily="34" charset="0"/>
              </a:rPr>
              <a:t>; you may need to change the courses specified in the "Learning Agreement - Before the Mobility" tables or the credits (ECTS) of these courses for various reasons. In this case, you must use the “During the Mobility” section, which is the second part of the Learning Agreement document.</a:t>
            </a:r>
            <a:endParaRPr lang="tr-TR" sz="2000" dirty="0" smtClean="0">
              <a:solidFill>
                <a:srgbClr val="002060"/>
              </a:solidFill>
              <a:latin typeface="Arial" panose="020B0604020202020204" pitchFamily="34" charset="0"/>
              <a:cs typeface="Arial" panose="020B0604020202020204" pitchFamily="34" charset="0"/>
            </a:endParaRPr>
          </a:p>
          <a:p>
            <a:pPr marL="0" indent="0" algn="just">
              <a:buNone/>
            </a:pPr>
            <a:r>
              <a:rPr lang="en-US" sz="2000" dirty="0" smtClean="0">
                <a:solidFill>
                  <a:srgbClr val="002060"/>
                </a:solidFill>
                <a:latin typeface="Arial" panose="020B0604020202020204" pitchFamily="34" charset="0"/>
                <a:cs typeface="Arial" panose="020B0604020202020204" pitchFamily="34" charset="0"/>
              </a:rPr>
              <a:t>•In order to recognize new courses within 30 days at the latest after the start of the semester in the </a:t>
            </a:r>
            <a:r>
              <a:rPr lang="tr-TR" sz="2000" dirty="0" err="1" smtClean="0">
                <a:solidFill>
                  <a:srgbClr val="002060"/>
                </a:solidFill>
                <a:latin typeface="Arial" panose="020B0604020202020204" pitchFamily="34" charset="0"/>
                <a:cs typeface="Arial" panose="020B0604020202020204" pitchFamily="34" charset="0"/>
              </a:rPr>
              <a:t>host</a:t>
            </a:r>
            <a:r>
              <a:rPr lang="en-US" sz="2000" dirty="0" smtClean="0">
                <a:solidFill>
                  <a:srgbClr val="002060"/>
                </a:solidFill>
                <a:latin typeface="Arial" panose="020B0604020202020204" pitchFamily="34" charset="0"/>
                <a:cs typeface="Arial" panose="020B0604020202020204" pitchFamily="34" charset="0"/>
              </a:rPr>
              <a:t> institution, you must submit your "Learning Agreement - During the Mobility" document to your Erasmus Coordinator at DEU and get its approval. Following this, you must ensure that a new Board of Directors Decision is issued for course changes. </a:t>
            </a:r>
            <a:endParaRPr lang="tr-TR" sz="2000" dirty="0" smtClean="0">
              <a:solidFill>
                <a:srgbClr val="002060"/>
              </a:solidFill>
              <a:latin typeface="Arial" panose="020B0604020202020204" pitchFamily="34" charset="0"/>
              <a:cs typeface="Arial" panose="020B0604020202020204" pitchFamily="34" charset="0"/>
            </a:endParaRPr>
          </a:p>
          <a:p>
            <a:pPr marL="0" indent="0" algn="just">
              <a:buNone/>
            </a:pPr>
            <a:r>
              <a:rPr lang="en-US" sz="2000" dirty="0" smtClean="0">
                <a:solidFill>
                  <a:srgbClr val="002060"/>
                </a:solidFill>
                <a:latin typeface="Arial" panose="020B0604020202020204" pitchFamily="34" charset="0"/>
                <a:cs typeface="Arial" panose="020B0604020202020204" pitchFamily="34" charset="0"/>
              </a:rPr>
              <a:t>**Faculty of Literature students do not need to issue a new Board of Directors Decision in case of a course change.</a:t>
            </a:r>
            <a:endParaRPr lang="tr-TR" sz="2000" dirty="0">
              <a:solidFill>
                <a:srgbClr val="002060"/>
              </a:solidFill>
              <a:latin typeface="Arial" panose="020B0604020202020204" pitchFamily="34" charset="0"/>
              <a:cs typeface="Arial" panose="020B0604020202020204" pitchFamily="34" charset="0"/>
            </a:endParaRPr>
          </a:p>
        </p:txBody>
      </p:sp>
      <p:sp>
        <p:nvSpPr>
          <p:cNvPr id="5" name="object 3"/>
          <p:cNvSpPr/>
          <p:nvPr/>
        </p:nvSpPr>
        <p:spPr>
          <a:xfrm>
            <a:off x="5701669" y="5807715"/>
            <a:ext cx="902340" cy="910164"/>
          </a:xfrm>
          <a:prstGeom prst="rect">
            <a:avLst/>
          </a:prstGeom>
          <a:blipFill>
            <a:blip r:embed="rId2" cstate="print"/>
            <a:stretch>
              <a:fillRect/>
            </a:stretch>
          </a:blipFill>
        </p:spPr>
        <p:txBody>
          <a:bodyPr wrap="square" lIns="0" tIns="0" rIns="0" bIns="0" rtlCol="0">
            <a:noAutofit/>
          </a:bodyPr>
          <a:lstStyle/>
          <a:p>
            <a:endParaRPr sz="2400"/>
          </a:p>
        </p:txBody>
      </p:sp>
    </p:spTree>
    <p:extLst>
      <p:ext uri="{BB962C8B-B14F-4D97-AF65-F5344CB8AC3E}">
        <p14:creationId xmlns:p14="http://schemas.microsoft.com/office/powerpoint/2010/main" val="15145520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66272" y="550507"/>
            <a:ext cx="11534161" cy="4982546"/>
          </a:xfrm>
          <a:prstGeom prst="rect">
            <a:avLst/>
          </a:prstGeom>
        </p:spPr>
        <p:txBody>
          <a:bodyPr vert="horz" wrap="square" lIns="0" tIns="0" rIns="0" bIns="0" rtlCol="0">
            <a:noAutofit/>
          </a:bodyPr>
          <a:lstStyle/>
          <a:p>
            <a:pPr marL="241294" marR="271773" indent="-228594" algn="just">
              <a:lnSpc>
                <a:spcPts val="3020"/>
              </a:lnSpc>
            </a:pPr>
            <a:endParaRPr lang="tr-TR" sz="1867" spc="-25" dirty="0">
              <a:latin typeface="Wingdings"/>
              <a:cs typeface="Wingdings"/>
            </a:endParaRPr>
          </a:p>
          <a:p>
            <a:pPr marL="241294" marR="271773" indent="-228594" algn="just">
              <a:lnSpc>
                <a:spcPts val="3020"/>
              </a:lnSpc>
            </a:pPr>
            <a:endParaRPr lang="tr-TR" sz="1867" spc="-25" dirty="0">
              <a:latin typeface="Wingdings"/>
              <a:cs typeface="Wingdings"/>
            </a:endParaRPr>
          </a:p>
          <a:p>
            <a:pPr lvl="1" algn="just">
              <a:lnSpc>
                <a:spcPts val="751"/>
              </a:lnSpc>
              <a:spcBef>
                <a:spcPts val="8"/>
              </a:spcBef>
              <a:buFont typeface="Arial"/>
              <a:buChar char="•"/>
            </a:pPr>
            <a:endParaRPr sz="1500" dirty="0">
              <a:latin typeface="Arial" panose="020B0604020202020204" pitchFamily="34" charset="0"/>
              <a:cs typeface="Arial" panose="020B0604020202020204" pitchFamily="34" charset="0"/>
            </a:endParaRPr>
          </a:p>
        </p:txBody>
      </p:sp>
      <p:sp>
        <p:nvSpPr>
          <p:cNvPr id="7" name="object 3"/>
          <p:cNvSpPr/>
          <p:nvPr/>
        </p:nvSpPr>
        <p:spPr>
          <a:xfrm>
            <a:off x="5701669" y="5825007"/>
            <a:ext cx="902340" cy="910164"/>
          </a:xfrm>
          <a:prstGeom prst="rect">
            <a:avLst/>
          </a:prstGeom>
          <a:blipFill>
            <a:blip r:embed="rId2" cstate="print"/>
            <a:stretch>
              <a:fillRect/>
            </a:stretch>
          </a:blipFill>
        </p:spPr>
        <p:txBody>
          <a:bodyPr wrap="square" lIns="0" tIns="0" rIns="0" bIns="0" rtlCol="0">
            <a:noAutofit/>
          </a:bodyPr>
          <a:lstStyle/>
          <a:p>
            <a:endParaRPr sz="2400"/>
          </a:p>
        </p:txBody>
      </p:sp>
      <p:sp>
        <p:nvSpPr>
          <p:cNvPr id="8" name="Başlık 1"/>
          <p:cNvSpPr>
            <a:spLocks noGrp="1"/>
          </p:cNvSpPr>
          <p:nvPr>
            <p:ph type="title"/>
          </p:nvPr>
        </p:nvSpPr>
        <p:spPr>
          <a:xfrm>
            <a:off x="560552" y="391886"/>
            <a:ext cx="11631448" cy="783770"/>
          </a:xfrm>
        </p:spPr>
        <p:txBody>
          <a:bodyPr>
            <a:normAutofit/>
          </a:bodyPr>
          <a:lstStyle/>
          <a:p>
            <a:r>
              <a:rPr lang="tr-TR" sz="4267" dirty="0" err="1">
                <a:solidFill>
                  <a:srgbClr val="FF0000"/>
                </a:solidFill>
                <a:latin typeface="Arial" panose="020B0604020202020204" pitchFamily="34" charset="0"/>
                <a:cs typeface="Arial" panose="020B0604020202020204" pitchFamily="34" charset="0"/>
              </a:rPr>
              <a:t>After</a:t>
            </a:r>
            <a:r>
              <a:rPr lang="tr-TR" sz="4267" dirty="0">
                <a:solidFill>
                  <a:srgbClr val="FF0000"/>
                </a:solidFill>
                <a:latin typeface="Arial" panose="020B0604020202020204" pitchFamily="34" charset="0"/>
                <a:cs typeface="Arial" panose="020B0604020202020204" pitchFamily="34" charset="0"/>
              </a:rPr>
              <a:t> </a:t>
            </a:r>
            <a:r>
              <a:rPr lang="tr-TR" sz="4267" dirty="0" err="1">
                <a:solidFill>
                  <a:srgbClr val="FF0000"/>
                </a:solidFill>
                <a:latin typeface="Arial" panose="020B0604020202020204" pitchFamily="34" charset="0"/>
                <a:cs typeface="Arial" panose="020B0604020202020204" pitchFamily="34" charset="0"/>
              </a:rPr>
              <a:t>the</a:t>
            </a:r>
            <a:r>
              <a:rPr lang="tr-TR" sz="4267" dirty="0">
                <a:solidFill>
                  <a:srgbClr val="FF0000"/>
                </a:solidFill>
                <a:latin typeface="Arial" panose="020B0604020202020204" pitchFamily="34" charset="0"/>
                <a:cs typeface="Arial" panose="020B0604020202020204" pitchFamily="34" charset="0"/>
              </a:rPr>
              <a:t> </a:t>
            </a:r>
            <a:r>
              <a:rPr lang="tr-TR" sz="4267" dirty="0" err="1">
                <a:solidFill>
                  <a:srgbClr val="FF0000"/>
                </a:solidFill>
                <a:latin typeface="Arial" panose="020B0604020202020204" pitchFamily="34" charset="0"/>
                <a:cs typeface="Arial" panose="020B0604020202020204" pitchFamily="34" charset="0"/>
              </a:rPr>
              <a:t>Mobility</a:t>
            </a:r>
            <a:endParaRPr lang="tr-TR" sz="4267" dirty="0">
              <a:solidFill>
                <a:srgbClr val="FF0000"/>
              </a:solidFill>
              <a:latin typeface="Arial" panose="020B0604020202020204" pitchFamily="34" charset="0"/>
              <a:cs typeface="Arial" panose="020B0604020202020204" pitchFamily="34" charset="0"/>
            </a:endParaRPr>
          </a:p>
        </p:txBody>
      </p:sp>
      <p:sp>
        <p:nvSpPr>
          <p:cNvPr id="4" name="Metin kutusu 3">
            <a:extLst>
              <a:ext uri="{FF2B5EF4-FFF2-40B4-BE49-F238E27FC236}">
                <a16:creationId xmlns:a16="http://schemas.microsoft.com/office/drawing/2014/main" id="{B7B1B1C1-94A7-F1B0-3FCC-CB06B9AB7DEA}"/>
              </a:ext>
            </a:extLst>
          </p:cNvPr>
          <p:cNvSpPr txBox="1"/>
          <p:nvPr/>
        </p:nvSpPr>
        <p:spPr>
          <a:xfrm>
            <a:off x="266272" y="2015526"/>
            <a:ext cx="11534161" cy="3293209"/>
          </a:xfrm>
          <a:prstGeom prst="rect">
            <a:avLst/>
          </a:prstGeom>
          <a:noFill/>
        </p:spPr>
        <p:txBody>
          <a:bodyPr wrap="square">
            <a:spAutoFit/>
          </a:bodyPr>
          <a:lstStyle/>
          <a:p>
            <a:r>
              <a:rPr lang="en-US" sz="1600" dirty="0">
                <a:solidFill>
                  <a:srgbClr val="002060"/>
                </a:solidFill>
              </a:rPr>
              <a:t>➢The online EU survey (EU Survey) </a:t>
            </a:r>
            <a:r>
              <a:rPr lang="tr-TR" sz="1600" dirty="0" err="1" smtClean="0">
                <a:solidFill>
                  <a:srgbClr val="002060"/>
                </a:solidFill>
              </a:rPr>
              <a:t>will</a:t>
            </a:r>
            <a:r>
              <a:rPr lang="tr-TR" sz="1600" dirty="0" smtClean="0">
                <a:solidFill>
                  <a:srgbClr val="002060"/>
                </a:solidFill>
              </a:rPr>
              <a:t> be </a:t>
            </a:r>
            <a:r>
              <a:rPr lang="en-US" sz="1600" dirty="0" smtClean="0">
                <a:solidFill>
                  <a:srgbClr val="002060"/>
                </a:solidFill>
              </a:rPr>
              <a:t>sent </a:t>
            </a:r>
            <a:r>
              <a:rPr lang="en-US" sz="1600" dirty="0">
                <a:solidFill>
                  <a:srgbClr val="002060"/>
                </a:solidFill>
              </a:rPr>
              <a:t>to your e-mail </a:t>
            </a:r>
            <a:r>
              <a:rPr lang="en-US" sz="1600" dirty="0" smtClean="0">
                <a:solidFill>
                  <a:srgbClr val="002060"/>
                </a:solidFill>
              </a:rPr>
              <a:t>address</a:t>
            </a:r>
            <a:r>
              <a:rPr lang="tr-TR" sz="1600" dirty="0" smtClean="0">
                <a:solidFill>
                  <a:srgbClr val="002060"/>
                </a:solidFill>
              </a:rPr>
              <a:t> </a:t>
            </a:r>
            <a:r>
              <a:rPr lang="tr-TR" sz="1600" dirty="0" err="1" smtClean="0">
                <a:solidFill>
                  <a:srgbClr val="002060"/>
                </a:solidFill>
              </a:rPr>
              <a:t>given</a:t>
            </a:r>
            <a:r>
              <a:rPr lang="tr-TR" sz="1600" dirty="0" smtClean="0">
                <a:solidFill>
                  <a:srgbClr val="002060"/>
                </a:solidFill>
              </a:rPr>
              <a:t> </a:t>
            </a:r>
            <a:r>
              <a:rPr lang="tr-TR" sz="1600" dirty="0" err="1" smtClean="0">
                <a:solidFill>
                  <a:srgbClr val="002060"/>
                </a:solidFill>
              </a:rPr>
              <a:t>to</a:t>
            </a:r>
            <a:r>
              <a:rPr lang="tr-TR" sz="1600" dirty="0" smtClean="0">
                <a:solidFill>
                  <a:srgbClr val="002060"/>
                </a:solidFill>
              </a:rPr>
              <a:t> us </a:t>
            </a:r>
            <a:r>
              <a:rPr lang="tr-TR" sz="1600" dirty="0" err="1" smtClean="0">
                <a:solidFill>
                  <a:srgbClr val="002060"/>
                </a:solidFill>
              </a:rPr>
              <a:t>pre-departure</a:t>
            </a:r>
            <a:r>
              <a:rPr lang="tr-TR" sz="1600" dirty="0" smtClean="0">
                <a:solidFill>
                  <a:srgbClr val="002060"/>
                </a:solidFill>
              </a:rPr>
              <a:t> </a:t>
            </a:r>
            <a:r>
              <a:rPr lang="tr-TR" sz="1600" dirty="0" err="1" smtClean="0">
                <a:solidFill>
                  <a:srgbClr val="002060"/>
                </a:solidFill>
              </a:rPr>
              <a:t>files</a:t>
            </a:r>
            <a:r>
              <a:rPr lang="tr-TR" sz="1600" dirty="0" smtClean="0">
                <a:solidFill>
                  <a:srgbClr val="002060"/>
                </a:solidFill>
              </a:rPr>
              <a:t> </a:t>
            </a:r>
            <a:r>
              <a:rPr lang="tr-TR" sz="1600" dirty="0" err="1" smtClean="0">
                <a:solidFill>
                  <a:srgbClr val="002060"/>
                </a:solidFill>
              </a:rPr>
              <a:t>and</a:t>
            </a:r>
            <a:r>
              <a:rPr lang="en-US" sz="1600" dirty="0" smtClean="0">
                <a:solidFill>
                  <a:srgbClr val="002060"/>
                </a:solidFill>
              </a:rPr>
              <a:t> </a:t>
            </a:r>
            <a:r>
              <a:rPr lang="en-US" sz="1600" dirty="0">
                <a:solidFill>
                  <a:srgbClr val="002060"/>
                </a:solidFill>
              </a:rPr>
              <a:t>must be filled out before making an appointment from our </a:t>
            </a:r>
            <a:r>
              <a:rPr lang="tr-TR" sz="1600" dirty="0" err="1" smtClean="0">
                <a:solidFill>
                  <a:srgbClr val="002060"/>
                </a:solidFill>
              </a:rPr>
              <a:t>office</a:t>
            </a:r>
            <a:r>
              <a:rPr lang="en-US" sz="1600" dirty="0" smtClean="0">
                <a:solidFill>
                  <a:srgbClr val="002060"/>
                </a:solidFill>
              </a:rPr>
              <a:t> </a:t>
            </a:r>
            <a:r>
              <a:rPr lang="en-US" sz="1600" dirty="0">
                <a:solidFill>
                  <a:srgbClr val="002060"/>
                </a:solidFill>
              </a:rPr>
              <a:t>for Erasmus return procedures.</a:t>
            </a:r>
            <a:endParaRPr lang="tr-TR" sz="1600" dirty="0">
              <a:solidFill>
                <a:srgbClr val="002060"/>
              </a:solidFill>
            </a:endParaRPr>
          </a:p>
          <a:p>
            <a:r>
              <a:rPr lang="en-US" sz="1600" dirty="0">
                <a:solidFill>
                  <a:srgbClr val="002060"/>
                </a:solidFill>
              </a:rPr>
              <a:t>➢You must make an appointment by sending an e-mail to </a:t>
            </a:r>
            <a:r>
              <a:rPr lang="en-US" sz="1600" dirty="0">
                <a:solidFill>
                  <a:srgbClr val="FF0000"/>
                </a:solidFill>
              </a:rPr>
              <a:t>erasmus@deu.edu.tr</a:t>
            </a:r>
            <a:r>
              <a:rPr lang="en-US" sz="1600" dirty="0">
                <a:solidFill>
                  <a:srgbClr val="002060"/>
                </a:solidFill>
              </a:rPr>
              <a:t> from the International Academic Relations </a:t>
            </a:r>
            <a:r>
              <a:rPr lang="tr-TR" sz="1600" dirty="0" err="1" smtClean="0">
                <a:solidFill>
                  <a:srgbClr val="002060"/>
                </a:solidFill>
              </a:rPr>
              <a:t>office</a:t>
            </a:r>
            <a:r>
              <a:rPr lang="en-US" sz="1600" dirty="0" smtClean="0">
                <a:solidFill>
                  <a:srgbClr val="002060"/>
                </a:solidFill>
              </a:rPr>
              <a:t> </a:t>
            </a:r>
            <a:r>
              <a:rPr lang="en-US" sz="1600" dirty="0">
                <a:solidFill>
                  <a:srgbClr val="002060"/>
                </a:solidFill>
              </a:rPr>
              <a:t>within 30 days at the latest (by completing all your documents) after your return date.</a:t>
            </a:r>
            <a:endParaRPr lang="tr-TR" sz="1600" dirty="0">
              <a:solidFill>
                <a:srgbClr val="002060"/>
              </a:solidFill>
            </a:endParaRPr>
          </a:p>
          <a:p>
            <a:r>
              <a:rPr lang="en-US" sz="1600" dirty="0">
                <a:solidFill>
                  <a:srgbClr val="002060"/>
                </a:solidFill>
              </a:rPr>
              <a:t>➢The documents you need to submit to the International Academic Relations </a:t>
            </a:r>
            <a:r>
              <a:rPr lang="tr-TR" sz="1600" dirty="0" smtClean="0">
                <a:solidFill>
                  <a:srgbClr val="002060"/>
                </a:solidFill>
              </a:rPr>
              <a:t>Office</a:t>
            </a:r>
            <a:r>
              <a:rPr lang="en-US" sz="1600" dirty="0" smtClean="0">
                <a:solidFill>
                  <a:srgbClr val="002060"/>
                </a:solidFill>
              </a:rPr>
              <a:t>;</a:t>
            </a:r>
            <a:endParaRPr lang="tr-TR" sz="1600" dirty="0">
              <a:solidFill>
                <a:srgbClr val="002060"/>
              </a:solidFill>
            </a:endParaRPr>
          </a:p>
          <a:p>
            <a:r>
              <a:rPr lang="en-US" sz="1600" dirty="0">
                <a:solidFill>
                  <a:srgbClr val="002060"/>
                </a:solidFill>
              </a:rPr>
              <a:t>•</a:t>
            </a:r>
            <a:r>
              <a:rPr lang="en-US" sz="1600" dirty="0">
                <a:solidFill>
                  <a:srgbClr val="FF0000"/>
                </a:solidFill>
              </a:rPr>
              <a:t>Confirmation of Stay/Certificate of Attendance Certificate</a:t>
            </a:r>
            <a:r>
              <a:rPr lang="en-US" sz="1600" dirty="0">
                <a:solidFill>
                  <a:srgbClr val="002060"/>
                </a:solidFill>
              </a:rPr>
              <a:t> indicating the duration of Erasmus training.</a:t>
            </a:r>
            <a:endParaRPr lang="tr-TR" sz="1600" dirty="0">
              <a:solidFill>
                <a:srgbClr val="002060"/>
              </a:solidFill>
            </a:endParaRPr>
          </a:p>
          <a:p>
            <a:r>
              <a:rPr lang="en-US" sz="1600" dirty="0">
                <a:solidFill>
                  <a:srgbClr val="002060"/>
                </a:solidFill>
              </a:rPr>
              <a:t>•</a:t>
            </a:r>
            <a:r>
              <a:rPr lang="en-US" sz="1600" dirty="0">
                <a:solidFill>
                  <a:srgbClr val="FF0000"/>
                </a:solidFill>
              </a:rPr>
              <a:t>During the Mobility</a:t>
            </a:r>
            <a:r>
              <a:rPr lang="en-US" sz="1600" dirty="0">
                <a:solidFill>
                  <a:srgbClr val="002060"/>
                </a:solidFill>
              </a:rPr>
              <a:t> section of your Learning Agreement approved by all parties (if there is a course change)</a:t>
            </a:r>
            <a:endParaRPr lang="tr-TR" sz="1600" dirty="0">
              <a:solidFill>
                <a:srgbClr val="002060"/>
              </a:solidFill>
            </a:endParaRPr>
          </a:p>
          <a:p>
            <a:r>
              <a:rPr lang="en-US" sz="1600" dirty="0">
                <a:solidFill>
                  <a:srgbClr val="002060"/>
                </a:solidFill>
              </a:rPr>
              <a:t>•</a:t>
            </a:r>
            <a:r>
              <a:rPr lang="en-US" sz="1600" dirty="0">
                <a:solidFill>
                  <a:srgbClr val="FF0000"/>
                </a:solidFill>
              </a:rPr>
              <a:t>Decision of the Board of Directors</a:t>
            </a:r>
            <a:r>
              <a:rPr lang="en-US" sz="1600" dirty="0">
                <a:solidFill>
                  <a:srgbClr val="002060"/>
                </a:solidFill>
              </a:rPr>
              <a:t> (If there is a course change)</a:t>
            </a:r>
            <a:endParaRPr lang="tr-TR" sz="1600" dirty="0">
              <a:solidFill>
                <a:srgbClr val="002060"/>
              </a:solidFill>
            </a:endParaRPr>
          </a:p>
          <a:p>
            <a:r>
              <a:rPr lang="en-US" sz="1600" dirty="0" smtClean="0">
                <a:solidFill>
                  <a:srgbClr val="002060"/>
                </a:solidFill>
              </a:rPr>
              <a:t>•</a:t>
            </a:r>
            <a:r>
              <a:rPr lang="tr-TR" sz="1600" dirty="0" smtClean="0">
                <a:solidFill>
                  <a:srgbClr val="FF0000"/>
                </a:solidFill>
              </a:rPr>
              <a:t>T</a:t>
            </a:r>
            <a:r>
              <a:rPr lang="en-US" sz="1600" dirty="0" err="1" smtClean="0">
                <a:solidFill>
                  <a:srgbClr val="FF0000"/>
                </a:solidFill>
              </a:rPr>
              <a:t>ranscript</a:t>
            </a:r>
            <a:r>
              <a:rPr lang="en-US" sz="1600" dirty="0" smtClean="0">
                <a:solidFill>
                  <a:srgbClr val="FF0000"/>
                </a:solidFill>
              </a:rPr>
              <a:t> </a:t>
            </a:r>
            <a:r>
              <a:rPr lang="en-US" sz="1600" dirty="0">
                <a:solidFill>
                  <a:srgbClr val="FF0000"/>
                </a:solidFill>
              </a:rPr>
              <a:t>document</a:t>
            </a:r>
            <a:r>
              <a:rPr lang="en-US" sz="1600" dirty="0">
                <a:solidFill>
                  <a:srgbClr val="002060"/>
                </a:solidFill>
              </a:rPr>
              <a:t> </a:t>
            </a:r>
            <a:r>
              <a:rPr lang="tr-TR" sz="1600" dirty="0" err="1" smtClean="0">
                <a:solidFill>
                  <a:srgbClr val="002060"/>
                </a:solidFill>
              </a:rPr>
              <a:t>showing</a:t>
            </a:r>
            <a:r>
              <a:rPr lang="tr-TR" sz="1600" dirty="0" smtClean="0">
                <a:solidFill>
                  <a:srgbClr val="002060"/>
                </a:solidFill>
              </a:rPr>
              <a:t> </a:t>
            </a:r>
            <a:r>
              <a:rPr lang="tr-TR" sz="1600" dirty="0" err="1" smtClean="0">
                <a:solidFill>
                  <a:srgbClr val="002060"/>
                </a:solidFill>
              </a:rPr>
              <a:t>lecture</a:t>
            </a:r>
            <a:r>
              <a:rPr lang="tr-TR" sz="1600" dirty="0" smtClean="0">
                <a:solidFill>
                  <a:srgbClr val="002060"/>
                </a:solidFill>
              </a:rPr>
              <a:t> </a:t>
            </a:r>
            <a:r>
              <a:rPr lang="tr-TR" sz="1600" dirty="0" err="1" smtClean="0">
                <a:solidFill>
                  <a:srgbClr val="002060"/>
                </a:solidFill>
              </a:rPr>
              <a:t>results</a:t>
            </a:r>
            <a:r>
              <a:rPr lang="tr-TR" sz="1600" dirty="0" smtClean="0">
                <a:solidFill>
                  <a:srgbClr val="002060"/>
                </a:solidFill>
              </a:rPr>
              <a:t> </a:t>
            </a:r>
            <a:r>
              <a:rPr lang="en-US" sz="1600" dirty="0" smtClean="0">
                <a:solidFill>
                  <a:srgbClr val="002060"/>
                </a:solidFill>
              </a:rPr>
              <a:t>that </a:t>
            </a:r>
            <a:r>
              <a:rPr lang="en-US" sz="1600" dirty="0">
                <a:solidFill>
                  <a:srgbClr val="002060"/>
                </a:solidFill>
              </a:rPr>
              <a:t>you received from the other institution (in case of delay or absence of transcript, approved Learning </a:t>
            </a:r>
            <a:r>
              <a:rPr lang="en-US" sz="1600" dirty="0" smtClean="0">
                <a:solidFill>
                  <a:srgbClr val="002060"/>
                </a:solidFill>
              </a:rPr>
              <a:t>Agreement</a:t>
            </a:r>
            <a:r>
              <a:rPr lang="tr-TR" sz="1600" dirty="0" smtClean="0">
                <a:solidFill>
                  <a:srgbClr val="002060"/>
                </a:solidFill>
              </a:rPr>
              <a:t> -</a:t>
            </a:r>
            <a:r>
              <a:rPr lang="en-US" sz="1600" dirty="0" smtClean="0">
                <a:solidFill>
                  <a:srgbClr val="002060"/>
                </a:solidFill>
              </a:rPr>
              <a:t> </a:t>
            </a:r>
            <a:r>
              <a:rPr lang="en-US" sz="1600" dirty="0">
                <a:solidFill>
                  <a:srgbClr val="FF0000"/>
                </a:solidFill>
              </a:rPr>
              <a:t>After the Mobility</a:t>
            </a:r>
            <a:r>
              <a:rPr lang="en-US" sz="1600" dirty="0">
                <a:solidFill>
                  <a:srgbClr val="002060"/>
                </a:solidFill>
              </a:rPr>
              <a:t> </a:t>
            </a:r>
            <a:r>
              <a:rPr lang="en-US" sz="1600" dirty="0" smtClean="0">
                <a:solidFill>
                  <a:srgbClr val="002060"/>
                </a:solidFill>
              </a:rPr>
              <a:t>table</a:t>
            </a:r>
            <a:r>
              <a:rPr lang="tr-TR" sz="1600" dirty="0" smtClean="0">
                <a:solidFill>
                  <a:srgbClr val="002060"/>
                </a:solidFill>
              </a:rPr>
              <a:t> can be </a:t>
            </a:r>
            <a:r>
              <a:rPr lang="tr-TR" sz="1600" dirty="0" err="1" smtClean="0">
                <a:solidFill>
                  <a:srgbClr val="002060"/>
                </a:solidFill>
              </a:rPr>
              <a:t>used</a:t>
            </a:r>
            <a:r>
              <a:rPr lang="en-US" sz="1600" dirty="0" smtClean="0">
                <a:solidFill>
                  <a:srgbClr val="002060"/>
                </a:solidFill>
              </a:rPr>
              <a:t>)</a:t>
            </a:r>
            <a:endParaRPr lang="tr-TR" sz="1600" dirty="0">
              <a:solidFill>
                <a:srgbClr val="002060"/>
              </a:solidFill>
            </a:endParaRPr>
          </a:p>
          <a:p>
            <a:r>
              <a:rPr lang="en-US" sz="1600" dirty="0">
                <a:solidFill>
                  <a:srgbClr val="002060"/>
                </a:solidFill>
              </a:rPr>
              <a:t>•Wet Signed/Sealed DEU Transcript (in which the courses you have taken within the scope of Erasmus are processed)•Photocopies of the original of your passport and the pages with input-exit </a:t>
            </a:r>
            <a:r>
              <a:rPr lang="en-US" sz="1600" dirty="0" smtClean="0">
                <a:solidFill>
                  <a:srgbClr val="002060"/>
                </a:solidFill>
              </a:rPr>
              <a:t>stamps</a:t>
            </a:r>
            <a:endParaRPr lang="tr-TR" sz="1600" dirty="0" smtClean="0">
              <a:solidFill>
                <a:srgbClr val="002060"/>
              </a:solidFill>
            </a:endParaRPr>
          </a:p>
          <a:p>
            <a:r>
              <a:rPr lang="en-US" sz="1600" dirty="0" smtClean="0">
                <a:solidFill>
                  <a:srgbClr val="002060"/>
                </a:solidFill>
              </a:rPr>
              <a:t>•</a:t>
            </a:r>
            <a:r>
              <a:rPr lang="en-US" sz="1600" dirty="0">
                <a:solidFill>
                  <a:srgbClr val="002060"/>
                </a:solidFill>
              </a:rPr>
              <a:t>EU Survey </a:t>
            </a:r>
            <a:r>
              <a:rPr lang="en-US" sz="1600" dirty="0" smtClean="0">
                <a:solidFill>
                  <a:srgbClr val="002060"/>
                </a:solidFill>
              </a:rPr>
              <a:t>(</a:t>
            </a:r>
            <a:r>
              <a:rPr lang="tr-TR" sz="1600" dirty="0" smtClean="0">
                <a:solidFill>
                  <a:srgbClr val="002060"/>
                </a:solidFill>
              </a:rPr>
              <a:t>Do not </a:t>
            </a:r>
            <a:r>
              <a:rPr lang="tr-TR" sz="1600" dirty="0" err="1" smtClean="0">
                <a:solidFill>
                  <a:srgbClr val="002060"/>
                </a:solidFill>
              </a:rPr>
              <a:t>take</a:t>
            </a:r>
            <a:r>
              <a:rPr lang="tr-TR" sz="1600" dirty="0" smtClean="0">
                <a:solidFill>
                  <a:srgbClr val="002060"/>
                </a:solidFill>
              </a:rPr>
              <a:t> a </a:t>
            </a:r>
            <a:r>
              <a:rPr lang="tr-TR" sz="1600" dirty="0" err="1" smtClean="0">
                <a:solidFill>
                  <a:srgbClr val="002060"/>
                </a:solidFill>
              </a:rPr>
              <a:t>print-out</a:t>
            </a:r>
            <a:r>
              <a:rPr lang="tr-TR" sz="1600" dirty="0" smtClean="0">
                <a:solidFill>
                  <a:srgbClr val="002060"/>
                </a:solidFill>
              </a:rPr>
              <a:t> </a:t>
            </a:r>
            <a:r>
              <a:rPr lang="tr-TR" sz="1600" dirty="0" err="1" smtClean="0">
                <a:solidFill>
                  <a:srgbClr val="002060"/>
                </a:solidFill>
              </a:rPr>
              <a:t>version</a:t>
            </a:r>
            <a:r>
              <a:rPr lang="tr-TR" sz="1600" dirty="0" smtClean="0">
                <a:solidFill>
                  <a:srgbClr val="002060"/>
                </a:solidFill>
              </a:rPr>
              <a:t> of </a:t>
            </a:r>
            <a:r>
              <a:rPr lang="tr-TR" sz="1600" dirty="0" err="1" smtClean="0">
                <a:solidFill>
                  <a:srgbClr val="002060"/>
                </a:solidFill>
              </a:rPr>
              <a:t>this</a:t>
            </a:r>
            <a:r>
              <a:rPr lang="tr-TR" sz="1600" dirty="0" smtClean="0">
                <a:solidFill>
                  <a:srgbClr val="002060"/>
                </a:solidFill>
              </a:rPr>
              <a:t>, </a:t>
            </a:r>
            <a:r>
              <a:rPr lang="tr-TR" sz="1600" dirty="0" err="1" smtClean="0">
                <a:solidFill>
                  <a:srgbClr val="002060"/>
                </a:solidFill>
              </a:rPr>
              <a:t>system</a:t>
            </a:r>
            <a:r>
              <a:rPr lang="tr-TR" sz="1600" dirty="0" smtClean="0">
                <a:solidFill>
                  <a:srgbClr val="002060"/>
                </a:solidFill>
              </a:rPr>
              <a:t> </a:t>
            </a:r>
            <a:r>
              <a:rPr lang="tr-TR" sz="1600" dirty="0" err="1" smtClean="0">
                <a:solidFill>
                  <a:srgbClr val="002060"/>
                </a:solidFill>
              </a:rPr>
              <a:t>automatically</a:t>
            </a:r>
            <a:r>
              <a:rPr lang="tr-TR" sz="1600" dirty="0" smtClean="0">
                <a:solidFill>
                  <a:srgbClr val="002060"/>
                </a:solidFill>
              </a:rPr>
              <a:t> </a:t>
            </a:r>
            <a:r>
              <a:rPr lang="tr-TR" sz="1600" dirty="0" err="1" smtClean="0">
                <a:solidFill>
                  <a:srgbClr val="002060"/>
                </a:solidFill>
              </a:rPr>
              <a:t>shows</a:t>
            </a:r>
            <a:r>
              <a:rPr lang="tr-TR" sz="1600" dirty="0" smtClean="0">
                <a:solidFill>
                  <a:srgbClr val="002060"/>
                </a:solidFill>
              </a:rPr>
              <a:t> </a:t>
            </a:r>
            <a:r>
              <a:rPr lang="tr-TR" sz="1600" dirty="0" err="1" smtClean="0">
                <a:solidFill>
                  <a:srgbClr val="002060"/>
                </a:solidFill>
              </a:rPr>
              <a:t>the</a:t>
            </a:r>
            <a:r>
              <a:rPr lang="tr-TR" sz="1600" dirty="0" smtClean="0">
                <a:solidFill>
                  <a:srgbClr val="002060"/>
                </a:solidFill>
              </a:rPr>
              <a:t> </a:t>
            </a:r>
            <a:r>
              <a:rPr lang="tr-TR" sz="1600" dirty="0" err="1" smtClean="0">
                <a:solidFill>
                  <a:srgbClr val="002060"/>
                </a:solidFill>
              </a:rPr>
              <a:t>status</a:t>
            </a:r>
            <a:r>
              <a:rPr lang="tr-TR" sz="1600" dirty="0" smtClean="0">
                <a:solidFill>
                  <a:srgbClr val="002060"/>
                </a:solidFill>
              </a:rPr>
              <a:t> of </a:t>
            </a:r>
            <a:r>
              <a:rPr lang="tr-TR" sz="1600" dirty="0" err="1" smtClean="0">
                <a:solidFill>
                  <a:srgbClr val="002060"/>
                </a:solidFill>
              </a:rPr>
              <a:t>the</a:t>
            </a:r>
            <a:r>
              <a:rPr lang="tr-TR" sz="1600" dirty="0" smtClean="0">
                <a:solidFill>
                  <a:srgbClr val="002060"/>
                </a:solidFill>
              </a:rPr>
              <a:t> </a:t>
            </a:r>
            <a:r>
              <a:rPr lang="tr-TR" sz="1600" dirty="0" err="1" smtClean="0">
                <a:solidFill>
                  <a:srgbClr val="002060"/>
                </a:solidFill>
              </a:rPr>
              <a:t>survey</a:t>
            </a:r>
            <a:r>
              <a:rPr lang="tr-TR" sz="1600" dirty="0" smtClean="0">
                <a:solidFill>
                  <a:srgbClr val="002060"/>
                </a:solidFill>
              </a:rPr>
              <a:t>.)</a:t>
            </a:r>
            <a:endParaRPr lang="tr-TR" sz="1600" dirty="0">
              <a:solidFill>
                <a:srgbClr val="002060"/>
              </a:solidFill>
            </a:endParaRPr>
          </a:p>
        </p:txBody>
      </p:sp>
    </p:spTree>
    <p:extLst>
      <p:ext uri="{BB962C8B-B14F-4D97-AF65-F5344CB8AC3E}">
        <p14:creationId xmlns:p14="http://schemas.microsoft.com/office/powerpoint/2010/main" val="4373830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A4C5623-7193-42D7-81A8-AA163CC8C33B}"/>
              </a:ext>
            </a:extLst>
          </p:cNvPr>
          <p:cNvSpPr>
            <a:spLocks noGrp="1"/>
          </p:cNvSpPr>
          <p:nvPr>
            <p:ph type="title"/>
          </p:nvPr>
        </p:nvSpPr>
        <p:spPr/>
        <p:txBody>
          <a:bodyPr/>
          <a:lstStyle/>
          <a:p>
            <a:r>
              <a:rPr lang="tr-TR" spc="-5" dirty="0">
                <a:solidFill>
                  <a:srgbClr val="FF0000"/>
                </a:solidFill>
                <a:latin typeface="Arial" panose="020B0604020202020204" pitchFamily="34" charset="0"/>
                <a:cs typeface="Arial" panose="020B0604020202020204" pitchFamily="34" charset="0"/>
              </a:rPr>
              <a:t>E</a:t>
            </a:r>
            <a:r>
              <a:rPr lang="tr-TR" spc="-85" dirty="0">
                <a:solidFill>
                  <a:srgbClr val="FF0000"/>
                </a:solidFill>
                <a:latin typeface="Arial" panose="020B0604020202020204" pitchFamily="34" charset="0"/>
                <a:cs typeface="Arial" panose="020B0604020202020204" pitchFamily="34" charset="0"/>
              </a:rPr>
              <a:t>r</a:t>
            </a:r>
            <a:r>
              <a:rPr lang="tr-TR" spc="-20" dirty="0">
                <a:solidFill>
                  <a:srgbClr val="FF0000"/>
                </a:solidFill>
                <a:latin typeface="Arial" panose="020B0604020202020204" pitchFamily="34" charset="0"/>
                <a:cs typeface="Arial" panose="020B0604020202020204" pitchFamily="34" charset="0"/>
              </a:rPr>
              <a:t>a</a:t>
            </a:r>
            <a:r>
              <a:rPr lang="tr-TR" spc="15" dirty="0">
                <a:solidFill>
                  <a:srgbClr val="FF0000"/>
                </a:solidFill>
                <a:latin typeface="Arial" panose="020B0604020202020204" pitchFamily="34" charset="0"/>
                <a:cs typeface="Arial" panose="020B0604020202020204" pitchFamily="34" charset="0"/>
              </a:rPr>
              <a:t>s</a:t>
            </a:r>
            <a:r>
              <a:rPr lang="tr-TR" spc="10" dirty="0">
                <a:solidFill>
                  <a:srgbClr val="FF0000"/>
                </a:solidFill>
                <a:latin typeface="Arial" panose="020B0604020202020204" pitchFamily="34" charset="0"/>
                <a:cs typeface="Arial" panose="020B0604020202020204" pitchFamily="34" charset="0"/>
              </a:rPr>
              <a:t>m</a:t>
            </a:r>
            <a:r>
              <a:rPr lang="tr-TR" spc="5" dirty="0">
                <a:solidFill>
                  <a:srgbClr val="FF0000"/>
                </a:solidFill>
                <a:latin typeface="Arial" panose="020B0604020202020204" pitchFamily="34" charset="0"/>
                <a:cs typeface="Arial" panose="020B0604020202020204" pitchFamily="34" charset="0"/>
              </a:rPr>
              <a:t>u</a:t>
            </a:r>
            <a:r>
              <a:rPr lang="tr-TR" spc="15" dirty="0">
                <a:solidFill>
                  <a:srgbClr val="FF0000"/>
                </a:solidFill>
                <a:latin typeface="Arial" panose="020B0604020202020204" pitchFamily="34" charset="0"/>
                <a:cs typeface="Arial" panose="020B0604020202020204" pitchFamily="34" charset="0"/>
              </a:rPr>
              <a:t>s</a:t>
            </a:r>
            <a:r>
              <a:rPr lang="tr-TR" dirty="0">
                <a:solidFill>
                  <a:srgbClr val="FF0000"/>
                </a:solidFill>
                <a:latin typeface="Arial" panose="020B0604020202020204" pitchFamily="34" charset="0"/>
                <a:cs typeface="Arial" panose="020B0604020202020204" pitchFamily="34" charset="0"/>
              </a:rPr>
              <a:t>+ </a:t>
            </a:r>
            <a:r>
              <a:rPr lang="tr-TR" spc="-25" dirty="0" err="1">
                <a:solidFill>
                  <a:srgbClr val="FF0000"/>
                </a:solidFill>
                <a:latin typeface="Arial" panose="020B0604020202020204" pitchFamily="34" charset="0"/>
                <a:cs typeface="Arial" panose="020B0604020202020204" pitchFamily="34" charset="0"/>
              </a:rPr>
              <a:t>Grants</a:t>
            </a:r>
            <a:r>
              <a:rPr lang="tr-TR" spc="5" dirty="0">
                <a:solidFill>
                  <a:srgbClr val="FF0000"/>
                </a:solidFill>
                <a:latin typeface="Arial" panose="020B0604020202020204" pitchFamily="34" charset="0"/>
                <a:cs typeface="Arial" panose="020B0604020202020204" pitchFamily="34" charset="0"/>
              </a:rPr>
              <a:t> (KA131)</a:t>
            </a:r>
            <a:r>
              <a:rPr lang="tr-TR" spc="5" dirty="0">
                <a:cs typeface="Calibri"/>
              </a:rPr>
              <a:t/>
            </a:r>
            <a:br>
              <a:rPr lang="tr-TR" spc="5" dirty="0">
                <a:cs typeface="Calibri"/>
              </a:rPr>
            </a:br>
            <a:endParaRPr lang="tr-TR" dirty="0"/>
          </a:p>
        </p:txBody>
      </p:sp>
      <p:sp>
        <p:nvSpPr>
          <p:cNvPr id="7" name="Başlık 1">
            <a:extLst>
              <a:ext uri="{FF2B5EF4-FFF2-40B4-BE49-F238E27FC236}">
                <a16:creationId xmlns:a16="http://schemas.microsoft.com/office/drawing/2014/main" id="{A7F47869-C8D4-4028-BBE3-F445AFA43980}"/>
              </a:ext>
            </a:extLst>
          </p:cNvPr>
          <p:cNvSpPr txBox="1">
            <a:spLocks/>
          </p:cNvSpPr>
          <p:nvPr/>
        </p:nvSpPr>
        <p:spPr>
          <a:xfrm>
            <a:off x="1143000" y="1825625"/>
            <a:ext cx="9144000" cy="946298"/>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a:lstStyle>
          <a:p>
            <a:pPr algn="ctr"/>
            <a:r>
              <a:rPr lang="tr-TR" sz="2400" spc="-5" dirty="0">
                <a:cs typeface="Calibri"/>
              </a:rPr>
              <a:t/>
            </a:r>
            <a:br>
              <a:rPr lang="tr-TR" sz="2400" spc="-5" dirty="0">
                <a:cs typeface="Calibri"/>
              </a:rPr>
            </a:br>
            <a:r>
              <a:rPr lang="tr-TR" sz="2400" spc="-5" dirty="0">
                <a:cs typeface="Calibri"/>
              </a:rPr>
              <a:t/>
            </a:r>
            <a:br>
              <a:rPr lang="tr-TR" sz="2400" spc="-5" dirty="0">
                <a:cs typeface="Calibri"/>
              </a:rPr>
            </a:br>
            <a:r>
              <a:rPr lang="tr-TR" sz="2400" spc="5" dirty="0">
                <a:cs typeface="Calibri"/>
              </a:rPr>
              <a:t/>
            </a:r>
            <a:br>
              <a:rPr lang="tr-TR" sz="2400" spc="5" dirty="0">
                <a:cs typeface="Calibri"/>
              </a:rPr>
            </a:br>
            <a:endParaRPr lang="tr-TR" dirty="0"/>
          </a:p>
        </p:txBody>
      </p:sp>
      <p:graphicFrame>
        <p:nvGraphicFramePr>
          <p:cNvPr id="8" name="Tablo 7">
            <a:extLst>
              <a:ext uri="{FF2B5EF4-FFF2-40B4-BE49-F238E27FC236}">
                <a16:creationId xmlns:a16="http://schemas.microsoft.com/office/drawing/2014/main" id="{A663A1B8-E491-4C15-A79D-F5306553C85C}"/>
              </a:ext>
            </a:extLst>
          </p:cNvPr>
          <p:cNvGraphicFramePr>
            <a:graphicFrameLocks noGrp="1"/>
          </p:cNvGraphicFramePr>
          <p:nvPr>
            <p:extLst>
              <p:ext uri="{D42A27DB-BD31-4B8C-83A1-F6EECF244321}">
                <p14:modId xmlns:p14="http://schemas.microsoft.com/office/powerpoint/2010/main" val="1453830272"/>
              </p:ext>
            </p:extLst>
          </p:nvPr>
        </p:nvGraphicFramePr>
        <p:xfrm>
          <a:off x="32111" y="1750416"/>
          <a:ext cx="11901742" cy="4095512"/>
        </p:xfrm>
        <a:graphic>
          <a:graphicData uri="http://schemas.openxmlformats.org/drawingml/2006/table">
            <a:tbl>
              <a:tblPr firstRow="1" firstCol="1" bandRow="1">
                <a:tableStyleId>{5DA37D80-6434-44D0-A028-1B22A696006F}</a:tableStyleId>
              </a:tblPr>
              <a:tblGrid>
                <a:gridCol w="2641816">
                  <a:extLst>
                    <a:ext uri="{9D8B030D-6E8A-4147-A177-3AD203B41FA5}">
                      <a16:colId xmlns:a16="http://schemas.microsoft.com/office/drawing/2014/main" val="20000"/>
                    </a:ext>
                  </a:extLst>
                </a:gridCol>
                <a:gridCol w="6238375">
                  <a:extLst>
                    <a:ext uri="{9D8B030D-6E8A-4147-A177-3AD203B41FA5}">
                      <a16:colId xmlns:a16="http://schemas.microsoft.com/office/drawing/2014/main" val="20001"/>
                    </a:ext>
                  </a:extLst>
                </a:gridCol>
                <a:gridCol w="1489523">
                  <a:extLst>
                    <a:ext uri="{9D8B030D-6E8A-4147-A177-3AD203B41FA5}">
                      <a16:colId xmlns:a16="http://schemas.microsoft.com/office/drawing/2014/main" val="20002"/>
                    </a:ext>
                  </a:extLst>
                </a:gridCol>
                <a:gridCol w="1532028">
                  <a:extLst>
                    <a:ext uri="{9D8B030D-6E8A-4147-A177-3AD203B41FA5}">
                      <a16:colId xmlns:a16="http://schemas.microsoft.com/office/drawing/2014/main" val="20003"/>
                    </a:ext>
                  </a:extLst>
                </a:gridCol>
              </a:tblGrid>
              <a:tr h="1240678">
                <a:tc>
                  <a:txBody>
                    <a:bodyPr/>
                    <a:lstStyle/>
                    <a:p>
                      <a:pPr>
                        <a:lnSpc>
                          <a:spcPct val="107000"/>
                        </a:lnSpc>
                        <a:spcAft>
                          <a:spcPts val="0"/>
                        </a:spcAft>
                      </a:pPr>
                      <a:r>
                        <a:rPr lang="tr-TR" sz="2400" dirty="0">
                          <a:effectLst/>
                        </a:rPr>
                        <a:t> </a:t>
                      </a:r>
                      <a:r>
                        <a:rPr lang="en-US" sz="2400" dirty="0">
                          <a:effectLst/>
                        </a:rPr>
                        <a:t>Country Types According to Cost of Living</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endParaRPr lang="tr-TR" sz="2000" dirty="0">
                        <a:effectLst/>
                      </a:endParaRPr>
                    </a:p>
                    <a:p>
                      <a:pPr algn="ctr">
                        <a:lnSpc>
                          <a:spcPct val="107000"/>
                        </a:lnSpc>
                        <a:spcAft>
                          <a:spcPts val="0"/>
                        </a:spcAft>
                      </a:pPr>
                      <a:r>
                        <a:rPr lang="tr-TR" sz="2800" dirty="0">
                          <a:effectLst/>
                        </a:rPr>
                        <a:t>Host </a:t>
                      </a:r>
                      <a:r>
                        <a:rPr lang="tr-TR" sz="2800" dirty="0" err="1">
                          <a:effectLst/>
                        </a:rPr>
                        <a:t>Countries</a:t>
                      </a:r>
                      <a:r>
                        <a:rPr lang="tr-TR" sz="2800" dirty="0">
                          <a:effectLst/>
                        </a:rPr>
                        <a:t> in </a:t>
                      </a:r>
                      <a:r>
                        <a:rPr lang="tr-TR" sz="2800" dirty="0" err="1">
                          <a:effectLst/>
                        </a:rPr>
                        <a:t>Mobility</a:t>
                      </a:r>
                      <a:endParaRPr lang="tr-TR" sz="2800" dirty="0">
                        <a:effectLst/>
                      </a:endParaRPr>
                    </a:p>
                  </a:txBody>
                  <a:tcPr marL="68580" marR="68580" marT="0" marB="0"/>
                </a:tc>
                <a:tc>
                  <a:txBody>
                    <a:bodyPr/>
                    <a:lstStyle/>
                    <a:p>
                      <a:pPr algn="ctr">
                        <a:lnSpc>
                          <a:spcPct val="107000"/>
                        </a:lnSpc>
                        <a:spcAft>
                          <a:spcPts val="0"/>
                        </a:spcAft>
                      </a:pPr>
                      <a:r>
                        <a:rPr lang="tr-TR" sz="2000" dirty="0" err="1">
                          <a:effectLst/>
                          <a:latin typeface="Calibri" panose="020F0502020204030204" pitchFamily="34" charset="0"/>
                          <a:ea typeface="Calibri" panose="020F0502020204030204" pitchFamily="34" charset="0"/>
                          <a:cs typeface="Times New Roman" panose="02020603050405020304" pitchFamily="18" charset="0"/>
                        </a:rPr>
                        <a:t>Monthly</a:t>
                      </a:r>
                      <a:r>
                        <a:rPr lang="tr-TR" sz="2000" dirty="0">
                          <a:effectLst/>
                          <a:latin typeface="Calibri" panose="020F0502020204030204" pitchFamily="34" charset="0"/>
                          <a:ea typeface="Calibri" panose="020F0502020204030204" pitchFamily="34" charset="0"/>
                          <a:cs typeface="Times New Roman" panose="02020603050405020304" pitchFamily="18" charset="0"/>
                        </a:rPr>
                        <a:t> Grant </a:t>
                      </a:r>
                      <a:r>
                        <a:rPr lang="tr-TR" sz="2000" dirty="0" err="1">
                          <a:effectLst/>
                          <a:latin typeface="Calibri" panose="020F0502020204030204" pitchFamily="34" charset="0"/>
                          <a:ea typeface="Calibri" panose="020F0502020204030204" pitchFamily="34" charset="0"/>
                          <a:cs typeface="Times New Roman" panose="02020603050405020304" pitchFamily="18" charset="0"/>
                        </a:rPr>
                        <a:t>Tuition</a:t>
                      </a:r>
                      <a:r>
                        <a:rPr lang="tr-TR" sz="2000" dirty="0">
                          <a:effectLst/>
                          <a:latin typeface="Calibri" panose="020F0502020204030204" pitchFamily="34" charset="0"/>
                          <a:ea typeface="Calibri" panose="020F0502020204030204" pitchFamily="34" charset="0"/>
                          <a:cs typeface="Times New Roman" panose="02020603050405020304" pitchFamily="18" charset="0"/>
                        </a:rPr>
                        <a:t> (Euro)</a:t>
                      </a:r>
                    </a:p>
                  </a:txBody>
                  <a:tcPr marL="68580" marR="68580" marT="0" marB="0"/>
                </a:tc>
                <a:tc>
                  <a:txBody>
                    <a:bodyPr/>
                    <a:lstStyle/>
                    <a:p>
                      <a:pPr algn="ctr">
                        <a:lnSpc>
                          <a:spcPct val="107000"/>
                        </a:lnSpc>
                        <a:spcAft>
                          <a:spcPts val="0"/>
                        </a:spcAft>
                      </a:pPr>
                      <a:r>
                        <a:rPr lang="tr-TR" sz="2000" dirty="0" err="1">
                          <a:effectLst/>
                          <a:latin typeface="Calibri" panose="020F0502020204030204" pitchFamily="34" charset="0"/>
                          <a:ea typeface="Calibri" panose="020F0502020204030204" pitchFamily="34" charset="0"/>
                          <a:cs typeface="Times New Roman" panose="02020603050405020304" pitchFamily="18" charset="0"/>
                        </a:rPr>
                        <a:t>Monthly</a:t>
                      </a:r>
                      <a:r>
                        <a:rPr lang="tr-TR" sz="2000" dirty="0">
                          <a:effectLst/>
                          <a:latin typeface="Calibri" panose="020F0502020204030204" pitchFamily="34" charset="0"/>
                          <a:ea typeface="Calibri" panose="020F0502020204030204" pitchFamily="34" charset="0"/>
                          <a:cs typeface="Times New Roman" panose="02020603050405020304" pitchFamily="18" charset="0"/>
                        </a:rPr>
                        <a:t> Grant </a:t>
                      </a:r>
                      <a:r>
                        <a:rPr lang="tr-TR" sz="2000" dirty="0" err="1">
                          <a:effectLst/>
                          <a:latin typeface="Calibri" panose="020F0502020204030204" pitchFamily="34" charset="0"/>
                          <a:ea typeface="Calibri" panose="020F0502020204030204" pitchFamily="34" charset="0"/>
                          <a:cs typeface="Times New Roman" panose="02020603050405020304" pitchFamily="18" charset="0"/>
                        </a:rPr>
                        <a:t>Internship</a:t>
                      </a:r>
                      <a:r>
                        <a:rPr lang="tr-TR" sz="2000" dirty="0">
                          <a:effectLst/>
                          <a:latin typeface="Calibri" panose="020F0502020204030204" pitchFamily="34" charset="0"/>
                          <a:ea typeface="Calibri" panose="020F0502020204030204" pitchFamily="34" charset="0"/>
                          <a:cs typeface="Times New Roman" panose="02020603050405020304" pitchFamily="18" charset="0"/>
                        </a:rPr>
                        <a:t> (Euro)</a:t>
                      </a:r>
                    </a:p>
                  </a:txBody>
                  <a:tcPr marL="68580" marR="68580" marT="0" marB="0"/>
                </a:tc>
                <a:extLst>
                  <a:ext uri="{0D108BD9-81ED-4DB2-BD59-A6C34878D82A}">
                    <a16:rowId xmlns:a16="http://schemas.microsoft.com/office/drawing/2014/main" val="10000"/>
                  </a:ext>
                </a:extLst>
              </a:tr>
              <a:tr h="1550848">
                <a:tc>
                  <a:txBody>
                    <a:bodyPr/>
                    <a:lstStyle/>
                    <a:p>
                      <a:pPr>
                        <a:lnSpc>
                          <a:spcPct val="107000"/>
                        </a:lnSpc>
                        <a:spcAft>
                          <a:spcPts val="0"/>
                        </a:spcAft>
                      </a:pPr>
                      <a:r>
                        <a:rPr lang="tr-TR" sz="2000" dirty="0">
                          <a:effectLst/>
                        </a:rPr>
                        <a:t> </a:t>
                      </a:r>
                    </a:p>
                    <a:p>
                      <a:pPr>
                        <a:lnSpc>
                          <a:spcPct val="107000"/>
                        </a:lnSpc>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1</a:t>
                      </a:r>
                      <a:r>
                        <a:rPr lang="tr-TR" sz="2000" dirty="0">
                          <a:effectLst/>
                          <a:latin typeface="Calibri" panose="020F0502020204030204" pitchFamily="34" charset="0"/>
                          <a:ea typeface="Calibri" panose="020F0502020204030204" pitchFamily="34" charset="0"/>
                          <a:cs typeface="Times New Roman" panose="02020603050405020304" pitchFamily="18" charset="0"/>
                        </a:rPr>
                        <a:t>.</a:t>
                      </a:r>
                      <a:r>
                        <a:rPr lang="en-US" sz="2000" dirty="0">
                          <a:effectLst/>
                          <a:latin typeface="Calibri" panose="020F0502020204030204" pitchFamily="34" charset="0"/>
                          <a:ea typeface="Calibri" panose="020F0502020204030204" pitchFamily="34" charset="0"/>
                          <a:cs typeface="Times New Roman" panose="02020603050405020304" pitchFamily="18" charset="0"/>
                        </a:rPr>
                        <a:t> and 2. Group Program Countries</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2000" dirty="0" err="1">
                          <a:effectLst/>
                          <a:latin typeface="Calibri" panose="020F0502020204030204" pitchFamily="34" charset="0"/>
                          <a:ea typeface="Calibri" panose="020F0502020204030204" pitchFamily="34" charset="0"/>
                          <a:cs typeface="Times New Roman" panose="02020603050405020304" pitchFamily="18" charset="0"/>
                        </a:rPr>
                        <a:t>Czech</a:t>
                      </a:r>
                      <a:r>
                        <a:rPr lang="tr-TR" sz="2000" dirty="0">
                          <a:effectLst/>
                          <a:latin typeface="Calibri" panose="020F0502020204030204" pitchFamily="34" charset="0"/>
                          <a:ea typeface="Calibri" panose="020F0502020204030204" pitchFamily="34" charset="0"/>
                          <a:cs typeface="Times New Roman" panose="02020603050405020304" pitchFamily="18" charset="0"/>
                        </a:rPr>
                        <a:t> </a:t>
                      </a:r>
                      <a:r>
                        <a:rPr lang="tr-TR" sz="2000" dirty="0" err="1">
                          <a:effectLst/>
                          <a:latin typeface="Calibri" panose="020F0502020204030204" pitchFamily="34" charset="0"/>
                          <a:ea typeface="Calibri" panose="020F0502020204030204" pitchFamily="34" charset="0"/>
                          <a:cs typeface="Times New Roman" panose="02020603050405020304" pitchFamily="18" charset="0"/>
                        </a:rPr>
                        <a:t>Republic</a:t>
                      </a:r>
                      <a:r>
                        <a:rPr lang="tr-TR" sz="2000" dirty="0">
                          <a:effectLst/>
                          <a:latin typeface="Calibri" panose="020F0502020204030204" pitchFamily="34" charset="0"/>
                          <a:ea typeface="Calibri" panose="020F0502020204030204" pitchFamily="34" charset="0"/>
                          <a:cs typeface="Times New Roman" panose="02020603050405020304" pitchFamily="18" charset="0"/>
                        </a:rPr>
                        <a:t>, </a:t>
                      </a:r>
                      <a:r>
                        <a:rPr lang="tr-TR" sz="2000" dirty="0" err="1">
                          <a:effectLst/>
                          <a:latin typeface="Calibri" panose="020F0502020204030204" pitchFamily="34" charset="0"/>
                          <a:ea typeface="Calibri" panose="020F0502020204030204" pitchFamily="34" charset="0"/>
                          <a:cs typeface="Times New Roman" panose="02020603050405020304" pitchFamily="18" charset="0"/>
                        </a:rPr>
                        <a:t>Denmark</a:t>
                      </a:r>
                      <a:r>
                        <a:rPr lang="tr-TR" sz="2000" dirty="0">
                          <a:effectLst/>
                          <a:latin typeface="Calibri" panose="020F0502020204030204" pitchFamily="34" charset="0"/>
                          <a:ea typeface="Calibri" panose="020F0502020204030204" pitchFamily="34" charset="0"/>
                          <a:cs typeface="Times New Roman" panose="02020603050405020304" pitchFamily="18" charset="0"/>
                        </a:rPr>
                        <a:t>, </a:t>
                      </a:r>
                      <a:r>
                        <a:rPr lang="tr-TR" sz="2000" dirty="0" err="1">
                          <a:effectLst/>
                          <a:latin typeface="Calibri" panose="020F0502020204030204" pitchFamily="34" charset="0"/>
                          <a:ea typeface="Calibri" panose="020F0502020204030204" pitchFamily="34" charset="0"/>
                          <a:cs typeface="Times New Roman" panose="02020603050405020304" pitchFamily="18" charset="0"/>
                        </a:rPr>
                        <a:t>Estonia</a:t>
                      </a:r>
                      <a:r>
                        <a:rPr lang="tr-TR" sz="2000" dirty="0">
                          <a:effectLst/>
                          <a:latin typeface="Calibri" panose="020F0502020204030204" pitchFamily="34" charset="0"/>
                          <a:ea typeface="Calibri" panose="020F0502020204030204" pitchFamily="34" charset="0"/>
                          <a:cs typeface="Times New Roman" panose="02020603050405020304" pitchFamily="18" charset="0"/>
                        </a:rPr>
                        <a:t>, </a:t>
                      </a:r>
                      <a:r>
                        <a:rPr lang="tr-TR" sz="2000" dirty="0" err="1">
                          <a:effectLst/>
                          <a:latin typeface="Calibri" panose="020F0502020204030204" pitchFamily="34" charset="0"/>
                          <a:ea typeface="Calibri" panose="020F0502020204030204" pitchFamily="34" charset="0"/>
                          <a:cs typeface="Times New Roman" panose="02020603050405020304" pitchFamily="18" charset="0"/>
                        </a:rPr>
                        <a:t>Finland</a:t>
                      </a:r>
                      <a:r>
                        <a:rPr lang="tr-TR" sz="2000" dirty="0">
                          <a:effectLst/>
                          <a:latin typeface="Calibri" panose="020F0502020204030204" pitchFamily="34" charset="0"/>
                          <a:ea typeface="Calibri" panose="020F0502020204030204" pitchFamily="34" charset="0"/>
                          <a:cs typeface="Times New Roman" panose="02020603050405020304" pitchFamily="18" charset="0"/>
                        </a:rPr>
                        <a:t>, </a:t>
                      </a:r>
                      <a:r>
                        <a:rPr lang="tr-TR" sz="2000" dirty="0" err="1">
                          <a:effectLst/>
                          <a:latin typeface="Calibri" panose="020F0502020204030204" pitchFamily="34" charset="0"/>
                          <a:ea typeface="Calibri" panose="020F0502020204030204" pitchFamily="34" charset="0"/>
                          <a:cs typeface="Times New Roman" panose="02020603050405020304" pitchFamily="18" charset="0"/>
                        </a:rPr>
                        <a:t>Ireland</a:t>
                      </a:r>
                      <a:r>
                        <a:rPr lang="tr-TR" sz="2000" dirty="0">
                          <a:effectLst/>
                          <a:latin typeface="Calibri" panose="020F0502020204030204" pitchFamily="34" charset="0"/>
                          <a:ea typeface="Calibri" panose="020F0502020204030204" pitchFamily="34" charset="0"/>
                          <a:cs typeface="Times New Roman" panose="02020603050405020304" pitchFamily="18" charset="0"/>
                        </a:rPr>
                        <a:t>, </a:t>
                      </a:r>
                      <a:r>
                        <a:rPr lang="tr-TR" sz="2000" dirty="0" err="1">
                          <a:effectLst/>
                          <a:latin typeface="Calibri" panose="020F0502020204030204" pitchFamily="34" charset="0"/>
                          <a:ea typeface="Calibri" panose="020F0502020204030204" pitchFamily="34" charset="0"/>
                          <a:cs typeface="Times New Roman" panose="02020603050405020304" pitchFamily="18" charset="0"/>
                        </a:rPr>
                        <a:t>Sweden</a:t>
                      </a:r>
                      <a:r>
                        <a:rPr lang="tr-TR" sz="2000" dirty="0">
                          <a:effectLst/>
                          <a:latin typeface="Calibri" panose="020F0502020204030204" pitchFamily="34" charset="0"/>
                          <a:ea typeface="Calibri" panose="020F0502020204030204" pitchFamily="34" charset="0"/>
                          <a:cs typeface="Times New Roman" panose="02020603050405020304" pitchFamily="18" charset="0"/>
                        </a:rPr>
                        <a:t>, </a:t>
                      </a:r>
                      <a:r>
                        <a:rPr lang="tr-TR" sz="2000" dirty="0" err="1">
                          <a:effectLst/>
                          <a:latin typeface="Calibri" panose="020F0502020204030204" pitchFamily="34" charset="0"/>
                          <a:ea typeface="Calibri" panose="020F0502020204030204" pitchFamily="34" charset="0"/>
                          <a:cs typeface="Times New Roman" panose="02020603050405020304" pitchFamily="18" charset="0"/>
                        </a:rPr>
                        <a:t>Iceland</a:t>
                      </a:r>
                      <a:r>
                        <a:rPr lang="tr-TR" sz="2000" dirty="0">
                          <a:effectLst/>
                          <a:latin typeface="Calibri" panose="020F0502020204030204" pitchFamily="34" charset="0"/>
                          <a:ea typeface="Calibri" panose="020F0502020204030204" pitchFamily="34" charset="0"/>
                          <a:cs typeface="Times New Roman" panose="02020603050405020304" pitchFamily="18" charset="0"/>
                        </a:rPr>
                        <a:t>, </a:t>
                      </a:r>
                      <a:r>
                        <a:rPr lang="tr-TR" sz="2000" dirty="0" err="1">
                          <a:effectLst/>
                          <a:latin typeface="Calibri" panose="020F0502020204030204" pitchFamily="34" charset="0"/>
                          <a:ea typeface="Calibri" panose="020F0502020204030204" pitchFamily="34" charset="0"/>
                          <a:cs typeface="Times New Roman" panose="02020603050405020304" pitchFamily="18" charset="0"/>
                        </a:rPr>
                        <a:t>Latvia</a:t>
                      </a:r>
                      <a:r>
                        <a:rPr lang="tr-TR" sz="2000" dirty="0">
                          <a:effectLst/>
                          <a:latin typeface="Calibri" panose="020F0502020204030204" pitchFamily="34" charset="0"/>
                          <a:ea typeface="Calibri" panose="020F0502020204030204" pitchFamily="34" charset="0"/>
                          <a:cs typeface="Times New Roman" panose="02020603050405020304" pitchFamily="18" charset="0"/>
                        </a:rPr>
                        <a:t>, Liechtenstein, </a:t>
                      </a:r>
                      <a:r>
                        <a:rPr lang="tr-TR" sz="2000" dirty="0" err="1">
                          <a:effectLst/>
                          <a:latin typeface="Calibri" panose="020F0502020204030204" pitchFamily="34" charset="0"/>
                          <a:ea typeface="Calibri" panose="020F0502020204030204" pitchFamily="34" charset="0"/>
                          <a:cs typeface="Times New Roman" panose="02020603050405020304" pitchFamily="18" charset="0"/>
                        </a:rPr>
                        <a:t>Luxembourg</a:t>
                      </a:r>
                      <a:r>
                        <a:rPr lang="tr-TR" sz="2000" dirty="0">
                          <a:effectLst/>
                          <a:latin typeface="Calibri" panose="020F0502020204030204" pitchFamily="34" charset="0"/>
                          <a:ea typeface="Calibri" panose="020F0502020204030204" pitchFamily="34" charset="0"/>
                          <a:cs typeface="Times New Roman" panose="02020603050405020304" pitchFamily="18" charset="0"/>
                        </a:rPr>
                        <a:t>, </a:t>
                      </a:r>
                      <a:r>
                        <a:rPr lang="tr-TR" sz="2000" dirty="0" err="1">
                          <a:effectLst/>
                          <a:latin typeface="Calibri" panose="020F0502020204030204" pitchFamily="34" charset="0"/>
                          <a:ea typeface="Calibri" panose="020F0502020204030204" pitchFamily="34" charset="0"/>
                          <a:cs typeface="Times New Roman" panose="02020603050405020304" pitchFamily="18" charset="0"/>
                        </a:rPr>
                        <a:t>Norway</a:t>
                      </a:r>
                      <a:r>
                        <a:rPr lang="tr-TR" sz="2000" dirty="0">
                          <a:effectLst/>
                          <a:latin typeface="Calibri" panose="020F0502020204030204" pitchFamily="34" charset="0"/>
                          <a:ea typeface="Calibri" panose="020F0502020204030204" pitchFamily="34" charset="0"/>
                          <a:cs typeface="Times New Roman" panose="02020603050405020304" pitchFamily="18" charset="0"/>
                        </a:rPr>
                        <a:t>, Germany, </a:t>
                      </a:r>
                      <a:r>
                        <a:rPr lang="tr-TR" sz="2000" dirty="0" err="1">
                          <a:effectLst/>
                          <a:latin typeface="Calibri" panose="020F0502020204030204" pitchFamily="34" charset="0"/>
                          <a:ea typeface="Calibri" panose="020F0502020204030204" pitchFamily="34" charset="0"/>
                          <a:cs typeface="Times New Roman" panose="02020603050405020304" pitchFamily="18" charset="0"/>
                        </a:rPr>
                        <a:t>Austria</a:t>
                      </a:r>
                      <a:r>
                        <a:rPr lang="tr-TR" sz="2000" dirty="0">
                          <a:effectLst/>
                          <a:latin typeface="Calibri" panose="020F0502020204030204" pitchFamily="34" charset="0"/>
                          <a:ea typeface="Calibri" panose="020F0502020204030204" pitchFamily="34" charset="0"/>
                          <a:cs typeface="Times New Roman" panose="02020603050405020304" pitchFamily="18" charset="0"/>
                        </a:rPr>
                        <a:t>, </a:t>
                      </a:r>
                      <a:r>
                        <a:rPr lang="tr-TR" sz="2000" dirty="0" err="1">
                          <a:effectLst/>
                          <a:latin typeface="Calibri" panose="020F0502020204030204" pitchFamily="34" charset="0"/>
                          <a:ea typeface="Calibri" panose="020F0502020204030204" pitchFamily="34" charset="0"/>
                          <a:cs typeface="Times New Roman" panose="02020603050405020304" pitchFamily="18" charset="0"/>
                        </a:rPr>
                        <a:t>Belgium</a:t>
                      </a:r>
                      <a:r>
                        <a:rPr lang="tr-TR" sz="2000" dirty="0">
                          <a:effectLst/>
                          <a:latin typeface="Calibri" panose="020F0502020204030204" pitchFamily="34" charset="0"/>
                          <a:ea typeface="Calibri" panose="020F0502020204030204" pitchFamily="34" charset="0"/>
                          <a:cs typeface="Times New Roman" panose="02020603050405020304" pitchFamily="18" charset="0"/>
                        </a:rPr>
                        <a:t>, France, South </a:t>
                      </a:r>
                      <a:r>
                        <a:rPr lang="tr-TR" sz="2000" dirty="0" err="1">
                          <a:effectLst/>
                          <a:latin typeface="Calibri" panose="020F0502020204030204" pitchFamily="34" charset="0"/>
                          <a:ea typeface="Calibri" panose="020F0502020204030204" pitchFamily="34" charset="0"/>
                          <a:cs typeface="Times New Roman" panose="02020603050405020304" pitchFamily="18" charset="0"/>
                        </a:rPr>
                        <a:t>Cyprus</a:t>
                      </a:r>
                      <a:r>
                        <a:rPr lang="tr-TR" sz="2000" dirty="0">
                          <a:effectLst/>
                          <a:latin typeface="Calibri" panose="020F0502020204030204" pitchFamily="34" charset="0"/>
                          <a:ea typeface="Calibri" panose="020F0502020204030204" pitchFamily="34" charset="0"/>
                          <a:cs typeface="Times New Roman" panose="02020603050405020304" pitchFamily="18" charset="0"/>
                        </a:rPr>
                        <a:t>, </a:t>
                      </a:r>
                      <a:r>
                        <a:rPr lang="tr-TR" sz="2000" dirty="0" err="1">
                          <a:effectLst/>
                          <a:latin typeface="Calibri" panose="020F0502020204030204" pitchFamily="34" charset="0"/>
                          <a:ea typeface="Calibri" panose="020F0502020204030204" pitchFamily="34" charset="0"/>
                          <a:cs typeface="Times New Roman" panose="02020603050405020304" pitchFamily="18" charset="0"/>
                        </a:rPr>
                        <a:t>Netherlands</a:t>
                      </a:r>
                      <a:r>
                        <a:rPr lang="tr-TR" sz="2000" dirty="0">
                          <a:effectLst/>
                          <a:latin typeface="Calibri" panose="020F0502020204030204" pitchFamily="34" charset="0"/>
                          <a:ea typeface="Calibri" panose="020F0502020204030204" pitchFamily="34" charset="0"/>
                          <a:cs typeface="Times New Roman" panose="02020603050405020304" pitchFamily="18" charset="0"/>
                        </a:rPr>
                        <a:t>, </a:t>
                      </a:r>
                      <a:r>
                        <a:rPr lang="tr-TR" sz="2000" dirty="0" err="1">
                          <a:effectLst/>
                          <a:latin typeface="Calibri" panose="020F0502020204030204" pitchFamily="34" charset="0"/>
                          <a:ea typeface="Calibri" panose="020F0502020204030204" pitchFamily="34" charset="0"/>
                          <a:cs typeface="Times New Roman" panose="02020603050405020304" pitchFamily="18" charset="0"/>
                        </a:rPr>
                        <a:t>Spain</a:t>
                      </a:r>
                      <a:r>
                        <a:rPr lang="tr-TR" sz="2000" dirty="0">
                          <a:effectLst/>
                          <a:latin typeface="Calibri" panose="020F0502020204030204" pitchFamily="34" charset="0"/>
                          <a:ea typeface="Calibri" panose="020F0502020204030204" pitchFamily="34" charset="0"/>
                          <a:cs typeface="Times New Roman" panose="02020603050405020304" pitchFamily="18" charset="0"/>
                        </a:rPr>
                        <a:t>, </a:t>
                      </a:r>
                      <a:r>
                        <a:rPr lang="tr-TR" sz="2000" dirty="0" err="1">
                          <a:effectLst/>
                          <a:latin typeface="Calibri" panose="020F0502020204030204" pitchFamily="34" charset="0"/>
                          <a:ea typeface="Calibri" panose="020F0502020204030204" pitchFamily="34" charset="0"/>
                          <a:cs typeface="Times New Roman" panose="02020603050405020304" pitchFamily="18" charset="0"/>
                        </a:rPr>
                        <a:t>Italy</a:t>
                      </a:r>
                      <a:r>
                        <a:rPr lang="tr-TR" sz="2000" dirty="0">
                          <a:effectLst/>
                          <a:latin typeface="Calibri" panose="020F0502020204030204" pitchFamily="34" charset="0"/>
                          <a:ea typeface="Calibri" panose="020F0502020204030204" pitchFamily="34" charset="0"/>
                          <a:cs typeface="Times New Roman" panose="02020603050405020304" pitchFamily="18" charset="0"/>
                        </a:rPr>
                        <a:t>, Malta, </a:t>
                      </a:r>
                      <a:r>
                        <a:rPr lang="tr-TR" sz="2000" dirty="0" err="1">
                          <a:effectLst/>
                          <a:latin typeface="Calibri" panose="020F0502020204030204" pitchFamily="34" charset="0"/>
                          <a:ea typeface="Calibri" panose="020F0502020204030204" pitchFamily="34" charset="0"/>
                          <a:cs typeface="Times New Roman" panose="02020603050405020304" pitchFamily="18" charset="0"/>
                        </a:rPr>
                        <a:t>Portugal</a:t>
                      </a:r>
                      <a:r>
                        <a:rPr lang="tr-TR" sz="2000" dirty="0">
                          <a:effectLst/>
                          <a:latin typeface="Calibri" panose="020F0502020204030204" pitchFamily="34" charset="0"/>
                          <a:ea typeface="Calibri" panose="020F0502020204030204" pitchFamily="34" charset="0"/>
                          <a:cs typeface="Times New Roman" panose="02020603050405020304" pitchFamily="18" charset="0"/>
                        </a:rPr>
                        <a:t>, </a:t>
                      </a:r>
                      <a:r>
                        <a:rPr lang="tr-TR" sz="2000" dirty="0" err="1">
                          <a:effectLst/>
                          <a:latin typeface="Calibri" panose="020F0502020204030204" pitchFamily="34" charset="0"/>
                          <a:ea typeface="Calibri" panose="020F0502020204030204" pitchFamily="34" charset="0"/>
                          <a:cs typeface="Times New Roman" panose="02020603050405020304" pitchFamily="18" charset="0"/>
                        </a:rPr>
                        <a:t>Slovakia</a:t>
                      </a:r>
                      <a:r>
                        <a:rPr lang="tr-TR" sz="2000" dirty="0">
                          <a:effectLst/>
                          <a:latin typeface="Calibri" panose="020F0502020204030204" pitchFamily="34" charset="0"/>
                          <a:ea typeface="Calibri" panose="020F0502020204030204" pitchFamily="34" charset="0"/>
                          <a:cs typeface="Times New Roman" panose="02020603050405020304" pitchFamily="18" charset="0"/>
                        </a:rPr>
                        <a:t>, </a:t>
                      </a:r>
                      <a:r>
                        <a:rPr lang="tr-TR" sz="2000" dirty="0" err="1">
                          <a:effectLst/>
                          <a:latin typeface="Calibri" panose="020F0502020204030204" pitchFamily="34" charset="0"/>
                          <a:ea typeface="Calibri" panose="020F0502020204030204" pitchFamily="34" charset="0"/>
                          <a:cs typeface="Times New Roman" panose="02020603050405020304" pitchFamily="18" charset="0"/>
                        </a:rPr>
                        <a:t>Slovenia</a:t>
                      </a:r>
                      <a:r>
                        <a:rPr lang="tr-TR" sz="2000" dirty="0">
                          <a:effectLst/>
                          <a:latin typeface="Calibri" panose="020F0502020204030204" pitchFamily="34" charset="0"/>
                          <a:ea typeface="Calibri" panose="020F0502020204030204" pitchFamily="34" charset="0"/>
                          <a:cs typeface="Times New Roman" panose="02020603050405020304" pitchFamily="18" charset="0"/>
                        </a:rPr>
                        <a:t>, </a:t>
                      </a:r>
                      <a:r>
                        <a:rPr lang="tr-TR" sz="2000" dirty="0" err="1">
                          <a:effectLst/>
                          <a:latin typeface="Calibri" panose="020F0502020204030204" pitchFamily="34" charset="0"/>
                          <a:ea typeface="Calibri" panose="020F0502020204030204" pitchFamily="34" charset="0"/>
                          <a:cs typeface="Times New Roman" panose="02020603050405020304" pitchFamily="18" charset="0"/>
                        </a:rPr>
                        <a:t>Greece</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2000" dirty="0">
                          <a:effectLst/>
                        </a:rPr>
                        <a:t> </a:t>
                      </a:r>
                    </a:p>
                    <a:p>
                      <a:pPr>
                        <a:lnSpc>
                          <a:spcPct val="107000"/>
                        </a:lnSpc>
                        <a:spcAft>
                          <a:spcPts val="0"/>
                        </a:spcAft>
                      </a:pPr>
                      <a:r>
                        <a:rPr lang="tr-TR" sz="2000" dirty="0">
                          <a:effectLst/>
                        </a:rPr>
                        <a:t>         600</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2000" dirty="0">
                          <a:effectLst/>
                        </a:rPr>
                        <a:t> </a:t>
                      </a:r>
                    </a:p>
                    <a:p>
                      <a:pPr>
                        <a:lnSpc>
                          <a:spcPct val="107000"/>
                        </a:lnSpc>
                        <a:spcAft>
                          <a:spcPts val="0"/>
                        </a:spcAft>
                      </a:pPr>
                      <a:r>
                        <a:rPr lang="tr-TR" sz="2000" dirty="0">
                          <a:effectLst/>
                        </a:rPr>
                        <a:t>        750</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1160288">
                <a:tc>
                  <a:txBody>
                    <a:bodyPr/>
                    <a:lstStyle/>
                    <a:p>
                      <a:pPr>
                        <a:lnSpc>
                          <a:spcPct val="107000"/>
                        </a:lnSpc>
                        <a:spcAft>
                          <a:spcPts val="0"/>
                        </a:spcAft>
                      </a:pPr>
                      <a:r>
                        <a:rPr lang="tr-TR" sz="2000" dirty="0">
                          <a:effectLst/>
                        </a:rPr>
                        <a:t>3. </a:t>
                      </a:r>
                      <a:r>
                        <a:rPr lang="tr-TR" sz="2000" dirty="0" err="1">
                          <a:effectLst/>
                        </a:rPr>
                        <a:t>Group</a:t>
                      </a:r>
                      <a:r>
                        <a:rPr lang="tr-TR" sz="2000" dirty="0">
                          <a:effectLst/>
                        </a:rPr>
                        <a:t> Program </a:t>
                      </a:r>
                      <a:r>
                        <a:rPr lang="tr-TR" sz="2000" dirty="0" err="1">
                          <a:effectLst/>
                        </a:rPr>
                        <a:t>Countries</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it-IT" sz="2000" dirty="0">
                          <a:effectLst/>
                        </a:rPr>
                        <a:t>Bulgaria, Croatia, Lithuania, Hungary, Macedonia, Poland, Romania, Serbia</a:t>
                      </a:r>
                      <a:endParaRPr lang="tr-TR" sz="2000" dirty="0">
                        <a:effectLst/>
                      </a:endParaRPr>
                    </a:p>
                    <a:p>
                      <a:pPr>
                        <a:lnSpc>
                          <a:spcPct val="107000"/>
                        </a:lnSpc>
                        <a:spcAft>
                          <a:spcPts val="0"/>
                        </a:spcAft>
                      </a:pPr>
                      <a:endParaRPr lang="tr-TR" sz="2000" dirty="0">
                        <a:effectLst/>
                      </a:endParaRPr>
                    </a:p>
                  </a:txBody>
                  <a:tcPr marL="68580" marR="68580" marT="0" marB="0"/>
                </a:tc>
                <a:tc>
                  <a:txBody>
                    <a:bodyPr/>
                    <a:lstStyle/>
                    <a:p>
                      <a:pPr>
                        <a:lnSpc>
                          <a:spcPct val="107000"/>
                        </a:lnSpc>
                        <a:spcAft>
                          <a:spcPts val="0"/>
                        </a:spcAft>
                      </a:pPr>
                      <a:r>
                        <a:rPr lang="tr-TR" sz="2000" dirty="0">
                          <a:effectLst/>
                        </a:rPr>
                        <a:t> </a:t>
                      </a:r>
                    </a:p>
                    <a:p>
                      <a:pPr>
                        <a:lnSpc>
                          <a:spcPct val="107000"/>
                        </a:lnSpc>
                        <a:spcAft>
                          <a:spcPts val="0"/>
                        </a:spcAft>
                      </a:pPr>
                      <a:r>
                        <a:rPr lang="tr-TR" sz="2000" dirty="0">
                          <a:effectLst/>
                        </a:rPr>
                        <a:t>         450</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2000" dirty="0">
                          <a:effectLst/>
                        </a:rPr>
                        <a:t> </a:t>
                      </a:r>
                    </a:p>
                    <a:p>
                      <a:pPr>
                        <a:lnSpc>
                          <a:spcPct val="107000"/>
                        </a:lnSpc>
                        <a:spcAft>
                          <a:spcPts val="0"/>
                        </a:spcAft>
                      </a:pPr>
                      <a:r>
                        <a:rPr lang="tr-TR" sz="2000" dirty="0">
                          <a:effectLst/>
                        </a:rPr>
                        <a:t>        600</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0392370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335902"/>
            <a:ext cx="12192000" cy="5471813"/>
          </a:xfrm>
        </p:spPr>
        <p:txBody>
          <a:bodyPr>
            <a:normAutofit/>
          </a:bodyPr>
          <a:lstStyle/>
          <a:p>
            <a:r>
              <a:rPr lang="en-GB" sz="2000" b="1" dirty="0"/>
              <a:t>Erasmus Grant Information</a:t>
            </a:r>
            <a:endParaRPr lang="en-GB" sz="2000" dirty="0"/>
          </a:p>
          <a:p>
            <a:r>
              <a:rPr lang="en-GB" sz="2000" dirty="0"/>
              <a:t>Erasmus grants are provided free of charge by the National Agency through the university. These grants are </a:t>
            </a:r>
            <a:r>
              <a:rPr lang="en-GB" sz="2000" b="1" dirty="0"/>
              <a:t>financial support only</a:t>
            </a:r>
            <a:r>
              <a:rPr lang="en-GB" sz="2000" dirty="0"/>
              <a:t> and do </a:t>
            </a:r>
            <a:r>
              <a:rPr lang="en-GB" sz="2000" b="1" dirty="0"/>
              <a:t>not cover all expenses</a:t>
            </a:r>
            <a:r>
              <a:rPr lang="en-GB" sz="2000" dirty="0"/>
              <a:t> abroad.</a:t>
            </a:r>
          </a:p>
          <a:p>
            <a:r>
              <a:rPr lang="en-GB" sz="2000" dirty="0"/>
              <a:t>You will not receive additional payments for expenses such as flight tickets or accommodation beyond the grant.</a:t>
            </a:r>
          </a:p>
          <a:p>
            <a:r>
              <a:rPr lang="en-GB" sz="2000" b="1" dirty="0"/>
              <a:t>70% of the grant</a:t>
            </a:r>
            <a:r>
              <a:rPr lang="en-GB" sz="2000" dirty="0"/>
              <a:t> is paid in the first </a:t>
            </a:r>
            <a:r>
              <a:rPr lang="en-GB" sz="2000" dirty="0" err="1"/>
              <a:t>installment</a:t>
            </a:r>
            <a:r>
              <a:rPr lang="en-GB" sz="2000" dirty="0"/>
              <a:t>, within </a:t>
            </a:r>
            <a:r>
              <a:rPr lang="en-GB" sz="2000" b="1" dirty="0"/>
              <a:t>20 working days</a:t>
            </a:r>
            <a:r>
              <a:rPr lang="en-GB" sz="2000" dirty="0"/>
              <a:t> after you complete your departure file and sign your Erasmus Agreement. The sooner you complete and submit these documents, the sooner you will receive your payment.</a:t>
            </a:r>
          </a:p>
          <a:p>
            <a:r>
              <a:rPr lang="en-GB" sz="2000" dirty="0"/>
              <a:t>The remaining </a:t>
            </a:r>
            <a:r>
              <a:rPr lang="en-GB" sz="2000" b="1" dirty="0"/>
              <a:t>30%</a:t>
            </a:r>
            <a:r>
              <a:rPr lang="en-GB" sz="2000" dirty="0"/>
              <a:t> is paid after you submit your return documents and your study period is confirmed based on passport entry-exit stamps.</a:t>
            </a:r>
          </a:p>
          <a:p>
            <a:r>
              <a:rPr lang="en-GB" sz="2000" dirty="0"/>
              <a:t>If you do not successfully complete your Erasmus mobility, you will </a:t>
            </a:r>
            <a:r>
              <a:rPr lang="en-GB" sz="2000" b="1" dirty="0"/>
              <a:t>not receive the remaining 30%</a:t>
            </a:r>
            <a:r>
              <a:rPr lang="en-GB" sz="2000" dirty="0"/>
              <a:t>.</a:t>
            </a:r>
          </a:p>
          <a:p>
            <a:r>
              <a:rPr lang="en-GB" sz="2000" dirty="0"/>
              <a:t>If you fail due to absence, non-participation in courses or exams, and cannot obtain a transcript from the host institution, you may be required to </a:t>
            </a:r>
            <a:r>
              <a:rPr lang="en-GB" sz="2000" b="1" dirty="0"/>
              <a:t>refund the full grant amount</a:t>
            </a:r>
            <a:r>
              <a:rPr lang="en-GB" sz="2000" dirty="0"/>
              <a:t> paid to you.</a:t>
            </a:r>
          </a:p>
        </p:txBody>
      </p:sp>
      <p:sp>
        <p:nvSpPr>
          <p:cNvPr id="4" name="object 3"/>
          <p:cNvSpPr/>
          <p:nvPr/>
        </p:nvSpPr>
        <p:spPr>
          <a:xfrm>
            <a:off x="5701669" y="5807715"/>
            <a:ext cx="902340" cy="910164"/>
          </a:xfrm>
          <a:prstGeom prst="rect">
            <a:avLst/>
          </a:prstGeom>
          <a:blipFill>
            <a:blip r:embed="rId2" cstate="print"/>
            <a:stretch>
              <a:fillRect/>
            </a:stretch>
          </a:blipFill>
        </p:spPr>
        <p:txBody>
          <a:bodyPr wrap="square" lIns="0" tIns="0" rIns="0" bIns="0" rtlCol="0">
            <a:noAutofit/>
          </a:bodyPr>
          <a:lstStyle/>
          <a:p>
            <a:endParaRPr sz="2400"/>
          </a:p>
        </p:txBody>
      </p:sp>
    </p:spTree>
    <p:extLst>
      <p:ext uri="{BB962C8B-B14F-4D97-AF65-F5344CB8AC3E}">
        <p14:creationId xmlns:p14="http://schemas.microsoft.com/office/powerpoint/2010/main" val="41992674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8337455-69B9-4EAD-92CB-1A0941B8A377}"/>
              </a:ext>
            </a:extLst>
          </p:cNvPr>
          <p:cNvSpPr>
            <a:spLocks noGrp="1"/>
          </p:cNvSpPr>
          <p:nvPr>
            <p:ph type="title"/>
          </p:nvPr>
        </p:nvSpPr>
        <p:spPr/>
        <p:txBody>
          <a:bodyPr/>
          <a:lstStyle/>
          <a:p>
            <a:r>
              <a:rPr lang="tr-TR" dirty="0" err="1">
                <a:solidFill>
                  <a:srgbClr val="FF0000"/>
                </a:solidFill>
                <a:latin typeface="Arial" panose="020B0604020202020204" pitchFamily="34" charset="0"/>
                <a:cs typeface="Arial" panose="020B0604020202020204" pitchFamily="34" charset="0"/>
              </a:rPr>
              <a:t>Additional</a:t>
            </a:r>
            <a:r>
              <a:rPr lang="tr-TR" dirty="0">
                <a:solidFill>
                  <a:srgbClr val="FF0000"/>
                </a:solidFill>
                <a:latin typeface="Arial" panose="020B0604020202020204" pitchFamily="34" charset="0"/>
                <a:cs typeface="Arial" panose="020B0604020202020204" pitchFamily="34" charset="0"/>
              </a:rPr>
              <a:t> Grant </a:t>
            </a:r>
            <a:r>
              <a:rPr lang="tr-TR" dirty="0" err="1">
                <a:solidFill>
                  <a:srgbClr val="FF0000"/>
                </a:solidFill>
                <a:latin typeface="Arial" panose="020B0604020202020204" pitchFamily="34" charset="0"/>
                <a:cs typeface="Arial" panose="020B0604020202020204" pitchFamily="34" charset="0"/>
              </a:rPr>
              <a:t>Support</a:t>
            </a:r>
            <a:r>
              <a:rPr lang="tr-TR" dirty="0">
                <a:solidFill>
                  <a:srgbClr val="FF0000"/>
                </a:solidFill>
                <a:latin typeface="Arial" panose="020B0604020202020204" pitchFamily="34" charset="0"/>
                <a:cs typeface="Arial" panose="020B0604020202020204" pitchFamily="34" charset="0"/>
              </a:rPr>
              <a:t> </a:t>
            </a:r>
          </a:p>
        </p:txBody>
      </p:sp>
      <p:sp>
        <p:nvSpPr>
          <p:cNvPr id="3" name="İçerik Yer Tutucusu 2">
            <a:extLst>
              <a:ext uri="{FF2B5EF4-FFF2-40B4-BE49-F238E27FC236}">
                <a16:creationId xmlns:a16="http://schemas.microsoft.com/office/drawing/2014/main" id="{1CC3F020-37B6-4B1D-A383-32B6664C21DB}"/>
              </a:ext>
            </a:extLst>
          </p:cNvPr>
          <p:cNvSpPr>
            <a:spLocks noGrp="1"/>
          </p:cNvSpPr>
          <p:nvPr>
            <p:ph idx="1"/>
          </p:nvPr>
        </p:nvSpPr>
        <p:spPr>
          <a:xfrm>
            <a:off x="195943" y="1825625"/>
            <a:ext cx="11523306" cy="3782073"/>
          </a:xfrm>
        </p:spPr>
        <p:txBody>
          <a:bodyPr>
            <a:normAutofit/>
          </a:bodyPr>
          <a:lstStyle/>
          <a:p>
            <a:r>
              <a:rPr lang="en-GB" sz="2000" b="1" dirty="0">
                <a:solidFill>
                  <a:schemeClr val="tx1"/>
                </a:solidFill>
              </a:rPr>
              <a:t>Additional Grant Support</a:t>
            </a:r>
            <a:endParaRPr lang="en-GB" sz="2000" dirty="0">
              <a:solidFill>
                <a:schemeClr val="tx1"/>
              </a:solidFill>
            </a:endParaRPr>
          </a:p>
          <a:p>
            <a:r>
              <a:rPr lang="en-GB" sz="2000" dirty="0">
                <a:solidFill>
                  <a:schemeClr val="tx1"/>
                </a:solidFill>
              </a:rPr>
              <a:t>Disadvantaged participants who are eligible after the application and evaluation process will receive </a:t>
            </a:r>
            <a:r>
              <a:rPr lang="en-GB" sz="2000" b="1" dirty="0">
                <a:solidFill>
                  <a:schemeClr val="tx1"/>
                </a:solidFill>
              </a:rPr>
              <a:t>additional grant support</a:t>
            </a:r>
            <a:r>
              <a:rPr lang="en-GB" sz="2000" dirty="0">
                <a:solidFill>
                  <a:schemeClr val="tx1"/>
                </a:solidFill>
              </a:rPr>
              <a:t> on top of their regular Erasmus+ grant.</a:t>
            </a:r>
          </a:p>
          <a:p>
            <a:r>
              <a:rPr lang="en-GB" sz="2000" dirty="0">
                <a:solidFill>
                  <a:schemeClr val="tx1"/>
                </a:solidFill>
              </a:rPr>
              <a:t>A disadvantaged participant is defined as someone with limited economic and social opportunities who falls into one of the following categories:</a:t>
            </a:r>
          </a:p>
          <a:p>
            <a:r>
              <a:rPr lang="en-GB" sz="2000" dirty="0">
                <a:solidFill>
                  <a:schemeClr val="tx1"/>
                </a:solidFill>
              </a:rPr>
              <a:t>Individuals covered by Law No. 2828 (those under protection, care, or housing by the Ministry of Family and Social Services).</a:t>
            </a:r>
          </a:p>
          <a:p>
            <a:r>
              <a:rPr lang="en-GB" sz="2000" dirty="0">
                <a:solidFill>
                  <a:schemeClr val="tx1"/>
                </a:solidFill>
              </a:rPr>
              <a:t>Students who have received protection, care, or accommodation under the Child Protection Law No. 5395.</a:t>
            </a:r>
          </a:p>
          <a:p>
            <a:r>
              <a:rPr lang="en-GB" sz="2000" dirty="0">
                <a:solidFill>
                  <a:schemeClr val="tx1"/>
                </a:solidFill>
              </a:rPr>
              <a:t>Individuals receiving orphan or death pensions.</a:t>
            </a:r>
          </a:p>
          <a:p>
            <a:r>
              <a:rPr lang="en-GB" sz="2000" dirty="0">
                <a:solidFill>
                  <a:schemeClr val="tx1"/>
                </a:solidFill>
              </a:rPr>
              <a:t>Spouses and children of martyrs/veterans, as well as the veterans themselves.</a:t>
            </a:r>
          </a:p>
        </p:txBody>
      </p:sp>
    </p:spTree>
    <p:extLst>
      <p:ext uri="{BB962C8B-B14F-4D97-AF65-F5344CB8AC3E}">
        <p14:creationId xmlns:p14="http://schemas.microsoft.com/office/powerpoint/2010/main" val="23107079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ABCFD63-2121-44FE-80AC-85A09E4883D8}"/>
              </a:ext>
            </a:extLst>
          </p:cNvPr>
          <p:cNvSpPr>
            <a:spLocks noGrp="1"/>
          </p:cNvSpPr>
          <p:nvPr>
            <p:ph type="title"/>
          </p:nvPr>
        </p:nvSpPr>
        <p:spPr/>
        <p:txBody>
          <a:bodyPr/>
          <a:lstStyle/>
          <a:p>
            <a:r>
              <a:rPr lang="tr-TR" dirty="0" err="1">
                <a:solidFill>
                  <a:srgbClr val="FF0000"/>
                </a:solidFill>
                <a:latin typeface="Arial" panose="020B0604020202020204" pitchFamily="34" charset="0"/>
                <a:cs typeface="Arial" panose="020B0604020202020204" pitchFamily="34" charset="0"/>
              </a:rPr>
              <a:t>Additional</a:t>
            </a:r>
            <a:r>
              <a:rPr lang="tr-TR" dirty="0">
                <a:solidFill>
                  <a:srgbClr val="FF0000"/>
                </a:solidFill>
                <a:latin typeface="Arial" panose="020B0604020202020204" pitchFamily="34" charset="0"/>
                <a:cs typeface="Arial" panose="020B0604020202020204" pitchFamily="34" charset="0"/>
              </a:rPr>
              <a:t> Grant </a:t>
            </a:r>
            <a:r>
              <a:rPr lang="tr-TR" dirty="0" err="1">
                <a:solidFill>
                  <a:srgbClr val="FF0000"/>
                </a:solidFill>
                <a:latin typeface="Arial" panose="020B0604020202020204" pitchFamily="34" charset="0"/>
                <a:cs typeface="Arial" panose="020B0604020202020204" pitchFamily="34" charset="0"/>
              </a:rPr>
              <a:t>Support</a:t>
            </a:r>
            <a:endParaRPr lang="tr-TR" dirty="0">
              <a:solidFill>
                <a:srgbClr val="FF0000"/>
              </a:solidFill>
              <a:latin typeface="Arial" panose="020B0604020202020204" pitchFamily="34" charset="0"/>
              <a:cs typeface="Arial" panose="020B0604020202020204" pitchFamily="34" charset="0"/>
            </a:endParaRPr>
          </a:p>
        </p:txBody>
      </p:sp>
      <p:sp>
        <p:nvSpPr>
          <p:cNvPr id="3" name="İçerik Yer Tutucusu 2">
            <a:extLst>
              <a:ext uri="{FF2B5EF4-FFF2-40B4-BE49-F238E27FC236}">
                <a16:creationId xmlns:a16="http://schemas.microsoft.com/office/drawing/2014/main" id="{FF326825-0F4C-4DDC-BD7F-EA7211C35FF1}"/>
              </a:ext>
            </a:extLst>
          </p:cNvPr>
          <p:cNvSpPr>
            <a:spLocks noGrp="1"/>
          </p:cNvSpPr>
          <p:nvPr>
            <p:ph idx="1"/>
          </p:nvPr>
        </p:nvSpPr>
        <p:spPr>
          <a:xfrm>
            <a:off x="215900" y="1952625"/>
            <a:ext cx="11811000" cy="4351338"/>
          </a:xfrm>
        </p:spPr>
        <p:txBody>
          <a:bodyPr/>
          <a:lstStyle/>
          <a:p>
            <a:pPr marL="0" indent="0">
              <a:buNone/>
            </a:pPr>
            <a:r>
              <a:rPr lang="en-US" sz="2000" dirty="0">
                <a:solidFill>
                  <a:schemeClr val="tx1"/>
                </a:solidFill>
              </a:rPr>
              <a:t>5. </a:t>
            </a:r>
            <a:r>
              <a:rPr lang="en-US" sz="2000" dirty="0" smtClean="0">
                <a:solidFill>
                  <a:schemeClr val="tx1"/>
                </a:solidFill>
              </a:rPr>
              <a:t>Disabled individuals</a:t>
            </a:r>
            <a:endParaRPr lang="tr-TR" sz="2000" dirty="0" smtClean="0">
              <a:solidFill>
                <a:schemeClr val="tx1"/>
              </a:solidFill>
            </a:endParaRPr>
          </a:p>
          <a:p>
            <a:pPr marL="0" indent="0">
              <a:buNone/>
            </a:pPr>
            <a:r>
              <a:rPr lang="en-US" sz="2000" dirty="0" smtClean="0">
                <a:solidFill>
                  <a:schemeClr val="tx1"/>
                </a:solidFill>
              </a:rPr>
              <a:t>6. </a:t>
            </a:r>
            <a:r>
              <a:rPr lang="en-GB" sz="2000" dirty="0">
                <a:solidFill>
                  <a:schemeClr val="tx1"/>
                </a:solidFill>
              </a:rPr>
              <a:t>Those who, or whose first-degree relatives, receive disaster assistance from AFAD</a:t>
            </a:r>
            <a:r>
              <a:rPr lang="en-GB" sz="2000" dirty="0" smtClean="0">
                <a:solidFill>
                  <a:schemeClr val="tx1"/>
                </a:solidFill>
              </a:rPr>
              <a:t>.</a:t>
            </a:r>
            <a:endParaRPr lang="tr-TR" sz="2000" dirty="0" smtClean="0">
              <a:solidFill>
                <a:schemeClr val="tx1"/>
              </a:solidFill>
            </a:endParaRPr>
          </a:p>
          <a:p>
            <a:pPr marL="0" indent="0">
              <a:buNone/>
            </a:pPr>
            <a:r>
              <a:rPr lang="en-US" sz="2000" dirty="0" smtClean="0">
                <a:solidFill>
                  <a:schemeClr val="tx1"/>
                </a:solidFill>
              </a:rPr>
              <a:t>7</a:t>
            </a:r>
            <a:r>
              <a:rPr lang="en-US" sz="2000" dirty="0">
                <a:solidFill>
                  <a:schemeClr val="tx1"/>
                </a:solidFill>
              </a:rPr>
              <a:t>. </a:t>
            </a:r>
            <a:r>
              <a:rPr lang="en-GB" sz="2000" dirty="0">
                <a:solidFill>
                  <a:schemeClr val="tx1"/>
                </a:solidFill>
              </a:rPr>
              <a:t>Individuals who have been assigned a need-based pension for themselves or their family. It is sufficient to submit a document showing that the student, their parents, or guardians receive financial support from municipalities, public institutions (such as Ministries, Social Assistance and Solidarity Foundations, General Directorate of Foundations, Red Crescent, AFAD) when applying for Erasmus</a:t>
            </a:r>
            <a:r>
              <a:rPr lang="en-GB" sz="2000" dirty="0" smtClean="0">
                <a:solidFill>
                  <a:schemeClr val="tx1"/>
                </a:solidFill>
              </a:rPr>
              <a:t>+.</a:t>
            </a:r>
            <a:endParaRPr lang="tr-TR" sz="2000" dirty="0" smtClean="0">
              <a:solidFill>
                <a:schemeClr val="tx1"/>
              </a:solidFill>
            </a:endParaRPr>
          </a:p>
          <a:p>
            <a:pPr marL="0" indent="0">
              <a:buNone/>
            </a:pPr>
            <a:r>
              <a:rPr lang="en-US" sz="2000" dirty="0" smtClean="0">
                <a:solidFill>
                  <a:schemeClr val="tx1"/>
                </a:solidFill>
              </a:rPr>
              <a:t>8</a:t>
            </a:r>
            <a:r>
              <a:rPr lang="en-US" sz="2000" dirty="0">
                <a:solidFill>
                  <a:schemeClr val="tx1"/>
                </a:solidFill>
              </a:rPr>
              <a:t>. </a:t>
            </a:r>
            <a:r>
              <a:rPr lang="en-GB" sz="2000" dirty="0">
                <a:solidFill>
                  <a:schemeClr val="tx1"/>
                </a:solidFill>
              </a:rPr>
              <a:t>Students who receive a pension under Law No. 2022 dated 01.07.1976 concerning needy, weak, and orphan Turkish citizens aged 65 or older, or disabled and needy Turkish citizens, if their parent or guardian is a recipient of such a pension.</a:t>
            </a:r>
            <a:endParaRPr lang="tr-TR" sz="1800" dirty="0">
              <a:solidFill>
                <a:schemeClr val="tx1"/>
              </a:solidFill>
            </a:endParaRPr>
          </a:p>
          <a:p>
            <a:endParaRPr lang="tr-TR" dirty="0">
              <a:solidFill>
                <a:schemeClr val="tx1"/>
              </a:solidFill>
            </a:endParaRPr>
          </a:p>
        </p:txBody>
      </p:sp>
    </p:spTree>
    <p:extLst>
      <p:ext uri="{BB962C8B-B14F-4D97-AF65-F5344CB8AC3E}">
        <p14:creationId xmlns:p14="http://schemas.microsoft.com/office/powerpoint/2010/main" val="42936774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1693BDF-2A5D-48F8-8AFB-AF4960797908}"/>
              </a:ext>
            </a:extLst>
          </p:cNvPr>
          <p:cNvSpPr>
            <a:spLocks noGrp="1"/>
          </p:cNvSpPr>
          <p:nvPr>
            <p:ph type="title"/>
          </p:nvPr>
        </p:nvSpPr>
        <p:spPr/>
        <p:txBody>
          <a:bodyPr/>
          <a:lstStyle/>
          <a:p>
            <a:r>
              <a:rPr lang="tr-TR" dirty="0">
                <a:solidFill>
                  <a:srgbClr val="FF0000"/>
                </a:solidFill>
                <a:latin typeface="Arial" panose="020B0604020202020204" pitchFamily="34" charset="0"/>
                <a:cs typeface="Arial" panose="020B0604020202020204" pitchFamily="34" charset="0"/>
              </a:rPr>
              <a:t>INCLUSION SUPPORT </a:t>
            </a:r>
          </a:p>
        </p:txBody>
      </p:sp>
      <p:sp>
        <p:nvSpPr>
          <p:cNvPr id="3" name="İçerik Yer Tutucusu 2">
            <a:extLst>
              <a:ext uri="{FF2B5EF4-FFF2-40B4-BE49-F238E27FC236}">
                <a16:creationId xmlns:a16="http://schemas.microsoft.com/office/drawing/2014/main" id="{6AC9AACA-EC15-4D68-8445-16EB48A71098}"/>
              </a:ext>
            </a:extLst>
          </p:cNvPr>
          <p:cNvSpPr>
            <a:spLocks noGrp="1"/>
          </p:cNvSpPr>
          <p:nvPr>
            <p:ph idx="1"/>
          </p:nvPr>
        </p:nvSpPr>
        <p:spPr>
          <a:xfrm>
            <a:off x="330200" y="1825625"/>
            <a:ext cx="11557000" cy="3744751"/>
          </a:xfrm>
        </p:spPr>
        <p:txBody>
          <a:bodyPr>
            <a:normAutofit lnSpcReduction="10000"/>
          </a:bodyPr>
          <a:lstStyle/>
          <a:p>
            <a:r>
              <a:rPr lang="en-GB" sz="2400" dirty="0">
                <a:solidFill>
                  <a:schemeClr val="tx1"/>
                </a:solidFill>
              </a:rPr>
              <a:t>The Erasmus+ Program encourages the participation of individuals with special needs. A person with special needs is defined as a participant who would be unable to take part in the mobility or project activity without additional financial support due to physical, mental, or health-related conditions.</a:t>
            </a:r>
          </a:p>
          <a:p>
            <a:r>
              <a:rPr lang="en-GB" sz="2400" dirty="0">
                <a:solidFill>
                  <a:schemeClr val="tx1"/>
                </a:solidFill>
              </a:rPr>
              <a:t>To provide additional grants for students or staff requiring inclusion support, the beneficiary higher education institution must submit a request to the National Agency. Once the participant is selected, the estimated additional costs are calculated, and the additional grant is requested accordingly.</a:t>
            </a:r>
          </a:p>
          <a:p>
            <a:r>
              <a:rPr lang="en-GB" sz="2400" dirty="0">
                <a:solidFill>
                  <a:schemeClr val="tx1"/>
                </a:solidFill>
              </a:rPr>
              <a:t>Additional grant requests can be made during the contract period but must be submitted </a:t>
            </a:r>
            <a:r>
              <a:rPr lang="en-GB" sz="2400" b="1" dirty="0">
                <a:solidFill>
                  <a:schemeClr val="tx1"/>
                </a:solidFill>
              </a:rPr>
              <a:t>at least 60 days before the contract end date</a:t>
            </a:r>
            <a:r>
              <a:rPr lang="en-GB" sz="2400" dirty="0">
                <a:solidFill>
                  <a:schemeClr val="tx1"/>
                </a:solidFill>
              </a:rPr>
              <a:t>. No increase in the grant can be requested after the participant’s activity has ended.</a:t>
            </a:r>
          </a:p>
        </p:txBody>
      </p:sp>
    </p:spTree>
    <p:extLst>
      <p:ext uri="{BB962C8B-B14F-4D97-AF65-F5344CB8AC3E}">
        <p14:creationId xmlns:p14="http://schemas.microsoft.com/office/powerpoint/2010/main" val="22223670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1A366EE-B03D-44C5-88CE-430CA4BDF757}"/>
              </a:ext>
            </a:extLst>
          </p:cNvPr>
          <p:cNvSpPr>
            <a:spLocks noGrp="1"/>
          </p:cNvSpPr>
          <p:nvPr>
            <p:ph type="title"/>
          </p:nvPr>
        </p:nvSpPr>
        <p:spPr>
          <a:xfrm>
            <a:off x="838200" y="269875"/>
            <a:ext cx="8317089" cy="1325563"/>
          </a:xfrm>
        </p:spPr>
        <p:txBody>
          <a:bodyPr/>
          <a:lstStyle/>
          <a:p>
            <a:r>
              <a:rPr lang="tr-TR" dirty="0">
                <a:solidFill>
                  <a:srgbClr val="FF0000"/>
                </a:solidFill>
                <a:latin typeface="Arial" panose="020B0604020202020204" pitchFamily="34" charset="0"/>
                <a:cs typeface="Arial" panose="020B0604020202020204" pitchFamily="34" charset="0"/>
              </a:rPr>
              <a:t>WHAT IS THE ERASMUS+ (KA131) PROGRAMME?  </a:t>
            </a:r>
          </a:p>
        </p:txBody>
      </p:sp>
      <p:sp>
        <p:nvSpPr>
          <p:cNvPr id="3" name="İçerik Yer Tutucusu 2">
            <a:extLst>
              <a:ext uri="{FF2B5EF4-FFF2-40B4-BE49-F238E27FC236}">
                <a16:creationId xmlns:a16="http://schemas.microsoft.com/office/drawing/2014/main" id="{693BC6F1-CED7-4137-A68D-33071DA9C282}"/>
              </a:ext>
            </a:extLst>
          </p:cNvPr>
          <p:cNvSpPr>
            <a:spLocks noGrp="1"/>
          </p:cNvSpPr>
          <p:nvPr>
            <p:ph idx="1"/>
          </p:nvPr>
        </p:nvSpPr>
        <p:spPr>
          <a:xfrm>
            <a:off x="205273" y="1825625"/>
            <a:ext cx="11793894" cy="4351338"/>
          </a:xfrm>
        </p:spPr>
        <p:txBody>
          <a:bodyPr/>
          <a:lstStyle/>
          <a:p>
            <a:pPr marL="0" indent="0">
              <a:buNone/>
            </a:pPr>
            <a:r>
              <a:rPr lang="tr-TR" dirty="0">
                <a:solidFill>
                  <a:schemeClr val="tx1"/>
                </a:solidFill>
              </a:rPr>
              <a:t>-</a:t>
            </a:r>
            <a:r>
              <a:rPr lang="en-US" dirty="0">
                <a:solidFill>
                  <a:schemeClr val="tx1"/>
                </a:solidFill>
              </a:rPr>
              <a:t>Erasmus+ </a:t>
            </a:r>
            <a:r>
              <a:rPr lang="tr-TR" dirty="0" smtClean="0">
                <a:solidFill>
                  <a:schemeClr val="tx1"/>
                </a:solidFill>
              </a:rPr>
              <a:t>KA131 </a:t>
            </a:r>
            <a:r>
              <a:rPr lang="en-US" dirty="0" smtClean="0">
                <a:solidFill>
                  <a:schemeClr val="tx1"/>
                </a:solidFill>
              </a:rPr>
              <a:t>is </a:t>
            </a:r>
            <a:r>
              <a:rPr lang="en-US" dirty="0">
                <a:solidFill>
                  <a:schemeClr val="tx1"/>
                </a:solidFill>
              </a:rPr>
              <a:t>an exchange </a:t>
            </a:r>
            <a:r>
              <a:rPr lang="en-US" dirty="0" err="1">
                <a:solidFill>
                  <a:schemeClr val="tx1"/>
                </a:solidFill>
              </a:rPr>
              <a:t>programme</a:t>
            </a:r>
            <a:r>
              <a:rPr lang="en-US" dirty="0">
                <a:solidFill>
                  <a:schemeClr val="tx1"/>
                </a:solidFill>
              </a:rPr>
              <a:t> supported by the European Union. It aims to provide short-term student and staff exchange between higher education institutions in the European Union countries and </a:t>
            </a:r>
            <a:r>
              <a:rPr lang="en-US" dirty="0" err="1">
                <a:solidFill>
                  <a:schemeClr val="tx1"/>
                </a:solidFill>
              </a:rPr>
              <a:t>Türkiye</a:t>
            </a:r>
            <a:r>
              <a:rPr lang="en-US" dirty="0">
                <a:solidFill>
                  <a:schemeClr val="tx1"/>
                </a:solidFill>
              </a:rPr>
              <a:t> </a:t>
            </a:r>
            <a:r>
              <a:rPr lang="tr-TR" dirty="0" err="1" smtClean="0">
                <a:solidFill>
                  <a:schemeClr val="tx1"/>
                </a:solidFill>
              </a:rPr>
              <a:t>for</a:t>
            </a:r>
            <a:r>
              <a:rPr lang="en-US" dirty="0" smtClean="0">
                <a:solidFill>
                  <a:schemeClr val="tx1"/>
                </a:solidFill>
              </a:rPr>
              <a:t> </a:t>
            </a:r>
            <a:r>
              <a:rPr lang="en-US" dirty="0">
                <a:solidFill>
                  <a:schemeClr val="tx1"/>
                </a:solidFill>
              </a:rPr>
              <a:t>students </a:t>
            </a:r>
            <a:r>
              <a:rPr lang="tr-TR" dirty="0" err="1" smtClean="0">
                <a:solidFill>
                  <a:schemeClr val="tx1"/>
                </a:solidFill>
              </a:rPr>
              <a:t>whom</a:t>
            </a:r>
            <a:r>
              <a:rPr lang="tr-TR" dirty="0" smtClean="0">
                <a:solidFill>
                  <a:schemeClr val="tx1"/>
                </a:solidFill>
              </a:rPr>
              <a:t> </a:t>
            </a:r>
            <a:r>
              <a:rPr lang="tr-TR" dirty="0" err="1" smtClean="0">
                <a:solidFill>
                  <a:schemeClr val="tx1"/>
                </a:solidFill>
              </a:rPr>
              <a:t>are</a:t>
            </a:r>
            <a:r>
              <a:rPr lang="tr-TR" dirty="0" smtClean="0">
                <a:solidFill>
                  <a:schemeClr val="tx1"/>
                </a:solidFill>
              </a:rPr>
              <a:t> </a:t>
            </a:r>
            <a:r>
              <a:rPr lang="en-US" dirty="0" smtClean="0">
                <a:solidFill>
                  <a:schemeClr val="tx1"/>
                </a:solidFill>
              </a:rPr>
              <a:t>in </a:t>
            </a:r>
            <a:r>
              <a:rPr lang="en-US" dirty="0">
                <a:solidFill>
                  <a:schemeClr val="tx1"/>
                </a:solidFill>
              </a:rPr>
              <a:t>a higher education institution to gain vocational training / work experience in a business or </a:t>
            </a:r>
            <a:r>
              <a:rPr lang="en-US" dirty="0" err="1">
                <a:solidFill>
                  <a:schemeClr val="tx1"/>
                </a:solidFill>
              </a:rPr>
              <a:t>organisation</a:t>
            </a:r>
            <a:r>
              <a:rPr lang="en-US" dirty="0">
                <a:solidFill>
                  <a:schemeClr val="tx1"/>
                </a:solidFill>
              </a:rPr>
              <a:t> </a:t>
            </a:r>
            <a:r>
              <a:rPr lang="tr-TR" dirty="0" smtClean="0">
                <a:solidFill>
                  <a:schemeClr val="tx1"/>
                </a:solidFill>
              </a:rPr>
              <a:t>in a </a:t>
            </a:r>
            <a:r>
              <a:rPr lang="tr-TR" dirty="0" err="1" smtClean="0">
                <a:solidFill>
                  <a:schemeClr val="tx1"/>
                </a:solidFill>
              </a:rPr>
              <a:t>different</a:t>
            </a:r>
            <a:r>
              <a:rPr lang="tr-TR" dirty="0" smtClean="0">
                <a:solidFill>
                  <a:schemeClr val="tx1"/>
                </a:solidFill>
              </a:rPr>
              <a:t> </a:t>
            </a:r>
            <a:r>
              <a:rPr lang="tr-TR" dirty="0" err="1" smtClean="0">
                <a:solidFill>
                  <a:schemeClr val="tx1"/>
                </a:solidFill>
              </a:rPr>
              <a:t>country</a:t>
            </a:r>
            <a:r>
              <a:rPr lang="en-US" dirty="0" smtClean="0">
                <a:solidFill>
                  <a:schemeClr val="tx1"/>
                </a:solidFill>
              </a:rPr>
              <a:t>.</a:t>
            </a:r>
            <a:endParaRPr lang="tr-TR" dirty="0">
              <a:solidFill>
                <a:schemeClr val="tx1"/>
              </a:solidFill>
            </a:endParaRPr>
          </a:p>
          <a:p>
            <a:pPr marL="0" indent="0">
              <a:buNone/>
            </a:pPr>
            <a:r>
              <a:rPr lang="en-US" dirty="0">
                <a:solidFill>
                  <a:schemeClr val="tx1"/>
                </a:solidFill>
              </a:rPr>
              <a:t>- It is a </a:t>
            </a:r>
            <a:r>
              <a:rPr lang="en-US" dirty="0" err="1">
                <a:solidFill>
                  <a:schemeClr val="tx1"/>
                </a:solidFill>
              </a:rPr>
              <a:t>programme</a:t>
            </a:r>
            <a:r>
              <a:rPr lang="en-US" dirty="0">
                <a:solidFill>
                  <a:schemeClr val="tx1"/>
                </a:solidFill>
              </a:rPr>
              <a:t> that geographically covers the member countries of the European Union as well as Norway, Iceland, Liechtenstein, North Macedonia, Serbia and Türkiye.</a:t>
            </a:r>
            <a:endParaRPr lang="tr-TR" dirty="0">
              <a:solidFill>
                <a:schemeClr val="tx1"/>
              </a:solidFill>
            </a:endParaRPr>
          </a:p>
        </p:txBody>
      </p:sp>
    </p:spTree>
    <p:extLst>
      <p:ext uri="{BB962C8B-B14F-4D97-AF65-F5344CB8AC3E}">
        <p14:creationId xmlns:p14="http://schemas.microsoft.com/office/powerpoint/2010/main" val="9417136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p:cNvSpPr/>
          <p:nvPr/>
        </p:nvSpPr>
        <p:spPr>
          <a:xfrm>
            <a:off x="5701669" y="5873703"/>
            <a:ext cx="902340" cy="910164"/>
          </a:xfrm>
          <a:prstGeom prst="rect">
            <a:avLst/>
          </a:prstGeom>
          <a:blipFill>
            <a:blip r:embed="rId3" cstate="print"/>
            <a:stretch>
              <a:fillRect/>
            </a:stretch>
          </a:blipFill>
        </p:spPr>
        <p:txBody>
          <a:bodyPr wrap="square" lIns="0" tIns="0" rIns="0" bIns="0" rtlCol="0">
            <a:noAutofit/>
          </a:bodyPr>
          <a:lstStyle/>
          <a:p>
            <a:endParaRPr sz="2400"/>
          </a:p>
        </p:txBody>
      </p:sp>
      <p:sp>
        <p:nvSpPr>
          <p:cNvPr id="6" name="İçerik Yer Tutucusu 2">
            <a:extLst>
              <a:ext uri="{FF2B5EF4-FFF2-40B4-BE49-F238E27FC236}">
                <a16:creationId xmlns:a16="http://schemas.microsoft.com/office/drawing/2014/main" id="{6AC9AACA-EC15-4D68-8445-16EB48A71098}"/>
              </a:ext>
            </a:extLst>
          </p:cNvPr>
          <p:cNvSpPr>
            <a:spLocks noGrp="1"/>
          </p:cNvSpPr>
          <p:nvPr>
            <p:ph idx="1"/>
          </p:nvPr>
        </p:nvSpPr>
        <p:spPr>
          <a:xfrm>
            <a:off x="203200" y="1825625"/>
            <a:ext cx="11557000" cy="3744751"/>
          </a:xfrm>
        </p:spPr>
        <p:txBody>
          <a:bodyPr>
            <a:normAutofit fontScale="92500" lnSpcReduction="20000"/>
          </a:bodyPr>
          <a:lstStyle/>
          <a:p>
            <a:r>
              <a:rPr lang="en-GB" sz="2400" dirty="0">
                <a:solidFill>
                  <a:schemeClr val="tx1"/>
                </a:solidFill>
              </a:rPr>
              <a:t>Do not delay your visa application for the host country. Visa procedures can take time, so start early</a:t>
            </a:r>
            <a:r>
              <a:rPr lang="en-GB" sz="2400" dirty="0" smtClean="0">
                <a:solidFill>
                  <a:schemeClr val="tx1"/>
                </a:solidFill>
              </a:rPr>
              <a:t>.</a:t>
            </a:r>
            <a:endParaRPr lang="tr-TR" sz="2400" dirty="0" smtClean="0">
              <a:solidFill>
                <a:schemeClr val="tx1"/>
              </a:solidFill>
            </a:endParaRPr>
          </a:p>
          <a:p>
            <a:r>
              <a:rPr lang="en-GB" sz="2400" dirty="0" smtClean="0">
                <a:solidFill>
                  <a:schemeClr val="tx1"/>
                </a:solidFill>
              </a:rPr>
              <a:t>Check </a:t>
            </a:r>
            <a:r>
              <a:rPr lang="en-GB" sz="2400" dirty="0">
                <a:solidFill>
                  <a:schemeClr val="tx1"/>
                </a:solidFill>
              </a:rPr>
              <a:t>the most up-to-date information about required documents, appointment availability, and visa processing times</a:t>
            </a:r>
            <a:r>
              <a:rPr lang="en-GB" sz="2400" dirty="0" smtClean="0">
                <a:solidFill>
                  <a:schemeClr val="tx1"/>
                </a:solidFill>
              </a:rPr>
              <a:t>.</a:t>
            </a:r>
            <a:endParaRPr lang="tr-TR" sz="2400" dirty="0" smtClean="0">
              <a:solidFill>
                <a:schemeClr val="tx1"/>
              </a:solidFill>
            </a:endParaRPr>
          </a:p>
          <a:p>
            <a:r>
              <a:rPr lang="en-GB" sz="2400" dirty="0" smtClean="0">
                <a:solidFill>
                  <a:schemeClr val="tx1"/>
                </a:solidFill>
              </a:rPr>
              <a:t>Visa </a:t>
            </a:r>
            <a:r>
              <a:rPr lang="en-GB" sz="2400" dirty="0">
                <a:solidFill>
                  <a:schemeClr val="tx1"/>
                </a:solidFill>
              </a:rPr>
              <a:t>procedures may vary over time depending on the country, diplomatic mission, and consular staff</a:t>
            </a:r>
            <a:r>
              <a:rPr lang="en-GB" sz="2400" dirty="0" smtClean="0">
                <a:solidFill>
                  <a:schemeClr val="tx1"/>
                </a:solidFill>
              </a:rPr>
              <a:t>.</a:t>
            </a:r>
            <a:endParaRPr lang="tr-TR" sz="2400" dirty="0" smtClean="0">
              <a:solidFill>
                <a:schemeClr val="tx1"/>
              </a:solidFill>
            </a:endParaRPr>
          </a:p>
          <a:p>
            <a:r>
              <a:rPr lang="en-GB" sz="2400" dirty="0" smtClean="0">
                <a:solidFill>
                  <a:schemeClr val="tx1"/>
                </a:solidFill>
              </a:rPr>
              <a:t>It </a:t>
            </a:r>
            <a:r>
              <a:rPr lang="en-GB" sz="2400" dirty="0">
                <a:solidFill>
                  <a:schemeClr val="tx1"/>
                </a:solidFill>
              </a:rPr>
              <a:t>is the student’s responsibility to obtain accurate and current information on visa requirements and procedures from reliable official sources</a:t>
            </a:r>
            <a:r>
              <a:rPr lang="en-GB" sz="2400" dirty="0" smtClean="0">
                <a:solidFill>
                  <a:schemeClr val="tx1"/>
                </a:solidFill>
              </a:rPr>
              <a:t>.</a:t>
            </a:r>
            <a:endParaRPr lang="tr-TR" sz="2400" dirty="0" smtClean="0">
              <a:solidFill>
                <a:schemeClr val="tx1"/>
              </a:solidFill>
            </a:endParaRPr>
          </a:p>
          <a:p>
            <a:r>
              <a:rPr lang="en-US" sz="2400" dirty="0" smtClean="0">
                <a:solidFill>
                  <a:schemeClr val="tx1"/>
                </a:solidFill>
              </a:rPr>
              <a:t>Students </a:t>
            </a:r>
            <a:r>
              <a:rPr lang="en-US" sz="2400" dirty="0">
                <a:solidFill>
                  <a:schemeClr val="tx1"/>
                </a:solidFill>
              </a:rPr>
              <a:t>with Green Passports are also required to obtain a visa</a:t>
            </a:r>
            <a:r>
              <a:rPr lang="en-US" sz="2400" dirty="0" smtClean="0">
                <a:solidFill>
                  <a:schemeClr val="tx1"/>
                </a:solidFill>
              </a:rPr>
              <a:t>.</a:t>
            </a:r>
            <a:endParaRPr lang="tr-TR" sz="2400" dirty="0" smtClean="0">
              <a:solidFill>
                <a:schemeClr val="tx1"/>
              </a:solidFill>
            </a:endParaRPr>
          </a:p>
          <a:p>
            <a:r>
              <a:rPr lang="en-GB" sz="2400" dirty="0" smtClean="0">
                <a:solidFill>
                  <a:schemeClr val="tx1"/>
                </a:solidFill>
              </a:rPr>
              <a:t>If </a:t>
            </a:r>
            <a:r>
              <a:rPr lang="en-GB" sz="2400" dirty="0">
                <a:solidFill>
                  <a:schemeClr val="tx1"/>
                </a:solidFill>
              </a:rPr>
              <a:t>your passport will expire during your Erasmus mobility period, you must apply for a new one. Ensure you have the latest information on the documents required and processing times for your passport application.</a:t>
            </a:r>
          </a:p>
        </p:txBody>
      </p:sp>
      <p:sp>
        <p:nvSpPr>
          <p:cNvPr id="7" name="Unvan 1">
            <a:extLst>
              <a:ext uri="{FF2B5EF4-FFF2-40B4-BE49-F238E27FC236}">
                <a16:creationId xmlns:a16="http://schemas.microsoft.com/office/drawing/2014/main" id="{81693BDF-2A5D-48F8-8AFB-AF4960797908}"/>
              </a:ext>
            </a:extLst>
          </p:cNvPr>
          <p:cNvSpPr>
            <a:spLocks noGrp="1"/>
          </p:cNvSpPr>
          <p:nvPr>
            <p:ph type="title"/>
          </p:nvPr>
        </p:nvSpPr>
        <p:spPr>
          <a:xfrm>
            <a:off x="838200" y="365125"/>
            <a:ext cx="8317089" cy="1325563"/>
          </a:xfrm>
        </p:spPr>
        <p:txBody>
          <a:bodyPr/>
          <a:lstStyle/>
          <a:p>
            <a:r>
              <a:rPr lang="tr-TR" dirty="0" smtClean="0">
                <a:solidFill>
                  <a:srgbClr val="FF0000"/>
                </a:solidFill>
                <a:latin typeface="Arial" panose="020B0604020202020204" pitchFamily="34" charset="0"/>
                <a:cs typeface="Arial" panose="020B0604020202020204" pitchFamily="34" charset="0"/>
              </a:rPr>
              <a:t>IMPORTANT NOTES</a:t>
            </a:r>
            <a:endParaRPr lang="tr-TR"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95637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p:cNvSpPr/>
          <p:nvPr/>
        </p:nvSpPr>
        <p:spPr>
          <a:xfrm>
            <a:off x="5701669" y="5807715"/>
            <a:ext cx="902340" cy="910164"/>
          </a:xfrm>
          <a:prstGeom prst="rect">
            <a:avLst/>
          </a:prstGeom>
          <a:blipFill>
            <a:blip r:embed="rId3" cstate="print"/>
            <a:stretch>
              <a:fillRect/>
            </a:stretch>
          </a:blipFill>
        </p:spPr>
        <p:txBody>
          <a:bodyPr wrap="square" lIns="0" tIns="0" rIns="0" bIns="0" rtlCol="0">
            <a:noAutofit/>
          </a:bodyPr>
          <a:lstStyle/>
          <a:p>
            <a:endParaRPr sz="2400"/>
          </a:p>
        </p:txBody>
      </p:sp>
      <p:sp>
        <p:nvSpPr>
          <p:cNvPr id="2" name="Metin kutusu 1"/>
          <p:cNvSpPr txBox="1"/>
          <p:nvPr/>
        </p:nvSpPr>
        <p:spPr>
          <a:xfrm>
            <a:off x="3214540" y="928396"/>
            <a:ext cx="184731" cy="369332"/>
          </a:xfrm>
          <a:prstGeom prst="rect">
            <a:avLst/>
          </a:prstGeom>
          <a:noFill/>
        </p:spPr>
        <p:txBody>
          <a:bodyPr wrap="none" rtlCol="0">
            <a:spAutoFit/>
          </a:bodyPr>
          <a:lstStyle/>
          <a:p>
            <a:endParaRPr lang="tr-TR" dirty="0"/>
          </a:p>
        </p:txBody>
      </p:sp>
      <p:sp>
        <p:nvSpPr>
          <p:cNvPr id="6" name="Unvan 1">
            <a:extLst>
              <a:ext uri="{FF2B5EF4-FFF2-40B4-BE49-F238E27FC236}">
                <a16:creationId xmlns:a16="http://schemas.microsoft.com/office/drawing/2014/main" id="{81693BDF-2A5D-48F8-8AFB-AF4960797908}"/>
              </a:ext>
            </a:extLst>
          </p:cNvPr>
          <p:cNvSpPr>
            <a:spLocks noGrp="1"/>
          </p:cNvSpPr>
          <p:nvPr>
            <p:ph type="title"/>
          </p:nvPr>
        </p:nvSpPr>
        <p:spPr>
          <a:xfrm>
            <a:off x="838200" y="365125"/>
            <a:ext cx="8317089" cy="1325563"/>
          </a:xfrm>
        </p:spPr>
        <p:txBody>
          <a:bodyPr/>
          <a:lstStyle/>
          <a:p>
            <a:r>
              <a:rPr lang="tr-TR" dirty="0" smtClean="0">
                <a:solidFill>
                  <a:srgbClr val="FF0000"/>
                </a:solidFill>
                <a:latin typeface="Arial" panose="020B0604020202020204" pitchFamily="34" charset="0"/>
                <a:cs typeface="Arial" panose="020B0604020202020204" pitchFamily="34" charset="0"/>
              </a:rPr>
              <a:t>IMPORTANT NOTES</a:t>
            </a:r>
            <a:endParaRPr lang="tr-TR" dirty="0">
              <a:solidFill>
                <a:srgbClr val="FF0000"/>
              </a:solidFill>
              <a:latin typeface="Arial" panose="020B0604020202020204" pitchFamily="34" charset="0"/>
              <a:cs typeface="Arial" panose="020B0604020202020204" pitchFamily="34" charset="0"/>
            </a:endParaRPr>
          </a:p>
        </p:txBody>
      </p:sp>
      <p:sp>
        <p:nvSpPr>
          <p:cNvPr id="9" name="Rectangle 2"/>
          <p:cNvSpPr>
            <a:spLocks noGrp="1" noChangeArrowheads="1"/>
          </p:cNvSpPr>
          <p:nvPr>
            <p:ph idx="1"/>
          </p:nvPr>
        </p:nvSpPr>
        <p:spPr bwMode="auto">
          <a:xfrm>
            <a:off x="330200" y="1690688"/>
            <a:ext cx="11353800" cy="3831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Student nominations must be submitted by Erasmus+ department coordinators. Emails sent directly by students to the host institution </a:t>
            </a:r>
            <a:r>
              <a:rPr kumimoji="0" lang="en-US" altLang="en-US" sz="1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before nomination</a:t>
            </a:r>
            <a:r>
              <a:rPr kumimoji="0" lang="en-US" alt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are not accepted.</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It is the student’s responsibility to keep track of important dates such as nomination deadlines and application deadlines.</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Students are advised to gather information about the host institution, including housing conditions, deposits, and required documents.</a:t>
            </a:r>
            <a:endParaRPr kumimoji="0" lang="tr-TR" alt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lvl="0" indent="0" eaLnBrk="0" fontAlgn="base" hangingPunct="0">
              <a:lnSpc>
                <a:spcPct val="150000"/>
              </a:lnSpc>
              <a:spcBef>
                <a:spcPct val="0"/>
              </a:spcBef>
              <a:spcAft>
                <a:spcPct val="0"/>
              </a:spcAft>
              <a:buFontTx/>
              <a:buChar char="•"/>
            </a:pPr>
            <a:r>
              <a:rPr lang="en-GB" sz="1800" dirty="0">
                <a:solidFill>
                  <a:schemeClr val="tx1"/>
                </a:solidFill>
                <a:latin typeface="Arial" panose="020B0604020202020204" pitchFamily="34" charset="0"/>
                <a:cs typeface="Arial" panose="020B0604020202020204" pitchFamily="34" charset="0"/>
              </a:rPr>
              <a:t>Before selecting courses, students should research course contents and consult their department coordinators well prepared</a:t>
            </a:r>
            <a:r>
              <a:rPr lang="en-GB" sz="1800" dirty="0" smtClean="0">
                <a:solidFill>
                  <a:schemeClr val="tx1"/>
                </a:solidFill>
                <a:latin typeface="Arial" panose="020B0604020202020204" pitchFamily="34" charset="0"/>
                <a:cs typeface="Arial" panose="020B0604020202020204" pitchFamily="34" charset="0"/>
              </a:rPr>
              <a:t>.</a:t>
            </a:r>
            <a:endParaRPr lang="tr-TR" sz="1800" dirty="0" smtClean="0">
              <a:solidFill>
                <a:schemeClr val="tx1"/>
              </a:solidFill>
              <a:latin typeface="Arial" panose="020B0604020202020204" pitchFamily="34" charset="0"/>
              <a:cs typeface="Arial" panose="020B0604020202020204" pitchFamily="34" charset="0"/>
            </a:endParaRPr>
          </a:p>
          <a:p>
            <a:pPr marL="0" lvl="0" indent="0" eaLnBrk="0" fontAlgn="base" hangingPunct="0">
              <a:lnSpc>
                <a:spcPct val="150000"/>
              </a:lnSpc>
              <a:spcBef>
                <a:spcPct val="0"/>
              </a:spcBef>
              <a:spcAft>
                <a:spcPct val="0"/>
              </a:spcAft>
              <a:buFontTx/>
              <a:buChar char="•"/>
            </a:pPr>
            <a:r>
              <a:rPr lang="en-GB" sz="1800" dirty="0">
                <a:solidFill>
                  <a:schemeClr val="tx1"/>
                </a:solidFill>
                <a:latin typeface="Arial" panose="020B0604020202020204" pitchFamily="34" charset="0"/>
                <a:cs typeface="Arial" panose="020B0604020202020204" pitchFamily="34" charset="0"/>
              </a:rPr>
              <a:t>Students must take a minimum course load of </a:t>
            </a:r>
            <a:r>
              <a:rPr lang="en-GB" sz="1800" b="1" dirty="0">
                <a:solidFill>
                  <a:schemeClr val="tx1"/>
                </a:solidFill>
                <a:latin typeface="Arial" panose="020B0604020202020204" pitchFamily="34" charset="0"/>
                <a:cs typeface="Arial" panose="020B0604020202020204" pitchFamily="34" charset="0"/>
              </a:rPr>
              <a:t>30 ECTS</a:t>
            </a:r>
            <a:r>
              <a:rPr lang="en-GB" sz="1800" dirty="0">
                <a:solidFill>
                  <a:schemeClr val="tx1"/>
                </a:solidFill>
                <a:latin typeface="Arial" panose="020B0604020202020204" pitchFamily="34" charset="0"/>
                <a:cs typeface="Arial" panose="020B0604020202020204" pitchFamily="34" charset="0"/>
              </a:rPr>
              <a:t> at the host institution.</a:t>
            </a:r>
            <a:endParaRPr kumimoji="0" lang="en-US" alt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38333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711328"/>
            <a:ext cx="12192000" cy="4006471"/>
          </a:xfrm>
        </p:spPr>
        <p:txBody>
          <a:bodyPr>
            <a:normAutofit fontScale="85000" lnSpcReduction="20000"/>
          </a:bodyPr>
          <a:lstStyle/>
          <a:p>
            <a:r>
              <a:rPr lang="en-US" dirty="0"/>
              <a:t>•</a:t>
            </a:r>
            <a:r>
              <a:rPr lang="en-US" sz="2300" dirty="0"/>
              <a:t>The grant amount will definitely not be enough for you to cover all your expenses</a:t>
            </a:r>
            <a:r>
              <a:rPr lang="en-US" sz="2300" dirty="0" smtClean="0"/>
              <a:t>.</a:t>
            </a:r>
            <a:endParaRPr lang="tr-TR" sz="2300" dirty="0" smtClean="0"/>
          </a:p>
          <a:p>
            <a:r>
              <a:rPr lang="en-US" sz="2300" dirty="0" smtClean="0"/>
              <a:t>•</a:t>
            </a:r>
            <a:r>
              <a:rPr lang="en-US" sz="2300" dirty="0"/>
              <a:t>Grant calculation is made on the dates in the invitation/acceptance letter before the student leaves</a:t>
            </a:r>
            <a:r>
              <a:rPr lang="en-US" sz="2300" dirty="0" smtClean="0"/>
              <a:t>.</a:t>
            </a:r>
            <a:endParaRPr lang="tr-TR" sz="2300" dirty="0" smtClean="0"/>
          </a:p>
          <a:p>
            <a:r>
              <a:rPr lang="en-US" sz="2300" dirty="0" smtClean="0"/>
              <a:t>•</a:t>
            </a:r>
            <a:r>
              <a:rPr lang="en-US" sz="2300" dirty="0"/>
              <a:t>In the current situation, within the scope of our 2025 Erasmus project, students with grant status will be paid by making a total grant calculation or partially over the date range (1 semester) where they will study abroad. The student must spend the entire semester studying Erasmus abroad in accordance with the academic calendar of the relevant contracted university</a:t>
            </a:r>
            <a:r>
              <a:rPr lang="en-US" sz="2300" dirty="0" smtClean="0"/>
              <a:t>.</a:t>
            </a:r>
            <a:endParaRPr lang="tr-TR" sz="2300" dirty="0" smtClean="0"/>
          </a:p>
          <a:p>
            <a:r>
              <a:rPr lang="en-US" sz="2300" dirty="0" smtClean="0"/>
              <a:t>•</a:t>
            </a:r>
            <a:r>
              <a:rPr lang="en-US" sz="2300" dirty="0"/>
              <a:t>When the student returns, the total grant is recalculated by taking into account the dates written in the Confirmation of Stay/Certification of Attendance document and the entry-exit stamps and success status on the passport, and the remaining amount may vary according to this situation</a:t>
            </a:r>
            <a:r>
              <a:rPr lang="en-US" sz="2300" dirty="0" smtClean="0"/>
              <a:t>.</a:t>
            </a:r>
            <a:endParaRPr lang="tr-TR" sz="2300" dirty="0" smtClean="0"/>
          </a:p>
          <a:p>
            <a:r>
              <a:rPr lang="en-US" sz="2300" dirty="0" smtClean="0"/>
              <a:t>•</a:t>
            </a:r>
            <a:r>
              <a:rPr lang="en-US" sz="2300" dirty="0"/>
              <a:t>If our Erasmus budget has been transferred to us, it takes about 20 working days to complete the payment process for an Erasmus student file for which there is no missing document</a:t>
            </a:r>
            <a:r>
              <a:rPr lang="en-US" sz="2300" dirty="0" smtClean="0"/>
              <a:t>.</a:t>
            </a:r>
            <a:endParaRPr lang="tr-TR" sz="2300" dirty="0" smtClean="0"/>
          </a:p>
          <a:p>
            <a:r>
              <a:rPr lang="en-US" sz="2300" dirty="0" smtClean="0"/>
              <a:t>•</a:t>
            </a:r>
            <a:r>
              <a:rPr lang="en-US" sz="2300" dirty="0"/>
              <a:t>In invitation/acceptance letters from universities in Germany, the study period is usually long (6 months), but education may actually take shorter than the one stated in the letter. It is useful for students who will go to Germany to contact the counter-institution coordinator for their return dates one-on-one and get information about the study period.</a:t>
            </a:r>
            <a:endParaRPr lang="tr-TR" sz="2300" dirty="0"/>
          </a:p>
        </p:txBody>
      </p:sp>
      <p:sp>
        <p:nvSpPr>
          <p:cNvPr id="4" name="Başlık 3"/>
          <p:cNvSpPr>
            <a:spLocks noGrp="1"/>
          </p:cNvSpPr>
          <p:nvPr>
            <p:ph type="title"/>
          </p:nvPr>
        </p:nvSpPr>
        <p:spPr>
          <a:xfrm>
            <a:off x="401217" y="-512324"/>
            <a:ext cx="12192000" cy="1305426"/>
          </a:xfrm>
        </p:spPr>
        <p:txBody>
          <a:bodyPr>
            <a:noAutofit/>
          </a:bodyPr>
          <a:lstStyle/>
          <a:p>
            <a:r>
              <a:rPr lang="tr-TR" sz="4000" b="1" dirty="0">
                <a:latin typeface="+mn-lt"/>
              </a:rPr>
              <a:t/>
            </a:r>
            <a:br>
              <a:rPr lang="tr-TR" sz="4000" b="1" dirty="0">
                <a:latin typeface="+mn-lt"/>
              </a:rPr>
            </a:br>
            <a:r>
              <a:rPr lang="tr-TR" sz="4000" b="1" dirty="0">
                <a:latin typeface="+mn-lt"/>
              </a:rPr>
              <a:t/>
            </a:r>
            <a:br>
              <a:rPr lang="tr-TR" sz="4000" b="1" dirty="0">
                <a:latin typeface="+mn-lt"/>
              </a:rPr>
            </a:br>
            <a:r>
              <a:rPr lang="tr-TR" sz="4000" dirty="0">
                <a:solidFill>
                  <a:srgbClr val="FF0000"/>
                </a:solidFill>
                <a:latin typeface="+mn-lt"/>
              </a:rPr>
              <a:t>GRANT CALCULATION AND PAYMENT</a:t>
            </a:r>
            <a:endParaRPr lang="tr-TR" sz="4000" dirty="0">
              <a:solidFill>
                <a:srgbClr val="FF0000"/>
              </a:solidFill>
              <a:latin typeface="+mn-lt"/>
              <a:cs typeface="Arial" panose="020B0604020202020204" pitchFamily="34" charset="0"/>
            </a:endParaRPr>
          </a:p>
        </p:txBody>
      </p:sp>
      <p:sp>
        <p:nvSpPr>
          <p:cNvPr id="5" name="object 3"/>
          <p:cNvSpPr/>
          <p:nvPr/>
        </p:nvSpPr>
        <p:spPr>
          <a:xfrm>
            <a:off x="5701669" y="5807715"/>
            <a:ext cx="902340" cy="910164"/>
          </a:xfrm>
          <a:prstGeom prst="rect">
            <a:avLst/>
          </a:prstGeom>
          <a:blipFill>
            <a:blip r:embed="rId3" cstate="print"/>
            <a:stretch>
              <a:fillRect/>
            </a:stretch>
          </a:blipFill>
        </p:spPr>
        <p:txBody>
          <a:bodyPr wrap="square" lIns="0" tIns="0" rIns="0" bIns="0" rtlCol="0">
            <a:noAutofit/>
          </a:bodyPr>
          <a:lstStyle/>
          <a:p>
            <a:endParaRPr sz="2400"/>
          </a:p>
        </p:txBody>
      </p:sp>
    </p:spTree>
    <p:extLst>
      <p:ext uri="{BB962C8B-B14F-4D97-AF65-F5344CB8AC3E}">
        <p14:creationId xmlns:p14="http://schemas.microsoft.com/office/powerpoint/2010/main" val="3511942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38200" y="365126"/>
            <a:ext cx="8317089" cy="950490"/>
          </a:xfrm>
        </p:spPr>
        <p:txBody>
          <a:bodyPr>
            <a:normAutofit fontScale="90000"/>
          </a:bodyPr>
          <a:lstStyle/>
          <a:p>
            <a:r>
              <a:rPr lang="tr-TR" dirty="0" smtClean="0">
                <a:solidFill>
                  <a:srgbClr val="FF0000"/>
                </a:solidFill>
                <a:latin typeface="Arial" panose="020B0604020202020204" pitchFamily="34" charset="0"/>
                <a:cs typeface="Arial" panose="020B0604020202020204" pitchFamily="34" charset="0"/>
              </a:rPr>
              <a:t>Matters </a:t>
            </a:r>
            <a:r>
              <a:rPr lang="tr-TR" dirty="0" err="1" smtClean="0">
                <a:solidFill>
                  <a:srgbClr val="FF0000"/>
                </a:solidFill>
                <a:latin typeface="Arial" panose="020B0604020202020204" pitchFamily="34" charset="0"/>
                <a:cs typeface="Arial" panose="020B0604020202020204" pitchFamily="34" charset="0"/>
              </a:rPr>
              <a:t>Requiring</a:t>
            </a:r>
            <a:r>
              <a:rPr lang="tr-TR" dirty="0" smtClean="0">
                <a:solidFill>
                  <a:srgbClr val="FF0000"/>
                </a:solidFill>
                <a:latin typeface="Arial" panose="020B0604020202020204" pitchFamily="34" charset="0"/>
                <a:cs typeface="Arial" panose="020B0604020202020204" pitchFamily="34" charset="0"/>
              </a:rPr>
              <a:t> Special </a:t>
            </a:r>
            <a:r>
              <a:rPr lang="tr-TR" dirty="0" err="1" smtClean="0">
                <a:solidFill>
                  <a:srgbClr val="FF0000"/>
                </a:solidFill>
                <a:latin typeface="Arial" panose="020B0604020202020204" pitchFamily="34" charset="0"/>
                <a:cs typeface="Arial" panose="020B0604020202020204" pitchFamily="34" charset="0"/>
              </a:rPr>
              <a:t>Attention</a:t>
            </a:r>
            <a:r>
              <a:rPr lang="tr-TR" dirty="0" smtClean="0">
                <a:solidFill>
                  <a:srgbClr val="FF0000"/>
                </a:solidFill>
                <a:latin typeface="Arial" panose="020B0604020202020204" pitchFamily="34" charset="0"/>
                <a:cs typeface="Arial" panose="020B0604020202020204" pitchFamily="34" charset="0"/>
              </a:rPr>
              <a:t> </a:t>
            </a:r>
            <a:endParaRPr lang="tr-TR" dirty="0">
              <a:solidFill>
                <a:srgbClr val="FF0000"/>
              </a:solidFill>
              <a:latin typeface="Arial" panose="020B0604020202020204" pitchFamily="34" charset="0"/>
              <a:cs typeface="Arial" panose="020B0604020202020204" pitchFamily="34" charset="0"/>
            </a:endParaRPr>
          </a:p>
        </p:txBody>
      </p:sp>
      <p:sp>
        <p:nvSpPr>
          <p:cNvPr id="3" name="2 İçerik Yer Tutucusu"/>
          <p:cNvSpPr>
            <a:spLocks noGrp="1"/>
          </p:cNvSpPr>
          <p:nvPr>
            <p:ph idx="1"/>
          </p:nvPr>
        </p:nvSpPr>
        <p:spPr>
          <a:xfrm>
            <a:off x="0" y="1754155"/>
            <a:ext cx="11088491" cy="3713584"/>
          </a:xfrm>
        </p:spPr>
        <p:txBody>
          <a:bodyPr>
            <a:noAutofit/>
          </a:bodyPr>
          <a:lstStyle/>
          <a:p>
            <a:pPr algn="just">
              <a:lnSpc>
                <a:spcPct val="170000"/>
              </a:lnSpc>
            </a:pPr>
            <a:r>
              <a:rPr lang="en-US" sz="1400" dirty="0">
                <a:solidFill>
                  <a:schemeClr val="tx1"/>
                </a:solidFill>
                <a:latin typeface="Arial" panose="020B0604020202020204" pitchFamily="34" charset="0"/>
                <a:cs typeface="Arial" panose="020B0604020202020204" pitchFamily="34" charset="0"/>
              </a:rPr>
              <a:t>A visa is among the documents that our students must submit to our Coordination Office before going abroad for education within the scope of Erasmus (see "checklist"). As a coordinator, we work with a busy work schedule and appointment calendar. Your appointment request may not be met on the same day or within the same week. Therefore, in case of delay in the finalization of your visa application, even if your visa has not yet reached you, you can request an appointment from our </a:t>
            </a:r>
            <a:r>
              <a:rPr lang="en-US" sz="1400" dirty="0" err="1">
                <a:solidFill>
                  <a:schemeClr val="tx1"/>
                </a:solidFill>
                <a:latin typeface="Arial" panose="020B0604020202020204" pitchFamily="34" charset="0"/>
                <a:cs typeface="Arial" panose="020B0604020202020204" pitchFamily="34" charset="0"/>
              </a:rPr>
              <a:t>Coordinatorship</a:t>
            </a:r>
            <a:r>
              <a:rPr lang="en-US" sz="1400" dirty="0">
                <a:solidFill>
                  <a:schemeClr val="tx1"/>
                </a:solidFill>
                <a:latin typeface="Arial" panose="020B0604020202020204" pitchFamily="34" charset="0"/>
                <a:cs typeface="Arial" panose="020B0604020202020204" pitchFamily="34" charset="0"/>
              </a:rPr>
              <a:t> at least 20-25 days before your departure date and you can open your Erasmus file on the given appointment date. In this case, your Erasmus contract is prepared and signed by you. However, as with all documents, your Erasmus contract and file will not be valid unless you submit a copy of your visa to our </a:t>
            </a:r>
            <a:r>
              <a:rPr lang="en-US" sz="1400" dirty="0" err="1">
                <a:solidFill>
                  <a:schemeClr val="tx1"/>
                </a:solidFill>
                <a:latin typeface="Arial" panose="020B0604020202020204" pitchFamily="34" charset="0"/>
                <a:cs typeface="Arial" panose="020B0604020202020204" pitchFamily="34" charset="0"/>
              </a:rPr>
              <a:t>Coordinatorship</a:t>
            </a:r>
            <a:r>
              <a:rPr lang="en-US" sz="1400" dirty="0">
                <a:solidFill>
                  <a:schemeClr val="tx1"/>
                </a:solidFill>
                <a:latin typeface="Arial" panose="020B0604020202020204" pitchFamily="34" charset="0"/>
                <a:cs typeface="Arial" panose="020B0604020202020204" pitchFamily="34" charset="0"/>
              </a:rPr>
              <a:t> by e-mail after your appointment.</a:t>
            </a:r>
            <a:r>
              <a:rPr lang="tr-TR" sz="1400" dirty="0" smtClean="0">
                <a:solidFill>
                  <a:schemeClr val="tx1"/>
                </a:solidFill>
                <a:latin typeface="Arial" panose="020B0604020202020204" pitchFamily="34" charset="0"/>
                <a:cs typeface="Arial" panose="020B0604020202020204" pitchFamily="34" charset="0"/>
              </a:rPr>
              <a:t>. </a:t>
            </a:r>
            <a:endParaRPr lang="tr-TR" sz="1400" dirty="0">
              <a:solidFill>
                <a:schemeClr val="tx1"/>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b="1" dirty="0" smtClean="0">
                <a:solidFill>
                  <a:srgbClr val="FF0000"/>
                </a:solidFill>
                <a:latin typeface="Arial" panose="020B0604020202020204" pitchFamily="34" charset="0"/>
                <a:cs typeface="Arial" panose="020B0604020202020204" pitchFamily="34" charset="0"/>
              </a:rPr>
              <a:t>Matters </a:t>
            </a:r>
            <a:r>
              <a:rPr lang="tr-TR" sz="4000" b="1" dirty="0" err="1" smtClean="0">
                <a:solidFill>
                  <a:srgbClr val="FF0000"/>
                </a:solidFill>
                <a:latin typeface="Arial" panose="020B0604020202020204" pitchFamily="34" charset="0"/>
                <a:cs typeface="Arial" panose="020B0604020202020204" pitchFamily="34" charset="0"/>
              </a:rPr>
              <a:t>Requiring</a:t>
            </a:r>
            <a:r>
              <a:rPr lang="tr-TR" sz="4000" b="1" dirty="0" smtClean="0">
                <a:solidFill>
                  <a:srgbClr val="FF0000"/>
                </a:solidFill>
                <a:latin typeface="Arial" panose="020B0604020202020204" pitchFamily="34" charset="0"/>
                <a:cs typeface="Arial" panose="020B0604020202020204" pitchFamily="34" charset="0"/>
              </a:rPr>
              <a:t> Special </a:t>
            </a:r>
            <a:r>
              <a:rPr lang="tr-TR" sz="4000" b="1" dirty="0" err="1" smtClean="0">
                <a:solidFill>
                  <a:srgbClr val="FF0000"/>
                </a:solidFill>
                <a:latin typeface="Arial" panose="020B0604020202020204" pitchFamily="34" charset="0"/>
                <a:cs typeface="Arial" panose="020B0604020202020204" pitchFamily="34" charset="0"/>
              </a:rPr>
              <a:t>Attention</a:t>
            </a:r>
            <a:r>
              <a:rPr lang="tr-TR" sz="4000" b="1" dirty="0" smtClean="0">
                <a:solidFill>
                  <a:srgbClr val="FF0000"/>
                </a:solidFill>
                <a:latin typeface="Arial" panose="020B0604020202020204" pitchFamily="34" charset="0"/>
                <a:cs typeface="Arial" panose="020B0604020202020204" pitchFamily="34" charset="0"/>
              </a:rPr>
              <a:t> </a:t>
            </a:r>
            <a:endParaRPr lang="tr-TR" sz="4000" dirty="0">
              <a:solidFill>
                <a:srgbClr val="FF0000"/>
              </a:solidFill>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838200" y="1825625"/>
            <a:ext cx="10515600" cy="3735420"/>
          </a:xfrm>
        </p:spPr>
        <p:txBody>
          <a:bodyPr>
            <a:normAutofit fontScale="62500" lnSpcReduction="20000"/>
          </a:bodyPr>
          <a:lstStyle/>
          <a:p>
            <a:r>
              <a:rPr lang="en-US" dirty="0"/>
              <a:t>•It is important that you inform your family members correctly about the financial dimension of the process</a:t>
            </a:r>
            <a:r>
              <a:rPr lang="en-US" dirty="0" smtClean="0"/>
              <a:t>.</a:t>
            </a:r>
            <a:endParaRPr lang="tr-TR" dirty="0" smtClean="0"/>
          </a:p>
          <a:p>
            <a:r>
              <a:rPr lang="en-US" dirty="0" smtClean="0"/>
              <a:t>•</a:t>
            </a:r>
            <a:r>
              <a:rPr lang="en-US" dirty="0"/>
              <a:t>You should be aware that you need to fulfill many bureaucratic procedures before your departure within the scope of Erasmus, especially during the visa application process, and you should be ready for this</a:t>
            </a:r>
            <a:r>
              <a:rPr lang="en-US" dirty="0" smtClean="0"/>
              <a:t>.</a:t>
            </a:r>
            <a:endParaRPr lang="tr-TR" dirty="0" smtClean="0"/>
          </a:p>
          <a:p>
            <a:r>
              <a:rPr lang="en-US" dirty="0" smtClean="0"/>
              <a:t>•</a:t>
            </a:r>
            <a:r>
              <a:rPr lang="en-US" dirty="0"/>
              <a:t>You can evaluate the time elapsed before your departure by improving your foreign language skills or, if possible, by saving money</a:t>
            </a:r>
            <a:r>
              <a:rPr lang="en-US" dirty="0" smtClean="0"/>
              <a:t>.</a:t>
            </a:r>
            <a:endParaRPr lang="tr-TR" dirty="0" smtClean="0"/>
          </a:p>
          <a:p>
            <a:r>
              <a:rPr lang="en-US" dirty="0" smtClean="0"/>
              <a:t>•</a:t>
            </a:r>
            <a:r>
              <a:rPr lang="en-US" dirty="0"/>
              <a:t>In particular, making expenses such as buying a flight ticket, as close as possible to your education start date (in a way that can be refunded if possible) will prevent you from experiencing victimization in the face of problems that may arise </a:t>
            </a:r>
            <a:r>
              <a:rPr lang="en-US" dirty="0" err="1"/>
              <a:t>asused</a:t>
            </a:r>
            <a:r>
              <a:rPr lang="en-US" dirty="0"/>
              <a:t> by visa application refusal, etc</a:t>
            </a:r>
            <a:r>
              <a:rPr lang="en-US" dirty="0" smtClean="0"/>
              <a:t>.</a:t>
            </a:r>
            <a:endParaRPr lang="tr-TR" dirty="0" smtClean="0"/>
          </a:p>
          <a:p>
            <a:r>
              <a:rPr lang="en-US" dirty="0" smtClean="0"/>
              <a:t>•</a:t>
            </a:r>
            <a:r>
              <a:rPr lang="en-US" dirty="0"/>
              <a:t>We strongly emphasize that our budget amount (as of 29.04.2025) has not yet been determined, that you have the status of a "candidate" as stated in the application process announcement, but that we can make a grant payment after our budget is finalized and transferred to our university; we strongly remind you to take into account your expenses and financial planning in the announcements and in this presentation.</a:t>
            </a:r>
            <a:endParaRPr lang="tr-TR" dirty="0"/>
          </a:p>
          <a:p>
            <a:pPr marL="0" indent="0">
              <a:buNone/>
            </a:pPr>
            <a:endParaRPr lang="tr-TR" dirty="0"/>
          </a:p>
        </p:txBody>
      </p:sp>
    </p:spTree>
    <p:extLst>
      <p:ext uri="{BB962C8B-B14F-4D97-AF65-F5344CB8AC3E}">
        <p14:creationId xmlns:p14="http://schemas.microsoft.com/office/powerpoint/2010/main" val="42343558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7D3F4EE-BFF3-4984-82EA-E03414BA2540}"/>
              </a:ext>
            </a:extLst>
          </p:cNvPr>
          <p:cNvSpPr>
            <a:spLocks noGrp="1"/>
          </p:cNvSpPr>
          <p:nvPr>
            <p:ph type="title"/>
          </p:nvPr>
        </p:nvSpPr>
        <p:spPr/>
        <p:txBody>
          <a:bodyPr/>
          <a:lstStyle/>
          <a:p>
            <a:r>
              <a:rPr lang="tr-TR" dirty="0" smtClean="0">
                <a:solidFill>
                  <a:srgbClr val="FF0000"/>
                </a:solidFill>
                <a:latin typeface="Arial" panose="020B0604020202020204" pitchFamily="34" charset="0"/>
                <a:cs typeface="Arial" panose="020B0604020202020204" pitchFamily="34" charset="0"/>
              </a:rPr>
              <a:t>TRAVEL SUPPORT AMOUNTS</a:t>
            </a:r>
            <a:endParaRPr lang="tr-TR" dirty="0">
              <a:solidFill>
                <a:srgbClr val="FF0000"/>
              </a:solidFill>
              <a:latin typeface="Arial" panose="020B0604020202020204" pitchFamily="34" charset="0"/>
              <a:cs typeface="Arial" panose="020B0604020202020204" pitchFamily="34" charset="0"/>
            </a:endParaRPr>
          </a:p>
        </p:txBody>
      </p:sp>
      <p:pic>
        <p:nvPicPr>
          <p:cNvPr id="4" name="İçerik Yer Tutucusu 3">
            <a:extLst>
              <a:ext uri="{FF2B5EF4-FFF2-40B4-BE49-F238E27FC236}">
                <a16:creationId xmlns:a16="http://schemas.microsoft.com/office/drawing/2014/main" id="{1145C83E-5FB2-4266-8F09-FC3006CD1C7A}"/>
              </a:ext>
            </a:extLst>
          </p:cNvPr>
          <p:cNvPicPr>
            <a:picLocks noGrp="1"/>
          </p:cNvPicPr>
          <p:nvPr>
            <p:ph idx="1"/>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l="32848" t="35022" r="20201" b="43562"/>
          <a:stretch/>
        </p:blipFill>
        <p:spPr bwMode="auto">
          <a:xfrm>
            <a:off x="304800" y="2264743"/>
            <a:ext cx="11887200" cy="3044952"/>
          </a:xfrm>
          <a:prstGeom prst="rect">
            <a:avLst/>
          </a:prstGeom>
          <a:ln>
            <a:noFill/>
          </a:ln>
          <a:extLst>
            <a:ext uri="{53640926-AAD7-44D8-BBD7-CCE9431645EC}">
              <a14:shadowObscured xmlns:a14="http://schemas.microsoft.com/office/drawing/2010/main"/>
            </a:ext>
          </a:extLst>
        </p:spPr>
      </p:pic>
      <p:sp>
        <p:nvSpPr>
          <p:cNvPr id="3" name="Metin kutusu 2"/>
          <p:cNvSpPr txBox="1"/>
          <p:nvPr/>
        </p:nvSpPr>
        <p:spPr>
          <a:xfrm>
            <a:off x="304800" y="1906524"/>
            <a:ext cx="11582400" cy="1138773"/>
          </a:xfrm>
          <a:prstGeom prst="rect">
            <a:avLst/>
          </a:prstGeom>
          <a:solidFill>
            <a:schemeClr val="bg1"/>
          </a:solidFill>
        </p:spPr>
        <p:txBody>
          <a:bodyPr wrap="square" rtlCol="0">
            <a:spAutoFit/>
          </a:bodyPr>
          <a:lstStyle/>
          <a:p>
            <a:r>
              <a:rPr lang="tr-TR" sz="1600" dirty="0" smtClean="0"/>
              <a:t>TRAVEL DISTANCE           </a:t>
            </a:r>
            <a:r>
              <a:rPr lang="tr-TR" dirty="0" smtClean="0"/>
              <a:t>STANDARD TRAVEL GRANT AMOUNT (EURO)         </a:t>
            </a:r>
            <a:r>
              <a:rPr lang="tr-TR" sz="2000" dirty="0" smtClean="0"/>
              <a:t>GREEN TRAVEL GRANT AMOUNT (EURO)       </a:t>
            </a:r>
          </a:p>
          <a:p>
            <a:endParaRPr lang="tr-TR" sz="2400" dirty="0"/>
          </a:p>
          <a:p>
            <a:endParaRPr lang="tr-TR" sz="2400" dirty="0"/>
          </a:p>
        </p:txBody>
      </p:sp>
      <p:sp>
        <p:nvSpPr>
          <p:cNvPr id="7" name="Metin kutusu 6"/>
          <p:cNvSpPr txBox="1"/>
          <p:nvPr/>
        </p:nvSpPr>
        <p:spPr>
          <a:xfrm>
            <a:off x="1734533" y="4900157"/>
            <a:ext cx="904972" cy="400110"/>
          </a:xfrm>
          <a:prstGeom prst="rect">
            <a:avLst/>
          </a:prstGeom>
          <a:solidFill>
            <a:schemeClr val="bg1"/>
          </a:solidFill>
        </p:spPr>
        <p:txBody>
          <a:bodyPr wrap="square" rtlCol="0">
            <a:spAutoFit/>
          </a:bodyPr>
          <a:lstStyle/>
          <a:p>
            <a:r>
              <a:rPr lang="tr-TR" sz="2000" b="1" dirty="0" smtClean="0"/>
              <a:t>+</a:t>
            </a:r>
            <a:endParaRPr lang="tr-TR" sz="2000" b="1" dirty="0"/>
          </a:p>
        </p:txBody>
      </p:sp>
    </p:spTree>
    <p:extLst>
      <p:ext uri="{BB962C8B-B14F-4D97-AF65-F5344CB8AC3E}">
        <p14:creationId xmlns:p14="http://schemas.microsoft.com/office/powerpoint/2010/main" val="25301991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D81925E-B0E1-49AA-B3B6-861163D48E67}"/>
              </a:ext>
            </a:extLst>
          </p:cNvPr>
          <p:cNvSpPr>
            <a:spLocks noGrp="1"/>
          </p:cNvSpPr>
          <p:nvPr>
            <p:ph type="title"/>
          </p:nvPr>
        </p:nvSpPr>
        <p:spPr/>
        <p:txBody>
          <a:bodyPr/>
          <a:lstStyle/>
          <a:p>
            <a:r>
              <a:rPr lang="tr-TR" dirty="0" err="1" smtClean="0">
                <a:solidFill>
                  <a:srgbClr val="FF0000"/>
                </a:solidFill>
                <a:latin typeface="Arial" panose="020B0604020202020204" pitchFamily="34" charset="0"/>
                <a:cs typeface="Arial" panose="020B0604020202020204" pitchFamily="34" charset="0"/>
              </a:rPr>
              <a:t>Green</a:t>
            </a:r>
            <a:r>
              <a:rPr lang="tr-TR" dirty="0" smtClean="0">
                <a:solidFill>
                  <a:srgbClr val="FF0000"/>
                </a:solidFill>
                <a:latin typeface="Arial" panose="020B0604020202020204" pitchFamily="34" charset="0"/>
                <a:cs typeface="Arial" panose="020B0604020202020204" pitchFamily="34" charset="0"/>
              </a:rPr>
              <a:t> Travel Grant </a:t>
            </a:r>
            <a:r>
              <a:rPr lang="tr-TR" dirty="0" err="1" smtClean="0">
                <a:solidFill>
                  <a:srgbClr val="FF0000"/>
                </a:solidFill>
                <a:latin typeface="Arial" panose="020B0604020202020204" pitchFamily="34" charset="0"/>
                <a:cs typeface="Arial" panose="020B0604020202020204" pitchFamily="34" charset="0"/>
              </a:rPr>
              <a:t>Amount</a:t>
            </a:r>
            <a:r>
              <a:rPr lang="tr-TR" dirty="0" smtClean="0">
                <a:solidFill>
                  <a:srgbClr val="FF0000"/>
                </a:solidFill>
                <a:latin typeface="Arial" panose="020B0604020202020204" pitchFamily="34" charset="0"/>
                <a:cs typeface="Arial" panose="020B0604020202020204" pitchFamily="34" charset="0"/>
              </a:rPr>
              <a:t>  </a:t>
            </a:r>
            <a:endParaRPr lang="tr-TR" dirty="0">
              <a:solidFill>
                <a:srgbClr val="FF0000"/>
              </a:solidFill>
              <a:latin typeface="Arial" panose="020B0604020202020204" pitchFamily="34" charset="0"/>
              <a:cs typeface="Arial" panose="020B0604020202020204" pitchFamily="34" charset="0"/>
            </a:endParaRPr>
          </a:p>
        </p:txBody>
      </p:sp>
      <p:sp>
        <p:nvSpPr>
          <p:cNvPr id="3" name="İçerik Yer Tutucusu 2">
            <a:extLst>
              <a:ext uri="{FF2B5EF4-FFF2-40B4-BE49-F238E27FC236}">
                <a16:creationId xmlns:a16="http://schemas.microsoft.com/office/drawing/2014/main" id="{A875B9C4-BE7F-4276-84F2-4B359C33EEC7}"/>
              </a:ext>
            </a:extLst>
          </p:cNvPr>
          <p:cNvSpPr>
            <a:spLocks noGrp="1"/>
          </p:cNvSpPr>
          <p:nvPr>
            <p:ph idx="1"/>
          </p:nvPr>
        </p:nvSpPr>
        <p:spPr>
          <a:xfrm>
            <a:off x="687371" y="1825625"/>
            <a:ext cx="10515600" cy="4351338"/>
          </a:xfrm>
        </p:spPr>
        <p:txBody>
          <a:bodyPr>
            <a:normAutofit/>
          </a:bodyPr>
          <a:lstStyle/>
          <a:p>
            <a:r>
              <a:rPr lang="tr-TR" sz="2000" dirty="0" err="1" smtClean="0">
                <a:latin typeface="Arial" panose="020B0604020202020204" pitchFamily="34" charset="0"/>
                <a:cs typeface="Arial" panose="020B0604020202020204" pitchFamily="34" charset="0"/>
              </a:rPr>
              <a:t>It</a:t>
            </a:r>
            <a:r>
              <a:rPr lang="tr-TR" sz="2000" dirty="0" smtClean="0">
                <a:latin typeface="Arial" panose="020B0604020202020204" pitchFamily="34" charset="0"/>
                <a:cs typeface="Arial" panose="020B0604020202020204" pitchFamily="34" charset="0"/>
              </a:rPr>
              <a:t> is </a:t>
            </a:r>
            <a:r>
              <a:rPr lang="tr-TR" sz="2000" dirty="0" err="1" smtClean="0">
                <a:latin typeface="Arial" panose="020B0604020202020204" pitchFamily="34" charset="0"/>
                <a:cs typeface="Arial" panose="020B0604020202020204" pitchFamily="34" charset="0"/>
              </a:rPr>
              <a:t>the</a:t>
            </a:r>
            <a:r>
              <a:rPr lang="tr-TR" sz="2000" dirty="0" smtClean="0">
                <a:latin typeface="Arial" panose="020B0604020202020204" pitchFamily="34" charset="0"/>
                <a:cs typeface="Arial" panose="020B0604020202020204" pitchFamily="34" charset="0"/>
              </a:rPr>
              <a:t> </a:t>
            </a:r>
            <a:r>
              <a:rPr lang="tr-TR" sz="2000" dirty="0" err="1" smtClean="0">
                <a:latin typeface="Arial" panose="020B0604020202020204" pitchFamily="34" charset="0"/>
                <a:cs typeface="Arial" panose="020B0604020202020204" pitchFamily="34" charset="0"/>
              </a:rPr>
              <a:t>realization</a:t>
            </a:r>
            <a:r>
              <a:rPr lang="tr-TR" sz="2000" dirty="0" smtClean="0">
                <a:latin typeface="Arial" panose="020B0604020202020204" pitchFamily="34" charset="0"/>
                <a:cs typeface="Arial" panose="020B0604020202020204" pitchFamily="34" charset="0"/>
              </a:rPr>
              <a:t> of </a:t>
            </a:r>
            <a:r>
              <a:rPr lang="tr-TR" sz="2000" dirty="0" err="1" smtClean="0">
                <a:latin typeface="Arial" panose="020B0604020202020204" pitchFamily="34" charset="0"/>
                <a:cs typeface="Arial" panose="020B0604020202020204" pitchFamily="34" charset="0"/>
              </a:rPr>
              <a:t>the</a:t>
            </a:r>
            <a:r>
              <a:rPr lang="tr-TR" sz="2000" dirty="0" smtClean="0">
                <a:latin typeface="Arial" panose="020B0604020202020204" pitchFamily="34" charset="0"/>
                <a:cs typeface="Arial" panose="020B0604020202020204" pitchFamily="34" charset="0"/>
              </a:rPr>
              <a:t> </a:t>
            </a:r>
            <a:r>
              <a:rPr lang="tr-TR" sz="2000" dirty="0" err="1" smtClean="0">
                <a:latin typeface="Arial" panose="020B0604020202020204" pitchFamily="34" charset="0"/>
                <a:cs typeface="Arial" panose="020B0604020202020204" pitchFamily="34" charset="0"/>
              </a:rPr>
              <a:t>trip</a:t>
            </a:r>
            <a:r>
              <a:rPr lang="tr-TR" sz="2000" dirty="0" smtClean="0">
                <a:latin typeface="Arial" panose="020B0604020202020204" pitchFamily="34" charset="0"/>
                <a:cs typeface="Arial" panose="020B0604020202020204" pitchFamily="34" charset="0"/>
              </a:rPr>
              <a:t> </a:t>
            </a:r>
            <a:r>
              <a:rPr lang="tr-TR" sz="2000" dirty="0" err="1" smtClean="0">
                <a:latin typeface="Arial" panose="020B0604020202020204" pitchFamily="34" charset="0"/>
                <a:cs typeface="Arial" panose="020B0604020202020204" pitchFamily="34" charset="0"/>
              </a:rPr>
              <a:t>using</a:t>
            </a:r>
            <a:r>
              <a:rPr lang="tr-TR" sz="2000" dirty="0" smtClean="0">
                <a:latin typeface="Arial" panose="020B0604020202020204" pitchFamily="34" charset="0"/>
                <a:cs typeface="Arial" panose="020B0604020202020204" pitchFamily="34" charset="0"/>
              </a:rPr>
              <a:t> </a:t>
            </a:r>
            <a:r>
              <a:rPr lang="tr-TR" sz="2000" dirty="0" err="1" smtClean="0">
                <a:latin typeface="Arial" panose="020B0604020202020204" pitchFamily="34" charset="0"/>
                <a:cs typeface="Arial" panose="020B0604020202020204" pitchFamily="34" charset="0"/>
              </a:rPr>
              <a:t>public</a:t>
            </a:r>
            <a:r>
              <a:rPr lang="tr-TR" sz="2000" dirty="0" smtClean="0">
                <a:latin typeface="Arial" panose="020B0604020202020204" pitchFamily="34" charset="0"/>
                <a:cs typeface="Arial" panose="020B0604020202020204" pitchFamily="34" charset="0"/>
              </a:rPr>
              <a:t> </a:t>
            </a:r>
            <a:r>
              <a:rPr lang="tr-TR" sz="2000" dirty="0" err="1" smtClean="0">
                <a:latin typeface="Arial" panose="020B0604020202020204" pitchFamily="34" charset="0"/>
                <a:cs typeface="Arial" panose="020B0604020202020204" pitchFamily="34" charset="0"/>
              </a:rPr>
              <a:t>transportation</a:t>
            </a:r>
            <a:r>
              <a:rPr lang="tr-TR" sz="2000" dirty="0" smtClean="0">
                <a:latin typeface="Arial" panose="020B0604020202020204" pitchFamily="34" charset="0"/>
                <a:cs typeface="Arial" panose="020B0604020202020204" pitchFamily="34" charset="0"/>
              </a:rPr>
              <a:t> </a:t>
            </a:r>
            <a:r>
              <a:rPr lang="tr-TR" sz="2000" dirty="0" err="1" smtClean="0">
                <a:latin typeface="Arial" panose="020B0604020202020204" pitchFamily="34" charset="0"/>
                <a:cs typeface="Arial" panose="020B0604020202020204" pitchFamily="34" charset="0"/>
              </a:rPr>
              <a:t>vehicles</a:t>
            </a:r>
            <a:r>
              <a:rPr lang="tr-TR" sz="2000" dirty="0" smtClean="0">
                <a:latin typeface="Arial" panose="020B0604020202020204" pitchFamily="34" charset="0"/>
                <a:cs typeface="Arial" panose="020B0604020202020204" pitchFamily="34" charset="0"/>
              </a:rPr>
              <a:t> </a:t>
            </a:r>
            <a:r>
              <a:rPr lang="tr-TR" sz="2000" dirty="0" err="1" smtClean="0">
                <a:latin typeface="Arial" panose="020B0604020202020204" pitchFamily="34" charset="0"/>
                <a:cs typeface="Arial" panose="020B0604020202020204" pitchFamily="34" charset="0"/>
              </a:rPr>
              <a:t>with</a:t>
            </a:r>
            <a:r>
              <a:rPr lang="tr-TR" sz="2000" dirty="0" smtClean="0">
                <a:latin typeface="Arial" panose="020B0604020202020204" pitchFamily="34" charset="0"/>
                <a:cs typeface="Arial" panose="020B0604020202020204" pitchFamily="34" charset="0"/>
              </a:rPr>
              <a:t> </a:t>
            </a:r>
            <a:r>
              <a:rPr lang="tr-TR" sz="2000" dirty="0" err="1" smtClean="0">
                <a:latin typeface="Arial" panose="020B0604020202020204" pitchFamily="34" charset="0"/>
                <a:cs typeface="Arial" panose="020B0604020202020204" pitchFamily="34" charset="0"/>
              </a:rPr>
              <a:t>low</a:t>
            </a:r>
            <a:r>
              <a:rPr lang="tr-TR" sz="2000" dirty="0" smtClean="0">
                <a:latin typeface="Arial" panose="020B0604020202020204" pitchFamily="34" charset="0"/>
                <a:cs typeface="Arial" panose="020B0604020202020204" pitchFamily="34" charset="0"/>
              </a:rPr>
              <a:t> </a:t>
            </a:r>
            <a:r>
              <a:rPr lang="tr-TR" sz="2000" dirty="0" err="1" smtClean="0">
                <a:latin typeface="Arial" panose="020B0604020202020204" pitchFamily="34" charset="0"/>
                <a:cs typeface="Arial" panose="020B0604020202020204" pitchFamily="34" charset="0"/>
              </a:rPr>
              <a:t>carbon</a:t>
            </a:r>
            <a:r>
              <a:rPr lang="tr-TR" sz="2000" dirty="0" smtClean="0">
                <a:latin typeface="Arial" panose="020B0604020202020204" pitchFamily="34" charset="0"/>
                <a:cs typeface="Arial" panose="020B0604020202020204" pitchFamily="34" charset="0"/>
              </a:rPr>
              <a:t> </a:t>
            </a:r>
            <a:r>
              <a:rPr lang="tr-TR" sz="2000" dirty="0" err="1" smtClean="0">
                <a:latin typeface="Arial" panose="020B0604020202020204" pitchFamily="34" charset="0"/>
                <a:cs typeface="Arial" panose="020B0604020202020204" pitchFamily="34" charset="0"/>
              </a:rPr>
              <a:t>emissions</a:t>
            </a:r>
            <a:r>
              <a:rPr lang="tr-TR" sz="2000" dirty="0" smtClean="0">
                <a:latin typeface="Arial" panose="020B0604020202020204" pitchFamily="34" charset="0"/>
                <a:cs typeface="Arial" panose="020B0604020202020204" pitchFamily="34" charset="0"/>
              </a:rPr>
              <a:t>. </a:t>
            </a:r>
            <a:r>
              <a:rPr lang="tr-TR" sz="2000" dirty="0" err="1" smtClean="0">
                <a:latin typeface="Arial" panose="020B0604020202020204" pitchFamily="34" charset="0"/>
                <a:cs typeface="Arial" panose="020B0604020202020204" pitchFamily="34" charset="0"/>
              </a:rPr>
              <a:t>The</a:t>
            </a:r>
            <a:r>
              <a:rPr lang="tr-TR" sz="2000" dirty="0" smtClean="0">
                <a:latin typeface="Arial" panose="020B0604020202020204" pitchFamily="34" charset="0"/>
                <a:cs typeface="Arial" panose="020B0604020202020204" pitchFamily="34" charset="0"/>
              </a:rPr>
              <a:t> </a:t>
            </a:r>
            <a:r>
              <a:rPr lang="tr-TR" sz="2000" dirty="0" err="1" smtClean="0">
                <a:latin typeface="Arial" panose="020B0604020202020204" pitchFamily="34" charset="0"/>
                <a:cs typeface="Arial" panose="020B0604020202020204" pitchFamily="34" charset="0"/>
              </a:rPr>
              <a:t>use</a:t>
            </a:r>
            <a:r>
              <a:rPr lang="tr-TR" sz="2000" dirty="0" smtClean="0">
                <a:latin typeface="Arial" panose="020B0604020202020204" pitchFamily="34" charset="0"/>
                <a:cs typeface="Arial" panose="020B0604020202020204" pitchFamily="34" charset="0"/>
              </a:rPr>
              <a:t>  of </a:t>
            </a:r>
            <a:r>
              <a:rPr lang="tr-TR" sz="2000" dirty="0" err="1" smtClean="0">
                <a:latin typeface="Arial" panose="020B0604020202020204" pitchFamily="34" charset="0"/>
                <a:cs typeface="Arial" panose="020B0604020202020204" pitchFamily="34" charset="0"/>
              </a:rPr>
              <a:t>bus</a:t>
            </a:r>
            <a:r>
              <a:rPr lang="tr-TR" sz="2000" dirty="0" smtClean="0">
                <a:latin typeface="Arial" panose="020B0604020202020204" pitchFamily="34" charset="0"/>
                <a:cs typeface="Arial" panose="020B0604020202020204" pitchFamily="34" charset="0"/>
              </a:rPr>
              <a:t> </a:t>
            </a:r>
            <a:r>
              <a:rPr lang="tr-TR" sz="2000" dirty="0" err="1" smtClean="0">
                <a:latin typeface="Arial" panose="020B0604020202020204" pitchFamily="34" charset="0"/>
                <a:cs typeface="Arial" panose="020B0604020202020204" pitchFamily="34" charset="0"/>
              </a:rPr>
              <a:t>and</a:t>
            </a:r>
            <a:r>
              <a:rPr lang="tr-TR" sz="2000" dirty="0" smtClean="0">
                <a:latin typeface="Arial" panose="020B0604020202020204" pitchFamily="34" charset="0"/>
                <a:cs typeface="Arial" panose="020B0604020202020204" pitchFamily="34" charset="0"/>
              </a:rPr>
              <a:t> </a:t>
            </a:r>
            <a:r>
              <a:rPr lang="tr-TR" sz="2000" dirty="0" err="1" smtClean="0">
                <a:latin typeface="Arial" panose="020B0604020202020204" pitchFamily="34" charset="0"/>
                <a:cs typeface="Arial" panose="020B0604020202020204" pitchFamily="34" charset="0"/>
              </a:rPr>
              <a:t>trains</a:t>
            </a:r>
            <a:r>
              <a:rPr lang="tr-TR" sz="2000" dirty="0" smtClean="0">
                <a:latin typeface="Arial" panose="020B0604020202020204" pitchFamily="34" charset="0"/>
                <a:cs typeface="Arial" panose="020B0604020202020204" pitchFamily="34" charset="0"/>
              </a:rPr>
              <a:t> is </a:t>
            </a:r>
            <a:r>
              <a:rPr lang="tr-TR" sz="2000" dirty="0" err="1" smtClean="0">
                <a:latin typeface="Arial" panose="020B0604020202020204" pitchFamily="34" charset="0"/>
                <a:cs typeface="Arial" panose="020B0604020202020204" pitchFamily="34" charset="0"/>
              </a:rPr>
              <a:t>included</a:t>
            </a:r>
            <a:r>
              <a:rPr lang="tr-TR" sz="2000" dirty="0" smtClean="0">
                <a:latin typeface="Arial" panose="020B0604020202020204" pitchFamily="34" charset="0"/>
                <a:cs typeface="Arial" panose="020B0604020202020204" pitchFamily="34" charset="0"/>
              </a:rPr>
              <a:t> in </a:t>
            </a:r>
            <a:r>
              <a:rPr lang="tr-TR" sz="2000" dirty="0" err="1" smtClean="0">
                <a:latin typeface="Arial" panose="020B0604020202020204" pitchFamily="34" charset="0"/>
                <a:cs typeface="Arial" panose="020B0604020202020204" pitchFamily="34" charset="0"/>
              </a:rPr>
              <a:t>the</a:t>
            </a:r>
            <a:r>
              <a:rPr lang="tr-TR" sz="2000" dirty="0" smtClean="0">
                <a:latin typeface="Arial" panose="020B0604020202020204" pitchFamily="34" charset="0"/>
                <a:cs typeface="Arial" panose="020B0604020202020204" pitchFamily="34" charset="0"/>
              </a:rPr>
              <a:t> </a:t>
            </a:r>
            <a:r>
              <a:rPr lang="tr-TR" sz="2000" dirty="0" err="1" smtClean="0">
                <a:latin typeface="Arial" panose="020B0604020202020204" pitchFamily="34" charset="0"/>
                <a:cs typeface="Arial" panose="020B0604020202020204" pitchFamily="34" charset="0"/>
              </a:rPr>
              <a:t>scope</a:t>
            </a:r>
            <a:r>
              <a:rPr lang="tr-TR" sz="2000" dirty="0" smtClean="0">
                <a:latin typeface="Arial" panose="020B0604020202020204" pitchFamily="34" charset="0"/>
                <a:cs typeface="Arial" panose="020B0604020202020204" pitchFamily="34" charset="0"/>
              </a:rPr>
              <a:t> of </a:t>
            </a:r>
            <a:r>
              <a:rPr lang="tr-TR" sz="2000" dirty="0" err="1" smtClean="0">
                <a:latin typeface="Arial" panose="020B0604020202020204" pitchFamily="34" charset="0"/>
                <a:cs typeface="Arial" panose="020B0604020202020204" pitchFamily="34" charset="0"/>
              </a:rPr>
              <a:t>green</a:t>
            </a:r>
            <a:r>
              <a:rPr lang="tr-TR" sz="2000" dirty="0" smtClean="0">
                <a:latin typeface="Arial" panose="020B0604020202020204" pitchFamily="34" charset="0"/>
                <a:cs typeface="Arial" panose="020B0604020202020204" pitchFamily="34" charset="0"/>
              </a:rPr>
              <a:t> </a:t>
            </a:r>
            <a:r>
              <a:rPr lang="tr-TR" sz="2000" dirty="0" err="1" smtClean="0">
                <a:latin typeface="Arial" panose="020B0604020202020204" pitchFamily="34" charset="0"/>
                <a:cs typeface="Arial" panose="020B0604020202020204" pitchFamily="34" charset="0"/>
              </a:rPr>
              <a:t>travel</a:t>
            </a:r>
            <a:r>
              <a:rPr lang="tr-TR" sz="2000" dirty="0" smtClean="0">
                <a:latin typeface="Arial" panose="020B0604020202020204" pitchFamily="34" charset="0"/>
                <a:cs typeface="Arial" panose="020B0604020202020204" pitchFamily="34" charset="0"/>
              </a:rPr>
              <a:t>.</a:t>
            </a:r>
          </a:p>
          <a:p>
            <a:endParaRPr lang="tr-TR" sz="2000" dirty="0" smtClean="0">
              <a:latin typeface="Arial" panose="020B0604020202020204" pitchFamily="34" charset="0"/>
              <a:cs typeface="Arial" panose="020B0604020202020204" pitchFamily="34" charset="0"/>
            </a:endParaRPr>
          </a:p>
          <a:p>
            <a:r>
              <a:rPr lang="tr-TR" sz="2000" dirty="0" err="1" smtClean="0">
                <a:latin typeface="Arial" panose="020B0604020202020204" pitchFamily="34" charset="0"/>
                <a:cs typeface="Arial" panose="020B0604020202020204" pitchFamily="34" charset="0"/>
              </a:rPr>
              <a:t>In</a:t>
            </a:r>
            <a:r>
              <a:rPr lang="tr-TR" sz="2000" dirty="0" smtClean="0">
                <a:latin typeface="Arial" panose="020B0604020202020204" pitchFamily="34" charset="0"/>
                <a:cs typeface="Arial" panose="020B0604020202020204" pitchFamily="34" charset="0"/>
              </a:rPr>
              <a:t> </a:t>
            </a:r>
            <a:r>
              <a:rPr lang="tr-TR" sz="2000" dirty="0" err="1" smtClean="0">
                <a:latin typeface="Arial" panose="020B0604020202020204" pitchFamily="34" charset="0"/>
                <a:cs typeface="Arial" panose="020B0604020202020204" pitchFamily="34" charset="0"/>
              </a:rPr>
              <a:t>order</a:t>
            </a:r>
            <a:r>
              <a:rPr lang="tr-TR" sz="2000" dirty="0" smtClean="0">
                <a:latin typeface="Arial" panose="020B0604020202020204" pitchFamily="34" charset="0"/>
                <a:cs typeface="Arial" panose="020B0604020202020204" pitchFamily="34" charset="0"/>
              </a:rPr>
              <a:t> </a:t>
            </a:r>
            <a:r>
              <a:rPr lang="tr-TR" sz="2000" dirty="0" err="1" smtClean="0">
                <a:latin typeface="Arial" panose="020B0604020202020204" pitchFamily="34" charset="0"/>
                <a:cs typeface="Arial" panose="020B0604020202020204" pitchFamily="34" charset="0"/>
              </a:rPr>
              <a:t>to</a:t>
            </a:r>
            <a:r>
              <a:rPr lang="tr-TR" sz="2000" dirty="0" smtClean="0">
                <a:latin typeface="Arial" panose="020B0604020202020204" pitchFamily="34" charset="0"/>
                <a:cs typeface="Arial" panose="020B0604020202020204" pitchFamily="34" charset="0"/>
              </a:rPr>
              <a:t> </a:t>
            </a:r>
            <a:r>
              <a:rPr lang="tr-TR" sz="2000" dirty="0" err="1" smtClean="0">
                <a:latin typeface="Arial" panose="020B0604020202020204" pitchFamily="34" charset="0"/>
                <a:cs typeface="Arial" panose="020B0604020202020204" pitchFamily="34" charset="0"/>
              </a:rPr>
              <a:t>get</a:t>
            </a:r>
            <a:r>
              <a:rPr lang="tr-TR" sz="2000" dirty="0" smtClean="0">
                <a:latin typeface="Arial" panose="020B0604020202020204" pitchFamily="34" charset="0"/>
                <a:cs typeface="Arial" panose="020B0604020202020204" pitchFamily="34" charset="0"/>
              </a:rPr>
              <a:t> </a:t>
            </a:r>
            <a:r>
              <a:rPr lang="tr-TR" sz="2000" dirty="0" err="1" smtClean="0">
                <a:latin typeface="Arial" panose="020B0604020202020204" pitchFamily="34" charset="0"/>
                <a:cs typeface="Arial" panose="020B0604020202020204" pitchFamily="34" charset="0"/>
              </a:rPr>
              <a:t>Green</a:t>
            </a:r>
            <a:r>
              <a:rPr lang="tr-TR" sz="2000" dirty="0" smtClean="0">
                <a:latin typeface="Arial" panose="020B0604020202020204" pitchFamily="34" charset="0"/>
                <a:cs typeface="Arial" panose="020B0604020202020204" pitchFamily="34" charset="0"/>
              </a:rPr>
              <a:t> Travel </a:t>
            </a:r>
            <a:r>
              <a:rPr lang="tr-TR" sz="2000" dirty="0" err="1" smtClean="0">
                <a:latin typeface="Arial" panose="020B0604020202020204" pitchFamily="34" charset="0"/>
                <a:cs typeface="Arial" panose="020B0604020202020204" pitchFamily="34" charset="0"/>
              </a:rPr>
              <a:t>support</a:t>
            </a:r>
            <a:r>
              <a:rPr lang="tr-TR" sz="2000" dirty="0" smtClean="0">
                <a:latin typeface="Arial" panose="020B0604020202020204" pitchFamily="34" charset="0"/>
                <a:cs typeface="Arial" panose="020B0604020202020204" pitchFamily="34" charset="0"/>
              </a:rPr>
              <a:t> </a:t>
            </a:r>
            <a:r>
              <a:rPr lang="tr-TR" sz="2000" dirty="0" err="1" smtClean="0">
                <a:latin typeface="Arial" panose="020B0604020202020204" pitchFamily="34" charset="0"/>
                <a:cs typeface="Arial" panose="020B0604020202020204" pitchFamily="34" charset="0"/>
              </a:rPr>
              <a:t>Green</a:t>
            </a:r>
            <a:r>
              <a:rPr lang="tr-TR" sz="2000" dirty="0" smtClean="0">
                <a:latin typeface="Arial" panose="020B0604020202020204" pitchFamily="34" charset="0"/>
                <a:cs typeface="Arial" panose="020B0604020202020204" pitchFamily="34" charset="0"/>
              </a:rPr>
              <a:t> Travel </a:t>
            </a:r>
            <a:r>
              <a:rPr lang="tr-TR" sz="2000" dirty="0" err="1" smtClean="0">
                <a:latin typeface="Arial" panose="020B0604020202020204" pitchFamily="34" charset="0"/>
                <a:cs typeface="Arial" panose="020B0604020202020204" pitchFamily="34" charset="0"/>
              </a:rPr>
              <a:t>must</a:t>
            </a:r>
            <a:r>
              <a:rPr lang="tr-TR" sz="2000" dirty="0" smtClean="0">
                <a:latin typeface="Arial" panose="020B0604020202020204" pitchFamily="34" charset="0"/>
                <a:cs typeface="Arial" panose="020B0604020202020204" pitchFamily="34" charset="0"/>
              </a:rPr>
              <a:t> be </a:t>
            </a:r>
            <a:r>
              <a:rPr lang="tr-TR" sz="2000" dirty="0" err="1" smtClean="0">
                <a:latin typeface="Arial" panose="020B0604020202020204" pitchFamily="34" charset="0"/>
                <a:cs typeface="Arial" panose="020B0604020202020204" pitchFamily="34" charset="0"/>
              </a:rPr>
              <a:t>used</a:t>
            </a:r>
            <a:r>
              <a:rPr lang="tr-TR" sz="2000" dirty="0" smtClean="0">
                <a:latin typeface="Arial" panose="020B0604020202020204" pitchFamily="34" charset="0"/>
                <a:cs typeface="Arial" panose="020B0604020202020204" pitchFamily="34" charset="0"/>
              </a:rPr>
              <a:t> on </a:t>
            </a:r>
            <a:r>
              <a:rPr lang="tr-TR" sz="2000" dirty="0" err="1" smtClean="0">
                <a:latin typeface="Arial" panose="020B0604020202020204" pitchFamily="34" charset="0"/>
                <a:cs typeface="Arial" panose="020B0604020202020204" pitchFamily="34" charset="0"/>
              </a:rPr>
              <a:t>departure</a:t>
            </a:r>
            <a:r>
              <a:rPr lang="tr-TR" sz="2000" dirty="0" smtClean="0">
                <a:latin typeface="Arial" panose="020B0604020202020204" pitchFamily="34" charset="0"/>
                <a:cs typeface="Arial" panose="020B0604020202020204" pitchFamily="34" charset="0"/>
              </a:rPr>
              <a:t> </a:t>
            </a:r>
            <a:r>
              <a:rPr lang="tr-TR" sz="2000" dirty="0" err="1" smtClean="0">
                <a:latin typeface="Arial" panose="020B0604020202020204" pitchFamily="34" charset="0"/>
                <a:cs typeface="Arial" panose="020B0604020202020204" pitchFamily="34" charset="0"/>
              </a:rPr>
              <a:t>and</a:t>
            </a:r>
            <a:r>
              <a:rPr lang="tr-TR" sz="2000" dirty="0" smtClean="0">
                <a:latin typeface="Arial" panose="020B0604020202020204" pitchFamily="34" charset="0"/>
                <a:cs typeface="Arial" panose="020B0604020202020204" pitchFamily="34" charset="0"/>
              </a:rPr>
              <a:t> </a:t>
            </a:r>
            <a:r>
              <a:rPr lang="tr-TR" sz="2000" dirty="0" err="1" smtClean="0">
                <a:latin typeface="Arial" panose="020B0604020202020204" pitchFamily="34" charset="0"/>
                <a:cs typeface="Arial" panose="020B0604020202020204" pitchFamily="34" charset="0"/>
              </a:rPr>
              <a:t>return</a:t>
            </a:r>
            <a:r>
              <a:rPr lang="tr-TR" sz="2000" dirty="0" smtClean="0">
                <a:latin typeface="Arial" panose="020B0604020202020204" pitchFamily="34" charset="0"/>
                <a:cs typeface="Arial" panose="020B0604020202020204" pitchFamily="34" charset="0"/>
              </a:rPr>
              <a:t>, </a:t>
            </a:r>
            <a:r>
              <a:rPr lang="tr-TR" sz="2000" dirty="0" err="1" smtClean="0">
                <a:latin typeface="Arial" panose="020B0604020202020204" pitchFamily="34" charset="0"/>
                <a:cs typeface="Arial" panose="020B0604020202020204" pitchFamily="34" charset="0"/>
              </a:rPr>
              <a:t>and</a:t>
            </a:r>
            <a:r>
              <a:rPr lang="tr-TR" sz="2000" dirty="0" smtClean="0">
                <a:latin typeface="Arial" panose="020B0604020202020204" pitchFamily="34" charset="0"/>
                <a:cs typeface="Arial" panose="020B0604020202020204" pitchFamily="34" charset="0"/>
              </a:rPr>
              <a:t> </a:t>
            </a:r>
            <a:r>
              <a:rPr lang="tr-TR" sz="2000" dirty="0" err="1" smtClean="0">
                <a:latin typeface="Arial" panose="020B0604020202020204" pitchFamily="34" charset="0"/>
                <a:cs typeface="Arial" panose="020B0604020202020204" pitchFamily="34" charset="0"/>
              </a:rPr>
              <a:t>more</a:t>
            </a:r>
            <a:r>
              <a:rPr lang="tr-TR" sz="2000" dirty="0" smtClean="0">
                <a:latin typeface="Arial" panose="020B0604020202020204" pitchFamily="34" charset="0"/>
                <a:cs typeface="Arial" panose="020B0604020202020204" pitchFamily="34" charset="0"/>
              </a:rPr>
              <a:t> </a:t>
            </a:r>
            <a:r>
              <a:rPr lang="tr-TR" sz="2000" dirty="0" err="1" smtClean="0">
                <a:latin typeface="Arial" panose="020B0604020202020204" pitchFamily="34" charset="0"/>
                <a:cs typeface="Arial" panose="020B0604020202020204" pitchFamily="34" charset="0"/>
              </a:rPr>
              <a:t>than</a:t>
            </a:r>
            <a:r>
              <a:rPr lang="tr-TR" sz="2000" dirty="0" smtClean="0">
                <a:latin typeface="Arial" panose="020B0604020202020204" pitchFamily="34" charset="0"/>
                <a:cs typeface="Arial" panose="020B0604020202020204" pitchFamily="34" charset="0"/>
              </a:rPr>
              <a:t> </a:t>
            </a:r>
            <a:r>
              <a:rPr lang="tr-TR" sz="2000" dirty="0" err="1" smtClean="0">
                <a:latin typeface="Arial" panose="020B0604020202020204" pitchFamily="34" charset="0"/>
                <a:cs typeface="Arial" panose="020B0604020202020204" pitchFamily="34" charset="0"/>
              </a:rPr>
              <a:t>half</a:t>
            </a:r>
            <a:r>
              <a:rPr lang="tr-TR" sz="2000" dirty="0" smtClean="0">
                <a:latin typeface="Arial" panose="020B0604020202020204" pitchFamily="34" charset="0"/>
                <a:cs typeface="Arial" panose="020B0604020202020204" pitchFamily="34" charset="0"/>
              </a:rPr>
              <a:t> of </a:t>
            </a:r>
            <a:r>
              <a:rPr lang="tr-TR" sz="2000" dirty="0" err="1" smtClean="0">
                <a:latin typeface="Arial" panose="020B0604020202020204" pitchFamily="34" charset="0"/>
                <a:cs typeface="Arial" panose="020B0604020202020204" pitchFamily="34" charset="0"/>
              </a:rPr>
              <a:t>the</a:t>
            </a:r>
            <a:r>
              <a:rPr lang="tr-TR" sz="2000" dirty="0" smtClean="0">
                <a:latin typeface="Arial" panose="020B0604020202020204" pitchFamily="34" charset="0"/>
                <a:cs typeface="Arial" panose="020B0604020202020204" pitchFamily="34" charset="0"/>
              </a:rPr>
              <a:t> </a:t>
            </a:r>
            <a:r>
              <a:rPr lang="tr-TR" sz="2000" dirty="0" err="1" smtClean="0">
                <a:latin typeface="Arial" panose="020B0604020202020204" pitchFamily="34" charset="0"/>
                <a:cs typeface="Arial" panose="020B0604020202020204" pitchFamily="34" charset="0"/>
              </a:rPr>
              <a:t>entire</a:t>
            </a:r>
            <a:r>
              <a:rPr lang="tr-TR" sz="2000" dirty="0" smtClean="0">
                <a:latin typeface="Arial" panose="020B0604020202020204" pitchFamily="34" charset="0"/>
                <a:cs typeface="Arial" panose="020B0604020202020204" pitchFamily="34" charset="0"/>
              </a:rPr>
              <a:t> </a:t>
            </a:r>
            <a:r>
              <a:rPr lang="tr-TR" sz="2000" dirty="0" err="1" smtClean="0">
                <a:latin typeface="Arial" panose="020B0604020202020204" pitchFamily="34" charset="0"/>
                <a:cs typeface="Arial" panose="020B0604020202020204" pitchFamily="34" charset="0"/>
              </a:rPr>
              <a:t>trip</a:t>
            </a:r>
            <a:r>
              <a:rPr lang="tr-TR" sz="2000" dirty="0" smtClean="0">
                <a:latin typeface="Arial" panose="020B0604020202020204" pitchFamily="34" charset="0"/>
                <a:cs typeface="Arial" panose="020B0604020202020204" pitchFamily="34" charset="0"/>
              </a:rPr>
              <a:t> </a:t>
            </a:r>
            <a:r>
              <a:rPr lang="tr-TR" sz="2000" dirty="0" err="1" smtClean="0">
                <a:latin typeface="Arial" panose="020B0604020202020204" pitchFamily="34" charset="0"/>
                <a:cs typeface="Arial" panose="020B0604020202020204" pitchFamily="34" charset="0"/>
              </a:rPr>
              <a:t>must</a:t>
            </a:r>
            <a:r>
              <a:rPr lang="tr-TR" sz="2000" dirty="0" smtClean="0">
                <a:latin typeface="Arial" panose="020B0604020202020204" pitchFamily="34" charset="0"/>
                <a:cs typeface="Arial" panose="020B0604020202020204" pitchFamily="34" charset="0"/>
              </a:rPr>
              <a:t> be </a:t>
            </a:r>
            <a:r>
              <a:rPr lang="tr-TR" sz="2000" dirty="0" err="1" smtClean="0">
                <a:latin typeface="Arial" panose="020B0604020202020204" pitchFamily="34" charset="0"/>
                <a:cs typeface="Arial" panose="020B0604020202020204" pitchFamily="34" charset="0"/>
              </a:rPr>
              <a:t>made</a:t>
            </a:r>
            <a:r>
              <a:rPr lang="tr-TR" sz="2000" dirty="0" smtClean="0">
                <a:latin typeface="Arial" panose="020B0604020202020204" pitchFamily="34" charset="0"/>
                <a:cs typeface="Arial" panose="020B0604020202020204" pitchFamily="34" charset="0"/>
              </a:rPr>
              <a:t> </a:t>
            </a:r>
            <a:r>
              <a:rPr lang="tr-TR" sz="2000" dirty="0" err="1" smtClean="0">
                <a:latin typeface="Arial" panose="020B0604020202020204" pitchFamily="34" charset="0"/>
                <a:cs typeface="Arial" panose="020B0604020202020204" pitchFamily="34" charset="0"/>
              </a:rPr>
              <a:t>using</a:t>
            </a:r>
            <a:r>
              <a:rPr lang="tr-TR" sz="2000" dirty="0" smtClean="0">
                <a:latin typeface="Arial" panose="020B0604020202020204" pitchFamily="34" charset="0"/>
                <a:cs typeface="Arial" panose="020B0604020202020204" pitchFamily="34" charset="0"/>
              </a:rPr>
              <a:t> </a:t>
            </a:r>
            <a:r>
              <a:rPr lang="tr-TR" sz="2000" dirty="0" err="1" smtClean="0">
                <a:latin typeface="Arial" panose="020B0604020202020204" pitchFamily="34" charset="0"/>
                <a:cs typeface="Arial" panose="020B0604020202020204" pitchFamily="34" charset="0"/>
              </a:rPr>
              <a:t>green</a:t>
            </a:r>
            <a:r>
              <a:rPr lang="tr-TR" sz="2000" dirty="0" smtClean="0">
                <a:latin typeface="Arial" panose="020B0604020202020204" pitchFamily="34" charset="0"/>
                <a:cs typeface="Arial" panose="020B0604020202020204" pitchFamily="34" charset="0"/>
              </a:rPr>
              <a:t> </a:t>
            </a:r>
            <a:r>
              <a:rPr lang="tr-TR" sz="2000" dirty="0" err="1" smtClean="0">
                <a:latin typeface="Arial" panose="020B0604020202020204" pitchFamily="34" charset="0"/>
                <a:cs typeface="Arial" panose="020B0604020202020204" pitchFamily="34" charset="0"/>
              </a:rPr>
              <a:t>vehicles</a:t>
            </a:r>
            <a:r>
              <a:rPr lang="tr-TR" sz="2000" dirty="0" smtClean="0">
                <a:latin typeface="Arial" panose="020B0604020202020204" pitchFamily="34" charset="0"/>
                <a:cs typeface="Arial" panose="020B0604020202020204" pitchFamily="34" charset="0"/>
              </a:rPr>
              <a:t>.</a:t>
            </a:r>
            <a:endParaRPr lang="tr-T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54230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81A574B-5E95-4F65-974A-22849BBD8CE5}"/>
              </a:ext>
            </a:extLst>
          </p:cNvPr>
          <p:cNvSpPr>
            <a:spLocks noGrp="1"/>
          </p:cNvSpPr>
          <p:nvPr>
            <p:ph type="title"/>
          </p:nvPr>
        </p:nvSpPr>
        <p:spPr/>
        <p:txBody>
          <a:bodyPr/>
          <a:lstStyle/>
          <a:p>
            <a:r>
              <a:rPr lang="tr-TR" dirty="0" smtClean="0">
                <a:solidFill>
                  <a:srgbClr val="FF0000"/>
                </a:solidFill>
                <a:latin typeface="Arial" panose="020B0604020202020204" pitchFamily="34" charset="0"/>
                <a:cs typeface="Arial" panose="020B0604020202020204" pitchFamily="34" charset="0"/>
              </a:rPr>
              <a:t>USEFUL INFORMATION FOR KA171 PROJECT </a:t>
            </a:r>
            <a:endParaRPr lang="tr-TR" dirty="0">
              <a:solidFill>
                <a:srgbClr val="FF0000"/>
              </a:solidFill>
              <a:latin typeface="Arial" panose="020B0604020202020204" pitchFamily="34" charset="0"/>
              <a:cs typeface="Arial" panose="020B0604020202020204" pitchFamily="34" charset="0"/>
            </a:endParaRPr>
          </a:p>
        </p:txBody>
      </p:sp>
      <p:sp>
        <p:nvSpPr>
          <p:cNvPr id="3" name="İçerik Yer Tutucusu 2">
            <a:extLst>
              <a:ext uri="{FF2B5EF4-FFF2-40B4-BE49-F238E27FC236}">
                <a16:creationId xmlns:a16="http://schemas.microsoft.com/office/drawing/2014/main" id="{FB9D359A-0D9E-48C8-8A66-500289D58ECB}"/>
              </a:ext>
            </a:extLst>
          </p:cNvPr>
          <p:cNvSpPr>
            <a:spLocks noGrp="1"/>
          </p:cNvSpPr>
          <p:nvPr>
            <p:ph idx="1"/>
          </p:nvPr>
        </p:nvSpPr>
        <p:spPr/>
        <p:txBody>
          <a:bodyPr/>
          <a:lstStyle/>
          <a:p>
            <a:r>
              <a:rPr lang="tr-TR" dirty="0" smtClean="0"/>
              <a:t>Grant </a:t>
            </a:r>
            <a:r>
              <a:rPr lang="tr-TR" dirty="0" err="1" smtClean="0"/>
              <a:t>support</a:t>
            </a:r>
            <a:r>
              <a:rPr lang="tr-TR" dirty="0" smtClean="0"/>
              <a:t> is 700 </a:t>
            </a:r>
            <a:r>
              <a:rPr lang="tr-TR" dirty="0" err="1" smtClean="0"/>
              <a:t>euros</a:t>
            </a:r>
            <a:r>
              <a:rPr lang="tr-TR" dirty="0" smtClean="0"/>
              <a:t> </a:t>
            </a:r>
            <a:r>
              <a:rPr lang="tr-TR" dirty="0" err="1" smtClean="0"/>
              <a:t>per</a:t>
            </a:r>
            <a:r>
              <a:rPr lang="tr-TR" dirty="0" smtClean="0"/>
              <a:t> </a:t>
            </a:r>
            <a:r>
              <a:rPr lang="tr-TR" dirty="0" err="1" smtClean="0"/>
              <a:t>month</a:t>
            </a:r>
            <a:r>
              <a:rPr lang="tr-TR" dirty="0" smtClean="0"/>
              <a:t>. </a:t>
            </a:r>
          </a:p>
          <a:p>
            <a:endParaRPr lang="tr-TR" dirty="0"/>
          </a:p>
          <a:p>
            <a:r>
              <a:rPr lang="tr-TR" dirty="0" smtClean="0"/>
              <a:t>Travel </a:t>
            </a:r>
            <a:r>
              <a:rPr lang="tr-TR" dirty="0" err="1" smtClean="0"/>
              <a:t>support</a:t>
            </a:r>
            <a:r>
              <a:rPr lang="tr-TR" dirty="0" smtClean="0"/>
              <a:t> is 1735 </a:t>
            </a:r>
            <a:r>
              <a:rPr lang="tr-TR" dirty="0" err="1" smtClean="0"/>
              <a:t>euros</a:t>
            </a:r>
            <a:r>
              <a:rPr lang="tr-TR" dirty="0" smtClean="0"/>
              <a:t> </a:t>
            </a:r>
            <a:r>
              <a:rPr lang="tr-TR" dirty="0" err="1" smtClean="0"/>
              <a:t>for</a:t>
            </a:r>
            <a:r>
              <a:rPr lang="tr-TR" dirty="0" smtClean="0"/>
              <a:t> Toronto </a:t>
            </a:r>
            <a:r>
              <a:rPr lang="tr-TR" dirty="0" err="1" smtClean="0"/>
              <a:t>Metropolitan</a:t>
            </a:r>
            <a:r>
              <a:rPr lang="tr-TR" dirty="0" smtClean="0"/>
              <a:t> </a:t>
            </a:r>
            <a:r>
              <a:rPr lang="tr-TR" dirty="0" err="1" smtClean="0"/>
              <a:t>University</a:t>
            </a:r>
            <a:r>
              <a:rPr lang="tr-TR" dirty="0" smtClean="0"/>
              <a:t> (</a:t>
            </a:r>
            <a:r>
              <a:rPr lang="tr-TR" dirty="0" err="1" smtClean="0"/>
              <a:t>Canada</a:t>
            </a:r>
            <a:r>
              <a:rPr lang="tr-TR" dirty="0" smtClean="0"/>
              <a:t> 2024 Project) , 275 </a:t>
            </a:r>
            <a:r>
              <a:rPr lang="tr-TR" dirty="0" err="1" smtClean="0"/>
              <a:t>euros</a:t>
            </a:r>
            <a:r>
              <a:rPr lang="tr-TR" dirty="0" smtClean="0"/>
              <a:t> </a:t>
            </a:r>
            <a:r>
              <a:rPr lang="tr-TR" dirty="0" err="1" smtClean="0"/>
              <a:t>for</a:t>
            </a:r>
            <a:r>
              <a:rPr lang="tr-TR" dirty="0" smtClean="0"/>
              <a:t> </a:t>
            </a:r>
            <a:r>
              <a:rPr lang="tr-TR" dirty="0" err="1" smtClean="0"/>
              <a:t>Universiteti</a:t>
            </a:r>
            <a:r>
              <a:rPr lang="tr-TR" dirty="0" smtClean="0"/>
              <a:t> i </a:t>
            </a:r>
            <a:r>
              <a:rPr lang="tr-TR" dirty="0" err="1" smtClean="0"/>
              <a:t>Prishtines</a:t>
            </a:r>
            <a:r>
              <a:rPr lang="tr-TR" dirty="0" smtClean="0"/>
              <a:t> (Kosovo-2023 Project) </a:t>
            </a:r>
            <a:r>
              <a:rPr lang="tr-TR" dirty="0" err="1" smtClean="0"/>
              <a:t>and</a:t>
            </a:r>
            <a:r>
              <a:rPr lang="tr-TR" dirty="0" smtClean="0"/>
              <a:t> 309 </a:t>
            </a:r>
            <a:r>
              <a:rPr lang="tr-TR" dirty="0" err="1" smtClean="0"/>
              <a:t>Euros</a:t>
            </a:r>
            <a:r>
              <a:rPr lang="tr-TR" dirty="0" smtClean="0"/>
              <a:t> </a:t>
            </a:r>
            <a:r>
              <a:rPr lang="tr-TR" dirty="0" err="1" smtClean="0"/>
              <a:t>for</a:t>
            </a:r>
            <a:r>
              <a:rPr lang="tr-TR" dirty="0" smtClean="0"/>
              <a:t> </a:t>
            </a:r>
            <a:r>
              <a:rPr lang="tr-TR" dirty="0" err="1" smtClean="0"/>
              <a:t>University</a:t>
            </a:r>
            <a:r>
              <a:rPr lang="tr-TR" dirty="0" smtClean="0"/>
              <a:t> </a:t>
            </a:r>
            <a:r>
              <a:rPr lang="tr-TR" dirty="0" err="1" smtClean="0"/>
              <a:t>Ukshin</a:t>
            </a:r>
            <a:r>
              <a:rPr lang="tr-TR" dirty="0" smtClean="0"/>
              <a:t> </a:t>
            </a:r>
            <a:r>
              <a:rPr lang="tr-TR" dirty="0" err="1" smtClean="0"/>
              <a:t>Hoti</a:t>
            </a:r>
            <a:r>
              <a:rPr lang="tr-TR" dirty="0" smtClean="0"/>
              <a:t> </a:t>
            </a:r>
            <a:r>
              <a:rPr lang="tr-TR" dirty="0" err="1" smtClean="0"/>
              <a:t>Prizren</a:t>
            </a:r>
            <a:r>
              <a:rPr lang="tr-TR" dirty="0" smtClean="0"/>
              <a:t> (Kosovo-2024 Project)</a:t>
            </a:r>
          </a:p>
          <a:p>
            <a:endParaRPr lang="tr-TR" dirty="0"/>
          </a:p>
          <a:p>
            <a:endParaRPr lang="tr-TR" dirty="0" smtClean="0"/>
          </a:p>
          <a:p>
            <a:pPr marL="0" indent="0">
              <a:buNone/>
            </a:pPr>
            <a:endParaRPr lang="tr-TR" dirty="0"/>
          </a:p>
          <a:p>
            <a:endParaRPr lang="tr-TR" dirty="0"/>
          </a:p>
        </p:txBody>
      </p:sp>
    </p:spTree>
    <p:extLst>
      <p:ext uri="{BB962C8B-B14F-4D97-AF65-F5344CB8AC3E}">
        <p14:creationId xmlns:p14="http://schemas.microsoft.com/office/powerpoint/2010/main" val="38486972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0EF9B7E-9F93-4E2D-991E-8EFCF39D0BB2}"/>
              </a:ext>
            </a:extLst>
          </p:cNvPr>
          <p:cNvSpPr>
            <a:spLocks noGrp="1"/>
          </p:cNvSpPr>
          <p:nvPr>
            <p:ph type="title"/>
          </p:nvPr>
        </p:nvSpPr>
        <p:spPr>
          <a:xfrm>
            <a:off x="838200" y="365125"/>
            <a:ext cx="9116505" cy="1325563"/>
          </a:xfrm>
        </p:spPr>
        <p:txBody>
          <a:bodyPr>
            <a:normAutofit/>
          </a:bodyPr>
          <a:lstStyle/>
          <a:p>
            <a:r>
              <a:rPr lang="tr-TR" dirty="0" smtClean="0">
                <a:solidFill>
                  <a:srgbClr val="FF0000"/>
                </a:solidFill>
                <a:latin typeface="Arial" panose="020B0604020202020204" pitchFamily="34" charset="0"/>
                <a:cs typeface="Arial" panose="020B0604020202020204" pitchFamily="34" charset="0"/>
              </a:rPr>
              <a:t>INTERNATIONAL ACADEMIC RELATIONS OFFICE</a:t>
            </a:r>
            <a:endParaRPr lang="tr-TR" dirty="0">
              <a:solidFill>
                <a:srgbClr val="FF0000"/>
              </a:solidFill>
              <a:latin typeface="Arial" panose="020B0604020202020204" pitchFamily="34" charset="0"/>
              <a:cs typeface="Arial" panose="020B0604020202020204" pitchFamily="34" charset="0"/>
            </a:endParaRPr>
          </a:p>
        </p:txBody>
      </p:sp>
      <p:sp>
        <p:nvSpPr>
          <p:cNvPr id="3" name="İçerik Yer Tutucusu 2">
            <a:extLst>
              <a:ext uri="{FF2B5EF4-FFF2-40B4-BE49-F238E27FC236}">
                <a16:creationId xmlns:a16="http://schemas.microsoft.com/office/drawing/2014/main" id="{CB05F1D5-CBA8-48AC-BB19-C4BBD39FA0E7}"/>
              </a:ext>
            </a:extLst>
          </p:cNvPr>
          <p:cNvSpPr>
            <a:spLocks noGrp="1"/>
          </p:cNvSpPr>
          <p:nvPr>
            <p:ph idx="1"/>
          </p:nvPr>
        </p:nvSpPr>
        <p:spPr>
          <a:xfrm>
            <a:off x="838200" y="1825625"/>
            <a:ext cx="10515600" cy="4351338"/>
          </a:xfrm>
        </p:spPr>
        <p:txBody>
          <a:bodyPr/>
          <a:lstStyle/>
          <a:p>
            <a:pPr marL="0" indent="0" algn="ctr">
              <a:lnSpc>
                <a:spcPts val="1000"/>
              </a:lnSpc>
              <a:buNone/>
            </a:pPr>
            <a:endParaRPr lang="tr-TR" sz="1100" dirty="0"/>
          </a:p>
          <a:p>
            <a:pPr marL="0" indent="0" algn="ctr">
              <a:lnSpc>
                <a:spcPts val="1000"/>
              </a:lnSpc>
              <a:buNone/>
            </a:pPr>
            <a:r>
              <a:rPr lang="tr-TR" dirty="0" smtClean="0"/>
              <a:t>E-mail: </a:t>
            </a:r>
            <a:r>
              <a:rPr lang="tr-TR" b="1" dirty="0"/>
              <a:t>erasmus@deu.edu.tr</a:t>
            </a:r>
          </a:p>
          <a:p>
            <a:pPr marL="0" indent="0" algn="ctr">
              <a:lnSpc>
                <a:spcPts val="1000"/>
              </a:lnSpc>
              <a:buNone/>
            </a:pPr>
            <a:r>
              <a:rPr lang="tr-TR" sz="2000" dirty="0"/>
              <a:t>	</a:t>
            </a:r>
          </a:p>
          <a:p>
            <a:pPr marL="0" indent="0" algn="ctr">
              <a:lnSpc>
                <a:spcPts val="1000"/>
              </a:lnSpc>
              <a:buNone/>
            </a:pPr>
            <a:r>
              <a:rPr lang="tr-TR" sz="2000" dirty="0" smtClean="0"/>
              <a:t>International </a:t>
            </a:r>
            <a:r>
              <a:rPr lang="tr-TR" sz="2000" dirty="0" err="1" smtClean="0"/>
              <a:t>Academic</a:t>
            </a:r>
            <a:r>
              <a:rPr lang="tr-TR" sz="2000" dirty="0" smtClean="0"/>
              <a:t> </a:t>
            </a:r>
            <a:r>
              <a:rPr lang="tr-TR" sz="2000" dirty="0" err="1" smtClean="0"/>
              <a:t>Relations</a:t>
            </a:r>
            <a:r>
              <a:rPr lang="tr-TR" sz="2000" dirty="0" smtClean="0"/>
              <a:t> Office</a:t>
            </a:r>
            <a:br>
              <a:rPr lang="tr-TR" sz="2000" dirty="0" smtClean="0"/>
            </a:br>
            <a:r>
              <a:rPr lang="tr-TR" sz="2000" dirty="0" smtClean="0"/>
              <a:t/>
            </a:r>
            <a:br>
              <a:rPr lang="tr-TR" sz="2000" dirty="0" smtClean="0"/>
            </a:br>
            <a:r>
              <a:rPr lang="tr-TR" sz="2000" dirty="0" smtClean="0"/>
              <a:t> </a:t>
            </a:r>
            <a:r>
              <a:rPr lang="tr-TR" sz="2000" dirty="0" err="1" smtClean="0"/>
              <a:t>Student</a:t>
            </a:r>
            <a:r>
              <a:rPr lang="tr-TR" sz="2000" dirty="0" smtClean="0"/>
              <a:t> </a:t>
            </a:r>
            <a:r>
              <a:rPr lang="tr-TR" sz="2000" dirty="0" err="1" smtClean="0"/>
              <a:t>Counseling</a:t>
            </a:r>
            <a:r>
              <a:rPr lang="tr-TR" sz="2000" dirty="0" smtClean="0"/>
              <a:t> </a:t>
            </a:r>
            <a:r>
              <a:rPr lang="tr-TR" sz="2000" dirty="0" err="1" smtClean="0"/>
              <a:t>Days</a:t>
            </a:r>
            <a:r>
              <a:rPr lang="tr-TR" sz="2000" dirty="0" smtClean="0"/>
              <a:t>: </a:t>
            </a:r>
          </a:p>
          <a:p>
            <a:pPr marL="0" indent="0" algn="ctr">
              <a:lnSpc>
                <a:spcPts val="1000"/>
              </a:lnSpc>
              <a:buNone/>
            </a:pPr>
            <a:r>
              <a:rPr lang="tr-TR" sz="2000" dirty="0" err="1" smtClean="0"/>
              <a:t>Tuesday-Thursday</a:t>
            </a:r>
            <a:r>
              <a:rPr lang="tr-TR" sz="2000" dirty="0" smtClean="0"/>
              <a:t> </a:t>
            </a:r>
            <a:r>
              <a:rPr lang="tr-TR" sz="2000" dirty="0" err="1" smtClean="0"/>
              <a:t>and</a:t>
            </a:r>
            <a:r>
              <a:rPr lang="tr-TR" sz="2000" dirty="0" smtClean="0"/>
              <a:t> time: 4 PM – 5PM</a:t>
            </a:r>
          </a:p>
          <a:p>
            <a:pPr marL="0" indent="0" algn="ctr">
              <a:lnSpc>
                <a:spcPts val="1000"/>
              </a:lnSpc>
              <a:buNone/>
            </a:pPr>
            <a:r>
              <a:rPr lang="tr-TR" sz="2000" dirty="0" smtClean="0"/>
              <a:t>THANK YOU FOR YOUR INTEREST.</a:t>
            </a:r>
          </a:p>
          <a:p>
            <a:pPr marL="0" indent="0" algn="ctr">
              <a:lnSpc>
                <a:spcPts val="1000"/>
              </a:lnSpc>
              <a:buNone/>
            </a:pPr>
            <a:endParaRPr lang="tr-TR" sz="2000" dirty="0" smtClean="0">
              <a:cs typeface="Calibri"/>
            </a:endParaRPr>
          </a:p>
          <a:p>
            <a:pPr marL="0" indent="0" algn="ctr">
              <a:lnSpc>
                <a:spcPct val="100000"/>
              </a:lnSpc>
              <a:buNone/>
            </a:pPr>
            <a:r>
              <a:rPr lang="tr-TR" sz="1400" dirty="0" smtClean="0">
                <a:cs typeface="Calibri"/>
              </a:rPr>
              <a:t>*</a:t>
            </a:r>
            <a:r>
              <a:rPr lang="tr-TR" sz="1400" dirty="0" err="1" smtClean="0">
                <a:cs typeface="Calibri"/>
              </a:rPr>
              <a:t>The</a:t>
            </a:r>
            <a:r>
              <a:rPr lang="tr-TR" sz="1400" dirty="0" smtClean="0">
                <a:cs typeface="Calibri"/>
              </a:rPr>
              <a:t> </a:t>
            </a:r>
            <a:r>
              <a:rPr lang="tr-TR" sz="1400" dirty="0" err="1" smtClean="0">
                <a:cs typeface="Calibri"/>
              </a:rPr>
              <a:t>information</a:t>
            </a:r>
            <a:r>
              <a:rPr lang="tr-TR" sz="1400" dirty="0" smtClean="0">
                <a:cs typeface="Calibri"/>
              </a:rPr>
              <a:t> in </a:t>
            </a:r>
            <a:r>
              <a:rPr lang="tr-TR" sz="1400" dirty="0" err="1" smtClean="0">
                <a:cs typeface="Calibri"/>
              </a:rPr>
              <a:t>this</a:t>
            </a:r>
            <a:r>
              <a:rPr lang="tr-TR" sz="1400" dirty="0" smtClean="0">
                <a:cs typeface="Calibri"/>
              </a:rPr>
              <a:t> </a:t>
            </a:r>
            <a:r>
              <a:rPr lang="tr-TR" sz="1400" dirty="0" err="1" smtClean="0">
                <a:cs typeface="Calibri"/>
              </a:rPr>
              <a:t>presentation</a:t>
            </a:r>
            <a:r>
              <a:rPr lang="tr-TR" sz="1400" dirty="0" smtClean="0">
                <a:cs typeface="Calibri"/>
              </a:rPr>
              <a:t> </a:t>
            </a:r>
            <a:r>
              <a:rPr lang="tr-TR" sz="1400" dirty="0" err="1" smtClean="0">
                <a:cs typeface="Calibri"/>
              </a:rPr>
              <a:t>dated</a:t>
            </a:r>
            <a:r>
              <a:rPr lang="tr-TR" sz="1400" dirty="0" smtClean="0">
                <a:cs typeface="Calibri"/>
              </a:rPr>
              <a:t> 29.04.2025 is </a:t>
            </a:r>
            <a:r>
              <a:rPr lang="tr-TR" sz="1400" dirty="0" err="1" smtClean="0">
                <a:cs typeface="Calibri"/>
              </a:rPr>
              <a:t>information</a:t>
            </a:r>
            <a:r>
              <a:rPr lang="tr-TR" sz="1400" dirty="0" smtClean="0">
                <a:cs typeface="Calibri"/>
              </a:rPr>
              <a:t> </a:t>
            </a:r>
            <a:r>
              <a:rPr lang="tr-TR" sz="1400" dirty="0" err="1" smtClean="0">
                <a:cs typeface="Calibri"/>
              </a:rPr>
              <a:t>that</a:t>
            </a:r>
            <a:r>
              <a:rPr lang="tr-TR" sz="1400" dirty="0" smtClean="0">
                <a:cs typeface="Calibri"/>
              </a:rPr>
              <a:t> is </a:t>
            </a:r>
            <a:r>
              <a:rPr lang="tr-TR" sz="1400" dirty="0" err="1" smtClean="0">
                <a:cs typeface="Calibri"/>
              </a:rPr>
              <a:t>likely</a:t>
            </a:r>
            <a:r>
              <a:rPr lang="tr-TR" sz="1400" dirty="0" smtClean="0">
                <a:cs typeface="Calibri"/>
              </a:rPr>
              <a:t> </a:t>
            </a:r>
            <a:r>
              <a:rPr lang="tr-TR" sz="1400" dirty="0" err="1" smtClean="0">
                <a:cs typeface="Calibri"/>
              </a:rPr>
              <a:t>to</a:t>
            </a:r>
            <a:r>
              <a:rPr lang="tr-TR" sz="1400" dirty="0" smtClean="0">
                <a:cs typeface="Calibri"/>
              </a:rPr>
              <a:t> be </a:t>
            </a:r>
            <a:r>
              <a:rPr lang="tr-TR" sz="1400" dirty="0" err="1" smtClean="0">
                <a:cs typeface="Calibri"/>
              </a:rPr>
              <a:t>changed</a:t>
            </a:r>
            <a:r>
              <a:rPr lang="tr-TR" sz="1400" dirty="0" smtClean="0">
                <a:cs typeface="Calibri"/>
              </a:rPr>
              <a:t> </a:t>
            </a:r>
            <a:r>
              <a:rPr lang="tr-TR" sz="1400" dirty="0" err="1" smtClean="0">
                <a:cs typeface="Calibri"/>
              </a:rPr>
              <a:t>for</a:t>
            </a:r>
            <a:r>
              <a:rPr lang="tr-TR" sz="1400" dirty="0" smtClean="0">
                <a:cs typeface="Calibri"/>
              </a:rPr>
              <a:t> </a:t>
            </a:r>
            <a:r>
              <a:rPr lang="tr-TR" sz="1400" dirty="0" err="1" smtClean="0">
                <a:cs typeface="Calibri"/>
              </a:rPr>
              <a:t>students</a:t>
            </a:r>
            <a:r>
              <a:rPr lang="tr-TR" sz="1400" dirty="0" smtClean="0">
                <a:cs typeface="Calibri"/>
              </a:rPr>
              <a:t> </a:t>
            </a:r>
            <a:r>
              <a:rPr lang="tr-TR" sz="1400" dirty="0" err="1" smtClean="0">
                <a:cs typeface="Calibri"/>
              </a:rPr>
              <a:t>who</a:t>
            </a:r>
            <a:r>
              <a:rPr lang="tr-TR" sz="1400" dirty="0" smtClean="0">
                <a:cs typeface="Calibri"/>
              </a:rPr>
              <a:t> </a:t>
            </a:r>
            <a:r>
              <a:rPr lang="tr-TR" sz="1400" dirty="0" err="1" smtClean="0">
                <a:cs typeface="Calibri"/>
              </a:rPr>
              <a:t>will</a:t>
            </a:r>
            <a:r>
              <a:rPr lang="tr-TR" sz="1400" dirty="0" smtClean="0">
                <a:cs typeface="Calibri"/>
              </a:rPr>
              <a:t> </a:t>
            </a:r>
            <a:r>
              <a:rPr lang="tr-TR" sz="1400" dirty="0" err="1" smtClean="0">
                <a:cs typeface="Calibri"/>
              </a:rPr>
              <a:t>apply</a:t>
            </a:r>
            <a:r>
              <a:rPr lang="tr-TR" sz="1400" dirty="0" smtClean="0">
                <a:cs typeface="Calibri"/>
              </a:rPr>
              <a:t> </a:t>
            </a:r>
            <a:r>
              <a:rPr lang="tr-TR" sz="1400" dirty="0" err="1" smtClean="0">
                <a:cs typeface="Calibri"/>
              </a:rPr>
              <a:t>and</a:t>
            </a:r>
            <a:r>
              <a:rPr lang="tr-TR" sz="1400" dirty="0" smtClean="0">
                <a:cs typeface="Calibri"/>
              </a:rPr>
              <a:t> be </a:t>
            </a:r>
            <a:r>
              <a:rPr lang="tr-TR" sz="1400" dirty="0" err="1" smtClean="0">
                <a:cs typeface="Calibri"/>
              </a:rPr>
              <a:t>selected</a:t>
            </a:r>
            <a:r>
              <a:rPr lang="tr-TR" sz="1400" dirty="0" smtClean="0">
                <a:cs typeface="Calibri"/>
              </a:rPr>
              <a:t> </a:t>
            </a:r>
            <a:r>
              <a:rPr lang="tr-TR" sz="1400" dirty="0" err="1" smtClean="0">
                <a:cs typeface="Calibri"/>
              </a:rPr>
              <a:t>within</a:t>
            </a:r>
            <a:r>
              <a:rPr lang="tr-TR" sz="1400" dirty="0" smtClean="0">
                <a:cs typeface="Calibri"/>
              </a:rPr>
              <a:t> </a:t>
            </a:r>
            <a:r>
              <a:rPr lang="tr-TR" sz="1400" dirty="0" err="1" smtClean="0">
                <a:cs typeface="Calibri"/>
              </a:rPr>
              <a:t>the</a:t>
            </a:r>
            <a:r>
              <a:rPr lang="tr-TR" sz="1400" dirty="0" smtClean="0">
                <a:cs typeface="Calibri"/>
              </a:rPr>
              <a:t> </a:t>
            </a:r>
            <a:r>
              <a:rPr lang="tr-TR" sz="1400" dirty="0" err="1" smtClean="0">
                <a:cs typeface="Calibri"/>
              </a:rPr>
              <a:t>scope</a:t>
            </a:r>
            <a:r>
              <a:rPr lang="tr-TR" sz="1400" dirty="0" smtClean="0">
                <a:cs typeface="Calibri"/>
              </a:rPr>
              <a:t> of </a:t>
            </a:r>
            <a:r>
              <a:rPr lang="tr-TR" sz="1400" dirty="0" err="1" smtClean="0">
                <a:cs typeface="Calibri"/>
              </a:rPr>
              <a:t>projects</a:t>
            </a:r>
            <a:r>
              <a:rPr lang="tr-TR" sz="1400" dirty="0" smtClean="0">
                <a:cs typeface="Calibri"/>
              </a:rPr>
              <a:t> </a:t>
            </a:r>
            <a:r>
              <a:rPr lang="tr-TR" sz="1400" dirty="0" err="1" smtClean="0">
                <a:cs typeface="Calibri"/>
              </a:rPr>
              <a:t>and</a:t>
            </a:r>
            <a:r>
              <a:rPr lang="tr-TR" sz="1400" dirty="0" smtClean="0">
                <a:cs typeface="Calibri"/>
              </a:rPr>
              <a:t> </a:t>
            </a:r>
            <a:r>
              <a:rPr lang="tr-TR" sz="1400" dirty="0" err="1" smtClean="0">
                <a:cs typeface="Calibri"/>
              </a:rPr>
              <a:t>announcements</a:t>
            </a:r>
            <a:r>
              <a:rPr lang="tr-TR" sz="1400" dirty="0" smtClean="0">
                <a:cs typeface="Calibri"/>
              </a:rPr>
              <a:t> in </a:t>
            </a:r>
            <a:r>
              <a:rPr lang="tr-TR" sz="1400" dirty="0" err="1" smtClean="0">
                <a:cs typeface="Calibri"/>
              </a:rPr>
              <a:t>the</a:t>
            </a:r>
            <a:r>
              <a:rPr lang="tr-TR" sz="1400" dirty="0" smtClean="0">
                <a:cs typeface="Calibri"/>
              </a:rPr>
              <a:t> </a:t>
            </a:r>
            <a:r>
              <a:rPr lang="tr-TR" sz="1400" dirty="0" err="1" smtClean="0">
                <a:cs typeface="Calibri"/>
              </a:rPr>
              <a:t>following</a:t>
            </a:r>
            <a:r>
              <a:rPr lang="tr-TR" sz="1400" dirty="0" smtClean="0">
                <a:cs typeface="Calibri"/>
              </a:rPr>
              <a:t> </a:t>
            </a:r>
            <a:r>
              <a:rPr lang="tr-TR" sz="1400" dirty="0" err="1" smtClean="0">
                <a:cs typeface="Calibri"/>
              </a:rPr>
              <a:t>days</a:t>
            </a:r>
            <a:r>
              <a:rPr lang="tr-TR" sz="1400" dirty="0" smtClean="0">
                <a:cs typeface="Calibri"/>
              </a:rPr>
              <a:t>.</a:t>
            </a:r>
            <a:endParaRPr lang="tr-TR" dirty="0"/>
          </a:p>
        </p:txBody>
      </p:sp>
      <p:pic>
        <p:nvPicPr>
          <p:cNvPr id="1026" name="Picture 2" descr="a73c51931ac08f93c3257851bd7f2ae7">
            <a:extLst>
              <a:ext uri="{FF2B5EF4-FFF2-40B4-BE49-F238E27FC236}">
                <a16:creationId xmlns:a16="http://schemas.microsoft.com/office/drawing/2014/main" id="{3EAA1998-5B2F-415D-93B9-9987ED223E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9362" y="4427473"/>
            <a:ext cx="71532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0660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403F791-1C53-4B45-9CCC-B890741A8B0A}"/>
              </a:ext>
            </a:extLst>
          </p:cNvPr>
          <p:cNvSpPr>
            <a:spLocks noGrp="1"/>
          </p:cNvSpPr>
          <p:nvPr>
            <p:ph type="title"/>
          </p:nvPr>
        </p:nvSpPr>
        <p:spPr/>
        <p:txBody>
          <a:bodyPr/>
          <a:lstStyle/>
          <a:p>
            <a:r>
              <a:rPr lang="tr-TR" dirty="0">
                <a:solidFill>
                  <a:srgbClr val="FF0000"/>
                </a:solidFill>
              </a:rPr>
              <a:t>WAIVER</a:t>
            </a:r>
            <a:endParaRPr lang="tr-TR" dirty="0"/>
          </a:p>
        </p:txBody>
      </p:sp>
      <p:sp>
        <p:nvSpPr>
          <p:cNvPr id="3" name="İçerik Yer Tutucusu 2">
            <a:extLst>
              <a:ext uri="{FF2B5EF4-FFF2-40B4-BE49-F238E27FC236}">
                <a16:creationId xmlns:a16="http://schemas.microsoft.com/office/drawing/2014/main" id="{8732B2E6-E386-4EB2-A423-3A537166CA80}"/>
              </a:ext>
            </a:extLst>
          </p:cNvPr>
          <p:cNvSpPr>
            <a:spLocks noGrp="1"/>
          </p:cNvSpPr>
          <p:nvPr>
            <p:ph idx="1"/>
          </p:nvPr>
        </p:nvSpPr>
        <p:spPr>
          <a:xfrm>
            <a:off x="139959" y="1793977"/>
            <a:ext cx="11765902" cy="4351338"/>
          </a:xfrm>
        </p:spPr>
        <p:txBody>
          <a:bodyPr>
            <a:normAutofit/>
          </a:bodyPr>
          <a:lstStyle/>
          <a:p>
            <a:pPr marL="257168" lvl="0" indent="-257168" defTabSz="342892">
              <a:lnSpc>
                <a:spcPts val="1000"/>
              </a:lnSpc>
              <a:spcBef>
                <a:spcPts val="0"/>
              </a:spcBef>
              <a:buFont typeface="Arial"/>
              <a:buChar char="•"/>
            </a:pPr>
            <a:endParaRPr lang="tr-TR" sz="1600" dirty="0">
              <a:solidFill>
                <a:schemeClr val="tx1"/>
              </a:solidFill>
              <a:latin typeface="Arial" charset="0"/>
            </a:endParaRPr>
          </a:p>
          <a:p>
            <a:pPr>
              <a:buFontTx/>
              <a:buChar char="-"/>
            </a:pPr>
            <a:r>
              <a:rPr lang="en-US" sz="1600" dirty="0">
                <a:solidFill>
                  <a:schemeClr val="tx1"/>
                </a:solidFill>
              </a:rPr>
              <a:t>It has been notified that students who have decided to give up their activities for any reason should fill in the Waiver Petition in the relevant announcement on our web page [2025-2026 ACADEMIC YEAR ERASMUS (2025 project) STUDENT MOBILITY RESULTS ANNOUNCEMENT] and send it to the International Academic Relations Coordinator's address erasmus@deu.edu.tr until 19 September 2025 and inform the Erasmus Coordinator of the relevant department separately.</a:t>
            </a:r>
            <a:endParaRPr lang="tr-TR" sz="1600" dirty="0">
              <a:solidFill>
                <a:schemeClr val="tx1"/>
              </a:solidFill>
            </a:endParaRPr>
          </a:p>
          <a:p>
            <a:pPr>
              <a:buFontTx/>
              <a:buChar char="-"/>
            </a:pPr>
            <a:r>
              <a:rPr lang="en-US" sz="1600" dirty="0">
                <a:solidFill>
                  <a:schemeClr val="tx1"/>
                </a:solidFill>
              </a:rPr>
              <a:t>- If there are any students who decide to give up Erasmus education during the process (after 19 September 2025), we kindly request them to submit a Waiver Petition (stating the reason for the withdrawal) to us as soon as they take this decision</a:t>
            </a:r>
            <a:r>
              <a:rPr lang="en-US" sz="1600" dirty="0" smtClean="0">
                <a:solidFill>
                  <a:schemeClr val="tx1"/>
                </a:solidFill>
              </a:rPr>
              <a:t>.</a:t>
            </a:r>
            <a:endParaRPr lang="tr-TR" sz="1600" dirty="0" smtClean="0">
              <a:solidFill>
                <a:schemeClr val="tx1"/>
              </a:solidFill>
            </a:endParaRPr>
          </a:p>
          <a:p>
            <a:pPr>
              <a:buFontTx/>
              <a:buChar char="-"/>
            </a:pPr>
            <a:endParaRPr lang="tr-TR" sz="1600" dirty="0">
              <a:solidFill>
                <a:schemeClr val="tx1"/>
              </a:solidFill>
            </a:endParaRPr>
          </a:p>
          <a:p>
            <a:r>
              <a:rPr lang="en-GB" sz="1600" dirty="0">
                <a:solidFill>
                  <a:schemeClr val="tx1"/>
                </a:solidFill>
              </a:rPr>
              <a:t>Students who decide to withdraw from their Erasmus+ mobility for any reason are required to complete the </a:t>
            </a:r>
            <a:r>
              <a:rPr lang="en-GB" sz="1600" b="1" dirty="0">
                <a:solidFill>
                  <a:schemeClr val="tx1"/>
                </a:solidFill>
              </a:rPr>
              <a:t>Waiver Petition</a:t>
            </a:r>
            <a:r>
              <a:rPr lang="en-GB" sz="1600" dirty="0">
                <a:solidFill>
                  <a:schemeClr val="tx1"/>
                </a:solidFill>
              </a:rPr>
              <a:t> available in the relevant announcement on our website [</a:t>
            </a:r>
            <a:r>
              <a:rPr lang="en-GB" sz="1600" b="1" dirty="0">
                <a:solidFill>
                  <a:schemeClr val="tx1"/>
                </a:solidFill>
              </a:rPr>
              <a:t>2025–2026 Academic Year Erasmus (2025 Project) Student Mobility Results Announcement</a:t>
            </a:r>
            <a:r>
              <a:rPr lang="en-GB" sz="1600" dirty="0">
                <a:solidFill>
                  <a:schemeClr val="tx1"/>
                </a:solidFill>
              </a:rPr>
              <a:t>], and submit it to the International Academic Relations Coordination Office via </a:t>
            </a:r>
            <a:r>
              <a:rPr lang="en-GB" sz="1600" b="1" dirty="0">
                <a:solidFill>
                  <a:schemeClr val="tx1"/>
                </a:solidFill>
              </a:rPr>
              <a:t>erasmus@deu.edu.tr</a:t>
            </a:r>
            <a:r>
              <a:rPr lang="en-GB" sz="1600" dirty="0">
                <a:solidFill>
                  <a:schemeClr val="tx1"/>
                </a:solidFill>
              </a:rPr>
              <a:t> by </a:t>
            </a:r>
            <a:r>
              <a:rPr lang="en-GB" sz="1600" b="1" dirty="0">
                <a:solidFill>
                  <a:schemeClr val="tx1"/>
                </a:solidFill>
              </a:rPr>
              <a:t>19 September 2025</a:t>
            </a:r>
            <a:r>
              <a:rPr lang="en-GB" sz="1600" dirty="0">
                <a:solidFill>
                  <a:schemeClr val="tx1"/>
                </a:solidFill>
              </a:rPr>
              <a:t>. In addition, they must inform the Erasmus Coordinator of their department separately.</a:t>
            </a:r>
          </a:p>
          <a:p>
            <a:r>
              <a:rPr lang="en-GB" sz="1600" dirty="0">
                <a:solidFill>
                  <a:schemeClr val="tx1"/>
                </a:solidFill>
              </a:rPr>
              <a:t>Students who choose to withdraw </a:t>
            </a:r>
            <a:r>
              <a:rPr lang="en-GB" sz="1600" b="1" dirty="0">
                <a:solidFill>
                  <a:schemeClr val="tx1"/>
                </a:solidFill>
              </a:rPr>
              <a:t>after 19 September 2025</a:t>
            </a:r>
            <a:r>
              <a:rPr lang="en-GB" sz="1600" dirty="0">
                <a:solidFill>
                  <a:schemeClr val="tx1"/>
                </a:solidFill>
              </a:rPr>
              <a:t> are kindly requested to submit a </a:t>
            </a:r>
            <a:r>
              <a:rPr lang="en-GB" sz="1600" b="1" dirty="0">
                <a:solidFill>
                  <a:schemeClr val="tx1"/>
                </a:solidFill>
              </a:rPr>
              <a:t>Waiver Petition</a:t>
            </a:r>
            <a:r>
              <a:rPr lang="en-GB" sz="1600" dirty="0">
                <a:solidFill>
                  <a:schemeClr val="tx1"/>
                </a:solidFill>
              </a:rPr>
              <a:t> (indicating the reason for withdrawal) </a:t>
            </a:r>
            <a:r>
              <a:rPr lang="en-GB" sz="1600" b="1" dirty="0">
                <a:solidFill>
                  <a:schemeClr val="tx1"/>
                </a:solidFill>
              </a:rPr>
              <a:t>as soon as they make this decision</a:t>
            </a:r>
            <a:r>
              <a:rPr lang="en-GB" sz="1600" dirty="0" smtClean="0">
                <a:solidFill>
                  <a:schemeClr val="tx1"/>
                </a:solidFill>
              </a:rPr>
              <a:t>.</a:t>
            </a:r>
            <a:endParaRPr lang="en-GB" sz="1600" dirty="0">
              <a:solidFill>
                <a:schemeClr val="tx1"/>
              </a:solidFill>
            </a:endParaRPr>
          </a:p>
        </p:txBody>
      </p:sp>
    </p:spTree>
    <p:extLst>
      <p:ext uri="{BB962C8B-B14F-4D97-AF65-F5344CB8AC3E}">
        <p14:creationId xmlns:p14="http://schemas.microsoft.com/office/powerpoint/2010/main" val="25984450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FC8D63D-4F11-4273-B200-7112048923DA}"/>
              </a:ext>
            </a:extLst>
          </p:cNvPr>
          <p:cNvSpPr>
            <a:spLocks noGrp="1"/>
          </p:cNvSpPr>
          <p:nvPr>
            <p:ph type="title"/>
          </p:nvPr>
        </p:nvSpPr>
        <p:spPr>
          <a:xfrm>
            <a:off x="838200" y="223724"/>
            <a:ext cx="8317089" cy="1157208"/>
          </a:xfrm>
        </p:spPr>
        <p:txBody>
          <a:bodyPr>
            <a:normAutofit fontScale="90000"/>
          </a:bodyPr>
          <a:lstStyle/>
          <a:p>
            <a:r>
              <a:rPr lang="en-US" dirty="0">
                <a:solidFill>
                  <a:srgbClr val="FF0000"/>
                </a:solidFill>
                <a:latin typeface="Arial" panose="020B0604020202020204" pitchFamily="34" charset="0"/>
                <a:cs typeface="Arial" panose="020B0604020202020204" pitchFamily="34" charset="0"/>
              </a:rPr>
              <a:t>Step by step </a:t>
            </a:r>
            <a:r>
              <a:rPr lang="en-US" dirty="0" err="1">
                <a:solidFill>
                  <a:srgbClr val="FF0000"/>
                </a:solidFill>
                <a:latin typeface="Arial" panose="020B0604020202020204" pitchFamily="34" charset="0"/>
                <a:cs typeface="Arial" panose="020B0604020202020204" pitchFamily="34" charset="0"/>
              </a:rPr>
              <a:t>erasmus</a:t>
            </a:r>
            <a:r>
              <a:rPr lang="en-US" dirty="0">
                <a:solidFill>
                  <a:srgbClr val="FF0000"/>
                </a:solidFill>
                <a:latin typeface="Arial" panose="020B0604020202020204" pitchFamily="34" charset="0"/>
                <a:cs typeface="Arial" panose="020B0604020202020204" pitchFamily="34" charset="0"/>
              </a:rPr>
              <a:t>+ learning mobility </a:t>
            </a:r>
            <a:endParaRPr lang="tr-TR" dirty="0">
              <a:solidFill>
                <a:srgbClr val="FF0000"/>
              </a:solidFill>
              <a:latin typeface="Arial" panose="020B0604020202020204" pitchFamily="34" charset="0"/>
              <a:cs typeface="Arial" panose="020B0604020202020204" pitchFamily="34" charset="0"/>
            </a:endParaRPr>
          </a:p>
        </p:txBody>
      </p:sp>
      <p:graphicFrame>
        <p:nvGraphicFramePr>
          <p:cNvPr id="4" name="İçerik Yer Tutucusu 3">
            <a:extLst>
              <a:ext uri="{FF2B5EF4-FFF2-40B4-BE49-F238E27FC236}">
                <a16:creationId xmlns:a16="http://schemas.microsoft.com/office/drawing/2014/main" id="{3E8D6D66-FB50-4894-B13B-568B35FF4079}"/>
              </a:ext>
            </a:extLst>
          </p:cNvPr>
          <p:cNvGraphicFramePr>
            <a:graphicFrameLocks noGrp="1"/>
          </p:cNvGraphicFramePr>
          <p:nvPr>
            <p:ph idx="1"/>
            <p:extLst>
              <p:ext uri="{D42A27DB-BD31-4B8C-83A1-F6EECF244321}">
                <p14:modId xmlns:p14="http://schemas.microsoft.com/office/powerpoint/2010/main" val="624066645"/>
              </p:ext>
            </p:extLst>
          </p:nvPr>
        </p:nvGraphicFramePr>
        <p:xfrm>
          <a:off x="838200" y="1225485"/>
          <a:ext cx="10927702" cy="46474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984726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D2C7C63-AB7C-481E-A386-BF151DC1BC07}"/>
              </a:ext>
            </a:extLst>
          </p:cNvPr>
          <p:cNvSpPr>
            <a:spLocks noGrp="1"/>
          </p:cNvSpPr>
          <p:nvPr>
            <p:ph type="title"/>
          </p:nvPr>
        </p:nvSpPr>
        <p:spPr>
          <a:xfrm>
            <a:off x="838200" y="365126"/>
            <a:ext cx="9144786" cy="1246858"/>
          </a:xfrm>
        </p:spPr>
        <p:txBody>
          <a:bodyPr>
            <a:normAutofit fontScale="90000"/>
          </a:bodyPr>
          <a:lstStyle/>
          <a:p>
            <a:r>
              <a:rPr lang="tr-TR" dirty="0">
                <a:solidFill>
                  <a:srgbClr val="FF0000"/>
                </a:solidFill>
                <a:latin typeface="Arial" panose="020B0604020202020204" pitchFamily="34" charset="0"/>
                <a:cs typeface="Arial" panose="020B0604020202020204" pitchFamily="34" charset="0"/>
              </a:rPr>
              <a:t>OUTGOING STUDENT WORK FLOW CHART</a:t>
            </a:r>
          </a:p>
        </p:txBody>
      </p:sp>
      <p:sp>
        <p:nvSpPr>
          <p:cNvPr id="3" name="İçerik Yer Tutucusu 2">
            <a:extLst>
              <a:ext uri="{FF2B5EF4-FFF2-40B4-BE49-F238E27FC236}">
                <a16:creationId xmlns:a16="http://schemas.microsoft.com/office/drawing/2014/main" id="{1CA5F0B4-56BD-46D1-BBB5-27319959A32F}"/>
              </a:ext>
            </a:extLst>
          </p:cNvPr>
          <p:cNvSpPr>
            <a:spLocks noGrp="1"/>
          </p:cNvSpPr>
          <p:nvPr>
            <p:ph idx="1"/>
          </p:nvPr>
        </p:nvSpPr>
        <p:spPr>
          <a:xfrm>
            <a:off x="838200" y="1825625"/>
            <a:ext cx="10515600" cy="3763412"/>
          </a:xfrm>
        </p:spPr>
        <p:txBody>
          <a:bodyPr>
            <a:normAutofit/>
          </a:bodyPr>
          <a:lstStyle/>
          <a:p>
            <a:r>
              <a:rPr lang="en-GB" dirty="0">
                <a:solidFill>
                  <a:schemeClr val="tx1"/>
                </a:solidFill>
              </a:rPr>
              <a:t>This is the </a:t>
            </a:r>
            <a:r>
              <a:rPr lang="en-GB" b="1" dirty="0">
                <a:solidFill>
                  <a:schemeClr val="tx1"/>
                </a:solidFill>
              </a:rPr>
              <a:t>main workflow</a:t>
            </a:r>
            <a:r>
              <a:rPr lang="en-GB" dirty="0">
                <a:solidFill>
                  <a:schemeClr val="tx1"/>
                </a:solidFill>
              </a:rPr>
              <a:t> to be followed by all Erasmus+ study mobility candidates.</a:t>
            </a:r>
            <a:br>
              <a:rPr lang="en-GB" dirty="0">
                <a:solidFill>
                  <a:schemeClr val="tx1"/>
                </a:solidFill>
              </a:rPr>
            </a:br>
            <a:r>
              <a:rPr lang="en-GB" dirty="0">
                <a:solidFill>
                  <a:schemeClr val="tx1"/>
                </a:solidFill>
              </a:rPr>
              <a:t>All students are required to carefully follow the steps outlined </a:t>
            </a:r>
            <a:r>
              <a:rPr lang="en-GB" b="1" dirty="0">
                <a:solidFill>
                  <a:schemeClr val="tx1"/>
                </a:solidFill>
              </a:rPr>
              <a:t>before, during, and after</a:t>
            </a:r>
            <a:r>
              <a:rPr lang="en-GB" dirty="0">
                <a:solidFill>
                  <a:schemeClr val="tx1"/>
                </a:solidFill>
              </a:rPr>
              <a:t> their Erasmus+ mobility in accordance with this workflow.</a:t>
            </a:r>
          </a:p>
          <a:p>
            <a:r>
              <a:rPr lang="en-GB" dirty="0">
                <a:solidFill>
                  <a:schemeClr val="tx1"/>
                </a:solidFill>
              </a:rPr>
              <a:t>The full process is available at:</a:t>
            </a:r>
            <a:br>
              <a:rPr lang="en-GB" dirty="0">
                <a:solidFill>
                  <a:schemeClr val="tx1"/>
                </a:solidFill>
              </a:rPr>
            </a:br>
            <a:r>
              <a:rPr lang="en-GB" dirty="0" smtClean="0">
                <a:solidFill>
                  <a:schemeClr val="tx1"/>
                </a:solidFill>
              </a:rPr>
              <a:t> </a:t>
            </a:r>
            <a:r>
              <a:rPr lang="en-GB" dirty="0">
                <a:solidFill>
                  <a:schemeClr val="tx1"/>
                </a:solidFill>
                <a:hlinkClick r:id="rId2"/>
              </a:rPr>
              <a:t>https://international.deu.edu.tr/erasmus/ogrenim-giden-ogrenci-erasmus/</a:t>
            </a:r>
            <a:endParaRPr lang="en-GB" dirty="0">
              <a:solidFill>
                <a:schemeClr val="tx1"/>
              </a:solidFill>
            </a:endParaRPr>
          </a:p>
        </p:txBody>
      </p:sp>
    </p:spTree>
    <p:extLst>
      <p:ext uri="{BB962C8B-B14F-4D97-AF65-F5344CB8AC3E}">
        <p14:creationId xmlns:p14="http://schemas.microsoft.com/office/powerpoint/2010/main" val="42075213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E72408B-8FB2-45AE-8E91-080F3A5856CE}"/>
              </a:ext>
            </a:extLst>
          </p:cNvPr>
          <p:cNvSpPr>
            <a:spLocks noGrp="1"/>
          </p:cNvSpPr>
          <p:nvPr>
            <p:ph type="title"/>
          </p:nvPr>
        </p:nvSpPr>
        <p:spPr>
          <a:xfrm>
            <a:off x="838200" y="365125"/>
            <a:ext cx="8843128" cy="1228005"/>
          </a:xfrm>
        </p:spPr>
        <p:txBody>
          <a:bodyPr>
            <a:normAutofit fontScale="90000"/>
          </a:bodyPr>
          <a:lstStyle/>
          <a:p>
            <a:r>
              <a:rPr lang="tr-TR" dirty="0">
                <a:solidFill>
                  <a:srgbClr val="FF0000"/>
                </a:solidFill>
                <a:latin typeface="Arial" panose="020B0604020202020204" pitchFamily="34" charset="0"/>
                <a:cs typeface="Arial" panose="020B0604020202020204" pitchFamily="34" charset="0"/>
              </a:rPr>
              <a:t>CHECKLIST FOR ERASMUS DOCUMENTS </a:t>
            </a:r>
          </a:p>
        </p:txBody>
      </p:sp>
      <p:sp>
        <p:nvSpPr>
          <p:cNvPr id="3" name="İçerik Yer Tutucusu 2">
            <a:extLst>
              <a:ext uri="{FF2B5EF4-FFF2-40B4-BE49-F238E27FC236}">
                <a16:creationId xmlns:a16="http://schemas.microsoft.com/office/drawing/2014/main" id="{7C81BEDC-5988-4591-BE5A-D0E2FB47ED6D}"/>
              </a:ext>
            </a:extLst>
          </p:cNvPr>
          <p:cNvSpPr>
            <a:spLocks noGrp="1"/>
          </p:cNvSpPr>
          <p:nvPr>
            <p:ph idx="1"/>
          </p:nvPr>
        </p:nvSpPr>
        <p:spPr>
          <a:xfrm>
            <a:off x="838200" y="1825625"/>
            <a:ext cx="10515600" cy="3903371"/>
          </a:xfrm>
        </p:spPr>
        <p:txBody>
          <a:bodyPr>
            <a:normAutofit fontScale="92500" lnSpcReduction="10000"/>
          </a:bodyPr>
          <a:lstStyle/>
          <a:p>
            <a:r>
              <a:rPr lang="en-GB" dirty="0">
                <a:solidFill>
                  <a:schemeClr val="tx1"/>
                </a:solidFill>
              </a:rPr>
              <a:t>You can view the list of documents required </a:t>
            </a:r>
            <a:r>
              <a:rPr lang="en-GB" b="1" dirty="0">
                <a:solidFill>
                  <a:schemeClr val="tx1"/>
                </a:solidFill>
              </a:rPr>
              <a:t>Before the Mobility</a:t>
            </a:r>
            <a:r>
              <a:rPr lang="en-GB" dirty="0">
                <a:solidFill>
                  <a:schemeClr val="tx1"/>
                </a:solidFill>
              </a:rPr>
              <a:t>, </a:t>
            </a:r>
            <a:r>
              <a:rPr lang="en-GB" b="1" dirty="0">
                <a:solidFill>
                  <a:schemeClr val="tx1"/>
                </a:solidFill>
              </a:rPr>
              <a:t>During the Mobility</a:t>
            </a:r>
            <a:r>
              <a:rPr lang="en-GB" dirty="0">
                <a:solidFill>
                  <a:schemeClr val="tx1"/>
                </a:solidFill>
              </a:rPr>
              <a:t>, and </a:t>
            </a:r>
            <a:r>
              <a:rPr lang="en-GB" b="1" dirty="0">
                <a:solidFill>
                  <a:schemeClr val="tx1"/>
                </a:solidFill>
              </a:rPr>
              <a:t>After the Mobility</a:t>
            </a:r>
            <a:r>
              <a:rPr lang="en-GB" dirty="0">
                <a:solidFill>
                  <a:schemeClr val="tx1"/>
                </a:solidFill>
              </a:rPr>
              <a:t>. This checklist will help you verify whether you have any missing documents related to the procedures for:</a:t>
            </a:r>
          </a:p>
          <a:p>
            <a:r>
              <a:rPr lang="en-GB" dirty="0">
                <a:solidFill>
                  <a:schemeClr val="tx1"/>
                </a:solidFill>
              </a:rPr>
              <a:t>Your Erasmus departure (e.g., </a:t>
            </a:r>
            <a:r>
              <a:rPr lang="tr-TR" b="1" dirty="0" err="1" smtClean="0">
                <a:solidFill>
                  <a:schemeClr val="tx1"/>
                </a:solidFill>
              </a:rPr>
              <a:t>Mobility</a:t>
            </a:r>
            <a:r>
              <a:rPr lang="tr-TR" b="1" dirty="0" smtClean="0">
                <a:solidFill>
                  <a:schemeClr val="tx1"/>
                </a:solidFill>
              </a:rPr>
              <a:t> Start-</a:t>
            </a:r>
            <a:r>
              <a:rPr lang="tr-TR" b="1" dirty="0" err="1" smtClean="0">
                <a:solidFill>
                  <a:schemeClr val="tx1"/>
                </a:solidFill>
              </a:rPr>
              <a:t>up</a:t>
            </a:r>
            <a:r>
              <a:rPr lang="tr-TR" b="1" dirty="0" smtClean="0">
                <a:solidFill>
                  <a:schemeClr val="tx1"/>
                </a:solidFill>
              </a:rPr>
              <a:t> </a:t>
            </a:r>
            <a:r>
              <a:rPr lang="tr-TR" b="1" dirty="0" err="1" smtClean="0">
                <a:solidFill>
                  <a:schemeClr val="tx1"/>
                </a:solidFill>
              </a:rPr>
              <a:t>Process</a:t>
            </a:r>
            <a:r>
              <a:rPr lang="en-GB" dirty="0" smtClean="0">
                <a:solidFill>
                  <a:schemeClr val="tx1"/>
                </a:solidFill>
              </a:rPr>
              <a:t>/ </a:t>
            </a:r>
            <a:r>
              <a:rPr lang="en-GB" b="1" dirty="0">
                <a:solidFill>
                  <a:schemeClr val="tx1"/>
                </a:solidFill>
              </a:rPr>
              <a:t>Erasmus grant agreement signing</a:t>
            </a:r>
            <a:r>
              <a:rPr lang="en-GB" dirty="0">
                <a:solidFill>
                  <a:schemeClr val="tx1"/>
                </a:solidFill>
              </a:rPr>
              <a:t>), and</a:t>
            </a:r>
          </a:p>
          <a:p>
            <a:r>
              <a:rPr lang="en-GB" dirty="0">
                <a:solidFill>
                  <a:schemeClr val="tx1"/>
                </a:solidFill>
              </a:rPr>
              <a:t>Your Erasmus return </a:t>
            </a:r>
            <a:r>
              <a:rPr lang="en-GB" dirty="0" smtClean="0">
                <a:solidFill>
                  <a:schemeClr val="tx1"/>
                </a:solidFill>
              </a:rPr>
              <a:t>(</a:t>
            </a:r>
            <a:r>
              <a:rPr lang="tr-TR" b="1" dirty="0" err="1" smtClean="0">
                <a:solidFill>
                  <a:schemeClr val="tx1"/>
                </a:solidFill>
              </a:rPr>
              <a:t>Mobility</a:t>
            </a:r>
            <a:r>
              <a:rPr lang="tr-TR" b="1" dirty="0" smtClean="0">
                <a:solidFill>
                  <a:schemeClr val="tx1"/>
                </a:solidFill>
              </a:rPr>
              <a:t> Wrap-</a:t>
            </a:r>
            <a:r>
              <a:rPr lang="tr-TR" b="1" dirty="0" err="1" smtClean="0">
                <a:solidFill>
                  <a:schemeClr val="tx1"/>
                </a:solidFill>
              </a:rPr>
              <a:t>up</a:t>
            </a:r>
            <a:r>
              <a:rPr lang="tr-TR" b="1" dirty="0" smtClean="0">
                <a:solidFill>
                  <a:schemeClr val="tx1"/>
                </a:solidFill>
              </a:rPr>
              <a:t> </a:t>
            </a:r>
            <a:r>
              <a:rPr lang="tr-TR" b="1" dirty="0" err="1" smtClean="0">
                <a:solidFill>
                  <a:schemeClr val="tx1"/>
                </a:solidFill>
              </a:rPr>
              <a:t>Process</a:t>
            </a:r>
            <a:r>
              <a:rPr lang="en-GB" dirty="0" smtClean="0">
                <a:solidFill>
                  <a:schemeClr val="tx1"/>
                </a:solidFill>
              </a:rPr>
              <a:t>).</a:t>
            </a:r>
            <a:endParaRPr lang="en-GB" dirty="0">
              <a:solidFill>
                <a:schemeClr val="tx1"/>
              </a:solidFill>
            </a:endParaRPr>
          </a:p>
          <a:p>
            <a:r>
              <a:rPr lang="en-GB" dirty="0">
                <a:solidFill>
                  <a:schemeClr val="tx1"/>
                </a:solidFill>
              </a:rPr>
              <a:t>Please ensure you have completed all the necessary documents </a:t>
            </a:r>
            <a:r>
              <a:rPr lang="en-GB" b="1" dirty="0">
                <a:solidFill>
                  <a:schemeClr val="tx1"/>
                </a:solidFill>
              </a:rPr>
              <a:t>before requesting an appointment</a:t>
            </a:r>
            <a:r>
              <a:rPr lang="en-GB" dirty="0">
                <a:solidFill>
                  <a:schemeClr val="tx1"/>
                </a:solidFill>
              </a:rPr>
              <a:t> via email from our Coordination Office.</a:t>
            </a:r>
          </a:p>
          <a:p>
            <a:r>
              <a:rPr lang="en-GB" dirty="0" smtClean="0">
                <a:solidFill>
                  <a:schemeClr val="tx1"/>
                </a:solidFill>
              </a:rPr>
              <a:t> </a:t>
            </a:r>
            <a:r>
              <a:rPr lang="en-GB" dirty="0">
                <a:solidFill>
                  <a:schemeClr val="tx1"/>
                </a:solidFill>
              </a:rPr>
              <a:t>Access the </a:t>
            </a:r>
            <a:r>
              <a:rPr lang="en-GB" b="1" dirty="0">
                <a:solidFill>
                  <a:schemeClr val="tx1"/>
                </a:solidFill>
              </a:rPr>
              <a:t>Checklist</a:t>
            </a:r>
            <a:r>
              <a:rPr lang="en-GB" dirty="0">
                <a:solidFill>
                  <a:schemeClr val="tx1"/>
                </a:solidFill>
              </a:rPr>
              <a:t> here: </a:t>
            </a:r>
            <a:r>
              <a:rPr lang="en-GB" dirty="0">
                <a:solidFill>
                  <a:schemeClr val="tx1"/>
                </a:solidFill>
                <a:hlinkClick r:id="rId2"/>
              </a:rPr>
              <a:t>https://international.deu.edu.tr/erasmus/ogrenim-giden-ogrenci-erasmus/</a:t>
            </a:r>
            <a:endParaRPr lang="en-GB" dirty="0">
              <a:solidFill>
                <a:schemeClr val="tx1"/>
              </a:solidFill>
            </a:endParaRPr>
          </a:p>
        </p:txBody>
      </p:sp>
    </p:spTree>
    <p:extLst>
      <p:ext uri="{BB962C8B-B14F-4D97-AF65-F5344CB8AC3E}">
        <p14:creationId xmlns:p14="http://schemas.microsoft.com/office/powerpoint/2010/main" val="41649451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3"/>
            <a:ext cx="12192000" cy="574564"/>
          </a:xfrm>
        </p:spPr>
        <p:txBody>
          <a:bodyPr>
            <a:normAutofit/>
          </a:bodyPr>
          <a:lstStyle/>
          <a:p>
            <a:r>
              <a:rPr lang="tr-TR" dirty="0">
                <a:solidFill>
                  <a:srgbClr val="FF0000"/>
                </a:solidFill>
              </a:rPr>
              <a:t>Step 1 – </a:t>
            </a:r>
            <a:r>
              <a:rPr lang="tr-TR" dirty="0" err="1">
                <a:solidFill>
                  <a:srgbClr val="FF0000"/>
                </a:solidFill>
              </a:rPr>
              <a:t>Nomination</a:t>
            </a:r>
            <a:r>
              <a:rPr lang="tr-TR" dirty="0">
                <a:solidFill>
                  <a:srgbClr val="FF0000"/>
                </a:solidFill>
              </a:rPr>
              <a:t> </a:t>
            </a:r>
          </a:p>
        </p:txBody>
      </p:sp>
      <p:sp>
        <p:nvSpPr>
          <p:cNvPr id="3" name="İçerik Yer Tutucusu 2"/>
          <p:cNvSpPr>
            <a:spLocks noGrp="1"/>
          </p:cNvSpPr>
          <p:nvPr>
            <p:ph idx="1"/>
          </p:nvPr>
        </p:nvSpPr>
        <p:spPr>
          <a:xfrm>
            <a:off x="0" y="574568"/>
            <a:ext cx="12192000" cy="5109901"/>
          </a:xfrm>
        </p:spPr>
        <p:txBody>
          <a:bodyPr>
            <a:normAutofit fontScale="62500" lnSpcReduction="20000"/>
          </a:bodyPr>
          <a:lstStyle/>
          <a:p>
            <a:r>
              <a:rPr lang="en-GB" b="1" dirty="0"/>
              <a:t>Nomination Process</a:t>
            </a:r>
          </a:p>
          <a:p>
            <a:r>
              <a:rPr lang="en-GB" dirty="0"/>
              <a:t>Nomination refers to the </a:t>
            </a:r>
            <a:r>
              <a:rPr lang="en-GB" b="1" dirty="0"/>
              <a:t>official notification</a:t>
            </a:r>
            <a:r>
              <a:rPr lang="en-GB" dirty="0"/>
              <a:t> of a student, who has been selected for Erasmus+ study mobility, to the host institution by the </a:t>
            </a:r>
            <a:r>
              <a:rPr lang="en-GB" b="1" dirty="0"/>
              <a:t>relevant Erasmus Departmental Coordinator</a:t>
            </a:r>
            <a:r>
              <a:rPr lang="en-GB" dirty="0"/>
              <a:t>.</a:t>
            </a:r>
          </a:p>
          <a:p>
            <a:r>
              <a:rPr lang="en-GB" b="1" dirty="0"/>
              <a:t>Nomination is the first official step</a:t>
            </a:r>
            <a:r>
              <a:rPr lang="en-GB" dirty="0"/>
              <a:t> in the Erasmus+ process for all students.</a:t>
            </a:r>
          </a:p>
          <a:p>
            <a:r>
              <a:rPr lang="en-GB" dirty="0"/>
              <a:t>Students planning to study abroad during the </a:t>
            </a:r>
            <a:r>
              <a:rPr lang="en-GB" b="1" dirty="0"/>
              <a:t>Autumn or Spring semester</a:t>
            </a:r>
            <a:r>
              <a:rPr lang="en-GB" dirty="0"/>
              <a:t> must pay attention to the </a:t>
            </a:r>
            <a:r>
              <a:rPr lang="en-GB" b="1" dirty="0"/>
              <a:t>nomination deadlines</a:t>
            </a:r>
            <a:r>
              <a:rPr lang="en-GB" dirty="0"/>
              <a:t> set by the host institution for each semester.</a:t>
            </a:r>
          </a:p>
          <a:p>
            <a:pPr lvl="1"/>
            <a:r>
              <a:rPr lang="en-GB" dirty="0"/>
              <a:t>These deadlines often differ between semesters.</a:t>
            </a:r>
          </a:p>
          <a:p>
            <a:pPr lvl="1"/>
            <a:r>
              <a:rPr lang="en-GB" dirty="0"/>
              <a:t>While uncommon, some institutions may set a </a:t>
            </a:r>
            <a:r>
              <a:rPr lang="en-GB" b="1" dirty="0"/>
              <a:t>single nomination deadline</a:t>
            </a:r>
            <a:r>
              <a:rPr lang="en-GB" dirty="0"/>
              <a:t> for both semesters.</a:t>
            </a:r>
          </a:p>
          <a:p>
            <a:r>
              <a:rPr lang="en-GB" dirty="0"/>
              <a:t>At </a:t>
            </a:r>
            <a:r>
              <a:rPr lang="en-GB" dirty="0" err="1"/>
              <a:t>Dokuz</a:t>
            </a:r>
            <a:r>
              <a:rPr lang="en-GB" dirty="0"/>
              <a:t> </a:t>
            </a:r>
            <a:r>
              <a:rPr lang="en-GB" dirty="0" err="1"/>
              <a:t>Eylül</a:t>
            </a:r>
            <a:r>
              <a:rPr lang="en-GB" dirty="0"/>
              <a:t> University (DEU), the </a:t>
            </a:r>
            <a:r>
              <a:rPr lang="en-GB" b="1" dirty="0"/>
              <a:t>nomination must be carried out by the relevant Erasmus Department Coordinator</a:t>
            </a:r>
            <a:r>
              <a:rPr lang="en-GB" dirty="0"/>
              <a:t>, not the student.</a:t>
            </a:r>
          </a:p>
          <a:p>
            <a:pPr lvl="1"/>
            <a:r>
              <a:rPr lang="en-GB" dirty="0"/>
              <a:t>This may be done via </a:t>
            </a:r>
            <a:r>
              <a:rPr lang="en-GB" b="1" dirty="0"/>
              <a:t>email</a:t>
            </a:r>
            <a:r>
              <a:rPr lang="en-GB" dirty="0"/>
              <a:t> or through an </a:t>
            </a:r>
            <a:r>
              <a:rPr lang="en-GB" b="1" dirty="0"/>
              <a:t>online platform</a:t>
            </a:r>
            <a:r>
              <a:rPr lang="en-GB" dirty="0"/>
              <a:t> provided by the host institution, if available.</a:t>
            </a:r>
          </a:p>
          <a:p>
            <a:pPr lvl="1"/>
            <a:r>
              <a:rPr lang="en-GB" b="1" dirty="0"/>
              <a:t>Students must not contact the host institution directly before the nomination is completed.</a:t>
            </a:r>
            <a:endParaRPr lang="en-GB" dirty="0"/>
          </a:p>
          <a:p>
            <a:pPr lvl="1"/>
            <a:r>
              <a:rPr lang="en-GB" dirty="0"/>
              <a:t>It is essential that the student’s details are accurately and fully submitted to the host institution </a:t>
            </a:r>
            <a:r>
              <a:rPr lang="en-GB" b="1" dirty="0"/>
              <a:t>on time</a:t>
            </a:r>
            <a:r>
              <a:rPr lang="en-GB" dirty="0"/>
              <a:t>, or within any </a:t>
            </a:r>
            <a:r>
              <a:rPr lang="en-GB" b="1" dirty="0"/>
              <a:t>extension period</a:t>
            </a:r>
            <a:r>
              <a:rPr lang="en-GB" dirty="0"/>
              <a:t> granted by the host institution.</a:t>
            </a:r>
          </a:p>
          <a:p>
            <a:r>
              <a:rPr lang="en-GB" dirty="0"/>
              <a:t>Once the nomination is completed, the </a:t>
            </a:r>
            <a:r>
              <a:rPr lang="en-GB" b="1" dirty="0"/>
              <a:t>host institution will contact the student directly</a:t>
            </a:r>
            <a:r>
              <a:rPr lang="en-GB" dirty="0"/>
              <a:t> to provide:</a:t>
            </a:r>
          </a:p>
          <a:p>
            <a:pPr lvl="1"/>
            <a:r>
              <a:rPr lang="en-GB" dirty="0"/>
              <a:t>Detailed </a:t>
            </a:r>
            <a:r>
              <a:rPr lang="en-GB" b="1" dirty="0"/>
              <a:t>application procedures</a:t>
            </a:r>
            <a:endParaRPr lang="en-GB" dirty="0"/>
          </a:p>
          <a:p>
            <a:pPr lvl="1"/>
            <a:r>
              <a:rPr lang="en-GB" dirty="0"/>
              <a:t>A list of required documents and their </a:t>
            </a:r>
            <a:r>
              <a:rPr lang="en-GB" b="1" dirty="0"/>
              <a:t>submission deadlines</a:t>
            </a:r>
            <a:endParaRPr lang="en-GB" dirty="0"/>
          </a:p>
          <a:p>
            <a:pPr lvl="1"/>
            <a:r>
              <a:rPr lang="en-GB" b="1" dirty="0"/>
              <a:t>Accommodation options</a:t>
            </a:r>
            <a:endParaRPr lang="en-GB" dirty="0"/>
          </a:p>
          <a:p>
            <a:pPr lvl="1"/>
            <a:r>
              <a:rPr lang="en-GB" b="1" dirty="0"/>
              <a:t>Insurance requirements</a:t>
            </a:r>
            <a:r>
              <a:rPr lang="en-GB" dirty="0"/>
              <a:t>, and other relevant guidance.</a:t>
            </a:r>
          </a:p>
          <a:p>
            <a:r>
              <a:rPr lang="en-GB" dirty="0"/>
              <a:t>The student must </a:t>
            </a:r>
            <a:r>
              <a:rPr lang="en-GB" b="1" dirty="0"/>
              <a:t>carefully read all information</a:t>
            </a:r>
            <a:r>
              <a:rPr lang="en-GB" dirty="0"/>
              <a:t> provided by the host institution, visit the </a:t>
            </a:r>
            <a:r>
              <a:rPr lang="en-GB" b="1" dirty="0"/>
              <a:t>website of the host university's International Office</a:t>
            </a:r>
            <a:r>
              <a:rPr lang="en-GB" dirty="0"/>
              <a:t>, and follow all instructions </a:t>
            </a:r>
            <a:r>
              <a:rPr lang="en-GB" b="1" dirty="0"/>
              <a:t>thoroughly and promptly</a:t>
            </a:r>
            <a:r>
              <a:rPr lang="en-GB" dirty="0"/>
              <a:t>.</a:t>
            </a:r>
          </a:p>
        </p:txBody>
      </p:sp>
      <p:sp>
        <p:nvSpPr>
          <p:cNvPr id="4" name="object 3"/>
          <p:cNvSpPr/>
          <p:nvPr/>
        </p:nvSpPr>
        <p:spPr>
          <a:xfrm>
            <a:off x="5701669" y="5807715"/>
            <a:ext cx="902340" cy="910164"/>
          </a:xfrm>
          <a:prstGeom prst="rect">
            <a:avLst/>
          </a:prstGeom>
          <a:blipFill>
            <a:blip r:embed="rId3" cstate="print"/>
            <a:stretch>
              <a:fillRect/>
            </a:stretch>
          </a:blipFill>
        </p:spPr>
        <p:txBody>
          <a:bodyPr wrap="square" lIns="0" tIns="0" rIns="0" bIns="0" rtlCol="0">
            <a:noAutofit/>
          </a:bodyPr>
          <a:lstStyle/>
          <a:p>
            <a:endParaRPr sz="2400"/>
          </a:p>
        </p:txBody>
      </p:sp>
    </p:spTree>
    <p:extLst>
      <p:ext uri="{BB962C8B-B14F-4D97-AF65-F5344CB8AC3E}">
        <p14:creationId xmlns:p14="http://schemas.microsoft.com/office/powerpoint/2010/main" val="2075189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en-US" dirty="0">
                <a:solidFill>
                  <a:srgbClr val="FF0000"/>
                </a:solidFill>
              </a:rPr>
              <a:t>Step 2 - </a:t>
            </a:r>
            <a:r>
              <a:rPr lang="tr-TR" dirty="0" err="1" smtClean="0">
                <a:solidFill>
                  <a:srgbClr val="FF0000"/>
                </a:solidFill>
              </a:rPr>
              <a:t>Contact</a:t>
            </a:r>
            <a:r>
              <a:rPr lang="en-US" dirty="0" smtClean="0">
                <a:solidFill>
                  <a:srgbClr val="FF0000"/>
                </a:solidFill>
              </a:rPr>
              <a:t> </a:t>
            </a:r>
            <a:r>
              <a:rPr lang="en-US" dirty="0">
                <a:solidFill>
                  <a:srgbClr val="FF0000"/>
                </a:solidFill>
              </a:rPr>
              <a:t>with the </a:t>
            </a:r>
            <a:r>
              <a:rPr lang="tr-TR" dirty="0" smtClean="0">
                <a:solidFill>
                  <a:srgbClr val="FF0000"/>
                </a:solidFill>
              </a:rPr>
              <a:t>Host</a:t>
            </a:r>
            <a:r>
              <a:rPr lang="en-US" dirty="0" smtClean="0">
                <a:solidFill>
                  <a:srgbClr val="FF0000"/>
                </a:solidFill>
              </a:rPr>
              <a:t> Institution/</a:t>
            </a:r>
            <a:r>
              <a:rPr lang="en-US" dirty="0" err="1" smtClean="0">
                <a:solidFill>
                  <a:srgbClr val="FF0000"/>
                </a:solidFill>
              </a:rPr>
              <a:t>Universit</a:t>
            </a:r>
            <a:r>
              <a:rPr lang="tr-TR" dirty="0" smtClean="0">
                <a:solidFill>
                  <a:srgbClr val="FF0000"/>
                </a:solidFill>
              </a:rPr>
              <a:t>y</a:t>
            </a:r>
            <a:endParaRPr lang="tr-TR" dirty="0">
              <a:solidFill>
                <a:srgbClr val="FF0000"/>
              </a:solidFill>
            </a:endParaRPr>
          </a:p>
        </p:txBody>
      </p:sp>
      <p:sp>
        <p:nvSpPr>
          <p:cNvPr id="3" name="İçerik Yer Tutucusu 2"/>
          <p:cNvSpPr>
            <a:spLocks noGrp="1"/>
          </p:cNvSpPr>
          <p:nvPr>
            <p:ph idx="1"/>
          </p:nvPr>
        </p:nvSpPr>
        <p:spPr/>
        <p:txBody>
          <a:bodyPr>
            <a:normAutofit/>
          </a:bodyPr>
          <a:lstStyle/>
          <a:p>
            <a:r>
              <a:rPr lang="en-GB" sz="1800" dirty="0"/>
              <a:t>The </a:t>
            </a:r>
            <a:r>
              <a:rPr lang="en-GB" sz="1800" b="1" dirty="0"/>
              <a:t>host university</a:t>
            </a:r>
            <a:r>
              <a:rPr lang="en-GB" sz="1800" dirty="0"/>
              <a:t> will contact you after your nomination. </a:t>
            </a:r>
            <a:endParaRPr lang="tr-TR" sz="1800" dirty="0" smtClean="0"/>
          </a:p>
          <a:p>
            <a:r>
              <a:rPr lang="en-GB" sz="1800" dirty="0" smtClean="0"/>
              <a:t>They </a:t>
            </a:r>
            <a:r>
              <a:rPr lang="en-GB" sz="1800" dirty="0"/>
              <a:t>will share information such as application deadlines, required documents, course catalogues, and the opportunities they can offer you. In this regard, do not miss any deadlines, prioritise the necessary documents, and proceed in a planned and organised manner. </a:t>
            </a:r>
            <a:endParaRPr lang="tr-TR" sz="1800" dirty="0" smtClean="0"/>
          </a:p>
          <a:p>
            <a:r>
              <a:rPr lang="en-GB" sz="1800" dirty="0" smtClean="0"/>
              <a:t>You </a:t>
            </a:r>
            <a:r>
              <a:rPr lang="en-GB" sz="1800" dirty="0"/>
              <a:t>can also visit the web pages of the host university (such as the International Office or Erasmus Office) before they contact you, to get an idea of the procedures. </a:t>
            </a:r>
            <a:r>
              <a:rPr lang="tr-TR" sz="1800" dirty="0" smtClean="0"/>
              <a:t/>
            </a:r>
            <a:br>
              <a:rPr lang="tr-TR" sz="1800" dirty="0" smtClean="0"/>
            </a:br>
            <a:r>
              <a:rPr lang="en-GB" sz="1800" dirty="0" smtClean="0"/>
              <a:t>Sections </a:t>
            </a:r>
            <a:r>
              <a:rPr lang="en-GB" sz="1800" dirty="0"/>
              <a:t>like “Exchange Students” or “Erasmus Incoming Students” will be helpful. </a:t>
            </a:r>
            <a:endParaRPr lang="tr-TR" sz="1800" dirty="0" smtClean="0"/>
          </a:p>
          <a:p>
            <a:r>
              <a:rPr lang="en-GB" sz="1800" dirty="0" smtClean="0"/>
              <a:t>The </a:t>
            </a:r>
            <a:r>
              <a:rPr lang="en-GB" sz="1800" dirty="0"/>
              <a:t>documents the host university may request from you include a learning agreement, proof of your foreign language proficiency, your transcript, a copy of your passport, etc.</a:t>
            </a:r>
          </a:p>
        </p:txBody>
      </p:sp>
      <p:sp>
        <p:nvSpPr>
          <p:cNvPr id="4" name="object 3"/>
          <p:cNvSpPr/>
          <p:nvPr/>
        </p:nvSpPr>
        <p:spPr>
          <a:xfrm>
            <a:off x="5701669" y="5807715"/>
            <a:ext cx="902340" cy="910164"/>
          </a:xfrm>
          <a:prstGeom prst="rect">
            <a:avLst/>
          </a:prstGeom>
          <a:blipFill>
            <a:blip r:embed="rId2" cstate="print"/>
            <a:stretch>
              <a:fillRect/>
            </a:stretch>
          </a:blipFill>
        </p:spPr>
        <p:txBody>
          <a:bodyPr wrap="square" lIns="0" tIns="0" rIns="0" bIns="0" rtlCol="0">
            <a:noAutofit/>
          </a:bodyPr>
          <a:lstStyle/>
          <a:p>
            <a:endParaRPr sz="2400"/>
          </a:p>
        </p:txBody>
      </p:sp>
    </p:spTree>
    <p:extLst>
      <p:ext uri="{BB962C8B-B14F-4D97-AF65-F5344CB8AC3E}">
        <p14:creationId xmlns:p14="http://schemas.microsoft.com/office/powerpoint/2010/main" val="20294691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DEU_1 1">
      <a:dk1>
        <a:srgbClr val="000000"/>
      </a:dk1>
      <a:lt1>
        <a:srgbClr val="FFFFFF"/>
      </a:lt1>
      <a:dk2>
        <a:srgbClr val="44546A"/>
      </a:dk2>
      <a:lt2>
        <a:srgbClr val="E7E6E6"/>
      </a:lt2>
      <a:accent1>
        <a:srgbClr val="015092"/>
      </a:accent1>
      <a:accent2>
        <a:srgbClr val="4470C3"/>
      </a:accent2>
      <a:accent3>
        <a:srgbClr val="2FB2E4"/>
      </a:accent3>
      <a:accent4>
        <a:srgbClr val="70CEF2"/>
      </a:accent4>
      <a:accent5>
        <a:srgbClr val="97D9F5"/>
      </a:accent5>
      <a:accent6>
        <a:srgbClr val="007BAF"/>
      </a:accent6>
      <a:hlink>
        <a:srgbClr val="2252A1"/>
      </a:hlink>
      <a:folHlink>
        <a:srgbClr val="00A8D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2301</TotalTime>
  <Words>5398</Words>
  <Application>Microsoft Office PowerPoint</Application>
  <PresentationFormat>Geniş ekran</PresentationFormat>
  <Paragraphs>276</Paragraphs>
  <Slides>38</Slides>
  <Notes>5</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38</vt:i4>
      </vt:variant>
    </vt:vector>
  </HeadingPairs>
  <TitlesOfParts>
    <vt:vector size="46" baseType="lpstr">
      <vt:lpstr>arial</vt:lpstr>
      <vt:lpstr>arial</vt:lpstr>
      <vt:lpstr>Calibri</vt:lpstr>
      <vt:lpstr>Calibri Light</vt:lpstr>
      <vt:lpstr>EC Square Sans Pro Light</vt:lpstr>
      <vt:lpstr>Times New Roman</vt:lpstr>
      <vt:lpstr>Wingdings</vt:lpstr>
      <vt:lpstr>Office Theme</vt:lpstr>
      <vt:lpstr>PowerPoint Sunusu</vt:lpstr>
      <vt:lpstr>IMPORTANT ANNOUNCEMENT</vt:lpstr>
      <vt:lpstr>WHAT IS THE ERASMUS+ (KA131) PROGRAMME?  </vt:lpstr>
      <vt:lpstr>WAIVER</vt:lpstr>
      <vt:lpstr>Step by step erasmus+ learning mobility </vt:lpstr>
      <vt:lpstr>OUTGOING STUDENT WORK FLOW CHART</vt:lpstr>
      <vt:lpstr>CHECKLIST FOR ERASMUS DOCUMENTS </vt:lpstr>
      <vt:lpstr>Step 1 – Nomination </vt:lpstr>
      <vt:lpstr>Step 2 - Contact with the Host Institution/University</vt:lpstr>
      <vt:lpstr>Erasmus+ Learning Agreement - (OLA: Online Learning Agreement)</vt:lpstr>
      <vt:lpstr>In order for the Learning Agreement (LA) to be valid, it must include the signatures of the student and the coordinators from both institutions, as well as the official seals of both institutions. If any of these three required signatures or seals are missing, the Learning Agreement will be considered invalid.</vt:lpstr>
      <vt:lpstr>Online Learning Agreement (OLA)</vt:lpstr>
      <vt:lpstr>Online Learning Agreement (OLA)</vt:lpstr>
      <vt:lpstr>Language Proficiency Document</vt:lpstr>
      <vt:lpstr>Invitation/Acceptance Letter</vt:lpstr>
      <vt:lpstr>PowerPoint Sunusu</vt:lpstr>
      <vt:lpstr>English Transcript </vt:lpstr>
      <vt:lpstr>PowerPoint Sunusu</vt:lpstr>
      <vt:lpstr>PowerPoint Sunusu</vt:lpstr>
      <vt:lpstr>Grant Payment and Account Details</vt:lpstr>
      <vt:lpstr>OLS (Online Linguistic Support) EU ACADEMY</vt:lpstr>
      <vt:lpstr>Step 5 – Procedures Related to International Academic Relations Office</vt:lpstr>
      <vt:lpstr>During the Mobility</vt:lpstr>
      <vt:lpstr>After the Mobility</vt:lpstr>
      <vt:lpstr>Erasmus+ Grants (KA131) </vt:lpstr>
      <vt:lpstr>PowerPoint Sunusu</vt:lpstr>
      <vt:lpstr>Additional Grant Support </vt:lpstr>
      <vt:lpstr>Additional Grant Support</vt:lpstr>
      <vt:lpstr>INCLUSION SUPPORT </vt:lpstr>
      <vt:lpstr>IMPORTANT NOTES</vt:lpstr>
      <vt:lpstr>IMPORTANT NOTES</vt:lpstr>
      <vt:lpstr>  GRANT CALCULATION AND PAYMENT</vt:lpstr>
      <vt:lpstr>Matters Requiring Special Attention </vt:lpstr>
      <vt:lpstr>Matters Requiring Special Attention </vt:lpstr>
      <vt:lpstr>TRAVEL SUPPORT AMOUNTS</vt:lpstr>
      <vt:lpstr>Green Travel Grant Amount  </vt:lpstr>
      <vt:lpstr>USEFUL INFORMATION FOR KA171 PROJECT </vt:lpstr>
      <vt:lpstr>INTERNATIONAL ACADEMIC RELATIONS OFFICE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Deniz Kuru</dc:creator>
  <cp:keywords/>
  <dc:description/>
  <cp:lastModifiedBy>Arif Selçuk Güzelay</cp:lastModifiedBy>
  <cp:revision>61</cp:revision>
  <cp:lastPrinted>2025-04-29T07:42:01Z</cp:lastPrinted>
  <dcterms:created xsi:type="dcterms:W3CDTF">2019-09-12T13:37:31Z</dcterms:created>
  <dcterms:modified xsi:type="dcterms:W3CDTF">2025-07-07T12:52:06Z</dcterms:modified>
  <cp:category/>
</cp:coreProperties>
</file>