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95" r:id="rId2"/>
    <p:sldMasterId id="2147483707" r:id="rId3"/>
  </p:sldMasterIdLst>
  <p:notesMasterIdLst>
    <p:notesMasterId r:id="rId27"/>
  </p:notesMasterIdLst>
  <p:sldIdLst>
    <p:sldId id="283" r:id="rId4"/>
    <p:sldId id="289" r:id="rId5"/>
    <p:sldId id="290" r:id="rId6"/>
    <p:sldId id="291" r:id="rId7"/>
    <p:sldId id="293" r:id="rId8"/>
    <p:sldId id="294" r:id="rId9"/>
    <p:sldId id="295" r:id="rId10"/>
    <p:sldId id="296" r:id="rId11"/>
    <p:sldId id="297" r:id="rId12"/>
    <p:sldId id="309" r:id="rId13"/>
    <p:sldId id="308" r:id="rId14"/>
    <p:sldId id="311" r:id="rId15"/>
    <p:sldId id="315" r:id="rId16"/>
    <p:sldId id="316" r:id="rId17"/>
    <p:sldId id="317" r:id="rId18"/>
    <p:sldId id="318" r:id="rId19"/>
    <p:sldId id="319" r:id="rId20"/>
    <p:sldId id="320" r:id="rId21"/>
    <p:sldId id="321" r:id="rId22"/>
    <p:sldId id="322" r:id="rId23"/>
    <p:sldId id="323" r:id="rId24"/>
    <p:sldId id="314" r:id="rId25"/>
    <p:sldId id="313"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E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94"/>
  </p:normalViewPr>
  <p:slideViewPr>
    <p:cSldViewPr snapToGrid="0" snapToObjects="1">
      <p:cViewPr varScale="1">
        <p:scale>
          <a:sx n="72" d="100"/>
          <a:sy n="72" d="100"/>
        </p:scale>
        <p:origin x="5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D68B5-5B6A-490F-A5A3-BDE9D5F698A6}" type="datetimeFigureOut">
              <a:rPr lang="tr-TR" smtClean="0"/>
              <a:t>8.07.2025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B8012-2E8A-412E-9F44-7613DC899375}" type="slidenum">
              <a:rPr lang="tr-TR" smtClean="0"/>
              <a:t>‹#›</a:t>
            </a:fld>
            <a:endParaRPr lang="tr-TR"/>
          </a:p>
        </p:txBody>
      </p:sp>
    </p:spTree>
    <p:extLst>
      <p:ext uri="{BB962C8B-B14F-4D97-AF65-F5344CB8AC3E}">
        <p14:creationId xmlns:p14="http://schemas.microsoft.com/office/powerpoint/2010/main" val="331293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EBA69-3460-4761-96DB-FBA217C97AAB}" type="slidenum">
              <a:rPr kumimoji="0" lang="tr-T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618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83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4620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0821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1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743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369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333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94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10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900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01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1247557"/>
            <a:ext cx="12192000" cy="1715387"/>
          </a:xfrm>
          <a:prstGeom prst="rect">
            <a:avLst/>
          </a:prstGeom>
        </p:spPr>
        <p:txBody>
          <a:bodyPr anchor="b" anchorCtr="0">
            <a:normAutofit/>
          </a:bodyPr>
          <a:lstStyle>
            <a:lvl1pPr algn="ctr">
              <a:defRPr sz="3200" baseline="0">
                <a:solidFill>
                  <a:srgbClr val="3279A5"/>
                </a:solidFill>
                <a:latin typeface="arial" charset="0"/>
                <a:cs typeface="EC Square Sans Pro Light"/>
              </a:defRPr>
            </a:lvl1pPr>
          </a:lstStyle>
          <a:p>
            <a:r>
              <a:rPr lang="en-US" dirty="0"/>
              <a:t>Insert title</a:t>
            </a:r>
          </a:p>
        </p:txBody>
      </p:sp>
      <p:sp>
        <p:nvSpPr>
          <p:cNvPr id="8" name="Subtitle 2"/>
          <p:cNvSpPr>
            <a:spLocks noGrp="1"/>
          </p:cNvSpPr>
          <p:nvPr>
            <p:ph type="subTitle" idx="1" hasCustomPrompt="1"/>
          </p:nvPr>
        </p:nvSpPr>
        <p:spPr>
          <a:xfrm>
            <a:off x="0" y="3189768"/>
            <a:ext cx="12192000" cy="2057421"/>
          </a:xfrm>
          <a:prstGeom prst="rect">
            <a:avLst/>
          </a:prstGeom>
        </p:spPr>
        <p:txBody>
          <a:bodyPr/>
          <a:lstStyle>
            <a:lvl1pPr marL="0" indent="0" algn="ctr">
              <a:buNone/>
              <a:defRPr sz="2400" baseline="0">
                <a:solidFill>
                  <a:srgbClr val="233244"/>
                </a:solidFill>
                <a:latin typeface="arial" charset="0"/>
                <a:cs typeface="EC Square Sans Pro Light"/>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4215875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rgbClr val="3279A5"/>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932960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17139" y="321439"/>
            <a:ext cx="5157723" cy="1302588"/>
          </a:xfrm>
          <a:prstGeom prst="rect">
            <a:avLst/>
          </a:prstGeom>
        </p:spPr>
        <p:txBody>
          <a:bodyPr lIns="0" tIns="0" rIns="0" bIns="0"/>
          <a:lstStyle/>
          <a:p>
            <a:endParaRPr/>
          </a:p>
        </p:txBody>
      </p:sp>
      <p:sp>
        <p:nvSpPr>
          <p:cNvPr id="3" name="Holder 3"/>
          <p:cNvSpPr>
            <a:spLocks noGrp="1"/>
          </p:cNvSpPr>
          <p:nvPr>
            <p:ph type="body" idx="1"/>
          </p:nvPr>
        </p:nvSpPr>
        <p:spPr>
          <a:xfrm>
            <a:off x="2089786" y="2346959"/>
            <a:ext cx="8012429" cy="2817368"/>
          </a:xfrm>
          <a:prstGeom prst="rect">
            <a:avLst/>
          </a:prstGeom>
        </p:spPr>
        <p:txBody>
          <a:bodyPr lIns="0" tIns="0" rIns="0" bIns="0"/>
          <a:lstStyle/>
          <a:p>
            <a:endParaRPr/>
          </a:p>
        </p:txBody>
      </p:sp>
      <p:sp>
        <p:nvSpPr>
          <p:cNvPr id="4" name="Holder 4"/>
          <p:cNvSpPr>
            <a:spLocks noGrp="1"/>
          </p:cNvSpPr>
          <p:nvPr>
            <p:ph type="ftr" sz="quarter" idx="5"/>
          </p:nvPr>
        </p:nvSpPr>
        <p:spPr>
          <a:xfrm>
            <a:off x="4145290" y="6377943"/>
            <a:ext cx="3901439"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pPr/>
              <a:t>7/8/2025</a:t>
            </a:fld>
            <a:endParaRPr lang="en-US"/>
          </a:p>
        </p:txBody>
      </p:sp>
      <p:sp>
        <p:nvSpPr>
          <p:cNvPr id="6" name="Holder 6"/>
          <p:cNvSpPr>
            <a:spLocks noGrp="1"/>
          </p:cNvSpPr>
          <p:nvPr>
            <p:ph type="sldNum" sz="quarter" idx="7"/>
          </p:nvPr>
        </p:nvSpPr>
        <p:spPr>
          <a:xfrm>
            <a:off x="8778240" y="6377943"/>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94495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8.07.2025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8.07.2025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7/8/2025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347483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098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55772" y="74719"/>
            <a:ext cx="10880457" cy="1231106"/>
          </a:xfrm>
          <a:prstGeom prst="rect">
            <a:avLst/>
          </a:prstGeom>
        </p:spPr>
        <p:txBody>
          <a:bodyPr lIns="0" tIns="0" rIns="0" bIns="0" rtlCol="0" anchor="t">
            <a:spAutoFit/>
          </a:bodyPr>
          <a:lstStyle/>
          <a:p>
            <a:pPr algn="ctr" defTabSz="609630">
              <a:spcBef>
                <a:spcPct val="0"/>
              </a:spcBef>
              <a:defRPr/>
            </a:pPr>
            <a:r>
              <a:rPr lang="tr-TR" sz="4000" b="1" dirty="0">
                <a:solidFill>
                  <a:srgbClr val="0250A4"/>
                </a:solidFill>
                <a:latin typeface="Eastman Condensed Bold"/>
                <a:ea typeface="Eastman Condensed Bold"/>
                <a:cs typeface="Eastman Condensed Bold"/>
                <a:sym typeface="Eastman Condensed Bold"/>
              </a:rPr>
              <a:t>Erasmus+ Learning </a:t>
            </a:r>
            <a:r>
              <a:rPr lang="tr-TR" sz="4000" b="1" dirty="0" err="1">
                <a:solidFill>
                  <a:srgbClr val="0250A4"/>
                </a:solidFill>
                <a:latin typeface="Eastman Condensed Bold"/>
                <a:ea typeface="Eastman Condensed Bold"/>
                <a:cs typeface="Eastman Condensed Bold"/>
                <a:sym typeface="Eastman Condensed Bold"/>
              </a:rPr>
              <a:t>and</a:t>
            </a:r>
            <a:r>
              <a:rPr lang="tr-TR" sz="4000" b="1" dirty="0">
                <a:solidFill>
                  <a:srgbClr val="0250A4"/>
                </a:solidFill>
                <a:latin typeface="Eastman Condensed Bold"/>
                <a:ea typeface="Eastman Condensed Bold"/>
                <a:cs typeface="Eastman Condensed Bold"/>
                <a:sym typeface="Eastman Condensed Bold"/>
              </a:rPr>
              <a:t> </a:t>
            </a:r>
            <a:r>
              <a:rPr lang="tr-TR" sz="4000" b="1" dirty="0" err="1">
                <a:solidFill>
                  <a:srgbClr val="0250A4"/>
                </a:solidFill>
                <a:latin typeface="Eastman Condensed Bold"/>
                <a:ea typeface="Eastman Condensed Bold"/>
                <a:cs typeface="Eastman Condensed Bold"/>
                <a:sym typeface="Eastman Condensed Bold"/>
              </a:rPr>
              <a:t>Internship</a:t>
            </a:r>
            <a:r>
              <a:rPr lang="tr-TR" sz="4000" b="1" dirty="0">
                <a:solidFill>
                  <a:srgbClr val="0250A4"/>
                </a:solidFill>
                <a:latin typeface="Eastman Condensed Bold"/>
                <a:ea typeface="Eastman Condensed Bold"/>
                <a:cs typeface="Eastman Condensed Bold"/>
                <a:sym typeface="Eastman Condensed Bold"/>
              </a:rPr>
              <a:t> </a:t>
            </a:r>
            <a:r>
              <a:rPr lang="tr-TR" sz="4000" b="1" dirty="0" err="1">
                <a:solidFill>
                  <a:srgbClr val="0250A4"/>
                </a:solidFill>
                <a:latin typeface="Eastman Condensed Bold"/>
                <a:ea typeface="Eastman Condensed Bold"/>
                <a:cs typeface="Eastman Condensed Bold"/>
                <a:sym typeface="Eastman Condensed Bold"/>
              </a:rPr>
              <a:t>Mobility</a:t>
            </a:r>
            <a:r>
              <a:rPr lang="tr-TR" sz="4000" b="1" dirty="0">
                <a:solidFill>
                  <a:srgbClr val="0250A4"/>
                </a:solidFill>
                <a:latin typeface="Eastman Condensed Bold"/>
                <a:ea typeface="Eastman Condensed Bold"/>
                <a:cs typeface="Eastman Condensed Bold"/>
                <a:sym typeface="Eastman Condensed Bold"/>
              </a:rPr>
              <a:t> Information </a:t>
            </a:r>
            <a:r>
              <a:rPr lang="tr-TR" sz="4000" b="1" dirty="0" err="1">
                <a:solidFill>
                  <a:srgbClr val="0250A4"/>
                </a:solidFill>
                <a:latin typeface="Eastman Condensed Bold"/>
                <a:ea typeface="Eastman Condensed Bold"/>
                <a:cs typeface="Eastman Condensed Bold"/>
                <a:sym typeface="Eastman Condensed Bold"/>
              </a:rPr>
              <a:t>Meetings</a:t>
            </a:r>
            <a:endParaRPr lang="tr-TR" sz="4000" b="1" dirty="0">
              <a:solidFill>
                <a:srgbClr val="0250A4"/>
              </a:solidFill>
              <a:latin typeface="Eastman Condensed Bold"/>
              <a:ea typeface="Eastman Condensed Bold"/>
              <a:cs typeface="Eastman Condensed Bold"/>
              <a:sym typeface="Eastman Condensed Bold"/>
            </a:endParaRPr>
          </a:p>
        </p:txBody>
      </p:sp>
      <p:sp>
        <p:nvSpPr>
          <p:cNvPr id="9" name="Freeform 9"/>
          <p:cNvSpPr/>
          <p:nvPr/>
        </p:nvSpPr>
        <p:spPr>
          <a:xfrm>
            <a:off x="0" y="5944331"/>
            <a:ext cx="12192000" cy="1127760"/>
          </a:xfrm>
          <a:custGeom>
            <a:avLst/>
            <a:gdLst/>
            <a:ahLst/>
            <a:cxnLst/>
            <a:rect l="l" t="t" r="r" b="b"/>
            <a:pathLst>
              <a:path w="18288000" h="1691640">
                <a:moveTo>
                  <a:pt x="0" y="0"/>
                </a:moveTo>
                <a:lnTo>
                  <a:pt x="18288000" y="0"/>
                </a:lnTo>
                <a:lnTo>
                  <a:pt x="18288000" y="1691640"/>
                </a:lnTo>
                <a:lnTo>
                  <a:pt x="0" y="1691640"/>
                </a:lnTo>
                <a:lnTo>
                  <a:pt x="0" y="0"/>
                </a:lnTo>
                <a:close/>
              </a:path>
            </a:pathLst>
          </a:custGeom>
          <a:blipFill>
            <a:blip r:embed="rId3"/>
            <a:stretch>
              <a:fillRect/>
            </a:stretch>
          </a:blipFill>
        </p:spPr>
      </p:sp>
      <p:pic>
        <p:nvPicPr>
          <p:cNvPr id="1026" name="Picture 2" descr="erasmus">
            <a:extLst>
              <a:ext uri="{FF2B5EF4-FFF2-40B4-BE49-F238E27FC236}">
                <a16:creationId xmlns:a16="http://schemas.microsoft.com/office/drawing/2014/main" id="{D1B3C0B4-0F22-4170-8938-C61DFB183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12141200" cy="358213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0F0E5016-7D0F-0BAB-CB28-888D3895D57F}"/>
              </a:ext>
            </a:extLst>
          </p:cNvPr>
          <p:cNvSpPr txBox="1"/>
          <p:nvPr/>
        </p:nvSpPr>
        <p:spPr>
          <a:xfrm>
            <a:off x="2593911" y="1546754"/>
            <a:ext cx="6988628" cy="400110"/>
          </a:xfrm>
          <a:prstGeom prst="rect">
            <a:avLst/>
          </a:prstGeom>
          <a:noFill/>
        </p:spPr>
        <p:txBody>
          <a:bodyPr wrap="square" rtlCol="0">
            <a:spAutoFit/>
          </a:bodyPr>
          <a:lstStyle/>
          <a:p>
            <a:pPr algn="ctr" defTabSz="609630"/>
            <a:r>
              <a:rPr lang="tr-TR" sz="2000" b="1" dirty="0">
                <a:solidFill>
                  <a:srgbClr val="0250A4"/>
                </a:solidFill>
                <a:latin typeface="Eastman Condensed Bold"/>
              </a:rPr>
              <a:t> 15/17 </a:t>
            </a:r>
            <a:r>
              <a:rPr lang="tr-TR" sz="2000" b="1" dirty="0" err="1">
                <a:solidFill>
                  <a:srgbClr val="0250A4"/>
                </a:solidFill>
                <a:latin typeface="Eastman Condensed Bold"/>
              </a:rPr>
              <a:t>January</a:t>
            </a:r>
            <a:r>
              <a:rPr lang="tr-TR" sz="2000" b="1" dirty="0">
                <a:solidFill>
                  <a:srgbClr val="0250A4"/>
                </a:solidFill>
                <a:latin typeface="Eastman Condensed Bold"/>
              </a:rPr>
              <a: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EA810B-E615-45EE-BB56-8634AA1EFE9D}"/>
              </a:ext>
            </a:extLst>
          </p:cNvPr>
          <p:cNvSpPr>
            <a:spLocks noGrp="1"/>
          </p:cNvSpPr>
          <p:nvPr>
            <p:ph type="title"/>
          </p:nvPr>
        </p:nvSpPr>
        <p:spPr/>
        <p:txBody>
          <a:bodyPr>
            <a:normAutofit/>
          </a:bodyPr>
          <a:lstStyle/>
          <a:p>
            <a:r>
              <a:rPr lang="tr-TR" sz="3600" dirty="0"/>
              <a:t>2025 </a:t>
            </a:r>
            <a:r>
              <a:rPr lang="tr-TR" sz="3600" dirty="0" err="1"/>
              <a:t>Year</a:t>
            </a:r>
            <a:r>
              <a:rPr lang="tr-TR" sz="3600" dirty="0"/>
              <a:t> </a:t>
            </a:r>
            <a:r>
              <a:rPr lang="tr-TR" sz="3600" dirty="0" err="1"/>
              <a:t>Erasmus</a:t>
            </a:r>
            <a:r>
              <a:rPr lang="tr-TR" sz="3600" dirty="0"/>
              <a:t>+ Application </a:t>
            </a:r>
            <a:r>
              <a:rPr lang="tr-TR" sz="3600" dirty="0" err="1"/>
              <a:t>Calendar</a:t>
            </a:r>
            <a:endParaRPr lang="tr-TR" sz="3600" dirty="0"/>
          </a:p>
        </p:txBody>
      </p:sp>
      <p:sp>
        <p:nvSpPr>
          <p:cNvPr id="3" name="İçerik Yer Tutucusu 2">
            <a:extLst>
              <a:ext uri="{FF2B5EF4-FFF2-40B4-BE49-F238E27FC236}">
                <a16:creationId xmlns:a16="http://schemas.microsoft.com/office/drawing/2014/main" id="{4C22C8E6-3764-405E-BC84-F61163726B2F}"/>
              </a:ext>
            </a:extLst>
          </p:cNvPr>
          <p:cNvSpPr>
            <a:spLocks noGrp="1"/>
          </p:cNvSpPr>
          <p:nvPr>
            <p:ph idx="1"/>
          </p:nvPr>
        </p:nvSpPr>
        <p:spPr/>
        <p:txBody>
          <a:bodyPr>
            <a:normAutofit/>
          </a:bodyPr>
          <a:lstStyle/>
          <a:p>
            <a:pPr marL="0" indent="0">
              <a:buNone/>
            </a:pPr>
            <a:endParaRPr lang="tr-TR" dirty="0"/>
          </a:p>
        </p:txBody>
      </p:sp>
      <p:graphicFrame>
        <p:nvGraphicFramePr>
          <p:cNvPr id="6" name="Tablo 5">
            <a:extLst>
              <a:ext uri="{FF2B5EF4-FFF2-40B4-BE49-F238E27FC236}">
                <a16:creationId xmlns:a16="http://schemas.microsoft.com/office/drawing/2014/main" id="{167A3D57-2347-4747-805A-D87F629B1FBF}"/>
              </a:ext>
            </a:extLst>
          </p:cNvPr>
          <p:cNvGraphicFramePr>
            <a:graphicFrameLocks noGrp="1"/>
          </p:cNvGraphicFramePr>
          <p:nvPr>
            <p:extLst>
              <p:ext uri="{D42A27DB-BD31-4B8C-83A1-F6EECF244321}">
                <p14:modId xmlns:p14="http://schemas.microsoft.com/office/powerpoint/2010/main" val="46528726"/>
              </p:ext>
            </p:extLst>
          </p:nvPr>
        </p:nvGraphicFramePr>
        <p:xfrm>
          <a:off x="158622" y="1690687"/>
          <a:ext cx="11625942" cy="3940347"/>
        </p:xfrm>
        <a:graphic>
          <a:graphicData uri="http://schemas.openxmlformats.org/drawingml/2006/table">
            <a:tbl>
              <a:tblPr firstRow="1" bandRow="1">
                <a:tableStyleId>{5C22544A-7EE6-4342-B048-85BDC9FD1C3A}</a:tableStyleId>
              </a:tblPr>
              <a:tblGrid>
                <a:gridCol w="2738650">
                  <a:extLst>
                    <a:ext uri="{9D8B030D-6E8A-4147-A177-3AD203B41FA5}">
                      <a16:colId xmlns:a16="http://schemas.microsoft.com/office/drawing/2014/main" val="132147359"/>
                    </a:ext>
                  </a:extLst>
                </a:gridCol>
                <a:gridCol w="8887292">
                  <a:extLst>
                    <a:ext uri="{9D8B030D-6E8A-4147-A177-3AD203B41FA5}">
                      <a16:colId xmlns:a16="http://schemas.microsoft.com/office/drawing/2014/main" val="3584551051"/>
                    </a:ext>
                  </a:extLst>
                </a:gridCol>
              </a:tblGrid>
              <a:tr h="883498">
                <a:tc>
                  <a:txBody>
                    <a:bodyPr/>
                    <a:lstStyle/>
                    <a:p>
                      <a:r>
                        <a:rPr lang="tr-TR" sz="1800" b="1" dirty="0">
                          <a:solidFill>
                            <a:schemeClr val="accent1">
                              <a:lumMod val="75000"/>
                            </a:schemeClr>
                          </a:solidFill>
                        </a:rPr>
                        <a:t>22 </a:t>
                      </a:r>
                      <a:r>
                        <a:rPr lang="tr-TR" sz="1800" b="1" dirty="0" err="1">
                          <a:solidFill>
                            <a:schemeClr val="accent1">
                              <a:lumMod val="75000"/>
                            </a:schemeClr>
                          </a:solidFill>
                        </a:rPr>
                        <a:t>January</a:t>
                      </a:r>
                      <a:r>
                        <a:rPr lang="tr-TR" sz="1800" b="1" dirty="0">
                          <a:solidFill>
                            <a:schemeClr val="accent1">
                              <a:lumMod val="75000"/>
                            </a:schemeClr>
                          </a:solidFill>
                        </a:rPr>
                        <a:t> – 19 </a:t>
                      </a:r>
                      <a:r>
                        <a:rPr lang="tr-TR" sz="1800" b="1" dirty="0" err="1">
                          <a:solidFill>
                            <a:schemeClr val="accent1">
                              <a:lumMod val="75000"/>
                            </a:schemeClr>
                          </a:solidFill>
                        </a:rPr>
                        <a:t>February</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solidFill>
                            <a:schemeClr val="accent1">
                              <a:lumMod val="75000"/>
                            </a:schemeClr>
                          </a:solidFill>
                        </a:rPr>
                        <a:t>Announcement</a:t>
                      </a:r>
                      <a:r>
                        <a:rPr lang="tr-TR" sz="1800" dirty="0">
                          <a:solidFill>
                            <a:schemeClr val="accent1">
                              <a:lumMod val="75000"/>
                            </a:schemeClr>
                          </a:solidFill>
                        </a:rPr>
                        <a:t> of </a:t>
                      </a:r>
                      <a:r>
                        <a:rPr lang="tr-TR" sz="1800" dirty="0" err="1">
                          <a:solidFill>
                            <a:schemeClr val="accent1">
                              <a:lumMod val="75000"/>
                            </a:schemeClr>
                          </a:solidFill>
                        </a:rPr>
                        <a:t>Erasmus</a:t>
                      </a:r>
                      <a:r>
                        <a:rPr lang="tr-TR" sz="1800" dirty="0">
                          <a:solidFill>
                            <a:schemeClr val="accent1">
                              <a:lumMod val="75000"/>
                            </a:schemeClr>
                          </a:solidFill>
                        </a:rPr>
                        <a:t>+ Learning </a:t>
                      </a:r>
                      <a:r>
                        <a:rPr lang="tr-TR" sz="1800" dirty="0" err="1">
                          <a:solidFill>
                            <a:schemeClr val="accent1">
                              <a:lumMod val="75000"/>
                            </a:schemeClr>
                          </a:solidFill>
                        </a:rPr>
                        <a:t>and</a:t>
                      </a:r>
                      <a:r>
                        <a:rPr lang="tr-TR" sz="1800" dirty="0">
                          <a:solidFill>
                            <a:schemeClr val="accent1">
                              <a:lumMod val="75000"/>
                            </a:schemeClr>
                          </a:solidFill>
                        </a:rPr>
                        <a:t> </a:t>
                      </a:r>
                      <a:r>
                        <a:rPr lang="tr-TR" sz="1800" dirty="0" err="1">
                          <a:solidFill>
                            <a:schemeClr val="accent1">
                              <a:lumMod val="75000"/>
                            </a:schemeClr>
                          </a:solidFill>
                        </a:rPr>
                        <a:t>Internship</a:t>
                      </a:r>
                      <a:r>
                        <a:rPr lang="tr-TR" sz="1800" dirty="0">
                          <a:solidFill>
                            <a:schemeClr val="accent1">
                              <a:lumMod val="75000"/>
                            </a:schemeClr>
                          </a:solidFill>
                        </a:rPr>
                        <a:t> </a:t>
                      </a:r>
                      <a:r>
                        <a:rPr lang="tr-TR" sz="1800" dirty="0" err="1">
                          <a:solidFill>
                            <a:schemeClr val="accent1">
                              <a:lumMod val="75000"/>
                            </a:schemeClr>
                          </a:solidFill>
                        </a:rPr>
                        <a:t>Mobility</a:t>
                      </a:r>
                      <a:r>
                        <a:rPr lang="tr-TR" sz="1800" dirty="0">
                          <a:solidFill>
                            <a:schemeClr val="accent1">
                              <a:lumMod val="75000"/>
                            </a:schemeClr>
                          </a:solidFill>
                        </a:rPr>
                        <a:t> </a:t>
                      </a:r>
                      <a:r>
                        <a:rPr lang="tr-TR" sz="1800" dirty="0" err="1">
                          <a:solidFill>
                            <a:schemeClr val="accent1">
                              <a:lumMod val="75000"/>
                            </a:schemeClr>
                          </a:solidFill>
                        </a:rPr>
                        <a:t>applications</a:t>
                      </a:r>
                      <a:r>
                        <a:rPr lang="tr-TR" sz="1800" dirty="0">
                          <a:solidFill>
                            <a:schemeClr val="accent1">
                              <a:lumMod val="75000"/>
                            </a:schemeClr>
                          </a:solidFill>
                        </a:rPr>
                        <a:t> in </a:t>
                      </a:r>
                      <a:r>
                        <a:rPr lang="tr-TR" sz="1800" dirty="0" err="1">
                          <a:solidFill>
                            <a:schemeClr val="accent1">
                              <a:lumMod val="75000"/>
                            </a:schemeClr>
                          </a:solidFill>
                        </a:rPr>
                        <a:t>our</a:t>
                      </a:r>
                      <a:r>
                        <a:rPr lang="tr-TR" sz="1800" dirty="0">
                          <a:solidFill>
                            <a:schemeClr val="accent1">
                              <a:lumMod val="75000"/>
                            </a:schemeClr>
                          </a:solidFill>
                        </a:rPr>
                        <a:t> </a:t>
                      </a:r>
                      <a:r>
                        <a:rPr lang="tr-TR" sz="1800" dirty="0" err="1">
                          <a:solidFill>
                            <a:schemeClr val="accent1">
                              <a:lumMod val="75000"/>
                            </a:schemeClr>
                          </a:solidFill>
                        </a:rPr>
                        <a:t>website</a:t>
                      </a:r>
                      <a:r>
                        <a:rPr lang="tr-TR" sz="1800" dirty="0">
                          <a:solidFill>
                            <a:schemeClr val="accent1">
                              <a:lumMod val="75000"/>
                            </a:schemeClr>
                          </a:solidFill>
                        </a:rPr>
                        <a:t> </a:t>
                      </a:r>
                      <a:r>
                        <a:rPr lang="tr-TR" sz="1800" dirty="0" err="1">
                          <a:solidFill>
                            <a:schemeClr val="accent1">
                              <a:lumMod val="75000"/>
                            </a:schemeClr>
                          </a:solidFill>
                        </a:rPr>
                        <a:t>and</a:t>
                      </a:r>
                      <a:r>
                        <a:rPr lang="tr-TR" sz="1800" dirty="0">
                          <a:solidFill>
                            <a:schemeClr val="accent1">
                              <a:lumMod val="75000"/>
                            </a:schemeClr>
                          </a:solidFill>
                        </a:rPr>
                        <a:t> </a:t>
                      </a:r>
                      <a:r>
                        <a:rPr lang="tr-TR" sz="1800" dirty="0" err="1">
                          <a:solidFill>
                            <a:schemeClr val="accent1">
                              <a:lumMod val="75000"/>
                            </a:schemeClr>
                          </a:solidFill>
                        </a:rPr>
                        <a:t>TurnaPortal</a:t>
                      </a:r>
                      <a:r>
                        <a:rPr lang="tr-TR" sz="1800" dirty="0">
                          <a:solidFill>
                            <a:schemeClr val="accent1">
                              <a:lumMod val="75000"/>
                            </a:schemeClr>
                          </a:solidFill>
                        </a:rPr>
                        <a:t>.</a:t>
                      </a:r>
                      <a:endParaRPr lang="tr-TR"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337928498"/>
                  </a:ext>
                </a:extLst>
              </a:tr>
              <a:tr h="618449">
                <a:tc>
                  <a:txBody>
                    <a:bodyPr/>
                    <a:lstStyle/>
                    <a:p>
                      <a:r>
                        <a:rPr lang="tr-TR" sz="1800" b="1" dirty="0">
                          <a:solidFill>
                            <a:srgbClr val="FF0000"/>
                          </a:solidFill>
                        </a:rPr>
                        <a:t>19 February-6 </a:t>
                      </a:r>
                      <a:r>
                        <a:rPr lang="tr-TR" sz="1800" b="1" dirty="0" err="1">
                          <a:solidFill>
                            <a:srgbClr val="FF0000"/>
                          </a:solidFill>
                        </a:rPr>
                        <a:t>March</a:t>
                      </a:r>
                      <a:r>
                        <a:rPr lang="tr-TR" sz="1800" b="1" dirty="0">
                          <a:solidFill>
                            <a:srgbClr val="FF0000"/>
                          </a:solidFill>
                        </a:rPr>
                        <a:t> </a:t>
                      </a:r>
                      <a:r>
                        <a:rPr lang="tr-TR" sz="1800" b="1" dirty="0">
                          <a:solidFill>
                            <a:schemeClr val="accent1">
                              <a:lumMod val="75000"/>
                            </a:schemeClr>
                          </a:solidFill>
                        </a:rPr>
                        <a:t>	</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err="1">
                          <a:solidFill>
                            <a:srgbClr val="C00000"/>
                          </a:solidFill>
                        </a:rPr>
                        <a:t>Dates</a:t>
                      </a:r>
                      <a:r>
                        <a:rPr lang="tr-TR" sz="1800" b="1" dirty="0">
                          <a:solidFill>
                            <a:srgbClr val="C00000"/>
                          </a:solidFill>
                        </a:rPr>
                        <a:t> in </a:t>
                      </a:r>
                      <a:r>
                        <a:rPr lang="tr-TR" sz="1800" b="1" dirty="0" err="1">
                          <a:solidFill>
                            <a:srgbClr val="C00000"/>
                          </a:solidFill>
                        </a:rPr>
                        <a:t>which</a:t>
                      </a:r>
                      <a:r>
                        <a:rPr lang="tr-TR" sz="1800" b="1" dirty="0">
                          <a:solidFill>
                            <a:srgbClr val="C00000"/>
                          </a:solidFill>
                        </a:rPr>
                        <a:t> </a:t>
                      </a:r>
                      <a:r>
                        <a:rPr lang="tr-TR" sz="1800" b="1" dirty="0" err="1">
                          <a:solidFill>
                            <a:srgbClr val="C00000"/>
                          </a:solidFill>
                        </a:rPr>
                        <a:t>TurnaPortal</a:t>
                      </a:r>
                      <a:r>
                        <a:rPr lang="tr-TR" sz="1800" b="1" dirty="0">
                          <a:solidFill>
                            <a:srgbClr val="C00000"/>
                          </a:solidFill>
                        </a:rPr>
                        <a:t> </a:t>
                      </a:r>
                      <a:r>
                        <a:rPr lang="tr-TR" sz="1800" b="1" dirty="0" err="1">
                          <a:solidFill>
                            <a:srgbClr val="C00000"/>
                          </a:solidFill>
                        </a:rPr>
                        <a:t>will</a:t>
                      </a:r>
                      <a:r>
                        <a:rPr lang="tr-TR" sz="1800" b="1" dirty="0">
                          <a:solidFill>
                            <a:srgbClr val="C00000"/>
                          </a:solidFill>
                        </a:rPr>
                        <a:t> be </a:t>
                      </a:r>
                      <a:r>
                        <a:rPr lang="tr-TR" sz="1800" b="1" dirty="0" err="1">
                          <a:solidFill>
                            <a:srgbClr val="C00000"/>
                          </a:solidFill>
                        </a:rPr>
                        <a:t>open</a:t>
                      </a:r>
                      <a:r>
                        <a:rPr lang="tr-TR" sz="1800" b="1" dirty="0">
                          <a:solidFill>
                            <a:srgbClr val="C00000"/>
                          </a:solidFill>
                        </a:rPr>
                        <a:t> </a:t>
                      </a:r>
                      <a:r>
                        <a:rPr lang="tr-TR" sz="1800" b="1" dirty="0" err="1">
                          <a:solidFill>
                            <a:srgbClr val="C00000"/>
                          </a:solidFill>
                        </a:rPr>
                        <a:t>to</a:t>
                      </a:r>
                      <a:r>
                        <a:rPr lang="tr-TR" sz="1800" b="1" dirty="0">
                          <a:solidFill>
                            <a:srgbClr val="C00000"/>
                          </a:solidFill>
                        </a:rPr>
                        <a:t> online </a:t>
                      </a:r>
                      <a:r>
                        <a:rPr lang="tr-TR" sz="1800" b="1" dirty="0" err="1">
                          <a:solidFill>
                            <a:srgbClr val="C00000"/>
                          </a:solidFill>
                        </a:rPr>
                        <a:t>applications</a:t>
                      </a:r>
                      <a:r>
                        <a:rPr lang="tr-TR" sz="1800" b="1" dirty="0">
                          <a:solidFill>
                            <a:srgbClr val="C00000"/>
                          </a:solidFill>
                        </a:rPr>
                        <a:t>. </a:t>
                      </a:r>
                    </a:p>
                    <a:p>
                      <a:endParaRPr lang="tr-TR" b="1"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1470827135"/>
                  </a:ext>
                </a:extLst>
              </a:tr>
              <a:tr h="618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11 </a:t>
                      </a:r>
                      <a:r>
                        <a:rPr lang="tr-TR" sz="1800" b="1" dirty="0" err="1">
                          <a:solidFill>
                            <a:schemeClr val="accent1">
                              <a:lumMod val="75000"/>
                            </a:schemeClr>
                          </a:solidFill>
                        </a:rPr>
                        <a:t>March</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err="1">
                          <a:solidFill>
                            <a:schemeClr val="accent1">
                              <a:lumMod val="75000"/>
                            </a:schemeClr>
                          </a:solidFill>
                        </a:rPr>
                        <a:t>Declaration</a:t>
                      </a:r>
                      <a:r>
                        <a:rPr lang="tr-TR" sz="1800" b="1" dirty="0">
                          <a:solidFill>
                            <a:schemeClr val="accent1">
                              <a:lumMod val="75000"/>
                            </a:schemeClr>
                          </a:solidFill>
                        </a:rPr>
                        <a:t> of </a:t>
                      </a:r>
                      <a:r>
                        <a:rPr lang="tr-TR" sz="1800" b="1" dirty="0" err="1">
                          <a:solidFill>
                            <a:schemeClr val="accent1">
                              <a:lumMod val="75000"/>
                            </a:schemeClr>
                          </a:solidFill>
                        </a:rPr>
                        <a:t>students</a:t>
                      </a:r>
                      <a:r>
                        <a:rPr lang="tr-TR" sz="1800" b="1" dirty="0">
                          <a:solidFill>
                            <a:schemeClr val="accent1">
                              <a:lumMod val="75000"/>
                            </a:schemeClr>
                          </a:solidFill>
                        </a:rPr>
                        <a:t> </a:t>
                      </a:r>
                      <a:r>
                        <a:rPr lang="tr-TR" sz="1800" b="1" dirty="0" err="1">
                          <a:solidFill>
                            <a:schemeClr val="accent1">
                              <a:lumMod val="75000"/>
                            </a:schemeClr>
                          </a:solidFill>
                        </a:rPr>
                        <a:t>that</a:t>
                      </a:r>
                      <a:r>
                        <a:rPr lang="tr-TR" sz="1800" b="1" dirty="0">
                          <a:solidFill>
                            <a:schemeClr val="accent1">
                              <a:lumMod val="75000"/>
                            </a:schemeClr>
                          </a:solidFill>
                        </a:rPr>
                        <a:t> </a:t>
                      </a:r>
                      <a:r>
                        <a:rPr lang="tr-TR" sz="1800" b="1" dirty="0" err="1">
                          <a:solidFill>
                            <a:schemeClr val="accent1">
                              <a:lumMod val="75000"/>
                            </a:schemeClr>
                          </a:solidFill>
                        </a:rPr>
                        <a:t>will</a:t>
                      </a:r>
                      <a:r>
                        <a:rPr lang="tr-TR" sz="1800" b="1" dirty="0">
                          <a:solidFill>
                            <a:schemeClr val="accent1">
                              <a:lumMod val="75000"/>
                            </a:schemeClr>
                          </a:solidFill>
                        </a:rPr>
                        <a:t> </a:t>
                      </a:r>
                      <a:r>
                        <a:rPr lang="tr-TR" sz="1800" b="1" dirty="0" err="1">
                          <a:solidFill>
                            <a:schemeClr val="accent1">
                              <a:lumMod val="75000"/>
                            </a:schemeClr>
                          </a:solidFill>
                        </a:rPr>
                        <a:t>take</a:t>
                      </a:r>
                      <a:r>
                        <a:rPr lang="tr-TR" sz="1800" b="1" dirty="0">
                          <a:solidFill>
                            <a:schemeClr val="accent1">
                              <a:lumMod val="75000"/>
                            </a:schemeClr>
                          </a:solidFill>
                        </a:rPr>
                        <a:t> DEU YDY (English, </a:t>
                      </a:r>
                      <a:r>
                        <a:rPr lang="tr-TR" sz="1800" b="1" dirty="0" err="1">
                          <a:solidFill>
                            <a:schemeClr val="accent1">
                              <a:lumMod val="75000"/>
                            </a:schemeClr>
                          </a:solidFill>
                        </a:rPr>
                        <a:t>German</a:t>
                      </a:r>
                      <a:r>
                        <a:rPr lang="tr-TR" sz="1800" b="1" dirty="0">
                          <a:solidFill>
                            <a:schemeClr val="accent1">
                              <a:lumMod val="75000"/>
                            </a:schemeClr>
                          </a:solidFill>
                        </a:rPr>
                        <a:t>, French) </a:t>
                      </a:r>
                      <a:r>
                        <a:rPr lang="tr-TR" sz="1800" b="1" dirty="0" err="1">
                          <a:solidFill>
                            <a:schemeClr val="accent1">
                              <a:lumMod val="75000"/>
                            </a:schemeClr>
                          </a:solidFill>
                        </a:rPr>
                        <a:t>exam</a:t>
                      </a:r>
                      <a:r>
                        <a:rPr lang="tr-TR" sz="1800" b="1" dirty="0">
                          <a:solidFill>
                            <a:schemeClr val="accent1">
                              <a:lumMod val="75000"/>
                            </a:schemeClr>
                          </a:solidFill>
                        </a:rPr>
                        <a:t> </a:t>
                      </a:r>
                      <a:r>
                        <a:rPr lang="tr-TR" sz="1800" b="1" dirty="0" err="1">
                          <a:solidFill>
                            <a:schemeClr val="accent1">
                              <a:lumMod val="75000"/>
                            </a:schemeClr>
                          </a:solidFill>
                        </a:rPr>
                        <a:t>list</a:t>
                      </a:r>
                      <a:r>
                        <a:rPr lang="tr-TR" sz="1800" b="1" dirty="0">
                          <a:solidFill>
                            <a:schemeClr val="accent1">
                              <a:lumMod val="75000"/>
                            </a:schemeClr>
                          </a:solidFill>
                        </a:rPr>
                        <a:t>.</a:t>
                      </a:r>
                      <a:endParaRPr lang="tr-TR" b="1"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833182096"/>
                  </a:ext>
                </a:extLst>
              </a:tr>
              <a:tr h="111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14-15 </a:t>
                      </a:r>
                      <a:r>
                        <a:rPr lang="tr-TR" sz="1800" b="1" dirty="0" err="1">
                          <a:solidFill>
                            <a:srgbClr val="C00000"/>
                          </a:solidFill>
                        </a:rPr>
                        <a:t>March</a:t>
                      </a:r>
                      <a:endParaRPr lang="tr-TR" sz="18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C00000"/>
                          </a:solidFill>
                        </a:rPr>
                        <a:t>(</a:t>
                      </a:r>
                      <a:r>
                        <a:rPr lang="tr-TR" sz="1800" b="1" dirty="0" err="1">
                          <a:solidFill>
                            <a:srgbClr val="C00000"/>
                          </a:solidFill>
                        </a:rPr>
                        <a:t>Friday-Saturday</a:t>
                      </a:r>
                      <a:r>
                        <a:rPr lang="tr-TR" sz="1800" b="1" dirty="0">
                          <a:solidFill>
                            <a:srgbClr val="C00000"/>
                          </a:solidFill>
                        </a:rPr>
                        <a:t>)*	</a:t>
                      </a:r>
                      <a:endParaRPr lang="tr-TR" dirty="0">
                        <a:solidFill>
                          <a:srgbClr val="C00000"/>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 </a:t>
                      </a:r>
                      <a:r>
                        <a:rPr lang="tr-TR" sz="1800" b="1" i="1" dirty="0">
                          <a:solidFill>
                            <a:srgbClr val="C00000"/>
                          </a:solidFill>
                        </a:rPr>
                        <a:t>DEU YDY </a:t>
                      </a:r>
                      <a:r>
                        <a:rPr lang="tr-TR" sz="1800" b="1" i="1" dirty="0" err="1">
                          <a:solidFill>
                            <a:srgbClr val="C00000"/>
                          </a:solidFill>
                        </a:rPr>
                        <a:t>foreign</a:t>
                      </a:r>
                      <a:r>
                        <a:rPr lang="tr-TR" sz="1800" b="1" i="1" dirty="0">
                          <a:solidFill>
                            <a:srgbClr val="C00000"/>
                          </a:solidFill>
                        </a:rPr>
                        <a:t> </a:t>
                      </a:r>
                      <a:r>
                        <a:rPr lang="tr-TR" sz="1800" b="1" i="1" dirty="0" err="1">
                          <a:solidFill>
                            <a:srgbClr val="C00000"/>
                          </a:solidFill>
                        </a:rPr>
                        <a:t>language</a:t>
                      </a:r>
                      <a:r>
                        <a:rPr lang="tr-TR" sz="1800" b="1" i="1" dirty="0">
                          <a:solidFill>
                            <a:srgbClr val="C00000"/>
                          </a:solidFill>
                        </a:rPr>
                        <a:t> </a:t>
                      </a:r>
                      <a:r>
                        <a:rPr lang="tr-TR" sz="1800" b="1" i="1" dirty="0" err="1">
                          <a:solidFill>
                            <a:srgbClr val="C00000"/>
                          </a:solidFill>
                        </a:rPr>
                        <a:t>exams</a:t>
                      </a:r>
                      <a:r>
                        <a:rPr lang="tr-TR" sz="1800" b="1" i="1" dirty="0">
                          <a:solidFill>
                            <a:srgbClr val="C00000"/>
                          </a:solidFill>
                        </a:rPr>
                        <a:t> (English, </a:t>
                      </a:r>
                      <a:r>
                        <a:rPr lang="tr-TR" sz="1800" b="1" i="1" dirty="0" err="1">
                          <a:solidFill>
                            <a:srgbClr val="C00000"/>
                          </a:solidFill>
                        </a:rPr>
                        <a:t>German,French</a:t>
                      </a:r>
                      <a:r>
                        <a:rPr lang="tr-TR" sz="1800" b="1" i="1" dirty="0">
                          <a:solidFill>
                            <a:srgbClr val="C00000"/>
                          </a:solidFill>
                        </a:rPr>
                        <a:t>). </a:t>
                      </a:r>
                      <a:endParaRPr lang="tr-TR" sz="1800"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err="1">
                          <a:solidFill>
                            <a:schemeClr val="accent1">
                              <a:lumMod val="75000"/>
                            </a:schemeClr>
                          </a:solidFill>
                        </a:rPr>
                        <a:t>March</a:t>
                      </a:r>
                      <a:r>
                        <a:rPr lang="tr-TR" sz="1600" dirty="0">
                          <a:solidFill>
                            <a:schemeClr val="accent1">
                              <a:lumMod val="75000"/>
                            </a:schemeClr>
                          </a:solidFill>
                        </a:rPr>
                        <a:t> 14 </a:t>
                      </a:r>
                      <a:r>
                        <a:rPr lang="tr-TR" sz="1600" dirty="0" err="1">
                          <a:solidFill>
                            <a:schemeClr val="accent1">
                              <a:lumMod val="75000"/>
                            </a:schemeClr>
                          </a:solidFill>
                        </a:rPr>
                        <a:t>Friday</a:t>
                      </a:r>
                      <a:r>
                        <a:rPr lang="tr-TR" sz="1600" dirty="0">
                          <a:solidFill>
                            <a:schemeClr val="accent1">
                              <a:lumMod val="75000"/>
                            </a:schemeClr>
                          </a:solidFill>
                        </a:rPr>
                        <a:t> (Test-</a:t>
                      </a:r>
                      <a:r>
                        <a:rPr lang="tr-TR" sz="1600" dirty="0" err="1">
                          <a:solidFill>
                            <a:schemeClr val="accent1">
                              <a:lumMod val="75000"/>
                            </a:schemeClr>
                          </a:solidFill>
                        </a:rPr>
                        <a:t>reading</a:t>
                      </a:r>
                      <a:r>
                        <a:rPr lang="tr-TR" sz="1600" dirty="0">
                          <a:solidFill>
                            <a:schemeClr val="accent1">
                              <a:lumMod val="75000"/>
                            </a:schemeClr>
                          </a:solidFill>
                        </a:rPr>
                        <a:t>-</a:t>
                      </a:r>
                      <a:r>
                        <a:rPr lang="tr-TR" sz="1600" dirty="0" err="1">
                          <a:solidFill>
                            <a:schemeClr val="accent1">
                              <a:lumMod val="75000"/>
                            </a:schemeClr>
                          </a:solidFill>
                        </a:rPr>
                        <a:t>writing</a:t>
                      </a:r>
                      <a:r>
                        <a:rPr lang="tr-TR" sz="1600" dirty="0">
                          <a:solidFill>
                            <a:schemeClr val="accent1">
                              <a:lumMod val="75000"/>
                            </a:schemeClr>
                          </a:solidFill>
                        </a:rPr>
                        <a:t>) </a:t>
                      </a:r>
                      <a:r>
                        <a:rPr lang="tr-TR" sz="1600" dirty="0" err="1">
                          <a:solidFill>
                            <a:schemeClr val="accent1">
                              <a:lumMod val="75000"/>
                            </a:schemeClr>
                          </a:solidFill>
                        </a:rPr>
                        <a:t>and</a:t>
                      </a:r>
                      <a:r>
                        <a:rPr lang="tr-TR" sz="1600" dirty="0">
                          <a:solidFill>
                            <a:schemeClr val="accent1">
                              <a:lumMod val="75000"/>
                            </a:schemeClr>
                          </a:solidFill>
                        </a:rPr>
                        <a:t>  </a:t>
                      </a:r>
                      <a:r>
                        <a:rPr lang="tr-TR" sz="1600" dirty="0" err="1">
                          <a:solidFill>
                            <a:schemeClr val="accent1">
                              <a:lumMod val="75000"/>
                            </a:schemeClr>
                          </a:solidFill>
                        </a:rPr>
                        <a:t>March</a:t>
                      </a:r>
                      <a:r>
                        <a:rPr lang="tr-TR" sz="1600" dirty="0">
                          <a:solidFill>
                            <a:schemeClr val="accent1">
                              <a:lumMod val="75000"/>
                            </a:schemeClr>
                          </a:solidFill>
                        </a:rPr>
                        <a:t> 15 </a:t>
                      </a:r>
                      <a:r>
                        <a:rPr lang="tr-TR" sz="1600" dirty="0" err="1">
                          <a:solidFill>
                            <a:schemeClr val="accent1">
                              <a:lumMod val="75000"/>
                            </a:schemeClr>
                          </a:solidFill>
                        </a:rPr>
                        <a:t>Saturday</a:t>
                      </a:r>
                      <a:r>
                        <a:rPr lang="tr-TR" sz="1600" dirty="0">
                          <a:solidFill>
                            <a:schemeClr val="accent1">
                              <a:lumMod val="75000"/>
                            </a:schemeClr>
                          </a:solidFill>
                        </a:rPr>
                        <a:t> (</a:t>
                      </a:r>
                      <a:r>
                        <a:rPr lang="tr-TR" sz="1600" dirty="0" err="1">
                          <a:solidFill>
                            <a:schemeClr val="accent1">
                              <a:lumMod val="75000"/>
                            </a:schemeClr>
                          </a:solidFill>
                        </a:rPr>
                        <a:t>speaking-listening</a:t>
                      </a:r>
                      <a:r>
                        <a:rPr lang="tr-TR" sz="1600" dirty="0">
                          <a:solidFill>
                            <a:schemeClr val="accent1">
                              <a:lumMod val="75000"/>
                            </a:schemeClr>
                          </a:solidFill>
                        </a:rPr>
                        <a:t>)</a:t>
                      </a:r>
                    </a:p>
                  </a:txBody>
                  <a:tcPr>
                    <a:solidFill>
                      <a:schemeClr val="bg2">
                        <a:lumMod val="75000"/>
                      </a:schemeClr>
                    </a:solidFill>
                  </a:tcPr>
                </a:tc>
                <a:extLst>
                  <a:ext uri="{0D108BD9-81ED-4DB2-BD59-A6C34878D82A}">
                    <a16:rowId xmlns:a16="http://schemas.microsoft.com/office/drawing/2014/main" val="1949937698"/>
                  </a:ext>
                </a:extLst>
              </a:tr>
              <a:tr h="618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chemeClr val="accent1">
                              <a:lumMod val="75000"/>
                            </a:schemeClr>
                          </a:solidFill>
                        </a:rPr>
                        <a:t>29 April (</a:t>
                      </a:r>
                      <a:r>
                        <a:rPr lang="tr-TR" sz="1800" b="1" dirty="0" err="1">
                          <a:solidFill>
                            <a:schemeClr val="accent1">
                              <a:lumMod val="75000"/>
                            </a:schemeClr>
                          </a:solidFill>
                        </a:rPr>
                        <a:t>tuesday</a:t>
                      </a:r>
                      <a:r>
                        <a:rPr lang="tr-TR" sz="1800" b="1" dirty="0">
                          <a:solidFill>
                            <a:schemeClr val="accent1">
                              <a:lumMod val="75000"/>
                            </a:schemeClr>
                          </a:solidFill>
                        </a:rPr>
                        <a:t>)</a:t>
                      </a:r>
                      <a:r>
                        <a:rPr lang="tr-TR" sz="1800" dirty="0">
                          <a:solidFill>
                            <a:schemeClr val="accent1">
                              <a:lumMod val="75000"/>
                            </a:schemeClr>
                          </a:solidFill>
                        </a:rPr>
                        <a:t>		</a:t>
                      </a:r>
                      <a:endParaRPr lang="tr-TR" dirty="0">
                        <a:solidFill>
                          <a:schemeClr val="accent1">
                            <a:lumMod val="75000"/>
                          </a:schemeClr>
                        </a:solidFill>
                      </a:endParaRP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err="1">
                          <a:solidFill>
                            <a:schemeClr val="accent1">
                              <a:lumMod val="75000"/>
                            </a:schemeClr>
                          </a:solidFill>
                        </a:rPr>
                        <a:t>Deadline</a:t>
                      </a:r>
                      <a:r>
                        <a:rPr lang="tr-TR" sz="1800" dirty="0">
                          <a:solidFill>
                            <a:schemeClr val="accent1">
                              <a:lumMod val="75000"/>
                            </a:schemeClr>
                          </a:solidFill>
                        </a:rPr>
                        <a:t> </a:t>
                      </a:r>
                      <a:r>
                        <a:rPr lang="tr-TR" sz="1800" dirty="0" err="1">
                          <a:solidFill>
                            <a:schemeClr val="accent1">
                              <a:lumMod val="75000"/>
                            </a:schemeClr>
                          </a:solidFill>
                        </a:rPr>
                        <a:t>for</a:t>
                      </a:r>
                      <a:r>
                        <a:rPr lang="tr-TR" sz="1800" dirty="0">
                          <a:solidFill>
                            <a:schemeClr val="accent1">
                              <a:lumMod val="75000"/>
                            </a:schemeClr>
                          </a:solidFill>
                        </a:rPr>
                        <a:t> </a:t>
                      </a:r>
                      <a:r>
                        <a:rPr lang="tr-TR" sz="1800" dirty="0" err="1">
                          <a:solidFill>
                            <a:schemeClr val="accent1">
                              <a:lumMod val="75000"/>
                            </a:schemeClr>
                          </a:solidFill>
                        </a:rPr>
                        <a:t>uploading</a:t>
                      </a:r>
                      <a:r>
                        <a:rPr lang="tr-TR" sz="1800" dirty="0">
                          <a:solidFill>
                            <a:schemeClr val="accent1">
                              <a:lumMod val="75000"/>
                            </a:schemeClr>
                          </a:solidFill>
                        </a:rPr>
                        <a:t> </a:t>
                      </a:r>
                      <a:r>
                        <a:rPr lang="tr-TR" sz="1800" dirty="0" err="1">
                          <a:solidFill>
                            <a:schemeClr val="accent1">
                              <a:lumMod val="75000"/>
                            </a:schemeClr>
                          </a:solidFill>
                        </a:rPr>
                        <a:t>Internship</a:t>
                      </a:r>
                      <a:r>
                        <a:rPr lang="tr-TR" sz="1800" dirty="0">
                          <a:solidFill>
                            <a:schemeClr val="accent1">
                              <a:lumMod val="75000"/>
                            </a:schemeClr>
                          </a:solidFill>
                        </a:rPr>
                        <a:t> </a:t>
                      </a:r>
                      <a:r>
                        <a:rPr lang="tr-TR" sz="1800" dirty="0" err="1">
                          <a:solidFill>
                            <a:schemeClr val="accent1">
                              <a:lumMod val="75000"/>
                            </a:schemeClr>
                          </a:solidFill>
                        </a:rPr>
                        <a:t>Invitation</a:t>
                      </a:r>
                      <a:r>
                        <a:rPr lang="tr-TR" sz="1800" dirty="0">
                          <a:solidFill>
                            <a:schemeClr val="accent1">
                              <a:lumMod val="75000"/>
                            </a:schemeClr>
                          </a:solidFill>
                        </a:rPr>
                        <a:t>/</a:t>
                      </a:r>
                      <a:r>
                        <a:rPr lang="tr-TR" sz="1800" dirty="0" err="1">
                          <a:solidFill>
                            <a:schemeClr val="accent1">
                              <a:lumMod val="75000"/>
                            </a:schemeClr>
                          </a:solidFill>
                        </a:rPr>
                        <a:t>Acceptance</a:t>
                      </a:r>
                      <a:r>
                        <a:rPr lang="tr-TR" sz="1800" dirty="0">
                          <a:solidFill>
                            <a:schemeClr val="accent1">
                              <a:lumMod val="75000"/>
                            </a:schemeClr>
                          </a:solidFill>
                        </a:rPr>
                        <a:t> </a:t>
                      </a:r>
                      <a:r>
                        <a:rPr lang="tr-TR" sz="1800" dirty="0" err="1">
                          <a:solidFill>
                            <a:schemeClr val="accent1">
                              <a:lumMod val="75000"/>
                            </a:schemeClr>
                          </a:solidFill>
                        </a:rPr>
                        <a:t>Letter</a:t>
                      </a:r>
                      <a:r>
                        <a:rPr lang="tr-TR" sz="1800" dirty="0">
                          <a:solidFill>
                            <a:schemeClr val="accent1">
                              <a:lumMod val="75000"/>
                            </a:schemeClr>
                          </a:solidFill>
                        </a:rPr>
                        <a:t> </a:t>
                      </a:r>
                      <a:r>
                        <a:rPr lang="tr-TR" sz="1800" dirty="0" err="1">
                          <a:solidFill>
                            <a:schemeClr val="accent1">
                              <a:lumMod val="75000"/>
                            </a:schemeClr>
                          </a:solidFill>
                        </a:rPr>
                        <a:t>to</a:t>
                      </a:r>
                      <a:r>
                        <a:rPr lang="tr-TR" sz="1800" dirty="0">
                          <a:solidFill>
                            <a:schemeClr val="accent1">
                              <a:lumMod val="75000"/>
                            </a:schemeClr>
                          </a:solidFill>
                        </a:rPr>
                        <a:t> </a:t>
                      </a:r>
                      <a:r>
                        <a:rPr lang="tr-TR" sz="1800" dirty="0" err="1">
                          <a:solidFill>
                            <a:schemeClr val="accent1">
                              <a:lumMod val="75000"/>
                            </a:schemeClr>
                          </a:solidFill>
                        </a:rPr>
                        <a:t>TurnaPortal</a:t>
                      </a:r>
                      <a:r>
                        <a:rPr lang="tr-TR" sz="1800" dirty="0">
                          <a:solidFill>
                            <a:schemeClr val="accent1">
                              <a:lumMod val="75000"/>
                            </a:schemeClr>
                          </a:solidFill>
                        </a:rPr>
                        <a:t> </a:t>
                      </a:r>
                      <a:r>
                        <a:rPr lang="tr-TR" sz="1800" dirty="0" err="1">
                          <a:solidFill>
                            <a:schemeClr val="accent1">
                              <a:lumMod val="75000"/>
                            </a:schemeClr>
                          </a:solidFill>
                        </a:rPr>
                        <a:t>for</a:t>
                      </a:r>
                      <a:r>
                        <a:rPr lang="tr-TR" sz="1800" dirty="0">
                          <a:solidFill>
                            <a:schemeClr val="accent1">
                              <a:lumMod val="75000"/>
                            </a:schemeClr>
                          </a:solidFill>
                        </a:rPr>
                        <a:t> </a:t>
                      </a:r>
                      <a:r>
                        <a:rPr lang="tr-TR" sz="1800" dirty="0" err="1">
                          <a:solidFill>
                            <a:schemeClr val="accent1">
                              <a:lumMod val="75000"/>
                            </a:schemeClr>
                          </a:solidFill>
                        </a:rPr>
                        <a:t>Internship</a:t>
                      </a:r>
                      <a:r>
                        <a:rPr lang="tr-TR" sz="1800" dirty="0">
                          <a:solidFill>
                            <a:schemeClr val="accent1">
                              <a:lumMod val="75000"/>
                            </a:schemeClr>
                          </a:solidFill>
                        </a:rPr>
                        <a:t> </a:t>
                      </a:r>
                      <a:r>
                        <a:rPr lang="tr-TR" sz="1800" dirty="0" err="1">
                          <a:solidFill>
                            <a:schemeClr val="accent1">
                              <a:lumMod val="75000"/>
                            </a:schemeClr>
                          </a:solidFill>
                        </a:rPr>
                        <a:t>Mobility</a:t>
                      </a:r>
                      <a:r>
                        <a:rPr lang="tr-TR" sz="1800" dirty="0">
                          <a:solidFill>
                            <a:schemeClr val="accent1">
                              <a:lumMod val="75000"/>
                            </a:schemeClr>
                          </a:solidFill>
                        </a:rPr>
                        <a:t>.</a:t>
                      </a:r>
                      <a:endParaRPr lang="tr-TR" dirty="0">
                        <a:solidFill>
                          <a:schemeClr val="accent1">
                            <a:lumMod val="75000"/>
                          </a:schemeClr>
                        </a:solidFill>
                      </a:endParaRPr>
                    </a:p>
                  </a:txBody>
                  <a:tcPr>
                    <a:solidFill>
                      <a:schemeClr val="bg2">
                        <a:lumMod val="75000"/>
                      </a:schemeClr>
                    </a:solidFill>
                  </a:tcPr>
                </a:tc>
                <a:extLst>
                  <a:ext uri="{0D108BD9-81ED-4DB2-BD59-A6C34878D82A}">
                    <a16:rowId xmlns:a16="http://schemas.microsoft.com/office/drawing/2014/main" val="3983346648"/>
                  </a:ext>
                </a:extLst>
              </a:tr>
            </a:tbl>
          </a:graphicData>
        </a:graphic>
      </p:graphicFrame>
    </p:spTree>
    <p:extLst>
      <p:ext uri="{BB962C8B-B14F-4D97-AF65-F5344CB8AC3E}">
        <p14:creationId xmlns:p14="http://schemas.microsoft.com/office/powerpoint/2010/main" val="141897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436B2A-92C5-4E09-BBFC-1DF42C4E170C}"/>
              </a:ext>
            </a:extLst>
          </p:cNvPr>
          <p:cNvSpPr>
            <a:spLocks noGrp="1"/>
          </p:cNvSpPr>
          <p:nvPr>
            <p:ph type="title"/>
          </p:nvPr>
        </p:nvSpPr>
        <p:spPr/>
        <p:txBody>
          <a:bodyPr>
            <a:normAutofit/>
          </a:bodyPr>
          <a:lstStyle/>
          <a:p>
            <a:r>
              <a:rPr lang="tr-TR" sz="3600" dirty="0" err="1"/>
              <a:t>Added</a:t>
            </a:r>
            <a:r>
              <a:rPr lang="tr-TR" sz="3600" dirty="0"/>
              <a:t> Point </a:t>
            </a:r>
            <a:r>
              <a:rPr lang="tr-TR" sz="3600" dirty="0" err="1"/>
              <a:t>Criteria</a:t>
            </a:r>
            <a:r>
              <a:rPr lang="tr-TR" sz="3600" dirty="0"/>
              <a:t> </a:t>
            </a:r>
            <a:r>
              <a:rPr lang="tr-TR" sz="3600" dirty="0" err="1"/>
              <a:t>used</a:t>
            </a:r>
            <a:r>
              <a:rPr lang="tr-TR" sz="3600" dirty="0"/>
              <a:t> </a:t>
            </a:r>
            <a:r>
              <a:rPr lang="tr-TR" sz="3600" dirty="0" err="1"/>
              <a:t>for</a:t>
            </a:r>
            <a:r>
              <a:rPr lang="tr-TR" sz="3600" dirty="0"/>
              <a:t> </a:t>
            </a:r>
            <a:r>
              <a:rPr lang="tr-TR" sz="3600" dirty="0" err="1"/>
              <a:t>Erasmus</a:t>
            </a:r>
            <a:r>
              <a:rPr lang="tr-TR" sz="3600" dirty="0"/>
              <a:t>+ </a:t>
            </a:r>
            <a:r>
              <a:rPr lang="tr-TR" sz="3600" dirty="0" err="1"/>
              <a:t>Score</a:t>
            </a:r>
            <a:r>
              <a:rPr lang="tr-TR" sz="3600" dirty="0"/>
              <a:t> </a:t>
            </a:r>
            <a:r>
              <a:rPr lang="tr-TR" sz="3600" dirty="0" err="1"/>
              <a:t>Calculation</a:t>
            </a:r>
            <a:endParaRPr lang="tr-TR" sz="3600" dirty="0"/>
          </a:p>
        </p:txBody>
      </p:sp>
      <p:graphicFrame>
        <p:nvGraphicFramePr>
          <p:cNvPr id="5" name="İçerik Yer Tutucusu 4">
            <a:extLst>
              <a:ext uri="{FF2B5EF4-FFF2-40B4-BE49-F238E27FC236}">
                <a16:creationId xmlns:a16="http://schemas.microsoft.com/office/drawing/2014/main" id="{EE3A0B04-5C37-4B7B-8312-CB6DB92600AB}"/>
              </a:ext>
            </a:extLst>
          </p:cNvPr>
          <p:cNvGraphicFramePr>
            <a:graphicFrameLocks noGrp="1"/>
          </p:cNvGraphicFramePr>
          <p:nvPr>
            <p:ph idx="1"/>
            <p:extLst>
              <p:ext uri="{D42A27DB-BD31-4B8C-83A1-F6EECF244321}">
                <p14:modId xmlns:p14="http://schemas.microsoft.com/office/powerpoint/2010/main" val="2415932892"/>
              </p:ext>
            </p:extLst>
          </p:nvPr>
        </p:nvGraphicFramePr>
        <p:xfrm>
          <a:off x="388620" y="1690688"/>
          <a:ext cx="11315700" cy="4167838"/>
        </p:xfrm>
        <a:graphic>
          <a:graphicData uri="http://schemas.openxmlformats.org/drawingml/2006/table">
            <a:tbl>
              <a:tblPr firstRow="1" firstCol="1" bandRow="1">
                <a:tableStyleId>{5C22544A-7EE6-4342-B048-85BDC9FD1C3A}</a:tableStyleId>
              </a:tblPr>
              <a:tblGrid>
                <a:gridCol w="7651022">
                  <a:extLst>
                    <a:ext uri="{9D8B030D-6E8A-4147-A177-3AD203B41FA5}">
                      <a16:colId xmlns:a16="http://schemas.microsoft.com/office/drawing/2014/main" val="3047768405"/>
                    </a:ext>
                  </a:extLst>
                </a:gridCol>
                <a:gridCol w="3664678">
                  <a:extLst>
                    <a:ext uri="{9D8B030D-6E8A-4147-A177-3AD203B41FA5}">
                      <a16:colId xmlns:a16="http://schemas.microsoft.com/office/drawing/2014/main" val="2619421859"/>
                    </a:ext>
                  </a:extLst>
                </a:gridCol>
              </a:tblGrid>
              <a:tr h="315991">
                <a:tc>
                  <a:txBody>
                    <a:bodyPr/>
                    <a:lstStyle/>
                    <a:p>
                      <a:pPr algn="ctr">
                        <a:lnSpc>
                          <a:spcPct val="107000"/>
                        </a:lnSpc>
                        <a:spcBef>
                          <a:spcPts val="600"/>
                        </a:spcBef>
                        <a:spcAft>
                          <a:spcPts val="600"/>
                        </a:spcAft>
                      </a:pPr>
                      <a:r>
                        <a:rPr lang="tr-TR" sz="2000" dirty="0" err="1">
                          <a:effectLst/>
                        </a:rPr>
                        <a:t>Criteria</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Point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6795823"/>
                  </a:ext>
                </a:extLst>
              </a:tr>
              <a:tr h="315991">
                <a:tc>
                  <a:txBody>
                    <a:bodyPr/>
                    <a:lstStyle/>
                    <a:p>
                      <a:pPr>
                        <a:lnSpc>
                          <a:spcPct val="107000"/>
                        </a:lnSpc>
                        <a:spcBef>
                          <a:spcPts val="600"/>
                        </a:spcBef>
                        <a:spcAft>
                          <a:spcPts val="600"/>
                        </a:spcAft>
                      </a:pPr>
                      <a:r>
                        <a:rPr lang="tr-TR" sz="2000" dirty="0" err="1">
                          <a:effectLst/>
                        </a:rPr>
                        <a:t>Academic</a:t>
                      </a:r>
                      <a:r>
                        <a:rPr lang="tr-TR" sz="2000" dirty="0">
                          <a:effectLst/>
                        </a:rPr>
                        <a:t> </a:t>
                      </a:r>
                      <a:r>
                        <a:rPr lang="tr-TR" sz="2000" dirty="0" err="1">
                          <a:effectLst/>
                        </a:rPr>
                        <a:t>success</a:t>
                      </a:r>
                      <a:r>
                        <a:rPr lang="tr-TR" sz="2000" dirty="0">
                          <a:effectLst/>
                        </a:rPr>
                        <a:t> </a:t>
                      </a:r>
                      <a:r>
                        <a:rPr lang="tr-TR" sz="2000" dirty="0" err="1">
                          <a:effectLst/>
                        </a:rPr>
                        <a:t>level</a:t>
                      </a:r>
                      <a:r>
                        <a:rPr lang="tr-TR" sz="2000" dirty="0">
                          <a:effectLst/>
                        </a:rPr>
                        <a:t> (GPA)</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%50 (</a:t>
                      </a:r>
                      <a:r>
                        <a:rPr lang="tr-TR" sz="2000" dirty="0" err="1">
                          <a:effectLst/>
                        </a:rPr>
                        <a:t>out</a:t>
                      </a:r>
                      <a:r>
                        <a:rPr lang="tr-TR" sz="2000" dirty="0">
                          <a:effectLst/>
                        </a:rPr>
                        <a:t> of total 100 </a:t>
                      </a:r>
                      <a:r>
                        <a:rPr lang="tr-TR" sz="2000" dirty="0" err="1">
                          <a:effectLst/>
                        </a:rPr>
                        <a:t>points</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888995690"/>
                  </a:ext>
                </a:extLst>
              </a:tr>
              <a:tr h="315991">
                <a:tc>
                  <a:txBody>
                    <a:bodyPr/>
                    <a:lstStyle/>
                    <a:p>
                      <a:pPr>
                        <a:lnSpc>
                          <a:spcPct val="107000"/>
                        </a:lnSpc>
                        <a:spcBef>
                          <a:spcPts val="600"/>
                        </a:spcBef>
                        <a:spcAft>
                          <a:spcPts val="600"/>
                        </a:spcAft>
                      </a:pPr>
                      <a:r>
                        <a:rPr lang="tr-TR" sz="2000" dirty="0" err="1">
                          <a:effectLst/>
                        </a:rPr>
                        <a:t>Linguistic</a:t>
                      </a:r>
                      <a:r>
                        <a:rPr lang="tr-TR" sz="2000" dirty="0">
                          <a:effectLst/>
                        </a:rPr>
                        <a:t> </a:t>
                      </a:r>
                      <a:r>
                        <a:rPr lang="tr-TR" sz="2000" dirty="0" err="1">
                          <a:effectLst/>
                        </a:rPr>
                        <a:t>level</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%50 (</a:t>
                      </a:r>
                      <a:r>
                        <a:rPr lang="tr-TR" sz="2000" dirty="0" err="1">
                          <a:effectLst/>
                        </a:rPr>
                        <a:t>out</a:t>
                      </a:r>
                      <a:r>
                        <a:rPr lang="tr-TR" sz="2000" dirty="0">
                          <a:effectLst/>
                        </a:rPr>
                        <a:t> of total 100 </a:t>
                      </a:r>
                      <a:r>
                        <a:rPr lang="tr-TR" sz="2000" dirty="0" err="1">
                          <a:effectLst/>
                        </a:rPr>
                        <a:t>points</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79357194"/>
                  </a:ext>
                </a:extLst>
              </a:tr>
              <a:tr h="646648">
                <a:tc>
                  <a:txBody>
                    <a:bodyPr/>
                    <a:lstStyle/>
                    <a:p>
                      <a:pPr>
                        <a:lnSpc>
                          <a:spcPct val="107000"/>
                        </a:lnSpc>
                        <a:spcBef>
                          <a:spcPts val="600"/>
                        </a:spcBef>
                        <a:spcAft>
                          <a:spcPts val="600"/>
                        </a:spcAft>
                      </a:pPr>
                      <a:r>
                        <a:rPr lang="tr-TR" sz="2000" dirty="0" err="1">
                          <a:effectLst/>
                        </a:rPr>
                        <a:t>Children</a:t>
                      </a:r>
                      <a:r>
                        <a:rPr lang="tr-TR" sz="2000" dirty="0">
                          <a:effectLst/>
                        </a:rPr>
                        <a:t> of </a:t>
                      </a:r>
                      <a:r>
                        <a:rPr lang="tr-TR" sz="2000" dirty="0" err="1">
                          <a:effectLst/>
                        </a:rPr>
                        <a:t>martyr</a:t>
                      </a:r>
                      <a:r>
                        <a:rPr lang="tr-TR" sz="2000" dirty="0">
                          <a:effectLst/>
                        </a:rPr>
                        <a:t>/</a:t>
                      </a:r>
                      <a:r>
                        <a:rPr lang="tr-TR" sz="2000" dirty="0" err="1">
                          <a:effectLst/>
                        </a:rPr>
                        <a:t>veteran</a:t>
                      </a:r>
                      <a:r>
                        <a:rPr lang="tr-TR" sz="2000" dirty="0">
                          <a:effectLst/>
                        </a:rPr>
                        <a:t> </a:t>
                      </a:r>
                      <a:r>
                        <a:rPr lang="tr-TR" sz="2000" dirty="0" err="1">
                          <a:effectLst/>
                        </a:rPr>
                        <a:t>and</a:t>
                      </a:r>
                      <a:r>
                        <a:rPr lang="tr-TR" sz="2000" dirty="0">
                          <a:effectLst/>
                        </a:rPr>
                        <a:t> </a:t>
                      </a:r>
                      <a:r>
                        <a:rPr lang="tr-TR" sz="2000" dirty="0" err="1">
                          <a:effectLst/>
                        </a:rPr>
                        <a:t>veterans</a:t>
                      </a:r>
                      <a:r>
                        <a:rPr lang="tr-TR" sz="2000" dirty="0">
                          <a:effectLst/>
                        </a:rPr>
                        <a:t> </a:t>
                      </a:r>
                      <a:r>
                        <a:rPr lang="tr-TR" sz="2000" dirty="0" err="1">
                          <a:effectLst/>
                        </a:rPr>
                        <a:t>themselves</a:t>
                      </a:r>
                      <a:r>
                        <a:rPr lang="tr-TR" sz="2000" dirty="0">
                          <a:effectLst/>
                        </a:rPr>
                        <a:t>  (</a:t>
                      </a:r>
                      <a:r>
                        <a:rPr lang="tr-TR" sz="2000" dirty="0" err="1">
                          <a:effectLst/>
                        </a:rPr>
                        <a:t>document</a:t>
                      </a:r>
                      <a:r>
                        <a:rPr lang="tr-TR" sz="2000" dirty="0">
                          <a:effectLst/>
                        </a:rPr>
                        <a:t> </a:t>
                      </a:r>
                      <a:r>
                        <a:rPr lang="tr-TR" sz="2000" dirty="0" err="1">
                          <a:effectLst/>
                        </a:rPr>
                        <a:t>upload</a:t>
                      </a:r>
                      <a:r>
                        <a:rPr lang="tr-TR" sz="2000" dirty="0">
                          <a:effectLst/>
                        </a:rPr>
                        <a:t> is </a:t>
                      </a:r>
                      <a:r>
                        <a:rPr lang="tr-TR" sz="2000" dirty="0" err="1">
                          <a:effectLst/>
                        </a:rPr>
                        <a:t>required</a:t>
                      </a:r>
                      <a:r>
                        <a:rPr lang="tr-TR" sz="2000" dirty="0">
                          <a:effectLst/>
                        </a:rPr>
                        <a:t> </a:t>
                      </a:r>
                      <a:r>
                        <a:rPr lang="tr-TR" sz="2000" dirty="0" err="1">
                          <a:effectLst/>
                        </a:rPr>
                        <a:t>during</a:t>
                      </a:r>
                      <a:r>
                        <a:rPr lang="tr-TR" sz="2000" dirty="0">
                          <a:effectLst/>
                        </a:rPr>
                        <a:t> </a:t>
                      </a:r>
                      <a:r>
                        <a:rPr lang="tr-TR" sz="2000" dirty="0" err="1">
                          <a:effectLst/>
                        </a:rPr>
                        <a:t>application</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+15 </a:t>
                      </a:r>
                      <a:r>
                        <a:rPr lang="tr-TR" sz="2000" dirty="0" err="1">
                          <a:effectLst/>
                        </a:rPr>
                        <a:t>point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8881247"/>
                  </a:ext>
                </a:extLst>
              </a:tr>
              <a:tr h="315991">
                <a:tc>
                  <a:txBody>
                    <a:bodyPr/>
                    <a:lstStyle/>
                    <a:p>
                      <a:pPr>
                        <a:lnSpc>
                          <a:spcPct val="107000"/>
                        </a:lnSpc>
                        <a:spcBef>
                          <a:spcPts val="600"/>
                        </a:spcBef>
                        <a:spcAft>
                          <a:spcPts val="600"/>
                        </a:spcAft>
                      </a:pPr>
                      <a:r>
                        <a:rPr lang="tr-TR" sz="2000" dirty="0" err="1">
                          <a:effectLst/>
                        </a:rPr>
                        <a:t>Handicapped</a:t>
                      </a:r>
                      <a:r>
                        <a:rPr lang="tr-TR" sz="2000" dirty="0">
                          <a:effectLst/>
                        </a:rPr>
                        <a:t> </a:t>
                      </a:r>
                      <a:r>
                        <a:rPr lang="tr-TR" sz="2000" dirty="0" err="1">
                          <a:effectLst/>
                        </a:rPr>
                        <a:t>students</a:t>
                      </a:r>
                      <a:r>
                        <a:rPr lang="tr-TR" sz="2000" dirty="0">
                          <a:effectLst/>
                        </a:rPr>
                        <a:t> (</a:t>
                      </a:r>
                      <a:r>
                        <a:rPr lang="tr-TR" sz="2000" dirty="0" err="1">
                          <a:effectLst/>
                        </a:rPr>
                        <a:t>document</a:t>
                      </a:r>
                      <a:r>
                        <a:rPr lang="tr-TR" sz="2000" dirty="0">
                          <a:effectLst/>
                        </a:rPr>
                        <a:t> </a:t>
                      </a:r>
                      <a:r>
                        <a:rPr lang="tr-TR" sz="2000" dirty="0" err="1">
                          <a:effectLst/>
                        </a:rPr>
                        <a:t>upload</a:t>
                      </a:r>
                      <a:r>
                        <a:rPr lang="tr-TR" sz="2000" dirty="0">
                          <a:effectLst/>
                        </a:rPr>
                        <a:t> is </a:t>
                      </a:r>
                      <a:r>
                        <a:rPr lang="tr-TR" sz="2000" dirty="0" err="1">
                          <a:effectLst/>
                        </a:rPr>
                        <a:t>required</a:t>
                      </a:r>
                      <a:r>
                        <a:rPr lang="tr-TR" sz="2000" dirty="0">
                          <a:effectLst/>
                        </a:rPr>
                        <a:t> </a:t>
                      </a:r>
                      <a:r>
                        <a:rPr lang="tr-TR" sz="2000" dirty="0" err="1">
                          <a:effectLst/>
                        </a:rPr>
                        <a:t>during</a:t>
                      </a:r>
                      <a:r>
                        <a:rPr lang="tr-TR" sz="2000" dirty="0">
                          <a:effectLst/>
                        </a:rPr>
                        <a:t> </a:t>
                      </a:r>
                      <a:r>
                        <a:rPr lang="tr-TR" sz="2000" dirty="0" err="1">
                          <a:effectLst/>
                        </a:rPr>
                        <a:t>application</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56299615"/>
                  </a:ext>
                </a:extLst>
              </a:tr>
              <a:tr h="646648">
                <a:tc>
                  <a:txBody>
                    <a:bodyPr/>
                    <a:lstStyle/>
                    <a:p>
                      <a:pPr>
                        <a:lnSpc>
                          <a:spcPct val="107000"/>
                        </a:lnSpc>
                      </a:pPr>
                      <a:r>
                        <a:rPr lang="tr-TR" sz="2000" dirty="0">
                          <a:effectLst/>
                        </a:rPr>
                        <a:t> </a:t>
                      </a:r>
                      <a:r>
                        <a:rPr lang="tr-TR" sz="2000" dirty="0" err="1">
                          <a:effectLst/>
                        </a:rPr>
                        <a:t>Those</a:t>
                      </a:r>
                      <a:r>
                        <a:rPr lang="tr-TR" sz="2000" dirty="0">
                          <a:effectLst/>
                        </a:rPr>
                        <a:t> </a:t>
                      </a:r>
                      <a:r>
                        <a:rPr lang="tr-TR" sz="2000" dirty="0" err="1">
                          <a:effectLst/>
                        </a:rPr>
                        <a:t>who</a:t>
                      </a:r>
                      <a:r>
                        <a:rPr lang="tr-TR" sz="2000" dirty="0">
                          <a:effectLst/>
                        </a:rPr>
                        <a:t> </a:t>
                      </a:r>
                      <a:r>
                        <a:rPr lang="tr-TR" sz="2000" dirty="0" err="1">
                          <a:effectLst/>
                        </a:rPr>
                        <a:t>receive</a:t>
                      </a:r>
                      <a:r>
                        <a:rPr lang="tr-TR" sz="2000" dirty="0">
                          <a:effectLst/>
                        </a:rPr>
                        <a:t> </a:t>
                      </a:r>
                      <a:r>
                        <a:rPr lang="tr-TR" sz="2000" dirty="0" err="1">
                          <a:effectLst/>
                        </a:rPr>
                        <a:t>disaster</a:t>
                      </a:r>
                      <a:r>
                        <a:rPr lang="tr-TR" sz="2000" dirty="0">
                          <a:effectLst/>
                        </a:rPr>
                        <a:t> </a:t>
                      </a:r>
                      <a:r>
                        <a:rPr lang="tr-TR" sz="2000" dirty="0" err="1">
                          <a:effectLst/>
                        </a:rPr>
                        <a:t>victim</a:t>
                      </a:r>
                      <a:r>
                        <a:rPr lang="tr-TR" sz="2000" dirty="0">
                          <a:effectLst/>
                        </a:rPr>
                        <a:t> </a:t>
                      </a:r>
                      <a:r>
                        <a:rPr lang="tr-TR" sz="2000" dirty="0" err="1">
                          <a:effectLst/>
                        </a:rPr>
                        <a:t>aid</a:t>
                      </a:r>
                      <a:r>
                        <a:rPr lang="tr-TR" sz="2000" dirty="0">
                          <a:effectLst/>
                        </a:rPr>
                        <a:t> </a:t>
                      </a:r>
                      <a:r>
                        <a:rPr lang="tr-TR" sz="2000" dirty="0" err="1">
                          <a:effectLst/>
                        </a:rPr>
                        <a:t>from</a:t>
                      </a:r>
                      <a:r>
                        <a:rPr lang="tr-TR" sz="2000" dirty="0">
                          <a:effectLst/>
                        </a:rPr>
                        <a:t> AFAD </a:t>
                      </a:r>
                      <a:r>
                        <a:rPr lang="tr-TR" sz="2000" dirty="0" err="1">
                          <a:effectLst/>
                        </a:rPr>
                        <a:t>themselves</a:t>
                      </a:r>
                      <a:r>
                        <a:rPr lang="tr-TR" sz="2000" dirty="0">
                          <a:effectLst/>
                        </a:rPr>
                        <a:t> </a:t>
                      </a:r>
                      <a:r>
                        <a:rPr lang="tr-TR" sz="2000" dirty="0" err="1">
                          <a:effectLst/>
                        </a:rPr>
                        <a:t>or</a:t>
                      </a:r>
                      <a:r>
                        <a:rPr lang="tr-TR" sz="2000" dirty="0">
                          <a:effectLst/>
                        </a:rPr>
                        <a:t> </a:t>
                      </a:r>
                      <a:r>
                        <a:rPr lang="tr-TR" sz="2000" dirty="0" err="1">
                          <a:effectLst/>
                        </a:rPr>
                        <a:t>their</a:t>
                      </a:r>
                      <a:r>
                        <a:rPr lang="tr-TR" sz="2000" dirty="0">
                          <a:effectLst/>
                        </a:rPr>
                        <a:t> </a:t>
                      </a:r>
                      <a:r>
                        <a:rPr lang="tr-TR" sz="2000" dirty="0" err="1">
                          <a:effectLst/>
                        </a:rPr>
                        <a:t>first</a:t>
                      </a:r>
                      <a:r>
                        <a:rPr lang="tr-TR" sz="2000" dirty="0">
                          <a:effectLst/>
                        </a:rPr>
                        <a:t> </a:t>
                      </a:r>
                      <a:r>
                        <a:rPr lang="tr-TR" sz="2000" dirty="0" err="1">
                          <a:effectLst/>
                        </a:rPr>
                        <a:t>dergree</a:t>
                      </a:r>
                      <a:r>
                        <a:rPr lang="tr-TR" sz="2000" dirty="0">
                          <a:effectLst/>
                        </a:rPr>
                        <a:t> relatives.*</a:t>
                      </a:r>
                    </a:p>
                    <a:p>
                      <a:pPr>
                        <a:lnSpc>
                          <a:spcPct val="107000"/>
                        </a:lnSpc>
                      </a:pPr>
                      <a:r>
                        <a:rPr lang="tr-TR" sz="2000" dirty="0">
                          <a:effectLst/>
                        </a:rPr>
                        <a:t>(+ 10 </a:t>
                      </a:r>
                      <a:r>
                        <a:rPr lang="tr-TR" sz="2000" dirty="0" err="1">
                          <a:effectLst/>
                        </a:rPr>
                        <a:t>points</a:t>
                      </a:r>
                      <a:r>
                        <a:rPr lang="tr-TR" sz="2000" dirty="0">
                          <a:effectLst/>
                        </a:rPr>
                        <a:t> can be </a:t>
                      </a:r>
                      <a:r>
                        <a:rPr lang="tr-TR" sz="2000" dirty="0" err="1">
                          <a:effectLst/>
                        </a:rPr>
                        <a:t>benefitted</a:t>
                      </a:r>
                      <a:r>
                        <a:rPr lang="tr-TR" sz="2000" dirty="0">
                          <a:effectLst/>
                        </a:rPr>
                        <a:t> </a:t>
                      </a:r>
                      <a:r>
                        <a:rPr lang="tr-TR" sz="2000" dirty="0" err="1">
                          <a:effectLst/>
                        </a:rPr>
                        <a:t>from</a:t>
                      </a:r>
                      <a:r>
                        <a:rPr lang="tr-TR" sz="2000" dirty="0">
                          <a:effectLst/>
                        </a:rPr>
                        <a:t> </a:t>
                      </a:r>
                      <a:r>
                        <a:rPr lang="tr-TR" sz="2000" dirty="0" err="1">
                          <a:effectLst/>
                        </a:rPr>
                        <a:t>only</a:t>
                      </a:r>
                      <a:r>
                        <a:rPr lang="tr-TR" sz="2000" dirty="0">
                          <a:effectLst/>
                        </a:rPr>
                        <a:t> </a:t>
                      </a:r>
                      <a:r>
                        <a:rPr lang="tr-TR" sz="2000" dirty="0" err="1">
                          <a:effectLst/>
                        </a:rPr>
                        <a:t>once</a:t>
                      </a:r>
                      <a:r>
                        <a:rPr lang="tr-TR" sz="2000" dirty="0">
                          <a:effectLst/>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78900304"/>
                  </a:ext>
                </a:extLst>
              </a:tr>
              <a:tr h="646648">
                <a:tc>
                  <a:txBody>
                    <a:bodyPr/>
                    <a:lstStyle/>
                    <a:p>
                      <a:pPr>
                        <a:lnSpc>
                          <a:spcPct val="107000"/>
                        </a:lnSpc>
                        <a:spcBef>
                          <a:spcPts val="600"/>
                        </a:spcBef>
                        <a:spcAft>
                          <a:spcPts val="600"/>
                        </a:spcAft>
                      </a:pPr>
                      <a:r>
                        <a:rPr lang="tr-TR" sz="2000" dirty="0" err="1">
                          <a:effectLst/>
                        </a:rPr>
                        <a:t>Those</a:t>
                      </a:r>
                      <a:r>
                        <a:rPr lang="tr-TR" sz="2000" dirty="0">
                          <a:effectLst/>
                        </a:rPr>
                        <a:t> </a:t>
                      </a:r>
                      <a:r>
                        <a:rPr lang="tr-TR" sz="2000" dirty="0" err="1">
                          <a:effectLst/>
                        </a:rPr>
                        <a:t>who</a:t>
                      </a:r>
                      <a:r>
                        <a:rPr lang="tr-TR" sz="2000" dirty="0">
                          <a:effectLst/>
                        </a:rPr>
                        <a:t> </a:t>
                      </a:r>
                      <a:r>
                        <a:rPr lang="tr-TR" sz="2000" dirty="0" err="1">
                          <a:effectLst/>
                        </a:rPr>
                        <a:t>uploaded</a:t>
                      </a:r>
                      <a:r>
                        <a:rPr lang="tr-TR" sz="2000" dirty="0">
                          <a:effectLst/>
                        </a:rPr>
                        <a:t> </a:t>
                      </a:r>
                      <a:r>
                        <a:rPr lang="tr-TR" sz="2000" dirty="0" err="1">
                          <a:effectLst/>
                        </a:rPr>
                        <a:t>recognized</a:t>
                      </a:r>
                      <a:r>
                        <a:rPr lang="tr-TR" sz="2000" dirty="0">
                          <a:effectLst/>
                        </a:rPr>
                        <a:t> </a:t>
                      </a:r>
                      <a:r>
                        <a:rPr lang="tr-TR" sz="2000" dirty="0" err="1">
                          <a:effectLst/>
                        </a:rPr>
                        <a:t>internship</a:t>
                      </a:r>
                      <a:r>
                        <a:rPr lang="tr-TR" sz="2000" dirty="0">
                          <a:effectLst/>
                        </a:rPr>
                        <a:t> </a:t>
                      </a:r>
                      <a:r>
                        <a:rPr lang="tr-TR" sz="2000" dirty="0" err="1">
                          <a:effectLst/>
                        </a:rPr>
                        <a:t>invitation</a:t>
                      </a:r>
                      <a:r>
                        <a:rPr lang="tr-TR" sz="2000" dirty="0">
                          <a:effectLst/>
                        </a:rPr>
                        <a:t> </a:t>
                      </a:r>
                      <a:r>
                        <a:rPr lang="tr-TR" sz="2000" dirty="0" err="1">
                          <a:effectLst/>
                        </a:rPr>
                        <a:t>letter</a:t>
                      </a:r>
                      <a:r>
                        <a:rPr lang="tr-TR" sz="2000" dirty="0">
                          <a:effectLst/>
                        </a:rPr>
                        <a:t> </a:t>
                      </a:r>
                      <a:r>
                        <a:rPr lang="tr-TR" sz="2000" dirty="0" err="1">
                          <a:effectLst/>
                        </a:rPr>
                        <a:t>to</a:t>
                      </a:r>
                      <a:r>
                        <a:rPr lang="tr-TR" sz="2000" dirty="0">
                          <a:effectLst/>
                        </a:rPr>
                        <a:t> </a:t>
                      </a:r>
                      <a:r>
                        <a:rPr lang="tr-TR" sz="2000" dirty="0" err="1">
                          <a:effectLst/>
                        </a:rPr>
                        <a:t>Turnaportal</a:t>
                      </a:r>
                      <a:r>
                        <a:rPr lang="tr-TR" sz="2000" dirty="0">
                          <a:effectLst/>
                        </a:rPr>
                        <a:t> (</a:t>
                      </a:r>
                      <a:r>
                        <a:rPr lang="tr-TR" sz="2000" dirty="0" err="1">
                          <a:effectLst/>
                        </a:rPr>
                        <a:t>until</a:t>
                      </a:r>
                      <a:r>
                        <a:rPr lang="tr-TR" sz="2000" dirty="0">
                          <a:effectLst/>
                        </a:rPr>
                        <a:t> 6 </a:t>
                      </a:r>
                      <a:r>
                        <a:rPr lang="tr-TR" sz="2000" dirty="0" err="1">
                          <a:effectLst/>
                        </a:rPr>
                        <a:t>March</a:t>
                      </a:r>
                      <a:r>
                        <a:rPr lang="tr-TR" sz="2000" dirty="0">
                          <a:effectLst/>
                        </a:rPr>
                        <a:t> 2025) </a:t>
                      </a:r>
                      <a:r>
                        <a:rPr lang="tr-TR" sz="2000" dirty="0" err="1">
                          <a:effectLst/>
                        </a:rPr>
                        <a:t>during</a:t>
                      </a:r>
                      <a:r>
                        <a:rPr lang="tr-TR" sz="2000" dirty="0">
                          <a:effectLst/>
                        </a:rPr>
                        <a:t> online </a:t>
                      </a:r>
                      <a:r>
                        <a:rPr lang="tr-TR" sz="2000" dirty="0" err="1">
                          <a:effectLst/>
                        </a:rPr>
                        <a:t>application</a:t>
                      </a:r>
                      <a:r>
                        <a:rPr lang="tr-TR" sz="2000" dirty="0">
                          <a:effectLst/>
                        </a:rPr>
                        <a:t> </a:t>
                      </a:r>
                      <a:r>
                        <a:rPr lang="tr-TR" sz="2000" dirty="0" err="1">
                          <a:effectLst/>
                        </a:rPr>
                        <a:t>process</a:t>
                      </a:r>
                      <a:r>
                        <a:rPr lang="tr-TR" sz="2000" dirty="0">
                          <a:effectLst/>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99924566"/>
                  </a:ext>
                </a:extLst>
              </a:tr>
              <a:tr h="646648">
                <a:tc>
                  <a:txBody>
                    <a:bodyPr/>
                    <a:lstStyle/>
                    <a:p>
                      <a:pPr>
                        <a:lnSpc>
                          <a:spcPct val="107000"/>
                        </a:lnSpc>
                        <a:spcBef>
                          <a:spcPts val="600"/>
                        </a:spcBef>
                        <a:spcAft>
                          <a:spcPts val="600"/>
                        </a:spcAft>
                      </a:pPr>
                      <a:r>
                        <a:rPr lang="tr-TR" sz="2000" dirty="0" err="1">
                          <a:effectLst/>
                        </a:rPr>
                        <a:t>Internship</a:t>
                      </a:r>
                      <a:r>
                        <a:rPr lang="tr-TR" sz="2000" dirty="0">
                          <a:effectLst/>
                        </a:rPr>
                        <a:t> </a:t>
                      </a:r>
                      <a:r>
                        <a:rPr lang="tr-TR" sz="2000" dirty="0" err="1">
                          <a:effectLst/>
                        </a:rPr>
                        <a:t>towards</a:t>
                      </a:r>
                      <a:r>
                        <a:rPr lang="tr-TR" sz="2000" dirty="0">
                          <a:effectLst/>
                        </a:rPr>
                        <a:t> </a:t>
                      </a:r>
                      <a:r>
                        <a:rPr lang="tr-TR" sz="2000" dirty="0" err="1">
                          <a:effectLst/>
                        </a:rPr>
                        <a:t>improving</a:t>
                      </a:r>
                      <a:r>
                        <a:rPr lang="tr-TR" sz="2000" dirty="0">
                          <a:effectLst/>
                        </a:rPr>
                        <a:t> </a:t>
                      </a:r>
                      <a:r>
                        <a:rPr lang="tr-TR" sz="2000" dirty="0" err="1">
                          <a:effectLst/>
                        </a:rPr>
                        <a:t>digital</a:t>
                      </a:r>
                      <a:r>
                        <a:rPr lang="tr-TR" sz="2000" dirty="0">
                          <a:effectLst/>
                        </a:rPr>
                        <a:t> </a:t>
                      </a:r>
                      <a:r>
                        <a:rPr lang="tr-TR" sz="2000" dirty="0" err="1">
                          <a:effectLst/>
                        </a:rPr>
                        <a:t>skills</a:t>
                      </a:r>
                      <a:r>
                        <a:rPr lang="tr-TR" sz="2000" dirty="0">
                          <a:effectLst/>
                        </a:rPr>
                        <a:t> (</a:t>
                      </a:r>
                      <a:r>
                        <a:rPr lang="tr-TR" sz="2000" dirty="0" err="1">
                          <a:effectLst/>
                        </a:rPr>
                        <a:t>Digital</a:t>
                      </a:r>
                      <a:r>
                        <a:rPr lang="tr-TR" sz="2000" dirty="0">
                          <a:effectLst/>
                        </a:rPr>
                        <a:t> </a:t>
                      </a:r>
                      <a:r>
                        <a:rPr lang="tr-TR" sz="2000" dirty="0" err="1">
                          <a:effectLst/>
                        </a:rPr>
                        <a:t>Opportunity</a:t>
                      </a:r>
                      <a:r>
                        <a:rPr lang="tr-TR" sz="2000" dirty="0">
                          <a:effectLst/>
                        </a:rPr>
                        <a:t> </a:t>
                      </a:r>
                      <a:r>
                        <a:rPr lang="tr-TR" sz="2000" dirty="0" err="1">
                          <a:effectLst/>
                        </a:rPr>
                        <a:t>Traineeships</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a:t>
                      </a:r>
                      <a:r>
                        <a:rPr lang="tr-TR" sz="2000" dirty="0" err="1">
                          <a:effectLst/>
                        </a:rPr>
                        <a:t>point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2774474"/>
                  </a:ext>
                </a:extLst>
              </a:tr>
            </a:tbl>
          </a:graphicData>
        </a:graphic>
      </p:graphicFrame>
    </p:spTree>
    <p:extLst>
      <p:ext uri="{BB962C8B-B14F-4D97-AF65-F5344CB8AC3E}">
        <p14:creationId xmlns:p14="http://schemas.microsoft.com/office/powerpoint/2010/main" val="155815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7436B2A-92C5-4E09-BBFC-1DF42C4E170C}"/>
              </a:ext>
            </a:extLst>
          </p:cNvPr>
          <p:cNvSpPr>
            <a:spLocks noGrp="1"/>
          </p:cNvSpPr>
          <p:nvPr>
            <p:ph type="title"/>
          </p:nvPr>
        </p:nvSpPr>
        <p:spPr/>
        <p:txBody>
          <a:bodyPr>
            <a:normAutofit/>
          </a:bodyPr>
          <a:lstStyle/>
          <a:p>
            <a:r>
              <a:rPr lang="tr-TR" sz="3600" dirty="0" err="1"/>
              <a:t>Deducted</a:t>
            </a:r>
            <a:r>
              <a:rPr lang="tr-TR" sz="3600" dirty="0"/>
              <a:t> Point </a:t>
            </a:r>
            <a:r>
              <a:rPr lang="tr-TR" sz="3600" dirty="0" err="1"/>
              <a:t>Criteria</a:t>
            </a:r>
            <a:r>
              <a:rPr lang="tr-TR" sz="3600" dirty="0"/>
              <a:t> </a:t>
            </a:r>
            <a:r>
              <a:rPr lang="tr-TR" sz="3600" dirty="0" err="1"/>
              <a:t>Used</a:t>
            </a:r>
            <a:r>
              <a:rPr lang="tr-TR" sz="3600" dirty="0"/>
              <a:t> </a:t>
            </a:r>
            <a:r>
              <a:rPr lang="tr-TR" sz="3600" dirty="0" err="1"/>
              <a:t>for</a:t>
            </a:r>
            <a:r>
              <a:rPr lang="tr-TR" sz="3600" dirty="0"/>
              <a:t> </a:t>
            </a:r>
            <a:r>
              <a:rPr lang="tr-TR" sz="3600" dirty="0" err="1"/>
              <a:t>Erasmus</a:t>
            </a:r>
            <a:r>
              <a:rPr lang="tr-TR" sz="3600" dirty="0"/>
              <a:t>+ </a:t>
            </a:r>
            <a:r>
              <a:rPr lang="tr-TR" sz="3600" dirty="0" err="1"/>
              <a:t>Score</a:t>
            </a:r>
            <a:r>
              <a:rPr lang="tr-TR" sz="3600" dirty="0"/>
              <a:t> </a:t>
            </a:r>
            <a:r>
              <a:rPr lang="tr-TR" sz="3600" dirty="0" err="1"/>
              <a:t>Calculation</a:t>
            </a:r>
            <a:endParaRPr lang="tr-TR" sz="3600" dirty="0"/>
          </a:p>
        </p:txBody>
      </p:sp>
      <p:graphicFrame>
        <p:nvGraphicFramePr>
          <p:cNvPr id="5" name="İçerik Yer Tutucusu 4">
            <a:extLst>
              <a:ext uri="{FF2B5EF4-FFF2-40B4-BE49-F238E27FC236}">
                <a16:creationId xmlns:a16="http://schemas.microsoft.com/office/drawing/2014/main" id="{EE3A0B04-5C37-4B7B-8312-CB6DB92600AB}"/>
              </a:ext>
            </a:extLst>
          </p:cNvPr>
          <p:cNvGraphicFramePr>
            <a:graphicFrameLocks noGrp="1"/>
          </p:cNvGraphicFramePr>
          <p:nvPr>
            <p:ph idx="1"/>
            <p:extLst>
              <p:ext uri="{D42A27DB-BD31-4B8C-83A1-F6EECF244321}">
                <p14:modId xmlns:p14="http://schemas.microsoft.com/office/powerpoint/2010/main" val="3782872498"/>
              </p:ext>
            </p:extLst>
          </p:nvPr>
        </p:nvGraphicFramePr>
        <p:xfrm>
          <a:off x="815340" y="1782147"/>
          <a:ext cx="10485882" cy="3486150"/>
        </p:xfrm>
        <a:graphic>
          <a:graphicData uri="http://schemas.openxmlformats.org/drawingml/2006/table">
            <a:tbl>
              <a:tblPr firstRow="1" firstCol="1" bandRow="1">
                <a:tableStyleId>{5C22544A-7EE6-4342-B048-85BDC9FD1C3A}</a:tableStyleId>
              </a:tblPr>
              <a:tblGrid>
                <a:gridCol w="8859012">
                  <a:extLst>
                    <a:ext uri="{9D8B030D-6E8A-4147-A177-3AD203B41FA5}">
                      <a16:colId xmlns:a16="http://schemas.microsoft.com/office/drawing/2014/main" val="3047768405"/>
                    </a:ext>
                  </a:extLst>
                </a:gridCol>
                <a:gridCol w="1626870">
                  <a:extLst>
                    <a:ext uri="{9D8B030D-6E8A-4147-A177-3AD203B41FA5}">
                      <a16:colId xmlns:a16="http://schemas.microsoft.com/office/drawing/2014/main" val="2619421859"/>
                    </a:ext>
                  </a:extLst>
                </a:gridCol>
              </a:tblGrid>
              <a:tr h="222288">
                <a:tc>
                  <a:txBody>
                    <a:bodyPr/>
                    <a:lstStyle/>
                    <a:p>
                      <a:pPr algn="ctr">
                        <a:lnSpc>
                          <a:spcPct val="107000"/>
                        </a:lnSpc>
                        <a:spcBef>
                          <a:spcPts val="600"/>
                        </a:spcBef>
                        <a:spcAft>
                          <a:spcPts val="600"/>
                        </a:spcAft>
                      </a:pPr>
                      <a:r>
                        <a:rPr lang="tr-TR" sz="2000" dirty="0" err="1">
                          <a:effectLst/>
                        </a:rPr>
                        <a:t>Criteria</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err="1">
                          <a:effectLst/>
                        </a:rPr>
                        <a:t>Points</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16795823"/>
                  </a:ext>
                </a:extLst>
              </a:tr>
              <a:tr h="211760">
                <a:tc>
                  <a:txBody>
                    <a:bodyPr/>
                    <a:lstStyle/>
                    <a:p>
                      <a:pPr>
                        <a:lnSpc>
                          <a:spcPct val="107000"/>
                        </a:lnSpc>
                        <a:spcBef>
                          <a:spcPts val="600"/>
                        </a:spcBef>
                        <a:spcAft>
                          <a:spcPts val="600"/>
                        </a:spcAft>
                      </a:pPr>
                      <a:r>
                        <a:rPr lang="tr-TR" sz="2000" dirty="0" err="1">
                          <a:effectLst/>
                        </a:rPr>
                        <a:t>Benefitting</a:t>
                      </a:r>
                      <a:r>
                        <a:rPr lang="tr-TR" sz="2000" dirty="0">
                          <a:effectLst/>
                        </a:rPr>
                        <a:t> </a:t>
                      </a:r>
                      <a:r>
                        <a:rPr lang="tr-TR" sz="2000" dirty="0" err="1">
                          <a:effectLst/>
                        </a:rPr>
                        <a:t>from</a:t>
                      </a:r>
                      <a:r>
                        <a:rPr lang="tr-TR" sz="2000" dirty="0">
                          <a:effectLst/>
                        </a:rPr>
                        <a:t> </a:t>
                      </a:r>
                      <a:r>
                        <a:rPr lang="tr-TR" sz="2000" dirty="0" err="1">
                          <a:effectLst/>
                        </a:rPr>
                        <a:t>Erasmus</a:t>
                      </a:r>
                      <a:r>
                        <a:rPr lang="tr-TR" sz="2000" dirty="0">
                          <a:effectLst/>
                        </a:rPr>
                        <a:t>+ </a:t>
                      </a:r>
                      <a:r>
                        <a:rPr lang="tr-TR" sz="2000" dirty="0" err="1">
                          <a:effectLst/>
                        </a:rPr>
                        <a:t>Mobility</a:t>
                      </a:r>
                      <a:r>
                        <a:rPr lang="tr-TR" sz="2000" dirty="0">
                          <a:effectLst/>
                        </a:rPr>
                        <a:t> </a:t>
                      </a:r>
                      <a:r>
                        <a:rPr lang="tr-TR" sz="2000" dirty="0" err="1">
                          <a:effectLst/>
                        </a:rPr>
                        <a:t>previously</a:t>
                      </a:r>
                      <a:r>
                        <a:rPr lang="tr-TR" sz="2000" dirty="0">
                          <a:effectLst/>
                        </a:rPr>
                        <a:t> (</a:t>
                      </a:r>
                      <a:r>
                        <a:rPr lang="tr-TR" sz="2000" dirty="0" err="1">
                          <a:effectLst/>
                        </a:rPr>
                        <a:t>with</a:t>
                      </a:r>
                      <a:r>
                        <a:rPr lang="tr-TR" sz="2000" dirty="0">
                          <a:effectLst/>
                        </a:rPr>
                        <a:t> </a:t>
                      </a:r>
                      <a:r>
                        <a:rPr lang="tr-TR" sz="2000" dirty="0" err="1">
                          <a:effectLst/>
                        </a:rPr>
                        <a:t>or</a:t>
                      </a:r>
                      <a:r>
                        <a:rPr lang="tr-TR" sz="2000" dirty="0">
                          <a:effectLst/>
                        </a:rPr>
                        <a:t> </a:t>
                      </a:r>
                      <a:r>
                        <a:rPr lang="tr-TR" sz="2000" dirty="0" err="1">
                          <a:effectLst/>
                        </a:rPr>
                        <a:t>without</a:t>
                      </a:r>
                      <a:r>
                        <a:rPr lang="tr-TR" sz="2000" dirty="0">
                          <a:effectLst/>
                        </a:rPr>
                        <a:t> </a:t>
                      </a:r>
                      <a:r>
                        <a:rPr lang="tr-TR" sz="2000" dirty="0" err="1">
                          <a:effectLst/>
                        </a:rPr>
                        <a:t>grant</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points</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27893897"/>
                  </a:ext>
                </a:extLst>
              </a:tr>
              <a:tr h="211760">
                <a:tc>
                  <a:txBody>
                    <a:bodyPr/>
                    <a:lstStyle/>
                    <a:p>
                      <a:pPr>
                        <a:lnSpc>
                          <a:spcPct val="107000"/>
                        </a:lnSpc>
                        <a:spcBef>
                          <a:spcPts val="600"/>
                        </a:spcBef>
                        <a:spcAft>
                          <a:spcPts val="600"/>
                        </a:spcAft>
                      </a:pPr>
                      <a:r>
                        <a:rPr lang="tr-TR" sz="2000" dirty="0" err="1">
                          <a:effectLst/>
                        </a:rPr>
                        <a:t>Attending</a:t>
                      </a:r>
                      <a:r>
                        <a:rPr lang="tr-TR" sz="2000" dirty="0">
                          <a:effectLst/>
                        </a:rPr>
                        <a:t> </a:t>
                      </a:r>
                      <a:r>
                        <a:rPr lang="tr-TR" sz="2000" dirty="0" err="1">
                          <a:effectLst/>
                        </a:rPr>
                        <a:t>mobility</a:t>
                      </a:r>
                      <a:r>
                        <a:rPr lang="tr-TR" sz="2000" dirty="0">
                          <a:effectLst/>
                        </a:rPr>
                        <a:t> in </a:t>
                      </a:r>
                      <a:r>
                        <a:rPr lang="tr-TR" sz="2000" dirty="0" err="1">
                          <a:effectLst/>
                        </a:rPr>
                        <a:t>the</a:t>
                      </a:r>
                      <a:r>
                        <a:rPr lang="tr-TR" sz="2000" dirty="0">
                          <a:effectLst/>
                        </a:rPr>
                        <a:t> </a:t>
                      </a:r>
                      <a:r>
                        <a:rPr lang="tr-TR" sz="2000" dirty="0" err="1">
                          <a:effectLst/>
                        </a:rPr>
                        <a:t>country</a:t>
                      </a:r>
                      <a:r>
                        <a:rPr lang="tr-TR" sz="2000" dirty="0">
                          <a:effectLst/>
                        </a:rPr>
                        <a:t> of </a:t>
                      </a:r>
                      <a:r>
                        <a:rPr lang="tr-TR" sz="2000" dirty="0" err="1">
                          <a:effectLst/>
                        </a:rPr>
                        <a:t>citizenship</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points</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62867405"/>
                  </a:ext>
                </a:extLst>
              </a:tr>
              <a:tr h="211760">
                <a:tc>
                  <a:txBody>
                    <a:bodyPr/>
                    <a:lstStyle/>
                    <a:p>
                      <a:pPr>
                        <a:lnSpc>
                          <a:spcPct val="107000"/>
                        </a:lnSpc>
                        <a:spcBef>
                          <a:spcPts val="600"/>
                        </a:spcBef>
                        <a:spcAft>
                          <a:spcPts val="600"/>
                        </a:spcAft>
                      </a:pPr>
                      <a:r>
                        <a:rPr lang="tr-TR" sz="2000" dirty="0" err="1">
                          <a:effectLst/>
                        </a:rPr>
                        <a:t>Absence</a:t>
                      </a:r>
                      <a:r>
                        <a:rPr lang="tr-TR" sz="2000" dirty="0">
                          <a:effectLst/>
                        </a:rPr>
                        <a:t> in </a:t>
                      </a:r>
                      <a:r>
                        <a:rPr lang="tr-TR" sz="2000" dirty="0" err="1">
                          <a:effectLst/>
                        </a:rPr>
                        <a:t>the</a:t>
                      </a:r>
                      <a:r>
                        <a:rPr lang="tr-TR" sz="2000" dirty="0">
                          <a:effectLst/>
                        </a:rPr>
                        <a:t> </a:t>
                      </a:r>
                      <a:r>
                        <a:rPr lang="tr-TR" sz="2000" dirty="0" err="1">
                          <a:effectLst/>
                        </a:rPr>
                        <a:t>mobility</a:t>
                      </a:r>
                      <a:r>
                        <a:rPr lang="tr-TR" sz="2000" dirty="0">
                          <a:effectLst/>
                        </a:rPr>
                        <a:t> </a:t>
                      </a:r>
                      <a:r>
                        <a:rPr lang="tr-TR" sz="2000" dirty="0" err="1">
                          <a:effectLst/>
                        </a:rPr>
                        <a:t>without</a:t>
                      </a:r>
                      <a:r>
                        <a:rPr lang="tr-TR" sz="2000" dirty="0">
                          <a:effectLst/>
                        </a:rPr>
                        <a:t> </a:t>
                      </a:r>
                      <a:r>
                        <a:rPr lang="tr-TR" sz="2000" dirty="0" err="1">
                          <a:effectLst/>
                        </a:rPr>
                        <a:t>waiver</a:t>
                      </a:r>
                      <a:r>
                        <a:rPr lang="tr-TR" sz="2000" dirty="0">
                          <a:effectLst/>
                        </a:rPr>
                        <a:t> in time </a:t>
                      </a:r>
                      <a:r>
                        <a:rPr lang="tr-TR" sz="2000" dirty="0" err="1">
                          <a:effectLst/>
                        </a:rPr>
                        <a:t>despite</a:t>
                      </a:r>
                      <a:r>
                        <a:rPr lang="tr-TR" sz="2000" dirty="0">
                          <a:effectLst/>
                        </a:rPr>
                        <a:t> </a:t>
                      </a:r>
                      <a:r>
                        <a:rPr lang="tr-TR" sz="2000" dirty="0" err="1">
                          <a:effectLst/>
                        </a:rPr>
                        <a:t>being</a:t>
                      </a:r>
                      <a:r>
                        <a:rPr lang="tr-TR" sz="2000" dirty="0">
                          <a:effectLst/>
                        </a:rPr>
                        <a:t> </a:t>
                      </a:r>
                      <a:r>
                        <a:rPr lang="tr-TR" sz="2000" dirty="0" err="1">
                          <a:effectLst/>
                        </a:rPr>
                        <a:t>selected</a:t>
                      </a:r>
                      <a:r>
                        <a:rPr lang="tr-TR" sz="2000" dirty="0">
                          <a:effectLst/>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points</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4199372"/>
                  </a:ext>
                </a:extLst>
              </a:tr>
              <a:tr h="211760">
                <a:tc>
                  <a:txBody>
                    <a:bodyPr/>
                    <a:lstStyle/>
                    <a:p>
                      <a:pPr>
                        <a:lnSpc>
                          <a:spcPct val="107000"/>
                        </a:lnSpc>
                        <a:spcBef>
                          <a:spcPts val="600"/>
                        </a:spcBef>
                        <a:spcAft>
                          <a:spcPts val="600"/>
                        </a:spcAft>
                      </a:pPr>
                      <a:r>
                        <a:rPr lang="tr-TR" sz="2000" dirty="0" err="1">
                          <a:effectLst/>
                        </a:rPr>
                        <a:t>Applying</a:t>
                      </a:r>
                      <a:r>
                        <a:rPr lang="tr-TR" sz="2000" dirty="0">
                          <a:effectLst/>
                        </a:rPr>
                        <a:t> </a:t>
                      </a:r>
                      <a:r>
                        <a:rPr lang="tr-TR" sz="2000" dirty="0" err="1">
                          <a:effectLst/>
                        </a:rPr>
                        <a:t>for</a:t>
                      </a:r>
                      <a:r>
                        <a:rPr lang="tr-TR" sz="2000" dirty="0">
                          <a:effectLst/>
                        </a:rPr>
                        <a:t> </a:t>
                      </a:r>
                      <a:r>
                        <a:rPr lang="tr-TR" sz="2000" dirty="0" err="1">
                          <a:effectLst/>
                        </a:rPr>
                        <a:t>two</a:t>
                      </a:r>
                      <a:r>
                        <a:rPr lang="tr-TR" sz="2000" dirty="0">
                          <a:effectLst/>
                        </a:rPr>
                        <a:t> </a:t>
                      </a:r>
                      <a:r>
                        <a:rPr lang="tr-TR" sz="2000" dirty="0" err="1">
                          <a:effectLst/>
                        </a:rPr>
                        <a:t>mobility</a:t>
                      </a:r>
                      <a:r>
                        <a:rPr lang="tr-TR" sz="2000" dirty="0">
                          <a:effectLst/>
                        </a:rPr>
                        <a:t> at </a:t>
                      </a:r>
                      <a:r>
                        <a:rPr lang="tr-TR" sz="2000" dirty="0" err="1">
                          <a:effectLst/>
                        </a:rPr>
                        <a:t>the</a:t>
                      </a:r>
                      <a:r>
                        <a:rPr lang="tr-TR" sz="2000" dirty="0">
                          <a:effectLst/>
                        </a:rPr>
                        <a:t> </a:t>
                      </a:r>
                      <a:r>
                        <a:rPr lang="tr-TR" sz="2000" dirty="0" err="1">
                          <a:effectLst/>
                        </a:rPr>
                        <a:t>same</a:t>
                      </a:r>
                      <a:r>
                        <a:rPr lang="tr-TR" sz="2000" dirty="0">
                          <a:effectLst/>
                        </a:rPr>
                        <a:t> time (</a:t>
                      </a:r>
                      <a:r>
                        <a:rPr lang="tr-TR" sz="2000" dirty="0" err="1">
                          <a:effectLst/>
                        </a:rPr>
                        <a:t>deduction</a:t>
                      </a:r>
                      <a:r>
                        <a:rPr lang="tr-TR" sz="2000" dirty="0">
                          <a:effectLst/>
                        </a:rPr>
                        <a:t> is </a:t>
                      </a:r>
                      <a:r>
                        <a:rPr lang="tr-TR" sz="2000" dirty="0" err="1">
                          <a:effectLst/>
                        </a:rPr>
                        <a:t>implemented</a:t>
                      </a:r>
                      <a:r>
                        <a:rPr lang="tr-TR" sz="2000" dirty="0">
                          <a:effectLst/>
                        </a:rPr>
                        <a:t> </a:t>
                      </a:r>
                      <a:r>
                        <a:rPr lang="tr-TR" sz="2000" dirty="0" err="1">
                          <a:effectLst/>
                        </a:rPr>
                        <a:t>to</a:t>
                      </a:r>
                      <a:r>
                        <a:rPr lang="tr-TR" sz="2000" dirty="0">
                          <a:effectLst/>
                        </a:rPr>
                        <a:t> </a:t>
                      </a:r>
                      <a:r>
                        <a:rPr lang="tr-TR" sz="2000" dirty="0" err="1">
                          <a:effectLst/>
                        </a:rPr>
                        <a:t>the</a:t>
                      </a:r>
                      <a:r>
                        <a:rPr lang="tr-TR" sz="2000" dirty="0">
                          <a:effectLst/>
                        </a:rPr>
                        <a:t> </a:t>
                      </a:r>
                      <a:r>
                        <a:rPr lang="tr-TR" sz="2000" dirty="0" err="1">
                          <a:effectLst/>
                        </a:rPr>
                        <a:t>mobility</a:t>
                      </a:r>
                      <a:r>
                        <a:rPr lang="tr-TR" sz="2000" dirty="0">
                          <a:effectLst/>
                        </a:rPr>
                        <a:t> </a:t>
                      </a:r>
                      <a:r>
                        <a:rPr lang="tr-TR" sz="2000" dirty="0" err="1">
                          <a:effectLst/>
                        </a:rPr>
                        <a:t>that</a:t>
                      </a:r>
                      <a:r>
                        <a:rPr lang="tr-TR" sz="2000" dirty="0">
                          <a:effectLst/>
                        </a:rPr>
                        <a:t> </a:t>
                      </a:r>
                      <a:r>
                        <a:rPr lang="tr-TR" sz="2000" dirty="0" err="1">
                          <a:effectLst/>
                        </a:rPr>
                        <a:t>student</a:t>
                      </a:r>
                      <a:r>
                        <a:rPr lang="tr-TR" sz="2000" dirty="0">
                          <a:effectLst/>
                        </a:rPr>
                        <a:t> </a:t>
                      </a:r>
                      <a:r>
                        <a:rPr lang="tr-TR" sz="2000" dirty="0" err="1">
                          <a:effectLst/>
                        </a:rPr>
                        <a:t>prefers</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-10 </a:t>
                      </a:r>
                      <a:r>
                        <a:rPr lang="tr-TR" sz="2000" dirty="0" err="1">
                          <a:effectLst/>
                        </a:rPr>
                        <a:t>points</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8761712"/>
                  </a:ext>
                </a:extLst>
              </a:tr>
              <a:tr h="654954">
                <a:tc>
                  <a:txBody>
                    <a:bodyPr/>
                    <a:lstStyle/>
                    <a:p>
                      <a:pPr>
                        <a:lnSpc>
                          <a:spcPct val="107000"/>
                        </a:lnSpc>
                        <a:spcBef>
                          <a:spcPts val="600"/>
                        </a:spcBef>
                        <a:spcAft>
                          <a:spcPts val="600"/>
                        </a:spcAft>
                      </a:pPr>
                      <a:r>
                        <a:rPr lang="tr-TR" sz="2000" dirty="0" err="1">
                          <a:effectLst/>
                        </a:rPr>
                        <a:t>For</a:t>
                      </a:r>
                      <a:r>
                        <a:rPr lang="tr-TR" sz="2000" dirty="0">
                          <a:effectLst/>
                        </a:rPr>
                        <a:t> </a:t>
                      </a:r>
                      <a:r>
                        <a:rPr lang="tr-TR" sz="2000" dirty="0" err="1">
                          <a:effectLst/>
                        </a:rPr>
                        <a:t>students</a:t>
                      </a:r>
                      <a:r>
                        <a:rPr lang="tr-TR" sz="2000" dirty="0">
                          <a:effectLst/>
                        </a:rPr>
                        <a:t> </a:t>
                      </a:r>
                      <a:r>
                        <a:rPr lang="tr-TR" sz="2000" dirty="0" err="1">
                          <a:effectLst/>
                        </a:rPr>
                        <a:t>selected</a:t>
                      </a:r>
                      <a:r>
                        <a:rPr lang="tr-TR" sz="2000" dirty="0">
                          <a:effectLst/>
                        </a:rPr>
                        <a:t> </a:t>
                      </a:r>
                      <a:r>
                        <a:rPr lang="tr-TR" sz="2000" dirty="0" err="1">
                          <a:effectLst/>
                        </a:rPr>
                        <a:t>for</a:t>
                      </a:r>
                      <a:r>
                        <a:rPr lang="tr-TR" sz="2000" dirty="0">
                          <a:effectLst/>
                        </a:rPr>
                        <a:t> </a:t>
                      </a:r>
                      <a:r>
                        <a:rPr lang="tr-TR" sz="2000" dirty="0" err="1">
                          <a:effectLst/>
                        </a:rPr>
                        <a:t>mobility</a:t>
                      </a:r>
                      <a:r>
                        <a:rPr lang="tr-TR" sz="2000" dirty="0">
                          <a:effectLst/>
                        </a:rPr>
                        <a:t>: </a:t>
                      </a:r>
                      <a:r>
                        <a:rPr lang="tr-TR" sz="2000" dirty="0" err="1">
                          <a:effectLst/>
                        </a:rPr>
                        <a:t>Non-excused</a:t>
                      </a:r>
                      <a:r>
                        <a:rPr lang="tr-TR" sz="2000" dirty="0">
                          <a:effectLst/>
                        </a:rPr>
                        <a:t> </a:t>
                      </a:r>
                      <a:r>
                        <a:rPr lang="tr-TR" sz="2000" dirty="0" err="1">
                          <a:effectLst/>
                        </a:rPr>
                        <a:t>absence</a:t>
                      </a:r>
                      <a:r>
                        <a:rPr lang="tr-TR" sz="2000" dirty="0">
                          <a:effectLst/>
                        </a:rPr>
                        <a:t> in </a:t>
                      </a:r>
                      <a:r>
                        <a:rPr lang="tr-TR" sz="2000" dirty="0" err="1">
                          <a:effectLst/>
                        </a:rPr>
                        <a:t>meetings</a:t>
                      </a:r>
                      <a:r>
                        <a:rPr lang="tr-TR" sz="2000" dirty="0">
                          <a:effectLst/>
                        </a:rPr>
                        <a:t> / </a:t>
                      </a:r>
                      <a:r>
                        <a:rPr lang="tr-TR" sz="2000" dirty="0" err="1">
                          <a:effectLst/>
                        </a:rPr>
                        <a:t>trainings</a:t>
                      </a:r>
                      <a:r>
                        <a:rPr lang="tr-TR" sz="2000" dirty="0">
                          <a:effectLst/>
                        </a:rPr>
                        <a:t> </a:t>
                      </a:r>
                      <a:r>
                        <a:rPr lang="tr-TR" sz="2000" dirty="0" err="1">
                          <a:effectLst/>
                        </a:rPr>
                        <a:t>related</a:t>
                      </a:r>
                      <a:r>
                        <a:rPr lang="tr-TR" sz="2000" dirty="0">
                          <a:effectLst/>
                        </a:rPr>
                        <a:t> </a:t>
                      </a:r>
                      <a:r>
                        <a:rPr lang="tr-TR" sz="2000" dirty="0" err="1">
                          <a:effectLst/>
                        </a:rPr>
                        <a:t>to</a:t>
                      </a:r>
                      <a:r>
                        <a:rPr lang="tr-TR" sz="2000" dirty="0">
                          <a:effectLst/>
                        </a:rPr>
                        <a:t> </a:t>
                      </a:r>
                      <a:r>
                        <a:rPr lang="tr-TR" sz="2000" dirty="0" err="1">
                          <a:effectLst/>
                        </a:rPr>
                        <a:t>mobility</a:t>
                      </a:r>
                      <a:r>
                        <a:rPr lang="tr-TR" sz="2000" dirty="0">
                          <a:effectLst/>
                        </a:rPr>
                        <a:t> </a:t>
                      </a:r>
                      <a:r>
                        <a:rPr lang="tr-TR" sz="2000" dirty="0" err="1">
                          <a:effectLst/>
                        </a:rPr>
                        <a:t>organised</a:t>
                      </a:r>
                      <a:r>
                        <a:rPr lang="tr-TR" sz="2000" dirty="0">
                          <a:effectLst/>
                        </a:rPr>
                        <a:t> </a:t>
                      </a:r>
                      <a:r>
                        <a:rPr lang="tr-TR" sz="2000" dirty="0" err="1">
                          <a:effectLst/>
                        </a:rPr>
                        <a:t>by</a:t>
                      </a:r>
                      <a:r>
                        <a:rPr lang="tr-TR" sz="2000" dirty="0">
                          <a:effectLst/>
                        </a:rPr>
                        <a:t> </a:t>
                      </a:r>
                      <a:r>
                        <a:rPr lang="tr-TR" sz="2000" dirty="0" err="1">
                          <a:effectLst/>
                        </a:rPr>
                        <a:t>Higher</a:t>
                      </a:r>
                      <a:r>
                        <a:rPr lang="tr-TR" sz="2000" dirty="0">
                          <a:effectLst/>
                        </a:rPr>
                        <a:t> </a:t>
                      </a:r>
                      <a:r>
                        <a:rPr lang="tr-TR" sz="2000" dirty="0" err="1">
                          <a:effectLst/>
                        </a:rPr>
                        <a:t>Education</a:t>
                      </a:r>
                      <a:r>
                        <a:rPr lang="tr-TR" sz="2000" dirty="0">
                          <a:effectLst/>
                        </a:rPr>
                        <a:t> </a:t>
                      </a:r>
                      <a:r>
                        <a:rPr lang="tr-TR" sz="2000" dirty="0" err="1">
                          <a:effectLst/>
                        </a:rPr>
                        <a:t>Institution</a:t>
                      </a:r>
                      <a:r>
                        <a:rPr lang="tr-TR" sz="2000" dirty="0">
                          <a:effectLst/>
                        </a:rPr>
                        <a:t>. (</a:t>
                      </a:r>
                      <a:r>
                        <a:rPr lang="tr-TR" sz="2000" dirty="0" err="1">
                          <a:effectLst/>
                        </a:rPr>
                        <a:t>Implemented</a:t>
                      </a:r>
                      <a:r>
                        <a:rPr lang="tr-TR" sz="2000" dirty="0">
                          <a:effectLst/>
                        </a:rPr>
                        <a:t> </a:t>
                      </a:r>
                      <a:r>
                        <a:rPr lang="tr-TR" sz="2000" dirty="0" err="1">
                          <a:effectLst/>
                        </a:rPr>
                        <a:t>if</a:t>
                      </a:r>
                      <a:r>
                        <a:rPr lang="tr-TR" sz="2000" dirty="0">
                          <a:effectLst/>
                        </a:rPr>
                        <a:t> </a:t>
                      </a:r>
                      <a:r>
                        <a:rPr lang="tr-TR" sz="2000" dirty="0" err="1">
                          <a:effectLst/>
                        </a:rPr>
                        <a:t>student</a:t>
                      </a:r>
                      <a:r>
                        <a:rPr lang="tr-TR" sz="2000" dirty="0">
                          <a:effectLst/>
                        </a:rPr>
                        <a:t> re-</a:t>
                      </a:r>
                      <a:r>
                        <a:rPr lang="tr-TR" sz="2000" dirty="0" err="1">
                          <a:effectLst/>
                        </a:rPr>
                        <a:t>applies</a:t>
                      </a:r>
                      <a:r>
                        <a:rPr lang="tr-TR" sz="2000" dirty="0">
                          <a:effectLst/>
                        </a:rPr>
                        <a:t> </a:t>
                      </a:r>
                      <a:r>
                        <a:rPr lang="tr-TR" sz="2000" dirty="0" err="1">
                          <a:effectLst/>
                        </a:rPr>
                        <a:t>to</a:t>
                      </a:r>
                      <a:r>
                        <a:rPr lang="tr-TR" sz="2000" dirty="0">
                          <a:effectLst/>
                        </a:rPr>
                        <a:t> </a:t>
                      </a:r>
                      <a:r>
                        <a:rPr lang="tr-TR" sz="2000" dirty="0" err="1">
                          <a:effectLst/>
                        </a:rPr>
                        <a:t>the</a:t>
                      </a:r>
                      <a:r>
                        <a:rPr lang="tr-TR" sz="2000" dirty="0">
                          <a:effectLst/>
                        </a:rPr>
                        <a:t> </a:t>
                      </a:r>
                      <a:r>
                        <a:rPr lang="tr-TR" sz="2000" dirty="0" err="1">
                          <a:effectLst/>
                        </a:rPr>
                        <a:t>mobility</a:t>
                      </a:r>
                      <a:r>
                        <a:rPr lang="tr-TR" sz="2000" dirty="0">
                          <a:effectLst/>
                        </a:rPr>
                        <a:t>)</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a:t>
                      </a:r>
                      <a:r>
                        <a:rPr lang="tr-TR" sz="2000" dirty="0" err="1">
                          <a:effectLst/>
                        </a:rPr>
                        <a:t>points</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10180580"/>
                  </a:ext>
                </a:extLst>
              </a:tr>
              <a:tr h="392380">
                <a:tc>
                  <a:txBody>
                    <a:bodyPr/>
                    <a:lstStyle/>
                    <a:p>
                      <a:pPr>
                        <a:lnSpc>
                          <a:spcPct val="107000"/>
                        </a:lnSpc>
                        <a:spcBef>
                          <a:spcPts val="600"/>
                        </a:spcBef>
                        <a:spcAft>
                          <a:spcPts val="600"/>
                        </a:spcAft>
                      </a:pPr>
                      <a:r>
                        <a:rPr lang="en-US" sz="2000" dirty="0"/>
                        <a:t>Declaring participation in the language exam but failing to attend without a valid excuse (applied if the student reapplies for Erasmus+ mobility)</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Bef>
                          <a:spcPts val="600"/>
                        </a:spcBef>
                        <a:spcAft>
                          <a:spcPts val="600"/>
                        </a:spcAft>
                      </a:pPr>
                      <a:r>
                        <a:rPr lang="tr-TR" sz="2000" dirty="0">
                          <a:effectLst/>
                        </a:rPr>
                        <a:t>-5 </a:t>
                      </a:r>
                      <a:r>
                        <a:rPr lang="tr-TR" sz="2000" dirty="0" err="1">
                          <a:effectLst/>
                        </a:rPr>
                        <a:t>points</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77835952"/>
                  </a:ext>
                </a:extLst>
              </a:tr>
            </a:tbl>
          </a:graphicData>
        </a:graphic>
      </p:graphicFrame>
    </p:spTree>
    <p:extLst>
      <p:ext uri="{BB962C8B-B14F-4D97-AF65-F5344CB8AC3E}">
        <p14:creationId xmlns:p14="http://schemas.microsoft.com/office/powerpoint/2010/main" val="144337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E81BED-39A4-47FD-AFBC-CC216AFFD50C}"/>
              </a:ext>
            </a:extLst>
          </p:cNvPr>
          <p:cNvSpPr>
            <a:spLocks noGrp="1"/>
          </p:cNvSpPr>
          <p:nvPr>
            <p:ph type="title"/>
          </p:nvPr>
        </p:nvSpPr>
        <p:spPr/>
        <p:txBody>
          <a:bodyPr/>
          <a:lstStyle/>
          <a:p>
            <a:r>
              <a:rPr lang="en-US" dirty="0"/>
              <a:t>Erasmus+ Learning &amp; Internship Mobility Placement Criteria</a:t>
            </a:r>
            <a:endParaRPr lang="tr-TR" dirty="0"/>
          </a:p>
        </p:txBody>
      </p:sp>
      <p:sp>
        <p:nvSpPr>
          <p:cNvPr id="3" name="İçerik Yer Tutucusu 2">
            <a:extLst>
              <a:ext uri="{FF2B5EF4-FFF2-40B4-BE49-F238E27FC236}">
                <a16:creationId xmlns:a16="http://schemas.microsoft.com/office/drawing/2014/main" id="{219FEE25-A5AD-47A2-9E9E-72A2725CA0F4}"/>
              </a:ext>
            </a:extLst>
          </p:cNvPr>
          <p:cNvSpPr>
            <a:spLocks noGrp="1"/>
          </p:cNvSpPr>
          <p:nvPr>
            <p:ph idx="1"/>
          </p:nvPr>
        </p:nvSpPr>
        <p:spPr>
          <a:xfrm>
            <a:off x="838200" y="1825624"/>
            <a:ext cx="10515600" cy="3660775"/>
          </a:xfrm>
        </p:spPr>
        <p:txBody>
          <a:bodyPr>
            <a:normAutofit fontScale="62500" lnSpcReduction="20000"/>
          </a:bodyPr>
          <a:lstStyle/>
          <a:p>
            <a:pPr algn="just"/>
            <a:r>
              <a:rPr lang="tr-TR" dirty="0" err="1"/>
              <a:t>Each</a:t>
            </a:r>
            <a:r>
              <a:rPr lang="tr-TR" dirty="0"/>
              <a:t> </a:t>
            </a:r>
            <a:r>
              <a:rPr lang="tr-TR" dirty="0" err="1"/>
              <a:t>applicant</a:t>
            </a:r>
            <a:r>
              <a:rPr lang="tr-TR" dirty="0"/>
              <a:t> </a:t>
            </a:r>
            <a:r>
              <a:rPr lang="tr-TR" dirty="0" err="1"/>
              <a:t>student’s</a:t>
            </a:r>
            <a:r>
              <a:rPr lang="tr-TR" dirty="0"/>
              <a:t> </a:t>
            </a:r>
            <a:r>
              <a:rPr lang="tr-TR" dirty="0" err="1"/>
              <a:t>Erasmus</a:t>
            </a:r>
            <a:r>
              <a:rPr lang="tr-TR" dirty="0"/>
              <a:t>+ </a:t>
            </a:r>
            <a:r>
              <a:rPr lang="tr-TR" dirty="0" err="1"/>
              <a:t>point</a:t>
            </a:r>
            <a:r>
              <a:rPr lang="tr-TR" dirty="0"/>
              <a:t> is </a:t>
            </a:r>
            <a:r>
              <a:rPr lang="tr-TR" dirty="0" err="1"/>
              <a:t>calculated</a:t>
            </a:r>
            <a:r>
              <a:rPr lang="tr-TR" dirty="0"/>
              <a:t> as </a:t>
            </a:r>
            <a:r>
              <a:rPr lang="tr-TR" dirty="0" err="1"/>
              <a:t>adding</a:t>
            </a:r>
            <a:r>
              <a:rPr lang="tr-TR" dirty="0"/>
              <a:t> </a:t>
            </a:r>
            <a:r>
              <a:rPr lang="tr-TR" dirty="0" err="1"/>
              <a:t>up</a:t>
            </a:r>
            <a:r>
              <a:rPr lang="tr-TR" dirty="0"/>
              <a:t> </a:t>
            </a:r>
            <a:r>
              <a:rPr lang="tr-TR" dirty="0" err="1"/>
              <a:t>the</a:t>
            </a:r>
            <a:r>
              <a:rPr lang="tr-TR" dirty="0"/>
              <a:t> %50 of </a:t>
            </a:r>
            <a:r>
              <a:rPr lang="tr-TR" dirty="0" err="1"/>
              <a:t>the</a:t>
            </a:r>
            <a:r>
              <a:rPr lang="tr-TR" dirty="0"/>
              <a:t> </a:t>
            </a:r>
            <a:r>
              <a:rPr lang="tr-TR" dirty="0" err="1"/>
              <a:t>cumulative</a:t>
            </a:r>
            <a:r>
              <a:rPr lang="tr-TR" dirty="0"/>
              <a:t> </a:t>
            </a:r>
            <a:r>
              <a:rPr lang="tr-TR" dirty="0" err="1"/>
              <a:t>grade</a:t>
            </a:r>
            <a:r>
              <a:rPr lang="tr-TR" dirty="0"/>
              <a:t> </a:t>
            </a:r>
            <a:r>
              <a:rPr lang="tr-TR" dirty="0" err="1"/>
              <a:t>averages</a:t>
            </a:r>
            <a:r>
              <a:rPr lang="tr-TR" dirty="0"/>
              <a:t> </a:t>
            </a:r>
            <a:r>
              <a:rPr lang="tr-TR" dirty="0" err="1"/>
              <a:t>included</a:t>
            </a:r>
            <a:r>
              <a:rPr lang="tr-TR" dirty="0"/>
              <a:t> in </a:t>
            </a:r>
            <a:r>
              <a:rPr lang="tr-TR" dirty="0" err="1"/>
              <a:t>Erasmus</a:t>
            </a:r>
            <a:r>
              <a:rPr lang="tr-TR" dirty="0"/>
              <a:t>+ Learning </a:t>
            </a:r>
            <a:r>
              <a:rPr lang="tr-TR" dirty="0" err="1"/>
              <a:t>Mobility</a:t>
            </a:r>
            <a:r>
              <a:rPr lang="tr-TR" dirty="0"/>
              <a:t> </a:t>
            </a:r>
            <a:r>
              <a:rPr lang="tr-TR" dirty="0" err="1"/>
              <a:t>transcripts</a:t>
            </a:r>
            <a:r>
              <a:rPr lang="tr-TR" dirty="0"/>
              <a:t> </a:t>
            </a:r>
            <a:r>
              <a:rPr lang="tr-TR" dirty="0" err="1"/>
              <a:t>with</a:t>
            </a:r>
            <a:r>
              <a:rPr lang="tr-TR" dirty="0"/>
              <a:t> </a:t>
            </a:r>
            <a:r>
              <a:rPr lang="tr-TR" dirty="0" err="1"/>
              <a:t>the</a:t>
            </a:r>
            <a:r>
              <a:rPr lang="tr-TR" dirty="0"/>
              <a:t> %50 of </a:t>
            </a:r>
            <a:r>
              <a:rPr lang="tr-TR" dirty="0" err="1"/>
              <a:t>the</a:t>
            </a:r>
            <a:r>
              <a:rPr lang="tr-TR" dirty="0"/>
              <a:t> </a:t>
            </a:r>
            <a:r>
              <a:rPr lang="tr-TR" dirty="0" err="1"/>
              <a:t>foreign</a:t>
            </a:r>
            <a:r>
              <a:rPr lang="tr-TR" dirty="0"/>
              <a:t> </a:t>
            </a:r>
            <a:r>
              <a:rPr lang="tr-TR" dirty="0" err="1"/>
              <a:t>language</a:t>
            </a:r>
            <a:r>
              <a:rPr lang="tr-TR" dirty="0"/>
              <a:t> </a:t>
            </a:r>
            <a:r>
              <a:rPr lang="tr-TR" dirty="0" err="1"/>
              <a:t>points</a:t>
            </a:r>
            <a:r>
              <a:rPr lang="tr-TR" dirty="0"/>
              <a:t>. </a:t>
            </a:r>
            <a:r>
              <a:rPr lang="tr-TR" dirty="0" err="1"/>
              <a:t>Then</a:t>
            </a:r>
            <a:r>
              <a:rPr lang="tr-TR" dirty="0"/>
              <a:t> a </a:t>
            </a:r>
            <a:r>
              <a:rPr lang="tr-TR" dirty="0" err="1"/>
              <a:t>student</a:t>
            </a:r>
            <a:r>
              <a:rPr lang="tr-TR" dirty="0"/>
              <a:t> </a:t>
            </a:r>
            <a:r>
              <a:rPr lang="tr-TR" dirty="0" err="1"/>
              <a:t>ranking</a:t>
            </a:r>
            <a:r>
              <a:rPr lang="tr-TR" dirty="0"/>
              <a:t> is </a:t>
            </a:r>
            <a:r>
              <a:rPr lang="tr-TR" dirty="0" err="1"/>
              <a:t>made</a:t>
            </a:r>
            <a:r>
              <a:rPr lang="tr-TR" dirty="0"/>
              <a:t> on </a:t>
            </a:r>
            <a:r>
              <a:rPr lang="tr-TR" dirty="0" err="1"/>
              <a:t>the</a:t>
            </a:r>
            <a:r>
              <a:rPr lang="tr-TR" dirty="0"/>
              <a:t> </a:t>
            </a:r>
            <a:r>
              <a:rPr lang="tr-TR" dirty="0" err="1"/>
              <a:t>basis</a:t>
            </a:r>
            <a:r>
              <a:rPr lang="tr-TR" dirty="0"/>
              <a:t> of </a:t>
            </a:r>
            <a:r>
              <a:rPr lang="tr-TR" dirty="0" err="1"/>
              <a:t>departments</a:t>
            </a:r>
            <a:r>
              <a:rPr lang="tr-TR" dirty="0"/>
              <a:t> </a:t>
            </a:r>
            <a:r>
              <a:rPr lang="tr-TR" dirty="0" err="1"/>
              <a:t>and</a:t>
            </a:r>
            <a:r>
              <a:rPr lang="tr-TR" dirty="0"/>
              <a:t> </a:t>
            </a:r>
            <a:r>
              <a:rPr lang="tr-TR" dirty="0" err="1"/>
              <a:t>during</a:t>
            </a:r>
            <a:r>
              <a:rPr lang="tr-TR" dirty="0"/>
              <a:t> </a:t>
            </a:r>
            <a:r>
              <a:rPr lang="tr-TR" dirty="0" err="1"/>
              <a:t>the</a:t>
            </a:r>
            <a:r>
              <a:rPr lang="tr-TR" dirty="0"/>
              <a:t> </a:t>
            </a:r>
            <a:r>
              <a:rPr lang="tr-TR" dirty="0" err="1"/>
              <a:t>placement</a:t>
            </a:r>
            <a:r>
              <a:rPr lang="tr-TR" dirty="0"/>
              <a:t> </a:t>
            </a:r>
            <a:r>
              <a:rPr lang="tr-TR" dirty="0" err="1"/>
              <a:t>process</a:t>
            </a:r>
            <a:r>
              <a:rPr lang="tr-TR" dirty="0"/>
              <a:t> </a:t>
            </a:r>
            <a:r>
              <a:rPr lang="tr-TR" dirty="0" err="1"/>
              <a:t>this</a:t>
            </a:r>
            <a:r>
              <a:rPr lang="tr-TR" dirty="0"/>
              <a:t> </a:t>
            </a:r>
            <a:r>
              <a:rPr lang="tr-TR" dirty="0" err="1"/>
              <a:t>list</a:t>
            </a:r>
            <a:r>
              <a:rPr lang="tr-TR" dirty="0"/>
              <a:t> is </a:t>
            </a:r>
            <a:r>
              <a:rPr lang="tr-TR" dirty="0" err="1"/>
              <a:t>taken</a:t>
            </a:r>
            <a:r>
              <a:rPr lang="tr-TR" dirty="0"/>
              <a:t> </a:t>
            </a:r>
            <a:r>
              <a:rPr lang="tr-TR" dirty="0" err="1"/>
              <a:t>into</a:t>
            </a:r>
            <a:r>
              <a:rPr lang="tr-TR" dirty="0"/>
              <a:t> </a:t>
            </a:r>
            <a:r>
              <a:rPr lang="tr-TR" dirty="0" err="1"/>
              <a:t>consideration</a:t>
            </a:r>
            <a:r>
              <a:rPr lang="tr-TR" dirty="0"/>
              <a:t>. </a:t>
            </a:r>
          </a:p>
          <a:p>
            <a:pPr algn="just"/>
            <a:r>
              <a:rPr lang="en-US" dirty="0"/>
              <a:t>Since there is no contracted institution in internship mobility, there is no preference, students who meet the necessary conditions will be able to do an internship in the institution they are accepted/invited to.</a:t>
            </a:r>
            <a:endParaRPr lang="tr-TR" dirty="0"/>
          </a:p>
          <a:p>
            <a:pPr algn="just"/>
            <a:r>
              <a:rPr lang="tr-TR" dirty="0" err="1"/>
              <a:t>If</a:t>
            </a:r>
            <a:r>
              <a:rPr lang="tr-TR" dirty="0"/>
              <a:t> </a:t>
            </a:r>
            <a:r>
              <a:rPr lang="tr-TR" dirty="0" err="1"/>
              <a:t>two</a:t>
            </a:r>
            <a:r>
              <a:rPr lang="tr-TR" dirty="0"/>
              <a:t> </a:t>
            </a:r>
            <a:r>
              <a:rPr lang="tr-TR" dirty="0" err="1"/>
              <a:t>students</a:t>
            </a:r>
            <a:r>
              <a:rPr lang="tr-TR" dirty="0"/>
              <a:t> </a:t>
            </a:r>
            <a:r>
              <a:rPr lang="tr-TR" dirty="0" err="1"/>
              <a:t>are</a:t>
            </a:r>
            <a:r>
              <a:rPr lang="tr-TR" dirty="0"/>
              <a:t> </a:t>
            </a:r>
            <a:r>
              <a:rPr lang="tr-TR" dirty="0" err="1"/>
              <a:t>successful</a:t>
            </a:r>
            <a:r>
              <a:rPr lang="tr-TR" dirty="0"/>
              <a:t> at </a:t>
            </a:r>
            <a:r>
              <a:rPr lang="tr-TR" dirty="0" err="1"/>
              <a:t>the</a:t>
            </a:r>
            <a:r>
              <a:rPr lang="tr-TR" dirty="0"/>
              <a:t> </a:t>
            </a:r>
            <a:r>
              <a:rPr lang="tr-TR" dirty="0" err="1"/>
              <a:t>same</a:t>
            </a:r>
            <a:r>
              <a:rPr lang="tr-TR" dirty="0"/>
              <a:t> </a:t>
            </a:r>
            <a:r>
              <a:rPr lang="tr-TR" dirty="0" err="1"/>
              <a:t>department</a:t>
            </a:r>
            <a:r>
              <a:rPr lang="tr-TR" dirty="0"/>
              <a:t> </a:t>
            </a:r>
            <a:r>
              <a:rPr lang="tr-TR" dirty="0" err="1"/>
              <a:t>and</a:t>
            </a:r>
            <a:r>
              <a:rPr lang="tr-TR" dirty="0"/>
              <a:t> </a:t>
            </a:r>
            <a:r>
              <a:rPr lang="tr-TR" dirty="0" err="1"/>
              <a:t>under</a:t>
            </a:r>
            <a:r>
              <a:rPr lang="tr-TR" dirty="0"/>
              <a:t> </a:t>
            </a:r>
            <a:r>
              <a:rPr lang="tr-TR" dirty="0" err="1"/>
              <a:t>the</a:t>
            </a:r>
            <a:r>
              <a:rPr lang="tr-TR" dirty="0"/>
              <a:t> </a:t>
            </a:r>
            <a:r>
              <a:rPr lang="tr-TR" dirty="0" err="1"/>
              <a:t>same</a:t>
            </a:r>
            <a:r>
              <a:rPr lang="tr-TR" dirty="0"/>
              <a:t> </a:t>
            </a:r>
            <a:r>
              <a:rPr lang="tr-TR" dirty="0" err="1"/>
              <a:t>conditions</a:t>
            </a:r>
            <a:r>
              <a:rPr lang="tr-TR" dirty="0"/>
              <a:t>, </a:t>
            </a:r>
            <a:r>
              <a:rPr lang="tr-TR" dirty="0" err="1"/>
              <a:t>and</a:t>
            </a:r>
            <a:r>
              <a:rPr lang="tr-TR" dirty="0"/>
              <a:t> </a:t>
            </a:r>
            <a:r>
              <a:rPr lang="tr-TR" dirty="0" err="1"/>
              <a:t>if</a:t>
            </a:r>
            <a:r>
              <a:rPr lang="tr-TR" dirty="0"/>
              <a:t> </a:t>
            </a:r>
            <a:r>
              <a:rPr lang="tr-TR" dirty="0" err="1"/>
              <a:t>there</a:t>
            </a:r>
            <a:r>
              <a:rPr lang="tr-TR" dirty="0"/>
              <a:t> is a </a:t>
            </a:r>
            <a:r>
              <a:rPr lang="tr-TR" dirty="0" err="1"/>
              <a:t>limited</a:t>
            </a:r>
            <a:r>
              <a:rPr lang="tr-TR" dirty="0"/>
              <a:t> </a:t>
            </a:r>
            <a:r>
              <a:rPr lang="tr-TR" dirty="0" err="1"/>
              <a:t>quota</a:t>
            </a:r>
            <a:r>
              <a:rPr lang="tr-TR" dirty="0"/>
              <a:t> </a:t>
            </a:r>
            <a:r>
              <a:rPr lang="tr-TR" dirty="0" err="1"/>
              <a:t>because</a:t>
            </a:r>
            <a:r>
              <a:rPr lang="tr-TR" dirty="0"/>
              <a:t> of </a:t>
            </a:r>
            <a:r>
              <a:rPr lang="tr-TR" dirty="0" err="1"/>
              <a:t>the</a:t>
            </a:r>
            <a:r>
              <a:rPr lang="tr-TR" dirty="0"/>
              <a:t> </a:t>
            </a:r>
            <a:r>
              <a:rPr lang="tr-TR" dirty="0" err="1"/>
              <a:t>inter-institutional</a:t>
            </a:r>
            <a:r>
              <a:rPr lang="tr-TR" dirty="0"/>
              <a:t> </a:t>
            </a:r>
            <a:r>
              <a:rPr lang="tr-TR" dirty="0" err="1"/>
              <a:t>agreements</a:t>
            </a:r>
            <a:r>
              <a:rPr lang="tr-TR" dirty="0"/>
              <a:t> of </a:t>
            </a:r>
            <a:r>
              <a:rPr lang="tr-TR" dirty="0" err="1"/>
              <a:t>the</a:t>
            </a:r>
            <a:r>
              <a:rPr lang="tr-TR" dirty="0"/>
              <a:t> </a:t>
            </a:r>
            <a:r>
              <a:rPr lang="tr-TR" dirty="0" err="1"/>
              <a:t>department</a:t>
            </a:r>
            <a:r>
              <a:rPr lang="tr-TR" dirty="0"/>
              <a:t>, </a:t>
            </a:r>
            <a:r>
              <a:rPr lang="tr-TR" dirty="0" err="1"/>
              <a:t>priority</a:t>
            </a:r>
            <a:r>
              <a:rPr lang="tr-TR" dirty="0"/>
              <a:t> </a:t>
            </a:r>
            <a:r>
              <a:rPr lang="tr-TR" dirty="0" err="1"/>
              <a:t>will</a:t>
            </a:r>
            <a:r>
              <a:rPr lang="tr-TR" dirty="0"/>
              <a:t> be </a:t>
            </a:r>
            <a:r>
              <a:rPr lang="tr-TR" b="1" dirty="0" err="1">
                <a:solidFill>
                  <a:srgbClr val="C00000"/>
                </a:solidFill>
              </a:rPr>
              <a:t>given</a:t>
            </a:r>
            <a:r>
              <a:rPr lang="tr-TR" b="1" dirty="0">
                <a:solidFill>
                  <a:srgbClr val="C00000"/>
                </a:solidFill>
              </a:rPr>
              <a:t> </a:t>
            </a:r>
            <a:r>
              <a:rPr lang="tr-TR" b="1" dirty="0" err="1">
                <a:solidFill>
                  <a:srgbClr val="C00000"/>
                </a:solidFill>
              </a:rPr>
              <a:t>to</a:t>
            </a:r>
            <a:r>
              <a:rPr lang="tr-TR" b="1" dirty="0">
                <a:solidFill>
                  <a:srgbClr val="C00000"/>
                </a:solidFill>
              </a:rPr>
              <a:t> </a:t>
            </a:r>
            <a:r>
              <a:rPr lang="tr-TR" b="1" dirty="0" err="1">
                <a:solidFill>
                  <a:srgbClr val="C00000"/>
                </a:solidFill>
              </a:rPr>
              <a:t>the</a:t>
            </a:r>
            <a:r>
              <a:rPr lang="tr-TR" b="1" dirty="0">
                <a:solidFill>
                  <a:srgbClr val="C00000"/>
                </a:solidFill>
              </a:rPr>
              <a:t> </a:t>
            </a:r>
            <a:r>
              <a:rPr lang="tr-TR" b="1" dirty="0" err="1">
                <a:solidFill>
                  <a:srgbClr val="C00000"/>
                </a:solidFill>
              </a:rPr>
              <a:t>senior</a:t>
            </a:r>
            <a:r>
              <a:rPr lang="tr-TR" b="1" dirty="0">
                <a:solidFill>
                  <a:srgbClr val="C00000"/>
                </a:solidFill>
              </a:rPr>
              <a:t> </a:t>
            </a:r>
            <a:r>
              <a:rPr lang="tr-TR" b="1" dirty="0" err="1">
                <a:solidFill>
                  <a:srgbClr val="C00000"/>
                </a:solidFill>
              </a:rPr>
              <a:t>one</a:t>
            </a:r>
            <a:r>
              <a:rPr lang="tr-TR" b="1" dirty="0">
                <a:solidFill>
                  <a:srgbClr val="C00000"/>
                </a:solidFill>
              </a:rPr>
              <a:t>. </a:t>
            </a:r>
            <a:r>
              <a:rPr lang="tr-TR" dirty="0" err="1"/>
              <a:t>If</a:t>
            </a:r>
            <a:r>
              <a:rPr lang="tr-TR" dirty="0"/>
              <a:t> </a:t>
            </a:r>
            <a:r>
              <a:rPr lang="tr-TR" dirty="0" err="1"/>
              <a:t>they</a:t>
            </a:r>
            <a:r>
              <a:rPr lang="tr-TR" dirty="0"/>
              <a:t> </a:t>
            </a:r>
            <a:r>
              <a:rPr lang="tr-TR" dirty="0" err="1"/>
              <a:t>are</a:t>
            </a:r>
            <a:r>
              <a:rPr lang="tr-TR" dirty="0"/>
              <a:t> in </a:t>
            </a:r>
            <a:r>
              <a:rPr lang="tr-TR" dirty="0" err="1"/>
              <a:t>the</a:t>
            </a:r>
            <a:r>
              <a:rPr lang="tr-TR" dirty="0"/>
              <a:t> </a:t>
            </a:r>
            <a:r>
              <a:rPr lang="tr-TR" dirty="0" err="1"/>
              <a:t>same</a:t>
            </a:r>
            <a:r>
              <a:rPr lang="tr-TR" dirty="0"/>
              <a:t> </a:t>
            </a:r>
            <a:r>
              <a:rPr lang="tr-TR" dirty="0" err="1"/>
              <a:t>class</a:t>
            </a:r>
            <a:r>
              <a:rPr lang="tr-TR" dirty="0"/>
              <a:t> it </a:t>
            </a:r>
            <a:r>
              <a:rPr lang="tr-TR" dirty="0" err="1"/>
              <a:t>will</a:t>
            </a:r>
            <a:r>
              <a:rPr lang="tr-TR" dirty="0"/>
              <a:t> be </a:t>
            </a:r>
            <a:r>
              <a:rPr lang="tr-TR" dirty="0" err="1"/>
              <a:t>given</a:t>
            </a:r>
            <a:r>
              <a:rPr lang="tr-TR" dirty="0"/>
              <a:t> </a:t>
            </a:r>
            <a:r>
              <a:rPr lang="tr-TR" dirty="0" err="1"/>
              <a:t>to</a:t>
            </a:r>
            <a:r>
              <a:rPr lang="tr-TR" dirty="0"/>
              <a:t> </a:t>
            </a:r>
            <a:r>
              <a:rPr lang="tr-TR" dirty="0" err="1"/>
              <a:t>the</a:t>
            </a:r>
            <a:r>
              <a:rPr lang="tr-TR" dirty="0"/>
              <a:t> </a:t>
            </a:r>
            <a:r>
              <a:rPr lang="tr-TR" b="1" dirty="0" err="1">
                <a:solidFill>
                  <a:srgbClr val="C00000"/>
                </a:solidFill>
              </a:rPr>
              <a:t>younger</a:t>
            </a:r>
            <a:r>
              <a:rPr lang="tr-TR" b="1" dirty="0">
                <a:solidFill>
                  <a:srgbClr val="C00000"/>
                </a:solidFill>
              </a:rPr>
              <a:t> </a:t>
            </a:r>
            <a:r>
              <a:rPr lang="tr-TR" b="1" dirty="0" err="1">
                <a:solidFill>
                  <a:srgbClr val="C00000"/>
                </a:solidFill>
              </a:rPr>
              <a:t>one</a:t>
            </a:r>
            <a:r>
              <a:rPr lang="tr-TR" b="1" dirty="0">
                <a:solidFill>
                  <a:srgbClr val="C00000"/>
                </a:solidFill>
              </a:rPr>
              <a:t>. </a:t>
            </a:r>
          </a:p>
          <a:p>
            <a:pPr algn="just"/>
            <a:r>
              <a:rPr lang="en-US" dirty="0"/>
              <a:t>Detailed information about the evaluation and placement procedures for Erasmus+ Learning and Internship Mobility can be found in the ‘Erasmus+ </a:t>
            </a:r>
            <a:r>
              <a:rPr lang="en-US" b="1" dirty="0">
                <a:solidFill>
                  <a:srgbClr val="C00000"/>
                </a:solidFill>
              </a:rPr>
              <a:t>Selection Criteria‘ </a:t>
            </a:r>
            <a:r>
              <a:rPr lang="en-US" dirty="0"/>
              <a:t>document published on our website under ’Erasmus+</a:t>
            </a:r>
            <a:r>
              <a:rPr lang="tr-TR" dirty="0"/>
              <a:t> </a:t>
            </a:r>
            <a:r>
              <a:rPr lang="en-US" dirty="0"/>
              <a:t>Announcements’ before the application period every year. Since our budget is limited, it is not possible for us to pay Erasmus+ grants to all candidates who meet the conditions. </a:t>
            </a:r>
            <a:endParaRPr lang="tr-TR" dirty="0"/>
          </a:p>
        </p:txBody>
      </p:sp>
    </p:spTree>
    <p:extLst>
      <p:ext uri="{BB962C8B-B14F-4D97-AF65-F5344CB8AC3E}">
        <p14:creationId xmlns:p14="http://schemas.microsoft.com/office/powerpoint/2010/main" val="371501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7D69BA-DCB2-4A00-8A73-46BE3DC8B127}"/>
              </a:ext>
            </a:extLst>
          </p:cNvPr>
          <p:cNvSpPr>
            <a:spLocks noGrp="1"/>
          </p:cNvSpPr>
          <p:nvPr>
            <p:ph type="title"/>
          </p:nvPr>
        </p:nvSpPr>
        <p:spPr/>
        <p:txBody>
          <a:bodyPr/>
          <a:lstStyle/>
          <a:p>
            <a:r>
              <a:rPr lang="en-US" dirty="0"/>
              <a:t>Erasmus+ Learning &amp; Internship Mobility Placement Criteria</a:t>
            </a:r>
            <a:endParaRPr lang="tr-TR" dirty="0"/>
          </a:p>
        </p:txBody>
      </p:sp>
      <p:sp>
        <p:nvSpPr>
          <p:cNvPr id="3" name="İçerik Yer Tutucusu 2">
            <a:extLst>
              <a:ext uri="{FF2B5EF4-FFF2-40B4-BE49-F238E27FC236}">
                <a16:creationId xmlns:a16="http://schemas.microsoft.com/office/drawing/2014/main" id="{4C1EAFF9-2A74-46B1-BFA2-FCF6F5E6F81D}"/>
              </a:ext>
            </a:extLst>
          </p:cNvPr>
          <p:cNvSpPr>
            <a:spLocks noGrp="1"/>
          </p:cNvSpPr>
          <p:nvPr>
            <p:ph idx="1"/>
          </p:nvPr>
        </p:nvSpPr>
        <p:spPr>
          <a:xfrm>
            <a:off x="838200" y="1825625"/>
            <a:ext cx="10515600" cy="3772742"/>
          </a:xfrm>
        </p:spPr>
        <p:txBody>
          <a:bodyPr>
            <a:normAutofit/>
          </a:bodyPr>
          <a:lstStyle/>
          <a:p>
            <a:pPr marL="0" indent="0" algn="just">
              <a:buNone/>
            </a:pPr>
            <a:r>
              <a:rPr lang="tr-TR" dirty="0" err="1"/>
              <a:t>If</a:t>
            </a:r>
            <a:r>
              <a:rPr lang="tr-TR" dirty="0"/>
              <a:t> a </a:t>
            </a:r>
            <a:r>
              <a:rPr lang="tr-TR" dirty="0" err="1"/>
              <a:t>student</a:t>
            </a:r>
            <a:r>
              <a:rPr lang="tr-TR" dirty="0"/>
              <a:t> </a:t>
            </a:r>
            <a:r>
              <a:rPr lang="tr-TR" dirty="0" err="1"/>
              <a:t>applies</a:t>
            </a:r>
            <a:r>
              <a:rPr lang="tr-TR" dirty="0"/>
              <a:t> </a:t>
            </a:r>
            <a:r>
              <a:rPr lang="tr-TR" b="1" dirty="0" err="1">
                <a:solidFill>
                  <a:srgbClr val="C00000"/>
                </a:solidFill>
              </a:rPr>
              <a:t>both</a:t>
            </a:r>
            <a:r>
              <a:rPr lang="tr-TR" dirty="0"/>
              <a:t> </a:t>
            </a:r>
            <a:r>
              <a:rPr lang="tr-TR" dirty="0" err="1"/>
              <a:t>for</a:t>
            </a:r>
            <a:r>
              <a:rPr lang="tr-TR" dirty="0"/>
              <a:t> </a:t>
            </a:r>
            <a:r>
              <a:rPr lang="tr-TR" dirty="0" err="1"/>
              <a:t>the</a:t>
            </a:r>
            <a:r>
              <a:rPr lang="tr-TR" dirty="0"/>
              <a:t> </a:t>
            </a:r>
            <a:r>
              <a:rPr lang="tr-TR" dirty="0" err="1"/>
              <a:t>learning</a:t>
            </a:r>
            <a:r>
              <a:rPr lang="tr-TR" dirty="0"/>
              <a:t> </a:t>
            </a:r>
            <a:r>
              <a:rPr lang="tr-TR" dirty="0" err="1"/>
              <a:t>and</a:t>
            </a:r>
            <a:r>
              <a:rPr lang="tr-TR" dirty="0"/>
              <a:t> </a:t>
            </a:r>
            <a:r>
              <a:rPr lang="tr-TR" dirty="0" err="1"/>
              <a:t>the</a:t>
            </a:r>
            <a:r>
              <a:rPr lang="tr-TR" dirty="0"/>
              <a:t> </a:t>
            </a:r>
            <a:r>
              <a:rPr lang="tr-TR" dirty="0" err="1"/>
              <a:t>internship</a:t>
            </a:r>
            <a:r>
              <a:rPr lang="tr-TR" dirty="0"/>
              <a:t> </a:t>
            </a:r>
            <a:r>
              <a:rPr lang="tr-TR" dirty="0" err="1"/>
              <a:t>mobility</a:t>
            </a:r>
            <a:r>
              <a:rPr lang="tr-TR" dirty="0"/>
              <a:t>, </a:t>
            </a:r>
            <a:r>
              <a:rPr lang="tr-TR" b="1" dirty="0">
                <a:solidFill>
                  <a:srgbClr val="C00000"/>
                </a:solidFill>
              </a:rPr>
              <a:t>10 </a:t>
            </a:r>
            <a:r>
              <a:rPr lang="tr-TR" b="1" dirty="0" err="1">
                <a:solidFill>
                  <a:srgbClr val="C00000"/>
                </a:solidFill>
              </a:rPr>
              <a:t>points</a:t>
            </a:r>
            <a:r>
              <a:rPr lang="tr-TR" b="1" dirty="0">
                <a:solidFill>
                  <a:srgbClr val="C00000"/>
                </a:solidFill>
              </a:rPr>
              <a:t> </a:t>
            </a:r>
            <a:r>
              <a:rPr lang="tr-TR" b="1" dirty="0" err="1">
                <a:solidFill>
                  <a:srgbClr val="C00000"/>
                </a:solidFill>
              </a:rPr>
              <a:t>are</a:t>
            </a:r>
            <a:r>
              <a:rPr lang="tr-TR" b="1" dirty="0">
                <a:solidFill>
                  <a:srgbClr val="C00000"/>
                </a:solidFill>
              </a:rPr>
              <a:t> </a:t>
            </a:r>
            <a:r>
              <a:rPr lang="tr-TR" b="1" dirty="0" err="1">
                <a:solidFill>
                  <a:srgbClr val="C00000"/>
                </a:solidFill>
              </a:rPr>
              <a:t>deducted</a:t>
            </a:r>
            <a:r>
              <a:rPr lang="tr-TR" b="1" dirty="0">
                <a:solidFill>
                  <a:srgbClr val="C00000"/>
                </a:solidFill>
              </a:rPr>
              <a:t> </a:t>
            </a:r>
            <a:r>
              <a:rPr lang="tr-TR" dirty="0" err="1"/>
              <a:t>from</a:t>
            </a:r>
            <a:r>
              <a:rPr lang="tr-TR" dirty="0"/>
              <a:t> </a:t>
            </a:r>
            <a:r>
              <a:rPr lang="tr-TR" dirty="0" err="1"/>
              <a:t>any</a:t>
            </a:r>
            <a:r>
              <a:rPr lang="tr-TR" dirty="0"/>
              <a:t> of </a:t>
            </a:r>
            <a:r>
              <a:rPr lang="tr-TR" dirty="0" err="1"/>
              <a:t>the</a:t>
            </a:r>
            <a:r>
              <a:rPr lang="tr-TR" dirty="0"/>
              <a:t> </a:t>
            </a:r>
            <a:r>
              <a:rPr lang="tr-TR" dirty="0" err="1"/>
              <a:t>activites</a:t>
            </a:r>
            <a:r>
              <a:rPr lang="tr-TR" dirty="0"/>
              <a:t> of </a:t>
            </a:r>
            <a:r>
              <a:rPr lang="tr-TR" dirty="0" err="1"/>
              <a:t>student’s</a:t>
            </a:r>
            <a:r>
              <a:rPr lang="tr-TR" dirty="0"/>
              <a:t> </a:t>
            </a:r>
            <a:r>
              <a:rPr lang="tr-TR" dirty="0" err="1"/>
              <a:t>choice</a:t>
            </a:r>
            <a:r>
              <a:rPr lang="tr-TR" dirty="0"/>
              <a:t>. </a:t>
            </a:r>
          </a:p>
          <a:p>
            <a:pPr marL="0" indent="0" algn="just">
              <a:buNone/>
            </a:pPr>
            <a:r>
              <a:rPr lang="en-US" dirty="0"/>
              <a:t>In the event that the students who are entitled to carry out Erasmus+ Mobility give up their activities for any reason, </a:t>
            </a:r>
            <a:r>
              <a:rPr lang="en-US" b="1" dirty="0">
                <a:solidFill>
                  <a:srgbClr val="C00000"/>
                </a:solidFill>
              </a:rPr>
              <a:t>if they do not submit their waiver petitions </a:t>
            </a:r>
            <a:r>
              <a:rPr lang="en-US" dirty="0"/>
              <a:t>until the waiver date announced by the International Academic Relations Coordinator, </a:t>
            </a:r>
            <a:r>
              <a:rPr lang="en-US" b="1" dirty="0">
                <a:solidFill>
                  <a:srgbClr val="C00000"/>
                </a:solidFill>
              </a:rPr>
              <a:t>10 points </a:t>
            </a:r>
            <a:r>
              <a:rPr lang="en-US" dirty="0"/>
              <a:t>will be deducted from the total Erasmus+ points in their next academic year applications. </a:t>
            </a:r>
            <a:endParaRPr lang="tr-TR" dirty="0"/>
          </a:p>
        </p:txBody>
      </p:sp>
    </p:spTree>
    <p:extLst>
      <p:ext uri="{BB962C8B-B14F-4D97-AF65-F5344CB8AC3E}">
        <p14:creationId xmlns:p14="http://schemas.microsoft.com/office/powerpoint/2010/main" val="299038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060272-B519-4869-AD08-120FD7D25018}"/>
              </a:ext>
            </a:extLst>
          </p:cNvPr>
          <p:cNvSpPr>
            <a:spLocks noGrp="1"/>
          </p:cNvSpPr>
          <p:nvPr>
            <p:ph type="title"/>
          </p:nvPr>
        </p:nvSpPr>
        <p:spPr>
          <a:xfrm>
            <a:off x="838200" y="411630"/>
            <a:ext cx="8317089" cy="713867"/>
          </a:xfrm>
        </p:spPr>
        <p:txBody>
          <a:bodyPr>
            <a:normAutofit fontScale="90000"/>
          </a:bodyPr>
          <a:lstStyle/>
          <a:p>
            <a:r>
              <a:rPr lang="tr-TR" dirty="0" err="1"/>
              <a:t>Erasmus</a:t>
            </a:r>
            <a:r>
              <a:rPr lang="tr-TR" dirty="0"/>
              <a:t>+ </a:t>
            </a:r>
            <a:r>
              <a:rPr lang="tr-TR" dirty="0" err="1"/>
              <a:t>Internship</a:t>
            </a:r>
            <a:r>
              <a:rPr lang="tr-TR" dirty="0"/>
              <a:t> </a:t>
            </a:r>
            <a:r>
              <a:rPr lang="tr-TR" dirty="0" err="1"/>
              <a:t>Invitation</a:t>
            </a:r>
            <a:r>
              <a:rPr lang="tr-TR" dirty="0"/>
              <a:t>/</a:t>
            </a:r>
            <a:r>
              <a:rPr lang="tr-TR" dirty="0" err="1"/>
              <a:t>Acceptance</a:t>
            </a:r>
            <a:r>
              <a:rPr lang="tr-TR" dirty="0"/>
              <a:t> </a:t>
            </a:r>
            <a:r>
              <a:rPr lang="tr-TR" dirty="0" err="1"/>
              <a:t>Letter</a:t>
            </a:r>
            <a:endParaRPr lang="tr-TR" dirty="0"/>
          </a:p>
        </p:txBody>
      </p:sp>
      <p:sp>
        <p:nvSpPr>
          <p:cNvPr id="3" name="İçerik Yer Tutucusu 2">
            <a:extLst>
              <a:ext uri="{FF2B5EF4-FFF2-40B4-BE49-F238E27FC236}">
                <a16:creationId xmlns:a16="http://schemas.microsoft.com/office/drawing/2014/main" id="{693423B7-49D1-4D19-9870-7A4CF425214B}"/>
              </a:ext>
            </a:extLst>
          </p:cNvPr>
          <p:cNvSpPr>
            <a:spLocks noGrp="1"/>
          </p:cNvSpPr>
          <p:nvPr>
            <p:ph idx="1"/>
          </p:nvPr>
        </p:nvSpPr>
        <p:spPr>
          <a:xfrm>
            <a:off x="838200" y="1852520"/>
            <a:ext cx="10515600" cy="4010398"/>
          </a:xfrm>
        </p:spPr>
        <p:txBody>
          <a:bodyPr>
            <a:normAutofit fontScale="62500" lnSpcReduction="20000"/>
          </a:bodyPr>
          <a:lstStyle/>
          <a:p>
            <a:r>
              <a:rPr lang="en-US" dirty="0">
                <a:solidFill>
                  <a:schemeClr val="accent2">
                    <a:lumMod val="75000"/>
                  </a:schemeClr>
                </a:solidFill>
              </a:rPr>
              <a:t>It is printed on the letter</a:t>
            </a:r>
            <a:r>
              <a:rPr lang="tr-TR" dirty="0">
                <a:solidFill>
                  <a:schemeClr val="accent2">
                    <a:lumMod val="75000"/>
                  </a:schemeClr>
                </a:solidFill>
              </a:rPr>
              <a:t> </a:t>
            </a:r>
            <a:r>
              <a:rPr lang="en-US" dirty="0">
                <a:solidFill>
                  <a:schemeClr val="accent2">
                    <a:lumMod val="75000"/>
                  </a:schemeClr>
                </a:solidFill>
              </a:rPr>
              <a:t>head</a:t>
            </a:r>
            <a:r>
              <a:rPr lang="tr-TR" dirty="0">
                <a:solidFill>
                  <a:schemeClr val="accent2">
                    <a:lumMod val="75000"/>
                  </a:schemeClr>
                </a:solidFill>
              </a:rPr>
              <a:t> </a:t>
            </a:r>
            <a:r>
              <a:rPr lang="en-US" dirty="0">
                <a:solidFill>
                  <a:schemeClr val="accent2">
                    <a:lumMod val="75000"/>
                  </a:schemeClr>
                </a:solidFill>
              </a:rPr>
              <a:t>of the institution/organization you want to do the internship you have contacted in relation to your field of study</a:t>
            </a:r>
            <a:r>
              <a:rPr lang="tr-TR" dirty="0">
                <a:solidFill>
                  <a:schemeClr val="accent2">
                    <a:lumMod val="75000"/>
                  </a:schemeClr>
                </a:solidFill>
              </a:rPr>
              <a:t> </a:t>
            </a:r>
            <a:r>
              <a:rPr lang="en-US" dirty="0">
                <a:solidFill>
                  <a:schemeClr val="accent2">
                    <a:lumMod val="75000"/>
                  </a:schemeClr>
                </a:solidFill>
              </a:rPr>
              <a:t>and;</a:t>
            </a:r>
            <a:endParaRPr lang="tr-TR" dirty="0">
              <a:solidFill>
                <a:schemeClr val="accent2">
                  <a:lumMod val="75000"/>
                </a:schemeClr>
              </a:solidFill>
            </a:endParaRPr>
          </a:p>
          <a:p>
            <a:pPr marL="0" indent="0">
              <a:buNone/>
            </a:pPr>
            <a:r>
              <a:rPr lang="tr-TR" dirty="0"/>
              <a:t>*</a:t>
            </a:r>
            <a:r>
              <a:rPr lang="tr-TR" dirty="0" err="1"/>
              <a:t>Your</a:t>
            </a:r>
            <a:r>
              <a:rPr lang="tr-TR" dirty="0"/>
              <a:t> </a:t>
            </a:r>
            <a:r>
              <a:rPr lang="tr-TR" dirty="0" err="1"/>
              <a:t>first</a:t>
            </a:r>
            <a:r>
              <a:rPr lang="tr-TR" dirty="0"/>
              <a:t>/</a:t>
            </a:r>
            <a:r>
              <a:rPr lang="tr-TR" dirty="0" err="1"/>
              <a:t>last</a:t>
            </a:r>
            <a:r>
              <a:rPr lang="tr-TR" dirty="0"/>
              <a:t> name, </a:t>
            </a:r>
            <a:r>
              <a:rPr lang="tr-TR" dirty="0" err="1"/>
              <a:t>department</a:t>
            </a:r>
            <a:endParaRPr lang="tr-TR" dirty="0"/>
          </a:p>
          <a:p>
            <a:pPr marL="0" indent="0">
              <a:buNone/>
            </a:pPr>
            <a:r>
              <a:rPr lang="tr-TR" dirty="0"/>
              <a:t>* </a:t>
            </a:r>
            <a:r>
              <a:rPr lang="tr-TR" dirty="0" err="1"/>
              <a:t>Internship</a:t>
            </a:r>
            <a:r>
              <a:rPr lang="tr-TR" dirty="0"/>
              <a:t> </a:t>
            </a:r>
            <a:r>
              <a:rPr lang="tr-TR" dirty="0" err="1"/>
              <a:t>date</a:t>
            </a:r>
            <a:r>
              <a:rPr lang="tr-TR" dirty="0"/>
              <a:t> </a:t>
            </a:r>
            <a:r>
              <a:rPr lang="tr-TR" dirty="0" err="1"/>
              <a:t>range</a:t>
            </a:r>
            <a:r>
              <a:rPr lang="tr-TR" dirty="0"/>
              <a:t>(</a:t>
            </a:r>
            <a:r>
              <a:rPr lang="tr-TR" dirty="0" err="1"/>
              <a:t>duration</a:t>
            </a:r>
            <a:r>
              <a:rPr lang="tr-TR" dirty="0"/>
              <a:t> </a:t>
            </a:r>
            <a:r>
              <a:rPr lang="tr-TR" dirty="0" err="1"/>
              <a:t>must</a:t>
            </a:r>
            <a:r>
              <a:rPr lang="tr-TR" dirty="0"/>
              <a:t> be </a:t>
            </a:r>
            <a:r>
              <a:rPr lang="tr-TR" b="1" dirty="0">
                <a:solidFill>
                  <a:srgbClr val="C00000"/>
                </a:solidFill>
              </a:rPr>
              <a:t>at </a:t>
            </a:r>
            <a:r>
              <a:rPr lang="tr-TR" b="1" dirty="0" err="1">
                <a:solidFill>
                  <a:srgbClr val="C00000"/>
                </a:solidFill>
              </a:rPr>
              <a:t>least</a:t>
            </a:r>
            <a:r>
              <a:rPr lang="tr-TR" b="1" dirty="0">
                <a:solidFill>
                  <a:srgbClr val="C00000"/>
                </a:solidFill>
              </a:rPr>
              <a:t> 60 </a:t>
            </a:r>
            <a:r>
              <a:rPr lang="tr-TR" b="1" dirty="0" err="1">
                <a:solidFill>
                  <a:srgbClr val="C00000"/>
                </a:solidFill>
              </a:rPr>
              <a:t>days</a:t>
            </a:r>
            <a:r>
              <a:rPr lang="tr-TR" u="sng" dirty="0"/>
              <a:t>)</a:t>
            </a:r>
            <a:endParaRPr lang="tr-TR" dirty="0"/>
          </a:p>
          <a:p>
            <a:pPr marL="0" indent="0">
              <a:buNone/>
            </a:pPr>
            <a:r>
              <a:rPr lang="tr-TR" dirty="0"/>
              <a:t>* "</a:t>
            </a:r>
            <a:r>
              <a:rPr lang="tr-TR" dirty="0" err="1"/>
              <a:t>Erasmus</a:t>
            </a:r>
            <a:r>
              <a:rPr lang="tr-TR" dirty="0"/>
              <a:t>+ </a:t>
            </a:r>
            <a:r>
              <a:rPr lang="tr-TR" dirty="0" err="1"/>
              <a:t>Traineeship</a:t>
            </a:r>
            <a:r>
              <a:rPr lang="tr-TR" dirty="0"/>
              <a:t> </a:t>
            </a:r>
            <a:r>
              <a:rPr lang="tr-TR" dirty="0" err="1"/>
              <a:t>Mobility</a:t>
            </a:r>
            <a:r>
              <a:rPr lang="tr-TR" dirty="0"/>
              <a:t>" </a:t>
            </a:r>
            <a:r>
              <a:rPr lang="tr-TR" dirty="0" err="1"/>
              <a:t>statement</a:t>
            </a:r>
            <a:endParaRPr lang="tr-TR" dirty="0"/>
          </a:p>
          <a:p>
            <a:r>
              <a:rPr lang="en-US" dirty="0"/>
              <a:t>Information on what duties the institution/organization in question expects you to perform and (if certain) in which department you will do an internship</a:t>
            </a:r>
            <a:endParaRPr lang="tr-TR" dirty="0"/>
          </a:p>
          <a:p>
            <a:r>
              <a:rPr lang="tr-TR" dirty="0"/>
              <a:t>Y</a:t>
            </a:r>
            <a:r>
              <a:rPr lang="en-US" dirty="0" err="1"/>
              <a:t>ou</a:t>
            </a:r>
            <a:r>
              <a:rPr lang="en-US" dirty="0"/>
              <a:t> must obtain an internship invitation/acceptance letter</a:t>
            </a:r>
            <a:r>
              <a:rPr lang="tr-TR" dirty="0"/>
              <a:t> </a:t>
            </a:r>
            <a:r>
              <a:rPr lang="tr-TR" dirty="0" err="1"/>
              <a:t>with</a:t>
            </a:r>
            <a:r>
              <a:rPr lang="tr-TR" dirty="0"/>
              <a:t> </a:t>
            </a:r>
            <a:r>
              <a:rPr lang="tr-TR" dirty="0" err="1"/>
              <a:t>signature</a:t>
            </a:r>
            <a:r>
              <a:rPr lang="tr-TR" dirty="0"/>
              <a:t> of 	</a:t>
            </a:r>
            <a:r>
              <a:rPr lang="tr-TR" dirty="0" err="1"/>
              <a:t>institution</a:t>
            </a:r>
            <a:r>
              <a:rPr lang="tr-TR" dirty="0"/>
              <a:t> </a:t>
            </a:r>
            <a:r>
              <a:rPr lang="tr-TR" dirty="0" err="1"/>
              <a:t>official</a:t>
            </a:r>
            <a:r>
              <a:rPr lang="tr-TR" dirty="0"/>
              <a:t>, </a:t>
            </a:r>
            <a:r>
              <a:rPr lang="tr-TR" dirty="0" err="1"/>
              <a:t>stamp</a:t>
            </a:r>
            <a:r>
              <a:rPr lang="tr-TR" dirty="0"/>
              <a:t>/</a:t>
            </a:r>
            <a:r>
              <a:rPr lang="tr-TR" dirty="0" err="1"/>
              <a:t>seal</a:t>
            </a:r>
            <a:r>
              <a:rPr lang="tr-TR" dirty="0"/>
              <a:t> on it.	</a:t>
            </a:r>
          </a:p>
          <a:p>
            <a:r>
              <a:rPr lang="en-US" dirty="0"/>
              <a:t>It is the responsibility of the student to obtain an invitation letter from abroad</a:t>
            </a:r>
            <a:r>
              <a:rPr lang="tr-TR" dirty="0"/>
              <a:t>. </a:t>
            </a:r>
            <a:r>
              <a:rPr lang="en-US" dirty="0"/>
              <a:t>The invitation letter must be uploaded to </a:t>
            </a:r>
            <a:r>
              <a:rPr lang="en-US" dirty="0" err="1"/>
              <a:t>TurnaPortal</a:t>
            </a:r>
            <a:r>
              <a:rPr lang="en-US" dirty="0"/>
              <a:t> by the student </a:t>
            </a:r>
            <a:r>
              <a:rPr lang="en-US" b="1" dirty="0">
                <a:solidFill>
                  <a:srgbClr val="C00000"/>
                </a:solidFill>
              </a:rPr>
              <a:t>after being signed by the Erasmus Department Coordinator with the phrase "Complies".</a:t>
            </a:r>
            <a:endParaRPr lang="tr-TR" b="1" dirty="0">
              <a:solidFill>
                <a:srgbClr val="C00000"/>
              </a:solidFill>
            </a:endParaRPr>
          </a:p>
          <a:p>
            <a:r>
              <a:rPr lang="en-US" dirty="0"/>
              <a:t>From the content of your invitation letter, it should be understood that the internship you will do is an activity that gives you professional experience and incl</a:t>
            </a:r>
            <a:r>
              <a:rPr lang="tr-TR" dirty="0"/>
              <a:t>u</a:t>
            </a:r>
            <a:r>
              <a:rPr lang="en-US" dirty="0"/>
              <a:t>des professional practice in y</a:t>
            </a:r>
            <a:r>
              <a:rPr lang="tr-TR" dirty="0" err="1"/>
              <a:t>our</a:t>
            </a:r>
            <a:r>
              <a:rPr lang="tr-TR" dirty="0"/>
              <a:t> </a:t>
            </a:r>
            <a:r>
              <a:rPr lang="tr-TR" dirty="0" err="1"/>
              <a:t>field</a:t>
            </a:r>
            <a:r>
              <a:rPr lang="tr-TR" dirty="0"/>
              <a:t> of </a:t>
            </a:r>
            <a:r>
              <a:rPr lang="tr-TR" dirty="0" err="1"/>
              <a:t>study</a:t>
            </a:r>
            <a:r>
              <a:rPr lang="tr-TR" dirty="0"/>
              <a:t>.</a:t>
            </a:r>
          </a:p>
        </p:txBody>
      </p:sp>
    </p:spTree>
    <p:extLst>
      <p:ext uri="{BB962C8B-B14F-4D97-AF65-F5344CB8AC3E}">
        <p14:creationId xmlns:p14="http://schemas.microsoft.com/office/powerpoint/2010/main" val="36425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pc="-5" dirty="0" err="1">
                <a:cs typeface="Calibri"/>
              </a:rPr>
              <a:t>E</a:t>
            </a:r>
            <a:r>
              <a:rPr lang="tr-TR" spc="-85" dirty="0" err="1">
                <a:cs typeface="Calibri"/>
              </a:rPr>
              <a:t>r</a:t>
            </a:r>
            <a:r>
              <a:rPr lang="tr-TR" spc="-20" dirty="0" err="1">
                <a:cs typeface="Calibri"/>
              </a:rPr>
              <a:t>a</a:t>
            </a:r>
            <a:r>
              <a:rPr lang="tr-TR" spc="15" dirty="0" err="1">
                <a:cs typeface="Calibri"/>
              </a:rPr>
              <a:t>s</a:t>
            </a:r>
            <a:r>
              <a:rPr lang="tr-TR" spc="10" dirty="0" err="1">
                <a:cs typeface="Calibri"/>
              </a:rPr>
              <a:t>m</a:t>
            </a:r>
            <a:r>
              <a:rPr lang="tr-TR" spc="5" dirty="0" err="1">
                <a:cs typeface="Calibri"/>
              </a:rPr>
              <a:t>u</a:t>
            </a:r>
            <a:r>
              <a:rPr lang="tr-TR" spc="15" dirty="0" err="1">
                <a:cs typeface="Calibri"/>
              </a:rPr>
              <a:t>s</a:t>
            </a:r>
            <a:r>
              <a:rPr lang="tr-TR" dirty="0">
                <a:cs typeface="Calibri"/>
              </a:rPr>
              <a:t>+ </a:t>
            </a:r>
            <a:r>
              <a:rPr lang="tr-TR" spc="-25" dirty="0" err="1">
                <a:cs typeface="Calibri"/>
              </a:rPr>
              <a:t>Grants</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br>
              <a:rPr lang="tr-TR" sz="2400" spc="-5" dirty="0">
                <a:cs typeface="Calibri"/>
              </a:rPr>
            </a:br>
            <a:br>
              <a:rPr lang="tr-TR" sz="2400" spc="-5" dirty="0">
                <a:cs typeface="Calibri"/>
              </a:rPr>
            </a:br>
            <a:br>
              <a:rPr lang="tr-TR" sz="2400" spc="5" dirty="0">
                <a:cs typeface="Calibri"/>
              </a:rPr>
            </a:br>
            <a:endParaRPr lang="tr-TR" dirty="0"/>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nvGraphicFramePr>
        <p:xfrm>
          <a:off x="32112" y="1825625"/>
          <a:ext cx="11365775" cy="4454335"/>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523224">
                  <a:extLst>
                    <a:ext uri="{9D8B030D-6E8A-4147-A177-3AD203B41FA5}">
                      <a16:colId xmlns:a16="http://schemas.microsoft.com/office/drawing/2014/main" val="20002"/>
                    </a:ext>
                  </a:extLst>
                </a:gridCol>
                <a:gridCol w="1463037">
                  <a:extLst>
                    <a:ext uri="{9D8B030D-6E8A-4147-A177-3AD203B41FA5}">
                      <a16:colId xmlns:a16="http://schemas.microsoft.com/office/drawing/2014/main" val="20003"/>
                    </a:ext>
                  </a:extLst>
                </a:gridCol>
              </a:tblGrid>
              <a:tr h="676959">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a:t>
                      </a:r>
                      <a:r>
                        <a:rPr lang="tr-TR" sz="2400" dirty="0" err="1">
                          <a:effectLst/>
                        </a:rPr>
                        <a:t>Type</a:t>
                      </a:r>
                      <a:r>
                        <a:rPr lang="tr-TR" sz="2400" dirty="0">
                          <a:effectLst/>
                        </a:rPr>
                        <a:t> of </a:t>
                      </a:r>
                      <a:r>
                        <a:rPr lang="tr-TR" sz="2400" dirty="0" err="1">
                          <a:effectLst/>
                        </a:rPr>
                        <a:t>countries</a:t>
                      </a:r>
                      <a:r>
                        <a:rPr lang="tr-TR" sz="2400" dirty="0">
                          <a:effectLst/>
                        </a:rPr>
                        <a:t> </a:t>
                      </a:r>
                      <a:r>
                        <a:rPr lang="tr-TR" sz="2400" dirty="0" err="1">
                          <a:effectLst/>
                        </a:rPr>
                        <a:t>by</a:t>
                      </a:r>
                      <a:r>
                        <a:rPr lang="tr-TR" sz="2400" dirty="0">
                          <a:effectLst/>
                        </a:rPr>
                        <a:t> </a:t>
                      </a:r>
                      <a:r>
                        <a:rPr lang="tr-TR" sz="2400" dirty="0" err="1">
                          <a:effectLst/>
                        </a:rPr>
                        <a:t>cost</a:t>
                      </a:r>
                      <a:r>
                        <a:rPr lang="tr-TR" sz="2400" dirty="0">
                          <a:effectLst/>
                        </a:rPr>
                        <a:t> of </a:t>
                      </a:r>
                      <a:r>
                        <a:rPr lang="tr-TR" sz="2400" dirty="0" err="1">
                          <a:effectLst/>
                        </a:rPr>
                        <a:t>living</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Host </a:t>
                      </a:r>
                      <a:r>
                        <a:rPr lang="tr-TR" sz="2400" dirty="0" err="1">
                          <a:effectLst/>
                        </a:rPr>
                        <a:t>Countries</a:t>
                      </a:r>
                      <a:r>
                        <a:rPr lang="tr-TR" sz="2400" dirty="0">
                          <a:effectLst/>
                        </a:rPr>
                        <a:t> </a:t>
                      </a:r>
                      <a:r>
                        <a:rPr lang="tr-TR" sz="2400" dirty="0" err="1">
                          <a:effectLst/>
                        </a:rPr>
                        <a:t>during</a:t>
                      </a:r>
                      <a:r>
                        <a:rPr lang="tr-TR" sz="2400" dirty="0">
                          <a:effectLst/>
                        </a:rPr>
                        <a:t> </a:t>
                      </a:r>
                      <a:r>
                        <a:rPr lang="tr-TR" sz="2400" dirty="0" err="1">
                          <a:effectLst/>
                        </a:rPr>
                        <a:t>Mobility</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err="1">
                          <a:effectLst/>
                        </a:rPr>
                        <a:t>Monthly</a:t>
                      </a:r>
                      <a:r>
                        <a:rPr lang="tr-TR" sz="2400" dirty="0">
                          <a:effectLst/>
                        </a:rPr>
                        <a:t> Grant </a:t>
                      </a:r>
                      <a:r>
                        <a:rPr lang="tr-TR" sz="2400" dirty="0" err="1">
                          <a:effectLst/>
                        </a:rPr>
                        <a:t>Education</a:t>
                      </a:r>
                      <a:r>
                        <a:rPr lang="tr-TR" sz="2400" baseline="0" dirty="0">
                          <a:effectLst/>
                        </a:rPr>
                        <a:t> </a:t>
                      </a:r>
                      <a:r>
                        <a:rPr lang="tr-TR" sz="2400" dirty="0">
                          <a:effectLst/>
                        </a:rPr>
                        <a:t>(Euro)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err="1">
                          <a:effectLst/>
                        </a:rPr>
                        <a:t>Monthly</a:t>
                      </a:r>
                      <a:r>
                        <a:rPr lang="tr-TR" sz="2400" dirty="0">
                          <a:effectLst/>
                        </a:rPr>
                        <a:t> Grant          </a:t>
                      </a:r>
                      <a:r>
                        <a:rPr lang="tr-TR" sz="2400" dirty="0" err="1">
                          <a:effectLst/>
                        </a:rPr>
                        <a:t>Internship</a:t>
                      </a:r>
                      <a:r>
                        <a:rPr lang="tr-TR" sz="2400" dirty="0">
                          <a:effectLst/>
                        </a:rPr>
                        <a:t> </a:t>
                      </a:r>
                    </a:p>
                    <a:p>
                      <a:pPr algn="ctr">
                        <a:lnSpc>
                          <a:spcPct val="107000"/>
                        </a:lnSpc>
                        <a:spcAft>
                          <a:spcPts val="0"/>
                        </a:spcAft>
                      </a:pPr>
                      <a:r>
                        <a:rPr lang="tr-TR" sz="2400" dirty="0">
                          <a:effectLst/>
                        </a:rPr>
                        <a:t>(Euro)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5057">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a:t>
                      </a:r>
                      <a:r>
                        <a:rPr lang="tr-TR" sz="2000" dirty="0" err="1">
                          <a:effectLst/>
                        </a:rPr>
                        <a:t>and</a:t>
                      </a:r>
                      <a:r>
                        <a:rPr lang="tr-TR" sz="2000" dirty="0">
                          <a:effectLst/>
                        </a:rPr>
                        <a:t> 2.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Czech</a:t>
                      </a:r>
                      <a:r>
                        <a:rPr lang="tr-TR" sz="2000" dirty="0">
                          <a:effectLst/>
                        </a:rPr>
                        <a:t> </a:t>
                      </a:r>
                      <a:r>
                        <a:rPr lang="tr-TR" sz="2000" dirty="0" err="1">
                          <a:effectLst/>
                        </a:rPr>
                        <a:t>Republic</a:t>
                      </a:r>
                      <a:r>
                        <a:rPr lang="tr-TR" sz="2000" dirty="0">
                          <a:effectLst/>
                        </a:rPr>
                        <a:t>, </a:t>
                      </a:r>
                      <a:r>
                        <a:rPr lang="tr-TR" sz="2000" dirty="0" err="1">
                          <a:effectLst/>
                        </a:rPr>
                        <a:t>Denmark</a:t>
                      </a:r>
                      <a:r>
                        <a:rPr lang="tr-TR" sz="2000" dirty="0">
                          <a:effectLst/>
                        </a:rPr>
                        <a:t>, </a:t>
                      </a:r>
                      <a:r>
                        <a:rPr lang="tr-TR" sz="2000" dirty="0" err="1">
                          <a:effectLst/>
                        </a:rPr>
                        <a:t>Estonia</a:t>
                      </a:r>
                      <a:r>
                        <a:rPr lang="tr-TR" sz="2000" dirty="0">
                          <a:effectLst/>
                        </a:rPr>
                        <a:t>, </a:t>
                      </a:r>
                      <a:r>
                        <a:rPr lang="tr-TR" sz="2000" dirty="0" err="1">
                          <a:effectLst/>
                        </a:rPr>
                        <a:t>Finland</a:t>
                      </a:r>
                      <a:r>
                        <a:rPr lang="tr-TR" sz="2000" dirty="0">
                          <a:effectLst/>
                        </a:rPr>
                        <a:t>, </a:t>
                      </a:r>
                      <a:r>
                        <a:rPr lang="tr-TR" sz="2000" dirty="0" err="1">
                          <a:effectLst/>
                        </a:rPr>
                        <a:t>Ireland</a:t>
                      </a:r>
                      <a:r>
                        <a:rPr lang="tr-TR" sz="2000" dirty="0">
                          <a:effectLst/>
                        </a:rPr>
                        <a:t>, </a:t>
                      </a:r>
                      <a:r>
                        <a:rPr lang="tr-TR" sz="2000" dirty="0" err="1">
                          <a:effectLst/>
                        </a:rPr>
                        <a:t>Sweden</a:t>
                      </a:r>
                      <a:r>
                        <a:rPr lang="tr-TR" sz="2000" dirty="0">
                          <a:effectLst/>
                        </a:rPr>
                        <a:t>, </a:t>
                      </a:r>
                      <a:r>
                        <a:rPr lang="tr-TR" sz="2000" dirty="0" err="1">
                          <a:effectLst/>
                        </a:rPr>
                        <a:t>Iceland</a:t>
                      </a:r>
                      <a:r>
                        <a:rPr lang="tr-TR" sz="2000" dirty="0">
                          <a:effectLst/>
                        </a:rPr>
                        <a:t>, </a:t>
                      </a:r>
                      <a:r>
                        <a:rPr lang="tr-TR" sz="2000" dirty="0" err="1">
                          <a:effectLst/>
                        </a:rPr>
                        <a:t>Latvia</a:t>
                      </a:r>
                      <a:r>
                        <a:rPr lang="tr-TR" sz="2000" dirty="0">
                          <a:effectLst/>
                        </a:rPr>
                        <a:t>, </a:t>
                      </a:r>
                      <a:r>
                        <a:rPr lang="tr-TR" sz="2000" dirty="0" err="1">
                          <a:effectLst/>
                        </a:rPr>
                        <a:t>Liechtenstein</a:t>
                      </a:r>
                      <a:r>
                        <a:rPr lang="tr-TR" sz="2000" dirty="0">
                          <a:effectLst/>
                        </a:rPr>
                        <a:t>, </a:t>
                      </a:r>
                      <a:r>
                        <a:rPr lang="tr-TR" sz="2000" dirty="0" err="1">
                          <a:effectLst/>
                        </a:rPr>
                        <a:t>Luxembourg</a:t>
                      </a:r>
                      <a:r>
                        <a:rPr lang="tr-TR" sz="2000" dirty="0">
                          <a:effectLst/>
                        </a:rPr>
                        <a:t>, </a:t>
                      </a:r>
                      <a:r>
                        <a:rPr lang="tr-TR" sz="2000" dirty="0" err="1">
                          <a:effectLst/>
                        </a:rPr>
                        <a:t>Norway</a:t>
                      </a:r>
                      <a:r>
                        <a:rPr lang="tr-TR" sz="2000" dirty="0">
                          <a:effectLst/>
                        </a:rPr>
                        <a:t>, Germany, </a:t>
                      </a:r>
                      <a:r>
                        <a:rPr lang="tr-TR" sz="2000" dirty="0" err="1">
                          <a:effectLst/>
                        </a:rPr>
                        <a:t>Austria</a:t>
                      </a:r>
                      <a:r>
                        <a:rPr lang="tr-TR" sz="2000" dirty="0">
                          <a:effectLst/>
                        </a:rPr>
                        <a:t>, </a:t>
                      </a:r>
                      <a:r>
                        <a:rPr lang="tr-TR" sz="2000" dirty="0" err="1">
                          <a:effectLst/>
                        </a:rPr>
                        <a:t>Belgium</a:t>
                      </a:r>
                      <a:r>
                        <a:rPr lang="tr-TR" sz="2000" dirty="0">
                          <a:effectLst/>
                        </a:rPr>
                        <a:t>, France, South </a:t>
                      </a:r>
                      <a:r>
                        <a:rPr lang="tr-TR" sz="2000" dirty="0" err="1">
                          <a:effectLst/>
                        </a:rPr>
                        <a:t>Cyprus</a:t>
                      </a:r>
                      <a:r>
                        <a:rPr lang="tr-TR" sz="2000" dirty="0">
                          <a:effectLst/>
                        </a:rPr>
                        <a:t>, </a:t>
                      </a:r>
                      <a:r>
                        <a:rPr lang="tr-TR" sz="2000" dirty="0" err="1">
                          <a:effectLst/>
                        </a:rPr>
                        <a:t>Netherlands</a:t>
                      </a:r>
                      <a:r>
                        <a:rPr lang="tr-TR" sz="2000" dirty="0">
                          <a:effectLst/>
                        </a:rPr>
                        <a:t>, </a:t>
                      </a:r>
                      <a:r>
                        <a:rPr lang="tr-TR" sz="2000" dirty="0" err="1">
                          <a:effectLst/>
                        </a:rPr>
                        <a:t>Spain</a:t>
                      </a:r>
                      <a:r>
                        <a:rPr lang="tr-TR" sz="2000" dirty="0">
                          <a:effectLst/>
                        </a:rPr>
                        <a:t>, </a:t>
                      </a:r>
                      <a:r>
                        <a:rPr lang="tr-TR" sz="2000" dirty="0" err="1">
                          <a:effectLst/>
                        </a:rPr>
                        <a:t>Italy</a:t>
                      </a:r>
                      <a:r>
                        <a:rPr lang="tr-TR" sz="2000" dirty="0">
                          <a:effectLst/>
                        </a:rPr>
                        <a:t>, Malta, </a:t>
                      </a:r>
                      <a:r>
                        <a:rPr lang="tr-TR" sz="2000" dirty="0" err="1">
                          <a:effectLst/>
                        </a:rPr>
                        <a:t>Portugal</a:t>
                      </a:r>
                      <a:r>
                        <a:rPr lang="tr-TR" sz="2000" dirty="0">
                          <a:effectLst/>
                        </a:rPr>
                        <a:t>, </a:t>
                      </a:r>
                      <a:r>
                        <a:rPr lang="tr-TR" sz="2000" dirty="0" err="1">
                          <a:effectLst/>
                        </a:rPr>
                        <a:t>Slovakia</a:t>
                      </a:r>
                      <a:r>
                        <a:rPr lang="tr-TR" sz="2000" dirty="0">
                          <a:effectLst/>
                        </a:rPr>
                        <a:t>, </a:t>
                      </a:r>
                      <a:r>
                        <a:rPr lang="tr-TR" sz="2000" dirty="0" err="1">
                          <a:effectLst/>
                        </a:rPr>
                        <a:t>Slovenia</a:t>
                      </a:r>
                      <a:r>
                        <a:rPr lang="tr-TR" sz="2000" dirty="0">
                          <a:effectLst/>
                        </a:rPr>
                        <a:t>, </a:t>
                      </a:r>
                      <a:r>
                        <a:rPr lang="tr-TR" sz="2000" dirty="0" err="1">
                          <a:effectLst/>
                        </a:rPr>
                        <a:t>Greece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30408">
                <a:tc>
                  <a:txBody>
                    <a:bodyPr/>
                    <a:lstStyle/>
                    <a:p>
                      <a:pPr>
                        <a:lnSpc>
                          <a:spcPct val="107000"/>
                        </a:lnSpc>
                        <a:spcAft>
                          <a:spcPts val="0"/>
                        </a:spcAft>
                      </a:pPr>
                      <a:r>
                        <a:rPr lang="tr-TR" sz="2000" dirty="0">
                          <a:effectLst/>
                        </a:rPr>
                        <a:t>3. </a:t>
                      </a:r>
                      <a:r>
                        <a:rPr lang="tr-TR" sz="2000" dirty="0" err="1">
                          <a:effectLst/>
                        </a:rPr>
                        <a:t>Group</a:t>
                      </a:r>
                      <a:r>
                        <a:rPr lang="tr-TR" sz="2000" dirty="0">
                          <a:effectLst/>
                        </a:rPr>
                        <a:t> Program </a:t>
                      </a:r>
                      <a:r>
                        <a:rPr lang="tr-TR" sz="2000" dirty="0" err="1">
                          <a:effectLst/>
                        </a:rPr>
                        <a:t>Countries</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err="1">
                          <a:effectLst/>
                        </a:rPr>
                        <a:t>Bulgaria</a:t>
                      </a:r>
                      <a:r>
                        <a:rPr lang="tr-TR" sz="2000" dirty="0">
                          <a:effectLst/>
                        </a:rPr>
                        <a:t>, </a:t>
                      </a:r>
                      <a:r>
                        <a:rPr lang="tr-TR" sz="2000" dirty="0" err="1">
                          <a:effectLst/>
                        </a:rPr>
                        <a:t>Croatia</a:t>
                      </a:r>
                      <a:r>
                        <a:rPr lang="tr-TR" sz="2000" dirty="0">
                          <a:effectLst/>
                        </a:rPr>
                        <a:t>, </a:t>
                      </a:r>
                      <a:r>
                        <a:rPr lang="tr-TR" sz="2000" dirty="0" err="1">
                          <a:effectLst/>
                        </a:rPr>
                        <a:t>Lithuania</a:t>
                      </a:r>
                      <a:r>
                        <a:rPr lang="tr-TR" sz="2000" dirty="0">
                          <a:effectLst/>
                        </a:rPr>
                        <a:t>, </a:t>
                      </a:r>
                      <a:r>
                        <a:rPr lang="tr-TR" sz="2000" dirty="0" err="1">
                          <a:effectLst/>
                        </a:rPr>
                        <a:t>Hungary</a:t>
                      </a:r>
                      <a:r>
                        <a:rPr lang="tr-TR" sz="2000" dirty="0">
                          <a:effectLst/>
                        </a:rPr>
                        <a:t>, </a:t>
                      </a:r>
                      <a:r>
                        <a:rPr lang="tr-TR" sz="2000" dirty="0" err="1">
                          <a:effectLst/>
                        </a:rPr>
                        <a:t>Macedonia</a:t>
                      </a:r>
                      <a:r>
                        <a:rPr lang="tr-TR" sz="2000" dirty="0">
                          <a:effectLst/>
                        </a:rPr>
                        <a:t>, Poland, </a:t>
                      </a:r>
                      <a:r>
                        <a:rPr lang="tr-TR" sz="2000" dirty="0" err="1">
                          <a:effectLst/>
                        </a:rPr>
                        <a:t>Romania</a:t>
                      </a:r>
                      <a:r>
                        <a:rPr lang="tr-TR" sz="2000" dirty="0">
                          <a:effectLst/>
                        </a:rPr>
                        <a:t>, </a:t>
                      </a:r>
                      <a:r>
                        <a:rPr lang="tr-TR" sz="2000" dirty="0" err="1">
                          <a:effectLst/>
                        </a:rPr>
                        <a:t>Serbia</a:t>
                      </a:r>
                      <a:r>
                        <a:rPr lang="tr-TR" sz="2000" dirty="0">
                          <a:effectLst/>
                        </a:rPr>
                        <a:t>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75610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541BC10-C918-490E-87F7-A8C2C1F8ED9D}"/>
              </a:ext>
            </a:extLst>
          </p:cNvPr>
          <p:cNvSpPr>
            <a:spLocks noGrp="1"/>
          </p:cNvSpPr>
          <p:nvPr>
            <p:ph type="title"/>
          </p:nvPr>
        </p:nvSpPr>
        <p:spPr/>
        <p:txBody>
          <a:bodyPr/>
          <a:lstStyle/>
          <a:p>
            <a:r>
              <a:rPr lang="tr-TR" spc="-5" dirty="0" err="1">
                <a:cs typeface="Calibri"/>
              </a:rPr>
              <a:t>Erasmus</a:t>
            </a:r>
            <a:r>
              <a:rPr lang="tr-TR" spc="-5" dirty="0">
                <a:cs typeface="Calibri"/>
              </a:rPr>
              <a:t>+ </a:t>
            </a:r>
            <a:r>
              <a:rPr lang="tr-TR" spc="-5" dirty="0" err="1">
                <a:cs typeface="Calibri"/>
              </a:rPr>
              <a:t>Grants</a:t>
            </a:r>
            <a:endParaRPr lang="tr-TR" dirty="0"/>
          </a:p>
        </p:txBody>
      </p:sp>
      <p:sp>
        <p:nvSpPr>
          <p:cNvPr id="3" name="İçerik Yer Tutucusu 2">
            <a:extLst>
              <a:ext uri="{FF2B5EF4-FFF2-40B4-BE49-F238E27FC236}">
                <a16:creationId xmlns:a16="http://schemas.microsoft.com/office/drawing/2014/main" id="{DF504686-547B-4EB9-AF5A-00AD462EE1A8}"/>
              </a:ext>
            </a:extLst>
          </p:cNvPr>
          <p:cNvSpPr>
            <a:spLocks noGrp="1"/>
          </p:cNvSpPr>
          <p:nvPr>
            <p:ph idx="1"/>
          </p:nvPr>
        </p:nvSpPr>
        <p:spPr>
          <a:xfrm>
            <a:off x="838200" y="1825625"/>
            <a:ext cx="10515600" cy="3614122"/>
          </a:xfrm>
        </p:spPr>
        <p:txBody>
          <a:bodyPr>
            <a:normAutofit fontScale="62500" lnSpcReduction="20000"/>
          </a:bodyPr>
          <a:lstStyle/>
          <a:p>
            <a:pPr>
              <a:lnSpc>
                <a:spcPct val="150000"/>
              </a:lnSpc>
            </a:pPr>
            <a:r>
              <a:rPr lang="en-US" dirty="0"/>
              <a:t>Erasmus+ grants are awarded by UA </a:t>
            </a:r>
            <a:r>
              <a:rPr lang="en-US" b="1" dirty="0">
                <a:solidFill>
                  <a:srgbClr val="C00000"/>
                </a:solidFill>
              </a:rPr>
              <a:t>free of charge </a:t>
            </a:r>
            <a:r>
              <a:rPr lang="en-US" dirty="0"/>
              <a:t>through the university.</a:t>
            </a:r>
            <a:endParaRPr lang="tr-TR" dirty="0"/>
          </a:p>
          <a:p>
            <a:pPr>
              <a:lnSpc>
                <a:spcPct val="150000"/>
              </a:lnSpc>
            </a:pPr>
            <a:r>
              <a:rPr lang="en-US" dirty="0"/>
              <a:t>Grants are not intended to cover all study abroad costs</a:t>
            </a:r>
            <a:r>
              <a:rPr lang="tr-TR" dirty="0"/>
              <a:t>. </a:t>
            </a:r>
            <a:r>
              <a:rPr lang="en-US" b="1" dirty="0">
                <a:solidFill>
                  <a:srgbClr val="C00000"/>
                </a:solidFill>
              </a:rPr>
              <a:t>It is just a financial support</a:t>
            </a:r>
            <a:r>
              <a:rPr lang="tr-TR" b="1" dirty="0">
                <a:solidFill>
                  <a:srgbClr val="C00000"/>
                </a:solidFill>
              </a:rPr>
              <a:t>.</a:t>
            </a:r>
          </a:p>
          <a:p>
            <a:pPr>
              <a:lnSpc>
                <a:spcPct val="150000"/>
              </a:lnSpc>
            </a:pPr>
            <a:r>
              <a:rPr lang="en-US" dirty="0"/>
              <a:t>Apart from the grant you will receive, you will not be paid for your expenses such as accommodation, insurance, passport/visa fees.</a:t>
            </a:r>
            <a:endParaRPr lang="tr-TR" dirty="0"/>
          </a:p>
          <a:p>
            <a:pPr>
              <a:lnSpc>
                <a:spcPct val="150000"/>
              </a:lnSpc>
            </a:pPr>
            <a:r>
              <a:rPr lang="en-US" dirty="0"/>
              <a:t>A maximum of </a:t>
            </a:r>
            <a:r>
              <a:rPr lang="en-US" b="1" dirty="0">
                <a:solidFill>
                  <a:srgbClr val="C00000"/>
                </a:solidFill>
              </a:rPr>
              <a:t>70% </a:t>
            </a:r>
            <a:r>
              <a:rPr lang="en-US" dirty="0"/>
              <a:t>of the grant is paid in the first place</a:t>
            </a:r>
            <a:r>
              <a:rPr lang="tr-TR" dirty="0"/>
              <a:t>. </a:t>
            </a:r>
            <a:r>
              <a:rPr lang="en-US" dirty="0"/>
              <a:t>Payments can be made after our budget is transferred by the National Agency.</a:t>
            </a:r>
            <a:endParaRPr lang="nn-NO" dirty="0"/>
          </a:p>
          <a:p>
            <a:pPr>
              <a:lnSpc>
                <a:spcPct val="100000"/>
              </a:lnSpc>
            </a:pPr>
            <a:r>
              <a:rPr lang="en-US" dirty="0"/>
              <a:t>The remaining </a:t>
            </a:r>
            <a:r>
              <a:rPr lang="en-US" b="1" dirty="0">
                <a:solidFill>
                  <a:srgbClr val="C00000"/>
                </a:solidFill>
              </a:rPr>
              <a:t>30%</a:t>
            </a:r>
            <a:r>
              <a:rPr lang="tr-TR" b="1" dirty="0">
                <a:solidFill>
                  <a:srgbClr val="C00000"/>
                </a:solidFill>
              </a:rPr>
              <a:t> </a:t>
            </a:r>
            <a:r>
              <a:rPr lang="en-US" dirty="0"/>
              <a:t>is paid after the exchange is completed and the return documents are delivered to the </a:t>
            </a:r>
            <a:r>
              <a:rPr lang="tr-TR" dirty="0"/>
              <a:t>O</a:t>
            </a:r>
            <a:r>
              <a:rPr lang="en-US" dirty="0" err="1"/>
              <a:t>ffice</a:t>
            </a:r>
            <a:r>
              <a:rPr lang="en-US" dirty="0"/>
              <a:t> in full. The remaining 30% is </a:t>
            </a:r>
            <a:r>
              <a:rPr lang="en-US" b="1" dirty="0">
                <a:solidFill>
                  <a:srgbClr val="C00000"/>
                </a:solidFill>
              </a:rPr>
              <a:t>never paid</a:t>
            </a:r>
            <a:r>
              <a:rPr lang="en-US" dirty="0"/>
              <a:t> to the student who does not achieve </a:t>
            </a:r>
            <a:r>
              <a:rPr lang="en-US" b="1" dirty="0">
                <a:solidFill>
                  <a:srgbClr val="C00000"/>
                </a:solidFill>
              </a:rPr>
              <a:t>2/3 success</a:t>
            </a:r>
            <a:r>
              <a:rPr lang="en-US" dirty="0"/>
              <a:t>.</a:t>
            </a:r>
            <a:endParaRPr lang="tr-TR" dirty="0"/>
          </a:p>
        </p:txBody>
      </p:sp>
    </p:spTree>
    <p:extLst>
      <p:ext uri="{BB962C8B-B14F-4D97-AF65-F5344CB8AC3E}">
        <p14:creationId xmlns:p14="http://schemas.microsoft.com/office/powerpoint/2010/main" val="229415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err="1"/>
              <a:t>Additional</a:t>
            </a:r>
            <a:r>
              <a:rPr lang="tr-TR" dirty="0"/>
              <a:t> Grant </a:t>
            </a:r>
            <a:r>
              <a:rPr lang="tr-TR" dirty="0" err="1"/>
              <a:t>Support</a:t>
            </a:r>
            <a:endParaRPr lang="tr-TR" dirty="0"/>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fontScale="92500"/>
          </a:bodyPr>
          <a:lstStyle/>
          <a:p>
            <a:pPr marL="0" indent="0">
              <a:buNone/>
            </a:pPr>
            <a:r>
              <a:rPr lang="en-US" sz="2200" dirty="0"/>
              <a:t>At the end of the application and evaluation process, disadvantaged participants who meet the necessary criteria and are eligible for the Erasmus+ activity will be provided with Additional Grant Support in addition to the grant they deserve.</a:t>
            </a:r>
            <a:r>
              <a:rPr lang="tr-TR" sz="2200" dirty="0"/>
              <a:t> </a:t>
            </a:r>
            <a:r>
              <a:rPr lang="en-US" sz="2200" dirty="0"/>
              <a:t>In order for the grant in question to be granted, the disadvantaged participant is defined as an individual who has limited economic and social opportunities and complies with the following subcategories.</a:t>
            </a:r>
            <a:endParaRPr lang="tr-TR" sz="2200" dirty="0"/>
          </a:p>
          <a:p>
            <a:pPr marL="0" indent="0">
              <a:buNone/>
            </a:pPr>
            <a:r>
              <a:rPr lang="en-US" sz="2200" dirty="0"/>
              <a:t> </a:t>
            </a:r>
            <a:r>
              <a:rPr lang="tr-TR" sz="2200" dirty="0"/>
              <a:t> 1. </a:t>
            </a:r>
            <a:r>
              <a:rPr lang="en-US" sz="2200" dirty="0"/>
              <a:t>Those who are subject to the Law No. 2828 (those who have a protection, care or shelter decision by the Ministry of Family and Social Services in accordance with the Law No. 2828)</a:t>
            </a:r>
            <a:endParaRPr lang="tr-TR" sz="2200" dirty="0"/>
          </a:p>
          <a:p>
            <a:pPr marL="0" indent="0">
              <a:buNone/>
            </a:pPr>
            <a:r>
              <a:rPr lang="tr-TR" sz="2200" dirty="0"/>
              <a:t> 2. </a:t>
            </a:r>
            <a:r>
              <a:rPr lang="en-US" sz="2200" dirty="0"/>
              <a:t>Students who have been decided to be protected, cared for or sheltered within the scope of the Child Protection Law No. 5395</a:t>
            </a:r>
            <a:endParaRPr lang="tr-TR" sz="2200" dirty="0"/>
          </a:p>
          <a:p>
            <a:pPr marL="0" indent="0">
              <a:buNone/>
            </a:pPr>
            <a:r>
              <a:rPr lang="en-US" sz="2200" dirty="0"/>
              <a:t>3. Those who are granted orphan/death allowance</a:t>
            </a:r>
            <a:endParaRPr lang="tr-TR" sz="2200" dirty="0"/>
          </a:p>
          <a:p>
            <a:pPr marL="0" indent="0">
              <a:buNone/>
            </a:pPr>
            <a:r>
              <a:rPr lang="en-US" sz="2200" dirty="0"/>
              <a:t>4. Martyr/veteran spouse and children and veterans themselves</a:t>
            </a:r>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65246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lstStyle/>
          <a:p>
            <a:r>
              <a:rPr lang="tr-TR" dirty="0" err="1"/>
              <a:t>Additional</a:t>
            </a:r>
            <a:r>
              <a:rPr lang="tr-TR" dirty="0"/>
              <a:t> Grant </a:t>
            </a:r>
            <a:r>
              <a:rPr lang="tr-TR" dirty="0" err="1"/>
              <a:t>Support</a:t>
            </a:r>
            <a:endParaRPr lang="tr-TR" dirty="0"/>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p:txBody>
          <a:bodyPr>
            <a:normAutofit/>
          </a:bodyPr>
          <a:lstStyle/>
          <a:p>
            <a:pPr marL="0" indent="0">
              <a:buNone/>
            </a:pPr>
            <a:r>
              <a:rPr lang="tr-TR" sz="2200" dirty="0"/>
              <a:t>5. </a:t>
            </a:r>
            <a:r>
              <a:rPr lang="tr-TR" sz="2200" dirty="0" err="1"/>
              <a:t>Handicapped</a:t>
            </a:r>
            <a:r>
              <a:rPr lang="tr-TR" sz="2200" dirty="0"/>
              <a:t> </a:t>
            </a:r>
            <a:r>
              <a:rPr lang="tr-TR" sz="2200" dirty="0" err="1"/>
              <a:t>individuals</a:t>
            </a:r>
            <a:r>
              <a:rPr lang="tr-TR" sz="2200" dirty="0"/>
              <a:t>.</a:t>
            </a:r>
          </a:p>
          <a:p>
            <a:pPr marL="0" indent="0">
              <a:buNone/>
            </a:pPr>
            <a:r>
              <a:rPr lang="tr-TR" sz="2200" dirty="0"/>
              <a:t>6. </a:t>
            </a:r>
            <a:r>
              <a:rPr lang="tr-TR" sz="2200" dirty="0" err="1"/>
              <a:t>Individuals</a:t>
            </a:r>
            <a:r>
              <a:rPr lang="tr-TR" sz="2200" dirty="0"/>
              <a:t> </a:t>
            </a:r>
            <a:r>
              <a:rPr lang="tr-TR" sz="2200" dirty="0" err="1"/>
              <a:t>who</a:t>
            </a:r>
            <a:r>
              <a:rPr lang="tr-TR" sz="2200" dirty="0"/>
              <a:t> </a:t>
            </a:r>
            <a:r>
              <a:rPr lang="tr-TR" sz="2200" dirty="0" err="1"/>
              <a:t>benefit</a:t>
            </a:r>
            <a:r>
              <a:rPr lang="tr-TR" sz="2200" dirty="0"/>
              <a:t> </a:t>
            </a:r>
            <a:r>
              <a:rPr lang="tr-TR" sz="2200" dirty="0" err="1"/>
              <a:t>from</a:t>
            </a:r>
            <a:r>
              <a:rPr lang="tr-TR" sz="2200" dirty="0"/>
              <a:t> </a:t>
            </a:r>
            <a:r>
              <a:rPr lang="tr-TR" sz="2200" dirty="0" err="1"/>
              <a:t>disaster</a:t>
            </a:r>
            <a:r>
              <a:rPr lang="tr-TR" sz="2200" dirty="0"/>
              <a:t> </a:t>
            </a:r>
            <a:r>
              <a:rPr lang="tr-TR" sz="2200" dirty="0" err="1"/>
              <a:t>victim</a:t>
            </a:r>
            <a:r>
              <a:rPr lang="tr-TR" sz="2200" dirty="0"/>
              <a:t> </a:t>
            </a:r>
            <a:r>
              <a:rPr lang="tr-TR" sz="2200" dirty="0" err="1"/>
              <a:t>support</a:t>
            </a:r>
            <a:r>
              <a:rPr lang="tr-TR" sz="2200" dirty="0"/>
              <a:t> </a:t>
            </a:r>
            <a:r>
              <a:rPr lang="tr-TR" sz="2200" dirty="0" err="1"/>
              <a:t>by</a:t>
            </a:r>
            <a:r>
              <a:rPr lang="tr-TR" sz="2200" dirty="0"/>
              <a:t> AFAD </a:t>
            </a:r>
            <a:r>
              <a:rPr lang="tr-TR" sz="2200" dirty="0" err="1"/>
              <a:t>or</a:t>
            </a:r>
            <a:r>
              <a:rPr lang="tr-TR" sz="2200" dirty="0"/>
              <a:t> </a:t>
            </a:r>
            <a:r>
              <a:rPr lang="tr-TR" sz="2200" dirty="0" err="1"/>
              <a:t>their</a:t>
            </a:r>
            <a:r>
              <a:rPr lang="tr-TR" sz="2200" dirty="0"/>
              <a:t> </a:t>
            </a:r>
            <a:r>
              <a:rPr lang="tr-TR" sz="2200" dirty="0" err="1"/>
              <a:t>first</a:t>
            </a:r>
            <a:r>
              <a:rPr lang="tr-TR" sz="2200" dirty="0"/>
              <a:t> </a:t>
            </a:r>
            <a:r>
              <a:rPr lang="tr-TR" sz="2200" dirty="0" err="1"/>
              <a:t>degree</a:t>
            </a:r>
            <a:r>
              <a:rPr lang="tr-TR" sz="2200" dirty="0"/>
              <a:t> </a:t>
            </a:r>
            <a:r>
              <a:rPr lang="tr-TR" sz="2200" dirty="0" err="1"/>
              <a:t>relatives</a:t>
            </a:r>
            <a:r>
              <a:rPr lang="tr-TR" sz="2200" dirty="0"/>
              <a:t>.</a:t>
            </a:r>
          </a:p>
          <a:p>
            <a:pPr marL="0" indent="0">
              <a:buNone/>
            </a:pPr>
            <a:r>
              <a:rPr lang="tr-TR" sz="2200" dirty="0"/>
              <a:t>7. </a:t>
            </a:r>
            <a:r>
              <a:rPr lang="tr-TR" sz="2200" dirty="0" err="1"/>
              <a:t>Individuals</a:t>
            </a:r>
            <a:r>
              <a:rPr lang="tr-TR" sz="2200" dirty="0"/>
              <a:t> </a:t>
            </a:r>
            <a:r>
              <a:rPr lang="tr-TR" sz="2200" dirty="0" err="1"/>
              <a:t>who</a:t>
            </a:r>
            <a:r>
              <a:rPr lang="tr-TR" sz="2200" dirty="0"/>
              <a:t> </a:t>
            </a:r>
            <a:r>
              <a:rPr lang="tr-TR" sz="2200" dirty="0" err="1"/>
              <a:t>are</a:t>
            </a:r>
            <a:r>
              <a:rPr lang="tr-TR" sz="2200" dirty="0"/>
              <a:t> </a:t>
            </a:r>
            <a:r>
              <a:rPr lang="tr-TR" sz="2200" dirty="0" err="1"/>
              <a:t>granted</a:t>
            </a:r>
            <a:r>
              <a:rPr lang="tr-TR" sz="2200" dirty="0"/>
              <a:t> </a:t>
            </a:r>
            <a:r>
              <a:rPr lang="tr-TR" sz="2200" dirty="0" err="1"/>
              <a:t>with</a:t>
            </a:r>
            <a:r>
              <a:rPr lang="tr-TR" sz="2200" dirty="0"/>
              <a:t> </a:t>
            </a:r>
            <a:r>
              <a:rPr lang="tr-TR" sz="2200" dirty="0" err="1"/>
              <a:t>indigence</a:t>
            </a:r>
            <a:r>
              <a:rPr lang="tr-TR" sz="2200" dirty="0"/>
              <a:t> </a:t>
            </a:r>
            <a:r>
              <a:rPr lang="tr-TR" sz="2200" dirty="0" err="1"/>
              <a:t>pension</a:t>
            </a:r>
            <a:r>
              <a:rPr lang="tr-TR" sz="2200" dirty="0"/>
              <a:t> </a:t>
            </a:r>
            <a:r>
              <a:rPr lang="tr-TR" sz="2200" dirty="0" err="1"/>
              <a:t>or</a:t>
            </a:r>
            <a:r>
              <a:rPr lang="tr-TR" sz="2200" dirty="0"/>
              <a:t> </a:t>
            </a:r>
            <a:r>
              <a:rPr lang="tr-TR" sz="2200" dirty="0" err="1"/>
              <a:t>their</a:t>
            </a:r>
            <a:r>
              <a:rPr lang="tr-TR" sz="2200" dirty="0"/>
              <a:t> </a:t>
            </a:r>
            <a:r>
              <a:rPr lang="tr-TR" sz="2200" dirty="0" err="1"/>
              <a:t>families</a:t>
            </a:r>
            <a:r>
              <a:rPr lang="tr-TR" sz="2200" dirty="0"/>
              <a:t> (</a:t>
            </a:r>
            <a:r>
              <a:rPr lang="tr-TR" sz="2200" dirty="0" err="1"/>
              <a:t>from</a:t>
            </a:r>
            <a:r>
              <a:rPr lang="tr-TR" sz="2200" dirty="0"/>
              <a:t> </a:t>
            </a:r>
            <a:r>
              <a:rPr lang="tr-TR" sz="2200" dirty="0" err="1"/>
              <a:t>municipality</a:t>
            </a:r>
            <a:r>
              <a:rPr lang="tr-TR" sz="2200" dirty="0"/>
              <a:t>, </a:t>
            </a:r>
            <a:r>
              <a:rPr lang="tr-TR" sz="2200" dirty="0" err="1"/>
              <a:t>state</a:t>
            </a:r>
            <a:r>
              <a:rPr lang="tr-TR" sz="2200" dirty="0"/>
              <a:t> </a:t>
            </a:r>
            <a:r>
              <a:rPr lang="tr-TR" sz="2200" dirty="0" err="1"/>
              <a:t>institutions</a:t>
            </a:r>
            <a:r>
              <a:rPr lang="tr-TR" sz="2200" dirty="0"/>
              <a:t> </a:t>
            </a:r>
            <a:r>
              <a:rPr lang="tr-TR" sz="2200" dirty="0" err="1"/>
              <a:t>or</a:t>
            </a:r>
            <a:r>
              <a:rPr lang="tr-TR" sz="2200" dirty="0"/>
              <a:t> </a:t>
            </a:r>
            <a:r>
              <a:rPr lang="tr-TR" sz="2200" dirty="0" err="1"/>
              <a:t>organizations</a:t>
            </a:r>
            <a:r>
              <a:rPr lang="tr-TR" sz="2200" dirty="0"/>
              <a:t> </a:t>
            </a:r>
            <a:r>
              <a:rPr lang="tr-TR" sz="2200" dirty="0" err="1"/>
              <a:t>to</a:t>
            </a:r>
            <a:r>
              <a:rPr lang="tr-TR" sz="2200" dirty="0"/>
              <a:t> </a:t>
            </a:r>
            <a:r>
              <a:rPr lang="tr-TR" sz="2200" dirty="0" err="1"/>
              <a:t>students</a:t>
            </a:r>
            <a:r>
              <a:rPr lang="tr-TR" sz="2200" dirty="0"/>
              <a:t> </a:t>
            </a:r>
            <a:r>
              <a:rPr lang="tr-TR" sz="2200" dirty="0" err="1"/>
              <a:t>themselves</a:t>
            </a:r>
            <a:r>
              <a:rPr lang="tr-TR" sz="2200" dirty="0"/>
              <a:t>, </a:t>
            </a:r>
            <a:r>
              <a:rPr lang="tr-TR" sz="2200" dirty="0" err="1"/>
              <a:t>their</a:t>
            </a:r>
            <a:r>
              <a:rPr lang="tr-TR" sz="2200" dirty="0"/>
              <a:t> </a:t>
            </a:r>
            <a:r>
              <a:rPr lang="tr-TR" sz="2200" dirty="0" err="1"/>
              <a:t>mother-father</a:t>
            </a:r>
            <a:r>
              <a:rPr lang="tr-TR" sz="2200" dirty="0"/>
              <a:t> </a:t>
            </a:r>
            <a:r>
              <a:rPr lang="tr-TR" sz="2200" dirty="0" err="1"/>
              <a:t>or</a:t>
            </a:r>
            <a:r>
              <a:rPr lang="tr-TR" sz="2200" dirty="0"/>
              <a:t> </a:t>
            </a:r>
            <a:r>
              <a:rPr lang="tr-TR" sz="2200" dirty="0" err="1"/>
              <a:t>guardian</a:t>
            </a:r>
            <a:r>
              <a:rPr lang="tr-TR" sz="2200" dirty="0"/>
              <a:t>. (</a:t>
            </a:r>
            <a:r>
              <a:rPr lang="tr-TR" sz="2200" dirty="0" err="1"/>
              <a:t>While</a:t>
            </a:r>
            <a:r>
              <a:rPr lang="tr-TR" sz="2200" dirty="0"/>
              <a:t> </a:t>
            </a:r>
            <a:r>
              <a:rPr lang="tr-TR" sz="2200" dirty="0" err="1"/>
              <a:t>applying</a:t>
            </a:r>
            <a:r>
              <a:rPr lang="tr-TR" sz="2200" dirty="0"/>
              <a:t> </a:t>
            </a:r>
            <a:r>
              <a:rPr lang="tr-TR" sz="2200" dirty="0" err="1"/>
              <a:t>for</a:t>
            </a:r>
            <a:r>
              <a:rPr lang="tr-TR" sz="2200" dirty="0"/>
              <a:t> </a:t>
            </a:r>
            <a:r>
              <a:rPr lang="tr-TR" sz="2200" dirty="0" err="1"/>
              <a:t>Erasmus</a:t>
            </a:r>
            <a:r>
              <a:rPr lang="tr-TR" sz="2200" dirty="0"/>
              <a:t>+ it is </a:t>
            </a:r>
            <a:r>
              <a:rPr lang="tr-TR" sz="2200" dirty="0" err="1"/>
              <a:t>sufficient</a:t>
            </a:r>
            <a:r>
              <a:rPr lang="tr-TR" sz="2200" dirty="0"/>
              <a:t> </a:t>
            </a:r>
            <a:r>
              <a:rPr lang="tr-TR" sz="2200" dirty="0" err="1"/>
              <a:t>to</a:t>
            </a:r>
            <a:r>
              <a:rPr lang="tr-TR" sz="2200" dirty="0"/>
              <a:t> </a:t>
            </a:r>
            <a:r>
              <a:rPr lang="tr-TR" sz="2200" dirty="0" err="1"/>
              <a:t>submit</a:t>
            </a:r>
            <a:r>
              <a:rPr lang="tr-TR" sz="2200" dirty="0"/>
              <a:t> a </a:t>
            </a:r>
            <a:r>
              <a:rPr lang="tr-TR" sz="2200" dirty="0" err="1"/>
              <a:t>document</a:t>
            </a:r>
            <a:r>
              <a:rPr lang="tr-TR" sz="2200" dirty="0"/>
              <a:t> </a:t>
            </a:r>
            <a:r>
              <a:rPr lang="tr-TR" sz="2200" dirty="0" err="1"/>
              <a:t>proving</a:t>
            </a:r>
            <a:r>
              <a:rPr lang="tr-TR" sz="2200" dirty="0"/>
              <a:t> </a:t>
            </a:r>
            <a:r>
              <a:rPr lang="tr-TR" sz="2200" dirty="0" err="1"/>
              <a:t>that</a:t>
            </a:r>
            <a:r>
              <a:rPr lang="tr-TR" sz="2200" dirty="0"/>
              <a:t> </a:t>
            </a:r>
            <a:r>
              <a:rPr lang="tr-TR" sz="2200" dirty="0" err="1"/>
              <a:t>they</a:t>
            </a:r>
            <a:r>
              <a:rPr lang="tr-TR" sz="2200" dirty="0"/>
              <a:t> </a:t>
            </a:r>
            <a:r>
              <a:rPr lang="tr-TR" sz="2200" dirty="0" err="1"/>
              <a:t>are</a:t>
            </a:r>
            <a:r>
              <a:rPr lang="tr-TR" sz="2200" dirty="0"/>
              <a:t> </a:t>
            </a:r>
            <a:r>
              <a:rPr lang="tr-TR" sz="2200" dirty="0" err="1"/>
              <a:t>getting</a:t>
            </a:r>
            <a:r>
              <a:rPr lang="tr-TR" sz="2200" dirty="0"/>
              <a:t> a </a:t>
            </a:r>
            <a:r>
              <a:rPr lang="tr-TR" sz="2200" dirty="0" err="1"/>
              <a:t>financial</a:t>
            </a:r>
            <a:r>
              <a:rPr lang="tr-TR" sz="2200" dirty="0"/>
              <a:t> </a:t>
            </a:r>
            <a:r>
              <a:rPr lang="tr-TR" sz="2200" dirty="0" err="1"/>
              <a:t>support</a:t>
            </a:r>
            <a:r>
              <a:rPr lang="tr-TR" sz="2200" dirty="0"/>
              <a:t> </a:t>
            </a:r>
            <a:r>
              <a:rPr lang="tr-TR" sz="2200" dirty="0" err="1"/>
              <a:t>from</a:t>
            </a:r>
            <a:r>
              <a:rPr lang="tr-TR" sz="2200" dirty="0"/>
              <a:t> </a:t>
            </a:r>
            <a:r>
              <a:rPr lang="tr-TR" sz="2200" dirty="0" err="1"/>
              <a:t>institutions</a:t>
            </a:r>
            <a:r>
              <a:rPr lang="tr-TR" sz="2200" dirty="0"/>
              <a:t> </a:t>
            </a:r>
            <a:r>
              <a:rPr lang="tr-TR" sz="2200" dirty="0" err="1"/>
              <a:t>like</a:t>
            </a:r>
            <a:r>
              <a:rPr lang="tr-TR" sz="2200" dirty="0"/>
              <a:t> </a:t>
            </a:r>
            <a:r>
              <a:rPr lang="tr-TR" sz="2200" dirty="0" err="1"/>
              <a:t>Ministries</a:t>
            </a:r>
            <a:r>
              <a:rPr lang="tr-TR" sz="2200" dirty="0"/>
              <a:t>, </a:t>
            </a:r>
            <a:r>
              <a:rPr lang="tr-TR" sz="2200" dirty="0" err="1"/>
              <a:t>Social</a:t>
            </a:r>
            <a:r>
              <a:rPr lang="tr-TR" sz="2200" dirty="0"/>
              <a:t> Assistance </a:t>
            </a:r>
            <a:r>
              <a:rPr lang="tr-TR" sz="2200" dirty="0" err="1"/>
              <a:t>and</a:t>
            </a:r>
            <a:r>
              <a:rPr lang="tr-TR" sz="2200" dirty="0"/>
              <a:t> </a:t>
            </a:r>
            <a:r>
              <a:rPr lang="tr-TR" sz="2200" dirty="0" err="1"/>
              <a:t>Solidarity</a:t>
            </a:r>
            <a:r>
              <a:rPr lang="tr-TR" sz="2200" dirty="0"/>
              <a:t> </a:t>
            </a:r>
            <a:r>
              <a:rPr lang="tr-TR" sz="2200" dirty="0" err="1"/>
              <a:t>Foundations</a:t>
            </a:r>
            <a:r>
              <a:rPr lang="tr-TR" sz="2200" dirty="0"/>
              <a:t>, General </a:t>
            </a:r>
            <a:r>
              <a:rPr lang="tr-TR" sz="2200" dirty="0" err="1"/>
              <a:t>Directorate</a:t>
            </a:r>
            <a:r>
              <a:rPr lang="tr-TR" sz="2200" dirty="0"/>
              <a:t> </a:t>
            </a:r>
            <a:r>
              <a:rPr lang="tr-TR" sz="2200" dirty="0" err="1"/>
              <a:t>for</a:t>
            </a:r>
            <a:r>
              <a:rPr lang="tr-TR" sz="2200" dirty="0"/>
              <a:t> </a:t>
            </a:r>
            <a:r>
              <a:rPr lang="tr-TR" sz="2200" dirty="0" err="1"/>
              <a:t>Foundations</a:t>
            </a:r>
            <a:r>
              <a:rPr lang="tr-TR" sz="2200" dirty="0"/>
              <a:t>, </a:t>
            </a:r>
            <a:r>
              <a:rPr lang="tr-TR" sz="2200" dirty="0" err="1"/>
              <a:t>Red</a:t>
            </a:r>
            <a:r>
              <a:rPr lang="tr-TR" sz="2200" dirty="0"/>
              <a:t> Cross, AFAD)</a:t>
            </a:r>
          </a:p>
          <a:p>
            <a:pPr marL="0" indent="0">
              <a:buNone/>
            </a:pPr>
            <a:r>
              <a:rPr lang="tr-TR" sz="2200" dirty="0"/>
              <a:t>8. </a:t>
            </a:r>
            <a:r>
              <a:rPr lang="tr-TR" sz="2200" dirty="0" err="1"/>
              <a:t>Student</a:t>
            </a:r>
            <a:r>
              <a:rPr lang="tr-TR" sz="2200" dirty="0"/>
              <a:t>, </a:t>
            </a:r>
            <a:r>
              <a:rPr lang="tr-TR" sz="2200" dirty="0" err="1"/>
              <a:t>one</a:t>
            </a:r>
            <a:r>
              <a:rPr lang="tr-TR" sz="2200" dirty="0"/>
              <a:t> of </a:t>
            </a:r>
            <a:r>
              <a:rPr lang="tr-TR" sz="2200" dirty="0" err="1"/>
              <a:t>their</a:t>
            </a:r>
            <a:r>
              <a:rPr lang="tr-TR" sz="2200" dirty="0"/>
              <a:t> </a:t>
            </a:r>
            <a:r>
              <a:rPr lang="tr-TR" sz="2200" dirty="0" err="1"/>
              <a:t>parents</a:t>
            </a:r>
            <a:r>
              <a:rPr lang="tr-TR" sz="2200" dirty="0"/>
              <a:t> </a:t>
            </a:r>
            <a:r>
              <a:rPr lang="tr-TR" sz="2200" dirty="0" err="1"/>
              <a:t>or</a:t>
            </a:r>
            <a:r>
              <a:rPr lang="tr-TR" sz="2200" dirty="0"/>
              <a:t> </a:t>
            </a:r>
            <a:r>
              <a:rPr lang="tr-TR" sz="2200" dirty="0" err="1"/>
              <a:t>guardians</a:t>
            </a:r>
            <a:r>
              <a:rPr lang="tr-TR" sz="2200" dirty="0"/>
              <a:t> </a:t>
            </a:r>
            <a:r>
              <a:rPr lang="tr-TR" sz="2200" dirty="0" err="1"/>
              <a:t>granted</a:t>
            </a:r>
            <a:r>
              <a:rPr lang="tr-TR" sz="2200" dirty="0"/>
              <a:t> </a:t>
            </a:r>
            <a:r>
              <a:rPr lang="tr-TR" sz="2200" dirty="0" err="1"/>
              <a:t>indigence</a:t>
            </a:r>
            <a:r>
              <a:rPr lang="tr-TR" sz="2200" dirty="0"/>
              <a:t> </a:t>
            </a:r>
            <a:r>
              <a:rPr lang="tr-TR" sz="2200" dirty="0" err="1"/>
              <a:t>or</a:t>
            </a:r>
            <a:r>
              <a:rPr lang="tr-TR" sz="2200" dirty="0"/>
              <a:t> </a:t>
            </a:r>
            <a:r>
              <a:rPr lang="tr-TR" sz="2200" dirty="0" err="1"/>
              <a:t>disabled</a:t>
            </a:r>
            <a:r>
              <a:rPr lang="tr-TR" sz="2200" dirty="0"/>
              <a:t> </a:t>
            </a:r>
            <a:r>
              <a:rPr lang="tr-TR" sz="2200" dirty="0" err="1"/>
              <a:t>pension</a:t>
            </a:r>
            <a:r>
              <a:rPr lang="tr-TR" sz="2200" dirty="0"/>
              <a:t> </a:t>
            </a:r>
            <a:r>
              <a:rPr lang="tr-TR" sz="2200" dirty="0" err="1"/>
              <a:t>within</a:t>
            </a:r>
            <a:r>
              <a:rPr lang="tr-TR" sz="2200" dirty="0"/>
              <a:t> </a:t>
            </a:r>
            <a:r>
              <a:rPr lang="tr-TR" sz="2200" dirty="0" err="1"/>
              <a:t>the</a:t>
            </a:r>
            <a:r>
              <a:rPr lang="tr-TR" sz="2200" dirty="0"/>
              <a:t> </a:t>
            </a:r>
            <a:r>
              <a:rPr lang="tr-TR" sz="2200" dirty="0" err="1"/>
              <a:t>scope</a:t>
            </a:r>
            <a:r>
              <a:rPr lang="tr-TR" sz="2200" dirty="0"/>
              <a:t> of </a:t>
            </a:r>
            <a:r>
              <a:rPr lang="tr-TR" sz="2200" dirty="0" err="1"/>
              <a:t>the</a:t>
            </a:r>
            <a:r>
              <a:rPr lang="tr-TR" sz="2200" dirty="0"/>
              <a:t> </a:t>
            </a:r>
            <a:r>
              <a:rPr lang="tr-TR" sz="2200" dirty="0" err="1"/>
              <a:t>Law</a:t>
            </a:r>
            <a:r>
              <a:rPr lang="tr-TR" sz="2200" dirty="0"/>
              <a:t> No. 2022 (</a:t>
            </a:r>
            <a:r>
              <a:rPr lang="tr-TR" sz="2200" dirty="0" err="1"/>
              <a:t>dated</a:t>
            </a:r>
            <a:r>
              <a:rPr lang="tr-TR" sz="2200" dirty="0"/>
              <a:t> 01.07.1976) </a:t>
            </a:r>
            <a:r>
              <a:rPr lang="tr-TR" sz="2200" dirty="0" err="1"/>
              <a:t>about</a:t>
            </a:r>
            <a:r>
              <a:rPr lang="tr-TR" sz="2200" dirty="0"/>
              <a:t> </a:t>
            </a:r>
            <a:r>
              <a:rPr lang="tr-TR" sz="2200" dirty="0" err="1"/>
              <a:t>Turkish</a:t>
            </a:r>
            <a:r>
              <a:rPr lang="tr-TR" sz="2200" dirty="0"/>
              <a:t> </a:t>
            </a:r>
            <a:r>
              <a:rPr lang="tr-TR" sz="2200" dirty="0" err="1"/>
              <a:t>citizens</a:t>
            </a:r>
            <a:r>
              <a:rPr lang="tr-TR" sz="2200" dirty="0"/>
              <a:t> </a:t>
            </a:r>
            <a:r>
              <a:rPr lang="tr-TR" sz="2200" dirty="0" err="1"/>
              <a:t>that</a:t>
            </a:r>
            <a:r>
              <a:rPr lang="tr-TR" sz="2200" dirty="0"/>
              <a:t> </a:t>
            </a:r>
            <a:r>
              <a:rPr lang="tr-TR" sz="2200" dirty="0" err="1"/>
              <a:t>passed</a:t>
            </a:r>
            <a:r>
              <a:rPr lang="tr-TR" sz="2200" dirty="0"/>
              <a:t> </a:t>
            </a:r>
            <a:r>
              <a:rPr lang="tr-TR" sz="2200" dirty="0" err="1"/>
              <a:t>age</a:t>
            </a:r>
            <a:r>
              <a:rPr lang="tr-TR" sz="2200" dirty="0"/>
              <a:t> of 65 </a:t>
            </a:r>
            <a:r>
              <a:rPr lang="tr-TR" sz="2200" dirty="0" err="1"/>
              <a:t>who</a:t>
            </a:r>
            <a:r>
              <a:rPr lang="tr-TR" sz="2200" dirty="0"/>
              <a:t> </a:t>
            </a:r>
            <a:r>
              <a:rPr lang="tr-TR" sz="2200" dirty="0" err="1"/>
              <a:t>are</a:t>
            </a:r>
            <a:r>
              <a:rPr lang="tr-TR" sz="2200" dirty="0"/>
              <a:t> </a:t>
            </a:r>
            <a:r>
              <a:rPr lang="tr-TR" sz="2200" dirty="0" err="1"/>
              <a:t>indigent</a:t>
            </a:r>
            <a:r>
              <a:rPr lang="tr-TR" sz="2200" dirty="0"/>
              <a:t>, </a:t>
            </a:r>
            <a:r>
              <a:rPr lang="tr-TR" sz="2200" dirty="0" err="1"/>
              <a:t>unable</a:t>
            </a:r>
            <a:r>
              <a:rPr lang="tr-TR" sz="2200" dirty="0"/>
              <a:t> </a:t>
            </a:r>
            <a:r>
              <a:rPr lang="tr-TR" sz="2200" dirty="0" err="1"/>
              <a:t>or</a:t>
            </a:r>
            <a:r>
              <a:rPr lang="tr-TR" sz="2200" dirty="0"/>
              <a:t> </a:t>
            </a:r>
            <a:r>
              <a:rPr lang="tr-TR" sz="2200" dirty="0" err="1"/>
              <a:t>orphan</a:t>
            </a:r>
            <a:r>
              <a:rPr lang="tr-TR" sz="2200" dirty="0"/>
              <a:t> </a:t>
            </a:r>
            <a:r>
              <a:rPr lang="tr-TR" sz="2200" dirty="0" err="1"/>
              <a:t>granted</a:t>
            </a:r>
            <a:r>
              <a:rPr lang="tr-TR" sz="2200" dirty="0"/>
              <a:t> </a:t>
            </a:r>
            <a:r>
              <a:rPr lang="tr-TR" sz="2200" dirty="0" err="1"/>
              <a:t>pension</a:t>
            </a:r>
            <a:r>
              <a:rPr lang="tr-TR" sz="2200" dirty="0"/>
              <a:t>. </a:t>
            </a:r>
            <a:endParaRPr lang="tr-TR" sz="1800" dirty="0"/>
          </a:p>
          <a:p>
            <a:endParaRPr lang="tr-TR" sz="1800" dirty="0"/>
          </a:p>
          <a:p>
            <a:endParaRPr lang="tr-TR" dirty="0"/>
          </a:p>
        </p:txBody>
      </p:sp>
    </p:spTree>
    <p:extLst>
      <p:ext uri="{BB962C8B-B14F-4D97-AF65-F5344CB8AC3E}">
        <p14:creationId xmlns:p14="http://schemas.microsoft.com/office/powerpoint/2010/main" val="54821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7A51169-2B13-4533-88BC-3E679F095106}"/>
              </a:ext>
            </a:extLst>
          </p:cNvPr>
          <p:cNvSpPr>
            <a:spLocks noGrp="1"/>
          </p:cNvSpPr>
          <p:nvPr>
            <p:ph type="title"/>
          </p:nvPr>
        </p:nvSpPr>
        <p:spPr/>
        <p:txBody>
          <a:bodyPr/>
          <a:lstStyle/>
          <a:p>
            <a:r>
              <a:rPr lang="tr-TR" dirty="0" err="1"/>
              <a:t>What</a:t>
            </a:r>
            <a:r>
              <a:rPr lang="tr-TR" dirty="0"/>
              <a:t> is </a:t>
            </a:r>
            <a:r>
              <a:rPr lang="tr-TR" dirty="0" err="1"/>
              <a:t>Erasmus</a:t>
            </a:r>
            <a:r>
              <a:rPr lang="tr-TR" dirty="0"/>
              <a:t>+ (KA131) Program?</a:t>
            </a:r>
          </a:p>
        </p:txBody>
      </p:sp>
      <p:sp>
        <p:nvSpPr>
          <p:cNvPr id="3" name="İçerik Yer Tutucusu 2">
            <a:extLst>
              <a:ext uri="{FF2B5EF4-FFF2-40B4-BE49-F238E27FC236}">
                <a16:creationId xmlns:a16="http://schemas.microsoft.com/office/drawing/2014/main" id="{7BB7B679-3C57-4946-9016-67AFFE3D6036}"/>
              </a:ext>
            </a:extLst>
          </p:cNvPr>
          <p:cNvSpPr>
            <a:spLocks noGrp="1"/>
          </p:cNvSpPr>
          <p:nvPr>
            <p:ph idx="1"/>
          </p:nvPr>
        </p:nvSpPr>
        <p:spPr>
          <a:xfrm>
            <a:off x="838200" y="1825625"/>
            <a:ext cx="10515600" cy="3772742"/>
          </a:xfrm>
        </p:spPr>
        <p:txBody>
          <a:bodyPr>
            <a:normAutofit/>
          </a:bodyPr>
          <a:lstStyle/>
          <a:p>
            <a:r>
              <a:rPr lang="tr-TR" dirty="0" err="1"/>
              <a:t>Erasmus</a:t>
            </a:r>
            <a:r>
              <a:rPr lang="tr-TR" dirty="0"/>
              <a:t>+ Program is an </a:t>
            </a:r>
            <a:r>
              <a:rPr lang="tr-TR" dirty="0" err="1"/>
              <a:t>exchange</a:t>
            </a:r>
            <a:r>
              <a:rPr lang="tr-TR" dirty="0"/>
              <a:t> program </a:t>
            </a:r>
            <a:r>
              <a:rPr lang="tr-TR" dirty="0" err="1"/>
              <a:t>supported</a:t>
            </a:r>
            <a:r>
              <a:rPr lang="tr-TR" dirty="0"/>
              <a:t> </a:t>
            </a:r>
            <a:r>
              <a:rPr lang="tr-TR" dirty="0" err="1"/>
              <a:t>by</a:t>
            </a:r>
            <a:r>
              <a:rPr lang="tr-TR" dirty="0"/>
              <a:t> </a:t>
            </a:r>
            <a:r>
              <a:rPr lang="tr-TR" dirty="0" err="1"/>
              <a:t>European</a:t>
            </a:r>
            <a:r>
              <a:rPr lang="tr-TR" dirty="0"/>
              <a:t> </a:t>
            </a:r>
            <a:r>
              <a:rPr lang="tr-TR" dirty="0" err="1"/>
              <a:t>Union</a:t>
            </a:r>
            <a:r>
              <a:rPr lang="tr-TR" dirty="0"/>
              <a:t>. </a:t>
            </a:r>
            <a:r>
              <a:rPr lang="tr-TR" dirty="0" err="1"/>
              <a:t>It</a:t>
            </a:r>
            <a:r>
              <a:rPr lang="tr-TR" dirty="0"/>
              <a:t> </a:t>
            </a:r>
            <a:r>
              <a:rPr lang="tr-TR" dirty="0" err="1"/>
              <a:t>aims</a:t>
            </a:r>
            <a:r>
              <a:rPr lang="tr-TR" dirty="0"/>
              <a:t> </a:t>
            </a:r>
            <a:r>
              <a:rPr lang="tr-TR" dirty="0" err="1"/>
              <a:t>to</a:t>
            </a:r>
            <a:r>
              <a:rPr lang="tr-TR" dirty="0"/>
              <a:t> </a:t>
            </a:r>
            <a:r>
              <a:rPr lang="tr-TR" dirty="0" err="1"/>
              <a:t>provide</a:t>
            </a:r>
            <a:r>
              <a:rPr lang="tr-TR" dirty="0"/>
              <a:t> </a:t>
            </a:r>
            <a:r>
              <a:rPr lang="tr-TR" dirty="0" err="1"/>
              <a:t>vocational</a:t>
            </a:r>
            <a:r>
              <a:rPr lang="tr-TR" dirty="0"/>
              <a:t> </a:t>
            </a:r>
            <a:r>
              <a:rPr lang="tr-TR" dirty="0" err="1"/>
              <a:t>training</a:t>
            </a:r>
            <a:r>
              <a:rPr lang="tr-TR" dirty="0"/>
              <a:t> / </a:t>
            </a:r>
            <a:r>
              <a:rPr lang="tr-TR" dirty="0" err="1"/>
              <a:t>work</a:t>
            </a:r>
            <a:r>
              <a:rPr lang="tr-TR" dirty="0"/>
              <a:t> </a:t>
            </a:r>
            <a:r>
              <a:rPr lang="tr-TR" dirty="0" err="1"/>
              <a:t>experience</a:t>
            </a:r>
            <a:r>
              <a:rPr lang="tr-TR" dirty="0"/>
              <a:t> in a </a:t>
            </a:r>
            <a:r>
              <a:rPr lang="tr-TR" dirty="0" err="1"/>
              <a:t>business</a:t>
            </a:r>
            <a:r>
              <a:rPr lang="tr-TR" dirty="0"/>
              <a:t> </a:t>
            </a:r>
            <a:r>
              <a:rPr lang="tr-TR" dirty="0" err="1"/>
              <a:t>or</a:t>
            </a:r>
            <a:r>
              <a:rPr lang="tr-TR" dirty="0"/>
              <a:t> </a:t>
            </a:r>
            <a:r>
              <a:rPr lang="tr-TR" dirty="0" err="1"/>
              <a:t>institution</a:t>
            </a:r>
            <a:r>
              <a:rPr lang="tr-TR" dirty="0"/>
              <a:t> </a:t>
            </a:r>
            <a:r>
              <a:rPr lang="tr-TR" dirty="0" err="1"/>
              <a:t>abroad</a:t>
            </a:r>
            <a:r>
              <a:rPr lang="tr-TR" dirty="0"/>
              <a:t> </a:t>
            </a:r>
            <a:r>
              <a:rPr lang="tr-TR" dirty="0" err="1"/>
              <a:t>for</a:t>
            </a:r>
            <a:r>
              <a:rPr lang="tr-TR" dirty="0"/>
              <a:t> </a:t>
            </a:r>
            <a:r>
              <a:rPr lang="tr-TR" dirty="0" err="1"/>
              <a:t>students</a:t>
            </a:r>
            <a:r>
              <a:rPr lang="tr-TR" dirty="0"/>
              <a:t> </a:t>
            </a:r>
            <a:r>
              <a:rPr lang="tr-TR" dirty="0" err="1"/>
              <a:t>enrolled</a:t>
            </a:r>
            <a:r>
              <a:rPr lang="tr-TR" dirty="0"/>
              <a:t> in a </a:t>
            </a:r>
            <a:r>
              <a:rPr lang="tr-TR" dirty="0" err="1"/>
              <a:t>higher</a:t>
            </a:r>
            <a:r>
              <a:rPr lang="tr-TR" dirty="0"/>
              <a:t> </a:t>
            </a:r>
            <a:r>
              <a:rPr lang="tr-TR" dirty="0" err="1"/>
              <a:t>education</a:t>
            </a:r>
            <a:r>
              <a:rPr lang="tr-TR" dirty="0"/>
              <a:t> </a:t>
            </a:r>
            <a:r>
              <a:rPr lang="tr-TR" dirty="0" err="1"/>
              <a:t>institution</a:t>
            </a:r>
            <a:r>
              <a:rPr lang="tr-TR" dirty="0"/>
              <a:t>. </a:t>
            </a:r>
            <a:r>
              <a:rPr lang="tr-TR" dirty="0" err="1"/>
              <a:t>The</a:t>
            </a:r>
            <a:r>
              <a:rPr lang="tr-TR" dirty="0"/>
              <a:t> program is </a:t>
            </a:r>
            <a:r>
              <a:rPr lang="tr-TR" dirty="0" err="1"/>
              <a:t>carried</a:t>
            </a:r>
            <a:r>
              <a:rPr lang="tr-TR" dirty="0"/>
              <a:t> </a:t>
            </a:r>
            <a:r>
              <a:rPr lang="tr-TR" dirty="0" err="1"/>
              <a:t>out</a:t>
            </a:r>
            <a:r>
              <a:rPr lang="tr-TR" dirty="0"/>
              <a:t> </a:t>
            </a:r>
            <a:r>
              <a:rPr lang="tr-TR" dirty="0" err="1"/>
              <a:t>via</a:t>
            </a:r>
            <a:r>
              <a:rPr lang="tr-TR" dirty="0"/>
              <a:t> </a:t>
            </a:r>
            <a:r>
              <a:rPr lang="tr-TR" dirty="0" err="1"/>
              <a:t>short-term</a:t>
            </a:r>
            <a:r>
              <a:rPr lang="tr-TR" dirty="0"/>
              <a:t> </a:t>
            </a:r>
            <a:r>
              <a:rPr lang="tr-TR" dirty="0" err="1"/>
              <a:t>exchange</a:t>
            </a:r>
            <a:r>
              <a:rPr lang="tr-TR" dirty="0"/>
              <a:t> of </a:t>
            </a:r>
            <a:r>
              <a:rPr lang="tr-TR" dirty="0" err="1"/>
              <a:t>students</a:t>
            </a:r>
            <a:r>
              <a:rPr lang="tr-TR" dirty="0"/>
              <a:t> </a:t>
            </a:r>
            <a:r>
              <a:rPr lang="tr-TR" dirty="0" err="1"/>
              <a:t>and</a:t>
            </a:r>
            <a:r>
              <a:rPr lang="tr-TR" dirty="0"/>
              <a:t> </a:t>
            </a:r>
            <a:r>
              <a:rPr lang="tr-TR" dirty="0" err="1"/>
              <a:t>staff</a:t>
            </a:r>
            <a:r>
              <a:rPr lang="tr-TR" dirty="0"/>
              <a:t> </a:t>
            </a:r>
            <a:r>
              <a:rPr lang="tr-TR" dirty="0" err="1"/>
              <a:t>between</a:t>
            </a:r>
            <a:r>
              <a:rPr lang="tr-TR" dirty="0"/>
              <a:t> </a:t>
            </a:r>
            <a:r>
              <a:rPr lang="tr-TR" dirty="0" err="1"/>
              <a:t>European</a:t>
            </a:r>
            <a:r>
              <a:rPr lang="tr-TR" dirty="0"/>
              <a:t> </a:t>
            </a:r>
            <a:r>
              <a:rPr lang="tr-TR" dirty="0" err="1"/>
              <a:t>Union</a:t>
            </a:r>
            <a:r>
              <a:rPr lang="tr-TR" dirty="0"/>
              <a:t> </a:t>
            </a:r>
            <a:r>
              <a:rPr lang="tr-TR" dirty="0" err="1"/>
              <a:t>countries</a:t>
            </a:r>
            <a:r>
              <a:rPr lang="tr-TR" dirty="0"/>
              <a:t> </a:t>
            </a:r>
            <a:r>
              <a:rPr lang="tr-TR" dirty="0" err="1"/>
              <a:t>and</a:t>
            </a:r>
            <a:r>
              <a:rPr lang="tr-TR" dirty="0"/>
              <a:t> </a:t>
            </a:r>
            <a:r>
              <a:rPr lang="tr-TR" dirty="0" err="1"/>
              <a:t>institutions</a:t>
            </a:r>
            <a:r>
              <a:rPr lang="tr-TR" dirty="0"/>
              <a:t> in Türkiye</a:t>
            </a:r>
          </a:p>
          <a:p>
            <a:r>
              <a:rPr lang="tr-TR" dirty="0" err="1"/>
              <a:t>It</a:t>
            </a:r>
            <a:r>
              <a:rPr lang="tr-TR" dirty="0"/>
              <a:t> is a program </a:t>
            </a:r>
            <a:r>
              <a:rPr lang="tr-TR" dirty="0" err="1"/>
              <a:t>including</a:t>
            </a:r>
            <a:r>
              <a:rPr lang="tr-TR" dirty="0"/>
              <a:t> </a:t>
            </a:r>
            <a:r>
              <a:rPr lang="tr-TR" dirty="0" err="1"/>
              <a:t>Norway</a:t>
            </a:r>
            <a:r>
              <a:rPr lang="tr-TR" dirty="0"/>
              <a:t>, </a:t>
            </a:r>
            <a:r>
              <a:rPr lang="tr-TR" dirty="0" err="1"/>
              <a:t>Iceland</a:t>
            </a:r>
            <a:r>
              <a:rPr lang="tr-TR" dirty="0"/>
              <a:t>, </a:t>
            </a:r>
            <a:r>
              <a:rPr lang="tr-TR" dirty="0" err="1"/>
              <a:t>Liechtenstein</a:t>
            </a:r>
            <a:r>
              <a:rPr lang="tr-TR" dirty="0"/>
              <a:t>, North </a:t>
            </a:r>
            <a:r>
              <a:rPr lang="tr-TR" dirty="0" err="1"/>
              <a:t>Macedonia</a:t>
            </a:r>
            <a:r>
              <a:rPr lang="tr-TR" dirty="0"/>
              <a:t>, </a:t>
            </a:r>
            <a:r>
              <a:rPr lang="tr-TR" dirty="0" err="1"/>
              <a:t>Serbia</a:t>
            </a:r>
            <a:r>
              <a:rPr lang="tr-TR" dirty="0"/>
              <a:t> </a:t>
            </a:r>
            <a:r>
              <a:rPr lang="tr-TR" dirty="0" err="1"/>
              <a:t>and</a:t>
            </a:r>
            <a:r>
              <a:rPr lang="tr-TR" dirty="0"/>
              <a:t> Türkiye in </a:t>
            </a:r>
            <a:r>
              <a:rPr lang="tr-TR" dirty="0" err="1"/>
              <a:t>addition</a:t>
            </a:r>
            <a:r>
              <a:rPr lang="tr-TR" dirty="0"/>
              <a:t> </a:t>
            </a:r>
            <a:r>
              <a:rPr lang="tr-TR" dirty="0" err="1"/>
              <a:t>to</a:t>
            </a:r>
            <a:r>
              <a:rPr lang="tr-TR" dirty="0"/>
              <a:t> </a:t>
            </a:r>
            <a:r>
              <a:rPr lang="tr-TR" dirty="0" err="1"/>
              <a:t>the</a:t>
            </a:r>
            <a:r>
              <a:rPr lang="tr-TR" dirty="0"/>
              <a:t> </a:t>
            </a:r>
            <a:r>
              <a:rPr lang="tr-TR" dirty="0" err="1"/>
              <a:t>countries</a:t>
            </a:r>
            <a:r>
              <a:rPr lang="tr-TR" dirty="0"/>
              <a:t> </a:t>
            </a:r>
            <a:r>
              <a:rPr lang="tr-TR" dirty="0" err="1"/>
              <a:t>that</a:t>
            </a:r>
            <a:r>
              <a:rPr lang="tr-TR" dirty="0"/>
              <a:t> </a:t>
            </a:r>
            <a:r>
              <a:rPr lang="tr-TR" dirty="0" err="1"/>
              <a:t>are</a:t>
            </a:r>
            <a:r>
              <a:rPr lang="tr-TR" dirty="0"/>
              <a:t> </a:t>
            </a:r>
            <a:r>
              <a:rPr lang="tr-TR" dirty="0" err="1"/>
              <a:t>geographically</a:t>
            </a:r>
            <a:r>
              <a:rPr lang="tr-TR" dirty="0"/>
              <a:t> </a:t>
            </a:r>
            <a:r>
              <a:rPr lang="tr-TR" dirty="0" err="1"/>
              <a:t>members</a:t>
            </a:r>
            <a:r>
              <a:rPr lang="tr-TR" dirty="0"/>
              <a:t> of </a:t>
            </a:r>
            <a:r>
              <a:rPr lang="tr-TR" dirty="0" err="1"/>
              <a:t>the</a:t>
            </a:r>
            <a:r>
              <a:rPr lang="tr-TR" dirty="0"/>
              <a:t> EU.</a:t>
            </a:r>
          </a:p>
          <a:p>
            <a:endParaRPr lang="tr-TR" dirty="0"/>
          </a:p>
          <a:p>
            <a:endParaRPr lang="tr-TR" dirty="0"/>
          </a:p>
        </p:txBody>
      </p:sp>
    </p:spTree>
    <p:extLst>
      <p:ext uri="{BB962C8B-B14F-4D97-AF65-F5344CB8AC3E}">
        <p14:creationId xmlns:p14="http://schemas.microsoft.com/office/powerpoint/2010/main" val="159555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lstStyle/>
          <a:p>
            <a:r>
              <a:rPr lang="tr-TR" dirty="0" err="1"/>
              <a:t>Journey</a:t>
            </a:r>
            <a:r>
              <a:rPr lang="tr-TR" dirty="0"/>
              <a:t> </a:t>
            </a:r>
            <a:r>
              <a:rPr lang="tr-TR" dirty="0" err="1"/>
              <a:t>Support</a:t>
            </a:r>
            <a:r>
              <a:rPr lang="tr-TR" dirty="0"/>
              <a:t> </a:t>
            </a:r>
            <a:r>
              <a:rPr lang="tr-TR" dirty="0" err="1"/>
              <a:t>Amounts</a:t>
            </a:r>
            <a:endParaRPr lang="tr-TR" dirty="0"/>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2240280"/>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499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1925E-B0E1-49AA-B3B6-861163D48E67}"/>
              </a:ext>
            </a:extLst>
          </p:cNvPr>
          <p:cNvSpPr>
            <a:spLocks noGrp="1"/>
          </p:cNvSpPr>
          <p:nvPr>
            <p:ph type="title"/>
          </p:nvPr>
        </p:nvSpPr>
        <p:spPr/>
        <p:txBody>
          <a:bodyPr/>
          <a:lstStyle/>
          <a:p>
            <a:r>
              <a:rPr lang="tr-TR" dirty="0" err="1"/>
              <a:t>Green</a:t>
            </a:r>
            <a:r>
              <a:rPr lang="tr-TR" dirty="0"/>
              <a:t> Travel Grant </a:t>
            </a:r>
            <a:r>
              <a:rPr lang="tr-TR" dirty="0" err="1"/>
              <a:t>Amount</a:t>
            </a:r>
            <a:endParaRPr lang="tr-TR" dirty="0"/>
          </a:p>
        </p:txBody>
      </p:sp>
      <p:sp>
        <p:nvSpPr>
          <p:cNvPr id="3" name="İçerik Yer Tutucusu 2">
            <a:extLst>
              <a:ext uri="{FF2B5EF4-FFF2-40B4-BE49-F238E27FC236}">
                <a16:creationId xmlns:a16="http://schemas.microsoft.com/office/drawing/2014/main" id="{A875B9C4-BE7F-4276-84F2-4B359C33EEC7}"/>
              </a:ext>
            </a:extLst>
          </p:cNvPr>
          <p:cNvSpPr>
            <a:spLocks noGrp="1"/>
          </p:cNvSpPr>
          <p:nvPr>
            <p:ph idx="1"/>
          </p:nvPr>
        </p:nvSpPr>
        <p:spPr/>
        <p:txBody>
          <a:bodyPr/>
          <a:lstStyle/>
          <a:p>
            <a:r>
              <a:rPr lang="en-US" dirty="0"/>
              <a:t>The travel is carried out using </a:t>
            </a:r>
            <a:r>
              <a:rPr lang="en-US" dirty="0">
                <a:solidFill>
                  <a:srgbClr val="C00000"/>
                </a:solidFill>
              </a:rPr>
              <a:t>low-carbon public transportation. </a:t>
            </a:r>
            <a:r>
              <a:rPr lang="en-US" dirty="0"/>
              <a:t>The use of </a:t>
            </a:r>
            <a:r>
              <a:rPr lang="en-US" dirty="0">
                <a:solidFill>
                  <a:srgbClr val="C00000"/>
                </a:solidFill>
              </a:rPr>
              <a:t>buses, trains and shared cars</a:t>
            </a:r>
            <a:r>
              <a:rPr lang="en-US" dirty="0"/>
              <a:t> are included in the scope of green travel. In order to receive green travel support, green travel must be used on the </a:t>
            </a:r>
            <a:r>
              <a:rPr lang="en-US" dirty="0">
                <a:solidFill>
                  <a:srgbClr val="C00000"/>
                </a:solidFill>
              </a:rPr>
              <a:t>way to and back</a:t>
            </a:r>
            <a:r>
              <a:rPr lang="en-US" dirty="0"/>
              <a:t>, and </a:t>
            </a:r>
            <a:r>
              <a:rPr lang="en-US" dirty="0">
                <a:solidFill>
                  <a:srgbClr val="C00000"/>
                </a:solidFill>
              </a:rPr>
              <a:t>more than half of the entire journey</a:t>
            </a:r>
            <a:r>
              <a:rPr lang="en-US" dirty="0"/>
              <a:t> must be made using green vehicles.</a:t>
            </a:r>
            <a:endParaRPr lang="tr-TR" dirty="0"/>
          </a:p>
        </p:txBody>
      </p:sp>
    </p:spTree>
    <p:extLst>
      <p:ext uri="{BB962C8B-B14F-4D97-AF65-F5344CB8AC3E}">
        <p14:creationId xmlns:p14="http://schemas.microsoft.com/office/powerpoint/2010/main" val="1596010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693BDF-2A5D-48F8-8AFB-AF4960797908}"/>
              </a:ext>
            </a:extLst>
          </p:cNvPr>
          <p:cNvSpPr>
            <a:spLocks noGrp="1"/>
          </p:cNvSpPr>
          <p:nvPr>
            <p:ph type="title"/>
          </p:nvPr>
        </p:nvSpPr>
        <p:spPr/>
        <p:txBody>
          <a:bodyPr/>
          <a:lstStyle/>
          <a:p>
            <a:r>
              <a:rPr lang="tr-TR" dirty="0"/>
              <a:t>INCLUSION SUPPORT</a:t>
            </a:r>
          </a:p>
        </p:txBody>
      </p:sp>
      <p:sp>
        <p:nvSpPr>
          <p:cNvPr id="3"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838200" y="1825625"/>
            <a:ext cx="10515600" cy="3744751"/>
          </a:xfrm>
        </p:spPr>
        <p:txBody>
          <a:bodyPr>
            <a:normAutofit fontScale="92500" lnSpcReduction="20000"/>
          </a:bodyPr>
          <a:lstStyle/>
          <a:p>
            <a:r>
              <a:rPr lang="en-US" dirty="0"/>
              <a:t>The Erasmus+ </a:t>
            </a:r>
            <a:r>
              <a:rPr lang="en-US" dirty="0" err="1"/>
              <a:t>Programme</a:t>
            </a:r>
            <a:r>
              <a:rPr lang="en-US" dirty="0"/>
              <a:t> encourages the participation of people with special needs</a:t>
            </a:r>
            <a:r>
              <a:rPr lang="tr-TR" dirty="0"/>
              <a:t>. </a:t>
            </a:r>
            <a:r>
              <a:rPr lang="en-US" dirty="0"/>
              <a:t>The person with special needs is the potential participant whose </a:t>
            </a:r>
            <a:r>
              <a:rPr lang="en-US" b="1" dirty="0">
                <a:solidFill>
                  <a:srgbClr val="C00000"/>
                </a:solidFill>
              </a:rPr>
              <a:t>personal physical condition, mental state or health condition does not allow him/her to participate in the project/mobility unless there is additional financial support</a:t>
            </a:r>
            <a:r>
              <a:rPr lang="en-US" dirty="0"/>
              <a:t>.</a:t>
            </a:r>
            <a:r>
              <a:rPr lang="tr-TR" dirty="0"/>
              <a:t> </a:t>
            </a:r>
            <a:r>
              <a:rPr lang="en-US" dirty="0"/>
              <a:t>In order to provide extra grants to students and staff who need inclusion support, an additional grant must be requested from the Center by the beneficiary higher education institution. After the participant who will </a:t>
            </a:r>
            <a:r>
              <a:rPr lang="en-US" dirty="0" err="1"/>
              <a:t>recieve</a:t>
            </a:r>
            <a:r>
              <a:rPr lang="en-US" dirty="0"/>
              <a:t> the inclusion support is selected, if the participant has a request for additional grant, approximate additional costs are determined and additional grant is requested from the Center.</a:t>
            </a:r>
            <a:r>
              <a:rPr lang="tr-TR" dirty="0"/>
              <a:t> </a:t>
            </a:r>
            <a:r>
              <a:rPr lang="en-US" dirty="0"/>
              <a:t>Additional grant request can be made within the contract period, but only until </a:t>
            </a:r>
            <a:r>
              <a:rPr lang="en-US" b="1" dirty="0">
                <a:solidFill>
                  <a:srgbClr val="C00000"/>
                </a:solidFill>
              </a:rPr>
              <a:t>at least 60 days before the contract end date</a:t>
            </a:r>
            <a:r>
              <a:rPr lang="en-US" dirty="0"/>
              <a:t>. After the end of the participant activity, no increase in the grant can be requested.</a:t>
            </a:r>
            <a:endParaRPr lang="tr-TR" dirty="0"/>
          </a:p>
        </p:txBody>
      </p:sp>
    </p:spTree>
    <p:extLst>
      <p:ext uri="{BB962C8B-B14F-4D97-AF65-F5344CB8AC3E}">
        <p14:creationId xmlns:p14="http://schemas.microsoft.com/office/powerpoint/2010/main" val="261564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lstStyle/>
          <a:p>
            <a:r>
              <a:rPr lang="tr-TR" dirty="0"/>
              <a:t>DEU INTERNATIONAL ACADEMIC RELATIONS COORDINATORSHIP</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E-mail: </a:t>
            </a:r>
            <a:r>
              <a:rPr lang="tr-TR" b="1" dirty="0"/>
              <a:t>erasmus@deu.edu.tr</a:t>
            </a:r>
          </a:p>
          <a:p>
            <a:pPr marL="0" indent="0" algn="ctr">
              <a:lnSpc>
                <a:spcPts val="1000"/>
              </a:lnSpc>
              <a:buNone/>
            </a:pPr>
            <a:r>
              <a:rPr lang="tr-TR" sz="2000" dirty="0"/>
              <a:t>	</a:t>
            </a:r>
          </a:p>
          <a:p>
            <a:pPr marL="0" indent="0" algn="ctr">
              <a:lnSpc>
                <a:spcPts val="1000"/>
              </a:lnSpc>
              <a:buNone/>
            </a:pPr>
            <a:r>
              <a:rPr lang="tr-TR" sz="2000" dirty="0"/>
              <a:t>International </a:t>
            </a:r>
            <a:r>
              <a:rPr lang="tr-TR" sz="2000" dirty="0" err="1"/>
              <a:t>Academic</a:t>
            </a:r>
            <a:r>
              <a:rPr lang="tr-TR" sz="2000" dirty="0"/>
              <a:t> </a:t>
            </a:r>
            <a:r>
              <a:rPr lang="tr-TR" sz="2000" dirty="0" err="1"/>
              <a:t>Relations</a:t>
            </a:r>
            <a:r>
              <a:rPr lang="tr-TR" sz="2000" dirty="0"/>
              <a:t> </a:t>
            </a:r>
            <a:r>
              <a:rPr lang="tr-TR" sz="2000"/>
              <a:t>Coordinatorship</a:t>
            </a:r>
            <a:endParaRPr lang="tr-TR" sz="2000" dirty="0"/>
          </a:p>
          <a:p>
            <a:pPr marL="0" indent="0" algn="ctr">
              <a:lnSpc>
                <a:spcPts val="1000"/>
              </a:lnSpc>
              <a:buNone/>
            </a:pPr>
            <a:r>
              <a:rPr lang="tr-TR" sz="2000" dirty="0"/>
              <a:t>        </a:t>
            </a:r>
            <a:r>
              <a:rPr lang="tr-TR" sz="2000" dirty="0" err="1"/>
              <a:t>Student</a:t>
            </a:r>
            <a:r>
              <a:rPr lang="tr-TR" sz="2000" dirty="0"/>
              <a:t> </a:t>
            </a:r>
            <a:r>
              <a:rPr lang="tr-TR" sz="2000" dirty="0" err="1"/>
              <a:t>Consultation</a:t>
            </a:r>
            <a:r>
              <a:rPr lang="tr-TR" sz="2000" dirty="0"/>
              <a:t> </a:t>
            </a:r>
            <a:r>
              <a:rPr lang="tr-TR" sz="2000" dirty="0" err="1"/>
              <a:t>Days</a:t>
            </a:r>
            <a:endParaRPr lang="tr-TR" sz="2000" dirty="0"/>
          </a:p>
          <a:p>
            <a:pPr marL="0" indent="0" algn="ctr">
              <a:lnSpc>
                <a:spcPts val="1000"/>
              </a:lnSpc>
              <a:buNone/>
            </a:pPr>
            <a:r>
              <a:rPr lang="tr-TR" sz="2000" dirty="0"/>
              <a:t>      </a:t>
            </a:r>
            <a:r>
              <a:rPr lang="tr-TR" sz="2000" dirty="0" err="1"/>
              <a:t>Tuesday</a:t>
            </a:r>
            <a:r>
              <a:rPr lang="tr-TR" sz="2000" dirty="0"/>
              <a:t>/</a:t>
            </a:r>
            <a:r>
              <a:rPr lang="tr-TR" sz="2000" dirty="0" err="1"/>
              <a:t>Wednesday</a:t>
            </a:r>
            <a:r>
              <a:rPr lang="tr-TR" sz="2000" dirty="0"/>
              <a:t> at: 16:00 – 17:00</a:t>
            </a:r>
          </a:p>
          <a:p>
            <a:pPr marL="0" indent="0" algn="ctr">
              <a:lnSpc>
                <a:spcPts val="1000"/>
              </a:lnSpc>
              <a:buNone/>
            </a:pPr>
            <a:endParaRPr lang="tr-TR" sz="1100" dirty="0">
              <a:solidFill>
                <a:srgbClr val="FF0000"/>
              </a:solidFill>
              <a:cs typeface="Calibri"/>
            </a:endParaRPr>
          </a:p>
          <a:p>
            <a:pPr marL="0" indent="0" algn="ctr">
              <a:lnSpc>
                <a:spcPct val="100000"/>
              </a:lnSpc>
              <a:buNone/>
            </a:pPr>
            <a:r>
              <a:rPr lang="tr-TR" dirty="0">
                <a:cs typeface="Calibri"/>
              </a:rPr>
              <a:t> </a:t>
            </a:r>
            <a:r>
              <a:rPr lang="tr-TR" dirty="0" err="1">
                <a:cs typeface="Calibri"/>
              </a:rPr>
              <a:t>Thank</a:t>
            </a:r>
            <a:r>
              <a:rPr lang="tr-TR" dirty="0">
                <a:cs typeface="Calibri"/>
              </a:rPr>
              <a:t> </a:t>
            </a:r>
            <a:r>
              <a:rPr lang="tr-TR" dirty="0" err="1">
                <a:cs typeface="Calibri"/>
              </a:rPr>
              <a:t>you</a:t>
            </a:r>
            <a:r>
              <a:rPr lang="tr-TR" dirty="0">
                <a:cs typeface="Calibri"/>
              </a:rPr>
              <a:t> </a:t>
            </a:r>
            <a:r>
              <a:rPr lang="tr-TR" dirty="0" err="1">
                <a:cs typeface="Calibri"/>
              </a:rPr>
              <a:t>for</a:t>
            </a:r>
            <a:r>
              <a:rPr lang="tr-TR" dirty="0">
                <a:cs typeface="Calibri"/>
              </a:rPr>
              <a:t> </a:t>
            </a:r>
            <a:r>
              <a:rPr lang="tr-TR" dirty="0" err="1">
                <a:cs typeface="Calibri"/>
              </a:rPr>
              <a:t>your</a:t>
            </a:r>
            <a:r>
              <a:rPr lang="tr-TR" dirty="0">
                <a:cs typeface="Calibri"/>
              </a:rPr>
              <a:t> </a:t>
            </a:r>
            <a:r>
              <a:rPr lang="tr-TR" dirty="0" err="1">
                <a:cs typeface="Calibri"/>
              </a:rPr>
              <a:t>attention</a:t>
            </a:r>
            <a:r>
              <a:rPr lang="tr-TR" dirty="0">
                <a:cs typeface="Calibri"/>
              </a:rPr>
              <a:t>.</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31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F49291-B0ED-4661-8F0C-52BE23CF6B63}"/>
              </a:ext>
            </a:extLst>
          </p:cNvPr>
          <p:cNvSpPr>
            <a:spLocks noGrp="1"/>
          </p:cNvSpPr>
          <p:nvPr>
            <p:ph type="title"/>
          </p:nvPr>
        </p:nvSpPr>
        <p:spPr/>
        <p:txBody>
          <a:bodyPr/>
          <a:lstStyle/>
          <a:p>
            <a:r>
              <a:rPr lang="tr-TR" dirty="0" err="1"/>
              <a:t>Geographic</a:t>
            </a:r>
            <a:r>
              <a:rPr lang="tr-TR" dirty="0"/>
              <a:t> </a:t>
            </a:r>
            <a:r>
              <a:rPr lang="tr-TR" dirty="0" err="1"/>
              <a:t>Extent</a:t>
            </a:r>
            <a:endParaRPr lang="tr-TR" dirty="0"/>
          </a:p>
        </p:txBody>
      </p:sp>
      <p:pic>
        <p:nvPicPr>
          <p:cNvPr id="4" name="Picture 2" descr="C:\Users\GOZDE~1.GEC\AppData\Local\Temp\Rar$DI00.981\erasmus-info-2016-09-07_tr.jpg">
            <a:extLst>
              <a:ext uri="{FF2B5EF4-FFF2-40B4-BE49-F238E27FC236}">
                <a16:creationId xmlns:a16="http://schemas.microsoft.com/office/drawing/2014/main" id="{300A156E-32ED-43DA-AFF9-87722F592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78146"/>
            <a:ext cx="7170363"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1CEC5F73-BD28-45E3-841E-7FF4C51419D1}"/>
              </a:ext>
            </a:extLst>
          </p:cNvPr>
          <p:cNvSpPr/>
          <p:nvPr/>
        </p:nvSpPr>
        <p:spPr>
          <a:xfrm>
            <a:off x="8008563" y="2327399"/>
            <a:ext cx="3657601" cy="2031325"/>
          </a:xfrm>
          <a:prstGeom prst="rect">
            <a:avLst/>
          </a:prstGeom>
        </p:spPr>
        <p:txBody>
          <a:bodyPr wrap="square">
            <a:spAutoFit/>
          </a:bodyPr>
          <a:lstStyle/>
          <a:p>
            <a:r>
              <a:rPr lang="tr-TR" b="1" dirty="0">
                <a:solidFill>
                  <a:schemeClr val="accent6"/>
                </a:solidFill>
                <a:cs typeface="Segoe UI" panose="020B0502040204020203" pitchFamily="34" charset="0"/>
              </a:rPr>
              <a:t>*United </a:t>
            </a:r>
            <a:r>
              <a:rPr lang="tr-TR" b="1" dirty="0" err="1">
                <a:solidFill>
                  <a:schemeClr val="accent6"/>
                </a:solidFill>
                <a:cs typeface="Segoe UI" panose="020B0502040204020203" pitchFamily="34" charset="0"/>
              </a:rPr>
              <a:t>Kingdom</a:t>
            </a:r>
            <a:r>
              <a:rPr lang="tr-TR" b="1" dirty="0">
                <a:solidFill>
                  <a:schemeClr val="accent6"/>
                </a:solidFill>
                <a:cs typeface="Segoe UI" panose="020B0502040204020203" pitchFamily="34" charset="0"/>
              </a:rPr>
              <a:t> has </a:t>
            </a:r>
            <a:r>
              <a:rPr lang="tr-TR" b="1" dirty="0" err="1">
                <a:solidFill>
                  <a:schemeClr val="accent6"/>
                </a:solidFill>
                <a:cs typeface="Segoe UI" panose="020B0502040204020203" pitchFamily="34" charset="0"/>
              </a:rPr>
              <a:t>exluded</a:t>
            </a:r>
            <a:r>
              <a:rPr lang="tr-TR" b="1" dirty="0">
                <a:solidFill>
                  <a:schemeClr val="accent6"/>
                </a:solidFill>
                <a:cs typeface="Segoe UI" panose="020B0502040204020203" pitchFamily="34" charset="0"/>
              </a:rPr>
              <a:t> </a:t>
            </a:r>
            <a:r>
              <a:rPr lang="tr-TR" b="1" dirty="0" err="1">
                <a:solidFill>
                  <a:schemeClr val="accent6"/>
                </a:solidFill>
                <a:cs typeface="Segoe UI" panose="020B0502040204020203" pitchFamily="34" charset="0"/>
              </a:rPr>
              <a:t>out</a:t>
            </a:r>
            <a:r>
              <a:rPr lang="tr-TR" b="1" dirty="0">
                <a:solidFill>
                  <a:schemeClr val="accent6"/>
                </a:solidFill>
                <a:cs typeface="Segoe UI" panose="020B0502040204020203" pitchFamily="34" charset="0"/>
              </a:rPr>
              <a:t> of </a:t>
            </a:r>
            <a:r>
              <a:rPr lang="tr-TR" b="1" dirty="0" err="1">
                <a:solidFill>
                  <a:schemeClr val="accent6"/>
                </a:solidFill>
                <a:cs typeface="Segoe UI" panose="020B0502040204020203" pitchFamily="34" charset="0"/>
              </a:rPr>
              <a:t>the</a:t>
            </a:r>
            <a:r>
              <a:rPr lang="tr-TR" b="1" dirty="0">
                <a:solidFill>
                  <a:schemeClr val="accent6"/>
                </a:solidFill>
                <a:cs typeface="Segoe UI" panose="020B0502040204020203" pitchFamily="34" charset="0"/>
              </a:rPr>
              <a:t> </a:t>
            </a:r>
            <a:r>
              <a:rPr lang="tr-TR" b="1" dirty="0" err="1">
                <a:solidFill>
                  <a:schemeClr val="accent6"/>
                </a:solidFill>
                <a:cs typeface="Segoe UI" panose="020B0502040204020203" pitchFamily="34" charset="0"/>
              </a:rPr>
              <a:t>scope</a:t>
            </a:r>
            <a:r>
              <a:rPr lang="tr-TR" b="1" dirty="0">
                <a:solidFill>
                  <a:schemeClr val="accent6"/>
                </a:solidFill>
                <a:cs typeface="Segoe UI" panose="020B0502040204020203" pitchFamily="34" charset="0"/>
              </a:rPr>
              <a:t> of </a:t>
            </a:r>
            <a:r>
              <a:rPr lang="tr-TR" b="1" dirty="0" err="1">
                <a:solidFill>
                  <a:schemeClr val="accent6"/>
                </a:solidFill>
                <a:cs typeface="Segoe UI" panose="020B0502040204020203" pitchFamily="34" charset="0"/>
              </a:rPr>
              <a:t>Erasmus</a:t>
            </a:r>
            <a:r>
              <a:rPr lang="tr-TR" b="1" dirty="0">
                <a:solidFill>
                  <a:schemeClr val="accent6"/>
                </a:solidFill>
                <a:cs typeface="Segoe UI" panose="020B0502040204020203" pitchFamily="34" charset="0"/>
              </a:rPr>
              <a:t>. </a:t>
            </a:r>
            <a:r>
              <a:rPr lang="tr-TR" b="1" dirty="0" err="1">
                <a:solidFill>
                  <a:schemeClr val="accent6"/>
                </a:solidFill>
                <a:cs typeface="Segoe UI" panose="020B0502040204020203" pitchFamily="34" charset="0"/>
              </a:rPr>
              <a:t>Serbia</a:t>
            </a:r>
            <a:r>
              <a:rPr lang="tr-TR" b="1" dirty="0">
                <a:solidFill>
                  <a:schemeClr val="accent6"/>
                </a:solidFill>
                <a:cs typeface="Segoe UI" panose="020B0502040204020203" pitchFamily="34" charset="0"/>
              </a:rPr>
              <a:t> has </a:t>
            </a:r>
            <a:r>
              <a:rPr lang="tr-TR" b="1" dirty="0" err="1">
                <a:solidFill>
                  <a:schemeClr val="accent6"/>
                </a:solidFill>
                <a:cs typeface="Segoe UI" panose="020B0502040204020203" pitchFamily="34" charset="0"/>
              </a:rPr>
              <a:t>been</a:t>
            </a:r>
            <a:r>
              <a:rPr lang="tr-TR" b="1" dirty="0">
                <a:solidFill>
                  <a:schemeClr val="accent6"/>
                </a:solidFill>
                <a:cs typeface="Segoe UI" panose="020B0502040204020203" pitchFamily="34" charset="0"/>
              </a:rPr>
              <a:t> </a:t>
            </a:r>
            <a:r>
              <a:rPr lang="tr-TR" b="1" dirty="0" err="1">
                <a:solidFill>
                  <a:schemeClr val="accent6"/>
                </a:solidFill>
                <a:cs typeface="Segoe UI" panose="020B0502040204020203" pitchFamily="34" charset="0"/>
              </a:rPr>
              <a:t>included</a:t>
            </a:r>
            <a:r>
              <a:rPr lang="tr-TR" b="1" dirty="0">
                <a:solidFill>
                  <a:schemeClr val="accent6"/>
                </a:solidFill>
                <a:cs typeface="Segoe UI" panose="020B0502040204020203" pitchFamily="34" charset="0"/>
              </a:rPr>
              <a:t> in </a:t>
            </a:r>
            <a:r>
              <a:rPr lang="tr-TR" b="1" dirty="0" err="1">
                <a:solidFill>
                  <a:schemeClr val="accent6"/>
                </a:solidFill>
                <a:cs typeface="Segoe UI" panose="020B0502040204020203" pitchFamily="34" charset="0"/>
              </a:rPr>
              <a:t>the</a:t>
            </a:r>
            <a:r>
              <a:rPr lang="tr-TR" b="1" dirty="0">
                <a:solidFill>
                  <a:schemeClr val="accent6"/>
                </a:solidFill>
                <a:cs typeface="Segoe UI" panose="020B0502040204020203" pitchFamily="34" charset="0"/>
              </a:rPr>
              <a:t> </a:t>
            </a:r>
            <a:r>
              <a:rPr lang="tr-TR" b="1" dirty="0" err="1">
                <a:solidFill>
                  <a:schemeClr val="accent6"/>
                </a:solidFill>
                <a:cs typeface="Segoe UI" panose="020B0502040204020203" pitchFamily="34" charset="0"/>
              </a:rPr>
              <a:t>scope</a:t>
            </a:r>
            <a:r>
              <a:rPr lang="tr-TR" b="1" dirty="0">
                <a:solidFill>
                  <a:schemeClr val="accent6"/>
                </a:solidFill>
                <a:cs typeface="Segoe UI" panose="020B0502040204020203" pitchFamily="34" charset="0"/>
              </a:rPr>
              <a:t> of </a:t>
            </a:r>
            <a:r>
              <a:rPr lang="tr-TR" b="1" dirty="0" err="1">
                <a:solidFill>
                  <a:schemeClr val="accent6"/>
                </a:solidFill>
                <a:cs typeface="Segoe UI" panose="020B0502040204020203" pitchFamily="34" charset="0"/>
              </a:rPr>
              <a:t>Erasmus</a:t>
            </a:r>
            <a:r>
              <a:rPr lang="tr-TR" b="1" dirty="0">
                <a:solidFill>
                  <a:schemeClr val="accent6"/>
                </a:solidFill>
                <a:cs typeface="Segoe UI" panose="020B0502040204020203" pitchFamily="34" charset="0"/>
              </a:rPr>
              <a:t>. </a:t>
            </a:r>
            <a:endParaRPr lang="tr-TR" b="1" dirty="0">
              <a:solidFill>
                <a:schemeClr val="accent1">
                  <a:lumMod val="75000"/>
                </a:schemeClr>
              </a:solidFill>
              <a:cs typeface="Segoe UI" panose="020B0502040204020203" pitchFamily="34" charset="0"/>
            </a:endParaRPr>
          </a:p>
          <a:p>
            <a:r>
              <a:rPr lang="tr-TR" b="1" dirty="0">
                <a:solidFill>
                  <a:schemeClr val="accent1">
                    <a:lumMod val="75000"/>
                  </a:schemeClr>
                </a:solidFill>
                <a:cs typeface="Segoe UI" panose="020B0502040204020203" pitchFamily="34" charset="0"/>
              </a:rPr>
              <a:t>** </a:t>
            </a:r>
            <a:r>
              <a:rPr lang="tr-TR" b="1" dirty="0" err="1">
                <a:solidFill>
                  <a:schemeClr val="accent1">
                    <a:lumMod val="75000"/>
                  </a:schemeClr>
                </a:solidFill>
                <a:cs typeface="Segoe UI" panose="020B0502040204020203" pitchFamily="34" charset="0"/>
              </a:rPr>
              <a:t>Our</a:t>
            </a:r>
            <a:r>
              <a:rPr lang="tr-TR" b="1" dirty="0">
                <a:solidFill>
                  <a:schemeClr val="accent1">
                    <a:lumMod val="75000"/>
                  </a:schemeClr>
                </a:solidFill>
                <a:cs typeface="Segoe UI" panose="020B0502040204020203" pitchFamily="34" charset="0"/>
              </a:rPr>
              <a:t> </a:t>
            </a:r>
            <a:r>
              <a:rPr lang="tr-TR" b="1" dirty="0" err="1">
                <a:solidFill>
                  <a:schemeClr val="accent1">
                    <a:lumMod val="75000"/>
                  </a:schemeClr>
                </a:solidFill>
                <a:cs typeface="Segoe UI" panose="020B0502040204020203" pitchFamily="34" charset="0"/>
              </a:rPr>
              <a:t>University</a:t>
            </a:r>
            <a:r>
              <a:rPr lang="tr-TR" b="1" dirty="0">
                <a:solidFill>
                  <a:schemeClr val="accent1">
                    <a:lumMod val="75000"/>
                  </a:schemeClr>
                </a:solidFill>
                <a:cs typeface="Segoe UI" panose="020B0502040204020203" pitchFamily="34" charset="0"/>
              </a:rPr>
              <a:t> has </a:t>
            </a:r>
            <a:r>
              <a:rPr lang="tr-TR" b="1" dirty="0" err="1">
                <a:solidFill>
                  <a:schemeClr val="accent1">
                    <a:lumMod val="75000"/>
                  </a:schemeClr>
                </a:solidFill>
                <a:cs typeface="Segoe UI" panose="020B0502040204020203" pitchFamily="34" charset="0"/>
              </a:rPr>
              <a:t>been</a:t>
            </a:r>
            <a:r>
              <a:rPr lang="tr-TR" b="1" dirty="0">
                <a:solidFill>
                  <a:schemeClr val="accent1">
                    <a:lumMod val="75000"/>
                  </a:schemeClr>
                </a:solidFill>
                <a:cs typeface="Segoe UI" panose="020B0502040204020203" pitchFamily="34" charset="0"/>
              </a:rPr>
              <a:t> </a:t>
            </a:r>
            <a:r>
              <a:rPr lang="tr-TR" b="1" dirty="0" err="1">
                <a:solidFill>
                  <a:schemeClr val="accent1">
                    <a:lumMod val="75000"/>
                  </a:schemeClr>
                </a:solidFill>
                <a:cs typeface="Segoe UI" panose="020B0502040204020203" pitchFamily="34" charset="0"/>
              </a:rPr>
              <a:t>actively</a:t>
            </a:r>
            <a:r>
              <a:rPr lang="tr-TR" b="1" dirty="0">
                <a:solidFill>
                  <a:schemeClr val="accent1">
                    <a:lumMod val="75000"/>
                  </a:schemeClr>
                </a:solidFill>
                <a:cs typeface="Segoe UI" panose="020B0502040204020203" pitchFamily="34" charset="0"/>
              </a:rPr>
              <a:t> a </a:t>
            </a:r>
            <a:r>
              <a:rPr lang="tr-TR" b="1" dirty="0" err="1">
                <a:solidFill>
                  <a:schemeClr val="accent1">
                    <a:lumMod val="75000"/>
                  </a:schemeClr>
                </a:solidFill>
                <a:cs typeface="Segoe UI" panose="020B0502040204020203" pitchFamily="34" charset="0"/>
              </a:rPr>
              <a:t>part</a:t>
            </a:r>
            <a:r>
              <a:rPr lang="tr-TR" b="1" dirty="0">
                <a:solidFill>
                  <a:schemeClr val="accent1">
                    <a:lumMod val="75000"/>
                  </a:schemeClr>
                </a:solidFill>
                <a:cs typeface="Segoe UI" panose="020B0502040204020203" pitchFamily="34" charset="0"/>
              </a:rPr>
              <a:t> of </a:t>
            </a:r>
            <a:r>
              <a:rPr lang="tr-TR" b="1" dirty="0" err="1">
                <a:solidFill>
                  <a:schemeClr val="accent1">
                    <a:lumMod val="75000"/>
                  </a:schemeClr>
                </a:solidFill>
                <a:cs typeface="Segoe UI" panose="020B0502040204020203" pitchFamily="34" charset="0"/>
              </a:rPr>
              <a:t>Erasmus</a:t>
            </a:r>
            <a:r>
              <a:rPr lang="tr-TR" b="1" dirty="0">
                <a:solidFill>
                  <a:schemeClr val="accent1">
                    <a:lumMod val="75000"/>
                  </a:schemeClr>
                </a:solidFill>
                <a:cs typeface="Segoe UI" panose="020B0502040204020203" pitchFamily="34" charset="0"/>
              </a:rPr>
              <a:t> Exchange Program since 2004-2005 </a:t>
            </a:r>
            <a:r>
              <a:rPr lang="tr-TR" b="1" dirty="0" err="1">
                <a:solidFill>
                  <a:schemeClr val="accent1">
                    <a:lumMod val="75000"/>
                  </a:schemeClr>
                </a:solidFill>
                <a:cs typeface="Segoe UI" panose="020B0502040204020203" pitchFamily="34" charset="0"/>
              </a:rPr>
              <a:t>academic</a:t>
            </a:r>
            <a:r>
              <a:rPr lang="tr-TR" b="1" dirty="0">
                <a:solidFill>
                  <a:schemeClr val="accent1">
                    <a:lumMod val="75000"/>
                  </a:schemeClr>
                </a:solidFill>
                <a:cs typeface="Segoe UI" panose="020B0502040204020203" pitchFamily="34" charset="0"/>
              </a:rPr>
              <a:t> </a:t>
            </a:r>
            <a:r>
              <a:rPr lang="tr-TR" b="1" dirty="0" err="1">
                <a:solidFill>
                  <a:schemeClr val="accent1">
                    <a:lumMod val="75000"/>
                  </a:schemeClr>
                </a:solidFill>
                <a:cs typeface="Segoe UI" panose="020B0502040204020203" pitchFamily="34" charset="0"/>
              </a:rPr>
              <a:t>year</a:t>
            </a:r>
            <a:r>
              <a:rPr lang="tr-TR" b="1" dirty="0">
                <a:solidFill>
                  <a:schemeClr val="accent1">
                    <a:lumMod val="75000"/>
                  </a:schemeClr>
                </a:solidFill>
                <a:cs typeface="Segoe UI" panose="020B0502040204020203" pitchFamily="34" charset="0"/>
              </a:rPr>
              <a:t>. </a:t>
            </a:r>
          </a:p>
        </p:txBody>
      </p:sp>
      <p:sp>
        <p:nvSpPr>
          <p:cNvPr id="3" name="Dikdörtgen 2">
            <a:extLst>
              <a:ext uri="{FF2B5EF4-FFF2-40B4-BE49-F238E27FC236}">
                <a16:creationId xmlns:a16="http://schemas.microsoft.com/office/drawing/2014/main" id="{CE8FC7D3-FA8F-4A0E-9F7B-DF47A00CEE08}"/>
              </a:ext>
            </a:extLst>
          </p:cNvPr>
          <p:cNvSpPr/>
          <p:nvPr/>
        </p:nvSpPr>
        <p:spPr>
          <a:xfrm>
            <a:off x="2419165" y="2041864"/>
            <a:ext cx="3910613" cy="3639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err="1">
                <a:solidFill>
                  <a:schemeClr val="tx1"/>
                </a:solidFill>
              </a:rPr>
              <a:t>When</a:t>
            </a:r>
            <a:r>
              <a:rPr lang="tr-TR" sz="1400" dirty="0">
                <a:solidFill>
                  <a:schemeClr val="tx1"/>
                </a:solidFill>
              </a:rPr>
              <a:t> </a:t>
            </a:r>
            <a:r>
              <a:rPr lang="tr-TR" sz="1400" dirty="0" err="1">
                <a:solidFill>
                  <a:schemeClr val="tx1"/>
                </a:solidFill>
              </a:rPr>
              <a:t>did</a:t>
            </a:r>
            <a:r>
              <a:rPr lang="tr-TR" sz="1400" dirty="0">
                <a:solidFill>
                  <a:schemeClr val="tx1"/>
                </a:solidFill>
              </a:rPr>
              <a:t> </a:t>
            </a:r>
            <a:r>
              <a:rPr lang="tr-TR" sz="1400" dirty="0" err="1">
                <a:solidFill>
                  <a:schemeClr val="tx1"/>
                </a:solidFill>
              </a:rPr>
              <a:t>the</a:t>
            </a:r>
            <a:r>
              <a:rPr lang="tr-TR" sz="1400" dirty="0">
                <a:solidFill>
                  <a:schemeClr val="tx1"/>
                </a:solidFill>
              </a:rPr>
              <a:t> </a:t>
            </a:r>
            <a:r>
              <a:rPr lang="tr-TR" sz="1400" dirty="0" err="1">
                <a:solidFill>
                  <a:schemeClr val="tx1"/>
                </a:solidFill>
              </a:rPr>
              <a:t>first</a:t>
            </a:r>
            <a:r>
              <a:rPr lang="tr-TR" sz="1400" dirty="0">
                <a:solidFill>
                  <a:schemeClr val="tx1"/>
                </a:solidFill>
              </a:rPr>
              <a:t> </a:t>
            </a:r>
            <a:r>
              <a:rPr lang="tr-TR" sz="1400" dirty="0" err="1">
                <a:solidFill>
                  <a:schemeClr val="tx1"/>
                </a:solidFill>
              </a:rPr>
              <a:t>Erasmus</a:t>
            </a:r>
            <a:r>
              <a:rPr lang="tr-TR" sz="1400" dirty="0">
                <a:solidFill>
                  <a:schemeClr val="tx1"/>
                </a:solidFill>
              </a:rPr>
              <a:t> </a:t>
            </a:r>
            <a:r>
              <a:rPr lang="tr-TR" sz="1400" dirty="0" err="1">
                <a:solidFill>
                  <a:schemeClr val="tx1"/>
                </a:solidFill>
              </a:rPr>
              <a:t>student</a:t>
            </a:r>
            <a:r>
              <a:rPr lang="tr-TR" sz="1400" dirty="0">
                <a:solidFill>
                  <a:schemeClr val="tx1"/>
                </a:solidFill>
              </a:rPr>
              <a:t> </a:t>
            </a:r>
            <a:r>
              <a:rPr lang="tr-TR" sz="1400" dirty="0" err="1">
                <a:solidFill>
                  <a:schemeClr val="tx1"/>
                </a:solidFill>
              </a:rPr>
              <a:t>go</a:t>
            </a:r>
            <a:r>
              <a:rPr lang="tr-TR" sz="1400" dirty="0">
                <a:solidFill>
                  <a:schemeClr val="tx1"/>
                </a:solidFill>
              </a:rPr>
              <a:t> </a:t>
            </a:r>
            <a:r>
              <a:rPr lang="tr-TR" sz="1400" dirty="0" err="1">
                <a:solidFill>
                  <a:schemeClr val="tx1"/>
                </a:solidFill>
              </a:rPr>
              <a:t>abroad</a:t>
            </a:r>
            <a:r>
              <a:rPr lang="tr-TR" sz="1400" dirty="0">
                <a:solidFill>
                  <a:schemeClr val="tx1"/>
                </a:solidFill>
              </a:rPr>
              <a:t>?</a:t>
            </a:r>
          </a:p>
        </p:txBody>
      </p:sp>
      <p:sp>
        <p:nvSpPr>
          <p:cNvPr id="6" name="Dikdörtgen 5">
            <a:extLst>
              <a:ext uri="{FF2B5EF4-FFF2-40B4-BE49-F238E27FC236}">
                <a16:creationId xmlns:a16="http://schemas.microsoft.com/office/drawing/2014/main" id="{F7EA6924-5B8B-4445-8BC6-F5A88A01C65A}"/>
              </a:ext>
            </a:extLst>
          </p:cNvPr>
          <p:cNvSpPr/>
          <p:nvPr/>
        </p:nvSpPr>
        <p:spPr>
          <a:xfrm>
            <a:off x="1373562" y="2405849"/>
            <a:ext cx="3183160" cy="2901298"/>
          </a:xfrm>
          <a:prstGeom prst="rect">
            <a:avLst/>
          </a:prstGeom>
          <a:solidFill>
            <a:srgbClr val="54E4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100" dirty="0" err="1">
                <a:solidFill>
                  <a:schemeClr val="tx1"/>
                </a:solidFill>
              </a:rPr>
              <a:t>Belgium</a:t>
            </a:r>
            <a:r>
              <a:rPr lang="tr-TR" sz="1100" dirty="0">
                <a:solidFill>
                  <a:schemeClr val="tx1"/>
                </a:solidFill>
              </a:rPr>
              <a:t>, </a:t>
            </a:r>
            <a:r>
              <a:rPr lang="tr-TR" sz="1100" dirty="0" err="1">
                <a:solidFill>
                  <a:schemeClr val="tx1"/>
                </a:solidFill>
              </a:rPr>
              <a:t>Denmark</a:t>
            </a:r>
            <a:r>
              <a:rPr lang="tr-TR" sz="1100" dirty="0">
                <a:solidFill>
                  <a:schemeClr val="tx1"/>
                </a:solidFill>
              </a:rPr>
              <a:t>, Germany, </a:t>
            </a:r>
            <a:r>
              <a:rPr lang="tr-TR" sz="1100" dirty="0" err="1">
                <a:solidFill>
                  <a:schemeClr val="tx1"/>
                </a:solidFill>
              </a:rPr>
              <a:t>Greece</a:t>
            </a:r>
            <a:r>
              <a:rPr lang="tr-TR" sz="1100" dirty="0">
                <a:solidFill>
                  <a:schemeClr val="tx1"/>
                </a:solidFill>
              </a:rPr>
              <a:t>, France, </a:t>
            </a:r>
            <a:r>
              <a:rPr lang="tr-TR" sz="1100" dirty="0" err="1">
                <a:solidFill>
                  <a:schemeClr val="tx1"/>
                </a:solidFill>
              </a:rPr>
              <a:t>Ireland</a:t>
            </a:r>
            <a:r>
              <a:rPr lang="tr-TR" sz="1100" dirty="0">
                <a:solidFill>
                  <a:schemeClr val="tx1"/>
                </a:solidFill>
              </a:rPr>
              <a:t>, </a:t>
            </a:r>
            <a:r>
              <a:rPr lang="tr-TR" sz="1100" dirty="0" err="1">
                <a:solidFill>
                  <a:schemeClr val="tx1"/>
                </a:solidFill>
              </a:rPr>
              <a:t>Italy</a:t>
            </a:r>
            <a:r>
              <a:rPr lang="tr-TR" sz="1100" dirty="0">
                <a:solidFill>
                  <a:schemeClr val="tx1"/>
                </a:solidFill>
              </a:rPr>
              <a:t>, </a:t>
            </a:r>
            <a:r>
              <a:rPr lang="tr-TR" sz="1100" dirty="0" err="1">
                <a:solidFill>
                  <a:schemeClr val="tx1"/>
                </a:solidFill>
              </a:rPr>
              <a:t>Holland</a:t>
            </a:r>
            <a:r>
              <a:rPr lang="tr-TR" sz="1100" dirty="0">
                <a:solidFill>
                  <a:schemeClr val="tx1"/>
                </a:solidFill>
              </a:rPr>
              <a:t>, </a:t>
            </a:r>
            <a:r>
              <a:rPr lang="tr-TR" sz="1100" dirty="0" err="1">
                <a:solidFill>
                  <a:schemeClr val="tx1"/>
                </a:solidFill>
              </a:rPr>
              <a:t>Portugal</a:t>
            </a:r>
            <a:r>
              <a:rPr lang="tr-TR" sz="1100" dirty="0">
                <a:solidFill>
                  <a:schemeClr val="tx1"/>
                </a:solidFill>
              </a:rPr>
              <a:t>, </a:t>
            </a:r>
            <a:r>
              <a:rPr lang="tr-TR" sz="1100" dirty="0" err="1">
                <a:solidFill>
                  <a:schemeClr val="tx1"/>
                </a:solidFill>
              </a:rPr>
              <a:t>Spain</a:t>
            </a:r>
            <a:r>
              <a:rPr lang="tr-TR" sz="1100" dirty="0">
                <a:solidFill>
                  <a:schemeClr val="tx1"/>
                </a:solidFill>
              </a:rPr>
              <a:t>, </a:t>
            </a:r>
            <a:r>
              <a:rPr lang="tr-TR" sz="1100" dirty="0" err="1">
                <a:solidFill>
                  <a:schemeClr val="tx1"/>
                </a:solidFill>
              </a:rPr>
              <a:t>England</a:t>
            </a:r>
            <a:endParaRPr lang="tr-TR" sz="1100" dirty="0">
              <a:solidFill>
                <a:schemeClr val="tx1"/>
              </a:solidFill>
            </a:endParaRPr>
          </a:p>
          <a:p>
            <a:r>
              <a:rPr lang="tr-TR" sz="1100" dirty="0" err="1">
                <a:solidFill>
                  <a:schemeClr val="tx1"/>
                </a:solidFill>
              </a:rPr>
              <a:t>Luxembourg</a:t>
            </a:r>
            <a:endParaRPr lang="tr-TR" sz="1100" dirty="0">
              <a:solidFill>
                <a:schemeClr val="tx1"/>
              </a:solidFill>
            </a:endParaRPr>
          </a:p>
          <a:p>
            <a:r>
              <a:rPr lang="tr-TR" sz="1100" dirty="0" err="1">
                <a:solidFill>
                  <a:schemeClr val="tx1"/>
                </a:solidFill>
              </a:rPr>
              <a:t>Austria</a:t>
            </a:r>
            <a:r>
              <a:rPr lang="tr-TR" sz="1100" dirty="0">
                <a:solidFill>
                  <a:schemeClr val="tx1"/>
                </a:solidFill>
              </a:rPr>
              <a:t>, </a:t>
            </a:r>
            <a:r>
              <a:rPr lang="tr-TR" sz="1100" dirty="0" err="1">
                <a:solidFill>
                  <a:schemeClr val="tx1"/>
                </a:solidFill>
              </a:rPr>
              <a:t>Finland</a:t>
            </a:r>
            <a:r>
              <a:rPr lang="tr-TR" sz="1100" dirty="0">
                <a:solidFill>
                  <a:schemeClr val="tx1"/>
                </a:solidFill>
              </a:rPr>
              <a:t>, </a:t>
            </a:r>
            <a:r>
              <a:rPr lang="tr-TR" sz="1100" dirty="0" err="1">
                <a:solidFill>
                  <a:schemeClr val="tx1"/>
                </a:solidFill>
              </a:rPr>
              <a:t>Iceland</a:t>
            </a:r>
            <a:r>
              <a:rPr lang="tr-TR" sz="1100" dirty="0">
                <a:solidFill>
                  <a:schemeClr val="tx1"/>
                </a:solidFill>
              </a:rPr>
              <a:t>, </a:t>
            </a:r>
            <a:r>
              <a:rPr lang="tr-TR" sz="1100" dirty="0" err="1">
                <a:solidFill>
                  <a:schemeClr val="tx1"/>
                </a:solidFill>
              </a:rPr>
              <a:t>Norway</a:t>
            </a:r>
            <a:r>
              <a:rPr lang="tr-TR" sz="1100" dirty="0">
                <a:solidFill>
                  <a:schemeClr val="tx1"/>
                </a:solidFill>
              </a:rPr>
              <a:t>, </a:t>
            </a:r>
            <a:r>
              <a:rPr lang="tr-TR" sz="1100" dirty="0" err="1">
                <a:solidFill>
                  <a:schemeClr val="tx1"/>
                </a:solidFill>
              </a:rPr>
              <a:t>Switzerland</a:t>
            </a:r>
            <a:endParaRPr lang="tr-TR" sz="1100" dirty="0">
              <a:solidFill>
                <a:schemeClr val="tx1"/>
              </a:solidFill>
            </a:endParaRPr>
          </a:p>
          <a:p>
            <a:r>
              <a:rPr lang="tr-TR" sz="1100" dirty="0" err="1">
                <a:solidFill>
                  <a:schemeClr val="tx1"/>
                </a:solidFill>
              </a:rPr>
              <a:t>Liechtenstein</a:t>
            </a:r>
            <a:endParaRPr lang="tr-TR" sz="1100" dirty="0">
              <a:solidFill>
                <a:schemeClr val="tx1"/>
              </a:solidFill>
            </a:endParaRPr>
          </a:p>
          <a:p>
            <a:r>
              <a:rPr lang="tr-TR" sz="1100" dirty="0" err="1">
                <a:solidFill>
                  <a:schemeClr val="tx1"/>
                </a:solidFill>
              </a:rPr>
              <a:t>Czech</a:t>
            </a:r>
            <a:r>
              <a:rPr lang="tr-TR" sz="1100" dirty="0">
                <a:solidFill>
                  <a:schemeClr val="tx1"/>
                </a:solidFill>
              </a:rPr>
              <a:t> </a:t>
            </a:r>
            <a:r>
              <a:rPr lang="tr-TR" sz="1100" dirty="0" err="1">
                <a:solidFill>
                  <a:schemeClr val="tx1"/>
                </a:solidFill>
              </a:rPr>
              <a:t>Republic</a:t>
            </a:r>
            <a:r>
              <a:rPr lang="tr-TR" sz="1100" dirty="0">
                <a:solidFill>
                  <a:schemeClr val="tx1"/>
                </a:solidFill>
              </a:rPr>
              <a:t>, </a:t>
            </a:r>
            <a:r>
              <a:rPr lang="tr-TR" sz="1100" dirty="0" err="1">
                <a:solidFill>
                  <a:schemeClr val="tx1"/>
                </a:solidFill>
              </a:rPr>
              <a:t>Hungary</a:t>
            </a:r>
            <a:r>
              <a:rPr lang="tr-TR" sz="1100" dirty="0">
                <a:solidFill>
                  <a:schemeClr val="tx1"/>
                </a:solidFill>
              </a:rPr>
              <a:t>, Poland, </a:t>
            </a:r>
          </a:p>
          <a:p>
            <a:r>
              <a:rPr lang="tr-TR" sz="1100" dirty="0" err="1">
                <a:solidFill>
                  <a:schemeClr val="tx1"/>
                </a:solidFill>
              </a:rPr>
              <a:t>Romania</a:t>
            </a:r>
            <a:r>
              <a:rPr lang="tr-TR" sz="1100" dirty="0">
                <a:solidFill>
                  <a:schemeClr val="tx1"/>
                </a:solidFill>
              </a:rPr>
              <a:t>, </a:t>
            </a:r>
            <a:r>
              <a:rPr lang="tr-TR" sz="1100" dirty="0" err="1">
                <a:solidFill>
                  <a:schemeClr val="tx1"/>
                </a:solidFill>
              </a:rPr>
              <a:t>Slovakia</a:t>
            </a:r>
            <a:endParaRPr lang="tr-TR" sz="1100" dirty="0">
              <a:solidFill>
                <a:schemeClr val="tx1"/>
              </a:solidFill>
            </a:endParaRPr>
          </a:p>
          <a:p>
            <a:r>
              <a:rPr lang="tr-TR" sz="1100" dirty="0" err="1">
                <a:solidFill>
                  <a:schemeClr val="tx1"/>
                </a:solidFill>
              </a:rPr>
              <a:t>Bulgaria</a:t>
            </a:r>
            <a:r>
              <a:rPr lang="tr-TR" sz="1100" dirty="0">
                <a:solidFill>
                  <a:schemeClr val="tx1"/>
                </a:solidFill>
              </a:rPr>
              <a:t>, </a:t>
            </a:r>
            <a:r>
              <a:rPr lang="tr-TR" sz="1100" dirty="0" err="1">
                <a:solidFill>
                  <a:schemeClr val="tx1"/>
                </a:solidFill>
              </a:rPr>
              <a:t>Estonia</a:t>
            </a:r>
            <a:r>
              <a:rPr lang="tr-TR" sz="1100" dirty="0">
                <a:solidFill>
                  <a:schemeClr val="tx1"/>
                </a:solidFill>
              </a:rPr>
              <a:t>, </a:t>
            </a:r>
            <a:r>
              <a:rPr lang="tr-TR" sz="1100" dirty="0" err="1">
                <a:solidFill>
                  <a:schemeClr val="tx1"/>
                </a:solidFill>
              </a:rPr>
              <a:t>Latvia</a:t>
            </a:r>
            <a:r>
              <a:rPr lang="tr-TR" sz="1100" dirty="0">
                <a:solidFill>
                  <a:schemeClr val="tx1"/>
                </a:solidFill>
              </a:rPr>
              <a:t>, </a:t>
            </a:r>
            <a:r>
              <a:rPr lang="tr-TR" sz="1100" dirty="0" err="1">
                <a:solidFill>
                  <a:schemeClr val="tx1"/>
                </a:solidFill>
              </a:rPr>
              <a:t>Slovenia</a:t>
            </a:r>
            <a:endParaRPr lang="tr-TR" sz="1100" dirty="0">
              <a:solidFill>
                <a:schemeClr val="tx1"/>
              </a:solidFill>
            </a:endParaRPr>
          </a:p>
          <a:p>
            <a:r>
              <a:rPr lang="tr-TR" sz="1100" dirty="0">
                <a:solidFill>
                  <a:schemeClr val="tx1"/>
                </a:solidFill>
              </a:rPr>
              <a:t>Malta</a:t>
            </a:r>
          </a:p>
          <a:p>
            <a:r>
              <a:rPr lang="tr-TR" sz="1100" dirty="0">
                <a:solidFill>
                  <a:schemeClr val="tx1"/>
                </a:solidFill>
              </a:rPr>
              <a:t>Türkiye</a:t>
            </a:r>
          </a:p>
          <a:p>
            <a:r>
              <a:rPr lang="tr-TR" sz="1100" dirty="0" err="1">
                <a:solidFill>
                  <a:schemeClr val="tx1"/>
                </a:solidFill>
              </a:rPr>
              <a:t>Croatia</a:t>
            </a:r>
            <a:endParaRPr lang="tr-TR" sz="1100" dirty="0">
              <a:solidFill>
                <a:schemeClr val="tx1"/>
              </a:solidFill>
            </a:endParaRPr>
          </a:p>
          <a:p>
            <a:r>
              <a:rPr lang="tr-TR" sz="1100" dirty="0" err="1">
                <a:solidFill>
                  <a:schemeClr val="tx1"/>
                </a:solidFill>
              </a:rPr>
              <a:t>Macedonia</a:t>
            </a:r>
            <a:endParaRPr lang="tr-TR" sz="1100" dirty="0">
              <a:solidFill>
                <a:schemeClr val="tx1"/>
              </a:solidFill>
            </a:endParaRPr>
          </a:p>
          <a:p>
            <a:r>
              <a:rPr lang="tr-TR" sz="1100" dirty="0" err="1">
                <a:solidFill>
                  <a:schemeClr val="tx1"/>
                </a:solidFill>
              </a:rPr>
              <a:t>Erasmus</a:t>
            </a:r>
            <a:r>
              <a:rPr lang="tr-TR" sz="1100" dirty="0">
                <a:solidFill>
                  <a:schemeClr val="tx1"/>
                </a:solidFill>
              </a:rPr>
              <a:t>+ </a:t>
            </a:r>
            <a:r>
              <a:rPr lang="tr-TR" sz="1100" dirty="0" err="1">
                <a:solidFill>
                  <a:schemeClr val="tx1"/>
                </a:solidFill>
              </a:rPr>
              <a:t>opens</a:t>
            </a:r>
            <a:r>
              <a:rPr lang="tr-TR" sz="1100" dirty="0">
                <a:solidFill>
                  <a:schemeClr val="tx1"/>
                </a:solidFill>
              </a:rPr>
              <a:t> </a:t>
            </a:r>
            <a:r>
              <a:rPr lang="tr-TR" sz="1100" dirty="0" err="1">
                <a:solidFill>
                  <a:schemeClr val="tx1"/>
                </a:solidFill>
              </a:rPr>
              <a:t>to</a:t>
            </a:r>
            <a:r>
              <a:rPr lang="tr-TR" sz="1100" dirty="0">
                <a:solidFill>
                  <a:schemeClr val="tx1"/>
                </a:solidFill>
              </a:rPr>
              <a:t> </a:t>
            </a:r>
            <a:r>
              <a:rPr lang="tr-TR" sz="1100" dirty="0" err="1">
                <a:solidFill>
                  <a:schemeClr val="tx1"/>
                </a:solidFill>
              </a:rPr>
              <a:t>the</a:t>
            </a:r>
            <a:r>
              <a:rPr lang="tr-TR" sz="1100" dirty="0">
                <a:solidFill>
                  <a:schemeClr val="tx1"/>
                </a:solidFill>
              </a:rPr>
              <a:t> </a:t>
            </a:r>
            <a:r>
              <a:rPr lang="tr-TR" sz="1100" dirty="0" err="1">
                <a:solidFill>
                  <a:schemeClr val="tx1"/>
                </a:solidFill>
              </a:rPr>
              <a:t>world</a:t>
            </a:r>
            <a:endParaRPr lang="tr-TR" sz="1100" dirty="0">
              <a:solidFill>
                <a:schemeClr val="tx1"/>
              </a:solidFill>
            </a:endParaRPr>
          </a:p>
          <a:p>
            <a:pPr algn="ctr"/>
            <a:endParaRPr lang="tr-TR" dirty="0">
              <a:solidFill>
                <a:schemeClr val="tx1"/>
              </a:solidFill>
            </a:endParaRPr>
          </a:p>
        </p:txBody>
      </p:sp>
    </p:spTree>
    <p:extLst>
      <p:ext uri="{BB962C8B-B14F-4D97-AF65-F5344CB8AC3E}">
        <p14:creationId xmlns:p14="http://schemas.microsoft.com/office/powerpoint/2010/main" val="155100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399F30-CC1E-4DC9-A46A-EE3C2485249B}"/>
              </a:ext>
            </a:extLst>
          </p:cNvPr>
          <p:cNvSpPr>
            <a:spLocks noGrp="1"/>
          </p:cNvSpPr>
          <p:nvPr>
            <p:ph type="title"/>
          </p:nvPr>
        </p:nvSpPr>
        <p:spPr/>
        <p:txBody>
          <a:bodyPr>
            <a:normAutofit/>
          </a:bodyPr>
          <a:lstStyle/>
          <a:p>
            <a:r>
              <a:rPr lang="tr-TR" dirty="0" err="1"/>
              <a:t>Erasmus</a:t>
            </a:r>
            <a:r>
              <a:rPr lang="tr-TR" dirty="0"/>
              <a:t>+ Learning </a:t>
            </a:r>
            <a:r>
              <a:rPr lang="tr-TR" dirty="0" err="1"/>
              <a:t>and</a:t>
            </a:r>
            <a:r>
              <a:rPr lang="tr-TR" dirty="0"/>
              <a:t> </a:t>
            </a:r>
            <a:r>
              <a:rPr lang="tr-TR" dirty="0" err="1"/>
              <a:t>Internship</a:t>
            </a:r>
            <a:r>
              <a:rPr lang="tr-TR" dirty="0"/>
              <a:t> </a:t>
            </a:r>
            <a:r>
              <a:rPr lang="tr-TR" dirty="0" err="1"/>
              <a:t>Mobility</a:t>
            </a:r>
            <a:endParaRPr lang="tr-TR" dirty="0"/>
          </a:p>
        </p:txBody>
      </p:sp>
      <p:sp>
        <p:nvSpPr>
          <p:cNvPr id="3" name="İçerik Yer Tutucusu 2">
            <a:extLst>
              <a:ext uri="{FF2B5EF4-FFF2-40B4-BE49-F238E27FC236}">
                <a16:creationId xmlns:a16="http://schemas.microsoft.com/office/drawing/2014/main" id="{9190B15C-93FB-47D9-9615-8768E572C19A}"/>
              </a:ext>
            </a:extLst>
          </p:cNvPr>
          <p:cNvSpPr>
            <a:spLocks noGrp="1"/>
          </p:cNvSpPr>
          <p:nvPr>
            <p:ph idx="1"/>
          </p:nvPr>
        </p:nvSpPr>
        <p:spPr>
          <a:xfrm>
            <a:off x="838200" y="1825625"/>
            <a:ext cx="10515600" cy="3763412"/>
          </a:xfrm>
        </p:spPr>
        <p:txBody>
          <a:bodyPr>
            <a:normAutofit fontScale="92500" lnSpcReduction="10000"/>
          </a:bodyPr>
          <a:lstStyle/>
          <a:p>
            <a:pPr marL="0" indent="0">
              <a:buNone/>
            </a:pPr>
            <a:r>
              <a:rPr lang="tr-TR" dirty="0" err="1"/>
              <a:t>Erasmus</a:t>
            </a:r>
            <a:r>
              <a:rPr lang="tr-TR" dirty="0"/>
              <a:t>+ </a:t>
            </a:r>
            <a:r>
              <a:rPr lang="tr-TR" dirty="0" err="1"/>
              <a:t>Learnig</a:t>
            </a:r>
            <a:r>
              <a:rPr lang="tr-TR" dirty="0"/>
              <a:t> </a:t>
            </a:r>
            <a:r>
              <a:rPr lang="tr-TR" dirty="0" err="1"/>
              <a:t>Mobility</a:t>
            </a:r>
            <a:r>
              <a:rPr lang="tr-TR" dirty="0"/>
              <a:t> can be </a:t>
            </a:r>
            <a:r>
              <a:rPr lang="tr-TR" dirty="0" err="1"/>
              <a:t>conducted</a:t>
            </a:r>
            <a:r>
              <a:rPr lang="tr-TR" dirty="0"/>
              <a:t> </a:t>
            </a:r>
            <a:r>
              <a:rPr lang="tr-TR" dirty="0" err="1"/>
              <a:t>within</a:t>
            </a:r>
            <a:r>
              <a:rPr lang="tr-TR" dirty="0"/>
              <a:t> </a:t>
            </a:r>
            <a:r>
              <a:rPr lang="tr-TR" dirty="0" err="1"/>
              <a:t>the</a:t>
            </a:r>
            <a:r>
              <a:rPr lang="tr-TR" dirty="0"/>
              <a:t> </a:t>
            </a:r>
            <a:r>
              <a:rPr lang="tr-TR" dirty="0" err="1"/>
              <a:t>scope</a:t>
            </a:r>
            <a:r>
              <a:rPr lang="tr-TR" dirty="0"/>
              <a:t> of </a:t>
            </a:r>
            <a:r>
              <a:rPr lang="tr-TR" dirty="0" err="1"/>
              <a:t>inter-institutional</a:t>
            </a:r>
            <a:r>
              <a:rPr lang="tr-TR" dirty="0"/>
              <a:t> </a:t>
            </a:r>
            <a:r>
              <a:rPr lang="tr-TR" dirty="0" err="1"/>
              <a:t>agreements</a:t>
            </a:r>
            <a:r>
              <a:rPr lang="tr-TR" dirty="0"/>
              <a:t>. Learning </a:t>
            </a:r>
            <a:r>
              <a:rPr lang="tr-TR" dirty="0" err="1"/>
              <a:t>Mobility</a:t>
            </a:r>
            <a:r>
              <a:rPr lang="tr-TR" dirty="0"/>
              <a:t> can </a:t>
            </a:r>
            <a:r>
              <a:rPr lang="tr-TR" dirty="0" err="1"/>
              <a:t>only</a:t>
            </a:r>
            <a:r>
              <a:rPr lang="tr-TR" dirty="0"/>
              <a:t> be </a:t>
            </a:r>
            <a:r>
              <a:rPr lang="tr-TR" dirty="0" err="1"/>
              <a:t>conducted</a:t>
            </a:r>
            <a:r>
              <a:rPr lang="tr-TR" dirty="0"/>
              <a:t> </a:t>
            </a:r>
            <a:r>
              <a:rPr lang="tr-TR" dirty="0" err="1"/>
              <a:t>between</a:t>
            </a:r>
            <a:r>
              <a:rPr lang="tr-TR" dirty="0"/>
              <a:t> </a:t>
            </a:r>
            <a:r>
              <a:rPr lang="tr-TR" dirty="0" err="1"/>
              <a:t>institutions</a:t>
            </a:r>
            <a:r>
              <a:rPr lang="tr-TR" dirty="0"/>
              <a:t> </a:t>
            </a:r>
            <a:r>
              <a:rPr lang="tr-TR" dirty="0" err="1"/>
              <a:t>that</a:t>
            </a:r>
            <a:r>
              <a:rPr lang="tr-TR" dirty="0"/>
              <a:t> </a:t>
            </a:r>
            <a:r>
              <a:rPr lang="tr-TR" dirty="0" err="1"/>
              <a:t>have</a:t>
            </a:r>
            <a:r>
              <a:rPr lang="tr-TR" dirty="0"/>
              <a:t> </a:t>
            </a:r>
            <a:r>
              <a:rPr lang="tr-TR" dirty="0" err="1"/>
              <a:t>agreement</a:t>
            </a:r>
            <a:r>
              <a:rPr lang="tr-TR" dirty="0"/>
              <a:t> </a:t>
            </a:r>
            <a:r>
              <a:rPr lang="tr-TR" dirty="0" err="1"/>
              <a:t>with</a:t>
            </a:r>
            <a:r>
              <a:rPr lang="tr-TR" dirty="0"/>
              <a:t> </a:t>
            </a:r>
            <a:r>
              <a:rPr lang="tr-TR" dirty="0" err="1"/>
              <a:t>each</a:t>
            </a:r>
            <a:r>
              <a:rPr lang="tr-TR" dirty="0"/>
              <a:t> </a:t>
            </a:r>
            <a:r>
              <a:rPr lang="tr-TR" dirty="0" err="1"/>
              <a:t>other</a:t>
            </a:r>
            <a:r>
              <a:rPr lang="tr-TR" dirty="0"/>
              <a:t>. </a:t>
            </a:r>
          </a:p>
          <a:p>
            <a:pPr marL="0" indent="0">
              <a:buNone/>
            </a:pPr>
            <a:r>
              <a:rPr lang="tr-TR" dirty="0"/>
              <a:t> </a:t>
            </a:r>
            <a:r>
              <a:rPr lang="tr-TR" dirty="0" err="1"/>
              <a:t>There</a:t>
            </a:r>
            <a:r>
              <a:rPr lang="tr-TR" dirty="0"/>
              <a:t> is </a:t>
            </a:r>
            <a:r>
              <a:rPr lang="tr-TR" dirty="0" err="1"/>
              <a:t>no</a:t>
            </a:r>
            <a:r>
              <a:rPr lang="tr-TR" dirty="0"/>
              <a:t> </a:t>
            </a:r>
            <a:r>
              <a:rPr lang="tr-TR" dirty="0" err="1"/>
              <a:t>obligation</a:t>
            </a:r>
            <a:r>
              <a:rPr lang="tr-TR" dirty="0"/>
              <a:t> </a:t>
            </a:r>
            <a:r>
              <a:rPr lang="tr-TR" dirty="0" err="1"/>
              <a:t>to</a:t>
            </a:r>
            <a:r>
              <a:rPr lang="tr-TR" dirty="0"/>
              <a:t> </a:t>
            </a:r>
            <a:r>
              <a:rPr lang="tr-TR" dirty="0" err="1"/>
              <a:t>have</a:t>
            </a:r>
            <a:r>
              <a:rPr lang="tr-TR" dirty="0"/>
              <a:t> an </a:t>
            </a:r>
            <a:r>
              <a:rPr lang="tr-TR" dirty="0" err="1"/>
              <a:t>inter-institutional</a:t>
            </a:r>
            <a:r>
              <a:rPr lang="tr-TR" dirty="0"/>
              <a:t> </a:t>
            </a:r>
            <a:r>
              <a:rPr lang="tr-TR" dirty="0" err="1"/>
              <a:t>agreement</a:t>
            </a:r>
            <a:r>
              <a:rPr lang="tr-TR" dirty="0"/>
              <a:t> </a:t>
            </a:r>
            <a:r>
              <a:rPr lang="tr-TR" dirty="0" err="1"/>
              <a:t>for</a:t>
            </a:r>
            <a:r>
              <a:rPr lang="tr-TR" dirty="0"/>
              <a:t> </a:t>
            </a:r>
            <a:r>
              <a:rPr lang="tr-TR" dirty="0" err="1"/>
              <a:t>Erasmus</a:t>
            </a:r>
            <a:r>
              <a:rPr lang="tr-TR" dirty="0"/>
              <a:t>+ </a:t>
            </a:r>
            <a:r>
              <a:rPr lang="tr-TR" dirty="0" err="1"/>
              <a:t>Internship</a:t>
            </a:r>
            <a:r>
              <a:rPr lang="tr-TR" dirty="0"/>
              <a:t> </a:t>
            </a:r>
            <a:r>
              <a:rPr lang="tr-TR" dirty="0" err="1"/>
              <a:t>Mobility</a:t>
            </a:r>
            <a:r>
              <a:rPr lang="tr-TR" dirty="0">
                <a:solidFill>
                  <a:srgbClr val="C00000"/>
                </a:solidFill>
              </a:rPr>
              <a:t>. </a:t>
            </a:r>
            <a:r>
              <a:rPr lang="tr-TR" dirty="0" err="1">
                <a:solidFill>
                  <a:schemeClr val="accent6">
                    <a:lumMod val="75000"/>
                  </a:schemeClr>
                </a:solidFill>
              </a:rPr>
              <a:t>Students</a:t>
            </a:r>
            <a:r>
              <a:rPr lang="tr-TR" dirty="0">
                <a:solidFill>
                  <a:schemeClr val="accent6">
                    <a:lumMod val="75000"/>
                  </a:schemeClr>
                </a:solidFill>
              </a:rPr>
              <a:t> </a:t>
            </a:r>
            <a:r>
              <a:rPr lang="tr-TR" dirty="0" err="1">
                <a:solidFill>
                  <a:schemeClr val="accent6">
                    <a:lumMod val="75000"/>
                  </a:schemeClr>
                </a:solidFill>
              </a:rPr>
              <a:t>applying</a:t>
            </a:r>
            <a:r>
              <a:rPr lang="tr-TR" dirty="0">
                <a:solidFill>
                  <a:schemeClr val="accent6">
                    <a:lumMod val="75000"/>
                  </a:schemeClr>
                </a:solidFill>
              </a:rPr>
              <a:t> </a:t>
            </a:r>
            <a:r>
              <a:rPr lang="tr-TR" dirty="0" err="1">
                <a:solidFill>
                  <a:schemeClr val="accent6">
                    <a:lumMod val="75000"/>
                  </a:schemeClr>
                </a:solidFill>
              </a:rPr>
              <a:t>for</a:t>
            </a:r>
            <a:r>
              <a:rPr lang="tr-TR" dirty="0">
                <a:solidFill>
                  <a:schemeClr val="accent6">
                    <a:lumMod val="75000"/>
                  </a:schemeClr>
                </a:solidFill>
              </a:rPr>
              <a:t> </a:t>
            </a:r>
            <a:r>
              <a:rPr lang="tr-TR" dirty="0" err="1">
                <a:solidFill>
                  <a:schemeClr val="accent6">
                    <a:lumMod val="75000"/>
                  </a:schemeClr>
                </a:solidFill>
              </a:rPr>
              <a:t>Internship</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 </a:t>
            </a:r>
            <a:r>
              <a:rPr lang="tr-TR" dirty="0" err="1">
                <a:solidFill>
                  <a:schemeClr val="accent6">
                    <a:lumMod val="75000"/>
                  </a:schemeClr>
                </a:solidFill>
              </a:rPr>
              <a:t>are</a:t>
            </a:r>
            <a:r>
              <a:rPr lang="tr-TR" dirty="0">
                <a:solidFill>
                  <a:schemeClr val="accent6">
                    <a:lumMod val="75000"/>
                  </a:schemeClr>
                </a:solidFill>
              </a:rPr>
              <a:t> </a:t>
            </a:r>
            <a:r>
              <a:rPr lang="tr-TR" dirty="0" err="1">
                <a:solidFill>
                  <a:schemeClr val="accent6">
                    <a:lumMod val="75000"/>
                  </a:schemeClr>
                </a:solidFill>
              </a:rPr>
              <a:t>required</a:t>
            </a:r>
            <a:r>
              <a:rPr lang="tr-TR" dirty="0">
                <a:solidFill>
                  <a:schemeClr val="accent6">
                    <a:lumMod val="75000"/>
                  </a:schemeClr>
                </a:solidFill>
              </a:rPr>
              <a:t> </a:t>
            </a:r>
            <a:r>
              <a:rPr lang="tr-TR" dirty="0" err="1">
                <a:solidFill>
                  <a:schemeClr val="accent6">
                    <a:lumMod val="75000"/>
                  </a:schemeClr>
                </a:solidFill>
              </a:rPr>
              <a:t>to</a:t>
            </a:r>
            <a:r>
              <a:rPr lang="tr-TR" dirty="0">
                <a:solidFill>
                  <a:schemeClr val="accent6">
                    <a:lumMod val="75000"/>
                  </a:schemeClr>
                </a:solidFill>
              </a:rPr>
              <a:t> </a:t>
            </a:r>
            <a:r>
              <a:rPr lang="tr-TR" dirty="0" err="1">
                <a:solidFill>
                  <a:schemeClr val="accent6">
                    <a:lumMod val="75000"/>
                  </a:schemeClr>
                </a:solidFill>
              </a:rPr>
              <a:t>find</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institution</a:t>
            </a:r>
            <a:r>
              <a:rPr lang="tr-TR" dirty="0">
                <a:solidFill>
                  <a:schemeClr val="accent6">
                    <a:lumMod val="75000"/>
                  </a:schemeClr>
                </a:solidFill>
              </a:rPr>
              <a:t> ,</a:t>
            </a:r>
            <a:r>
              <a:rPr lang="tr-TR" dirty="0" err="1">
                <a:solidFill>
                  <a:schemeClr val="accent6">
                    <a:lumMod val="75000"/>
                  </a:schemeClr>
                </a:solidFill>
              </a:rPr>
              <a:t>that</a:t>
            </a:r>
            <a:r>
              <a:rPr lang="tr-TR" dirty="0">
                <a:solidFill>
                  <a:schemeClr val="accent6">
                    <a:lumMod val="75000"/>
                  </a:schemeClr>
                </a:solidFill>
              </a:rPr>
              <a:t> </a:t>
            </a:r>
            <a:r>
              <a:rPr lang="tr-TR" dirty="0" err="1">
                <a:solidFill>
                  <a:schemeClr val="accent6">
                    <a:lumMod val="75000"/>
                  </a:schemeClr>
                </a:solidFill>
              </a:rPr>
              <a:t>they</a:t>
            </a:r>
            <a:r>
              <a:rPr lang="tr-TR" dirty="0">
                <a:solidFill>
                  <a:schemeClr val="accent6">
                    <a:lumMod val="75000"/>
                  </a:schemeClr>
                </a:solidFill>
              </a:rPr>
              <a:t> </a:t>
            </a:r>
            <a:r>
              <a:rPr lang="tr-TR" dirty="0" err="1">
                <a:solidFill>
                  <a:schemeClr val="accent6">
                    <a:lumMod val="75000"/>
                  </a:schemeClr>
                </a:solidFill>
              </a:rPr>
              <a:t>will</a:t>
            </a:r>
            <a:r>
              <a:rPr lang="tr-TR" dirty="0">
                <a:solidFill>
                  <a:schemeClr val="accent6">
                    <a:lumMod val="75000"/>
                  </a:schemeClr>
                </a:solidFill>
              </a:rPr>
              <a:t> do </a:t>
            </a:r>
            <a:r>
              <a:rPr lang="tr-TR" dirty="0" err="1">
                <a:solidFill>
                  <a:schemeClr val="accent6">
                    <a:lumMod val="75000"/>
                  </a:schemeClr>
                </a:solidFill>
              </a:rPr>
              <a:t>internship</a:t>
            </a:r>
            <a:r>
              <a:rPr lang="tr-TR" dirty="0">
                <a:solidFill>
                  <a:schemeClr val="accent6">
                    <a:lumMod val="75000"/>
                  </a:schemeClr>
                </a:solidFill>
              </a:rPr>
              <a:t>, </a:t>
            </a:r>
            <a:r>
              <a:rPr lang="tr-TR" dirty="0" err="1">
                <a:solidFill>
                  <a:schemeClr val="accent6">
                    <a:lumMod val="75000"/>
                  </a:schemeClr>
                </a:solidFill>
              </a:rPr>
              <a:t>themselves</a:t>
            </a:r>
            <a:r>
              <a:rPr lang="tr-TR" dirty="0">
                <a:solidFill>
                  <a:schemeClr val="accent6">
                    <a:lumMod val="75000"/>
                  </a:schemeClr>
                </a:solidFill>
              </a:rPr>
              <a:t>.</a:t>
            </a:r>
            <a:endParaRPr lang="tr-TR" dirty="0"/>
          </a:p>
          <a:p>
            <a:pPr marL="0" indent="0">
              <a:buNone/>
            </a:pPr>
            <a:r>
              <a:rPr lang="tr-TR" dirty="0">
                <a:solidFill>
                  <a:schemeClr val="accent6">
                    <a:lumMod val="75000"/>
                  </a:schemeClr>
                </a:solidFill>
              </a:rPr>
              <a:t>Host </a:t>
            </a:r>
            <a:r>
              <a:rPr lang="tr-TR" dirty="0" err="1">
                <a:solidFill>
                  <a:schemeClr val="accent6">
                    <a:lumMod val="75000"/>
                  </a:schemeClr>
                </a:solidFill>
              </a:rPr>
              <a:t>institutions</a:t>
            </a:r>
            <a:r>
              <a:rPr lang="tr-TR" dirty="0">
                <a:solidFill>
                  <a:schemeClr val="accent6">
                    <a:lumMod val="75000"/>
                  </a:schemeClr>
                </a:solidFill>
              </a:rPr>
              <a:t> </a:t>
            </a:r>
            <a:r>
              <a:rPr lang="tr-TR" dirty="0" err="1">
                <a:solidFill>
                  <a:schemeClr val="accent6">
                    <a:lumMod val="75000"/>
                  </a:schemeClr>
                </a:solidFill>
              </a:rPr>
              <a:t>for</a:t>
            </a:r>
            <a:r>
              <a:rPr lang="tr-TR" dirty="0">
                <a:solidFill>
                  <a:schemeClr val="accent6">
                    <a:lumMod val="75000"/>
                  </a:schemeClr>
                </a:solidFill>
              </a:rPr>
              <a:t> </a:t>
            </a:r>
            <a:r>
              <a:rPr lang="tr-TR" dirty="0" err="1">
                <a:solidFill>
                  <a:schemeClr val="accent6">
                    <a:lumMod val="75000"/>
                  </a:schemeClr>
                </a:solidFill>
              </a:rPr>
              <a:t>internship</a:t>
            </a:r>
            <a:r>
              <a:rPr lang="tr-TR" dirty="0">
                <a:solidFill>
                  <a:schemeClr val="accent6">
                    <a:lumMod val="75000"/>
                  </a:schemeClr>
                </a:solidFill>
              </a:rPr>
              <a:t> can be; </a:t>
            </a:r>
            <a:r>
              <a:rPr lang="tr-TR" dirty="0" err="1">
                <a:solidFill>
                  <a:schemeClr val="accent6">
                    <a:lumMod val="75000"/>
                  </a:schemeClr>
                </a:solidFill>
              </a:rPr>
              <a:t>businesses</a:t>
            </a:r>
            <a:r>
              <a:rPr lang="tr-TR" dirty="0">
                <a:solidFill>
                  <a:schemeClr val="accent6">
                    <a:lumMod val="75000"/>
                  </a:schemeClr>
                </a:solidFill>
              </a:rPr>
              <a:t>, </a:t>
            </a:r>
            <a:r>
              <a:rPr lang="tr-TR" dirty="0" err="1">
                <a:solidFill>
                  <a:schemeClr val="accent6">
                    <a:lumMod val="75000"/>
                  </a:schemeClr>
                </a:solidFill>
              </a:rPr>
              <a:t>training</a:t>
            </a:r>
            <a:r>
              <a:rPr lang="tr-TR" dirty="0">
                <a:solidFill>
                  <a:schemeClr val="accent6">
                    <a:lumMod val="75000"/>
                  </a:schemeClr>
                </a:solidFill>
              </a:rPr>
              <a:t> </a:t>
            </a:r>
            <a:r>
              <a:rPr lang="tr-TR" dirty="0" err="1">
                <a:solidFill>
                  <a:schemeClr val="accent6">
                    <a:lumMod val="75000"/>
                  </a:schemeClr>
                </a:solidFill>
              </a:rPr>
              <a:t>centers</a:t>
            </a:r>
            <a:r>
              <a:rPr lang="tr-TR" dirty="0">
                <a:solidFill>
                  <a:schemeClr val="accent6">
                    <a:lumMod val="75000"/>
                  </a:schemeClr>
                </a:solidFill>
              </a:rPr>
              <a:t>, </a:t>
            </a:r>
            <a:r>
              <a:rPr lang="tr-TR" dirty="0" err="1">
                <a:solidFill>
                  <a:schemeClr val="accent6">
                    <a:lumMod val="75000"/>
                  </a:schemeClr>
                </a:solidFill>
              </a:rPr>
              <a:t>research</a:t>
            </a:r>
            <a:r>
              <a:rPr lang="tr-TR" dirty="0">
                <a:solidFill>
                  <a:schemeClr val="accent6">
                    <a:lumMod val="75000"/>
                  </a:schemeClr>
                </a:solidFill>
              </a:rPr>
              <a:t> </a:t>
            </a:r>
            <a:r>
              <a:rPr lang="tr-TR" dirty="0" err="1">
                <a:solidFill>
                  <a:schemeClr val="accent6">
                    <a:lumMod val="75000"/>
                  </a:schemeClr>
                </a:solidFill>
              </a:rPr>
              <a:t>centers</a:t>
            </a:r>
            <a:r>
              <a:rPr lang="tr-TR" dirty="0">
                <a:solidFill>
                  <a:schemeClr val="accent6">
                    <a:lumMod val="75000"/>
                  </a:schemeClr>
                </a:solidFill>
              </a:rPr>
              <a:t> </a:t>
            </a:r>
            <a:r>
              <a:rPr lang="tr-TR" dirty="0" err="1">
                <a:solidFill>
                  <a:schemeClr val="accent6">
                    <a:lumMod val="75000"/>
                  </a:schemeClr>
                </a:solidFill>
              </a:rPr>
              <a:t>and</a:t>
            </a:r>
            <a:r>
              <a:rPr lang="tr-TR" dirty="0">
                <a:solidFill>
                  <a:schemeClr val="accent6">
                    <a:lumMod val="75000"/>
                  </a:schemeClr>
                </a:solidFill>
              </a:rPr>
              <a:t> </a:t>
            </a:r>
            <a:r>
              <a:rPr lang="tr-TR" dirty="0" err="1">
                <a:solidFill>
                  <a:schemeClr val="accent6">
                    <a:lumMod val="75000"/>
                  </a:schemeClr>
                </a:solidFill>
              </a:rPr>
              <a:t>other</a:t>
            </a:r>
            <a:r>
              <a:rPr lang="tr-TR" dirty="0">
                <a:solidFill>
                  <a:schemeClr val="accent6">
                    <a:lumMod val="75000"/>
                  </a:schemeClr>
                </a:solidFill>
              </a:rPr>
              <a:t> </a:t>
            </a:r>
            <a:r>
              <a:rPr lang="tr-TR" dirty="0" err="1">
                <a:solidFill>
                  <a:schemeClr val="accent6">
                    <a:lumMod val="75000"/>
                  </a:schemeClr>
                </a:solidFill>
              </a:rPr>
              <a:t>institutions</a:t>
            </a:r>
            <a:r>
              <a:rPr lang="tr-TR" dirty="0">
                <a:solidFill>
                  <a:schemeClr val="accent6">
                    <a:lumMod val="75000"/>
                  </a:schemeClr>
                </a:solidFill>
              </a:rPr>
              <a:t> </a:t>
            </a:r>
            <a:r>
              <a:rPr lang="tr-TR" dirty="0" err="1">
                <a:solidFill>
                  <a:schemeClr val="accent6">
                    <a:lumMod val="75000"/>
                  </a:schemeClr>
                </a:solidFill>
              </a:rPr>
              <a:t>aligned</a:t>
            </a:r>
            <a:r>
              <a:rPr lang="tr-TR" dirty="0">
                <a:solidFill>
                  <a:schemeClr val="accent6">
                    <a:lumMod val="75000"/>
                  </a:schemeClr>
                </a:solidFill>
              </a:rPr>
              <a:t> </a:t>
            </a:r>
            <a:r>
              <a:rPr lang="tr-TR" dirty="0" err="1">
                <a:solidFill>
                  <a:schemeClr val="accent6">
                    <a:lumMod val="75000"/>
                  </a:schemeClr>
                </a:solidFill>
              </a:rPr>
              <a:t>with</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definition</a:t>
            </a:r>
            <a:r>
              <a:rPr lang="tr-TR" dirty="0">
                <a:solidFill>
                  <a:schemeClr val="accent6">
                    <a:lumMod val="75000"/>
                  </a:schemeClr>
                </a:solidFill>
              </a:rPr>
              <a:t> of </a:t>
            </a:r>
            <a:r>
              <a:rPr lang="tr-TR" dirty="0" err="1">
                <a:solidFill>
                  <a:schemeClr val="accent6">
                    <a:lumMod val="75000"/>
                  </a:schemeClr>
                </a:solidFill>
              </a:rPr>
              <a:t>business</a:t>
            </a:r>
            <a:r>
              <a:rPr lang="tr-TR" dirty="0">
                <a:solidFill>
                  <a:schemeClr val="accent6">
                    <a:lumMod val="75000"/>
                  </a:schemeClr>
                </a:solidFill>
              </a:rPr>
              <a:t>. </a:t>
            </a:r>
            <a:r>
              <a:rPr lang="tr-TR" dirty="0" err="1">
                <a:solidFill>
                  <a:schemeClr val="accent6">
                    <a:lumMod val="75000"/>
                  </a:schemeClr>
                </a:solidFill>
              </a:rPr>
              <a:t>However</a:t>
            </a:r>
            <a:r>
              <a:rPr lang="tr-TR" dirty="0">
                <a:solidFill>
                  <a:schemeClr val="accent6">
                    <a:lumMod val="75000"/>
                  </a:schemeClr>
                </a:solidFill>
              </a:rPr>
              <a:t>; EU </a:t>
            </a:r>
            <a:r>
              <a:rPr lang="tr-TR" dirty="0" err="1">
                <a:solidFill>
                  <a:schemeClr val="accent6">
                    <a:lumMod val="75000"/>
                  </a:schemeClr>
                </a:solidFill>
              </a:rPr>
              <a:t>Institutions</a:t>
            </a:r>
            <a:r>
              <a:rPr lang="tr-TR" dirty="0">
                <a:solidFill>
                  <a:schemeClr val="accent6">
                    <a:lumMod val="75000"/>
                  </a:schemeClr>
                </a:solidFill>
              </a:rPr>
              <a:t> </a:t>
            </a:r>
            <a:r>
              <a:rPr lang="tr-TR" dirty="0" err="1">
                <a:solidFill>
                  <a:schemeClr val="accent6">
                    <a:lumMod val="75000"/>
                  </a:schemeClr>
                </a:solidFill>
              </a:rPr>
              <a:t>and</a:t>
            </a:r>
            <a:r>
              <a:rPr lang="tr-TR" dirty="0">
                <a:solidFill>
                  <a:schemeClr val="accent6">
                    <a:lumMod val="75000"/>
                  </a:schemeClr>
                </a:solidFill>
              </a:rPr>
              <a:t> </a:t>
            </a:r>
            <a:r>
              <a:rPr lang="tr-TR" dirty="0" err="1">
                <a:solidFill>
                  <a:schemeClr val="accent6">
                    <a:lumMod val="75000"/>
                  </a:schemeClr>
                </a:solidFill>
              </a:rPr>
              <a:t>organizations</a:t>
            </a:r>
            <a:r>
              <a:rPr lang="tr-TR" dirty="0">
                <a:solidFill>
                  <a:schemeClr val="accent6">
                    <a:lumMod val="75000"/>
                  </a:schemeClr>
                </a:solidFill>
              </a:rPr>
              <a:t> </a:t>
            </a:r>
            <a:r>
              <a:rPr lang="tr-TR" dirty="0" err="1">
                <a:solidFill>
                  <a:schemeClr val="accent6">
                    <a:lumMod val="75000"/>
                  </a:schemeClr>
                </a:solidFill>
              </a:rPr>
              <a:t>that</a:t>
            </a:r>
            <a:r>
              <a:rPr lang="tr-TR" dirty="0">
                <a:solidFill>
                  <a:schemeClr val="accent6">
                    <a:lumMod val="75000"/>
                  </a:schemeClr>
                </a:solidFill>
              </a:rPr>
              <a:t> </a:t>
            </a:r>
            <a:r>
              <a:rPr lang="tr-TR" dirty="0" err="1">
                <a:solidFill>
                  <a:schemeClr val="accent6">
                    <a:lumMod val="75000"/>
                  </a:schemeClr>
                </a:solidFill>
              </a:rPr>
              <a:t>carry</a:t>
            </a:r>
            <a:r>
              <a:rPr lang="tr-TR" dirty="0">
                <a:solidFill>
                  <a:schemeClr val="accent6">
                    <a:lumMod val="75000"/>
                  </a:schemeClr>
                </a:solidFill>
              </a:rPr>
              <a:t> </a:t>
            </a:r>
            <a:r>
              <a:rPr lang="tr-TR" dirty="0" err="1">
                <a:solidFill>
                  <a:schemeClr val="accent6">
                    <a:lumMod val="75000"/>
                  </a:schemeClr>
                </a:solidFill>
              </a:rPr>
              <a:t>out</a:t>
            </a:r>
            <a:r>
              <a:rPr lang="tr-TR" dirty="0">
                <a:solidFill>
                  <a:schemeClr val="accent6">
                    <a:lumMod val="75000"/>
                  </a:schemeClr>
                </a:solidFill>
              </a:rPr>
              <a:t> EU (</a:t>
            </a:r>
            <a:r>
              <a:rPr lang="tr-TR" dirty="0" err="1">
                <a:solidFill>
                  <a:schemeClr val="accent6">
                    <a:lumMod val="75000"/>
                  </a:schemeClr>
                </a:solidFill>
              </a:rPr>
              <a:t>community</a:t>
            </a:r>
            <a:r>
              <a:rPr lang="tr-TR" dirty="0">
                <a:solidFill>
                  <a:schemeClr val="accent6">
                    <a:lumMod val="75000"/>
                  </a:schemeClr>
                </a:solidFill>
              </a:rPr>
              <a:t>) </a:t>
            </a:r>
            <a:r>
              <a:rPr lang="tr-TR" dirty="0" err="1">
                <a:solidFill>
                  <a:schemeClr val="accent6">
                    <a:lumMod val="75000"/>
                  </a:schemeClr>
                </a:solidFill>
              </a:rPr>
              <a:t>programs</a:t>
            </a:r>
            <a:r>
              <a:rPr lang="tr-TR" dirty="0">
                <a:solidFill>
                  <a:schemeClr val="accent6">
                    <a:lumMod val="75000"/>
                  </a:schemeClr>
                </a:solidFill>
              </a:rPr>
              <a:t> can not </a:t>
            </a:r>
            <a:r>
              <a:rPr lang="tr-TR" dirty="0" err="1">
                <a:solidFill>
                  <a:schemeClr val="accent6">
                    <a:lumMod val="75000"/>
                  </a:schemeClr>
                </a:solidFill>
              </a:rPr>
              <a:t>host</a:t>
            </a:r>
            <a:r>
              <a:rPr lang="tr-TR" dirty="0">
                <a:solidFill>
                  <a:schemeClr val="accent6">
                    <a:lumMod val="75000"/>
                  </a:schemeClr>
                </a:solidFill>
              </a:rPr>
              <a:t> </a:t>
            </a:r>
            <a:r>
              <a:rPr lang="tr-TR" dirty="0" err="1">
                <a:solidFill>
                  <a:schemeClr val="accent6">
                    <a:lumMod val="75000"/>
                  </a:schemeClr>
                </a:solidFill>
              </a:rPr>
              <a:t>within</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scope</a:t>
            </a:r>
            <a:r>
              <a:rPr lang="tr-TR" dirty="0">
                <a:solidFill>
                  <a:schemeClr val="accent6">
                    <a:lumMod val="75000"/>
                  </a:schemeClr>
                </a:solidFill>
              </a:rPr>
              <a:t> of </a:t>
            </a:r>
            <a:r>
              <a:rPr lang="tr-TR" dirty="0" err="1">
                <a:solidFill>
                  <a:schemeClr val="accent6">
                    <a:lumMod val="75000"/>
                  </a:schemeClr>
                </a:solidFill>
              </a:rPr>
              <a:t>this</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a:t>
            </a:r>
          </a:p>
        </p:txBody>
      </p:sp>
    </p:spTree>
    <p:extLst>
      <p:ext uri="{BB962C8B-B14F-4D97-AF65-F5344CB8AC3E}">
        <p14:creationId xmlns:p14="http://schemas.microsoft.com/office/powerpoint/2010/main" val="170112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295C5C-BD8E-4A3B-AD41-6E5D00F66C4C}"/>
              </a:ext>
            </a:extLst>
          </p:cNvPr>
          <p:cNvSpPr>
            <a:spLocks noGrp="1"/>
          </p:cNvSpPr>
          <p:nvPr>
            <p:ph type="title"/>
          </p:nvPr>
        </p:nvSpPr>
        <p:spPr/>
        <p:txBody>
          <a:bodyPr>
            <a:normAutofit fontScale="90000"/>
          </a:bodyPr>
          <a:lstStyle/>
          <a:p>
            <a:r>
              <a:rPr lang="tr-TR" spc="10" dirty="0" err="1">
                <a:cs typeface="Calibri"/>
              </a:rPr>
              <a:t>Who</a:t>
            </a:r>
            <a:r>
              <a:rPr lang="tr-TR" spc="10" dirty="0">
                <a:cs typeface="Calibri"/>
              </a:rPr>
              <a:t> can </a:t>
            </a:r>
            <a:r>
              <a:rPr lang="tr-TR" spc="10" dirty="0" err="1">
                <a:cs typeface="Calibri"/>
              </a:rPr>
              <a:t>benefit</a:t>
            </a:r>
            <a:r>
              <a:rPr lang="tr-TR" spc="10" dirty="0">
                <a:cs typeface="Calibri"/>
              </a:rPr>
              <a:t> </a:t>
            </a:r>
            <a:r>
              <a:rPr lang="tr-TR" spc="10" dirty="0" err="1">
                <a:cs typeface="Calibri"/>
              </a:rPr>
              <a:t>from</a:t>
            </a:r>
            <a:r>
              <a:rPr lang="tr-TR" spc="10" dirty="0">
                <a:cs typeface="Calibri"/>
              </a:rPr>
              <a:t> </a:t>
            </a:r>
            <a:r>
              <a:rPr lang="tr-TR" spc="10" dirty="0" err="1">
                <a:cs typeface="Calibri"/>
              </a:rPr>
              <a:t>E</a:t>
            </a:r>
            <a:r>
              <a:rPr lang="tr-TR" spc="-95" dirty="0" err="1">
                <a:cs typeface="Calibri"/>
              </a:rPr>
              <a:t>r</a:t>
            </a:r>
            <a:r>
              <a:rPr lang="tr-TR" spc="-15" dirty="0" err="1">
                <a:cs typeface="Calibri"/>
              </a:rPr>
              <a:t>a</a:t>
            </a:r>
            <a:r>
              <a:rPr lang="tr-TR" spc="20" dirty="0" err="1">
                <a:cs typeface="Calibri"/>
              </a:rPr>
              <a:t>s</a:t>
            </a:r>
            <a:r>
              <a:rPr lang="tr-TR" spc="15" dirty="0" err="1">
                <a:cs typeface="Calibri"/>
              </a:rPr>
              <a:t>mus</a:t>
            </a:r>
            <a:r>
              <a:rPr lang="tr-TR" spc="10" dirty="0">
                <a:cs typeface="Calibri"/>
              </a:rPr>
              <a:t>+ Learning </a:t>
            </a:r>
            <a:r>
              <a:rPr lang="tr-TR" spc="10" dirty="0" err="1">
                <a:cs typeface="Calibri"/>
              </a:rPr>
              <a:t>and</a:t>
            </a:r>
            <a:r>
              <a:rPr lang="tr-TR" spc="10" dirty="0">
                <a:cs typeface="Calibri"/>
              </a:rPr>
              <a:t> </a:t>
            </a:r>
            <a:r>
              <a:rPr lang="tr-TR" spc="10" dirty="0" err="1">
                <a:cs typeface="Calibri"/>
              </a:rPr>
              <a:t>Internship</a:t>
            </a:r>
            <a:r>
              <a:rPr lang="tr-TR" spc="10" dirty="0">
                <a:cs typeface="Calibri"/>
              </a:rPr>
              <a:t> </a:t>
            </a:r>
            <a:r>
              <a:rPr lang="tr-TR" spc="10" dirty="0" err="1">
                <a:cs typeface="Calibri"/>
              </a:rPr>
              <a:t>Mobility</a:t>
            </a:r>
            <a:r>
              <a:rPr lang="tr-TR" spc="10" dirty="0">
                <a:cs typeface="Calibri"/>
              </a:rPr>
              <a:t>?</a:t>
            </a:r>
            <a:r>
              <a:rPr lang="tr-TR" spc="20" dirty="0">
                <a:cs typeface="Calibri"/>
              </a:rPr>
              <a:t> </a:t>
            </a:r>
            <a:br>
              <a:rPr lang="tr-TR" dirty="0"/>
            </a:br>
            <a:endParaRPr lang="tr-TR" dirty="0"/>
          </a:p>
        </p:txBody>
      </p:sp>
      <p:sp>
        <p:nvSpPr>
          <p:cNvPr id="3" name="İçerik Yer Tutucusu 2">
            <a:extLst>
              <a:ext uri="{FF2B5EF4-FFF2-40B4-BE49-F238E27FC236}">
                <a16:creationId xmlns:a16="http://schemas.microsoft.com/office/drawing/2014/main" id="{033325EB-8253-442A-9FA4-17D83A60BD12}"/>
              </a:ext>
            </a:extLst>
          </p:cNvPr>
          <p:cNvSpPr>
            <a:spLocks noGrp="1"/>
          </p:cNvSpPr>
          <p:nvPr>
            <p:ph idx="1"/>
          </p:nvPr>
        </p:nvSpPr>
        <p:spPr>
          <a:xfrm>
            <a:off x="491970" y="1914401"/>
            <a:ext cx="10809303" cy="3625264"/>
          </a:xfrm>
        </p:spPr>
        <p:txBody>
          <a:bodyPr>
            <a:normAutofit fontScale="92500"/>
          </a:bodyPr>
          <a:lstStyle/>
          <a:p>
            <a:pPr>
              <a:lnSpc>
                <a:spcPts val="1500"/>
              </a:lnSpc>
              <a:spcAft>
                <a:spcPts val="750"/>
              </a:spcAft>
            </a:pP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Should</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be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citizen</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of Türkiye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Republic</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or</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another</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country</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besides</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being</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full</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-time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student</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enrolled</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in a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higher</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education</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programme</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undergraduate</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or</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master</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within</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Dokuz Eylül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University</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endParaRPr lang="tr-TR" sz="2600" dirty="0">
              <a:solidFill>
                <a:schemeClr val="accent6">
                  <a:lumMod val="75000"/>
                </a:schemeClr>
              </a:solidFill>
              <a:effectLst/>
              <a:ea typeface="Calibri" panose="020F0502020204030204" pitchFamily="34" charset="0"/>
              <a:cs typeface="Times New Roman" panose="02020603050405020304" pitchFamily="18" charset="0"/>
            </a:endParaRPr>
          </a:p>
          <a:p>
            <a:pPr>
              <a:lnSpc>
                <a:spcPts val="1500"/>
              </a:lnSpc>
              <a:spcAft>
                <a:spcPts val="750"/>
              </a:spcAft>
            </a:pPr>
            <a:r>
              <a:rPr lang="tr-TR" sz="2600" dirty="0">
                <a:solidFill>
                  <a:schemeClr val="accent6">
                    <a:lumMod val="75000"/>
                  </a:schemeClr>
                </a:solidFill>
                <a:effectLst/>
                <a:ea typeface="Times New Roman" panose="02020603050405020304" pitchFamily="18" charset="0"/>
                <a:cs typeface="Times New Roman" panose="02020603050405020304" pitchFamily="18" charset="0"/>
              </a:rPr>
              <a:t>Full-time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student</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refers</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to</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students</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who</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has 30 ECTS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course</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load</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during</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the</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 </a:t>
            </a:r>
            <a:r>
              <a:rPr lang="tr-TR" sz="2600" dirty="0" err="1">
                <a:solidFill>
                  <a:schemeClr val="accent6">
                    <a:lumMod val="75000"/>
                  </a:schemeClr>
                </a:solidFill>
                <a:effectLst/>
                <a:ea typeface="Times New Roman" panose="02020603050405020304" pitchFamily="18" charset="0"/>
                <a:cs typeface="Times New Roman" panose="02020603050405020304" pitchFamily="18" charset="0"/>
              </a:rPr>
              <a:t>exchange</a:t>
            </a:r>
            <a:r>
              <a:rPr lang="tr-TR" sz="2600" dirty="0">
                <a:solidFill>
                  <a:schemeClr val="accent6">
                    <a:lumMod val="75000"/>
                  </a:schemeClr>
                </a:solidFill>
                <a:effectLst/>
                <a:ea typeface="Times New Roman" panose="02020603050405020304" pitchFamily="18" charset="0"/>
                <a:cs typeface="Times New Roman" panose="02020603050405020304" pitchFamily="18" charset="0"/>
              </a:rPr>
              <a:t>.</a:t>
            </a:r>
            <a:endParaRPr lang="tr-TR" sz="2600" dirty="0">
              <a:solidFill>
                <a:schemeClr val="accent6">
                  <a:lumMod val="75000"/>
                </a:schemeClr>
              </a:solidFill>
              <a:cs typeface="Calibri"/>
            </a:endParaRPr>
          </a:p>
          <a:p>
            <a:r>
              <a:rPr lang="tr-TR" dirty="0" err="1">
                <a:cs typeface="Calibri"/>
              </a:rPr>
              <a:t>There</a:t>
            </a:r>
            <a:r>
              <a:rPr lang="tr-TR" dirty="0">
                <a:cs typeface="Calibri"/>
              </a:rPr>
              <a:t> is </a:t>
            </a:r>
            <a:r>
              <a:rPr lang="tr-TR" dirty="0" err="1">
                <a:cs typeface="Calibri"/>
              </a:rPr>
              <a:t>no</a:t>
            </a:r>
            <a:r>
              <a:rPr lang="tr-TR" dirty="0">
                <a:cs typeface="Calibri"/>
              </a:rPr>
              <a:t> </a:t>
            </a:r>
            <a:r>
              <a:rPr lang="tr-TR" dirty="0" err="1">
                <a:cs typeface="Calibri"/>
              </a:rPr>
              <a:t>obligation</a:t>
            </a:r>
            <a:r>
              <a:rPr lang="tr-TR" dirty="0">
                <a:cs typeface="Calibri"/>
              </a:rPr>
              <a:t> </a:t>
            </a:r>
            <a:r>
              <a:rPr lang="tr-TR" dirty="0" err="1">
                <a:cs typeface="Calibri"/>
              </a:rPr>
              <a:t>to</a:t>
            </a:r>
            <a:r>
              <a:rPr lang="tr-TR" dirty="0">
                <a:cs typeface="Calibri"/>
              </a:rPr>
              <a:t> </a:t>
            </a:r>
            <a:r>
              <a:rPr lang="tr-TR" dirty="0" err="1">
                <a:cs typeface="Calibri"/>
              </a:rPr>
              <a:t>have</a:t>
            </a:r>
            <a:r>
              <a:rPr lang="tr-TR" dirty="0">
                <a:cs typeface="Calibri"/>
              </a:rPr>
              <a:t> 30 ECTS </a:t>
            </a:r>
            <a:r>
              <a:rPr lang="tr-TR" dirty="0" err="1">
                <a:cs typeface="Calibri"/>
              </a:rPr>
              <a:t>course</a:t>
            </a:r>
            <a:r>
              <a:rPr lang="tr-TR" dirty="0">
                <a:cs typeface="Calibri"/>
              </a:rPr>
              <a:t> </a:t>
            </a:r>
            <a:r>
              <a:rPr lang="tr-TR" dirty="0" err="1">
                <a:cs typeface="Calibri"/>
              </a:rPr>
              <a:t>load</a:t>
            </a:r>
            <a:r>
              <a:rPr lang="tr-TR" dirty="0">
                <a:cs typeface="Calibri"/>
              </a:rPr>
              <a:t> in </a:t>
            </a:r>
            <a:r>
              <a:rPr lang="tr-TR" dirty="0" err="1">
                <a:cs typeface="Calibri"/>
              </a:rPr>
              <a:t>the</a:t>
            </a:r>
            <a:r>
              <a:rPr lang="tr-TR" dirty="0">
                <a:cs typeface="Calibri"/>
              </a:rPr>
              <a:t> </a:t>
            </a:r>
            <a:r>
              <a:rPr lang="tr-TR" dirty="0" err="1">
                <a:cs typeface="Calibri"/>
              </a:rPr>
              <a:t>period</a:t>
            </a:r>
            <a:r>
              <a:rPr lang="tr-TR" dirty="0">
                <a:cs typeface="Calibri"/>
              </a:rPr>
              <a:t> </a:t>
            </a:r>
            <a:r>
              <a:rPr lang="tr-TR" dirty="0" err="1">
                <a:cs typeface="Calibri"/>
              </a:rPr>
              <a:t>they</a:t>
            </a:r>
            <a:r>
              <a:rPr lang="tr-TR" dirty="0">
                <a:cs typeface="Calibri"/>
              </a:rPr>
              <a:t> </a:t>
            </a:r>
            <a:r>
              <a:rPr lang="tr-TR" dirty="0" err="1">
                <a:cs typeface="Calibri"/>
              </a:rPr>
              <a:t>have</a:t>
            </a:r>
            <a:r>
              <a:rPr lang="tr-TR" dirty="0">
                <a:cs typeface="Calibri"/>
              </a:rPr>
              <a:t> </a:t>
            </a:r>
            <a:r>
              <a:rPr lang="tr-TR" dirty="0" err="1">
                <a:cs typeface="Calibri"/>
              </a:rPr>
              <a:t>been</a:t>
            </a:r>
            <a:r>
              <a:rPr lang="tr-TR" dirty="0">
                <a:cs typeface="Calibri"/>
              </a:rPr>
              <a:t> </a:t>
            </a:r>
            <a:r>
              <a:rPr lang="tr-TR" dirty="0" err="1">
                <a:cs typeface="Calibri"/>
              </a:rPr>
              <a:t>selected</a:t>
            </a:r>
            <a:r>
              <a:rPr lang="tr-TR" dirty="0">
                <a:cs typeface="Calibri"/>
              </a:rPr>
              <a:t>, </a:t>
            </a:r>
            <a:r>
              <a:rPr lang="tr-TR" dirty="0" err="1">
                <a:cs typeface="Calibri"/>
              </a:rPr>
              <a:t>for</a:t>
            </a:r>
            <a:r>
              <a:rPr lang="tr-TR" dirty="0">
                <a:cs typeface="Calibri"/>
              </a:rPr>
              <a:t> </a:t>
            </a:r>
            <a:r>
              <a:rPr lang="tr-TR" dirty="0" err="1">
                <a:cs typeface="Calibri"/>
              </a:rPr>
              <a:t>students</a:t>
            </a:r>
            <a:r>
              <a:rPr lang="tr-TR" dirty="0">
                <a:cs typeface="Calibri"/>
              </a:rPr>
              <a:t> </a:t>
            </a:r>
            <a:r>
              <a:rPr lang="tr-TR" dirty="0" err="1">
                <a:cs typeface="Calibri"/>
              </a:rPr>
              <a:t>that</a:t>
            </a:r>
            <a:r>
              <a:rPr lang="tr-TR" dirty="0">
                <a:cs typeface="Calibri"/>
              </a:rPr>
              <a:t> </a:t>
            </a:r>
            <a:r>
              <a:rPr lang="tr-TR" dirty="0" err="1">
                <a:cs typeface="Calibri"/>
              </a:rPr>
              <a:t>will</a:t>
            </a:r>
            <a:r>
              <a:rPr lang="tr-TR" dirty="0">
                <a:cs typeface="Calibri"/>
              </a:rPr>
              <a:t> </a:t>
            </a:r>
            <a:r>
              <a:rPr lang="tr-TR" dirty="0" err="1">
                <a:cs typeface="Calibri"/>
              </a:rPr>
              <a:t>apply</a:t>
            </a:r>
            <a:r>
              <a:rPr lang="tr-TR" dirty="0">
                <a:cs typeface="Calibri"/>
              </a:rPr>
              <a:t> </a:t>
            </a:r>
            <a:r>
              <a:rPr lang="tr-TR" dirty="0" err="1">
                <a:cs typeface="Calibri"/>
              </a:rPr>
              <a:t>to</a:t>
            </a:r>
            <a:r>
              <a:rPr lang="tr-TR" dirty="0">
                <a:cs typeface="Calibri"/>
              </a:rPr>
              <a:t> </a:t>
            </a:r>
            <a:r>
              <a:rPr lang="tr-TR" dirty="0" err="1">
                <a:cs typeface="Calibri"/>
              </a:rPr>
              <a:t>the</a:t>
            </a:r>
            <a:r>
              <a:rPr lang="tr-TR" dirty="0">
                <a:cs typeface="Calibri"/>
              </a:rPr>
              <a:t> </a:t>
            </a:r>
            <a:r>
              <a:rPr lang="tr-TR" dirty="0" err="1">
                <a:cs typeface="Calibri"/>
              </a:rPr>
              <a:t>Internship</a:t>
            </a:r>
            <a:r>
              <a:rPr lang="tr-TR" dirty="0">
                <a:cs typeface="Calibri"/>
              </a:rPr>
              <a:t> </a:t>
            </a:r>
            <a:r>
              <a:rPr lang="tr-TR" dirty="0" err="1">
                <a:cs typeface="Calibri"/>
              </a:rPr>
              <a:t>Mobility</a:t>
            </a:r>
            <a:r>
              <a:rPr lang="tr-TR" dirty="0">
                <a:cs typeface="Calibri"/>
              </a:rPr>
              <a:t>. </a:t>
            </a:r>
          </a:p>
          <a:p>
            <a:r>
              <a:rPr lang="tr-TR" dirty="0" err="1">
                <a:cs typeface="Calibri"/>
              </a:rPr>
              <a:t>Situations</a:t>
            </a:r>
            <a:r>
              <a:rPr lang="tr-TR" dirty="0">
                <a:cs typeface="Calibri"/>
              </a:rPr>
              <a:t> </a:t>
            </a:r>
            <a:r>
              <a:rPr lang="tr-TR" dirty="0" err="1">
                <a:cs typeface="Calibri"/>
              </a:rPr>
              <a:t>such</a:t>
            </a:r>
            <a:r>
              <a:rPr lang="tr-TR" dirty="0">
                <a:cs typeface="Calibri"/>
              </a:rPr>
              <a:t> as </a:t>
            </a:r>
            <a:r>
              <a:rPr lang="tr-TR" dirty="0" err="1">
                <a:cs typeface="Calibri"/>
              </a:rPr>
              <a:t>retaking</a:t>
            </a:r>
            <a:r>
              <a:rPr lang="tr-TR" dirty="0">
                <a:cs typeface="Calibri"/>
              </a:rPr>
              <a:t> </a:t>
            </a:r>
            <a:r>
              <a:rPr lang="tr-TR" dirty="0" err="1">
                <a:cs typeface="Calibri"/>
              </a:rPr>
              <a:t>failed</a:t>
            </a:r>
            <a:r>
              <a:rPr lang="tr-TR" dirty="0">
                <a:cs typeface="Calibri"/>
              </a:rPr>
              <a:t> </a:t>
            </a:r>
            <a:r>
              <a:rPr lang="tr-TR" dirty="0" err="1">
                <a:cs typeface="Calibri"/>
              </a:rPr>
              <a:t>course</a:t>
            </a:r>
            <a:r>
              <a:rPr lang="tr-TR" dirty="0">
                <a:cs typeface="Calibri"/>
              </a:rPr>
              <a:t>, </a:t>
            </a:r>
            <a:r>
              <a:rPr lang="tr-TR" dirty="0" err="1">
                <a:cs typeface="Calibri"/>
              </a:rPr>
              <a:t>postponing</a:t>
            </a:r>
            <a:r>
              <a:rPr lang="tr-TR" dirty="0">
                <a:cs typeface="Calibri"/>
              </a:rPr>
              <a:t> </a:t>
            </a:r>
            <a:r>
              <a:rPr lang="tr-TR" dirty="0" err="1">
                <a:cs typeface="Calibri"/>
              </a:rPr>
              <a:t>graduation</a:t>
            </a:r>
            <a:r>
              <a:rPr lang="tr-TR" dirty="0">
                <a:cs typeface="Calibri"/>
              </a:rPr>
              <a:t> </a:t>
            </a:r>
            <a:r>
              <a:rPr lang="tr-TR" dirty="0" err="1">
                <a:cs typeface="Calibri"/>
              </a:rPr>
              <a:t>or</a:t>
            </a:r>
            <a:r>
              <a:rPr lang="tr-TR" dirty="0">
                <a:cs typeface="Calibri"/>
              </a:rPr>
              <a:t> </a:t>
            </a:r>
            <a:r>
              <a:rPr lang="tr-TR" dirty="0" err="1">
                <a:cs typeface="Calibri"/>
              </a:rPr>
              <a:t>disciplinary</a:t>
            </a:r>
            <a:r>
              <a:rPr lang="tr-TR" dirty="0">
                <a:cs typeface="Calibri"/>
              </a:rPr>
              <a:t> </a:t>
            </a:r>
            <a:r>
              <a:rPr lang="tr-TR" dirty="0" err="1">
                <a:cs typeface="Calibri"/>
              </a:rPr>
              <a:t>penalty</a:t>
            </a:r>
            <a:r>
              <a:rPr lang="tr-TR" dirty="0">
                <a:cs typeface="Calibri"/>
              </a:rPr>
              <a:t>, </a:t>
            </a:r>
            <a:r>
              <a:rPr lang="tr-TR" dirty="0" err="1">
                <a:cs typeface="Calibri"/>
              </a:rPr>
              <a:t>don’t</a:t>
            </a:r>
            <a:r>
              <a:rPr lang="tr-TR" dirty="0">
                <a:cs typeface="Calibri"/>
              </a:rPr>
              <a:t> </a:t>
            </a:r>
            <a:r>
              <a:rPr lang="tr-TR" dirty="0" err="1">
                <a:cs typeface="Calibri"/>
              </a:rPr>
              <a:t>prevent</a:t>
            </a:r>
            <a:r>
              <a:rPr lang="tr-TR" dirty="0">
                <a:cs typeface="Calibri"/>
              </a:rPr>
              <a:t> </a:t>
            </a:r>
            <a:r>
              <a:rPr lang="tr-TR" dirty="0" err="1">
                <a:cs typeface="Calibri"/>
              </a:rPr>
              <a:t>the</a:t>
            </a:r>
            <a:r>
              <a:rPr lang="tr-TR" dirty="0">
                <a:cs typeface="Calibri"/>
              </a:rPr>
              <a:t> </a:t>
            </a:r>
            <a:r>
              <a:rPr lang="tr-TR" dirty="0" err="1">
                <a:cs typeface="Calibri"/>
              </a:rPr>
              <a:t>student</a:t>
            </a:r>
            <a:r>
              <a:rPr lang="tr-TR" dirty="0">
                <a:cs typeface="Calibri"/>
              </a:rPr>
              <a:t> </a:t>
            </a:r>
            <a:r>
              <a:rPr lang="tr-TR" dirty="0" err="1">
                <a:cs typeface="Calibri"/>
              </a:rPr>
              <a:t>from</a:t>
            </a:r>
            <a:r>
              <a:rPr lang="tr-TR" dirty="0">
                <a:cs typeface="Calibri"/>
              </a:rPr>
              <a:t> </a:t>
            </a:r>
            <a:r>
              <a:rPr lang="tr-TR" dirty="0" err="1">
                <a:cs typeface="Calibri"/>
              </a:rPr>
              <a:t>applying</a:t>
            </a:r>
            <a:r>
              <a:rPr lang="tr-TR" dirty="0">
                <a:cs typeface="Calibri"/>
              </a:rPr>
              <a:t> </a:t>
            </a:r>
            <a:r>
              <a:rPr lang="tr-TR" dirty="0" err="1">
                <a:cs typeface="Calibri"/>
              </a:rPr>
              <a:t>for</a:t>
            </a:r>
            <a:r>
              <a:rPr lang="tr-TR" dirty="0">
                <a:cs typeface="Calibri"/>
              </a:rPr>
              <a:t> </a:t>
            </a:r>
            <a:r>
              <a:rPr lang="tr-TR" dirty="0" err="1">
                <a:cs typeface="Calibri"/>
              </a:rPr>
              <a:t>Erasmus</a:t>
            </a:r>
            <a:r>
              <a:rPr lang="tr-TR" dirty="0">
                <a:cs typeface="Calibri"/>
              </a:rPr>
              <a:t>+ Learning / </a:t>
            </a:r>
            <a:r>
              <a:rPr lang="tr-TR" dirty="0" err="1">
                <a:cs typeface="Calibri"/>
              </a:rPr>
              <a:t>Internship</a:t>
            </a:r>
            <a:r>
              <a:rPr lang="tr-TR" dirty="0">
                <a:cs typeface="Calibri"/>
              </a:rPr>
              <a:t> </a:t>
            </a:r>
            <a:r>
              <a:rPr lang="tr-TR" dirty="0" err="1">
                <a:cs typeface="Calibri"/>
              </a:rPr>
              <a:t>Mobility</a:t>
            </a:r>
            <a:r>
              <a:rPr lang="tr-TR" dirty="0">
                <a:cs typeface="Calibri"/>
              </a:rPr>
              <a:t>. </a:t>
            </a:r>
            <a:endParaRPr lang="tr-TR" dirty="0"/>
          </a:p>
        </p:txBody>
      </p:sp>
    </p:spTree>
    <p:extLst>
      <p:ext uri="{BB962C8B-B14F-4D97-AF65-F5344CB8AC3E}">
        <p14:creationId xmlns:p14="http://schemas.microsoft.com/office/powerpoint/2010/main" val="245421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269CD51-47EC-44CF-96F3-F440204E3ABF}"/>
              </a:ext>
            </a:extLst>
          </p:cNvPr>
          <p:cNvSpPr>
            <a:spLocks noGrp="1"/>
          </p:cNvSpPr>
          <p:nvPr>
            <p:ph type="title"/>
          </p:nvPr>
        </p:nvSpPr>
        <p:spPr/>
        <p:txBody>
          <a:bodyPr>
            <a:normAutofit/>
          </a:bodyPr>
          <a:lstStyle/>
          <a:p>
            <a:r>
              <a:rPr lang="tr-TR" spc="10" dirty="0">
                <a:cs typeface="Calibri"/>
              </a:rPr>
              <a:t> </a:t>
            </a:r>
            <a:r>
              <a:rPr lang="tr-TR" spc="10" dirty="0" err="1">
                <a:cs typeface="Calibri"/>
              </a:rPr>
              <a:t>Who</a:t>
            </a:r>
            <a:r>
              <a:rPr lang="tr-TR" spc="10" dirty="0">
                <a:cs typeface="Calibri"/>
              </a:rPr>
              <a:t> can </a:t>
            </a:r>
            <a:r>
              <a:rPr lang="tr-TR" spc="10" dirty="0" err="1">
                <a:cs typeface="Calibri"/>
              </a:rPr>
              <a:t>benefit</a:t>
            </a:r>
            <a:r>
              <a:rPr lang="tr-TR" spc="10" dirty="0">
                <a:cs typeface="Calibri"/>
              </a:rPr>
              <a:t> </a:t>
            </a:r>
            <a:r>
              <a:rPr lang="tr-TR" spc="10" dirty="0" err="1">
                <a:cs typeface="Calibri"/>
              </a:rPr>
              <a:t>from</a:t>
            </a:r>
            <a:r>
              <a:rPr lang="tr-TR" spc="10" dirty="0">
                <a:cs typeface="Calibri"/>
              </a:rPr>
              <a:t> </a:t>
            </a:r>
            <a:r>
              <a:rPr lang="tr-TR" spc="10" dirty="0" err="1">
                <a:cs typeface="Calibri"/>
              </a:rPr>
              <a:t>E</a:t>
            </a:r>
            <a:r>
              <a:rPr lang="tr-TR" spc="-95" dirty="0" err="1">
                <a:cs typeface="Calibri"/>
              </a:rPr>
              <a:t>r</a:t>
            </a:r>
            <a:r>
              <a:rPr lang="tr-TR" spc="-15" dirty="0" err="1">
                <a:cs typeface="Calibri"/>
              </a:rPr>
              <a:t>a</a:t>
            </a:r>
            <a:r>
              <a:rPr lang="tr-TR" spc="20" dirty="0" err="1">
                <a:cs typeface="Calibri"/>
              </a:rPr>
              <a:t>s</a:t>
            </a:r>
            <a:r>
              <a:rPr lang="tr-TR" spc="15" dirty="0" err="1">
                <a:cs typeface="Calibri"/>
              </a:rPr>
              <a:t>mus</a:t>
            </a:r>
            <a:r>
              <a:rPr lang="tr-TR" spc="-5" dirty="0">
                <a:cs typeface="Calibri"/>
              </a:rPr>
              <a:t> </a:t>
            </a:r>
            <a:r>
              <a:rPr lang="tr-TR" spc="10" dirty="0">
                <a:cs typeface="Calibri"/>
              </a:rPr>
              <a:t>+</a:t>
            </a:r>
            <a:r>
              <a:rPr lang="tr-TR" spc="20" dirty="0">
                <a:cs typeface="Calibri"/>
              </a:rPr>
              <a:t> </a:t>
            </a:r>
            <a:r>
              <a:rPr lang="tr-TR" spc="10" dirty="0">
                <a:cs typeface="Calibri"/>
              </a:rPr>
              <a:t>Learning</a:t>
            </a:r>
            <a:r>
              <a:rPr lang="tr-TR" spc="20" dirty="0">
                <a:cs typeface="Calibri"/>
              </a:rPr>
              <a:t> </a:t>
            </a:r>
            <a:r>
              <a:rPr lang="tr-TR" dirty="0">
                <a:cs typeface="Calibri"/>
              </a:rPr>
              <a:t>&amp; </a:t>
            </a:r>
            <a:r>
              <a:rPr lang="tr-TR" spc="-30" dirty="0" err="1">
                <a:cs typeface="Calibri"/>
              </a:rPr>
              <a:t>Internship</a:t>
            </a:r>
            <a:r>
              <a:rPr lang="tr-TR" spc="-30" dirty="0">
                <a:cs typeface="Calibri"/>
              </a:rPr>
              <a:t> </a:t>
            </a:r>
            <a:r>
              <a:rPr lang="tr-TR" spc="-30" dirty="0" err="1">
                <a:cs typeface="Calibri"/>
              </a:rPr>
              <a:t>Mobility</a:t>
            </a:r>
            <a:r>
              <a:rPr lang="tr-TR" spc="-30" dirty="0">
                <a:cs typeface="Calibri"/>
              </a:rPr>
              <a:t>?</a:t>
            </a:r>
            <a:endParaRPr lang="tr-TR" dirty="0"/>
          </a:p>
        </p:txBody>
      </p:sp>
      <p:sp>
        <p:nvSpPr>
          <p:cNvPr id="3" name="İçerik Yer Tutucusu 2">
            <a:extLst>
              <a:ext uri="{FF2B5EF4-FFF2-40B4-BE49-F238E27FC236}">
                <a16:creationId xmlns:a16="http://schemas.microsoft.com/office/drawing/2014/main" id="{7A55AF42-248B-4BF1-9895-29696C714EC4}"/>
              </a:ext>
            </a:extLst>
          </p:cNvPr>
          <p:cNvSpPr>
            <a:spLocks noGrp="1"/>
          </p:cNvSpPr>
          <p:nvPr>
            <p:ph idx="1"/>
          </p:nvPr>
        </p:nvSpPr>
        <p:spPr>
          <a:xfrm>
            <a:off x="838200" y="1825625"/>
            <a:ext cx="10515600" cy="3520816"/>
          </a:xfrm>
        </p:spPr>
        <p:txBody>
          <a:bodyPr>
            <a:normAutofit fontScale="85000" lnSpcReduction="20000"/>
          </a:bodyPr>
          <a:lstStyle/>
          <a:p>
            <a:pPr>
              <a:lnSpc>
                <a:spcPct val="100000"/>
              </a:lnSpc>
            </a:pPr>
            <a:r>
              <a:rPr lang="tr-TR" dirty="0" err="1"/>
              <a:t>For</a:t>
            </a:r>
            <a:r>
              <a:rPr lang="tr-TR" dirty="0"/>
              <a:t> </a:t>
            </a:r>
            <a:r>
              <a:rPr lang="tr-TR" dirty="0" err="1"/>
              <a:t>Undergraduate</a:t>
            </a:r>
            <a:r>
              <a:rPr lang="tr-TR" dirty="0"/>
              <a:t>/</a:t>
            </a:r>
            <a:r>
              <a:rPr lang="tr-TR" dirty="0" err="1"/>
              <a:t>Graduate</a:t>
            </a:r>
            <a:r>
              <a:rPr lang="tr-TR" dirty="0"/>
              <a:t> </a:t>
            </a:r>
            <a:r>
              <a:rPr lang="tr-TR" dirty="0" err="1"/>
              <a:t>students</a:t>
            </a:r>
            <a:r>
              <a:rPr lang="tr-TR" dirty="0"/>
              <a:t> </a:t>
            </a:r>
            <a:r>
              <a:rPr lang="tr-TR" dirty="0" err="1"/>
              <a:t>that</a:t>
            </a:r>
            <a:r>
              <a:rPr lang="tr-TR" dirty="0"/>
              <a:t> </a:t>
            </a:r>
            <a:r>
              <a:rPr lang="tr-TR" dirty="0" err="1"/>
              <a:t>will</a:t>
            </a:r>
            <a:r>
              <a:rPr lang="tr-TR" dirty="0"/>
              <a:t> </a:t>
            </a:r>
            <a:r>
              <a:rPr lang="tr-TR" dirty="0" err="1"/>
              <a:t>apply</a:t>
            </a:r>
            <a:r>
              <a:rPr lang="tr-TR" dirty="0"/>
              <a:t> </a:t>
            </a:r>
            <a:r>
              <a:rPr lang="tr-TR" dirty="0" err="1"/>
              <a:t>for</a:t>
            </a:r>
            <a:r>
              <a:rPr lang="tr-TR" dirty="0"/>
              <a:t> </a:t>
            </a:r>
            <a:r>
              <a:rPr lang="tr-TR" dirty="0" err="1"/>
              <a:t>Mobility</a:t>
            </a:r>
            <a:r>
              <a:rPr lang="tr-TR" dirty="0"/>
              <a:t>, GPA </a:t>
            </a:r>
            <a:r>
              <a:rPr lang="tr-TR" dirty="0" err="1"/>
              <a:t>must</a:t>
            </a:r>
            <a:r>
              <a:rPr lang="tr-TR" dirty="0"/>
              <a:t> be at </a:t>
            </a:r>
            <a:r>
              <a:rPr lang="tr-TR" dirty="0" err="1"/>
              <a:t>least</a:t>
            </a:r>
            <a:r>
              <a:rPr lang="tr-TR" dirty="0"/>
              <a:t> </a:t>
            </a:r>
            <a:r>
              <a:rPr lang="tr-TR" b="1" dirty="0">
                <a:solidFill>
                  <a:srgbClr val="C00000"/>
                </a:solidFill>
              </a:rPr>
              <a:t>2.20/4.00 (58/100).</a:t>
            </a:r>
            <a:r>
              <a:rPr lang="tr-TR" b="1" dirty="0">
                <a:solidFill>
                  <a:schemeClr val="accent6">
                    <a:lumMod val="75000"/>
                  </a:schemeClr>
                </a:solidFill>
              </a:rPr>
              <a:t> </a:t>
            </a:r>
            <a:r>
              <a:rPr lang="tr-TR" dirty="0" err="1">
                <a:solidFill>
                  <a:schemeClr val="accent6">
                    <a:lumMod val="75000"/>
                  </a:schemeClr>
                </a:solidFill>
              </a:rPr>
              <a:t>For</a:t>
            </a:r>
            <a:r>
              <a:rPr lang="tr-TR" dirty="0">
                <a:solidFill>
                  <a:schemeClr val="accent6">
                    <a:lumMod val="75000"/>
                  </a:schemeClr>
                </a:solidFill>
              </a:rPr>
              <a:t> Master </a:t>
            </a:r>
            <a:r>
              <a:rPr lang="tr-TR" dirty="0" err="1">
                <a:solidFill>
                  <a:schemeClr val="accent6">
                    <a:lumMod val="75000"/>
                  </a:schemeClr>
                </a:solidFill>
              </a:rPr>
              <a:t>and</a:t>
            </a:r>
            <a:r>
              <a:rPr lang="tr-TR" dirty="0">
                <a:solidFill>
                  <a:schemeClr val="accent6">
                    <a:lumMod val="75000"/>
                  </a:schemeClr>
                </a:solidFill>
              </a:rPr>
              <a:t> </a:t>
            </a:r>
            <a:r>
              <a:rPr lang="tr-TR" dirty="0" err="1">
                <a:solidFill>
                  <a:schemeClr val="accent6">
                    <a:lumMod val="75000"/>
                  </a:schemeClr>
                </a:solidFill>
              </a:rPr>
              <a:t>Doctorate</a:t>
            </a:r>
            <a:r>
              <a:rPr lang="tr-TR" dirty="0">
                <a:solidFill>
                  <a:schemeClr val="accent6">
                    <a:lumMod val="75000"/>
                  </a:schemeClr>
                </a:solidFill>
              </a:rPr>
              <a:t> </a:t>
            </a:r>
            <a:r>
              <a:rPr lang="tr-TR" dirty="0" err="1">
                <a:solidFill>
                  <a:schemeClr val="accent6">
                    <a:lumMod val="75000"/>
                  </a:schemeClr>
                </a:solidFill>
              </a:rPr>
              <a:t>students</a:t>
            </a:r>
            <a:r>
              <a:rPr lang="tr-TR" dirty="0">
                <a:solidFill>
                  <a:schemeClr val="accent6">
                    <a:lumMod val="75000"/>
                  </a:schemeClr>
                </a:solidFill>
              </a:rPr>
              <a:t>, GPA </a:t>
            </a:r>
            <a:r>
              <a:rPr lang="tr-TR" dirty="0" err="1">
                <a:solidFill>
                  <a:schemeClr val="accent6">
                    <a:lumMod val="75000"/>
                  </a:schemeClr>
                </a:solidFill>
              </a:rPr>
              <a:t>must</a:t>
            </a:r>
            <a:r>
              <a:rPr lang="tr-TR" dirty="0">
                <a:solidFill>
                  <a:schemeClr val="accent6">
                    <a:lumMod val="75000"/>
                  </a:schemeClr>
                </a:solidFill>
              </a:rPr>
              <a:t> be at </a:t>
            </a:r>
            <a:r>
              <a:rPr lang="tr-TR" dirty="0" err="1">
                <a:solidFill>
                  <a:schemeClr val="accent6">
                    <a:lumMod val="75000"/>
                  </a:schemeClr>
                </a:solidFill>
              </a:rPr>
              <a:t>least</a:t>
            </a:r>
            <a:r>
              <a:rPr lang="tr-TR" dirty="0">
                <a:solidFill>
                  <a:schemeClr val="accent6">
                    <a:lumMod val="75000"/>
                  </a:schemeClr>
                </a:solidFill>
              </a:rPr>
              <a:t> </a:t>
            </a:r>
            <a:r>
              <a:rPr lang="tr-TR" b="1" dirty="0">
                <a:solidFill>
                  <a:srgbClr val="C00000"/>
                </a:solidFill>
              </a:rPr>
              <a:t>2.50/4.00 (65/100).</a:t>
            </a:r>
          </a:p>
          <a:p>
            <a:pPr>
              <a:lnSpc>
                <a:spcPct val="100000"/>
              </a:lnSpc>
            </a:pPr>
            <a:r>
              <a:rPr lang="tr-TR" dirty="0" err="1"/>
              <a:t>In</a:t>
            </a:r>
            <a:r>
              <a:rPr lang="tr-TR" dirty="0"/>
              <a:t> </a:t>
            </a:r>
            <a:r>
              <a:rPr lang="tr-TR" dirty="0" err="1"/>
              <a:t>case</a:t>
            </a:r>
            <a:r>
              <a:rPr lang="tr-TR" dirty="0"/>
              <a:t> </a:t>
            </a:r>
            <a:r>
              <a:rPr lang="tr-TR" dirty="0" err="1"/>
              <a:t>the</a:t>
            </a:r>
            <a:r>
              <a:rPr lang="tr-TR" dirty="0"/>
              <a:t> </a:t>
            </a:r>
            <a:r>
              <a:rPr lang="tr-TR" dirty="0" err="1"/>
              <a:t>student</a:t>
            </a:r>
            <a:r>
              <a:rPr lang="tr-TR" dirty="0"/>
              <a:t> is </a:t>
            </a:r>
            <a:r>
              <a:rPr lang="tr-TR" dirty="0" err="1"/>
              <a:t>selected</a:t>
            </a:r>
            <a:r>
              <a:rPr lang="tr-TR" dirty="0"/>
              <a:t> </a:t>
            </a:r>
            <a:r>
              <a:rPr lang="tr-TR" dirty="0" err="1"/>
              <a:t>for</a:t>
            </a:r>
            <a:r>
              <a:rPr lang="tr-TR" dirty="0"/>
              <a:t> </a:t>
            </a:r>
            <a:r>
              <a:rPr lang="tr-TR" dirty="0" err="1"/>
              <a:t>the</a:t>
            </a:r>
            <a:r>
              <a:rPr lang="tr-TR" dirty="0"/>
              <a:t> program, </a:t>
            </a:r>
            <a:r>
              <a:rPr lang="tr-TR" dirty="0" err="1"/>
              <a:t>student’s</a:t>
            </a:r>
            <a:r>
              <a:rPr lang="tr-TR" dirty="0"/>
              <a:t> GPA </a:t>
            </a:r>
            <a:r>
              <a:rPr lang="tr-TR" dirty="0" err="1"/>
              <a:t>must</a:t>
            </a:r>
            <a:r>
              <a:rPr lang="tr-TR" dirty="0"/>
              <a:t> be at </a:t>
            </a:r>
            <a:r>
              <a:rPr lang="tr-TR" dirty="0" err="1"/>
              <a:t>least</a:t>
            </a:r>
            <a:r>
              <a:rPr lang="tr-TR" dirty="0"/>
              <a:t> </a:t>
            </a:r>
            <a:r>
              <a:rPr lang="tr-TR" b="1" dirty="0">
                <a:solidFill>
                  <a:srgbClr val="C00000"/>
                </a:solidFill>
              </a:rPr>
              <a:t>1.80/4.00 (48,66/100) </a:t>
            </a:r>
            <a:r>
              <a:rPr lang="tr-TR" dirty="0">
                <a:solidFill>
                  <a:schemeClr val="accent6">
                    <a:lumMod val="75000"/>
                  </a:schemeClr>
                </a:solidFill>
              </a:rPr>
              <a:t>as of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 </a:t>
            </a:r>
            <a:r>
              <a:rPr lang="tr-TR" dirty="0" err="1">
                <a:solidFill>
                  <a:schemeClr val="accent6">
                    <a:lumMod val="75000"/>
                  </a:schemeClr>
                </a:solidFill>
              </a:rPr>
              <a:t>period</a:t>
            </a:r>
            <a:r>
              <a:rPr lang="tr-TR" dirty="0">
                <a:solidFill>
                  <a:schemeClr val="accent6">
                    <a:lumMod val="75000"/>
                  </a:schemeClr>
                </a:solidFill>
              </a:rPr>
              <a:t>. </a:t>
            </a:r>
            <a:r>
              <a:rPr lang="tr-TR" dirty="0" err="1">
                <a:solidFill>
                  <a:schemeClr val="accent6">
                    <a:lumMod val="75000"/>
                  </a:schemeClr>
                </a:solidFill>
              </a:rPr>
              <a:t>Otherwise</a:t>
            </a:r>
            <a:r>
              <a:rPr lang="tr-TR" dirty="0">
                <a:solidFill>
                  <a:schemeClr val="accent6">
                    <a:lumMod val="75000"/>
                  </a:schemeClr>
                </a:solidFill>
              </a:rPr>
              <a:t>, </a:t>
            </a:r>
            <a:r>
              <a:rPr lang="tr-TR" dirty="0" err="1">
                <a:solidFill>
                  <a:schemeClr val="accent6">
                    <a:lumMod val="75000"/>
                  </a:schemeClr>
                </a:solidFill>
              </a:rPr>
              <a:t>student</a:t>
            </a:r>
            <a:r>
              <a:rPr lang="tr-TR" dirty="0">
                <a:solidFill>
                  <a:schemeClr val="accent6">
                    <a:lumMod val="75000"/>
                  </a:schemeClr>
                </a:solidFill>
              </a:rPr>
              <a:t> can not </a:t>
            </a:r>
            <a:r>
              <a:rPr lang="tr-TR" dirty="0" err="1">
                <a:solidFill>
                  <a:schemeClr val="accent6">
                    <a:lumMod val="75000"/>
                  </a:schemeClr>
                </a:solidFill>
              </a:rPr>
              <a:t>benefit</a:t>
            </a:r>
            <a:r>
              <a:rPr lang="tr-TR" dirty="0">
                <a:solidFill>
                  <a:schemeClr val="accent6">
                    <a:lumMod val="75000"/>
                  </a:schemeClr>
                </a:solidFill>
              </a:rPr>
              <a:t> </a:t>
            </a:r>
            <a:r>
              <a:rPr lang="tr-TR" dirty="0" err="1">
                <a:solidFill>
                  <a:schemeClr val="accent6">
                    <a:lumMod val="75000"/>
                  </a:schemeClr>
                </a:solidFill>
              </a:rPr>
              <a:t>from</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a:t>
            </a:r>
            <a:r>
              <a:rPr lang="tr-TR" b="1" dirty="0">
                <a:solidFill>
                  <a:srgbClr val="C00000"/>
                </a:solidFill>
              </a:rPr>
              <a:t> </a:t>
            </a:r>
            <a:endParaRPr lang="tr-TR" dirty="0"/>
          </a:p>
          <a:p>
            <a:pPr>
              <a:lnSpc>
                <a:spcPct val="100000"/>
              </a:lnSpc>
            </a:pPr>
            <a:r>
              <a:rPr lang="tr-TR" dirty="0" err="1"/>
              <a:t>Preparation</a:t>
            </a:r>
            <a:r>
              <a:rPr lang="tr-TR" dirty="0"/>
              <a:t> </a:t>
            </a:r>
            <a:r>
              <a:rPr lang="tr-TR" dirty="0" err="1"/>
              <a:t>class</a:t>
            </a:r>
            <a:r>
              <a:rPr lang="tr-TR" dirty="0"/>
              <a:t> </a:t>
            </a:r>
            <a:r>
              <a:rPr lang="tr-TR" dirty="0" err="1"/>
              <a:t>students</a:t>
            </a:r>
            <a:r>
              <a:rPr lang="tr-TR" dirty="0"/>
              <a:t> can not </a:t>
            </a:r>
            <a:r>
              <a:rPr lang="tr-TR" dirty="0" err="1"/>
              <a:t>apply</a:t>
            </a:r>
            <a:r>
              <a:rPr lang="tr-TR" dirty="0"/>
              <a:t> </a:t>
            </a:r>
            <a:r>
              <a:rPr lang="tr-TR" dirty="0" err="1"/>
              <a:t>for</a:t>
            </a:r>
            <a:r>
              <a:rPr lang="tr-TR" dirty="0"/>
              <a:t> </a:t>
            </a:r>
            <a:r>
              <a:rPr lang="tr-TR" dirty="0" err="1"/>
              <a:t>the</a:t>
            </a:r>
            <a:r>
              <a:rPr lang="tr-TR" dirty="0"/>
              <a:t> program.</a:t>
            </a:r>
          </a:p>
          <a:p>
            <a:pPr>
              <a:lnSpc>
                <a:spcPct val="100000"/>
              </a:lnSpc>
            </a:pPr>
            <a:r>
              <a:rPr lang="tr-TR" dirty="0" err="1"/>
              <a:t>students</a:t>
            </a:r>
            <a:r>
              <a:rPr lang="tr-TR" dirty="0"/>
              <a:t> </a:t>
            </a:r>
            <a:r>
              <a:rPr lang="tr-TR" dirty="0" err="1"/>
              <a:t>who</a:t>
            </a:r>
            <a:r>
              <a:rPr lang="tr-TR" dirty="0"/>
              <a:t> </a:t>
            </a:r>
            <a:r>
              <a:rPr lang="tr-TR" dirty="0" err="1"/>
              <a:t>have</a:t>
            </a:r>
            <a:r>
              <a:rPr lang="tr-TR" dirty="0"/>
              <a:t> </a:t>
            </a:r>
            <a:r>
              <a:rPr lang="tr-TR" dirty="0" err="1"/>
              <a:t>been</a:t>
            </a:r>
            <a:r>
              <a:rPr lang="tr-TR" dirty="0"/>
              <a:t> </a:t>
            </a:r>
            <a:r>
              <a:rPr lang="tr-TR" dirty="0" err="1"/>
              <a:t>selected</a:t>
            </a:r>
            <a:r>
              <a:rPr lang="tr-TR" dirty="0"/>
              <a:t> in </a:t>
            </a:r>
            <a:r>
              <a:rPr lang="tr-TR" dirty="0" err="1"/>
              <a:t>their</a:t>
            </a:r>
            <a:r>
              <a:rPr lang="tr-TR" dirty="0"/>
              <a:t> </a:t>
            </a:r>
            <a:r>
              <a:rPr lang="tr-TR" dirty="0" err="1"/>
              <a:t>last</a:t>
            </a:r>
            <a:r>
              <a:rPr lang="tr-TR" dirty="0"/>
              <a:t> </a:t>
            </a:r>
            <a:r>
              <a:rPr lang="tr-TR" dirty="0" err="1"/>
              <a:t>learning</a:t>
            </a:r>
            <a:r>
              <a:rPr lang="tr-TR" dirty="0"/>
              <a:t> </a:t>
            </a:r>
            <a:r>
              <a:rPr lang="tr-TR" dirty="0" err="1"/>
              <a:t>year</a:t>
            </a:r>
            <a:r>
              <a:rPr lang="tr-TR" dirty="0"/>
              <a:t> can </a:t>
            </a:r>
            <a:r>
              <a:rPr lang="tr-TR" dirty="0" err="1"/>
              <a:t>benefit</a:t>
            </a:r>
            <a:r>
              <a:rPr lang="tr-TR" dirty="0"/>
              <a:t> </a:t>
            </a:r>
            <a:r>
              <a:rPr lang="tr-TR" dirty="0" err="1"/>
              <a:t>from</a:t>
            </a:r>
            <a:r>
              <a:rPr lang="tr-TR" dirty="0"/>
              <a:t> </a:t>
            </a:r>
            <a:r>
              <a:rPr lang="tr-TR" dirty="0" err="1"/>
              <a:t>the</a:t>
            </a:r>
            <a:r>
              <a:rPr lang="tr-TR" dirty="0"/>
              <a:t> </a:t>
            </a:r>
            <a:r>
              <a:rPr lang="tr-TR" dirty="0" err="1"/>
              <a:t>right</a:t>
            </a:r>
            <a:r>
              <a:rPr lang="tr-TR" dirty="0"/>
              <a:t> </a:t>
            </a:r>
            <a:r>
              <a:rPr lang="tr-TR" dirty="0" err="1"/>
              <a:t>to</a:t>
            </a:r>
            <a:r>
              <a:rPr lang="tr-TR" dirty="0"/>
              <a:t> </a:t>
            </a:r>
            <a:r>
              <a:rPr lang="tr-TR" dirty="0" err="1"/>
              <a:t>complete</a:t>
            </a:r>
            <a:r>
              <a:rPr lang="tr-TR" dirty="0"/>
              <a:t> at </a:t>
            </a:r>
            <a:r>
              <a:rPr lang="tr-TR" dirty="0" err="1"/>
              <a:t>least</a:t>
            </a:r>
            <a:r>
              <a:rPr lang="tr-TR" dirty="0"/>
              <a:t> </a:t>
            </a:r>
            <a:r>
              <a:rPr lang="tr-TR" b="1" dirty="0">
                <a:solidFill>
                  <a:srgbClr val="C00000"/>
                </a:solidFill>
              </a:rPr>
              <a:t>60 </a:t>
            </a:r>
            <a:r>
              <a:rPr lang="tr-TR" b="1" dirty="0" err="1">
                <a:solidFill>
                  <a:srgbClr val="C00000"/>
                </a:solidFill>
              </a:rPr>
              <a:t>days</a:t>
            </a:r>
            <a:r>
              <a:rPr lang="tr-TR" b="1" dirty="0">
                <a:solidFill>
                  <a:srgbClr val="C00000"/>
                </a:solidFill>
              </a:rPr>
              <a:t> </a:t>
            </a:r>
            <a:r>
              <a:rPr lang="tr-TR" dirty="0" err="1"/>
              <a:t>Erasmus</a:t>
            </a:r>
            <a:r>
              <a:rPr lang="tr-TR" dirty="0"/>
              <a:t>+ </a:t>
            </a:r>
            <a:r>
              <a:rPr lang="tr-TR" dirty="0" err="1"/>
              <a:t>Internship</a:t>
            </a:r>
            <a:r>
              <a:rPr lang="tr-TR" dirty="0"/>
              <a:t> </a:t>
            </a:r>
            <a:r>
              <a:rPr lang="tr-TR" dirty="0" err="1"/>
              <a:t>within</a:t>
            </a:r>
            <a:r>
              <a:rPr lang="tr-TR" dirty="0"/>
              <a:t> </a:t>
            </a:r>
            <a:r>
              <a:rPr lang="tr-TR" b="1" dirty="0">
                <a:solidFill>
                  <a:srgbClr val="C00000"/>
                </a:solidFill>
              </a:rPr>
              <a:t>12 </a:t>
            </a:r>
            <a:r>
              <a:rPr lang="tr-TR" b="1" dirty="0" err="1">
                <a:solidFill>
                  <a:srgbClr val="C00000"/>
                </a:solidFill>
              </a:rPr>
              <a:t>months</a:t>
            </a:r>
            <a:r>
              <a:rPr lang="tr-TR" b="1" dirty="0">
                <a:solidFill>
                  <a:srgbClr val="C00000"/>
                </a:solidFill>
              </a:rPr>
              <a:t> </a:t>
            </a:r>
            <a:r>
              <a:rPr lang="tr-TR" dirty="0"/>
              <a:t>as of </a:t>
            </a:r>
            <a:r>
              <a:rPr lang="tr-TR" dirty="0" err="1"/>
              <a:t>their</a:t>
            </a:r>
            <a:r>
              <a:rPr lang="tr-TR" dirty="0"/>
              <a:t> </a:t>
            </a:r>
            <a:r>
              <a:rPr lang="tr-TR" dirty="0" err="1"/>
              <a:t>graduation</a:t>
            </a:r>
            <a:r>
              <a:rPr lang="tr-TR" dirty="0"/>
              <a:t> </a:t>
            </a:r>
            <a:r>
              <a:rPr lang="tr-TR" dirty="0" err="1"/>
              <a:t>date</a:t>
            </a:r>
            <a:r>
              <a:rPr lang="tr-TR" dirty="0"/>
              <a:t>.  </a:t>
            </a:r>
          </a:p>
        </p:txBody>
      </p:sp>
    </p:spTree>
    <p:extLst>
      <p:ext uri="{BB962C8B-B14F-4D97-AF65-F5344CB8AC3E}">
        <p14:creationId xmlns:p14="http://schemas.microsoft.com/office/powerpoint/2010/main" val="54591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9E8AFE-5474-4687-A4E4-35825B3B8265}"/>
              </a:ext>
            </a:extLst>
          </p:cNvPr>
          <p:cNvSpPr>
            <a:spLocks noGrp="1"/>
          </p:cNvSpPr>
          <p:nvPr>
            <p:ph type="title"/>
          </p:nvPr>
        </p:nvSpPr>
        <p:spPr/>
        <p:txBody>
          <a:bodyPr>
            <a:normAutofit fontScale="90000"/>
          </a:bodyPr>
          <a:lstStyle/>
          <a:p>
            <a:r>
              <a:rPr lang="tr-TR" dirty="0" err="1"/>
              <a:t>Durations</a:t>
            </a:r>
            <a:r>
              <a:rPr lang="tr-TR" dirty="0"/>
              <a:t> of </a:t>
            </a:r>
            <a:r>
              <a:rPr lang="tr-TR" dirty="0" err="1"/>
              <a:t>Erasmus</a:t>
            </a:r>
            <a:r>
              <a:rPr lang="tr-TR" dirty="0"/>
              <a:t> + Learning &amp; </a:t>
            </a:r>
            <a:r>
              <a:rPr lang="tr-TR" dirty="0" err="1"/>
              <a:t>Internship</a:t>
            </a:r>
            <a:br>
              <a:rPr lang="tr-TR" dirty="0"/>
            </a:br>
            <a:endParaRPr lang="tr-TR" dirty="0"/>
          </a:p>
        </p:txBody>
      </p:sp>
      <p:sp>
        <p:nvSpPr>
          <p:cNvPr id="3" name="İçerik Yer Tutucusu 2">
            <a:extLst>
              <a:ext uri="{FF2B5EF4-FFF2-40B4-BE49-F238E27FC236}">
                <a16:creationId xmlns:a16="http://schemas.microsoft.com/office/drawing/2014/main" id="{86D8638C-5E51-4BD2-9291-C0564E4009E9}"/>
              </a:ext>
            </a:extLst>
          </p:cNvPr>
          <p:cNvSpPr>
            <a:spLocks noGrp="1"/>
          </p:cNvSpPr>
          <p:nvPr>
            <p:ph idx="1"/>
          </p:nvPr>
        </p:nvSpPr>
        <p:spPr>
          <a:xfrm>
            <a:off x="838200" y="1825625"/>
            <a:ext cx="10515600" cy="3539477"/>
          </a:xfrm>
        </p:spPr>
        <p:txBody>
          <a:bodyPr>
            <a:normAutofit fontScale="92500" lnSpcReduction="20000"/>
          </a:bodyPr>
          <a:lstStyle/>
          <a:p>
            <a:r>
              <a:rPr lang="tr-TR" dirty="0" err="1"/>
              <a:t>Each</a:t>
            </a:r>
            <a:r>
              <a:rPr lang="tr-TR" dirty="0"/>
              <a:t> </a:t>
            </a:r>
            <a:r>
              <a:rPr lang="tr-TR" dirty="0" err="1"/>
              <a:t>student</a:t>
            </a:r>
            <a:r>
              <a:rPr lang="tr-TR" dirty="0"/>
              <a:t> can </a:t>
            </a:r>
            <a:r>
              <a:rPr lang="tr-TR" dirty="0" err="1"/>
              <a:t>benefit</a:t>
            </a:r>
            <a:r>
              <a:rPr lang="tr-TR" dirty="0"/>
              <a:t> </a:t>
            </a:r>
            <a:r>
              <a:rPr lang="tr-TR" dirty="0" err="1"/>
              <a:t>from</a:t>
            </a:r>
            <a:r>
              <a:rPr lang="tr-TR" dirty="0"/>
              <a:t> </a:t>
            </a:r>
            <a:r>
              <a:rPr lang="tr-TR" dirty="0" err="1">
                <a:solidFill>
                  <a:srgbClr val="C00000"/>
                </a:solidFill>
              </a:rPr>
              <a:t>maximum</a:t>
            </a:r>
            <a:r>
              <a:rPr lang="tr-TR" dirty="0">
                <a:solidFill>
                  <a:srgbClr val="C00000"/>
                </a:solidFill>
              </a:rPr>
              <a:t> 12 </a:t>
            </a:r>
            <a:r>
              <a:rPr lang="tr-TR" dirty="0" err="1">
                <a:solidFill>
                  <a:srgbClr val="C00000"/>
                </a:solidFill>
              </a:rPr>
              <a:t>months</a:t>
            </a:r>
            <a:r>
              <a:rPr lang="tr-TR" dirty="0"/>
              <a:t> </a:t>
            </a:r>
            <a:r>
              <a:rPr lang="tr-TR" dirty="0" err="1"/>
              <a:t>learning</a:t>
            </a:r>
            <a:r>
              <a:rPr lang="tr-TR" dirty="0"/>
              <a:t> </a:t>
            </a:r>
            <a:r>
              <a:rPr lang="tr-TR" dirty="0" err="1"/>
              <a:t>and</a:t>
            </a:r>
            <a:r>
              <a:rPr lang="tr-TR" dirty="0"/>
              <a:t>/</a:t>
            </a:r>
            <a:r>
              <a:rPr lang="tr-TR" dirty="0" err="1"/>
              <a:t>or</a:t>
            </a:r>
            <a:r>
              <a:rPr lang="tr-TR" dirty="0"/>
              <a:t> </a:t>
            </a:r>
            <a:r>
              <a:rPr lang="tr-TR" dirty="0" err="1"/>
              <a:t>internship</a:t>
            </a:r>
            <a:r>
              <a:rPr lang="tr-TR" dirty="0"/>
              <a:t> </a:t>
            </a:r>
            <a:r>
              <a:rPr lang="tr-TR" dirty="0" err="1"/>
              <a:t>mobility</a:t>
            </a:r>
            <a:r>
              <a:rPr lang="tr-TR" dirty="0"/>
              <a:t> ,</a:t>
            </a:r>
            <a:r>
              <a:rPr lang="tr-TR" dirty="0" err="1"/>
              <a:t>with</a:t>
            </a:r>
            <a:r>
              <a:rPr lang="tr-TR" dirty="0"/>
              <a:t> </a:t>
            </a:r>
            <a:r>
              <a:rPr lang="tr-TR" dirty="0" err="1"/>
              <a:t>or</a:t>
            </a:r>
            <a:r>
              <a:rPr lang="tr-TR" dirty="0"/>
              <a:t> </a:t>
            </a:r>
            <a:r>
              <a:rPr lang="tr-TR" dirty="0" err="1"/>
              <a:t>without</a:t>
            </a:r>
            <a:r>
              <a:rPr lang="tr-TR" dirty="0"/>
              <a:t> </a:t>
            </a:r>
            <a:r>
              <a:rPr lang="tr-TR" dirty="0" err="1"/>
              <a:t>grant</a:t>
            </a:r>
            <a:r>
              <a:rPr lang="tr-TR" dirty="0"/>
              <a:t>, in </a:t>
            </a:r>
            <a:r>
              <a:rPr lang="tr-TR" dirty="0" err="1"/>
              <a:t>every</a:t>
            </a:r>
            <a:r>
              <a:rPr lang="tr-TR" dirty="0"/>
              <a:t> </a:t>
            </a:r>
            <a:r>
              <a:rPr lang="tr-TR" dirty="0" err="1"/>
              <a:t>grade</a:t>
            </a:r>
            <a:r>
              <a:rPr lang="tr-TR" dirty="0"/>
              <a:t> (</a:t>
            </a:r>
            <a:r>
              <a:rPr lang="tr-TR" dirty="0" err="1"/>
              <a:t>undergraduate</a:t>
            </a:r>
            <a:r>
              <a:rPr lang="tr-TR" dirty="0"/>
              <a:t>, </a:t>
            </a:r>
            <a:r>
              <a:rPr lang="tr-TR" dirty="0" err="1"/>
              <a:t>graduate</a:t>
            </a:r>
            <a:r>
              <a:rPr lang="tr-TR" dirty="0"/>
              <a:t>) </a:t>
            </a:r>
            <a:r>
              <a:rPr lang="tr-TR" dirty="0" err="1"/>
              <a:t>including</a:t>
            </a:r>
            <a:r>
              <a:rPr lang="tr-TR" dirty="0"/>
              <a:t> </a:t>
            </a:r>
            <a:r>
              <a:rPr lang="tr-TR" dirty="0" err="1"/>
              <a:t>previous</a:t>
            </a:r>
            <a:r>
              <a:rPr lang="tr-TR" dirty="0"/>
              <a:t> </a:t>
            </a:r>
            <a:r>
              <a:rPr lang="tr-TR" dirty="0" err="1"/>
              <a:t>mobility</a:t>
            </a:r>
            <a:r>
              <a:rPr lang="tr-TR" dirty="0"/>
              <a:t> </a:t>
            </a:r>
            <a:r>
              <a:rPr lang="tr-TR" dirty="0" err="1"/>
              <a:t>duration</a:t>
            </a:r>
            <a:r>
              <a:rPr lang="tr-TR" dirty="0"/>
              <a:t>.</a:t>
            </a:r>
            <a:endParaRPr lang="tr-TR" b="1" u="sng" dirty="0"/>
          </a:p>
          <a:p>
            <a:r>
              <a:rPr lang="tr-TR" dirty="0" err="1"/>
              <a:t>In</a:t>
            </a:r>
            <a:r>
              <a:rPr lang="tr-TR" dirty="0"/>
              <a:t> </a:t>
            </a:r>
            <a:r>
              <a:rPr lang="tr-TR" dirty="0" err="1"/>
              <a:t>every</a:t>
            </a:r>
            <a:r>
              <a:rPr lang="tr-TR" dirty="0"/>
              <a:t> </a:t>
            </a:r>
            <a:r>
              <a:rPr lang="tr-TR" dirty="0" err="1"/>
              <a:t>grade</a:t>
            </a:r>
            <a:r>
              <a:rPr lang="tr-TR" dirty="0"/>
              <a:t>, </a:t>
            </a:r>
            <a:r>
              <a:rPr lang="tr-TR" dirty="0" err="1"/>
              <a:t>they</a:t>
            </a:r>
            <a:r>
              <a:rPr lang="tr-TR" dirty="0"/>
              <a:t> can </a:t>
            </a:r>
            <a:r>
              <a:rPr lang="tr-TR" dirty="0" err="1"/>
              <a:t>benefit</a:t>
            </a:r>
            <a:r>
              <a:rPr lang="tr-TR" dirty="0"/>
              <a:t> </a:t>
            </a:r>
            <a:r>
              <a:rPr lang="tr-TR" dirty="0" err="1"/>
              <a:t>from</a:t>
            </a:r>
            <a:r>
              <a:rPr lang="tr-TR" dirty="0"/>
              <a:t> </a:t>
            </a:r>
            <a:r>
              <a:rPr lang="tr-TR" dirty="0" err="1"/>
              <a:t>the</a:t>
            </a:r>
            <a:r>
              <a:rPr lang="tr-TR" dirty="0"/>
              <a:t> </a:t>
            </a:r>
            <a:r>
              <a:rPr lang="tr-TR" dirty="0" err="1"/>
              <a:t>Erasmus</a:t>
            </a:r>
            <a:r>
              <a:rPr lang="tr-TR" dirty="0"/>
              <a:t>+ Learning &amp; </a:t>
            </a:r>
            <a:r>
              <a:rPr lang="tr-TR" dirty="0" err="1"/>
              <a:t>Internship</a:t>
            </a:r>
            <a:r>
              <a:rPr lang="tr-TR" dirty="0"/>
              <a:t> </a:t>
            </a:r>
            <a:r>
              <a:rPr lang="tr-TR" dirty="0" err="1"/>
              <a:t>Mobility</a:t>
            </a:r>
            <a:r>
              <a:rPr lang="tr-TR" dirty="0"/>
              <a:t> </a:t>
            </a:r>
            <a:r>
              <a:rPr lang="tr-TR" dirty="0" err="1"/>
              <a:t>for</a:t>
            </a:r>
            <a:r>
              <a:rPr lang="tr-TR" dirty="0"/>
              <a:t>  </a:t>
            </a:r>
            <a:r>
              <a:rPr lang="tr-TR" dirty="0">
                <a:solidFill>
                  <a:srgbClr val="C00000"/>
                </a:solidFill>
              </a:rPr>
              <a:t>minimum 2 </a:t>
            </a:r>
            <a:r>
              <a:rPr lang="tr-TR" dirty="0" err="1">
                <a:solidFill>
                  <a:srgbClr val="C00000"/>
                </a:solidFill>
              </a:rPr>
              <a:t>months</a:t>
            </a:r>
            <a:r>
              <a:rPr lang="tr-TR" dirty="0">
                <a:solidFill>
                  <a:srgbClr val="C00000"/>
                </a:solidFill>
              </a:rPr>
              <a:t> / </a:t>
            </a:r>
            <a:r>
              <a:rPr lang="tr-TR" dirty="0" err="1">
                <a:solidFill>
                  <a:srgbClr val="C00000"/>
                </a:solidFill>
              </a:rPr>
              <a:t>maximum</a:t>
            </a:r>
            <a:r>
              <a:rPr lang="tr-TR" dirty="0">
                <a:solidFill>
                  <a:srgbClr val="C00000"/>
                </a:solidFill>
              </a:rPr>
              <a:t> 12 </a:t>
            </a:r>
            <a:r>
              <a:rPr lang="tr-TR" dirty="0" err="1">
                <a:solidFill>
                  <a:srgbClr val="C00000"/>
                </a:solidFill>
              </a:rPr>
              <a:t>months</a:t>
            </a:r>
            <a:r>
              <a:rPr lang="tr-TR" dirty="0">
                <a:solidFill>
                  <a:srgbClr val="C00000"/>
                </a:solidFill>
              </a:rPr>
              <a:t> </a:t>
            </a:r>
            <a:r>
              <a:rPr lang="tr-TR" dirty="0">
                <a:solidFill>
                  <a:schemeClr val="accent6">
                    <a:lumMod val="75000"/>
                  </a:schemeClr>
                </a:solidFill>
              </a:rPr>
              <a:t>(</a:t>
            </a:r>
            <a:r>
              <a:rPr lang="tr-TR" dirty="0">
                <a:solidFill>
                  <a:srgbClr val="C00000"/>
                </a:solidFill>
              </a:rPr>
              <a:t> </a:t>
            </a:r>
            <a:r>
              <a:rPr lang="tr-TR" dirty="0" err="1">
                <a:solidFill>
                  <a:schemeClr val="accent6">
                    <a:lumMod val="75000"/>
                  </a:schemeClr>
                </a:solidFill>
              </a:rPr>
              <a:t>In</a:t>
            </a:r>
            <a:r>
              <a:rPr lang="tr-TR" dirty="0">
                <a:solidFill>
                  <a:schemeClr val="accent6">
                    <a:lumMod val="75000"/>
                  </a:schemeClr>
                </a:solidFill>
              </a:rPr>
              <a:t> </a:t>
            </a:r>
            <a:r>
              <a:rPr lang="tr-TR" dirty="0" err="1">
                <a:solidFill>
                  <a:schemeClr val="accent6">
                    <a:lumMod val="75000"/>
                  </a:schemeClr>
                </a:solidFill>
              </a:rPr>
              <a:t>Internship</a:t>
            </a:r>
            <a:r>
              <a:rPr lang="tr-TR" dirty="0">
                <a:solidFill>
                  <a:schemeClr val="accent6">
                    <a:lumMod val="75000"/>
                  </a:schemeClr>
                </a:solidFill>
              </a:rPr>
              <a:t> </a:t>
            </a:r>
            <a:r>
              <a:rPr lang="tr-TR" dirty="0" err="1">
                <a:solidFill>
                  <a:schemeClr val="accent6">
                    <a:lumMod val="75000"/>
                  </a:schemeClr>
                </a:solidFill>
              </a:rPr>
              <a:t>Mobility</a:t>
            </a:r>
            <a:r>
              <a:rPr lang="tr-TR" dirty="0">
                <a:solidFill>
                  <a:schemeClr val="accent6">
                    <a:lumMod val="75000"/>
                  </a:schemeClr>
                </a:solidFill>
              </a:rPr>
              <a:t>, </a:t>
            </a:r>
            <a:r>
              <a:rPr lang="tr-TR" dirty="0" err="1">
                <a:solidFill>
                  <a:schemeClr val="accent6">
                    <a:lumMod val="75000"/>
                  </a:schemeClr>
                </a:solidFill>
              </a:rPr>
              <a:t>grants</a:t>
            </a:r>
            <a:r>
              <a:rPr lang="tr-TR" dirty="0">
                <a:solidFill>
                  <a:schemeClr val="accent6">
                    <a:lumMod val="75000"/>
                  </a:schemeClr>
                </a:solidFill>
              </a:rPr>
              <a:t> </a:t>
            </a:r>
            <a:r>
              <a:rPr lang="tr-TR" dirty="0" err="1">
                <a:solidFill>
                  <a:schemeClr val="accent6">
                    <a:lumMod val="75000"/>
                  </a:schemeClr>
                </a:solidFill>
              </a:rPr>
              <a:t>are</a:t>
            </a:r>
            <a:r>
              <a:rPr lang="tr-TR" dirty="0">
                <a:solidFill>
                  <a:schemeClr val="accent6">
                    <a:lumMod val="75000"/>
                  </a:schemeClr>
                </a:solidFill>
              </a:rPr>
              <a:t> </a:t>
            </a:r>
            <a:r>
              <a:rPr lang="tr-TR" dirty="0" err="1">
                <a:solidFill>
                  <a:schemeClr val="accent6">
                    <a:lumMod val="75000"/>
                  </a:schemeClr>
                </a:solidFill>
              </a:rPr>
              <a:t>provided</a:t>
            </a:r>
            <a:r>
              <a:rPr lang="tr-TR" dirty="0">
                <a:solidFill>
                  <a:schemeClr val="accent6">
                    <a:lumMod val="75000"/>
                  </a:schemeClr>
                </a:solidFill>
              </a:rPr>
              <a:t> </a:t>
            </a:r>
            <a:r>
              <a:rPr lang="tr-TR" dirty="0" err="1">
                <a:solidFill>
                  <a:schemeClr val="accent6">
                    <a:lumMod val="75000"/>
                  </a:schemeClr>
                </a:solidFill>
              </a:rPr>
              <a:t>for</a:t>
            </a:r>
            <a:r>
              <a:rPr lang="tr-TR" dirty="0">
                <a:solidFill>
                  <a:schemeClr val="accent6">
                    <a:lumMod val="75000"/>
                  </a:schemeClr>
                </a:solidFill>
              </a:rPr>
              <a:t> 60 </a:t>
            </a:r>
            <a:r>
              <a:rPr lang="tr-TR" dirty="0" err="1">
                <a:solidFill>
                  <a:schemeClr val="accent6">
                    <a:lumMod val="75000"/>
                  </a:schemeClr>
                </a:solidFill>
              </a:rPr>
              <a:t>days</a:t>
            </a:r>
            <a:r>
              <a:rPr lang="tr-TR" dirty="0">
                <a:solidFill>
                  <a:schemeClr val="accent6">
                    <a:lumMod val="75000"/>
                  </a:schemeClr>
                </a:solidFill>
              </a:rPr>
              <a:t> </a:t>
            </a:r>
            <a:r>
              <a:rPr lang="tr-TR" dirty="0" err="1">
                <a:solidFill>
                  <a:schemeClr val="accent6">
                    <a:lumMod val="75000"/>
                  </a:schemeClr>
                </a:solidFill>
              </a:rPr>
              <a:t>even</a:t>
            </a:r>
            <a:r>
              <a:rPr lang="tr-TR" dirty="0">
                <a:solidFill>
                  <a:schemeClr val="accent6">
                    <a:lumMod val="75000"/>
                  </a:schemeClr>
                </a:solidFill>
              </a:rPr>
              <a:t> </a:t>
            </a:r>
            <a:r>
              <a:rPr lang="tr-TR" dirty="0" err="1">
                <a:solidFill>
                  <a:schemeClr val="accent6">
                    <a:lumMod val="75000"/>
                  </a:schemeClr>
                </a:solidFill>
              </a:rPr>
              <a:t>if</a:t>
            </a:r>
            <a:r>
              <a:rPr lang="tr-TR" dirty="0">
                <a:solidFill>
                  <a:schemeClr val="accent6">
                    <a:lumMod val="75000"/>
                  </a:schemeClr>
                </a:solidFill>
              </a:rPr>
              <a:t> </a:t>
            </a:r>
            <a:r>
              <a:rPr lang="tr-TR" dirty="0" err="1">
                <a:solidFill>
                  <a:schemeClr val="accent6">
                    <a:lumMod val="75000"/>
                  </a:schemeClr>
                </a:solidFill>
              </a:rPr>
              <a:t>the</a:t>
            </a:r>
            <a:r>
              <a:rPr lang="tr-TR" dirty="0">
                <a:solidFill>
                  <a:schemeClr val="accent6">
                    <a:lumMod val="75000"/>
                  </a:schemeClr>
                </a:solidFill>
              </a:rPr>
              <a:t> </a:t>
            </a:r>
            <a:r>
              <a:rPr lang="tr-TR" dirty="0" err="1">
                <a:solidFill>
                  <a:schemeClr val="accent6">
                    <a:lumMod val="75000"/>
                  </a:schemeClr>
                </a:solidFill>
              </a:rPr>
              <a:t>student’s</a:t>
            </a:r>
            <a:r>
              <a:rPr lang="tr-TR" dirty="0">
                <a:solidFill>
                  <a:schemeClr val="accent6">
                    <a:lumMod val="75000"/>
                  </a:schemeClr>
                </a:solidFill>
              </a:rPr>
              <a:t> total </a:t>
            </a:r>
            <a:r>
              <a:rPr lang="tr-TR" dirty="0" err="1">
                <a:solidFill>
                  <a:schemeClr val="accent6">
                    <a:lumMod val="75000"/>
                  </a:schemeClr>
                </a:solidFill>
              </a:rPr>
              <a:t>internship</a:t>
            </a:r>
            <a:r>
              <a:rPr lang="tr-TR" dirty="0">
                <a:solidFill>
                  <a:schemeClr val="accent6">
                    <a:lumMod val="75000"/>
                  </a:schemeClr>
                </a:solidFill>
              </a:rPr>
              <a:t> is </a:t>
            </a:r>
            <a:r>
              <a:rPr lang="tr-TR" dirty="0" err="1">
                <a:solidFill>
                  <a:schemeClr val="accent6">
                    <a:lumMod val="75000"/>
                  </a:schemeClr>
                </a:solidFill>
              </a:rPr>
              <a:t>longer</a:t>
            </a:r>
            <a:r>
              <a:rPr lang="tr-TR" dirty="0">
                <a:solidFill>
                  <a:schemeClr val="accent6">
                    <a:lumMod val="75000"/>
                  </a:schemeClr>
                </a:solidFill>
              </a:rPr>
              <a:t>.)</a:t>
            </a:r>
            <a:endParaRPr lang="tr-TR" dirty="0"/>
          </a:p>
          <a:p>
            <a:r>
              <a:rPr lang="tr-TR" dirty="0" err="1"/>
              <a:t>Within</a:t>
            </a:r>
            <a:r>
              <a:rPr lang="tr-TR" dirty="0"/>
              <a:t> </a:t>
            </a:r>
            <a:r>
              <a:rPr lang="tr-TR" dirty="0" err="1"/>
              <a:t>the</a:t>
            </a:r>
            <a:r>
              <a:rPr lang="tr-TR" dirty="0"/>
              <a:t> </a:t>
            </a:r>
            <a:r>
              <a:rPr lang="tr-TR" dirty="0" err="1"/>
              <a:t>same</a:t>
            </a:r>
            <a:r>
              <a:rPr lang="tr-TR" dirty="0"/>
              <a:t> </a:t>
            </a:r>
            <a:r>
              <a:rPr lang="tr-TR" dirty="0" err="1"/>
              <a:t>learning</a:t>
            </a:r>
            <a:r>
              <a:rPr lang="tr-TR" dirty="0"/>
              <a:t> </a:t>
            </a:r>
            <a:r>
              <a:rPr lang="tr-TR" dirty="0" err="1"/>
              <a:t>grade</a:t>
            </a:r>
            <a:r>
              <a:rPr lang="tr-TR" dirty="0"/>
              <a:t>, </a:t>
            </a:r>
            <a:r>
              <a:rPr lang="tr-TR" dirty="0" err="1"/>
              <a:t>Lifelong</a:t>
            </a:r>
            <a:r>
              <a:rPr lang="tr-TR" dirty="0"/>
              <a:t> Learning Program </a:t>
            </a:r>
            <a:r>
              <a:rPr lang="tr-TR" dirty="0" err="1"/>
              <a:t>and</a:t>
            </a:r>
            <a:r>
              <a:rPr lang="tr-TR" dirty="0"/>
              <a:t> </a:t>
            </a:r>
            <a:r>
              <a:rPr lang="tr-TR" dirty="0" err="1"/>
              <a:t>Erasmus</a:t>
            </a:r>
            <a:r>
              <a:rPr lang="tr-TR" dirty="0"/>
              <a:t>+ </a:t>
            </a:r>
            <a:r>
              <a:rPr lang="tr-TR" dirty="0" err="1"/>
              <a:t>points</a:t>
            </a:r>
            <a:r>
              <a:rPr lang="tr-TR" dirty="0"/>
              <a:t> </a:t>
            </a:r>
            <a:r>
              <a:rPr lang="tr-TR" dirty="0" err="1"/>
              <a:t>are</a:t>
            </a:r>
            <a:r>
              <a:rPr lang="tr-TR" dirty="0"/>
              <a:t> </a:t>
            </a:r>
            <a:r>
              <a:rPr lang="tr-TR" dirty="0" err="1"/>
              <a:t>calculated</a:t>
            </a:r>
            <a:r>
              <a:rPr lang="tr-TR" dirty="0"/>
              <a:t> </a:t>
            </a:r>
            <a:r>
              <a:rPr lang="tr-TR" dirty="0" err="1"/>
              <a:t>while</a:t>
            </a:r>
            <a:r>
              <a:rPr lang="tr-TR" dirty="0"/>
              <a:t> 10 </a:t>
            </a:r>
            <a:r>
              <a:rPr lang="tr-TR" dirty="0" err="1"/>
              <a:t>points</a:t>
            </a:r>
            <a:r>
              <a:rPr lang="tr-TR" dirty="0"/>
              <a:t> </a:t>
            </a:r>
            <a:r>
              <a:rPr lang="tr-TR" dirty="0" err="1"/>
              <a:t>are</a:t>
            </a:r>
            <a:r>
              <a:rPr lang="tr-TR" dirty="0"/>
              <a:t> </a:t>
            </a:r>
            <a:r>
              <a:rPr lang="tr-TR" dirty="0" err="1"/>
              <a:t>deducted</a:t>
            </a:r>
            <a:r>
              <a:rPr lang="tr-TR" dirty="0"/>
              <a:t> </a:t>
            </a:r>
            <a:r>
              <a:rPr lang="tr-TR" dirty="0" err="1"/>
              <a:t>for</a:t>
            </a:r>
            <a:r>
              <a:rPr lang="tr-TR" dirty="0"/>
              <a:t> </a:t>
            </a:r>
            <a:r>
              <a:rPr lang="tr-TR" dirty="0" err="1"/>
              <a:t>per</a:t>
            </a:r>
            <a:r>
              <a:rPr lang="tr-TR" dirty="0"/>
              <a:t> </a:t>
            </a:r>
            <a:r>
              <a:rPr lang="tr-TR" dirty="0" err="1"/>
              <a:t>mobility</a:t>
            </a:r>
            <a:r>
              <a:rPr lang="tr-TR" dirty="0"/>
              <a:t> </a:t>
            </a:r>
            <a:r>
              <a:rPr lang="tr-TR" dirty="0" err="1"/>
              <a:t>benefitted</a:t>
            </a:r>
            <a:r>
              <a:rPr lang="tr-TR" dirty="0"/>
              <a:t> </a:t>
            </a:r>
            <a:r>
              <a:rPr lang="tr-TR" dirty="0" err="1"/>
              <a:t>from</a:t>
            </a:r>
            <a:r>
              <a:rPr lang="tr-TR" dirty="0"/>
              <a:t> </a:t>
            </a:r>
            <a:r>
              <a:rPr lang="tr-TR" dirty="0" err="1"/>
              <a:t>previously</a:t>
            </a:r>
            <a:r>
              <a:rPr lang="tr-TR" dirty="0"/>
              <a:t> (</a:t>
            </a:r>
            <a:r>
              <a:rPr lang="tr-TR" dirty="0" err="1"/>
              <a:t>Without</a:t>
            </a:r>
            <a:r>
              <a:rPr lang="tr-TR" dirty="0"/>
              <a:t> </a:t>
            </a:r>
            <a:r>
              <a:rPr lang="tr-TR" dirty="0" err="1"/>
              <a:t>distinction</a:t>
            </a:r>
            <a:r>
              <a:rPr lang="tr-TR" dirty="0"/>
              <a:t> </a:t>
            </a:r>
            <a:r>
              <a:rPr lang="tr-TR" dirty="0" err="1"/>
              <a:t>between</a:t>
            </a:r>
            <a:r>
              <a:rPr lang="tr-TR" dirty="0"/>
              <a:t> Learning &amp; </a:t>
            </a:r>
            <a:r>
              <a:rPr lang="tr-TR" dirty="0" err="1"/>
              <a:t>Internship</a:t>
            </a:r>
            <a:r>
              <a:rPr lang="tr-TR" dirty="0"/>
              <a:t>).</a:t>
            </a:r>
          </a:p>
        </p:txBody>
      </p:sp>
    </p:spTree>
    <p:extLst>
      <p:ext uri="{BB962C8B-B14F-4D97-AF65-F5344CB8AC3E}">
        <p14:creationId xmlns:p14="http://schemas.microsoft.com/office/powerpoint/2010/main" val="273129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CBA575-1A79-4536-B9F9-FA286EBE5E45}"/>
              </a:ext>
            </a:extLst>
          </p:cNvPr>
          <p:cNvSpPr>
            <a:spLocks noGrp="1"/>
          </p:cNvSpPr>
          <p:nvPr>
            <p:ph type="title"/>
          </p:nvPr>
        </p:nvSpPr>
        <p:spPr/>
        <p:txBody>
          <a:bodyPr>
            <a:normAutofit/>
          </a:bodyPr>
          <a:lstStyle/>
          <a:p>
            <a:r>
              <a:rPr lang="tr-TR" dirty="0" err="1"/>
              <a:t>Erasmus</a:t>
            </a:r>
            <a:r>
              <a:rPr lang="tr-TR" dirty="0"/>
              <a:t>+ Learning &amp; </a:t>
            </a:r>
            <a:r>
              <a:rPr lang="tr-TR" dirty="0" err="1"/>
              <a:t>Internship</a:t>
            </a:r>
            <a:r>
              <a:rPr lang="tr-TR" dirty="0"/>
              <a:t> </a:t>
            </a:r>
            <a:r>
              <a:rPr lang="tr-TR" dirty="0" err="1"/>
              <a:t>Mobility</a:t>
            </a:r>
            <a:r>
              <a:rPr lang="tr-TR" dirty="0"/>
              <a:t> Application </a:t>
            </a:r>
            <a:r>
              <a:rPr lang="tr-TR" dirty="0" err="1"/>
              <a:t>Process</a:t>
            </a:r>
            <a:endParaRPr lang="tr-TR" dirty="0"/>
          </a:p>
        </p:txBody>
      </p:sp>
      <p:sp>
        <p:nvSpPr>
          <p:cNvPr id="3" name="İçerik Yer Tutucusu 2">
            <a:extLst>
              <a:ext uri="{FF2B5EF4-FFF2-40B4-BE49-F238E27FC236}">
                <a16:creationId xmlns:a16="http://schemas.microsoft.com/office/drawing/2014/main" id="{DBE5801B-C413-42B6-A374-E22F92754C82}"/>
              </a:ext>
            </a:extLst>
          </p:cNvPr>
          <p:cNvSpPr>
            <a:spLocks noGrp="1"/>
          </p:cNvSpPr>
          <p:nvPr>
            <p:ph idx="1"/>
          </p:nvPr>
        </p:nvSpPr>
        <p:spPr>
          <a:xfrm>
            <a:off x="838200" y="1825625"/>
            <a:ext cx="10515600" cy="3623453"/>
          </a:xfrm>
        </p:spPr>
        <p:txBody>
          <a:bodyPr>
            <a:normAutofit fontScale="70000" lnSpcReduction="20000"/>
          </a:bodyPr>
          <a:lstStyle/>
          <a:p>
            <a:pPr algn="just"/>
            <a:r>
              <a:rPr lang="tr-TR" dirty="0" err="1"/>
              <a:t>Erasmus</a:t>
            </a:r>
            <a:r>
              <a:rPr lang="tr-TR" dirty="0"/>
              <a:t>+ Learning </a:t>
            </a:r>
            <a:r>
              <a:rPr lang="tr-TR" dirty="0" err="1"/>
              <a:t>and</a:t>
            </a:r>
            <a:r>
              <a:rPr lang="tr-TR" dirty="0"/>
              <a:t> </a:t>
            </a:r>
            <a:r>
              <a:rPr lang="tr-TR" dirty="0" err="1"/>
              <a:t>Internship</a:t>
            </a:r>
            <a:r>
              <a:rPr lang="tr-TR" dirty="0"/>
              <a:t> </a:t>
            </a:r>
            <a:r>
              <a:rPr lang="tr-TR" dirty="0" err="1"/>
              <a:t>Mobility</a:t>
            </a:r>
            <a:r>
              <a:rPr lang="tr-TR" dirty="0"/>
              <a:t> Online Application </a:t>
            </a:r>
            <a:r>
              <a:rPr lang="tr-TR" dirty="0" err="1"/>
              <a:t>Process</a:t>
            </a:r>
            <a:r>
              <a:rPr lang="tr-TR" dirty="0"/>
              <a:t> is </a:t>
            </a:r>
            <a:r>
              <a:rPr lang="tr-TR" dirty="0" err="1"/>
              <a:t>carried</a:t>
            </a:r>
            <a:r>
              <a:rPr lang="tr-TR" dirty="0"/>
              <a:t> </a:t>
            </a:r>
            <a:r>
              <a:rPr lang="tr-TR" dirty="0" err="1"/>
              <a:t>out</a:t>
            </a:r>
            <a:r>
              <a:rPr lang="tr-TR" dirty="0"/>
              <a:t> at  </a:t>
            </a:r>
            <a:r>
              <a:rPr lang="tr-TR" b="1" dirty="0">
                <a:solidFill>
                  <a:srgbClr val="C00000"/>
                </a:solidFill>
              </a:rPr>
              <a:t>turnaportal.ua.gov.tr </a:t>
            </a:r>
            <a:r>
              <a:rPr lang="tr-TR" dirty="0" err="1">
                <a:solidFill>
                  <a:schemeClr val="accent6">
                    <a:lumMod val="75000"/>
                  </a:schemeClr>
                </a:solidFill>
              </a:rPr>
              <a:t>with</a:t>
            </a:r>
            <a:r>
              <a:rPr lang="tr-TR" b="1" dirty="0">
                <a:solidFill>
                  <a:schemeClr val="accent6">
                    <a:lumMod val="75000"/>
                  </a:schemeClr>
                </a:solidFill>
              </a:rPr>
              <a:t> </a:t>
            </a:r>
            <a:r>
              <a:rPr lang="tr-TR" dirty="0"/>
              <a:t> </a:t>
            </a:r>
            <a:r>
              <a:rPr lang="tr-TR" b="1" dirty="0">
                <a:solidFill>
                  <a:srgbClr val="C00000"/>
                </a:solidFill>
              </a:rPr>
              <a:t>E-Devlet </a:t>
            </a:r>
            <a:r>
              <a:rPr lang="tr-TR" dirty="0" err="1">
                <a:solidFill>
                  <a:schemeClr val="accent6">
                    <a:lumMod val="75000"/>
                  </a:schemeClr>
                </a:solidFill>
              </a:rPr>
              <a:t>password</a:t>
            </a:r>
            <a:r>
              <a:rPr lang="tr-TR" b="1" dirty="0">
                <a:solidFill>
                  <a:schemeClr val="accent6">
                    <a:lumMod val="75000"/>
                  </a:schemeClr>
                </a:solidFill>
              </a:rPr>
              <a:t>.</a:t>
            </a:r>
            <a:endParaRPr lang="tr-TR" dirty="0">
              <a:solidFill>
                <a:schemeClr val="accent6">
                  <a:lumMod val="75000"/>
                </a:schemeClr>
              </a:solidFill>
            </a:endParaRPr>
          </a:p>
          <a:p>
            <a:pPr algn="just"/>
            <a:r>
              <a:rPr lang="tr-TR" dirty="0" err="1"/>
              <a:t>Students</a:t>
            </a:r>
            <a:r>
              <a:rPr lang="tr-TR" dirty="0"/>
              <a:t> </a:t>
            </a:r>
            <a:r>
              <a:rPr lang="tr-TR" dirty="0" err="1"/>
              <a:t>who</a:t>
            </a:r>
            <a:r>
              <a:rPr lang="tr-TR" dirty="0"/>
              <a:t> </a:t>
            </a:r>
            <a:r>
              <a:rPr lang="tr-TR" dirty="0" err="1"/>
              <a:t>will</a:t>
            </a:r>
            <a:r>
              <a:rPr lang="tr-TR" dirty="0"/>
              <a:t> </a:t>
            </a:r>
            <a:r>
              <a:rPr lang="tr-TR" dirty="0" err="1"/>
              <a:t>apply</a:t>
            </a:r>
            <a:r>
              <a:rPr lang="tr-TR" dirty="0"/>
              <a:t> </a:t>
            </a:r>
            <a:r>
              <a:rPr lang="tr-TR" dirty="0" err="1"/>
              <a:t>for</a:t>
            </a:r>
            <a:r>
              <a:rPr lang="tr-TR" dirty="0"/>
              <a:t> </a:t>
            </a:r>
            <a:r>
              <a:rPr lang="tr-TR" dirty="0" err="1"/>
              <a:t>Erasmus</a:t>
            </a:r>
            <a:r>
              <a:rPr lang="tr-TR" dirty="0"/>
              <a:t>+ Learning </a:t>
            </a:r>
            <a:r>
              <a:rPr lang="tr-TR" dirty="0" err="1"/>
              <a:t>Mobility</a:t>
            </a:r>
            <a:r>
              <a:rPr lang="tr-TR" dirty="0"/>
              <a:t> </a:t>
            </a:r>
            <a:r>
              <a:rPr lang="tr-TR" dirty="0" err="1"/>
              <a:t>are</a:t>
            </a:r>
            <a:r>
              <a:rPr lang="tr-TR" dirty="0"/>
              <a:t> </a:t>
            </a:r>
            <a:r>
              <a:rPr lang="tr-TR" dirty="0" err="1"/>
              <a:t>required</a:t>
            </a:r>
            <a:r>
              <a:rPr lang="tr-TR" dirty="0"/>
              <a:t> </a:t>
            </a:r>
            <a:r>
              <a:rPr lang="tr-TR" dirty="0" err="1"/>
              <a:t>to</a:t>
            </a:r>
            <a:r>
              <a:rPr lang="tr-TR" dirty="0"/>
              <a:t> </a:t>
            </a:r>
            <a:r>
              <a:rPr lang="tr-TR" dirty="0" err="1"/>
              <a:t>control</a:t>
            </a:r>
            <a:r>
              <a:rPr lang="tr-TR" dirty="0"/>
              <a:t> </a:t>
            </a:r>
            <a:r>
              <a:rPr lang="tr-TR" dirty="0" err="1"/>
              <a:t>if</a:t>
            </a:r>
            <a:r>
              <a:rPr lang="tr-TR" dirty="0"/>
              <a:t> </a:t>
            </a:r>
            <a:r>
              <a:rPr lang="tr-TR" dirty="0" err="1"/>
              <a:t>the</a:t>
            </a:r>
            <a:r>
              <a:rPr lang="tr-TR" dirty="0"/>
              <a:t> </a:t>
            </a:r>
            <a:r>
              <a:rPr lang="tr-TR" dirty="0" err="1"/>
              <a:t>department</a:t>
            </a:r>
            <a:r>
              <a:rPr lang="tr-TR" dirty="0"/>
              <a:t> </a:t>
            </a:r>
            <a:r>
              <a:rPr lang="tr-TR" dirty="0" err="1"/>
              <a:t>they</a:t>
            </a:r>
            <a:r>
              <a:rPr lang="tr-TR" dirty="0"/>
              <a:t> </a:t>
            </a:r>
            <a:r>
              <a:rPr lang="tr-TR" dirty="0" err="1"/>
              <a:t>are</a:t>
            </a:r>
            <a:r>
              <a:rPr lang="tr-TR" dirty="0"/>
              <a:t> a </a:t>
            </a:r>
            <a:r>
              <a:rPr lang="tr-TR" dirty="0" err="1"/>
              <a:t>student</a:t>
            </a:r>
            <a:r>
              <a:rPr lang="tr-TR" dirty="0"/>
              <a:t> of has an </a:t>
            </a:r>
            <a:r>
              <a:rPr lang="tr-TR" dirty="0" err="1"/>
              <a:t>inter-institutional</a:t>
            </a:r>
            <a:r>
              <a:rPr lang="tr-TR" dirty="0"/>
              <a:t> </a:t>
            </a:r>
            <a:r>
              <a:rPr lang="tr-TR" dirty="0" err="1"/>
              <a:t>agreement</a:t>
            </a:r>
            <a:r>
              <a:rPr lang="tr-TR" dirty="0"/>
              <a:t> </a:t>
            </a:r>
            <a:r>
              <a:rPr lang="tr-TR" dirty="0" err="1"/>
              <a:t>and</a:t>
            </a:r>
            <a:r>
              <a:rPr lang="tr-TR" dirty="0"/>
              <a:t> </a:t>
            </a:r>
            <a:r>
              <a:rPr lang="tr-TR" dirty="0" err="1"/>
              <a:t>if</a:t>
            </a:r>
            <a:r>
              <a:rPr lang="tr-TR" dirty="0"/>
              <a:t> </a:t>
            </a:r>
            <a:r>
              <a:rPr lang="tr-TR" dirty="0" err="1"/>
              <a:t>they</a:t>
            </a:r>
            <a:r>
              <a:rPr lang="tr-TR" dirty="0"/>
              <a:t> </a:t>
            </a:r>
            <a:r>
              <a:rPr lang="tr-TR" dirty="0" err="1"/>
              <a:t>fulfil</a:t>
            </a:r>
            <a:r>
              <a:rPr lang="tr-TR" dirty="0"/>
              <a:t> </a:t>
            </a:r>
            <a:r>
              <a:rPr lang="tr-TR" dirty="0" err="1"/>
              <a:t>the</a:t>
            </a:r>
            <a:r>
              <a:rPr lang="tr-TR" dirty="0"/>
              <a:t> </a:t>
            </a:r>
            <a:r>
              <a:rPr lang="tr-TR" dirty="0" err="1"/>
              <a:t>demanded</a:t>
            </a:r>
            <a:r>
              <a:rPr lang="tr-TR" dirty="0"/>
              <a:t> </a:t>
            </a:r>
            <a:r>
              <a:rPr lang="tr-TR" dirty="0" err="1"/>
              <a:t>linguistic</a:t>
            </a:r>
            <a:r>
              <a:rPr lang="tr-TR" dirty="0"/>
              <a:t> </a:t>
            </a:r>
            <a:r>
              <a:rPr lang="tr-TR" dirty="0" err="1"/>
              <a:t>proficiency</a:t>
            </a:r>
            <a:r>
              <a:rPr lang="tr-TR" dirty="0"/>
              <a:t> </a:t>
            </a:r>
            <a:r>
              <a:rPr lang="tr-TR" dirty="0" err="1"/>
              <a:t>requirements</a:t>
            </a:r>
            <a:r>
              <a:rPr lang="tr-TR" dirty="0"/>
              <a:t>. </a:t>
            </a:r>
            <a:r>
              <a:rPr lang="tr-TR" dirty="0">
                <a:solidFill>
                  <a:srgbClr val="C00000"/>
                </a:solidFill>
              </a:rPr>
              <a:t>https://international.deu.edu.tr/erasmus-anlasmalari/ </a:t>
            </a:r>
          </a:p>
          <a:p>
            <a:pPr algn="just"/>
            <a:r>
              <a:rPr lang="tr-TR" dirty="0" err="1"/>
              <a:t>For</a:t>
            </a:r>
            <a:r>
              <a:rPr lang="tr-TR" dirty="0"/>
              <a:t> </a:t>
            </a:r>
            <a:r>
              <a:rPr lang="tr-TR" dirty="0" err="1"/>
              <a:t>Erasmus</a:t>
            </a:r>
            <a:r>
              <a:rPr lang="tr-TR" dirty="0"/>
              <a:t>+ </a:t>
            </a:r>
            <a:r>
              <a:rPr lang="tr-TR" dirty="0" err="1"/>
              <a:t>Internship</a:t>
            </a:r>
            <a:r>
              <a:rPr lang="tr-TR" dirty="0"/>
              <a:t> </a:t>
            </a:r>
            <a:r>
              <a:rPr lang="tr-TR" dirty="0" err="1"/>
              <a:t>Mobility</a:t>
            </a:r>
            <a:r>
              <a:rPr lang="tr-TR" dirty="0"/>
              <a:t>, </a:t>
            </a:r>
            <a:r>
              <a:rPr lang="tr-TR" dirty="0" err="1"/>
              <a:t>by</a:t>
            </a:r>
            <a:r>
              <a:rPr lang="tr-TR" dirty="0"/>
              <a:t> </a:t>
            </a:r>
            <a:r>
              <a:rPr lang="tr-TR" dirty="0" err="1"/>
              <a:t>which</a:t>
            </a:r>
            <a:r>
              <a:rPr lang="tr-TR" dirty="0"/>
              <a:t> </a:t>
            </a:r>
            <a:r>
              <a:rPr lang="tr-TR" dirty="0" err="1"/>
              <a:t>foreign</a:t>
            </a:r>
            <a:r>
              <a:rPr lang="tr-TR" dirty="0"/>
              <a:t> </a:t>
            </a:r>
            <a:r>
              <a:rPr lang="tr-TR" dirty="0" err="1"/>
              <a:t>language</a:t>
            </a:r>
            <a:r>
              <a:rPr lang="tr-TR" dirty="0"/>
              <a:t> it is </a:t>
            </a:r>
            <a:r>
              <a:rPr lang="tr-TR" dirty="0" err="1"/>
              <a:t>possible</a:t>
            </a:r>
            <a:r>
              <a:rPr lang="tr-TR" dirty="0"/>
              <a:t> </a:t>
            </a:r>
            <a:r>
              <a:rPr lang="tr-TR" dirty="0" err="1"/>
              <a:t>for</a:t>
            </a:r>
            <a:r>
              <a:rPr lang="tr-TR" dirty="0"/>
              <a:t> </a:t>
            </a:r>
            <a:r>
              <a:rPr lang="tr-TR" dirty="0" err="1"/>
              <a:t>you</a:t>
            </a:r>
            <a:r>
              <a:rPr lang="tr-TR" dirty="0"/>
              <a:t> </a:t>
            </a:r>
            <a:r>
              <a:rPr lang="tr-TR" dirty="0" err="1"/>
              <a:t>to</a:t>
            </a:r>
            <a:r>
              <a:rPr lang="tr-TR" dirty="0"/>
              <a:t> </a:t>
            </a:r>
            <a:r>
              <a:rPr lang="tr-TR" dirty="0" err="1"/>
              <a:t>communicate</a:t>
            </a:r>
            <a:r>
              <a:rPr lang="tr-TR" dirty="0"/>
              <a:t> at </a:t>
            </a:r>
            <a:r>
              <a:rPr lang="tr-TR" dirty="0" err="1"/>
              <a:t>the</a:t>
            </a:r>
            <a:r>
              <a:rPr lang="tr-TR" dirty="0"/>
              <a:t> </a:t>
            </a:r>
            <a:r>
              <a:rPr lang="tr-TR" dirty="0" err="1"/>
              <a:t>institution</a:t>
            </a:r>
            <a:r>
              <a:rPr lang="tr-TR" dirty="0"/>
              <a:t> </a:t>
            </a:r>
            <a:r>
              <a:rPr lang="tr-TR" dirty="0" err="1"/>
              <a:t>you</a:t>
            </a:r>
            <a:r>
              <a:rPr lang="tr-TR" dirty="0"/>
              <a:t> </a:t>
            </a:r>
            <a:r>
              <a:rPr lang="tr-TR" dirty="0" err="1"/>
              <a:t>received</a:t>
            </a:r>
            <a:r>
              <a:rPr lang="tr-TR" dirty="0"/>
              <a:t> </a:t>
            </a:r>
            <a:r>
              <a:rPr lang="tr-TR" dirty="0" err="1"/>
              <a:t>acceptance</a:t>
            </a:r>
            <a:r>
              <a:rPr lang="tr-TR" dirty="0"/>
              <a:t> is </a:t>
            </a:r>
            <a:r>
              <a:rPr lang="tr-TR" dirty="0" err="1"/>
              <a:t>important.Native</a:t>
            </a:r>
            <a:r>
              <a:rPr lang="tr-TR" dirty="0"/>
              <a:t> </a:t>
            </a:r>
            <a:r>
              <a:rPr lang="tr-TR" dirty="0" err="1"/>
              <a:t>language</a:t>
            </a:r>
            <a:r>
              <a:rPr lang="tr-TR" dirty="0"/>
              <a:t> of </a:t>
            </a:r>
            <a:r>
              <a:rPr lang="tr-TR" dirty="0" err="1"/>
              <a:t>the</a:t>
            </a:r>
            <a:r>
              <a:rPr lang="tr-TR" dirty="0"/>
              <a:t> </a:t>
            </a:r>
            <a:r>
              <a:rPr lang="tr-TR" dirty="0" err="1"/>
              <a:t>country</a:t>
            </a:r>
            <a:r>
              <a:rPr lang="tr-TR" dirty="0"/>
              <a:t> in </a:t>
            </a:r>
            <a:r>
              <a:rPr lang="tr-TR" dirty="0" err="1"/>
              <a:t>which</a:t>
            </a:r>
            <a:r>
              <a:rPr lang="tr-TR" dirty="0"/>
              <a:t> </a:t>
            </a:r>
            <a:r>
              <a:rPr lang="tr-TR" dirty="0" err="1"/>
              <a:t>the</a:t>
            </a:r>
            <a:r>
              <a:rPr lang="tr-TR" dirty="0"/>
              <a:t> </a:t>
            </a:r>
            <a:r>
              <a:rPr lang="tr-TR" dirty="0" err="1"/>
              <a:t>internship</a:t>
            </a:r>
            <a:r>
              <a:rPr lang="tr-TR" dirty="0"/>
              <a:t> </a:t>
            </a:r>
            <a:r>
              <a:rPr lang="tr-TR" dirty="0" err="1"/>
              <a:t>institution</a:t>
            </a:r>
            <a:r>
              <a:rPr lang="tr-TR" dirty="0"/>
              <a:t> is </a:t>
            </a:r>
            <a:r>
              <a:rPr lang="tr-TR" dirty="0" err="1"/>
              <a:t>and</a:t>
            </a:r>
            <a:r>
              <a:rPr lang="tr-TR" dirty="0"/>
              <a:t>/</a:t>
            </a:r>
            <a:r>
              <a:rPr lang="tr-TR" dirty="0" err="1"/>
              <a:t>or</a:t>
            </a:r>
            <a:r>
              <a:rPr lang="tr-TR" dirty="0"/>
              <a:t> English </a:t>
            </a:r>
            <a:r>
              <a:rPr lang="tr-TR" dirty="0" err="1"/>
              <a:t>which</a:t>
            </a:r>
            <a:r>
              <a:rPr lang="tr-TR" dirty="0"/>
              <a:t> can </a:t>
            </a:r>
            <a:r>
              <a:rPr lang="tr-TR" dirty="0" err="1"/>
              <a:t>make</a:t>
            </a:r>
            <a:r>
              <a:rPr lang="tr-TR" dirty="0"/>
              <a:t> it </a:t>
            </a:r>
            <a:r>
              <a:rPr lang="tr-TR" dirty="0" err="1"/>
              <a:t>possible</a:t>
            </a:r>
            <a:r>
              <a:rPr lang="tr-TR" dirty="0"/>
              <a:t> </a:t>
            </a:r>
            <a:r>
              <a:rPr lang="tr-TR" dirty="0" err="1"/>
              <a:t>to</a:t>
            </a:r>
            <a:r>
              <a:rPr lang="tr-TR" dirty="0"/>
              <a:t> </a:t>
            </a:r>
            <a:r>
              <a:rPr lang="tr-TR" dirty="0" err="1"/>
              <a:t>communicate</a:t>
            </a:r>
            <a:r>
              <a:rPr lang="tr-TR" dirty="0"/>
              <a:t> in </a:t>
            </a:r>
            <a:r>
              <a:rPr lang="tr-TR" dirty="0" err="1"/>
              <a:t>all</a:t>
            </a:r>
            <a:r>
              <a:rPr lang="tr-TR" dirty="0"/>
              <a:t> </a:t>
            </a:r>
            <a:r>
              <a:rPr lang="tr-TR" dirty="0" err="1"/>
              <a:t>Erasmus</a:t>
            </a:r>
            <a:r>
              <a:rPr lang="tr-TR" dirty="0"/>
              <a:t>+ </a:t>
            </a:r>
            <a:r>
              <a:rPr lang="tr-TR" dirty="0" err="1"/>
              <a:t>countries</a:t>
            </a:r>
            <a:r>
              <a:rPr lang="tr-TR" dirty="0"/>
              <a:t>, </a:t>
            </a:r>
            <a:r>
              <a:rPr lang="tr-TR" dirty="0" err="1"/>
              <a:t>you</a:t>
            </a:r>
            <a:r>
              <a:rPr lang="tr-TR" dirty="0"/>
              <a:t> </a:t>
            </a:r>
            <a:r>
              <a:rPr lang="tr-TR" dirty="0" err="1"/>
              <a:t>will</a:t>
            </a:r>
            <a:r>
              <a:rPr lang="tr-TR" dirty="0"/>
              <a:t> </a:t>
            </a:r>
            <a:r>
              <a:rPr lang="tr-TR" dirty="0" err="1"/>
              <a:t>need</a:t>
            </a:r>
            <a:r>
              <a:rPr lang="tr-TR" dirty="0"/>
              <a:t> </a:t>
            </a:r>
            <a:r>
              <a:rPr lang="tr-TR" dirty="0" err="1"/>
              <a:t>to</a:t>
            </a:r>
            <a:r>
              <a:rPr lang="tr-TR" dirty="0"/>
              <a:t> </a:t>
            </a:r>
            <a:r>
              <a:rPr lang="tr-TR" dirty="0" err="1"/>
              <a:t>prove</a:t>
            </a:r>
            <a:r>
              <a:rPr lang="tr-TR" dirty="0"/>
              <a:t> </a:t>
            </a:r>
            <a:r>
              <a:rPr lang="tr-TR" dirty="0" err="1"/>
              <a:t>your</a:t>
            </a:r>
            <a:r>
              <a:rPr lang="tr-TR" dirty="0"/>
              <a:t> </a:t>
            </a:r>
            <a:r>
              <a:rPr lang="tr-TR" dirty="0" err="1"/>
              <a:t>linguistic</a:t>
            </a:r>
            <a:r>
              <a:rPr lang="tr-TR" dirty="0"/>
              <a:t> </a:t>
            </a:r>
            <a:r>
              <a:rPr lang="tr-TR" dirty="0" err="1"/>
              <a:t>proficiency</a:t>
            </a:r>
            <a:r>
              <a:rPr lang="tr-TR" dirty="0"/>
              <a:t> </a:t>
            </a:r>
            <a:r>
              <a:rPr lang="tr-TR" dirty="0" err="1"/>
              <a:t>with</a:t>
            </a:r>
            <a:r>
              <a:rPr lang="tr-TR" dirty="0"/>
              <a:t> </a:t>
            </a:r>
            <a:r>
              <a:rPr lang="tr-TR" dirty="0" err="1"/>
              <a:t>your</a:t>
            </a:r>
            <a:r>
              <a:rPr lang="tr-TR" dirty="0"/>
              <a:t> </a:t>
            </a:r>
            <a:r>
              <a:rPr lang="tr-TR" dirty="0" err="1"/>
              <a:t>foreign</a:t>
            </a:r>
            <a:r>
              <a:rPr lang="tr-TR" dirty="0"/>
              <a:t> </a:t>
            </a:r>
            <a:r>
              <a:rPr lang="tr-TR" dirty="0" err="1"/>
              <a:t>language</a:t>
            </a:r>
            <a:r>
              <a:rPr lang="tr-TR" dirty="0"/>
              <a:t> </a:t>
            </a:r>
            <a:r>
              <a:rPr lang="tr-TR" dirty="0" err="1"/>
              <a:t>exam</a:t>
            </a:r>
            <a:r>
              <a:rPr lang="tr-TR" dirty="0"/>
              <a:t> </a:t>
            </a:r>
            <a:r>
              <a:rPr lang="tr-TR" dirty="0" err="1"/>
              <a:t>results</a:t>
            </a:r>
            <a:r>
              <a:rPr lang="tr-TR" dirty="0"/>
              <a:t>. </a:t>
            </a:r>
          </a:p>
          <a:p>
            <a:pPr algn="just"/>
            <a:r>
              <a:rPr lang="tr-TR" dirty="0" err="1"/>
              <a:t>For</a:t>
            </a:r>
            <a:r>
              <a:rPr lang="tr-TR" b="1" dirty="0"/>
              <a:t> 2025/2026 </a:t>
            </a:r>
            <a:r>
              <a:rPr lang="tr-TR" dirty="0" err="1"/>
              <a:t>Academic</a:t>
            </a:r>
            <a:r>
              <a:rPr lang="tr-TR" dirty="0"/>
              <a:t> </a:t>
            </a:r>
            <a:r>
              <a:rPr lang="tr-TR" dirty="0" err="1"/>
              <a:t>year</a:t>
            </a:r>
            <a:r>
              <a:rPr lang="tr-TR" dirty="0"/>
              <a:t> </a:t>
            </a:r>
            <a:r>
              <a:rPr lang="tr-TR" dirty="0" err="1"/>
              <a:t>Erasmus</a:t>
            </a:r>
            <a:r>
              <a:rPr lang="tr-TR" dirty="0"/>
              <a:t>+ Learning </a:t>
            </a:r>
            <a:r>
              <a:rPr lang="tr-TR" dirty="0" err="1"/>
              <a:t>and</a:t>
            </a:r>
            <a:r>
              <a:rPr lang="tr-TR" dirty="0"/>
              <a:t> </a:t>
            </a:r>
            <a:r>
              <a:rPr lang="tr-TR" dirty="0" err="1"/>
              <a:t>Internship</a:t>
            </a:r>
            <a:r>
              <a:rPr lang="tr-TR" dirty="0"/>
              <a:t> </a:t>
            </a:r>
            <a:r>
              <a:rPr lang="tr-TR" dirty="0" err="1"/>
              <a:t>Mobility</a:t>
            </a:r>
            <a:r>
              <a:rPr lang="tr-TR" dirty="0"/>
              <a:t>; </a:t>
            </a:r>
            <a:r>
              <a:rPr lang="tr-TR" dirty="0" err="1"/>
              <a:t>selection</a:t>
            </a:r>
            <a:r>
              <a:rPr lang="tr-TR" dirty="0"/>
              <a:t> </a:t>
            </a:r>
            <a:r>
              <a:rPr lang="tr-TR" dirty="0" err="1"/>
              <a:t>procedure</a:t>
            </a:r>
            <a:r>
              <a:rPr lang="tr-TR" dirty="0"/>
              <a:t> </a:t>
            </a:r>
            <a:r>
              <a:rPr lang="tr-TR" dirty="0" err="1"/>
              <a:t>criteria</a:t>
            </a:r>
            <a:r>
              <a:rPr lang="tr-TR" dirty="0"/>
              <a:t>, </a:t>
            </a:r>
            <a:r>
              <a:rPr lang="tr-TR" dirty="0" err="1"/>
              <a:t>application</a:t>
            </a:r>
            <a:r>
              <a:rPr lang="tr-TR" dirty="0"/>
              <a:t> </a:t>
            </a:r>
            <a:r>
              <a:rPr lang="tr-TR" dirty="0" err="1"/>
              <a:t>calendar</a:t>
            </a:r>
            <a:r>
              <a:rPr lang="tr-TR" dirty="0"/>
              <a:t> </a:t>
            </a:r>
            <a:r>
              <a:rPr lang="tr-TR" dirty="0" err="1"/>
              <a:t>and</a:t>
            </a:r>
            <a:r>
              <a:rPr lang="tr-TR" dirty="0"/>
              <a:t> </a:t>
            </a:r>
            <a:r>
              <a:rPr lang="tr-TR" dirty="0" err="1"/>
              <a:t>TurnaPortal</a:t>
            </a:r>
            <a:r>
              <a:rPr lang="tr-TR" dirty="0"/>
              <a:t> online </a:t>
            </a:r>
            <a:r>
              <a:rPr lang="tr-TR" dirty="0" err="1"/>
              <a:t>application</a:t>
            </a:r>
            <a:r>
              <a:rPr lang="tr-TR" dirty="0"/>
              <a:t> </a:t>
            </a:r>
            <a:r>
              <a:rPr lang="tr-TR" dirty="0" err="1"/>
              <a:t>guide</a:t>
            </a:r>
            <a:r>
              <a:rPr lang="tr-TR" dirty="0"/>
              <a:t> </a:t>
            </a:r>
            <a:r>
              <a:rPr lang="tr-TR" dirty="0" err="1"/>
              <a:t>will</a:t>
            </a:r>
            <a:r>
              <a:rPr lang="tr-TR" dirty="0"/>
              <a:t> be </a:t>
            </a:r>
            <a:r>
              <a:rPr lang="tr-TR" dirty="0" err="1"/>
              <a:t>announced</a:t>
            </a:r>
            <a:r>
              <a:rPr lang="tr-TR" dirty="0"/>
              <a:t> in </a:t>
            </a:r>
            <a:r>
              <a:rPr lang="tr-TR" dirty="0" err="1"/>
              <a:t>the</a:t>
            </a:r>
            <a:r>
              <a:rPr lang="tr-TR" dirty="0"/>
              <a:t> </a:t>
            </a:r>
            <a:r>
              <a:rPr lang="tr-TR" dirty="0" err="1"/>
              <a:t>most</a:t>
            </a:r>
            <a:r>
              <a:rPr lang="tr-TR" dirty="0"/>
              <a:t> </a:t>
            </a:r>
            <a:r>
              <a:rPr lang="tr-TR" dirty="0" err="1"/>
              <a:t>updated</a:t>
            </a:r>
            <a:r>
              <a:rPr lang="tr-TR" dirty="0"/>
              <a:t> form at </a:t>
            </a:r>
            <a:r>
              <a:rPr lang="tr-TR" dirty="0">
                <a:solidFill>
                  <a:srgbClr val="C00000"/>
                </a:solidFill>
              </a:rPr>
              <a:t>International </a:t>
            </a:r>
            <a:r>
              <a:rPr lang="tr-TR" dirty="0" err="1">
                <a:solidFill>
                  <a:srgbClr val="C00000"/>
                </a:solidFill>
              </a:rPr>
              <a:t>Academic</a:t>
            </a:r>
            <a:r>
              <a:rPr lang="tr-TR" dirty="0">
                <a:solidFill>
                  <a:srgbClr val="C00000"/>
                </a:solidFill>
              </a:rPr>
              <a:t> </a:t>
            </a:r>
            <a:r>
              <a:rPr lang="tr-TR" dirty="0" err="1">
                <a:solidFill>
                  <a:srgbClr val="C00000"/>
                </a:solidFill>
              </a:rPr>
              <a:t>Relations</a:t>
            </a:r>
            <a:r>
              <a:rPr lang="tr-TR" dirty="0">
                <a:solidFill>
                  <a:srgbClr val="C00000"/>
                </a:solidFill>
              </a:rPr>
              <a:t> </a:t>
            </a:r>
            <a:r>
              <a:rPr lang="tr-TR" dirty="0" err="1">
                <a:solidFill>
                  <a:srgbClr val="C00000"/>
                </a:solidFill>
              </a:rPr>
              <a:t>Coordinatorship</a:t>
            </a:r>
            <a:r>
              <a:rPr lang="tr-TR" dirty="0">
                <a:solidFill>
                  <a:srgbClr val="C00000"/>
                </a:solidFill>
              </a:rPr>
              <a:t> </a:t>
            </a:r>
            <a:r>
              <a:rPr lang="tr-TR" dirty="0" err="1"/>
              <a:t>website</a:t>
            </a:r>
            <a:r>
              <a:rPr lang="tr-TR" dirty="0"/>
              <a:t>.</a:t>
            </a:r>
          </a:p>
          <a:p>
            <a:pPr algn="just"/>
            <a:endParaRPr lang="tr-TR" dirty="0"/>
          </a:p>
          <a:p>
            <a:endParaRPr lang="tr-TR" dirty="0"/>
          </a:p>
        </p:txBody>
      </p:sp>
    </p:spTree>
    <p:extLst>
      <p:ext uri="{BB962C8B-B14F-4D97-AF65-F5344CB8AC3E}">
        <p14:creationId xmlns:p14="http://schemas.microsoft.com/office/powerpoint/2010/main" val="299680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A5A04B-F729-4F7A-9ED5-8E4CC11FB516}"/>
              </a:ext>
            </a:extLst>
          </p:cNvPr>
          <p:cNvSpPr>
            <a:spLocks noGrp="1"/>
          </p:cNvSpPr>
          <p:nvPr>
            <p:ph type="title"/>
          </p:nvPr>
        </p:nvSpPr>
        <p:spPr/>
        <p:txBody>
          <a:bodyPr>
            <a:normAutofit/>
          </a:bodyPr>
          <a:lstStyle/>
          <a:p>
            <a:r>
              <a:rPr lang="tr-TR" dirty="0" err="1"/>
              <a:t>Erasmus</a:t>
            </a:r>
            <a:r>
              <a:rPr lang="tr-TR" dirty="0"/>
              <a:t>+ Learning &amp; </a:t>
            </a:r>
            <a:r>
              <a:rPr lang="tr-TR" dirty="0" err="1"/>
              <a:t>Internship</a:t>
            </a:r>
            <a:r>
              <a:rPr lang="tr-TR" dirty="0"/>
              <a:t> </a:t>
            </a:r>
            <a:r>
              <a:rPr lang="tr-TR" dirty="0" err="1"/>
              <a:t>Mobility</a:t>
            </a:r>
            <a:r>
              <a:rPr lang="tr-TR" dirty="0"/>
              <a:t> Application </a:t>
            </a:r>
            <a:r>
              <a:rPr lang="tr-TR" dirty="0" err="1"/>
              <a:t>Process</a:t>
            </a:r>
            <a:endParaRPr lang="tr-TR" dirty="0"/>
          </a:p>
        </p:txBody>
      </p:sp>
      <p:sp>
        <p:nvSpPr>
          <p:cNvPr id="3" name="İçerik Yer Tutucusu 2">
            <a:extLst>
              <a:ext uri="{FF2B5EF4-FFF2-40B4-BE49-F238E27FC236}">
                <a16:creationId xmlns:a16="http://schemas.microsoft.com/office/drawing/2014/main" id="{8BC4F8E6-953D-48D8-A87E-628AD011A570}"/>
              </a:ext>
            </a:extLst>
          </p:cNvPr>
          <p:cNvSpPr>
            <a:spLocks noGrp="1"/>
          </p:cNvSpPr>
          <p:nvPr>
            <p:ph idx="1"/>
          </p:nvPr>
        </p:nvSpPr>
        <p:spPr>
          <a:xfrm>
            <a:off x="838200" y="1825625"/>
            <a:ext cx="10515600" cy="3782073"/>
          </a:xfrm>
        </p:spPr>
        <p:txBody>
          <a:bodyPr>
            <a:normAutofit/>
          </a:bodyPr>
          <a:lstStyle/>
          <a:p>
            <a:pPr algn="just"/>
            <a:r>
              <a:rPr lang="tr-TR" dirty="0" err="1"/>
              <a:t>It</a:t>
            </a:r>
            <a:r>
              <a:rPr lang="tr-TR" dirty="0"/>
              <a:t> is </a:t>
            </a:r>
            <a:r>
              <a:rPr lang="tr-TR" dirty="0" err="1"/>
              <a:t>necessary</a:t>
            </a:r>
            <a:r>
              <a:rPr lang="tr-TR" dirty="0"/>
              <a:t> </a:t>
            </a:r>
            <a:r>
              <a:rPr lang="tr-TR" dirty="0" err="1"/>
              <a:t>for</a:t>
            </a:r>
            <a:r>
              <a:rPr lang="tr-TR" dirty="0"/>
              <a:t> </a:t>
            </a:r>
            <a:r>
              <a:rPr lang="tr-TR" dirty="0" err="1"/>
              <a:t>the</a:t>
            </a:r>
            <a:r>
              <a:rPr lang="tr-TR" dirty="0"/>
              <a:t> </a:t>
            </a:r>
            <a:r>
              <a:rPr lang="tr-TR" dirty="0" err="1"/>
              <a:t>students</a:t>
            </a:r>
            <a:r>
              <a:rPr lang="tr-TR" dirty="0"/>
              <a:t> </a:t>
            </a:r>
            <a:r>
              <a:rPr lang="tr-TR" dirty="0" err="1"/>
              <a:t>who</a:t>
            </a:r>
            <a:r>
              <a:rPr lang="tr-TR" dirty="0"/>
              <a:t> </a:t>
            </a:r>
            <a:r>
              <a:rPr lang="tr-TR" dirty="0" err="1"/>
              <a:t>will</a:t>
            </a:r>
            <a:r>
              <a:rPr lang="tr-TR" dirty="0"/>
              <a:t> </a:t>
            </a:r>
            <a:r>
              <a:rPr lang="tr-TR" dirty="0" err="1"/>
              <a:t>apply</a:t>
            </a:r>
            <a:r>
              <a:rPr lang="tr-TR" dirty="0"/>
              <a:t> </a:t>
            </a:r>
            <a:r>
              <a:rPr lang="tr-TR" dirty="0" err="1"/>
              <a:t>to</a:t>
            </a:r>
            <a:r>
              <a:rPr lang="tr-TR" dirty="0"/>
              <a:t> </a:t>
            </a:r>
            <a:r>
              <a:rPr lang="tr-TR" dirty="0" err="1"/>
              <a:t>follow</a:t>
            </a:r>
            <a:r>
              <a:rPr lang="tr-TR" dirty="0"/>
              <a:t> </a:t>
            </a:r>
            <a:r>
              <a:rPr lang="tr-TR" dirty="0" err="1"/>
              <a:t>relevant</a:t>
            </a:r>
            <a:r>
              <a:rPr lang="tr-TR" dirty="0"/>
              <a:t> </a:t>
            </a:r>
            <a:r>
              <a:rPr lang="tr-TR" dirty="0" err="1"/>
              <a:t>announcements</a:t>
            </a:r>
            <a:r>
              <a:rPr lang="tr-TR" dirty="0"/>
              <a:t> </a:t>
            </a:r>
            <a:r>
              <a:rPr lang="tr-TR" dirty="0" err="1"/>
              <a:t>and</a:t>
            </a:r>
            <a:r>
              <a:rPr lang="tr-TR" dirty="0"/>
              <a:t> </a:t>
            </a:r>
            <a:r>
              <a:rPr lang="tr-TR" dirty="0" err="1"/>
              <a:t>to</a:t>
            </a:r>
            <a:r>
              <a:rPr lang="tr-TR" dirty="0"/>
              <a:t> </a:t>
            </a:r>
            <a:r>
              <a:rPr lang="tr-TR" dirty="0" err="1"/>
              <a:t>fulfil</a:t>
            </a:r>
            <a:r>
              <a:rPr lang="tr-TR" dirty="0"/>
              <a:t> </a:t>
            </a:r>
            <a:r>
              <a:rPr lang="tr-TR" dirty="0" err="1"/>
              <a:t>the</a:t>
            </a:r>
            <a:r>
              <a:rPr lang="tr-TR" dirty="0"/>
              <a:t> </a:t>
            </a:r>
            <a:r>
              <a:rPr lang="tr-TR" dirty="0" err="1"/>
              <a:t>procedures</a:t>
            </a:r>
            <a:r>
              <a:rPr lang="tr-TR" dirty="0"/>
              <a:t> in </a:t>
            </a:r>
            <a:r>
              <a:rPr lang="tr-TR" dirty="0" err="1"/>
              <a:t>workflow</a:t>
            </a:r>
            <a:r>
              <a:rPr lang="tr-TR" dirty="0"/>
              <a:t> step </a:t>
            </a:r>
            <a:r>
              <a:rPr lang="tr-TR" dirty="0" err="1"/>
              <a:t>by</a:t>
            </a:r>
            <a:r>
              <a:rPr lang="tr-TR" dirty="0"/>
              <a:t> step. </a:t>
            </a:r>
          </a:p>
          <a:p>
            <a:pPr algn="just"/>
            <a:r>
              <a:rPr lang="tr-TR" dirty="0" err="1"/>
              <a:t>For</a:t>
            </a:r>
            <a:r>
              <a:rPr lang="tr-TR" dirty="0"/>
              <a:t> </a:t>
            </a:r>
            <a:r>
              <a:rPr lang="tr-TR" dirty="0" err="1"/>
              <a:t>students</a:t>
            </a:r>
            <a:r>
              <a:rPr lang="tr-TR" dirty="0"/>
              <a:t> </a:t>
            </a:r>
            <a:r>
              <a:rPr lang="tr-TR" dirty="0" err="1"/>
              <a:t>who</a:t>
            </a:r>
            <a:r>
              <a:rPr lang="tr-TR" dirty="0"/>
              <a:t> </a:t>
            </a:r>
            <a:r>
              <a:rPr lang="tr-TR" dirty="0" err="1"/>
              <a:t>will</a:t>
            </a:r>
            <a:r>
              <a:rPr lang="tr-TR" dirty="0"/>
              <a:t> </a:t>
            </a:r>
            <a:r>
              <a:rPr lang="tr-TR" dirty="0" err="1"/>
              <a:t>apply</a:t>
            </a:r>
            <a:r>
              <a:rPr lang="tr-TR" dirty="0"/>
              <a:t> </a:t>
            </a:r>
            <a:r>
              <a:rPr lang="tr-TR" dirty="0" err="1"/>
              <a:t>with</a:t>
            </a:r>
            <a:r>
              <a:rPr lang="tr-TR" dirty="0"/>
              <a:t> </a:t>
            </a:r>
            <a:r>
              <a:rPr lang="tr-TR" dirty="0" err="1"/>
              <a:t>their</a:t>
            </a:r>
            <a:r>
              <a:rPr lang="tr-TR" dirty="0"/>
              <a:t> English, </a:t>
            </a:r>
            <a:r>
              <a:rPr lang="tr-TR" dirty="0" err="1"/>
              <a:t>German</a:t>
            </a:r>
            <a:r>
              <a:rPr lang="tr-TR" dirty="0"/>
              <a:t> </a:t>
            </a:r>
            <a:r>
              <a:rPr lang="tr-TR" dirty="0" err="1"/>
              <a:t>and</a:t>
            </a:r>
            <a:r>
              <a:rPr lang="tr-TR" dirty="0"/>
              <a:t> French </a:t>
            </a:r>
            <a:r>
              <a:rPr lang="tr-TR" dirty="0" err="1"/>
              <a:t>linguistic</a:t>
            </a:r>
            <a:r>
              <a:rPr lang="tr-TR" dirty="0"/>
              <a:t> </a:t>
            </a:r>
            <a:r>
              <a:rPr lang="tr-TR" dirty="0" err="1"/>
              <a:t>score</a:t>
            </a:r>
            <a:r>
              <a:rPr lang="tr-TR" dirty="0"/>
              <a:t>, it is </a:t>
            </a:r>
            <a:r>
              <a:rPr lang="tr-TR" dirty="0" err="1"/>
              <a:t>obligatory</a:t>
            </a:r>
            <a:r>
              <a:rPr lang="tr-TR" dirty="0"/>
              <a:t> </a:t>
            </a:r>
            <a:r>
              <a:rPr lang="tr-TR" dirty="0" err="1"/>
              <a:t>to</a:t>
            </a:r>
            <a:r>
              <a:rPr lang="tr-TR" dirty="0"/>
              <a:t> </a:t>
            </a:r>
            <a:r>
              <a:rPr lang="tr-TR" dirty="0" err="1"/>
              <a:t>take</a:t>
            </a:r>
            <a:r>
              <a:rPr lang="tr-TR" dirty="0"/>
              <a:t> </a:t>
            </a:r>
            <a:r>
              <a:rPr lang="tr-TR" dirty="0" err="1"/>
              <a:t>the</a:t>
            </a:r>
            <a:r>
              <a:rPr lang="tr-TR" dirty="0"/>
              <a:t> </a:t>
            </a:r>
            <a:r>
              <a:rPr lang="tr-TR" dirty="0" err="1"/>
              <a:t>exam</a:t>
            </a:r>
            <a:r>
              <a:rPr lang="tr-TR" dirty="0"/>
              <a:t> (</a:t>
            </a:r>
            <a:r>
              <a:rPr lang="tr-TR" dirty="0" err="1"/>
              <a:t>conducted</a:t>
            </a:r>
            <a:r>
              <a:rPr lang="tr-TR" dirty="0"/>
              <a:t> </a:t>
            </a:r>
            <a:r>
              <a:rPr lang="tr-TR" dirty="0" err="1"/>
              <a:t>by</a:t>
            </a:r>
            <a:r>
              <a:rPr lang="tr-TR" dirty="0"/>
              <a:t> </a:t>
            </a:r>
            <a:r>
              <a:rPr lang="tr-TR" dirty="0" err="1"/>
              <a:t>the</a:t>
            </a:r>
            <a:r>
              <a:rPr lang="tr-TR" dirty="0"/>
              <a:t> School of </a:t>
            </a:r>
            <a:r>
              <a:rPr lang="tr-TR" dirty="0" err="1"/>
              <a:t>Foreign</a:t>
            </a:r>
            <a:r>
              <a:rPr lang="tr-TR" dirty="0"/>
              <a:t> </a:t>
            </a:r>
            <a:r>
              <a:rPr lang="tr-TR" dirty="0" err="1"/>
              <a:t>Languages</a:t>
            </a:r>
            <a:r>
              <a:rPr lang="tr-TR" dirty="0"/>
              <a:t>/YDY). </a:t>
            </a:r>
            <a:r>
              <a:rPr lang="tr-TR" dirty="0" err="1"/>
              <a:t>For</a:t>
            </a:r>
            <a:r>
              <a:rPr lang="tr-TR" dirty="0"/>
              <a:t> </a:t>
            </a:r>
            <a:r>
              <a:rPr lang="tr-TR" dirty="0" err="1"/>
              <a:t>other</a:t>
            </a:r>
            <a:r>
              <a:rPr lang="tr-TR" dirty="0"/>
              <a:t> </a:t>
            </a:r>
            <a:r>
              <a:rPr lang="tr-TR" dirty="0" err="1"/>
              <a:t>languages</a:t>
            </a:r>
            <a:r>
              <a:rPr lang="tr-TR" dirty="0"/>
              <a:t> (</a:t>
            </a:r>
            <a:r>
              <a:rPr lang="tr-TR" dirty="0" err="1"/>
              <a:t>Italian</a:t>
            </a:r>
            <a:r>
              <a:rPr lang="tr-TR" dirty="0"/>
              <a:t>, Spanish) </a:t>
            </a:r>
            <a:r>
              <a:rPr lang="tr-TR" dirty="0" err="1"/>
              <a:t>foreign</a:t>
            </a:r>
            <a:r>
              <a:rPr lang="tr-TR" dirty="0"/>
              <a:t> </a:t>
            </a:r>
            <a:r>
              <a:rPr lang="tr-TR" dirty="0" err="1"/>
              <a:t>language</a:t>
            </a:r>
            <a:r>
              <a:rPr lang="tr-TR" dirty="0"/>
              <a:t> </a:t>
            </a:r>
            <a:r>
              <a:rPr lang="tr-TR" dirty="0" err="1"/>
              <a:t>document</a:t>
            </a:r>
            <a:r>
              <a:rPr lang="tr-TR" dirty="0"/>
              <a:t> </a:t>
            </a:r>
            <a:r>
              <a:rPr lang="tr-TR" dirty="0" err="1"/>
              <a:t>recognized</a:t>
            </a:r>
            <a:r>
              <a:rPr lang="tr-TR" dirty="0"/>
              <a:t> </a:t>
            </a:r>
            <a:r>
              <a:rPr lang="tr-TR" dirty="0" err="1"/>
              <a:t>by</a:t>
            </a:r>
            <a:r>
              <a:rPr lang="tr-TR" dirty="0"/>
              <a:t> ÖSYM is </a:t>
            </a:r>
            <a:r>
              <a:rPr lang="tr-TR" dirty="0" err="1"/>
              <a:t>required</a:t>
            </a:r>
            <a:r>
              <a:rPr lang="tr-TR" dirty="0"/>
              <a:t>. </a:t>
            </a:r>
          </a:p>
          <a:p>
            <a:pPr algn="just"/>
            <a:r>
              <a:rPr lang="tr-TR" dirty="0" err="1"/>
              <a:t>Foreign</a:t>
            </a:r>
            <a:r>
              <a:rPr lang="tr-TR" dirty="0"/>
              <a:t> </a:t>
            </a:r>
            <a:r>
              <a:rPr lang="tr-TR" dirty="0" err="1"/>
              <a:t>language</a:t>
            </a:r>
            <a:r>
              <a:rPr lang="tr-TR" dirty="0"/>
              <a:t> </a:t>
            </a:r>
            <a:r>
              <a:rPr lang="tr-TR" dirty="0" err="1"/>
              <a:t>exam</a:t>
            </a:r>
            <a:r>
              <a:rPr lang="tr-TR" dirty="0"/>
              <a:t> </a:t>
            </a:r>
            <a:r>
              <a:rPr lang="tr-TR" dirty="0" err="1"/>
              <a:t>that</a:t>
            </a:r>
            <a:r>
              <a:rPr lang="tr-TR" dirty="0"/>
              <a:t> </a:t>
            </a:r>
            <a:r>
              <a:rPr lang="tr-TR" dirty="0" err="1"/>
              <a:t>will</a:t>
            </a:r>
            <a:r>
              <a:rPr lang="tr-TR" dirty="0"/>
              <a:t> be </a:t>
            </a:r>
            <a:r>
              <a:rPr lang="tr-TR" dirty="0" err="1"/>
              <a:t>conducted</a:t>
            </a:r>
            <a:r>
              <a:rPr lang="tr-TR" dirty="0"/>
              <a:t> </a:t>
            </a:r>
            <a:r>
              <a:rPr lang="tr-TR" dirty="0" err="1"/>
              <a:t>by</a:t>
            </a:r>
            <a:r>
              <a:rPr lang="tr-TR" dirty="0"/>
              <a:t> DEU YDY </a:t>
            </a:r>
            <a:r>
              <a:rPr lang="tr-TR" dirty="0" err="1"/>
              <a:t>will</a:t>
            </a:r>
            <a:r>
              <a:rPr lang="tr-TR" dirty="0"/>
              <a:t> be </a:t>
            </a:r>
            <a:r>
              <a:rPr lang="tr-TR" dirty="0" err="1"/>
              <a:t>orientated</a:t>
            </a:r>
            <a:r>
              <a:rPr lang="tr-TR" dirty="0"/>
              <a:t> </a:t>
            </a:r>
            <a:r>
              <a:rPr lang="tr-TR" dirty="0" err="1"/>
              <a:t>towards</a:t>
            </a:r>
            <a:r>
              <a:rPr lang="tr-TR" dirty="0"/>
              <a:t> </a:t>
            </a:r>
            <a:r>
              <a:rPr lang="tr-TR" dirty="0" err="1"/>
              <a:t>four</a:t>
            </a:r>
            <a:r>
              <a:rPr lang="tr-TR" dirty="0"/>
              <a:t> </a:t>
            </a:r>
            <a:r>
              <a:rPr lang="tr-TR" dirty="0" err="1"/>
              <a:t>skills</a:t>
            </a:r>
            <a:r>
              <a:rPr lang="tr-TR" dirty="0"/>
              <a:t> (</a:t>
            </a:r>
            <a:r>
              <a:rPr lang="tr-TR" dirty="0" err="1"/>
              <a:t>reading,writing,listening,speaking</a:t>
            </a:r>
            <a:r>
              <a:rPr lang="tr-TR" dirty="0"/>
              <a:t>).</a:t>
            </a:r>
          </a:p>
        </p:txBody>
      </p:sp>
    </p:spTree>
    <p:extLst>
      <p:ext uri="{BB962C8B-B14F-4D97-AF65-F5344CB8AC3E}">
        <p14:creationId xmlns:p14="http://schemas.microsoft.com/office/powerpoint/2010/main" val="50175393"/>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1812</TotalTime>
  <Words>2719</Words>
  <Application>Microsoft Office PowerPoint</Application>
  <PresentationFormat>Geniş ekran</PresentationFormat>
  <Paragraphs>169</Paragraphs>
  <Slides>23</Slides>
  <Notes>1</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23</vt:i4>
      </vt:variant>
    </vt:vector>
  </HeadingPairs>
  <TitlesOfParts>
    <vt:vector size="31" baseType="lpstr">
      <vt:lpstr>arial</vt:lpstr>
      <vt:lpstr>arial</vt:lpstr>
      <vt:lpstr>Calibri</vt:lpstr>
      <vt:lpstr>Calibri Light</vt:lpstr>
      <vt:lpstr>Eastman Condensed Bold</vt:lpstr>
      <vt:lpstr>Office Theme</vt:lpstr>
      <vt:lpstr>1_Office Theme</vt:lpstr>
      <vt:lpstr>4_Conception personnalisée</vt:lpstr>
      <vt:lpstr>PowerPoint Sunusu</vt:lpstr>
      <vt:lpstr>What is Erasmus+ (KA131) Program?</vt:lpstr>
      <vt:lpstr>Geographic Extent</vt:lpstr>
      <vt:lpstr>Erasmus+ Learning and Internship Mobility</vt:lpstr>
      <vt:lpstr>Who can benefit from Erasmus+ Learning and Internship Mobility?  </vt:lpstr>
      <vt:lpstr> Who can benefit from Erasmus + Learning &amp; Internship Mobility?</vt:lpstr>
      <vt:lpstr>Durations of Erasmus + Learning &amp; Internship </vt:lpstr>
      <vt:lpstr>Erasmus+ Learning &amp; Internship Mobility Application Process</vt:lpstr>
      <vt:lpstr>Erasmus+ Learning &amp; Internship Mobility Application Process</vt:lpstr>
      <vt:lpstr>2025 Year Erasmus+ Application Calendar</vt:lpstr>
      <vt:lpstr>Added Point Criteria used for Erasmus+ Score Calculation</vt:lpstr>
      <vt:lpstr>Deducted Point Criteria Used for Erasmus+ Score Calculation</vt:lpstr>
      <vt:lpstr>Erasmus+ Learning &amp; Internship Mobility Placement Criteria</vt:lpstr>
      <vt:lpstr>Erasmus+ Learning &amp; Internship Mobility Placement Criteria</vt:lpstr>
      <vt:lpstr>Erasmus+ Internship Invitation/Acceptance Letter</vt:lpstr>
      <vt:lpstr>Erasmus+ Grants </vt:lpstr>
      <vt:lpstr>Erasmus+ Grants</vt:lpstr>
      <vt:lpstr>Additional Grant Support</vt:lpstr>
      <vt:lpstr>Additional Grant Support</vt:lpstr>
      <vt:lpstr>Journey Support Amounts</vt:lpstr>
      <vt:lpstr>Green Travel Grant Amount</vt:lpstr>
      <vt:lpstr>INCLUSION SUPPORT</vt:lpstr>
      <vt:lpstr>DEU INTERNATIONAL ACADEMIC RELATIONS COORDINATORSHIP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IARO</cp:lastModifiedBy>
  <cp:revision>119</cp:revision>
  <dcterms:created xsi:type="dcterms:W3CDTF">2019-09-12T13:37:31Z</dcterms:created>
  <dcterms:modified xsi:type="dcterms:W3CDTF">2025-07-08T13:27:26Z</dcterms:modified>
  <cp:category/>
</cp:coreProperties>
</file>