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42"/>
  </p:notesMasterIdLst>
  <p:sldIdLst>
    <p:sldId id="319" r:id="rId2"/>
    <p:sldId id="325" r:id="rId3"/>
    <p:sldId id="257" r:id="rId4"/>
    <p:sldId id="258" r:id="rId5"/>
    <p:sldId id="320" r:id="rId6"/>
    <p:sldId id="321" r:id="rId7"/>
    <p:sldId id="261" r:id="rId8"/>
    <p:sldId id="263" r:id="rId9"/>
    <p:sldId id="288" r:id="rId10"/>
    <p:sldId id="289" r:id="rId11"/>
    <p:sldId id="281" r:id="rId12"/>
    <p:sldId id="285" r:id="rId13"/>
    <p:sldId id="312" r:id="rId14"/>
    <p:sldId id="318" r:id="rId15"/>
    <p:sldId id="267" r:id="rId16"/>
    <p:sldId id="272" r:id="rId17"/>
    <p:sldId id="268" r:id="rId18"/>
    <p:sldId id="269" r:id="rId19"/>
    <p:sldId id="270" r:id="rId20"/>
    <p:sldId id="271" r:id="rId21"/>
    <p:sldId id="291" r:id="rId22"/>
    <p:sldId id="304" r:id="rId23"/>
    <p:sldId id="290" r:id="rId24"/>
    <p:sldId id="302" r:id="rId25"/>
    <p:sldId id="292" r:id="rId26"/>
    <p:sldId id="301" r:id="rId27"/>
    <p:sldId id="314" r:id="rId28"/>
    <p:sldId id="275" r:id="rId29"/>
    <p:sldId id="313" r:id="rId30"/>
    <p:sldId id="323" r:id="rId31"/>
    <p:sldId id="305" r:id="rId32"/>
    <p:sldId id="298" r:id="rId33"/>
    <p:sldId id="315" r:id="rId34"/>
    <p:sldId id="316" r:id="rId35"/>
    <p:sldId id="293" r:id="rId36"/>
    <p:sldId id="294" r:id="rId37"/>
    <p:sldId id="306" r:id="rId38"/>
    <p:sldId id="307" r:id="rId39"/>
    <p:sldId id="326" r:id="rId40"/>
    <p:sldId id="317" r:id="rId41"/>
  </p:sldIdLst>
  <p:sldSz cx="12192000" cy="6858000"/>
  <p:notesSz cx="6742113"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46"/>
    <p:restoredTop sz="94694"/>
  </p:normalViewPr>
  <p:slideViewPr>
    <p:cSldViewPr snapToGrid="0" snapToObjects="1">
      <p:cViewPr varScale="1">
        <p:scale>
          <a:sx n="103" d="100"/>
          <a:sy n="103" d="100"/>
        </p:scale>
        <p:origin x="11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36D40-E57F-4DE3-87D9-741EB3672580}" type="doc">
      <dgm:prSet loTypeId="urn:microsoft.com/office/officeart/2009/3/layout/RandomtoResultProcess" loCatId="process" qsTypeId="urn:microsoft.com/office/officeart/2005/8/quickstyle/simple5" qsCatId="simple" csTypeId="urn:microsoft.com/office/officeart/2005/8/colors/colorful5" csCatId="colorful" phldr="1"/>
      <dgm:spPr/>
      <dgm:t>
        <a:bodyPr/>
        <a:lstStyle/>
        <a:p>
          <a:endParaRPr lang="tr-TR"/>
        </a:p>
      </dgm:t>
    </dgm:pt>
    <dgm:pt modelId="{9A1D2418-CAAB-447E-BCAF-65FEB0C4121A}">
      <dgm:prSet phldrT="[Metin]" custT="1"/>
      <dgm:spPr/>
      <dgm:t>
        <a:bodyPr/>
        <a:lstStyle/>
        <a:p>
          <a:r>
            <a:rPr lang="tr-TR" sz="900" b="1" dirty="0">
              <a:latin typeface="+mj-lt"/>
            </a:rPr>
            <a:t>1. ADIM</a:t>
          </a:r>
        </a:p>
        <a:p>
          <a:r>
            <a:rPr lang="tr-TR" sz="900" b="1" dirty="0">
              <a:latin typeface="+mj-lt"/>
            </a:rPr>
            <a:t>NOMİNASYON</a:t>
          </a:r>
        </a:p>
      </dgm:t>
    </dgm:pt>
    <dgm:pt modelId="{F149CC59-0EFD-427E-B66B-373F66472A00}" type="parTrans" cxnId="{80D1C23E-894C-47FD-A0C1-7EBA1B353C8B}">
      <dgm:prSet/>
      <dgm:spPr/>
      <dgm:t>
        <a:bodyPr/>
        <a:lstStyle/>
        <a:p>
          <a:endParaRPr lang="tr-TR">
            <a:latin typeface="+mj-lt"/>
          </a:endParaRPr>
        </a:p>
      </dgm:t>
    </dgm:pt>
    <dgm:pt modelId="{6482C4E0-2A28-4BE2-962C-0139020564E8}" type="sibTrans" cxnId="{80D1C23E-894C-47FD-A0C1-7EBA1B353C8B}">
      <dgm:prSet/>
      <dgm:spPr/>
      <dgm:t>
        <a:bodyPr/>
        <a:lstStyle/>
        <a:p>
          <a:endParaRPr lang="tr-TR">
            <a:latin typeface="+mj-lt"/>
          </a:endParaRPr>
        </a:p>
      </dgm:t>
    </dgm:pt>
    <dgm:pt modelId="{D873FD1E-60D9-4E26-A885-C9A62F1860A6}">
      <dgm:prSet phldrT="[Metin]"/>
      <dgm:spPr/>
      <dgm:t>
        <a:bodyPr/>
        <a:lstStyle/>
        <a:p>
          <a:endParaRPr lang="tr-TR" sz="700" dirty="0">
            <a:latin typeface="+mj-lt"/>
          </a:endParaRPr>
        </a:p>
      </dgm:t>
    </dgm:pt>
    <dgm:pt modelId="{D8CC347A-8D4D-408A-952D-665916A135A3}" type="parTrans" cxnId="{5B754667-BB32-45B3-A6BA-4DC1996D0121}">
      <dgm:prSet/>
      <dgm:spPr/>
      <dgm:t>
        <a:bodyPr/>
        <a:lstStyle/>
        <a:p>
          <a:endParaRPr lang="tr-TR">
            <a:latin typeface="+mj-lt"/>
          </a:endParaRPr>
        </a:p>
      </dgm:t>
    </dgm:pt>
    <dgm:pt modelId="{DA1F910C-FFD3-4D31-B0F3-E5C8F11BF98F}" type="sibTrans" cxnId="{5B754667-BB32-45B3-A6BA-4DC1996D0121}">
      <dgm:prSet/>
      <dgm:spPr/>
      <dgm:t>
        <a:bodyPr/>
        <a:lstStyle/>
        <a:p>
          <a:endParaRPr lang="tr-TR">
            <a:latin typeface="+mj-lt"/>
          </a:endParaRPr>
        </a:p>
      </dgm:t>
    </dgm:pt>
    <dgm:pt modelId="{9D8CBF50-A544-4178-AB61-A93B95454DB3}">
      <dgm:prSet phldrT="[Metin]" custT="1"/>
      <dgm:spPr/>
      <dgm:t>
        <a:bodyPr/>
        <a:lstStyle/>
        <a:p>
          <a:r>
            <a:rPr lang="tr-TR" sz="900" b="1" dirty="0">
              <a:latin typeface="+mj-lt"/>
            </a:rPr>
            <a:t>2. ADIM</a:t>
          </a:r>
        </a:p>
        <a:p>
          <a:r>
            <a:rPr lang="tr-TR" sz="900" b="1" dirty="0">
              <a:latin typeface="+mj-lt"/>
            </a:rPr>
            <a:t> KARŞI KURUM İLE BAĞLANTILI İŞLEMLER</a:t>
          </a:r>
        </a:p>
      </dgm:t>
    </dgm:pt>
    <dgm:pt modelId="{350E4475-8642-4A48-91F9-700CE056838E}" type="parTrans" cxnId="{DD780448-4377-40A0-B34F-A159967D3437}">
      <dgm:prSet/>
      <dgm:spPr/>
      <dgm:t>
        <a:bodyPr/>
        <a:lstStyle/>
        <a:p>
          <a:endParaRPr lang="tr-TR">
            <a:latin typeface="+mj-lt"/>
          </a:endParaRPr>
        </a:p>
      </dgm:t>
    </dgm:pt>
    <dgm:pt modelId="{70F7C9EB-5202-4F73-B21C-2CE64AF379A2}" type="sibTrans" cxnId="{DD780448-4377-40A0-B34F-A159967D3437}">
      <dgm:prSet/>
      <dgm:spPr/>
      <dgm:t>
        <a:bodyPr/>
        <a:lstStyle/>
        <a:p>
          <a:endParaRPr lang="tr-TR">
            <a:latin typeface="+mj-lt"/>
          </a:endParaRPr>
        </a:p>
      </dgm:t>
    </dgm:pt>
    <dgm:pt modelId="{5590C6BD-DE64-4D57-89F3-D8260164F9D7}">
      <dgm:prSet phldrT="[Metin]" custT="1"/>
      <dgm:spPr/>
      <dgm:t>
        <a:bodyPr/>
        <a:lstStyle/>
        <a:p>
          <a:r>
            <a:rPr lang="tr-TR" sz="900" b="1" dirty="0">
              <a:latin typeface="+mj-lt"/>
            </a:rPr>
            <a:t>Öğrenim Anlaşması (Learning </a:t>
          </a:r>
          <a:r>
            <a:rPr lang="tr-TR" sz="900" b="1" dirty="0" err="1">
              <a:latin typeface="+mj-lt"/>
            </a:rPr>
            <a:t>Agreement</a:t>
          </a:r>
          <a:r>
            <a:rPr lang="tr-TR" sz="900" b="1" dirty="0">
              <a:latin typeface="+mj-lt"/>
            </a:rPr>
            <a:t>)</a:t>
          </a:r>
        </a:p>
      </dgm:t>
    </dgm:pt>
    <dgm:pt modelId="{598DC280-DA94-4823-B50F-13B1A55F0485}" type="parTrans" cxnId="{E1860DFB-240B-4CCF-8E29-11B967B56CA8}">
      <dgm:prSet/>
      <dgm:spPr/>
      <dgm:t>
        <a:bodyPr/>
        <a:lstStyle/>
        <a:p>
          <a:endParaRPr lang="tr-TR">
            <a:latin typeface="+mj-lt"/>
          </a:endParaRPr>
        </a:p>
      </dgm:t>
    </dgm:pt>
    <dgm:pt modelId="{FE36FEB3-F58F-4061-AEBC-596F7B3F9B32}" type="sibTrans" cxnId="{E1860DFB-240B-4CCF-8E29-11B967B56CA8}">
      <dgm:prSet/>
      <dgm:spPr/>
      <dgm:t>
        <a:bodyPr/>
        <a:lstStyle/>
        <a:p>
          <a:endParaRPr lang="tr-TR">
            <a:latin typeface="+mj-lt"/>
          </a:endParaRPr>
        </a:p>
      </dgm:t>
    </dgm:pt>
    <dgm:pt modelId="{D4BCA362-ABF4-498A-9881-B89629DD20DA}">
      <dgm:prSet phldrT="[Metin]" custT="1"/>
      <dgm:spPr/>
      <dgm:t>
        <a:bodyPr/>
        <a:lstStyle/>
        <a:p>
          <a:r>
            <a:rPr lang="tr-TR" sz="900" dirty="0">
              <a:latin typeface="+mj-lt"/>
            </a:rPr>
            <a:t>Dil belgesi (Karşı kuruma iletmek üzere Koordinatörlüğümüzden temin edebilirsiniz)</a:t>
          </a:r>
        </a:p>
      </dgm:t>
    </dgm:pt>
    <dgm:pt modelId="{ADDD5AC5-8155-42D6-B021-6BED3B4FA31A}" type="parTrans" cxnId="{8F0C5C0A-AD48-46C1-834F-EBA376B60E8A}">
      <dgm:prSet/>
      <dgm:spPr/>
      <dgm:t>
        <a:bodyPr/>
        <a:lstStyle/>
        <a:p>
          <a:endParaRPr lang="tr-TR">
            <a:latin typeface="+mj-lt"/>
          </a:endParaRPr>
        </a:p>
      </dgm:t>
    </dgm:pt>
    <dgm:pt modelId="{0A26C373-4FE6-4BBB-B2B0-C59890C7958C}" type="sibTrans" cxnId="{8F0C5C0A-AD48-46C1-834F-EBA376B60E8A}">
      <dgm:prSet/>
      <dgm:spPr/>
      <dgm:t>
        <a:bodyPr/>
        <a:lstStyle/>
        <a:p>
          <a:endParaRPr lang="tr-TR">
            <a:latin typeface="+mj-lt"/>
          </a:endParaRPr>
        </a:p>
      </dgm:t>
    </dgm:pt>
    <dgm:pt modelId="{5EEE0E41-916D-403E-878B-AF5374B26116}">
      <dgm:prSet phldrT="[Metin]" custT="1"/>
      <dgm:spPr/>
      <dgm:t>
        <a:bodyPr/>
        <a:lstStyle/>
        <a:p>
          <a:r>
            <a:rPr lang="tr-TR" sz="900" b="1" dirty="0">
              <a:latin typeface="+mj-lt"/>
            </a:rPr>
            <a:t>3. ADIM</a:t>
          </a:r>
        </a:p>
        <a:p>
          <a:r>
            <a:rPr lang="tr-TR" sz="900" b="1" dirty="0">
              <a:latin typeface="+mj-lt"/>
            </a:rPr>
            <a:t>AKADEMİK BİRİMİNİZ İLE BAĞLANTILI İŞLEMLER</a:t>
          </a:r>
        </a:p>
      </dgm:t>
    </dgm:pt>
    <dgm:pt modelId="{AC7F5C57-B263-4FEB-A0B0-37D02FC94E13}" type="parTrans" cxnId="{E3DB8D73-162B-4A43-85FC-A904F2CCC8D6}">
      <dgm:prSet/>
      <dgm:spPr/>
      <dgm:t>
        <a:bodyPr/>
        <a:lstStyle/>
        <a:p>
          <a:endParaRPr lang="tr-TR">
            <a:latin typeface="+mj-lt"/>
          </a:endParaRPr>
        </a:p>
      </dgm:t>
    </dgm:pt>
    <dgm:pt modelId="{F98A3387-10F3-4E3F-848A-D4C9079E142A}" type="sibTrans" cxnId="{E3DB8D73-162B-4A43-85FC-A904F2CCC8D6}">
      <dgm:prSet/>
      <dgm:spPr/>
      <dgm:t>
        <a:bodyPr/>
        <a:lstStyle/>
        <a:p>
          <a:endParaRPr lang="tr-TR">
            <a:latin typeface="+mj-lt"/>
          </a:endParaRPr>
        </a:p>
      </dgm:t>
    </dgm:pt>
    <dgm:pt modelId="{183938D0-4233-4062-A10A-7FB09D3AD46A}">
      <dgm:prSet phldrT="[Metin]" custT="1"/>
      <dgm:spPr/>
      <dgm:t>
        <a:bodyPr/>
        <a:lstStyle/>
        <a:p>
          <a:r>
            <a:rPr lang="tr-TR" sz="900" dirty="0">
              <a:latin typeface="+mj-lt"/>
            </a:rPr>
            <a:t>Öğrenim Anlaşmasının tüm taraflarca </a:t>
          </a:r>
          <a:r>
            <a:rPr lang="tr-TR" sz="900" dirty="0" err="1">
              <a:latin typeface="+mj-lt"/>
            </a:rPr>
            <a:t>onaylnmasını</a:t>
          </a:r>
          <a:r>
            <a:rPr lang="tr-TR" sz="900" dirty="0">
              <a:latin typeface="+mj-lt"/>
            </a:rPr>
            <a:t> takiben, Akademik biriminize Yönetim Kurulu Kararınızın çıkartılması için başvurmanız</a:t>
          </a:r>
        </a:p>
      </dgm:t>
    </dgm:pt>
    <dgm:pt modelId="{208F573C-A83E-46BD-AB60-07988606DA9C}" type="parTrans" cxnId="{CFA16921-1E3E-4442-BD3F-537F1F491568}">
      <dgm:prSet/>
      <dgm:spPr/>
      <dgm:t>
        <a:bodyPr/>
        <a:lstStyle/>
        <a:p>
          <a:endParaRPr lang="tr-TR">
            <a:latin typeface="+mj-lt"/>
          </a:endParaRPr>
        </a:p>
      </dgm:t>
    </dgm:pt>
    <dgm:pt modelId="{FDF5D324-B8DF-4995-BFDB-8727B4C38C22}" type="sibTrans" cxnId="{CFA16921-1E3E-4442-BD3F-537F1F491568}">
      <dgm:prSet/>
      <dgm:spPr/>
      <dgm:t>
        <a:bodyPr/>
        <a:lstStyle/>
        <a:p>
          <a:endParaRPr lang="tr-TR">
            <a:latin typeface="+mj-lt"/>
          </a:endParaRPr>
        </a:p>
      </dgm:t>
    </dgm:pt>
    <dgm:pt modelId="{3F54878E-D491-4BB7-9503-AB16861BF212}">
      <dgm:prSet phldrT="[Metin]" custT="1"/>
      <dgm:spPr/>
      <dgm:t>
        <a:bodyPr/>
        <a:lstStyle/>
        <a:p>
          <a:r>
            <a:rPr lang="tr-TR" sz="900" dirty="0">
              <a:latin typeface="+mj-lt"/>
            </a:rPr>
            <a:t>İngilizce transkript temin edilmesi</a:t>
          </a:r>
        </a:p>
      </dgm:t>
    </dgm:pt>
    <dgm:pt modelId="{CE813876-45CF-4832-9572-89B537157CBC}" type="parTrans" cxnId="{9EA0215E-6C30-4633-9EA8-FB4B9AA13F7D}">
      <dgm:prSet/>
      <dgm:spPr/>
      <dgm:t>
        <a:bodyPr/>
        <a:lstStyle/>
        <a:p>
          <a:endParaRPr lang="tr-TR">
            <a:latin typeface="+mj-lt"/>
          </a:endParaRPr>
        </a:p>
      </dgm:t>
    </dgm:pt>
    <dgm:pt modelId="{7F3B1157-6AE6-41BC-AB99-012076EE7064}" type="sibTrans" cxnId="{9EA0215E-6C30-4633-9EA8-FB4B9AA13F7D}">
      <dgm:prSet/>
      <dgm:spPr/>
      <dgm:t>
        <a:bodyPr/>
        <a:lstStyle/>
        <a:p>
          <a:endParaRPr lang="tr-TR">
            <a:latin typeface="+mj-lt"/>
          </a:endParaRPr>
        </a:p>
      </dgm:t>
    </dgm:pt>
    <dgm:pt modelId="{A97B0318-2A4E-45E6-90DD-2BC5FA889160}">
      <dgm:prSet phldrT="[Metin]" custT="1"/>
      <dgm:spPr/>
      <dgm:t>
        <a:bodyPr/>
        <a:lstStyle/>
        <a:p>
          <a:r>
            <a:rPr lang="tr-TR" sz="900" b="1" dirty="0">
              <a:latin typeface="+mj-lt"/>
            </a:rPr>
            <a:t>4. ADIM</a:t>
          </a:r>
        </a:p>
        <a:p>
          <a:r>
            <a:rPr lang="tr-TR" sz="900" b="1" dirty="0">
              <a:latin typeface="+mj-lt"/>
            </a:rPr>
            <a:t>SEYAHAT PLANLAMASI</a:t>
          </a:r>
        </a:p>
      </dgm:t>
    </dgm:pt>
    <dgm:pt modelId="{48F0608F-97CB-49F3-8628-D660EC133300}" type="parTrans" cxnId="{54C327FD-5BB6-4561-B791-873176B51AEE}">
      <dgm:prSet/>
      <dgm:spPr/>
      <dgm:t>
        <a:bodyPr/>
        <a:lstStyle/>
        <a:p>
          <a:endParaRPr lang="tr-TR">
            <a:latin typeface="+mj-lt"/>
          </a:endParaRPr>
        </a:p>
      </dgm:t>
    </dgm:pt>
    <dgm:pt modelId="{4D73FDDE-25FD-43B9-AEEB-0D59B586D0B3}" type="sibTrans" cxnId="{54C327FD-5BB6-4561-B791-873176B51AEE}">
      <dgm:prSet/>
      <dgm:spPr/>
      <dgm:t>
        <a:bodyPr/>
        <a:lstStyle/>
        <a:p>
          <a:endParaRPr lang="tr-TR">
            <a:latin typeface="+mj-lt"/>
          </a:endParaRPr>
        </a:p>
      </dgm:t>
    </dgm:pt>
    <dgm:pt modelId="{951A033E-AE9F-4125-9F52-3591A99D78A1}">
      <dgm:prSet phldrT="[Metin]" custT="1"/>
      <dgm:spPr/>
      <dgm:t>
        <a:bodyPr/>
        <a:lstStyle/>
        <a:p>
          <a:r>
            <a:rPr lang="tr-TR" sz="900" dirty="0">
              <a:latin typeface="+mj-lt"/>
            </a:rPr>
            <a:t>Vize başvuru işlemleri</a:t>
          </a:r>
        </a:p>
      </dgm:t>
    </dgm:pt>
    <dgm:pt modelId="{5AC698E6-9E92-476F-9139-47986527B8B7}" type="parTrans" cxnId="{11F551B9-C51A-480F-9AFE-EE7FA7B72D1F}">
      <dgm:prSet/>
      <dgm:spPr/>
      <dgm:t>
        <a:bodyPr/>
        <a:lstStyle/>
        <a:p>
          <a:endParaRPr lang="tr-TR">
            <a:latin typeface="+mj-lt"/>
          </a:endParaRPr>
        </a:p>
      </dgm:t>
    </dgm:pt>
    <dgm:pt modelId="{E02AE125-741A-4129-808F-BC6A42BC4D34}" type="sibTrans" cxnId="{11F551B9-C51A-480F-9AFE-EE7FA7B72D1F}">
      <dgm:prSet/>
      <dgm:spPr/>
      <dgm:t>
        <a:bodyPr/>
        <a:lstStyle/>
        <a:p>
          <a:endParaRPr lang="tr-TR">
            <a:latin typeface="+mj-lt"/>
          </a:endParaRPr>
        </a:p>
      </dgm:t>
    </dgm:pt>
    <dgm:pt modelId="{3D19C5E5-AB1D-4CBA-AED5-7EEF06167A13}">
      <dgm:prSet phldrT="[Metin]" custT="1"/>
      <dgm:spPr/>
      <dgm:t>
        <a:bodyPr/>
        <a:lstStyle/>
        <a:p>
          <a:r>
            <a:rPr lang="tr-TR" sz="900" dirty="0">
              <a:latin typeface="+mj-lt"/>
            </a:rPr>
            <a:t>Seyahat Sağlık Sigortası</a:t>
          </a:r>
        </a:p>
      </dgm:t>
    </dgm:pt>
    <dgm:pt modelId="{8A43929F-EFD3-4E9E-84B7-83B272553B7E}" type="parTrans" cxnId="{E84D009E-BFD0-4941-A6D0-8A596F813014}">
      <dgm:prSet/>
      <dgm:spPr/>
      <dgm:t>
        <a:bodyPr/>
        <a:lstStyle/>
        <a:p>
          <a:endParaRPr lang="tr-TR">
            <a:latin typeface="+mj-lt"/>
          </a:endParaRPr>
        </a:p>
      </dgm:t>
    </dgm:pt>
    <dgm:pt modelId="{7CDB2686-F245-4925-905D-AD3D4071FD96}" type="sibTrans" cxnId="{E84D009E-BFD0-4941-A6D0-8A596F813014}">
      <dgm:prSet/>
      <dgm:spPr/>
      <dgm:t>
        <a:bodyPr/>
        <a:lstStyle/>
        <a:p>
          <a:endParaRPr lang="tr-TR">
            <a:latin typeface="+mj-lt"/>
          </a:endParaRPr>
        </a:p>
      </dgm:t>
    </dgm:pt>
    <dgm:pt modelId="{ACB6F0C9-D6BA-469D-8D28-A7B04AEDE51F}">
      <dgm:prSet phldrT="[Metin]" custT="1"/>
      <dgm:spPr/>
      <dgm:t>
        <a:bodyPr/>
        <a:lstStyle/>
        <a:p>
          <a:r>
            <a:rPr lang="tr-TR" sz="900" dirty="0">
              <a:latin typeface="+mj-lt"/>
            </a:rPr>
            <a:t>Banka Hesabı Açmak</a:t>
          </a:r>
        </a:p>
      </dgm:t>
    </dgm:pt>
    <dgm:pt modelId="{2BBF27FC-1923-43FB-AD84-99B95776442A}" type="parTrans" cxnId="{D63EDC26-C125-4325-8E61-0CBAA2791F1C}">
      <dgm:prSet/>
      <dgm:spPr/>
      <dgm:t>
        <a:bodyPr/>
        <a:lstStyle/>
        <a:p>
          <a:endParaRPr lang="tr-TR">
            <a:latin typeface="+mj-lt"/>
          </a:endParaRPr>
        </a:p>
      </dgm:t>
    </dgm:pt>
    <dgm:pt modelId="{4655D841-92FE-423C-B729-9EF2E87DF5D1}" type="sibTrans" cxnId="{D63EDC26-C125-4325-8E61-0CBAA2791F1C}">
      <dgm:prSet/>
      <dgm:spPr/>
      <dgm:t>
        <a:bodyPr/>
        <a:lstStyle/>
        <a:p>
          <a:endParaRPr lang="tr-TR">
            <a:latin typeface="+mj-lt"/>
          </a:endParaRPr>
        </a:p>
      </dgm:t>
    </dgm:pt>
    <dgm:pt modelId="{642F3165-3C38-47BA-A097-3F1CAC1F5E16}">
      <dgm:prSet phldrT="[Metin]" custT="1"/>
      <dgm:spPr/>
      <dgm:t>
        <a:bodyPr/>
        <a:lstStyle/>
        <a:p>
          <a:r>
            <a:rPr lang="tr-TR" sz="900" b="1" dirty="0">
              <a:latin typeface="+mj-lt"/>
            </a:rPr>
            <a:t>ERASMUS+ Öğrenim Hareketliliğinin Başlaması</a:t>
          </a:r>
        </a:p>
      </dgm:t>
    </dgm:pt>
    <dgm:pt modelId="{C47D4E94-AE63-414C-AE0E-98EFA71C5FE9}" type="parTrans" cxnId="{D598B52B-7DDB-49D2-906A-D6DBAE8C586D}">
      <dgm:prSet/>
      <dgm:spPr/>
      <dgm:t>
        <a:bodyPr/>
        <a:lstStyle/>
        <a:p>
          <a:endParaRPr lang="tr-TR">
            <a:latin typeface="+mj-lt"/>
          </a:endParaRPr>
        </a:p>
      </dgm:t>
    </dgm:pt>
    <dgm:pt modelId="{21478962-E491-491C-AA5B-5F0F9A70B26E}" type="sibTrans" cxnId="{D598B52B-7DDB-49D2-906A-D6DBAE8C586D}">
      <dgm:prSet/>
      <dgm:spPr/>
      <dgm:t>
        <a:bodyPr/>
        <a:lstStyle/>
        <a:p>
          <a:endParaRPr lang="tr-TR">
            <a:latin typeface="+mj-lt"/>
          </a:endParaRPr>
        </a:p>
      </dgm:t>
    </dgm:pt>
    <dgm:pt modelId="{260AF45E-0710-4564-AAC2-294011FC0EBB}">
      <dgm:prSet phldrT="[Metin]" custT="1"/>
      <dgm:spPr/>
      <dgm:t>
        <a:bodyPr/>
        <a:lstStyle/>
        <a:p>
          <a:pPr algn="l"/>
          <a:r>
            <a:rPr lang="tr-TR" sz="900" b="1" dirty="0">
              <a:latin typeface="+mj-lt"/>
            </a:rPr>
            <a:t>5. ADIM</a:t>
          </a:r>
        </a:p>
        <a:p>
          <a:pPr algn="l"/>
          <a:r>
            <a:rPr lang="tr-TR" sz="900" b="1" dirty="0">
              <a:latin typeface="+mj-lt"/>
            </a:rPr>
            <a:t>ULUSLARARASI AKADEMİK İLİŞKİLER KOORDİNATÖRLÜĞÜNE GİDİŞ ÖNCESİ TESLİM EDİLECEK BELGELER</a:t>
          </a:r>
        </a:p>
      </dgm:t>
    </dgm:pt>
    <dgm:pt modelId="{79829B4B-FDA0-4274-B48C-2248BFBDFCF9}" type="parTrans" cxnId="{A13D83E4-82D8-48BA-8386-93BED9811907}">
      <dgm:prSet/>
      <dgm:spPr/>
      <dgm:t>
        <a:bodyPr/>
        <a:lstStyle/>
        <a:p>
          <a:endParaRPr lang="tr-TR"/>
        </a:p>
      </dgm:t>
    </dgm:pt>
    <dgm:pt modelId="{B81204EC-DCE6-4B37-A1A6-1C15BEA47226}" type="sibTrans" cxnId="{A13D83E4-82D8-48BA-8386-93BED9811907}">
      <dgm:prSet/>
      <dgm:spPr/>
      <dgm:t>
        <a:bodyPr/>
        <a:lstStyle/>
        <a:p>
          <a:endParaRPr lang="tr-TR"/>
        </a:p>
      </dgm:t>
    </dgm:pt>
    <dgm:pt modelId="{8E3AE549-A8C9-45F3-A3A3-1F9E5E011848}">
      <dgm:prSet phldrT="[Metin]" custT="1"/>
      <dgm:spPr/>
      <dgm:t>
        <a:bodyPr/>
        <a:lstStyle/>
        <a:p>
          <a:r>
            <a:rPr lang="tr-TR" sz="900" dirty="0">
              <a:latin typeface="+mj-lt"/>
            </a:rPr>
            <a:t>Kabul/Davet mektubu</a:t>
          </a:r>
        </a:p>
      </dgm:t>
    </dgm:pt>
    <dgm:pt modelId="{4E1B792F-CBC4-4CD4-BF05-EB57EC5C957F}" type="parTrans" cxnId="{D5C75205-F0EE-49C6-9AFD-0BEC6B342145}">
      <dgm:prSet/>
      <dgm:spPr/>
      <dgm:t>
        <a:bodyPr/>
        <a:lstStyle/>
        <a:p>
          <a:endParaRPr lang="tr-TR"/>
        </a:p>
      </dgm:t>
    </dgm:pt>
    <dgm:pt modelId="{ED993E78-1C65-4BF6-BFF9-FC7009D2BC8F}" type="sibTrans" cxnId="{D5C75205-F0EE-49C6-9AFD-0BEC6B342145}">
      <dgm:prSet/>
      <dgm:spPr/>
      <dgm:t>
        <a:bodyPr/>
        <a:lstStyle/>
        <a:p>
          <a:endParaRPr lang="tr-TR"/>
        </a:p>
      </dgm:t>
    </dgm:pt>
    <dgm:pt modelId="{0EDC539D-88C4-43EB-A562-CCC90A10869E}">
      <dgm:prSet phldrT="[Metin]" custT="1"/>
      <dgm:spPr/>
      <dgm:t>
        <a:bodyPr/>
        <a:lstStyle/>
        <a:p>
          <a:r>
            <a:rPr lang="tr-TR" sz="900" dirty="0">
              <a:latin typeface="+mj-lt"/>
            </a:rPr>
            <a:t>Öğrenim Anlaşması</a:t>
          </a:r>
        </a:p>
      </dgm:t>
    </dgm:pt>
    <dgm:pt modelId="{7288749A-2B74-4349-AFEF-DA79BF1A3B7E}" type="parTrans" cxnId="{1F73E514-FAC3-48A6-A41D-EC63260E2223}">
      <dgm:prSet/>
      <dgm:spPr/>
      <dgm:t>
        <a:bodyPr/>
        <a:lstStyle/>
        <a:p>
          <a:endParaRPr lang="tr-TR"/>
        </a:p>
      </dgm:t>
    </dgm:pt>
    <dgm:pt modelId="{EB2B0B7C-9E00-4A4F-A825-393779BA8CC1}" type="sibTrans" cxnId="{1F73E514-FAC3-48A6-A41D-EC63260E2223}">
      <dgm:prSet/>
      <dgm:spPr/>
      <dgm:t>
        <a:bodyPr/>
        <a:lstStyle/>
        <a:p>
          <a:endParaRPr lang="tr-TR"/>
        </a:p>
      </dgm:t>
    </dgm:pt>
    <dgm:pt modelId="{50A72033-21A1-46A6-B9F8-753930844D09}">
      <dgm:prSet phldrT="[Metin]" custT="1"/>
      <dgm:spPr/>
      <dgm:t>
        <a:bodyPr/>
        <a:lstStyle/>
        <a:p>
          <a:r>
            <a:rPr lang="tr-TR" sz="900" b="0" dirty="0">
              <a:latin typeface="+mj-lt"/>
            </a:rPr>
            <a:t>Yönetim </a:t>
          </a:r>
          <a:r>
            <a:rPr lang="tr-TR" sz="900" dirty="0">
              <a:latin typeface="+mj-lt"/>
            </a:rPr>
            <a:t>Kurulu Kararı</a:t>
          </a:r>
        </a:p>
      </dgm:t>
    </dgm:pt>
    <dgm:pt modelId="{D02AC57E-9965-43E8-B20D-3B3025BEA172}" type="parTrans" cxnId="{4777C093-B1BF-40E1-B579-DD7BD642D3E4}">
      <dgm:prSet/>
      <dgm:spPr/>
      <dgm:t>
        <a:bodyPr/>
        <a:lstStyle/>
        <a:p>
          <a:endParaRPr lang="tr-TR"/>
        </a:p>
      </dgm:t>
    </dgm:pt>
    <dgm:pt modelId="{37E5F3AE-B208-4CCD-A79C-A836964340E5}" type="sibTrans" cxnId="{4777C093-B1BF-40E1-B579-DD7BD642D3E4}">
      <dgm:prSet/>
      <dgm:spPr/>
      <dgm:t>
        <a:bodyPr/>
        <a:lstStyle/>
        <a:p>
          <a:endParaRPr lang="tr-TR"/>
        </a:p>
      </dgm:t>
    </dgm:pt>
    <dgm:pt modelId="{F410D31F-E614-4CD2-BA17-0868B7A76642}">
      <dgm:prSet phldrT="[Metin]" custT="1"/>
      <dgm:spPr/>
      <dgm:t>
        <a:bodyPr/>
        <a:lstStyle/>
        <a:p>
          <a:endParaRPr lang="tr-TR" sz="900" dirty="0">
            <a:latin typeface="+mj-lt"/>
          </a:endParaRPr>
        </a:p>
      </dgm:t>
    </dgm:pt>
    <dgm:pt modelId="{9D86F013-4199-406C-A243-D764CEE7D421}" type="parTrans" cxnId="{AF68E599-F6F3-414E-8A73-3304D2D8C175}">
      <dgm:prSet/>
      <dgm:spPr/>
      <dgm:t>
        <a:bodyPr/>
        <a:lstStyle/>
        <a:p>
          <a:endParaRPr lang="tr-TR"/>
        </a:p>
      </dgm:t>
    </dgm:pt>
    <dgm:pt modelId="{8F0E59A9-1E40-45CC-B62F-882479361FC3}" type="sibTrans" cxnId="{AF68E599-F6F3-414E-8A73-3304D2D8C175}">
      <dgm:prSet/>
      <dgm:spPr/>
      <dgm:t>
        <a:bodyPr/>
        <a:lstStyle/>
        <a:p>
          <a:endParaRPr lang="tr-TR"/>
        </a:p>
      </dgm:t>
    </dgm:pt>
    <dgm:pt modelId="{67C9D399-7D5A-467A-82D8-FD9FF50744F7}">
      <dgm:prSet phldrT="[Metin]" custT="1"/>
      <dgm:spPr/>
      <dgm:t>
        <a:bodyPr/>
        <a:lstStyle/>
        <a:p>
          <a:r>
            <a:rPr lang="tr-TR" sz="900" dirty="0">
              <a:latin typeface="+mj-lt"/>
            </a:rPr>
            <a:t>İngilizce Transkript</a:t>
          </a:r>
        </a:p>
      </dgm:t>
    </dgm:pt>
    <dgm:pt modelId="{E0F331FF-9B34-4E1C-A3D2-00A0DE6DED8B}" type="parTrans" cxnId="{7AEB1CE6-19F7-480A-9321-1417F97049AC}">
      <dgm:prSet/>
      <dgm:spPr/>
      <dgm:t>
        <a:bodyPr/>
        <a:lstStyle/>
        <a:p>
          <a:endParaRPr lang="tr-TR"/>
        </a:p>
      </dgm:t>
    </dgm:pt>
    <dgm:pt modelId="{ADF2A9C2-2BCE-41E6-8A81-1C1FA11BA532}" type="sibTrans" cxnId="{7AEB1CE6-19F7-480A-9321-1417F97049AC}">
      <dgm:prSet/>
      <dgm:spPr/>
      <dgm:t>
        <a:bodyPr/>
        <a:lstStyle/>
        <a:p>
          <a:endParaRPr lang="tr-TR"/>
        </a:p>
      </dgm:t>
    </dgm:pt>
    <dgm:pt modelId="{D6D9FE33-A4E6-4AC6-B30F-D82D563EF1F2}">
      <dgm:prSet phldrT="[Metin]" custT="1"/>
      <dgm:spPr/>
      <dgm:t>
        <a:bodyPr/>
        <a:lstStyle/>
        <a:p>
          <a:r>
            <a:rPr lang="tr-TR" sz="900" dirty="0">
              <a:latin typeface="+mj-lt"/>
            </a:rPr>
            <a:t>Vadesiz Euro Hesabı</a:t>
          </a:r>
        </a:p>
      </dgm:t>
    </dgm:pt>
    <dgm:pt modelId="{6EE001DB-52F0-4367-B86D-90D5913E6F21}" type="parTrans" cxnId="{3A2565B7-0CD4-447E-9030-B42E61F05FD8}">
      <dgm:prSet/>
      <dgm:spPr/>
      <dgm:t>
        <a:bodyPr/>
        <a:lstStyle/>
        <a:p>
          <a:endParaRPr lang="tr-TR"/>
        </a:p>
      </dgm:t>
    </dgm:pt>
    <dgm:pt modelId="{5B8734B3-8D2C-4832-ADDD-5CCCD1E44FA8}" type="sibTrans" cxnId="{3A2565B7-0CD4-447E-9030-B42E61F05FD8}">
      <dgm:prSet/>
      <dgm:spPr/>
      <dgm:t>
        <a:bodyPr/>
        <a:lstStyle/>
        <a:p>
          <a:endParaRPr lang="tr-TR"/>
        </a:p>
      </dgm:t>
    </dgm:pt>
    <dgm:pt modelId="{AB0E061E-BBA3-4369-B47E-E64B6C5502F3}">
      <dgm:prSet phldrT="[Metin]" custT="1"/>
      <dgm:spPr/>
      <dgm:t>
        <a:bodyPr/>
        <a:lstStyle/>
        <a:p>
          <a:r>
            <a:rPr lang="tr-TR" sz="900" dirty="0">
              <a:latin typeface="+mj-lt"/>
            </a:rPr>
            <a:t>Vize</a:t>
          </a:r>
        </a:p>
      </dgm:t>
    </dgm:pt>
    <dgm:pt modelId="{018B3629-4DFF-439C-B4B5-330101F84323}" type="parTrans" cxnId="{4A0ADD86-E110-4A64-870D-84B531F0B0CC}">
      <dgm:prSet/>
      <dgm:spPr/>
      <dgm:t>
        <a:bodyPr/>
        <a:lstStyle/>
        <a:p>
          <a:endParaRPr lang="tr-TR"/>
        </a:p>
      </dgm:t>
    </dgm:pt>
    <dgm:pt modelId="{53A18DB8-5408-478A-BC69-4C3FD35EA554}" type="sibTrans" cxnId="{4A0ADD86-E110-4A64-870D-84B531F0B0CC}">
      <dgm:prSet/>
      <dgm:spPr/>
      <dgm:t>
        <a:bodyPr/>
        <a:lstStyle/>
        <a:p>
          <a:endParaRPr lang="tr-TR"/>
        </a:p>
      </dgm:t>
    </dgm:pt>
    <dgm:pt modelId="{6D85758F-5357-4099-BE15-069EC220B93C}">
      <dgm:prSet phldrT="[Metin]" custT="1"/>
      <dgm:spPr/>
      <dgm:t>
        <a:bodyPr/>
        <a:lstStyle/>
        <a:p>
          <a:r>
            <a:rPr lang="tr-TR" sz="900" dirty="0">
              <a:latin typeface="+mj-lt"/>
            </a:rPr>
            <a:t>Seyahat Sağlık Sigortası</a:t>
          </a:r>
        </a:p>
      </dgm:t>
    </dgm:pt>
    <dgm:pt modelId="{AC6E85B8-BFC1-4D16-BADB-6EA65ADCA06E}" type="parTrans" cxnId="{9BA4333B-4E0A-4C98-AECF-7F10CD61F9D5}">
      <dgm:prSet/>
      <dgm:spPr/>
      <dgm:t>
        <a:bodyPr/>
        <a:lstStyle/>
        <a:p>
          <a:endParaRPr lang="tr-TR"/>
        </a:p>
      </dgm:t>
    </dgm:pt>
    <dgm:pt modelId="{49F96E91-B5C2-4A9B-9865-53B60A40902C}" type="sibTrans" cxnId="{9BA4333B-4E0A-4C98-AECF-7F10CD61F9D5}">
      <dgm:prSet/>
      <dgm:spPr/>
      <dgm:t>
        <a:bodyPr/>
        <a:lstStyle/>
        <a:p>
          <a:endParaRPr lang="tr-TR"/>
        </a:p>
      </dgm:t>
    </dgm:pt>
    <dgm:pt modelId="{140AB911-38BF-498D-8E42-FCE536A5DA31}">
      <dgm:prSet phldrT="[Metin]" custT="1"/>
      <dgm:spPr/>
      <dgm:t>
        <a:bodyPr/>
        <a:lstStyle/>
        <a:p>
          <a:r>
            <a:rPr lang="tr-TR" sz="900" dirty="0">
              <a:latin typeface="+mj-lt"/>
            </a:rPr>
            <a:t>Online Dil Sınavı Sonucu (EU Academy)</a:t>
          </a:r>
        </a:p>
      </dgm:t>
    </dgm:pt>
    <dgm:pt modelId="{FD0557B0-A095-440D-A53D-ABBC420824A0}" type="parTrans" cxnId="{37ED48CE-D361-4638-9B4E-281CBF1055F4}">
      <dgm:prSet/>
      <dgm:spPr/>
      <dgm:t>
        <a:bodyPr/>
        <a:lstStyle/>
        <a:p>
          <a:endParaRPr lang="tr-TR"/>
        </a:p>
      </dgm:t>
    </dgm:pt>
    <dgm:pt modelId="{E606AEC2-189B-4A01-AA80-BDFF17D924B7}" type="sibTrans" cxnId="{37ED48CE-D361-4638-9B4E-281CBF1055F4}">
      <dgm:prSet/>
      <dgm:spPr/>
      <dgm:t>
        <a:bodyPr/>
        <a:lstStyle/>
        <a:p>
          <a:endParaRPr lang="tr-TR"/>
        </a:p>
      </dgm:t>
    </dgm:pt>
    <dgm:pt modelId="{3CC2DE22-09E1-458A-8363-CBB24EB9CA7E}">
      <dgm:prSet phldrT="[Metin]" custT="1"/>
      <dgm:spPr/>
      <dgm:t>
        <a:bodyPr/>
        <a:lstStyle/>
        <a:p>
          <a:r>
            <a:rPr lang="tr-TR" sz="900" dirty="0">
              <a:latin typeface="+mj-lt"/>
            </a:rPr>
            <a:t>İlgili </a:t>
          </a:r>
          <a:r>
            <a:rPr lang="tr-TR" sz="900" dirty="0" err="1">
              <a:latin typeface="+mj-lt"/>
            </a:rPr>
            <a:t>Erasmus</a:t>
          </a:r>
          <a:r>
            <a:rPr lang="tr-TR" sz="900" dirty="0">
              <a:latin typeface="+mj-lt"/>
            </a:rPr>
            <a:t> bölüm koordinatörü tarafından karşı kuruma aday gösterilme</a:t>
          </a:r>
        </a:p>
      </dgm:t>
    </dgm:pt>
    <dgm:pt modelId="{93D2BEC5-C5A4-448D-8897-766C2D977404}" type="parTrans" cxnId="{54E38F57-AC91-441A-8A84-ABD97608EB4C}">
      <dgm:prSet/>
      <dgm:spPr/>
      <dgm:t>
        <a:bodyPr/>
        <a:lstStyle/>
        <a:p>
          <a:endParaRPr lang="tr-TR"/>
        </a:p>
      </dgm:t>
    </dgm:pt>
    <dgm:pt modelId="{F7F7EBB6-455E-40B4-A0CF-EF116F40CDD5}" type="sibTrans" cxnId="{54E38F57-AC91-441A-8A84-ABD97608EB4C}">
      <dgm:prSet/>
      <dgm:spPr/>
      <dgm:t>
        <a:bodyPr/>
        <a:lstStyle/>
        <a:p>
          <a:endParaRPr lang="tr-TR"/>
        </a:p>
      </dgm:t>
    </dgm:pt>
    <dgm:pt modelId="{343B759F-D1F3-4FCC-BE2F-74C65BF75721}">
      <dgm:prSet phldrT="[Metin]" custT="1"/>
      <dgm:spPr/>
      <dgm:t>
        <a:bodyPr/>
        <a:lstStyle/>
        <a:p>
          <a:r>
            <a:rPr lang="tr-TR" sz="900" dirty="0">
              <a:latin typeface="+mj-lt"/>
            </a:rPr>
            <a:t>Karşı kurumun yönlendirmesine uygun olarak öğrenci tarafından karşı kuruma gerekli bilgi ve belgelerin sağlanması (online </a:t>
          </a:r>
          <a:r>
            <a:rPr lang="tr-TR" sz="900" dirty="0" err="1">
              <a:latin typeface="+mj-lt"/>
            </a:rPr>
            <a:t>application</a:t>
          </a:r>
          <a:r>
            <a:rPr lang="tr-TR" sz="900" dirty="0">
              <a:latin typeface="+mj-lt"/>
            </a:rPr>
            <a:t> vb. işlemlerin gerçekleştirilmesi)</a:t>
          </a:r>
        </a:p>
      </dgm:t>
    </dgm:pt>
    <dgm:pt modelId="{441293AD-EB34-4D74-95D5-0034B5BE727E}" type="parTrans" cxnId="{07DA2F25-737E-46A2-BE27-0A1E5A2D66EB}">
      <dgm:prSet/>
      <dgm:spPr/>
      <dgm:t>
        <a:bodyPr/>
        <a:lstStyle/>
        <a:p>
          <a:endParaRPr lang="tr-TR"/>
        </a:p>
      </dgm:t>
    </dgm:pt>
    <dgm:pt modelId="{ED683835-5F65-45DB-B8A5-C6D6430EDA82}" type="sibTrans" cxnId="{07DA2F25-737E-46A2-BE27-0A1E5A2D66EB}">
      <dgm:prSet/>
      <dgm:spPr/>
      <dgm:t>
        <a:bodyPr/>
        <a:lstStyle/>
        <a:p>
          <a:endParaRPr lang="tr-TR"/>
        </a:p>
      </dgm:t>
    </dgm:pt>
    <dgm:pt modelId="{07E95872-A63D-471D-B675-6967E08EC7DA}">
      <dgm:prSet phldrT="[Metin]" custT="1"/>
      <dgm:spPr/>
      <dgm:t>
        <a:bodyPr/>
        <a:lstStyle/>
        <a:p>
          <a:r>
            <a:rPr lang="tr-TR" sz="900" b="1" dirty="0">
              <a:latin typeface="+mj-lt"/>
            </a:rPr>
            <a:t>Öğrenim Anlaşması (Learning </a:t>
          </a:r>
          <a:r>
            <a:rPr lang="tr-TR" sz="900" b="1" dirty="0" err="1">
              <a:latin typeface="+mj-lt"/>
            </a:rPr>
            <a:t>Agreement</a:t>
          </a:r>
          <a:r>
            <a:rPr lang="tr-TR" sz="900" b="1" dirty="0">
              <a:latin typeface="+mj-lt"/>
            </a:rPr>
            <a:t>)</a:t>
          </a:r>
        </a:p>
      </dgm:t>
    </dgm:pt>
    <dgm:pt modelId="{AEBBED0A-675A-4730-8F15-26416D9EAC6F}" type="parTrans" cxnId="{99697E65-8B07-4DA6-BE85-49EF75A2865B}">
      <dgm:prSet/>
      <dgm:spPr/>
      <dgm:t>
        <a:bodyPr/>
        <a:lstStyle/>
        <a:p>
          <a:endParaRPr lang="tr-TR"/>
        </a:p>
      </dgm:t>
    </dgm:pt>
    <dgm:pt modelId="{5DB398B5-569A-4854-A878-FF8768B3926C}" type="sibTrans" cxnId="{99697E65-8B07-4DA6-BE85-49EF75A2865B}">
      <dgm:prSet/>
      <dgm:spPr/>
      <dgm:t>
        <a:bodyPr/>
        <a:lstStyle/>
        <a:p>
          <a:endParaRPr lang="tr-TR"/>
        </a:p>
      </dgm:t>
    </dgm:pt>
    <dgm:pt modelId="{BBC3AD75-EE07-45E4-A70C-A8870C99CBAD}">
      <dgm:prSet phldrT="[Metin]" custT="1"/>
      <dgm:spPr/>
      <dgm:t>
        <a:bodyPr/>
        <a:lstStyle/>
        <a:p>
          <a:r>
            <a:rPr lang="tr-TR" sz="900" dirty="0">
              <a:latin typeface="+mj-lt"/>
            </a:rPr>
            <a:t>Karşı kurumca talep edilecek diğer belgeler…</a:t>
          </a:r>
        </a:p>
      </dgm:t>
    </dgm:pt>
    <dgm:pt modelId="{B9BAB560-57C1-4586-AE75-2F77198E2C60}" type="parTrans" cxnId="{0DC09CCB-8E51-4C41-8F6E-790CB270DE82}">
      <dgm:prSet/>
      <dgm:spPr/>
      <dgm:t>
        <a:bodyPr/>
        <a:lstStyle/>
        <a:p>
          <a:endParaRPr lang="tr-TR"/>
        </a:p>
      </dgm:t>
    </dgm:pt>
    <dgm:pt modelId="{1CBBDE27-8B35-40E1-B85D-665DA0928FEC}" type="sibTrans" cxnId="{0DC09CCB-8E51-4C41-8F6E-790CB270DE82}">
      <dgm:prSet/>
      <dgm:spPr/>
      <dgm:t>
        <a:bodyPr/>
        <a:lstStyle/>
        <a:p>
          <a:endParaRPr lang="tr-TR"/>
        </a:p>
      </dgm:t>
    </dgm:pt>
    <dgm:pt modelId="{08E3CEC4-465C-4AFE-AA30-6F50517A28E8}">
      <dgm:prSet phldrT="[Metin]" custT="1"/>
      <dgm:spPr/>
      <dgm:t>
        <a:bodyPr/>
        <a:lstStyle/>
        <a:p>
          <a:r>
            <a:rPr lang="tr-TR" sz="900" dirty="0">
              <a:latin typeface="+mj-lt"/>
            </a:rPr>
            <a:t>Konaklama için gerekli girişimler</a:t>
          </a:r>
        </a:p>
      </dgm:t>
    </dgm:pt>
    <dgm:pt modelId="{D93F4B3D-1D50-4E1B-A999-295978D1C2F7}" type="parTrans" cxnId="{D99FE520-4CC4-49BD-9C5D-CEE66C4F53D0}">
      <dgm:prSet/>
      <dgm:spPr/>
      <dgm:t>
        <a:bodyPr/>
        <a:lstStyle/>
        <a:p>
          <a:endParaRPr lang="tr-TR"/>
        </a:p>
      </dgm:t>
    </dgm:pt>
    <dgm:pt modelId="{CAAC48AC-D30B-4742-B22C-68C7F8516929}" type="sibTrans" cxnId="{D99FE520-4CC4-49BD-9C5D-CEE66C4F53D0}">
      <dgm:prSet/>
      <dgm:spPr/>
      <dgm:t>
        <a:bodyPr/>
        <a:lstStyle/>
        <a:p>
          <a:endParaRPr lang="tr-TR"/>
        </a:p>
      </dgm:t>
    </dgm:pt>
    <dgm:pt modelId="{4EFFC944-CC91-4FB0-A6FC-4A835411DFA8}" type="pres">
      <dgm:prSet presAssocID="{2C536D40-E57F-4DE3-87D9-741EB3672580}" presName="Name0" presStyleCnt="0">
        <dgm:presLayoutVars>
          <dgm:dir/>
          <dgm:animOne val="branch"/>
          <dgm:animLvl val="lvl"/>
        </dgm:presLayoutVars>
      </dgm:prSet>
      <dgm:spPr/>
    </dgm:pt>
    <dgm:pt modelId="{9C34D429-A0E2-463C-B61D-AF5EEEE105E1}" type="pres">
      <dgm:prSet presAssocID="{9A1D2418-CAAB-447E-BCAF-65FEB0C4121A}" presName="chaos" presStyleCnt="0"/>
      <dgm:spPr/>
    </dgm:pt>
    <dgm:pt modelId="{7FA9216A-50A5-4C43-9BF4-4BDB5F724A2E}" type="pres">
      <dgm:prSet presAssocID="{9A1D2418-CAAB-447E-BCAF-65FEB0C4121A}" presName="parTx1" presStyleLbl="revTx" presStyleIdx="0" presStyleCnt="10" custScaleX="115913"/>
      <dgm:spPr/>
    </dgm:pt>
    <dgm:pt modelId="{BE325B8C-EA27-4B5D-A109-942D1019B772}" type="pres">
      <dgm:prSet presAssocID="{9A1D2418-CAAB-447E-BCAF-65FEB0C4121A}" presName="desTx1" presStyleLbl="revTx" presStyleIdx="1" presStyleCnt="10" custScaleX="158160" custScaleY="244598" custLinFactNeighborX="5234" custLinFactNeighborY="63111">
        <dgm:presLayoutVars>
          <dgm:bulletEnabled val="1"/>
        </dgm:presLayoutVars>
      </dgm:prSet>
      <dgm:spPr/>
    </dgm:pt>
    <dgm:pt modelId="{47DDD60A-10F6-4D8F-8E22-6EAA35CBD04E}" type="pres">
      <dgm:prSet presAssocID="{9A1D2418-CAAB-447E-BCAF-65FEB0C4121A}" presName="c1" presStyleLbl="node1" presStyleIdx="0" presStyleCnt="19" custLinFactX="103425" custLinFactY="-300000" custLinFactNeighborX="200000" custLinFactNeighborY="-318987"/>
      <dgm:spPr/>
    </dgm:pt>
    <dgm:pt modelId="{5CFD0D28-341C-421C-8810-182DE5028DA0}" type="pres">
      <dgm:prSet presAssocID="{9A1D2418-CAAB-447E-BCAF-65FEB0C4121A}" presName="c2" presStyleLbl="node1" presStyleIdx="1" presStyleCnt="19"/>
      <dgm:spPr/>
    </dgm:pt>
    <dgm:pt modelId="{B3CFD1BF-2189-4C01-8F35-ABE7E182934C}" type="pres">
      <dgm:prSet presAssocID="{9A1D2418-CAAB-447E-BCAF-65FEB0C4121A}" presName="c3" presStyleLbl="node1" presStyleIdx="2" presStyleCnt="19"/>
      <dgm:spPr/>
    </dgm:pt>
    <dgm:pt modelId="{C18D7487-F608-4274-B42B-82A3A5CD58FF}" type="pres">
      <dgm:prSet presAssocID="{9A1D2418-CAAB-447E-BCAF-65FEB0C4121A}" presName="c4" presStyleLbl="node1" presStyleIdx="3" presStyleCnt="19"/>
      <dgm:spPr/>
    </dgm:pt>
    <dgm:pt modelId="{D207E0B8-9824-4E09-82A1-75AB52A20D94}" type="pres">
      <dgm:prSet presAssocID="{9A1D2418-CAAB-447E-BCAF-65FEB0C4121A}" presName="c5" presStyleLbl="node1" presStyleIdx="4" presStyleCnt="19"/>
      <dgm:spPr/>
    </dgm:pt>
    <dgm:pt modelId="{C2E00934-1D8F-42FB-99A4-D71446A47074}" type="pres">
      <dgm:prSet presAssocID="{9A1D2418-CAAB-447E-BCAF-65FEB0C4121A}" presName="c6" presStyleLbl="node1" presStyleIdx="5" presStyleCnt="19"/>
      <dgm:spPr/>
    </dgm:pt>
    <dgm:pt modelId="{D731F879-2CFF-4271-B628-B497EB9A163D}" type="pres">
      <dgm:prSet presAssocID="{9A1D2418-CAAB-447E-BCAF-65FEB0C4121A}" presName="c7" presStyleLbl="node1" presStyleIdx="6" presStyleCnt="19"/>
      <dgm:spPr/>
    </dgm:pt>
    <dgm:pt modelId="{EA9472F0-395D-42C7-80F3-9FF88A092470}" type="pres">
      <dgm:prSet presAssocID="{9A1D2418-CAAB-447E-BCAF-65FEB0C4121A}" presName="c8" presStyleLbl="node1" presStyleIdx="7" presStyleCnt="19"/>
      <dgm:spPr/>
    </dgm:pt>
    <dgm:pt modelId="{D4711567-0548-4E37-8CC0-364F82FFD7CD}" type="pres">
      <dgm:prSet presAssocID="{9A1D2418-CAAB-447E-BCAF-65FEB0C4121A}" presName="c9" presStyleLbl="node1" presStyleIdx="8" presStyleCnt="19"/>
      <dgm:spPr/>
    </dgm:pt>
    <dgm:pt modelId="{98F43D41-60D8-4F3D-9B33-E504182EA59D}" type="pres">
      <dgm:prSet presAssocID="{9A1D2418-CAAB-447E-BCAF-65FEB0C4121A}" presName="c10" presStyleLbl="node1" presStyleIdx="9" presStyleCnt="19" custLinFactY="-100000" custLinFactNeighborY="-135997"/>
      <dgm:spPr/>
    </dgm:pt>
    <dgm:pt modelId="{BEE17FF7-926F-4684-BB6F-AADB867BE948}" type="pres">
      <dgm:prSet presAssocID="{9A1D2418-CAAB-447E-BCAF-65FEB0C4121A}" presName="c11" presStyleLbl="node1" presStyleIdx="10" presStyleCnt="19"/>
      <dgm:spPr/>
    </dgm:pt>
    <dgm:pt modelId="{2844BFA1-1A18-40D8-B636-42B33D2A996B}" type="pres">
      <dgm:prSet presAssocID="{9A1D2418-CAAB-447E-BCAF-65FEB0C4121A}" presName="c12" presStyleLbl="node1" presStyleIdx="11" presStyleCnt="19"/>
      <dgm:spPr/>
    </dgm:pt>
    <dgm:pt modelId="{864699A4-57ED-453E-AB53-96C433C11D9D}" type="pres">
      <dgm:prSet presAssocID="{9A1D2418-CAAB-447E-BCAF-65FEB0C4121A}" presName="c13" presStyleLbl="node1" presStyleIdx="12" presStyleCnt="19"/>
      <dgm:spPr/>
    </dgm:pt>
    <dgm:pt modelId="{9DE0090A-196A-4A49-B65F-1CCE7AD4E312}" type="pres">
      <dgm:prSet presAssocID="{9A1D2418-CAAB-447E-BCAF-65FEB0C4121A}" presName="c14" presStyleLbl="node1" presStyleIdx="13" presStyleCnt="19"/>
      <dgm:spPr/>
    </dgm:pt>
    <dgm:pt modelId="{26BE8D8D-AF98-4911-8F43-9D2503251664}" type="pres">
      <dgm:prSet presAssocID="{9A1D2418-CAAB-447E-BCAF-65FEB0C4121A}" presName="c15" presStyleLbl="node1" presStyleIdx="14" presStyleCnt="19"/>
      <dgm:spPr/>
    </dgm:pt>
    <dgm:pt modelId="{A4DDC878-8DC3-4626-A1D4-1F780A6356C7}" type="pres">
      <dgm:prSet presAssocID="{9A1D2418-CAAB-447E-BCAF-65FEB0C4121A}" presName="c16" presStyleLbl="node1" presStyleIdx="15" presStyleCnt="19"/>
      <dgm:spPr/>
    </dgm:pt>
    <dgm:pt modelId="{085E866C-D61B-4769-9CDE-21F1D24E49E8}" type="pres">
      <dgm:prSet presAssocID="{9A1D2418-CAAB-447E-BCAF-65FEB0C4121A}" presName="c17" presStyleLbl="node1" presStyleIdx="16" presStyleCnt="19"/>
      <dgm:spPr/>
    </dgm:pt>
    <dgm:pt modelId="{302D6EBE-927B-4BCD-B8BC-1A4B6D73F87C}" type="pres">
      <dgm:prSet presAssocID="{9A1D2418-CAAB-447E-BCAF-65FEB0C4121A}" presName="c18" presStyleLbl="node1" presStyleIdx="17" presStyleCnt="19" custLinFactX="-372355" custLinFactY="-108942" custLinFactNeighborX="-400000" custLinFactNeighborY="-200000"/>
      <dgm:spPr/>
    </dgm:pt>
    <dgm:pt modelId="{50AF21CF-B83A-48E2-90D4-6F17F1B613E4}" type="pres">
      <dgm:prSet presAssocID="{6482C4E0-2A28-4BE2-962C-0139020564E8}" presName="chevronComposite1" presStyleCnt="0"/>
      <dgm:spPr/>
    </dgm:pt>
    <dgm:pt modelId="{AD7369F0-E525-4E7D-866A-B2384D379F48}" type="pres">
      <dgm:prSet presAssocID="{6482C4E0-2A28-4BE2-962C-0139020564E8}" presName="chevron1" presStyleLbl="sibTrans2D1" presStyleIdx="0" presStyleCnt="5"/>
      <dgm:spPr/>
    </dgm:pt>
    <dgm:pt modelId="{CCF87198-B60F-4C4E-9E00-B9941149D962}" type="pres">
      <dgm:prSet presAssocID="{6482C4E0-2A28-4BE2-962C-0139020564E8}" presName="spChevron1" presStyleCnt="0"/>
      <dgm:spPr/>
    </dgm:pt>
    <dgm:pt modelId="{9217BE93-14A6-4075-904C-233F9ECA623D}" type="pres">
      <dgm:prSet presAssocID="{9D8CBF50-A544-4178-AB61-A93B95454DB3}" presName="middle" presStyleCnt="0"/>
      <dgm:spPr/>
    </dgm:pt>
    <dgm:pt modelId="{22D1A09C-9FDE-4DD7-8C99-A9F3D00D6601}" type="pres">
      <dgm:prSet presAssocID="{9D8CBF50-A544-4178-AB61-A93B95454DB3}" presName="parTxMid" presStyleLbl="revTx" presStyleIdx="2" presStyleCnt="10"/>
      <dgm:spPr/>
    </dgm:pt>
    <dgm:pt modelId="{0D9B9149-A38F-48B7-9C06-50D9DD80926D}" type="pres">
      <dgm:prSet presAssocID="{9D8CBF50-A544-4178-AB61-A93B95454DB3}" presName="desTxMid" presStyleLbl="revTx" presStyleIdx="3" presStyleCnt="10" custScaleX="165196" custScaleY="139724" custLinFactNeighborX="581" custLinFactNeighborY="31085">
        <dgm:presLayoutVars>
          <dgm:bulletEnabled val="1"/>
        </dgm:presLayoutVars>
      </dgm:prSet>
      <dgm:spPr/>
    </dgm:pt>
    <dgm:pt modelId="{DA7EA2B2-EC74-4CFC-89E4-44EC42AD3981}" type="pres">
      <dgm:prSet presAssocID="{9D8CBF50-A544-4178-AB61-A93B95454DB3}" presName="spMid" presStyleCnt="0"/>
      <dgm:spPr/>
    </dgm:pt>
    <dgm:pt modelId="{46D7B06E-1E3E-4CA8-8840-4F854BA93214}" type="pres">
      <dgm:prSet presAssocID="{70F7C9EB-5202-4F73-B21C-2CE64AF379A2}" presName="chevronComposite1" presStyleCnt="0"/>
      <dgm:spPr/>
    </dgm:pt>
    <dgm:pt modelId="{8C2C401E-274F-43E7-B7F1-4E200F75CF76}" type="pres">
      <dgm:prSet presAssocID="{70F7C9EB-5202-4F73-B21C-2CE64AF379A2}" presName="chevron1" presStyleLbl="sibTrans2D1" presStyleIdx="1" presStyleCnt="5"/>
      <dgm:spPr/>
    </dgm:pt>
    <dgm:pt modelId="{6624962E-C0BC-4168-8625-1511819F0501}" type="pres">
      <dgm:prSet presAssocID="{70F7C9EB-5202-4F73-B21C-2CE64AF379A2}" presName="spChevron1" presStyleCnt="0"/>
      <dgm:spPr/>
    </dgm:pt>
    <dgm:pt modelId="{4EB24494-5519-45F4-8EBE-93E656675724}" type="pres">
      <dgm:prSet presAssocID="{5EEE0E41-916D-403E-878B-AF5374B26116}" presName="middle" presStyleCnt="0"/>
      <dgm:spPr/>
    </dgm:pt>
    <dgm:pt modelId="{7A82CFA0-765A-4F2C-A5AA-755AA8DA7A3B}" type="pres">
      <dgm:prSet presAssocID="{5EEE0E41-916D-403E-878B-AF5374B26116}" presName="parTxMid" presStyleLbl="revTx" presStyleIdx="4" presStyleCnt="10"/>
      <dgm:spPr/>
    </dgm:pt>
    <dgm:pt modelId="{20F32021-ABBC-481C-BDD2-1EEF7253DD62}" type="pres">
      <dgm:prSet presAssocID="{5EEE0E41-916D-403E-878B-AF5374B26116}" presName="desTxMid" presStyleLbl="revTx" presStyleIdx="5" presStyleCnt="10" custScaleX="163417" custLinFactNeighborX="2904" custLinFactNeighborY="18839">
        <dgm:presLayoutVars>
          <dgm:bulletEnabled val="1"/>
        </dgm:presLayoutVars>
      </dgm:prSet>
      <dgm:spPr/>
    </dgm:pt>
    <dgm:pt modelId="{5CE76C6D-14AD-421A-B5FA-D2E65DE1A774}" type="pres">
      <dgm:prSet presAssocID="{5EEE0E41-916D-403E-878B-AF5374B26116}" presName="spMid" presStyleCnt="0"/>
      <dgm:spPr/>
    </dgm:pt>
    <dgm:pt modelId="{1DBEE38C-860B-4B8C-9BBC-99ABACB26AF6}" type="pres">
      <dgm:prSet presAssocID="{F98A3387-10F3-4E3F-848A-D4C9079E142A}" presName="chevronComposite1" presStyleCnt="0"/>
      <dgm:spPr/>
    </dgm:pt>
    <dgm:pt modelId="{935A7AD4-DE09-486B-BEFE-BAAC9B804134}" type="pres">
      <dgm:prSet presAssocID="{F98A3387-10F3-4E3F-848A-D4C9079E142A}" presName="chevron1" presStyleLbl="sibTrans2D1" presStyleIdx="2" presStyleCnt="5"/>
      <dgm:spPr/>
    </dgm:pt>
    <dgm:pt modelId="{2164F862-2C14-4035-BC1F-000CB0FAE430}" type="pres">
      <dgm:prSet presAssocID="{F98A3387-10F3-4E3F-848A-D4C9079E142A}" presName="spChevron1" presStyleCnt="0"/>
      <dgm:spPr/>
    </dgm:pt>
    <dgm:pt modelId="{9C9F492D-2A24-4C0F-8A13-9E059C9A2D73}" type="pres">
      <dgm:prSet presAssocID="{A97B0318-2A4E-45E6-90DD-2BC5FA889160}" presName="middle" presStyleCnt="0"/>
      <dgm:spPr/>
    </dgm:pt>
    <dgm:pt modelId="{819AB1D3-A6DC-4625-910A-418C097CA3B2}" type="pres">
      <dgm:prSet presAssocID="{A97B0318-2A4E-45E6-90DD-2BC5FA889160}" presName="parTxMid" presStyleLbl="revTx" presStyleIdx="6" presStyleCnt="10"/>
      <dgm:spPr/>
    </dgm:pt>
    <dgm:pt modelId="{E7FDA739-D921-41AE-A3CE-ACA5B7EFEECB}" type="pres">
      <dgm:prSet presAssocID="{A97B0318-2A4E-45E6-90DD-2BC5FA889160}" presName="desTxMid" presStyleLbl="revTx" presStyleIdx="7" presStyleCnt="10" custScaleX="114105" custScaleY="137274" custLinFactNeighborY="23549">
        <dgm:presLayoutVars>
          <dgm:bulletEnabled val="1"/>
        </dgm:presLayoutVars>
      </dgm:prSet>
      <dgm:spPr/>
    </dgm:pt>
    <dgm:pt modelId="{F3C5B427-3122-44FA-8353-D41FB29D38D2}" type="pres">
      <dgm:prSet presAssocID="{A97B0318-2A4E-45E6-90DD-2BC5FA889160}" presName="spMid" presStyleCnt="0"/>
      <dgm:spPr/>
    </dgm:pt>
    <dgm:pt modelId="{B1005790-E5E8-4210-9246-7EDA6A931CC9}" type="pres">
      <dgm:prSet presAssocID="{4D73FDDE-25FD-43B9-AEEB-0D59B586D0B3}" presName="chevronComposite1" presStyleCnt="0"/>
      <dgm:spPr/>
    </dgm:pt>
    <dgm:pt modelId="{589A8906-5813-4009-9E37-C4E53B49A99F}" type="pres">
      <dgm:prSet presAssocID="{4D73FDDE-25FD-43B9-AEEB-0D59B586D0B3}" presName="chevron1" presStyleLbl="sibTrans2D1" presStyleIdx="3" presStyleCnt="5" custLinFactNeighborX="-8585"/>
      <dgm:spPr/>
    </dgm:pt>
    <dgm:pt modelId="{B3B362B8-90E5-4F7D-8001-57573A737B40}" type="pres">
      <dgm:prSet presAssocID="{4D73FDDE-25FD-43B9-AEEB-0D59B586D0B3}" presName="spChevron1" presStyleCnt="0"/>
      <dgm:spPr/>
    </dgm:pt>
    <dgm:pt modelId="{E4BF5A63-055C-43A5-A784-DABCC1B8591F}" type="pres">
      <dgm:prSet presAssocID="{260AF45E-0710-4564-AAC2-294011FC0EBB}" presName="middle" presStyleCnt="0"/>
      <dgm:spPr/>
    </dgm:pt>
    <dgm:pt modelId="{1071106D-3DC7-4458-BBC0-C4507E48ACBC}" type="pres">
      <dgm:prSet presAssocID="{260AF45E-0710-4564-AAC2-294011FC0EBB}" presName="parTxMid" presStyleLbl="revTx" presStyleIdx="8" presStyleCnt="10" custScaleX="154912" custScaleY="164805"/>
      <dgm:spPr/>
    </dgm:pt>
    <dgm:pt modelId="{C8F712B7-EC01-47BD-9E01-63A3A8D36907}" type="pres">
      <dgm:prSet presAssocID="{260AF45E-0710-4564-AAC2-294011FC0EBB}" presName="desTxMid" presStyleLbl="revTx" presStyleIdx="9" presStyleCnt="10" custScaleX="178297" custScaleY="184806" custLinFactNeighborX="-1162" custLinFactNeighborY="33911">
        <dgm:presLayoutVars>
          <dgm:bulletEnabled val="1"/>
        </dgm:presLayoutVars>
      </dgm:prSet>
      <dgm:spPr/>
    </dgm:pt>
    <dgm:pt modelId="{3F0B4513-8785-4AEE-8A89-5DF03E9831E8}" type="pres">
      <dgm:prSet presAssocID="{260AF45E-0710-4564-AAC2-294011FC0EBB}" presName="spMid" presStyleCnt="0"/>
      <dgm:spPr/>
    </dgm:pt>
    <dgm:pt modelId="{85CF3ADB-A4C7-4AD8-A24C-2AB6F6BF9D0E}" type="pres">
      <dgm:prSet presAssocID="{B81204EC-DCE6-4B37-A1A6-1C15BEA47226}" presName="chevronComposite1" presStyleCnt="0"/>
      <dgm:spPr/>
    </dgm:pt>
    <dgm:pt modelId="{E0CFDDE2-EEE5-47E7-940A-E9D0A1111B7A}" type="pres">
      <dgm:prSet presAssocID="{B81204EC-DCE6-4B37-A1A6-1C15BEA47226}" presName="chevron1" presStyleLbl="sibTrans2D1" presStyleIdx="4" presStyleCnt="5" custLinFactNeighborX="-26139" custLinFactNeighborY="1752"/>
      <dgm:spPr/>
    </dgm:pt>
    <dgm:pt modelId="{A94C5423-2098-432F-8A8F-195880DCD46A}" type="pres">
      <dgm:prSet presAssocID="{B81204EC-DCE6-4B37-A1A6-1C15BEA47226}" presName="spChevron1" presStyleCnt="0"/>
      <dgm:spPr/>
    </dgm:pt>
    <dgm:pt modelId="{E60B2D87-92D7-488B-A2BD-2C9424760D51}" type="pres">
      <dgm:prSet presAssocID="{642F3165-3C38-47BA-A097-3F1CAC1F5E16}" presName="last" presStyleCnt="0"/>
      <dgm:spPr/>
    </dgm:pt>
    <dgm:pt modelId="{CA13C5B3-27A6-4EE6-A8CF-603E2054828F}" type="pres">
      <dgm:prSet presAssocID="{642F3165-3C38-47BA-A097-3F1CAC1F5E16}" presName="circleTx" presStyleLbl="node1" presStyleIdx="18" presStyleCnt="19" custScaleX="169078" custScaleY="138857" custLinFactNeighborX="-8465" custLinFactNeighborY="-721"/>
      <dgm:spPr/>
    </dgm:pt>
    <dgm:pt modelId="{32631F89-06CD-4EC9-B48F-6028E1E2C832}" type="pres">
      <dgm:prSet presAssocID="{642F3165-3C38-47BA-A097-3F1CAC1F5E16}" presName="spN" presStyleCnt="0"/>
      <dgm:spPr/>
    </dgm:pt>
  </dgm:ptLst>
  <dgm:cxnLst>
    <dgm:cxn modelId="{D5C75205-F0EE-49C6-9AFD-0BEC6B342145}" srcId="{260AF45E-0710-4564-AAC2-294011FC0EBB}" destId="{8E3AE549-A8C9-45F3-A3A3-1F9E5E011848}" srcOrd="0" destOrd="0" parTransId="{4E1B792F-CBC4-4CD4-BF05-EB57EC5C957F}" sibTransId="{ED993E78-1C65-4BF6-BFF9-FC7009D2BC8F}"/>
    <dgm:cxn modelId="{8F0C5C0A-AD48-46C1-834F-EBA376B60E8A}" srcId="{9D8CBF50-A544-4178-AB61-A93B95454DB3}" destId="{D4BCA362-ABF4-498A-9881-B89629DD20DA}" srcOrd="1" destOrd="0" parTransId="{ADDD5AC5-8155-42D6-B021-6BED3B4FA31A}" sibTransId="{0A26C373-4FE6-4BBB-B2B0-C59890C7958C}"/>
    <dgm:cxn modelId="{5C1AE011-75E1-47BB-94A1-B06A508B79EE}" type="presOf" srcId="{0EDC539D-88C4-43EB-A562-CCC90A10869E}" destId="{C8F712B7-EC01-47BD-9E01-63A3A8D36907}" srcOrd="0" destOrd="1" presId="urn:microsoft.com/office/officeart/2009/3/layout/RandomtoResultProcess"/>
    <dgm:cxn modelId="{1F73E514-FAC3-48A6-A41D-EC63260E2223}" srcId="{260AF45E-0710-4564-AAC2-294011FC0EBB}" destId="{0EDC539D-88C4-43EB-A562-CCC90A10869E}" srcOrd="1" destOrd="0" parTransId="{7288749A-2B74-4349-AFEF-DA79BF1A3B7E}" sibTransId="{EB2B0B7C-9E00-4A4F-A825-393779BA8CC1}"/>
    <dgm:cxn modelId="{7D78FE1B-D463-435C-B298-A0B665598B3B}" type="presOf" srcId="{AB0E061E-BBA3-4369-B47E-E64B6C5502F3}" destId="{C8F712B7-EC01-47BD-9E01-63A3A8D36907}" srcOrd="0" destOrd="5" presId="urn:microsoft.com/office/officeart/2009/3/layout/RandomtoResultProcess"/>
    <dgm:cxn modelId="{938CA11E-FAF0-4884-ACFA-64C2EA63C143}" type="presOf" srcId="{9D8CBF50-A544-4178-AB61-A93B95454DB3}" destId="{22D1A09C-9FDE-4DD7-8C99-A9F3D00D6601}" srcOrd="0" destOrd="0" presId="urn:microsoft.com/office/officeart/2009/3/layout/RandomtoResultProcess"/>
    <dgm:cxn modelId="{D99FE520-4CC4-49BD-9C5D-CEE66C4F53D0}" srcId="{A97B0318-2A4E-45E6-90DD-2BC5FA889160}" destId="{08E3CEC4-465C-4AFE-AA30-6F50517A28E8}" srcOrd="3" destOrd="0" parTransId="{D93F4B3D-1D50-4E1B-A999-295978D1C2F7}" sibTransId="{CAAC48AC-D30B-4742-B22C-68C7F8516929}"/>
    <dgm:cxn modelId="{CFA16921-1E3E-4442-BD3F-537F1F491568}" srcId="{5EEE0E41-916D-403E-878B-AF5374B26116}" destId="{183938D0-4233-4062-A10A-7FB09D3AD46A}" srcOrd="1" destOrd="0" parTransId="{208F573C-A83E-46BD-AB60-07988606DA9C}" sibTransId="{FDF5D324-B8DF-4995-BFDB-8727B4C38C22}"/>
    <dgm:cxn modelId="{07DA2F25-737E-46A2-BE27-0A1E5A2D66EB}" srcId="{9A1D2418-CAAB-447E-BCAF-65FEB0C4121A}" destId="{343B759F-D1F3-4FCC-BE2F-74C65BF75721}" srcOrd="2" destOrd="0" parTransId="{441293AD-EB34-4D74-95D5-0034B5BE727E}" sibTransId="{ED683835-5F65-45DB-B8A5-C6D6430EDA82}"/>
    <dgm:cxn modelId="{A0B22526-7643-43C7-9941-FFE97152B117}" type="presOf" srcId="{F410D31F-E614-4CD2-BA17-0868B7A76642}" destId="{C8F712B7-EC01-47BD-9E01-63A3A8D36907}" srcOrd="0" destOrd="8" presId="urn:microsoft.com/office/officeart/2009/3/layout/RandomtoResultProcess"/>
    <dgm:cxn modelId="{E3D65F26-E2E6-4EA1-96AC-09AC0E5CF490}" type="presOf" srcId="{08E3CEC4-465C-4AFE-AA30-6F50517A28E8}" destId="{E7FDA739-D921-41AE-A3CE-ACA5B7EFEECB}" srcOrd="0" destOrd="3" presId="urn:microsoft.com/office/officeart/2009/3/layout/RandomtoResultProcess"/>
    <dgm:cxn modelId="{D63EDC26-C125-4325-8E61-0CBAA2791F1C}" srcId="{A97B0318-2A4E-45E6-90DD-2BC5FA889160}" destId="{ACB6F0C9-D6BA-469D-8D28-A7B04AEDE51F}" srcOrd="2" destOrd="0" parTransId="{2BBF27FC-1923-43FB-AD84-99B95776442A}" sibTransId="{4655D841-92FE-423C-B729-9EF2E87DF5D1}"/>
    <dgm:cxn modelId="{4BC58D28-23B2-4206-AA25-336D85C28E94}" type="presOf" srcId="{3D19C5E5-AB1D-4CBA-AED5-7EEF06167A13}" destId="{E7FDA739-D921-41AE-A3CE-ACA5B7EFEECB}" srcOrd="0" destOrd="1" presId="urn:microsoft.com/office/officeart/2009/3/layout/RandomtoResultProcess"/>
    <dgm:cxn modelId="{D598B52B-7DDB-49D2-906A-D6DBAE8C586D}" srcId="{2C536D40-E57F-4DE3-87D9-741EB3672580}" destId="{642F3165-3C38-47BA-A097-3F1CAC1F5E16}" srcOrd="5" destOrd="0" parTransId="{C47D4E94-AE63-414C-AE0E-98EFA71C5FE9}" sibTransId="{21478962-E491-491C-AA5B-5F0F9A70B26E}"/>
    <dgm:cxn modelId="{4B1C7B2C-A1AB-4086-9656-A3EA9E661B7F}" type="presOf" srcId="{951A033E-AE9F-4125-9F52-3591A99D78A1}" destId="{E7FDA739-D921-41AE-A3CE-ACA5B7EFEECB}" srcOrd="0" destOrd="0" presId="urn:microsoft.com/office/officeart/2009/3/layout/RandomtoResultProcess"/>
    <dgm:cxn modelId="{FBC91832-A2D5-467F-9D8D-852E167F3B4B}" type="presOf" srcId="{A97B0318-2A4E-45E6-90DD-2BC5FA889160}" destId="{819AB1D3-A6DC-4625-910A-418C097CA3B2}" srcOrd="0" destOrd="0" presId="urn:microsoft.com/office/officeart/2009/3/layout/RandomtoResultProcess"/>
    <dgm:cxn modelId="{A6E85136-EF7C-4FF4-B484-A8633D03659E}" type="presOf" srcId="{5590C6BD-DE64-4D57-89F3-D8260164F9D7}" destId="{0D9B9149-A38F-48B7-9C06-50D9DD80926D}" srcOrd="0" destOrd="0" presId="urn:microsoft.com/office/officeart/2009/3/layout/RandomtoResultProcess"/>
    <dgm:cxn modelId="{9BA4333B-4E0A-4C98-AECF-7F10CD61F9D5}" srcId="{260AF45E-0710-4564-AAC2-294011FC0EBB}" destId="{6D85758F-5357-4099-BE15-069EC220B93C}" srcOrd="6" destOrd="0" parTransId="{AC6E85B8-BFC1-4D16-BADB-6EA65ADCA06E}" sibTransId="{49F96E91-B5C2-4A9B-9865-53B60A40902C}"/>
    <dgm:cxn modelId="{80D1C23E-894C-47FD-A0C1-7EBA1B353C8B}" srcId="{2C536D40-E57F-4DE3-87D9-741EB3672580}" destId="{9A1D2418-CAAB-447E-BCAF-65FEB0C4121A}" srcOrd="0" destOrd="0" parTransId="{F149CC59-0EFD-427E-B66B-373F66472A00}" sibTransId="{6482C4E0-2A28-4BE2-962C-0139020564E8}"/>
    <dgm:cxn modelId="{A4800F40-D0D1-40CE-8160-614D1AE4B0BF}" type="presOf" srcId="{343B759F-D1F3-4FCC-BE2F-74C65BF75721}" destId="{BE325B8C-EA27-4B5D-A109-942D1019B772}" srcOrd="0" destOrd="2" presId="urn:microsoft.com/office/officeart/2009/3/layout/RandomtoResultProcess"/>
    <dgm:cxn modelId="{4AE5325B-CBF1-4116-8203-C047C51332F5}" type="presOf" srcId="{BBC3AD75-EE07-45E4-A70C-A8870C99CBAD}" destId="{0D9B9149-A38F-48B7-9C06-50D9DD80926D}" srcOrd="0" destOrd="2" presId="urn:microsoft.com/office/officeart/2009/3/layout/RandomtoResultProcess"/>
    <dgm:cxn modelId="{9EA0215E-6C30-4633-9EA8-FB4B9AA13F7D}" srcId="{5EEE0E41-916D-403E-878B-AF5374B26116}" destId="{3F54878E-D491-4BB7-9503-AB16861BF212}" srcOrd="2" destOrd="0" parTransId="{CE813876-45CF-4832-9572-89B537157CBC}" sibTransId="{7F3B1157-6AE6-41BC-AB99-012076EE7064}"/>
    <dgm:cxn modelId="{0AC3925F-4405-41CA-A8DD-29A2B82F7CD9}" type="presOf" srcId="{140AB911-38BF-498D-8E42-FCE536A5DA31}" destId="{C8F712B7-EC01-47BD-9E01-63A3A8D36907}" srcOrd="0" destOrd="7" presId="urn:microsoft.com/office/officeart/2009/3/layout/RandomtoResultProcess"/>
    <dgm:cxn modelId="{FC000B42-148F-4A88-A4CD-6633F3F28107}" type="presOf" srcId="{6D85758F-5357-4099-BE15-069EC220B93C}" destId="{C8F712B7-EC01-47BD-9E01-63A3A8D36907}" srcOrd="0" destOrd="6" presId="urn:microsoft.com/office/officeart/2009/3/layout/RandomtoResultProcess"/>
    <dgm:cxn modelId="{99697E65-8B07-4DA6-BE85-49EF75A2865B}" srcId="{5EEE0E41-916D-403E-878B-AF5374B26116}" destId="{07E95872-A63D-471D-B675-6967E08EC7DA}" srcOrd="0" destOrd="0" parTransId="{AEBBED0A-675A-4730-8F15-26416D9EAC6F}" sibTransId="{5DB398B5-569A-4854-A878-FF8768B3926C}"/>
    <dgm:cxn modelId="{5B754667-BB32-45B3-A6BA-4DC1996D0121}" srcId="{9A1D2418-CAAB-447E-BCAF-65FEB0C4121A}" destId="{D873FD1E-60D9-4E26-A885-C9A62F1860A6}" srcOrd="0" destOrd="0" parTransId="{D8CC347A-8D4D-408A-952D-665916A135A3}" sibTransId="{DA1F910C-FFD3-4D31-B0F3-E5C8F11BF98F}"/>
    <dgm:cxn modelId="{DD780448-4377-40A0-B34F-A159967D3437}" srcId="{2C536D40-E57F-4DE3-87D9-741EB3672580}" destId="{9D8CBF50-A544-4178-AB61-A93B95454DB3}" srcOrd="1" destOrd="0" parTransId="{350E4475-8642-4A48-91F9-700CE056838E}" sibTransId="{70F7C9EB-5202-4F73-B21C-2CE64AF379A2}"/>
    <dgm:cxn modelId="{113E666D-6507-463D-AFAD-2F4E98D03E99}" type="presOf" srcId="{3CC2DE22-09E1-458A-8363-CBB24EB9CA7E}" destId="{BE325B8C-EA27-4B5D-A109-942D1019B772}" srcOrd="0" destOrd="1" presId="urn:microsoft.com/office/officeart/2009/3/layout/RandomtoResultProcess"/>
    <dgm:cxn modelId="{3BAC8872-6D61-408F-B569-548247EBAAF5}" type="presOf" srcId="{ACB6F0C9-D6BA-469D-8D28-A7B04AEDE51F}" destId="{E7FDA739-D921-41AE-A3CE-ACA5B7EFEECB}" srcOrd="0" destOrd="2" presId="urn:microsoft.com/office/officeart/2009/3/layout/RandomtoResultProcess"/>
    <dgm:cxn modelId="{E3DB8D73-162B-4A43-85FC-A904F2CCC8D6}" srcId="{2C536D40-E57F-4DE3-87D9-741EB3672580}" destId="{5EEE0E41-916D-403E-878B-AF5374B26116}" srcOrd="2" destOrd="0" parTransId="{AC7F5C57-B263-4FEB-A0B0-37D02FC94E13}" sibTransId="{F98A3387-10F3-4E3F-848A-D4C9079E142A}"/>
    <dgm:cxn modelId="{54E38F57-AC91-441A-8A84-ABD97608EB4C}" srcId="{9A1D2418-CAAB-447E-BCAF-65FEB0C4121A}" destId="{3CC2DE22-09E1-458A-8363-CBB24EB9CA7E}" srcOrd="1" destOrd="0" parTransId="{93D2BEC5-C5A4-448D-8897-766C2D977404}" sibTransId="{F7F7EBB6-455E-40B4-A0CF-EF116F40CDD5}"/>
    <dgm:cxn modelId="{9328C280-5F6A-4C56-BC97-DCE59735AD74}" type="presOf" srcId="{642F3165-3C38-47BA-A097-3F1CAC1F5E16}" destId="{CA13C5B3-27A6-4EE6-A8CF-603E2054828F}" srcOrd="0" destOrd="0" presId="urn:microsoft.com/office/officeart/2009/3/layout/RandomtoResultProcess"/>
    <dgm:cxn modelId="{4A0ADD86-E110-4A64-870D-84B531F0B0CC}" srcId="{260AF45E-0710-4564-AAC2-294011FC0EBB}" destId="{AB0E061E-BBA3-4369-B47E-E64B6C5502F3}" srcOrd="5" destOrd="0" parTransId="{018B3629-4DFF-439C-B4B5-330101F84323}" sibTransId="{53A18DB8-5408-478A-BC69-4C3FD35EA554}"/>
    <dgm:cxn modelId="{903FDA88-0DAF-4FF7-9B77-82FD0CD57909}" type="presOf" srcId="{5EEE0E41-916D-403E-878B-AF5374B26116}" destId="{7A82CFA0-765A-4F2C-A5AA-755AA8DA7A3B}" srcOrd="0" destOrd="0" presId="urn:microsoft.com/office/officeart/2009/3/layout/RandomtoResultProcess"/>
    <dgm:cxn modelId="{DE0DAB8B-1993-4393-8B26-1BB9D93907B5}" type="presOf" srcId="{183938D0-4233-4062-A10A-7FB09D3AD46A}" destId="{20F32021-ABBC-481C-BDD2-1EEF7253DD62}" srcOrd="0" destOrd="1" presId="urn:microsoft.com/office/officeart/2009/3/layout/RandomtoResultProcess"/>
    <dgm:cxn modelId="{488D5093-292D-4866-9886-1950863435CC}" type="presOf" srcId="{260AF45E-0710-4564-AAC2-294011FC0EBB}" destId="{1071106D-3DC7-4458-BBC0-C4507E48ACBC}" srcOrd="0" destOrd="0" presId="urn:microsoft.com/office/officeart/2009/3/layout/RandomtoResultProcess"/>
    <dgm:cxn modelId="{4777C093-B1BF-40E1-B579-DD7BD642D3E4}" srcId="{260AF45E-0710-4564-AAC2-294011FC0EBB}" destId="{50A72033-21A1-46A6-B9F8-753930844D09}" srcOrd="2" destOrd="0" parTransId="{D02AC57E-9965-43E8-B20D-3B3025BEA172}" sibTransId="{37E5F3AE-B208-4CCD-A79C-A836964340E5}"/>
    <dgm:cxn modelId="{BDD21295-E33A-451C-810B-77573FF32FE8}" type="presOf" srcId="{9A1D2418-CAAB-447E-BCAF-65FEB0C4121A}" destId="{7FA9216A-50A5-4C43-9BF4-4BDB5F724A2E}" srcOrd="0" destOrd="0" presId="urn:microsoft.com/office/officeart/2009/3/layout/RandomtoResultProcess"/>
    <dgm:cxn modelId="{AF68E599-F6F3-414E-8A73-3304D2D8C175}" srcId="{260AF45E-0710-4564-AAC2-294011FC0EBB}" destId="{F410D31F-E614-4CD2-BA17-0868B7A76642}" srcOrd="8" destOrd="0" parTransId="{9D86F013-4199-406C-A243-D764CEE7D421}" sibTransId="{8F0E59A9-1E40-45CC-B62F-882479361FC3}"/>
    <dgm:cxn modelId="{E84D009E-BFD0-4941-A6D0-8A596F813014}" srcId="{A97B0318-2A4E-45E6-90DD-2BC5FA889160}" destId="{3D19C5E5-AB1D-4CBA-AED5-7EEF06167A13}" srcOrd="1" destOrd="0" parTransId="{8A43929F-EFD3-4E9E-84B7-83B272553B7E}" sibTransId="{7CDB2686-F245-4925-905D-AD3D4071FD96}"/>
    <dgm:cxn modelId="{6CEF66A9-E980-4E46-A848-74A57D59F14C}" type="presOf" srcId="{D6D9FE33-A4E6-4AC6-B30F-D82D563EF1F2}" destId="{C8F712B7-EC01-47BD-9E01-63A3A8D36907}" srcOrd="0" destOrd="4" presId="urn:microsoft.com/office/officeart/2009/3/layout/RandomtoResultProcess"/>
    <dgm:cxn modelId="{52C76AAE-C42D-4780-AADB-88327CD65F51}" type="presOf" srcId="{67C9D399-7D5A-467A-82D8-FD9FF50744F7}" destId="{C8F712B7-EC01-47BD-9E01-63A3A8D36907}" srcOrd="0" destOrd="3" presId="urn:microsoft.com/office/officeart/2009/3/layout/RandomtoResultProcess"/>
    <dgm:cxn modelId="{3A2565B7-0CD4-447E-9030-B42E61F05FD8}" srcId="{260AF45E-0710-4564-AAC2-294011FC0EBB}" destId="{D6D9FE33-A4E6-4AC6-B30F-D82D563EF1F2}" srcOrd="4" destOrd="0" parTransId="{6EE001DB-52F0-4367-B86D-90D5913E6F21}" sibTransId="{5B8734B3-8D2C-4832-ADDD-5CCCD1E44FA8}"/>
    <dgm:cxn modelId="{CB00A1B8-E190-425E-89E9-AB6E6F753E16}" type="presOf" srcId="{8E3AE549-A8C9-45F3-A3A3-1F9E5E011848}" destId="{C8F712B7-EC01-47BD-9E01-63A3A8D36907}" srcOrd="0" destOrd="0" presId="urn:microsoft.com/office/officeart/2009/3/layout/RandomtoResultProcess"/>
    <dgm:cxn modelId="{11F551B9-C51A-480F-9AFE-EE7FA7B72D1F}" srcId="{A97B0318-2A4E-45E6-90DD-2BC5FA889160}" destId="{951A033E-AE9F-4125-9F52-3591A99D78A1}" srcOrd="0" destOrd="0" parTransId="{5AC698E6-9E92-476F-9139-47986527B8B7}" sibTransId="{E02AE125-741A-4129-808F-BC6A42BC4D34}"/>
    <dgm:cxn modelId="{DFE265BB-552A-497B-85C5-65B3313E6683}" type="presOf" srcId="{2C536D40-E57F-4DE3-87D9-741EB3672580}" destId="{4EFFC944-CC91-4FB0-A6FC-4A835411DFA8}" srcOrd="0" destOrd="0" presId="urn:microsoft.com/office/officeart/2009/3/layout/RandomtoResultProcess"/>
    <dgm:cxn modelId="{C04E7AC8-CFC9-48D2-8FF2-A0975E1A135E}" type="presOf" srcId="{3F54878E-D491-4BB7-9503-AB16861BF212}" destId="{20F32021-ABBC-481C-BDD2-1EEF7253DD62}" srcOrd="0" destOrd="2" presId="urn:microsoft.com/office/officeart/2009/3/layout/RandomtoResultProcess"/>
    <dgm:cxn modelId="{0DC09CCB-8E51-4C41-8F6E-790CB270DE82}" srcId="{9D8CBF50-A544-4178-AB61-A93B95454DB3}" destId="{BBC3AD75-EE07-45E4-A70C-A8870C99CBAD}" srcOrd="2" destOrd="0" parTransId="{B9BAB560-57C1-4586-AE75-2F77198E2C60}" sibTransId="{1CBBDE27-8B35-40E1-B85D-665DA0928FEC}"/>
    <dgm:cxn modelId="{37ED48CE-D361-4638-9B4E-281CBF1055F4}" srcId="{260AF45E-0710-4564-AAC2-294011FC0EBB}" destId="{140AB911-38BF-498D-8E42-FCE536A5DA31}" srcOrd="7" destOrd="0" parTransId="{FD0557B0-A095-440D-A53D-ABBC420824A0}" sibTransId="{E606AEC2-189B-4A01-AA80-BDFF17D924B7}"/>
    <dgm:cxn modelId="{A13D83E4-82D8-48BA-8386-93BED9811907}" srcId="{2C536D40-E57F-4DE3-87D9-741EB3672580}" destId="{260AF45E-0710-4564-AAC2-294011FC0EBB}" srcOrd="4" destOrd="0" parTransId="{79829B4B-FDA0-4274-B48C-2248BFBDFCF9}" sibTransId="{B81204EC-DCE6-4B37-A1A6-1C15BEA47226}"/>
    <dgm:cxn modelId="{CE2974E5-DAC4-43C4-BAE1-FAC8CD313734}" type="presOf" srcId="{50A72033-21A1-46A6-B9F8-753930844D09}" destId="{C8F712B7-EC01-47BD-9E01-63A3A8D36907}" srcOrd="0" destOrd="2" presId="urn:microsoft.com/office/officeart/2009/3/layout/RandomtoResultProcess"/>
    <dgm:cxn modelId="{7AEB1CE6-19F7-480A-9321-1417F97049AC}" srcId="{260AF45E-0710-4564-AAC2-294011FC0EBB}" destId="{67C9D399-7D5A-467A-82D8-FD9FF50744F7}" srcOrd="3" destOrd="0" parTransId="{E0F331FF-9B34-4E1C-A3D2-00A0DE6DED8B}" sibTransId="{ADF2A9C2-2BCE-41E6-8A81-1C1FA11BA532}"/>
    <dgm:cxn modelId="{55F9CBE8-9AE2-4615-8CF4-B48081B9D7A6}" type="presOf" srcId="{07E95872-A63D-471D-B675-6967E08EC7DA}" destId="{20F32021-ABBC-481C-BDD2-1EEF7253DD62}" srcOrd="0" destOrd="0" presId="urn:microsoft.com/office/officeart/2009/3/layout/RandomtoResultProcess"/>
    <dgm:cxn modelId="{FC6855F9-92E6-42F9-8CE8-54A9BEA2479C}" type="presOf" srcId="{D873FD1E-60D9-4E26-A885-C9A62F1860A6}" destId="{BE325B8C-EA27-4B5D-A109-942D1019B772}" srcOrd="0" destOrd="0" presId="urn:microsoft.com/office/officeart/2009/3/layout/RandomtoResultProcess"/>
    <dgm:cxn modelId="{E1860DFB-240B-4CCF-8E29-11B967B56CA8}" srcId="{9D8CBF50-A544-4178-AB61-A93B95454DB3}" destId="{5590C6BD-DE64-4D57-89F3-D8260164F9D7}" srcOrd="0" destOrd="0" parTransId="{598DC280-DA94-4823-B50F-13B1A55F0485}" sibTransId="{FE36FEB3-F58F-4061-AEBC-596F7B3F9B32}"/>
    <dgm:cxn modelId="{CE809EFC-69B6-4B46-BED5-A6579F20B594}" type="presOf" srcId="{D4BCA362-ABF4-498A-9881-B89629DD20DA}" destId="{0D9B9149-A38F-48B7-9C06-50D9DD80926D}" srcOrd="0" destOrd="1" presId="urn:microsoft.com/office/officeart/2009/3/layout/RandomtoResultProcess"/>
    <dgm:cxn modelId="{54C327FD-5BB6-4561-B791-873176B51AEE}" srcId="{2C536D40-E57F-4DE3-87D9-741EB3672580}" destId="{A97B0318-2A4E-45E6-90DD-2BC5FA889160}" srcOrd="3" destOrd="0" parTransId="{48F0608F-97CB-49F3-8628-D660EC133300}" sibTransId="{4D73FDDE-25FD-43B9-AEEB-0D59B586D0B3}"/>
    <dgm:cxn modelId="{7C2E3858-44C7-4AF5-BC80-DD00D3320790}" type="presParOf" srcId="{4EFFC944-CC91-4FB0-A6FC-4A835411DFA8}" destId="{9C34D429-A0E2-463C-B61D-AF5EEEE105E1}" srcOrd="0" destOrd="0" presId="urn:microsoft.com/office/officeart/2009/3/layout/RandomtoResultProcess"/>
    <dgm:cxn modelId="{6CF09E63-3CF2-4D80-9230-79ACACE2BFAA}" type="presParOf" srcId="{9C34D429-A0E2-463C-B61D-AF5EEEE105E1}" destId="{7FA9216A-50A5-4C43-9BF4-4BDB5F724A2E}" srcOrd="0" destOrd="0" presId="urn:microsoft.com/office/officeart/2009/3/layout/RandomtoResultProcess"/>
    <dgm:cxn modelId="{84A7B0C8-3850-47C3-A656-04307D5E9F64}" type="presParOf" srcId="{9C34D429-A0E2-463C-B61D-AF5EEEE105E1}" destId="{BE325B8C-EA27-4B5D-A109-942D1019B772}" srcOrd="1" destOrd="0" presId="urn:microsoft.com/office/officeart/2009/3/layout/RandomtoResultProcess"/>
    <dgm:cxn modelId="{1C3F72B7-ACD3-4596-B6EF-B3ABC71A7374}" type="presParOf" srcId="{9C34D429-A0E2-463C-B61D-AF5EEEE105E1}" destId="{47DDD60A-10F6-4D8F-8E22-6EAA35CBD04E}" srcOrd="2" destOrd="0" presId="urn:microsoft.com/office/officeart/2009/3/layout/RandomtoResultProcess"/>
    <dgm:cxn modelId="{1B13D2B5-FE57-421F-9DFE-1E152CCEB831}" type="presParOf" srcId="{9C34D429-A0E2-463C-B61D-AF5EEEE105E1}" destId="{5CFD0D28-341C-421C-8810-182DE5028DA0}" srcOrd="3" destOrd="0" presId="urn:microsoft.com/office/officeart/2009/3/layout/RandomtoResultProcess"/>
    <dgm:cxn modelId="{1DCA797F-98E6-4069-BD5F-CCC55CE95C2F}" type="presParOf" srcId="{9C34D429-A0E2-463C-B61D-AF5EEEE105E1}" destId="{B3CFD1BF-2189-4C01-8F35-ABE7E182934C}" srcOrd="4" destOrd="0" presId="urn:microsoft.com/office/officeart/2009/3/layout/RandomtoResultProcess"/>
    <dgm:cxn modelId="{89F02D1D-D56F-4BD1-99FA-A56F4B761B9B}" type="presParOf" srcId="{9C34D429-A0E2-463C-B61D-AF5EEEE105E1}" destId="{C18D7487-F608-4274-B42B-82A3A5CD58FF}" srcOrd="5" destOrd="0" presId="urn:microsoft.com/office/officeart/2009/3/layout/RandomtoResultProcess"/>
    <dgm:cxn modelId="{751A0FC9-68E5-474B-BC48-ACE307DC5428}" type="presParOf" srcId="{9C34D429-A0E2-463C-B61D-AF5EEEE105E1}" destId="{D207E0B8-9824-4E09-82A1-75AB52A20D94}" srcOrd="6" destOrd="0" presId="urn:microsoft.com/office/officeart/2009/3/layout/RandomtoResultProcess"/>
    <dgm:cxn modelId="{6FEB9511-D4EE-41E4-A8A7-413BF580ADFD}" type="presParOf" srcId="{9C34D429-A0E2-463C-B61D-AF5EEEE105E1}" destId="{C2E00934-1D8F-42FB-99A4-D71446A47074}" srcOrd="7" destOrd="0" presId="urn:microsoft.com/office/officeart/2009/3/layout/RandomtoResultProcess"/>
    <dgm:cxn modelId="{EFA55B0A-D8CD-467D-9B4D-E33720C2A481}" type="presParOf" srcId="{9C34D429-A0E2-463C-B61D-AF5EEEE105E1}" destId="{D731F879-2CFF-4271-B628-B497EB9A163D}" srcOrd="8" destOrd="0" presId="urn:microsoft.com/office/officeart/2009/3/layout/RandomtoResultProcess"/>
    <dgm:cxn modelId="{8DF505BB-9107-4949-B969-3D4FCAFE36C2}" type="presParOf" srcId="{9C34D429-A0E2-463C-B61D-AF5EEEE105E1}" destId="{EA9472F0-395D-42C7-80F3-9FF88A092470}" srcOrd="9" destOrd="0" presId="urn:microsoft.com/office/officeart/2009/3/layout/RandomtoResultProcess"/>
    <dgm:cxn modelId="{7A856312-D458-4585-AB6C-E0B8AB389CA7}" type="presParOf" srcId="{9C34D429-A0E2-463C-B61D-AF5EEEE105E1}" destId="{D4711567-0548-4E37-8CC0-364F82FFD7CD}" srcOrd="10" destOrd="0" presId="urn:microsoft.com/office/officeart/2009/3/layout/RandomtoResultProcess"/>
    <dgm:cxn modelId="{6E66ABD3-3B94-42AC-A82D-20912EDFCB0A}" type="presParOf" srcId="{9C34D429-A0E2-463C-B61D-AF5EEEE105E1}" destId="{98F43D41-60D8-4F3D-9B33-E504182EA59D}" srcOrd="11" destOrd="0" presId="urn:microsoft.com/office/officeart/2009/3/layout/RandomtoResultProcess"/>
    <dgm:cxn modelId="{4B143792-3648-4305-A749-4875CC2FCEE9}" type="presParOf" srcId="{9C34D429-A0E2-463C-B61D-AF5EEEE105E1}" destId="{BEE17FF7-926F-4684-BB6F-AADB867BE948}" srcOrd="12" destOrd="0" presId="urn:microsoft.com/office/officeart/2009/3/layout/RandomtoResultProcess"/>
    <dgm:cxn modelId="{6E0BF5DB-C98A-4B3A-86B0-E713EF4DEDDE}" type="presParOf" srcId="{9C34D429-A0E2-463C-B61D-AF5EEEE105E1}" destId="{2844BFA1-1A18-40D8-B636-42B33D2A996B}" srcOrd="13" destOrd="0" presId="urn:microsoft.com/office/officeart/2009/3/layout/RandomtoResultProcess"/>
    <dgm:cxn modelId="{1E4C5B5F-AE05-4D71-9C86-EBE8ABF6F247}" type="presParOf" srcId="{9C34D429-A0E2-463C-B61D-AF5EEEE105E1}" destId="{864699A4-57ED-453E-AB53-96C433C11D9D}" srcOrd="14" destOrd="0" presId="urn:microsoft.com/office/officeart/2009/3/layout/RandomtoResultProcess"/>
    <dgm:cxn modelId="{C03A3E43-FE9A-402F-B299-009B8CCDE125}" type="presParOf" srcId="{9C34D429-A0E2-463C-B61D-AF5EEEE105E1}" destId="{9DE0090A-196A-4A49-B65F-1CCE7AD4E312}" srcOrd="15" destOrd="0" presId="urn:microsoft.com/office/officeart/2009/3/layout/RandomtoResultProcess"/>
    <dgm:cxn modelId="{40887885-5B65-43F0-BAB2-750DB115C3BD}" type="presParOf" srcId="{9C34D429-A0E2-463C-B61D-AF5EEEE105E1}" destId="{26BE8D8D-AF98-4911-8F43-9D2503251664}" srcOrd="16" destOrd="0" presId="urn:microsoft.com/office/officeart/2009/3/layout/RandomtoResultProcess"/>
    <dgm:cxn modelId="{D9A3D9AF-648D-49E1-80A1-7379A72FB80F}" type="presParOf" srcId="{9C34D429-A0E2-463C-B61D-AF5EEEE105E1}" destId="{A4DDC878-8DC3-4626-A1D4-1F780A6356C7}" srcOrd="17" destOrd="0" presId="urn:microsoft.com/office/officeart/2009/3/layout/RandomtoResultProcess"/>
    <dgm:cxn modelId="{5D34AC23-8EDF-4BBF-BB83-747C8104F65A}" type="presParOf" srcId="{9C34D429-A0E2-463C-B61D-AF5EEEE105E1}" destId="{085E866C-D61B-4769-9CDE-21F1D24E49E8}" srcOrd="18" destOrd="0" presId="urn:microsoft.com/office/officeart/2009/3/layout/RandomtoResultProcess"/>
    <dgm:cxn modelId="{A155BFC1-FDBE-44D4-BEE1-E7DABE4B7773}" type="presParOf" srcId="{9C34D429-A0E2-463C-B61D-AF5EEEE105E1}" destId="{302D6EBE-927B-4BCD-B8BC-1A4B6D73F87C}" srcOrd="19" destOrd="0" presId="urn:microsoft.com/office/officeart/2009/3/layout/RandomtoResultProcess"/>
    <dgm:cxn modelId="{92D7BEBB-11EA-4388-A744-21D5BCE8A305}" type="presParOf" srcId="{4EFFC944-CC91-4FB0-A6FC-4A835411DFA8}" destId="{50AF21CF-B83A-48E2-90D4-6F17F1B613E4}" srcOrd="1" destOrd="0" presId="urn:microsoft.com/office/officeart/2009/3/layout/RandomtoResultProcess"/>
    <dgm:cxn modelId="{BF7D52F1-0447-4ACA-A435-8A39ECCA994A}" type="presParOf" srcId="{50AF21CF-B83A-48E2-90D4-6F17F1B613E4}" destId="{AD7369F0-E525-4E7D-866A-B2384D379F48}" srcOrd="0" destOrd="0" presId="urn:microsoft.com/office/officeart/2009/3/layout/RandomtoResultProcess"/>
    <dgm:cxn modelId="{0452A779-4078-4743-9F82-7E040C80CCD4}" type="presParOf" srcId="{50AF21CF-B83A-48E2-90D4-6F17F1B613E4}" destId="{CCF87198-B60F-4C4E-9E00-B9941149D962}" srcOrd="1" destOrd="0" presId="urn:microsoft.com/office/officeart/2009/3/layout/RandomtoResultProcess"/>
    <dgm:cxn modelId="{1E1C62E5-77B4-4C1F-A288-02250B274B1F}" type="presParOf" srcId="{4EFFC944-CC91-4FB0-A6FC-4A835411DFA8}" destId="{9217BE93-14A6-4075-904C-233F9ECA623D}" srcOrd="2" destOrd="0" presId="urn:microsoft.com/office/officeart/2009/3/layout/RandomtoResultProcess"/>
    <dgm:cxn modelId="{A9A464FE-B0CF-43F3-99D9-1E6C0CC2B376}" type="presParOf" srcId="{9217BE93-14A6-4075-904C-233F9ECA623D}" destId="{22D1A09C-9FDE-4DD7-8C99-A9F3D00D6601}" srcOrd="0" destOrd="0" presId="urn:microsoft.com/office/officeart/2009/3/layout/RandomtoResultProcess"/>
    <dgm:cxn modelId="{C0546769-C959-42B1-9890-E4F334D1B60F}" type="presParOf" srcId="{9217BE93-14A6-4075-904C-233F9ECA623D}" destId="{0D9B9149-A38F-48B7-9C06-50D9DD80926D}" srcOrd="1" destOrd="0" presId="urn:microsoft.com/office/officeart/2009/3/layout/RandomtoResultProcess"/>
    <dgm:cxn modelId="{1ACB002A-0088-4EF4-9AEF-90FF39965BC0}" type="presParOf" srcId="{9217BE93-14A6-4075-904C-233F9ECA623D}" destId="{DA7EA2B2-EC74-4CFC-89E4-44EC42AD3981}" srcOrd="2" destOrd="0" presId="urn:microsoft.com/office/officeart/2009/3/layout/RandomtoResultProcess"/>
    <dgm:cxn modelId="{74C2A340-FC9F-43C8-B813-9606B607AE1C}" type="presParOf" srcId="{4EFFC944-CC91-4FB0-A6FC-4A835411DFA8}" destId="{46D7B06E-1E3E-4CA8-8840-4F854BA93214}" srcOrd="3" destOrd="0" presId="urn:microsoft.com/office/officeart/2009/3/layout/RandomtoResultProcess"/>
    <dgm:cxn modelId="{8A655A5E-6E93-49EB-8C95-B8B58E78211B}" type="presParOf" srcId="{46D7B06E-1E3E-4CA8-8840-4F854BA93214}" destId="{8C2C401E-274F-43E7-B7F1-4E200F75CF76}" srcOrd="0" destOrd="0" presId="urn:microsoft.com/office/officeart/2009/3/layout/RandomtoResultProcess"/>
    <dgm:cxn modelId="{5627EB0F-73DA-4583-A488-D69A0D7044CD}" type="presParOf" srcId="{46D7B06E-1E3E-4CA8-8840-4F854BA93214}" destId="{6624962E-C0BC-4168-8625-1511819F0501}" srcOrd="1" destOrd="0" presId="urn:microsoft.com/office/officeart/2009/3/layout/RandomtoResultProcess"/>
    <dgm:cxn modelId="{77BA1773-1240-4219-806A-27EE27C2E950}" type="presParOf" srcId="{4EFFC944-CC91-4FB0-A6FC-4A835411DFA8}" destId="{4EB24494-5519-45F4-8EBE-93E656675724}" srcOrd="4" destOrd="0" presId="urn:microsoft.com/office/officeart/2009/3/layout/RandomtoResultProcess"/>
    <dgm:cxn modelId="{3049599B-AF89-4FA9-967E-959A7D99662B}" type="presParOf" srcId="{4EB24494-5519-45F4-8EBE-93E656675724}" destId="{7A82CFA0-765A-4F2C-A5AA-755AA8DA7A3B}" srcOrd="0" destOrd="0" presId="urn:microsoft.com/office/officeart/2009/3/layout/RandomtoResultProcess"/>
    <dgm:cxn modelId="{47CBBF03-F123-4800-A3A0-527B0F149FE5}" type="presParOf" srcId="{4EB24494-5519-45F4-8EBE-93E656675724}" destId="{20F32021-ABBC-481C-BDD2-1EEF7253DD62}" srcOrd="1" destOrd="0" presId="urn:microsoft.com/office/officeart/2009/3/layout/RandomtoResultProcess"/>
    <dgm:cxn modelId="{73AAF438-688C-4A5D-8A49-D0FF3E5D3324}" type="presParOf" srcId="{4EB24494-5519-45F4-8EBE-93E656675724}" destId="{5CE76C6D-14AD-421A-B5FA-D2E65DE1A774}" srcOrd="2" destOrd="0" presId="urn:microsoft.com/office/officeart/2009/3/layout/RandomtoResultProcess"/>
    <dgm:cxn modelId="{C0DAA323-7F39-4F53-8502-85D521F14E9A}" type="presParOf" srcId="{4EFFC944-CC91-4FB0-A6FC-4A835411DFA8}" destId="{1DBEE38C-860B-4B8C-9BBC-99ABACB26AF6}" srcOrd="5" destOrd="0" presId="urn:microsoft.com/office/officeart/2009/3/layout/RandomtoResultProcess"/>
    <dgm:cxn modelId="{AB0E7D75-0CEF-4E7D-8559-F85AE23A0AE9}" type="presParOf" srcId="{1DBEE38C-860B-4B8C-9BBC-99ABACB26AF6}" destId="{935A7AD4-DE09-486B-BEFE-BAAC9B804134}" srcOrd="0" destOrd="0" presId="urn:microsoft.com/office/officeart/2009/3/layout/RandomtoResultProcess"/>
    <dgm:cxn modelId="{3C5E8251-5936-4532-BFBF-1F08BB5F6B19}" type="presParOf" srcId="{1DBEE38C-860B-4B8C-9BBC-99ABACB26AF6}" destId="{2164F862-2C14-4035-BC1F-000CB0FAE430}" srcOrd="1" destOrd="0" presId="urn:microsoft.com/office/officeart/2009/3/layout/RandomtoResultProcess"/>
    <dgm:cxn modelId="{A8CEC99A-131C-485B-BD7E-BC6FC06B4681}" type="presParOf" srcId="{4EFFC944-CC91-4FB0-A6FC-4A835411DFA8}" destId="{9C9F492D-2A24-4C0F-8A13-9E059C9A2D73}" srcOrd="6" destOrd="0" presId="urn:microsoft.com/office/officeart/2009/3/layout/RandomtoResultProcess"/>
    <dgm:cxn modelId="{710FAB40-401E-448C-BCBF-61C97D9810A6}" type="presParOf" srcId="{9C9F492D-2A24-4C0F-8A13-9E059C9A2D73}" destId="{819AB1D3-A6DC-4625-910A-418C097CA3B2}" srcOrd="0" destOrd="0" presId="urn:microsoft.com/office/officeart/2009/3/layout/RandomtoResultProcess"/>
    <dgm:cxn modelId="{C542BE94-C247-4D62-A008-59F32048E425}" type="presParOf" srcId="{9C9F492D-2A24-4C0F-8A13-9E059C9A2D73}" destId="{E7FDA739-D921-41AE-A3CE-ACA5B7EFEECB}" srcOrd="1" destOrd="0" presId="urn:microsoft.com/office/officeart/2009/3/layout/RandomtoResultProcess"/>
    <dgm:cxn modelId="{080CB680-39E7-4D5A-BA41-1326020D5468}" type="presParOf" srcId="{9C9F492D-2A24-4C0F-8A13-9E059C9A2D73}" destId="{F3C5B427-3122-44FA-8353-D41FB29D38D2}" srcOrd="2" destOrd="0" presId="urn:microsoft.com/office/officeart/2009/3/layout/RandomtoResultProcess"/>
    <dgm:cxn modelId="{C3B92ECA-906F-4F7A-9FBE-D88EB684BA26}" type="presParOf" srcId="{4EFFC944-CC91-4FB0-A6FC-4A835411DFA8}" destId="{B1005790-E5E8-4210-9246-7EDA6A931CC9}" srcOrd="7" destOrd="0" presId="urn:microsoft.com/office/officeart/2009/3/layout/RandomtoResultProcess"/>
    <dgm:cxn modelId="{21224D1D-6611-4464-8D50-C84111A8651E}" type="presParOf" srcId="{B1005790-E5E8-4210-9246-7EDA6A931CC9}" destId="{589A8906-5813-4009-9E37-C4E53B49A99F}" srcOrd="0" destOrd="0" presId="urn:microsoft.com/office/officeart/2009/3/layout/RandomtoResultProcess"/>
    <dgm:cxn modelId="{592BAC8E-4BB3-4D1D-A51E-194043BAD693}" type="presParOf" srcId="{B1005790-E5E8-4210-9246-7EDA6A931CC9}" destId="{B3B362B8-90E5-4F7D-8001-57573A737B40}" srcOrd="1" destOrd="0" presId="urn:microsoft.com/office/officeart/2009/3/layout/RandomtoResultProcess"/>
    <dgm:cxn modelId="{CA216F01-358C-4753-91B7-5790F477C24A}" type="presParOf" srcId="{4EFFC944-CC91-4FB0-A6FC-4A835411DFA8}" destId="{E4BF5A63-055C-43A5-A784-DABCC1B8591F}" srcOrd="8" destOrd="0" presId="urn:microsoft.com/office/officeart/2009/3/layout/RandomtoResultProcess"/>
    <dgm:cxn modelId="{DC7C5DC2-0B23-40C1-BDE5-4493947679E0}" type="presParOf" srcId="{E4BF5A63-055C-43A5-A784-DABCC1B8591F}" destId="{1071106D-3DC7-4458-BBC0-C4507E48ACBC}" srcOrd="0" destOrd="0" presId="urn:microsoft.com/office/officeart/2009/3/layout/RandomtoResultProcess"/>
    <dgm:cxn modelId="{BD1860DE-B5F1-41E4-92C4-9FB1119AB1EE}" type="presParOf" srcId="{E4BF5A63-055C-43A5-A784-DABCC1B8591F}" destId="{C8F712B7-EC01-47BD-9E01-63A3A8D36907}" srcOrd="1" destOrd="0" presId="urn:microsoft.com/office/officeart/2009/3/layout/RandomtoResultProcess"/>
    <dgm:cxn modelId="{57391ED9-F0A9-4E3B-9019-2DC98E705A84}" type="presParOf" srcId="{E4BF5A63-055C-43A5-A784-DABCC1B8591F}" destId="{3F0B4513-8785-4AEE-8A89-5DF03E9831E8}" srcOrd="2" destOrd="0" presId="urn:microsoft.com/office/officeart/2009/3/layout/RandomtoResultProcess"/>
    <dgm:cxn modelId="{33E0A1F4-A682-45C0-B6AE-7C7A82D2622F}" type="presParOf" srcId="{4EFFC944-CC91-4FB0-A6FC-4A835411DFA8}" destId="{85CF3ADB-A4C7-4AD8-A24C-2AB6F6BF9D0E}" srcOrd="9" destOrd="0" presId="urn:microsoft.com/office/officeart/2009/3/layout/RandomtoResultProcess"/>
    <dgm:cxn modelId="{D3DC54FD-E604-4926-8C90-E1856CBE529F}" type="presParOf" srcId="{85CF3ADB-A4C7-4AD8-A24C-2AB6F6BF9D0E}" destId="{E0CFDDE2-EEE5-47E7-940A-E9D0A1111B7A}" srcOrd="0" destOrd="0" presId="urn:microsoft.com/office/officeart/2009/3/layout/RandomtoResultProcess"/>
    <dgm:cxn modelId="{E74A5D0C-81E6-4E81-B949-D0C2B5A68D1F}" type="presParOf" srcId="{85CF3ADB-A4C7-4AD8-A24C-2AB6F6BF9D0E}" destId="{A94C5423-2098-432F-8A8F-195880DCD46A}" srcOrd="1" destOrd="0" presId="urn:microsoft.com/office/officeart/2009/3/layout/RandomtoResultProcess"/>
    <dgm:cxn modelId="{353EF1CD-FB7F-48CB-A473-D7BC881F8706}" type="presParOf" srcId="{4EFFC944-CC91-4FB0-A6FC-4A835411DFA8}" destId="{E60B2D87-92D7-488B-A2BD-2C9424760D51}" srcOrd="10" destOrd="0" presId="urn:microsoft.com/office/officeart/2009/3/layout/RandomtoResultProcess"/>
    <dgm:cxn modelId="{A4782D53-8A2D-470C-B813-BF865FD66F29}" type="presParOf" srcId="{E60B2D87-92D7-488B-A2BD-2C9424760D51}" destId="{CA13C5B3-27A6-4EE6-A8CF-603E2054828F}" srcOrd="0" destOrd="0" presId="urn:microsoft.com/office/officeart/2009/3/layout/RandomtoResultProcess"/>
    <dgm:cxn modelId="{C11D7564-A648-4969-9754-B694113C09FF}" type="presParOf" srcId="{E60B2D87-92D7-488B-A2BD-2C9424760D51}" destId="{32631F89-06CD-4EC9-B48F-6028E1E2C832}" srcOrd="1" destOrd="0" presId="urn:microsoft.com/office/officeart/2009/3/layout/RandomtoResultProcess"/>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9216A-50A5-4C43-9BF4-4BDB5F724A2E}">
      <dsp:nvSpPr>
        <dsp:cNvPr id="0" name=""/>
        <dsp:cNvSpPr/>
      </dsp:nvSpPr>
      <dsp:spPr>
        <a:xfrm>
          <a:off x="209668" y="1407627"/>
          <a:ext cx="1143589" cy="32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1. ADIM</a:t>
          </a:r>
        </a:p>
        <a:p>
          <a:pPr marL="0" lvl="0" indent="0" algn="ctr" defTabSz="400050">
            <a:lnSpc>
              <a:spcPct val="90000"/>
            </a:lnSpc>
            <a:spcBef>
              <a:spcPct val="0"/>
            </a:spcBef>
            <a:spcAft>
              <a:spcPct val="35000"/>
            </a:spcAft>
            <a:buNone/>
          </a:pPr>
          <a:r>
            <a:rPr lang="tr-TR" sz="900" b="1" kern="1200" dirty="0">
              <a:latin typeface="+mj-lt"/>
            </a:rPr>
            <a:t>NOMİNASYON</a:t>
          </a:r>
        </a:p>
      </dsp:txBody>
      <dsp:txXfrm>
        <a:off x="209668" y="1407627"/>
        <a:ext cx="1143589" cy="325127"/>
      </dsp:txXfrm>
    </dsp:sp>
    <dsp:sp modelId="{BE325B8C-EA27-4B5D-A109-942D1019B772}">
      <dsp:nvSpPr>
        <dsp:cNvPr id="0" name=""/>
        <dsp:cNvSpPr/>
      </dsp:nvSpPr>
      <dsp:spPr>
        <a:xfrm>
          <a:off x="52903" y="2037241"/>
          <a:ext cx="1560395" cy="1489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311150">
            <a:lnSpc>
              <a:spcPct val="90000"/>
            </a:lnSpc>
            <a:spcBef>
              <a:spcPct val="0"/>
            </a:spcBef>
            <a:spcAft>
              <a:spcPct val="15000"/>
            </a:spcAft>
            <a:buChar char="•"/>
          </a:pPr>
          <a:endParaRPr lang="tr-TR" sz="700" kern="1200" dirty="0">
            <a:latin typeface="+mj-lt"/>
          </a:endParaRPr>
        </a:p>
        <a:p>
          <a:pPr marL="57150" lvl="1" indent="-57150" algn="l" defTabSz="400050">
            <a:lnSpc>
              <a:spcPct val="90000"/>
            </a:lnSpc>
            <a:spcBef>
              <a:spcPct val="0"/>
            </a:spcBef>
            <a:spcAft>
              <a:spcPct val="15000"/>
            </a:spcAft>
            <a:buChar char="•"/>
          </a:pPr>
          <a:r>
            <a:rPr lang="tr-TR" sz="900" kern="1200" dirty="0">
              <a:latin typeface="+mj-lt"/>
            </a:rPr>
            <a:t>İlgili </a:t>
          </a:r>
          <a:r>
            <a:rPr lang="tr-TR" sz="900" kern="1200" dirty="0" err="1">
              <a:latin typeface="+mj-lt"/>
            </a:rPr>
            <a:t>Erasmus</a:t>
          </a:r>
          <a:r>
            <a:rPr lang="tr-TR" sz="900" kern="1200" dirty="0">
              <a:latin typeface="+mj-lt"/>
            </a:rPr>
            <a:t> bölüm koordinatörü tarafından karşı kuruma aday gösterilme</a:t>
          </a:r>
        </a:p>
        <a:p>
          <a:pPr marL="57150" lvl="1" indent="-57150" algn="l" defTabSz="400050">
            <a:lnSpc>
              <a:spcPct val="90000"/>
            </a:lnSpc>
            <a:spcBef>
              <a:spcPct val="0"/>
            </a:spcBef>
            <a:spcAft>
              <a:spcPct val="15000"/>
            </a:spcAft>
            <a:buChar char="•"/>
          </a:pPr>
          <a:r>
            <a:rPr lang="tr-TR" sz="900" kern="1200" dirty="0">
              <a:latin typeface="+mj-lt"/>
            </a:rPr>
            <a:t>Karşı kurumun yönlendirmesine uygun olarak öğrenci tarafından karşı kuruma gerekli bilgi ve belgelerin sağlanması (online </a:t>
          </a:r>
          <a:r>
            <a:rPr lang="tr-TR" sz="900" kern="1200" dirty="0" err="1">
              <a:latin typeface="+mj-lt"/>
            </a:rPr>
            <a:t>application</a:t>
          </a:r>
          <a:r>
            <a:rPr lang="tr-TR" sz="900" kern="1200" dirty="0">
              <a:latin typeface="+mj-lt"/>
            </a:rPr>
            <a:t> vb. işlemlerin gerçekleştirilmesi)</a:t>
          </a:r>
        </a:p>
      </dsp:txBody>
      <dsp:txXfrm>
        <a:off x="52903" y="2037241"/>
        <a:ext cx="1560395" cy="1489919"/>
      </dsp:txXfrm>
    </dsp:sp>
    <dsp:sp modelId="{47DDD60A-10F6-4D8F-8E22-6EAA35CBD04E}">
      <dsp:nvSpPr>
        <dsp:cNvPr id="0" name=""/>
        <dsp:cNvSpPr/>
      </dsp:nvSpPr>
      <dsp:spPr>
        <a:xfrm>
          <a:off x="525170" y="822969"/>
          <a:ext cx="78478" cy="7847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FD0D28-341C-421C-8810-182DE5028DA0}">
      <dsp:nvSpPr>
        <dsp:cNvPr id="0" name=""/>
        <dsp:cNvSpPr/>
      </dsp:nvSpPr>
      <dsp:spPr>
        <a:xfrm>
          <a:off x="341980" y="1198873"/>
          <a:ext cx="78478" cy="78478"/>
        </a:xfrm>
        <a:prstGeom prst="ellipse">
          <a:avLst/>
        </a:prstGeom>
        <a:gradFill rotWithShape="0">
          <a:gsLst>
            <a:gs pos="0">
              <a:schemeClr val="accent5">
                <a:hueOff val="-147"/>
                <a:satOff val="975"/>
                <a:lumOff val="-2407"/>
                <a:alphaOff val="0"/>
                <a:satMod val="103000"/>
                <a:lumMod val="102000"/>
                <a:tint val="94000"/>
              </a:schemeClr>
            </a:gs>
            <a:gs pos="50000">
              <a:schemeClr val="accent5">
                <a:hueOff val="-147"/>
                <a:satOff val="975"/>
                <a:lumOff val="-2407"/>
                <a:alphaOff val="0"/>
                <a:satMod val="110000"/>
                <a:lumMod val="100000"/>
                <a:shade val="100000"/>
              </a:schemeClr>
            </a:gs>
            <a:gs pos="100000">
              <a:schemeClr val="accent5">
                <a:hueOff val="-147"/>
                <a:satOff val="975"/>
                <a:lumOff val="-24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CFD1BF-2189-4C01-8F35-ABE7E182934C}">
      <dsp:nvSpPr>
        <dsp:cNvPr id="0" name=""/>
        <dsp:cNvSpPr/>
      </dsp:nvSpPr>
      <dsp:spPr>
        <a:xfrm>
          <a:off x="473825" y="1220847"/>
          <a:ext cx="123324" cy="123324"/>
        </a:xfrm>
        <a:prstGeom prst="ellipse">
          <a:avLst/>
        </a:prstGeom>
        <a:gradFill rotWithShape="0">
          <a:gsLst>
            <a:gs pos="0">
              <a:schemeClr val="accent5">
                <a:hueOff val="-294"/>
                <a:satOff val="1949"/>
                <a:lumOff val="-4815"/>
                <a:alphaOff val="0"/>
                <a:satMod val="103000"/>
                <a:lumMod val="102000"/>
                <a:tint val="94000"/>
              </a:schemeClr>
            </a:gs>
            <a:gs pos="50000">
              <a:schemeClr val="accent5">
                <a:hueOff val="-294"/>
                <a:satOff val="1949"/>
                <a:lumOff val="-4815"/>
                <a:alphaOff val="0"/>
                <a:satMod val="110000"/>
                <a:lumMod val="100000"/>
                <a:shade val="100000"/>
              </a:schemeClr>
            </a:gs>
            <a:gs pos="100000">
              <a:schemeClr val="accent5">
                <a:hueOff val="-294"/>
                <a:satOff val="1949"/>
                <a:lumOff val="-48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8D7487-F608-4274-B42B-82A3A5CD58FF}">
      <dsp:nvSpPr>
        <dsp:cNvPr id="0" name=""/>
        <dsp:cNvSpPr/>
      </dsp:nvSpPr>
      <dsp:spPr>
        <a:xfrm>
          <a:off x="583695" y="1099989"/>
          <a:ext cx="78478" cy="78478"/>
        </a:xfrm>
        <a:prstGeom prst="ellipse">
          <a:avLst/>
        </a:prstGeom>
        <a:gradFill rotWithShape="0">
          <a:gsLst>
            <a:gs pos="0">
              <a:schemeClr val="accent5">
                <a:hueOff val="-441"/>
                <a:satOff val="2924"/>
                <a:lumOff val="-7222"/>
                <a:alphaOff val="0"/>
                <a:satMod val="103000"/>
                <a:lumMod val="102000"/>
                <a:tint val="94000"/>
              </a:schemeClr>
            </a:gs>
            <a:gs pos="50000">
              <a:schemeClr val="accent5">
                <a:hueOff val="-441"/>
                <a:satOff val="2924"/>
                <a:lumOff val="-7222"/>
                <a:alphaOff val="0"/>
                <a:satMod val="110000"/>
                <a:lumMod val="100000"/>
                <a:shade val="100000"/>
              </a:schemeClr>
            </a:gs>
            <a:gs pos="100000">
              <a:schemeClr val="accent5">
                <a:hueOff val="-441"/>
                <a:satOff val="2924"/>
                <a:lumOff val="-72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207E0B8-9824-4E09-82A1-75AB52A20D94}">
      <dsp:nvSpPr>
        <dsp:cNvPr id="0" name=""/>
        <dsp:cNvSpPr/>
      </dsp:nvSpPr>
      <dsp:spPr>
        <a:xfrm>
          <a:off x="726527" y="1056041"/>
          <a:ext cx="78478" cy="78478"/>
        </a:xfrm>
        <a:prstGeom prst="ellipse">
          <a:avLst/>
        </a:prstGeom>
        <a:gradFill rotWithShape="0">
          <a:gsLst>
            <a:gs pos="0">
              <a:schemeClr val="accent5">
                <a:hueOff val="-588"/>
                <a:satOff val="3899"/>
                <a:lumOff val="-9630"/>
                <a:alphaOff val="0"/>
                <a:satMod val="103000"/>
                <a:lumMod val="102000"/>
                <a:tint val="94000"/>
              </a:schemeClr>
            </a:gs>
            <a:gs pos="50000">
              <a:schemeClr val="accent5">
                <a:hueOff val="-588"/>
                <a:satOff val="3899"/>
                <a:lumOff val="-9630"/>
                <a:alphaOff val="0"/>
                <a:satMod val="110000"/>
                <a:lumMod val="100000"/>
                <a:shade val="100000"/>
              </a:schemeClr>
            </a:gs>
            <a:gs pos="100000">
              <a:schemeClr val="accent5">
                <a:hueOff val="-588"/>
                <a:satOff val="3899"/>
                <a:lumOff val="-96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2E00934-1D8F-42FB-99A4-D71446A47074}">
      <dsp:nvSpPr>
        <dsp:cNvPr id="0" name=""/>
        <dsp:cNvSpPr/>
      </dsp:nvSpPr>
      <dsp:spPr>
        <a:xfrm>
          <a:off x="902320" y="1132950"/>
          <a:ext cx="78478" cy="78478"/>
        </a:xfrm>
        <a:prstGeom prst="ellipse">
          <a:avLst/>
        </a:prstGeom>
        <a:gradFill rotWithShape="0">
          <a:gsLst>
            <a:gs pos="0">
              <a:schemeClr val="accent5">
                <a:hueOff val="-735"/>
                <a:satOff val="4873"/>
                <a:lumOff val="-12037"/>
                <a:alphaOff val="0"/>
                <a:satMod val="103000"/>
                <a:lumMod val="102000"/>
                <a:tint val="94000"/>
              </a:schemeClr>
            </a:gs>
            <a:gs pos="50000">
              <a:schemeClr val="accent5">
                <a:hueOff val="-735"/>
                <a:satOff val="4873"/>
                <a:lumOff val="-12037"/>
                <a:alphaOff val="0"/>
                <a:satMod val="110000"/>
                <a:lumMod val="100000"/>
                <a:shade val="100000"/>
              </a:schemeClr>
            </a:gs>
            <a:gs pos="100000">
              <a:schemeClr val="accent5">
                <a:hueOff val="-735"/>
                <a:satOff val="4873"/>
                <a:lumOff val="-120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31F879-2CFF-4271-B628-B497EB9A163D}">
      <dsp:nvSpPr>
        <dsp:cNvPr id="0" name=""/>
        <dsp:cNvSpPr/>
      </dsp:nvSpPr>
      <dsp:spPr>
        <a:xfrm>
          <a:off x="1012191" y="1187886"/>
          <a:ext cx="123324" cy="123324"/>
        </a:xfrm>
        <a:prstGeom prst="ellipse">
          <a:avLst/>
        </a:prstGeom>
        <a:gradFill rotWithShape="0">
          <a:gsLst>
            <a:gs pos="0">
              <a:schemeClr val="accent5">
                <a:hueOff val="-883"/>
                <a:satOff val="5848"/>
                <a:lumOff val="-14444"/>
                <a:alphaOff val="0"/>
                <a:satMod val="103000"/>
                <a:lumMod val="102000"/>
                <a:tint val="94000"/>
              </a:schemeClr>
            </a:gs>
            <a:gs pos="50000">
              <a:schemeClr val="accent5">
                <a:hueOff val="-883"/>
                <a:satOff val="5848"/>
                <a:lumOff val="-14444"/>
                <a:alphaOff val="0"/>
                <a:satMod val="110000"/>
                <a:lumMod val="100000"/>
                <a:shade val="100000"/>
              </a:schemeClr>
            </a:gs>
            <a:gs pos="100000">
              <a:schemeClr val="accent5">
                <a:hueOff val="-883"/>
                <a:satOff val="5848"/>
                <a:lumOff val="-144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9472F0-395D-42C7-80F3-9FF88A092470}">
      <dsp:nvSpPr>
        <dsp:cNvPr id="0" name=""/>
        <dsp:cNvSpPr/>
      </dsp:nvSpPr>
      <dsp:spPr>
        <a:xfrm>
          <a:off x="1166010" y="1308743"/>
          <a:ext cx="78478" cy="78478"/>
        </a:xfrm>
        <a:prstGeom prst="ellipse">
          <a:avLst/>
        </a:prstGeom>
        <a:gradFill rotWithShape="0">
          <a:gsLst>
            <a:gs pos="0">
              <a:schemeClr val="accent5">
                <a:hueOff val="-1030"/>
                <a:satOff val="6823"/>
                <a:lumOff val="-16852"/>
                <a:alphaOff val="0"/>
                <a:satMod val="103000"/>
                <a:lumMod val="102000"/>
                <a:tint val="94000"/>
              </a:schemeClr>
            </a:gs>
            <a:gs pos="50000">
              <a:schemeClr val="accent5">
                <a:hueOff val="-1030"/>
                <a:satOff val="6823"/>
                <a:lumOff val="-16852"/>
                <a:alphaOff val="0"/>
                <a:satMod val="110000"/>
                <a:lumMod val="100000"/>
                <a:shade val="100000"/>
              </a:schemeClr>
            </a:gs>
            <a:gs pos="100000">
              <a:schemeClr val="accent5">
                <a:hueOff val="-1030"/>
                <a:satOff val="6823"/>
                <a:lumOff val="-168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711567-0548-4E37-8CC0-364F82FFD7CD}">
      <dsp:nvSpPr>
        <dsp:cNvPr id="0" name=""/>
        <dsp:cNvSpPr/>
      </dsp:nvSpPr>
      <dsp:spPr>
        <a:xfrm>
          <a:off x="1231932" y="1429601"/>
          <a:ext cx="78478" cy="78478"/>
        </a:xfrm>
        <a:prstGeom prst="ellipse">
          <a:avLst/>
        </a:prstGeom>
        <a:gradFill rotWithShape="0">
          <a:gsLst>
            <a:gs pos="0">
              <a:schemeClr val="accent5">
                <a:hueOff val="-1177"/>
                <a:satOff val="7797"/>
                <a:lumOff val="-19259"/>
                <a:alphaOff val="0"/>
                <a:satMod val="103000"/>
                <a:lumMod val="102000"/>
                <a:tint val="94000"/>
              </a:schemeClr>
            </a:gs>
            <a:gs pos="50000">
              <a:schemeClr val="accent5">
                <a:hueOff val="-1177"/>
                <a:satOff val="7797"/>
                <a:lumOff val="-19259"/>
                <a:alphaOff val="0"/>
                <a:satMod val="110000"/>
                <a:lumMod val="100000"/>
                <a:shade val="100000"/>
              </a:schemeClr>
            </a:gs>
            <a:gs pos="100000">
              <a:schemeClr val="accent5">
                <a:hueOff val="-1177"/>
                <a:satOff val="7797"/>
                <a:lumOff val="-192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8F43D41-60D8-4F3D-9B33-E504182EA59D}">
      <dsp:nvSpPr>
        <dsp:cNvPr id="0" name=""/>
        <dsp:cNvSpPr/>
      </dsp:nvSpPr>
      <dsp:spPr>
        <a:xfrm>
          <a:off x="660605" y="722624"/>
          <a:ext cx="201803" cy="201803"/>
        </a:xfrm>
        <a:prstGeom prst="ellipse">
          <a:avLst/>
        </a:prstGeom>
        <a:gradFill rotWithShape="0">
          <a:gsLst>
            <a:gs pos="0">
              <a:schemeClr val="accent5">
                <a:hueOff val="-1324"/>
                <a:satOff val="8772"/>
                <a:lumOff val="-21666"/>
                <a:alphaOff val="0"/>
                <a:satMod val="103000"/>
                <a:lumMod val="102000"/>
                <a:tint val="94000"/>
              </a:schemeClr>
            </a:gs>
            <a:gs pos="50000">
              <a:schemeClr val="accent5">
                <a:hueOff val="-1324"/>
                <a:satOff val="8772"/>
                <a:lumOff val="-21666"/>
                <a:alphaOff val="0"/>
                <a:satMod val="110000"/>
                <a:lumMod val="100000"/>
                <a:shade val="100000"/>
              </a:schemeClr>
            </a:gs>
            <a:gs pos="100000">
              <a:schemeClr val="accent5">
                <a:hueOff val="-1324"/>
                <a:satOff val="8772"/>
                <a:lumOff val="-216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EE17FF7-926F-4684-BB6F-AADB867BE948}">
      <dsp:nvSpPr>
        <dsp:cNvPr id="0" name=""/>
        <dsp:cNvSpPr/>
      </dsp:nvSpPr>
      <dsp:spPr>
        <a:xfrm>
          <a:off x="232110" y="1616381"/>
          <a:ext cx="78478" cy="78478"/>
        </a:xfrm>
        <a:prstGeom prst="ellipse">
          <a:avLst/>
        </a:prstGeom>
        <a:gradFill rotWithShape="0">
          <a:gsLst>
            <a:gs pos="0">
              <a:schemeClr val="accent5">
                <a:hueOff val="-1471"/>
                <a:satOff val="9747"/>
                <a:lumOff val="-24074"/>
                <a:alphaOff val="0"/>
                <a:satMod val="103000"/>
                <a:lumMod val="102000"/>
                <a:tint val="94000"/>
              </a:schemeClr>
            </a:gs>
            <a:gs pos="50000">
              <a:schemeClr val="accent5">
                <a:hueOff val="-1471"/>
                <a:satOff val="9747"/>
                <a:lumOff val="-24074"/>
                <a:alphaOff val="0"/>
                <a:satMod val="110000"/>
                <a:lumMod val="100000"/>
                <a:shade val="100000"/>
              </a:schemeClr>
            </a:gs>
            <a:gs pos="100000">
              <a:schemeClr val="accent5">
                <a:hueOff val="-1471"/>
                <a:satOff val="9747"/>
                <a:lumOff val="-240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44BFA1-1A18-40D8-B636-42B33D2A996B}">
      <dsp:nvSpPr>
        <dsp:cNvPr id="0" name=""/>
        <dsp:cNvSpPr/>
      </dsp:nvSpPr>
      <dsp:spPr>
        <a:xfrm>
          <a:off x="298032" y="1715264"/>
          <a:ext cx="123324" cy="123324"/>
        </a:xfrm>
        <a:prstGeom prst="ellipse">
          <a:avLst/>
        </a:prstGeom>
        <a:gradFill rotWithShape="0">
          <a:gsLst>
            <a:gs pos="0">
              <a:schemeClr val="accent5">
                <a:hueOff val="-1618"/>
                <a:satOff val="10721"/>
                <a:lumOff val="-26481"/>
                <a:alphaOff val="0"/>
                <a:satMod val="103000"/>
                <a:lumMod val="102000"/>
                <a:tint val="94000"/>
              </a:schemeClr>
            </a:gs>
            <a:gs pos="50000">
              <a:schemeClr val="accent5">
                <a:hueOff val="-1618"/>
                <a:satOff val="10721"/>
                <a:lumOff val="-26481"/>
                <a:alphaOff val="0"/>
                <a:satMod val="110000"/>
                <a:lumMod val="100000"/>
                <a:shade val="100000"/>
              </a:schemeClr>
            </a:gs>
            <a:gs pos="100000">
              <a:schemeClr val="accent5">
                <a:hueOff val="-1618"/>
                <a:satOff val="10721"/>
                <a:lumOff val="-264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4699A4-57ED-453E-AB53-96C433C11D9D}">
      <dsp:nvSpPr>
        <dsp:cNvPr id="0" name=""/>
        <dsp:cNvSpPr/>
      </dsp:nvSpPr>
      <dsp:spPr>
        <a:xfrm>
          <a:off x="462838" y="1803161"/>
          <a:ext cx="179380" cy="179380"/>
        </a:xfrm>
        <a:prstGeom prst="ellipse">
          <a:avLst/>
        </a:prstGeom>
        <a:gradFill rotWithShape="0">
          <a:gsLst>
            <a:gs pos="0">
              <a:schemeClr val="accent5">
                <a:hueOff val="-1765"/>
                <a:satOff val="11696"/>
                <a:lumOff val="-28889"/>
                <a:alphaOff val="0"/>
                <a:satMod val="103000"/>
                <a:lumMod val="102000"/>
                <a:tint val="94000"/>
              </a:schemeClr>
            </a:gs>
            <a:gs pos="50000">
              <a:schemeClr val="accent5">
                <a:hueOff val="-1765"/>
                <a:satOff val="11696"/>
                <a:lumOff val="-28889"/>
                <a:alphaOff val="0"/>
                <a:satMod val="110000"/>
                <a:lumMod val="100000"/>
                <a:shade val="100000"/>
              </a:schemeClr>
            </a:gs>
            <a:gs pos="100000">
              <a:schemeClr val="accent5">
                <a:hueOff val="-1765"/>
                <a:satOff val="11696"/>
                <a:lumOff val="-2888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DE0090A-196A-4A49-B65F-1CCE7AD4E312}">
      <dsp:nvSpPr>
        <dsp:cNvPr id="0" name=""/>
        <dsp:cNvSpPr/>
      </dsp:nvSpPr>
      <dsp:spPr>
        <a:xfrm>
          <a:off x="693566" y="1945993"/>
          <a:ext cx="78478" cy="78478"/>
        </a:xfrm>
        <a:prstGeom prst="ellipse">
          <a:avLst/>
        </a:prstGeom>
        <a:gradFill rotWithShape="0">
          <a:gsLst>
            <a:gs pos="0">
              <a:schemeClr val="accent5">
                <a:hueOff val="-1912"/>
                <a:satOff val="12671"/>
                <a:lumOff val="-31296"/>
                <a:alphaOff val="0"/>
                <a:satMod val="103000"/>
                <a:lumMod val="102000"/>
                <a:tint val="94000"/>
              </a:schemeClr>
            </a:gs>
            <a:gs pos="50000">
              <a:schemeClr val="accent5">
                <a:hueOff val="-1912"/>
                <a:satOff val="12671"/>
                <a:lumOff val="-31296"/>
                <a:alphaOff val="0"/>
                <a:satMod val="110000"/>
                <a:lumMod val="100000"/>
                <a:shade val="100000"/>
              </a:schemeClr>
            </a:gs>
            <a:gs pos="100000">
              <a:schemeClr val="accent5">
                <a:hueOff val="-1912"/>
                <a:satOff val="12671"/>
                <a:lumOff val="-31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BE8D8D-AF98-4911-8F43-9D2503251664}">
      <dsp:nvSpPr>
        <dsp:cNvPr id="0" name=""/>
        <dsp:cNvSpPr/>
      </dsp:nvSpPr>
      <dsp:spPr>
        <a:xfrm>
          <a:off x="737514" y="1803161"/>
          <a:ext cx="123324" cy="123324"/>
        </a:xfrm>
        <a:prstGeom prst="ellipse">
          <a:avLst/>
        </a:prstGeom>
        <a:gradFill rotWithShape="0">
          <a:gsLst>
            <a:gs pos="0">
              <a:schemeClr val="accent5">
                <a:hueOff val="-2059"/>
                <a:satOff val="13645"/>
                <a:lumOff val="-33703"/>
                <a:alphaOff val="0"/>
                <a:satMod val="103000"/>
                <a:lumMod val="102000"/>
                <a:tint val="94000"/>
              </a:schemeClr>
            </a:gs>
            <a:gs pos="50000">
              <a:schemeClr val="accent5">
                <a:hueOff val="-2059"/>
                <a:satOff val="13645"/>
                <a:lumOff val="-33703"/>
                <a:alphaOff val="0"/>
                <a:satMod val="110000"/>
                <a:lumMod val="100000"/>
                <a:shade val="100000"/>
              </a:schemeClr>
            </a:gs>
            <a:gs pos="100000">
              <a:schemeClr val="accent5">
                <a:hueOff val="-2059"/>
                <a:satOff val="13645"/>
                <a:lumOff val="-337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DDC878-8DC3-4626-A1D4-1F780A6356C7}">
      <dsp:nvSpPr>
        <dsp:cNvPr id="0" name=""/>
        <dsp:cNvSpPr/>
      </dsp:nvSpPr>
      <dsp:spPr>
        <a:xfrm>
          <a:off x="847385" y="1956980"/>
          <a:ext cx="78478" cy="78478"/>
        </a:xfrm>
        <a:prstGeom prst="ellipse">
          <a:avLst/>
        </a:prstGeom>
        <a:gradFill rotWithShape="0">
          <a:gsLst>
            <a:gs pos="0">
              <a:schemeClr val="accent5">
                <a:hueOff val="-2206"/>
                <a:satOff val="14620"/>
                <a:lumOff val="-36111"/>
                <a:alphaOff val="0"/>
                <a:satMod val="103000"/>
                <a:lumMod val="102000"/>
                <a:tint val="94000"/>
              </a:schemeClr>
            </a:gs>
            <a:gs pos="50000">
              <a:schemeClr val="accent5">
                <a:hueOff val="-2206"/>
                <a:satOff val="14620"/>
                <a:lumOff val="-36111"/>
                <a:alphaOff val="0"/>
                <a:satMod val="110000"/>
                <a:lumMod val="100000"/>
                <a:shade val="100000"/>
              </a:schemeClr>
            </a:gs>
            <a:gs pos="100000">
              <a:schemeClr val="accent5">
                <a:hueOff val="-2206"/>
                <a:satOff val="14620"/>
                <a:lumOff val="-3611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5E866C-D61B-4769-9CDE-21F1D24E49E8}">
      <dsp:nvSpPr>
        <dsp:cNvPr id="0" name=""/>
        <dsp:cNvSpPr/>
      </dsp:nvSpPr>
      <dsp:spPr>
        <a:xfrm>
          <a:off x="946268" y="1781187"/>
          <a:ext cx="179380" cy="179380"/>
        </a:xfrm>
        <a:prstGeom prst="ellipse">
          <a:avLst/>
        </a:prstGeom>
        <a:gradFill rotWithShape="0">
          <a:gsLst>
            <a:gs pos="0">
              <a:schemeClr val="accent5">
                <a:hueOff val="-2354"/>
                <a:satOff val="15595"/>
                <a:lumOff val="-38518"/>
                <a:alphaOff val="0"/>
                <a:satMod val="103000"/>
                <a:lumMod val="102000"/>
                <a:tint val="94000"/>
              </a:schemeClr>
            </a:gs>
            <a:gs pos="50000">
              <a:schemeClr val="accent5">
                <a:hueOff val="-2354"/>
                <a:satOff val="15595"/>
                <a:lumOff val="-38518"/>
                <a:alphaOff val="0"/>
                <a:satMod val="110000"/>
                <a:lumMod val="100000"/>
                <a:shade val="100000"/>
              </a:schemeClr>
            </a:gs>
            <a:gs pos="100000">
              <a:schemeClr val="accent5">
                <a:hueOff val="-2354"/>
                <a:satOff val="15595"/>
                <a:lumOff val="-385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2D6EBE-927B-4BCD-B8BC-1A4B6D73F87C}">
      <dsp:nvSpPr>
        <dsp:cNvPr id="0" name=""/>
        <dsp:cNvSpPr/>
      </dsp:nvSpPr>
      <dsp:spPr>
        <a:xfrm>
          <a:off x="235484" y="1356239"/>
          <a:ext cx="123324" cy="123324"/>
        </a:xfrm>
        <a:prstGeom prst="ellipse">
          <a:avLst/>
        </a:prstGeom>
        <a:gradFill rotWithShape="0">
          <a:gsLst>
            <a:gs pos="0">
              <a:schemeClr val="accent5">
                <a:hueOff val="-2501"/>
                <a:satOff val="16569"/>
                <a:lumOff val="-40926"/>
                <a:alphaOff val="0"/>
                <a:satMod val="103000"/>
                <a:lumMod val="102000"/>
                <a:tint val="94000"/>
              </a:schemeClr>
            </a:gs>
            <a:gs pos="50000">
              <a:schemeClr val="accent5">
                <a:hueOff val="-2501"/>
                <a:satOff val="16569"/>
                <a:lumOff val="-40926"/>
                <a:alphaOff val="0"/>
                <a:satMod val="110000"/>
                <a:lumMod val="100000"/>
                <a:shade val="100000"/>
              </a:schemeClr>
            </a:gs>
            <a:gs pos="100000">
              <a:schemeClr val="accent5">
                <a:hueOff val="-2501"/>
                <a:satOff val="16569"/>
                <a:lumOff val="-409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D7369F0-E525-4E7D-866A-B2384D379F48}">
      <dsp:nvSpPr>
        <dsp:cNvPr id="0" name=""/>
        <dsp:cNvSpPr/>
      </dsp:nvSpPr>
      <dsp:spPr>
        <a:xfrm>
          <a:off x="1561660" y="1220664"/>
          <a:ext cx="362185" cy="691451"/>
        </a:xfrm>
        <a:prstGeom prst="chevron">
          <a:avLst>
            <a:gd name="adj" fmla="val 623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2D1A09C-9FDE-4DD7-8C99-A9F3D00D6601}">
      <dsp:nvSpPr>
        <dsp:cNvPr id="0" name=""/>
        <dsp:cNvSpPr/>
      </dsp:nvSpPr>
      <dsp:spPr>
        <a:xfrm>
          <a:off x="2245841" y="1221000"/>
          <a:ext cx="987778" cy="69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2. ADIM</a:t>
          </a:r>
        </a:p>
        <a:p>
          <a:pPr marL="0" lvl="0" indent="0" algn="ctr" defTabSz="400050">
            <a:lnSpc>
              <a:spcPct val="90000"/>
            </a:lnSpc>
            <a:spcBef>
              <a:spcPct val="0"/>
            </a:spcBef>
            <a:spcAft>
              <a:spcPct val="35000"/>
            </a:spcAft>
            <a:buNone/>
          </a:pPr>
          <a:r>
            <a:rPr lang="tr-TR" sz="900" b="1" kern="1200" dirty="0">
              <a:latin typeface="+mj-lt"/>
            </a:rPr>
            <a:t> KARŞI KURUM İLE BAĞLANTILI İŞLEMLER</a:t>
          </a:r>
        </a:p>
      </dsp:txBody>
      <dsp:txXfrm>
        <a:off x="2245841" y="1221000"/>
        <a:ext cx="987778" cy="691444"/>
      </dsp:txXfrm>
    </dsp:sp>
    <dsp:sp modelId="{0D9B9149-A38F-48B7-9C06-50D9DD80926D}">
      <dsp:nvSpPr>
        <dsp:cNvPr id="0" name=""/>
        <dsp:cNvSpPr/>
      </dsp:nvSpPr>
      <dsp:spPr>
        <a:xfrm>
          <a:off x="1929585" y="2161571"/>
          <a:ext cx="1631770" cy="85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b="1" kern="1200" dirty="0">
              <a:latin typeface="+mj-lt"/>
            </a:rPr>
            <a:t>Öğrenim Anlaşması (Learning </a:t>
          </a:r>
          <a:r>
            <a:rPr lang="tr-TR" sz="900" b="1" kern="1200" dirty="0" err="1">
              <a:latin typeface="+mj-lt"/>
            </a:rPr>
            <a:t>Agreement</a:t>
          </a:r>
          <a:r>
            <a:rPr lang="tr-TR" sz="900" b="1" kern="1200" dirty="0">
              <a:latin typeface="+mj-lt"/>
            </a:rPr>
            <a:t>)</a:t>
          </a:r>
        </a:p>
        <a:p>
          <a:pPr marL="57150" lvl="1" indent="-57150" algn="l" defTabSz="400050">
            <a:lnSpc>
              <a:spcPct val="90000"/>
            </a:lnSpc>
            <a:spcBef>
              <a:spcPct val="0"/>
            </a:spcBef>
            <a:spcAft>
              <a:spcPct val="15000"/>
            </a:spcAft>
            <a:buChar char="•"/>
          </a:pPr>
          <a:r>
            <a:rPr lang="tr-TR" sz="900" kern="1200" dirty="0">
              <a:latin typeface="+mj-lt"/>
            </a:rPr>
            <a:t>Dil belgesi (Karşı kuruma iletmek üzere Koordinatörlüğümüzden temin edebilirsiniz)</a:t>
          </a:r>
        </a:p>
        <a:p>
          <a:pPr marL="57150" lvl="1" indent="-57150" algn="l" defTabSz="400050">
            <a:lnSpc>
              <a:spcPct val="90000"/>
            </a:lnSpc>
            <a:spcBef>
              <a:spcPct val="0"/>
            </a:spcBef>
            <a:spcAft>
              <a:spcPct val="15000"/>
            </a:spcAft>
            <a:buChar char="•"/>
          </a:pPr>
          <a:r>
            <a:rPr lang="tr-TR" sz="900" kern="1200" dirty="0">
              <a:latin typeface="+mj-lt"/>
            </a:rPr>
            <a:t>Karşı kurumca talep edilecek diğer belgeler…</a:t>
          </a:r>
        </a:p>
      </dsp:txBody>
      <dsp:txXfrm>
        <a:off x="1929585" y="2161571"/>
        <a:ext cx="1631770" cy="851100"/>
      </dsp:txXfrm>
    </dsp:sp>
    <dsp:sp modelId="{8C2C401E-274F-43E7-B7F1-4E200F75CF76}">
      <dsp:nvSpPr>
        <dsp:cNvPr id="0" name=""/>
        <dsp:cNvSpPr/>
      </dsp:nvSpPr>
      <dsp:spPr>
        <a:xfrm>
          <a:off x="3555616" y="1220664"/>
          <a:ext cx="362185" cy="691451"/>
        </a:xfrm>
        <a:prstGeom prst="chevron">
          <a:avLst>
            <a:gd name="adj" fmla="val 62310"/>
          </a:avLst>
        </a:prstGeom>
        <a:gradFill rotWithShape="0">
          <a:gsLst>
            <a:gs pos="0">
              <a:schemeClr val="accent5">
                <a:hueOff val="-662"/>
                <a:satOff val="4386"/>
                <a:lumOff val="-10833"/>
                <a:alphaOff val="0"/>
                <a:satMod val="103000"/>
                <a:lumMod val="102000"/>
                <a:tint val="94000"/>
              </a:schemeClr>
            </a:gs>
            <a:gs pos="50000">
              <a:schemeClr val="accent5">
                <a:hueOff val="-662"/>
                <a:satOff val="4386"/>
                <a:lumOff val="-10833"/>
                <a:alphaOff val="0"/>
                <a:satMod val="110000"/>
                <a:lumMod val="100000"/>
                <a:shade val="100000"/>
              </a:schemeClr>
            </a:gs>
            <a:gs pos="100000">
              <a:schemeClr val="accent5">
                <a:hueOff val="-662"/>
                <a:satOff val="4386"/>
                <a:lumOff val="-108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82CFA0-765A-4F2C-A5AA-755AA8DA7A3B}">
      <dsp:nvSpPr>
        <dsp:cNvPr id="0" name=""/>
        <dsp:cNvSpPr/>
      </dsp:nvSpPr>
      <dsp:spPr>
        <a:xfrm>
          <a:off x="4231011" y="1221000"/>
          <a:ext cx="987778" cy="69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3. ADIM</a:t>
          </a:r>
        </a:p>
        <a:p>
          <a:pPr marL="0" lvl="0" indent="0" algn="ctr" defTabSz="400050">
            <a:lnSpc>
              <a:spcPct val="90000"/>
            </a:lnSpc>
            <a:spcBef>
              <a:spcPct val="0"/>
            </a:spcBef>
            <a:spcAft>
              <a:spcPct val="35000"/>
            </a:spcAft>
            <a:buNone/>
          </a:pPr>
          <a:r>
            <a:rPr lang="tr-TR" sz="900" b="1" kern="1200" dirty="0">
              <a:latin typeface="+mj-lt"/>
            </a:rPr>
            <a:t>AKADEMİK BİRİMİNİZ İLE BAĞLANTILI İŞLEMLER</a:t>
          </a:r>
        </a:p>
      </dsp:txBody>
      <dsp:txXfrm>
        <a:off x="4231011" y="1221000"/>
        <a:ext cx="987778" cy="691444"/>
      </dsp:txXfrm>
    </dsp:sp>
    <dsp:sp modelId="{20F32021-ABBC-481C-BDD2-1EEF7253DD62}">
      <dsp:nvSpPr>
        <dsp:cNvPr id="0" name=""/>
        <dsp:cNvSpPr/>
      </dsp:nvSpPr>
      <dsp:spPr>
        <a:xfrm>
          <a:off x="3946486" y="2207962"/>
          <a:ext cx="1614197" cy="609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b="1" kern="1200" dirty="0">
              <a:latin typeface="+mj-lt"/>
            </a:rPr>
            <a:t>Öğrenim Anlaşması (Learning </a:t>
          </a:r>
          <a:r>
            <a:rPr lang="tr-TR" sz="900" b="1" kern="1200" dirty="0" err="1">
              <a:latin typeface="+mj-lt"/>
            </a:rPr>
            <a:t>Agreement</a:t>
          </a:r>
          <a:r>
            <a:rPr lang="tr-TR" sz="900" b="1" kern="1200" dirty="0">
              <a:latin typeface="+mj-lt"/>
            </a:rPr>
            <a:t>)</a:t>
          </a:r>
        </a:p>
        <a:p>
          <a:pPr marL="57150" lvl="1" indent="-57150" algn="l" defTabSz="400050">
            <a:lnSpc>
              <a:spcPct val="90000"/>
            </a:lnSpc>
            <a:spcBef>
              <a:spcPct val="0"/>
            </a:spcBef>
            <a:spcAft>
              <a:spcPct val="15000"/>
            </a:spcAft>
            <a:buChar char="•"/>
          </a:pPr>
          <a:r>
            <a:rPr lang="tr-TR" sz="900" kern="1200" dirty="0">
              <a:latin typeface="+mj-lt"/>
            </a:rPr>
            <a:t>Öğrenim Anlaşmasının tüm taraflarca </a:t>
          </a:r>
          <a:r>
            <a:rPr lang="tr-TR" sz="900" kern="1200" dirty="0" err="1">
              <a:latin typeface="+mj-lt"/>
            </a:rPr>
            <a:t>onaylnmasını</a:t>
          </a:r>
          <a:r>
            <a:rPr lang="tr-TR" sz="900" kern="1200" dirty="0">
              <a:latin typeface="+mj-lt"/>
            </a:rPr>
            <a:t> takiben, Akademik biriminize Yönetim Kurulu Kararınızın çıkartılması için başvurmanız</a:t>
          </a:r>
        </a:p>
        <a:p>
          <a:pPr marL="57150" lvl="1" indent="-57150" algn="l" defTabSz="400050">
            <a:lnSpc>
              <a:spcPct val="90000"/>
            </a:lnSpc>
            <a:spcBef>
              <a:spcPct val="0"/>
            </a:spcBef>
            <a:spcAft>
              <a:spcPct val="15000"/>
            </a:spcAft>
            <a:buChar char="•"/>
          </a:pPr>
          <a:r>
            <a:rPr lang="tr-TR" sz="900" kern="1200" dirty="0">
              <a:latin typeface="+mj-lt"/>
            </a:rPr>
            <a:t>İngilizce transkript temin edilmesi</a:t>
          </a:r>
        </a:p>
      </dsp:txBody>
      <dsp:txXfrm>
        <a:off x="3946486" y="2207962"/>
        <a:ext cx="1614197" cy="609129"/>
      </dsp:txXfrm>
    </dsp:sp>
    <dsp:sp modelId="{935A7AD4-DE09-486B-BEFE-BAAC9B804134}">
      <dsp:nvSpPr>
        <dsp:cNvPr id="0" name=""/>
        <dsp:cNvSpPr/>
      </dsp:nvSpPr>
      <dsp:spPr>
        <a:xfrm>
          <a:off x="5531999" y="1220664"/>
          <a:ext cx="362185" cy="691451"/>
        </a:xfrm>
        <a:prstGeom prst="chevron">
          <a:avLst>
            <a:gd name="adj" fmla="val 62310"/>
          </a:avLst>
        </a:prstGeom>
        <a:gradFill rotWithShape="0">
          <a:gsLst>
            <a:gs pos="0">
              <a:schemeClr val="accent5">
                <a:hueOff val="-1324"/>
                <a:satOff val="8772"/>
                <a:lumOff val="-21666"/>
                <a:alphaOff val="0"/>
                <a:satMod val="103000"/>
                <a:lumMod val="102000"/>
                <a:tint val="94000"/>
              </a:schemeClr>
            </a:gs>
            <a:gs pos="50000">
              <a:schemeClr val="accent5">
                <a:hueOff val="-1324"/>
                <a:satOff val="8772"/>
                <a:lumOff val="-21666"/>
                <a:alphaOff val="0"/>
                <a:satMod val="110000"/>
                <a:lumMod val="100000"/>
                <a:shade val="100000"/>
              </a:schemeClr>
            </a:gs>
            <a:gs pos="100000">
              <a:schemeClr val="accent5">
                <a:hueOff val="-1324"/>
                <a:satOff val="8772"/>
                <a:lumOff val="-216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9AB1D3-A6DC-4625-910A-418C097CA3B2}">
      <dsp:nvSpPr>
        <dsp:cNvPr id="0" name=""/>
        <dsp:cNvSpPr/>
      </dsp:nvSpPr>
      <dsp:spPr>
        <a:xfrm>
          <a:off x="5963847" y="1221000"/>
          <a:ext cx="987778" cy="69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4. ADIM</a:t>
          </a:r>
        </a:p>
        <a:p>
          <a:pPr marL="0" lvl="0" indent="0" algn="ctr" defTabSz="400050">
            <a:lnSpc>
              <a:spcPct val="90000"/>
            </a:lnSpc>
            <a:spcBef>
              <a:spcPct val="0"/>
            </a:spcBef>
            <a:spcAft>
              <a:spcPct val="35000"/>
            </a:spcAft>
            <a:buNone/>
          </a:pPr>
          <a:r>
            <a:rPr lang="tr-TR" sz="900" b="1" kern="1200" dirty="0">
              <a:latin typeface="+mj-lt"/>
            </a:rPr>
            <a:t>SEYAHAT PLANLAMASI</a:t>
          </a:r>
        </a:p>
      </dsp:txBody>
      <dsp:txXfrm>
        <a:off x="5963847" y="1221000"/>
        <a:ext cx="987778" cy="691444"/>
      </dsp:txXfrm>
    </dsp:sp>
    <dsp:sp modelId="{E7FDA739-D921-41AE-A3CE-ACA5B7EFEECB}">
      <dsp:nvSpPr>
        <dsp:cNvPr id="0" name=""/>
        <dsp:cNvSpPr/>
      </dsp:nvSpPr>
      <dsp:spPr>
        <a:xfrm>
          <a:off x="5894184" y="2123129"/>
          <a:ext cx="1127104" cy="836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kern="1200" dirty="0">
              <a:latin typeface="+mj-lt"/>
            </a:rPr>
            <a:t>Vize başvuru işlemleri</a:t>
          </a:r>
        </a:p>
        <a:p>
          <a:pPr marL="57150" lvl="1" indent="-57150" algn="l" defTabSz="400050">
            <a:lnSpc>
              <a:spcPct val="90000"/>
            </a:lnSpc>
            <a:spcBef>
              <a:spcPct val="0"/>
            </a:spcBef>
            <a:spcAft>
              <a:spcPct val="15000"/>
            </a:spcAft>
            <a:buChar char="•"/>
          </a:pPr>
          <a:r>
            <a:rPr lang="tr-TR" sz="900" kern="1200" dirty="0">
              <a:latin typeface="+mj-lt"/>
            </a:rPr>
            <a:t>Seyahat Sağlık Sigortası</a:t>
          </a:r>
        </a:p>
        <a:p>
          <a:pPr marL="57150" lvl="1" indent="-57150" algn="l" defTabSz="400050">
            <a:lnSpc>
              <a:spcPct val="90000"/>
            </a:lnSpc>
            <a:spcBef>
              <a:spcPct val="0"/>
            </a:spcBef>
            <a:spcAft>
              <a:spcPct val="15000"/>
            </a:spcAft>
            <a:buChar char="•"/>
          </a:pPr>
          <a:r>
            <a:rPr lang="tr-TR" sz="900" kern="1200" dirty="0">
              <a:latin typeface="+mj-lt"/>
            </a:rPr>
            <a:t>Banka Hesabı Açmak</a:t>
          </a:r>
        </a:p>
        <a:p>
          <a:pPr marL="57150" lvl="1" indent="-57150" algn="l" defTabSz="400050">
            <a:lnSpc>
              <a:spcPct val="90000"/>
            </a:lnSpc>
            <a:spcBef>
              <a:spcPct val="0"/>
            </a:spcBef>
            <a:spcAft>
              <a:spcPct val="15000"/>
            </a:spcAft>
            <a:buChar char="•"/>
          </a:pPr>
          <a:r>
            <a:rPr lang="tr-TR" sz="900" kern="1200" dirty="0">
              <a:latin typeface="+mj-lt"/>
            </a:rPr>
            <a:t>Konaklama için gerekli girişimler</a:t>
          </a:r>
        </a:p>
      </dsp:txBody>
      <dsp:txXfrm>
        <a:off x="5894184" y="2123129"/>
        <a:ext cx="1127104" cy="836176"/>
      </dsp:txXfrm>
    </dsp:sp>
    <dsp:sp modelId="{589A8906-5813-4009-9E37-C4E53B49A99F}">
      <dsp:nvSpPr>
        <dsp:cNvPr id="0" name=""/>
        <dsp:cNvSpPr/>
      </dsp:nvSpPr>
      <dsp:spPr>
        <a:xfrm>
          <a:off x="6990195" y="1220664"/>
          <a:ext cx="362185" cy="691451"/>
        </a:xfrm>
        <a:prstGeom prst="chevron">
          <a:avLst>
            <a:gd name="adj" fmla="val 62310"/>
          </a:avLst>
        </a:prstGeom>
        <a:gradFill rotWithShape="0">
          <a:gsLst>
            <a:gs pos="0">
              <a:schemeClr val="accent5">
                <a:hueOff val="-1986"/>
                <a:satOff val="13158"/>
                <a:lumOff val="-32500"/>
                <a:alphaOff val="0"/>
                <a:satMod val="103000"/>
                <a:lumMod val="102000"/>
                <a:tint val="94000"/>
              </a:schemeClr>
            </a:gs>
            <a:gs pos="50000">
              <a:schemeClr val="accent5">
                <a:hueOff val="-1986"/>
                <a:satOff val="13158"/>
                <a:lumOff val="-32500"/>
                <a:alphaOff val="0"/>
                <a:satMod val="110000"/>
                <a:lumMod val="100000"/>
                <a:shade val="100000"/>
              </a:schemeClr>
            </a:gs>
            <a:gs pos="100000">
              <a:schemeClr val="accent5">
                <a:hueOff val="-1986"/>
                <a:satOff val="13158"/>
                <a:lumOff val="-3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71106D-3DC7-4458-BBC0-C4507E48ACBC}">
      <dsp:nvSpPr>
        <dsp:cNvPr id="0" name=""/>
        <dsp:cNvSpPr/>
      </dsp:nvSpPr>
      <dsp:spPr>
        <a:xfrm>
          <a:off x="7498970" y="1056041"/>
          <a:ext cx="1530186" cy="113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l" defTabSz="400050">
            <a:lnSpc>
              <a:spcPct val="90000"/>
            </a:lnSpc>
            <a:spcBef>
              <a:spcPct val="0"/>
            </a:spcBef>
            <a:spcAft>
              <a:spcPct val="35000"/>
            </a:spcAft>
            <a:buNone/>
          </a:pPr>
          <a:r>
            <a:rPr lang="tr-TR" sz="900" b="1" kern="1200" dirty="0">
              <a:latin typeface="+mj-lt"/>
            </a:rPr>
            <a:t>5. ADIM</a:t>
          </a:r>
        </a:p>
        <a:p>
          <a:pPr marL="0" lvl="0" indent="0" algn="l" defTabSz="400050">
            <a:lnSpc>
              <a:spcPct val="90000"/>
            </a:lnSpc>
            <a:spcBef>
              <a:spcPct val="0"/>
            </a:spcBef>
            <a:spcAft>
              <a:spcPct val="35000"/>
            </a:spcAft>
            <a:buNone/>
          </a:pPr>
          <a:r>
            <a:rPr lang="tr-TR" sz="900" b="1" kern="1200" dirty="0">
              <a:latin typeface="+mj-lt"/>
            </a:rPr>
            <a:t>ULUSLARARASI AKADEMİK İLİŞKİLER KOORDİNATÖRLÜĞÜNE GİDİŞ ÖNCESİ TESLİM EDİLECEK BELGELER</a:t>
          </a:r>
        </a:p>
      </dsp:txBody>
      <dsp:txXfrm>
        <a:off x="7498970" y="1056041"/>
        <a:ext cx="1530186" cy="1139535"/>
      </dsp:txXfrm>
    </dsp:sp>
    <dsp:sp modelId="{C8F712B7-EC01-47BD-9E01-63A3A8D36907}">
      <dsp:nvSpPr>
        <dsp:cNvPr id="0" name=""/>
        <dsp:cNvSpPr/>
      </dsp:nvSpPr>
      <dsp:spPr>
        <a:xfrm>
          <a:off x="7371996" y="2100567"/>
          <a:ext cx="1761178" cy="1125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kern="1200" dirty="0">
              <a:latin typeface="+mj-lt"/>
            </a:rPr>
            <a:t>Kabul/Davet mektubu</a:t>
          </a:r>
        </a:p>
        <a:p>
          <a:pPr marL="57150" lvl="1" indent="-57150" algn="l" defTabSz="400050">
            <a:lnSpc>
              <a:spcPct val="90000"/>
            </a:lnSpc>
            <a:spcBef>
              <a:spcPct val="0"/>
            </a:spcBef>
            <a:spcAft>
              <a:spcPct val="15000"/>
            </a:spcAft>
            <a:buChar char="•"/>
          </a:pPr>
          <a:r>
            <a:rPr lang="tr-TR" sz="900" kern="1200" dirty="0">
              <a:latin typeface="+mj-lt"/>
            </a:rPr>
            <a:t>Öğrenim Anlaşması</a:t>
          </a:r>
        </a:p>
        <a:p>
          <a:pPr marL="57150" lvl="1" indent="-57150" algn="l" defTabSz="400050">
            <a:lnSpc>
              <a:spcPct val="90000"/>
            </a:lnSpc>
            <a:spcBef>
              <a:spcPct val="0"/>
            </a:spcBef>
            <a:spcAft>
              <a:spcPct val="15000"/>
            </a:spcAft>
            <a:buChar char="•"/>
          </a:pPr>
          <a:r>
            <a:rPr lang="tr-TR" sz="900" b="0" kern="1200" dirty="0">
              <a:latin typeface="+mj-lt"/>
            </a:rPr>
            <a:t>Yönetim </a:t>
          </a:r>
          <a:r>
            <a:rPr lang="tr-TR" sz="900" kern="1200" dirty="0">
              <a:latin typeface="+mj-lt"/>
            </a:rPr>
            <a:t>Kurulu Kararı</a:t>
          </a:r>
        </a:p>
        <a:p>
          <a:pPr marL="57150" lvl="1" indent="-57150" algn="l" defTabSz="400050">
            <a:lnSpc>
              <a:spcPct val="90000"/>
            </a:lnSpc>
            <a:spcBef>
              <a:spcPct val="0"/>
            </a:spcBef>
            <a:spcAft>
              <a:spcPct val="15000"/>
            </a:spcAft>
            <a:buChar char="•"/>
          </a:pPr>
          <a:r>
            <a:rPr lang="tr-TR" sz="900" kern="1200" dirty="0">
              <a:latin typeface="+mj-lt"/>
            </a:rPr>
            <a:t>İngilizce Transkript</a:t>
          </a:r>
        </a:p>
        <a:p>
          <a:pPr marL="57150" lvl="1" indent="-57150" algn="l" defTabSz="400050">
            <a:lnSpc>
              <a:spcPct val="90000"/>
            </a:lnSpc>
            <a:spcBef>
              <a:spcPct val="0"/>
            </a:spcBef>
            <a:spcAft>
              <a:spcPct val="15000"/>
            </a:spcAft>
            <a:buChar char="•"/>
          </a:pPr>
          <a:r>
            <a:rPr lang="tr-TR" sz="900" kern="1200" dirty="0">
              <a:latin typeface="+mj-lt"/>
            </a:rPr>
            <a:t>Vadesiz Euro Hesabı</a:t>
          </a:r>
        </a:p>
        <a:p>
          <a:pPr marL="57150" lvl="1" indent="-57150" algn="l" defTabSz="400050">
            <a:lnSpc>
              <a:spcPct val="90000"/>
            </a:lnSpc>
            <a:spcBef>
              <a:spcPct val="0"/>
            </a:spcBef>
            <a:spcAft>
              <a:spcPct val="15000"/>
            </a:spcAft>
            <a:buChar char="•"/>
          </a:pPr>
          <a:r>
            <a:rPr lang="tr-TR" sz="900" kern="1200" dirty="0">
              <a:latin typeface="+mj-lt"/>
            </a:rPr>
            <a:t>Vize</a:t>
          </a:r>
        </a:p>
        <a:p>
          <a:pPr marL="57150" lvl="1" indent="-57150" algn="l" defTabSz="400050">
            <a:lnSpc>
              <a:spcPct val="90000"/>
            </a:lnSpc>
            <a:spcBef>
              <a:spcPct val="0"/>
            </a:spcBef>
            <a:spcAft>
              <a:spcPct val="15000"/>
            </a:spcAft>
            <a:buChar char="•"/>
          </a:pPr>
          <a:r>
            <a:rPr lang="tr-TR" sz="900" kern="1200" dirty="0">
              <a:latin typeface="+mj-lt"/>
            </a:rPr>
            <a:t>Seyahat Sağlık Sigortası</a:t>
          </a:r>
        </a:p>
        <a:p>
          <a:pPr marL="57150" lvl="1" indent="-57150" algn="l" defTabSz="400050">
            <a:lnSpc>
              <a:spcPct val="90000"/>
            </a:lnSpc>
            <a:spcBef>
              <a:spcPct val="0"/>
            </a:spcBef>
            <a:spcAft>
              <a:spcPct val="15000"/>
            </a:spcAft>
            <a:buChar char="•"/>
          </a:pPr>
          <a:r>
            <a:rPr lang="tr-TR" sz="900" kern="1200" dirty="0">
              <a:latin typeface="+mj-lt"/>
            </a:rPr>
            <a:t>Online Dil Sınavı Sonucu (EU Academy)</a:t>
          </a:r>
        </a:p>
        <a:p>
          <a:pPr marL="57150" lvl="1" indent="-57150" algn="l" defTabSz="400050">
            <a:lnSpc>
              <a:spcPct val="90000"/>
            </a:lnSpc>
            <a:spcBef>
              <a:spcPct val="0"/>
            </a:spcBef>
            <a:spcAft>
              <a:spcPct val="15000"/>
            </a:spcAft>
            <a:buChar char="•"/>
          </a:pPr>
          <a:endParaRPr lang="tr-TR" sz="900" kern="1200" dirty="0">
            <a:latin typeface="+mj-lt"/>
          </a:endParaRPr>
        </a:p>
      </dsp:txBody>
      <dsp:txXfrm>
        <a:off x="7371996" y="2100567"/>
        <a:ext cx="1761178" cy="1125708"/>
      </dsp:txXfrm>
    </dsp:sp>
    <dsp:sp modelId="{E0CFDDE2-EEE5-47E7-940A-E9D0A1111B7A}">
      <dsp:nvSpPr>
        <dsp:cNvPr id="0" name=""/>
        <dsp:cNvSpPr/>
      </dsp:nvSpPr>
      <dsp:spPr>
        <a:xfrm>
          <a:off x="9049981" y="1232778"/>
          <a:ext cx="362185" cy="691451"/>
        </a:xfrm>
        <a:prstGeom prst="chevron">
          <a:avLst>
            <a:gd name="adj" fmla="val 62310"/>
          </a:avLst>
        </a:prstGeom>
        <a:gradFill rotWithShape="0">
          <a:gsLst>
            <a:gs pos="0">
              <a:schemeClr val="accent5">
                <a:hueOff val="-2648"/>
                <a:satOff val="17544"/>
                <a:lumOff val="-43333"/>
                <a:alphaOff val="0"/>
                <a:satMod val="103000"/>
                <a:lumMod val="102000"/>
                <a:tint val="94000"/>
              </a:schemeClr>
            </a:gs>
            <a:gs pos="50000">
              <a:schemeClr val="accent5">
                <a:hueOff val="-2648"/>
                <a:satOff val="17544"/>
                <a:lumOff val="-43333"/>
                <a:alphaOff val="0"/>
                <a:satMod val="110000"/>
                <a:lumMod val="100000"/>
                <a:shade val="100000"/>
              </a:schemeClr>
            </a:gs>
            <a:gs pos="100000">
              <a:schemeClr val="accent5">
                <a:hueOff val="-2648"/>
                <a:satOff val="17544"/>
                <a:lumOff val="-433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A13C5B3-27A6-4EE6-A8CF-603E2054828F}">
      <dsp:nvSpPr>
        <dsp:cNvPr id="0" name=""/>
        <dsp:cNvSpPr/>
      </dsp:nvSpPr>
      <dsp:spPr>
        <a:xfrm>
          <a:off x="9435765" y="1049987"/>
          <a:ext cx="1419598" cy="1165859"/>
        </a:xfrm>
        <a:prstGeom prst="ellipse">
          <a:avLst/>
        </a:prstGeom>
        <a:gradFill rotWithShape="0">
          <a:gsLst>
            <a:gs pos="0">
              <a:schemeClr val="accent5">
                <a:hueOff val="-2648"/>
                <a:satOff val="17544"/>
                <a:lumOff val="-43333"/>
                <a:alphaOff val="0"/>
                <a:satMod val="103000"/>
                <a:lumMod val="102000"/>
                <a:tint val="94000"/>
              </a:schemeClr>
            </a:gs>
            <a:gs pos="50000">
              <a:schemeClr val="accent5">
                <a:hueOff val="-2648"/>
                <a:satOff val="17544"/>
                <a:lumOff val="-43333"/>
                <a:alphaOff val="0"/>
                <a:satMod val="110000"/>
                <a:lumMod val="100000"/>
                <a:shade val="100000"/>
              </a:schemeClr>
            </a:gs>
            <a:gs pos="100000">
              <a:schemeClr val="accent5">
                <a:hueOff val="-2648"/>
                <a:satOff val="17544"/>
                <a:lumOff val="-433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ERASMUS+ Öğrenim Hareketliliğinin Başlaması</a:t>
          </a:r>
        </a:p>
      </dsp:txBody>
      <dsp:txXfrm>
        <a:off x="9643660" y="1220723"/>
        <a:ext cx="1003808" cy="82438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1"/>
            <a:ext cx="2921582"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8971" y="1"/>
            <a:ext cx="2921582" cy="495348"/>
          </a:xfrm>
          <a:prstGeom prst="rect">
            <a:avLst/>
          </a:prstGeom>
        </p:spPr>
        <p:txBody>
          <a:bodyPr vert="horz" lIns="91440" tIns="45720" rIns="91440" bIns="45720" rtlCol="0"/>
          <a:lstStyle>
            <a:lvl1pPr algn="r">
              <a:defRPr sz="1200"/>
            </a:lvl1pPr>
          </a:lstStyle>
          <a:p>
            <a:fld id="{CDEE52E3-6DC2-4554-AEF5-91C9311B1599}" type="datetimeFigureOut">
              <a:rPr lang="tr-TR" smtClean="0"/>
              <a:t>30.04.2026</a:t>
            </a:fld>
            <a:endParaRPr lang="tr-TR"/>
          </a:p>
        </p:txBody>
      </p:sp>
      <p:sp>
        <p:nvSpPr>
          <p:cNvPr id="4" name="Slayt Resmi Yer Tutucusu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4212" y="4751219"/>
            <a:ext cx="5393690" cy="3887362"/>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B2DA637F-E891-4255-A42E-E9815098D57C}" type="slidenum">
              <a:rPr lang="tr-TR" smtClean="0"/>
              <a:t>‹#›</a:t>
            </a:fld>
            <a:endParaRPr lang="tr-TR"/>
          </a:p>
        </p:txBody>
      </p:sp>
    </p:spTree>
    <p:extLst>
      <p:ext uri="{BB962C8B-B14F-4D97-AF65-F5344CB8AC3E}">
        <p14:creationId xmlns:p14="http://schemas.microsoft.com/office/powerpoint/2010/main" val="40394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9</a:t>
            </a:fld>
            <a:endParaRPr lang="fr-FR"/>
          </a:p>
        </p:txBody>
      </p:sp>
    </p:spTree>
    <p:extLst>
      <p:ext uri="{BB962C8B-B14F-4D97-AF65-F5344CB8AC3E}">
        <p14:creationId xmlns:p14="http://schemas.microsoft.com/office/powerpoint/2010/main" val="167460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22</a:t>
            </a:fld>
            <a:endParaRPr lang="fr-FR"/>
          </a:p>
        </p:txBody>
      </p:sp>
    </p:spTree>
    <p:extLst>
      <p:ext uri="{BB962C8B-B14F-4D97-AF65-F5344CB8AC3E}">
        <p14:creationId xmlns:p14="http://schemas.microsoft.com/office/powerpoint/2010/main" val="144342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27</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35</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36</a:t>
            </a:fld>
            <a:endParaRPr lang="fr-FR"/>
          </a:p>
        </p:txBody>
      </p:sp>
    </p:spTree>
    <p:extLst>
      <p:ext uri="{BB962C8B-B14F-4D97-AF65-F5344CB8AC3E}">
        <p14:creationId xmlns:p14="http://schemas.microsoft.com/office/powerpoint/2010/main" val="3943832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155461"/>
            <a:ext cx="9144000" cy="1323439"/>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BEC1AA8F-9CB5-7545-9CF5-6B12F805CB74}" type="datetimeFigureOut">
              <a:rPr lang="tr-TR" smtClean="0"/>
              <a:t>30.04.2026</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cxnSp>
        <p:nvCxnSpPr>
          <p:cNvPr id="7" name="Straight Connector 6">
            <a:extLst>
              <a:ext uri="{FF2B5EF4-FFF2-40B4-BE49-F238E27FC236}">
                <a16:creationId xmlns:a16="http://schemas.microsoft.com/office/drawing/2014/main" id="{28AFF16D-A428-EE42-B763-96EEF8ED0D2B}"/>
              </a:ext>
            </a:extLst>
          </p:cNvPr>
          <p:cNvCxnSpPr/>
          <p:nvPr userDrawn="1"/>
        </p:nvCxnSpPr>
        <p:spPr>
          <a:xfrm>
            <a:off x="5339645" y="936978"/>
            <a:ext cx="0" cy="1531584"/>
          </a:xfrm>
          <a:prstGeom prst="line">
            <a:avLst/>
          </a:prstGeom>
          <a:ln w="508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C3F09AE-0498-644B-A566-B7CF9EA97055}"/>
              </a:ext>
            </a:extLst>
          </p:cNvPr>
          <p:cNvSpPr txBox="1"/>
          <p:nvPr userDrawn="1"/>
        </p:nvSpPr>
        <p:spPr>
          <a:xfrm>
            <a:off x="5420362" y="1024007"/>
            <a:ext cx="3265310" cy="1323439"/>
          </a:xfrm>
          <a:prstGeom prst="rect">
            <a:avLst/>
          </a:prstGeom>
          <a:noFill/>
        </p:spPr>
        <p:txBody>
          <a:bodyPr wrap="square" rtlCol="0">
            <a:noAutofit/>
          </a:bodyPr>
          <a:lstStyle/>
          <a:p>
            <a:r>
              <a:rPr lang="tr-TR" sz="4000" b="1" dirty="0">
                <a:solidFill>
                  <a:schemeClr val="bg2">
                    <a:lumMod val="50000"/>
                  </a:schemeClr>
                </a:solidFill>
              </a:rPr>
              <a:t>DOKUZ EYLÜL</a:t>
            </a:r>
          </a:p>
          <a:p>
            <a:r>
              <a:rPr lang="tr-TR" sz="4000" b="1" dirty="0">
                <a:solidFill>
                  <a:schemeClr val="bg2">
                    <a:lumMod val="50000"/>
                  </a:schemeClr>
                </a:solidFill>
              </a:rPr>
              <a:t>ÜNİVERSİTESİ</a:t>
            </a:r>
            <a:endParaRPr lang="tr-TR" b="1" dirty="0">
              <a:solidFill>
                <a:schemeClr val="bg2">
                  <a:lumMod val="50000"/>
                </a:schemeClr>
              </a:solidFill>
            </a:endParaRPr>
          </a:p>
        </p:txBody>
      </p:sp>
      <p:pic>
        <p:nvPicPr>
          <p:cNvPr id="9" name="Picture 8">
            <a:extLst>
              <a:ext uri="{FF2B5EF4-FFF2-40B4-BE49-F238E27FC236}">
                <a16:creationId xmlns:a16="http://schemas.microsoft.com/office/drawing/2014/main" id="{3D65E5B7-A235-F04F-B1DB-D6D20DDD4092}"/>
              </a:ext>
            </a:extLst>
          </p:cNvPr>
          <p:cNvPicPr>
            <a:picLocks noChangeAspect="1"/>
          </p:cNvPicPr>
          <p:nvPr userDrawn="1"/>
        </p:nvPicPr>
        <p:blipFill>
          <a:blip r:embed="rId2"/>
          <a:stretch>
            <a:fillRect/>
          </a:stretch>
        </p:blipFill>
        <p:spPr>
          <a:xfrm>
            <a:off x="3398520" y="807402"/>
            <a:ext cx="1661160" cy="1661160"/>
          </a:xfrm>
          <a:prstGeom prst="rect">
            <a:avLst/>
          </a:prstGeom>
        </p:spPr>
      </p:pic>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BEC1AA8F-9CB5-7545-9CF5-6B12F805CB74}" type="datetimeFigureOut">
              <a:rPr lang="tr-TR" smtClean="0"/>
              <a:t>30.04.2026</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BEC1AA8F-9CB5-7545-9CF5-6B12F805CB74}" type="datetimeFigureOut">
              <a:rPr lang="tr-TR" smtClean="0"/>
              <a:t>30.04.2026</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12192000" cy="1261731"/>
          </a:xfrm>
          <a:prstGeom prst="rect">
            <a:avLst/>
          </a:prstGeom>
        </p:spPr>
        <p:txBody>
          <a:bodyPr lIns="720000" anchor="b" anchorCtr="0">
            <a:normAutofit/>
          </a:bodyPr>
          <a:lstStyle>
            <a:lvl1pPr>
              <a:defRPr sz="3000" baseline="0">
                <a:solidFill>
                  <a:schemeClr val="bg1"/>
                </a:solidFill>
                <a:latin typeface="arial" charset="0"/>
              </a:defRPr>
            </a:lvl1pPr>
          </a:lstStyle>
          <a:p>
            <a:r>
              <a:rPr lang="nl-BE" dirty="0"/>
              <a:t>Insert title</a:t>
            </a:r>
            <a:endParaRPr lang="en-US" dirty="0"/>
          </a:p>
        </p:txBody>
      </p:sp>
      <p:sp>
        <p:nvSpPr>
          <p:cNvPr id="4" name="Content Placeholder 2"/>
          <p:cNvSpPr>
            <a:spLocks noGrp="1"/>
          </p:cNvSpPr>
          <p:nvPr>
            <p:ph idx="1" hasCustomPrompt="1"/>
          </p:nvPr>
        </p:nvSpPr>
        <p:spPr>
          <a:xfrm>
            <a:off x="0" y="1502737"/>
            <a:ext cx="12192000" cy="4181731"/>
          </a:xfrm>
          <a:prstGeom prst="rect">
            <a:avLst/>
          </a:prstGeom>
        </p:spPr>
        <p:txBody>
          <a:bodyPr lIns="720000"/>
          <a:lstStyle>
            <a:lvl1pPr>
              <a:defRPr sz="2667" baseline="0">
                <a:solidFill>
                  <a:srgbClr val="233244"/>
                </a:solidFill>
                <a:latin typeface="arial" charset="0"/>
              </a:defRPr>
            </a:lvl1pPr>
            <a:lvl2pPr>
              <a:defRPr sz="2400" baseline="0">
                <a:solidFill>
                  <a:srgbClr val="233244"/>
                </a:solidFill>
                <a:latin typeface="arial" charset="0"/>
              </a:defRPr>
            </a:lvl2pPr>
            <a:lvl3pPr>
              <a:defRPr sz="2133"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35749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1261731"/>
          </a:xfrm>
          <a:prstGeom prst="rect">
            <a:avLst/>
          </a:prstGeom>
        </p:spPr>
        <p:txBody>
          <a:bodyPr lIns="720000" anchor="b" anchorCtr="0">
            <a:normAutofit/>
          </a:bodyPr>
          <a:lstStyle>
            <a:lvl1pPr>
              <a:defRPr sz="3000" baseline="0">
                <a:solidFill>
                  <a:schemeClr val="bg1"/>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502737"/>
            <a:ext cx="12192000" cy="4181731"/>
          </a:xfrm>
          <a:prstGeom prst="rect">
            <a:avLst/>
          </a:prstGeom>
        </p:spPr>
        <p:txBody>
          <a:bodyPr lIns="720000"/>
          <a:lstStyle>
            <a:lvl1pPr>
              <a:defRPr sz="2667" baseline="0">
                <a:solidFill>
                  <a:srgbClr val="233244"/>
                </a:solidFill>
                <a:latin typeface="arial" charset="0"/>
              </a:defRPr>
            </a:lvl1pPr>
            <a:lvl2pPr>
              <a:defRPr sz="2400" baseline="0">
                <a:solidFill>
                  <a:srgbClr val="233244"/>
                </a:solidFill>
                <a:latin typeface="arial" charset="0"/>
              </a:defRPr>
            </a:lvl2pPr>
            <a:lvl3pPr>
              <a:defRPr sz="2133"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130449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0" y="1247557"/>
            <a:ext cx="12192000" cy="1715387"/>
          </a:xfrm>
          <a:prstGeom prst="rect">
            <a:avLst/>
          </a:prstGeom>
        </p:spPr>
        <p:txBody>
          <a:bodyPr anchor="b" anchorCtr="0">
            <a:normAutofit/>
          </a:bodyPr>
          <a:lstStyle>
            <a:lvl1pPr algn="ctr">
              <a:defRPr sz="3200" baseline="0">
                <a:solidFill>
                  <a:schemeClr val="bg1"/>
                </a:solidFill>
                <a:latin typeface="arial" charset="0"/>
                <a:cs typeface="EC Square Sans Pro Light"/>
              </a:defRPr>
            </a:lvl1pPr>
          </a:lstStyle>
          <a:p>
            <a:r>
              <a:rPr lang="en-US" dirty="0"/>
              <a:t>Insert title</a:t>
            </a:r>
          </a:p>
        </p:txBody>
      </p:sp>
      <p:sp>
        <p:nvSpPr>
          <p:cNvPr id="10" name="Subtitle 2"/>
          <p:cNvSpPr>
            <a:spLocks noGrp="1"/>
          </p:cNvSpPr>
          <p:nvPr>
            <p:ph type="subTitle" idx="1" hasCustomPrompt="1"/>
          </p:nvPr>
        </p:nvSpPr>
        <p:spPr>
          <a:xfrm>
            <a:off x="0" y="3189768"/>
            <a:ext cx="12192000" cy="2057421"/>
          </a:xfrm>
          <a:prstGeom prst="rect">
            <a:avLst/>
          </a:prstGeom>
        </p:spPr>
        <p:txBody>
          <a:bodyPr/>
          <a:lstStyle>
            <a:lvl1pPr marL="0" indent="0" algn="ctr">
              <a:buNone/>
              <a:defRPr sz="2400" baseline="0">
                <a:solidFill>
                  <a:srgbClr val="233244"/>
                </a:solidFill>
                <a:latin typeface="arial" charset="0"/>
                <a:cs typeface="EC Square Sans Pro Light"/>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259969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BEC1AA8F-9CB5-7545-9CF5-6B12F805CB74}" type="datetimeFigureOut">
              <a:rPr lang="tr-TR" smtClean="0"/>
              <a:t>30.04.2026</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BEC1AA8F-9CB5-7545-9CF5-6B12F805CB74}" type="datetimeFigureOut">
              <a:rPr lang="tr-TR" smtClean="0"/>
              <a:t>30.04.2026</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BEC1AA8F-9CB5-7545-9CF5-6B12F805CB74}" type="datetimeFigureOut">
              <a:rPr lang="tr-TR" smtClean="0"/>
              <a:t>30.04.2026</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BEC1AA8F-9CB5-7545-9CF5-6B12F805CB74}" type="datetimeFigureOut">
              <a:rPr lang="tr-TR" smtClean="0"/>
              <a:t>30.04.2026</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BEC1AA8F-9CB5-7545-9CF5-6B12F805CB74}" type="datetimeFigureOut">
              <a:rPr lang="tr-TR" smtClean="0"/>
              <a:t>30.04.2026</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BEC1AA8F-9CB5-7545-9CF5-6B12F805CB74}" type="datetimeFigureOut">
              <a:rPr lang="tr-TR" smtClean="0"/>
              <a:t>30.04.2026</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BEC1AA8F-9CB5-7545-9CF5-6B12F805CB74}" type="datetimeFigureOut">
              <a:rPr lang="tr-TR" smtClean="0"/>
              <a:t>30.04.2026</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BEC1AA8F-9CB5-7545-9CF5-6B12F805CB74}" type="datetimeFigureOut">
              <a:rPr lang="tr-TR" smtClean="0"/>
              <a:t>30.04.2026</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1AA8F-9CB5-7545-9CF5-6B12F805CB74}" type="datetimeFigureOut">
              <a:rPr lang="tr-TR" smtClean="0"/>
              <a:t>30.04.2026</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plepEmQF3Y" TargetMode="External"/><Relationship Id="rId2" Type="http://schemas.openxmlformats.org/officeDocument/2006/relationships/hyperlink" Target="https://learning-agreement.eu/user/login" TargetMode="External"/><Relationship Id="rId1" Type="http://schemas.openxmlformats.org/officeDocument/2006/relationships/slideLayout" Target="../slideLayouts/slideLayout12.xml"/><Relationship Id="rId4" Type="http://schemas.openxmlformats.org/officeDocument/2006/relationships/hyperlink" Target="https://www.youtube.com/watch?v=paIKpHJvTlg&amp;t=603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erasmus@deu.edu.tr" TargetMode="External"/><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erasmus@deu.edu.t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6BB66A2-9587-4353-8AFA-40FA4B90716A}"/>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53BC302F-026A-4461-B74C-FD3D95691891}"/>
              </a:ext>
            </a:extLst>
          </p:cNvPr>
          <p:cNvPicPr>
            <a:picLocks noGrp="1"/>
          </p:cNvPicPr>
          <p:nvPr>
            <p:ph idx="1"/>
          </p:nvPr>
        </p:nvPicPr>
        <p:blipFill rotWithShape="1">
          <a:blip r:embed="rId2"/>
          <a:srcRect l="27480" t="10947" r="29593" b="3846"/>
          <a:stretch/>
        </p:blipFill>
        <p:spPr bwMode="auto">
          <a:xfrm>
            <a:off x="838200" y="0"/>
            <a:ext cx="10515600" cy="5738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29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2. Adım – Karşı Kurum/Gidilecek Üniversite ile İlgili İşlemler</a:t>
            </a:r>
          </a:p>
        </p:txBody>
      </p:sp>
      <p:sp>
        <p:nvSpPr>
          <p:cNvPr id="3" name="İçerik Yer Tutucusu 2"/>
          <p:cNvSpPr>
            <a:spLocks noGrp="1"/>
          </p:cNvSpPr>
          <p:nvPr>
            <p:ph idx="1"/>
          </p:nvPr>
        </p:nvSpPr>
        <p:spPr/>
        <p:txBody>
          <a:bodyPr>
            <a:normAutofit/>
          </a:bodyPr>
          <a:lstStyle/>
          <a:p>
            <a:r>
              <a:rPr lang="tr-TR" sz="1800" dirty="0"/>
              <a:t>Gideceğiniz üniversite </a:t>
            </a:r>
            <a:r>
              <a:rPr lang="tr-TR" sz="1800" dirty="0" err="1"/>
              <a:t>nominasyonunuz</a:t>
            </a:r>
            <a:r>
              <a:rPr lang="tr-TR" sz="1800" dirty="0"/>
              <a:t> yapıldıktan sonra sizinle bağlantıya geçecektir.</a:t>
            </a:r>
          </a:p>
          <a:p>
            <a:r>
              <a:rPr lang="tr-TR" sz="1800" dirty="0"/>
              <a:t>Başvuru son tarihlerini, gerekli belgeleri, ders kataloglarını, size sunabilecekleri imkanları vb. bilgileri sizinle paylaşacaklardır.</a:t>
            </a:r>
          </a:p>
          <a:p>
            <a:r>
              <a:rPr lang="tr-TR" sz="1800" dirty="0"/>
              <a:t>Bu doğrultuda son tarihleri kaçırmamaya, gerekli evraklara öncelik vererek planlı ve programlı bir biçimde ilerlemeye özen gösterin.</a:t>
            </a:r>
          </a:p>
          <a:p>
            <a:r>
              <a:rPr lang="tr-TR" sz="1800" dirty="0"/>
              <a:t>Karşı kurumun sizinle iletişime geçmesinden önce de karşı kuruma ait web sayfalarını (</a:t>
            </a:r>
            <a:r>
              <a:rPr lang="tr-TR" sz="1800" dirty="0" err="1"/>
              <a:t>international</a:t>
            </a:r>
            <a:r>
              <a:rPr lang="tr-TR" sz="1800" dirty="0"/>
              <a:t> </a:t>
            </a:r>
            <a:r>
              <a:rPr lang="tr-TR" sz="1800" dirty="0" err="1"/>
              <a:t>office</a:t>
            </a:r>
            <a:r>
              <a:rPr lang="tr-TR" sz="1800" dirty="0"/>
              <a:t>, Erasmus </a:t>
            </a:r>
            <a:r>
              <a:rPr lang="tr-TR" sz="1800" dirty="0" err="1"/>
              <a:t>office</a:t>
            </a:r>
            <a:r>
              <a:rPr lang="tr-TR" sz="1800" dirty="0"/>
              <a:t> gibi) ziyaret edip işlemler hakkında fikir sahibi olabilirsiniz, </a:t>
            </a:r>
            <a:r>
              <a:rPr lang="tr-TR" sz="1800" dirty="0">
                <a:solidFill>
                  <a:srgbClr val="FF0000"/>
                </a:solidFill>
              </a:rPr>
              <a:t>«Exchange </a:t>
            </a:r>
            <a:r>
              <a:rPr lang="tr-TR" sz="1800" dirty="0" err="1">
                <a:solidFill>
                  <a:srgbClr val="FF0000"/>
                </a:solidFill>
              </a:rPr>
              <a:t>Students</a:t>
            </a:r>
            <a:r>
              <a:rPr lang="tr-TR" sz="1800" dirty="0">
                <a:solidFill>
                  <a:srgbClr val="FF0000"/>
                </a:solidFill>
              </a:rPr>
              <a:t>, Erasmus Incoming </a:t>
            </a:r>
            <a:r>
              <a:rPr lang="tr-TR" sz="1800" dirty="0" err="1">
                <a:solidFill>
                  <a:srgbClr val="FF0000"/>
                </a:solidFill>
              </a:rPr>
              <a:t>Students</a:t>
            </a:r>
            <a:r>
              <a:rPr lang="tr-TR" sz="1800" dirty="0">
                <a:solidFill>
                  <a:srgbClr val="FF0000"/>
                </a:solidFill>
              </a:rPr>
              <a:t>» </a:t>
            </a:r>
            <a:r>
              <a:rPr lang="tr-TR" sz="1800" dirty="0"/>
              <a:t>vb. başlık adları size yardımcı olacaktır.</a:t>
            </a:r>
          </a:p>
          <a:p>
            <a:r>
              <a:rPr lang="tr-TR" sz="1800" dirty="0"/>
              <a:t>Karşı kurumun sizden isteyeceği belgeler </a:t>
            </a:r>
            <a:r>
              <a:rPr lang="tr-TR" sz="1800" dirty="0" err="1">
                <a:solidFill>
                  <a:srgbClr val="FF0000"/>
                </a:solidFill>
              </a:rPr>
              <a:t>learning</a:t>
            </a:r>
            <a:r>
              <a:rPr lang="tr-TR" sz="1800" dirty="0">
                <a:solidFill>
                  <a:srgbClr val="FF0000"/>
                </a:solidFill>
              </a:rPr>
              <a:t> </a:t>
            </a:r>
            <a:r>
              <a:rPr lang="tr-TR" sz="1800" dirty="0" err="1">
                <a:solidFill>
                  <a:srgbClr val="FF0000"/>
                </a:solidFill>
              </a:rPr>
              <a:t>agreement</a:t>
            </a:r>
            <a:r>
              <a:rPr lang="tr-TR" sz="1800" dirty="0">
                <a:solidFill>
                  <a:srgbClr val="FF0000"/>
                </a:solidFill>
              </a:rPr>
              <a:t>, yabancı dil düzeyinizi gösterir belge, transkriptiniz, pasaport kopyanız</a:t>
            </a:r>
            <a:r>
              <a:rPr lang="tr-TR" sz="1800" dirty="0">
                <a:solidFill>
                  <a:schemeClr val="bg1"/>
                </a:solidFill>
              </a:rPr>
              <a:t> </a:t>
            </a:r>
            <a:r>
              <a:rPr lang="tr-TR" sz="1800" dirty="0"/>
              <a:t>vb. olabilir.</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82653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
            <a:ext cx="12192000" cy="658647"/>
          </a:xfrm>
        </p:spPr>
        <p:txBody>
          <a:bodyPr>
            <a:noAutofit/>
          </a:bodyPr>
          <a:lstStyle/>
          <a:p>
            <a:r>
              <a:rPr lang="tr-TR" sz="2133" dirty="0">
                <a:solidFill>
                  <a:srgbClr val="FF0000"/>
                </a:solidFill>
              </a:rPr>
              <a:t>Erasmus+ Öğrenim Anlaşması – LA: Learning </a:t>
            </a:r>
            <a:r>
              <a:rPr lang="tr-TR" sz="2133" dirty="0" err="1">
                <a:solidFill>
                  <a:srgbClr val="FF0000"/>
                </a:solidFill>
              </a:rPr>
              <a:t>Agreement</a:t>
            </a:r>
            <a:r>
              <a:rPr lang="tr-TR" sz="2133" dirty="0">
                <a:solidFill>
                  <a:srgbClr val="FF0000"/>
                </a:solidFill>
              </a:rPr>
              <a:t> </a:t>
            </a:r>
            <a:br>
              <a:rPr lang="tr-TR" sz="2133" dirty="0">
                <a:solidFill>
                  <a:srgbClr val="FF0000"/>
                </a:solidFill>
              </a:rPr>
            </a:br>
            <a:r>
              <a:rPr lang="tr-TR" sz="2133" dirty="0">
                <a:solidFill>
                  <a:srgbClr val="FF0000"/>
                </a:solidFill>
              </a:rPr>
              <a:t>(OLA: Online Learning </a:t>
            </a:r>
            <a:r>
              <a:rPr lang="tr-TR" sz="2133" dirty="0" err="1">
                <a:solidFill>
                  <a:srgbClr val="FF0000"/>
                </a:solidFill>
              </a:rPr>
              <a:t>Agreement</a:t>
            </a:r>
            <a:r>
              <a:rPr lang="tr-TR" sz="2133" dirty="0">
                <a:solidFill>
                  <a:srgbClr val="FF0000"/>
                </a:solidFill>
              </a:rPr>
              <a:t>)</a:t>
            </a:r>
          </a:p>
        </p:txBody>
      </p:sp>
      <p:sp>
        <p:nvSpPr>
          <p:cNvPr id="3" name="İçerik Yer Tutucusu 2"/>
          <p:cNvSpPr>
            <a:spLocks noGrp="1"/>
          </p:cNvSpPr>
          <p:nvPr>
            <p:ph idx="1"/>
          </p:nvPr>
        </p:nvSpPr>
        <p:spPr>
          <a:xfrm>
            <a:off x="0" y="658653"/>
            <a:ext cx="12192000" cy="4883731"/>
          </a:xfrm>
        </p:spPr>
        <p:txBody>
          <a:bodyPr>
            <a:noAutofit/>
          </a:bodyPr>
          <a:lstStyle/>
          <a:p>
            <a:pPr marL="16933" algn="just">
              <a:lnSpc>
                <a:spcPct val="150000"/>
              </a:lnSpc>
              <a:spcBef>
                <a:spcPts val="0"/>
              </a:spcBef>
            </a:pPr>
            <a:r>
              <a:rPr lang="tr-TR" sz="1600" spc="-100" dirty="0">
                <a:latin typeface="Arial" pitchFamily="34" charset="0"/>
                <a:cs typeface="Arial" pitchFamily="34" charset="0"/>
              </a:rPr>
              <a:t>DEÜ’deki akademik biriminizin </a:t>
            </a:r>
            <a:r>
              <a:rPr lang="tr-TR" sz="1600" dirty="0">
                <a:latin typeface="Arial" pitchFamily="34" charset="0"/>
                <a:cs typeface="Arial" pitchFamily="34" charset="0"/>
              </a:rPr>
              <a:t>bil</a:t>
            </a:r>
            <a:r>
              <a:rPr lang="tr-TR" sz="1600" spc="-13" dirty="0">
                <a:latin typeface="Arial" pitchFamily="34" charset="0"/>
                <a:cs typeface="Arial" pitchFamily="34" charset="0"/>
              </a:rPr>
              <a:t>g</a:t>
            </a:r>
            <a:r>
              <a:rPr lang="tr-TR" sz="1600" dirty="0">
                <a:latin typeface="Arial" pitchFamily="34" charset="0"/>
                <a:cs typeface="Arial" pitchFamily="34" charset="0"/>
              </a:rPr>
              <a:t>isi</a:t>
            </a:r>
            <a:r>
              <a:rPr lang="tr-TR" sz="1600" spc="-27" dirty="0">
                <a:latin typeface="Arial" pitchFamily="34" charset="0"/>
                <a:cs typeface="Arial" pitchFamily="34" charset="0"/>
              </a:rPr>
              <a:t> </a:t>
            </a:r>
            <a:r>
              <a:rPr lang="tr-TR" sz="1600" spc="-40" dirty="0">
                <a:latin typeface="Arial" pitchFamily="34" charset="0"/>
                <a:cs typeface="Arial" pitchFamily="34" charset="0"/>
              </a:rPr>
              <a:t>v</a:t>
            </a:r>
            <a:r>
              <a:rPr lang="tr-TR" sz="1600" dirty="0">
                <a:latin typeface="Arial" pitchFamily="34" charset="0"/>
                <a:cs typeface="Arial" pitchFamily="34" charset="0"/>
              </a:rPr>
              <a:t>e</a:t>
            </a:r>
            <a:r>
              <a:rPr lang="tr-TR" sz="1600" spc="13" dirty="0">
                <a:latin typeface="Arial" pitchFamily="34" charset="0"/>
                <a:cs typeface="Arial" pitchFamily="34" charset="0"/>
              </a:rPr>
              <a:t> </a:t>
            </a:r>
            <a:r>
              <a:rPr lang="tr-TR" sz="1600" dirty="0">
                <a:latin typeface="Arial" pitchFamily="34" charset="0"/>
                <a:cs typeface="Arial" pitchFamily="34" charset="0"/>
              </a:rPr>
              <a:t>o</a:t>
            </a:r>
            <a:r>
              <a:rPr lang="tr-TR" sz="1600" spc="-13" dirty="0">
                <a:latin typeface="Arial" pitchFamily="34" charset="0"/>
                <a:cs typeface="Arial" pitchFamily="34" charset="0"/>
              </a:rPr>
              <a:t>n</a:t>
            </a:r>
            <a:r>
              <a:rPr lang="tr-TR" sz="1600" spc="-67" dirty="0">
                <a:latin typeface="Arial" pitchFamily="34" charset="0"/>
                <a:cs typeface="Arial" pitchFamily="34" charset="0"/>
              </a:rPr>
              <a:t>a</a:t>
            </a:r>
            <a:r>
              <a:rPr lang="tr-TR" sz="1600" dirty="0">
                <a:latin typeface="Arial" pitchFamily="34" charset="0"/>
                <a:cs typeface="Arial" pitchFamily="34" charset="0"/>
              </a:rPr>
              <a:t>yı</a:t>
            </a:r>
            <a:r>
              <a:rPr lang="tr-TR" sz="1600" spc="-20" dirty="0">
                <a:latin typeface="Arial" pitchFamily="34" charset="0"/>
                <a:cs typeface="Arial" pitchFamily="34" charset="0"/>
              </a:rPr>
              <a:t> </a:t>
            </a:r>
            <a:r>
              <a:rPr lang="tr-TR" sz="1600" dirty="0">
                <a:latin typeface="Arial" pitchFamily="34" charset="0"/>
                <a:cs typeface="Arial" pitchFamily="34" charset="0"/>
              </a:rPr>
              <a:t>dahilinde, karşı kurumda ala</a:t>
            </a:r>
            <a:r>
              <a:rPr lang="tr-TR" sz="1600" spc="-33" dirty="0">
                <a:latin typeface="Arial" pitchFamily="34" charset="0"/>
                <a:cs typeface="Arial" pitchFamily="34" charset="0"/>
              </a:rPr>
              <a:t>c</a:t>
            </a:r>
            <a:r>
              <a:rPr lang="tr-TR" sz="1600" dirty="0">
                <a:latin typeface="Arial" pitchFamily="34" charset="0"/>
                <a:cs typeface="Arial" pitchFamily="34" charset="0"/>
              </a:rPr>
              <a:t>ağınız</a:t>
            </a:r>
            <a:r>
              <a:rPr lang="tr-TR" sz="1600" spc="-13" dirty="0">
                <a:latin typeface="Arial" pitchFamily="34" charset="0"/>
                <a:cs typeface="Arial" pitchFamily="34" charset="0"/>
              </a:rPr>
              <a:t> </a:t>
            </a:r>
            <a:r>
              <a:rPr lang="tr-TR" sz="1600" dirty="0">
                <a:latin typeface="Arial" pitchFamily="34" charset="0"/>
                <a:cs typeface="Arial" pitchFamily="34" charset="0"/>
              </a:rPr>
              <a:t>de</a:t>
            </a:r>
            <a:r>
              <a:rPr lang="tr-TR" sz="1600" spc="-47" dirty="0">
                <a:latin typeface="Arial" pitchFamily="34" charset="0"/>
                <a:cs typeface="Arial" pitchFamily="34" charset="0"/>
              </a:rPr>
              <a:t>r</a:t>
            </a:r>
            <a:r>
              <a:rPr lang="tr-TR" sz="1600" dirty="0">
                <a:latin typeface="Arial" pitchFamily="34" charset="0"/>
                <a:cs typeface="Arial" pitchFamily="34" charset="0"/>
              </a:rPr>
              <a:t>sleri</a:t>
            </a:r>
            <a:r>
              <a:rPr lang="tr-TR" sz="1600" spc="-13" dirty="0">
                <a:latin typeface="Arial" pitchFamily="34" charset="0"/>
                <a:cs typeface="Arial" pitchFamily="34" charset="0"/>
              </a:rPr>
              <a:t> </a:t>
            </a:r>
            <a:r>
              <a:rPr lang="tr-TR" sz="1600" spc="-40" dirty="0">
                <a:latin typeface="Arial" pitchFamily="34" charset="0"/>
                <a:cs typeface="Arial" pitchFamily="34" charset="0"/>
              </a:rPr>
              <a:t>v</a:t>
            </a:r>
            <a:r>
              <a:rPr lang="tr-TR" sz="1600" dirty="0">
                <a:latin typeface="Arial" pitchFamily="34" charset="0"/>
                <a:cs typeface="Arial" pitchFamily="34" charset="0"/>
              </a:rPr>
              <a:t>e o</a:t>
            </a:r>
            <a:r>
              <a:rPr lang="tr-TR" sz="1600" spc="-13" dirty="0">
                <a:latin typeface="Arial" pitchFamily="34" charset="0"/>
                <a:cs typeface="Arial" pitchFamily="34" charset="0"/>
              </a:rPr>
              <a:t> </a:t>
            </a:r>
            <a:r>
              <a:rPr lang="tr-TR" sz="1600" dirty="0">
                <a:latin typeface="Arial" pitchFamily="34" charset="0"/>
                <a:cs typeface="Arial" pitchFamily="34" charset="0"/>
              </a:rPr>
              <a:t>de</a:t>
            </a:r>
            <a:r>
              <a:rPr lang="tr-TR" sz="1600" spc="-40" dirty="0">
                <a:latin typeface="Arial" pitchFamily="34" charset="0"/>
                <a:cs typeface="Arial" pitchFamily="34" charset="0"/>
              </a:rPr>
              <a:t>r</a:t>
            </a:r>
            <a:r>
              <a:rPr lang="tr-TR" sz="1600" dirty="0">
                <a:latin typeface="Arial" pitchFamily="34" charset="0"/>
                <a:cs typeface="Arial" pitchFamily="34" charset="0"/>
              </a:rPr>
              <a:t>sle</a:t>
            </a:r>
            <a:r>
              <a:rPr lang="tr-TR" sz="1600" spc="-47" dirty="0">
                <a:latin typeface="Arial" pitchFamily="34" charset="0"/>
                <a:cs typeface="Arial" pitchFamily="34" charset="0"/>
              </a:rPr>
              <a:t>r</a:t>
            </a:r>
            <a:r>
              <a:rPr lang="tr-TR" sz="1600" dirty="0">
                <a:latin typeface="Arial" pitchFamily="34" charset="0"/>
                <a:cs typeface="Arial" pitchFamily="34" charset="0"/>
              </a:rPr>
              <a:t>e</a:t>
            </a:r>
            <a:r>
              <a:rPr lang="tr-TR" sz="1600" spc="-13" dirty="0">
                <a:latin typeface="Arial" pitchFamily="34" charset="0"/>
                <a:cs typeface="Arial" pitchFamily="34" charset="0"/>
              </a:rPr>
              <a:t> </a:t>
            </a:r>
            <a:r>
              <a:rPr lang="tr-TR" sz="1600" spc="-53" dirty="0">
                <a:latin typeface="Arial" pitchFamily="34" charset="0"/>
                <a:cs typeface="Arial" pitchFamily="34" charset="0"/>
              </a:rPr>
              <a:t>k</a:t>
            </a:r>
            <a:r>
              <a:rPr lang="tr-TR" sz="1600" dirty="0">
                <a:latin typeface="Arial" pitchFamily="34" charset="0"/>
                <a:cs typeface="Arial" pitchFamily="34" charset="0"/>
              </a:rPr>
              <a:t>a</a:t>
            </a:r>
            <a:r>
              <a:rPr lang="tr-TR" sz="1600" spc="-47" dirty="0">
                <a:latin typeface="Arial" pitchFamily="34" charset="0"/>
                <a:cs typeface="Arial" pitchFamily="34" charset="0"/>
              </a:rPr>
              <a:t>r</a:t>
            </a:r>
            <a:r>
              <a:rPr lang="tr-TR" sz="1600" dirty="0">
                <a:latin typeface="Arial" pitchFamily="34" charset="0"/>
                <a:cs typeface="Arial" pitchFamily="34" charset="0"/>
              </a:rPr>
              <a:t>şılık</a:t>
            </a:r>
            <a:r>
              <a:rPr lang="tr-TR" sz="1600" spc="-40" dirty="0">
                <a:latin typeface="Arial" pitchFamily="34" charset="0"/>
                <a:cs typeface="Arial" pitchFamily="34" charset="0"/>
              </a:rPr>
              <a:t>  olarak </a:t>
            </a:r>
            <a:r>
              <a:rPr lang="tr-TR" sz="1600" dirty="0">
                <a:latin typeface="Arial" pitchFamily="34" charset="0"/>
                <a:cs typeface="Arial" pitchFamily="34" charset="0"/>
              </a:rPr>
              <a:t>DEÜ’de s</a:t>
            </a:r>
            <a:r>
              <a:rPr lang="tr-TR" sz="1600" spc="-67" dirty="0">
                <a:latin typeface="Arial" pitchFamily="34" charset="0"/>
                <a:cs typeface="Arial" pitchFamily="34" charset="0"/>
              </a:rPr>
              <a:t>a</a:t>
            </a:r>
            <a:r>
              <a:rPr lang="tr-TR" sz="1600" dirty="0">
                <a:latin typeface="Arial" pitchFamily="34" charset="0"/>
                <a:cs typeface="Arial" pitchFamily="34" charset="0"/>
              </a:rPr>
              <a:t>yıla</a:t>
            </a:r>
            <a:r>
              <a:rPr lang="tr-TR" sz="1600" spc="-20" dirty="0">
                <a:latin typeface="Arial" pitchFamily="34" charset="0"/>
                <a:cs typeface="Arial" pitchFamily="34" charset="0"/>
              </a:rPr>
              <a:t>c</a:t>
            </a:r>
            <a:r>
              <a:rPr lang="tr-TR" sz="1600" dirty="0">
                <a:latin typeface="Arial" pitchFamily="34" charset="0"/>
                <a:cs typeface="Arial" pitchFamily="34" charset="0"/>
              </a:rPr>
              <a:t>ak</a:t>
            </a:r>
            <a:r>
              <a:rPr lang="tr-TR" sz="1600" spc="-33" dirty="0">
                <a:latin typeface="Arial" pitchFamily="34" charset="0"/>
                <a:cs typeface="Arial" pitchFamily="34" charset="0"/>
              </a:rPr>
              <a:t> </a:t>
            </a:r>
            <a:r>
              <a:rPr lang="tr-TR" sz="1600" dirty="0">
                <a:latin typeface="Arial" pitchFamily="34" charset="0"/>
                <a:cs typeface="Arial" pitchFamily="34" charset="0"/>
              </a:rPr>
              <a:t>olan de</a:t>
            </a:r>
            <a:r>
              <a:rPr lang="tr-TR" sz="1600" spc="-47" dirty="0">
                <a:latin typeface="Arial" pitchFamily="34" charset="0"/>
                <a:cs typeface="Arial" pitchFamily="34" charset="0"/>
              </a:rPr>
              <a:t>r</a:t>
            </a:r>
            <a:r>
              <a:rPr lang="tr-TR" sz="1600" dirty="0">
                <a:latin typeface="Arial" pitchFamily="34" charset="0"/>
                <a:cs typeface="Arial" pitchFamily="34" charset="0"/>
              </a:rPr>
              <a:t>sleri</a:t>
            </a:r>
            <a:r>
              <a:rPr lang="tr-TR" sz="1600" spc="-13" dirty="0">
                <a:latin typeface="Arial" pitchFamily="34" charset="0"/>
                <a:cs typeface="Arial" pitchFamily="34" charset="0"/>
              </a:rPr>
              <a:t> </a:t>
            </a:r>
            <a:r>
              <a:rPr lang="tr-TR" sz="1600" spc="-20" dirty="0">
                <a:latin typeface="Arial" pitchFamily="34" charset="0"/>
                <a:cs typeface="Arial" pitchFamily="34" charset="0"/>
              </a:rPr>
              <a:t>gösteren belgedir.</a:t>
            </a:r>
          </a:p>
          <a:p>
            <a:pPr marL="16933" algn="just">
              <a:lnSpc>
                <a:spcPct val="150000"/>
              </a:lnSpc>
              <a:spcBef>
                <a:spcPts val="0"/>
              </a:spcBef>
            </a:pPr>
            <a:r>
              <a:rPr lang="tr-TR" sz="1600" spc="-27" dirty="0" err="1">
                <a:latin typeface="Arial" pitchFamily="34" charset="0"/>
                <a:cs typeface="Arial" pitchFamily="34" charset="0"/>
              </a:rPr>
              <a:t>N</a:t>
            </a:r>
            <a:r>
              <a:rPr lang="tr-TR" sz="1600" spc="-33" dirty="0" err="1">
                <a:latin typeface="Arial" pitchFamily="34" charset="0"/>
                <a:cs typeface="Arial" pitchFamily="34" charset="0"/>
              </a:rPr>
              <a:t>o</a:t>
            </a:r>
            <a:r>
              <a:rPr lang="tr-TR" sz="1600" dirty="0" err="1">
                <a:latin typeface="Arial" pitchFamily="34" charset="0"/>
                <a:cs typeface="Arial" pitchFamily="34" charset="0"/>
              </a:rPr>
              <a:t>mina</a:t>
            </a:r>
            <a:r>
              <a:rPr lang="tr-TR" sz="1600" spc="-67" dirty="0" err="1">
                <a:latin typeface="Arial" pitchFamily="34" charset="0"/>
                <a:cs typeface="Arial" pitchFamily="34" charset="0"/>
              </a:rPr>
              <a:t>s</a:t>
            </a:r>
            <a:r>
              <a:rPr lang="tr-TR" sz="1600" spc="-47" dirty="0" err="1">
                <a:latin typeface="Arial" pitchFamily="34" charset="0"/>
                <a:cs typeface="Arial" pitchFamily="34" charset="0"/>
              </a:rPr>
              <a:t>y</a:t>
            </a:r>
            <a:r>
              <a:rPr lang="tr-TR" sz="1600" dirty="0" err="1">
                <a:latin typeface="Arial" pitchFamily="34" charset="0"/>
                <a:cs typeface="Arial" pitchFamily="34" charset="0"/>
              </a:rPr>
              <a:t>onunuz</a:t>
            </a:r>
            <a:r>
              <a:rPr lang="tr-TR" sz="1600" spc="-13" dirty="0">
                <a:latin typeface="Arial" pitchFamily="34" charset="0"/>
                <a:cs typeface="Arial" pitchFamily="34" charset="0"/>
              </a:rPr>
              <a:t> </a:t>
            </a:r>
            <a:r>
              <a:rPr lang="tr-TR" sz="1600" spc="-47" dirty="0">
                <a:latin typeface="Arial" pitchFamily="34" charset="0"/>
                <a:cs typeface="Arial" pitchFamily="34" charset="0"/>
              </a:rPr>
              <a:t>y</a:t>
            </a:r>
            <a:r>
              <a:rPr lang="tr-TR" sz="1600" dirty="0">
                <a:latin typeface="Arial" pitchFamily="34" charset="0"/>
                <a:cs typeface="Arial" pitchFamily="34" charset="0"/>
              </a:rPr>
              <a:t>apıldı</a:t>
            </a:r>
            <a:r>
              <a:rPr lang="tr-TR" sz="1600" spc="-13" dirty="0">
                <a:latin typeface="Arial" pitchFamily="34" charset="0"/>
                <a:cs typeface="Arial" pitchFamily="34" charset="0"/>
              </a:rPr>
              <a:t>k</a:t>
            </a:r>
            <a:r>
              <a:rPr lang="tr-TR" sz="1600" spc="-33" dirty="0">
                <a:latin typeface="Arial" pitchFamily="34" charset="0"/>
                <a:cs typeface="Arial" pitchFamily="34" charset="0"/>
              </a:rPr>
              <a:t>t</a:t>
            </a:r>
            <a:r>
              <a:rPr lang="tr-TR" sz="1600" dirty="0">
                <a:latin typeface="Arial" pitchFamily="34" charset="0"/>
                <a:cs typeface="Arial" pitchFamily="34" charset="0"/>
              </a:rPr>
              <a:t>an</a:t>
            </a:r>
            <a:r>
              <a:rPr lang="tr-TR" sz="1600" spc="-33" dirty="0">
                <a:latin typeface="Arial" pitchFamily="34" charset="0"/>
                <a:cs typeface="Arial" pitchFamily="34" charset="0"/>
              </a:rPr>
              <a:t> </a:t>
            </a:r>
            <a:r>
              <a:rPr lang="tr-TR" sz="1600" dirty="0">
                <a:latin typeface="Arial" pitchFamily="34" charset="0"/>
                <a:cs typeface="Arial" pitchFamily="34" charset="0"/>
              </a:rPr>
              <a:t>s</a:t>
            </a:r>
            <a:r>
              <a:rPr lang="tr-TR" sz="1600" spc="-13" dirty="0">
                <a:latin typeface="Arial" pitchFamily="34" charset="0"/>
                <a:cs typeface="Arial" pitchFamily="34" charset="0"/>
              </a:rPr>
              <a:t>o</a:t>
            </a:r>
            <a:r>
              <a:rPr lang="tr-TR" sz="1600" dirty="0">
                <a:latin typeface="Arial" pitchFamily="34" charset="0"/>
                <a:cs typeface="Arial" pitchFamily="34" charset="0"/>
              </a:rPr>
              <a:t>n</a:t>
            </a:r>
            <a:r>
              <a:rPr lang="tr-TR" sz="1600" spc="-67" dirty="0">
                <a:latin typeface="Arial" pitchFamily="34" charset="0"/>
                <a:cs typeface="Arial" pitchFamily="34" charset="0"/>
              </a:rPr>
              <a:t>r</a:t>
            </a:r>
            <a:r>
              <a:rPr lang="tr-TR" sz="1600" dirty="0">
                <a:latin typeface="Arial" pitchFamily="34" charset="0"/>
                <a:cs typeface="Arial" pitchFamily="34" charset="0"/>
              </a:rPr>
              <a:t>a alabil</a:t>
            </a:r>
            <a:r>
              <a:rPr lang="tr-TR" sz="1600" spc="7" dirty="0">
                <a:latin typeface="Arial" pitchFamily="34" charset="0"/>
                <a:cs typeface="Arial" pitchFamily="34" charset="0"/>
              </a:rPr>
              <a:t>e</a:t>
            </a:r>
            <a:r>
              <a:rPr lang="tr-TR" sz="1600" dirty="0">
                <a:latin typeface="Arial" pitchFamily="34" charset="0"/>
                <a:cs typeface="Arial" pitchFamily="34" charset="0"/>
              </a:rPr>
              <a:t>c</a:t>
            </a:r>
            <a:r>
              <a:rPr lang="tr-TR" sz="1600" spc="7" dirty="0">
                <a:latin typeface="Arial" pitchFamily="34" charset="0"/>
                <a:cs typeface="Arial" pitchFamily="34" charset="0"/>
              </a:rPr>
              <a:t>e</a:t>
            </a:r>
            <a:r>
              <a:rPr lang="tr-TR" sz="1600" dirty="0">
                <a:latin typeface="Arial" pitchFamily="34" charset="0"/>
                <a:cs typeface="Arial" pitchFamily="34" charset="0"/>
              </a:rPr>
              <a:t>ğiniz</a:t>
            </a:r>
            <a:r>
              <a:rPr lang="tr-TR" sz="1600" spc="-13" dirty="0">
                <a:latin typeface="Arial" pitchFamily="34" charset="0"/>
                <a:cs typeface="Arial" pitchFamily="34" charset="0"/>
              </a:rPr>
              <a:t> </a:t>
            </a:r>
            <a:r>
              <a:rPr lang="tr-TR" sz="1600" dirty="0">
                <a:latin typeface="Arial" pitchFamily="34" charset="0"/>
                <a:cs typeface="Arial" pitchFamily="34" charset="0"/>
              </a:rPr>
              <a:t>de</a:t>
            </a:r>
            <a:r>
              <a:rPr lang="tr-TR" sz="1600" spc="-40" dirty="0">
                <a:latin typeface="Arial" pitchFamily="34" charset="0"/>
                <a:cs typeface="Arial" pitchFamily="34" charset="0"/>
              </a:rPr>
              <a:t>r</a:t>
            </a:r>
            <a:r>
              <a:rPr lang="tr-TR" sz="1600" dirty="0">
                <a:latin typeface="Arial" pitchFamily="34" charset="0"/>
                <a:cs typeface="Arial" pitchFamily="34" charset="0"/>
              </a:rPr>
              <a:t>sler</a:t>
            </a:r>
            <a:r>
              <a:rPr lang="tr-TR" sz="1600" spc="-13" dirty="0">
                <a:latin typeface="Arial" pitchFamily="34" charset="0"/>
                <a:cs typeface="Arial" pitchFamily="34" charset="0"/>
              </a:rPr>
              <a:t> </a:t>
            </a:r>
            <a:r>
              <a:rPr lang="tr-TR" sz="1600" dirty="0">
                <a:latin typeface="Arial" pitchFamily="34" charset="0"/>
                <a:cs typeface="Arial" pitchFamily="34" charset="0"/>
              </a:rPr>
              <a:t>ile</a:t>
            </a:r>
            <a:r>
              <a:rPr lang="tr-TR" sz="1600" spc="-13" dirty="0">
                <a:latin typeface="Arial" pitchFamily="34" charset="0"/>
                <a:cs typeface="Arial" pitchFamily="34" charset="0"/>
              </a:rPr>
              <a:t> </a:t>
            </a:r>
            <a:r>
              <a:rPr lang="tr-TR" sz="1600" dirty="0">
                <a:latin typeface="Arial" pitchFamily="34" charset="0"/>
                <a:cs typeface="Arial" pitchFamily="34" charset="0"/>
              </a:rPr>
              <a:t>ilgili</a:t>
            </a:r>
            <a:r>
              <a:rPr lang="tr-TR" sz="1600" spc="-27" dirty="0">
                <a:latin typeface="Arial" pitchFamily="34" charset="0"/>
                <a:cs typeface="Arial" pitchFamily="34" charset="0"/>
              </a:rPr>
              <a:t> </a:t>
            </a:r>
            <a:r>
              <a:rPr lang="tr-TR" sz="1600" spc="-53" dirty="0">
                <a:latin typeface="Arial" pitchFamily="34" charset="0"/>
                <a:cs typeface="Arial" pitchFamily="34" charset="0"/>
              </a:rPr>
              <a:t>k</a:t>
            </a:r>
            <a:r>
              <a:rPr lang="tr-TR" sz="1600" dirty="0">
                <a:latin typeface="Arial" pitchFamily="34" charset="0"/>
                <a:cs typeface="Arial" pitchFamily="34" charset="0"/>
              </a:rPr>
              <a:t>a</a:t>
            </a:r>
            <a:r>
              <a:rPr lang="tr-TR" sz="1600" spc="-47" dirty="0">
                <a:latin typeface="Arial" pitchFamily="34" charset="0"/>
                <a:cs typeface="Arial" pitchFamily="34" charset="0"/>
              </a:rPr>
              <a:t>r</a:t>
            </a:r>
            <a:r>
              <a:rPr lang="tr-TR" sz="1600" dirty="0">
                <a:latin typeface="Arial" pitchFamily="34" charset="0"/>
                <a:cs typeface="Arial" pitchFamily="34" charset="0"/>
              </a:rPr>
              <a:t>şı</a:t>
            </a:r>
            <a:r>
              <a:rPr lang="tr-TR" sz="1600" spc="-40" dirty="0">
                <a:latin typeface="Arial" pitchFamily="34" charset="0"/>
                <a:cs typeface="Arial" pitchFamily="34" charset="0"/>
              </a:rPr>
              <a:t> </a:t>
            </a:r>
            <a:r>
              <a:rPr lang="tr-TR" sz="1600" dirty="0">
                <a:latin typeface="Arial" pitchFamily="34" charset="0"/>
                <a:cs typeface="Arial" pitchFamily="34" charset="0"/>
              </a:rPr>
              <a:t>üni</a:t>
            </a:r>
            <a:r>
              <a:rPr lang="tr-TR" sz="1600" spc="-40" dirty="0">
                <a:latin typeface="Arial" pitchFamily="34" charset="0"/>
                <a:cs typeface="Arial" pitchFamily="34" charset="0"/>
              </a:rPr>
              <a:t>v</a:t>
            </a:r>
            <a:r>
              <a:rPr lang="tr-TR" sz="1600" dirty="0">
                <a:latin typeface="Arial" pitchFamily="34" charset="0"/>
                <a:cs typeface="Arial" pitchFamily="34" charset="0"/>
              </a:rPr>
              <a:t>e</a:t>
            </a:r>
            <a:r>
              <a:rPr lang="tr-TR" sz="1600" spc="-40" dirty="0">
                <a:latin typeface="Arial" pitchFamily="34" charset="0"/>
                <a:cs typeface="Arial" pitchFamily="34" charset="0"/>
              </a:rPr>
              <a:t>r</a:t>
            </a:r>
            <a:r>
              <a:rPr lang="tr-TR" sz="1600" dirty="0">
                <a:latin typeface="Arial" pitchFamily="34" charset="0"/>
                <a:cs typeface="Arial" pitchFamily="34" charset="0"/>
              </a:rPr>
              <a:t>si</a:t>
            </a:r>
            <a:r>
              <a:rPr lang="tr-TR" sz="1600" spc="-40" dirty="0">
                <a:latin typeface="Arial" pitchFamily="34" charset="0"/>
                <a:cs typeface="Arial" pitchFamily="34" charset="0"/>
              </a:rPr>
              <a:t>t</a:t>
            </a:r>
            <a:r>
              <a:rPr lang="tr-TR" sz="1600" dirty="0">
                <a:latin typeface="Arial" pitchFamily="34" charset="0"/>
                <a:cs typeface="Arial" pitchFamily="34" charset="0"/>
              </a:rPr>
              <a:t>enin internet sayfasındaki de</a:t>
            </a:r>
            <a:r>
              <a:rPr lang="tr-TR" sz="1600" spc="-40" dirty="0">
                <a:latin typeface="Arial" pitchFamily="34" charset="0"/>
                <a:cs typeface="Arial" pitchFamily="34" charset="0"/>
              </a:rPr>
              <a:t>r</a:t>
            </a:r>
            <a:r>
              <a:rPr lang="tr-TR" sz="1600" dirty="0">
                <a:latin typeface="Arial" pitchFamily="34" charset="0"/>
                <a:cs typeface="Arial" pitchFamily="34" charset="0"/>
              </a:rPr>
              <a:t>s </a:t>
            </a:r>
            <a:r>
              <a:rPr lang="tr-TR" sz="1600" spc="-60" dirty="0">
                <a:latin typeface="Arial" pitchFamily="34" charset="0"/>
                <a:cs typeface="Arial" pitchFamily="34" charset="0"/>
              </a:rPr>
              <a:t>k</a:t>
            </a:r>
            <a:r>
              <a:rPr lang="tr-TR" sz="1600" spc="-33" dirty="0">
                <a:latin typeface="Arial" pitchFamily="34" charset="0"/>
                <a:cs typeface="Arial" pitchFamily="34" charset="0"/>
              </a:rPr>
              <a:t>at</a:t>
            </a:r>
            <a:r>
              <a:rPr lang="tr-TR" sz="1600" dirty="0">
                <a:latin typeface="Arial" pitchFamily="34" charset="0"/>
                <a:cs typeface="Arial" pitchFamily="34" charset="0"/>
              </a:rPr>
              <a:t>aloğunu</a:t>
            </a:r>
            <a:r>
              <a:rPr lang="tr-TR" sz="1600" spc="-47" dirty="0">
                <a:latin typeface="Arial" pitchFamily="34" charset="0"/>
                <a:cs typeface="Arial" pitchFamily="34" charset="0"/>
              </a:rPr>
              <a:t> </a:t>
            </a:r>
            <a:r>
              <a:rPr lang="tr-TR" sz="1600" dirty="0">
                <a:latin typeface="Arial" pitchFamily="34" charset="0"/>
                <a:cs typeface="Arial" pitchFamily="34" charset="0"/>
              </a:rPr>
              <a:t>inc</a:t>
            </a:r>
            <a:r>
              <a:rPr lang="tr-TR" sz="1600" spc="7" dirty="0">
                <a:latin typeface="Arial" pitchFamily="34" charset="0"/>
                <a:cs typeface="Arial" pitchFamily="34" charset="0"/>
              </a:rPr>
              <a:t>e</a:t>
            </a:r>
            <a:r>
              <a:rPr lang="tr-TR" sz="1600" dirty="0">
                <a:latin typeface="Arial" pitchFamily="34" charset="0"/>
                <a:cs typeface="Arial" pitchFamily="34" charset="0"/>
              </a:rPr>
              <a:t>leyiniz.</a:t>
            </a:r>
            <a:r>
              <a:rPr lang="tr-TR" sz="1600" spc="-47" dirty="0">
                <a:latin typeface="Arial" pitchFamily="34" charset="0"/>
                <a:cs typeface="Arial" pitchFamily="34" charset="0"/>
              </a:rPr>
              <a:t> </a:t>
            </a:r>
            <a:r>
              <a:rPr lang="tr-TR" sz="1600" dirty="0">
                <a:latin typeface="Arial" pitchFamily="34" charset="0"/>
                <a:cs typeface="Arial" pitchFamily="34" charset="0"/>
              </a:rPr>
              <a:t>Ge</a:t>
            </a:r>
            <a:r>
              <a:rPr lang="tr-TR" sz="1600" spc="-47" dirty="0">
                <a:latin typeface="Arial" pitchFamily="34" charset="0"/>
                <a:cs typeface="Arial" pitchFamily="34" charset="0"/>
              </a:rPr>
              <a:t>r</a:t>
            </a:r>
            <a:r>
              <a:rPr lang="tr-TR" sz="1600" dirty="0">
                <a:latin typeface="Arial" pitchFamily="34" charset="0"/>
                <a:cs typeface="Arial" pitchFamily="34" charset="0"/>
              </a:rPr>
              <a:t>eki</a:t>
            </a:r>
            <a:r>
              <a:rPr lang="tr-TR" sz="1600" spc="-40" dirty="0">
                <a:latin typeface="Arial" pitchFamily="34" charset="0"/>
                <a:cs typeface="Arial" pitchFamily="34" charset="0"/>
              </a:rPr>
              <a:t>r</a:t>
            </a:r>
            <a:r>
              <a:rPr lang="tr-TR" sz="1600" dirty="0">
                <a:latin typeface="Arial" pitchFamily="34" charset="0"/>
                <a:cs typeface="Arial" pitchFamily="34" charset="0"/>
              </a:rPr>
              <a:t>se</a:t>
            </a:r>
            <a:r>
              <a:rPr lang="tr-TR" sz="1600" spc="-20" dirty="0">
                <a:latin typeface="Arial" pitchFamily="34" charset="0"/>
                <a:cs typeface="Arial" pitchFamily="34" charset="0"/>
              </a:rPr>
              <a:t>, en güncel ders listesi için </a:t>
            </a:r>
            <a:r>
              <a:rPr lang="tr-TR" sz="1600" spc="-53" dirty="0">
                <a:latin typeface="Arial" pitchFamily="34" charset="0"/>
                <a:cs typeface="Arial" pitchFamily="34" charset="0"/>
              </a:rPr>
              <a:t>k</a:t>
            </a:r>
            <a:r>
              <a:rPr lang="tr-TR" sz="1600" dirty="0">
                <a:latin typeface="Arial" pitchFamily="34" charset="0"/>
                <a:cs typeface="Arial" pitchFamily="34" charset="0"/>
              </a:rPr>
              <a:t>a</a:t>
            </a:r>
            <a:r>
              <a:rPr lang="tr-TR" sz="1600" spc="-47" dirty="0">
                <a:latin typeface="Arial" pitchFamily="34" charset="0"/>
                <a:cs typeface="Arial" pitchFamily="34" charset="0"/>
              </a:rPr>
              <a:t>r</a:t>
            </a:r>
            <a:r>
              <a:rPr lang="tr-TR" sz="1600" dirty="0">
                <a:latin typeface="Arial" pitchFamily="34" charset="0"/>
                <a:cs typeface="Arial" pitchFamily="34" charset="0"/>
              </a:rPr>
              <a:t>şı</a:t>
            </a:r>
            <a:r>
              <a:rPr lang="tr-TR" sz="1600" spc="-27" dirty="0">
                <a:latin typeface="Arial" pitchFamily="34" charset="0"/>
                <a:cs typeface="Arial" pitchFamily="34" charset="0"/>
              </a:rPr>
              <a:t> </a:t>
            </a:r>
            <a:r>
              <a:rPr lang="tr-TR" sz="1600" spc="-53" dirty="0">
                <a:latin typeface="Arial" pitchFamily="34" charset="0"/>
                <a:cs typeface="Arial" pitchFamily="34" charset="0"/>
              </a:rPr>
              <a:t>k</a:t>
            </a:r>
            <a:r>
              <a:rPr lang="tr-TR" sz="1600" dirty="0">
                <a:latin typeface="Arial" pitchFamily="34" charset="0"/>
                <a:cs typeface="Arial" pitchFamily="34" charset="0"/>
              </a:rPr>
              <a:t>urum </a:t>
            </a:r>
            <a:r>
              <a:rPr lang="tr-TR" sz="1600" spc="-20" dirty="0" err="1">
                <a:latin typeface="Arial" pitchFamily="34" charset="0"/>
                <a:cs typeface="Arial" pitchFamily="34" charset="0"/>
              </a:rPr>
              <a:t>E</a:t>
            </a:r>
            <a:r>
              <a:rPr lang="tr-TR" sz="1600" spc="-73" dirty="0" err="1">
                <a:latin typeface="Arial" pitchFamily="34" charset="0"/>
                <a:cs typeface="Arial" pitchFamily="34" charset="0"/>
              </a:rPr>
              <a:t>r</a:t>
            </a:r>
            <a:r>
              <a:rPr lang="tr-TR" sz="1600" dirty="0" err="1">
                <a:latin typeface="Arial" pitchFamily="34" charset="0"/>
                <a:cs typeface="Arial" pitchFamily="34" charset="0"/>
              </a:rPr>
              <a:t>asmus</a:t>
            </a:r>
            <a:r>
              <a:rPr lang="tr-TR" sz="1600" dirty="0">
                <a:latin typeface="Arial" pitchFamily="34" charset="0"/>
                <a:cs typeface="Arial" pitchFamily="34" charset="0"/>
              </a:rPr>
              <a:t> Ofisi (International Office)</a:t>
            </a:r>
            <a:r>
              <a:rPr lang="tr-TR" sz="1600" spc="-27" dirty="0">
                <a:latin typeface="Arial" pitchFamily="34" charset="0"/>
                <a:cs typeface="Arial" pitchFamily="34" charset="0"/>
              </a:rPr>
              <a:t> </a:t>
            </a:r>
            <a:r>
              <a:rPr lang="tr-TR" sz="1600" dirty="0">
                <a:latin typeface="Arial" pitchFamily="34" charset="0"/>
                <a:cs typeface="Arial" pitchFamily="34" charset="0"/>
              </a:rPr>
              <a:t>ile iletişime </a:t>
            </a:r>
            <a:r>
              <a:rPr lang="tr-TR" sz="1600" spc="-40" dirty="0">
                <a:latin typeface="Arial" pitchFamily="34" charset="0"/>
                <a:cs typeface="Arial" pitchFamily="34" charset="0"/>
              </a:rPr>
              <a:t>g</a:t>
            </a:r>
            <a:r>
              <a:rPr lang="tr-TR" sz="1600" dirty="0">
                <a:latin typeface="Arial" pitchFamily="34" charset="0"/>
                <a:cs typeface="Arial" pitchFamily="34" charset="0"/>
              </a:rPr>
              <a:t>e</a:t>
            </a:r>
            <a:r>
              <a:rPr lang="tr-TR" sz="1600" spc="7" dirty="0">
                <a:latin typeface="Arial" pitchFamily="34" charset="0"/>
                <a:cs typeface="Arial" pitchFamily="34" charset="0"/>
              </a:rPr>
              <a:t>ç</a:t>
            </a:r>
            <a:r>
              <a:rPr lang="tr-TR" sz="1600" dirty="0">
                <a:latin typeface="Arial" pitchFamily="34" charset="0"/>
                <a:cs typeface="Arial" pitchFamily="34" charset="0"/>
              </a:rPr>
              <a:t>iniz. DEÜ’deki Erasmus Bölüm Koordinatörünüze karşı kurumdaki dersler konusunda gerekli bilgileri (eğitim dili, AKTS değeri vb.) sunmalısınız. </a:t>
            </a:r>
          </a:p>
          <a:p>
            <a:pPr marL="16933" algn="just">
              <a:lnSpc>
                <a:spcPct val="150000"/>
              </a:lnSpc>
              <a:spcBef>
                <a:spcPts val="0"/>
              </a:spcBef>
            </a:pPr>
            <a:r>
              <a:rPr lang="tr-TR" sz="1600" spc="-20" dirty="0">
                <a:latin typeface="Arial" pitchFamily="34" charset="0"/>
                <a:cs typeface="Arial" pitchFamily="34" charset="0"/>
              </a:rPr>
              <a:t>De</a:t>
            </a:r>
            <a:r>
              <a:rPr lang="tr-TR" sz="1600" spc="-53" dirty="0">
                <a:latin typeface="Arial" pitchFamily="34" charset="0"/>
                <a:cs typeface="Arial" pitchFamily="34" charset="0"/>
              </a:rPr>
              <a:t>r</a:t>
            </a:r>
            <a:r>
              <a:rPr lang="tr-TR" sz="1600" dirty="0">
                <a:latin typeface="Arial" pitchFamily="34" charset="0"/>
                <a:cs typeface="Arial" pitchFamily="34" charset="0"/>
              </a:rPr>
              <a:t>s</a:t>
            </a:r>
            <a:r>
              <a:rPr lang="tr-TR" sz="1600" spc="-27" dirty="0">
                <a:latin typeface="Arial" pitchFamily="34" charset="0"/>
                <a:cs typeface="Arial" pitchFamily="34" charset="0"/>
              </a:rPr>
              <a:t> </a:t>
            </a:r>
            <a:r>
              <a:rPr lang="tr-TR" sz="1600" dirty="0">
                <a:latin typeface="Arial" pitchFamily="34" charset="0"/>
                <a:cs typeface="Arial" pitchFamily="34" charset="0"/>
              </a:rPr>
              <a:t>seçimi ve eşleştirmesi</a:t>
            </a:r>
            <a:r>
              <a:rPr lang="tr-TR" sz="1600" spc="-13" dirty="0">
                <a:latin typeface="Arial" pitchFamily="34" charset="0"/>
                <a:cs typeface="Arial" pitchFamily="34" charset="0"/>
              </a:rPr>
              <a:t> </a:t>
            </a:r>
            <a:r>
              <a:rPr lang="tr-TR" sz="1600" dirty="0">
                <a:latin typeface="Arial" pitchFamily="34" charset="0"/>
                <a:cs typeface="Arial" pitchFamily="34" charset="0"/>
              </a:rPr>
              <a:t>aşamasında</a:t>
            </a:r>
            <a:r>
              <a:rPr lang="tr-TR" sz="1600" spc="-20" dirty="0">
                <a:latin typeface="Arial" pitchFamily="34" charset="0"/>
                <a:cs typeface="Arial" pitchFamily="34" charset="0"/>
              </a:rPr>
              <a:t>,</a:t>
            </a:r>
            <a:r>
              <a:rPr lang="tr-TR" sz="1600" spc="13" dirty="0">
                <a:latin typeface="Arial" pitchFamily="34" charset="0"/>
                <a:cs typeface="Arial" pitchFamily="34" charset="0"/>
              </a:rPr>
              <a:t> </a:t>
            </a:r>
            <a:r>
              <a:rPr lang="tr-TR" sz="1600" dirty="0">
                <a:latin typeface="Arial" pitchFamily="34" charset="0"/>
                <a:cs typeface="Arial" pitchFamily="34" charset="0"/>
              </a:rPr>
              <a:t>Learning </a:t>
            </a:r>
            <a:r>
              <a:rPr lang="tr-TR" sz="1600" dirty="0" err="1">
                <a:latin typeface="Arial" pitchFamily="34" charset="0"/>
                <a:cs typeface="Arial" pitchFamily="34" charset="0"/>
              </a:rPr>
              <a:t>Agreement’ın</a:t>
            </a:r>
            <a:r>
              <a:rPr lang="tr-TR" sz="1600" spc="-7" dirty="0">
                <a:latin typeface="Arial" pitchFamily="34" charset="0"/>
                <a:cs typeface="Arial" pitchFamily="34" charset="0"/>
              </a:rPr>
              <a:t> </a:t>
            </a:r>
            <a:r>
              <a:rPr lang="tr-TR" sz="1600" dirty="0">
                <a:latin typeface="Arial" pitchFamily="34" charset="0"/>
                <a:cs typeface="Arial" pitchFamily="34" charset="0"/>
              </a:rPr>
              <a:t>hazırlanmasında</a:t>
            </a:r>
            <a:r>
              <a:rPr lang="tr-TR" sz="1600" spc="-13" dirty="0">
                <a:latin typeface="Arial" pitchFamily="34" charset="0"/>
                <a:cs typeface="Arial" pitchFamily="34" charset="0"/>
              </a:rPr>
              <a:t> </a:t>
            </a:r>
            <a:r>
              <a:rPr lang="tr-TR" sz="1600" dirty="0">
                <a:latin typeface="Arial" pitchFamily="34" charset="0"/>
                <a:cs typeface="Arial" pitchFamily="34" charset="0"/>
              </a:rPr>
              <a:t>bölüm</a:t>
            </a:r>
            <a:r>
              <a:rPr lang="tr-TR" sz="1600" spc="-27" dirty="0">
                <a:latin typeface="Arial" pitchFamily="34" charset="0"/>
                <a:cs typeface="Arial" pitchFamily="34" charset="0"/>
              </a:rPr>
              <a:t> </a:t>
            </a:r>
            <a:r>
              <a:rPr lang="tr-TR" sz="1600" spc="-113" dirty="0">
                <a:latin typeface="Arial" pitchFamily="34" charset="0"/>
                <a:cs typeface="Arial" pitchFamily="34" charset="0"/>
              </a:rPr>
              <a:t>k</a:t>
            </a:r>
            <a:r>
              <a:rPr lang="tr-TR" sz="1600" dirty="0">
                <a:latin typeface="Arial" pitchFamily="34" charset="0"/>
                <a:cs typeface="Arial" pitchFamily="34" charset="0"/>
              </a:rPr>
              <a:t>o</a:t>
            </a:r>
            <a:r>
              <a:rPr lang="tr-TR" sz="1600" spc="-13" dirty="0">
                <a:latin typeface="Arial" pitchFamily="34" charset="0"/>
                <a:cs typeface="Arial" pitchFamily="34" charset="0"/>
              </a:rPr>
              <a:t>o</a:t>
            </a:r>
            <a:r>
              <a:rPr lang="tr-TR" sz="1600" spc="-47" dirty="0">
                <a:latin typeface="Arial" pitchFamily="34" charset="0"/>
                <a:cs typeface="Arial" pitchFamily="34" charset="0"/>
              </a:rPr>
              <a:t>r</a:t>
            </a:r>
            <a:r>
              <a:rPr lang="tr-TR" sz="1600" dirty="0">
                <a:latin typeface="Arial" pitchFamily="34" charset="0"/>
                <a:cs typeface="Arial" pitchFamily="34" charset="0"/>
              </a:rPr>
              <a:t>din</a:t>
            </a:r>
            <a:r>
              <a:rPr lang="tr-TR" sz="1600" spc="-33" dirty="0">
                <a:latin typeface="Arial" pitchFamily="34" charset="0"/>
                <a:cs typeface="Arial" pitchFamily="34" charset="0"/>
              </a:rPr>
              <a:t>at</a:t>
            </a:r>
            <a:r>
              <a:rPr lang="tr-TR" sz="1600" dirty="0">
                <a:latin typeface="Arial" pitchFamily="34" charset="0"/>
                <a:cs typeface="Arial" pitchFamily="34" charset="0"/>
              </a:rPr>
              <a:t>örünüze danışınız. </a:t>
            </a:r>
          </a:p>
          <a:p>
            <a:pPr marL="16933" algn="just">
              <a:lnSpc>
                <a:spcPct val="150000"/>
              </a:lnSpc>
              <a:spcBef>
                <a:spcPts val="0"/>
              </a:spcBef>
            </a:pPr>
            <a:r>
              <a:rPr lang="tr-TR" sz="1600" dirty="0">
                <a:latin typeface="Arial" pitchFamily="34" charset="0"/>
                <a:cs typeface="Arial" pitchFamily="34" charset="0"/>
              </a:rPr>
              <a:t>Öğrencilerin değişim öğrencisi olarak yurtdışına gidecekleri dönem için DEÜ’de üstlerinde toplamda en az 30 </a:t>
            </a:r>
            <a:r>
              <a:rPr lang="tr-TR" sz="1600" dirty="0" err="1">
                <a:latin typeface="Arial" pitchFamily="34" charset="0"/>
                <a:cs typeface="Arial" pitchFamily="34" charset="0"/>
              </a:rPr>
              <a:t>AKTS’lik</a:t>
            </a:r>
            <a:r>
              <a:rPr lang="tr-TR" sz="1600" dirty="0">
                <a:latin typeface="Arial" pitchFamily="34" charset="0"/>
                <a:cs typeface="Arial" pitchFamily="34" charset="0"/>
              </a:rPr>
              <a:t> ders/tez yükü olması gerekir. DEÜ’deki dersleriniz ile eşleşmek üzere, bir</a:t>
            </a:r>
            <a:r>
              <a:rPr lang="tr-TR" sz="1600" spc="-13" dirty="0">
                <a:latin typeface="Arial" pitchFamily="34" charset="0"/>
                <a:cs typeface="Arial" pitchFamily="34" charset="0"/>
              </a:rPr>
              <a:t> </a:t>
            </a:r>
            <a:r>
              <a:rPr lang="tr-TR" sz="1600" dirty="0">
                <a:latin typeface="Arial" pitchFamily="34" charset="0"/>
                <a:cs typeface="Arial" pitchFamily="34" charset="0"/>
              </a:rPr>
              <a:t>dönem için</a:t>
            </a:r>
            <a:r>
              <a:rPr lang="tr-TR" sz="1600" spc="-13" dirty="0">
                <a:latin typeface="Arial" pitchFamily="34" charset="0"/>
                <a:cs typeface="Arial" pitchFamily="34" charset="0"/>
              </a:rPr>
              <a:t> karşı kurumda </a:t>
            </a:r>
            <a:r>
              <a:rPr lang="tr-TR" sz="1600" dirty="0">
                <a:solidFill>
                  <a:srgbClr val="FF0000"/>
                </a:solidFill>
                <a:latin typeface="Arial" pitchFamily="34" charset="0"/>
                <a:cs typeface="Arial" pitchFamily="34" charset="0"/>
              </a:rPr>
              <a:t>30</a:t>
            </a:r>
            <a:r>
              <a:rPr lang="tr-TR" sz="1600" spc="-13" dirty="0">
                <a:solidFill>
                  <a:srgbClr val="FF0000"/>
                </a:solidFill>
                <a:latin typeface="Arial" pitchFamily="34" charset="0"/>
                <a:cs typeface="Arial" pitchFamily="34" charset="0"/>
              </a:rPr>
              <a:t> </a:t>
            </a:r>
            <a:r>
              <a:rPr lang="tr-TR" sz="1600" dirty="0" err="1">
                <a:solidFill>
                  <a:srgbClr val="FF0000"/>
                </a:solidFill>
                <a:latin typeface="Arial" pitchFamily="34" charset="0"/>
                <a:cs typeface="Arial" pitchFamily="34" charset="0"/>
              </a:rPr>
              <a:t>AK</a:t>
            </a:r>
            <a:r>
              <a:rPr lang="tr-TR" sz="1600" spc="-20" dirty="0" err="1">
                <a:solidFill>
                  <a:srgbClr val="FF0000"/>
                </a:solidFill>
                <a:latin typeface="Arial" pitchFamily="34" charset="0"/>
                <a:cs typeface="Arial" pitchFamily="34" charset="0"/>
              </a:rPr>
              <a:t>T</a:t>
            </a:r>
            <a:r>
              <a:rPr lang="tr-TR" sz="1600" spc="-13" dirty="0" err="1">
                <a:solidFill>
                  <a:srgbClr val="FF0000"/>
                </a:solidFill>
                <a:latin typeface="Arial" pitchFamily="34" charset="0"/>
                <a:cs typeface="Arial" pitchFamily="34" charset="0"/>
              </a:rPr>
              <a:t>S</a:t>
            </a:r>
            <a:r>
              <a:rPr lang="tr-TR" sz="1600" dirty="0" err="1">
                <a:solidFill>
                  <a:srgbClr val="FF0000"/>
                </a:solidFill>
                <a:latin typeface="Arial" pitchFamily="34" charset="0"/>
                <a:cs typeface="Arial" pitchFamily="34" charset="0"/>
              </a:rPr>
              <a:t>’lik</a:t>
            </a:r>
            <a:r>
              <a:rPr lang="tr-TR" sz="1600" spc="-20" dirty="0">
                <a:solidFill>
                  <a:srgbClr val="FF0000"/>
                </a:solidFill>
                <a:latin typeface="Arial" pitchFamily="34" charset="0"/>
                <a:cs typeface="Arial" pitchFamily="34" charset="0"/>
              </a:rPr>
              <a:t> </a:t>
            </a:r>
            <a:r>
              <a:rPr lang="tr-TR" sz="1600" dirty="0">
                <a:latin typeface="Arial" pitchFamily="34" charset="0"/>
                <a:cs typeface="Arial" pitchFamily="34" charset="0"/>
              </a:rPr>
              <a:t>de</a:t>
            </a:r>
            <a:r>
              <a:rPr lang="tr-TR" sz="1600" spc="-40" dirty="0">
                <a:latin typeface="Arial" pitchFamily="34" charset="0"/>
                <a:cs typeface="Arial" pitchFamily="34" charset="0"/>
              </a:rPr>
              <a:t>r</a:t>
            </a:r>
            <a:r>
              <a:rPr lang="tr-TR" sz="1600" dirty="0">
                <a:latin typeface="Arial" pitchFamily="34" charset="0"/>
                <a:cs typeface="Arial" pitchFamily="34" charset="0"/>
              </a:rPr>
              <a:t>s almanız gerekmektedir.</a:t>
            </a:r>
          </a:p>
          <a:p>
            <a:pPr marL="16933" algn="just">
              <a:lnSpc>
                <a:spcPct val="150000"/>
              </a:lnSpc>
              <a:spcBef>
                <a:spcPts val="0"/>
              </a:spcBef>
            </a:pPr>
            <a:r>
              <a:rPr lang="tr-TR" sz="1600" dirty="0">
                <a:latin typeface="Arial" pitchFamily="34" charset="0"/>
                <a:cs typeface="Arial" pitchFamily="34" charset="0"/>
              </a:rPr>
              <a:t>Öğrenim anlaşmasının nasıl doldurulması gerektiği ile ilgili dokümanı ve Öğrenim anlaşması şablonunu aşağıdaki bağlantı üstünden erişeceğiniz «Dokümanlar» başlığı altında bulabilirsiniz: https://international.deu.edu.tr/erasmus-k131/</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764954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01737"/>
            <a:ext cx="12192000" cy="1817563"/>
          </a:xfrm>
        </p:spPr>
        <p:txBody>
          <a:bodyPr>
            <a:normAutofit/>
          </a:bodyPr>
          <a:lstStyle/>
          <a:p>
            <a:r>
              <a:rPr lang="tr-TR" sz="1867" spc="-13" dirty="0">
                <a:solidFill>
                  <a:srgbClr val="FF0000"/>
                </a:solidFill>
                <a:latin typeface="Arial" pitchFamily="34" charset="0"/>
                <a:cs typeface="Arial" pitchFamily="34" charset="0"/>
              </a:rPr>
              <a:t>*Öğ</a:t>
            </a:r>
            <a:r>
              <a:rPr lang="tr-TR" sz="1867" spc="-47" dirty="0">
                <a:solidFill>
                  <a:srgbClr val="FF0000"/>
                </a:solidFill>
                <a:latin typeface="Arial" pitchFamily="34" charset="0"/>
                <a:cs typeface="Arial" pitchFamily="34" charset="0"/>
              </a:rPr>
              <a:t>r</a:t>
            </a:r>
            <a:r>
              <a:rPr lang="tr-TR" sz="1867" dirty="0">
                <a:solidFill>
                  <a:srgbClr val="FF0000"/>
                </a:solidFill>
                <a:latin typeface="Arial" pitchFamily="34" charset="0"/>
                <a:cs typeface="Arial" pitchFamily="34" charset="0"/>
              </a:rPr>
              <a:t>enim</a:t>
            </a:r>
            <a:r>
              <a:rPr lang="tr-TR" sz="1867" spc="-13"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anlaşmasının (Learning </a:t>
            </a:r>
            <a:r>
              <a:rPr lang="tr-TR" sz="1867" dirty="0" err="1">
                <a:solidFill>
                  <a:srgbClr val="FF0000"/>
                </a:solidFill>
                <a:latin typeface="Arial" pitchFamily="34" charset="0"/>
                <a:cs typeface="Arial" pitchFamily="34" charset="0"/>
              </a:rPr>
              <a:t>Agreement</a:t>
            </a:r>
            <a:r>
              <a:rPr lang="tr-TR" sz="1867" dirty="0">
                <a:solidFill>
                  <a:srgbClr val="FF0000"/>
                </a:solidFill>
                <a:latin typeface="Arial" pitchFamily="34" charset="0"/>
                <a:cs typeface="Arial" pitchFamily="34" charset="0"/>
              </a:rPr>
              <a:t>/LA)</a:t>
            </a:r>
            <a:r>
              <a:rPr lang="tr-TR" sz="1867" spc="-27" dirty="0">
                <a:solidFill>
                  <a:srgbClr val="FF0000"/>
                </a:solidFill>
                <a:latin typeface="Arial" pitchFamily="34" charset="0"/>
                <a:cs typeface="Arial" pitchFamily="34" charset="0"/>
              </a:rPr>
              <a:t> </a:t>
            </a:r>
            <a:r>
              <a:rPr lang="tr-TR" sz="1867" spc="-40" dirty="0">
                <a:solidFill>
                  <a:srgbClr val="FF0000"/>
                </a:solidFill>
                <a:latin typeface="Arial" pitchFamily="34" charset="0"/>
                <a:cs typeface="Arial" pitchFamily="34" charset="0"/>
              </a:rPr>
              <a:t>g</a:t>
            </a:r>
            <a:r>
              <a:rPr lang="tr-TR" sz="1867" dirty="0">
                <a:solidFill>
                  <a:srgbClr val="FF0000"/>
                </a:solidFill>
                <a:latin typeface="Arial" pitchFamily="34" charset="0"/>
                <a:cs typeface="Arial" pitchFamily="34" charset="0"/>
              </a:rPr>
              <a:t>e</a:t>
            </a:r>
            <a:r>
              <a:rPr lang="tr-TR" sz="1867" spc="7" dirty="0">
                <a:solidFill>
                  <a:srgbClr val="FF0000"/>
                </a:solidFill>
                <a:latin typeface="Arial" pitchFamily="34" charset="0"/>
                <a:cs typeface="Arial" pitchFamily="34" charset="0"/>
              </a:rPr>
              <a:t>ç</a:t>
            </a:r>
            <a:r>
              <a:rPr lang="tr-TR" sz="1867" dirty="0">
                <a:solidFill>
                  <a:srgbClr val="FF0000"/>
                </a:solidFill>
                <a:latin typeface="Arial" pitchFamily="34" charset="0"/>
                <a:cs typeface="Arial" pitchFamily="34" charset="0"/>
              </a:rPr>
              <a:t>erli</a:t>
            </a:r>
            <a:r>
              <a:rPr lang="tr-TR" sz="1867" spc="-20"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olabilmesi</a:t>
            </a:r>
            <a:r>
              <a:rPr lang="tr-TR" sz="1867" spc="-20"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için, belge üstünde,</a:t>
            </a:r>
            <a:r>
              <a:rPr lang="tr-TR" sz="1867" spc="-13"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ö</a:t>
            </a:r>
            <a:r>
              <a:rPr lang="tr-TR" sz="1867" spc="-13" dirty="0">
                <a:solidFill>
                  <a:srgbClr val="FF0000"/>
                </a:solidFill>
                <a:latin typeface="Arial" pitchFamily="34" charset="0"/>
                <a:cs typeface="Arial" pitchFamily="34" charset="0"/>
              </a:rPr>
              <a:t>ğ</a:t>
            </a:r>
            <a:r>
              <a:rPr lang="tr-TR" sz="1867" spc="-47" dirty="0">
                <a:solidFill>
                  <a:srgbClr val="FF0000"/>
                </a:solidFill>
                <a:latin typeface="Arial" pitchFamily="34" charset="0"/>
                <a:cs typeface="Arial" pitchFamily="34" charset="0"/>
              </a:rPr>
              <a:t>r</a:t>
            </a:r>
            <a:r>
              <a:rPr lang="tr-TR" sz="1867" dirty="0">
                <a:solidFill>
                  <a:srgbClr val="FF0000"/>
                </a:solidFill>
                <a:latin typeface="Arial" pitchFamily="34" charset="0"/>
                <a:cs typeface="Arial" pitchFamily="34" charset="0"/>
              </a:rPr>
              <a:t>en</a:t>
            </a:r>
            <a:r>
              <a:rPr lang="tr-TR" sz="1867" spc="7" dirty="0">
                <a:solidFill>
                  <a:srgbClr val="FF0000"/>
                </a:solidFill>
                <a:latin typeface="Arial" pitchFamily="34" charset="0"/>
                <a:cs typeface="Arial" pitchFamily="34" charset="0"/>
              </a:rPr>
              <a:t>c</a:t>
            </a:r>
            <a:r>
              <a:rPr lang="tr-TR" sz="1867" dirty="0">
                <a:solidFill>
                  <a:srgbClr val="FF0000"/>
                </a:solidFill>
                <a:latin typeface="Arial" pitchFamily="34" charset="0"/>
                <a:cs typeface="Arial" pitchFamily="34" charset="0"/>
              </a:rPr>
              <a:t>inin </a:t>
            </a:r>
            <a:r>
              <a:rPr lang="tr-TR" sz="1867" spc="-47" dirty="0">
                <a:solidFill>
                  <a:srgbClr val="FF0000"/>
                </a:solidFill>
                <a:latin typeface="Arial" pitchFamily="34" charset="0"/>
                <a:cs typeface="Arial" pitchFamily="34" charset="0"/>
              </a:rPr>
              <a:t>v</a:t>
            </a:r>
            <a:r>
              <a:rPr lang="tr-TR" sz="1867" dirty="0">
                <a:solidFill>
                  <a:srgbClr val="FF0000"/>
                </a:solidFill>
                <a:latin typeface="Arial" pitchFamily="34" charset="0"/>
                <a:cs typeface="Arial" pitchFamily="34" charset="0"/>
              </a:rPr>
              <a:t>e her iki</a:t>
            </a:r>
            <a:r>
              <a:rPr lang="tr-TR" sz="1867" spc="-20" dirty="0">
                <a:solidFill>
                  <a:srgbClr val="FF0000"/>
                </a:solidFill>
                <a:latin typeface="Arial" pitchFamily="34" charset="0"/>
                <a:cs typeface="Arial" pitchFamily="34" charset="0"/>
              </a:rPr>
              <a:t> </a:t>
            </a:r>
            <a:r>
              <a:rPr lang="tr-TR" sz="1867" spc="-53" dirty="0">
                <a:solidFill>
                  <a:srgbClr val="FF0000"/>
                </a:solidFill>
                <a:latin typeface="Arial" pitchFamily="34" charset="0"/>
                <a:cs typeface="Arial" pitchFamily="34" charset="0"/>
              </a:rPr>
              <a:t>k</a:t>
            </a:r>
            <a:r>
              <a:rPr lang="tr-TR" sz="1867" dirty="0">
                <a:solidFill>
                  <a:srgbClr val="FF0000"/>
                </a:solidFill>
                <a:latin typeface="Arial" pitchFamily="34" charset="0"/>
                <a:cs typeface="Arial" pitchFamily="34" charset="0"/>
              </a:rPr>
              <a:t>urumun koordinatörünün im</a:t>
            </a:r>
            <a:r>
              <a:rPr lang="tr-TR" sz="1867" spc="-47" dirty="0">
                <a:solidFill>
                  <a:srgbClr val="FF0000"/>
                </a:solidFill>
                <a:latin typeface="Arial" pitchFamily="34" charset="0"/>
                <a:cs typeface="Arial" pitchFamily="34" charset="0"/>
              </a:rPr>
              <a:t>z</a:t>
            </a:r>
            <a:r>
              <a:rPr lang="tr-TR" sz="1867" dirty="0">
                <a:solidFill>
                  <a:srgbClr val="FF0000"/>
                </a:solidFill>
                <a:latin typeface="Arial" pitchFamily="34" charset="0"/>
                <a:cs typeface="Arial" pitchFamily="34" charset="0"/>
              </a:rPr>
              <a:t>ası</a:t>
            </a:r>
            <a:r>
              <a:rPr lang="tr-TR" sz="1867" spc="-20" dirty="0">
                <a:solidFill>
                  <a:srgbClr val="FF0000"/>
                </a:solidFill>
                <a:latin typeface="Arial" pitchFamily="34" charset="0"/>
                <a:cs typeface="Arial" pitchFamily="34" charset="0"/>
              </a:rPr>
              <a:t> </a:t>
            </a:r>
            <a:r>
              <a:rPr lang="tr-TR" sz="1867" spc="-40" dirty="0">
                <a:solidFill>
                  <a:srgbClr val="FF0000"/>
                </a:solidFill>
                <a:latin typeface="Arial" pitchFamily="34" charset="0"/>
                <a:cs typeface="Arial" pitchFamily="34" charset="0"/>
              </a:rPr>
              <a:t>il</a:t>
            </a:r>
            <a:r>
              <a:rPr lang="tr-TR" sz="1867" dirty="0">
                <a:solidFill>
                  <a:srgbClr val="FF0000"/>
                </a:solidFill>
                <a:latin typeface="Arial" pitchFamily="34" charset="0"/>
                <a:cs typeface="Arial" pitchFamily="34" charset="0"/>
              </a:rPr>
              <a:t>e her iki </a:t>
            </a:r>
            <a:r>
              <a:rPr lang="tr-TR" sz="1867" spc="-47" dirty="0">
                <a:solidFill>
                  <a:srgbClr val="FF0000"/>
                </a:solidFill>
                <a:latin typeface="Arial" pitchFamily="34" charset="0"/>
                <a:cs typeface="Arial" pitchFamily="34" charset="0"/>
              </a:rPr>
              <a:t>k</a:t>
            </a:r>
            <a:r>
              <a:rPr lang="tr-TR" sz="1867" dirty="0">
                <a:solidFill>
                  <a:srgbClr val="FF0000"/>
                </a:solidFill>
                <a:latin typeface="Arial" pitchFamily="34" charset="0"/>
                <a:cs typeface="Arial" pitchFamily="34" charset="0"/>
              </a:rPr>
              <a:t>urumun mührünün olması gerekir. Ö</a:t>
            </a:r>
            <a:r>
              <a:rPr lang="tr-TR" sz="1867" spc="-13" dirty="0">
                <a:solidFill>
                  <a:srgbClr val="FF0000"/>
                </a:solidFill>
                <a:latin typeface="Arial" pitchFamily="34" charset="0"/>
                <a:cs typeface="Arial" pitchFamily="34" charset="0"/>
              </a:rPr>
              <a:t>ğ</a:t>
            </a:r>
            <a:r>
              <a:rPr lang="tr-TR" sz="1867" spc="-47" dirty="0">
                <a:solidFill>
                  <a:srgbClr val="FF0000"/>
                </a:solidFill>
                <a:latin typeface="Arial" pitchFamily="34" charset="0"/>
                <a:cs typeface="Arial" pitchFamily="34" charset="0"/>
              </a:rPr>
              <a:t>r</a:t>
            </a:r>
            <a:r>
              <a:rPr lang="tr-TR" sz="1867" dirty="0">
                <a:solidFill>
                  <a:srgbClr val="FF0000"/>
                </a:solidFill>
                <a:latin typeface="Arial" pitchFamily="34" charset="0"/>
                <a:cs typeface="Arial" pitchFamily="34" charset="0"/>
              </a:rPr>
              <a:t>enim</a:t>
            </a:r>
            <a:r>
              <a:rPr lang="tr-TR" sz="1867" spc="-13"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anlaşmasında</a:t>
            </a:r>
            <a:r>
              <a:rPr lang="tr-TR" sz="1867" spc="-20" dirty="0">
                <a:solidFill>
                  <a:srgbClr val="FF0000"/>
                </a:solidFill>
                <a:latin typeface="Arial" pitchFamily="34" charset="0"/>
                <a:cs typeface="Arial" pitchFamily="34" charset="0"/>
              </a:rPr>
              <a:t> 3 tarafın</a:t>
            </a:r>
            <a:r>
              <a:rPr lang="tr-TR" sz="1867" dirty="0">
                <a:solidFill>
                  <a:srgbClr val="FF0000"/>
                </a:solidFill>
                <a:latin typeface="Arial" pitchFamily="34" charset="0"/>
                <a:cs typeface="Arial" pitchFamily="34" charset="0"/>
              </a:rPr>
              <a:t> </a:t>
            </a:r>
            <a:r>
              <a:rPr lang="tr-TR" sz="1867" spc="-13"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im</a:t>
            </a:r>
            <a:r>
              <a:rPr lang="tr-TR" sz="1867" spc="-47" dirty="0">
                <a:solidFill>
                  <a:srgbClr val="FF0000"/>
                </a:solidFill>
                <a:latin typeface="Arial" pitchFamily="34" charset="0"/>
                <a:cs typeface="Arial" pitchFamily="34" charset="0"/>
              </a:rPr>
              <a:t>z</a:t>
            </a:r>
            <a:r>
              <a:rPr lang="tr-TR" sz="1867" dirty="0">
                <a:solidFill>
                  <a:srgbClr val="FF0000"/>
                </a:solidFill>
                <a:latin typeface="Arial" pitchFamily="34" charset="0"/>
                <a:cs typeface="Arial" pitchFamily="34" charset="0"/>
              </a:rPr>
              <a:t>ala</a:t>
            </a:r>
            <a:r>
              <a:rPr lang="tr-TR" sz="1867" spc="-40" dirty="0">
                <a:solidFill>
                  <a:srgbClr val="FF0000"/>
                </a:solidFill>
                <a:latin typeface="Arial" pitchFamily="34" charset="0"/>
                <a:cs typeface="Arial" pitchFamily="34" charset="0"/>
              </a:rPr>
              <a:t>rın</a:t>
            </a:r>
            <a:r>
              <a:rPr lang="tr-TR" sz="1867" dirty="0">
                <a:solidFill>
                  <a:srgbClr val="FF0000"/>
                </a:solidFill>
                <a:latin typeface="Arial" pitchFamily="34" charset="0"/>
                <a:cs typeface="Arial" pitchFamily="34" charset="0"/>
              </a:rPr>
              <a:t>dan </a:t>
            </a:r>
            <a:r>
              <a:rPr lang="tr-TR" sz="1867" spc="-20"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biri </a:t>
            </a:r>
            <a:r>
              <a:rPr lang="tr-TR" sz="1867" spc="-20"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e</a:t>
            </a:r>
            <a:r>
              <a:rPr lang="tr-TR" sz="1867" spc="-27" dirty="0">
                <a:solidFill>
                  <a:srgbClr val="FF0000"/>
                </a:solidFill>
                <a:latin typeface="Arial" pitchFamily="34" charset="0"/>
                <a:cs typeface="Arial" pitchFamily="34" charset="0"/>
              </a:rPr>
              <a:t>k</a:t>
            </a:r>
            <a:r>
              <a:rPr lang="tr-TR" sz="1867" dirty="0">
                <a:solidFill>
                  <a:srgbClr val="FF0000"/>
                </a:solidFill>
                <a:latin typeface="Arial" pitchFamily="34" charset="0"/>
                <a:cs typeface="Arial" pitchFamily="34" charset="0"/>
              </a:rPr>
              <a:t>sik  </a:t>
            </a:r>
            <a:r>
              <a:rPr lang="tr-TR" sz="1867" spc="-13" dirty="0">
                <a:solidFill>
                  <a:srgbClr val="FF0000"/>
                </a:solidFill>
                <a:latin typeface="Arial" pitchFamily="34" charset="0"/>
                <a:cs typeface="Arial" pitchFamily="34" charset="0"/>
              </a:rPr>
              <a:t>o</a:t>
            </a:r>
            <a:r>
              <a:rPr lang="tr-TR" sz="1867" dirty="0">
                <a:solidFill>
                  <a:srgbClr val="FF0000"/>
                </a:solidFill>
                <a:latin typeface="Arial" pitchFamily="34" charset="0"/>
                <a:cs typeface="Arial" pitchFamily="34" charset="0"/>
              </a:rPr>
              <a:t>lduğu </a:t>
            </a:r>
            <a:r>
              <a:rPr lang="tr-TR" sz="1867" spc="-33" dirty="0">
                <a:solidFill>
                  <a:srgbClr val="FF0000"/>
                </a:solidFill>
                <a:latin typeface="Arial" pitchFamily="34" charset="0"/>
                <a:cs typeface="Arial" pitchFamily="34" charset="0"/>
              </a:rPr>
              <a:t>t</a:t>
            </a:r>
            <a:r>
              <a:rPr lang="tr-TR" sz="1867" dirty="0">
                <a:solidFill>
                  <a:srgbClr val="FF0000"/>
                </a:solidFill>
                <a:latin typeface="Arial" pitchFamily="34" charset="0"/>
                <a:cs typeface="Arial" pitchFamily="34" charset="0"/>
              </a:rPr>
              <a:t>a</a:t>
            </a:r>
            <a:r>
              <a:rPr lang="tr-TR" sz="1867" spc="-80" dirty="0">
                <a:solidFill>
                  <a:srgbClr val="FF0000"/>
                </a:solidFill>
                <a:latin typeface="Arial" pitchFamily="34" charset="0"/>
                <a:cs typeface="Arial" pitchFamily="34" charset="0"/>
              </a:rPr>
              <a:t>k</a:t>
            </a:r>
            <a:r>
              <a:rPr lang="tr-TR" sz="1867" dirty="0">
                <a:solidFill>
                  <a:srgbClr val="FF0000"/>
                </a:solidFill>
                <a:latin typeface="Arial" pitchFamily="34" charset="0"/>
                <a:cs typeface="Arial" pitchFamily="34" charset="0"/>
              </a:rPr>
              <a:t>di</a:t>
            </a:r>
            <a:r>
              <a:rPr lang="tr-TR" sz="1867" spc="-47" dirty="0">
                <a:solidFill>
                  <a:srgbClr val="FF0000"/>
                </a:solidFill>
                <a:latin typeface="Arial" pitchFamily="34" charset="0"/>
                <a:cs typeface="Arial" pitchFamily="34" charset="0"/>
              </a:rPr>
              <a:t>r</a:t>
            </a:r>
            <a:r>
              <a:rPr lang="tr-TR" sz="1867" dirty="0">
                <a:solidFill>
                  <a:srgbClr val="FF0000"/>
                </a:solidFill>
                <a:latin typeface="Arial" pitchFamily="34" charset="0"/>
                <a:cs typeface="Arial" pitchFamily="34" charset="0"/>
              </a:rPr>
              <a:t>de ,</a:t>
            </a:r>
            <a:r>
              <a:rPr lang="tr-TR" sz="1867" spc="-33"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bel</a:t>
            </a:r>
            <a:r>
              <a:rPr lang="tr-TR" sz="1867" spc="-33" dirty="0">
                <a:solidFill>
                  <a:srgbClr val="FF0000"/>
                </a:solidFill>
                <a:latin typeface="Arial" pitchFamily="34" charset="0"/>
                <a:cs typeface="Arial" pitchFamily="34" charset="0"/>
              </a:rPr>
              <a:t>g</a:t>
            </a:r>
            <a:r>
              <a:rPr lang="tr-TR" sz="1867" dirty="0">
                <a:solidFill>
                  <a:srgbClr val="FF0000"/>
                </a:solidFill>
                <a:latin typeface="Arial" pitchFamily="34" charset="0"/>
                <a:cs typeface="Arial" pitchFamily="34" charset="0"/>
              </a:rPr>
              <a:t>e  </a:t>
            </a:r>
            <a:r>
              <a:rPr lang="tr-TR" sz="1867" spc="-33" dirty="0">
                <a:solidFill>
                  <a:srgbClr val="FF0000"/>
                </a:solidFill>
                <a:latin typeface="Arial" pitchFamily="34" charset="0"/>
                <a:cs typeface="Arial" pitchFamily="34" charset="0"/>
              </a:rPr>
              <a:t>g</a:t>
            </a:r>
            <a:r>
              <a:rPr lang="tr-TR" sz="1867" dirty="0">
                <a:solidFill>
                  <a:srgbClr val="FF0000"/>
                </a:solidFill>
                <a:latin typeface="Arial" pitchFamily="34" charset="0"/>
                <a:cs typeface="Arial" pitchFamily="34" charset="0"/>
              </a:rPr>
              <a:t>eçerli değildir. </a:t>
            </a:r>
            <a:br>
              <a:rPr lang="tr-TR" sz="1867" dirty="0">
                <a:solidFill>
                  <a:srgbClr val="FF0000"/>
                </a:solidFill>
                <a:latin typeface="Arial" pitchFamily="34" charset="0"/>
                <a:cs typeface="Arial" pitchFamily="34" charset="0"/>
              </a:rPr>
            </a:br>
            <a:br>
              <a:rPr lang="tr-TR" sz="1867" dirty="0">
                <a:latin typeface="Arial" pitchFamily="34" charset="0"/>
                <a:cs typeface="Arial" pitchFamily="34" charset="0"/>
              </a:rPr>
            </a:br>
            <a:endParaRPr lang="tr-TR" sz="1867" dirty="0">
              <a:solidFill>
                <a:srgbClr val="00B0F0"/>
              </a:solidFill>
            </a:endParaRPr>
          </a:p>
        </p:txBody>
      </p:sp>
      <p:pic>
        <p:nvPicPr>
          <p:cNvPr id="4" name="İçerik Yer Tutucusu 3"/>
          <p:cNvPicPr>
            <a:picLocks noGrp="1" noChangeAspect="1"/>
          </p:cNvPicPr>
          <p:nvPr>
            <p:ph idx="1"/>
          </p:nvPr>
        </p:nvPicPr>
        <p:blipFill>
          <a:blip r:embed="rId2"/>
          <a:stretch>
            <a:fillRect/>
          </a:stretch>
        </p:blipFill>
        <p:spPr>
          <a:xfrm>
            <a:off x="936422" y="1500062"/>
            <a:ext cx="9512300" cy="2447847"/>
          </a:xfrm>
          <a:prstGeom prst="rect">
            <a:avLst/>
          </a:prstGeom>
        </p:spPr>
      </p:pic>
      <p:sp>
        <p:nvSpPr>
          <p:cNvPr id="5" name="Oval 4"/>
          <p:cNvSpPr/>
          <p:nvPr/>
        </p:nvSpPr>
        <p:spPr>
          <a:xfrm>
            <a:off x="0" y="2498125"/>
            <a:ext cx="3357123" cy="1447927"/>
          </a:xfrm>
          <a:prstGeom prst="ellipse">
            <a:avLst/>
          </a:prstGeom>
          <a:noFill/>
          <a:ln w="41275"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spTree>
    <p:extLst>
      <p:ext uri="{BB962C8B-B14F-4D97-AF65-F5344CB8AC3E}">
        <p14:creationId xmlns:p14="http://schemas.microsoft.com/office/powerpoint/2010/main" val="151539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FF0000"/>
                </a:solidFill>
                <a:latin typeface="Arial" pitchFamily="34" charset="0"/>
                <a:cs typeface="Arial" pitchFamily="34" charset="0"/>
              </a:rPr>
              <a:t>Online Learning </a:t>
            </a:r>
            <a:r>
              <a:rPr lang="tr-TR" sz="3200" dirty="0" err="1">
                <a:solidFill>
                  <a:srgbClr val="FF0000"/>
                </a:solidFill>
                <a:latin typeface="Arial" pitchFamily="34" charset="0"/>
                <a:cs typeface="Arial" pitchFamily="34" charset="0"/>
              </a:rPr>
              <a:t>Agreement</a:t>
            </a:r>
            <a:r>
              <a:rPr lang="tr-TR" sz="3200" dirty="0">
                <a:solidFill>
                  <a:srgbClr val="FF0000"/>
                </a:solidFill>
                <a:latin typeface="Arial" pitchFamily="34" charset="0"/>
                <a:cs typeface="Arial" pitchFamily="34" charset="0"/>
              </a:rPr>
              <a:t> (OLA)</a:t>
            </a:r>
            <a:endParaRPr lang="tr-TR" dirty="0">
              <a:solidFill>
                <a:srgbClr val="FF0000"/>
              </a:solidFill>
            </a:endParaRPr>
          </a:p>
        </p:txBody>
      </p:sp>
      <p:sp>
        <p:nvSpPr>
          <p:cNvPr id="3" name="İçerik Yer Tutucusu 2"/>
          <p:cNvSpPr>
            <a:spLocks noGrp="1"/>
          </p:cNvSpPr>
          <p:nvPr>
            <p:ph idx="1"/>
          </p:nvPr>
        </p:nvSpPr>
        <p:spPr/>
        <p:txBody>
          <a:bodyPr>
            <a:normAutofit/>
          </a:bodyPr>
          <a:lstStyle/>
          <a:p>
            <a:pPr marL="0" indent="0" algn="just">
              <a:buNone/>
            </a:pPr>
            <a:r>
              <a:rPr lang="tr-TR" sz="1800" dirty="0">
                <a:latin typeface="Arial" pitchFamily="34" charset="0"/>
                <a:cs typeface="Arial" pitchFamily="34" charset="0"/>
              </a:rPr>
              <a:t>Learning </a:t>
            </a:r>
            <a:r>
              <a:rPr lang="tr-TR" sz="1800" dirty="0" err="1">
                <a:latin typeface="Arial" pitchFamily="34" charset="0"/>
                <a:cs typeface="Arial" pitchFamily="34" charset="0"/>
              </a:rPr>
              <a:t>Agreement</a:t>
            </a:r>
            <a:r>
              <a:rPr lang="tr-TR" sz="1800" dirty="0">
                <a:latin typeface="Arial" pitchFamily="34" charset="0"/>
                <a:cs typeface="Arial" pitchFamily="34" charset="0"/>
              </a:rPr>
              <a:t> (</a:t>
            </a:r>
            <a:r>
              <a:rPr lang="tr-TR" sz="1800" dirty="0" err="1">
                <a:latin typeface="Arial" pitchFamily="34" charset="0"/>
                <a:cs typeface="Arial" pitchFamily="34" charset="0"/>
              </a:rPr>
              <a:t>word</a:t>
            </a:r>
            <a:r>
              <a:rPr lang="tr-TR" sz="1800" dirty="0">
                <a:latin typeface="Arial" pitchFamily="34" charset="0"/>
                <a:cs typeface="Arial" pitchFamily="34" charset="0"/>
              </a:rPr>
              <a:t> dosyası formatında) imza/onay süreçleri DEÜ ve karşı kurumdaki yetkililer ile öğrenci tarafından imzalanmış belge kopyasının e-posta ekinde gönderimi yoluyla gerçekleşmektedir. Uzun yıllardan bu yana bu yol kullanırken; ders eşleştirme tablolarının öğrenci tarafından online bir platformda hazırlanması ve tüm onay/imzalar ile bilgilendirmelerin online olarak gerçekleşmesi anlamına gelen OLA, yakın zamanda tüm üniversitelerin gündemine girmiştir. Yerleştirildiğiniz yurtdışındaki üniversite,  online bir platform </a:t>
            </a:r>
            <a:r>
              <a:rPr lang="tr-TR" sz="1800" dirty="0">
                <a:solidFill>
                  <a:srgbClr val="FF0000"/>
                </a:solidFill>
                <a:latin typeface="Arial" pitchFamily="34" charset="0"/>
                <a:cs typeface="Arial" pitchFamily="34" charset="0"/>
              </a:rPr>
              <a:t>(Online Learning Agreement/OLA) </a:t>
            </a:r>
            <a:r>
              <a:rPr lang="tr-TR" sz="1800" dirty="0">
                <a:latin typeface="Arial" pitchFamily="34" charset="0"/>
                <a:cs typeface="Arial" pitchFamily="34" charset="0"/>
              </a:rPr>
              <a:t>yoluyla ders eşleştirme sürecinin yürütülmesi şeklinde sizi yönlendirirse ve LA yerine </a:t>
            </a:r>
            <a:r>
              <a:rPr lang="tr-TR" sz="1800" dirty="0" err="1">
                <a:latin typeface="Arial" pitchFamily="34" charset="0"/>
                <a:cs typeface="Arial" pitchFamily="34" charset="0"/>
              </a:rPr>
              <a:t>OLA’yı</a:t>
            </a:r>
            <a:r>
              <a:rPr lang="tr-TR" sz="1800" dirty="0">
                <a:latin typeface="Arial" pitchFamily="34" charset="0"/>
                <a:cs typeface="Arial" pitchFamily="34" charset="0"/>
              </a:rPr>
              <a:t> zorunlu tutarsa, OLA hakkında bilgi almak ve ders eşleştirme tablolarınızı OLA üstünde oluşturabilmek için siz ve/veya </a:t>
            </a:r>
            <a:r>
              <a:rPr lang="tr-TR" sz="1800" dirty="0" err="1">
                <a:latin typeface="Arial" pitchFamily="34" charset="0"/>
                <a:cs typeface="Arial" pitchFamily="34" charset="0"/>
              </a:rPr>
              <a:t>Erasmus</a:t>
            </a:r>
            <a:r>
              <a:rPr lang="tr-TR" sz="1800" dirty="0">
                <a:latin typeface="Arial" pitchFamily="34" charset="0"/>
                <a:cs typeface="Arial" pitchFamily="34" charset="0"/>
              </a:rPr>
              <a:t> bölüm koordinatörünüz </a:t>
            </a:r>
            <a:r>
              <a:rPr lang="tr-TR" sz="1800" dirty="0">
                <a:solidFill>
                  <a:srgbClr val="FF0000"/>
                </a:solidFill>
                <a:latin typeface="Arial" pitchFamily="34" charset="0"/>
                <a:cs typeface="Arial" pitchFamily="34" charset="0"/>
              </a:rPr>
              <a:t>Koordinatörlüğümüzle iletişime geçebilirsiniz</a:t>
            </a:r>
            <a:r>
              <a:rPr lang="tr-TR" sz="1800" dirty="0">
                <a:latin typeface="Arial" pitchFamily="34" charset="0"/>
                <a:cs typeface="Arial" pitchFamily="34" charset="0"/>
              </a:rPr>
              <a:t>.</a:t>
            </a:r>
          </a:p>
          <a:p>
            <a:pPr marL="0" indent="0" algn="just">
              <a:buNone/>
            </a:pPr>
            <a:endParaRPr lang="tr-TR" sz="1800" dirty="0">
              <a:latin typeface="Arial" pitchFamily="34" charset="0"/>
              <a:cs typeface="Arial" pitchFamily="34" charset="0"/>
            </a:endParaRPr>
          </a:p>
          <a:p>
            <a:pPr marL="0" lvl="0" indent="0" algn="just" eaLnBrk="0" fontAlgn="base" hangingPunct="0">
              <a:lnSpc>
                <a:spcPct val="100000"/>
              </a:lnSpc>
              <a:spcBef>
                <a:spcPct val="0"/>
              </a:spcBef>
              <a:spcAft>
                <a:spcPct val="0"/>
              </a:spcAft>
              <a:buNone/>
            </a:pPr>
            <a:r>
              <a:rPr lang="tr-TR" altLang="tr-TR" sz="1800" dirty="0">
                <a:solidFill>
                  <a:srgbClr val="222222"/>
                </a:solidFill>
                <a:cs typeface="Arial" panose="020B0604020202020204" pitchFamily="34" charset="0"/>
              </a:rPr>
              <a:t>OLA henüz tüm taraflarca aktif olarak kullanılmaya başlanmamış olup, bu süreçte bir sorunla karşılaşılırsa ve karşı kurum uygun görürse, Learning </a:t>
            </a:r>
            <a:r>
              <a:rPr lang="tr-TR" altLang="tr-TR" sz="1800" dirty="0" err="1">
                <a:solidFill>
                  <a:srgbClr val="222222"/>
                </a:solidFill>
                <a:cs typeface="Arial" panose="020B0604020202020204" pitchFamily="34" charset="0"/>
              </a:rPr>
              <a:t>Agreement’ın</a:t>
            </a:r>
            <a:r>
              <a:rPr lang="tr-TR" altLang="tr-TR" sz="1800" dirty="0">
                <a:solidFill>
                  <a:srgbClr val="222222"/>
                </a:solidFill>
                <a:cs typeface="Arial" panose="020B0604020202020204" pitchFamily="34" charset="0"/>
              </a:rPr>
              <a:t> geçmişte olduğu gibi </a:t>
            </a:r>
            <a:r>
              <a:rPr lang="tr-TR" altLang="tr-TR" sz="1800" dirty="0" err="1">
                <a:solidFill>
                  <a:srgbClr val="222222"/>
                </a:solidFill>
                <a:cs typeface="Arial" panose="020B0604020202020204" pitchFamily="34" charset="0"/>
              </a:rPr>
              <a:t>word</a:t>
            </a:r>
            <a:r>
              <a:rPr lang="tr-TR" altLang="tr-TR" sz="1800" dirty="0">
                <a:solidFill>
                  <a:srgbClr val="222222"/>
                </a:solidFill>
                <a:cs typeface="Arial" panose="020B0604020202020204" pitchFamily="34" charset="0"/>
              </a:rPr>
              <a:t> dosyası şablonu biçimindeki Learning </a:t>
            </a:r>
            <a:r>
              <a:rPr lang="tr-TR" altLang="tr-TR" sz="1800" dirty="0" err="1">
                <a:solidFill>
                  <a:srgbClr val="222222"/>
                </a:solidFill>
                <a:cs typeface="Arial" panose="020B0604020202020204" pitchFamily="34" charset="0"/>
              </a:rPr>
              <a:t>Agreement</a:t>
            </a:r>
            <a:r>
              <a:rPr lang="tr-TR" altLang="tr-TR" sz="1800" dirty="0">
                <a:solidFill>
                  <a:srgbClr val="222222"/>
                </a:solidFill>
                <a:cs typeface="Arial" panose="020B0604020202020204" pitchFamily="34" charset="0"/>
              </a:rPr>
              <a:t> üstünden tamamlanması gündeme gelebilir.</a:t>
            </a:r>
            <a:endParaRPr lang="tr-TR" altLang="tr-TR" sz="1800" dirty="0">
              <a:solidFill>
                <a:schemeClr val="tx1"/>
              </a:solidFill>
              <a:cs typeface="Arial" panose="020B0604020202020204" pitchFamily="34" charset="0"/>
            </a:endParaRPr>
          </a:p>
          <a:p>
            <a:pPr marL="0" indent="0">
              <a:buNone/>
            </a:pPr>
            <a:endParaRPr lang="tr-TR" sz="1800" dirty="0">
              <a:latin typeface="Arial" pitchFamily="34" charset="0"/>
              <a:cs typeface="Arial" pitchFamily="34" charset="0"/>
            </a:endParaRPr>
          </a:p>
        </p:txBody>
      </p:sp>
    </p:spTree>
    <p:extLst>
      <p:ext uri="{BB962C8B-B14F-4D97-AF65-F5344CB8AC3E}">
        <p14:creationId xmlns:p14="http://schemas.microsoft.com/office/powerpoint/2010/main" val="334650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8E42EE2-5A9C-41DF-A6F1-0F750C9674CF}"/>
              </a:ext>
            </a:extLst>
          </p:cNvPr>
          <p:cNvSpPr>
            <a:spLocks noGrp="1"/>
          </p:cNvSpPr>
          <p:nvPr>
            <p:ph type="title"/>
          </p:nvPr>
        </p:nvSpPr>
        <p:spPr>
          <a:xfrm>
            <a:off x="0" y="2"/>
            <a:ext cx="12192000" cy="619124"/>
          </a:xfrm>
        </p:spPr>
        <p:txBody>
          <a:bodyPr>
            <a:normAutofit/>
          </a:bodyPr>
          <a:lstStyle/>
          <a:p>
            <a:r>
              <a:rPr lang="tr-TR" sz="3600" dirty="0">
                <a:solidFill>
                  <a:srgbClr val="FF0000"/>
                </a:solidFill>
                <a:latin typeface="Arial" pitchFamily="34" charset="0"/>
                <a:cs typeface="Arial" pitchFamily="34" charset="0"/>
              </a:rPr>
              <a:t>Online Learning </a:t>
            </a:r>
            <a:r>
              <a:rPr lang="tr-TR" sz="3600" dirty="0" err="1">
                <a:solidFill>
                  <a:srgbClr val="FF0000"/>
                </a:solidFill>
                <a:latin typeface="Arial" pitchFamily="34" charset="0"/>
                <a:cs typeface="Arial" pitchFamily="34" charset="0"/>
              </a:rPr>
              <a:t>Agreement</a:t>
            </a:r>
            <a:r>
              <a:rPr lang="tr-TR" sz="3600" dirty="0">
                <a:solidFill>
                  <a:srgbClr val="FF0000"/>
                </a:solidFill>
                <a:latin typeface="Arial" pitchFamily="34" charset="0"/>
                <a:cs typeface="Arial" pitchFamily="34" charset="0"/>
              </a:rPr>
              <a:t> (OLA)</a:t>
            </a:r>
            <a:endParaRPr lang="tr-TR" sz="3600" dirty="0">
              <a:solidFill>
                <a:srgbClr val="FF0000"/>
              </a:solidFill>
            </a:endParaRPr>
          </a:p>
        </p:txBody>
      </p:sp>
      <p:sp>
        <p:nvSpPr>
          <p:cNvPr id="4" name="Rectangle 1">
            <a:extLst>
              <a:ext uri="{FF2B5EF4-FFF2-40B4-BE49-F238E27FC236}">
                <a16:creationId xmlns:a16="http://schemas.microsoft.com/office/drawing/2014/main" id="{70805631-6100-42F1-AD5A-41F2A3FF943A}"/>
              </a:ext>
            </a:extLst>
          </p:cNvPr>
          <p:cNvSpPr>
            <a:spLocks noGrp="1" noChangeArrowheads="1"/>
          </p:cNvSpPr>
          <p:nvPr>
            <p:ph idx="1"/>
          </p:nvPr>
        </p:nvSpPr>
        <p:spPr bwMode="auto">
          <a:xfrm>
            <a:off x="0" y="531133"/>
            <a:ext cx="12192000" cy="50321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a:ln>
                  <a:noFill/>
                </a:ln>
                <a:solidFill>
                  <a:srgbClr val="222222"/>
                </a:solidFill>
                <a:effectLst/>
                <a:cs typeface="Arial" panose="020B0604020202020204" pitchFamily="34" charset="0"/>
              </a:rPr>
              <a:t>Aşağıdaki adresi ziyaret edip, yine bu adreste yer alan bilgilendirme videosunu izleyip, önce "</a:t>
            </a:r>
            <a:r>
              <a:rPr kumimoji="0" lang="tr-TR" altLang="tr-TR" sz="1500" b="0" i="0" u="none" strike="noStrike" cap="none" normalizeH="0" baseline="0" dirty="0" err="1">
                <a:ln>
                  <a:noFill/>
                </a:ln>
                <a:solidFill>
                  <a:srgbClr val="222222"/>
                </a:solidFill>
                <a:effectLst/>
                <a:cs typeface="Arial" panose="020B0604020202020204" pitchFamily="34" charset="0"/>
              </a:rPr>
              <a:t>log</a:t>
            </a:r>
            <a:r>
              <a:rPr kumimoji="0" lang="tr-TR" altLang="tr-TR" sz="1500" b="0" i="0" u="none" strike="noStrike" cap="none" normalizeH="0" baseline="0" dirty="0">
                <a:ln>
                  <a:noFill/>
                </a:ln>
                <a:solidFill>
                  <a:srgbClr val="222222"/>
                </a:solidFill>
                <a:effectLst/>
                <a:cs typeface="Arial" panose="020B0604020202020204" pitchFamily="34" charset="0"/>
              </a:rPr>
              <a:t> in </a:t>
            </a:r>
            <a:r>
              <a:rPr kumimoji="0" lang="tr-TR" altLang="tr-TR" sz="1500" b="0" i="0" u="none" strike="noStrike" cap="none" normalizeH="0" baseline="0" dirty="0" err="1">
                <a:ln>
                  <a:noFill/>
                </a:ln>
                <a:solidFill>
                  <a:srgbClr val="222222"/>
                </a:solidFill>
                <a:effectLst/>
                <a:cs typeface="Arial" panose="020B0604020202020204" pitchFamily="34" charset="0"/>
              </a:rPr>
              <a:t>with</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MyAcademicID</a:t>
            </a:r>
            <a:r>
              <a:rPr kumimoji="0" lang="tr-TR" altLang="tr-TR" sz="1500" b="0" i="0" u="none" strike="noStrike" cap="none" normalizeH="0" baseline="0" dirty="0">
                <a:ln>
                  <a:noFill/>
                </a:ln>
                <a:solidFill>
                  <a:srgbClr val="222222"/>
                </a:solidFill>
                <a:effectLst/>
                <a:cs typeface="Arial" panose="020B0604020202020204" pitchFamily="34" charset="0"/>
              </a:rPr>
              <a:t>" ye tıklayıp, sonrasında size ait bir </a:t>
            </a:r>
            <a:r>
              <a:rPr kumimoji="0" lang="tr-TR" altLang="tr-TR" sz="1500" b="0" i="0" u="none" strike="noStrike" cap="none" normalizeH="0" baseline="0" dirty="0" err="1">
                <a:ln>
                  <a:noFill/>
                </a:ln>
                <a:solidFill>
                  <a:srgbClr val="222222"/>
                </a:solidFill>
                <a:effectLst/>
                <a:cs typeface="Arial" panose="020B0604020202020204" pitchFamily="34" charset="0"/>
              </a:rPr>
              <a:t>google</a:t>
            </a:r>
            <a:r>
              <a:rPr kumimoji="0" lang="tr-TR" altLang="tr-TR" sz="1500" b="0" i="0" u="none" strike="noStrike" cap="none" normalizeH="0" baseline="0" dirty="0">
                <a:ln>
                  <a:noFill/>
                </a:ln>
                <a:solidFill>
                  <a:srgbClr val="222222"/>
                </a:solidFill>
                <a:effectLst/>
                <a:cs typeface="Arial" panose="020B0604020202020204" pitchFamily="34" charset="0"/>
              </a:rPr>
              <a:t> hesabıyla sisteme giriş yapıp  ("</a:t>
            </a:r>
            <a:r>
              <a:rPr kumimoji="0" lang="tr-TR" altLang="tr-TR" sz="1500" b="0" i="0" u="none" strike="noStrike" cap="none" normalizeH="0" baseline="0" dirty="0" err="1">
                <a:ln>
                  <a:noFill/>
                </a:ln>
                <a:solidFill>
                  <a:srgbClr val="222222"/>
                </a:solidFill>
                <a:effectLst/>
                <a:cs typeface="Arial" panose="020B0604020202020204" pitchFamily="34" charset="0"/>
              </a:rPr>
              <a:t>log</a:t>
            </a:r>
            <a:r>
              <a:rPr kumimoji="0" lang="tr-TR" altLang="tr-TR" sz="1500" b="0" i="0" u="none" strike="noStrike" cap="none" normalizeH="0" baseline="0" dirty="0">
                <a:ln>
                  <a:noFill/>
                </a:ln>
                <a:solidFill>
                  <a:srgbClr val="222222"/>
                </a:solidFill>
                <a:effectLst/>
                <a:cs typeface="Arial" panose="020B0604020202020204" pitchFamily="34" charset="0"/>
              </a:rPr>
              <a:t> in </a:t>
            </a:r>
            <a:r>
              <a:rPr kumimoji="0" lang="tr-TR" altLang="tr-TR" sz="1500" b="0" i="0" u="none" strike="noStrike" cap="none" normalizeH="0" baseline="0" dirty="0" err="1">
                <a:ln>
                  <a:noFill/>
                </a:ln>
                <a:solidFill>
                  <a:srgbClr val="222222"/>
                </a:solidFill>
                <a:effectLst/>
                <a:cs typeface="Arial" panose="020B0604020202020204" pitchFamily="34" charset="0"/>
              </a:rPr>
              <a:t>with</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google</a:t>
            </a:r>
            <a:r>
              <a:rPr kumimoji="0" lang="tr-TR" altLang="tr-TR" sz="1500" b="0" i="0" u="none" strike="noStrike" cap="none" normalizeH="0" baseline="0" dirty="0">
                <a:ln>
                  <a:noFill/>
                </a:ln>
                <a:solidFill>
                  <a:srgbClr val="222222"/>
                </a:solidFill>
                <a:effectLst/>
                <a:cs typeface="Arial" panose="020B0604020202020204" pitchFamily="34" charset="0"/>
              </a:rPr>
              <a:t>"), bir profil oluşturup, yönlendirmelere uygun olarak karşı kurumdan alacağınız dersleri(</a:t>
            </a:r>
            <a:r>
              <a:rPr kumimoji="0" lang="tr-TR" altLang="tr-TR" sz="1500" b="0" i="0" u="none" strike="noStrike" cap="none" normalizeH="0" baseline="0" dirty="0" err="1">
                <a:ln>
                  <a:noFill/>
                </a:ln>
                <a:solidFill>
                  <a:srgbClr val="222222"/>
                </a:solidFill>
                <a:effectLst/>
                <a:cs typeface="Arial" panose="020B0604020202020204" pitchFamily="34" charset="0"/>
              </a:rPr>
              <a:t>component</a:t>
            </a:r>
            <a:r>
              <a:rPr kumimoji="0" lang="tr-TR" altLang="tr-TR" sz="1500" b="0" i="0" u="none" strike="noStrike" cap="none" normalizeH="0" baseline="0" dirty="0">
                <a:ln>
                  <a:noFill/>
                </a:ln>
                <a:solidFill>
                  <a:srgbClr val="222222"/>
                </a:solidFill>
                <a:effectLst/>
                <a:cs typeface="Arial" panose="020B0604020202020204" pitchFamily="34" charset="0"/>
              </a:rPr>
              <a:t>)  ve bunlara karşılık DEÜ'de sayılacak dersleri ilgili tablolara ekleyebilirsiniz.</a:t>
            </a:r>
            <a:endParaRPr kumimoji="0" lang="tr-TR" altLang="tr-TR" sz="15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a:ln>
                  <a:noFill/>
                </a:ln>
                <a:solidFill>
                  <a:srgbClr val="222222"/>
                </a:solidFill>
                <a:effectLst/>
                <a:cs typeface="Arial" panose="020B0604020202020204" pitchFamily="34" charset="0"/>
              </a:rPr>
              <a:t> </a:t>
            </a:r>
            <a:endParaRPr kumimoji="0" lang="tr-TR" altLang="tr-TR" sz="15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a:ln>
                  <a:noFill/>
                </a:ln>
                <a:solidFill>
                  <a:srgbClr val="0000FF"/>
                </a:solidFill>
                <a:effectLst/>
                <a:cs typeface="Arial" panose="020B0604020202020204" pitchFamily="34" charset="0"/>
                <a:hlinkClick r:id="rId2"/>
              </a:rPr>
              <a:t>https://learning-agreement.eu/user/login</a:t>
            </a:r>
            <a:endParaRPr kumimoji="0" lang="tr-TR" altLang="tr-TR" sz="15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a:ln>
                  <a:noFill/>
                </a:ln>
                <a:solidFill>
                  <a:srgbClr val="222222"/>
                </a:solidFill>
                <a:effectLst/>
                <a:cs typeface="Arial" panose="020B0604020202020204" pitchFamily="34" charset="0"/>
              </a:rPr>
              <a:t> </a:t>
            </a:r>
            <a:endParaRPr kumimoji="0" lang="tr-TR" altLang="tr-TR" sz="15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a:ln>
                  <a:noFill/>
                </a:ln>
                <a:solidFill>
                  <a:srgbClr val="222222"/>
                </a:solidFill>
                <a:effectLst/>
                <a:cs typeface="Arial" panose="020B0604020202020204" pitchFamily="34" charset="0"/>
              </a:rPr>
              <a:t>Online Learning </a:t>
            </a:r>
            <a:r>
              <a:rPr kumimoji="0" lang="tr-TR" altLang="tr-TR" sz="1500" b="0" i="0" u="none" strike="noStrike" cap="none" normalizeH="0" baseline="0" dirty="0" err="1">
                <a:ln>
                  <a:noFill/>
                </a:ln>
                <a:solidFill>
                  <a:srgbClr val="222222"/>
                </a:solidFill>
                <a:effectLst/>
                <a:cs typeface="Arial" panose="020B0604020202020204" pitchFamily="34" charset="0"/>
              </a:rPr>
              <a:t>Agreement'ınız</a:t>
            </a:r>
            <a:r>
              <a:rPr kumimoji="0" lang="tr-TR" altLang="tr-TR" sz="1500" b="0" i="0" u="none" strike="noStrike" cap="none" normalizeH="0" baseline="0" dirty="0">
                <a:ln>
                  <a:noFill/>
                </a:ln>
                <a:solidFill>
                  <a:srgbClr val="222222"/>
                </a:solidFill>
                <a:effectLst/>
                <a:cs typeface="Arial" panose="020B0604020202020204" pitchFamily="34" charset="0"/>
              </a:rPr>
              <a:t> DEÜ'deki "</a:t>
            </a:r>
            <a:r>
              <a:rPr kumimoji="0" lang="tr-TR" altLang="tr-TR" sz="1500" b="0" i="0" u="none" strike="noStrike" cap="none" normalizeH="0" baseline="0" dirty="0" err="1">
                <a:ln>
                  <a:noFill/>
                </a:ln>
                <a:solidFill>
                  <a:srgbClr val="222222"/>
                </a:solidFill>
                <a:effectLst/>
                <a:cs typeface="Arial" panose="020B0604020202020204" pitchFamily="34" charset="0"/>
              </a:rPr>
              <a:t>Responsible</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Person</a:t>
            </a:r>
            <a:r>
              <a:rPr kumimoji="0" lang="tr-TR" altLang="tr-TR" sz="1500" b="0" i="0" u="none" strike="noStrike" cap="none" normalizeH="0" baseline="0" dirty="0">
                <a:ln>
                  <a:noFill/>
                </a:ln>
                <a:solidFill>
                  <a:srgbClr val="222222"/>
                </a:solidFill>
                <a:effectLst/>
                <a:cs typeface="Arial" panose="020B0604020202020204" pitchFamily="34" charset="0"/>
              </a:rPr>
              <a:t> at </a:t>
            </a:r>
            <a:r>
              <a:rPr kumimoji="0" lang="tr-TR" altLang="tr-TR" sz="1500" b="0" i="0" u="none" strike="noStrike" cap="none" normalizeH="0" baseline="0" dirty="0" err="1">
                <a:ln>
                  <a:noFill/>
                </a:ln>
                <a:solidFill>
                  <a:srgbClr val="222222"/>
                </a:solidFill>
                <a:effectLst/>
                <a:cs typeface="Arial" panose="020B0604020202020204" pitchFamily="34" charset="0"/>
              </a:rPr>
              <a:t>the</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Sending</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Institution"yetkili</a:t>
            </a:r>
            <a:r>
              <a:rPr kumimoji="0" lang="tr-TR" altLang="tr-TR" sz="1500" b="0" i="0" u="none" strike="noStrike" cap="none" normalizeH="0" baseline="0" dirty="0">
                <a:ln>
                  <a:noFill/>
                </a:ln>
                <a:solidFill>
                  <a:srgbClr val="222222"/>
                </a:solidFill>
                <a:effectLst/>
                <a:cs typeface="Arial" panose="020B0604020202020204" pitchFamily="34" charset="0"/>
              </a:rPr>
              <a:t> kişi olarak </a:t>
            </a:r>
            <a:r>
              <a:rPr kumimoji="0" lang="tr-TR" altLang="tr-TR" sz="1500" b="0" i="0" u="none" strike="noStrike" cap="none" normalizeH="0" baseline="0" dirty="0" err="1">
                <a:ln>
                  <a:noFill/>
                </a:ln>
                <a:solidFill>
                  <a:srgbClr val="222222"/>
                </a:solidFill>
                <a:effectLst/>
                <a:cs typeface="Arial" panose="020B0604020202020204" pitchFamily="34" charset="0"/>
              </a:rPr>
              <a:t>erasmus</a:t>
            </a:r>
            <a:r>
              <a:rPr kumimoji="0" lang="tr-TR" altLang="tr-TR" sz="1500" b="0" i="0" u="none" strike="noStrike" cap="none" normalizeH="0" baseline="0" dirty="0">
                <a:ln>
                  <a:noFill/>
                </a:ln>
                <a:solidFill>
                  <a:srgbClr val="222222"/>
                </a:solidFill>
                <a:effectLst/>
                <a:cs typeface="Arial" panose="020B0604020202020204" pitchFamily="34" charset="0"/>
              </a:rPr>
              <a:t> bölüm koordinatörünüzün bilgilerini girebilirsiniz. </a:t>
            </a:r>
            <a:r>
              <a:rPr kumimoji="0" lang="tr-TR" altLang="tr-TR" sz="1500" b="0" i="0" u="none" strike="noStrike" cap="none" normalizeH="0" baseline="0" dirty="0" err="1">
                <a:ln>
                  <a:noFill/>
                </a:ln>
                <a:solidFill>
                  <a:srgbClr val="222222"/>
                </a:solidFill>
                <a:effectLst/>
                <a:cs typeface="Arial" panose="020B0604020202020204" pitchFamily="34" charset="0"/>
              </a:rPr>
              <a:t>OLA'da</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Sending</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instution</a:t>
            </a:r>
            <a:r>
              <a:rPr kumimoji="0" lang="tr-TR" altLang="tr-TR" sz="1500" b="0" i="0" u="none" strike="noStrike" cap="none" normalizeH="0" baseline="0" dirty="0">
                <a:ln>
                  <a:noFill/>
                </a:ln>
                <a:solidFill>
                  <a:srgbClr val="222222"/>
                </a:solidFill>
                <a:effectLst/>
                <a:cs typeface="Arial" panose="020B0604020202020204" pitchFamily="34" charset="0"/>
              </a:rPr>
              <a:t> yetkilisi ile ilgili alanlarda onun bilgilerine yer verebilirsiniz.</a:t>
            </a:r>
            <a:r>
              <a:rPr lang="tr-TR" altLang="tr-TR" sz="1500" dirty="0">
                <a:cs typeface="Arial" panose="020B0604020202020204" pitchFamily="34" charset="0"/>
              </a:rPr>
              <a:t> </a:t>
            </a:r>
            <a:r>
              <a:rPr kumimoji="0" lang="tr-TR" altLang="tr-TR" sz="1500" b="0" i="0" u="none" strike="noStrike" cap="none" normalizeH="0" baseline="0" dirty="0">
                <a:ln>
                  <a:noFill/>
                </a:ln>
                <a:solidFill>
                  <a:srgbClr val="222222"/>
                </a:solidFill>
                <a:effectLst/>
                <a:cs typeface="Arial" panose="020B0604020202020204" pitchFamily="34" charset="0"/>
              </a:rPr>
              <a:t>Siz </a:t>
            </a:r>
            <a:r>
              <a:rPr kumimoji="0" lang="tr-TR" altLang="tr-TR" sz="1500" b="0" i="0" u="none" strike="noStrike" cap="none" normalizeH="0" baseline="0" dirty="0" err="1">
                <a:ln>
                  <a:noFill/>
                </a:ln>
                <a:solidFill>
                  <a:srgbClr val="222222"/>
                </a:solidFill>
                <a:effectLst/>
                <a:cs typeface="Arial" panose="020B0604020202020204" pitchFamily="34" charset="0"/>
              </a:rPr>
              <a:t>OLA'nızı</a:t>
            </a:r>
            <a:r>
              <a:rPr kumimoji="0" lang="tr-TR" altLang="tr-TR" sz="1500" b="0" i="0" u="none" strike="noStrike" cap="none" normalizeH="0" baseline="0" dirty="0">
                <a:ln>
                  <a:noFill/>
                </a:ln>
                <a:solidFill>
                  <a:srgbClr val="222222"/>
                </a:solidFill>
                <a:effectLst/>
                <a:cs typeface="Arial" panose="020B0604020202020204" pitchFamily="34" charset="0"/>
              </a:rPr>
              <a:t> tamamladıktan sonra, uygun görürse </a:t>
            </a:r>
            <a:r>
              <a:rPr kumimoji="0" lang="tr-TR" altLang="tr-TR" sz="1500" b="0" i="0" u="none" strike="noStrike" cap="none" normalizeH="0" baseline="0" dirty="0" err="1">
                <a:ln>
                  <a:noFill/>
                </a:ln>
                <a:solidFill>
                  <a:srgbClr val="222222"/>
                </a:solidFill>
                <a:effectLst/>
                <a:cs typeface="Arial" panose="020B0604020202020204" pitchFamily="34" charset="0"/>
              </a:rPr>
              <a:t>Erasmus</a:t>
            </a:r>
            <a:r>
              <a:rPr kumimoji="0" lang="tr-TR" altLang="tr-TR" sz="1500" b="0" i="0" u="none" strike="noStrike" cap="none" normalizeH="0" baseline="0" dirty="0">
                <a:ln>
                  <a:noFill/>
                </a:ln>
                <a:solidFill>
                  <a:srgbClr val="222222"/>
                </a:solidFill>
                <a:effectLst/>
                <a:cs typeface="Arial" panose="020B0604020202020204" pitchFamily="34" charset="0"/>
              </a:rPr>
              <a:t> bölüm koordinatörünüz </a:t>
            </a:r>
            <a:r>
              <a:rPr kumimoji="0" lang="tr-TR" altLang="tr-TR" sz="1500" b="0" i="0" u="none" strike="noStrike" cap="none" normalizeH="0" baseline="0" dirty="0" err="1">
                <a:ln>
                  <a:noFill/>
                </a:ln>
                <a:solidFill>
                  <a:srgbClr val="222222"/>
                </a:solidFill>
                <a:effectLst/>
                <a:cs typeface="Arial" panose="020B0604020202020204" pitchFamily="34" charset="0"/>
              </a:rPr>
              <a:t>OLA'nızı</a:t>
            </a:r>
            <a:r>
              <a:rPr kumimoji="0" lang="tr-TR" altLang="tr-TR" sz="1500" b="0" i="0" u="none" strike="noStrike" cap="none" normalizeH="0" baseline="0" dirty="0">
                <a:ln>
                  <a:noFill/>
                </a:ln>
                <a:solidFill>
                  <a:srgbClr val="222222"/>
                </a:solidFill>
                <a:effectLst/>
                <a:cs typeface="Arial" panose="020B0604020202020204" pitchFamily="34" charset="0"/>
              </a:rPr>
              <a:t> online olarak imzalayacak ya da </a:t>
            </a:r>
            <a:r>
              <a:rPr kumimoji="0" lang="tr-TR" altLang="tr-TR" sz="1500" b="0" i="0" u="none" strike="noStrike" cap="none" normalizeH="0" baseline="0" dirty="0" err="1">
                <a:ln>
                  <a:noFill/>
                </a:ln>
                <a:solidFill>
                  <a:srgbClr val="222222"/>
                </a:solidFill>
                <a:effectLst/>
                <a:cs typeface="Arial" panose="020B0604020202020204" pitchFamily="34" charset="0"/>
              </a:rPr>
              <a:t>OLA'da</a:t>
            </a:r>
            <a:r>
              <a:rPr kumimoji="0" lang="tr-TR" altLang="tr-TR" sz="1500" b="0" i="0" u="none" strike="noStrike" cap="none" normalizeH="0" baseline="0" dirty="0">
                <a:ln>
                  <a:noFill/>
                </a:ln>
                <a:solidFill>
                  <a:srgbClr val="222222"/>
                </a:solidFill>
                <a:effectLst/>
                <a:cs typeface="Arial" panose="020B0604020202020204" pitchFamily="34" charset="0"/>
              </a:rPr>
              <a:t> yapılması gereken değişiklikler varsa </a:t>
            </a:r>
            <a:r>
              <a:rPr kumimoji="0" lang="tr-TR" altLang="tr-TR" sz="1500" b="0" i="0" u="none" strike="noStrike" cap="none" normalizeH="0" baseline="0" dirty="0" err="1">
                <a:ln>
                  <a:noFill/>
                </a:ln>
                <a:solidFill>
                  <a:srgbClr val="222222"/>
                </a:solidFill>
                <a:effectLst/>
                <a:cs typeface="Arial" panose="020B0604020202020204" pitchFamily="34" charset="0"/>
              </a:rPr>
              <a:t>OLA'yı</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reddecek</a:t>
            </a:r>
            <a:r>
              <a:rPr kumimoji="0" lang="tr-TR" altLang="tr-TR" sz="1500" b="0" i="0" u="none" strike="noStrike" cap="none" normalizeH="0" baseline="0" dirty="0">
                <a:ln>
                  <a:noFill/>
                </a:ln>
                <a:solidFill>
                  <a:srgbClr val="222222"/>
                </a:solidFill>
                <a:effectLst/>
                <a:cs typeface="Arial" panose="020B0604020202020204" pitchFamily="34" charset="0"/>
              </a:rPr>
              <a:t>, böylece OLA gerekli değişiklikleri yapmanız için yeniden</a:t>
            </a:r>
            <a:r>
              <a:rPr lang="tr-TR" altLang="tr-TR" sz="1500" dirty="0">
                <a:cs typeface="Arial" panose="020B0604020202020204" pitchFamily="34" charset="0"/>
              </a:rPr>
              <a:t> </a:t>
            </a:r>
            <a:r>
              <a:rPr kumimoji="0" lang="tr-TR" altLang="tr-TR" sz="1500" b="0" i="0" u="none" strike="noStrike" cap="none" normalizeH="0" baseline="0" dirty="0">
                <a:ln>
                  <a:noFill/>
                </a:ln>
                <a:solidFill>
                  <a:srgbClr val="222222"/>
                </a:solidFill>
                <a:effectLst/>
                <a:cs typeface="Arial" panose="020B0604020202020204" pitchFamily="34" charset="0"/>
              </a:rPr>
              <a:t>erişiminize açılacaktır.</a:t>
            </a:r>
            <a:endParaRPr kumimoji="0" lang="tr-TR" altLang="tr-TR" sz="15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a:ln>
                  <a:noFill/>
                </a:ln>
                <a:solidFill>
                  <a:srgbClr val="222222"/>
                </a:solidFill>
                <a:effectLst/>
                <a:cs typeface="Arial" panose="020B0604020202020204" pitchFamily="34" charset="0"/>
              </a:rPr>
              <a:t> </a:t>
            </a:r>
            <a:endParaRPr kumimoji="0" lang="tr-TR" altLang="tr-TR" sz="1500" b="0" i="0" u="none" strike="noStrike" cap="none" normalizeH="0" baseline="0" dirty="0">
              <a:ln>
                <a:noFill/>
              </a:ln>
              <a:solidFill>
                <a:schemeClr val="tx1"/>
              </a:solidFill>
              <a:effectLst/>
              <a:cs typeface="Arial" panose="020B0604020202020204" pitchFamily="34" charset="0"/>
            </a:endParaRPr>
          </a:p>
          <a:p>
            <a:pPr marL="0" lvl="0" indent="0" algn="just">
              <a:lnSpc>
                <a:spcPct val="100000"/>
              </a:lnSpc>
              <a:buNone/>
            </a:pPr>
            <a:r>
              <a:rPr kumimoji="0" lang="tr-TR" altLang="tr-TR" sz="1500" b="0" i="0" u="none" strike="noStrike" cap="none" normalizeH="0" baseline="0" dirty="0">
                <a:ln>
                  <a:noFill/>
                </a:ln>
                <a:solidFill>
                  <a:srgbClr val="222222"/>
                </a:solidFill>
                <a:effectLst/>
                <a:cs typeface="Arial" panose="020B0604020202020204" pitchFamily="34" charset="0"/>
              </a:rPr>
              <a:t>DEÜ'deki </a:t>
            </a:r>
            <a:r>
              <a:rPr kumimoji="0" lang="tr-TR" altLang="tr-TR" sz="1500" b="0" i="0" u="none" strike="noStrike" cap="none" normalizeH="0" baseline="0" dirty="0" err="1">
                <a:ln>
                  <a:noFill/>
                </a:ln>
                <a:solidFill>
                  <a:srgbClr val="222222"/>
                </a:solidFill>
                <a:effectLst/>
                <a:cs typeface="Arial" panose="020B0604020202020204" pitchFamily="34" charset="0"/>
              </a:rPr>
              <a:t>Erasmus</a:t>
            </a:r>
            <a:r>
              <a:rPr kumimoji="0" lang="tr-TR" altLang="tr-TR" sz="1500" b="0" i="0" u="none" strike="noStrike" cap="none" normalizeH="0" baseline="0" dirty="0">
                <a:ln>
                  <a:noFill/>
                </a:ln>
                <a:solidFill>
                  <a:srgbClr val="222222"/>
                </a:solidFill>
                <a:effectLst/>
                <a:cs typeface="Arial" panose="020B0604020202020204" pitchFamily="34" charset="0"/>
              </a:rPr>
              <a:t> bölüm koordinatörünüzün onayından sonra OLA bu kez karşı kurumun onayı için sistemde onların önüne düşecektir. Bu nedenle  </a:t>
            </a:r>
            <a:r>
              <a:rPr kumimoji="0" lang="tr-TR" altLang="tr-TR" sz="1500" b="0" i="0" u="none" strike="noStrike" cap="none" normalizeH="0" baseline="0" dirty="0" err="1">
                <a:ln>
                  <a:noFill/>
                </a:ln>
                <a:solidFill>
                  <a:srgbClr val="222222"/>
                </a:solidFill>
                <a:effectLst/>
                <a:cs typeface="Arial" panose="020B0604020202020204" pitchFamily="34" charset="0"/>
              </a:rPr>
              <a:t>OLA'da</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Responsible</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Person</a:t>
            </a:r>
            <a:r>
              <a:rPr kumimoji="0" lang="tr-TR" altLang="tr-TR" sz="1500" b="0" i="0" u="none" strike="noStrike" cap="none" normalizeH="0" baseline="0" dirty="0">
                <a:ln>
                  <a:noFill/>
                </a:ln>
                <a:solidFill>
                  <a:srgbClr val="222222"/>
                </a:solidFill>
                <a:effectLst/>
                <a:cs typeface="Arial" panose="020B0604020202020204" pitchFamily="34" charset="0"/>
              </a:rPr>
              <a:t> at </a:t>
            </a:r>
            <a:r>
              <a:rPr kumimoji="0" lang="tr-TR" altLang="tr-TR" sz="1500" b="0" i="0" u="none" strike="noStrike" cap="none" normalizeH="0" baseline="0" dirty="0" err="1">
                <a:ln>
                  <a:noFill/>
                </a:ln>
                <a:solidFill>
                  <a:srgbClr val="222222"/>
                </a:solidFill>
                <a:effectLst/>
                <a:cs typeface="Arial" panose="020B0604020202020204" pitchFamily="34" charset="0"/>
              </a:rPr>
              <a:t>the</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Recieving</a:t>
            </a:r>
            <a:r>
              <a:rPr kumimoji="0" lang="tr-TR" altLang="tr-TR" sz="1500" b="0" i="0" u="none" strike="noStrike" cap="none" normalizeH="0" baseline="0" dirty="0">
                <a:ln>
                  <a:noFill/>
                </a:ln>
                <a:solidFill>
                  <a:srgbClr val="222222"/>
                </a:solidFill>
                <a:effectLst/>
                <a:cs typeface="Arial" panose="020B0604020202020204" pitchFamily="34" charset="0"/>
              </a:rPr>
              <a:t> </a:t>
            </a:r>
            <a:r>
              <a:rPr lang="tr-TR" altLang="tr-TR" sz="1500" dirty="0" err="1">
                <a:solidFill>
                  <a:srgbClr val="222222"/>
                </a:solidFill>
                <a:cs typeface="Arial" panose="020B0604020202020204" pitchFamily="34" charset="0"/>
              </a:rPr>
              <a:t>Institution</a:t>
            </a:r>
            <a:r>
              <a:rPr lang="tr-TR" altLang="tr-TR" sz="1500" dirty="0">
                <a:solidFill>
                  <a:srgbClr val="222222"/>
                </a:solidFill>
                <a:cs typeface="Arial" panose="020B0604020202020204" pitchFamily="34" charset="0"/>
              </a:rPr>
              <a:t>" </a:t>
            </a:r>
            <a:r>
              <a:rPr kumimoji="0" lang="tr-TR" altLang="tr-TR" sz="1500" b="0" i="0" u="none" strike="noStrike" cap="none" normalizeH="0" baseline="0" dirty="0">
                <a:ln>
                  <a:noFill/>
                </a:ln>
                <a:solidFill>
                  <a:srgbClr val="222222"/>
                </a:solidFill>
                <a:effectLst/>
                <a:cs typeface="Arial" panose="020B0604020202020204" pitchFamily="34" charset="0"/>
              </a:rPr>
              <a:t>kısmına oradaki yetkili kişinin bilgilerini girmelisiniz.</a:t>
            </a:r>
            <a:r>
              <a:rPr lang="tr-TR" altLang="tr-TR" sz="1500" dirty="0">
                <a:cs typeface="Arial" panose="020B0604020202020204" pitchFamily="34" charset="0"/>
              </a:rPr>
              <a:t> </a:t>
            </a:r>
            <a:r>
              <a:rPr kumimoji="0" lang="tr-TR" altLang="tr-TR" sz="1500" b="0" i="0" u="none" strike="noStrike" cap="none" normalizeH="0" baseline="0" dirty="0">
                <a:ln>
                  <a:noFill/>
                </a:ln>
                <a:solidFill>
                  <a:srgbClr val="222222"/>
                </a:solidFill>
                <a:effectLst/>
                <a:cs typeface="Arial" panose="020B0604020202020204" pitchFamily="34" charset="0"/>
              </a:rPr>
              <a:t>Bu bilgiler için karşı kurumdaki International Office/</a:t>
            </a:r>
            <a:r>
              <a:rPr kumimoji="0" lang="tr-TR" altLang="tr-TR" sz="1500" b="0" i="0" u="none" strike="noStrike" cap="none" normalizeH="0" baseline="0" dirty="0" err="1">
                <a:ln>
                  <a:noFill/>
                </a:ln>
                <a:solidFill>
                  <a:srgbClr val="222222"/>
                </a:solidFill>
                <a:effectLst/>
                <a:cs typeface="Arial" panose="020B0604020202020204" pitchFamily="34" charset="0"/>
              </a:rPr>
              <a:t>Erasmus</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office'te</a:t>
            </a:r>
            <a:r>
              <a:rPr kumimoji="0" lang="tr-TR" altLang="tr-TR" sz="1500" b="0" i="0" u="none" strike="noStrike" cap="none" normalizeH="0" baseline="0" dirty="0">
                <a:ln>
                  <a:noFill/>
                </a:ln>
                <a:solidFill>
                  <a:srgbClr val="222222"/>
                </a:solidFill>
                <a:effectLst/>
                <a:cs typeface="Arial" panose="020B0604020202020204" pitchFamily="34" charset="0"/>
              </a:rPr>
              <a:t> görev yapan "</a:t>
            </a:r>
            <a:r>
              <a:rPr kumimoji="0" lang="tr-TR" altLang="tr-TR" sz="1500" b="0" i="0" u="none" strike="noStrike" cap="none" normalizeH="0" baseline="0" dirty="0" err="1">
                <a:ln>
                  <a:noFill/>
                </a:ln>
                <a:solidFill>
                  <a:srgbClr val="222222"/>
                </a:solidFill>
                <a:effectLst/>
                <a:cs typeface="Arial" panose="020B0604020202020204" pitchFamily="34" charset="0"/>
              </a:rPr>
              <a:t>incoming</a:t>
            </a:r>
            <a:r>
              <a:rPr kumimoji="0" lang="tr-TR" altLang="tr-TR" sz="1500" b="0" i="0" u="none" strike="noStrike" cap="none" normalizeH="0" baseline="0" dirty="0">
                <a:ln>
                  <a:noFill/>
                </a:ln>
                <a:solidFill>
                  <a:srgbClr val="222222"/>
                </a:solidFill>
                <a:effectLst/>
                <a:cs typeface="Arial" panose="020B0604020202020204" pitchFamily="34" charset="0"/>
              </a:rPr>
              <a:t> </a:t>
            </a:r>
            <a:r>
              <a:rPr kumimoji="0" lang="tr-TR" altLang="tr-TR" sz="1500" b="0" i="0" u="none" strike="noStrike" cap="none" normalizeH="0" baseline="0" dirty="0" err="1">
                <a:ln>
                  <a:noFill/>
                </a:ln>
                <a:solidFill>
                  <a:srgbClr val="222222"/>
                </a:solidFill>
                <a:effectLst/>
                <a:cs typeface="Arial" panose="020B0604020202020204" pitchFamily="34" charset="0"/>
              </a:rPr>
              <a:t>student</a:t>
            </a:r>
            <a:r>
              <a:rPr kumimoji="0" lang="tr-TR" altLang="tr-TR" sz="1500" b="0" i="0" u="none" strike="noStrike" cap="none" normalizeH="0" baseline="0" dirty="0">
                <a:ln>
                  <a:noFill/>
                </a:ln>
                <a:solidFill>
                  <a:srgbClr val="222222"/>
                </a:solidFill>
                <a:effectLst/>
                <a:cs typeface="Arial" panose="020B0604020202020204" pitchFamily="34" charset="0"/>
              </a:rPr>
              <a:t>/gelen </a:t>
            </a:r>
            <a:r>
              <a:rPr kumimoji="0" lang="tr-TR" altLang="tr-TR" sz="1500" b="0" i="0" u="none" strike="noStrike" cap="none" normalizeH="0" baseline="0" dirty="0" err="1">
                <a:ln>
                  <a:noFill/>
                </a:ln>
                <a:solidFill>
                  <a:srgbClr val="222222"/>
                </a:solidFill>
                <a:effectLst/>
                <a:cs typeface="Arial" panose="020B0604020202020204" pitchFamily="34" charset="0"/>
              </a:rPr>
              <a:t>öğrenci"den</a:t>
            </a:r>
            <a:r>
              <a:rPr kumimoji="0" lang="tr-TR" altLang="tr-TR" sz="1500" b="0" i="0" u="none" strike="noStrike" cap="none" normalizeH="0" baseline="0" dirty="0">
                <a:ln>
                  <a:noFill/>
                </a:ln>
                <a:solidFill>
                  <a:srgbClr val="222222"/>
                </a:solidFill>
                <a:effectLst/>
                <a:cs typeface="Arial" panose="020B0604020202020204" pitchFamily="34" charset="0"/>
              </a:rPr>
              <a:t> sorumlu personel yol gösterebilir. </a:t>
            </a:r>
            <a:endParaRPr kumimoji="0" lang="tr-TR" altLang="tr-TR" sz="15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a:ln>
                  <a:noFill/>
                </a:ln>
                <a:solidFill>
                  <a:srgbClr val="222222"/>
                </a:solidFill>
                <a:effectLst/>
                <a:cs typeface="Arial" panose="020B0604020202020204" pitchFamily="34" charset="0"/>
              </a:rPr>
              <a:t>   </a:t>
            </a:r>
            <a:endParaRPr kumimoji="0" lang="tr-TR" altLang="tr-TR" sz="15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500" b="0" i="0" u="none" strike="noStrike" cap="none" normalizeH="0" baseline="0" dirty="0">
                <a:ln>
                  <a:noFill/>
                </a:ln>
                <a:solidFill>
                  <a:srgbClr val="222222"/>
                </a:solidFill>
                <a:effectLst/>
                <a:cs typeface="Arial" panose="020B0604020202020204" pitchFamily="34" charset="0"/>
              </a:rPr>
              <a:t>OLA ilgili bilgilendirici video linklerini aşağıdadır:</a:t>
            </a:r>
            <a:endParaRPr kumimoji="0" lang="tr-TR" altLang="tr-TR" sz="15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222222"/>
                </a:solidFill>
                <a:effectLst/>
                <a:cs typeface="Arial" panose="020B0604020202020204" pitchFamily="34" charset="0"/>
              </a:rPr>
              <a:t>  </a:t>
            </a:r>
            <a:endParaRPr kumimoji="0" lang="tr-TR" altLang="tr-TR" sz="1400" b="1"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err="1">
                <a:ln>
                  <a:noFill/>
                </a:ln>
                <a:solidFill>
                  <a:srgbClr val="0F0F0F"/>
                </a:solidFill>
                <a:effectLst/>
                <a:cs typeface="Arial" panose="020B0604020202020204" pitchFamily="34" charset="0"/>
              </a:rPr>
              <a:t>Logging</a:t>
            </a:r>
            <a:r>
              <a:rPr kumimoji="0" lang="tr-TR" altLang="tr-TR" sz="1400" b="1" i="0" u="none" strike="noStrike" cap="none" normalizeH="0" baseline="0" dirty="0">
                <a:ln>
                  <a:noFill/>
                </a:ln>
                <a:solidFill>
                  <a:srgbClr val="0F0F0F"/>
                </a:solidFill>
                <a:effectLst/>
                <a:cs typeface="Arial" panose="020B0604020202020204" pitchFamily="34" charset="0"/>
              </a:rPr>
              <a:t> </a:t>
            </a:r>
            <a:r>
              <a:rPr kumimoji="0" lang="tr-TR" altLang="tr-TR" sz="1400" b="1" i="0" u="none" strike="noStrike" cap="none" normalizeH="0" baseline="0" dirty="0" err="1">
                <a:ln>
                  <a:noFill/>
                </a:ln>
                <a:solidFill>
                  <a:srgbClr val="0F0F0F"/>
                </a:solidFill>
                <a:effectLst/>
                <a:cs typeface="Arial" panose="020B0604020202020204" pitchFamily="34" charset="0"/>
              </a:rPr>
              <a:t>into</a:t>
            </a:r>
            <a:r>
              <a:rPr kumimoji="0" lang="tr-TR" altLang="tr-TR" sz="1400" b="1" i="0" u="none" strike="noStrike" cap="none" normalizeH="0" baseline="0" dirty="0">
                <a:ln>
                  <a:noFill/>
                </a:ln>
                <a:solidFill>
                  <a:srgbClr val="0F0F0F"/>
                </a:solidFill>
                <a:effectLst/>
                <a:cs typeface="Arial" panose="020B0604020202020204" pitchFamily="34" charset="0"/>
              </a:rPr>
              <a:t> </a:t>
            </a:r>
            <a:r>
              <a:rPr kumimoji="0" lang="tr-TR" altLang="tr-TR" sz="1400" b="1" i="0" u="none" strike="noStrike" cap="none" normalizeH="0" baseline="0" dirty="0" err="1">
                <a:ln>
                  <a:noFill/>
                </a:ln>
                <a:solidFill>
                  <a:srgbClr val="0F0F0F"/>
                </a:solidFill>
                <a:effectLst/>
                <a:cs typeface="Arial" panose="020B0604020202020204" pitchFamily="34" charset="0"/>
              </a:rPr>
              <a:t>your</a:t>
            </a:r>
            <a:r>
              <a:rPr kumimoji="0" lang="tr-TR" altLang="tr-TR" sz="1400" b="1" i="0" u="none" strike="noStrike" cap="none" normalizeH="0" baseline="0" dirty="0">
                <a:ln>
                  <a:noFill/>
                </a:ln>
                <a:solidFill>
                  <a:srgbClr val="0F0F0F"/>
                </a:solidFill>
                <a:effectLst/>
                <a:cs typeface="Arial" panose="020B0604020202020204" pitchFamily="34" charset="0"/>
              </a:rPr>
              <a:t> Online Learning </a:t>
            </a:r>
            <a:r>
              <a:rPr kumimoji="0" lang="tr-TR" altLang="tr-TR" sz="1400" b="1" i="0" u="none" strike="noStrike" cap="none" normalizeH="0" baseline="0" dirty="0" err="1">
                <a:ln>
                  <a:noFill/>
                </a:ln>
                <a:solidFill>
                  <a:srgbClr val="0F0F0F"/>
                </a:solidFill>
                <a:effectLst/>
                <a:cs typeface="Arial" panose="020B0604020202020204" pitchFamily="34" charset="0"/>
              </a:rPr>
              <a:t>Agreement</a:t>
            </a:r>
            <a:endParaRPr kumimoji="0" lang="tr-TR" altLang="tr-TR" sz="1400" b="1"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FF"/>
                </a:solidFill>
                <a:effectLst/>
                <a:cs typeface="Arial" panose="020B0604020202020204" pitchFamily="34" charset="0"/>
                <a:hlinkClick r:id="rId3"/>
              </a:rPr>
              <a:t>https://www.youtube.com/watch?v=rplepEmQF3Y</a:t>
            </a:r>
            <a:endParaRPr kumimoji="0" lang="tr-TR" altLang="tr-TR" sz="14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222222"/>
                </a:solidFill>
                <a:effectLst/>
                <a:cs typeface="Arial" panose="020B0604020202020204" pitchFamily="34" charset="0"/>
              </a:rPr>
              <a:t> </a:t>
            </a:r>
            <a:endParaRPr kumimoji="0" lang="tr-TR" altLang="tr-TR" sz="1400" b="1"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err="1">
                <a:ln>
                  <a:noFill/>
                </a:ln>
                <a:solidFill>
                  <a:srgbClr val="0F0F0F"/>
                </a:solidFill>
                <a:effectLst/>
                <a:cs typeface="Arial" panose="020B0604020202020204" pitchFamily="34" charset="0"/>
              </a:rPr>
              <a:t>Creating</a:t>
            </a:r>
            <a:r>
              <a:rPr kumimoji="0" lang="tr-TR" altLang="tr-TR" sz="1400" b="1" i="0" u="none" strike="noStrike" cap="none" normalizeH="0" baseline="0" dirty="0">
                <a:ln>
                  <a:noFill/>
                </a:ln>
                <a:solidFill>
                  <a:srgbClr val="0F0F0F"/>
                </a:solidFill>
                <a:effectLst/>
                <a:cs typeface="Arial" panose="020B0604020202020204" pitchFamily="34" charset="0"/>
              </a:rPr>
              <a:t> </a:t>
            </a:r>
            <a:r>
              <a:rPr kumimoji="0" lang="tr-TR" altLang="tr-TR" sz="1400" b="1" i="0" u="none" strike="noStrike" cap="none" normalizeH="0" baseline="0" dirty="0" err="1">
                <a:ln>
                  <a:noFill/>
                </a:ln>
                <a:solidFill>
                  <a:srgbClr val="0F0F0F"/>
                </a:solidFill>
                <a:effectLst/>
                <a:cs typeface="Arial" panose="020B0604020202020204" pitchFamily="34" charset="0"/>
              </a:rPr>
              <a:t>your</a:t>
            </a:r>
            <a:r>
              <a:rPr kumimoji="0" lang="tr-TR" altLang="tr-TR" sz="1400" b="1" i="0" u="none" strike="noStrike" cap="none" normalizeH="0" baseline="0" dirty="0">
                <a:ln>
                  <a:noFill/>
                </a:ln>
                <a:solidFill>
                  <a:srgbClr val="0F0F0F"/>
                </a:solidFill>
                <a:effectLst/>
                <a:cs typeface="Arial" panose="020B0604020202020204" pitchFamily="34" charset="0"/>
              </a:rPr>
              <a:t> Online Learning </a:t>
            </a:r>
            <a:r>
              <a:rPr kumimoji="0" lang="tr-TR" altLang="tr-TR" sz="1400" b="1" i="0" u="none" strike="noStrike" cap="none" normalizeH="0" baseline="0" dirty="0" err="1">
                <a:ln>
                  <a:noFill/>
                </a:ln>
                <a:solidFill>
                  <a:srgbClr val="0F0F0F"/>
                </a:solidFill>
                <a:effectLst/>
                <a:cs typeface="Arial" panose="020B0604020202020204" pitchFamily="34" charset="0"/>
              </a:rPr>
              <a:t>Agreement</a:t>
            </a:r>
            <a:endParaRPr kumimoji="0" lang="tr-TR" altLang="tr-TR" sz="1400" b="1"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FF"/>
                </a:solidFill>
                <a:effectLst/>
                <a:cs typeface="Arial" panose="020B0604020202020204" pitchFamily="34" charset="0"/>
                <a:hlinkClick r:id="rId4"/>
              </a:rPr>
              <a:t>https://www.youtube.com/watch?v=paIKpHJvTlg&amp;t=603s</a:t>
            </a:r>
            <a:endParaRPr kumimoji="0" lang="tr-TR" altLang="tr-TR" sz="14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16978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2737"/>
            <a:ext cx="12192000" cy="1261731"/>
          </a:xfrm>
        </p:spPr>
        <p:txBody>
          <a:bodyPr>
            <a:normAutofit/>
          </a:bodyPr>
          <a:lstStyle/>
          <a:p>
            <a:r>
              <a:rPr lang="tr-TR" sz="2667" spc="13" dirty="0">
                <a:solidFill>
                  <a:srgbClr val="FF0000"/>
                </a:solidFill>
                <a:cs typeface="Calibri"/>
              </a:rPr>
              <a:t>Yabancı Dil Düzeyinizi Gösterir Belge Nereden Temin Edilir</a:t>
            </a:r>
            <a:r>
              <a:rPr lang="tr-TR" sz="2667" spc="-47" dirty="0">
                <a:solidFill>
                  <a:srgbClr val="FF0000"/>
                </a:solidFill>
                <a:cs typeface="Calibri"/>
              </a:rPr>
              <a:t> </a:t>
            </a:r>
            <a:r>
              <a:rPr lang="tr-TR" sz="2667" spc="13" dirty="0">
                <a:solidFill>
                  <a:srgbClr val="FF0000"/>
                </a:solidFill>
                <a:cs typeface="Calibri"/>
              </a:rPr>
              <a:t>?</a:t>
            </a:r>
            <a:br>
              <a:rPr lang="tr-TR" sz="2667"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0" y="1943723"/>
            <a:ext cx="12192000" cy="3417300"/>
          </a:xfrm>
        </p:spPr>
        <p:txBody>
          <a:bodyPr>
            <a:normAutofit/>
          </a:bodyPr>
          <a:lstStyle/>
          <a:p>
            <a:r>
              <a:rPr lang="tr-TR" sz="1800" dirty="0">
                <a:latin typeface="Arial" panose="020B0604020202020204" pitchFamily="34" charset="0"/>
                <a:cs typeface="Arial" panose="020B0604020202020204" pitchFamily="34" charset="0"/>
              </a:rPr>
              <a:t>Erasmus döneminizi geçireceğiniz üniversite, sizden dil düzeyinizi gösterir belge iletmenizi isteyebilir. </a:t>
            </a:r>
          </a:p>
          <a:p>
            <a:pPr marL="0" indent="0">
              <a:buNone/>
            </a:pPr>
            <a:endParaRPr lang="tr-TR" sz="1800" dirty="0">
              <a:latin typeface="Arial" panose="020B0604020202020204" pitchFamily="34" charset="0"/>
              <a:cs typeface="Arial" panose="020B0604020202020204" pitchFamily="34" charset="0"/>
            </a:endParaRPr>
          </a:p>
          <a:p>
            <a:pPr marL="16933">
              <a:lnSpc>
                <a:spcPct val="100000"/>
              </a:lnSpc>
            </a:pPr>
            <a:r>
              <a:rPr lang="tr-TR" sz="1800" dirty="0">
                <a:latin typeface="Arial" panose="020B0604020202020204" pitchFamily="34" charset="0"/>
                <a:cs typeface="Arial" panose="020B0604020202020204" pitchFamily="34" charset="0"/>
              </a:rPr>
              <a:t>Belge, Uluslararası Akademik</a:t>
            </a:r>
            <a:r>
              <a:rPr lang="tr-TR" sz="1800" spc="-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İli</a:t>
            </a:r>
            <a:r>
              <a:rPr lang="tr-TR" sz="1800" spc="-13" dirty="0">
                <a:latin typeface="Arial" panose="020B0604020202020204" pitchFamily="34" charset="0"/>
                <a:cs typeface="Arial" panose="020B0604020202020204" pitchFamily="34" charset="0"/>
              </a:rPr>
              <a:t>ş</a:t>
            </a:r>
            <a:r>
              <a:rPr lang="tr-TR" sz="1800" dirty="0">
                <a:latin typeface="Arial" panose="020B0604020202020204" pitchFamily="34" charset="0"/>
                <a:cs typeface="Arial" panose="020B0604020202020204" pitchFamily="34" charset="0"/>
              </a:rPr>
              <a:t>kiler</a:t>
            </a:r>
            <a:r>
              <a:rPr lang="tr-TR" sz="1800" spc="-33" dirty="0">
                <a:latin typeface="Arial" panose="020B0604020202020204" pitchFamily="34" charset="0"/>
                <a:cs typeface="Arial" panose="020B0604020202020204" pitchFamily="34" charset="0"/>
              </a:rPr>
              <a:t> </a:t>
            </a:r>
            <a:r>
              <a:rPr lang="tr-TR" sz="1800" spc="-67" dirty="0">
                <a:latin typeface="Arial" panose="020B0604020202020204" pitchFamily="34" charset="0"/>
                <a:cs typeface="Arial" panose="020B0604020202020204" pitchFamily="34" charset="0"/>
              </a:rPr>
              <a:t>K</a:t>
            </a:r>
            <a:r>
              <a:rPr lang="tr-TR" sz="1800" dirty="0">
                <a:latin typeface="Arial" panose="020B0604020202020204" pitchFamily="34" charset="0"/>
                <a:cs typeface="Arial" panose="020B0604020202020204" pitchFamily="34" charset="0"/>
              </a:rPr>
              <a:t>o</a:t>
            </a:r>
            <a:r>
              <a:rPr lang="tr-TR" sz="1800" spc="-13" dirty="0">
                <a:latin typeface="Arial" panose="020B0604020202020204" pitchFamily="34" charset="0"/>
                <a:cs typeface="Arial" panose="020B0604020202020204" pitchFamily="34" charset="0"/>
              </a:rPr>
              <a:t>o</a:t>
            </a:r>
            <a:r>
              <a:rPr lang="tr-TR" sz="1800" spc="-47"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din</a:t>
            </a:r>
            <a:r>
              <a:rPr lang="tr-TR" sz="1800" spc="-33" dirty="0">
                <a:latin typeface="Arial" panose="020B0604020202020204" pitchFamily="34" charset="0"/>
                <a:cs typeface="Arial" panose="020B0604020202020204" pitchFamily="34" charset="0"/>
              </a:rPr>
              <a:t>at</a:t>
            </a:r>
            <a:r>
              <a:rPr lang="tr-TR" sz="1800" dirty="0">
                <a:latin typeface="Arial" panose="020B0604020202020204" pitchFamily="34" charset="0"/>
                <a:cs typeface="Arial" panose="020B0604020202020204" pitchFamily="34" charset="0"/>
              </a:rPr>
              <a:t>örlüğü </a:t>
            </a:r>
            <a:r>
              <a:rPr lang="tr-TR" sz="1800" spc="-27" dirty="0">
                <a:latin typeface="Arial" panose="020B0604020202020204" pitchFamily="34" charset="0"/>
                <a:cs typeface="Arial" panose="020B0604020202020204" pitchFamily="34" charset="0"/>
              </a:rPr>
              <a:t>t</a:t>
            </a:r>
            <a:r>
              <a:rPr lang="tr-TR" sz="1800" dirty="0">
                <a:latin typeface="Arial" panose="020B0604020202020204" pitchFamily="34" charset="0"/>
                <a:cs typeface="Arial" panose="020B0604020202020204" pitchFamily="34" charset="0"/>
              </a:rPr>
              <a:t>a</a:t>
            </a:r>
            <a:r>
              <a:rPr lang="tr-TR" sz="1800" spc="-60" dirty="0">
                <a:latin typeface="Arial" panose="020B0604020202020204" pitchFamily="34" charset="0"/>
                <a:cs typeface="Arial" panose="020B0604020202020204" pitchFamily="34" charset="0"/>
              </a:rPr>
              <a:t>r</a:t>
            </a:r>
            <a:r>
              <a:rPr lang="tr-TR" sz="1800" spc="-13" dirty="0">
                <a:latin typeface="Arial" panose="020B0604020202020204" pitchFamily="34" charset="0"/>
                <a:cs typeface="Arial" panose="020B0604020202020204" pitchFamily="34" charset="0"/>
              </a:rPr>
              <a:t>a</a:t>
            </a:r>
            <a:r>
              <a:rPr lang="tr-TR" sz="1800" dirty="0">
                <a:latin typeface="Arial" panose="020B0604020202020204" pitchFamily="34" charset="0"/>
                <a:cs typeface="Arial" panose="020B0604020202020204" pitchFamily="34" charset="0"/>
              </a:rPr>
              <a:t>fından</a:t>
            </a:r>
            <a:r>
              <a:rPr lang="tr-TR" sz="1800" spc="-2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dü</a:t>
            </a:r>
            <a:r>
              <a:rPr lang="tr-TR" sz="1800" spc="-67" dirty="0">
                <a:latin typeface="Arial" panose="020B0604020202020204" pitchFamily="34" charset="0"/>
                <a:cs typeface="Arial" panose="020B0604020202020204" pitchFamily="34" charset="0"/>
              </a:rPr>
              <a:t>z</a:t>
            </a:r>
            <a:r>
              <a:rPr lang="tr-TR" sz="1800" dirty="0">
                <a:latin typeface="Arial" panose="020B0604020202020204" pitchFamily="34" charset="0"/>
                <a:cs typeface="Arial" panose="020B0604020202020204" pitchFamily="34" charset="0"/>
              </a:rPr>
              <a:t>enl</a:t>
            </a:r>
            <a:r>
              <a:rPr lang="tr-TR" sz="1800" spc="7"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nir. </a:t>
            </a:r>
            <a:r>
              <a:rPr lang="tr-TR" sz="1800" spc="-20" dirty="0">
                <a:latin typeface="Arial" panose="020B0604020202020204" pitchFamily="34" charset="0"/>
                <a:cs typeface="Arial" panose="020B0604020202020204" pitchFamily="34" charset="0"/>
              </a:rPr>
              <a:t>B</a:t>
            </a:r>
            <a:r>
              <a:rPr lang="tr-TR" sz="1800" dirty="0">
                <a:latin typeface="Arial" panose="020B0604020202020204" pitchFamily="34" charset="0"/>
                <a:cs typeface="Arial" panose="020B0604020202020204" pitchFamily="34" charset="0"/>
              </a:rPr>
              <a:t>el</a:t>
            </a:r>
            <a:r>
              <a:rPr lang="tr-TR" sz="1800" spc="-33" dirty="0">
                <a:latin typeface="Arial" panose="020B0604020202020204" pitchFamily="34" charset="0"/>
                <a:cs typeface="Arial" panose="020B0604020202020204" pitchFamily="34" charset="0"/>
              </a:rPr>
              <a:t>g</a:t>
            </a:r>
            <a:r>
              <a:rPr lang="tr-TR" sz="1800" dirty="0">
                <a:latin typeface="Arial" panose="020B0604020202020204" pitchFamily="34" charset="0"/>
                <a:cs typeface="Arial" panose="020B0604020202020204" pitchFamily="34" charset="0"/>
              </a:rPr>
              <a:t>eyi</a:t>
            </a:r>
            <a:r>
              <a:rPr lang="tr-TR" sz="1800" spc="-2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almak</a:t>
            </a:r>
            <a:r>
              <a:rPr lang="tr-TR" sz="1800" spc="-4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ü</a:t>
            </a:r>
            <a:r>
              <a:rPr lang="tr-TR" sz="1800" spc="-67" dirty="0">
                <a:latin typeface="Arial" panose="020B0604020202020204" pitchFamily="34" charset="0"/>
                <a:cs typeface="Arial" panose="020B0604020202020204" pitchFamily="34" charset="0"/>
              </a:rPr>
              <a:t>z</a:t>
            </a:r>
            <a:r>
              <a:rPr lang="tr-TR" sz="1800" dirty="0">
                <a:latin typeface="Arial" panose="020B0604020202020204" pitchFamily="34" charset="0"/>
                <a:cs typeface="Arial" panose="020B0604020202020204" pitchFamily="34" charset="0"/>
              </a:rPr>
              <a:t>e</a:t>
            </a:r>
            <a:r>
              <a:rPr lang="tr-TR" sz="1800" spc="-4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 </a:t>
            </a:r>
            <a:r>
              <a:rPr lang="tr-TR" sz="1800" b="1" dirty="0">
                <a:solidFill>
                  <a:srgbClr val="FF0000"/>
                </a:solidFill>
                <a:latin typeface="Arial" panose="020B0604020202020204" pitchFamily="34" charset="0"/>
                <a:cs typeface="Arial" panose="020B0604020202020204" pitchFamily="34" charset="0"/>
              </a:rPr>
              <a:t>e</a:t>
            </a:r>
            <a:r>
              <a:rPr lang="tr-TR" sz="1800" b="1" spc="-67" dirty="0">
                <a:solidFill>
                  <a:srgbClr val="FF0000"/>
                </a:solidFill>
                <a:latin typeface="Arial" panose="020B0604020202020204" pitchFamily="34" charset="0"/>
                <a:cs typeface="Arial" panose="020B0604020202020204" pitchFamily="34" charset="0"/>
              </a:rPr>
              <a:t>r</a:t>
            </a:r>
            <a:r>
              <a:rPr lang="tr-TR" sz="1800" b="1" dirty="0">
                <a:solidFill>
                  <a:srgbClr val="FF0000"/>
                </a:solidFill>
                <a:latin typeface="Arial" panose="020B0604020202020204" pitchFamily="34" charset="0"/>
                <a:cs typeface="Arial" panose="020B0604020202020204" pitchFamily="34" charset="0"/>
              </a:rPr>
              <a:t>as</a:t>
            </a:r>
            <a:r>
              <a:rPr lang="tr-TR" sz="1800" b="1" spc="7" dirty="0">
                <a:solidFill>
                  <a:srgbClr val="FF0000"/>
                </a:solidFill>
                <a:latin typeface="Arial" panose="020B0604020202020204" pitchFamily="34" charset="0"/>
                <a:cs typeface="Arial" panose="020B0604020202020204" pitchFamily="34" charset="0"/>
              </a:rPr>
              <a:t>m</a:t>
            </a:r>
            <a:r>
              <a:rPr lang="tr-TR" sz="1800" b="1" spc="-20" dirty="0">
                <a:solidFill>
                  <a:srgbClr val="FF0000"/>
                </a:solidFill>
                <a:latin typeface="Arial" panose="020B0604020202020204" pitchFamily="34" charset="0"/>
                <a:cs typeface="Arial" panose="020B0604020202020204" pitchFamily="34" charset="0"/>
              </a:rPr>
              <a:t>us@deu</a:t>
            </a:r>
            <a:r>
              <a:rPr lang="tr-TR" sz="1800" b="1" spc="-27" dirty="0">
                <a:solidFill>
                  <a:srgbClr val="FF0000"/>
                </a:solidFill>
                <a:latin typeface="Arial" panose="020B0604020202020204" pitchFamily="34" charset="0"/>
                <a:cs typeface="Arial" panose="020B0604020202020204" pitchFamily="34" charset="0"/>
              </a:rPr>
              <a:t>.</a:t>
            </a:r>
            <a:r>
              <a:rPr lang="tr-TR" sz="1800" b="1" spc="-20" dirty="0">
                <a:solidFill>
                  <a:srgbClr val="FF0000"/>
                </a:solidFill>
                <a:latin typeface="Arial" panose="020B0604020202020204" pitchFamily="34" charset="0"/>
                <a:cs typeface="Arial" panose="020B0604020202020204" pitchFamily="34" charset="0"/>
              </a:rPr>
              <a:t>edu</a:t>
            </a:r>
            <a:r>
              <a:rPr lang="tr-TR" sz="1800" b="1" spc="-107" dirty="0">
                <a:solidFill>
                  <a:srgbClr val="FF0000"/>
                </a:solidFill>
                <a:latin typeface="Arial" panose="020B0604020202020204" pitchFamily="34" charset="0"/>
                <a:cs typeface="Arial" panose="020B0604020202020204" pitchFamily="34" charset="0"/>
              </a:rPr>
              <a:t>.</a:t>
            </a:r>
            <a:r>
              <a:rPr lang="tr-TR" sz="1800" b="1" dirty="0">
                <a:solidFill>
                  <a:srgbClr val="FF0000"/>
                </a:solidFill>
                <a:latin typeface="Arial" panose="020B0604020202020204" pitchFamily="34" charset="0"/>
                <a:cs typeface="Arial" panose="020B0604020202020204" pitchFamily="34" charset="0"/>
              </a:rPr>
              <a:t>tr</a:t>
            </a:r>
            <a:r>
              <a:rPr lang="tr-TR" sz="1800" b="1" spc="27" dirty="0">
                <a:solidFill>
                  <a:srgbClr val="FF0000"/>
                </a:solidFill>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ad</a:t>
            </a:r>
            <a:r>
              <a:rPr lang="tr-TR" sz="1800" spc="-47"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esine</a:t>
            </a:r>
            <a:r>
              <a:rPr lang="tr-TR" sz="1800" spc="7" dirty="0">
                <a:latin typeface="Arial" panose="020B0604020202020204" pitchFamily="34" charset="0"/>
                <a:cs typeface="Arial" panose="020B0604020202020204" pitchFamily="34" charset="0"/>
              </a:rPr>
              <a:t> </a:t>
            </a:r>
            <a:r>
              <a:rPr lang="tr-TR" sz="1800" spc="-13" dirty="0">
                <a:latin typeface="Arial" panose="020B0604020202020204" pitchFamily="34" charset="0"/>
                <a:cs typeface="Arial" panose="020B0604020202020204" pitchFamily="34" charset="0"/>
              </a:rPr>
              <a:t>e</a:t>
            </a:r>
            <a:r>
              <a:rPr lang="tr-TR" sz="1800" spc="-7"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mail</a:t>
            </a:r>
            <a:r>
              <a:rPr lang="tr-TR" sz="1800" spc="-13"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ile </a:t>
            </a:r>
            <a:r>
              <a:rPr lang="tr-TR" sz="1800" spc="-47" dirty="0">
                <a:latin typeface="Arial" panose="020B0604020202020204" pitchFamily="34" charset="0"/>
                <a:cs typeface="Arial" panose="020B0604020202020204" pitchFamily="34" charset="0"/>
              </a:rPr>
              <a:t>t</a:t>
            </a:r>
            <a:r>
              <a:rPr lang="tr-TR" sz="1800" dirty="0">
                <a:latin typeface="Arial" panose="020B0604020202020204" pitchFamily="34" charset="0"/>
                <a:cs typeface="Arial" panose="020B0604020202020204" pitchFamily="34" charset="0"/>
              </a:rPr>
              <a:t>al</a:t>
            </a:r>
            <a:r>
              <a:rPr lang="tr-TR" sz="1800" spc="7"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binizi</a:t>
            </a:r>
            <a:r>
              <a:rPr lang="tr-TR" sz="1800" spc="-33"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bildirm</a:t>
            </a:r>
            <a:r>
              <a:rPr lang="tr-TR" sz="1800" spc="13"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niz gerekir. </a:t>
            </a:r>
          </a:p>
          <a:p>
            <a:pPr marL="0" indent="0">
              <a:lnSpc>
                <a:spcPct val="100000"/>
              </a:lnSpc>
              <a:buNone/>
            </a:pPr>
            <a:endParaRPr lang="tr-TR" sz="1800" dirty="0">
              <a:latin typeface="Arial" panose="020B0604020202020204" pitchFamily="34" charset="0"/>
              <a:cs typeface="Arial" panose="020B0604020202020204" pitchFamily="34" charset="0"/>
            </a:endParaRPr>
          </a:p>
          <a:p>
            <a:pPr marL="16933">
              <a:lnSpc>
                <a:spcPct val="100000"/>
              </a:lnSpc>
            </a:pPr>
            <a:r>
              <a:rPr lang="tr-TR" sz="1800" dirty="0">
                <a:latin typeface="Arial" panose="020B0604020202020204" pitchFamily="34" charset="0"/>
                <a:cs typeface="Arial" panose="020B0604020202020204" pitchFamily="34" charset="0"/>
              </a:rPr>
              <a:t>Belgenizin hazırlanıp imza/onay işleminin tamamlanması normal koşullarda </a:t>
            </a:r>
            <a:r>
              <a:rPr lang="tr-TR" sz="1800" b="1" dirty="0">
                <a:solidFill>
                  <a:srgbClr val="FF0000"/>
                </a:solidFill>
                <a:latin typeface="Arial" panose="020B0604020202020204" pitchFamily="34" charset="0"/>
                <a:cs typeface="Arial" panose="020B0604020202020204" pitchFamily="34" charset="0"/>
              </a:rPr>
              <a:t>maksimum 5 iş günü </a:t>
            </a:r>
            <a:r>
              <a:rPr lang="tr-TR" sz="1800" dirty="0">
                <a:latin typeface="Arial" panose="020B0604020202020204" pitchFamily="34" charset="0"/>
                <a:cs typeface="Arial" panose="020B0604020202020204" pitchFamily="34" charset="0"/>
              </a:rPr>
              <a:t>içinde gerçekleşir. Talebinizi yaparken bu süreyi göz önünde bulundurun. </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1563543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12192000" cy="882869"/>
          </a:xfrm>
        </p:spPr>
        <p:txBody>
          <a:bodyPr>
            <a:normAutofit/>
          </a:bodyPr>
          <a:lstStyle/>
          <a:p>
            <a:r>
              <a:rPr lang="tr-TR" sz="2667" spc="13" dirty="0">
                <a:solidFill>
                  <a:srgbClr val="FF0000"/>
                </a:solidFill>
                <a:cs typeface="Calibri"/>
              </a:rPr>
              <a:t>Davet/Kabul Mektubu Nedir? Nasıl Temin Edilir</a:t>
            </a:r>
            <a:r>
              <a:rPr lang="tr-TR" sz="2667" spc="-47" dirty="0">
                <a:solidFill>
                  <a:srgbClr val="FF0000"/>
                </a:solidFill>
                <a:cs typeface="Calibri"/>
              </a:rPr>
              <a:t> </a:t>
            </a:r>
            <a:r>
              <a:rPr lang="tr-TR" sz="2667" spc="13" dirty="0">
                <a:solidFill>
                  <a:srgbClr val="FF0000"/>
                </a:solidFill>
                <a:cs typeface="Calibri"/>
              </a:rPr>
              <a:t>?</a:t>
            </a:r>
            <a:br>
              <a:rPr lang="tr-TR" sz="2667"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0" y="882871"/>
            <a:ext cx="12192000" cy="5195331"/>
          </a:xfrm>
        </p:spPr>
        <p:txBody>
          <a:bodyPr>
            <a:normAutofit/>
          </a:bodyPr>
          <a:lstStyle/>
          <a:p>
            <a:pPr algn="just">
              <a:lnSpc>
                <a:spcPct val="100000"/>
              </a:lnSpc>
            </a:pPr>
            <a:r>
              <a:rPr lang="tr-TR" sz="1800" dirty="0">
                <a:latin typeface="Arial" panose="020B0604020202020204" pitchFamily="34" charset="0"/>
                <a:cs typeface="Arial" panose="020B0604020202020204" pitchFamily="34" charset="0"/>
              </a:rPr>
              <a:t>Erasmus öğrenim hareketliliğiniz için gideceğiniz Üniversite, tüm başvuru belgelerinizi tamamladığınızda (belgeleri kendilerine ilettiğinizde ya da sistemlerine yüklediğinizde) size bir Kabul Mektubu (</a:t>
            </a:r>
            <a:r>
              <a:rPr lang="tr-TR" sz="1800" dirty="0" err="1">
                <a:latin typeface="Arial" panose="020B0604020202020204" pitchFamily="34" charset="0"/>
                <a:cs typeface="Arial" panose="020B0604020202020204" pitchFamily="34" charset="0"/>
              </a:rPr>
              <a:t>Acceptance</a:t>
            </a:r>
            <a:r>
              <a:rPr lang="tr-TR" sz="1800" dirty="0">
                <a:latin typeface="Arial" panose="020B0604020202020204" pitchFamily="34" charset="0"/>
                <a:cs typeface="Arial" panose="020B0604020202020204" pitchFamily="34" charset="0"/>
              </a:rPr>
              <a:t>/</a:t>
            </a:r>
            <a:r>
              <a:rPr lang="tr-TR" sz="1800" dirty="0" err="1">
                <a:latin typeface="Arial" panose="020B0604020202020204" pitchFamily="34" charset="0"/>
                <a:cs typeface="Arial" panose="020B0604020202020204" pitchFamily="34" charset="0"/>
              </a:rPr>
              <a:t>Admission</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Letter</a:t>
            </a:r>
            <a:r>
              <a:rPr lang="tr-TR" sz="1800" dirty="0">
                <a:latin typeface="Arial" panose="020B0604020202020204" pitchFamily="34" charset="0"/>
                <a:cs typeface="Arial" panose="020B0604020202020204" pitchFamily="34" charset="0"/>
              </a:rPr>
              <a:t>) ya da Davet Mektubu (</a:t>
            </a:r>
            <a:r>
              <a:rPr lang="tr-TR" sz="1800" dirty="0" err="1">
                <a:latin typeface="Arial" panose="020B0604020202020204" pitchFamily="34" charset="0"/>
                <a:cs typeface="Arial" panose="020B0604020202020204" pitchFamily="34" charset="0"/>
              </a:rPr>
              <a:t>Invitation</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Letter</a:t>
            </a:r>
            <a:r>
              <a:rPr lang="tr-TR" sz="1800" dirty="0">
                <a:latin typeface="Arial" panose="020B0604020202020204" pitchFamily="34" charset="0"/>
                <a:cs typeface="Arial" panose="020B0604020202020204" pitchFamily="34" charset="0"/>
              </a:rPr>
              <a:t>) iletir. Bu belgede kişisel bilgilerinizin yanı sıra karşı kurumda hangi tarihler arasında öğrenim göreceğiniz de belirtilmektedir. </a:t>
            </a:r>
          </a:p>
          <a:p>
            <a:pPr marL="321725" indent="-305639">
              <a:lnSpc>
                <a:spcPct val="100000"/>
              </a:lnSpc>
              <a:tabLst>
                <a:tab pos="321725" algn="l"/>
              </a:tabLst>
            </a:pPr>
            <a:r>
              <a:rPr lang="tr-TR" sz="1800" spc="-20" dirty="0">
                <a:latin typeface="Arial" panose="020B0604020202020204" pitchFamily="34" charset="0"/>
                <a:cs typeface="Arial" panose="020B0604020202020204" pitchFamily="34" charset="0"/>
              </a:rPr>
              <a:t>Bu</a:t>
            </a:r>
            <a:r>
              <a:rPr lang="tr-TR" sz="1800" spc="1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be</a:t>
            </a:r>
            <a:r>
              <a:rPr lang="tr-TR" sz="1800" spc="-33" dirty="0">
                <a:latin typeface="Arial" panose="020B0604020202020204" pitchFamily="34" charset="0"/>
                <a:cs typeface="Arial" panose="020B0604020202020204" pitchFamily="34" charset="0"/>
              </a:rPr>
              <a:t>l</a:t>
            </a:r>
            <a:r>
              <a:rPr lang="tr-TR" sz="1800" spc="-47" dirty="0">
                <a:latin typeface="Arial" panose="020B0604020202020204" pitchFamily="34" charset="0"/>
                <a:cs typeface="Arial" panose="020B0604020202020204" pitchFamily="34" charset="0"/>
              </a:rPr>
              <a:t>g</a:t>
            </a:r>
            <a:r>
              <a:rPr lang="tr-TR" sz="1800" spc="-20" dirty="0">
                <a:latin typeface="Arial" panose="020B0604020202020204" pitchFamily="34" charset="0"/>
                <a:cs typeface="Arial" panose="020B0604020202020204" pitchFamily="34" charset="0"/>
              </a:rPr>
              <a:t>e,</a:t>
            </a:r>
            <a:r>
              <a:rPr lang="tr-TR" sz="1800" spc="-7" dirty="0">
                <a:latin typeface="Arial" panose="020B0604020202020204" pitchFamily="34" charset="0"/>
                <a:cs typeface="Arial" panose="020B0604020202020204" pitchFamily="34" charset="0"/>
              </a:rPr>
              <a:t> </a:t>
            </a:r>
            <a:r>
              <a:rPr lang="tr-TR" sz="1800" dirty="0">
                <a:solidFill>
                  <a:srgbClr val="FF0000"/>
                </a:solidFill>
                <a:latin typeface="Arial" panose="020B0604020202020204" pitchFamily="34" charset="0"/>
                <a:cs typeface="Arial" panose="020B0604020202020204" pitchFamily="34" charset="0"/>
              </a:rPr>
              <a:t>v</a:t>
            </a:r>
            <a:r>
              <a:rPr lang="tr-TR" sz="1800" spc="-20" dirty="0">
                <a:solidFill>
                  <a:srgbClr val="FF0000"/>
                </a:solidFill>
                <a:latin typeface="Arial" panose="020B0604020202020204" pitchFamily="34" charset="0"/>
                <a:cs typeface="Arial" panose="020B0604020202020204" pitchFamily="34" charset="0"/>
              </a:rPr>
              <a:t>i</a:t>
            </a:r>
            <a:r>
              <a:rPr lang="tr-TR" sz="1800" spc="-107" dirty="0">
                <a:solidFill>
                  <a:srgbClr val="FF0000"/>
                </a:solidFill>
                <a:latin typeface="Arial" panose="020B0604020202020204" pitchFamily="34" charset="0"/>
                <a:cs typeface="Arial" panose="020B0604020202020204" pitchFamily="34" charset="0"/>
              </a:rPr>
              <a:t>z</a:t>
            </a:r>
            <a:r>
              <a:rPr lang="tr-TR" sz="1800" spc="-20" dirty="0">
                <a:solidFill>
                  <a:srgbClr val="FF0000"/>
                </a:solidFill>
                <a:latin typeface="Arial" panose="020B0604020202020204" pitchFamily="34" charset="0"/>
                <a:cs typeface="Arial" panose="020B0604020202020204" pitchFamily="34" charset="0"/>
              </a:rPr>
              <a:t>e</a:t>
            </a:r>
            <a:r>
              <a:rPr lang="tr-TR" sz="1800" spc="-7" dirty="0">
                <a:solidFill>
                  <a:srgbClr val="FF0000"/>
                </a:solidFill>
                <a:latin typeface="Arial" panose="020B0604020202020204" pitchFamily="34" charset="0"/>
                <a:cs typeface="Arial" panose="020B0604020202020204" pitchFamily="34" charset="0"/>
              </a:rPr>
              <a:t> </a:t>
            </a:r>
            <a:r>
              <a:rPr lang="tr-TR" sz="1800" spc="-27" dirty="0">
                <a:solidFill>
                  <a:srgbClr val="FF0000"/>
                </a:solidFill>
                <a:latin typeface="Arial" panose="020B0604020202020204" pitchFamily="34" charset="0"/>
                <a:cs typeface="Arial" panose="020B0604020202020204" pitchFamily="34" charset="0"/>
              </a:rPr>
              <a:t>i</a:t>
            </a:r>
            <a:r>
              <a:rPr lang="tr-TR" sz="1800" spc="-13" dirty="0">
                <a:solidFill>
                  <a:srgbClr val="FF0000"/>
                </a:solidFill>
                <a:latin typeface="Arial" panose="020B0604020202020204" pitchFamily="34" charset="0"/>
                <a:cs typeface="Arial" panose="020B0604020202020204" pitchFamily="34" charset="0"/>
              </a:rPr>
              <a:t>şl</a:t>
            </a:r>
            <a:r>
              <a:rPr lang="tr-TR" sz="1800" spc="-33" dirty="0">
                <a:solidFill>
                  <a:srgbClr val="FF0000"/>
                </a:solidFill>
                <a:latin typeface="Arial" panose="020B0604020202020204" pitchFamily="34" charset="0"/>
                <a:cs typeface="Arial" panose="020B0604020202020204" pitchFamily="34" charset="0"/>
              </a:rPr>
              <a:t>e</a:t>
            </a:r>
            <a:r>
              <a:rPr lang="tr-TR" sz="1800" spc="-20" dirty="0">
                <a:solidFill>
                  <a:srgbClr val="FF0000"/>
                </a:solidFill>
                <a:latin typeface="Arial" panose="020B0604020202020204" pitchFamily="34" charset="0"/>
                <a:cs typeface="Arial" panose="020B0604020202020204" pitchFamily="34" charset="0"/>
              </a:rPr>
              <a:t>mle</a:t>
            </a:r>
            <a:r>
              <a:rPr lang="tr-TR" sz="1800" spc="-33" dirty="0">
                <a:solidFill>
                  <a:srgbClr val="FF0000"/>
                </a:solidFill>
                <a:latin typeface="Arial" panose="020B0604020202020204" pitchFamily="34" charset="0"/>
                <a:cs typeface="Arial" panose="020B0604020202020204" pitchFamily="34" charset="0"/>
              </a:rPr>
              <a:t>r</a:t>
            </a:r>
            <a:r>
              <a:rPr lang="tr-TR" sz="1800" dirty="0">
                <a:solidFill>
                  <a:srgbClr val="FF0000"/>
                </a:solidFill>
                <a:latin typeface="Arial" panose="020B0604020202020204" pitchFamily="34" charset="0"/>
                <a:cs typeface="Arial" panose="020B0604020202020204" pitchFamily="34" charset="0"/>
              </a:rPr>
              <a:t>i için gereklidir. </a:t>
            </a:r>
          </a:p>
          <a:p>
            <a:pPr marL="321725" indent="-305639">
              <a:lnSpc>
                <a:spcPct val="100000"/>
              </a:lnSpc>
              <a:tabLst>
                <a:tab pos="321725" algn="l"/>
              </a:tabLst>
            </a:pPr>
            <a:r>
              <a:rPr lang="tr-TR" sz="1800" spc="-20" dirty="0">
                <a:latin typeface="Arial" panose="020B0604020202020204" pitchFamily="34" charset="0"/>
                <a:cs typeface="Arial" panose="020B0604020202020204" pitchFamily="34" charset="0"/>
              </a:rPr>
              <a:t>Bu</a:t>
            </a:r>
            <a:r>
              <a:rPr lang="tr-TR" sz="1800" spc="1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be</a:t>
            </a:r>
            <a:r>
              <a:rPr lang="tr-TR" sz="1800" spc="-33" dirty="0">
                <a:latin typeface="Arial" panose="020B0604020202020204" pitchFamily="34" charset="0"/>
                <a:cs typeface="Arial" panose="020B0604020202020204" pitchFamily="34" charset="0"/>
              </a:rPr>
              <a:t>l</a:t>
            </a:r>
            <a:r>
              <a:rPr lang="tr-TR" sz="1800" spc="-47" dirty="0">
                <a:latin typeface="Arial" panose="020B0604020202020204" pitchFamily="34" charset="0"/>
                <a:cs typeface="Arial" panose="020B0604020202020204" pitchFamily="34" charset="0"/>
              </a:rPr>
              <a:t>g</a:t>
            </a:r>
            <a:r>
              <a:rPr lang="tr-TR" sz="1800" spc="-20" dirty="0">
                <a:latin typeface="Arial" panose="020B0604020202020204" pitchFamily="34" charset="0"/>
                <a:cs typeface="Arial" panose="020B0604020202020204" pitchFamily="34" charset="0"/>
              </a:rPr>
              <a:t>ede </a:t>
            </a:r>
            <a:r>
              <a:rPr lang="tr-TR" sz="1800" spc="-100" dirty="0">
                <a:latin typeface="Arial" panose="020B0604020202020204" pitchFamily="34" charset="0"/>
                <a:cs typeface="Arial" panose="020B0604020202020204" pitchFamily="34" charset="0"/>
              </a:rPr>
              <a:t>y</a:t>
            </a:r>
            <a:r>
              <a:rPr lang="tr-TR" sz="1800" dirty="0">
                <a:latin typeface="Arial" panose="020B0604020202020204" pitchFamily="34" charset="0"/>
                <a:cs typeface="Arial" panose="020B0604020202020204" pitchFamily="34" charset="0"/>
              </a:rPr>
              <a:t>azı</a:t>
            </a:r>
            <a:r>
              <a:rPr lang="tr-TR" sz="1800" spc="-20" dirty="0">
                <a:latin typeface="Arial" panose="020B0604020202020204" pitchFamily="34" charset="0"/>
                <a:cs typeface="Arial" panose="020B0604020202020204" pitchFamily="34" charset="0"/>
              </a:rPr>
              <a:t>lan</a:t>
            </a:r>
            <a:r>
              <a:rPr lang="tr-TR" sz="1800" spc="-7" dirty="0">
                <a:latin typeface="Arial" panose="020B0604020202020204" pitchFamily="34" charset="0"/>
                <a:cs typeface="Arial" panose="020B0604020202020204" pitchFamily="34" charset="0"/>
              </a:rPr>
              <a:t> </a:t>
            </a:r>
            <a:r>
              <a:rPr lang="tr-TR" sz="1800" spc="-60" dirty="0">
                <a:latin typeface="Arial" panose="020B0604020202020204" pitchFamily="34" charset="0"/>
                <a:cs typeface="Arial" panose="020B0604020202020204" pitchFamily="34" charset="0"/>
              </a:rPr>
              <a:t>t</a:t>
            </a:r>
            <a:r>
              <a:rPr lang="tr-TR" sz="1800" spc="-13" dirty="0">
                <a:latin typeface="Arial" panose="020B0604020202020204" pitchFamily="34" charset="0"/>
                <a:cs typeface="Arial" panose="020B0604020202020204" pitchFamily="34" charset="0"/>
              </a:rPr>
              <a:t>ari</a:t>
            </a:r>
            <a:r>
              <a:rPr lang="tr-TR" sz="1800" spc="-40" dirty="0">
                <a:latin typeface="Arial" panose="020B0604020202020204" pitchFamily="34" charset="0"/>
                <a:cs typeface="Arial" panose="020B0604020202020204" pitchFamily="34" charset="0"/>
              </a:rPr>
              <a:t>h</a:t>
            </a:r>
            <a:r>
              <a:rPr lang="tr-TR" sz="1800" spc="-20" dirty="0">
                <a:latin typeface="Arial" panose="020B0604020202020204" pitchFamily="34" charset="0"/>
                <a:cs typeface="Arial" panose="020B0604020202020204" pitchFamily="34" charset="0"/>
              </a:rPr>
              <a:t>le</a:t>
            </a:r>
            <a:r>
              <a:rPr lang="tr-TR" sz="1800" spc="-80"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 Koordinatörlüğümüzce </a:t>
            </a:r>
            <a:r>
              <a:rPr lang="tr-TR" sz="1800" spc="13" dirty="0">
                <a:latin typeface="Arial" panose="020B0604020202020204" pitchFamily="34" charset="0"/>
                <a:cs typeface="Arial" panose="020B0604020202020204" pitchFamily="34" charset="0"/>
              </a:rPr>
              <a:t> </a:t>
            </a:r>
            <a:r>
              <a:rPr lang="tr-TR" sz="1800" spc="-20" dirty="0" err="1">
                <a:solidFill>
                  <a:srgbClr val="FF0000"/>
                </a:solidFill>
                <a:latin typeface="Arial" panose="020B0604020202020204" pitchFamily="34" charset="0"/>
                <a:cs typeface="Arial" panose="020B0604020202020204" pitchFamily="34" charset="0"/>
              </a:rPr>
              <a:t>E</a:t>
            </a:r>
            <a:r>
              <a:rPr lang="tr-TR" sz="1800" spc="-100" dirty="0" err="1">
                <a:solidFill>
                  <a:srgbClr val="FF0000"/>
                </a:solidFill>
                <a:latin typeface="Arial" panose="020B0604020202020204" pitchFamily="34" charset="0"/>
                <a:cs typeface="Arial" panose="020B0604020202020204" pitchFamily="34" charset="0"/>
              </a:rPr>
              <a:t>r</a:t>
            </a:r>
            <a:r>
              <a:rPr lang="tr-TR" sz="1800" spc="-20" dirty="0" err="1">
                <a:solidFill>
                  <a:srgbClr val="FF0000"/>
                </a:solidFill>
                <a:latin typeface="Arial" panose="020B0604020202020204" pitchFamily="34" charset="0"/>
                <a:cs typeface="Arial" panose="020B0604020202020204" pitchFamily="34" charset="0"/>
              </a:rPr>
              <a:t>asmus</a:t>
            </a:r>
            <a:r>
              <a:rPr lang="tr-TR" sz="1800" spc="33" dirty="0">
                <a:solidFill>
                  <a:srgbClr val="FF0000"/>
                </a:solidFill>
                <a:latin typeface="Arial" panose="020B0604020202020204" pitchFamily="34" charset="0"/>
                <a:cs typeface="Arial" panose="020B0604020202020204" pitchFamily="34" charset="0"/>
              </a:rPr>
              <a:t> </a:t>
            </a:r>
            <a:r>
              <a:rPr lang="tr-TR" sz="1800" spc="-20" dirty="0">
                <a:solidFill>
                  <a:srgbClr val="FF0000"/>
                </a:solidFill>
                <a:latin typeface="Arial" panose="020B0604020202020204" pitchFamily="34" charset="0"/>
                <a:cs typeface="Arial" panose="020B0604020202020204" pitchFamily="34" charset="0"/>
              </a:rPr>
              <a:t>h</a:t>
            </a:r>
            <a:r>
              <a:rPr lang="tr-TR" sz="1800" spc="-33" dirty="0">
                <a:solidFill>
                  <a:srgbClr val="FF0000"/>
                </a:solidFill>
                <a:latin typeface="Arial" panose="020B0604020202020204" pitchFamily="34" charset="0"/>
                <a:cs typeface="Arial" panose="020B0604020202020204" pitchFamily="34" charset="0"/>
              </a:rPr>
              <a:t>i</a:t>
            </a:r>
            <a:r>
              <a:rPr lang="tr-TR" sz="1800" spc="-20" dirty="0">
                <a:solidFill>
                  <a:srgbClr val="FF0000"/>
                </a:solidFill>
                <a:latin typeface="Arial" panose="020B0604020202020204" pitchFamily="34" charset="0"/>
                <a:cs typeface="Arial" panose="020B0604020202020204" pitchFamily="34" charset="0"/>
              </a:rPr>
              <a:t>besi hesaplamasında </a:t>
            </a:r>
            <a:r>
              <a:rPr lang="tr-TR" sz="1800" spc="-20" dirty="0">
                <a:latin typeface="Arial" panose="020B0604020202020204" pitchFamily="34" charset="0"/>
                <a:cs typeface="Arial" panose="020B0604020202020204" pitchFamily="34" charset="0"/>
              </a:rPr>
              <a:t>da kullanılır.</a:t>
            </a:r>
            <a:endParaRPr lang="tr-TR" sz="1800" dirty="0">
              <a:latin typeface="Arial" panose="020B0604020202020204" pitchFamily="34" charset="0"/>
              <a:cs typeface="Arial" panose="020B0604020202020204" pitchFamily="34" charset="0"/>
            </a:endParaRPr>
          </a:p>
          <a:p>
            <a:pPr marL="321725" marR="16933" indent="-305639">
              <a:lnSpc>
                <a:spcPct val="100000"/>
              </a:lnSpc>
              <a:tabLst>
                <a:tab pos="321725" algn="l"/>
              </a:tabLst>
            </a:pPr>
            <a:r>
              <a:rPr lang="tr-TR" sz="1800" spc="-20" dirty="0">
                <a:latin typeface="Arial" panose="020B0604020202020204" pitchFamily="34" charset="0"/>
                <a:cs typeface="Arial" panose="020B0604020202020204" pitchFamily="34" charset="0"/>
              </a:rPr>
              <a:t>Bel</a:t>
            </a:r>
            <a:r>
              <a:rPr lang="tr-TR" sz="1800" spc="-53" dirty="0">
                <a:latin typeface="Arial" panose="020B0604020202020204" pitchFamily="34" charset="0"/>
                <a:cs typeface="Arial" panose="020B0604020202020204" pitchFamily="34" charset="0"/>
              </a:rPr>
              <a:t>g</a:t>
            </a:r>
            <a:r>
              <a:rPr lang="tr-TR" sz="1800" spc="-20" dirty="0">
                <a:latin typeface="Arial" panose="020B0604020202020204" pitchFamily="34" charset="0"/>
                <a:cs typeface="Arial" panose="020B0604020202020204" pitchFamily="34" charset="0"/>
              </a:rPr>
              <a:t>e</a:t>
            </a:r>
            <a:r>
              <a:rPr lang="tr-TR" sz="1800" spc="-1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öğ</a:t>
            </a:r>
            <a:r>
              <a:rPr lang="tr-TR" sz="1800" spc="-67"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enci</a:t>
            </a:r>
            <a:r>
              <a:rPr lang="tr-TR" sz="1800" spc="-40" dirty="0">
                <a:latin typeface="Arial" panose="020B0604020202020204" pitchFamily="34" charset="0"/>
                <a:cs typeface="Arial" panose="020B0604020202020204" pitchFamily="34" charset="0"/>
              </a:rPr>
              <a:t>n</a:t>
            </a:r>
            <a:r>
              <a:rPr lang="tr-TR" sz="1800" spc="-20" dirty="0">
                <a:latin typeface="Arial" panose="020B0604020202020204" pitchFamily="34" charset="0"/>
                <a:cs typeface="Arial" panose="020B0604020202020204" pitchFamily="34" charset="0"/>
              </a:rPr>
              <a:t>in</a:t>
            </a:r>
            <a:r>
              <a:rPr lang="tr-TR" sz="1800" spc="2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gideceği</a:t>
            </a:r>
            <a:r>
              <a:rPr lang="tr-TR" sz="1800" spc="-27" dirty="0">
                <a:latin typeface="Arial" panose="020B0604020202020204" pitchFamily="34" charset="0"/>
                <a:cs typeface="Arial" panose="020B0604020202020204" pitchFamily="34" charset="0"/>
              </a:rPr>
              <a:t> </a:t>
            </a:r>
            <a:r>
              <a:rPr lang="tr-TR" sz="1800" spc="-73" dirty="0">
                <a:latin typeface="Arial" panose="020B0604020202020204" pitchFamily="34" charset="0"/>
                <a:cs typeface="Arial" panose="020B0604020202020204" pitchFamily="34" charset="0"/>
              </a:rPr>
              <a:t>k</a:t>
            </a:r>
            <a:r>
              <a:rPr lang="tr-TR" sz="1800" spc="-20" dirty="0">
                <a:latin typeface="Arial" panose="020B0604020202020204" pitchFamily="34" charset="0"/>
                <a:cs typeface="Arial" panose="020B0604020202020204" pitchFamily="34" charset="0"/>
              </a:rPr>
              <a:t>ur</a:t>
            </a:r>
            <a:r>
              <a:rPr lang="tr-TR" sz="1800" spc="-40" dirty="0">
                <a:latin typeface="Arial" panose="020B0604020202020204" pitchFamily="34" charset="0"/>
                <a:cs typeface="Arial" panose="020B0604020202020204" pitchFamily="34" charset="0"/>
              </a:rPr>
              <a:t>u</a:t>
            </a:r>
            <a:r>
              <a:rPr lang="tr-TR" sz="1800" spc="-27" dirty="0">
                <a:latin typeface="Arial" panose="020B0604020202020204" pitchFamily="34" charset="0"/>
                <a:cs typeface="Arial" panose="020B0604020202020204" pitchFamily="34" charset="0"/>
              </a:rPr>
              <a:t>ma</a:t>
            </a:r>
            <a:r>
              <a:rPr lang="tr-TR" sz="1800" spc="53" dirty="0">
                <a:latin typeface="Arial" panose="020B0604020202020204" pitchFamily="34" charset="0"/>
                <a:cs typeface="Arial" panose="020B0604020202020204" pitchFamily="34" charset="0"/>
              </a:rPr>
              <a:t> </a:t>
            </a:r>
            <a:r>
              <a:rPr lang="tr-TR" sz="1800" spc="-13" dirty="0">
                <a:latin typeface="Arial" panose="020B0604020202020204" pitchFamily="34" charset="0"/>
                <a:cs typeface="Arial" panose="020B0604020202020204" pitchFamily="34" charset="0"/>
              </a:rPr>
              <a:t>ait</a:t>
            </a:r>
            <a:r>
              <a:rPr lang="tr-TR" sz="1800" spc="-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a</a:t>
            </a:r>
            <a:r>
              <a:rPr lang="tr-TR" sz="1800" spc="-53" dirty="0">
                <a:latin typeface="Arial" panose="020B0604020202020204" pitchFamily="34" charset="0"/>
                <a:cs typeface="Arial" panose="020B0604020202020204" pitchFamily="34" charset="0"/>
              </a:rPr>
              <a:t>nt</a:t>
            </a:r>
            <a:r>
              <a:rPr lang="tr-TR" sz="1800" spc="-40"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tli</a:t>
            </a:r>
            <a:r>
              <a:rPr lang="tr-TR" sz="1800" spc="-20" dirty="0">
                <a:latin typeface="Arial" panose="020B0604020202020204" pitchFamily="34" charset="0"/>
                <a:cs typeface="Arial" panose="020B0604020202020204" pitchFamily="34" charset="0"/>
              </a:rPr>
              <a:t> </a:t>
            </a:r>
            <a:r>
              <a:rPr lang="tr-TR" sz="1800" spc="-100" dirty="0">
                <a:latin typeface="Arial" panose="020B0604020202020204" pitchFamily="34" charset="0"/>
                <a:cs typeface="Arial" panose="020B0604020202020204" pitchFamily="34" charset="0"/>
              </a:rPr>
              <a:t>k</a:t>
            </a:r>
            <a:r>
              <a:rPr lang="tr-TR" sz="1800" spc="-20" dirty="0">
                <a:latin typeface="Arial" panose="020B0604020202020204" pitchFamily="34" charset="0"/>
                <a:cs typeface="Arial" panose="020B0604020202020204" pitchFamily="34" charset="0"/>
              </a:rPr>
              <a:t>ağıda,</a:t>
            </a:r>
            <a:r>
              <a:rPr lang="tr-TR" sz="1800" spc="-7" dirty="0">
                <a:latin typeface="Arial" panose="020B0604020202020204" pitchFamily="34" charset="0"/>
                <a:cs typeface="Arial" panose="020B0604020202020204" pitchFamily="34" charset="0"/>
              </a:rPr>
              <a:t> </a:t>
            </a:r>
            <a:r>
              <a:rPr lang="tr-TR" sz="1800" spc="-67" dirty="0">
                <a:latin typeface="Arial" panose="020B0604020202020204" pitchFamily="34" charset="0"/>
                <a:cs typeface="Arial" panose="020B0604020202020204" pitchFamily="34" charset="0"/>
              </a:rPr>
              <a:t>k</a:t>
            </a:r>
            <a:r>
              <a:rPr lang="tr-TR" sz="1800" spc="-20" dirty="0">
                <a:latin typeface="Arial" panose="020B0604020202020204" pitchFamily="34" charset="0"/>
                <a:cs typeface="Arial" panose="020B0604020202020204" pitchFamily="34" charset="0"/>
              </a:rPr>
              <a:t>ur</a:t>
            </a:r>
            <a:r>
              <a:rPr lang="tr-TR" sz="1800" spc="-40" dirty="0">
                <a:latin typeface="Arial" panose="020B0604020202020204" pitchFamily="34" charset="0"/>
                <a:cs typeface="Arial" panose="020B0604020202020204" pitchFamily="34" charset="0"/>
              </a:rPr>
              <a:t>u</a:t>
            </a:r>
            <a:r>
              <a:rPr lang="tr-TR" sz="1800" spc="-33" dirty="0">
                <a:latin typeface="Arial" panose="020B0604020202020204" pitchFamily="34" charset="0"/>
                <a:cs typeface="Arial" panose="020B0604020202020204" pitchFamily="34" charset="0"/>
              </a:rPr>
              <a:t>m</a:t>
            </a:r>
            <a:r>
              <a:rPr lang="tr-TR" sz="1800" spc="47" dirty="0">
                <a:latin typeface="Arial" panose="020B0604020202020204" pitchFamily="34" charset="0"/>
                <a:cs typeface="Arial" panose="020B0604020202020204" pitchFamily="34" charset="0"/>
              </a:rPr>
              <a:t> </a:t>
            </a:r>
            <a:r>
              <a:rPr lang="tr-TR" sz="1800" spc="-80" dirty="0">
                <a:latin typeface="Arial" panose="020B0604020202020204" pitchFamily="34" charset="0"/>
                <a:cs typeface="Arial" panose="020B0604020202020204" pitchFamily="34" charset="0"/>
              </a:rPr>
              <a:t>y</a:t>
            </a:r>
            <a:r>
              <a:rPr lang="tr-TR" sz="1800" spc="-40"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tki</a:t>
            </a:r>
            <a:r>
              <a:rPr lang="tr-TR" sz="1800" spc="-20" dirty="0">
                <a:latin typeface="Arial" panose="020B0604020202020204" pitchFamily="34" charset="0"/>
                <a:cs typeface="Arial" panose="020B0604020202020204" pitchFamily="34" charset="0"/>
              </a:rPr>
              <a:t>l</a:t>
            </a:r>
            <a:r>
              <a:rPr lang="tr-TR" sz="1800" dirty="0">
                <a:latin typeface="Arial" panose="020B0604020202020204" pitchFamily="34" charset="0"/>
                <a:cs typeface="Arial" panose="020B0604020202020204" pitchFamily="34" charset="0"/>
              </a:rPr>
              <a:t>isi </a:t>
            </a:r>
            <a:r>
              <a:rPr lang="tr-TR" sz="1800" spc="-67" dirty="0">
                <a:latin typeface="Arial" panose="020B0604020202020204" pitchFamily="34" charset="0"/>
                <a:cs typeface="Arial" panose="020B0604020202020204" pitchFamily="34" charset="0"/>
              </a:rPr>
              <a:t>t</a:t>
            </a:r>
            <a:r>
              <a:rPr lang="tr-TR" sz="1800" spc="-20" dirty="0">
                <a:latin typeface="Arial" panose="020B0604020202020204" pitchFamily="34" charset="0"/>
                <a:cs typeface="Arial" panose="020B0604020202020204" pitchFamily="34" charset="0"/>
              </a:rPr>
              <a:t>a</a:t>
            </a:r>
            <a:r>
              <a:rPr lang="tr-TR" sz="1800" spc="-93"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af</a:t>
            </a:r>
            <a:r>
              <a:rPr lang="tr-TR" sz="1800" spc="-33" dirty="0">
                <a:latin typeface="Arial" panose="020B0604020202020204" pitchFamily="34" charset="0"/>
                <a:cs typeface="Arial" panose="020B0604020202020204" pitchFamily="34" charset="0"/>
              </a:rPr>
              <a:t>ı</a:t>
            </a:r>
            <a:r>
              <a:rPr lang="tr-TR" sz="1800" spc="-20" dirty="0">
                <a:latin typeface="Arial" panose="020B0604020202020204" pitchFamily="34" charset="0"/>
                <a:cs typeface="Arial" panose="020B0604020202020204" pitchFamily="34" charset="0"/>
              </a:rPr>
              <a:t>ndan </a:t>
            </a:r>
            <a:r>
              <a:rPr lang="tr-TR" sz="1800" spc="20" dirty="0">
                <a:latin typeface="Arial" panose="020B0604020202020204" pitchFamily="34" charset="0"/>
                <a:cs typeface="Arial" panose="020B0604020202020204" pitchFamily="34" charset="0"/>
              </a:rPr>
              <a:t> </a:t>
            </a:r>
            <a:r>
              <a:rPr lang="tr-TR" sz="1800" spc="-13" dirty="0">
                <a:latin typeface="Arial" panose="020B0604020202020204" pitchFamily="34" charset="0"/>
                <a:cs typeface="Arial" panose="020B0604020202020204" pitchFamily="34" charset="0"/>
              </a:rPr>
              <a:t>i</a:t>
            </a:r>
            <a:r>
              <a:rPr lang="tr-TR" sz="1800" spc="-33" dirty="0">
                <a:latin typeface="Arial" panose="020B0604020202020204" pitchFamily="34" charset="0"/>
                <a:cs typeface="Arial" panose="020B0604020202020204" pitchFamily="34" charset="0"/>
              </a:rPr>
              <a:t>m</a:t>
            </a:r>
            <a:r>
              <a:rPr lang="tr-TR" sz="1800" spc="-87" dirty="0">
                <a:latin typeface="Arial" panose="020B0604020202020204" pitchFamily="34" charset="0"/>
                <a:cs typeface="Arial" panose="020B0604020202020204" pitchFamily="34" charset="0"/>
              </a:rPr>
              <a:t>z</a:t>
            </a:r>
            <a:r>
              <a:rPr lang="tr-TR" sz="1800" spc="-20" dirty="0">
                <a:latin typeface="Arial" panose="020B0604020202020204" pitchFamily="34" charset="0"/>
                <a:cs typeface="Arial" panose="020B0604020202020204" pitchFamily="34" charset="0"/>
              </a:rPr>
              <a:t>alanmış </a:t>
            </a:r>
            <a:r>
              <a:rPr lang="tr-TR" sz="1800" spc="-60" dirty="0">
                <a:latin typeface="Arial" panose="020B0604020202020204" pitchFamily="34" charset="0"/>
                <a:cs typeface="Arial" panose="020B0604020202020204" pitchFamily="34" charset="0"/>
              </a:rPr>
              <a:t>v</a:t>
            </a:r>
            <a:r>
              <a:rPr lang="tr-TR" sz="1800" spc="-20" dirty="0">
                <a:latin typeface="Arial" panose="020B0604020202020204" pitchFamily="34" charset="0"/>
                <a:cs typeface="Arial" panose="020B0604020202020204" pitchFamily="34" charset="0"/>
              </a:rPr>
              <a:t>e </a:t>
            </a:r>
            <a:r>
              <a:rPr lang="tr-TR" sz="1800" spc="-67" dirty="0">
                <a:latin typeface="Arial" panose="020B0604020202020204" pitchFamily="34" charset="0"/>
                <a:cs typeface="Arial" panose="020B0604020202020204" pitchFamily="34" charset="0"/>
              </a:rPr>
              <a:t>k</a:t>
            </a:r>
            <a:r>
              <a:rPr lang="tr-TR" sz="1800" spc="-20" dirty="0">
                <a:latin typeface="Arial" panose="020B0604020202020204" pitchFamily="34" charset="0"/>
                <a:cs typeface="Arial" panose="020B0604020202020204" pitchFamily="34" charset="0"/>
              </a:rPr>
              <a:t>ur</a:t>
            </a:r>
            <a:r>
              <a:rPr lang="tr-TR" sz="1800" spc="-40" dirty="0">
                <a:latin typeface="Arial" panose="020B0604020202020204" pitchFamily="34" charset="0"/>
                <a:cs typeface="Arial" panose="020B0604020202020204" pitchFamily="34" charset="0"/>
              </a:rPr>
              <a:t>u</a:t>
            </a:r>
            <a:r>
              <a:rPr lang="tr-TR" sz="1800" spc="-27" dirty="0">
                <a:latin typeface="Arial" panose="020B0604020202020204" pitchFamily="34" charset="0"/>
                <a:cs typeface="Arial" panose="020B0604020202020204" pitchFamily="34" charset="0"/>
              </a:rPr>
              <a:t>ma</a:t>
            </a:r>
            <a:r>
              <a:rPr lang="tr-TR" sz="1800" spc="40" dirty="0">
                <a:latin typeface="Arial" panose="020B0604020202020204" pitchFamily="34" charset="0"/>
                <a:cs typeface="Arial" panose="020B0604020202020204" pitchFamily="34" charset="0"/>
              </a:rPr>
              <a:t> </a:t>
            </a:r>
            <a:r>
              <a:rPr lang="tr-TR" sz="1800" spc="-13" dirty="0">
                <a:latin typeface="Arial" panose="020B0604020202020204" pitchFamily="34" charset="0"/>
                <a:cs typeface="Arial" panose="020B0604020202020204" pitchFamily="34" charset="0"/>
              </a:rPr>
              <a:t>ait</a:t>
            </a:r>
            <a:r>
              <a:rPr lang="tr-TR" sz="1800" spc="-7" dirty="0">
                <a:latin typeface="Arial" panose="020B0604020202020204" pitchFamily="34" charset="0"/>
                <a:cs typeface="Arial" panose="020B0604020202020204" pitchFamily="34" charset="0"/>
              </a:rPr>
              <a:t> </a:t>
            </a:r>
            <a:r>
              <a:rPr lang="tr-TR" sz="1800" u="heavy" spc="-27" dirty="0">
                <a:latin typeface="Arial" panose="020B0604020202020204" pitchFamily="34" charset="0"/>
                <a:cs typeface="Arial" panose="020B0604020202020204" pitchFamily="34" charset="0"/>
              </a:rPr>
              <a:t>müh</a:t>
            </a:r>
            <a:r>
              <a:rPr lang="tr-TR" sz="1800" u="heavy" spc="-20" dirty="0">
                <a:latin typeface="Arial" panose="020B0604020202020204" pitchFamily="34" charset="0"/>
                <a:cs typeface="Arial" panose="020B0604020202020204" pitchFamily="34" charset="0"/>
              </a:rPr>
              <a:t>rü</a:t>
            </a:r>
            <a:r>
              <a:rPr lang="tr-TR" sz="1800" spc="6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içer</a:t>
            </a:r>
            <a:r>
              <a:rPr lang="tr-TR" sz="1800" spc="-33" dirty="0">
                <a:latin typeface="Arial" panose="020B0604020202020204" pitchFamily="34" charset="0"/>
                <a:cs typeface="Arial" panose="020B0604020202020204" pitchFamily="34" charset="0"/>
              </a:rPr>
              <a:t>i</a:t>
            </a:r>
            <a:r>
              <a:rPr lang="tr-TR" sz="1800" spc="-13" dirty="0">
                <a:latin typeface="Arial" panose="020B0604020202020204" pitchFamily="34" charset="0"/>
                <a:cs typeface="Arial" panose="020B0604020202020204" pitchFamily="34" charset="0"/>
              </a:rPr>
              <a:t>r</a:t>
            </a:r>
            <a:r>
              <a:rPr lang="tr-TR" sz="1800" spc="-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a:t>
            </a:r>
            <a:r>
              <a:rPr lang="tr-TR" sz="1800" spc="-33" dirty="0">
                <a:latin typeface="Arial" panose="020B0604020202020204" pitchFamily="34" charset="0"/>
                <a:cs typeface="Arial" panose="020B0604020202020204" pitchFamily="34" charset="0"/>
              </a:rPr>
              <a:t>i</a:t>
            </a:r>
            <a:r>
              <a:rPr lang="tr-TR" sz="1800" spc="-13" dirty="0">
                <a:latin typeface="Arial" panose="020B0604020202020204" pitchFamily="34" charset="0"/>
                <a:cs typeface="Arial" panose="020B0604020202020204" pitchFamily="34" charset="0"/>
              </a:rPr>
              <a:t>r</a:t>
            </a:r>
            <a:r>
              <a:rPr lang="tr-TR" sz="1800" spc="2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be</a:t>
            </a:r>
            <a:r>
              <a:rPr lang="tr-TR" sz="1800" spc="-33" dirty="0">
                <a:latin typeface="Arial" panose="020B0604020202020204" pitchFamily="34" charset="0"/>
                <a:cs typeface="Arial" panose="020B0604020202020204" pitchFamily="34" charset="0"/>
              </a:rPr>
              <a:t>l</a:t>
            </a:r>
            <a:r>
              <a:rPr lang="tr-TR" sz="1800" spc="-47" dirty="0">
                <a:latin typeface="Arial" panose="020B0604020202020204" pitchFamily="34" charset="0"/>
                <a:cs typeface="Arial" panose="020B0604020202020204" pitchFamily="34" charset="0"/>
              </a:rPr>
              <a:t>g</a:t>
            </a:r>
            <a:r>
              <a:rPr lang="tr-TR" sz="1800" spc="-20" dirty="0">
                <a:latin typeface="Arial" panose="020B0604020202020204" pitchFamily="34" charset="0"/>
                <a:cs typeface="Arial" panose="020B0604020202020204" pitchFamily="34" charset="0"/>
              </a:rPr>
              <a:t>e</a:t>
            </a:r>
            <a:r>
              <a:rPr lang="tr-TR" sz="1800" spc="-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o</a:t>
            </a:r>
            <a:r>
              <a:rPr lang="tr-TR" sz="1800" spc="-33" dirty="0">
                <a:latin typeface="Arial" panose="020B0604020202020204" pitchFamily="34" charset="0"/>
                <a:cs typeface="Arial" panose="020B0604020202020204" pitchFamily="34" charset="0"/>
              </a:rPr>
              <a:t>l</a:t>
            </a:r>
            <a:r>
              <a:rPr lang="tr-TR" sz="1800" spc="-20" dirty="0">
                <a:latin typeface="Arial" panose="020B0604020202020204" pitchFamily="34" charset="0"/>
                <a:cs typeface="Arial" panose="020B0604020202020204" pitchFamily="34" charset="0"/>
              </a:rPr>
              <a:t>malıdır. Belge, e-imzalı / </a:t>
            </a:r>
            <a:r>
              <a:rPr lang="tr-TR" sz="1800" spc="-20" dirty="0" err="1">
                <a:latin typeface="Arial" panose="020B0604020202020204" pitchFamily="34" charset="0"/>
                <a:cs typeface="Arial" panose="020B0604020202020204" pitchFamily="34" charset="0"/>
              </a:rPr>
              <a:t>barkodlu</a:t>
            </a:r>
            <a:r>
              <a:rPr lang="tr-TR" sz="1800" spc="-20" dirty="0">
                <a:latin typeface="Arial" panose="020B0604020202020204" pitchFamily="34" charset="0"/>
                <a:cs typeface="Arial" panose="020B0604020202020204" pitchFamily="34" charset="0"/>
              </a:rPr>
              <a:t> da olabilir. Koordinatörlüğümüzce bu belgenin e-posta ile tarafınıza iletilmiş bir kopyası, </a:t>
            </a:r>
            <a:r>
              <a:rPr lang="tr-TR" sz="1800" spc="-20" dirty="0" err="1">
                <a:latin typeface="Arial" panose="020B0604020202020204" pitchFamily="34" charset="0"/>
                <a:cs typeface="Arial" panose="020B0604020202020204" pitchFamily="34" charset="0"/>
              </a:rPr>
              <a:t>Erasmus</a:t>
            </a:r>
            <a:r>
              <a:rPr lang="tr-TR" sz="1800" spc="-20" dirty="0">
                <a:latin typeface="Arial" panose="020B0604020202020204" pitchFamily="34" charset="0"/>
                <a:cs typeface="Arial" panose="020B0604020202020204" pitchFamily="34" charset="0"/>
              </a:rPr>
              <a:t> işlemleriniz için kullanabilir. Ancak vize başvurusu yapacağınız ülkenin konsolosluğunun mutlaka posta yoluyla gönderilmiş orijinal belgeyi talep edip etmediğinden emin olunuz. Belge tarafınıza ulaştığında, üstündeki bilgilerin doğruluğunu kontrol ediniz.</a:t>
            </a:r>
            <a:endParaRPr lang="tr-TR" sz="1800" dirty="0">
              <a:latin typeface="Arial" panose="020B0604020202020204" pitchFamily="34" charset="0"/>
              <a:cs typeface="Arial" panose="020B0604020202020204" pitchFamily="34" charset="0"/>
            </a:endParaRPr>
          </a:p>
          <a:p>
            <a:endParaRPr lang="fr-FR" sz="2133" dirty="0"/>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390056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
        <p:nvSpPr>
          <p:cNvPr id="8" name="Başlık 1"/>
          <p:cNvSpPr txBox="1">
            <a:spLocks/>
          </p:cNvSpPr>
          <p:nvPr/>
        </p:nvSpPr>
        <p:spPr>
          <a:xfrm>
            <a:off x="0" y="1"/>
            <a:ext cx="12192000" cy="979713"/>
          </a:xfrm>
          <a:prstGeom prst="rect">
            <a:avLst/>
          </a:prstGeom>
        </p:spPr>
        <p:txBody>
          <a:bodyPr anchor="b" anchorCtr="0">
            <a:normAutofit/>
          </a:bodyPr>
          <a:lstStyle>
            <a:lvl1pPr algn="ctr" defTabSz="914400" rtl="0" eaLnBrk="1" latinLnBrk="0" hangingPunct="1">
              <a:lnSpc>
                <a:spcPct val="90000"/>
              </a:lnSpc>
              <a:spcBef>
                <a:spcPct val="0"/>
              </a:spcBef>
              <a:buNone/>
              <a:defRPr sz="2400" kern="1200" baseline="0">
                <a:solidFill>
                  <a:schemeClr val="bg1"/>
                </a:solidFill>
                <a:latin typeface="arial" charset="0"/>
                <a:ea typeface="+mj-ea"/>
                <a:cs typeface="EC Square Sans Pro Light"/>
              </a:defRPr>
            </a:lvl1pPr>
          </a:lstStyle>
          <a:p>
            <a:pPr algn="l"/>
            <a:r>
              <a:rPr lang="tr-TR" sz="3200" dirty="0"/>
              <a:t>      </a:t>
            </a:r>
            <a:r>
              <a:rPr lang="tr-TR" sz="3200" dirty="0">
                <a:solidFill>
                  <a:srgbClr val="FF0000"/>
                </a:solidFill>
              </a:rPr>
              <a:t>3. Adım – Akademik Biriminiz ile İlgili İşlemler</a:t>
            </a:r>
          </a:p>
        </p:txBody>
      </p:sp>
      <p:sp>
        <p:nvSpPr>
          <p:cNvPr id="9" name="Espace réservé du contenu 2"/>
          <p:cNvSpPr txBox="1">
            <a:spLocks/>
          </p:cNvSpPr>
          <p:nvPr/>
        </p:nvSpPr>
        <p:spPr>
          <a:xfrm>
            <a:off x="665811" y="1362269"/>
            <a:ext cx="11526196" cy="4768318"/>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sz="2133" dirty="0">
                <a:solidFill>
                  <a:srgbClr val="FF0000"/>
                </a:solidFill>
                <a:latin typeface="+mn-lt"/>
              </a:rPr>
              <a:t>    </a:t>
            </a:r>
            <a:r>
              <a:rPr lang="tr-TR" sz="3200" dirty="0">
                <a:solidFill>
                  <a:srgbClr val="FF0000"/>
                </a:solidFill>
                <a:latin typeface="Arial" panose="020B0604020202020204" pitchFamily="34" charset="0"/>
                <a:cs typeface="Arial" panose="020B0604020202020204" pitchFamily="34" charset="0"/>
              </a:rPr>
              <a:t>Yönetim Kurulu Kararı</a:t>
            </a:r>
          </a:p>
          <a:p>
            <a:pPr marL="397077" marR="1570527" indent="-380990" algn="l">
              <a:lnSpc>
                <a:spcPct val="80000"/>
              </a:lnSpc>
              <a:buFont typeface="Arial" panose="020B0604020202020204" pitchFamily="34" charset="0"/>
              <a:buChar char="•"/>
            </a:pPr>
            <a:r>
              <a:rPr lang="tr-TR" spc="-20" dirty="0">
                <a:latin typeface="Arial" panose="020B0604020202020204" pitchFamily="34" charset="0"/>
                <a:cs typeface="Arial" panose="020B0604020202020204" pitchFamily="34" charset="0"/>
              </a:rPr>
              <a:t>Akademik Birimlerimiz (Fakülte/Enstitü/Yüksekokul…) </a:t>
            </a:r>
            <a:r>
              <a:rPr lang="tr-TR" spc="-67" dirty="0">
                <a:latin typeface="Arial" panose="020B0604020202020204" pitchFamily="34" charset="0"/>
                <a:cs typeface="Arial" panose="020B0604020202020204" pitchFamily="34" charset="0"/>
              </a:rPr>
              <a:t>t</a:t>
            </a:r>
            <a:r>
              <a:rPr lang="tr-TR" spc="-20" dirty="0">
                <a:latin typeface="Arial" panose="020B0604020202020204" pitchFamily="34" charset="0"/>
                <a:cs typeface="Arial" panose="020B0604020202020204" pitchFamily="34" charset="0"/>
              </a:rPr>
              <a:t>a</a:t>
            </a:r>
            <a:r>
              <a:rPr lang="tr-TR" spc="-93"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af</a:t>
            </a:r>
            <a:r>
              <a:rPr lang="tr-TR" spc="-33" dirty="0">
                <a:latin typeface="Arial" panose="020B0604020202020204" pitchFamily="34" charset="0"/>
                <a:cs typeface="Arial" panose="020B0604020202020204" pitchFamily="34" charset="0"/>
              </a:rPr>
              <a:t>ı</a:t>
            </a:r>
            <a:r>
              <a:rPr lang="tr-TR" spc="-20" dirty="0">
                <a:latin typeface="Arial" panose="020B0604020202020204" pitchFamily="34" charset="0"/>
                <a:cs typeface="Arial" panose="020B0604020202020204" pitchFamily="34" charset="0"/>
              </a:rPr>
              <a:t>ndan</a:t>
            </a:r>
            <a:r>
              <a:rPr lang="tr-TR" spc="20" dirty="0">
                <a:latin typeface="Arial" panose="020B0604020202020204" pitchFamily="34" charset="0"/>
                <a:cs typeface="Arial" panose="020B0604020202020204" pitchFamily="34" charset="0"/>
              </a:rPr>
              <a:t> ilgili </a:t>
            </a:r>
            <a:r>
              <a:rPr lang="tr-TR" spc="-20" dirty="0">
                <a:latin typeface="Arial" panose="020B0604020202020204" pitchFamily="34" charset="0"/>
                <a:cs typeface="Arial" panose="020B0604020202020204" pitchFamily="34" charset="0"/>
              </a:rPr>
              <a:t>öğ</a:t>
            </a:r>
            <a:r>
              <a:rPr lang="tr-TR" spc="-60"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encim</a:t>
            </a:r>
            <a:r>
              <a:rPr lang="tr-TR" spc="-33" dirty="0">
                <a:latin typeface="Arial" panose="020B0604020202020204" pitchFamily="34" charset="0"/>
                <a:cs typeface="Arial" panose="020B0604020202020204" pitchFamily="34" charset="0"/>
              </a:rPr>
              <a:t>i</a:t>
            </a:r>
            <a:r>
              <a:rPr lang="tr-TR" spc="-20" dirty="0">
                <a:latin typeface="Arial" panose="020B0604020202020204" pitchFamily="34" charset="0"/>
                <a:cs typeface="Arial" panose="020B0604020202020204" pitchFamily="34" charset="0"/>
              </a:rPr>
              <a:t>zin</a:t>
            </a:r>
            <a:r>
              <a:rPr lang="tr-TR" spc="7"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E</a:t>
            </a:r>
            <a:r>
              <a:rPr lang="tr-TR" spc="-100"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asmus</a:t>
            </a:r>
            <a:r>
              <a:rPr lang="tr-TR" spc="47"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ha</a:t>
            </a:r>
            <a:r>
              <a:rPr lang="tr-TR" spc="-67"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e</a:t>
            </a:r>
            <a:r>
              <a:rPr lang="tr-TR" spc="-133" dirty="0">
                <a:latin typeface="Arial" panose="020B0604020202020204" pitchFamily="34" charset="0"/>
                <a:cs typeface="Arial" panose="020B0604020202020204" pitchFamily="34" charset="0"/>
              </a:rPr>
              <a:t>k</a:t>
            </a:r>
            <a:r>
              <a:rPr lang="tr-TR" spc="-40" dirty="0">
                <a:latin typeface="Arial" panose="020B0604020202020204" pitchFamily="34" charset="0"/>
                <a:cs typeface="Arial" panose="020B0604020202020204" pitchFamily="34" charset="0"/>
              </a:rPr>
              <a:t>e</a:t>
            </a:r>
            <a:r>
              <a:rPr lang="tr-TR" dirty="0">
                <a:latin typeface="Arial" panose="020B0604020202020204" pitchFamily="34" charset="0"/>
                <a:cs typeface="Arial" panose="020B0604020202020204" pitchFamily="34" charset="0"/>
              </a:rPr>
              <a:t>tl</a:t>
            </a:r>
            <a:r>
              <a:rPr lang="tr-TR" spc="-20" dirty="0">
                <a:latin typeface="Arial" panose="020B0604020202020204" pitchFamily="34" charset="0"/>
                <a:cs typeface="Arial" panose="020B0604020202020204" pitchFamily="34" charset="0"/>
              </a:rPr>
              <a:t>i</a:t>
            </a:r>
            <a:r>
              <a:rPr lang="tr-TR" dirty="0">
                <a:latin typeface="Arial" panose="020B0604020202020204" pitchFamily="34" charset="0"/>
                <a:cs typeface="Arial" panose="020B0604020202020204" pitchFamily="34" charset="0"/>
              </a:rPr>
              <a:t>l</a:t>
            </a:r>
            <a:r>
              <a:rPr lang="tr-TR" spc="-20" dirty="0">
                <a:latin typeface="Arial" panose="020B0604020202020204" pitchFamily="34" charset="0"/>
                <a:cs typeface="Arial" panose="020B0604020202020204" pitchFamily="34" charset="0"/>
              </a:rPr>
              <a:t>iğine</a:t>
            </a:r>
            <a:r>
              <a:rPr lang="tr-TR" spc="-13" dirty="0">
                <a:latin typeface="Arial" panose="020B0604020202020204" pitchFamily="34" charset="0"/>
                <a:cs typeface="Arial" panose="020B0604020202020204" pitchFamily="34" charset="0"/>
              </a:rPr>
              <a:t> </a:t>
            </a:r>
            <a:r>
              <a:rPr lang="tr-TR" spc="-93" dirty="0">
                <a:latin typeface="Arial" panose="020B0604020202020204" pitchFamily="34" charset="0"/>
                <a:cs typeface="Arial" panose="020B0604020202020204" pitchFamily="34" charset="0"/>
              </a:rPr>
              <a:t>k</a:t>
            </a:r>
            <a:r>
              <a:rPr lang="tr-TR" spc="-47" dirty="0">
                <a:latin typeface="Arial" panose="020B0604020202020204" pitchFamily="34" charset="0"/>
                <a:cs typeface="Arial" panose="020B0604020202020204" pitchFamily="34" charset="0"/>
              </a:rPr>
              <a:t>a</a:t>
            </a:r>
            <a:r>
              <a:rPr lang="tr-TR" dirty="0">
                <a:latin typeface="Arial" panose="020B0604020202020204" pitchFamily="34" charset="0"/>
                <a:cs typeface="Arial" panose="020B0604020202020204" pitchFamily="34" charset="0"/>
              </a:rPr>
              <a:t>t</a:t>
            </a:r>
            <a:r>
              <a:rPr lang="tr-TR" spc="-13" dirty="0">
                <a:latin typeface="Arial" panose="020B0604020202020204" pitchFamily="34" charset="0"/>
                <a:cs typeface="Arial" panose="020B0604020202020204" pitchFamily="34" charset="0"/>
              </a:rPr>
              <a:t>ı</a:t>
            </a:r>
            <a:r>
              <a:rPr lang="tr-TR" dirty="0">
                <a:latin typeface="Arial" panose="020B0604020202020204" pitchFamily="34" charset="0"/>
                <a:cs typeface="Arial" panose="020B0604020202020204" pitchFamily="34" charset="0"/>
              </a:rPr>
              <a:t>l</a:t>
            </a:r>
            <a:r>
              <a:rPr lang="tr-TR" spc="-13" dirty="0">
                <a:latin typeface="Arial" panose="020B0604020202020204" pitchFamily="34" charset="0"/>
                <a:cs typeface="Arial" panose="020B0604020202020204" pitchFamily="34" charset="0"/>
              </a:rPr>
              <a:t>m</a:t>
            </a:r>
            <a:r>
              <a:rPr lang="tr-TR" dirty="0">
                <a:latin typeface="Arial" panose="020B0604020202020204" pitchFamily="34" charset="0"/>
                <a:cs typeface="Arial" panose="020B0604020202020204" pitchFamily="34" charset="0"/>
              </a:rPr>
              <a:t>ası</a:t>
            </a:r>
            <a:r>
              <a:rPr lang="tr-TR" spc="-20" dirty="0">
                <a:latin typeface="Arial" panose="020B0604020202020204" pitchFamily="34" charset="0"/>
                <a:cs typeface="Arial" panose="020B0604020202020204" pitchFamily="34" charset="0"/>
              </a:rPr>
              <a:t>n</a:t>
            </a:r>
            <a:r>
              <a:rPr lang="tr-TR" dirty="0">
                <a:latin typeface="Arial" panose="020B0604020202020204" pitchFamily="34" charset="0"/>
                <a:cs typeface="Arial" panose="020B0604020202020204" pitchFamily="34" charset="0"/>
              </a:rPr>
              <a:t>ın</a:t>
            </a:r>
            <a:r>
              <a:rPr lang="tr-TR" spc="27"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u</a:t>
            </a:r>
            <a:r>
              <a:rPr lang="tr-TR" spc="-87" dirty="0">
                <a:latin typeface="Arial" panose="020B0604020202020204" pitchFamily="34" charset="0"/>
                <a:cs typeface="Arial" panose="020B0604020202020204" pitchFamily="34" charset="0"/>
              </a:rPr>
              <a:t>y</a:t>
            </a:r>
            <a:r>
              <a:rPr lang="tr-TR" spc="-20" dirty="0">
                <a:latin typeface="Arial" panose="020B0604020202020204" pitchFamily="34" charset="0"/>
                <a:cs typeface="Arial" panose="020B0604020202020204" pitchFamily="34" charset="0"/>
              </a:rPr>
              <a:t>gun</a:t>
            </a:r>
            <a:r>
              <a:rPr lang="tr-TR" spc="20"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b</a:t>
            </a:r>
            <a:r>
              <a:rPr lang="tr-TR" spc="-40" dirty="0">
                <a:latin typeface="Arial" panose="020B0604020202020204" pitchFamily="34" charset="0"/>
                <a:cs typeface="Arial" panose="020B0604020202020204" pitchFamily="34" charset="0"/>
              </a:rPr>
              <a:t>u</a:t>
            </a:r>
            <a:r>
              <a:rPr lang="tr-TR" dirty="0">
                <a:latin typeface="Arial" panose="020B0604020202020204" pitchFamily="34" charset="0"/>
                <a:cs typeface="Arial" panose="020B0604020202020204" pitchFamily="34" charset="0"/>
              </a:rPr>
              <a:t>l</a:t>
            </a:r>
            <a:r>
              <a:rPr lang="tr-TR" spc="-20" dirty="0">
                <a:latin typeface="Arial" panose="020B0604020202020204" pitchFamily="34" charset="0"/>
                <a:cs typeface="Arial" panose="020B0604020202020204" pitchFamily="34" charset="0"/>
              </a:rPr>
              <a:t>unduğuna, öğrencinin karşı kurumda öğrenimini sürdüreceği Erasmus değişim dönemi boyunca izinli sayılacağına</a:t>
            </a:r>
            <a:r>
              <a:rPr lang="tr-TR" spc="80" dirty="0">
                <a:latin typeface="Arial" panose="020B0604020202020204" pitchFamily="34" charset="0"/>
                <a:cs typeface="Arial" panose="020B0604020202020204" pitchFamily="34" charset="0"/>
              </a:rPr>
              <a:t> </a:t>
            </a:r>
            <a:r>
              <a:rPr lang="tr-TR" spc="-60" dirty="0">
                <a:latin typeface="Arial" panose="020B0604020202020204" pitchFamily="34" charset="0"/>
                <a:cs typeface="Arial" panose="020B0604020202020204" pitchFamily="34" charset="0"/>
              </a:rPr>
              <a:t>v</a:t>
            </a:r>
            <a:r>
              <a:rPr lang="tr-TR" spc="-20" dirty="0">
                <a:latin typeface="Arial" panose="020B0604020202020204" pitchFamily="34" charset="0"/>
                <a:cs typeface="Arial" panose="020B0604020202020204" pitchFamily="34" charset="0"/>
              </a:rPr>
              <a:t>e de</a:t>
            </a:r>
            <a:r>
              <a:rPr lang="tr-TR" spc="-93"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s</a:t>
            </a:r>
            <a:r>
              <a:rPr lang="tr-TR" spc="-20" dirty="0">
                <a:latin typeface="Arial" panose="020B0604020202020204" pitchFamily="34" charset="0"/>
                <a:cs typeface="Arial" panose="020B0604020202020204" pitchFamily="34" charset="0"/>
              </a:rPr>
              <a:t>l</a:t>
            </a:r>
            <a:r>
              <a:rPr lang="tr-TR" dirty="0">
                <a:latin typeface="Arial" panose="020B0604020202020204" pitchFamily="34" charset="0"/>
                <a:cs typeface="Arial" panose="020B0604020202020204" pitchFamily="34" charset="0"/>
              </a:rPr>
              <a:t>er</a:t>
            </a:r>
            <a:r>
              <a:rPr lang="tr-TR" spc="-20" dirty="0">
                <a:latin typeface="Arial" panose="020B0604020202020204" pitchFamily="34" charset="0"/>
                <a:cs typeface="Arial" panose="020B0604020202020204" pitchFamily="34" charset="0"/>
              </a:rPr>
              <a:t>inin</a:t>
            </a:r>
            <a:r>
              <a:rPr lang="tr-TR" spc="40" dirty="0">
                <a:latin typeface="Arial" panose="020B0604020202020204" pitchFamily="34" charset="0"/>
                <a:cs typeface="Arial" panose="020B0604020202020204" pitchFamily="34" charset="0"/>
              </a:rPr>
              <a:t> </a:t>
            </a:r>
            <a:r>
              <a:rPr lang="tr-TR" spc="-67" dirty="0">
                <a:latin typeface="Arial" panose="020B0604020202020204" pitchFamily="34" charset="0"/>
                <a:cs typeface="Arial" panose="020B0604020202020204" pitchFamily="34" charset="0"/>
              </a:rPr>
              <a:t>t</a:t>
            </a:r>
            <a:r>
              <a:rPr lang="tr-TR" dirty="0">
                <a:latin typeface="Arial" panose="020B0604020202020204" pitchFamily="34" charset="0"/>
                <a:cs typeface="Arial" panose="020B0604020202020204" pitchFamily="34" charset="0"/>
              </a:rPr>
              <a:t>an</a:t>
            </a:r>
            <a:r>
              <a:rPr lang="tr-TR" spc="-13" dirty="0">
                <a:latin typeface="Arial" panose="020B0604020202020204" pitchFamily="34" charset="0"/>
                <a:cs typeface="Arial" panose="020B0604020202020204" pitchFamily="34" charset="0"/>
              </a:rPr>
              <a:t>ı</a:t>
            </a:r>
            <a:r>
              <a:rPr lang="tr-TR" dirty="0">
                <a:latin typeface="Arial" panose="020B0604020202020204" pitchFamily="34" charset="0"/>
                <a:cs typeface="Arial" panose="020B0604020202020204" pitchFamily="34" charset="0"/>
              </a:rPr>
              <a:t>n</a:t>
            </a:r>
            <a:r>
              <a:rPr lang="tr-TR" spc="-20" dirty="0">
                <a:latin typeface="Arial" panose="020B0604020202020204" pitchFamily="34" charset="0"/>
                <a:cs typeface="Arial" panose="020B0604020202020204" pitchFamily="34" charset="0"/>
              </a:rPr>
              <a:t>ı</a:t>
            </a:r>
            <a:r>
              <a:rPr lang="tr-TR"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l</a:t>
            </a:r>
            <a:r>
              <a:rPr lang="tr-TR" dirty="0">
                <a:latin typeface="Arial" panose="020B0604020202020204" pitchFamily="34" charset="0"/>
                <a:cs typeface="Arial" panose="020B0604020202020204" pitchFamily="34" charset="0"/>
              </a:rPr>
              <a:t>ığ</a:t>
            </a:r>
            <a:r>
              <a:rPr lang="tr-TR" spc="-20" dirty="0">
                <a:latin typeface="Arial" panose="020B0604020202020204" pitchFamily="34" charset="0"/>
                <a:cs typeface="Arial" panose="020B0604020202020204" pitchFamily="34" charset="0"/>
              </a:rPr>
              <a:t>ı</a:t>
            </a:r>
            <a:r>
              <a:rPr lang="tr-TR" dirty="0">
                <a:latin typeface="Arial" panose="020B0604020202020204" pitchFamily="34" charset="0"/>
                <a:cs typeface="Arial" panose="020B0604020202020204" pitchFamily="34" charset="0"/>
              </a:rPr>
              <a:t>n</a:t>
            </a:r>
            <a:r>
              <a:rPr lang="tr-TR" spc="-20" dirty="0">
                <a:latin typeface="Arial" panose="020B0604020202020204" pitchFamily="34" charset="0"/>
                <a:cs typeface="Arial" panose="020B0604020202020204" pitchFamily="34" charset="0"/>
              </a:rPr>
              <a:t>ın sağland</a:t>
            </a:r>
            <a:r>
              <a:rPr lang="tr-TR" spc="-33" dirty="0">
                <a:latin typeface="Arial" panose="020B0604020202020204" pitchFamily="34" charset="0"/>
                <a:cs typeface="Arial" panose="020B0604020202020204" pitchFamily="34" charset="0"/>
              </a:rPr>
              <a:t>ı</a:t>
            </a:r>
            <a:r>
              <a:rPr lang="tr-TR" spc="-20" dirty="0">
                <a:latin typeface="Arial" panose="020B0604020202020204" pitchFamily="34" charset="0"/>
                <a:cs typeface="Arial" panose="020B0604020202020204" pitchFamily="34" charset="0"/>
              </a:rPr>
              <a:t>ğına</a:t>
            </a:r>
            <a:r>
              <a:rPr lang="tr-TR" spc="13"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dair dü</a:t>
            </a:r>
            <a:r>
              <a:rPr lang="tr-TR" spc="-113" dirty="0">
                <a:latin typeface="Arial" panose="020B0604020202020204" pitchFamily="34" charset="0"/>
                <a:cs typeface="Arial" panose="020B0604020202020204" pitchFamily="34" charset="0"/>
              </a:rPr>
              <a:t>z</a:t>
            </a:r>
            <a:r>
              <a:rPr lang="tr-TR" spc="-20" dirty="0">
                <a:latin typeface="Arial" panose="020B0604020202020204" pitchFamily="34" charset="0"/>
                <a:cs typeface="Arial" panose="020B0604020202020204" pitchFamily="34" charset="0"/>
              </a:rPr>
              <a:t>en</a:t>
            </a:r>
            <a:r>
              <a:rPr lang="tr-TR" spc="-33" dirty="0">
                <a:latin typeface="Arial" panose="020B0604020202020204" pitchFamily="34" charset="0"/>
                <a:cs typeface="Arial" panose="020B0604020202020204" pitchFamily="34" charset="0"/>
              </a:rPr>
              <a:t>l</a:t>
            </a:r>
            <a:r>
              <a:rPr lang="tr-TR" spc="-20" dirty="0">
                <a:latin typeface="Arial" panose="020B0604020202020204" pitchFamily="34" charset="0"/>
                <a:cs typeface="Arial" panose="020B0604020202020204" pitchFamily="34" charset="0"/>
              </a:rPr>
              <a:t>enen</a:t>
            </a:r>
            <a:r>
              <a:rPr lang="tr-TR" spc="33"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b</a:t>
            </a:r>
            <a:r>
              <a:rPr lang="tr-TR" spc="-33" dirty="0">
                <a:latin typeface="Arial" panose="020B0604020202020204" pitchFamily="34" charset="0"/>
                <a:cs typeface="Arial" panose="020B0604020202020204" pitchFamily="34" charset="0"/>
              </a:rPr>
              <a:t>i</a:t>
            </a:r>
            <a:r>
              <a:rPr lang="tr-TR" spc="-13" dirty="0">
                <a:latin typeface="Arial" panose="020B0604020202020204" pitchFamily="34" charset="0"/>
                <a:cs typeface="Arial" panose="020B0604020202020204" pitchFamily="34" charset="0"/>
              </a:rPr>
              <a:t>r</a:t>
            </a:r>
            <a:r>
              <a:rPr lang="tr-TR" spc="7" dirty="0">
                <a:latin typeface="Arial" panose="020B0604020202020204" pitchFamily="34" charset="0"/>
                <a:cs typeface="Arial" panose="020B0604020202020204" pitchFamily="34" charset="0"/>
              </a:rPr>
              <a:t> onay </a:t>
            </a:r>
            <a:r>
              <a:rPr lang="tr-TR" spc="-20" dirty="0">
                <a:latin typeface="Arial" panose="020B0604020202020204" pitchFamily="34" charset="0"/>
                <a:cs typeface="Arial" panose="020B0604020202020204" pitchFamily="34" charset="0"/>
              </a:rPr>
              <a:t>be</a:t>
            </a:r>
            <a:r>
              <a:rPr lang="tr-TR" spc="-33" dirty="0">
                <a:latin typeface="Arial" panose="020B0604020202020204" pitchFamily="34" charset="0"/>
                <a:cs typeface="Arial" panose="020B0604020202020204" pitchFamily="34" charset="0"/>
              </a:rPr>
              <a:t>l</a:t>
            </a:r>
            <a:r>
              <a:rPr lang="tr-TR" spc="-47" dirty="0">
                <a:latin typeface="Arial" panose="020B0604020202020204" pitchFamily="34" charset="0"/>
                <a:cs typeface="Arial" panose="020B0604020202020204" pitchFamily="34" charset="0"/>
              </a:rPr>
              <a:t>gesidir. </a:t>
            </a:r>
          </a:p>
          <a:p>
            <a:pPr marL="397077" marR="1570527" indent="-380990" algn="l">
              <a:lnSpc>
                <a:spcPct val="80000"/>
              </a:lnSpc>
              <a:buFont typeface="Arial" panose="020B0604020202020204" pitchFamily="34" charset="0"/>
              <a:buChar char="•"/>
            </a:pPr>
            <a:r>
              <a:rPr lang="tr-TR" spc="-47" dirty="0">
                <a:latin typeface="Arial" panose="020B0604020202020204" pitchFamily="34" charset="0"/>
                <a:cs typeface="Arial" panose="020B0604020202020204" pitchFamily="34" charset="0"/>
              </a:rPr>
              <a:t>Learning </a:t>
            </a:r>
            <a:r>
              <a:rPr lang="tr-TR" spc="-47" dirty="0" err="1">
                <a:latin typeface="Arial" panose="020B0604020202020204" pitchFamily="34" charset="0"/>
                <a:cs typeface="Arial" panose="020B0604020202020204" pitchFamily="34" charset="0"/>
              </a:rPr>
              <a:t>Agreement</a:t>
            </a:r>
            <a:r>
              <a:rPr lang="tr-TR" spc="-47" dirty="0">
                <a:latin typeface="Arial" panose="020B0604020202020204" pitchFamily="34" charset="0"/>
                <a:cs typeface="Arial" panose="020B0604020202020204" pitchFamily="34" charset="0"/>
              </a:rPr>
              <a:t> hazırlık ve imza/onay süreci tamamlanmadan , Yönetim Kurulu Kararı süreci başlatılamaz.</a:t>
            </a:r>
          </a:p>
          <a:p>
            <a:pPr marL="397077" marR="1570527" indent="-380990" algn="l">
              <a:lnSpc>
                <a:spcPct val="80000"/>
              </a:lnSpc>
              <a:buFont typeface="Arial" panose="020B0604020202020204" pitchFamily="34" charset="0"/>
              <a:buChar char="•"/>
            </a:pPr>
            <a:r>
              <a:rPr lang="tr-TR" spc="-27" dirty="0">
                <a:latin typeface="Arial" panose="020B0604020202020204" pitchFamily="34" charset="0"/>
                <a:cs typeface="Arial" panose="020B0604020202020204" pitchFamily="34" charset="0"/>
              </a:rPr>
              <a:t>A</a:t>
            </a:r>
            <a:r>
              <a:rPr lang="tr-TR" spc="-100"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a</a:t>
            </a:r>
            <a:r>
              <a:rPr lang="tr-TR" spc="-67" dirty="0">
                <a:latin typeface="Arial" panose="020B0604020202020204" pitchFamily="34" charset="0"/>
                <a:cs typeface="Arial" panose="020B0604020202020204" pitchFamily="34" charset="0"/>
              </a:rPr>
              <a:t>ş</a:t>
            </a:r>
            <a:r>
              <a:rPr lang="tr-TR" spc="-13" dirty="0">
                <a:latin typeface="Arial" panose="020B0604020202020204" pitchFamily="34" charset="0"/>
                <a:cs typeface="Arial" panose="020B0604020202020204" pitchFamily="34" charset="0"/>
              </a:rPr>
              <a:t>tı</a:t>
            </a:r>
            <a:r>
              <a:rPr lang="tr-TR" spc="-33" dirty="0">
                <a:latin typeface="Arial" panose="020B0604020202020204" pitchFamily="34" charset="0"/>
                <a:cs typeface="Arial" panose="020B0604020202020204" pitchFamily="34" charset="0"/>
              </a:rPr>
              <a:t>r</a:t>
            </a:r>
            <a:r>
              <a:rPr lang="tr-TR" spc="-27" dirty="0">
                <a:latin typeface="Arial" panose="020B0604020202020204" pitchFamily="34" charset="0"/>
                <a:cs typeface="Arial" panose="020B0604020202020204" pitchFamily="34" charset="0"/>
              </a:rPr>
              <a:t>ma</a:t>
            </a:r>
            <a:r>
              <a:rPr lang="tr-TR" spc="33" dirty="0">
                <a:latin typeface="Arial" panose="020B0604020202020204" pitchFamily="34" charset="0"/>
                <a:cs typeface="Arial" panose="020B0604020202020204" pitchFamily="34" charset="0"/>
              </a:rPr>
              <a:t> </a:t>
            </a:r>
            <a:r>
              <a:rPr lang="tr-TR" spc="-27" dirty="0">
                <a:latin typeface="Arial" panose="020B0604020202020204" pitchFamily="34" charset="0"/>
                <a:cs typeface="Arial" panose="020B0604020202020204" pitchFamily="34" charset="0"/>
              </a:rPr>
              <a:t>Gö</a:t>
            </a:r>
            <a:r>
              <a:rPr lang="tr-TR" spc="-67" dirty="0">
                <a:latin typeface="Arial" panose="020B0604020202020204" pitchFamily="34" charset="0"/>
                <a:cs typeface="Arial" panose="020B0604020202020204" pitchFamily="34" charset="0"/>
              </a:rPr>
              <a:t>r</a:t>
            </a:r>
            <a:r>
              <a:rPr lang="tr-TR" spc="-40" dirty="0">
                <a:latin typeface="Arial" panose="020B0604020202020204" pitchFamily="34" charset="0"/>
                <a:cs typeface="Arial" panose="020B0604020202020204" pitchFamily="34" charset="0"/>
              </a:rPr>
              <a:t>e</a:t>
            </a:r>
            <a:r>
              <a:rPr lang="tr-TR" dirty="0">
                <a:latin typeface="Arial" panose="020B0604020202020204" pitchFamily="34" charset="0"/>
                <a:cs typeface="Arial" panose="020B0604020202020204" pitchFamily="34" charset="0"/>
              </a:rPr>
              <a:t>v</a:t>
            </a:r>
            <a:r>
              <a:rPr lang="tr-TR" spc="-20" dirty="0">
                <a:latin typeface="Arial" panose="020B0604020202020204" pitchFamily="34" charset="0"/>
                <a:cs typeface="Arial" panose="020B0604020202020204" pitchFamily="34" charset="0"/>
              </a:rPr>
              <a:t>l</a:t>
            </a:r>
            <a:r>
              <a:rPr lang="tr-TR" dirty="0">
                <a:latin typeface="Arial" panose="020B0604020202020204" pitchFamily="34" charset="0"/>
                <a:cs typeface="Arial" panose="020B0604020202020204" pitchFamily="34" charset="0"/>
              </a:rPr>
              <a:t>isi</a:t>
            </a:r>
            <a:r>
              <a:rPr lang="tr-TR" spc="-7" dirty="0">
                <a:latin typeface="Arial" panose="020B0604020202020204" pitchFamily="34" charset="0"/>
                <a:cs typeface="Arial" panose="020B0604020202020204" pitchFamily="34" charset="0"/>
              </a:rPr>
              <a:t> </a:t>
            </a:r>
            <a:r>
              <a:rPr lang="tr-TR" spc="-13" dirty="0">
                <a:latin typeface="Arial" panose="020B0604020202020204" pitchFamily="34" charset="0"/>
                <a:cs typeface="Arial" panose="020B0604020202020204" pitchFamily="34" charset="0"/>
              </a:rPr>
              <a:t>is</a:t>
            </a:r>
            <a:r>
              <a:rPr lang="tr-TR" spc="-33" dirty="0">
                <a:latin typeface="Arial" panose="020B0604020202020204" pitchFamily="34" charset="0"/>
                <a:cs typeface="Arial" panose="020B0604020202020204" pitchFamily="34" charset="0"/>
              </a:rPr>
              <a:t>e</a:t>
            </a:r>
            <a:r>
              <a:rPr lang="tr-TR" spc="-20" dirty="0">
                <a:latin typeface="Arial" panose="020B0604020202020204" pitchFamily="34" charset="0"/>
                <a:cs typeface="Arial" panose="020B0604020202020204" pitchFamily="34" charset="0"/>
              </a:rPr>
              <a:t>n</a:t>
            </a:r>
            <a:r>
              <a:rPr lang="tr-TR" spc="-33" dirty="0">
                <a:latin typeface="Arial" panose="020B0604020202020204" pitchFamily="34" charset="0"/>
                <a:cs typeface="Arial" panose="020B0604020202020204" pitchFamily="34" charset="0"/>
              </a:rPr>
              <a:t>i</a:t>
            </a:r>
            <a:r>
              <a:rPr lang="tr-TR" spc="-13" dirty="0">
                <a:latin typeface="Arial" panose="020B0604020202020204" pitchFamily="34" charset="0"/>
                <a:cs typeface="Arial" panose="020B0604020202020204" pitchFamily="34" charset="0"/>
              </a:rPr>
              <a:t>z,</a:t>
            </a:r>
            <a:r>
              <a:rPr lang="tr-TR" spc="20" dirty="0">
                <a:latin typeface="Arial" panose="020B0604020202020204" pitchFamily="34" charset="0"/>
                <a:cs typeface="Arial" panose="020B0604020202020204" pitchFamily="34" charset="0"/>
              </a:rPr>
              <a:t> </a:t>
            </a:r>
            <a:r>
              <a:rPr lang="tr-TR" u="heavy" spc="-27" dirty="0">
                <a:latin typeface="Arial" panose="020B0604020202020204" pitchFamily="34" charset="0"/>
                <a:cs typeface="Arial" panose="020B0604020202020204" pitchFamily="34" charset="0"/>
              </a:rPr>
              <a:t>hem</a:t>
            </a:r>
            <a:r>
              <a:rPr lang="tr-TR" u="heavy" spc="-7" dirty="0">
                <a:latin typeface="Arial" panose="020B0604020202020204" pitchFamily="34" charset="0"/>
                <a:cs typeface="Arial" panose="020B0604020202020204" pitchFamily="34" charset="0"/>
              </a:rPr>
              <a:t> </a:t>
            </a:r>
            <a:r>
              <a:rPr lang="tr-TR" u="heavy" spc="-20" dirty="0">
                <a:latin typeface="Arial" panose="020B0604020202020204" pitchFamily="34" charset="0"/>
                <a:cs typeface="Arial" panose="020B0604020202020204" pitchFamily="34" charset="0"/>
              </a:rPr>
              <a:t>pe</a:t>
            </a:r>
            <a:r>
              <a:rPr lang="tr-TR" u="heavy" spc="-87" dirty="0">
                <a:latin typeface="Arial" panose="020B0604020202020204" pitchFamily="34" charset="0"/>
                <a:cs typeface="Arial" panose="020B0604020202020204" pitchFamily="34" charset="0"/>
              </a:rPr>
              <a:t>r</a:t>
            </a:r>
            <a:r>
              <a:rPr lang="tr-TR" u="heavy" spc="-20" dirty="0">
                <a:latin typeface="Arial" panose="020B0604020202020204" pitchFamily="34" charset="0"/>
                <a:cs typeface="Arial" panose="020B0604020202020204" pitchFamily="34" charset="0"/>
              </a:rPr>
              <a:t>sonel</a:t>
            </a:r>
            <a:r>
              <a:rPr lang="tr-TR" spc="27" dirty="0">
                <a:latin typeface="Arial" panose="020B0604020202020204" pitchFamily="34" charset="0"/>
                <a:cs typeface="Arial" panose="020B0604020202020204" pitchFamily="34" charset="0"/>
              </a:rPr>
              <a:t> (özlük haklarınız için) </a:t>
            </a:r>
            <a:r>
              <a:rPr lang="tr-TR" spc="-20" dirty="0">
                <a:latin typeface="Arial" panose="020B0604020202020204" pitchFamily="34" charset="0"/>
                <a:cs typeface="Arial" panose="020B0604020202020204" pitchFamily="34" charset="0"/>
              </a:rPr>
              <a:t>ola</a:t>
            </a:r>
            <a:r>
              <a:rPr lang="tr-TR" spc="-100"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ak</a:t>
            </a:r>
            <a:r>
              <a:rPr lang="tr-TR" spc="-7" dirty="0">
                <a:latin typeface="Arial" panose="020B0604020202020204" pitchFamily="34" charset="0"/>
                <a:cs typeface="Arial" panose="020B0604020202020204" pitchFamily="34" charset="0"/>
              </a:rPr>
              <a:t> </a:t>
            </a:r>
            <a:r>
              <a:rPr lang="tr-TR" u="heavy" spc="-27" dirty="0">
                <a:latin typeface="Arial" panose="020B0604020202020204" pitchFamily="34" charset="0"/>
                <a:cs typeface="Arial" panose="020B0604020202020204" pitchFamily="34" charset="0"/>
              </a:rPr>
              <a:t>hem</a:t>
            </a:r>
            <a:r>
              <a:rPr lang="tr-TR" u="heavy" spc="13" dirty="0">
                <a:latin typeface="Arial" panose="020B0604020202020204" pitchFamily="34" charset="0"/>
                <a:cs typeface="Arial" panose="020B0604020202020204" pitchFamily="34" charset="0"/>
              </a:rPr>
              <a:t> </a:t>
            </a:r>
            <a:r>
              <a:rPr lang="tr-TR" u="heavy" spc="-20" dirty="0">
                <a:latin typeface="Arial" panose="020B0604020202020204" pitchFamily="34" charset="0"/>
                <a:cs typeface="Arial" panose="020B0604020202020204" pitchFamily="34" charset="0"/>
              </a:rPr>
              <a:t>de</a:t>
            </a:r>
            <a:r>
              <a:rPr lang="tr-TR" u="heavy" spc="-13" dirty="0">
                <a:latin typeface="Arial" panose="020B0604020202020204" pitchFamily="34" charset="0"/>
                <a:cs typeface="Arial" panose="020B0604020202020204" pitchFamily="34" charset="0"/>
              </a:rPr>
              <a:t> </a:t>
            </a:r>
            <a:r>
              <a:rPr lang="tr-TR" u="heavy" spc="-20" dirty="0">
                <a:latin typeface="Arial" panose="020B0604020202020204" pitchFamily="34" charset="0"/>
                <a:cs typeface="Arial" panose="020B0604020202020204" pitchFamily="34" charset="0"/>
              </a:rPr>
              <a:t>öğ</a:t>
            </a:r>
            <a:r>
              <a:rPr lang="tr-TR" u="heavy" spc="-60" dirty="0">
                <a:latin typeface="Arial" panose="020B0604020202020204" pitchFamily="34" charset="0"/>
                <a:cs typeface="Arial" panose="020B0604020202020204" pitchFamily="34" charset="0"/>
              </a:rPr>
              <a:t>r</a:t>
            </a:r>
            <a:r>
              <a:rPr lang="tr-TR" u="heavy" spc="-20" dirty="0">
                <a:latin typeface="Arial" panose="020B0604020202020204" pitchFamily="34" charset="0"/>
                <a:cs typeface="Arial" panose="020B0604020202020204" pitchFamily="34" charset="0"/>
              </a:rPr>
              <a:t>enci</a:t>
            </a:r>
            <a:r>
              <a:rPr lang="tr-TR" spc="-20" dirty="0">
                <a:latin typeface="Arial" panose="020B0604020202020204" pitchFamily="34" charset="0"/>
                <a:cs typeface="Arial" panose="020B0604020202020204" pitchFamily="34" charset="0"/>
              </a:rPr>
              <a:t> alarak, ilgili akademik birim(</a:t>
            </a:r>
            <a:r>
              <a:rPr lang="tr-TR" spc="-20" dirty="0" err="1">
                <a:latin typeface="Arial" panose="020B0604020202020204" pitchFamily="34" charset="0"/>
                <a:cs typeface="Arial" panose="020B0604020202020204" pitchFamily="34" charset="0"/>
              </a:rPr>
              <a:t>ler</a:t>
            </a:r>
            <a:r>
              <a:rPr lang="tr-TR" spc="-20" dirty="0">
                <a:latin typeface="Arial" panose="020B0604020202020204" pitchFamily="34" charset="0"/>
                <a:cs typeface="Arial" panose="020B0604020202020204" pitchFamily="34" charset="0"/>
              </a:rPr>
              <a:t>)den iki ayrı Yönetim Kurulu Kararı</a:t>
            </a:r>
            <a:r>
              <a:rPr lang="tr-TR" spc="-13" dirty="0">
                <a:latin typeface="Arial" panose="020B0604020202020204" pitchFamily="34" charset="0"/>
                <a:cs typeface="Arial" panose="020B0604020202020204" pitchFamily="34" charset="0"/>
              </a:rPr>
              <a:t> çı</a:t>
            </a:r>
            <a:r>
              <a:rPr lang="tr-TR" spc="-93" dirty="0">
                <a:latin typeface="Arial" panose="020B0604020202020204" pitchFamily="34" charset="0"/>
                <a:cs typeface="Arial" panose="020B0604020202020204" pitchFamily="34" charset="0"/>
              </a:rPr>
              <a:t>k</a:t>
            </a:r>
            <a:r>
              <a:rPr lang="tr-TR" dirty="0">
                <a:latin typeface="Arial" panose="020B0604020202020204" pitchFamily="34" charset="0"/>
                <a:cs typeface="Arial" panose="020B0604020202020204" pitchFamily="34" charset="0"/>
              </a:rPr>
              <a:t>arı</a:t>
            </a:r>
            <a:r>
              <a:rPr lang="tr-TR" spc="-20" dirty="0">
                <a:latin typeface="Arial" panose="020B0604020202020204" pitchFamily="34" charset="0"/>
                <a:cs typeface="Arial" panose="020B0604020202020204" pitchFamily="34" charset="0"/>
              </a:rPr>
              <a:t>lması</a:t>
            </a:r>
            <a:r>
              <a:rPr lang="tr-TR" spc="27" dirty="0">
                <a:latin typeface="Arial" panose="020B0604020202020204" pitchFamily="34" charset="0"/>
                <a:cs typeface="Arial" panose="020B0604020202020204" pitchFamily="34" charset="0"/>
              </a:rPr>
              <a:t> </a:t>
            </a:r>
            <a:r>
              <a:rPr lang="tr-TR" spc="-47" dirty="0">
                <a:latin typeface="Arial" panose="020B0604020202020204" pitchFamily="34" charset="0"/>
                <a:cs typeface="Arial" panose="020B0604020202020204" pitchFamily="34" charset="0"/>
              </a:rPr>
              <a:t>g</a:t>
            </a:r>
            <a:r>
              <a:rPr lang="tr-TR" spc="-20" dirty="0">
                <a:latin typeface="Arial" panose="020B0604020202020204" pitchFamily="34" charset="0"/>
                <a:cs typeface="Arial" panose="020B0604020202020204" pitchFamily="34" charset="0"/>
              </a:rPr>
              <a:t>e</a:t>
            </a:r>
            <a:r>
              <a:rPr lang="tr-TR" spc="-67" dirty="0">
                <a:latin typeface="Arial" panose="020B0604020202020204" pitchFamily="34" charset="0"/>
                <a:cs typeface="Arial" panose="020B0604020202020204" pitchFamily="34" charset="0"/>
              </a:rPr>
              <a:t>r</a:t>
            </a:r>
            <a:r>
              <a:rPr lang="tr-TR" spc="-27" dirty="0">
                <a:latin typeface="Arial" panose="020B0604020202020204" pitchFamily="34" charset="0"/>
                <a:cs typeface="Arial" panose="020B0604020202020204" pitchFamily="34" charset="0"/>
              </a:rPr>
              <a:t>ekmek</a:t>
            </a:r>
            <a:r>
              <a:rPr lang="tr-TR" spc="-40" dirty="0">
                <a:latin typeface="Arial" panose="020B0604020202020204" pitchFamily="34" charset="0"/>
                <a:cs typeface="Arial" panose="020B0604020202020204" pitchFamily="34" charset="0"/>
              </a:rPr>
              <a:t>tedir. </a:t>
            </a:r>
          </a:p>
          <a:p>
            <a:pPr marL="397077" marR="1570527" indent="-380990" algn="l">
              <a:lnSpc>
                <a:spcPct val="80000"/>
              </a:lnSpc>
              <a:buFont typeface="Arial" panose="020B0604020202020204" pitchFamily="34" charset="0"/>
              <a:buChar char="•"/>
            </a:pPr>
            <a:r>
              <a:rPr lang="tr-TR" spc="-40" dirty="0">
                <a:latin typeface="Arial" panose="020B0604020202020204" pitchFamily="34" charset="0"/>
                <a:cs typeface="Arial" panose="020B0604020202020204" pitchFamily="34" charset="0"/>
              </a:rPr>
              <a:t>Öngörülen derslerde ya da ders kredilerinde (Learning </a:t>
            </a:r>
            <a:r>
              <a:rPr lang="tr-TR" spc="-40" dirty="0" err="1">
                <a:latin typeface="Arial" panose="020B0604020202020204" pitchFamily="34" charset="0"/>
                <a:cs typeface="Arial" panose="020B0604020202020204" pitchFamily="34" charset="0"/>
              </a:rPr>
              <a:t>Agreement</a:t>
            </a:r>
            <a:r>
              <a:rPr lang="tr-TR" spc="-40" dirty="0">
                <a:latin typeface="Arial" panose="020B0604020202020204" pitchFamily="34" charset="0"/>
                <a:cs typeface="Arial" panose="020B0604020202020204" pitchFamily="34" charset="0"/>
              </a:rPr>
              <a:t>) Erasmus öğrenimi başladıktan sonra bir değişiklik olması durumunda </a:t>
            </a:r>
            <a:r>
              <a:rPr lang="tr-TR" spc="-20" dirty="0">
                <a:latin typeface="Arial" panose="020B0604020202020204" pitchFamily="34" charset="0"/>
                <a:cs typeface="Arial" panose="020B0604020202020204" pitchFamily="34" charset="0"/>
              </a:rPr>
              <a:t>yeniden Yönetim Kurulu Kararı çıkartılması gerekir. </a:t>
            </a:r>
            <a:endParaRPr lang="tr-TR" spc="-20" dirty="0">
              <a:highlight>
                <a:srgbClr val="FFFF00"/>
              </a:highlight>
              <a:latin typeface="Arial" panose="020B0604020202020204" pitchFamily="34" charset="0"/>
              <a:cs typeface="Arial" panose="020B0604020202020204" pitchFamily="34" charset="0"/>
            </a:endParaRPr>
          </a:p>
          <a:p>
            <a:pPr marL="16086" marR="1570527" algn="l">
              <a:lnSpc>
                <a:spcPct val="80000"/>
              </a:lnSpc>
            </a:pPr>
            <a:r>
              <a:rPr lang="tr-TR" sz="2133" spc="-20" dirty="0">
                <a:latin typeface="+mn-lt"/>
                <a:cs typeface="Calibri"/>
              </a:rPr>
              <a:t> </a:t>
            </a:r>
          </a:p>
          <a:p>
            <a:pPr marL="16086" marR="1570527" algn="l">
              <a:lnSpc>
                <a:spcPct val="80000"/>
              </a:lnSpc>
            </a:pPr>
            <a:endParaRPr lang="tr-TR" sz="2133" dirty="0">
              <a:latin typeface="+mn-lt"/>
              <a:cs typeface="Calibri"/>
            </a:endParaRPr>
          </a:p>
          <a:p>
            <a:pPr algn="l">
              <a:lnSpc>
                <a:spcPct val="100000"/>
              </a:lnSpc>
            </a:pPr>
            <a:endParaRPr lang="tr-TR" sz="2133" b="1" dirty="0">
              <a:solidFill>
                <a:schemeClr val="bg1"/>
              </a:solidFill>
              <a:latin typeface="+mn-lt"/>
              <a:cs typeface="Calibri"/>
            </a:endParaRPr>
          </a:p>
          <a:p>
            <a:endParaRPr lang="fr-FR" sz="2133" dirty="0"/>
          </a:p>
        </p:txBody>
      </p:sp>
    </p:spTree>
    <p:extLst>
      <p:ext uri="{BB962C8B-B14F-4D97-AF65-F5344CB8AC3E}">
        <p14:creationId xmlns:p14="http://schemas.microsoft.com/office/powerpoint/2010/main" val="600822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r-TR" b="1" dirty="0">
                <a:solidFill>
                  <a:srgbClr val="FF0000"/>
                </a:solidFill>
              </a:rPr>
              <a:t>İngilizce Transkript</a:t>
            </a:r>
          </a:p>
        </p:txBody>
      </p:sp>
      <p:sp>
        <p:nvSpPr>
          <p:cNvPr id="3" name="Espace réservé du contenu 2"/>
          <p:cNvSpPr>
            <a:spLocks noGrp="1"/>
          </p:cNvSpPr>
          <p:nvPr>
            <p:ph idx="1"/>
          </p:nvPr>
        </p:nvSpPr>
        <p:spPr/>
        <p:txBody>
          <a:bodyPr/>
          <a:lstStyle/>
          <a:p>
            <a:pPr marL="16086" marR="16933" indent="0" algn="just">
              <a:lnSpc>
                <a:spcPts val="4027"/>
              </a:lnSpc>
              <a:buNone/>
              <a:tabLst>
                <a:tab pos="321725" algn="l"/>
              </a:tabLst>
            </a:pPr>
            <a:r>
              <a:rPr lang="tr-TR" spc="-27" dirty="0">
                <a:latin typeface="Calibri"/>
                <a:cs typeface="Calibri"/>
              </a:rPr>
              <a:t>- </a:t>
            </a:r>
            <a:r>
              <a:rPr lang="tr-TR" sz="1800" spc="-27" dirty="0">
                <a:latin typeface="Arial" panose="020B0604020202020204" pitchFamily="34" charset="0"/>
                <a:cs typeface="Arial" panose="020B0604020202020204" pitchFamily="34" charset="0"/>
              </a:rPr>
              <a:t>Öğ</a:t>
            </a:r>
            <a:r>
              <a:rPr lang="tr-TR" sz="1800" spc="-7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enc</a:t>
            </a:r>
            <a:r>
              <a:rPr lang="tr-TR" sz="1800" spc="-20" dirty="0">
                <a:latin typeface="Arial" panose="020B0604020202020204" pitchFamily="34" charset="0"/>
                <a:cs typeface="Arial" panose="020B0604020202020204" pitchFamily="34" charset="0"/>
              </a:rPr>
              <a:t>i</a:t>
            </a:r>
            <a:r>
              <a:rPr lang="tr-TR" sz="1800" dirty="0">
                <a:latin typeface="Arial" panose="020B0604020202020204" pitchFamily="34" charset="0"/>
                <a:cs typeface="Arial" panose="020B0604020202020204" pitchFamily="34" charset="0"/>
              </a:rPr>
              <a:t>n</a:t>
            </a:r>
            <a:r>
              <a:rPr lang="tr-TR" sz="1800" spc="-20" dirty="0">
                <a:latin typeface="Arial" panose="020B0604020202020204" pitchFamily="34" charset="0"/>
                <a:cs typeface="Arial" panose="020B0604020202020204" pitchFamily="34" charset="0"/>
              </a:rPr>
              <a:t>in</a:t>
            </a:r>
            <a:r>
              <a:rPr lang="tr-TR" sz="1800" spc="2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al</a:t>
            </a:r>
            <a:r>
              <a:rPr lang="tr-TR" sz="1800" spc="-13" dirty="0">
                <a:latin typeface="Arial" panose="020B0604020202020204" pitchFamily="34" charset="0"/>
                <a:cs typeface="Arial" panose="020B0604020202020204" pitchFamily="34" charset="0"/>
              </a:rPr>
              <a:t>d</a:t>
            </a:r>
            <a:r>
              <a:rPr lang="tr-TR" sz="1800" dirty="0">
                <a:latin typeface="Arial" panose="020B0604020202020204" pitchFamily="34" charset="0"/>
                <a:cs typeface="Arial" panose="020B0604020202020204" pitchFamily="34" charset="0"/>
              </a:rPr>
              <a:t>ığı</a:t>
            </a:r>
            <a:r>
              <a:rPr lang="tr-TR" sz="1800" spc="-7" dirty="0">
                <a:latin typeface="Arial" panose="020B0604020202020204" pitchFamily="34" charset="0"/>
                <a:cs typeface="Arial" panose="020B0604020202020204" pitchFamily="34" charset="0"/>
              </a:rPr>
              <a:t> </a:t>
            </a:r>
            <a:r>
              <a:rPr lang="tr-TR" sz="1800" spc="-60" dirty="0">
                <a:latin typeface="Arial" panose="020B0604020202020204" pitchFamily="34" charset="0"/>
                <a:cs typeface="Arial" panose="020B0604020202020204" pitchFamily="34" charset="0"/>
              </a:rPr>
              <a:t>v</a:t>
            </a:r>
            <a:r>
              <a:rPr lang="tr-TR" sz="1800" spc="-20" dirty="0">
                <a:latin typeface="Arial" panose="020B0604020202020204" pitchFamily="34" charset="0"/>
                <a:cs typeface="Arial" panose="020B0604020202020204" pitchFamily="34" charset="0"/>
              </a:rPr>
              <a:t>e </a:t>
            </a:r>
            <a:r>
              <a:rPr lang="tr-TR" sz="1800" dirty="0">
                <a:latin typeface="Arial" panose="020B0604020202020204" pitchFamily="34" charset="0"/>
                <a:cs typeface="Arial" panose="020B0604020202020204" pitchFamily="34" charset="0"/>
              </a:rPr>
              <a:t>ha</a:t>
            </a:r>
            <a:r>
              <a:rPr lang="tr-TR" sz="1800" spc="-13" dirty="0">
                <a:latin typeface="Arial" panose="020B0604020202020204" pitchFamily="34" charset="0"/>
                <a:cs typeface="Arial" panose="020B0604020202020204" pitchFamily="34" charset="0"/>
              </a:rPr>
              <a:t>l</a:t>
            </a:r>
            <a:r>
              <a:rPr lang="tr-TR" sz="1800" spc="-20" dirty="0">
                <a:latin typeface="Arial" panose="020B0604020202020204" pitchFamily="34" charset="0"/>
                <a:cs typeface="Arial" panose="020B0604020202020204" pitchFamily="34" charset="0"/>
              </a:rPr>
              <a:t>en</a:t>
            </a:r>
            <a:r>
              <a:rPr lang="tr-TR" sz="1800" spc="20" dirty="0">
                <a:latin typeface="Arial" panose="020B0604020202020204" pitchFamily="34" charset="0"/>
                <a:cs typeface="Arial" panose="020B0604020202020204" pitchFamily="34" charset="0"/>
              </a:rPr>
              <a:t> </a:t>
            </a:r>
            <a:r>
              <a:rPr lang="tr-TR" sz="1800" spc="-93" dirty="0">
                <a:latin typeface="Arial" panose="020B0604020202020204" pitchFamily="34" charset="0"/>
                <a:cs typeface="Arial" panose="020B0604020202020204" pitchFamily="34" charset="0"/>
              </a:rPr>
              <a:t>k</a:t>
            </a:r>
            <a:r>
              <a:rPr lang="tr-TR" sz="1800" spc="-80" dirty="0">
                <a:latin typeface="Arial" panose="020B0604020202020204" pitchFamily="34" charset="0"/>
                <a:cs typeface="Arial" panose="020B0604020202020204" pitchFamily="34" charset="0"/>
              </a:rPr>
              <a:t>a</a:t>
            </a:r>
            <a:r>
              <a:rPr lang="tr-TR" sz="1800" dirty="0">
                <a:latin typeface="Arial" panose="020B0604020202020204" pitchFamily="34" charset="0"/>
                <a:cs typeface="Arial" panose="020B0604020202020204" pitchFamily="34" charset="0"/>
              </a:rPr>
              <a:t>y</a:t>
            </a:r>
            <a:r>
              <a:rPr lang="tr-TR" sz="1800" spc="-20" dirty="0">
                <a:latin typeface="Arial" panose="020B0604020202020204" pitchFamily="34" charset="0"/>
                <a:cs typeface="Arial" panose="020B0604020202020204" pitchFamily="34" charset="0"/>
              </a:rPr>
              <a:t>ı</a:t>
            </a:r>
            <a:r>
              <a:rPr lang="tr-TR" sz="1800" dirty="0">
                <a:latin typeface="Arial" panose="020B0604020202020204" pitchFamily="34" charset="0"/>
                <a:cs typeface="Arial" panose="020B0604020202020204" pitchFamily="34" charset="0"/>
              </a:rPr>
              <a:t>t</a:t>
            </a:r>
            <a:r>
              <a:rPr lang="tr-TR" sz="1800" spc="-13" dirty="0">
                <a:latin typeface="Arial" panose="020B0604020202020204" pitchFamily="34" charset="0"/>
                <a:cs typeface="Arial" panose="020B0604020202020204" pitchFamily="34" charset="0"/>
              </a:rPr>
              <a:t>l</a:t>
            </a:r>
            <a:r>
              <a:rPr lang="tr-TR" sz="1800" dirty="0">
                <a:latin typeface="Arial" panose="020B0604020202020204" pitchFamily="34" charset="0"/>
                <a:cs typeface="Arial" panose="020B0604020202020204" pitchFamily="34" charset="0"/>
              </a:rPr>
              <a:t>ı</a:t>
            </a:r>
            <a:r>
              <a:rPr lang="tr-TR" sz="1800" spc="-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o</a:t>
            </a:r>
            <a:r>
              <a:rPr lang="tr-TR" sz="1800" spc="-20" dirty="0">
                <a:latin typeface="Arial" panose="020B0604020202020204" pitchFamily="34" charset="0"/>
                <a:cs typeface="Arial" panose="020B0604020202020204" pitchFamily="34" charset="0"/>
              </a:rPr>
              <a:t>ld</a:t>
            </a:r>
            <a:r>
              <a:rPr lang="tr-TR" sz="1800" spc="-40" dirty="0">
                <a:latin typeface="Arial" panose="020B0604020202020204" pitchFamily="34" charset="0"/>
                <a:cs typeface="Arial" panose="020B0604020202020204" pitchFamily="34" charset="0"/>
              </a:rPr>
              <a:t>u</a:t>
            </a:r>
            <a:r>
              <a:rPr lang="tr-TR" sz="1800" spc="-20" dirty="0">
                <a:latin typeface="Arial" panose="020B0604020202020204" pitchFamily="34" charset="0"/>
                <a:cs typeface="Arial" panose="020B0604020202020204" pitchFamily="34" charset="0"/>
              </a:rPr>
              <a:t>ğu</a:t>
            </a:r>
            <a:r>
              <a:rPr lang="tr-TR" sz="1800" spc="27" dirty="0">
                <a:latin typeface="Arial" panose="020B0604020202020204" pitchFamily="34" charset="0"/>
                <a:cs typeface="Arial" panose="020B0604020202020204" pitchFamily="34" charset="0"/>
              </a:rPr>
              <a:t> </a:t>
            </a:r>
            <a:r>
              <a:rPr lang="tr-TR" sz="1800" spc="-27" dirty="0">
                <a:latin typeface="Arial" panose="020B0604020202020204" pitchFamily="34" charset="0"/>
                <a:cs typeface="Arial" panose="020B0604020202020204" pitchFamily="34" charset="0"/>
              </a:rPr>
              <a:t>tüm</a:t>
            </a:r>
            <a:r>
              <a:rPr lang="tr-TR" sz="1800" spc="20"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de</a:t>
            </a:r>
            <a:r>
              <a:rPr lang="tr-TR" sz="1800" spc="-9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s</a:t>
            </a:r>
            <a:r>
              <a:rPr lang="tr-TR" sz="1800" spc="-20" dirty="0">
                <a:latin typeface="Arial" panose="020B0604020202020204" pitchFamily="34" charset="0"/>
                <a:cs typeface="Arial" panose="020B0604020202020204" pitchFamily="34" charset="0"/>
              </a:rPr>
              <a:t>l</a:t>
            </a:r>
            <a:r>
              <a:rPr lang="tr-TR" sz="1800" dirty="0">
                <a:latin typeface="Arial" panose="020B0604020202020204" pitchFamily="34" charset="0"/>
                <a:cs typeface="Arial" panose="020B0604020202020204" pitchFamily="34" charset="0"/>
              </a:rPr>
              <a:t>er</a:t>
            </a:r>
            <a:r>
              <a:rPr lang="tr-TR" sz="1800" spc="-20" dirty="0">
                <a:latin typeface="Arial" panose="020B0604020202020204" pitchFamily="34" charset="0"/>
                <a:cs typeface="Arial" panose="020B0604020202020204" pitchFamily="34" charset="0"/>
              </a:rPr>
              <a:t>in,</a:t>
            </a:r>
            <a:r>
              <a:rPr lang="tr-TR" sz="1800" spc="3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bu</a:t>
            </a:r>
            <a:r>
              <a:rPr lang="tr-TR" sz="1800" spc="1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de</a:t>
            </a:r>
            <a:r>
              <a:rPr lang="tr-TR" sz="1800" spc="-9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s</a:t>
            </a:r>
            <a:r>
              <a:rPr lang="tr-TR" sz="1800" spc="-20" dirty="0">
                <a:latin typeface="Arial" panose="020B0604020202020204" pitchFamily="34" charset="0"/>
                <a:cs typeface="Arial" panose="020B0604020202020204" pitchFamily="34" charset="0"/>
              </a:rPr>
              <a:t>l</a:t>
            </a:r>
            <a:r>
              <a:rPr lang="tr-TR" sz="1800" dirty="0">
                <a:latin typeface="Arial" panose="020B0604020202020204" pitchFamily="34" charset="0"/>
                <a:cs typeface="Arial" panose="020B0604020202020204" pitchFamily="34" charset="0"/>
              </a:rPr>
              <a:t>er</a:t>
            </a:r>
            <a:r>
              <a:rPr lang="tr-TR" sz="1800" spc="-20" dirty="0">
                <a:latin typeface="Arial" panose="020B0604020202020204" pitchFamily="34" charset="0"/>
                <a:cs typeface="Arial" panose="020B0604020202020204" pitchFamily="34" charset="0"/>
              </a:rPr>
              <a:t>in</a:t>
            </a:r>
            <a:r>
              <a:rPr lang="tr-TR" sz="1800" spc="-13" dirty="0">
                <a:latin typeface="Arial" panose="020B0604020202020204" pitchFamily="34" charset="0"/>
                <a:cs typeface="Arial" panose="020B0604020202020204" pitchFamily="34" charset="0"/>
              </a:rPr>
              <a:t> karşılık geldiği k</a:t>
            </a:r>
            <a:r>
              <a:rPr lang="tr-TR" sz="1800" spc="-67"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edi yüklerinin (ECTS/AKTS), son</a:t>
            </a:r>
            <a:r>
              <a:rPr lang="tr-TR" sz="1800" spc="2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başarı du</a:t>
            </a:r>
            <a:r>
              <a:rPr lang="tr-TR" sz="1800" spc="-33" dirty="0">
                <a:latin typeface="Arial" panose="020B0604020202020204" pitchFamily="34" charset="0"/>
                <a:cs typeface="Arial" panose="020B0604020202020204" pitchFamily="34" charset="0"/>
              </a:rPr>
              <a:t>r</a:t>
            </a:r>
            <a:r>
              <a:rPr lang="tr-TR" sz="1800" spc="-27" dirty="0">
                <a:latin typeface="Arial" panose="020B0604020202020204" pitchFamily="34" charset="0"/>
                <a:cs typeface="Arial" panose="020B0604020202020204" pitchFamily="34" charset="0"/>
              </a:rPr>
              <a:t>um</a:t>
            </a:r>
            <a:r>
              <a:rPr lang="tr-TR" sz="1800" spc="-33" dirty="0">
                <a:latin typeface="Arial" panose="020B0604020202020204" pitchFamily="34" charset="0"/>
                <a:cs typeface="Arial" panose="020B0604020202020204" pitchFamily="34" charset="0"/>
              </a:rPr>
              <a:t>l</a:t>
            </a:r>
            <a:r>
              <a:rPr lang="tr-TR" sz="1800" spc="-13" dirty="0">
                <a:latin typeface="Arial" panose="020B0604020202020204" pitchFamily="34" charset="0"/>
                <a:cs typeface="Arial" panose="020B0604020202020204" pitchFamily="34" charset="0"/>
              </a:rPr>
              <a:t>arının</a:t>
            </a:r>
            <a:r>
              <a:rPr lang="tr-TR" sz="1800" spc="53" dirty="0">
                <a:latin typeface="Arial" panose="020B0604020202020204" pitchFamily="34" charset="0"/>
                <a:cs typeface="Arial" panose="020B0604020202020204" pitchFamily="34" charset="0"/>
              </a:rPr>
              <a:t> </a:t>
            </a:r>
            <a:r>
              <a:rPr lang="tr-TR" sz="1800" spc="-60" dirty="0">
                <a:latin typeface="Arial" panose="020B0604020202020204" pitchFamily="34" charset="0"/>
                <a:cs typeface="Arial" panose="020B0604020202020204" pitchFamily="34" charset="0"/>
              </a:rPr>
              <a:t>v</a:t>
            </a:r>
            <a:r>
              <a:rPr lang="tr-TR" sz="1800" spc="-20" dirty="0">
                <a:latin typeface="Arial" panose="020B0604020202020204" pitchFamily="34" charset="0"/>
                <a:cs typeface="Arial" panose="020B0604020202020204" pitchFamily="34" charset="0"/>
              </a:rPr>
              <a:t>e</a:t>
            </a:r>
            <a:r>
              <a:rPr lang="tr-TR" sz="1800" spc="-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ağı</a:t>
            </a:r>
            <a:r>
              <a:rPr lang="tr-TR" sz="1800" spc="-3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l</a:t>
            </a:r>
            <a:r>
              <a:rPr lang="tr-TR" sz="1800" spc="-20" dirty="0">
                <a:latin typeface="Arial" panose="020B0604020202020204" pitchFamily="34" charset="0"/>
                <a:cs typeface="Arial" panose="020B0604020202020204" pitchFamily="34" charset="0"/>
              </a:rPr>
              <a:t>ı</a:t>
            </a:r>
            <a:r>
              <a:rPr lang="tr-TR" sz="1800" dirty="0">
                <a:latin typeface="Arial" panose="020B0604020202020204" pitchFamily="34" charset="0"/>
                <a:cs typeface="Arial" panose="020B0604020202020204" pitchFamily="34" charset="0"/>
              </a:rPr>
              <a:t>klı</a:t>
            </a:r>
            <a:r>
              <a:rPr lang="tr-TR" sz="1800" spc="-20" dirty="0">
                <a:latin typeface="Arial" panose="020B0604020202020204" pitchFamily="34" charset="0"/>
                <a:cs typeface="Arial" panose="020B0604020202020204" pitchFamily="34" charset="0"/>
              </a:rPr>
              <a:t> or</a:t>
            </a:r>
            <a:r>
              <a:rPr lang="tr-TR" sz="1800" spc="-60" dirty="0">
                <a:latin typeface="Arial" panose="020B0604020202020204" pitchFamily="34" charset="0"/>
                <a:cs typeface="Arial" panose="020B0604020202020204" pitchFamily="34" charset="0"/>
              </a:rPr>
              <a:t>t</a:t>
            </a:r>
            <a:r>
              <a:rPr lang="tr-TR" sz="1800" spc="-20" dirty="0">
                <a:latin typeface="Arial" panose="020B0604020202020204" pitchFamily="34" charset="0"/>
                <a:cs typeface="Arial" panose="020B0604020202020204" pitchFamily="34" charset="0"/>
              </a:rPr>
              <a:t>alamaların </a:t>
            </a:r>
            <a:r>
              <a:rPr lang="tr-TR" sz="1800" spc="-80" dirty="0">
                <a:latin typeface="Arial" panose="020B0604020202020204" pitchFamily="34" charset="0"/>
                <a:cs typeface="Arial" panose="020B0604020202020204" pitchFamily="34" charset="0"/>
              </a:rPr>
              <a:t>y</a:t>
            </a:r>
            <a:r>
              <a:rPr lang="tr-TR" sz="1800" spc="-20" dirty="0">
                <a:latin typeface="Arial" panose="020B0604020202020204" pitchFamily="34" charset="0"/>
                <a:cs typeface="Arial" panose="020B0604020202020204" pitchFamily="34" charset="0"/>
              </a:rPr>
              <a:t>er ald</a:t>
            </a:r>
            <a:r>
              <a:rPr lang="tr-TR" sz="1800" spc="-33" dirty="0">
                <a:latin typeface="Arial" panose="020B0604020202020204" pitchFamily="34" charset="0"/>
                <a:cs typeface="Arial" panose="020B0604020202020204" pitchFamily="34" charset="0"/>
              </a:rPr>
              <a:t>ı</a:t>
            </a:r>
            <a:r>
              <a:rPr lang="tr-TR" sz="1800" spc="-13" dirty="0">
                <a:latin typeface="Arial" panose="020B0604020202020204" pitchFamily="34" charset="0"/>
                <a:cs typeface="Arial" panose="020B0604020202020204" pitchFamily="34" charset="0"/>
              </a:rPr>
              <a:t>ğı belgedir.</a:t>
            </a:r>
            <a:endParaRPr lang="tr-TR" sz="1800" spc="-7" dirty="0">
              <a:latin typeface="Arial" panose="020B0604020202020204" pitchFamily="34" charset="0"/>
              <a:cs typeface="Arial" panose="020B0604020202020204" pitchFamily="34" charset="0"/>
            </a:endParaRPr>
          </a:p>
          <a:p>
            <a:pPr marL="16086" marR="16933" indent="0" algn="just">
              <a:lnSpc>
                <a:spcPts val="4027"/>
              </a:lnSpc>
              <a:buNone/>
              <a:tabLst>
                <a:tab pos="321725" algn="l"/>
              </a:tabLst>
            </a:pPr>
            <a:r>
              <a:rPr lang="tr-TR" sz="1800" spc="-27" dirty="0">
                <a:latin typeface="Arial" panose="020B0604020202020204" pitchFamily="34" charset="0"/>
                <a:cs typeface="Arial" panose="020B0604020202020204" pitchFamily="34" charset="0"/>
              </a:rPr>
              <a:t>- Uluslararası Akademik</a:t>
            </a:r>
            <a:r>
              <a:rPr lang="tr-TR" sz="1800" spc="2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İl</a:t>
            </a:r>
            <a:r>
              <a:rPr lang="tr-TR" sz="1800" spc="-20" dirty="0">
                <a:latin typeface="Arial" panose="020B0604020202020204" pitchFamily="34" charset="0"/>
                <a:cs typeface="Arial" panose="020B0604020202020204" pitchFamily="34" charset="0"/>
              </a:rPr>
              <a:t>işk</a:t>
            </a:r>
            <a:r>
              <a:rPr lang="tr-TR" sz="1800" spc="-27" dirty="0">
                <a:latin typeface="Arial" panose="020B0604020202020204" pitchFamily="34" charset="0"/>
                <a:cs typeface="Arial" panose="020B0604020202020204" pitchFamily="34" charset="0"/>
              </a:rPr>
              <a:t>i</a:t>
            </a:r>
            <a:r>
              <a:rPr lang="tr-TR" sz="1800" spc="-13" dirty="0">
                <a:latin typeface="Arial" panose="020B0604020202020204" pitchFamily="34" charset="0"/>
                <a:cs typeface="Arial" panose="020B0604020202020204" pitchFamily="34" charset="0"/>
              </a:rPr>
              <a:t>ler</a:t>
            </a:r>
            <a:r>
              <a:rPr lang="tr-TR" sz="1800" spc="-20" dirty="0">
                <a:latin typeface="Arial" panose="020B0604020202020204" pitchFamily="34" charset="0"/>
                <a:cs typeface="Arial" panose="020B0604020202020204" pitchFamily="34" charset="0"/>
              </a:rPr>
              <a:t> </a:t>
            </a:r>
            <a:r>
              <a:rPr lang="tr-TR" sz="1800" spc="-80" dirty="0">
                <a:latin typeface="Arial" panose="020B0604020202020204" pitchFamily="34" charset="0"/>
                <a:cs typeface="Arial" panose="020B0604020202020204" pitchFamily="34" charset="0"/>
              </a:rPr>
              <a:t>K</a:t>
            </a:r>
            <a:r>
              <a:rPr lang="tr-TR" sz="1800" spc="-20" dirty="0">
                <a:latin typeface="Arial" panose="020B0604020202020204" pitchFamily="34" charset="0"/>
                <a:cs typeface="Arial" panose="020B0604020202020204" pitchFamily="34" charset="0"/>
              </a:rPr>
              <a:t>oo</a:t>
            </a:r>
            <a:r>
              <a:rPr lang="tr-TR" sz="1800" spc="-60"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d</a:t>
            </a:r>
            <a:r>
              <a:rPr lang="tr-TR" sz="1800" spc="-33" dirty="0">
                <a:latin typeface="Arial" panose="020B0604020202020204" pitchFamily="34" charset="0"/>
                <a:cs typeface="Arial" panose="020B0604020202020204" pitchFamily="34" charset="0"/>
              </a:rPr>
              <a:t>i</a:t>
            </a:r>
            <a:r>
              <a:rPr lang="tr-TR" sz="1800" spc="-20" dirty="0">
                <a:latin typeface="Arial" panose="020B0604020202020204" pitchFamily="34" charset="0"/>
                <a:cs typeface="Arial" panose="020B0604020202020204" pitchFamily="34" charset="0"/>
              </a:rPr>
              <a:t>n</a:t>
            </a:r>
            <a:r>
              <a:rPr lang="tr-TR" sz="1800" spc="-53" dirty="0">
                <a:latin typeface="Arial" panose="020B0604020202020204" pitchFamily="34" charset="0"/>
                <a:cs typeface="Arial" panose="020B0604020202020204" pitchFamily="34" charset="0"/>
              </a:rPr>
              <a:t>at</a:t>
            </a:r>
            <a:r>
              <a:rPr lang="tr-TR" sz="1800" spc="-20" dirty="0">
                <a:latin typeface="Arial" panose="020B0604020202020204" pitchFamily="34" charset="0"/>
                <a:cs typeface="Arial" panose="020B0604020202020204" pitchFamily="34" charset="0"/>
              </a:rPr>
              <a:t>örl</a:t>
            </a:r>
            <a:r>
              <a:rPr lang="tr-TR" sz="1800" spc="-40" dirty="0">
                <a:latin typeface="Arial" panose="020B0604020202020204" pitchFamily="34" charset="0"/>
                <a:cs typeface="Arial" panose="020B0604020202020204" pitchFamily="34" charset="0"/>
              </a:rPr>
              <a:t>ü</a:t>
            </a:r>
            <a:r>
              <a:rPr lang="tr-TR" sz="1800" spc="-20" dirty="0">
                <a:latin typeface="Arial" panose="020B0604020202020204" pitchFamily="34" charset="0"/>
                <a:cs typeface="Arial" panose="020B0604020202020204" pitchFamily="34" charset="0"/>
              </a:rPr>
              <a:t>ğüne</a:t>
            </a:r>
            <a:r>
              <a:rPr lang="tr-TR" sz="1800" spc="40" dirty="0">
                <a:latin typeface="Arial" panose="020B0604020202020204" pitchFamily="34" charset="0"/>
                <a:cs typeface="Arial" panose="020B0604020202020204" pitchFamily="34" charset="0"/>
              </a:rPr>
              <a:t> </a:t>
            </a:r>
            <a:r>
              <a:rPr lang="tr-TR" sz="1800" spc="-53" dirty="0">
                <a:latin typeface="Arial" panose="020B0604020202020204" pitchFamily="34" charset="0"/>
                <a:cs typeface="Arial" panose="020B0604020202020204" pitchFamily="34" charset="0"/>
              </a:rPr>
              <a:t>t</a:t>
            </a:r>
            <a:r>
              <a:rPr lang="tr-TR" sz="1800" spc="-20" dirty="0">
                <a:latin typeface="Arial" panose="020B0604020202020204" pitchFamily="34" charset="0"/>
                <a:cs typeface="Arial" panose="020B0604020202020204" pitchFamily="34" charset="0"/>
              </a:rPr>
              <a:t>es</a:t>
            </a:r>
            <a:r>
              <a:rPr lang="tr-TR" sz="1800" spc="-27" dirty="0">
                <a:latin typeface="Arial" panose="020B0604020202020204" pitchFamily="34" charset="0"/>
                <a:cs typeface="Arial" panose="020B0604020202020204" pitchFamily="34" charset="0"/>
              </a:rPr>
              <a:t>l</a:t>
            </a:r>
            <a:r>
              <a:rPr lang="tr-TR" sz="1800" spc="-20" dirty="0">
                <a:latin typeface="Arial" panose="020B0604020202020204" pitchFamily="34" charset="0"/>
                <a:cs typeface="Arial" panose="020B0604020202020204" pitchFamily="34" charset="0"/>
              </a:rPr>
              <a:t>im edeceğin</a:t>
            </a:r>
            <a:r>
              <a:rPr lang="tr-TR" sz="1800" spc="-33" dirty="0">
                <a:latin typeface="Arial" panose="020B0604020202020204" pitchFamily="34" charset="0"/>
                <a:cs typeface="Arial" panose="020B0604020202020204" pitchFamily="34" charset="0"/>
              </a:rPr>
              <a:t>i</a:t>
            </a:r>
            <a:r>
              <a:rPr lang="tr-TR" sz="1800" spc="-20" dirty="0">
                <a:latin typeface="Arial" panose="020B0604020202020204" pitchFamily="34" charset="0"/>
                <a:cs typeface="Arial" panose="020B0604020202020204" pitchFamily="34" charset="0"/>
              </a:rPr>
              <a:t>z</a:t>
            </a:r>
            <a:r>
              <a:rPr lang="tr-TR" sz="1800" spc="-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İngil</a:t>
            </a:r>
            <a:r>
              <a:rPr lang="tr-TR" sz="1800" spc="-20" dirty="0">
                <a:latin typeface="Arial" panose="020B0604020202020204" pitchFamily="34" charset="0"/>
                <a:cs typeface="Arial" panose="020B0604020202020204" pitchFamily="34" charset="0"/>
              </a:rPr>
              <a:t>i</a:t>
            </a:r>
            <a:r>
              <a:rPr lang="tr-TR" sz="1800" spc="-107" dirty="0">
                <a:latin typeface="Arial" panose="020B0604020202020204" pitchFamily="34" charset="0"/>
                <a:cs typeface="Arial" panose="020B0604020202020204" pitchFamily="34" charset="0"/>
              </a:rPr>
              <a:t>z</a:t>
            </a:r>
            <a:r>
              <a:rPr lang="tr-TR" sz="1800" spc="-20" dirty="0">
                <a:latin typeface="Arial" panose="020B0604020202020204" pitchFamily="34" charset="0"/>
                <a:cs typeface="Arial" panose="020B0604020202020204" pitchFamily="34" charset="0"/>
              </a:rPr>
              <a:t>ce</a:t>
            </a:r>
            <a:r>
              <a:rPr lang="tr-TR" sz="1800" spc="-7" dirty="0">
                <a:latin typeface="Arial" panose="020B0604020202020204" pitchFamily="34" charset="0"/>
                <a:cs typeface="Arial" panose="020B0604020202020204" pitchFamily="34" charset="0"/>
              </a:rPr>
              <a:t> </a:t>
            </a:r>
            <a:r>
              <a:rPr lang="tr-TR" sz="1800" spc="-13" dirty="0">
                <a:latin typeface="Arial" panose="020B0604020202020204" pitchFamily="34" charset="0"/>
                <a:cs typeface="Arial" panose="020B0604020202020204" pitchFamily="34" charset="0"/>
              </a:rPr>
              <a:t>t</a:t>
            </a:r>
            <a:r>
              <a:rPr lang="tr-TR" sz="1800" spc="-107"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anskr</a:t>
            </a:r>
            <a:r>
              <a:rPr lang="tr-TR" sz="1800" spc="-33" dirty="0">
                <a:latin typeface="Arial" panose="020B0604020202020204" pitchFamily="34" charset="0"/>
                <a:cs typeface="Arial" panose="020B0604020202020204" pitchFamily="34" charset="0"/>
              </a:rPr>
              <a:t>i</a:t>
            </a:r>
            <a:r>
              <a:rPr lang="tr-TR" sz="1800" spc="-47" dirty="0">
                <a:latin typeface="Arial" panose="020B0604020202020204" pitchFamily="34" charset="0"/>
                <a:cs typeface="Arial" panose="020B0604020202020204" pitchFamily="34" charset="0"/>
              </a:rPr>
              <a:t>p</a:t>
            </a:r>
            <a:r>
              <a:rPr lang="tr-TR" sz="1800" spc="-13" dirty="0">
                <a:latin typeface="Arial" panose="020B0604020202020204" pitchFamily="34" charset="0"/>
                <a:cs typeface="Arial" panose="020B0604020202020204" pitchFamily="34" charset="0"/>
              </a:rPr>
              <a:t>t</a:t>
            </a:r>
            <a:r>
              <a:rPr lang="tr-TR" sz="1800" spc="-20" dirty="0">
                <a:latin typeface="Arial" panose="020B0604020202020204" pitchFamily="34" charset="0"/>
                <a:cs typeface="Arial" panose="020B0604020202020204" pitchFamily="34" charset="0"/>
              </a:rPr>
              <a:t> be</a:t>
            </a:r>
            <a:r>
              <a:rPr lang="tr-TR" sz="1800" spc="-33" dirty="0">
                <a:latin typeface="Arial" panose="020B0604020202020204" pitchFamily="34" charset="0"/>
                <a:cs typeface="Arial" panose="020B0604020202020204" pitchFamily="34" charset="0"/>
              </a:rPr>
              <a:t>l</a:t>
            </a:r>
            <a:r>
              <a:rPr lang="tr-TR" sz="1800" spc="-47" dirty="0">
                <a:latin typeface="Arial" panose="020B0604020202020204" pitchFamily="34" charset="0"/>
                <a:cs typeface="Arial" panose="020B0604020202020204" pitchFamily="34" charset="0"/>
              </a:rPr>
              <a:t>g</a:t>
            </a:r>
            <a:r>
              <a:rPr lang="tr-TR" sz="1800" spc="-20" dirty="0">
                <a:latin typeface="Arial" panose="020B0604020202020204" pitchFamily="34" charset="0"/>
                <a:cs typeface="Arial" panose="020B0604020202020204" pitchFamily="34" charset="0"/>
              </a:rPr>
              <a:t>en</a:t>
            </a:r>
            <a:r>
              <a:rPr lang="tr-TR" sz="1800" spc="-33" dirty="0">
                <a:latin typeface="Arial" panose="020B0604020202020204" pitchFamily="34" charset="0"/>
                <a:cs typeface="Arial" panose="020B0604020202020204" pitchFamily="34" charset="0"/>
              </a:rPr>
              <a:t>i</a:t>
            </a:r>
            <a:r>
              <a:rPr lang="tr-TR" sz="1800" spc="-20" dirty="0">
                <a:latin typeface="Arial" panose="020B0604020202020204" pitchFamily="34" charset="0"/>
                <a:cs typeface="Arial" panose="020B0604020202020204" pitchFamily="34" charset="0"/>
              </a:rPr>
              <a:t>zin</a:t>
            </a:r>
            <a:r>
              <a:rPr lang="tr-TR" sz="1800" spc="1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güncel tarihli olması gerekmektedir. Not ortalamanız 1,80/4,00 altına düştüyse, Erasmus öğrenim faaliyeti gerçekleştirilmesi mümkün değildir.</a:t>
            </a:r>
            <a:endParaRPr lang="tr-TR" sz="1800" dirty="0">
              <a:latin typeface="Arial" panose="020B0604020202020204" pitchFamily="34" charset="0"/>
              <a:cs typeface="Arial" panose="020B0604020202020204" pitchFamily="34" charset="0"/>
            </a:endParaRPr>
          </a:p>
          <a:p>
            <a:endParaRPr lang="tr-TR" sz="2133" dirty="0"/>
          </a:p>
          <a:p>
            <a:pPr marL="0" indent="0">
              <a:buNone/>
            </a:pPr>
            <a:endParaRPr lang="tr-TR" sz="1867" u="sng" dirty="0">
              <a:solidFill>
                <a:schemeClr val="accent1">
                  <a:lumMod val="50000"/>
                </a:schemeClr>
              </a:solidFill>
            </a:endParaRPr>
          </a:p>
          <a:p>
            <a:pPr marL="0" indent="0">
              <a:buNone/>
            </a:pPr>
            <a:endParaRPr lang="tr-TR" sz="2133" dirty="0"/>
          </a:p>
          <a:p>
            <a:pPr marL="0" indent="0">
              <a:buNone/>
            </a:pPr>
            <a:endParaRPr lang="fr-FR" sz="2133" dirty="0"/>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48621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
        <p:nvSpPr>
          <p:cNvPr id="7" name="Başlık 1"/>
          <p:cNvSpPr txBox="1">
            <a:spLocks/>
          </p:cNvSpPr>
          <p:nvPr/>
        </p:nvSpPr>
        <p:spPr>
          <a:xfrm>
            <a:off x="0" y="1"/>
            <a:ext cx="12192000" cy="1261731"/>
          </a:xfrm>
          <a:prstGeom prst="rect">
            <a:avLst/>
          </a:prstGeom>
        </p:spPr>
        <p:txBody>
          <a:bodyPr anchor="b" anchorCtr="0">
            <a:normAutofit/>
          </a:bodyPr>
          <a:lstStyle>
            <a:lvl1pPr algn="ctr" defTabSz="914400" rtl="0" eaLnBrk="1" latinLnBrk="0" hangingPunct="1">
              <a:lnSpc>
                <a:spcPct val="90000"/>
              </a:lnSpc>
              <a:spcBef>
                <a:spcPct val="0"/>
              </a:spcBef>
              <a:buNone/>
              <a:defRPr sz="2400" kern="1200" baseline="0">
                <a:solidFill>
                  <a:schemeClr val="bg1"/>
                </a:solidFill>
                <a:latin typeface="arial" charset="0"/>
                <a:ea typeface="+mj-ea"/>
                <a:cs typeface="EC Square Sans Pro Light"/>
              </a:defRPr>
            </a:lvl1pPr>
          </a:lstStyle>
          <a:p>
            <a:pPr algn="l"/>
            <a:r>
              <a:rPr lang="tr-TR" sz="3200" dirty="0">
                <a:solidFill>
                  <a:srgbClr val="FF0000"/>
                </a:solidFill>
              </a:rPr>
              <a:t>      4. Adım – Seyahat Planlaması</a:t>
            </a:r>
          </a:p>
        </p:txBody>
      </p:sp>
      <p:sp>
        <p:nvSpPr>
          <p:cNvPr id="8" name="Espace réservé du contenu 2"/>
          <p:cNvSpPr txBox="1">
            <a:spLocks/>
          </p:cNvSpPr>
          <p:nvPr/>
        </p:nvSpPr>
        <p:spPr>
          <a:xfrm>
            <a:off x="665811" y="1494467"/>
            <a:ext cx="11526196" cy="3880692"/>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sz="2133" dirty="0">
                <a:solidFill>
                  <a:srgbClr val="FF0000"/>
                </a:solidFill>
                <a:latin typeface="+mn-lt"/>
              </a:rPr>
              <a:t>           </a:t>
            </a:r>
            <a:r>
              <a:rPr lang="tr-TR" sz="3200" b="1" dirty="0">
                <a:solidFill>
                  <a:srgbClr val="FF0000"/>
                </a:solidFill>
                <a:latin typeface="+mn-lt"/>
              </a:rPr>
              <a:t>Vize İşlemleri</a:t>
            </a:r>
          </a:p>
          <a:p>
            <a:pPr marL="16933" algn="l">
              <a:lnSpc>
                <a:spcPct val="100000"/>
              </a:lnSpc>
            </a:pPr>
            <a:r>
              <a:rPr lang="tr-TR" sz="2133" b="1" u="heavy" spc="-20" dirty="0">
                <a:solidFill>
                  <a:srgbClr val="FF0000"/>
                </a:solidFill>
                <a:latin typeface="Calibri"/>
                <a:cs typeface="Calibri"/>
              </a:rPr>
              <a:t>Hi</a:t>
            </a:r>
            <a:r>
              <a:rPr lang="tr-TR" sz="2133" b="1" u="heavy" spc="-33" dirty="0">
                <a:solidFill>
                  <a:srgbClr val="FF0000"/>
                </a:solidFill>
                <a:latin typeface="Calibri"/>
                <a:cs typeface="Calibri"/>
              </a:rPr>
              <a:t>b</a:t>
            </a:r>
            <a:r>
              <a:rPr lang="tr-TR" sz="2133" b="1" u="heavy" dirty="0">
                <a:solidFill>
                  <a:srgbClr val="FF0000"/>
                </a:solidFill>
                <a:latin typeface="Calibri"/>
                <a:cs typeface="Calibri"/>
              </a:rPr>
              <a:t>e </a:t>
            </a:r>
            <a:r>
              <a:rPr lang="tr-TR" sz="2133" b="1" u="heavy" spc="-227" dirty="0">
                <a:solidFill>
                  <a:srgbClr val="FF0000"/>
                </a:solidFill>
                <a:latin typeface="Calibri"/>
                <a:cs typeface="Calibri"/>
              </a:rPr>
              <a:t>Y</a:t>
            </a:r>
            <a:r>
              <a:rPr lang="tr-TR" sz="2133" b="1" u="heavy" dirty="0">
                <a:solidFill>
                  <a:srgbClr val="FF0000"/>
                </a:solidFill>
                <a:latin typeface="Calibri"/>
                <a:cs typeface="Calibri"/>
              </a:rPr>
              <a:t>azısı  </a:t>
            </a:r>
            <a:r>
              <a:rPr lang="tr-TR" sz="2133" b="1" u="heavy" spc="-13" dirty="0">
                <a:solidFill>
                  <a:srgbClr val="FF0000"/>
                </a:solidFill>
                <a:latin typeface="Calibri"/>
                <a:cs typeface="Calibri"/>
              </a:rPr>
              <a:t>(</a:t>
            </a:r>
            <a:r>
              <a:rPr lang="tr-TR" sz="2133" b="1" u="heavy" spc="-20" dirty="0" err="1">
                <a:solidFill>
                  <a:srgbClr val="FF0000"/>
                </a:solidFill>
                <a:latin typeface="Calibri"/>
                <a:cs typeface="Calibri"/>
              </a:rPr>
              <a:t>Le</a:t>
            </a:r>
            <a:r>
              <a:rPr lang="tr-TR" sz="2133" b="1" u="heavy" spc="-60" dirty="0" err="1">
                <a:solidFill>
                  <a:srgbClr val="FF0000"/>
                </a:solidFill>
                <a:latin typeface="Calibri"/>
                <a:cs typeface="Calibri"/>
              </a:rPr>
              <a:t>t</a:t>
            </a:r>
            <a:r>
              <a:rPr lang="tr-TR" sz="2133" b="1" u="heavy" spc="-53" dirty="0" err="1">
                <a:solidFill>
                  <a:srgbClr val="FF0000"/>
                </a:solidFill>
                <a:latin typeface="Calibri"/>
                <a:cs typeface="Calibri"/>
              </a:rPr>
              <a:t>t</a:t>
            </a:r>
            <a:r>
              <a:rPr lang="tr-TR" sz="2133" b="1" u="heavy" dirty="0" err="1">
                <a:solidFill>
                  <a:srgbClr val="FF0000"/>
                </a:solidFill>
                <a:latin typeface="Calibri"/>
                <a:cs typeface="Calibri"/>
              </a:rPr>
              <a:t>er</a:t>
            </a:r>
            <a:r>
              <a:rPr lang="tr-TR" sz="2133" b="1" u="heavy" dirty="0">
                <a:solidFill>
                  <a:srgbClr val="FF0000"/>
                </a:solidFill>
                <a:latin typeface="Calibri"/>
                <a:cs typeface="Calibri"/>
              </a:rPr>
              <a:t> of</a:t>
            </a:r>
            <a:r>
              <a:rPr lang="tr-TR" sz="2133" b="1" u="heavy" spc="-13" dirty="0">
                <a:solidFill>
                  <a:srgbClr val="FF0000"/>
                </a:solidFill>
                <a:latin typeface="Calibri"/>
                <a:cs typeface="Calibri"/>
              </a:rPr>
              <a:t> </a:t>
            </a:r>
            <a:r>
              <a:rPr lang="tr-TR" sz="2133" b="1" u="heavy" spc="-167" dirty="0" err="1">
                <a:solidFill>
                  <a:srgbClr val="FF0000"/>
                </a:solidFill>
                <a:latin typeface="Calibri"/>
                <a:cs typeface="Calibri"/>
              </a:rPr>
              <a:t>V</a:t>
            </a:r>
            <a:r>
              <a:rPr lang="tr-TR" sz="2133" b="1" u="heavy" dirty="0" err="1">
                <a:solidFill>
                  <a:srgbClr val="FF0000"/>
                </a:solidFill>
                <a:latin typeface="Calibri"/>
                <a:cs typeface="Calibri"/>
              </a:rPr>
              <a:t>erifi</a:t>
            </a:r>
            <a:r>
              <a:rPr lang="tr-TR" sz="2133" b="1" u="heavy" spc="-20" dirty="0" err="1">
                <a:solidFill>
                  <a:srgbClr val="FF0000"/>
                </a:solidFill>
                <a:latin typeface="Calibri"/>
                <a:cs typeface="Calibri"/>
              </a:rPr>
              <a:t>c</a:t>
            </a:r>
            <a:r>
              <a:rPr lang="tr-TR" sz="2133" b="1" u="heavy" spc="-53" dirty="0" err="1">
                <a:solidFill>
                  <a:srgbClr val="FF0000"/>
                </a:solidFill>
                <a:latin typeface="Calibri"/>
                <a:cs typeface="Calibri"/>
              </a:rPr>
              <a:t>a</a:t>
            </a:r>
            <a:r>
              <a:rPr lang="tr-TR" sz="2133" b="1" u="heavy" spc="-13" dirty="0" err="1">
                <a:solidFill>
                  <a:srgbClr val="FF0000"/>
                </a:solidFill>
                <a:latin typeface="Calibri"/>
                <a:cs typeface="Calibri"/>
              </a:rPr>
              <a:t>t</a:t>
            </a:r>
            <a:r>
              <a:rPr lang="tr-TR" sz="2133" b="1" u="heavy" spc="-27" dirty="0" err="1">
                <a:solidFill>
                  <a:srgbClr val="FF0000"/>
                </a:solidFill>
                <a:latin typeface="Calibri"/>
                <a:cs typeface="Calibri"/>
              </a:rPr>
              <a:t>i</a:t>
            </a:r>
            <a:r>
              <a:rPr lang="tr-TR" sz="2133" b="1" u="heavy" spc="-20" dirty="0" err="1">
                <a:solidFill>
                  <a:srgbClr val="FF0000"/>
                </a:solidFill>
                <a:latin typeface="Calibri"/>
                <a:cs typeface="Calibri"/>
              </a:rPr>
              <a:t>on</a:t>
            </a:r>
            <a:r>
              <a:rPr lang="tr-TR" sz="2133" b="1" u="heavy" spc="-13" dirty="0">
                <a:solidFill>
                  <a:srgbClr val="FF0000"/>
                </a:solidFill>
                <a:latin typeface="Calibri"/>
                <a:cs typeface="Calibri"/>
              </a:rPr>
              <a:t>) :</a:t>
            </a:r>
            <a:endParaRPr lang="tr-TR" sz="2133" dirty="0">
              <a:solidFill>
                <a:srgbClr val="FF0000"/>
              </a:solidFill>
              <a:latin typeface="Calibri"/>
              <a:cs typeface="Calibri"/>
            </a:endParaRPr>
          </a:p>
          <a:p>
            <a:pPr>
              <a:lnSpc>
                <a:spcPts val="1267"/>
              </a:lnSpc>
              <a:spcBef>
                <a:spcPts val="61"/>
              </a:spcBef>
            </a:pPr>
            <a:endParaRPr lang="tr-TR" sz="1067" dirty="0"/>
          </a:p>
          <a:p>
            <a:pPr marL="397923" marR="16933" indent="-380990" algn="l">
              <a:lnSpc>
                <a:spcPct val="70000"/>
              </a:lnSpc>
              <a:buFont typeface="Arial" panose="020B0604020202020204" pitchFamily="34" charset="0"/>
              <a:buChar char="•"/>
            </a:pPr>
            <a:r>
              <a:rPr lang="tr-TR" spc="-7" dirty="0">
                <a:latin typeface="Arial" panose="020B0604020202020204" pitchFamily="34" charset="0"/>
                <a:cs typeface="Arial" panose="020B0604020202020204" pitchFamily="34" charset="0"/>
              </a:rPr>
              <a:t>Uluslararası </a:t>
            </a:r>
            <a:r>
              <a:rPr lang="tr-TR" dirty="0">
                <a:latin typeface="Arial" panose="020B0604020202020204" pitchFamily="34" charset="0"/>
                <a:cs typeface="Arial" panose="020B0604020202020204" pitchFamily="34" charset="0"/>
              </a:rPr>
              <a:t>İli</a:t>
            </a:r>
            <a:r>
              <a:rPr lang="tr-TR" spc="-13" dirty="0">
                <a:latin typeface="Arial" panose="020B0604020202020204" pitchFamily="34" charset="0"/>
                <a:cs typeface="Arial" panose="020B0604020202020204" pitchFamily="34" charset="0"/>
              </a:rPr>
              <a:t>ş</a:t>
            </a:r>
            <a:r>
              <a:rPr lang="tr-TR" dirty="0">
                <a:latin typeface="Arial" panose="020B0604020202020204" pitchFamily="34" charset="0"/>
                <a:cs typeface="Arial" panose="020B0604020202020204" pitchFamily="34" charset="0"/>
              </a:rPr>
              <a:t>kiler</a:t>
            </a:r>
            <a:r>
              <a:rPr lang="tr-TR" spc="-33" dirty="0">
                <a:latin typeface="Arial" panose="020B0604020202020204" pitchFamily="34" charset="0"/>
                <a:cs typeface="Arial" panose="020B0604020202020204" pitchFamily="34" charset="0"/>
              </a:rPr>
              <a:t> </a:t>
            </a:r>
            <a:r>
              <a:rPr lang="tr-TR" spc="-67" dirty="0">
                <a:latin typeface="Arial" panose="020B0604020202020204" pitchFamily="34" charset="0"/>
                <a:cs typeface="Arial" panose="020B0604020202020204" pitchFamily="34" charset="0"/>
              </a:rPr>
              <a:t>K</a:t>
            </a:r>
            <a:r>
              <a:rPr lang="tr-TR" dirty="0">
                <a:latin typeface="Arial" panose="020B0604020202020204" pitchFamily="34" charset="0"/>
                <a:cs typeface="Arial" panose="020B0604020202020204" pitchFamily="34" charset="0"/>
              </a:rPr>
              <a:t>o</a:t>
            </a:r>
            <a:r>
              <a:rPr lang="tr-TR" spc="-13" dirty="0">
                <a:latin typeface="Arial" panose="020B0604020202020204" pitchFamily="34" charset="0"/>
                <a:cs typeface="Arial" panose="020B0604020202020204" pitchFamily="34" charset="0"/>
              </a:rPr>
              <a:t>o</a:t>
            </a:r>
            <a:r>
              <a:rPr lang="tr-TR" spc="-47"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din</a:t>
            </a:r>
            <a:r>
              <a:rPr lang="tr-TR" spc="-33" dirty="0">
                <a:latin typeface="Arial" panose="020B0604020202020204" pitchFamily="34" charset="0"/>
                <a:cs typeface="Arial" panose="020B0604020202020204" pitchFamily="34" charset="0"/>
              </a:rPr>
              <a:t>at</a:t>
            </a:r>
            <a:r>
              <a:rPr lang="tr-TR" dirty="0">
                <a:latin typeface="Arial" panose="020B0604020202020204" pitchFamily="34" charset="0"/>
                <a:cs typeface="Arial" panose="020B0604020202020204" pitchFamily="34" charset="0"/>
              </a:rPr>
              <a:t>örlüğü </a:t>
            </a:r>
            <a:r>
              <a:rPr lang="tr-TR" spc="-27" dirty="0">
                <a:latin typeface="Arial" panose="020B0604020202020204" pitchFamily="34" charset="0"/>
                <a:cs typeface="Arial" panose="020B0604020202020204" pitchFamily="34" charset="0"/>
              </a:rPr>
              <a:t>t</a:t>
            </a:r>
            <a:r>
              <a:rPr lang="tr-TR" dirty="0">
                <a:latin typeface="Arial" panose="020B0604020202020204" pitchFamily="34" charset="0"/>
                <a:cs typeface="Arial" panose="020B0604020202020204" pitchFamily="34" charset="0"/>
              </a:rPr>
              <a:t>a</a:t>
            </a:r>
            <a:r>
              <a:rPr lang="tr-TR" spc="-60" dirty="0">
                <a:latin typeface="Arial" panose="020B0604020202020204" pitchFamily="34" charset="0"/>
                <a:cs typeface="Arial" panose="020B0604020202020204" pitchFamily="34" charset="0"/>
              </a:rPr>
              <a:t>r</a:t>
            </a:r>
            <a:r>
              <a:rPr lang="tr-TR" spc="-13" dirty="0">
                <a:latin typeface="Arial" panose="020B0604020202020204" pitchFamily="34" charset="0"/>
                <a:cs typeface="Arial" panose="020B0604020202020204" pitchFamily="34" charset="0"/>
              </a:rPr>
              <a:t>a</a:t>
            </a:r>
            <a:r>
              <a:rPr lang="tr-TR" dirty="0">
                <a:latin typeface="Arial" panose="020B0604020202020204" pitchFamily="34" charset="0"/>
                <a:cs typeface="Arial" panose="020B0604020202020204" pitchFamily="34" charset="0"/>
              </a:rPr>
              <a:t>fından</a:t>
            </a:r>
            <a:r>
              <a:rPr lang="tr-TR" spc="-2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dü</a:t>
            </a:r>
            <a:r>
              <a:rPr lang="tr-TR" spc="-67" dirty="0">
                <a:latin typeface="Arial" panose="020B0604020202020204" pitchFamily="34" charset="0"/>
                <a:cs typeface="Arial" panose="020B0604020202020204" pitchFamily="34" charset="0"/>
              </a:rPr>
              <a:t>z</a:t>
            </a:r>
            <a:r>
              <a:rPr lang="tr-TR" dirty="0">
                <a:latin typeface="Arial" panose="020B0604020202020204" pitchFamily="34" charset="0"/>
                <a:cs typeface="Arial" panose="020B0604020202020204" pitchFamily="34" charset="0"/>
              </a:rPr>
              <a:t>enl</a:t>
            </a:r>
            <a:r>
              <a:rPr lang="tr-TR" spc="7" dirty="0">
                <a:latin typeface="Arial" panose="020B0604020202020204" pitchFamily="34" charset="0"/>
                <a:cs typeface="Arial" panose="020B0604020202020204" pitchFamily="34" charset="0"/>
              </a:rPr>
              <a:t>e</a:t>
            </a:r>
            <a:r>
              <a:rPr lang="tr-TR" dirty="0">
                <a:latin typeface="Arial" panose="020B0604020202020204" pitchFamily="34" charset="0"/>
                <a:cs typeface="Arial" panose="020B0604020202020204" pitchFamily="34" charset="0"/>
              </a:rPr>
              <a:t>ni</a:t>
            </a:r>
            <a:r>
              <a:rPr lang="tr-TR" spc="-32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 Bu</a:t>
            </a:r>
            <a:r>
              <a:rPr lang="tr-TR" spc="-27" dirty="0">
                <a:latin typeface="Arial" panose="020B0604020202020204" pitchFamily="34" charset="0"/>
                <a:cs typeface="Arial" panose="020B0604020202020204" pitchFamily="34" charset="0"/>
              </a:rPr>
              <a:t> </a:t>
            </a:r>
            <a:r>
              <a:rPr lang="tr-TR" spc="-47" dirty="0">
                <a:latin typeface="Arial" panose="020B0604020202020204" pitchFamily="34" charset="0"/>
                <a:cs typeface="Arial" panose="020B0604020202020204" pitchFamily="34" charset="0"/>
              </a:rPr>
              <a:t>y</a:t>
            </a:r>
            <a:r>
              <a:rPr lang="tr-TR" dirty="0">
                <a:latin typeface="Arial" panose="020B0604020202020204" pitchFamily="34" charset="0"/>
                <a:cs typeface="Arial" panose="020B0604020202020204" pitchFamily="34" charset="0"/>
              </a:rPr>
              <a:t>azıyı</a:t>
            </a:r>
            <a:r>
              <a:rPr lang="tr-TR" spc="-2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alabil</a:t>
            </a:r>
            <a:r>
              <a:rPr lang="tr-TR" spc="7" dirty="0">
                <a:latin typeface="Arial" panose="020B0604020202020204" pitchFamily="34" charset="0"/>
                <a:cs typeface="Arial" panose="020B0604020202020204" pitchFamily="34" charset="0"/>
              </a:rPr>
              <a:t>m</a:t>
            </a:r>
            <a:r>
              <a:rPr lang="tr-TR" dirty="0">
                <a:latin typeface="Arial" panose="020B0604020202020204" pitchFamily="34" charset="0"/>
                <a:cs typeface="Arial" panose="020B0604020202020204" pitchFamily="34" charset="0"/>
              </a:rPr>
              <a:t>ek</a:t>
            </a:r>
            <a:r>
              <a:rPr lang="tr-TR" spc="-13"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için içeriğinde</a:t>
            </a:r>
            <a:r>
              <a:rPr lang="tr-TR" spc="-27"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yurtdışın</a:t>
            </a:r>
            <a:r>
              <a:rPr lang="tr-TR" spc="-13" dirty="0">
                <a:latin typeface="Arial" panose="020B0604020202020204" pitchFamily="34" charset="0"/>
                <a:cs typeface="Arial" panose="020B0604020202020204" pitchFamily="34" charset="0"/>
              </a:rPr>
              <a:t>d</a:t>
            </a:r>
            <a:r>
              <a:rPr lang="tr-TR" dirty="0">
                <a:latin typeface="Arial" panose="020B0604020202020204" pitchFamily="34" charset="0"/>
                <a:cs typeface="Arial" panose="020B0604020202020204" pitchFamily="34" charset="0"/>
              </a:rPr>
              <a:t>a eğitim</a:t>
            </a:r>
            <a:r>
              <a:rPr lang="tr-TR" spc="-4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ala</a:t>
            </a:r>
            <a:r>
              <a:rPr lang="tr-TR" spc="-27" dirty="0">
                <a:latin typeface="Arial" panose="020B0604020202020204" pitchFamily="34" charset="0"/>
                <a:cs typeface="Arial" panose="020B0604020202020204" pitchFamily="34" charset="0"/>
              </a:rPr>
              <a:t>c</a:t>
            </a:r>
            <a:r>
              <a:rPr lang="tr-TR" dirty="0">
                <a:latin typeface="Arial" panose="020B0604020202020204" pitchFamily="34" charset="0"/>
                <a:cs typeface="Arial" panose="020B0604020202020204" pitchFamily="34" charset="0"/>
              </a:rPr>
              <a:t>ağınız</a:t>
            </a:r>
            <a:r>
              <a:rPr lang="tr-TR" spc="-33" dirty="0">
                <a:latin typeface="Arial" panose="020B0604020202020204" pitchFamily="34" charset="0"/>
                <a:cs typeface="Arial" panose="020B0604020202020204" pitchFamily="34" charset="0"/>
              </a:rPr>
              <a:t> t</a:t>
            </a:r>
            <a:r>
              <a:rPr lang="tr-TR" dirty="0">
                <a:latin typeface="Arial" panose="020B0604020202020204" pitchFamily="34" charset="0"/>
                <a:cs typeface="Arial" panose="020B0604020202020204" pitchFamily="34" charset="0"/>
              </a:rPr>
              <a:t>arih</a:t>
            </a:r>
            <a:r>
              <a:rPr lang="tr-TR" spc="-2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a:t>
            </a:r>
            <a:r>
              <a:rPr lang="tr-TR" spc="-67"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alığını (ya da akademik takvimi)</a:t>
            </a:r>
            <a:r>
              <a:rPr lang="tr-TR" spc="-47"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içe</a:t>
            </a:r>
            <a:r>
              <a:rPr lang="tr-TR" spc="-4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en, karşı kurumca hazırlanmış </a:t>
            </a:r>
            <a:r>
              <a:rPr lang="tr-TR" spc="-53" dirty="0">
                <a:latin typeface="Arial" panose="020B0604020202020204" pitchFamily="34" charset="0"/>
                <a:cs typeface="Arial" panose="020B0604020202020204" pitchFamily="34" charset="0"/>
              </a:rPr>
              <a:t>K</a:t>
            </a:r>
            <a:r>
              <a:rPr lang="tr-TR" dirty="0">
                <a:latin typeface="Arial" panose="020B0604020202020204" pitchFamily="34" charset="0"/>
                <a:cs typeface="Arial" panose="020B0604020202020204" pitchFamily="34" charset="0"/>
              </a:rPr>
              <a:t>abul Mektubunu</a:t>
            </a:r>
            <a:r>
              <a:rPr lang="tr-TR" spc="-27" dirty="0">
                <a:latin typeface="Arial" panose="020B0604020202020204" pitchFamily="34" charset="0"/>
                <a:cs typeface="Arial" panose="020B0604020202020204" pitchFamily="34" charset="0"/>
              </a:rPr>
              <a:t>z</a:t>
            </a:r>
            <a:r>
              <a:rPr lang="tr-TR" dirty="0">
                <a:latin typeface="Arial" panose="020B0604020202020204" pitchFamily="34" charset="0"/>
                <a:cs typeface="Arial" panose="020B0604020202020204" pitchFamily="34" charset="0"/>
              </a:rPr>
              <a:t>u/Davet Mektubunuzu</a:t>
            </a:r>
            <a:r>
              <a:rPr lang="tr-TR" spc="-7"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hlinkClick r:id="rId3"/>
              </a:rPr>
              <a:t>e</a:t>
            </a:r>
            <a:r>
              <a:rPr lang="tr-TR" b="1" spc="-67" dirty="0">
                <a:latin typeface="Arial" panose="020B0604020202020204" pitchFamily="34" charset="0"/>
                <a:cs typeface="Arial" panose="020B0604020202020204" pitchFamily="34" charset="0"/>
                <a:hlinkClick r:id="rId3"/>
              </a:rPr>
              <a:t>r</a:t>
            </a:r>
            <a:r>
              <a:rPr lang="tr-TR" b="1" dirty="0">
                <a:latin typeface="Arial" panose="020B0604020202020204" pitchFamily="34" charset="0"/>
                <a:cs typeface="Arial" panose="020B0604020202020204" pitchFamily="34" charset="0"/>
                <a:hlinkClick r:id="rId3"/>
              </a:rPr>
              <a:t>as</a:t>
            </a:r>
            <a:r>
              <a:rPr lang="tr-TR" b="1" spc="7" dirty="0">
                <a:latin typeface="Arial" panose="020B0604020202020204" pitchFamily="34" charset="0"/>
                <a:cs typeface="Arial" panose="020B0604020202020204" pitchFamily="34" charset="0"/>
                <a:hlinkClick r:id="rId3"/>
              </a:rPr>
              <a:t>m</a:t>
            </a:r>
            <a:r>
              <a:rPr lang="tr-TR" b="1" spc="-20" dirty="0">
                <a:latin typeface="Arial" panose="020B0604020202020204" pitchFamily="34" charset="0"/>
                <a:cs typeface="Arial" panose="020B0604020202020204" pitchFamily="34" charset="0"/>
                <a:hlinkClick r:id="rId3"/>
              </a:rPr>
              <a:t>us@deu.ed</a:t>
            </a:r>
            <a:r>
              <a:rPr lang="tr-TR" b="1" spc="-33" dirty="0">
                <a:latin typeface="Arial" panose="020B0604020202020204" pitchFamily="34" charset="0"/>
                <a:cs typeface="Arial" panose="020B0604020202020204" pitchFamily="34" charset="0"/>
                <a:hlinkClick r:id="rId3"/>
              </a:rPr>
              <a:t>u</a:t>
            </a:r>
            <a:r>
              <a:rPr lang="tr-TR" b="1" spc="-87" dirty="0">
                <a:latin typeface="Arial" panose="020B0604020202020204" pitchFamily="34" charset="0"/>
                <a:cs typeface="Arial" panose="020B0604020202020204" pitchFamily="34" charset="0"/>
                <a:hlinkClick r:id="rId3"/>
              </a:rPr>
              <a:t>.</a:t>
            </a:r>
            <a:r>
              <a:rPr lang="tr-TR" b="1" dirty="0">
                <a:latin typeface="Arial" panose="020B0604020202020204" pitchFamily="34" charset="0"/>
                <a:cs typeface="Arial" panose="020B0604020202020204" pitchFamily="34" charset="0"/>
                <a:hlinkClick r:id="rId3"/>
              </a:rPr>
              <a:t>tr</a:t>
            </a:r>
            <a:r>
              <a:rPr lang="tr-TR" b="1" spc="20" dirty="0">
                <a:latin typeface="Arial" panose="020B0604020202020204" pitchFamily="34" charset="0"/>
                <a:cs typeface="Arial" panose="020B0604020202020204" pitchFamily="34" charset="0"/>
                <a:hlinkClick r:id="rId3"/>
              </a:rPr>
              <a:t> </a:t>
            </a:r>
            <a:r>
              <a:rPr lang="tr-TR" dirty="0">
                <a:latin typeface="Arial" panose="020B0604020202020204" pitchFamily="34" charset="0"/>
                <a:cs typeface="Arial" panose="020B0604020202020204" pitchFamily="34" charset="0"/>
              </a:rPr>
              <a:t>ad</a:t>
            </a:r>
            <a:r>
              <a:rPr lang="tr-TR" spc="-47"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esine</a:t>
            </a:r>
            <a:r>
              <a:rPr lang="tr-TR" spc="13"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ile</a:t>
            </a:r>
            <a:r>
              <a:rPr lang="tr-TR" spc="-40" dirty="0">
                <a:latin typeface="Arial" panose="020B0604020202020204" pitchFamily="34" charset="0"/>
                <a:cs typeface="Arial" panose="020B0604020202020204" pitchFamily="34" charset="0"/>
              </a:rPr>
              <a:t>t</a:t>
            </a:r>
            <a:r>
              <a:rPr lang="tr-TR" spc="-20" dirty="0">
                <a:latin typeface="Arial" panose="020B0604020202020204" pitchFamily="34" charset="0"/>
                <a:cs typeface="Arial" panose="020B0604020202020204" pitchFamily="34" charset="0"/>
              </a:rPr>
              <a:t>e</a:t>
            </a:r>
            <a:r>
              <a:rPr lang="tr-TR" spc="-53"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ek</a:t>
            </a:r>
            <a:r>
              <a:rPr lang="tr-TR" spc="-27" dirty="0">
                <a:latin typeface="Arial" panose="020B0604020202020204" pitchFamily="34" charset="0"/>
                <a:cs typeface="Arial" panose="020B0604020202020204" pitchFamily="34" charset="0"/>
              </a:rPr>
              <a:t> </a:t>
            </a:r>
            <a:r>
              <a:rPr lang="tr-TR" spc="-47" dirty="0">
                <a:latin typeface="Arial" panose="020B0604020202020204" pitchFamily="34" charset="0"/>
                <a:cs typeface="Arial" panose="020B0604020202020204" pitchFamily="34" charset="0"/>
              </a:rPr>
              <a:t>t</a:t>
            </a:r>
            <a:r>
              <a:rPr lang="tr-TR" dirty="0">
                <a:latin typeface="Arial" panose="020B0604020202020204" pitchFamily="34" charset="0"/>
                <a:cs typeface="Arial" panose="020B0604020202020204" pitchFamily="34" charset="0"/>
              </a:rPr>
              <a:t>al</a:t>
            </a:r>
            <a:r>
              <a:rPr lang="tr-TR" spc="7" dirty="0">
                <a:latin typeface="Arial" panose="020B0604020202020204" pitchFamily="34" charset="0"/>
                <a:cs typeface="Arial" panose="020B0604020202020204" pitchFamily="34" charset="0"/>
              </a:rPr>
              <a:t>e</a:t>
            </a:r>
            <a:r>
              <a:rPr lang="tr-TR" dirty="0">
                <a:latin typeface="Arial" panose="020B0604020202020204" pitchFamily="34" charset="0"/>
                <a:cs typeface="Arial" panose="020B0604020202020204" pitchFamily="34" charset="0"/>
              </a:rPr>
              <a:t>binizi</a:t>
            </a:r>
            <a:r>
              <a:rPr lang="tr-TR" spc="-2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bildirm</a:t>
            </a:r>
            <a:r>
              <a:rPr lang="tr-TR" spc="13" dirty="0">
                <a:latin typeface="Arial" panose="020B0604020202020204" pitchFamily="34" charset="0"/>
                <a:cs typeface="Arial" panose="020B0604020202020204" pitchFamily="34" charset="0"/>
              </a:rPr>
              <a:t>e</a:t>
            </a:r>
            <a:r>
              <a:rPr lang="tr-TR" dirty="0">
                <a:latin typeface="Arial" panose="020B0604020202020204" pitchFamily="34" charset="0"/>
                <a:cs typeface="Arial" panose="020B0604020202020204" pitchFamily="34" charset="0"/>
              </a:rPr>
              <a:t>niz gerekir. </a:t>
            </a:r>
          </a:p>
          <a:p>
            <a:pPr marL="228594" indent="-228594" algn="l">
              <a:lnSpc>
                <a:spcPts val="1267"/>
              </a:lnSpc>
              <a:spcBef>
                <a:spcPts val="61"/>
              </a:spcBef>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397923" marR="902524" indent="-380990" algn="l">
              <a:lnSpc>
                <a:spcPct val="70000"/>
              </a:lnSpc>
              <a:buFont typeface="Arial" panose="020B0604020202020204" pitchFamily="34" charset="0"/>
              <a:buChar char="•"/>
            </a:pPr>
            <a:r>
              <a:rPr lang="tr-TR" dirty="0">
                <a:latin typeface="Arial" panose="020B0604020202020204" pitchFamily="34" charset="0"/>
                <a:cs typeface="Arial" panose="020B0604020202020204" pitchFamily="34" charset="0"/>
              </a:rPr>
              <a:t>Belgenin hazır olması için gerekli süre n</a:t>
            </a:r>
            <a:r>
              <a:rPr lang="tr-TR" spc="-13" dirty="0">
                <a:latin typeface="Arial" panose="020B0604020202020204" pitchFamily="34" charset="0"/>
                <a:cs typeface="Arial" panose="020B0604020202020204" pitchFamily="34" charset="0"/>
              </a:rPr>
              <a:t>o</a:t>
            </a:r>
            <a:r>
              <a:rPr lang="tr-TR" dirty="0">
                <a:latin typeface="Arial" panose="020B0604020202020204" pitchFamily="34" charset="0"/>
                <a:cs typeface="Arial" panose="020B0604020202020204" pitchFamily="34" charset="0"/>
              </a:rPr>
              <a:t>rmal</a:t>
            </a:r>
            <a:r>
              <a:rPr lang="tr-TR" spc="-13" dirty="0">
                <a:latin typeface="Arial" panose="020B0604020202020204" pitchFamily="34" charset="0"/>
                <a:cs typeface="Arial" panose="020B0604020202020204" pitchFamily="34" charset="0"/>
              </a:rPr>
              <a:t> </a:t>
            </a:r>
            <a:r>
              <a:rPr lang="tr-TR" spc="-113" dirty="0">
                <a:latin typeface="Arial" panose="020B0604020202020204" pitchFamily="34" charset="0"/>
                <a:cs typeface="Arial" panose="020B0604020202020204" pitchFamily="34" charset="0"/>
              </a:rPr>
              <a:t>k</a:t>
            </a:r>
            <a:r>
              <a:rPr lang="tr-TR" dirty="0">
                <a:latin typeface="Arial" panose="020B0604020202020204" pitchFamily="34" charset="0"/>
                <a:cs typeface="Arial" panose="020B0604020202020204" pitchFamily="34" charset="0"/>
              </a:rPr>
              <a:t>o</a:t>
            </a:r>
            <a:r>
              <a:rPr lang="tr-TR" spc="-13" dirty="0">
                <a:latin typeface="Arial" panose="020B0604020202020204" pitchFamily="34" charset="0"/>
                <a:cs typeface="Arial" panose="020B0604020202020204" pitchFamily="34" charset="0"/>
              </a:rPr>
              <a:t>ş</a:t>
            </a:r>
            <a:r>
              <a:rPr lang="tr-TR" dirty="0">
                <a:latin typeface="Arial" panose="020B0604020202020204" pitchFamily="34" charset="0"/>
                <a:cs typeface="Arial" panose="020B0604020202020204" pitchFamily="34" charset="0"/>
              </a:rPr>
              <a:t>ulla</a:t>
            </a:r>
            <a:r>
              <a:rPr lang="tr-TR" spc="-53"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da</a:t>
            </a:r>
            <a:r>
              <a:rPr lang="tr-TR" spc="-20" dirty="0">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ma</a:t>
            </a:r>
            <a:r>
              <a:rPr lang="tr-TR" b="1" spc="-33" dirty="0">
                <a:solidFill>
                  <a:srgbClr val="FF0000"/>
                </a:solidFill>
                <a:latin typeface="Arial" panose="020B0604020202020204" pitchFamily="34" charset="0"/>
                <a:cs typeface="Arial" panose="020B0604020202020204" pitchFamily="34" charset="0"/>
              </a:rPr>
              <a:t>k</a:t>
            </a:r>
            <a:r>
              <a:rPr lang="tr-TR" b="1" dirty="0">
                <a:solidFill>
                  <a:srgbClr val="FF0000"/>
                </a:solidFill>
                <a:latin typeface="Arial" panose="020B0604020202020204" pitchFamily="34" charset="0"/>
                <a:cs typeface="Arial" panose="020B0604020202020204" pitchFamily="34" charset="0"/>
              </a:rPr>
              <a:t>simum</a:t>
            </a:r>
            <a:r>
              <a:rPr lang="tr-TR" b="1" spc="-47" dirty="0">
                <a:solidFill>
                  <a:srgbClr val="FF0000"/>
                </a:solidFill>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5</a:t>
            </a:r>
            <a:r>
              <a:rPr lang="tr-TR" b="1" spc="-13" dirty="0">
                <a:solidFill>
                  <a:srgbClr val="FF0000"/>
                </a:solidFill>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iş </a:t>
            </a:r>
            <a:r>
              <a:rPr lang="tr-TR" b="1" spc="-13" dirty="0">
                <a:solidFill>
                  <a:srgbClr val="FF0000"/>
                </a:solidFill>
                <a:latin typeface="Arial" panose="020B0604020202020204" pitchFamily="34" charset="0"/>
                <a:cs typeface="Arial" panose="020B0604020202020204" pitchFamily="34" charset="0"/>
              </a:rPr>
              <a:t>g</a:t>
            </a:r>
            <a:r>
              <a:rPr lang="tr-TR" b="1" dirty="0">
                <a:solidFill>
                  <a:srgbClr val="FF0000"/>
                </a:solidFill>
                <a:latin typeface="Arial" panose="020B0604020202020204" pitchFamily="34" charset="0"/>
                <a:cs typeface="Arial" panose="020B0604020202020204" pitchFamily="34" charset="0"/>
              </a:rPr>
              <a:t>ünüdür</a:t>
            </a:r>
            <a:r>
              <a:rPr lang="tr-TR" dirty="0">
                <a:latin typeface="Arial" panose="020B0604020202020204" pitchFamily="34" charset="0"/>
                <a:cs typeface="Arial" panose="020B0604020202020204" pitchFamily="34" charset="0"/>
              </a:rPr>
              <a:t>, </a:t>
            </a:r>
            <a:r>
              <a:rPr lang="tr-TR" spc="-13" dirty="0">
                <a:latin typeface="Arial" panose="020B0604020202020204" pitchFamily="34" charset="0"/>
                <a:cs typeface="Arial" panose="020B0604020202020204" pitchFamily="34" charset="0"/>
              </a:rPr>
              <a:t>bu</a:t>
            </a:r>
            <a:r>
              <a:rPr lang="tr-TR" spc="-7"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sü</a:t>
            </a:r>
            <a:r>
              <a:rPr lang="tr-TR" spc="-53"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eyi </a:t>
            </a:r>
            <a:r>
              <a:rPr lang="tr-TR" spc="-27" dirty="0">
                <a:latin typeface="Arial" panose="020B0604020202020204" pitchFamily="34" charset="0"/>
                <a:cs typeface="Arial" panose="020B0604020202020204" pitchFamily="34" charset="0"/>
              </a:rPr>
              <a:t>g</a:t>
            </a:r>
            <a:r>
              <a:rPr lang="tr-TR" spc="-60" dirty="0">
                <a:latin typeface="Arial" panose="020B0604020202020204" pitchFamily="34" charset="0"/>
                <a:cs typeface="Arial" panose="020B0604020202020204" pitchFamily="34" charset="0"/>
              </a:rPr>
              <a:t>ö</a:t>
            </a:r>
            <a:r>
              <a:rPr lang="tr-TR" dirty="0">
                <a:latin typeface="Arial" panose="020B0604020202020204" pitchFamily="34" charset="0"/>
                <a:cs typeface="Arial" panose="020B0604020202020204" pitchFamily="34" charset="0"/>
              </a:rPr>
              <a:t>z </a:t>
            </a:r>
            <a:r>
              <a:rPr lang="tr-TR" spc="-13" dirty="0">
                <a:latin typeface="Arial" panose="020B0604020202020204" pitchFamily="34" charset="0"/>
                <a:cs typeface="Arial" panose="020B0604020202020204" pitchFamily="34" charset="0"/>
              </a:rPr>
              <a:t>ö</a:t>
            </a:r>
            <a:r>
              <a:rPr lang="tr-TR" dirty="0">
                <a:latin typeface="Arial" panose="020B0604020202020204" pitchFamily="34" charset="0"/>
                <a:cs typeface="Arial" panose="020B0604020202020204" pitchFamily="34" charset="0"/>
              </a:rPr>
              <a:t>nünde bulundu</a:t>
            </a:r>
            <a:r>
              <a:rPr lang="tr-TR" spc="-6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a</a:t>
            </a:r>
            <a:r>
              <a:rPr lang="tr-TR" spc="-6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ak ba</a:t>
            </a:r>
            <a:r>
              <a:rPr lang="tr-TR" spc="-53" dirty="0">
                <a:latin typeface="Arial" panose="020B0604020202020204" pitchFamily="34" charset="0"/>
                <a:cs typeface="Arial" panose="020B0604020202020204" pitchFamily="34" charset="0"/>
              </a:rPr>
              <a:t>ş</a:t>
            </a:r>
            <a:r>
              <a:rPr lang="tr-TR" dirty="0">
                <a:latin typeface="Arial" panose="020B0604020202020204" pitchFamily="34" charset="0"/>
                <a:cs typeface="Arial" panose="020B0604020202020204" pitchFamily="34" charset="0"/>
              </a:rPr>
              <a:t>vurmanız </a:t>
            </a:r>
            <a:r>
              <a:rPr lang="tr-TR" spc="-40" dirty="0">
                <a:latin typeface="Arial" panose="020B0604020202020204" pitchFamily="34" charset="0"/>
                <a:cs typeface="Arial" panose="020B0604020202020204" pitchFamily="34" charset="0"/>
              </a:rPr>
              <a:t>v</a:t>
            </a:r>
            <a:r>
              <a:rPr lang="tr-TR" dirty="0">
                <a:latin typeface="Arial" panose="020B0604020202020204" pitchFamily="34" charset="0"/>
                <a:cs typeface="Arial" panose="020B0604020202020204" pitchFamily="34" charset="0"/>
              </a:rPr>
              <a:t>e </a:t>
            </a:r>
            <a:r>
              <a:rPr lang="tr-TR" spc="-13" dirty="0">
                <a:latin typeface="Arial" panose="020B0604020202020204" pitchFamily="34" charset="0"/>
                <a:cs typeface="Arial" panose="020B0604020202020204" pitchFamily="34" charset="0"/>
              </a:rPr>
              <a:t>e</a:t>
            </a:r>
            <a:r>
              <a:rPr lang="tr-TR" spc="-7" dirty="0">
                <a:latin typeface="Arial" panose="020B0604020202020204" pitchFamily="34" charset="0"/>
                <a:cs typeface="Arial" panose="020B0604020202020204" pitchFamily="34" charset="0"/>
              </a:rPr>
              <a:t>-</a:t>
            </a:r>
            <a:r>
              <a:rPr lang="tr-TR" dirty="0">
                <a:latin typeface="Arial" panose="020B0604020202020204" pitchFamily="34" charset="0"/>
                <a:cs typeface="Arial" panose="020B0604020202020204" pitchFamily="34" charset="0"/>
              </a:rPr>
              <a:t>mail kutunuzu</a:t>
            </a:r>
            <a:r>
              <a:rPr lang="tr-TR" spc="-7"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bilgilendir</a:t>
            </a:r>
            <a:r>
              <a:rPr lang="tr-TR" spc="7" dirty="0">
                <a:latin typeface="Arial" panose="020B0604020202020204" pitchFamily="34" charset="0"/>
                <a:cs typeface="Arial" panose="020B0604020202020204" pitchFamily="34" charset="0"/>
              </a:rPr>
              <a:t>m</a:t>
            </a:r>
            <a:r>
              <a:rPr lang="tr-TR" dirty="0">
                <a:latin typeface="Arial" panose="020B0604020202020204" pitchFamily="34" charset="0"/>
                <a:cs typeface="Arial" panose="020B0604020202020204" pitchFamily="34" charset="0"/>
              </a:rPr>
              <a:t>eyi</a:t>
            </a:r>
            <a:r>
              <a:rPr lang="tr-TR" spc="-40" dirty="0">
                <a:latin typeface="Arial" panose="020B0604020202020204" pitchFamily="34" charset="0"/>
                <a:cs typeface="Arial" panose="020B0604020202020204" pitchFamily="34" charset="0"/>
              </a:rPr>
              <a:t> </a:t>
            </a:r>
            <a:r>
              <a:rPr lang="tr-TR" spc="-33" dirty="0">
                <a:latin typeface="Arial" panose="020B0604020202020204" pitchFamily="34" charset="0"/>
                <a:cs typeface="Arial" panose="020B0604020202020204" pitchFamily="34" charset="0"/>
              </a:rPr>
              <a:t>t</a:t>
            </a:r>
            <a:r>
              <a:rPr lang="tr-TR" dirty="0">
                <a:latin typeface="Arial" panose="020B0604020202020204" pitchFamily="34" charset="0"/>
                <a:cs typeface="Arial" panose="020B0604020202020204" pitchFamily="34" charset="0"/>
              </a:rPr>
              <a:t>akip</a:t>
            </a:r>
            <a:r>
              <a:rPr lang="tr-TR" spc="-33"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etmek</a:t>
            </a:r>
            <a:r>
              <a:rPr lang="tr-TR" spc="-2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ü</a:t>
            </a:r>
            <a:r>
              <a:rPr lang="tr-TR" spc="-67" dirty="0">
                <a:latin typeface="Arial" panose="020B0604020202020204" pitchFamily="34" charset="0"/>
                <a:cs typeface="Arial" panose="020B0604020202020204" pitchFamily="34" charset="0"/>
              </a:rPr>
              <a:t>z</a:t>
            </a:r>
            <a:r>
              <a:rPr lang="tr-TR" dirty="0">
                <a:latin typeface="Arial" panose="020B0604020202020204" pitchFamily="34" charset="0"/>
                <a:cs typeface="Arial" panose="020B0604020202020204" pitchFamily="34" charset="0"/>
              </a:rPr>
              <a:t>e</a:t>
            </a:r>
            <a:r>
              <a:rPr lang="tr-TR" spc="-4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e </a:t>
            </a:r>
            <a:r>
              <a:rPr lang="tr-TR" spc="-133" dirty="0">
                <a:latin typeface="Arial" panose="020B0604020202020204" pitchFamily="34" charset="0"/>
                <a:cs typeface="Arial" panose="020B0604020202020204" pitchFamily="34" charset="0"/>
              </a:rPr>
              <a:t>k</a:t>
            </a:r>
            <a:r>
              <a:rPr lang="tr-TR" dirty="0">
                <a:latin typeface="Arial" panose="020B0604020202020204" pitchFamily="34" charset="0"/>
                <a:cs typeface="Arial" panose="020B0604020202020204" pitchFamily="34" charset="0"/>
              </a:rPr>
              <a:t>o</a:t>
            </a:r>
            <a:r>
              <a:rPr lang="tr-TR" spc="-47" dirty="0">
                <a:latin typeface="Arial" panose="020B0604020202020204" pitchFamily="34" charset="0"/>
                <a:cs typeface="Arial" panose="020B0604020202020204" pitchFamily="34" charset="0"/>
              </a:rPr>
              <a:t>n</a:t>
            </a:r>
            <a:r>
              <a:rPr lang="tr-TR" spc="-13" dirty="0">
                <a:latin typeface="Arial" panose="020B0604020202020204" pitchFamily="34" charset="0"/>
                <a:cs typeface="Arial" panose="020B0604020202020204" pitchFamily="34" charset="0"/>
              </a:rPr>
              <a:t>t</a:t>
            </a:r>
            <a:r>
              <a:rPr lang="tr-TR" spc="-6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ol</a:t>
            </a:r>
            <a:r>
              <a:rPr lang="tr-TR" spc="-27"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etmeniz</a:t>
            </a:r>
            <a:r>
              <a:rPr lang="tr-TR" spc="-13" dirty="0">
                <a:latin typeface="Arial" panose="020B0604020202020204" pitchFamily="34" charset="0"/>
                <a:cs typeface="Arial" panose="020B0604020202020204" pitchFamily="34" charset="0"/>
              </a:rPr>
              <a:t> gerekir. </a:t>
            </a:r>
            <a:endParaRPr lang="tr-TR" dirty="0">
              <a:latin typeface="Arial" panose="020B0604020202020204" pitchFamily="34" charset="0"/>
              <a:cs typeface="Arial" panose="020B0604020202020204" pitchFamily="34" charset="0"/>
            </a:endParaRPr>
          </a:p>
          <a:p>
            <a:pPr algn="l">
              <a:lnSpc>
                <a:spcPct val="100000"/>
              </a:lnSpc>
            </a:pPr>
            <a:endParaRPr lang="tr-TR" sz="2133" b="1" dirty="0">
              <a:solidFill>
                <a:schemeClr val="bg1"/>
              </a:solidFill>
              <a:latin typeface="+mn-lt"/>
              <a:cs typeface="Calibri"/>
            </a:endParaRPr>
          </a:p>
          <a:p>
            <a:endParaRPr lang="fr-FR" sz="2133" dirty="0"/>
          </a:p>
        </p:txBody>
      </p:sp>
    </p:spTree>
    <p:extLst>
      <p:ext uri="{BB962C8B-B14F-4D97-AF65-F5344CB8AC3E}">
        <p14:creationId xmlns:p14="http://schemas.microsoft.com/office/powerpoint/2010/main" val="99445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5BCB9B-B6ED-4FA0-B92C-8C4BC85E94D4}"/>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5A3D29FF-E18D-401B-8FE2-6C0A117F0BB1}"/>
              </a:ext>
            </a:extLst>
          </p:cNvPr>
          <p:cNvPicPr>
            <a:picLocks noGrp="1" noChangeAspect="1"/>
          </p:cNvPicPr>
          <p:nvPr>
            <p:ph idx="1"/>
          </p:nvPr>
        </p:nvPicPr>
        <p:blipFill>
          <a:blip r:embed="rId2"/>
          <a:stretch>
            <a:fillRect/>
          </a:stretch>
        </p:blipFill>
        <p:spPr>
          <a:xfrm>
            <a:off x="0" y="1"/>
            <a:ext cx="11971176" cy="5570376"/>
          </a:xfrm>
          <a:prstGeom prst="rect">
            <a:avLst/>
          </a:prstGeom>
        </p:spPr>
      </p:pic>
    </p:spTree>
    <p:extLst>
      <p:ext uri="{BB962C8B-B14F-4D97-AF65-F5344CB8AC3E}">
        <p14:creationId xmlns:p14="http://schemas.microsoft.com/office/powerpoint/2010/main" val="2775391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
        <p:nvSpPr>
          <p:cNvPr id="5" name="Espace réservé du contenu 2"/>
          <p:cNvSpPr txBox="1">
            <a:spLocks/>
          </p:cNvSpPr>
          <p:nvPr/>
        </p:nvSpPr>
        <p:spPr>
          <a:xfrm>
            <a:off x="285344" y="168167"/>
            <a:ext cx="11655899" cy="6088020"/>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dirty="0">
                <a:solidFill>
                  <a:srgbClr val="FF0000"/>
                </a:solidFill>
                <a:latin typeface="Arial" panose="020B0604020202020204" pitchFamily="34" charset="0"/>
                <a:cs typeface="Arial" panose="020B0604020202020204" pitchFamily="34" charset="0"/>
              </a:rPr>
              <a:t>           </a:t>
            </a:r>
            <a:r>
              <a:rPr lang="tr-TR" sz="2000" b="1" dirty="0">
                <a:solidFill>
                  <a:srgbClr val="FF0000"/>
                </a:solidFill>
                <a:latin typeface="Arial" panose="020B0604020202020204" pitchFamily="34" charset="0"/>
                <a:cs typeface="Arial" panose="020B0604020202020204" pitchFamily="34" charset="0"/>
              </a:rPr>
              <a:t>Seyahat ve Sağlık Sigortası</a:t>
            </a:r>
          </a:p>
          <a:p>
            <a:pPr marL="397077" marR="16933" indent="-380990" algn="just">
              <a:lnSpc>
                <a:spcPct val="90100"/>
              </a:lnSpc>
              <a:buFont typeface="Arial" panose="020B0604020202020204" pitchFamily="34" charset="0"/>
              <a:buChar char="•"/>
            </a:pPr>
            <a:r>
              <a:rPr lang="tr-TR" sz="1867" spc="-20" dirty="0">
                <a:latin typeface="+mn-lt"/>
                <a:cs typeface="Calibri"/>
              </a:rPr>
              <a:t>E</a:t>
            </a:r>
            <a:r>
              <a:rPr lang="tr-TR" sz="1867" spc="-73" dirty="0">
                <a:latin typeface="+mn-lt"/>
                <a:cs typeface="Calibri"/>
              </a:rPr>
              <a:t>r</a:t>
            </a:r>
            <a:r>
              <a:rPr lang="tr-TR" sz="1867" dirty="0">
                <a:latin typeface="+mn-lt"/>
                <a:cs typeface="Calibri"/>
              </a:rPr>
              <a:t>asmus</a:t>
            </a:r>
            <a:r>
              <a:rPr lang="tr-TR" sz="1867" spc="-27" dirty="0">
                <a:latin typeface="+mn-lt"/>
                <a:cs typeface="Calibri"/>
              </a:rPr>
              <a:t> </a:t>
            </a:r>
            <a:r>
              <a:rPr lang="tr-TR" sz="1867" dirty="0">
                <a:latin typeface="+mn-lt"/>
                <a:cs typeface="Calibri"/>
              </a:rPr>
              <a:t>ha</a:t>
            </a:r>
            <a:r>
              <a:rPr lang="tr-TR" sz="1867" spc="-47" dirty="0">
                <a:latin typeface="+mn-lt"/>
                <a:cs typeface="Calibri"/>
              </a:rPr>
              <a:t>r</a:t>
            </a:r>
            <a:r>
              <a:rPr lang="tr-TR" sz="1867" dirty="0">
                <a:latin typeface="+mn-lt"/>
                <a:cs typeface="Calibri"/>
              </a:rPr>
              <a:t>e</a:t>
            </a:r>
            <a:r>
              <a:rPr lang="tr-TR" sz="1867" spc="-93" dirty="0">
                <a:latin typeface="+mn-lt"/>
                <a:cs typeface="Calibri"/>
              </a:rPr>
              <a:t>k</a:t>
            </a:r>
            <a:r>
              <a:rPr lang="tr-TR" sz="1867" dirty="0">
                <a:latin typeface="+mn-lt"/>
                <a:cs typeface="Calibri"/>
              </a:rPr>
              <a:t>etlili</a:t>
            </a:r>
            <a:r>
              <a:rPr lang="tr-TR" sz="1867" spc="-13" dirty="0">
                <a:latin typeface="+mn-lt"/>
                <a:cs typeface="Calibri"/>
              </a:rPr>
              <a:t>ğ</a:t>
            </a:r>
            <a:r>
              <a:rPr lang="tr-TR" sz="1867" dirty="0">
                <a:latin typeface="+mn-lt"/>
                <a:cs typeface="Calibri"/>
              </a:rPr>
              <a:t>iniz</a:t>
            </a:r>
            <a:r>
              <a:rPr lang="tr-TR" sz="1867" spc="-33" dirty="0">
                <a:latin typeface="+mn-lt"/>
                <a:cs typeface="Calibri"/>
              </a:rPr>
              <a:t> </a:t>
            </a:r>
            <a:r>
              <a:rPr lang="tr-TR" sz="1867" dirty="0">
                <a:latin typeface="+mn-lt"/>
                <a:cs typeface="Calibri"/>
              </a:rPr>
              <a:t>b</a:t>
            </a:r>
            <a:r>
              <a:rPr lang="tr-TR" sz="1867" spc="-27" dirty="0">
                <a:latin typeface="+mn-lt"/>
                <a:cs typeface="Calibri"/>
              </a:rPr>
              <a:t>o</a:t>
            </a:r>
            <a:r>
              <a:rPr lang="tr-TR" sz="1867" dirty="0">
                <a:latin typeface="+mn-lt"/>
                <a:cs typeface="Calibri"/>
              </a:rPr>
              <a:t>yun</a:t>
            </a:r>
            <a:r>
              <a:rPr lang="tr-TR" sz="1867" spc="-20" dirty="0">
                <a:latin typeface="+mn-lt"/>
                <a:cs typeface="Calibri"/>
              </a:rPr>
              <a:t>c</a:t>
            </a:r>
            <a:r>
              <a:rPr lang="tr-TR" sz="1867" dirty="0">
                <a:latin typeface="+mn-lt"/>
                <a:cs typeface="Calibri"/>
              </a:rPr>
              <a:t>a karşı karşıya kalabileceğiniz herhangi</a:t>
            </a:r>
            <a:r>
              <a:rPr lang="tr-TR" sz="1867" spc="-20" dirty="0">
                <a:latin typeface="+mn-lt"/>
                <a:cs typeface="Calibri"/>
              </a:rPr>
              <a:t> bir </a:t>
            </a:r>
            <a:r>
              <a:rPr lang="tr-TR" sz="1867" spc="-53" dirty="0">
                <a:latin typeface="+mn-lt"/>
                <a:cs typeface="Calibri"/>
              </a:rPr>
              <a:t>k</a:t>
            </a:r>
            <a:r>
              <a:rPr lang="tr-TR" sz="1867" dirty="0">
                <a:latin typeface="+mn-lt"/>
                <a:cs typeface="Calibri"/>
              </a:rPr>
              <a:t>a</a:t>
            </a:r>
            <a:r>
              <a:rPr lang="tr-TR" sz="1867" spc="-47" dirty="0">
                <a:latin typeface="+mn-lt"/>
                <a:cs typeface="Calibri"/>
              </a:rPr>
              <a:t>z</a:t>
            </a:r>
            <a:r>
              <a:rPr lang="tr-TR" sz="1867" spc="13" dirty="0">
                <a:latin typeface="+mn-lt"/>
                <a:cs typeface="Calibri"/>
              </a:rPr>
              <a:t>a</a:t>
            </a:r>
            <a:r>
              <a:rPr lang="tr-TR" sz="1867" dirty="0">
                <a:latin typeface="+mn-lt"/>
                <a:cs typeface="Calibri"/>
              </a:rPr>
              <a:t>,</a:t>
            </a:r>
            <a:r>
              <a:rPr lang="tr-TR" sz="1867" spc="-20" dirty="0">
                <a:latin typeface="+mn-lt"/>
                <a:cs typeface="Calibri"/>
              </a:rPr>
              <a:t> </a:t>
            </a:r>
            <a:r>
              <a:rPr lang="tr-TR" sz="1867" dirty="0">
                <a:latin typeface="+mn-lt"/>
                <a:cs typeface="Calibri"/>
              </a:rPr>
              <a:t>ha</a:t>
            </a:r>
            <a:r>
              <a:rPr lang="tr-TR" sz="1867" spc="-33" dirty="0">
                <a:latin typeface="+mn-lt"/>
                <a:cs typeface="Calibri"/>
              </a:rPr>
              <a:t>st</a:t>
            </a:r>
            <a:r>
              <a:rPr lang="tr-TR" sz="1867" dirty="0">
                <a:latin typeface="+mn-lt"/>
                <a:cs typeface="Calibri"/>
              </a:rPr>
              <a:t>alık</a:t>
            </a:r>
            <a:r>
              <a:rPr lang="tr-TR" sz="1867" spc="-33" dirty="0">
                <a:latin typeface="+mn-lt"/>
                <a:cs typeface="Calibri"/>
              </a:rPr>
              <a:t> </a:t>
            </a:r>
            <a:r>
              <a:rPr lang="tr-TR" sz="1867" dirty="0">
                <a:latin typeface="+mn-lt"/>
                <a:cs typeface="Calibri"/>
              </a:rPr>
              <a:t>vb. durumunda ortaya çıkabilecek masraflardan</a:t>
            </a:r>
            <a:r>
              <a:rPr lang="tr-TR" sz="1867" spc="-13" dirty="0">
                <a:latin typeface="+mn-lt"/>
                <a:cs typeface="Calibri"/>
              </a:rPr>
              <a:t> </a:t>
            </a:r>
            <a:r>
              <a:rPr lang="tr-TR" sz="1867" dirty="0">
                <a:latin typeface="+mn-lt"/>
                <a:cs typeface="Calibri"/>
              </a:rPr>
              <a:t>D</a:t>
            </a:r>
            <a:r>
              <a:rPr lang="tr-TR" sz="1867" spc="-13" dirty="0">
                <a:latin typeface="+mn-lt"/>
                <a:cs typeface="Calibri"/>
              </a:rPr>
              <a:t>o</a:t>
            </a:r>
            <a:r>
              <a:rPr lang="tr-TR" sz="1867" spc="-53" dirty="0">
                <a:latin typeface="+mn-lt"/>
                <a:cs typeface="Calibri"/>
              </a:rPr>
              <a:t>k</a:t>
            </a:r>
            <a:r>
              <a:rPr lang="tr-TR" sz="1867" dirty="0">
                <a:latin typeface="+mn-lt"/>
                <a:cs typeface="Calibri"/>
              </a:rPr>
              <a:t>uz </a:t>
            </a:r>
            <a:r>
              <a:rPr lang="tr-TR" sz="1867" spc="-87" dirty="0">
                <a:latin typeface="+mn-lt"/>
                <a:cs typeface="Calibri"/>
              </a:rPr>
              <a:t>E</a:t>
            </a:r>
            <a:r>
              <a:rPr lang="tr-TR" sz="1867" dirty="0">
                <a:latin typeface="+mn-lt"/>
                <a:cs typeface="Calibri"/>
              </a:rPr>
              <a:t>ylül </a:t>
            </a:r>
            <a:r>
              <a:rPr lang="tr-TR" sz="1867" spc="-13" dirty="0">
                <a:latin typeface="+mn-lt"/>
                <a:cs typeface="Calibri"/>
              </a:rPr>
              <a:t>Ü</a:t>
            </a:r>
            <a:r>
              <a:rPr lang="tr-TR" sz="1867" dirty="0">
                <a:latin typeface="+mn-lt"/>
                <a:cs typeface="Calibri"/>
              </a:rPr>
              <a:t>ni</a:t>
            </a:r>
            <a:r>
              <a:rPr lang="tr-TR" sz="1867" spc="-47" dirty="0">
                <a:latin typeface="+mn-lt"/>
                <a:cs typeface="Calibri"/>
              </a:rPr>
              <a:t>v</a:t>
            </a:r>
            <a:r>
              <a:rPr lang="tr-TR" sz="1867" dirty="0">
                <a:latin typeface="+mn-lt"/>
                <a:cs typeface="Calibri"/>
              </a:rPr>
              <a:t>e</a:t>
            </a:r>
            <a:r>
              <a:rPr lang="tr-TR" sz="1867" spc="-47" dirty="0">
                <a:latin typeface="+mn-lt"/>
                <a:cs typeface="Calibri"/>
              </a:rPr>
              <a:t>r</a:t>
            </a:r>
            <a:r>
              <a:rPr lang="tr-TR" sz="1867" dirty="0">
                <a:latin typeface="+mn-lt"/>
                <a:cs typeface="Calibri"/>
              </a:rPr>
              <a:t>si</a:t>
            </a:r>
            <a:r>
              <a:rPr lang="tr-TR" sz="1867" spc="-40" dirty="0">
                <a:latin typeface="+mn-lt"/>
                <a:cs typeface="Calibri"/>
              </a:rPr>
              <a:t>t</a:t>
            </a:r>
            <a:r>
              <a:rPr lang="tr-TR" sz="1867" dirty="0">
                <a:latin typeface="+mn-lt"/>
                <a:cs typeface="Calibri"/>
              </a:rPr>
              <a:t>esi</a:t>
            </a:r>
            <a:r>
              <a:rPr lang="tr-TR" sz="1867" spc="-20" dirty="0">
                <a:latin typeface="+mn-lt"/>
                <a:cs typeface="Calibri"/>
              </a:rPr>
              <a:t>,</a:t>
            </a:r>
            <a:r>
              <a:rPr lang="tr-TR" sz="1867" dirty="0">
                <a:latin typeface="+mn-lt"/>
                <a:cs typeface="Calibri"/>
              </a:rPr>
              <a:t> </a:t>
            </a:r>
            <a:r>
              <a:rPr lang="tr-TR" sz="1867" spc="-20" dirty="0">
                <a:latin typeface="+mn-lt"/>
                <a:cs typeface="Calibri"/>
              </a:rPr>
              <a:t>U</a:t>
            </a:r>
            <a:r>
              <a:rPr lang="tr-TR" sz="1867" dirty="0">
                <a:latin typeface="+mn-lt"/>
                <a:cs typeface="Calibri"/>
              </a:rPr>
              <a:t>lusal</a:t>
            </a:r>
            <a:r>
              <a:rPr lang="tr-TR" sz="1867" spc="-13" dirty="0">
                <a:latin typeface="+mn-lt"/>
                <a:cs typeface="Calibri"/>
              </a:rPr>
              <a:t> </a:t>
            </a:r>
            <a:r>
              <a:rPr lang="tr-TR" sz="1867" dirty="0">
                <a:latin typeface="+mn-lt"/>
                <a:cs typeface="Calibri"/>
              </a:rPr>
              <a:t>Ajans</a:t>
            </a:r>
            <a:r>
              <a:rPr lang="tr-TR" sz="1867" spc="-20" dirty="0">
                <a:latin typeface="+mn-lt"/>
                <a:cs typeface="Calibri"/>
              </a:rPr>
              <a:t> </a:t>
            </a:r>
            <a:r>
              <a:rPr lang="tr-TR" sz="1867" spc="-47" dirty="0">
                <a:latin typeface="+mn-lt"/>
                <a:cs typeface="Calibri"/>
              </a:rPr>
              <a:t>y</a:t>
            </a:r>
            <a:r>
              <a:rPr lang="tr-TR" sz="1867" dirty="0">
                <a:latin typeface="+mn-lt"/>
                <a:cs typeface="Calibri"/>
              </a:rPr>
              <a:t>a</a:t>
            </a:r>
            <a:r>
              <a:rPr lang="tr-TR" sz="1867" spc="-20" dirty="0">
                <a:latin typeface="+mn-lt"/>
                <a:cs typeface="Calibri"/>
              </a:rPr>
              <a:t> </a:t>
            </a:r>
            <a:r>
              <a:rPr lang="tr-TR" sz="1867" dirty="0">
                <a:latin typeface="+mn-lt"/>
                <a:cs typeface="Calibri"/>
              </a:rPr>
              <a:t>da gi</a:t>
            </a:r>
            <a:r>
              <a:rPr lang="tr-TR" sz="1867" spc="-13" dirty="0">
                <a:latin typeface="+mn-lt"/>
                <a:cs typeface="Calibri"/>
              </a:rPr>
              <a:t>d</a:t>
            </a:r>
            <a:r>
              <a:rPr lang="tr-TR" sz="1867" dirty="0">
                <a:latin typeface="+mn-lt"/>
                <a:cs typeface="Calibri"/>
              </a:rPr>
              <a:t>eceğiniz</a:t>
            </a:r>
            <a:r>
              <a:rPr lang="tr-TR" sz="1867" spc="-27" dirty="0">
                <a:latin typeface="+mn-lt"/>
                <a:cs typeface="Calibri"/>
              </a:rPr>
              <a:t> </a:t>
            </a:r>
            <a:r>
              <a:rPr lang="tr-TR" sz="1867" dirty="0">
                <a:latin typeface="+mn-lt"/>
                <a:cs typeface="Calibri"/>
              </a:rPr>
              <a:t>üni</a:t>
            </a:r>
            <a:r>
              <a:rPr lang="tr-TR" sz="1867" spc="-47" dirty="0">
                <a:latin typeface="+mn-lt"/>
                <a:cs typeface="Calibri"/>
              </a:rPr>
              <a:t>v</a:t>
            </a:r>
            <a:r>
              <a:rPr lang="tr-TR" sz="1867" dirty="0">
                <a:latin typeface="+mn-lt"/>
                <a:cs typeface="Calibri"/>
              </a:rPr>
              <a:t>e</a:t>
            </a:r>
            <a:r>
              <a:rPr lang="tr-TR" sz="1867" spc="-47" dirty="0">
                <a:latin typeface="+mn-lt"/>
                <a:cs typeface="Calibri"/>
              </a:rPr>
              <a:t>r</a:t>
            </a:r>
            <a:r>
              <a:rPr lang="tr-TR" sz="1867" dirty="0">
                <a:latin typeface="+mn-lt"/>
                <a:cs typeface="Calibri"/>
              </a:rPr>
              <a:t>si</a:t>
            </a:r>
            <a:r>
              <a:rPr lang="tr-TR" sz="1867" spc="-40" dirty="0">
                <a:latin typeface="+mn-lt"/>
                <a:cs typeface="Calibri"/>
              </a:rPr>
              <a:t>t</a:t>
            </a:r>
            <a:r>
              <a:rPr lang="tr-TR" sz="1867" dirty="0">
                <a:latin typeface="+mn-lt"/>
                <a:cs typeface="Calibri"/>
              </a:rPr>
              <a:t>e </a:t>
            </a:r>
            <a:r>
              <a:rPr lang="tr-TR" sz="1867" spc="-27" dirty="0">
                <a:latin typeface="+mn-lt"/>
                <a:cs typeface="Calibri"/>
              </a:rPr>
              <a:t>sorumlu </a:t>
            </a:r>
            <a:r>
              <a:rPr lang="tr-TR" sz="1867" dirty="0">
                <a:latin typeface="+mn-lt"/>
                <a:cs typeface="Calibri"/>
              </a:rPr>
              <a:t>değildir. </a:t>
            </a:r>
          </a:p>
          <a:p>
            <a:pPr marL="397923" indent="-380990" algn="just">
              <a:lnSpc>
                <a:spcPct val="100000"/>
              </a:lnSpc>
              <a:buFont typeface="Arial" panose="020B0604020202020204" pitchFamily="34" charset="0"/>
              <a:buChar char="•"/>
            </a:pPr>
            <a:r>
              <a:rPr lang="tr-TR" sz="1867" b="1" dirty="0">
                <a:latin typeface="+mn-lt"/>
                <a:cs typeface="Calibri"/>
              </a:rPr>
              <a:t>Mutla</a:t>
            </a:r>
            <a:r>
              <a:rPr lang="tr-TR" sz="1867" b="1" spc="-47" dirty="0">
                <a:latin typeface="+mn-lt"/>
                <a:cs typeface="Calibri"/>
              </a:rPr>
              <a:t>k</a:t>
            </a:r>
            <a:r>
              <a:rPr lang="tr-TR" sz="1867" b="1" dirty="0">
                <a:latin typeface="+mn-lt"/>
                <a:cs typeface="Calibri"/>
              </a:rPr>
              <a:t>a</a:t>
            </a:r>
            <a:r>
              <a:rPr lang="tr-TR" sz="1867" b="1" spc="-33" dirty="0">
                <a:latin typeface="+mn-lt"/>
                <a:cs typeface="Calibri"/>
              </a:rPr>
              <a:t> </a:t>
            </a:r>
            <a:r>
              <a:rPr lang="tr-TR" sz="1867" b="1" dirty="0">
                <a:latin typeface="+mn-lt"/>
                <a:cs typeface="Calibri"/>
              </a:rPr>
              <a:t>s</a:t>
            </a:r>
            <a:r>
              <a:rPr lang="tr-TR" sz="1867" b="1" spc="-13" dirty="0">
                <a:latin typeface="+mn-lt"/>
                <a:cs typeface="Calibri"/>
              </a:rPr>
              <a:t>e</a:t>
            </a:r>
            <a:r>
              <a:rPr lang="tr-TR" sz="1867" b="1" spc="-47" dirty="0">
                <a:latin typeface="+mn-lt"/>
                <a:cs typeface="Calibri"/>
              </a:rPr>
              <a:t>y</a:t>
            </a:r>
            <a:r>
              <a:rPr lang="tr-TR" sz="1867" b="1" dirty="0">
                <a:latin typeface="+mn-lt"/>
                <a:cs typeface="Calibri"/>
              </a:rPr>
              <a:t>ah</a:t>
            </a:r>
            <a:r>
              <a:rPr lang="tr-TR" sz="1867" b="1" spc="-27" dirty="0">
                <a:latin typeface="+mn-lt"/>
                <a:cs typeface="Calibri"/>
              </a:rPr>
              <a:t>a</a:t>
            </a:r>
            <a:r>
              <a:rPr lang="tr-TR" sz="1867" b="1" dirty="0">
                <a:latin typeface="+mn-lt"/>
                <a:cs typeface="Calibri"/>
              </a:rPr>
              <a:t>t ve sağlık</a:t>
            </a:r>
            <a:r>
              <a:rPr lang="tr-TR" sz="1867" b="1" spc="-20" dirty="0">
                <a:latin typeface="+mn-lt"/>
                <a:cs typeface="Calibri"/>
              </a:rPr>
              <a:t> </a:t>
            </a:r>
            <a:r>
              <a:rPr lang="tr-TR" sz="1867" b="1" dirty="0">
                <a:latin typeface="+mn-lt"/>
                <a:cs typeface="Calibri"/>
              </a:rPr>
              <a:t>si</a:t>
            </a:r>
            <a:r>
              <a:rPr lang="tr-TR" sz="1867" b="1" spc="-27" dirty="0">
                <a:latin typeface="+mn-lt"/>
                <a:cs typeface="Calibri"/>
              </a:rPr>
              <a:t>g</a:t>
            </a:r>
            <a:r>
              <a:rPr lang="tr-TR" sz="1867" b="1" dirty="0">
                <a:latin typeface="+mn-lt"/>
                <a:cs typeface="Calibri"/>
              </a:rPr>
              <a:t>or</a:t>
            </a:r>
            <a:r>
              <a:rPr lang="tr-TR" sz="1867" b="1" spc="-40" dirty="0">
                <a:latin typeface="+mn-lt"/>
                <a:cs typeface="Calibri"/>
              </a:rPr>
              <a:t>t</a:t>
            </a:r>
            <a:r>
              <a:rPr lang="tr-TR" sz="1867" b="1" dirty="0">
                <a:latin typeface="+mn-lt"/>
                <a:cs typeface="Calibri"/>
              </a:rPr>
              <a:t>ası</a:t>
            </a:r>
            <a:r>
              <a:rPr lang="tr-TR" sz="1867" b="1" spc="-20" dirty="0">
                <a:latin typeface="+mn-lt"/>
                <a:cs typeface="Calibri"/>
              </a:rPr>
              <a:t> </a:t>
            </a:r>
            <a:r>
              <a:rPr lang="tr-TR" sz="1867" b="1" spc="-47" dirty="0">
                <a:latin typeface="+mn-lt"/>
                <a:cs typeface="Calibri"/>
              </a:rPr>
              <a:t>y</a:t>
            </a:r>
            <a:r>
              <a:rPr lang="tr-TR" sz="1867" b="1" dirty="0">
                <a:latin typeface="+mn-lt"/>
                <a:cs typeface="Calibri"/>
              </a:rPr>
              <a:t>a</a:t>
            </a:r>
            <a:r>
              <a:rPr lang="tr-TR" sz="1867" b="1" spc="-13" dirty="0">
                <a:latin typeface="+mn-lt"/>
                <a:cs typeface="Calibri"/>
              </a:rPr>
              <a:t>p</a:t>
            </a:r>
            <a:r>
              <a:rPr lang="tr-TR" sz="1867" b="1" dirty="0">
                <a:latin typeface="+mn-lt"/>
                <a:cs typeface="Calibri"/>
              </a:rPr>
              <a:t>tırm</a:t>
            </a:r>
            <a:r>
              <a:rPr lang="tr-TR" sz="1867" b="1" spc="7" dirty="0">
                <a:latin typeface="+mn-lt"/>
                <a:cs typeface="Calibri"/>
              </a:rPr>
              <a:t>a</a:t>
            </a:r>
            <a:r>
              <a:rPr lang="tr-TR" sz="1867" b="1" dirty="0">
                <a:latin typeface="+mn-lt"/>
                <a:cs typeface="Calibri"/>
              </a:rPr>
              <a:t>nız gerekmektedir.</a:t>
            </a:r>
            <a:r>
              <a:rPr lang="tr-TR" sz="1867" b="1" spc="-40" dirty="0">
                <a:latin typeface="+mn-lt"/>
                <a:cs typeface="Calibri"/>
              </a:rPr>
              <a:t> </a:t>
            </a:r>
            <a:r>
              <a:rPr lang="tr-TR" sz="1867" spc="-40" dirty="0">
                <a:latin typeface="+mn-lt"/>
                <a:cs typeface="Calibri"/>
              </a:rPr>
              <a:t>SGK ile başka ülkelerin sosyal güvenlik kurumları arasındaki «acil haller kapsamında sağlık yardım belgesini»  </a:t>
            </a:r>
            <a:r>
              <a:rPr lang="tr-TR" sz="1867" spc="-40" dirty="0" err="1">
                <a:latin typeface="+mn-lt"/>
                <a:cs typeface="Calibri"/>
              </a:rPr>
              <a:t>SGK’dan</a:t>
            </a:r>
            <a:r>
              <a:rPr lang="tr-TR" sz="1867" spc="-40" dirty="0">
                <a:latin typeface="+mn-lt"/>
                <a:cs typeface="Calibri"/>
              </a:rPr>
              <a:t> (</a:t>
            </a:r>
            <a:r>
              <a:rPr lang="tr-TR" sz="1867" spc="-40" dirty="0" err="1">
                <a:latin typeface="+mn-lt"/>
                <a:cs typeface="Calibri"/>
              </a:rPr>
              <a:t>Örn</a:t>
            </a:r>
            <a:r>
              <a:rPr lang="tr-TR" sz="1867" spc="-40" dirty="0">
                <a:latin typeface="+mn-lt"/>
                <a:cs typeface="Calibri"/>
              </a:rPr>
              <a:t>: </a:t>
            </a:r>
            <a:r>
              <a:rPr lang="tr-TR" sz="1867" spc="-40" dirty="0" err="1">
                <a:latin typeface="+mn-lt"/>
                <a:cs typeface="Calibri"/>
              </a:rPr>
              <a:t>Çekya</a:t>
            </a:r>
            <a:r>
              <a:rPr lang="tr-TR" sz="1867" spc="-40" dirty="0">
                <a:latin typeface="+mn-lt"/>
                <a:cs typeface="Calibri"/>
              </a:rPr>
              <a:t> için TR-CZ111, Almanya için AT/11, Hırvatistan için HR/TR3 gibi..) edinseniz bile, bir sigorta şirketinden </a:t>
            </a:r>
            <a:r>
              <a:rPr lang="tr-TR" sz="1867" b="1" spc="-40" dirty="0">
                <a:solidFill>
                  <a:schemeClr val="tx1"/>
                </a:solidFill>
                <a:latin typeface="+mn-lt"/>
                <a:cs typeface="Calibri"/>
              </a:rPr>
              <a:t>özel seyahat sağlık sigortası poliçesi edinmeniz gerekmektedir</a:t>
            </a:r>
            <a:r>
              <a:rPr lang="tr-TR" sz="1867" b="1" spc="-40" dirty="0">
                <a:solidFill>
                  <a:schemeClr val="accent5"/>
                </a:solidFill>
                <a:latin typeface="+mn-lt"/>
                <a:cs typeface="Calibri"/>
              </a:rPr>
              <a:t>. </a:t>
            </a:r>
            <a:r>
              <a:rPr lang="tr-TR" sz="1867" spc="-40" dirty="0" err="1">
                <a:latin typeface="+mn-lt"/>
                <a:cs typeface="Calibri"/>
              </a:rPr>
              <a:t>SGK’dan</a:t>
            </a:r>
            <a:r>
              <a:rPr lang="tr-TR" sz="1867" spc="-40" dirty="0">
                <a:latin typeface="+mn-lt"/>
                <a:cs typeface="Calibri"/>
              </a:rPr>
              <a:t> alacağınız belge size sadece gittiğiniz ülke sınırlarında ve devlet hastanelerinde güvence sağlar, ilgili ülke sınırları dışında geçerli değildir. Gideceğiniz ülke ile SGK arasında herhangi bir anlaşma olup olmadığını, anlaşma var ise sizin bu anlaşma kapsamında belge (AT11, TR-CZ11, HR/TR3…) almak için gerekli koşulları taşıyıp taşımadığınızı </a:t>
            </a:r>
            <a:r>
              <a:rPr lang="tr-TR" sz="1867" spc="-40" dirty="0" err="1">
                <a:latin typeface="+mn-lt"/>
                <a:cs typeface="Calibri"/>
              </a:rPr>
              <a:t>SGK’ya</a:t>
            </a:r>
            <a:r>
              <a:rPr lang="tr-TR" sz="1867" spc="-40" dirty="0">
                <a:latin typeface="+mn-lt"/>
                <a:cs typeface="Calibri"/>
              </a:rPr>
              <a:t> danışabilirsiniz.</a:t>
            </a:r>
          </a:p>
          <a:p>
            <a:pPr marL="397923" indent="-380990" algn="just">
              <a:lnSpc>
                <a:spcPct val="100000"/>
              </a:lnSpc>
              <a:buFont typeface="Arial" panose="020B0604020202020204" pitchFamily="34" charset="0"/>
              <a:buChar char="•"/>
            </a:pPr>
            <a:r>
              <a:rPr lang="tr-TR" sz="1867" dirty="0">
                <a:latin typeface="+mn-lt"/>
                <a:cs typeface="Calibri"/>
              </a:rPr>
              <a:t>Seyahat sağlık si</a:t>
            </a:r>
            <a:r>
              <a:rPr lang="tr-TR" sz="1867" spc="-20" dirty="0">
                <a:latin typeface="+mn-lt"/>
                <a:cs typeface="Calibri"/>
              </a:rPr>
              <a:t>gor</a:t>
            </a:r>
            <a:r>
              <a:rPr lang="tr-TR" sz="1867" spc="-53" dirty="0">
                <a:latin typeface="+mn-lt"/>
                <a:cs typeface="Calibri"/>
              </a:rPr>
              <a:t>t</a:t>
            </a:r>
            <a:r>
              <a:rPr lang="tr-TR" sz="1867" dirty="0">
                <a:latin typeface="+mn-lt"/>
                <a:cs typeface="Calibri"/>
              </a:rPr>
              <a:t>ası</a:t>
            </a:r>
            <a:r>
              <a:rPr lang="tr-TR" sz="1867" spc="-33" dirty="0">
                <a:latin typeface="+mn-lt"/>
                <a:cs typeface="Calibri"/>
              </a:rPr>
              <a:t> </a:t>
            </a:r>
            <a:r>
              <a:rPr lang="tr-TR" sz="1867" dirty="0">
                <a:latin typeface="+mn-lt"/>
                <a:cs typeface="Calibri"/>
              </a:rPr>
              <a:t>poliçeniz</a:t>
            </a:r>
            <a:r>
              <a:rPr lang="tr-TR" sz="1867" spc="-20" dirty="0">
                <a:latin typeface="+mn-lt"/>
                <a:cs typeface="Calibri"/>
              </a:rPr>
              <a:t> </a:t>
            </a:r>
            <a:r>
              <a:rPr lang="tr-TR" sz="1867" u="heavy" dirty="0">
                <a:latin typeface="+mn-lt"/>
                <a:cs typeface="Calibri"/>
              </a:rPr>
              <a:t> yurt </a:t>
            </a:r>
            <a:r>
              <a:rPr lang="tr-TR" sz="1867" u="heavy" spc="-20" dirty="0">
                <a:latin typeface="+mn-lt"/>
                <a:cs typeface="Calibri"/>
              </a:rPr>
              <a:t> </a:t>
            </a:r>
            <a:r>
              <a:rPr lang="tr-TR" sz="1867" u="heavy" dirty="0">
                <a:latin typeface="+mn-lt"/>
                <a:cs typeface="Calibri"/>
              </a:rPr>
              <a:t>dışında </a:t>
            </a:r>
            <a:r>
              <a:rPr lang="tr-TR" sz="1867" u="heavy" spc="-13" dirty="0">
                <a:latin typeface="+mn-lt"/>
                <a:cs typeface="Calibri"/>
              </a:rPr>
              <a:t>o</a:t>
            </a:r>
            <a:r>
              <a:rPr lang="tr-TR" sz="1867" u="heavy" dirty="0">
                <a:latin typeface="+mn-lt"/>
                <a:cs typeface="Calibri"/>
              </a:rPr>
              <a:t>la</a:t>
            </a:r>
            <a:r>
              <a:rPr lang="tr-TR" sz="1867" u="heavy" spc="-27" dirty="0">
                <a:latin typeface="+mn-lt"/>
                <a:cs typeface="Calibri"/>
              </a:rPr>
              <a:t>c</a:t>
            </a:r>
            <a:r>
              <a:rPr lang="tr-TR" sz="1867" u="heavy" dirty="0">
                <a:latin typeface="+mn-lt"/>
                <a:cs typeface="Calibri"/>
              </a:rPr>
              <a:t>ağınız </a:t>
            </a:r>
            <a:r>
              <a:rPr lang="tr-TR" sz="1867" u="heavy" spc="-20" dirty="0">
                <a:latin typeface="+mn-lt"/>
                <a:cs typeface="Calibri"/>
              </a:rPr>
              <a:t> </a:t>
            </a:r>
            <a:r>
              <a:rPr lang="tr-TR" sz="1867" u="heavy" spc="-33" dirty="0">
                <a:latin typeface="+mn-lt"/>
                <a:cs typeface="Calibri"/>
              </a:rPr>
              <a:t>t</a:t>
            </a:r>
            <a:r>
              <a:rPr lang="tr-TR" sz="1867" u="heavy" dirty="0">
                <a:latin typeface="+mn-lt"/>
                <a:cs typeface="Calibri"/>
              </a:rPr>
              <a:t>arih </a:t>
            </a:r>
            <a:r>
              <a:rPr lang="tr-TR" sz="1867" u="heavy" spc="-13" dirty="0">
                <a:latin typeface="+mn-lt"/>
                <a:cs typeface="Calibri"/>
              </a:rPr>
              <a:t> </a:t>
            </a:r>
            <a:r>
              <a:rPr lang="tr-TR" sz="1867" u="heavy" dirty="0">
                <a:latin typeface="+mn-lt"/>
                <a:cs typeface="Calibri"/>
              </a:rPr>
              <a:t>a</a:t>
            </a:r>
            <a:r>
              <a:rPr lang="tr-TR" sz="1867" u="heavy" spc="-60" dirty="0">
                <a:latin typeface="+mn-lt"/>
                <a:cs typeface="Calibri"/>
              </a:rPr>
              <a:t>r</a:t>
            </a:r>
            <a:r>
              <a:rPr lang="tr-TR" sz="1867" u="heavy" dirty="0">
                <a:latin typeface="+mn-lt"/>
                <a:cs typeface="Calibri"/>
              </a:rPr>
              <a:t>alığını </a:t>
            </a:r>
            <a:r>
              <a:rPr lang="tr-TR" sz="1867" u="heavy" spc="-27" dirty="0">
                <a:latin typeface="+mn-lt"/>
                <a:cs typeface="Calibri"/>
              </a:rPr>
              <a:t> </a:t>
            </a:r>
            <a:r>
              <a:rPr lang="tr-TR" sz="1867" u="heavy" spc="-67" dirty="0">
                <a:latin typeface="+mn-lt"/>
                <a:cs typeface="Calibri"/>
              </a:rPr>
              <a:t>k</a:t>
            </a:r>
            <a:r>
              <a:rPr lang="tr-TR" sz="1867" u="heavy" dirty="0">
                <a:latin typeface="+mn-lt"/>
                <a:cs typeface="Calibri"/>
              </a:rPr>
              <a:t>a</a:t>
            </a:r>
            <a:r>
              <a:rPr lang="tr-TR" sz="1867" u="heavy" spc="-20" dirty="0">
                <a:latin typeface="+mn-lt"/>
                <a:cs typeface="Calibri"/>
              </a:rPr>
              <a:t>p</a:t>
            </a:r>
            <a:r>
              <a:rPr lang="tr-TR" sz="1867" u="heavy" dirty="0">
                <a:latin typeface="+mn-lt"/>
                <a:cs typeface="Calibri"/>
              </a:rPr>
              <a:t>s</a:t>
            </a:r>
            <a:r>
              <a:rPr lang="tr-TR" sz="1867" u="heavy" spc="-67" dirty="0">
                <a:latin typeface="+mn-lt"/>
                <a:cs typeface="Calibri"/>
              </a:rPr>
              <a:t>ay</a:t>
            </a:r>
            <a:r>
              <a:rPr lang="tr-TR" sz="1867" u="heavy" spc="-20" dirty="0">
                <a:latin typeface="+mn-lt"/>
                <a:cs typeface="Calibri"/>
              </a:rPr>
              <a:t>a</a:t>
            </a:r>
            <a:r>
              <a:rPr lang="tr-TR" sz="1867" u="heavy" spc="-40" dirty="0">
                <a:latin typeface="+mn-lt"/>
                <a:cs typeface="Calibri"/>
              </a:rPr>
              <a:t>c</a:t>
            </a:r>
            <a:r>
              <a:rPr lang="tr-TR" sz="1867" u="heavy" spc="-20" dirty="0">
                <a:latin typeface="+mn-lt"/>
                <a:cs typeface="Calibri"/>
              </a:rPr>
              <a:t>ak</a:t>
            </a:r>
            <a:r>
              <a:rPr lang="tr-TR" sz="1867" spc="-27" dirty="0">
                <a:latin typeface="+mn-lt"/>
                <a:cs typeface="Calibri"/>
              </a:rPr>
              <a:t> </a:t>
            </a:r>
            <a:r>
              <a:rPr lang="tr-TR" sz="1867" dirty="0">
                <a:latin typeface="+mn-lt"/>
                <a:cs typeface="Calibri"/>
              </a:rPr>
              <a:t>şekilde düzenlenmelidir.</a:t>
            </a:r>
          </a:p>
          <a:p>
            <a:pPr marL="397923" indent="-380990" algn="just">
              <a:lnSpc>
                <a:spcPct val="100000"/>
              </a:lnSpc>
              <a:buFont typeface="Arial" panose="020B0604020202020204" pitchFamily="34" charset="0"/>
              <a:buChar char="•"/>
            </a:pPr>
            <a:r>
              <a:rPr lang="tr-TR" sz="1867" spc="-73" dirty="0">
                <a:latin typeface="+mn-lt"/>
                <a:cs typeface="Calibri"/>
              </a:rPr>
              <a:t>P</a:t>
            </a:r>
            <a:r>
              <a:rPr lang="tr-TR" sz="1867" dirty="0">
                <a:latin typeface="+mn-lt"/>
                <a:cs typeface="Calibri"/>
              </a:rPr>
              <a:t>oliçe</a:t>
            </a:r>
            <a:r>
              <a:rPr lang="tr-TR" sz="1867" spc="-13" dirty="0">
                <a:latin typeface="+mn-lt"/>
                <a:cs typeface="Calibri"/>
              </a:rPr>
              <a:t> </a:t>
            </a:r>
            <a:r>
              <a:rPr lang="tr-TR" sz="1867" spc="-33" dirty="0">
                <a:latin typeface="+mn-lt"/>
                <a:cs typeface="Calibri"/>
              </a:rPr>
              <a:t>t</a:t>
            </a:r>
            <a:r>
              <a:rPr lang="tr-TR" sz="1867" dirty="0">
                <a:latin typeface="+mn-lt"/>
                <a:cs typeface="Calibri"/>
              </a:rPr>
              <a:t>e</a:t>
            </a:r>
            <a:r>
              <a:rPr lang="tr-TR" sz="1867" spc="7" dirty="0">
                <a:latin typeface="+mn-lt"/>
                <a:cs typeface="Calibri"/>
              </a:rPr>
              <a:t>m</a:t>
            </a:r>
            <a:r>
              <a:rPr lang="tr-TR" sz="1867" dirty="0">
                <a:latin typeface="+mn-lt"/>
                <a:cs typeface="Calibri"/>
              </a:rPr>
              <a:t>in</a:t>
            </a:r>
            <a:r>
              <a:rPr lang="tr-TR" sz="1867" spc="-33" dirty="0">
                <a:latin typeface="+mn-lt"/>
                <a:cs typeface="Calibri"/>
              </a:rPr>
              <a:t>a</a:t>
            </a:r>
            <a:r>
              <a:rPr lang="tr-TR" sz="1867" dirty="0">
                <a:latin typeface="+mn-lt"/>
                <a:cs typeface="Calibri"/>
              </a:rPr>
              <a:t>tı</a:t>
            </a:r>
            <a:r>
              <a:rPr lang="tr-TR" sz="1867" spc="-40" dirty="0">
                <a:latin typeface="+mn-lt"/>
                <a:cs typeface="Calibri"/>
              </a:rPr>
              <a:t> </a:t>
            </a:r>
            <a:r>
              <a:rPr lang="tr-TR" sz="1867" u="heavy" dirty="0">
                <a:latin typeface="+mn-lt"/>
                <a:cs typeface="Calibri"/>
              </a:rPr>
              <a:t>mini</a:t>
            </a:r>
            <a:r>
              <a:rPr lang="tr-TR" sz="1867" u="heavy" spc="7" dirty="0">
                <a:latin typeface="+mn-lt"/>
                <a:cs typeface="Calibri"/>
              </a:rPr>
              <a:t>m</a:t>
            </a:r>
            <a:r>
              <a:rPr lang="tr-TR" sz="1867" u="heavy" dirty="0">
                <a:latin typeface="+mn-lt"/>
                <a:cs typeface="Calibri"/>
              </a:rPr>
              <a:t>um</a:t>
            </a:r>
            <a:r>
              <a:rPr lang="tr-TR" sz="1867" u="heavy" spc="-33" dirty="0">
                <a:latin typeface="+mn-lt"/>
                <a:cs typeface="Calibri"/>
              </a:rPr>
              <a:t> </a:t>
            </a:r>
            <a:r>
              <a:rPr lang="tr-TR" sz="1867" u="heavy" spc="-20" dirty="0">
                <a:latin typeface="+mn-lt"/>
                <a:cs typeface="Calibri"/>
              </a:rPr>
              <a:t>3</a:t>
            </a:r>
            <a:r>
              <a:rPr lang="tr-TR" sz="1867" u="heavy" spc="-33" dirty="0">
                <a:latin typeface="+mn-lt"/>
                <a:cs typeface="Calibri"/>
              </a:rPr>
              <a:t>0</a:t>
            </a:r>
            <a:r>
              <a:rPr lang="tr-TR" sz="1867" u="heavy" dirty="0">
                <a:latin typeface="+mn-lt"/>
                <a:cs typeface="Calibri"/>
              </a:rPr>
              <a:t>.</a:t>
            </a:r>
            <a:r>
              <a:rPr lang="tr-TR" sz="1867" u="heavy" spc="-20" dirty="0">
                <a:latin typeface="+mn-lt"/>
                <a:cs typeface="Calibri"/>
              </a:rPr>
              <a:t>000</a:t>
            </a:r>
            <a:r>
              <a:rPr lang="tr-TR" sz="1867" u="heavy" spc="-13" dirty="0">
                <a:latin typeface="+mn-lt"/>
                <a:cs typeface="Calibri"/>
              </a:rPr>
              <a:t> </a:t>
            </a:r>
            <a:r>
              <a:rPr lang="tr-TR" sz="1867" u="heavy" dirty="0">
                <a:latin typeface="+mn-lt"/>
                <a:cs typeface="Calibri"/>
              </a:rPr>
              <a:t>Eu</a:t>
            </a:r>
            <a:r>
              <a:rPr lang="tr-TR" sz="1867" u="heavy" spc="-47" dirty="0">
                <a:latin typeface="+mn-lt"/>
                <a:cs typeface="Calibri"/>
              </a:rPr>
              <a:t>r</a:t>
            </a:r>
            <a:r>
              <a:rPr lang="tr-TR" sz="1867" u="heavy" dirty="0">
                <a:latin typeface="+mn-lt"/>
                <a:cs typeface="Calibri"/>
              </a:rPr>
              <a:t>o</a:t>
            </a:r>
            <a:r>
              <a:rPr lang="tr-TR" sz="1867" spc="-13" dirty="0">
                <a:latin typeface="+mn-lt"/>
                <a:cs typeface="Calibri"/>
              </a:rPr>
              <a:t> </a:t>
            </a:r>
            <a:r>
              <a:rPr lang="tr-TR" sz="1867" dirty="0">
                <a:latin typeface="+mn-lt"/>
                <a:cs typeface="Calibri"/>
              </a:rPr>
              <a:t>olmalıdır. Öğrenim göreceğiniz ülke ve/veya üniversite yetkililerinin sigorta konusunda şart koştuğu poliçe özellikleri dikkate alınmalıdır. Poliçeniz vize başvurusu için ilgili ülkenin şart koştuğu  özellikleri taşımalıdır. Konsolosluk, sigortanın kendi ülkelerindeki bir firmadan satın alınmasını da talep edebilir.</a:t>
            </a:r>
            <a:endParaRPr lang="tr-TR" sz="1867" dirty="0">
              <a:latin typeface="+mn-lt"/>
            </a:endParaRPr>
          </a:p>
          <a:p>
            <a:pPr marL="397923" indent="-380990" algn="just">
              <a:lnSpc>
                <a:spcPct val="100000"/>
              </a:lnSpc>
              <a:buFont typeface="Arial" panose="020B0604020202020204" pitchFamily="34" charset="0"/>
              <a:buChar char="•"/>
            </a:pPr>
            <a:r>
              <a:rPr lang="tr-TR" sz="1867" spc="-73" dirty="0">
                <a:solidFill>
                  <a:schemeClr val="tx1"/>
                </a:solidFill>
                <a:latin typeface="+mn-lt"/>
                <a:cs typeface="Calibri"/>
              </a:rPr>
              <a:t>P</a:t>
            </a:r>
            <a:r>
              <a:rPr lang="tr-TR" sz="1867" dirty="0">
                <a:solidFill>
                  <a:schemeClr val="tx1"/>
                </a:solidFill>
                <a:latin typeface="+mn-lt"/>
                <a:cs typeface="Calibri"/>
              </a:rPr>
              <a:t>oliçenin özellikle salgın hastalık durumunda sağladığı teminatlar konusunda kesin bilgi edindikten sonra satın alınmasını tavsiye ederiz.</a:t>
            </a:r>
          </a:p>
          <a:p>
            <a:pPr marL="380990" indent="-380990" algn="l">
              <a:lnSpc>
                <a:spcPct val="100000"/>
              </a:lnSpc>
              <a:buFont typeface="Arial" panose="020B0604020202020204" pitchFamily="34" charset="0"/>
              <a:buChar char="•"/>
            </a:pPr>
            <a:endParaRPr lang="tr-TR" sz="2133" b="1" dirty="0">
              <a:solidFill>
                <a:schemeClr val="bg1"/>
              </a:solidFill>
              <a:latin typeface="+mn-lt"/>
              <a:cs typeface="Calibri"/>
            </a:endParaRPr>
          </a:p>
          <a:p>
            <a:pPr marL="380990" indent="-380990" algn="l">
              <a:buFont typeface="Arial" panose="020B0604020202020204" pitchFamily="34" charset="0"/>
              <a:buChar char="•"/>
            </a:pPr>
            <a:endParaRPr lang="fr-FR" sz="2133" dirty="0"/>
          </a:p>
        </p:txBody>
      </p:sp>
    </p:spTree>
    <p:extLst>
      <p:ext uri="{BB962C8B-B14F-4D97-AF65-F5344CB8AC3E}">
        <p14:creationId xmlns:p14="http://schemas.microsoft.com/office/powerpoint/2010/main" val="1803661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
            <a:ext cx="12192000" cy="756744"/>
          </a:xfrm>
        </p:spPr>
        <p:txBody>
          <a:bodyPr/>
          <a:lstStyle/>
          <a:p>
            <a:r>
              <a:rPr lang="tr-TR" dirty="0">
                <a:solidFill>
                  <a:srgbClr val="FF0000"/>
                </a:solidFill>
              </a:rPr>
              <a:t>Vadesiz Euro Hesabı</a:t>
            </a:r>
          </a:p>
        </p:txBody>
      </p:sp>
      <p:sp>
        <p:nvSpPr>
          <p:cNvPr id="3" name="İçerik Yer Tutucusu 2"/>
          <p:cNvSpPr>
            <a:spLocks noGrp="1"/>
          </p:cNvSpPr>
          <p:nvPr>
            <p:ph idx="1"/>
          </p:nvPr>
        </p:nvSpPr>
        <p:spPr>
          <a:xfrm>
            <a:off x="0" y="756751"/>
            <a:ext cx="12192000" cy="4927719"/>
          </a:xfrm>
        </p:spPr>
        <p:txBody>
          <a:bodyPr>
            <a:normAutofit lnSpcReduction="10000"/>
          </a:bodyPr>
          <a:lstStyle/>
          <a:p>
            <a:pPr>
              <a:lnSpc>
                <a:spcPct val="100000"/>
              </a:lnSpc>
              <a:spcBef>
                <a:spcPts val="0"/>
              </a:spcBef>
            </a:pPr>
            <a:r>
              <a:rPr lang="tr-TR" sz="1800" dirty="0">
                <a:latin typeface="Arial" panose="020B0604020202020204" pitchFamily="34" charset="0"/>
                <a:cs typeface="Arial" panose="020B0604020202020204" pitchFamily="34" charset="0"/>
              </a:rPr>
              <a:t>Hibeniz, Ziraat Bankası hesabımızdan tarafınıza aktarılacaktır. Hibenin, komisyon vb.</a:t>
            </a:r>
            <a:r>
              <a:rPr lang="tr-TR" sz="1800" spc="-7" dirty="0">
                <a:latin typeface="Arial" panose="020B0604020202020204" pitchFamily="34" charset="0"/>
                <a:cs typeface="Arial" panose="020B0604020202020204" pitchFamily="34" charset="0"/>
              </a:rPr>
              <a:t> nedenlerle </a:t>
            </a:r>
            <a:r>
              <a:rPr lang="tr-TR" sz="1800" spc="-100" dirty="0">
                <a:latin typeface="Arial" panose="020B0604020202020204" pitchFamily="34" charset="0"/>
                <a:cs typeface="Arial" panose="020B0604020202020204" pitchFamily="34" charset="0"/>
              </a:rPr>
              <a:t>k</a:t>
            </a:r>
            <a:r>
              <a:rPr lang="tr-TR" sz="1800" dirty="0">
                <a:latin typeface="Arial" panose="020B0604020202020204" pitchFamily="34" charset="0"/>
                <a:cs typeface="Arial" panose="020B0604020202020204" pitchFamily="34" charset="0"/>
              </a:rPr>
              <a:t>esi</a:t>
            </a:r>
            <a:r>
              <a:rPr lang="tr-TR" sz="1800" spc="-40" dirty="0">
                <a:latin typeface="Arial" panose="020B0604020202020204" pitchFamily="34" charset="0"/>
                <a:cs typeface="Arial" panose="020B0604020202020204" pitchFamily="34" charset="0"/>
              </a:rPr>
              <a:t>n</a:t>
            </a:r>
            <a:r>
              <a:rPr lang="tr-TR" sz="1800" dirty="0">
                <a:latin typeface="Arial" panose="020B0604020202020204" pitchFamily="34" charset="0"/>
                <a:cs typeface="Arial" panose="020B0604020202020204" pitchFamily="34" charset="0"/>
              </a:rPr>
              <a:t>ti</a:t>
            </a:r>
            <a:r>
              <a:rPr lang="tr-TR" sz="1800" spc="-33" dirty="0">
                <a:latin typeface="Arial" panose="020B0604020202020204" pitchFamily="34" charset="0"/>
                <a:cs typeface="Arial" panose="020B0604020202020204" pitchFamily="34" charset="0"/>
              </a:rPr>
              <a:t>y</a:t>
            </a:r>
            <a:r>
              <a:rPr lang="tr-TR" sz="1800" dirty="0">
                <a:latin typeface="Arial" panose="020B0604020202020204" pitchFamily="34" charset="0"/>
                <a:cs typeface="Arial" panose="020B0604020202020204" pitchFamily="34" charset="0"/>
              </a:rPr>
              <a:t>e</a:t>
            </a:r>
            <a:r>
              <a:rPr lang="tr-TR" sz="1800" spc="-33"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uğ</a:t>
            </a:r>
            <a:r>
              <a:rPr lang="tr-TR" sz="1800" spc="-7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amadan</a:t>
            </a:r>
            <a:r>
              <a:rPr lang="tr-TR" sz="1800" spc="-20" dirty="0">
                <a:latin typeface="Arial" panose="020B0604020202020204" pitchFamily="34" charset="0"/>
                <a:cs typeface="Arial" panose="020B0604020202020204" pitchFamily="34" charset="0"/>
              </a:rPr>
              <a:t> </a:t>
            </a:r>
            <a:r>
              <a:rPr lang="tr-TR" sz="1800" spc="-47" dirty="0">
                <a:latin typeface="Arial" panose="020B0604020202020204" pitchFamily="34" charset="0"/>
                <a:cs typeface="Arial" panose="020B0604020202020204" pitchFamily="34" charset="0"/>
              </a:rPr>
              <a:t>aktarılabilmesi</a:t>
            </a:r>
            <a:r>
              <a:rPr lang="tr-TR" sz="1800" spc="-6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için</a:t>
            </a:r>
            <a:r>
              <a:rPr lang="tr-TR" sz="1800" spc="-2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Zi</a:t>
            </a:r>
            <a:r>
              <a:rPr lang="tr-TR" sz="1800" spc="-6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a</a:t>
            </a:r>
            <a:r>
              <a:rPr lang="tr-TR" sz="1800" spc="-33" dirty="0">
                <a:latin typeface="Arial" panose="020B0604020202020204" pitchFamily="34" charset="0"/>
                <a:cs typeface="Arial" panose="020B0604020202020204" pitchFamily="34" charset="0"/>
              </a:rPr>
              <a:t>a</a:t>
            </a:r>
            <a:r>
              <a:rPr lang="tr-TR" sz="1800" dirty="0">
                <a:latin typeface="Arial" panose="020B0604020202020204" pitchFamily="34" charset="0"/>
                <a:cs typeface="Arial" panose="020B0604020202020204" pitchFamily="34" charset="0"/>
              </a:rPr>
              <a:t>t</a:t>
            </a:r>
            <a:r>
              <a:rPr lang="tr-TR" sz="1800" spc="-2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Ban</a:t>
            </a:r>
            <a:r>
              <a:rPr lang="tr-TR" sz="1800" spc="-53" dirty="0">
                <a:latin typeface="Arial" panose="020B0604020202020204" pitchFamily="34" charset="0"/>
                <a:cs typeface="Arial" panose="020B0604020202020204" pitchFamily="34" charset="0"/>
              </a:rPr>
              <a:t>k</a:t>
            </a:r>
            <a:r>
              <a:rPr lang="tr-TR" sz="1800" dirty="0">
                <a:latin typeface="Arial" panose="020B0604020202020204" pitchFamily="34" charset="0"/>
                <a:cs typeface="Arial" panose="020B0604020202020204" pitchFamily="34" charset="0"/>
              </a:rPr>
              <a:t>ası</a:t>
            </a:r>
            <a:r>
              <a:rPr lang="tr-TR" sz="1800" spc="-73"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ndan </a:t>
            </a:r>
            <a:r>
              <a:rPr lang="tr-TR" sz="1800" u="sng" spc="-187" dirty="0">
                <a:latin typeface="Arial" panose="020B0604020202020204" pitchFamily="34" charset="0"/>
                <a:cs typeface="Arial" panose="020B0604020202020204" pitchFamily="34" charset="0"/>
              </a:rPr>
              <a:t>V</a:t>
            </a:r>
            <a:r>
              <a:rPr lang="tr-TR" sz="1800" u="sng" dirty="0">
                <a:latin typeface="Arial" panose="020B0604020202020204" pitchFamily="34" charset="0"/>
                <a:cs typeface="Arial" panose="020B0604020202020204" pitchFamily="34" charset="0"/>
              </a:rPr>
              <a:t>adesiz  Eu</a:t>
            </a:r>
            <a:r>
              <a:rPr lang="tr-TR" sz="1800" u="sng" spc="-47" dirty="0">
                <a:latin typeface="Arial" panose="020B0604020202020204" pitchFamily="34" charset="0"/>
                <a:cs typeface="Arial" panose="020B0604020202020204" pitchFamily="34" charset="0"/>
              </a:rPr>
              <a:t>r</a:t>
            </a:r>
            <a:r>
              <a:rPr lang="tr-TR" sz="1800" u="sng" dirty="0">
                <a:latin typeface="Arial" panose="020B0604020202020204" pitchFamily="34" charset="0"/>
                <a:cs typeface="Arial" panose="020B0604020202020204" pitchFamily="34" charset="0"/>
              </a:rPr>
              <a:t>o </a:t>
            </a:r>
            <a:r>
              <a:rPr lang="tr-TR" sz="1800" u="sng" spc="-13" dirty="0">
                <a:latin typeface="Arial" panose="020B0604020202020204" pitchFamily="34" charset="0"/>
                <a:cs typeface="Arial" panose="020B0604020202020204" pitchFamily="34" charset="0"/>
              </a:rPr>
              <a:t> </a:t>
            </a:r>
            <a:r>
              <a:rPr lang="tr-TR" sz="1800" u="sng" dirty="0">
                <a:latin typeface="Arial" panose="020B0604020202020204" pitchFamily="34" charset="0"/>
                <a:cs typeface="Arial" panose="020B0604020202020204" pitchFamily="34" charset="0"/>
              </a:rPr>
              <a:t>Hesabı</a:t>
            </a:r>
            <a:r>
              <a:rPr lang="tr-TR" sz="1800" dirty="0">
                <a:latin typeface="Arial" panose="020B0604020202020204" pitchFamily="34" charset="0"/>
                <a:cs typeface="Arial" panose="020B0604020202020204" pitchFamily="34" charset="0"/>
              </a:rPr>
              <a:t>  açılması</a:t>
            </a:r>
            <a:r>
              <a:rPr lang="tr-TR" sz="1800" spc="-33" dirty="0">
                <a:latin typeface="Arial" panose="020B0604020202020204" pitchFamily="34" charset="0"/>
                <a:cs typeface="Arial" panose="020B0604020202020204" pitchFamily="34" charset="0"/>
              </a:rPr>
              <a:t> t</a:t>
            </a:r>
            <a:r>
              <a:rPr lang="tr-TR" sz="1800" spc="-47" dirty="0">
                <a:latin typeface="Arial" panose="020B0604020202020204" pitchFamily="34" charset="0"/>
                <a:cs typeface="Arial" panose="020B0604020202020204" pitchFamily="34" charset="0"/>
              </a:rPr>
              <a:t>a</a:t>
            </a:r>
            <a:r>
              <a:rPr lang="tr-TR" sz="1800" spc="-27" dirty="0">
                <a:latin typeface="Arial" panose="020B0604020202020204" pitchFamily="34" charset="0"/>
                <a:cs typeface="Arial" panose="020B0604020202020204" pitchFamily="34" charset="0"/>
              </a:rPr>
              <a:t>v</a:t>
            </a:r>
            <a:r>
              <a:rPr lang="tr-TR" sz="1800" dirty="0">
                <a:latin typeface="Arial" panose="020B0604020202020204" pitchFamily="34" charset="0"/>
                <a:cs typeface="Arial" panose="020B0604020202020204" pitchFamily="34" charset="0"/>
              </a:rPr>
              <a:t>si</a:t>
            </a:r>
            <a:r>
              <a:rPr lang="tr-TR" sz="1800" spc="-33" dirty="0">
                <a:latin typeface="Arial" panose="020B0604020202020204" pitchFamily="34" charset="0"/>
                <a:cs typeface="Arial" panose="020B0604020202020204" pitchFamily="34" charset="0"/>
              </a:rPr>
              <a:t>y</a:t>
            </a:r>
            <a:r>
              <a:rPr lang="tr-TR" sz="1800" dirty="0">
                <a:latin typeface="Arial" panose="020B0604020202020204" pitchFamily="34" charset="0"/>
                <a:cs typeface="Arial" panose="020B0604020202020204" pitchFamily="34" charset="0"/>
              </a:rPr>
              <a:t>e</a:t>
            </a:r>
            <a:r>
              <a:rPr lang="tr-TR" sz="1800" spc="-33"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edilmek</a:t>
            </a:r>
            <a:r>
              <a:rPr lang="tr-TR" sz="1800" spc="-47" dirty="0">
                <a:latin typeface="Arial" panose="020B0604020202020204" pitchFamily="34" charset="0"/>
                <a:cs typeface="Arial" panose="020B0604020202020204" pitchFamily="34" charset="0"/>
              </a:rPr>
              <a:t>t</a:t>
            </a:r>
            <a:r>
              <a:rPr lang="tr-TR" sz="1800" dirty="0">
                <a:latin typeface="Arial" panose="020B0604020202020204" pitchFamily="34" charset="0"/>
                <a:cs typeface="Arial" panose="020B0604020202020204" pitchFamily="34" charset="0"/>
              </a:rPr>
              <a:t>edi</a:t>
            </a:r>
            <a:r>
              <a:rPr lang="tr-TR" sz="1800" spc="-31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 . Ancak bazı farklı bankalar da kesinti olmadan para transferi olanağı sağlamaktadır.</a:t>
            </a:r>
          </a:p>
          <a:p>
            <a:pPr marL="0" indent="0">
              <a:lnSpc>
                <a:spcPct val="100000"/>
              </a:lnSpc>
              <a:spcBef>
                <a:spcPts val="0"/>
              </a:spcBef>
              <a:buNone/>
            </a:pPr>
            <a:endParaRPr lang="tr-TR" sz="1800" dirty="0">
              <a:latin typeface="Arial" panose="020B0604020202020204" pitchFamily="34" charset="0"/>
              <a:cs typeface="Arial" panose="020B0604020202020204" pitchFamily="34" charset="0"/>
            </a:endParaRPr>
          </a:p>
          <a:p>
            <a:pPr marL="397923" marR="958403" indent="-380990">
              <a:lnSpc>
                <a:spcPct val="100000"/>
              </a:lnSpc>
              <a:spcBef>
                <a:spcPts val="0"/>
              </a:spcBef>
            </a:pPr>
            <a:r>
              <a:rPr lang="tr-TR" sz="1800" dirty="0">
                <a:latin typeface="Arial" panose="020B0604020202020204" pitchFamily="34" charset="0"/>
                <a:cs typeface="Arial" panose="020B0604020202020204" pitchFamily="34" charset="0"/>
              </a:rPr>
              <a:t>Hesap açtırdığınız bankanın, gideceğiniz ülkede/şehirde şubesi ya da ortak çalıştığı yaygın başka bir banka </a:t>
            </a:r>
            <a:r>
              <a:rPr lang="tr-TR" sz="1800" spc="-13" dirty="0">
                <a:latin typeface="Arial" panose="020B0604020202020204" pitchFamily="34" charset="0"/>
                <a:cs typeface="Arial" panose="020B0604020202020204" pitchFamily="34" charset="0"/>
              </a:rPr>
              <a:t>o</a:t>
            </a:r>
            <a:r>
              <a:rPr lang="tr-TR" sz="1800" dirty="0">
                <a:latin typeface="Arial" panose="020B0604020202020204" pitchFamily="34" charset="0"/>
                <a:cs typeface="Arial" panose="020B0604020202020204" pitchFamily="34" charset="0"/>
              </a:rPr>
              <a:t>lup</a:t>
            </a:r>
            <a:r>
              <a:rPr lang="tr-TR" sz="1800" spc="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olmadığını</a:t>
            </a:r>
            <a:r>
              <a:rPr lang="tr-TR" sz="1800" spc="-4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a:t>
            </a:r>
            <a:r>
              <a:rPr lang="tr-TR" sz="1800" spc="-6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a</a:t>
            </a:r>
            <a:r>
              <a:rPr lang="tr-TR" sz="1800" spc="-33" dirty="0">
                <a:latin typeface="Arial" panose="020B0604020202020204" pitchFamily="34" charset="0"/>
                <a:cs typeface="Arial" panose="020B0604020202020204" pitchFamily="34" charset="0"/>
              </a:rPr>
              <a:t>ş</a:t>
            </a:r>
            <a:r>
              <a:rPr lang="tr-TR" sz="1800" dirty="0">
                <a:latin typeface="Arial" panose="020B0604020202020204" pitchFamily="34" charset="0"/>
                <a:cs typeface="Arial" panose="020B0604020202020204" pitchFamily="34" charset="0"/>
              </a:rPr>
              <a:t>tırın</a:t>
            </a:r>
            <a:r>
              <a:rPr lang="tr-TR" sz="1800" spc="-20" dirty="0">
                <a:latin typeface="Arial" panose="020B0604020202020204" pitchFamily="34" charset="0"/>
                <a:cs typeface="Arial" panose="020B0604020202020204" pitchFamily="34" charset="0"/>
              </a:rPr>
              <a:t> </a:t>
            </a:r>
            <a:r>
              <a:rPr lang="tr-TR" sz="1800" spc="-40" dirty="0">
                <a:latin typeface="Arial" panose="020B0604020202020204" pitchFamily="34" charset="0"/>
                <a:cs typeface="Arial" panose="020B0604020202020204" pitchFamily="34" charset="0"/>
              </a:rPr>
              <a:t>v</a:t>
            </a:r>
            <a:r>
              <a:rPr lang="tr-TR" sz="1800" dirty="0">
                <a:latin typeface="Arial" panose="020B0604020202020204" pitchFamily="34" charset="0"/>
                <a:cs typeface="Arial" panose="020B0604020202020204" pitchFamily="34" charset="0"/>
              </a:rPr>
              <a:t>e pa</a:t>
            </a:r>
            <a:r>
              <a:rPr lang="tr-TR" sz="1800" spc="-6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a t</a:t>
            </a:r>
            <a:r>
              <a:rPr lang="tr-TR" sz="1800" spc="-67"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an</a:t>
            </a:r>
            <a:r>
              <a:rPr lang="tr-TR" sz="1800" spc="-33" dirty="0">
                <a:latin typeface="Arial" panose="020B0604020202020204" pitchFamily="34" charset="0"/>
                <a:cs typeface="Arial" panose="020B0604020202020204" pitchFamily="34" charset="0"/>
              </a:rPr>
              <a:t>s</a:t>
            </a:r>
            <a:r>
              <a:rPr lang="tr-TR" sz="1800" spc="-80" dirty="0">
                <a:latin typeface="Arial" panose="020B0604020202020204" pitchFamily="34" charset="0"/>
                <a:cs typeface="Arial" panose="020B0604020202020204" pitchFamily="34" charset="0"/>
              </a:rPr>
              <a:t>f</a:t>
            </a:r>
            <a:r>
              <a:rPr lang="tr-TR" sz="1800" dirty="0">
                <a:latin typeface="Arial" panose="020B0604020202020204" pitchFamily="34" charset="0"/>
                <a:cs typeface="Arial" panose="020B0604020202020204" pitchFamily="34" charset="0"/>
              </a:rPr>
              <a:t>er işlem</a:t>
            </a:r>
            <a:r>
              <a:rPr lang="tr-TR" sz="1800" spc="-2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üc</a:t>
            </a:r>
            <a:r>
              <a:rPr lang="tr-TR" sz="1800" spc="-4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eti</a:t>
            </a:r>
            <a:r>
              <a:rPr lang="tr-TR" sz="1800" spc="-33" dirty="0">
                <a:latin typeface="Arial" panose="020B0604020202020204" pitchFamily="34" charset="0"/>
                <a:cs typeface="Arial" panose="020B0604020202020204" pitchFamily="34" charset="0"/>
              </a:rPr>
              <a:t> </a:t>
            </a:r>
            <a:r>
              <a:rPr lang="tr-TR" sz="1800" spc="-40" dirty="0">
                <a:latin typeface="Arial" panose="020B0604020202020204" pitchFamily="34" charset="0"/>
                <a:cs typeface="Arial" panose="020B0604020202020204" pitchFamily="34" charset="0"/>
              </a:rPr>
              <a:t>v</a:t>
            </a:r>
            <a:r>
              <a:rPr lang="tr-TR" sz="1800" dirty="0">
                <a:latin typeface="Arial" panose="020B0604020202020204" pitchFamily="34" charset="0"/>
                <a:cs typeface="Arial" panose="020B0604020202020204" pitchFamily="34" charset="0"/>
              </a:rPr>
              <a:t>e sü</a:t>
            </a:r>
            <a:r>
              <a:rPr lang="tr-TR" sz="1800" spc="-47"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el</a:t>
            </a:r>
            <a:r>
              <a:rPr lang="tr-TR" sz="1800" spc="7"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rini öğ</a:t>
            </a:r>
            <a:r>
              <a:rPr lang="tr-TR" sz="1800" spc="-6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enin.</a:t>
            </a:r>
          </a:p>
          <a:p>
            <a:pPr marL="0" indent="0">
              <a:lnSpc>
                <a:spcPct val="100000"/>
              </a:lnSpc>
              <a:spcBef>
                <a:spcPts val="0"/>
              </a:spcBef>
              <a:buNone/>
            </a:pPr>
            <a:endParaRPr lang="tr-TR" sz="1800" dirty="0">
              <a:latin typeface="Arial" panose="020B0604020202020204" pitchFamily="34" charset="0"/>
              <a:cs typeface="Arial" panose="020B0604020202020204" pitchFamily="34" charset="0"/>
            </a:endParaRPr>
          </a:p>
          <a:p>
            <a:pPr>
              <a:lnSpc>
                <a:spcPct val="100000"/>
              </a:lnSpc>
              <a:spcBef>
                <a:spcPts val="0"/>
              </a:spcBef>
            </a:pPr>
            <a:r>
              <a:rPr lang="tr-TR" sz="1800" dirty="0">
                <a:latin typeface="Arial" panose="020B0604020202020204" pitchFamily="34" charset="0"/>
                <a:cs typeface="Arial" panose="020B0604020202020204" pitchFamily="34" charset="0"/>
              </a:rPr>
              <a:t>Banka hesabı mutla</a:t>
            </a:r>
            <a:r>
              <a:rPr lang="tr-TR" sz="1800" spc="-60" dirty="0">
                <a:latin typeface="Arial" panose="020B0604020202020204" pitchFamily="34" charset="0"/>
                <a:cs typeface="Arial" panose="020B0604020202020204" pitchFamily="34" charset="0"/>
              </a:rPr>
              <a:t>k</a:t>
            </a:r>
            <a:r>
              <a:rPr lang="tr-TR" sz="1800" dirty="0">
                <a:latin typeface="Arial" panose="020B0604020202020204" pitchFamily="34" charset="0"/>
                <a:cs typeface="Arial" panose="020B0604020202020204" pitchFamily="34" charset="0"/>
              </a:rPr>
              <a:t>a</a:t>
            </a:r>
            <a:r>
              <a:rPr lang="tr-TR" sz="1800" spc="-40" dirty="0">
                <a:latin typeface="Arial" panose="020B0604020202020204" pitchFamily="34" charset="0"/>
                <a:cs typeface="Arial" panose="020B0604020202020204" pitchFamily="34" charset="0"/>
              </a:rPr>
              <a:t> </a:t>
            </a:r>
            <a:r>
              <a:rPr lang="tr-TR" sz="1800" spc="-100" dirty="0">
                <a:latin typeface="Arial" panose="020B0604020202020204" pitchFamily="34" charset="0"/>
                <a:cs typeface="Arial" panose="020B0604020202020204" pitchFamily="34" charset="0"/>
              </a:rPr>
              <a:t>k</a:t>
            </a:r>
            <a:r>
              <a:rPr lang="tr-TR" sz="1800" dirty="0">
                <a:latin typeface="Arial" panose="020B0604020202020204" pitchFamily="34" charset="0"/>
                <a:cs typeface="Arial" panose="020B0604020202020204" pitchFamily="34" charset="0"/>
              </a:rPr>
              <a:t>endi</a:t>
            </a:r>
            <a:r>
              <a:rPr lang="tr-TR" sz="1800" spc="-2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adını</a:t>
            </a:r>
            <a:r>
              <a:rPr lang="tr-TR" sz="1800" spc="-53" dirty="0">
                <a:latin typeface="Arial" panose="020B0604020202020204" pitchFamily="34" charset="0"/>
                <a:cs typeface="Arial" panose="020B0604020202020204" pitchFamily="34" charset="0"/>
              </a:rPr>
              <a:t>z</a:t>
            </a:r>
            <a:r>
              <a:rPr lang="tr-TR" sz="1800" dirty="0">
                <a:latin typeface="Arial" panose="020B0604020202020204" pitchFamily="34" charset="0"/>
                <a:cs typeface="Arial" panose="020B0604020202020204" pitchFamily="34" charset="0"/>
              </a:rPr>
              <a:t>a ve Türkiye’deki bir bankada açılmış olmalıdır. Or</a:t>
            </a:r>
            <a:r>
              <a:rPr lang="tr-TR" sz="1800" spc="-40" dirty="0">
                <a:latin typeface="Arial" panose="020B0604020202020204" pitchFamily="34" charset="0"/>
                <a:cs typeface="Arial" panose="020B0604020202020204" pitchFamily="34" charset="0"/>
              </a:rPr>
              <a:t>t</a:t>
            </a:r>
            <a:r>
              <a:rPr lang="tr-TR" sz="1800" dirty="0">
                <a:latin typeface="Arial" panose="020B0604020202020204" pitchFamily="34" charset="0"/>
                <a:cs typeface="Arial" panose="020B0604020202020204" pitchFamily="34" charset="0"/>
              </a:rPr>
              <a:t>ak</a:t>
            </a:r>
            <a:r>
              <a:rPr lang="tr-TR" sz="1800" spc="-2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hesap</a:t>
            </a:r>
            <a:r>
              <a:rPr lang="tr-TR" sz="1800" spc="-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açtırmanızı</a:t>
            </a:r>
            <a:r>
              <a:rPr lang="tr-TR" sz="1800" spc="-53" dirty="0">
                <a:latin typeface="Arial" panose="020B0604020202020204" pitchFamily="34" charset="0"/>
                <a:cs typeface="Arial" panose="020B0604020202020204" pitchFamily="34" charset="0"/>
              </a:rPr>
              <a:t> da </a:t>
            </a:r>
            <a:r>
              <a:rPr lang="tr-TR" sz="1800" spc="-33" dirty="0">
                <a:latin typeface="Arial" panose="020B0604020202020204" pitchFamily="34" charset="0"/>
                <a:cs typeface="Arial" panose="020B0604020202020204" pitchFamily="34" charset="0"/>
              </a:rPr>
              <a:t>t</a:t>
            </a:r>
            <a:r>
              <a:rPr lang="tr-TR" sz="1800" spc="-47" dirty="0">
                <a:latin typeface="Arial" panose="020B0604020202020204" pitchFamily="34" charset="0"/>
                <a:cs typeface="Arial" panose="020B0604020202020204" pitchFamily="34" charset="0"/>
              </a:rPr>
              <a:t>a</a:t>
            </a:r>
            <a:r>
              <a:rPr lang="tr-TR" sz="1800" spc="-27" dirty="0">
                <a:latin typeface="Arial" panose="020B0604020202020204" pitchFamily="34" charset="0"/>
                <a:cs typeface="Arial" panose="020B0604020202020204" pitchFamily="34" charset="0"/>
              </a:rPr>
              <a:t>v</a:t>
            </a:r>
            <a:r>
              <a:rPr lang="tr-TR" sz="1800" dirty="0">
                <a:latin typeface="Arial" panose="020B0604020202020204" pitchFamily="34" charset="0"/>
                <a:cs typeface="Arial" panose="020B0604020202020204" pitchFamily="34" charset="0"/>
              </a:rPr>
              <a:t>si</a:t>
            </a:r>
            <a:r>
              <a:rPr lang="tr-TR" sz="1800" spc="-33" dirty="0">
                <a:latin typeface="Arial" panose="020B0604020202020204" pitchFamily="34" charset="0"/>
                <a:cs typeface="Arial" panose="020B0604020202020204" pitchFamily="34" charset="0"/>
              </a:rPr>
              <a:t>y</a:t>
            </a:r>
            <a:r>
              <a:rPr lang="tr-TR" sz="1800" dirty="0">
                <a:latin typeface="Arial" panose="020B0604020202020204" pitchFamily="34" charset="0"/>
                <a:cs typeface="Arial" panose="020B0604020202020204" pitchFamily="34" charset="0"/>
              </a:rPr>
              <a:t>e </a:t>
            </a:r>
            <a:r>
              <a:rPr lang="tr-TR" sz="1800" spc="-20" dirty="0">
                <a:latin typeface="Arial" panose="020B0604020202020204" pitchFamily="34" charset="0"/>
                <a:cs typeface="Arial" panose="020B0604020202020204" pitchFamily="34" charset="0"/>
              </a:rPr>
              <a:t>ed</a:t>
            </a:r>
            <a:r>
              <a:rPr lang="tr-TR" sz="1800" spc="-13"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riz. </a:t>
            </a:r>
            <a:r>
              <a:rPr lang="tr-TR" sz="1800" u="sng" spc="-100" dirty="0">
                <a:latin typeface="Arial" panose="020B0604020202020204" pitchFamily="34" charset="0"/>
                <a:cs typeface="Arial" panose="020B0604020202020204" pitchFamily="34" charset="0"/>
              </a:rPr>
              <a:t>Bu durumda, hesap cüzdanınızda birinci sırada  kendi  ad-soyadınızın, ikinci sırada hesaba erişebilmesini istediğiniz yakınınızın/aile üyenizin ad-soyadı yazılı olmalıdır.</a:t>
            </a:r>
            <a:r>
              <a:rPr lang="tr-TR" sz="1800" spc="-100" dirty="0">
                <a:latin typeface="Arial" panose="020B0604020202020204" pitchFamily="34" charset="0"/>
                <a:cs typeface="Arial" panose="020B0604020202020204" pitchFamily="34" charset="0"/>
              </a:rPr>
              <a:t> Ortak hesap açılması durumunda, hesabın adlarına açıldığı her iki kişi için de hesaptaki tutara erişim mümkündür.</a:t>
            </a:r>
            <a:endParaRPr lang="tr-TR" sz="1800" u="sng" spc="-100" dirty="0">
              <a:latin typeface="Arial" panose="020B0604020202020204" pitchFamily="34" charset="0"/>
              <a:cs typeface="Arial" panose="020B0604020202020204" pitchFamily="34" charset="0"/>
            </a:endParaRPr>
          </a:p>
          <a:p>
            <a:pPr>
              <a:lnSpc>
                <a:spcPct val="100000"/>
              </a:lnSpc>
              <a:spcBef>
                <a:spcPts val="0"/>
              </a:spcBef>
            </a:pPr>
            <a:endParaRPr lang="tr-TR" sz="1800" u="sng" dirty="0">
              <a:latin typeface="Arial" panose="020B0604020202020204" pitchFamily="34" charset="0"/>
              <a:cs typeface="Arial" panose="020B0604020202020204" pitchFamily="34" charset="0"/>
            </a:endParaRPr>
          </a:p>
          <a:p>
            <a:pPr>
              <a:lnSpc>
                <a:spcPct val="100000"/>
              </a:lnSpc>
              <a:spcBef>
                <a:spcPts val="0"/>
              </a:spcBef>
            </a:pPr>
            <a:r>
              <a:rPr lang="tr-TR" sz="1800" dirty="0">
                <a:latin typeface="Arial" panose="020B0604020202020204" pitchFamily="34" charset="0"/>
                <a:cs typeface="Arial" panose="020B0604020202020204" pitchFamily="34" charset="0"/>
              </a:rPr>
              <a:t>Hangi bankada vadesiz Euro hesabı açtırmanızın daha avantajlı olacağı konusunda, Koordinatörlüğümüzce size hibe tutarınız aktarılırken ilgili banka tarafından kesinti yapıp yapmayacağı önemlidir. Ancak bununun yanında, gittiğiniz ülkede hesabınızda bulunan Euro cinsinden tutarı çekmek istediğinizde, hangi bankada açılmış hesabın size bu tutar için kolay ve masrafsız  erişim sağlayacağı ayrıntısı da önem taşır. Bu durum ülkeden ülkeye değişiklik gösterebilir ve bu konuda gerekli araştırmayı öğrencilerimizin yapması beklenmektedir.</a:t>
            </a:r>
          </a:p>
          <a:p>
            <a:pPr>
              <a:lnSpc>
                <a:spcPct val="100000"/>
              </a:lnSpc>
              <a:spcBef>
                <a:spcPts val="0"/>
              </a:spcBef>
            </a:pPr>
            <a:endParaRPr lang="tr-TR" sz="1867" dirty="0">
              <a:latin typeface="+mn-lt"/>
            </a:endParaRP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11129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12192000" cy="784771"/>
          </a:xfrm>
        </p:spPr>
        <p:txBody>
          <a:bodyPr>
            <a:normAutofit fontScale="90000"/>
          </a:bodyPr>
          <a:lstStyle/>
          <a:p>
            <a:r>
              <a:rPr lang="tr-TR" dirty="0">
                <a:solidFill>
                  <a:srgbClr val="FF0000"/>
                </a:solidFill>
              </a:rPr>
              <a:t>OLS (Online </a:t>
            </a:r>
            <a:r>
              <a:rPr lang="tr-TR" dirty="0" err="1">
                <a:solidFill>
                  <a:srgbClr val="FF0000"/>
                </a:solidFill>
              </a:rPr>
              <a:t>Linguistic</a:t>
            </a:r>
            <a:r>
              <a:rPr lang="tr-TR" dirty="0">
                <a:solidFill>
                  <a:srgbClr val="FF0000"/>
                </a:solidFill>
              </a:rPr>
              <a:t> </a:t>
            </a:r>
            <a:r>
              <a:rPr lang="tr-TR" dirty="0" err="1">
                <a:solidFill>
                  <a:srgbClr val="FF0000"/>
                </a:solidFill>
              </a:rPr>
              <a:t>Support</a:t>
            </a:r>
            <a:r>
              <a:rPr lang="tr-TR" dirty="0">
                <a:solidFill>
                  <a:srgbClr val="FF0000"/>
                </a:solidFill>
              </a:rPr>
              <a:t> – Çevrimiçi Dil Desteği)</a:t>
            </a:r>
            <a:br>
              <a:rPr lang="tr-TR" dirty="0">
                <a:solidFill>
                  <a:srgbClr val="FF0000"/>
                </a:solidFill>
              </a:rPr>
            </a:br>
            <a:r>
              <a:rPr lang="tr-TR" dirty="0">
                <a:solidFill>
                  <a:srgbClr val="FF0000"/>
                </a:solidFill>
              </a:rPr>
              <a:t>EU ACADEMY</a:t>
            </a:r>
          </a:p>
        </p:txBody>
      </p:sp>
      <p:sp>
        <p:nvSpPr>
          <p:cNvPr id="3" name="İçerik Yer Tutucusu 2"/>
          <p:cNvSpPr>
            <a:spLocks noGrp="1"/>
          </p:cNvSpPr>
          <p:nvPr>
            <p:ph idx="1"/>
          </p:nvPr>
        </p:nvSpPr>
        <p:spPr>
          <a:xfrm>
            <a:off x="0" y="784776"/>
            <a:ext cx="12192000" cy="5195533"/>
          </a:xfrm>
        </p:spPr>
        <p:txBody>
          <a:bodyPr/>
          <a:lstStyle/>
          <a:p>
            <a:pPr algn="just"/>
            <a:endParaRPr lang="tr-TR" sz="1867" dirty="0"/>
          </a:p>
          <a:p>
            <a:pPr algn="just"/>
            <a:r>
              <a:rPr lang="tr-TR" sz="1800" dirty="0"/>
              <a:t>Öğrencilerin dil yeterliğinin geliştirilmesine destek amacı ile oluşturulmuştur.</a:t>
            </a:r>
          </a:p>
          <a:p>
            <a:pPr algn="just"/>
            <a:r>
              <a:rPr lang="tr-TR" sz="1800" dirty="0"/>
              <a:t>Öğrenciler gidiş işlemleri için belgelerini tamamlayıp, Koordinatörlüğümüzden e-posta ile randevu talebinde bulunurken, aynı zamanda hangi dilde (İngilizce/Almanca/Fransızca) sınava girmek istediklerini belirterek OLS sınavı için Koordinatörlüğümüzden talepte bulunabilirler. Öğrencimize sınavı uygulayabilmesi için gerekli bilgilendirme e-posta ile gönderilecektir.</a:t>
            </a:r>
          </a:p>
          <a:p>
            <a:pPr algn="just"/>
            <a:r>
              <a:rPr lang="tr-TR" sz="1800" dirty="0"/>
              <a:t>Öğrenciler, </a:t>
            </a:r>
            <a:r>
              <a:rPr lang="tr-TR" sz="1800" dirty="0" err="1"/>
              <a:t>Erasmus</a:t>
            </a:r>
            <a:r>
              <a:rPr lang="tr-TR" sz="1800" dirty="0"/>
              <a:t>+ hareketliliği başlamadan önce online dil sınavı (OLS-First </a:t>
            </a:r>
            <a:r>
              <a:rPr lang="tr-TR" sz="1800" dirty="0" err="1"/>
              <a:t>Assessment</a:t>
            </a:r>
            <a:r>
              <a:rPr lang="tr-TR" sz="1800" dirty="0"/>
              <a:t>) uygularlar. Hareketlilik bitimindeki (OLS-Second </a:t>
            </a:r>
            <a:r>
              <a:rPr lang="tr-TR" sz="1800" dirty="0" err="1"/>
              <a:t>Assessment</a:t>
            </a:r>
            <a:r>
              <a:rPr lang="tr-TR" sz="1800" dirty="0"/>
              <a:t>) online dil sınavını uygulamak zorunlu olmaktan çıkarılmıştır.</a:t>
            </a:r>
          </a:p>
          <a:p>
            <a:pPr algn="just"/>
            <a:r>
              <a:rPr lang="tr-TR" sz="1800" dirty="0"/>
              <a:t>Online dil sınavı sonucunda ortaya çıkan dil yeterlik düzeyi hiç bir şekilde öğrencinin öğrenim hareketliliğini etkilememektedir, ancak sınavın tüm öğrenciler tarafından dikkatli biçimde uygulanması tavsiye edilmektedir.</a:t>
            </a:r>
          </a:p>
          <a:p>
            <a:pPr algn="just"/>
            <a:r>
              <a:rPr lang="tr-TR" sz="1800" dirty="0"/>
              <a:t>OLS sınavında B2 ve üzeri yabancı dil puanı alan öğrenciler sistemde sunulan farklı online yabancı dil kursu seçeneklerinden yararlanabilir.</a:t>
            </a:r>
          </a:p>
          <a:p>
            <a:pPr algn="just">
              <a:buNone/>
            </a:pPr>
            <a:endParaRPr lang="tr-TR" sz="2133" dirty="0"/>
          </a:p>
          <a:p>
            <a:endParaRPr lang="tr-TR" sz="2400" dirty="0"/>
          </a:p>
        </p:txBody>
      </p:sp>
      <p:sp>
        <p:nvSpPr>
          <p:cNvPr id="4"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037504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
            <a:ext cx="12192000" cy="756744"/>
          </a:xfrm>
        </p:spPr>
        <p:txBody>
          <a:bodyPr>
            <a:normAutofit fontScale="90000"/>
          </a:bodyPr>
          <a:lstStyle/>
          <a:p>
            <a:r>
              <a:rPr lang="tr-TR" dirty="0">
                <a:solidFill>
                  <a:srgbClr val="FF0000"/>
                </a:solidFill>
              </a:rPr>
              <a:t>5. Adım – Uluslararası Akademik İlişkiler Koordinatörlüğü ile İlgili İşlemler</a:t>
            </a:r>
          </a:p>
        </p:txBody>
      </p:sp>
      <p:sp>
        <p:nvSpPr>
          <p:cNvPr id="3" name="İçerik Yer Tutucusu 2"/>
          <p:cNvSpPr>
            <a:spLocks noGrp="1"/>
          </p:cNvSpPr>
          <p:nvPr>
            <p:ph idx="1"/>
          </p:nvPr>
        </p:nvSpPr>
        <p:spPr>
          <a:xfrm>
            <a:off x="0" y="756751"/>
            <a:ext cx="12192000" cy="5508336"/>
          </a:xfrm>
        </p:spPr>
        <p:txBody>
          <a:bodyPr>
            <a:normAutofit/>
          </a:bodyPr>
          <a:lstStyle/>
          <a:p>
            <a:pPr marL="16933">
              <a:lnSpc>
                <a:spcPct val="100000"/>
              </a:lnSpc>
            </a:pPr>
            <a:r>
              <a:rPr lang="tr-TR" sz="1800" dirty="0">
                <a:latin typeface="Calibri"/>
                <a:cs typeface="Calibri"/>
              </a:rPr>
              <a:t>Yurtdışına çıkmadan önce </a:t>
            </a:r>
            <a:r>
              <a:rPr lang="tr-TR" sz="1800" b="1" u="sng" dirty="0">
                <a:solidFill>
                  <a:srgbClr val="FF0000"/>
                </a:solidFill>
                <a:latin typeface="Calibri"/>
                <a:cs typeface="Calibri"/>
              </a:rPr>
              <a:t>en </a:t>
            </a:r>
            <a:r>
              <a:rPr lang="tr-TR" sz="1800" b="1" u="sng" spc="-33" dirty="0">
                <a:solidFill>
                  <a:srgbClr val="FF0000"/>
                </a:solidFill>
                <a:latin typeface="Calibri"/>
                <a:cs typeface="Calibri"/>
              </a:rPr>
              <a:t>g</a:t>
            </a:r>
            <a:r>
              <a:rPr lang="tr-TR" sz="1800" b="1" u="sng" dirty="0">
                <a:solidFill>
                  <a:srgbClr val="FF0000"/>
                </a:solidFill>
                <a:latin typeface="Calibri"/>
                <a:cs typeface="Calibri"/>
              </a:rPr>
              <a:t>eç</a:t>
            </a:r>
            <a:r>
              <a:rPr lang="tr-TR" sz="1800" b="1" u="sng" spc="7" dirty="0">
                <a:solidFill>
                  <a:srgbClr val="FF0000"/>
                </a:solidFill>
                <a:latin typeface="Calibri"/>
                <a:cs typeface="Calibri"/>
              </a:rPr>
              <a:t> 20-25</a:t>
            </a:r>
            <a:r>
              <a:rPr lang="tr-TR" sz="1800" b="1" u="sng" spc="-27" dirty="0">
                <a:solidFill>
                  <a:srgbClr val="FF0000"/>
                </a:solidFill>
                <a:latin typeface="Calibri"/>
                <a:cs typeface="Calibri"/>
              </a:rPr>
              <a:t> </a:t>
            </a:r>
            <a:r>
              <a:rPr lang="tr-TR" sz="1800" b="1" u="sng" dirty="0">
                <a:solidFill>
                  <a:srgbClr val="FF0000"/>
                </a:solidFill>
                <a:latin typeface="Calibri"/>
                <a:cs typeface="Calibri"/>
              </a:rPr>
              <a:t>günü </a:t>
            </a:r>
            <a:r>
              <a:rPr lang="tr-TR" sz="1800" b="1" u="sng" spc="-13" dirty="0">
                <a:solidFill>
                  <a:srgbClr val="FF0000"/>
                </a:solidFill>
                <a:latin typeface="Calibri"/>
                <a:cs typeface="Calibri"/>
              </a:rPr>
              <a:t>ö</a:t>
            </a:r>
            <a:r>
              <a:rPr lang="tr-TR" sz="1800" b="1" u="sng" dirty="0">
                <a:solidFill>
                  <a:srgbClr val="FF0000"/>
                </a:solidFill>
                <a:latin typeface="Calibri"/>
                <a:cs typeface="Calibri"/>
              </a:rPr>
              <a:t>ncesinde (sadece vize eksik)</a:t>
            </a:r>
            <a:r>
              <a:rPr lang="tr-TR" sz="1800" b="1" dirty="0">
                <a:solidFill>
                  <a:srgbClr val="FF0000"/>
                </a:solidFill>
                <a:latin typeface="Calibri"/>
                <a:cs typeface="Calibri"/>
              </a:rPr>
              <a:t> </a:t>
            </a:r>
            <a:r>
              <a:rPr lang="tr-TR" sz="1800" spc="-60" dirty="0">
                <a:solidFill>
                  <a:schemeClr val="tx1"/>
                </a:solidFill>
                <a:latin typeface="Calibri"/>
                <a:cs typeface="Calibri"/>
              </a:rPr>
              <a:t>Koordinatörlüğümüzle irtibata geçiniz. Zorunlu durumlar dışında, işlemleriniz ofisimizde yüz yüze randevu ile gerçekleştirilecek ve imzalayacağınız </a:t>
            </a:r>
            <a:r>
              <a:rPr lang="tr-TR" sz="1800" spc="-60" dirty="0" err="1">
                <a:solidFill>
                  <a:schemeClr val="tx1"/>
                </a:solidFill>
                <a:latin typeface="Calibri"/>
                <a:cs typeface="Calibri"/>
              </a:rPr>
              <a:t>Erasmus</a:t>
            </a:r>
            <a:r>
              <a:rPr lang="tr-TR" sz="1800" spc="-60" dirty="0">
                <a:solidFill>
                  <a:schemeClr val="tx1"/>
                </a:solidFill>
                <a:latin typeface="Calibri"/>
                <a:cs typeface="Calibri"/>
              </a:rPr>
              <a:t> Hibe Sözleşmeniz hazırlanacaktır. </a:t>
            </a:r>
            <a:r>
              <a:rPr lang="tr-TR" sz="1800" u="sng" spc="-60" dirty="0">
                <a:solidFill>
                  <a:schemeClr val="tx1"/>
                </a:solidFill>
                <a:latin typeface="Calibri"/>
                <a:cs typeface="Calibri"/>
              </a:rPr>
              <a:t>Gidiş Öncesi Erasmus Dosya Açma</a:t>
            </a:r>
            <a:r>
              <a:rPr lang="tr-TR" sz="1800" spc="-60" dirty="0">
                <a:solidFill>
                  <a:schemeClr val="tx1"/>
                </a:solidFill>
                <a:latin typeface="Calibri"/>
                <a:cs typeface="Calibri"/>
              </a:rPr>
              <a:t> (belge teslimi ve Erasmus Sözleşmesi imzalama) işleminizi tamamlamadıktan sonra yurtdışına çıkarak </a:t>
            </a:r>
            <a:r>
              <a:rPr lang="tr-TR" sz="1800" spc="-60" dirty="0" err="1">
                <a:solidFill>
                  <a:schemeClr val="tx1"/>
                </a:solidFill>
                <a:latin typeface="Calibri"/>
                <a:cs typeface="Calibri"/>
              </a:rPr>
              <a:t>Erasmus</a:t>
            </a:r>
            <a:r>
              <a:rPr lang="tr-TR" sz="1800" spc="-60" dirty="0">
                <a:solidFill>
                  <a:schemeClr val="tx1"/>
                </a:solidFill>
                <a:latin typeface="Calibri"/>
                <a:cs typeface="Calibri"/>
              </a:rPr>
              <a:t> faaliyetinize başlamalısınız.  İlgili belgeler ve </a:t>
            </a:r>
            <a:r>
              <a:rPr lang="tr-TR" sz="1800" spc="-60" dirty="0" err="1">
                <a:solidFill>
                  <a:schemeClr val="tx1"/>
                </a:solidFill>
                <a:latin typeface="Calibri"/>
                <a:cs typeface="Calibri"/>
              </a:rPr>
              <a:t>Erasmus</a:t>
            </a:r>
            <a:r>
              <a:rPr lang="tr-TR" sz="1800" spc="-60" dirty="0">
                <a:solidFill>
                  <a:schemeClr val="tx1"/>
                </a:solidFill>
                <a:latin typeface="Calibri"/>
                <a:cs typeface="Calibri"/>
              </a:rPr>
              <a:t> Sözleşmenizi olmadığı durumda, </a:t>
            </a:r>
            <a:r>
              <a:rPr lang="tr-TR" sz="1800" spc="-60" dirty="0" err="1">
                <a:solidFill>
                  <a:schemeClr val="tx1"/>
                </a:solidFill>
                <a:latin typeface="Calibri"/>
                <a:cs typeface="Calibri"/>
              </a:rPr>
              <a:t>Erasmus</a:t>
            </a:r>
            <a:r>
              <a:rPr lang="tr-TR" sz="1800" spc="-60" dirty="0">
                <a:solidFill>
                  <a:schemeClr val="tx1"/>
                </a:solidFill>
                <a:latin typeface="Calibri"/>
                <a:cs typeface="Calibri"/>
              </a:rPr>
              <a:t> faaliyetiniz geçersiz olacaktır.</a:t>
            </a:r>
          </a:p>
          <a:p>
            <a:pPr marL="0" indent="0">
              <a:lnSpc>
                <a:spcPct val="100000"/>
              </a:lnSpc>
              <a:buNone/>
            </a:pPr>
            <a:r>
              <a:rPr lang="tr-TR" sz="1800" u="sng" dirty="0">
                <a:solidFill>
                  <a:srgbClr val="FF0000"/>
                </a:solidFill>
                <a:latin typeface="Calibri"/>
                <a:cs typeface="Calibri"/>
              </a:rPr>
              <a:t> </a:t>
            </a:r>
            <a:r>
              <a:rPr lang="tr-TR" sz="1800" u="sng" dirty="0">
                <a:latin typeface="Calibri"/>
                <a:cs typeface="Calibri"/>
              </a:rPr>
              <a:t>Erasmus</a:t>
            </a:r>
            <a:r>
              <a:rPr lang="tr-TR" sz="1800" u="sng" spc="7" dirty="0">
                <a:latin typeface="Calibri"/>
                <a:cs typeface="Calibri"/>
              </a:rPr>
              <a:t> S</a:t>
            </a:r>
            <a:r>
              <a:rPr lang="tr-TR" sz="1800" u="sng" spc="-67" dirty="0">
                <a:latin typeface="Calibri"/>
                <a:cs typeface="Calibri"/>
              </a:rPr>
              <a:t>ö</a:t>
            </a:r>
            <a:r>
              <a:rPr lang="tr-TR" sz="1800" u="sng" dirty="0">
                <a:latin typeface="Calibri"/>
                <a:cs typeface="Calibri"/>
              </a:rPr>
              <a:t>zleşm</a:t>
            </a:r>
            <a:r>
              <a:rPr lang="tr-TR" sz="1800" u="sng" spc="7" dirty="0">
                <a:latin typeface="Calibri"/>
                <a:cs typeface="Calibri"/>
              </a:rPr>
              <a:t>e</a:t>
            </a:r>
            <a:r>
              <a:rPr lang="tr-TR" sz="1800" u="sng" dirty="0">
                <a:latin typeface="Calibri"/>
                <a:cs typeface="Calibri"/>
              </a:rPr>
              <a:t>si dü</a:t>
            </a:r>
            <a:r>
              <a:rPr lang="tr-TR" sz="1800" u="sng" spc="-73" dirty="0">
                <a:latin typeface="Calibri"/>
                <a:cs typeface="Calibri"/>
              </a:rPr>
              <a:t>z</a:t>
            </a:r>
            <a:r>
              <a:rPr lang="tr-TR" sz="1800" u="sng" dirty="0">
                <a:latin typeface="Calibri"/>
                <a:cs typeface="Calibri"/>
              </a:rPr>
              <a:t>enl</a:t>
            </a:r>
            <a:r>
              <a:rPr lang="tr-TR" sz="1800" u="sng" spc="7" dirty="0">
                <a:latin typeface="Calibri"/>
                <a:cs typeface="Calibri"/>
              </a:rPr>
              <a:t>e</a:t>
            </a:r>
            <a:r>
              <a:rPr lang="tr-TR" sz="1800" u="sng" dirty="0">
                <a:latin typeface="Calibri"/>
                <a:cs typeface="Calibri"/>
              </a:rPr>
              <a:t>nmesi</a:t>
            </a:r>
            <a:r>
              <a:rPr lang="tr-TR" sz="1800" u="sng" spc="-27" dirty="0">
                <a:latin typeface="Calibri"/>
                <a:cs typeface="Calibri"/>
              </a:rPr>
              <a:t> </a:t>
            </a:r>
            <a:r>
              <a:rPr lang="tr-TR" sz="1800" u="sng" dirty="0">
                <a:latin typeface="Calibri"/>
                <a:cs typeface="Calibri"/>
              </a:rPr>
              <a:t>için</a:t>
            </a:r>
            <a:r>
              <a:rPr lang="tr-TR" sz="1800" u="sng" spc="-13" dirty="0">
                <a:latin typeface="Calibri"/>
                <a:cs typeface="Calibri"/>
              </a:rPr>
              <a:t> Uluslararası Akademik</a:t>
            </a:r>
            <a:r>
              <a:rPr lang="tr-TR" sz="1800" u="sng" dirty="0">
                <a:latin typeface="Calibri"/>
                <a:cs typeface="Calibri"/>
              </a:rPr>
              <a:t> </a:t>
            </a:r>
            <a:r>
              <a:rPr lang="tr-TR" sz="1800" u="sng" spc="-13" dirty="0">
                <a:latin typeface="Calibri"/>
                <a:cs typeface="Calibri"/>
              </a:rPr>
              <a:t>İ</a:t>
            </a:r>
            <a:r>
              <a:rPr lang="tr-TR" sz="1800" u="sng" dirty="0">
                <a:latin typeface="Calibri"/>
                <a:cs typeface="Calibri"/>
              </a:rPr>
              <a:t>lişkiler</a:t>
            </a:r>
            <a:r>
              <a:rPr lang="tr-TR" sz="1800" u="sng" spc="-13" dirty="0">
                <a:latin typeface="Calibri"/>
                <a:cs typeface="Calibri"/>
              </a:rPr>
              <a:t> </a:t>
            </a:r>
            <a:r>
              <a:rPr lang="tr-TR" sz="1800" u="sng" spc="-67" dirty="0">
                <a:latin typeface="Calibri"/>
                <a:cs typeface="Calibri"/>
              </a:rPr>
              <a:t>K</a:t>
            </a:r>
            <a:r>
              <a:rPr lang="tr-TR" sz="1800" u="sng" dirty="0">
                <a:latin typeface="Calibri"/>
                <a:cs typeface="Calibri"/>
              </a:rPr>
              <a:t>o</a:t>
            </a:r>
            <a:r>
              <a:rPr lang="tr-TR" sz="1800" u="sng" spc="-13" dirty="0">
                <a:latin typeface="Calibri"/>
                <a:cs typeface="Calibri"/>
              </a:rPr>
              <a:t>o</a:t>
            </a:r>
            <a:r>
              <a:rPr lang="tr-TR" sz="1800" u="sng" spc="-47" dirty="0">
                <a:latin typeface="Calibri"/>
                <a:cs typeface="Calibri"/>
              </a:rPr>
              <a:t>r</a:t>
            </a:r>
            <a:r>
              <a:rPr lang="tr-TR" sz="1800" u="sng" dirty="0">
                <a:latin typeface="Calibri"/>
                <a:cs typeface="Calibri"/>
              </a:rPr>
              <a:t>din</a:t>
            </a:r>
            <a:r>
              <a:rPr lang="tr-TR" sz="1800" u="sng" spc="-33" dirty="0">
                <a:latin typeface="Calibri"/>
                <a:cs typeface="Calibri"/>
              </a:rPr>
              <a:t>at</a:t>
            </a:r>
            <a:r>
              <a:rPr lang="tr-TR" sz="1800" u="sng" dirty="0">
                <a:latin typeface="Calibri"/>
                <a:cs typeface="Calibri"/>
              </a:rPr>
              <a:t>örlüğüne</a:t>
            </a:r>
            <a:r>
              <a:rPr lang="tr-TR" sz="1800" u="sng" spc="7" dirty="0">
                <a:latin typeface="Calibri"/>
                <a:cs typeface="Calibri"/>
              </a:rPr>
              <a:t> </a:t>
            </a:r>
            <a:r>
              <a:rPr lang="tr-TR" sz="1800" u="sng" spc="-33" dirty="0">
                <a:latin typeface="Calibri"/>
                <a:cs typeface="Calibri"/>
              </a:rPr>
              <a:t>iletilmesi </a:t>
            </a:r>
            <a:r>
              <a:rPr lang="tr-TR" sz="1800" u="sng" spc="-40" dirty="0">
                <a:latin typeface="Calibri"/>
                <a:cs typeface="Calibri"/>
              </a:rPr>
              <a:t>g</a:t>
            </a:r>
            <a:r>
              <a:rPr lang="tr-TR" sz="1800" u="sng" dirty="0">
                <a:latin typeface="Calibri"/>
                <a:cs typeface="Calibri"/>
              </a:rPr>
              <a:t>e</a:t>
            </a:r>
            <a:r>
              <a:rPr lang="tr-TR" sz="1800" u="sng" spc="-40" dirty="0">
                <a:latin typeface="Calibri"/>
                <a:cs typeface="Calibri"/>
              </a:rPr>
              <a:t>r</a:t>
            </a:r>
            <a:r>
              <a:rPr lang="tr-TR" sz="1800" u="sng" dirty="0">
                <a:latin typeface="Calibri"/>
                <a:cs typeface="Calibri"/>
              </a:rPr>
              <a:t>e</a:t>
            </a:r>
            <a:r>
              <a:rPr lang="tr-TR" sz="1800" u="sng" spc="-93" dirty="0">
                <a:latin typeface="Calibri"/>
                <a:cs typeface="Calibri"/>
              </a:rPr>
              <a:t>k</a:t>
            </a:r>
            <a:r>
              <a:rPr lang="tr-TR" sz="1800" u="sng" dirty="0">
                <a:latin typeface="Calibri"/>
                <a:cs typeface="Calibri"/>
              </a:rPr>
              <a:t>en </a:t>
            </a:r>
            <a:r>
              <a:rPr lang="tr-TR" sz="1800" u="sng" spc="-13" dirty="0">
                <a:latin typeface="Calibri"/>
                <a:cs typeface="Calibri"/>
              </a:rPr>
              <a:t>belgeler</a:t>
            </a:r>
            <a:r>
              <a:rPr lang="tr-TR" sz="1800" dirty="0">
                <a:latin typeface="Calibri"/>
                <a:cs typeface="Calibri"/>
              </a:rPr>
              <a:t>;</a:t>
            </a:r>
            <a:endParaRPr lang="tr-TR" sz="1800" spc="-20" dirty="0">
              <a:latin typeface="Calibri"/>
              <a:cs typeface="Calibri"/>
            </a:endParaRPr>
          </a:p>
          <a:p>
            <a:pPr marL="931310" lvl="1">
              <a:lnSpc>
                <a:spcPct val="100000"/>
              </a:lnSpc>
              <a:tabLst>
                <a:tab pos="320879" algn="l"/>
              </a:tabLst>
            </a:pPr>
            <a:r>
              <a:rPr lang="tr-TR" sz="1800" spc="-20" dirty="0">
                <a:latin typeface="Calibri"/>
                <a:cs typeface="Calibri"/>
              </a:rPr>
              <a:t>D</a:t>
            </a:r>
            <a:r>
              <a:rPr lang="tr-TR" sz="1800" spc="-60" dirty="0">
                <a:latin typeface="Calibri"/>
                <a:cs typeface="Calibri"/>
              </a:rPr>
              <a:t>a</a:t>
            </a:r>
            <a:r>
              <a:rPr lang="tr-TR" sz="1800" spc="-53" dirty="0">
                <a:latin typeface="Calibri"/>
                <a:cs typeface="Calibri"/>
              </a:rPr>
              <a:t>v</a:t>
            </a:r>
            <a:r>
              <a:rPr lang="tr-TR" sz="1800" spc="-27" dirty="0">
                <a:latin typeface="Calibri"/>
                <a:cs typeface="Calibri"/>
              </a:rPr>
              <a:t>e</a:t>
            </a:r>
            <a:r>
              <a:rPr lang="tr-TR" sz="1800" spc="-13" dirty="0">
                <a:latin typeface="Calibri"/>
                <a:cs typeface="Calibri"/>
              </a:rPr>
              <a:t>t</a:t>
            </a:r>
            <a:r>
              <a:rPr lang="tr-TR" sz="1800" spc="47" dirty="0">
                <a:latin typeface="Calibri"/>
                <a:cs typeface="Calibri"/>
              </a:rPr>
              <a:t> </a:t>
            </a:r>
            <a:r>
              <a:rPr lang="tr-TR" sz="1800" spc="-20" dirty="0">
                <a:latin typeface="Calibri"/>
                <a:cs typeface="Calibri"/>
              </a:rPr>
              <a:t>me</a:t>
            </a:r>
            <a:r>
              <a:rPr lang="tr-TR" sz="1800" spc="-27" dirty="0">
                <a:latin typeface="Calibri"/>
                <a:cs typeface="Calibri"/>
              </a:rPr>
              <a:t>k</a:t>
            </a:r>
            <a:r>
              <a:rPr lang="tr-TR" sz="1800" spc="-13" dirty="0">
                <a:latin typeface="Calibri"/>
                <a:cs typeface="Calibri"/>
              </a:rPr>
              <a:t>tubu  </a:t>
            </a:r>
            <a:endParaRPr lang="tr-TR" sz="1800" dirty="0">
              <a:latin typeface="Calibri"/>
              <a:cs typeface="Calibri"/>
            </a:endParaRPr>
          </a:p>
          <a:p>
            <a:pPr marL="931310" lvl="1">
              <a:lnSpc>
                <a:spcPct val="100000"/>
              </a:lnSpc>
              <a:tabLst>
                <a:tab pos="320879" algn="l"/>
              </a:tabLst>
            </a:pPr>
            <a:r>
              <a:rPr lang="tr-TR" sz="1800" spc="-20" dirty="0">
                <a:latin typeface="Calibri"/>
                <a:cs typeface="Calibri"/>
              </a:rPr>
              <a:t>Öğ</a:t>
            </a:r>
            <a:r>
              <a:rPr lang="tr-TR" sz="1800" spc="-53" dirty="0">
                <a:latin typeface="Calibri"/>
                <a:cs typeface="Calibri"/>
              </a:rPr>
              <a:t>r</a:t>
            </a:r>
            <a:r>
              <a:rPr lang="tr-TR" sz="1800" spc="-13" dirty="0">
                <a:latin typeface="Calibri"/>
                <a:cs typeface="Calibri"/>
              </a:rPr>
              <a:t>enim</a:t>
            </a:r>
            <a:r>
              <a:rPr lang="tr-TR" sz="1800" spc="27" dirty="0">
                <a:latin typeface="Calibri"/>
                <a:cs typeface="Calibri"/>
              </a:rPr>
              <a:t> </a:t>
            </a:r>
            <a:r>
              <a:rPr lang="tr-TR" sz="1800" spc="-33" dirty="0">
                <a:latin typeface="Calibri"/>
                <a:cs typeface="Calibri"/>
              </a:rPr>
              <a:t>A</a:t>
            </a:r>
            <a:r>
              <a:rPr lang="tr-TR" sz="1800" spc="-13" dirty="0">
                <a:latin typeface="Calibri"/>
                <a:cs typeface="Calibri"/>
              </a:rPr>
              <a:t>nlaşması</a:t>
            </a:r>
            <a:r>
              <a:rPr lang="tr-TR" sz="1800" spc="-7" dirty="0">
                <a:latin typeface="Calibri"/>
                <a:cs typeface="Calibri"/>
              </a:rPr>
              <a:t> </a:t>
            </a:r>
            <a:r>
              <a:rPr lang="tr-TR" sz="1800" spc="-13" dirty="0">
                <a:latin typeface="Calibri"/>
                <a:cs typeface="Calibri"/>
              </a:rPr>
              <a:t>(Learning</a:t>
            </a:r>
            <a:r>
              <a:rPr lang="tr-TR" sz="1800" spc="53" dirty="0">
                <a:latin typeface="Calibri"/>
                <a:cs typeface="Calibri"/>
              </a:rPr>
              <a:t> </a:t>
            </a:r>
            <a:r>
              <a:rPr lang="tr-TR" sz="1800" spc="-27" dirty="0" err="1">
                <a:latin typeface="Calibri"/>
                <a:cs typeface="Calibri"/>
              </a:rPr>
              <a:t>A</a:t>
            </a:r>
            <a:r>
              <a:rPr lang="tr-TR" sz="1800" spc="-13" dirty="0" err="1">
                <a:latin typeface="Calibri"/>
                <a:cs typeface="Calibri"/>
              </a:rPr>
              <a:t>g</a:t>
            </a:r>
            <a:r>
              <a:rPr lang="tr-TR" sz="1800" spc="-53" dirty="0" err="1">
                <a:latin typeface="Calibri"/>
                <a:cs typeface="Calibri"/>
              </a:rPr>
              <a:t>r</a:t>
            </a:r>
            <a:r>
              <a:rPr lang="tr-TR" sz="1800" spc="-13" dirty="0" err="1">
                <a:latin typeface="Calibri"/>
                <a:cs typeface="Calibri"/>
              </a:rPr>
              <a:t>e</a:t>
            </a:r>
            <a:r>
              <a:rPr lang="tr-TR" sz="1800" spc="-7" dirty="0" err="1">
                <a:latin typeface="Calibri"/>
                <a:cs typeface="Calibri"/>
              </a:rPr>
              <a:t>e</a:t>
            </a:r>
            <a:r>
              <a:rPr lang="tr-TR" sz="1800" spc="-20" dirty="0" err="1">
                <a:latin typeface="Calibri"/>
                <a:cs typeface="Calibri"/>
              </a:rPr>
              <a:t>me</a:t>
            </a:r>
            <a:r>
              <a:rPr lang="tr-TR" sz="1800" spc="-33" dirty="0" err="1">
                <a:latin typeface="Calibri"/>
                <a:cs typeface="Calibri"/>
              </a:rPr>
              <a:t>n</a:t>
            </a:r>
            <a:r>
              <a:rPr lang="tr-TR" sz="1800" spc="-13" dirty="0" err="1">
                <a:latin typeface="Calibri"/>
                <a:cs typeface="Calibri"/>
              </a:rPr>
              <a:t>t</a:t>
            </a:r>
            <a:r>
              <a:rPr lang="tr-TR" sz="1800" spc="20" dirty="0">
                <a:latin typeface="Calibri"/>
                <a:cs typeface="Calibri"/>
              </a:rPr>
              <a:t> </a:t>
            </a:r>
            <a:r>
              <a:rPr lang="tr-TR" sz="1800" spc="-67" dirty="0" err="1">
                <a:latin typeface="Calibri"/>
                <a:cs typeface="Calibri"/>
              </a:rPr>
              <a:t>f</a:t>
            </a:r>
            <a:r>
              <a:rPr lang="tr-TR" sz="1800" spc="-13" dirty="0" err="1">
                <a:latin typeface="Calibri"/>
                <a:cs typeface="Calibri"/>
              </a:rPr>
              <a:t>or</a:t>
            </a:r>
            <a:r>
              <a:rPr lang="tr-TR" sz="1800" spc="-7" dirty="0">
                <a:latin typeface="Calibri"/>
                <a:cs typeface="Calibri"/>
              </a:rPr>
              <a:t> </a:t>
            </a:r>
            <a:r>
              <a:rPr lang="tr-TR" sz="1800" spc="-13" dirty="0" err="1">
                <a:latin typeface="Calibri"/>
                <a:cs typeface="Calibri"/>
              </a:rPr>
              <a:t>Studie</a:t>
            </a:r>
            <a:r>
              <a:rPr lang="tr-TR" sz="1800" spc="-7" dirty="0" err="1">
                <a:latin typeface="Calibri"/>
                <a:cs typeface="Calibri"/>
              </a:rPr>
              <a:t>s</a:t>
            </a:r>
            <a:r>
              <a:rPr lang="tr-TR" sz="1800" spc="-13" dirty="0">
                <a:latin typeface="Calibri"/>
                <a:cs typeface="Calibri"/>
              </a:rPr>
              <a:t>)</a:t>
            </a:r>
            <a:endParaRPr lang="tr-TR" sz="1800" dirty="0">
              <a:latin typeface="Calibri"/>
              <a:cs typeface="Calibri"/>
            </a:endParaRPr>
          </a:p>
          <a:p>
            <a:pPr marL="931310" lvl="1">
              <a:lnSpc>
                <a:spcPct val="100000"/>
              </a:lnSpc>
              <a:tabLst>
                <a:tab pos="320879" algn="l"/>
              </a:tabLst>
            </a:pPr>
            <a:r>
              <a:rPr lang="tr-TR" sz="1800" spc="-207" dirty="0">
                <a:latin typeface="Calibri"/>
                <a:cs typeface="Calibri"/>
              </a:rPr>
              <a:t>Yö</a:t>
            </a:r>
            <a:r>
              <a:rPr lang="tr-TR" sz="1800" spc="-13" dirty="0">
                <a:latin typeface="Calibri"/>
                <a:cs typeface="Calibri"/>
              </a:rPr>
              <a:t>n</a:t>
            </a:r>
            <a:r>
              <a:rPr lang="tr-TR" sz="1800" spc="-33" dirty="0">
                <a:latin typeface="Calibri"/>
                <a:cs typeface="Calibri"/>
              </a:rPr>
              <a:t>e</a:t>
            </a:r>
            <a:r>
              <a:rPr lang="tr-TR" sz="1800" spc="-13" dirty="0">
                <a:latin typeface="Calibri"/>
                <a:cs typeface="Calibri"/>
              </a:rPr>
              <a:t>tim</a:t>
            </a:r>
            <a:r>
              <a:rPr lang="tr-TR" sz="1800" spc="7" dirty="0">
                <a:latin typeface="Calibri"/>
                <a:cs typeface="Calibri"/>
              </a:rPr>
              <a:t> </a:t>
            </a:r>
            <a:r>
              <a:rPr lang="tr-TR" sz="1800" spc="-53" dirty="0">
                <a:latin typeface="Calibri"/>
                <a:cs typeface="Calibri"/>
              </a:rPr>
              <a:t>K</a:t>
            </a:r>
            <a:r>
              <a:rPr lang="tr-TR" sz="1800" spc="-13" dirty="0">
                <a:latin typeface="Calibri"/>
                <a:cs typeface="Calibri"/>
              </a:rPr>
              <a:t>urulu</a:t>
            </a:r>
            <a:r>
              <a:rPr lang="tr-TR" sz="1800" spc="7" dirty="0">
                <a:latin typeface="Calibri"/>
                <a:cs typeface="Calibri"/>
              </a:rPr>
              <a:t> </a:t>
            </a:r>
            <a:r>
              <a:rPr lang="tr-TR" sz="1800" spc="-67" dirty="0">
                <a:latin typeface="Calibri"/>
                <a:cs typeface="Calibri"/>
              </a:rPr>
              <a:t>K</a:t>
            </a:r>
            <a:r>
              <a:rPr lang="tr-TR" sz="1800" spc="-13" dirty="0">
                <a:latin typeface="Calibri"/>
                <a:cs typeface="Calibri"/>
              </a:rPr>
              <a:t>a</a:t>
            </a:r>
            <a:r>
              <a:rPr lang="tr-TR" sz="1800" spc="-60" dirty="0">
                <a:latin typeface="Calibri"/>
                <a:cs typeface="Calibri"/>
              </a:rPr>
              <a:t>r</a:t>
            </a:r>
            <a:r>
              <a:rPr lang="tr-TR" sz="1800" spc="-13" dirty="0">
                <a:latin typeface="Calibri"/>
                <a:cs typeface="Calibri"/>
              </a:rPr>
              <a:t>arı</a:t>
            </a:r>
            <a:endParaRPr lang="tr-TR" sz="1800" dirty="0">
              <a:latin typeface="Calibri"/>
              <a:cs typeface="Calibri"/>
            </a:endParaRPr>
          </a:p>
          <a:p>
            <a:pPr marL="931310" lvl="1">
              <a:lnSpc>
                <a:spcPct val="100000"/>
              </a:lnSpc>
              <a:tabLst>
                <a:tab pos="320879" algn="l"/>
              </a:tabLst>
            </a:pPr>
            <a:r>
              <a:rPr lang="tr-TR" sz="1800" spc="-13" dirty="0">
                <a:latin typeface="Calibri"/>
                <a:cs typeface="Calibri"/>
              </a:rPr>
              <a:t>İng</a:t>
            </a:r>
            <a:r>
              <a:rPr lang="tr-TR" sz="1800" spc="-20" dirty="0">
                <a:latin typeface="Calibri"/>
                <a:cs typeface="Calibri"/>
              </a:rPr>
              <a:t>i</a:t>
            </a:r>
            <a:r>
              <a:rPr lang="tr-TR" sz="1800" dirty="0">
                <a:latin typeface="Calibri"/>
                <a:cs typeface="Calibri"/>
              </a:rPr>
              <a:t>l</a:t>
            </a:r>
            <a:r>
              <a:rPr lang="tr-TR" sz="1800" spc="-13" dirty="0">
                <a:latin typeface="Calibri"/>
                <a:cs typeface="Calibri"/>
              </a:rPr>
              <a:t>i</a:t>
            </a:r>
            <a:r>
              <a:rPr lang="tr-TR" sz="1800" spc="-73" dirty="0">
                <a:latin typeface="Calibri"/>
                <a:cs typeface="Calibri"/>
              </a:rPr>
              <a:t>z</a:t>
            </a:r>
            <a:r>
              <a:rPr lang="tr-TR" sz="1800" spc="-13" dirty="0">
                <a:latin typeface="Calibri"/>
                <a:cs typeface="Calibri"/>
              </a:rPr>
              <a:t>ce</a:t>
            </a:r>
            <a:r>
              <a:rPr lang="tr-TR" sz="1800" spc="33" dirty="0">
                <a:latin typeface="Calibri"/>
                <a:cs typeface="Calibri"/>
              </a:rPr>
              <a:t> </a:t>
            </a:r>
            <a:r>
              <a:rPr lang="tr-TR" sz="1800" spc="-173" dirty="0">
                <a:latin typeface="Calibri"/>
                <a:cs typeface="Calibri"/>
              </a:rPr>
              <a:t>T</a:t>
            </a:r>
            <a:r>
              <a:rPr lang="tr-TR" sz="1800" spc="-67" dirty="0">
                <a:latin typeface="Calibri"/>
                <a:cs typeface="Calibri"/>
              </a:rPr>
              <a:t>r</a:t>
            </a:r>
            <a:r>
              <a:rPr lang="tr-TR" sz="1800" spc="-13" dirty="0">
                <a:latin typeface="Calibri"/>
                <a:cs typeface="Calibri"/>
              </a:rPr>
              <a:t>an</a:t>
            </a:r>
            <a:r>
              <a:rPr lang="tr-TR" sz="1800" spc="-7" dirty="0">
                <a:latin typeface="Calibri"/>
                <a:cs typeface="Calibri"/>
              </a:rPr>
              <a:t>s</a:t>
            </a:r>
            <a:r>
              <a:rPr lang="tr-TR" sz="1800" spc="-13" dirty="0">
                <a:latin typeface="Calibri"/>
                <a:cs typeface="Calibri"/>
              </a:rPr>
              <a:t>kri</a:t>
            </a:r>
            <a:r>
              <a:rPr lang="tr-TR" sz="1800" spc="-40" dirty="0">
                <a:latin typeface="Calibri"/>
                <a:cs typeface="Calibri"/>
              </a:rPr>
              <a:t>p</a:t>
            </a:r>
            <a:r>
              <a:rPr lang="tr-TR" sz="1800" spc="-13" dirty="0">
                <a:latin typeface="Calibri"/>
                <a:cs typeface="Calibri"/>
              </a:rPr>
              <a:t>t</a:t>
            </a:r>
            <a:endParaRPr lang="tr-TR" sz="1800" dirty="0">
              <a:latin typeface="Calibri"/>
              <a:cs typeface="Calibri"/>
            </a:endParaRPr>
          </a:p>
          <a:p>
            <a:pPr marL="931310" lvl="1">
              <a:lnSpc>
                <a:spcPct val="100000"/>
              </a:lnSpc>
              <a:tabLst>
                <a:tab pos="320879" algn="l"/>
              </a:tabLst>
            </a:pPr>
            <a:r>
              <a:rPr lang="tr-TR" sz="1800" spc="-160" dirty="0">
                <a:latin typeface="Calibri"/>
                <a:cs typeface="Calibri"/>
              </a:rPr>
              <a:t>V</a:t>
            </a:r>
            <a:r>
              <a:rPr lang="tr-TR" sz="1800" spc="-13" dirty="0">
                <a:latin typeface="Calibri"/>
                <a:cs typeface="Calibri"/>
              </a:rPr>
              <a:t>ad</a:t>
            </a:r>
            <a:r>
              <a:rPr lang="tr-TR" sz="1800" spc="-7" dirty="0">
                <a:latin typeface="Calibri"/>
                <a:cs typeface="Calibri"/>
              </a:rPr>
              <a:t>e</a:t>
            </a:r>
            <a:r>
              <a:rPr lang="tr-TR" sz="1800" spc="-13" dirty="0">
                <a:latin typeface="Calibri"/>
                <a:cs typeface="Calibri"/>
              </a:rPr>
              <a:t>siz Eu</a:t>
            </a:r>
            <a:r>
              <a:rPr lang="tr-TR" sz="1800" spc="-60" dirty="0">
                <a:latin typeface="Calibri"/>
                <a:cs typeface="Calibri"/>
              </a:rPr>
              <a:t>r</a:t>
            </a:r>
            <a:r>
              <a:rPr lang="tr-TR" sz="1800" spc="-13" dirty="0">
                <a:latin typeface="Calibri"/>
                <a:cs typeface="Calibri"/>
              </a:rPr>
              <a:t>o</a:t>
            </a:r>
            <a:r>
              <a:rPr lang="tr-TR" sz="1800" spc="7" dirty="0">
                <a:latin typeface="Calibri"/>
                <a:cs typeface="Calibri"/>
              </a:rPr>
              <a:t> </a:t>
            </a:r>
            <a:r>
              <a:rPr lang="tr-TR" sz="1800" spc="-13" dirty="0">
                <a:latin typeface="Calibri"/>
                <a:cs typeface="Calibri"/>
              </a:rPr>
              <a:t>Hesabı(Aslı</a:t>
            </a:r>
            <a:r>
              <a:rPr lang="tr-TR" sz="1800" spc="20" dirty="0">
                <a:latin typeface="Calibri"/>
                <a:cs typeface="Calibri"/>
              </a:rPr>
              <a:t> </a:t>
            </a:r>
            <a:r>
              <a:rPr lang="tr-TR" sz="1800" spc="-53" dirty="0">
                <a:latin typeface="Calibri"/>
                <a:cs typeface="Calibri"/>
              </a:rPr>
              <a:t>v</a:t>
            </a:r>
            <a:r>
              <a:rPr lang="tr-TR" sz="1800" spc="-13" dirty="0">
                <a:latin typeface="Calibri"/>
                <a:cs typeface="Calibri"/>
              </a:rPr>
              <a:t>e</a:t>
            </a:r>
            <a:r>
              <a:rPr lang="tr-TR" sz="1800" spc="20" dirty="0">
                <a:latin typeface="Calibri"/>
                <a:cs typeface="Calibri"/>
              </a:rPr>
              <a:t> </a:t>
            </a:r>
            <a:r>
              <a:rPr lang="tr-TR" sz="1800" spc="-40" dirty="0">
                <a:latin typeface="Calibri"/>
                <a:cs typeface="Calibri"/>
              </a:rPr>
              <a:t>F</a:t>
            </a:r>
            <a:r>
              <a:rPr lang="tr-TR" sz="1800" spc="-13" dirty="0">
                <a:latin typeface="Calibri"/>
                <a:cs typeface="Calibri"/>
              </a:rPr>
              <a:t>o</a:t>
            </a:r>
            <a:r>
              <a:rPr lang="tr-TR" sz="1800" spc="-53" dirty="0">
                <a:latin typeface="Calibri"/>
                <a:cs typeface="Calibri"/>
              </a:rPr>
              <a:t>t</a:t>
            </a:r>
            <a:r>
              <a:rPr lang="tr-TR" sz="1800" spc="-13" dirty="0">
                <a:latin typeface="Calibri"/>
                <a:cs typeface="Calibri"/>
              </a:rPr>
              <a:t>o</a:t>
            </a:r>
            <a:r>
              <a:rPr lang="tr-TR" sz="1800" spc="-100" dirty="0">
                <a:latin typeface="Calibri"/>
                <a:cs typeface="Calibri"/>
              </a:rPr>
              <a:t>k</a:t>
            </a:r>
            <a:r>
              <a:rPr lang="tr-TR" sz="1800" spc="-13" dirty="0">
                <a:latin typeface="Calibri"/>
                <a:cs typeface="Calibri"/>
              </a:rPr>
              <a:t>op</a:t>
            </a:r>
            <a:r>
              <a:rPr lang="tr-TR" sz="1800" spc="-20" dirty="0">
                <a:latin typeface="Calibri"/>
                <a:cs typeface="Calibri"/>
              </a:rPr>
              <a:t>i</a:t>
            </a:r>
            <a:r>
              <a:rPr lang="tr-TR" sz="1800" spc="-13" dirty="0">
                <a:latin typeface="Calibri"/>
                <a:cs typeface="Calibri"/>
              </a:rPr>
              <a:t>si)*</a:t>
            </a:r>
            <a:endParaRPr lang="tr-TR" sz="1800" dirty="0">
              <a:latin typeface="Calibri"/>
              <a:cs typeface="Calibri"/>
            </a:endParaRPr>
          </a:p>
          <a:p>
            <a:pPr marL="931310" lvl="1">
              <a:lnSpc>
                <a:spcPct val="100000"/>
              </a:lnSpc>
              <a:tabLst>
                <a:tab pos="320879" algn="l"/>
              </a:tabLst>
            </a:pPr>
            <a:r>
              <a:rPr lang="tr-TR" sz="1800" spc="-13" dirty="0">
                <a:latin typeface="Calibri"/>
                <a:cs typeface="Calibri"/>
              </a:rPr>
              <a:t>Vi</a:t>
            </a:r>
            <a:r>
              <a:rPr lang="tr-TR" sz="1800" spc="-87" dirty="0">
                <a:latin typeface="Calibri"/>
                <a:cs typeface="Calibri"/>
              </a:rPr>
              <a:t>z</a:t>
            </a:r>
            <a:r>
              <a:rPr lang="tr-TR" sz="1800" spc="-13" dirty="0">
                <a:latin typeface="Calibri"/>
                <a:cs typeface="Calibri"/>
              </a:rPr>
              <a:t>e</a:t>
            </a:r>
            <a:r>
              <a:rPr lang="tr-TR" sz="1800" spc="13" dirty="0">
                <a:latin typeface="Calibri"/>
                <a:cs typeface="Calibri"/>
              </a:rPr>
              <a:t> </a:t>
            </a:r>
            <a:r>
              <a:rPr lang="tr-TR" sz="1800" spc="-13" dirty="0">
                <a:latin typeface="Calibri"/>
                <a:cs typeface="Calibri"/>
              </a:rPr>
              <a:t>(</a:t>
            </a:r>
            <a:r>
              <a:rPr lang="tr-TR" sz="1800" spc="-33" dirty="0">
                <a:latin typeface="Calibri"/>
                <a:cs typeface="Calibri"/>
              </a:rPr>
              <a:t>A</a:t>
            </a:r>
            <a:r>
              <a:rPr lang="tr-TR" sz="1800" dirty="0">
                <a:latin typeface="Calibri"/>
                <a:cs typeface="Calibri"/>
              </a:rPr>
              <a:t>slı</a:t>
            </a:r>
            <a:r>
              <a:rPr lang="tr-TR" sz="1800" spc="-13" dirty="0">
                <a:latin typeface="Calibri"/>
                <a:cs typeface="Calibri"/>
              </a:rPr>
              <a:t> </a:t>
            </a:r>
            <a:r>
              <a:rPr lang="tr-TR" sz="1800" spc="-53" dirty="0">
                <a:latin typeface="Calibri"/>
                <a:cs typeface="Calibri"/>
              </a:rPr>
              <a:t>v</a:t>
            </a:r>
            <a:r>
              <a:rPr lang="tr-TR" sz="1800" spc="-13" dirty="0">
                <a:latin typeface="Calibri"/>
                <a:cs typeface="Calibri"/>
              </a:rPr>
              <a:t>e</a:t>
            </a:r>
            <a:r>
              <a:rPr lang="tr-TR" sz="1800" spc="13" dirty="0">
                <a:latin typeface="Calibri"/>
                <a:cs typeface="Calibri"/>
              </a:rPr>
              <a:t> </a:t>
            </a:r>
            <a:r>
              <a:rPr lang="tr-TR" sz="1800" spc="-40" dirty="0">
                <a:latin typeface="Calibri"/>
                <a:cs typeface="Calibri"/>
              </a:rPr>
              <a:t>F</a:t>
            </a:r>
            <a:r>
              <a:rPr lang="tr-TR" sz="1800" spc="-13" dirty="0">
                <a:latin typeface="Calibri"/>
                <a:cs typeface="Calibri"/>
              </a:rPr>
              <a:t>o</a:t>
            </a:r>
            <a:r>
              <a:rPr lang="tr-TR" sz="1800" spc="-53" dirty="0">
                <a:latin typeface="Calibri"/>
                <a:cs typeface="Calibri"/>
              </a:rPr>
              <a:t>t</a:t>
            </a:r>
            <a:r>
              <a:rPr lang="tr-TR" sz="1800" spc="-13" dirty="0">
                <a:latin typeface="Calibri"/>
                <a:cs typeface="Calibri"/>
              </a:rPr>
              <a:t>o</a:t>
            </a:r>
            <a:r>
              <a:rPr lang="tr-TR" sz="1800" spc="-100" dirty="0">
                <a:latin typeface="Calibri"/>
                <a:cs typeface="Calibri"/>
              </a:rPr>
              <a:t>k</a:t>
            </a:r>
            <a:r>
              <a:rPr lang="tr-TR" sz="1800" spc="-13" dirty="0">
                <a:latin typeface="Calibri"/>
                <a:cs typeface="Calibri"/>
              </a:rPr>
              <a:t>op</a:t>
            </a:r>
            <a:r>
              <a:rPr lang="tr-TR" sz="1800" spc="-20" dirty="0">
                <a:latin typeface="Calibri"/>
                <a:cs typeface="Calibri"/>
              </a:rPr>
              <a:t>i</a:t>
            </a:r>
            <a:r>
              <a:rPr lang="tr-TR" sz="1800" dirty="0">
                <a:latin typeface="Calibri"/>
                <a:cs typeface="Calibri"/>
              </a:rPr>
              <a:t>si)</a:t>
            </a:r>
          </a:p>
          <a:p>
            <a:pPr marL="931310" lvl="1">
              <a:lnSpc>
                <a:spcPct val="100000"/>
              </a:lnSpc>
              <a:tabLst>
                <a:tab pos="320879" algn="l"/>
              </a:tabLst>
            </a:pPr>
            <a:r>
              <a:rPr lang="tr-TR" sz="1800" spc="-13" dirty="0">
                <a:latin typeface="Calibri"/>
                <a:cs typeface="Calibri"/>
              </a:rPr>
              <a:t>Sağl</a:t>
            </a:r>
            <a:r>
              <a:rPr lang="tr-TR" sz="1800" spc="-20" dirty="0">
                <a:latin typeface="Calibri"/>
                <a:cs typeface="Calibri"/>
              </a:rPr>
              <a:t>ı</a:t>
            </a:r>
            <a:r>
              <a:rPr lang="tr-TR" sz="1800" spc="-13" dirty="0">
                <a:latin typeface="Calibri"/>
                <a:cs typeface="Calibri"/>
              </a:rPr>
              <a:t>k</a:t>
            </a:r>
            <a:r>
              <a:rPr lang="tr-TR" sz="1800" spc="13" dirty="0">
                <a:latin typeface="Calibri"/>
                <a:cs typeface="Calibri"/>
              </a:rPr>
              <a:t> </a:t>
            </a:r>
            <a:r>
              <a:rPr lang="tr-TR" sz="1800" spc="-53" dirty="0">
                <a:latin typeface="Calibri"/>
                <a:cs typeface="Calibri"/>
              </a:rPr>
              <a:t>v</a:t>
            </a:r>
            <a:r>
              <a:rPr lang="tr-TR" sz="1800" spc="-13" dirty="0">
                <a:latin typeface="Calibri"/>
                <a:cs typeface="Calibri"/>
              </a:rPr>
              <a:t>e</a:t>
            </a:r>
            <a:r>
              <a:rPr lang="tr-TR" sz="1800" spc="20" dirty="0">
                <a:latin typeface="Calibri"/>
                <a:cs typeface="Calibri"/>
              </a:rPr>
              <a:t> </a:t>
            </a:r>
            <a:r>
              <a:rPr lang="tr-TR" sz="1800" spc="-13" dirty="0">
                <a:latin typeface="Calibri"/>
                <a:cs typeface="Calibri"/>
              </a:rPr>
              <a:t>S</a:t>
            </a:r>
            <a:r>
              <a:rPr lang="tr-TR" sz="1800" spc="-27" dirty="0">
                <a:latin typeface="Calibri"/>
                <a:cs typeface="Calibri"/>
              </a:rPr>
              <a:t>e</a:t>
            </a:r>
            <a:r>
              <a:rPr lang="tr-TR" sz="1800" spc="-40" dirty="0">
                <a:latin typeface="Calibri"/>
                <a:cs typeface="Calibri"/>
              </a:rPr>
              <a:t>y</a:t>
            </a:r>
            <a:r>
              <a:rPr lang="tr-TR" sz="1800" spc="-13" dirty="0">
                <a:latin typeface="Calibri"/>
                <a:cs typeface="Calibri"/>
              </a:rPr>
              <a:t>ahat</a:t>
            </a:r>
            <a:r>
              <a:rPr lang="tr-TR" sz="1800" spc="-20" dirty="0">
                <a:latin typeface="Calibri"/>
                <a:cs typeface="Calibri"/>
              </a:rPr>
              <a:t> </a:t>
            </a:r>
            <a:r>
              <a:rPr lang="tr-TR" sz="1800" spc="-13" dirty="0">
                <a:latin typeface="Calibri"/>
                <a:cs typeface="Calibri"/>
              </a:rPr>
              <a:t>Si</a:t>
            </a:r>
            <a:r>
              <a:rPr lang="tr-TR" sz="1800" spc="-47" dirty="0">
                <a:latin typeface="Calibri"/>
                <a:cs typeface="Calibri"/>
              </a:rPr>
              <a:t>g</a:t>
            </a:r>
            <a:r>
              <a:rPr lang="tr-TR" sz="1800" spc="-13" dirty="0">
                <a:latin typeface="Calibri"/>
                <a:cs typeface="Calibri"/>
              </a:rPr>
              <a:t>or</a:t>
            </a:r>
            <a:r>
              <a:rPr lang="tr-TR" sz="1800" spc="-53" dirty="0">
                <a:latin typeface="Calibri"/>
                <a:cs typeface="Calibri"/>
              </a:rPr>
              <a:t>t</a:t>
            </a:r>
            <a:r>
              <a:rPr lang="tr-TR" sz="1800" spc="-13" dirty="0">
                <a:latin typeface="Calibri"/>
                <a:cs typeface="Calibri"/>
              </a:rPr>
              <a:t>ası</a:t>
            </a:r>
            <a:r>
              <a:rPr lang="tr-TR" sz="1800" spc="27" dirty="0">
                <a:latin typeface="Calibri"/>
                <a:cs typeface="Calibri"/>
              </a:rPr>
              <a:t> </a:t>
            </a:r>
            <a:r>
              <a:rPr lang="tr-TR" sz="1800" spc="-13" dirty="0">
                <a:latin typeface="Calibri"/>
                <a:cs typeface="Calibri"/>
              </a:rPr>
              <a:t>(Öğ</a:t>
            </a:r>
            <a:r>
              <a:rPr lang="tr-TR" sz="1800" spc="-60" dirty="0">
                <a:latin typeface="Calibri"/>
                <a:cs typeface="Calibri"/>
              </a:rPr>
              <a:t>r</a:t>
            </a:r>
            <a:r>
              <a:rPr lang="tr-TR" sz="1800" spc="-13" dirty="0">
                <a:latin typeface="Calibri"/>
                <a:cs typeface="Calibri"/>
              </a:rPr>
              <a:t>encin</a:t>
            </a:r>
            <a:r>
              <a:rPr lang="tr-TR" sz="1800" spc="-20" dirty="0">
                <a:latin typeface="Calibri"/>
                <a:cs typeface="Calibri"/>
              </a:rPr>
              <a:t>i</a:t>
            </a:r>
            <a:r>
              <a:rPr lang="tr-TR" sz="1800" spc="-13" dirty="0">
                <a:latin typeface="Calibri"/>
                <a:cs typeface="Calibri"/>
              </a:rPr>
              <a:t>n</a:t>
            </a:r>
            <a:r>
              <a:rPr lang="tr-TR" sz="1800" spc="33" dirty="0">
                <a:latin typeface="Calibri"/>
                <a:cs typeface="Calibri"/>
              </a:rPr>
              <a:t> </a:t>
            </a:r>
            <a:r>
              <a:rPr lang="tr-TR" sz="1800" spc="-13" dirty="0">
                <a:latin typeface="Calibri"/>
                <a:cs typeface="Calibri"/>
              </a:rPr>
              <a:t>yur</a:t>
            </a:r>
            <a:r>
              <a:rPr lang="tr-TR" sz="1800" spc="-47" dirty="0">
                <a:latin typeface="Calibri"/>
                <a:cs typeface="Calibri"/>
              </a:rPr>
              <a:t>t</a:t>
            </a:r>
            <a:r>
              <a:rPr lang="tr-TR" sz="1800" spc="-13" dirty="0">
                <a:latin typeface="Calibri"/>
                <a:cs typeface="Calibri"/>
              </a:rPr>
              <a:t>dışında</a:t>
            </a:r>
            <a:r>
              <a:rPr lang="tr-TR" sz="1800" spc="33" dirty="0">
                <a:latin typeface="Calibri"/>
                <a:cs typeface="Calibri"/>
              </a:rPr>
              <a:t> </a:t>
            </a:r>
            <a:r>
              <a:rPr lang="tr-TR" sz="1800" spc="-13" dirty="0">
                <a:latin typeface="Calibri"/>
                <a:cs typeface="Calibri"/>
              </a:rPr>
              <a:t>o</a:t>
            </a:r>
            <a:r>
              <a:rPr lang="tr-TR" sz="1800" spc="-20" dirty="0">
                <a:latin typeface="Calibri"/>
                <a:cs typeface="Calibri"/>
              </a:rPr>
              <a:t>l</a:t>
            </a:r>
            <a:r>
              <a:rPr lang="tr-TR" sz="1800" spc="-13" dirty="0">
                <a:latin typeface="Calibri"/>
                <a:cs typeface="Calibri"/>
              </a:rPr>
              <a:t>duğu</a:t>
            </a:r>
            <a:r>
              <a:rPr lang="tr-TR" sz="1800" spc="27" dirty="0">
                <a:latin typeface="Calibri"/>
                <a:cs typeface="Calibri"/>
              </a:rPr>
              <a:t> </a:t>
            </a:r>
            <a:r>
              <a:rPr lang="tr-TR" sz="1800" spc="-47" dirty="0">
                <a:latin typeface="Calibri"/>
                <a:cs typeface="Calibri"/>
              </a:rPr>
              <a:t>t</a:t>
            </a:r>
            <a:r>
              <a:rPr lang="tr-TR" sz="1800" spc="-13" dirty="0">
                <a:latin typeface="Calibri"/>
                <a:cs typeface="Calibri"/>
              </a:rPr>
              <a:t>arihleri</a:t>
            </a:r>
            <a:r>
              <a:rPr lang="tr-TR" sz="1800" spc="67" dirty="0">
                <a:latin typeface="Calibri"/>
                <a:cs typeface="Calibri"/>
              </a:rPr>
              <a:t> </a:t>
            </a:r>
            <a:r>
              <a:rPr lang="tr-TR" sz="1800" spc="-60" dirty="0">
                <a:latin typeface="Calibri"/>
                <a:cs typeface="Calibri"/>
              </a:rPr>
              <a:t>k</a:t>
            </a:r>
            <a:r>
              <a:rPr lang="tr-TR" sz="1800" spc="-13" dirty="0">
                <a:latin typeface="Calibri"/>
                <a:cs typeface="Calibri"/>
              </a:rPr>
              <a:t>a</a:t>
            </a:r>
            <a:r>
              <a:rPr lang="tr-TR" sz="1800" spc="-27" dirty="0">
                <a:latin typeface="Calibri"/>
                <a:cs typeface="Calibri"/>
              </a:rPr>
              <a:t>p</a:t>
            </a:r>
            <a:r>
              <a:rPr lang="tr-TR" sz="1800" spc="-13" dirty="0">
                <a:latin typeface="Calibri"/>
                <a:cs typeface="Calibri"/>
              </a:rPr>
              <a:t>s</a:t>
            </a:r>
            <a:r>
              <a:rPr lang="tr-TR" sz="1800" spc="-60" dirty="0">
                <a:latin typeface="Calibri"/>
                <a:cs typeface="Calibri"/>
              </a:rPr>
              <a:t>a</a:t>
            </a:r>
            <a:r>
              <a:rPr lang="tr-TR" sz="1800" spc="-40" dirty="0">
                <a:latin typeface="Calibri"/>
                <a:cs typeface="Calibri"/>
              </a:rPr>
              <a:t>y</a:t>
            </a:r>
            <a:r>
              <a:rPr lang="tr-TR" sz="1800" spc="-13" dirty="0">
                <a:latin typeface="Calibri"/>
                <a:cs typeface="Calibri"/>
              </a:rPr>
              <a:t>an/ Min.</a:t>
            </a:r>
            <a:r>
              <a:rPr lang="tr-TR" sz="1800" spc="-7" dirty="0">
                <a:latin typeface="Calibri"/>
                <a:cs typeface="Calibri"/>
              </a:rPr>
              <a:t> </a:t>
            </a:r>
            <a:r>
              <a:rPr lang="tr-TR" sz="1800" spc="-13" dirty="0">
                <a:latin typeface="Calibri"/>
                <a:cs typeface="Calibri"/>
              </a:rPr>
              <a:t>30.000</a:t>
            </a:r>
            <a:r>
              <a:rPr lang="tr-TR" sz="1800" spc="-7" dirty="0">
                <a:latin typeface="Calibri"/>
                <a:cs typeface="Calibri"/>
              </a:rPr>
              <a:t> </a:t>
            </a:r>
            <a:r>
              <a:rPr lang="tr-TR" sz="1800" spc="-13" dirty="0">
                <a:latin typeface="Calibri"/>
                <a:cs typeface="Calibri"/>
              </a:rPr>
              <a:t>Eu</a:t>
            </a:r>
            <a:r>
              <a:rPr lang="tr-TR" sz="1800" spc="-67" dirty="0">
                <a:latin typeface="Calibri"/>
                <a:cs typeface="Calibri"/>
              </a:rPr>
              <a:t>r</a:t>
            </a:r>
            <a:r>
              <a:rPr lang="tr-TR" sz="1800" spc="-13" dirty="0">
                <a:latin typeface="Calibri"/>
                <a:cs typeface="Calibri"/>
              </a:rPr>
              <a:t>o</a:t>
            </a:r>
            <a:r>
              <a:rPr lang="tr-TR" sz="1800" spc="7" dirty="0">
                <a:latin typeface="Calibri"/>
                <a:cs typeface="Calibri"/>
              </a:rPr>
              <a:t> </a:t>
            </a:r>
            <a:r>
              <a:rPr lang="tr-TR" sz="1800" spc="-47" dirty="0">
                <a:latin typeface="Calibri"/>
                <a:cs typeface="Calibri"/>
              </a:rPr>
              <a:t>t</a:t>
            </a:r>
            <a:r>
              <a:rPr lang="tr-TR" sz="1800" spc="-13" dirty="0">
                <a:latin typeface="Calibri"/>
                <a:cs typeface="Calibri"/>
              </a:rPr>
              <a:t>emin</a:t>
            </a:r>
            <a:r>
              <a:rPr lang="tr-TR" sz="1800" spc="-33" dirty="0">
                <a:latin typeface="Calibri"/>
                <a:cs typeface="Calibri"/>
              </a:rPr>
              <a:t>a</a:t>
            </a:r>
            <a:r>
              <a:rPr lang="tr-TR" sz="1800" dirty="0">
                <a:latin typeface="Calibri"/>
                <a:cs typeface="Calibri"/>
              </a:rPr>
              <a:t>tlı)</a:t>
            </a:r>
          </a:p>
          <a:p>
            <a:pPr marL="931310" lvl="1">
              <a:lnSpc>
                <a:spcPct val="100000"/>
              </a:lnSpc>
              <a:tabLst>
                <a:tab pos="320879" algn="l"/>
              </a:tabLst>
            </a:pPr>
            <a:r>
              <a:rPr lang="tr-TR" sz="1800" spc="-13" dirty="0">
                <a:latin typeface="Calibri"/>
                <a:cs typeface="Calibri"/>
              </a:rPr>
              <a:t>Online</a:t>
            </a:r>
            <a:r>
              <a:rPr lang="tr-TR" sz="1800" spc="27" dirty="0">
                <a:latin typeface="Calibri"/>
                <a:cs typeface="Calibri"/>
              </a:rPr>
              <a:t> </a:t>
            </a:r>
            <a:r>
              <a:rPr lang="tr-TR" sz="1800" spc="-20" dirty="0">
                <a:latin typeface="Calibri"/>
                <a:cs typeface="Calibri"/>
              </a:rPr>
              <a:t>Di</a:t>
            </a:r>
            <a:r>
              <a:rPr lang="tr-TR" sz="1800" dirty="0">
                <a:latin typeface="Calibri"/>
                <a:cs typeface="Calibri"/>
              </a:rPr>
              <a:t>l</a:t>
            </a:r>
            <a:r>
              <a:rPr lang="tr-TR" sz="1800" spc="27" dirty="0">
                <a:latin typeface="Calibri"/>
                <a:cs typeface="Calibri"/>
              </a:rPr>
              <a:t> </a:t>
            </a:r>
            <a:r>
              <a:rPr lang="tr-TR" sz="1800" spc="-20" dirty="0">
                <a:latin typeface="Calibri"/>
                <a:cs typeface="Calibri"/>
              </a:rPr>
              <a:t>De</a:t>
            </a:r>
            <a:r>
              <a:rPr lang="tr-TR" sz="1800" spc="-40" dirty="0">
                <a:latin typeface="Calibri"/>
                <a:cs typeface="Calibri"/>
              </a:rPr>
              <a:t>s</a:t>
            </a:r>
            <a:r>
              <a:rPr lang="tr-TR" sz="1800" spc="-47" dirty="0">
                <a:latin typeface="Calibri"/>
                <a:cs typeface="Calibri"/>
              </a:rPr>
              <a:t>t</a:t>
            </a:r>
            <a:r>
              <a:rPr lang="tr-TR" sz="1800" spc="-13" dirty="0">
                <a:latin typeface="Calibri"/>
                <a:cs typeface="Calibri"/>
              </a:rPr>
              <a:t>eği</a:t>
            </a:r>
            <a:r>
              <a:rPr lang="tr-TR" sz="1800" spc="27" dirty="0">
                <a:latin typeface="Calibri"/>
                <a:cs typeface="Calibri"/>
              </a:rPr>
              <a:t> </a:t>
            </a:r>
            <a:r>
              <a:rPr lang="tr-TR" sz="1800" spc="-13" dirty="0">
                <a:latin typeface="Calibri"/>
                <a:cs typeface="Calibri"/>
              </a:rPr>
              <a:t>Gidiş</a:t>
            </a:r>
            <a:r>
              <a:rPr lang="tr-TR" sz="1800" spc="-7" dirty="0">
                <a:latin typeface="Calibri"/>
                <a:cs typeface="Calibri"/>
              </a:rPr>
              <a:t> S</a:t>
            </a:r>
            <a:r>
              <a:rPr lang="tr-TR" sz="1800" spc="-13" dirty="0">
                <a:latin typeface="Calibri"/>
                <a:cs typeface="Calibri"/>
              </a:rPr>
              <a:t>ın</a:t>
            </a:r>
            <a:r>
              <a:rPr lang="tr-TR" sz="1800" spc="-67" dirty="0">
                <a:latin typeface="Calibri"/>
                <a:cs typeface="Calibri"/>
              </a:rPr>
              <a:t>a</a:t>
            </a:r>
            <a:r>
              <a:rPr lang="tr-TR" sz="1800" spc="-13" dirty="0">
                <a:latin typeface="Calibri"/>
                <a:cs typeface="Calibri"/>
              </a:rPr>
              <a:t>vı</a:t>
            </a:r>
            <a:r>
              <a:rPr lang="tr-TR" sz="1800" spc="20" dirty="0">
                <a:latin typeface="Calibri"/>
                <a:cs typeface="Calibri"/>
              </a:rPr>
              <a:t> </a:t>
            </a:r>
            <a:r>
              <a:rPr lang="tr-TR" sz="1800" spc="-13" dirty="0">
                <a:latin typeface="Calibri"/>
                <a:cs typeface="Calibri"/>
              </a:rPr>
              <a:t>Sonucu (OLS 1st </a:t>
            </a:r>
            <a:r>
              <a:rPr lang="tr-TR" sz="1800" spc="-13" dirty="0" err="1">
                <a:latin typeface="Calibri"/>
                <a:cs typeface="Calibri"/>
              </a:rPr>
              <a:t>Assessment</a:t>
            </a:r>
            <a:r>
              <a:rPr lang="tr-TR" sz="1800" spc="-13" dirty="0">
                <a:latin typeface="Calibri"/>
                <a:cs typeface="Calibri"/>
              </a:rPr>
              <a:t>) – (EU ACADEMY)</a:t>
            </a:r>
          </a:p>
        </p:txBody>
      </p:sp>
    </p:spTree>
    <p:extLst>
      <p:ext uri="{BB962C8B-B14F-4D97-AF65-F5344CB8AC3E}">
        <p14:creationId xmlns:p14="http://schemas.microsoft.com/office/powerpoint/2010/main" val="1331664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HAREKETLİLİK SIRASINDA (</a:t>
            </a:r>
            <a:r>
              <a:rPr lang="tr-TR" dirty="0" err="1">
                <a:solidFill>
                  <a:srgbClr val="FF0000"/>
                </a:solidFill>
              </a:rPr>
              <a:t>During</a:t>
            </a:r>
            <a:r>
              <a:rPr lang="tr-TR" dirty="0">
                <a:solidFill>
                  <a:srgbClr val="FF0000"/>
                </a:solidFill>
              </a:rPr>
              <a:t> </a:t>
            </a:r>
            <a:r>
              <a:rPr lang="tr-TR" dirty="0" err="1">
                <a:solidFill>
                  <a:srgbClr val="FF0000"/>
                </a:solidFill>
              </a:rPr>
              <a:t>the</a:t>
            </a:r>
            <a:r>
              <a:rPr lang="tr-TR" dirty="0">
                <a:solidFill>
                  <a:srgbClr val="FF0000"/>
                </a:solidFill>
              </a:rPr>
              <a:t> </a:t>
            </a:r>
            <a:r>
              <a:rPr lang="tr-TR" dirty="0" err="1">
                <a:solidFill>
                  <a:srgbClr val="FF0000"/>
                </a:solidFill>
              </a:rPr>
              <a:t>Mobility</a:t>
            </a:r>
            <a:r>
              <a:rPr lang="tr-TR" dirty="0">
                <a:solidFill>
                  <a:srgbClr val="FF0000"/>
                </a:solidFill>
              </a:rPr>
              <a:t>)</a:t>
            </a:r>
          </a:p>
        </p:txBody>
      </p:sp>
      <p:sp>
        <p:nvSpPr>
          <p:cNvPr id="3" name="İçerik Yer Tutucusu 2"/>
          <p:cNvSpPr>
            <a:spLocks noGrp="1"/>
          </p:cNvSpPr>
          <p:nvPr>
            <p:ph idx="1"/>
          </p:nvPr>
        </p:nvSpPr>
        <p:spPr>
          <a:xfrm>
            <a:off x="0" y="1502737"/>
            <a:ext cx="12192000" cy="4744551"/>
          </a:xfrm>
        </p:spPr>
        <p:txBody>
          <a:bodyPr>
            <a:normAutofit/>
          </a:bodyPr>
          <a:lstStyle/>
          <a:p>
            <a:pPr algn="just"/>
            <a:r>
              <a:rPr lang="tr-TR" sz="1800" dirty="0">
                <a:latin typeface="Arial" panose="020B0604020202020204" pitchFamily="34" charset="0"/>
                <a:cs typeface="Arial" panose="020B0604020202020204" pitchFamily="34" charset="0"/>
              </a:rPr>
              <a:t>Karşı okula gittiğinizde; çeşitli sebepler ile “Learning </a:t>
            </a:r>
            <a:r>
              <a:rPr lang="tr-TR" sz="1800" dirty="0" err="1">
                <a:latin typeface="Arial" panose="020B0604020202020204" pitchFamily="34" charset="0"/>
                <a:cs typeface="Arial" panose="020B0604020202020204" pitchFamily="34" charset="0"/>
              </a:rPr>
              <a:t>Agreement</a:t>
            </a:r>
            <a:r>
              <a:rPr lang="tr-TR" sz="1800" dirty="0">
                <a:latin typeface="Arial" panose="020B0604020202020204" pitchFamily="34" charset="0"/>
                <a:cs typeface="Arial" panose="020B0604020202020204" pitchFamily="34" charset="0"/>
              </a:rPr>
              <a:t> - </a:t>
            </a:r>
            <a:r>
              <a:rPr lang="tr-TR" sz="1800" dirty="0" err="1">
                <a:latin typeface="Arial" panose="020B0604020202020204" pitchFamily="34" charset="0"/>
                <a:cs typeface="Arial" panose="020B0604020202020204" pitchFamily="34" charset="0"/>
              </a:rPr>
              <a:t>Before</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the</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Mobility</a:t>
            </a:r>
            <a:r>
              <a:rPr lang="tr-TR" sz="1800" dirty="0">
                <a:latin typeface="Arial" panose="020B0604020202020204" pitchFamily="34" charset="0"/>
                <a:cs typeface="Arial" panose="020B0604020202020204" pitchFamily="34" charset="0"/>
              </a:rPr>
              <a:t>” tablolarında belirtilen derslerde ya da bu derslerin kredilerinde (ECTS) değişiklik yapmanız gerekebilir. Bu ders değişiklikleri ile DEÜ’de sayılacak olan derslerde de değişiklik söz konusu olabilir. Bu durumda Learning </a:t>
            </a:r>
            <a:r>
              <a:rPr lang="tr-TR" sz="1800" dirty="0" err="1">
                <a:latin typeface="Arial" panose="020B0604020202020204" pitchFamily="34" charset="0"/>
                <a:cs typeface="Arial" panose="020B0604020202020204" pitchFamily="34" charset="0"/>
              </a:rPr>
              <a:t>Agreement</a:t>
            </a:r>
            <a:r>
              <a:rPr lang="tr-TR" sz="1800" dirty="0">
                <a:latin typeface="Arial" panose="020B0604020202020204" pitchFamily="34" charset="0"/>
                <a:cs typeface="Arial" panose="020B0604020202020204" pitchFamily="34" charset="0"/>
              </a:rPr>
              <a:t> belgesinin ikinci kısmı olan “</a:t>
            </a:r>
            <a:r>
              <a:rPr lang="tr-TR" sz="1800" dirty="0" err="1">
                <a:latin typeface="Arial" panose="020B0604020202020204" pitchFamily="34" charset="0"/>
                <a:cs typeface="Arial" panose="020B0604020202020204" pitchFamily="34" charset="0"/>
              </a:rPr>
              <a:t>During</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the</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Mobility</a:t>
            </a:r>
            <a:r>
              <a:rPr lang="tr-TR" sz="1800" dirty="0">
                <a:latin typeface="Arial" panose="020B0604020202020204" pitchFamily="34" charset="0"/>
                <a:cs typeface="Arial" panose="020B0604020202020204" pitchFamily="34" charset="0"/>
              </a:rPr>
              <a:t>” kısmını kullanmanız gerekir.</a:t>
            </a:r>
          </a:p>
          <a:p>
            <a:pPr algn="just"/>
            <a:r>
              <a:rPr lang="tr-TR" sz="1800" dirty="0">
                <a:latin typeface="Arial" panose="020B0604020202020204" pitchFamily="34" charset="0"/>
                <a:cs typeface="Arial" panose="020B0604020202020204" pitchFamily="34" charset="0"/>
              </a:rPr>
              <a:t>Karşı kurumda dönem başladıktan sonra en geç 30 gün içinde, yeni derslerin tanınması için “Learning </a:t>
            </a:r>
            <a:r>
              <a:rPr lang="tr-TR" sz="1800" dirty="0" err="1">
                <a:latin typeface="Arial" panose="020B0604020202020204" pitchFamily="34" charset="0"/>
                <a:cs typeface="Arial" panose="020B0604020202020204" pitchFamily="34" charset="0"/>
              </a:rPr>
              <a:t>Agreement</a:t>
            </a:r>
            <a:r>
              <a:rPr lang="tr-TR" sz="1800" dirty="0">
                <a:latin typeface="Arial" panose="020B0604020202020204" pitchFamily="34" charset="0"/>
                <a:cs typeface="Arial" panose="020B0604020202020204" pitchFamily="34" charset="0"/>
              </a:rPr>
              <a:t> - </a:t>
            </a:r>
            <a:r>
              <a:rPr lang="tr-TR" sz="1800" dirty="0" err="1">
                <a:latin typeface="Arial" panose="020B0604020202020204" pitchFamily="34" charset="0"/>
                <a:cs typeface="Arial" panose="020B0604020202020204" pitchFamily="34" charset="0"/>
              </a:rPr>
              <a:t>During</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the</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Mobility</a:t>
            </a:r>
            <a:r>
              <a:rPr lang="tr-TR" sz="1800" dirty="0">
                <a:latin typeface="Arial" panose="020B0604020202020204" pitchFamily="34" charset="0"/>
                <a:cs typeface="Arial" panose="020B0604020202020204" pitchFamily="34" charset="0"/>
              </a:rPr>
              <a:t>” belgenizi mutlaka DEÜ’deki Erasmus Koordinatörünüze iletmeniz, onun onayını almanız gerekir. Bunu takiben, ders değişikliklerine yönelik yeni bir Yönetim Kurulu Kararı çıkartılmasını sağlamalısınız.*</a:t>
            </a:r>
          </a:p>
          <a:p>
            <a:pPr marL="0" indent="0" algn="just">
              <a:buNone/>
            </a:pPr>
            <a:endParaRPr lang="tr-TR" sz="1800" dirty="0">
              <a:latin typeface="Arial" panose="020B0604020202020204" pitchFamily="34" charset="0"/>
              <a:cs typeface="Arial" panose="020B0604020202020204" pitchFamily="34" charset="0"/>
            </a:endParaRPr>
          </a:p>
        </p:txBody>
      </p:sp>
      <p:sp>
        <p:nvSpPr>
          <p:cNvPr id="5"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1514552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6272" y="550507"/>
            <a:ext cx="11534161" cy="4982546"/>
          </a:xfrm>
          <a:prstGeom prst="rect">
            <a:avLst/>
          </a:prstGeom>
        </p:spPr>
        <p:txBody>
          <a:bodyPr vert="horz" wrap="square" lIns="0" tIns="0" rIns="0" bIns="0" rtlCol="0">
            <a:noAutofit/>
          </a:bodyPr>
          <a:lstStyle/>
          <a:p>
            <a:pPr marL="241294" marR="271773" indent="-228594" algn="just">
              <a:lnSpc>
                <a:spcPts val="3020"/>
              </a:lnSpc>
            </a:pPr>
            <a:endParaRPr lang="tr-TR" sz="1867" spc="-25" dirty="0">
              <a:latin typeface="Wingdings"/>
              <a:cs typeface="Wingdings"/>
            </a:endParaRPr>
          </a:p>
          <a:p>
            <a:pPr marL="241294" marR="271773" indent="-228594" algn="just">
              <a:lnSpc>
                <a:spcPts val="3020"/>
              </a:lnSpc>
            </a:pPr>
            <a:endParaRPr lang="tr-TR" sz="1867" spc="-25" dirty="0">
              <a:latin typeface="Wingdings"/>
              <a:cs typeface="Wingdings"/>
            </a:endParaRPr>
          </a:p>
          <a:p>
            <a:pPr marL="241294" marR="271773" indent="-228594" algn="just">
              <a:lnSpc>
                <a:spcPts val="3020"/>
              </a:lnSpc>
            </a:pPr>
            <a:r>
              <a:rPr sz="1867" spc="-25" dirty="0">
                <a:latin typeface="Wingdings"/>
                <a:cs typeface="Wingdings"/>
              </a:rPr>
              <a:t></a:t>
            </a:r>
            <a:r>
              <a:rPr sz="1500" spc="-15" dirty="0">
                <a:latin typeface="Arial" panose="020B0604020202020204" pitchFamily="34" charset="0"/>
                <a:cs typeface="Arial" panose="020B0604020202020204" pitchFamily="34" charset="0"/>
              </a:rPr>
              <a:t>E-po</a:t>
            </a:r>
            <a:r>
              <a:rPr sz="1500" spc="-60" dirty="0">
                <a:latin typeface="Arial" panose="020B0604020202020204" pitchFamily="34" charset="0"/>
                <a:cs typeface="Arial" panose="020B0604020202020204" pitchFamily="34" charset="0"/>
              </a:rPr>
              <a:t>s</a:t>
            </a:r>
            <a:r>
              <a:rPr sz="1500" spc="-51" dirty="0">
                <a:latin typeface="Arial" panose="020B0604020202020204" pitchFamily="34" charset="0"/>
                <a:cs typeface="Arial" panose="020B0604020202020204" pitchFamily="34" charset="0"/>
              </a:rPr>
              <a:t>t</a:t>
            </a:r>
            <a:r>
              <a:rPr sz="1500" spc="-15" dirty="0">
                <a:latin typeface="Arial" panose="020B0604020202020204" pitchFamily="34" charset="0"/>
                <a:cs typeface="Arial" panose="020B0604020202020204" pitchFamily="34" charset="0"/>
              </a:rPr>
              <a:t>a</a:t>
            </a:r>
            <a:r>
              <a:rPr sz="1500" spc="31"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ad</a:t>
            </a:r>
            <a:r>
              <a:rPr sz="1500" spc="-51"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es</a:t>
            </a:r>
            <a:r>
              <a:rPr sz="1500" spc="-20" dirty="0">
                <a:latin typeface="Arial" panose="020B0604020202020204" pitchFamily="34" charset="0"/>
                <a:cs typeface="Arial" panose="020B0604020202020204" pitchFamily="34" charset="0"/>
              </a:rPr>
              <a:t>i</a:t>
            </a:r>
            <a:r>
              <a:rPr sz="1500" spc="-15" dirty="0">
                <a:latin typeface="Arial" panose="020B0604020202020204" pitchFamily="34" charset="0"/>
                <a:cs typeface="Arial" panose="020B0604020202020204" pitchFamily="34" charset="0"/>
              </a:rPr>
              <a:t>n</a:t>
            </a:r>
            <a:r>
              <a:rPr sz="1500" spc="-25" dirty="0">
                <a:latin typeface="Arial" panose="020B0604020202020204" pitchFamily="34" charset="0"/>
                <a:cs typeface="Arial" panose="020B0604020202020204" pitchFamily="34" charset="0"/>
              </a:rPr>
              <a:t>i</a:t>
            </a:r>
            <a:r>
              <a:rPr sz="1500" spc="-80" dirty="0">
                <a:latin typeface="Arial" panose="020B0604020202020204" pitchFamily="34" charset="0"/>
                <a:cs typeface="Arial" panose="020B0604020202020204" pitchFamily="34" charset="0"/>
              </a:rPr>
              <a:t>z</a:t>
            </a:r>
            <a:r>
              <a:rPr sz="1500" spc="-15" dirty="0">
                <a:latin typeface="Arial" panose="020B0604020202020204" pitchFamily="34" charset="0"/>
                <a:cs typeface="Arial" panose="020B0604020202020204" pitchFamily="34" charset="0"/>
              </a:rPr>
              <a:t>e</a:t>
            </a:r>
            <a:r>
              <a:rPr sz="1500" spc="15" dirty="0">
                <a:latin typeface="Arial" panose="020B0604020202020204" pitchFamily="34" charset="0"/>
                <a:cs typeface="Arial" panose="020B0604020202020204" pitchFamily="34" charset="0"/>
              </a:rPr>
              <a:t> </a:t>
            </a:r>
            <a:r>
              <a:rPr sz="1500" spc="-35" dirty="0">
                <a:latin typeface="Arial" panose="020B0604020202020204" pitchFamily="34" charset="0"/>
                <a:cs typeface="Arial" panose="020B0604020202020204" pitchFamily="34" charset="0"/>
              </a:rPr>
              <a:t>g</a:t>
            </a:r>
            <a:r>
              <a:rPr sz="1500" spc="-15" dirty="0">
                <a:latin typeface="Arial" panose="020B0604020202020204" pitchFamily="34" charset="0"/>
                <a:cs typeface="Arial" panose="020B0604020202020204" pitchFamily="34" charset="0"/>
              </a:rPr>
              <a:t>önde</a:t>
            </a:r>
            <a:r>
              <a:rPr sz="1500" spc="-20"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i</a:t>
            </a:r>
            <a:r>
              <a:rPr sz="1500" spc="-15" dirty="0">
                <a:latin typeface="Arial" panose="020B0604020202020204" pitchFamily="34" charset="0"/>
                <a:cs typeface="Arial" panose="020B0604020202020204" pitchFamily="34" charset="0"/>
              </a:rPr>
              <a:t>lecek</a:t>
            </a:r>
            <a:r>
              <a:rPr sz="1500" spc="31"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olan</a:t>
            </a:r>
            <a:r>
              <a:rPr sz="1500" spc="-5" dirty="0">
                <a:latin typeface="Arial" panose="020B0604020202020204" pitchFamily="34" charset="0"/>
                <a:cs typeface="Arial" panose="020B0604020202020204" pitchFamily="34" charset="0"/>
              </a:rPr>
              <a:t> </a:t>
            </a:r>
            <a:r>
              <a:rPr sz="1500" spc="-15" dirty="0">
                <a:solidFill>
                  <a:srgbClr val="FF0000"/>
                </a:solidFill>
                <a:latin typeface="Arial" panose="020B0604020202020204" pitchFamily="34" charset="0"/>
                <a:cs typeface="Arial" panose="020B0604020202020204" pitchFamily="34" charset="0"/>
              </a:rPr>
              <a:t>çe</a:t>
            </a:r>
            <a:r>
              <a:rPr sz="1500" spc="-31" dirty="0">
                <a:solidFill>
                  <a:srgbClr val="FF0000"/>
                </a:solidFill>
                <a:latin typeface="Arial" panose="020B0604020202020204" pitchFamily="34" charset="0"/>
                <a:cs typeface="Arial" panose="020B0604020202020204" pitchFamily="34" charset="0"/>
              </a:rPr>
              <a:t>v</a:t>
            </a:r>
            <a:r>
              <a:rPr sz="1500" dirty="0">
                <a:solidFill>
                  <a:srgbClr val="FF0000"/>
                </a:solidFill>
                <a:latin typeface="Arial" panose="020B0604020202020204" pitchFamily="34" charset="0"/>
                <a:cs typeface="Arial" panose="020B0604020202020204" pitchFamily="34" charset="0"/>
              </a:rPr>
              <a:t>r</a:t>
            </a:r>
            <a:r>
              <a:rPr sz="1500" spc="-15" dirty="0">
                <a:solidFill>
                  <a:srgbClr val="FF0000"/>
                </a:solidFill>
                <a:latin typeface="Arial" panose="020B0604020202020204" pitchFamily="34" charset="0"/>
                <a:cs typeface="Arial" panose="020B0604020202020204" pitchFamily="34" charset="0"/>
              </a:rPr>
              <a:t>i</a:t>
            </a:r>
            <a:r>
              <a:rPr sz="1500" spc="-25" dirty="0">
                <a:solidFill>
                  <a:srgbClr val="FF0000"/>
                </a:solidFill>
                <a:latin typeface="Arial" panose="020B0604020202020204" pitchFamily="34" charset="0"/>
                <a:cs typeface="Arial" panose="020B0604020202020204" pitchFamily="34" charset="0"/>
              </a:rPr>
              <a:t>m</a:t>
            </a:r>
            <a:r>
              <a:rPr sz="1500" spc="-20" dirty="0">
                <a:solidFill>
                  <a:srgbClr val="FF0000"/>
                </a:solidFill>
                <a:latin typeface="Arial" panose="020B0604020202020204" pitchFamily="34" charset="0"/>
                <a:cs typeface="Arial" panose="020B0604020202020204" pitchFamily="34" charset="0"/>
              </a:rPr>
              <a:t>i</a:t>
            </a:r>
            <a:r>
              <a:rPr sz="1500" dirty="0">
                <a:solidFill>
                  <a:srgbClr val="FF0000"/>
                </a:solidFill>
                <a:latin typeface="Arial" panose="020B0604020202020204" pitchFamily="34" charset="0"/>
                <a:cs typeface="Arial" panose="020B0604020202020204" pitchFamily="34" charset="0"/>
              </a:rPr>
              <a:t>çi</a:t>
            </a:r>
            <a:r>
              <a:rPr sz="1500" spc="11" dirty="0">
                <a:solidFill>
                  <a:srgbClr val="FF0000"/>
                </a:solidFill>
                <a:latin typeface="Arial" panose="020B0604020202020204" pitchFamily="34" charset="0"/>
                <a:cs typeface="Arial" panose="020B0604020202020204" pitchFamily="34" charset="0"/>
              </a:rPr>
              <a:t> </a:t>
            </a:r>
            <a:r>
              <a:rPr sz="1500" spc="-20" dirty="0">
                <a:solidFill>
                  <a:srgbClr val="FF0000"/>
                </a:solidFill>
                <a:latin typeface="Arial" panose="020B0604020202020204" pitchFamily="34" charset="0"/>
                <a:cs typeface="Arial" panose="020B0604020202020204" pitchFamily="34" charset="0"/>
              </a:rPr>
              <a:t>AB</a:t>
            </a:r>
            <a:r>
              <a:rPr sz="1500" spc="20" dirty="0">
                <a:solidFill>
                  <a:srgbClr val="FF0000"/>
                </a:solidFill>
                <a:latin typeface="Arial" panose="020B0604020202020204" pitchFamily="34" charset="0"/>
                <a:cs typeface="Arial" panose="020B0604020202020204" pitchFamily="34" charset="0"/>
              </a:rPr>
              <a:t> </a:t>
            </a:r>
            <a:r>
              <a:rPr sz="1500" spc="-15" dirty="0" err="1">
                <a:solidFill>
                  <a:srgbClr val="FF0000"/>
                </a:solidFill>
                <a:latin typeface="Arial" panose="020B0604020202020204" pitchFamily="34" charset="0"/>
                <a:cs typeface="Arial" panose="020B0604020202020204" pitchFamily="34" charset="0"/>
              </a:rPr>
              <a:t>an</a:t>
            </a:r>
            <a:r>
              <a:rPr sz="1500" spc="-100" dirty="0" err="1">
                <a:solidFill>
                  <a:srgbClr val="FF0000"/>
                </a:solidFill>
                <a:latin typeface="Arial" panose="020B0604020202020204" pitchFamily="34" charset="0"/>
                <a:cs typeface="Arial" panose="020B0604020202020204" pitchFamily="34" charset="0"/>
              </a:rPr>
              <a:t>k</a:t>
            </a:r>
            <a:r>
              <a:rPr sz="1500" spc="-31" dirty="0" err="1">
                <a:solidFill>
                  <a:srgbClr val="FF0000"/>
                </a:solidFill>
                <a:latin typeface="Arial" panose="020B0604020202020204" pitchFamily="34" charset="0"/>
                <a:cs typeface="Arial" panose="020B0604020202020204" pitchFamily="34" charset="0"/>
              </a:rPr>
              <a:t>e</a:t>
            </a:r>
            <a:r>
              <a:rPr sz="1500" dirty="0" err="1">
                <a:solidFill>
                  <a:srgbClr val="FF0000"/>
                </a:solidFill>
                <a:latin typeface="Arial" panose="020B0604020202020204" pitchFamily="34" charset="0"/>
                <a:cs typeface="Arial" panose="020B0604020202020204" pitchFamily="34" charset="0"/>
              </a:rPr>
              <a:t>t</a:t>
            </a:r>
            <a:r>
              <a:rPr sz="1500" spc="11" dirty="0" err="1">
                <a:solidFill>
                  <a:srgbClr val="FF0000"/>
                </a:solidFill>
                <a:latin typeface="Arial" panose="020B0604020202020204" pitchFamily="34" charset="0"/>
                <a:cs typeface="Arial" panose="020B0604020202020204" pitchFamily="34" charset="0"/>
              </a:rPr>
              <a:t>i</a:t>
            </a:r>
            <a:r>
              <a:rPr sz="1500" spc="-75" dirty="0" err="1">
                <a:solidFill>
                  <a:srgbClr val="FF0000"/>
                </a:solidFill>
                <a:latin typeface="Arial" panose="020B0604020202020204" pitchFamily="34" charset="0"/>
                <a:cs typeface="Arial" panose="020B0604020202020204" pitchFamily="34" charset="0"/>
              </a:rPr>
              <a:t>’</a:t>
            </a:r>
            <a:r>
              <a:rPr sz="1500" spc="-15" dirty="0" err="1">
                <a:solidFill>
                  <a:srgbClr val="FF0000"/>
                </a:solidFill>
                <a:latin typeface="Arial" panose="020B0604020202020204" pitchFamily="34" charset="0"/>
                <a:cs typeface="Arial" panose="020B0604020202020204" pitchFamily="34" charset="0"/>
              </a:rPr>
              <a:t>n</a:t>
            </a:r>
            <a:r>
              <a:rPr sz="1500" spc="-25" dirty="0" err="1">
                <a:solidFill>
                  <a:srgbClr val="FF0000"/>
                </a:solidFill>
                <a:latin typeface="Arial" panose="020B0604020202020204" pitchFamily="34" charset="0"/>
                <a:cs typeface="Arial" panose="020B0604020202020204" pitchFamily="34" charset="0"/>
              </a:rPr>
              <a:t>i</a:t>
            </a:r>
            <a:r>
              <a:rPr sz="1500" spc="-15" dirty="0" err="1">
                <a:solidFill>
                  <a:srgbClr val="FF0000"/>
                </a:solidFill>
                <a:latin typeface="Arial" panose="020B0604020202020204" pitchFamily="34" charset="0"/>
                <a:cs typeface="Arial" panose="020B0604020202020204" pitchFamily="34" charset="0"/>
              </a:rPr>
              <a:t>n</a:t>
            </a:r>
            <a:r>
              <a:rPr lang="tr-TR" sz="1500" spc="-15" dirty="0">
                <a:solidFill>
                  <a:srgbClr val="FF0000"/>
                </a:solidFill>
                <a:latin typeface="Arial" panose="020B0604020202020204" pitchFamily="34" charset="0"/>
                <a:cs typeface="Arial" panose="020B0604020202020204" pitchFamily="34" charset="0"/>
              </a:rPr>
              <a:t> (EU </a:t>
            </a:r>
            <a:r>
              <a:rPr lang="tr-TR" sz="1500" spc="-15" dirty="0" err="1">
                <a:solidFill>
                  <a:srgbClr val="FF0000"/>
                </a:solidFill>
                <a:latin typeface="Arial" panose="020B0604020202020204" pitchFamily="34" charset="0"/>
                <a:cs typeface="Arial" panose="020B0604020202020204" pitchFamily="34" charset="0"/>
              </a:rPr>
              <a:t>Survey</a:t>
            </a:r>
            <a:r>
              <a:rPr lang="tr-TR" sz="1500" spc="-15" dirty="0">
                <a:solidFill>
                  <a:srgbClr val="FF0000"/>
                </a:solidFill>
                <a:latin typeface="Arial" panose="020B0604020202020204" pitchFamily="34" charset="0"/>
                <a:cs typeface="Arial" panose="020B0604020202020204" pitchFamily="34" charset="0"/>
              </a:rPr>
              <a:t>)</a:t>
            </a:r>
            <a:r>
              <a:rPr sz="1500" spc="25" dirty="0">
                <a:solidFill>
                  <a:srgbClr val="FF0000"/>
                </a:solidFill>
                <a:latin typeface="Arial" panose="020B0604020202020204" pitchFamily="34" charset="0"/>
                <a:cs typeface="Arial" panose="020B0604020202020204" pitchFamily="34" charset="0"/>
              </a:rPr>
              <a:t> </a:t>
            </a:r>
            <a:r>
              <a:rPr lang="tr-TR" sz="1500" spc="25" dirty="0" err="1">
                <a:latin typeface="Arial" panose="020B0604020202020204" pitchFamily="34" charset="0"/>
                <a:cs typeface="Arial" panose="020B0604020202020204" pitchFamily="34" charset="0"/>
              </a:rPr>
              <a:t>Erasmus</a:t>
            </a:r>
            <a:r>
              <a:rPr lang="tr-TR" sz="1500" spc="25" dirty="0">
                <a:latin typeface="Arial" panose="020B0604020202020204" pitchFamily="34" charset="0"/>
                <a:cs typeface="Arial" panose="020B0604020202020204" pitchFamily="34" charset="0"/>
              </a:rPr>
              <a:t> dönüş işlemleri için Koordinatörlüğümüzden </a:t>
            </a:r>
            <a:r>
              <a:rPr sz="1500" spc="-75" dirty="0" err="1">
                <a:latin typeface="Arial" panose="020B0604020202020204" pitchFamily="34" charset="0"/>
                <a:cs typeface="Arial" panose="020B0604020202020204" pitchFamily="34" charset="0"/>
              </a:rPr>
              <a:t>r</a:t>
            </a:r>
            <a:r>
              <a:rPr sz="1500" spc="-15" dirty="0" err="1">
                <a:latin typeface="Arial" panose="020B0604020202020204" pitchFamily="34" charset="0"/>
                <a:cs typeface="Arial" panose="020B0604020202020204" pitchFamily="34" charset="0"/>
              </a:rPr>
              <a:t>and</a:t>
            </a:r>
            <a:r>
              <a:rPr sz="1500" spc="-35" dirty="0" err="1">
                <a:latin typeface="Arial" panose="020B0604020202020204" pitchFamily="34" charset="0"/>
                <a:cs typeface="Arial" panose="020B0604020202020204" pitchFamily="34" charset="0"/>
              </a:rPr>
              <a:t>e</a:t>
            </a:r>
            <a:r>
              <a:rPr sz="1500" spc="-15" dirty="0" err="1">
                <a:latin typeface="Arial" panose="020B0604020202020204" pitchFamily="34" charset="0"/>
                <a:cs typeface="Arial" panose="020B0604020202020204" pitchFamily="34" charset="0"/>
              </a:rPr>
              <a:t>vu</a:t>
            </a:r>
            <a:r>
              <a:rPr sz="1500" spc="25"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al</a:t>
            </a:r>
            <a:r>
              <a:rPr lang="tr-TR" sz="1500" spc="-15" dirty="0" err="1">
                <a:latin typeface="Arial" panose="020B0604020202020204" pitchFamily="34" charset="0"/>
                <a:cs typeface="Arial" panose="020B0604020202020204" pitchFamily="34" charset="0"/>
              </a:rPr>
              <a:t>ın</a:t>
            </a:r>
            <a:r>
              <a:rPr sz="1500" spc="-15" dirty="0" err="1">
                <a:latin typeface="Arial" panose="020B0604020202020204" pitchFamily="34" charset="0"/>
                <a:cs typeface="Arial" panose="020B0604020202020204" pitchFamily="34" charset="0"/>
              </a:rPr>
              <a:t>madan</a:t>
            </a:r>
            <a:r>
              <a:rPr sz="1500" spc="-11"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önce</a:t>
            </a:r>
            <a:r>
              <a:rPr sz="1500" spc="15" dirty="0">
                <a:latin typeface="Arial" panose="020B0604020202020204" pitchFamily="34" charset="0"/>
                <a:cs typeface="Arial" panose="020B0604020202020204" pitchFamily="34" charset="0"/>
              </a:rPr>
              <a:t> </a:t>
            </a:r>
            <a:r>
              <a:rPr sz="1500" spc="-15" dirty="0" err="1">
                <a:latin typeface="Arial" panose="020B0604020202020204" pitchFamily="34" charset="0"/>
                <a:cs typeface="Arial" panose="020B0604020202020204" pitchFamily="34" charset="0"/>
              </a:rPr>
              <a:t>do</a:t>
            </a:r>
            <a:r>
              <a:rPr sz="1500" spc="-20" dirty="0" err="1">
                <a:latin typeface="Arial" panose="020B0604020202020204" pitchFamily="34" charset="0"/>
                <a:cs typeface="Arial" panose="020B0604020202020204" pitchFamily="34" charset="0"/>
              </a:rPr>
              <a:t>l</a:t>
            </a:r>
            <a:r>
              <a:rPr sz="1500" spc="-15" dirty="0" err="1">
                <a:latin typeface="Arial" panose="020B0604020202020204" pitchFamily="34" charset="0"/>
                <a:cs typeface="Arial" panose="020B0604020202020204" pitchFamily="34" charset="0"/>
              </a:rPr>
              <a:t>du</a:t>
            </a:r>
            <a:r>
              <a:rPr sz="1500" spc="-25" dirty="0" err="1">
                <a:latin typeface="Arial" panose="020B0604020202020204" pitchFamily="34" charset="0"/>
                <a:cs typeface="Arial" panose="020B0604020202020204" pitchFamily="34" charset="0"/>
              </a:rPr>
              <a:t>r</a:t>
            </a:r>
            <a:r>
              <a:rPr sz="1500" spc="-15" dirty="0" err="1">
                <a:latin typeface="Arial" panose="020B0604020202020204" pitchFamily="34" charset="0"/>
                <a:cs typeface="Arial" panose="020B0604020202020204" pitchFamily="34" charset="0"/>
              </a:rPr>
              <a:t>u</a:t>
            </a:r>
            <a:r>
              <a:rPr sz="1500" spc="-25" dirty="0" err="1">
                <a:latin typeface="Arial" panose="020B0604020202020204" pitchFamily="34" charset="0"/>
                <a:cs typeface="Arial" panose="020B0604020202020204" pitchFamily="34" charset="0"/>
              </a:rPr>
              <a:t>l</a:t>
            </a:r>
            <a:r>
              <a:rPr sz="1500" spc="-15" dirty="0" err="1">
                <a:latin typeface="Arial" panose="020B0604020202020204" pitchFamily="34" charset="0"/>
                <a:cs typeface="Arial" panose="020B0604020202020204" pitchFamily="34" charset="0"/>
              </a:rPr>
              <a:t>ması</a:t>
            </a:r>
            <a:r>
              <a:rPr sz="1500" spc="40" dirty="0">
                <a:latin typeface="Arial" panose="020B0604020202020204" pitchFamily="34" charset="0"/>
                <a:cs typeface="Arial" panose="020B0604020202020204" pitchFamily="34" charset="0"/>
              </a:rPr>
              <a:t> </a:t>
            </a:r>
            <a:r>
              <a:rPr sz="1500" spc="-35" dirty="0" err="1">
                <a:latin typeface="Arial" panose="020B0604020202020204" pitchFamily="34" charset="0"/>
                <a:cs typeface="Arial" panose="020B0604020202020204" pitchFamily="34" charset="0"/>
              </a:rPr>
              <a:t>g</a:t>
            </a:r>
            <a:r>
              <a:rPr sz="1500" spc="-15" dirty="0" err="1">
                <a:latin typeface="Arial" panose="020B0604020202020204" pitchFamily="34" charset="0"/>
                <a:cs typeface="Arial" panose="020B0604020202020204" pitchFamily="34" charset="0"/>
              </a:rPr>
              <a:t>e</a:t>
            </a:r>
            <a:r>
              <a:rPr sz="1500" spc="-51" dirty="0" err="1">
                <a:latin typeface="Arial" panose="020B0604020202020204" pitchFamily="34" charset="0"/>
                <a:cs typeface="Arial" panose="020B0604020202020204" pitchFamily="34" charset="0"/>
              </a:rPr>
              <a:t>r</a:t>
            </a:r>
            <a:r>
              <a:rPr sz="1500" spc="-20" dirty="0" err="1">
                <a:latin typeface="Arial" panose="020B0604020202020204" pitchFamily="34" charset="0"/>
                <a:cs typeface="Arial" panose="020B0604020202020204" pitchFamily="34" charset="0"/>
              </a:rPr>
              <a:t>ekme</a:t>
            </a:r>
            <a:r>
              <a:rPr sz="1500" spc="-31" dirty="0" err="1">
                <a:latin typeface="Arial" panose="020B0604020202020204" pitchFamily="34" charset="0"/>
                <a:cs typeface="Arial" panose="020B0604020202020204" pitchFamily="34" charset="0"/>
              </a:rPr>
              <a:t>k</a:t>
            </a:r>
            <a:r>
              <a:rPr sz="1500" spc="-40" dirty="0" err="1">
                <a:latin typeface="Arial" panose="020B0604020202020204" pitchFamily="34" charset="0"/>
                <a:cs typeface="Arial" panose="020B0604020202020204" pitchFamily="34" charset="0"/>
              </a:rPr>
              <a:t>t</a:t>
            </a:r>
            <a:r>
              <a:rPr sz="1500" spc="-15" dirty="0" err="1">
                <a:latin typeface="Arial" panose="020B0604020202020204" pitchFamily="34" charset="0"/>
                <a:cs typeface="Arial" panose="020B0604020202020204" pitchFamily="34" charset="0"/>
              </a:rPr>
              <a:t>ed</a:t>
            </a:r>
            <a:r>
              <a:rPr sz="1500" spc="-25" dirty="0" err="1">
                <a:latin typeface="Arial" panose="020B0604020202020204" pitchFamily="34" charset="0"/>
                <a:cs typeface="Arial" panose="020B0604020202020204" pitchFamily="34" charset="0"/>
              </a:rPr>
              <a:t>i</a:t>
            </a:r>
            <a:r>
              <a:rPr sz="1500" spc="-285" dirty="0" err="1">
                <a:latin typeface="Arial" panose="020B0604020202020204" pitchFamily="34" charset="0"/>
                <a:cs typeface="Arial" panose="020B0604020202020204" pitchFamily="34" charset="0"/>
              </a:rPr>
              <a:t>r</a:t>
            </a:r>
            <a:r>
              <a:rPr lang="tr-TR" sz="1500" spc="-285" dirty="0">
                <a:latin typeface="Arial" panose="020B0604020202020204" pitchFamily="34" charset="0"/>
                <a:cs typeface="Arial" panose="020B0604020202020204" pitchFamily="34" charset="0"/>
              </a:rPr>
              <a:t>   </a:t>
            </a:r>
            <a:endParaRPr lang="tr-TR" sz="1500" dirty="0">
              <a:latin typeface="Arial" panose="020B0604020202020204" pitchFamily="34" charset="0"/>
              <a:cs typeface="Arial" panose="020B0604020202020204" pitchFamily="34" charset="0"/>
            </a:endParaRPr>
          </a:p>
          <a:p>
            <a:pPr algn="just">
              <a:lnSpc>
                <a:spcPts val="951"/>
              </a:lnSpc>
              <a:spcBef>
                <a:spcPts val="13"/>
              </a:spcBef>
            </a:pPr>
            <a:endParaRPr sz="1500" dirty="0">
              <a:latin typeface="Arial" panose="020B0604020202020204" pitchFamily="34" charset="0"/>
              <a:cs typeface="Arial" panose="020B0604020202020204" pitchFamily="34" charset="0"/>
            </a:endParaRPr>
          </a:p>
          <a:p>
            <a:pPr marL="241294" marR="12700" indent="-228594" algn="just">
              <a:lnSpc>
                <a:spcPct val="90000"/>
              </a:lnSpc>
              <a:buFont typeface="Wingdings" pitchFamily="2" charset="2"/>
              <a:buChar char="Ø"/>
            </a:pPr>
            <a:r>
              <a:rPr sz="1500" spc="-20" dirty="0" err="1">
                <a:latin typeface="Arial" panose="020B0604020202020204" pitchFamily="34" charset="0"/>
                <a:cs typeface="Arial" panose="020B0604020202020204" pitchFamily="34" charset="0"/>
              </a:rPr>
              <a:t>Dön</a:t>
            </a:r>
            <a:r>
              <a:rPr sz="1500" spc="-25" dirty="0" err="1">
                <a:latin typeface="Arial" panose="020B0604020202020204" pitchFamily="34" charset="0"/>
                <a:cs typeface="Arial" panose="020B0604020202020204" pitchFamily="34" charset="0"/>
              </a:rPr>
              <a:t>ü</a:t>
            </a:r>
            <a:r>
              <a:rPr sz="1500" spc="-15" dirty="0" err="1">
                <a:latin typeface="Arial" panose="020B0604020202020204" pitchFamily="34" charset="0"/>
                <a:cs typeface="Arial" panose="020B0604020202020204" pitchFamily="34" charset="0"/>
              </a:rPr>
              <a:t>ş</a:t>
            </a:r>
            <a:r>
              <a:rPr sz="1500" spc="35" dirty="0">
                <a:latin typeface="Arial" panose="020B0604020202020204" pitchFamily="34" charset="0"/>
                <a:cs typeface="Arial" panose="020B0604020202020204" pitchFamily="34" charset="0"/>
              </a:rPr>
              <a:t> </a:t>
            </a:r>
            <a:r>
              <a:rPr sz="1500" spc="-51" dirty="0">
                <a:latin typeface="Arial" panose="020B0604020202020204" pitchFamily="34" charset="0"/>
                <a:cs typeface="Arial" panose="020B0604020202020204" pitchFamily="34" charset="0"/>
              </a:rPr>
              <a:t>t</a:t>
            </a:r>
            <a:r>
              <a:rPr sz="1500" spc="-11" dirty="0">
                <a:latin typeface="Arial" panose="020B0604020202020204" pitchFamily="34" charset="0"/>
                <a:cs typeface="Arial" panose="020B0604020202020204" pitchFamily="34" charset="0"/>
              </a:rPr>
              <a:t>ari</a:t>
            </a:r>
            <a:r>
              <a:rPr sz="1500" spc="-31" dirty="0">
                <a:latin typeface="Arial" panose="020B0604020202020204" pitchFamily="34" charset="0"/>
                <a:cs typeface="Arial" panose="020B0604020202020204" pitchFamily="34" charset="0"/>
              </a:rPr>
              <a:t>h</a:t>
            </a:r>
            <a:r>
              <a:rPr sz="1500" spc="-11" dirty="0">
                <a:latin typeface="Arial" panose="020B0604020202020204" pitchFamily="34" charset="0"/>
                <a:cs typeface="Arial" panose="020B0604020202020204" pitchFamily="34" charset="0"/>
              </a:rPr>
              <a:t>i</a:t>
            </a:r>
            <a:r>
              <a:rPr sz="1500" spc="-31" dirty="0">
                <a:latin typeface="Arial" panose="020B0604020202020204" pitchFamily="34" charset="0"/>
                <a:cs typeface="Arial" panose="020B0604020202020204" pitchFamily="34" charset="0"/>
              </a:rPr>
              <a:t>n</a:t>
            </a:r>
            <a:r>
              <a:rPr sz="1500" dirty="0">
                <a:latin typeface="Arial" panose="020B0604020202020204" pitchFamily="34" charset="0"/>
                <a:cs typeface="Arial" panose="020B0604020202020204" pitchFamily="34" charset="0"/>
              </a:rPr>
              <a:t>i</a:t>
            </a:r>
            <a:r>
              <a:rPr sz="1500" spc="-71" dirty="0">
                <a:latin typeface="Arial" panose="020B0604020202020204" pitchFamily="34" charset="0"/>
                <a:cs typeface="Arial" panose="020B0604020202020204" pitchFamily="34" charset="0"/>
              </a:rPr>
              <a:t>z</a:t>
            </a:r>
            <a:r>
              <a:rPr sz="1500" spc="-15" dirty="0">
                <a:latin typeface="Arial" panose="020B0604020202020204" pitchFamily="34" charset="0"/>
                <a:cs typeface="Arial" panose="020B0604020202020204" pitchFamily="34" charset="0"/>
              </a:rPr>
              <a:t>den</a:t>
            </a:r>
            <a:r>
              <a:rPr sz="1500" spc="40"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son</a:t>
            </a:r>
            <a:r>
              <a:rPr sz="1500" spc="-80"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a</a:t>
            </a:r>
            <a:r>
              <a:rPr sz="1500" spc="31" dirty="0">
                <a:latin typeface="Arial" panose="020B0604020202020204" pitchFamily="34" charset="0"/>
                <a:cs typeface="Arial" panose="020B0604020202020204" pitchFamily="34" charset="0"/>
              </a:rPr>
              <a:t> </a:t>
            </a:r>
            <a:r>
              <a:rPr sz="1500" spc="-15" dirty="0">
                <a:solidFill>
                  <a:srgbClr val="FF0000"/>
                </a:solidFill>
                <a:latin typeface="Arial" panose="020B0604020202020204" pitchFamily="34" charset="0"/>
                <a:cs typeface="Arial" panose="020B0604020202020204" pitchFamily="34" charset="0"/>
              </a:rPr>
              <a:t>en</a:t>
            </a:r>
            <a:r>
              <a:rPr sz="1500" spc="5" dirty="0">
                <a:solidFill>
                  <a:srgbClr val="FF0000"/>
                </a:solidFill>
                <a:latin typeface="Arial" panose="020B0604020202020204" pitchFamily="34" charset="0"/>
                <a:cs typeface="Arial" panose="020B0604020202020204" pitchFamily="34" charset="0"/>
              </a:rPr>
              <a:t> </a:t>
            </a:r>
            <a:r>
              <a:rPr sz="1500" spc="-35" dirty="0">
                <a:solidFill>
                  <a:srgbClr val="FF0000"/>
                </a:solidFill>
                <a:latin typeface="Arial" panose="020B0604020202020204" pitchFamily="34" charset="0"/>
                <a:cs typeface="Arial" panose="020B0604020202020204" pitchFamily="34" charset="0"/>
              </a:rPr>
              <a:t>g</a:t>
            </a:r>
            <a:r>
              <a:rPr sz="1500" spc="-15" dirty="0">
                <a:solidFill>
                  <a:srgbClr val="FF0000"/>
                </a:solidFill>
                <a:latin typeface="Arial" panose="020B0604020202020204" pitchFamily="34" charset="0"/>
                <a:cs typeface="Arial" panose="020B0604020202020204" pitchFamily="34" charset="0"/>
              </a:rPr>
              <a:t>eç</a:t>
            </a:r>
            <a:r>
              <a:rPr sz="1500" spc="-5" dirty="0">
                <a:solidFill>
                  <a:srgbClr val="FF0000"/>
                </a:solidFill>
                <a:latin typeface="Arial" panose="020B0604020202020204" pitchFamily="34" charset="0"/>
                <a:cs typeface="Arial" panose="020B0604020202020204" pitchFamily="34" charset="0"/>
              </a:rPr>
              <a:t> </a:t>
            </a:r>
            <a:r>
              <a:rPr sz="1500" spc="-15" dirty="0">
                <a:solidFill>
                  <a:srgbClr val="FF0000"/>
                </a:solidFill>
                <a:latin typeface="Arial" panose="020B0604020202020204" pitchFamily="34" charset="0"/>
                <a:cs typeface="Arial" panose="020B0604020202020204" pitchFamily="34" charset="0"/>
              </a:rPr>
              <a:t>30</a:t>
            </a:r>
            <a:r>
              <a:rPr sz="1500" spc="15" dirty="0">
                <a:solidFill>
                  <a:srgbClr val="FF0000"/>
                </a:solidFill>
                <a:latin typeface="Arial" panose="020B0604020202020204" pitchFamily="34" charset="0"/>
                <a:cs typeface="Arial" panose="020B0604020202020204" pitchFamily="34" charset="0"/>
              </a:rPr>
              <a:t> </a:t>
            </a:r>
            <a:r>
              <a:rPr sz="1500" spc="-15" dirty="0" err="1">
                <a:solidFill>
                  <a:srgbClr val="FF0000"/>
                </a:solidFill>
                <a:latin typeface="Arial" panose="020B0604020202020204" pitchFamily="34" charset="0"/>
                <a:cs typeface="Arial" panose="020B0604020202020204" pitchFamily="34" charset="0"/>
              </a:rPr>
              <a:t>gün</a:t>
            </a:r>
            <a:r>
              <a:rPr sz="1500" spc="15" dirty="0">
                <a:solidFill>
                  <a:srgbClr val="FF0000"/>
                </a:solidFill>
                <a:latin typeface="Arial" panose="020B0604020202020204" pitchFamily="34" charset="0"/>
                <a:cs typeface="Arial" panose="020B0604020202020204" pitchFamily="34" charset="0"/>
              </a:rPr>
              <a:t> </a:t>
            </a:r>
            <a:r>
              <a:rPr sz="1500" spc="-15" dirty="0" err="1">
                <a:latin typeface="Arial" panose="020B0604020202020204" pitchFamily="34" charset="0"/>
                <a:cs typeface="Arial" panose="020B0604020202020204" pitchFamily="34" charset="0"/>
              </a:rPr>
              <a:t>içer</a:t>
            </a:r>
            <a:r>
              <a:rPr sz="1500" spc="-25" dirty="0" err="1">
                <a:latin typeface="Arial" panose="020B0604020202020204" pitchFamily="34" charset="0"/>
                <a:cs typeface="Arial" panose="020B0604020202020204" pitchFamily="34" charset="0"/>
              </a:rPr>
              <a:t>i</a:t>
            </a:r>
            <a:r>
              <a:rPr sz="1500" spc="-11" dirty="0" err="1">
                <a:latin typeface="Arial" panose="020B0604020202020204" pitchFamily="34" charset="0"/>
                <a:cs typeface="Arial" panose="020B0604020202020204" pitchFamily="34" charset="0"/>
              </a:rPr>
              <a:t>si</a:t>
            </a:r>
            <a:r>
              <a:rPr sz="1500" spc="-31" dirty="0" err="1">
                <a:latin typeface="Arial" panose="020B0604020202020204" pitchFamily="34" charset="0"/>
                <a:cs typeface="Arial" panose="020B0604020202020204" pitchFamily="34" charset="0"/>
              </a:rPr>
              <a:t>n</a:t>
            </a:r>
            <a:r>
              <a:rPr sz="1500" spc="-15" dirty="0" err="1">
                <a:latin typeface="Arial" panose="020B0604020202020204" pitchFamily="34" charset="0"/>
                <a:cs typeface="Arial" panose="020B0604020202020204" pitchFamily="34" charset="0"/>
              </a:rPr>
              <a:t>de</a:t>
            </a:r>
            <a:r>
              <a:rPr lang="tr-TR" sz="1500" spc="-15" dirty="0">
                <a:latin typeface="Arial" panose="020B0604020202020204" pitchFamily="34" charset="0"/>
                <a:cs typeface="Arial" panose="020B0604020202020204" pitchFamily="34" charset="0"/>
              </a:rPr>
              <a:t> (tüm belgelerinizi tamamlayıp)</a:t>
            </a:r>
            <a:r>
              <a:rPr sz="1500" spc="20" dirty="0">
                <a:latin typeface="Arial" panose="020B0604020202020204" pitchFamily="34" charset="0"/>
                <a:cs typeface="Arial" panose="020B0604020202020204" pitchFamily="34" charset="0"/>
              </a:rPr>
              <a:t> </a:t>
            </a:r>
            <a:r>
              <a:rPr lang="tr-TR" sz="1500" spc="-20" dirty="0">
                <a:latin typeface="Arial" panose="020B0604020202020204" pitchFamily="34" charset="0"/>
                <a:cs typeface="Arial" panose="020B0604020202020204" pitchFamily="34" charset="0"/>
              </a:rPr>
              <a:t>Uluslararası Akademik</a:t>
            </a:r>
            <a:r>
              <a:rPr sz="1500" spc="2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İl</a:t>
            </a:r>
            <a:r>
              <a:rPr sz="1500" spc="-15" dirty="0">
                <a:latin typeface="Arial" panose="020B0604020202020204" pitchFamily="34" charset="0"/>
                <a:cs typeface="Arial" panose="020B0604020202020204" pitchFamily="34" charset="0"/>
              </a:rPr>
              <a:t>işk</a:t>
            </a:r>
            <a:r>
              <a:rPr sz="1500" spc="-20" dirty="0">
                <a:latin typeface="Arial" panose="020B0604020202020204" pitchFamily="34" charset="0"/>
                <a:cs typeface="Arial" panose="020B0604020202020204" pitchFamily="34" charset="0"/>
              </a:rPr>
              <a:t>i</a:t>
            </a:r>
            <a:r>
              <a:rPr sz="1500" spc="-11" dirty="0">
                <a:latin typeface="Arial" panose="020B0604020202020204" pitchFamily="34" charset="0"/>
                <a:cs typeface="Arial" panose="020B0604020202020204" pitchFamily="34" charset="0"/>
              </a:rPr>
              <a:t>ler </a:t>
            </a:r>
            <a:r>
              <a:rPr sz="1500" spc="-71" dirty="0">
                <a:latin typeface="Arial" panose="020B0604020202020204" pitchFamily="34" charset="0"/>
                <a:cs typeface="Arial" panose="020B0604020202020204" pitchFamily="34" charset="0"/>
              </a:rPr>
              <a:t>K</a:t>
            </a:r>
            <a:r>
              <a:rPr sz="1500" spc="-15" dirty="0">
                <a:latin typeface="Arial" panose="020B0604020202020204" pitchFamily="34" charset="0"/>
                <a:cs typeface="Arial" panose="020B0604020202020204" pitchFamily="34" charset="0"/>
              </a:rPr>
              <a:t>oo</a:t>
            </a:r>
            <a:r>
              <a:rPr sz="1500" spc="-45"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d</a:t>
            </a:r>
            <a:r>
              <a:rPr sz="1500" spc="-25" dirty="0">
                <a:latin typeface="Arial" panose="020B0604020202020204" pitchFamily="34" charset="0"/>
                <a:cs typeface="Arial" panose="020B0604020202020204" pitchFamily="34" charset="0"/>
              </a:rPr>
              <a:t>i</a:t>
            </a:r>
            <a:r>
              <a:rPr sz="1500" spc="-15" dirty="0">
                <a:latin typeface="Arial" panose="020B0604020202020204" pitchFamily="34" charset="0"/>
                <a:cs typeface="Arial" panose="020B0604020202020204" pitchFamily="34" charset="0"/>
              </a:rPr>
              <a:t>n</a:t>
            </a:r>
            <a:r>
              <a:rPr sz="1500" spc="-40" dirty="0">
                <a:latin typeface="Arial" panose="020B0604020202020204" pitchFamily="34" charset="0"/>
                <a:cs typeface="Arial" panose="020B0604020202020204" pitchFamily="34" charset="0"/>
              </a:rPr>
              <a:t>at</a:t>
            </a:r>
            <a:r>
              <a:rPr sz="1500" spc="-15" dirty="0">
                <a:latin typeface="Arial" panose="020B0604020202020204" pitchFamily="34" charset="0"/>
                <a:cs typeface="Arial" panose="020B0604020202020204" pitchFamily="34" charset="0"/>
              </a:rPr>
              <a:t>örl</a:t>
            </a:r>
            <a:r>
              <a:rPr sz="1500" spc="-31" dirty="0">
                <a:latin typeface="Arial" panose="020B0604020202020204" pitchFamily="34" charset="0"/>
                <a:cs typeface="Arial" panose="020B0604020202020204" pitchFamily="34" charset="0"/>
              </a:rPr>
              <a:t>ü</a:t>
            </a:r>
            <a:r>
              <a:rPr sz="1500" spc="-15" dirty="0">
                <a:latin typeface="Arial" panose="020B0604020202020204" pitchFamily="34" charset="0"/>
                <a:cs typeface="Arial" panose="020B0604020202020204" pitchFamily="34" charset="0"/>
              </a:rPr>
              <a:t>ğün</a:t>
            </a:r>
            <a:r>
              <a:rPr sz="1500" spc="-25" dirty="0">
                <a:latin typeface="Arial" panose="020B0604020202020204" pitchFamily="34" charset="0"/>
                <a:cs typeface="Arial" panose="020B0604020202020204" pitchFamily="34" charset="0"/>
              </a:rPr>
              <a:t>d</a:t>
            </a:r>
            <a:r>
              <a:rPr sz="1500" spc="-15" dirty="0">
                <a:latin typeface="Arial" panose="020B0604020202020204" pitchFamily="34" charset="0"/>
                <a:cs typeface="Arial" panose="020B0604020202020204" pitchFamily="34" charset="0"/>
              </a:rPr>
              <a:t>en</a:t>
            </a:r>
            <a:r>
              <a:rPr sz="1500" spc="60" dirty="0">
                <a:latin typeface="Arial" panose="020B0604020202020204" pitchFamily="34" charset="0"/>
                <a:cs typeface="Arial" panose="020B0604020202020204" pitchFamily="34" charset="0"/>
              </a:rPr>
              <a:t> </a:t>
            </a:r>
            <a:r>
              <a:rPr sz="1500" u="heavy" spc="-15" dirty="0">
                <a:solidFill>
                  <a:srgbClr val="0462C1"/>
                </a:solidFill>
                <a:latin typeface="Arial" panose="020B0604020202020204" pitchFamily="34" charset="0"/>
                <a:cs typeface="Arial" panose="020B0604020202020204" pitchFamily="34" charset="0"/>
                <a:hlinkClick r:id="rId2"/>
              </a:rPr>
              <a:t>e</a:t>
            </a:r>
            <a:r>
              <a:rPr sz="1500" u="heavy" spc="-75" dirty="0">
                <a:solidFill>
                  <a:srgbClr val="0462C1"/>
                </a:solidFill>
                <a:latin typeface="Arial" panose="020B0604020202020204" pitchFamily="34" charset="0"/>
                <a:cs typeface="Arial" panose="020B0604020202020204" pitchFamily="34" charset="0"/>
                <a:hlinkClick r:id="rId2"/>
              </a:rPr>
              <a:t>r</a:t>
            </a:r>
            <a:r>
              <a:rPr sz="1500" u="heavy" spc="-20" dirty="0">
                <a:solidFill>
                  <a:srgbClr val="0462C1"/>
                </a:solidFill>
                <a:latin typeface="Arial" panose="020B0604020202020204" pitchFamily="34" charset="0"/>
                <a:cs typeface="Arial" panose="020B0604020202020204" pitchFamily="34" charset="0"/>
                <a:hlinkClick r:id="rId2"/>
              </a:rPr>
              <a:t>asmus@</a:t>
            </a:r>
            <a:r>
              <a:rPr sz="1500" u="heavy" spc="-31" dirty="0">
                <a:solidFill>
                  <a:srgbClr val="0462C1"/>
                </a:solidFill>
                <a:latin typeface="Arial" panose="020B0604020202020204" pitchFamily="34" charset="0"/>
                <a:cs typeface="Arial" panose="020B0604020202020204" pitchFamily="34" charset="0"/>
                <a:hlinkClick r:id="rId2"/>
              </a:rPr>
              <a:t>d</a:t>
            </a:r>
            <a:r>
              <a:rPr sz="1500" u="heavy" spc="-15" dirty="0">
                <a:solidFill>
                  <a:srgbClr val="0462C1"/>
                </a:solidFill>
                <a:latin typeface="Arial" panose="020B0604020202020204" pitchFamily="34" charset="0"/>
                <a:cs typeface="Arial" panose="020B0604020202020204" pitchFamily="34" charset="0"/>
                <a:hlinkClick r:id="rId2"/>
              </a:rPr>
              <a:t>eu.edu</a:t>
            </a:r>
            <a:r>
              <a:rPr sz="1500" u="heavy" spc="-71" dirty="0">
                <a:solidFill>
                  <a:srgbClr val="0462C1"/>
                </a:solidFill>
                <a:latin typeface="Arial" panose="020B0604020202020204" pitchFamily="34" charset="0"/>
                <a:cs typeface="Arial" panose="020B0604020202020204" pitchFamily="34" charset="0"/>
                <a:hlinkClick r:id="rId2"/>
              </a:rPr>
              <a:t>.</a:t>
            </a:r>
            <a:r>
              <a:rPr sz="1500" u="heavy" spc="-11" dirty="0">
                <a:solidFill>
                  <a:srgbClr val="0462C1"/>
                </a:solidFill>
                <a:latin typeface="Arial" panose="020B0604020202020204" pitchFamily="34" charset="0"/>
                <a:cs typeface="Arial" panose="020B0604020202020204" pitchFamily="34" charset="0"/>
                <a:hlinkClick r:id="rId2"/>
              </a:rPr>
              <a:t>tr</a:t>
            </a:r>
            <a:r>
              <a:rPr sz="1500" spc="60" dirty="0">
                <a:solidFill>
                  <a:srgbClr val="0462C1"/>
                </a:solidFill>
                <a:latin typeface="Arial" panose="020B0604020202020204" pitchFamily="34" charset="0"/>
                <a:cs typeface="Arial" panose="020B0604020202020204" pitchFamily="34" charset="0"/>
                <a:hlinkClick r:id="rId2"/>
              </a:rPr>
              <a:t> </a:t>
            </a:r>
            <a:r>
              <a:rPr lang="tr-TR" sz="1500" spc="60" dirty="0">
                <a:solidFill>
                  <a:srgbClr val="0462C1"/>
                </a:solidFill>
                <a:latin typeface="Arial" panose="020B0604020202020204" pitchFamily="34" charset="0"/>
                <a:cs typeface="Arial" panose="020B0604020202020204" pitchFamily="34" charset="0"/>
              </a:rPr>
              <a:t> </a:t>
            </a:r>
            <a:r>
              <a:rPr sz="1500" spc="-15" dirty="0" err="1">
                <a:latin typeface="Arial" panose="020B0604020202020204" pitchFamily="34" charset="0"/>
                <a:cs typeface="Arial" panose="020B0604020202020204" pitchFamily="34" charset="0"/>
              </a:rPr>
              <a:t>ad</a:t>
            </a:r>
            <a:r>
              <a:rPr sz="1500" spc="-51" dirty="0" err="1">
                <a:latin typeface="Arial" panose="020B0604020202020204" pitchFamily="34" charset="0"/>
                <a:cs typeface="Arial" panose="020B0604020202020204" pitchFamily="34" charset="0"/>
              </a:rPr>
              <a:t>r</a:t>
            </a:r>
            <a:r>
              <a:rPr sz="1500" spc="-15" dirty="0" err="1">
                <a:latin typeface="Arial" panose="020B0604020202020204" pitchFamily="34" charset="0"/>
                <a:cs typeface="Arial" panose="020B0604020202020204" pitchFamily="34" charset="0"/>
              </a:rPr>
              <a:t>es</a:t>
            </a:r>
            <a:r>
              <a:rPr sz="1500" spc="-20" dirty="0" err="1">
                <a:latin typeface="Arial" panose="020B0604020202020204" pitchFamily="34" charset="0"/>
                <a:cs typeface="Arial" panose="020B0604020202020204" pitchFamily="34" charset="0"/>
              </a:rPr>
              <a:t>i</a:t>
            </a:r>
            <a:r>
              <a:rPr sz="1500" spc="-15" dirty="0" err="1">
                <a:latin typeface="Arial" panose="020B0604020202020204" pitchFamily="34" charset="0"/>
                <a:cs typeface="Arial" panose="020B0604020202020204" pitchFamily="34" charset="0"/>
              </a:rPr>
              <a:t>ne</a:t>
            </a:r>
            <a:r>
              <a:rPr sz="1500" spc="20"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e-mail </a:t>
            </a:r>
            <a:r>
              <a:rPr sz="1500" spc="-35" dirty="0">
                <a:latin typeface="Arial" panose="020B0604020202020204" pitchFamily="34" charset="0"/>
                <a:cs typeface="Arial" panose="020B0604020202020204" pitchFamily="34" charset="0"/>
              </a:rPr>
              <a:t>g</a:t>
            </a:r>
            <a:r>
              <a:rPr sz="1500" spc="-15" dirty="0">
                <a:latin typeface="Arial" panose="020B0604020202020204" pitchFamily="34" charset="0"/>
                <a:cs typeface="Arial" panose="020B0604020202020204" pitchFamily="34" charset="0"/>
              </a:rPr>
              <a:t>önde</a:t>
            </a:r>
            <a:r>
              <a:rPr sz="1500" spc="-55"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e</a:t>
            </a:r>
            <a:r>
              <a:rPr sz="1500" spc="-51"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ek</a:t>
            </a:r>
            <a:r>
              <a:rPr sz="1500" spc="11" dirty="0">
                <a:latin typeface="Arial" panose="020B0604020202020204" pitchFamily="34" charset="0"/>
                <a:cs typeface="Arial" panose="020B0604020202020204" pitchFamily="34" charset="0"/>
              </a:rPr>
              <a:t> </a:t>
            </a:r>
            <a:r>
              <a:rPr sz="1500" spc="-75"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and</a:t>
            </a:r>
            <a:r>
              <a:rPr sz="1500" spc="-35" dirty="0">
                <a:latin typeface="Arial" panose="020B0604020202020204" pitchFamily="34" charset="0"/>
                <a:cs typeface="Arial" panose="020B0604020202020204" pitchFamily="34" charset="0"/>
              </a:rPr>
              <a:t>e</a:t>
            </a:r>
            <a:r>
              <a:rPr sz="1500" spc="-15" dirty="0">
                <a:latin typeface="Arial" panose="020B0604020202020204" pitchFamily="34" charset="0"/>
                <a:cs typeface="Arial" panose="020B0604020202020204" pitchFamily="34" charset="0"/>
              </a:rPr>
              <a:t>vu almal</a:t>
            </a:r>
            <a:r>
              <a:rPr sz="1500" spc="-25" dirty="0">
                <a:latin typeface="Arial" panose="020B0604020202020204" pitchFamily="34" charset="0"/>
                <a:cs typeface="Arial" panose="020B0604020202020204" pitchFamily="34" charset="0"/>
              </a:rPr>
              <a:t>ı</a:t>
            </a:r>
            <a:r>
              <a:rPr sz="1500" spc="-11" dirty="0">
                <a:latin typeface="Arial" panose="020B0604020202020204" pitchFamily="34" charset="0"/>
                <a:cs typeface="Arial" panose="020B0604020202020204" pitchFamily="34" charset="0"/>
              </a:rPr>
              <a:t>sı</a:t>
            </a:r>
            <a:r>
              <a:rPr sz="1500" spc="-31" dirty="0">
                <a:latin typeface="Arial" panose="020B0604020202020204" pitchFamily="34" charset="0"/>
                <a:cs typeface="Arial" panose="020B0604020202020204" pitchFamily="34" charset="0"/>
              </a:rPr>
              <a:t>n</a:t>
            </a:r>
            <a:r>
              <a:rPr sz="1500" spc="-11" dirty="0">
                <a:latin typeface="Arial" panose="020B0604020202020204" pitchFamily="34" charset="0"/>
                <a:cs typeface="Arial" panose="020B0604020202020204" pitchFamily="34" charset="0"/>
              </a:rPr>
              <a:t>ız.</a:t>
            </a:r>
            <a:endParaRPr sz="1500" dirty="0">
              <a:latin typeface="Arial" panose="020B0604020202020204" pitchFamily="34" charset="0"/>
              <a:cs typeface="Arial" panose="020B0604020202020204" pitchFamily="34" charset="0"/>
            </a:endParaRPr>
          </a:p>
          <a:p>
            <a:pPr algn="just">
              <a:lnSpc>
                <a:spcPts val="700"/>
              </a:lnSpc>
              <a:spcBef>
                <a:spcPts val="35"/>
              </a:spcBef>
            </a:pPr>
            <a:endParaRPr sz="1500" dirty="0">
              <a:latin typeface="Arial" panose="020B0604020202020204" pitchFamily="34" charset="0"/>
              <a:cs typeface="Arial" panose="020B0604020202020204" pitchFamily="34" charset="0"/>
            </a:endParaRPr>
          </a:p>
          <a:p>
            <a:pPr marL="12700" algn="just">
              <a:buFont typeface="Wingdings" pitchFamily="2" charset="2"/>
              <a:buChar char="Ø"/>
            </a:pPr>
            <a:r>
              <a:rPr sz="1500" dirty="0" err="1">
                <a:latin typeface="Arial" panose="020B0604020202020204" pitchFamily="34" charset="0"/>
                <a:cs typeface="Arial" panose="020B0604020202020204" pitchFamily="34" charset="0"/>
              </a:rPr>
              <a:t>Rand</a:t>
            </a:r>
            <a:r>
              <a:rPr sz="1500" spc="-11" dirty="0" err="1">
                <a:latin typeface="Arial" panose="020B0604020202020204" pitchFamily="34" charset="0"/>
                <a:cs typeface="Arial" panose="020B0604020202020204" pitchFamily="34" charset="0"/>
              </a:rPr>
              <a:t>e</a:t>
            </a:r>
            <a:r>
              <a:rPr sz="1500" dirty="0" err="1">
                <a:latin typeface="Arial" panose="020B0604020202020204" pitchFamily="34" charset="0"/>
                <a:cs typeface="Arial" panose="020B0604020202020204" pitchFamily="34" charset="0"/>
              </a:rPr>
              <a:t>vu</a:t>
            </a:r>
            <a:r>
              <a:rPr sz="1500" spc="-40" dirty="0" err="1">
                <a:latin typeface="Arial" panose="020B0604020202020204" pitchFamily="34" charset="0"/>
                <a:cs typeface="Arial" panose="020B0604020202020204" pitchFamily="34" charset="0"/>
              </a:rPr>
              <a:t>y</a:t>
            </a:r>
            <a:r>
              <a:rPr sz="1500" dirty="0" err="1">
                <a:latin typeface="Arial" panose="020B0604020202020204" pitchFamily="34" charset="0"/>
                <a:cs typeface="Arial" panose="020B0604020202020204" pitchFamily="34" charset="0"/>
              </a:rPr>
              <a:t>a</a:t>
            </a:r>
            <a:r>
              <a:rPr sz="1500" dirty="0">
                <a:latin typeface="Arial" panose="020B0604020202020204" pitchFamily="34" charset="0"/>
                <a:cs typeface="Arial" panose="020B0604020202020204" pitchFamily="34" charset="0"/>
              </a:rPr>
              <a:t> </a:t>
            </a:r>
            <a:r>
              <a:rPr sz="1500" spc="-31" dirty="0" err="1">
                <a:latin typeface="Arial" panose="020B0604020202020204" pitchFamily="34" charset="0"/>
                <a:cs typeface="Arial" panose="020B0604020202020204" pitchFamily="34" charset="0"/>
              </a:rPr>
              <a:t>g</a:t>
            </a:r>
            <a:r>
              <a:rPr sz="1500" dirty="0" err="1">
                <a:latin typeface="Arial" panose="020B0604020202020204" pitchFamily="34" charset="0"/>
                <a:cs typeface="Arial" panose="020B0604020202020204" pitchFamily="34" charset="0"/>
              </a:rPr>
              <a:t>eldiğini</a:t>
            </a:r>
            <a:r>
              <a:rPr sz="1500" spc="-51" dirty="0" err="1">
                <a:latin typeface="Arial" panose="020B0604020202020204" pitchFamily="34" charset="0"/>
                <a:cs typeface="Arial" panose="020B0604020202020204" pitchFamily="34" charset="0"/>
              </a:rPr>
              <a:t>z</a:t>
            </a:r>
            <a:r>
              <a:rPr sz="1500" dirty="0" err="1">
                <a:latin typeface="Arial" panose="020B0604020202020204" pitchFamily="34" charset="0"/>
                <a:cs typeface="Arial" panose="020B0604020202020204" pitchFamily="34" charset="0"/>
              </a:rPr>
              <a:t>de</a:t>
            </a:r>
            <a:r>
              <a:rPr lang="tr-TR" sz="1500" spc="-11" dirty="0">
                <a:latin typeface="Arial" panose="020B0604020202020204" pitchFamily="34" charset="0"/>
                <a:cs typeface="Arial" panose="020B0604020202020204" pitchFamily="34" charset="0"/>
              </a:rPr>
              <a:t> Uluslararası Akademik</a:t>
            </a:r>
            <a:r>
              <a:rPr sz="1500" dirty="0">
                <a:latin typeface="Arial" panose="020B0604020202020204" pitchFamily="34" charset="0"/>
                <a:cs typeface="Arial" panose="020B0604020202020204" pitchFamily="34" charset="0"/>
              </a:rPr>
              <a:t> </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lişkiler</a:t>
            </a:r>
            <a:r>
              <a:rPr sz="1500" spc="-25" dirty="0">
                <a:latin typeface="Arial" panose="020B0604020202020204" pitchFamily="34" charset="0"/>
                <a:cs typeface="Arial" panose="020B0604020202020204" pitchFamily="34" charset="0"/>
              </a:rPr>
              <a:t> </a:t>
            </a:r>
            <a:r>
              <a:rPr sz="1500" spc="-51" dirty="0">
                <a:latin typeface="Arial" panose="020B0604020202020204" pitchFamily="34" charset="0"/>
                <a:cs typeface="Arial" panose="020B0604020202020204" pitchFamily="34" charset="0"/>
              </a:rPr>
              <a:t>K</a:t>
            </a:r>
            <a:r>
              <a:rPr sz="1500" dirty="0">
                <a:latin typeface="Arial" panose="020B0604020202020204" pitchFamily="34" charset="0"/>
                <a:cs typeface="Arial" panose="020B0604020202020204" pitchFamily="34" charset="0"/>
              </a:rPr>
              <a:t>o</a:t>
            </a:r>
            <a:r>
              <a:rPr sz="1500" spc="-11" dirty="0">
                <a:latin typeface="Arial" panose="020B0604020202020204" pitchFamily="34" charset="0"/>
                <a:cs typeface="Arial" panose="020B0604020202020204" pitchFamily="34" charset="0"/>
              </a:rPr>
              <a:t>o</a:t>
            </a:r>
            <a:r>
              <a:rPr sz="1500" spc="-35"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din</a:t>
            </a:r>
            <a:r>
              <a:rPr sz="1500" spc="-25" dirty="0">
                <a:latin typeface="Arial" panose="020B0604020202020204" pitchFamily="34" charset="0"/>
                <a:cs typeface="Arial" panose="020B0604020202020204" pitchFamily="34" charset="0"/>
              </a:rPr>
              <a:t>at</a:t>
            </a:r>
            <a:r>
              <a:rPr sz="1500" dirty="0">
                <a:latin typeface="Arial" panose="020B0604020202020204" pitchFamily="34" charset="0"/>
                <a:cs typeface="Arial" panose="020B0604020202020204" pitchFamily="34" charset="0"/>
              </a:rPr>
              <a:t>örlüğüne</a:t>
            </a:r>
            <a:r>
              <a:rPr sz="1500"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sunmanız </a:t>
            </a:r>
            <a:r>
              <a:rPr sz="1500" spc="-31" dirty="0">
                <a:latin typeface="Arial" panose="020B0604020202020204" pitchFamily="34" charset="0"/>
                <a:cs typeface="Arial" panose="020B0604020202020204" pitchFamily="34" charset="0"/>
              </a:rPr>
              <a:t>g</a:t>
            </a:r>
            <a:r>
              <a:rPr sz="1500" dirty="0">
                <a:latin typeface="Arial" panose="020B0604020202020204" pitchFamily="34" charset="0"/>
                <a:cs typeface="Arial" panose="020B0604020202020204" pitchFamily="34" charset="0"/>
              </a:rPr>
              <a:t>e</a:t>
            </a:r>
            <a:r>
              <a:rPr sz="1500" spc="-31"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e</a:t>
            </a:r>
            <a:r>
              <a:rPr sz="1500" spc="-71" dirty="0">
                <a:latin typeface="Arial" panose="020B0604020202020204" pitchFamily="34" charset="0"/>
                <a:cs typeface="Arial" panose="020B0604020202020204" pitchFamily="34" charset="0"/>
              </a:rPr>
              <a:t>k</a:t>
            </a:r>
            <a:r>
              <a:rPr sz="1500" dirty="0">
                <a:latin typeface="Arial" panose="020B0604020202020204" pitchFamily="34" charset="0"/>
                <a:cs typeface="Arial" panose="020B0604020202020204" pitchFamily="34" charset="0"/>
              </a:rPr>
              <a:t>en</a:t>
            </a:r>
            <a:r>
              <a:rPr sz="1500" spc="-11" dirty="0">
                <a:latin typeface="Arial" panose="020B0604020202020204" pitchFamily="34" charset="0"/>
                <a:cs typeface="Arial" panose="020B0604020202020204" pitchFamily="34" charset="0"/>
              </a:rPr>
              <a:t> </a:t>
            </a:r>
            <a:r>
              <a:rPr sz="1500" dirty="0" err="1">
                <a:latin typeface="Arial" panose="020B0604020202020204" pitchFamily="34" charset="0"/>
                <a:cs typeface="Arial" panose="020B0604020202020204" pitchFamily="34" charset="0"/>
              </a:rPr>
              <a:t>bel</a:t>
            </a:r>
            <a:r>
              <a:rPr sz="1500" spc="-25" dirty="0" err="1">
                <a:latin typeface="Arial" panose="020B0604020202020204" pitchFamily="34" charset="0"/>
                <a:cs typeface="Arial" panose="020B0604020202020204" pitchFamily="34" charset="0"/>
              </a:rPr>
              <a:t>g</a:t>
            </a:r>
            <a:r>
              <a:rPr sz="1500" dirty="0" err="1">
                <a:latin typeface="Arial" panose="020B0604020202020204" pitchFamily="34" charset="0"/>
                <a:cs typeface="Arial" panose="020B0604020202020204" pitchFamily="34" charset="0"/>
              </a:rPr>
              <a:t>el</a:t>
            </a:r>
            <a:r>
              <a:rPr sz="1500" spc="5" dirty="0" err="1">
                <a:latin typeface="Arial" panose="020B0604020202020204" pitchFamily="34" charset="0"/>
                <a:cs typeface="Arial" panose="020B0604020202020204" pitchFamily="34" charset="0"/>
              </a:rPr>
              <a:t>e</a:t>
            </a:r>
            <a:r>
              <a:rPr sz="1500" dirty="0" err="1">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a:t>
            </a:r>
            <a:r>
              <a:rPr lang="tr-TR" sz="1500" dirty="0">
                <a:latin typeface="Arial" panose="020B0604020202020204" pitchFamily="34" charset="0"/>
                <a:cs typeface="Arial" panose="020B0604020202020204" pitchFamily="34" charset="0"/>
              </a:rPr>
              <a:t>                     </a:t>
            </a:r>
          </a:p>
          <a:p>
            <a:pPr algn="just">
              <a:lnSpc>
                <a:spcPts val="700"/>
              </a:lnSpc>
              <a:spcBef>
                <a:spcPts val="11"/>
              </a:spcBef>
            </a:pPr>
            <a:endParaRPr sz="1500" dirty="0">
              <a:latin typeface="Arial" panose="020B0604020202020204" pitchFamily="34" charset="0"/>
              <a:cs typeface="Arial" panose="020B0604020202020204" pitchFamily="34" charset="0"/>
            </a:endParaRPr>
          </a:p>
          <a:p>
            <a:pPr marL="919457" lvl="1" indent="-297173" algn="just">
              <a:buSzPct val="120000"/>
              <a:buFont typeface="Arial"/>
              <a:buChar char="•"/>
              <a:tabLst>
                <a:tab pos="309238" algn="l"/>
              </a:tabLst>
            </a:pPr>
            <a:r>
              <a:rPr sz="1500" dirty="0">
                <a:latin typeface="Arial" panose="020B0604020202020204" pitchFamily="34" charset="0"/>
                <a:cs typeface="Arial" panose="020B0604020202020204" pitchFamily="34" charset="0"/>
              </a:rPr>
              <a:t>E</a:t>
            </a:r>
            <a:r>
              <a:rPr sz="1500" spc="-40"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as</a:t>
            </a:r>
            <a:r>
              <a:rPr sz="1500" spc="-11" dirty="0">
                <a:latin typeface="Arial" panose="020B0604020202020204" pitchFamily="34" charset="0"/>
                <a:cs typeface="Arial" panose="020B0604020202020204" pitchFamily="34" charset="0"/>
              </a:rPr>
              <a:t>m</a:t>
            </a:r>
            <a:r>
              <a:rPr sz="1500" dirty="0">
                <a:latin typeface="Arial" panose="020B0604020202020204" pitchFamily="34" charset="0"/>
                <a:cs typeface="Arial" panose="020B0604020202020204" pitchFamily="34" charset="0"/>
              </a:rPr>
              <a:t>us</a:t>
            </a:r>
            <a:r>
              <a:rPr sz="1500"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eğit</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m sü</a:t>
            </a:r>
            <a:r>
              <a:rPr sz="1500" spc="-31"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es</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ni</a:t>
            </a:r>
            <a:r>
              <a:rPr sz="1500" spc="2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bel</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r</a:t>
            </a:r>
            <a:r>
              <a:rPr sz="1500" spc="-31" dirty="0">
                <a:latin typeface="Arial" panose="020B0604020202020204" pitchFamily="34" charset="0"/>
                <a:cs typeface="Arial" panose="020B0604020202020204" pitchFamily="34" charset="0"/>
              </a:rPr>
              <a:t>t</a:t>
            </a:r>
            <a:r>
              <a:rPr sz="1500" dirty="0">
                <a:latin typeface="Arial" panose="020B0604020202020204" pitchFamily="34" charset="0"/>
                <a:cs typeface="Arial" panose="020B0604020202020204" pitchFamily="34" charset="0"/>
              </a:rPr>
              <a:t>en</a:t>
            </a:r>
            <a:r>
              <a:rPr sz="1500" spc="20" dirty="0">
                <a:latin typeface="Arial" panose="020B0604020202020204" pitchFamily="34" charset="0"/>
                <a:cs typeface="Arial" panose="020B0604020202020204" pitchFamily="34" charset="0"/>
              </a:rPr>
              <a:t> </a:t>
            </a:r>
            <a:r>
              <a:rPr sz="1500" u="sng" dirty="0">
                <a:latin typeface="Arial" panose="020B0604020202020204" pitchFamily="34" charset="0"/>
                <a:cs typeface="Arial" panose="020B0604020202020204" pitchFamily="34" charset="0"/>
              </a:rPr>
              <a:t>Co</a:t>
            </a:r>
            <a:r>
              <a:rPr sz="1500" u="sng" spc="-11" dirty="0">
                <a:latin typeface="Arial" panose="020B0604020202020204" pitchFamily="34" charset="0"/>
                <a:cs typeface="Arial" panose="020B0604020202020204" pitchFamily="34" charset="0"/>
              </a:rPr>
              <a:t>n</a:t>
            </a:r>
            <a:r>
              <a:rPr sz="1500" u="sng" dirty="0">
                <a:latin typeface="Arial" panose="020B0604020202020204" pitchFamily="34" charset="0"/>
                <a:cs typeface="Arial" panose="020B0604020202020204" pitchFamily="34" charset="0"/>
              </a:rPr>
              <a:t>fi</a:t>
            </a:r>
            <a:r>
              <a:rPr sz="1500" u="sng" spc="-11" dirty="0">
                <a:latin typeface="Arial" panose="020B0604020202020204" pitchFamily="34" charset="0"/>
                <a:cs typeface="Arial" panose="020B0604020202020204" pitchFamily="34" charset="0"/>
              </a:rPr>
              <a:t>r</a:t>
            </a:r>
            <a:r>
              <a:rPr sz="1500" u="sng" dirty="0">
                <a:latin typeface="Arial" panose="020B0604020202020204" pitchFamily="34" charset="0"/>
                <a:cs typeface="Arial" panose="020B0604020202020204" pitchFamily="34" charset="0"/>
              </a:rPr>
              <a:t>m</a:t>
            </a:r>
            <a:r>
              <a:rPr sz="1500" u="sng" spc="-31" dirty="0">
                <a:latin typeface="Arial" panose="020B0604020202020204" pitchFamily="34" charset="0"/>
                <a:cs typeface="Arial" panose="020B0604020202020204" pitchFamily="34" charset="0"/>
              </a:rPr>
              <a:t>a</a:t>
            </a:r>
            <a:r>
              <a:rPr sz="1500" u="sng" dirty="0">
                <a:latin typeface="Arial" panose="020B0604020202020204" pitchFamily="34" charset="0"/>
                <a:cs typeface="Arial" panose="020B0604020202020204" pitchFamily="34" charset="0"/>
              </a:rPr>
              <a:t>tion </a:t>
            </a:r>
            <a:r>
              <a:rPr lang="tr-TR" sz="1500" u="sng" dirty="0">
                <a:latin typeface="Arial" panose="020B0604020202020204" pitchFamily="34" charset="0"/>
                <a:cs typeface="Arial" panose="020B0604020202020204" pitchFamily="34" charset="0"/>
              </a:rPr>
              <a:t>o</a:t>
            </a:r>
            <a:r>
              <a:rPr sz="1500" u="sng" dirty="0">
                <a:latin typeface="Arial" panose="020B0604020202020204" pitchFamily="34" charset="0"/>
                <a:cs typeface="Arial" panose="020B0604020202020204" pitchFamily="34" charset="0"/>
              </a:rPr>
              <a:t>f</a:t>
            </a:r>
            <a:r>
              <a:rPr sz="1500" u="sng" spc="-20" dirty="0">
                <a:latin typeface="Arial" panose="020B0604020202020204" pitchFamily="34" charset="0"/>
                <a:cs typeface="Arial" panose="020B0604020202020204" pitchFamily="34" charset="0"/>
              </a:rPr>
              <a:t> </a:t>
            </a:r>
            <a:r>
              <a:rPr sz="1500" u="sng" dirty="0">
                <a:latin typeface="Arial" panose="020B0604020202020204" pitchFamily="34" charset="0"/>
                <a:cs typeface="Arial" panose="020B0604020202020204" pitchFamily="34" charset="0"/>
              </a:rPr>
              <a:t>S</a:t>
            </a:r>
            <a:r>
              <a:rPr sz="1500" u="sng" spc="-25" dirty="0">
                <a:latin typeface="Arial" panose="020B0604020202020204" pitchFamily="34" charset="0"/>
                <a:cs typeface="Arial" panose="020B0604020202020204" pitchFamily="34" charset="0"/>
              </a:rPr>
              <a:t>t</a:t>
            </a:r>
            <a:r>
              <a:rPr sz="1500" u="sng" spc="-40" dirty="0">
                <a:latin typeface="Arial" panose="020B0604020202020204" pitchFamily="34" charset="0"/>
                <a:cs typeface="Arial" panose="020B0604020202020204" pitchFamily="34" charset="0"/>
              </a:rPr>
              <a:t>a</a:t>
            </a:r>
            <a:r>
              <a:rPr sz="1500" u="sng" dirty="0">
                <a:latin typeface="Arial" panose="020B0604020202020204" pitchFamily="34" charset="0"/>
                <a:cs typeface="Arial" panose="020B0604020202020204" pitchFamily="34" charset="0"/>
              </a:rPr>
              <a:t>y</a:t>
            </a:r>
            <a:r>
              <a:rPr lang="tr-TR" sz="1500" u="sng" dirty="0">
                <a:latin typeface="Arial" panose="020B0604020202020204" pitchFamily="34" charset="0"/>
                <a:cs typeface="Arial" panose="020B0604020202020204" pitchFamily="34" charset="0"/>
              </a:rPr>
              <a:t>/</a:t>
            </a:r>
            <a:r>
              <a:rPr lang="tr-TR" sz="1500" u="sng" dirty="0" err="1">
                <a:latin typeface="Arial" panose="020B0604020202020204" pitchFamily="34" charset="0"/>
                <a:cs typeface="Arial" panose="020B0604020202020204" pitchFamily="34" charset="0"/>
              </a:rPr>
              <a:t>Certificate</a:t>
            </a:r>
            <a:r>
              <a:rPr lang="tr-TR" sz="1500" u="sng" dirty="0">
                <a:latin typeface="Arial" panose="020B0604020202020204" pitchFamily="34" charset="0"/>
                <a:cs typeface="Arial" panose="020B0604020202020204" pitchFamily="34" charset="0"/>
              </a:rPr>
              <a:t> of </a:t>
            </a:r>
            <a:r>
              <a:rPr lang="tr-TR" sz="1500" u="sng" dirty="0" err="1">
                <a:latin typeface="Arial" panose="020B0604020202020204" pitchFamily="34" charset="0"/>
                <a:cs typeface="Arial" panose="020B0604020202020204" pitchFamily="34" charset="0"/>
              </a:rPr>
              <a:t>Attendance</a:t>
            </a:r>
            <a:r>
              <a:rPr sz="1500" u="sng"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Bel</a:t>
            </a:r>
            <a:r>
              <a:rPr sz="1500" spc="-11" dirty="0">
                <a:latin typeface="Arial" panose="020B0604020202020204" pitchFamily="34" charset="0"/>
                <a:cs typeface="Arial" panose="020B0604020202020204" pitchFamily="34" charset="0"/>
              </a:rPr>
              <a:t>g</a:t>
            </a:r>
            <a:r>
              <a:rPr sz="1500" dirty="0">
                <a:latin typeface="Arial" panose="020B0604020202020204" pitchFamily="34" charset="0"/>
                <a:cs typeface="Arial" panose="020B0604020202020204" pitchFamily="34" charset="0"/>
              </a:rPr>
              <a:t>es</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a:t>
            </a:r>
          </a:p>
          <a:p>
            <a:pPr lvl="1" algn="just">
              <a:lnSpc>
                <a:spcPts val="851"/>
              </a:lnSpc>
              <a:spcBef>
                <a:spcPts val="9"/>
              </a:spcBef>
            </a:pPr>
            <a:endParaRPr sz="1500" dirty="0">
              <a:latin typeface="Arial" panose="020B0604020202020204" pitchFamily="34" charset="0"/>
              <a:cs typeface="Arial" panose="020B0604020202020204" pitchFamily="34" charset="0"/>
            </a:endParaRPr>
          </a:p>
          <a:p>
            <a:pPr marL="850879" lvl="1" indent="-228594" algn="just">
              <a:buFont typeface="Arial"/>
              <a:buChar char="•"/>
              <a:tabLst>
                <a:tab pos="240659" algn="l"/>
              </a:tabLst>
            </a:pPr>
            <a:r>
              <a:rPr sz="1500" dirty="0" err="1">
                <a:latin typeface="Arial" panose="020B0604020202020204" pitchFamily="34" charset="0"/>
                <a:cs typeface="Arial" panose="020B0604020202020204" pitchFamily="34" charset="0"/>
              </a:rPr>
              <a:t>Ö</a:t>
            </a:r>
            <a:r>
              <a:rPr sz="1500" spc="5" dirty="0" err="1">
                <a:latin typeface="Arial" panose="020B0604020202020204" pitchFamily="34" charset="0"/>
                <a:cs typeface="Arial" panose="020B0604020202020204" pitchFamily="34" charset="0"/>
              </a:rPr>
              <a:t>ğ</a:t>
            </a:r>
            <a:r>
              <a:rPr sz="1500" spc="-31" dirty="0" err="1">
                <a:latin typeface="Arial" panose="020B0604020202020204" pitchFamily="34" charset="0"/>
                <a:cs typeface="Arial" panose="020B0604020202020204" pitchFamily="34" charset="0"/>
              </a:rPr>
              <a:t>r</a:t>
            </a:r>
            <a:r>
              <a:rPr sz="1500" dirty="0" err="1">
                <a:latin typeface="Arial" panose="020B0604020202020204" pitchFamily="34" charset="0"/>
                <a:cs typeface="Arial" panose="020B0604020202020204" pitchFamily="34" charset="0"/>
              </a:rPr>
              <a:t>enim</a:t>
            </a:r>
            <a:r>
              <a:rPr sz="1500" spc="-15" dirty="0">
                <a:latin typeface="Arial" panose="020B0604020202020204" pitchFamily="34" charset="0"/>
                <a:cs typeface="Arial" panose="020B0604020202020204" pitchFamily="34" charset="0"/>
              </a:rPr>
              <a:t> </a:t>
            </a:r>
            <a:r>
              <a:rPr sz="1500" dirty="0" err="1">
                <a:latin typeface="Arial" panose="020B0604020202020204" pitchFamily="34" charset="0"/>
                <a:cs typeface="Arial" panose="020B0604020202020204" pitchFamily="34" charset="0"/>
              </a:rPr>
              <a:t>A</a:t>
            </a:r>
            <a:r>
              <a:rPr sz="1500" spc="5" dirty="0" err="1">
                <a:latin typeface="Arial" panose="020B0604020202020204" pitchFamily="34" charset="0"/>
                <a:cs typeface="Arial" panose="020B0604020202020204" pitchFamily="34" charset="0"/>
              </a:rPr>
              <a:t>n</a:t>
            </a:r>
            <a:r>
              <a:rPr sz="1500" dirty="0" err="1">
                <a:latin typeface="Arial" panose="020B0604020202020204" pitchFamily="34" charset="0"/>
                <a:cs typeface="Arial" panose="020B0604020202020204" pitchFamily="34" charset="0"/>
              </a:rPr>
              <a:t>la</a:t>
            </a:r>
            <a:r>
              <a:rPr sz="1500" spc="-11" dirty="0" err="1">
                <a:latin typeface="Arial" panose="020B0604020202020204" pitchFamily="34" charset="0"/>
                <a:cs typeface="Arial" panose="020B0604020202020204" pitchFamily="34" charset="0"/>
              </a:rPr>
              <a:t>ş</a:t>
            </a:r>
            <a:r>
              <a:rPr sz="1500" dirty="0" err="1">
                <a:latin typeface="Arial" panose="020B0604020202020204" pitchFamily="34" charset="0"/>
                <a:cs typeface="Arial" panose="020B0604020202020204" pitchFamily="34" charset="0"/>
              </a:rPr>
              <a:t>man</a:t>
            </a:r>
            <a:r>
              <a:rPr sz="1500" spc="-11" dirty="0" err="1">
                <a:latin typeface="Arial" panose="020B0604020202020204" pitchFamily="34" charset="0"/>
                <a:cs typeface="Arial" panose="020B0604020202020204" pitchFamily="34" charset="0"/>
              </a:rPr>
              <a:t>ı</a:t>
            </a:r>
            <a:r>
              <a:rPr sz="1500" dirty="0" err="1">
                <a:latin typeface="Arial" panose="020B0604020202020204" pitchFamily="34" charset="0"/>
                <a:cs typeface="Arial" panose="020B0604020202020204" pitchFamily="34" charset="0"/>
              </a:rPr>
              <a:t>zın</a:t>
            </a:r>
            <a:r>
              <a:rPr lang="tr-TR" sz="150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Dur</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n</a:t>
            </a:r>
            <a:r>
              <a:rPr sz="1500" spc="5" dirty="0">
                <a:latin typeface="Arial" panose="020B0604020202020204" pitchFamily="34" charset="0"/>
                <a:cs typeface="Arial" panose="020B0604020202020204" pitchFamily="34" charset="0"/>
              </a:rPr>
              <a:t>g</a:t>
            </a:r>
            <a:r>
              <a:rPr lang="tr-TR" sz="1500" spc="5" dirty="0">
                <a:latin typeface="Arial" panose="020B0604020202020204" pitchFamily="34" charset="0"/>
                <a:cs typeface="Arial" panose="020B0604020202020204" pitchFamily="34" charset="0"/>
              </a:rPr>
              <a:t> </a:t>
            </a:r>
            <a:r>
              <a:rPr lang="tr-TR" sz="1500" spc="5" dirty="0" err="1">
                <a:latin typeface="Arial" panose="020B0604020202020204" pitchFamily="34" charset="0"/>
                <a:cs typeface="Arial" panose="020B0604020202020204" pitchFamily="34" charset="0"/>
              </a:rPr>
              <a:t>the</a:t>
            </a:r>
            <a:r>
              <a:rPr lang="tr-TR" sz="1500" spc="5" dirty="0">
                <a:latin typeface="Arial" panose="020B0604020202020204" pitchFamily="34" charset="0"/>
                <a:cs typeface="Arial" panose="020B0604020202020204" pitchFamily="34" charset="0"/>
              </a:rPr>
              <a:t> </a:t>
            </a:r>
            <a:r>
              <a:rPr lang="tr-TR" sz="1500" spc="5" dirty="0" err="1">
                <a:latin typeface="Arial" panose="020B0604020202020204" pitchFamily="34" charset="0"/>
                <a:cs typeface="Arial" panose="020B0604020202020204" pitchFamily="34" charset="0"/>
              </a:rPr>
              <a:t>Mobility</a:t>
            </a:r>
            <a:r>
              <a:rPr lang="tr-TR" sz="1500" spc="5" dirty="0">
                <a:latin typeface="Arial" panose="020B0604020202020204" pitchFamily="34" charset="0"/>
                <a:cs typeface="Arial" panose="020B0604020202020204" pitchFamily="34" charset="0"/>
              </a:rPr>
              <a:t> kısmının tüm taraflarca onaylanmış hali </a:t>
            </a:r>
            <a:r>
              <a:rPr lang="tr-TR" sz="1500" dirty="0">
                <a:latin typeface="Arial" panose="020B0604020202020204" pitchFamily="34" charset="0"/>
                <a:cs typeface="Arial" panose="020B0604020202020204" pitchFamily="34" charset="0"/>
              </a:rPr>
              <a:t>(De</a:t>
            </a:r>
            <a:r>
              <a:rPr lang="tr-TR" sz="1500" spc="-45" dirty="0">
                <a:latin typeface="Arial" panose="020B0604020202020204" pitchFamily="34" charset="0"/>
                <a:cs typeface="Arial" panose="020B0604020202020204" pitchFamily="34" charset="0"/>
              </a:rPr>
              <a:t>r</a:t>
            </a:r>
            <a:r>
              <a:rPr lang="tr-TR" sz="1500" dirty="0">
                <a:latin typeface="Arial" panose="020B0604020202020204" pitchFamily="34" charset="0"/>
                <a:cs typeface="Arial" panose="020B0604020202020204" pitchFamily="34" charset="0"/>
              </a:rPr>
              <a:t>s deği</a:t>
            </a:r>
            <a:r>
              <a:rPr lang="tr-TR" sz="1500" spc="-11" dirty="0">
                <a:latin typeface="Arial" panose="020B0604020202020204" pitchFamily="34" charset="0"/>
                <a:cs typeface="Arial" panose="020B0604020202020204" pitchFamily="34" charset="0"/>
              </a:rPr>
              <a:t>ş</a:t>
            </a:r>
            <a:r>
              <a:rPr lang="tr-TR" sz="1500" dirty="0">
                <a:latin typeface="Arial" panose="020B0604020202020204" pitchFamily="34" charset="0"/>
                <a:cs typeface="Arial" panose="020B0604020202020204" pitchFamily="34" charset="0"/>
              </a:rPr>
              <a:t>i</a:t>
            </a:r>
            <a:r>
              <a:rPr lang="tr-TR" sz="1500" spc="-11" dirty="0">
                <a:latin typeface="Arial" panose="020B0604020202020204" pitchFamily="34" charset="0"/>
                <a:cs typeface="Arial" panose="020B0604020202020204" pitchFamily="34" charset="0"/>
              </a:rPr>
              <a:t>k</a:t>
            </a:r>
            <a:r>
              <a:rPr lang="tr-TR" sz="1500" dirty="0">
                <a:latin typeface="Arial" panose="020B0604020202020204" pitchFamily="34" charset="0"/>
                <a:cs typeface="Arial" panose="020B0604020202020204" pitchFamily="34" charset="0"/>
              </a:rPr>
              <a:t>l</a:t>
            </a:r>
            <a:r>
              <a:rPr lang="tr-TR" sz="1500" spc="-11" dirty="0">
                <a:latin typeface="Arial" panose="020B0604020202020204" pitchFamily="34" charset="0"/>
                <a:cs typeface="Arial" panose="020B0604020202020204" pitchFamily="34" charset="0"/>
              </a:rPr>
              <a:t>i</a:t>
            </a:r>
            <a:r>
              <a:rPr lang="tr-TR" sz="1500" dirty="0">
                <a:latin typeface="Arial" panose="020B0604020202020204" pitchFamily="34" charset="0"/>
                <a:cs typeface="Arial" panose="020B0604020202020204" pitchFamily="34" charset="0"/>
              </a:rPr>
              <a:t>ği</a:t>
            </a:r>
            <a:r>
              <a:rPr lang="tr-TR" sz="1500" spc="11" dirty="0">
                <a:latin typeface="Arial" panose="020B0604020202020204" pitchFamily="34" charset="0"/>
                <a:cs typeface="Arial" panose="020B0604020202020204" pitchFamily="34" charset="0"/>
              </a:rPr>
              <a:t> </a:t>
            </a:r>
            <a:r>
              <a:rPr lang="tr-TR" sz="1500" spc="-31" dirty="0">
                <a:latin typeface="Arial" panose="020B0604020202020204" pitchFamily="34" charset="0"/>
                <a:cs typeface="Arial" panose="020B0604020202020204" pitchFamily="34" charset="0"/>
              </a:rPr>
              <a:t>v</a:t>
            </a:r>
            <a:r>
              <a:rPr lang="tr-TR" sz="1500" dirty="0">
                <a:latin typeface="Arial" panose="020B0604020202020204" pitchFamily="34" charset="0"/>
                <a:cs typeface="Arial" panose="020B0604020202020204" pitchFamily="34" charset="0"/>
              </a:rPr>
              <a:t>a</a:t>
            </a:r>
            <a:r>
              <a:rPr lang="tr-TR" sz="1500" spc="-45" dirty="0">
                <a:latin typeface="Arial" panose="020B0604020202020204" pitchFamily="34" charset="0"/>
                <a:cs typeface="Arial" panose="020B0604020202020204" pitchFamily="34" charset="0"/>
              </a:rPr>
              <a:t>r</a:t>
            </a:r>
            <a:r>
              <a:rPr lang="tr-TR" sz="1500" dirty="0">
                <a:latin typeface="Arial" panose="020B0604020202020204" pitchFamily="34" charset="0"/>
                <a:cs typeface="Arial" panose="020B0604020202020204" pitchFamily="34" charset="0"/>
              </a:rPr>
              <a:t>sa)</a:t>
            </a:r>
            <a:endParaRPr sz="1500" dirty="0">
              <a:latin typeface="Arial" panose="020B0604020202020204" pitchFamily="34" charset="0"/>
              <a:cs typeface="Arial" panose="020B0604020202020204" pitchFamily="34" charset="0"/>
            </a:endParaRPr>
          </a:p>
          <a:p>
            <a:pPr lvl="1" algn="just">
              <a:lnSpc>
                <a:spcPts val="751"/>
              </a:lnSpc>
              <a:spcBef>
                <a:spcPts val="8"/>
              </a:spcBef>
              <a:buFont typeface="Arial"/>
              <a:buChar char="•"/>
            </a:pPr>
            <a:endParaRPr sz="1500" dirty="0">
              <a:latin typeface="Arial" panose="020B0604020202020204" pitchFamily="34" charset="0"/>
              <a:cs typeface="Arial" panose="020B0604020202020204" pitchFamily="34" charset="0"/>
            </a:endParaRPr>
          </a:p>
          <a:p>
            <a:pPr marL="850879" lvl="1" indent="-228594" algn="just">
              <a:buFont typeface="Arial"/>
              <a:buChar char="•"/>
              <a:tabLst>
                <a:tab pos="240659" algn="l"/>
              </a:tabLst>
            </a:pPr>
            <a:r>
              <a:rPr sz="1500" spc="-151" dirty="0">
                <a:latin typeface="Arial" panose="020B0604020202020204" pitchFamily="34" charset="0"/>
                <a:cs typeface="Arial" panose="020B0604020202020204" pitchFamily="34" charset="0"/>
              </a:rPr>
              <a:t>Y</a:t>
            </a:r>
            <a:r>
              <a:rPr sz="1500" dirty="0">
                <a:latin typeface="Arial" panose="020B0604020202020204" pitchFamily="34" charset="0"/>
                <a:cs typeface="Arial" panose="020B0604020202020204" pitchFamily="34" charset="0"/>
              </a:rPr>
              <a:t>ön</a:t>
            </a:r>
            <a:r>
              <a:rPr sz="1500" spc="-15" dirty="0">
                <a:latin typeface="Arial" panose="020B0604020202020204" pitchFamily="34" charset="0"/>
                <a:cs typeface="Arial" panose="020B0604020202020204" pitchFamily="34" charset="0"/>
              </a:rPr>
              <a:t>e</a:t>
            </a:r>
            <a:r>
              <a:rPr sz="1500" dirty="0">
                <a:latin typeface="Arial" panose="020B0604020202020204" pitchFamily="34" charset="0"/>
                <a:cs typeface="Arial" panose="020B0604020202020204" pitchFamily="34" charset="0"/>
              </a:rPr>
              <a:t>tim</a:t>
            </a:r>
            <a:r>
              <a:rPr sz="1500" spc="-15" dirty="0">
                <a:latin typeface="Arial" panose="020B0604020202020204" pitchFamily="34" charset="0"/>
                <a:cs typeface="Arial" panose="020B0604020202020204" pitchFamily="34" charset="0"/>
              </a:rPr>
              <a:t> </a:t>
            </a:r>
            <a:r>
              <a:rPr sz="1500" spc="-35" dirty="0">
                <a:latin typeface="Arial" panose="020B0604020202020204" pitchFamily="34" charset="0"/>
                <a:cs typeface="Arial" panose="020B0604020202020204" pitchFamily="34" charset="0"/>
              </a:rPr>
              <a:t>K</a:t>
            </a:r>
            <a:r>
              <a:rPr sz="1500" dirty="0">
                <a:latin typeface="Arial" panose="020B0604020202020204" pitchFamily="34" charset="0"/>
                <a:cs typeface="Arial" panose="020B0604020202020204" pitchFamily="34" charset="0"/>
              </a:rPr>
              <a:t>urulu</a:t>
            </a:r>
            <a:r>
              <a:rPr sz="1500" spc="-15" dirty="0">
                <a:latin typeface="Arial" panose="020B0604020202020204" pitchFamily="34" charset="0"/>
                <a:cs typeface="Arial" panose="020B0604020202020204" pitchFamily="34" charset="0"/>
              </a:rPr>
              <a:t> </a:t>
            </a:r>
            <a:r>
              <a:rPr sz="1500" spc="-40" dirty="0">
                <a:latin typeface="Arial" panose="020B0604020202020204" pitchFamily="34" charset="0"/>
                <a:cs typeface="Arial" panose="020B0604020202020204" pitchFamily="34" charset="0"/>
              </a:rPr>
              <a:t>K</a:t>
            </a:r>
            <a:r>
              <a:rPr sz="1500" dirty="0">
                <a:latin typeface="Arial" panose="020B0604020202020204" pitchFamily="34" charset="0"/>
                <a:cs typeface="Arial" panose="020B0604020202020204" pitchFamily="34" charset="0"/>
              </a:rPr>
              <a:t>a</a:t>
            </a:r>
            <a:r>
              <a:rPr sz="1500" spc="-45"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arı</a:t>
            </a:r>
            <a:r>
              <a:rPr sz="1500" spc="-11"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(De</a:t>
            </a:r>
            <a:r>
              <a:rPr sz="1500" spc="-45"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s deği</a:t>
            </a:r>
            <a:r>
              <a:rPr sz="1500" spc="-11" dirty="0">
                <a:latin typeface="Arial" panose="020B0604020202020204" pitchFamily="34" charset="0"/>
                <a:cs typeface="Arial" panose="020B0604020202020204" pitchFamily="34" charset="0"/>
              </a:rPr>
              <a:t>ş</a:t>
            </a:r>
            <a:r>
              <a:rPr sz="1500" dirty="0">
                <a:latin typeface="Arial" panose="020B0604020202020204" pitchFamily="34" charset="0"/>
                <a:cs typeface="Arial" panose="020B0604020202020204" pitchFamily="34" charset="0"/>
              </a:rPr>
              <a:t>i</a:t>
            </a:r>
            <a:r>
              <a:rPr sz="1500" spc="-11" dirty="0">
                <a:latin typeface="Arial" panose="020B0604020202020204" pitchFamily="34" charset="0"/>
                <a:cs typeface="Arial" panose="020B0604020202020204" pitchFamily="34" charset="0"/>
              </a:rPr>
              <a:t>k</a:t>
            </a:r>
            <a:r>
              <a:rPr sz="1500" dirty="0">
                <a:latin typeface="Arial" panose="020B0604020202020204" pitchFamily="34" charset="0"/>
                <a:cs typeface="Arial" panose="020B0604020202020204" pitchFamily="34" charset="0"/>
              </a:rPr>
              <a:t>l</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ği</a:t>
            </a:r>
            <a:r>
              <a:rPr sz="1500" spc="11" dirty="0">
                <a:latin typeface="Arial" panose="020B0604020202020204" pitchFamily="34" charset="0"/>
                <a:cs typeface="Arial" panose="020B0604020202020204" pitchFamily="34" charset="0"/>
              </a:rPr>
              <a:t> </a:t>
            </a:r>
            <a:r>
              <a:rPr sz="1500" spc="-31" dirty="0">
                <a:latin typeface="Arial" panose="020B0604020202020204" pitchFamily="34" charset="0"/>
                <a:cs typeface="Arial" panose="020B0604020202020204" pitchFamily="34" charset="0"/>
              </a:rPr>
              <a:t>v</a:t>
            </a:r>
            <a:r>
              <a:rPr sz="1500" dirty="0">
                <a:latin typeface="Arial" panose="020B0604020202020204" pitchFamily="34" charset="0"/>
                <a:cs typeface="Arial" panose="020B0604020202020204" pitchFamily="34" charset="0"/>
              </a:rPr>
              <a:t>a</a:t>
            </a:r>
            <a:r>
              <a:rPr sz="1500" spc="-45"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sa)</a:t>
            </a:r>
          </a:p>
          <a:p>
            <a:pPr lvl="1" algn="just">
              <a:lnSpc>
                <a:spcPts val="751"/>
              </a:lnSpc>
              <a:spcBef>
                <a:spcPts val="7"/>
              </a:spcBef>
              <a:buFont typeface="Arial"/>
              <a:buChar char="•"/>
            </a:pPr>
            <a:endParaRPr sz="1500" dirty="0">
              <a:latin typeface="Arial" panose="020B0604020202020204" pitchFamily="34" charset="0"/>
              <a:cs typeface="Arial" panose="020B0604020202020204" pitchFamily="34" charset="0"/>
            </a:endParaRPr>
          </a:p>
          <a:p>
            <a:pPr marL="850879" lvl="1" indent="-228594" algn="just">
              <a:buFont typeface="Arial"/>
              <a:buChar char="•"/>
              <a:tabLst>
                <a:tab pos="240659" algn="l"/>
              </a:tabLst>
            </a:pPr>
            <a:r>
              <a:rPr lang="tr-TR" sz="1500" dirty="0">
                <a:latin typeface="Arial" panose="020B0604020202020204" pitchFamily="34" charset="0"/>
                <a:cs typeface="Arial" panose="020B0604020202020204" pitchFamily="34" charset="0"/>
              </a:rPr>
              <a:t>Karşı kurumdan a</a:t>
            </a:r>
            <a:r>
              <a:rPr sz="1500" dirty="0" err="1">
                <a:latin typeface="Arial" panose="020B0604020202020204" pitchFamily="34" charset="0"/>
                <a:cs typeface="Arial" panose="020B0604020202020204" pitchFamily="34" charset="0"/>
              </a:rPr>
              <a:t>ldığınız</a:t>
            </a:r>
            <a:r>
              <a:rPr lang="tr-TR" sz="1500" dirty="0">
                <a:latin typeface="Arial" panose="020B0604020202020204" pitchFamily="34" charset="0"/>
                <a:cs typeface="Arial" panose="020B0604020202020204" pitchFamily="34" charset="0"/>
              </a:rPr>
              <a:t>, oradaki</a:t>
            </a:r>
            <a:r>
              <a:rPr sz="1500" spc="-1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de</a:t>
            </a:r>
            <a:r>
              <a:rPr sz="1500" spc="-40"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s</a:t>
            </a:r>
            <a:r>
              <a:rPr sz="1500" spc="-11" dirty="0">
                <a:latin typeface="Arial" panose="020B0604020202020204" pitchFamily="34" charset="0"/>
                <a:cs typeface="Arial" panose="020B0604020202020204" pitchFamily="34" charset="0"/>
              </a:rPr>
              <a:t>l</a:t>
            </a:r>
            <a:r>
              <a:rPr sz="1500" dirty="0">
                <a:latin typeface="Arial" panose="020B0604020202020204" pitchFamily="34" charset="0"/>
                <a:cs typeface="Arial" panose="020B0604020202020204" pitchFamily="34" charset="0"/>
              </a:rPr>
              <a:t>e</a:t>
            </a:r>
            <a:r>
              <a:rPr sz="1500" spc="-31"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den</a:t>
            </a:r>
            <a:r>
              <a:rPr sz="1500" spc="1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başarı</a:t>
            </a:r>
            <a:r>
              <a:rPr sz="1500"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a:t>
            </a:r>
            <a:r>
              <a:rPr sz="1500" spc="5" dirty="0">
                <a:latin typeface="Arial" panose="020B0604020202020204" pitchFamily="34" charset="0"/>
                <a:cs typeface="Arial" panose="020B0604020202020204" pitchFamily="34" charset="0"/>
              </a:rPr>
              <a:t>u</a:t>
            </a:r>
            <a:r>
              <a:rPr sz="1500" dirty="0">
                <a:latin typeface="Arial" panose="020B0604020202020204" pitchFamily="34" charset="0"/>
                <a:cs typeface="Arial" panose="020B0604020202020204" pitchFamily="34" charset="0"/>
              </a:rPr>
              <a:t>rumunu</a:t>
            </a:r>
            <a:r>
              <a:rPr sz="1500" spc="-15" dirty="0">
                <a:latin typeface="Arial" panose="020B0604020202020204" pitchFamily="34" charset="0"/>
                <a:cs typeface="Arial" panose="020B0604020202020204" pitchFamily="34" charset="0"/>
              </a:rPr>
              <a:t>z</a:t>
            </a:r>
            <a:r>
              <a:rPr sz="1500" dirty="0">
                <a:latin typeface="Arial" panose="020B0604020202020204" pitchFamily="34" charset="0"/>
                <a:cs typeface="Arial" panose="020B0604020202020204" pitchFamily="34" charset="0"/>
              </a:rPr>
              <a:t>u</a:t>
            </a:r>
            <a:r>
              <a:rPr sz="1500" spc="-40" dirty="0">
                <a:latin typeface="Arial" panose="020B0604020202020204" pitchFamily="34" charset="0"/>
                <a:cs typeface="Arial" panose="020B0604020202020204" pitchFamily="34" charset="0"/>
              </a:rPr>
              <a:t> </a:t>
            </a:r>
            <a:r>
              <a:rPr sz="1500" spc="-11" dirty="0">
                <a:latin typeface="Arial" panose="020B0604020202020204" pitchFamily="34" charset="0"/>
                <a:cs typeface="Arial" panose="020B0604020202020204" pitchFamily="34" charset="0"/>
              </a:rPr>
              <a:t>g</a:t>
            </a:r>
            <a:r>
              <a:rPr sz="1500" dirty="0">
                <a:latin typeface="Arial" panose="020B0604020202020204" pitchFamily="34" charset="0"/>
                <a:cs typeface="Arial" panose="020B0604020202020204" pitchFamily="34" charset="0"/>
              </a:rPr>
              <a:t>ö</a:t>
            </a:r>
            <a:r>
              <a:rPr sz="1500" spc="-31" dirty="0">
                <a:latin typeface="Arial" panose="020B0604020202020204" pitchFamily="34" charset="0"/>
                <a:cs typeface="Arial" panose="020B0604020202020204" pitchFamily="34" charset="0"/>
              </a:rPr>
              <a:t>s</a:t>
            </a:r>
            <a:r>
              <a:rPr sz="1500" spc="-25" dirty="0">
                <a:latin typeface="Arial" panose="020B0604020202020204" pitchFamily="34" charset="0"/>
                <a:cs typeface="Arial" panose="020B0604020202020204" pitchFamily="34" charset="0"/>
              </a:rPr>
              <a:t>t</a:t>
            </a:r>
            <a:r>
              <a:rPr sz="1500" dirty="0">
                <a:latin typeface="Arial" panose="020B0604020202020204" pitchFamily="34" charset="0"/>
                <a:cs typeface="Arial" panose="020B0604020202020204" pitchFamily="34" charset="0"/>
              </a:rPr>
              <a:t>er</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r</a:t>
            </a:r>
            <a:r>
              <a:rPr sz="1500" spc="11" dirty="0">
                <a:latin typeface="Arial" panose="020B0604020202020204" pitchFamily="34" charset="0"/>
                <a:cs typeface="Arial" panose="020B0604020202020204" pitchFamily="34" charset="0"/>
              </a:rPr>
              <a:t> </a:t>
            </a:r>
            <a:r>
              <a:rPr sz="1500" dirty="0" err="1">
                <a:latin typeface="Arial" panose="020B0604020202020204" pitchFamily="34" charset="0"/>
                <a:cs typeface="Arial" panose="020B0604020202020204" pitchFamily="34" charset="0"/>
              </a:rPr>
              <a:t>t</a:t>
            </a:r>
            <a:r>
              <a:rPr sz="1500" spc="-40" dirty="0" err="1">
                <a:latin typeface="Arial" panose="020B0604020202020204" pitchFamily="34" charset="0"/>
                <a:cs typeface="Arial" panose="020B0604020202020204" pitchFamily="34" charset="0"/>
              </a:rPr>
              <a:t>r</a:t>
            </a:r>
            <a:r>
              <a:rPr sz="1500" dirty="0" err="1">
                <a:latin typeface="Arial" panose="020B0604020202020204" pitchFamily="34" charset="0"/>
                <a:cs typeface="Arial" panose="020B0604020202020204" pitchFamily="34" charset="0"/>
              </a:rPr>
              <a:t>anskr</a:t>
            </a:r>
            <a:r>
              <a:rPr sz="1500" spc="-11" dirty="0" err="1">
                <a:latin typeface="Arial" panose="020B0604020202020204" pitchFamily="34" charset="0"/>
                <a:cs typeface="Arial" panose="020B0604020202020204" pitchFamily="34" charset="0"/>
              </a:rPr>
              <a:t>ip</a:t>
            </a:r>
            <a:r>
              <a:rPr sz="1500" dirty="0" err="1">
                <a:latin typeface="Arial" panose="020B0604020202020204" pitchFamily="34" charset="0"/>
                <a:cs typeface="Arial" panose="020B0604020202020204" pitchFamily="34" charset="0"/>
              </a:rPr>
              <a:t>t</a:t>
            </a:r>
            <a:r>
              <a:rPr sz="1500" spc="31" dirty="0">
                <a:latin typeface="Arial" panose="020B0604020202020204" pitchFamily="34" charset="0"/>
                <a:cs typeface="Arial" panose="020B0604020202020204" pitchFamily="34" charset="0"/>
              </a:rPr>
              <a:t> </a:t>
            </a:r>
            <a:r>
              <a:rPr sz="1500" dirty="0" err="1">
                <a:latin typeface="Arial" panose="020B0604020202020204" pitchFamily="34" charset="0"/>
                <a:cs typeface="Arial" panose="020B0604020202020204" pitchFamily="34" charset="0"/>
              </a:rPr>
              <a:t>bel</a:t>
            </a:r>
            <a:r>
              <a:rPr sz="1500" spc="-11" dirty="0" err="1">
                <a:latin typeface="Arial" panose="020B0604020202020204" pitchFamily="34" charset="0"/>
                <a:cs typeface="Arial" panose="020B0604020202020204" pitchFamily="34" charset="0"/>
              </a:rPr>
              <a:t>g</a:t>
            </a:r>
            <a:r>
              <a:rPr sz="1500" dirty="0" err="1">
                <a:latin typeface="Arial" panose="020B0604020202020204" pitchFamily="34" charset="0"/>
                <a:cs typeface="Arial" panose="020B0604020202020204" pitchFamily="34" charset="0"/>
              </a:rPr>
              <a:t>eniz</a:t>
            </a:r>
            <a:r>
              <a:rPr lang="tr-TR" sz="1500" dirty="0">
                <a:latin typeface="Arial" panose="020B0604020202020204" pitchFamily="34" charset="0"/>
                <a:cs typeface="Arial" panose="020B0604020202020204" pitchFamily="34" charset="0"/>
              </a:rPr>
              <a:t> (transkriptin gecikmesi ya da olmaması durumunda onaylı Learning </a:t>
            </a:r>
            <a:r>
              <a:rPr lang="tr-TR" sz="1500" dirty="0" err="1">
                <a:latin typeface="Arial" panose="020B0604020202020204" pitchFamily="34" charset="0"/>
                <a:cs typeface="Arial" panose="020B0604020202020204" pitchFamily="34" charset="0"/>
              </a:rPr>
              <a:t>Agreement</a:t>
            </a:r>
            <a:r>
              <a:rPr lang="tr-TR" sz="1500" dirty="0">
                <a:latin typeface="Arial" panose="020B0604020202020204" pitchFamily="34" charset="0"/>
                <a:cs typeface="Arial" panose="020B0604020202020204" pitchFamily="34" charset="0"/>
              </a:rPr>
              <a:t> </a:t>
            </a:r>
            <a:r>
              <a:rPr lang="tr-TR" sz="1500" dirty="0" err="1">
                <a:latin typeface="Arial" panose="020B0604020202020204" pitchFamily="34" charset="0"/>
                <a:cs typeface="Arial" panose="020B0604020202020204" pitchFamily="34" charset="0"/>
              </a:rPr>
              <a:t>After</a:t>
            </a:r>
            <a:r>
              <a:rPr lang="tr-TR" sz="1500" dirty="0">
                <a:latin typeface="Arial" panose="020B0604020202020204" pitchFamily="34" charset="0"/>
                <a:cs typeface="Arial" panose="020B0604020202020204" pitchFamily="34" charset="0"/>
              </a:rPr>
              <a:t> </a:t>
            </a:r>
            <a:r>
              <a:rPr lang="tr-TR" sz="1500" dirty="0" err="1">
                <a:latin typeface="Arial" panose="020B0604020202020204" pitchFamily="34" charset="0"/>
                <a:cs typeface="Arial" panose="020B0604020202020204" pitchFamily="34" charset="0"/>
              </a:rPr>
              <a:t>the</a:t>
            </a:r>
            <a:r>
              <a:rPr lang="tr-TR" sz="1500" dirty="0">
                <a:latin typeface="Arial" panose="020B0604020202020204" pitchFamily="34" charset="0"/>
                <a:cs typeface="Arial" panose="020B0604020202020204" pitchFamily="34" charset="0"/>
              </a:rPr>
              <a:t> </a:t>
            </a:r>
            <a:r>
              <a:rPr lang="tr-TR" sz="1500" dirty="0" err="1">
                <a:latin typeface="Arial" panose="020B0604020202020204" pitchFamily="34" charset="0"/>
                <a:cs typeface="Arial" panose="020B0604020202020204" pitchFamily="34" charset="0"/>
              </a:rPr>
              <a:t>Mobility</a:t>
            </a:r>
            <a:r>
              <a:rPr lang="tr-TR" sz="1500" dirty="0">
                <a:latin typeface="Arial" panose="020B0604020202020204" pitchFamily="34" charset="0"/>
                <a:cs typeface="Arial" panose="020B0604020202020204" pitchFamily="34" charset="0"/>
              </a:rPr>
              <a:t> tablosu)</a:t>
            </a:r>
          </a:p>
          <a:p>
            <a:pPr marL="850879" lvl="1" indent="-228594" algn="just">
              <a:buFont typeface="Arial"/>
              <a:buChar char="•"/>
              <a:tabLst>
                <a:tab pos="240659" algn="l"/>
              </a:tabLst>
            </a:pPr>
            <a:r>
              <a:rPr lang="tr-TR" sz="1500" dirty="0">
                <a:latin typeface="Arial" panose="020B0604020202020204" pitchFamily="34" charset="0"/>
                <a:cs typeface="Arial" panose="020B0604020202020204" pitchFamily="34" charset="0"/>
              </a:rPr>
              <a:t>Islak İmzalı/Mühürlü DEÜ Transkripti (</a:t>
            </a:r>
            <a:r>
              <a:rPr lang="tr-TR" sz="1500" dirty="0" err="1">
                <a:latin typeface="Arial" panose="020B0604020202020204" pitchFamily="34" charset="0"/>
                <a:cs typeface="Arial" panose="020B0604020202020204" pitchFamily="34" charset="0"/>
              </a:rPr>
              <a:t>Erasmus</a:t>
            </a:r>
            <a:r>
              <a:rPr lang="tr-TR" sz="1500" dirty="0">
                <a:latin typeface="Arial" panose="020B0604020202020204" pitchFamily="34" charset="0"/>
                <a:cs typeface="Arial" panose="020B0604020202020204" pitchFamily="34" charset="0"/>
              </a:rPr>
              <a:t> kapsamında almış olduğunuz derslerin işlenmiş olduğu)</a:t>
            </a:r>
            <a:endParaRPr sz="1500" dirty="0">
              <a:latin typeface="Arial" panose="020B0604020202020204" pitchFamily="34" charset="0"/>
              <a:cs typeface="Arial" panose="020B0604020202020204" pitchFamily="34" charset="0"/>
            </a:endParaRPr>
          </a:p>
          <a:p>
            <a:pPr lvl="1" algn="just">
              <a:lnSpc>
                <a:spcPts val="751"/>
              </a:lnSpc>
              <a:spcBef>
                <a:spcPts val="19"/>
              </a:spcBef>
              <a:buFont typeface="Arial"/>
              <a:buChar char="•"/>
            </a:pPr>
            <a:endParaRPr sz="1500" dirty="0">
              <a:latin typeface="Arial" panose="020B0604020202020204" pitchFamily="34" charset="0"/>
              <a:cs typeface="Arial" panose="020B0604020202020204" pitchFamily="34" charset="0"/>
            </a:endParaRPr>
          </a:p>
          <a:p>
            <a:pPr marL="850879" lvl="1" indent="-228594" algn="just">
              <a:buFont typeface="Arial"/>
              <a:buChar char="•"/>
              <a:tabLst>
                <a:tab pos="240659" algn="l"/>
              </a:tabLst>
            </a:pPr>
            <a:r>
              <a:rPr sz="1500" spc="-55" dirty="0">
                <a:latin typeface="Arial" panose="020B0604020202020204" pitchFamily="34" charset="0"/>
                <a:cs typeface="Arial" panose="020B0604020202020204" pitchFamily="34" charset="0"/>
              </a:rPr>
              <a:t>P</a:t>
            </a:r>
            <a:r>
              <a:rPr sz="1500" dirty="0">
                <a:latin typeface="Arial" panose="020B0604020202020204" pitchFamily="34" charset="0"/>
                <a:cs typeface="Arial" panose="020B0604020202020204" pitchFamily="34" charset="0"/>
              </a:rPr>
              <a:t>asaportun</a:t>
            </a:r>
            <a:r>
              <a:rPr sz="1500" spc="5" dirty="0">
                <a:latin typeface="Arial" panose="020B0604020202020204" pitchFamily="34" charset="0"/>
                <a:cs typeface="Arial" panose="020B0604020202020204" pitchFamily="34" charset="0"/>
              </a:rPr>
              <a:t>u</a:t>
            </a:r>
            <a:r>
              <a:rPr sz="1500" spc="-15" dirty="0">
                <a:latin typeface="Arial" panose="020B0604020202020204" pitchFamily="34" charset="0"/>
                <a:cs typeface="Arial" panose="020B0604020202020204" pitchFamily="34" charset="0"/>
              </a:rPr>
              <a:t>z</a:t>
            </a:r>
            <a:r>
              <a:rPr sz="1500" dirty="0">
                <a:latin typeface="Arial" panose="020B0604020202020204" pitchFamily="34" charset="0"/>
                <a:cs typeface="Arial" panose="020B0604020202020204" pitchFamily="34" charset="0"/>
              </a:rPr>
              <a:t>un</a:t>
            </a:r>
            <a:r>
              <a:rPr sz="1500" spc="-1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as</a:t>
            </a:r>
            <a:r>
              <a:rPr sz="1500" spc="-11" dirty="0">
                <a:latin typeface="Arial" panose="020B0604020202020204" pitchFamily="34" charset="0"/>
                <a:cs typeface="Arial" panose="020B0604020202020204" pitchFamily="34" charset="0"/>
              </a:rPr>
              <a:t>l</a:t>
            </a:r>
            <a:r>
              <a:rPr sz="1500" dirty="0">
                <a:latin typeface="Arial" panose="020B0604020202020204" pitchFamily="34" charset="0"/>
                <a:cs typeface="Arial" panose="020B0604020202020204" pitchFamily="34" charset="0"/>
              </a:rPr>
              <a:t>ı</a:t>
            </a:r>
            <a:r>
              <a:rPr sz="1500" spc="20" dirty="0">
                <a:latin typeface="Arial" panose="020B0604020202020204" pitchFamily="34" charset="0"/>
                <a:cs typeface="Arial" panose="020B0604020202020204" pitchFamily="34" charset="0"/>
              </a:rPr>
              <a:t> </a:t>
            </a:r>
            <a:r>
              <a:rPr sz="1500" spc="-31" dirty="0">
                <a:latin typeface="Arial" panose="020B0604020202020204" pitchFamily="34" charset="0"/>
                <a:cs typeface="Arial" panose="020B0604020202020204" pitchFamily="34" charset="0"/>
              </a:rPr>
              <a:t>v</a:t>
            </a:r>
            <a:r>
              <a:rPr sz="1500" dirty="0">
                <a:latin typeface="Arial" panose="020B0604020202020204" pitchFamily="34" charset="0"/>
                <a:cs typeface="Arial" panose="020B0604020202020204" pitchFamily="34" charset="0"/>
              </a:rPr>
              <a:t>e</a:t>
            </a:r>
            <a:r>
              <a:rPr sz="1500"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gir</a:t>
            </a:r>
            <a:r>
              <a:rPr sz="1500" spc="-11" dirty="0">
                <a:latin typeface="Arial" panose="020B0604020202020204" pitchFamily="34" charset="0"/>
                <a:cs typeface="Arial" panose="020B0604020202020204" pitchFamily="34" charset="0"/>
              </a:rPr>
              <a:t>i</a:t>
            </a:r>
            <a:r>
              <a:rPr sz="1500" spc="-5" dirty="0">
                <a:latin typeface="Arial" panose="020B0604020202020204" pitchFamily="34" charset="0"/>
                <a:cs typeface="Arial" panose="020B0604020202020204" pitchFamily="34" charset="0"/>
              </a:rPr>
              <a:t>ş-</a:t>
            </a:r>
            <a:r>
              <a:rPr sz="1500" dirty="0">
                <a:latin typeface="Arial" panose="020B0604020202020204" pitchFamily="34" charset="0"/>
                <a:cs typeface="Arial" panose="020B0604020202020204" pitchFamily="34" charset="0"/>
              </a:rPr>
              <a:t>çıkış</a:t>
            </a:r>
            <a:r>
              <a:rPr sz="1500" spc="1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dam</a:t>
            </a:r>
            <a:r>
              <a:rPr sz="1500" spc="-35" dirty="0">
                <a:latin typeface="Arial" panose="020B0604020202020204" pitchFamily="34" charset="0"/>
                <a:cs typeface="Arial" panose="020B0604020202020204" pitchFamily="34" charset="0"/>
              </a:rPr>
              <a:t>g</a:t>
            </a:r>
            <a:r>
              <a:rPr sz="1500" dirty="0">
                <a:latin typeface="Arial" panose="020B0604020202020204" pitchFamily="34" charset="0"/>
                <a:cs typeface="Arial" panose="020B0604020202020204" pitchFamily="34" charset="0"/>
              </a:rPr>
              <a:t>ala</a:t>
            </a:r>
            <a:r>
              <a:rPr sz="1500" spc="-11"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ı</a:t>
            </a:r>
            <a:r>
              <a:rPr sz="1500"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olan</a:t>
            </a:r>
            <a:r>
              <a:rPr sz="1500" spc="-11" dirty="0">
                <a:latin typeface="Arial" panose="020B0604020202020204" pitchFamily="34" charset="0"/>
                <a:cs typeface="Arial" panose="020B0604020202020204" pitchFamily="34" charset="0"/>
              </a:rPr>
              <a:t> </a:t>
            </a:r>
            <a:r>
              <a:rPr sz="1500" dirty="0" err="1">
                <a:latin typeface="Arial" panose="020B0604020202020204" pitchFamily="34" charset="0"/>
                <a:cs typeface="Arial" panose="020B0604020202020204" pitchFamily="34" charset="0"/>
              </a:rPr>
              <a:t>s</a:t>
            </a:r>
            <a:r>
              <a:rPr sz="1500" spc="-40" dirty="0" err="1">
                <a:latin typeface="Arial" panose="020B0604020202020204" pitchFamily="34" charset="0"/>
                <a:cs typeface="Arial" panose="020B0604020202020204" pitchFamily="34" charset="0"/>
              </a:rPr>
              <a:t>a</a:t>
            </a:r>
            <a:r>
              <a:rPr sz="1500" spc="11" dirty="0" err="1">
                <a:latin typeface="Arial" panose="020B0604020202020204" pitchFamily="34" charset="0"/>
                <a:cs typeface="Arial" panose="020B0604020202020204" pitchFamily="34" charset="0"/>
              </a:rPr>
              <a:t>y</a:t>
            </a:r>
            <a:r>
              <a:rPr sz="1500" spc="-40" dirty="0" err="1">
                <a:latin typeface="Arial" panose="020B0604020202020204" pitchFamily="34" charset="0"/>
                <a:cs typeface="Arial" panose="020B0604020202020204" pitchFamily="34" charset="0"/>
              </a:rPr>
              <a:t>f</a:t>
            </a:r>
            <a:r>
              <a:rPr sz="1500" dirty="0" err="1">
                <a:latin typeface="Arial" panose="020B0604020202020204" pitchFamily="34" charset="0"/>
                <a:cs typeface="Arial" panose="020B0604020202020204" pitchFamily="34" charset="0"/>
              </a:rPr>
              <a:t>ala</a:t>
            </a:r>
            <a:r>
              <a:rPr sz="1500" spc="-11" dirty="0" err="1">
                <a:latin typeface="Arial" panose="020B0604020202020204" pitchFamily="34" charset="0"/>
                <a:cs typeface="Arial" panose="020B0604020202020204" pitchFamily="34" charset="0"/>
              </a:rPr>
              <a:t>r</a:t>
            </a:r>
            <a:r>
              <a:rPr sz="1500" dirty="0" err="1">
                <a:latin typeface="Arial" panose="020B0604020202020204" pitchFamily="34" charset="0"/>
                <a:cs typeface="Arial" panose="020B0604020202020204" pitchFamily="34" charset="0"/>
              </a:rPr>
              <a:t>ın</a:t>
            </a:r>
            <a:r>
              <a:rPr sz="1500" dirty="0">
                <a:latin typeface="Arial" panose="020B0604020202020204" pitchFamily="34" charset="0"/>
                <a:cs typeface="Arial" panose="020B0604020202020204" pitchFamily="34" charset="0"/>
              </a:rPr>
              <a:t> </a:t>
            </a:r>
            <a:r>
              <a:rPr sz="1500" spc="-35" dirty="0" err="1">
                <a:latin typeface="Arial" panose="020B0604020202020204" pitchFamily="34" charset="0"/>
                <a:cs typeface="Arial" panose="020B0604020202020204" pitchFamily="34" charset="0"/>
              </a:rPr>
              <a:t>f</a:t>
            </a:r>
            <a:r>
              <a:rPr sz="1500" dirty="0" err="1">
                <a:latin typeface="Arial" panose="020B0604020202020204" pitchFamily="34" charset="0"/>
                <a:cs typeface="Arial" panose="020B0604020202020204" pitchFamily="34" charset="0"/>
              </a:rPr>
              <a:t>o</a:t>
            </a:r>
            <a:r>
              <a:rPr sz="1500" spc="-25" dirty="0" err="1">
                <a:latin typeface="Arial" panose="020B0604020202020204" pitchFamily="34" charset="0"/>
                <a:cs typeface="Arial" panose="020B0604020202020204" pitchFamily="34" charset="0"/>
              </a:rPr>
              <a:t>t</a:t>
            </a:r>
            <a:r>
              <a:rPr sz="1500" dirty="0" err="1">
                <a:latin typeface="Arial" panose="020B0604020202020204" pitchFamily="34" charset="0"/>
                <a:cs typeface="Arial" panose="020B0604020202020204" pitchFamily="34" charset="0"/>
              </a:rPr>
              <a:t>o</a:t>
            </a:r>
            <a:r>
              <a:rPr sz="1500" spc="-75" dirty="0" err="1">
                <a:latin typeface="Arial" panose="020B0604020202020204" pitchFamily="34" charset="0"/>
                <a:cs typeface="Arial" panose="020B0604020202020204" pitchFamily="34" charset="0"/>
              </a:rPr>
              <a:t>k</a:t>
            </a:r>
            <a:r>
              <a:rPr sz="1500" dirty="0" err="1">
                <a:latin typeface="Arial" panose="020B0604020202020204" pitchFamily="34" charset="0"/>
                <a:cs typeface="Arial" panose="020B0604020202020204" pitchFamily="34" charset="0"/>
              </a:rPr>
              <a:t>opi</a:t>
            </a:r>
            <a:r>
              <a:rPr sz="1500" spc="-11" dirty="0" err="1">
                <a:latin typeface="Arial" panose="020B0604020202020204" pitchFamily="34" charset="0"/>
                <a:cs typeface="Arial" panose="020B0604020202020204" pitchFamily="34" charset="0"/>
              </a:rPr>
              <a:t>l</a:t>
            </a:r>
            <a:r>
              <a:rPr sz="1500" dirty="0" err="1">
                <a:latin typeface="Arial" panose="020B0604020202020204" pitchFamily="34" charset="0"/>
                <a:cs typeface="Arial" panose="020B0604020202020204" pitchFamily="34" charset="0"/>
              </a:rPr>
              <a:t>eri</a:t>
            </a:r>
            <a:endParaRPr lang="tr-TR" sz="1500" dirty="0">
              <a:latin typeface="Arial" panose="020B0604020202020204" pitchFamily="34" charset="0"/>
              <a:cs typeface="Arial" panose="020B0604020202020204" pitchFamily="34" charset="0"/>
            </a:endParaRPr>
          </a:p>
          <a:p>
            <a:pPr marL="622285" lvl="1" algn="just">
              <a:tabLst>
                <a:tab pos="240659" algn="l"/>
              </a:tabLst>
            </a:pPr>
            <a:endParaRPr lang="tr-TR" sz="1500" dirty="0">
              <a:latin typeface="Arial" panose="020B0604020202020204" pitchFamily="34" charset="0"/>
              <a:cs typeface="Arial" panose="020B0604020202020204" pitchFamily="34" charset="0"/>
            </a:endParaRPr>
          </a:p>
          <a:p>
            <a:pPr marL="850879" lvl="1" indent="-228594" algn="just">
              <a:buFont typeface="Arial"/>
              <a:buChar char="•"/>
              <a:tabLst>
                <a:tab pos="240659" algn="l"/>
              </a:tabLst>
            </a:pPr>
            <a:r>
              <a:rPr lang="tr-TR" sz="1500" dirty="0">
                <a:latin typeface="Arial" panose="020B0604020202020204" pitchFamily="34" charset="0"/>
                <a:cs typeface="Arial" panose="020B0604020202020204" pitchFamily="34" charset="0"/>
              </a:rPr>
              <a:t>AB Anketi (EU </a:t>
            </a:r>
            <a:r>
              <a:rPr lang="tr-TR" sz="1500" dirty="0" err="1">
                <a:latin typeface="Arial" panose="020B0604020202020204" pitchFamily="34" charset="0"/>
                <a:cs typeface="Arial" panose="020B0604020202020204" pitchFamily="34" charset="0"/>
              </a:rPr>
              <a:t>Survey</a:t>
            </a:r>
            <a:r>
              <a:rPr lang="tr-TR" sz="1500" dirty="0">
                <a:latin typeface="Arial" panose="020B0604020202020204" pitchFamily="34" charset="0"/>
                <a:cs typeface="Arial" panose="020B0604020202020204" pitchFamily="34" charset="0"/>
              </a:rPr>
              <a:t>/ </a:t>
            </a:r>
            <a:r>
              <a:rPr lang="tr-TR" sz="1500" dirty="0" err="1">
                <a:latin typeface="Arial" panose="020B0604020202020204" pitchFamily="34" charset="0"/>
                <a:cs typeface="Arial" panose="020B0604020202020204" pitchFamily="34" charset="0"/>
              </a:rPr>
              <a:t>Participant</a:t>
            </a:r>
            <a:r>
              <a:rPr lang="tr-TR" sz="1500" dirty="0">
                <a:latin typeface="Arial" panose="020B0604020202020204" pitchFamily="34" charset="0"/>
                <a:cs typeface="Arial" panose="020B0604020202020204" pitchFamily="34" charset="0"/>
              </a:rPr>
              <a:t> Report)</a:t>
            </a:r>
          </a:p>
          <a:p>
            <a:pPr lvl="1" algn="just">
              <a:lnSpc>
                <a:spcPts val="751"/>
              </a:lnSpc>
              <a:spcBef>
                <a:spcPts val="8"/>
              </a:spcBef>
              <a:buFont typeface="Arial"/>
              <a:buChar char="•"/>
            </a:pPr>
            <a:endParaRPr sz="1500" dirty="0">
              <a:latin typeface="Arial" panose="020B0604020202020204" pitchFamily="34" charset="0"/>
              <a:cs typeface="Arial" panose="020B0604020202020204" pitchFamily="34" charset="0"/>
            </a:endParaRPr>
          </a:p>
        </p:txBody>
      </p:sp>
      <p:sp>
        <p:nvSpPr>
          <p:cNvPr id="7" name="object 3"/>
          <p:cNvSpPr/>
          <p:nvPr/>
        </p:nvSpPr>
        <p:spPr>
          <a:xfrm>
            <a:off x="5701669" y="5825007"/>
            <a:ext cx="902340" cy="910164"/>
          </a:xfrm>
          <a:prstGeom prst="rect">
            <a:avLst/>
          </a:prstGeom>
          <a:blipFill>
            <a:blip r:embed="rId3" cstate="print"/>
            <a:stretch>
              <a:fillRect/>
            </a:stretch>
          </a:blipFill>
        </p:spPr>
        <p:txBody>
          <a:bodyPr wrap="square" lIns="0" tIns="0" rIns="0" bIns="0" rtlCol="0">
            <a:noAutofit/>
          </a:bodyPr>
          <a:lstStyle/>
          <a:p>
            <a:endParaRPr sz="2400"/>
          </a:p>
        </p:txBody>
      </p:sp>
      <p:sp>
        <p:nvSpPr>
          <p:cNvPr id="8" name="Başlık 1"/>
          <p:cNvSpPr>
            <a:spLocks noGrp="1"/>
          </p:cNvSpPr>
          <p:nvPr>
            <p:ph type="title"/>
          </p:nvPr>
        </p:nvSpPr>
        <p:spPr>
          <a:xfrm>
            <a:off x="560552" y="1"/>
            <a:ext cx="11631448" cy="783770"/>
          </a:xfrm>
        </p:spPr>
        <p:txBody>
          <a:bodyPr>
            <a:normAutofit fontScale="90000"/>
          </a:bodyPr>
          <a:lstStyle/>
          <a:p>
            <a:r>
              <a:rPr lang="tr-TR" sz="4267" dirty="0">
                <a:solidFill>
                  <a:srgbClr val="FF0000"/>
                </a:solidFill>
                <a:latin typeface="Arial" panose="020B0604020202020204" pitchFamily="34" charset="0"/>
                <a:cs typeface="Arial" panose="020B0604020202020204" pitchFamily="34" charset="0"/>
              </a:rPr>
              <a:t>HAREKETLİLİK SONRASINDA (</a:t>
            </a:r>
            <a:r>
              <a:rPr lang="tr-TR" sz="4267" dirty="0" err="1">
                <a:solidFill>
                  <a:srgbClr val="FF0000"/>
                </a:solidFill>
                <a:latin typeface="Arial" panose="020B0604020202020204" pitchFamily="34" charset="0"/>
                <a:cs typeface="Arial" panose="020B0604020202020204" pitchFamily="34" charset="0"/>
              </a:rPr>
              <a:t>After</a:t>
            </a:r>
            <a:r>
              <a:rPr lang="tr-TR" sz="4267" dirty="0">
                <a:solidFill>
                  <a:srgbClr val="FF0000"/>
                </a:solidFill>
                <a:latin typeface="Arial" panose="020B0604020202020204" pitchFamily="34" charset="0"/>
                <a:cs typeface="Arial" panose="020B0604020202020204" pitchFamily="34" charset="0"/>
              </a:rPr>
              <a:t> </a:t>
            </a:r>
            <a:r>
              <a:rPr lang="tr-TR" sz="4267" dirty="0" err="1">
                <a:solidFill>
                  <a:srgbClr val="FF0000"/>
                </a:solidFill>
                <a:latin typeface="Arial" panose="020B0604020202020204" pitchFamily="34" charset="0"/>
                <a:cs typeface="Arial" panose="020B0604020202020204" pitchFamily="34" charset="0"/>
              </a:rPr>
              <a:t>the</a:t>
            </a:r>
            <a:r>
              <a:rPr lang="tr-TR" sz="4267" dirty="0">
                <a:solidFill>
                  <a:srgbClr val="FF0000"/>
                </a:solidFill>
                <a:latin typeface="Arial" panose="020B0604020202020204" pitchFamily="34" charset="0"/>
                <a:cs typeface="Arial" panose="020B0604020202020204" pitchFamily="34" charset="0"/>
              </a:rPr>
              <a:t> </a:t>
            </a:r>
            <a:r>
              <a:rPr lang="tr-TR" sz="4267" dirty="0" err="1">
                <a:solidFill>
                  <a:srgbClr val="FF0000"/>
                </a:solidFill>
                <a:latin typeface="Arial" panose="020B0604020202020204" pitchFamily="34" charset="0"/>
                <a:cs typeface="Arial" panose="020B0604020202020204" pitchFamily="34" charset="0"/>
              </a:rPr>
              <a:t>Mobility</a:t>
            </a:r>
            <a:r>
              <a:rPr lang="tr-TR" sz="4267"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3738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C5623-7193-42D7-81A8-AA163CC8C33B}"/>
              </a:ext>
            </a:extLst>
          </p:cNvPr>
          <p:cNvSpPr>
            <a:spLocks noGrp="1"/>
          </p:cNvSpPr>
          <p:nvPr>
            <p:ph type="title"/>
          </p:nvPr>
        </p:nvSpPr>
        <p:spPr/>
        <p:txBody>
          <a:bodyPr>
            <a:normAutofit fontScale="90000"/>
          </a:bodyPr>
          <a:lstStyle/>
          <a:p>
            <a:r>
              <a:rPr lang="tr-TR" spc="-5" dirty="0" err="1">
                <a:solidFill>
                  <a:srgbClr val="FF0000"/>
                </a:solidFill>
                <a:latin typeface="Arial" panose="020B0604020202020204" pitchFamily="34" charset="0"/>
                <a:cs typeface="Arial" panose="020B0604020202020204" pitchFamily="34" charset="0"/>
              </a:rPr>
              <a:t>E</a:t>
            </a:r>
            <a:r>
              <a:rPr lang="tr-TR" spc="-85" dirty="0" err="1">
                <a:solidFill>
                  <a:srgbClr val="FF0000"/>
                </a:solidFill>
                <a:latin typeface="Arial" panose="020B0604020202020204" pitchFamily="34" charset="0"/>
                <a:cs typeface="Arial" panose="020B0604020202020204" pitchFamily="34" charset="0"/>
              </a:rPr>
              <a:t>r</a:t>
            </a:r>
            <a:r>
              <a:rPr lang="tr-TR" spc="-20" dirty="0" err="1">
                <a:solidFill>
                  <a:srgbClr val="FF0000"/>
                </a:solidFill>
                <a:latin typeface="Arial" panose="020B0604020202020204" pitchFamily="34" charset="0"/>
                <a:cs typeface="Arial" panose="020B0604020202020204" pitchFamily="34" charset="0"/>
              </a:rPr>
              <a:t>a</a:t>
            </a:r>
            <a:r>
              <a:rPr lang="tr-TR" spc="15" dirty="0" err="1">
                <a:solidFill>
                  <a:srgbClr val="FF0000"/>
                </a:solidFill>
                <a:latin typeface="Arial" panose="020B0604020202020204" pitchFamily="34" charset="0"/>
                <a:cs typeface="Arial" panose="020B0604020202020204" pitchFamily="34" charset="0"/>
              </a:rPr>
              <a:t>s</a:t>
            </a:r>
            <a:r>
              <a:rPr lang="tr-TR" spc="10" dirty="0" err="1">
                <a:solidFill>
                  <a:srgbClr val="FF0000"/>
                </a:solidFill>
                <a:latin typeface="Arial" panose="020B0604020202020204" pitchFamily="34" charset="0"/>
                <a:cs typeface="Arial" panose="020B0604020202020204" pitchFamily="34" charset="0"/>
              </a:rPr>
              <a:t>m</a:t>
            </a:r>
            <a:r>
              <a:rPr lang="tr-TR" spc="5" dirty="0" err="1">
                <a:solidFill>
                  <a:srgbClr val="FF0000"/>
                </a:solidFill>
                <a:latin typeface="Arial" panose="020B0604020202020204" pitchFamily="34" charset="0"/>
                <a:cs typeface="Arial" panose="020B0604020202020204" pitchFamily="34" charset="0"/>
              </a:rPr>
              <a:t>u</a:t>
            </a:r>
            <a:r>
              <a:rPr lang="tr-TR" spc="15" dirty="0" err="1">
                <a:solidFill>
                  <a:srgbClr val="FF0000"/>
                </a:solidFill>
                <a:latin typeface="Arial" panose="020B0604020202020204" pitchFamily="34" charset="0"/>
                <a:cs typeface="Arial" panose="020B0604020202020204" pitchFamily="34" charset="0"/>
              </a:rPr>
              <a:t>s</a:t>
            </a:r>
            <a:r>
              <a:rPr lang="tr-TR" dirty="0">
                <a:solidFill>
                  <a:srgbClr val="FF0000"/>
                </a:solidFill>
                <a:latin typeface="Arial" panose="020B0604020202020204" pitchFamily="34" charset="0"/>
                <a:cs typeface="Arial" panose="020B0604020202020204" pitchFamily="34" charset="0"/>
              </a:rPr>
              <a:t>+ Program Ülkeleri ve </a:t>
            </a:r>
            <a:r>
              <a:rPr lang="tr-TR" spc="-25" dirty="0">
                <a:solidFill>
                  <a:srgbClr val="FF0000"/>
                </a:solidFill>
                <a:latin typeface="Arial" panose="020B0604020202020204" pitchFamily="34" charset="0"/>
                <a:cs typeface="Arial" panose="020B0604020202020204" pitchFamily="34" charset="0"/>
              </a:rPr>
              <a:t>H</a:t>
            </a:r>
            <a:r>
              <a:rPr lang="tr-TR" dirty="0">
                <a:solidFill>
                  <a:srgbClr val="FF0000"/>
                </a:solidFill>
                <a:latin typeface="Arial" panose="020B0604020202020204" pitchFamily="34" charset="0"/>
                <a:cs typeface="Arial" panose="020B0604020202020204" pitchFamily="34" charset="0"/>
              </a:rPr>
              <a:t>ib</a:t>
            </a:r>
            <a:r>
              <a:rPr lang="tr-TR" spc="30" dirty="0">
                <a:solidFill>
                  <a:srgbClr val="FF0000"/>
                </a:solidFill>
                <a:latin typeface="Arial" panose="020B0604020202020204" pitchFamily="34" charset="0"/>
                <a:cs typeface="Arial" panose="020B0604020202020204" pitchFamily="34" charset="0"/>
              </a:rPr>
              <a:t>e</a:t>
            </a:r>
            <a:r>
              <a:rPr lang="tr-TR" spc="5" dirty="0">
                <a:solidFill>
                  <a:srgbClr val="FF0000"/>
                </a:solidFill>
                <a:latin typeface="Arial" panose="020B0604020202020204" pitchFamily="34" charset="0"/>
                <a:cs typeface="Arial" panose="020B0604020202020204" pitchFamily="34" charset="0"/>
              </a:rPr>
              <a:t>ler (KA131)</a:t>
            </a:r>
            <a:br>
              <a:rPr lang="tr-TR" spc="5" dirty="0">
                <a:cs typeface="Calibri"/>
              </a:rPr>
            </a:br>
            <a:endParaRPr lang="tr-TR" dirty="0"/>
          </a:p>
        </p:txBody>
      </p:sp>
      <p:sp>
        <p:nvSpPr>
          <p:cNvPr id="7" name="Başlık 1">
            <a:extLst>
              <a:ext uri="{FF2B5EF4-FFF2-40B4-BE49-F238E27FC236}">
                <a16:creationId xmlns:a16="http://schemas.microsoft.com/office/drawing/2014/main" id="{A7F47869-C8D4-4028-BBE3-F445AFA43980}"/>
              </a:ext>
            </a:extLst>
          </p:cNvPr>
          <p:cNvSpPr txBox="1">
            <a:spLocks/>
          </p:cNvSpPr>
          <p:nvPr/>
        </p:nvSpPr>
        <p:spPr>
          <a:xfrm>
            <a:off x="1143000" y="1825625"/>
            <a:ext cx="9144000" cy="94629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br>
              <a:rPr lang="tr-TR" sz="2400" spc="-5" dirty="0">
                <a:cs typeface="Calibri"/>
              </a:rPr>
            </a:br>
            <a:br>
              <a:rPr lang="tr-TR" sz="2400" spc="-5" dirty="0">
                <a:cs typeface="Calibri"/>
              </a:rPr>
            </a:br>
            <a:br>
              <a:rPr lang="tr-TR" sz="2400" spc="5" dirty="0">
                <a:cs typeface="Calibri"/>
              </a:rPr>
            </a:br>
            <a:endParaRPr lang="tr-TR" dirty="0"/>
          </a:p>
        </p:txBody>
      </p:sp>
      <p:graphicFrame>
        <p:nvGraphicFramePr>
          <p:cNvPr id="8" name="Tablo 7">
            <a:extLst>
              <a:ext uri="{FF2B5EF4-FFF2-40B4-BE49-F238E27FC236}">
                <a16:creationId xmlns:a16="http://schemas.microsoft.com/office/drawing/2014/main" id="{A663A1B8-E491-4C15-A79D-F5306553C85C}"/>
              </a:ext>
            </a:extLst>
          </p:cNvPr>
          <p:cNvGraphicFramePr>
            <a:graphicFrameLocks noGrp="1"/>
          </p:cNvGraphicFramePr>
          <p:nvPr>
            <p:extLst>
              <p:ext uri="{D42A27DB-BD31-4B8C-83A1-F6EECF244321}">
                <p14:modId xmlns:p14="http://schemas.microsoft.com/office/powerpoint/2010/main" val="1944617803"/>
              </p:ext>
            </p:extLst>
          </p:nvPr>
        </p:nvGraphicFramePr>
        <p:xfrm>
          <a:off x="32112" y="1690688"/>
          <a:ext cx="11365775" cy="4062984"/>
        </p:xfrm>
        <a:graphic>
          <a:graphicData uri="http://schemas.openxmlformats.org/drawingml/2006/table">
            <a:tbl>
              <a:tblPr firstRow="1" firstCol="1" bandRow="1">
                <a:tableStyleId>{5DA37D80-6434-44D0-A028-1B22A696006F}</a:tableStyleId>
              </a:tblPr>
              <a:tblGrid>
                <a:gridCol w="2522848">
                  <a:extLst>
                    <a:ext uri="{9D8B030D-6E8A-4147-A177-3AD203B41FA5}">
                      <a16:colId xmlns:a16="http://schemas.microsoft.com/office/drawing/2014/main" val="20000"/>
                    </a:ext>
                  </a:extLst>
                </a:gridCol>
                <a:gridCol w="5856666">
                  <a:extLst>
                    <a:ext uri="{9D8B030D-6E8A-4147-A177-3AD203B41FA5}">
                      <a16:colId xmlns:a16="http://schemas.microsoft.com/office/drawing/2014/main" val="20001"/>
                    </a:ext>
                  </a:extLst>
                </a:gridCol>
                <a:gridCol w="1523224">
                  <a:extLst>
                    <a:ext uri="{9D8B030D-6E8A-4147-A177-3AD203B41FA5}">
                      <a16:colId xmlns:a16="http://schemas.microsoft.com/office/drawing/2014/main" val="20002"/>
                    </a:ext>
                  </a:extLst>
                </a:gridCol>
                <a:gridCol w="1463037">
                  <a:extLst>
                    <a:ext uri="{9D8B030D-6E8A-4147-A177-3AD203B41FA5}">
                      <a16:colId xmlns:a16="http://schemas.microsoft.com/office/drawing/2014/main" val="20003"/>
                    </a:ext>
                  </a:extLst>
                </a:gridCol>
              </a:tblGrid>
              <a:tr h="1093907">
                <a:tc>
                  <a:txBody>
                    <a:bodyPr/>
                    <a:lstStyle/>
                    <a:p>
                      <a:pPr>
                        <a:lnSpc>
                          <a:spcPct val="107000"/>
                        </a:lnSpc>
                        <a:spcAft>
                          <a:spcPts val="0"/>
                        </a:spcAft>
                      </a:pPr>
                      <a:r>
                        <a:rPr lang="tr-TR" sz="2400" dirty="0">
                          <a:effectLst/>
                        </a:rPr>
                        <a:t> </a:t>
                      </a:r>
                      <a:endParaRPr lang="tr-TR" sz="2000" dirty="0">
                        <a:effectLst/>
                      </a:endParaRPr>
                    </a:p>
                    <a:p>
                      <a:pPr algn="ctr">
                        <a:lnSpc>
                          <a:spcPct val="107000"/>
                        </a:lnSpc>
                        <a:spcAft>
                          <a:spcPts val="0"/>
                        </a:spcAft>
                      </a:pPr>
                      <a:r>
                        <a:rPr lang="tr-TR" sz="2400" dirty="0">
                          <a:effectLst/>
                        </a:rPr>
                        <a:t> Hayat Pahalılığına Göre Ülke Türleri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tr-TR" sz="2000" dirty="0">
                        <a:effectLst/>
                      </a:endParaRPr>
                    </a:p>
                    <a:p>
                      <a:pPr algn="ctr">
                        <a:lnSpc>
                          <a:spcPct val="107000"/>
                        </a:lnSpc>
                        <a:spcAft>
                          <a:spcPts val="0"/>
                        </a:spcAft>
                      </a:pPr>
                      <a:endParaRPr lang="tr-TR" sz="2000" dirty="0">
                        <a:effectLst/>
                      </a:endParaRPr>
                    </a:p>
                    <a:p>
                      <a:pPr algn="ctr">
                        <a:lnSpc>
                          <a:spcPct val="107000"/>
                        </a:lnSpc>
                        <a:spcAft>
                          <a:spcPts val="0"/>
                        </a:spcAft>
                      </a:pPr>
                      <a:r>
                        <a:rPr lang="tr-TR" sz="2400" dirty="0">
                          <a:effectLst/>
                        </a:rPr>
                        <a:t>Hareketlilikte Misafir Olunan Ülkeler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a:effectLst/>
                        </a:rPr>
                        <a:t>Aylık Hibe Öğrenim</a:t>
                      </a:r>
                      <a:r>
                        <a:rPr lang="tr-TR" sz="2400" baseline="0" dirty="0">
                          <a:effectLst/>
                        </a:rPr>
                        <a:t> </a:t>
                      </a:r>
                      <a:r>
                        <a:rPr lang="tr-TR" sz="2400" dirty="0">
                          <a:effectLst/>
                        </a:rPr>
                        <a:t>(Avro)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a:effectLst/>
                        </a:rPr>
                        <a:t>Aylık Hibe          Staj </a:t>
                      </a:r>
                    </a:p>
                    <a:p>
                      <a:pPr algn="ctr">
                        <a:lnSpc>
                          <a:spcPct val="107000"/>
                        </a:lnSpc>
                        <a:spcAft>
                          <a:spcPts val="0"/>
                        </a:spcAft>
                      </a:pPr>
                      <a:r>
                        <a:rPr lang="tr-TR" sz="2400" dirty="0">
                          <a:effectLst/>
                        </a:rPr>
                        <a:t>(Avro)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28442">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1. ve 2.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Çek Cumhuriyeti, Danimarka, Estonya, Finlandiya, İrlanda, İsveç, İzlanda, Letonya, Lihtenştayn, Lüksemburg, Norveç, Almanya, Avusturya, Belçika, Fransa, Güney Kıbrıs, Hollanda, İspanya, İtalya, Malta, Portekiz, Slovakya, Slovenya, Yunanistan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750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220016">
                <a:tc>
                  <a:txBody>
                    <a:bodyPr/>
                    <a:lstStyle/>
                    <a:p>
                      <a:pPr>
                        <a:lnSpc>
                          <a:spcPct val="107000"/>
                        </a:lnSpc>
                        <a:spcAft>
                          <a:spcPts val="0"/>
                        </a:spcAft>
                      </a:pPr>
                      <a:r>
                        <a:rPr lang="tr-TR" sz="2000" dirty="0">
                          <a:effectLst/>
                        </a:rPr>
                        <a:t>3.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Bulgaristan, Hırvatistan, Litvanya, Macaristan, Kuzey Makedonya, Polonya, Romanya, Sırbistan </a:t>
                      </a:r>
                    </a:p>
                    <a:p>
                      <a:pPr>
                        <a:lnSpc>
                          <a:spcPct val="107000"/>
                        </a:lnSpc>
                        <a:spcAft>
                          <a:spcPts val="0"/>
                        </a:spcAft>
                      </a:pPr>
                      <a:endParaRPr lang="tr-TR" sz="2000" dirty="0">
                        <a:effectLst/>
                      </a:endParaRPr>
                    </a:p>
                    <a:p>
                      <a:pPr>
                        <a:lnSpc>
                          <a:spcPct val="107000"/>
                        </a:lnSpc>
                        <a:spcAft>
                          <a:spcPts val="0"/>
                        </a:spcAft>
                      </a:pPr>
                      <a:endParaRPr lang="tr-TR" sz="2000" dirty="0">
                        <a:effectLst/>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450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23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62125"/>
            <a:ext cx="12192000" cy="3854904"/>
          </a:xfrm>
        </p:spPr>
        <p:txBody>
          <a:bodyPr>
            <a:normAutofit/>
          </a:bodyPr>
          <a:lstStyle/>
          <a:p>
            <a:pPr marL="321725" marR="1754249" indent="-305639" algn="just">
              <a:lnSpc>
                <a:spcPct val="80000"/>
              </a:lnSpc>
              <a:tabLst>
                <a:tab pos="321725" algn="l"/>
              </a:tabLst>
            </a:pPr>
            <a:r>
              <a:rPr lang="tr-TR" sz="1700" spc="-27" dirty="0">
                <a:solidFill>
                  <a:schemeClr val="tx1"/>
                </a:solidFill>
                <a:latin typeface="Times New Roman" panose="02020603050405020304" pitchFamily="18" charset="0"/>
                <a:cs typeface="Times New Roman" panose="02020603050405020304" pitchFamily="18" charset="0"/>
              </a:rPr>
              <a:t>Hibe tutarı, tüm masraflarınızı karşılamanız için kesinlikle yeterli olmayacaktır.</a:t>
            </a:r>
          </a:p>
          <a:p>
            <a:pPr marL="321725" marR="1754249" indent="-305639" algn="just">
              <a:lnSpc>
                <a:spcPct val="80000"/>
              </a:lnSpc>
              <a:tabLst>
                <a:tab pos="321725" algn="l"/>
              </a:tabLst>
            </a:pPr>
            <a:r>
              <a:rPr lang="tr-TR" sz="1700" spc="-27" dirty="0">
                <a:solidFill>
                  <a:schemeClr val="tx1"/>
                </a:solidFill>
                <a:latin typeface="Times New Roman" panose="02020603050405020304" pitchFamily="18" charset="0"/>
                <a:cs typeface="Times New Roman" panose="02020603050405020304" pitchFamily="18" charset="0"/>
              </a:rPr>
              <a:t>Hi</a:t>
            </a:r>
            <a:r>
              <a:rPr lang="tr-TR" sz="1700" spc="-20" dirty="0">
                <a:solidFill>
                  <a:schemeClr val="tx1"/>
                </a:solidFill>
                <a:latin typeface="Times New Roman" panose="02020603050405020304" pitchFamily="18" charset="0"/>
                <a:cs typeface="Times New Roman" panose="02020603050405020304" pitchFamily="18" charset="0"/>
              </a:rPr>
              <a:t>be</a:t>
            </a:r>
            <a:r>
              <a:rPr lang="tr-TR" sz="1700" spc="27"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hesap</a:t>
            </a:r>
            <a:r>
              <a:rPr lang="tr-TR" sz="1700" spc="-33" dirty="0">
                <a:solidFill>
                  <a:schemeClr val="tx1"/>
                </a:solidFill>
                <a:latin typeface="Times New Roman" panose="02020603050405020304" pitchFamily="18" charset="0"/>
                <a:cs typeface="Times New Roman" panose="02020603050405020304" pitchFamily="18" charset="0"/>
              </a:rPr>
              <a:t>l</a:t>
            </a:r>
            <a:r>
              <a:rPr lang="tr-TR" sz="1700" spc="-27" dirty="0">
                <a:solidFill>
                  <a:schemeClr val="tx1"/>
                </a:solidFill>
                <a:latin typeface="Times New Roman" panose="02020603050405020304" pitchFamily="18" charset="0"/>
                <a:cs typeface="Times New Roman" panose="02020603050405020304" pitchFamily="18" charset="0"/>
              </a:rPr>
              <a:t>am</a:t>
            </a:r>
            <a:r>
              <a:rPr lang="tr-TR" sz="1700" spc="-13" dirty="0">
                <a:solidFill>
                  <a:schemeClr val="tx1"/>
                </a:solidFill>
                <a:latin typeface="Times New Roman" panose="02020603050405020304" pitchFamily="18" charset="0"/>
                <a:cs typeface="Times New Roman" panose="02020603050405020304" pitchFamily="18" charset="0"/>
              </a:rPr>
              <a:t>a</a:t>
            </a:r>
            <a:r>
              <a:rPr lang="tr-TR" sz="1700" dirty="0">
                <a:solidFill>
                  <a:schemeClr val="tx1"/>
                </a:solidFill>
                <a:latin typeface="Times New Roman" panose="02020603050405020304" pitchFamily="18" charset="0"/>
                <a:cs typeface="Times New Roman" panose="02020603050405020304" pitchFamily="18" charset="0"/>
              </a:rPr>
              <a:t>sı,</a:t>
            </a:r>
            <a:r>
              <a:rPr lang="tr-TR" sz="1700" spc="20"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öğ</a:t>
            </a:r>
            <a:r>
              <a:rPr lang="tr-TR" sz="1700" spc="-60" dirty="0">
                <a:solidFill>
                  <a:schemeClr val="tx1"/>
                </a:solidFill>
                <a:latin typeface="Times New Roman" panose="02020603050405020304" pitchFamily="18" charset="0"/>
                <a:cs typeface="Times New Roman" panose="02020603050405020304" pitchFamily="18" charset="0"/>
              </a:rPr>
              <a:t>r</a:t>
            </a:r>
            <a:r>
              <a:rPr lang="tr-TR" sz="1700" spc="-20" dirty="0">
                <a:solidFill>
                  <a:schemeClr val="tx1"/>
                </a:solidFill>
                <a:latin typeface="Times New Roman" panose="02020603050405020304" pitchFamily="18" charset="0"/>
                <a:cs typeface="Times New Roman" panose="02020603050405020304" pitchFamily="18" charset="0"/>
              </a:rPr>
              <a:t>enci</a:t>
            </a:r>
            <a:r>
              <a:rPr lang="tr-TR" sz="1700" spc="-7"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gitme</a:t>
            </a:r>
            <a:r>
              <a:rPr lang="tr-TR" sz="1700" spc="-40" dirty="0">
                <a:solidFill>
                  <a:schemeClr val="tx1"/>
                </a:solidFill>
                <a:latin typeface="Times New Roman" panose="02020603050405020304" pitchFamily="18" charset="0"/>
                <a:cs typeface="Times New Roman" panose="02020603050405020304" pitchFamily="18" charset="0"/>
              </a:rPr>
              <a:t>d</a:t>
            </a:r>
            <a:r>
              <a:rPr lang="tr-TR" sz="1700" spc="-20" dirty="0">
                <a:solidFill>
                  <a:schemeClr val="tx1"/>
                </a:solidFill>
                <a:latin typeface="Times New Roman" panose="02020603050405020304" pitchFamily="18" charset="0"/>
                <a:cs typeface="Times New Roman" panose="02020603050405020304" pitchFamily="18" charset="0"/>
              </a:rPr>
              <a:t>en</a:t>
            </a:r>
            <a:r>
              <a:rPr lang="tr-TR" sz="1700" spc="7"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önce</a:t>
            </a:r>
            <a:r>
              <a:rPr lang="tr-TR" sz="1700" spc="20" dirty="0">
                <a:solidFill>
                  <a:schemeClr val="tx1"/>
                </a:solidFill>
                <a:latin typeface="Times New Roman" panose="02020603050405020304" pitchFamily="18" charset="0"/>
                <a:cs typeface="Times New Roman" panose="02020603050405020304" pitchFamily="18" charset="0"/>
              </a:rPr>
              <a:t> </a:t>
            </a:r>
            <a:r>
              <a:rPr lang="tr-TR" sz="1700" b="1" spc="-20" dirty="0">
                <a:solidFill>
                  <a:schemeClr val="tx1"/>
                </a:solidFill>
                <a:latin typeface="Times New Roman" panose="02020603050405020304" pitchFamily="18" charset="0"/>
                <a:cs typeface="Times New Roman" panose="02020603050405020304" pitchFamily="18" charset="0"/>
              </a:rPr>
              <a:t>d</a:t>
            </a:r>
            <a:r>
              <a:rPr lang="tr-TR" sz="1700" b="1" spc="-87" dirty="0">
                <a:solidFill>
                  <a:schemeClr val="tx1"/>
                </a:solidFill>
                <a:latin typeface="Times New Roman" panose="02020603050405020304" pitchFamily="18" charset="0"/>
                <a:cs typeface="Times New Roman" panose="02020603050405020304" pitchFamily="18" charset="0"/>
              </a:rPr>
              <a:t>a</a:t>
            </a:r>
            <a:r>
              <a:rPr lang="tr-TR" sz="1700" b="1" spc="-60" dirty="0">
                <a:solidFill>
                  <a:schemeClr val="tx1"/>
                </a:solidFill>
                <a:latin typeface="Times New Roman" panose="02020603050405020304" pitchFamily="18" charset="0"/>
                <a:cs typeface="Times New Roman" panose="02020603050405020304" pitchFamily="18" charset="0"/>
              </a:rPr>
              <a:t>v</a:t>
            </a:r>
            <a:r>
              <a:rPr lang="tr-TR" sz="1700" b="1" spc="-40" dirty="0">
                <a:solidFill>
                  <a:schemeClr val="tx1"/>
                </a:solidFill>
                <a:latin typeface="Times New Roman" panose="02020603050405020304" pitchFamily="18" charset="0"/>
                <a:cs typeface="Times New Roman" panose="02020603050405020304" pitchFamily="18" charset="0"/>
              </a:rPr>
              <a:t>e</a:t>
            </a:r>
            <a:r>
              <a:rPr lang="tr-TR" sz="1700" b="1" spc="-13" dirty="0">
                <a:solidFill>
                  <a:schemeClr val="tx1"/>
                </a:solidFill>
                <a:latin typeface="Times New Roman" panose="02020603050405020304" pitchFamily="18" charset="0"/>
                <a:cs typeface="Times New Roman" panose="02020603050405020304" pitchFamily="18" charset="0"/>
              </a:rPr>
              <a:t>t/kabul</a:t>
            </a:r>
            <a:r>
              <a:rPr lang="tr-TR" sz="1700" b="1" spc="-7" dirty="0">
                <a:solidFill>
                  <a:schemeClr val="tx1"/>
                </a:solidFill>
                <a:latin typeface="Times New Roman" panose="02020603050405020304" pitchFamily="18" charset="0"/>
                <a:cs typeface="Times New Roman" panose="02020603050405020304" pitchFamily="18" charset="0"/>
              </a:rPr>
              <a:t> </a:t>
            </a:r>
            <a:r>
              <a:rPr lang="tr-TR" sz="1700" b="1" spc="-27" dirty="0">
                <a:solidFill>
                  <a:schemeClr val="tx1"/>
                </a:solidFill>
                <a:latin typeface="Times New Roman" panose="02020603050405020304" pitchFamily="18" charset="0"/>
                <a:cs typeface="Times New Roman" panose="02020603050405020304" pitchFamily="18" charset="0"/>
              </a:rPr>
              <a:t>me</a:t>
            </a:r>
            <a:r>
              <a:rPr lang="tr-TR" sz="1700" b="1" spc="-33" dirty="0">
                <a:solidFill>
                  <a:schemeClr val="tx1"/>
                </a:solidFill>
                <a:latin typeface="Times New Roman" panose="02020603050405020304" pitchFamily="18" charset="0"/>
                <a:cs typeface="Times New Roman" panose="02020603050405020304" pitchFamily="18" charset="0"/>
              </a:rPr>
              <a:t>k</a:t>
            </a:r>
            <a:r>
              <a:rPr lang="tr-TR" sz="1700" b="1" spc="-20" dirty="0">
                <a:solidFill>
                  <a:schemeClr val="tx1"/>
                </a:solidFill>
                <a:latin typeface="Times New Roman" panose="02020603050405020304" pitchFamily="18" charset="0"/>
                <a:cs typeface="Times New Roman" panose="02020603050405020304" pitchFamily="18" charset="0"/>
              </a:rPr>
              <a:t>tu</a:t>
            </a:r>
            <a:r>
              <a:rPr lang="tr-TR" sz="1700" b="1" spc="-33" dirty="0">
                <a:solidFill>
                  <a:schemeClr val="tx1"/>
                </a:solidFill>
                <a:latin typeface="Times New Roman" panose="02020603050405020304" pitchFamily="18" charset="0"/>
                <a:cs typeface="Times New Roman" panose="02020603050405020304" pitchFamily="18" charset="0"/>
              </a:rPr>
              <a:t>b</a:t>
            </a:r>
            <a:r>
              <a:rPr lang="tr-TR" sz="1700" b="1" spc="-20" dirty="0">
                <a:solidFill>
                  <a:schemeClr val="tx1"/>
                </a:solidFill>
                <a:latin typeface="Times New Roman" panose="02020603050405020304" pitchFamily="18" charset="0"/>
                <a:cs typeface="Times New Roman" panose="02020603050405020304" pitchFamily="18" charset="0"/>
              </a:rPr>
              <a:t>un</a:t>
            </a:r>
            <a:r>
              <a:rPr lang="tr-TR" sz="1700" b="1" spc="-40" dirty="0">
                <a:solidFill>
                  <a:schemeClr val="tx1"/>
                </a:solidFill>
                <a:latin typeface="Times New Roman" panose="02020603050405020304" pitchFamily="18" charset="0"/>
                <a:cs typeface="Times New Roman" panose="02020603050405020304" pitchFamily="18" charset="0"/>
              </a:rPr>
              <a:t>d</a:t>
            </a:r>
            <a:r>
              <a:rPr lang="tr-TR" sz="1700" b="1" spc="-20" dirty="0">
                <a:solidFill>
                  <a:schemeClr val="tx1"/>
                </a:solidFill>
                <a:latin typeface="Times New Roman" panose="02020603050405020304" pitchFamily="18" charset="0"/>
                <a:cs typeface="Times New Roman" panose="02020603050405020304" pitchFamily="18" charset="0"/>
              </a:rPr>
              <a:t>aki</a:t>
            </a:r>
            <a:r>
              <a:rPr lang="tr-TR" sz="1700" b="1" spc="73" dirty="0">
                <a:solidFill>
                  <a:schemeClr val="tx1"/>
                </a:solidFill>
                <a:latin typeface="Times New Roman" panose="02020603050405020304" pitchFamily="18" charset="0"/>
                <a:cs typeface="Times New Roman" panose="02020603050405020304" pitchFamily="18" charset="0"/>
              </a:rPr>
              <a:t> </a:t>
            </a:r>
            <a:r>
              <a:rPr lang="tr-TR" sz="1700" b="1" spc="-67" dirty="0">
                <a:solidFill>
                  <a:schemeClr val="tx1"/>
                </a:solidFill>
                <a:latin typeface="Times New Roman" panose="02020603050405020304" pitchFamily="18" charset="0"/>
                <a:cs typeface="Times New Roman" panose="02020603050405020304" pitchFamily="18" charset="0"/>
              </a:rPr>
              <a:t>t</a:t>
            </a:r>
            <a:r>
              <a:rPr lang="tr-TR" sz="1700" b="1" spc="-13" dirty="0">
                <a:solidFill>
                  <a:schemeClr val="tx1"/>
                </a:solidFill>
                <a:latin typeface="Times New Roman" panose="02020603050405020304" pitchFamily="18" charset="0"/>
                <a:cs typeface="Times New Roman" panose="02020603050405020304" pitchFamily="18" charset="0"/>
              </a:rPr>
              <a:t>ari</a:t>
            </a:r>
            <a:r>
              <a:rPr lang="tr-TR" sz="1700" b="1" spc="-40" dirty="0">
                <a:solidFill>
                  <a:schemeClr val="tx1"/>
                </a:solidFill>
                <a:latin typeface="Times New Roman" panose="02020603050405020304" pitchFamily="18" charset="0"/>
                <a:cs typeface="Times New Roman" panose="02020603050405020304" pitchFamily="18" charset="0"/>
              </a:rPr>
              <a:t>h</a:t>
            </a:r>
            <a:r>
              <a:rPr lang="tr-TR" sz="1700" b="1" spc="-13" dirty="0">
                <a:solidFill>
                  <a:schemeClr val="tx1"/>
                </a:solidFill>
                <a:latin typeface="Times New Roman" panose="02020603050405020304" pitchFamily="18" charset="0"/>
                <a:cs typeface="Times New Roman" panose="02020603050405020304" pitchFamily="18" charset="0"/>
              </a:rPr>
              <a:t>ler</a:t>
            </a:r>
            <a:r>
              <a:rPr lang="tr-TR" sz="1700" b="1" spc="-20"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ü</a:t>
            </a:r>
            <a:r>
              <a:rPr lang="tr-TR" sz="1700" spc="-107" dirty="0">
                <a:solidFill>
                  <a:schemeClr val="tx1"/>
                </a:solidFill>
                <a:latin typeface="Times New Roman" panose="02020603050405020304" pitchFamily="18" charset="0"/>
                <a:cs typeface="Times New Roman" panose="02020603050405020304" pitchFamily="18" charset="0"/>
              </a:rPr>
              <a:t>z</a:t>
            </a:r>
            <a:r>
              <a:rPr lang="tr-TR" sz="1700" spc="-20" dirty="0">
                <a:solidFill>
                  <a:schemeClr val="tx1"/>
                </a:solidFill>
                <a:latin typeface="Times New Roman" panose="02020603050405020304" pitchFamily="18" charset="0"/>
                <a:cs typeface="Times New Roman" panose="02020603050405020304" pitchFamily="18" charset="0"/>
              </a:rPr>
              <a:t>er</a:t>
            </a:r>
            <a:r>
              <a:rPr lang="tr-TR" sz="1700" spc="-33" dirty="0">
                <a:solidFill>
                  <a:schemeClr val="tx1"/>
                </a:solidFill>
                <a:latin typeface="Times New Roman" panose="02020603050405020304" pitchFamily="18" charset="0"/>
                <a:cs typeface="Times New Roman" panose="02020603050405020304" pitchFamily="18" charset="0"/>
              </a:rPr>
              <a:t>i</a:t>
            </a:r>
            <a:r>
              <a:rPr lang="tr-TR" sz="1700" spc="-20" dirty="0">
                <a:solidFill>
                  <a:schemeClr val="tx1"/>
                </a:solidFill>
                <a:latin typeface="Times New Roman" panose="02020603050405020304" pitchFamily="18" charset="0"/>
                <a:cs typeface="Times New Roman" panose="02020603050405020304" pitchFamily="18" charset="0"/>
              </a:rPr>
              <a:t>nden</a:t>
            </a:r>
            <a:r>
              <a:rPr lang="tr-TR" sz="1700" spc="27"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yapılır.  </a:t>
            </a:r>
          </a:p>
          <a:p>
            <a:pPr marL="321725" marR="1754249" indent="-305639" algn="just" defTabSz="963613">
              <a:lnSpc>
                <a:spcPct val="80000"/>
              </a:lnSpc>
              <a:tabLst>
                <a:tab pos="321725" algn="l"/>
              </a:tabLst>
            </a:pPr>
            <a:r>
              <a:rPr lang="tr-TR" sz="1700" spc="-20" dirty="0">
                <a:solidFill>
                  <a:schemeClr val="tx1"/>
                </a:solidFill>
                <a:latin typeface="Times New Roman" panose="02020603050405020304" pitchFamily="18" charset="0"/>
                <a:cs typeface="Times New Roman" panose="02020603050405020304" pitchFamily="18" charset="0"/>
              </a:rPr>
              <a:t>Mevcut durumda, 2026 yılı Erasmus projemiz kapsamında hibeli statüdeki öğrencilere yurtdışında öğrenim görecekleri tarih aralığı </a:t>
            </a:r>
            <a:r>
              <a:rPr lang="tr-TR" sz="1700" b="1" spc="-20" dirty="0">
                <a:solidFill>
                  <a:schemeClr val="tx1"/>
                </a:solidFill>
                <a:latin typeface="Times New Roman" panose="02020603050405020304" pitchFamily="18" charset="0"/>
                <a:cs typeface="Times New Roman" panose="02020603050405020304" pitchFamily="18" charset="0"/>
              </a:rPr>
              <a:t>(1 dönem) üstünden veya kısmi olarak toplam hibe hesaplaması </a:t>
            </a:r>
            <a:r>
              <a:rPr lang="tr-TR" sz="1700" spc="-20" dirty="0">
                <a:solidFill>
                  <a:schemeClr val="tx1"/>
                </a:solidFill>
                <a:latin typeface="Times New Roman" panose="02020603050405020304" pitchFamily="18" charset="0"/>
                <a:cs typeface="Times New Roman" panose="02020603050405020304" pitchFamily="18" charset="0"/>
              </a:rPr>
              <a:t>yapılarak ödeme gerçekleştirilecektir. Öğrenci, dönemin tamamını ilgili anlaşmalı üniversitenin akademik takvimine uygun olarak yurtdışında Erasmus öğreniminde geçirmelidir.</a:t>
            </a:r>
            <a:endParaRPr lang="tr-TR" sz="1700" dirty="0">
              <a:solidFill>
                <a:schemeClr val="tx1"/>
              </a:solidFill>
              <a:latin typeface="Times New Roman" panose="02020603050405020304" pitchFamily="18" charset="0"/>
              <a:cs typeface="Times New Roman" panose="02020603050405020304" pitchFamily="18" charset="0"/>
            </a:endParaRPr>
          </a:p>
          <a:p>
            <a:pPr algn="just">
              <a:lnSpc>
                <a:spcPts val="1267"/>
              </a:lnSpc>
              <a:spcBef>
                <a:spcPts val="61"/>
              </a:spcBef>
            </a:pPr>
            <a:endParaRPr lang="tr-TR" sz="1700" dirty="0">
              <a:solidFill>
                <a:schemeClr val="tx1"/>
              </a:solidFill>
              <a:latin typeface="Times New Roman" panose="02020603050405020304" pitchFamily="18" charset="0"/>
              <a:cs typeface="Times New Roman" panose="02020603050405020304" pitchFamily="18" charset="0"/>
            </a:endParaRPr>
          </a:p>
          <a:p>
            <a:pPr marL="321725" marR="16933" indent="-305639" algn="just">
              <a:lnSpc>
                <a:spcPct val="80000"/>
              </a:lnSpc>
              <a:tabLst>
                <a:tab pos="321725" algn="l"/>
              </a:tabLst>
            </a:pPr>
            <a:r>
              <a:rPr lang="tr-TR" sz="1700" spc="-27" dirty="0">
                <a:solidFill>
                  <a:schemeClr val="tx1"/>
                </a:solidFill>
                <a:latin typeface="Times New Roman" panose="02020603050405020304" pitchFamily="18" charset="0"/>
                <a:cs typeface="Times New Roman" panose="02020603050405020304" pitchFamily="18" charset="0"/>
              </a:rPr>
              <a:t>Öğ</a:t>
            </a:r>
            <a:r>
              <a:rPr lang="tr-TR" sz="1700" spc="-67" dirty="0">
                <a:solidFill>
                  <a:schemeClr val="tx1"/>
                </a:solidFill>
                <a:latin typeface="Times New Roman" panose="02020603050405020304" pitchFamily="18" charset="0"/>
                <a:cs typeface="Times New Roman" panose="02020603050405020304" pitchFamily="18" charset="0"/>
              </a:rPr>
              <a:t>r</a:t>
            </a:r>
            <a:r>
              <a:rPr lang="tr-TR" sz="1700" spc="-20" dirty="0">
                <a:solidFill>
                  <a:schemeClr val="tx1"/>
                </a:solidFill>
                <a:latin typeface="Times New Roman" panose="02020603050405020304" pitchFamily="18" charset="0"/>
                <a:cs typeface="Times New Roman" panose="02020603050405020304" pitchFamily="18" charset="0"/>
              </a:rPr>
              <a:t>enci</a:t>
            </a:r>
            <a:r>
              <a:rPr lang="tr-TR" sz="1700" spc="-7"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dön</a:t>
            </a:r>
            <a:r>
              <a:rPr lang="tr-TR" sz="1700" spc="-40" dirty="0">
                <a:solidFill>
                  <a:schemeClr val="tx1"/>
                </a:solidFill>
                <a:latin typeface="Times New Roman" panose="02020603050405020304" pitchFamily="18" charset="0"/>
                <a:cs typeface="Times New Roman" panose="02020603050405020304" pitchFamily="18" charset="0"/>
              </a:rPr>
              <a:t>d</a:t>
            </a:r>
            <a:r>
              <a:rPr lang="tr-TR" sz="1700" spc="-20" dirty="0">
                <a:solidFill>
                  <a:schemeClr val="tx1"/>
                </a:solidFill>
                <a:latin typeface="Times New Roman" panose="02020603050405020304" pitchFamily="18" charset="0"/>
                <a:cs typeface="Times New Roman" panose="02020603050405020304" pitchFamily="18" charset="0"/>
              </a:rPr>
              <a:t>üğünde</a:t>
            </a:r>
            <a:r>
              <a:rPr lang="tr-TR" sz="1700" spc="80" dirty="0">
                <a:solidFill>
                  <a:schemeClr val="tx1"/>
                </a:solidFill>
                <a:latin typeface="Times New Roman" panose="02020603050405020304" pitchFamily="18" charset="0"/>
                <a:cs typeface="Times New Roman" panose="02020603050405020304" pitchFamily="18" charset="0"/>
              </a:rPr>
              <a:t> </a:t>
            </a:r>
            <a:r>
              <a:rPr lang="tr-TR" sz="1700" spc="-47" dirty="0">
                <a:solidFill>
                  <a:schemeClr val="tx1"/>
                </a:solidFill>
                <a:latin typeface="Times New Roman" panose="02020603050405020304" pitchFamily="18" charset="0"/>
                <a:cs typeface="Times New Roman" panose="02020603050405020304" pitchFamily="18" charset="0"/>
              </a:rPr>
              <a:t>g</a:t>
            </a:r>
            <a:r>
              <a:rPr lang="tr-TR" sz="1700" spc="-40" dirty="0">
                <a:solidFill>
                  <a:schemeClr val="tx1"/>
                </a:solidFill>
                <a:latin typeface="Times New Roman" panose="02020603050405020304" pitchFamily="18" charset="0"/>
                <a:cs typeface="Times New Roman" panose="02020603050405020304" pitchFamily="18" charset="0"/>
              </a:rPr>
              <a:t>e</a:t>
            </a:r>
            <a:r>
              <a:rPr lang="tr-TR" sz="1700" spc="-13" dirty="0">
                <a:solidFill>
                  <a:schemeClr val="tx1"/>
                </a:solidFill>
                <a:latin typeface="Times New Roman" panose="02020603050405020304" pitchFamily="18" charset="0"/>
                <a:cs typeface="Times New Roman" panose="02020603050405020304" pitchFamily="18" charset="0"/>
              </a:rPr>
              <a:t>ti</a:t>
            </a:r>
            <a:r>
              <a:rPr lang="tr-TR" sz="1700" spc="-80" dirty="0">
                <a:solidFill>
                  <a:schemeClr val="tx1"/>
                </a:solidFill>
                <a:latin typeface="Times New Roman" panose="02020603050405020304" pitchFamily="18" charset="0"/>
                <a:cs typeface="Times New Roman" panose="02020603050405020304" pitchFamily="18" charset="0"/>
              </a:rPr>
              <a:t>r</a:t>
            </a:r>
            <a:r>
              <a:rPr lang="tr-TR" sz="1700" spc="-20" dirty="0">
                <a:solidFill>
                  <a:schemeClr val="tx1"/>
                </a:solidFill>
                <a:latin typeface="Times New Roman" panose="02020603050405020304" pitchFamily="18" charset="0"/>
                <a:cs typeface="Times New Roman" panose="02020603050405020304" pitchFamily="18" charset="0"/>
              </a:rPr>
              <a:t>d</a:t>
            </a:r>
            <a:r>
              <a:rPr lang="tr-TR" sz="1700" spc="-33" dirty="0">
                <a:solidFill>
                  <a:schemeClr val="tx1"/>
                </a:solidFill>
                <a:latin typeface="Times New Roman" panose="02020603050405020304" pitchFamily="18" charset="0"/>
                <a:cs typeface="Times New Roman" panose="02020603050405020304" pitchFamily="18" charset="0"/>
              </a:rPr>
              <a:t>i</a:t>
            </a:r>
            <a:r>
              <a:rPr lang="tr-TR" sz="1700" spc="-13" dirty="0">
                <a:solidFill>
                  <a:schemeClr val="tx1"/>
                </a:solidFill>
                <a:latin typeface="Times New Roman" panose="02020603050405020304" pitchFamily="18" charset="0"/>
                <a:cs typeface="Times New Roman" panose="02020603050405020304" pitchFamily="18" charset="0"/>
              </a:rPr>
              <a:t>ği</a:t>
            </a:r>
            <a:r>
              <a:rPr lang="tr-TR" sz="1700" spc="-7" dirty="0">
                <a:solidFill>
                  <a:schemeClr val="tx1"/>
                </a:solidFill>
                <a:latin typeface="Times New Roman" panose="02020603050405020304" pitchFamily="18" charset="0"/>
                <a:cs typeface="Times New Roman" panose="02020603050405020304" pitchFamily="18" charset="0"/>
              </a:rPr>
              <a:t> </a:t>
            </a:r>
            <a:r>
              <a:rPr lang="tr-TR" sz="1700" b="1" spc="-20" dirty="0" err="1">
                <a:solidFill>
                  <a:schemeClr val="tx1"/>
                </a:solidFill>
                <a:latin typeface="Times New Roman" panose="02020603050405020304" pitchFamily="18" charset="0"/>
                <a:cs typeface="Times New Roman" panose="02020603050405020304" pitchFamily="18" charset="0"/>
              </a:rPr>
              <a:t>Co</a:t>
            </a:r>
            <a:r>
              <a:rPr lang="tr-TR" sz="1700" b="1" spc="-47" dirty="0" err="1">
                <a:solidFill>
                  <a:schemeClr val="tx1"/>
                </a:solidFill>
                <a:latin typeface="Times New Roman" panose="02020603050405020304" pitchFamily="18" charset="0"/>
                <a:cs typeface="Times New Roman" panose="02020603050405020304" pitchFamily="18" charset="0"/>
              </a:rPr>
              <a:t>n</a:t>
            </a:r>
            <a:r>
              <a:rPr lang="tr-TR" sz="1700" b="1" spc="-13" dirty="0" err="1">
                <a:solidFill>
                  <a:schemeClr val="tx1"/>
                </a:solidFill>
                <a:latin typeface="Times New Roman" panose="02020603050405020304" pitchFamily="18" charset="0"/>
                <a:cs typeface="Times New Roman" panose="02020603050405020304" pitchFamily="18" charset="0"/>
              </a:rPr>
              <a:t>fi</a:t>
            </a:r>
            <a:r>
              <a:rPr lang="tr-TR" sz="1700" b="1" spc="-27" dirty="0" err="1">
                <a:solidFill>
                  <a:schemeClr val="tx1"/>
                </a:solidFill>
                <a:latin typeface="Times New Roman" panose="02020603050405020304" pitchFamily="18" charset="0"/>
                <a:cs typeface="Times New Roman" panose="02020603050405020304" pitchFamily="18" charset="0"/>
              </a:rPr>
              <a:t>r</a:t>
            </a:r>
            <a:r>
              <a:rPr lang="tr-TR" sz="1700" b="1" spc="-33" dirty="0" err="1">
                <a:solidFill>
                  <a:schemeClr val="tx1"/>
                </a:solidFill>
                <a:latin typeface="Times New Roman" panose="02020603050405020304" pitchFamily="18" charset="0"/>
                <a:cs typeface="Times New Roman" panose="02020603050405020304" pitchFamily="18" charset="0"/>
              </a:rPr>
              <a:t>m</a:t>
            </a:r>
            <a:r>
              <a:rPr lang="tr-TR" sz="1700" b="1" spc="-47" dirty="0" err="1">
                <a:solidFill>
                  <a:schemeClr val="tx1"/>
                </a:solidFill>
                <a:latin typeface="Times New Roman" panose="02020603050405020304" pitchFamily="18" charset="0"/>
                <a:cs typeface="Times New Roman" panose="02020603050405020304" pitchFamily="18" charset="0"/>
              </a:rPr>
              <a:t>a</a:t>
            </a:r>
            <a:r>
              <a:rPr lang="tr-TR" sz="1700" b="1" spc="-20" dirty="0" err="1">
                <a:solidFill>
                  <a:schemeClr val="tx1"/>
                </a:solidFill>
                <a:latin typeface="Times New Roman" panose="02020603050405020304" pitchFamily="18" charset="0"/>
                <a:cs typeface="Times New Roman" panose="02020603050405020304" pitchFamily="18" charset="0"/>
              </a:rPr>
              <a:t>tion</a:t>
            </a:r>
            <a:r>
              <a:rPr lang="tr-TR" sz="1700" b="1" spc="7" dirty="0">
                <a:solidFill>
                  <a:schemeClr val="tx1"/>
                </a:solidFill>
                <a:latin typeface="Times New Roman" panose="02020603050405020304" pitchFamily="18" charset="0"/>
                <a:cs typeface="Times New Roman" panose="02020603050405020304" pitchFamily="18" charset="0"/>
              </a:rPr>
              <a:t> </a:t>
            </a:r>
            <a:r>
              <a:rPr lang="tr-TR" sz="1700" b="1" spc="-20" dirty="0">
                <a:solidFill>
                  <a:schemeClr val="tx1"/>
                </a:solidFill>
                <a:latin typeface="Times New Roman" panose="02020603050405020304" pitchFamily="18" charset="0"/>
                <a:cs typeface="Times New Roman" panose="02020603050405020304" pitchFamily="18" charset="0"/>
              </a:rPr>
              <a:t>of </a:t>
            </a:r>
            <a:r>
              <a:rPr lang="tr-TR" sz="1700" b="1" spc="-20" dirty="0" err="1">
                <a:solidFill>
                  <a:schemeClr val="tx1"/>
                </a:solidFill>
                <a:latin typeface="Times New Roman" panose="02020603050405020304" pitchFamily="18" charset="0"/>
                <a:cs typeface="Times New Roman" panose="02020603050405020304" pitchFamily="18" charset="0"/>
              </a:rPr>
              <a:t>S</a:t>
            </a:r>
            <a:r>
              <a:rPr lang="tr-TR" sz="1700" b="1" spc="-67" dirty="0" err="1">
                <a:solidFill>
                  <a:schemeClr val="tx1"/>
                </a:solidFill>
                <a:latin typeface="Times New Roman" panose="02020603050405020304" pitchFamily="18" charset="0"/>
                <a:cs typeface="Times New Roman" panose="02020603050405020304" pitchFamily="18" charset="0"/>
              </a:rPr>
              <a:t>t</a:t>
            </a:r>
            <a:r>
              <a:rPr lang="tr-TR" sz="1700" b="1" spc="-80" dirty="0" err="1">
                <a:solidFill>
                  <a:schemeClr val="tx1"/>
                </a:solidFill>
                <a:latin typeface="Times New Roman" panose="02020603050405020304" pitchFamily="18" charset="0"/>
                <a:cs typeface="Times New Roman" panose="02020603050405020304" pitchFamily="18" charset="0"/>
              </a:rPr>
              <a:t>a</a:t>
            </a:r>
            <a:r>
              <a:rPr lang="tr-TR" sz="1700" b="1" spc="-20" dirty="0" err="1">
                <a:solidFill>
                  <a:schemeClr val="tx1"/>
                </a:solidFill>
                <a:latin typeface="Times New Roman" panose="02020603050405020304" pitchFamily="18" charset="0"/>
                <a:cs typeface="Times New Roman" panose="02020603050405020304" pitchFamily="18" charset="0"/>
              </a:rPr>
              <a:t>y</a:t>
            </a:r>
            <a:r>
              <a:rPr lang="tr-TR" sz="1700" b="1" spc="-20" dirty="0">
                <a:solidFill>
                  <a:schemeClr val="tx1"/>
                </a:solidFill>
                <a:latin typeface="Times New Roman" panose="02020603050405020304" pitchFamily="18" charset="0"/>
                <a:cs typeface="Times New Roman" panose="02020603050405020304" pitchFamily="18" charset="0"/>
              </a:rPr>
              <a:t>/</a:t>
            </a:r>
            <a:r>
              <a:rPr lang="tr-TR" sz="1700" b="1" spc="-20" dirty="0" err="1">
                <a:solidFill>
                  <a:schemeClr val="tx1"/>
                </a:solidFill>
                <a:latin typeface="Times New Roman" panose="02020603050405020304" pitchFamily="18" charset="0"/>
                <a:cs typeface="Times New Roman" panose="02020603050405020304" pitchFamily="18" charset="0"/>
              </a:rPr>
              <a:t>Certificate</a:t>
            </a:r>
            <a:r>
              <a:rPr lang="tr-TR" sz="1700" b="1" spc="-20" dirty="0">
                <a:solidFill>
                  <a:schemeClr val="tx1"/>
                </a:solidFill>
                <a:latin typeface="Times New Roman" panose="02020603050405020304" pitchFamily="18" charset="0"/>
                <a:cs typeface="Times New Roman" panose="02020603050405020304" pitchFamily="18" charset="0"/>
              </a:rPr>
              <a:t> of </a:t>
            </a:r>
            <a:r>
              <a:rPr lang="tr-TR" sz="1700" b="1" spc="-20" dirty="0" err="1">
                <a:solidFill>
                  <a:schemeClr val="tx1"/>
                </a:solidFill>
                <a:latin typeface="Times New Roman" panose="02020603050405020304" pitchFamily="18" charset="0"/>
                <a:cs typeface="Times New Roman" panose="02020603050405020304" pitchFamily="18" charset="0"/>
              </a:rPr>
              <a:t>Attendance</a:t>
            </a:r>
            <a:r>
              <a:rPr lang="tr-TR" sz="1700" b="1" spc="-7" dirty="0">
                <a:solidFill>
                  <a:schemeClr val="tx1"/>
                </a:solidFill>
                <a:latin typeface="Times New Roman" panose="02020603050405020304" pitchFamily="18" charset="0"/>
                <a:cs typeface="Times New Roman" panose="02020603050405020304" pitchFamily="18" charset="0"/>
              </a:rPr>
              <a:t> </a:t>
            </a:r>
            <a:r>
              <a:rPr lang="tr-TR" sz="1700" b="1" spc="-20" dirty="0">
                <a:solidFill>
                  <a:schemeClr val="tx1"/>
                </a:solidFill>
                <a:latin typeface="Times New Roman" panose="02020603050405020304" pitchFamily="18" charset="0"/>
                <a:cs typeface="Times New Roman" panose="02020603050405020304" pitchFamily="18" charset="0"/>
              </a:rPr>
              <a:t>be</a:t>
            </a:r>
            <a:r>
              <a:rPr lang="tr-TR" sz="1700" b="1" spc="-27" dirty="0">
                <a:solidFill>
                  <a:schemeClr val="tx1"/>
                </a:solidFill>
                <a:latin typeface="Times New Roman" panose="02020603050405020304" pitchFamily="18" charset="0"/>
                <a:cs typeface="Times New Roman" panose="02020603050405020304" pitchFamily="18" charset="0"/>
              </a:rPr>
              <a:t>l</a:t>
            </a:r>
            <a:r>
              <a:rPr lang="tr-TR" sz="1700" b="1" spc="-47" dirty="0">
                <a:solidFill>
                  <a:schemeClr val="tx1"/>
                </a:solidFill>
                <a:latin typeface="Times New Roman" panose="02020603050405020304" pitchFamily="18" charset="0"/>
                <a:cs typeface="Times New Roman" panose="02020603050405020304" pitchFamily="18" charset="0"/>
              </a:rPr>
              <a:t>g</a:t>
            </a:r>
            <a:r>
              <a:rPr lang="tr-TR" sz="1700" b="1" spc="-20" dirty="0">
                <a:solidFill>
                  <a:schemeClr val="tx1"/>
                </a:solidFill>
                <a:latin typeface="Times New Roman" panose="02020603050405020304" pitchFamily="18" charset="0"/>
                <a:cs typeface="Times New Roman" panose="02020603050405020304" pitchFamily="18" charset="0"/>
              </a:rPr>
              <a:t>es</a:t>
            </a:r>
            <a:r>
              <a:rPr lang="tr-TR" sz="1700" b="1" spc="-27" dirty="0">
                <a:solidFill>
                  <a:schemeClr val="tx1"/>
                </a:solidFill>
                <a:latin typeface="Times New Roman" panose="02020603050405020304" pitchFamily="18" charset="0"/>
                <a:cs typeface="Times New Roman" panose="02020603050405020304" pitchFamily="18" charset="0"/>
              </a:rPr>
              <a:t>i</a:t>
            </a:r>
            <a:r>
              <a:rPr lang="tr-TR" sz="1700" b="1" spc="-20" dirty="0">
                <a:solidFill>
                  <a:schemeClr val="tx1"/>
                </a:solidFill>
                <a:latin typeface="Times New Roman" panose="02020603050405020304" pitchFamily="18" charset="0"/>
                <a:cs typeface="Times New Roman" panose="02020603050405020304" pitchFamily="18" charset="0"/>
              </a:rPr>
              <a:t>nde</a:t>
            </a:r>
            <a:r>
              <a:rPr lang="tr-TR" sz="1700" b="1" spc="20" dirty="0">
                <a:solidFill>
                  <a:schemeClr val="tx1"/>
                </a:solidFill>
                <a:latin typeface="Times New Roman" panose="02020603050405020304" pitchFamily="18" charset="0"/>
                <a:cs typeface="Times New Roman" panose="02020603050405020304" pitchFamily="18" charset="0"/>
              </a:rPr>
              <a:t> </a:t>
            </a:r>
            <a:r>
              <a:rPr lang="tr-TR" sz="1700" b="1" spc="-93" dirty="0">
                <a:solidFill>
                  <a:schemeClr val="tx1"/>
                </a:solidFill>
                <a:latin typeface="Times New Roman" panose="02020603050405020304" pitchFamily="18" charset="0"/>
                <a:cs typeface="Times New Roman" panose="02020603050405020304" pitchFamily="18" charset="0"/>
              </a:rPr>
              <a:t>y</a:t>
            </a:r>
            <a:r>
              <a:rPr lang="tr-TR" sz="1700" b="1" spc="-20" dirty="0">
                <a:solidFill>
                  <a:schemeClr val="tx1"/>
                </a:solidFill>
                <a:latin typeface="Times New Roman" panose="02020603050405020304" pitchFamily="18" charset="0"/>
                <a:cs typeface="Times New Roman" panose="02020603050405020304" pitchFamily="18" charset="0"/>
              </a:rPr>
              <a:t>a</a:t>
            </a:r>
            <a:r>
              <a:rPr lang="tr-TR" sz="1700" b="1" spc="-80" dirty="0">
                <a:solidFill>
                  <a:schemeClr val="tx1"/>
                </a:solidFill>
                <a:latin typeface="Times New Roman" panose="02020603050405020304" pitchFamily="18" charset="0"/>
                <a:cs typeface="Times New Roman" panose="02020603050405020304" pitchFamily="18" charset="0"/>
              </a:rPr>
              <a:t>z</a:t>
            </a:r>
            <a:r>
              <a:rPr lang="tr-TR" sz="1700" b="1" spc="-20" dirty="0">
                <a:solidFill>
                  <a:schemeClr val="tx1"/>
                </a:solidFill>
                <a:latin typeface="Times New Roman" panose="02020603050405020304" pitchFamily="18" charset="0"/>
                <a:cs typeface="Times New Roman" panose="02020603050405020304" pitchFamily="18" charset="0"/>
              </a:rPr>
              <a:t>an</a:t>
            </a:r>
            <a:r>
              <a:rPr lang="tr-TR" sz="1700" b="1" spc="13" dirty="0">
                <a:solidFill>
                  <a:schemeClr val="tx1"/>
                </a:solidFill>
                <a:latin typeface="Times New Roman" panose="02020603050405020304" pitchFamily="18" charset="0"/>
                <a:cs typeface="Times New Roman" panose="02020603050405020304" pitchFamily="18" charset="0"/>
              </a:rPr>
              <a:t> </a:t>
            </a:r>
            <a:r>
              <a:rPr lang="tr-TR" sz="1700" b="1" spc="-67" dirty="0">
                <a:solidFill>
                  <a:schemeClr val="tx1"/>
                </a:solidFill>
                <a:latin typeface="Times New Roman" panose="02020603050405020304" pitchFamily="18" charset="0"/>
                <a:cs typeface="Times New Roman" panose="02020603050405020304" pitchFamily="18" charset="0"/>
              </a:rPr>
              <a:t>t</a:t>
            </a:r>
            <a:r>
              <a:rPr lang="tr-TR" sz="1700" b="1" spc="-13" dirty="0">
                <a:solidFill>
                  <a:schemeClr val="tx1"/>
                </a:solidFill>
                <a:latin typeface="Times New Roman" panose="02020603050405020304" pitchFamily="18" charset="0"/>
                <a:cs typeface="Times New Roman" panose="02020603050405020304" pitchFamily="18" charset="0"/>
              </a:rPr>
              <a:t>ari</a:t>
            </a:r>
            <a:r>
              <a:rPr lang="tr-TR" sz="1700" b="1" spc="-33" dirty="0">
                <a:solidFill>
                  <a:schemeClr val="tx1"/>
                </a:solidFill>
                <a:latin typeface="Times New Roman" panose="02020603050405020304" pitchFamily="18" charset="0"/>
                <a:cs typeface="Times New Roman" panose="02020603050405020304" pitchFamily="18" charset="0"/>
              </a:rPr>
              <a:t>h</a:t>
            </a:r>
            <a:r>
              <a:rPr lang="tr-TR" sz="1700" b="1" spc="-13" dirty="0">
                <a:solidFill>
                  <a:schemeClr val="tx1"/>
                </a:solidFill>
                <a:latin typeface="Times New Roman" panose="02020603050405020304" pitchFamily="18" charset="0"/>
                <a:cs typeface="Times New Roman" panose="02020603050405020304" pitchFamily="18" charset="0"/>
              </a:rPr>
              <a:t>ler</a:t>
            </a:r>
            <a:r>
              <a:rPr lang="tr-TR" sz="1700" b="1" spc="7" dirty="0">
                <a:solidFill>
                  <a:schemeClr val="tx1"/>
                </a:solidFill>
                <a:latin typeface="Times New Roman" panose="02020603050405020304" pitchFamily="18" charset="0"/>
                <a:cs typeface="Times New Roman" panose="02020603050405020304" pitchFamily="18" charset="0"/>
              </a:rPr>
              <a:t> </a:t>
            </a:r>
            <a:r>
              <a:rPr lang="tr-TR" sz="1700" b="1" spc="-60" dirty="0">
                <a:solidFill>
                  <a:schemeClr val="tx1"/>
                </a:solidFill>
                <a:latin typeface="Times New Roman" panose="02020603050405020304" pitchFamily="18" charset="0"/>
                <a:cs typeface="Times New Roman" panose="02020603050405020304" pitchFamily="18" charset="0"/>
              </a:rPr>
              <a:t>v</a:t>
            </a:r>
            <a:r>
              <a:rPr lang="tr-TR" sz="1700" b="1" spc="-20" dirty="0">
                <a:solidFill>
                  <a:schemeClr val="tx1"/>
                </a:solidFill>
                <a:latin typeface="Times New Roman" panose="02020603050405020304" pitchFamily="18" charset="0"/>
                <a:cs typeface="Times New Roman" panose="02020603050405020304" pitchFamily="18" charset="0"/>
              </a:rPr>
              <a:t>e</a:t>
            </a:r>
            <a:r>
              <a:rPr lang="tr-TR" sz="1700" b="1" spc="-13" dirty="0">
                <a:solidFill>
                  <a:schemeClr val="tx1"/>
                </a:solidFill>
                <a:latin typeface="Times New Roman" panose="02020603050405020304" pitchFamily="18" charset="0"/>
                <a:cs typeface="Times New Roman" panose="02020603050405020304" pitchFamily="18" charset="0"/>
              </a:rPr>
              <a:t> </a:t>
            </a:r>
            <a:r>
              <a:rPr lang="tr-TR" sz="1700" b="1" spc="-20" dirty="0">
                <a:solidFill>
                  <a:schemeClr val="tx1"/>
                </a:solidFill>
                <a:latin typeface="Times New Roman" panose="02020603050405020304" pitchFamily="18" charset="0"/>
                <a:cs typeface="Times New Roman" panose="02020603050405020304" pitchFamily="18" charset="0"/>
              </a:rPr>
              <a:t>pasaportu</a:t>
            </a:r>
            <a:r>
              <a:rPr lang="tr-TR" sz="1700" b="1" spc="-33" dirty="0">
                <a:solidFill>
                  <a:schemeClr val="tx1"/>
                </a:solidFill>
                <a:latin typeface="Times New Roman" panose="02020603050405020304" pitchFamily="18" charset="0"/>
                <a:cs typeface="Times New Roman" panose="02020603050405020304" pitchFamily="18" charset="0"/>
              </a:rPr>
              <a:t>n</a:t>
            </a:r>
            <a:r>
              <a:rPr lang="tr-TR" sz="1700" b="1" spc="-20" dirty="0">
                <a:solidFill>
                  <a:schemeClr val="tx1"/>
                </a:solidFill>
                <a:latin typeface="Times New Roman" panose="02020603050405020304" pitchFamily="18" charset="0"/>
                <a:cs typeface="Times New Roman" panose="02020603050405020304" pitchFamily="18" charset="0"/>
              </a:rPr>
              <a:t>daki</a:t>
            </a:r>
            <a:r>
              <a:rPr lang="tr-TR" sz="1700" b="1" spc="53" dirty="0">
                <a:solidFill>
                  <a:schemeClr val="tx1"/>
                </a:solidFill>
                <a:latin typeface="Times New Roman" panose="02020603050405020304" pitchFamily="18" charset="0"/>
                <a:cs typeface="Times New Roman" panose="02020603050405020304" pitchFamily="18" charset="0"/>
              </a:rPr>
              <a:t> </a:t>
            </a:r>
            <a:r>
              <a:rPr lang="tr-TR" sz="1700" b="1" dirty="0">
                <a:solidFill>
                  <a:schemeClr val="tx1"/>
                </a:solidFill>
                <a:latin typeface="Times New Roman" panose="02020603050405020304" pitchFamily="18" charset="0"/>
                <a:cs typeface="Times New Roman" panose="02020603050405020304" pitchFamily="18" charset="0"/>
              </a:rPr>
              <a:t>gir</a:t>
            </a:r>
            <a:r>
              <a:rPr lang="tr-TR" sz="1700" b="1" spc="-20" dirty="0">
                <a:solidFill>
                  <a:schemeClr val="tx1"/>
                </a:solidFill>
                <a:latin typeface="Times New Roman" panose="02020603050405020304" pitchFamily="18" charset="0"/>
                <a:cs typeface="Times New Roman" panose="02020603050405020304" pitchFamily="18" charset="0"/>
              </a:rPr>
              <a:t>iş-</a:t>
            </a:r>
            <a:r>
              <a:rPr lang="tr-TR" sz="1700" b="1" dirty="0">
                <a:solidFill>
                  <a:schemeClr val="tx1"/>
                </a:solidFill>
                <a:latin typeface="Times New Roman" panose="02020603050405020304" pitchFamily="18" charset="0"/>
                <a:cs typeface="Times New Roman" panose="02020603050405020304" pitchFamily="18" charset="0"/>
              </a:rPr>
              <a:t>çık</a:t>
            </a:r>
            <a:r>
              <a:rPr lang="tr-TR" sz="1700" b="1" spc="-13" dirty="0">
                <a:solidFill>
                  <a:schemeClr val="tx1"/>
                </a:solidFill>
                <a:latin typeface="Times New Roman" panose="02020603050405020304" pitchFamily="18" charset="0"/>
                <a:cs typeface="Times New Roman" panose="02020603050405020304" pitchFamily="18" charset="0"/>
              </a:rPr>
              <a:t>ı</a:t>
            </a:r>
            <a:r>
              <a:rPr lang="tr-TR" sz="1700" b="1" spc="-20" dirty="0">
                <a:solidFill>
                  <a:schemeClr val="tx1"/>
                </a:solidFill>
                <a:latin typeface="Times New Roman" panose="02020603050405020304" pitchFamily="18" charset="0"/>
                <a:cs typeface="Times New Roman" panose="02020603050405020304" pitchFamily="18" charset="0"/>
              </a:rPr>
              <a:t>ş</a:t>
            </a:r>
            <a:r>
              <a:rPr lang="tr-TR" sz="1700" b="1" spc="47" dirty="0">
                <a:solidFill>
                  <a:schemeClr val="tx1"/>
                </a:solidFill>
                <a:latin typeface="Times New Roman" panose="02020603050405020304" pitchFamily="18" charset="0"/>
                <a:cs typeface="Times New Roman" panose="02020603050405020304" pitchFamily="18" charset="0"/>
              </a:rPr>
              <a:t> </a:t>
            </a:r>
            <a:r>
              <a:rPr lang="tr-TR" sz="1700" b="1" spc="-27" dirty="0">
                <a:solidFill>
                  <a:schemeClr val="tx1"/>
                </a:solidFill>
                <a:latin typeface="Times New Roman" panose="02020603050405020304" pitchFamily="18" charset="0"/>
                <a:cs typeface="Times New Roman" panose="02020603050405020304" pitchFamily="18" charset="0"/>
              </a:rPr>
              <a:t>dam</a:t>
            </a:r>
            <a:r>
              <a:rPr lang="tr-TR" sz="1700" b="1" spc="-80" dirty="0">
                <a:solidFill>
                  <a:schemeClr val="tx1"/>
                </a:solidFill>
                <a:latin typeface="Times New Roman" panose="02020603050405020304" pitchFamily="18" charset="0"/>
                <a:cs typeface="Times New Roman" panose="02020603050405020304" pitchFamily="18" charset="0"/>
              </a:rPr>
              <a:t>g</a:t>
            </a:r>
            <a:r>
              <a:rPr lang="tr-TR" sz="1700" b="1" spc="-13" dirty="0">
                <a:solidFill>
                  <a:schemeClr val="tx1"/>
                </a:solidFill>
                <a:latin typeface="Times New Roman" panose="02020603050405020304" pitchFamily="18" charset="0"/>
                <a:cs typeface="Times New Roman" panose="02020603050405020304" pitchFamily="18" charset="0"/>
              </a:rPr>
              <a:t>aları ve başarı durumu </a:t>
            </a:r>
            <a:r>
              <a:rPr lang="tr-TR" sz="1700" b="1" spc="-47" dirty="0">
                <a:solidFill>
                  <a:schemeClr val="tx1"/>
                </a:solidFill>
                <a:latin typeface="Times New Roman" panose="02020603050405020304" pitchFamily="18" charset="0"/>
                <a:cs typeface="Times New Roman" panose="02020603050405020304" pitchFamily="18" charset="0"/>
              </a:rPr>
              <a:t>g</a:t>
            </a:r>
            <a:r>
              <a:rPr lang="tr-TR" sz="1700" b="1" spc="-67" dirty="0">
                <a:solidFill>
                  <a:schemeClr val="tx1"/>
                </a:solidFill>
                <a:latin typeface="Times New Roman" panose="02020603050405020304" pitchFamily="18" charset="0"/>
                <a:cs typeface="Times New Roman" panose="02020603050405020304" pitchFamily="18" charset="0"/>
              </a:rPr>
              <a:t>ö</a:t>
            </a:r>
            <a:r>
              <a:rPr lang="tr-TR" sz="1700" b="1" spc="-20" dirty="0">
                <a:solidFill>
                  <a:schemeClr val="tx1"/>
                </a:solidFill>
                <a:latin typeface="Times New Roman" panose="02020603050405020304" pitchFamily="18" charset="0"/>
                <a:cs typeface="Times New Roman" panose="02020603050405020304" pitchFamily="18" charset="0"/>
              </a:rPr>
              <a:t>z</a:t>
            </a:r>
            <a:r>
              <a:rPr lang="tr-TR" sz="1700" b="1" spc="-7" dirty="0">
                <a:solidFill>
                  <a:schemeClr val="tx1"/>
                </a:solidFill>
                <a:latin typeface="Times New Roman" panose="02020603050405020304" pitchFamily="18" charset="0"/>
                <a:cs typeface="Times New Roman" panose="02020603050405020304" pitchFamily="18" charset="0"/>
              </a:rPr>
              <a:t> </a:t>
            </a:r>
            <a:r>
              <a:rPr lang="tr-TR" sz="1700" b="1" spc="-20" dirty="0">
                <a:solidFill>
                  <a:schemeClr val="tx1"/>
                </a:solidFill>
                <a:latin typeface="Times New Roman" panose="02020603050405020304" pitchFamily="18" charset="0"/>
                <a:cs typeface="Times New Roman" panose="02020603050405020304" pitchFamily="18" charset="0"/>
              </a:rPr>
              <a:t>ö</a:t>
            </a:r>
            <a:r>
              <a:rPr lang="tr-TR" sz="1700" b="1" spc="-33" dirty="0">
                <a:solidFill>
                  <a:schemeClr val="tx1"/>
                </a:solidFill>
                <a:latin typeface="Times New Roman" panose="02020603050405020304" pitchFamily="18" charset="0"/>
                <a:cs typeface="Times New Roman" panose="02020603050405020304" pitchFamily="18" charset="0"/>
              </a:rPr>
              <a:t>n</a:t>
            </a:r>
            <a:r>
              <a:rPr lang="tr-TR" sz="1700" b="1" spc="-20" dirty="0">
                <a:solidFill>
                  <a:schemeClr val="tx1"/>
                </a:solidFill>
                <a:latin typeface="Times New Roman" panose="02020603050405020304" pitchFamily="18" charset="0"/>
                <a:cs typeface="Times New Roman" panose="02020603050405020304" pitchFamily="18" charset="0"/>
              </a:rPr>
              <a:t>üne</a:t>
            </a:r>
            <a:r>
              <a:rPr lang="tr-TR" sz="1700" b="1" spc="20" dirty="0">
                <a:solidFill>
                  <a:schemeClr val="tx1"/>
                </a:solidFill>
                <a:latin typeface="Times New Roman" panose="02020603050405020304" pitchFamily="18" charset="0"/>
                <a:cs typeface="Times New Roman" panose="02020603050405020304" pitchFamily="18" charset="0"/>
              </a:rPr>
              <a:t> </a:t>
            </a:r>
            <a:r>
              <a:rPr lang="tr-TR" sz="1700" b="1" dirty="0">
                <a:solidFill>
                  <a:schemeClr val="tx1"/>
                </a:solidFill>
                <a:latin typeface="Times New Roman" panose="02020603050405020304" pitchFamily="18" charset="0"/>
                <a:cs typeface="Times New Roman" panose="02020603050405020304" pitchFamily="18" charset="0"/>
              </a:rPr>
              <a:t>al</a:t>
            </a:r>
            <a:r>
              <a:rPr lang="tr-TR" sz="1700" b="1" spc="-13" dirty="0">
                <a:solidFill>
                  <a:schemeClr val="tx1"/>
                </a:solidFill>
                <a:latin typeface="Times New Roman" panose="02020603050405020304" pitchFamily="18" charset="0"/>
                <a:cs typeface="Times New Roman" panose="02020603050405020304" pitchFamily="18" charset="0"/>
              </a:rPr>
              <a:t>ı</a:t>
            </a:r>
            <a:r>
              <a:rPr lang="tr-TR" sz="1700" b="1" spc="-20" dirty="0">
                <a:solidFill>
                  <a:schemeClr val="tx1"/>
                </a:solidFill>
                <a:latin typeface="Times New Roman" panose="02020603050405020304" pitchFamily="18" charset="0"/>
                <a:cs typeface="Times New Roman" panose="02020603050405020304" pitchFamily="18" charset="0"/>
              </a:rPr>
              <a:t>na</a:t>
            </a:r>
            <a:r>
              <a:rPr lang="tr-TR" sz="1700" b="1" spc="-100" dirty="0">
                <a:solidFill>
                  <a:schemeClr val="tx1"/>
                </a:solidFill>
                <a:latin typeface="Times New Roman" panose="02020603050405020304" pitchFamily="18" charset="0"/>
                <a:cs typeface="Times New Roman" panose="02020603050405020304" pitchFamily="18" charset="0"/>
              </a:rPr>
              <a:t>r</a:t>
            </a:r>
            <a:r>
              <a:rPr lang="tr-TR" sz="1700" b="1" spc="-20" dirty="0">
                <a:solidFill>
                  <a:schemeClr val="tx1"/>
                </a:solidFill>
                <a:latin typeface="Times New Roman" panose="02020603050405020304" pitchFamily="18" charset="0"/>
                <a:cs typeface="Times New Roman" panose="02020603050405020304" pitchFamily="18" charset="0"/>
              </a:rPr>
              <a:t>ak</a:t>
            </a:r>
            <a:r>
              <a:rPr lang="tr-TR" sz="1700" b="1" spc="20" dirty="0">
                <a:solidFill>
                  <a:schemeClr val="tx1"/>
                </a:solidFill>
                <a:latin typeface="Times New Roman" panose="02020603050405020304" pitchFamily="18" charset="0"/>
                <a:cs typeface="Times New Roman" panose="02020603050405020304" pitchFamily="18" charset="0"/>
              </a:rPr>
              <a:t> </a:t>
            </a:r>
            <a:r>
              <a:rPr lang="tr-TR" sz="1700" b="1" spc="-53" dirty="0">
                <a:solidFill>
                  <a:schemeClr val="tx1"/>
                </a:solidFill>
                <a:latin typeface="Times New Roman" panose="02020603050405020304" pitchFamily="18" charset="0"/>
                <a:cs typeface="Times New Roman" panose="02020603050405020304" pitchFamily="18" charset="0"/>
              </a:rPr>
              <a:t>t</a:t>
            </a:r>
            <a:r>
              <a:rPr lang="tr-TR" sz="1700" b="1" spc="-20" dirty="0">
                <a:solidFill>
                  <a:schemeClr val="tx1"/>
                </a:solidFill>
                <a:latin typeface="Times New Roman" panose="02020603050405020304" pitchFamily="18" charset="0"/>
                <a:cs typeface="Times New Roman" panose="02020603050405020304" pitchFamily="18" charset="0"/>
              </a:rPr>
              <a:t>op</a:t>
            </a:r>
            <a:r>
              <a:rPr lang="tr-TR" sz="1700" b="1" spc="-27" dirty="0">
                <a:solidFill>
                  <a:schemeClr val="tx1"/>
                </a:solidFill>
                <a:latin typeface="Times New Roman" panose="02020603050405020304" pitchFamily="18" charset="0"/>
                <a:cs typeface="Times New Roman" panose="02020603050405020304" pitchFamily="18" charset="0"/>
              </a:rPr>
              <a:t>lam</a:t>
            </a:r>
            <a:r>
              <a:rPr lang="tr-TR" sz="1700" b="1" spc="20" dirty="0">
                <a:solidFill>
                  <a:schemeClr val="tx1"/>
                </a:solidFill>
                <a:latin typeface="Times New Roman" panose="02020603050405020304" pitchFamily="18" charset="0"/>
                <a:cs typeface="Times New Roman" panose="02020603050405020304" pitchFamily="18" charset="0"/>
              </a:rPr>
              <a:t> </a:t>
            </a:r>
            <a:r>
              <a:rPr lang="tr-TR" sz="1700" b="1" spc="-20" dirty="0">
                <a:solidFill>
                  <a:schemeClr val="tx1"/>
                </a:solidFill>
                <a:latin typeface="Times New Roman" panose="02020603050405020304" pitchFamily="18" charset="0"/>
                <a:cs typeface="Times New Roman" panose="02020603050405020304" pitchFamily="18" charset="0"/>
              </a:rPr>
              <a:t>h</a:t>
            </a:r>
            <a:r>
              <a:rPr lang="tr-TR" sz="1700" b="1" spc="-33" dirty="0">
                <a:solidFill>
                  <a:schemeClr val="tx1"/>
                </a:solidFill>
                <a:latin typeface="Times New Roman" panose="02020603050405020304" pitchFamily="18" charset="0"/>
                <a:cs typeface="Times New Roman" panose="02020603050405020304" pitchFamily="18" charset="0"/>
              </a:rPr>
              <a:t>i</a:t>
            </a:r>
            <a:r>
              <a:rPr lang="tr-TR" sz="1700" b="1" spc="-20" dirty="0">
                <a:solidFill>
                  <a:schemeClr val="tx1"/>
                </a:solidFill>
                <a:latin typeface="Times New Roman" panose="02020603050405020304" pitchFamily="18" charset="0"/>
                <a:cs typeface="Times New Roman" panose="02020603050405020304" pitchFamily="18" charset="0"/>
              </a:rPr>
              <a:t>besi</a:t>
            </a:r>
            <a:r>
              <a:rPr lang="tr-TR" sz="1700" b="1" spc="13" dirty="0">
                <a:solidFill>
                  <a:schemeClr val="tx1"/>
                </a:solidFill>
                <a:latin typeface="Times New Roman" panose="02020603050405020304" pitchFamily="18" charset="0"/>
                <a:cs typeface="Times New Roman" panose="02020603050405020304" pitchFamily="18" charset="0"/>
              </a:rPr>
              <a:t> </a:t>
            </a:r>
            <a:r>
              <a:rPr lang="tr-TR" sz="1700" b="1" spc="-80" dirty="0">
                <a:solidFill>
                  <a:schemeClr val="tx1"/>
                </a:solidFill>
                <a:latin typeface="Times New Roman" panose="02020603050405020304" pitchFamily="18" charset="0"/>
                <a:cs typeface="Times New Roman" panose="02020603050405020304" pitchFamily="18" charset="0"/>
              </a:rPr>
              <a:t>y</a:t>
            </a:r>
            <a:r>
              <a:rPr lang="tr-TR" sz="1700" b="1" spc="-20" dirty="0">
                <a:solidFill>
                  <a:schemeClr val="tx1"/>
                </a:solidFill>
                <a:latin typeface="Times New Roman" panose="02020603050405020304" pitchFamily="18" charset="0"/>
                <a:cs typeface="Times New Roman" panose="02020603050405020304" pitchFamily="18" charset="0"/>
              </a:rPr>
              <a:t>en</a:t>
            </a:r>
            <a:r>
              <a:rPr lang="tr-TR" sz="1700" b="1" spc="-33" dirty="0">
                <a:solidFill>
                  <a:schemeClr val="tx1"/>
                </a:solidFill>
                <a:latin typeface="Times New Roman" panose="02020603050405020304" pitchFamily="18" charset="0"/>
                <a:cs typeface="Times New Roman" panose="02020603050405020304" pitchFamily="18" charset="0"/>
              </a:rPr>
              <a:t>i</a:t>
            </a:r>
            <a:r>
              <a:rPr lang="tr-TR" sz="1700" b="1" spc="-20" dirty="0">
                <a:solidFill>
                  <a:schemeClr val="tx1"/>
                </a:solidFill>
                <a:latin typeface="Times New Roman" panose="02020603050405020304" pitchFamily="18" charset="0"/>
                <a:cs typeface="Times New Roman" panose="02020603050405020304" pitchFamily="18" charset="0"/>
              </a:rPr>
              <a:t>den he</a:t>
            </a:r>
            <a:r>
              <a:rPr lang="tr-TR" sz="1700" b="1" spc="-33" dirty="0">
                <a:solidFill>
                  <a:schemeClr val="tx1"/>
                </a:solidFill>
                <a:latin typeface="Times New Roman" panose="02020603050405020304" pitchFamily="18" charset="0"/>
                <a:cs typeface="Times New Roman" panose="02020603050405020304" pitchFamily="18" charset="0"/>
              </a:rPr>
              <a:t>s</a:t>
            </a:r>
            <a:r>
              <a:rPr lang="tr-TR" sz="1700" b="1" dirty="0">
                <a:solidFill>
                  <a:schemeClr val="tx1"/>
                </a:solidFill>
                <a:latin typeface="Times New Roman" panose="02020603050405020304" pitchFamily="18" charset="0"/>
                <a:cs typeface="Times New Roman" panose="02020603050405020304" pitchFamily="18" charset="0"/>
              </a:rPr>
              <a:t>ap</a:t>
            </a:r>
            <a:r>
              <a:rPr lang="tr-TR" sz="1700" b="1" spc="-13" dirty="0">
                <a:solidFill>
                  <a:schemeClr val="tx1"/>
                </a:solidFill>
                <a:latin typeface="Times New Roman" panose="02020603050405020304" pitchFamily="18" charset="0"/>
                <a:cs typeface="Times New Roman" panose="02020603050405020304" pitchFamily="18" charset="0"/>
              </a:rPr>
              <a:t>l</a:t>
            </a:r>
            <a:r>
              <a:rPr lang="tr-TR" sz="1700" b="1" dirty="0">
                <a:solidFill>
                  <a:schemeClr val="tx1"/>
                </a:solidFill>
                <a:latin typeface="Times New Roman" panose="02020603050405020304" pitchFamily="18" charset="0"/>
                <a:cs typeface="Times New Roman" panose="02020603050405020304" pitchFamily="18" charset="0"/>
              </a:rPr>
              <a:t>an</a:t>
            </a:r>
            <a:r>
              <a:rPr lang="tr-TR" sz="1700" b="1" spc="-13" dirty="0">
                <a:solidFill>
                  <a:schemeClr val="tx1"/>
                </a:solidFill>
                <a:latin typeface="Times New Roman" panose="02020603050405020304" pitchFamily="18" charset="0"/>
                <a:cs typeface="Times New Roman" panose="02020603050405020304" pitchFamily="18" charset="0"/>
              </a:rPr>
              <a:t>ır</a:t>
            </a:r>
            <a:r>
              <a:rPr lang="tr-TR" sz="1700" b="1" spc="40" dirty="0">
                <a:solidFill>
                  <a:schemeClr val="tx1"/>
                </a:solidFill>
                <a:latin typeface="Times New Roman" panose="02020603050405020304" pitchFamily="18" charset="0"/>
                <a:cs typeface="Times New Roman" panose="02020603050405020304" pitchFamily="18" charset="0"/>
              </a:rPr>
              <a:t> </a:t>
            </a:r>
            <a:r>
              <a:rPr lang="tr-TR" sz="1700" spc="-60" dirty="0">
                <a:solidFill>
                  <a:schemeClr val="tx1"/>
                </a:solidFill>
                <a:latin typeface="Times New Roman" panose="02020603050405020304" pitchFamily="18" charset="0"/>
                <a:cs typeface="Times New Roman" panose="02020603050405020304" pitchFamily="18" charset="0"/>
              </a:rPr>
              <a:t>v</a:t>
            </a:r>
            <a:r>
              <a:rPr lang="tr-TR" sz="1700" spc="-20" dirty="0">
                <a:solidFill>
                  <a:schemeClr val="tx1"/>
                </a:solidFill>
                <a:latin typeface="Times New Roman" panose="02020603050405020304" pitchFamily="18" charset="0"/>
                <a:cs typeface="Times New Roman" panose="02020603050405020304" pitchFamily="18" charset="0"/>
              </a:rPr>
              <a:t>e </a:t>
            </a:r>
            <a:r>
              <a:rPr lang="tr-TR" sz="1700" spc="-93" dirty="0">
                <a:solidFill>
                  <a:schemeClr val="tx1"/>
                </a:solidFill>
                <a:latin typeface="Times New Roman" panose="02020603050405020304" pitchFamily="18" charset="0"/>
                <a:cs typeface="Times New Roman" panose="02020603050405020304" pitchFamily="18" charset="0"/>
              </a:rPr>
              <a:t>k</a:t>
            </a:r>
            <a:r>
              <a:rPr lang="tr-TR" sz="1700" dirty="0">
                <a:solidFill>
                  <a:schemeClr val="tx1"/>
                </a:solidFill>
                <a:latin typeface="Times New Roman" panose="02020603050405020304" pitchFamily="18" charset="0"/>
                <a:cs typeface="Times New Roman" panose="02020603050405020304" pitchFamily="18" charset="0"/>
              </a:rPr>
              <a:t>alan</a:t>
            </a:r>
            <a:r>
              <a:rPr lang="tr-TR" sz="1700" spc="7"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tu</a:t>
            </a:r>
            <a:r>
              <a:rPr lang="tr-TR" sz="1700" spc="-73" dirty="0">
                <a:solidFill>
                  <a:schemeClr val="tx1"/>
                </a:solidFill>
                <a:latin typeface="Times New Roman" panose="02020603050405020304" pitchFamily="18" charset="0"/>
                <a:cs typeface="Times New Roman" panose="02020603050405020304" pitchFamily="18" charset="0"/>
              </a:rPr>
              <a:t>t</a:t>
            </a:r>
            <a:r>
              <a:rPr lang="tr-TR" sz="1700" spc="-20" dirty="0">
                <a:solidFill>
                  <a:schemeClr val="tx1"/>
                </a:solidFill>
                <a:latin typeface="Times New Roman" panose="02020603050405020304" pitchFamily="18" charset="0"/>
                <a:cs typeface="Times New Roman" panose="02020603050405020304" pitchFamily="18" charset="0"/>
              </a:rPr>
              <a:t>ar</a:t>
            </a:r>
            <a:r>
              <a:rPr lang="tr-TR" sz="1700" spc="13"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da</a:t>
            </a:r>
            <a:r>
              <a:rPr lang="tr-TR" sz="1700" spc="-7"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bu</a:t>
            </a:r>
            <a:r>
              <a:rPr lang="tr-TR" sz="1700" spc="20"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d</a:t>
            </a:r>
            <a:r>
              <a:rPr lang="tr-TR" sz="1700" spc="-40" dirty="0">
                <a:solidFill>
                  <a:schemeClr val="tx1"/>
                </a:solidFill>
                <a:latin typeface="Times New Roman" panose="02020603050405020304" pitchFamily="18" charset="0"/>
                <a:cs typeface="Times New Roman" panose="02020603050405020304" pitchFamily="18" charset="0"/>
              </a:rPr>
              <a:t>u</a:t>
            </a:r>
            <a:r>
              <a:rPr lang="tr-TR" sz="1700" spc="-13" dirty="0">
                <a:solidFill>
                  <a:schemeClr val="tx1"/>
                </a:solidFill>
                <a:latin typeface="Times New Roman" panose="02020603050405020304" pitchFamily="18" charset="0"/>
                <a:cs typeface="Times New Roman" panose="02020603050405020304" pitchFamily="18" charset="0"/>
              </a:rPr>
              <a:t>r</a:t>
            </a:r>
            <a:r>
              <a:rPr lang="tr-TR" sz="1700" spc="-40" dirty="0">
                <a:solidFill>
                  <a:schemeClr val="tx1"/>
                </a:solidFill>
                <a:latin typeface="Times New Roman" panose="02020603050405020304" pitchFamily="18" charset="0"/>
                <a:cs typeface="Times New Roman" panose="02020603050405020304" pitchFamily="18" charset="0"/>
              </a:rPr>
              <a:t>u</a:t>
            </a:r>
            <a:r>
              <a:rPr lang="tr-TR" sz="1700" spc="-27" dirty="0">
                <a:solidFill>
                  <a:schemeClr val="tx1"/>
                </a:solidFill>
                <a:latin typeface="Times New Roman" panose="02020603050405020304" pitchFamily="18" charset="0"/>
                <a:cs typeface="Times New Roman" panose="02020603050405020304" pitchFamily="18" charset="0"/>
              </a:rPr>
              <a:t>ma</a:t>
            </a:r>
            <a:r>
              <a:rPr lang="tr-TR" sz="1700" spc="47" dirty="0">
                <a:solidFill>
                  <a:schemeClr val="tx1"/>
                </a:solidFill>
                <a:latin typeface="Times New Roman" panose="02020603050405020304" pitchFamily="18" charset="0"/>
                <a:cs typeface="Times New Roman" panose="02020603050405020304" pitchFamily="18" charset="0"/>
              </a:rPr>
              <a:t> </a:t>
            </a:r>
            <a:r>
              <a:rPr lang="tr-TR" sz="1700" spc="-53" dirty="0">
                <a:solidFill>
                  <a:schemeClr val="tx1"/>
                </a:solidFill>
                <a:latin typeface="Times New Roman" panose="02020603050405020304" pitchFamily="18" charset="0"/>
                <a:cs typeface="Times New Roman" panose="02020603050405020304" pitchFamily="18" charset="0"/>
              </a:rPr>
              <a:t>g</a:t>
            </a:r>
            <a:r>
              <a:rPr lang="tr-TR" sz="1700" spc="-20" dirty="0">
                <a:solidFill>
                  <a:schemeClr val="tx1"/>
                </a:solidFill>
                <a:latin typeface="Times New Roman" panose="02020603050405020304" pitchFamily="18" charset="0"/>
                <a:cs typeface="Times New Roman" panose="02020603050405020304" pitchFamily="18" charset="0"/>
              </a:rPr>
              <a:t>ö</a:t>
            </a:r>
            <a:r>
              <a:rPr lang="tr-TR" sz="1700" spc="-67" dirty="0">
                <a:solidFill>
                  <a:schemeClr val="tx1"/>
                </a:solidFill>
                <a:latin typeface="Times New Roman" panose="02020603050405020304" pitchFamily="18" charset="0"/>
                <a:cs typeface="Times New Roman" panose="02020603050405020304" pitchFamily="18" charset="0"/>
              </a:rPr>
              <a:t>r</a:t>
            </a:r>
            <a:r>
              <a:rPr lang="tr-TR" sz="1700" spc="-20" dirty="0">
                <a:solidFill>
                  <a:schemeClr val="tx1"/>
                </a:solidFill>
                <a:latin typeface="Times New Roman" panose="02020603050405020304" pitchFamily="18" charset="0"/>
                <a:cs typeface="Times New Roman" panose="02020603050405020304" pitchFamily="18" charset="0"/>
              </a:rPr>
              <a:t>e</a:t>
            </a:r>
            <a:r>
              <a:rPr lang="tr-TR" sz="1700" spc="-7" dirty="0">
                <a:solidFill>
                  <a:schemeClr val="tx1"/>
                </a:solidFill>
                <a:latin typeface="Times New Roman" panose="02020603050405020304" pitchFamily="18" charset="0"/>
                <a:cs typeface="Times New Roman" panose="02020603050405020304" pitchFamily="18" charset="0"/>
              </a:rPr>
              <a:t> </a:t>
            </a:r>
            <a:r>
              <a:rPr lang="tr-TR" sz="1700" dirty="0">
                <a:solidFill>
                  <a:schemeClr val="tx1"/>
                </a:solidFill>
                <a:latin typeface="Times New Roman" panose="02020603050405020304" pitchFamily="18" charset="0"/>
                <a:cs typeface="Times New Roman" panose="02020603050405020304" pitchFamily="18" charset="0"/>
              </a:rPr>
              <a:t>değ</a:t>
            </a:r>
            <a:r>
              <a:rPr lang="tr-TR" sz="1700" spc="-20" dirty="0">
                <a:solidFill>
                  <a:schemeClr val="tx1"/>
                </a:solidFill>
                <a:latin typeface="Times New Roman" panose="02020603050405020304" pitchFamily="18" charset="0"/>
                <a:cs typeface="Times New Roman" panose="02020603050405020304" pitchFamily="18" charset="0"/>
              </a:rPr>
              <a:t>i</a:t>
            </a:r>
            <a:r>
              <a:rPr lang="tr-TR" sz="1700" dirty="0">
                <a:solidFill>
                  <a:schemeClr val="tx1"/>
                </a:solidFill>
                <a:latin typeface="Times New Roman" panose="02020603050405020304" pitchFamily="18" charset="0"/>
                <a:cs typeface="Times New Roman" panose="02020603050405020304" pitchFamily="18" charset="0"/>
              </a:rPr>
              <a:t>ş</a:t>
            </a:r>
            <a:r>
              <a:rPr lang="tr-TR" sz="1700" spc="-20" dirty="0">
                <a:solidFill>
                  <a:schemeClr val="tx1"/>
                </a:solidFill>
                <a:latin typeface="Times New Roman" panose="02020603050405020304" pitchFamily="18" charset="0"/>
                <a:cs typeface="Times New Roman" panose="02020603050405020304" pitchFamily="18" charset="0"/>
              </a:rPr>
              <a:t>i</a:t>
            </a:r>
            <a:r>
              <a:rPr lang="tr-TR" sz="1700" dirty="0">
                <a:solidFill>
                  <a:schemeClr val="tx1"/>
                </a:solidFill>
                <a:latin typeface="Times New Roman" panose="02020603050405020304" pitchFamily="18" charset="0"/>
                <a:cs typeface="Times New Roman" panose="02020603050405020304" pitchFamily="18" charset="0"/>
              </a:rPr>
              <a:t>k</a:t>
            </a:r>
            <a:r>
              <a:rPr lang="tr-TR" sz="1700" spc="-13" dirty="0">
                <a:solidFill>
                  <a:schemeClr val="tx1"/>
                </a:solidFill>
                <a:latin typeface="Times New Roman" panose="02020603050405020304" pitchFamily="18" charset="0"/>
                <a:cs typeface="Times New Roman" panose="02020603050405020304" pitchFamily="18" charset="0"/>
              </a:rPr>
              <a:t>l</a:t>
            </a:r>
            <a:r>
              <a:rPr lang="tr-TR" sz="1700" dirty="0">
                <a:solidFill>
                  <a:schemeClr val="tx1"/>
                </a:solidFill>
                <a:latin typeface="Times New Roman" panose="02020603050405020304" pitchFamily="18" charset="0"/>
                <a:cs typeface="Times New Roman" panose="02020603050405020304" pitchFamily="18" charset="0"/>
              </a:rPr>
              <a:t>ik</a:t>
            </a:r>
            <a:r>
              <a:rPr lang="tr-TR" sz="1700" spc="20" dirty="0">
                <a:solidFill>
                  <a:schemeClr val="tx1"/>
                </a:solidFill>
                <a:latin typeface="Times New Roman" panose="02020603050405020304" pitchFamily="18" charset="0"/>
                <a:cs typeface="Times New Roman" panose="02020603050405020304" pitchFamily="18" charset="0"/>
              </a:rPr>
              <a:t> </a:t>
            </a:r>
            <a:r>
              <a:rPr lang="tr-TR" sz="1700" spc="-53" dirty="0">
                <a:solidFill>
                  <a:schemeClr val="tx1"/>
                </a:solidFill>
                <a:latin typeface="Times New Roman" panose="02020603050405020304" pitchFamily="18" charset="0"/>
                <a:cs typeface="Times New Roman" panose="02020603050405020304" pitchFamily="18" charset="0"/>
              </a:rPr>
              <a:t>g</a:t>
            </a:r>
            <a:r>
              <a:rPr lang="tr-TR" sz="1700" spc="-20" dirty="0">
                <a:solidFill>
                  <a:schemeClr val="tx1"/>
                </a:solidFill>
                <a:latin typeface="Times New Roman" panose="02020603050405020304" pitchFamily="18" charset="0"/>
                <a:cs typeface="Times New Roman" panose="02020603050405020304" pitchFamily="18" charset="0"/>
              </a:rPr>
              <a:t>ö</a:t>
            </a:r>
            <a:r>
              <a:rPr lang="tr-TR" sz="1700" spc="-73" dirty="0">
                <a:solidFill>
                  <a:schemeClr val="tx1"/>
                </a:solidFill>
                <a:latin typeface="Times New Roman" panose="02020603050405020304" pitchFamily="18" charset="0"/>
                <a:cs typeface="Times New Roman" panose="02020603050405020304" pitchFamily="18" charset="0"/>
              </a:rPr>
              <a:t>s</a:t>
            </a:r>
            <a:r>
              <a:rPr lang="tr-TR" sz="1700" spc="-53" dirty="0">
                <a:solidFill>
                  <a:schemeClr val="tx1"/>
                </a:solidFill>
                <a:latin typeface="Times New Roman" panose="02020603050405020304" pitchFamily="18" charset="0"/>
                <a:cs typeface="Times New Roman" panose="02020603050405020304" pitchFamily="18" charset="0"/>
              </a:rPr>
              <a:t>t</a:t>
            </a:r>
            <a:r>
              <a:rPr lang="tr-TR" sz="1700" spc="-20" dirty="0">
                <a:solidFill>
                  <a:schemeClr val="tx1"/>
                </a:solidFill>
                <a:latin typeface="Times New Roman" panose="02020603050405020304" pitchFamily="18" charset="0"/>
                <a:cs typeface="Times New Roman" panose="02020603050405020304" pitchFamily="18" charset="0"/>
              </a:rPr>
              <a:t>e</a:t>
            </a:r>
            <a:r>
              <a:rPr lang="tr-TR" sz="1700" spc="-73" dirty="0">
                <a:solidFill>
                  <a:schemeClr val="tx1"/>
                </a:solidFill>
                <a:latin typeface="Times New Roman" panose="02020603050405020304" pitchFamily="18" charset="0"/>
                <a:cs typeface="Times New Roman" panose="02020603050405020304" pitchFamily="18" charset="0"/>
              </a:rPr>
              <a:t>r</a:t>
            </a:r>
            <a:r>
              <a:rPr lang="tr-TR" sz="1700" dirty="0">
                <a:solidFill>
                  <a:schemeClr val="tx1"/>
                </a:solidFill>
                <a:latin typeface="Times New Roman" panose="02020603050405020304" pitchFamily="18" charset="0"/>
                <a:cs typeface="Times New Roman" panose="02020603050405020304" pitchFamily="18" charset="0"/>
              </a:rPr>
              <a:t>ebilir. </a:t>
            </a:r>
          </a:p>
          <a:p>
            <a:pPr marL="321725" indent="-305639" algn="just">
              <a:spcBef>
                <a:spcPts val="433"/>
              </a:spcBef>
              <a:tabLst>
                <a:tab pos="321725" algn="l"/>
              </a:tabLst>
            </a:pPr>
            <a:r>
              <a:rPr lang="tr-TR" sz="1700" spc="-20" dirty="0">
                <a:solidFill>
                  <a:schemeClr val="tx1"/>
                </a:solidFill>
                <a:latin typeface="Times New Roman" panose="02020603050405020304" pitchFamily="18" charset="0"/>
                <a:cs typeface="Times New Roman" panose="02020603050405020304" pitchFamily="18" charset="0"/>
              </a:rPr>
              <a:t>Alma</a:t>
            </a:r>
            <a:r>
              <a:rPr lang="tr-TR" sz="1700" spc="-93" dirty="0">
                <a:solidFill>
                  <a:schemeClr val="tx1"/>
                </a:solidFill>
                <a:latin typeface="Times New Roman" panose="02020603050405020304" pitchFamily="18" charset="0"/>
                <a:cs typeface="Times New Roman" panose="02020603050405020304" pitchFamily="18" charset="0"/>
              </a:rPr>
              <a:t>ny</a:t>
            </a:r>
            <a:r>
              <a:rPr lang="tr-TR" sz="1700" spc="-20" dirty="0">
                <a:solidFill>
                  <a:schemeClr val="tx1"/>
                </a:solidFill>
                <a:latin typeface="Times New Roman" panose="02020603050405020304" pitchFamily="18" charset="0"/>
                <a:cs typeface="Times New Roman" panose="02020603050405020304" pitchFamily="18" charset="0"/>
              </a:rPr>
              <a:t>a’daki</a:t>
            </a:r>
            <a:r>
              <a:rPr lang="tr-TR" sz="1700" spc="33"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ün</a:t>
            </a:r>
            <a:r>
              <a:rPr lang="tr-TR" sz="1700" spc="-33" dirty="0">
                <a:solidFill>
                  <a:schemeClr val="tx1"/>
                </a:solidFill>
                <a:latin typeface="Times New Roman" panose="02020603050405020304" pitchFamily="18" charset="0"/>
                <a:cs typeface="Times New Roman" panose="02020603050405020304" pitchFamily="18" charset="0"/>
              </a:rPr>
              <a:t>i</a:t>
            </a:r>
            <a:r>
              <a:rPr lang="tr-TR" sz="1700" spc="-60" dirty="0">
                <a:solidFill>
                  <a:schemeClr val="tx1"/>
                </a:solidFill>
                <a:latin typeface="Times New Roman" panose="02020603050405020304" pitchFamily="18" charset="0"/>
                <a:cs typeface="Times New Roman" panose="02020603050405020304" pitchFamily="18" charset="0"/>
              </a:rPr>
              <a:t>v</a:t>
            </a:r>
            <a:r>
              <a:rPr lang="tr-TR" sz="1700" spc="-20" dirty="0">
                <a:solidFill>
                  <a:schemeClr val="tx1"/>
                </a:solidFill>
                <a:latin typeface="Times New Roman" panose="02020603050405020304" pitchFamily="18" charset="0"/>
                <a:cs typeface="Times New Roman" panose="02020603050405020304" pitchFamily="18" charset="0"/>
              </a:rPr>
              <a:t>e</a:t>
            </a:r>
            <a:r>
              <a:rPr lang="tr-TR" sz="1700" spc="-87" dirty="0">
                <a:solidFill>
                  <a:schemeClr val="tx1"/>
                </a:solidFill>
                <a:latin typeface="Times New Roman" panose="02020603050405020304" pitchFamily="18" charset="0"/>
                <a:cs typeface="Times New Roman" panose="02020603050405020304" pitchFamily="18" charset="0"/>
              </a:rPr>
              <a:t>r</a:t>
            </a:r>
            <a:r>
              <a:rPr lang="tr-TR" sz="1700" spc="-13" dirty="0">
                <a:solidFill>
                  <a:schemeClr val="tx1"/>
                </a:solidFill>
                <a:latin typeface="Times New Roman" panose="02020603050405020304" pitchFamily="18" charset="0"/>
                <a:cs typeface="Times New Roman" panose="02020603050405020304" pitchFamily="18" charset="0"/>
              </a:rPr>
              <a:t>si</a:t>
            </a:r>
            <a:r>
              <a:rPr lang="tr-TR" sz="1700" spc="-60" dirty="0">
                <a:solidFill>
                  <a:schemeClr val="tx1"/>
                </a:solidFill>
                <a:latin typeface="Times New Roman" panose="02020603050405020304" pitchFamily="18" charset="0"/>
                <a:cs typeface="Times New Roman" panose="02020603050405020304" pitchFamily="18" charset="0"/>
              </a:rPr>
              <a:t>t</a:t>
            </a:r>
            <a:r>
              <a:rPr lang="tr-TR" sz="1700" spc="-20" dirty="0">
                <a:solidFill>
                  <a:schemeClr val="tx1"/>
                </a:solidFill>
                <a:latin typeface="Times New Roman" panose="02020603050405020304" pitchFamily="18" charset="0"/>
                <a:cs typeface="Times New Roman" panose="02020603050405020304" pitchFamily="18" charset="0"/>
              </a:rPr>
              <a:t>ele</a:t>
            </a:r>
            <a:r>
              <a:rPr lang="tr-TR" sz="1700" spc="-80" dirty="0">
                <a:solidFill>
                  <a:schemeClr val="tx1"/>
                </a:solidFill>
                <a:latin typeface="Times New Roman" panose="02020603050405020304" pitchFamily="18" charset="0"/>
                <a:cs typeface="Times New Roman" panose="02020603050405020304" pitchFamily="18" charset="0"/>
              </a:rPr>
              <a:t>r</a:t>
            </a:r>
            <a:r>
              <a:rPr lang="tr-TR" sz="1700" spc="-20" dirty="0">
                <a:solidFill>
                  <a:schemeClr val="tx1"/>
                </a:solidFill>
                <a:latin typeface="Times New Roman" panose="02020603050405020304" pitchFamily="18" charset="0"/>
                <a:cs typeface="Times New Roman" panose="02020603050405020304" pitchFamily="18" charset="0"/>
              </a:rPr>
              <a:t>den</a:t>
            </a:r>
            <a:r>
              <a:rPr lang="tr-TR" sz="1700" spc="33" dirty="0">
                <a:solidFill>
                  <a:schemeClr val="tx1"/>
                </a:solidFill>
                <a:latin typeface="Times New Roman" panose="02020603050405020304" pitchFamily="18" charset="0"/>
                <a:cs typeface="Times New Roman" panose="02020603050405020304" pitchFamily="18" charset="0"/>
              </a:rPr>
              <a:t> </a:t>
            </a:r>
            <a:r>
              <a:rPr lang="tr-TR" sz="1700" spc="-47" dirty="0">
                <a:solidFill>
                  <a:schemeClr val="tx1"/>
                </a:solidFill>
                <a:latin typeface="Times New Roman" panose="02020603050405020304" pitchFamily="18" charset="0"/>
                <a:cs typeface="Times New Roman" panose="02020603050405020304" pitchFamily="18" charset="0"/>
              </a:rPr>
              <a:t>g</a:t>
            </a:r>
            <a:r>
              <a:rPr lang="tr-TR" sz="1700" spc="-20" dirty="0">
                <a:solidFill>
                  <a:schemeClr val="tx1"/>
                </a:solidFill>
                <a:latin typeface="Times New Roman" panose="02020603050405020304" pitchFamily="18" charset="0"/>
                <a:cs typeface="Times New Roman" panose="02020603050405020304" pitchFamily="18" charset="0"/>
              </a:rPr>
              <a:t>elen d</a:t>
            </a:r>
            <a:r>
              <a:rPr lang="tr-TR" sz="1700" spc="-80" dirty="0">
                <a:solidFill>
                  <a:schemeClr val="tx1"/>
                </a:solidFill>
                <a:latin typeface="Times New Roman" panose="02020603050405020304" pitchFamily="18" charset="0"/>
                <a:cs typeface="Times New Roman" panose="02020603050405020304" pitchFamily="18" charset="0"/>
              </a:rPr>
              <a:t>a</a:t>
            </a:r>
            <a:r>
              <a:rPr lang="tr-TR" sz="1700" spc="-60" dirty="0">
                <a:solidFill>
                  <a:schemeClr val="tx1"/>
                </a:solidFill>
                <a:latin typeface="Times New Roman" panose="02020603050405020304" pitchFamily="18" charset="0"/>
                <a:cs typeface="Times New Roman" panose="02020603050405020304" pitchFamily="18" charset="0"/>
              </a:rPr>
              <a:t>v</a:t>
            </a:r>
            <a:r>
              <a:rPr lang="tr-TR" sz="1700" spc="-40" dirty="0">
                <a:solidFill>
                  <a:schemeClr val="tx1"/>
                </a:solidFill>
                <a:latin typeface="Times New Roman" panose="02020603050405020304" pitchFamily="18" charset="0"/>
                <a:cs typeface="Times New Roman" panose="02020603050405020304" pitchFamily="18" charset="0"/>
              </a:rPr>
              <a:t>e</a:t>
            </a:r>
            <a:r>
              <a:rPr lang="tr-TR" sz="1700" spc="-13" dirty="0">
                <a:solidFill>
                  <a:schemeClr val="tx1"/>
                </a:solidFill>
                <a:latin typeface="Times New Roman" panose="02020603050405020304" pitchFamily="18" charset="0"/>
                <a:cs typeface="Times New Roman" panose="02020603050405020304" pitchFamily="18" charset="0"/>
              </a:rPr>
              <a:t>t/kabul</a:t>
            </a:r>
            <a:r>
              <a:rPr lang="tr-TR" sz="1700" spc="-7" dirty="0">
                <a:solidFill>
                  <a:schemeClr val="tx1"/>
                </a:solidFill>
                <a:latin typeface="Times New Roman" panose="02020603050405020304" pitchFamily="18" charset="0"/>
                <a:cs typeface="Times New Roman" panose="02020603050405020304" pitchFamily="18" charset="0"/>
              </a:rPr>
              <a:t> </a:t>
            </a:r>
            <a:r>
              <a:rPr lang="tr-TR" sz="1700" spc="-27" dirty="0">
                <a:solidFill>
                  <a:schemeClr val="tx1"/>
                </a:solidFill>
                <a:latin typeface="Times New Roman" panose="02020603050405020304" pitchFamily="18" charset="0"/>
                <a:cs typeface="Times New Roman" panose="02020603050405020304" pitchFamily="18" charset="0"/>
              </a:rPr>
              <a:t>me</a:t>
            </a:r>
            <a:r>
              <a:rPr lang="tr-TR" sz="1700" spc="-33" dirty="0">
                <a:solidFill>
                  <a:schemeClr val="tx1"/>
                </a:solidFill>
                <a:latin typeface="Times New Roman" panose="02020603050405020304" pitchFamily="18" charset="0"/>
                <a:cs typeface="Times New Roman" panose="02020603050405020304" pitchFamily="18" charset="0"/>
              </a:rPr>
              <a:t>k</a:t>
            </a:r>
            <a:r>
              <a:rPr lang="tr-TR" sz="1700" spc="-20" dirty="0">
                <a:solidFill>
                  <a:schemeClr val="tx1"/>
                </a:solidFill>
                <a:latin typeface="Times New Roman" panose="02020603050405020304" pitchFamily="18" charset="0"/>
                <a:cs typeface="Times New Roman" panose="02020603050405020304" pitchFamily="18" charset="0"/>
              </a:rPr>
              <a:t>tu</a:t>
            </a:r>
            <a:r>
              <a:rPr lang="tr-TR" sz="1700" spc="-33" dirty="0">
                <a:solidFill>
                  <a:schemeClr val="tx1"/>
                </a:solidFill>
                <a:latin typeface="Times New Roman" panose="02020603050405020304" pitchFamily="18" charset="0"/>
                <a:cs typeface="Times New Roman" panose="02020603050405020304" pitchFamily="18" charset="0"/>
              </a:rPr>
              <a:t>plarında</a:t>
            </a:r>
            <a:r>
              <a:rPr lang="tr-TR" sz="1700" spc="40" dirty="0">
                <a:solidFill>
                  <a:schemeClr val="tx1"/>
                </a:solidFill>
                <a:latin typeface="Times New Roman" panose="02020603050405020304" pitchFamily="18" charset="0"/>
                <a:cs typeface="Times New Roman" panose="02020603050405020304" pitchFamily="18" charset="0"/>
              </a:rPr>
              <a:t> öğrenim </a:t>
            </a:r>
            <a:r>
              <a:rPr lang="tr-TR" sz="1700" spc="-20" dirty="0">
                <a:solidFill>
                  <a:schemeClr val="tx1"/>
                </a:solidFill>
                <a:latin typeface="Times New Roman" panose="02020603050405020304" pitchFamily="18" charset="0"/>
                <a:cs typeface="Times New Roman" panose="02020603050405020304" pitchFamily="18" charset="0"/>
              </a:rPr>
              <a:t>sü</a:t>
            </a:r>
            <a:r>
              <a:rPr lang="tr-TR" sz="1700" spc="-73" dirty="0">
                <a:solidFill>
                  <a:schemeClr val="tx1"/>
                </a:solidFill>
                <a:latin typeface="Times New Roman" panose="02020603050405020304" pitchFamily="18" charset="0"/>
                <a:cs typeface="Times New Roman" panose="02020603050405020304" pitchFamily="18" charset="0"/>
              </a:rPr>
              <a:t>r</a:t>
            </a:r>
            <a:r>
              <a:rPr lang="tr-TR" sz="1700" spc="-20" dirty="0">
                <a:solidFill>
                  <a:schemeClr val="tx1"/>
                </a:solidFill>
                <a:latin typeface="Times New Roman" panose="02020603050405020304" pitchFamily="18" charset="0"/>
                <a:cs typeface="Times New Roman" panose="02020603050405020304" pitchFamily="18" charset="0"/>
              </a:rPr>
              <a:t>esi</a:t>
            </a:r>
            <a:r>
              <a:rPr lang="tr-TR" sz="1700" spc="33" dirty="0">
                <a:solidFill>
                  <a:schemeClr val="tx1"/>
                </a:solidFill>
                <a:latin typeface="Times New Roman" panose="02020603050405020304" pitchFamily="18" charset="0"/>
                <a:cs typeface="Times New Roman" panose="02020603050405020304" pitchFamily="18" charset="0"/>
              </a:rPr>
              <a:t> </a:t>
            </a:r>
            <a:r>
              <a:rPr lang="tr-TR" sz="1700" spc="-47" dirty="0">
                <a:solidFill>
                  <a:schemeClr val="tx1"/>
                </a:solidFill>
                <a:latin typeface="Times New Roman" panose="02020603050405020304" pitchFamily="18" charset="0"/>
                <a:cs typeface="Times New Roman" panose="02020603050405020304" pitchFamily="18" charset="0"/>
              </a:rPr>
              <a:t>g</a:t>
            </a:r>
            <a:r>
              <a:rPr lang="tr-TR" sz="1700" spc="-20" dirty="0">
                <a:solidFill>
                  <a:schemeClr val="tx1"/>
                </a:solidFill>
                <a:latin typeface="Times New Roman" panose="02020603050405020304" pitchFamily="18" charset="0"/>
                <a:cs typeface="Times New Roman" panose="02020603050405020304" pitchFamily="18" charset="0"/>
              </a:rPr>
              <a:t>ene</a:t>
            </a:r>
            <a:r>
              <a:rPr lang="tr-TR" sz="1700" spc="-33" dirty="0">
                <a:solidFill>
                  <a:schemeClr val="tx1"/>
                </a:solidFill>
                <a:latin typeface="Times New Roman" panose="02020603050405020304" pitchFamily="18" charset="0"/>
                <a:cs typeface="Times New Roman" panose="02020603050405020304" pitchFamily="18" charset="0"/>
              </a:rPr>
              <a:t>l</a:t>
            </a:r>
            <a:r>
              <a:rPr lang="tr-TR" sz="1700" spc="-20" dirty="0">
                <a:solidFill>
                  <a:schemeClr val="tx1"/>
                </a:solidFill>
                <a:latin typeface="Times New Roman" panose="02020603050405020304" pitchFamily="18" charset="0"/>
                <a:cs typeface="Times New Roman" panose="02020603050405020304" pitchFamily="18" charset="0"/>
              </a:rPr>
              <a:t>de uzundur (6 ay), ancak öğrenim fiilen mektupta belirtilenden daha kısa sürebilmektedir. Alma</a:t>
            </a:r>
            <a:r>
              <a:rPr lang="tr-TR" sz="1700" spc="-93" dirty="0">
                <a:solidFill>
                  <a:schemeClr val="tx1"/>
                </a:solidFill>
                <a:latin typeface="Times New Roman" panose="02020603050405020304" pitchFamily="18" charset="0"/>
                <a:cs typeface="Times New Roman" panose="02020603050405020304" pitchFamily="18" charset="0"/>
              </a:rPr>
              <a:t>n</a:t>
            </a:r>
            <a:r>
              <a:rPr lang="tr-TR" sz="1700" spc="-100" dirty="0">
                <a:solidFill>
                  <a:schemeClr val="tx1"/>
                </a:solidFill>
                <a:latin typeface="Times New Roman" panose="02020603050405020304" pitchFamily="18" charset="0"/>
                <a:cs typeface="Times New Roman" panose="02020603050405020304" pitchFamily="18" charset="0"/>
              </a:rPr>
              <a:t>y</a:t>
            </a:r>
            <a:r>
              <a:rPr lang="tr-TR" sz="1700" spc="-20" dirty="0">
                <a:solidFill>
                  <a:schemeClr val="tx1"/>
                </a:solidFill>
                <a:latin typeface="Times New Roman" panose="02020603050405020304" pitchFamily="18" charset="0"/>
                <a:cs typeface="Times New Roman" panose="02020603050405020304" pitchFamily="18" charset="0"/>
              </a:rPr>
              <a:t>a</a:t>
            </a:r>
            <a:r>
              <a:rPr lang="tr-TR" sz="1700" spc="-93" dirty="0">
                <a:solidFill>
                  <a:schemeClr val="tx1"/>
                </a:solidFill>
                <a:latin typeface="Times New Roman" panose="02020603050405020304" pitchFamily="18" charset="0"/>
                <a:cs typeface="Times New Roman" panose="02020603050405020304" pitchFamily="18" charset="0"/>
              </a:rPr>
              <a:t>’</a:t>
            </a:r>
            <a:r>
              <a:rPr lang="tr-TR" sz="1700" spc="-100" dirty="0">
                <a:solidFill>
                  <a:schemeClr val="tx1"/>
                </a:solidFill>
                <a:latin typeface="Times New Roman" panose="02020603050405020304" pitchFamily="18" charset="0"/>
                <a:cs typeface="Times New Roman" panose="02020603050405020304" pitchFamily="18" charset="0"/>
              </a:rPr>
              <a:t>y</a:t>
            </a:r>
            <a:r>
              <a:rPr lang="tr-TR" sz="1700" spc="-20" dirty="0">
                <a:solidFill>
                  <a:schemeClr val="tx1"/>
                </a:solidFill>
                <a:latin typeface="Times New Roman" panose="02020603050405020304" pitchFamily="18" charset="0"/>
                <a:cs typeface="Times New Roman" panose="02020603050405020304" pitchFamily="18" charset="0"/>
              </a:rPr>
              <a:t>a</a:t>
            </a:r>
            <a:r>
              <a:rPr lang="tr-TR" sz="1700" spc="33"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gidecek</a:t>
            </a:r>
            <a:r>
              <a:rPr lang="tr-TR" sz="1700" spc="-7"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olan</a:t>
            </a:r>
            <a:r>
              <a:rPr lang="tr-TR" sz="1700" spc="-7"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öğ</a:t>
            </a:r>
            <a:r>
              <a:rPr lang="tr-TR" sz="1700" spc="-60" dirty="0">
                <a:solidFill>
                  <a:schemeClr val="tx1"/>
                </a:solidFill>
                <a:latin typeface="Times New Roman" panose="02020603050405020304" pitchFamily="18" charset="0"/>
                <a:cs typeface="Times New Roman" panose="02020603050405020304" pitchFamily="18" charset="0"/>
              </a:rPr>
              <a:t>r</a:t>
            </a:r>
            <a:r>
              <a:rPr lang="tr-TR" sz="1700" spc="-20" dirty="0">
                <a:solidFill>
                  <a:schemeClr val="tx1"/>
                </a:solidFill>
                <a:latin typeface="Times New Roman" panose="02020603050405020304" pitchFamily="18" charset="0"/>
                <a:cs typeface="Times New Roman" panose="02020603050405020304" pitchFamily="18" charset="0"/>
              </a:rPr>
              <a:t>enci</a:t>
            </a:r>
            <a:r>
              <a:rPr lang="tr-TR" sz="1700" spc="-33" dirty="0">
                <a:solidFill>
                  <a:schemeClr val="tx1"/>
                </a:solidFill>
                <a:latin typeface="Times New Roman" panose="02020603050405020304" pitchFamily="18" charset="0"/>
                <a:cs typeface="Times New Roman" panose="02020603050405020304" pitchFamily="18" charset="0"/>
              </a:rPr>
              <a:t>l</a:t>
            </a:r>
            <a:r>
              <a:rPr lang="tr-TR" sz="1700" spc="-20" dirty="0">
                <a:solidFill>
                  <a:schemeClr val="tx1"/>
                </a:solidFill>
                <a:latin typeface="Times New Roman" panose="02020603050405020304" pitchFamily="18" charset="0"/>
                <a:cs typeface="Times New Roman" panose="02020603050405020304" pitchFamily="18" charset="0"/>
              </a:rPr>
              <a:t>er</a:t>
            </a:r>
            <a:r>
              <a:rPr lang="tr-TR" sz="1700" spc="-33" dirty="0">
                <a:solidFill>
                  <a:schemeClr val="tx1"/>
                </a:solidFill>
                <a:latin typeface="Times New Roman" panose="02020603050405020304" pitchFamily="18" charset="0"/>
                <a:cs typeface="Times New Roman" panose="02020603050405020304" pitchFamily="18" charset="0"/>
              </a:rPr>
              <a:t>i</a:t>
            </a:r>
            <a:r>
              <a:rPr lang="tr-TR" sz="1700" spc="-20" dirty="0">
                <a:solidFill>
                  <a:schemeClr val="tx1"/>
                </a:solidFill>
                <a:latin typeface="Times New Roman" panose="02020603050405020304" pitchFamily="18" charset="0"/>
                <a:cs typeface="Times New Roman" panose="02020603050405020304" pitchFamily="18" charset="0"/>
              </a:rPr>
              <a:t>n</a:t>
            </a:r>
            <a:r>
              <a:rPr lang="tr-TR" sz="1700" spc="27"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dön</a:t>
            </a:r>
            <a:r>
              <a:rPr lang="tr-TR" sz="1700" spc="-33" dirty="0">
                <a:solidFill>
                  <a:schemeClr val="tx1"/>
                </a:solidFill>
                <a:latin typeface="Times New Roman" panose="02020603050405020304" pitchFamily="18" charset="0"/>
                <a:cs typeface="Times New Roman" panose="02020603050405020304" pitchFamily="18" charset="0"/>
              </a:rPr>
              <a:t>ü</a:t>
            </a:r>
            <a:r>
              <a:rPr lang="tr-TR" sz="1700" spc="-20" dirty="0">
                <a:solidFill>
                  <a:schemeClr val="tx1"/>
                </a:solidFill>
                <a:latin typeface="Times New Roman" panose="02020603050405020304" pitchFamily="18" charset="0"/>
                <a:cs typeface="Times New Roman" panose="02020603050405020304" pitchFamily="18" charset="0"/>
              </a:rPr>
              <a:t>ş</a:t>
            </a:r>
            <a:r>
              <a:rPr lang="tr-TR" sz="1700" spc="47" dirty="0">
                <a:solidFill>
                  <a:schemeClr val="tx1"/>
                </a:solidFill>
                <a:latin typeface="Times New Roman" panose="02020603050405020304" pitchFamily="18" charset="0"/>
                <a:cs typeface="Times New Roman" panose="02020603050405020304" pitchFamily="18" charset="0"/>
              </a:rPr>
              <a:t> </a:t>
            </a:r>
            <a:r>
              <a:rPr lang="tr-TR" sz="1700" spc="-67" dirty="0">
                <a:solidFill>
                  <a:schemeClr val="tx1"/>
                </a:solidFill>
                <a:latin typeface="Times New Roman" panose="02020603050405020304" pitchFamily="18" charset="0"/>
                <a:cs typeface="Times New Roman" panose="02020603050405020304" pitchFamily="18" charset="0"/>
              </a:rPr>
              <a:t>t</a:t>
            </a:r>
            <a:r>
              <a:rPr lang="tr-TR" sz="1700" spc="-13" dirty="0">
                <a:solidFill>
                  <a:schemeClr val="tx1"/>
                </a:solidFill>
                <a:latin typeface="Times New Roman" panose="02020603050405020304" pitchFamily="18" charset="0"/>
                <a:cs typeface="Times New Roman" panose="02020603050405020304" pitchFamily="18" charset="0"/>
              </a:rPr>
              <a:t>ari</a:t>
            </a:r>
            <a:r>
              <a:rPr lang="tr-TR" sz="1700" spc="-40" dirty="0">
                <a:solidFill>
                  <a:schemeClr val="tx1"/>
                </a:solidFill>
                <a:latin typeface="Times New Roman" panose="02020603050405020304" pitchFamily="18" charset="0"/>
                <a:cs typeface="Times New Roman" panose="02020603050405020304" pitchFamily="18" charset="0"/>
              </a:rPr>
              <a:t>h</a:t>
            </a:r>
            <a:r>
              <a:rPr lang="tr-TR" sz="1700" spc="-20" dirty="0">
                <a:solidFill>
                  <a:schemeClr val="tx1"/>
                </a:solidFill>
                <a:latin typeface="Times New Roman" panose="02020603050405020304" pitchFamily="18" charset="0"/>
                <a:cs typeface="Times New Roman" panose="02020603050405020304" pitchFamily="18" charset="0"/>
              </a:rPr>
              <a:t>le</a:t>
            </a:r>
            <a:r>
              <a:rPr lang="tr-TR" sz="1700" spc="-33" dirty="0">
                <a:solidFill>
                  <a:schemeClr val="tx1"/>
                </a:solidFill>
                <a:latin typeface="Times New Roman" panose="02020603050405020304" pitchFamily="18" charset="0"/>
                <a:cs typeface="Times New Roman" panose="02020603050405020304" pitchFamily="18" charset="0"/>
              </a:rPr>
              <a:t>r</a:t>
            </a:r>
            <a:r>
              <a:rPr lang="tr-TR" sz="1700" spc="-13" dirty="0">
                <a:solidFill>
                  <a:schemeClr val="tx1"/>
                </a:solidFill>
                <a:latin typeface="Times New Roman" panose="02020603050405020304" pitchFamily="18" charset="0"/>
                <a:cs typeface="Times New Roman" panose="02020603050405020304" pitchFamily="18" charset="0"/>
              </a:rPr>
              <a:t>i</a:t>
            </a:r>
            <a:r>
              <a:rPr lang="tr-TR" sz="1700" spc="-40" dirty="0">
                <a:solidFill>
                  <a:schemeClr val="tx1"/>
                </a:solidFill>
                <a:latin typeface="Times New Roman" panose="02020603050405020304" pitchFamily="18" charset="0"/>
                <a:cs typeface="Times New Roman" panose="02020603050405020304" pitchFamily="18" charset="0"/>
              </a:rPr>
              <a:t>n</a:t>
            </a:r>
            <a:r>
              <a:rPr lang="tr-TR" sz="1700" dirty="0">
                <a:solidFill>
                  <a:schemeClr val="tx1"/>
                </a:solidFill>
                <a:latin typeface="Times New Roman" panose="02020603050405020304" pitchFamily="18" charset="0"/>
                <a:cs typeface="Times New Roman" panose="02020603050405020304" pitchFamily="18" charset="0"/>
              </a:rPr>
              <a:t>i</a:t>
            </a:r>
            <a:r>
              <a:rPr lang="tr-TR" sz="1700" spc="20" dirty="0">
                <a:solidFill>
                  <a:schemeClr val="tx1"/>
                </a:solidFill>
                <a:latin typeface="Times New Roman" panose="02020603050405020304" pitchFamily="18" charset="0"/>
                <a:cs typeface="Times New Roman" panose="02020603050405020304" pitchFamily="18" charset="0"/>
              </a:rPr>
              <a:t> </a:t>
            </a:r>
            <a:r>
              <a:rPr lang="tr-TR" sz="1700" spc="-20" dirty="0">
                <a:solidFill>
                  <a:schemeClr val="tx1"/>
                </a:solidFill>
                <a:latin typeface="Times New Roman" panose="02020603050405020304" pitchFamily="18" charset="0"/>
                <a:cs typeface="Times New Roman" panose="02020603050405020304" pitchFamily="18" charset="0"/>
              </a:rPr>
              <a:t>b</a:t>
            </a:r>
            <a:r>
              <a:rPr lang="tr-TR" sz="1700" spc="-33" dirty="0">
                <a:solidFill>
                  <a:schemeClr val="tx1"/>
                </a:solidFill>
                <a:latin typeface="Times New Roman" panose="02020603050405020304" pitchFamily="18" charset="0"/>
                <a:cs typeface="Times New Roman" panose="02020603050405020304" pitchFamily="18" charset="0"/>
              </a:rPr>
              <a:t>i</a:t>
            </a:r>
            <a:r>
              <a:rPr lang="tr-TR" sz="1700" spc="-67" dirty="0">
                <a:solidFill>
                  <a:schemeClr val="tx1"/>
                </a:solidFill>
                <a:latin typeface="Times New Roman" panose="02020603050405020304" pitchFamily="18" charset="0"/>
                <a:cs typeface="Times New Roman" panose="02020603050405020304" pitchFamily="18" charset="0"/>
              </a:rPr>
              <a:t>r</a:t>
            </a:r>
            <a:r>
              <a:rPr lang="tr-TR" sz="1700" spc="-20" dirty="0">
                <a:solidFill>
                  <a:schemeClr val="tx1"/>
                </a:solidFill>
                <a:latin typeface="Times New Roman" panose="02020603050405020304" pitchFamily="18" charset="0"/>
                <a:cs typeface="Times New Roman" panose="02020603050405020304" pitchFamily="18" charset="0"/>
              </a:rPr>
              <a:t>eb</a:t>
            </a:r>
            <a:r>
              <a:rPr lang="tr-TR" sz="1700" spc="-33" dirty="0">
                <a:solidFill>
                  <a:schemeClr val="tx1"/>
                </a:solidFill>
                <a:latin typeface="Times New Roman" panose="02020603050405020304" pitchFamily="18" charset="0"/>
                <a:cs typeface="Times New Roman" panose="02020603050405020304" pitchFamily="18" charset="0"/>
              </a:rPr>
              <a:t>i</a:t>
            </a:r>
            <a:r>
              <a:rPr lang="tr-TR" sz="1700" spc="-13" dirty="0">
                <a:solidFill>
                  <a:schemeClr val="tx1"/>
                </a:solidFill>
                <a:latin typeface="Times New Roman" panose="02020603050405020304" pitchFamily="18" charset="0"/>
                <a:cs typeface="Times New Roman" panose="02020603050405020304" pitchFamily="18" charset="0"/>
              </a:rPr>
              <a:t>r</a:t>
            </a:r>
            <a:r>
              <a:rPr lang="tr-TR" sz="1700" spc="40" dirty="0">
                <a:solidFill>
                  <a:schemeClr val="tx1"/>
                </a:solidFill>
                <a:latin typeface="Times New Roman" panose="02020603050405020304" pitchFamily="18" charset="0"/>
                <a:cs typeface="Times New Roman" panose="02020603050405020304" pitchFamily="18" charset="0"/>
              </a:rPr>
              <a:t> </a:t>
            </a:r>
            <a:r>
              <a:rPr lang="tr-TR" sz="1700" spc="-87" dirty="0">
                <a:solidFill>
                  <a:schemeClr val="tx1"/>
                </a:solidFill>
                <a:latin typeface="Times New Roman" panose="02020603050405020304" pitchFamily="18" charset="0"/>
                <a:cs typeface="Times New Roman" panose="02020603050405020304" pitchFamily="18" charset="0"/>
              </a:rPr>
              <a:t>k</a:t>
            </a:r>
            <a:r>
              <a:rPr lang="tr-TR" sz="1700" spc="-20" dirty="0">
                <a:solidFill>
                  <a:schemeClr val="tx1"/>
                </a:solidFill>
                <a:latin typeface="Times New Roman" panose="02020603050405020304" pitchFamily="18" charset="0"/>
                <a:cs typeface="Times New Roman" panose="02020603050405020304" pitchFamily="18" charset="0"/>
              </a:rPr>
              <a:t>a</a:t>
            </a:r>
            <a:r>
              <a:rPr lang="tr-TR" sz="1700" spc="-80" dirty="0">
                <a:solidFill>
                  <a:schemeClr val="tx1"/>
                </a:solidFill>
                <a:latin typeface="Times New Roman" panose="02020603050405020304" pitchFamily="18" charset="0"/>
                <a:cs typeface="Times New Roman" panose="02020603050405020304" pitchFamily="18" charset="0"/>
              </a:rPr>
              <a:t>r</a:t>
            </a:r>
            <a:r>
              <a:rPr lang="tr-TR" sz="1700" dirty="0">
                <a:solidFill>
                  <a:schemeClr val="tx1"/>
                </a:solidFill>
                <a:latin typeface="Times New Roman" panose="02020603050405020304" pitchFamily="18" charset="0"/>
                <a:cs typeface="Times New Roman" panose="02020603050405020304" pitchFamily="18" charset="0"/>
              </a:rPr>
              <a:t>şı</a:t>
            </a:r>
            <a:r>
              <a:rPr lang="tr-TR" sz="1700" spc="-7" dirty="0">
                <a:solidFill>
                  <a:schemeClr val="tx1"/>
                </a:solidFill>
                <a:latin typeface="Times New Roman" panose="02020603050405020304" pitchFamily="18" charset="0"/>
                <a:cs typeface="Times New Roman" panose="02020603050405020304" pitchFamily="18" charset="0"/>
              </a:rPr>
              <a:t> </a:t>
            </a:r>
            <a:r>
              <a:rPr lang="tr-TR" sz="1700" spc="-60" dirty="0">
                <a:solidFill>
                  <a:schemeClr val="tx1"/>
                </a:solidFill>
                <a:latin typeface="Times New Roman" panose="02020603050405020304" pitchFamily="18" charset="0"/>
                <a:cs typeface="Times New Roman" panose="02020603050405020304" pitchFamily="18" charset="0"/>
              </a:rPr>
              <a:t>k</a:t>
            </a:r>
            <a:r>
              <a:rPr lang="tr-TR" sz="1700" spc="-20" dirty="0">
                <a:solidFill>
                  <a:schemeClr val="tx1"/>
                </a:solidFill>
                <a:latin typeface="Times New Roman" panose="02020603050405020304" pitchFamily="18" charset="0"/>
                <a:cs typeface="Times New Roman" panose="02020603050405020304" pitchFamily="18" charset="0"/>
              </a:rPr>
              <a:t>ur</a:t>
            </a:r>
            <a:r>
              <a:rPr lang="tr-TR" sz="1700" spc="-40" dirty="0">
                <a:solidFill>
                  <a:schemeClr val="tx1"/>
                </a:solidFill>
                <a:latin typeface="Times New Roman" panose="02020603050405020304" pitchFamily="18" charset="0"/>
                <a:cs typeface="Times New Roman" panose="02020603050405020304" pitchFamily="18" charset="0"/>
              </a:rPr>
              <a:t>u</a:t>
            </a:r>
            <a:r>
              <a:rPr lang="tr-TR" sz="1700" spc="-33" dirty="0">
                <a:solidFill>
                  <a:schemeClr val="tx1"/>
                </a:solidFill>
                <a:latin typeface="Times New Roman" panose="02020603050405020304" pitchFamily="18" charset="0"/>
                <a:cs typeface="Times New Roman" panose="02020603050405020304" pitchFamily="18" charset="0"/>
              </a:rPr>
              <a:t>m</a:t>
            </a:r>
            <a:r>
              <a:rPr lang="tr-TR" sz="1700" dirty="0">
                <a:solidFill>
                  <a:schemeClr val="tx1"/>
                </a:solidFill>
                <a:latin typeface="Times New Roman" panose="02020603050405020304" pitchFamily="18" charset="0"/>
                <a:cs typeface="Times New Roman" panose="02020603050405020304" pitchFamily="18" charset="0"/>
              </a:rPr>
              <a:t> </a:t>
            </a:r>
            <a:r>
              <a:rPr lang="tr-TR" sz="1700" spc="-152" dirty="0">
                <a:solidFill>
                  <a:schemeClr val="tx1"/>
                </a:solidFill>
                <a:latin typeface="Times New Roman" panose="02020603050405020304" pitchFamily="18" charset="0"/>
                <a:cs typeface="Times New Roman" panose="02020603050405020304" pitchFamily="18" charset="0"/>
              </a:rPr>
              <a:t>k</a:t>
            </a:r>
            <a:r>
              <a:rPr lang="tr-TR" sz="1700" spc="-20" dirty="0">
                <a:solidFill>
                  <a:schemeClr val="tx1"/>
                </a:solidFill>
                <a:latin typeface="Times New Roman" panose="02020603050405020304" pitchFamily="18" charset="0"/>
                <a:cs typeface="Times New Roman" panose="02020603050405020304" pitchFamily="18" charset="0"/>
              </a:rPr>
              <a:t>oo</a:t>
            </a:r>
            <a:r>
              <a:rPr lang="tr-TR" sz="1700" spc="-67" dirty="0">
                <a:solidFill>
                  <a:schemeClr val="tx1"/>
                </a:solidFill>
                <a:latin typeface="Times New Roman" panose="02020603050405020304" pitchFamily="18" charset="0"/>
                <a:cs typeface="Times New Roman" panose="02020603050405020304" pitchFamily="18" charset="0"/>
              </a:rPr>
              <a:t>r</a:t>
            </a:r>
            <a:r>
              <a:rPr lang="tr-TR" sz="1700" dirty="0">
                <a:solidFill>
                  <a:schemeClr val="tx1"/>
                </a:solidFill>
                <a:latin typeface="Times New Roman" panose="02020603050405020304" pitchFamily="18" charset="0"/>
                <a:cs typeface="Times New Roman" panose="02020603050405020304" pitchFamily="18" charset="0"/>
              </a:rPr>
              <a:t>d</a:t>
            </a:r>
            <a:r>
              <a:rPr lang="tr-TR" sz="1700" spc="-20" dirty="0">
                <a:solidFill>
                  <a:schemeClr val="tx1"/>
                </a:solidFill>
                <a:latin typeface="Times New Roman" panose="02020603050405020304" pitchFamily="18" charset="0"/>
                <a:cs typeface="Times New Roman" panose="02020603050405020304" pitchFamily="18" charset="0"/>
              </a:rPr>
              <a:t>in</a:t>
            </a:r>
            <a:r>
              <a:rPr lang="tr-TR" sz="1700" spc="-60" dirty="0">
                <a:solidFill>
                  <a:schemeClr val="tx1"/>
                </a:solidFill>
                <a:latin typeface="Times New Roman" panose="02020603050405020304" pitchFamily="18" charset="0"/>
                <a:cs typeface="Times New Roman" panose="02020603050405020304" pitchFamily="18" charset="0"/>
              </a:rPr>
              <a:t>a</a:t>
            </a:r>
            <a:r>
              <a:rPr lang="tr-TR" sz="1700" spc="-53" dirty="0">
                <a:solidFill>
                  <a:schemeClr val="tx1"/>
                </a:solidFill>
                <a:latin typeface="Times New Roman" panose="02020603050405020304" pitchFamily="18" charset="0"/>
                <a:cs typeface="Times New Roman" panose="02020603050405020304" pitchFamily="18" charset="0"/>
              </a:rPr>
              <a:t>t</a:t>
            </a:r>
            <a:r>
              <a:rPr lang="tr-TR" sz="1700" spc="-20" dirty="0">
                <a:solidFill>
                  <a:schemeClr val="tx1"/>
                </a:solidFill>
                <a:latin typeface="Times New Roman" panose="02020603050405020304" pitchFamily="18" charset="0"/>
                <a:cs typeface="Times New Roman" panose="02020603050405020304" pitchFamily="18" charset="0"/>
              </a:rPr>
              <a:t>örü</a:t>
            </a:r>
            <a:r>
              <a:rPr lang="tr-TR" sz="1700" spc="33" dirty="0">
                <a:solidFill>
                  <a:schemeClr val="tx1"/>
                </a:solidFill>
                <a:latin typeface="Times New Roman" panose="02020603050405020304" pitchFamily="18" charset="0"/>
                <a:cs typeface="Times New Roman" panose="02020603050405020304" pitchFamily="18" charset="0"/>
              </a:rPr>
              <a:t> </a:t>
            </a:r>
            <a:r>
              <a:rPr lang="tr-TR" sz="1700" dirty="0">
                <a:solidFill>
                  <a:schemeClr val="tx1"/>
                </a:solidFill>
                <a:latin typeface="Times New Roman" panose="02020603050405020304" pitchFamily="18" charset="0"/>
                <a:cs typeface="Times New Roman" panose="02020603050405020304" pitchFamily="18" charset="0"/>
              </a:rPr>
              <a:t>i</a:t>
            </a:r>
            <a:r>
              <a:rPr lang="tr-TR" sz="1700" spc="-20" dirty="0">
                <a:solidFill>
                  <a:schemeClr val="tx1"/>
                </a:solidFill>
                <a:latin typeface="Times New Roman" panose="02020603050405020304" pitchFamily="18" charset="0"/>
                <a:cs typeface="Times New Roman" panose="02020603050405020304" pitchFamily="18" charset="0"/>
              </a:rPr>
              <a:t>le</a:t>
            </a:r>
            <a:r>
              <a:rPr lang="tr-TR" sz="1700" spc="-7" dirty="0">
                <a:solidFill>
                  <a:schemeClr val="tx1"/>
                </a:solidFill>
                <a:latin typeface="Times New Roman" panose="02020603050405020304" pitchFamily="18" charset="0"/>
                <a:cs typeface="Times New Roman" panose="02020603050405020304" pitchFamily="18" charset="0"/>
              </a:rPr>
              <a:t> </a:t>
            </a:r>
            <a:r>
              <a:rPr lang="tr-TR" sz="1700" dirty="0">
                <a:solidFill>
                  <a:schemeClr val="tx1"/>
                </a:solidFill>
                <a:latin typeface="Times New Roman" panose="02020603050405020304" pitchFamily="18" charset="0"/>
                <a:cs typeface="Times New Roman" panose="02020603050405020304" pitchFamily="18" charset="0"/>
              </a:rPr>
              <a:t>i</a:t>
            </a:r>
            <a:r>
              <a:rPr lang="tr-TR" sz="1700" spc="-20" dirty="0">
                <a:solidFill>
                  <a:schemeClr val="tx1"/>
                </a:solidFill>
                <a:latin typeface="Times New Roman" panose="02020603050405020304" pitchFamily="18" charset="0"/>
                <a:cs typeface="Times New Roman" panose="02020603050405020304" pitchFamily="18" charset="0"/>
              </a:rPr>
              <a:t>r</a:t>
            </a:r>
            <a:r>
              <a:rPr lang="tr-TR" sz="1700" dirty="0">
                <a:solidFill>
                  <a:schemeClr val="tx1"/>
                </a:solidFill>
                <a:latin typeface="Times New Roman" panose="02020603050405020304" pitchFamily="18" charset="0"/>
                <a:cs typeface="Times New Roman" panose="02020603050405020304" pitchFamily="18" charset="0"/>
              </a:rPr>
              <a:t>t</a:t>
            </a:r>
            <a:r>
              <a:rPr lang="tr-TR" sz="1700" spc="-13" dirty="0">
                <a:solidFill>
                  <a:schemeClr val="tx1"/>
                </a:solidFill>
                <a:latin typeface="Times New Roman" panose="02020603050405020304" pitchFamily="18" charset="0"/>
                <a:cs typeface="Times New Roman" panose="02020603050405020304" pitchFamily="18" charset="0"/>
              </a:rPr>
              <a:t>i</a:t>
            </a:r>
            <a:r>
              <a:rPr lang="tr-TR" sz="1700" spc="-20" dirty="0">
                <a:solidFill>
                  <a:schemeClr val="tx1"/>
                </a:solidFill>
                <a:latin typeface="Times New Roman" panose="02020603050405020304" pitchFamily="18" charset="0"/>
                <a:cs typeface="Times New Roman" panose="02020603050405020304" pitchFamily="18" charset="0"/>
              </a:rPr>
              <a:t>b</a:t>
            </a:r>
            <a:r>
              <a:rPr lang="tr-TR" sz="1700" spc="-60" dirty="0">
                <a:solidFill>
                  <a:schemeClr val="tx1"/>
                </a:solidFill>
                <a:latin typeface="Times New Roman" panose="02020603050405020304" pitchFamily="18" charset="0"/>
                <a:cs typeface="Times New Roman" panose="02020603050405020304" pitchFamily="18" charset="0"/>
              </a:rPr>
              <a:t>a</a:t>
            </a:r>
            <a:r>
              <a:rPr lang="tr-TR" sz="1700" spc="-67" dirty="0">
                <a:solidFill>
                  <a:schemeClr val="tx1"/>
                </a:solidFill>
                <a:latin typeface="Times New Roman" panose="02020603050405020304" pitchFamily="18" charset="0"/>
                <a:cs typeface="Times New Roman" panose="02020603050405020304" pitchFamily="18" charset="0"/>
              </a:rPr>
              <a:t>t</a:t>
            </a:r>
            <a:r>
              <a:rPr lang="tr-TR" sz="1700" spc="-20" dirty="0">
                <a:solidFill>
                  <a:schemeClr val="tx1"/>
                </a:solidFill>
                <a:latin typeface="Times New Roman" panose="02020603050405020304" pitchFamily="18" charset="0"/>
                <a:cs typeface="Times New Roman" panose="02020603050405020304" pitchFamily="18" charset="0"/>
              </a:rPr>
              <a:t>a</a:t>
            </a:r>
            <a:r>
              <a:rPr lang="tr-TR" sz="1700" spc="-7" dirty="0">
                <a:solidFill>
                  <a:schemeClr val="tx1"/>
                </a:solidFill>
                <a:latin typeface="Times New Roman" panose="02020603050405020304" pitchFamily="18" charset="0"/>
                <a:cs typeface="Times New Roman" panose="02020603050405020304" pitchFamily="18" charset="0"/>
              </a:rPr>
              <a:t> </a:t>
            </a:r>
            <a:r>
              <a:rPr lang="tr-TR" sz="1700" spc="-40" dirty="0">
                <a:solidFill>
                  <a:schemeClr val="tx1"/>
                </a:solidFill>
                <a:latin typeface="Times New Roman" panose="02020603050405020304" pitchFamily="18" charset="0"/>
                <a:cs typeface="Times New Roman" panose="02020603050405020304" pitchFamily="18" charset="0"/>
              </a:rPr>
              <a:t>g</a:t>
            </a:r>
            <a:r>
              <a:rPr lang="tr-TR" sz="1700" spc="-20" dirty="0">
                <a:solidFill>
                  <a:schemeClr val="tx1"/>
                </a:solidFill>
                <a:latin typeface="Times New Roman" panose="02020603050405020304" pitchFamily="18" charset="0"/>
                <a:cs typeface="Times New Roman" panose="02020603050405020304" pitchFamily="18" charset="0"/>
              </a:rPr>
              <a:t>eçe</a:t>
            </a:r>
            <a:r>
              <a:rPr lang="tr-TR" sz="1700" spc="-67" dirty="0">
                <a:solidFill>
                  <a:schemeClr val="tx1"/>
                </a:solidFill>
                <a:latin typeface="Times New Roman" panose="02020603050405020304" pitchFamily="18" charset="0"/>
                <a:cs typeface="Times New Roman" panose="02020603050405020304" pitchFamily="18" charset="0"/>
              </a:rPr>
              <a:t>r</a:t>
            </a:r>
            <a:r>
              <a:rPr lang="tr-TR" sz="1700" spc="-20" dirty="0">
                <a:solidFill>
                  <a:schemeClr val="tx1"/>
                </a:solidFill>
                <a:latin typeface="Times New Roman" panose="02020603050405020304" pitchFamily="18" charset="0"/>
                <a:cs typeface="Times New Roman" panose="02020603050405020304" pitchFamily="18" charset="0"/>
              </a:rPr>
              <a:t>ek öğrenim süresi hakkında bilgi almasında yarar vardır. </a:t>
            </a:r>
            <a:endParaRPr lang="tr-TR" sz="1700" spc="-13" dirty="0">
              <a:solidFill>
                <a:schemeClr val="tx1"/>
              </a:solidFill>
              <a:latin typeface="Times New Roman" panose="02020603050405020304" pitchFamily="18" charset="0"/>
              <a:cs typeface="Times New Roman" panose="02020603050405020304" pitchFamily="18" charset="0"/>
            </a:endParaRPr>
          </a:p>
          <a:p>
            <a:pPr marL="16933" indent="0">
              <a:buNone/>
              <a:tabLst>
                <a:tab pos="321725" algn="l"/>
              </a:tabLst>
            </a:pPr>
            <a:endParaRPr lang="tr-TR" sz="1800" dirty="0">
              <a:solidFill>
                <a:schemeClr val="tx1"/>
              </a:solidFill>
              <a:latin typeface="Arial" panose="020B0604020202020204" pitchFamily="34" charset="0"/>
              <a:cs typeface="Arial" panose="020B0604020202020204" pitchFamily="34" charset="0"/>
            </a:endParaRPr>
          </a:p>
          <a:p>
            <a:endParaRPr lang="tr-TR" dirty="0"/>
          </a:p>
        </p:txBody>
      </p:sp>
      <p:sp>
        <p:nvSpPr>
          <p:cNvPr id="4" name="Başlık 3"/>
          <p:cNvSpPr>
            <a:spLocks noGrp="1"/>
          </p:cNvSpPr>
          <p:nvPr>
            <p:ph type="title"/>
          </p:nvPr>
        </p:nvSpPr>
        <p:spPr>
          <a:xfrm>
            <a:off x="401217" y="-512324"/>
            <a:ext cx="12192000" cy="1305426"/>
          </a:xfrm>
        </p:spPr>
        <p:txBody>
          <a:bodyPr>
            <a:normAutofit fontScale="90000"/>
          </a:bodyPr>
          <a:lstStyle/>
          <a:p>
            <a:br>
              <a:rPr lang="tr-TR" b="1" dirty="0"/>
            </a:br>
            <a:br>
              <a:rPr lang="tr-TR" b="1" dirty="0"/>
            </a:br>
            <a:r>
              <a:rPr lang="tr-TR" b="1" dirty="0">
                <a:solidFill>
                  <a:srgbClr val="FF0000"/>
                </a:solidFill>
                <a:latin typeface="Arial" panose="020B0604020202020204" pitchFamily="34" charset="0"/>
                <a:cs typeface="Arial" panose="020B0604020202020204" pitchFamily="34" charset="0"/>
              </a:rPr>
              <a:t>HİBE HESAPLAMASI ve ÖDEMESİ</a:t>
            </a:r>
          </a:p>
        </p:txBody>
      </p:sp>
      <p:sp>
        <p:nvSpPr>
          <p:cNvPr id="5"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51194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35902"/>
            <a:ext cx="12192000" cy="5471813"/>
          </a:xfrm>
        </p:spPr>
        <p:txBody>
          <a:bodyPr/>
          <a:lstStyle/>
          <a:p>
            <a:pPr>
              <a:lnSpc>
                <a:spcPct val="150000"/>
              </a:lnSpc>
            </a:pPr>
            <a:r>
              <a:rPr lang="tr-TR" sz="1600" dirty="0">
                <a:solidFill>
                  <a:schemeClr val="tx1"/>
                </a:solidFill>
                <a:latin typeface="Times New Roman" panose="02020603050405020304" pitchFamily="18" charset="0"/>
                <a:cs typeface="Times New Roman" panose="02020603050405020304" pitchFamily="18" charset="0"/>
              </a:rPr>
              <a:t>Erasmus hibeleri Ulusal Ajans tarafından üniversite aracılığıyla karşılıksız olarak verilir.</a:t>
            </a:r>
          </a:p>
          <a:p>
            <a:pPr>
              <a:lnSpc>
                <a:spcPct val="150000"/>
              </a:lnSpc>
            </a:pPr>
            <a:r>
              <a:rPr lang="tr-TR" sz="1600" dirty="0">
                <a:solidFill>
                  <a:schemeClr val="tx1"/>
                </a:solidFill>
                <a:latin typeface="Times New Roman" panose="02020603050405020304" pitchFamily="18" charset="0"/>
                <a:cs typeface="Times New Roman" panose="02020603050405020304" pitchFamily="18" charset="0"/>
              </a:rPr>
              <a:t>Hibeler yurtdışındaki masrafların tamamını karşılamaya yönelik değildir. </a:t>
            </a:r>
            <a:r>
              <a:rPr lang="tr-TR" sz="1600" b="1" u="sng" dirty="0">
                <a:solidFill>
                  <a:schemeClr val="tx1"/>
                </a:solidFill>
                <a:latin typeface="Times New Roman" panose="02020603050405020304" pitchFamily="18" charset="0"/>
                <a:cs typeface="Times New Roman" panose="02020603050405020304" pitchFamily="18" charset="0"/>
              </a:rPr>
              <a:t>Sadece maddi bir destektir</a:t>
            </a:r>
          </a:p>
          <a:p>
            <a:pPr>
              <a:lnSpc>
                <a:spcPct val="150000"/>
              </a:lnSpc>
            </a:pPr>
            <a:r>
              <a:rPr lang="tr-TR" sz="1600" dirty="0">
                <a:solidFill>
                  <a:schemeClr val="tx1"/>
                </a:solidFill>
                <a:latin typeface="Times New Roman" panose="02020603050405020304" pitchFamily="18" charset="0"/>
                <a:cs typeface="Times New Roman" panose="02020603050405020304" pitchFamily="18" charset="0"/>
              </a:rPr>
              <a:t>Alacağınız hibe dışında size harcamalarınız için (sigorta ücreti, kalacak yer vb.) ödeme yapılmaz.</a:t>
            </a:r>
          </a:p>
          <a:p>
            <a:pPr>
              <a:lnSpc>
                <a:spcPct val="150000"/>
              </a:lnSpc>
            </a:pPr>
            <a:r>
              <a:rPr lang="nn-NO" sz="1600" dirty="0">
                <a:solidFill>
                  <a:schemeClr val="tx1"/>
                </a:solidFill>
                <a:latin typeface="Times New Roman" panose="02020603050405020304" pitchFamily="18" charset="0"/>
                <a:cs typeface="Times New Roman" panose="02020603050405020304" pitchFamily="18" charset="0"/>
              </a:rPr>
              <a:t>Hibenin ilk etapta %</a:t>
            </a:r>
            <a:r>
              <a:rPr lang="tr-TR" sz="1600" dirty="0">
                <a:solidFill>
                  <a:schemeClr val="tx1"/>
                </a:solidFill>
                <a:latin typeface="Times New Roman" panose="02020603050405020304" pitchFamily="18" charset="0"/>
                <a:cs typeface="Times New Roman" panose="02020603050405020304" pitchFamily="18" charset="0"/>
              </a:rPr>
              <a:t>7</a:t>
            </a:r>
            <a:r>
              <a:rPr lang="nn-NO" sz="1600" dirty="0">
                <a:solidFill>
                  <a:schemeClr val="tx1"/>
                </a:solidFill>
                <a:latin typeface="Times New Roman" panose="02020603050405020304" pitchFamily="18" charset="0"/>
                <a:cs typeface="Times New Roman" panose="02020603050405020304" pitchFamily="18" charset="0"/>
              </a:rPr>
              <a:t>0’i ödenir</a:t>
            </a:r>
            <a:r>
              <a:rPr lang="tr-TR" sz="1600" dirty="0">
                <a:solidFill>
                  <a:schemeClr val="tx1"/>
                </a:solidFill>
                <a:latin typeface="Times New Roman" panose="02020603050405020304" pitchFamily="18" charset="0"/>
                <a:cs typeface="Times New Roman" panose="02020603050405020304" pitchFamily="18" charset="0"/>
              </a:rPr>
              <a:t>. Ödemeler gidiş dosyanızın tamamlanması ve Erasmus Sözleşmenizin imzalanmasını takiben en geç </a:t>
            </a:r>
            <a:r>
              <a:rPr lang="tr-TR" sz="1600" b="1" dirty="0">
                <a:solidFill>
                  <a:schemeClr val="tx1"/>
                </a:solidFill>
                <a:latin typeface="Times New Roman" panose="02020603050405020304" pitchFamily="18" charset="0"/>
                <a:cs typeface="Times New Roman" panose="02020603050405020304" pitchFamily="18" charset="0"/>
              </a:rPr>
              <a:t>20 iş günü </a:t>
            </a:r>
            <a:r>
              <a:rPr lang="tr-TR" sz="1600" dirty="0">
                <a:solidFill>
                  <a:schemeClr val="tx1"/>
                </a:solidFill>
                <a:latin typeface="Times New Roman" panose="02020603050405020304" pitchFamily="18" charset="0"/>
                <a:cs typeface="Times New Roman" panose="02020603050405020304" pitchFamily="18" charset="0"/>
              </a:rPr>
              <a:t>içinde gerçekleştirilir. Kalan %30’luk hibe, değişim tamamlandıktan sonra dönüş belgelerinin eksiksiz olarak Ofis’e teslim edilmesinden, gerçekleşen öğrenim süreniz, pasaport giriş-çıkış mühürleri gözetilerek yapılacak yeni hesaplama sonrası ödenir. 2/3 Başarı sağlamayan öğrenciye kalan %30’luk ödeme yapılmaz.</a:t>
            </a:r>
          </a:p>
          <a:p>
            <a:pPr>
              <a:lnSpc>
                <a:spcPct val="150000"/>
              </a:lnSpc>
            </a:pPr>
            <a:r>
              <a:rPr lang="tr-TR" sz="1600" dirty="0">
                <a:solidFill>
                  <a:schemeClr val="tx1"/>
                </a:solidFill>
                <a:latin typeface="Times New Roman" panose="02020603050405020304" pitchFamily="18" charset="0"/>
                <a:cs typeface="Times New Roman" panose="02020603050405020304" pitchFamily="18" charset="0"/>
              </a:rPr>
              <a:t>Devamsızlık sonucu başarısızlık, ders ve sınavlara katılmama ve buna bağlı olarak karşı kurumdan dönüşte transkript edinememeniz durumunda, tarafınıza ödenmiş olan hibe tutarının tamamını iade etmeniz talep edilebilir.</a:t>
            </a:r>
          </a:p>
          <a:p>
            <a:pPr>
              <a:lnSpc>
                <a:spcPct val="150000"/>
              </a:lnSpc>
            </a:pPr>
            <a:endParaRPr lang="tr-TR" sz="1867" b="1" u="sng" dirty="0">
              <a:latin typeface="+mn-lt"/>
            </a:endParaRPr>
          </a:p>
          <a:p>
            <a:pPr marL="0" indent="0">
              <a:buNone/>
            </a:pPr>
            <a:endParaRPr lang="tr-TR" sz="1867" dirty="0"/>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4199267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37455-69B9-4EAD-92CB-1A0941B8A377}"/>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İLAVE HİBE DESTEĞİ</a:t>
            </a:r>
          </a:p>
        </p:txBody>
      </p:sp>
      <p:sp>
        <p:nvSpPr>
          <p:cNvPr id="3" name="İçerik Yer Tutucusu 2">
            <a:extLst>
              <a:ext uri="{FF2B5EF4-FFF2-40B4-BE49-F238E27FC236}">
                <a16:creationId xmlns:a16="http://schemas.microsoft.com/office/drawing/2014/main" id="{1CC3F020-37B6-4B1D-A383-32B6664C21DB}"/>
              </a:ext>
            </a:extLst>
          </p:cNvPr>
          <p:cNvSpPr>
            <a:spLocks noGrp="1"/>
          </p:cNvSpPr>
          <p:nvPr>
            <p:ph idx="1"/>
          </p:nvPr>
        </p:nvSpPr>
        <p:spPr>
          <a:xfrm>
            <a:off x="85725" y="1825625"/>
            <a:ext cx="11868150" cy="3782073"/>
          </a:xfrm>
        </p:spPr>
        <p:txBody>
          <a:bodyPr>
            <a:normAutofit/>
          </a:bodyPr>
          <a:lstStyle/>
          <a:p>
            <a:pPr marL="0" indent="0">
              <a:buNone/>
            </a:pPr>
            <a:r>
              <a:rPr lang="tr-TR" sz="1800" dirty="0">
                <a:solidFill>
                  <a:schemeClr val="tx1"/>
                </a:solidFill>
                <a:latin typeface="Arial" panose="020B0604020202020204" pitchFamily="34" charset="0"/>
                <a:cs typeface="Arial" panose="020B0604020202020204" pitchFamily="34" charset="0"/>
              </a:rPr>
              <a:t>İlave Hibe Desteği Başvuru ve değerlendirme süreci sonunda gerekli kriterleri sağlayıp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faaliyetine hak kazanmış dezavantajlı katılımcılara, hak ettikleri hibeye ek olarak İlave Hibe Desteği sağlanabilecektir. Söz konusu hibenin verilebilmesi için, dezavantajlı katılımcı, ekonomik ve sosyal açıdan imkânları kısıtlı olan ve aşağıdaki alt kategorilere uyan birey olarak tanımlanmıştır.</a:t>
            </a:r>
          </a:p>
          <a:p>
            <a:pPr marL="0" indent="0">
              <a:buNone/>
            </a:pPr>
            <a:r>
              <a:rPr lang="tr-TR" sz="1800" dirty="0">
                <a:solidFill>
                  <a:schemeClr val="tx1"/>
                </a:solidFill>
                <a:latin typeface="Arial" panose="020B0604020202020204" pitchFamily="34" charset="0"/>
                <a:cs typeface="Arial" panose="020B0604020202020204" pitchFamily="34" charset="0"/>
              </a:rPr>
              <a:t> 1. Geçmişte veya halen, 2828 sayılı Kanun’a tabi olanlar (Aile ve Sosyal Hizmetler Bakanlığı tarafından haklarında 2828 sayılı Kanun uyarınca koruma, bakım veya barınma kararı olanlar)</a:t>
            </a:r>
          </a:p>
          <a:p>
            <a:pPr marL="0" indent="0">
              <a:buNone/>
            </a:pPr>
            <a:r>
              <a:rPr lang="tr-TR" sz="1800" dirty="0">
                <a:solidFill>
                  <a:schemeClr val="tx1"/>
                </a:solidFill>
                <a:latin typeface="Arial" panose="020B0604020202020204" pitchFamily="34" charset="0"/>
                <a:cs typeface="Arial" panose="020B0604020202020204" pitchFamily="34" charset="0"/>
              </a:rPr>
              <a:t>2. Geçmişte veya halen, 5395 sayılı Çocuk Koruma Kanunu kapsamında haklarında korunma, bakım veya barınma kararı alınmış öğrencilere</a:t>
            </a:r>
          </a:p>
          <a:p>
            <a:pPr marL="0" indent="0">
              <a:buNone/>
            </a:pPr>
            <a:r>
              <a:rPr lang="tr-TR" sz="1800" dirty="0">
                <a:solidFill>
                  <a:schemeClr val="tx1"/>
                </a:solidFill>
                <a:latin typeface="Arial" panose="020B0604020202020204" pitchFamily="34" charset="0"/>
                <a:cs typeface="Arial" panose="020B0604020202020204" pitchFamily="34" charset="0"/>
              </a:rPr>
              <a:t>3. Yetim/ölüm aylığı bağlananlar</a:t>
            </a:r>
          </a:p>
          <a:p>
            <a:endParaRPr lang="tr-TR" sz="2000" dirty="0"/>
          </a:p>
          <a:p>
            <a:endParaRPr lang="tr-TR" sz="2000" dirty="0"/>
          </a:p>
          <a:p>
            <a:endParaRPr lang="tr-TR" sz="1900" dirty="0"/>
          </a:p>
          <a:p>
            <a:endParaRPr lang="tr-TR" dirty="0"/>
          </a:p>
        </p:txBody>
      </p:sp>
    </p:spTree>
    <p:extLst>
      <p:ext uri="{BB962C8B-B14F-4D97-AF65-F5344CB8AC3E}">
        <p14:creationId xmlns:p14="http://schemas.microsoft.com/office/powerpoint/2010/main" val="231070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A0EC50-7033-4F92-888E-97E922716891}"/>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ÖNEMLİ DUYURU</a:t>
            </a:r>
          </a:p>
        </p:txBody>
      </p:sp>
      <p:sp>
        <p:nvSpPr>
          <p:cNvPr id="3" name="İçerik Yer Tutucusu 2">
            <a:extLst>
              <a:ext uri="{FF2B5EF4-FFF2-40B4-BE49-F238E27FC236}">
                <a16:creationId xmlns:a16="http://schemas.microsoft.com/office/drawing/2014/main" id="{E41B1DFF-3475-4A2B-B9EF-B17B515CB320}"/>
              </a:ext>
            </a:extLst>
          </p:cNvPr>
          <p:cNvSpPr>
            <a:spLocks noGrp="1"/>
          </p:cNvSpPr>
          <p:nvPr>
            <p:ph idx="1"/>
          </p:nvPr>
        </p:nvSpPr>
        <p:spPr/>
        <p:txBody>
          <a:bodyPr/>
          <a:lstStyle/>
          <a:p>
            <a:pPr marL="0" lvl="0" indent="0" defTabSz="342892">
              <a:lnSpc>
                <a:spcPct val="100000"/>
              </a:lnSpc>
              <a:spcBef>
                <a:spcPct val="20000"/>
              </a:spcBef>
              <a:buNone/>
            </a:pPr>
            <a:r>
              <a:rPr lang="tr-TR" sz="1800" dirty="0" err="1">
                <a:solidFill>
                  <a:srgbClr val="233244"/>
                </a:solidFill>
                <a:latin typeface="Arial" charset="0"/>
              </a:rPr>
              <a:t>Erasmus</a:t>
            </a:r>
            <a:r>
              <a:rPr lang="tr-TR" sz="1800" dirty="0">
                <a:solidFill>
                  <a:srgbClr val="233244"/>
                </a:solidFill>
                <a:latin typeface="Arial" charset="0"/>
              </a:rPr>
              <a:t> öğrenim hareketliliği yerleştirme listesinde anlaşmalı bir üniversiteye yerleştirilmiş tüm öğrencilerimiz “aday öğrenci” statüsündedirler. Öğrencilerimiz; karşı üniversitenin </a:t>
            </a:r>
            <a:r>
              <a:rPr lang="tr-TR" sz="1800" dirty="0" err="1">
                <a:solidFill>
                  <a:srgbClr val="233244"/>
                </a:solidFill>
                <a:latin typeface="Arial" charset="0"/>
              </a:rPr>
              <a:t>nominasyonlarını</a:t>
            </a:r>
            <a:r>
              <a:rPr lang="tr-TR" sz="1800" dirty="0">
                <a:solidFill>
                  <a:srgbClr val="233244"/>
                </a:solidFill>
                <a:latin typeface="Arial" charset="0"/>
              </a:rPr>
              <a:t> kabul etme ve kabul mektubu gönderme durumuna; ders eşleştirme aşamasındaki ders programı/içerik uygunluğuna, karşı kurumun istediği belgeleri sağlayıp sağlayamamalarına, vize alıp alamamalarına, karşı kurum ya da ülke yetkililerinin alacağı kararlara bağlı olarak programdan yararlanabileceklerdir. Yerleştirme sonucu açıklama duyurusunda da belirtildiği üzere, yukarıda belirtilen durumlardan kaynaklanabilecek mağduriyetlerden kurumumuz sorumlu değildir.</a:t>
            </a:r>
          </a:p>
          <a:p>
            <a:pPr marL="0" lvl="0" indent="0" defTabSz="342892">
              <a:lnSpc>
                <a:spcPct val="100000"/>
              </a:lnSpc>
              <a:spcBef>
                <a:spcPct val="20000"/>
              </a:spcBef>
              <a:buNone/>
            </a:pPr>
            <a:endParaRPr lang="tr-TR" sz="1800" dirty="0">
              <a:solidFill>
                <a:srgbClr val="233244"/>
              </a:solidFill>
              <a:latin typeface="Arial"/>
            </a:endParaRPr>
          </a:p>
          <a:p>
            <a:pPr marL="0" lvl="0" indent="0" defTabSz="342892">
              <a:lnSpc>
                <a:spcPct val="100000"/>
              </a:lnSpc>
              <a:spcBef>
                <a:spcPct val="20000"/>
              </a:spcBef>
              <a:buNone/>
            </a:pPr>
            <a:r>
              <a:rPr lang="tr-TR" sz="1800" dirty="0">
                <a:solidFill>
                  <a:srgbClr val="233244"/>
                </a:solidFill>
                <a:latin typeface="Arial"/>
              </a:rPr>
              <a:t>Öğrencilerimiz, karşı kurumun önümüzdeki Güz ve Bahar dönemleri için belirledikleri son </a:t>
            </a:r>
            <a:r>
              <a:rPr lang="tr-TR" sz="1800" dirty="0" err="1">
                <a:solidFill>
                  <a:srgbClr val="233244"/>
                </a:solidFill>
                <a:latin typeface="Arial"/>
              </a:rPr>
              <a:t>nominasyon</a:t>
            </a:r>
            <a:r>
              <a:rPr lang="tr-TR" sz="1800" dirty="0">
                <a:solidFill>
                  <a:srgbClr val="233244"/>
                </a:solidFill>
                <a:latin typeface="Arial"/>
              </a:rPr>
              <a:t> tarihlerini de öğrenip, karşı kurumda hangi dönemde öğrenim görmek isteyeceklerine karar verebilirler.</a:t>
            </a:r>
          </a:p>
          <a:p>
            <a:pPr marL="0" lvl="0" indent="0" defTabSz="342892">
              <a:lnSpc>
                <a:spcPct val="100000"/>
              </a:lnSpc>
              <a:spcBef>
                <a:spcPct val="20000"/>
              </a:spcBef>
              <a:buNone/>
            </a:pPr>
            <a:r>
              <a:rPr lang="tr-TR" sz="1800" dirty="0" err="1">
                <a:solidFill>
                  <a:srgbClr val="233244"/>
                </a:solidFill>
                <a:latin typeface="Arial"/>
              </a:rPr>
              <a:t>Nominasyon</a:t>
            </a:r>
            <a:r>
              <a:rPr lang="tr-TR" sz="1800" dirty="0">
                <a:solidFill>
                  <a:srgbClr val="233244"/>
                </a:solidFill>
                <a:latin typeface="Arial"/>
              </a:rPr>
              <a:t> (karşı kuruma </a:t>
            </a:r>
            <a:r>
              <a:rPr lang="tr-TR" sz="1800" dirty="0" err="1">
                <a:solidFill>
                  <a:srgbClr val="233244"/>
                </a:solidFill>
                <a:latin typeface="Arial"/>
              </a:rPr>
              <a:t>Erasmus</a:t>
            </a:r>
            <a:r>
              <a:rPr lang="tr-TR" sz="1800" dirty="0">
                <a:solidFill>
                  <a:srgbClr val="233244"/>
                </a:solidFill>
                <a:latin typeface="Arial"/>
              </a:rPr>
              <a:t> öğrencisi olarak orada öğrenim görmek üzere seçildiğinizin resmi olarak bildirilmesi) işlemi </a:t>
            </a:r>
            <a:r>
              <a:rPr lang="tr-TR" sz="1800" dirty="0" err="1">
                <a:solidFill>
                  <a:srgbClr val="233244"/>
                </a:solidFill>
                <a:latin typeface="Arial"/>
              </a:rPr>
              <a:t>Erasmus</a:t>
            </a:r>
            <a:r>
              <a:rPr lang="tr-TR" sz="1800" dirty="0">
                <a:solidFill>
                  <a:srgbClr val="233244"/>
                </a:solidFill>
                <a:latin typeface="Arial"/>
              </a:rPr>
              <a:t> bölüm koordinatörünüzce gerçekleştirilmektedir.</a:t>
            </a:r>
          </a:p>
          <a:p>
            <a:pPr marL="0" lvl="0" indent="0" defTabSz="342892">
              <a:lnSpc>
                <a:spcPct val="100000"/>
              </a:lnSpc>
              <a:spcBef>
                <a:spcPct val="20000"/>
              </a:spcBef>
              <a:buNone/>
            </a:pPr>
            <a:endParaRPr lang="tr-TR" sz="1800" dirty="0">
              <a:solidFill>
                <a:srgbClr val="233244"/>
              </a:solidFill>
              <a:latin typeface="Arial"/>
            </a:endParaRPr>
          </a:p>
          <a:p>
            <a:endParaRPr lang="tr-TR" dirty="0"/>
          </a:p>
        </p:txBody>
      </p:sp>
    </p:spTree>
    <p:extLst>
      <p:ext uri="{BB962C8B-B14F-4D97-AF65-F5344CB8AC3E}">
        <p14:creationId xmlns:p14="http://schemas.microsoft.com/office/powerpoint/2010/main" val="2313196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B39522-A74D-459F-A1A7-6770F04DD0D9}"/>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İLAVE HİBE DESTEĞİ</a:t>
            </a:r>
            <a:endParaRPr lang="tr-TR" dirty="0"/>
          </a:p>
        </p:txBody>
      </p:sp>
      <p:sp>
        <p:nvSpPr>
          <p:cNvPr id="3" name="İçerik Yer Tutucusu 2">
            <a:extLst>
              <a:ext uri="{FF2B5EF4-FFF2-40B4-BE49-F238E27FC236}">
                <a16:creationId xmlns:a16="http://schemas.microsoft.com/office/drawing/2014/main" id="{B775AA06-D684-43F2-8F4E-8F036EF0A954}"/>
              </a:ext>
            </a:extLst>
          </p:cNvPr>
          <p:cNvSpPr>
            <a:spLocks noGrp="1"/>
          </p:cNvSpPr>
          <p:nvPr>
            <p:ph idx="1"/>
          </p:nvPr>
        </p:nvSpPr>
        <p:spPr>
          <a:xfrm>
            <a:off x="0" y="1825625"/>
            <a:ext cx="12192000" cy="3736975"/>
          </a:xfrm>
        </p:spPr>
        <p:txBody>
          <a:bodyPr>
            <a:normAutofit fontScale="92500" lnSpcReduction="20000"/>
          </a:bodyPr>
          <a:lstStyle/>
          <a:p>
            <a:pPr marL="0" indent="0" algn="just">
              <a:buNone/>
            </a:pPr>
            <a:r>
              <a:rPr lang="tr-TR" sz="1800" dirty="0">
                <a:solidFill>
                  <a:schemeClr val="tx1"/>
                </a:solidFill>
                <a:latin typeface="Arial" panose="020B0604020202020204" pitchFamily="34" charset="0"/>
                <a:cs typeface="Arial" panose="020B0604020202020204" pitchFamily="34" charset="0"/>
              </a:rPr>
              <a:t>4. Şehit/gazi eş ve çocukları ile gazilerin kendileri</a:t>
            </a:r>
          </a:p>
          <a:p>
            <a:pPr marL="0" indent="0" algn="just">
              <a:buNone/>
            </a:pPr>
            <a:r>
              <a:rPr lang="tr-TR" sz="1800" dirty="0">
                <a:solidFill>
                  <a:schemeClr val="tx1"/>
                </a:solidFill>
                <a:latin typeface="Arial" panose="020B0604020202020204" pitchFamily="34" charset="0"/>
                <a:cs typeface="Arial" panose="020B0604020202020204" pitchFamily="34" charset="0"/>
              </a:rPr>
              <a:t> </a:t>
            </a:r>
            <a:r>
              <a:rPr lang="tr-TR" sz="1800" i="1" dirty="0">
                <a:solidFill>
                  <a:schemeClr val="tx1"/>
                </a:solidFill>
                <a:latin typeface="Arial" panose="020B0604020202020204" pitchFamily="34" charset="0"/>
                <a:cs typeface="Arial" panose="020B0604020202020204" pitchFamily="34" charset="0"/>
              </a:rPr>
              <a:t>Muharip gaziler ve bunların eş ve çocukları ile harp şehitlerinin eş ve çocuklarının yanı sıra;</a:t>
            </a:r>
          </a:p>
          <a:p>
            <a:pPr marL="0" indent="0" algn="just">
              <a:buNone/>
            </a:pPr>
            <a:r>
              <a:rPr lang="tr-TR" sz="1800" i="1" dirty="0">
                <a:solidFill>
                  <a:schemeClr val="tx1"/>
                </a:solidFill>
                <a:latin typeface="Arial" panose="020B0604020202020204" pitchFamily="34" charset="0"/>
                <a:cs typeface="Arial" panose="020B0604020202020204" pitchFamily="34" charset="0"/>
              </a:rPr>
              <a:t>- 12/4/1991 tarih ve 3713 sayılı Terörle Mücadele Kanunu’nun 21. Maddesine göre “kamu</a:t>
            </a:r>
          </a:p>
          <a:p>
            <a:pPr marL="0" indent="0" algn="just">
              <a:buNone/>
            </a:pPr>
            <a:r>
              <a:rPr lang="tr-TR" sz="1800" i="1" dirty="0">
                <a:solidFill>
                  <a:schemeClr val="tx1"/>
                </a:solidFill>
                <a:latin typeface="Arial" panose="020B0604020202020204" pitchFamily="34" charset="0"/>
                <a:cs typeface="Arial" panose="020B0604020202020204" pitchFamily="34" charset="0"/>
              </a:rPr>
              <a:t>görevlilerinden yurtiçinde ve yurt dışında görevlerini ifa ederlerken veya sıfatları kalkmış olsa bile bu</a:t>
            </a:r>
          </a:p>
          <a:p>
            <a:pPr marL="0" indent="0" algn="just">
              <a:buNone/>
            </a:pPr>
            <a:r>
              <a:rPr lang="tr-TR" sz="1800" i="1" dirty="0">
                <a:solidFill>
                  <a:schemeClr val="tx1"/>
                </a:solidFill>
                <a:latin typeface="Arial" panose="020B0604020202020204" pitchFamily="34" charset="0"/>
                <a:cs typeface="Arial" panose="020B0604020202020204" pitchFamily="34" charset="0"/>
              </a:rPr>
              <a:t>görevlerini yapmalarından dolayı terör eylemlerine muhatap olarak yaralanan, engelli hâle gelen, ölen</a:t>
            </a:r>
          </a:p>
          <a:p>
            <a:pPr marL="0" indent="0" algn="just">
              <a:buNone/>
            </a:pPr>
            <a:r>
              <a:rPr lang="tr-TR" sz="1800" i="1" dirty="0">
                <a:solidFill>
                  <a:schemeClr val="tx1"/>
                </a:solidFill>
                <a:latin typeface="Arial" panose="020B0604020202020204" pitchFamily="34" charset="0"/>
                <a:cs typeface="Arial" panose="020B0604020202020204" pitchFamily="34" charset="0"/>
              </a:rPr>
              <a:t>veya </a:t>
            </a:r>
            <a:r>
              <a:rPr lang="tr-TR" sz="1800" i="1" dirty="0" err="1">
                <a:solidFill>
                  <a:schemeClr val="tx1"/>
                </a:solidFill>
                <a:latin typeface="Arial" panose="020B0604020202020204" pitchFamily="34" charset="0"/>
                <a:cs typeface="Arial" panose="020B0604020202020204" pitchFamily="34" charset="0"/>
              </a:rPr>
              <a:t>öldürülenler”in</a:t>
            </a:r>
            <a:r>
              <a:rPr lang="tr-TR" sz="1800" i="1" dirty="0">
                <a:solidFill>
                  <a:schemeClr val="tx1"/>
                </a:solidFill>
                <a:latin typeface="Arial" panose="020B0604020202020204" pitchFamily="34" charset="0"/>
                <a:cs typeface="Arial" panose="020B0604020202020204" pitchFamily="34" charset="0"/>
              </a:rPr>
              <a:t> eş ve çocukları</a:t>
            </a:r>
          </a:p>
          <a:p>
            <a:pPr algn="just"/>
            <a:endParaRPr lang="tr-TR" sz="1800" i="1" dirty="0">
              <a:solidFill>
                <a:schemeClr val="tx1"/>
              </a:solidFill>
              <a:latin typeface="Arial" panose="020B0604020202020204" pitchFamily="34" charset="0"/>
              <a:cs typeface="Arial" panose="020B0604020202020204" pitchFamily="34" charset="0"/>
            </a:endParaRPr>
          </a:p>
          <a:p>
            <a:pPr algn="just"/>
            <a:r>
              <a:rPr lang="tr-TR" sz="1800" i="1" dirty="0">
                <a:solidFill>
                  <a:schemeClr val="tx1"/>
                </a:solidFill>
                <a:latin typeface="Arial" panose="020B0604020202020204" pitchFamily="34" charset="0"/>
                <a:cs typeface="Arial" panose="020B0604020202020204" pitchFamily="34" charset="0"/>
              </a:rPr>
              <a:t>23 Temmuz 2016 tarih ve 667 sayılı KHK’nin 7. Maddesi uyarınca, 15 Temmuz 2016 tarihinde gerçekleştirilen darbe teşebbüsü ve terör eylemi ile bu eylemin devamı niteliğindeki eylemler sebebiyle hayatını kaybedenlerin eş ve çocukları veya malul olan siviller ile bu kişilerin eş ve çocukları</a:t>
            </a:r>
          </a:p>
          <a:p>
            <a:pPr algn="just"/>
            <a:r>
              <a:rPr lang="tr-TR" sz="1800" i="1" dirty="0">
                <a:solidFill>
                  <a:schemeClr val="tx1"/>
                </a:solidFill>
                <a:latin typeface="Arial" panose="020B0604020202020204" pitchFamily="34" charset="0"/>
                <a:cs typeface="Arial" panose="020B0604020202020204" pitchFamily="34" charset="0"/>
              </a:rPr>
              <a:t>5233 Sayılı Terör ve Terörle Mücadeleden Doğan Zararların Karşılanması Hakkında Kanun Kapsamında terör eylemleri veya terörle mücadele kapsamında yürütülen faaliyetler nedeniyle maddî zarara uğrayan kişiler ile onların eş ve çocukları Erasmus+ öğrenci hareketliliğine başvurmaları halinde </a:t>
            </a:r>
            <a:r>
              <a:rPr lang="tr-TR" sz="1800" i="1" dirty="0" err="1">
                <a:solidFill>
                  <a:schemeClr val="tx1"/>
                </a:solidFill>
                <a:latin typeface="Arial" panose="020B0604020202020204" pitchFamily="34" charset="0"/>
                <a:cs typeface="Arial" panose="020B0604020202020204" pitchFamily="34" charset="0"/>
              </a:rPr>
              <a:t>önceliklendirilir</a:t>
            </a:r>
            <a:r>
              <a:rPr lang="tr-TR" sz="1800" i="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23696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BCFD63-2121-44FE-80AC-85A09E4883D8}"/>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İLAVE HİBE DESTEĞİ</a:t>
            </a:r>
          </a:p>
        </p:txBody>
      </p:sp>
      <p:sp>
        <p:nvSpPr>
          <p:cNvPr id="3" name="İçerik Yer Tutucusu 2">
            <a:extLst>
              <a:ext uri="{FF2B5EF4-FFF2-40B4-BE49-F238E27FC236}">
                <a16:creationId xmlns:a16="http://schemas.microsoft.com/office/drawing/2014/main" id="{FF326825-0F4C-4DDC-BD7F-EA7211C35FF1}"/>
              </a:ext>
            </a:extLst>
          </p:cNvPr>
          <p:cNvSpPr>
            <a:spLocks noGrp="1"/>
          </p:cNvSpPr>
          <p:nvPr>
            <p:ph idx="1"/>
          </p:nvPr>
        </p:nvSpPr>
        <p:spPr>
          <a:xfrm>
            <a:off x="180974" y="1825625"/>
            <a:ext cx="11830051" cy="4351338"/>
          </a:xfrm>
        </p:spPr>
        <p:txBody>
          <a:bodyPr/>
          <a:lstStyle/>
          <a:p>
            <a:pPr marL="0" indent="0" algn="just">
              <a:buNone/>
            </a:pPr>
            <a:r>
              <a:rPr lang="tr-TR" sz="1800" dirty="0">
                <a:solidFill>
                  <a:schemeClr val="tx1"/>
                </a:solidFill>
                <a:latin typeface="Arial" panose="020B0604020202020204" pitchFamily="34" charset="0"/>
                <a:cs typeface="Arial" panose="020B0604020202020204" pitchFamily="34" charset="0"/>
              </a:rPr>
              <a:t>5. Engelliler ( 20 Şubat 2019 tarih ve 30692 sayılı </a:t>
            </a:r>
            <a:r>
              <a:rPr lang="tr-TR" sz="1800" dirty="0" err="1">
                <a:solidFill>
                  <a:schemeClr val="tx1"/>
                </a:solidFill>
                <a:latin typeface="Arial" panose="020B0604020202020204" pitchFamily="34" charset="0"/>
                <a:cs typeface="Arial" panose="020B0604020202020204" pitchFamily="34" charset="0"/>
              </a:rPr>
              <a:t>RG’de</a:t>
            </a:r>
            <a:r>
              <a:rPr lang="tr-TR" sz="1800" dirty="0">
                <a:solidFill>
                  <a:schemeClr val="tx1"/>
                </a:solidFill>
                <a:latin typeface="Arial" panose="020B0604020202020204" pitchFamily="34" charset="0"/>
                <a:cs typeface="Arial" panose="020B0604020202020204" pitchFamily="34" charset="0"/>
              </a:rPr>
              <a:t> yayımlanan “Erişkinler İçin Engellilik Değerlendirmesi Hakkında) </a:t>
            </a:r>
            <a:r>
              <a:rPr lang="tr-TR" sz="1800" dirty="0" err="1">
                <a:solidFill>
                  <a:schemeClr val="tx1"/>
                </a:solidFill>
                <a:latin typeface="Arial" panose="020B0604020202020204" pitchFamily="34" charset="0"/>
                <a:cs typeface="Arial" panose="020B0604020202020204" pitchFamily="34" charset="0"/>
              </a:rPr>
              <a:t>Yönetmelik”te</a:t>
            </a:r>
            <a:r>
              <a:rPr lang="tr-TR" sz="1800" dirty="0">
                <a:solidFill>
                  <a:schemeClr val="tx1"/>
                </a:solidFill>
                <a:latin typeface="Arial" panose="020B0604020202020204" pitchFamily="34" charset="0"/>
                <a:cs typeface="Arial" panose="020B0604020202020204" pitchFamily="34" charset="0"/>
              </a:rPr>
              <a:t> yer alan Engellilik Sağlık Kurulu raporu ile belgelenmiş en az %50 engel oranına sahip engelliler)</a:t>
            </a:r>
          </a:p>
          <a:p>
            <a:pPr marL="0" indent="0" algn="just">
              <a:buNone/>
            </a:pPr>
            <a:r>
              <a:rPr lang="tr-TR" sz="1800" dirty="0">
                <a:solidFill>
                  <a:schemeClr val="tx1"/>
                </a:solidFill>
                <a:latin typeface="Arial" panose="020B0604020202020204" pitchFamily="34" charset="0"/>
                <a:cs typeface="Arial" panose="020B0604020202020204" pitchFamily="34" charset="0"/>
              </a:rPr>
              <a:t>6. Kendileri veya 1. derece yakınları (öz/üvey) </a:t>
            </a:r>
            <a:r>
              <a:rPr lang="tr-TR" sz="1800" dirty="0" err="1">
                <a:solidFill>
                  <a:schemeClr val="tx1"/>
                </a:solidFill>
                <a:latin typeface="Arial" panose="020B0604020202020204" pitchFamily="34" charset="0"/>
                <a:cs typeface="Arial" panose="020B0604020202020204" pitchFamily="34" charset="0"/>
              </a:rPr>
              <a:t>AFAD’dan</a:t>
            </a:r>
            <a:r>
              <a:rPr lang="tr-TR" sz="1800" dirty="0">
                <a:solidFill>
                  <a:schemeClr val="tx1"/>
                </a:solidFill>
                <a:latin typeface="Arial" panose="020B0604020202020204" pitchFamily="34" charset="0"/>
                <a:cs typeface="Arial" panose="020B0604020202020204" pitchFamily="34" charset="0"/>
              </a:rPr>
              <a:t> afetzede yardımı alanlar (Her bir proje türü için (KA131/KA171) birer defa uygulanır. Hareketliliğe katıldığı takdirde öğrencinin sonraki hareketliliklerinde aynı belge ile bu kategoride tekrar ilave hibe desteği verilmez.)</a:t>
            </a:r>
          </a:p>
          <a:p>
            <a:pPr marL="0" indent="0" algn="just">
              <a:buNone/>
            </a:pPr>
            <a:r>
              <a:rPr lang="tr-TR" sz="1800" dirty="0">
                <a:solidFill>
                  <a:schemeClr val="tx1"/>
                </a:solidFill>
                <a:latin typeface="Arial" panose="020B0604020202020204" pitchFamily="34" charset="0"/>
                <a:cs typeface="Arial" panose="020B0604020202020204" pitchFamily="34" charset="0"/>
              </a:rPr>
              <a:t>7. Kendisi, ailesi veya vasisinin başvuru esnasında bir kamu kurumundan (Belediyeler, Bakanlıklar, Sosyal Yardımlaşma ve Dayanışma Vakıfları, Vakıflar Genel Müdürlüğü, Kızılay gibi kurumlardan) destek aldığını kanıtlayan belge ibraz eden öğrenciler</a:t>
            </a:r>
          </a:p>
          <a:p>
            <a:pPr marL="0" indent="0" algn="just">
              <a:buNone/>
            </a:pPr>
            <a:r>
              <a:rPr lang="tr-TR" sz="1800" dirty="0">
                <a:solidFill>
                  <a:schemeClr val="tx1"/>
                </a:solidFill>
                <a:latin typeface="Arial" panose="020B0604020202020204" pitchFamily="34" charset="0"/>
                <a:cs typeface="Arial" panose="020B0604020202020204" pitchFamily="34" charset="0"/>
              </a:rPr>
              <a:t>8. 65 Yaşını Doldurmuş Muhtaç, Güçsüz Ve Kimsesiz Türk Vatandaşları ile Engelli ve Muhtaç Türk Vatandaşlarına Aylık Bağlanması Hakkında 01.07.1976 tarih ve 2022 sayılı Kanun kapsamında ebeveynlerinden biri veya vasisi engelli veya muhtaç aylığı alanlar (https://www.mevzuat.gov.tr/MevzuatMetin/1.5.2022.pdf)</a:t>
            </a:r>
          </a:p>
          <a:p>
            <a:pPr marL="0" indent="0">
              <a:buNone/>
            </a:pPr>
            <a:endParaRPr lang="tr-TR" sz="1800" dirty="0"/>
          </a:p>
          <a:p>
            <a:endParaRPr lang="tr-TR" sz="1800" dirty="0"/>
          </a:p>
          <a:p>
            <a:endParaRPr lang="tr-TR" dirty="0"/>
          </a:p>
        </p:txBody>
      </p:sp>
    </p:spTree>
    <p:extLst>
      <p:ext uri="{BB962C8B-B14F-4D97-AF65-F5344CB8AC3E}">
        <p14:creationId xmlns:p14="http://schemas.microsoft.com/office/powerpoint/2010/main" val="4293677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693BDF-2A5D-48F8-8AFB-AF4960797908}"/>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INCLUSION SUPPORT (İçerme/Kapsayıcılık Desteği)</a:t>
            </a:r>
          </a:p>
        </p:txBody>
      </p:sp>
      <p:sp>
        <p:nvSpPr>
          <p:cNvPr id="3" name="İçerik Yer Tutucusu 2">
            <a:extLst>
              <a:ext uri="{FF2B5EF4-FFF2-40B4-BE49-F238E27FC236}">
                <a16:creationId xmlns:a16="http://schemas.microsoft.com/office/drawing/2014/main" id="{6AC9AACA-EC15-4D68-8445-16EB48A71098}"/>
              </a:ext>
            </a:extLst>
          </p:cNvPr>
          <p:cNvSpPr>
            <a:spLocks noGrp="1"/>
          </p:cNvSpPr>
          <p:nvPr>
            <p:ph idx="1"/>
          </p:nvPr>
        </p:nvSpPr>
        <p:spPr>
          <a:xfrm>
            <a:off x="838200" y="1825625"/>
            <a:ext cx="10515600" cy="3744751"/>
          </a:xfrm>
        </p:spPr>
        <p:txBody>
          <a:bodyPr>
            <a:normAutofit/>
          </a:bodyPr>
          <a:lstStyle/>
          <a:p>
            <a:r>
              <a:rPr lang="tr-TR" dirty="0" err="1">
                <a:solidFill>
                  <a:schemeClr val="tx1"/>
                </a:solidFill>
                <a:latin typeface="Arial" panose="020B0604020202020204" pitchFamily="34" charset="0"/>
                <a:cs typeface="Arial" panose="020B0604020202020204" pitchFamily="34" charset="0"/>
              </a:rPr>
              <a:t>Erasmus</a:t>
            </a:r>
            <a:r>
              <a:rPr lang="tr-TR" dirty="0">
                <a:solidFill>
                  <a:schemeClr val="tx1"/>
                </a:solidFill>
                <a:latin typeface="Arial" panose="020B0604020202020204" pitchFamily="34" charset="0"/>
                <a:cs typeface="Arial" panose="020B0604020202020204" pitchFamily="34" charset="0"/>
              </a:rPr>
              <a:t>+ Programı, imkânı kısıtlı katılımcıların programa katılımını teşvik etmektedir. İmkânı kısıtlı olan kişi, ek finansal destek olmadığı takdirde kişisel fiziksel durumu, zihinsel durumu veya sağlık durumu, projeye/hareketlilik faaliyetine katılmasına izin vermeyen potansiyel katılımcıdır.</a:t>
            </a:r>
          </a:p>
        </p:txBody>
      </p:sp>
    </p:spTree>
    <p:extLst>
      <p:ext uri="{BB962C8B-B14F-4D97-AF65-F5344CB8AC3E}">
        <p14:creationId xmlns:p14="http://schemas.microsoft.com/office/powerpoint/2010/main" val="2222367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3F4EE-BFF3-4984-82EA-E03414BA2540}"/>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Seyahat Desteği Tutarları</a:t>
            </a:r>
          </a:p>
        </p:txBody>
      </p:sp>
      <p:pic>
        <p:nvPicPr>
          <p:cNvPr id="4" name="İçerik Yer Tutucusu 3">
            <a:extLst>
              <a:ext uri="{FF2B5EF4-FFF2-40B4-BE49-F238E27FC236}">
                <a16:creationId xmlns:a16="http://schemas.microsoft.com/office/drawing/2014/main" id="{1145C83E-5FB2-4266-8F09-FC3006CD1C7A}"/>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2848" t="35022" r="20201" b="43562"/>
          <a:stretch/>
        </p:blipFill>
        <p:spPr bwMode="auto">
          <a:xfrm>
            <a:off x="304800" y="1906524"/>
            <a:ext cx="11887200" cy="3044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0199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81925E-B0E1-49AA-B3B6-861163D48E67}"/>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Yeşil Seyahat Hibe Tutarı</a:t>
            </a:r>
          </a:p>
        </p:txBody>
      </p:sp>
      <p:sp>
        <p:nvSpPr>
          <p:cNvPr id="3" name="İçerik Yer Tutucusu 2">
            <a:extLst>
              <a:ext uri="{FF2B5EF4-FFF2-40B4-BE49-F238E27FC236}">
                <a16:creationId xmlns:a16="http://schemas.microsoft.com/office/drawing/2014/main" id="{A875B9C4-BE7F-4276-84F2-4B359C33EEC7}"/>
              </a:ext>
            </a:extLst>
          </p:cNvPr>
          <p:cNvSpPr>
            <a:spLocks noGrp="1"/>
          </p:cNvSpPr>
          <p:nvPr>
            <p:ph idx="1"/>
          </p:nvPr>
        </p:nvSpPr>
        <p:spPr/>
        <p:txBody>
          <a:bodyPr>
            <a:normAutofit/>
          </a:bodyPr>
          <a:lstStyle/>
          <a:p>
            <a:r>
              <a:rPr lang="tr-TR" sz="1800" dirty="0">
                <a:latin typeface="Arial" panose="020B0604020202020204" pitchFamily="34" charset="0"/>
                <a:cs typeface="Arial" panose="020B0604020202020204" pitchFamily="34" charset="0"/>
              </a:rPr>
              <a:t>Seyahatin </a:t>
            </a:r>
            <a:r>
              <a:rPr lang="tr-TR" sz="1800" dirty="0">
                <a:solidFill>
                  <a:srgbClr val="FF0000"/>
                </a:solidFill>
                <a:latin typeface="Arial" panose="020B0604020202020204" pitchFamily="34" charset="0"/>
                <a:cs typeface="Arial" panose="020B0604020202020204" pitchFamily="34" charset="0"/>
              </a:rPr>
              <a:t>düşük karbon </a:t>
            </a:r>
            <a:r>
              <a:rPr lang="tr-TR" sz="1800" dirty="0" err="1">
                <a:solidFill>
                  <a:srgbClr val="FF0000"/>
                </a:solidFill>
                <a:latin typeface="Arial" panose="020B0604020202020204" pitchFamily="34" charset="0"/>
                <a:cs typeface="Arial" panose="020B0604020202020204" pitchFamily="34" charset="0"/>
              </a:rPr>
              <a:t>salımlı</a:t>
            </a:r>
            <a:r>
              <a:rPr lang="tr-TR" sz="1800" dirty="0">
                <a:solidFill>
                  <a:srgbClr val="FF0000"/>
                </a:solidFill>
                <a:latin typeface="Arial" panose="020B0604020202020204" pitchFamily="34" charset="0"/>
                <a:cs typeface="Arial" panose="020B0604020202020204" pitchFamily="34" charset="0"/>
              </a:rPr>
              <a:t> toplu ulaşım araçlarının </a:t>
            </a:r>
            <a:r>
              <a:rPr lang="tr-TR" sz="1800" dirty="0">
                <a:latin typeface="Arial" panose="020B0604020202020204" pitchFamily="34" charset="0"/>
                <a:cs typeface="Arial" panose="020B0604020202020204" pitchFamily="34" charset="0"/>
              </a:rPr>
              <a:t>kullanılarak gerçekleştirilmesidir. </a:t>
            </a:r>
            <a:r>
              <a:rPr lang="tr-TR" sz="1800" dirty="0">
                <a:solidFill>
                  <a:srgbClr val="FF0000"/>
                </a:solidFill>
                <a:latin typeface="Arial" panose="020B0604020202020204" pitchFamily="34" charset="0"/>
                <a:cs typeface="Arial" panose="020B0604020202020204" pitchFamily="34" charset="0"/>
              </a:rPr>
              <a:t>Otobüs, tren </a:t>
            </a:r>
            <a:r>
              <a:rPr lang="tr-TR" sz="1800" dirty="0">
                <a:latin typeface="Arial" panose="020B0604020202020204" pitchFamily="34" charset="0"/>
                <a:cs typeface="Arial" panose="020B0604020202020204" pitchFamily="34" charset="0"/>
              </a:rPr>
              <a:t>kullanımı yeşil seyahat kapsamında yer alır. </a:t>
            </a:r>
          </a:p>
          <a:p>
            <a:r>
              <a:rPr lang="tr-TR" sz="1800" dirty="0">
                <a:latin typeface="Arial" panose="020B0604020202020204" pitchFamily="34" charset="0"/>
                <a:cs typeface="Arial" panose="020B0604020202020204" pitchFamily="34" charset="0"/>
              </a:rPr>
              <a:t>Yeşil seyahat desteği alınabilmesi için </a:t>
            </a:r>
            <a:r>
              <a:rPr lang="tr-TR" sz="1800" dirty="0">
                <a:solidFill>
                  <a:srgbClr val="FF0000"/>
                </a:solidFill>
                <a:latin typeface="Arial" panose="020B0604020202020204" pitchFamily="34" charset="0"/>
                <a:cs typeface="Arial" panose="020B0604020202020204" pitchFamily="34" charset="0"/>
              </a:rPr>
              <a:t>gidişte ve dönüşte </a:t>
            </a:r>
            <a:r>
              <a:rPr lang="tr-TR" sz="1800" dirty="0">
                <a:latin typeface="Arial" panose="020B0604020202020204" pitchFamily="34" charset="0"/>
                <a:cs typeface="Arial" panose="020B0604020202020204" pitchFamily="34" charset="0"/>
              </a:rPr>
              <a:t>yeşil seyahat kullanılması ve </a:t>
            </a:r>
            <a:r>
              <a:rPr lang="tr-TR" sz="1800" dirty="0">
                <a:solidFill>
                  <a:srgbClr val="FF0000"/>
                </a:solidFill>
                <a:latin typeface="Arial" panose="020B0604020202020204" pitchFamily="34" charset="0"/>
                <a:cs typeface="Arial" panose="020B0604020202020204" pitchFamily="34" charset="0"/>
              </a:rPr>
              <a:t>seyahatin tamamının yarısından fazlasının </a:t>
            </a:r>
            <a:r>
              <a:rPr lang="tr-TR" sz="1800" dirty="0">
                <a:latin typeface="Arial" panose="020B0604020202020204" pitchFamily="34" charset="0"/>
                <a:cs typeface="Arial" panose="020B0604020202020204" pitchFamily="34" charset="0"/>
              </a:rPr>
              <a:t>yeşil araçlar kullanılarak yapılması gerekmektedir. </a:t>
            </a:r>
          </a:p>
        </p:txBody>
      </p:sp>
    </p:spTree>
    <p:extLst>
      <p:ext uri="{BB962C8B-B14F-4D97-AF65-F5344CB8AC3E}">
        <p14:creationId xmlns:p14="http://schemas.microsoft.com/office/powerpoint/2010/main" val="3895423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38440"/>
            <a:ext cx="12192000" cy="3482646"/>
          </a:xfrm>
        </p:spPr>
        <p:txBody>
          <a:bodyPr>
            <a:normAutofit fontScale="47500" lnSpcReduction="20000"/>
          </a:bodyPr>
          <a:lstStyle/>
          <a:p>
            <a:pPr marL="321725" indent="-304792">
              <a:tabLst>
                <a:tab pos="321725" algn="l"/>
              </a:tabLst>
            </a:pPr>
            <a:r>
              <a:rPr lang="tr-TR" sz="3300" spc="-20" dirty="0">
                <a:solidFill>
                  <a:schemeClr val="tx1"/>
                </a:solidFill>
                <a:latin typeface="Arial" panose="020B0604020202020204" pitchFamily="34" charset="0"/>
                <a:cs typeface="Arial" panose="020B0604020202020204" pitchFamily="34" charset="0"/>
              </a:rPr>
              <a:t>Gi</a:t>
            </a:r>
            <a:r>
              <a:rPr lang="tr-TR" sz="3300" spc="-40" dirty="0">
                <a:solidFill>
                  <a:schemeClr val="tx1"/>
                </a:solidFill>
                <a:latin typeface="Arial" panose="020B0604020202020204" pitchFamily="34" charset="0"/>
                <a:cs typeface="Arial" panose="020B0604020202020204" pitchFamily="34" charset="0"/>
              </a:rPr>
              <a:t>d</a:t>
            </a:r>
            <a:r>
              <a:rPr lang="tr-TR" sz="3300" spc="-20" dirty="0">
                <a:solidFill>
                  <a:schemeClr val="tx1"/>
                </a:solidFill>
                <a:latin typeface="Arial" panose="020B0604020202020204" pitchFamily="34" charset="0"/>
                <a:cs typeface="Arial" panose="020B0604020202020204" pitchFamily="34" charset="0"/>
              </a:rPr>
              <a:t>eceğin</a:t>
            </a:r>
            <a:r>
              <a:rPr lang="tr-TR" sz="3300" spc="-33" dirty="0">
                <a:solidFill>
                  <a:schemeClr val="tx1"/>
                </a:solidFill>
                <a:latin typeface="Arial" panose="020B0604020202020204" pitchFamily="34" charset="0"/>
                <a:cs typeface="Arial" panose="020B0604020202020204" pitchFamily="34" charset="0"/>
              </a:rPr>
              <a:t>i</a:t>
            </a:r>
            <a:r>
              <a:rPr lang="tr-TR" sz="3300" spc="-20" dirty="0">
                <a:solidFill>
                  <a:schemeClr val="tx1"/>
                </a:solidFill>
                <a:latin typeface="Arial" panose="020B0604020202020204" pitchFamily="34" charset="0"/>
                <a:cs typeface="Arial" panose="020B0604020202020204" pitchFamily="34" charset="0"/>
              </a:rPr>
              <a:t>z</a:t>
            </a:r>
            <a:r>
              <a:rPr lang="tr-TR" sz="3300" spc="-7" dirty="0">
                <a:solidFill>
                  <a:schemeClr val="tx1"/>
                </a:solidFill>
                <a:latin typeface="Arial" panose="020B0604020202020204" pitchFamily="34" charset="0"/>
                <a:cs typeface="Arial" panose="020B0604020202020204" pitchFamily="34" charset="0"/>
              </a:rPr>
              <a:t> </a:t>
            </a:r>
            <a:r>
              <a:rPr lang="tr-TR" sz="3300" spc="-20" dirty="0">
                <a:solidFill>
                  <a:schemeClr val="tx1"/>
                </a:solidFill>
                <a:latin typeface="Arial" panose="020B0604020202020204" pitchFamily="34" charset="0"/>
                <a:cs typeface="Arial" panose="020B0604020202020204" pitchFamily="34" charset="0"/>
              </a:rPr>
              <a:t>ül</a:t>
            </a:r>
            <a:r>
              <a:rPr lang="tr-TR" sz="3300" spc="-147" dirty="0">
                <a:solidFill>
                  <a:schemeClr val="tx1"/>
                </a:solidFill>
                <a:latin typeface="Arial" panose="020B0604020202020204" pitchFamily="34" charset="0"/>
                <a:cs typeface="Arial" panose="020B0604020202020204" pitchFamily="34" charset="0"/>
              </a:rPr>
              <a:t>k</a:t>
            </a:r>
            <a:r>
              <a:rPr lang="tr-TR" sz="3300" spc="-20" dirty="0">
                <a:solidFill>
                  <a:schemeClr val="tx1"/>
                </a:solidFill>
                <a:latin typeface="Arial" panose="020B0604020202020204" pitchFamily="34" charset="0"/>
                <a:cs typeface="Arial" panose="020B0604020202020204" pitchFamily="34" charset="0"/>
              </a:rPr>
              <a:t>e</a:t>
            </a:r>
            <a:r>
              <a:rPr lang="tr-TR" sz="3300" spc="13" dirty="0">
                <a:solidFill>
                  <a:schemeClr val="tx1"/>
                </a:solidFill>
                <a:latin typeface="Arial" panose="020B0604020202020204" pitchFamily="34" charset="0"/>
                <a:cs typeface="Arial" panose="020B0604020202020204" pitchFamily="34" charset="0"/>
              </a:rPr>
              <a:t> </a:t>
            </a:r>
            <a:r>
              <a:rPr lang="tr-TR" sz="3300" dirty="0">
                <a:solidFill>
                  <a:schemeClr val="tx1"/>
                </a:solidFill>
                <a:latin typeface="Arial" panose="020B0604020202020204" pitchFamily="34" charset="0"/>
                <a:cs typeface="Arial" panose="020B0604020202020204" pitchFamily="34" charset="0"/>
              </a:rPr>
              <a:t>iç</a:t>
            </a:r>
            <a:r>
              <a:rPr lang="tr-TR" sz="3300" spc="-13" dirty="0">
                <a:solidFill>
                  <a:schemeClr val="tx1"/>
                </a:solidFill>
                <a:latin typeface="Arial" panose="020B0604020202020204" pitchFamily="34" charset="0"/>
                <a:cs typeface="Arial" panose="020B0604020202020204" pitchFamily="34" charset="0"/>
              </a:rPr>
              <a:t>i</a:t>
            </a:r>
            <a:r>
              <a:rPr lang="tr-TR" sz="3300" spc="-20" dirty="0">
                <a:solidFill>
                  <a:schemeClr val="tx1"/>
                </a:solidFill>
                <a:latin typeface="Arial" panose="020B0604020202020204" pitchFamily="34" charset="0"/>
                <a:cs typeface="Arial" panose="020B0604020202020204" pitchFamily="34" charset="0"/>
              </a:rPr>
              <a:t>n</a:t>
            </a:r>
            <a:r>
              <a:rPr lang="tr-TR" sz="3300" spc="7" dirty="0">
                <a:solidFill>
                  <a:schemeClr val="tx1"/>
                </a:solidFill>
                <a:latin typeface="Arial" panose="020B0604020202020204" pitchFamily="34" charset="0"/>
                <a:cs typeface="Arial" panose="020B0604020202020204" pitchFamily="34" charset="0"/>
              </a:rPr>
              <a:t> </a:t>
            </a:r>
            <a:r>
              <a:rPr lang="tr-TR" sz="3300" dirty="0">
                <a:solidFill>
                  <a:schemeClr val="tx1"/>
                </a:solidFill>
                <a:latin typeface="Arial" panose="020B0604020202020204" pitchFamily="34" charset="0"/>
                <a:cs typeface="Arial" panose="020B0604020202020204" pitchFamily="34" charset="0"/>
              </a:rPr>
              <a:t>v</a:t>
            </a:r>
            <a:r>
              <a:rPr lang="tr-TR" sz="3300" spc="-20" dirty="0">
                <a:solidFill>
                  <a:schemeClr val="tx1"/>
                </a:solidFill>
                <a:latin typeface="Arial" panose="020B0604020202020204" pitchFamily="34" charset="0"/>
                <a:cs typeface="Arial" panose="020B0604020202020204" pitchFamily="34" charset="0"/>
              </a:rPr>
              <a:t>i</a:t>
            </a:r>
            <a:r>
              <a:rPr lang="tr-TR" sz="3300" spc="-107" dirty="0">
                <a:solidFill>
                  <a:schemeClr val="tx1"/>
                </a:solidFill>
                <a:latin typeface="Arial" panose="020B0604020202020204" pitchFamily="34" charset="0"/>
                <a:cs typeface="Arial" panose="020B0604020202020204" pitchFamily="34" charset="0"/>
              </a:rPr>
              <a:t>z</a:t>
            </a:r>
            <a:r>
              <a:rPr lang="tr-TR" sz="3300" spc="-20" dirty="0">
                <a:solidFill>
                  <a:schemeClr val="tx1"/>
                </a:solidFill>
                <a:latin typeface="Arial" panose="020B0604020202020204" pitchFamily="34" charset="0"/>
                <a:cs typeface="Arial" panose="020B0604020202020204" pitchFamily="34" charset="0"/>
              </a:rPr>
              <a:t>e</a:t>
            </a:r>
            <a:r>
              <a:rPr lang="tr-TR" sz="3300" spc="-7" dirty="0">
                <a:solidFill>
                  <a:schemeClr val="tx1"/>
                </a:solidFill>
                <a:latin typeface="Arial" panose="020B0604020202020204" pitchFamily="34" charset="0"/>
                <a:cs typeface="Arial" panose="020B0604020202020204" pitchFamily="34" charset="0"/>
              </a:rPr>
              <a:t> </a:t>
            </a:r>
            <a:r>
              <a:rPr lang="tr-TR" sz="3300" spc="-20" dirty="0">
                <a:solidFill>
                  <a:schemeClr val="tx1"/>
                </a:solidFill>
                <a:latin typeface="Arial" panose="020B0604020202020204" pitchFamily="34" charset="0"/>
                <a:cs typeface="Arial" panose="020B0604020202020204" pitchFamily="34" charset="0"/>
              </a:rPr>
              <a:t>ba</a:t>
            </a:r>
            <a:r>
              <a:rPr lang="tr-TR" sz="3300" spc="-80" dirty="0">
                <a:solidFill>
                  <a:schemeClr val="tx1"/>
                </a:solidFill>
                <a:latin typeface="Arial" panose="020B0604020202020204" pitchFamily="34" charset="0"/>
                <a:cs typeface="Arial" panose="020B0604020202020204" pitchFamily="34" charset="0"/>
              </a:rPr>
              <a:t>ş</a:t>
            </a:r>
            <a:r>
              <a:rPr lang="tr-TR" sz="3300" spc="-20" dirty="0">
                <a:solidFill>
                  <a:schemeClr val="tx1"/>
                </a:solidFill>
                <a:latin typeface="Arial" panose="020B0604020202020204" pitchFamily="34" charset="0"/>
                <a:cs typeface="Arial" panose="020B0604020202020204" pitchFamily="34" charset="0"/>
              </a:rPr>
              <a:t>vu</a:t>
            </a:r>
            <a:r>
              <a:rPr lang="tr-TR" sz="3300" spc="-33" dirty="0">
                <a:solidFill>
                  <a:schemeClr val="tx1"/>
                </a:solidFill>
                <a:latin typeface="Arial" panose="020B0604020202020204" pitchFamily="34" charset="0"/>
                <a:cs typeface="Arial" panose="020B0604020202020204" pitchFamily="34" charset="0"/>
              </a:rPr>
              <a:t>r</a:t>
            </a:r>
            <a:r>
              <a:rPr lang="tr-TR" sz="3300" spc="-20" dirty="0">
                <a:solidFill>
                  <a:schemeClr val="tx1"/>
                </a:solidFill>
                <a:latin typeface="Arial" panose="020B0604020202020204" pitchFamily="34" charset="0"/>
                <a:cs typeface="Arial" panose="020B0604020202020204" pitchFamily="34" charset="0"/>
              </a:rPr>
              <a:t>usu</a:t>
            </a:r>
            <a:r>
              <a:rPr lang="tr-TR" sz="3300" spc="-13" dirty="0">
                <a:solidFill>
                  <a:schemeClr val="tx1"/>
                </a:solidFill>
                <a:latin typeface="Arial" panose="020B0604020202020204" pitchFamily="34" charset="0"/>
                <a:cs typeface="Arial" panose="020B0604020202020204" pitchFamily="34" charset="0"/>
              </a:rPr>
              <a:t>n</a:t>
            </a:r>
            <a:r>
              <a:rPr lang="tr-TR" sz="3300" spc="-20" dirty="0">
                <a:solidFill>
                  <a:schemeClr val="tx1"/>
                </a:solidFill>
                <a:latin typeface="Arial" panose="020B0604020202020204" pitchFamily="34" charset="0"/>
                <a:cs typeface="Arial" panose="020B0604020202020204" pitchFamily="34" charset="0"/>
              </a:rPr>
              <a:t>u</a:t>
            </a:r>
            <a:r>
              <a:rPr lang="tr-TR" sz="3300" spc="73" dirty="0">
                <a:solidFill>
                  <a:schemeClr val="tx1"/>
                </a:solidFill>
                <a:latin typeface="Arial" panose="020B0604020202020204" pitchFamily="34" charset="0"/>
                <a:cs typeface="Arial" panose="020B0604020202020204" pitchFamily="34" charset="0"/>
              </a:rPr>
              <a:t> </a:t>
            </a:r>
            <a:r>
              <a:rPr lang="tr-TR" sz="3300" spc="-20" dirty="0">
                <a:solidFill>
                  <a:schemeClr val="tx1"/>
                </a:solidFill>
                <a:latin typeface="Arial" panose="020B0604020202020204" pitchFamily="34" charset="0"/>
                <a:cs typeface="Arial" panose="020B0604020202020204" pitchFamily="34" charset="0"/>
              </a:rPr>
              <a:t>son</a:t>
            </a:r>
            <a:r>
              <a:rPr lang="tr-TR" sz="3300" spc="27" dirty="0">
                <a:solidFill>
                  <a:schemeClr val="tx1"/>
                </a:solidFill>
                <a:latin typeface="Arial" panose="020B0604020202020204" pitchFamily="34" charset="0"/>
                <a:cs typeface="Arial" panose="020B0604020202020204" pitchFamily="34" charset="0"/>
              </a:rPr>
              <a:t> </a:t>
            </a:r>
            <a:r>
              <a:rPr lang="tr-TR" sz="3300" spc="-20" dirty="0">
                <a:solidFill>
                  <a:schemeClr val="tx1"/>
                </a:solidFill>
                <a:latin typeface="Arial" panose="020B0604020202020204" pitchFamily="34" charset="0"/>
                <a:cs typeface="Arial" panose="020B0604020202020204" pitchFamily="34" charset="0"/>
              </a:rPr>
              <a:t>ana b</a:t>
            </a:r>
            <a:r>
              <a:rPr lang="tr-TR" sz="3300" spc="-33" dirty="0">
                <a:solidFill>
                  <a:schemeClr val="tx1"/>
                </a:solidFill>
                <a:latin typeface="Arial" panose="020B0604020202020204" pitchFamily="34" charset="0"/>
                <a:cs typeface="Arial" panose="020B0604020202020204" pitchFamily="34" charset="0"/>
              </a:rPr>
              <a:t>ı</a:t>
            </a:r>
            <a:r>
              <a:rPr lang="tr-TR" sz="3300" spc="-100" dirty="0">
                <a:solidFill>
                  <a:schemeClr val="tx1"/>
                </a:solidFill>
                <a:latin typeface="Arial" panose="020B0604020202020204" pitchFamily="34" charset="0"/>
                <a:cs typeface="Arial" panose="020B0604020202020204" pitchFamily="34" charset="0"/>
              </a:rPr>
              <a:t>r</a:t>
            </a:r>
            <a:r>
              <a:rPr lang="tr-TR" sz="3300" spc="-27" dirty="0">
                <a:solidFill>
                  <a:schemeClr val="tx1"/>
                </a:solidFill>
                <a:latin typeface="Arial" panose="020B0604020202020204" pitchFamily="34" charset="0"/>
                <a:cs typeface="Arial" panose="020B0604020202020204" pitchFamily="34" charset="0"/>
              </a:rPr>
              <a:t>akm</a:t>
            </a:r>
            <a:r>
              <a:rPr lang="tr-TR" sz="3300" spc="-80" dirty="0">
                <a:solidFill>
                  <a:schemeClr val="tx1"/>
                </a:solidFill>
                <a:latin typeface="Arial" panose="020B0604020202020204" pitchFamily="34" charset="0"/>
                <a:cs typeface="Arial" panose="020B0604020202020204" pitchFamily="34" charset="0"/>
              </a:rPr>
              <a:t>a</a:t>
            </a:r>
            <a:r>
              <a:rPr lang="tr-TR" sz="3300" dirty="0">
                <a:solidFill>
                  <a:schemeClr val="tx1"/>
                </a:solidFill>
                <a:latin typeface="Arial" panose="020B0604020202020204" pitchFamily="34" charset="0"/>
                <a:cs typeface="Arial" panose="020B0604020202020204" pitchFamily="34" charset="0"/>
              </a:rPr>
              <a:t>y</a:t>
            </a:r>
            <a:r>
              <a:rPr lang="tr-TR" sz="3300" spc="-20" dirty="0">
                <a:solidFill>
                  <a:schemeClr val="tx1"/>
                </a:solidFill>
                <a:latin typeface="Arial" panose="020B0604020202020204" pitchFamily="34" charset="0"/>
                <a:cs typeface="Arial" panose="020B0604020202020204" pitchFamily="34" charset="0"/>
              </a:rPr>
              <a:t>ın</a:t>
            </a:r>
            <a:r>
              <a:rPr lang="tr-TR" sz="3300" spc="-33" dirty="0">
                <a:solidFill>
                  <a:schemeClr val="tx1"/>
                </a:solidFill>
                <a:latin typeface="Arial" panose="020B0604020202020204" pitchFamily="34" charset="0"/>
                <a:cs typeface="Arial" panose="020B0604020202020204" pitchFamily="34" charset="0"/>
              </a:rPr>
              <a:t>ı</a:t>
            </a:r>
            <a:r>
              <a:rPr lang="tr-TR" sz="3300" spc="-13" dirty="0">
                <a:solidFill>
                  <a:schemeClr val="tx1"/>
                </a:solidFill>
                <a:latin typeface="Arial" panose="020B0604020202020204" pitchFamily="34" charset="0"/>
                <a:cs typeface="Arial" panose="020B0604020202020204" pitchFamily="34" charset="0"/>
              </a:rPr>
              <a:t>z.</a:t>
            </a:r>
            <a:r>
              <a:rPr lang="tr-TR" sz="3300" spc="33" dirty="0">
                <a:solidFill>
                  <a:schemeClr val="tx1"/>
                </a:solidFill>
                <a:latin typeface="Arial" panose="020B0604020202020204" pitchFamily="34" charset="0"/>
                <a:cs typeface="Arial" panose="020B0604020202020204" pitchFamily="34" charset="0"/>
              </a:rPr>
              <a:t> Vize işlemleriniz sonuçlanması için gerekli süreyi ve istenen</a:t>
            </a:r>
          </a:p>
          <a:p>
            <a:pPr marL="16933" indent="0">
              <a:buNone/>
              <a:tabLst>
                <a:tab pos="321725" algn="l"/>
              </a:tabLst>
            </a:pPr>
            <a:r>
              <a:rPr lang="tr-TR" sz="3300" spc="33" dirty="0">
                <a:solidFill>
                  <a:schemeClr val="tx1"/>
                </a:solidFill>
                <a:latin typeface="Arial" panose="020B0604020202020204" pitchFamily="34" charset="0"/>
                <a:cs typeface="Arial" panose="020B0604020202020204" pitchFamily="34" charset="0"/>
              </a:rPr>
              <a:t>belgeleri, randevu yoğunluklarını/vize işlem sürelerini en güncel haliyle öğreniniz.</a:t>
            </a:r>
          </a:p>
          <a:p>
            <a:pPr marL="16933" indent="0">
              <a:buNone/>
              <a:tabLst>
                <a:tab pos="321725" algn="l"/>
              </a:tabLst>
            </a:pPr>
            <a:endParaRPr lang="tr-TR" sz="3300" spc="33" dirty="0">
              <a:solidFill>
                <a:schemeClr val="tx1"/>
              </a:solidFill>
              <a:latin typeface="Arial" panose="020B0604020202020204" pitchFamily="34" charset="0"/>
              <a:cs typeface="Arial" panose="020B0604020202020204" pitchFamily="34" charset="0"/>
            </a:endParaRPr>
          </a:p>
          <a:p>
            <a:pPr marL="321725" indent="-304792">
              <a:tabLst>
                <a:tab pos="321725" algn="l"/>
              </a:tabLst>
            </a:pPr>
            <a:r>
              <a:rPr lang="tr-TR" sz="3300" spc="-13" dirty="0">
                <a:solidFill>
                  <a:schemeClr val="tx1"/>
                </a:solidFill>
                <a:latin typeface="Arial" panose="020B0604020202020204" pitchFamily="34" charset="0"/>
                <a:cs typeface="Arial" panose="020B0604020202020204" pitchFamily="34" charset="0"/>
              </a:rPr>
              <a:t>Vize prosedürleri yıllar içinde ülkelere, dış temsilciliklere ve hatta konsolosluk çalışanlarına göre değişkenlik gösterebilmektedir. </a:t>
            </a:r>
          </a:p>
          <a:p>
            <a:pPr marL="321725" indent="-304792">
              <a:tabLst>
                <a:tab pos="321725" algn="l"/>
              </a:tabLst>
            </a:pPr>
            <a:r>
              <a:rPr lang="tr-TR" sz="3300" spc="-13" dirty="0">
                <a:solidFill>
                  <a:schemeClr val="tx1"/>
                </a:solidFill>
                <a:latin typeface="Arial" panose="020B0604020202020204" pitchFamily="34" charset="0"/>
                <a:cs typeface="Arial" panose="020B0604020202020204" pitchFamily="34" charset="0"/>
              </a:rPr>
              <a:t>Vize başvurusu için gerekli belgeler ve işlemler hakkında en doğru ve güncel bilgiyi güvenilir birinci kaynaklardan öğrenmek öğrencilerimizin sorumluluğundadır.</a:t>
            </a:r>
            <a:endParaRPr lang="tr-TR" sz="3300" dirty="0">
              <a:solidFill>
                <a:schemeClr val="tx1"/>
              </a:solidFill>
              <a:latin typeface="Arial" panose="020B0604020202020204" pitchFamily="34" charset="0"/>
              <a:cs typeface="Arial" panose="020B0604020202020204" pitchFamily="34" charset="0"/>
            </a:endParaRPr>
          </a:p>
          <a:p>
            <a:pPr>
              <a:lnSpc>
                <a:spcPts val="867"/>
              </a:lnSpc>
              <a:spcBef>
                <a:spcPts val="28"/>
              </a:spcBef>
            </a:pPr>
            <a:endParaRPr lang="tr-TR" sz="3300" dirty="0">
              <a:solidFill>
                <a:schemeClr val="tx1"/>
              </a:solidFill>
              <a:latin typeface="Arial" panose="020B0604020202020204" pitchFamily="34" charset="0"/>
              <a:cs typeface="Arial" panose="020B0604020202020204" pitchFamily="34" charset="0"/>
            </a:endParaRPr>
          </a:p>
          <a:p>
            <a:pPr marL="321725" indent="-304792">
              <a:tabLst>
                <a:tab pos="321725" algn="l"/>
              </a:tabLst>
            </a:pPr>
            <a:r>
              <a:rPr lang="tr-TR" sz="3300" spc="47" dirty="0">
                <a:solidFill>
                  <a:srgbClr val="FF0000"/>
                </a:solidFill>
                <a:latin typeface="Arial" panose="020B0604020202020204" pitchFamily="34" charset="0"/>
                <a:cs typeface="Arial" panose="020B0604020202020204" pitchFamily="34" charset="0"/>
              </a:rPr>
              <a:t>Yeşil Pasaportu </a:t>
            </a:r>
            <a:r>
              <a:rPr lang="tr-TR" sz="3300" spc="-20" dirty="0">
                <a:solidFill>
                  <a:srgbClr val="FF0000"/>
                </a:solidFill>
                <a:latin typeface="Arial" panose="020B0604020202020204" pitchFamily="34" charset="0"/>
                <a:cs typeface="Arial" panose="020B0604020202020204" pitchFamily="34" charset="0"/>
              </a:rPr>
              <a:t>olan</a:t>
            </a:r>
            <a:r>
              <a:rPr lang="tr-TR" sz="3300" spc="7" dirty="0">
                <a:solidFill>
                  <a:srgbClr val="FF0000"/>
                </a:solidFill>
                <a:latin typeface="Arial" panose="020B0604020202020204" pitchFamily="34" charset="0"/>
                <a:cs typeface="Arial" panose="020B0604020202020204" pitchFamily="34" charset="0"/>
              </a:rPr>
              <a:t> </a:t>
            </a:r>
            <a:r>
              <a:rPr lang="tr-TR" sz="3300" spc="-20" dirty="0">
                <a:solidFill>
                  <a:srgbClr val="FF0000"/>
                </a:solidFill>
                <a:latin typeface="Arial" panose="020B0604020202020204" pitchFamily="34" charset="0"/>
                <a:cs typeface="Arial" panose="020B0604020202020204" pitchFamily="34" charset="0"/>
              </a:rPr>
              <a:t>öğ</a:t>
            </a:r>
            <a:r>
              <a:rPr lang="tr-TR" sz="3300" spc="-60" dirty="0">
                <a:solidFill>
                  <a:srgbClr val="FF0000"/>
                </a:solidFill>
                <a:latin typeface="Arial" panose="020B0604020202020204" pitchFamily="34" charset="0"/>
                <a:cs typeface="Arial" panose="020B0604020202020204" pitchFamily="34" charset="0"/>
              </a:rPr>
              <a:t>r</a:t>
            </a:r>
            <a:r>
              <a:rPr lang="tr-TR" sz="3300" spc="-20" dirty="0">
                <a:solidFill>
                  <a:srgbClr val="FF0000"/>
                </a:solidFill>
                <a:latin typeface="Arial" panose="020B0604020202020204" pitchFamily="34" charset="0"/>
                <a:cs typeface="Arial" panose="020B0604020202020204" pitchFamily="34" charset="0"/>
              </a:rPr>
              <a:t>enci</a:t>
            </a:r>
            <a:r>
              <a:rPr lang="tr-TR" sz="3300" spc="-33" dirty="0">
                <a:solidFill>
                  <a:srgbClr val="FF0000"/>
                </a:solidFill>
                <a:latin typeface="Arial" panose="020B0604020202020204" pitchFamily="34" charset="0"/>
                <a:cs typeface="Arial" panose="020B0604020202020204" pitchFamily="34" charset="0"/>
              </a:rPr>
              <a:t>l</a:t>
            </a:r>
            <a:r>
              <a:rPr lang="tr-TR" sz="3300" spc="-20" dirty="0">
                <a:solidFill>
                  <a:srgbClr val="FF0000"/>
                </a:solidFill>
                <a:latin typeface="Arial" panose="020B0604020202020204" pitchFamily="34" charset="0"/>
                <a:cs typeface="Arial" panose="020B0604020202020204" pitchFamily="34" charset="0"/>
              </a:rPr>
              <a:t>er</a:t>
            </a:r>
            <a:r>
              <a:rPr lang="tr-TR" sz="3300" spc="-33" dirty="0">
                <a:solidFill>
                  <a:srgbClr val="FF0000"/>
                </a:solidFill>
                <a:latin typeface="Arial" panose="020B0604020202020204" pitchFamily="34" charset="0"/>
                <a:cs typeface="Arial" panose="020B0604020202020204" pitchFamily="34" charset="0"/>
              </a:rPr>
              <a:t>i</a:t>
            </a:r>
            <a:r>
              <a:rPr lang="tr-TR" sz="3300" spc="-20" dirty="0">
                <a:solidFill>
                  <a:srgbClr val="FF0000"/>
                </a:solidFill>
                <a:latin typeface="Arial" panose="020B0604020202020204" pitchFamily="34" charset="0"/>
                <a:cs typeface="Arial" panose="020B0604020202020204" pitchFamily="34" charset="0"/>
              </a:rPr>
              <a:t>n</a:t>
            </a:r>
            <a:r>
              <a:rPr lang="tr-TR" sz="3300" spc="7" dirty="0">
                <a:solidFill>
                  <a:srgbClr val="FF0000"/>
                </a:solidFill>
                <a:latin typeface="Arial" panose="020B0604020202020204" pitchFamily="34" charset="0"/>
                <a:cs typeface="Arial" panose="020B0604020202020204" pitchFamily="34" charset="0"/>
              </a:rPr>
              <a:t> </a:t>
            </a:r>
            <a:r>
              <a:rPr lang="tr-TR" sz="3300" spc="-20" dirty="0">
                <a:solidFill>
                  <a:srgbClr val="FF0000"/>
                </a:solidFill>
                <a:latin typeface="Arial" panose="020B0604020202020204" pitchFamily="34" charset="0"/>
                <a:cs typeface="Arial" panose="020B0604020202020204" pitchFamily="34" charset="0"/>
              </a:rPr>
              <a:t>de</a:t>
            </a:r>
            <a:r>
              <a:rPr lang="tr-TR" sz="3300" spc="7" dirty="0">
                <a:solidFill>
                  <a:srgbClr val="FF0000"/>
                </a:solidFill>
                <a:latin typeface="Arial" panose="020B0604020202020204" pitchFamily="34" charset="0"/>
                <a:cs typeface="Arial" panose="020B0604020202020204" pitchFamily="34" charset="0"/>
              </a:rPr>
              <a:t> </a:t>
            </a:r>
            <a:r>
              <a:rPr lang="tr-TR" sz="3300" dirty="0">
                <a:solidFill>
                  <a:srgbClr val="FF0000"/>
                </a:solidFill>
                <a:latin typeface="Arial" panose="020B0604020202020204" pitchFamily="34" charset="0"/>
                <a:cs typeface="Arial" panose="020B0604020202020204" pitchFamily="34" charset="0"/>
              </a:rPr>
              <a:t>v</a:t>
            </a:r>
            <a:r>
              <a:rPr lang="tr-TR" sz="3300" spc="-20" dirty="0">
                <a:solidFill>
                  <a:srgbClr val="FF0000"/>
                </a:solidFill>
                <a:latin typeface="Arial" panose="020B0604020202020204" pitchFamily="34" charset="0"/>
                <a:cs typeface="Arial" panose="020B0604020202020204" pitchFamily="34" charset="0"/>
              </a:rPr>
              <a:t>i</a:t>
            </a:r>
            <a:r>
              <a:rPr lang="tr-TR" sz="3300" spc="-107" dirty="0">
                <a:solidFill>
                  <a:srgbClr val="FF0000"/>
                </a:solidFill>
                <a:latin typeface="Arial" panose="020B0604020202020204" pitchFamily="34" charset="0"/>
                <a:cs typeface="Arial" panose="020B0604020202020204" pitchFamily="34" charset="0"/>
              </a:rPr>
              <a:t>z</a:t>
            </a:r>
            <a:r>
              <a:rPr lang="tr-TR" sz="3300" spc="-20" dirty="0">
                <a:solidFill>
                  <a:srgbClr val="FF0000"/>
                </a:solidFill>
                <a:latin typeface="Arial" panose="020B0604020202020204" pitchFamily="34" charset="0"/>
                <a:cs typeface="Arial" panose="020B0604020202020204" pitchFamily="34" charset="0"/>
              </a:rPr>
              <a:t>e</a:t>
            </a:r>
            <a:r>
              <a:rPr lang="tr-TR" sz="3300" spc="-7" dirty="0">
                <a:solidFill>
                  <a:srgbClr val="FF0000"/>
                </a:solidFill>
                <a:latin typeface="Arial" panose="020B0604020202020204" pitchFamily="34" charset="0"/>
                <a:cs typeface="Arial" panose="020B0604020202020204" pitchFamily="34" charset="0"/>
              </a:rPr>
              <a:t> </a:t>
            </a:r>
            <a:r>
              <a:rPr lang="tr-TR" sz="3300" spc="-20" dirty="0">
                <a:solidFill>
                  <a:srgbClr val="FF0000"/>
                </a:solidFill>
                <a:latin typeface="Arial" panose="020B0604020202020204" pitchFamily="34" charset="0"/>
                <a:cs typeface="Arial" panose="020B0604020202020204" pitchFamily="34" charset="0"/>
              </a:rPr>
              <a:t>a</a:t>
            </a:r>
            <a:r>
              <a:rPr lang="tr-TR" sz="3300" spc="-33" dirty="0">
                <a:solidFill>
                  <a:srgbClr val="FF0000"/>
                </a:solidFill>
                <a:latin typeface="Arial" panose="020B0604020202020204" pitchFamily="34" charset="0"/>
                <a:cs typeface="Arial" panose="020B0604020202020204" pitchFamily="34" charset="0"/>
              </a:rPr>
              <a:t>l</a:t>
            </a:r>
            <a:r>
              <a:rPr lang="tr-TR" sz="3300" spc="-20" dirty="0">
                <a:solidFill>
                  <a:srgbClr val="FF0000"/>
                </a:solidFill>
                <a:latin typeface="Arial" panose="020B0604020202020204" pitchFamily="34" charset="0"/>
                <a:cs typeface="Arial" panose="020B0604020202020204" pitchFamily="34" charset="0"/>
              </a:rPr>
              <a:t>ması</a:t>
            </a:r>
            <a:r>
              <a:rPr lang="tr-TR" sz="3300" spc="7" dirty="0">
                <a:solidFill>
                  <a:srgbClr val="FF0000"/>
                </a:solidFill>
                <a:latin typeface="Arial" panose="020B0604020202020204" pitchFamily="34" charset="0"/>
                <a:cs typeface="Arial" panose="020B0604020202020204" pitchFamily="34" charset="0"/>
              </a:rPr>
              <a:t> </a:t>
            </a:r>
            <a:r>
              <a:rPr lang="tr-TR" sz="3300" spc="-47" dirty="0">
                <a:solidFill>
                  <a:srgbClr val="FF0000"/>
                </a:solidFill>
                <a:latin typeface="Arial" panose="020B0604020202020204" pitchFamily="34" charset="0"/>
                <a:cs typeface="Arial" panose="020B0604020202020204" pitchFamily="34" charset="0"/>
              </a:rPr>
              <a:t>g</a:t>
            </a:r>
            <a:r>
              <a:rPr lang="tr-TR" sz="3300" spc="-20" dirty="0">
                <a:solidFill>
                  <a:srgbClr val="FF0000"/>
                </a:solidFill>
                <a:latin typeface="Arial" panose="020B0604020202020204" pitchFamily="34" charset="0"/>
                <a:cs typeface="Arial" panose="020B0604020202020204" pitchFamily="34" charset="0"/>
              </a:rPr>
              <a:t>e</a:t>
            </a:r>
            <a:r>
              <a:rPr lang="tr-TR" sz="3300" spc="-67" dirty="0">
                <a:solidFill>
                  <a:srgbClr val="FF0000"/>
                </a:solidFill>
                <a:latin typeface="Arial" panose="020B0604020202020204" pitchFamily="34" charset="0"/>
                <a:cs typeface="Arial" panose="020B0604020202020204" pitchFamily="34" charset="0"/>
              </a:rPr>
              <a:t>r</a:t>
            </a:r>
            <a:r>
              <a:rPr lang="tr-TR" sz="3300" spc="-27" dirty="0">
                <a:solidFill>
                  <a:srgbClr val="FF0000"/>
                </a:solidFill>
                <a:latin typeface="Arial" panose="020B0604020202020204" pitchFamily="34" charset="0"/>
                <a:cs typeface="Arial" panose="020B0604020202020204" pitchFamily="34" charset="0"/>
              </a:rPr>
              <a:t>ekme</a:t>
            </a:r>
            <a:r>
              <a:rPr lang="tr-TR" sz="3300" spc="-40" dirty="0">
                <a:solidFill>
                  <a:srgbClr val="FF0000"/>
                </a:solidFill>
                <a:latin typeface="Arial" panose="020B0604020202020204" pitchFamily="34" charset="0"/>
                <a:cs typeface="Arial" panose="020B0604020202020204" pitchFamily="34" charset="0"/>
              </a:rPr>
              <a:t>k</a:t>
            </a:r>
            <a:r>
              <a:rPr lang="tr-TR" sz="3300" spc="-53" dirty="0">
                <a:solidFill>
                  <a:srgbClr val="FF0000"/>
                </a:solidFill>
                <a:latin typeface="Arial" panose="020B0604020202020204" pitchFamily="34" charset="0"/>
                <a:cs typeface="Arial" panose="020B0604020202020204" pitchFamily="34" charset="0"/>
              </a:rPr>
              <a:t>t</a:t>
            </a:r>
            <a:r>
              <a:rPr lang="tr-TR" sz="3300" spc="-20" dirty="0">
                <a:solidFill>
                  <a:srgbClr val="FF0000"/>
                </a:solidFill>
                <a:latin typeface="Arial" panose="020B0604020202020204" pitchFamily="34" charset="0"/>
                <a:cs typeface="Arial" panose="020B0604020202020204" pitchFamily="34" charset="0"/>
              </a:rPr>
              <a:t>ed</a:t>
            </a:r>
            <a:r>
              <a:rPr lang="tr-TR" sz="3300" spc="-33" dirty="0">
                <a:solidFill>
                  <a:srgbClr val="FF0000"/>
                </a:solidFill>
                <a:latin typeface="Arial" panose="020B0604020202020204" pitchFamily="34" charset="0"/>
                <a:cs typeface="Arial" panose="020B0604020202020204" pitchFamily="34" charset="0"/>
              </a:rPr>
              <a:t>i</a:t>
            </a:r>
            <a:r>
              <a:rPr lang="tr-TR" sz="3300" spc="-387" dirty="0">
                <a:solidFill>
                  <a:srgbClr val="FF0000"/>
                </a:solidFill>
                <a:latin typeface="Arial" panose="020B0604020202020204" pitchFamily="34" charset="0"/>
                <a:cs typeface="Arial" panose="020B0604020202020204" pitchFamily="34" charset="0"/>
              </a:rPr>
              <a:t>r</a:t>
            </a:r>
            <a:r>
              <a:rPr lang="tr-TR" sz="3300" spc="-13" dirty="0">
                <a:solidFill>
                  <a:srgbClr val="FF0000"/>
                </a:solidFill>
                <a:latin typeface="Arial" panose="020B0604020202020204" pitchFamily="34" charset="0"/>
                <a:cs typeface="Arial" panose="020B0604020202020204" pitchFamily="34" charset="0"/>
              </a:rPr>
              <a:t>.</a:t>
            </a:r>
          </a:p>
          <a:p>
            <a:pPr marL="16933" indent="0">
              <a:buNone/>
              <a:tabLst>
                <a:tab pos="321725" algn="l"/>
              </a:tabLst>
            </a:pPr>
            <a:endParaRPr lang="tr-TR" sz="3300" spc="-13" dirty="0">
              <a:solidFill>
                <a:schemeClr val="tx1"/>
              </a:solidFill>
              <a:latin typeface="Arial" panose="020B0604020202020204" pitchFamily="34" charset="0"/>
              <a:cs typeface="Arial" panose="020B0604020202020204" pitchFamily="34" charset="0"/>
            </a:endParaRPr>
          </a:p>
          <a:p>
            <a:pPr marL="321725" indent="-304792">
              <a:tabLst>
                <a:tab pos="321725" algn="l"/>
              </a:tabLst>
            </a:pPr>
            <a:r>
              <a:rPr lang="tr-TR" sz="3300" spc="-13" dirty="0">
                <a:solidFill>
                  <a:schemeClr val="tx1"/>
                </a:solidFill>
                <a:latin typeface="Arial" panose="020B0604020202020204" pitchFamily="34" charset="0"/>
                <a:cs typeface="Arial" panose="020B0604020202020204" pitchFamily="34" charset="0"/>
              </a:rPr>
              <a:t>Erasmus öğrenimi için yurtdışında olacağınız tarih aralığında geçerlilik süresi devam eden bir pasaportunuz yoksa, yeni bir pasaport çıkartmanız gerekecektir. Yeni pasaport başvurusu için gerekli belgeler ve pasaport başvurunuzun sonuçlanması için gerekli süre hakkında en güncel bilgileri edinmeniz önem taşımaktadır.</a:t>
            </a:r>
          </a:p>
          <a:p>
            <a:pPr marL="16933" indent="0">
              <a:buNone/>
              <a:tabLst>
                <a:tab pos="321725" algn="l"/>
              </a:tabLst>
            </a:pPr>
            <a:endParaRPr lang="tr-TR" dirty="0">
              <a:latin typeface="Calibri"/>
              <a:cs typeface="Calibri"/>
            </a:endParaRPr>
          </a:p>
          <a:p>
            <a:endParaRPr lang="tr-TR" dirty="0"/>
          </a:p>
        </p:txBody>
      </p:sp>
      <p:sp>
        <p:nvSpPr>
          <p:cNvPr id="4" name="Başlık 3"/>
          <p:cNvSpPr>
            <a:spLocks noGrp="1"/>
          </p:cNvSpPr>
          <p:nvPr>
            <p:ph type="title"/>
          </p:nvPr>
        </p:nvSpPr>
        <p:spPr>
          <a:xfrm>
            <a:off x="0" y="1322495"/>
            <a:ext cx="12192000" cy="458632"/>
          </a:xfrm>
        </p:spPr>
        <p:txBody>
          <a:bodyPr>
            <a:normAutofit fontScale="90000"/>
          </a:bodyPr>
          <a:lstStyle/>
          <a:p>
            <a:r>
              <a:rPr lang="tr-TR" dirty="0">
                <a:solidFill>
                  <a:srgbClr val="FF0000"/>
                </a:solidFill>
                <a:latin typeface="Arial" panose="020B0604020202020204" pitchFamily="34" charset="0"/>
                <a:cs typeface="Arial" panose="020B0604020202020204" pitchFamily="34" charset="0"/>
              </a:rPr>
              <a:t>Özellikle Dikkat Edilmesi</a:t>
            </a:r>
            <a:br>
              <a:rPr lang="tr-TR" dirty="0">
                <a:solidFill>
                  <a:srgbClr val="FF0000"/>
                </a:solidFill>
                <a:latin typeface="Arial" panose="020B0604020202020204" pitchFamily="34" charset="0"/>
                <a:cs typeface="Arial" panose="020B0604020202020204" pitchFamily="34" charset="0"/>
              </a:rPr>
            </a:br>
            <a:r>
              <a:rPr lang="tr-TR" dirty="0">
                <a:solidFill>
                  <a:srgbClr val="FF0000"/>
                </a:solidFill>
                <a:latin typeface="Arial" panose="020B0604020202020204" pitchFamily="34" charset="0"/>
                <a:cs typeface="Arial" panose="020B0604020202020204" pitchFamily="34" charset="0"/>
              </a:rPr>
              <a:t>Gereken Hususlar</a:t>
            </a:r>
            <a:br>
              <a:rPr lang="tr-TR" b="1" dirty="0"/>
            </a:br>
            <a:br>
              <a:rPr lang="tr-TR" b="1" dirty="0"/>
            </a:br>
            <a:endParaRPr lang="tr-TR" b="1" dirty="0">
              <a:solidFill>
                <a:srgbClr val="FF0066"/>
              </a:solidFill>
            </a:endParaRPr>
          </a:p>
        </p:txBody>
      </p:sp>
      <p:sp>
        <p:nvSpPr>
          <p:cNvPr id="5"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229563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02230"/>
            <a:ext cx="12192000" cy="4068146"/>
          </a:xfrm>
        </p:spPr>
        <p:txBody>
          <a:bodyPr>
            <a:normAutofit/>
          </a:bodyPr>
          <a:lstStyle/>
          <a:p>
            <a:pPr marL="321725" marR="188802" indent="-304792">
              <a:lnSpc>
                <a:spcPts val="4040"/>
              </a:lnSpc>
              <a:tabLst>
                <a:tab pos="321725" algn="l"/>
              </a:tabLst>
            </a:pPr>
            <a:endParaRPr lang="tr-TR" sz="1800" spc="-27" dirty="0">
              <a:solidFill>
                <a:schemeClr val="tx1"/>
              </a:solidFill>
              <a:latin typeface="Arial" panose="020B0604020202020204" pitchFamily="34" charset="0"/>
              <a:cs typeface="Arial" panose="020B0604020202020204" pitchFamily="34" charset="0"/>
            </a:endParaRPr>
          </a:p>
          <a:p>
            <a:pPr marL="321725" marR="188802" indent="-304792">
              <a:lnSpc>
                <a:spcPts val="4040"/>
              </a:lnSpc>
              <a:tabLst>
                <a:tab pos="321725" algn="l"/>
              </a:tabLst>
            </a:pPr>
            <a:r>
              <a:rPr lang="tr-TR" sz="1800" spc="-27" dirty="0">
                <a:solidFill>
                  <a:schemeClr val="tx1"/>
                </a:solidFill>
                <a:latin typeface="Arial" panose="020B0604020202020204" pitchFamily="34" charset="0"/>
                <a:cs typeface="Arial" panose="020B0604020202020204" pitchFamily="34" charset="0"/>
              </a:rPr>
              <a:t>Öğ</a:t>
            </a:r>
            <a:r>
              <a:rPr lang="tr-TR" sz="1800" spc="-67"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enci</a:t>
            </a:r>
            <a:r>
              <a:rPr lang="tr-TR" sz="1800" spc="-33" dirty="0">
                <a:solidFill>
                  <a:schemeClr val="tx1"/>
                </a:solidFill>
                <a:latin typeface="Arial" panose="020B0604020202020204" pitchFamily="34" charset="0"/>
                <a:cs typeface="Arial" panose="020B0604020202020204" pitchFamily="34" charset="0"/>
              </a:rPr>
              <a:t>l</a:t>
            </a:r>
            <a:r>
              <a:rPr lang="tr-TR" sz="1800" spc="-20" dirty="0">
                <a:solidFill>
                  <a:schemeClr val="tx1"/>
                </a:solidFill>
                <a:latin typeface="Arial" panose="020B0604020202020204" pitchFamily="34" charset="0"/>
                <a:cs typeface="Arial" panose="020B0604020202020204" pitchFamily="34" charset="0"/>
              </a:rPr>
              <a:t>er</a:t>
            </a:r>
            <a:r>
              <a:rPr lang="tr-TR" sz="1800" spc="-33"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n</a:t>
            </a:r>
            <a:r>
              <a:rPr lang="tr-TR" sz="1800" spc="33" dirty="0">
                <a:solidFill>
                  <a:schemeClr val="tx1"/>
                </a:solidFill>
                <a:latin typeface="Arial" panose="020B0604020202020204" pitchFamily="34" charset="0"/>
                <a:cs typeface="Arial" panose="020B0604020202020204" pitchFamily="34" charset="0"/>
              </a:rPr>
              <a:t> </a:t>
            </a:r>
            <a:r>
              <a:rPr lang="tr-TR" sz="1800" spc="-27" dirty="0" err="1">
                <a:solidFill>
                  <a:schemeClr val="tx1"/>
                </a:solidFill>
                <a:latin typeface="Arial" panose="020B0604020202020204" pitchFamily="34" charset="0"/>
                <a:cs typeface="Arial" panose="020B0604020202020204" pitchFamily="34" charset="0"/>
              </a:rPr>
              <a:t>nom</a:t>
            </a:r>
            <a:r>
              <a:rPr lang="tr-TR" sz="1800" spc="-33" dirty="0" err="1">
                <a:solidFill>
                  <a:schemeClr val="tx1"/>
                </a:solidFill>
                <a:latin typeface="Arial" panose="020B0604020202020204" pitchFamily="34" charset="0"/>
                <a:cs typeface="Arial" panose="020B0604020202020204" pitchFamily="34" charset="0"/>
              </a:rPr>
              <a:t>i</a:t>
            </a:r>
            <a:r>
              <a:rPr lang="tr-TR" sz="1800" spc="-20" dirty="0" err="1">
                <a:solidFill>
                  <a:schemeClr val="tx1"/>
                </a:solidFill>
                <a:latin typeface="Arial" panose="020B0604020202020204" pitchFamily="34" charset="0"/>
                <a:cs typeface="Arial" panose="020B0604020202020204" pitchFamily="34" charset="0"/>
              </a:rPr>
              <a:t>na</a:t>
            </a:r>
            <a:r>
              <a:rPr lang="tr-TR" sz="1800" spc="-87" dirty="0" err="1">
                <a:solidFill>
                  <a:schemeClr val="tx1"/>
                </a:solidFill>
                <a:latin typeface="Arial" panose="020B0604020202020204" pitchFamily="34" charset="0"/>
                <a:cs typeface="Arial" panose="020B0604020202020204" pitchFamily="34" charset="0"/>
              </a:rPr>
              <a:t>s</a:t>
            </a:r>
            <a:r>
              <a:rPr lang="tr-TR" sz="1800" spc="-80" dirty="0" err="1">
                <a:solidFill>
                  <a:schemeClr val="tx1"/>
                </a:solidFill>
                <a:latin typeface="Arial" panose="020B0604020202020204" pitchFamily="34" charset="0"/>
                <a:cs typeface="Arial" panose="020B0604020202020204" pitchFamily="34" charset="0"/>
              </a:rPr>
              <a:t>y</a:t>
            </a:r>
            <a:r>
              <a:rPr lang="tr-TR" sz="1800" spc="-20" dirty="0" err="1">
                <a:solidFill>
                  <a:schemeClr val="tx1"/>
                </a:solidFill>
                <a:latin typeface="Arial" panose="020B0604020202020204" pitchFamily="34" charset="0"/>
                <a:cs typeface="Arial" panose="020B0604020202020204" pitchFamily="34" charset="0"/>
              </a:rPr>
              <a:t>on</a:t>
            </a:r>
            <a:r>
              <a:rPr lang="tr-TR" sz="1800" spc="47" dirty="0">
                <a:solidFill>
                  <a:schemeClr val="tx1"/>
                </a:solidFill>
                <a:latin typeface="Arial" panose="020B0604020202020204" pitchFamily="34" charset="0"/>
                <a:cs typeface="Arial" panose="020B0604020202020204" pitchFamily="34" charset="0"/>
              </a:rPr>
              <a:t> </a:t>
            </a:r>
            <a:r>
              <a:rPr lang="tr-TR" sz="1800" dirty="0">
                <a:solidFill>
                  <a:schemeClr val="tx1"/>
                </a:solidFill>
                <a:latin typeface="Arial" panose="020B0604020202020204" pitchFamily="34" charset="0"/>
                <a:cs typeface="Arial" panose="020B0604020202020204" pitchFamily="34" charset="0"/>
              </a:rPr>
              <a:t>iş</a:t>
            </a:r>
            <a:r>
              <a:rPr lang="tr-TR" sz="1800" spc="-27" dirty="0">
                <a:solidFill>
                  <a:schemeClr val="tx1"/>
                </a:solidFill>
                <a:latin typeface="Arial" panose="020B0604020202020204" pitchFamily="34" charset="0"/>
                <a:cs typeface="Arial" panose="020B0604020202020204" pitchFamily="34" charset="0"/>
              </a:rPr>
              <a:t>leml</a:t>
            </a:r>
            <a:r>
              <a:rPr lang="tr-TR" sz="1800" spc="-13" dirty="0">
                <a:solidFill>
                  <a:schemeClr val="tx1"/>
                </a:solidFill>
                <a:latin typeface="Arial" panose="020B0604020202020204" pitchFamily="34" charset="0"/>
                <a:cs typeface="Arial" panose="020B0604020202020204" pitchFamily="34" charset="0"/>
              </a:rPr>
              <a:t>eri </a:t>
            </a:r>
            <a:r>
              <a:rPr lang="tr-TR" sz="1800" spc="-27" dirty="0">
                <a:solidFill>
                  <a:schemeClr val="tx1"/>
                </a:solidFill>
                <a:latin typeface="Arial" panose="020B0604020202020204" pitchFamily="34" charset="0"/>
                <a:cs typeface="Arial" panose="020B0604020202020204" pitchFamily="34" charset="0"/>
              </a:rPr>
              <a:t>mut</a:t>
            </a:r>
            <a:r>
              <a:rPr lang="tr-TR" sz="1800" spc="-33" dirty="0">
                <a:solidFill>
                  <a:schemeClr val="tx1"/>
                </a:solidFill>
                <a:latin typeface="Arial" panose="020B0604020202020204" pitchFamily="34" charset="0"/>
                <a:cs typeface="Arial" panose="020B0604020202020204" pitchFamily="34" charset="0"/>
              </a:rPr>
              <a:t>l</a:t>
            </a:r>
            <a:r>
              <a:rPr lang="tr-TR" sz="1800" spc="-20" dirty="0">
                <a:solidFill>
                  <a:schemeClr val="tx1"/>
                </a:solidFill>
                <a:latin typeface="Arial" panose="020B0604020202020204" pitchFamily="34" charset="0"/>
                <a:cs typeface="Arial" panose="020B0604020202020204" pitchFamily="34" charset="0"/>
              </a:rPr>
              <a:t>a</a:t>
            </a:r>
            <a:r>
              <a:rPr lang="tr-TR" sz="1800" spc="-80"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a</a:t>
            </a:r>
            <a:r>
              <a:rPr lang="tr-TR" sz="1800" spc="20" dirty="0">
                <a:solidFill>
                  <a:schemeClr val="tx1"/>
                </a:solidFill>
                <a:latin typeface="Arial" panose="020B0604020202020204" pitchFamily="34" charset="0"/>
                <a:cs typeface="Arial" panose="020B0604020202020204" pitchFamily="34" charset="0"/>
              </a:rPr>
              <a:t> </a:t>
            </a:r>
            <a:r>
              <a:rPr lang="tr-TR" sz="1800" spc="20" dirty="0" err="1">
                <a:solidFill>
                  <a:schemeClr val="tx1"/>
                </a:solidFill>
                <a:latin typeface="Arial" panose="020B0604020202020204" pitchFamily="34" charset="0"/>
                <a:cs typeface="Arial" panose="020B0604020202020204" pitchFamily="34" charset="0"/>
              </a:rPr>
              <a:t>Erasmus</a:t>
            </a:r>
            <a:r>
              <a:rPr lang="tr-TR" sz="1800" spc="20"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bö</a:t>
            </a:r>
            <a:r>
              <a:rPr lang="tr-TR" sz="1800" spc="-27" dirty="0">
                <a:solidFill>
                  <a:schemeClr val="tx1"/>
                </a:solidFill>
                <a:latin typeface="Arial" panose="020B0604020202020204" pitchFamily="34" charset="0"/>
                <a:cs typeface="Arial" panose="020B0604020202020204" pitchFamily="34" charset="0"/>
              </a:rPr>
              <a:t>lüm</a:t>
            </a:r>
            <a:r>
              <a:rPr lang="tr-TR" sz="1800" spc="33" dirty="0">
                <a:solidFill>
                  <a:schemeClr val="tx1"/>
                </a:solidFill>
                <a:latin typeface="Arial" panose="020B0604020202020204" pitchFamily="34" charset="0"/>
                <a:cs typeface="Arial" panose="020B0604020202020204" pitchFamily="34" charset="0"/>
              </a:rPr>
              <a:t> </a:t>
            </a:r>
            <a:r>
              <a:rPr lang="tr-TR" sz="1800" spc="-147"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oo</a:t>
            </a:r>
            <a:r>
              <a:rPr lang="tr-TR" sz="1800" spc="-60"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d</a:t>
            </a:r>
            <a:r>
              <a:rPr lang="tr-TR" sz="1800" spc="-33"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n</a:t>
            </a:r>
            <a:r>
              <a:rPr lang="tr-TR" sz="1800" spc="-53" dirty="0">
                <a:solidFill>
                  <a:schemeClr val="tx1"/>
                </a:solidFill>
                <a:latin typeface="Arial" panose="020B0604020202020204" pitchFamily="34" charset="0"/>
                <a:cs typeface="Arial" panose="020B0604020202020204" pitchFamily="34" charset="0"/>
              </a:rPr>
              <a:t>at</a:t>
            </a:r>
            <a:r>
              <a:rPr lang="tr-TR" sz="1800" spc="-20" dirty="0">
                <a:solidFill>
                  <a:schemeClr val="tx1"/>
                </a:solidFill>
                <a:latin typeface="Arial" panose="020B0604020202020204" pitchFamily="34" charset="0"/>
                <a:cs typeface="Arial" panose="020B0604020202020204" pitchFamily="34" charset="0"/>
              </a:rPr>
              <a:t>örl</a:t>
            </a:r>
            <a:r>
              <a:rPr lang="tr-TR" sz="1800" spc="-33" dirty="0">
                <a:solidFill>
                  <a:schemeClr val="tx1"/>
                </a:solidFill>
                <a:latin typeface="Arial" panose="020B0604020202020204" pitchFamily="34" charset="0"/>
                <a:cs typeface="Arial" panose="020B0604020202020204" pitchFamily="34" charset="0"/>
              </a:rPr>
              <a:t>e</a:t>
            </a:r>
            <a:r>
              <a:rPr lang="tr-TR" sz="1800" dirty="0">
                <a:solidFill>
                  <a:schemeClr val="tx1"/>
                </a:solidFill>
                <a:latin typeface="Arial" panose="020B0604020202020204" pitchFamily="34" charset="0"/>
                <a:cs typeface="Arial" panose="020B0604020202020204" pitchFamily="34" charset="0"/>
              </a:rPr>
              <a:t>ri</a:t>
            </a:r>
            <a:r>
              <a:rPr lang="tr-TR" sz="1800" spc="13" dirty="0">
                <a:solidFill>
                  <a:schemeClr val="tx1"/>
                </a:solidFill>
                <a:latin typeface="Arial" panose="020B0604020202020204" pitchFamily="34" charset="0"/>
                <a:cs typeface="Arial" panose="020B0604020202020204" pitchFamily="34" charset="0"/>
              </a:rPr>
              <a:t> </a:t>
            </a:r>
            <a:r>
              <a:rPr lang="tr-TR" sz="1800" spc="-67"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a</a:t>
            </a:r>
            <a:r>
              <a:rPr lang="tr-TR" sz="1800" spc="-93"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af</a:t>
            </a:r>
            <a:r>
              <a:rPr lang="tr-TR" sz="1800" spc="-33" dirty="0">
                <a:solidFill>
                  <a:schemeClr val="tx1"/>
                </a:solidFill>
                <a:latin typeface="Arial" panose="020B0604020202020204" pitchFamily="34" charset="0"/>
                <a:cs typeface="Arial" panose="020B0604020202020204" pitchFamily="34" charset="0"/>
              </a:rPr>
              <a:t>ı</a:t>
            </a:r>
            <a:r>
              <a:rPr lang="tr-TR" sz="1800" spc="-20" dirty="0">
                <a:solidFill>
                  <a:schemeClr val="tx1"/>
                </a:solidFill>
                <a:latin typeface="Arial" panose="020B0604020202020204" pitchFamily="34" charset="0"/>
                <a:cs typeface="Arial" panose="020B0604020202020204" pitchFamily="34" charset="0"/>
              </a:rPr>
              <a:t>ndan</a:t>
            </a:r>
            <a:r>
              <a:rPr lang="tr-TR" sz="1800" spc="-13" dirty="0">
                <a:solidFill>
                  <a:schemeClr val="tx1"/>
                </a:solidFill>
                <a:latin typeface="Arial" panose="020B0604020202020204" pitchFamily="34" charset="0"/>
                <a:cs typeface="Arial" panose="020B0604020202020204" pitchFamily="34" charset="0"/>
              </a:rPr>
              <a:t> </a:t>
            </a:r>
            <a:r>
              <a:rPr lang="tr-TR" sz="1800" spc="-100" dirty="0">
                <a:solidFill>
                  <a:schemeClr val="tx1"/>
                </a:solidFill>
                <a:latin typeface="Arial" panose="020B0604020202020204" pitchFamily="34" charset="0"/>
                <a:cs typeface="Arial" panose="020B0604020202020204" pitchFamily="34" charset="0"/>
              </a:rPr>
              <a:t>y</a:t>
            </a:r>
            <a:r>
              <a:rPr lang="tr-TR" sz="1800" dirty="0">
                <a:solidFill>
                  <a:schemeClr val="tx1"/>
                </a:solidFill>
                <a:latin typeface="Arial" panose="020B0604020202020204" pitchFamily="34" charset="0"/>
                <a:cs typeface="Arial" panose="020B0604020202020204" pitchFamily="34" charset="0"/>
              </a:rPr>
              <a:t>ap</a:t>
            </a:r>
            <a:r>
              <a:rPr lang="tr-TR" sz="1800" spc="-13" dirty="0">
                <a:solidFill>
                  <a:schemeClr val="tx1"/>
                </a:solidFill>
                <a:latin typeface="Arial" panose="020B0604020202020204" pitchFamily="34" charset="0"/>
                <a:cs typeface="Arial" panose="020B0604020202020204" pitchFamily="34" charset="0"/>
              </a:rPr>
              <a:t>ı</a:t>
            </a:r>
            <a:r>
              <a:rPr lang="tr-TR" sz="1800" dirty="0">
                <a:solidFill>
                  <a:schemeClr val="tx1"/>
                </a:solidFill>
                <a:latin typeface="Arial" panose="020B0604020202020204" pitchFamily="34" charset="0"/>
                <a:cs typeface="Arial" panose="020B0604020202020204" pitchFamily="34" charset="0"/>
              </a:rPr>
              <a:t>l</a:t>
            </a:r>
            <a:r>
              <a:rPr lang="tr-TR" sz="1800" spc="-20" dirty="0">
                <a:solidFill>
                  <a:schemeClr val="tx1"/>
                </a:solidFill>
                <a:latin typeface="Arial" panose="020B0604020202020204" pitchFamily="34" charset="0"/>
                <a:cs typeface="Arial" panose="020B0604020202020204" pitchFamily="34" charset="0"/>
              </a:rPr>
              <a:t>malıdır. </a:t>
            </a:r>
            <a:r>
              <a:rPr lang="tr-TR" sz="1800" spc="-20" dirty="0" err="1">
                <a:solidFill>
                  <a:schemeClr val="tx1"/>
                </a:solidFill>
                <a:latin typeface="Arial" panose="020B0604020202020204" pitchFamily="34" charset="0"/>
                <a:cs typeface="Arial" panose="020B0604020202020204" pitchFamily="34" charset="0"/>
              </a:rPr>
              <a:t>Nominasyon</a:t>
            </a:r>
            <a:r>
              <a:rPr lang="tr-TR" sz="1800" spc="-20" dirty="0">
                <a:solidFill>
                  <a:schemeClr val="tx1"/>
                </a:solidFill>
                <a:latin typeface="Arial" panose="020B0604020202020204" pitchFamily="34" charset="0"/>
                <a:cs typeface="Arial" panose="020B0604020202020204" pitchFamily="34" charset="0"/>
              </a:rPr>
              <a:t> öncesi, karşı kuruma öğ</a:t>
            </a:r>
            <a:r>
              <a:rPr lang="tr-TR" sz="1800" spc="-67"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enci </a:t>
            </a:r>
            <a:r>
              <a:rPr lang="tr-TR" sz="1800" spc="-67"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a</a:t>
            </a:r>
            <a:r>
              <a:rPr lang="tr-TR" sz="1800" spc="-100" dirty="0">
                <a:solidFill>
                  <a:schemeClr val="tx1"/>
                </a:solidFill>
                <a:latin typeface="Arial" panose="020B0604020202020204" pitchFamily="34" charset="0"/>
                <a:cs typeface="Arial" panose="020B0604020202020204" pitchFamily="34" charset="0"/>
              </a:rPr>
              <a:t>r</a:t>
            </a:r>
            <a:r>
              <a:rPr lang="tr-TR" sz="1800" spc="-33" dirty="0">
                <a:solidFill>
                  <a:schemeClr val="tx1"/>
                </a:solidFill>
                <a:latin typeface="Arial" panose="020B0604020202020204" pitchFamily="34" charset="0"/>
                <a:cs typeface="Arial" panose="020B0604020202020204" pitchFamily="34" charset="0"/>
              </a:rPr>
              <a:t>a</a:t>
            </a:r>
            <a:r>
              <a:rPr lang="tr-TR" sz="1800" dirty="0">
                <a:solidFill>
                  <a:schemeClr val="tx1"/>
                </a:solidFill>
                <a:latin typeface="Arial" panose="020B0604020202020204" pitchFamily="34" charset="0"/>
                <a:cs typeface="Arial" panose="020B0604020202020204" pitchFamily="34" charset="0"/>
              </a:rPr>
              <a:t>f</a:t>
            </a:r>
            <a:r>
              <a:rPr lang="tr-TR" sz="1800" spc="-13" dirty="0">
                <a:solidFill>
                  <a:schemeClr val="tx1"/>
                </a:solidFill>
                <a:latin typeface="Arial" panose="020B0604020202020204" pitchFamily="34" charset="0"/>
                <a:cs typeface="Arial" panose="020B0604020202020204" pitchFamily="34" charset="0"/>
              </a:rPr>
              <a:t>ı</a:t>
            </a:r>
            <a:r>
              <a:rPr lang="tr-TR" sz="1800" spc="-20" dirty="0">
                <a:solidFill>
                  <a:schemeClr val="tx1"/>
                </a:solidFill>
                <a:latin typeface="Arial" panose="020B0604020202020204" pitchFamily="34" charset="0"/>
                <a:cs typeface="Arial" panose="020B0604020202020204" pitchFamily="34" charset="0"/>
              </a:rPr>
              <a:t>n</a:t>
            </a:r>
            <a:r>
              <a:rPr lang="tr-TR" sz="1800" spc="-40" dirty="0">
                <a:solidFill>
                  <a:schemeClr val="tx1"/>
                </a:solidFill>
                <a:latin typeface="Arial" panose="020B0604020202020204" pitchFamily="34" charset="0"/>
                <a:cs typeface="Arial" panose="020B0604020202020204" pitchFamily="34" charset="0"/>
              </a:rPr>
              <a:t>d</a:t>
            </a:r>
            <a:r>
              <a:rPr lang="tr-TR" sz="1800" spc="-20" dirty="0">
                <a:solidFill>
                  <a:schemeClr val="tx1"/>
                </a:solidFill>
                <a:latin typeface="Arial" panose="020B0604020202020204" pitchFamily="34" charset="0"/>
                <a:cs typeface="Arial" panose="020B0604020202020204" pitchFamily="34" charset="0"/>
              </a:rPr>
              <a:t>an</a:t>
            </a:r>
            <a:r>
              <a:rPr lang="tr-TR" sz="1800" spc="13" dirty="0">
                <a:solidFill>
                  <a:schemeClr val="tx1"/>
                </a:solidFill>
                <a:latin typeface="Arial" panose="020B0604020202020204" pitchFamily="34" charset="0"/>
                <a:cs typeface="Arial" panose="020B0604020202020204" pitchFamily="34" charset="0"/>
              </a:rPr>
              <a:t> </a:t>
            </a:r>
            <a:r>
              <a:rPr lang="tr-TR" sz="1800" spc="-47" dirty="0">
                <a:solidFill>
                  <a:schemeClr val="tx1"/>
                </a:solidFill>
                <a:latin typeface="Arial" panose="020B0604020202020204" pitchFamily="34" charset="0"/>
                <a:cs typeface="Arial" panose="020B0604020202020204" pitchFamily="34" charset="0"/>
              </a:rPr>
              <a:t>a</a:t>
            </a:r>
            <a:r>
              <a:rPr lang="tr-TR" sz="1800"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ı</a:t>
            </a:r>
            <a:r>
              <a:rPr lang="tr-TR" sz="1800" dirty="0">
                <a:solidFill>
                  <a:schemeClr val="tx1"/>
                </a:solidFill>
                <a:latin typeface="Arial" panose="020B0604020202020204" pitchFamily="34" charset="0"/>
                <a:cs typeface="Arial" panose="020B0604020202020204" pitchFamily="34" charset="0"/>
              </a:rPr>
              <a:t>lan</a:t>
            </a:r>
            <a:r>
              <a:rPr lang="tr-TR" sz="1800" spc="-13" dirty="0">
                <a:solidFill>
                  <a:schemeClr val="tx1"/>
                </a:solidFill>
                <a:latin typeface="Arial" panose="020B0604020202020204" pitchFamily="34" charset="0"/>
                <a:cs typeface="Arial" panose="020B0604020202020204" pitchFamily="34" charset="0"/>
              </a:rPr>
              <a:t> </a:t>
            </a:r>
            <a:r>
              <a:rPr lang="tr-TR" sz="1800" u="sng" dirty="0">
                <a:solidFill>
                  <a:schemeClr val="tx1"/>
                </a:solidFill>
                <a:latin typeface="Arial" panose="020B0604020202020204" pitchFamily="34" charset="0"/>
                <a:cs typeface="Arial" panose="020B0604020202020204" pitchFamily="34" charset="0"/>
              </a:rPr>
              <a:t>e-postalar</a:t>
            </a:r>
            <a:r>
              <a:rPr lang="tr-TR" sz="1800" u="sng" spc="27" dirty="0">
                <a:solidFill>
                  <a:schemeClr val="tx1"/>
                </a:solidFill>
                <a:latin typeface="Arial" panose="020B0604020202020204" pitchFamily="34" charset="0"/>
                <a:cs typeface="Arial" panose="020B0604020202020204" pitchFamily="34" charset="0"/>
              </a:rPr>
              <a:t> </a:t>
            </a:r>
            <a:r>
              <a:rPr lang="tr-TR" sz="1800" u="sng" spc="-87" dirty="0">
                <a:solidFill>
                  <a:schemeClr val="tx1"/>
                </a:solidFill>
                <a:latin typeface="Arial" panose="020B0604020202020204" pitchFamily="34" charset="0"/>
                <a:cs typeface="Arial" panose="020B0604020202020204" pitchFamily="34" charset="0"/>
              </a:rPr>
              <a:t>k</a:t>
            </a:r>
            <a:r>
              <a:rPr lang="tr-TR" sz="1800" u="sng" dirty="0">
                <a:solidFill>
                  <a:schemeClr val="tx1"/>
                </a:solidFill>
                <a:latin typeface="Arial" panose="020B0604020202020204" pitchFamily="34" charset="0"/>
                <a:cs typeface="Arial" panose="020B0604020202020204" pitchFamily="34" charset="0"/>
              </a:rPr>
              <a:t>abul </a:t>
            </a:r>
            <a:r>
              <a:rPr lang="tr-TR" sz="1800" u="sng" spc="-20" dirty="0">
                <a:solidFill>
                  <a:schemeClr val="tx1"/>
                </a:solidFill>
                <a:latin typeface="Arial" panose="020B0604020202020204" pitchFamily="34" charset="0"/>
                <a:cs typeface="Arial" panose="020B0604020202020204" pitchFamily="34" charset="0"/>
              </a:rPr>
              <a:t>ed</a:t>
            </a:r>
            <a:r>
              <a:rPr lang="tr-TR" sz="1800" u="sng" spc="-27" dirty="0">
                <a:solidFill>
                  <a:schemeClr val="tx1"/>
                </a:solidFill>
                <a:latin typeface="Arial" panose="020B0604020202020204" pitchFamily="34" charset="0"/>
                <a:cs typeface="Arial" panose="020B0604020202020204" pitchFamily="34" charset="0"/>
              </a:rPr>
              <a:t>i</a:t>
            </a:r>
            <a:r>
              <a:rPr lang="tr-TR" sz="1800" u="sng" spc="-13" dirty="0">
                <a:solidFill>
                  <a:schemeClr val="tx1"/>
                </a:solidFill>
                <a:latin typeface="Arial" panose="020B0604020202020204" pitchFamily="34" charset="0"/>
                <a:cs typeface="Arial" panose="020B0604020202020204" pitchFamily="34" charset="0"/>
              </a:rPr>
              <a:t>l</a:t>
            </a:r>
            <a:r>
              <a:rPr lang="tr-TR" sz="1800" u="sng" spc="-47" dirty="0">
                <a:solidFill>
                  <a:schemeClr val="tx1"/>
                </a:solidFill>
                <a:latin typeface="Arial" panose="020B0604020202020204" pitchFamily="34" charset="0"/>
                <a:cs typeface="Arial" panose="020B0604020202020204" pitchFamily="34" charset="0"/>
              </a:rPr>
              <a:t>m</a:t>
            </a:r>
            <a:r>
              <a:rPr lang="tr-TR" sz="1800" u="sng" spc="-27" dirty="0">
                <a:solidFill>
                  <a:schemeClr val="tx1"/>
                </a:solidFill>
                <a:latin typeface="Arial" panose="020B0604020202020204" pitchFamily="34" charset="0"/>
                <a:cs typeface="Arial" panose="020B0604020202020204" pitchFamily="34" charset="0"/>
              </a:rPr>
              <a:t>eme</a:t>
            </a:r>
            <a:r>
              <a:rPr lang="tr-TR" sz="1800" u="sng" spc="-33" dirty="0">
                <a:solidFill>
                  <a:schemeClr val="tx1"/>
                </a:solidFill>
                <a:latin typeface="Arial" panose="020B0604020202020204" pitchFamily="34" charset="0"/>
                <a:cs typeface="Arial" panose="020B0604020202020204" pitchFamily="34" charset="0"/>
              </a:rPr>
              <a:t>k</a:t>
            </a:r>
            <a:r>
              <a:rPr lang="tr-TR" sz="1800" u="sng" spc="-47" dirty="0">
                <a:solidFill>
                  <a:schemeClr val="tx1"/>
                </a:solidFill>
                <a:latin typeface="Arial" panose="020B0604020202020204" pitchFamily="34" charset="0"/>
                <a:cs typeface="Arial" panose="020B0604020202020204" pitchFamily="34" charset="0"/>
              </a:rPr>
              <a:t>t</a:t>
            </a:r>
            <a:r>
              <a:rPr lang="tr-TR" sz="1800" u="sng" spc="-20" dirty="0">
                <a:solidFill>
                  <a:schemeClr val="tx1"/>
                </a:solidFill>
                <a:latin typeface="Arial" panose="020B0604020202020204" pitchFamily="34" charset="0"/>
                <a:cs typeface="Arial" panose="020B0604020202020204" pitchFamily="34" charset="0"/>
              </a:rPr>
              <a:t>edir</a:t>
            </a:r>
            <a:r>
              <a:rPr lang="tr-TR" sz="1800" spc="-20" dirty="0">
                <a:solidFill>
                  <a:schemeClr val="tx1"/>
                </a:solidFill>
                <a:latin typeface="Arial" panose="020B0604020202020204" pitchFamily="34" charset="0"/>
                <a:cs typeface="Arial" panose="020B0604020202020204" pitchFamily="34" charset="0"/>
              </a:rPr>
              <a:t>.</a:t>
            </a:r>
            <a:r>
              <a:rPr lang="tr-TR" sz="1800" u="sng" spc="-20" dirty="0">
                <a:solidFill>
                  <a:schemeClr val="tx1"/>
                </a:solidFill>
                <a:latin typeface="Arial" panose="020B0604020202020204" pitchFamily="34" charset="0"/>
                <a:cs typeface="Arial" panose="020B0604020202020204" pitchFamily="34" charset="0"/>
              </a:rPr>
              <a:t> </a:t>
            </a:r>
            <a:endParaRPr lang="tr-TR" sz="1800" u="sng" dirty="0">
              <a:solidFill>
                <a:schemeClr val="tx1"/>
              </a:solidFill>
              <a:latin typeface="Arial" panose="020B0604020202020204" pitchFamily="34" charset="0"/>
              <a:cs typeface="Arial" panose="020B0604020202020204" pitchFamily="34" charset="0"/>
            </a:endParaRPr>
          </a:p>
          <a:p>
            <a:pPr>
              <a:lnSpc>
                <a:spcPts val="800"/>
              </a:lnSpc>
              <a:spcBef>
                <a:spcPts val="17"/>
              </a:spcBef>
            </a:pPr>
            <a:endParaRPr lang="tr-TR" sz="1800" dirty="0">
              <a:solidFill>
                <a:schemeClr val="tx1"/>
              </a:solidFill>
              <a:latin typeface="Arial" panose="020B0604020202020204" pitchFamily="34" charset="0"/>
              <a:cs typeface="Arial" panose="020B0604020202020204" pitchFamily="34" charset="0"/>
            </a:endParaRPr>
          </a:p>
          <a:p>
            <a:pPr marL="321725" indent="-304792">
              <a:tabLst>
                <a:tab pos="321725" algn="l"/>
              </a:tabLst>
            </a:pPr>
            <a:r>
              <a:rPr lang="tr-TR" sz="1800" spc="-27" dirty="0" err="1">
                <a:solidFill>
                  <a:schemeClr val="tx1"/>
                </a:solidFill>
                <a:latin typeface="Arial" panose="020B0604020202020204" pitchFamily="34" charset="0"/>
                <a:cs typeface="Arial" panose="020B0604020202020204" pitchFamily="34" charset="0"/>
              </a:rPr>
              <a:t>Nom</a:t>
            </a:r>
            <a:r>
              <a:rPr lang="tr-TR" sz="1800" spc="-33" dirty="0" err="1">
                <a:solidFill>
                  <a:schemeClr val="tx1"/>
                </a:solidFill>
                <a:latin typeface="Arial" panose="020B0604020202020204" pitchFamily="34" charset="0"/>
                <a:cs typeface="Arial" panose="020B0604020202020204" pitchFamily="34" charset="0"/>
              </a:rPr>
              <a:t>i</a:t>
            </a:r>
            <a:r>
              <a:rPr lang="tr-TR" sz="1800" spc="-20" dirty="0" err="1">
                <a:solidFill>
                  <a:schemeClr val="tx1"/>
                </a:solidFill>
                <a:latin typeface="Arial" panose="020B0604020202020204" pitchFamily="34" charset="0"/>
                <a:cs typeface="Arial" panose="020B0604020202020204" pitchFamily="34" charset="0"/>
              </a:rPr>
              <a:t>na</a:t>
            </a:r>
            <a:r>
              <a:rPr lang="tr-TR" sz="1800" spc="-87" dirty="0" err="1">
                <a:solidFill>
                  <a:schemeClr val="tx1"/>
                </a:solidFill>
                <a:latin typeface="Arial" panose="020B0604020202020204" pitchFamily="34" charset="0"/>
                <a:cs typeface="Arial" panose="020B0604020202020204" pitchFamily="34" charset="0"/>
              </a:rPr>
              <a:t>s</a:t>
            </a:r>
            <a:r>
              <a:rPr lang="tr-TR" sz="1800" spc="-80" dirty="0" err="1">
                <a:solidFill>
                  <a:schemeClr val="tx1"/>
                </a:solidFill>
                <a:latin typeface="Arial" panose="020B0604020202020204" pitchFamily="34" charset="0"/>
                <a:cs typeface="Arial" panose="020B0604020202020204" pitchFamily="34" charset="0"/>
              </a:rPr>
              <a:t>y</a:t>
            </a:r>
            <a:r>
              <a:rPr lang="tr-TR" sz="1800" spc="-20" dirty="0" err="1">
                <a:solidFill>
                  <a:schemeClr val="tx1"/>
                </a:solidFill>
                <a:latin typeface="Arial" panose="020B0604020202020204" pitchFamily="34" charset="0"/>
                <a:cs typeface="Arial" panose="020B0604020202020204" pitchFamily="34" charset="0"/>
              </a:rPr>
              <a:t>on</a:t>
            </a:r>
            <a:r>
              <a:rPr lang="tr-TR" sz="1800" spc="67" dirty="0">
                <a:solidFill>
                  <a:schemeClr val="tx1"/>
                </a:solidFill>
                <a:latin typeface="Arial" panose="020B0604020202020204" pitchFamily="34" charset="0"/>
                <a:cs typeface="Arial" panose="020B0604020202020204" pitchFamily="34" charset="0"/>
              </a:rPr>
              <a:t> </a:t>
            </a:r>
            <a:r>
              <a:rPr lang="tr-TR" sz="1800" spc="-67"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ari</a:t>
            </a:r>
            <a:r>
              <a:rPr lang="tr-TR" sz="1800" spc="-40" dirty="0">
                <a:solidFill>
                  <a:schemeClr val="tx1"/>
                </a:solidFill>
                <a:latin typeface="Arial" panose="020B0604020202020204" pitchFamily="34" charset="0"/>
                <a:cs typeface="Arial" panose="020B0604020202020204" pitchFamily="34" charset="0"/>
              </a:rPr>
              <a:t>h</a:t>
            </a:r>
            <a:r>
              <a:rPr lang="tr-TR" sz="1800" spc="-20" dirty="0">
                <a:solidFill>
                  <a:schemeClr val="tx1"/>
                </a:solidFill>
                <a:latin typeface="Arial" panose="020B0604020202020204" pitchFamily="34" charset="0"/>
                <a:cs typeface="Arial" panose="020B0604020202020204" pitchFamily="34" charset="0"/>
              </a:rPr>
              <a:t>le</a:t>
            </a:r>
            <a:r>
              <a:rPr lang="tr-TR" sz="1800" spc="-33"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i, </a:t>
            </a:r>
            <a:r>
              <a:rPr lang="tr-TR" sz="1800" spc="-20" dirty="0">
                <a:solidFill>
                  <a:schemeClr val="tx1"/>
                </a:solidFill>
                <a:latin typeface="Arial" panose="020B0604020202020204" pitchFamily="34" charset="0"/>
                <a:cs typeface="Arial" panose="020B0604020202020204" pitchFamily="34" charset="0"/>
              </a:rPr>
              <a:t>son</a:t>
            </a:r>
            <a:r>
              <a:rPr lang="tr-TR" sz="1800" spc="2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ba</a:t>
            </a:r>
            <a:r>
              <a:rPr lang="tr-TR" sz="1800" spc="-87" dirty="0">
                <a:solidFill>
                  <a:schemeClr val="tx1"/>
                </a:solidFill>
                <a:latin typeface="Arial" panose="020B0604020202020204" pitchFamily="34" charset="0"/>
                <a:cs typeface="Arial" panose="020B0604020202020204" pitchFamily="34" charset="0"/>
              </a:rPr>
              <a:t>ş</a:t>
            </a:r>
            <a:r>
              <a:rPr lang="tr-TR" sz="1800" spc="-20" dirty="0">
                <a:solidFill>
                  <a:schemeClr val="tx1"/>
                </a:solidFill>
                <a:latin typeface="Arial" panose="020B0604020202020204" pitchFamily="34" charset="0"/>
                <a:cs typeface="Arial" panose="020B0604020202020204" pitchFamily="34" charset="0"/>
              </a:rPr>
              <a:t>vu</a:t>
            </a:r>
            <a:r>
              <a:rPr lang="tr-TR" sz="1800" spc="-33"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u</a:t>
            </a:r>
            <a:r>
              <a:rPr lang="tr-TR" sz="1800" spc="53" dirty="0">
                <a:solidFill>
                  <a:schemeClr val="tx1"/>
                </a:solidFill>
                <a:latin typeface="Arial" panose="020B0604020202020204" pitchFamily="34" charset="0"/>
                <a:cs typeface="Arial" panose="020B0604020202020204" pitchFamily="34" charset="0"/>
              </a:rPr>
              <a:t> </a:t>
            </a:r>
            <a:r>
              <a:rPr lang="tr-TR" sz="1800" spc="-67"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ari</a:t>
            </a:r>
            <a:r>
              <a:rPr lang="tr-TR" sz="1800" spc="-40" dirty="0">
                <a:solidFill>
                  <a:schemeClr val="tx1"/>
                </a:solidFill>
                <a:latin typeface="Arial" panose="020B0604020202020204" pitchFamily="34" charset="0"/>
                <a:cs typeface="Arial" panose="020B0604020202020204" pitchFamily="34" charset="0"/>
              </a:rPr>
              <a:t>h</a:t>
            </a:r>
            <a:r>
              <a:rPr lang="tr-TR" sz="1800" spc="-20" dirty="0">
                <a:solidFill>
                  <a:schemeClr val="tx1"/>
                </a:solidFill>
                <a:latin typeface="Arial" panose="020B0604020202020204" pitchFamily="34" charset="0"/>
                <a:cs typeface="Arial" panose="020B0604020202020204" pitchFamily="34" charset="0"/>
              </a:rPr>
              <a:t>le</a:t>
            </a:r>
            <a:r>
              <a:rPr lang="tr-TR" sz="1800" spc="-33"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i </a:t>
            </a:r>
            <a:r>
              <a:rPr lang="tr-TR" sz="1800" spc="-20" dirty="0">
                <a:solidFill>
                  <a:schemeClr val="tx1"/>
                </a:solidFill>
                <a:latin typeface="Arial" panose="020B0604020202020204" pitchFamily="34" charset="0"/>
                <a:cs typeface="Arial" panose="020B0604020202020204" pitchFamily="34" charset="0"/>
              </a:rPr>
              <a:t>gibi</a:t>
            </a:r>
            <a:r>
              <a:rPr lang="tr-TR" sz="1800" spc="-7" dirty="0">
                <a:solidFill>
                  <a:schemeClr val="tx1"/>
                </a:solidFill>
                <a:latin typeface="Arial" panose="020B0604020202020204" pitchFamily="34" charset="0"/>
                <a:cs typeface="Arial" panose="020B0604020202020204" pitchFamily="34" charset="0"/>
              </a:rPr>
              <a:t> </a:t>
            </a:r>
            <a:r>
              <a:rPr lang="tr-TR" sz="1800" spc="-27" dirty="0">
                <a:solidFill>
                  <a:schemeClr val="tx1"/>
                </a:solidFill>
                <a:latin typeface="Arial" panose="020B0604020202020204" pitchFamily="34" charset="0"/>
                <a:cs typeface="Arial" panose="020B0604020202020204" pitchFamily="34" charset="0"/>
              </a:rPr>
              <a:t>önem</a:t>
            </a:r>
            <a:r>
              <a:rPr lang="tr-TR" sz="1800" spc="-33" dirty="0">
                <a:solidFill>
                  <a:schemeClr val="tx1"/>
                </a:solidFill>
                <a:latin typeface="Arial" panose="020B0604020202020204" pitchFamily="34" charset="0"/>
                <a:cs typeface="Arial" panose="020B0604020202020204" pitchFamily="34" charset="0"/>
              </a:rPr>
              <a:t>l</a:t>
            </a:r>
            <a:r>
              <a:rPr lang="tr-TR" sz="1800" dirty="0">
                <a:solidFill>
                  <a:schemeClr val="tx1"/>
                </a:solidFill>
                <a:latin typeface="Arial" panose="020B0604020202020204" pitchFamily="34" charset="0"/>
                <a:cs typeface="Arial" panose="020B0604020202020204" pitchFamily="34" charset="0"/>
              </a:rPr>
              <a:t>i </a:t>
            </a:r>
            <a:r>
              <a:rPr lang="tr-TR" sz="1800" spc="-67"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ari</a:t>
            </a:r>
            <a:r>
              <a:rPr lang="tr-TR" sz="1800" spc="-40" dirty="0">
                <a:solidFill>
                  <a:schemeClr val="tx1"/>
                </a:solidFill>
                <a:latin typeface="Arial" panose="020B0604020202020204" pitchFamily="34" charset="0"/>
                <a:cs typeface="Arial" panose="020B0604020202020204" pitchFamily="34" charset="0"/>
              </a:rPr>
              <a:t>h</a:t>
            </a:r>
            <a:r>
              <a:rPr lang="tr-TR" sz="1800" spc="-20" dirty="0">
                <a:solidFill>
                  <a:schemeClr val="tx1"/>
                </a:solidFill>
                <a:latin typeface="Arial" panose="020B0604020202020204" pitchFamily="34" charset="0"/>
                <a:cs typeface="Arial" panose="020B0604020202020204" pitchFamily="34" charset="0"/>
              </a:rPr>
              <a:t>le</a:t>
            </a:r>
            <a:r>
              <a:rPr lang="tr-TR" sz="1800" spc="-33"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 </a:t>
            </a:r>
            <a:r>
              <a:rPr lang="tr-TR" sz="1800" spc="-67"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akip </a:t>
            </a:r>
            <a:r>
              <a:rPr lang="tr-TR" sz="1800" spc="-40" dirty="0">
                <a:solidFill>
                  <a:schemeClr val="tx1"/>
                </a:solidFill>
                <a:latin typeface="Arial" panose="020B0604020202020204" pitchFamily="34" charset="0"/>
                <a:cs typeface="Arial" panose="020B0604020202020204" pitchFamily="34" charset="0"/>
              </a:rPr>
              <a:t>e</a:t>
            </a:r>
            <a:r>
              <a:rPr lang="tr-TR" sz="1800" spc="-20" dirty="0">
                <a:solidFill>
                  <a:schemeClr val="tx1"/>
                </a:solidFill>
                <a:latin typeface="Arial" panose="020B0604020202020204" pitchFamily="34" charset="0"/>
                <a:cs typeface="Arial" panose="020B0604020202020204" pitchFamily="34" charset="0"/>
              </a:rPr>
              <a:t>tmek</a:t>
            </a:r>
            <a:r>
              <a:rPr lang="tr-TR" sz="1800" dirty="0">
                <a:solidFill>
                  <a:schemeClr val="tx1"/>
                </a:solidFill>
                <a:latin typeface="Arial" panose="020B0604020202020204" pitchFamily="34" charset="0"/>
                <a:cs typeface="Arial" panose="020B0604020202020204" pitchFamily="34" charset="0"/>
              </a:rPr>
              <a:t> </a:t>
            </a:r>
            <a:r>
              <a:rPr lang="tr-TR" sz="1800" u="sng" spc="-20" dirty="0">
                <a:solidFill>
                  <a:schemeClr val="tx1"/>
                </a:solidFill>
                <a:latin typeface="Arial" panose="020B0604020202020204" pitchFamily="34" charset="0"/>
                <a:cs typeface="Arial" panose="020B0604020202020204" pitchFamily="34" charset="0"/>
              </a:rPr>
              <a:t>öğ</a:t>
            </a:r>
            <a:r>
              <a:rPr lang="tr-TR" sz="1800" u="sng" spc="-67" dirty="0">
                <a:solidFill>
                  <a:schemeClr val="tx1"/>
                </a:solidFill>
                <a:latin typeface="Arial" panose="020B0604020202020204" pitchFamily="34" charset="0"/>
                <a:cs typeface="Arial" panose="020B0604020202020204" pitchFamily="34" charset="0"/>
              </a:rPr>
              <a:t>r</a:t>
            </a:r>
            <a:r>
              <a:rPr lang="tr-TR" sz="1800" u="sng" dirty="0">
                <a:solidFill>
                  <a:schemeClr val="tx1"/>
                </a:solidFill>
                <a:latin typeface="Arial" panose="020B0604020202020204" pitchFamily="34" charset="0"/>
                <a:cs typeface="Arial" panose="020B0604020202020204" pitchFamily="34" charset="0"/>
              </a:rPr>
              <a:t>enci</a:t>
            </a:r>
            <a:r>
              <a:rPr lang="tr-TR" sz="1800" u="sng" spc="-20" dirty="0">
                <a:solidFill>
                  <a:schemeClr val="tx1"/>
                </a:solidFill>
                <a:latin typeface="Arial" panose="020B0604020202020204" pitchFamily="34" charset="0"/>
                <a:cs typeface="Arial" panose="020B0604020202020204" pitchFamily="34" charset="0"/>
              </a:rPr>
              <a:t> soru</a:t>
            </a:r>
            <a:r>
              <a:rPr lang="tr-TR" sz="1800" u="sng" spc="-53" dirty="0">
                <a:solidFill>
                  <a:schemeClr val="tx1"/>
                </a:solidFill>
                <a:latin typeface="Arial" panose="020B0604020202020204" pitchFamily="34" charset="0"/>
                <a:cs typeface="Arial" panose="020B0604020202020204" pitchFamily="34" charset="0"/>
              </a:rPr>
              <a:t>m</a:t>
            </a:r>
            <a:r>
              <a:rPr lang="tr-TR" sz="1800" u="sng" dirty="0">
                <a:solidFill>
                  <a:schemeClr val="tx1"/>
                </a:solidFill>
                <a:latin typeface="Arial" panose="020B0604020202020204" pitchFamily="34" charset="0"/>
                <a:cs typeface="Arial" panose="020B0604020202020204" pitchFamily="34" charset="0"/>
              </a:rPr>
              <a:t>l</a:t>
            </a:r>
            <a:r>
              <a:rPr lang="tr-TR" sz="1800" u="sng" spc="-20" dirty="0">
                <a:solidFill>
                  <a:schemeClr val="tx1"/>
                </a:solidFill>
                <a:latin typeface="Arial" panose="020B0604020202020204" pitchFamily="34" charset="0"/>
                <a:cs typeface="Arial" panose="020B0604020202020204" pitchFamily="34" charset="0"/>
              </a:rPr>
              <a:t>u</a:t>
            </a:r>
            <a:r>
              <a:rPr lang="tr-TR" sz="1800" u="sng" dirty="0">
                <a:solidFill>
                  <a:schemeClr val="tx1"/>
                </a:solidFill>
                <a:latin typeface="Arial" panose="020B0604020202020204" pitchFamily="34" charset="0"/>
                <a:cs typeface="Arial" panose="020B0604020202020204" pitchFamily="34" charset="0"/>
              </a:rPr>
              <a:t>l</a:t>
            </a:r>
            <a:r>
              <a:rPr lang="tr-TR" sz="1800" u="sng" spc="-20" dirty="0">
                <a:solidFill>
                  <a:schemeClr val="tx1"/>
                </a:solidFill>
                <a:latin typeface="Arial" panose="020B0604020202020204" pitchFamily="34" charset="0"/>
                <a:cs typeface="Arial" panose="020B0604020202020204" pitchFamily="34" charset="0"/>
              </a:rPr>
              <a:t>uğ</a:t>
            </a:r>
            <a:r>
              <a:rPr lang="tr-TR" sz="1800" u="sng" spc="-13" dirty="0">
                <a:solidFill>
                  <a:schemeClr val="tx1"/>
                </a:solidFill>
                <a:latin typeface="Arial" panose="020B0604020202020204" pitchFamily="34" charset="0"/>
                <a:cs typeface="Arial" panose="020B0604020202020204" pitchFamily="34" charset="0"/>
              </a:rPr>
              <a:t>u</a:t>
            </a:r>
            <a:r>
              <a:rPr lang="tr-TR" sz="1800" u="sng" spc="-20" dirty="0">
                <a:solidFill>
                  <a:schemeClr val="tx1"/>
                </a:solidFill>
                <a:latin typeface="Arial" panose="020B0604020202020204" pitchFamily="34" charset="0"/>
                <a:cs typeface="Arial" panose="020B0604020202020204" pitchFamily="34" charset="0"/>
              </a:rPr>
              <a:t>ndadı</a:t>
            </a:r>
            <a:r>
              <a:rPr lang="tr-TR" sz="1800" u="sng" spc="-400" dirty="0">
                <a:solidFill>
                  <a:schemeClr val="tx1"/>
                </a:solidFill>
                <a:latin typeface="Arial" panose="020B0604020202020204" pitchFamily="34" charset="0"/>
                <a:cs typeface="Arial" panose="020B0604020202020204" pitchFamily="34" charset="0"/>
              </a:rPr>
              <a:t>r</a:t>
            </a:r>
            <a:r>
              <a:rPr lang="tr-TR" sz="1800" u="sng" spc="-13" dirty="0">
                <a:solidFill>
                  <a:schemeClr val="tx1"/>
                </a:solidFill>
                <a:latin typeface="Arial" panose="020B0604020202020204" pitchFamily="34" charset="0"/>
                <a:cs typeface="Arial" panose="020B0604020202020204" pitchFamily="34" charset="0"/>
              </a:rPr>
              <a:t> .</a:t>
            </a:r>
            <a:endParaRPr lang="tr-TR" sz="1800" dirty="0">
              <a:solidFill>
                <a:schemeClr val="tx1"/>
              </a:solidFill>
              <a:latin typeface="Arial" panose="020B0604020202020204" pitchFamily="34" charset="0"/>
              <a:cs typeface="Arial" panose="020B0604020202020204" pitchFamily="34" charset="0"/>
            </a:endParaRPr>
          </a:p>
          <a:p>
            <a:pPr marL="321725" marR="16933" indent="-304792">
              <a:lnSpc>
                <a:spcPts val="4027"/>
              </a:lnSpc>
              <a:tabLst>
                <a:tab pos="321725" algn="l"/>
              </a:tabLst>
            </a:pPr>
            <a:r>
              <a:rPr lang="tr-TR" sz="1800" spc="-27" dirty="0">
                <a:solidFill>
                  <a:schemeClr val="tx1"/>
                </a:solidFill>
                <a:latin typeface="Arial" panose="020B0604020202020204" pitchFamily="34" charset="0"/>
                <a:cs typeface="Arial" panose="020B0604020202020204" pitchFamily="34" charset="0"/>
              </a:rPr>
              <a:t>Öğ</a:t>
            </a:r>
            <a:r>
              <a:rPr lang="tr-TR" sz="1800" spc="-67"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encinin</a:t>
            </a:r>
            <a:r>
              <a:rPr lang="tr-TR" sz="1800" spc="-7" dirty="0">
                <a:solidFill>
                  <a:schemeClr val="tx1"/>
                </a:solidFill>
                <a:latin typeface="Arial" panose="020B0604020202020204" pitchFamily="34" charset="0"/>
                <a:cs typeface="Arial" panose="020B0604020202020204" pitchFamily="34" charset="0"/>
              </a:rPr>
              <a:t>, </a:t>
            </a:r>
            <a:r>
              <a:rPr lang="tr-TR" sz="1800" spc="-87"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a</a:t>
            </a:r>
            <a:r>
              <a:rPr lang="tr-TR" sz="1800" spc="-80"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şı</a:t>
            </a:r>
            <a:r>
              <a:rPr lang="tr-TR" sz="1800" spc="-7" dirty="0">
                <a:solidFill>
                  <a:schemeClr val="tx1"/>
                </a:solidFill>
                <a:latin typeface="Arial" panose="020B0604020202020204" pitchFamily="34" charset="0"/>
                <a:cs typeface="Arial" panose="020B0604020202020204" pitchFamily="34" charset="0"/>
              </a:rPr>
              <a:t> </a:t>
            </a:r>
            <a:r>
              <a:rPr lang="tr-TR" sz="1800" spc="-73"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ur</a:t>
            </a:r>
            <a:r>
              <a:rPr lang="tr-TR" sz="1800" spc="-40" dirty="0">
                <a:solidFill>
                  <a:schemeClr val="tx1"/>
                </a:solidFill>
                <a:latin typeface="Arial" panose="020B0604020202020204" pitchFamily="34" charset="0"/>
                <a:cs typeface="Arial" panose="020B0604020202020204" pitchFamily="34" charset="0"/>
              </a:rPr>
              <a:t>u</a:t>
            </a:r>
            <a:r>
              <a:rPr lang="tr-TR" sz="1800" spc="-33" dirty="0">
                <a:solidFill>
                  <a:schemeClr val="tx1"/>
                </a:solidFill>
                <a:latin typeface="Arial" panose="020B0604020202020204" pitchFamily="34" charset="0"/>
                <a:cs typeface="Arial" panose="020B0604020202020204" pitchFamily="34" charset="0"/>
              </a:rPr>
              <a:t>m</a:t>
            </a:r>
            <a:r>
              <a:rPr lang="tr-TR" sz="1800" spc="47" dirty="0">
                <a:solidFill>
                  <a:schemeClr val="tx1"/>
                </a:solidFill>
                <a:latin typeface="Arial" panose="020B0604020202020204" pitchFamily="34" charset="0"/>
                <a:cs typeface="Arial" panose="020B0604020202020204" pitchFamily="34" charset="0"/>
              </a:rPr>
              <a:t> hakkında </a:t>
            </a:r>
            <a:r>
              <a:rPr lang="tr-TR" sz="1800" spc="-20" dirty="0">
                <a:solidFill>
                  <a:schemeClr val="tx1"/>
                </a:solidFill>
                <a:latin typeface="Arial" panose="020B0604020202020204" pitchFamily="34" charset="0"/>
                <a:cs typeface="Arial" panose="020B0604020202020204" pitchFamily="34" charset="0"/>
              </a:rPr>
              <a:t>bar</a:t>
            </a:r>
            <a:r>
              <a:rPr lang="tr-TR" sz="1800" spc="-33" dirty="0">
                <a:solidFill>
                  <a:schemeClr val="tx1"/>
                </a:solidFill>
                <a:latin typeface="Arial" panose="020B0604020202020204" pitchFamily="34" charset="0"/>
                <a:cs typeface="Arial" panose="020B0604020202020204" pitchFamily="34" charset="0"/>
              </a:rPr>
              <a:t>ı</a:t>
            </a:r>
            <a:r>
              <a:rPr lang="tr-TR" sz="1800" spc="-27" dirty="0">
                <a:solidFill>
                  <a:schemeClr val="tx1"/>
                </a:solidFill>
                <a:latin typeface="Arial" panose="020B0604020202020204" pitchFamily="34" charset="0"/>
                <a:cs typeface="Arial" panose="020B0604020202020204" pitchFamily="34" charset="0"/>
              </a:rPr>
              <a:t>nma</a:t>
            </a:r>
            <a:r>
              <a:rPr lang="tr-TR" sz="1800" spc="27" dirty="0">
                <a:solidFill>
                  <a:schemeClr val="tx1"/>
                </a:solidFill>
                <a:latin typeface="Arial" panose="020B0604020202020204" pitchFamily="34" charset="0"/>
                <a:cs typeface="Arial" panose="020B0604020202020204" pitchFamily="34" charset="0"/>
              </a:rPr>
              <a:t> </a:t>
            </a:r>
            <a:r>
              <a:rPr lang="tr-TR" sz="1800" spc="-147"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oşu</a:t>
            </a:r>
            <a:r>
              <a:rPr lang="tr-TR" sz="1800" spc="-27" dirty="0">
                <a:solidFill>
                  <a:schemeClr val="tx1"/>
                </a:solidFill>
                <a:latin typeface="Arial" panose="020B0604020202020204" pitchFamily="34" charset="0"/>
                <a:cs typeface="Arial" panose="020B0604020202020204" pitchFamily="34" charset="0"/>
              </a:rPr>
              <a:t>l</a:t>
            </a:r>
            <a:r>
              <a:rPr lang="tr-TR" sz="1800" dirty="0">
                <a:solidFill>
                  <a:schemeClr val="tx1"/>
                </a:solidFill>
                <a:latin typeface="Arial" panose="020B0604020202020204" pitchFamily="34" charset="0"/>
                <a:cs typeface="Arial" panose="020B0604020202020204" pitchFamily="34" charset="0"/>
              </a:rPr>
              <a:t>lar</a:t>
            </a:r>
            <a:r>
              <a:rPr lang="tr-TR" sz="1800" spc="-20" dirty="0">
                <a:solidFill>
                  <a:schemeClr val="tx1"/>
                </a:solidFill>
                <a:latin typeface="Arial" panose="020B0604020202020204" pitchFamily="34" charset="0"/>
                <a:cs typeface="Arial" panose="020B0604020202020204" pitchFamily="34" charset="0"/>
              </a:rPr>
              <a:t>ı/</a:t>
            </a:r>
            <a:r>
              <a:rPr lang="tr-TR" sz="1800" spc="73"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depoz</a:t>
            </a:r>
            <a:r>
              <a:rPr lang="tr-TR" sz="1800" spc="-33" dirty="0">
                <a:solidFill>
                  <a:schemeClr val="tx1"/>
                </a:solidFill>
                <a:latin typeface="Arial" panose="020B0604020202020204" pitchFamily="34" charset="0"/>
                <a:cs typeface="Arial" panose="020B0604020202020204" pitchFamily="34" charset="0"/>
              </a:rPr>
              <a:t>i</a:t>
            </a:r>
            <a:r>
              <a:rPr lang="tr-TR" sz="1800" spc="-47"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o</a:t>
            </a:r>
            <a:r>
              <a:rPr lang="tr-TR" sz="1800" spc="40" dirty="0">
                <a:solidFill>
                  <a:schemeClr val="tx1"/>
                </a:solidFill>
                <a:latin typeface="Arial" panose="020B0604020202020204" pitchFamily="34" charset="0"/>
                <a:cs typeface="Arial" panose="020B0604020202020204" pitchFamily="34" charset="0"/>
              </a:rPr>
              <a:t> </a:t>
            </a:r>
            <a:r>
              <a:rPr lang="tr-TR" sz="1800" spc="-60" dirty="0">
                <a:solidFill>
                  <a:schemeClr val="tx1"/>
                </a:solidFill>
                <a:latin typeface="Arial" panose="020B0604020202020204" pitchFamily="34" charset="0"/>
                <a:cs typeface="Arial" panose="020B0604020202020204" pitchFamily="34" charset="0"/>
              </a:rPr>
              <a:t>v</a:t>
            </a:r>
            <a:r>
              <a:rPr lang="tr-TR" sz="1800" spc="-20" dirty="0">
                <a:solidFill>
                  <a:schemeClr val="tx1"/>
                </a:solidFill>
                <a:latin typeface="Arial" panose="020B0604020202020204" pitchFamily="34" charset="0"/>
                <a:cs typeface="Arial" panose="020B0604020202020204" pitchFamily="34" charset="0"/>
              </a:rPr>
              <a:t>e </a:t>
            </a:r>
            <a:r>
              <a:rPr lang="tr-TR" sz="1800" spc="-47" dirty="0">
                <a:solidFill>
                  <a:schemeClr val="tx1"/>
                </a:solidFill>
                <a:latin typeface="Arial" panose="020B0604020202020204" pitchFamily="34" charset="0"/>
                <a:cs typeface="Arial" panose="020B0604020202020204" pitchFamily="34" charset="0"/>
              </a:rPr>
              <a:t>g</a:t>
            </a:r>
            <a:r>
              <a:rPr lang="tr-TR" sz="1800" spc="-20" dirty="0">
                <a:solidFill>
                  <a:schemeClr val="tx1"/>
                </a:solidFill>
                <a:latin typeface="Arial" panose="020B0604020202020204" pitchFamily="34" charset="0"/>
                <a:cs typeface="Arial" panose="020B0604020202020204" pitchFamily="34" charset="0"/>
              </a:rPr>
              <a:t>e</a:t>
            </a:r>
            <a:r>
              <a:rPr lang="tr-TR" sz="1800" spc="-67" dirty="0">
                <a:solidFill>
                  <a:schemeClr val="tx1"/>
                </a:solidFill>
                <a:latin typeface="Arial" panose="020B0604020202020204" pitchFamily="34" charset="0"/>
                <a:cs typeface="Arial" panose="020B0604020202020204" pitchFamily="34" charset="0"/>
              </a:rPr>
              <a:t>r</a:t>
            </a:r>
            <a:r>
              <a:rPr lang="tr-TR" sz="1800" spc="-13" dirty="0">
                <a:solidFill>
                  <a:schemeClr val="tx1"/>
                </a:solidFill>
                <a:latin typeface="Arial" panose="020B0604020202020204" pitchFamily="34" charset="0"/>
                <a:cs typeface="Arial" panose="020B0604020202020204" pitchFamily="34" charset="0"/>
              </a:rPr>
              <a:t>ekli belgeler </a:t>
            </a:r>
            <a:r>
              <a:rPr lang="tr-TR" sz="1800" spc="-20" dirty="0">
                <a:solidFill>
                  <a:schemeClr val="tx1"/>
                </a:solidFill>
                <a:latin typeface="Arial" panose="020B0604020202020204" pitchFamily="34" charset="0"/>
                <a:cs typeface="Arial" panose="020B0604020202020204" pitchFamily="34" charset="0"/>
              </a:rPr>
              <a:t>gibi b</a:t>
            </a:r>
            <a:r>
              <a:rPr lang="tr-TR" sz="1800" spc="-33" dirty="0">
                <a:solidFill>
                  <a:schemeClr val="tx1"/>
                </a:solidFill>
                <a:latin typeface="Arial" panose="020B0604020202020204" pitchFamily="34" charset="0"/>
                <a:cs typeface="Arial" panose="020B0604020202020204" pitchFamily="34" charset="0"/>
              </a:rPr>
              <a:t>i</a:t>
            </a:r>
            <a:r>
              <a:rPr lang="tr-TR" sz="1800" dirty="0">
                <a:solidFill>
                  <a:schemeClr val="tx1"/>
                </a:solidFill>
                <a:latin typeface="Arial" panose="020B0604020202020204" pitchFamily="34" charset="0"/>
                <a:cs typeface="Arial" panose="020B0604020202020204" pitchFamily="34" charset="0"/>
              </a:rPr>
              <a:t>lgileri edinmesi yararlı olacaktır.</a:t>
            </a:r>
          </a:p>
          <a:p>
            <a:endParaRPr lang="tr-TR" dirty="0"/>
          </a:p>
        </p:txBody>
      </p:sp>
      <p:sp>
        <p:nvSpPr>
          <p:cNvPr id="4" name="Başlık 3"/>
          <p:cNvSpPr>
            <a:spLocks noGrp="1"/>
          </p:cNvSpPr>
          <p:nvPr>
            <p:ph type="title"/>
          </p:nvPr>
        </p:nvSpPr>
        <p:spPr>
          <a:xfrm>
            <a:off x="0" y="1066800"/>
            <a:ext cx="12192000" cy="123825"/>
          </a:xfrm>
        </p:spPr>
        <p:txBody>
          <a:bodyPr>
            <a:normAutofit fontScale="90000"/>
          </a:bodyPr>
          <a:lstStyle/>
          <a:p>
            <a:r>
              <a:rPr lang="tr-TR" b="1" dirty="0">
                <a:solidFill>
                  <a:srgbClr val="FF0000"/>
                </a:solidFill>
                <a:latin typeface="Arial" panose="020B0604020202020204" pitchFamily="34" charset="0"/>
                <a:cs typeface="Arial" panose="020B0604020202020204" pitchFamily="34" charset="0"/>
              </a:rPr>
              <a:t>Özellikle Dikkat </a:t>
            </a:r>
            <a:r>
              <a:rPr lang="tr-TR" dirty="0">
                <a:solidFill>
                  <a:srgbClr val="FF0000"/>
                </a:solidFill>
                <a:latin typeface="Arial" panose="020B0604020202020204" pitchFamily="34" charset="0"/>
                <a:cs typeface="Arial" panose="020B0604020202020204" pitchFamily="34" charset="0"/>
              </a:rPr>
              <a:t>Edilmesi</a:t>
            </a:r>
            <a:br>
              <a:rPr lang="tr-TR" dirty="0">
                <a:solidFill>
                  <a:srgbClr val="FF0000"/>
                </a:solidFill>
                <a:latin typeface="Arial" panose="020B0604020202020204" pitchFamily="34" charset="0"/>
                <a:cs typeface="Arial" panose="020B0604020202020204" pitchFamily="34" charset="0"/>
              </a:rPr>
            </a:br>
            <a:r>
              <a:rPr lang="tr-TR" dirty="0">
                <a:solidFill>
                  <a:srgbClr val="FF0000"/>
                </a:solidFill>
                <a:latin typeface="Arial" panose="020B0604020202020204" pitchFamily="34" charset="0"/>
                <a:cs typeface="Arial" panose="020B0604020202020204" pitchFamily="34" charset="0"/>
              </a:rPr>
              <a:t>Gereken Hususlar</a:t>
            </a:r>
            <a:br>
              <a:rPr lang="tr-TR" b="1" dirty="0"/>
            </a:br>
            <a:br>
              <a:rPr lang="tr-TR" b="1" dirty="0"/>
            </a:br>
            <a:endParaRPr lang="tr-TR" b="1" dirty="0"/>
          </a:p>
        </p:txBody>
      </p:sp>
      <p:sp>
        <p:nvSpPr>
          <p:cNvPr id="5"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1193833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6"/>
            <a:ext cx="8317089" cy="950490"/>
          </a:xfrm>
        </p:spPr>
        <p:txBody>
          <a:bodyPr>
            <a:normAutofit fontScale="90000"/>
          </a:bodyPr>
          <a:lstStyle/>
          <a:p>
            <a:r>
              <a:rPr lang="tr-TR" b="1" dirty="0">
                <a:solidFill>
                  <a:srgbClr val="FF0000"/>
                </a:solidFill>
                <a:latin typeface="Arial" panose="020B0604020202020204" pitchFamily="34" charset="0"/>
                <a:cs typeface="Arial" panose="020B0604020202020204" pitchFamily="34" charset="0"/>
              </a:rPr>
              <a:t>Özellikle Dikkat Edilmesi Gereken Hususlar</a:t>
            </a:r>
            <a:endParaRPr lang="tr-TR" dirty="0">
              <a:solidFill>
                <a:srgbClr val="FF000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0" y="1754155"/>
            <a:ext cx="11088491" cy="3713584"/>
          </a:xfrm>
        </p:spPr>
        <p:txBody>
          <a:bodyPr>
            <a:noAutofit/>
          </a:bodyPr>
          <a:lstStyle/>
          <a:p>
            <a:pPr algn="just">
              <a:lnSpc>
                <a:spcPct val="170000"/>
              </a:lnSpc>
            </a:pPr>
            <a:r>
              <a:rPr lang="tr-TR" sz="1600" dirty="0">
                <a:solidFill>
                  <a:schemeClr val="tx1"/>
                </a:solidFill>
                <a:latin typeface="Arial" panose="020B0604020202020204" pitchFamily="34" charset="0"/>
                <a:cs typeface="Arial" panose="020B0604020202020204" pitchFamily="34" charset="0"/>
              </a:rPr>
              <a:t>Öğrencilerimizin, </a:t>
            </a:r>
            <a:r>
              <a:rPr lang="tr-TR" sz="1600" dirty="0" err="1">
                <a:solidFill>
                  <a:schemeClr val="tx1"/>
                </a:solidFill>
                <a:latin typeface="Arial" panose="020B0604020202020204" pitchFamily="34" charset="0"/>
                <a:cs typeface="Arial" panose="020B0604020202020204" pitchFamily="34" charset="0"/>
              </a:rPr>
              <a:t>Erasmus</a:t>
            </a:r>
            <a:r>
              <a:rPr lang="tr-TR" sz="1600" dirty="0">
                <a:solidFill>
                  <a:schemeClr val="tx1"/>
                </a:solidFill>
                <a:latin typeface="Arial" panose="020B0604020202020204" pitchFamily="34" charset="0"/>
                <a:cs typeface="Arial" panose="020B0604020202020204" pitchFamily="34" charset="0"/>
              </a:rPr>
              <a:t> kapsamında öğrenim için yurtdışına gitmeden önce Koordinatörlüğümüze iletmeleri gereken belgeler arasında (bkz. “</a:t>
            </a:r>
            <a:r>
              <a:rPr lang="tr-TR" sz="1600" dirty="0" err="1">
                <a:solidFill>
                  <a:schemeClr val="tx1"/>
                </a:solidFill>
                <a:latin typeface="Arial" panose="020B0604020202020204" pitchFamily="34" charset="0"/>
                <a:cs typeface="Arial" panose="020B0604020202020204" pitchFamily="34" charset="0"/>
              </a:rPr>
              <a:t>checklist</a:t>
            </a:r>
            <a:r>
              <a:rPr lang="tr-TR" sz="1600" dirty="0">
                <a:solidFill>
                  <a:schemeClr val="tx1"/>
                </a:solidFill>
                <a:latin typeface="Arial" panose="020B0604020202020204" pitchFamily="34" charset="0"/>
                <a:cs typeface="Arial" panose="020B0604020202020204" pitchFamily="34" charset="0"/>
              </a:rPr>
              <a:t>”) vize de yer almaktadır. Koordinatörlük olarak yoğun bir iş programı ve randevu takvimi ile çalışmaktayız. Randevu talebinizin aynı gün ya da aynı hafta içinde karşılanması mümkün olmayabilir. Bu nedenle, </a:t>
            </a:r>
            <a:r>
              <a:rPr lang="tr-TR" sz="1600" u="sng" dirty="0">
                <a:solidFill>
                  <a:schemeClr val="tx1"/>
                </a:solidFill>
                <a:latin typeface="Arial" panose="020B0604020202020204" pitchFamily="34" charset="0"/>
                <a:cs typeface="Arial" panose="020B0604020202020204" pitchFamily="34" charset="0"/>
              </a:rPr>
              <a:t>vize başvurunuzun sonuçlanmasının gecikmesi durumunda</a:t>
            </a:r>
            <a:r>
              <a:rPr lang="tr-TR" sz="1600" dirty="0">
                <a:solidFill>
                  <a:schemeClr val="tx1"/>
                </a:solidFill>
                <a:latin typeface="Arial" panose="020B0604020202020204" pitchFamily="34" charset="0"/>
                <a:cs typeface="Arial" panose="020B0604020202020204" pitchFamily="34" charset="0"/>
              </a:rPr>
              <a:t>, vizeniz henüz tarafınıza </a:t>
            </a:r>
            <a:r>
              <a:rPr lang="tr-TR" sz="1600" dirty="0">
                <a:solidFill>
                  <a:srgbClr val="FF0000"/>
                </a:solidFill>
                <a:latin typeface="Arial" panose="020B0604020202020204" pitchFamily="34" charset="0"/>
                <a:cs typeface="Arial" panose="020B0604020202020204" pitchFamily="34" charset="0"/>
              </a:rPr>
              <a:t>ulaşmamış </a:t>
            </a:r>
            <a:r>
              <a:rPr lang="tr-TR" sz="1600" dirty="0">
                <a:solidFill>
                  <a:schemeClr val="tx1"/>
                </a:solidFill>
                <a:latin typeface="Arial" panose="020B0604020202020204" pitchFamily="34" charset="0"/>
                <a:cs typeface="Arial" panose="020B0604020202020204" pitchFamily="34" charset="0"/>
              </a:rPr>
              <a:t>olsa dahi, Koordinatörlüğümüzden gidiş tarihinizden en az </a:t>
            </a:r>
            <a:r>
              <a:rPr lang="tr-TR" sz="1600" dirty="0">
                <a:solidFill>
                  <a:srgbClr val="FF0000"/>
                </a:solidFill>
                <a:latin typeface="Arial" panose="020B0604020202020204" pitchFamily="34" charset="0"/>
                <a:cs typeface="Arial" panose="020B0604020202020204" pitchFamily="34" charset="0"/>
              </a:rPr>
              <a:t>20-25 gün önce </a:t>
            </a:r>
            <a:r>
              <a:rPr lang="tr-TR" sz="1600" dirty="0">
                <a:solidFill>
                  <a:schemeClr val="tx1"/>
                </a:solidFill>
                <a:latin typeface="Arial" panose="020B0604020202020204" pitchFamily="34" charset="0"/>
                <a:cs typeface="Arial" panose="020B0604020202020204" pitchFamily="34" charset="0"/>
              </a:rPr>
              <a:t>randevu talep edebilir ve verilen randevu tarihinde </a:t>
            </a:r>
            <a:r>
              <a:rPr lang="tr-TR" sz="1600" dirty="0" err="1">
                <a:solidFill>
                  <a:schemeClr val="tx1"/>
                </a:solidFill>
                <a:latin typeface="Arial" panose="020B0604020202020204" pitchFamily="34" charset="0"/>
                <a:cs typeface="Arial" panose="020B0604020202020204" pitchFamily="34" charset="0"/>
              </a:rPr>
              <a:t>Erasmus</a:t>
            </a:r>
            <a:r>
              <a:rPr lang="tr-TR" sz="1600" dirty="0">
                <a:solidFill>
                  <a:schemeClr val="tx1"/>
                </a:solidFill>
                <a:latin typeface="Arial" panose="020B0604020202020204" pitchFamily="34" charset="0"/>
                <a:cs typeface="Arial" panose="020B0604020202020204" pitchFamily="34" charset="0"/>
              </a:rPr>
              <a:t> dosyanızı açtırabilirsiniz. Bu durumda da </a:t>
            </a:r>
            <a:r>
              <a:rPr lang="tr-TR" sz="1600" dirty="0" err="1">
                <a:solidFill>
                  <a:schemeClr val="tx1"/>
                </a:solidFill>
                <a:latin typeface="Arial" panose="020B0604020202020204" pitchFamily="34" charset="0"/>
                <a:cs typeface="Arial" panose="020B0604020202020204" pitchFamily="34" charset="0"/>
              </a:rPr>
              <a:t>Erasmus</a:t>
            </a:r>
            <a:r>
              <a:rPr lang="tr-TR" sz="1600" dirty="0">
                <a:solidFill>
                  <a:schemeClr val="tx1"/>
                </a:solidFill>
                <a:latin typeface="Arial" panose="020B0604020202020204" pitchFamily="34" charset="0"/>
                <a:cs typeface="Arial" panose="020B0604020202020204" pitchFamily="34" charset="0"/>
              </a:rPr>
              <a:t> sözleşmeniz hazırlanır ve tarafınızca imzalanır. Ancak tüm belge eksikliği durumlarında olduğu gibi, vizenizin bir kopyasını randevunuz sonrasında e-posta ile Koordinatörlüğümüze iletmedikçe </a:t>
            </a:r>
            <a:r>
              <a:rPr lang="tr-TR" sz="1600" dirty="0" err="1">
                <a:solidFill>
                  <a:schemeClr val="tx1"/>
                </a:solidFill>
                <a:latin typeface="Arial" panose="020B0604020202020204" pitchFamily="34" charset="0"/>
                <a:cs typeface="Arial" panose="020B0604020202020204" pitchFamily="34" charset="0"/>
              </a:rPr>
              <a:t>Erasmus</a:t>
            </a:r>
            <a:r>
              <a:rPr lang="tr-TR" sz="1600" dirty="0">
                <a:solidFill>
                  <a:schemeClr val="tx1"/>
                </a:solidFill>
                <a:latin typeface="Arial" panose="020B0604020202020204" pitchFamily="34" charset="0"/>
                <a:cs typeface="Arial" panose="020B0604020202020204" pitchFamily="34" charset="0"/>
              </a:rPr>
              <a:t> sözleşmeniz ve dosyanız geçerlilik kazanmayacaktır.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rgbClr val="FF0000"/>
                </a:solidFill>
                <a:latin typeface="Arial" panose="020B0604020202020204" pitchFamily="34" charset="0"/>
                <a:cs typeface="Arial" panose="020B0604020202020204" pitchFamily="34" charset="0"/>
              </a:rPr>
              <a:t>Özellikle Dikkat Edilmesi Gereken Hususlar</a:t>
            </a:r>
            <a:endParaRPr lang="tr-TR" sz="4000"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1825625"/>
            <a:ext cx="10515600" cy="3735420"/>
          </a:xfrm>
        </p:spPr>
        <p:txBody>
          <a:bodyPr>
            <a:normAutofit lnSpcReduction="10000"/>
          </a:bodyPr>
          <a:lstStyle/>
          <a:p>
            <a:pPr algn="just"/>
            <a:r>
              <a:rPr lang="tr-TR" sz="1800" dirty="0">
                <a:solidFill>
                  <a:schemeClr val="tx1"/>
                </a:solidFill>
                <a:latin typeface="Arial" panose="020B0604020202020204" pitchFamily="34" charset="0"/>
                <a:cs typeface="Arial" panose="020B0604020202020204" pitchFamily="34" charset="0"/>
              </a:rPr>
              <a:t>Aile üyelerinizi sürecin maddi boyutu konusunda doğru biçimde bilgilendirmeniz önemlidir.</a:t>
            </a:r>
          </a:p>
          <a:p>
            <a:pPr algn="just"/>
            <a:r>
              <a:rPr lang="tr-TR" sz="1800" dirty="0">
                <a:solidFill>
                  <a:schemeClr val="tx1"/>
                </a:solidFill>
                <a:latin typeface="Arial" panose="020B0604020202020204" pitchFamily="34" charset="0"/>
                <a:cs typeface="Arial" panose="020B0604020202020204" pitchFamily="34" charset="0"/>
              </a:rPr>
              <a:t>Erasmus kapsamında gidişiniz öncesinde, özellikle vize başvurusu sürecinde pek çok bürokratik prosedürü yerine getirmeniz gerektiğinin farkında olmalı ve bunun için hazır olmalısınız.</a:t>
            </a:r>
          </a:p>
          <a:p>
            <a:pPr algn="just"/>
            <a:r>
              <a:rPr lang="tr-TR" sz="1800" dirty="0">
                <a:solidFill>
                  <a:schemeClr val="tx1"/>
                </a:solidFill>
                <a:latin typeface="Arial" panose="020B0604020202020204" pitchFamily="34" charset="0"/>
                <a:cs typeface="Arial" panose="020B0604020202020204" pitchFamily="34" charset="0"/>
              </a:rPr>
              <a:t>Gidişiniz öncesinde geçen süreyi yabancı dil becerilerinizi geliştirerek ya da mümkünse, para biriktirerek değerlendirme yoluna gidebilirsiniz.</a:t>
            </a:r>
          </a:p>
          <a:p>
            <a:pPr algn="just"/>
            <a:r>
              <a:rPr lang="tr-TR" sz="1800" dirty="0">
                <a:solidFill>
                  <a:schemeClr val="tx1"/>
                </a:solidFill>
                <a:latin typeface="Arial" panose="020B0604020202020204" pitchFamily="34" charset="0"/>
                <a:cs typeface="Arial" panose="020B0604020202020204" pitchFamily="34" charset="0"/>
              </a:rPr>
              <a:t>Özellikle uçak bileti alımı gibi harcamaları, mümkün olduğunca öğrenim başlangıç tarihinize yakın (mümkünse iadesi alınabilecek biçimde) gerçekleştirmeniz, vize başvurusu reddi vb. kaynaklı ortaya çıkabilecek sorunlar karşısında mağduriyet yaşamanıza engel olacaktır.</a:t>
            </a:r>
          </a:p>
          <a:p>
            <a:pPr algn="just"/>
            <a:r>
              <a:rPr lang="tr-TR" sz="1800" dirty="0">
                <a:solidFill>
                  <a:schemeClr val="tx1"/>
                </a:solidFill>
                <a:latin typeface="Arial" panose="020B0604020202020204" pitchFamily="34" charset="0"/>
                <a:cs typeface="Arial" panose="020B0604020202020204" pitchFamily="34" charset="0"/>
              </a:rPr>
              <a:t>Henüz (30.04.2026 tarihi itibarı ile) bütçe tutarımızın belli olmadığını, başvuru süreci duyurusunda belirtildiği üzere «aday» statüsünde olduğunuzu, ancak bütçemiz kesinleştikten ve üniversitemize aktarıldıktan sonra hibe ödemesi yapabilir duruma gelebileceğimizi önemle vurgular; harcamalarınız ve finansal planlamanızda duyurularda ve bu sunumda belirtilen konuları göz önünde bulundurmanızı önemle hatırlatırız.</a:t>
            </a:r>
          </a:p>
          <a:p>
            <a:endParaRPr lang="tr-TR" dirty="0"/>
          </a:p>
          <a:p>
            <a:pPr marL="0" indent="0">
              <a:buNone/>
            </a:pPr>
            <a:endParaRPr lang="tr-TR" dirty="0"/>
          </a:p>
        </p:txBody>
      </p:sp>
    </p:spTree>
    <p:extLst>
      <p:ext uri="{BB962C8B-B14F-4D97-AF65-F5344CB8AC3E}">
        <p14:creationId xmlns:p14="http://schemas.microsoft.com/office/powerpoint/2010/main" val="4234355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4A9802-E0E1-434C-859D-BFF7424160D7}"/>
              </a:ext>
            </a:extLst>
          </p:cNvPr>
          <p:cNvSpPr>
            <a:spLocks noGrp="1"/>
          </p:cNvSpPr>
          <p:nvPr>
            <p:ph type="title"/>
          </p:nvPr>
        </p:nvSpPr>
        <p:spPr/>
        <p:txBody>
          <a:bodyPr/>
          <a:lstStyle/>
          <a:p>
            <a:r>
              <a:rPr lang="tr-TR" dirty="0" err="1">
                <a:solidFill>
                  <a:srgbClr val="FF0000"/>
                </a:solidFill>
              </a:rPr>
              <a:t>Hibesiz</a:t>
            </a:r>
            <a:r>
              <a:rPr lang="tr-TR" dirty="0">
                <a:solidFill>
                  <a:srgbClr val="FF0000"/>
                </a:solidFill>
              </a:rPr>
              <a:t> Katılım Talebi</a:t>
            </a:r>
          </a:p>
        </p:txBody>
      </p:sp>
      <p:sp>
        <p:nvSpPr>
          <p:cNvPr id="3" name="İçerik Yer Tutucusu 2">
            <a:extLst>
              <a:ext uri="{FF2B5EF4-FFF2-40B4-BE49-F238E27FC236}">
                <a16:creationId xmlns:a16="http://schemas.microsoft.com/office/drawing/2014/main" id="{3977959A-8CF9-47AD-A542-7611DFD60136}"/>
              </a:ext>
            </a:extLst>
          </p:cNvPr>
          <p:cNvSpPr>
            <a:spLocks noGrp="1"/>
          </p:cNvSpPr>
          <p:nvPr>
            <p:ph idx="1"/>
          </p:nvPr>
        </p:nvSpPr>
        <p:spPr>
          <a:xfrm>
            <a:off x="838200" y="1825625"/>
            <a:ext cx="10515600" cy="3875379"/>
          </a:xfrm>
        </p:spPr>
        <p:txBody>
          <a:bodyPr>
            <a:normAutofit fontScale="85000" lnSpcReduction="10000"/>
          </a:bodyPr>
          <a:lstStyle/>
          <a:p>
            <a:pPr marL="0" indent="0">
              <a:buNone/>
            </a:pPr>
            <a:r>
              <a:rPr lang="tr-TR" dirty="0">
                <a:solidFill>
                  <a:schemeClr val="tx1"/>
                </a:solidFill>
              </a:rPr>
              <a:t>Yerleştirme listesinde «yedek» durumunda olan öğrencilerden </a:t>
            </a:r>
            <a:r>
              <a:rPr lang="tr-TR" u="sng" dirty="0" err="1">
                <a:solidFill>
                  <a:schemeClr val="tx1"/>
                </a:solidFill>
              </a:rPr>
              <a:t>hibesiz</a:t>
            </a:r>
            <a:r>
              <a:rPr lang="tr-TR" u="sng" dirty="0">
                <a:solidFill>
                  <a:schemeClr val="tx1"/>
                </a:solidFill>
              </a:rPr>
              <a:t> olarak </a:t>
            </a:r>
            <a:r>
              <a:rPr lang="tr-TR" dirty="0" err="1">
                <a:solidFill>
                  <a:schemeClr val="tx1"/>
                </a:solidFill>
              </a:rPr>
              <a:t>Erasmus</a:t>
            </a:r>
            <a:r>
              <a:rPr lang="tr-TR" dirty="0">
                <a:solidFill>
                  <a:schemeClr val="tx1"/>
                </a:solidFill>
              </a:rPr>
              <a:t> öğrenim hareketliliği gerçekleştirmek isteyenlerin talepleri ayrıca alınacak, bu öğrencilerin Bahar döneminde değişim öğrencisi olmaları söz konusu olabilecektir.</a:t>
            </a:r>
            <a:endParaRPr lang="tr-TR" u="sng" dirty="0">
              <a:solidFill>
                <a:schemeClr val="tx1"/>
              </a:solidFill>
            </a:endParaRPr>
          </a:p>
          <a:p>
            <a:r>
              <a:rPr lang="tr-TR" b="1" dirty="0" err="1">
                <a:solidFill>
                  <a:schemeClr val="tx1"/>
                </a:solidFill>
              </a:rPr>
              <a:t>Hibesiz</a:t>
            </a:r>
            <a:r>
              <a:rPr lang="tr-TR" b="1" dirty="0">
                <a:solidFill>
                  <a:schemeClr val="tx1"/>
                </a:solidFill>
              </a:rPr>
              <a:t> Gidiş Katılım Taleplerinin Alınacağı Tarihler: </a:t>
            </a:r>
            <a:r>
              <a:rPr lang="tr-TR" b="1" dirty="0">
                <a:solidFill>
                  <a:srgbClr val="FF0000"/>
                </a:solidFill>
              </a:rPr>
              <a:t>3 – 31 Ağustos 2026 </a:t>
            </a:r>
          </a:p>
          <a:p>
            <a:r>
              <a:rPr lang="tr-TR" b="1" dirty="0">
                <a:solidFill>
                  <a:schemeClr val="tx1"/>
                </a:solidFill>
              </a:rPr>
              <a:t>Başvuru Yöntemi:</a:t>
            </a:r>
          </a:p>
          <a:p>
            <a:pPr marL="0" indent="0">
              <a:buNone/>
            </a:pPr>
            <a:r>
              <a:rPr lang="tr-TR" dirty="0">
                <a:solidFill>
                  <a:schemeClr val="tx1"/>
                </a:solidFill>
              </a:rPr>
              <a:t>Başvurular, belirtilen tarihler arasında, aşağıda yer alan Koordinatörlük e-posta adresine (erasmus@deu.edu.tr) doldurulup imzalanmış “</a:t>
            </a:r>
            <a:r>
              <a:rPr lang="tr-TR" dirty="0" err="1">
                <a:solidFill>
                  <a:schemeClr val="tx1"/>
                </a:solidFill>
              </a:rPr>
              <a:t>Erasmus</a:t>
            </a:r>
            <a:r>
              <a:rPr lang="tr-TR" dirty="0">
                <a:solidFill>
                  <a:schemeClr val="tx1"/>
                </a:solidFill>
              </a:rPr>
              <a:t>+ Öğrenim Hareketliliği </a:t>
            </a:r>
            <a:r>
              <a:rPr lang="tr-TR" dirty="0" err="1">
                <a:solidFill>
                  <a:schemeClr val="tx1"/>
                </a:solidFill>
              </a:rPr>
              <a:t>Hibesiz</a:t>
            </a:r>
            <a:r>
              <a:rPr lang="tr-TR" dirty="0">
                <a:solidFill>
                  <a:schemeClr val="tx1"/>
                </a:solidFill>
              </a:rPr>
              <a:t> Katılım Talebi Dilekçesi” göndererek yapılmalıdır:</a:t>
            </a:r>
          </a:p>
          <a:p>
            <a:r>
              <a:rPr lang="tr-TR" dirty="0" err="1">
                <a:solidFill>
                  <a:schemeClr val="tx1"/>
                </a:solidFill>
              </a:rPr>
              <a:t>Erasmus</a:t>
            </a:r>
            <a:r>
              <a:rPr lang="tr-TR" dirty="0">
                <a:solidFill>
                  <a:schemeClr val="tx1"/>
                </a:solidFill>
              </a:rPr>
              <a:t>+ Öğrenim Hareketliliği </a:t>
            </a:r>
            <a:r>
              <a:rPr lang="tr-TR" dirty="0" err="1">
                <a:solidFill>
                  <a:schemeClr val="tx1"/>
                </a:solidFill>
              </a:rPr>
              <a:t>Hibesiz</a:t>
            </a:r>
            <a:r>
              <a:rPr lang="tr-TR" dirty="0">
                <a:solidFill>
                  <a:schemeClr val="tx1"/>
                </a:solidFill>
              </a:rPr>
              <a:t> Katılım Talebi Dilekçesi Şablonu internet sayfamızda </a:t>
            </a:r>
            <a:r>
              <a:rPr lang="tr-TR" b="1" dirty="0">
                <a:solidFill>
                  <a:schemeClr val="tx1"/>
                </a:solidFill>
              </a:rPr>
              <a:t>3 Ağustos 2026 </a:t>
            </a:r>
            <a:r>
              <a:rPr lang="tr-TR" dirty="0">
                <a:solidFill>
                  <a:schemeClr val="tx1"/>
                </a:solidFill>
              </a:rPr>
              <a:t>tarihinde yayınlanacaktır.</a:t>
            </a:r>
          </a:p>
          <a:p>
            <a:pPr marL="0" indent="0">
              <a:buNone/>
            </a:pPr>
            <a:endParaRPr lang="tr-TR" dirty="0"/>
          </a:p>
        </p:txBody>
      </p:sp>
    </p:spTree>
    <p:extLst>
      <p:ext uri="{BB962C8B-B14F-4D97-AF65-F5344CB8AC3E}">
        <p14:creationId xmlns:p14="http://schemas.microsoft.com/office/powerpoint/2010/main" val="254151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A366EE-B03D-44C5-88CE-430CA4BDF757}"/>
              </a:ext>
            </a:extLst>
          </p:cNvPr>
          <p:cNvSpPr>
            <a:spLocks noGrp="1"/>
          </p:cNvSpPr>
          <p:nvPr>
            <p:ph type="title"/>
          </p:nvPr>
        </p:nvSpPr>
        <p:spPr/>
        <p:txBody>
          <a:bodyPr/>
          <a:lstStyle/>
          <a:p>
            <a:r>
              <a:rPr lang="tr-TR" dirty="0" err="1">
                <a:solidFill>
                  <a:srgbClr val="FF0000"/>
                </a:solidFill>
                <a:latin typeface="Arial" panose="020B0604020202020204" pitchFamily="34" charset="0"/>
                <a:cs typeface="Arial" panose="020B0604020202020204" pitchFamily="34" charset="0"/>
              </a:rPr>
              <a:t>Erasmus</a:t>
            </a:r>
            <a:r>
              <a:rPr lang="tr-TR" dirty="0">
                <a:solidFill>
                  <a:srgbClr val="FF0000"/>
                </a:solidFill>
                <a:latin typeface="Arial" panose="020B0604020202020204" pitchFamily="34" charset="0"/>
                <a:cs typeface="Arial" panose="020B0604020202020204" pitchFamily="34" charset="0"/>
              </a:rPr>
              <a:t>+ (KA131) Programı Nedir?</a:t>
            </a:r>
          </a:p>
        </p:txBody>
      </p:sp>
      <p:sp>
        <p:nvSpPr>
          <p:cNvPr id="3" name="İçerik Yer Tutucusu 2">
            <a:extLst>
              <a:ext uri="{FF2B5EF4-FFF2-40B4-BE49-F238E27FC236}">
                <a16:creationId xmlns:a16="http://schemas.microsoft.com/office/drawing/2014/main" id="{693BC6F1-CED7-4137-A68D-33071DA9C282}"/>
              </a:ext>
            </a:extLst>
          </p:cNvPr>
          <p:cNvSpPr>
            <a:spLocks noGrp="1"/>
          </p:cNvSpPr>
          <p:nvPr>
            <p:ph idx="1"/>
          </p:nvPr>
        </p:nvSpPr>
        <p:spPr/>
        <p:txBody>
          <a:bodyPr/>
          <a:lstStyle/>
          <a:p>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Programı, Avrupa Birliği tarafından desteklenen bir değişim programıdır. Avrupa Birliği ülkeleri ile Türkiye’deki yükseköğretim kurumları arasında kısa süreli öğrenci ve personel değişimi ile yükseköğretim kurumunda kayıtlı öğrencinin yurt dışındaki bir işletmede ya da organizasyonda mesleki eğitim alma / çalışma deneyimi kazanmasını sağlamayı amaçlamaktadır.</a:t>
            </a:r>
          </a:p>
          <a:p>
            <a:r>
              <a:rPr lang="tr-TR" sz="1800" dirty="0">
                <a:solidFill>
                  <a:schemeClr val="tx1"/>
                </a:solidFill>
                <a:latin typeface="Arial" panose="020B0604020202020204" pitchFamily="34" charset="0"/>
                <a:cs typeface="Arial" panose="020B0604020202020204" pitchFamily="34" charset="0"/>
              </a:rPr>
              <a:t>Coğrafi olarak, Avrupa Birliği’ne üye ülkelerin yanı sıra Norveç, İzlanda, Lihtenştayn, Kuzey Makedonya, Sırbistan ve Türkiye’yi de kapsayan bir programdır.</a:t>
            </a:r>
          </a:p>
          <a:p>
            <a:endParaRPr lang="tr-TR" dirty="0"/>
          </a:p>
        </p:txBody>
      </p:sp>
    </p:spTree>
    <p:extLst>
      <p:ext uri="{BB962C8B-B14F-4D97-AF65-F5344CB8AC3E}">
        <p14:creationId xmlns:p14="http://schemas.microsoft.com/office/powerpoint/2010/main" val="941713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EF9B7E-9F93-4E2D-991E-8EFCF39D0BB2}"/>
              </a:ext>
            </a:extLst>
          </p:cNvPr>
          <p:cNvSpPr>
            <a:spLocks noGrp="1"/>
          </p:cNvSpPr>
          <p:nvPr>
            <p:ph type="title"/>
          </p:nvPr>
        </p:nvSpPr>
        <p:spPr/>
        <p:txBody>
          <a:bodyPr>
            <a:normAutofit fontScale="90000"/>
          </a:bodyPr>
          <a:lstStyle/>
          <a:p>
            <a:r>
              <a:rPr lang="tr-TR" dirty="0">
                <a:solidFill>
                  <a:srgbClr val="FF0000"/>
                </a:solidFill>
                <a:latin typeface="Arial" panose="020B0604020202020204" pitchFamily="34" charset="0"/>
                <a:cs typeface="Arial" panose="020B0604020202020204" pitchFamily="34" charset="0"/>
              </a:rPr>
              <a:t>DEÜ ULUSLARARASI AKADEMİK İLİŞKİLER KOORDİNATÖRLÜĞÜ</a:t>
            </a:r>
          </a:p>
        </p:txBody>
      </p:sp>
      <p:sp>
        <p:nvSpPr>
          <p:cNvPr id="3" name="İçerik Yer Tutucusu 2">
            <a:extLst>
              <a:ext uri="{FF2B5EF4-FFF2-40B4-BE49-F238E27FC236}">
                <a16:creationId xmlns:a16="http://schemas.microsoft.com/office/drawing/2014/main" id="{CB05F1D5-CBA8-48AC-BB19-C4BBD39FA0E7}"/>
              </a:ext>
            </a:extLst>
          </p:cNvPr>
          <p:cNvSpPr>
            <a:spLocks noGrp="1"/>
          </p:cNvSpPr>
          <p:nvPr>
            <p:ph idx="1"/>
          </p:nvPr>
        </p:nvSpPr>
        <p:spPr>
          <a:xfrm>
            <a:off x="838200" y="1825625"/>
            <a:ext cx="10515600" cy="4351338"/>
          </a:xfrm>
        </p:spPr>
        <p:txBody>
          <a:bodyPr/>
          <a:lstStyle/>
          <a:p>
            <a:pPr marL="0" indent="0" algn="ctr">
              <a:lnSpc>
                <a:spcPts val="1000"/>
              </a:lnSpc>
              <a:buNone/>
            </a:pPr>
            <a:endParaRPr lang="tr-TR" sz="1100" dirty="0"/>
          </a:p>
          <a:p>
            <a:pPr marL="0" indent="0" algn="ctr">
              <a:lnSpc>
                <a:spcPts val="1000"/>
              </a:lnSpc>
              <a:buNone/>
            </a:pPr>
            <a:r>
              <a:rPr lang="tr-TR" dirty="0"/>
              <a:t>E-posta: </a:t>
            </a:r>
            <a:r>
              <a:rPr lang="tr-TR" b="1" dirty="0"/>
              <a:t>erasmus@deu.edu.tr</a:t>
            </a:r>
          </a:p>
          <a:p>
            <a:pPr marL="0" indent="0" algn="ctr">
              <a:lnSpc>
                <a:spcPts val="1000"/>
              </a:lnSpc>
              <a:buNone/>
            </a:pPr>
            <a:r>
              <a:rPr lang="tr-TR" sz="2000" dirty="0"/>
              <a:t>	</a:t>
            </a:r>
          </a:p>
          <a:p>
            <a:pPr marL="0" indent="0" algn="ctr">
              <a:lnSpc>
                <a:spcPts val="1000"/>
              </a:lnSpc>
              <a:buNone/>
            </a:pPr>
            <a:r>
              <a:rPr lang="tr-TR" sz="2000" dirty="0"/>
              <a:t>Uluslararası Akademik İlişkiler Koordinatörlüğü </a:t>
            </a:r>
          </a:p>
          <a:p>
            <a:pPr marL="0" indent="0" algn="ctr">
              <a:lnSpc>
                <a:spcPts val="1000"/>
              </a:lnSpc>
              <a:buNone/>
            </a:pPr>
            <a:r>
              <a:rPr lang="tr-TR" sz="2000" dirty="0"/>
              <a:t>        Öğrenci Danışma Günleri</a:t>
            </a:r>
          </a:p>
          <a:p>
            <a:pPr marL="0" indent="0" algn="ctr">
              <a:lnSpc>
                <a:spcPts val="1000"/>
              </a:lnSpc>
              <a:buNone/>
            </a:pPr>
            <a:r>
              <a:rPr lang="tr-TR" sz="2000" dirty="0"/>
              <a:t>      Salı/Perşembe Saat: 16:00 – 17:00</a:t>
            </a:r>
          </a:p>
          <a:p>
            <a:pPr marL="0" indent="0" algn="ctr">
              <a:lnSpc>
                <a:spcPct val="100000"/>
              </a:lnSpc>
              <a:buNone/>
            </a:pPr>
            <a:r>
              <a:rPr lang="tr-TR" dirty="0">
                <a:cs typeface="Calibri"/>
              </a:rPr>
              <a:t> İ</a:t>
            </a:r>
            <a:r>
              <a:rPr lang="tr-TR" spc="-80" dirty="0">
                <a:cs typeface="Calibri"/>
              </a:rPr>
              <a:t>L</a:t>
            </a:r>
            <a:r>
              <a:rPr lang="tr-TR" dirty="0">
                <a:cs typeface="Calibri"/>
              </a:rPr>
              <a:t>Gİ</a:t>
            </a:r>
            <a:r>
              <a:rPr lang="tr-TR" spc="-20" dirty="0">
                <a:cs typeface="Calibri"/>
              </a:rPr>
              <a:t>N</a:t>
            </a:r>
            <a:r>
              <a:rPr lang="tr-TR" dirty="0">
                <a:cs typeface="Calibri"/>
              </a:rPr>
              <a:t>İZ</a:t>
            </a:r>
            <a:r>
              <a:rPr lang="tr-TR" spc="35" dirty="0">
                <a:cs typeface="Calibri"/>
              </a:rPr>
              <a:t> </a:t>
            </a:r>
            <a:r>
              <a:rPr lang="tr-TR" dirty="0">
                <a:cs typeface="Calibri"/>
              </a:rPr>
              <a:t>İÇ</a:t>
            </a:r>
            <a:r>
              <a:rPr lang="tr-TR" spc="-10" dirty="0">
                <a:cs typeface="Calibri"/>
              </a:rPr>
              <a:t>İ</a:t>
            </a:r>
            <a:r>
              <a:rPr lang="tr-TR" dirty="0">
                <a:cs typeface="Calibri"/>
              </a:rPr>
              <a:t>N</a:t>
            </a:r>
            <a:r>
              <a:rPr lang="tr-TR" spc="10" dirty="0">
                <a:cs typeface="Calibri"/>
              </a:rPr>
              <a:t> </a:t>
            </a:r>
            <a:r>
              <a:rPr lang="tr-TR" dirty="0">
                <a:cs typeface="Calibri"/>
              </a:rPr>
              <a:t>T</a:t>
            </a:r>
            <a:r>
              <a:rPr lang="tr-TR" spc="-40" dirty="0">
                <a:cs typeface="Calibri"/>
              </a:rPr>
              <a:t>E</a:t>
            </a:r>
            <a:r>
              <a:rPr lang="tr-TR" dirty="0">
                <a:cs typeface="Calibri"/>
              </a:rPr>
              <a:t>ŞEK</a:t>
            </a:r>
            <a:r>
              <a:rPr lang="tr-TR" spc="-45" dirty="0">
                <a:cs typeface="Calibri"/>
              </a:rPr>
              <a:t>K</a:t>
            </a:r>
            <a:r>
              <a:rPr lang="tr-TR" dirty="0">
                <a:cs typeface="Calibri"/>
              </a:rPr>
              <a:t>ÜR </a:t>
            </a:r>
            <a:r>
              <a:rPr lang="tr-TR" spc="-15" dirty="0">
                <a:cs typeface="Calibri"/>
              </a:rPr>
              <a:t>E</a:t>
            </a:r>
            <a:r>
              <a:rPr lang="tr-TR" dirty="0">
                <a:cs typeface="Calibri"/>
              </a:rPr>
              <a:t>DERİZ.</a:t>
            </a:r>
          </a:p>
          <a:p>
            <a:pPr marL="0" indent="0" algn="ctr">
              <a:lnSpc>
                <a:spcPct val="100000"/>
              </a:lnSpc>
              <a:buNone/>
            </a:pPr>
            <a:r>
              <a:rPr lang="tr-TR" sz="1400" dirty="0">
                <a:cs typeface="Calibri"/>
              </a:rPr>
              <a:t>*29.04.2025 tarihli bu sunumdaki bilgiler, takip eden tarihlerdeki proje ve ilanlar kapsamında başvurup seçilecek öğrenciler için değişikliğe uğraması muhtemel bilgilerdir.  </a:t>
            </a:r>
          </a:p>
          <a:p>
            <a:endParaRPr lang="tr-TR" dirty="0"/>
          </a:p>
        </p:txBody>
      </p:sp>
      <p:pic>
        <p:nvPicPr>
          <p:cNvPr id="1026" name="Picture 2" descr="a73c51931ac08f93c3257851bd7f2ae7">
            <a:extLst>
              <a:ext uri="{FF2B5EF4-FFF2-40B4-BE49-F238E27FC236}">
                <a16:creationId xmlns:a16="http://schemas.microsoft.com/office/drawing/2014/main" id="{3EAA1998-5B2F-415D-93B9-9987ED22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2" y="4427473"/>
            <a:ext cx="715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66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403F791-1C53-4B45-9CCC-B890741A8B0A}"/>
              </a:ext>
            </a:extLst>
          </p:cNvPr>
          <p:cNvSpPr>
            <a:spLocks noGrp="1"/>
          </p:cNvSpPr>
          <p:nvPr>
            <p:ph type="title"/>
          </p:nvPr>
        </p:nvSpPr>
        <p:spPr/>
        <p:txBody>
          <a:bodyPr/>
          <a:lstStyle/>
          <a:p>
            <a:r>
              <a:rPr lang="tr-TR" dirty="0">
                <a:solidFill>
                  <a:srgbClr val="FF0000"/>
                </a:solidFill>
              </a:rPr>
              <a:t>FERAGAT</a:t>
            </a:r>
            <a:endParaRPr lang="tr-TR" dirty="0"/>
          </a:p>
        </p:txBody>
      </p:sp>
      <p:sp>
        <p:nvSpPr>
          <p:cNvPr id="3" name="İçerik Yer Tutucusu 2">
            <a:extLst>
              <a:ext uri="{FF2B5EF4-FFF2-40B4-BE49-F238E27FC236}">
                <a16:creationId xmlns:a16="http://schemas.microsoft.com/office/drawing/2014/main" id="{8732B2E6-E386-4EB2-A423-3A537166CA80}"/>
              </a:ext>
            </a:extLst>
          </p:cNvPr>
          <p:cNvSpPr>
            <a:spLocks noGrp="1"/>
          </p:cNvSpPr>
          <p:nvPr>
            <p:ph idx="1"/>
          </p:nvPr>
        </p:nvSpPr>
        <p:spPr/>
        <p:txBody>
          <a:bodyPr/>
          <a:lstStyle/>
          <a:p>
            <a:pPr marL="241300" marR="12700" lvl="0" indent="-229235" defTabSz="342892">
              <a:lnSpc>
                <a:spcPts val="2590"/>
              </a:lnSpc>
              <a:spcBef>
                <a:spcPct val="20000"/>
              </a:spcBef>
              <a:buFont typeface="Arial"/>
              <a:buChar char="•"/>
            </a:pPr>
            <a:r>
              <a:rPr lang="tr-TR" sz="1600" spc="-15" dirty="0">
                <a:solidFill>
                  <a:srgbClr val="233244"/>
                </a:solidFill>
                <a:cs typeface="Calibri"/>
              </a:rPr>
              <a:t>H</a:t>
            </a:r>
            <a:r>
              <a:rPr lang="tr-TR" sz="1600" spc="-5" dirty="0">
                <a:solidFill>
                  <a:srgbClr val="233244"/>
                </a:solidFill>
                <a:cs typeface="Calibri"/>
              </a:rPr>
              <a:t>e</a:t>
            </a:r>
            <a:r>
              <a:rPr lang="tr-TR" sz="1600" dirty="0">
                <a:solidFill>
                  <a:srgbClr val="233244"/>
                </a:solidFill>
                <a:cs typeface="Calibri"/>
              </a:rPr>
              <a:t>rhangi</a:t>
            </a:r>
            <a:r>
              <a:rPr lang="tr-TR" sz="1600" spc="-25" dirty="0">
                <a:solidFill>
                  <a:srgbClr val="233244"/>
                </a:solidFill>
                <a:cs typeface="Calibri"/>
              </a:rPr>
              <a:t> </a:t>
            </a:r>
            <a:r>
              <a:rPr lang="tr-TR" sz="1600" dirty="0">
                <a:solidFill>
                  <a:srgbClr val="233244"/>
                </a:solidFill>
                <a:cs typeface="Calibri"/>
              </a:rPr>
              <a:t>bir sebe</a:t>
            </a:r>
            <a:r>
              <a:rPr lang="tr-TR" sz="1600" spc="5" dirty="0">
                <a:solidFill>
                  <a:srgbClr val="233244"/>
                </a:solidFill>
                <a:cs typeface="Calibri"/>
              </a:rPr>
              <a:t>p</a:t>
            </a:r>
            <a:r>
              <a:rPr lang="tr-TR" sz="1600" dirty="0">
                <a:solidFill>
                  <a:srgbClr val="233244"/>
                </a:solidFill>
                <a:cs typeface="Calibri"/>
              </a:rPr>
              <a:t>le </a:t>
            </a:r>
            <a:r>
              <a:rPr lang="tr-TR" sz="1600" spc="-50" dirty="0">
                <a:solidFill>
                  <a:srgbClr val="233244"/>
                </a:solidFill>
                <a:cs typeface="Calibri"/>
              </a:rPr>
              <a:t>f</a:t>
            </a:r>
            <a:r>
              <a:rPr lang="tr-TR" sz="1600" dirty="0">
                <a:solidFill>
                  <a:srgbClr val="233244"/>
                </a:solidFill>
                <a:cs typeface="Calibri"/>
              </a:rPr>
              <a:t>a</a:t>
            </a:r>
            <a:r>
              <a:rPr lang="tr-TR" sz="1600" spc="5" dirty="0">
                <a:solidFill>
                  <a:srgbClr val="233244"/>
                </a:solidFill>
                <a:cs typeface="Calibri"/>
              </a:rPr>
              <a:t>a</a:t>
            </a:r>
            <a:r>
              <a:rPr lang="tr-TR" sz="1600" dirty="0">
                <a:solidFill>
                  <a:srgbClr val="233244"/>
                </a:solidFill>
                <a:cs typeface="Calibri"/>
              </a:rPr>
              <a:t>li</a:t>
            </a:r>
            <a:r>
              <a:rPr lang="tr-TR" sz="1600" spc="-20" dirty="0">
                <a:solidFill>
                  <a:srgbClr val="233244"/>
                </a:solidFill>
                <a:cs typeface="Calibri"/>
              </a:rPr>
              <a:t>y</a:t>
            </a:r>
            <a:r>
              <a:rPr lang="tr-TR" sz="1600" dirty="0">
                <a:solidFill>
                  <a:srgbClr val="233244"/>
                </a:solidFill>
                <a:cs typeface="Calibri"/>
              </a:rPr>
              <a:t>etini</a:t>
            </a:r>
            <a:r>
              <a:rPr lang="tr-TR" sz="1600" spc="-15" dirty="0">
                <a:solidFill>
                  <a:srgbClr val="233244"/>
                </a:solidFill>
                <a:cs typeface="Calibri"/>
              </a:rPr>
              <a:t> </a:t>
            </a:r>
            <a:r>
              <a:rPr lang="tr-TR" sz="1600" spc="-25" dirty="0">
                <a:solidFill>
                  <a:srgbClr val="233244"/>
                </a:solidFill>
                <a:cs typeface="Calibri"/>
              </a:rPr>
              <a:t>g</a:t>
            </a:r>
            <a:r>
              <a:rPr lang="tr-TR" sz="1600" dirty="0">
                <a:solidFill>
                  <a:srgbClr val="233244"/>
                </a:solidFill>
                <a:cs typeface="Calibri"/>
              </a:rPr>
              <a:t>e</a:t>
            </a:r>
            <a:r>
              <a:rPr lang="tr-TR" sz="1600" spc="-25" dirty="0">
                <a:solidFill>
                  <a:srgbClr val="233244"/>
                </a:solidFill>
                <a:cs typeface="Calibri"/>
              </a:rPr>
              <a:t>r</a:t>
            </a:r>
            <a:r>
              <a:rPr lang="tr-TR" sz="1600" dirty="0">
                <a:solidFill>
                  <a:srgbClr val="233244"/>
                </a:solidFill>
                <a:cs typeface="Calibri"/>
              </a:rPr>
              <a:t>ç</a:t>
            </a:r>
            <a:r>
              <a:rPr lang="tr-TR" sz="1600" spc="10" dirty="0">
                <a:solidFill>
                  <a:srgbClr val="233244"/>
                </a:solidFill>
                <a:cs typeface="Calibri"/>
              </a:rPr>
              <a:t>e</a:t>
            </a:r>
            <a:r>
              <a:rPr lang="tr-TR" sz="1600" dirty="0">
                <a:solidFill>
                  <a:srgbClr val="233244"/>
                </a:solidFill>
                <a:cs typeface="Calibri"/>
              </a:rPr>
              <a:t>kl</a:t>
            </a:r>
            <a:r>
              <a:rPr lang="tr-TR" sz="1600" spc="5" dirty="0">
                <a:solidFill>
                  <a:srgbClr val="233244"/>
                </a:solidFill>
                <a:cs typeface="Calibri"/>
              </a:rPr>
              <a:t>e</a:t>
            </a:r>
            <a:r>
              <a:rPr lang="tr-TR" sz="1600" spc="-25" dirty="0">
                <a:solidFill>
                  <a:srgbClr val="233244"/>
                </a:solidFill>
                <a:cs typeface="Calibri"/>
              </a:rPr>
              <a:t>ş</a:t>
            </a:r>
            <a:r>
              <a:rPr lang="tr-TR" sz="1600" dirty="0">
                <a:solidFill>
                  <a:srgbClr val="233244"/>
                </a:solidFill>
                <a:cs typeface="Calibri"/>
              </a:rPr>
              <a:t>tir</a:t>
            </a:r>
            <a:r>
              <a:rPr lang="tr-TR" sz="1600" spc="5" dirty="0">
                <a:solidFill>
                  <a:srgbClr val="233244"/>
                </a:solidFill>
                <a:cs typeface="Calibri"/>
              </a:rPr>
              <a:t>m</a:t>
            </a:r>
            <a:r>
              <a:rPr lang="tr-TR" sz="1600" dirty="0">
                <a:solidFill>
                  <a:srgbClr val="233244"/>
                </a:solidFill>
                <a:cs typeface="Calibri"/>
              </a:rPr>
              <a:t>ek</a:t>
            </a:r>
            <a:r>
              <a:rPr lang="tr-TR" sz="1600" spc="-40" dirty="0">
                <a:solidFill>
                  <a:srgbClr val="233244"/>
                </a:solidFill>
                <a:cs typeface="Calibri"/>
              </a:rPr>
              <a:t>t</a:t>
            </a:r>
            <a:r>
              <a:rPr lang="tr-TR" sz="1600" dirty="0">
                <a:solidFill>
                  <a:srgbClr val="233244"/>
                </a:solidFill>
                <a:cs typeface="Calibri"/>
              </a:rPr>
              <a:t>en</a:t>
            </a:r>
            <a:r>
              <a:rPr lang="tr-TR" sz="1600" spc="-35" dirty="0">
                <a:solidFill>
                  <a:srgbClr val="233244"/>
                </a:solidFill>
                <a:cs typeface="Calibri"/>
              </a:rPr>
              <a:t> </a:t>
            </a:r>
            <a:r>
              <a:rPr lang="tr-TR" sz="1600" spc="-40" dirty="0">
                <a:solidFill>
                  <a:srgbClr val="233244"/>
                </a:solidFill>
                <a:cs typeface="Calibri"/>
              </a:rPr>
              <a:t>v</a:t>
            </a:r>
            <a:r>
              <a:rPr lang="tr-TR" sz="1600" dirty="0">
                <a:solidFill>
                  <a:srgbClr val="233244"/>
                </a:solidFill>
                <a:cs typeface="Calibri"/>
              </a:rPr>
              <a:t>a</a:t>
            </a:r>
            <a:r>
              <a:rPr lang="tr-TR" sz="1600" spc="-20" dirty="0">
                <a:solidFill>
                  <a:srgbClr val="233244"/>
                </a:solidFill>
                <a:cs typeface="Calibri"/>
              </a:rPr>
              <a:t>z</a:t>
            </a:r>
            <a:r>
              <a:rPr lang="tr-TR" sz="1600" spc="-25" dirty="0">
                <a:solidFill>
                  <a:srgbClr val="233244"/>
                </a:solidFill>
                <a:cs typeface="Calibri"/>
              </a:rPr>
              <a:t>g</a:t>
            </a:r>
            <a:r>
              <a:rPr lang="tr-TR" sz="1600" dirty="0">
                <a:solidFill>
                  <a:srgbClr val="233244"/>
                </a:solidFill>
                <a:cs typeface="Calibri"/>
              </a:rPr>
              <a:t>e</a:t>
            </a:r>
            <a:r>
              <a:rPr lang="tr-TR" sz="1600" spc="10" dirty="0">
                <a:solidFill>
                  <a:srgbClr val="233244"/>
                </a:solidFill>
                <a:cs typeface="Calibri"/>
              </a:rPr>
              <a:t>ç</a:t>
            </a:r>
            <a:r>
              <a:rPr lang="tr-TR" sz="1600" dirty="0">
                <a:solidFill>
                  <a:srgbClr val="233244"/>
                </a:solidFill>
                <a:cs typeface="Calibri"/>
              </a:rPr>
              <a:t>en</a:t>
            </a:r>
            <a:r>
              <a:rPr lang="tr-TR" sz="1600" spc="10" dirty="0">
                <a:solidFill>
                  <a:srgbClr val="233244"/>
                </a:solidFill>
                <a:cs typeface="Calibri"/>
              </a:rPr>
              <a:t> </a:t>
            </a:r>
            <a:r>
              <a:rPr lang="tr-TR" sz="1600" dirty="0">
                <a:solidFill>
                  <a:srgbClr val="233244"/>
                </a:solidFill>
                <a:cs typeface="Calibri"/>
              </a:rPr>
              <a:t>öğ</a:t>
            </a:r>
            <a:r>
              <a:rPr lang="tr-TR" sz="1600" spc="-35" dirty="0">
                <a:solidFill>
                  <a:srgbClr val="233244"/>
                </a:solidFill>
                <a:cs typeface="Calibri"/>
              </a:rPr>
              <a:t>r</a:t>
            </a:r>
            <a:r>
              <a:rPr lang="tr-TR" sz="1600" dirty="0">
                <a:solidFill>
                  <a:srgbClr val="233244"/>
                </a:solidFill>
                <a:cs typeface="Calibri"/>
              </a:rPr>
              <a:t>e</a:t>
            </a:r>
            <a:r>
              <a:rPr lang="tr-TR" sz="1600" spc="5" dirty="0">
                <a:solidFill>
                  <a:srgbClr val="233244"/>
                </a:solidFill>
                <a:cs typeface="Calibri"/>
              </a:rPr>
              <a:t>n</a:t>
            </a:r>
            <a:r>
              <a:rPr lang="tr-TR" sz="1600" dirty="0">
                <a:solidFill>
                  <a:srgbClr val="233244"/>
                </a:solidFill>
                <a:cs typeface="Calibri"/>
              </a:rPr>
              <a:t>cilerin,</a:t>
            </a:r>
            <a:r>
              <a:rPr lang="tr-TR" sz="1600" spc="-10" dirty="0">
                <a:solidFill>
                  <a:srgbClr val="233244"/>
                </a:solidFill>
                <a:cs typeface="Calibri"/>
              </a:rPr>
              <a:t> </a:t>
            </a:r>
            <a:r>
              <a:rPr lang="tr-TR" sz="1600" spc="-25" dirty="0">
                <a:solidFill>
                  <a:srgbClr val="233244"/>
                </a:solidFill>
                <a:cs typeface="Calibri"/>
              </a:rPr>
              <a:t>internet </a:t>
            </a:r>
            <a:r>
              <a:rPr lang="tr-TR" sz="1600" dirty="0">
                <a:solidFill>
                  <a:srgbClr val="233244"/>
                </a:solidFill>
                <a:cs typeface="Calibri"/>
              </a:rPr>
              <a:t>s</a:t>
            </a:r>
            <a:r>
              <a:rPr lang="tr-TR" sz="1600" spc="-45" dirty="0">
                <a:solidFill>
                  <a:srgbClr val="233244"/>
                </a:solidFill>
                <a:cs typeface="Calibri"/>
              </a:rPr>
              <a:t>a</a:t>
            </a:r>
            <a:r>
              <a:rPr lang="tr-TR" sz="1600" spc="15" dirty="0">
                <a:solidFill>
                  <a:srgbClr val="233244"/>
                </a:solidFill>
                <a:cs typeface="Calibri"/>
              </a:rPr>
              <a:t>y</a:t>
            </a:r>
            <a:r>
              <a:rPr lang="tr-TR" sz="1600" spc="-50" dirty="0">
                <a:solidFill>
                  <a:srgbClr val="233244"/>
                </a:solidFill>
                <a:cs typeface="Calibri"/>
              </a:rPr>
              <a:t>f</a:t>
            </a:r>
            <a:r>
              <a:rPr lang="tr-TR" sz="1600" dirty="0">
                <a:solidFill>
                  <a:srgbClr val="233244"/>
                </a:solidFill>
                <a:cs typeface="Calibri"/>
              </a:rPr>
              <a:t>a</a:t>
            </a:r>
            <a:r>
              <a:rPr lang="tr-TR" sz="1600" spc="5" dirty="0">
                <a:solidFill>
                  <a:srgbClr val="233244"/>
                </a:solidFill>
                <a:cs typeface="Calibri"/>
              </a:rPr>
              <a:t>m</a:t>
            </a:r>
            <a:r>
              <a:rPr lang="tr-TR" sz="1600" dirty="0">
                <a:solidFill>
                  <a:srgbClr val="233244"/>
                </a:solidFill>
                <a:cs typeface="Calibri"/>
              </a:rPr>
              <a:t>ı</a:t>
            </a:r>
            <a:r>
              <a:rPr lang="tr-TR" sz="1600" spc="-50" dirty="0">
                <a:solidFill>
                  <a:srgbClr val="233244"/>
                </a:solidFill>
                <a:cs typeface="Calibri"/>
              </a:rPr>
              <a:t>z</a:t>
            </a:r>
            <a:r>
              <a:rPr lang="tr-TR" sz="1600" dirty="0">
                <a:solidFill>
                  <a:srgbClr val="233244"/>
                </a:solidFill>
                <a:cs typeface="Calibri"/>
              </a:rPr>
              <a:t>daki ilgili duyuruda [2026-2027 AKADEMİK YILI ERASMUS (2026 projesi) ÖĞRENİM HAREKETLİLİĞİ YERLEŞTİRME SONUCU DUYURUSU] yer al</a:t>
            </a:r>
            <a:r>
              <a:rPr lang="tr-TR" sz="1600" spc="5" dirty="0">
                <a:solidFill>
                  <a:srgbClr val="233244"/>
                </a:solidFill>
                <a:cs typeface="Calibri"/>
              </a:rPr>
              <a:t>a</a:t>
            </a:r>
            <a:r>
              <a:rPr lang="tr-TR" sz="1600" dirty="0">
                <a:solidFill>
                  <a:srgbClr val="233244"/>
                </a:solidFill>
                <a:cs typeface="Calibri"/>
              </a:rPr>
              <a:t>n</a:t>
            </a:r>
            <a:r>
              <a:rPr lang="tr-TR" sz="1600" spc="-15" dirty="0">
                <a:solidFill>
                  <a:srgbClr val="233244"/>
                </a:solidFill>
                <a:cs typeface="Calibri"/>
              </a:rPr>
              <a:t> </a:t>
            </a:r>
            <a:r>
              <a:rPr lang="tr-TR" sz="1600" spc="-35" dirty="0">
                <a:solidFill>
                  <a:srgbClr val="233244"/>
                </a:solidFill>
                <a:cs typeface="Calibri"/>
              </a:rPr>
              <a:t>F</a:t>
            </a:r>
            <a:r>
              <a:rPr lang="tr-TR" sz="1600" spc="-15" dirty="0">
                <a:solidFill>
                  <a:srgbClr val="233244"/>
                </a:solidFill>
                <a:cs typeface="Calibri"/>
              </a:rPr>
              <a:t>e</a:t>
            </a:r>
            <a:r>
              <a:rPr lang="tr-TR" sz="1600" spc="-45" dirty="0">
                <a:solidFill>
                  <a:srgbClr val="233244"/>
                </a:solidFill>
                <a:cs typeface="Calibri"/>
              </a:rPr>
              <a:t>r</a:t>
            </a:r>
            <a:r>
              <a:rPr lang="tr-TR" sz="1600" spc="-15" dirty="0">
                <a:solidFill>
                  <a:srgbClr val="233244"/>
                </a:solidFill>
                <a:cs typeface="Calibri"/>
              </a:rPr>
              <a:t>a</a:t>
            </a:r>
            <a:r>
              <a:rPr lang="tr-TR" sz="1600" spc="-60" dirty="0">
                <a:solidFill>
                  <a:srgbClr val="233244"/>
                </a:solidFill>
                <a:cs typeface="Calibri"/>
              </a:rPr>
              <a:t>g</a:t>
            </a:r>
            <a:r>
              <a:rPr lang="tr-TR" sz="1600" spc="-20" dirty="0">
                <a:solidFill>
                  <a:srgbClr val="233244"/>
                </a:solidFill>
                <a:cs typeface="Calibri"/>
              </a:rPr>
              <a:t>a</a:t>
            </a:r>
            <a:r>
              <a:rPr lang="tr-TR" sz="1600" spc="-10" dirty="0">
                <a:solidFill>
                  <a:srgbClr val="233244"/>
                </a:solidFill>
                <a:cs typeface="Calibri"/>
              </a:rPr>
              <a:t>t</a:t>
            </a:r>
            <a:r>
              <a:rPr lang="tr-TR" sz="1600" spc="-40" dirty="0">
                <a:solidFill>
                  <a:srgbClr val="233244"/>
                </a:solidFill>
                <a:cs typeface="Calibri"/>
              </a:rPr>
              <a:t> </a:t>
            </a:r>
            <a:r>
              <a:rPr lang="tr-TR" sz="1600" dirty="0">
                <a:solidFill>
                  <a:srgbClr val="233244"/>
                </a:solidFill>
                <a:cs typeface="Calibri"/>
              </a:rPr>
              <a:t>Dil</a:t>
            </a:r>
            <a:r>
              <a:rPr lang="tr-TR" sz="1600" spc="5" dirty="0">
                <a:solidFill>
                  <a:srgbClr val="233244"/>
                </a:solidFill>
                <a:cs typeface="Calibri"/>
              </a:rPr>
              <a:t>e</a:t>
            </a:r>
            <a:r>
              <a:rPr lang="tr-TR" sz="1600" spc="-60" dirty="0">
                <a:solidFill>
                  <a:srgbClr val="233244"/>
                </a:solidFill>
                <a:cs typeface="Calibri"/>
              </a:rPr>
              <a:t>k</a:t>
            </a:r>
            <a:r>
              <a:rPr lang="tr-TR" sz="1600" dirty="0">
                <a:solidFill>
                  <a:srgbClr val="233244"/>
                </a:solidFill>
                <a:cs typeface="Calibri"/>
              </a:rPr>
              <a:t>ç</a:t>
            </a:r>
            <a:r>
              <a:rPr lang="tr-TR" sz="1600" spc="10" dirty="0">
                <a:solidFill>
                  <a:srgbClr val="233244"/>
                </a:solidFill>
                <a:cs typeface="Calibri"/>
              </a:rPr>
              <a:t>e</a:t>
            </a:r>
            <a:r>
              <a:rPr lang="tr-TR" sz="1600" dirty="0">
                <a:solidFill>
                  <a:srgbClr val="233244"/>
                </a:solidFill>
                <a:cs typeface="Calibri"/>
              </a:rPr>
              <a:t>sini</a:t>
            </a:r>
            <a:r>
              <a:rPr lang="tr-TR" sz="1600" spc="-25" dirty="0">
                <a:solidFill>
                  <a:srgbClr val="233244"/>
                </a:solidFill>
                <a:cs typeface="Calibri"/>
              </a:rPr>
              <a:t> </a:t>
            </a:r>
            <a:r>
              <a:rPr lang="tr-TR" sz="1600" dirty="0">
                <a:solidFill>
                  <a:srgbClr val="233244"/>
                </a:solidFill>
                <a:cs typeface="Calibri"/>
              </a:rPr>
              <a:t>doldu</a:t>
            </a:r>
            <a:r>
              <a:rPr lang="tr-TR" sz="1600" spc="-40" dirty="0">
                <a:solidFill>
                  <a:srgbClr val="233244"/>
                </a:solidFill>
                <a:cs typeface="Calibri"/>
              </a:rPr>
              <a:t>r</a:t>
            </a:r>
            <a:r>
              <a:rPr lang="tr-TR" sz="1600" dirty="0">
                <a:solidFill>
                  <a:srgbClr val="233244"/>
                </a:solidFill>
                <a:cs typeface="Calibri"/>
              </a:rPr>
              <a:t>a</a:t>
            </a:r>
            <a:r>
              <a:rPr lang="tr-TR" sz="1600" spc="-40" dirty="0">
                <a:solidFill>
                  <a:srgbClr val="233244"/>
                </a:solidFill>
                <a:cs typeface="Calibri"/>
              </a:rPr>
              <a:t>r</a:t>
            </a:r>
            <a:r>
              <a:rPr lang="tr-TR" sz="1600" dirty="0">
                <a:solidFill>
                  <a:srgbClr val="233244"/>
                </a:solidFill>
                <a:cs typeface="Calibri"/>
              </a:rPr>
              <a:t>ak</a:t>
            </a:r>
            <a:r>
              <a:rPr lang="tr-TR" sz="1600" spc="-10" dirty="0">
                <a:solidFill>
                  <a:srgbClr val="233244"/>
                </a:solidFill>
                <a:cs typeface="Calibri"/>
              </a:rPr>
              <a:t> Uluslararası Akademik</a:t>
            </a:r>
            <a:r>
              <a:rPr lang="tr-TR" sz="1600" dirty="0">
                <a:solidFill>
                  <a:srgbClr val="233244"/>
                </a:solidFill>
                <a:cs typeface="Calibri"/>
              </a:rPr>
              <a:t> İlişkiler</a:t>
            </a:r>
            <a:r>
              <a:rPr lang="tr-TR" sz="1600" spc="-25" dirty="0">
                <a:solidFill>
                  <a:srgbClr val="233244"/>
                </a:solidFill>
                <a:cs typeface="Calibri"/>
              </a:rPr>
              <a:t> </a:t>
            </a:r>
            <a:r>
              <a:rPr lang="tr-TR" sz="1600" spc="-50" dirty="0">
                <a:solidFill>
                  <a:prstClr val="black"/>
                </a:solidFill>
                <a:cs typeface="Calibri"/>
              </a:rPr>
              <a:t>K</a:t>
            </a:r>
            <a:r>
              <a:rPr lang="tr-TR" sz="1600" dirty="0">
                <a:solidFill>
                  <a:prstClr val="black"/>
                </a:solidFill>
                <a:cs typeface="Calibri"/>
              </a:rPr>
              <a:t>oo</a:t>
            </a:r>
            <a:r>
              <a:rPr lang="tr-TR" sz="1600" spc="-40" dirty="0">
                <a:solidFill>
                  <a:prstClr val="black"/>
                </a:solidFill>
                <a:cs typeface="Calibri"/>
              </a:rPr>
              <a:t>r</a:t>
            </a:r>
            <a:r>
              <a:rPr lang="tr-TR" sz="1600" dirty="0">
                <a:solidFill>
                  <a:prstClr val="black"/>
                </a:solidFill>
                <a:cs typeface="Calibri"/>
              </a:rPr>
              <a:t>din</a:t>
            </a:r>
            <a:r>
              <a:rPr lang="tr-TR" sz="1600" spc="-15" dirty="0">
                <a:solidFill>
                  <a:prstClr val="black"/>
                </a:solidFill>
                <a:cs typeface="Calibri"/>
              </a:rPr>
              <a:t>a</a:t>
            </a:r>
            <a:r>
              <a:rPr lang="tr-TR" sz="1600" spc="-25" dirty="0">
                <a:solidFill>
                  <a:prstClr val="black"/>
                </a:solidFill>
                <a:cs typeface="Calibri"/>
              </a:rPr>
              <a:t>t</a:t>
            </a:r>
            <a:r>
              <a:rPr lang="tr-TR" sz="1600" dirty="0">
                <a:solidFill>
                  <a:prstClr val="black"/>
                </a:solidFill>
                <a:cs typeface="Calibri"/>
              </a:rPr>
              <a:t>örlüğüne</a:t>
            </a:r>
            <a:r>
              <a:rPr lang="tr-TR" sz="1600" spc="10" dirty="0">
                <a:solidFill>
                  <a:prstClr val="black"/>
                </a:solidFill>
                <a:cs typeface="Calibri"/>
              </a:rPr>
              <a:t> ait</a:t>
            </a:r>
            <a:r>
              <a:rPr lang="tr-TR" sz="1600" spc="-25" dirty="0">
                <a:solidFill>
                  <a:prstClr val="black"/>
                </a:solidFill>
                <a:cs typeface="Calibri"/>
              </a:rPr>
              <a:t> </a:t>
            </a:r>
            <a:r>
              <a:rPr lang="tr-TR" sz="1600" spc="-25" dirty="0">
                <a:solidFill>
                  <a:srgbClr val="007BA3"/>
                </a:solidFill>
                <a:cs typeface="Calibri"/>
              </a:rPr>
              <a:t>erasmus@deu.edu.tr</a:t>
            </a:r>
            <a:r>
              <a:rPr lang="tr-TR" sz="1600" spc="-25" dirty="0">
                <a:solidFill>
                  <a:prstClr val="black"/>
                </a:solidFill>
                <a:cs typeface="Calibri"/>
              </a:rPr>
              <a:t> </a:t>
            </a:r>
            <a:r>
              <a:rPr lang="tr-TR" sz="1600" dirty="0">
                <a:solidFill>
                  <a:srgbClr val="233244"/>
                </a:solidFill>
                <a:cs typeface="Calibri"/>
              </a:rPr>
              <a:t> adresine 18 Eylül 2026 tarihine kadar iletmeleri ve bu </a:t>
            </a:r>
            <a:r>
              <a:rPr lang="tr-TR" sz="1600" spc="-85" dirty="0">
                <a:solidFill>
                  <a:srgbClr val="233244"/>
                </a:solidFill>
                <a:cs typeface="Calibri"/>
              </a:rPr>
              <a:t>k</a:t>
            </a:r>
            <a:r>
              <a:rPr lang="tr-TR" sz="1600" dirty="0">
                <a:solidFill>
                  <a:srgbClr val="233244"/>
                </a:solidFill>
                <a:cs typeface="Calibri"/>
              </a:rPr>
              <a:t>onuda ilgili</a:t>
            </a:r>
            <a:r>
              <a:rPr lang="tr-TR" sz="1600" spc="-20" dirty="0">
                <a:solidFill>
                  <a:srgbClr val="233244"/>
                </a:solidFill>
                <a:cs typeface="Calibri"/>
              </a:rPr>
              <a:t> </a:t>
            </a:r>
            <a:r>
              <a:rPr lang="tr-TR" sz="1600" dirty="0">
                <a:solidFill>
                  <a:srgbClr val="233244"/>
                </a:solidFill>
                <a:cs typeface="Calibri"/>
              </a:rPr>
              <a:t>bölüm</a:t>
            </a:r>
            <a:r>
              <a:rPr lang="tr-TR" sz="1600" spc="-30" dirty="0">
                <a:solidFill>
                  <a:srgbClr val="233244"/>
                </a:solidFill>
                <a:cs typeface="Calibri"/>
              </a:rPr>
              <a:t> </a:t>
            </a:r>
            <a:r>
              <a:rPr lang="tr-TR" sz="1600" dirty="0">
                <a:solidFill>
                  <a:srgbClr val="233244"/>
                </a:solidFill>
                <a:cs typeface="Calibri"/>
              </a:rPr>
              <a:t>E</a:t>
            </a:r>
            <a:r>
              <a:rPr lang="tr-TR" sz="1600" spc="-40" dirty="0">
                <a:solidFill>
                  <a:srgbClr val="233244"/>
                </a:solidFill>
                <a:cs typeface="Calibri"/>
              </a:rPr>
              <a:t>r</a:t>
            </a:r>
            <a:r>
              <a:rPr lang="tr-TR" sz="1600" dirty="0">
                <a:solidFill>
                  <a:srgbClr val="233244"/>
                </a:solidFill>
                <a:cs typeface="Calibri"/>
              </a:rPr>
              <a:t>asmus</a:t>
            </a:r>
            <a:r>
              <a:rPr lang="tr-TR" sz="1600" spc="-30" dirty="0">
                <a:solidFill>
                  <a:srgbClr val="233244"/>
                </a:solidFill>
                <a:cs typeface="Calibri"/>
              </a:rPr>
              <a:t> </a:t>
            </a:r>
            <a:r>
              <a:rPr lang="tr-TR" sz="1600" spc="-50" dirty="0">
                <a:solidFill>
                  <a:srgbClr val="233244"/>
                </a:solidFill>
                <a:cs typeface="Calibri"/>
              </a:rPr>
              <a:t>K</a:t>
            </a:r>
            <a:r>
              <a:rPr lang="tr-TR" sz="1600" dirty="0">
                <a:solidFill>
                  <a:srgbClr val="233244"/>
                </a:solidFill>
                <a:cs typeface="Calibri"/>
              </a:rPr>
              <a:t>o</a:t>
            </a:r>
            <a:r>
              <a:rPr lang="tr-TR" sz="1600" spc="-10" dirty="0">
                <a:solidFill>
                  <a:srgbClr val="233244"/>
                </a:solidFill>
                <a:cs typeface="Calibri"/>
              </a:rPr>
              <a:t>o</a:t>
            </a:r>
            <a:r>
              <a:rPr lang="tr-TR" sz="1600" spc="-35" dirty="0">
                <a:solidFill>
                  <a:srgbClr val="233244"/>
                </a:solidFill>
                <a:cs typeface="Calibri"/>
              </a:rPr>
              <a:t>r</a:t>
            </a:r>
            <a:r>
              <a:rPr lang="tr-TR" sz="1600" dirty="0">
                <a:solidFill>
                  <a:srgbClr val="233244"/>
                </a:solidFill>
                <a:cs typeface="Calibri"/>
              </a:rPr>
              <a:t>din</a:t>
            </a:r>
            <a:r>
              <a:rPr lang="tr-TR" sz="1600" spc="-20" dirty="0">
                <a:solidFill>
                  <a:srgbClr val="233244"/>
                </a:solidFill>
                <a:cs typeface="Calibri"/>
              </a:rPr>
              <a:t>a</a:t>
            </a:r>
            <a:r>
              <a:rPr lang="tr-TR" sz="1600" spc="-25" dirty="0">
                <a:solidFill>
                  <a:srgbClr val="233244"/>
                </a:solidFill>
                <a:cs typeface="Calibri"/>
              </a:rPr>
              <a:t>t</a:t>
            </a:r>
            <a:r>
              <a:rPr lang="tr-TR" sz="1600" dirty="0">
                <a:solidFill>
                  <a:srgbClr val="233244"/>
                </a:solidFill>
                <a:cs typeface="Calibri"/>
              </a:rPr>
              <a:t>örünü</a:t>
            </a:r>
            <a:r>
              <a:rPr lang="tr-TR" sz="1600" spc="10" dirty="0">
                <a:solidFill>
                  <a:srgbClr val="233244"/>
                </a:solidFill>
                <a:cs typeface="Calibri"/>
              </a:rPr>
              <a:t> de ayrıca </a:t>
            </a:r>
            <a:r>
              <a:rPr lang="tr-TR" sz="1600" dirty="0">
                <a:solidFill>
                  <a:srgbClr val="233244"/>
                </a:solidFill>
                <a:cs typeface="Calibri"/>
              </a:rPr>
              <a:t>bilgilendi</a:t>
            </a:r>
            <a:r>
              <a:rPr lang="tr-TR" sz="1600" spc="5" dirty="0">
                <a:solidFill>
                  <a:srgbClr val="233244"/>
                </a:solidFill>
                <a:cs typeface="Calibri"/>
              </a:rPr>
              <a:t>r</a:t>
            </a:r>
            <a:r>
              <a:rPr lang="tr-TR" sz="1600" dirty="0">
                <a:solidFill>
                  <a:srgbClr val="233244"/>
                </a:solidFill>
                <a:cs typeface="Calibri"/>
              </a:rPr>
              <a:t>m</a:t>
            </a:r>
            <a:r>
              <a:rPr lang="tr-TR" sz="1600" spc="5" dirty="0">
                <a:solidFill>
                  <a:srgbClr val="233244"/>
                </a:solidFill>
                <a:cs typeface="Calibri"/>
              </a:rPr>
              <a:t>e</a:t>
            </a:r>
            <a:r>
              <a:rPr lang="tr-TR" sz="1600" dirty="0">
                <a:solidFill>
                  <a:srgbClr val="233244"/>
                </a:solidFill>
                <a:cs typeface="Calibri"/>
              </a:rPr>
              <a:t>le</a:t>
            </a:r>
            <a:r>
              <a:rPr lang="tr-TR" sz="1600" spc="5" dirty="0">
                <a:solidFill>
                  <a:srgbClr val="233244"/>
                </a:solidFill>
                <a:cs typeface="Calibri"/>
              </a:rPr>
              <a:t>r</a:t>
            </a:r>
            <a:r>
              <a:rPr lang="tr-TR" sz="1600" dirty="0">
                <a:solidFill>
                  <a:srgbClr val="233244"/>
                </a:solidFill>
                <a:cs typeface="Calibri"/>
              </a:rPr>
              <a:t>i</a:t>
            </a:r>
            <a:r>
              <a:rPr lang="tr-TR" sz="1600" spc="-30" dirty="0">
                <a:solidFill>
                  <a:srgbClr val="233244"/>
                </a:solidFill>
                <a:cs typeface="Calibri"/>
              </a:rPr>
              <a:t> </a:t>
            </a:r>
            <a:r>
              <a:rPr lang="tr-TR" sz="1600" spc="-25" dirty="0">
                <a:solidFill>
                  <a:srgbClr val="233244"/>
                </a:solidFill>
                <a:cs typeface="Calibri"/>
              </a:rPr>
              <a:t>g</a:t>
            </a:r>
            <a:r>
              <a:rPr lang="tr-TR" sz="1600" dirty="0">
                <a:solidFill>
                  <a:srgbClr val="233244"/>
                </a:solidFill>
                <a:cs typeface="Calibri"/>
              </a:rPr>
              <a:t>e</a:t>
            </a:r>
            <a:r>
              <a:rPr lang="tr-TR" sz="1600" spc="-30" dirty="0">
                <a:solidFill>
                  <a:srgbClr val="233244"/>
                </a:solidFill>
                <a:cs typeface="Calibri"/>
              </a:rPr>
              <a:t>r</a:t>
            </a:r>
            <a:r>
              <a:rPr lang="tr-TR" sz="1600" dirty="0">
                <a:solidFill>
                  <a:srgbClr val="233244"/>
                </a:solidFill>
                <a:cs typeface="Calibri"/>
              </a:rPr>
              <a:t>ektiği bildirilmiştir. Bu tarihe kadar feragat dilekçelerini göndermeyen ve feragat gerekçeleri belgelenmiş (sağlık sorunu, vize başvurusu reddi vb.) bir mücbir sebep olmayan öğrencilerimiz, sonraki başvuru döneminde yeniden başvurmaları halinde, Erasmus+ puanlarından 10 puan düşürülmesi uygulamasıyla karşılaşacaklardır. Herhangi bir üniversiteye yerleştirilmemiş durumdaki öğrencilerimizin feragat dilekçesi iletmesine gerek yoktur.</a:t>
            </a:r>
          </a:p>
          <a:p>
            <a:pPr marL="257168" lvl="0" indent="-257168" defTabSz="342892">
              <a:lnSpc>
                <a:spcPts val="1000"/>
              </a:lnSpc>
              <a:spcBef>
                <a:spcPts val="0"/>
              </a:spcBef>
              <a:buFont typeface="Arial"/>
              <a:buChar char="•"/>
            </a:pPr>
            <a:endParaRPr lang="tr-TR" sz="700" dirty="0">
              <a:solidFill>
                <a:srgbClr val="233244"/>
              </a:solidFill>
              <a:latin typeface="Arial" charset="0"/>
            </a:endParaRPr>
          </a:p>
          <a:p>
            <a:pPr marL="241300" marR="261620" lvl="0" indent="-229235" defTabSz="342892">
              <a:lnSpc>
                <a:spcPts val="2590"/>
              </a:lnSpc>
              <a:spcBef>
                <a:spcPct val="20000"/>
              </a:spcBef>
              <a:buFont typeface="Arial"/>
              <a:buChar char="•"/>
            </a:pPr>
            <a:r>
              <a:rPr lang="tr-TR" sz="1600" spc="-35" dirty="0">
                <a:solidFill>
                  <a:srgbClr val="233244"/>
                </a:solidFill>
                <a:cs typeface="Calibri"/>
              </a:rPr>
              <a:t>Süreç içinde (18 Eylül 2026’dan sonra) </a:t>
            </a:r>
            <a:r>
              <a:rPr lang="tr-TR" sz="1600" spc="-35" dirty="0" err="1">
                <a:solidFill>
                  <a:srgbClr val="233244"/>
                </a:solidFill>
                <a:cs typeface="Calibri"/>
              </a:rPr>
              <a:t>Erasmus</a:t>
            </a:r>
            <a:r>
              <a:rPr lang="tr-TR" sz="1600" spc="-35" dirty="0">
                <a:solidFill>
                  <a:srgbClr val="233244"/>
                </a:solidFill>
                <a:cs typeface="Calibri"/>
              </a:rPr>
              <a:t> öğrenimi gerçekleştirmekten vazgeçme kararı alan  öğrencilerimiz olursa, söz konusu öğrencilerimizin de bu kararı alır almaz tarafımıza (feragat nedenini de bildirerek) Feragat Dilekçesi iletmelerini önemle rica ederiz.</a:t>
            </a:r>
          </a:p>
          <a:p>
            <a:endParaRPr lang="tr-TR" dirty="0"/>
          </a:p>
        </p:txBody>
      </p:sp>
    </p:spTree>
    <p:extLst>
      <p:ext uri="{BB962C8B-B14F-4D97-AF65-F5344CB8AC3E}">
        <p14:creationId xmlns:p14="http://schemas.microsoft.com/office/powerpoint/2010/main" val="259844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C8D63D-4F11-4273-B200-7112048923DA}"/>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ADIM ADIM ERASMUS+ ÖĞRENİM HAREKETLİLİĞİ</a:t>
            </a:r>
          </a:p>
        </p:txBody>
      </p:sp>
      <p:graphicFrame>
        <p:nvGraphicFramePr>
          <p:cNvPr id="4" name="İçerik Yer Tutucusu 3">
            <a:extLst>
              <a:ext uri="{FF2B5EF4-FFF2-40B4-BE49-F238E27FC236}">
                <a16:creationId xmlns:a16="http://schemas.microsoft.com/office/drawing/2014/main" id="{3E8D6D66-FB50-4894-B13B-568B35FF4079}"/>
              </a:ext>
            </a:extLst>
          </p:cNvPr>
          <p:cNvGraphicFramePr>
            <a:graphicFrameLocks noGrp="1"/>
          </p:cNvGraphicFramePr>
          <p:nvPr>
            <p:ph idx="1"/>
            <p:extLst>
              <p:ext uri="{D42A27DB-BD31-4B8C-83A1-F6EECF244321}">
                <p14:modId xmlns:p14="http://schemas.microsoft.com/office/powerpoint/2010/main" val="2575235756"/>
              </p:ext>
            </p:extLst>
          </p:nvPr>
        </p:nvGraphicFramePr>
        <p:xfrm>
          <a:off x="838200" y="1380931"/>
          <a:ext cx="10927702" cy="419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48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2C7C63-AB7C-481E-A386-BF151DC1BC07}"/>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Giden Öğrenci İş Akış Şeması</a:t>
            </a:r>
          </a:p>
        </p:txBody>
      </p:sp>
      <p:sp>
        <p:nvSpPr>
          <p:cNvPr id="3" name="İçerik Yer Tutucusu 2">
            <a:extLst>
              <a:ext uri="{FF2B5EF4-FFF2-40B4-BE49-F238E27FC236}">
                <a16:creationId xmlns:a16="http://schemas.microsoft.com/office/drawing/2014/main" id="{1CA5F0B4-56BD-46D1-BBB5-27319959A32F}"/>
              </a:ext>
            </a:extLst>
          </p:cNvPr>
          <p:cNvSpPr>
            <a:spLocks noGrp="1"/>
          </p:cNvSpPr>
          <p:nvPr>
            <p:ph idx="1"/>
          </p:nvPr>
        </p:nvSpPr>
        <p:spPr>
          <a:xfrm>
            <a:off x="838200" y="1825625"/>
            <a:ext cx="10515600" cy="3763412"/>
          </a:xfrm>
        </p:spPr>
        <p:txBody>
          <a:bodyPr>
            <a:normAutofit/>
          </a:bodyPr>
          <a:lstStyle/>
          <a:p>
            <a:pPr marL="12700">
              <a:lnSpc>
                <a:spcPct val="100000"/>
              </a:lnSpc>
            </a:pPr>
            <a:r>
              <a:rPr lang="tr-TR" sz="1800" spc="-15" dirty="0" err="1">
                <a:solidFill>
                  <a:schemeClr val="tx1"/>
                </a:solidFill>
                <a:latin typeface="Arial" pitchFamily="34" charset="0"/>
                <a:cs typeface="Arial" pitchFamily="34" charset="0"/>
              </a:rPr>
              <a:t>E</a:t>
            </a:r>
            <a:r>
              <a:rPr lang="tr-TR" sz="1800" spc="-70" dirty="0" err="1">
                <a:solidFill>
                  <a:schemeClr val="tx1"/>
                </a:solidFill>
                <a:latin typeface="Arial" pitchFamily="34" charset="0"/>
                <a:cs typeface="Arial" pitchFamily="34" charset="0"/>
              </a:rPr>
              <a:t>r</a:t>
            </a:r>
            <a:r>
              <a:rPr lang="tr-TR" sz="1800" spc="-15" dirty="0" err="1">
                <a:solidFill>
                  <a:schemeClr val="tx1"/>
                </a:solidFill>
                <a:latin typeface="Arial" pitchFamily="34" charset="0"/>
                <a:cs typeface="Arial" pitchFamily="34" charset="0"/>
              </a:rPr>
              <a:t>as</a:t>
            </a:r>
            <a:r>
              <a:rPr lang="tr-TR" sz="1800" spc="-20" dirty="0" err="1">
                <a:solidFill>
                  <a:schemeClr val="tx1"/>
                </a:solidFill>
                <a:latin typeface="Arial" pitchFamily="34" charset="0"/>
                <a:cs typeface="Arial" pitchFamily="34" charset="0"/>
              </a:rPr>
              <a:t>m</a:t>
            </a:r>
            <a:r>
              <a:rPr lang="tr-TR" sz="1800" spc="-15" dirty="0" err="1">
                <a:solidFill>
                  <a:schemeClr val="tx1"/>
                </a:solidFill>
                <a:latin typeface="Arial" pitchFamily="34" charset="0"/>
                <a:cs typeface="Arial" pitchFamily="34" charset="0"/>
              </a:rPr>
              <a:t>u</a:t>
            </a:r>
            <a:r>
              <a:rPr lang="tr-TR" sz="1800" spc="-30" dirty="0" err="1">
                <a:solidFill>
                  <a:schemeClr val="tx1"/>
                </a:solidFill>
                <a:latin typeface="Arial" pitchFamily="34" charset="0"/>
                <a:cs typeface="Arial" pitchFamily="34" charset="0"/>
              </a:rPr>
              <a:t>s</a:t>
            </a:r>
            <a:r>
              <a:rPr lang="tr-TR" sz="1800" spc="-15" dirty="0">
                <a:solidFill>
                  <a:schemeClr val="tx1"/>
                </a:solidFill>
                <a:latin typeface="Arial" pitchFamily="34" charset="0"/>
                <a:cs typeface="Arial" pitchFamily="34" charset="0"/>
              </a:rPr>
              <a:t>+</a:t>
            </a:r>
            <a:r>
              <a:rPr lang="tr-TR" sz="1800" spc="40" dirty="0">
                <a:solidFill>
                  <a:schemeClr val="tx1"/>
                </a:solidFill>
                <a:latin typeface="Arial" pitchFamily="34" charset="0"/>
                <a:cs typeface="Arial" pitchFamily="34" charset="0"/>
              </a:rPr>
              <a:t> </a:t>
            </a:r>
            <a:r>
              <a:rPr lang="tr-TR" sz="1800" spc="-15" dirty="0">
                <a:solidFill>
                  <a:schemeClr val="tx1"/>
                </a:solidFill>
                <a:latin typeface="Arial" pitchFamily="34" charset="0"/>
                <a:cs typeface="Arial" pitchFamily="34" charset="0"/>
              </a:rPr>
              <a:t>ha</a:t>
            </a:r>
            <a:r>
              <a:rPr lang="tr-TR" sz="1800" spc="-45" dirty="0">
                <a:solidFill>
                  <a:schemeClr val="tx1"/>
                </a:solidFill>
                <a:latin typeface="Arial" pitchFamily="34" charset="0"/>
                <a:cs typeface="Arial" pitchFamily="34" charset="0"/>
              </a:rPr>
              <a:t>r</a:t>
            </a:r>
            <a:r>
              <a:rPr lang="tr-TR" sz="1800" spc="-15" dirty="0">
                <a:solidFill>
                  <a:schemeClr val="tx1"/>
                </a:solidFill>
                <a:latin typeface="Arial" pitchFamily="34" charset="0"/>
                <a:cs typeface="Arial" pitchFamily="34" charset="0"/>
              </a:rPr>
              <a:t>e</a:t>
            </a:r>
            <a:r>
              <a:rPr lang="tr-TR" sz="1800" spc="-100" dirty="0">
                <a:solidFill>
                  <a:schemeClr val="tx1"/>
                </a:solidFill>
                <a:latin typeface="Arial" pitchFamily="34" charset="0"/>
                <a:cs typeface="Arial" pitchFamily="34" charset="0"/>
              </a:rPr>
              <a:t>k</a:t>
            </a:r>
            <a:r>
              <a:rPr lang="tr-TR" sz="1800" spc="-30" dirty="0">
                <a:solidFill>
                  <a:schemeClr val="tx1"/>
                </a:solidFill>
                <a:latin typeface="Arial" pitchFamily="34" charset="0"/>
                <a:cs typeface="Arial" pitchFamily="34" charset="0"/>
              </a:rPr>
              <a:t>e</a:t>
            </a:r>
            <a:r>
              <a:rPr lang="tr-TR" sz="1800" spc="-10" dirty="0">
                <a:solidFill>
                  <a:schemeClr val="tx1"/>
                </a:solidFill>
                <a:latin typeface="Arial" pitchFamily="34" charset="0"/>
                <a:cs typeface="Arial" pitchFamily="34" charset="0"/>
              </a:rPr>
              <a:t>tli</a:t>
            </a:r>
            <a:r>
              <a:rPr lang="tr-TR" sz="1800" spc="-15" dirty="0">
                <a:solidFill>
                  <a:schemeClr val="tx1"/>
                </a:solidFill>
                <a:latin typeface="Arial" pitchFamily="34" charset="0"/>
                <a:cs typeface="Arial" pitchFamily="34" charset="0"/>
              </a:rPr>
              <a:t>l</a:t>
            </a:r>
            <a:r>
              <a:rPr lang="tr-TR" sz="1800" dirty="0">
                <a:solidFill>
                  <a:schemeClr val="tx1"/>
                </a:solidFill>
                <a:latin typeface="Arial" pitchFamily="34" charset="0"/>
                <a:cs typeface="Arial" pitchFamily="34" charset="0"/>
              </a:rPr>
              <a:t>i</a:t>
            </a:r>
            <a:r>
              <a:rPr lang="tr-TR" sz="1800" spc="-15" dirty="0">
                <a:solidFill>
                  <a:schemeClr val="tx1"/>
                </a:solidFill>
                <a:latin typeface="Arial" pitchFamily="34" charset="0"/>
                <a:cs typeface="Arial" pitchFamily="34" charset="0"/>
              </a:rPr>
              <a:t>ği</a:t>
            </a:r>
            <a:r>
              <a:rPr lang="tr-TR" sz="1800" spc="-35" dirty="0">
                <a:solidFill>
                  <a:schemeClr val="tx1"/>
                </a:solidFill>
                <a:latin typeface="Arial" pitchFamily="34" charset="0"/>
                <a:cs typeface="Arial" pitchFamily="34" charset="0"/>
              </a:rPr>
              <a:t> </a:t>
            </a:r>
            <a:r>
              <a:rPr lang="tr-TR" sz="1800" spc="-1325" dirty="0" err="1">
                <a:solidFill>
                  <a:schemeClr val="tx1"/>
                </a:solidFill>
                <a:latin typeface="Arial" pitchFamily="34" charset="0"/>
                <a:cs typeface="Arial" pitchFamily="34" charset="0"/>
              </a:rPr>
              <a:t>a</a:t>
            </a:r>
            <a:r>
              <a:rPr lang="tr-TR" sz="1800" spc="-15" dirty="0" err="1">
                <a:solidFill>
                  <a:schemeClr val="tx1"/>
                </a:solidFill>
                <a:latin typeface="Arial" pitchFamily="34" charset="0"/>
                <a:cs typeface="Arial" pitchFamily="34" charset="0"/>
              </a:rPr>
              <a:t>ad</a:t>
            </a:r>
            <a:r>
              <a:rPr lang="tr-TR" sz="1800" spc="-55" dirty="0" err="1">
                <a:solidFill>
                  <a:schemeClr val="tx1"/>
                </a:solidFill>
                <a:latin typeface="Arial" pitchFamily="34" charset="0"/>
                <a:cs typeface="Arial" pitchFamily="34" charset="0"/>
              </a:rPr>
              <a:t>a</a:t>
            </a:r>
            <a:r>
              <a:rPr lang="tr-TR" sz="1800" spc="-15" dirty="0" err="1">
                <a:solidFill>
                  <a:schemeClr val="tx1"/>
                </a:solidFill>
                <a:latin typeface="Arial" pitchFamily="34" charset="0"/>
                <a:cs typeface="Arial" pitchFamily="34" charset="0"/>
              </a:rPr>
              <a:t>y</a:t>
            </a:r>
            <a:r>
              <a:rPr lang="tr-TR" sz="1800" spc="-10" dirty="0" err="1">
                <a:solidFill>
                  <a:schemeClr val="tx1"/>
                </a:solidFill>
                <a:latin typeface="Arial" pitchFamily="34" charset="0"/>
                <a:cs typeface="Arial" pitchFamily="34" charset="0"/>
              </a:rPr>
              <a:t>l</a:t>
            </a:r>
            <a:r>
              <a:rPr lang="tr-TR" sz="1800" spc="-15" dirty="0" err="1">
                <a:solidFill>
                  <a:schemeClr val="tx1"/>
                </a:solidFill>
                <a:latin typeface="Arial" pitchFamily="34" charset="0"/>
                <a:cs typeface="Arial" pitchFamily="34" charset="0"/>
              </a:rPr>
              <a:t>arı</a:t>
            </a:r>
            <a:r>
              <a:rPr lang="tr-TR" sz="1800" spc="-5" dirty="0">
                <a:solidFill>
                  <a:schemeClr val="tx1"/>
                </a:solidFill>
                <a:latin typeface="Arial" pitchFamily="34" charset="0"/>
                <a:cs typeface="Arial" pitchFamily="34" charset="0"/>
              </a:rPr>
              <a:t> </a:t>
            </a:r>
            <a:r>
              <a:rPr lang="tr-TR" sz="1800" spc="-40" dirty="0">
                <a:solidFill>
                  <a:schemeClr val="tx1"/>
                </a:solidFill>
                <a:latin typeface="Arial" pitchFamily="34" charset="0"/>
                <a:cs typeface="Arial" pitchFamily="34" charset="0"/>
              </a:rPr>
              <a:t>t</a:t>
            </a:r>
            <a:r>
              <a:rPr lang="tr-TR" sz="1800" spc="-15" dirty="0">
                <a:solidFill>
                  <a:schemeClr val="tx1"/>
                </a:solidFill>
                <a:latin typeface="Arial" pitchFamily="34" charset="0"/>
                <a:cs typeface="Arial" pitchFamily="34" charset="0"/>
              </a:rPr>
              <a:t>a</a:t>
            </a:r>
            <a:r>
              <a:rPr lang="tr-TR" sz="1800" spc="-65" dirty="0">
                <a:solidFill>
                  <a:schemeClr val="tx1"/>
                </a:solidFill>
                <a:latin typeface="Arial" pitchFamily="34" charset="0"/>
                <a:cs typeface="Arial" pitchFamily="34" charset="0"/>
              </a:rPr>
              <a:t>r</a:t>
            </a:r>
            <a:r>
              <a:rPr lang="tr-TR" sz="1800" spc="-15" dirty="0">
                <a:solidFill>
                  <a:schemeClr val="tx1"/>
                </a:solidFill>
                <a:latin typeface="Arial" pitchFamily="34" charset="0"/>
                <a:cs typeface="Arial" pitchFamily="34" charset="0"/>
              </a:rPr>
              <a:t>afı</a:t>
            </a:r>
            <a:r>
              <a:rPr lang="tr-TR" sz="1800" spc="-25" dirty="0">
                <a:solidFill>
                  <a:schemeClr val="tx1"/>
                </a:solidFill>
                <a:latin typeface="Arial" pitchFamily="34" charset="0"/>
                <a:cs typeface="Arial" pitchFamily="34" charset="0"/>
              </a:rPr>
              <a:t>n</a:t>
            </a:r>
            <a:r>
              <a:rPr lang="tr-TR" sz="1800" spc="-15" dirty="0">
                <a:solidFill>
                  <a:schemeClr val="tx1"/>
                </a:solidFill>
                <a:latin typeface="Arial" pitchFamily="34" charset="0"/>
                <a:cs typeface="Arial" pitchFamily="34" charset="0"/>
              </a:rPr>
              <a:t>dan</a:t>
            </a:r>
            <a:r>
              <a:rPr lang="tr-TR" sz="1800" spc="15" dirty="0">
                <a:solidFill>
                  <a:schemeClr val="tx1"/>
                </a:solidFill>
                <a:latin typeface="Arial" pitchFamily="34" charset="0"/>
                <a:cs typeface="Arial" pitchFamily="34" charset="0"/>
              </a:rPr>
              <a:t> </a:t>
            </a:r>
            <a:r>
              <a:rPr lang="tr-TR" sz="1800" spc="-45" dirty="0">
                <a:solidFill>
                  <a:schemeClr val="tx1"/>
                </a:solidFill>
                <a:latin typeface="Arial" pitchFamily="34" charset="0"/>
                <a:cs typeface="Arial" pitchFamily="34" charset="0"/>
              </a:rPr>
              <a:t>t</a:t>
            </a:r>
            <a:r>
              <a:rPr lang="tr-TR" sz="1800" spc="-15" dirty="0">
                <a:solidFill>
                  <a:schemeClr val="tx1"/>
                </a:solidFill>
                <a:latin typeface="Arial" pitchFamily="34" charset="0"/>
                <a:cs typeface="Arial" pitchFamily="34" charset="0"/>
              </a:rPr>
              <a:t>a</a:t>
            </a:r>
            <a:r>
              <a:rPr lang="tr-TR" sz="1800" spc="-10" dirty="0">
                <a:solidFill>
                  <a:schemeClr val="tx1"/>
                </a:solidFill>
                <a:latin typeface="Arial" pitchFamily="34" charset="0"/>
                <a:cs typeface="Arial" pitchFamily="34" charset="0"/>
              </a:rPr>
              <a:t>k</a:t>
            </a:r>
            <a:r>
              <a:rPr lang="tr-TR" sz="1800" dirty="0">
                <a:solidFill>
                  <a:schemeClr val="tx1"/>
                </a:solidFill>
                <a:latin typeface="Arial" pitchFamily="34" charset="0"/>
                <a:cs typeface="Arial" pitchFamily="34" charset="0"/>
              </a:rPr>
              <a:t>i</a:t>
            </a:r>
            <a:r>
              <a:rPr lang="tr-TR" sz="1800" spc="-15" dirty="0">
                <a:solidFill>
                  <a:schemeClr val="tx1"/>
                </a:solidFill>
                <a:latin typeface="Arial" pitchFamily="34" charset="0"/>
                <a:cs typeface="Arial" pitchFamily="34" charset="0"/>
              </a:rPr>
              <a:t>p</a:t>
            </a:r>
            <a:r>
              <a:rPr lang="tr-TR" sz="1800" spc="20" dirty="0">
                <a:solidFill>
                  <a:schemeClr val="tx1"/>
                </a:solidFill>
                <a:latin typeface="Arial" pitchFamily="34" charset="0"/>
                <a:cs typeface="Arial" pitchFamily="34" charset="0"/>
              </a:rPr>
              <a:t> </a:t>
            </a:r>
            <a:r>
              <a:rPr lang="tr-TR" sz="1800" spc="-15" dirty="0">
                <a:solidFill>
                  <a:schemeClr val="tx1"/>
                </a:solidFill>
                <a:latin typeface="Arial" pitchFamily="34" charset="0"/>
                <a:cs typeface="Arial" pitchFamily="34" charset="0"/>
              </a:rPr>
              <a:t>edi</a:t>
            </a:r>
            <a:r>
              <a:rPr lang="tr-TR" sz="1800" spc="-10" dirty="0">
                <a:solidFill>
                  <a:schemeClr val="tx1"/>
                </a:solidFill>
                <a:latin typeface="Arial" pitchFamily="34" charset="0"/>
                <a:cs typeface="Arial" pitchFamily="34" charset="0"/>
              </a:rPr>
              <a:t>l</a:t>
            </a:r>
            <a:r>
              <a:rPr lang="tr-TR" sz="1800" spc="-20" dirty="0">
                <a:solidFill>
                  <a:schemeClr val="tx1"/>
                </a:solidFill>
                <a:latin typeface="Arial" pitchFamily="34" charset="0"/>
                <a:cs typeface="Arial" pitchFamily="34" charset="0"/>
              </a:rPr>
              <a:t>mesi</a:t>
            </a:r>
            <a:r>
              <a:rPr lang="tr-TR" sz="1800" spc="10" dirty="0">
                <a:solidFill>
                  <a:schemeClr val="tx1"/>
                </a:solidFill>
                <a:latin typeface="Arial" pitchFamily="34" charset="0"/>
                <a:cs typeface="Arial" pitchFamily="34" charset="0"/>
              </a:rPr>
              <a:t> </a:t>
            </a:r>
            <a:r>
              <a:rPr lang="tr-TR" sz="1800" spc="-35" dirty="0">
                <a:solidFill>
                  <a:schemeClr val="tx1"/>
                </a:solidFill>
                <a:latin typeface="Arial" pitchFamily="34" charset="0"/>
                <a:cs typeface="Arial" pitchFamily="34" charset="0"/>
              </a:rPr>
              <a:t>g</a:t>
            </a:r>
            <a:r>
              <a:rPr lang="tr-TR" sz="1800" spc="-15" dirty="0">
                <a:solidFill>
                  <a:schemeClr val="tx1"/>
                </a:solidFill>
                <a:latin typeface="Arial" pitchFamily="34" charset="0"/>
                <a:cs typeface="Arial" pitchFamily="34" charset="0"/>
              </a:rPr>
              <a:t>e</a:t>
            </a:r>
            <a:r>
              <a:rPr lang="tr-TR" sz="1800" spc="-50" dirty="0">
                <a:solidFill>
                  <a:schemeClr val="tx1"/>
                </a:solidFill>
                <a:latin typeface="Arial" pitchFamily="34" charset="0"/>
                <a:cs typeface="Arial" pitchFamily="34" charset="0"/>
              </a:rPr>
              <a:t>r</a:t>
            </a:r>
            <a:r>
              <a:rPr lang="tr-TR" sz="1800" spc="-15" dirty="0">
                <a:solidFill>
                  <a:schemeClr val="tx1"/>
                </a:solidFill>
                <a:latin typeface="Arial" pitchFamily="34" charset="0"/>
                <a:cs typeface="Arial" pitchFamily="34" charset="0"/>
              </a:rPr>
              <a:t>e</a:t>
            </a:r>
            <a:r>
              <a:rPr lang="tr-TR" sz="1800" spc="-100" dirty="0">
                <a:solidFill>
                  <a:schemeClr val="tx1"/>
                </a:solidFill>
                <a:latin typeface="Arial" pitchFamily="34" charset="0"/>
                <a:cs typeface="Arial" pitchFamily="34" charset="0"/>
              </a:rPr>
              <a:t>k</a:t>
            </a:r>
            <a:r>
              <a:rPr lang="tr-TR" sz="1800" spc="-15" dirty="0">
                <a:solidFill>
                  <a:schemeClr val="tx1"/>
                </a:solidFill>
                <a:latin typeface="Arial" pitchFamily="34" charset="0"/>
                <a:cs typeface="Arial" pitchFamily="34" charset="0"/>
              </a:rPr>
              <a:t>en</a:t>
            </a:r>
            <a:r>
              <a:rPr lang="tr-TR" sz="1800" spc="-5" dirty="0">
                <a:solidFill>
                  <a:schemeClr val="tx1"/>
                </a:solidFill>
                <a:latin typeface="Arial" pitchFamily="34" charset="0"/>
                <a:cs typeface="Arial" pitchFamily="34" charset="0"/>
              </a:rPr>
              <a:t> temel </a:t>
            </a:r>
            <a:r>
              <a:rPr lang="tr-TR" sz="1800" dirty="0">
                <a:solidFill>
                  <a:schemeClr val="tx1"/>
                </a:solidFill>
                <a:latin typeface="Arial" pitchFamily="34" charset="0"/>
                <a:cs typeface="Arial" pitchFamily="34" charset="0"/>
              </a:rPr>
              <a:t>i</a:t>
            </a:r>
            <a:r>
              <a:rPr lang="tr-TR" sz="1800" spc="-15" dirty="0">
                <a:solidFill>
                  <a:schemeClr val="tx1"/>
                </a:solidFill>
                <a:latin typeface="Arial" pitchFamily="34" charset="0"/>
                <a:cs typeface="Arial" pitchFamily="34" charset="0"/>
              </a:rPr>
              <a:t>ş</a:t>
            </a:r>
            <a:r>
              <a:rPr lang="tr-TR" sz="1800" dirty="0">
                <a:solidFill>
                  <a:schemeClr val="tx1"/>
                </a:solidFill>
                <a:latin typeface="Arial" pitchFamily="34" charset="0"/>
                <a:cs typeface="Arial" pitchFamily="34" charset="0"/>
              </a:rPr>
              <a:t> </a:t>
            </a:r>
            <a:r>
              <a:rPr lang="tr-TR" sz="1800" spc="-15" dirty="0">
                <a:solidFill>
                  <a:schemeClr val="tx1"/>
                </a:solidFill>
                <a:latin typeface="Arial" pitchFamily="34" charset="0"/>
                <a:cs typeface="Arial" pitchFamily="34" charset="0"/>
              </a:rPr>
              <a:t>akış</a:t>
            </a:r>
            <a:r>
              <a:rPr lang="tr-TR" sz="1800" spc="15" dirty="0">
                <a:solidFill>
                  <a:schemeClr val="tx1"/>
                </a:solidFill>
                <a:latin typeface="Arial" pitchFamily="34" charset="0"/>
                <a:cs typeface="Arial" pitchFamily="34" charset="0"/>
              </a:rPr>
              <a:t> </a:t>
            </a:r>
            <a:r>
              <a:rPr lang="tr-TR" sz="1800" spc="-15" dirty="0">
                <a:solidFill>
                  <a:schemeClr val="tx1"/>
                </a:solidFill>
                <a:latin typeface="Arial" pitchFamily="34" charset="0"/>
                <a:cs typeface="Arial" pitchFamily="34" charset="0"/>
              </a:rPr>
              <a:t>şeması</a:t>
            </a:r>
            <a:r>
              <a:rPr lang="tr-TR" sz="1800" spc="-10" dirty="0">
                <a:solidFill>
                  <a:schemeClr val="tx1"/>
                </a:solidFill>
                <a:latin typeface="Arial" pitchFamily="34" charset="0"/>
                <a:cs typeface="Arial" pitchFamily="34" charset="0"/>
              </a:rPr>
              <a:t>dır.</a:t>
            </a:r>
          </a:p>
          <a:p>
            <a:pPr marL="12700">
              <a:lnSpc>
                <a:spcPct val="100000"/>
              </a:lnSpc>
            </a:pPr>
            <a:r>
              <a:rPr lang="tr-TR" sz="1800" spc="-10" dirty="0">
                <a:solidFill>
                  <a:schemeClr val="tx1"/>
                </a:solidFill>
                <a:latin typeface="Arial" pitchFamily="34" charset="0"/>
                <a:cs typeface="Arial" pitchFamily="34" charset="0"/>
              </a:rPr>
              <a:t>Tüm öğrencilerin iş akış şemasına uygun olarak, </a:t>
            </a:r>
            <a:r>
              <a:rPr lang="tr-TR" sz="1800" spc="-10" dirty="0" err="1">
                <a:solidFill>
                  <a:schemeClr val="tx1"/>
                </a:solidFill>
                <a:latin typeface="Arial" pitchFamily="34" charset="0"/>
                <a:cs typeface="Arial" pitchFamily="34" charset="0"/>
              </a:rPr>
              <a:t>Erasmus</a:t>
            </a:r>
            <a:r>
              <a:rPr lang="tr-TR" sz="1800" spc="-10" dirty="0">
                <a:solidFill>
                  <a:schemeClr val="tx1"/>
                </a:solidFill>
                <a:latin typeface="Arial" pitchFamily="34" charset="0"/>
                <a:cs typeface="Arial" pitchFamily="34" charset="0"/>
              </a:rPr>
              <a:t>+ öğrenim hareketliliği öncesinde/sırasında/ sonrasında (</a:t>
            </a:r>
            <a:r>
              <a:rPr lang="tr-TR" sz="1800" spc="-10" dirty="0" err="1">
                <a:solidFill>
                  <a:schemeClr val="tx1"/>
                </a:solidFill>
                <a:latin typeface="Arial" pitchFamily="34" charset="0"/>
                <a:cs typeface="Arial" pitchFamily="34" charset="0"/>
              </a:rPr>
              <a:t>before-during-after</a:t>
            </a:r>
            <a:r>
              <a:rPr lang="tr-TR" sz="1800" spc="-10" dirty="0">
                <a:solidFill>
                  <a:schemeClr val="tx1"/>
                </a:solidFill>
                <a:latin typeface="Arial" pitchFamily="34" charset="0"/>
                <a:cs typeface="Arial" pitchFamily="34" charset="0"/>
              </a:rPr>
              <a:t> </a:t>
            </a:r>
            <a:r>
              <a:rPr lang="tr-TR" sz="1800" spc="-10" dirty="0" err="1">
                <a:solidFill>
                  <a:schemeClr val="tx1"/>
                </a:solidFill>
                <a:latin typeface="Arial" pitchFamily="34" charset="0"/>
                <a:cs typeface="Arial" pitchFamily="34" charset="0"/>
              </a:rPr>
              <a:t>the</a:t>
            </a:r>
            <a:r>
              <a:rPr lang="tr-TR" sz="1800" spc="-10" dirty="0">
                <a:solidFill>
                  <a:schemeClr val="tx1"/>
                </a:solidFill>
                <a:latin typeface="Arial" pitchFamily="34" charset="0"/>
                <a:cs typeface="Arial" pitchFamily="34" charset="0"/>
              </a:rPr>
              <a:t> </a:t>
            </a:r>
            <a:r>
              <a:rPr lang="tr-TR" sz="1800" spc="-10" dirty="0" err="1">
                <a:solidFill>
                  <a:schemeClr val="tx1"/>
                </a:solidFill>
                <a:latin typeface="Arial" pitchFamily="34" charset="0"/>
                <a:cs typeface="Arial" pitchFamily="34" charset="0"/>
              </a:rPr>
              <a:t>mobility</a:t>
            </a:r>
            <a:r>
              <a:rPr lang="tr-TR" sz="1800" spc="-10" dirty="0">
                <a:solidFill>
                  <a:schemeClr val="tx1"/>
                </a:solidFill>
                <a:latin typeface="Arial" pitchFamily="34" charset="0"/>
                <a:cs typeface="Arial" pitchFamily="34" charset="0"/>
              </a:rPr>
              <a:t>) izlenmesi gerekli adımları mutlaka dikkate almaları gerekir.</a:t>
            </a:r>
          </a:p>
          <a:p>
            <a:pPr marL="12700">
              <a:lnSpc>
                <a:spcPct val="100000"/>
              </a:lnSpc>
            </a:pPr>
            <a:r>
              <a:rPr lang="tr-TR" sz="1800" spc="-10" dirty="0">
                <a:solidFill>
                  <a:schemeClr val="tx1"/>
                </a:solidFill>
                <a:latin typeface="Arial" pitchFamily="34" charset="0"/>
                <a:cs typeface="Arial" pitchFamily="34" charset="0"/>
              </a:rPr>
              <a:t>Ulaşılabilecek link: https://international.deu.edu.tr/erasmus-k131/</a:t>
            </a:r>
            <a:endParaRPr lang="tr-TR" sz="1800" dirty="0">
              <a:solidFill>
                <a:schemeClr val="tx1"/>
              </a:solidFill>
            </a:endParaRPr>
          </a:p>
        </p:txBody>
      </p:sp>
    </p:spTree>
    <p:extLst>
      <p:ext uri="{BB962C8B-B14F-4D97-AF65-F5344CB8AC3E}">
        <p14:creationId xmlns:p14="http://schemas.microsoft.com/office/powerpoint/2010/main" val="420752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72408B-8FB2-45AE-8E91-080F3A5856CE}"/>
              </a:ext>
            </a:extLst>
          </p:cNvPr>
          <p:cNvSpPr>
            <a:spLocks noGrp="1"/>
          </p:cNvSpPr>
          <p:nvPr>
            <p:ph type="title"/>
          </p:nvPr>
        </p:nvSpPr>
        <p:spPr/>
        <p:txBody>
          <a:bodyPr/>
          <a:lstStyle/>
          <a:p>
            <a:r>
              <a:rPr lang="tr-TR" dirty="0" err="1">
                <a:solidFill>
                  <a:srgbClr val="FF0000"/>
                </a:solidFill>
                <a:latin typeface="Arial" panose="020B0604020202020204" pitchFamily="34" charset="0"/>
                <a:cs typeface="Arial" panose="020B0604020202020204" pitchFamily="34" charset="0"/>
              </a:rPr>
              <a:t>Erasmus</a:t>
            </a:r>
            <a:r>
              <a:rPr lang="tr-TR" dirty="0">
                <a:solidFill>
                  <a:srgbClr val="FF0000"/>
                </a:solidFill>
                <a:latin typeface="Arial" panose="020B0604020202020204" pitchFamily="34" charset="0"/>
                <a:cs typeface="Arial" panose="020B0604020202020204" pitchFamily="34" charset="0"/>
              </a:rPr>
              <a:t> Belgeleri için Kontrol Listesi (</a:t>
            </a:r>
            <a:r>
              <a:rPr lang="tr-TR" dirty="0" err="1">
                <a:solidFill>
                  <a:srgbClr val="FF0000"/>
                </a:solidFill>
                <a:latin typeface="Arial" panose="020B0604020202020204" pitchFamily="34" charset="0"/>
                <a:cs typeface="Arial" panose="020B0604020202020204" pitchFamily="34" charset="0"/>
              </a:rPr>
              <a:t>Checklist</a:t>
            </a:r>
            <a:r>
              <a:rPr lang="tr-TR" dirty="0">
                <a:solidFill>
                  <a:srgbClr val="FF0000"/>
                </a:solidFill>
                <a:latin typeface="Arial" panose="020B0604020202020204" pitchFamily="34" charset="0"/>
                <a:cs typeface="Arial" panose="020B0604020202020204" pitchFamily="34" charset="0"/>
              </a:rPr>
              <a:t>)</a:t>
            </a:r>
          </a:p>
        </p:txBody>
      </p:sp>
      <p:sp>
        <p:nvSpPr>
          <p:cNvPr id="3" name="İçerik Yer Tutucusu 2">
            <a:extLst>
              <a:ext uri="{FF2B5EF4-FFF2-40B4-BE49-F238E27FC236}">
                <a16:creationId xmlns:a16="http://schemas.microsoft.com/office/drawing/2014/main" id="{7C81BEDC-5988-4591-BE5A-D0E2FB47ED6D}"/>
              </a:ext>
            </a:extLst>
          </p:cNvPr>
          <p:cNvSpPr>
            <a:spLocks noGrp="1"/>
          </p:cNvSpPr>
          <p:nvPr>
            <p:ph idx="1"/>
          </p:nvPr>
        </p:nvSpPr>
        <p:spPr>
          <a:xfrm>
            <a:off x="838200" y="1825625"/>
            <a:ext cx="10515600" cy="3903371"/>
          </a:xfrm>
        </p:spPr>
        <p:txBody>
          <a:bodyPr>
            <a:normAutofit/>
          </a:bodyPr>
          <a:lstStyle/>
          <a:p>
            <a:pPr algn="just"/>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Hareketliliği Öncesinde (</a:t>
            </a:r>
            <a:r>
              <a:rPr lang="tr-TR" sz="1800" b="1" dirty="0" err="1">
                <a:solidFill>
                  <a:schemeClr val="tx1"/>
                </a:solidFill>
                <a:latin typeface="Arial" panose="020B0604020202020204" pitchFamily="34" charset="0"/>
                <a:cs typeface="Arial" panose="020B0604020202020204" pitchFamily="34" charset="0"/>
              </a:rPr>
              <a:t>Before</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the</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Mobility</a:t>
            </a:r>
            <a:r>
              <a:rPr lang="tr-TR" sz="1800" dirty="0">
                <a:solidFill>
                  <a:schemeClr val="tx1"/>
                </a:solidFill>
                <a:latin typeface="Arial" panose="020B0604020202020204" pitchFamily="34" charset="0"/>
                <a:cs typeface="Arial" panose="020B0604020202020204" pitchFamily="34" charset="0"/>
              </a:rPr>
              <a:t>),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Hareketliliği Sırasında (</a:t>
            </a:r>
            <a:r>
              <a:rPr lang="tr-TR" sz="1800" b="1" dirty="0" err="1">
                <a:solidFill>
                  <a:schemeClr val="tx1"/>
                </a:solidFill>
                <a:latin typeface="Arial" panose="020B0604020202020204" pitchFamily="34" charset="0"/>
                <a:cs typeface="Arial" panose="020B0604020202020204" pitchFamily="34" charset="0"/>
              </a:rPr>
              <a:t>During</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the</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Mobility</a:t>
            </a:r>
            <a:r>
              <a:rPr lang="tr-TR" sz="1800" dirty="0">
                <a:solidFill>
                  <a:schemeClr val="tx1"/>
                </a:solidFill>
                <a:latin typeface="Arial" panose="020B0604020202020204" pitchFamily="34" charset="0"/>
                <a:cs typeface="Arial" panose="020B0604020202020204" pitchFamily="34" charset="0"/>
              </a:rPr>
              <a:t>) ve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Hareketliliği Sonrasında (</a:t>
            </a:r>
            <a:r>
              <a:rPr lang="tr-TR" sz="1800" b="1" dirty="0" err="1">
                <a:solidFill>
                  <a:schemeClr val="tx1"/>
                </a:solidFill>
                <a:latin typeface="Arial" panose="020B0604020202020204" pitchFamily="34" charset="0"/>
                <a:cs typeface="Arial" panose="020B0604020202020204" pitchFamily="34" charset="0"/>
              </a:rPr>
              <a:t>After</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the</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Mobility</a:t>
            </a:r>
            <a:r>
              <a:rPr lang="tr-TR" sz="1800" dirty="0">
                <a:solidFill>
                  <a:schemeClr val="tx1"/>
                </a:solidFill>
                <a:latin typeface="Arial" panose="020B0604020202020204" pitchFamily="34" charset="0"/>
                <a:cs typeface="Arial" panose="020B0604020202020204" pitchFamily="34" charset="0"/>
              </a:rPr>
              <a:t>) tamamlanması gereken belgeleri görebileceğiniz,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gidiş işlemleri (dosya açma/</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hibe sözleşmesi imzalama) ve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dönüş işlemleriniz (dosya kapama) için Koordinatörlüğümüzden e-posta ile talep edeceğiniz randevular öncesinde, ilgili işlemlere ait belge eksiğiniz olup olmadığını kontrol etmenizi sağlayacak listedir.</a:t>
            </a:r>
          </a:p>
          <a:p>
            <a:r>
              <a:rPr lang="tr-TR" sz="1800" spc="-10" dirty="0">
                <a:solidFill>
                  <a:schemeClr val="tx1"/>
                </a:solidFill>
                <a:latin typeface="Arial" panose="020B0604020202020204" pitchFamily="34" charset="0"/>
                <a:cs typeface="Arial" panose="020B0604020202020204" pitchFamily="34" charset="0"/>
              </a:rPr>
              <a:t>“</a:t>
            </a:r>
            <a:r>
              <a:rPr lang="tr-TR" sz="1800" spc="-10" dirty="0" err="1">
                <a:solidFill>
                  <a:schemeClr val="tx1"/>
                </a:solidFill>
                <a:latin typeface="Arial" panose="020B0604020202020204" pitchFamily="34" charset="0"/>
                <a:cs typeface="Arial" panose="020B0604020202020204" pitchFamily="34" charset="0"/>
              </a:rPr>
              <a:t>Checklist”e</a:t>
            </a:r>
            <a:r>
              <a:rPr lang="tr-TR" sz="1800" spc="-10" dirty="0">
                <a:solidFill>
                  <a:schemeClr val="tx1"/>
                </a:solidFill>
                <a:latin typeface="Arial" panose="020B0604020202020204" pitchFamily="34" charset="0"/>
                <a:cs typeface="Arial" panose="020B0604020202020204" pitchFamily="34" charset="0"/>
              </a:rPr>
              <a:t> ulaşmak için link: https://international.deu.edu.tr/erasmus-k131/</a:t>
            </a:r>
          </a:p>
          <a:p>
            <a:pPr marL="0" indent="0">
              <a:buNone/>
            </a:pPr>
            <a:endParaRPr lang="tr-TR" sz="1800" dirty="0">
              <a:solidFill>
                <a:schemeClr val="bg1"/>
              </a:solidFill>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416494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
            <a:ext cx="12192000" cy="574564"/>
          </a:xfrm>
        </p:spPr>
        <p:txBody>
          <a:bodyPr>
            <a:normAutofit/>
          </a:bodyPr>
          <a:lstStyle/>
          <a:p>
            <a:r>
              <a:rPr lang="tr-TR" dirty="0">
                <a:solidFill>
                  <a:srgbClr val="FF0000"/>
                </a:solidFill>
              </a:rPr>
              <a:t>1. Adım – </a:t>
            </a:r>
            <a:r>
              <a:rPr lang="tr-TR" dirty="0" err="1">
                <a:solidFill>
                  <a:srgbClr val="FF0000"/>
                </a:solidFill>
              </a:rPr>
              <a:t>Nominasyon</a:t>
            </a:r>
            <a:r>
              <a:rPr lang="tr-TR" dirty="0">
                <a:solidFill>
                  <a:srgbClr val="FF0000"/>
                </a:solidFill>
              </a:rPr>
              <a:t> </a:t>
            </a:r>
          </a:p>
        </p:txBody>
      </p:sp>
      <p:sp>
        <p:nvSpPr>
          <p:cNvPr id="3" name="İçerik Yer Tutucusu 2"/>
          <p:cNvSpPr>
            <a:spLocks noGrp="1"/>
          </p:cNvSpPr>
          <p:nvPr>
            <p:ph idx="1"/>
          </p:nvPr>
        </p:nvSpPr>
        <p:spPr>
          <a:xfrm>
            <a:off x="0" y="574568"/>
            <a:ext cx="12192000" cy="5109901"/>
          </a:xfrm>
        </p:spPr>
        <p:txBody>
          <a:bodyPr>
            <a:normAutofit/>
          </a:bodyPr>
          <a:lstStyle/>
          <a:p>
            <a:pPr algn="just"/>
            <a:r>
              <a:rPr lang="tr-TR" sz="1800" dirty="0" err="1">
                <a:solidFill>
                  <a:schemeClr val="tx1"/>
                </a:solidFill>
              </a:rPr>
              <a:t>Nominasyon</a:t>
            </a:r>
            <a:r>
              <a:rPr lang="tr-TR" sz="1800" dirty="0">
                <a:solidFill>
                  <a:schemeClr val="tx1"/>
                </a:solidFill>
              </a:rPr>
              <a:t>, Erasmus+ öğrenim hareketliliğine seçilmiş olan öğrencinin karşı kuruma,  Erasmus Bölüm Koordinatörleri tarafından aday gösterilmesi ve bilgilerinin iletilmesidir. </a:t>
            </a:r>
          </a:p>
          <a:p>
            <a:pPr algn="just"/>
            <a:r>
              <a:rPr lang="tr-TR" sz="1800" dirty="0" err="1">
                <a:solidFill>
                  <a:schemeClr val="tx1"/>
                </a:solidFill>
              </a:rPr>
              <a:t>Nominasyon</a:t>
            </a:r>
            <a:r>
              <a:rPr lang="tr-TR" sz="1800" dirty="0">
                <a:solidFill>
                  <a:schemeClr val="tx1"/>
                </a:solidFill>
              </a:rPr>
              <a:t>, tüm öğrenciler için </a:t>
            </a:r>
            <a:r>
              <a:rPr lang="tr-TR" sz="1800" dirty="0" err="1">
                <a:solidFill>
                  <a:schemeClr val="tx1"/>
                </a:solidFill>
              </a:rPr>
              <a:t>Erasmus’un</a:t>
            </a:r>
            <a:r>
              <a:rPr lang="tr-TR" sz="1800" dirty="0">
                <a:solidFill>
                  <a:schemeClr val="tx1"/>
                </a:solidFill>
              </a:rPr>
              <a:t> ilk adımıdır. Karşı kurumun, Güz veya Bahar döneminde gelecek olan değişim öğrencilerine yönelik olarak her bir dönem için ayrı ayrı belirlediği </a:t>
            </a:r>
            <a:r>
              <a:rPr lang="tr-TR" sz="1800" dirty="0" err="1">
                <a:solidFill>
                  <a:schemeClr val="tx1"/>
                </a:solidFill>
              </a:rPr>
              <a:t>nominasyon</a:t>
            </a:r>
            <a:r>
              <a:rPr lang="tr-TR" sz="1800" dirty="0">
                <a:solidFill>
                  <a:schemeClr val="tx1"/>
                </a:solidFill>
              </a:rPr>
              <a:t> son tarihleri dikkate alınmalıdır. Güz döneminde veya Bahar döneminde öğrenim görebilmek için, karşı kurumun belirlediği </a:t>
            </a:r>
            <a:r>
              <a:rPr lang="tr-TR" sz="1800" dirty="0" err="1">
                <a:solidFill>
                  <a:schemeClr val="tx1"/>
                </a:solidFill>
              </a:rPr>
              <a:t>nominasyon</a:t>
            </a:r>
            <a:r>
              <a:rPr lang="tr-TR" sz="1800" dirty="0">
                <a:solidFill>
                  <a:schemeClr val="tx1"/>
                </a:solidFill>
              </a:rPr>
              <a:t> son tarihleri genellikle farklılık göstermektedir. </a:t>
            </a:r>
          </a:p>
          <a:p>
            <a:pPr algn="just"/>
            <a:r>
              <a:rPr lang="tr-TR" sz="1800" dirty="0" err="1">
                <a:solidFill>
                  <a:srgbClr val="FF0000"/>
                </a:solidFill>
              </a:rPr>
              <a:t>Nominasyon</a:t>
            </a:r>
            <a:r>
              <a:rPr lang="tr-TR" sz="1800" dirty="0">
                <a:solidFill>
                  <a:srgbClr val="FF0000"/>
                </a:solidFill>
              </a:rPr>
              <a:t> işlemi, kesinlikle DEÜ’deki ilgili </a:t>
            </a:r>
            <a:r>
              <a:rPr lang="tr-TR" sz="1800" dirty="0" err="1">
                <a:solidFill>
                  <a:srgbClr val="FF0000"/>
                </a:solidFill>
              </a:rPr>
              <a:t>Erasmus</a:t>
            </a:r>
            <a:r>
              <a:rPr lang="tr-TR" sz="1800" dirty="0">
                <a:solidFill>
                  <a:srgbClr val="FF0000"/>
                </a:solidFill>
              </a:rPr>
              <a:t> bölüm koordinatörü tarafından yapılmalıdır.</a:t>
            </a:r>
            <a:r>
              <a:rPr lang="tr-TR" sz="1800" dirty="0">
                <a:solidFill>
                  <a:schemeClr val="bg1"/>
                </a:solidFill>
              </a:rPr>
              <a:t> </a:t>
            </a:r>
            <a:r>
              <a:rPr lang="tr-TR" sz="1800" dirty="0" err="1">
                <a:solidFill>
                  <a:schemeClr val="tx1"/>
                </a:solidFill>
              </a:rPr>
              <a:t>Nominasyon</a:t>
            </a:r>
            <a:r>
              <a:rPr lang="tr-TR" sz="1800" dirty="0">
                <a:solidFill>
                  <a:schemeClr val="tx1"/>
                </a:solidFill>
              </a:rPr>
              <a:t>, koordinatör tarafından karşı kuruma e-posta gönderilerek ya da (varsa) karşı kurumca bu amaçla oluşturulmuş online platform kullanılarak yapılabilir. Öğrenci, </a:t>
            </a:r>
            <a:r>
              <a:rPr lang="tr-TR" sz="1800" dirty="0" err="1">
                <a:solidFill>
                  <a:schemeClr val="tx1"/>
                </a:solidFill>
              </a:rPr>
              <a:t>nominasyon</a:t>
            </a:r>
            <a:r>
              <a:rPr lang="tr-TR" sz="1800" dirty="0">
                <a:solidFill>
                  <a:schemeClr val="tx1"/>
                </a:solidFill>
              </a:rPr>
              <a:t> işlemi öncesinde, karşı kurum ile kendisi temasa geçme girişiminde bulunmamalıdır. </a:t>
            </a:r>
            <a:r>
              <a:rPr lang="tr-TR" sz="1800" dirty="0" err="1">
                <a:solidFill>
                  <a:schemeClr val="tx1"/>
                </a:solidFill>
              </a:rPr>
              <a:t>Nominasyon</a:t>
            </a:r>
            <a:r>
              <a:rPr lang="tr-TR" sz="1800" dirty="0">
                <a:solidFill>
                  <a:schemeClr val="tx1"/>
                </a:solidFill>
              </a:rPr>
              <a:t> sonrasında, karşı kurum, öğrenci ile bağlantıya geçer ve gerekli evraklar, son başvuru tarihleri, nasıl başvuru yapılacağı, konaklama seçenekleri, sigorta gereklilikleri gibi bilgileri öğrenci ile paylaşır. </a:t>
            </a:r>
          </a:p>
          <a:p>
            <a:pPr algn="just"/>
            <a:r>
              <a:rPr lang="tr-TR" sz="1800" dirty="0">
                <a:solidFill>
                  <a:schemeClr val="tx1"/>
                </a:solidFill>
              </a:rPr>
              <a:t>Öğrenci karşı kurumdan gelen bilgileri, karşı kurum International Office’inin internet sayfasını dikkatle okumalıdır ve gerekli yönlendirmeleri takip etmelidir.</a:t>
            </a:r>
          </a:p>
        </p:txBody>
      </p:sp>
      <p:sp>
        <p:nvSpPr>
          <p:cNvPr id="4"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258581999"/>
      </p:ext>
    </p:extLst>
  </p:cSld>
  <p:clrMapOvr>
    <a:masterClrMapping/>
  </p:clrMapOvr>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1691</TotalTime>
  <Words>4806</Words>
  <Application>Microsoft Office PowerPoint</Application>
  <PresentationFormat>Geniş ekran</PresentationFormat>
  <Paragraphs>284</Paragraphs>
  <Slides>40</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40</vt:i4>
      </vt:variant>
    </vt:vector>
  </HeadingPairs>
  <TitlesOfParts>
    <vt:vector size="47" baseType="lpstr">
      <vt:lpstr>Arial</vt:lpstr>
      <vt:lpstr>Arial</vt:lpstr>
      <vt:lpstr>Calibri</vt:lpstr>
      <vt:lpstr>Calibri Light</vt:lpstr>
      <vt:lpstr>Times New Roman</vt:lpstr>
      <vt:lpstr>Wingdings</vt:lpstr>
      <vt:lpstr>Office Theme</vt:lpstr>
      <vt:lpstr>PowerPoint Sunusu</vt:lpstr>
      <vt:lpstr>PowerPoint Sunusu</vt:lpstr>
      <vt:lpstr>ÖNEMLİ DUYURU</vt:lpstr>
      <vt:lpstr>Erasmus+ (KA131) Programı Nedir?</vt:lpstr>
      <vt:lpstr>FERAGAT</vt:lpstr>
      <vt:lpstr>ADIM ADIM ERASMUS+ ÖĞRENİM HAREKETLİLİĞİ</vt:lpstr>
      <vt:lpstr>Giden Öğrenci İş Akış Şeması</vt:lpstr>
      <vt:lpstr>Erasmus Belgeleri için Kontrol Listesi (Checklist)</vt:lpstr>
      <vt:lpstr>1. Adım – Nominasyon </vt:lpstr>
      <vt:lpstr>2. Adım – Karşı Kurum/Gidilecek Üniversite ile İlgili İşlemler</vt:lpstr>
      <vt:lpstr>Erasmus+ Öğrenim Anlaşması – LA: Learning Agreement  (OLA: Online Learning Agreement)</vt:lpstr>
      <vt:lpstr>*Öğrenim anlaşmasının (Learning Agreement/LA) geçerli olabilmesi için, belge üstünde, öğrencinin ve her iki kurumun koordinatörünün imzası ile her iki kurumun mührünün olması gerekir. Öğrenim anlaşmasında 3 tarafın  imzalarından  biri  eksik  olduğu takdirde , belge  geçerli değildir.   </vt:lpstr>
      <vt:lpstr>Online Learning Agreement (OLA)</vt:lpstr>
      <vt:lpstr>Online Learning Agreement (OLA)</vt:lpstr>
      <vt:lpstr>Yabancı Dil Düzeyinizi Gösterir Belge Nereden Temin Edilir ? </vt:lpstr>
      <vt:lpstr>Davet/Kabul Mektubu Nedir? Nasıl Temin Edilir ? </vt:lpstr>
      <vt:lpstr>PowerPoint Sunusu</vt:lpstr>
      <vt:lpstr>İngilizce Transkript</vt:lpstr>
      <vt:lpstr>PowerPoint Sunusu</vt:lpstr>
      <vt:lpstr>PowerPoint Sunusu</vt:lpstr>
      <vt:lpstr>Vadesiz Euro Hesabı</vt:lpstr>
      <vt:lpstr>OLS (Online Linguistic Support – Çevrimiçi Dil Desteği) EU ACADEMY</vt:lpstr>
      <vt:lpstr>5. Adım – Uluslararası Akademik İlişkiler Koordinatörlüğü ile İlgili İşlemler</vt:lpstr>
      <vt:lpstr>HAREKETLİLİK SIRASINDA (During the Mobility)</vt:lpstr>
      <vt:lpstr>HAREKETLİLİK SONRASINDA (After the Mobility)</vt:lpstr>
      <vt:lpstr>Erasmus+ Program Ülkeleri ve Hibeler (KA131) </vt:lpstr>
      <vt:lpstr>  HİBE HESAPLAMASI ve ÖDEMESİ</vt:lpstr>
      <vt:lpstr>PowerPoint Sunusu</vt:lpstr>
      <vt:lpstr>İLAVE HİBE DESTEĞİ</vt:lpstr>
      <vt:lpstr>İLAVE HİBE DESTEĞİ</vt:lpstr>
      <vt:lpstr>İLAVE HİBE DESTEĞİ</vt:lpstr>
      <vt:lpstr>INCLUSION SUPPORT (İçerme/Kapsayıcılık Desteği)</vt:lpstr>
      <vt:lpstr>Seyahat Desteği Tutarları</vt:lpstr>
      <vt:lpstr>Yeşil Seyahat Hibe Tutarı</vt:lpstr>
      <vt:lpstr>Özellikle Dikkat Edilmesi Gereken Hususlar  </vt:lpstr>
      <vt:lpstr>Özellikle Dikkat Edilmesi Gereken Hususlar  </vt:lpstr>
      <vt:lpstr>Özellikle Dikkat Edilmesi Gereken Hususlar</vt:lpstr>
      <vt:lpstr>Özellikle Dikkat Edilmesi Gereken Hususlar</vt:lpstr>
      <vt:lpstr>Hibesiz Katılım Talebi</vt:lpstr>
      <vt:lpstr>DEÜ ULUSLARARASI AKADEMİK İLİŞKİLER KOORDİNATÖRLÜĞÜ</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Ebru KUŞOĞLU</cp:lastModifiedBy>
  <cp:revision>63</cp:revision>
  <cp:lastPrinted>2025-04-29T07:42:01Z</cp:lastPrinted>
  <dcterms:created xsi:type="dcterms:W3CDTF">2019-09-12T13:37:31Z</dcterms:created>
  <dcterms:modified xsi:type="dcterms:W3CDTF">2026-04-30T06:57:08Z</dcterms:modified>
  <cp:category/>
</cp:coreProperties>
</file>